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1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drawings/drawing1.xml" ContentType="application/vnd.openxmlformats-officedocument.drawingml.chartshapes+xml"/>
  <Override PartName="/ppt/charts/chart7.xml" ContentType="application/vnd.openxmlformats-officedocument.drawingml.chart+xml"/>
  <Override PartName="/ppt/drawings/drawing2.xml" ContentType="application/vnd.openxmlformats-officedocument.drawingml.chartshapes+xml"/>
  <Override PartName="/ppt/charts/chart8.xml" ContentType="application/vnd.openxmlformats-officedocument.drawingml.chart+xml"/>
  <Override PartName="/ppt/drawings/drawing3.xml" ContentType="application/vnd.openxmlformats-officedocument.drawingml.chartshapes+xml"/>
  <Override PartName="/ppt/charts/chart9.xml" ContentType="application/vnd.openxmlformats-officedocument.drawingml.chart+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55" r:id="rId2"/>
    <p:sldMasterId id="2147483751" r:id="rId3"/>
    <p:sldMasterId id="2147483766" r:id="rId4"/>
    <p:sldMasterId id="2147483796" r:id="rId5"/>
    <p:sldMasterId id="2147483811" r:id="rId6"/>
  </p:sldMasterIdLst>
  <p:notesMasterIdLst>
    <p:notesMasterId r:id="rId149"/>
  </p:notesMasterIdLst>
  <p:handoutMasterIdLst>
    <p:handoutMasterId r:id="rId150"/>
  </p:handoutMasterIdLst>
  <p:sldIdLst>
    <p:sldId id="601" r:id="rId7"/>
    <p:sldId id="869" r:id="rId8"/>
    <p:sldId id="576" r:id="rId9"/>
    <p:sldId id="870" r:id="rId10"/>
    <p:sldId id="852" r:id="rId11"/>
    <p:sldId id="853" r:id="rId12"/>
    <p:sldId id="871" r:id="rId13"/>
    <p:sldId id="879" r:id="rId14"/>
    <p:sldId id="964" r:id="rId15"/>
    <p:sldId id="700" r:id="rId16"/>
    <p:sldId id="701" r:id="rId17"/>
    <p:sldId id="702" r:id="rId18"/>
    <p:sldId id="703" r:id="rId19"/>
    <p:sldId id="705" r:id="rId20"/>
    <p:sldId id="706" r:id="rId21"/>
    <p:sldId id="707" r:id="rId22"/>
    <p:sldId id="708" r:id="rId23"/>
    <p:sldId id="709" r:id="rId24"/>
    <p:sldId id="854" r:id="rId25"/>
    <p:sldId id="856" r:id="rId26"/>
    <p:sldId id="857" r:id="rId27"/>
    <p:sldId id="858" r:id="rId28"/>
    <p:sldId id="872" r:id="rId29"/>
    <p:sldId id="874" r:id="rId30"/>
    <p:sldId id="875" r:id="rId31"/>
    <p:sldId id="876" r:id="rId32"/>
    <p:sldId id="899" r:id="rId33"/>
    <p:sldId id="878" r:id="rId34"/>
    <p:sldId id="860" r:id="rId35"/>
    <p:sldId id="900" r:id="rId36"/>
    <p:sldId id="963" r:id="rId37"/>
    <p:sldId id="880" r:id="rId38"/>
    <p:sldId id="881" r:id="rId39"/>
    <p:sldId id="710" r:id="rId40"/>
    <p:sldId id="882" r:id="rId41"/>
    <p:sldId id="712" r:id="rId42"/>
    <p:sldId id="713" r:id="rId43"/>
    <p:sldId id="714" r:id="rId44"/>
    <p:sldId id="715" r:id="rId45"/>
    <p:sldId id="716" r:id="rId46"/>
    <p:sldId id="717" r:id="rId47"/>
    <p:sldId id="718" r:id="rId48"/>
    <p:sldId id="719" r:id="rId49"/>
    <p:sldId id="883" r:id="rId50"/>
    <p:sldId id="884" r:id="rId51"/>
    <p:sldId id="885" r:id="rId52"/>
    <p:sldId id="886" r:id="rId53"/>
    <p:sldId id="887" r:id="rId54"/>
    <p:sldId id="888" r:id="rId55"/>
    <p:sldId id="889" r:id="rId56"/>
    <p:sldId id="890" r:id="rId57"/>
    <p:sldId id="891" r:id="rId58"/>
    <p:sldId id="892" r:id="rId59"/>
    <p:sldId id="893" r:id="rId60"/>
    <p:sldId id="894" r:id="rId61"/>
    <p:sldId id="895" r:id="rId62"/>
    <p:sldId id="896" r:id="rId63"/>
    <p:sldId id="897" r:id="rId64"/>
    <p:sldId id="898" r:id="rId65"/>
    <p:sldId id="920" r:id="rId66"/>
    <p:sldId id="901" r:id="rId67"/>
    <p:sldId id="863" r:id="rId68"/>
    <p:sldId id="919" r:id="rId69"/>
    <p:sldId id="733" r:id="rId70"/>
    <p:sldId id="902" r:id="rId71"/>
    <p:sldId id="903" r:id="rId72"/>
    <p:sldId id="734" r:id="rId73"/>
    <p:sldId id="735" r:id="rId74"/>
    <p:sldId id="736" r:id="rId75"/>
    <p:sldId id="737" r:id="rId76"/>
    <p:sldId id="802" r:id="rId77"/>
    <p:sldId id="904" r:id="rId78"/>
    <p:sldId id="866" r:id="rId79"/>
    <p:sldId id="906" r:id="rId80"/>
    <p:sldId id="905" r:id="rId81"/>
    <p:sldId id="803" r:id="rId82"/>
    <p:sldId id="867" r:id="rId83"/>
    <p:sldId id="828" r:id="rId84"/>
    <p:sldId id="907" r:id="rId85"/>
    <p:sldId id="829" r:id="rId86"/>
    <p:sldId id="830" r:id="rId87"/>
    <p:sldId id="831" r:id="rId88"/>
    <p:sldId id="832" r:id="rId89"/>
    <p:sldId id="833" r:id="rId90"/>
    <p:sldId id="908" r:id="rId91"/>
    <p:sldId id="834" r:id="rId92"/>
    <p:sldId id="914" r:id="rId93"/>
    <p:sldId id="916" r:id="rId94"/>
    <p:sldId id="917" r:id="rId95"/>
    <p:sldId id="918" r:id="rId96"/>
    <p:sldId id="910" r:id="rId97"/>
    <p:sldId id="814" r:id="rId98"/>
    <p:sldId id="776" r:id="rId99"/>
    <p:sldId id="777" r:id="rId100"/>
    <p:sldId id="845" r:id="rId101"/>
    <p:sldId id="779" r:id="rId102"/>
    <p:sldId id="921" r:id="rId103"/>
    <p:sldId id="780" r:id="rId104"/>
    <p:sldId id="781" r:id="rId105"/>
    <p:sldId id="782" r:id="rId106"/>
    <p:sldId id="944" r:id="rId107"/>
    <p:sldId id="922" r:id="rId108"/>
    <p:sldId id="923" r:id="rId109"/>
    <p:sldId id="924" r:id="rId110"/>
    <p:sldId id="925" r:id="rId111"/>
    <p:sldId id="926" r:id="rId112"/>
    <p:sldId id="927" r:id="rId113"/>
    <p:sldId id="928" r:id="rId114"/>
    <p:sldId id="929" r:id="rId115"/>
    <p:sldId id="930" r:id="rId116"/>
    <p:sldId id="931" r:id="rId117"/>
    <p:sldId id="932" r:id="rId118"/>
    <p:sldId id="933" r:id="rId119"/>
    <p:sldId id="934" r:id="rId120"/>
    <p:sldId id="935" r:id="rId121"/>
    <p:sldId id="936" r:id="rId122"/>
    <p:sldId id="937" r:id="rId123"/>
    <p:sldId id="938" r:id="rId124"/>
    <p:sldId id="939" r:id="rId125"/>
    <p:sldId id="940" r:id="rId126"/>
    <p:sldId id="941" r:id="rId127"/>
    <p:sldId id="942" r:id="rId128"/>
    <p:sldId id="943" r:id="rId129"/>
    <p:sldId id="955" r:id="rId130"/>
    <p:sldId id="956" r:id="rId131"/>
    <p:sldId id="957" r:id="rId132"/>
    <p:sldId id="954" r:id="rId133"/>
    <p:sldId id="962" r:id="rId134"/>
    <p:sldId id="950" r:id="rId135"/>
    <p:sldId id="952" r:id="rId136"/>
    <p:sldId id="947" r:id="rId137"/>
    <p:sldId id="951" r:id="rId138"/>
    <p:sldId id="953" r:id="rId139"/>
    <p:sldId id="958" r:id="rId140"/>
    <p:sldId id="959" r:id="rId141"/>
    <p:sldId id="960" r:id="rId142"/>
    <p:sldId id="961" r:id="rId143"/>
    <p:sldId id="946" r:id="rId144"/>
    <p:sldId id="948" r:id="rId145"/>
    <p:sldId id="792" r:id="rId146"/>
    <p:sldId id="949" r:id="rId147"/>
    <p:sldId id="965" r:id="rId148"/>
  </p:sldIdLst>
  <p:sldSz cx="9144000" cy="6858000" type="screen4x3"/>
  <p:notesSz cx="6881813" cy="9296400"/>
  <p:custDataLst>
    <p:tags r:id="rId151"/>
  </p:custDataLst>
  <p:defaultTextStyle>
    <a:defPPr>
      <a:defRPr lang="en-US"/>
    </a:defPPr>
    <a:lvl1pPr algn="ctr" rtl="0" eaLnBrk="0" fontAlgn="base" hangingPunct="0">
      <a:spcBef>
        <a:spcPct val="0"/>
      </a:spcBef>
      <a:spcAft>
        <a:spcPct val="0"/>
      </a:spcAft>
      <a:defRPr sz="3200" kern="1200">
        <a:solidFill>
          <a:srgbClr val="224568"/>
        </a:solidFill>
        <a:latin typeface="Arial" charset="0"/>
        <a:ea typeface="+mn-ea"/>
        <a:cs typeface="+mn-cs"/>
      </a:defRPr>
    </a:lvl1pPr>
    <a:lvl2pPr marL="457200" algn="ctr" rtl="0" eaLnBrk="0" fontAlgn="base" hangingPunct="0">
      <a:spcBef>
        <a:spcPct val="0"/>
      </a:spcBef>
      <a:spcAft>
        <a:spcPct val="0"/>
      </a:spcAft>
      <a:defRPr sz="3200" kern="1200">
        <a:solidFill>
          <a:srgbClr val="224568"/>
        </a:solidFill>
        <a:latin typeface="Arial" charset="0"/>
        <a:ea typeface="+mn-ea"/>
        <a:cs typeface="+mn-cs"/>
      </a:defRPr>
    </a:lvl2pPr>
    <a:lvl3pPr marL="914400" algn="ctr" rtl="0" eaLnBrk="0" fontAlgn="base" hangingPunct="0">
      <a:spcBef>
        <a:spcPct val="0"/>
      </a:spcBef>
      <a:spcAft>
        <a:spcPct val="0"/>
      </a:spcAft>
      <a:defRPr sz="3200" kern="1200">
        <a:solidFill>
          <a:srgbClr val="224568"/>
        </a:solidFill>
        <a:latin typeface="Arial" charset="0"/>
        <a:ea typeface="+mn-ea"/>
        <a:cs typeface="+mn-cs"/>
      </a:defRPr>
    </a:lvl3pPr>
    <a:lvl4pPr marL="1371600" algn="ctr" rtl="0" eaLnBrk="0" fontAlgn="base" hangingPunct="0">
      <a:spcBef>
        <a:spcPct val="0"/>
      </a:spcBef>
      <a:spcAft>
        <a:spcPct val="0"/>
      </a:spcAft>
      <a:defRPr sz="3200" kern="1200">
        <a:solidFill>
          <a:srgbClr val="224568"/>
        </a:solidFill>
        <a:latin typeface="Arial" charset="0"/>
        <a:ea typeface="+mn-ea"/>
        <a:cs typeface="+mn-cs"/>
      </a:defRPr>
    </a:lvl4pPr>
    <a:lvl5pPr marL="1828800" algn="ctr" rtl="0" eaLnBrk="0" fontAlgn="base" hangingPunct="0">
      <a:spcBef>
        <a:spcPct val="0"/>
      </a:spcBef>
      <a:spcAft>
        <a:spcPct val="0"/>
      </a:spcAft>
      <a:defRPr sz="3200" kern="1200">
        <a:solidFill>
          <a:srgbClr val="224568"/>
        </a:solidFill>
        <a:latin typeface="Arial" charset="0"/>
        <a:ea typeface="+mn-ea"/>
        <a:cs typeface="+mn-cs"/>
      </a:defRPr>
    </a:lvl5pPr>
    <a:lvl6pPr marL="2286000" algn="l" defTabSz="914400" rtl="0" eaLnBrk="1" latinLnBrk="0" hangingPunct="1">
      <a:defRPr sz="3200" kern="1200">
        <a:solidFill>
          <a:srgbClr val="224568"/>
        </a:solidFill>
        <a:latin typeface="Arial" charset="0"/>
        <a:ea typeface="+mn-ea"/>
        <a:cs typeface="+mn-cs"/>
      </a:defRPr>
    </a:lvl6pPr>
    <a:lvl7pPr marL="2743200" algn="l" defTabSz="914400" rtl="0" eaLnBrk="1" latinLnBrk="0" hangingPunct="1">
      <a:defRPr sz="3200" kern="1200">
        <a:solidFill>
          <a:srgbClr val="224568"/>
        </a:solidFill>
        <a:latin typeface="Arial" charset="0"/>
        <a:ea typeface="+mn-ea"/>
        <a:cs typeface="+mn-cs"/>
      </a:defRPr>
    </a:lvl7pPr>
    <a:lvl8pPr marL="3200400" algn="l" defTabSz="914400" rtl="0" eaLnBrk="1" latinLnBrk="0" hangingPunct="1">
      <a:defRPr sz="3200" kern="1200">
        <a:solidFill>
          <a:srgbClr val="224568"/>
        </a:solidFill>
        <a:latin typeface="Arial" charset="0"/>
        <a:ea typeface="+mn-ea"/>
        <a:cs typeface="+mn-cs"/>
      </a:defRPr>
    </a:lvl8pPr>
    <a:lvl9pPr marL="3657600" algn="l" defTabSz="914400" rtl="0" eaLnBrk="1" latinLnBrk="0" hangingPunct="1">
      <a:defRPr sz="3200" kern="1200">
        <a:solidFill>
          <a:srgbClr val="224568"/>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523F69"/>
    <a:srgbClr val="FF9933"/>
    <a:srgbClr val="FFCC00"/>
    <a:srgbClr val="FF9900"/>
    <a:srgbClr val="4E2AB8"/>
    <a:srgbClr val="224568"/>
    <a:srgbClr val="006600"/>
    <a:srgbClr val="6600CC"/>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31" autoAdjust="0"/>
    <p:restoredTop sz="78329" autoAdjust="0"/>
  </p:normalViewPr>
  <p:slideViewPr>
    <p:cSldViewPr>
      <p:cViewPr>
        <p:scale>
          <a:sx n="50" d="100"/>
          <a:sy n="50" d="100"/>
        </p:scale>
        <p:origin x="-2628" y="-9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82" d="100"/>
          <a:sy n="82" d="100"/>
        </p:scale>
        <p:origin x="-2058" y="-90"/>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54" Type="http://schemas.openxmlformats.org/officeDocument/2006/relationships/theme" Target="theme/theme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handoutMaster" Target="handoutMasters/handoutMaster1.xml"/><Relationship Id="rId155" Type="http://schemas.openxmlformats.org/officeDocument/2006/relationships/tableStyles" Target="tableStyles.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slide" Target="slides/slide118.xml"/><Relationship Id="rId129" Type="http://schemas.openxmlformats.org/officeDocument/2006/relationships/slide" Target="slides/slide123.xml"/><Relationship Id="rId137" Type="http://schemas.openxmlformats.org/officeDocument/2006/relationships/slide" Target="slides/slide13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slide" Target="slides/slide126.xml"/><Relationship Id="rId140" Type="http://schemas.openxmlformats.org/officeDocument/2006/relationships/slide" Target="slides/slide134.xml"/><Relationship Id="rId145" Type="http://schemas.openxmlformats.org/officeDocument/2006/relationships/slide" Target="slides/slide139.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slide" Target="slides/slide137.xml"/><Relationship Id="rId148" Type="http://schemas.openxmlformats.org/officeDocument/2006/relationships/slide" Target="slides/slide142.xml"/><Relationship Id="rId15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khebbeler\Documents\Projects\EC%20Outcomes%20Center\Child%20Outcomes%20Data\2012%20(for%2010-11)\PartC_Outcome%20data_final_5-21-12_with%20graphs_revisions_KH.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khebbeler\Documents\Projects\EC%20Outcomes%20Center\Child%20Outcomes%20Data\2012%20(for%2010-11)\PartB_Outcome%20data_final_5-21-12_%20with%20graphs_revisions_KH.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247" b="1" i="0" u="none" strike="noStrike" baseline="0">
                <a:solidFill>
                  <a:srgbClr val="0000FF"/>
                </a:solidFill>
                <a:latin typeface="Arial"/>
                <a:ea typeface="Arial"/>
                <a:cs typeface="Arial"/>
              </a:defRPr>
            </a:pPr>
            <a:r>
              <a:rPr lang="en-US"/>
              <a:t>Illustration  of 5 Possible Paths  </a:t>
            </a:r>
          </a:p>
        </c:rich>
      </c:tx>
      <c:layout>
        <c:manualLayout>
          <c:xMode val="edge"/>
          <c:yMode val="edge"/>
          <c:x val="0.20286659316427783"/>
          <c:y val="2.0969855832241154E-2"/>
        </c:manualLayout>
      </c:layout>
      <c:overlay val="0"/>
      <c:spPr>
        <a:noFill/>
        <a:ln w="26859">
          <a:noFill/>
        </a:ln>
      </c:spPr>
    </c:title>
    <c:autoTitleDeleted val="0"/>
    <c:plotArea>
      <c:layout>
        <c:manualLayout>
          <c:layoutTarget val="inner"/>
          <c:xMode val="edge"/>
          <c:yMode val="edge"/>
          <c:x val="0.18081587651598677"/>
          <c:y val="0.17562254259501967"/>
          <c:w val="0.68908489525909589"/>
          <c:h val="0.46264744429882043"/>
        </c:manualLayout>
      </c:layout>
      <c:lineChart>
        <c:grouping val="standard"/>
        <c:varyColors val="0"/>
        <c:ser>
          <c:idx val="1"/>
          <c:order val="0"/>
          <c:tx>
            <c:strRef>
              <c:f>Sheet1!$A$2</c:f>
              <c:strCache>
                <c:ptCount val="1"/>
                <c:pt idx="0">
                  <c:v>Maintained functioning comparable to age peers</c:v>
                </c:pt>
              </c:strCache>
            </c:strRef>
          </c:tx>
          <c:spPr>
            <a:ln w="40288">
              <a:solidFill>
                <a:srgbClr val="FF00FF"/>
              </a:solidFill>
              <a:prstDash val="solid"/>
            </a:ln>
          </c:spPr>
          <c:marker>
            <c:symbol val="none"/>
          </c:marker>
          <c:cat>
            <c:numRef>
              <c:f>Sheet1!$B$1:$BI$1</c:f>
              <c:numCache>
                <c:formatCode>General</c:formatCode>
                <c:ptCount val="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numCache>
            </c:numRef>
          </c:cat>
          <c:val>
            <c:numRef>
              <c:f>Sheet1!$B$2:$BI$2</c:f>
              <c:numCache>
                <c:formatCode>General</c:formatCode>
                <c:ptCount val="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numCache>
            </c:numRef>
          </c:val>
          <c:smooth val="1"/>
        </c:ser>
        <c:ser>
          <c:idx val="0"/>
          <c:order val="1"/>
          <c:tx>
            <c:strRef>
              <c:f>Sheet1!$A$3</c:f>
              <c:strCache>
                <c:ptCount val="1"/>
                <c:pt idx="0">
                  <c:v>Achieved functioning comparable to age peers</c:v>
                </c:pt>
              </c:strCache>
            </c:strRef>
          </c:tx>
          <c:spPr>
            <a:ln w="40288">
              <a:solidFill>
                <a:srgbClr val="FFCC99"/>
              </a:solidFill>
              <a:prstDash val="solid"/>
            </a:ln>
          </c:spPr>
          <c:marker>
            <c:symbol val="none"/>
          </c:marker>
          <c:cat>
            <c:numRef>
              <c:f>Sheet1!$B$1:$BI$1</c:f>
              <c:numCache>
                <c:formatCode>General</c:formatCode>
                <c:ptCount val="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numCache>
            </c:numRef>
          </c:cat>
          <c:val>
            <c:numRef>
              <c:f>Sheet1!$B$3:$BI$3</c:f>
              <c:numCache>
                <c:formatCode>General</c:formatCode>
                <c:ptCount val="60"/>
                <c:pt idx="0">
                  <c:v>0.8</c:v>
                </c:pt>
                <c:pt idx="1">
                  <c:v>1.6</c:v>
                </c:pt>
                <c:pt idx="2">
                  <c:v>2.4</c:v>
                </c:pt>
                <c:pt idx="3">
                  <c:v>3.2</c:v>
                </c:pt>
                <c:pt idx="4">
                  <c:v>4</c:v>
                </c:pt>
                <c:pt idx="5">
                  <c:v>4.8</c:v>
                </c:pt>
                <c:pt idx="6">
                  <c:v>5.6</c:v>
                </c:pt>
                <c:pt idx="7">
                  <c:v>6.4</c:v>
                </c:pt>
                <c:pt idx="8">
                  <c:v>7.2</c:v>
                </c:pt>
                <c:pt idx="9">
                  <c:v>8</c:v>
                </c:pt>
                <c:pt idx="10">
                  <c:v>8.8000000000000007</c:v>
                </c:pt>
                <c:pt idx="11">
                  <c:v>9.6</c:v>
                </c:pt>
                <c:pt idx="12">
                  <c:v>10.4</c:v>
                </c:pt>
                <c:pt idx="13">
                  <c:v>11.2</c:v>
                </c:pt>
                <c:pt idx="14">
                  <c:v>12</c:v>
                </c:pt>
                <c:pt idx="15">
                  <c:v>12.8</c:v>
                </c:pt>
                <c:pt idx="16">
                  <c:v>13.6</c:v>
                </c:pt>
                <c:pt idx="17">
                  <c:v>14.4</c:v>
                </c:pt>
                <c:pt idx="18">
                  <c:v>15.2</c:v>
                </c:pt>
                <c:pt idx="19">
                  <c:v>16</c:v>
                </c:pt>
                <c:pt idx="20">
                  <c:v>16.8</c:v>
                </c:pt>
                <c:pt idx="21">
                  <c:v>17.600000000000001</c:v>
                </c:pt>
                <c:pt idx="22">
                  <c:v>18.399999999999999</c:v>
                </c:pt>
                <c:pt idx="23">
                  <c:v>19</c:v>
                </c:pt>
                <c:pt idx="24">
                  <c:v>19.600000000000001</c:v>
                </c:pt>
                <c:pt idx="25">
                  <c:v>20.2</c:v>
                </c:pt>
                <c:pt idx="26">
                  <c:v>20.8</c:v>
                </c:pt>
                <c:pt idx="27">
                  <c:v>21.6</c:v>
                </c:pt>
                <c:pt idx="28">
                  <c:v>22.4</c:v>
                </c:pt>
                <c:pt idx="29">
                  <c:v>23.2</c:v>
                </c:pt>
                <c:pt idx="30">
                  <c:v>24</c:v>
                </c:pt>
                <c:pt idx="31">
                  <c:v>24.9</c:v>
                </c:pt>
                <c:pt idx="32">
                  <c:v>25.8</c:v>
                </c:pt>
                <c:pt idx="33">
                  <c:v>26.7</c:v>
                </c:pt>
                <c:pt idx="34">
                  <c:v>27.5</c:v>
                </c:pt>
                <c:pt idx="35">
                  <c:v>28.5</c:v>
                </c:pt>
                <c:pt idx="36">
                  <c:v>29.5</c:v>
                </c:pt>
                <c:pt idx="37">
                  <c:v>30.6</c:v>
                </c:pt>
                <c:pt idx="38">
                  <c:v>31.7</c:v>
                </c:pt>
                <c:pt idx="39">
                  <c:v>32.9</c:v>
                </c:pt>
                <c:pt idx="40">
                  <c:v>34.1</c:v>
                </c:pt>
                <c:pt idx="41">
                  <c:v>35.200000000000003</c:v>
                </c:pt>
                <c:pt idx="42">
                  <c:v>36.4</c:v>
                </c:pt>
                <c:pt idx="43">
                  <c:v>37.700000000000003</c:v>
                </c:pt>
                <c:pt idx="44">
                  <c:v>39</c:v>
                </c:pt>
                <c:pt idx="45">
                  <c:v>40.299999999999997</c:v>
                </c:pt>
                <c:pt idx="46">
                  <c:v>41.6</c:v>
                </c:pt>
                <c:pt idx="47">
                  <c:v>42.9</c:v>
                </c:pt>
                <c:pt idx="48">
                  <c:v>44.2</c:v>
                </c:pt>
                <c:pt idx="49">
                  <c:v>45.5</c:v>
                </c:pt>
                <c:pt idx="50">
                  <c:v>46.8</c:v>
                </c:pt>
                <c:pt idx="51">
                  <c:v>49</c:v>
                </c:pt>
                <c:pt idx="52">
                  <c:v>50.3</c:v>
                </c:pt>
                <c:pt idx="53">
                  <c:v>52.3</c:v>
                </c:pt>
                <c:pt idx="54">
                  <c:v>53.6</c:v>
                </c:pt>
                <c:pt idx="55">
                  <c:v>54.9</c:v>
                </c:pt>
                <c:pt idx="56">
                  <c:v>56.2</c:v>
                </c:pt>
                <c:pt idx="57">
                  <c:v>58</c:v>
                </c:pt>
                <c:pt idx="58">
                  <c:v>59</c:v>
                </c:pt>
                <c:pt idx="59">
                  <c:v>60</c:v>
                </c:pt>
              </c:numCache>
            </c:numRef>
          </c:val>
          <c:smooth val="1"/>
        </c:ser>
        <c:ser>
          <c:idx val="2"/>
          <c:order val="2"/>
          <c:tx>
            <c:strRef>
              <c:f>Sheet1!$A$4</c:f>
              <c:strCache>
                <c:ptCount val="1"/>
                <c:pt idx="0">
                  <c:v>Moved nearer functioning comparable to age peers</c:v>
                </c:pt>
              </c:strCache>
            </c:strRef>
          </c:tx>
          <c:spPr>
            <a:ln w="40288">
              <a:solidFill>
                <a:srgbClr val="FF0000"/>
              </a:solidFill>
              <a:prstDash val="solid"/>
            </a:ln>
          </c:spPr>
          <c:marker>
            <c:symbol val="none"/>
          </c:marker>
          <c:cat>
            <c:numRef>
              <c:f>Sheet1!$B$1:$BI$1</c:f>
              <c:numCache>
                <c:formatCode>General</c:formatCode>
                <c:ptCount val="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numCache>
            </c:numRef>
          </c:cat>
          <c:val>
            <c:numRef>
              <c:f>Sheet1!$B$4:$BI$4</c:f>
              <c:numCache>
                <c:formatCode>General</c:formatCode>
                <c:ptCount val="60"/>
                <c:pt idx="0">
                  <c:v>0.5</c:v>
                </c:pt>
                <c:pt idx="1">
                  <c:v>1</c:v>
                </c:pt>
                <c:pt idx="2">
                  <c:v>1.5</c:v>
                </c:pt>
                <c:pt idx="3">
                  <c:v>2</c:v>
                </c:pt>
                <c:pt idx="4">
                  <c:v>2.5</c:v>
                </c:pt>
                <c:pt idx="5">
                  <c:v>3</c:v>
                </c:pt>
                <c:pt idx="6">
                  <c:v>3.5</c:v>
                </c:pt>
                <c:pt idx="7">
                  <c:v>4</c:v>
                </c:pt>
                <c:pt idx="8">
                  <c:v>4.5</c:v>
                </c:pt>
                <c:pt idx="9">
                  <c:v>5</c:v>
                </c:pt>
                <c:pt idx="10">
                  <c:v>5.5</c:v>
                </c:pt>
                <c:pt idx="11">
                  <c:v>6</c:v>
                </c:pt>
                <c:pt idx="12">
                  <c:v>6.5</c:v>
                </c:pt>
                <c:pt idx="13">
                  <c:v>7</c:v>
                </c:pt>
                <c:pt idx="14">
                  <c:v>7.5</c:v>
                </c:pt>
                <c:pt idx="15">
                  <c:v>8</c:v>
                </c:pt>
                <c:pt idx="16">
                  <c:v>8.5</c:v>
                </c:pt>
                <c:pt idx="17">
                  <c:v>9.25</c:v>
                </c:pt>
                <c:pt idx="18">
                  <c:v>10</c:v>
                </c:pt>
                <c:pt idx="19">
                  <c:v>10.75</c:v>
                </c:pt>
                <c:pt idx="20">
                  <c:v>11.5</c:v>
                </c:pt>
                <c:pt idx="21">
                  <c:v>12.25</c:v>
                </c:pt>
                <c:pt idx="22">
                  <c:v>13</c:v>
                </c:pt>
                <c:pt idx="23">
                  <c:v>13.75</c:v>
                </c:pt>
                <c:pt idx="24">
                  <c:v>14.5</c:v>
                </c:pt>
                <c:pt idx="25">
                  <c:v>15.25</c:v>
                </c:pt>
                <c:pt idx="26">
                  <c:v>16</c:v>
                </c:pt>
                <c:pt idx="27">
                  <c:v>16.75</c:v>
                </c:pt>
                <c:pt idx="28">
                  <c:v>17.5</c:v>
                </c:pt>
                <c:pt idx="29">
                  <c:v>18.25</c:v>
                </c:pt>
                <c:pt idx="30">
                  <c:v>19</c:v>
                </c:pt>
                <c:pt idx="31">
                  <c:v>19.75</c:v>
                </c:pt>
                <c:pt idx="32">
                  <c:v>20.5</c:v>
                </c:pt>
                <c:pt idx="33">
                  <c:v>21.25</c:v>
                </c:pt>
                <c:pt idx="34">
                  <c:v>22</c:v>
                </c:pt>
                <c:pt idx="35">
                  <c:v>22.75</c:v>
                </c:pt>
                <c:pt idx="36">
                  <c:v>23.5</c:v>
                </c:pt>
                <c:pt idx="37">
                  <c:v>24.25</c:v>
                </c:pt>
                <c:pt idx="38">
                  <c:v>25</c:v>
                </c:pt>
                <c:pt idx="39">
                  <c:v>25.75</c:v>
                </c:pt>
                <c:pt idx="40">
                  <c:v>26.5</c:v>
                </c:pt>
                <c:pt idx="41">
                  <c:v>27.25</c:v>
                </c:pt>
                <c:pt idx="42">
                  <c:v>28</c:v>
                </c:pt>
                <c:pt idx="43">
                  <c:v>28.75</c:v>
                </c:pt>
                <c:pt idx="44">
                  <c:v>29.5</c:v>
                </c:pt>
                <c:pt idx="45">
                  <c:v>31</c:v>
                </c:pt>
                <c:pt idx="46">
                  <c:v>31.75</c:v>
                </c:pt>
                <c:pt idx="47">
                  <c:v>32.5</c:v>
                </c:pt>
                <c:pt idx="48">
                  <c:v>33.25</c:v>
                </c:pt>
                <c:pt idx="49">
                  <c:v>34</c:v>
                </c:pt>
                <c:pt idx="50">
                  <c:v>34.75</c:v>
                </c:pt>
                <c:pt idx="51">
                  <c:v>35.5</c:v>
                </c:pt>
                <c:pt idx="52">
                  <c:v>36.25</c:v>
                </c:pt>
                <c:pt idx="53">
                  <c:v>37</c:v>
                </c:pt>
                <c:pt idx="54">
                  <c:v>37.75</c:v>
                </c:pt>
                <c:pt idx="55">
                  <c:v>38.5</c:v>
                </c:pt>
                <c:pt idx="56">
                  <c:v>39.25</c:v>
                </c:pt>
                <c:pt idx="57">
                  <c:v>40</c:v>
                </c:pt>
                <c:pt idx="58">
                  <c:v>40.75</c:v>
                </c:pt>
                <c:pt idx="59">
                  <c:v>41.5</c:v>
                </c:pt>
              </c:numCache>
            </c:numRef>
          </c:val>
          <c:smooth val="1"/>
        </c:ser>
        <c:ser>
          <c:idx val="4"/>
          <c:order val="3"/>
          <c:tx>
            <c:strRef>
              <c:f>Sheet1!$A$5</c:f>
              <c:strCache>
                <c:ptCount val="1"/>
                <c:pt idx="0">
                  <c:v>Made progress; no change in trajectory</c:v>
                </c:pt>
              </c:strCache>
            </c:strRef>
          </c:tx>
          <c:spPr>
            <a:ln w="40288">
              <a:solidFill>
                <a:srgbClr val="008000"/>
              </a:solidFill>
              <a:prstDash val="solid"/>
            </a:ln>
          </c:spPr>
          <c:marker>
            <c:symbol val="none"/>
          </c:marker>
          <c:cat>
            <c:numRef>
              <c:f>Sheet1!$B$1:$BI$1</c:f>
              <c:numCache>
                <c:formatCode>General</c:formatCode>
                <c:ptCount val="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numCache>
            </c:numRef>
          </c:cat>
          <c:val>
            <c:numRef>
              <c:f>Sheet1!$B$5:$BI$5</c:f>
              <c:numCache>
                <c:formatCode>General</c:formatCode>
                <c:ptCount val="60"/>
                <c:pt idx="0">
                  <c:v>0.5</c:v>
                </c:pt>
                <c:pt idx="1">
                  <c:v>1</c:v>
                </c:pt>
                <c:pt idx="2">
                  <c:v>1.5</c:v>
                </c:pt>
                <c:pt idx="3">
                  <c:v>2</c:v>
                </c:pt>
                <c:pt idx="4">
                  <c:v>2.5</c:v>
                </c:pt>
                <c:pt idx="5">
                  <c:v>3</c:v>
                </c:pt>
                <c:pt idx="6">
                  <c:v>3.5</c:v>
                </c:pt>
                <c:pt idx="7">
                  <c:v>4</c:v>
                </c:pt>
                <c:pt idx="8">
                  <c:v>4.5</c:v>
                </c:pt>
                <c:pt idx="9">
                  <c:v>5</c:v>
                </c:pt>
                <c:pt idx="10">
                  <c:v>5.5</c:v>
                </c:pt>
                <c:pt idx="11">
                  <c:v>6</c:v>
                </c:pt>
                <c:pt idx="12">
                  <c:v>6.5</c:v>
                </c:pt>
                <c:pt idx="13">
                  <c:v>7</c:v>
                </c:pt>
                <c:pt idx="14">
                  <c:v>7.5</c:v>
                </c:pt>
                <c:pt idx="15">
                  <c:v>8</c:v>
                </c:pt>
                <c:pt idx="16">
                  <c:v>8.5</c:v>
                </c:pt>
                <c:pt idx="17">
                  <c:v>9</c:v>
                </c:pt>
                <c:pt idx="18">
                  <c:v>9.5</c:v>
                </c:pt>
                <c:pt idx="19">
                  <c:v>10</c:v>
                </c:pt>
                <c:pt idx="20">
                  <c:v>10.5</c:v>
                </c:pt>
                <c:pt idx="21">
                  <c:v>11</c:v>
                </c:pt>
                <c:pt idx="22">
                  <c:v>11.5</c:v>
                </c:pt>
                <c:pt idx="23">
                  <c:v>12</c:v>
                </c:pt>
                <c:pt idx="24">
                  <c:v>12.5</c:v>
                </c:pt>
                <c:pt idx="25">
                  <c:v>13</c:v>
                </c:pt>
                <c:pt idx="26">
                  <c:v>13.5</c:v>
                </c:pt>
                <c:pt idx="27">
                  <c:v>14</c:v>
                </c:pt>
                <c:pt idx="28">
                  <c:v>14.5</c:v>
                </c:pt>
                <c:pt idx="29">
                  <c:v>15</c:v>
                </c:pt>
                <c:pt idx="30">
                  <c:v>15.5</c:v>
                </c:pt>
                <c:pt idx="31">
                  <c:v>16</c:v>
                </c:pt>
                <c:pt idx="32">
                  <c:v>16.5</c:v>
                </c:pt>
                <c:pt idx="33">
                  <c:v>17</c:v>
                </c:pt>
                <c:pt idx="34">
                  <c:v>17.5</c:v>
                </c:pt>
                <c:pt idx="35">
                  <c:v>18</c:v>
                </c:pt>
                <c:pt idx="36">
                  <c:v>18.5</c:v>
                </c:pt>
                <c:pt idx="37">
                  <c:v>19</c:v>
                </c:pt>
                <c:pt idx="38">
                  <c:v>19.5</c:v>
                </c:pt>
                <c:pt idx="39">
                  <c:v>20</c:v>
                </c:pt>
                <c:pt idx="40">
                  <c:v>20.5</c:v>
                </c:pt>
                <c:pt idx="41">
                  <c:v>21</c:v>
                </c:pt>
                <c:pt idx="42">
                  <c:v>21.5</c:v>
                </c:pt>
                <c:pt idx="43">
                  <c:v>22</c:v>
                </c:pt>
                <c:pt idx="44">
                  <c:v>22.5</c:v>
                </c:pt>
                <c:pt idx="45">
                  <c:v>23</c:v>
                </c:pt>
                <c:pt idx="46">
                  <c:v>23.5</c:v>
                </c:pt>
                <c:pt idx="47">
                  <c:v>24</c:v>
                </c:pt>
                <c:pt idx="48">
                  <c:v>24.5</c:v>
                </c:pt>
                <c:pt idx="49">
                  <c:v>25</c:v>
                </c:pt>
                <c:pt idx="50">
                  <c:v>25.5</c:v>
                </c:pt>
                <c:pt idx="51">
                  <c:v>26</c:v>
                </c:pt>
                <c:pt idx="52">
                  <c:v>26.5</c:v>
                </c:pt>
                <c:pt idx="53">
                  <c:v>27</c:v>
                </c:pt>
                <c:pt idx="54">
                  <c:v>27.5</c:v>
                </c:pt>
                <c:pt idx="55">
                  <c:v>28</c:v>
                </c:pt>
                <c:pt idx="56">
                  <c:v>28.5</c:v>
                </c:pt>
                <c:pt idx="57">
                  <c:v>29</c:v>
                </c:pt>
                <c:pt idx="58">
                  <c:v>29.5</c:v>
                </c:pt>
                <c:pt idx="59">
                  <c:v>30</c:v>
                </c:pt>
              </c:numCache>
            </c:numRef>
          </c:val>
          <c:smooth val="1"/>
        </c:ser>
        <c:ser>
          <c:idx val="3"/>
          <c:order val="4"/>
          <c:tx>
            <c:strRef>
              <c:f>Sheet1!$A$6</c:f>
              <c:strCache>
                <c:ptCount val="1"/>
                <c:pt idx="0">
                  <c:v>Did not make progress</c:v>
                </c:pt>
              </c:strCache>
            </c:strRef>
          </c:tx>
          <c:spPr>
            <a:ln w="40288">
              <a:solidFill>
                <a:srgbClr val="00FFFF"/>
              </a:solidFill>
              <a:prstDash val="solid"/>
            </a:ln>
          </c:spPr>
          <c:marker>
            <c:symbol val="none"/>
          </c:marker>
          <c:cat>
            <c:numRef>
              <c:f>Sheet1!$B$1:$BI$1</c:f>
              <c:numCache>
                <c:formatCode>General</c:formatCode>
                <c:ptCount val="6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numCache>
            </c:numRef>
          </c:cat>
          <c:val>
            <c:numRef>
              <c:f>Sheet1!$B$6:$BI$6</c:f>
              <c:numCache>
                <c:formatCode>General</c:formatCode>
                <c:ptCount val="60"/>
                <c:pt idx="0">
                  <c:v>0.5</c:v>
                </c:pt>
                <c:pt idx="1">
                  <c:v>1</c:v>
                </c:pt>
                <c:pt idx="2">
                  <c:v>1.5</c:v>
                </c:pt>
                <c:pt idx="3">
                  <c:v>2</c:v>
                </c:pt>
                <c:pt idx="4">
                  <c:v>2.5</c:v>
                </c:pt>
                <c:pt idx="5">
                  <c:v>3</c:v>
                </c:pt>
                <c:pt idx="6">
                  <c:v>3.5</c:v>
                </c:pt>
                <c:pt idx="7">
                  <c:v>4</c:v>
                </c:pt>
                <c:pt idx="8">
                  <c:v>4</c:v>
                </c:pt>
                <c:pt idx="9">
                  <c:v>4</c:v>
                </c:pt>
                <c:pt idx="10">
                  <c:v>4</c:v>
                </c:pt>
                <c:pt idx="11">
                  <c:v>4</c:v>
                </c:pt>
                <c:pt idx="12">
                  <c:v>4</c:v>
                </c:pt>
                <c:pt idx="13">
                  <c:v>4</c:v>
                </c:pt>
                <c:pt idx="14">
                  <c:v>4</c:v>
                </c:pt>
                <c:pt idx="15">
                  <c:v>4</c:v>
                </c:pt>
                <c:pt idx="16">
                  <c:v>4</c:v>
                </c:pt>
                <c:pt idx="17">
                  <c:v>4</c:v>
                </c:pt>
                <c:pt idx="18">
                  <c:v>4</c:v>
                </c:pt>
                <c:pt idx="19">
                  <c:v>4</c:v>
                </c:pt>
                <c:pt idx="20">
                  <c:v>4</c:v>
                </c:pt>
                <c:pt idx="21">
                  <c:v>4</c:v>
                </c:pt>
                <c:pt idx="22">
                  <c:v>4</c:v>
                </c:pt>
                <c:pt idx="23">
                  <c:v>4</c:v>
                </c:pt>
                <c:pt idx="24">
                  <c:v>4</c:v>
                </c:pt>
                <c:pt idx="25">
                  <c:v>4</c:v>
                </c:pt>
                <c:pt idx="26">
                  <c:v>4</c:v>
                </c:pt>
                <c:pt idx="27">
                  <c:v>4</c:v>
                </c:pt>
                <c:pt idx="28">
                  <c:v>4</c:v>
                </c:pt>
                <c:pt idx="29">
                  <c:v>4</c:v>
                </c:pt>
                <c:pt idx="30">
                  <c:v>4</c:v>
                </c:pt>
                <c:pt idx="31">
                  <c:v>4</c:v>
                </c:pt>
                <c:pt idx="32">
                  <c:v>4</c:v>
                </c:pt>
                <c:pt idx="33">
                  <c:v>4</c:v>
                </c:pt>
                <c:pt idx="34">
                  <c:v>4</c:v>
                </c:pt>
                <c:pt idx="35">
                  <c:v>4</c:v>
                </c:pt>
                <c:pt idx="36">
                  <c:v>4</c:v>
                </c:pt>
                <c:pt idx="37">
                  <c:v>4</c:v>
                </c:pt>
                <c:pt idx="38">
                  <c:v>4</c:v>
                </c:pt>
                <c:pt idx="39">
                  <c:v>4</c:v>
                </c:pt>
                <c:pt idx="40">
                  <c:v>4</c:v>
                </c:pt>
                <c:pt idx="41">
                  <c:v>4</c:v>
                </c:pt>
                <c:pt idx="42">
                  <c:v>4</c:v>
                </c:pt>
                <c:pt idx="43">
                  <c:v>4</c:v>
                </c:pt>
                <c:pt idx="44">
                  <c:v>4</c:v>
                </c:pt>
                <c:pt idx="45">
                  <c:v>4</c:v>
                </c:pt>
                <c:pt idx="46">
                  <c:v>4</c:v>
                </c:pt>
                <c:pt idx="47">
                  <c:v>4</c:v>
                </c:pt>
                <c:pt idx="48">
                  <c:v>4</c:v>
                </c:pt>
                <c:pt idx="49">
                  <c:v>4</c:v>
                </c:pt>
                <c:pt idx="50">
                  <c:v>4</c:v>
                </c:pt>
                <c:pt idx="51">
                  <c:v>4</c:v>
                </c:pt>
                <c:pt idx="52">
                  <c:v>4</c:v>
                </c:pt>
                <c:pt idx="53">
                  <c:v>4</c:v>
                </c:pt>
                <c:pt idx="54">
                  <c:v>4</c:v>
                </c:pt>
                <c:pt idx="55">
                  <c:v>4</c:v>
                </c:pt>
                <c:pt idx="56">
                  <c:v>4</c:v>
                </c:pt>
                <c:pt idx="57">
                  <c:v>4</c:v>
                </c:pt>
                <c:pt idx="58">
                  <c:v>4</c:v>
                </c:pt>
                <c:pt idx="59">
                  <c:v>4</c:v>
                </c:pt>
              </c:numCache>
            </c:numRef>
          </c:val>
          <c:smooth val="0"/>
        </c:ser>
        <c:dLbls>
          <c:showLegendKey val="0"/>
          <c:showVal val="0"/>
          <c:showCatName val="0"/>
          <c:showSerName val="0"/>
          <c:showPercent val="0"/>
          <c:showBubbleSize val="0"/>
        </c:dLbls>
        <c:marker val="1"/>
        <c:smooth val="0"/>
        <c:axId val="204438912"/>
        <c:axId val="204445184"/>
      </c:lineChart>
      <c:catAx>
        <c:axId val="204438912"/>
        <c:scaling>
          <c:orientation val="minMax"/>
        </c:scaling>
        <c:delete val="0"/>
        <c:axPos val="b"/>
        <c:title>
          <c:tx>
            <c:rich>
              <a:bodyPr/>
              <a:lstStyle/>
              <a:p>
                <a:pPr>
                  <a:defRPr sz="1718" b="1" i="0" u="none" strike="noStrike" baseline="0">
                    <a:solidFill>
                      <a:srgbClr val="0000FF"/>
                    </a:solidFill>
                    <a:latin typeface="Arial"/>
                    <a:ea typeface="Arial"/>
                    <a:cs typeface="Arial"/>
                  </a:defRPr>
                </a:pPr>
                <a:r>
                  <a:rPr lang="en-US"/>
                  <a:t>Age in Months</a:t>
                </a:r>
              </a:p>
            </c:rich>
          </c:tx>
          <c:layout>
            <c:manualLayout>
              <c:xMode val="edge"/>
              <c:yMode val="edge"/>
              <c:x val="0.38809261300992276"/>
              <c:y val="0.66710353866317162"/>
            </c:manualLayout>
          </c:layout>
          <c:overlay val="0"/>
          <c:spPr>
            <a:noFill/>
            <a:ln w="26859">
              <a:noFill/>
            </a:ln>
          </c:spPr>
        </c:title>
        <c:numFmt formatCode="General" sourceLinked="1"/>
        <c:majorTickMark val="out"/>
        <c:minorTickMark val="none"/>
        <c:tickLblPos val="nextTo"/>
        <c:spPr>
          <a:ln w="13429">
            <a:solidFill>
              <a:srgbClr val="0000FF"/>
            </a:solidFill>
            <a:prstDash val="solid"/>
          </a:ln>
        </c:spPr>
        <c:txPr>
          <a:bodyPr rot="0" vert="horz"/>
          <a:lstStyle/>
          <a:p>
            <a:pPr>
              <a:defRPr sz="1031" b="1" i="0" u="none" strike="noStrike" baseline="0">
                <a:solidFill>
                  <a:srgbClr val="0000FF"/>
                </a:solidFill>
                <a:latin typeface="Arial"/>
                <a:ea typeface="Arial"/>
                <a:cs typeface="Arial"/>
              </a:defRPr>
            </a:pPr>
            <a:endParaRPr lang="en-US"/>
          </a:p>
        </c:txPr>
        <c:crossAx val="204445184"/>
        <c:crosses val="autoZero"/>
        <c:auto val="1"/>
        <c:lblAlgn val="ctr"/>
        <c:lblOffset val="100"/>
        <c:tickLblSkip val="5"/>
        <c:tickMarkSkip val="5"/>
        <c:noMultiLvlLbl val="0"/>
      </c:catAx>
      <c:valAx>
        <c:axId val="204445184"/>
        <c:scaling>
          <c:orientation val="minMax"/>
        </c:scaling>
        <c:delete val="0"/>
        <c:axPos val="l"/>
        <c:majorGridlines>
          <c:spPr>
            <a:ln w="3357">
              <a:solidFill>
                <a:srgbClr val="0000FF"/>
              </a:solidFill>
              <a:prstDash val="sysDash"/>
            </a:ln>
          </c:spPr>
        </c:majorGridlines>
        <c:title>
          <c:tx>
            <c:rich>
              <a:bodyPr/>
              <a:lstStyle/>
              <a:p>
                <a:pPr>
                  <a:defRPr sz="1718" b="1" i="0" u="none" strike="noStrike" baseline="0">
                    <a:solidFill>
                      <a:srgbClr val="0000FF"/>
                    </a:solidFill>
                    <a:latin typeface="Arial"/>
                    <a:ea typeface="Arial"/>
                    <a:cs typeface="Arial"/>
                  </a:defRPr>
                </a:pPr>
                <a:r>
                  <a:rPr lang="en-US"/>
                  <a:t> Score</a:t>
                </a:r>
              </a:p>
            </c:rich>
          </c:tx>
          <c:layout>
            <c:manualLayout>
              <c:xMode val="edge"/>
              <c:yMode val="edge"/>
              <c:x val="7.2767364939360521E-2"/>
              <c:y val="0.34469200524246396"/>
            </c:manualLayout>
          </c:layout>
          <c:overlay val="0"/>
          <c:spPr>
            <a:noFill/>
            <a:ln w="26859">
              <a:noFill/>
            </a:ln>
          </c:spPr>
        </c:title>
        <c:numFmt formatCode="General" sourceLinked="1"/>
        <c:majorTickMark val="out"/>
        <c:minorTickMark val="none"/>
        <c:tickLblPos val="nextTo"/>
        <c:spPr>
          <a:ln w="13429">
            <a:solidFill>
              <a:srgbClr val="0000FF"/>
            </a:solidFill>
            <a:prstDash val="solid"/>
          </a:ln>
        </c:spPr>
        <c:txPr>
          <a:bodyPr rot="0" vert="horz"/>
          <a:lstStyle/>
          <a:p>
            <a:pPr>
              <a:defRPr sz="1480" b="1" i="0" u="none" strike="noStrike" baseline="0">
                <a:solidFill>
                  <a:srgbClr val="0000FF"/>
                </a:solidFill>
                <a:latin typeface="Arial"/>
                <a:ea typeface="Arial"/>
                <a:cs typeface="Arial"/>
              </a:defRPr>
            </a:pPr>
            <a:endParaRPr lang="en-US"/>
          </a:p>
        </c:txPr>
        <c:crossAx val="204438912"/>
        <c:crosses val="autoZero"/>
        <c:crossBetween val="between"/>
      </c:valAx>
      <c:spPr>
        <a:noFill/>
        <a:ln w="13429">
          <a:solidFill>
            <a:srgbClr val="0000FF"/>
          </a:solidFill>
          <a:prstDash val="solid"/>
        </a:ln>
      </c:spPr>
    </c:plotArea>
    <c:legend>
      <c:legendPos val="b"/>
      <c:layout>
        <c:manualLayout>
          <c:xMode val="edge"/>
          <c:yMode val="edge"/>
          <c:x val="0.24366041896361629"/>
          <c:y val="0.78505897771952815"/>
          <c:w val="0.6251378169790518"/>
          <c:h val="0.20707732634338138"/>
        </c:manualLayout>
      </c:layout>
      <c:overlay val="0"/>
      <c:spPr>
        <a:noFill/>
        <a:ln w="13429">
          <a:solidFill>
            <a:srgbClr val="0000FF"/>
          </a:solidFill>
          <a:prstDash val="solid"/>
        </a:ln>
      </c:spPr>
      <c:txPr>
        <a:bodyPr/>
        <a:lstStyle/>
        <a:p>
          <a:pPr>
            <a:defRPr sz="1285" b="1" i="0" u="none" strike="noStrike" baseline="0">
              <a:solidFill>
                <a:srgbClr val="0000FF"/>
              </a:solidFill>
              <a:latin typeface="Arial"/>
              <a:ea typeface="Arial"/>
              <a:cs typeface="Arial"/>
            </a:defRPr>
          </a:pPr>
          <a:endParaRPr lang="en-US"/>
        </a:p>
      </c:txPr>
    </c:legend>
    <c:plotVisOnly val="1"/>
    <c:dispBlanksAs val="gap"/>
    <c:showDLblsOverMax val="0"/>
  </c:chart>
  <c:spPr>
    <a:solidFill>
      <a:srgbClr val="FFFFCC"/>
    </a:solidFill>
    <a:ln w="13429">
      <a:solidFill>
        <a:srgbClr val="0000FF"/>
      </a:solidFill>
      <a:prstDash val="solid"/>
    </a:ln>
  </c:spPr>
  <c:txPr>
    <a:bodyPr/>
    <a:lstStyle/>
    <a:p>
      <a:pPr>
        <a:defRPr sz="1718" b="1" i="0" u="none" strike="noStrike" baseline="0">
          <a:solidFill>
            <a:srgbClr val="FFFF00"/>
          </a:solidFill>
          <a:latin typeface="Times New Roman"/>
          <a:ea typeface="Times New Roman"/>
          <a:cs typeface="Times New Roman"/>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800" b="1" i="0" baseline="0" dirty="0" smtClean="0">
                <a:effectLst/>
              </a:rPr>
              <a:t>Part C National Data, 2010-11*</a:t>
            </a:r>
            <a:endParaRPr lang="en-US" sz="2800" dirty="0">
              <a:effectLst/>
            </a:endParaRPr>
          </a:p>
        </c:rich>
      </c:tx>
      <c:layout>
        <c:manualLayout>
          <c:xMode val="edge"/>
          <c:yMode val="edge"/>
          <c:x val="0.21527731092436975"/>
          <c:y val="1.3392857142857142E-2"/>
        </c:manualLayout>
      </c:layout>
      <c:overlay val="0"/>
    </c:title>
    <c:autoTitleDeleted val="0"/>
    <c:plotArea>
      <c:layout/>
      <c:barChart>
        <c:barDir val="col"/>
        <c:grouping val="clustered"/>
        <c:varyColors val="0"/>
        <c:ser>
          <c:idx val="0"/>
          <c:order val="0"/>
          <c:tx>
            <c:strRef>
              <c:f>'Best Quality States'!$AT$68</c:f>
              <c:strCache>
                <c:ptCount val="1"/>
                <c:pt idx="0">
                  <c:v>a</c:v>
                </c:pt>
              </c:strCache>
            </c:strRef>
          </c:tx>
          <c:invertIfNegative val="0"/>
          <c:cat>
            <c:strRef>
              <c:f>'Best Quality States'!$AS$52:$AS$54</c:f>
              <c:strCache>
                <c:ptCount val="3"/>
                <c:pt idx="0">
                  <c:v>Social Relationships</c:v>
                </c:pt>
                <c:pt idx="1">
                  <c:v>Knowledge and Skills</c:v>
                </c:pt>
                <c:pt idx="2">
                  <c:v>Meets Needs</c:v>
                </c:pt>
              </c:strCache>
            </c:strRef>
          </c:cat>
          <c:val>
            <c:numRef>
              <c:f>'Best Quality States'!$AT$63:$AT$65</c:f>
              <c:numCache>
                <c:formatCode>0.0%</c:formatCode>
                <c:ptCount val="3"/>
                <c:pt idx="0">
                  <c:v>2.2640601698162861E-2</c:v>
                </c:pt>
                <c:pt idx="1">
                  <c:v>2.0972911578257241E-2</c:v>
                </c:pt>
                <c:pt idx="2">
                  <c:v>2.2046383208595158E-2</c:v>
                </c:pt>
              </c:numCache>
            </c:numRef>
          </c:val>
        </c:ser>
        <c:ser>
          <c:idx val="1"/>
          <c:order val="1"/>
          <c:tx>
            <c:strRef>
              <c:f>'Best Quality States'!$AU$68</c:f>
              <c:strCache>
                <c:ptCount val="1"/>
                <c:pt idx="0">
                  <c:v>b</c:v>
                </c:pt>
              </c:strCache>
            </c:strRef>
          </c:tx>
          <c:invertIfNegative val="0"/>
          <c:cat>
            <c:strRef>
              <c:f>'Best Quality States'!$AS$52:$AS$54</c:f>
              <c:strCache>
                <c:ptCount val="3"/>
                <c:pt idx="0">
                  <c:v>Social Relationships</c:v>
                </c:pt>
                <c:pt idx="1">
                  <c:v>Knowledge and Skills</c:v>
                </c:pt>
                <c:pt idx="2">
                  <c:v>Meets Needs</c:v>
                </c:pt>
              </c:strCache>
            </c:strRef>
          </c:cat>
          <c:val>
            <c:numRef>
              <c:f>'Best Quality States'!$AU$63:$AU$65</c:f>
              <c:numCache>
                <c:formatCode>0.0%</c:formatCode>
                <c:ptCount val="3"/>
                <c:pt idx="0">
                  <c:v>0.19636811073610141</c:v>
                </c:pt>
                <c:pt idx="1">
                  <c:v>0.19960565500237787</c:v>
                </c:pt>
                <c:pt idx="2">
                  <c:v>0.18515580344157312</c:v>
                </c:pt>
              </c:numCache>
            </c:numRef>
          </c:val>
        </c:ser>
        <c:ser>
          <c:idx val="2"/>
          <c:order val="2"/>
          <c:tx>
            <c:strRef>
              <c:f>'Best Quality States'!$AV$68</c:f>
              <c:strCache>
                <c:ptCount val="1"/>
                <c:pt idx="0">
                  <c:v>c</c:v>
                </c:pt>
              </c:strCache>
            </c:strRef>
          </c:tx>
          <c:spPr>
            <a:solidFill>
              <a:schemeClr val="accent2">
                <a:lumMod val="60000"/>
                <a:lumOff val="40000"/>
              </a:schemeClr>
            </a:solidFill>
          </c:spPr>
          <c:invertIfNegative val="0"/>
          <c:cat>
            <c:strRef>
              <c:f>'Best Quality States'!$AS$52:$AS$54</c:f>
              <c:strCache>
                <c:ptCount val="3"/>
                <c:pt idx="0">
                  <c:v>Social Relationships</c:v>
                </c:pt>
                <c:pt idx="1">
                  <c:v>Knowledge and Skills</c:v>
                </c:pt>
                <c:pt idx="2">
                  <c:v>Meets Needs</c:v>
                </c:pt>
              </c:strCache>
            </c:strRef>
          </c:cat>
          <c:val>
            <c:numRef>
              <c:f>'Best Quality States'!$AV$63:$AV$65</c:f>
              <c:numCache>
                <c:formatCode>0.0%</c:formatCode>
                <c:ptCount val="3"/>
                <c:pt idx="0">
                  <c:v>0.17504531666258821</c:v>
                </c:pt>
                <c:pt idx="1">
                  <c:v>0.23665880223651461</c:v>
                </c:pt>
                <c:pt idx="2">
                  <c:v>0.20220022439019891</c:v>
                </c:pt>
              </c:numCache>
            </c:numRef>
          </c:val>
        </c:ser>
        <c:ser>
          <c:idx val="3"/>
          <c:order val="3"/>
          <c:tx>
            <c:strRef>
              <c:f>'Best Quality States'!$AW$68</c:f>
              <c:strCache>
                <c:ptCount val="1"/>
                <c:pt idx="0">
                  <c:v>d</c:v>
                </c:pt>
              </c:strCache>
            </c:strRef>
          </c:tx>
          <c:spPr>
            <a:solidFill>
              <a:schemeClr val="accent1">
                <a:lumMod val="50000"/>
              </a:schemeClr>
            </a:solidFill>
          </c:spPr>
          <c:invertIfNegative val="0"/>
          <c:cat>
            <c:strRef>
              <c:f>'Best Quality States'!$AS$52:$AS$54</c:f>
              <c:strCache>
                <c:ptCount val="3"/>
                <c:pt idx="0">
                  <c:v>Social Relationships</c:v>
                </c:pt>
                <c:pt idx="1">
                  <c:v>Knowledge and Skills</c:v>
                </c:pt>
                <c:pt idx="2">
                  <c:v>Meets Needs</c:v>
                </c:pt>
              </c:strCache>
            </c:strRef>
          </c:cat>
          <c:val>
            <c:numRef>
              <c:f>'Best Quality States'!$AW$63:$AW$65</c:f>
              <c:numCache>
                <c:formatCode>0.0%</c:formatCode>
                <c:ptCount val="3"/>
                <c:pt idx="0">
                  <c:v>0.2924842672921274</c:v>
                </c:pt>
                <c:pt idx="1">
                  <c:v>0.35560661535549221</c:v>
                </c:pt>
                <c:pt idx="2">
                  <c:v>0.35904740358377918</c:v>
                </c:pt>
              </c:numCache>
            </c:numRef>
          </c:val>
        </c:ser>
        <c:ser>
          <c:idx val="4"/>
          <c:order val="4"/>
          <c:tx>
            <c:strRef>
              <c:f>'Best Quality States'!$AX$68</c:f>
              <c:strCache>
                <c:ptCount val="1"/>
                <c:pt idx="0">
                  <c:v>e</c:v>
                </c:pt>
              </c:strCache>
            </c:strRef>
          </c:tx>
          <c:spPr>
            <a:solidFill>
              <a:srgbClr val="A200A2"/>
            </a:solidFill>
          </c:spPr>
          <c:invertIfNegative val="0"/>
          <c:cat>
            <c:strRef>
              <c:f>'Best Quality States'!$AS$52:$AS$54</c:f>
              <c:strCache>
                <c:ptCount val="3"/>
                <c:pt idx="0">
                  <c:v>Social Relationships</c:v>
                </c:pt>
                <c:pt idx="1">
                  <c:v>Knowledge and Skills</c:v>
                </c:pt>
                <c:pt idx="2">
                  <c:v>Meets Needs</c:v>
                </c:pt>
              </c:strCache>
            </c:strRef>
          </c:cat>
          <c:val>
            <c:numRef>
              <c:f>'Best Quality States'!$AX$63:$AX$65</c:f>
              <c:numCache>
                <c:formatCode>0.0%</c:formatCode>
                <c:ptCount val="3"/>
                <c:pt idx="0">
                  <c:v>0.31343534007119545</c:v>
                </c:pt>
                <c:pt idx="1">
                  <c:v>0.19237087175130546</c:v>
                </c:pt>
                <c:pt idx="2">
                  <c:v>0.23128502634045445</c:v>
                </c:pt>
              </c:numCache>
            </c:numRef>
          </c:val>
        </c:ser>
        <c:dLbls>
          <c:showLegendKey val="0"/>
          <c:showVal val="0"/>
          <c:showCatName val="0"/>
          <c:showSerName val="0"/>
          <c:showPercent val="0"/>
          <c:showBubbleSize val="0"/>
        </c:dLbls>
        <c:gapWidth val="150"/>
        <c:axId val="156161536"/>
        <c:axId val="156163072"/>
      </c:barChart>
      <c:catAx>
        <c:axId val="156161536"/>
        <c:scaling>
          <c:orientation val="minMax"/>
        </c:scaling>
        <c:delete val="0"/>
        <c:axPos val="b"/>
        <c:majorTickMark val="none"/>
        <c:minorTickMark val="none"/>
        <c:tickLblPos val="nextTo"/>
        <c:crossAx val="156163072"/>
        <c:crosses val="autoZero"/>
        <c:auto val="1"/>
        <c:lblAlgn val="ctr"/>
        <c:lblOffset val="100"/>
        <c:noMultiLvlLbl val="0"/>
      </c:catAx>
      <c:valAx>
        <c:axId val="156163072"/>
        <c:scaling>
          <c:orientation val="minMax"/>
        </c:scaling>
        <c:delete val="0"/>
        <c:axPos val="l"/>
        <c:majorGridlines/>
        <c:numFmt formatCode="0%" sourceLinked="0"/>
        <c:majorTickMark val="none"/>
        <c:minorTickMark val="none"/>
        <c:tickLblPos val="nextTo"/>
        <c:txPr>
          <a:bodyPr/>
          <a:lstStyle/>
          <a:p>
            <a:pPr>
              <a:defRPr sz="1400"/>
            </a:pPr>
            <a:endParaRPr lang="en-US"/>
          </a:p>
        </c:txPr>
        <c:crossAx val="156161536"/>
        <c:crosses val="autoZero"/>
        <c:crossBetween val="between"/>
        <c:majorUnit val="0.1"/>
      </c:valAx>
      <c:dTable>
        <c:showHorzBorder val="1"/>
        <c:showVertBorder val="1"/>
        <c:showOutline val="1"/>
        <c:showKeys val="1"/>
        <c:txPr>
          <a:bodyPr/>
          <a:lstStyle/>
          <a:p>
            <a:pPr rtl="0">
              <a:defRPr sz="1400"/>
            </a:pPr>
            <a:endParaRPr lang="en-US"/>
          </a:p>
        </c:txPr>
      </c:dTable>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400" b="1" i="0" baseline="0" dirty="0"/>
              <a:t>Part B Preschool </a:t>
            </a:r>
            <a:r>
              <a:rPr lang="en-US" sz="2400" b="1" i="0" baseline="0" dirty="0" smtClean="0"/>
              <a:t>National Data, 2010-11*</a:t>
            </a:r>
            <a:endParaRPr lang="en-US" sz="2400" b="1" i="0" baseline="0" dirty="0"/>
          </a:p>
        </c:rich>
      </c:tx>
      <c:layout>
        <c:manualLayout>
          <c:xMode val="edge"/>
          <c:yMode val="edge"/>
          <c:x val="0.16638978349743011"/>
          <c:y val="1.3921113689095127E-2"/>
        </c:manualLayout>
      </c:layout>
      <c:overlay val="0"/>
    </c:title>
    <c:autoTitleDeleted val="0"/>
    <c:plotArea>
      <c:layout/>
      <c:barChart>
        <c:barDir val="col"/>
        <c:grouping val="clustered"/>
        <c:varyColors val="0"/>
        <c:ser>
          <c:idx val="0"/>
          <c:order val="0"/>
          <c:tx>
            <c:strRef>
              <c:f>'Best Quality States'!$AT$59</c:f>
              <c:strCache>
                <c:ptCount val="1"/>
                <c:pt idx="0">
                  <c:v>a</c:v>
                </c:pt>
              </c:strCache>
            </c:strRef>
          </c:tx>
          <c:invertIfNegative val="0"/>
          <c:cat>
            <c:strRef>
              <c:f>'Best Quality States'!$AS$71:$AS$73</c:f>
              <c:strCache>
                <c:ptCount val="3"/>
                <c:pt idx="0">
                  <c:v>Social Relationships</c:v>
                </c:pt>
                <c:pt idx="1">
                  <c:v>Knowledge and Skills</c:v>
                </c:pt>
                <c:pt idx="2">
                  <c:v>Meets Needs</c:v>
                </c:pt>
              </c:strCache>
            </c:strRef>
          </c:cat>
          <c:val>
            <c:numRef>
              <c:f>'Best Quality States'!$AT$60:$AT$62</c:f>
              <c:numCache>
                <c:formatCode>0.0%</c:formatCode>
                <c:ptCount val="3"/>
                <c:pt idx="0">
                  <c:v>1.9202810169440487E-2</c:v>
                </c:pt>
                <c:pt idx="1">
                  <c:v>1.7005655186358718E-2</c:v>
                </c:pt>
                <c:pt idx="2">
                  <c:v>1.7224226310706133E-2</c:v>
                </c:pt>
              </c:numCache>
            </c:numRef>
          </c:val>
        </c:ser>
        <c:ser>
          <c:idx val="1"/>
          <c:order val="1"/>
          <c:tx>
            <c:strRef>
              <c:f>'Best Quality States'!$AU$59</c:f>
              <c:strCache>
                <c:ptCount val="1"/>
                <c:pt idx="0">
                  <c:v>b</c:v>
                </c:pt>
              </c:strCache>
            </c:strRef>
          </c:tx>
          <c:invertIfNegative val="0"/>
          <c:cat>
            <c:strRef>
              <c:f>'Best Quality States'!$AS$71:$AS$73</c:f>
              <c:strCache>
                <c:ptCount val="3"/>
                <c:pt idx="0">
                  <c:v>Social Relationships</c:v>
                </c:pt>
                <c:pt idx="1">
                  <c:v>Knowledge and Skills</c:v>
                </c:pt>
                <c:pt idx="2">
                  <c:v>Meets Needs</c:v>
                </c:pt>
              </c:strCache>
            </c:strRef>
          </c:cat>
          <c:val>
            <c:numRef>
              <c:f>'Best Quality States'!$AU$60:$AU$62</c:f>
              <c:numCache>
                <c:formatCode>0.0%</c:formatCode>
                <c:ptCount val="3"/>
                <c:pt idx="0">
                  <c:v>0.12257142119630102</c:v>
                </c:pt>
                <c:pt idx="1">
                  <c:v>0.13970061284237112</c:v>
                </c:pt>
                <c:pt idx="2">
                  <c:v>0.1146852864053966</c:v>
                </c:pt>
              </c:numCache>
            </c:numRef>
          </c:val>
        </c:ser>
        <c:ser>
          <c:idx val="2"/>
          <c:order val="2"/>
          <c:tx>
            <c:strRef>
              <c:f>'Best Quality States'!$AV$59</c:f>
              <c:strCache>
                <c:ptCount val="1"/>
                <c:pt idx="0">
                  <c:v>c</c:v>
                </c:pt>
              </c:strCache>
            </c:strRef>
          </c:tx>
          <c:spPr>
            <a:solidFill>
              <a:schemeClr val="accent2">
                <a:lumMod val="60000"/>
                <a:lumOff val="40000"/>
              </a:schemeClr>
            </a:solidFill>
          </c:spPr>
          <c:invertIfNegative val="0"/>
          <c:cat>
            <c:strRef>
              <c:f>'Best Quality States'!$AS$71:$AS$73</c:f>
              <c:strCache>
                <c:ptCount val="3"/>
                <c:pt idx="0">
                  <c:v>Social Relationships</c:v>
                </c:pt>
                <c:pt idx="1">
                  <c:v>Knowledge and Skills</c:v>
                </c:pt>
                <c:pt idx="2">
                  <c:v>Meets Needs</c:v>
                </c:pt>
              </c:strCache>
            </c:strRef>
          </c:cat>
          <c:val>
            <c:numRef>
              <c:f>'Best Quality States'!$AV$60:$AV$62</c:f>
              <c:numCache>
                <c:formatCode>0.0%</c:formatCode>
                <c:ptCount val="3"/>
                <c:pt idx="0">
                  <c:v>0.2607289791194774</c:v>
                </c:pt>
                <c:pt idx="1">
                  <c:v>0.31780863141908827</c:v>
                </c:pt>
                <c:pt idx="2">
                  <c:v>0.2103098844225321</c:v>
                </c:pt>
              </c:numCache>
            </c:numRef>
          </c:val>
        </c:ser>
        <c:ser>
          <c:idx val="3"/>
          <c:order val="3"/>
          <c:tx>
            <c:strRef>
              <c:f>'Best Quality States'!$AW$59</c:f>
              <c:strCache>
                <c:ptCount val="1"/>
                <c:pt idx="0">
                  <c:v>d</c:v>
                </c:pt>
              </c:strCache>
            </c:strRef>
          </c:tx>
          <c:spPr>
            <a:solidFill>
              <a:schemeClr val="accent1">
                <a:lumMod val="50000"/>
              </a:schemeClr>
            </a:solidFill>
          </c:spPr>
          <c:invertIfNegative val="0"/>
          <c:cat>
            <c:strRef>
              <c:f>'Best Quality States'!$AS$71:$AS$73</c:f>
              <c:strCache>
                <c:ptCount val="3"/>
                <c:pt idx="0">
                  <c:v>Social Relationships</c:v>
                </c:pt>
                <c:pt idx="1">
                  <c:v>Knowledge and Skills</c:v>
                </c:pt>
                <c:pt idx="2">
                  <c:v>Meets Needs</c:v>
                </c:pt>
              </c:strCache>
            </c:strRef>
          </c:cat>
          <c:val>
            <c:numRef>
              <c:f>'Best Quality States'!$AW$60:$AW$62</c:f>
              <c:numCache>
                <c:formatCode>0.0%</c:formatCode>
                <c:ptCount val="3"/>
                <c:pt idx="0">
                  <c:v>0.33767386632765661</c:v>
                </c:pt>
                <c:pt idx="1">
                  <c:v>0.35078798321298044</c:v>
                </c:pt>
                <c:pt idx="2">
                  <c:v>0.34751150289427674</c:v>
                </c:pt>
              </c:numCache>
            </c:numRef>
          </c:val>
        </c:ser>
        <c:ser>
          <c:idx val="4"/>
          <c:order val="4"/>
          <c:tx>
            <c:strRef>
              <c:f>'Best Quality States'!$AX$59</c:f>
              <c:strCache>
                <c:ptCount val="1"/>
                <c:pt idx="0">
                  <c:v>e</c:v>
                </c:pt>
              </c:strCache>
            </c:strRef>
          </c:tx>
          <c:spPr>
            <a:solidFill>
              <a:srgbClr val="A200A2"/>
            </a:solidFill>
          </c:spPr>
          <c:invertIfNegative val="0"/>
          <c:cat>
            <c:strRef>
              <c:f>'Best Quality States'!$AS$71:$AS$73</c:f>
              <c:strCache>
                <c:ptCount val="3"/>
                <c:pt idx="0">
                  <c:v>Social Relationships</c:v>
                </c:pt>
                <c:pt idx="1">
                  <c:v>Knowledge and Skills</c:v>
                </c:pt>
                <c:pt idx="2">
                  <c:v>Meets Needs</c:v>
                </c:pt>
              </c:strCache>
            </c:strRef>
          </c:cat>
          <c:val>
            <c:numRef>
              <c:f>'Best Quality States'!$AX$60:$AX$62</c:f>
              <c:numCache>
                <c:formatCode>0.0%</c:formatCode>
                <c:ptCount val="3"/>
                <c:pt idx="0">
                  <c:v>0.25982298771949103</c:v>
                </c:pt>
                <c:pt idx="1">
                  <c:v>0.17470387172686461</c:v>
                </c:pt>
                <c:pt idx="2">
                  <c:v>0.31026918601024339</c:v>
                </c:pt>
              </c:numCache>
            </c:numRef>
          </c:val>
        </c:ser>
        <c:dLbls>
          <c:showLegendKey val="0"/>
          <c:showVal val="0"/>
          <c:showCatName val="0"/>
          <c:showSerName val="0"/>
          <c:showPercent val="0"/>
          <c:showBubbleSize val="0"/>
        </c:dLbls>
        <c:gapWidth val="150"/>
        <c:axId val="156746880"/>
        <c:axId val="156748416"/>
      </c:barChart>
      <c:catAx>
        <c:axId val="156746880"/>
        <c:scaling>
          <c:orientation val="minMax"/>
        </c:scaling>
        <c:delete val="0"/>
        <c:axPos val="b"/>
        <c:majorTickMark val="none"/>
        <c:minorTickMark val="none"/>
        <c:tickLblPos val="nextTo"/>
        <c:crossAx val="156748416"/>
        <c:crosses val="autoZero"/>
        <c:auto val="1"/>
        <c:lblAlgn val="ctr"/>
        <c:lblOffset val="100"/>
        <c:noMultiLvlLbl val="0"/>
      </c:catAx>
      <c:valAx>
        <c:axId val="156748416"/>
        <c:scaling>
          <c:orientation val="minMax"/>
        </c:scaling>
        <c:delete val="0"/>
        <c:axPos val="l"/>
        <c:majorGridlines/>
        <c:numFmt formatCode="0%" sourceLinked="0"/>
        <c:majorTickMark val="none"/>
        <c:minorTickMark val="none"/>
        <c:tickLblPos val="nextTo"/>
        <c:txPr>
          <a:bodyPr/>
          <a:lstStyle/>
          <a:p>
            <a:pPr>
              <a:defRPr sz="1400"/>
            </a:pPr>
            <a:endParaRPr lang="en-US"/>
          </a:p>
        </c:txPr>
        <c:crossAx val="156746880"/>
        <c:crosses val="autoZero"/>
        <c:crossBetween val="between"/>
        <c:majorUnit val="0.1"/>
      </c:valAx>
      <c:dTable>
        <c:showHorzBorder val="1"/>
        <c:showVertBorder val="1"/>
        <c:showOutline val="1"/>
        <c:showKeys val="1"/>
        <c:txPr>
          <a:bodyPr/>
          <a:lstStyle/>
          <a:p>
            <a:pPr rtl="0">
              <a:defRPr sz="1400"/>
            </a:pPr>
            <a:endParaRPr lang="en-US"/>
          </a:p>
        </c:txPr>
      </c:dTable>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dirty="0"/>
              <a:t>Part </a:t>
            </a:r>
            <a:r>
              <a:rPr lang="en-US" sz="2800" dirty="0" smtClean="0"/>
              <a:t>C </a:t>
            </a:r>
            <a:r>
              <a:rPr lang="en-US" sz="2800" dirty="0"/>
              <a:t>National Data, 2010-11* </a:t>
            </a:r>
          </a:p>
        </c:rich>
      </c:tx>
      <c:layout>
        <c:manualLayout>
          <c:xMode val="edge"/>
          <c:yMode val="edge"/>
          <c:x val="0.26665680324991226"/>
          <c:y val="1.7220472440944878E-2"/>
        </c:manualLayout>
      </c:layout>
      <c:overlay val="0"/>
    </c:title>
    <c:autoTitleDeleted val="0"/>
    <c:plotArea>
      <c:layout>
        <c:manualLayout>
          <c:layoutTarget val="inner"/>
          <c:xMode val="edge"/>
          <c:yMode val="edge"/>
          <c:x val="0.12742301519634885"/>
          <c:y val="0.12670053912179896"/>
          <c:w val="0.85506106123677217"/>
          <c:h val="0.71049265801234296"/>
        </c:manualLayout>
      </c:layout>
      <c:barChart>
        <c:barDir val="col"/>
        <c:grouping val="clustered"/>
        <c:varyColors val="0"/>
        <c:ser>
          <c:idx val="0"/>
          <c:order val="0"/>
          <c:tx>
            <c:strRef>
              <c:f>'Graphs - best data'!$F$3</c:f>
              <c:strCache>
                <c:ptCount val="1"/>
                <c:pt idx="0">
                  <c:v>Social relationships</c:v>
                </c:pt>
              </c:strCache>
            </c:strRef>
          </c:tx>
          <c:spPr>
            <a:ln>
              <a:noFill/>
            </a:ln>
          </c:spPr>
          <c:invertIfNegative val="0"/>
          <c:dLbls>
            <c:txPr>
              <a:bodyPr/>
              <a:lstStyle/>
              <a:p>
                <a:pPr>
                  <a:defRPr sz="2000"/>
                </a:pPr>
                <a:endParaRPr lang="en-US"/>
              </a:p>
            </c:txPr>
            <c:showLegendKey val="0"/>
            <c:showVal val="1"/>
            <c:showCatName val="0"/>
            <c:showSerName val="0"/>
            <c:showPercent val="0"/>
            <c:showBubbleSize val="0"/>
            <c:showLeaderLines val="0"/>
          </c:dLbls>
          <c:cat>
            <c:strRef>
              <c:f>'Graphs - best data'!$E$4:$E$5</c:f>
              <c:strCache>
                <c:ptCount val="2"/>
                <c:pt idx="0">
                  <c:v>Substantially increased their rate of growth</c:v>
                </c:pt>
                <c:pt idx="1">
                  <c:v>Exited within age expectations</c:v>
                </c:pt>
              </c:strCache>
            </c:strRef>
          </c:cat>
          <c:val>
            <c:numRef>
              <c:f>'Graphs - best data'!$F$4:$F$5</c:f>
              <c:numCache>
                <c:formatCode>0.0</c:formatCode>
                <c:ptCount val="2"/>
                <c:pt idx="0">
                  <c:v>68.099563624317028</c:v>
                </c:pt>
                <c:pt idx="1">
                  <c:v>60.591960736332283</c:v>
                </c:pt>
              </c:numCache>
            </c:numRef>
          </c:val>
        </c:ser>
        <c:ser>
          <c:idx val="1"/>
          <c:order val="1"/>
          <c:tx>
            <c:strRef>
              <c:f>'Graphs - best data'!$G$3</c:f>
              <c:strCache>
                <c:ptCount val="1"/>
                <c:pt idx="0">
                  <c:v>Knowledge and skills</c:v>
                </c:pt>
              </c:strCache>
            </c:strRef>
          </c:tx>
          <c:invertIfNegative val="0"/>
          <c:dLbls>
            <c:dLbl>
              <c:idx val="0"/>
              <c:layout>
                <c:manualLayout>
                  <c:x val="-3.1847133757961785E-3"/>
                  <c:y val="-2.3809523809523812E-3"/>
                </c:manualLayout>
              </c:layout>
              <c:showLegendKey val="0"/>
              <c:showVal val="1"/>
              <c:showCatName val="0"/>
              <c:showSerName val="0"/>
              <c:showPercent val="0"/>
              <c:showBubbleSize val="0"/>
            </c:dLbl>
            <c:txPr>
              <a:bodyPr/>
              <a:lstStyle/>
              <a:p>
                <a:pPr>
                  <a:defRPr sz="2000"/>
                </a:pPr>
                <a:endParaRPr lang="en-US"/>
              </a:p>
            </c:txPr>
            <c:showLegendKey val="0"/>
            <c:showVal val="1"/>
            <c:showCatName val="0"/>
            <c:showSerName val="0"/>
            <c:showPercent val="0"/>
            <c:showBubbleSize val="0"/>
            <c:showLeaderLines val="0"/>
          </c:dLbls>
          <c:cat>
            <c:strRef>
              <c:f>'Graphs - best data'!$E$4:$E$5</c:f>
              <c:strCache>
                <c:ptCount val="2"/>
                <c:pt idx="0">
                  <c:v>Substantially increased their rate of growth</c:v>
                </c:pt>
                <c:pt idx="1">
                  <c:v>Exited within age expectations</c:v>
                </c:pt>
              </c:strCache>
            </c:strRef>
          </c:cat>
          <c:val>
            <c:numRef>
              <c:f>'Graphs - best data'!$G$4:$G$5</c:f>
              <c:numCache>
                <c:formatCode>0.0</c:formatCode>
                <c:ptCount val="2"/>
                <c:pt idx="0">
                  <c:v>72.863357436894574</c:v>
                </c:pt>
                <c:pt idx="1">
                  <c:v>54.79774871067977</c:v>
                </c:pt>
              </c:numCache>
            </c:numRef>
          </c:val>
        </c:ser>
        <c:ser>
          <c:idx val="2"/>
          <c:order val="2"/>
          <c:tx>
            <c:strRef>
              <c:f>'Graphs - best data'!$H$3</c:f>
              <c:strCache>
                <c:ptCount val="1"/>
                <c:pt idx="0">
                  <c:v>Action to meet needs</c:v>
                </c:pt>
              </c:strCache>
            </c:strRef>
          </c:tx>
          <c:spPr>
            <a:solidFill>
              <a:schemeClr val="accent5">
                <a:lumMod val="50000"/>
              </a:schemeClr>
            </a:solidFill>
          </c:spPr>
          <c:invertIfNegative val="0"/>
          <c:dLbls>
            <c:txPr>
              <a:bodyPr/>
              <a:lstStyle/>
              <a:p>
                <a:pPr>
                  <a:defRPr sz="2000"/>
                </a:pPr>
                <a:endParaRPr lang="en-US"/>
              </a:p>
            </c:txPr>
            <c:showLegendKey val="0"/>
            <c:showVal val="1"/>
            <c:showCatName val="0"/>
            <c:showSerName val="0"/>
            <c:showPercent val="0"/>
            <c:showBubbleSize val="0"/>
            <c:showLeaderLines val="0"/>
          </c:dLbls>
          <c:cat>
            <c:strRef>
              <c:f>'Graphs - best data'!$E$4:$E$5</c:f>
              <c:strCache>
                <c:ptCount val="2"/>
                <c:pt idx="0">
                  <c:v>Substantially increased their rate of growth</c:v>
                </c:pt>
                <c:pt idx="1">
                  <c:v>Exited within age expectations</c:v>
                </c:pt>
              </c:strCache>
            </c:strRef>
          </c:cat>
          <c:val>
            <c:numRef>
              <c:f>'Graphs - best data'!$H$4:$H$5</c:f>
              <c:numCache>
                <c:formatCode>0.0</c:formatCode>
                <c:ptCount val="2"/>
                <c:pt idx="0">
                  <c:v>73.036341123784112</c:v>
                </c:pt>
                <c:pt idx="1">
                  <c:v>59.033242992423361</c:v>
                </c:pt>
              </c:numCache>
            </c:numRef>
          </c:val>
        </c:ser>
        <c:dLbls>
          <c:showLegendKey val="0"/>
          <c:showVal val="0"/>
          <c:showCatName val="0"/>
          <c:showSerName val="0"/>
          <c:showPercent val="0"/>
          <c:showBubbleSize val="0"/>
        </c:dLbls>
        <c:gapWidth val="100"/>
        <c:axId val="204290304"/>
        <c:axId val="204308480"/>
      </c:barChart>
      <c:catAx>
        <c:axId val="204290304"/>
        <c:scaling>
          <c:orientation val="minMax"/>
        </c:scaling>
        <c:delete val="0"/>
        <c:axPos val="b"/>
        <c:majorTickMark val="none"/>
        <c:minorTickMark val="none"/>
        <c:tickLblPos val="nextTo"/>
        <c:txPr>
          <a:bodyPr/>
          <a:lstStyle/>
          <a:p>
            <a:pPr>
              <a:defRPr sz="1400"/>
            </a:pPr>
            <a:endParaRPr lang="en-US"/>
          </a:p>
        </c:txPr>
        <c:crossAx val="204308480"/>
        <c:crosses val="autoZero"/>
        <c:auto val="1"/>
        <c:lblAlgn val="ctr"/>
        <c:lblOffset val="100"/>
        <c:noMultiLvlLbl val="0"/>
      </c:catAx>
      <c:valAx>
        <c:axId val="204308480"/>
        <c:scaling>
          <c:orientation val="minMax"/>
          <c:max val="100"/>
          <c:min val="0"/>
        </c:scaling>
        <c:delete val="0"/>
        <c:axPos val="l"/>
        <c:majorGridlines/>
        <c:title>
          <c:tx>
            <c:rich>
              <a:bodyPr rot="0" vert="horz"/>
              <a:lstStyle/>
              <a:p>
                <a:pPr>
                  <a:defRPr sz="1800"/>
                </a:pPr>
                <a:r>
                  <a:rPr lang="en-US" sz="1800" dirty="0" smtClean="0"/>
                  <a:t>%</a:t>
                </a:r>
                <a:endParaRPr lang="en-US" sz="1800" dirty="0"/>
              </a:p>
            </c:rich>
          </c:tx>
          <c:overlay val="0"/>
        </c:title>
        <c:numFmt formatCode="0" sourceLinked="0"/>
        <c:majorTickMark val="none"/>
        <c:minorTickMark val="none"/>
        <c:tickLblPos val="nextTo"/>
        <c:txPr>
          <a:bodyPr/>
          <a:lstStyle/>
          <a:p>
            <a:pPr>
              <a:defRPr sz="1800"/>
            </a:pPr>
            <a:endParaRPr lang="en-US"/>
          </a:p>
        </c:txPr>
        <c:crossAx val="204290304"/>
        <c:crosses val="autoZero"/>
        <c:crossBetween val="between"/>
        <c:majorUnit val="20"/>
      </c:valAx>
    </c:plotArea>
    <c:legend>
      <c:legendPos val="b"/>
      <c:overlay val="0"/>
      <c:txPr>
        <a:bodyPr/>
        <a:lstStyle/>
        <a:p>
          <a:pPr>
            <a:defRPr sz="1600">
              <a:solidFill>
                <a:schemeClr val="accent2">
                  <a:lumMod val="75000"/>
                </a:schemeClr>
              </a:solidFill>
            </a:defRPr>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800" dirty="0" smtClean="0"/>
              <a:t>Pt. B Preschool National Data, 2010-11*</a:t>
            </a:r>
            <a:endParaRPr lang="en-US" sz="2800" dirty="0"/>
          </a:p>
        </c:rich>
      </c:tx>
      <c:overlay val="0"/>
    </c:title>
    <c:autoTitleDeleted val="0"/>
    <c:plotArea>
      <c:layout>
        <c:manualLayout>
          <c:layoutTarget val="inner"/>
          <c:xMode val="edge"/>
          <c:yMode val="edge"/>
          <c:x val="9.947538042002621E-2"/>
          <c:y val="0.12680751173708921"/>
          <c:w val="0.8840328654570353"/>
          <c:h val="0.6894220176703264"/>
        </c:manualLayout>
      </c:layout>
      <c:barChart>
        <c:barDir val="col"/>
        <c:grouping val="clustered"/>
        <c:varyColors val="0"/>
        <c:ser>
          <c:idx val="0"/>
          <c:order val="0"/>
          <c:tx>
            <c:strRef>
              <c:f>'Gr- Nat data SS'!$D$5</c:f>
              <c:strCache>
                <c:ptCount val="1"/>
                <c:pt idx="0">
                  <c:v>Social Relationships</c:v>
                </c:pt>
              </c:strCache>
            </c:strRef>
          </c:tx>
          <c:invertIfNegative val="0"/>
          <c:dLbls>
            <c:txPr>
              <a:bodyPr/>
              <a:lstStyle/>
              <a:p>
                <a:pPr>
                  <a:defRPr sz="2000"/>
                </a:pPr>
                <a:endParaRPr lang="en-US"/>
              </a:p>
            </c:txPr>
            <c:showLegendKey val="0"/>
            <c:showVal val="1"/>
            <c:showCatName val="0"/>
            <c:showSerName val="0"/>
            <c:showPercent val="0"/>
            <c:showBubbleSize val="0"/>
            <c:showLeaderLines val="0"/>
          </c:dLbls>
          <c:cat>
            <c:strRef>
              <c:f>'Gr- Nat data SS'!$C$6:$C$7</c:f>
              <c:strCache>
                <c:ptCount val="2"/>
                <c:pt idx="0">
                  <c:v>Substantially increased their rate of growth</c:v>
                </c:pt>
                <c:pt idx="1">
                  <c:v>Exited within age expectations</c:v>
                </c:pt>
              </c:strCache>
            </c:strRef>
          </c:cat>
          <c:val>
            <c:numRef>
              <c:f>'Gr- Nat data SS'!$D$6:$D$7</c:f>
              <c:numCache>
                <c:formatCode>0.0</c:formatCode>
                <c:ptCount val="2"/>
                <c:pt idx="0">
                  <c:v>80.845903526733579</c:v>
                </c:pt>
                <c:pt idx="1">
                  <c:v>59.749685404714739</c:v>
                </c:pt>
              </c:numCache>
            </c:numRef>
          </c:val>
        </c:ser>
        <c:ser>
          <c:idx val="1"/>
          <c:order val="1"/>
          <c:tx>
            <c:strRef>
              <c:f>'Gr- Nat data SS'!$E$5</c:f>
              <c:strCache>
                <c:ptCount val="1"/>
                <c:pt idx="0">
                  <c:v>Knowledge and Skills</c:v>
                </c:pt>
              </c:strCache>
            </c:strRef>
          </c:tx>
          <c:invertIfNegative val="0"/>
          <c:dLbls>
            <c:txPr>
              <a:bodyPr/>
              <a:lstStyle/>
              <a:p>
                <a:pPr>
                  <a:defRPr sz="2000"/>
                </a:pPr>
                <a:endParaRPr lang="en-US"/>
              </a:p>
            </c:txPr>
            <c:showLegendKey val="0"/>
            <c:showVal val="1"/>
            <c:showCatName val="0"/>
            <c:showSerName val="0"/>
            <c:showPercent val="0"/>
            <c:showBubbleSize val="0"/>
            <c:showLeaderLines val="0"/>
          </c:dLbls>
          <c:cat>
            <c:strRef>
              <c:f>'Gr- Nat data SS'!$C$6:$C$7</c:f>
              <c:strCache>
                <c:ptCount val="2"/>
                <c:pt idx="0">
                  <c:v>Substantially increased their rate of growth</c:v>
                </c:pt>
                <c:pt idx="1">
                  <c:v>Exited within age expectations</c:v>
                </c:pt>
              </c:strCache>
            </c:strRef>
          </c:cat>
          <c:val>
            <c:numRef>
              <c:f>'Gr- Nat data SS'!$E$6:$E$7</c:f>
              <c:numCache>
                <c:formatCode>0.0</c:formatCode>
                <c:ptCount val="2"/>
                <c:pt idx="0">
                  <c:v>81.0122718191042</c:v>
                </c:pt>
                <c:pt idx="1">
                  <c:v>52.54918549398451</c:v>
                </c:pt>
              </c:numCache>
            </c:numRef>
          </c:val>
        </c:ser>
        <c:ser>
          <c:idx val="2"/>
          <c:order val="2"/>
          <c:tx>
            <c:strRef>
              <c:f>'Gr- Nat data SS'!$F$5</c:f>
              <c:strCache>
                <c:ptCount val="1"/>
                <c:pt idx="0">
                  <c:v>Action to meets needs</c:v>
                </c:pt>
              </c:strCache>
            </c:strRef>
          </c:tx>
          <c:spPr>
            <a:solidFill>
              <a:schemeClr val="accent1">
                <a:lumMod val="50000"/>
              </a:schemeClr>
            </a:solidFill>
          </c:spPr>
          <c:invertIfNegative val="0"/>
          <c:dLbls>
            <c:txPr>
              <a:bodyPr/>
              <a:lstStyle/>
              <a:p>
                <a:pPr>
                  <a:defRPr sz="2000"/>
                </a:pPr>
                <a:endParaRPr lang="en-US"/>
              </a:p>
            </c:txPr>
            <c:showLegendKey val="0"/>
            <c:showVal val="1"/>
            <c:showCatName val="0"/>
            <c:showSerName val="0"/>
            <c:showPercent val="0"/>
            <c:showBubbleSize val="0"/>
            <c:showLeaderLines val="0"/>
          </c:dLbls>
          <c:cat>
            <c:strRef>
              <c:f>'Gr- Nat data SS'!$C$6:$C$7</c:f>
              <c:strCache>
                <c:ptCount val="2"/>
                <c:pt idx="0">
                  <c:v>Substantially increased their rate of growth</c:v>
                </c:pt>
                <c:pt idx="1">
                  <c:v>Exited within age expectations</c:v>
                </c:pt>
              </c:strCache>
            </c:strRef>
          </c:cat>
          <c:val>
            <c:numRef>
              <c:f>'Gr- Nat data SS'!$F$6:$F$7</c:f>
              <c:numCache>
                <c:formatCode>0.0</c:formatCode>
                <c:ptCount val="2"/>
                <c:pt idx="0">
                  <c:v>80.875220653473917</c:v>
                </c:pt>
                <c:pt idx="1">
                  <c:v>65.778068890452019</c:v>
                </c:pt>
              </c:numCache>
            </c:numRef>
          </c:val>
        </c:ser>
        <c:dLbls>
          <c:showLegendKey val="0"/>
          <c:showVal val="0"/>
          <c:showCatName val="0"/>
          <c:showSerName val="0"/>
          <c:showPercent val="0"/>
          <c:showBubbleSize val="0"/>
        </c:dLbls>
        <c:gapWidth val="150"/>
        <c:axId val="204362496"/>
        <c:axId val="204364032"/>
      </c:barChart>
      <c:catAx>
        <c:axId val="204362496"/>
        <c:scaling>
          <c:orientation val="minMax"/>
        </c:scaling>
        <c:delete val="0"/>
        <c:axPos val="b"/>
        <c:majorTickMark val="none"/>
        <c:minorTickMark val="none"/>
        <c:tickLblPos val="nextTo"/>
        <c:txPr>
          <a:bodyPr/>
          <a:lstStyle/>
          <a:p>
            <a:pPr>
              <a:defRPr sz="1400"/>
            </a:pPr>
            <a:endParaRPr lang="en-US"/>
          </a:p>
        </c:txPr>
        <c:crossAx val="204364032"/>
        <c:crosses val="autoZero"/>
        <c:auto val="1"/>
        <c:lblAlgn val="ctr"/>
        <c:lblOffset val="100"/>
        <c:noMultiLvlLbl val="0"/>
      </c:catAx>
      <c:valAx>
        <c:axId val="204364032"/>
        <c:scaling>
          <c:orientation val="minMax"/>
          <c:max val="100"/>
        </c:scaling>
        <c:delete val="0"/>
        <c:axPos val="l"/>
        <c:majorGridlines/>
        <c:title>
          <c:tx>
            <c:rich>
              <a:bodyPr rot="0" vert="horz"/>
              <a:lstStyle/>
              <a:p>
                <a:pPr>
                  <a:defRPr sz="1400"/>
                </a:pPr>
                <a:r>
                  <a:rPr lang="en-US" sz="1400" dirty="0"/>
                  <a:t>%</a:t>
                </a:r>
              </a:p>
            </c:rich>
          </c:tx>
          <c:overlay val="0"/>
        </c:title>
        <c:numFmt formatCode="0" sourceLinked="0"/>
        <c:majorTickMark val="out"/>
        <c:minorTickMark val="none"/>
        <c:tickLblPos val="nextTo"/>
        <c:txPr>
          <a:bodyPr/>
          <a:lstStyle/>
          <a:p>
            <a:pPr>
              <a:defRPr sz="1400"/>
            </a:pPr>
            <a:endParaRPr lang="en-US"/>
          </a:p>
        </c:txPr>
        <c:crossAx val="204362496"/>
        <c:crosses val="autoZero"/>
        <c:crossBetween val="between"/>
        <c:majorUnit val="20"/>
      </c:valAx>
      <c:spPr>
        <a:noFill/>
        <a:ln>
          <a:noFill/>
        </a:ln>
      </c:spPr>
    </c:plotArea>
    <c:legend>
      <c:legendPos val="b"/>
      <c:overlay val="0"/>
      <c:txPr>
        <a:bodyPr/>
        <a:lstStyle/>
        <a:p>
          <a:pPr>
            <a:defRPr sz="1600">
              <a:solidFill>
                <a:schemeClr val="accent2">
                  <a:lumMod val="75000"/>
                </a:schemeClr>
              </a:solidFill>
            </a:defRPr>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800" dirty="0"/>
              <a:t>Pt. C, Substantially</a:t>
            </a:r>
            <a:r>
              <a:rPr lang="en-US" sz="2800" baseline="0" dirty="0"/>
              <a:t> Increased Rate of Growth:  National* and Iowa, 2010-11</a:t>
            </a:r>
            <a:endParaRPr lang="en-US" sz="2800" dirty="0"/>
          </a:p>
        </c:rich>
      </c:tx>
      <c:overlay val="0"/>
    </c:title>
    <c:autoTitleDeleted val="0"/>
    <c:plotArea>
      <c:layout>
        <c:manualLayout>
          <c:layoutTarget val="inner"/>
          <c:xMode val="edge"/>
          <c:yMode val="edge"/>
          <c:x val="7.5490448130289725E-2"/>
          <c:y val="0.2180473113937681"/>
          <c:w val="0.86687087449954692"/>
          <c:h val="0.60233848172824556"/>
        </c:manualLayout>
      </c:layout>
      <c:barChart>
        <c:barDir val="col"/>
        <c:grouping val="clustered"/>
        <c:varyColors val="0"/>
        <c:ser>
          <c:idx val="0"/>
          <c:order val="0"/>
          <c:tx>
            <c:strRef>
              <c:f>'National to State -IA'!$D$4</c:f>
              <c:strCache>
                <c:ptCount val="1"/>
                <c:pt idx="0">
                  <c:v>National</c:v>
                </c:pt>
              </c:strCache>
            </c:strRef>
          </c:tx>
          <c:invertIfNegative val="0"/>
          <c:dLbls>
            <c:txPr>
              <a:bodyPr/>
              <a:lstStyle/>
              <a:p>
                <a:pPr>
                  <a:defRPr sz="2000"/>
                </a:pPr>
                <a:endParaRPr lang="en-US"/>
              </a:p>
            </c:txPr>
            <c:showLegendKey val="0"/>
            <c:showVal val="1"/>
            <c:showCatName val="0"/>
            <c:showSerName val="0"/>
            <c:showPercent val="0"/>
            <c:showBubbleSize val="0"/>
            <c:showLeaderLines val="0"/>
          </c:dLbls>
          <c:cat>
            <c:strRef>
              <c:f>'National to State -IA'!$E$3:$G$3</c:f>
              <c:strCache>
                <c:ptCount val="3"/>
                <c:pt idx="0">
                  <c:v>Social relationships</c:v>
                </c:pt>
                <c:pt idx="1">
                  <c:v>Knowledge and skills</c:v>
                </c:pt>
                <c:pt idx="2">
                  <c:v>Action to meet needs</c:v>
                </c:pt>
              </c:strCache>
            </c:strRef>
          </c:cat>
          <c:val>
            <c:numRef>
              <c:f>'National to State -IA'!$E$4:$G$4</c:f>
              <c:numCache>
                <c:formatCode>0.0</c:formatCode>
                <c:ptCount val="3"/>
                <c:pt idx="0">
                  <c:v>68.099563624317028</c:v>
                </c:pt>
                <c:pt idx="1">
                  <c:v>72.863357436894574</c:v>
                </c:pt>
                <c:pt idx="2">
                  <c:v>73.036341123784112</c:v>
                </c:pt>
              </c:numCache>
            </c:numRef>
          </c:val>
        </c:ser>
        <c:ser>
          <c:idx val="1"/>
          <c:order val="1"/>
          <c:tx>
            <c:strRef>
              <c:f>'National to State -IA'!$D$5</c:f>
              <c:strCache>
                <c:ptCount val="1"/>
                <c:pt idx="0">
                  <c:v>Iowa</c:v>
                </c:pt>
              </c:strCache>
            </c:strRef>
          </c:tx>
          <c:invertIfNegative val="0"/>
          <c:dLbls>
            <c:txPr>
              <a:bodyPr/>
              <a:lstStyle/>
              <a:p>
                <a:pPr>
                  <a:defRPr sz="2000"/>
                </a:pPr>
                <a:endParaRPr lang="en-US"/>
              </a:p>
            </c:txPr>
            <c:showLegendKey val="0"/>
            <c:showVal val="1"/>
            <c:showCatName val="0"/>
            <c:showSerName val="0"/>
            <c:showPercent val="0"/>
            <c:showBubbleSize val="0"/>
            <c:showLeaderLines val="0"/>
          </c:dLbls>
          <c:cat>
            <c:strRef>
              <c:f>'National to State -IA'!$E$3:$G$3</c:f>
              <c:strCache>
                <c:ptCount val="3"/>
                <c:pt idx="0">
                  <c:v>Social relationships</c:v>
                </c:pt>
                <c:pt idx="1">
                  <c:v>Knowledge and skills</c:v>
                </c:pt>
                <c:pt idx="2">
                  <c:v>Action to meet needs</c:v>
                </c:pt>
              </c:strCache>
            </c:strRef>
          </c:cat>
          <c:val>
            <c:numRef>
              <c:f>'National to State -IA'!$E$5:$G$5</c:f>
              <c:numCache>
                <c:formatCode>0.0</c:formatCode>
                <c:ptCount val="3"/>
                <c:pt idx="0">
                  <c:v>40.138800000000003</c:v>
                </c:pt>
                <c:pt idx="1">
                  <c:v>47.195999999999998</c:v>
                </c:pt>
                <c:pt idx="2">
                  <c:v>52.720799999999997</c:v>
                </c:pt>
              </c:numCache>
            </c:numRef>
          </c:val>
        </c:ser>
        <c:dLbls>
          <c:showLegendKey val="0"/>
          <c:showVal val="0"/>
          <c:showCatName val="0"/>
          <c:showSerName val="0"/>
          <c:showPercent val="0"/>
          <c:showBubbleSize val="0"/>
        </c:dLbls>
        <c:gapWidth val="150"/>
        <c:axId val="2717568"/>
        <c:axId val="2719104"/>
      </c:barChart>
      <c:catAx>
        <c:axId val="2717568"/>
        <c:scaling>
          <c:orientation val="minMax"/>
        </c:scaling>
        <c:delete val="0"/>
        <c:axPos val="b"/>
        <c:majorTickMark val="none"/>
        <c:minorTickMark val="none"/>
        <c:tickLblPos val="nextTo"/>
        <c:txPr>
          <a:bodyPr/>
          <a:lstStyle/>
          <a:p>
            <a:pPr>
              <a:defRPr sz="1600"/>
            </a:pPr>
            <a:endParaRPr lang="en-US"/>
          </a:p>
        </c:txPr>
        <c:crossAx val="2719104"/>
        <c:crosses val="autoZero"/>
        <c:auto val="1"/>
        <c:lblAlgn val="ctr"/>
        <c:lblOffset val="100"/>
        <c:noMultiLvlLbl val="0"/>
      </c:catAx>
      <c:valAx>
        <c:axId val="2719104"/>
        <c:scaling>
          <c:orientation val="minMax"/>
        </c:scaling>
        <c:delete val="0"/>
        <c:axPos val="l"/>
        <c:majorGridlines/>
        <c:title>
          <c:tx>
            <c:rich>
              <a:bodyPr rot="0" vert="horz"/>
              <a:lstStyle/>
              <a:p>
                <a:pPr>
                  <a:defRPr sz="1600"/>
                </a:pPr>
                <a:r>
                  <a:rPr lang="en-US" sz="1600"/>
                  <a:t>%</a:t>
                </a:r>
              </a:p>
            </c:rich>
          </c:tx>
          <c:overlay val="0"/>
        </c:title>
        <c:numFmt formatCode="0" sourceLinked="0"/>
        <c:majorTickMark val="none"/>
        <c:minorTickMark val="none"/>
        <c:tickLblPos val="nextTo"/>
        <c:txPr>
          <a:bodyPr/>
          <a:lstStyle/>
          <a:p>
            <a:pPr>
              <a:defRPr sz="1400"/>
            </a:pPr>
            <a:endParaRPr lang="en-US"/>
          </a:p>
        </c:txPr>
        <c:crossAx val="2717568"/>
        <c:crosses val="autoZero"/>
        <c:crossBetween val="between"/>
        <c:majorUnit val="20"/>
      </c:valAx>
    </c:plotArea>
    <c:legend>
      <c:legendPos val="b"/>
      <c:layout>
        <c:manualLayout>
          <c:xMode val="edge"/>
          <c:yMode val="edge"/>
          <c:x val="0.40564898727281723"/>
          <c:y val="0.89066144933102875"/>
          <c:w val="0.24746234813927612"/>
          <c:h val="6.6383676159422797E-2"/>
        </c:manualLayout>
      </c:layout>
      <c:overlay val="0"/>
      <c:txPr>
        <a:bodyPr/>
        <a:lstStyle/>
        <a:p>
          <a:pPr>
            <a:defRPr sz="1600"/>
          </a:pPr>
          <a:endParaRPr lang="en-US"/>
        </a:p>
      </c:txPr>
    </c:legend>
    <c:plotVisOnly val="1"/>
    <c:dispBlanksAs val="gap"/>
    <c:showDLblsOverMax val="0"/>
  </c:chart>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800" dirty="0"/>
              <a:t>Pt. C, Exited within Age Expectations:  National* and Iowa, 2010-11</a:t>
            </a:r>
          </a:p>
        </c:rich>
      </c:tx>
      <c:layout>
        <c:manualLayout>
          <c:xMode val="edge"/>
          <c:yMode val="edge"/>
          <c:x val="0.13166371218545816"/>
          <c:y val="5.9366748450465537E-2"/>
        </c:manualLayout>
      </c:layout>
      <c:overlay val="1"/>
    </c:title>
    <c:autoTitleDeleted val="0"/>
    <c:plotArea>
      <c:layout>
        <c:manualLayout>
          <c:layoutTarget val="inner"/>
          <c:xMode val="edge"/>
          <c:yMode val="edge"/>
          <c:x val="0.10471019517976793"/>
          <c:y val="0.21361667529380307"/>
          <c:w val="0.83225412540570931"/>
          <c:h val="0.52303102621579523"/>
        </c:manualLayout>
      </c:layout>
      <c:barChart>
        <c:barDir val="col"/>
        <c:grouping val="clustered"/>
        <c:varyColors val="0"/>
        <c:ser>
          <c:idx val="0"/>
          <c:order val="0"/>
          <c:tx>
            <c:strRef>
              <c:f>'National to State -IA'!$D$8</c:f>
              <c:strCache>
                <c:ptCount val="1"/>
                <c:pt idx="0">
                  <c:v>National</c:v>
                </c:pt>
              </c:strCache>
            </c:strRef>
          </c:tx>
          <c:invertIfNegative val="0"/>
          <c:dLbls>
            <c:txPr>
              <a:bodyPr/>
              <a:lstStyle/>
              <a:p>
                <a:pPr>
                  <a:defRPr sz="2000"/>
                </a:pPr>
                <a:endParaRPr lang="en-US"/>
              </a:p>
            </c:txPr>
            <c:showLegendKey val="0"/>
            <c:showVal val="1"/>
            <c:showCatName val="0"/>
            <c:showSerName val="0"/>
            <c:showPercent val="0"/>
            <c:showBubbleSize val="0"/>
            <c:showLeaderLines val="0"/>
          </c:dLbls>
          <c:cat>
            <c:strRef>
              <c:f>'National to State -IA'!$E$3:$G$3</c:f>
              <c:strCache>
                <c:ptCount val="3"/>
                <c:pt idx="0">
                  <c:v>Social relationships</c:v>
                </c:pt>
                <c:pt idx="1">
                  <c:v>Knowledge and skills</c:v>
                </c:pt>
                <c:pt idx="2">
                  <c:v>Action to meet needs</c:v>
                </c:pt>
              </c:strCache>
            </c:strRef>
          </c:cat>
          <c:val>
            <c:numRef>
              <c:f>'National to State -IA'!$E$8:$G$8</c:f>
              <c:numCache>
                <c:formatCode>0.0</c:formatCode>
                <c:ptCount val="3"/>
                <c:pt idx="0">
                  <c:v>60.591960736332283</c:v>
                </c:pt>
                <c:pt idx="1">
                  <c:v>54.79774871067977</c:v>
                </c:pt>
                <c:pt idx="2">
                  <c:v>59.033242992423361</c:v>
                </c:pt>
              </c:numCache>
            </c:numRef>
          </c:val>
        </c:ser>
        <c:ser>
          <c:idx val="1"/>
          <c:order val="1"/>
          <c:tx>
            <c:strRef>
              <c:f>'National to State -IA'!$D$9</c:f>
              <c:strCache>
                <c:ptCount val="1"/>
                <c:pt idx="0">
                  <c:v>Iowa</c:v>
                </c:pt>
              </c:strCache>
            </c:strRef>
          </c:tx>
          <c:invertIfNegative val="0"/>
          <c:dLbls>
            <c:txPr>
              <a:bodyPr/>
              <a:lstStyle/>
              <a:p>
                <a:pPr>
                  <a:defRPr sz="2000"/>
                </a:pPr>
                <a:endParaRPr lang="en-US"/>
              </a:p>
            </c:txPr>
            <c:showLegendKey val="0"/>
            <c:showVal val="1"/>
            <c:showCatName val="0"/>
            <c:showSerName val="0"/>
            <c:showPercent val="0"/>
            <c:showBubbleSize val="0"/>
            <c:showLeaderLines val="0"/>
          </c:dLbls>
          <c:cat>
            <c:strRef>
              <c:f>'National to State -IA'!$E$3:$G$3</c:f>
              <c:strCache>
                <c:ptCount val="3"/>
                <c:pt idx="0">
                  <c:v>Social relationships</c:v>
                </c:pt>
                <c:pt idx="1">
                  <c:v>Knowledge and skills</c:v>
                </c:pt>
                <c:pt idx="2">
                  <c:v>Action to meet needs</c:v>
                </c:pt>
              </c:strCache>
            </c:strRef>
          </c:cat>
          <c:val>
            <c:numRef>
              <c:f>'National to State -IA'!$E$9:$G$9</c:f>
              <c:numCache>
                <c:formatCode>0.0</c:formatCode>
                <c:ptCount val="3"/>
                <c:pt idx="0">
                  <c:v>68.942999999999998</c:v>
                </c:pt>
                <c:pt idx="1">
                  <c:v>51.0657</c:v>
                </c:pt>
                <c:pt idx="2">
                  <c:v>71.378900000000002</c:v>
                </c:pt>
              </c:numCache>
            </c:numRef>
          </c:val>
        </c:ser>
        <c:dLbls>
          <c:showLegendKey val="0"/>
          <c:showVal val="0"/>
          <c:showCatName val="0"/>
          <c:showSerName val="0"/>
          <c:showPercent val="0"/>
          <c:showBubbleSize val="0"/>
        </c:dLbls>
        <c:gapWidth val="150"/>
        <c:axId val="204622848"/>
        <c:axId val="204624640"/>
      </c:barChart>
      <c:catAx>
        <c:axId val="204622848"/>
        <c:scaling>
          <c:orientation val="minMax"/>
        </c:scaling>
        <c:delete val="0"/>
        <c:axPos val="b"/>
        <c:majorTickMark val="out"/>
        <c:minorTickMark val="none"/>
        <c:tickLblPos val="nextTo"/>
        <c:txPr>
          <a:bodyPr/>
          <a:lstStyle/>
          <a:p>
            <a:pPr>
              <a:defRPr sz="1600"/>
            </a:pPr>
            <a:endParaRPr lang="en-US"/>
          </a:p>
        </c:txPr>
        <c:crossAx val="204624640"/>
        <c:crosses val="autoZero"/>
        <c:auto val="1"/>
        <c:lblAlgn val="ctr"/>
        <c:lblOffset val="100"/>
        <c:noMultiLvlLbl val="0"/>
      </c:catAx>
      <c:valAx>
        <c:axId val="204624640"/>
        <c:scaling>
          <c:orientation val="minMax"/>
        </c:scaling>
        <c:delete val="0"/>
        <c:axPos val="l"/>
        <c:majorGridlines/>
        <c:numFmt formatCode="0" sourceLinked="0"/>
        <c:majorTickMark val="out"/>
        <c:minorTickMark val="none"/>
        <c:tickLblPos val="nextTo"/>
        <c:crossAx val="204622848"/>
        <c:crosses val="autoZero"/>
        <c:crossBetween val="between"/>
        <c:majorUnit val="20"/>
      </c:valAx>
    </c:plotArea>
    <c:legend>
      <c:legendPos val="b"/>
      <c:layout>
        <c:manualLayout>
          <c:xMode val="edge"/>
          <c:yMode val="edge"/>
          <c:x val="0.39514466837472245"/>
          <c:y val="0.81878993426651836"/>
          <c:w val="0.25403062117235348"/>
          <c:h val="6.7122915314872952E-2"/>
        </c:manualLayout>
      </c:layout>
      <c:overlay val="0"/>
    </c:legend>
    <c:plotVisOnly val="1"/>
    <c:dispBlanksAs val="gap"/>
    <c:showDLblsOverMax val="0"/>
  </c:chart>
  <c:txPr>
    <a:bodyPr/>
    <a:lstStyle/>
    <a:p>
      <a:pPr>
        <a:defRPr sz="1400"/>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800" dirty="0"/>
              <a:t>Pt. B Preschool,  Substantially Increased Rate of Growth: </a:t>
            </a:r>
          </a:p>
          <a:p>
            <a:pPr>
              <a:defRPr/>
            </a:pPr>
            <a:r>
              <a:rPr lang="en-US" sz="2800" dirty="0"/>
              <a:t>National* and Iowa, 2010-2011</a:t>
            </a:r>
          </a:p>
        </c:rich>
      </c:tx>
      <c:overlay val="0"/>
    </c:title>
    <c:autoTitleDeleted val="0"/>
    <c:plotArea>
      <c:layout>
        <c:manualLayout>
          <c:layoutTarget val="inner"/>
          <c:xMode val="edge"/>
          <c:yMode val="edge"/>
          <c:x val="0.10165172061825607"/>
          <c:y val="0.27919387576552929"/>
          <c:w val="0.84288835423349862"/>
          <c:h val="0.48744262345113837"/>
        </c:manualLayout>
      </c:layout>
      <c:barChart>
        <c:barDir val="col"/>
        <c:grouping val="clustered"/>
        <c:varyColors val="0"/>
        <c:ser>
          <c:idx val="0"/>
          <c:order val="0"/>
          <c:tx>
            <c:strRef>
              <c:f>'National to State-MA (2)'!$C$5</c:f>
              <c:strCache>
                <c:ptCount val="1"/>
                <c:pt idx="0">
                  <c:v>National</c:v>
                </c:pt>
              </c:strCache>
            </c:strRef>
          </c:tx>
          <c:invertIfNegative val="0"/>
          <c:dLbls>
            <c:txPr>
              <a:bodyPr/>
              <a:lstStyle/>
              <a:p>
                <a:pPr>
                  <a:defRPr sz="2000"/>
                </a:pPr>
                <a:endParaRPr lang="en-US"/>
              </a:p>
            </c:txPr>
            <c:showLegendKey val="0"/>
            <c:showVal val="1"/>
            <c:showCatName val="0"/>
            <c:showSerName val="0"/>
            <c:showPercent val="0"/>
            <c:showBubbleSize val="0"/>
            <c:showLeaderLines val="0"/>
          </c:dLbls>
          <c:cat>
            <c:strRef>
              <c:f>'National to State-MA (2)'!$D$4:$F$4</c:f>
              <c:strCache>
                <c:ptCount val="3"/>
                <c:pt idx="0">
                  <c:v>Social Relationships</c:v>
                </c:pt>
                <c:pt idx="1">
                  <c:v>Knowledge and skills</c:v>
                </c:pt>
                <c:pt idx="2">
                  <c:v>Action to meets needs</c:v>
                </c:pt>
              </c:strCache>
            </c:strRef>
          </c:cat>
          <c:val>
            <c:numRef>
              <c:f>'National to State-MA (2)'!$D$5:$F$5</c:f>
              <c:numCache>
                <c:formatCode>0.0</c:formatCode>
                <c:ptCount val="3"/>
                <c:pt idx="0">
                  <c:v>80.845903526733579</c:v>
                </c:pt>
                <c:pt idx="1">
                  <c:v>81.0122718191042</c:v>
                </c:pt>
                <c:pt idx="2">
                  <c:v>80.875220653473917</c:v>
                </c:pt>
              </c:numCache>
            </c:numRef>
          </c:val>
        </c:ser>
        <c:ser>
          <c:idx val="1"/>
          <c:order val="1"/>
          <c:tx>
            <c:strRef>
              <c:f>'National to State-MA (2)'!$C$6</c:f>
              <c:strCache>
                <c:ptCount val="1"/>
                <c:pt idx="0">
                  <c:v>Iowa</c:v>
                </c:pt>
              </c:strCache>
            </c:strRef>
          </c:tx>
          <c:invertIfNegative val="0"/>
          <c:dLbls>
            <c:txPr>
              <a:bodyPr/>
              <a:lstStyle/>
              <a:p>
                <a:pPr>
                  <a:defRPr sz="2000"/>
                </a:pPr>
                <a:endParaRPr lang="en-US"/>
              </a:p>
            </c:txPr>
            <c:showLegendKey val="0"/>
            <c:showVal val="1"/>
            <c:showCatName val="0"/>
            <c:showSerName val="0"/>
            <c:showPercent val="0"/>
            <c:showBubbleSize val="0"/>
            <c:showLeaderLines val="0"/>
          </c:dLbls>
          <c:cat>
            <c:strRef>
              <c:f>'National to State-MA (2)'!$D$4:$F$4</c:f>
              <c:strCache>
                <c:ptCount val="3"/>
                <c:pt idx="0">
                  <c:v>Social Relationships</c:v>
                </c:pt>
                <c:pt idx="1">
                  <c:v>Knowledge and skills</c:v>
                </c:pt>
                <c:pt idx="2">
                  <c:v>Action to meets needs</c:v>
                </c:pt>
              </c:strCache>
            </c:strRef>
          </c:cat>
          <c:val>
            <c:numRef>
              <c:f>'National to State-MA (2)'!$D$6:$F$6</c:f>
              <c:numCache>
                <c:formatCode>0.0</c:formatCode>
                <c:ptCount val="3"/>
                <c:pt idx="0">
                  <c:v>66.259999999999991</c:v>
                </c:pt>
                <c:pt idx="1">
                  <c:v>67.69</c:v>
                </c:pt>
                <c:pt idx="2">
                  <c:v>63.460000000000008</c:v>
                </c:pt>
              </c:numCache>
            </c:numRef>
          </c:val>
        </c:ser>
        <c:dLbls>
          <c:showLegendKey val="0"/>
          <c:showVal val="0"/>
          <c:showCatName val="0"/>
          <c:showSerName val="0"/>
          <c:showPercent val="0"/>
          <c:showBubbleSize val="0"/>
        </c:dLbls>
        <c:gapWidth val="150"/>
        <c:axId val="205136256"/>
        <c:axId val="205137792"/>
      </c:barChart>
      <c:catAx>
        <c:axId val="205136256"/>
        <c:scaling>
          <c:orientation val="minMax"/>
        </c:scaling>
        <c:delete val="0"/>
        <c:axPos val="b"/>
        <c:majorTickMark val="none"/>
        <c:minorTickMark val="none"/>
        <c:tickLblPos val="nextTo"/>
        <c:txPr>
          <a:bodyPr/>
          <a:lstStyle/>
          <a:p>
            <a:pPr>
              <a:defRPr sz="1600"/>
            </a:pPr>
            <a:endParaRPr lang="en-US"/>
          </a:p>
        </c:txPr>
        <c:crossAx val="205137792"/>
        <c:crosses val="autoZero"/>
        <c:auto val="1"/>
        <c:lblAlgn val="ctr"/>
        <c:lblOffset val="100"/>
        <c:noMultiLvlLbl val="0"/>
      </c:catAx>
      <c:valAx>
        <c:axId val="205137792"/>
        <c:scaling>
          <c:orientation val="minMax"/>
          <c:max val="100"/>
        </c:scaling>
        <c:delete val="0"/>
        <c:axPos val="l"/>
        <c:majorGridlines/>
        <c:title>
          <c:tx>
            <c:rich>
              <a:bodyPr rot="0" vert="horz"/>
              <a:lstStyle/>
              <a:p>
                <a:pPr>
                  <a:defRPr sz="1400"/>
                </a:pPr>
                <a:r>
                  <a:rPr lang="en-US" sz="1400"/>
                  <a:t>%</a:t>
                </a:r>
              </a:p>
            </c:rich>
          </c:tx>
          <c:overlay val="0"/>
        </c:title>
        <c:numFmt formatCode="0" sourceLinked="0"/>
        <c:majorTickMark val="out"/>
        <c:minorTickMark val="none"/>
        <c:tickLblPos val="nextTo"/>
        <c:txPr>
          <a:bodyPr/>
          <a:lstStyle/>
          <a:p>
            <a:pPr>
              <a:defRPr sz="1400"/>
            </a:pPr>
            <a:endParaRPr lang="en-US"/>
          </a:p>
        </c:txPr>
        <c:crossAx val="205136256"/>
        <c:crosses val="autoZero"/>
        <c:crossBetween val="between"/>
        <c:majorUnit val="20"/>
      </c:valAx>
    </c:plotArea>
    <c:legend>
      <c:legendPos val="b"/>
      <c:layout>
        <c:manualLayout>
          <c:xMode val="edge"/>
          <c:yMode val="edge"/>
          <c:x val="0.31417381948878009"/>
          <c:y val="0.82682658853689806"/>
          <c:w val="0.39612649225298446"/>
          <c:h val="7.2973823187355819E-2"/>
        </c:manualLayout>
      </c:layout>
      <c:overlay val="0"/>
      <c:txPr>
        <a:bodyPr/>
        <a:lstStyle/>
        <a:p>
          <a:pPr>
            <a:defRPr sz="1600"/>
          </a:pPr>
          <a:endParaRPr lang="en-US"/>
        </a:p>
      </c:txPr>
    </c:legend>
    <c:plotVisOnly val="1"/>
    <c:dispBlanksAs val="gap"/>
    <c:showDLblsOverMax val="0"/>
  </c:chart>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a:t>Pt. B Preschool, Exited</a:t>
            </a:r>
            <a:r>
              <a:rPr lang="en-US" sz="2800" baseline="0"/>
              <a:t> within Age Expectations: National* and Iowa, </a:t>
            </a:r>
            <a:r>
              <a:rPr lang="en-US" sz="2800"/>
              <a:t>2010-2011</a:t>
            </a:r>
          </a:p>
        </c:rich>
      </c:tx>
      <c:layout>
        <c:manualLayout>
          <c:xMode val="edge"/>
          <c:yMode val="edge"/>
          <c:x val="0.10703075279306901"/>
          <c:y val="2.6298228346456693E-2"/>
        </c:manualLayout>
      </c:layout>
      <c:overlay val="0"/>
    </c:title>
    <c:autoTitleDeleted val="0"/>
    <c:plotArea>
      <c:layout>
        <c:manualLayout>
          <c:layoutTarget val="inner"/>
          <c:xMode val="edge"/>
          <c:yMode val="edge"/>
          <c:x val="0.12387336538684877"/>
          <c:y val="0.24933513779527558"/>
          <c:w val="0.78003518918542258"/>
          <c:h val="0.5256607611548556"/>
        </c:manualLayout>
      </c:layout>
      <c:barChart>
        <c:barDir val="col"/>
        <c:grouping val="clustered"/>
        <c:varyColors val="0"/>
        <c:ser>
          <c:idx val="0"/>
          <c:order val="0"/>
          <c:tx>
            <c:strRef>
              <c:f>'National to State-MA (2)'!$C$8</c:f>
              <c:strCache>
                <c:ptCount val="1"/>
                <c:pt idx="0">
                  <c:v>National</c:v>
                </c:pt>
              </c:strCache>
            </c:strRef>
          </c:tx>
          <c:invertIfNegative val="0"/>
          <c:dLbls>
            <c:txPr>
              <a:bodyPr/>
              <a:lstStyle/>
              <a:p>
                <a:pPr>
                  <a:defRPr sz="2000"/>
                </a:pPr>
                <a:endParaRPr lang="en-US"/>
              </a:p>
            </c:txPr>
            <c:showLegendKey val="0"/>
            <c:showVal val="1"/>
            <c:showCatName val="0"/>
            <c:showSerName val="0"/>
            <c:showPercent val="0"/>
            <c:showBubbleSize val="0"/>
            <c:showLeaderLines val="0"/>
          </c:dLbls>
          <c:cat>
            <c:strRef>
              <c:f>'National to State-MA (2)'!$D$4:$F$4</c:f>
              <c:strCache>
                <c:ptCount val="3"/>
                <c:pt idx="0">
                  <c:v>Social Relationships</c:v>
                </c:pt>
                <c:pt idx="1">
                  <c:v>Knowledge and skills</c:v>
                </c:pt>
                <c:pt idx="2">
                  <c:v>Action to meets needs</c:v>
                </c:pt>
              </c:strCache>
            </c:strRef>
          </c:cat>
          <c:val>
            <c:numRef>
              <c:f>'National to State-MA (2)'!$D$8:$F$8</c:f>
              <c:numCache>
                <c:formatCode>0.0</c:formatCode>
                <c:ptCount val="3"/>
                <c:pt idx="0">
                  <c:v>59.749685404714739</c:v>
                </c:pt>
                <c:pt idx="1">
                  <c:v>52.54918549398451</c:v>
                </c:pt>
                <c:pt idx="2">
                  <c:v>65.778068890452019</c:v>
                </c:pt>
              </c:numCache>
            </c:numRef>
          </c:val>
        </c:ser>
        <c:ser>
          <c:idx val="1"/>
          <c:order val="1"/>
          <c:tx>
            <c:strRef>
              <c:f>'National to State-MA (2)'!$C$9</c:f>
              <c:strCache>
                <c:ptCount val="1"/>
                <c:pt idx="0">
                  <c:v>Iowa</c:v>
                </c:pt>
              </c:strCache>
            </c:strRef>
          </c:tx>
          <c:invertIfNegative val="0"/>
          <c:dLbls>
            <c:txPr>
              <a:bodyPr/>
              <a:lstStyle/>
              <a:p>
                <a:pPr>
                  <a:defRPr sz="2000"/>
                </a:pPr>
                <a:endParaRPr lang="en-US"/>
              </a:p>
            </c:txPr>
            <c:showLegendKey val="0"/>
            <c:showVal val="1"/>
            <c:showCatName val="0"/>
            <c:showSerName val="0"/>
            <c:showPercent val="0"/>
            <c:showBubbleSize val="0"/>
            <c:showLeaderLines val="0"/>
          </c:dLbls>
          <c:cat>
            <c:strRef>
              <c:f>'National to State-MA (2)'!$D$4:$F$4</c:f>
              <c:strCache>
                <c:ptCount val="3"/>
                <c:pt idx="0">
                  <c:v>Social Relationships</c:v>
                </c:pt>
                <c:pt idx="1">
                  <c:v>Knowledge and skills</c:v>
                </c:pt>
                <c:pt idx="2">
                  <c:v>Action to meets needs</c:v>
                </c:pt>
              </c:strCache>
            </c:strRef>
          </c:cat>
          <c:val>
            <c:numRef>
              <c:f>'National to State-MA (2)'!$D$9:$F$9</c:f>
              <c:numCache>
                <c:formatCode>General</c:formatCode>
                <c:ptCount val="3"/>
                <c:pt idx="0" formatCode="0.0">
                  <c:v>53.93</c:v>
                </c:pt>
                <c:pt idx="1">
                  <c:v>25.8</c:v>
                </c:pt>
                <c:pt idx="2">
                  <c:v>60.19</c:v>
                </c:pt>
              </c:numCache>
            </c:numRef>
          </c:val>
        </c:ser>
        <c:dLbls>
          <c:showLegendKey val="0"/>
          <c:showVal val="0"/>
          <c:showCatName val="0"/>
          <c:showSerName val="0"/>
          <c:showPercent val="0"/>
          <c:showBubbleSize val="0"/>
        </c:dLbls>
        <c:gapWidth val="150"/>
        <c:axId val="2692608"/>
        <c:axId val="2694144"/>
      </c:barChart>
      <c:catAx>
        <c:axId val="2692608"/>
        <c:scaling>
          <c:orientation val="minMax"/>
        </c:scaling>
        <c:delete val="0"/>
        <c:axPos val="b"/>
        <c:majorTickMark val="none"/>
        <c:minorTickMark val="none"/>
        <c:tickLblPos val="nextTo"/>
        <c:txPr>
          <a:bodyPr/>
          <a:lstStyle/>
          <a:p>
            <a:pPr>
              <a:defRPr sz="1400"/>
            </a:pPr>
            <a:endParaRPr lang="en-US"/>
          </a:p>
        </c:txPr>
        <c:crossAx val="2694144"/>
        <c:crosses val="autoZero"/>
        <c:auto val="1"/>
        <c:lblAlgn val="ctr"/>
        <c:lblOffset val="100"/>
        <c:noMultiLvlLbl val="0"/>
      </c:catAx>
      <c:valAx>
        <c:axId val="2694144"/>
        <c:scaling>
          <c:orientation val="minMax"/>
          <c:max val="100"/>
          <c:min val="0"/>
        </c:scaling>
        <c:delete val="0"/>
        <c:axPos val="l"/>
        <c:majorGridlines/>
        <c:title>
          <c:tx>
            <c:rich>
              <a:bodyPr rot="0" vert="horz"/>
              <a:lstStyle/>
              <a:p>
                <a:pPr>
                  <a:defRPr sz="1400"/>
                </a:pPr>
                <a:r>
                  <a:rPr lang="en-US" sz="1400"/>
                  <a:t>%</a:t>
                </a:r>
              </a:p>
            </c:rich>
          </c:tx>
          <c:overlay val="0"/>
        </c:title>
        <c:numFmt formatCode="0" sourceLinked="0"/>
        <c:majorTickMark val="out"/>
        <c:minorTickMark val="none"/>
        <c:tickLblPos val="nextTo"/>
        <c:txPr>
          <a:bodyPr/>
          <a:lstStyle/>
          <a:p>
            <a:pPr>
              <a:defRPr sz="1400"/>
            </a:pPr>
            <a:endParaRPr lang="en-US"/>
          </a:p>
        </c:txPr>
        <c:crossAx val="2692608"/>
        <c:crosses val="autoZero"/>
        <c:crossBetween val="between"/>
        <c:majorUnit val="20"/>
      </c:valAx>
    </c:plotArea>
    <c:legend>
      <c:legendPos val="b"/>
      <c:layout>
        <c:manualLayout>
          <c:xMode val="edge"/>
          <c:yMode val="edge"/>
          <c:x val="0.35097331583552055"/>
          <c:y val="0.84924584426946648"/>
          <c:w val="0.37583092738407697"/>
          <c:h val="7.2797557913956409E-2"/>
        </c:manualLayout>
      </c:layout>
      <c:overlay val="0"/>
      <c:txPr>
        <a:bodyPr/>
        <a:lstStyle/>
        <a:p>
          <a:pPr>
            <a:defRPr sz="1600"/>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9.png"/></Relationships>
</file>

<file path=ppt/drawings/drawing1.xml><?xml version="1.0" encoding="utf-8"?>
<c:userShapes xmlns:c="http://schemas.openxmlformats.org/drawingml/2006/chart">
  <cdr:relSizeAnchor xmlns:cdr="http://schemas.openxmlformats.org/drawingml/2006/chartDrawing">
    <cdr:from>
      <cdr:x>0.04762</cdr:x>
      <cdr:y>0.94771</cdr:y>
    </cdr:from>
    <cdr:to>
      <cdr:x>0.40952</cdr:x>
      <cdr:y>1</cdr:y>
    </cdr:to>
    <cdr:sp macro="" textlink="">
      <cdr:nvSpPr>
        <cdr:cNvPr id="2" name="TextBox 1"/>
        <cdr:cNvSpPr txBox="1"/>
      </cdr:nvSpPr>
      <cdr:spPr>
        <a:xfrm xmlns:a="http://schemas.openxmlformats.org/drawingml/2006/main">
          <a:off x="381000" y="5632824"/>
          <a:ext cx="2895600" cy="31077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a:t>*Based on</a:t>
          </a:r>
          <a:r>
            <a:rPr lang="en-US" sz="1400" baseline="0" dirty="0"/>
            <a:t> 39 states with highest quality data.</a:t>
          </a:r>
          <a:endParaRPr lang="en-US" sz="1400" dirty="0"/>
        </a:p>
      </cdr:txBody>
    </cdr:sp>
  </cdr:relSizeAnchor>
</c:userShapes>
</file>

<file path=ppt/drawings/drawing2.xml><?xml version="1.0" encoding="utf-8"?>
<c:userShapes xmlns:c="http://schemas.openxmlformats.org/drawingml/2006/chart">
  <cdr:relSizeAnchor xmlns:cdr="http://schemas.openxmlformats.org/drawingml/2006/chartDrawing">
    <cdr:from>
      <cdr:x>0.07833</cdr:x>
      <cdr:y>0.84855</cdr:y>
    </cdr:from>
    <cdr:to>
      <cdr:x>0.51833</cdr:x>
      <cdr:y>0.94878</cdr:y>
    </cdr:to>
    <cdr:sp macro="" textlink="">
      <cdr:nvSpPr>
        <cdr:cNvPr id="2" name="TextBox 1"/>
        <cdr:cNvSpPr txBox="1"/>
      </cdr:nvSpPr>
      <cdr:spPr>
        <a:xfrm xmlns:a="http://schemas.openxmlformats.org/drawingml/2006/main">
          <a:off x="358140" y="2903220"/>
          <a:ext cx="2011680" cy="3429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0.05258</cdr:x>
      <cdr:y>0.91314</cdr:y>
    </cdr:from>
    <cdr:to>
      <cdr:x>0.60091</cdr:x>
      <cdr:y>1</cdr:y>
    </cdr:to>
    <cdr:sp macro="" textlink="">
      <cdr:nvSpPr>
        <cdr:cNvPr id="3" name="TextBox 2"/>
        <cdr:cNvSpPr txBox="1"/>
      </cdr:nvSpPr>
      <cdr:spPr>
        <a:xfrm xmlns:a="http://schemas.openxmlformats.org/drawingml/2006/main">
          <a:off x="457200" y="5860290"/>
          <a:ext cx="4767875" cy="55744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1400" dirty="0">
              <a:effectLst/>
            </a:rPr>
            <a:t>*Based on</a:t>
          </a:r>
          <a:r>
            <a:rPr lang="en-US" sz="1400" baseline="0" dirty="0">
              <a:effectLst/>
            </a:rPr>
            <a:t> 39 states with highest quality data</a:t>
          </a:r>
          <a:r>
            <a:rPr lang="en-US" sz="1400" baseline="0" dirty="0" smtClean="0">
              <a:effectLst/>
            </a:rPr>
            <a:t>.</a:t>
          </a:r>
          <a:endParaRPr lang="en-US" sz="1400" dirty="0">
            <a:effectLst/>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0.06306</cdr:x>
      <cdr:y>0.92273</cdr:y>
    </cdr:from>
    <cdr:to>
      <cdr:x>0.7201</cdr:x>
      <cdr:y>1</cdr:y>
    </cdr:to>
    <cdr:sp macro="" textlink="">
      <cdr:nvSpPr>
        <cdr:cNvPr id="2" name="TextBox 1"/>
        <cdr:cNvSpPr txBox="1"/>
      </cdr:nvSpPr>
      <cdr:spPr>
        <a:xfrm xmlns:a="http://schemas.openxmlformats.org/drawingml/2006/main">
          <a:off x="533400" y="5835898"/>
          <a:ext cx="5557376" cy="48870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t>*Based on 36 states with highest quality data.</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hdr" sz="quarter"/>
          </p:nvPr>
        </p:nvSpPr>
        <p:spPr bwMode="auto">
          <a:xfrm>
            <a:off x="1942145" y="305217"/>
            <a:ext cx="2981911" cy="464184"/>
          </a:xfrm>
          <a:prstGeom prst="rect">
            <a:avLst/>
          </a:prstGeom>
          <a:noFill/>
          <a:ln w="9525">
            <a:noFill/>
            <a:miter lim="800000"/>
            <a:headEnd/>
            <a:tailEnd/>
          </a:ln>
          <a:effectLst/>
        </p:spPr>
        <p:txBody>
          <a:bodyPr vert="horz" wrap="square" lIns="92438" tIns="46220" rIns="92438" bIns="46220" numCol="1" anchor="t" anchorCtr="0" compatLnSpc="1">
            <a:prstTxWarp prst="textNoShape">
              <a:avLst/>
            </a:prstTxWarp>
          </a:bodyPr>
          <a:lstStyle>
            <a:lvl1pPr eaLnBrk="1" hangingPunct="1">
              <a:defRPr sz="1000">
                <a:solidFill>
                  <a:schemeClr val="tx1"/>
                </a:solidFill>
                <a:latin typeface="Arial" charset="0"/>
              </a:defRPr>
            </a:lvl1pPr>
          </a:lstStyle>
          <a:p>
            <a:pPr>
              <a:defRPr/>
            </a:pPr>
            <a:endParaRPr lang="en-US" dirty="0"/>
          </a:p>
        </p:txBody>
      </p:sp>
      <p:sp>
        <p:nvSpPr>
          <p:cNvPr id="385027" name="Rectangle 3"/>
          <p:cNvSpPr>
            <a:spLocks noGrp="1" noChangeArrowheads="1"/>
          </p:cNvSpPr>
          <p:nvPr>
            <p:ph type="dt" sz="quarter" idx="1"/>
          </p:nvPr>
        </p:nvSpPr>
        <p:spPr bwMode="auto">
          <a:xfrm>
            <a:off x="3898342" y="0"/>
            <a:ext cx="2981911" cy="465774"/>
          </a:xfrm>
          <a:prstGeom prst="rect">
            <a:avLst/>
          </a:prstGeom>
          <a:noFill/>
          <a:ln w="9525">
            <a:noFill/>
            <a:miter lim="800000"/>
            <a:headEnd/>
            <a:tailEnd/>
          </a:ln>
          <a:effectLst/>
        </p:spPr>
        <p:txBody>
          <a:bodyPr vert="horz" wrap="square" lIns="92438" tIns="46220" rIns="92438" bIns="46220" numCol="1" anchor="t" anchorCtr="0" compatLnSpc="1">
            <a:prstTxWarp prst="textNoShape">
              <a:avLst/>
            </a:prstTxWarp>
          </a:bodyPr>
          <a:lstStyle>
            <a:lvl1pPr algn="r" eaLnBrk="1" hangingPunct="1">
              <a:defRPr sz="1200">
                <a:solidFill>
                  <a:schemeClr val="tx1"/>
                </a:solidFill>
                <a:latin typeface="Arial" charset="0"/>
              </a:defRPr>
            </a:lvl1pPr>
          </a:lstStyle>
          <a:p>
            <a:pPr>
              <a:defRPr/>
            </a:pPr>
            <a:endParaRPr lang="en-US" dirty="0"/>
          </a:p>
        </p:txBody>
      </p:sp>
      <p:sp>
        <p:nvSpPr>
          <p:cNvPr id="385029" name="Rectangle 5"/>
          <p:cNvSpPr>
            <a:spLocks noGrp="1" noChangeArrowheads="1"/>
          </p:cNvSpPr>
          <p:nvPr>
            <p:ph type="sldNum" sz="quarter" idx="3"/>
          </p:nvPr>
        </p:nvSpPr>
        <p:spPr bwMode="auto">
          <a:xfrm>
            <a:off x="3898342" y="8829037"/>
            <a:ext cx="2981911" cy="465774"/>
          </a:xfrm>
          <a:prstGeom prst="rect">
            <a:avLst/>
          </a:prstGeom>
          <a:noFill/>
          <a:ln w="9525">
            <a:noFill/>
            <a:miter lim="800000"/>
            <a:headEnd/>
            <a:tailEnd/>
          </a:ln>
          <a:effectLst/>
        </p:spPr>
        <p:txBody>
          <a:bodyPr vert="horz" wrap="square" lIns="92438" tIns="46220" rIns="92438" bIns="46220" numCol="1" anchor="b" anchorCtr="0" compatLnSpc="1">
            <a:prstTxWarp prst="textNoShape">
              <a:avLst/>
            </a:prstTxWarp>
          </a:bodyPr>
          <a:lstStyle>
            <a:lvl1pPr algn="r" eaLnBrk="0" hangingPunct="0">
              <a:defRPr sz="1200">
                <a:solidFill>
                  <a:srgbClr val="224568"/>
                </a:solidFill>
                <a:latin typeface="Arial" charset="0"/>
              </a:defRPr>
            </a:lvl1pPr>
          </a:lstStyle>
          <a:p>
            <a:pPr>
              <a:defRPr/>
            </a:pPr>
            <a:fld id="{46A15D2A-CEFB-454F-831C-AF927C6FB891}" type="slidenum">
              <a:rPr lang="en-US"/>
              <a:pPr>
                <a:defRPr/>
              </a:pPr>
              <a:t>‹#›</a:t>
            </a:fld>
            <a:endParaRPr lang="en-US"/>
          </a:p>
        </p:txBody>
      </p:sp>
      <p:sp>
        <p:nvSpPr>
          <p:cNvPr id="6" name="Footer Placeholder 5"/>
          <p:cNvSpPr>
            <a:spLocks noGrp="1"/>
          </p:cNvSpPr>
          <p:nvPr>
            <p:ph type="ftr" sz="quarter" idx="2"/>
          </p:nvPr>
        </p:nvSpPr>
        <p:spPr>
          <a:xfrm>
            <a:off x="0" y="8830627"/>
            <a:ext cx="2981911" cy="464184"/>
          </a:xfrm>
          <a:prstGeom prst="rect">
            <a:avLst/>
          </a:prstGeom>
        </p:spPr>
        <p:txBody>
          <a:bodyPr vert="horz" lIns="91440" tIns="45720" rIns="91440" bIns="45720" rtlCol="0" anchor="b"/>
          <a:lstStyle>
            <a:lvl1pPr algn="l">
              <a:defRPr sz="1200">
                <a:latin typeface="Arial" charset="0"/>
              </a:defRPr>
            </a:lvl1pPr>
          </a:lstStyle>
          <a:p>
            <a:pPr>
              <a:defRPr/>
            </a:pPr>
            <a:r>
              <a:rPr lang="en-US"/>
              <a:t>Early Childhood Outcomes Center</a:t>
            </a:r>
          </a:p>
        </p:txBody>
      </p:sp>
    </p:spTree>
    <p:extLst>
      <p:ext uri="{BB962C8B-B14F-4D97-AF65-F5344CB8AC3E}">
        <p14:creationId xmlns:p14="http://schemas.microsoft.com/office/powerpoint/2010/main" val="2005034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81911" cy="465774"/>
          </a:xfrm>
          <a:prstGeom prst="rect">
            <a:avLst/>
          </a:prstGeom>
          <a:noFill/>
          <a:ln w="9525">
            <a:noFill/>
            <a:miter lim="800000"/>
            <a:headEnd/>
            <a:tailEnd/>
          </a:ln>
          <a:effectLst/>
        </p:spPr>
        <p:txBody>
          <a:bodyPr vert="horz" wrap="square" lIns="92438" tIns="46220" rIns="92438" bIns="46220" numCol="1" anchor="t" anchorCtr="0" compatLnSpc="1">
            <a:prstTxWarp prst="textNoShape">
              <a:avLst/>
            </a:prstTxWarp>
          </a:bodyPr>
          <a:lstStyle>
            <a:lvl1pPr algn="l" eaLnBrk="1" hangingPunct="1">
              <a:defRPr sz="1200">
                <a:solidFill>
                  <a:schemeClr val="tx1"/>
                </a:solidFill>
                <a:latin typeface="Arial" charset="0"/>
              </a:defRPr>
            </a:lvl1pPr>
          </a:lstStyle>
          <a:p>
            <a:pPr>
              <a:defRPr/>
            </a:pPr>
            <a:endParaRPr lang="en-US"/>
          </a:p>
        </p:txBody>
      </p:sp>
      <p:sp>
        <p:nvSpPr>
          <p:cNvPr id="29699" name="Rectangle 3"/>
          <p:cNvSpPr>
            <a:spLocks noGrp="1" noChangeArrowheads="1"/>
          </p:cNvSpPr>
          <p:nvPr>
            <p:ph type="dt" idx="1"/>
          </p:nvPr>
        </p:nvSpPr>
        <p:spPr bwMode="auto">
          <a:xfrm>
            <a:off x="3898342" y="0"/>
            <a:ext cx="2981911" cy="465774"/>
          </a:xfrm>
          <a:prstGeom prst="rect">
            <a:avLst/>
          </a:prstGeom>
          <a:noFill/>
          <a:ln w="9525">
            <a:noFill/>
            <a:miter lim="800000"/>
            <a:headEnd/>
            <a:tailEnd/>
          </a:ln>
          <a:effectLst/>
        </p:spPr>
        <p:txBody>
          <a:bodyPr vert="horz" wrap="square" lIns="92438" tIns="46220" rIns="92438" bIns="46220" numCol="1" anchor="t" anchorCtr="0" compatLnSpc="1">
            <a:prstTxWarp prst="textNoShape">
              <a:avLst/>
            </a:prstTxWarp>
          </a:bodyPr>
          <a:lstStyle>
            <a:lvl1pPr algn="r" eaLnBrk="1" hangingPunct="1">
              <a:defRPr sz="1200">
                <a:solidFill>
                  <a:schemeClr val="tx1"/>
                </a:solidFill>
                <a:latin typeface="Arial" charset="0"/>
              </a:defRPr>
            </a:lvl1pPr>
          </a:lstStyle>
          <a:p>
            <a:pPr>
              <a:defRPr/>
            </a:pPr>
            <a:fld id="{39A4E8AF-FB59-4ECE-8C80-76E13B1AC5D3}" type="datetimeFigureOut">
              <a:rPr lang="en-US"/>
              <a:pPr>
                <a:defRPr/>
              </a:pPr>
              <a:t>8/6/2012</a:t>
            </a:fld>
            <a:endParaRPr lang="en-US"/>
          </a:p>
        </p:txBody>
      </p:sp>
      <p:sp>
        <p:nvSpPr>
          <p:cNvPr id="43012" name="Rectangle 4"/>
          <p:cNvSpPr>
            <a:spLocks noGrp="1" noRot="1" noChangeAspect="1" noChangeArrowheads="1" noTextEdit="1"/>
          </p:cNvSpPr>
          <p:nvPr>
            <p:ph type="sldImg" idx="2"/>
          </p:nvPr>
        </p:nvSpPr>
        <p:spPr bwMode="auto">
          <a:xfrm>
            <a:off x="1119188" y="698500"/>
            <a:ext cx="4645025" cy="3484563"/>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686933" y="4414519"/>
            <a:ext cx="5507948" cy="4184016"/>
          </a:xfrm>
          <a:prstGeom prst="rect">
            <a:avLst/>
          </a:prstGeom>
          <a:noFill/>
          <a:ln w="9525">
            <a:noFill/>
            <a:miter lim="800000"/>
            <a:headEnd/>
            <a:tailEnd/>
          </a:ln>
          <a:effectLst/>
        </p:spPr>
        <p:txBody>
          <a:bodyPr vert="horz" wrap="square" lIns="92438" tIns="46220" rIns="92438" bIns="462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9702" name="Rectangle 6"/>
          <p:cNvSpPr>
            <a:spLocks noGrp="1" noChangeArrowheads="1"/>
          </p:cNvSpPr>
          <p:nvPr>
            <p:ph type="ftr" sz="quarter" idx="4"/>
          </p:nvPr>
        </p:nvSpPr>
        <p:spPr bwMode="auto">
          <a:xfrm>
            <a:off x="0" y="8829037"/>
            <a:ext cx="2981911" cy="465774"/>
          </a:xfrm>
          <a:prstGeom prst="rect">
            <a:avLst/>
          </a:prstGeom>
          <a:noFill/>
          <a:ln w="9525">
            <a:noFill/>
            <a:miter lim="800000"/>
            <a:headEnd/>
            <a:tailEnd/>
          </a:ln>
          <a:effectLst/>
        </p:spPr>
        <p:txBody>
          <a:bodyPr vert="horz" wrap="square" lIns="92438" tIns="46220" rIns="92438" bIns="46220" numCol="1" anchor="b" anchorCtr="0" compatLnSpc="1">
            <a:prstTxWarp prst="textNoShape">
              <a:avLst/>
            </a:prstTxWarp>
          </a:bodyPr>
          <a:lstStyle>
            <a:lvl1pPr algn="l" eaLnBrk="1" hangingPunct="1">
              <a:defRPr sz="1200">
                <a:solidFill>
                  <a:schemeClr val="tx1"/>
                </a:solidFill>
                <a:latin typeface="Arial" charset="0"/>
              </a:defRPr>
            </a:lvl1pPr>
          </a:lstStyle>
          <a:p>
            <a:pPr>
              <a:defRPr/>
            </a:pPr>
            <a:endParaRPr lang="en-US"/>
          </a:p>
        </p:txBody>
      </p:sp>
      <p:sp>
        <p:nvSpPr>
          <p:cNvPr id="29703" name="Rectangle 7"/>
          <p:cNvSpPr>
            <a:spLocks noGrp="1" noChangeArrowheads="1"/>
          </p:cNvSpPr>
          <p:nvPr>
            <p:ph type="sldNum" sz="quarter" idx="5"/>
          </p:nvPr>
        </p:nvSpPr>
        <p:spPr bwMode="auto">
          <a:xfrm>
            <a:off x="3898342" y="8829037"/>
            <a:ext cx="2981911" cy="465774"/>
          </a:xfrm>
          <a:prstGeom prst="rect">
            <a:avLst/>
          </a:prstGeom>
          <a:noFill/>
          <a:ln w="9525">
            <a:noFill/>
            <a:miter lim="800000"/>
            <a:headEnd/>
            <a:tailEnd/>
          </a:ln>
          <a:effectLst/>
        </p:spPr>
        <p:txBody>
          <a:bodyPr vert="horz" wrap="square" lIns="92438" tIns="46220" rIns="92438" bIns="46220" numCol="1" anchor="b" anchorCtr="0" compatLnSpc="1">
            <a:prstTxWarp prst="textNoShape">
              <a:avLst/>
            </a:prstTxWarp>
          </a:bodyPr>
          <a:lstStyle>
            <a:lvl1pPr algn="r" eaLnBrk="1" hangingPunct="1">
              <a:defRPr sz="1200">
                <a:solidFill>
                  <a:schemeClr val="tx1"/>
                </a:solidFill>
                <a:latin typeface="Arial" charset="0"/>
              </a:defRPr>
            </a:lvl1pPr>
          </a:lstStyle>
          <a:p>
            <a:pPr>
              <a:defRPr/>
            </a:pPr>
            <a:fld id="{422E3482-1AC4-4480-8E1D-0AB2BCEB3E2D}" type="slidenum">
              <a:rPr lang="en-US"/>
              <a:pPr>
                <a:defRPr/>
              </a:pPr>
              <a:t>‹#›</a:t>
            </a:fld>
            <a:endParaRPr lang="en-US"/>
          </a:p>
        </p:txBody>
      </p:sp>
    </p:spTree>
    <p:extLst>
      <p:ext uri="{BB962C8B-B14F-4D97-AF65-F5344CB8AC3E}">
        <p14:creationId xmlns:p14="http://schemas.microsoft.com/office/powerpoint/2010/main" val="30610261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1615C7B2-409D-4EEA-8B5B-03A704CEDF4D}" type="slidenum">
              <a:rPr lang="en-US"/>
              <a:pPr/>
              <a:t>1</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en-US" i="0" dirty="0" smtClean="0"/>
              <a:t>Welcome and introductions</a:t>
            </a:r>
          </a:p>
          <a:p>
            <a:pPr eaLnBrk="1" hangingPunct="1"/>
            <a:endParaRPr lang="en-US" i="0" dirty="0" smtClean="0"/>
          </a:p>
          <a:p>
            <a:pPr eaLnBrk="1" hangingPunct="1"/>
            <a:r>
              <a:rPr lang="en-US" i="0" dirty="0" smtClean="0"/>
              <a:t>Purpose of the day – refresher on</a:t>
            </a:r>
            <a:r>
              <a:rPr lang="en-US" i="0" baseline="0" dirty="0" smtClean="0"/>
              <a:t> different components of the COS process, with outcomes to improve the quality of the data, create stronger foundations in the rating process, and enhance the team process to determining and documenting the rating.</a:t>
            </a:r>
          </a:p>
          <a:p>
            <a:pPr eaLnBrk="1" hangingPunct="1"/>
            <a:endParaRPr lang="en-US" i="0" baseline="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726729FC-530D-467A-934F-C10F5F039349}" type="slidenum">
              <a:rPr lang="en-US" smtClean="0"/>
              <a:pPr/>
              <a:t>10</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57C45C3A-C3C2-4FF3-A7B3-AB250186653C}" type="slidenum">
              <a:rPr lang="en-US" sz="1200">
                <a:solidFill>
                  <a:schemeClr val="tx1"/>
                </a:solidFill>
                <a:latin typeface="Times New Roman" pitchFamily="18" charset="0"/>
              </a:rPr>
              <a:pPr/>
              <a:t>112</a:t>
            </a:fld>
            <a:endParaRPr lang="en-US" sz="1200">
              <a:solidFill>
                <a:schemeClr val="tx1"/>
              </a:solidFill>
              <a:latin typeface="Times New Roman" pitchFamily="18" charset="0"/>
            </a:endParaRPr>
          </a:p>
        </p:txBody>
      </p:sp>
      <p:sp>
        <p:nvSpPr>
          <p:cNvPr id="53251" name="Rectangle 2"/>
          <p:cNvSpPr>
            <a:spLocks noGrp="1" noRot="1" noChangeAspect="1" noChangeArrowheads="1" noTextEdit="1"/>
          </p:cNvSpPr>
          <p:nvPr>
            <p:ph type="sldImg"/>
          </p:nvPr>
        </p:nvSpPr>
        <p:spPr>
          <a:xfrm>
            <a:off x="1117600" y="696913"/>
            <a:ext cx="4649788" cy="3487737"/>
          </a:xfrm>
          <a:ln/>
        </p:spPr>
      </p:sp>
      <p:sp>
        <p:nvSpPr>
          <p:cNvPr id="53252"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An exit rating of 6 or 7 indicates the child is now showing age expected functioning.</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AD221D65-3F1F-4414-AF28-7EF42D1C14C3}" type="slidenum">
              <a:rPr lang="en-US" sz="1200">
                <a:solidFill>
                  <a:schemeClr val="tx1"/>
                </a:solidFill>
                <a:latin typeface="Times New Roman" pitchFamily="18" charset="0"/>
              </a:rPr>
              <a:pPr/>
              <a:t>113</a:t>
            </a:fld>
            <a:endParaRPr lang="en-US" sz="1200">
              <a:solidFill>
                <a:schemeClr val="tx1"/>
              </a:solidFill>
              <a:latin typeface="Times New Roman" pitchFamily="18" charset="0"/>
            </a:endParaRPr>
          </a:p>
        </p:txBody>
      </p:sp>
      <p:sp>
        <p:nvSpPr>
          <p:cNvPr id="54275" name="Rectangle 2"/>
          <p:cNvSpPr>
            <a:spLocks noGrp="1" noRot="1" noChangeAspect="1" noChangeArrowheads="1" noTextEdit="1"/>
          </p:cNvSpPr>
          <p:nvPr>
            <p:ph type="sldImg"/>
          </p:nvPr>
        </p:nvSpPr>
        <p:spPr>
          <a:xfrm>
            <a:off x="1117600" y="696913"/>
            <a:ext cx="4649788" cy="3487737"/>
          </a:xfrm>
          <a:ln/>
        </p:spPr>
      </p:sp>
      <p:sp>
        <p:nvSpPr>
          <p:cNvPr id="54276"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7A3D9F33-FF90-4E9A-8E40-30D9024AFD90}" type="slidenum">
              <a:rPr lang="en-US" sz="1200">
                <a:solidFill>
                  <a:schemeClr val="tx1"/>
                </a:solidFill>
                <a:latin typeface="Times New Roman" pitchFamily="18" charset="0"/>
              </a:rPr>
              <a:pPr/>
              <a:t>114</a:t>
            </a:fld>
            <a:endParaRPr lang="en-US" sz="1200">
              <a:solidFill>
                <a:schemeClr val="tx1"/>
              </a:solidFill>
              <a:latin typeface="Times New Roman" pitchFamily="18" charset="0"/>
            </a:endParaRPr>
          </a:p>
        </p:txBody>
      </p:sp>
      <p:sp>
        <p:nvSpPr>
          <p:cNvPr id="55299" name="Rectangle 2"/>
          <p:cNvSpPr>
            <a:spLocks noGrp="1" noRot="1" noChangeAspect="1" noChangeArrowheads="1" noTextEdit="1"/>
          </p:cNvSpPr>
          <p:nvPr>
            <p:ph type="sldImg"/>
          </p:nvPr>
        </p:nvSpPr>
        <p:spPr>
          <a:xfrm>
            <a:off x="1117600" y="696913"/>
            <a:ext cx="4649788" cy="3487737"/>
          </a:xfrm>
          <a:ln/>
        </p:spPr>
      </p:sp>
      <p:sp>
        <p:nvSpPr>
          <p:cNvPr id="55300"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Child showed sufficient improvement in functioning to move to a higher developmental trajectory (i.e., higher point on scale) but had not yet achieved age appropriate functioning.</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3403C828-0684-456F-B19F-99FFAF1FD0F9}" type="slidenum">
              <a:rPr lang="en-US" sz="1200">
                <a:solidFill>
                  <a:schemeClr val="tx1"/>
                </a:solidFill>
                <a:latin typeface="Times New Roman" pitchFamily="18" charset="0"/>
              </a:rPr>
              <a:pPr/>
              <a:t>115</a:t>
            </a:fld>
            <a:endParaRPr lang="en-US" sz="1200">
              <a:solidFill>
                <a:schemeClr val="tx1"/>
              </a:solidFill>
              <a:latin typeface="Times New Roman" pitchFamily="18" charset="0"/>
            </a:endParaRPr>
          </a:p>
        </p:txBody>
      </p:sp>
      <p:sp>
        <p:nvSpPr>
          <p:cNvPr id="56323" name="Rectangle 2"/>
          <p:cNvSpPr>
            <a:spLocks noGrp="1" noRot="1" noChangeAspect="1" noChangeArrowheads="1" noTextEdit="1"/>
          </p:cNvSpPr>
          <p:nvPr>
            <p:ph type="sldImg"/>
          </p:nvPr>
        </p:nvSpPr>
        <p:spPr>
          <a:xfrm>
            <a:off x="1117600" y="696913"/>
            <a:ext cx="4649788" cy="3487737"/>
          </a:xfrm>
          <a:ln/>
        </p:spPr>
      </p:sp>
      <p:sp>
        <p:nvSpPr>
          <p:cNvPr id="56324"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950CF44D-C473-453A-9D20-BB7064AEE379}" type="slidenum">
              <a:rPr lang="en-US" sz="1200">
                <a:solidFill>
                  <a:schemeClr val="tx1"/>
                </a:solidFill>
                <a:latin typeface="Times New Roman" pitchFamily="18" charset="0"/>
              </a:rPr>
              <a:pPr/>
              <a:t>116</a:t>
            </a:fld>
            <a:endParaRPr lang="en-US" sz="1200">
              <a:solidFill>
                <a:schemeClr val="tx1"/>
              </a:solidFill>
              <a:latin typeface="Times New Roman" pitchFamily="18" charset="0"/>
            </a:endParaRPr>
          </a:p>
        </p:txBody>
      </p:sp>
      <p:sp>
        <p:nvSpPr>
          <p:cNvPr id="57347" name="Rectangle 2"/>
          <p:cNvSpPr>
            <a:spLocks noGrp="1" noRot="1" noChangeAspect="1" noChangeArrowheads="1" noTextEdit="1"/>
          </p:cNvSpPr>
          <p:nvPr>
            <p:ph type="sldImg"/>
          </p:nvPr>
        </p:nvSpPr>
        <p:spPr>
          <a:xfrm>
            <a:off x="1117600" y="696913"/>
            <a:ext cx="4649788" cy="3487737"/>
          </a:xfrm>
          <a:ln/>
        </p:spPr>
      </p:sp>
      <p:sp>
        <p:nvSpPr>
          <p:cNvPr id="57348"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F36689C9-0EF1-4F0E-B928-68D663F5A991}" type="slidenum">
              <a:rPr lang="en-US" sz="1200">
                <a:solidFill>
                  <a:schemeClr val="tx1"/>
                </a:solidFill>
                <a:latin typeface="Times New Roman" pitchFamily="18" charset="0"/>
              </a:rPr>
              <a:pPr/>
              <a:t>117</a:t>
            </a:fld>
            <a:endParaRPr lang="en-US" sz="1200">
              <a:solidFill>
                <a:schemeClr val="tx1"/>
              </a:solidFill>
              <a:latin typeface="Times New Roman" pitchFamily="18" charset="0"/>
            </a:endParaRPr>
          </a:p>
        </p:txBody>
      </p:sp>
      <p:sp>
        <p:nvSpPr>
          <p:cNvPr id="58371" name="Rectangle 2"/>
          <p:cNvSpPr>
            <a:spLocks noGrp="1" noRot="1" noChangeAspect="1" noChangeArrowheads="1" noTextEdit="1"/>
          </p:cNvSpPr>
          <p:nvPr>
            <p:ph type="sldImg"/>
          </p:nvPr>
        </p:nvSpPr>
        <p:spPr>
          <a:xfrm>
            <a:off x="1117600" y="696913"/>
            <a:ext cx="4649788" cy="3487737"/>
          </a:xfrm>
          <a:ln/>
        </p:spPr>
      </p:sp>
      <p:sp>
        <p:nvSpPr>
          <p:cNvPr id="58372"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Note the slope  - the line is not flat; the child is showing improved functioning</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AE702756-9E27-48F6-96A2-6EDE669670B7}" type="slidenum">
              <a:rPr lang="en-US" sz="1200">
                <a:solidFill>
                  <a:schemeClr val="tx1"/>
                </a:solidFill>
                <a:latin typeface="Times New Roman" pitchFamily="18" charset="0"/>
              </a:rPr>
              <a:pPr/>
              <a:t>118</a:t>
            </a:fld>
            <a:endParaRPr lang="en-US" sz="1200">
              <a:solidFill>
                <a:schemeClr val="tx1"/>
              </a:solidFill>
              <a:latin typeface="Times New Roman" pitchFamily="18" charset="0"/>
            </a:endParaRPr>
          </a:p>
        </p:txBody>
      </p:sp>
      <p:sp>
        <p:nvSpPr>
          <p:cNvPr id="59395" name="Rectangle 2"/>
          <p:cNvSpPr>
            <a:spLocks noGrp="1" noRot="1" noChangeAspect="1" noChangeArrowheads="1" noTextEdit="1"/>
          </p:cNvSpPr>
          <p:nvPr>
            <p:ph type="sldImg"/>
          </p:nvPr>
        </p:nvSpPr>
        <p:spPr>
          <a:xfrm>
            <a:off x="1117600" y="696913"/>
            <a:ext cx="4649788" cy="3487737"/>
          </a:xfrm>
          <a:ln/>
        </p:spPr>
      </p:sp>
      <p:sp>
        <p:nvSpPr>
          <p:cNvPr id="59396"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Note the slope  - the line is not flat; the child is showing improved functioning</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20885546-0683-436B-B98B-767D97DE99DB}" type="slidenum">
              <a:rPr lang="en-US" sz="1200">
                <a:solidFill>
                  <a:schemeClr val="tx1"/>
                </a:solidFill>
                <a:latin typeface="Times New Roman" pitchFamily="18" charset="0"/>
              </a:rPr>
              <a:pPr/>
              <a:t>119</a:t>
            </a:fld>
            <a:endParaRPr lang="en-US" sz="1200">
              <a:solidFill>
                <a:schemeClr val="tx1"/>
              </a:solidFill>
              <a:latin typeface="Times New Roman" pitchFamily="18" charset="0"/>
            </a:endParaRPr>
          </a:p>
        </p:txBody>
      </p:sp>
      <p:sp>
        <p:nvSpPr>
          <p:cNvPr id="60419" name="Rectangle 2"/>
          <p:cNvSpPr>
            <a:spLocks noGrp="1" noRot="1" noChangeAspect="1" noChangeArrowheads="1" noTextEdit="1"/>
          </p:cNvSpPr>
          <p:nvPr>
            <p:ph type="sldImg"/>
          </p:nvPr>
        </p:nvSpPr>
        <p:spPr>
          <a:xfrm>
            <a:off x="1117600" y="696913"/>
            <a:ext cx="4649788" cy="3487737"/>
          </a:xfrm>
          <a:ln/>
        </p:spPr>
      </p:sp>
      <p:sp>
        <p:nvSpPr>
          <p:cNvPr id="60420"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B43FC7F6-BB0D-45FB-A9CC-4385910C236B}" type="slidenum">
              <a:rPr lang="en-US" sz="1200">
                <a:solidFill>
                  <a:schemeClr val="tx1"/>
                </a:solidFill>
                <a:latin typeface="Times New Roman" pitchFamily="18" charset="0"/>
              </a:rPr>
              <a:pPr/>
              <a:t>120</a:t>
            </a:fld>
            <a:endParaRPr lang="en-US" sz="1200">
              <a:solidFill>
                <a:schemeClr val="tx1"/>
              </a:solidFill>
              <a:latin typeface="Times New Roman" pitchFamily="18" charset="0"/>
            </a:endParaRPr>
          </a:p>
        </p:txBody>
      </p:sp>
      <p:sp>
        <p:nvSpPr>
          <p:cNvPr id="61443" name="Rectangle 2"/>
          <p:cNvSpPr>
            <a:spLocks noGrp="1" noRot="1" noChangeAspect="1" noChangeArrowheads="1" noTextEdit="1"/>
          </p:cNvSpPr>
          <p:nvPr>
            <p:ph type="sldImg"/>
          </p:nvPr>
        </p:nvSpPr>
        <p:spPr>
          <a:xfrm>
            <a:off x="1117600" y="696913"/>
            <a:ext cx="4649788" cy="3487737"/>
          </a:xfrm>
          <a:ln/>
        </p:spPr>
      </p:sp>
      <p:sp>
        <p:nvSpPr>
          <p:cNvPr id="61444"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Note the slope - this child is showing improved functioning</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386886CC-40B8-4185-8182-83951ED03E35}" type="slidenum">
              <a:rPr lang="en-US" sz="1200">
                <a:solidFill>
                  <a:schemeClr val="tx1"/>
                </a:solidFill>
                <a:latin typeface="Times New Roman" pitchFamily="18" charset="0"/>
              </a:rPr>
              <a:pPr/>
              <a:t>121</a:t>
            </a:fld>
            <a:endParaRPr lang="en-US" sz="1200">
              <a:solidFill>
                <a:schemeClr val="tx1"/>
              </a:solidFill>
              <a:latin typeface="Times New Roman" pitchFamily="18" charset="0"/>
            </a:endParaRPr>
          </a:p>
        </p:txBody>
      </p:sp>
      <p:sp>
        <p:nvSpPr>
          <p:cNvPr id="62467" name="Rectangle 2"/>
          <p:cNvSpPr>
            <a:spLocks noGrp="1" noRot="1" noChangeAspect="1" noChangeArrowheads="1" noTextEdit="1"/>
          </p:cNvSpPr>
          <p:nvPr>
            <p:ph type="sldImg"/>
          </p:nvPr>
        </p:nvSpPr>
        <p:spPr>
          <a:xfrm>
            <a:off x="1117600" y="696913"/>
            <a:ext cx="4649788" cy="3487737"/>
          </a:xfrm>
          <a:ln/>
        </p:spPr>
      </p:sp>
      <p:sp>
        <p:nvSpPr>
          <p:cNvPr id="62468"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EADC6373-3DD1-46E2-B3C8-96CD321FFD28}" type="slidenum">
              <a:rPr lang="en-US" smtClean="0"/>
              <a:pPr/>
              <a:t>11</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32E0A009-2B05-4E25-8CDC-C22A61DBBB5E}" type="slidenum">
              <a:rPr lang="en-US" sz="1200">
                <a:solidFill>
                  <a:schemeClr val="tx1"/>
                </a:solidFill>
                <a:latin typeface="Times New Roman" pitchFamily="18" charset="0"/>
              </a:rPr>
              <a:pPr/>
              <a:t>122</a:t>
            </a:fld>
            <a:endParaRPr lang="en-US" sz="1200">
              <a:solidFill>
                <a:schemeClr val="tx1"/>
              </a:solidFill>
              <a:latin typeface="Times New Roman" pitchFamily="18" charset="0"/>
            </a:endParaRPr>
          </a:p>
        </p:txBody>
      </p:sp>
      <p:sp>
        <p:nvSpPr>
          <p:cNvPr id="63491" name="Rectangle 2"/>
          <p:cNvSpPr>
            <a:spLocks noGrp="1" noRot="1" noChangeAspect="1" noChangeArrowheads="1" noTextEdit="1"/>
          </p:cNvSpPr>
          <p:nvPr>
            <p:ph type="sldImg"/>
          </p:nvPr>
        </p:nvSpPr>
        <p:spPr>
          <a:xfrm>
            <a:off x="1117600" y="696913"/>
            <a:ext cx="4649788" cy="3487737"/>
          </a:xfrm>
          <a:ln/>
        </p:spPr>
      </p:sp>
      <p:sp>
        <p:nvSpPr>
          <p:cNvPr id="63492"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97D651A3-5024-416E-A5BF-70A01B321865}" type="slidenum">
              <a:rPr lang="en-US" sz="1200">
                <a:solidFill>
                  <a:schemeClr val="tx1"/>
                </a:solidFill>
                <a:latin typeface="Times New Roman" pitchFamily="18" charset="0"/>
              </a:rPr>
              <a:pPr/>
              <a:t>123</a:t>
            </a:fld>
            <a:endParaRPr lang="en-US" sz="1200">
              <a:solidFill>
                <a:schemeClr val="tx1"/>
              </a:solidFill>
              <a:latin typeface="Times New Roman" pitchFamily="18" charset="0"/>
            </a:endParaRPr>
          </a:p>
        </p:txBody>
      </p:sp>
      <p:sp>
        <p:nvSpPr>
          <p:cNvPr id="64515" name="Rectangle 2"/>
          <p:cNvSpPr>
            <a:spLocks noGrp="1" noRot="1" noChangeAspect="1" noChangeArrowheads="1" noTextEdit="1"/>
          </p:cNvSpPr>
          <p:nvPr>
            <p:ph type="sldImg"/>
          </p:nvPr>
        </p:nvSpPr>
        <p:spPr>
          <a:xfrm>
            <a:off x="1117600" y="696913"/>
            <a:ext cx="4649788" cy="3487737"/>
          </a:xfrm>
          <a:ln/>
        </p:spPr>
      </p:sp>
      <p:sp>
        <p:nvSpPr>
          <p:cNvPr id="64516"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9DE5D2B-5546-44E8-BFB2-32E668F9113C}" type="slidenum">
              <a:rPr lang="en-US" smtClean="0"/>
              <a:pPr>
                <a:defRPr/>
              </a:pPr>
              <a:t>124</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9DE5D2B-5546-44E8-BFB2-32E668F9113C}" type="slidenum">
              <a:rPr lang="en-US" smtClean="0"/>
              <a:pPr>
                <a:defRPr/>
              </a:pPr>
              <a:t>125</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0DC7FE95-5300-4E9F-AFFB-E6DE1B4277BF}" type="slidenum">
              <a:rPr lang="en-US" smtClean="0"/>
              <a:pPr/>
              <a:t>126</a:t>
            </a:fld>
            <a:endParaRPr lang="en-US" smtClean="0"/>
          </a:p>
        </p:txBody>
      </p:sp>
      <p:sp>
        <p:nvSpPr>
          <p:cNvPr id="44035" name="Rectangle 7"/>
          <p:cNvSpPr txBox="1">
            <a:spLocks noGrp="1" noChangeArrowheads="1"/>
          </p:cNvSpPr>
          <p:nvPr/>
        </p:nvSpPr>
        <p:spPr bwMode="auto">
          <a:xfrm>
            <a:off x="3898342" y="8829037"/>
            <a:ext cx="2981911" cy="465774"/>
          </a:xfrm>
          <a:prstGeom prst="rect">
            <a:avLst/>
          </a:prstGeom>
          <a:noFill/>
          <a:ln w="9525">
            <a:noFill/>
            <a:miter lim="800000"/>
            <a:headEnd/>
            <a:tailEnd/>
          </a:ln>
        </p:spPr>
        <p:txBody>
          <a:bodyPr lIns="92438" tIns="46220" rIns="92438" bIns="46220" anchor="b"/>
          <a:lstStyle/>
          <a:p>
            <a:pPr algn="r" eaLnBrk="1" hangingPunct="1"/>
            <a:fld id="{943ADB1E-9EC5-45DA-99A2-12CF88D2F87A}" type="slidenum">
              <a:rPr lang="en-US" sz="1200">
                <a:solidFill>
                  <a:schemeClr val="tx1"/>
                </a:solidFill>
                <a:latin typeface="Times New Roman" pitchFamily="18" charset="0"/>
              </a:rPr>
              <a:pPr algn="r" eaLnBrk="1" hangingPunct="1"/>
              <a:t>126</a:t>
            </a:fld>
            <a:endParaRPr lang="en-US" sz="1200">
              <a:solidFill>
                <a:schemeClr val="tx1"/>
              </a:solidFill>
              <a:latin typeface="Times New Roman" pitchFamily="18" charset="0"/>
            </a:endParaRPr>
          </a:p>
        </p:txBody>
      </p:sp>
      <p:sp>
        <p:nvSpPr>
          <p:cNvPr id="44036" name="Rectangle 2"/>
          <p:cNvSpPr>
            <a:spLocks noGrp="1" noRot="1" noChangeAspect="1" noChangeArrowheads="1" noTextEdit="1"/>
          </p:cNvSpPr>
          <p:nvPr>
            <p:ph type="sldImg"/>
          </p:nvPr>
        </p:nvSpPr>
        <p:spPr>
          <a:ln/>
        </p:spPr>
      </p:sp>
      <p:sp>
        <p:nvSpPr>
          <p:cNvPr id="4403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8F6F76-045D-42B7-B7B3-55D68F9BD7B7}" type="slidenum">
              <a:rPr lang="en-US"/>
              <a:pPr/>
              <a:t>127</a:t>
            </a:fld>
            <a:endParaRPr lang="en-US"/>
          </a:p>
        </p:txBody>
      </p:sp>
      <p:sp>
        <p:nvSpPr>
          <p:cNvPr id="1000450" name="Rectangle 2"/>
          <p:cNvSpPr>
            <a:spLocks noGrp="1" noRot="1" noChangeAspect="1" noChangeArrowheads="1" noTextEdit="1"/>
          </p:cNvSpPr>
          <p:nvPr>
            <p:ph type="sldImg"/>
          </p:nvPr>
        </p:nvSpPr>
        <p:spPr>
          <a:xfrm>
            <a:off x="1117600" y="695325"/>
            <a:ext cx="4648200" cy="3486150"/>
          </a:xfrm>
          <a:ln/>
        </p:spPr>
      </p:sp>
      <p:sp>
        <p:nvSpPr>
          <p:cNvPr id="1000451" name="Rectangle 3"/>
          <p:cNvSpPr>
            <a:spLocks noGrp="1" noChangeArrowheads="1"/>
          </p:cNvSpPr>
          <p:nvPr>
            <p:ph type="body" idx="1"/>
          </p:nvPr>
        </p:nvSpPr>
        <p:spPr>
          <a:xfrm>
            <a:off x="688183" y="4414177"/>
            <a:ext cx="5508636" cy="4186608"/>
          </a:xfrm>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EA4236-022B-431E-96FA-351462F6D768}" type="slidenum">
              <a:rPr lang="en-US"/>
              <a:pPr fontAlgn="base">
                <a:spcBef>
                  <a:spcPct val="0"/>
                </a:spcBef>
                <a:spcAft>
                  <a:spcPct val="0"/>
                </a:spcAft>
              </a:pPr>
              <a:t>131</a:t>
            </a:fld>
            <a:endParaRPr lang="en-US"/>
          </a:p>
        </p:txBody>
      </p:sp>
      <p:sp>
        <p:nvSpPr>
          <p:cNvPr id="71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72" name="Rectangle 3"/>
          <p:cNvSpPr>
            <a:spLocks noGrp="1" noChangeArrowheads="1"/>
          </p:cNvSpPr>
          <p:nvPr>
            <p:ph type="body" idx="1"/>
          </p:nvPr>
        </p:nvSpPr>
        <p:spPr bwMode="auto">
          <a:xfrm>
            <a:off x="917577" y="4415791"/>
            <a:ext cx="5046663" cy="4183380"/>
          </a:xfrm>
          <a:noFill/>
        </p:spPr>
        <p:txBody>
          <a:bodyPr wrap="square" numCol="1" anchor="t" anchorCtr="0" compatLnSpc="1">
            <a:prstTxWarp prst="textNoShape">
              <a:avLst/>
            </a:prstTxWarp>
          </a:bodyPr>
          <a:lstStyle/>
          <a:p>
            <a:pPr marL="232578" indent="-232578">
              <a:spcBef>
                <a:spcPct val="0"/>
              </a:spcBef>
            </a:pPr>
            <a:r>
              <a:rPr lang="en-US" dirty="0" smtClean="0"/>
              <a:t>Reported by each outcome to show the impact of services on children with disabilities.</a:t>
            </a:r>
          </a:p>
          <a:p>
            <a:pPr marL="232578" indent="-232578">
              <a:spcBef>
                <a:spcPct val="0"/>
              </a:spcBef>
            </a:pPr>
            <a:endParaRPr lang="en-US" dirty="0" smtClean="0"/>
          </a:p>
          <a:p>
            <a:pPr marL="232578" indent="-232578">
              <a:spcBef>
                <a:spcPct val="0"/>
              </a:spcBef>
            </a:pPr>
            <a:r>
              <a:rPr lang="en-US" dirty="0" smtClean="0"/>
              <a:t>THIS is what demonstrates</a:t>
            </a:r>
            <a:r>
              <a:rPr lang="en-US" baseline="0" dirty="0" smtClean="0"/>
              <a:t> to others at the local, state and federal level that what we do REALLY makes a difference for the development and wellbeing of children and families</a:t>
            </a:r>
            <a:endParaRPr lang="en-US" dirty="0"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 </a:t>
            </a:r>
            <a:r>
              <a:rPr lang="en-US" dirty="0" smtClean="0">
                <a:sym typeface="Wingdings" pitchFamily="2" charset="2"/>
              </a:rPr>
              <a:t></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138</a:t>
            </a:fld>
            <a:endParaRPr lang="en-US"/>
          </a:p>
        </p:txBody>
      </p:sp>
    </p:spTree>
    <p:extLst>
      <p:ext uri="{BB962C8B-B14F-4D97-AF65-F5344CB8AC3E}">
        <p14:creationId xmlns:p14="http://schemas.microsoft.com/office/powerpoint/2010/main" val="211963246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Related to</a:t>
            </a:r>
            <a:r>
              <a:rPr lang="en-US" baseline="0" dirty="0" smtClean="0"/>
              <a:t> data; transition to the entire day (any loose ends).  Ask Dee to include any next steps.</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139</a:t>
            </a:fld>
            <a:endParaRPr lang="en-US"/>
          </a:p>
        </p:txBody>
      </p:sp>
    </p:spTree>
    <p:extLst>
      <p:ext uri="{BB962C8B-B14F-4D97-AF65-F5344CB8AC3E}">
        <p14:creationId xmlns:p14="http://schemas.microsoft.com/office/powerpoint/2010/main" val="454113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180D0D96-3CCB-48CB-B214-5470D5275E46}" type="slidenum">
              <a:rPr lang="en-US" smtClean="0"/>
              <a:pPr/>
              <a:t>12</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smtClean="0"/>
          </a:p>
          <a:p>
            <a:pPr eaLnBrk="1" hangingPunct="1"/>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4C716150-2BFC-4715-B2AC-FA34BA567CB7}" type="slidenum">
              <a:rPr lang="en-US" smtClean="0"/>
              <a:pPr/>
              <a:t>140</a:t>
            </a:fld>
            <a:endParaRPr lang="en-US"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xfrm>
            <a:off x="688975" y="4338638"/>
            <a:ext cx="5507038" cy="4186237"/>
          </a:xfrm>
          <a:noFill/>
          <a:ln/>
        </p:spPr>
        <p:txBody>
          <a:bodyPr/>
          <a:lstStyle/>
          <a:p>
            <a:pPr eaLnBrk="1" hangingPunct="1"/>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A17D5ECF-5B3F-4FF8-B086-5ED2A276F0F3}" type="slidenum">
              <a:rPr lang="en-US" smtClean="0"/>
              <a:pPr/>
              <a:t>13</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281AFBD0-0087-42F5-8896-C3BF38D970A3}" type="slidenum">
              <a:rPr lang="en-US" smtClean="0"/>
              <a:pPr/>
              <a:t>14</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i="0"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D1AF60AA-725F-48C5-8A56-E3D6E85C7B20}" type="slidenum">
              <a:rPr lang="en-US" smtClean="0"/>
              <a:pPr/>
              <a:t>15</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686B4EDE-18E5-4D84-86CF-8E0FD56E92B2}" type="slidenum">
              <a:rPr lang="en-US" smtClean="0"/>
              <a:pPr/>
              <a:t>16</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i="0"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5A315B4D-F99D-4864-8E61-C874A1628BBD}" type="slidenum">
              <a:rPr lang="en-US" smtClean="0"/>
              <a:pPr/>
              <a:t>17</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r>
              <a:rPr lang="en-US" i="0" dirty="0" smtClean="0"/>
              <a:t>Reiterate</a:t>
            </a:r>
            <a:r>
              <a:rPr lang="en-US" i="0" baseline="0" dirty="0" smtClean="0"/>
              <a:t> multiple sources that reflect multiple settings and situations.  These are all potential sources of information to inform the rating.</a:t>
            </a:r>
          </a:p>
          <a:p>
            <a:pPr eaLnBrk="1" hangingPunct="1"/>
            <a:endParaRPr lang="en-US" i="0" baseline="0" dirty="0" smtClean="0"/>
          </a:p>
          <a:p>
            <a:pPr eaLnBrk="1" hangingPunct="1"/>
            <a:endParaRPr lang="en-US" i="0"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C33EA219-7151-4FA7-8ABC-6BD64CB059E0}" type="slidenum">
              <a:rPr lang="en-US" smtClean="0"/>
              <a:pPr/>
              <a:t>18</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smtClean="0"/>
          </a:p>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3B6DF2-121F-47BC-943F-DD54C79A0752}" type="slidenum">
              <a:rPr lang="en-US"/>
              <a:pPr/>
              <a:t>19</a:t>
            </a:fld>
            <a:endParaRPr lang="en-US"/>
          </a:p>
        </p:txBody>
      </p:sp>
      <p:sp>
        <p:nvSpPr>
          <p:cNvPr id="908290" name="Rectangle 2"/>
          <p:cNvSpPr>
            <a:spLocks noGrp="1" noRot="1" noChangeAspect="1" noChangeArrowheads="1" noTextEdit="1"/>
          </p:cNvSpPr>
          <p:nvPr>
            <p:ph type="sldImg"/>
          </p:nvPr>
        </p:nvSpPr>
        <p:spPr>
          <a:ln/>
        </p:spPr>
      </p:sp>
      <p:sp>
        <p:nvSpPr>
          <p:cNvPr id="908291" name="Rectangle 3"/>
          <p:cNvSpPr>
            <a:spLocks noGrp="1" noChangeArrowheads="1"/>
          </p:cNvSpPr>
          <p:nvPr>
            <p:ph type="body" idx="1"/>
          </p:nvPr>
        </p:nvSpPr>
        <p:spPr/>
        <p:txBody>
          <a:bodyPr/>
          <a:lstStyle/>
          <a:p>
            <a:r>
              <a:rPr lang="en-US" dirty="0" smtClean="0"/>
              <a:t>Together, at least</a:t>
            </a:r>
            <a:r>
              <a:rPr lang="en-US" baseline="0" dirty="0" smtClean="0"/>
              <a:t> one member of the team has to be knowledgeable in each of the 5 areas. </a:t>
            </a:r>
            <a:r>
              <a:rPr lang="en-US" dirty="0" smtClean="0"/>
              <a:t>Together,</a:t>
            </a:r>
            <a:r>
              <a:rPr lang="en-US" baseline="0" dirty="0" smtClean="0"/>
              <a:t> team members should be able to describe the child’s functioning as compared to age expectations.  The child’s parent is a key team member and critical to understanding how his or her child functions in every day life.  We don’t expect parents to be able to compare their child’s development to other children.  That’s the role of the professional.  It’s essential that the professionals understand age-expected child development!</a:t>
            </a:r>
          </a:p>
          <a:p>
            <a:endParaRPr lang="en-US" baseline="0" dirty="0" smtClean="0"/>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what we will cover. </a:t>
            </a:r>
          </a:p>
          <a:p>
            <a:endParaRPr lang="en-US" dirty="0" smtClean="0"/>
          </a:p>
          <a:p>
            <a:r>
              <a:rPr lang="en-US" dirty="0" smtClean="0"/>
              <a:t>Not covering data</a:t>
            </a:r>
            <a:r>
              <a:rPr lang="en-US" baseline="0" dirty="0" smtClean="0"/>
              <a:t> analysis or use for program improvement, specifics on filling out forms that are used. Focusing on the key components of the process that you will be able to take back to your local program and use.</a:t>
            </a:r>
          </a:p>
          <a:p>
            <a:endParaRPr lang="en-US" baseline="0" dirty="0" smtClean="0"/>
          </a:p>
          <a:p>
            <a:r>
              <a:rPr lang="en-US" baseline="0" dirty="0" smtClean="0"/>
              <a:t>Throughout the presentation we’ll be asking you to tell us how things go here in Iowa.  Encourage lots of discussion about the content we’re sharing and how it relates to current practices.  Want you to think critically about your process and how this information can be used in your local programs.</a:t>
            </a:r>
            <a:endParaRPr lang="en-US" dirty="0"/>
          </a:p>
        </p:txBody>
      </p:sp>
      <p:sp>
        <p:nvSpPr>
          <p:cNvPr id="4" name="Slide Number Placeholder 3"/>
          <p:cNvSpPr>
            <a:spLocks noGrp="1"/>
          </p:cNvSpPr>
          <p:nvPr>
            <p:ph type="sldNum" sz="quarter" idx="10"/>
          </p:nvPr>
        </p:nvSpPr>
        <p:spPr/>
        <p:txBody>
          <a:bodyPr/>
          <a:lstStyle/>
          <a:p>
            <a:pPr>
              <a:defRPr/>
            </a:pPr>
            <a:fld id="{FA7A2AA4-94AA-4D10-A95E-F7EB1B385539}"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6825CB-D95E-4DA1-B647-91D94BD62F5A}" type="slidenum">
              <a:rPr lang="en-US"/>
              <a:pPr/>
              <a:t>20</a:t>
            </a:fld>
            <a:endParaRPr lang="en-US"/>
          </a:p>
        </p:txBody>
      </p:sp>
      <p:sp>
        <p:nvSpPr>
          <p:cNvPr id="1019906" name="Rectangle 2"/>
          <p:cNvSpPr>
            <a:spLocks noGrp="1" noRot="1" noChangeAspect="1" noChangeArrowheads="1" noTextEdit="1"/>
          </p:cNvSpPr>
          <p:nvPr>
            <p:ph type="sldImg"/>
          </p:nvPr>
        </p:nvSpPr>
        <p:spPr>
          <a:ln/>
        </p:spPr>
      </p:sp>
      <p:sp>
        <p:nvSpPr>
          <p:cNvPr id="1019907"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How do you collect information about the child’s functioning across settings and situations to inform the rating on the 7 point scale?</a:t>
            </a:r>
          </a:p>
          <a:p>
            <a:endParaRPr lang="en-US" dirty="0" smtClean="0"/>
          </a:p>
          <a:p>
            <a:endParaRPr lang="en-US" dirty="0" smtClean="0"/>
          </a:p>
          <a:p>
            <a:r>
              <a:rPr lang="en-US" dirty="0" smtClean="0"/>
              <a:t>We</a:t>
            </a:r>
            <a:r>
              <a:rPr lang="en-US" baseline="0" dirty="0" smtClean="0"/>
              <a:t> learn about the child’s everyday functioning through good assessment practices.</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BB1293-9608-4DBD-9EE8-EB7EB9D6B427}" type="slidenum">
              <a:rPr lang="en-US"/>
              <a:pPr/>
              <a:t>21</a:t>
            </a:fld>
            <a:endParaRPr lang="en-US"/>
          </a:p>
        </p:txBody>
      </p:sp>
      <p:sp>
        <p:nvSpPr>
          <p:cNvPr id="1030146" name="Rectangle 2"/>
          <p:cNvSpPr>
            <a:spLocks noGrp="1" noRot="1" noChangeAspect="1" noChangeArrowheads="1" noTextEdit="1"/>
          </p:cNvSpPr>
          <p:nvPr>
            <p:ph type="sldImg"/>
          </p:nvPr>
        </p:nvSpPr>
        <p:spPr>
          <a:xfrm>
            <a:off x="1117600" y="695325"/>
            <a:ext cx="4646613" cy="3486150"/>
          </a:xfrm>
          <a:ln/>
        </p:spPr>
      </p:sp>
      <p:sp>
        <p:nvSpPr>
          <p:cNvPr id="1030147" name="Rectangle 3"/>
          <p:cNvSpPr>
            <a:spLocks noGrp="1" noChangeArrowheads="1"/>
          </p:cNvSpPr>
          <p:nvPr>
            <p:ph type="body" idx="1"/>
          </p:nvPr>
        </p:nvSpPr>
        <p:spPr>
          <a:xfrm>
            <a:off x="688181" y="4414177"/>
            <a:ext cx="5508637" cy="4188222"/>
          </a:xfrm>
        </p:spPr>
        <p:txBody>
          <a:bodyPr/>
          <a:lstStyle/>
          <a:p>
            <a:r>
              <a:rPr lang="en-US" dirty="0" smtClean="0"/>
              <a:t>Our</a:t>
            </a:r>
            <a:r>
              <a:rPr lang="en-US" baseline="0" dirty="0" smtClean="0"/>
              <a:t> professional organization for early childhood special education – the Division for Early Childhood of the Council for Exceptional Children – defines g</a:t>
            </a:r>
            <a:r>
              <a:rPr lang="en-US" dirty="0" smtClean="0"/>
              <a:t>ood</a:t>
            </a:r>
            <a:r>
              <a:rPr lang="en-US" baseline="0" dirty="0" smtClean="0"/>
              <a:t> assessment practices as those that use multiple sources of information, and multiple measures.  </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2D3029-B313-4E9A-A599-B0213646E104}" type="slidenum">
              <a:rPr lang="en-US"/>
              <a:pPr/>
              <a:t>22</a:t>
            </a:fld>
            <a:endParaRPr lang="en-US"/>
          </a:p>
        </p:txBody>
      </p:sp>
      <p:sp>
        <p:nvSpPr>
          <p:cNvPr id="1032194" name="Rectangle 2"/>
          <p:cNvSpPr>
            <a:spLocks noGrp="1" noRot="1" noChangeAspect="1" noChangeArrowheads="1" noTextEdit="1"/>
          </p:cNvSpPr>
          <p:nvPr>
            <p:ph type="sldImg"/>
          </p:nvPr>
        </p:nvSpPr>
        <p:spPr>
          <a:xfrm>
            <a:off x="1117600" y="696913"/>
            <a:ext cx="4646613" cy="3486150"/>
          </a:xfrm>
          <a:ln/>
        </p:spPr>
      </p:sp>
      <p:sp>
        <p:nvSpPr>
          <p:cNvPr id="1032195" name="Rectangle 3"/>
          <p:cNvSpPr>
            <a:spLocks noGrp="1" noChangeArrowheads="1"/>
          </p:cNvSpPr>
          <p:nvPr>
            <p:ph type="body" idx="1"/>
          </p:nvPr>
        </p:nvSpPr>
        <p:spPr>
          <a:xfrm>
            <a:off x="688182" y="4415791"/>
            <a:ext cx="5505450" cy="4184994"/>
          </a:xfrm>
        </p:spPr>
        <p:txBody>
          <a:bodyPr/>
          <a:lstStyle/>
          <a:p>
            <a:r>
              <a:rPr lang="en-US" dirty="0" smtClean="0"/>
              <a:t>The professional association for Speech-Language Pathologists, AHSA, says that a </a:t>
            </a:r>
            <a:r>
              <a:rPr lang="en-US" dirty="0"/>
              <a:t>balanced </a:t>
            </a:r>
            <a:r>
              <a:rPr lang="en-US" dirty="0" smtClean="0"/>
              <a:t>assessment</a:t>
            </a:r>
            <a:r>
              <a:rPr lang="en-US" baseline="0" dirty="0" smtClean="0"/>
              <a:t> </a:t>
            </a:r>
            <a:r>
              <a:rPr lang="en-US" dirty="0" smtClean="0"/>
              <a:t>includes </a:t>
            </a:r>
            <a:r>
              <a:rPr lang="en-US" dirty="0"/>
              <a:t>information from families, teachers, other service providers, and information that is child-centered, contextualized, descriptive and functional.</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1115" indent="-231115" eaLnBrk="1" hangingPunct="1">
              <a:spcBef>
                <a:spcPct val="0"/>
              </a:spcBef>
            </a:pPr>
            <a:r>
              <a:rPr lang="en-US" dirty="0" smtClean="0"/>
              <a:t>Functional or authentic assessment of the young child’s skills in the real life contexts of family, culture and community, rather than in isolation. Results reflect the “whole child”.</a:t>
            </a:r>
          </a:p>
          <a:p>
            <a:pPr marL="231115" indent="-231115" eaLnBrk="1" hangingPunct="1">
              <a:spcBef>
                <a:spcPct val="0"/>
              </a:spcBef>
            </a:pPr>
            <a:endParaRPr lang="en-US" dirty="0" smtClean="0"/>
          </a:p>
          <a:p>
            <a:pPr marL="231115" indent="-231115" eaLnBrk="1" hangingPunct="1">
              <a:spcBef>
                <a:spcPct val="0"/>
              </a:spcBef>
            </a:pPr>
            <a:r>
              <a:rPr lang="en-US" dirty="0" smtClean="0"/>
              <a:t>Differs from our traditional approach</a:t>
            </a:r>
            <a:r>
              <a:rPr lang="en-US" baseline="0" dirty="0" smtClean="0"/>
              <a:t> (read quote)</a:t>
            </a:r>
            <a:endParaRPr lang="en-US" dirty="0" smtClean="0"/>
          </a:p>
          <a:p>
            <a:pPr marL="231115" indent="-231115" eaLnBrk="1" hangingPunct="1">
              <a:spcBef>
                <a:spcPct val="0"/>
              </a:spcBef>
            </a:pPr>
            <a:endParaRPr lang="en-US" dirty="0" smtClean="0"/>
          </a:p>
        </p:txBody>
      </p:sp>
      <p:sp>
        <p:nvSpPr>
          <p:cNvPr id="2" name="Footer Placeholder 1"/>
          <p:cNvSpPr>
            <a:spLocks noGrp="1"/>
          </p:cNvSpPr>
          <p:nvPr>
            <p:ph type="ftr" sz="quarter" idx="4"/>
          </p:nvPr>
        </p:nvSpPr>
        <p:spPr/>
        <p:txBody>
          <a:bodyPr/>
          <a:lstStyle/>
          <a:p>
            <a:pPr>
              <a:defRPr/>
            </a:pPr>
            <a:r>
              <a:rPr lang="en-US"/>
              <a:t>NECTAC/ECO/WRRC 2012</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Rectangle 3"/>
          <p:cNvSpPr>
            <a:spLocks noGrp="1" noChangeArrowheads="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dirty="0" smtClean="0"/>
              <a:t>Assessment is conducted and interpreted within the framework of how the child functions within these systems. </a:t>
            </a:r>
          </a:p>
          <a:p>
            <a:pPr eaLnBrk="1" hangingPunct="1">
              <a:spcBef>
                <a:spcPct val="0"/>
              </a:spcBef>
              <a:defRPr/>
            </a:pPr>
            <a:r>
              <a:rPr lang="en-US" dirty="0" smtClean="0"/>
              <a:t>Uses ecological &amp; ethnographic approaches as well as more formal assessment methods.</a:t>
            </a:r>
          </a:p>
          <a:p>
            <a:pPr eaLnBrk="1" hangingPunct="1">
              <a:spcBef>
                <a:spcPct val="0"/>
              </a:spcBef>
              <a:defRPr/>
            </a:pPr>
            <a:r>
              <a:rPr lang="en-US" dirty="0" smtClean="0"/>
              <a:t>•Research shows that it yields more valid assessment results</a:t>
            </a:r>
          </a:p>
          <a:p>
            <a:pPr eaLnBrk="1" hangingPunct="1">
              <a:spcBef>
                <a:spcPct val="0"/>
              </a:spcBef>
              <a:defRPr/>
            </a:pPr>
            <a:endParaRPr lang="en-US" dirty="0" smtClean="0"/>
          </a:p>
          <a:p>
            <a:pPr>
              <a:lnSpc>
                <a:spcPct val="90000"/>
              </a:lnSpc>
              <a:defRPr/>
            </a:pPr>
            <a:r>
              <a:rPr lang="en-US" b="1" dirty="0" smtClean="0"/>
              <a:t>Not just…</a:t>
            </a:r>
          </a:p>
          <a:p>
            <a:pPr marL="288893" indent="-288893">
              <a:lnSpc>
                <a:spcPct val="90000"/>
              </a:lnSpc>
              <a:buClr>
                <a:srgbClr val="B86E00"/>
              </a:buClr>
              <a:buFont typeface="Calibri" pitchFamily="34" charset="0"/>
              <a:buChar char="•"/>
              <a:defRPr/>
            </a:pPr>
            <a:r>
              <a:rPr lang="en-US" dirty="0" smtClean="0"/>
              <a:t>Know how to make eye contact, smile, and give a hug</a:t>
            </a:r>
          </a:p>
          <a:p>
            <a:pPr marL="288893" indent="-288893">
              <a:lnSpc>
                <a:spcPct val="90000"/>
              </a:lnSpc>
              <a:buClr>
                <a:srgbClr val="B86E00"/>
              </a:buClr>
              <a:buFont typeface="Calibri" pitchFamily="34" charset="0"/>
              <a:buChar char="•"/>
              <a:defRPr/>
            </a:pPr>
            <a:r>
              <a:rPr lang="en-US" dirty="0" smtClean="0"/>
              <a:t>Know how to imitate a gesture when prompted by others</a:t>
            </a:r>
          </a:p>
          <a:p>
            <a:pPr marL="288893" indent="-288893">
              <a:lnSpc>
                <a:spcPct val="90000"/>
              </a:lnSpc>
              <a:buClr>
                <a:srgbClr val="B86E00"/>
              </a:buClr>
              <a:buFont typeface="Calibri" pitchFamily="34" charset="0"/>
              <a:buChar char="•"/>
              <a:defRPr/>
            </a:pPr>
            <a:r>
              <a:rPr lang="en-US" dirty="0" smtClean="0"/>
              <a:t>Use finger in pointing motion</a:t>
            </a:r>
          </a:p>
          <a:p>
            <a:pPr marL="288893" indent="-288893">
              <a:lnSpc>
                <a:spcPct val="90000"/>
              </a:lnSpc>
              <a:buClr>
                <a:srgbClr val="B86E00"/>
              </a:buClr>
              <a:buFont typeface="Calibri" pitchFamily="34" charset="0"/>
              <a:buChar char="•"/>
              <a:defRPr/>
            </a:pPr>
            <a:r>
              <a:rPr lang="en-US" dirty="0" smtClean="0"/>
              <a:t>Show a skill in a specific situation</a:t>
            </a:r>
          </a:p>
          <a:p>
            <a:pPr marL="288893" indent="-288893">
              <a:lnSpc>
                <a:spcPct val="90000"/>
              </a:lnSpc>
              <a:buFont typeface="Arial" pitchFamily="34" charset="0"/>
              <a:buChar char="•"/>
              <a:defRPr/>
            </a:pPr>
            <a:endParaRPr lang="en-US" dirty="0" smtClean="0"/>
          </a:p>
          <a:p>
            <a:pPr>
              <a:lnSpc>
                <a:spcPct val="90000"/>
              </a:lnSpc>
              <a:defRPr/>
            </a:pPr>
            <a:r>
              <a:rPr lang="en-US" b="1" dirty="0" smtClean="0"/>
              <a:t>But does he/she…</a:t>
            </a:r>
          </a:p>
          <a:p>
            <a:pPr marL="173336" indent="-173336">
              <a:lnSpc>
                <a:spcPct val="90000"/>
              </a:lnSpc>
              <a:buClr>
                <a:srgbClr val="B86E00"/>
              </a:buClr>
              <a:buFont typeface="Calibri" pitchFamily="34" charset="0"/>
              <a:buChar char="•"/>
              <a:defRPr/>
            </a:pPr>
            <a:r>
              <a:rPr lang="en-US" dirty="0" smtClean="0"/>
              <a:t>Initiate affection toward caregivers and respond to others’ affection</a:t>
            </a:r>
          </a:p>
          <a:p>
            <a:pPr marL="173336" indent="-173336">
              <a:lnSpc>
                <a:spcPct val="90000"/>
              </a:lnSpc>
              <a:buClr>
                <a:srgbClr val="B86E00"/>
              </a:buClr>
              <a:buFont typeface="Calibri" pitchFamily="34" charset="0"/>
              <a:buChar char="•"/>
              <a:defRPr/>
            </a:pPr>
            <a:r>
              <a:rPr lang="en-US" dirty="0" smtClean="0"/>
              <a:t>Watch what a peer says or does and incorporate it into his/her own play</a:t>
            </a:r>
          </a:p>
          <a:p>
            <a:pPr marL="173336" indent="-173336">
              <a:lnSpc>
                <a:spcPct val="90000"/>
              </a:lnSpc>
              <a:buClr>
                <a:srgbClr val="B86E00"/>
              </a:buClr>
              <a:buFont typeface="Calibri" pitchFamily="34" charset="0"/>
              <a:buChar char="•"/>
              <a:defRPr/>
            </a:pPr>
            <a:r>
              <a:rPr lang="en-US" dirty="0" smtClean="0"/>
              <a:t>Point to indicate needs or wants</a:t>
            </a:r>
          </a:p>
          <a:p>
            <a:pPr marL="173336" indent="-173336">
              <a:lnSpc>
                <a:spcPct val="90000"/>
              </a:lnSpc>
              <a:buClr>
                <a:srgbClr val="B86E00"/>
              </a:buClr>
              <a:buFont typeface="Calibri" pitchFamily="34" charset="0"/>
              <a:buChar char="•"/>
              <a:defRPr/>
            </a:pPr>
            <a:r>
              <a:rPr lang="en-US" dirty="0" smtClean="0"/>
              <a:t>Use a skill in actions across settings and situations to accomplish something meaningful to the child</a:t>
            </a:r>
          </a:p>
          <a:p>
            <a:pPr eaLnBrk="1" hangingPunct="1">
              <a:spcBef>
                <a:spcPct val="0"/>
              </a:spcBef>
              <a:defRPr/>
            </a:pPr>
            <a:endParaRPr lang="en-US" dirty="0" smtClean="0"/>
          </a:p>
          <a:p>
            <a:pPr eaLnBrk="1" hangingPunct="1">
              <a:spcBef>
                <a:spcPct val="0"/>
              </a:spcBef>
              <a:defRPr/>
            </a:pPr>
            <a:endParaRPr lang="en-US" dirty="0" smtClean="0"/>
          </a:p>
        </p:txBody>
      </p:sp>
      <p:sp>
        <p:nvSpPr>
          <p:cNvPr id="2" name="Footer Placeholder 1"/>
          <p:cNvSpPr>
            <a:spLocks noGrp="1"/>
          </p:cNvSpPr>
          <p:nvPr>
            <p:ph type="ftr" sz="quarter" idx="4"/>
          </p:nvPr>
        </p:nvSpPr>
        <p:spPr/>
        <p:txBody>
          <a:bodyPr/>
          <a:lstStyle/>
          <a:p>
            <a:pPr>
              <a:defRPr/>
            </a:pPr>
            <a:r>
              <a:rPr lang="en-US"/>
              <a:t>NECTAC/ECO/WRRC 2012</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noChangeArrowheads="1"/>
          </p:cNvSpPr>
          <p:nvPr>
            <p:ph type="body" idx="1"/>
          </p:nvPr>
        </p:nvSpPr>
        <p:spPr bwMode="auto"/>
        <p:txBody>
          <a:bodyPr wrap="square" numCol="1" anchor="t" anchorCtr="0" compatLnSpc="1">
            <a:prstTxWarp prst="textNoShape">
              <a:avLst/>
            </a:prstTxWarp>
          </a:bodyPr>
          <a:lstStyle/>
          <a:p>
            <a:pPr eaLnBrk="1" fontAlgn="auto" hangingPunct="1">
              <a:spcBef>
                <a:spcPts val="1213"/>
              </a:spcBef>
              <a:spcAft>
                <a:spcPts val="303"/>
              </a:spcAft>
              <a:buClr>
                <a:schemeClr val="bg2">
                  <a:lumMod val="50000"/>
                </a:schemeClr>
              </a:buClr>
              <a:defRPr/>
            </a:pPr>
            <a:r>
              <a:rPr lang="en-US" dirty="0" smtClean="0"/>
              <a:t>Authenticity  in is important because:</a:t>
            </a:r>
          </a:p>
          <a:p>
            <a:pPr lvl="1" eaLnBrk="1" fontAlgn="auto" hangingPunct="1">
              <a:spcBef>
                <a:spcPts val="0"/>
              </a:spcBef>
              <a:spcAft>
                <a:spcPts val="0"/>
              </a:spcAft>
              <a:buClr>
                <a:schemeClr val="bg2">
                  <a:lumMod val="50000"/>
                </a:schemeClr>
              </a:buClr>
              <a:buFont typeface="Arial" pitchFamily="34" charset="0"/>
              <a:buChar char="•"/>
              <a:defRPr/>
            </a:pPr>
            <a:r>
              <a:rPr lang="en-US" dirty="0" smtClean="0"/>
              <a:t>The more realistic or natural the task, </a:t>
            </a:r>
          </a:p>
          <a:p>
            <a:pPr lvl="2" eaLnBrk="1" fontAlgn="auto" hangingPunct="1">
              <a:spcBef>
                <a:spcPts val="0"/>
              </a:spcBef>
              <a:spcAft>
                <a:spcPts val="0"/>
              </a:spcAft>
              <a:buClr>
                <a:schemeClr val="bg2">
                  <a:lumMod val="50000"/>
                </a:schemeClr>
              </a:buClr>
              <a:defRPr/>
            </a:pPr>
            <a:r>
              <a:rPr lang="en-US" dirty="0" smtClean="0"/>
              <a:t>the greater the motivation is to the child, and </a:t>
            </a:r>
          </a:p>
          <a:p>
            <a:pPr lvl="2" eaLnBrk="1" fontAlgn="auto" hangingPunct="1">
              <a:spcBef>
                <a:spcPts val="0"/>
              </a:spcBef>
              <a:spcAft>
                <a:spcPts val="0"/>
              </a:spcAft>
              <a:buClr>
                <a:schemeClr val="bg2">
                  <a:lumMod val="50000"/>
                </a:schemeClr>
              </a:buClr>
              <a:defRPr/>
            </a:pPr>
            <a:r>
              <a:rPr lang="en-US" dirty="0" smtClean="0"/>
              <a:t>the more applicable the task is to everyday events and situations</a:t>
            </a:r>
          </a:p>
          <a:p>
            <a:pPr lvl="1" eaLnBrk="1" fontAlgn="auto" hangingPunct="1">
              <a:spcBef>
                <a:spcPts val="0"/>
              </a:spcBef>
              <a:spcAft>
                <a:spcPts val="0"/>
              </a:spcAft>
              <a:buClr>
                <a:schemeClr val="bg2">
                  <a:lumMod val="50000"/>
                </a:schemeClr>
              </a:buClr>
              <a:buFont typeface="Arial" pitchFamily="34" charset="0"/>
              <a:buChar char="•"/>
              <a:defRPr/>
            </a:pPr>
            <a:r>
              <a:rPr lang="en-US" dirty="0" smtClean="0"/>
              <a:t>Authentic tasks and circumstances promote </a:t>
            </a:r>
          </a:p>
          <a:p>
            <a:pPr lvl="2" eaLnBrk="1" fontAlgn="auto" hangingPunct="1">
              <a:spcBef>
                <a:spcPts val="0"/>
              </a:spcBef>
              <a:spcAft>
                <a:spcPts val="0"/>
              </a:spcAft>
              <a:buClr>
                <a:schemeClr val="bg2">
                  <a:lumMod val="50000"/>
                </a:schemeClr>
              </a:buClr>
              <a:defRPr/>
            </a:pPr>
            <a:r>
              <a:rPr lang="en-US" dirty="0" smtClean="0"/>
              <a:t>the importance of a competency-based approach to the education of young children with special needs and </a:t>
            </a:r>
          </a:p>
          <a:p>
            <a:pPr lvl="2" eaLnBrk="1" fontAlgn="auto" hangingPunct="1">
              <a:spcBef>
                <a:spcPts val="0"/>
              </a:spcBef>
              <a:spcAft>
                <a:spcPts val="0"/>
              </a:spcAft>
              <a:buClr>
                <a:schemeClr val="bg2">
                  <a:lumMod val="50000"/>
                </a:schemeClr>
              </a:buClr>
              <a:defRPr/>
            </a:pPr>
            <a:r>
              <a:rPr lang="en-US" dirty="0" smtClean="0"/>
              <a:t>the focus the assessment across all disciplines on a complex sets of skills and processes and </a:t>
            </a:r>
          </a:p>
          <a:p>
            <a:pPr lvl="2" eaLnBrk="1" fontAlgn="auto" hangingPunct="1">
              <a:spcBef>
                <a:spcPts val="0"/>
              </a:spcBef>
              <a:spcAft>
                <a:spcPts val="0"/>
              </a:spcAft>
              <a:buClr>
                <a:schemeClr val="bg2">
                  <a:lumMod val="50000"/>
                </a:schemeClr>
              </a:buClr>
              <a:defRPr/>
            </a:pPr>
            <a:r>
              <a:rPr lang="en-US" dirty="0" smtClean="0"/>
              <a:t>the generalization of learning across settings</a:t>
            </a:r>
          </a:p>
          <a:p>
            <a:pPr lvl="1" eaLnBrk="1" fontAlgn="auto" hangingPunct="1">
              <a:spcBef>
                <a:spcPts val="0"/>
              </a:spcBef>
              <a:spcAft>
                <a:spcPts val="0"/>
              </a:spcAft>
              <a:buClr>
                <a:schemeClr val="bg2">
                  <a:lumMod val="50000"/>
                </a:schemeClr>
              </a:buClr>
              <a:buFont typeface="Arial" pitchFamily="34" charset="0"/>
              <a:buChar char="•"/>
              <a:defRPr/>
            </a:pPr>
            <a:r>
              <a:rPr lang="en-US" dirty="0" smtClean="0"/>
              <a:t>Authentic tasks require the assessor to make no inferences about a child's capabilities, because the behaviors sampled are directly observable. </a:t>
            </a:r>
          </a:p>
          <a:p>
            <a:pPr lvl="1" algn="r" eaLnBrk="1" fontAlgn="auto" hangingPunct="1">
              <a:spcBef>
                <a:spcPts val="0"/>
              </a:spcBef>
              <a:spcAft>
                <a:spcPts val="0"/>
              </a:spcAft>
              <a:buClr>
                <a:schemeClr val="bg2">
                  <a:lumMod val="50000"/>
                </a:schemeClr>
              </a:buClr>
              <a:defRPr/>
            </a:pPr>
            <a:r>
              <a:rPr lang="en-US" dirty="0" smtClean="0"/>
              <a:t>University of Illinois at Chicago</a:t>
            </a:r>
          </a:p>
          <a:p>
            <a:pPr lvl="1" algn="r" eaLnBrk="1" fontAlgn="auto" hangingPunct="1">
              <a:spcBef>
                <a:spcPts val="0"/>
              </a:spcBef>
              <a:spcAft>
                <a:spcPts val="0"/>
              </a:spcAft>
              <a:buClr>
                <a:schemeClr val="bg2">
                  <a:lumMod val="50000"/>
                </a:schemeClr>
              </a:buClr>
              <a:defRPr/>
            </a:pPr>
            <a:endParaRPr lang="en-US" dirty="0" smtClean="0"/>
          </a:p>
          <a:p>
            <a:pPr marL="554675" lvl="1" eaLnBrk="1" fontAlgn="auto" hangingPunct="1">
              <a:lnSpc>
                <a:spcPct val="120000"/>
              </a:lnSpc>
              <a:spcBef>
                <a:spcPts val="374"/>
              </a:spcBef>
              <a:spcAft>
                <a:spcPts val="0"/>
              </a:spcAft>
              <a:buClr>
                <a:srgbClr val="B86E00"/>
              </a:buClr>
              <a:buFont typeface="Wingdings 2"/>
              <a:buChar char=""/>
              <a:defRPr/>
            </a:pPr>
            <a:endParaRPr lang="en-US" dirty="0" smtClean="0">
              <a:cs typeface="Arial" pitchFamily="34" charset="0"/>
            </a:endParaRPr>
          </a:p>
          <a:p>
            <a:pPr lvl="1" eaLnBrk="1" fontAlgn="auto" hangingPunct="1">
              <a:spcBef>
                <a:spcPts val="0"/>
              </a:spcBef>
              <a:spcAft>
                <a:spcPts val="0"/>
              </a:spcAft>
              <a:buClr>
                <a:schemeClr val="bg2">
                  <a:lumMod val="50000"/>
                </a:schemeClr>
              </a:buClr>
              <a:defRPr/>
            </a:pPr>
            <a:endParaRPr lang="en-US" dirty="0" smtClean="0"/>
          </a:p>
          <a:p>
            <a:pPr marL="0" lvl="1" eaLnBrk="1" hangingPunct="1">
              <a:spcBef>
                <a:spcPct val="0"/>
              </a:spcBef>
              <a:defRPr/>
            </a:pPr>
            <a:endParaRPr lang="en-US" dirty="0" smtClean="0"/>
          </a:p>
        </p:txBody>
      </p:sp>
      <p:sp>
        <p:nvSpPr>
          <p:cNvPr id="2" name="Footer Placeholder 1"/>
          <p:cNvSpPr>
            <a:spLocks noGrp="1"/>
          </p:cNvSpPr>
          <p:nvPr>
            <p:ph type="ftr" sz="quarter" idx="4"/>
          </p:nvPr>
        </p:nvSpPr>
        <p:spPr/>
        <p:txBody>
          <a:bodyPr/>
          <a:lstStyle/>
          <a:p>
            <a:pPr>
              <a:defRPr/>
            </a:pPr>
            <a:r>
              <a:rPr lang="en-US"/>
              <a:t>NECTAC/ECO/WRRC 2012</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noChangeArrowheads="1"/>
          </p:cNvSpPr>
          <p:nvPr>
            <p:ph type="body" idx="1"/>
          </p:nvPr>
        </p:nvSpPr>
        <p:spPr bwMode="auto">
          <a:extLst/>
        </p:spPr>
        <p:txBody>
          <a:bodyPr wrap="square" numCol="1" anchor="t" anchorCtr="0" compatLnSpc="1">
            <a:prstTxWarp prst="textNoShape">
              <a:avLst/>
            </a:prstTxWarp>
          </a:bodyPr>
          <a:lstStyle/>
          <a:p>
            <a:pPr marL="277338" indent="-277338" eaLnBrk="1" fontAlgn="auto" hangingPunct="1">
              <a:lnSpc>
                <a:spcPct val="120000"/>
              </a:lnSpc>
              <a:spcBef>
                <a:spcPts val="586"/>
              </a:spcBef>
              <a:spcAft>
                <a:spcPts val="0"/>
              </a:spcAft>
              <a:buClr>
                <a:srgbClr val="0094C8"/>
              </a:buClr>
              <a:defRPr/>
            </a:pPr>
            <a:r>
              <a:rPr lang="en-US" dirty="0" smtClean="0">
                <a:cs typeface="Arial" pitchFamily="34" charset="0"/>
              </a:rPr>
              <a:t>Traditional standardized evaluation </a:t>
            </a:r>
            <a:r>
              <a:rPr lang="en-US" i="1" dirty="0" smtClean="0">
                <a:effectLst>
                  <a:outerShdw blurRad="38100" dist="38100" dir="2700000" algn="tl">
                    <a:srgbClr val="C0C0C0"/>
                  </a:outerShdw>
                </a:effectLst>
                <a:cs typeface="Arial" pitchFamily="34" charset="0"/>
              </a:rPr>
              <a:t>alone</a:t>
            </a:r>
            <a:r>
              <a:rPr lang="en-US" dirty="0" smtClean="0">
                <a:cs typeface="Arial" pitchFamily="34" charset="0"/>
              </a:rPr>
              <a:t>:</a:t>
            </a:r>
          </a:p>
          <a:p>
            <a:pPr marL="554675" lvl="1" eaLnBrk="1" fontAlgn="auto" hangingPunct="1">
              <a:lnSpc>
                <a:spcPct val="120000"/>
              </a:lnSpc>
              <a:spcBef>
                <a:spcPts val="374"/>
              </a:spcBef>
              <a:spcAft>
                <a:spcPts val="0"/>
              </a:spcAft>
              <a:buClr>
                <a:srgbClr val="B86E00"/>
              </a:buClr>
              <a:buFont typeface="Wingdings 2"/>
              <a:buChar char=""/>
              <a:defRPr/>
            </a:pPr>
            <a:r>
              <a:rPr lang="en-US" b="1" i="1" dirty="0" smtClean="0">
                <a:cs typeface="Arial" pitchFamily="34" charset="0"/>
              </a:rPr>
              <a:t>do not</a:t>
            </a:r>
            <a:r>
              <a:rPr lang="en-US" b="1" dirty="0" smtClean="0">
                <a:cs typeface="Arial" pitchFamily="34" charset="0"/>
              </a:rPr>
              <a:t> </a:t>
            </a:r>
            <a:r>
              <a:rPr lang="en-US" dirty="0" smtClean="0">
                <a:cs typeface="Arial" pitchFamily="34" charset="0"/>
              </a:rPr>
              <a:t>provide the information needed to develop functional IFSPs or IEPs that can be implemented within the day to day routines of the family/school house/community/child care…</a:t>
            </a:r>
          </a:p>
          <a:p>
            <a:pPr marL="554675" lvl="1" eaLnBrk="1" fontAlgn="auto" hangingPunct="1">
              <a:lnSpc>
                <a:spcPct val="120000"/>
              </a:lnSpc>
              <a:spcBef>
                <a:spcPts val="374"/>
              </a:spcBef>
              <a:spcAft>
                <a:spcPts val="0"/>
              </a:spcAft>
              <a:buClr>
                <a:srgbClr val="B86E00"/>
              </a:buClr>
              <a:buFont typeface="Wingdings 2"/>
              <a:buChar char=""/>
              <a:defRPr/>
            </a:pPr>
            <a:r>
              <a:rPr lang="en-US" b="1" i="1" dirty="0" smtClean="0">
                <a:cs typeface="Arial" pitchFamily="34" charset="0"/>
              </a:rPr>
              <a:t>do not</a:t>
            </a:r>
            <a:r>
              <a:rPr lang="en-US" b="1" dirty="0" smtClean="0">
                <a:cs typeface="Arial" pitchFamily="34" charset="0"/>
              </a:rPr>
              <a:t> </a:t>
            </a:r>
            <a:r>
              <a:rPr lang="en-US" dirty="0" smtClean="0">
                <a:cs typeface="Arial" pitchFamily="34" charset="0"/>
              </a:rPr>
              <a:t>determine what the child is able to do, likes to do, or needs to do in regards to the family’s/players’ priorities.</a:t>
            </a:r>
          </a:p>
          <a:p>
            <a:pPr marL="554675" lvl="1" eaLnBrk="1" fontAlgn="auto" hangingPunct="1">
              <a:lnSpc>
                <a:spcPct val="120000"/>
              </a:lnSpc>
              <a:spcBef>
                <a:spcPts val="374"/>
              </a:spcBef>
              <a:spcAft>
                <a:spcPts val="0"/>
              </a:spcAft>
              <a:buClr>
                <a:srgbClr val="B86E00"/>
              </a:buClr>
              <a:buFont typeface="Wingdings 2"/>
              <a:buChar char=""/>
              <a:defRPr/>
            </a:pPr>
            <a:r>
              <a:rPr lang="en-US" b="1" i="1" dirty="0" smtClean="0">
                <a:cs typeface="Arial" pitchFamily="34" charset="0"/>
              </a:rPr>
              <a:t>do not</a:t>
            </a:r>
            <a:r>
              <a:rPr lang="en-US" b="1" dirty="0" smtClean="0">
                <a:cs typeface="Arial" pitchFamily="34" charset="0"/>
              </a:rPr>
              <a:t> </a:t>
            </a:r>
            <a:r>
              <a:rPr lang="en-US" dirty="0" smtClean="0">
                <a:cs typeface="Arial" pitchFamily="34" charset="0"/>
              </a:rPr>
              <a:t>provide a clear understanding of the child’s abilities across environments and care providers – this is accomplished through observation and information sharing</a:t>
            </a:r>
          </a:p>
          <a:p>
            <a:pPr marL="554675" lvl="1" eaLnBrk="1" fontAlgn="auto" hangingPunct="1">
              <a:lnSpc>
                <a:spcPct val="120000"/>
              </a:lnSpc>
              <a:spcBef>
                <a:spcPts val="374"/>
              </a:spcBef>
              <a:spcAft>
                <a:spcPts val="0"/>
              </a:spcAft>
              <a:buClr>
                <a:srgbClr val="B86E00"/>
              </a:buClr>
              <a:buFont typeface="Wingdings 2"/>
              <a:buChar char=""/>
              <a:defRPr/>
            </a:pPr>
            <a:r>
              <a:rPr lang="en-US" b="1" i="1" dirty="0" smtClean="0">
                <a:cs typeface="Arial" pitchFamily="34" charset="0"/>
              </a:rPr>
              <a:t>Do not </a:t>
            </a:r>
            <a:r>
              <a:rPr lang="en-US" dirty="0" smtClean="0">
                <a:cs typeface="Arial" pitchFamily="34" charset="0"/>
              </a:rPr>
              <a:t>provide sufficient information</a:t>
            </a:r>
            <a:r>
              <a:rPr lang="en-US" baseline="0" dirty="0" smtClean="0">
                <a:cs typeface="Arial" pitchFamily="34" charset="0"/>
              </a:rPr>
              <a:t> to complete the rating in the three outcome areas alone</a:t>
            </a:r>
            <a:endParaRPr lang="en-US" dirty="0" smtClean="0">
              <a:cs typeface="Arial" pitchFamily="34" charset="0"/>
            </a:endParaRPr>
          </a:p>
          <a:p>
            <a:pPr marL="554675" lvl="1" eaLnBrk="1" fontAlgn="auto" hangingPunct="1">
              <a:lnSpc>
                <a:spcPct val="120000"/>
              </a:lnSpc>
              <a:spcBef>
                <a:spcPts val="374"/>
              </a:spcBef>
              <a:spcAft>
                <a:spcPts val="0"/>
              </a:spcAft>
              <a:buClr>
                <a:srgbClr val="B86E00"/>
              </a:buClr>
              <a:defRPr/>
            </a:pPr>
            <a:endParaRPr lang="en-US" dirty="0" smtClean="0">
              <a:cs typeface="Arial" pitchFamily="34" charset="0"/>
            </a:endParaRPr>
          </a:p>
          <a:p>
            <a:pPr eaLnBrk="1" fontAlgn="auto" hangingPunct="1">
              <a:spcAft>
                <a:spcPts val="0"/>
              </a:spcAft>
              <a:buClr>
                <a:srgbClr val="B86E00"/>
              </a:buClr>
              <a:defRPr/>
            </a:pPr>
            <a:r>
              <a:rPr lang="en-US" b="1" i="1" dirty="0" smtClean="0">
                <a:cs typeface="Arial" pitchFamily="34" charset="0"/>
              </a:rPr>
              <a:t>Conventional testing is useful “to distinguish typical from atypical performance”.</a:t>
            </a:r>
          </a:p>
          <a:p>
            <a:pPr eaLnBrk="1" hangingPunct="1">
              <a:spcBef>
                <a:spcPct val="0"/>
              </a:spcBef>
              <a:defRPr/>
            </a:pPr>
            <a:endParaRPr lang="en-US" dirty="0" smtClean="0"/>
          </a:p>
        </p:txBody>
      </p:sp>
      <p:sp>
        <p:nvSpPr>
          <p:cNvPr id="2" name="Footer Placeholder 1"/>
          <p:cNvSpPr>
            <a:spLocks noGrp="1"/>
          </p:cNvSpPr>
          <p:nvPr>
            <p:ph type="ftr" sz="quarter" idx="4"/>
          </p:nvPr>
        </p:nvSpPr>
        <p:spPr/>
        <p:txBody>
          <a:bodyPr/>
          <a:lstStyle/>
          <a:p>
            <a:pPr>
              <a:defRPr/>
            </a:pPr>
            <a:r>
              <a:rPr lang="en-US"/>
              <a:t>NECTAC/ECO/WRRC 2012</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EC53B71D-0B3A-4F25-9FF8-ACB3AEC38364}" type="slidenum">
              <a:rPr lang="en-US" smtClean="0"/>
              <a:pPr/>
              <a:t>27</a:t>
            </a:fld>
            <a:endParaRPr lang="en-US" smtClean="0"/>
          </a:p>
        </p:txBody>
      </p:sp>
      <p:sp>
        <p:nvSpPr>
          <p:cNvPr id="132099" name="Rectangle 2"/>
          <p:cNvSpPr>
            <a:spLocks noGrp="1" noRot="1" noChangeAspect="1" noChangeArrowheads="1" noTextEdit="1"/>
          </p:cNvSpPr>
          <p:nvPr>
            <p:ph type="sldImg"/>
          </p:nvPr>
        </p:nvSpPr>
        <p:spPr>
          <a:xfrm>
            <a:off x="1117600" y="695325"/>
            <a:ext cx="4646613" cy="3486150"/>
          </a:xfrm>
          <a:ln/>
        </p:spPr>
      </p:sp>
      <p:sp>
        <p:nvSpPr>
          <p:cNvPr id="132100" name="Rectangle 3"/>
          <p:cNvSpPr>
            <a:spLocks noGrp="1" noChangeArrowheads="1"/>
          </p:cNvSpPr>
          <p:nvPr>
            <p:ph type="body" idx="1"/>
          </p:nvPr>
        </p:nvSpPr>
        <p:spPr>
          <a:xfrm>
            <a:off x="688975" y="4414838"/>
            <a:ext cx="5507038" cy="4186237"/>
          </a:xfrm>
          <a:noFill/>
          <a:ln/>
        </p:spPr>
        <p:txBody>
          <a:bodyPr/>
          <a:lstStyle/>
          <a:p>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Worksheet</a:t>
            </a:r>
            <a:r>
              <a:rPr lang="en-US" baseline="0" dirty="0" smtClean="0"/>
              <a:t> – </a:t>
            </a:r>
          </a:p>
          <a:p>
            <a:r>
              <a:rPr lang="en-US" baseline="0" dirty="0" smtClean="0"/>
              <a:t>Have do individually, then do group debrief</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28</a:t>
            </a:fld>
            <a:endParaRPr lang="en-US"/>
          </a:p>
        </p:txBody>
      </p:sp>
    </p:spTree>
    <p:extLst>
      <p:ext uri="{BB962C8B-B14F-4D97-AF65-F5344CB8AC3E}">
        <p14:creationId xmlns:p14="http://schemas.microsoft.com/office/powerpoint/2010/main" val="1940128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discussion prompts file </a:t>
            </a:r>
            <a:r>
              <a:rPr lang="en-US" baseline="0" dirty="0" smtClean="0"/>
              <a:t>provides some questions you can ask families about their child’s skills and behaviors in everyday life.  These are possible questions; it is not expected that you would ask all of the questions to the same family.  This ‘real life’ information provided by family’s answers helps determine the child’s level of functioning across different aspects of the global outcomes, and helps identify the most appropriate rating. </a:t>
            </a:r>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CD427CDE-6D57-4060-8919-AACF027270DF}" type="slidenum">
              <a:rPr lang="en-US"/>
              <a:pPr/>
              <a:t>3</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303DC3DE-C307-4770-9612-96F7CC5DFAAD}" type="slidenum">
              <a:rPr lang="en-US"/>
              <a:pPr/>
              <a:t>30</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en-US" baseline="0" dirty="0" smtClean="0"/>
              <a:t>A provider of early intervention services should never make decisions about a child based on one assessment source, such as the scores from one tool.  The rating on the Summary of Functional Performance should reflect all the information we can learn about a child to understand not only the skills he has acquired, but also how he uses them in everyday life.</a:t>
            </a: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Jack’s narrative</a:t>
            </a:r>
          </a:p>
          <a:p>
            <a:r>
              <a:rPr lang="en-US" dirty="0" smtClean="0"/>
              <a:t>At</a:t>
            </a:r>
            <a:r>
              <a:rPr lang="en-US" baseline="0" dirty="0" smtClean="0"/>
              <a:t> tables, read the narrative description based on evaluation information alone.  As a group, determine what other information would want to know about the child, and methods that might consider using to gather that information.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31</a:t>
            </a:fld>
            <a:endParaRPr lang="en-US"/>
          </a:p>
        </p:txBody>
      </p:sp>
    </p:spTree>
    <p:extLst>
      <p:ext uri="{BB962C8B-B14F-4D97-AF65-F5344CB8AC3E}">
        <p14:creationId xmlns:p14="http://schemas.microsoft.com/office/powerpoint/2010/main" val="3340947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5B4AE15F-3658-48CD-BFD2-9FD8368570C6}" type="slidenum">
              <a:rPr lang="en-US" smtClean="0"/>
              <a:pPr/>
              <a:t>32</a:t>
            </a:fld>
            <a:endParaRPr lang="en-US" smtClean="0"/>
          </a:p>
        </p:txBody>
      </p:sp>
      <p:sp>
        <p:nvSpPr>
          <p:cNvPr id="133123" name="Rectangle 2"/>
          <p:cNvSpPr>
            <a:spLocks noGrp="1" noRot="1" noChangeAspect="1" noChangeArrowheads="1" noTextEdit="1"/>
          </p:cNvSpPr>
          <p:nvPr>
            <p:ph type="sldImg"/>
          </p:nvPr>
        </p:nvSpPr>
        <p:spPr>
          <a:xfrm>
            <a:off x="1117600" y="695325"/>
            <a:ext cx="4646613" cy="3486150"/>
          </a:xfrm>
          <a:ln/>
        </p:spPr>
      </p:sp>
      <p:sp>
        <p:nvSpPr>
          <p:cNvPr id="133124" name="Rectangle 3"/>
          <p:cNvSpPr>
            <a:spLocks noGrp="1" noChangeArrowheads="1"/>
          </p:cNvSpPr>
          <p:nvPr>
            <p:ph type="body" idx="1"/>
          </p:nvPr>
        </p:nvSpPr>
        <p:spPr>
          <a:xfrm>
            <a:off x="688975" y="4414838"/>
            <a:ext cx="5507038" cy="4186237"/>
          </a:xfrm>
          <a:noFill/>
          <a:ln/>
        </p:spPr>
        <p:txBody>
          <a:bodyPr/>
          <a:lstStyle/>
          <a:p>
            <a:pPr eaLnBrk="1" hangingPunct="1"/>
            <a:endParaRPr lang="en-US" i="1"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screen shot of the AEPS.  Have this, the DAYC and a draft of the GOLD.</a:t>
            </a:r>
          </a:p>
          <a:p>
            <a:endParaRPr lang="en-US" dirty="0" smtClean="0"/>
          </a:p>
          <a:p>
            <a:r>
              <a:rPr lang="en-US" dirty="0" smtClean="0"/>
              <a:t>Brief activity:  Take out</a:t>
            </a:r>
            <a:r>
              <a:rPr lang="en-US" baseline="0" dirty="0" smtClean="0"/>
              <a:t> one that you use and look at the items that fall under outcome one.  Does it cover all that you think it should to effectively rate a child in this outcome?  Why or why not? What additional information would you want to gather?  What sources would you use?</a:t>
            </a:r>
          </a:p>
          <a:p>
            <a:endParaRPr lang="en-US" baseline="0" dirty="0" smtClean="0"/>
          </a:p>
          <a:p>
            <a:r>
              <a:rPr lang="en-US" baseline="0" dirty="0" smtClean="0"/>
              <a:t>Mention using these as an orienting mechanism to plan for assessment.</a:t>
            </a:r>
          </a:p>
          <a:p>
            <a:endParaRPr lang="en-US" baseline="0" dirty="0" smtClean="0"/>
          </a:p>
          <a:p>
            <a:r>
              <a:rPr lang="en-US" baseline="0" dirty="0" smtClean="0"/>
              <a:t>Take break (15 minutes)</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33</a:t>
            </a:fld>
            <a:endParaRPr lang="en-US"/>
          </a:p>
        </p:txBody>
      </p:sp>
    </p:spTree>
    <p:extLst>
      <p:ext uri="{BB962C8B-B14F-4D97-AF65-F5344CB8AC3E}">
        <p14:creationId xmlns:p14="http://schemas.microsoft.com/office/powerpoint/2010/main" val="5611614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2531B603-6964-4F7B-833D-797B1B243338}" type="slidenum">
              <a:rPr lang="en-US" smtClean="0"/>
              <a:pPr/>
              <a:t>34</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you had any issues</a:t>
            </a:r>
            <a:r>
              <a:rPr lang="en-US" baseline="0" dirty="0" smtClean="0"/>
              <a:t> applying the rating scale?</a:t>
            </a:r>
          </a:p>
          <a:p>
            <a:r>
              <a:rPr lang="en-US" baseline="0" dirty="0" smtClean="0"/>
              <a:t>What kinds of problems do you encounter?</a:t>
            </a:r>
          </a:p>
          <a:p>
            <a:r>
              <a:rPr lang="en-US" baseline="0" dirty="0" smtClean="0"/>
              <a:t>Are there types of children that you have difficulty applying the rating scale to?</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35</a:t>
            </a:fld>
            <a:endParaRPr lang="en-US"/>
          </a:p>
        </p:txBody>
      </p:sp>
    </p:spTree>
    <p:extLst>
      <p:ext uri="{BB962C8B-B14F-4D97-AF65-F5344CB8AC3E}">
        <p14:creationId xmlns:p14="http://schemas.microsoft.com/office/powerpoint/2010/main" val="16290483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Refer to handout – rating scale definitions</a:t>
            </a:r>
            <a:r>
              <a:rPr lang="en-US" baseline="0" dirty="0" smtClean="0"/>
              <a:t> – Go through quickly</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pPr eaLnBrk="1" hangingPunct="1"/>
            <a:endParaRPr lang="en-US" smtClean="0"/>
          </a:p>
        </p:txBody>
      </p:sp>
      <p:sp>
        <p:nvSpPr>
          <p:cNvPr id="123908" name="Slide Number Placeholder 3"/>
          <p:cNvSpPr>
            <a:spLocks noGrp="1"/>
          </p:cNvSpPr>
          <p:nvPr>
            <p:ph type="sldNum" sz="quarter" idx="5"/>
          </p:nvPr>
        </p:nvSpPr>
        <p:spPr>
          <a:noFill/>
        </p:spPr>
        <p:txBody>
          <a:bodyPr/>
          <a:lstStyle/>
          <a:p>
            <a:fld id="{5C23DAAC-AFD7-4078-80BB-BEC00273D972}" type="slidenum">
              <a:rPr lang="en-US" smtClean="0"/>
              <a:pPr/>
              <a:t>42</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5E450025-872F-410E-8A59-84ACD475C4CF}" type="slidenum">
              <a:rPr lang="en-US" smtClean="0"/>
              <a:pPr/>
              <a:t>43</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r>
              <a:rPr lang="en-US" dirty="0" smtClean="0"/>
              <a:t>This is a view</a:t>
            </a:r>
            <a:r>
              <a:rPr lang="en-US" baseline="0" dirty="0" smtClean="0"/>
              <a:t> of children holistically – all the children in the population.  COS focuses on the outer edges – that shows movement.  Can think of as a normal curve.  Wide variation at any age – most of population is in the middle.</a:t>
            </a:r>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a:t>
            </a:r>
            <a:r>
              <a:rPr lang="en-US" baseline="0" dirty="0" smtClean="0"/>
              <a:t> data are worth millions.  Let’s see if you can earn that million.</a:t>
            </a:r>
          </a:p>
          <a:p>
            <a:r>
              <a:rPr lang="en-US" baseline="0" dirty="0" smtClean="0"/>
              <a:t>[NOTE TO TRAINER:  THE INFORMATION ON THE GAME SHOW SLIDES IS PHASED IN. IT WILL COME IN ON ITS OWN SLOWLY OR YOU CAN SEE IT MORE QUICKLY BY PRESSING ENTER OR PAGE DOWN.]</a:t>
            </a:r>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814987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those of you who work in outcomes, what issues do you</a:t>
            </a:r>
            <a:r>
              <a:rPr lang="en-US" baseline="0" dirty="0" smtClean="0"/>
              <a:t> have with the content of the three outcomes?</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4</a:t>
            </a:fld>
            <a:endParaRPr lang="en-US"/>
          </a:p>
        </p:txBody>
      </p:sp>
    </p:spTree>
    <p:extLst>
      <p:ext uri="{BB962C8B-B14F-4D97-AF65-F5344CB8AC3E}">
        <p14:creationId xmlns:p14="http://schemas.microsoft.com/office/powerpoint/2010/main" val="16290483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will begin at the $100 level.</a:t>
            </a:r>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3851952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TO TRAINER:  READ THE QUESTION AND THE FOUR ANSWER CHOICES. HAVE THE GROUP SELECTS AN ANSWER BEFORE MOVING ON TO THE NEXT SLIDE WHICH CONTAINS THE ANSWER.]</a:t>
            </a:r>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16572865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answer is 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6250226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question.</a:t>
            </a:r>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7559517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smtClean="0"/>
              <a:t>[READ</a:t>
            </a:r>
            <a:r>
              <a:rPr lang="en-US" baseline="0" dirty="0" smtClean="0"/>
              <a:t> QUESTION AND ANSWER CHOICES.]</a:t>
            </a:r>
            <a:endParaRPr lang="en-US" dirty="0" smtClean="0"/>
          </a:p>
          <a:p>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2649608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correct answer</a:t>
            </a:r>
            <a:r>
              <a:rPr lang="en-US" baseline="0" dirty="0" smtClean="0"/>
              <a:t> is D.</a:t>
            </a:r>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5548168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smtClean="0"/>
              <a:t>[READ</a:t>
            </a:r>
            <a:r>
              <a:rPr lang="en-US" baseline="0" dirty="0" smtClean="0"/>
              <a:t> QUESTION AND ANSWER CHOICES.]</a:t>
            </a:r>
            <a:endParaRPr lang="en-US" dirty="0" smtClean="0"/>
          </a:p>
          <a:p>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448496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correct answer</a:t>
            </a:r>
            <a:r>
              <a:rPr lang="en-US" baseline="0" dirty="0" smtClean="0"/>
              <a:t> is B.</a:t>
            </a:r>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7261342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smtClean="0"/>
              <a:t>[READ</a:t>
            </a:r>
            <a:r>
              <a:rPr lang="en-US" baseline="0" dirty="0" smtClean="0"/>
              <a:t> QUESTION AND ANSWER CHOICES.]</a:t>
            </a:r>
            <a:endParaRPr lang="en-US" dirty="0" smtClean="0"/>
          </a:p>
          <a:p>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pPr/>
              <a:t>55</a:t>
            </a:fld>
            <a:endParaRPr lang="en-US"/>
          </a:p>
        </p:txBody>
      </p:sp>
    </p:spTree>
    <p:extLst>
      <p:ext uri="{BB962C8B-B14F-4D97-AF65-F5344CB8AC3E}">
        <p14:creationId xmlns:p14="http://schemas.microsoft.com/office/powerpoint/2010/main" val="10922191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correct answer</a:t>
            </a:r>
            <a:r>
              <a:rPr lang="en-US" baseline="0" dirty="0" smtClean="0"/>
              <a:t> is B.</a:t>
            </a:r>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pPr/>
              <a:t>56</a:t>
            </a:fld>
            <a:endParaRPr lang="en-US"/>
          </a:p>
        </p:txBody>
      </p:sp>
    </p:spTree>
    <p:extLst>
      <p:ext uri="{BB962C8B-B14F-4D97-AF65-F5344CB8AC3E}">
        <p14:creationId xmlns:p14="http://schemas.microsoft.com/office/powerpoint/2010/main" val="144657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6224C385-7890-4AF3-87D6-A5DCEE0FF344}" type="slidenum">
              <a:rPr lang="en-US"/>
              <a:pPr/>
              <a:t>5</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This is an important message, worth repeating…</a:t>
            </a:r>
          </a:p>
          <a:p>
            <a:pPr eaLnBrk="1" hangingPunct="1"/>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smtClean="0"/>
              <a:t>[READ</a:t>
            </a:r>
            <a:r>
              <a:rPr lang="en-US" baseline="0" dirty="0" smtClean="0"/>
              <a:t> QUESTION AND ANSWER CHOICES.]</a:t>
            </a:r>
            <a:endParaRPr lang="en-US" dirty="0" smtClean="0"/>
          </a:p>
          <a:p>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pPr/>
              <a:t>58</a:t>
            </a:fld>
            <a:endParaRPr lang="en-US"/>
          </a:p>
        </p:txBody>
      </p:sp>
    </p:spTree>
    <p:extLst>
      <p:ext uri="{BB962C8B-B14F-4D97-AF65-F5344CB8AC3E}">
        <p14:creationId xmlns:p14="http://schemas.microsoft.com/office/powerpoint/2010/main" val="21060102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correct</a:t>
            </a:r>
            <a:r>
              <a:rPr lang="en-US" baseline="0" dirty="0" smtClean="0"/>
              <a:t> answer is D.</a:t>
            </a:r>
            <a:endParaRPr lang="en-US" dirty="0"/>
          </a:p>
        </p:txBody>
      </p:sp>
      <p:sp>
        <p:nvSpPr>
          <p:cNvPr id="4" name="Slide Number Placeholder 3"/>
          <p:cNvSpPr>
            <a:spLocks noGrp="1"/>
          </p:cNvSpPr>
          <p:nvPr>
            <p:ph type="sldNum" sz="quarter" idx="10"/>
          </p:nvPr>
        </p:nvSpPr>
        <p:spPr/>
        <p:txBody>
          <a:bodyPr/>
          <a:lstStyle/>
          <a:p>
            <a:fld id="{B62D71B3-72C5-4B8F-923A-C85C1696071B}" type="slidenum">
              <a:rPr lang="en-US" smtClean="0"/>
              <a:pPr/>
              <a:t>59</a:t>
            </a:fld>
            <a:endParaRPr lang="en-US"/>
          </a:p>
        </p:txBody>
      </p:sp>
    </p:spTree>
    <p:extLst>
      <p:ext uri="{BB962C8B-B14F-4D97-AF65-F5344CB8AC3E}">
        <p14:creationId xmlns:p14="http://schemas.microsoft.com/office/powerpoint/2010/main" val="293633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3EE43FA7-A274-4D11-BFC2-E59C35BCFD72}" type="slidenum">
              <a:rPr lang="en-US" smtClean="0"/>
              <a:pPr/>
              <a:t>60</a:t>
            </a:fld>
            <a:endParaRPr 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50692989-02C2-4725-B059-A4DE04AAB2D5}" type="slidenum">
              <a:rPr lang="en-US"/>
              <a:pPr/>
              <a:t>61</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dirty="0" smtClean="0"/>
              <a:t>See process agenda for activity, also Instructions for Kim-17 Child Example.  Use</a:t>
            </a:r>
            <a:r>
              <a:rPr lang="en-US" baseline="0" dirty="0" smtClean="0"/>
              <a:t> 1-pager with description of 3 outcomes</a:t>
            </a:r>
          </a:p>
          <a:p>
            <a:pPr eaLnBrk="1" hangingPunct="1"/>
            <a:endParaRPr lang="en-US" baseline="0" dirty="0" smtClean="0"/>
          </a:p>
          <a:p>
            <a:pPr eaLnBrk="1" hangingPunct="1"/>
            <a:r>
              <a:rPr lang="en-US" baseline="0" dirty="0" smtClean="0"/>
              <a:t>This activity is here prior to explaining age anchoring to point out how difficult the process is without using tools and team process to determine the rating.  Debrief with group about difficulties reaching rating, and use as a lead in.</a:t>
            </a:r>
          </a:p>
          <a:p>
            <a:pPr eaLnBrk="1" hangingPunct="1"/>
            <a:endParaRPr lang="en-US" baseline="0" dirty="0" smtClean="0"/>
          </a:p>
          <a:p>
            <a:pPr eaLnBrk="1" hangingPunct="1"/>
            <a:r>
              <a:rPr lang="en-US" baseline="0" dirty="0" smtClean="0"/>
              <a:t>Introduce the bucket list BRIEFLY as one visual that is used in the field to help with the decision making process.</a:t>
            </a:r>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question that sometimes arises in the context of the summary of functional performance process is whether or not rating a child’s functioning on the 7-point scale is ‘subjective.’  Subjectivity can be defined as related to the ‘mind’ of the rater, rather than the nature of the subject being rated.  If your team determines a rating based on what is in their minds, rather on the what the child demonstrates and the rating criteria, the rating may be subjective.  If the rating is based on the child’s demonstrated functioning, as compared to age-expected functioning and the criteria for each of the 7 points, it is a data based decision – not unlike the decisions the team makes when designing an appropriate program for a child.</a:t>
            </a:r>
          </a:p>
          <a:p>
            <a:endParaRPr lang="en-US" baseline="0" dirty="0" smtClean="0"/>
          </a:p>
          <a:p>
            <a:r>
              <a:rPr lang="en-US" baseline="0" dirty="0" smtClean="0"/>
              <a:t>Next section on age – anchoring – a practice, that when used consistently, helps ensure the proper application of the rating.</a:t>
            </a:r>
            <a:endParaRPr lang="en-US" dirty="0"/>
          </a:p>
        </p:txBody>
      </p:sp>
      <p:sp>
        <p:nvSpPr>
          <p:cNvPr id="4" name="Slide Number Placeholder 3"/>
          <p:cNvSpPr>
            <a:spLocks noGrp="1"/>
          </p:cNvSpPr>
          <p:nvPr>
            <p:ph type="sldNum" sz="quarter" idx="10"/>
          </p:nvPr>
        </p:nvSpPr>
        <p:spPr/>
        <p:txBody>
          <a:bodyPr/>
          <a:lstStyle/>
          <a:p>
            <a:fld id="{35FEE69A-A448-4BF2-9942-DEF6713F3C35}" type="slidenum">
              <a:rPr lang="en-US" smtClean="0"/>
              <a:pPr/>
              <a:t>62</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Rating</a:t>
            </a:r>
            <a:r>
              <a:rPr lang="en-US" baseline="0" dirty="0" smtClean="0"/>
              <a:t> a child’s functioning based on assessment data draws upon the clinical judgment that professionals develop as part of their experience and training.   Research shows that practitioners will reach the same conclusions when certain conditions are in place.</a:t>
            </a:r>
            <a:endParaRPr lang="en-US" dirty="0"/>
          </a:p>
        </p:txBody>
      </p:sp>
      <p:sp>
        <p:nvSpPr>
          <p:cNvPr id="4" name="Slide Number Placeholder 3"/>
          <p:cNvSpPr>
            <a:spLocks noGrp="1"/>
          </p:cNvSpPr>
          <p:nvPr>
            <p:ph type="sldNum" sz="quarter" idx="10"/>
          </p:nvPr>
        </p:nvSpPr>
        <p:spPr/>
        <p:txBody>
          <a:bodyPr/>
          <a:lstStyle/>
          <a:p>
            <a:pPr>
              <a:defRPr/>
            </a:pPr>
            <a:fld id="{B870086B-FE29-42BD-B1B4-F60304D1E2BB}" type="slidenum">
              <a:rPr lang="en-US" smtClean="0"/>
              <a:pPr>
                <a:defRPr/>
              </a:pPr>
              <a:t>63</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BB65FA19-1F2C-4E30-90E2-67366230885B}" type="slidenum">
              <a:rPr lang="en-US" smtClean="0"/>
              <a:pPr/>
              <a:t>64</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you have any challenges</a:t>
            </a:r>
            <a:r>
              <a:rPr lang="en-US" baseline="0" dirty="0" smtClean="0"/>
              <a:t> about bringing knowledge of child development to bear in the rating process?</a:t>
            </a:r>
          </a:p>
          <a:p>
            <a:r>
              <a:rPr lang="en-US" baseline="0" dirty="0" smtClean="0"/>
              <a:t>Has it been difficult?</a:t>
            </a:r>
          </a:p>
          <a:p>
            <a:r>
              <a:rPr lang="en-US" baseline="0" dirty="0" smtClean="0"/>
              <a:t>Who has been able to do this well?</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65</a:t>
            </a:fld>
            <a:endParaRPr lang="en-US"/>
          </a:p>
        </p:txBody>
      </p:sp>
    </p:spTree>
    <p:extLst>
      <p:ext uri="{BB962C8B-B14F-4D97-AF65-F5344CB8AC3E}">
        <p14:creationId xmlns:p14="http://schemas.microsoft.com/office/powerpoint/2010/main" val="16290483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281AFBD0-0087-42F5-8896-C3BF38D970A3}" type="slidenum">
              <a:rPr lang="en-US" smtClean="0"/>
              <a:pPr/>
              <a:t>66</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r>
              <a:rPr lang="en-US" i="0" dirty="0" smtClean="0"/>
              <a:t>Remember</a:t>
            </a:r>
            <a:r>
              <a:rPr lang="en-US" i="0" baseline="0" dirty="0" smtClean="0"/>
              <a:t> the measurement process – the two COS questions.</a:t>
            </a:r>
          </a:p>
          <a:p>
            <a:pPr eaLnBrk="1" hangingPunct="1"/>
            <a:r>
              <a:rPr lang="en-US" i="0" baseline="0" dirty="0" smtClean="0"/>
              <a:t>In order to be able to describe the extent to which a child shows age appropriate functioning, need to know what age appropriate functioning is.</a:t>
            </a:r>
          </a:p>
          <a:p>
            <a:pPr eaLnBrk="1" hangingPunct="1"/>
            <a:endParaRPr lang="en-US" i="0" baseline="0" dirty="0" smtClean="0"/>
          </a:p>
          <a:p>
            <a:pPr eaLnBrk="1" hangingPunct="1"/>
            <a:r>
              <a:rPr lang="en-US" i="0" baseline="0" dirty="0" smtClean="0"/>
              <a:t>For the purposes of the COS process, use three terms to describe children’s functioning:</a:t>
            </a:r>
          </a:p>
          <a:p>
            <a:pPr eaLnBrk="1" hangingPunct="1"/>
            <a:r>
              <a:rPr lang="en-US" i="0" baseline="0" dirty="0" smtClean="0"/>
              <a:t>Age expected</a:t>
            </a:r>
          </a:p>
          <a:p>
            <a:pPr eaLnBrk="1" hangingPunct="1"/>
            <a:r>
              <a:rPr lang="en-US" i="0" baseline="0" dirty="0" smtClean="0"/>
              <a:t>Immediate foundational</a:t>
            </a:r>
          </a:p>
          <a:p>
            <a:pPr eaLnBrk="1" hangingPunct="1"/>
            <a:r>
              <a:rPr lang="en-US" i="0" baseline="0" dirty="0" smtClean="0"/>
              <a:t>And Foundational skills</a:t>
            </a:r>
          </a:p>
          <a:p>
            <a:pPr eaLnBrk="1" hangingPunct="1"/>
            <a:endParaRPr lang="en-US" i="0" baseline="0" dirty="0" smtClean="0"/>
          </a:p>
          <a:p>
            <a:pPr eaLnBrk="1" hangingPunct="1"/>
            <a:r>
              <a:rPr lang="en-US" i="0" baseline="0" dirty="0" smtClean="0"/>
              <a:t>Starting with foundational…</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3480102F-682A-4C4D-8552-B7AFD2C3BE81}" type="slidenum">
              <a:rPr lang="en-US" smtClean="0"/>
              <a:pPr/>
              <a:t>67</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50692989-02C2-4725-B059-A4DE04AAB2D5}" type="slidenum">
              <a:rPr lang="en-US"/>
              <a:pPr/>
              <a:t>6</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dirty="0" smtClean="0"/>
              <a:t>Handout</a:t>
            </a:r>
            <a:r>
              <a:rPr lang="en-US" baseline="0" dirty="0" smtClean="0"/>
              <a:t> – one-pager on 3 outcomes</a:t>
            </a:r>
          </a:p>
          <a:p>
            <a:pPr eaLnBrk="1" hangingPunct="1"/>
            <a:endParaRPr lang="en-US" baseline="0" dirty="0" smtClean="0"/>
          </a:p>
          <a:p>
            <a:pPr eaLnBrk="1" hangingPunct="1"/>
            <a:r>
              <a:rPr lang="en-US" baseline="0" dirty="0" smtClean="0"/>
              <a:t>SHOW VIDEO!</a:t>
            </a:r>
            <a:endParaRPr lang="en-US"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D8EA438C-60E1-4352-BF2C-687F83A77F77}" type="slidenum">
              <a:rPr lang="en-US" smtClean="0"/>
              <a:pPr/>
              <a:t>68</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63AA5766-7DB3-493E-8190-FCFC177B972F}" type="slidenum">
              <a:rPr lang="en-US" smtClean="0"/>
              <a:pPr/>
              <a:t>69</a:t>
            </a:fld>
            <a:endParaRPr lang="en-US" smtClean="0"/>
          </a:p>
        </p:txBody>
      </p:sp>
      <p:sp>
        <p:nvSpPr>
          <p:cNvPr id="138243" name="Rectangle 2"/>
          <p:cNvSpPr>
            <a:spLocks noGrp="1" noRot="1" noChangeAspect="1" noChangeArrowheads="1" noTextEdit="1"/>
          </p:cNvSpPr>
          <p:nvPr>
            <p:ph type="sldImg"/>
          </p:nvPr>
        </p:nvSpPr>
        <p:spPr>
          <a:xfrm>
            <a:off x="1117600" y="695325"/>
            <a:ext cx="4646613" cy="3486150"/>
          </a:xfrm>
          <a:ln/>
        </p:spPr>
      </p:sp>
      <p:sp>
        <p:nvSpPr>
          <p:cNvPr id="138244" name="Rectangle 3"/>
          <p:cNvSpPr>
            <a:spLocks noGrp="1" noChangeArrowheads="1"/>
          </p:cNvSpPr>
          <p:nvPr>
            <p:ph type="body" idx="1"/>
          </p:nvPr>
        </p:nvSpPr>
        <p:spPr>
          <a:xfrm>
            <a:off x="688975" y="4414838"/>
            <a:ext cx="5507038" cy="4186237"/>
          </a:xfrm>
          <a:noFill/>
          <a:ln/>
        </p:spPr>
        <p:txBody>
          <a:bodyPr/>
          <a:lstStyle/>
          <a:p>
            <a:pPr eaLnBrk="1" hangingPunct="1"/>
            <a:r>
              <a:rPr lang="en-US" smtClean="0"/>
              <a:t>The focus is on functionally meaningful actions.  Many assessment tools have items that measure discrete skills that aren’t individually meaningful to the child. The skills are meaningful only when they are integrated with other things so that the child can accomplish something.</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559AEA0C-24C0-4929-A478-F32904A0E82C}" type="slidenum">
              <a:rPr lang="en-US" smtClean="0"/>
              <a:pPr/>
              <a:t>70</a:t>
            </a:fld>
            <a:endParaRPr lang="en-US" smtClean="0"/>
          </a:p>
        </p:txBody>
      </p:sp>
      <p:sp>
        <p:nvSpPr>
          <p:cNvPr id="139267" name="Rectangle 2"/>
          <p:cNvSpPr>
            <a:spLocks noGrp="1" noRot="1" noChangeAspect="1" noChangeArrowheads="1" noTextEdit="1"/>
          </p:cNvSpPr>
          <p:nvPr>
            <p:ph type="sldImg"/>
          </p:nvPr>
        </p:nvSpPr>
        <p:spPr>
          <a:xfrm>
            <a:off x="1117600" y="695325"/>
            <a:ext cx="4646613" cy="3486150"/>
          </a:xfrm>
          <a:ln/>
        </p:spPr>
      </p:sp>
      <p:sp>
        <p:nvSpPr>
          <p:cNvPr id="139268" name="Rectangle 3"/>
          <p:cNvSpPr>
            <a:spLocks noGrp="1" noChangeArrowheads="1"/>
          </p:cNvSpPr>
          <p:nvPr>
            <p:ph type="body" idx="1"/>
          </p:nvPr>
        </p:nvSpPr>
        <p:spPr>
          <a:xfrm>
            <a:off x="688975" y="4414838"/>
            <a:ext cx="5507038" cy="4186237"/>
          </a:xfrm>
          <a:noFill/>
          <a:ln/>
        </p:spPr>
        <p:txBody>
          <a:bodyPr/>
          <a:lstStyle/>
          <a:p>
            <a:pPr eaLnBrk="1" hangingPunct="1"/>
            <a:r>
              <a:rPr lang="en-US" dirty="0" smtClean="0"/>
              <a:t>Refer to the stair steps in the handout on immediate foundational skills.</a:t>
            </a:r>
          </a:p>
          <a:p>
            <a:pPr eaLnBrk="1" hangingPunct="1"/>
            <a:endParaRPr lang="en-US" dirty="0" smtClean="0"/>
          </a:p>
          <a:p>
            <a:pPr eaLnBrk="1" hangingPunct="1"/>
            <a:r>
              <a:rPr lang="en-US" dirty="0" smtClean="0"/>
              <a:t>The key to using this information</a:t>
            </a:r>
            <a:r>
              <a:rPr lang="en-US" baseline="0" dirty="0" smtClean="0"/>
              <a:t> in the rating process is understanding the developmental progression.  </a:t>
            </a:r>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50692989-02C2-4725-B059-A4DE04AAB2D5}" type="slidenum">
              <a:rPr lang="en-US"/>
              <a:pPr/>
              <a:t>71</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dirty="0" smtClean="0"/>
              <a:t>Brainstorm what</a:t>
            </a:r>
            <a:r>
              <a:rPr lang="en-US" baseline="0" dirty="0" smtClean="0"/>
              <a:t> would be expecting to see in a 12 month old child by outcome.  Document on flip chart or white board.</a:t>
            </a:r>
          </a:p>
          <a:p>
            <a:pPr eaLnBrk="1" hangingPunct="1"/>
            <a:endParaRPr lang="en-US" baseline="0" dirty="0" smtClean="0"/>
          </a:p>
          <a:p>
            <a:pPr eaLnBrk="1" hangingPunct="1"/>
            <a:r>
              <a:rPr lang="en-US" baseline="0" dirty="0" smtClean="0"/>
              <a:t>Orient to video – watch video.  Based on what observed, what type of development is Tyler demonstrating?</a:t>
            </a:r>
          </a:p>
          <a:p>
            <a:pPr eaLnBrk="1" hangingPunct="1"/>
            <a:r>
              <a:rPr lang="en-US" baseline="0" dirty="0" smtClean="0"/>
              <a:t>AE **</a:t>
            </a:r>
          </a:p>
          <a:p>
            <a:pPr eaLnBrk="1" hangingPunct="1"/>
            <a:r>
              <a:rPr lang="en-US" baseline="0" dirty="0" smtClean="0"/>
              <a:t>IF</a:t>
            </a:r>
          </a:p>
          <a:p>
            <a:pPr eaLnBrk="1" hangingPunct="1"/>
            <a:r>
              <a:rPr lang="en-US" baseline="0" dirty="0" smtClean="0"/>
              <a:t>F?</a:t>
            </a:r>
          </a:p>
          <a:p>
            <a:pPr eaLnBrk="1" hangingPunct="1"/>
            <a:endParaRPr lang="en-US" baseline="0" dirty="0" smtClean="0"/>
          </a:p>
          <a:p>
            <a:pPr eaLnBrk="1" hangingPunct="1"/>
            <a:r>
              <a:rPr lang="en-US" baseline="0" dirty="0" smtClean="0"/>
              <a:t>Brainstorm what would expect to see in 34 month old child by outcome.  Watch segment of Nolan video.  Based on what observed, what type of development is Nolan demonstrating for the most part?  </a:t>
            </a:r>
          </a:p>
          <a:p>
            <a:pPr eaLnBrk="1" hangingPunct="1"/>
            <a:r>
              <a:rPr lang="en-US" baseline="0" dirty="0" smtClean="0"/>
              <a:t>AE</a:t>
            </a:r>
          </a:p>
          <a:p>
            <a:pPr eaLnBrk="1" hangingPunct="1"/>
            <a:r>
              <a:rPr lang="en-US" baseline="0" dirty="0" smtClean="0"/>
              <a:t>IF</a:t>
            </a:r>
          </a:p>
          <a:p>
            <a:pPr eaLnBrk="1" hangingPunct="1"/>
            <a:r>
              <a:rPr lang="en-US" baseline="0" dirty="0" smtClean="0"/>
              <a:t>F **</a:t>
            </a:r>
            <a:endParaRPr lang="en-US"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aseline="0" dirty="0" smtClean="0"/>
              <a:t>Important points to consider:</a:t>
            </a:r>
          </a:p>
          <a:p>
            <a:pPr marL="228600" indent="-228600" eaLnBrk="1" hangingPunct="1">
              <a:buAutoNum type="arabicPeriod"/>
            </a:pPr>
            <a:r>
              <a:rPr lang="en-US" baseline="0" dirty="0" smtClean="0"/>
              <a:t>we’ve all had education/training in typical and atypical child development, some more recent than others!</a:t>
            </a:r>
          </a:p>
          <a:p>
            <a:pPr marL="228600" indent="-228600" eaLnBrk="1" hangingPunct="1">
              <a:buAutoNum type="arabicPeriod"/>
            </a:pPr>
            <a:r>
              <a:rPr lang="en-US" baseline="0" dirty="0" smtClean="0"/>
              <a:t>It’s a lot of information – hard to keep right at hand everyday</a:t>
            </a:r>
          </a:p>
          <a:p>
            <a:pPr marL="228600" indent="-228600" eaLnBrk="1" hangingPunct="1">
              <a:buAutoNum type="arabicPeriod"/>
            </a:pPr>
            <a:r>
              <a:rPr lang="en-US" baseline="0" dirty="0" smtClean="0"/>
              <a:t>Some of us are discipline specific so we hone in on the developmental progression related to the field we work in – sometimes “narrows” our focus</a:t>
            </a:r>
          </a:p>
          <a:p>
            <a:pPr marL="228600" indent="-228600" eaLnBrk="1" hangingPunct="1">
              <a:buAutoNum type="arabicPeriod"/>
            </a:pPr>
            <a:r>
              <a:rPr lang="en-US" baseline="0" dirty="0" smtClean="0"/>
              <a:t>We spend a lot of time with children with disabilities, so what is “typical” changes/morphs over time relative to what we see every day.</a:t>
            </a:r>
          </a:p>
          <a:p>
            <a:pPr marL="228600" indent="-228600" eaLnBrk="1" hangingPunct="1">
              <a:buAutoNum type="arabicPeriod"/>
            </a:pPr>
            <a:endParaRPr lang="en-US" baseline="0" dirty="0" smtClean="0"/>
          </a:p>
          <a:p>
            <a:pPr marL="0" indent="0" eaLnBrk="1" hangingPunct="1">
              <a:buNone/>
            </a:pPr>
            <a:r>
              <a:rPr lang="en-US" baseline="0" dirty="0" smtClean="0"/>
              <a:t>Need to use tools and resources to support our continued understanding of what’s typical.  Show handouts of tools available in their packet.</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72</a:t>
            </a:fld>
            <a:endParaRPr lang="en-US"/>
          </a:p>
        </p:txBody>
      </p:sp>
    </p:spTree>
    <p:extLst>
      <p:ext uri="{BB962C8B-B14F-4D97-AF65-F5344CB8AC3E}">
        <p14:creationId xmlns:p14="http://schemas.microsoft.com/office/powerpoint/2010/main" val="2815077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50692989-02C2-4725-B059-A4DE04AAB2D5}" type="slidenum">
              <a:rPr lang="en-US"/>
              <a:pPr/>
              <a:t>73</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dirty="0" smtClean="0"/>
              <a:t>Practice</a:t>
            </a:r>
            <a:r>
              <a:rPr lang="en-US" baseline="0" dirty="0" smtClean="0"/>
              <a:t> reminding ourselves of the progression.</a:t>
            </a:r>
          </a:p>
          <a:p>
            <a:pPr eaLnBrk="1" hangingPunct="1"/>
            <a:endParaRPr lang="en-US" baseline="0" dirty="0" smtClean="0"/>
          </a:p>
          <a:p>
            <a:pPr eaLnBrk="1" hangingPunct="1"/>
            <a:r>
              <a:rPr lang="en-US" baseline="0" dirty="0" smtClean="0"/>
              <a:t>Use tools, at table, determine which skill comes first (F), second (IF) and third (AE) in each set of three.</a:t>
            </a:r>
          </a:p>
          <a:p>
            <a:pPr eaLnBrk="1" hangingPunct="1"/>
            <a:endParaRPr lang="en-US" baseline="0" dirty="0" smtClean="0"/>
          </a:p>
          <a:p>
            <a:pPr eaLnBrk="1" hangingPunct="1"/>
            <a:endParaRPr lang="en-US" baseline="0" dirty="0" smtClean="0"/>
          </a:p>
          <a:p>
            <a:pPr eaLnBrk="1" hangingPunct="1"/>
            <a:r>
              <a:rPr lang="en-US" baseline="0" dirty="0" smtClean="0"/>
              <a:t>Debrief as a large group.</a:t>
            </a:r>
          </a:p>
          <a:p>
            <a:pPr eaLnBrk="1" hangingPunct="1"/>
            <a:r>
              <a:rPr lang="en-US" baseline="0" dirty="0" smtClean="0"/>
              <a:t>How did you use your tools?</a:t>
            </a:r>
          </a:p>
          <a:p>
            <a:pPr eaLnBrk="1" hangingPunct="1"/>
            <a:r>
              <a:rPr lang="en-US" baseline="0" dirty="0" smtClean="0"/>
              <a:t>Were they an exact match? How did you reconcile if they didn’t?</a:t>
            </a:r>
          </a:p>
          <a:p>
            <a:pPr eaLnBrk="1" hangingPunct="1"/>
            <a:endParaRPr lang="en-US" baseline="0" dirty="0" smtClean="0"/>
          </a:p>
          <a:p>
            <a:pPr eaLnBrk="1" hangingPunct="1"/>
            <a:r>
              <a:rPr lang="en-US" baseline="0" dirty="0" smtClean="0"/>
              <a:t>How can you incorporate discussion about developmental progression into your COS rating discussions?</a:t>
            </a:r>
          </a:p>
          <a:p>
            <a:pPr eaLnBrk="1" hangingPunct="1"/>
            <a:endParaRPr lang="en-US" baseline="0" dirty="0" smtClean="0"/>
          </a:p>
          <a:p>
            <a:pPr eaLnBrk="1" hangingPunct="1"/>
            <a:endParaRPr lang="en-US" baseline="0" dirty="0" smtClean="0"/>
          </a:p>
          <a:p>
            <a:pPr eaLnBrk="1" hangingPunct="1"/>
            <a:r>
              <a:rPr lang="en-US" baseline="0" dirty="0" smtClean="0"/>
              <a:t>Reiterate the importance of using tools and resources (i.e. each other) to connect to typical child development information when doing the rating.</a:t>
            </a:r>
            <a:endParaRPr 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BB65FA19-1F2C-4E30-90E2-67366230885B}" type="slidenum">
              <a:rPr lang="en-US" smtClean="0"/>
              <a:pPr/>
              <a:t>74</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you seen the</a:t>
            </a:r>
            <a:r>
              <a:rPr lang="en-US" baseline="0" dirty="0" smtClean="0"/>
              <a:t> decision tree?</a:t>
            </a:r>
          </a:p>
          <a:p>
            <a:r>
              <a:rPr lang="en-US" baseline="0" dirty="0" smtClean="0"/>
              <a:t>Do you use it?</a:t>
            </a:r>
          </a:p>
          <a:p>
            <a:r>
              <a:rPr lang="en-US" baseline="0" dirty="0" smtClean="0"/>
              <a:t>Has it been helpful?</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75</a:t>
            </a:fld>
            <a:endParaRPr lang="en-US"/>
          </a:p>
        </p:txBody>
      </p:sp>
    </p:spTree>
    <p:extLst>
      <p:ext uri="{BB962C8B-B14F-4D97-AF65-F5344CB8AC3E}">
        <p14:creationId xmlns:p14="http://schemas.microsoft.com/office/powerpoint/2010/main" val="16290483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BB65FA19-1F2C-4E30-90E2-67366230885B}" type="slidenum">
              <a:rPr lang="en-US" smtClean="0"/>
              <a:pPr/>
              <a:t>76</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r>
              <a:rPr lang="en-US" dirty="0" smtClean="0"/>
              <a:t>Walk</a:t>
            </a:r>
            <a:r>
              <a:rPr lang="en-US" baseline="0" dirty="0" smtClean="0"/>
              <a:t> through the questions to demonstrate the use of the decision tree</a:t>
            </a:r>
            <a:endParaRPr 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50692989-02C2-4725-B059-A4DE04AAB2D5}" type="slidenum">
              <a:rPr lang="en-US"/>
              <a:pPr/>
              <a:t>77</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baseline="0" dirty="0" smtClean="0"/>
              <a:t>Refer to assessment summary – turn to Outcome 1.  Small groups use age anchoring tools to approximate Kim’s skills for Outcome 1.  In large group, refer to decision tree.  Talk through Kim’s social skills and behaviors using decision tree.  Make reference to age-expected child development resources.</a:t>
            </a:r>
          </a:p>
          <a:p>
            <a:pPr eaLnBrk="1" hangingPunct="1"/>
            <a:endParaRPr lang="en-US" baseline="0" dirty="0" smtClean="0"/>
          </a:p>
          <a:p>
            <a:pPr eaLnBrk="1" hangingPunct="1"/>
            <a:r>
              <a:rPr lang="en-US" baseline="0" dirty="0" smtClean="0"/>
              <a:t>Lunch break – boxed lunches are available – can bring back to eat here.  Will begin promptly at 1 p.m. for afternoon session</a:t>
            </a: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CD427CDE-6D57-4060-8919-AACF027270DF}" type="slidenum">
              <a:rPr lang="en-US"/>
              <a:pPr/>
              <a:t>7</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42607ACC-DEDC-4E5B-9552-524291221A6E}" type="slidenum">
              <a:rPr lang="en-US" smtClean="0"/>
              <a:pPr/>
              <a:t>78</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of you have included</a:t>
            </a:r>
            <a:r>
              <a:rPr lang="en-US" baseline="0" dirty="0" smtClean="0"/>
              <a:t> families in 90% or more in the decisions for the ratings?  75%? 50%? &lt;25%?</a:t>
            </a:r>
          </a:p>
          <a:p>
            <a:r>
              <a:rPr lang="en-US" baseline="0" dirty="0" smtClean="0"/>
              <a:t>What are some of your issues in involving the families meaningfully?</a:t>
            </a:r>
          </a:p>
          <a:p>
            <a:r>
              <a:rPr lang="en-US" baseline="0" dirty="0" smtClean="0"/>
              <a:t>How do you complete the COS process?  </a:t>
            </a:r>
          </a:p>
          <a:p>
            <a:r>
              <a:rPr lang="en-US" baseline="0" dirty="0" smtClean="0"/>
              <a:t>How many of you use a team?  Have one person complete the rating?</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79</a:t>
            </a:fld>
            <a:endParaRPr lang="en-US"/>
          </a:p>
        </p:txBody>
      </p:sp>
    </p:spTree>
    <p:extLst>
      <p:ext uri="{BB962C8B-B14F-4D97-AF65-F5344CB8AC3E}">
        <p14:creationId xmlns:p14="http://schemas.microsoft.com/office/powerpoint/2010/main" val="16290483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DCAD7C22-7763-4FD3-A624-97146E7EB440}" type="slidenum">
              <a:rPr lang="en-US" smtClean="0"/>
              <a:pPr/>
              <a:t>82</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0C3AF372-E7B8-4357-AC76-1F2BABFF42A8}" type="slidenum">
              <a:rPr lang="en-US" smtClean="0"/>
              <a:pPr/>
              <a:t>83</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r>
              <a:rPr lang="en-US" smtClean="0"/>
              <a:t>Information about the family is critical to a COSF rating that reflects all the settings and situations that make up the child’s natural environment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853A8D72-498A-40BD-9C26-837C4CA638B8}" type="slidenum">
              <a:rPr lang="en-US" smtClean="0"/>
              <a:pPr/>
              <a:t>84</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r>
              <a:rPr lang="en-US" dirty="0" smtClean="0"/>
              <a:t>Part of our job in IFSP development is to help the family understand where the child is, where he is going, and when he gets there.  The same is true for the COS</a:t>
            </a:r>
            <a:r>
              <a:rPr lang="en-US" baseline="0" dirty="0" smtClean="0"/>
              <a:t> </a:t>
            </a:r>
            <a:r>
              <a:rPr lang="en-US" dirty="0" smtClean="0"/>
              <a:t>discussion.  The family input should help the rest of the team where the child is (skills and behaviors shown at home and in the community), the progress the family would like to see and, in subsequent data collection, the new skills and behaviors the child is showing at home and in the community.  </a:t>
            </a:r>
          </a:p>
          <a:p>
            <a:endParaRPr lang="en-US" dirty="0" smtClean="0"/>
          </a:p>
          <a:p>
            <a:r>
              <a:rPr lang="en-US" dirty="0" smtClean="0"/>
              <a:t>Refer to blocks/bucket list without numbers to illustrate a tool that can be used to assist with this communication.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Throughout the IFSP/IEP</a:t>
            </a:r>
            <a:r>
              <a:rPr lang="en-US" baseline="0" dirty="0" smtClean="0"/>
              <a:t> process, there are multiple opportunities to talk with families about the child outcomes.  Can introduce with the purpose of early intervention/ECSE at initial conversations, which gives families the frame of what to expect from participation in the program.</a:t>
            </a:r>
          </a:p>
          <a:p>
            <a:r>
              <a:rPr lang="en-US" baseline="0" dirty="0" smtClean="0"/>
              <a:t>Throughout the process, can connect </a:t>
            </a:r>
            <a:r>
              <a:rPr lang="en-US" baseline="0" dirty="0" err="1" smtClean="0"/>
              <a:t>eval</a:t>
            </a:r>
            <a:r>
              <a:rPr lang="en-US" baseline="0" dirty="0" smtClean="0"/>
              <a:t>/assessment and intervention planning to the three outcomes, which helps families understand where their child is compared to self and compared to same age peers throughout their tenure with EI/ESCE.  Supports our value that families are informed and feel confident and competent to meet child’s needs.</a:t>
            </a:r>
          </a:p>
          <a:p>
            <a:r>
              <a:rPr lang="en-US" baseline="0" dirty="0" smtClean="0"/>
              <a:t>Stands to reason that if we support their understanding of the outcomes from the beginning, it supports their participation as full team members in the COS rating discussions.</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85</a:t>
            </a:fld>
            <a:endParaRPr lang="en-US"/>
          </a:p>
        </p:txBody>
      </p:sp>
    </p:spTree>
    <p:extLst>
      <p:ext uri="{BB962C8B-B14F-4D97-AF65-F5344CB8AC3E}">
        <p14:creationId xmlns:p14="http://schemas.microsoft.com/office/powerpoint/2010/main" val="10526136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50692989-02C2-4725-B059-A4DE04AAB2D5}" type="slidenum">
              <a:rPr lang="en-US"/>
              <a:pPr/>
              <a:t>86</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baseline="0" dirty="0" smtClean="0"/>
              <a:t>Handouts – quality review checklists – 1) team and 2) family.  (Do both?)  Debrief.</a:t>
            </a:r>
            <a:endParaRPr lang="en-US"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key components.</a:t>
            </a:r>
          </a:p>
          <a:p>
            <a:endParaRPr lang="en-US" dirty="0" smtClean="0"/>
          </a:p>
          <a:p>
            <a:r>
              <a:rPr lang="en-US" dirty="0" smtClean="0"/>
              <a:t>So what happens when disagree</a:t>
            </a:r>
            <a:r>
              <a:rPr lang="en-US" baseline="0" dirty="0" smtClean="0"/>
              <a:t> or have trouble reaching consensus?</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87</a:t>
            </a:fld>
            <a:endParaRPr lang="en-US"/>
          </a:p>
        </p:txBody>
      </p:sp>
    </p:spTree>
    <p:extLst>
      <p:ext uri="{BB962C8B-B14F-4D97-AF65-F5344CB8AC3E}">
        <p14:creationId xmlns:p14="http://schemas.microsoft.com/office/powerpoint/2010/main" val="20523058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9B7C0923-B035-41C4-98B3-3AD6D1279953}" type="slidenum">
              <a:rPr lang="en-US" smtClean="0"/>
              <a:pPr/>
              <a:t>88</a:t>
            </a:fld>
            <a:endParaRPr lang="en-US"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r>
              <a:rPr lang="en-US" dirty="0" smtClean="0"/>
              <a:t>Start</a:t>
            </a:r>
            <a:r>
              <a:rPr lang="en-US" baseline="0" dirty="0" smtClean="0"/>
              <a:t> here.  </a:t>
            </a:r>
          </a:p>
          <a:p>
            <a:pPr eaLnBrk="1" hangingPunct="1"/>
            <a:endParaRPr lang="en-US" baseline="0" dirty="0" smtClean="0"/>
          </a:p>
          <a:p>
            <a:pPr eaLnBrk="1" hangingPunct="1"/>
            <a:r>
              <a:rPr lang="en-US" baseline="0" dirty="0" smtClean="0"/>
              <a:t>Overall functioning – and most often used functioning</a:t>
            </a:r>
          </a:p>
          <a:p>
            <a:pPr eaLnBrk="1" hangingPunct="1"/>
            <a:endParaRPr lang="en-US" dirty="0"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Refer to Reaching Consensus Handout</a:t>
            </a:r>
            <a:endParaRPr lang="en-US" dirty="0"/>
          </a:p>
        </p:txBody>
      </p:sp>
      <p:sp>
        <p:nvSpPr>
          <p:cNvPr id="4" name="Slide Number Placeholder 3"/>
          <p:cNvSpPr>
            <a:spLocks noGrp="1"/>
          </p:cNvSpPr>
          <p:nvPr>
            <p:ph type="sldNum" sz="quarter" idx="10"/>
          </p:nvPr>
        </p:nvSpPr>
        <p:spPr/>
        <p:txBody>
          <a:bodyPr/>
          <a:lstStyle/>
          <a:p>
            <a:pPr>
              <a:defRPr/>
            </a:pPr>
            <a:fld id="{FA7A2AA4-94AA-4D10-A95E-F7EB1B385539}" type="slidenum">
              <a:rPr lang="en-US" smtClean="0"/>
              <a:pPr>
                <a:defRPr/>
              </a:pPr>
              <a:t>89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do you do assessment?</a:t>
            </a:r>
          </a:p>
          <a:p>
            <a:r>
              <a:rPr lang="en-US" baseline="0" dirty="0" smtClean="0"/>
              <a:t>How often are you using assessment?</a:t>
            </a:r>
          </a:p>
          <a:p>
            <a:r>
              <a:rPr lang="en-US" baseline="0" dirty="0" smtClean="0"/>
              <a:t>What kinds of assessment data to you typically bring into your COS discussions at entry?  At exit?</a:t>
            </a:r>
          </a:p>
          <a:p>
            <a:r>
              <a:rPr lang="en-US" baseline="0" dirty="0" smtClean="0"/>
              <a:t>Does the information help you in your process?</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8</a:t>
            </a:fld>
            <a:endParaRPr lang="en-US"/>
          </a:p>
        </p:txBody>
      </p:sp>
    </p:spTree>
    <p:extLst>
      <p:ext uri="{BB962C8B-B14F-4D97-AF65-F5344CB8AC3E}">
        <p14:creationId xmlns:p14="http://schemas.microsoft.com/office/powerpoint/2010/main" val="16290483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use tools given so far, going to do</a:t>
            </a:r>
            <a:r>
              <a:rPr lang="en-US" baseline="0" dirty="0" smtClean="0"/>
              <a:t> two different activities.  Reminder – DON’T focus on documentation heavily here – use the things we’ve discussed so far (age anchoring, decision tree, rating scale, etc.) and do a bit of documentation – but we’ll work more on that in the next segment after we’ve had practice with the steps that proceed the documentation.</a:t>
            </a:r>
            <a:endParaRPr lang="en-US" dirty="0" smtClean="0"/>
          </a:p>
          <a:p>
            <a:endParaRPr lang="en-US" dirty="0" smtClean="0"/>
          </a:p>
          <a:p>
            <a:r>
              <a:rPr lang="en-US" dirty="0" smtClean="0"/>
              <a:t>Kim</a:t>
            </a:r>
            <a:r>
              <a:rPr lang="en-US" baseline="0" dirty="0" smtClean="0"/>
              <a:t> outcome 3 activity (30 minutes)– have them read for outcome 3.  Use highlighters to mark AE, IF and F.  Age anchor using resources, use the decision tree, document on form what will be considered, and approximate a rating.</a:t>
            </a:r>
          </a:p>
          <a:p>
            <a:endParaRPr lang="en-US" baseline="0" dirty="0" smtClean="0"/>
          </a:p>
          <a:p>
            <a:r>
              <a:rPr lang="en-US" baseline="0" dirty="0" smtClean="0"/>
              <a:t>Debrief:  Challenges? What went well?  Questions?</a:t>
            </a:r>
          </a:p>
          <a:p>
            <a:endParaRPr lang="en-US" baseline="0" dirty="0" smtClean="0"/>
          </a:p>
          <a:p>
            <a:endParaRPr lang="en-US" baseline="0" dirty="0" smtClean="0"/>
          </a:p>
          <a:p>
            <a:r>
              <a:rPr lang="en-US" baseline="0" dirty="0" smtClean="0"/>
              <a:t>Example from participant (30 minutes).  Select outcome to discuss, discuss the child’s functioning in that area, encourage use of discussion prompts.  Document (</a:t>
            </a:r>
            <a:r>
              <a:rPr lang="en-US" baseline="0" dirty="0" err="1" smtClean="0"/>
              <a:t>notetaking</a:t>
            </a:r>
            <a:r>
              <a:rPr lang="en-US" baseline="0" dirty="0" smtClean="0"/>
              <a:t> guide) throughout the conversation.  Age anchor, use decision tree, document, rate.</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Debrief:  Challenges? What went well?  Questions?</a:t>
            </a:r>
          </a:p>
          <a:p>
            <a:endParaRPr lang="en-US" baseline="0" dirty="0" smtClean="0"/>
          </a:p>
          <a:p>
            <a:r>
              <a:rPr lang="en-US" baseline="0" dirty="0" smtClean="0"/>
              <a:t>Take a 15 minutes break (2:30 – 2:45)</a:t>
            </a:r>
          </a:p>
          <a:p>
            <a:endParaRPr lang="en-US" baseline="0" dirty="0" smtClean="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91</a:t>
            </a:fld>
            <a:endParaRPr lang="en-US"/>
          </a:p>
        </p:txBody>
      </p:sp>
    </p:spTree>
    <p:extLst>
      <p:ext uri="{BB962C8B-B14F-4D97-AF65-F5344CB8AC3E}">
        <p14:creationId xmlns:p14="http://schemas.microsoft.com/office/powerpoint/2010/main" val="10404017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42607ACC-DEDC-4E5B-9552-524291221A6E}" type="slidenum">
              <a:rPr lang="en-US" smtClean="0"/>
              <a:pPr/>
              <a:t>92</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1A7F83B7-EAF3-4DE4-9075-CB3246E1E5A2}" type="slidenum">
              <a:rPr lang="en-US" smtClean="0"/>
              <a:pPr/>
              <a:t>93</a:t>
            </a:fld>
            <a:endParaRPr lang="en-US"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A0E10877-04D2-4B49-A62E-A89F81E9A042}" type="slidenum">
              <a:rPr lang="en-US" smtClean="0"/>
              <a:pPr/>
              <a:t>94</a:t>
            </a:fld>
            <a:endParaRPr lang="en-US"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Debrief – </a:t>
            </a:r>
          </a:p>
          <a:p>
            <a:r>
              <a:rPr lang="en-US" dirty="0" smtClean="0"/>
              <a:t>What did you write?</a:t>
            </a:r>
          </a:p>
          <a:p>
            <a:r>
              <a:rPr lang="en-US" dirty="0" smtClean="0"/>
              <a:t>What</a:t>
            </a:r>
            <a:r>
              <a:rPr lang="en-US" baseline="0" dirty="0" smtClean="0"/>
              <a:t> was your rating?</a:t>
            </a:r>
          </a:p>
          <a:p>
            <a:r>
              <a:rPr lang="en-US" baseline="0" dirty="0" smtClean="0"/>
              <a:t>From others – is the documentation sufficient? What else do you want to know?</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95</a:t>
            </a:fld>
            <a:endParaRPr lang="en-US"/>
          </a:p>
        </p:txBody>
      </p:sp>
    </p:spTree>
    <p:extLst>
      <p:ext uri="{BB962C8B-B14F-4D97-AF65-F5344CB8AC3E}">
        <p14:creationId xmlns:p14="http://schemas.microsoft.com/office/powerpoint/2010/main" val="10007433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1117600" y="696913"/>
            <a:ext cx="4648200" cy="3486150"/>
          </a:xfrm>
          <a:ln/>
        </p:spPr>
      </p:sp>
      <p:sp>
        <p:nvSpPr>
          <p:cNvPr id="179203" name="Rectangle 3"/>
          <p:cNvSpPr>
            <a:spLocks noGrp="1" noChangeArrowheads="1"/>
          </p:cNvSpPr>
          <p:nvPr>
            <p:ph type="body" idx="1"/>
          </p:nvPr>
        </p:nvSpPr>
        <p:spPr>
          <a:xfrm>
            <a:off x="917575" y="4416425"/>
            <a:ext cx="5046663" cy="4183063"/>
          </a:xfrm>
          <a:noFill/>
          <a:ln/>
        </p:spPr>
        <p:txBody>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questions do</a:t>
            </a:r>
            <a:r>
              <a:rPr lang="en-US" baseline="0" dirty="0" smtClean="0"/>
              <a:t> you have about what happens to the data after you complete it?</a:t>
            </a:r>
          </a:p>
          <a:p>
            <a:r>
              <a:rPr lang="en-US" baseline="0" dirty="0" smtClean="0"/>
              <a:t>What questions to you have about the progress categories or summary statements?</a:t>
            </a:r>
          </a:p>
          <a:p>
            <a:r>
              <a:rPr lang="en-US" baseline="0" dirty="0" smtClean="0"/>
              <a:t>Do you have access to </a:t>
            </a:r>
            <a:r>
              <a:rPr lang="en-US" baseline="0" smtClean="0"/>
              <a:t>your data?</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97</a:t>
            </a:fld>
            <a:endParaRPr lang="en-US"/>
          </a:p>
        </p:txBody>
      </p:sp>
    </p:spTree>
    <p:extLst>
      <p:ext uri="{BB962C8B-B14F-4D97-AF65-F5344CB8AC3E}">
        <p14:creationId xmlns:p14="http://schemas.microsoft.com/office/powerpoint/2010/main" val="16290483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p:spPr>
        <p:txBody>
          <a:bodyPr/>
          <a:lstStyle/>
          <a:p>
            <a:endParaRPr lang="en-US" smtClean="0"/>
          </a:p>
        </p:txBody>
      </p:sp>
      <p:sp>
        <p:nvSpPr>
          <p:cNvPr id="180228" name="Slide Number Placeholder 3"/>
          <p:cNvSpPr>
            <a:spLocks noGrp="1"/>
          </p:cNvSpPr>
          <p:nvPr>
            <p:ph type="sldNum" sz="quarter" idx="5"/>
          </p:nvPr>
        </p:nvSpPr>
        <p:spPr>
          <a:noFill/>
        </p:spPr>
        <p:txBody>
          <a:bodyPr/>
          <a:lstStyle/>
          <a:p>
            <a:fld id="{16BECD18-0D09-482A-BDDA-007C84C5F899}" type="slidenum">
              <a:rPr lang="en-US" smtClean="0"/>
              <a:pPr/>
              <a:t>98</a:t>
            </a:fld>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r>
              <a:rPr lang="en-US" dirty="0" smtClean="0"/>
              <a:t>Before</a:t>
            </a:r>
            <a:r>
              <a:rPr lang="en-US" baseline="0" dirty="0" smtClean="0"/>
              <a:t> beginning in the COS process, fundamental that those involved receive training and information about the key components of the process, including those we’ve talked about, but also including data entry.</a:t>
            </a:r>
            <a:endParaRPr lang="en-US" dirty="0" smtClean="0"/>
          </a:p>
        </p:txBody>
      </p:sp>
      <p:sp>
        <p:nvSpPr>
          <p:cNvPr id="181252" name="Slide Number Placeholder 3"/>
          <p:cNvSpPr>
            <a:spLocks noGrp="1"/>
          </p:cNvSpPr>
          <p:nvPr>
            <p:ph type="sldNum" sz="quarter" idx="5"/>
          </p:nvPr>
        </p:nvSpPr>
        <p:spPr>
          <a:noFill/>
        </p:spPr>
        <p:txBody>
          <a:bodyPr/>
          <a:lstStyle/>
          <a:p>
            <a:fld id="{32753F3D-EE95-4B0D-823C-2B5A01525A6C}" type="slidenum">
              <a:rPr lang="en-US" smtClean="0"/>
              <a:pPr/>
              <a:t>99</a:t>
            </a:fld>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Importance of quality data has implications</a:t>
            </a:r>
            <a:r>
              <a:rPr lang="en-US" baseline="0" dirty="0" smtClean="0"/>
              <a:t> for the quality of the information that gets reported to the federal government</a:t>
            </a:r>
          </a:p>
          <a:p>
            <a:endParaRPr lang="en-US" baseline="0" dirty="0" smtClean="0"/>
          </a:p>
          <a:p>
            <a:r>
              <a:rPr lang="en-US" baseline="0" dirty="0" smtClean="0"/>
              <a:t>The ratings on children at entry and exit describe the child’s developmental trajectory as a result of receiving EI or ECSE services</a:t>
            </a:r>
          </a:p>
          <a:p>
            <a:r>
              <a:rPr lang="en-US" baseline="0" dirty="0" smtClean="0"/>
              <a:t>The trajectories translate into the progress categories to quantify the changes children experience as a result of services.</a:t>
            </a:r>
          </a:p>
          <a:p>
            <a:r>
              <a:rPr lang="en-US" baseline="0" dirty="0" smtClean="0"/>
              <a:t>The summary statements simplify the data for each outcome (3 outcomes, 5 progress categories = 15 numbers)</a:t>
            </a:r>
            <a:endParaRPr lang="en-US" dirty="0"/>
          </a:p>
        </p:txBody>
      </p:sp>
      <p:sp>
        <p:nvSpPr>
          <p:cNvPr id="4" name="Slide Number Placeholder 3"/>
          <p:cNvSpPr>
            <a:spLocks noGrp="1"/>
          </p:cNvSpPr>
          <p:nvPr>
            <p:ph type="sldNum" sz="quarter" idx="10"/>
          </p:nvPr>
        </p:nvSpPr>
        <p:spPr/>
        <p:txBody>
          <a:bodyPr/>
          <a:lstStyle/>
          <a:p>
            <a:pPr>
              <a:defRPr/>
            </a:pPr>
            <a:fld id="{422E3482-1AC4-4480-8E1D-0AB2BCEB3E2D}" type="slidenum">
              <a:rPr lang="en-US" smtClean="0"/>
              <a:pPr>
                <a:defRPr/>
              </a:pPr>
              <a:t>101</a:t>
            </a:fld>
            <a:endParaRPr lang="en-US"/>
          </a:p>
        </p:txBody>
      </p:sp>
    </p:spTree>
    <p:extLst>
      <p:ext uri="{BB962C8B-B14F-4D97-AF65-F5344CB8AC3E}">
        <p14:creationId xmlns:p14="http://schemas.microsoft.com/office/powerpoint/2010/main" val="4243685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726729FC-530D-467A-934F-C10F5F039349}" type="slidenum">
              <a:rPr lang="en-US" smtClean="0"/>
              <a:pPr/>
              <a:t>9</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US" dirty="0" smtClean="0"/>
              <a:t>Dee to present this</a:t>
            </a:r>
            <a:r>
              <a:rPr lang="en-US" baseline="0" dirty="0" smtClean="0"/>
              <a:t> slide.</a:t>
            </a:r>
            <a:endParaRPr lang="en-US" dirty="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8DCB564B-425A-49AE-8E09-22029BB07172}" type="slidenum">
              <a:rPr lang="en-US" sz="1200">
                <a:solidFill>
                  <a:schemeClr val="tx1"/>
                </a:solidFill>
                <a:latin typeface="Times New Roman" pitchFamily="18" charset="0"/>
              </a:rPr>
              <a:pPr/>
              <a:t>102</a:t>
            </a:fld>
            <a:endParaRPr lang="en-US" sz="1200">
              <a:solidFill>
                <a:schemeClr val="tx1"/>
              </a:solidFill>
              <a:latin typeface="Times New Roman" pitchFamily="18" charset="0"/>
            </a:endParaRPr>
          </a:p>
        </p:txBody>
      </p:sp>
      <p:sp>
        <p:nvSpPr>
          <p:cNvPr id="43011" name="Rectangle 2"/>
          <p:cNvSpPr>
            <a:spLocks noGrp="1" noRot="1" noChangeAspect="1" noChangeArrowheads="1" noTextEdit="1"/>
          </p:cNvSpPr>
          <p:nvPr>
            <p:ph type="sldImg"/>
          </p:nvPr>
        </p:nvSpPr>
        <p:spPr>
          <a:xfrm>
            <a:off x="1117600" y="696913"/>
            <a:ext cx="4649788" cy="3487737"/>
          </a:xfrm>
          <a:ln/>
        </p:spPr>
      </p:sp>
      <p:sp>
        <p:nvSpPr>
          <p:cNvPr id="43012"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F7CFE449-A4B2-47EA-895C-DC97B4D14C30}" type="slidenum">
              <a:rPr lang="en-US" sz="1200">
                <a:solidFill>
                  <a:schemeClr val="tx1"/>
                </a:solidFill>
                <a:latin typeface="Times New Roman" pitchFamily="18" charset="0"/>
              </a:rPr>
              <a:pPr/>
              <a:t>103</a:t>
            </a:fld>
            <a:endParaRPr lang="en-US" sz="1200">
              <a:solidFill>
                <a:schemeClr val="tx1"/>
              </a:solidFill>
              <a:latin typeface="Times New Roman" pitchFamily="18" charset="0"/>
            </a:endParaRPr>
          </a:p>
        </p:txBody>
      </p:sp>
      <p:sp>
        <p:nvSpPr>
          <p:cNvPr id="44035" name="Rectangle 2"/>
          <p:cNvSpPr>
            <a:spLocks noGrp="1" noRot="1" noChangeAspect="1" noChangeArrowheads="1" noTextEdit="1"/>
          </p:cNvSpPr>
          <p:nvPr>
            <p:ph type="sldImg"/>
          </p:nvPr>
        </p:nvSpPr>
        <p:spPr>
          <a:xfrm>
            <a:off x="1117600" y="696913"/>
            <a:ext cx="4649788" cy="3487737"/>
          </a:xfrm>
          <a:ln/>
        </p:spPr>
      </p:sp>
      <p:sp>
        <p:nvSpPr>
          <p:cNvPr id="44036"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3F7DCB47-1876-41E9-9670-5DA68A6A0A49}" type="slidenum">
              <a:rPr lang="en-US" sz="1200">
                <a:solidFill>
                  <a:schemeClr val="tx1"/>
                </a:solidFill>
                <a:latin typeface="Times New Roman" pitchFamily="18" charset="0"/>
              </a:rPr>
              <a:pPr/>
              <a:t>104</a:t>
            </a:fld>
            <a:endParaRPr lang="en-US" sz="1200">
              <a:solidFill>
                <a:schemeClr val="tx1"/>
              </a:solidFill>
              <a:latin typeface="Times New Roman" pitchFamily="18" charset="0"/>
            </a:endParaRPr>
          </a:p>
        </p:txBody>
      </p:sp>
      <p:sp>
        <p:nvSpPr>
          <p:cNvPr id="45059" name="Rectangle 2"/>
          <p:cNvSpPr>
            <a:spLocks noGrp="1" noRot="1" noChangeAspect="1" noChangeArrowheads="1" noTextEdit="1"/>
          </p:cNvSpPr>
          <p:nvPr>
            <p:ph type="sldImg"/>
          </p:nvPr>
        </p:nvSpPr>
        <p:spPr>
          <a:xfrm>
            <a:off x="1117600" y="696913"/>
            <a:ext cx="4649788" cy="3487737"/>
          </a:xfrm>
          <a:ln/>
        </p:spPr>
      </p:sp>
      <p:sp>
        <p:nvSpPr>
          <p:cNvPr id="45060"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BEFEEBE7-130D-435E-9FCF-3210279ADCBB}" type="slidenum">
              <a:rPr lang="en-US" sz="1200">
                <a:solidFill>
                  <a:schemeClr val="tx1"/>
                </a:solidFill>
                <a:latin typeface="Times New Roman" pitchFamily="18" charset="0"/>
              </a:rPr>
              <a:pPr/>
              <a:t>105</a:t>
            </a:fld>
            <a:endParaRPr lang="en-US" sz="1200">
              <a:solidFill>
                <a:schemeClr val="tx1"/>
              </a:solidFill>
              <a:latin typeface="Times New Roman" pitchFamily="18" charset="0"/>
            </a:endParaRPr>
          </a:p>
        </p:txBody>
      </p:sp>
      <p:sp>
        <p:nvSpPr>
          <p:cNvPr id="46083" name="Rectangle 2"/>
          <p:cNvSpPr>
            <a:spLocks noGrp="1" noRot="1" noChangeAspect="1" noChangeArrowheads="1" noTextEdit="1"/>
          </p:cNvSpPr>
          <p:nvPr>
            <p:ph type="sldImg"/>
          </p:nvPr>
        </p:nvSpPr>
        <p:spPr>
          <a:xfrm>
            <a:off x="1117600" y="696913"/>
            <a:ext cx="4649788" cy="3487737"/>
          </a:xfrm>
          <a:ln/>
        </p:spPr>
      </p:sp>
      <p:sp>
        <p:nvSpPr>
          <p:cNvPr id="46084"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D6905034-02DF-4180-ACD9-7CD74C398536}" type="slidenum">
              <a:rPr lang="en-US" sz="1200">
                <a:solidFill>
                  <a:schemeClr val="tx1"/>
                </a:solidFill>
                <a:latin typeface="Times New Roman" pitchFamily="18" charset="0"/>
              </a:rPr>
              <a:pPr/>
              <a:t>106</a:t>
            </a:fld>
            <a:endParaRPr lang="en-US" sz="1200">
              <a:solidFill>
                <a:schemeClr val="tx1"/>
              </a:solidFill>
              <a:latin typeface="Times New Roman" pitchFamily="18" charset="0"/>
            </a:endParaRPr>
          </a:p>
        </p:txBody>
      </p:sp>
      <p:sp>
        <p:nvSpPr>
          <p:cNvPr id="47107" name="Rectangle 2"/>
          <p:cNvSpPr>
            <a:spLocks noGrp="1" noRot="1" noChangeAspect="1" noChangeArrowheads="1" noTextEdit="1"/>
          </p:cNvSpPr>
          <p:nvPr>
            <p:ph type="sldImg"/>
          </p:nvPr>
        </p:nvSpPr>
        <p:spPr>
          <a:xfrm>
            <a:off x="1117600" y="696913"/>
            <a:ext cx="4649788" cy="3487737"/>
          </a:xfrm>
          <a:ln/>
        </p:spPr>
      </p:sp>
      <p:sp>
        <p:nvSpPr>
          <p:cNvPr id="47108"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16B2DB55-13E3-4540-BC17-4ACEDAECDF04}" type="slidenum">
              <a:rPr lang="en-US" sz="1200">
                <a:solidFill>
                  <a:schemeClr val="tx1"/>
                </a:solidFill>
                <a:latin typeface="Times New Roman" pitchFamily="18" charset="0"/>
              </a:rPr>
              <a:pPr/>
              <a:t>107</a:t>
            </a:fld>
            <a:endParaRPr lang="en-US" sz="1200">
              <a:solidFill>
                <a:schemeClr val="tx1"/>
              </a:solidFill>
              <a:latin typeface="Times New Roman" pitchFamily="18" charset="0"/>
            </a:endParaRPr>
          </a:p>
        </p:txBody>
      </p:sp>
      <p:sp>
        <p:nvSpPr>
          <p:cNvPr id="48131" name="Rectangle 2"/>
          <p:cNvSpPr>
            <a:spLocks noGrp="1" noRot="1" noChangeAspect="1" noChangeArrowheads="1" noTextEdit="1"/>
          </p:cNvSpPr>
          <p:nvPr>
            <p:ph type="sldImg"/>
          </p:nvPr>
        </p:nvSpPr>
        <p:spPr>
          <a:xfrm>
            <a:off x="1117600" y="696913"/>
            <a:ext cx="4649788" cy="3487737"/>
          </a:xfrm>
          <a:ln/>
        </p:spPr>
      </p:sp>
      <p:sp>
        <p:nvSpPr>
          <p:cNvPr id="48132"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7FA1BA64-52BB-4257-8DBD-D67C05D896CE}" type="slidenum">
              <a:rPr lang="en-US" sz="1200">
                <a:solidFill>
                  <a:schemeClr val="tx1"/>
                </a:solidFill>
                <a:latin typeface="Times New Roman" pitchFamily="18" charset="0"/>
              </a:rPr>
              <a:pPr/>
              <a:t>108</a:t>
            </a:fld>
            <a:endParaRPr lang="en-US" sz="1200">
              <a:solidFill>
                <a:schemeClr val="tx1"/>
              </a:solidFill>
              <a:latin typeface="Times New Roman" pitchFamily="18" charset="0"/>
            </a:endParaRPr>
          </a:p>
        </p:txBody>
      </p:sp>
      <p:sp>
        <p:nvSpPr>
          <p:cNvPr id="49155" name="Rectangle 2"/>
          <p:cNvSpPr>
            <a:spLocks noGrp="1" noRot="1" noChangeAspect="1" noChangeArrowheads="1" noTextEdit="1"/>
          </p:cNvSpPr>
          <p:nvPr>
            <p:ph type="sldImg"/>
          </p:nvPr>
        </p:nvSpPr>
        <p:spPr>
          <a:xfrm>
            <a:off x="1117600" y="696913"/>
            <a:ext cx="4649788" cy="3487737"/>
          </a:xfrm>
          <a:ln/>
        </p:spPr>
      </p:sp>
      <p:sp>
        <p:nvSpPr>
          <p:cNvPr id="49156"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Both 6 and 7 indicate age appropriate functioning.</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1615FC2D-5F93-48BC-AF39-337F1391119F}" type="slidenum">
              <a:rPr lang="en-US" sz="1200">
                <a:solidFill>
                  <a:schemeClr val="tx1"/>
                </a:solidFill>
                <a:latin typeface="Times New Roman" pitchFamily="18" charset="0"/>
              </a:rPr>
              <a:pPr/>
              <a:t>109</a:t>
            </a:fld>
            <a:endParaRPr lang="en-US" sz="1200">
              <a:solidFill>
                <a:schemeClr val="tx1"/>
              </a:solidFill>
              <a:latin typeface="Times New Roman" pitchFamily="18" charset="0"/>
            </a:endParaRPr>
          </a:p>
        </p:txBody>
      </p:sp>
      <p:sp>
        <p:nvSpPr>
          <p:cNvPr id="50179" name="Rectangle 2"/>
          <p:cNvSpPr>
            <a:spLocks noGrp="1" noRot="1" noChangeAspect="1" noChangeArrowheads="1" noTextEdit="1"/>
          </p:cNvSpPr>
          <p:nvPr>
            <p:ph type="sldImg"/>
          </p:nvPr>
        </p:nvSpPr>
        <p:spPr>
          <a:xfrm>
            <a:off x="1117600" y="696913"/>
            <a:ext cx="4649788" cy="3487737"/>
          </a:xfrm>
          <a:ln/>
        </p:spPr>
      </p:sp>
      <p:sp>
        <p:nvSpPr>
          <p:cNvPr id="50180"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813F2008-BD58-4D44-8FA6-D973371B63A2}" type="slidenum">
              <a:rPr lang="en-US" sz="1200">
                <a:solidFill>
                  <a:schemeClr val="tx1"/>
                </a:solidFill>
                <a:latin typeface="Times New Roman" pitchFamily="18" charset="0"/>
              </a:rPr>
              <a:pPr/>
              <a:t>110</a:t>
            </a:fld>
            <a:endParaRPr lang="en-US" sz="1200">
              <a:solidFill>
                <a:schemeClr val="tx1"/>
              </a:solidFill>
              <a:latin typeface="Times New Roman" pitchFamily="18" charset="0"/>
            </a:endParaRPr>
          </a:p>
        </p:txBody>
      </p:sp>
      <p:sp>
        <p:nvSpPr>
          <p:cNvPr id="51203" name="Rectangle 2"/>
          <p:cNvSpPr>
            <a:spLocks noGrp="1" noRot="1" noChangeAspect="1" noChangeArrowheads="1" noTextEdit="1"/>
          </p:cNvSpPr>
          <p:nvPr>
            <p:ph type="sldImg"/>
          </p:nvPr>
        </p:nvSpPr>
        <p:spPr>
          <a:xfrm>
            <a:off x="1117600" y="696913"/>
            <a:ext cx="4649788" cy="3487737"/>
          </a:xfrm>
          <a:ln/>
        </p:spPr>
      </p:sp>
      <p:sp>
        <p:nvSpPr>
          <p:cNvPr id="51204"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51122" indent="-288893">
              <a:defRPr sz="2800">
                <a:solidFill>
                  <a:srgbClr val="F7F7F7"/>
                </a:solidFill>
                <a:latin typeface="Arial" charset="0"/>
              </a:defRPr>
            </a:lvl2pPr>
            <a:lvl3pPr marL="1155573" indent="-231115">
              <a:defRPr sz="2800">
                <a:solidFill>
                  <a:srgbClr val="F7F7F7"/>
                </a:solidFill>
                <a:latin typeface="Arial" charset="0"/>
              </a:defRPr>
            </a:lvl3pPr>
            <a:lvl4pPr marL="1617802" indent="-231115">
              <a:defRPr sz="2800">
                <a:solidFill>
                  <a:srgbClr val="F7F7F7"/>
                </a:solidFill>
                <a:latin typeface="Arial" charset="0"/>
              </a:defRPr>
            </a:lvl4pPr>
            <a:lvl5pPr marL="2080031" indent="-231115">
              <a:defRPr sz="2800">
                <a:solidFill>
                  <a:srgbClr val="F7F7F7"/>
                </a:solidFill>
                <a:latin typeface="Arial" charset="0"/>
              </a:defRPr>
            </a:lvl5pPr>
            <a:lvl6pPr marL="2542261" indent="-231115" eaLnBrk="0" fontAlgn="base" hangingPunct="0">
              <a:spcBef>
                <a:spcPct val="0"/>
              </a:spcBef>
              <a:spcAft>
                <a:spcPct val="0"/>
              </a:spcAft>
              <a:defRPr sz="2800">
                <a:solidFill>
                  <a:srgbClr val="F7F7F7"/>
                </a:solidFill>
                <a:latin typeface="Arial" charset="0"/>
              </a:defRPr>
            </a:lvl6pPr>
            <a:lvl7pPr marL="3004490" indent="-231115" eaLnBrk="0" fontAlgn="base" hangingPunct="0">
              <a:spcBef>
                <a:spcPct val="0"/>
              </a:spcBef>
              <a:spcAft>
                <a:spcPct val="0"/>
              </a:spcAft>
              <a:defRPr sz="2800">
                <a:solidFill>
                  <a:srgbClr val="F7F7F7"/>
                </a:solidFill>
                <a:latin typeface="Arial" charset="0"/>
              </a:defRPr>
            </a:lvl7pPr>
            <a:lvl8pPr marL="3466719" indent="-231115" eaLnBrk="0" fontAlgn="base" hangingPunct="0">
              <a:spcBef>
                <a:spcPct val="0"/>
              </a:spcBef>
              <a:spcAft>
                <a:spcPct val="0"/>
              </a:spcAft>
              <a:defRPr sz="2800">
                <a:solidFill>
                  <a:srgbClr val="F7F7F7"/>
                </a:solidFill>
                <a:latin typeface="Arial" charset="0"/>
              </a:defRPr>
            </a:lvl8pPr>
            <a:lvl9pPr marL="3928948" indent="-231115" eaLnBrk="0" fontAlgn="base" hangingPunct="0">
              <a:spcBef>
                <a:spcPct val="0"/>
              </a:spcBef>
              <a:spcAft>
                <a:spcPct val="0"/>
              </a:spcAft>
              <a:defRPr sz="2800">
                <a:solidFill>
                  <a:srgbClr val="F7F7F7"/>
                </a:solidFill>
                <a:latin typeface="Arial" charset="0"/>
              </a:defRPr>
            </a:lvl9pPr>
          </a:lstStyle>
          <a:p>
            <a:fld id="{C39427F0-8FEB-4576-8C55-9396979D67F4}" type="slidenum">
              <a:rPr lang="en-US" sz="1200">
                <a:solidFill>
                  <a:schemeClr val="tx1"/>
                </a:solidFill>
                <a:latin typeface="Times New Roman" pitchFamily="18" charset="0"/>
              </a:rPr>
              <a:pPr/>
              <a:t>111</a:t>
            </a:fld>
            <a:endParaRPr lang="en-US" sz="1200">
              <a:solidFill>
                <a:schemeClr val="tx1"/>
              </a:solidFill>
              <a:latin typeface="Times New Roman" pitchFamily="18" charset="0"/>
            </a:endParaRPr>
          </a:p>
        </p:txBody>
      </p:sp>
      <p:sp>
        <p:nvSpPr>
          <p:cNvPr id="52227" name="Rectangle 2"/>
          <p:cNvSpPr>
            <a:spLocks noGrp="1" noRot="1" noChangeAspect="1" noChangeArrowheads="1" noTextEdit="1"/>
          </p:cNvSpPr>
          <p:nvPr>
            <p:ph type="sldImg"/>
          </p:nvPr>
        </p:nvSpPr>
        <p:spPr>
          <a:xfrm>
            <a:off x="1117600" y="696913"/>
            <a:ext cx="4649788" cy="3487737"/>
          </a:xfrm>
          <a:ln/>
        </p:spPr>
      </p:sp>
      <p:sp>
        <p:nvSpPr>
          <p:cNvPr id="52228" name="Rectangle 3"/>
          <p:cNvSpPr>
            <a:spLocks noGrp="1" noChangeArrowheads="1"/>
          </p:cNvSpPr>
          <p:nvPr>
            <p:ph type="body" idx="1"/>
          </p:nvPr>
        </p:nvSpPr>
        <p:spPr>
          <a:xfrm>
            <a:off x="688182" y="4414177"/>
            <a:ext cx="5505450" cy="41849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sz="3600" b="1">
                <a:solidFill>
                  <a:srgbClr val="22456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057400" y="3886200"/>
            <a:ext cx="6400800" cy="1752600"/>
          </a:xfrm>
          <a:prstGeom prst="rect">
            <a:avLst/>
          </a:prstGeom>
        </p:spPr>
        <p:txBody>
          <a:bodyPr/>
          <a:lstStyle>
            <a:lvl1pPr marL="0" indent="0" algn="r">
              <a:buNone/>
              <a:defRPr sz="2400">
                <a:solidFill>
                  <a:srgbClr val="224568"/>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First chi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rgbClr val="224568"/>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057400"/>
            <a:ext cx="8229600" cy="4191000"/>
          </a:xfrm>
          <a:prstGeom prst="rect">
            <a:avLst/>
          </a:prstGeom>
        </p:spPr>
        <p:txBody>
          <a:bodyPr/>
          <a:lstStyle>
            <a:lvl1pPr>
              <a:buClr>
                <a:srgbClr val="224568"/>
              </a:buClr>
              <a:defRPr>
                <a:solidFill>
                  <a:srgbClr val="224568"/>
                </a:solidFill>
              </a:defRPr>
            </a:lvl1pPr>
            <a:lvl2pPr>
              <a:buClr>
                <a:srgbClr val="000099"/>
              </a:buClr>
              <a:defRPr>
                <a:solidFill>
                  <a:srgbClr val="224568"/>
                </a:solidFill>
              </a:defRPr>
            </a:lvl2pPr>
            <a:lvl3pPr>
              <a:defRPr>
                <a:solidFill>
                  <a:srgbClr val="224568"/>
                </a:solidFill>
              </a:defRPr>
            </a:lvl3pPr>
            <a:lvl4pPr>
              <a:defRPr>
                <a:solidFill>
                  <a:srgbClr val="224568"/>
                </a:solidFill>
              </a:defRPr>
            </a:lvl4pPr>
            <a:lvl5pPr>
              <a:defRPr>
                <a:solidFill>
                  <a:srgbClr val="22456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06712D2E-7C77-4AF2-8AD8-5058B673BD74}" type="slidenum">
              <a:rPr lang="en-US"/>
              <a:pPr>
                <a:defRPr/>
              </a:pPr>
              <a:t>‹#›</a:t>
            </a:fld>
            <a:endParaRPr lang="en-US" dirty="0"/>
          </a:p>
        </p:txBody>
      </p:sp>
      <p:sp>
        <p:nvSpPr>
          <p:cNvPr id="5" name="Footer Placeholder 11"/>
          <p:cNvSpPr>
            <a:spLocks noGrp="1"/>
          </p:cNvSpPr>
          <p:nvPr>
            <p:ph type="ftr" sz="quarter" idx="11"/>
          </p:nvPr>
        </p:nvSpPr>
        <p:spPr>
          <a:xfrm>
            <a:off x="155575" y="6354763"/>
            <a:ext cx="2895600" cy="365125"/>
          </a:xfrm>
        </p:spPr>
        <p:txBody>
          <a:bodyPr/>
          <a:lstStyle>
            <a:lvl1pPr>
              <a:defRPr/>
            </a:lvl1pPr>
          </a:lstStyle>
          <a:p>
            <a:pPr>
              <a:defRPr/>
            </a:pPr>
            <a:r>
              <a:rPr lang="en-US" smtClean="0"/>
              <a:t>Early Childhood Outcomes Center</a:t>
            </a:r>
            <a:endParaRPr lang="en-US" dirty="0"/>
          </a:p>
        </p:txBody>
      </p:sp>
    </p:spTree>
    <p:extLst>
      <p:ext uri="{BB962C8B-B14F-4D97-AF65-F5344CB8AC3E}">
        <p14:creationId xmlns:p14="http://schemas.microsoft.com/office/powerpoint/2010/main" val="109380046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057400" y="3886200"/>
            <a:ext cx="6400800" cy="1752600"/>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5" name="Slide Number Placeholder 11"/>
          <p:cNvSpPr>
            <a:spLocks noGrp="1"/>
          </p:cNvSpPr>
          <p:nvPr>
            <p:ph type="sldNum" sz="quarter" idx="11"/>
          </p:nvPr>
        </p:nvSpPr>
        <p:spPr/>
        <p:txBody>
          <a:bodyPr/>
          <a:lstStyle>
            <a:lvl1pPr>
              <a:defRPr/>
            </a:lvl1pPr>
          </a:lstStyle>
          <a:p>
            <a:pPr>
              <a:defRPr/>
            </a:pPr>
            <a:fld id="{65C57DB5-E535-4D58-B47D-FE3F48080403}"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First chi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rgbClr val="224568"/>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057400"/>
            <a:ext cx="8229600" cy="4191000"/>
          </a:xfrm>
        </p:spPr>
        <p:txBody>
          <a:bodyPr/>
          <a:lstStyle>
            <a:lvl1pPr>
              <a:buClr>
                <a:srgbClr val="224568"/>
              </a:buClr>
              <a:defRPr>
                <a:solidFill>
                  <a:srgbClr val="224568"/>
                </a:solidFill>
              </a:defRPr>
            </a:lvl1pPr>
            <a:lvl2pPr>
              <a:buClr>
                <a:srgbClr val="000099"/>
              </a:buClr>
              <a:defRPr>
                <a:solidFill>
                  <a:srgbClr val="224568"/>
                </a:solidFill>
              </a:defRPr>
            </a:lvl2pPr>
            <a:lvl3pPr>
              <a:defRPr>
                <a:solidFill>
                  <a:srgbClr val="224568"/>
                </a:solidFill>
              </a:defRPr>
            </a:lvl3pPr>
            <a:lvl4pPr>
              <a:defRPr>
                <a:solidFill>
                  <a:srgbClr val="224568"/>
                </a:solidFill>
              </a:defRPr>
            </a:lvl4pPr>
            <a:lvl5pPr>
              <a:defRPr>
                <a:solidFill>
                  <a:srgbClr val="22456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06712D2E-7C77-4AF2-8AD8-5058B673BD74}" type="slidenum">
              <a:rPr lang="en-US"/>
              <a:pPr>
                <a:defRPr/>
              </a:pPr>
              <a:t>‹#›</a:t>
            </a:fld>
            <a:endParaRPr lang="en-US" dirty="0"/>
          </a:p>
        </p:txBody>
      </p:sp>
      <p:sp>
        <p:nvSpPr>
          <p:cNvPr id="5" name="Footer Placeholder 11"/>
          <p:cNvSpPr>
            <a:spLocks noGrp="1"/>
          </p:cNvSpPr>
          <p:nvPr>
            <p:ph type="ftr" sz="quarter" idx="11"/>
          </p:nvPr>
        </p:nvSpPr>
        <p:spPr>
          <a:xfrm>
            <a:off x="155575" y="6354763"/>
            <a:ext cx="2895600" cy="365125"/>
          </a:xfrm>
        </p:spPr>
        <p:txBody>
          <a:bodyPr/>
          <a:lstStyle>
            <a:lvl1pPr>
              <a:defRPr/>
            </a:lvl1pPr>
          </a:lstStyle>
          <a:p>
            <a:pPr>
              <a:defRPr/>
            </a:pPr>
            <a:r>
              <a:rPr lang="en-US" smtClean="0"/>
              <a:t>Early Childhood Outcomes Center</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5" name="Slide Number Placeholder 11"/>
          <p:cNvSpPr>
            <a:spLocks noGrp="1"/>
          </p:cNvSpPr>
          <p:nvPr>
            <p:ph type="sldNum" sz="quarter" idx="11"/>
          </p:nvPr>
        </p:nvSpPr>
        <p:spPr/>
        <p:txBody>
          <a:bodyPr/>
          <a:lstStyle>
            <a:lvl1pPr>
              <a:defRPr/>
            </a:lvl1pPr>
          </a:lstStyle>
          <a:p>
            <a:pPr>
              <a:defRPr/>
            </a:pPr>
            <a:fld id="{61337565-7CFA-4911-94BD-ED477B8C17C1}"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057400"/>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6" name="Slide Number Placeholder 11"/>
          <p:cNvSpPr>
            <a:spLocks noGrp="1"/>
          </p:cNvSpPr>
          <p:nvPr>
            <p:ph type="sldNum" sz="quarter" idx="11"/>
          </p:nvPr>
        </p:nvSpPr>
        <p:spPr/>
        <p:txBody>
          <a:bodyPr/>
          <a:lstStyle>
            <a:lvl1pPr>
              <a:defRPr/>
            </a:lvl1pPr>
          </a:lstStyle>
          <a:p>
            <a:pPr>
              <a:defRPr/>
            </a:pPr>
            <a:fld id="{BB0CB9C9-56F6-4ADD-B4A8-649640E21AF5}"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0352" y="155448"/>
            <a:ext cx="8074152" cy="1143000"/>
          </a:xfrm>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457200" y="2057400"/>
            <a:ext cx="4040188" cy="4191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5" y="2057400"/>
            <a:ext cx="4041775" cy="41879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7" name="Slide Number Placeholder 11"/>
          <p:cNvSpPr>
            <a:spLocks noGrp="1"/>
          </p:cNvSpPr>
          <p:nvPr>
            <p:ph type="sldNum" sz="quarter" idx="11"/>
          </p:nvPr>
        </p:nvSpPr>
        <p:spPr/>
        <p:txBody>
          <a:bodyPr/>
          <a:lstStyle>
            <a:lvl1pPr>
              <a:defRPr/>
            </a:lvl1pPr>
          </a:lstStyle>
          <a:p>
            <a:pPr>
              <a:defRPr/>
            </a:pPr>
            <a:fld id="{2A42048C-CA09-482D-B509-7B33E7C8B069}"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4" name="Slide Number Placeholder 11"/>
          <p:cNvSpPr>
            <a:spLocks noGrp="1"/>
          </p:cNvSpPr>
          <p:nvPr>
            <p:ph type="sldNum" sz="quarter" idx="11"/>
          </p:nvPr>
        </p:nvSpPr>
        <p:spPr/>
        <p:txBody>
          <a:bodyPr/>
          <a:lstStyle>
            <a:lvl1pPr>
              <a:defRPr/>
            </a:lvl1pPr>
          </a:lstStyle>
          <a:p>
            <a:pPr>
              <a:defRPr/>
            </a:pPr>
            <a:fld id="{56758675-5A37-4EA8-9D04-8C05A631376B}"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3" name="Slide Number Placeholder 11"/>
          <p:cNvSpPr>
            <a:spLocks noGrp="1"/>
          </p:cNvSpPr>
          <p:nvPr>
            <p:ph type="sldNum" sz="quarter" idx="11"/>
          </p:nvPr>
        </p:nvSpPr>
        <p:spPr/>
        <p:txBody>
          <a:bodyPr/>
          <a:lstStyle>
            <a:lvl1pPr>
              <a:defRPr/>
            </a:lvl1pPr>
          </a:lstStyle>
          <a:p>
            <a:pPr>
              <a:defRPr/>
            </a:pPr>
            <a:fld id="{48044758-7142-4F60-AB32-4D38056C44F9}"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57400"/>
            <a:ext cx="5111750" cy="4191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191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BA7F3BA3-4780-4BBF-A926-AE48C7EF6037}" type="slidenum">
              <a:rPr lang="en-US"/>
              <a:pPr>
                <a:defRPr/>
              </a:pPr>
              <a:t>‹#›</a:t>
            </a:fld>
            <a:endParaRPr lang="en-US" dirty="0"/>
          </a:p>
        </p:txBody>
      </p:sp>
      <p:sp>
        <p:nvSpPr>
          <p:cNvPr id="6" name="Footer Placeholder 8"/>
          <p:cNvSpPr>
            <a:spLocks noGrp="1"/>
          </p:cNvSpPr>
          <p:nvPr>
            <p:ph type="ftr" sz="quarter" idx="11"/>
          </p:nvPr>
        </p:nvSpPr>
        <p:spPr>
          <a:xfrm>
            <a:off x="155575" y="6354763"/>
            <a:ext cx="2895600" cy="365125"/>
          </a:xfrm>
        </p:spPr>
        <p:txBody>
          <a:bodyPr/>
          <a:lstStyle>
            <a:lvl1pPr>
              <a:defRPr/>
            </a:lvl1pPr>
          </a:lstStyle>
          <a:p>
            <a:pPr>
              <a:defRPr/>
            </a:pPr>
            <a:r>
              <a:rPr lang="en-US" smtClean="0"/>
              <a:t>Early Childhood Outcomes Center</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6" name="Slide Number Placeholder 11"/>
          <p:cNvSpPr>
            <a:spLocks noGrp="1"/>
          </p:cNvSpPr>
          <p:nvPr>
            <p:ph type="sldNum" sz="quarter" idx="11"/>
          </p:nvPr>
        </p:nvSpPr>
        <p:spPr/>
        <p:txBody>
          <a:bodyPr/>
          <a:lstStyle>
            <a:lvl1pPr>
              <a:defRPr/>
            </a:lvl1pPr>
          </a:lstStyle>
          <a:p>
            <a:pPr>
              <a:defRPr/>
            </a:pPr>
            <a:fld id="{1DF9983B-A996-4C58-ACA5-A3614C6F1C8A}"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a:prstGeom prst="rect">
            <a:avLst/>
          </a:prstGeom>
        </p:spPr>
        <p:txBody>
          <a:bodyPr/>
          <a:lstStyle>
            <a:lvl1pPr>
              <a:defRPr>
                <a:solidFill>
                  <a:srgbClr val="224568"/>
                </a:solidFill>
              </a:defRPr>
            </a:lvl1pPr>
            <a:lvl2pPr>
              <a:defRPr>
                <a:solidFill>
                  <a:srgbClr val="224568"/>
                </a:solidFill>
              </a:defRPr>
            </a:lvl2pPr>
            <a:lvl3pPr>
              <a:defRPr>
                <a:solidFill>
                  <a:srgbClr val="224568"/>
                </a:solidFill>
              </a:defRPr>
            </a:lvl3pPr>
            <a:lvl4pPr>
              <a:defRPr>
                <a:solidFill>
                  <a:srgbClr val="224568"/>
                </a:solidFill>
              </a:defRPr>
            </a:lvl4pPr>
            <a:lvl5pPr>
              <a:defRPr>
                <a:solidFill>
                  <a:srgbClr val="22456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16"/>
          <p:cNvSpPr>
            <a:spLocks noGrp="1"/>
          </p:cNvSpPr>
          <p:nvPr>
            <p:ph type="dt" sz="half" idx="10"/>
          </p:nvPr>
        </p:nvSpPr>
        <p:spPr/>
        <p:txBody>
          <a:bodyPr/>
          <a:lstStyle>
            <a:lvl1pPr>
              <a:defRPr>
                <a:solidFill>
                  <a:srgbClr val="224568"/>
                </a:solidFill>
              </a:defRPr>
            </a:lvl1pPr>
          </a:lstStyle>
          <a:p>
            <a:pPr>
              <a:defRPr/>
            </a:pPr>
            <a:endParaRPr lang="en-US"/>
          </a:p>
        </p:txBody>
      </p:sp>
      <p:sp>
        <p:nvSpPr>
          <p:cNvPr id="5" name="Footer Placeholder 17"/>
          <p:cNvSpPr>
            <a:spLocks noGrp="1"/>
          </p:cNvSpPr>
          <p:nvPr>
            <p:ph type="ftr" sz="quarter" idx="11"/>
          </p:nvPr>
        </p:nvSpPr>
        <p:spPr/>
        <p:txBody>
          <a:bodyPr/>
          <a:lstStyle>
            <a:lvl1pPr>
              <a:defRPr/>
            </a:lvl1pPr>
          </a:lstStyle>
          <a:p>
            <a:pPr>
              <a:defRPr/>
            </a:pPr>
            <a:r>
              <a:rPr lang="en-US" smtClean="0"/>
              <a:t>Early Childhood Outcomes Center</a:t>
            </a:r>
            <a:endParaRPr lang="en-US"/>
          </a:p>
        </p:txBody>
      </p:sp>
      <p:sp>
        <p:nvSpPr>
          <p:cNvPr id="6" name="Slide Number Placeholder 18"/>
          <p:cNvSpPr>
            <a:spLocks noGrp="1"/>
          </p:cNvSpPr>
          <p:nvPr>
            <p:ph type="sldNum" sz="quarter" idx="12"/>
          </p:nvPr>
        </p:nvSpPr>
        <p:spPr/>
        <p:txBody>
          <a:bodyPr/>
          <a:lstStyle>
            <a:lvl1pPr>
              <a:defRPr>
                <a:solidFill>
                  <a:srgbClr val="224568"/>
                </a:solidFill>
              </a:defRPr>
            </a:lvl1pPr>
          </a:lstStyle>
          <a:p>
            <a:pPr>
              <a:defRPr/>
            </a:pPr>
            <a:fld id="{1953DF62-26BB-4E12-BC37-2286103161E5}"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81100" y="381000"/>
            <a:ext cx="76200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1181100" y="2209800"/>
            <a:ext cx="7200900" cy="3810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p:nvPr userDrawn="1"/>
        </p:nvSpPr>
        <p:spPr>
          <a:xfrm>
            <a:off x="228600" y="6400800"/>
            <a:ext cx="952500" cy="307777"/>
          </a:xfrm>
          <a:prstGeom prst="rect">
            <a:avLst/>
          </a:prstGeom>
          <a:noFill/>
        </p:spPr>
        <p:txBody>
          <a:bodyPr wrap="square" rtlCol="0">
            <a:spAutoFit/>
          </a:bodyPr>
          <a:lstStyle/>
          <a:p>
            <a:fld id="{1B6E6628-C363-44BF-9DFF-4B8017902942}" type="slidenum">
              <a:rPr lang="en-US" sz="1400" smtClean="0"/>
              <a:pPr/>
              <a:t>‹#›</a:t>
            </a:fld>
            <a:endParaRPr lang="en-US" sz="1400" dirty="0"/>
          </a:p>
        </p:txBody>
      </p:sp>
    </p:spTree>
    <p:extLst>
      <p:ext uri="{BB962C8B-B14F-4D97-AF65-F5344CB8AC3E}">
        <p14:creationId xmlns:p14="http://schemas.microsoft.com/office/powerpoint/2010/main" val="2679399116"/>
      </p:ext>
    </p:extLst>
  </p:cSld>
  <p:clrMapOvr>
    <a:masterClrMapping/>
  </p:clrMapOvr>
  <p:transition spd="med">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50938" y="617538"/>
            <a:ext cx="7793037" cy="555466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5105400" y="6248400"/>
            <a:ext cx="1905000" cy="457200"/>
          </a:xfrm>
          <a:prstGeom prst="rect">
            <a:avLst/>
          </a:prstGeom>
        </p:spPr>
        <p:txBody>
          <a:bodyPr/>
          <a:lstStyle>
            <a:lvl1pPr>
              <a:defRPr/>
            </a:lvl1pPr>
          </a:lstStyle>
          <a:p>
            <a:endParaRPr lang="en-US" dirty="0"/>
          </a:p>
        </p:txBody>
      </p:sp>
      <p:sp>
        <p:nvSpPr>
          <p:cNvPr id="4" name="Footer Placeholder 3"/>
          <p:cNvSpPr>
            <a:spLocks noGrp="1"/>
          </p:cNvSpPr>
          <p:nvPr>
            <p:ph type="ftr" sz="quarter" idx="11"/>
          </p:nvPr>
        </p:nvSpPr>
        <p:spPr>
          <a:xfrm>
            <a:off x="76200" y="6324600"/>
            <a:ext cx="3733800" cy="457200"/>
          </a:xfrm>
        </p:spPr>
        <p:txBody>
          <a:bodyPr/>
          <a:lstStyle>
            <a:lvl1pPr>
              <a:defRPr/>
            </a:lvl1pPr>
          </a:lstStyle>
          <a:p>
            <a:r>
              <a:rPr lang="en-US" dirty="0"/>
              <a:t>Early Childhood Outcomes Center</a:t>
            </a:r>
            <a:endParaRPr lang="en-US" dirty="0">
              <a:latin typeface="Arial" charset="0"/>
            </a:endParaRPr>
          </a:p>
        </p:txBody>
      </p:sp>
      <p:sp>
        <p:nvSpPr>
          <p:cNvPr id="5" name="Slide Number Placeholder 4"/>
          <p:cNvSpPr>
            <a:spLocks noGrp="1"/>
          </p:cNvSpPr>
          <p:nvPr>
            <p:ph type="sldNum" sz="quarter" idx="12"/>
          </p:nvPr>
        </p:nvSpPr>
        <p:spPr>
          <a:xfrm>
            <a:off x="7543800" y="6324600"/>
            <a:ext cx="1371600" cy="457200"/>
          </a:xfrm>
        </p:spPr>
        <p:txBody>
          <a:bodyPr/>
          <a:lstStyle>
            <a:lvl1pPr>
              <a:defRPr/>
            </a:lvl1pPr>
          </a:lstStyle>
          <a:p>
            <a:pPr>
              <a:defRPr/>
            </a:pPr>
            <a:fld id="{66E99531-5B42-4FEA-BAC7-6D682874886D}" type="slidenum">
              <a:rPr lang="en-US"/>
              <a:pPr>
                <a:defRPr/>
              </a:pPr>
              <a:t>‹#›</a:t>
            </a:fld>
            <a:endParaRPr lang="en-US" dirty="0"/>
          </a:p>
        </p:txBody>
      </p:sp>
    </p:spTree>
    <p:extLst>
      <p:ext uri="{BB962C8B-B14F-4D97-AF65-F5344CB8AC3E}">
        <p14:creationId xmlns:p14="http://schemas.microsoft.com/office/powerpoint/2010/main" val="4038733112"/>
      </p:ext>
    </p:extLst>
  </p:cSld>
  <p:clrMapOvr>
    <a:masterClrMapping/>
  </p:clrMapOvr>
  <p:transition>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057400" y="3886200"/>
            <a:ext cx="6400800" cy="1752600"/>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5" name="Slide Number Placeholder 11"/>
          <p:cNvSpPr>
            <a:spLocks noGrp="1"/>
          </p:cNvSpPr>
          <p:nvPr>
            <p:ph type="sldNum" sz="quarter" idx="11"/>
          </p:nvPr>
        </p:nvSpPr>
        <p:spPr/>
        <p:txBody>
          <a:bodyPr/>
          <a:lstStyle>
            <a:lvl1pPr>
              <a:defRPr/>
            </a:lvl1pPr>
          </a:lstStyle>
          <a:p>
            <a:pPr>
              <a:defRPr/>
            </a:pPr>
            <a:fld id="{B4E117B8-CCAE-4E48-B202-6E9F5F1B279F}"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Second chi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rgbClr val="224568"/>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057400"/>
            <a:ext cx="8229600" cy="4187952"/>
          </a:xfrm>
        </p:spPr>
        <p:txBody>
          <a:bodyPr/>
          <a:lstStyle>
            <a:lvl1pPr>
              <a:buClr>
                <a:srgbClr val="224568"/>
              </a:buClr>
              <a:defRPr>
                <a:solidFill>
                  <a:srgbClr val="224568"/>
                </a:solidFill>
              </a:defRPr>
            </a:lvl1pPr>
            <a:lvl2pPr>
              <a:buClr>
                <a:srgbClr val="000099"/>
              </a:buClr>
              <a:defRPr>
                <a:solidFill>
                  <a:srgbClr val="224568"/>
                </a:solidFill>
              </a:defRPr>
            </a:lvl2pPr>
            <a:lvl3pPr>
              <a:defRPr>
                <a:solidFill>
                  <a:srgbClr val="224568"/>
                </a:solidFill>
              </a:defRPr>
            </a:lvl3pPr>
            <a:lvl4pPr>
              <a:defRPr>
                <a:solidFill>
                  <a:srgbClr val="224568"/>
                </a:solidFill>
              </a:defRPr>
            </a:lvl4pPr>
            <a:lvl5pPr>
              <a:defRPr>
                <a:solidFill>
                  <a:srgbClr val="22456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9"/>
          <p:cNvSpPr>
            <a:spLocks noGrp="1"/>
          </p:cNvSpPr>
          <p:nvPr>
            <p:ph type="sldNum" sz="quarter" idx="10"/>
          </p:nvPr>
        </p:nvSpPr>
        <p:spPr/>
        <p:txBody>
          <a:bodyPr/>
          <a:lstStyle>
            <a:lvl1pPr>
              <a:defRPr>
                <a:solidFill>
                  <a:srgbClr val="224568"/>
                </a:solidFill>
              </a:defRPr>
            </a:lvl1pPr>
          </a:lstStyle>
          <a:p>
            <a:pPr>
              <a:defRPr/>
            </a:pPr>
            <a:fld id="{692C6903-1743-4F66-A1E1-8E479C64374E}" type="slidenum">
              <a:rPr lang="en-US"/>
              <a:pPr>
                <a:defRPr/>
              </a:pPr>
              <a:t>‹#›</a:t>
            </a:fld>
            <a:endParaRPr lang="en-US" dirty="0"/>
          </a:p>
        </p:txBody>
      </p:sp>
      <p:sp>
        <p:nvSpPr>
          <p:cNvPr id="5" name="Footer Placeholder 10"/>
          <p:cNvSpPr>
            <a:spLocks noGrp="1"/>
          </p:cNvSpPr>
          <p:nvPr>
            <p:ph type="ftr" sz="quarter" idx="11"/>
          </p:nvPr>
        </p:nvSpPr>
        <p:spPr/>
        <p:txBody>
          <a:bodyPr/>
          <a:lstStyle>
            <a:lvl1pPr>
              <a:defRPr>
                <a:solidFill>
                  <a:srgbClr val="224568"/>
                </a:solidFill>
              </a:defRPr>
            </a:lvl1pPr>
          </a:lstStyle>
          <a:p>
            <a:pPr>
              <a:defRPr/>
            </a:pPr>
            <a:r>
              <a:rPr lang="en-US" smtClean="0"/>
              <a:t>Early Childhood Outcomes Center</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5" name="Slide Number Placeholder 11"/>
          <p:cNvSpPr>
            <a:spLocks noGrp="1"/>
          </p:cNvSpPr>
          <p:nvPr>
            <p:ph type="sldNum" sz="quarter" idx="11"/>
          </p:nvPr>
        </p:nvSpPr>
        <p:spPr/>
        <p:txBody>
          <a:bodyPr/>
          <a:lstStyle>
            <a:lvl1pPr>
              <a:defRPr/>
            </a:lvl1pPr>
          </a:lstStyle>
          <a:p>
            <a:pPr>
              <a:defRPr/>
            </a:pPr>
            <a:fld id="{AF460580-15A6-4E6E-A8EB-177DB23F4F86}" type="slidenum">
              <a:rPr lang="en-US"/>
              <a:pPr>
                <a:defRPr/>
              </a:pPr>
              <a:t>‹#›</a:t>
            </a:fld>
            <a:endParaRPr lang="en-US" dirty="0"/>
          </a:p>
        </p:txBody>
      </p:sp>
      <p:sp>
        <p:nvSpPr>
          <p:cNvPr id="6" name="Date Placeholder 12"/>
          <p:cNvSpPr>
            <a:spLocks noGrp="1"/>
          </p:cNvSpPr>
          <p:nvPr>
            <p:ph type="dt" sz="half" idx="12"/>
          </p:nvPr>
        </p:nvSpPr>
        <p:spPr>
          <a:xfrm>
            <a:off x="457200" y="6356350"/>
            <a:ext cx="2133600" cy="365125"/>
          </a:xfrm>
          <a:prstGeom prst="rect">
            <a:avLst/>
          </a:prstGeom>
        </p:spPr>
        <p:txBody>
          <a:bodyPr/>
          <a:lstStyle>
            <a:lvl1pPr>
              <a:defRPr/>
            </a:lvl1pPr>
          </a:lstStyle>
          <a:p>
            <a:pPr>
              <a:defRPr/>
            </a:pP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187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057400"/>
            <a:ext cx="4038600" cy="4187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6" name="Slide Number Placeholder 11"/>
          <p:cNvSpPr>
            <a:spLocks noGrp="1"/>
          </p:cNvSpPr>
          <p:nvPr>
            <p:ph type="sldNum" sz="quarter" idx="11"/>
          </p:nvPr>
        </p:nvSpPr>
        <p:spPr/>
        <p:txBody>
          <a:bodyPr/>
          <a:lstStyle>
            <a:lvl1pPr>
              <a:defRPr/>
            </a:lvl1pPr>
          </a:lstStyle>
          <a:p>
            <a:pPr>
              <a:defRPr/>
            </a:pPr>
            <a:fld id="{9A891656-C04C-4C4B-A558-1F91F64B4998}" type="slidenum">
              <a:rPr lang="en-US"/>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0352" y="155448"/>
            <a:ext cx="8074152" cy="1143000"/>
          </a:xfrm>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457200" y="2057400"/>
            <a:ext cx="4040188" cy="41879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5" y="2057400"/>
            <a:ext cx="4041775" cy="41879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7" name="Slide Number Placeholder 11"/>
          <p:cNvSpPr>
            <a:spLocks noGrp="1"/>
          </p:cNvSpPr>
          <p:nvPr>
            <p:ph type="sldNum" sz="quarter" idx="11"/>
          </p:nvPr>
        </p:nvSpPr>
        <p:spPr/>
        <p:txBody>
          <a:bodyPr/>
          <a:lstStyle>
            <a:lvl1pPr>
              <a:defRPr/>
            </a:lvl1pPr>
          </a:lstStyle>
          <a:p>
            <a:pPr>
              <a:defRPr/>
            </a:pPr>
            <a:fld id="{1809DEB4-6A4B-4C45-B27F-EA6B7F311E88}" type="slidenum">
              <a:rPr lang="en-US"/>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4" name="Slide Number Placeholder 11"/>
          <p:cNvSpPr>
            <a:spLocks noGrp="1"/>
          </p:cNvSpPr>
          <p:nvPr>
            <p:ph type="sldNum" sz="quarter" idx="11"/>
          </p:nvPr>
        </p:nvSpPr>
        <p:spPr/>
        <p:txBody>
          <a:bodyPr/>
          <a:lstStyle>
            <a:lvl1pPr>
              <a:defRPr/>
            </a:lvl1pPr>
          </a:lstStyle>
          <a:p>
            <a:pPr>
              <a:defRPr/>
            </a:pPr>
            <a:fld id="{79010DC1-277C-48AD-81DE-AFDC5FE9C183}" type="slidenum">
              <a:rPr lang="en-US"/>
              <a:pPr>
                <a:defRPr/>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3" name="Slide Number Placeholder 11"/>
          <p:cNvSpPr>
            <a:spLocks noGrp="1"/>
          </p:cNvSpPr>
          <p:nvPr>
            <p:ph type="sldNum" sz="quarter" idx="11"/>
          </p:nvPr>
        </p:nvSpPr>
        <p:spPr/>
        <p:txBody>
          <a:bodyPr/>
          <a:lstStyle>
            <a:lvl1pPr>
              <a:defRPr/>
            </a:lvl1pPr>
          </a:lstStyle>
          <a:p>
            <a:pPr>
              <a:defRPr/>
            </a:pPr>
            <a:fld id="{2434EDAA-BC19-4AD4-B633-9614C112D322}" type="slidenum">
              <a:rPr lang="en-US"/>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57400"/>
            <a:ext cx="5111750" cy="41879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18795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0F380073-7DD2-4DC4-AEAE-0AE7070507E5}" type="slidenum">
              <a:rPr lang="en-US"/>
              <a:pPr>
                <a:defRPr/>
              </a:pPr>
              <a:t>‹#›</a:t>
            </a:fld>
            <a:endParaRPr lang="en-US" dirty="0"/>
          </a:p>
        </p:txBody>
      </p:sp>
      <p:sp>
        <p:nvSpPr>
          <p:cNvPr id="6" name="Footer Placeholder 8"/>
          <p:cNvSpPr>
            <a:spLocks noGrp="1"/>
          </p:cNvSpPr>
          <p:nvPr>
            <p:ph type="ftr" sz="quarter" idx="11"/>
          </p:nvPr>
        </p:nvSpPr>
        <p:spPr>
          <a:xfrm>
            <a:off x="155575" y="6354763"/>
            <a:ext cx="2895600" cy="365125"/>
          </a:xfrm>
        </p:spPr>
        <p:txBody>
          <a:bodyPr/>
          <a:lstStyle>
            <a:lvl1pPr>
              <a:defRPr/>
            </a:lvl1pPr>
          </a:lstStyle>
          <a:p>
            <a:pPr>
              <a:defRPr/>
            </a:pPr>
            <a:r>
              <a:rPr lang="en-US" smtClean="0"/>
              <a:t>Early Childhood Outcomes Center</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16"/>
          <p:cNvSpPr>
            <a:spLocks noGrp="1"/>
          </p:cNvSpPr>
          <p:nvPr>
            <p:ph type="dt" sz="half" idx="10"/>
          </p:nvPr>
        </p:nvSpPr>
        <p:spPr/>
        <p:txBody>
          <a:bodyPr/>
          <a:lstStyle>
            <a:lvl1pPr>
              <a:defRPr/>
            </a:lvl1pPr>
          </a:lstStyle>
          <a:p>
            <a:pPr>
              <a:defRPr/>
            </a:pPr>
            <a:endParaRPr lang="en-US"/>
          </a:p>
        </p:txBody>
      </p:sp>
      <p:sp>
        <p:nvSpPr>
          <p:cNvPr id="5" name="Footer Placeholder 17"/>
          <p:cNvSpPr>
            <a:spLocks noGrp="1"/>
          </p:cNvSpPr>
          <p:nvPr>
            <p:ph type="ftr" sz="quarter" idx="11"/>
          </p:nvPr>
        </p:nvSpPr>
        <p:spPr/>
        <p:txBody>
          <a:bodyPr/>
          <a:lstStyle>
            <a:lvl1pPr>
              <a:defRPr/>
            </a:lvl1pPr>
          </a:lstStyle>
          <a:p>
            <a:pPr>
              <a:defRPr/>
            </a:pPr>
            <a:r>
              <a:rPr lang="en-US" smtClean="0"/>
              <a:t>Early Childhood Outcomes Center</a:t>
            </a:r>
            <a:endParaRPr lang="en-US"/>
          </a:p>
        </p:txBody>
      </p:sp>
      <p:sp>
        <p:nvSpPr>
          <p:cNvPr id="6" name="Slide Number Placeholder 18"/>
          <p:cNvSpPr>
            <a:spLocks noGrp="1"/>
          </p:cNvSpPr>
          <p:nvPr>
            <p:ph type="sldNum" sz="quarter" idx="12"/>
          </p:nvPr>
        </p:nvSpPr>
        <p:spPr/>
        <p:txBody>
          <a:bodyPr/>
          <a:lstStyle>
            <a:lvl1pPr>
              <a:defRPr/>
            </a:lvl1pPr>
          </a:lstStyle>
          <a:p>
            <a:pPr>
              <a:defRPr/>
            </a:pPr>
            <a:fld id="{77619571-9C42-4A4C-B688-F260DFD1FD19}"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6" name="Slide Number Placeholder 11"/>
          <p:cNvSpPr>
            <a:spLocks noGrp="1"/>
          </p:cNvSpPr>
          <p:nvPr>
            <p:ph type="sldNum" sz="quarter" idx="11"/>
          </p:nvPr>
        </p:nvSpPr>
        <p:spPr/>
        <p:txBody>
          <a:bodyPr/>
          <a:lstStyle>
            <a:lvl1pPr>
              <a:defRPr/>
            </a:lvl1pPr>
          </a:lstStyle>
          <a:p>
            <a:pPr>
              <a:defRPr/>
            </a:pPr>
            <a:fld id="{E440AFAD-517C-4903-B695-E1F780FF9C0F}"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057400" y="3886200"/>
            <a:ext cx="6400800" cy="1752600"/>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5" name="Slide Number Placeholder 11"/>
          <p:cNvSpPr>
            <a:spLocks noGrp="1"/>
          </p:cNvSpPr>
          <p:nvPr>
            <p:ph type="sldNum" sz="quarter" idx="11"/>
          </p:nvPr>
        </p:nvSpPr>
        <p:spPr/>
        <p:txBody>
          <a:bodyPr/>
          <a:lstStyle>
            <a:lvl1pPr>
              <a:defRPr/>
            </a:lvl1pPr>
          </a:lstStyle>
          <a:p>
            <a:pPr>
              <a:defRPr/>
            </a:pPr>
            <a:fld id="{396EC958-E46F-4994-8058-A5444C4A93A3}"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third chi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rgbClr val="224568"/>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057400"/>
            <a:ext cx="8229600" cy="4187952"/>
          </a:xfrm>
        </p:spPr>
        <p:txBody>
          <a:bodyPr/>
          <a:lstStyle>
            <a:lvl1pPr>
              <a:buClr>
                <a:srgbClr val="224568"/>
              </a:buClr>
              <a:defRPr>
                <a:solidFill>
                  <a:srgbClr val="224568"/>
                </a:solidFill>
              </a:defRPr>
            </a:lvl1pPr>
            <a:lvl2pPr>
              <a:buClr>
                <a:srgbClr val="000099"/>
              </a:buClr>
              <a:defRPr>
                <a:solidFill>
                  <a:srgbClr val="224568"/>
                </a:solidFill>
              </a:defRPr>
            </a:lvl2pPr>
            <a:lvl3pPr>
              <a:defRPr>
                <a:solidFill>
                  <a:srgbClr val="224568"/>
                </a:solidFill>
              </a:defRPr>
            </a:lvl3pPr>
            <a:lvl4pPr>
              <a:defRPr>
                <a:solidFill>
                  <a:srgbClr val="224568"/>
                </a:solidFill>
              </a:defRPr>
            </a:lvl4pPr>
            <a:lvl5pPr>
              <a:defRPr>
                <a:solidFill>
                  <a:srgbClr val="22456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9"/>
          <p:cNvSpPr>
            <a:spLocks noGrp="1"/>
          </p:cNvSpPr>
          <p:nvPr>
            <p:ph type="sldNum" sz="quarter" idx="10"/>
          </p:nvPr>
        </p:nvSpPr>
        <p:spPr/>
        <p:txBody>
          <a:bodyPr/>
          <a:lstStyle>
            <a:lvl1pPr>
              <a:defRPr>
                <a:solidFill>
                  <a:srgbClr val="224568"/>
                </a:solidFill>
              </a:defRPr>
            </a:lvl1pPr>
          </a:lstStyle>
          <a:p>
            <a:pPr>
              <a:defRPr/>
            </a:pPr>
            <a:fld id="{47995C5E-8F69-4404-985A-593E1D6989F4}" type="slidenum">
              <a:rPr lang="en-US"/>
              <a:pPr>
                <a:defRPr/>
              </a:pPr>
              <a:t>‹#›</a:t>
            </a:fld>
            <a:endParaRPr lang="en-US" dirty="0"/>
          </a:p>
        </p:txBody>
      </p:sp>
      <p:sp>
        <p:nvSpPr>
          <p:cNvPr id="5" name="Footer Placeholder 10"/>
          <p:cNvSpPr>
            <a:spLocks noGrp="1"/>
          </p:cNvSpPr>
          <p:nvPr>
            <p:ph type="ftr" sz="quarter" idx="11"/>
          </p:nvPr>
        </p:nvSpPr>
        <p:spPr>
          <a:xfrm>
            <a:off x="155575" y="6354763"/>
            <a:ext cx="2895600" cy="365125"/>
          </a:xfrm>
        </p:spPr>
        <p:txBody>
          <a:bodyPr/>
          <a:lstStyle>
            <a:lvl1pPr>
              <a:defRPr>
                <a:solidFill>
                  <a:srgbClr val="224568"/>
                </a:solidFill>
              </a:defRPr>
            </a:lvl1pPr>
          </a:lstStyle>
          <a:p>
            <a:pPr>
              <a:defRPr/>
            </a:pPr>
            <a:r>
              <a:rPr lang="en-US" smtClean="0"/>
              <a:t>Early Childhood Outcomes Center</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5" name="Slide Number Placeholder 11"/>
          <p:cNvSpPr>
            <a:spLocks noGrp="1"/>
          </p:cNvSpPr>
          <p:nvPr>
            <p:ph type="sldNum" sz="quarter" idx="11"/>
          </p:nvPr>
        </p:nvSpPr>
        <p:spPr/>
        <p:txBody>
          <a:bodyPr/>
          <a:lstStyle>
            <a:lvl1pPr>
              <a:defRPr/>
            </a:lvl1pPr>
          </a:lstStyle>
          <a:p>
            <a:pPr>
              <a:defRPr/>
            </a:pPr>
            <a:fld id="{4034FC27-B157-4DF2-8DAF-C08A4FBD6AFC}" type="slidenum">
              <a:rPr lang="en-US"/>
              <a:pPr>
                <a:defRPr/>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187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057400"/>
            <a:ext cx="4038600" cy="4187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6" name="Slide Number Placeholder 11"/>
          <p:cNvSpPr>
            <a:spLocks noGrp="1"/>
          </p:cNvSpPr>
          <p:nvPr>
            <p:ph type="sldNum" sz="quarter" idx="11"/>
          </p:nvPr>
        </p:nvSpPr>
        <p:spPr/>
        <p:txBody>
          <a:bodyPr/>
          <a:lstStyle>
            <a:lvl1pPr>
              <a:defRPr/>
            </a:lvl1pPr>
          </a:lstStyle>
          <a:p>
            <a:pPr>
              <a:defRPr/>
            </a:pPr>
            <a:fld id="{E22755C9-D5B5-4D0D-A410-8A3AE6F0F2D4}" type="slidenum">
              <a:rPr lang="en-US"/>
              <a:pPr>
                <a:defRPr/>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0352" y="155448"/>
            <a:ext cx="8074152" cy="1143000"/>
          </a:xfrm>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457200" y="2057400"/>
            <a:ext cx="4040188" cy="41879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5" y="2057400"/>
            <a:ext cx="4041775" cy="41879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7" name="Slide Number Placeholder 11"/>
          <p:cNvSpPr>
            <a:spLocks noGrp="1"/>
          </p:cNvSpPr>
          <p:nvPr>
            <p:ph type="sldNum" sz="quarter" idx="11"/>
          </p:nvPr>
        </p:nvSpPr>
        <p:spPr/>
        <p:txBody>
          <a:bodyPr/>
          <a:lstStyle>
            <a:lvl1pPr>
              <a:defRPr/>
            </a:lvl1pPr>
          </a:lstStyle>
          <a:p>
            <a:pPr>
              <a:defRPr/>
            </a:pPr>
            <a:fld id="{3700DA04-0460-4E9A-BC18-9A3406F6012D}" type="slidenum">
              <a:rPr lang="en-US"/>
              <a:pPr>
                <a:defRPr/>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4" name="Slide Number Placeholder 11"/>
          <p:cNvSpPr>
            <a:spLocks noGrp="1"/>
          </p:cNvSpPr>
          <p:nvPr>
            <p:ph type="sldNum" sz="quarter" idx="11"/>
          </p:nvPr>
        </p:nvSpPr>
        <p:spPr/>
        <p:txBody>
          <a:bodyPr/>
          <a:lstStyle>
            <a:lvl1pPr>
              <a:defRPr/>
            </a:lvl1pPr>
          </a:lstStyle>
          <a:p>
            <a:pPr>
              <a:defRPr/>
            </a:pPr>
            <a:fld id="{6005E910-4C7F-4DCB-BBC7-6C6393DB3752}" type="slidenum">
              <a:rPr lang="en-US"/>
              <a:pPr>
                <a:defRPr/>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3" name="Slide Number Placeholder 11"/>
          <p:cNvSpPr>
            <a:spLocks noGrp="1"/>
          </p:cNvSpPr>
          <p:nvPr>
            <p:ph type="sldNum" sz="quarter" idx="11"/>
          </p:nvPr>
        </p:nvSpPr>
        <p:spPr/>
        <p:txBody>
          <a:bodyPr/>
          <a:lstStyle>
            <a:lvl1pPr>
              <a:defRPr/>
            </a:lvl1pPr>
          </a:lstStyle>
          <a:p>
            <a:pPr>
              <a:defRPr/>
            </a:pPr>
            <a:fld id="{EBFBBA49-829F-4423-B10B-F0F4E4D69F0C}" type="slidenum">
              <a:rPr lang="en-US"/>
              <a:pPr>
                <a:defRPr/>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57400"/>
            <a:ext cx="5111750" cy="41879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18795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A812B433-F82C-4034-95A5-F35E414A50C8}" type="slidenum">
              <a:rPr lang="en-US"/>
              <a:pPr>
                <a:defRPr/>
              </a:pPr>
              <a:t>‹#›</a:t>
            </a:fld>
            <a:endParaRPr lang="en-US" dirty="0"/>
          </a:p>
        </p:txBody>
      </p:sp>
      <p:sp>
        <p:nvSpPr>
          <p:cNvPr id="6" name="Footer Placeholder 8"/>
          <p:cNvSpPr>
            <a:spLocks noGrp="1"/>
          </p:cNvSpPr>
          <p:nvPr>
            <p:ph type="ftr" sz="quarter" idx="11"/>
          </p:nvPr>
        </p:nvSpPr>
        <p:spPr>
          <a:xfrm>
            <a:off x="155575" y="6354763"/>
            <a:ext cx="2895600" cy="365125"/>
          </a:xfrm>
        </p:spPr>
        <p:txBody>
          <a:bodyPr/>
          <a:lstStyle>
            <a:lvl1pPr>
              <a:defRPr/>
            </a:lvl1pPr>
          </a:lstStyle>
          <a:p>
            <a:pPr>
              <a:defRPr/>
            </a:pPr>
            <a:r>
              <a:rPr lang="en-US" smtClean="0"/>
              <a:t>Early Childhood Outcomes Center</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6" name="Slide Number Placeholder 11"/>
          <p:cNvSpPr>
            <a:spLocks noGrp="1"/>
          </p:cNvSpPr>
          <p:nvPr>
            <p:ph type="sldNum" sz="quarter" idx="11"/>
          </p:nvPr>
        </p:nvSpPr>
        <p:spPr/>
        <p:txBody>
          <a:bodyPr/>
          <a:lstStyle>
            <a:lvl1pPr>
              <a:defRPr/>
            </a:lvl1pPr>
          </a:lstStyle>
          <a:p>
            <a:pPr>
              <a:defRPr/>
            </a:pPr>
            <a:fld id="{0828B05B-62BC-40DA-AA8E-86190A02A08B}"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905000"/>
            <a:ext cx="4038600" cy="4221163"/>
          </a:xfrm>
          <a:prstGeom prst="rect">
            <a:avLst/>
          </a:prstGeom>
        </p:spPr>
        <p:txBody>
          <a:bodyPr/>
          <a:lstStyle>
            <a:lvl1pPr>
              <a:defRPr sz="2800">
                <a:solidFill>
                  <a:srgbClr val="000099"/>
                </a:solidFill>
              </a:defRPr>
            </a:lvl1pPr>
            <a:lvl2pPr>
              <a:defRPr sz="2400">
                <a:solidFill>
                  <a:srgbClr val="000099"/>
                </a:solidFill>
              </a:defRPr>
            </a:lvl2pPr>
            <a:lvl3pPr>
              <a:defRPr sz="2000">
                <a:solidFill>
                  <a:srgbClr val="000099"/>
                </a:solidFill>
              </a:defRPr>
            </a:lvl3pPr>
            <a:lvl4pPr>
              <a:defRPr sz="1800">
                <a:solidFill>
                  <a:srgbClr val="000099"/>
                </a:solidFill>
              </a:defRPr>
            </a:lvl4pPr>
            <a:lvl5pPr>
              <a:defRPr sz="1800">
                <a:solidFill>
                  <a:srgbClr val="000099"/>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05000"/>
            <a:ext cx="4038600" cy="4221163"/>
          </a:xfrm>
          <a:prstGeom prst="rect">
            <a:avLst/>
          </a:prstGeom>
        </p:spPr>
        <p:txBody>
          <a:bodyPr/>
          <a:lstStyle>
            <a:lvl1pPr>
              <a:defRPr sz="2800">
                <a:solidFill>
                  <a:srgbClr val="000099"/>
                </a:solidFill>
              </a:defRPr>
            </a:lvl1pPr>
            <a:lvl2pPr>
              <a:defRPr sz="2400">
                <a:solidFill>
                  <a:srgbClr val="000099"/>
                </a:solidFill>
              </a:defRPr>
            </a:lvl2pPr>
            <a:lvl3pPr>
              <a:defRPr sz="2000">
                <a:solidFill>
                  <a:srgbClr val="000099"/>
                </a:solidFill>
              </a:defRPr>
            </a:lvl3pPr>
            <a:lvl4pPr>
              <a:defRPr sz="1800">
                <a:solidFill>
                  <a:srgbClr val="000099"/>
                </a:solidFill>
              </a:defRPr>
            </a:lvl4pPr>
            <a:lvl5pPr>
              <a:defRPr sz="1800">
                <a:solidFill>
                  <a:srgbClr val="000099"/>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16"/>
          <p:cNvSpPr>
            <a:spLocks noGrp="1"/>
          </p:cNvSpPr>
          <p:nvPr>
            <p:ph type="dt" sz="half" idx="10"/>
          </p:nvPr>
        </p:nvSpPr>
        <p:spPr/>
        <p:txBody>
          <a:bodyPr/>
          <a:lstStyle>
            <a:lvl1pPr>
              <a:defRPr/>
            </a:lvl1pPr>
          </a:lstStyle>
          <a:p>
            <a:pPr>
              <a:defRPr/>
            </a:pPr>
            <a:endParaRPr lang="en-US"/>
          </a:p>
        </p:txBody>
      </p:sp>
      <p:sp>
        <p:nvSpPr>
          <p:cNvPr id="6" name="Footer Placeholder 17"/>
          <p:cNvSpPr>
            <a:spLocks noGrp="1"/>
          </p:cNvSpPr>
          <p:nvPr>
            <p:ph type="ftr" sz="quarter" idx="11"/>
          </p:nvPr>
        </p:nvSpPr>
        <p:spPr/>
        <p:txBody>
          <a:bodyPr/>
          <a:lstStyle>
            <a:lvl1pPr>
              <a:defRPr/>
            </a:lvl1pPr>
          </a:lstStyle>
          <a:p>
            <a:pPr>
              <a:defRPr/>
            </a:pPr>
            <a:r>
              <a:rPr lang="en-US" smtClean="0"/>
              <a:t>Early Childhood Outcomes Center</a:t>
            </a:r>
            <a:endParaRPr lang="en-US"/>
          </a:p>
        </p:txBody>
      </p:sp>
      <p:sp>
        <p:nvSpPr>
          <p:cNvPr id="7" name="Slide Number Placeholder 18"/>
          <p:cNvSpPr>
            <a:spLocks noGrp="1"/>
          </p:cNvSpPr>
          <p:nvPr>
            <p:ph type="sldNum" sz="quarter" idx="12"/>
          </p:nvPr>
        </p:nvSpPr>
        <p:spPr/>
        <p:txBody>
          <a:bodyPr/>
          <a:lstStyle>
            <a:lvl1pPr>
              <a:defRPr/>
            </a:lvl1pPr>
          </a:lstStyle>
          <a:p>
            <a:pPr>
              <a:defRPr/>
            </a:pPr>
            <a:fld id="{0B355C1C-C290-4D17-B454-91D2A1D4C472}"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057400" y="3886200"/>
            <a:ext cx="6400800" cy="1752600"/>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5" name="Slide Number Placeholder 11"/>
          <p:cNvSpPr>
            <a:spLocks noGrp="1"/>
          </p:cNvSpPr>
          <p:nvPr>
            <p:ph type="sldNum" sz="quarter" idx="11"/>
          </p:nvPr>
        </p:nvSpPr>
        <p:spPr/>
        <p:txBody>
          <a:bodyPr/>
          <a:lstStyle>
            <a:lvl1pPr>
              <a:defRPr/>
            </a:lvl1pPr>
          </a:lstStyle>
          <a:p>
            <a:pPr>
              <a:defRPr/>
            </a:pPr>
            <a:fld id="{1545C4CB-DD48-4AC7-B14F-99C07A22243B}" type="slidenum">
              <a:rPr lang="en-US"/>
              <a:pPr>
                <a:defRPr/>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Fourth chi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rgbClr val="224568"/>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057400"/>
            <a:ext cx="8229600" cy="4187952"/>
          </a:xfrm>
        </p:spPr>
        <p:txBody>
          <a:bodyPr/>
          <a:lstStyle>
            <a:lvl1pPr>
              <a:buClr>
                <a:srgbClr val="224568"/>
              </a:buClr>
              <a:defRPr>
                <a:solidFill>
                  <a:srgbClr val="224568"/>
                </a:solidFill>
              </a:defRPr>
            </a:lvl1pPr>
            <a:lvl2pPr>
              <a:buClr>
                <a:srgbClr val="000099"/>
              </a:buClr>
              <a:defRPr>
                <a:solidFill>
                  <a:srgbClr val="224568"/>
                </a:solidFill>
              </a:defRPr>
            </a:lvl2pPr>
            <a:lvl3pPr>
              <a:defRPr>
                <a:solidFill>
                  <a:srgbClr val="224568"/>
                </a:solidFill>
              </a:defRPr>
            </a:lvl3pPr>
            <a:lvl4pPr>
              <a:defRPr>
                <a:solidFill>
                  <a:srgbClr val="224568"/>
                </a:solidFill>
              </a:defRPr>
            </a:lvl4pPr>
            <a:lvl5pPr>
              <a:defRPr>
                <a:solidFill>
                  <a:srgbClr val="22456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9"/>
          <p:cNvSpPr>
            <a:spLocks noGrp="1"/>
          </p:cNvSpPr>
          <p:nvPr>
            <p:ph type="sldNum" sz="quarter" idx="10"/>
          </p:nvPr>
        </p:nvSpPr>
        <p:spPr/>
        <p:txBody>
          <a:bodyPr/>
          <a:lstStyle>
            <a:lvl1pPr>
              <a:defRPr>
                <a:solidFill>
                  <a:srgbClr val="224568"/>
                </a:solidFill>
              </a:defRPr>
            </a:lvl1pPr>
          </a:lstStyle>
          <a:p>
            <a:pPr>
              <a:defRPr/>
            </a:pPr>
            <a:fld id="{E0C68C25-49C4-46A0-A164-0A8C884F3722}" type="slidenum">
              <a:rPr lang="en-US"/>
              <a:pPr>
                <a:defRPr/>
              </a:pPr>
              <a:t>‹#›</a:t>
            </a:fld>
            <a:endParaRPr lang="en-US" dirty="0"/>
          </a:p>
        </p:txBody>
      </p:sp>
      <p:sp>
        <p:nvSpPr>
          <p:cNvPr id="5" name="Footer Placeholder 10"/>
          <p:cNvSpPr>
            <a:spLocks noGrp="1"/>
          </p:cNvSpPr>
          <p:nvPr>
            <p:ph type="ftr" sz="quarter" idx="11"/>
          </p:nvPr>
        </p:nvSpPr>
        <p:spPr>
          <a:xfrm>
            <a:off x="155575" y="6354763"/>
            <a:ext cx="2895600" cy="365125"/>
          </a:xfrm>
        </p:spPr>
        <p:txBody>
          <a:bodyPr/>
          <a:lstStyle>
            <a:lvl1pPr>
              <a:defRPr>
                <a:solidFill>
                  <a:srgbClr val="224568"/>
                </a:solidFill>
              </a:defRPr>
            </a:lvl1pPr>
          </a:lstStyle>
          <a:p>
            <a:pPr>
              <a:defRPr/>
            </a:pPr>
            <a:r>
              <a:rPr lang="en-US" smtClean="0"/>
              <a:t>Early Childhood Outcomes Center</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5" name="Slide Number Placeholder 11"/>
          <p:cNvSpPr>
            <a:spLocks noGrp="1"/>
          </p:cNvSpPr>
          <p:nvPr>
            <p:ph type="sldNum" sz="quarter" idx="11"/>
          </p:nvPr>
        </p:nvSpPr>
        <p:spPr/>
        <p:txBody>
          <a:bodyPr/>
          <a:lstStyle>
            <a:lvl1pPr>
              <a:defRPr/>
            </a:lvl1pPr>
          </a:lstStyle>
          <a:p>
            <a:pPr>
              <a:defRPr/>
            </a:pPr>
            <a:fld id="{A4F65E31-0512-4941-8651-9354CA085CEC}" type="slidenum">
              <a:rPr lang="en-US"/>
              <a:pPr>
                <a:defRPr/>
              </a:pPr>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187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057400"/>
            <a:ext cx="4038600" cy="4187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6" name="Slide Number Placeholder 11"/>
          <p:cNvSpPr>
            <a:spLocks noGrp="1"/>
          </p:cNvSpPr>
          <p:nvPr>
            <p:ph type="sldNum" sz="quarter" idx="11"/>
          </p:nvPr>
        </p:nvSpPr>
        <p:spPr/>
        <p:txBody>
          <a:bodyPr/>
          <a:lstStyle>
            <a:lvl1pPr>
              <a:defRPr/>
            </a:lvl1pPr>
          </a:lstStyle>
          <a:p>
            <a:pPr>
              <a:defRPr/>
            </a:pPr>
            <a:fld id="{5D81EC74-CED3-42DB-B64D-423490AA04EE}" type="slidenum">
              <a:rPr lang="en-US"/>
              <a:pPr>
                <a:defRPr/>
              </a:pPr>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0352" y="155448"/>
            <a:ext cx="8074152" cy="1143000"/>
          </a:xfrm>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457200" y="2057400"/>
            <a:ext cx="4040188" cy="41879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5" y="2057400"/>
            <a:ext cx="4041775" cy="41879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7" name="Slide Number Placeholder 11"/>
          <p:cNvSpPr>
            <a:spLocks noGrp="1"/>
          </p:cNvSpPr>
          <p:nvPr>
            <p:ph type="sldNum" sz="quarter" idx="11"/>
          </p:nvPr>
        </p:nvSpPr>
        <p:spPr/>
        <p:txBody>
          <a:bodyPr/>
          <a:lstStyle>
            <a:lvl1pPr>
              <a:defRPr/>
            </a:lvl1pPr>
          </a:lstStyle>
          <a:p>
            <a:pPr>
              <a:defRPr/>
            </a:pPr>
            <a:fld id="{B3A61977-7F77-473C-B9D9-0F773AEB4AF3}" type="slidenum">
              <a:rPr lang="en-US"/>
              <a:pPr>
                <a:defRPr/>
              </a:pPr>
              <a:t>‹#›</a:t>
            </a:fld>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4" name="Slide Number Placeholder 11"/>
          <p:cNvSpPr>
            <a:spLocks noGrp="1"/>
          </p:cNvSpPr>
          <p:nvPr>
            <p:ph type="sldNum" sz="quarter" idx="11"/>
          </p:nvPr>
        </p:nvSpPr>
        <p:spPr/>
        <p:txBody>
          <a:bodyPr/>
          <a:lstStyle>
            <a:lvl1pPr>
              <a:defRPr/>
            </a:lvl1pPr>
          </a:lstStyle>
          <a:p>
            <a:pPr>
              <a:defRPr/>
            </a:pPr>
            <a:fld id="{5139AC16-3F97-455B-ABE9-8FDA5981D1DF}" type="slidenum">
              <a:rPr lang="en-US"/>
              <a:pPr>
                <a:defRPr/>
              </a:pPr>
              <a:t>‹#›</a:t>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3" name="Slide Number Placeholder 11"/>
          <p:cNvSpPr>
            <a:spLocks noGrp="1"/>
          </p:cNvSpPr>
          <p:nvPr>
            <p:ph type="sldNum" sz="quarter" idx="11"/>
          </p:nvPr>
        </p:nvSpPr>
        <p:spPr/>
        <p:txBody>
          <a:bodyPr/>
          <a:lstStyle>
            <a:lvl1pPr>
              <a:defRPr/>
            </a:lvl1pPr>
          </a:lstStyle>
          <a:p>
            <a:pPr>
              <a:defRPr/>
            </a:pPr>
            <a:fld id="{5CB7C8CA-BCB9-4086-9949-8747C6E0472F}" type="slidenum">
              <a:rPr lang="en-US"/>
              <a:pPr>
                <a:defRPr/>
              </a:pPr>
              <a:t>‹#›</a:t>
            </a:fld>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57400"/>
            <a:ext cx="5111750" cy="41879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18795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F06D0213-635C-4591-A172-07C489A2D246}" type="slidenum">
              <a:rPr lang="en-US"/>
              <a:pPr>
                <a:defRPr/>
              </a:pPr>
              <a:t>‹#›</a:t>
            </a:fld>
            <a:endParaRPr lang="en-US" dirty="0"/>
          </a:p>
        </p:txBody>
      </p:sp>
      <p:sp>
        <p:nvSpPr>
          <p:cNvPr id="6" name="Footer Placeholder 8"/>
          <p:cNvSpPr>
            <a:spLocks noGrp="1"/>
          </p:cNvSpPr>
          <p:nvPr>
            <p:ph type="ftr" sz="quarter" idx="11"/>
          </p:nvPr>
        </p:nvSpPr>
        <p:spPr>
          <a:xfrm>
            <a:off x="155575" y="6354763"/>
            <a:ext cx="2895600" cy="365125"/>
          </a:xfrm>
        </p:spPr>
        <p:txBody>
          <a:bodyPr/>
          <a:lstStyle>
            <a:lvl1pPr>
              <a:defRPr/>
            </a:lvl1pPr>
          </a:lstStyle>
          <a:p>
            <a:pPr>
              <a:defRPr/>
            </a:pPr>
            <a:r>
              <a:rPr lang="en-US" smtClean="0"/>
              <a:t>Early Childhood Outcomes Center</a:t>
            </a: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6" name="Slide Number Placeholder 11"/>
          <p:cNvSpPr>
            <a:spLocks noGrp="1"/>
          </p:cNvSpPr>
          <p:nvPr>
            <p:ph type="sldNum" sz="quarter" idx="11"/>
          </p:nvPr>
        </p:nvSpPr>
        <p:spPr/>
        <p:txBody>
          <a:bodyPr/>
          <a:lstStyle>
            <a:lvl1pPr>
              <a:defRPr/>
            </a:lvl1pPr>
          </a:lstStyle>
          <a:p>
            <a:pPr>
              <a:defRPr/>
            </a:pPr>
            <a:fld id="{F9849273-CADD-438B-AF85-55A08702E107}" type="slidenum">
              <a:rPr lang="en-US"/>
              <a:pPr>
                <a:defRPr/>
              </a:pPr>
              <a:t>‹#›</a:t>
            </a:fld>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057400" y="3886200"/>
            <a:ext cx="6400800" cy="1752600"/>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5" name="Slide Number Placeholder 11"/>
          <p:cNvSpPr>
            <a:spLocks noGrp="1"/>
          </p:cNvSpPr>
          <p:nvPr>
            <p:ph type="sldNum" sz="quarter" idx="11"/>
          </p:nvPr>
        </p:nvSpPr>
        <p:spPr/>
        <p:txBody>
          <a:bodyPr/>
          <a:lstStyle>
            <a:lvl1pPr>
              <a:defRPr/>
            </a:lvl1pPr>
          </a:lstStyle>
          <a:p>
            <a:pPr>
              <a:defRPr/>
            </a:pPr>
            <a:fld id="{7B894CFA-82C1-47BC-A8B6-FE9727CF44D4}"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1905000"/>
            <a:ext cx="4040188" cy="4221163"/>
          </a:xfrm>
          <a:prstGeom prst="rect">
            <a:avLst/>
          </a:prstGeom>
        </p:spPr>
        <p:txBody>
          <a:bodyPr/>
          <a:lstStyle>
            <a:lvl1pPr>
              <a:defRPr sz="2400">
                <a:solidFill>
                  <a:srgbClr val="000099"/>
                </a:solidFill>
              </a:defRPr>
            </a:lvl1pPr>
            <a:lvl2pPr>
              <a:defRPr sz="2000">
                <a:solidFill>
                  <a:srgbClr val="000099"/>
                </a:solidFill>
              </a:defRPr>
            </a:lvl2pPr>
            <a:lvl3pPr>
              <a:defRPr sz="1800">
                <a:solidFill>
                  <a:srgbClr val="000099"/>
                </a:solidFill>
              </a:defRPr>
            </a:lvl3pPr>
            <a:lvl4pPr>
              <a:defRPr sz="1600">
                <a:solidFill>
                  <a:srgbClr val="000099"/>
                </a:solidFill>
              </a:defRPr>
            </a:lvl4pPr>
            <a:lvl5pPr>
              <a:defRPr sz="1600">
                <a:solidFill>
                  <a:srgbClr val="000099"/>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5" y="1905000"/>
            <a:ext cx="4041775" cy="4221163"/>
          </a:xfrm>
          <a:prstGeom prst="rect">
            <a:avLst/>
          </a:prstGeom>
        </p:spPr>
        <p:txBody>
          <a:bodyPr/>
          <a:lstStyle>
            <a:lvl1pPr>
              <a:defRPr sz="2400">
                <a:solidFill>
                  <a:srgbClr val="000099"/>
                </a:solidFill>
              </a:defRPr>
            </a:lvl1pPr>
            <a:lvl2pPr>
              <a:defRPr sz="2000">
                <a:solidFill>
                  <a:srgbClr val="000099"/>
                </a:solidFill>
              </a:defRPr>
            </a:lvl2pPr>
            <a:lvl3pPr>
              <a:defRPr sz="1800">
                <a:solidFill>
                  <a:srgbClr val="000099"/>
                </a:solidFill>
              </a:defRPr>
            </a:lvl3pPr>
            <a:lvl4pPr>
              <a:defRPr sz="1600">
                <a:solidFill>
                  <a:srgbClr val="000099"/>
                </a:solidFill>
              </a:defRPr>
            </a:lvl4pPr>
            <a:lvl5pPr>
              <a:defRPr sz="1600">
                <a:solidFill>
                  <a:srgbClr val="000099"/>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16"/>
          <p:cNvSpPr>
            <a:spLocks noGrp="1"/>
          </p:cNvSpPr>
          <p:nvPr>
            <p:ph type="dt" sz="half" idx="10"/>
          </p:nvPr>
        </p:nvSpPr>
        <p:spPr/>
        <p:txBody>
          <a:bodyPr/>
          <a:lstStyle>
            <a:lvl1pPr>
              <a:defRPr/>
            </a:lvl1pPr>
          </a:lstStyle>
          <a:p>
            <a:pPr>
              <a:defRPr/>
            </a:pPr>
            <a:endParaRPr lang="en-US"/>
          </a:p>
        </p:txBody>
      </p:sp>
      <p:sp>
        <p:nvSpPr>
          <p:cNvPr id="7" name="Footer Placeholder 17"/>
          <p:cNvSpPr>
            <a:spLocks noGrp="1"/>
          </p:cNvSpPr>
          <p:nvPr>
            <p:ph type="ftr" sz="quarter" idx="11"/>
          </p:nvPr>
        </p:nvSpPr>
        <p:spPr/>
        <p:txBody>
          <a:bodyPr/>
          <a:lstStyle>
            <a:lvl1pPr>
              <a:defRPr/>
            </a:lvl1pPr>
          </a:lstStyle>
          <a:p>
            <a:pPr>
              <a:defRPr/>
            </a:pPr>
            <a:r>
              <a:rPr lang="en-US" smtClean="0"/>
              <a:t>Early Childhood Outcomes Center</a:t>
            </a:r>
            <a:endParaRPr lang="en-US"/>
          </a:p>
        </p:txBody>
      </p:sp>
      <p:sp>
        <p:nvSpPr>
          <p:cNvPr id="8" name="Slide Number Placeholder 18"/>
          <p:cNvSpPr>
            <a:spLocks noGrp="1"/>
          </p:cNvSpPr>
          <p:nvPr>
            <p:ph type="sldNum" sz="quarter" idx="12"/>
          </p:nvPr>
        </p:nvSpPr>
        <p:spPr/>
        <p:txBody>
          <a:bodyPr/>
          <a:lstStyle>
            <a:lvl1pPr>
              <a:defRPr/>
            </a:lvl1pPr>
          </a:lstStyle>
          <a:p>
            <a:pPr>
              <a:defRPr/>
            </a:pPr>
            <a:fld id="{B235CE98-2700-4863-A715-7B495BA9D44A}"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Fifth chi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rgbClr val="224568"/>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057400"/>
            <a:ext cx="8229600" cy="4187952"/>
          </a:xfrm>
        </p:spPr>
        <p:txBody>
          <a:bodyPr/>
          <a:lstStyle>
            <a:lvl1pPr>
              <a:buClr>
                <a:srgbClr val="224568"/>
              </a:buClr>
              <a:defRPr>
                <a:solidFill>
                  <a:srgbClr val="224568"/>
                </a:solidFill>
              </a:defRPr>
            </a:lvl1pPr>
            <a:lvl2pPr>
              <a:buClr>
                <a:srgbClr val="000099"/>
              </a:buClr>
              <a:defRPr>
                <a:solidFill>
                  <a:srgbClr val="224568"/>
                </a:solidFill>
              </a:defRPr>
            </a:lvl2pPr>
            <a:lvl3pPr>
              <a:defRPr>
                <a:solidFill>
                  <a:srgbClr val="224568"/>
                </a:solidFill>
              </a:defRPr>
            </a:lvl3pPr>
            <a:lvl4pPr>
              <a:defRPr>
                <a:solidFill>
                  <a:srgbClr val="224568"/>
                </a:solidFill>
              </a:defRPr>
            </a:lvl4pPr>
            <a:lvl5pPr>
              <a:defRPr>
                <a:solidFill>
                  <a:srgbClr val="224568"/>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9"/>
          <p:cNvSpPr>
            <a:spLocks noGrp="1"/>
          </p:cNvSpPr>
          <p:nvPr>
            <p:ph type="sldNum" sz="quarter" idx="10"/>
          </p:nvPr>
        </p:nvSpPr>
        <p:spPr/>
        <p:txBody>
          <a:bodyPr/>
          <a:lstStyle>
            <a:lvl1pPr>
              <a:defRPr>
                <a:solidFill>
                  <a:srgbClr val="224568"/>
                </a:solidFill>
              </a:defRPr>
            </a:lvl1pPr>
          </a:lstStyle>
          <a:p>
            <a:pPr>
              <a:defRPr/>
            </a:pPr>
            <a:fld id="{375B5C1F-A8C5-424E-9894-3AA0CD7A156E}" type="slidenum">
              <a:rPr lang="en-US"/>
              <a:pPr>
                <a:defRPr/>
              </a:pPr>
              <a:t>‹#›</a:t>
            </a:fld>
            <a:endParaRPr lang="en-US" dirty="0"/>
          </a:p>
        </p:txBody>
      </p:sp>
      <p:sp>
        <p:nvSpPr>
          <p:cNvPr id="5" name="Footer Placeholder 10"/>
          <p:cNvSpPr>
            <a:spLocks noGrp="1"/>
          </p:cNvSpPr>
          <p:nvPr>
            <p:ph type="ftr" sz="quarter" idx="11"/>
          </p:nvPr>
        </p:nvSpPr>
        <p:spPr>
          <a:xfrm>
            <a:off x="155575" y="6354763"/>
            <a:ext cx="2895600" cy="365125"/>
          </a:xfrm>
        </p:spPr>
        <p:txBody>
          <a:bodyPr/>
          <a:lstStyle>
            <a:lvl1pPr>
              <a:defRPr>
                <a:solidFill>
                  <a:srgbClr val="224568"/>
                </a:solidFill>
              </a:defRPr>
            </a:lvl1pPr>
          </a:lstStyle>
          <a:p>
            <a:pPr>
              <a:defRPr/>
            </a:pPr>
            <a:r>
              <a:rPr lang="en-US" smtClean="0"/>
              <a:t>Early Childhood Outcomes Center</a:t>
            </a: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5" name="Slide Number Placeholder 11"/>
          <p:cNvSpPr>
            <a:spLocks noGrp="1"/>
          </p:cNvSpPr>
          <p:nvPr>
            <p:ph type="sldNum" sz="quarter" idx="11"/>
          </p:nvPr>
        </p:nvSpPr>
        <p:spPr/>
        <p:txBody>
          <a:bodyPr/>
          <a:lstStyle>
            <a:lvl1pPr>
              <a:defRPr/>
            </a:lvl1pPr>
          </a:lstStyle>
          <a:p>
            <a:pPr>
              <a:defRPr/>
            </a:pPr>
            <a:fld id="{2FA2F534-D375-48D8-A9D6-CFDFEB0FB535}" type="slidenum">
              <a:rPr lang="en-US"/>
              <a:pPr>
                <a:defRPr/>
              </a:pPr>
              <a:t>‹#›</a:t>
            </a:fld>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187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057400"/>
            <a:ext cx="4038600" cy="41879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6" name="Slide Number Placeholder 11"/>
          <p:cNvSpPr>
            <a:spLocks noGrp="1"/>
          </p:cNvSpPr>
          <p:nvPr>
            <p:ph type="sldNum" sz="quarter" idx="11"/>
          </p:nvPr>
        </p:nvSpPr>
        <p:spPr/>
        <p:txBody>
          <a:bodyPr/>
          <a:lstStyle>
            <a:lvl1pPr>
              <a:defRPr/>
            </a:lvl1pPr>
          </a:lstStyle>
          <a:p>
            <a:pPr>
              <a:defRPr/>
            </a:pPr>
            <a:fld id="{64A5EA9E-345B-486D-927A-05EF4099A1B7}" type="slidenum">
              <a:rPr lang="en-US"/>
              <a:pPr>
                <a:defRPr/>
              </a:pPr>
              <a:t>‹#›</a:t>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0352" y="155448"/>
            <a:ext cx="8074152" cy="1143000"/>
          </a:xfrm>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457200" y="2057400"/>
            <a:ext cx="4040188" cy="41879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5025" y="2057400"/>
            <a:ext cx="4041775" cy="418795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7" name="Slide Number Placeholder 11"/>
          <p:cNvSpPr>
            <a:spLocks noGrp="1"/>
          </p:cNvSpPr>
          <p:nvPr>
            <p:ph type="sldNum" sz="quarter" idx="11"/>
          </p:nvPr>
        </p:nvSpPr>
        <p:spPr/>
        <p:txBody>
          <a:bodyPr/>
          <a:lstStyle>
            <a:lvl1pPr>
              <a:defRPr/>
            </a:lvl1pPr>
          </a:lstStyle>
          <a:p>
            <a:pPr>
              <a:defRPr/>
            </a:pPr>
            <a:fld id="{26C5D5AB-D770-42B2-B9A9-CA2E092E61BF}" type="slidenum">
              <a:rPr lang="en-US"/>
              <a:pPr>
                <a:defRPr/>
              </a:pPr>
              <a:t>‹#›</a:t>
            </a:fld>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4" name="Slide Number Placeholder 11"/>
          <p:cNvSpPr>
            <a:spLocks noGrp="1"/>
          </p:cNvSpPr>
          <p:nvPr>
            <p:ph type="sldNum" sz="quarter" idx="11"/>
          </p:nvPr>
        </p:nvSpPr>
        <p:spPr/>
        <p:txBody>
          <a:bodyPr/>
          <a:lstStyle>
            <a:lvl1pPr>
              <a:defRPr/>
            </a:lvl1pPr>
          </a:lstStyle>
          <a:p>
            <a:pPr>
              <a:defRPr/>
            </a:pPr>
            <a:fld id="{13D906D7-0C62-47F6-AF2E-08873796B0D5}" type="slidenum">
              <a:rPr lang="en-US"/>
              <a:pPr>
                <a:defRPr/>
              </a:pPr>
              <a:t>‹#›</a:t>
            </a:fld>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3" name="Slide Number Placeholder 11"/>
          <p:cNvSpPr>
            <a:spLocks noGrp="1"/>
          </p:cNvSpPr>
          <p:nvPr>
            <p:ph type="sldNum" sz="quarter" idx="11"/>
          </p:nvPr>
        </p:nvSpPr>
        <p:spPr/>
        <p:txBody>
          <a:bodyPr/>
          <a:lstStyle>
            <a:lvl1pPr>
              <a:defRPr/>
            </a:lvl1pPr>
          </a:lstStyle>
          <a:p>
            <a:pPr>
              <a:defRPr/>
            </a:pPr>
            <a:fld id="{E6DD6A5B-4173-48D0-A385-EF52A9566617}" type="slidenum">
              <a:rPr lang="en-US"/>
              <a:pPr>
                <a:defRPr/>
              </a:pPr>
              <a:t>‹#›</a:t>
            </a:fld>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057400"/>
            <a:ext cx="5111750" cy="41879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18795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A849D0C6-B720-4631-85BE-51B4D8BBC5B4}" type="slidenum">
              <a:rPr lang="en-US"/>
              <a:pPr>
                <a:defRPr/>
              </a:pPr>
              <a:t>‹#›</a:t>
            </a:fld>
            <a:endParaRPr lang="en-US" dirty="0"/>
          </a:p>
        </p:txBody>
      </p:sp>
      <p:sp>
        <p:nvSpPr>
          <p:cNvPr id="6" name="Footer Placeholder 8"/>
          <p:cNvSpPr>
            <a:spLocks noGrp="1"/>
          </p:cNvSpPr>
          <p:nvPr>
            <p:ph type="ftr" sz="quarter" idx="11"/>
          </p:nvPr>
        </p:nvSpPr>
        <p:spPr>
          <a:xfrm>
            <a:off x="155575" y="6354763"/>
            <a:ext cx="2895600" cy="365125"/>
          </a:xfrm>
        </p:spPr>
        <p:txBody>
          <a:bodyPr/>
          <a:lstStyle>
            <a:lvl1pPr>
              <a:defRPr/>
            </a:lvl1pPr>
          </a:lstStyle>
          <a:p>
            <a:pPr>
              <a:defRPr/>
            </a:pPr>
            <a:r>
              <a:rPr lang="en-US" smtClean="0"/>
              <a:t>Early Childhood Outcomes Center</a:t>
            </a:r>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10"/>
          <p:cNvSpPr>
            <a:spLocks noGrp="1"/>
          </p:cNvSpPr>
          <p:nvPr>
            <p:ph type="ftr" sz="quarter" idx="10"/>
          </p:nvPr>
        </p:nvSpPr>
        <p:spPr/>
        <p:txBody>
          <a:bodyPr/>
          <a:lstStyle>
            <a:lvl1pPr>
              <a:defRPr/>
            </a:lvl1pPr>
          </a:lstStyle>
          <a:p>
            <a:pPr>
              <a:defRPr/>
            </a:pPr>
            <a:r>
              <a:rPr lang="en-US" smtClean="0"/>
              <a:t>Early Childhood Outcomes Center</a:t>
            </a:r>
            <a:endParaRPr lang="en-US"/>
          </a:p>
        </p:txBody>
      </p:sp>
      <p:sp>
        <p:nvSpPr>
          <p:cNvPr id="6" name="Slide Number Placeholder 11"/>
          <p:cNvSpPr>
            <a:spLocks noGrp="1"/>
          </p:cNvSpPr>
          <p:nvPr>
            <p:ph type="sldNum" sz="quarter" idx="11"/>
          </p:nvPr>
        </p:nvSpPr>
        <p:spPr/>
        <p:txBody>
          <a:bodyPr/>
          <a:lstStyle>
            <a:lvl1pPr>
              <a:defRPr/>
            </a:lvl1pPr>
          </a:lstStyle>
          <a:p>
            <a:pPr>
              <a:defRPr/>
            </a:pPr>
            <a:fld id="{E0F45CCE-8ED4-41D1-8C4D-DC07D70004D2}"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6"/>
          <p:cNvSpPr>
            <a:spLocks noGrp="1"/>
          </p:cNvSpPr>
          <p:nvPr>
            <p:ph type="dt" sz="half" idx="10"/>
          </p:nvPr>
        </p:nvSpPr>
        <p:spPr/>
        <p:txBody>
          <a:bodyPr/>
          <a:lstStyle>
            <a:lvl1pPr>
              <a:defRPr/>
            </a:lvl1pPr>
          </a:lstStyle>
          <a:p>
            <a:pPr>
              <a:defRPr/>
            </a:pPr>
            <a:endParaRPr lang="en-US"/>
          </a:p>
        </p:txBody>
      </p:sp>
      <p:sp>
        <p:nvSpPr>
          <p:cNvPr id="4" name="Footer Placeholder 17"/>
          <p:cNvSpPr>
            <a:spLocks noGrp="1"/>
          </p:cNvSpPr>
          <p:nvPr>
            <p:ph type="ftr" sz="quarter" idx="11"/>
          </p:nvPr>
        </p:nvSpPr>
        <p:spPr/>
        <p:txBody>
          <a:bodyPr/>
          <a:lstStyle>
            <a:lvl1pPr>
              <a:defRPr/>
            </a:lvl1pPr>
          </a:lstStyle>
          <a:p>
            <a:pPr>
              <a:defRPr/>
            </a:pPr>
            <a:r>
              <a:rPr lang="en-US" smtClean="0"/>
              <a:t>Early Childhood Outcomes Center</a:t>
            </a:r>
            <a:endParaRPr lang="en-US"/>
          </a:p>
        </p:txBody>
      </p:sp>
      <p:sp>
        <p:nvSpPr>
          <p:cNvPr id="5" name="Slide Number Placeholder 18"/>
          <p:cNvSpPr>
            <a:spLocks noGrp="1"/>
          </p:cNvSpPr>
          <p:nvPr>
            <p:ph type="sldNum" sz="quarter" idx="12"/>
          </p:nvPr>
        </p:nvSpPr>
        <p:spPr/>
        <p:txBody>
          <a:bodyPr/>
          <a:lstStyle>
            <a:lvl1pPr>
              <a:defRPr/>
            </a:lvl1pPr>
          </a:lstStyle>
          <a:p>
            <a:pPr>
              <a:defRPr/>
            </a:pPr>
            <a:fld id="{8ADE0D91-35C7-4D19-AC08-46749F46E89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6"/>
          <p:cNvSpPr>
            <a:spLocks noGrp="1"/>
          </p:cNvSpPr>
          <p:nvPr>
            <p:ph type="dt" sz="half" idx="10"/>
          </p:nvPr>
        </p:nvSpPr>
        <p:spPr/>
        <p:txBody>
          <a:bodyPr/>
          <a:lstStyle>
            <a:lvl1pPr>
              <a:defRPr/>
            </a:lvl1pPr>
          </a:lstStyle>
          <a:p>
            <a:pPr>
              <a:defRPr/>
            </a:pPr>
            <a:endParaRPr lang="en-US"/>
          </a:p>
        </p:txBody>
      </p:sp>
      <p:sp>
        <p:nvSpPr>
          <p:cNvPr id="3" name="Footer Placeholder 17"/>
          <p:cNvSpPr>
            <a:spLocks noGrp="1"/>
          </p:cNvSpPr>
          <p:nvPr>
            <p:ph type="ftr" sz="quarter" idx="11"/>
          </p:nvPr>
        </p:nvSpPr>
        <p:spPr/>
        <p:txBody>
          <a:bodyPr/>
          <a:lstStyle>
            <a:lvl1pPr>
              <a:defRPr/>
            </a:lvl1pPr>
          </a:lstStyle>
          <a:p>
            <a:pPr>
              <a:defRPr/>
            </a:pPr>
            <a:r>
              <a:rPr lang="en-US" smtClean="0"/>
              <a:t>Early Childhood Outcomes Center</a:t>
            </a:r>
            <a:endParaRPr lang="en-US"/>
          </a:p>
        </p:txBody>
      </p:sp>
      <p:sp>
        <p:nvSpPr>
          <p:cNvPr id="4" name="Slide Number Placeholder 18"/>
          <p:cNvSpPr>
            <a:spLocks noGrp="1"/>
          </p:cNvSpPr>
          <p:nvPr>
            <p:ph type="sldNum" sz="quarter" idx="12"/>
          </p:nvPr>
        </p:nvSpPr>
        <p:spPr/>
        <p:txBody>
          <a:bodyPr/>
          <a:lstStyle>
            <a:lvl1pPr>
              <a:defRPr/>
            </a:lvl1pPr>
          </a:lstStyle>
          <a:p>
            <a:pPr>
              <a:defRPr/>
            </a:pPr>
            <a:fld id="{0237E485-FEA7-4FA1-B013-CCFBD25ED34B}"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981200"/>
            <a:ext cx="5111750" cy="4144963"/>
          </a:xfrm>
          <a:prstGeom prst="rect">
            <a:avLst/>
          </a:prstGeom>
        </p:spPr>
        <p:txBody>
          <a:bodyPr/>
          <a:lstStyle>
            <a:lvl1pPr>
              <a:defRPr sz="3200">
                <a:solidFill>
                  <a:srgbClr val="000099"/>
                </a:solidFill>
              </a:defRPr>
            </a:lvl1pPr>
            <a:lvl2pPr>
              <a:defRPr sz="2800">
                <a:solidFill>
                  <a:srgbClr val="000099"/>
                </a:solidFill>
              </a:defRPr>
            </a:lvl2pPr>
            <a:lvl3pPr>
              <a:defRPr sz="2400">
                <a:solidFill>
                  <a:srgbClr val="000099"/>
                </a:solidFill>
              </a:defRPr>
            </a:lvl3pPr>
            <a:lvl4pPr>
              <a:defRPr sz="2000">
                <a:solidFill>
                  <a:srgbClr val="000099"/>
                </a:solidFill>
              </a:defRPr>
            </a:lvl4pPr>
            <a:lvl5pPr>
              <a:defRPr sz="2000">
                <a:solidFill>
                  <a:srgbClr val="000099"/>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981200"/>
            <a:ext cx="3008313" cy="4144963"/>
          </a:xfrm>
          <a:prstGeom prst="rect">
            <a:avLst/>
          </a:prstGeom>
        </p:spPr>
        <p:txBody>
          <a:bodyPr/>
          <a:lstStyle>
            <a:lvl1pPr marL="0" indent="0">
              <a:buNone/>
              <a:defRPr sz="1400">
                <a:solidFill>
                  <a:srgbClr val="000099"/>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16"/>
          <p:cNvSpPr>
            <a:spLocks noGrp="1"/>
          </p:cNvSpPr>
          <p:nvPr>
            <p:ph type="dt" sz="half" idx="10"/>
          </p:nvPr>
        </p:nvSpPr>
        <p:spPr/>
        <p:txBody>
          <a:bodyPr/>
          <a:lstStyle>
            <a:lvl1pPr>
              <a:defRPr/>
            </a:lvl1pPr>
          </a:lstStyle>
          <a:p>
            <a:pPr>
              <a:defRPr/>
            </a:pPr>
            <a:endParaRPr lang="en-US"/>
          </a:p>
        </p:txBody>
      </p:sp>
      <p:sp>
        <p:nvSpPr>
          <p:cNvPr id="6" name="Footer Placeholder 17"/>
          <p:cNvSpPr>
            <a:spLocks noGrp="1"/>
          </p:cNvSpPr>
          <p:nvPr>
            <p:ph type="ftr" sz="quarter" idx="11"/>
          </p:nvPr>
        </p:nvSpPr>
        <p:spPr/>
        <p:txBody>
          <a:bodyPr/>
          <a:lstStyle>
            <a:lvl1pPr>
              <a:defRPr/>
            </a:lvl1pPr>
          </a:lstStyle>
          <a:p>
            <a:pPr>
              <a:defRPr/>
            </a:pPr>
            <a:r>
              <a:rPr lang="en-US" smtClean="0"/>
              <a:t>Early Childhood Outcomes Center</a:t>
            </a:r>
            <a:endParaRPr lang="en-US"/>
          </a:p>
        </p:txBody>
      </p:sp>
      <p:sp>
        <p:nvSpPr>
          <p:cNvPr id="7" name="Slide Number Placeholder 18"/>
          <p:cNvSpPr>
            <a:spLocks noGrp="1"/>
          </p:cNvSpPr>
          <p:nvPr>
            <p:ph type="sldNum" sz="quarter" idx="12"/>
          </p:nvPr>
        </p:nvSpPr>
        <p:spPr/>
        <p:txBody>
          <a:bodyPr/>
          <a:lstStyle>
            <a:lvl1pPr>
              <a:defRPr/>
            </a:lvl1pPr>
          </a:lstStyle>
          <a:p>
            <a:pPr>
              <a:defRPr/>
            </a:pPr>
            <a:fld id="{299AE91D-41EA-4087-9A18-2093DE4B70B5}"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6"/>
          <p:cNvSpPr>
            <a:spLocks noGrp="1"/>
          </p:cNvSpPr>
          <p:nvPr>
            <p:ph type="dt" sz="half" idx="10"/>
          </p:nvPr>
        </p:nvSpPr>
        <p:spPr/>
        <p:txBody>
          <a:bodyPr/>
          <a:lstStyle>
            <a:lvl1pPr>
              <a:defRPr/>
            </a:lvl1pPr>
          </a:lstStyle>
          <a:p>
            <a:pPr>
              <a:defRPr/>
            </a:pPr>
            <a:endParaRPr lang="en-US"/>
          </a:p>
        </p:txBody>
      </p:sp>
      <p:sp>
        <p:nvSpPr>
          <p:cNvPr id="6" name="Footer Placeholder 17"/>
          <p:cNvSpPr>
            <a:spLocks noGrp="1"/>
          </p:cNvSpPr>
          <p:nvPr>
            <p:ph type="ftr" sz="quarter" idx="11"/>
          </p:nvPr>
        </p:nvSpPr>
        <p:spPr/>
        <p:txBody>
          <a:bodyPr/>
          <a:lstStyle>
            <a:lvl1pPr>
              <a:defRPr/>
            </a:lvl1pPr>
          </a:lstStyle>
          <a:p>
            <a:pPr>
              <a:defRPr/>
            </a:pPr>
            <a:r>
              <a:rPr lang="en-US" smtClean="0"/>
              <a:t>Early Childhood Outcomes Center</a:t>
            </a:r>
            <a:endParaRPr lang="en-US"/>
          </a:p>
        </p:txBody>
      </p:sp>
      <p:sp>
        <p:nvSpPr>
          <p:cNvPr id="7" name="Slide Number Placeholder 18"/>
          <p:cNvSpPr>
            <a:spLocks noGrp="1"/>
          </p:cNvSpPr>
          <p:nvPr>
            <p:ph type="sldNum" sz="quarter" idx="12"/>
          </p:nvPr>
        </p:nvSpPr>
        <p:spPr/>
        <p:txBody>
          <a:bodyPr/>
          <a:lstStyle>
            <a:lvl1pPr>
              <a:defRPr/>
            </a:lvl1pPr>
          </a:lstStyle>
          <a:p>
            <a:pPr>
              <a:defRPr/>
            </a:pPr>
            <a:fld id="{FC2C6228-AA7A-4A7E-977E-A44A4E3A7000}"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7.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8.png"/><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9.png"/><Relationship Id="rId5" Type="http://schemas.openxmlformats.org/officeDocument/2006/relationships/slideLayout" Target="../slideLayouts/slideLayout35.xml"/><Relationship Id="rId10" Type="http://schemas.openxmlformats.org/officeDocument/2006/relationships/theme" Target="../theme/theme4.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10.png"/><Relationship Id="rId5" Type="http://schemas.openxmlformats.org/officeDocument/2006/relationships/slideLayout" Target="../slideLayouts/slideLayout44.xml"/><Relationship Id="rId10" Type="http://schemas.openxmlformats.org/officeDocument/2006/relationships/theme" Target="../theme/theme5.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11.png"/><Relationship Id="rId5" Type="http://schemas.openxmlformats.org/officeDocument/2006/relationships/slideLayout" Target="../slideLayouts/slideLayout53.xml"/><Relationship Id="rId10" Type="http://schemas.openxmlformats.org/officeDocument/2006/relationships/theme" Target="../theme/theme6.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3" name="Rectangle 19"/>
          <p:cNvSpPr>
            <a:spLocks noChangeArrowheads="1"/>
          </p:cNvSpPr>
          <p:nvPr userDrawn="1"/>
        </p:nvSpPr>
        <p:spPr bwMode="auto">
          <a:xfrm>
            <a:off x="381000" y="304800"/>
            <a:ext cx="8534400" cy="1219200"/>
          </a:xfrm>
          <a:prstGeom prst="rect">
            <a:avLst/>
          </a:prstGeom>
          <a:solidFill>
            <a:srgbClr val="4E2AB8"/>
          </a:solidFill>
          <a:ln w="9525" algn="ctr">
            <a:noFill/>
            <a:miter lim="800000"/>
            <a:headEnd/>
            <a:tailEnd/>
          </a:ln>
          <a:effectLst/>
        </p:spPr>
        <p:txBody>
          <a:bodyPr wrap="none" anchor="ctr"/>
          <a:lstStyle/>
          <a:p>
            <a:pPr>
              <a:defRPr/>
            </a:pPr>
            <a:endParaRPr lang="en-US" dirty="0"/>
          </a:p>
        </p:txBody>
      </p:sp>
      <p:sp>
        <p:nvSpPr>
          <p:cNvPr id="6147" name="Rectangle 2"/>
          <p:cNvSpPr>
            <a:spLocks noGrp="1" noChangeArrowheads="1"/>
          </p:cNvSpPr>
          <p:nvPr>
            <p:ph type="title"/>
          </p:nvPr>
        </p:nvSpPr>
        <p:spPr bwMode="auto">
          <a:xfrm>
            <a:off x="533400" y="2743200"/>
            <a:ext cx="8077200" cy="3276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6568" name="Rectangle 8"/>
          <p:cNvSpPr>
            <a:spLocks noChangeArrowheads="1"/>
          </p:cNvSpPr>
          <p:nvPr userDrawn="1"/>
        </p:nvSpPr>
        <p:spPr bwMode="auto">
          <a:xfrm>
            <a:off x="0" y="0"/>
            <a:ext cx="9144000" cy="6858000"/>
          </a:xfrm>
          <a:prstGeom prst="rect">
            <a:avLst/>
          </a:prstGeom>
          <a:noFill/>
          <a:ln w="127000">
            <a:solidFill>
              <a:srgbClr val="523F69"/>
            </a:solidFill>
            <a:miter lim="800000"/>
            <a:headEnd/>
            <a:tailEnd/>
          </a:ln>
          <a:effectLst/>
        </p:spPr>
        <p:txBody>
          <a:bodyPr wrap="none" anchor="ctr"/>
          <a:lstStyle/>
          <a:p>
            <a:pPr algn="r" eaLnBrk="1" hangingPunct="1">
              <a:defRPr/>
            </a:pPr>
            <a:endParaRPr lang="en-US" sz="1800">
              <a:solidFill>
                <a:schemeClr val="tx1"/>
              </a:solidFill>
            </a:endParaRPr>
          </a:p>
        </p:txBody>
      </p:sp>
      <p:sp>
        <p:nvSpPr>
          <p:cNvPr id="66569" name="Text Box 9"/>
          <p:cNvSpPr txBox="1">
            <a:spLocks noChangeArrowheads="1"/>
          </p:cNvSpPr>
          <p:nvPr userDrawn="1"/>
        </p:nvSpPr>
        <p:spPr bwMode="auto">
          <a:xfrm>
            <a:off x="914400" y="1219200"/>
            <a:ext cx="1752600" cy="366713"/>
          </a:xfrm>
          <a:prstGeom prst="rect">
            <a:avLst/>
          </a:prstGeom>
          <a:noFill/>
          <a:ln w="9525">
            <a:noFill/>
            <a:miter lim="800000"/>
            <a:headEnd/>
            <a:tailEnd/>
          </a:ln>
          <a:effectLst/>
        </p:spPr>
        <p:txBody>
          <a:bodyPr>
            <a:spAutoFit/>
          </a:bodyPr>
          <a:lstStyle/>
          <a:p>
            <a:pPr algn="l" eaLnBrk="1" hangingPunct="1">
              <a:spcBef>
                <a:spcPct val="50000"/>
              </a:spcBef>
              <a:defRPr/>
            </a:pPr>
            <a:endParaRPr lang="en-US" sz="1800">
              <a:solidFill>
                <a:schemeClr val="tx1"/>
              </a:solidFill>
            </a:endParaRPr>
          </a:p>
        </p:txBody>
      </p:sp>
      <p:sp>
        <p:nvSpPr>
          <p:cNvPr id="12" name="Oval 11"/>
          <p:cNvSpPr/>
          <p:nvPr userDrawn="1"/>
        </p:nvSpPr>
        <p:spPr bwMode="auto">
          <a:xfrm>
            <a:off x="457200" y="1143000"/>
            <a:ext cx="1600200" cy="1524000"/>
          </a:xfrm>
          <a:prstGeom prst="ellipse">
            <a:avLst/>
          </a:prstGeom>
          <a:noFill/>
          <a:ln w="9525" cap="flat" cmpd="sng" algn="ctr">
            <a:solidFill>
              <a:srgbClr val="339933">
                <a:alpha val="0"/>
              </a:srgbClr>
            </a:solidFill>
            <a:prstDash val="solid"/>
            <a:round/>
            <a:headEnd type="none" w="med" len="med"/>
            <a:tailEnd type="none" w="med" len="med"/>
          </a:ln>
          <a:effectLst/>
        </p:spPr>
        <p:txBody>
          <a:bodyPr/>
          <a:lstStyle/>
          <a:p>
            <a:pPr algn="r" eaLnBrk="1" hangingPunct="1">
              <a:defRPr/>
            </a:pPr>
            <a:endParaRPr lang="en-US" sz="1800">
              <a:solidFill>
                <a:schemeClr val="tx1"/>
              </a:solidFill>
            </a:endParaRPr>
          </a:p>
        </p:txBody>
      </p:sp>
      <p:pic>
        <p:nvPicPr>
          <p:cNvPr id="6151" name="Picture 12" descr="pink shirt girl"/>
          <p:cNvPicPr>
            <a:picLocks noChangeAspect="1"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7924800" y="304800"/>
            <a:ext cx="876300" cy="876300"/>
          </a:xfrm>
          <a:prstGeom prst="rect">
            <a:avLst/>
          </a:prstGeom>
          <a:noFill/>
          <a:ln w="9525">
            <a:noFill/>
            <a:miter lim="800000"/>
            <a:headEnd/>
            <a:tailEnd/>
          </a:ln>
        </p:spPr>
      </p:pic>
      <p:pic>
        <p:nvPicPr>
          <p:cNvPr id="6152" name="Picture 14" descr="blond_happy_baby"/>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6705600" y="304800"/>
            <a:ext cx="895350" cy="881063"/>
          </a:xfrm>
          <a:prstGeom prst="rect">
            <a:avLst/>
          </a:prstGeom>
          <a:noFill/>
          <a:ln w="9525">
            <a:noFill/>
            <a:miter lim="800000"/>
            <a:headEnd/>
            <a:tailEnd/>
          </a:ln>
        </p:spPr>
      </p:pic>
      <p:pic>
        <p:nvPicPr>
          <p:cNvPr id="6153" name="Picture 16" descr="girl_with_ball"/>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5486400" y="381000"/>
            <a:ext cx="819150" cy="806450"/>
          </a:xfrm>
          <a:prstGeom prst="rect">
            <a:avLst/>
          </a:prstGeom>
          <a:noFill/>
          <a:ln w="9525">
            <a:noFill/>
            <a:miter lim="800000"/>
            <a:headEnd/>
            <a:tailEnd/>
          </a:ln>
        </p:spPr>
      </p:pic>
      <p:pic>
        <p:nvPicPr>
          <p:cNvPr id="6154" name="Picture 15" descr="girl_in_wheelchair"/>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6096000" y="685800"/>
            <a:ext cx="838200" cy="825500"/>
          </a:xfrm>
          <a:prstGeom prst="rect">
            <a:avLst/>
          </a:prstGeom>
          <a:noFill/>
          <a:ln w="9525">
            <a:noFill/>
            <a:miter lim="800000"/>
            <a:headEnd/>
            <a:tailEnd/>
          </a:ln>
        </p:spPr>
      </p:pic>
      <p:pic>
        <p:nvPicPr>
          <p:cNvPr id="6155" name="Picture 13" descr="tie_dye_boy"/>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7315200" y="609600"/>
            <a:ext cx="895350" cy="881063"/>
          </a:xfrm>
          <a:prstGeom prst="rect">
            <a:avLst/>
          </a:prstGeom>
          <a:noFill/>
          <a:ln w="9525">
            <a:noFill/>
            <a:miter lim="800000"/>
            <a:headEnd/>
            <a:tailEnd/>
          </a:ln>
        </p:spPr>
      </p:pic>
      <p:pic>
        <p:nvPicPr>
          <p:cNvPr id="6156" name="Picture 17" descr="eco_round_logo_w_purple"/>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457200" y="228600"/>
            <a:ext cx="1752600" cy="1700213"/>
          </a:xfrm>
          <a:prstGeom prst="rect">
            <a:avLst/>
          </a:prstGeom>
          <a:noFill/>
          <a:ln w="9525">
            <a:noFill/>
            <a:miter lim="800000"/>
            <a:headEnd/>
            <a:tailEnd/>
          </a:ln>
        </p:spPr>
      </p:pic>
      <p:sp>
        <p:nvSpPr>
          <p:cNvPr id="17" name="Date Placeholder 16"/>
          <p:cNvSpPr>
            <a:spLocks noGrp="1"/>
          </p:cNvSpPr>
          <p:nvPr>
            <p:ph type="dt" sz="half" idx="2"/>
          </p:nvPr>
        </p:nvSpPr>
        <p:spPr>
          <a:xfrm>
            <a:off x="457200" y="6356350"/>
            <a:ext cx="2590800" cy="365125"/>
          </a:xfrm>
          <a:prstGeom prst="rect">
            <a:avLst/>
          </a:prstGeom>
        </p:spPr>
        <p:txBody>
          <a:bodyPr vert="horz" lIns="91440" tIns="45720" rIns="91440" bIns="45720" rtlCol="0" anchor="ctr"/>
          <a:lstStyle>
            <a:lvl1pPr algn="l">
              <a:defRPr sz="1200">
                <a:solidFill>
                  <a:srgbClr val="000099"/>
                </a:solidFill>
                <a:latin typeface="Arial" charset="0"/>
              </a:defRPr>
            </a:lvl1pPr>
          </a:lstStyle>
          <a:p>
            <a:pPr>
              <a:defRPr/>
            </a:pPr>
            <a:endParaRPr lang="en-US"/>
          </a:p>
        </p:txBody>
      </p:sp>
      <p:sp>
        <p:nvSpPr>
          <p:cNvPr id="18" name="Footer Placeholder 17"/>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r>
              <a:rPr lang="en-US" smtClean="0"/>
              <a:t>Early Childhood Outcomes Center</a:t>
            </a:r>
            <a:endParaRPr lang="en-US"/>
          </a:p>
        </p:txBody>
      </p:sp>
      <p:sp>
        <p:nvSpPr>
          <p:cNvPr id="19" name="Slide Number Placeholder 18"/>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0099"/>
                </a:solidFill>
                <a:latin typeface="Arial" charset="0"/>
              </a:defRPr>
            </a:lvl1pPr>
          </a:lstStyle>
          <a:p>
            <a:pPr>
              <a:defRPr/>
            </a:pPr>
            <a:fld id="{CFA39685-D68F-4561-B745-71463EE09FC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794" r:id="rId1"/>
    <p:sldLayoutId id="2147484795" r:id="rId2"/>
    <p:sldLayoutId id="2147484753" r:id="rId3"/>
    <p:sldLayoutId id="2147484754" r:id="rId4"/>
    <p:sldLayoutId id="2147484755" r:id="rId5"/>
    <p:sldLayoutId id="2147484756" r:id="rId6"/>
    <p:sldLayoutId id="2147484757" r:id="rId7"/>
    <p:sldLayoutId id="2147484758" r:id="rId8"/>
    <p:sldLayoutId id="2147484759" r:id="rId9"/>
    <p:sldLayoutId id="2147484808" r:id="rId10"/>
  </p:sldLayoutIdLst>
  <p:hf hdr="0" dt="0"/>
  <p:txStyles>
    <p:titleStyle>
      <a:lvl1pPr algn="r" rtl="0" eaLnBrk="0" fontAlgn="base" hangingPunct="0">
        <a:spcBef>
          <a:spcPct val="0"/>
        </a:spcBef>
        <a:spcAft>
          <a:spcPct val="0"/>
        </a:spcAft>
        <a:defRPr sz="3600" b="1">
          <a:solidFill>
            <a:srgbClr val="224568"/>
          </a:solidFill>
          <a:latin typeface="+mj-lt"/>
          <a:ea typeface="+mj-ea"/>
          <a:cs typeface="+mj-cs"/>
        </a:defRPr>
      </a:lvl1pPr>
      <a:lvl2pPr algn="r" rtl="0" eaLnBrk="0" fontAlgn="base" hangingPunct="0">
        <a:spcBef>
          <a:spcPct val="0"/>
        </a:spcBef>
        <a:spcAft>
          <a:spcPct val="0"/>
        </a:spcAft>
        <a:defRPr sz="3600" b="1">
          <a:solidFill>
            <a:srgbClr val="224568"/>
          </a:solidFill>
          <a:latin typeface="Arial" charset="0"/>
        </a:defRPr>
      </a:lvl2pPr>
      <a:lvl3pPr algn="r" rtl="0" eaLnBrk="0" fontAlgn="base" hangingPunct="0">
        <a:spcBef>
          <a:spcPct val="0"/>
        </a:spcBef>
        <a:spcAft>
          <a:spcPct val="0"/>
        </a:spcAft>
        <a:defRPr sz="3600" b="1">
          <a:solidFill>
            <a:srgbClr val="224568"/>
          </a:solidFill>
          <a:latin typeface="Arial" charset="0"/>
        </a:defRPr>
      </a:lvl3pPr>
      <a:lvl4pPr algn="r" rtl="0" eaLnBrk="0" fontAlgn="base" hangingPunct="0">
        <a:spcBef>
          <a:spcPct val="0"/>
        </a:spcBef>
        <a:spcAft>
          <a:spcPct val="0"/>
        </a:spcAft>
        <a:defRPr sz="3600" b="1">
          <a:solidFill>
            <a:srgbClr val="224568"/>
          </a:solidFill>
          <a:latin typeface="Arial" charset="0"/>
        </a:defRPr>
      </a:lvl4pPr>
      <a:lvl5pPr algn="r" rtl="0" eaLnBrk="0" fontAlgn="base" hangingPunct="0">
        <a:spcBef>
          <a:spcPct val="0"/>
        </a:spcBef>
        <a:spcAft>
          <a:spcPct val="0"/>
        </a:spcAft>
        <a:defRPr sz="3600" b="1">
          <a:solidFill>
            <a:srgbClr val="224568"/>
          </a:solidFill>
          <a:latin typeface="Arial" charset="0"/>
        </a:defRPr>
      </a:lvl5pPr>
      <a:lvl6pPr marL="457200" algn="r" rtl="0" fontAlgn="base">
        <a:spcBef>
          <a:spcPct val="0"/>
        </a:spcBef>
        <a:spcAft>
          <a:spcPct val="0"/>
        </a:spcAft>
        <a:defRPr sz="4400">
          <a:solidFill>
            <a:schemeClr val="tx1"/>
          </a:solidFill>
          <a:latin typeface="Arial" charset="0"/>
        </a:defRPr>
      </a:lvl6pPr>
      <a:lvl7pPr marL="914400" algn="r" rtl="0" fontAlgn="base">
        <a:spcBef>
          <a:spcPct val="0"/>
        </a:spcBef>
        <a:spcAft>
          <a:spcPct val="0"/>
        </a:spcAft>
        <a:defRPr sz="4400">
          <a:solidFill>
            <a:schemeClr val="tx1"/>
          </a:solidFill>
          <a:latin typeface="Arial" charset="0"/>
        </a:defRPr>
      </a:lvl7pPr>
      <a:lvl8pPr marL="1371600" algn="r" rtl="0" fontAlgn="base">
        <a:spcBef>
          <a:spcPct val="0"/>
        </a:spcBef>
        <a:spcAft>
          <a:spcPct val="0"/>
        </a:spcAft>
        <a:defRPr sz="4400">
          <a:solidFill>
            <a:schemeClr val="tx1"/>
          </a:solidFill>
          <a:latin typeface="Arial" charset="0"/>
        </a:defRPr>
      </a:lvl8pPr>
      <a:lvl9pPr marL="1828800" algn="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533400" y="152400"/>
            <a:ext cx="8077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2133600"/>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1496" name="Rectangle 8"/>
          <p:cNvSpPr>
            <a:spLocks noChangeArrowheads="1"/>
          </p:cNvSpPr>
          <p:nvPr userDrawn="1"/>
        </p:nvSpPr>
        <p:spPr bwMode="auto">
          <a:xfrm>
            <a:off x="0" y="0"/>
            <a:ext cx="9144000" cy="6858000"/>
          </a:xfrm>
          <a:prstGeom prst="rect">
            <a:avLst/>
          </a:prstGeom>
          <a:noFill/>
          <a:ln w="127000">
            <a:solidFill>
              <a:srgbClr val="523F69"/>
            </a:solidFill>
            <a:miter lim="800000"/>
            <a:headEnd/>
            <a:tailEnd/>
          </a:ln>
          <a:effectLst/>
        </p:spPr>
        <p:txBody>
          <a:bodyPr wrap="none" anchor="ctr"/>
          <a:lstStyle/>
          <a:p>
            <a:pPr algn="r" eaLnBrk="1" hangingPunct="1">
              <a:defRPr/>
            </a:pPr>
            <a:endParaRPr lang="en-US" sz="1800">
              <a:solidFill>
                <a:schemeClr val="tx1"/>
              </a:solidFill>
            </a:endParaRPr>
          </a:p>
        </p:txBody>
      </p:sp>
      <p:sp>
        <p:nvSpPr>
          <p:cNvPr id="191497" name="Text Box 9"/>
          <p:cNvSpPr txBox="1">
            <a:spLocks noChangeArrowheads="1"/>
          </p:cNvSpPr>
          <p:nvPr userDrawn="1"/>
        </p:nvSpPr>
        <p:spPr bwMode="auto">
          <a:xfrm>
            <a:off x="914400" y="1219200"/>
            <a:ext cx="1752600" cy="366713"/>
          </a:xfrm>
          <a:prstGeom prst="rect">
            <a:avLst/>
          </a:prstGeom>
          <a:noFill/>
          <a:ln w="9525">
            <a:noFill/>
            <a:miter lim="800000"/>
            <a:headEnd/>
            <a:tailEnd/>
          </a:ln>
          <a:effectLst/>
        </p:spPr>
        <p:txBody>
          <a:bodyPr>
            <a:spAutoFit/>
          </a:bodyPr>
          <a:lstStyle/>
          <a:p>
            <a:pPr algn="l" eaLnBrk="1" hangingPunct="1">
              <a:spcBef>
                <a:spcPct val="50000"/>
              </a:spcBef>
              <a:defRPr/>
            </a:pPr>
            <a:endParaRPr lang="en-US" sz="1800">
              <a:solidFill>
                <a:schemeClr val="tx1"/>
              </a:solidFill>
            </a:endParaRPr>
          </a:p>
        </p:txBody>
      </p:sp>
      <p:sp>
        <p:nvSpPr>
          <p:cNvPr id="2059" name="Rectangle 11"/>
          <p:cNvSpPr>
            <a:spLocks noChangeArrowheads="1"/>
          </p:cNvSpPr>
          <p:nvPr userDrawn="1"/>
        </p:nvSpPr>
        <p:spPr bwMode="auto">
          <a:xfrm>
            <a:off x="457200" y="1600200"/>
            <a:ext cx="8229600" cy="228600"/>
          </a:xfrm>
          <a:prstGeom prst="rect">
            <a:avLst/>
          </a:prstGeom>
          <a:solidFill>
            <a:srgbClr val="4E2AB8"/>
          </a:solidFill>
          <a:ln w="9525">
            <a:solidFill>
              <a:srgbClr val="666699"/>
            </a:solidFill>
            <a:miter lim="800000"/>
            <a:headEnd/>
            <a:tailEnd/>
          </a:ln>
          <a:effectLst/>
        </p:spPr>
        <p:txBody>
          <a:bodyPr wrap="none" anchor="ctr"/>
          <a:lstStyle/>
          <a:p>
            <a:pPr>
              <a:defRPr/>
            </a:pPr>
            <a:endParaRPr lang="en-US" dirty="0"/>
          </a:p>
        </p:txBody>
      </p:sp>
      <p:pic>
        <p:nvPicPr>
          <p:cNvPr id="7175" name="Picture 14" descr="girl_with_ball"/>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7543800" y="1371600"/>
            <a:ext cx="685800" cy="674688"/>
          </a:xfrm>
          <a:prstGeom prst="rect">
            <a:avLst/>
          </a:prstGeom>
          <a:noFill/>
          <a:ln w="9525">
            <a:noFill/>
            <a:miter lim="800000"/>
            <a:headEnd/>
            <a:tailEnd/>
          </a:ln>
        </p:spPr>
      </p:pic>
      <p:sp>
        <p:nvSpPr>
          <p:cNvPr id="11" name="Footer Placeholder 10"/>
          <p:cNvSpPr>
            <a:spLocks noGrp="1"/>
          </p:cNvSpPr>
          <p:nvPr>
            <p:ph type="ftr" sz="quarter" idx="3"/>
          </p:nvPr>
        </p:nvSpPr>
        <p:spPr>
          <a:xfrm>
            <a:off x="152400" y="6356350"/>
            <a:ext cx="2895600" cy="365125"/>
          </a:xfrm>
          <a:prstGeom prst="rect">
            <a:avLst/>
          </a:prstGeom>
        </p:spPr>
        <p:txBody>
          <a:bodyPr vert="horz" lIns="91440" tIns="45720" rIns="91440" bIns="45720" rtlCol="0" anchor="ctr"/>
          <a:lstStyle>
            <a:lvl1pPr algn="ctr">
              <a:defRPr sz="1200">
                <a:solidFill>
                  <a:srgbClr val="224568"/>
                </a:solidFill>
                <a:latin typeface="Arial" charset="0"/>
              </a:defRPr>
            </a:lvl1pPr>
          </a:lstStyle>
          <a:p>
            <a:pPr>
              <a:defRPr/>
            </a:pPr>
            <a:r>
              <a:rPr lang="en-US" smtClean="0"/>
              <a:t>Early Childhood Outcomes Center</a:t>
            </a:r>
            <a:endParaRPr lang="en-US"/>
          </a:p>
        </p:txBody>
      </p:sp>
      <p:sp>
        <p:nvSpPr>
          <p:cNvPr id="12" name="Slide Number Placeholder 1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224568"/>
                </a:solidFill>
                <a:latin typeface="Arial" charset="0"/>
              </a:defRPr>
            </a:lvl1pPr>
          </a:lstStyle>
          <a:p>
            <a:pPr>
              <a:defRPr/>
            </a:pPr>
            <a:fld id="{127BCD32-B8B1-4B60-800B-62699F4AFF3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760" r:id="rId1"/>
    <p:sldLayoutId id="2147484796" r:id="rId2"/>
    <p:sldLayoutId id="2147484761" r:id="rId3"/>
    <p:sldLayoutId id="2147484762" r:id="rId4"/>
    <p:sldLayoutId id="2147484763" r:id="rId5"/>
    <p:sldLayoutId id="2147484764" r:id="rId6"/>
    <p:sldLayoutId id="2147484765" r:id="rId7"/>
    <p:sldLayoutId id="2147484797" r:id="rId8"/>
    <p:sldLayoutId id="2147484766" r:id="rId9"/>
    <p:sldLayoutId id="2147484807" r:id="rId10"/>
    <p:sldLayoutId id="2147484809" r:id="rId11"/>
  </p:sldLayoutIdLst>
  <p:hf hdr="0" dt="0"/>
  <p:txStyles>
    <p:titleStyle>
      <a:lvl1pPr algn="ctr" rtl="0" eaLnBrk="0" fontAlgn="base" hangingPunct="0">
        <a:spcBef>
          <a:spcPct val="0"/>
        </a:spcBef>
        <a:spcAft>
          <a:spcPct val="0"/>
        </a:spcAft>
        <a:defRPr sz="3600" b="1">
          <a:solidFill>
            <a:srgbClr val="224568"/>
          </a:solidFill>
          <a:latin typeface="+mj-lt"/>
          <a:ea typeface="+mj-ea"/>
          <a:cs typeface="+mj-cs"/>
        </a:defRPr>
      </a:lvl1pPr>
      <a:lvl2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rgbClr val="224568"/>
          </a:solidFill>
          <a:latin typeface="+mn-lt"/>
          <a:ea typeface="+mn-ea"/>
          <a:cs typeface="+mn-cs"/>
        </a:defRPr>
      </a:lvl1pPr>
      <a:lvl2pPr marL="742950" indent="-285750" algn="l" rtl="0" eaLnBrk="0" fontAlgn="base" hangingPunct="0">
        <a:spcBef>
          <a:spcPct val="20000"/>
        </a:spcBef>
        <a:spcAft>
          <a:spcPct val="0"/>
        </a:spcAft>
        <a:buChar char="–"/>
        <a:defRPr sz="2800">
          <a:solidFill>
            <a:srgbClr val="224568"/>
          </a:solidFill>
          <a:latin typeface="+mn-lt"/>
        </a:defRPr>
      </a:lvl2pPr>
      <a:lvl3pPr marL="1143000" indent="-228600" algn="l" rtl="0" eaLnBrk="0" fontAlgn="base" hangingPunct="0">
        <a:spcBef>
          <a:spcPct val="20000"/>
        </a:spcBef>
        <a:spcAft>
          <a:spcPct val="0"/>
        </a:spcAft>
        <a:buChar char="•"/>
        <a:defRPr sz="2400">
          <a:solidFill>
            <a:srgbClr val="224568"/>
          </a:solidFill>
          <a:latin typeface="+mn-lt"/>
        </a:defRPr>
      </a:lvl3pPr>
      <a:lvl4pPr marL="1600200" indent="-228600" algn="l" rtl="0" eaLnBrk="0" fontAlgn="base" hangingPunct="0">
        <a:spcBef>
          <a:spcPct val="20000"/>
        </a:spcBef>
        <a:spcAft>
          <a:spcPct val="0"/>
        </a:spcAft>
        <a:buChar char="–"/>
        <a:defRPr sz="2000">
          <a:solidFill>
            <a:srgbClr val="224568"/>
          </a:solidFill>
          <a:latin typeface="+mn-lt"/>
        </a:defRPr>
      </a:lvl4pPr>
      <a:lvl5pPr marL="2057400" indent="-228600" algn="l" rtl="0" eaLnBrk="0" fontAlgn="base" hangingPunct="0">
        <a:spcBef>
          <a:spcPct val="20000"/>
        </a:spcBef>
        <a:spcAft>
          <a:spcPct val="0"/>
        </a:spcAft>
        <a:buChar char="»"/>
        <a:defRPr sz="2000">
          <a:solidFill>
            <a:srgbClr val="224568"/>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533400" y="152400"/>
            <a:ext cx="8077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2133600"/>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1496" name="Rectangle 8"/>
          <p:cNvSpPr>
            <a:spLocks noChangeArrowheads="1"/>
          </p:cNvSpPr>
          <p:nvPr userDrawn="1"/>
        </p:nvSpPr>
        <p:spPr bwMode="auto">
          <a:xfrm>
            <a:off x="0" y="0"/>
            <a:ext cx="9144000" cy="6858000"/>
          </a:xfrm>
          <a:prstGeom prst="rect">
            <a:avLst/>
          </a:prstGeom>
          <a:noFill/>
          <a:ln w="127000">
            <a:solidFill>
              <a:srgbClr val="523F69"/>
            </a:solidFill>
            <a:miter lim="800000"/>
            <a:headEnd/>
            <a:tailEnd/>
          </a:ln>
          <a:effectLst/>
        </p:spPr>
        <p:txBody>
          <a:bodyPr wrap="none" anchor="ctr"/>
          <a:lstStyle/>
          <a:p>
            <a:pPr algn="r" eaLnBrk="1" hangingPunct="1">
              <a:defRPr/>
            </a:pPr>
            <a:endParaRPr lang="en-US" sz="1800">
              <a:solidFill>
                <a:schemeClr val="tx1"/>
              </a:solidFill>
            </a:endParaRPr>
          </a:p>
        </p:txBody>
      </p:sp>
      <p:sp>
        <p:nvSpPr>
          <p:cNvPr id="191497" name="Text Box 9"/>
          <p:cNvSpPr txBox="1">
            <a:spLocks noChangeArrowheads="1"/>
          </p:cNvSpPr>
          <p:nvPr userDrawn="1"/>
        </p:nvSpPr>
        <p:spPr bwMode="auto">
          <a:xfrm>
            <a:off x="914400" y="1219200"/>
            <a:ext cx="1752600" cy="366713"/>
          </a:xfrm>
          <a:prstGeom prst="rect">
            <a:avLst/>
          </a:prstGeom>
          <a:noFill/>
          <a:ln w="9525">
            <a:noFill/>
            <a:miter lim="800000"/>
            <a:headEnd/>
            <a:tailEnd/>
          </a:ln>
          <a:effectLst/>
        </p:spPr>
        <p:txBody>
          <a:bodyPr>
            <a:spAutoFit/>
          </a:bodyPr>
          <a:lstStyle/>
          <a:p>
            <a:pPr algn="l" eaLnBrk="1" hangingPunct="1">
              <a:spcBef>
                <a:spcPct val="50000"/>
              </a:spcBef>
              <a:defRPr/>
            </a:pPr>
            <a:endParaRPr lang="en-US" sz="1800">
              <a:solidFill>
                <a:schemeClr val="tx1"/>
              </a:solidFill>
            </a:endParaRPr>
          </a:p>
        </p:txBody>
      </p:sp>
      <p:sp>
        <p:nvSpPr>
          <p:cNvPr id="2059" name="Rectangle 11"/>
          <p:cNvSpPr>
            <a:spLocks noChangeArrowheads="1"/>
          </p:cNvSpPr>
          <p:nvPr userDrawn="1"/>
        </p:nvSpPr>
        <p:spPr bwMode="auto">
          <a:xfrm>
            <a:off x="457200" y="1600200"/>
            <a:ext cx="8229600" cy="228600"/>
          </a:xfrm>
          <a:prstGeom prst="rect">
            <a:avLst/>
          </a:prstGeom>
          <a:solidFill>
            <a:srgbClr val="4E2AB8"/>
          </a:solidFill>
          <a:ln w="9525">
            <a:solidFill>
              <a:srgbClr val="666699"/>
            </a:solidFill>
            <a:miter lim="800000"/>
            <a:headEnd/>
            <a:tailEnd/>
          </a:ln>
          <a:effectLst/>
        </p:spPr>
        <p:txBody>
          <a:bodyPr wrap="none" anchor="ctr"/>
          <a:lstStyle/>
          <a:p>
            <a:pPr>
              <a:defRPr/>
            </a:pPr>
            <a:endParaRPr lang="en-US" dirty="0"/>
          </a:p>
        </p:txBody>
      </p:sp>
      <p:sp>
        <p:nvSpPr>
          <p:cNvPr id="11" name="Footer Placeholder 10"/>
          <p:cNvSpPr>
            <a:spLocks noGrp="1"/>
          </p:cNvSpPr>
          <p:nvPr>
            <p:ph type="ftr" sz="quarter" idx="3"/>
          </p:nvPr>
        </p:nvSpPr>
        <p:spPr>
          <a:xfrm>
            <a:off x="152400" y="6356350"/>
            <a:ext cx="2895600" cy="365125"/>
          </a:xfrm>
          <a:prstGeom prst="rect">
            <a:avLst/>
          </a:prstGeom>
        </p:spPr>
        <p:txBody>
          <a:bodyPr vert="horz" lIns="91440" tIns="45720" rIns="91440" bIns="45720" rtlCol="0" anchor="ctr"/>
          <a:lstStyle>
            <a:lvl1pPr algn="ctr">
              <a:defRPr sz="1200">
                <a:solidFill>
                  <a:srgbClr val="224568"/>
                </a:solidFill>
                <a:latin typeface="Arial" charset="0"/>
              </a:defRPr>
            </a:lvl1pPr>
          </a:lstStyle>
          <a:p>
            <a:pPr>
              <a:defRPr/>
            </a:pPr>
            <a:r>
              <a:rPr lang="en-US" smtClean="0"/>
              <a:t>Early Childhood Outcomes Center</a:t>
            </a:r>
            <a:endParaRPr lang="en-US"/>
          </a:p>
        </p:txBody>
      </p:sp>
      <p:sp>
        <p:nvSpPr>
          <p:cNvPr id="12" name="Slide Number Placeholder 1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224568"/>
                </a:solidFill>
                <a:latin typeface="Arial" charset="0"/>
              </a:defRPr>
            </a:lvl1pPr>
          </a:lstStyle>
          <a:p>
            <a:pPr>
              <a:defRPr/>
            </a:pPr>
            <a:fld id="{6E664CDE-7449-45EB-8EB8-AB4097DD4741}" type="slidenum">
              <a:rPr lang="en-US"/>
              <a:pPr>
                <a:defRPr/>
              </a:pPr>
              <a:t>‹#›</a:t>
            </a:fld>
            <a:endParaRPr lang="en-US" dirty="0"/>
          </a:p>
        </p:txBody>
      </p:sp>
      <p:pic>
        <p:nvPicPr>
          <p:cNvPr id="8201" name="Picture 15" descr="girl_in_wheelchair"/>
          <p:cNvPicPr>
            <a:picLocks noChangeAspect="1" noChangeArrowheads="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7543800" y="1295400"/>
            <a:ext cx="822325" cy="8096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67" r:id="rId1"/>
    <p:sldLayoutId id="2147484798" r:id="rId2"/>
    <p:sldLayoutId id="2147484799" r:id="rId3"/>
    <p:sldLayoutId id="2147484768" r:id="rId4"/>
    <p:sldLayoutId id="2147484769" r:id="rId5"/>
    <p:sldLayoutId id="2147484770" r:id="rId6"/>
    <p:sldLayoutId id="2147484771" r:id="rId7"/>
    <p:sldLayoutId id="2147484800" r:id="rId8"/>
    <p:sldLayoutId id="2147484772" r:id="rId9"/>
  </p:sldLayoutIdLst>
  <p:hf hdr="0" dt="0"/>
  <p:txStyles>
    <p:titleStyle>
      <a:lvl1pPr algn="ctr" rtl="0" eaLnBrk="0" fontAlgn="base" hangingPunct="0">
        <a:spcBef>
          <a:spcPct val="0"/>
        </a:spcBef>
        <a:spcAft>
          <a:spcPct val="0"/>
        </a:spcAft>
        <a:defRPr sz="3600" b="1">
          <a:solidFill>
            <a:srgbClr val="224568"/>
          </a:solidFill>
          <a:latin typeface="+mj-lt"/>
          <a:ea typeface="+mj-ea"/>
          <a:cs typeface="+mj-cs"/>
        </a:defRPr>
      </a:lvl1pPr>
      <a:lvl2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rgbClr val="224568"/>
          </a:solidFill>
          <a:latin typeface="+mn-lt"/>
          <a:ea typeface="+mn-ea"/>
          <a:cs typeface="+mn-cs"/>
        </a:defRPr>
      </a:lvl1pPr>
      <a:lvl2pPr marL="742950" indent="-285750" algn="l" rtl="0" eaLnBrk="0" fontAlgn="base" hangingPunct="0">
        <a:spcBef>
          <a:spcPct val="20000"/>
        </a:spcBef>
        <a:spcAft>
          <a:spcPct val="0"/>
        </a:spcAft>
        <a:buChar char="–"/>
        <a:defRPr sz="2800">
          <a:solidFill>
            <a:srgbClr val="224568"/>
          </a:solidFill>
          <a:latin typeface="+mn-lt"/>
        </a:defRPr>
      </a:lvl2pPr>
      <a:lvl3pPr marL="1143000" indent="-228600" algn="l" rtl="0" eaLnBrk="0" fontAlgn="base" hangingPunct="0">
        <a:spcBef>
          <a:spcPct val="20000"/>
        </a:spcBef>
        <a:spcAft>
          <a:spcPct val="0"/>
        </a:spcAft>
        <a:buChar char="•"/>
        <a:defRPr sz="2400">
          <a:solidFill>
            <a:srgbClr val="224568"/>
          </a:solidFill>
          <a:latin typeface="+mn-lt"/>
        </a:defRPr>
      </a:lvl3pPr>
      <a:lvl4pPr marL="1600200" indent="-228600" algn="l" rtl="0" eaLnBrk="0" fontAlgn="base" hangingPunct="0">
        <a:spcBef>
          <a:spcPct val="20000"/>
        </a:spcBef>
        <a:spcAft>
          <a:spcPct val="0"/>
        </a:spcAft>
        <a:buChar char="–"/>
        <a:defRPr sz="2000">
          <a:solidFill>
            <a:srgbClr val="224568"/>
          </a:solidFill>
          <a:latin typeface="+mn-lt"/>
        </a:defRPr>
      </a:lvl4pPr>
      <a:lvl5pPr marL="2057400" indent="-228600" algn="l" rtl="0" eaLnBrk="0" fontAlgn="base" hangingPunct="0">
        <a:spcBef>
          <a:spcPct val="20000"/>
        </a:spcBef>
        <a:spcAft>
          <a:spcPct val="0"/>
        </a:spcAft>
        <a:buChar char="»"/>
        <a:defRPr sz="2000">
          <a:solidFill>
            <a:srgbClr val="224568"/>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533400" y="152400"/>
            <a:ext cx="8077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457200" y="2130425"/>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1496" name="Rectangle 8"/>
          <p:cNvSpPr>
            <a:spLocks noChangeArrowheads="1"/>
          </p:cNvSpPr>
          <p:nvPr userDrawn="1"/>
        </p:nvSpPr>
        <p:spPr bwMode="auto">
          <a:xfrm>
            <a:off x="0" y="0"/>
            <a:ext cx="9144000" cy="6858000"/>
          </a:xfrm>
          <a:prstGeom prst="rect">
            <a:avLst/>
          </a:prstGeom>
          <a:noFill/>
          <a:ln w="127000">
            <a:solidFill>
              <a:srgbClr val="523F69"/>
            </a:solidFill>
            <a:miter lim="800000"/>
            <a:headEnd/>
            <a:tailEnd/>
          </a:ln>
          <a:effectLst/>
        </p:spPr>
        <p:txBody>
          <a:bodyPr wrap="none" anchor="ctr"/>
          <a:lstStyle/>
          <a:p>
            <a:pPr algn="r" eaLnBrk="1" hangingPunct="1">
              <a:defRPr/>
            </a:pPr>
            <a:endParaRPr lang="en-US" sz="1800">
              <a:solidFill>
                <a:schemeClr val="tx1"/>
              </a:solidFill>
            </a:endParaRPr>
          </a:p>
        </p:txBody>
      </p:sp>
      <p:sp>
        <p:nvSpPr>
          <p:cNvPr id="191497" name="Text Box 9"/>
          <p:cNvSpPr txBox="1">
            <a:spLocks noChangeArrowheads="1"/>
          </p:cNvSpPr>
          <p:nvPr userDrawn="1"/>
        </p:nvSpPr>
        <p:spPr bwMode="auto">
          <a:xfrm>
            <a:off x="914400" y="1219200"/>
            <a:ext cx="1752600" cy="366713"/>
          </a:xfrm>
          <a:prstGeom prst="rect">
            <a:avLst/>
          </a:prstGeom>
          <a:noFill/>
          <a:ln w="9525">
            <a:noFill/>
            <a:miter lim="800000"/>
            <a:headEnd/>
            <a:tailEnd/>
          </a:ln>
          <a:effectLst/>
        </p:spPr>
        <p:txBody>
          <a:bodyPr>
            <a:spAutoFit/>
          </a:bodyPr>
          <a:lstStyle/>
          <a:p>
            <a:pPr algn="l" eaLnBrk="1" hangingPunct="1">
              <a:spcBef>
                <a:spcPct val="50000"/>
              </a:spcBef>
              <a:defRPr/>
            </a:pPr>
            <a:endParaRPr lang="en-US" sz="1800">
              <a:solidFill>
                <a:schemeClr val="tx1"/>
              </a:solidFill>
            </a:endParaRPr>
          </a:p>
        </p:txBody>
      </p:sp>
      <p:sp>
        <p:nvSpPr>
          <p:cNvPr id="2059" name="Rectangle 11"/>
          <p:cNvSpPr>
            <a:spLocks noChangeArrowheads="1"/>
          </p:cNvSpPr>
          <p:nvPr userDrawn="1"/>
        </p:nvSpPr>
        <p:spPr bwMode="auto">
          <a:xfrm>
            <a:off x="457200" y="1600200"/>
            <a:ext cx="8229600" cy="182563"/>
          </a:xfrm>
          <a:prstGeom prst="rect">
            <a:avLst/>
          </a:prstGeom>
          <a:solidFill>
            <a:srgbClr val="4E2AB8"/>
          </a:solidFill>
          <a:ln w="9525">
            <a:solidFill>
              <a:srgbClr val="666699"/>
            </a:solidFill>
            <a:miter lim="800000"/>
            <a:headEnd/>
            <a:tailEnd/>
          </a:ln>
          <a:effectLst/>
        </p:spPr>
        <p:txBody>
          <a:bodyPr wrap="none" anchor="ctr"/>
          <a:lstStyle/>
          <a:p>
            <a:pPr>
              <a:defRPr/>
            </a:pPr>
            <a:endParaRPr lang="en-US" dirty="0"/>
          </a:p>
        </p:txBody>
      </p:sp>
      <p:sp>
        <p:nvSpPr>
          <p:cNvPr id="11" name="Footer Placeholder 10"/>
          <p:cNvSpPr>
            <a:spLocks noGrp="1"/>
          </p:cNvSpPr>
          <p:nvPr>
            <p:ph type="ftr" sz="quarter" idx="3"/>
          </p:nvPr>
        </p:nvSpPr>
        <p:spPr>
          <a:xfrm>
            <a:off x="152400" y="6356350"/>
            <a:ext cx="2895600" cy="365125"/>
          </a:xfrm>
          <a:prstGeom prst="rect">
            <a:avLst/>
          </a:prstGeom>
        </p:spPr>
        <p:txBody>
          <a:bodyPr vert="horz" lIns="91440" tIns="45720" rIns="91440" bIns="45720" rtlCol="0" anchor="ctr"/>
          <a:lstStyle>
            <a:lvl1pPr algn="ctr">
              <a:defRPr sz="1200">
                <a:solidFill>
                  <a:srgbClr val="224568"/>
                </a:solidFill>
                <a:latin typeface="Arial" charset="0"/>
              </a:defRPr>
            </a:lvl1pPr>
          </a:lstStyle>
          <a:p>
            <a:pPr>
              <a:defRPr/>
            </a:pPr>
            <a:r>
              <a:rPr lang="en-US" smtClean="0"/>
              <a:t>Early Childhood Outcomes Center</a:t>
            </a:r>
            <a:endParaRPr lang="en-US"/>
          </a:p>
        </p:txBody>
      </p:sp>
      <p:sp>
        <p:nvSpPr>
          <p:cNvPr id="12" name="Slide Number Placeholder 1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224568"/>
                </a:solidFill>
                <a:latin typeface="Arial" charset="0"/>
              </a:defRPr>
            </a:lvl1pPr>
          </a:lstStyle>
          <a:p>
            <a:pPr>
              <a:defRPr/>
            </a:pPr>
            <a:fld id="{3E0CAFC6-C2FE-4CAB-AE23-784F1376D4EF}" type="slidenum">
              <a:rPr lang="en-US"/>
              <a:pPr>
                <a:defRPr/>
              </a:pPr>
              <a:t>‹#›</a:t>
            </a:fld>
            <a:endParaRPr lang="en-US" dirty="0"/>
          </a:p>
        </p:txBody>
      </p:sp>
      <p:pic>
        <p:nvPicPr>
          <p:cNvPr id="9225" name="Picture 14" descr="blond_happy_baby"/>
          <p:cNvPicPr>
            <a:picLocks noChangeAspect="1" noChangeArrowheads="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7543800" y="1295400"/>
            <a:ext cx="822325" cy="8096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73" r:id="rId1"/>
    <p:sldLayoutId id="2147484801" r:id="rId2"/>
    <p:sldLayoutId id="2147484774" r:id="rId3"/>
    <p:sldLayoutId id="2147484775" r:id="rId4"/>
    <p:sldLayoutId id="2147484776" r:id="rId5"/>
    <p:sldLayoutId id="2147484777" r:id="rId6"/>
    <p:sldLayoutId id="2147484778" r:id="rId7"/>
    <p:sldLayoutId id="2147484802" r:id="rId8"/>
    <p:sldLayoutId id="2147484779" r:id="rId9"/>
  </p:sldLayoutIdLst>
  <p:hf hdr="0" dt="0"/>
  <p:txStyles>
    <p:titleStyle>
      <a:lvl1pPr algn="ctr" rtl="0" eaLnBrk="0" fontAlgn="base" hangingPunct="0">
        <a:spcBef>
          <a:spcPct val="0"/>
        </a:spcBef>
        <a:spcAft>
          <a:spcPct val="0"/>
        </a:spcAft>
        <a:defRPr sz="3600" b="1">
          <a:solidFill>
            <a:srgbClr val="224568"/>
          </a:solidFill>
          <a:latin typeface="+mj-lt"/>
          <a:ea typeface="+mj-ea"/>
          <a:cs typeface="+mj-cs"/>
        </a:defRPr>
      </a:lvl1pPr>
      <a:lvl2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rgbClr val="224568"/>
          </a:solidFill>
          <a:latin typeface="+mn-lt"/>
          <a:ea typeface="+mn-ea"/>
          <a:cs typeface="+mn-cs"/>
        </a:defRPr>
      </a:lvl1pPr>
      <a:lvl2pPr marL="742950" indent="-285750" algn="l" rtl="0" eaLnBrk="0" fontAlgn="base" hangingPunct="0">
        <a:spcBef>
          <a:spcPct val="20000"/>
        </a:spcBef>
        <a:spcAft>
          <a:spcPct val="0"/>
        </a:spcAft>
        <a:buChar char="–"/>
        <a:defRPr sz="2800">
          <a:solidFill>
            <a:srgbClr val="224568"/>
          </a:solidFill>
          <a:latin typeface="+mn-lt"/>
        </a:defRPr>
      </a:lvl2pPr>
      <a:lvl3pPr marL="1143000" indent="-228600" algn="l" rtl="0" eaLnBrk="0" fontAlgn="base" hangingPunct="0">
        <a:spcBef>
          <a:spcPct val="20000"/>
        </a:spcBef>
        <a:spcAft>
          <a:spcPct val="0"/>
        </a:spcAft>
        <a:buChar char="•"/>
        <a:defRPr sz="2400">
          <a:solidFill>
            <a:srgbClr val="224568"/>
          </a:solidFill>
          <a:latin typeface="+mn-lt"/>
        </a:defRPr>
      </a:lvl3pPr>
      <a:lvl4pPr marL="1600200" indent="-228600" algn="l" rtl="0" eaLnBrk="0" fontAlgn="base" hangingPunct="0">
        <a:spcBef>
          <a:spcPct val="20000"/>
        </a:spcBef>
        <a:spcAft>
          <a:spcPct val="0"/>
        </a:spcAft>
        <a:buChar char="–"/>
        <a:defRPr sz="2000">
          <a:solidFill>
            <a:srgbClr val="224568"/>
          </a:solidFill>
          <a:latin typeface="+mn-lt"/>
        </a:defRPr>
      </a:lvl4pPr>
      <a:lvl5pPr marL="2057400" indent="-228600" algn="l" rtl="0" eaLnBrk="0" fontAlgn="base" hangingPunct="0">
        <a:spcBef>
          <a:spcPct val="20000"/>
        </a:spcBef>
        <a:spcAft>
          <a:spcPct val="0"/>
        </a:spcAft>
        <a:buChar char="»"/>
        <a:defRPr sz="2000">
          <a:solidFill>
            <a:srgbClr val="224568"/>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533400" y="152400"/>
            <a:ext cx="8077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2130425"/>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1496" name="Rectangle 8"/>
          <p:cNvSpPr>
            <a:spLocks noChangeArrowheads="1"/>
          </p:cNvSpPr>
          <p:nvPr userDrawn="1"/>
        </p:nvSpPr>
        <p:spPr bwMode="auto">
          <a:xfrm>
            <a:off x="0" y="0"/>
            <a:ext cx="9144000" cy="6858000"/>
          </a:xfrm>
          <a:prstGeom prst="rect">
            <a:avLst/>
          </a:prstGeom>
          <a:noFill/>
          <a:ln w="127000">
            <a:solidFill>
              <a:srgbClr val="523F69"/>
            </a:solidFill>
            <a:miter lim="800000"/>
            <a:headEnd/>
            <a:tailEnd/>
          </a:ln>
          <a:effectLst/>
        </p:spPr>
        <p:txBody>
          <a:bodyPr wrap="none" anchor="ctr"/>
          <a:lstStyle/>
          <a:p>
            <a:pPr algn="r" eaLnBrk="1" hangingPunct="1">
              <a:defRPr/>
            </a:pPr>
            <a:endParaRPr lang="en-US" sz="1800">
              <a:solidFill>
                <a:schemeClr val="tx1"/>
              </a:solidFill>
            </a:endParaRPr>
          </a:p>
        </p:txBody>
      </p:sp>
      <p:sp>
        <p:nvSpPr>
          <p:cNvPr id="191497" name="Text Box 9"/>
          <p:cNvSpPr txBox="1">
            <a:spLocks noChangeArrowheads="1"/>
          </p:cNvSpPr>
          <p:nvPr userDrawn="1"/>
        </p:nvSpPr>
        <p:spPr bwMode="auto">
          <a:xfrm>
            <a:off x="914400" y="1219200"/>
            <a:ext cx="1752600" cy="366713"/>
          </a:xfrm>
          <a:prstGeom prst="rect">
            <a:avLst/>
          </a:prstGeom>
          <a:noFill/>
          <a:ln w="9525">
            <a:noFill/>
            <a:miter lim="800000"/>
            <a:headEnd/>
            <a:tailEnd/>
          </a:ln>
          <a:effectLst/>
        </p:spPr>
        <p:txBody>
          <a:bodyPr>
            <a:spAutoFit/>
          </a:bodyPr>
          <a:lstStyle/>
          <a:p>
            <a:pPr algn="l" eaLnBrk="1" hangingPunct="1">
              <a:spcBef>
                <a:spcPct val="50000"/>
              </a:spcBef>
              <a:defRPr/>
            </a:pPr>
            <a:endParaRPr lang="en-US" sz="1800">
              <a:solidFill>
                <a:schemeClr val="tx1"/>
              </a:solidFill>
            </a:endParaRPr>
          </a:p>
        </p:txBody>
      </p:sp>
      <p:sp>
        <p:nvSpPr>
          <p:cNvPr id="2059" name="Rectangle 11"/>
          <p:cNvSpPr>
            <a:spLocks noChangeArrowheads="1"/>
          </p:cNvSpPr>
          <p:nvPr userDrawn="1"/>
        </p:nvSpPr>
        <p:spPr bwMode="auto">
          <a:xfrm>
            <a:off x="457200" y="1600200"/>
            <a:ext cx="8229600" cy="136525"/>
          </a:xfrm>
          <a:prstGeom prst="rect">
            <a:avLst/>
          </a:prstGeom>
          <a:solidFill>
            <a:srgbClr val="4E2AB8"/>
          </a:solidFill>
          <a:ln w="9525">
            <a:solidFill>
              <a:srgbClr val="666699"/>
            </a:solidFill>
            <a:miter lim="800000"/>
            <a:headEnd/>
            <a:tailEnd/>
          </a:ln>
          <a:effectLst/>
        </p:spPr>
        <p:txBody>
          <a:bodyPr wrap="none" anchor="ctr"/>
          <a:lstStyle/>
          <a:p>
            <a:pPr>
              <a:defRPr/>
            </a:pPr>
            <a:endParaRPr lang="en-US" dirty="0"/>
          </a:p>
        </p:txBody>
      </p:sp>
      <p:sp>
        <p:nvSpPr>
          <p:cNvPr id="11" name="Footer Placeholder 10"/>
          <p:cNvSpPr>
            <a:spLocks noGrp="1"/>
          </p:cNvSpPr>
          <p:nvPr>
            <p:ph type="ftr" sz="quarter" idx="3"/>
          </p:nvPr>
        </p:nvSpPr>
        <p:spPr>
          <a:xfrm>
            <a:off x="152400" y="6356350"/>
            <a:ext cx="2895600" cy="365125"/>
          </a:xfrm>
          <a:prstGeom prst="rect">
            <a:avLst/>
          </a:prstGeom>
        </p:spPr>
        <p:txBody>
          <a:bodyPr vert="horz" lIns="91440" tIns="45720" rIns="91440" bIns="45720" rtlCol="0" anchor="ctr"/>
          <a:lstStyle>
            <a:lvl1pPr algn="ctr">
              <a:defRPr sz="1200">
                <a:solidFill>
                  <a:srgbClr val="224568"/>
                </a:solidFill>
                <a:latin typeface="Arial" charset="0"/>
              </a:defRPr>
            </a:lvl1pPr>
          </a:lstStyle>
          <a:p>
            <a:pPr>
              <a:defRPr/>
            </a:pPr>
            <a:r>
              <a:rPr lang="en-US" smtClean="0"/>
              <a:t>Early Childhood Outcomes Center</a:t>
            </a:r>
            <a:endParaRPr lang="en-US"/>
          </a:p>
        </p:txBody>
      </p:sp>
      <p:sp>
        <p:nvSpPr>
          <p:cNvPr id="12" name="Slide Number Placeholder 1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224568"/>
                </a:solidFill>
                <a:latin typeface="Arial" charset="0"/>
              </a:defRPr>
            </a:lvl1pPr>
          </a:lstStyle>
          <a:p>
            <a:pPr>
              <a:defRPr/>
            </a:pPr>
            <a:fld id="{DB84FBEA-FAEA-4EFA-B8A0-BE1EE00F58AC}" type="slidenum">
              <a:rPr lang="en-US"/>
              <a:pPr>
                <a:defRPr/>
              </a:pPr>
              <a:t>‹#›</a:t>
            </a:fld>
            <a:endParaRPr lang="en-US" dirty="0"/>
          </a:p>
        </p:txBody>
      </p:sp>
      <p:pic>
        <p:nvPicPr>
          <p:cNvPr id="10249" name="Picture 13" descr="tie_dye_boy"/>
          <p:cNvPicPr>
            <a:picLocks noChangeAspect="1" noChangeArrowheads="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7543800" y="1247775"/>
            <a:ext cx="822325" cy="8096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80" r:id="rId1"/>
    <p:sldLayoutId id="2147484803" r:id="rId2"/>
    <p:sldLayoutId id="2147484781" r:id="rId3"/>
    <p:sldLayoutId id="2147484782" r:id="rId4"/>
    <p:sldLayoutId id="2147484783" r:id="rId5"/>
    <p:sldLayoutId id="2147484784" r:id="rId6"/>
    <p:sldLayoutId id="2147484785" r:id="rId7"/>
    <p:sldLayoutId id="2147484804" r:id="rId8"/>
    <p:sldLayoutId id="2147484786" r:id="rId9"/>
  </p:sldLayoutIdLst>
  <p:hf hdr="0" dt="0"/>
  <p:txStyles>
    <p:titleStyle>
      <a:lvl1pPr algn="ctr" rtl="0" eaLnBrk="0" fontAlgn="base" hangingPunct="0">
        <a:spcBef>
          <a:spcPct val="0"/>
        </a:spcBef>
        <a:spcAft>
          <a:spcPct val="0"/>
        </a:spcAft>
        <a:defRPr sz="3600" b="1">
          <a:solidFill>
            <a:srgbClr val="224568"/>
          </a:solidFill>
          <a:latin typeface="+mj-lt"/>
          <a:ea typeface="+mj-ea"/>
          <a:cs typeface="+mj-cs"/>
        </a:defRPr>
      </a:lvl1pPr>
      <a:lvl2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rgbClr val="224568"/>
          </a:solidFill>
          <a:latin typeface="+mn-lt"/>
          <a:ea typeface="+mn-ea"/>
          <a:cs typeface="+mn-cs"/>
        </a:defRPr>
      </a:lvl1pPr>
      <a:lvl2pPr marL="742950" indent="-285750" algn="l" rtl="0" eaLnBrk="0" fontAlgn="base" hangingPunct="0">
        <a:spcBef>
          <a:spcPct val="20000"/>
        </a:spcBef>
        <a:spcAft>
          <a:spcPct val="0"/>
        </a:spcAft>
        <a:buChar char="–"/>
        <a:defRPr sz="2800">
          <a:solidFill>
            <a:srgbClr val="224568"/>
          </a:solidFill>
          <a:latin typeface="+mn-lt"/>
        </a:defRPr>
      </a:lvl2pPr>
      <a:lvl3pPr marL="1143000" indent="-228600" algn="l" rtl="0" eaLnBrk="0" fontAlgn="base" hangingPunct="0">
        <a:spcBef>
          <a:spcPct val="20000"/>
        </a:spcBef>
        <a:spcAft>
          <a:spcPct val="0"/>
        </a:spcAft>
        <a:buChar char="•"/>
        <a:defRPr sz="2400">
          <a:solidFill>
            <a:srgbClr val="224568"/>
          </a:solidFill>
          <a:latin typeface="+mn-lt"/>
        </a:defRPr>
      </a:lvl3pPr>
      <a:lvl4pPr marL="1600200" indent="-228600" algn="l" rtl="0" eaLnBrk="0" fontAlgn="base" hangingPunct="0">
        <a:spcBef>
          <a:spcPct val="20000"/>
        </a:spcBef>
        <a:spcAft>
          <a:spcPct val="0"/>
        </a:spcAft>
        <a:buChar char="–"/>
        <a:defRPr sz="2000">
          <a:solidFill>
            <a:srgbClr val="224568"/>
          </a:solidFill>
          <a:latin typeface="+mn-lt"/>
        </a:defRPr>
      </a:lvl4pPr>
      <a:lvl5pPr marL="2057400" indent="-228600" algn="l" rtl="0" eaLnBrk="0" fontAlgn="base" hangingPunct="0">
        <a:spcBef>
          <a:spcPct val="20000"/>
        </a:spcBef>
        <a:spcAft>
          <a:spcPct val="0"/>
        </a:spcAft>
        <a:buChar char="»"/>
        <a:defRPr sz="2000">
          <a:solidFill>
            <a:srgbClr val="224568"/>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533400" y="152400"/>
            <a:ext cx="8077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2130425"/>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1496" name="Rectangle 8"/>
          <p:cNvSpPr>
            <a:spLocks noChangeArrowheads="1"/>
          </p:cNvSpPr>
          <p:nvPr userDrawn="1"/>
        </p:nvSpPr>
        <p:spPr bwMode="auto">
          <a:xfrm>
            <a:off x="0" y="0"/>
            <a:ext cx="9144000" cy="6858000"/>
          </a:xfrm>
          <a:prstGeom prst="rect">
            <a:avLst/>
          </a:prstGeom>
          <a:noFill/>
          <a:ln w="127000">
            <a:solidFill>
              <a:srgbClr val="523F69"/>
            </a:solidFill>
            <a:miter lim="800000"/>
            <a:headEnd/>
            <a:tailEnd/>
          </a:ln>
          <a:effectLst/>
        </p:spPr>
        <p:txBody>
          <a:bodyPr wrap="none" anchor="ctr"/>
          <a:lstStyle/>
          <a:p>
            <a:pPr algn="r" eaLnBrk="1" hangingPunct="1">
              <a:defRPr/>
            </a:pPr>
            <a:endParaRPr lang="en-US" sz="1800">
              <a:solidFill>
                <a:schemeClr val="tx1"/>
              </a:solidFill>
            </a:endParaRPr>
          </a:p>
        </p:txBody>
      </p:sp>
      <p:sp>
        <p:nvSpPr>
          <p:cNvPr id="191497" name="Text Box 9"/>
          <p:cNvSpPr txBox="1">
            <a:spLocks noChangeArrowheads="1"/>
          </p:cNvSpPr>
          <p:nvPr userDrawn="1"/>
        </p:nvSpPr>
        <p:spPr bwMode="auto">
          <a:xfrm>
            <a:off x="914400" y="1219200"/>
            <a:ext cx="1752600" cy="366713"/>
          </a:xfrm>
          <a:prstGeom prst="rect">
            <a:avLst/>
          </a:prstGeom>
          <a:noFill/>
          <a:ln w="9525">
            <a:noFill/>
            <a:miter lim="800000"/>
            <a:headEnd/>
            <a:tailEnd/>
          </a:ln>
          <a:effectLst/>
        </p:spPr>
        <p:txBody>
          <a:bodyPr>
            <a:spAutoFit/>
          </a:bodyPr>
          <a:lstStyle/>
          <a:p>
            <a:pPr algn="l" eaLnBrk="1" hangingPunct="1">
              <a:spcBef>
                <a:spcPct val="50000"/>
              </a:spcBef>
              <a:defRPr/>
            </a:pPr>
            <a:endParaRPr lang="en-US" sz="1800">
              <a:solidFill>
                <a:schemeClr val="tx1"/>
              </a:solidFill>
            </a:endParaRPr>
          </a:p>
        </p:txBody>
      </p:sp>
      <p:sp>
        <p:nvSpPr>
          <p:cNvPr id="2059" name="Rectangle 11"/>
          <p:cNvSpPr>
            <a:spLocks noChangeArrowheads="1"/>
          </p:cNvSpPr>
          <p:nvPr userDrawn="1"/>
        </p:nvSpPr>
        <p:spPr bwMode="auto">
          <a:xfrm>
            <a:off x="457200" y="1600200"/>
            <a:ext cx="8229600" cy="228600"/>
          </a:xfrm>
          <a:prstGeom prst="rect">
            <a:avLst/>
          </a:prstGeom>
          <a:solidFill>
            <a:srgbClr val="4E2AB8"/>
          </a:solidFill>
          <a:ln w="9525">
            <a:solidFill>
              <a:srgbClr val="666699"/>
            </a:solidFill>
            <a:miter lim="800000"/>
            <a:headEnd/>
            <a:tailEnd/>
          </a:ln>
          <a:effectLst/>
        </p:spPr>
        <p:txBody>
          <a:bodyPr wrap="none" anchor="ctr"/>
          <a:lstStyle/>
          <a:p>
            <a:pPr>
              <a:defRPr/>
            </a:pPr>
            <a:endParaRPr lang="en-US" dirty="0"/>
          </a:p>
        </p:txBody>
      </p:sp>
      <p:sp>
        <p:nvSpPr>
          <p:cNvPr id="11" name="Footer Placeholder 10"/>
          <p:cNvSpPr>
            <a:spLocks noGrp="1"/>
          </p:cNvSpPr>
          <p:nvPr>
            <p:ph type="ftr" sz="quarter" idx="3"/>
          </p:nvPr>
        </p:nvSpPr>
        <p:spPr>
          <a:xfrm>
            <a:off x="152400" y="6356350"/>
            <a:ext cx="2895600" cy="365125"/>
          </a:xfrm>
          <a:prstGeom prst="rect">
            <a:avLst/>
          </a:prstGeom>
        </p:spPr>
        <p:txBody>
          <a:bodyPr vert="horz" lIns="91440" tIns="45720" rIns="91440" bIns="45720" rtlCol="0" anchor="ctr"/>
          <a:lstStyle>
            <a:lvl1pPr algn="ctr">
              <a:defRPr sz="1200">
                <a:solidFill>
                  <a:srgbClr val="224568"/>
                </a:solidFill>
                <a:latin typeface="Arial" charset="0"/>
              </a:defRPr>
            </a:lvl1pPr>
          </a:lstStyle>
          <a:p>
            <a:pPr>
              <a:defRPr/>
            </a:pPr>
            <a:r>
              <a:rPr lang="en-US" smtClean="0"/>
              <a:t>Early Childhood Outcomes Center</a:t>
            </a:r>
            <a:endParaRPr lang="en-US"/>
          </a:p>
        </p:txBody>
      </p:sp>
      <p:sp>
        <p:nvSpPr>
          <p:cNvPr id="12" name="Slide Number Placeholder 1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224568"/>
                </a:solidFill>
                <a:latin typeface="Arial" charset="0"/>
              </a:defRPr>
            </a:lvl1pPr>
          </a:lstStyle>
          <a:p>
            <a:pPr>
              <a:defRPr/>
            </a:pPr>
            <a:fld id="{E86127DA-2B73-4237-ADF3-B61E908059E2}" type="slidenum">
              <a:rPr lang="en-US"/>
              <a:pPr>
                <a:defRPr/>
              </a:pPr>
              <a:t>‹#›</a:t>
            </a:fld>
            <a:endParaRPr lang="en-US" dirty="0"/>
          </a:p>
        </p:txBody>
      </p:sp>
      <p:pic>
        <p:nvPicPr>
          <p:cNvPr id="11273" name="Picture 12" descr="pink shirt girl"/>
          <p:cNvPicPr>
            <a:picLocks noChangeAspect="1" noChangeArrowheads="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7543800" y="1371600"/>
            <a:ext cx="685800" cy="685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87" r:id="rId1"/>
    <p:sldLayoutId id="2147484805" r:id="rId2"/>
    <p:sldLayoutId id="2147484788" r:id="rId3"/>
    <p:sldLayoutId id="2147484789" r:id="rId4"/>
    <p:sldLayoutId id="2147484790" r:id="rId5"/>
    <p:sldLayoutId id="2147484791" r:id="rId6"/>
    <p:sldLayoutId id="2147484792" r:id="rId7"/>
    <p:sldLayoutId id="2147484806" r:id="rId8"/>
    <p:sldLayoutId id="2147484793" r:id="rId9"/>
  </p:sldLayoutIdLst>
  <p:hf hdr="0" dt="0"/>
  <p:txStyles>
    <p:titleStyle>
      <a:lvl1pPr algn="ctr" rtl="0" eaLnBrk="0" fontAlgn="base" hangingPunct="0">
        <a:spcBef>
          <a:spcPct val="0"/>
        </a:spcBef>
        <a:spcAft>
          <a:spcPct val="0"/>
        </a:spcAft>
        <a:defRPr sz="3600" b="1">
          <a:solidFill>
            <a:srgbClr val="224568"/>
          </a:solidFill>
          <a:latin typeface="+mj-lt"/>
          <a:ea typeface="+mj-ea"/>
          <a:cs typeface="+mj-cs"/>
        </a:defRPr>
      </a:lvl1pPr>
      <a:lvl2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3600" b="1">
          <a:solidFill>
            <a:srgbClr val="224568"/>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rgbClr val="224568"/>
          </a:solidFill>
          <a:latin typeface="+mn-lt"/>
          <a:ea typeface="+mn-ea"/>
          <a:cs typeface="+mn-cs"/>
        </a:defRPr>
      </a:lvl1pPr>
      <a:lvl2pPr marL="742950" indent="-285750" algn="l" rtl="0" eaLnBrk="0" fontAlgn="base" hangingPunct="0">
        <a:spcBef>
          <a:spcPct val="20000"/>
        </a:spcBef>
        <a:spcAft>
          <a:spcPct val="0"/>
        </a:spcAft>
        <a:buChar char="–"/>
        <a:defRPr sz="2800">
          <a:solidFill>
            <a:srgbClr val="224568"/>
          </a:solidFill>
          <a:latin typeface="+mn-lt"/>
        </a:defRPr>
      </a:lvl2pPr>
      <a:lvl3pPr marL="1143000" indent="-228600" algn="l" rtl="0" eaLnBrk="0" fontAlgn="base" hangingPunct="0">
        <a:spcBef>
          <a:spcPct val="20000"/>
        </a:spcBef>
        <a:spcAft>
          <a:spcPct val="0"/>
        </a:spcAft>
        <a:buChar char="•"/>
        <a:defRPr sz="2400">
          <a:solidFill>
            <a:srgbClr val="224568"/>
          </a:solidFill>
          <a:latin typeface="+mn-lt"/>
        </a:defRPr>
      </a:lvl3pPr>
      <a:lvl4pPr marL="1600200" indent="-228600" algn="l" rtl="0" eaLnBrk="0" fontAlgn="base" hangingPunct="0">
        <a:spcBef>
          <a:spcPct val="20000"/>
        </a:spcBef>
        <a:spcAft>
          <a:spcPct val="0"/>
        </a:spcAft>
        <a:buChar char="–"/>
        <a:defRPr sz="2000">
          <a:solidFill>
            <a:srgbClr val="224568"/>
          </a:solidFill>
          <a:latin typeface="+mn-lt"/>
        </a:defRPr>
      </a:lvl4pPr>
      <a:lvl5pPr marL="2057400" indent="-228600" algn="l" rtl="0" eaLnBrk="0" fontAlgn="base" hangingPunct="0">
        <a:spcBef>
          <a:spcPct val="20000"/>
        </a:spcBef>
        <a:spcAft>
          <a:spcPct val="0"/>
        </a:spcAft>
        <a:buChar char="»"/>
        <a:defRPr sz="2000">
          <a:solidFill>
            <a:srgbClr val="224568"/>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7.xml"/><Relationship Id="rId1" Type="http://schemas.openxmlformats.org/officeDocument/2006/relationships/vmlDrawing" Target="../drawings/vmlDrawing1.vml"/><Relationship Id="rId5" Type="http://schemas.openxmlformats.org/officeDocument/2006/relationships/image" Target="../media/image39.png"/><Relationship Id="rId4" Type="http://schemas.openxmlformats.org/officeDocument/2006/relationships/oleObject" Target="../embeddings/oleObject1.bin"/></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7.xml"/><Relationship Id="rId1" Type="http://schemas.openxmlformats.org/officeDocument/2006/relationships/vmlDrawing" Target="../drawings/vmlDrawing2.vml"/><Relationship Id="rId5" Type="http://schemas.openxmlformats.org/officeDocument/2006/relationships/image" Target="../media/image39.png"/><Relationship Id="rId4" Type="http://schemas.openxmlformats.org/officeDocument/2006/relationships/oleObject" Target="../embeddings/oleObject2.bin"/></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7.xml"/><Relationship Id="rId1" Type="http://schemas.openxmlformats.org/officeDocument/2006/relationships/vmlDrawing" Target="../drawings/vmlDrawing3.vml"/><Relationship Id="rId5" Type="http://schemas.openxmlformats.org/officeDocument/2006/relationships/image" Target="../media/image39.png"/><Relationship Id="rId4" Type="http://schemas.openxmlformats.org/officeDocument/2006/relationships/oleObject" Target="../embeddings/oleObject3.bin"/></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7.xml"/><Relationship Id="rId1" Type="http://schemas.openxmlformats.org/officeDocument/2006/relationships/vmlDrawing" Target="../drawings/vmlDrawing4.vml"/><Relationship Id="rId5" Type="http://schemas.openxmlformats.org/officeDocument/2006/relationships/image" Target="../media/image39.png"/><Relationship Id="rId4" Type="http://schemas.openxmlformats.org/officeDocument/2006/relationships/oleObject" Target="../embeddings/oleObject4.bin"/></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7.xml"/><Relationship Id="rId1" Type="http://schemas.openxmlformats.org/officeDocument/2006/relationships/vmlDrawing" Target="../drawings/vmlDrawing5.vml"/><Relationship Id="rId5" Type="http://schemas.openxmlformats.org/officeDocument/2006/relationships/image" Target="../media/image39.png"/><Relationship Id="rId4" Type="http://schemas.openxmlformats.org/officeDocument/2006/relationships/oleObject" Target="../embeddings/oleObject5.bin"/></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7.xml"/><Relationship Id="rId1" Type="http://schemas.openxmlformats.org/officeDocument/2006/relationships/vmlDrawing" Target="../drawings/vmlDrawing6.vml"/><Relationship Id="rId5" Type="http://schemas.openxmlformats.org/officeDocument/2006/relationships/image" Target="../media/image39.png"/><Relationship Id="rId4" Type="http://schemas.openxmlformats.org/officeDocument/2006/relationships/oleObject" Target="../embeddings/oleObject6.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7.xml"/><Relationship Id="rId1" Type="http://schemas.openxmlformats.org/officeDocument/2006/relationships/vmlDrawing" Target="../drawings/vmlDrawing7.vml"/><Relationship Id="rId5" Type="http://schemas.openxmlformats.org/officeDocument/2006/relationships/image" Target="../media/image39.png"/><Relationship Id="rId4" Type="http://schemas.openxmlformats.org/officeDocument/2006/relationships/oleObject" Target="../embeddings/oleObject7.bin"/></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7.xml"/><Relationship Id="rId1" Type="http://schemas.openxmlformats.org/officeDocument/2006/relationships/vmlDrawing" Target="../drawings/vmlDrawing8.vml"/><Relationship Id="rId5" Type="http://schemas.openxmlformats.org/officeDocument/2006/relationships/image" Target="../media/image39.png"/><Relationship Id="rId4" Type="http://schemas.openxmlformats.org/officeDocument/2006/relationships/oleObject" Target="../embeddings/oleObject8.bin"/></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7.xml"/><Relationship Id="rId1" Type="http://schemas.openxmlformats.org/officeDocument/2006/relationships/vmlDrawing" Target="../drawings/vmlDrawing9.vml"/><Relationship Id="rId5" Type="http://schemas.openxmlformats.org/officeDocument/2006/relationships/image" Target="../media/image39.png"/><Relationship Id="rId4" Type="http://schemas.openxmlformats.org/officeDocument/2006/relationships/oleObject" Target="../embeddings/oleObject9.bin"/></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7.xml"/><Relationship Id="rId1" Type="http://schemas.openxmlformats.org/officeDocument/2006/relationships/vmlDrawing" Target="../drawings/vmlDrawing10.vml"/><Relationship Id="rId5" Type="http://schemas.openxmlformats.org/officeDocument/2006/relationships/image" Target="../media/image39.png"/><Relationship Id="rId4" Type="http://schemas.openxmlformats.org/officeDocument/2006/relationships/oleObject" Target="../embeddings/oleObject10.bin"/></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7.xml"/><Relationship Id="rId1" Type="http://schemas.openxmlformats.org/officeDocument/2006/relationships/vmlDrawing" Target="../drawings/vmlDrawing11.vml"/><Relationship Id="rId5" Type="http://schemas.openxmlformats.org/officeDocument/2006/relationships/image" Target="../media/image39.png"/><Relationship Id="rId4" Type="http://schemas.openxmlformats.org/officeDocument/2006/relationships/oleObject" Target="../embeddings/oleObject11.bin"/></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7.xml"/><Relationship Id="rId1" Type="http://schemas.openxmlformats.org/officeDocument/2006/relationships/vmlDrawing" Target="../drawings/vmlDrawing12.vml"/><Relationship Id="rId5" Type="http://schemas.openxmlformats.org/officeDocument/2006/relationships/image" Target="../media/image39.png"/><Relationship Id="rId4" Type="http://schemas.openxmlformats.org/officeDocument/2006/relationships/oleObject" Target="../embeddings/oleObject12.bin"/></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7.xml"/><Relationship Id="rId1" Type="http://schemas.openxmlformats.org/officeDocument/2006/relationships/vmlDrawing" Target="../drawings/vmlDrawing13.vml"/><Relationship Id="rId5" Type="http://schemas.openxmlformats.org/officeDocument/2006/relationships/image" Target="../media/image39.png"/><Relationship Id="rId4" Type="http://schemas.openxmlformats.org/officeDocument/2006/relationships/oleObject" Target="../embeddings/oleObject13.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7.xml"/><Relationship Id="rId1" Type="http://schemas.openxmlformats.org/officeDocument/2006/relationships/vmlDrawing" Target="../drawings/vmlDrawing14.vml"/><Relationship Id="rId5" Type="http://schemas.openxmlformats.org/officeDocument/2006/relationships/image" Target="../media/image39.png"/><Relationship Id="rId4" Type="http://schemas.openxmlformats.org/officeDocument/2006/relationships/oleObject" Target="../embeddings/oleObject14.bin"/></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17.xml"/><Relationship Id="rId1" Type="http://schemas.openxmlformats.org/officeDocument/2006/relationships/vmlDrawing" Target="../drawings/vmlDrawing15.vml"/><Relationship Id="rId5" Type="http://schemas.openxmlformats.org/officeDocument/2006/relationships/image" Target="../media/image39.png"/><Relationship Id="rId4" Type="http://schemas.openxmlformats.org/officeDocument/2006/relationships/oleObject" Target="../embeddings/oleObject15.bin"/></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7.xml"/><Relationship Id="rId1" Type="http://schemas.openxmlformats.org/officeDocument/2006/relationships/vmlDrawing" Target="../drawings/vmlDrawing16.vml"/><Relationship Id="rId5" Type="http://schemas.openxmlformats.org/officeDocument/2006/relationships/image" Target="../media/image39.png"/><Relationship Id="rId4" Type="http://schemas.openxmlformats.org/officeDocument/2006/relationships/oleObject" Target="../embeddings/oleObject16.bin"/></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113.xml"/><Relationship Id="rId1" Type="http://schemas.openxmlformats.org/officeDocument/2006/relationships/slideLayout" Target="../slideLayouts/slideLayout12.xml"/><Relationship Id="rId4" Type="http://schemas.openxmlformats.org/officeDocument/2006/relationships/image" Target="../media/image41.wmf"/></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6.xml"/><Relationship Id="rId1" Type="http://schemas.openxmlformats.org/officeDocument/2006/relationships/slideLayout" Target="../slideLayouts/slideLayout21.xml"/></Relationships>
</file>

<file path=ppt/slides/_rels/slide1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7.xml"/></Relationships>
</file>

<file path=ppt/slides/_rels/slide13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7.xml"/></Relationships>
</file>

<file path=ppt/slides/_rels/slide13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7.xml"/></Relationships>
</file>

<file path=ppt/slides/_rels/slide13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7.xml"/></Relationships>
</file>

<file path=ppt/slides/_rels/slide13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3" Type="http://schemas.openxmlformats.org/officeDocument/2006/relationships/hyperlink" Target="mailto:kathleen.hebbeler@sri.com" TargetMode="External"/><Relationship Id="rId2" Type="http://schemas.openxmlformats.org/officeDocument/2006/relationships/hyperlink" Target="mailto:kathi.gillaspy@unc.edu" TargetMode="External"/><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hyperlink" Target="mailto:Dee.Gethmann@iowa.gov" TargetMode="Externa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image" Target="../media/image21.png"/><Relationship Id="rId7" Type="http://schemas.openxmlformats.org/officeDocument/2006/relationships/image" Target="../media/image25.wmf"/><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24.wmf"/><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39.xml"/><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41.xml"/><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audio" Target="file:///C:\TEMP\GAMESF~1\WHOWAN~1\Who%20Wants%20to%20Be%20a%20Millionaire.wav" TargetMode="External"/><Relationship Id="rId1" Type="http://schemas.openxmlformats.org/officeDocument/2006/relationships/audio" Target="file:///C:\TEMP\GAMESF~1\WHOWAN~1\New%20Question.wav" TargetMode="External"/><Relationship Id="rId6" Type="http://schemas.openxmlformats.org/officeDocument/2006/relationships/image" Target="../media/image30.png"/><Relationship Id="rId5" Type="http://schemas.openxmlformats.org/officeDocument/2006/relationships/image" Target="../media/image29.wmf"/><Relationship Id="rId4"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44.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45.xml"/><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46.xml"/><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47.xml"/><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48.xml"/><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49.xml"/><Relationship Id="rId1" Type="http://schemas.openxmlformats.org/officeDocument/2006/relationships/slideLayout" Target="../slideLayouts/slideLayout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8.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50.xml"/><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51.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8.xml"/><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Grp="1" noChangeArrowheads="1"/>
          </p:cNvSpPr>
          <p:nvPr>
            <p:ph type="ctrTitle"/>
          </p:nvPr>
        </p:nvSpPr>
        <p:spPr>
          <a:xfrm>
            <a:off x="228600" y="1676400"/>
            <a:ext cx="8229600" cy="1676400"/>
          </a:xfrm>
        </p:spPr>
        <p:txBody>
          <a:bodyPr/>
          <a:lstStyle/>
          <a:p>
            <a:pPr algn="l" eaLnBrk="1" hangingPunct="1">
              <a:defRPr/>
            </a:pPr>
            <a:r>
              <a:rPr lang="en-US" dirty="0">
                <a:latin typeface="Georgia" pitchFamily="18" charset="0"/>
              </a:rPr>
              <a:t/>
            </a:r>
            <a:br>
              <a:rPr lang="en-US" dirty="0">
                <a:latin typeface="Georgia" pitchFamily="18" charset="0"/>
              </a:rPr>
            </a:br>
            <a:r>
              <a:rPr lang="en-US" dirty="0" smtClean="0">
                <a:latin typeface="Georgia" pitchFamily="18" charset="0"/>
              </a:rPr>
              <a:t>Early Childhood Outcomes Workshop</a:t>
            </a:r>
            <a:r>
              <a:rPr lang="en-US" dirty="0" smtClean="0"/>
              <a:t/>
            </a:r>
            <a:br>
              <a:rPr lang="en-US" dirty="0" smtClean="0"/>
            </a:br>
            <a:endParaRPr lang="en-US" sz="2800" dirty="0" smtClean="0"/>
          </a:p>
        </p:txBody>
      </p:sp>
      <p:sp>
        <p:nvSpPr>
          <p:cNvPr id="2051" name="Rectangle 4"/>
          <p:cNvSpPr>
            <a:spLocks noGrp="1" noChangeArrowheads="1"/>
          </p:cNvSpPr>
          <p:nvPr>
            <p:ph type="subTitle" idx="1"/>
          </p:nvPr>
        </p:nvSpPr>
        <p:spPr>
          <a:xfrm>
            <a:off x="977900" y="2895600"/>
            <a:ext cx="7937500" cy="2743200"/>
          </a:xfrm>
          <a:noFill/>
        </p:spPr>
        <p:txBody>
          <a:bodyPr/>
          <a:lstStyle/>
          <a:p>
            <a:pPr eaLnBrk="1" hangingPunct="1"/>
            <a:endParaRPr lang="en-US" b="1" dirty="0" smtClean="0"/>
          </a:p>
          <a:p>
            <a:pPr>
              <a:spcBef>
                <a:spcPts val="0"/>
              </a:spcBef>
            </a:pPr>
            <a:r>
              <a:rPr lang="en-US" sz="3200" b="1" dirty="0" smtClean="0">
                <a:solidFill>
                  <a:srgbClr val="274068"/>
                </a:solidFill>
                <a:latin typeface="Georgia" pitchFamily="18" charset="0"/>
              </a:rPr>
              <a:t>Kathi Gillaspy</a:t>
            </a:r>
          </a:p>
          <a:p>
            <a:r>
              <a:rPr lang="en-US" sz="2000" b="1" dirty="0">
                <a:solidFill>
                  <a:srgbClr val="274068"/>
                </a:solidFill>
                <a:latin typeface="Georgia" pitchFamily="18" charset="0"/>
              </a:rPr>
              <a:t>Early Childhood Outcomes </a:t>
            </a:r>
            <a:r>
              <a:rPr lang="en-US" sz="2000" b="1" dirty="0" smtClean="0">
                <a:solidFill>
                  <a:srgbClr val="274068"/>
                </a:solidFill>
                <a:latin typeface="Georgia" pitchFamily="18" charset="0"/>
              </a:rPr>
              <a:t>Center</a:t>
            </a:r>
            <a:endParaRPr lang="en-US" sz="2000" b="1" dirty="0">
              <a:solidFill>
                <a:srgbClr val="274068"/>
              </a:solidFill>
              <a:latin typeface="Georgia" pitchFamily="18" charset="0"/>
            </a:endParaRPr>
          </a:p>
          <a:p>
            <a:r>
              <a:rPr lang="en-US" sz="2000" b="1" dirty="0">
                <a:solidFill>
                  <a:srgbClr val="274068"/>
                </a:solidFill>
                <a:latin typeface="Georgia" pitchFamily="18" charset="0"/>
              </a:rPr>
              <a:t>National Early Childhood TA Center</a:t>
            </a:r>
          </a:p>
          <a:p>
            <a:r>
              <a:rPr lang="en-US" sz="3200" b="1" dirty="0" smtClean="0">
                <a:solidFill>
                  <a:srgbClr val="274068"/>
                </a:solidFill>
                <a:latin typeface="Georgia" pitchFamily="18" charset="0"/>
              </a:rPr>
              <a:t>Kathy </a:t>
            </a:r>
            <a:r>
              <a:rPr lang="en-US" sz="3200" b="1" dirty="0" err="1" smtClean="0">
                <a:solidFill>
                  <a:srgbClr val="274068"/>
                </a:solidFill>
                <a:latin typeface="Georgia" pitchFamily="18" charset="0"/>
              </a:rPr>
              <a:t>Hebbeler</a:t>
            </a:r>
            <a:endParaRPr lang="en-US" sz="3200" b="1" dirty="0" smtClean="0">
              <a:solidFill>
                <a:srgbClr val="274068"/>
              </a:solidFill>
              <a:latin typeface="Georgia" pitchFamily="18" charset="0"/>
            </a:endParaRPr>
          </a:p>
          <a:p>
            <a:r>
              <a:rPr lang="en-US" sz="2000" b="1" dirty="0" smtClean="0">
                <a:solidFill>
                  <a:srgbClr val="274068"/>
                </a:solidFill>
                <a:latin typeface="Georgia" pitchFamily="18" charset="0"/>
              </a:rPr>
              <a:t>Early Childhood Outcomes Center</a:t>
            </a:r>
          </a:p>
          <a:p>
            <a:pPr eaLnBrk="1" hangingPunct="1"/>
            <a:r>
              <a:rPr lang="en-US" sz="2800" b="1" dirty="0" smtClean="0">
                <a:solidFill>
                  <a:srgbClr val="274068"/>
                </a:solidFill>
                <a:latin typeface="Georgia" pitchFamily="18" charset="0"/>
              </a:rPr>
              <a:t>June 13, 2012</a:t>
            </a:r>
            <a:endParaRPr lang="en-US" sz="28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title"/>
          </p:nvPr>
        </p:nvSpPr>
        <p:spPr/>
        <p:txBody>
          <a:bodyPr/>
          <a:lstStyle/>
          <a:p>
            <a:pPr eaLnBrk="1" hangingPunct="1"/>
            <a:r>
              <a:rPr lang="en-US" dirty="0" smtClean="0">
                <a:latin typeface="Georgia" pitchFamily="18" charset="0"/>
              </a:rPr>
              <a:t>What is the Child Outcomes   Summary (COS) Process?</a:t>
            </a:r>
          </a:p>
        </p:txBody>
      </p:sp>
      <p:sp>
        <p:nvSpPr>
          <p:cNvPr id="23555" name="Rectangle 5"/>
          <p:cNvSpPr>
            <a:spLocks noGrp="1" noChangeArrowheads="1"/>
          </p:cNvSpPr>
          <p:nvPr>
            <p:ph type="body" idx="1"/>
          </p:nvPr>
        </p:nvSpPr>
        <p:spPr>
          <a:xfrm>
            <a:off x="838200" y="2362200"/>
            <a:ext cx="7772400" cy="4114800"/>
          </a:xfrm>
        </p:spPr>
        <p:txBody>
          <a:bodyPr/>
          <a:lstStyle/>
          <a:p>
            <a:pPr eaLnBrk="1" hangingPunct="1"/>
            <a:r>
              <a:rPr lang="en-US" sz="2800" dirty="0" smtClean="0">
                <a:latin typeface="Georgia" pitchFamily="18" charset="0"/>
              </a:rPr>
              <a:t>A team process for reviewing child assessment data from different sources culminating in the ‘rating’ of a child’s functioning on a scale of 1-7</a:t>
            </a:r>
          </a:p>
          <a:p>
            <a:pPr eaLnBrk="1" hangingPunct="1"/>
            <a:r>
              <a:rPr lang="en-US" sz="2800" dirty="0" smtClean="0">
                <a:latin typeface="Georgia" pitchFamily="18" charset="0"/>
              </a:rPr>
              <a:t>Considers the child’s functioning across situations and settings</a:t>
            </a:r>
          </a:p>
          <a:p>
            <a:pPr eaLnBrk="1" hangingPunct="1"/>
            <a:r>
              <a:rPr lang="en-US" sz="2800" dirty="0" smtClean="0">
                <a:latin typeface="Georgia" pitchFamily="18" charset="0"/>
              </a:rPr>
              <a:t>Compares child’s functioning to same age peers</a:t>
            </a:r>
          </a:p>
        </p:txBody>
      </p:sp>
      <p:sp>
        <p:nvSpPr>
          <p:cNvPr id="23556" name="Slide Number Placeholder 3"/>
          <p:cNvSpPr>
            <a:spLocks noGrp="1"/>
          </p:cNvSpPr>
          <p:nvPr>
            <p:ph type="sldNum" sz="quarter" idx="11"/>
          </p:nvPr>
        </p:nvSpPr>
        <p:spPr>
          <a:xfrm>
            <a:off x="5105400" y="6172200"/>
            <a:ext cx="3733800" cy="476250"/>
          </a:xfrm>
          <a:noFill/>
        </p:spPr>
        <p:txBody>
          <a:bodyPr/>
          <a:lstStyle/>
          <a:p>
            <a:pPr algn="r"/>
            <a:fld id="{9E307A8A-EA9A-41C6-8457-D46FE48CFE1D}" type="slidenum">
              <a:rPr lang="en-US" smtClean="0"/>
              <a:pPr algn="r"/>
              <a:t>10</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3"/>
          <p:cNvSpPr>
            <a:spLocks noGrp="1"/>
          </p:cNvSpPr>
          <p:nvPr>
            <p:ph type="sldNum" sz="quarter" idx="11"/>
          </p:nvPr>
        </p:nvSpPr>
        <p:spPr>
          <a:xfrm>
            <a:off x="5181600" y="6172200"/>
            <a:ext cx="3733800" cy="476250"/>
          </a:xfrm>
          <a:noFill/>
        </p:spPr>
        <p:txBody>
          <a:bodyPr/>
          <a:lstStyle/>
          <a:p>
            <a:pPr algn="r"/>
            <a:fld id="{B9014B7B-C5E8-4B29-BE70-53EC037F198C}" type="slidenum">
              <a:rPr lang="en-US" smtClean="0"/>
              <a:pPr algn="r"/>
              <a:t>100</a:t>
            </a:fld>
            <a:endParaRPr lang="en-US" dirty="0" smtClean="0"/>
          </a:p>
        </p:txBody>
      </p:sp>
      <p:sp>
        <p:nvSpPr>
          <p:cNvPr id="94211" name="Rectangle 2"/>
          <p:cNvSpPr>
            <a:spLocks noGrp="1" noChangeArrowheads="1"/>
          </p:cNvSpPr>
          <p:nvPr>
            <p:ph type="title"/>
          </p:nvPr>
        </p:nvSpPr>
        <p:spPr>
          <a:xfrm>
            <a:off x="533400" y="304800"/>
            <a:ext cx="8077200" cy="1143000"/>
          </a:xfrm>
        </p:spPr>
        <p:txBody>
          <a:bodyPr/>
          <a:lstStyle/>
          <a:p>
            <a:r>
              <a:rPr lang="en-US" b="1" dirty="0" smtClean="0">
                <a:latin typeface="Georgia" pitchFamily="18" charset="0"/>
              </a:rPr>
              <a:t>After the rating is complete…</a:t>
            </a:r>
          </a:p>
        </p:txBody>
      </p:sp>
      <p:sp>
        <p:nvSpPr>
          <p:cNvPr id="94212" name="Rectangle 3"/>
          <p:cNvSpPr>
            <a:spLocks noGrp="1" noChangeArrowheads="1"/>
          </p:cNvSpPr>
          <p:nvPr>
            <p:ph type="body" idx="1"/>
          </p:nvPr>
        </p:nvSpPr>
        <p:spPr>
          <a:xfrm>
            <a:off x="381000" y="2133600"/>
            <a:ext cx="8229600" cy="4114800"/>
          </a:xfrm>
        </p:spPr>
        <p:txBody>
          <a:bodyPr/>
          <a:lstStyle/>
          <a:p>
            <a:pPr>
              <a:buFontTx/>
              <a:buNone/>
            </a:pPr>
            <a:r>
              <a:rPr lang="en-US" sz="2800" dirty="0" smtClean="0">
                <a:latin typeface="Georgia" pitchFamily="18" charset="0"/>
              </a:rPr>
              <a:t>Check the completed COS rating for quality:</a:t>
            </a:r>
            <a:endParaRPr lang="en-US" sz="900" dirty="0" smtClean="0">
              <a:latin typeface="Georgia" pitchFamily="18" charset="0"/>
            </a:endParaRPr>
          </a:p>
          <a:p>
            <a:pPr>
              <a:buFont typeface="Wingdings" pitchFamily="2" charset="2"/>
              <a:buChar char="§"/>
            </a:pPr>
            <a:r>
              <a:rPr lang="en-US" sz="2800" dirty="0" smtClean="0">
                <a:latin typeface="Georgia" pitchFamily="18" charset="0"/>
              </a:rPr>
              <a:t>Does the documentation match the appropriate outcome area?  Is it functional?</a:t>
            </a:r>
          </a:p>
          <a:p>
            <a:pPr>
              <a:buFont typeface="Wingdings" pitchFamily="2" charset="2"/>
              <a:buChar char="§"/>
            </a:pPr>
            <a:r>
              <a:rPr lang="en-US" sz="2800" dirty="0" smtClean="0">
                <a:latin typeface="Georgia" pitchFamily="18" charset="0"/>
              </a:rPr>
              <a:t>Is there adequate evidence for the basis of the rating?  Consistent with the rating?</a:t>
            </a:r>
          </a:p>
          <a:p>
            <a:pPr>
              <a:buFont typeface="Wingdings" pitchFamily="2" charset="2"/>
              <a:buChar char="§"/>
            </a:pPr>
            <a:r>
              <a:rPr lang="en-US" sz="2800" dirty="0" smtClean="0">
                <a:latin typeface="Georgia" pitchFamily="18" charset="0"/>
              </a:rPr>
              <a:t>Does evidence reflect the child’s functioning across settings and situations?</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Reporting</a:t>
            </a:r>
            <a:endParaRPr lang="en-US" dirty="0"/>
          </a:p>
        </p:txBody>
      </p:sp>
      <p:sp>
        <p:nvSpPr>
          <p:cNvPr id="3" name="Content Placeholder 2"/>
          <p:cNvSpPr>
            <a:spLocks noGrp="1"/>
          </p:cNvSpPr>
          <p:nvPr>
            <p:ph idx="1"/>
          </p:nvPr>
        </p:nvSpPr>
        <p:spPr/>
        <p:txBody>
          <a:bodyPr/>
          <a:lstStyle/>
          <a:p>
            <a:pPr marL="0" indent="0">
              <a:buNone/>
            </a:pPr>
            <a:r>
              <a:rPr lang="en-US" dirty="0" smtClean="0"/>
              <a:t>Developmental Trajectories</a:t>
            </a:r>
          </a:p>
          <a:p>
            <a:pPr marL="0" indent="0">
              <a:buNone/>
            </a:pPr>
            <a:endParaRPr lang="en-US" dirty="0"/>
          </a:p>
          <a:p>
            <a:pPr marL="0" indent="0">
              <a:buNone/>
            </a:pPr>
            <a:r>
              <a:rPr lang="en-US" dirty="0" smtClean="0"/>
              <a:t>Progress Categories</a:t>
            </a:r>
          </a:p>
          <a:p>
            <a:pPr marL="0" indent="0">
              <a:buNone/>
            </a:pPr>
            <a:endParaRPr lang="en-US" dirty="0"/>
          </a:p>
          <a:p>
            <a:pPr marL="0" indent="0">
              <a:buNone/>
            </a:pPr>
            <a:r>
              <a:rPr lang="en-US" dirty="0" smtClean="0"/>
              <a:t>Summary Statements</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101</a:t>
            </a:fld>
            <a:endParaRPr lang="en-US" dirty="0"/>
          </a:p>
        </p:txBody>
      </p:sp>
      <p:sp>
        <p:nvSpPr>
          <p:cNvPr id="6" name="Curved Left Arrow 5"/>
          <p:cNvSpPr/>
          <p:nvPr/>
        </p:nvSpPr>
        <p:spPr bwMode="auto">
          <a:xfrm>
            <a:off x="5864525" y="2133600"/>
            <a:ext cx="1143000" cy="1447800"/>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Curved Left Arrow 6"/>
          <p:cNvSpPr/>
          <p:nvPr/>
        </p:nvSpPr>
        <p:spPr bwMode="auto">
          <a:xfrm>
            <a:off x="6016925" y="3581400"/>
            <a:ext cx="1143000" cy="1447800"/>
          </a:xfrm>
          <a:prstGeom prst="curved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27394380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1028"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8E2B8EDB-B4A3-4ACA-A4F2-247A4BDE1D52}" type="slidenum">
              <a:rPr lang="en-US" sz="1400">
                <a:solidFill>
                  <a:schemeClr val="bg1"/>
                </a:solidFill>
              </a:rPr>
              <a:pPr/>
              <a:t>102</a:t>
            </a:fld>
            <a:endParaRPr lang="en-US" sz="1400">
              <a:solidFill>
                <a:schemeClr val="bg1"/>
              </a:solidFill>
            </a:endParaRPr>
          </a:p>
        </p:txBody>
      </p:sp>
      <p:graphicFrame>
        <p:nvGraphicFramePr>
          <p:cNvPr id="1026" name="Object 2"/>
          <p:cNvGraphicFramePr>
            <a:graphicFrameLocks noChangeAspect="1"/>
          </p:cNvGraphicFramePr>
          <p:nvPr/>
        </p:nvGraphicFramePr>
        <p:xfrm>
          <a:off x="0" y="-304800"/>
          <a:ext cx="9448800" cy="7162800"/>
        </p:xfrm>
        <a:graphic>
          <a:graphicData uri="http://schemas.openxmlformats.org/presentationml/2006/ole">
            <mc:AlternateContent xmlns:mc="http://schemas.openxmlformats.org/markup-compatibility/2006">
              <mc:Choice xmlns:v="urn:schemas-microsoft-com:vml" Requires="v">
                <p:oleObj spid="_x0000_s1047"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Line 3"/>
          <p:cNvSpPr>
            <a:spLocks noChangeShapeType="1"/>
          </p:cNvSpPr>
          <p:nvPr/>
        </p:nvSpPr>
        <p:spPr bwMode="auto">
          <a:xfrm flipV="1">
            <a:off x="5334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030" name="Line 4"/>
          <p:cNvSpPr>
            <a:spLocks noChangeShapeType="1"/>
          </p:cNvSpPr>
          <p:nvPr/>
        </p:nvSpPr>
        <p:spPr bwMode="auto">
          <a:xfrm flipV="1">
            <a:off x="457200" y="609600"/>
            <a:ext cx="76200" cy="4572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Text Box 5"/>
          <p:cNvSpPr txBox="1">
            <a:spLocks noChangeArrowheads="1"/>
          </p:cNvSpPr>
          <p:nvPr/>
        </p:nvSpPr>
        <p:spPr bwMode="auto">
          <a:xfrm>
            <a:off x="8001000" y="6172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1800">
                <a:solidFill>
                  <a:schemeClr val="tx1"/>
                </a:solidFill>
                <a:latin typeface="Verdana" pitchFamily="34" charset="0"/>
              </a:rPr>
              <a:t>13</a:t>
            </a:r>
          </a:p>
        </p:txBody>
      </p:sp>
      <p:sp>
        <p:nvSpPr>
          <p:cNvPr id="1032" name="Text Box 6"/>
          <p:cNvSpPr txBox="1">
            <a:spLocks noChangeArrowheads="1"/>
          </p:cNvSpPr>
          <p:nvPr/>
        </p:nvSpPr>
        <p:spPr bwMode="auto">
          <a:xfrm>
            <a:off x="152400" y="914400"/>
            <a:ext cx="320675"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b="1">
                <a:solidFill>
                  <a:schemeClr val="tx1"/>
                </a:solidFill>
                <a:latin typeface="Verdana" pitchFamily="34" charset="0"/>
              </a:rPr>
              <a:t>Functioning</a:t>
            </a:r>
          </a:p>
        </p:txBody>
      </p:sp>
    </p:spTree>
    <p:extLst>
      <p:ext uri="{BB962C8B-B14F-4D97-AF65-F5344CB8AC3E}">
        <p14:creationId xmlns:p14="http://schemas.microsoft.com/office/powerpoint/2010/main" val="1823599326"/>
      </p:ext>
    </p:extLst>
  </p:cSld>
  <p:clrMapOvr>
    <a:masterClrMapping/>
  </p:clrMapOvr>
  <p:transition>
    <p:split orient="vert"/>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2052"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1AA2E705-FEC8-486A-B408-20D419FAC679}" type="slidenum">
              <a:rPr lang="en-US" sz="1400">
                <a:solidFill>
                  <a:schemeClr val="bg1"/>
                </a:solidFill>
              </a:rPr>
              <a:pPr/>
              <a:t>103</a:t>
            </a:fld>
            <a:endParaRPr lang="en-US" sz="1400">
              <a:solidFill>
                <a:schemeClr val="bg1"/>
              </a:solidFill>
            </a:endParaRPr>
          </a:p>
        </p:txBody>
      </p:sp>
      <p:graphicFrame>
        <p:nvGraphicFramePr>
          <p:cNvPr id="2050"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2071"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58499" name="AutoShape 3"/>
          <p:cNvSpPr>
            <a:spLocks noChangeArrowheads="1"/>
          </p:cNvSpPr>
          <p:nvPr/>
        </p:nvSpPr>
        <p:spPr bwMode="auto">
          <a:xfrm>
            <a:off x="3733800" y="45720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2054" name="Text Box 4"/>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2055" name="Text Box 5"/>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endParaRPr lang="en-US" sz="2400">
              <a:solidFill>
                <a:schemeClr val="tx1"/>
              </a:solidFill>
            </a:endParaRPr>
          </a:p>
        </p:txBody>
      </p:sp>
      <p:sp>
        <p:nvSpPr>
          <p:cNvPr id="2056" name="Line 6"/>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057" name="Text Box 7"/>
          <p:cNvSpPr txBox="1">
            <a:spLocks noChangeArrowheads="1"/>
          </p:cNvSpPr>
          <p:nvPr/>
        </p:nvSpPr>
        <p:spPr bwMode="auto">
          <a:xfrm>
            <a:off x="7924800" y="6172200"/>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1800">
                <a:solidFill>
                  <a:schemeClr val="tx1"/>
                </a:solidFill>
                <a:latin typeface="Verdana" pitchFamily="34" charset="0"/>
              </a:rPr>
              <a:t>14</a:t>
            </a:r>
          </a:p>
        </p:txBody>
      </p:sp>
    </p:spTree>
    <p:extLst>
      <p:ext uri="{BB962C8B-B14F-4D97-AF65-F5344CB8AC3E}">
        <p14:creationId xmlns:p14="http://schemas.microsoft.com/office/powerpoint/2010/main" val="2131385292"/>
      </p:ext>
    </p:extLst>
  </p:cSld>
  <p:clrMapOvr>
    <a:masterClrMapping/>
  </p:clrMapOvr>
  <p:transition>
    <p:split orient="vert"/>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3076"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DA162A7A-39FA-4652-876C-6B08C4E47FA4}" type="slidenum">
              <a:rPr lang="en-US" sz="1400">
                <a:solidFill>
                  <a:schemeClr val="bg1"/>
                </a:solidFill>
              </a:rPr>
              <a:pPr/>
              <a:t>104</a:t>
            </a:fld>
            <a:endParaRPr lang="en-US" sz="1400">
              <a:solidFill>
                <a:schemeClr val="bg1"/>
              </a:solidFill>
            </a:endParaRPr>
          </a:p>
        </p:txBody>
      </p:sp>
      <p:graphicFrame>
        <p:nvGraphicFramePr>
          <p:cNvPr id="3074" name="Object 2"/>
          <p:cNvGraphicFramePr>
            <a:graphicFrameLocks noChangeAspect="1"/>
          </p:cNvGraphicFramePr>
          <p:nvPr/>
        </p:nvGraphicFramePr>
        <p:xfrm>
          <a:off x="0" y="-304800"/>
          <a:ext cx="9448800" cy="7162800"/>
        </p:xfrm>
        <a:graphic>
          <a:graphicData uri="http://schemas.openxmlformats.org/presentationml/2006/ole">
            <mc:AlternateContent xmlns:mc="http://schemas.openxmlformats.org/markup-compatibility/2006">
              <mc:Choice xmlns:v="urn:schemas-microsoft-com:vml" Requires="v">
                <p:oleObj spid="_x0000_s3095"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60547" name="AutoShape 3"/>
          <p:cNvSpPr>
            <a:spLocks noChangeArrowheads="1"/>
          </p:cNvSpPr>
          <p:nvPr/>
        </p:nvSpPr>
        <p:spPr bwMode="auto">
          <a:xfrm>
            <a:off x="3733800" y="45720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260548" name="AutoShape 4"/>
          <p:cNvSpPr>
            <a:spLocks noChangeArrowheads="1"/>
          </p:cNvSpPr>
          <p:nvPr/>
        </p:nvSpPr>
        <p:spPr bwMode="auto">
          <a:xfrm>
            <a:off x="6096000" y="37338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3079" name="Text Box 5"/>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3080" name="Text Box 6"/>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3081" name="Line 7"/>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082" name="Text Box 8"/>
          <p:cNvSpPr txBox="1">
            <a:spLocks noChangeArrowheads="1"/>
          </p:cNvSpPr>
          <p:nvPr/>
        </p:nvSpPr>
        <p:spPr bwMode="auto">
          <a:xfrm>
            <a:off x="8001000" y="60198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1800">
                <a:solidFill>
                  <a:schemeClr val="tx1"/>
                </a:solidFill>
                <a:latin typeface="Verdana" pitchFamily="34" charset="0"/>
              </a:rPr>
              <a:t>15</a:t>
            </a:r>
          </a:p>
        </p:txBody>
      </p:sp>
    </p:spTree>
    <p:extLst>
      <p:ext uri="{BB962C8B-B14F-4D97-AF65-F5344CB8AC3E}">
        <p14:creationId xmlns:p14="http://schemas.microsoft.com/office/powerpoint/2010/main" val="3032919626"/>
      </p:ext>
    </p:extLst>
  </p:cSld>
  <p:clrMapOvr>
    <a:masterClrMapping/>
  </p:clrMapOvr>
  <p:transition>
    <p:split orient="vert"/>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4100"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ECC8A396-830B-4C08-8149-25D35027E161}" type="slidenum">
              <a:rPr lang="en-US" sz="1400">
                <a:solidFill>
                  <a:schemeClr val="bg1"/>
                </a:solidFill>
              </a:rPr>
              <a:pPr/>
              <a:t>105</a:t>
            </a:fld>
            <a:endParaRPr lang="en-US" sz="1400">
              <a:solidFill>
                <a:schemeClr val="bg1"/>
              </a:solidFill>
            </a:endParaRPr>
          </a:p>
        </p:txBody>
      </p:sp>
      <p:graphicFrame>
        <p:nvGraphicFramePr>
          <p:cNvPr id="4098"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4119"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62595" name="AutoShape 3"/>
          <p:cNvSpPr>
            <a:spLocks noChangeArrowheads="1"/>
          </p:cNvSpPr>
          <p:nvPr/>
        </p:nvSpPr>
        <p:spPr bwMode="auto">
          <a:xfrm>
            <a:off x="3733800" y="45720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262596" name="AutoShape 4"/>
          <p:cNvSpPr>
            <a:spLocks noChangeArrowheads="1"/>
          </p:cNvSpPr>
          <p:nvPr/>
        </p:nvSpPr>
        <p:spPr bwMode="auto">
          <a:xfrm>
            <a:off x="6096000" y="37338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4103" name="Line 5"/>
          <p:cNvSpPr>
            <a:spLocks noChangeShapeType="1"/>
          </p:cNvSpPr>
          <p:nvPr/>
        </p:nvSpPr>
        <p:spPr bwMode="auto">
          <a:xfrm flipV="1">
            <a:off x="3962400" y="3886200"/>
            <a:ext cx="2209800" cy="762000"/>
          </a:xfrm>
          <a:prstGeom prst="line">
            <a:avLst/>
          </a:prstGeom>
          <a:noFill/>
          <a:ln w="9525">
            <a:solidFill>
              <a:srgbClr val="CCECFF"/>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4104" name="Text Box 6"/>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4105" name="Text Box 7"/>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4106" name="Line 8"/>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107" name="Text Box 9"/>
          <p:cNvSpPr txBox="1">
            <a:spLocks noChangeArrowheads="1"/>
          </p:cNvSpPr>
          <p:nvPr/>
        </p:nvSpPr>
        <p:spPr bwMode="auto">
          <a:xfrm>
            <a:off x="8001000" y="6096000"/>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1800">
                <a:solidFill>
                  <a:schemeClr val="tx1"/>
                </a:solidFill>
                <a:latin typeface="Verdana" pitchFamily="34" charset="0"/>
              </a:rPr>
              <a:t>16</a:t>
            </a:r>
          </a:p>
        </p:txBody>
      </p:sp>
    </p:spTree>
    <p:extLst>
      <p:ext uri="{BB962C8B-B14F-4D97-AF65-F5344CB8AC3E}">
        <p14:creationId xmlns:p14="http://schemas.microsoft.com/office/powerpoint/2010/main" val="1085242500"/>
      </p:ext>
    </p:extLst>
  </p:cSld>
  <p:clrMapOvr>
    <a:masterClrMapping/>
  </p:clrMapOvr>
  <p:transition>
    <p:split orient="vert"/>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Slide Number Placeholder 5"/>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5CF4D87C-25C9-4105-8939-46BBDB9529B1}" type="slidenum">
              <a:rPr lang="en-US" sz="1400">
                <a:solidFill>
                  <a:schemeClr val="bg1"/>
                </a:solidFill>
              </a:rPr>
              <a:pPr/>
              <a:t>106</a:t>
            </a:fld>
            <a:endParaRPr lang="en-US" sz="1400">
              <a:solidFill>
                <a:schemeClr val="bg1"/>
              </a:solidFill>
            </a:endParaRPr>
          </a:p>
        </p:txBody>
      </p:sp>
      <p:sp>
        <p:nvSpPr>
          <p:cNvPr id="1264642" name="Rectangle 2"/>
          <p:cNvSpPr>
            <a:spLocks noGrp="1" noChangeArrowheads="1"/>
          </p:cNvSpPr>
          <p:nvPr>
            <p:ph type="title"/>
          </p:nvPr>
        </p:nvSpPr>
        <p:spPr/>
        <p:txBody>
          <a:bodyPr/>
          <a:lstStyle/>
          <a:p>
            <a:pPr eaLnBrk="1" hangingPunct="1">
              <a:defRPr/>
            </a:pPr>
            <a:r>
              <a:rPr lang="en-US" smtClean="0"/>
              <a:t>Key Point</a:t>
            </a:r>
          </a:p>
        </p:txBody>
      </p:sp>
      <p:sp>
        <p:nvSpPr>
          <p:cNvPr id="30725" name="Rectangle 3"/>
          <p:cNvSpPr>
            <a:spLocks noGrp="1" noChangeArrowheads="1"/>
          </p:cNvSpPr>
          <p:nvPr>
            <p:ph type="body" idx="1"/>
          </p:nvPr>
        </p:nvSpPr>
        <p:spPr>
          <a:xfrm>
            <a:off x="1371600" y="2133600"/>
            <a:ext cx="7010400" cy="4724400"/>
          </a:xfrm>
        </p:spPr>
        <p:txBody>
          <a:bodyPr/>
          <a:lstStyle/>
          <a:p>
            <a:pPr eaLnBrk="1" hangingPunct="1"/>
            <a:r>
              <a:rPr lang="en-US" smtClean="0"/>
              <a:t>The OSEP categories describe types of progress children can make between entry and exit</a:t>
            </a:r>
          </a:p>
          <a:p>
            <a:pPr eaLnBrk="1" hangingPunct="1"/>
            <a:r>
              <a:rPr lang="en-US" smtClean="0"/>
              <a:t>Two COSF ratings (entry and exit) are needed to calculate what OSEP category describes a child progress</a:t>
            </a:r>
          </a:p>
        </p:txBody>
      </p:sp>
    </p:spTree>
    <p:extLst>
      <p:ext uri="{BB962C8B-B14F-4D97-AF65-F5344CB8AC3E}">
        <p14:creationId xmlns:p14="http://schemas.microsoft.com/office/powerpoint/2010/main" val="1476779869"/>
      </p:ext>
    </p:extLst>
  </p:cSld>
  <p:clrMapOvr>
    <a:masterClrMapping/>
  </p:clrMapOvr>
  <p:transition>
    <p:split orient="vert"/>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31747" name="Slide Number Placeholder 6"/>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D5AA6BF8-6990-4CFE-9D59-D442CC783B99}" type="slidenum">
              <a:rPr lang="en-US" sz="1400">
                <a:solidFill>
                  <a:schemeClr val="bg1"/>
                </a:solidFill>
              </a:rPr>
              <a:pPr/>
              <a:t>107</a:t>
            </a:fld>
            <a:endParaRPr lang="en-US" sz="1400">
              <a:solidFill>
                <a:schemeClr val="bg1"/>
              </a:solidFill>
            </a:endParaRPr>
          </a:p>
        </p:txBody>
      </p:sp>
      <p:sp>
        <p:nvSpPr>
          <p:cNvPr id="1266690" name="Rectangle 2"/>
          <p:cNvSpPr>
            <a:spLocks noGrp="1" noChangeArrowheads="1"/>
          </p:cNvSpPr>
          <p:nvPr>
            <p:ph type="title"/>
          </p:nvPr>
        </p:nvSpPr>
        <p:spPr/>
        <p:txBody>
          <a:bodyPr/>
          <a:lstStyle/>
          <a:p>
            <a:pPr eaLnBrk="1" hangingPunct="1">
              <a:tabLst>
                <a:tab pos="685800" algn="l"/>
              </a:tabLst>
              <a:defRPr/>
            </a:pPr>
            <a:r>
              <a:rPr lang="en-US" sz="3200" smtClean="0"/>
              <a:t>How changes in ratings on the COSF correspond to reporting categories a - e</a:t>
            </a:r>
          </a:p>
        </p:txBody>
      </p:sp>
      <p:sp>
        <p:nvSpPr>
          <p:cNvPr id="1266691" name="Rectangle 3"/>
          <p:cNvSpPr>
            <a:spLocks noGrp="1" noChangeArrowheads="1"/>
          </p:cNvSpPr>
          <p:nvPr>
            <p:ph type="body" sz="half" idx="1"/>
          </p:nvPr>
        </p:nvSpPr>
        <p:spPr>
          <a:xfrm>
            <a:off x="1371600" y="2057400"/>
            <a:ext cx="3421063" cy="4114800"/>
          </a:xfrm>
        </p:spPr>
        <p:txBody>
          <a:bodyPr/>
          <a:lstStyle/>
          <a:p>
            <a:pPr eaLnBrk="1" hangingPunct="1">
              <a:buFont typeface="Wingdings" pitchFamily="2" charset="2"/>
              <a:buNone/>
              <a:defRPr/>
            </a:pPr>
            <a:r>
              <a:rPr lang="en-US" sz="3200" dirty="0" smtClean="0"/>
              <a:t>e. % of children who </a:t>
            </a:r>
            <a:r>
              <a:rPr lang="en-US" sz="3200" u="sng" dirty="0" smtClean="0"/>
              <a:t>maintain</a:t>
            </a:r>
            <a:r>
              <a:rPr lang="en-US" sz="3200" dirty="0" smtClean="0"/>
              <a:t> functioning at a level comparable to same-aged peers</a:t>
            </a:r>
          </a:p>
          <a:p>
            <a:pPr eaLnBrk="1" hangingPunct="1">
              <a:buFont typeface="Wingdings" pitchFamily="2" charset="2"/>
              <a:buNone/>
              <a:defRPr/>
            </a:pPr>
            <a:endParaRPr lang="en-US" dirty="0" smtClean="0"/>
          </a:p>
        </p:txBody>
      </p:sp>
      <p:sp>
        <p:nvSpPr>
          <p:cNvPr id="1266692" name="Rectangle 4"/>
          <p:cNvSpPr>
            <a:spLocks noGrp="1" noChangeArrowheads="1"/>
          </p:cNvSpPr>
          <p:nvPr>
            <p:ph type="body" sz="half" idx="2"/>
          </p:nvPr>
        </p:nvSpPr>
        <p:spPr>
          <a:xfrm>
            <a:off x="4921250" y="2057400"/>
            <a:ext cx="3536950" cy="4114800"/>
          </a:xfrm>
        </p:spPr>
        <p:txBody>
          <a:bodyPr/>
          <a:lstStyle/>
          <a:p>
            <a:pPr eaLnBrk="1" hangingPunct="1">
              <a:defRPr/>
            </a:pPr>
            <a:r>
              <a:rPr lang="en-US" sz="3200" dirty="0" smtClean="0">
                <a:solidFill>
                  <a:schemeClr val="accent2"/>
                </a:solidFill>
              </a:rPr>
              <a:t>Rated 6 or 7 at entry; AND</a:t>
            </a:r>
          </a:p>
          <a:p>
            <a:pPr eaLnBrk="1" hangingPunct="1">
              <a:defRPr/>
            </a:pPr>
            <a:r>
              <a:rPr lang="en-US" sz="3200" dirty="0" smtClean="0">
                <a:solidFill>
                  <a:schemeClr val="accent2"/>
                </a:solidFill>
              </a:rPr>
              <a:t>Rated 6 or 7 at exit</a:t>
            </a:r>
          </a:p>
        </p:txBody>
      </p:sp>
    </p:spTree>
    <p:extLst>
      <p:ext uri="{BB962C8B-B14F-4D97-AF65-F5344CB8AC3E}">
        <p14:creationId xmlns:p14="http://schemas.microsoft.com/office/powerpoint/2010/main" val="2752347962"/>
      </p:ext>
    </p:extLst>
  </p:cSld>
  <p:clrMapOvr>
    <a:masterClrMapping/>
  </p:clrMapOvr>
  <p:transition>
    <p:split orient="vert"/>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5124"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F377D681-2370-4394-8844-8BC6E8F4A7AA}" type="slidenum">
              <a:rPr lang="en-US" sz="1400">
                <a:solidFill>
                  <a:schemeClr val="bg1"/>
                </a:solidFill>
              </a:rPr>
              <a:pPr/>
              <a:t>108</a:t>
            </a:fld>
            <a:endParaRPr lang="en-US" sz="1400">
              <a:solidFill>
                <a:schemeClr val="bg1"/>
              </a:solidFill>
            </a:endParaRPr>
          </a:p>
        </p:txBody>
      </p:sp>
      <p:graphicFrame>
        <p:nvGraphicFramePr>
          <p:cNvPr id="5122"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5143"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68739" name="AutoShape 3"/>
          <p:cNvSpPr>
            <a:spLocks noChangeArrowheads="1"/>
          </p:cNvSpPr>
          <p:nvPr/>
        </p:nvSpPr>
        <p:spPr bwMode="auto">
          <a:xfrm>
            <a:off x="3657600" y="3429000"/>
            <a:ext cx="228600" cy="228600"/>
          </a:xfrm>
          <a:prstGeom prst="star5">
            <a:avLst/>
          </a:prstGeom>
          <a:solidFill>
            <a:srgbClr val="E1031D"/>
          </a:solidFill>
          <a:ln w="9525">
            <a:solidFill>
              <a:srgbClr val="E1031D"/>
            </a:solidFill>
            <a:miter lim="800000"/>
            <a:headEnd/>
            <a:tailEnd/>
          </a:ln>
          <a:effectLst/>
        </p:spPr>
        <p:txBody>
          <a:bodyPr wrap="none" anchor="ctr"/>
          <a:lstStyle/>
          <a:p>
            <a:pPr>
              <a:defRPr/>
            </a:pPr>
            <a:endParaRPr lang="en-US"/>
          </a:p>
        </p:txBody>
      </p:sp>
      <p:sp>
        <p:nvSpPr>
          <p:cNvPr id="1268740" name="AutoShape 4"/>
          <p:cNvSpPr>
            <a:spLocks noChangeArrowheads="1"/>
          </p:cNvSpPr>
          <p:nvPr/>
        </p:nvSpPr>
        <p:spPr bwMode="auto">
          <a:xfrm>
            <a:off x="6172200" y="2209800"/>
            <a:ext cx="228600" cy="228600"/>
          </a:xfrm>
          <a:prstGeom prst="star5">
            <a:avLst/>
          </a:prstGeom>
          <a:solidFill>
            <a:srgbClr val="E1031D"/>
          </a:solidFill>
          <a:ln w="9525">
            <a:solidFill>
              <a:srgbClr val="E1031D"/>
            </a:solidFill>
            <a:miter lim="800000"/>
            <a:headEnd/>
            <a:tailEnd/>
          </a:ln>
          <a:effectLst/>
        </p:spPr>
        <p:txBody>
          <a:bodyPr wrap="none" anchor="ctr"/>
          <a:lstStyle/>
          <a:p>
            <a:pPr>
              <a:defRPr/>
            </a:pPr>
            <a:endParaRPr lang="en-US"/>
          </a:p>
        </p:txBody>
      </p:sp>
      <p:sp>
        <p:nvSpPr>
          <p:cNvPr id="5127" name="Line 5"/>
          <p:cNvSpPr>
            <a:spLocks noChangeShapeType="1"/>
          </p:cNvSpPr>
          <p:nvPr/>
        </p:nvSpPr>
        <p:spPr bwMode="auto">
          <a:xfrm flipV="1">
            <a:off x="3810000" y="2362200"/>
            <a:ext cx="2514600" cy="1143000"/>
          </a:xfrm>
          <a:prstGeom prst="line">
            <a:avLst/>
          </a:prstGeom>
          <a:noFill/>
          <a:ln w="9525">
            <a:solidFill>
              <a:srgbClr val="E1031D"/>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5128" name="Text Box 6"/>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5129" name="Text Box 7"/>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5130" name="Line 8"/>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501139127"/>
      </p:ext>
    </p:extLst>
  </p:cSld>
  <p:clrMapOvr>
    <a:masterClrMapping/>
  </p:clrMapOvr>
  <p:transition>
    <p:split orient="vert"/>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6148"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64801CDA-ED3C-4A32-A10F-05428500C7D2}" type="slidenum">
              <a:rPr lang="en-US" sz="1400">
                <a:solidFill>
                  <a:schemeClr val="bg1"/>
                </a:solidFill>
              </a:rPr>
              <a:pPr/>
              <a:t>109</a:t>
            </a:fld>
            <a:endParaRPr lang="en-US" sz="1400">
              <a:solidFill>
                <a:schemeClr val="bg1"/>
              </a:solidFill>
            </a:endParaRPr>
          </a:p>
        </p:txBody>
      </p:sp>
      <p:graphicFrame>
        <p:nvGraphicFramePr>
          <p:cNvPr id="6146"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6167"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w="9525">
                        <a:solidFill>
                          <a:srgbClr val="E1031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70787" name="AutoShape 3"/>
          <p:cNvSpPr>
            <a:spLocks noChangeArrowheads="1"/>
          </p:cNvSpPr>
          <p:nvPr/>
        </p:nvSpPr>
        <p:spPr bwMode="auto">
          <a:xfrm>
            <a:off x="3733800" y="3657600"/>
            <a:ext cx="304800" cy="304800"/>
          </a:xfrm>
          <a:prstGeom prst="star5">
            <a:avLst/>
          </a:prstGeom>
          <a:solidFill>
            <a:srgbClr val="E1031D"/>
          </a:solidFill>
          <a:ln w="9525">
            <a:solidFill>
              <a:srgbClr val="D01465"/>
            </a:solidFill>
            <a:miter lim="800000"/>
            <a:headEnd/>
            <a:tailEnd/>
          </a:ln>
          <a:effectLst/>
        </p:spPr>
        <p:txBody>
          <a:bodyPr wrap="none" anchor="ctr"/>
          <a:lstStyle/>
          <a:p>
            <a:pPr>
              <a:defRPr/>
            </a:pPr>
            <a:endParaRPr lang="en-US"/>
          </a:p>
        </p:txBody>
      </p:sp>
      <p:sp>
        <p:nvSpPr>
          <p:cNvPr id="1270788" name="AutoShape 4"/>
          <p:cNvSpPr>
            <a:spLocks noChangeArrowheads="1"/>
          </p:cNvSpPr>
          <p:nvPr/>
        </p:nvSpPr>
        <p:spPr bwMode="auto">
          <a:xfrm>
            <a:off x="6172200" y="2209800"/>
            <a:ext cx="228600" cy="228600"/>
          </a:xfrm>
          <a:prstGeom prst="star5">
            <a:avLst/>
          </a:prstGeom>
          <a:solidFill>
            <a:srgbClr val="E1031D"/>
          </a:solidFill>
          <a:ln w="9525">
            <a:solidFill>
              <a:srgbClr val="D01465"/>
            </a:solidFill>
            <a:miter lim="800000"/>
            <a:headEnd/>
            <a:tailEnd/>
          </a:ln>
          <a:effectLst/>
        </p:spPr>
        <p:txBody>
          <a:bodyPr wrap="none" anchor="ctr"/>
          <a:lstStyle/>
          <a:p>
            <a:pPr>
              <a:defRPr/>
            </a:pPr>
            <a:endParaRPr lang="en-US"/>
          </a:p>
        </p:txBody>
      </p:sp>
      <p:sp>
        <p:nvSpPr>
          <p:cNvPr id="6151" name="Line 5"/>
          <p:cNvSpPr>
            <a:spLocks noChangeShapeType="1"/>
          </p:cNvSpPr>
          <p:nvPr/>
        </p:nvSpPr>
        <p:spPr bwMode="auto">
          <a:xfrm flipV="1">
            <a:off x="3886200" y="2362200"/>
            <a:ext cx="2438400" cy="1447800"/>
          </a:xfrm>
          <a:prstGeom prst="line">
            <a:avLst/>
          </a:prstGeom>
          <a:noFill/>
          <a:ln w="9525">
            <a:solidFill>
              <a:srgbClr val="D01465"/>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6152" name="Text Box 6"/>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6153" name="Text Box 7"/>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6154" name="Line 8"/>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68739265"/>
      </p:ext>
    </p:extLst>
  </p:cSld>
  <p:clrMapOvr>
    <a:masterClrMapping/>
  </p:clrMapOvr>
  <p:transition>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p:txBody>
          <a:bodyPr/>
          <a:lstStyle/>
          <a:p>
            <a:pPr eaLnBrk="1" hangingPunct="1"/>
            <a:r>
              <a:rPr lang="en-US" dirty="0" smtClean="0">
                <a:latin typeface="Georgia" pitchFamily="18" charset="0"/>
              </a:rPr>
              <a:t>Why was the process developed?</a:t>
            </a:r>
          </a:p>
        </p:txBody>
      </p:sp>
      <p:sp>
        <p:nvSpPr>
          <p:cNvPr id="24579" name="Rectangle 5"/>
          <p:cNvSpPr>
            <a:spLocks noGrp="1" noChangeArrowheads="1"/>
          </p:cNvSpPr>
          <p:nvPr>
            <p:ph type="body" idx="1"/>
          </p:nvPr>
        </p:nvSpPr>
        <p:spPr>
          <a:xfrm>
            <a:off x="838200" y="2209800"/>
            <a:ext cx="7772400" cy="4114800"/>
          </a:xfrm>
        </p:spPr>
        <p:txBody>
          <a:bodyPr/>
          <a:lstStyle/>
          <a:p>
            <a:pPr eaLnBrk="1" hangingPunct="1"/>
            <a:r>
              <a:rPr lang="en-US" dirty="0" smtClean="0">
                <a:latin typeface="Georgia" pitchFamily="18" charset="0"/>
              </a:rPr>
              <a:t>For federal reporting on child outcomes</a:t>
            </a:r>
          </a:p>
          <a:p>
            <a:pPr eaLnBrk="1" hangingPunct="1">
              <a:buFontTx/>
              <a:buNone/>
            </a:pPr>
            <a:endParaRPr lang="en-US" sz="1000" dirty="0" smtClean="0">
              <a:latin typeface="Georgia" pitchFamily="18" charset="0"/>
            </a:endParaRPr>
          </a:p>
          <a:p>
            <a:pPr eaLnBrk="1" hangingPunct="1"/>
            <a:r>
              <a:rPr lang="en-US" dirty="0" smtClean="0">
                <a:latin typeface="Georgia" pitchFamily="18" charset="0"/>
              </a:rPr>
              <a:t>No method to synthesize child outcomes data from multiple sources</a:t>
            </a:r>
          </a:p>
          <a:p>
            <a:pPr eaLnBrk="1" hangingPunct="1">
              <a:buFontTx/>
              <a:buNone/>
            </a:pPr>
            <a:endParaRPr lang="en-US" sz="1000" dirty="0" smtClean="0">
              <a:latin typeface="Georgia" pitchFamily="18" charset="0"/>
            </a:endParaRPr>
          </a:p>
          <a:p>
            <a:pPr eaLnBrk="1" hangingPunct="1"/>
            <a:r>
              <a:rPr lang="en-US" dirty="0" smtClean="0">
                <a:latin typeface="Georgia" pitchFamily="18" charset="0"/>
              </a:rPr>
              <a:t>Different programs would be using different assessment instruments, and outcomes data would need to be aggregated across programs</a:t>
            </a:r>
          </a:p>
        </p:txBody>
      </p:sp>
      <p:sp>
        <p:nvSpPr>
          <p:cNvPr id="24580" name="Slide Number Placeholder 3"/>
          <p:cNvSpPr>
            <a:spLocks noGrp="1"/>
          </p:cNvSpPr>
          <p:nvPr>
            <p:ph type="sldNum" sz="quarter" idx="11"/>
          </p:nvPr>
        </p:nvSpPr>
        <p:spPr>
          <a:xfrm>
            <a:off x="4953000" y="6096000"/>
            <a:ext cx="3733800" cy="476250"/>
          </a:xfrm>
          <a:noFill/>
        </p:spPr>
        <p:txBody>
          <a:bodyPr/>
          <a:lstStyle/>
          <a:p>
            <a:pPr algn="r"/>
            <a:fld id="{6A8C2BEF-77D1-400F-9E42-1CCCFEEA99B4}" type="slidenum">
              <a:rPr lang="en-US" smtClean="0"/>
              <a:pPr algn="r"/>
              <a:t>11</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7172"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1FC840B1-1DF6-4E4A-908F-AD665BC894BB}" type="slidenum">
              <a:rPr lang="en-US" sz="1400">
                <a:solidFill>
                  <a:schemeClr val="bg1"/>
                </a:solidFill>
              </a:rPr>
              <a:pPr/>
              <a:t>110</a:t>
            </a:fld>
            <a:endParaRPr lang="en-US" sz="1400">
              <a:solidFill>
                <a:schemeClr val="bg1"/>
              </a:solidFill>
            </a:endParaRPr>
          </a:p>
        </p:txBody>
      </p:sp>
      <p:graphicFrame>
        <p:nvGraphicFramePr>
          <p:cNvPr id="7170"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7191"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w="9525">
                        <a:solidFill>
                          <a:srgbClr val="E1031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72835" name="AutoShape 3"/>
          <p:cNvSpPr>
            <a:spLocks noChangeArrowheads="1"/>
          </p:cNvSpPr>
          <p:nvPr/>
        </p:nvSpPr>
        <p:spPr bwMode="auto">
          <a:xfrm>
            <a:off x="3733800" y="3352800"/>
            <a:ext cx="304800" cy="304800"/>
          </a:xfrm>
          <a:prstGeom prst="star5">
            <a:avLst/>
          </a:prstGeom>
          <a:solidFill>
            <a:srgbClr val="E1031D"/>
          </a:solidFill>
          <a:ln w="9525">
            <a:solidFill>
              <a:srgbClr val="D01465"/>
            </a:solidFill>
            <a:miter lim="800000"/>
            <a:headEnd/>
            <a:tailEnd/>
          </a:ln>
          <a:effectLst/>
        </p:spPr>
        <p:txBody>
          <a:bodyPr wrap="none" anchor="ctr"/>
          <a:lstStyle/>
          <a:p>
            <a:pPr>
              <a:defRPr/>
            </a:pPr>
            <a:endParaRPr lang="en-US"/>
          </a:p>
        </p:txBody>
      </p:sp>
      <p:sp>
        <p:nvSpPr>
          <p:cNvPr id="1272836" name="AutoShape 4"/>
          <p:cNvSpPr>
            <a:spLocks noChangeArrowheads="1"/>
          </p:cNvSpPr>
          <p:nvPr/>
        </p:nvSpPr>
        <p:spPr bwMode="auto">
          <a:xfrm>
            <a:off x="6096000" y="2743200"/>
            <a:ext cx="304800" cy="304800"/>
          </a:xfrm>
          <a:prstGeom prst="star5">
            <a:avLst/>
          </a:prstGeom>
          <a:solidFill>
            <a:srgbClr val="E1031D"/>
          </a:solidFill>
          <a:ln w="9525">
            <a:solidFill>
              <a:srgbClr val="D01465"/>
            </a:solidFill>
            <a:miter lim="800000"/>
            <a:headEnd/>
            <a:tailEnd/>
          </a:ln>
          <a:effectLst/>
        </p:spPr>
        <p:txBody>
          <a:bodyPr wrap="none" anchor="ctr"/>
          <a:lstStyle/>
          <a:p>
            <a:pPr>
              <a:defRPr/>
            </a:pPr>
            <a:endParaRPr lang="en-US"/>
          </a:p>
        </p:txBody>
      </p:sp>
      <p:sp>
        <p:nvSpPr>
          <p:cNvPr id="7175" name="Line 5"/>
          <p:cNvSpPr>
            <a:spLocks noChangeShapeType="1"/>
          </p:cNvSpPr>
          <p:nvPr/>
        </p:nvSpPr>
        <p:spPr bwMode="auto">
          <a:xfrm flipV="1">
            <a:off x="3810000" y="2895600"/>
            <a:ext cx="2438400" cy="685800"/>
          </a:xfrm>
          <a:prstGeom prst="line">
            <a:avLst/>
          </a:prstGeom>
          <a:noFill/>
          <a:ln w="9525">
            <a:solidFill>
              <a:srgbClr val="D01465"/>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7176" name="Text Box 6"/>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7177" name="Text Box 7"/>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7178" name="Line 8"/>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072487156"/>
      </p:ext>
    </p:extLst>
  </p:cSld>
  <p:clrMapOvr>
    <a:masterClrMapping/>
  </p:clrMapOvr>
  <p:transition>
    <p:split orient="ver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32771" name="Slide Number Placeholder 6"/>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CE6D045D-FAF1-466B-9BE6-F272462DDA45}" type="slidenum">
              <a:rPr lang="en-US" sz="1400">
                <a:solidFill>
                  <a:schemeClr val="bg1"/>
                </a:solidFill>
              </a:rPr>
              <a:pPr/>
              <a:t>111</a:t>
            </a:fld>
            <a:endParaRPr lang="en-US" sz="1400">
              <a:solidFill>
                <a:schemeClr val="bg1"/>
              </a:solidFill>
            </a:endParaRPr>
          </a:p>
        </p:txBody>
      </p:sp>
      <p:sp>
        <p:nvSpPr>
          <p:cNvPr id="1274882" name="Rectangle 2"/>
          <p:cNvSpPr>
            <a:spLocks noGrp="1" noChangeArrowheads="1"/>
          </p:cNvSpPr>
          <p:nvPr>
            <p:ph type="title"/>
          </p:nvPr>
        </p:nvSpPr>
        <p:spPr/>
        <p:txBody>
          <a:bodyPr/>
          <a:lstStyle/>
          <a:p>
            <a:pPr eaLnBrk="1" hangingPunct="1">
              <a:defRPr/>
            </a:pPr>
            <a:r>
              <a:rPr lang="en-US" sz="3200" smtClean="0"/>
              <a:t>How changes in ratings on the COSF correspond to reporting categories a - e</a:t>
            </a:r>
          </a:p>
        </p:txBody>
      </p:sp>
      <p:sp>
        <p:nvSpPr>
          <p:cNvPr id="1274883" name="Rectangle 3"/>
          <p:cNvSpPr>
            <a:spLocks noGrp="1" noChangeArrowheads="1"/>
          </p:cNvSpPr>
          <p:nvPr>
            <p:ph type="body" sz="half" idx="1"/>
          </p:nvPr>
        </p:nvSpPr>
        <p:spPr>
          <a:xfrm>
            <a:off x="1219200" y="2057400"/>
            <a:ext cx="3810000" cy="4114800"/>
          </a:xfrm>
        </p:spPr>
        <p:txBody>
          <a:bodyPr/>
          <a:lstStyle/>
          <a:p>
            <a:pPr eaLnBrk="1" hangingPunct="1">
              <a:buFont typeface="Wingdings" pitchFamily="2" charset="2"/>
              <a:buNone/>
              <a:defRPr/>
            </a:pPr>
            <a:r>
              <a:rPr lang="en-US" sz="3200" dirty="0" smtClean="0">
                <a:effectLst>
                  <a:outerShdw blurRad="38100" dist="38100" dir="2700000" algn="tl">
                    <a:srgbClr val="000000"/>
                  </a:outerShdw>
                </a:effectLst>
              </a:rPr>
              <a:t>d</a:t>
            </a:r>
            <a:r>
              <a:rPr lang="en-US" sz="3200" dirty="0" smtClean="0"/>
              <a:t>. % of children who improve functioning to </a:t>
            </a:r>
            <a:r>
              <a:rPr lang="en-US" sz="3200" u="sng" dirty="0" smtClean="0"/>
              <a:t>reach</a:t>
            </a:r>
            <a:r>
              <a:rPr lang="en-US" sz="3200" dirty="0" smtClean="0"/>
              <a:t> a level comparable to same-aged peers</a:t>
            </a:r>
          </a:p>
        </p:txBody>
      </p:sp>
      <p:sp>
        <p:nvSpPr>
          <p:cNvPr id="1274884" name="Rectangle 4"/>
          <p:cNvSpPr>
            <a:spLocks noGrp="1" noChangeArrowheads="1"/>
          </p:cNvSpPr>
          <p:nvPr>
            <p:ph type="body" sz="half" idx="2"/>
          </p:nvPr>
        </p:nvSpPr>
        <p:spPr>
          <a:xfrm>
            <a:off x="5334000" y="2209800"/>
            <a:ext cx="3048000" cy="4114800"/>
          </a:xfrm>
        </p:spPr>
        <p:txBody>
          <a:bodyPr/>
          <a:lstStyle/>
          <a:p>
            <a:pPr eaLnBrk="1" hangingPunct="1">
              <a:defRPr/>
            </a:pPr>
            <a:r>
              <a:rPr lang="en-US" sz="3200" dirty="0" smtClean="0">
                <a:solidFill>
                  <a:schemeClr val="accent2"/>
                </a:solidFill>
              </a:rPr>
              <a:t>Rated 5 or lower at entry; AND</a:t>
            </a:r>
          </a:p>
          <a:p>
            <a:pPr eaLnBrk="1" hangingPunct="1">
              <a:defRPr/>
            </a:pPr>
            <a:r>
              <a:rPr lang="en-US" sz="3200" dirty="0" smtClean="0">
                <a:solidFill>
                  <a:schemeClr val="accent2"/>
                </a:solidFill>
              </a:rPr>
              <a:t>Rated 6 or 7 at exit</a:t>
            </a:r>
          </a:p>
        </p:txBody>
      </p:sp>
    </p:spTree>
    <p:extLst>
      <p:ext uri="{BB962C8B-B14F-4D97-AF65-F5344CB8AC3E}">
        <p14:creationId xmlns:p14="http://schemas.microsoft.com/office/powerpoint/2010/main" val="1067775017"/>
      </p:ext>
    </p:extLst>
  </p:cSld>
  <p:clrMapOvr>
    <a:masterClrMapping/>
  </p:clrMapOvr>
  <p:transition>
    <p:split orient="vert"/>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8196"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FB6386B1-7DD1-4D90-91DB-42082FCA81E7}" type="slidenum">
              <a:rPr lang="en-US" sz="1400">
                <a:solidFill>
                  <a:schemeClr val="bg1"/>
                </a:solidFill>
              </a:rPr>
              <a:pPr/>
              <a:t>112</a:t>
            </a:fld>
            <a:endParaRPr lang="en-US" sz="1400">
              <a:solidFill>
                <a:schemeClr val="bg1"/>
              </a:solidFill>
            </a:endParaRPr>
          </a:p>
        </p:txBody>
      </p:sp>
      <p:graphicFrame>
        <p:nvGraphicFramePr>
          <p:cNvPr id="8194"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8215"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w="9525">
                        <a:solidFill>
                          <a:srgbClr val="E1031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76931" name="AutoShape 3"/>
          <p:cNvSpPr>
            <a:spLocks noChangeArrowheads="1"/>
          </p:cNvSpPr>
          <p:nvPr/>
        </p:nvSpPr>
        <p:spPr bwMode="auto">
          <a:xfrm>
            <a:off x="3810000" y="3962400"/>
            <a:ext cx="304800" cy="304800"/>
          </a:xfrm>
          <a:prstGeom prst="star5">
            <a:avLst/>
          </a:prstGeom>
          <a:solidFill>
            <a:srgbClr val="3333CC"/>
          </a:solidFill>
          <a:ln w="9525">
            <a:solidFill>
              <a:srgbClr val="D01465"/>
            </a:solidFill>
            <a:miter lim="800000"/>
            <a:headEnd/>
            <a:tailEnd/>
          </a:ln>
          <a:effectLst/>
        </p:spPr>
        <p:txBody>
          <a:bodyPr wrap="none" anchor="ctr"/>
          <a:lstStyle/>
          <a:p>
            <a:pPr>
              <a:defRPr/>
            </a:pPr>
            <a:endParaRPr lang="en-US"/>
          </a:p>
        </p:txBody>
      </p:sp>
      <p:sp>
        <p:nvSpPr>
          <p:cNvPr id="1276932" name="AutoShape 4"/>
          <p:cNvSpPr>
            <a:spLocks noChangeArrowheads="1"/>
          </p:cNvSpPr>
          <p:nvPr/>
        </p:nvSpPr>
        <p:spPr bwMode="auto">
          <a:xfrm>
            <a:off x="6172200" y="2209800"/>
            <a:ext cx="228600" cy="228600"/>
          </a:xfrm>
          <a:prstGeom prst="star5">
            <a:avLst/>
          </a:prstGeom>
          <a:solidFill>
            <a:srgbClr val="3333CC"/>
          </a:solidFill>
          <a:ln w="9525">
            <a:solidFill>
              <a:srgbClr val="3333CC"/>
            </a:solidFill>
            <a:miter lim="800000"/>
            <a:headEnd/>
            <a:tailEnd/>
          </a:ln>
          <a:effectLst/>
        </p:spPr>
        <p:txBody>
          <a:bodyPr wrap="none" anchor="ctr"/>
          <a:lstStyle/>
          <a:p>
            <a:pPr>
              <a:defRPr/>
            </a:pPr>
            <a:endParaRPr lang="en-US"/>
          </a:p>
        </p:txBody>
      </p:sp>
      <p:sp>
        <p:nvSpPr>
          <p:cNvPr id="8199" name="Line 5"/>
          <p:cNvSpPr>
            <a:spLocks noChangeShapeType="1"/>
          </p:cNvSpPr>
          <p:nvPr/>
        </p:nvSpPr>
        <p:spPr bwMode="auto">
          <a:xfrm flipV="1">
            <a:off x="4038600" y="2362200"/>
            <a:ext cx="2209800" cy="1676400"/>
          </a:xfrm>
          <a:prstGeom prst="line">
            <a:avLst/>
          </a:prstGeom>
          <a:noFill/>
          <a:ln w="9525">
            <a:solidFill>
              <a:srgbClr val="3333CC"/>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8200" name="Text Box 6"/>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8201" name="Text Box 7"/>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8202" name="Line 8"/>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319454774"/>
      </p:ext>
    </p:extLst>
  </p:cSld>
  <p:clrMapOvr>
    <a:masterClrMapping/>
  </p:clrMapOvr>
  <p:transition>
    <p:split orient="vert"/>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33795" name="Slide Number Placeholder 6"/>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23878917-56B5-4D55-9ACB-5A7659FBDECA}" type="slidenum">
              <a:rPr lang="en-US" sz="1400">
                <a:solidFill>
                  <a:schemeClr val="bg1"/>
                </a:solidFill>
              </a:rPr>
              <a:pPr/>
              <a:t>113</a:t>
            </a:fld>
            <a:endParaRPr lang="en-US" sz="1400">
              <a:solidFill>
                <a:schemeClr val="bg1"/>
              </a:solidFill>
            </a:endParaRPr>
          </a:p>
        </p:txBody>
      </p:sp>
      <p:sp>
        <p:nvSpPr>
          <p:cNvPr id="1278978" name="Rectangle 2"/>
          <p:cNvSpPr>
            <a:spLocks noGrp="1" noChangeArrowheads="1"/>
          </p:cNvSpPr>
          <p:nvPr>
            <p:ph type="title"/>
          </p:nvPr>
        </p:nvSpPr>
        <p:spPr/>
        <p:txBody>
          <a:bodyPr/>
          <a:lstStyle/>
          <a:p>
            <a:pPr eaLnBrk="1" hangingPunct="1">
              <a:defRPr/>
            </a:pPr>
            <a:r>
              <a:rPr lang="en-US" sz="3200" smtClean="0"/>
              <a:t>How changes in ratings on the COSF correspond to reporting categories a - e</a:t>
            </a:r>
          </a:p>
        </p:txBody>
      </p:sp>
      <p:sp>
        <p:nvSpPr>
          <p:cNvPr id="1278979" name="Rectangle 3"/>
          <p:cNvSpPr>
            <a:spLocks noGrp="1" noChangeArrowheads="1"/>
          </p:cNvSpPr>
          <p:nvPr>
            <p:ph type="body" sz="half" idx="1"/>
          </p:nvPr>
        </p:nvSpPr>
        <p:spPr>
          <a:xfrm>
            <a:off x="1371600" y="2057400"/>
            <a:ext cx="3327400" cy="4114800"/>
          </a:xfrm>
        </p:spPr>
        <p:txBody>
          <a:bodyPr/>
          <a:lstStyle/>
          <a:p>
            <a:pPr eaLnBrk="1" hangingPunct="1">
              <a:buFont typeface="Wingdings" pitchFamily="2" charset="2"/>
              <a:buNone/>
              <a:defRPr/>
            </a:pPr>
            <a:r>
              <a:rPr lang="en-US" sz="3200" dirty="0" smtClean="0">
                <a:solidFill>
                  <a:srgbClr val="523F69"/>
                </a:solidFill>
              </a:rPr>
              <a:t>c.  % of children who improved functioning to a level </a:t>
            </a:r>
            <a:r>
              <a:rPr lang="en-US" sz="3200" u="sng" dirty="0" smtClean="0">
                <a:solidFill>
                  <a:srgbClr val="523F69"/>
                </a:solidFill>
              </a:rPr>
              <a:t>nearer</a:t>
            </a:r>
            <a:r>
              <a:rPr lang="en-US" sz="3200" dirty="0" smtClean="0">
                <a:solidFill>
                  <a:srgbClr val="523F69"/>
                </a:solidFill>
              </a:rPr>
              <a:t> to same aged peers, but did not reach it</a:t>
            </a:r>
          </a:p>
          <a:p>
            <a:pPr eaLnBrk="1" hangingPunct="1">
              <a:buFont typeface="Wingdings" pitchFamily="2" charset="2"/>
              <a:buNone/>
              <a:defRPr/>
            </a:pPr>
            <a:endParaRPr lang="en-US" sz="3200" dirty="0" smtClean="0"/>
          </a:p>
        </p:txBody>
      </p:sp>
      <p:sp>
        <p:nvSpPr>
          <p:cNvPr id="1278980" name="Rectangle 4"/>
          <p:cNvSpPr>
            <a:spLocks noGrp="1" noChangeArrowheads="1"/>
          </p:cNvSpPr>
          <p:nvPr>
            <p:ph type="body" sz="half" idx="2"/>
          </p:nvPr>
        </p:nvSpPr>
        <p:spPr>
          <a:xfrm>
            <a:off x="5105400" y="2209800"/>
            <a:ext cx="3455988" cy="4114800"/>
          </a:xfrm>
        </p:spPr>
        <p:txBody>
          <a:bodyPr/>
          <a:lstStyle/>
          <a:p>
            <a:pPr eaLnBrk="1" hangingPunct="1">
              <a:defRPr/>
            </a:pPr>
            <a:r>
              <a:rPr lang="en-US" sz="3200" dirty="0" smtClean="0">
                <a:solidFill>
                  <a:schemeClr val="accent2"/>
                </a:solidFill>
              </a:rPr>
              <a:t>Rated higher at exit than entry; AND</a:t>
            </a:r>
          </a:p>
          <a:p>
            <a:pPr eaLnBrk="1" hangingPunct="1">
              <a:defRPr/>
            </a:pPr>
            <a:r>
              <a:rPr lang="en-US" sz="3200" dirty="0" smtClean="0">
                <a:solidFill>
                  <a:schemeClr val="accent2"/>
                </a:solidFill>
              </a:rPr>
              <a:t>Rated 5 or below at exit</a:t>
            </a:r>
          </a:p>
        </p:txBody>
      </p:sp>
    </p:spTree>
    <p:extLst>
      <p:ext uri="{BB962C8B-B14F-4D97-AF65-F5344CB8AC3E}">
        <p14:creationId xmlns:p14="http://schemas.microsoft.com/office/powerpoint/2010/main" val="3735997425"/>
      </p:ext>
    </p:extLst>
  </p:cSld>
  <p:clrMapOvr>
    <a:masterClrMapping/>
  </p:clrMapOvr>
  <p:transition>
    <p:split orient="vert"/>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9220"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E24FE156-2CBF-43CF-BB63-46515F327D6A}" type="slidenum">
              <a:rPr lang="en-US" sz="1400">
                <a:solidFill>
                  <a:schemeClr val="bg1"/>
                </a:solidFill>
              </a:rPr>
              <a:pPr/>
              <a:t>114</a:t>
            </a:fld>
            <a:endParaRPr lang="en-US" sz="1400">
              <a:solidFill>
                <a:schemeClr val="bg1"/>
              </a:solidFill>
            </a:endParaRPr>
          </a:p>
        </p:txBody>
      </p:sp>
      <p:graphicFrame>
        <p:nvGraphicFramePr>
          <p:cNvPr id="9218"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9239"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81027" name="AutoShape 3"/>
          <p:cNvSpPr>
            <a:spLocks noChangeArrowheads="1"/>
          </p:cNvSpPr>
          <p:nvPr/>
        </p:nvSpPr>
        <p:spPr bwMode="auto">
          <a:xfrm>
            <a:off x="3733800" y="45720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281028" name="AutoShape 4"/>
          <p:cNvSpPr>
            <a:spLocks noChangeArrowheads="1"/>
          </p:cNvSpPr>
          <p:nvPr/>
        </p:nvSpPr>
        <p:spPr bwMode="auto">
          <a:xfrm>
            <a:off x="6096000" y="37338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9223" name="Line 5"/>
          <p:cNvSpPr>
            <a:spLocks noChangeShapeType="1"/>
          </p:cNvSpPr>
          <p:nvPr/>
        </p:nvSpPr>
        <p:spPr bwMode="auto">
          <a:xfrm flipV="1">
            <a:off x="3962400" y="3886200"/>
            <a:ext cx="2209800" cy="762000"/>
          </a:xfrm>
          <a:prstGeom prst="line">
            <a:avLst/>
          </a:prstGeom>
          <a:noFill/>
          <a:ln w="9525">
            <a:solidFill>
              <a:srgbClr val="CCECFF"/>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9224" name="Text Box 6"/>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9225" name="Text Box 7"/>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9226" name="Line 8"/>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66143271"/>
      </p:ext>
    </p:extLst>
  </p:cSld>
  <p:clrMapOvr>
    <a:masterClrMapping/>
  </p:clrMapOvr>
  <p:transition>
    <p:split orient="vert"/>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10244"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0E7D6334-F6D1-493F-A60D-A980948AF538}" type="slidenum">
              <a:rPr lang="en-US" sz="1400">
                <a:solidFill>
                  <a:schemeClr val="bg1"/>
                </a:solidFill>
              </a:rPr>
              <a:pPr/>
              <a:t>115</a:t>
            </a:fld>
            <a:endParaRPr lang="en-US" sz="1400">
              <a:solidFill>
                <a:schemeClr val="bg1"/>
              </a:solidFill>
            </a:endParaRPr>
          </a:p>
        </p:txBody>
      </p:sp>
      <p:graphicFrame>
        <p:nvGraphicFramePr>
          <p:cNvPr id="10242"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10263"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83075" name="AutoShape 3"/>
          <p:cNvSpPr>
            <a:spLocks noChangeArrowheads="1"/>
          </p:cNvSpPr>
          <p:nvPr/>
        </p:nvSpPr>
        <p:spPr bwMode="auto">
          <a:xfrm>
            <a:off x="3733800" y="45720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283076" name="AutoShape 4"/>
          <p:cNvSpPr>
            <a:spLocks noChangeArrowheads="1"/>
          </p:cNvSpPr>
          <p:nvPr/>
        </p:nvSpPr>
        <p:spPr bwMode="auto">
          <a:xfrm>
            <a:off x="6019800" y="33528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0247" name="Line 5"/>
          <p:cNvSpPr>
            <a:spLocks noChangeShapeType="1"/>
          </p:cNvSpPr>
          <p:nvPr/>
        </p:nvSpPr>
        <p:spPr bwMode="auto">
          <a:xfrm flipV="1">
            <a:off x="3962400" y="3581400"/>
            <a:ext cx="2057400" cy="1066800"/>
          </a:xfrm>
          <a:prstGeom prst="line">
            <a:avLst/>
          </a:prstGeom>
          <a:noFill/>
          <a:ln w="9525">
            <a:solidFill>
              <a:srgbClr val="CCECFF"/>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10248" name="Text Box 6"/>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10249" name="Text Box 7"/>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10250" name="Line 8"/>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754377645"/>
      </p:ext>
    </p:extLst>
  </p:cSld>
  <p:clrMapOvr>
    <a:masterClrMapping/>
  </p:clrMapOvr>
  <p:transition>
    <p:split orient="vert"/>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34819" name="Slide Number Placeholder 6"/>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71BF9B1D-DF30-4C53-B5F2-A64724B86EC1}" type="slidenum">
              <a:rPr lang="en-US" sz="1400">
                <a:solidFill>
                  <a:schemeClr val="bg1"/>
                </a:solidFill>
              </a:rPr>
              <a:pPr/>
              <a:t>116</a:t>
            </a:fld>
            <a:endParaRPr lang="en-US" sz="1400">
              <a:solidFill>
                <a:schemeClr val="bg1"/>
              </a:solidFill>
            </a:endParaRPr>
          </a:p>
        </p:txBody>
      </p:sp>
      <p:sp>
        <p:nvSpPr>
          <p:cNvPr id="1285122" name="Rectangle 2"/>
          <p:cNvSpPr>
            <a:spLocks noGrp="1" noChangeArrowheads="1"/>
          </p:cNvSpPr>
          <p:nvPr>
            <p:ph type="title"/>
          </p:nvPr>
        </p:nvSpPr>
        <p:spPr/>
        <p:txBody>
          <a:bodyPr/>
          <a:lstStyle/>
          <a:p>
            <a:pPr eaLnBrk="1" hangingPunct="1">
              <a:defRPr/>
            </a:pPr>
            <a:r>
              <a:rPr lang="en-US" sz="3200" smtClean="0"/>
              <a:t>How changes in ratings on the COSF correspond to reporting categories a - e</a:t>
            </a:r>
          </a:p>
        </p:txBody>
      </p:sp>
      <p:sp>
        <p:nvSpPr>
          <p:cNvPr id="1285123" name="Rectangle 3"/>
          <p:cNvSpPr>
            <a:spLocks noGrp="1" noChangeArrowheads="1"/>
          </p:cNvSpPr>
          <p:nvPr>
            <p:ph type="body" sz="half" idx="1"/>
          </p:nvPr>
        </p:nvSpPr>
        <p:spPr>
          <a:xfrm>
            <a:off x="1371600" y="2057400"/>
            <a:ext cx="3443288" cy="4114800"/>
          </a:xfrm>
        </p:spPr>
        <p:txBody>
          <a:bodyPr/>
          <a:lstStyle/>
          <a:p>
            <a:pPr eaLnBrk="1" hangingPunct="1">
              <a:lnSpc>
                <a:spcPct val="90000"/>
              </a:lnSpc>
              <a:buFont typeface="Wingdings" pitchFamily="2" charset="2"/>
              <a:buNone/>
              <a:defRPr/>
            </a:pPr>
            <a:r>
              <a:rPr lang="en-US" sz="3200" dirty="0" smtClean="0">
                <a:solidFill>
                  <a:srgbClr val="523F69"/>
                </a:solidFill>
              </a:rPr>
              <a:t>b.  % of children who </a:t>
            </a:r>
            <a:r>
              <a:rPr lang="en-US" sz="3200" u="sng" dirty="0" smtClean="0">
                <a:solidFill>
                  <a:srgbClr val="523F69"/>
                </a:solidFill>
              </a:rPr>
              <a:t>improved</a:t>
            </a:r>
            <a:r>
              <a:rPr lang="en-US" sz="3200" dirty="0" smtClean="0">
                <a:solidFill>
                  <a:srgbClr val="523F69"/>
                </a:solidFill>
              </a:rPr>
              <a:t> functioning, but not sufficient to move nearer to same aged peers</a:t>
            </a:r>
          </a:p>
        </p:txBody>
      </p:sp>
      <p:sp>
        <p:nvSpPr>
          <p:cNvPr id="1285124" name="Rectangle 4"/>
          <p:cNvSpPr>
            <a:spLocks noGrp="1" noChangeArrowheads="1"/>
          </p:cNvSpPr>
          <p:nvPr>
            <p:ph type="body" sz="half" idx="2"/>
          </p:nvPr>
        </p:nvSpPr>
        <p:spPr>
          <a:xfrm>
            <a:off x="5105400" y="2057400"/>
            <a:ext cx="3733800" cy="4114800"/>
          </a:xfrm>
        </p:spPr>
        <p:txBody>
          <a:bodyPr/>
          <a:lstStyle/>
          <a:p>
            <a:pPr eaLnBrk="1" hangingPunct="1">
              <a:lnSpc>
                <a:spcPct val="90000"/>
              </a:lnSpc>
              <a:defRPr/>
            </a:pPr>
            <a:r>
              <a:rPr lang="en-US" sz="3200" dirty="0" smtClean="0">
                <a:solidFill>
                  <a:schemeClr val="accent2"/>
                </a:solidFill>
              </a:rPr>
              <a:t>Rated 5 or lower at entry; AND</a:t>
            </a:r>
          </a:p>
          <a:p>
            <a:pPr eaLnBrk="1" hangingPunct="1">
              <a:lnSpc>
                <a:spcPct val="90000"/>
              </a:lnSpc>
              <a:defRPr/>
            </a:pPr>
            <a:r>
              <a:rPr lang="en-US" sz="3200" dirty="0" smtClean="0">
                <a:solidFill>
                  <a:schemeClr val="accent2"/>
                </a:solidFill>
              </a:rPr>
              <a:t>Rated the same or lower at exit; AND</a:t>
            </a:r>
          </a:p>
          <a:p>
            <a:pPr eaLnBrk="1" hangingPunct="1">
              <a:lnSpc>
                <a:spcPct val="90000"/>
              </a:lnSpc>
              <a:defRPr/>
            </a:pPr>
            <a:r>
              <a:rPr lang="en-US" sz="3200" dirty="0" smtClean="0">
                <a:solidFill>
                  <a:schemeClr val="accent2"/>
                </a:solidFill>
              </a:rPr>
              <a:t>“Yes” on the progress question (b)</a:t>
            </a:r>
            <a:endParaRPr lang="en-US" dirty="0" smtClean="0"/>
          </a:p>
          <a:p>
            <a:pPr eaLnBrk="1" hangingPunct="1">
              <a:lnSpc>
                <a:spcPct val="90000"/>
              </a:lnSpc>
              <a:defRPr/>
            </a:pPr>
            <a:endParaRPr lang="en-US" dirty="0" smtClean="0"/>
          </a:p>
          <a:p>
            <a:pPr eaLnBrk="1" hangingPunct="1">
              <a:lnSpc>
                <a:spcPct val="90000"/>
              </a:lnSpc>
              <a:defRPr/>
            </a:pPr>
            <a:endParaRPr lang="en-US" dirty="0" smtClean="0"/>
          </a:p>
        </p:txBody>
      </p:sp>
    </p:spTree>
    <p:extLst>
      <p:ext uri="{BB962C8B-B14F-4D97-AF65-F5344CB8AC3E}">
        <p14:creationId xmlns:p14="http://schemas.microsoft.com/office/powerpoint/2010/main" val="1233451164"/>
      </p:ext>
    </p:extLst>
  </p:cSld>
  <p:clrMapOvr>
    <a:masterClrMapping/>
  </p:clrMapOvr>
  <p:transition>
    <p:split orient="vert"/>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11268"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4D6394F0-D890-4D41-8373-D97D370FBBCA}" type="slidenum">
              <a:rPr lang="en-US" sz="1400">
                <a:solidFill>
                  <a:schemeClr val="bg1"/>
                </a:solidFill>
              </a:rPr>
              <a:pPr/>
              <a:t>117</a:t>
            </a:fld>
            <a:endParaRPr lang="en-US" sz="1400">
              <a:solidFill>
                <a:schemeClr val="bg1"/>
              </a:solidFill>
            </a:endParaRPr>
          </a:p>
        </p:txBody>
      </p:sp>
      <p:graphicFrame>
        <p:nvGraphicFramePr>
          <p:cNvPr id="11266"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11287"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87171" name="AutoShape 3"/>
          <p:cNvSpPr>
            <a:spLocks noChangeArrowheads="1"/>
          </p:cNvSpPr>
          <p:nvPr/>
        </p:nvSpPr>
        <p:spPr bwMode="auto">
          <a:xfrm>
            <a:off x="3657600" y="40386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287172" name="AutoShape 4"/>
          <p:cNvSpPr>
            <a:spLocks noChangeArrowheads="1"/>
          </p:cNvSpPr>
          <p:nvPr/>
        </p:nvSpPr>
        <p:spPr bwMode="auto">
          <a:xfrm>
            <a:off x="6019800" y="3348038"/>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1271" name="Line 5"/>
          <p:cNvSpPr>
            <a:spLocks noChangeShapeType="1"/>
          </p:cNvSpPr>
          <p:nvPr/>
        </p:nvSpPr>
        <p:spPr bwMode="auto">
          <a:xfrm flipV="1">
            <a:off x="3733800" y="3505200"/>
            <a:ext cx="2286000" cy="685800"/>
          </a:xfrm>
          <a:prstGeom prst="line">
            <a:avLst/>
          </a:prstGeom>
          <a:noFill/>
          <a:ln w="9525">
            <a:solidFill>
              <a:srgbClr val="CCECFF"/>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11272" name="Text Box 6"/>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11273" name="Text Box 7"/>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11274" name="Line 8"/>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54988353"/>
      </p:ext>
    </p:extLst>
  </p:cSld>
  <p:clrMapOvr>
    <a:masterClrMapping/>
  </p:clrMapOvr>
  <p:transition>
    <p:split orient="vert"/>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12292"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927EDFC3-CBDC-4E59-B739-C73133687B8B}" type="slidenum">
              <a:rPr lang="en-US" sz="1400">
                <a:solidFill>
                  <a:schemeClr val="bg1"/>
                </a:solidFill>
              </a:rPr>
              <a:pPr/>
              <a:t>118</a:t>
            </a:fld>
            <a:endParaRPr lang="en-US" sz="1400">
              <a:solidFill>
                <a:schemeClr val="bg1"/>
              </a:solidFill>
            </a:endParaRPr>
          </a:p>
        </p:txBody>
      </p:sp>
      <p:graphicFrame>
        <p:nvGraphicFramePr>
          <p:cNvPr id="12290"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12311"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89219" name="AutoShape 3"/>
          <p:cNvSpPr>
            <a:spLocks noChangeArrowheads="1"/>
          </p:cNvSpPr>
          <p:nvPr/>
        </p:nvSpPr>
        <p:spPr bwMode="auto">
          <a:xfrm>
            <a:off x="3200400" y="41910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289220" name="AutoShape 4"/>
          <p:cNvSpPr>
            <a:spLocks noChangeArrowheads="1"/>
          </p:cNvSpPr>
          <p:nvPr/>
        </p:nvSpPr>
        <p:spPr bwMode="auto">
          <a:xfrm>
            <a:off x="7086600" y="35052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2295" name="Line 5"/>
          <p:cNvSpPr>
            <a:spLocks noChangeShapeType="1"/>
          </p:cNvSpPr>
          <p:nvPr/>
        </p:nvSpPr>
        <p:spPr bwMode="auto">
          <a:xfrm flipV="1">
            <a:off x="3276600" y="3657600"/>
            <a:ext cx="3886200" cy="685800"/>
          </a:xfrm>
          <a:prstGeom prst="line">
            <a:avLst/>
          </a:prstGeom>
          <a:noFill/>
          <a:ln w="9525">
            <a:solidFill>
              <a:srgbClr val="CCECFF"/>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12296" name="Text Box 6"/>
          <p:cNvSpPr txBox="1">
            <a:spLocks noChangeArrowheads="1"/>
          </p:cNvSpPr>
          <p:nvPr/>
        </p:nvSpPr>
        <p:spPr bwMode="auto">
          <a:xfrm>
            <a:off x="28194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12297" name="Text Box 7"/>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12298" name="Line 8"/>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470457723"/>
      </p:ext>
    </p:extLst>
  </p:cSld>
  <p:clrMapOvr>
    <a:masterClrMapping/>
  </p:clrMapOvr>
  <p:transition>
    <p:split orient="vert"/>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13316"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8AF2B6FA-4204-4908-83C7-544A48D34A7F}" type="slidenum">
              <a:rPr lang="en-US" sz="1400">
                <a:solidFill>
                  <a:schemeClr val="bg1"/>
                </a:solidFill>
              </a:rPr>
              <a:pPr/>
              <a:t>119</a:t>
            </a:fld>
            <a:endParaRPr lang="en-US" sz="1400">
              <a:solidFill>
                <a:schemeClr val="bg1"/>
              </a:solidFill>
            </a:endParaRPr>
          </a:p>
        </p:txBody>
      </p:sp>
      <p:graphicFrame>
        <p:nvGraphicFramePr>
          <p:cNvPr id="13314"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13335"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91267" name="AutoShape 3"/>
          <p:cNvSpPr>
            <a:spLocks noChangeArrowheads="1"/>
          </p:cNvSpPr>
          <p:nvPr/>
        </p:nvSpPr>
        <p:spPr bwMode="auto">
          <a:xfrm>
            <a:off x="3886200" y="45720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291268" name="AutoShape 4"/>
          <p:cNvSpPr>
            <a:spLocks noChangeArrowheads="1"/>
          </p:cNvSpPr>
          <p:nvPr/>
        </p:nvSpPr>
        <p:spPr bwMode="auto">
          <a:xfrm>
            <a:off x="6096000" y="41910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3319" name="Line 5"/>
          <p:cNvSpPr>
            <a:spLocks noChangeShapeType="1"/>
          </p:cNvSpPr>
          <p:nvPr/>
        </p:nvSpPr>
        <p:spPr bwMode="auto">
          <a:xfrm flipV="1">
            <a:off x="4038600" y="4267200"/>
            <a:ext cx="2133600" cy="381000"/>
          </a:xfrm>
          <a:prstGeom prst="line">
            <a:avLst/>
          </a:prstGeom>
          <a:noFill/>
          <a:ln w="9525">
            <a:solidFill>
              <a:srgbClr val="CCECFF"/>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13320" name="Text Box 6"/>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13321" name="Text Box 7"/>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13322" name="Line 8"/>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672718924"/>
      </p:ext>
    </p:extLst>
  </p:cSld>
  <p:clrMapOvr>
    <a:masterClrMapping/>
  </p:clrMapOvr>
  <p:transition>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Grp="1" noChangeArrowheads="1"/>
          </p:cNvSpPr>
          <p:nvPr>
            <p:ph type="title"/>
          </p:nvPr>
        </p:nvSpPr>
        <p:spPr/>
        <p:txBody>
          <a:bodyPr/>
          <a:lstStyle/>
          <a:p>
            <a:pPr eaLnBrk="1" hangingPunct="1"/>
            <a:r>
              <a:rPr lang="en-US" dirty="0" smtClean="0">
                <a:latin typeface="Georgia" pitchFamily="18" charset="0"/>
              </a:rPr>
              <a:t>Purposes of the COS</a:t>
            </a:r>
          </a:p>
        </p:txBody>
      </p:sp>
      <p:sp>
        <p:nvSpPr>
          <p:cNvPr id="25603" name="Rectangle 6"/>
          <p:cNvSpPr>
            <a:spLocks noGrp="1" noChangeArrowheads="1"/>
          </p:cNvSpPr>
          <p:nvPr>
            <p:ph type="body" idx="1"/>
          </p:nvPr>
        </p:nvSpPr>
        <p:spPr>
          <a:xfrm>
            <a:off x="965200" y="2482850"/>
            <a:ext cx="7772400" cy="4114800"/>
          </a:xfrm>
        </p:spPr>
        <p:txBody>
          <a:bodyPr/>
          <a:lstStyle/>
          <a:p>
            <a:pPr eaLnBrk="1" hangingPunct="1"/>
            <a:r>
              <a:rPr lang="en-US" dirty="0" smtClean="0">
                <a:latin typeface="Georgia" pitchFamily="18" charset="0"/>
              </a:rPr>
              <a:t>It is </a:t>
            </a:r>
            <a:r>
              <a:rPr lang="en-US" b="1" i="1" dirty="0" smtClean="0">
                <a:latin typeface="Georgia" pitchFamily="18" charset="0"/>
              </a:rPr>
              <a:t>not</a:t>
            </a:r>
            <a:r>
              <a:rPr lang="en-US" dirty="0" smtClean="0">
                <a:latin typeface="Georgia" pitchFamily="18" charset="0"/>
              </a:rPr>
              <a:t> an assessment tool</a:t>
            </a:r>
          </a:p>
          <a:p>
            <a:pPr eaLnBrk="1" hangingPunct="1">
              <a:buFontTx/>
              <a:buNone/>
            </a:pPr>
            <a:endParaRPr lang="en-US" sz="1000" dirty="0" smtClean="0">
              <a:latin typeface="Georgia" pitchFamily="18" charset="0"/>
            </a:endParaRPr>
          </a:p>
          <a:p>
            <a:pPr eaLnBrk="1" hangingPunct="1"/>
            <a:r>
              <a:rPr lang="en-US" dirty="0" smtClean="0">
                <a:latin typeface="Georgia" pitchFamily="18" charset="0"/>
              </a:rPr>
              <a:t>It uses information from multiple sources, including assessment tools, observations, and family interview to get a </a:t>
            </a:r>
            <a:r>
              <a:rPr lang="en-US" b="1" i="1" dirty="0" smtClean="0">
                <a:latin typeface="Georgia" pitchFamily="18" charset="0"/>
              </a:rPr>
              <a:t>global</a:t>
            </a:r>
            <a:r>
              <a:rPr lang="en-US" dirty="0" smtClean="0">
                <a:latin typeface="Georgia" pitchFamily="18" charset="0"/>
              </a:rPr>
              <a:t> sense of how the child is doing at one point in time</a:t>
            </a:r>
          </a:p>
          <a:p>
            <a:pPr eaLnBrk="1" hangingPunct="1"/>
            <a:endParaRPr lang="en-US" dirty="0" smtClean="0"/>
          </a:p>
        </p:txBody>
      </p:sp>
      <p:sp>
        <p:nvSpPr>
          <p:cNvPr id="25604" name="Slide Number Placeholder 4"/>
          <p:cNvSpPr>
            <a:spLocks noGrp="1"/>
          </p:cNvSpPr>
          <p:nvPr>
            <p:ph type="sldNum" sz="quarter" idx="11"/>
          </p:nvPr>
        </p:nvSpPr>
        <p:spPr>
          <a:xfrm>
            <a:off x="4876800" y="6096000"/>
            <a:ext cx="3733800" cy="476250"/>
          </a:xfrm>
          <a:noFill/>
        </p:spPr>
        <p:txBody>
          <a:bodyPr/>
          <a:lstStyle/>
          <a:p>
            <a:pPr algn="r"/>
            <a:fld id="{27A06ABD-6B06-4FDC-ACB1-58E577264FEF}" type="slidenum">
              <a:rPr lang="en-US" smtClean="0"/>
              <a:pPr algn="r"/>
              <a:t>12</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ransition advTm="5000"/>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14340"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2EC72FAA-B502-43BD-AD5C-171F83912C93}" type="slidenum">
              <a:rPr lang="en-US" sz="1400">
                <a:solidFill>
                  <a:schemeClr val="bg1"/>
                </a:solidFill>
              </a:rPr>
              <a:pPr/>
              <a:t>120</a:t>
            </a:fld>
            <a:endParaRPr lang="en-US" sz="1400">
              <a:solidFill>
                <a:schemeClr val="bg1"/>
              </a:solidFill>
            </a:endParaRPr>
          </a:p>
        </p:txBody>
      </p:sp>
      <p:graphicFrame>
        <p:nvGraphicFramePr>
          <p:cNvPr id="14338"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14359"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93315" name="AutoShape 3"/>
          <p:cNvSpPr>
            <a:spLocks noChangeArrowheads="1"/>
          </p:cNvSpPr>
          <p:nvPr/>
        </p:nvSpPr>
        <p:spPr bwMode="auto">
          <a:xfrm>
            <a:off x="6248400" y="4953000"/>
            <a:ext cx="228600" cy="228600"/>
          </a:xfrm>
          <a:prstGeom prst="star5">
            <a:avLst/>
          </a:prstGeom>
          <a:solidFill>
            <a:srgbClr val="E1031D"/>
          </a:solidFill>
          <a:ln w="9525">
            <a:solidFill>
              <a:srgbClr val="E1031D"/>
            </a:solidFill>
            <a:miter lim="800000"/>
            <a:headEnd/>
            <a:tailEnd/>
          </a:ln>
          <a:effectLst/>
        </p:spPr>
        <p:txBody>
          <a:bodyPr wrap="none" anchor="ctr"/>
          <a:lstStyle/>
          <a:p>
            <a:pPr>
              <a:defRPr/>
            </a:pPr>
            <a:endParaRPr lang="en-US"/>
          </a:p>
        </p:txBody>
      </p:sp>
      <p:sp>
        <p:nvSpPr>
          <p:cNvPr id="14342" name="Line 4"/>
          <p:cNvSpPr>
            <a:spLocks noChangeShapeType="1"/>
          </p:cNvSpPr>
          <p:nvPr/>
        </p:nvSpPr>
        <p:spPr bwMode="auto">
          <a:xfrm flipV="1">
            <a:off x="3810000" y="5105400"/>
            <a:ext cx="2514600" cy="76200"/>
          </a:xfrm>
          <a:prstGeom prst="line">
            <a:avLst/>
          </a:prstGeom>
          <a:noFill/>
          <a:ln w="28575">
            <a:solidFill>
              <a:srgbClr val="E1031D"/>
            </a:solidFill>
            <a:prstDash val="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14343" name="Text Box 5"/>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14344" name="Text Box 6"/>
          <p:cNvSpPr txBox="1">
            <a:spLocks noChangeArrowheads="1"/>
          </p:cNvSpPr>
          <p:nvPr/>
        </p:nvSpPr>
        <p:spPr bwMode="auto">
          <a:xfrm>
            <a:off x="59436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14345" name="Line 7"/>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93320" name="AutoShape 8"/>
          <p:cNvSpPr>
            <a:spLocks noChangeArrowheads="1"/>
          </p:cNvSpPr>
          <p:nvPr/>
        </p:nvSpPr>
        <p:spPr bwMode="auto">
          <a:xfrm>
            <a:off x="3657600" y="5029200"/>
            <a:ext cx="228600" cy="228600"/>
          </a:xfrm>
          <a:prstGeom prst="star5">
            <a:avLst/>
          </a:prstGeom>
          <a:solidFill>
            <a:srgbClr val="E1031D"/>
          </a:solidFill>
          <a:ln w="9525">
            <a:solidFill>
              <a:srgbClr val="E1031D"/>
            </a:solidFill>
            <a:miter lim="800000"/>
            <a:headEnd/>
            <a:tailEnd/>
          </a:ln>
          <a:effectLst/>
        </p:spPr>
        <p:txBody>
          <a:bodyPr wrap="none" anchor="ctr"/>
          <a:lstStyle/>
          <a:p>
            <a:pPr>
              <a:defRPr/>
            </a:pPr>
            <a:endParaRPr lang="en-US"/>
          </a:p>
        </p:txBody>
      </p:sp>
    </p:spTree>
    <p:extLst>
      <p:ext uri="{BB962C8B-B14F-4D97-AF65-F5344CB8AC3E}">
        <p14:creationId xmlns:p14="http://schemas.microsoft.com/office/powerpoint/2010/main" val="3564673523"/>
      </p:ext>
    </p:extLst>
  </p:cSld>
  <p:clrMapOvr>
    <a:masterClrMapping/>
  </p:clrMapOvr>
  <p:transition>
    <p:split orient="vert"/>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35843" name="Slide Number Placeholder 6"/>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699D8CB5-A8DC-4EEA-99E6-C7003F383AAB}" type="slidenum">
              <a:rPr lang="en-US" sz="1400">
                <a:solidFill>
                  <a:schemeClr val="bg1"/>
                </a:solidFill>
              </a:rPr>
              <a:pPr/>
              <a:t>121</a:t>
            </a:fld>
            <a:endParaRPr lang="en-US" sz="1400">
              <a:solidFill>
                <a:schemeClr val="bg1"/>
              </a:solidFill>
            </a:endParaRPr>
          </a:p>
        </p:txBody>
      </p:sp>
      <p:sp>
        <p:nvSpPr>
          <p:cNvPr id="1295362" name="Rectangle 2"/>
          <p:cNvSpPr>
            <a:spLocks noGrp="1" noChangeArrowheads="1"/>
          </p:cNvSpPr>
          <p:nvPr>
            <p:ph type="title"/>
          </p:nvPr>
        </p:nvSpPr>
        <p:spPr/>
        <p:txBody>
          <a:bodyPr/>
          <a:lstStyle/>
          <a:p>
            <a:pPr eaLnBrk="1" hangingPunct="1">
              <a:defRPr/>
            </a:pPr>
            <a:r>
              <a:rPr lang="en-US" sz="3200" smtClean="0"/>
              <a:t>How changes in ratings on the COSF correspond to reporting categories a - e</a:t>
            </a:r>
          </a:p>
        </p:txBody>
      </p:sp>
      <p:sp>
        <p:nvSpPr>
          <p:cNvPr id="1295363" name="Rectangle 3"/>
          <p:cNvSpPr>
            <a:spLocks noGrp="1" noChangeArrowheads="1"/>
          </p:cNvSpPr>
          <p:nvPr>
            <p:ph type="body" sz="half" idx="1"/>
          </p:nvPr>
        </p:nvSpPr>
        <p:spPr>
          <a:xfrm>
            <a:off x="1076325" y="1981200"/>
            <a:ext cx="3810000" cy="4114800"/>
          </a:xfrm>
        </p:spPr>
        <p:txBody>
          <a:bodyPr/>
          <a:lstStyle/>
          <a:p>
            <a:pPr eaLnBrk="1" hangingPunct="1">
              <a:buFont typeface="Wingdings" pitchFamily="2" charset="2"/>
              <a:buNone/>
              <a:defRPr/>
            </a:pPr>
            <a:r>
              <a:rPr lang="en-US" dirty="0" smtClean="0">
                <a:effectLst>
                  <a:outerShdw blurRad="38100" dist="38100" dir="2700000" algn="tl">
                    <a:srgbClr val="000000"/>
                  </a:outerShdw>
                </a:effectLst>
              </a:rPr>
              <a:t>a</a:t>
            </a:r>
            <a:r>
              <a:rPr lang="en-US" dirty="0" smtClean="0"/>
              <a:t>. % of children who </a:t>
            </a:r>
            <a:r>
              <a:rPr lang="en-US" u="sng" dirty="0" smtClean="0"/>
              <a:t>did not improve</a:t>
            </a:r>
            <a:r>
              <a:rPr lang="en-US" dirty="0" smtClean="0"/>
              <a:t> functioning</a:t>
            </a:r>
          </a:p>
        </p:txBody>
      </p:sp>
      <p:sp>
        <p:nvSpPr>
          <p:cNvPr id="1295364" name="Rectangle 4"/>
          <p:cNvSpPr>
            <a:spLocks noGrp="1" noChangeArrowheads="1"/>
          </p:cNvSpPr>
          <p:nvPr>
            <p:ph type="body" sz="half" idx="2"/>
          </p:nvPr>
        </p:nvSpPr>
        <p:spPr>
          <a:xfrm>
            <a:off x="4876800" y="2286000"/>
            <a:ext cx="3581400" cy="4114800"/>
          </a:xfrm>
        </p:spPr>
        <p:txBody>
          <a:bodyPr/>
          <a:lstStyle/>
          <a:p>
            <a:pPr eaLnBrk="1" hangingPunct="1">
              <a:defRPr/>
            </a:pPr>
            <a:r>
              <a:rPr lang="en-US" dirty="0" smtClean="0">
                <a:solidFill>
                  <a:schemeClr val="accent2"/>
                </a:solidFill>
              </a:rPr>
              <a:t>Rated lower at exit than entry; OR</a:t>
            </a:r>
          </a:p>
          <a:p>
            <a:pPr eaLnBrk="1" hangingPunct="1">
              <a:defRPr/>
            </a:pPr>
            <a:r>
              <a:rPr lang="en-US" dirty="0" smtClean="0">
                <a:solidFill>
                  <a:schemeClr val="accent2"/>
                </a:solidFill>
              </a:rPr>
              <a:t>Rated 1 at both entry and exit; AND</a:t>
            </a:r>
          </a:p>
          <a:p>
            <a:pPr eaLnBrk="1" hangingPunct="1">
              <a:defRPr/>
            </a:pPr>
            <a:r>
              <a:rPr lang="en-US" dirty="0" smtClean="0">
                <a:solidFill>
                  <a:schemeClr val="accent2"/>
                </a:solidFill>
              </a:rPr>
              <a:t>Scored “No” on the progress question (b)</a:t>
            </a:r>
          </a:p>
          <a:p>
            <a:pPr eaLnBrk="1" hangingPunct="1">
              <a:defRPr/>
            </a:pPr>
            <a:endParaRPr lang="en-US" dirty="0" smtClean="0">
              <a:solidFill>
                <a:schemeClr val="accent2"/>
              </a:solidFill>
              <a:effectLst>
                <a:outerShdw blurRad="38100" dist="38100" dir="2700000" algn="tl">
                  <a:srgbClr val="000000"/>
                </a:outerShdw>
              </a:effectLst>
            </a:endParaRPr>
          </a:p>
          <a:p>
            <a:pPr eaLnBrk="1" hangingPunct="1">
              <a:defRPr/>
            </a:pPr>
            <a:endParaRPr lang="en-US" sz="2400" dirty="0" smtClean="0"/>
          </a:p>
        </p:txBody>
      </p:sp>
    </p:spTree>
    <p:extLst>
      <p:ext uri="{BB962C8B-B14F-4D97-AF65-F5344CB8AC3E}">
        <p14:creationId xmlns:p14="http://schemas.microsoft.com/office/powerpoint/2010/main" val="1986691890"/>
      </p:ext>
    </p:extLst>
  </p:cSld>
  <p:clrMapOvr>
    <a:masterClrMapping/>
  </p:clrMapOvr>
  <p:transition>
    <p:split orient="vert"/>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15364"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EDAFBCA6-EABE-438E-8C55-2BC1AFE8EF7B}" type="slidenum">
              <a:rPr lang="en-US" sz="1400">
                <a:solidFill>
                  <a:schemeClr val="bg1"/>
                </a:solidFill>
              </a:rPr>
              <a:pPr/>
              <a:t>122</a:t>
            </a:fld>
            <a:endParaRPr lang="en-US" sz="1400">
              <a:solidFill>
                <a:schemeClr val="bg1"/>
              </a:solidFill>
            </a:endParaRPr>
          </a:p>
        </p:txBody>
      </p:sp>
      <p:graphicFrame>
        <p:nvGraphicFramePr>
          <p:cNvPr id="15362"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15383"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97411" name="AutoShape 3"/>
          <p:cNvSpPr>
            <a:spLocks noChangeArrowheads="1"/>
          </p:cNvSpPr>
          <p:nvPr/>
        </p:nvSpPr>
        <p:spPr bwMode="auto">
          <a:xfrm>
            <a:off x="6096000" y="45720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
        <p:nvSpPr>
          <p:cNvPr id="15366" name="Line 4"/>
          <p:cNvSpPr>
            <a:spLocks noChangeShapeType="1"/>
          </p:cNvSpPr>
          <p:nvPr/>
        </p:nvSpPr>
        <p:spPr bwMode="auto">
          <a:xfrm flipV="1">
            <a:off x="3810000" y="4724400"/>
            <a:ext cx="2362200" cy="0"/>
          </a:xfrm>
          <a:prstGeom prst="line">
            <a:avLst/>
          </a:prstGeom>
          <a:noFill/>
          <a:ln w="9525">
            <a:solidFill>
              <a:srgbClr val="CCECFF"/>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15367" name="Text Box 5"/>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15368" name="Text Box 6"/>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15369" name="Line 7"/>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97416" name="AutoShape 8"/>
          <p:cNvSpPr>
            <a:spLocks noChangeArrowheads="1"/>
          </p:cNvSpPr>
          <p:nvPr/>
        </p:nvSpPr>
        <p:spPr bwMode="auto">
          <a:xfrm>
            <a:off x="3733800" y="4572000"/>
            <a:ext cx="228600" cy="228600"/>
          </a:xfrm>
          <a:prstGeom prst="star5">
            <a:avLst/>
          </a:prstGeom>
          <a:solidFill>
            <a:schemeClr val="accent1"/>
          </a:solidFill>
          <a:ln w="9525">
            <a:solidFill>
              <a:srgbClr val="66FF66"/>
            </a:solidFill>
            <a:miter lim="800000"/>
            <a:headEnd/>
            <a:tailEnd/>
          </a:ln>
          <a:effectLst/>
        </p:spPr>
        <p:txBody>
          <a:bodyPr wrap="none" anchor="ctr"/>
          <a:lstStyle/>
          <a:p>
            <a:pPr>
              <a:defRPr/>
            </a:pPr>
            <a:endParaRPr lang="en-US"/>
          </a:p>
        </p:txBody>
      </p:sp>
    </p:spTree>
    <p:extLst>
      <p:ext uri="{BB962C8B-B14F-4D97-AF65-F5344CB8AC3E}">
        <p14:creationId xmlns:p14="http://schemas.microsoft.com/office/powerpoint/2010/main" val="4040324832"/>
      </p:ext>
    </p:extLst>
  </p:cSld>
  <p:clrMapOvr>
    <a:masterClrMapping/>
  </p:clrMapOvr>
  <p:transition>
    <p:split orient="vert"/>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pPr>
              <a:defRPr/>
            </a:pPr>
            <a:r>
              <a:rPr lang="en-US"/>
              <a:t>Early Childhood Outcomes Center</a:t>
            </a:r>
            <a:endParaRPr lang="en-US">
              <a:latin typeface="Arial" charset="0"/>
            </a:endParaRPr>
          </a:p>
        </p:txBody>
      </p:sp>
      <p:sp>
        <p:nvSpPr>
          <p:cNvPr id="16388" name="Slide Number Placeholder 3"/>
          <p:cNvSpPr>
            <a:spLocks noGrp="1"/>
          </p:cNvSpPr>
          <p:nvPr>
            <p:ph type="sldNum" sz="quarter" idx="4294967295"/>
          </p:nvPr>
        </p:nvSpPr>
        <p:spPr>
          <a:xfrm>
            <a:off x="7543800" y="6324600"/>
            <a:ext cx="1371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fld id="{D5579ACD-D4D9-4B35-97BB-6DF7EB8DF263}" type="slidenum">
              <a:rPr lang="en-US" sz="1400">
                <a:solidFill>
                  <a:schemeClr val="bg1"/>
                </a:solidFill>
              </a:rPr>
              <a:pPr/>
              <a:t>123</a:t>
            </a:fld>
            <a:endParaRPr lang="en-US" sz="1400">
              <a:solidFill>
                <a:schemeClr val="bg1"/>
              </a:solidFill>
            </a:endParaRPr>
          </a:p>
        </p:txBody>
      </p:sp>
      <p:graphicFrame>
        <p:nvGraphicFramePr>
          <p:cNvPr id="16386" name="Object 2"/>
          <p:cNvGraphicFramePr>
            <a:graphicFrameLocks noChangeAspect="1"/>
          </p:cNvGraphicFramePr>
          <p:nvPr/>
        </p:nvGraphicFramePr>
        <p:xfrm>
          <a:off x="-304800" y="-304800"/>
          <a:ext cx="9448800" cy="7162800"/>
        </p:xfrm>
        <a:graphic>
          <a:graphicData uri="http://schemas.openxmlformats.org/presentationml/2006/ole">
            <mc:AlternateContent xmlns:mc="http://schemas.openxmlformats.org/markup-compatibility/2006">
              <mc:Choice xmlns:v="urn:schemas-microsoft-com:vml" Requires="v">
                <p:oleObj spid="_x0000_s16407"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94488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99459" name="AutoShape 3"/>
          <p:cNvSpPr>
            <a:spLocks noChangeArrowheads="1"/>
          </p:cNvSpPr>
          <p:nvPr/>
        </p:nvSpPr>
        <p:spPr bwMode="auto">
          <a:xfrm>
            <a:off x="5943600" y="5029200"/>
            <a:ext cx="228600" cy="228600"/>
          </a:xfrm>
          <a:prstGeom prst="star5">
            <a:avLst/>
          </a:prstGeom>
          <a:solidFill>
            <a:srgbClr val="E1031D"/>
          </a:solidFill>
          <a:ln w="9525">
            <a:solidFill>
              <a:srgbClr val="E1031D"/>
            </a:solidFill>
            <a:miter lim="800000"/>
            <a:headEnd/>
            <a:tailEnd/>
          </a:ln>
          <a:effectLst/>
        </p:spPr>
        <p:txBody>
          <a:bodyPr wrap="none" anchor="ctr"/>
          <a:lstStyle/>
          <a:p>
            <a:pPr>
              <a:defRPr/>
            </a:pPr>
            <a:endParaRPr lang="en-US"/>
          </a:p>
        </p:txBody>
      </p:sp>
      <p:sp>
        <p:nvSpPr>
          <p:cNvPr id="16390" name="Line 4"/>
          <p:cNvSpPr>
            <a:spLocks noChangeShapeType="1"/>
          </p:cNvSpPr>
          <p:nvPr/>
        </p:nvSpPr>
        <p:spPr bwMode="auto">
          <a:xfrm flipV="1">
            <a:off x="3886200" y="5105400"/>
            <a:ext cx="2209800" cy="0"/>
          </a:xfrm>
          <a:prstGeom prst="line">
            <a:avLst/>
          </a:prstGeom>
          <a:noFill/>
          <a:ln w="9525">
            <a:solidFill>
              <a:srgbClr val="E1031D"/>
            </a:solidFill>
            <a:prstDash val="lg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16391" name="Text Box 5"/>
          <p:cNvSpPr txBox="1">
            <a:spLocks noChangeArrowheads="1"/>
          </p:cNvSpPr>
          <p:nvPr/>
        </p:nvSpPr>
        <p:spPr bwMode="auto">
          <a:xfrm>
            <a:off x="3352800" y="5257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Entry</a:t>
            </a:r>
          </a:p>
        </p:txBody>
      </p:sp>
      <p:sp>
        <p:nvSpPr>
          <p:cNvPr id="16392" name="Text Box 6"/>
          <p:cNvSpPr txBox="1">
            <a:spLocks noChangeArrowheads="1"/>
          </p:cNvSpPr>
          <p:nvPr/>
        </p:nvSpPr>
        <p:spPr bwMode="auto">
          <a:xfrm>
            <a:off x="5715000" y="52578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F7F7F7"/>
                </a:solidFill>
                <a:latin typeface="Arial" charset="0"/>
              </a:defRPr>
            </a:lvl1pPr>
            <a:lvl2pPr marL="742950" indent="-285750">
              <a:defRPr sz="2800">
                <a:solidFill>
                  <a:srgbClr val="F7F7F7"/>
                </a:solidFill>
                <a:latin typeface="Arial" charset="0"/>
              </a:defRPr>
            </a:lvl2pPr>
            <a:lvl3pPr marL="1143000" indent="-228600">
              <a:defRPr sz="2800">
                <a:solidFill>
                  <a:srgbClr val="F7F7F7"/>
                </a:solidFill>
                <a:latin typeface="Arial" charset="0"/>
              </a:defRPr>
            </a:lvl3pPr>
            <a:lvl4pPr marL="1600200" indent="-228600">
              <a:defRPr sz="2800">
                <a:solidFill>
                  <a:srgbClr val="F7F7F7"/>
                </a:solidFill>
                <a:latin typeface="Arial" charset="0"/>
              </a:defRPr>
            </a:lvl4pPr>
            <a:lvl5pPr marL="2057400" indent="-228600">
              <a:defRPr sz="2800">
                <a:solidFill>
                  <a:srgbClr val="F7F7F7"/>
                </a:solidFill>
                <a:latin typeface="Arial" charset="0"/>
              </a:defRPr>
            </a:lvl5pPr>
            <a:lvl6pPr marL="2514600" indent="-228600" eaLnBrk="0" fontAlgn="base" hangingPunct="0">
              <a:spcBef>
                <a:spcPct val="0"/>
              </a:spcBef>
              <a:spcAft>
                <a:spcPct val="0"/>
              </a:spcAft>
              <a:defRPr sz="2800">
                <a:solidFill>
                  <a:srgbClr val="F7F7F7"/>
                </a:solidFill>
                <a:latin typeface="Arial" charset="0"/>
              </a:defRPr>
            </a:lvl6pPr>
            <a:lvl7pPr marL="2971800" indent="-228600" eaLnBrk="0" fontAlgn="base" hangingPunct="0">
              <a:spcBef>
                <a:spcPct val="0"/>
              </a:spcBef>
              <a:spcAft>
                <a:spcPct val="0"/>
              </a:spcAft>
              <a:defRPr sz="2800">
                <a:solidFill>
                  <a:srgbClr val="F7F7F7"/>
                </a:solidFill>
                <a:latin typeface="Arial" charset="0"/>
              </a:defRPr>
            </a:lvl7pPr>
            <a:lvl8pPr marL="3429000" indent="-228600" eaLnBrk="0" fontAlgn="base" hangingPunct="0">
              <a:spcBef>
                <a:spcPct val="0"/>
              </a:spcBef>
              <a:spcAft>
                <a:spcPct val="0"/>
              </a:spcAft>
              <a:defRPr sz="2800">
                <a:solidFill>
                  <a:srgbClr val="F7F7F7"/>
                </a:solidFill>
                <a:latin typeface="Arial" charset="0"/>
              </a:defRPr>
            </a:lvl8pPr>
            <a:lvl9pPr marL="3886200" indent="-228600" eaLnBrk="0" fontAlgn="base" hangingPunct="0">
              <a:spcBef>
                <a:spcPct val="0"/>
              </a:spcBef>
              <a:spcAft>
                <a:spcPct val="0"/>
              </a:spcAft>
              <a:defRPr sz="2800">
                <a:solidFill>
                  <a:srgbClr val="F7F7F7"/>
                </a:solidFill>
                <a:latin typeface="Arial" charset="0"/>
              </a:defRPr>
            </a:lvl9pPr>
          </a:lstStyle>
          <a:p>
            <a:pPr>
              <a:spcBef>
                <a:spcPct val="50000"/>
              </a:spcBef>
            </a:pPr>
            <a:r>
              <a:rPr lang="en-US" sz="2400">
                <a:solidFill>
                  <a:schemeClr val="tx1"/>
                </a:solidFill>
              </a:rPr>
              <a:t>Exit</a:t>
            </a:r>
          </a:p>
        </p:txBody>
      </p:sp>
      <p:sp>
        <p:nvSpPr>
          <p:cNvPr id="16393" name="Line 7"/>
          <p:cNvSpPr>
            <a:spLocks noChangeShapeType="1"/>
          </p:cNvSpPr>
          <p:nvPr/>
        </p:nvSpPr>
        <p:spPr bwMode="auto">
          <a:xfrm flipV="1">
            <a:off x="228600" y="2590800"/>
            <a:ext cx="7772400" cy="266700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99464" name="AutoShape 8"/>
          <p:cNvSpPr>
            <a:spLocks noChangeArrowheads="1"/>
          </p:cNvSpPr>
          <p:nvPr/>
        </p:nvSpPr>
        <p:spPr bwMode="auto">
          <a:xfrm>
            <a:off x="3733800" y="5029200"/>
            <a:ext cx="228600" cy="228600"/>
          </a:xfrm>
          <a:prstGeom prst="star5">
            <a:avLst/>
          </a:prstGeom>
          <a:solidFill>
            <a:srgbClr val="E1031D"/>
          </a:solidFill>
          <a:ln w="9525">
            <a:solidFill>
              <a:srgbClr val="E1031D"/>
            </a:solidFill>
            <a:miter lim="800000"/>
            <a:headEnd/>
            <a:tailEnd/>
          </a:ln>
          <a:effectLst/>
        </p:spPr>
        <p:txBody>
          <a:bodyPr wrap="none" anchor="ctr"/>
          <a:lstStyle/>
          <a:p>
            <a:pPr>
              <a:defRPr/>
            </a:pPr>
            <a:endParaRPr lang="en-US"/>
          </a:p>
        </p:txBody>
      </p:sp>
    </p:spTree>
    <p:extLst>
      <p:ext uri="{BB962C8B-B14F-4D97-AF65-F5344CB8AC3E}">
        <p14:creationId xmlns:p14="http://schemas.microsoft.com/office/powerpoint/2010/main" val="772861349"/>
      </p:ext>
    </p:extLst>
  </p:cSld>
  <p:clrMapOvr>
    <a:masterClrMapping/>
  </p:clrMapOvr>
  <p:transition>
    <p:split orient="vert"/>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655637"/>
            <a:ext cx="8229600" cy="563563"/>
          </a:xfrm>
        </p:spPr>
        <p:txBody>
          <a:bodyPr>
            <a:normAutofit/>
          </a:bodyPr>
          <a:lstStyle/>
          <a:p>
            <a:pPr algn="ctr"/>
            <a:r>
              <a:rPr lang="en-US" sz="2800" dirty="0" smtClean="0"/>
              <a:t>State Approaches to Outcomes Data, 2009-10</a:t>
            </a:r>
            <a:endParaRPr lang="en-US" sz="2800" dirty="0"/>
          </a:p>
        </p:txBody>
      </p:sp>
      <p:graphicFrame>
        <p:nvGraphicFramePr>
          <p:cNvPr id="4" name="Content Placeholder 3"/>
          <p:cNvGraphicFramePr>
            <a:graphicFrameLocks noGrp="1"/>
          </p:cNvGraphicFramePr>
          <p:nvPr>
            <p:ph idx="4294967295"/>
          </p:nvPr>
        </p:nvGraphicFramePr>
        <p:xfrm>
          <a:off x="457200" y="2514600"/>
          <a:ext cx="8229600" cy="3515047"/>
        </p:xfrm>
        <a:graphic>
          <a:graphicData uri="http://schemas.openxmlformats.org/drawingml/2006/table">
            <a:tbl>
              <a:tblPr firstRow="1" bandRow="1">
                <a:tableStyleId>{5C22544A-7EE6-4342-B048-85BDC9FD1C3A}</a:tableStyleId>
              </a:tblPr>
              <a:tblGrid>
                <a:gridCol w="2743200"/>
                <a:gridCol w="2743200"/>
                <a:gridCol w="2743200"/>
              </a:tblGrid>
              <a:tr h="773330">
                <a:tc>
                  <a:txBody>
                    <a:bodyPr/>
                    <a:lstStyle/>
                    <a:p>
                      <a:pPr marL="0" marR="0" fontAlgn="base">
                        <a:lnSpc>
                          <a:spcPct val="115000"/>
                        </a:lnSpc>
                        <a:spcBef>
                          <a:spcPts val="575"/>
                        </a:spcBef>
                        <a:spcAft>
                          <a:spcPts val="0"/>
                        </a:spcAft>
                      </a:pPr>
                      <a:r>
                        <a:rPr lang="en-US" sz="2000" kern="1200" dirty="0">
                          <a:solidFill>
                            <a:schemeClr val="accent2">
                              <a:lumMod val="75000"/>
                            </a:schemeClr>
                          </a:solidFill>
                        </a:rPr>
                        <a:t>Approach </a:t>
                      </a:r>
                      <a:endParaRPr lang="en-US" sz="2000" dirty="0">
                        <a:solidFill>
                          <a:schemeClr val="accent2">
                            <a:lumMod val="75000"/>
                          </a:schemeClr>
                        </a:solidFill>
                        <a:latin typeface="Calibri"/>
                        <a:ea typeface="Calibri"/>
                        <a:cs typeface="Times New Roman"/>
                      </a:endParaRPr>
                    </a:p>
                  </a:txBody>
                  <a:tcPr/>
                </a:tc>
                <a:tc>
                  <a:txBody>
                    <a:bodyPr/>
                    <a:lstStyle/>
                    <a:p>
                      <a:pPr marL="0" marR="0" algn="ctr" fontAlgn="base">
                        <a:lnSpc>
                          <a:spcPct val="115000"/>
                        </a:lnSpc>
                        <a:spcBef>
                          <a:spcPts val="575"/>
                        </a:spcBef>
                        <a:spcAft>
                          <a:spcPts val="0"/>
                        </a:spcAft>
                      </a:pPr>
                      <a:r>
                        <a:rPr lang="en-US" sz="2000" kern="1200" dirty="0">
                          <a:solidFill>
                            <a:schemeClr val="accent2">
                              <a:lumMod val="75000"/>
                            </a:schemeClr>
                          </a:solidFill>
                        </a:rPr>
                        <a:t>Part C </a:t>
                      </a:r>
                      <a:endParaRPr lang="en-US" sz="2000" dirty="0">
                        <a:solidFill>
                          <a:schemeClr val="accent2">
                            <a:lumMod val="75000"/>
                          </a:schemeClr>
                        </a:solidFill>
                      </a:endParaRPr>
                    </a:p>
                    <a:p>
                      <a:pPr marL="0" marR="0" algn="ctr" fontAlgn="base">
                        <a:lnSpc>
                          <a:spcPct val="115000"/>
                        </a:lnSpc>
                        <a:spcBef>
                          <a:spcPts val="575"/>
                        </a:spcBef>
                        <a:spcAft>
                          <a:spcPts val="0"/>
                        </a:spcAft>
                      </a:pPr>
                      <a:r>
                        <a:rPr lang="en-US" sz="1200" kern="1200" dirty="0">
                          <a:solidFill>
                            <a:schemeClr val="accent2">
                              <a:lumMod val="75000"/>
                            </a:schemeClr>
                          </a:solidFill>
                        </a:rPr>
                        <a:t>(56 states/jurisdictions)</a:t>
                      </a:r>
                      <a:endParaRPr lang="en-US" sz="1100" dirty="0">
                        <a:solidFill>
                          <a:schemeClr val="accent2">
                            <a:lumMod val="75000"/>
                          </a:schemeClr>
                        </a:solidFill>
                        <a:latin typeface="Calibri"/>
                        <a:ea typeface="Calibri"/>
                        <a:cs typeface="Times New Roman"/>
                      </a:endParaRPr>
                    </a:p>
                  </a:txBody>
                  <a:tcPr/>
                </a:tc>
                <a:tc>
                  <a:txBody>
                    <a:bodyPr/>
                    <a:lstStyle/>
                    <a:p>
                      <a:pPr marL="0" marR="0" algn="ctr" fontAlgn="base">
                        <a:lnSpc>
                          <a:spcPct val="115000"/>
                        </a:lnSpc>
                        <a:spcBef>
                          <a:spcPts val="575"/>
                        </a:spcBef>
                        <a:spcAft>
                          <a:spcPts val="0"/>
                        </a:spcAft>
                      </a:pPr>
                      <a:r>
                        <a:rPr lang="en-US" sz="2000" kern="1200" dirty="0">
                          <a:solidFill>
                            <a:schemeClr val="accent2">
                              <a:lumMod val="75000"/>
                            </a:schemeClr>
                          </a:solidFill>
                        </a:rPr>
                        <a:t>Preschool</a:t>
                      </a:r>
                      <a:endParaRPr lang="en-US" sz="2000" dirty="0">
                        <a:solidFill>
                          <a:schemeClr val="accent2">
                            <a:lumMod val="75000"/>
                          </a:schemeClr>
                        </a:solidFill>
                      </a:endParaRPr>
                    </a:p>
                    <a:p>
                      <a:pPr marL="0" marR="0" algn="ctr" fontAlgn="base">
                        <a:lnSpc>
                          <a:spcPct val="115000"/>
                        </a:lnSpc>
                        <a:spcBef>
                          <a:spcPts val="575"/>
                        </a:spcBef>
                        <a:spcAft>
                          <a:spcPts val="0"/>
                        </a:spcAft>
                      </a:pPr>
                      <a:r>
                        <a:rPr lang="en-US" sz="1200" kern="1200" dirty="0">
                          <a:solidFill>
                            <a:schemeClr val="accent2">
                              <a:lumMod val="75000"/>
                            </a:schemeClr>
                          </a:solidFill>
                        </a:rPr>
                        <a:t>(59 states/jurisdictions) </a:t>
                      </a:r>
                      <a:endParaRPr lang="en-US" sz="1100" dirty="0">
                        <a:solidFill>
                          <a:schemeClr val="accent2">
                            <a:lumMod val="75000"/>
                          </a:schemeClr>
                        </a:solidFill>
                        <a:latin typeface="Calibri"/>
                        <a:ea typeface="Calibri"/>
                        <a:cs typeface="Times New Roman"/>
                      </a:endParaRPr>
                    </a:p>
                  </a:txBody>
                  <a:tcPr/>
                </a:tc>
              </a:tr>
              <a:tr h="636302">
                <a:tc>
                  <a:txBody>
                    <a:bodyPr/>
                    <a:lstStyle/>
                    <a:p>
                      <a:pPr marL="0" marR="0" fontAlgn="base">
                        <a:lnSpc>
                          <a:spcPct val="115000"/>
                        </a:lnSpc>
                        <a:spcBef>
                          <a:spcPts val="575"/>
                        </a:spcBef>
                        <a:spcAft>
                          <a:spcPts val="0"/>
                        </a:spcAft>
                      </a:pPr>
                      <a:r>
                        <a:rPr lang="en-US" sz="2000" kern="1200" dirty="0" smtClean="0"/>
                        <a:t>COS* 7 pt. scale</a:t>
                      </a:r>
                      <a:endParaRPr lang="en-US" sz="2000" dirty="0">
                        <a:latin typeface="Calibri"/>
                        <a:ea typeface="Calibri"/>
                        <a:cs typeface="Times New Roman"/>
                      </a:endParaRPr>
                    </a:p>
                  </a:txBody>
                  <a:tcPr/>
                </a:tc>
                <a:tc>
                  <a:txBody>
                    <a:bodyPr/>
                    <a:lstStyle/>
                    <a:p>
                      <a:pPr marL="0" marR="0" algn="ctr" fontAlgn="base">
                        <a:lnSpc>
                          <a:spcPct val="115000"/>
                        </a:lnSpc>
                        <a:spcBef>
                          <a:spcPts val="575"/>
                        </a:spcBef>
                        <a:spcAft>
                          <a:spcPts val="0"/>
                        </a:spcAft>
                      </a:pPr>
                      <a:r>
                        <a:rPr lang="en-US" sz="2000" kern="1200" dirty="0"/>
                        <a:t>41/56 (73</a:t>
                      </a:r>
                      <a:r>
                        <a:rPr lang="en-US" sz="2000" kern="1200" dirty="0" smtClean="0"/>
                        <a:t>%)</a:t>
                      </a:r>
                      <a:endParaRPr lang="en-US" sz="2000" dirty="0"/>
                    </a:p>
                  </a:txBody>
                  <a:tcPr/>
                </a:tc>
                <a:tc>
                  <a:txBody>
                    <a:bodyPr/>
                    <a:lstStyle/>
                    <a:p>
                      <a:pPr marL="0" marR="0" algn="ctr" fontAlgn="base">
                        <a:lnSpc>
                          <a:spcPct val="115000"/>
                        </a:lnSpc>
                        <a:spcBef>
                          <a:spcPts val="575"/>
                        </a:spcBef>
                        <a:spcAft>
                          <a:spcPts val="0"/>
                        </a:spcAft>
                      </a:pPr>
                      <a:r>
                        <a:rPr lang="en-US" sz="2000" kern="1200" dirty="0" smtClean="0"/>
                        <a:t>37/59 </a:t>
                      </a:r>
                      <a:r>
                        <a:rPr lang="en-US" sz="2000" kern="1200" dirty="0"/>
                        <a:t>(</a:t>
                      </a:r>
                      <a:r>
                        <a:rPr lang="en-US" sz="2000" kern="1200" dirty="0" smtClean="0"/>
                        <a:t>63%) </a:t>
                      </a:r>
                      <a:endParaRPr lang="en-US" sz="2000" dirty="0"/>
                    </a:p>
                  </a:txBody>
                  <a:tcPr/>
                </a:tc>
              </a:tr>
              <a:tr h="636302">
                <a:tc>
                  <a:txBody>
                    <a:bodyPr/>
                    <a:lstStyle/>
                    <a:p>
                      <a:pPr marL="0" marR="0" fontAlgn="base">
                        <a:lnSpc>
                          <a:spcPct val="115000"/>
                        </a:lnSpc>
                        <a:spcBef>
                          <a:spcPts val="575"/>
                        </a:spcBef>
                        <a:spcAft>
                          <a:spcPts val="0"/>
                        </a:spcAft>
                      </a:pPr>
                      <a:r>
                        <a:rPr lang="en-US" sz="2000" kern="1200" dirty="0" smtClean="0"/>
                        <a:t>One tool statewide</a:t>
                      </a:r>
                      <a:endParaRPr lang="en-US" sz="2000" dirty="0">
                        <a:latin typeface="Calibri"/>
                        <a:ea typeface="Calibri"/>
                        <a:cs typeface="Times New Roman"/>
                      </a:endParaRPr>
                    </a:p>
                  </a:txBody>
                  <a:tcPr/>
                </a:tc>
                <a:tc>
                  <a:txBody>
                    <a:bodyPr/>
                    <a:lstStyle/>
                    <a:p>
                      <a:pPr marL="0" marR="0" algn="ctr" fontAlgn="base">
                        <a:lnSpc>
                          <a:spcPct val="115000"/>
                        </a:lnSpc>
                        <a:spcBef>
                          <a:spcPts val="575"/>
                        </a:spcBef>
                        <a:spcAft>
                          <a:spcPts val="0"/>
                        </a:spcAft>
                      </a:pPr>
                      <a:r>
                        <a:rPr lang="en-US" sz="2000" kern="1200" dirty="0"/>
                        <a:t>7/56 (13</a:t>
                      </a:r>
                      <a:r>
                        <a:rPr lang="en-US" sz="2000" kern="1200" dirty="0" smtClean="0"/>
                        <a:t>%)</a:t>
                      </a:r>
                      <a:endParaRPr lang="en-US" sz="2000" dirty="0"/>
                    </a:p>
                  </a:txBody>
                  <a:tcPr/>
                </a:tc>
                <a:tc>
                  <a:txBody>
                    <a:bodyPr/>
                    <a:lstStyle/>
                    <a:p>
                      <a:pPr marL="0" marR="0" algn="ctr" fontAlgn="base">
                        <a:lnSpc>
                          <a:spcPct val="115000"/>
                        </a:lnSpc>
                        <a:spcBef>
                          <a:spcPts val="575"/>
                        </a:spcBef>
                        <a:spcAft>
                          <a:spcPts val="0"/>
                        </a:spcAft>
                      </a:pPr>
                      <a:r>
                        <a:rPr lang="en-US" sz="2000" kern="1200" dirty="0" smtClean="0"/>
                        <a:t>9/59 </a:t>
                      </a:r>
                      <a:r>
                        <a:rPr lang="en-US" sz="2000" kern="1200" dirty="0"/>
                        <a:t>(15%) </a:t>
                      </a:r>
                      <a:endParaRPr lang="en-US" sz="2000" dirty="0"/>
                    </a:p>
                  </a:txBody>
                  <a:tcPr/>
                </a:tc>
              </a:tr>
              <a:tr h="832811">
                <a:tc>
                  <a:txBody>
                    <a:bodyPr/>
                    <a:lstStyle/>
                    <a:p>
                      <a:pPr marL="0" marR="0" fontAlgn="base">
                        <a:lnSpc>
                          <a:spcPct val="115000"/>
                        </a:lnSpc>
                        <a:spcBef>
                          <a:spcPts val="575"/>
                        </a:spcBef>
                        <a:spcAft>
                          <a:spcPts val="0"/>
                        </a:spcAft>
                      </a:pPr>
                      <a:r>
                        <a:rPr lang="en-US" sz="2000" kern="1200" dirty="0"/>
                        <a:t>Publishers’ online analysis</a:t>
                      </a:r>
                      <a:endParaRPr lang="en-US" sz="2000" dirty="0">
                        <a:latin typeface="Calibri"/>
                        <a:ea typeface="Calibri"/>
                        <a:cs typeface="Times New Roman"/>
                      </a:endParaRPr>
                    </a:p>
                  </a:txBody>
                  <a:tcPr/>
                </a:tc>
                <a:tc>
                  <a:txBody>
                    <a:bodyPr/>
                    <a:lstStyle/>
                    <a:p>
                      <a:pPr marL="0" marR="0" algn="ctr" fontAlgn="base">
                        <a:lnSpc>
                          <a:spcPct val="115000"/>
                        </a:lnSpc>
                        <a:spcBef>
                          <a:spcPts val="575"/>
                        </a:spcBef>
                        <a:spcAft>
                          <a:spcPts val="0"/>
                        </a:spcAft>
                      </a:pPr>
                      <a:r>
                        <a:rPr lang="en-US" sz="2000" kern="1200" dirty="0"/>
                        <a:t>3/56 (5</a:t>
                      </a:r>
                      <a:r>
                        <a:rPr lang="en-US" sz="2000" kern="1200" dirty="0" smtClean="0"/>
                        <a:t>%)</a:t>
                      </a:r>
                      <a:endParaRPr lang="en-US" sz="2000" dirty="0"/>
                    </a:p>
                  </a:txBody>
                  <a:tcPr/>
                </a:tc>
                <a:tc>
                  <a:txBody>
                    <a:bodyPr/>
                    <a:lstStyle/>
                    <a:p>
                      <a:pPr marL="0" marR="0" algn="ctr" fontAlgn="base">
                        <a:lnSpc>
                          <a:spcPct val="115000"/>
                        </a:lnSpc>
                        <a:spcBef>
                          <a:spcPts val="575"/>
                        </a:spcBef>
                        <a:spcAft>
                          <a:spcPts val="0"/>
                        </a:spcAft>
                      </a:pPr>
                      <a:r>
                        <a:rPr lang="en-US" sz="2000" kern="1200" dirty="0"/>
                        <a:t>6/59 (10</a:t>
                      </a:r>
                      <a:r>
                        <a:rPr lang="en-US" sz="2000" kern="1200" dirty="0" smtClean="0"/>
                        <a:t>%)</a:t>
                      </a:r>
                      <a:endParaRPr lang="en-US" sz="2000" dirty="0"/>
                    </a:p>
                  </a:txBody>
                  <a:tcPr/>
                </a:tc>
              </a:tr>
              <a:tr h="636302">
                <a:tc>
                  <a:txBody>
                    <a:bodyPr/>
                    <a:lstStyle/>
                    <a:p>
                      <a:pPr marL="0" marR="0" fontAlgn="base">
                        <a:lnSpc>
                          <a:spcPct val="115000"/>
                        </a:lnSpc>
                        <a:spcBef>
                          <a:spcPts val="575"/>
                        </a:spcBef>
                        <a:spcAft>
                          <a:spcPts val="0"/>
                        </a:spcAft>
                      </a:pPr>
                      <a:r>
                        <a:rPr lang="en-US" sz="2000" kern="1200" dirty="0"/>
                        <a:t>Other</a:t>
                      </a:r>
                      <a:endParaRPr lang="en-US" sz="2000" dirty="0">
                        <a:latin typeface="Calibri"/>
                        <a:ea typeface="Calibri"/>
                        <a:cs typeface="Times New Roman"/>
                      </a:endParaRPr>
                    </a:p>
                  </a:txBody>
                  <a:tcPr/>
                </a:tc>
                <a:tc>
                  <a:txBody>
                    <a:bodyPr/>
                    <a:lstStyle/>
                    <a:p>
                      <a:pPr marL="0" marR="0" algn="ctr" fontAlgn="base">
                        <a:lnSpc>
                          <a:spcPct val="115000"/>
                        </a:lnSpc>
                        <a:spcBef>
                          <a:spcPts val="575"/>
                        </a:spcBef>
                        <a:spcAft>
                          <a:spcPts val="0"/>
                        </a:spcAft>
                      </a:pPr>
                      <a:r>
                        <a:rPr lang="en-US" sz="2000" kern="1200" dirty="0"/>
                        <a:t>5/56 (9%) </a:t>
                      </a:r>
                      <a:endParaRPr lang="en-US" sz="2000" dirty="0"/>
                    </a:p>
                  </a:txBody>
                  <a:tcPr/>
                </a:tc>
                <a:tc>
                  <a:txBody>
                    <a:bodyPr/>
                    <a:lstStyle/>
                    <a:p>
                      <a:pPr marL="0" marR="0" algn="ctr" fontAlgn="base">
                        <a:lnSpc>
                          <a:spcPct val="115000"/>
                        </a:lnSpc>
                        <a:spcBef>
                          <a:spcPts val="575"/>
                        </a:spcBef>
                        <a:spcAft>
                          <a:spcPts val="0"/>
                        </a:spcAft>
                      </a:pPr>
                      <a:r>
                        <a:rPr lang="en-US" sz="2000" kern="1200" dirty="0"/>
                        <a:t>7/59 (12%) </a:t>
                      </a:r>
                      <a:endParaRPr lang="en-US" sz="2000" dirty="0"/>
                    </a:p>
                  </a:txBody>
                  <a:tcPr/>
                </a:tc>
              </a:tr>
            </a:tbl>
          </a:graphicData>
        </a:graphic>
      </p:graphicFrame>
      <p:sp>
        <p:nvSpPr>
          <p:cNvPr id="5" name="Rectangle 4"/>
          <p:cNvSpPr/>
          <p:nvPr/>
        </p:nvSpPr>
        <p:spPr bwMode="auto">
          <a:xfrm>
            <a:off x="457200" y="2514600"/>
            <a:ext cx="8229600" cy="3581400"/>
          </a:xfrm>
          <a:prstGeom prst="rect">
            <a:avLst/>
          </a:prstGeom>
          <a:no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 name="TextBox 5"/>
          <p:cNvSpPr txBox="1"/>
          <p:nvPr/>
        </p:nvSpPr>
        <p:spPr>
          <a:xfrm>
            <a:off x="457200" y="6096000"/>
            <a:ext cx="5867400" cy="584775"/>
          </a:xfrm>
          <a:prstGeom prst="rect">
            <a:avLst/>
          </a:prstGeom>
          <a:noFill/>
        </p:spPr>
        <p:txBody>
          <a:bodyPr wrap="square" rtlCol="0">
            <a:spAutoFit/>
          </a:bodyPr>
          <a:lstStyle/>
          <a:p>
            <a:pPr algn="l"/>
            <a:r>
              <a:rPr lang="en-US" dirty="0" smtClean="0"/>
              <a:t>*</a:t>
            </a:r>
            <a:r>
              <a:rPr lang="en-US" sz="1600" dirty="0" smtClean="0"/>
              <a:t>Child Outcomes Summary Rating</a:t>
            </a:r>
            <a:endParaRPr lang="en-US" sz="1600" dirty="0"/>
          </a:p>
        </p:txBody>
      </p:sp>
      <p:sp>
        <p:nvSpPr>
          <p:cNvPr id="3" name="Footer Placeholder 2"/>
          <p:cNvSpPr>
            <a:spLocks noGrp="1"/>
          </p:cNvSpPr>
          <p:nvPr>
            <p:ph type="ftr" sz="quarter" idx="10"/>
          </p:nvPr>
        </p:nvSpPr>
        <p:spPr/>
        <p:txBody>
          <a:bodyPr/>
          <a:lstStyle/>
          <a:p>
            <a:pPr>
              <a:defRPr/>
            </a:pPr>
            <a:r>
              <a:rPr lang="en-US" smtClean="0"/>
              <a:t>Early Childhood Outcomes Center</a:t>
            </a:r>
            <a:endParaRPr lang="en-US"/>
          </a:p>
        </p:txBody>
      </p:sp>
      <p:sp>
        <p:nvSpPr>
          <p:cNvPr id="7" name="Slide Number Placeholder 6"/>
          <p:cNvSpPr>
            <a:spLocks noGrp="1"/>
          </p:cNvSpPr>
          <p:nvPr>
            <p:ph type="sldNum" sz="quarter" idx="11"/>
          </p:nvPr>
        </p:nvSpPr>
        <p:spPr/>
        <p:txBody>
          <a:bodyPr/>
          <a:lstStyle/>
          <a:p>
            <a:pPr>
              <a:defRPr/>
            </a:pPr>
            <a:fld id="{48044758-7142-4F60-AB32-4D38056C44F9}" type="slidenum">
              <a:rPr lang="en-US" smtClean="0"/>
              <a:pPr>
                <a:defRPr/>
              </a:pPr>
              <a:t>124</a:t>
            </a:fld>
            <a:endParaRPr lang="en-US" dirty="0"/>
          </a:p>
        </p:txBody>
      </p:sp>
    </p:spTree>
    <p:extLst>
      <p:ext uri="{BB962C8B-B14F-4D97-AF65-F5344CB8AC3E}">
        <p14:creationId xmlns:p14="http://schemas.microsoft.com/office/powerpoint/2010/main" val="2976215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14600"/>
            <a:ext cx="8229600" cy="3197352"/>
          </a:xfrm>
        </p:spPr>
        <p:txBody>
          <a:bodyPr/>
          <a:lstStyle/>
          <a:p>
            <a:r>
              <a:rPr lang="en-US" dirty="0" smtClean="0"/>
              <a:t>States are in various stages with regard to building their child outcomes measurement systems</a:t>
            </a:r>
          </a:p>
          <a:p>
            <a:r>
              <a:rPr lang="en-US" dirty="0" smtClean="0">
                <a:solidFill>
                  <a:schemeClr val="accent2">
                    <a:lumMod val="75000"/>
                  </a:schemeClr>
                </a:solidFill>
              </a:rPr>
              <a:t>Some phrased in</a:t>
            </a:r>
          </a:p>
          <a:p>
            <a:r>
              <a:rPr lang="en-US" dirty="0" smtClean="0">
                <a:solidFill>
                  <a:schemeClr val="accent2">
                    <a:lumMod val="75000"/>
                  </a:schemeClr>
                </a:solidFill>
              </a:rPr>
              <a:t>Some changed approaches</a:t>
            </a:r>
          </a:p>
          <a:p>
            <a:pPr>
              <a:buNone/>
            </a:pPr>
            <a:endParaRPr lang="en-US" dirty="0" smtClean="0">
              <a:solidFill>
                <a:schemeClr val="accent2">
                  <a:lumMod val="75000"/>
                </a:schemeClr>
              </a:solidFill>
            </a:endParaRPr>
          </a:p>
        </p:txBody>
      </p:sp>
      <p:sp>
        <p:nvSpPr>
          <p:cNvPr id="4" name="Slide Number Placeholder 3"/>
          <p:cNvSpPr>
            <a:spLocks noGrp="1"/>
          </p:cNvSpPr>
          <p:nvPr>
            <p:ph type="sldNum" sz="quarter" idx="10"/>
          </p:nvPr>
        </p:nvSpPr>
        <p:spPr/>
        <p:txBody>
          <a:bodyPr/>
          <a:lstStyle/>
          <a:p>
            <a:pPr>
              <a:defRPr/>
            </a:pPr>
            <a:fld id="{550E8ADC-2C14-428C-9BCA-B5A925BCCA30}" type="slidenum">
              <a:rPr lang="en-US" smtClean="0"/>
              <a:pPr>
                <a:defRPr/>
              </a:pPr>
              <a:t>125</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a:p>
        </p:txBody>
      </p:sp>
      <p:sp>
        <p:nvSpPr>
          <p:cNvPr id="6" name="TextBox 5"/>
          <p:cNvSpPr txBox="1"/>
          <p:nvPr/>
        </p:nvSpPr>
        <p:spPr>
          <a:xfrm>
            <a:off x="990600" y="533400"/>
            <a:ext cx="7086600" cy="584775"/>
          </a:xfrm>
          <a:prstGeom prst="rect">
            <a:avLst/>
          </a:prstGeom>
          <a:noFill/>
        </p:spPr>
        <p:txBody>
          <a:bodyPr wrap="square" rtlCol="0">
            <a:spAutoFit/>
          </a:bodyPr>
          <a:lstStyle/>
          <a:p>
            <a:r>
              <a:rPr lang="en-US" dirty="0" smtClean="0"/>
              <a:t>Child Outcomes:  What we know</a:t>
            </a:r>
            <a:endParaRPr lang="en-US" dirty="0"/>
          </a:p>
        </p:txBody>
      </p:sp>
      <p:pic>
        <p:nvPicPr>
          <p:cNvPr id="7" name="Picture 6" descr="MC900089724.WM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870">
            <a:off x="7344618" y="3211834"/>
            <a:ext cx="1232527" cy="1445310"/>
          </a:xfrm>
          <a:prstGeom prst="rect">
            <a:avLst/>
          </a:prstGeom>
        </p:spPr>
      </p:pic>
      <p:pic>
        <p:nvPicPr>
          <p:cNvPr id="284673" name="Picture 1" descr="C:\Program Files\Microsoft Office\MEDIA\CAGCAT10\j0195384.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637124">
            <a:off x="6259677" y="4655047"/>
            <a:ext cx="1345792" cy="1373886"/>
          </a:xfrm>
          <a:prstGeom prst="rect">
            <a:avLst/>
          </a:prstGeom>
          <a:noFill/>
        </p:spPr>
      </p:pic>
    </p:spTree>
    <p:extLst>
      <p:ext uri="{BB962C8B-B14F-4D97-AF65-F5344CB8AC3E}">
        <p14:creationId xmlns:p14="http://schemas.microsoft.com/office/powerpoint/2010/main" val="1490585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itle 8"/>
          <p:cNvSpPr>
            <a:spLocks noGrp="1"/>
          </p:cNvSpPr>
          <p:nvPr>
            <p:ph type="title"/>
          </p:nvPr>
        </p:nvSpPr>
        <p:spPr/>
        <p:txBody>
          <a:bodyPr/>
          <a:lstStyle/>
          <a:p>
            <a:endParaRPr lang="en-US" b="0" dirty="0" smtClean="0">
              <a:solidFill>
                <a:schemeClr val="accent1">
                  <a:lumMod val="50000"/>
                </a:schemeClr>
              </a:solidFill>
              <a:effectLst>
                <a:outerShdw blurRad="38100" dist="38100" dir="2700000" algn="tl">
                  <a:srgbClr val="000000">
                    <a:alpha val="43137"/>
                  </a:srgbClr>
                </a:outerShdw>
              </a:effectLst>
              <a:latin typeface="Helvetica" pitchFamily="34" charset="0"/>
              <a:cs typeface="Adobe Hebrew" pitchFamily="18" charset="-79"/>
            </a:endParaRPr>
          </a:p>
        </p:txBody>
      </p:sp>
      <p:sp>
        <p:nvSpPr>
          <p:cNvPr id="25605" name="Subtitle 11"/>
          <p:cNvSpPr>
            <a:spLocks noGrp="1"/>
          </p:cNvSpPr>
          <p:nvPr>
            <p:ph idx="1"/>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dirty="0" smtClean="0"/>
          </a:p>
          <a:p>
            <a:pPr marL="0" indent="0" algn="ctr">
              <a:buNone/>
            </a:pPr>
            <a:endParaRPr lang="en-US" dirty="0" smtClean="0">
              <a:solidFill>
                <a:schemeClr val="accent1">
                  <a:lumMod val="50000"/>
                </a:schemeClr>
              </a:solidFill>
              <a:effectLst>
                <a:outerShdw blurRad="38100" dist="38100" dir="2700000" algn="tl">
                  <a:srgbClr val="000000">
                    <a:alpha val="43137"/>
                  </a:srgbClr>
                </a:outerShdw>
              </a:effectLst>
              <a:latin typeface="Helvetica" pitchFamily="34" charset="0"/>
              <a:cs typeface="Adobe Hebrew" pitchFamily="18" charset="-79"/>
            </a:endParaRPr>
          </a:p>
          <a:p>
            <a:pPr marL="0" indent="0" algn="ctr">
              <a:buNone/>
            </a:pPr>
            <a:r>
              <a:rPr lang="en-US" sz="3600" dirty="0" smtClean="0">
                <a:solidFill>
                  <a:schemeClr val="accent1">
                    <a:lumMod val="50000"/>
                  </a:schemeClr>
                </a:solidFill>
                <a:effectLst>
                  <a:outerShdw blurRad="38100" dist="38100" dir="2700000" algn="tl">
                    <a:srgbClr val="000000">
                      <a:alpha val="43137"/>
                    </a:srgbClr>
                  </a:outerShdw>
                </a:effectLst>
                <a:latin typeface="Helvetica" pitchFamily="34" charset="0"/>
                <a:cs typeface="Adobe Hebrew" pitchFamily="18" charset="-79"/>
              </a:rPr>
              <a:t>The </a:t>
            </a:r>
            <a:r>
              <a:rPr lang="en-US" sz="3600" dirty="0">
                <a:solidFill>
                  <a:schemeClr val="accent1">
                    <a:lumMod val="50000"/>
                  </a:schemeClr>
                </a:solidFill>
                <a:effectLst>
                  <a:outerShdw blurRad="38100" dist="38100" dir="2700000" algn="tl">
                    <a:srgbClr val="000000">
                      <a:alpha val="43137"/>
                    </a:srgbClr>
                  </a:outerShdw>
                </a:effectLst>
                <a:latin typeface="Helvetica" pitchFamily="34" charset="0"/>
                <a:cs typeface="Adobe Hebrew" pitchFamily="18" charset="-79"/>
              </a:rPr>
              <a:t>National Data on EI and ECSE </a:t>
            </a:r>
            <a:endParaRPr lang="en-US" sz="3600" dirty="0" smtClean="0">
              <a:solidFill>
                <a:schemeClr val="accent1">
                  <a:lumMod val="50000"/>
                </a:schemeClr>
              </a:solidFill>
              <a:effectLst>
                <a:outerShdw blurRad="38100" dist="38100" dir="2700000" algn="tl">
                  <a:srgbClr val="000000">
                    <a:alpha val="43137"/>
                  </a:srgbClr>
                </a:outerShdw>
              </a:effectLst>
              <a:latin typeface="Helvetica" pitchFamily="34" charset="0"/>
              <a:cs typeface="Adobe Hebrew" pitchFamily="18" charset="-79"/>
            </a:endParaRPr>
          </a:p>
          <a:p>
            <a:pPr marL="0" indent="0" algn="ctr">
              <a:buNone/>
            </a:pPr>
            <a:r>
              <a:rPr lang="en-US" sz="3600" dirty="0" smtClean="0">
                <a:solidFill>
                  <a:schemeClr val="accent1">
                    <a:lumMod val="50000"/>
                  </a:schemeClr>
                </a:solidFill>
                <a:effectLst>
                  <a:outerShdw blurRad="38100" dist="38100" dir="2700000" algn="tl">
                    <a:srgbClr val="000000">
                      <a:alpha val="43137"/>
                    </a:srgbClr>
                  </a:outerShdw>
                </a:effectLst>
                <a:latin typeface="Helvetica" pitchFamily="34" charset="0"/>
                <a:cs typeface="Adobe Hebrew" pitchFamily="18" charset="-79"/>
              </a:rPr>
              <a:t>for 2010-11</a:t>
            </a:r>
          </a:p>
          <a:p>
            <a:pPr marL="0" indent="0" algn="ctr">
              <a:buNone/>
            </a:pPr>
            <a:endParaRPr lang="en-US" dirty="0" smtClean="0">
              <a:solidFill>
                <a:schemeClr val="accent1">
                  <a:lumMod val="50000"/>
                </a:schemeClr>
              </a:solidFill>
              <a:effectLst>
                <a:outerShdw blurRad="38100" dist="38100" dir="2700000" algn="tl">
                  <a:srgbClr val="000000">
                    <a:alpha val="43137"/>
                  </a:srgbClr>
                </a:outerShdw>
              </a:effectLst>
              <a:latin typeface="Helvetica" pitchFamily="34" charset="0"/>
              <a:cs typeface="Adobe Hebrew" pitchFamily="18" charset="-79"/>
            </a:endParaRPr>
          </a:p>
          <a:p>
            <a:pPr marL="0" indent="0" algn="ctr">
              <a:buNone/>
            </a:pPr>
            <a:endParaRPr lang="en-US" dirty="0">
              <a:solidFill>
                <a:schemeClr val="accent1">
                  <a:lumMod val="50000"/>
                </a:schemeClr>
              </a:solidFill>
              <a:effectLst>
                <a:outerShdw blurRad="38100" dist="38100" dir="2700000" algn="tl">
                  <a:srgbClr val="000000">
                    <a:alpha val="43137"/>
                  </a:srgbClr>
                </a:outerShdw>
              </a:effectLst>
              <a:latin typeface="Helvetica" pitchFamily="34" charset="0"/>
              <a:cs typeface="Adobe Hebrew" pitchFamily="18" charset="-79"/>
            </a:endParaRPr>
          </a:p>
        </p:txBody>
      </p:sp>
      <p:sp>
        <p:nvSpPr>
          <p:cNvPr id="5" name="Subtitle 11"/>
          <p:cNvSpPr txBox="1">
            <a:spLocks/>
          </p:cNvSpPr>
          <p:nvPr/>
        </p:nvSpPr>
        <p:spPr bwMode="auto">
          <a:xfrm>
            <a:off x="1828800" y="3810000"/>
            <a:ext cx="2667000" cy="15240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0" cap="none" spc="0" normalizeH="0" baseline="0" noProof="0" dirty="0" smtClean="0">
              <a:ln>
                <a:noFill/>
              </a:ln>
              <a:solidFill>
                <a:srgbClr val="224568"/>
              </a:solidFill>
              <a:effectLst/>
              <a:uLnTx/>
              <a:uFillTx/>
              <a:latin typeface="+mn-lt"/>
              <a:ea typeface="+mn-ea"/>
              <a:cs typeface="+mn-cs"/>
            </a:endParaRPr>
          </a:p>
          <a:p>
            <a:pPr marL="0" marR="0" lvl="0" indent="0" algn="r"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0" cap="none" spc="0" normalizeH="0" baseline="0" noProof="0" dirty="0" smtClean="0">
              <a:ln>
                <a:noFill/>
              </a:ln>
              <a:solidFill>
                <a:srgbClr val="224568"/>
              </a:solidFill>
              <a:effectLst/>
              <a:uLnTx/>
              <a:uFillTx/>
              <a:latin typeface="+mn-lt"/>
              <a:ea typeface="+mn-ea"/>
              <a:cs typeface="+mn-cs"/>
            </a:endParaRP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
        <p:nvSpPr>
          <p:cNvPr id="3" name="Slide Number Placeholder 2"/>
          <p:cNvSpPr>
            <a:spLocks noGrp="1"/>
          </p:cNvSpPr>
          <p:nvPr>
            <p:ph type="sldNum" sz="quarter" idx="10"/>
          </p:nvPr>
        </p:nvSpPr>
        <p:spPr/>
        <p:txBody>
          <a:bodyPr/>
          <a:lstStyle/>
          <a:p>
            <a:pPr>
              <a:defRPr/>
            </a:pPr>
            <a:fld id="{06712D2E-7C77-4AF2-8AD8-5058B673BD74}" type="slidenum">
              <a:rPr lang="en-US" smtClean="0"/>
              <a:pPr>
                <a:defRPr/>
              </a:pPr>
              <a:t>126</a:t>
            </a:fld>
            <a:endParaRPr lang="en-US" dirty="0"/>
          </a:p>
        </p:txBody>
      </p:sp>
    </p:spTree>
    <p:extLst>
      <p:ext uri="{BB962C8B-B14F-4D97-AF65-F5344CB8AC3E}">
        <p14:creationId xmlns:p14="http://schemas.microsoft.com/office/powerpoint/2010/main" val="3167778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p:cNvSpPr>
            <a:spLocks noGrp="1" noChangeArrowheads="1"/>
          </p:cNvSpPr>
          <p:nvPr>
            <p:ph type="title"/>
          </p:nvPr>
        </p:nvSpPr>
        <p:spPr/>
        <p:txBody>
          <a:bodyPr/>
          <a:lstStyle/>
          <a:p>
            <a:r>
              <a:rPr lang="en-US" dirty="0"/>
              <a:t>OSEP Reporting Categories</a:t>
            </a:r>
          </a:p>
        </p:txBody>
      </p:sp>
      <p:sp>
        <p:nvSpPr>
          <p:cNvPr id="999427" name="Rectangle 3"/>
          <p:cNvSpPr>
            <a:spLocks noGrp="1" noChangeArrowheads="1"/>
          </p:cNvSpPr>
          <p:nvPr>
            <p:ph idx="1"/>
          </p:nvPr>
        </p:nvSpPr>
        <p:spPr>
          <a:xfrm>
            <a:off x="457200" y="2057400"/>
            <a:ext cx="8229600" cy="3733800"/>
          </a:xfrm>
          <a:ln/>
        </p:spPr>
        <p:txBody>
          <a:bodyPr/>
          <a:lstStyle/>
          <a:p>
            <a:pPr marL="381000" indent="-381000">
              <a:lnSpc>
                <a:spcPct val="90000"/>
              </a:lnSpc>
              <a:buFont typeface="Wingdings" pitchFamily="2" charset="2"/>
              <a:buNone/>
            </a:pPr>
            <a:r>
              <a:rPr lang="en-US" sz="2400" dirty="0"/>
              <a:t>Percentage of children who: </a:t>
            </a:r>
          </a:p>
          <a:p>
            <a:pPr marL="381000" indent="-381000">
              <a:lnSpc>
                <a:spcPct val="90000"/>
              </a:lnSpc>
              <a:buFont typeface="Wingdings" pitchFamily="2" charset="2"/>
              <a:buNone/>
            </a:pPr>
            <a:r>
              <a:rPr lang="en-US" sz="2400" dirty="0"/>
              <a:t>a.	Did not improve functioning</a:t>
            </a:r>
          </a:p>
          <a:p>
            <a:pPr marL="381000" indent="-381000">
              <a:lnSpc>
                <a:spcPct val="90000"/>
              </a:lnSpc>
              <a:buFont typeface="Wingdings" pitchFamily="2" charset="2"/>
              <a:buNone/>
            </a:pPr>
            <a:r>
              <a:rPr lang="en-US" sz="2400" dirty="0"/>
              <a:t>b.	Improved functioning, but not sufficient to move nearer to functioning comparable to same-aged peers </a:t>
            </a:r>
          </a:p>
          <a:p>
            <a:pPr marL="381000" indent="-381000">
              <a:lnSpc>
                <a:spcPct val="90000"/>
              </a:lnSpc>
              <a:buFont typeface="Wingdings" pitchFamily="2" charset="2"/>
              <a:buNone/>
            </a:pPr>
            <a:r>
              <a:rPr lang="en-US" sz="2400" dirty="0"/>
              <a:t>c.	Improved functioning to a level nearer to same-aged peers but did not reach it</a:t>
            </a:r>
          </a:p>
          <a:p>
            <a:pPr marL="381000" indent="-381000">
              <a:lnSpc>
                <a:spcPct val="90000"/>
              </a:lnSpc>
              <a:buFont typeface="Wingdings" pitchFamily="2" charset="2"/>
              <a:buNone/>
            </a:pPr>
            <a:r>
              <a:rPr lang="en-US" sz="2400" dirty="0"/>
              <a:t>d.	Improved functioning to reach a level comparable to same-aged peers</a:t>
            </a:r>
          </a:p>
          <a:p>
            <a:pPr marL="381000" indent="-381000">
              <a:lnSpc>
                <a:spcPct val="90000"/>
              </a:lnSpc>
              <a:buFont typeface="Wingdings" pitchFamily="2" charset="2"/>
              <a:buNone/>
            </a:pPr>
            <a:r>
              <a:rPr lang="en-US" sz="2400" dirty="0"/>
              <a:t>e.	Maintained functioning at a level comparable to same-aged peers</a:t>
            </a:r>
          </a:p>
        </p:txBody>
      </p:sp>
      <p:sp>
        <p:nvSpPr>
          <p:cNvPr id="7" name="Slide Number Placeholder 5"/>
          <p:cNvSpPr>
            <a:spLocks noGrp="1"/>
          </p:cNvSpPr>
          <p:nvPr>
            <p:ph type="sldNum" sz="quarter" idx="10"/>
          </p:nvPr>
        </p:nvSpPr>
        <p:spPr/>
        <p:txBody>
          <a:bodyPr/>
          <a:lstStyle/>
          <a:p>
            <a:fld id="{C6870F68-5650-441C-9071-EBA3EB5E0A4E}" type="slidenum">
              <a:rPr lang="en-US"/>
              <a:pPr/>
              <a:t>127</a:t>
            </a:fld>
            <a:endParaRPr lang="en-US"/>
          </a:p>
        </p:txBody>
      </p:sp>
      <p:sp>
        <p:nvSpPr>
          <p:cNvPr id="6" name="Footer Placeholder 4"/>
          <p:cNvSpPr>
            <a:spLocks noGrp="1"/>
          </p:cNvSpPr>
          <p:nvPr>
            <p:ph type="ftr" sz="quarter" idx="11"/>
          </p:nvPr>
        </p:nvSpPr>
        <p:spPr/>
        <p:txBody>
          <a:bodyPr/>
          <a:lstStyle/>
          <a:p>
            <a:r>
              <a:rPr lang="en-US"/>
              <a:t>Early Childhood Outcomes Center</a:t>
            </a:r>
            <a:endParaRPr lang="en-US">
              <a:latin typeface="Arial" charset="0"/>
            </a:endParaRPr>
          </a:p>
        </p:txBody>
      </p:sp>
      <p:sp>
        <p:nvSpPr>
          <p:cNvPr id="999428" name="Text Box 4"/>
          <p:cNvSpPr txBox="1">
            <a:spLocks noChangeArrowheads="1"/>
          </p:cNvSpPr>
          <p:nvPr/>
        </p:nvSpPr>
        <p:spPr bwMode="auto">
          <a:xfrm>
            <a:off x="1524000" y="5943600"/>
            <a:ext cx="6019800" cy="366713"/>
          </a:xfrm>
          <a:prstGeom prst="rect">
            <a:avLst/>
          </a:prstGeom>
          <a:solidFill>
            <a:schemeClr val="accent1">
              <a:lumMod val="75000"/>
            </a:schemeClr>
          </a:solidFill>
          <a:ln w="9525">
            <a:noFill/>
            <a:miter lim="800000"/>
            <a:headEnd/>
            <a:tailEnd/>
          </a:ln>
          <a:effectLst/>
        </p:spPr>
        <p:txBody>
          <a:bodyPr>
            <a:spAutoFit/>
          </a:bodyPr>
          <a:lstStyle/>
          <a:p>
            <a:pPr algn="ctr">
              <a:spcBef>
                <a:spcPct val="50000"/>
              </a:spcBef>
            </a:pPr>
            <a:r>
              <a:rPr lang="en-US" sz="1800" dirty="0">
                <a:solidFill>
                  <a:srgbClr val="FFFF66"/>
                </a:solidFill>
                <a:latin typeface="Verdana" pitchFamily="34" charset="0"/>
              </a:rPr>
              <a:t>3 outcomes x 5 “measures” = 15 numbers</a:t>
            </a:r>
          </a:p>
        </p:txBody>
      </p:sp>
    </p:spTree>
    <p:extLst>
      <p:ext uri="{BB962C8B-B14F-4D97-AF65-F5344CB8AC3E}">
        <p14:creationId xmlns:p14="http://schemas.microsoft.com/office/powerpoint/2010/main" val="3852493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4"/>
          <p:cNvGraphicFramePr>
            <a:graphicFrameLocks noGrp="1" noChangeAspect="1"/>
          </p:cNvGraphicFramePr>
          <p:nvPr>
            <p:ph/>
          </p:nvPr>
        </p:nvGraphicFramePr>
        <p:xfrm>
          <a:off x="889000" y="338835"/>
          <a:ext cx="7321550" cy="6163565"/>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2"/>
          <p:cNvSpPr>
            <a:spLocks noGrp="1"/>
          </p:cNvSpPr>
          <p:nvPr>
            <p:ph type="ftr" sz="quarter" idx="11"/>
          </p:nvPr>
        </p:nvSpPr>
        <p:spPr/>
        <p:txBody>
          <a:bodyPr/>
          <a:lstStyle/>
          <a:p>
            <a:r>
              <a:rPr lang="en-US" smtClean="0"/>
              <a:t>Early Childhood Outcomes Center</a:t>
            </a:r>
            <a:endParaRPr lang="en-US" dirty="0">
              <a:latin typeface="Arial" charset="0"/>
            </a:endParaRPr>
          </a:p>
        </p:txBody>
      </p:sp>
      <p:sp>
        <p:nvSpPr>
          <p:cNvPr id="4" name="Slide Number Placeholder 3"/>
          <p:cNvSpPr>
            <a:spLocks noGrp="1"/>
          </p:cNvSpPr>
          <p:nvPr>
            <p:ph type="sldNum" sz="quarter" idx="12"/>
          </p:nvPr>
        </p:nvSpPr>
        <p:spPr/>
        <p:txBody>
          <a:bodyPr/>
          <a:lstStyle/>
          <a:p>
            <a:pPr>
              <a:defRPr/>
            </a:pPr>
            <a:fld id="{66E99531-5B42-4FEA-BAC7-6D682874886D}" type="slidenum">
              <a:rPr lang="en-US" smtClean="0"/>
              <a:pPr>
                <a:defRPr/>
              </a:pPr>
              <a:t>128</a:t>
            </a:fld>
            <a:endParaRPr lang="en-US" dirty="0"/>
          </a:p>
        </p:txBody>
      </p:sp>
    </p:spTree>
    <p:extLst>
      <p:ext uri="{BB962C8B-B14F-4D97-AF65-F5344CB8AC3E}">
        <p14:creationId xmlns:p14="http://schemas.microsoft.com/office/powerpoint/2010/main" val="866178827"/>
      </p:ext>
    </p:extLst>
  </p:cSld>
  <p:clrMapOvr>
    <a:masterClrMapping/>
  </p:clrMapOvr>
  <p:transition>
    <p:split orient="vert"/>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50E8ADC-2C14-428C-9BCA-B5A925BCCA30}" type="slidenum">
              <a:rPr lang="en-US" smtClean="0"/>
              <a:pPr>
                <a:defRPr/>
              </a:pPr>
              <a:t>129</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1285552819"/>
              </p:ext>
            </p:extLst>
          </p:nvPr>
        </p:nvGraphicFramePr>
        <p:xfrm>
          <a:off x="736600" y="584200"/>
          <a:ext cx="7556500" cy="56896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533400" y="6425325"/>
            <a:ext cx="5143500" cy="307777"/>
          </a:xfrm>
          <a:prstGeom prst="rect">
            <a:avLst/>
          </a:prstGeom>
          <a:noFill/>
        </p:spPr>
        <p:txBody>
          <a:bodyPr wrap="square" rtlCol="0">
            <a:spAutoFit/>
          </a:bodyPr>
          <a:lstStyle/>
          <a:p>
            <a:r>
              <a:rPr lang="en-US" sz="1400" dirty="0" smtClean="0"/>
              <a:t>*Based on 39 states with highest quality data</a:t>
            </a:r>
            <a:endParaRPr lang="en-US" sz="1400" dirty="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565230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a:spLocks noGrp="1" noChangeArrowheads="1"/>
          </p:cNvSpPr>
          <p:nvPr>
            <p:ph type="title"/>
          </p:nvPr>
        </p:nvSpPr>
        <p:spPr/>
        <p:txBody>
          <a:bodyPr/>
          <a:lstStyle/>
          <a:p>
            <a:pPr eaLnBrk="1" hangingPunct="1"/>
            <a:r>
              <a:rPr lang="en-US" dirty="0" smtClean="0">
                <a:latin typeface="Georgia" pitchFamily="18" charset="0"/>
              </a:rPr>
              <a:t>Features of the COS</a:t>
            </a:r>
          </a:p>
        </p:txBody>
      </p:sp>
      <p:sp>
        <p:nvSpPr>
          <p:cNvPr id="26627" name="Rectangle 6"/>
          <p:cNvSpPr>
            <a:spLocks noGrp="1" noChangeArrowheads="1"/>
          </p:cNvSpPr>
          <p:nvPr>
            <p:ph type="body" idx="1"/>
          </p:nvPr>
        </p:nvSpPr>
        <p:spPr>
          <a:xfrm>
            <a:off x="381000" y="2133600"/>
            <a:ext cx="8229600" cy="3154363"/>
          </a:xfrm>
        </p:spPr>
        <p:txBody>
          <a:bodyPr/>
          <a:lstStyle/>
          <a:p>
            <a:pPr eaLnBrk="1" hangingPunct="1">
              <a:buFont typeface="Wingdings" pitchFamily="2" charset="2"/>
              <a:buNone/>
            </a:pPr>
            <a:endParaRPr lang="en-US" dirty="0" smtClean="0"/>
          </a:p>
          <a:p>
            <a:pPr eaLnBrk="1" hangingPunct="1">
              <a:lnSpc>
                <a:spcPct val="90000"/>
              </a:lnSpc>
              <a:spcBef>
                <a:spcPct val="0"/>
              </a:spcBef>
            </a:pPr>
            <a:r>
              <a:rPr lang="en-US" dirty="0" smtClean="0">
                <a:latin typeface="Georgia" pitchFamily="18" charset="0"/>
              </a:rPr>
              <a:t>7-point rating scale</a:t>
            </a:r>
          </a:p>
          <a:p>
            <a:pPr eaLnBrk="1" hangingPunct="1">
              <a:lnSpc>
                <a:spcPct val="90000"/>
              </a:lnSpc>
              <a:spcBef>
                <a:spcPct val="0"/>
              </a:spcBef>
            </a:pPr>
            <a:endParaRPr lang="en-US" dirty="0" smtClean="0">
              <a:latin typeface="Georgia" pitchFamily="18" charset="0"/>
            </a:endParaRPr>
          </a:p>
          <a:p>
            <a:pPr eaLnBrk="1" hangingPunct="1">
              <a:lnSpc>
                <a:spcPct val="90000"/>
              </a:lnSpc>
              <a:spcBef>
                <a:spcPct val="0"/>
              </a:spcBef>
            </a:pPr>
            <a:r>
              <a:rPr lang="en-US" dirty="0" smtClean="0">
                <a:latin typeface="Georgia" pitchFamily="18" charset="0"/>
              </a:rPr>
              <a:t>Rating is based on the child’s functioning:</a:t>
            </a:r>
          </a:p>
          <a:p>
            <a:pPr lvl="1" eaLnBrk="1" hangingPunct="1"/>
            <a:r>
              <a:rPr lang="en-US" dirty="0" smtClean="0">
                <a:latin typeface="Georgia" pitchFamily="18" charset="0"/>
              </a:rPr>
              <a:t>What the child does across settings and situations </a:t>
            </a:r>
          </a:p>
          <a:p>
            <a:pPr lvl="1" eaLnBrk="1" hangingPunct="1"/>
            <a:r>
              <a:rPr lang="en-US" dirty="0" smtClean="0">
                <a:latin typeface="Georgia" pitchFamily="18" charset="0"/>
              </a:rPr>
              <a:t>Compared with what is expected given the child’s age</a:t>
            </a:r>
          </a:p>
        </p:txBody>
      </p:sp>
      <p:sp>
        <p:nvSpPr>
          <p:cNvPr id="26628" name="Slide Number Placeholder 4"/>
          <p:cNvSpPr>
            <a:spLocks noGrp="1"/>
          </p:cNvSpPr>
          <p:nvPr>
            <p:ph type="sldNum" sz="quarter" idx="11"/>
          </p:nvPr>
        </p:nvSpPr>
        <p:spPr>
          <a:xfrm>
            <a:off x="4953000" y="6096000"/>
            <a:ext cx="3733800" cy="476250"/>
          </a:xfrm>
          <a:noFill/>
        </p:spPr>
        <p:txBody>
          <a:bodyPr/>
          <a:lstStyle/>
          <a:p>
            <a:pPr algn="r"/>
            <a:fld id="{D21C8D34-F195-4D62-8E68-A4941346C058}" type="slidenum">
              <a:rPr lang="en-US" smtClean="0"/>
              <a:pPr algn="r"/>
              <a:t>13</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ransition advTm="5000"/>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3E640533-0EE1-41EB-A65A-47ABBD32B4E4}" type="slidenum">
              <a:rPr lang="en-US" smtClean="0"/>
              <a:pPr>
                <a:defRPr/>
              </a:pPr>
              <a:t>130</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18563840"/>
              </p:ext>
            </p:extLst>
          </p:nvPr>
        </p:nvGraphicFramePr>
        <p:xfrm>
          <a:off x="863600" y="622300"/>
          <a:ext cx="7607300" cy="54737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571500" y="6364188"/>
            <a:ext cx="4889500" cy="307777"/>
          </a:xfrm>
          <a:prstGeom prst="rect">
            <a:avLst/>
          </a:prstGeom>
          <a:noFill/>
        </p:spPr>
        <p:txBody>
          <a:bodyPr wrap="square" rtlCol="0">
            <a:spAutoFit/>
          </a:bodyPr>
          <a:lstStyle/>
          <a:p>
            <a:r>
              <a:rPr lang="en-US" sz="1400" dirty="0" smtClean="0"/>
              <a:t>*Based on 36 States with the highest quality data.</a:t>
            </a:r>
            <a:endParaRPr lang="en-US" sz="1400" dirty="0"/>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Tree>
    <p:extLst>
      <p:ext uri="{BB962C8B-B14F-4D97-AF65-F5344CB8AC3E}">
        <p14:creationId xmlns:p14="http://schemas.microsoft.com/office/powerpoint/2010/main" val="1379389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sz="3200" dirty="0" smtClean="0"/>
              <a:t>The Summary Statements</a:t>
            </a:r>
          </a:p>
        </p:txBody>
      </p:sp>
      <p:sp>
        <p:nvSpPr>
          <p:cNvPr id="3076" name="Rectangle 3"/>
          <p:cNvSpPr>
            <a:spLocks noGrp="1" noChangeArrowheads="1"/>
          </p:cNvSpPr>
          <p:nvPr>
            <p:ph idx="1"/>
          </p:nvPr>
        </p:nvSpPr>
        <p:spPr/>
        <p:txBody>
          <a:bodyPr/>
          <a:lstStyle/>
          <a:p>
            <a:pPr marL="457200" indent="-457200">
              <a:lnSpc>
                <a:spcPct val="120000"/>
              </a:lnSpc>
              <a:buAutoNum type="arabicPeriod"/>
            </a:pPr>
            <a:r>
              <a:rPr lang="en-US" sz="2600" dirty="0" smtClean="0"/>
              <a:t>Of those children who entered the program below age expectations in each Outcome, the percent who substantially increased their rate of growth by the time they turned 6 years of age or exited the program.</a:t>
            </a:r>
          </a:p>
          <a:p>
            <a:pPr marL="457200" indent="-457200">
              <a:lnSpc>
                <a:spcPct val="120000"/>
              </a:lnSpc>
              <a:buFontTx/>
              <a:buAutoNum type="arabicPeriod"/>
            </a:pPr>
            <a:r>
              <a:rPr lang="en-US" sz="2600" dirty="0" smtClean="0"/>
              <a:t>The percent of children who were functioning within age expectations in each Outcome by the time they turned 6 years of age or exited the program.</a:t>
            </a:r>
          </a:p>
          <a:p>
            <a:pPr marL="457200" indent="-457200">
              <a:lnSpc>
                <a:spcPct val="120000"/>
              </a:lnSpc>
              <a:buAutoNum type="arabicPeriod"/>
            </a:pPr>
            <a:endParaRPr lang="en-US" sz="2400" dirty="0" smtClean="0"/>
          </a:p>
          <a:p>
            <a:pPr marL="457200" indent="-457200">
              <a:lnSpc>
                <a:spcPct val="120000"/>
              </a:lnSpc>
              <a:buAutoNum type="arabicPeriod"/>
            </a:pPr>
            <a:endParaRPr lang="en-US" sz="2400" dirty="0" smtClean="0"/>
          </a:p>
          <a:p>
            <a:pPr>
              <a:lnSpc>
                <a:spcPct val="120000"/>
              </a:lnSpc>
              <a:buNone/>
            </a:pPr>
            <a:endParaRPr lang="en-US" dirty="0" smtClean="0"/>
          </a:p>
        </p:txBody>
      </p:sp>
      <p:sp>
        <p:nvSpPr>
          <p:cNvPr id="5" name="Slide Number Placeholder 5"/>
          <p:cNvSpPr>
            <a:spLocks noGrp="1"/>
          </p:cNvSpPr>
          <p:nvPr>
            <p:ph type="sldNum" sz="quarter" idx="10"/>
          </p:nvPr>
        </p:nvSpPr>
        <p:spPr/>
        <p:txBody>
          <a:bodyPr/>
          <a:lstStyle/>
          <a:p>
            <a:pPr>
              <a:defRPr/>
            </a:pPr>
            <a:fld id="{A2E29884-F6FA-4296-98E6-D7ADEE61429E}" type="slidenum">
              <a:rPr lang="en-US"/>
              <a:pPr>
                <a:defRPr/>
              </a:pPr>
              <a:t>131</a:t>
            </a:fld>
            <a:endParaRPr lang="en-US"/>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1067348098"/>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3E640533-0EE1-41EB-A65A-47ABBD32B4E4}" type="slidenum">
              <a:rPr lang="en-US" smtClean="0"/>
              <a:pPr>
                <a:defRPr/>
              </a:pPr>
              <a:t>132</a:t>
            </a:fld>
            <a:endParaRPr lang="en-US" dirty="0"/>
          </a:p>
        </p:txBody>
      </p:sp>
      <p:graphicFrame>
        <p:nvGraphicFramePr>
          <p:cNvPr id="4" name="Chart 3"/>
          <p:cNvGraphicFramePr>
            <a:graphicFrameLocks/>
          </p:cNvGraphicFramePr>
          <p:nvPr>
            <p:extLst>
              <p:ext uri="{D42A27DB-BD31-4B8C-83A1-F6EECF244321}">
                <p14:modId xmlns:p14="http://schemas.microsoft.com/office/powerpoint/2010/main" val="2236505550"/>
              </p:ext>
            </p:extLst>
          </p:nvPr>
        </p:nvGraphicFramePr>
        <p:xfrm>
          <a:off x="457200" y="609600"/>
          <a:ext cx="7975600" cy="5638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92100" y="6405257"/>
            <a:ext cx="5143500" cy="307777"/>
          </a:xfrm>
          <a:prstGeom prst="rect">
            <a:avLst/>
          </a:prstGeom>
          <a:noFill/>
        </p:spPr>
        <p:txBody>
          <a:bodyPr wrap="square" rtlCol="0">
            <a:spAutoFit/>
          </a:bodyPr>
          <a:lstStyle/>
          <a:p>
            <a:r>
              <a:rPr lang="en-US" sz="1400" dirty="0" smtClean="0"/>
              <a:t>*Based on 39 states with highest quality data</a:t>
            </a:r>
            <a:endParaRPr lang="en-US" sz="1400" dirty="0"/>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Tree>
    <p:extLst>
      <p:ext uri="{BB962C8B-B14F-4D97-AF65-F5344CB8AC3E}">
        <p14:creationId xmlns:p14="http://schemas.microsoft.com/office/powerpoint/2010/main" val="2575295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3E640533-0EE1-41EB-A65A-47ABBD32B4E4}" type="slidenum">
              <a:rPr lang="en-US" smtClean="0"/>
              <a:pPr>
                <a:defRPr/>
              </a:pPr>
              <a:t>133</a:t>
            </a:fld>
            <a:endParaRPr lang="en-US" dirty="0"/>
          </a:p>
        </p:txBody>
      </p:sp>
      <p:graphicFrame>
        <p:nvGraphicFramePr>
          <p:cNvPr id="5" name="Chart 4"/>
          <p:cNvGraphicFramePr>
            <a:graphicFrameLocks/>
          </p:cNvGraphicFramePr>
          <p:nvPr>
            <p:extLst>
              <p:ext uri="{D42A27DB-BD31-4B8C-83A1-F6EECF244321}">
                <p14:modId xmlns:p14="http://schemas.microsoft.com/office/powerpoint/2010/main" val="3707568113"/>
              </p:ext>
            </p:extLst>
          </p:nvPr>
        </p:nvGraphicFramePr>
        <p:xfrm>
          <a:off x="304800" y="762000"/>
          <a:ext cx="8470900" cy="54102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571500" y="6364188"/>
            <a:ext cx="4889500" cy="307777"/>
          </a:xfrm>
          <a:prstGeom prst="rect">
            <a:avLst/>
          </a:prstGeom>
          <a:noFill/>
        </p:spPr>
        <p:txBody>
          <a:bodyPr wrap="square" rtlCol="0">
            <a:spAutoFit/>
          </a:bodyPr>
          <a:lstStyle/>
          <a:p>
            <a:r>
              <a:rPr lang="en-US" sz="1400" dirty="0" smtClean="0"/>
              <a:t>*Based on 36 States with the highest quality data.</a:t>
            </a:r>
            <a:endParaRPr lang="en-US" sz="1400" dirty="0"/>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Tree>
    <p:extLst>
      <p:ext uri="{BB962C8B-B14F-4D97-AF65-F5344CB8AC3E}">
        <p14:creationId xmlns:p14="http://schemas.microsoft.com/office/powerpoint/2010/main" val="3038668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48044758-7142-4F60-AB32-4D38056C44F9}" type="slidenum">
              <a:rPr lang="en-US" smtClean="0"/>
              <a:pPr>
                <a:defRPr/>
              </a:pPr>
              <a:t>134</a:t>
            </a:fld>
            <a:endParaRPr lang="en-US" dirty="0"/>
          </a:p>
        </p:txBody>
      </p:sp>
      <p:graphicFrame>
        <p:nvGraphicFramePr>
          <p:cNvPr id="3" name="Chart 2"/>
          <p:cNvGraphicFramePr>
            <a:graphicFrameLocks/>
          </p:cNvGraphicFramePr>
          <p:nvPr>
            <p:extLst>
              <p:ext uri="{D42A27DB-BD31-4B8C-83A1-F6EECF244321}">
                <p14:modId xmlns:p14="http://schemas.microsoft.com/office/powerpoint/2010/main" val="1529004175"/>
              </p:ext>
            </p:extLst>
          </p:nvPr>
        </p:nvGraphicFramePr>
        <p:xfrm>
          <a:off x="457200" y="228600"/>
          <a:ext cx="8077200" cy="6248400"/>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p:cNvSpPr>
            <a:spLocks noGrp="1"/>
          </p:cNvSpPr>
          <p:nvPr>
            <p:ph type="ftr" sz="quarter" idx="10"/>
          </p:nvPr>
        </p:nvSpPr>
        <p:spPr/>
        <p:txBody>
          <a:bodyPr/>
          <a:lstStyle/>
          <a:p>
            <a:pPr>
              <a:defRPr/>
            </a:pPr>
            <a:r>
              <a:rPr lang="en-US" smtClean="0"/>
              <a:t>Early Childhood Outcomes Center</a:t>
            </a:r>
            <a:endParaRPr lang="en-US"/>
          </a:p>
        </p:txBody>
      </p:sp>
    </p:spTree>
    <p:extLst>
      <p:ext uri="{BB962C8B-B14F-4D97-AF65-F5344CB8AC3E}">
        <p14:creationId xmlns:p14="http://schemas.microsoft.com/office/powerpoint/2010/main" val="285018586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48044758-7142-4F60-AB32-4D38056C44F9}" type="slidenum">
              <a:rPr lang="en-US" smtClean="0"/>
              <a:pPr>
                <a:defRPr/>
              </a:pPr>
              <a:t>135</a:t>
            </a:fld>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565277700"/>
              </p:ext>
            </p:extLst>
          </p:nvPr>
        </p:nvGraphicFramePr>
        <p:xfrm>
          <a:off x="152400" y="304800"/>
          <a:ext cx="8695266" cy="6417734"/>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p:cNvSpPr>
            <a:spLocks noGrp="1"/>
          </p:cNvSpPr>
          <p:nvPr>
            <p:ph type="ftr" sz="quarter" idx="10"/>
          </p:nvPr>
        </p:nvSpPr>
        <p:spPr/>
        <p:txBody>
          <a:bodyPr/>
          <a:lstStyle/>
          <a:p>
            <a:pPr>
              <a:defRPr/>
            </a:pPr>
            <a:r>
              <a:rPr lang="en-US" smtClean="0"/>
              <a:t>Early Childhood Outcomes Center</a:t>
            </a:r>
            <a:endParaRPr lang="en-US"/>
          </a:p>
        </p:txBody>
      </p:sp>
    </p:spTree>
    <p:extLst>
      <p:ext uri="{BB962C8B-B14F-4D97-AF65-F5344CB8AC3E}">
        <p14:creationId xmlns:p14="http://schemas.microsoft.com/office/powerpoint/2010/main" val="253374447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136</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21723979"/>
              </p:ext>
            </p:extLst>
          </p:nvPr>
        </p:nvGraphicFramePr>
        <p:xfrm>
          <a:off x="228600" y="228600"/>
          <a:ext cx="8458200" cy="6553200"/>
        </p:xfrm>
        <a:graphic>
          <a:graphicData uri="http://schemas.openxmlformats.org/drawingml/2006/chart">
            <c:chart xmlns:c="http://schemas.openxmlformats.org/drawingml/2006/chart" xmlns:r="http://schemas.openxmlformats.org/officeDocument/2006/relationships" r:id="rId2"/>
          </a:graphicData>
        </a:graphic>
      </p:graphicFrame>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208413847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137</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55231116"/>
              </p:ext>
            </p:extLst>
          </p:nvPr>
        </p:nvGraphicFramePr>
        <p:xfrm>
          <a:off x="304800" y="381000"/>
          <a:ext cx="8610600" cy="6096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822960" y="6143357"/>
            <a:ext cx="5867400" cy="338554"/>
          </a:xfrm>
          <a:prstGeom prst="rect">
            <a:avLst/>
          </a:prstGeom>
          <a:noFill/>
        </p:spPr>
        <p:txBody>
          <a:bodyPr wrap="square" rtlCol="0">
            <a:spAutoFit/>
          </a:bodyPr>
          <a:lstStyle/>
          <a:p>
            <a:r>
              <a:rPr lang="en-US" sz="1600" dirty="0">
                <a:solidFill>
                  <a:schemeClr val="tx1"/>
                </a:solidFill>
              </a:rPr>
              <a:t>*Based on 36 states with highest quality data</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174104307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National Data – what is it telling us after three years?</a:t>
            </a:r>
            <a:endParaRPr lang="en-US" dirty="0"/>
          </a:p>
        </p:txBody>
      </p:sp>
      <p:sp>
        <p:nvSpPr>
          <p:cNvPr id="3" name="Content Placeholder 2"/>
          <p:cNvSpPr>
            <a:spLocks noGrp="1"/>
          </p:cNvSpPr>
          <p:nvPr>
            <p:ph idx="1"/>
          </p:nvPr>
        </p:nvSpPr>
        <p:spPr/>
        <p:txBody>
          <a:bodyPr/>
          <a:lstStyle/>
          <a:p>
            <a:r>
              <a:rPr lang="en-US" sz="2800" dirty="0" smtClean="0"/>
              <a:t>For both early intervention and early childhood special education:</a:t>
            </a:r>
          </a:p>
          <a:p>
            <a:pPr lvl="1"/>
            <a:r>
              <a:rPr lang="en-US" sz="2400" dirty="0"/>
              <a:t>High percentages of children are showing increased rates of </a:t>
            </a:r>
            <a:r>
              <a:rPr lang="en-US" sz="2400" dirty="0" smtClean="0"/>
              <a:t>growth</a:t>
            </a:r>
          </a:p>
          <a:p>
            <a:pPr lvl="1"/>
            <a:r>
              <a:rPr lang="en-US" sz="2400" dirty="0" smtClean="0"/>
              <a:t>High percentages of children are exiting functioning like same-aged peers.</a:t>
            </a:r>
          </a:p>
          <a:p>
            <a:r>
              <a:rPr lang="en-US" sz="2800" dirty="0" smtClean="0"/>
              <a:t>The data have been stable for 3 years.</a:t>
            </a:r>
            <a:endParaRPr lang="en-US" sz="2800" dirty="0"/>
          </a:p>
          <a:p>
            <a:r>
              <a:rPr lang="en-US" sz="2800" dirty="0" smtClean="0"/>
              <a:t>Pt. C and Pt. B Preschool are the only 2 federal EC programs with national data on outcomes.</a:t>
            </a:r>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138</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3303782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Answers</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139</a:t>
            </a:fld>
            <a:endParaRPr lang="en-US" dirty="0"/>
          </a:p>
        </p:txBody>
      </p:sp>
      <p:pic>
        <p:nvPicPr>
          <p:cNvPr id="17410" name="Picture 2" descr="C:\Users\gillaspy\AppData\Local\Microsoft\Windows\Temporary Internet Files\Content.IE5\HNTRDLE0\MC900441498[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31926" y="2362200"/>
            <a:ext cx="3657143" cy="365714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826757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p:txBody>
          <a:bodyPr/>
          <a:lstStyle/>
          <a:p>
            <a:pPr eaLnBrk="1" hangingPunct="1"/>
            <a:r>
              <a:rPr lang="en-US" dirty="0" smtClean="0">
                <a:latin typeface="Georgia" pitchFamily="18" charset="0"/>
              </a:rPr>
              <a:t>The two COS questions</a:t>
            </a:r>
          </a:p>
        </p:txBody>
      </p:sp>
      <p:sp>
        <p:nvSpPr>
          <p:cNvPr id="28675" name="Rectangle 5"/>
          <p:cNvSpPr>
            <a:spLocks noGrp="1" noChangeArrowheads="1"/>
          </p:cNvSpPr>
          <p:nvPr>
            <p:ph type="body" idx="1"/>
          </p:nvPr>
        </p:nvSpPr>
        <p:spPr/>
        <p:txBody>
          <a:bodyPr/>
          <a:lstStyle/>
          <a:p>
            <a:pPr eaLnBrk="1" hangingPunct="1">
              <a:buFont typeface="Wingdings" pitchFamily="2" charset="2"/>
              <a:buNone/>
            </a:pPr>
            <a:r>
              <a:rPr lang="en-US" dirty="0" smtClean="0">
                <a:latin typeface="Georgia" pitchFamily="18" charset="0"/>
              </a:rPr>
              <a:t>a.	To what extent does this child show age-appropriate functioning, across a variety of settings and situations, on this outcome? (Rating: 1-7)</a:t>
            </a:r>
          </a:p>
          <a:p>
            <a:pPr eaLnBrk="1" hangingPunct="1">
              <a:buFontTx/>
              <a:buNone/>
            </a:pPr>
            <a:endParaRPr lang="en-US" sz="1100" dirty="0" smtClean="0">
              <a:latin typeface="Georgia" pitchFamily="18" charset="0"/>
            </a:endParaRPr>
          </a:p>
          <a:p>
            <a:pPr eaLnBrk="1" hangingPunct="1">
              <a:buFont typeface="Wingdings" pitchFamily="2" charset="2"/>
              <a:buNone/>
            </a:pPr>
            <a:r>
              <a:rPr lang="en-US" dirty="0" smtClean="0">
                <a:latin typeface="Georgia" pitchFamily="18" charset="0"/>
              </a:rPr>
              <a:t>b.	Has the child shown any new skills or behaviors related to [this outcome] since </a:t>
            </a:r>
            <a:br>
              <a:rPr lang="en-US" dirty="0" smtClean="0">
                <a:latin typeface="Georgia" pitchFamily="18" charset="0"/>
              </a:rPr>
            </a:br>
            <a:r>
              <a:rPr lang="en-US" dirty="0" smtClean="0">
                <a:latin typeface="Georgia" pitchFamily="18" charset="0"/>
              </a:rPr>
              <a:t>the last outcomes summary? (Yes-No)</a:t>
            </a:r>
          </a:p>
        </p:txBody>
      </p:sp>
      <p:sp>
        <p:nvSpPr>
          <p:cNvPr id="28676" name="Slide Number Placeholder 3"/>
          <p:cNvSpPr>
            <a:spLocks noGrp="1"/>
          </p:cNvSpPr>
          <p:nvPr>
            <p:ph type="sldNum" sz="quarter" idx="11"/>
          </p:nvPr>
        </p:nvSpPr>
        <p:spPr>
          <a:xfrm>
            <a:off x="5105400" y="6172200"/>
            <a:ext cx="3733800" cy="476250"/>
          </a:xfrm>
          <a:noFill/>
        </p:spPr>
        <p:txBody>
          <a:bodyPr/>
          <a:lstStyle/>
          <a:p>
            <a:pPr algn="r"/>
            <a:fld id="{73E75FDB-7AC4-429F-9ED1-D9B1E722227A}" type="slidenum">
              <a:rPr lang="en-US" smtClean="0"/>
              <a:pPr algn="r"/>
              <a:t>14</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4"/>
          <p:cNvSpPr>
            <a:spLocks noGrp="1" noChangeArrowheads="1"/>
          </p:cNvSpPr>
          <p:nvPr>
            <p:ph type="title"/>
          </p:nvPr>
        </p:nvSpPr>
        <p:spPr/>
        <p:txBody>
          <a:bodyPr/>
          <a:lstStyle/>
          <a:p>
            <a:pPr eaLnBrk="1" hangingPunct="1"/>
            <a:r>
              <a:rPr lang="en-US" dirty="0" smtClean="0">
                <a:latin typeface="Georgia" pitchFamily="18" charset="0"/>
              </a:rPr>
              <a:t>ECO Center web site</a:t>
            </a:r>
          </a:p>
        </p:txBody>
      </p:sp>
      <p:sp>
        <p:nvSpPr>
          <p:cNvPr id="104451" name="Rectangle 5"/>
          <p:cNvSpPr>
            <a:spLocks noGrp="1" noChangeArrowheads="1"/>
          </p:cNvSpPr>
          <p:nvPr>
            <p:ph type="body" idx="1"/>
          </p:nvPr>
        </p:nvSpPr>
        <p:spPr>
          <a:xfrm>
            <a:off x="838200" y="2438400"/>
            <a:ext cx="7467600" cy="4114800"/>
          </a:xfrm>
        </p:spPr>
        <p:txBody>
          <a:bodyPr/>
          <a:lstStyle/>
          <a:p>
            <a:pPr eaLnBrk="1" hangingPunct="1">
              <a:buFont typeface="Wingdings" pitchFamily="2" charset="2"/>
              <a:buNone/>
            </a:pPr>
            <a:r>
              <a:rPr lang="en-US" dirty="0" smtClean="0">
                <a:latin typeface="Georgia" pitchFamily="18" charset="0"/>
              </a:rPr>
              <a:t>	Additional information is available on our website</a:t>
            </a:r>
          </a:p>
          <a:p>
            <a:pPr eaLnBrk="1" hangingPunct="1">
              <a:buFont typeface="Wingdings" pitchFamily="2" charset="2"/>
              <a:buNone/>
            </a:pPr>
            <a:endParaRPr lang="en-US" dirty="0" smtClean="0">
              <a:latin typeface="Georgia" pitchFamily="18" charset="0"/>
            </a:endParaRPr>
          </a:p>
          <a:p>
            <a:pPr eaLnBrk="1" hangingPunct="1">
              <a:buFont typeface="Wingdings" pitchFamily="2" charset="2"/>
              <a:buNone/>
            </a:pPr>
            <a:r>
              <a:rPr lang="en-US" sz="4000" b="1" dirty="0" smtClean="0">
                <a:latin typeface="Georgia" pitchFamily="18" charset="0"/>
              </a:rPr>
              <a:t>	www.the-eco-center.org</a:t>
            </a:r>
          </a:p>
        </p:txBody>
      </p:sp>
      <p:sp>
        <p:nvSpPr>
          <p:cNvPr id="104452" name="Slide Number Placeholder 3"/>
          <p:cNvSpPr>
            <a:spLocks noGrp="1"/>
          </p:cNvSpPr>
          <p:nvPr>
            <p:ph type="sldNum" sz="quarter" idx="11"/>
          </p:nvPr>
        </p:nvSpPr>
        <p:spPr>
          <a:xfrm>
            <a:off x="5181600" y="6172200"/>
            <a:ext cx="3733800" cy="476250"/>
          </a:xfrm>
          <a:noFill/>
        </p:spPr>
        <p:txBody>
          <a:bodyPr/>
          <a:lstStyle/>
          <a:p>
            <a:pPr algn="r"/>
            <a:fld id="{4CA5064A-A699-4235-860B-B45334B5C4A1}" type="slidenum">
              <a:rPr lang="en-US" smtClean="0"/>
              <a:pPr algn="r"/>
              <a:t>140</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3" name="Content Placeholder 2"/>
          <p:cNvSpPr>
            <a:spLocks noGrp="1"/>
          </p:cNvSpPr>
          <p:nvPr>
            <p:ph idx="1"/>
          </p:nvPr>
        </p:nvSpPr>
        <p:spPr/>
        <p:txBody>
          <a:bodyPr/>
          <a:lstStyle/>
          <a:p>
            <a:pPr marL="0" indent="0" algn="ctr">
              <a:buNone/>
            </a:pPr>
            <a:r>
              <a:rPr lang="en-US" dirty="0" smtClean="0"/>
              <a:t>Kathi Gillaspy</a:t>
            </a:r>
          </a:p>
          <a:p>
            <a:pPr marL="0" indent="0" algn="ctr">
              <a:buNone/>
            </a:pPr>
            <a:r>
              <a:rPr lang="en-US" dirty="0" smtClean="0"/>
              <a:t>NECTAC/ECO – FPG</a:t>
            </a:r>
          </a:p>
          <a:p>
            <a:pPr marL="0" indent="0" algn="ctr">
              <a:buNone/>
            </a:pPr>
            <a:r>
              <a:rPr lang="en-US" dirty="0" smtClean="0">
                <a:hlinkClick r:id="rId2"/>
              </a:rPr>
              <a:t>kathi.gillaspy@unc.edu</a:t>
            </a:r>
            <a:endParaRPr lang="en-US" dirty="0" smtClean="0"/>
          </a:p>
          <a:p>
            <a:pPr marL="0" indent="0" algn="ctr">
              <a:buNone/>
            </a:pPr>
            <a:endParaRPr lang="en-US" dirty="0"/>
          </a:p>
          <a:p>
            <a:pPr marL="0" indent="0" algn="ctr">
              <a:buNone/>
            </a:pPr>
            <a:r>
              <a:rPr lang="en-US" dirty="0" smtClean="0"/>
              <a:t>Kathy </a:t>
            </a:r>
            <a:r>
              <a:rPr lang="en-US" dirty="0" err="1" smtClean="0"/>
              <a:t>Hebbeler</a:t>
            </a:r>
            <a:endParaRPr lang="en-US" dirty="0" smtClean="0"/>
          </a:p>
          <a:p>
            <a:pPr marL="0" indent="0" algn="ctr">
              <a:buNone/>
            </a:pPr>
            <a:r>
              <a:rPr lang="en-US" dirty="0" smtClean="0"/>
              <a:t>ECO – SRI</a:t>
            </a:r>
          </a:p>
          <a:p>
            <a:pPr marL="0" indent="0" algn="ctr">
              <a:buNone/>
            </a:pPr>
            <a:r>
              <a:rPr lang="en-US" dirty="0" smtClean="0">
                <a:hlinkClick r:id="rId3"/>
              </a:rPr>
              <a:t>kathleen.hebbeler@sri.com</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141</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37474239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Iowa Contact Information</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Dee Gethmann</a:t>
            </a:r>
          </a:p>
          <a:p>
            <a:pPr marL="0" indent="0" algn="ctr">
              <a:buNone/>
            </a:pPr>
            <a:r>
              <a:rPr lang="en-US" dirty="0" smtClean="0"/>
              <a:t>Iowa Department of Education</a:t>
            </a:r>
          </a:p>
          <a:p>
            <a:pPr marL="0" indent="0" algn="ctr">
              <a:buNone/>
            </a:pPr>
            <a:r>
              <a:rPr lang="en-US" dirty="0" smtClean="0">
                <a:hlinkClick r:id="rId2"/>
              </a:rPr>
              <a:t>Dee.Gethmann@iowa.gov</a:t>
            </a:r>
          </a:p>
          <a:p>
            <a:pPr marL="0" indent="0" algn="ctr">
              <a:buNone/>
            </a:pPr>
            <a:r>
              <a:rPr lang="en-US" dirty="0" smtClean="0"/>
              <a:t>515-281-5502</a:t>
            </a:r>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142</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521970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p:txBody>
          <a:bodyPr/>
          <a:lstStyle/>
          <a:p>
            <a:pPr eaLnBrk="1" hangingPunct="1"/>
            <a:r>
              <a:rPr lang="en-US" dirty="0" smtClean="0">
                <a:latin typeface="Georgia" pitchFamily="18" charset="0"/>
              </a:rPr>
              <a:t>Why two questions?</a:t>
            </a:r>
          </a:p>
        </p:txBody>
      </p:sp>
      <p:sp>
        <p:nvSpPr>
          <p:cNvPr id="29699" name="Rectangle 5"/>
          <p:cNvSpPr>
            <a:spLocks noGrp="1" noChangeArrowheads="1"/>
          </p:cNvSpPr>
          <p:nvPr>
            <p:ph type="body" idx="1"/>
          </p:nvPr>
        </p:nvSpPr>
        <p:spPr>
          <a:xfrm>
            <a:off x="381000" y="2057400"/>
            <a:ext cx="8229600" cy="3459163"/>
          </a:xfrm>
        </p:spPr>
        <p:txBody>
          <a:bodyPr/>
          <a:lstStyle/>
          <a:p>
            <a:pPr eaLnBrk="1" hangingPunct="1">
              <a:buFont typeface="Wingdings" pitchFamily="2" charset="2"/>
              <a:buNone/>
            </a:pPr>
            <a:r>
              <a:rPr lang="en-US" dirty="0" smtClean="0">
                <a:latin typeface="Georgia" pitchFamily="18" charset="0"/>
              </a:rPr>
              <a:t>a.	The first question compares the child’s functioning to age expectations, on a scale of 1-7</a:t>
            </a:r>
          </a:p>
          <a:p>
            <a:pPr eaLnBrk="1" hangingPunct="1">
              <a:buFontTx/>
              <a:buNone/>
            </a:pPr>
            <a:endParaRPr lang="en-US" sz="1100" dirty="0" smtClean="0">
              <a:latin typeface="Georgia" pitchFamily="18" charset="0"/>
            </a:endParaRPr>
          </a:p>
          <a:p>
            <a:pPr eaLnBrk="1" hangingPunct="1">
              <a:buFont typeface="Wingdings" pitchFamily="2" charset="2"/>
              <a:buNone/>
            </a:pPr>
            <a:r>
              <a:rPr lang="en-US" dirty="0" smtClean="0">
                <a:latin typeface="Georgia" pitchFamily="18" charset="0"/>
              </a:rPr>
              <a:t>b.	The second question is only addressed after the entry COS (annually or at exit depending upon state procedures) and compares child’s skills with his or her earlier functioning</a:t>
            </a:r>
          </a:p>
        </p:txBody>
      </p:sp>
      <p:sp>
        <p:nvSpPr>
          <p:cNvPr id="29700" name="Slide Number Placeholder 3"/>
          <p:cNvSpPr>
            <a:spLocks noGrp="1"/>
          </p:cNvSpPr>
          <p:nvPr>
            <p:ph type="sldNum" sz="quarter" idx="11"/>
          </p:nvPr>
        </p:nvSpPr>
        <p:spPr>
          <a:xfrm>
            <a:off x="5181600" y="6096000"/>
            <a:ext cx="3733800" cy="476250"/>
          </a:xfrm>
          <a:noFill/>
        </p:spPr>
        <p:txBody>
          <a:bodyPr/>
          <a:lstStyle/>
          <a:p>
            <a:pPr algn="r"/>
            <a:fld id="{D3FB488A-E36F-455B-8EEB-74536239A5D8}" type="slidenum">
              <a:rPr lang="en-US" smtClean="0"/>
              <a:pPr algn="r"/>
              <a:t>15</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p:txBody>
          <a:bodyPr/>
          <a:lstStyle/>
          <a:p>
            <a:pPr eaLnBrk="1" hangingPunct="1"/>
            <a:r>
              <a:rPr lang="en-US" dirty="0" smtClean="0">
                <a:latin typeface="Georgia" pitchFamily="18" charset="0"/>
              </a:rPr>
              <a:t>Why two COS questions?</a:t>
            </a:r>
          </a:p>
        </p:txBody>
      </p:sp>
      <p:sp>
        <p:nvSpPr>
          <p:cNvPr id="30723" name="Rectangle 5"/>
          <p:cNvSpPr>
            <a:spLocks noGrp="1" noChangeArrowheads="1"/>
          </p:cNvSpPr>
          <p:nvPr>
            <p:ph type="body" idx="1"/>
          </p:nvPr>
        </p:nvSpPr>
        <p:spPr>
          <a:xfrm>
            <a:off x="457200" y="1905000"/>
            <a:ext cx="8229600" cy="3459163"/>
          </a:xfrm>
        </p:spPr>
        <p:txBody>
          <a:bodyPr/>
          <a:lstStyle/>
          <a:p>
            <a:pPr eaLnBrk="1" hangingPunct="1"/>
            <a:r>
              <a:rPr lang="en-US" dirty="0" smtClean="0">
                <a:latin typeface="Georgia" pitchFamily="18" charset="0"/>
              </a:rPr>
              <a:t>Progress data for federal reporting are calculated from the COS ratings (entry versus exit) plus the yes/no progress question</a:t>
            </a:r>
          </a:p>
          <a:p>
            <a:pPr eaLnBrk="1" hangingPunct="1">
              <a:buFontTx/>
              <a:buNone/>
            </a:pPr>
            <a:endParaRPr lang="en-US" sz="1100" dirty="0" smtClean="0">
              <a:latin typeface="Georgia" pitchFamily="18" charset="0"/>
            </a:endParaRPr>
          </a:p>
          <a:p>
            <a:pPr eaLnBrk="1" hangingPunct="1"/>
            <a:r>
              <a:rPr lang="en-US" dirty="0" smtClean="0">
                <a:latin typeface="Georgia" pitchFamily="18" charset="0"/>
              </a:rPr>
              <a:t>The yes/no progress question differentiates between children who made absolutely NO progress or regressed -- and children who gained at least one new skill</a:t>
            </a:r>
          </a:p>
        </p:txBody>
      </p:sp>
      <p:sp>
        <p:nvSpPr>
          <p:cNvPr id="30724" name="Slide Number Placeholder 3"/>
          <p:cNvSpPr>
            <a:spLocks noGrp="1"/>
          </p:cNvSpPr>
          <p:nvPr>
            <p:ph type="sldNum" sz="quarter" idx="11"/>
          </p:nvPr>
        </p:nvSpPr>
        <p:spPr>
          <a:xfrm>
            <a:off x="5181600" y="6172200"/>
            <a:ext cx="3733800" cy="476250"/>
          </a:xfrm>
          <a:noFill/>
        </p:spPr>
        <p:txBody>
          <a:bodyPr/>
          <a:lstStyle/>
          <a:p>
            <a:pPr algn="r"/>
            <a:fld id="{BEAB076C-9409-4497-AB26-025BC6762CFE}" type="slidenum">
              <a:rPr lang="en-US" smtClean="0"/>
              <a:pPr algn="r"/>
              <a:t>16</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title"/>
          </p:nvPr>
        </p:nvSpPr>
        <p:spPr/>
        <p:txBody>
          <a:bodyPr/>
          <a:lstStyle/>
          <a:p>
            <a:pPr eaLnBrk="1" hangingPunct="1"/>
            <a:r>
              <a:rPr lang="en-US" dirty="0" smtClean="0">
                <a:latin typeface="Georgia" pitchFamily="18" charset="0"/>
              </a:rPr>
              <a:t>Summary ratings are based on…</a:t>
            </a:r>
          </a:p>
        </p:txBody>
      </p:sp>
      <p:sp>
        <p:nvSpPr>
          <p:cNvPr id="31747" name="Rectangle 6"/>
          <p:cNvSpPr>
            <a:spLocks noGrp="1" noChangeArrowheads="1"/>
          </p:cNvSpPr>
          <p:nvPr>
            <p:ph type="body" sz="half" idx="1"/>
          </p:nvPr>
        </p:nvSpPr>
        <p:spPr>
          <a:xfrm>
            <a:off x="457200" y="2057400"/>
            <a:ext cx="4419600" cy="4191000"/>
          </a:xfrm>
        </p:spPr>
        <p:txBody>
          <a:bodyPr/>
          <a:lstStyle/>
          <a:p>
            <a:pPr eaLnBrk="1" hangingPunct="1">
              <a:buFont typeface="Wingdings" pitchFamily="2" charset="2"/>
              <a:buNone/>
            </a:pPr>
            <a:r>
              <a:rPr lang="en-US" sz="2000" b="1" i="1" dirty="0" smtClean="0">
                <a:latin typeface="Georgia" pitchFamily="18" charset="0"/>
              </a:rPr>
              <a:t>Types of Information</a:t>
            </a:r>
          </a:p>
          <a:p>
            <a:pPr lvl="1" eaLnBrk="1" hangingPunct="1"/>
            <a:r>
              <a:rPr lang="en-US" dirty="0" smtClean="0">
                <a:latin typeface="Georgia" pitchFamily="18" charset="0"/>
              </a:rPr>
              <a:t>Curriculum-based assessments (e.g., HELP)</a:t>
            </a:r>
          </a:p>
          <a:p>
            <a:pPr lvl="1" eaLnBrk="1" hangingPunct="1"/>
            <a:r>
              <a:rPr lang="en-US" dirty="0" smtClean="0">
                <a:latin typeface="Georgia" pitchFamily="18" charset="0"/>
              </a:rPr>
              <a:t>Norm-referenced assessments (e.g., </a:t>
            </a:r>
            <a:br>
              <a:rPr lang="en-US" dirty="0" smtClean="0">
                <a:latin typeface="Georgia" pitchFamily="18" charset="0"/>
              </a:rPr>
            </a:br>
            <a:r>
              <a:rPr lang="en-US" dirty="0" smtClean="0">
                <a:latin typeface="Georgia" pitchFamily="18" charset="0"/>
              </a:rPr>
              <a:t>BDI-2)</a:t>
            </a:r>
          </a:p>
          <a:p>
            <a:pPr lvl="1" eaLnBrk="1" hangingPunct="1"/>
            <a:r>
              <a:rPr lang="en-US" dirty="0" smtClean="0">
                <a:latin typeface="Georgia" pitchFamily="18" charset="0"/>
              </a:rPr>
              <a:t>Developmental screenings (e.g., </a:t>
            </a:r>
            <a:br>
              <a:rPr lang="en-US" dirty="0" smtClean="0">
                <a:latin typeface="Georgia" pitchFamily="18" charset="0"/>
              </a:rPr>
            </a:br>
            <a:r>
              <a:rPr lang="en-US" dirty="0" smtClean="0">
                <a:latin typeface="Georgia" pitchFamily="18" charset="0"/>
              </a:rPr>
              <a:t>Ages &amp; Stages)</a:t>
            </a:r>
          </a:p>
          <a:p>
            <a:pPr lvl="1" eaLnBrk="1" hangingPunct="1"/>
            <a:r>
              <a:rPr lang="en-US" dirty="0" smtClean="0">
                <a:latin typeface="Georgia" pitchFamily="18" charset="0"/>
              </a:rPr>
              <a:t>Observation and report</a:t>
            </a:r>
          </a:p>
        </p:txBody>
      </p:sp>
      <p:sp>
        <p:nvSpPr>
          <p:cNvPr id="31748" name="Rectangle 7"/>
          <p:cNvSpPr>
            <a:spLocks noGrp="1" noChangeArrowheads="1"/>
          </p:cNvSpPr>
          <p:nvPr>
            <p:ph type="body" sz="half" idx="2"/>
          </p:nvPr>
        </p:nvSpPr>
        <p:spPr>
          <a:xfrm>
            <a:off x="4343400" y="1938338"/>
            <a:ext cx="4648200" cy="4114800"/>
          </a:xfrm>
        </p:spPr>
        <p:txBody>
          <a:bodyPr/>
          <a:lstStyle/>
          <a:p>
            <a:pPr eaLnBrk="1" hangingPunct="1">
              <a:buFont typeface="Wingdings" pitchFamily="2" charset="2"/>
              <a:buNone/>
            </a:pPr>
            <a:r>
              <a:rPr lang="en-US" sz="2000" b="1" i="1" dirty="0" smtClean="0">
                <a:latin typeface="Georgia" pitchFamily="18" charset="0"/>
              </a:rPr>
              <a:t>Sources of Information</a:t>
            </a:r>
          </a:p>
          <a:p>
            <a:pPr lvl="1" eaLnBrk="1" hangingPunct="1"/>
            <a:r>
              <a:rPr lang="en-US" dirty="0" smtClean="0">
                <a:latin typeface="Georgia" pitchFamily="18" charset="0"/>
              </a:rPr>
              <a:t>Routines Based Interview (family information)</a:t>
            </a:r>
          </a:p>
          <a:p>
            <a:pPr lvl="1" eaLnBrk="1" hangingPunct="1"/>
            <a:r>
              <a:rPr lang="en-US" dirty="0" smtClean="0">
                <a:latin typeface="Georgia" pitchFamily="18" charset="0"/>
              </a:rPr>
              <a:t>Service providers</a:t>
            </a:r>
          </a:p>
          <a:p>
            <a:pPr lvl="1" eaLnBrk="1" hangingPunct="1"/>
            <a:r>
              <a:rPr lang="en-US" dirty="0" smtClean="0">
                <a:latin typeface="Georgia" pitchFamily="18" charset="0"/>
              </a:rPr>
              <a:t>Therapists</a:t>
            </a:r>
          </a:p>
          <a:p>
            <a:pPr lvl="1" eaLnBrk="1" hangingPunct="1"/>
            <a:r>
              <a:rPr lang="en-US" dirty="0" smtClean="0">
                <a:latin typeface="Georgia" pitchFamily="18" charset="0"/>
              </a:rPr>
              <a:t>Physicians</a:t>
            </a:r>
          </a:p>
          <a:p>
            <a:pPr lvl="1" eaLnBrk="1" hangingPunct="1"/>
            <a:r>
              <a:rPr lang="en-US" dirty="0" smtClean="0">
                <a:latin typeface="Georgia" pitchFamily="18" charset="0"/>
              </a:rPr>
              <a:t>Child care providers</a:t>
            </a:r>
          </a:p>
          <a:p>
            <a:pPr lvl="1" eaLnBrk="1" hangingPunct="1"/>
            <a:r>
              <a:rPr lang="en-US" dirty="0" smtClean="0">
                <a:latin typeface="Georgia" pitchFamily="18" charset="0"/>
              </a:rPr>
              <a:t>Teachers</a:t>
            </a:r>
          </a:p>
          <a:p>
            <a:pPr lvl="1" eaLnBrk="1" hangingPunct="1"/>
            <a:r>
              <a:rPr lang="en-US" dirty="0" smtClean="0">
                <a:latin typeface="Georgia" pitchFamily="18" charset="0"/>
              </a:rPr>
              <a:t>People familiar with the child in all of the settings and situations he’s in</a:t>
            </a:r>
          </a:p>
        </p:txBody>
      </p:sp>
      <p:sp>
        <p:nvSpPr>
          <p:cNvPr id="31749" name="Slide Number Placeholder 4"/>
          <p:cNvSpPr>
            <a:spLocks noGrp="1"/>
          </p:cNvSpPr>
          <p:nvPr>
            <p:ph type="sldNum" sz="quarter" idx="11"/>
          </p:nvPr>
        </p:nvSpPr>
        <p:spPr>
          <a:noFill/>
        </p:spPr>
        <p:txBody>
          <a:bodyPr/>
          <a:lstStyle/>
          <a:p>
            <a:fld id="{A1B730A5-6448-4ADB-A05C-A3374D7BFFBD}" type="slidenum">
              <a:rPr lang="en-US" smtClean="0"/>
              <a:pPr/>
              <a:t>17</a:t>
            </a:fld>
            <a:endParaRPr lang="en-US" smtClean="0"/>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33400" y="228600"/>
            <a:ext cx="8077200" cy="1143000"/>
          </a:xfrm>
        </p:spPr>
        <p:txBody>
          <a:bodyPr/>
          <a:lstStyle/>
          <a:p>
            <a:pPr eaLnBrk="1" hangingPunct="1"/>
            <a:r>
              <a:rPr lang="en-US" dirty="0" smtClean="0"/>
              <a:t>Essential Knowledge for Completing the COS</a:t>
            </a:r>
          </a:p>
        </p:txBody>
      </p:sp>
      <p:sp>
        <p:nvSpPr>
          <p:cNvPr id="32771" name="Rectangle 3"/>
          <p:cNvSpPr>
            <a:spLocks noGrp="1" noChangeArrowheads="1"/>
          </p:cNvSpPr>
          <p:nvPr>
            <p:ph type="body" idx="1"/>
          </p:nvPr>
        </p:nvSpPr>
        <p:spPr/>
        <p:txBody>
          <a:bodyPr/>
          <a:lstStyle/>
          <a:p>
            <a:pPr marL="533400" indent="-533400" eaLnBrk="1" hangingPunct="1">
              <a:lnSpc>
                <a:spcPct val="90000"/>
              </a:lnSpc>
              <a:buClr>
                <a:schemeClr val="bg1"/>
              </a:buClr>
              <a:buFontTx/>
              <a:buNone/>
            </a:pPr>
            <a:r>
              <a:rPr lang="en-US" sz="2800" dirty="0">
                <a:latin typeface="Georgia" pitchFamily="18" charset="0"/>
              </a:rPr>
              <a:t>Among them, IFSP team </a:t>
            </a:r>
            <a:r>
              <a:rPr lang="en-US" sz="2800" dirty="0" smtClean="0">
                <a:latin typeface="Georgia" pitchFamily="18" charset="0"/>
              </a:rPr>
              <a:t>members </a:t>
            </a:r>
            <a:r>
              <a:rPr lang="en-US" sz="2800" dirty="0">
                <a:latin typeface="Georgia" pitchFamily="18" charset="0"/>
              </a:rPr>
              <a:t>must:</a:t>
            </a:r>
            <a:r>
              <a:rPr lang="en-US" sz="1800" dirty="0">
                <a:latin typeface="Georgia" pitchFamily="18" charset="0"/>
              </a:rPr>
              <a:t> </a:t>
            </a:r>
            <a:r>
              <a:rPr lang="en-US" sz="1800" dirty="0"/>
              <a:t/>
            </a:r>
            <a:br>
              <a:rPr lang="en-US" sz="1800" dirty="0"/>
            </a:br>
            <a:endParaRPr lang="en-US" sz="2800" dirty="0" smtClean="0">
              <a:latin typeface="Georgia" pitchFamily="18" charset="0"/>
            </a:endParaRPr>
          </a:p>
          <a:p>
            <a:pPr eaLnBrk="1" hangingPunct="1">
              <a:lnSpc>
                <a:spcPct val="90000"/>
              </a:lnSpc>
              <a:buClr>
                <a:srgbClr val="000099"/>
              </a:buClr>
            </a:pPr>
            <a:r>
              <a:rPr lang="en-US" sz="2400" dirty="0" smtClean="0">
                <a:latin typeface="Georgia" pitchFamily="18" charset="0"/>
              </a:rPr>
              <a:t>Know about the child’s functioning across settings and situations</a:t>
            </a:r>
          </a:p>
          <a:p>
            <a:pPr eaLnBrk="1" hangingPunct="1">
              <a:lnSpc>
                <a:spcPct val="80000"/>
              </a:lnSpc>
              <a:buClr>
                <a:srgbClr val="000099"/>
              </a:buClr>
            </a:pPr>
            <a:endParaRPr lang="en-US" sz="700" dirty="0" smtClean="0">
              <a:latin typeface="Georgia" pitchFamily="18" charset="0"/>
            </a:endParaRPr>
          </a:p>
          <a:p>
            <a:pPr eaLnBrk="1" hangingPunct="1">
              <a:lnSpc>
                <a:spcPct val="80000"/>
              </a:lnSpc>
              <a:buClr>
                <a:srgbClr val="000099"/>
              </a:buClr>
            </a:pPr>
            <a:r>
              <a:rPr lang="en-US" sz="2400" dirty="0" smtClean="0">
                <a:latin typeface="Georgia" pitchFamily="18" charset="0"/>
              </a:rPr>
              <a:t>Understand age-expected child development</a:t>
            </a:r>
          </a:p>
          <a:p>
            <a:pPr eaLnBrk="1" hangingPunct="1">
              <a:lnSpc>
                <a:spcPct val="80000"/>
              </a:lnSpc>
              <a:buClr>
                <a:srgbClr val="000099"/>
              </a:buClr>
            </a:pPr>
            <a:endParaRPr lang="en-US" sz="800" dirty="0" smtClean="0">
              <a:latin typeface="Georgia" pitchFamily="18" charset="0"/>
            </a:endParaRPr>
          </a:p>
          <a:p>
            <a:pPr eaLnBrk="1" hangingPunct="1">
              <a:lnSpc>
                <a:spcPct val="80000"/>
              </a:lnSpc>
              <a:buClr>
                <a:srgbClr val="000099"/>
              </a:buClr>
            </a:pPr>
            <a:r>
              <a:rPr lang="en-US" sz="2400" dirty="0" smtClean="0">
                <a:latin typeface="Georgia" pitchFamily="18" charset="0"/>
              </a:rPr>
              <a:t>Understand the content of the three child outcomes</a:t>
            </a:r>
          </a:p>
          <a:p>
            <a:pPr eaLnBrk="1" hangingPunct="1">
              <a:lnSpc>
                <a:spcPct val="80000"/>
              </a:lnSpc>
              <a:buClr>
                <a:srgbClr val="000099"/>
              </a:buClr>
            </a:pPr>
            <a:endParaRPr lang="en-US" sz="800" dirty="0" smtClean="0">
              <a:latin typeface="Georgia" pitchFamily="18" charset="0"/>
            </a:endParaRPr>
          </a:p>
          <a:p>
            <a:pPr eaLnBrk="1" hangingPunct="1">
              <a:lnSpc>
                <a:spcPct val="80000"/>
              </a:lnSpc>
              <a:buClr>
                <a:srgbClr val="000099"/>
              </a:buClr>
            </a:pPr>
            <a:r>
              <a:rPr lang="en-US" sz="2400" dirty="0" smtClean="0">
                <a:latin typeface="Georgia" pitchFamily="18" charset="0"/>
              </a:rPr>
              <a:t>Know how to use the rating scale</a:t>
            </a:r>
          </a:p>
          <a:p>
            <a:pPr eaLnBrk="1" hangingPunct="1">
              <a:lnSpc>
                <a:spcPct val="80000"/>
              </a:lnSpc>
              <a:buClr>
                <a:srgbClr val="000099"/>
              </a:buClr>
            </a:pPr>
            <a:endParaRPr lang="en-US" sz="900" dirty="0" smtClean="0">
              <a:latin typeface="Georgia" pitchFamily="18" charset="0"/>
            </a:endParaRPr>
          </a:p>
          <a:p>
            <a:pPr eaLnBrk="1" hangingPunct="1">
              <a:lnSpc>
                <a:spcPct val="80000"/>
              </a:lnSpc>
              <a:buClr>
                <a:srgbClr val="000099"/>
              </a:buClr>
            </a:pPr>
            <a:r>
              <a:rPr lang="en-US" sz="2400" dirty="0" smtClean="0">
                <a:latin typeface="Georgia" pitchFamily="18" charset="0"/>
              </a:rPr>
              <a:t>Understand age expectations for child functioning within the child’s culture</a:t>
            </a:r>
          </a:p>
        </p:txBody>
      </p:sp>
      <p:sp>
        <p:nvSpPr>
          <p:cNvPr id="32772" name="Slide Number Placeholder 3"/>
          <p:cNvSpPr>
            <a:spLocks noGrp="1"/>
          </p:cNvSpPr>
          <p:nvPr>
            <p:ph type="sldNum" sz="quarter" idx="11"/>
          </p:nvPr>
        </p:nvSpPr>
        <p:spPr>
          <a:xfrm>
            <a:off x="5181600" y="6172200"/>
            <a:ext cx="3733800" cy="476250"/>
          </a:xfrm>
          <a:noFill/>
        </p:spPr>
        <p:txBody>
          <a:bodyPr/>
          <a:lstStyle/>
          <a:p>
            <a:pPr algn="r"/>
            <a:fld id="{5BB8B43B-1DC5-4018-BE80-D4F784251BD2}" type="slidenum">
              <a:rPr lang="en-US" smtClean="0"/>
              <a:pPr algn="r"/>
              <a:t>18</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609600" y="152400"/>
            <a:ext cx="8001000" cy="1143000"/>
          </a:xfrm>
        </p:spPr>
        <p:txBody>
          <a:bodyPr/>
          <a:lstStyle/>
          <a:p>
            <a:pPr algn="l"/>
            <a:r>
              <a:rPr lang="en-US" dirty="0"/>
              <a:t>Important point</a:t>
            </a:r>
          </a:p>
        </p:txBody>
      </p:sp>
      <p:sp>
        <p:nvSpPr>
          <p:cNvPr id="907267" name="Rectangle 3"/>
          <p:cNvSpPr>
            <a:spLocks noGrp="1" noChangeArrowheads="1"/>
          </p:cNvSpPr>
          <p:nvPr>
            <p:ph idx="1"/>
          </p:nvPr>
        </p:nvSpPr>
        <p:spPr>
          <a:xfrm>
            <a:off x="457200" y="2438400"/>
            <a:ext cx="8229600" cy="4187952"/>
          </a:xfrm>
        </p:spPr>
        <p:txBody>
          <a:bodyPr/>
          <a:lstStyle/>
          <a:p>
            <a:r>
              <a:rPr lang="en-US" dirty="0"/>
              <a:t>It is not necessary that all team members be knowledgeable in all 5 areas </a:t>
            </a:r>
          </a:p>
          <a:p>
            <a:r>
              <a:rPr lang="en-US" dirty="0"/>
              <a:t>Especially, </a:t>
            </a:r>
            <a:r>
              <a:rPr lang="en-US" dirty="0" smtClean="0"/>
              <a:t>there is no </a:t>
            </a:r>
            <a:r>
              <a:rPr lang="en-US" dirty="0"/>
              <a:t>expectation that parents understand the rating scale or typical child development</a:t>
            </a:r>
          </a:p>
          <a:p>
            <a:r>
              <a:rPr lang="en-US" dirty="0"/>
              <a:t>But the professionals have to!</a:t>
            </a:r>
          </a:p>
        </p:txBody>
      </p:sp>
      <p:pic>
        <p:nvPicPr>
          <p:cNvPr id="907268" name="Picture 4" descr="j043338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00210" y="606257"/>
            <a:ext cx="2478088" cy="1668462"/>
          </a:xfrm>
          <a:prstGeom prst="rect">
            <a:avLst/>
          </a:prstGeom>
          <a:noFill/>
        </p:spPr>
      </p:pic>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
        <p:nvSpPr>
          <p:cNvPr id="3" name="Slide Number Placeholder 2"/>
          <p:cNvSpPr>
            <a:spLocks noGrp="1"/>
          </p:cNvSpPr>
          <p:nvPr>
            <p:ph type="sldNum" sz="quarter" idx="10"/>
          </p:nvPr>
        </p:nvSpPr>
        <p:spPr/>
        <p:txBody>
          <a:bodyPr/>
          <a:lstStyle/>
          <a:p>
            <a:pPr>
              <a:defRPr/>
            </a:pPr>
            <a:fld id="{06712D2E-7C77-4AF2-8AD8-5058B673BD74}" type="slidenum">
              <a:rPr lang="en-US" smtClean="0"/>
              <a:pPr>
                <a:defRPr/>
              </a:pPr>
              <a:t>19</a:t>
            </a:fld>
            <a:endParaRPr lang="en-US" dirty="0"/>
          </a:p>
        </p:txBody>
      </p:sp>
    </p:spTree>
    <p:extLst>
      <p:ext uri="{BB962C8B-B14F-4D97-AF65-F5344CB8AC3E}">
        <p14:creationId xmlns:p14="http://schemas.microsoft.com/office/powerpoint/2010/main" val="105432770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Workshop Topics</a:t>
            </a:r>
            <a:endParaRPr lang="en-US" dirty="0"/>
          </a:p>
        </p:txBody>
      </p:sp>
      <p:sp>
        <p:nvSpPr>
          <p:cNvPr id="3" name="Content Placeholder 2"/>
          <p:cNvSpPr>
            <a:spLocks noGrp="1"/>
          </p:cNvSpPr>
          <p:nvPr>
            <p:ph idx="1"/>
          </p:nvPr>
        </p:nvSpPr>
        <p:spPr/>
        <p:txBody>
          <a:bodyPr/>
          <a:lstStyle/>
          <a:p>
            <a:r>
              <a:rPr lang="en-US" sz="2400" dirty="0" smtClean="0"/>
              <a:t>Overview of the three outcomes, the 7 point scale and the decision tree</a:t>
            </a:r>
          </a:p>
          <a:p>
            <a:r>
              <a:rPr lang="en-US" sz="2400" dirty="0" smtClean="0"/>
              <a:t>Recommended practices in the COS process – assessment and age anchoring</a:t>
            </a:r>
          </a:p>
          <a:p>
            <a:r>
              <a:rPr lang="en-US" sz="2400" dirty="0" smtClean="0"/>
              <a:t>The COS team process</a:t>
            </a:r>
          </a:p>
          <a:p>
            <a:r>
              <a:rPr lang="en-US" sz="2400" dirty="0" smtClean="0"/>
              <a:t>Practice using the COS process</a:t>
            </a:r>
          </a:p>
          <a:p>
            <a:r>
              <a:rPr lang="en-US" sz="2400" dirty="0" smtClean="0"/>
              <a:t>Documenting the rating</a:t>
            </a:r>
          </a:p>
          <a:p>
            <a:r>
              <a:rPr lang="en-US" sz="2400" dirty="0" smtClean="0"/>
              <a:t>COS quality review</a:t>
            </a:r>
          </a:p>
          <a:p>
            <a:r>
              <a:rPr lang="en-US" sz="2400" dirty="0" smtClean="0"/>
              <a:t>Data reporting, including an overview of the national data</a:t>
            </a:r>
          </a:p>
          <a:p>
            <a:endParaRPr lang="en-US" sz="3000" dirty="0"/>
          </a:p>
        </p:txBody>
      </p:sp>
      <p:sp>
        <p:nvSpPr>
          <p:cNvPr id="4" name="Footer Placeholder 3"/>
          <p:cNvSpPr>
            <a:spLocks noGrp="1"/>
          </p:cNvSpPr>
          <p:nvPr>
            <p:ph type="ftr" sz="quarter" idx="11"/>
          </p:nvPr>
        </p:nvSpPr>
        <p:spPr/>
        <p:txBody>
          <a:bodyPr/>
          <a:lstStyle/>
          <a:p>
            <a:pPr>
              <a:defRPr/>
            </a:pPr>
            <a:r>
              <a:rPr lang="en-US" smtClean="0"/>
              <a:t>Early Childhood Outcomes Center</a:t>
            </a:r>
            <a:endParaRPr lang="en-US" dirty="0"/>
          </a:p>
        </p:txBody>
      </p:sp>
      <p:sp>
        <p:nvSpPr>
          <p:cNvPr id="5" name="Slide Number Placeholder 4"/>
          <p:cNvSpPr>
            <a:spLocks noGrp="1"/>
          </p:cNvSpPr>
          <p:nvPr>
            <p:ph type="sldNum" sz="quarter" idx="10"/>
          </p:nvPr>
        </p:nvSpPr>
        <p:spPr/>
        <p:txBody>
          <a:bodyPr/>
          <a:lstStyle/>
          <a:p>
            <a:pPr>
              <a:defRPr/>
            </a:pPr>
            <a:fld id="{06712D2E-7C77-4AF2-8AD8-5058B673BD74}" type="slidenum">
              <a:rPr lang="en-US" smtClean="0"/>
              <a:pPr>
                <a:defRPr/>
              </a:pPr>
              <a:t>2</a:t>
            </a:fld>
            <a:endParaRPr lang="en-US" dirty="0"/>
          </a:p>
        </p:txBody>
      </p:sp>
    </p:spTree>
    <p:extLst>
      <p:ext uri="{BB962C8B-B14F-4D97-AF65-F5344CB8AC3E}">
        <p14:creationId xmlns:p14="http://schemas.microsoft.com/office/powerpoint/2010/main" val="388779460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Rectangle 2"/>
          <p:cNvSpPr>
            <a:spLocks noGrp="1" noChangeArrowheads="1"/>
          </p:cNvSpPr>
          <p:nvPr>
            <p:ph type="title"/>
          </p:nvPr>
        </p:nvSpPr>
        <p:spPr>
          <a:xfrm>
            <a:off x="304800" y="304800"/>
            <a:ext cx="8534400" cy="1143000"/>
          </a:xfrm>
        </p:spPr>
        <p:txBody>
          <a:bodyPr/>
          <a:lstStyle/>
          <a:p>
            <a:pPr marL="342900" indent="-342900"/>
            <a:r>
              <a:rPr lang="en-US" sz="3200" dirty="0"/>
              <a:t/>
            </a:r>
            <a:br>
              <a:rPr lang="en-US" sz="3200" dirty="0"/>
            </a:br>
            <a:r>
              <a:rPr lang="en-US" sz="3100" dirty="0" smtClean="0"/>
              <a:t>How we learn about the child’s functioning across settings and situations</a:t>
            </a:r>
            <a:r>
              <a:rPr lang="en-US" sz="3200" dirty="0" smtClean="0"/>
              <a:t/>
            </a:r>
            <a:br>
              <a:rPr lang="en-US" sz="3200" dirty="0" smtClean="0"/>
            </a:br>
            <a:endParaRPr lang="en-US" sz="3200" dirty="0"/>
          </a:p>
        </p:txBody>
      </p:sp>
      <p:sp>
        <p:nvSpPr>
          <p:cNvPr id="1018883" name="Rectangle 3"/>
          <p:cNvSpPr>
            <a:spLocks noGrp="1" noChangeArrowheads="1"/>
          </p:cNvSpPr>
          <p:nvPr>
            <p:ph idx="1"/>
          </p:nvPr>
        </p:nvSpPr>
        <p:spPr>
          <a:xfrm>
            <a:off x="3429000" y="1905000"/>
            <a:ext cx="4876800" cy="4187952"/>
          </a:xfrm>
        </p:spPr>
        <p:txBody>
          <a:bodyPr/>
          <a:lstStyle/>
          <a:p>
            <a:pPr marL="609600" indent="-38100">
              <a:lnSpc>
                <a:spcPct val="90000"/>
              </a:lnSpc>
              <a:spcBef>
                <a:spcPct val="0"/>
              </a:spcBef>
              <a:spcAft>
                <a:spcPct val="0"/>
              </a:spcAft>
              <a:buClr>
                <a:schemeClr val="bg1"/>
              </a:buClr>
              <a:buSzTx/>
              <a:buFont typeface="Wingdings" pitchFamily="2" charset="2"/>
              <a:buNone/>
            </a:pPr>
            <a:endParaRPr lang="en-US" sz="1400" dirty="0"/>
          </a:p>
          <a:p>
            <a:pPr marL="609600" indent="-38100">
              <a:lnSpc>
                <a:spcPct val="90000"/>
              </a:lnSpc>
              <a:spcBef>
                <a:spcPct val="0"/>
              </a:spcBef>
              <a:spcAft>
                <a:spcPct val="0"/>
              </a:spcAft>
              <a:buClr>
                <a:schemeClr val="bg1"/>
              </a:buClr>
              <a:buSzTx/>
              <a:buFont typeface="Wingdings" pitchFamily="2" charset="2"/>
              <a:buAutoNum type="arabicPeriod"/>
            </a:pPr>
            <a:endParaRPr lang="en-US" dirty="0"/>
          </a:p>
          <a:p>
            <a:pPr marL="609600" indent="-38100" algn="ctr">
              <a:lnSpc>
                <a:spcPct val="90000"/>
              </a:lnSpc>
              <a:spcBef>
                <a:spcPct val="0"/>
              </a:spcBef>
              <a:spcAft>
                <a:spcPct val="0"/>
              </a:spcAft>
              <a:buClr>
                <a:schemeClr val="bg1"/>
              </a:buClr>
              <a:buSzTx/>
              <a:buFont typeface="Wingdings" pitchFamily="2" charset="2"/>
              <a:buNone/>
            </a:pPr>
            <a:endParaRPr lang="en-US" sz="4000" b="1" dirty="0" smtClean="0">
              <a:solidFill>
                <a:srgbClr val="FFAA2D"/>
              </a:solidFill>
              <a:effectLst>
                <a:outerShdw blurRad="38100" dist="38100" dir="2700000" algn="tl">
                  <a:srgbClr val="000000"/>
                </a:outerShdw>
              </a:effectLst>
            </a:endParaRPr>
          </a:p>
          <a:p>
            <a:pPr marL="609600" indent="-38100" algn="ctr">
              <a:lnSpc>
                <a:spcPct val="90000"/>
              </a:lnSpc>
              <a:spcBef>
                <a:spcPct val="0"/>
              </a:spcBef>
              <a:spcAft>
                <a:spcPct val="0"/>
              </a:spcAft>
              <a:buClr>
                <a:schemeClr val="bg1"/>
              </a:buClr>
              <a:buSzTx/>
              <a:buFont typeface="Wingdings" pitchFamily="2" charset="2"/>
              <a:buNone/>
            </a:pPr>
            <a:r>
              <a:rPr lang="en-US" sz="4200" b="1" dirty="0" smtClean="0">
                <a:solidFill>
                  <a:srgbClr val="FFAA2D"/>
                </a:solidFill>
                <a:effectLst>
                  <a:outerShdw blurRad="38100" dist="38100" dir="2700000" algn="tl">
                    <a:srgbClr val="000000"/>
                  </a:outerShdw>
                </a:effectLst>
              </a:rPr>
              <a:t>Good Assessment</a:t>
            </a:r>
            <a:endParaRPr lang="en-US" sz="4200" b="1" dirty="0">
              <a:solidFill>
                <a:srgbClr val="FFAA2D"/>
              </a:solidFill>
              <a:effectLst>
                <a:outerShdw blurRad="38100" dist="38100" dir="2700000" algn="tl">
                  <a:srgbClr val="000000"/>
                </a:outerShdw>
              </a:effectLst>
            </a:endParaRPr>
          </a:p>
          <a:p>
            <a:pPr marL="609600" indent="-38100">
              <a:buFont typeface="Wingdings" pitchFamily="2" charset="2"/>
              <a:buNone/>
            </a:pPr>
            <a:endParaRPr lang="en-US" b="1" dirty="0">
              <a:effectLst>
                <a:outerShdw blurRad="38100" dist="38100" dir="2700000" algn="tl">
                  <a:srgbClr val="000000"/>
                </a:outerShdw>
              </a:effectLst>
            </a:endParaRPr>
          </a:p>
        </p:txBody>
      </p:sp>
      <p:pic>
        <p:nvPicPr>
          <p:cNvPr id="1018889" name="Picture 9" descr="LoeganSumi"/>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38200" y="2133600"/>
            <a:ext cx="2438400" cy="325120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
        <p:nvSpPr>
          <p:cNvPr id="3" name="Slide Number Placeholder 2"/>
          <p:cNvSpPr>
            <a:spLocks noGrp="1"/>
          </p:cNvSpPr>
          <p:nvPr>
            <p:ph type="sldNum" sz="quarter" idx="10"/>
          </p:nvPr>
        </p:nvSpPr>
        <p:spPr/>
        <p:txBody>
          <a:bodyPr/>
          <a:lstStyle/>
          <a:p>
            <a:pPr>
              <a:defRPr/>
            </a:pPr>
            <a:fld id="{06712D2E-7C77-4AF2-8AD8-5058B673BD74}" type="slidenum">
              <a:rPr lang="en-US" smtClean="0"/>
              <a:pPr>
                <a:defRPr/>
              </a:pPr>
              <a:t>20</a:t>
            </a:fld>
            <a:endParaRPr lang="en-US" dirty="0"/>
          </a:p>
        </p:txBody>
      </p:sp>
    </p:spTree>
    <p:extLst>
      <p:ext uri="{BB962C8B-B14F-4D97-AF65-F5344CB8AC3E}">
        <p14:creationId xmlns:p14="http://schemas.microsoft.com/office/powerpoint/2010/main" val="189723971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22" name="Rectangle 2"/>
          <p:cNvSpPr>
            <a:spLocks noGrp="1" noChangeArrowheads="1"/>
          </p:cNvSpPr>
          <p:nvPr>
            <p:ph type="title"/>
          </p:nvPr>
        </p:nvSpPr>
        <p:spPr/>
        <p:txBody>
          <a:bodyPr/>
          <a:lstStyle/>
          <a:p>
            <a:r>
              <a:rPr lang="en-US" sz="4000" dirty="0"/>
              <a:t>DEC* recommended practices           for assessment</a:t>
            </a:r>
          </a:p>
        </p:txBody>
      </p:sp>
      <p:sp>
        <p:nvSpPr>
          <p:cNvPr id="1029123" name="Rectangle 3"/>
          <p:cNvSpPr>
            <a:spLocks noGrp="1" noChangeArrowheads="1"/>
          </p:cNvSpPr>
          <p:nvPr>
            <p:ph idx="1"/>
          </p:nvPr>
        </p:nvSpPr>
        <p:spPr/>
        <p:txBody>
          <a:bodyPr/>
          <a:lstStyle/>
          <a:p>
            <a:r>
              <a:rPr lang="en-US" sz="2800" dirty="0"/>
              <a:t>Involve multiple sources </a:t>
            </a:r>
          </a:p>
          <a:p>
            <a:pPr lvl="1"/>
            <a:r>
              <a:rPr lang="en-US" sz="2400" dirty="0"/>
              <a:t>Examples: family members, professional team members, service providers, caregivers</a:t>
            </a:r>
          </a:p>
          <a:p>
            <a:r>
              <a:rPr lang="en-US" sz="2800" dirty="0"/>
              <a:t>Involve multiple measures </a:t>
            </a:r>
          </a:p>
          <a:p>
            <a:pPr lvl="1"/>
            <a:r>
              <a:rPr lang="en-US" sz="2400" dirty="0"/>
              <a:t>Examples: observations, criterion- or curriculum-based instruments, interviews, norm-referenced scales, informed clinical opinion, work samples</a:t>
            </a:r>
          </a:p>
          <a:p>
            <a:pPr lvl="1">
              <a:buFont typeface="Wingdings" pitchFamily="2" charset="2"/>
              <a:buNone/>
            </a:pPr>
            <a:endParaRPr lang="en-US" dirty="0"/>
          </a:p>
        </p:txBody>
      </p:sp>
      <p:sp>
        <p:nvSpPr>
          <p:cNvPr id="1029124" name="Text Box 4"/>
          <p:cNvSpPr txBox="1">
            <a:spLocks noChangeArrowheads="1"/>
          </p:cNvSpPr>
          <p:nvPr/>
        </p:nvSpPr>
        <p:spPr bwMode="auto">
          <a:xfrm>
            <a:off x="533400" y="5867400"/>
            <a:ext cx="7924800" cy="400110"/>
          </a:xfrm>
          <a:prstGeom prst="rect">
            <a:avLst/>
          </a:prstGeom>
          <a:noFill/>
          <a:ln w="9525">
            <a:noFill/>
            <a:miter lim="800000"/>
            <a:headEnd/>
            <a:tailEnd/>
          </a:ln>
          <a:effectLst/>
        </p:spPr>
        <p:txBody>
          <a:bodyPr wrap="square">
            <a:spAutoFit/>
          </a:bodyPr>
          <a:lstStyle/>
          <a:p>
            <a:pPr algn="l">
              <a:spcBef>
                <a:spcPct val="50000"/>
              </a:spcBef>
            </a:pPr>
            <a:r>
              <a:rPr lang="en-US" sz="2000" dirty="0">
                <a:solidFill>
                  <a:schemeClr val="accent2">
                    <a:lumMod val="75000"/>
                  </a:schemeClr>
                </a:solidFill>
              </a:rPr>
              <a:t>*</a:t>
            </a:r>
            <a:r>
              <a:rPr lang="en-US" sz="2000" dirty="0">
                <a:solidFill>
                  <a:schemeClr val="accent2">
                    <a:lumMod val="75000"/>
                  </a:schemeClr>
                </a:solidFill>
                <a:latin typeface="Tahoma" pitchFamily="34" charset="0"/>
                <a:cs typeface="Tahoma" pitchFamily="34" charset="0"/>
              </a:rPr>
              <a:t>Division for Early </a:t>
            </a:r>
            <a:r>
              <a:rPr lang="en-US" sz="2000" dirty="0" smtClean="0">
                <a:solidFill>
                  <a:schemeClr val="accent2">
                    <a:lumMod val="75000"/>
                  </a:schemeClr>
                </a:solidFill>
                <a:latin typeface="Tahoma" pitchFamily="34" charset="0"/>
                <a:cs typeface="Tahoma" pitchFamily="34" charset="0"/>
              </a:rPr>
              <a:t>Childhood of the Council for Exceptional Children</a:t>
            </a:r>
            <a:endParaRPr lang="en-US" sz="2000" dirty="0">
              <a:solidFill>
                <a:schemeClr val="accent2">
                  <a:lumMod val="75000"/>
                </a:schemeClr>
              </a:solidFill>
              <a:latin typeface="Tahoma" pitchFamily="34" charset="0"/>
              <a:cs typeface="Tahoma" pitchFamily="34" charset="0"/>
            </a:endParaRP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
        <p:nvSpPr>
          <p:cNvPr id="3" name="Slide Number Placeholder 2"/>
          <p:cNvSpPr>
            <a:spLocks noGrp="1"/>
          </p:cNvSpPr>
          <p:nvPr>
            <p:ph type="sldNum" sz="quarter" idx="10"/>
          </p:nvPr>
        </p:nvSpPr>
        <p:spPr/>
        <p:txBody>
          <a:bodyPr/>
          <a:lstStyle/>
          <a:p>
            <a:pPr>
              <a:defRPr/>
            </a:pPr>
            <a:fld id="{06712D2E-7C77-4AF2-8AD8-5058B673BD74}" type="slidenum">
              <a:rPr lang="en-US" smtClean="0"/>
              <a:pPr>
                <a:defRPr/>
              </a:pPr>
              <a:t>21</a:t>
            </a:fld>
            <a:endParaRPr lang="en-US" dirty="0"/>
          </a:p>
        </p:txBody>
      </p:sp>
    </p:spTree>
    <p:extLst>
      <p:ext uri="{BB962C8B-B14F-4D97-AF65-F5344CB8AC3E}">
        <p14:creationId xmlns:p14="http://schemas.microsoft.com/office/powerpoint/2010/main" val="364440950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70" name="Rectangle 2"/>
          <p:cNvSpPr>
            <a:spLocks noGrp="1" noChangeArrowheads="1"/>
          </p:cNvSpPr>
          <p:nvPr>
            <p:ph type="title"/>
          </p:nvPr>
        </p:nvSpPr>
        <p:spPr/>
        <p:txBody>
          <a:bodyPr/>
          <a:lstStyle/>
          <a:p>
            <a:r>
              <a:rPr lang="en-US" sz="3600" dirty="0"/>
              <a:t>Assessment practices appropriate for outcomes measurement:  ASHA*</a:t>
            </a:r>
          </a:p>
        </p:txBody>
      </p:sp>
      <p:sp>
        <p:nvSpPr>
          <p:cNvPr id="1031171" name="Rectangle 3"/>
          <p:cNvSpPr>
            <a:spLocks noGrp="1" noChangeArrowheads="1"/>
          </p:cNvSpPr>
          <p:nvPr>
            <p:ph idx="1"/>
          </p:nvPr>
        </p:nvSpPr>
        <p:spPr/>
        <p:txBody>
          <a:bodyPr/>
          <a:lstStyle/>
          <a:p>
            <a:pPr>
              <a:lnSpc>
                <a:spcPct val="130000"/>
              </a:lnSpc>
              <a:buFont typeface="Wingdings" pitchFamily="2" charset="2"/>
              <a:buNone/>
            </a:pPr>
            <a:r>
              <a:rPr lang="en-US" dirty="0"/>
              <a:t>	</a:t>
            </a:r>
            <a:r>
              <a:rPr lang="en-US" sz="2800" dirty="0"/>
              <a:t>ASHA recommended practices:</a:t>
            </a:r>
          </a:p>
          <a:p>
            <a:pPr lvl="1">
              <a:buClr>
                <a:srgbClr val="FFAA2D"/>
              </a:buClr>
              <a:buSzTx/>
              <a:buFont typeface="Wingdings" pitchFamily="2" charset="2"/>
              <a:buChar char="§"/>
            </a:pPr>
            <a:r>
              <a:rPr lang="en-US" dirty="0"/>
              <a:t>Gather information from families, teachers, other service providers</a:t>
            </a:r>
          </a:p>
          <a:p>
            <a:pPr lvl="1">
              <a:buClr>
                <a:srgbClr val="FFAA2D"/>
              </a:buClr>
              <a:buSzTx/>
              <a:buFont typeface="Wingdings" pitchFamily="2" charset="2"/>
              <a:buChar char="§"/>
            </a:pPr>
            <a:r>
              <a:rPr lang="en-US" dirty="0"/>
              <a:t>Collect child-centered, contextualized, descriptive, functional information</a:t>
            </a:r>
          </a:p>
          <a:p>
            <a:pPr lvl="1">
              <a:buClr>
                <a:srgbClr val="FFAA2D"/>
              </a:buClr>
              <a:buSzTx/>
              <a:buFontTx/>
              <a:buNone/>
            </a:pPr>
            <a:endParaRPr lang="en-US" dirty="0"/>
          </a:p>
          <a:p>
            <a:pPr>
              <a:lnSpc>
                <a:spcPct val="130000"/>
              </a:lnSpc>
              <a:buClr>
                <a:schemeClr val="tx1"/>
              </a:buClr>
              <a:buFont typeface="Wingdings" pitchFamily="2" charset="2"/>
              <a:buNone/>
            </a:pPr>
            <a:r>
              <a:rPr lang="en-US" sz="2000" dirty="0" smtClean="0">
                <a:solidFill>
                  <a:schemeClr val="accent2">
                    <a:lumMod val="75000"/>
                  </a:schemeClr>
                </a:solidFill>
                <a:latin typeface="Tahoma" pitchFamily="34" charset="0"/>
                <a:cs typeface="Tahoma" pitchFamily="34" charset="0"/>
              </a:rPr>
              <a:t>*</a:t>
            </a:r>
            <a:r>
              <a:rPr lang="en-US" sz="2000" dirty="0">
                <a:solidFill>
                  <a:schemeClr val="accent2">
                    <a:lumMod val="75000"/>
                  </a:schemeClr>
                </a:solidFill>
                <a:latin typeface="Tahoma" pitchFamily="34" charset="0"/>
                <a:cs typeface="Tahoma" pitchFamily="34" charset="0"/>
              </a:rPr>
              <a:t>American Speech-Language-Hearing </a:t>
            </a:r>
            <a:r>
              <a:rPr lang="en-US" sz="2000" dirty="0" smtClean="0">
                <a:solidFill>
                  <a:schemeClr val="accent2">
                    <a:lumMod val="75000"/>
                  </a:schemeClr>
                </a:solidFill>
                <a:latin typeface="Tahoma" pitchFamily="34" charset="0"/>
                <a:cs typeface="Tahoma" pitchFamily="34" charset="0"/>
              </a:rPr>
              <a:t>Association</a:t>
            </a:r>
            <a:endParaRPr lang="en-US" sz="2000" dirty="0">
              <a:solidFill>
                <a:schemeClr val="accent2">
                  <a:lumMod val="75000"/>
                </a:schemeClr>
              </a:solidFill>
              <a:latin typeface="Tahoma" pitchFamily="34" charset="0"/>
              <a:cs typeface="Tahoma" pitchFamily="34" charset="0"/>
            </a:endParaRP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
        <p:nvSpPr>
          <p:cNvPr id="3" name="Slide Number Placeholder 2"/>
          <p:cNvSpPr>
            <a:spLocks noGrp="1"/>
          </p:cNvSpPr>
          <p:nvPr>
            <p:ph type="sldNum" sz="quarter" idx="10"/>
          </p:nvPr>
        </p:nvSpPr>
        <p:spPr/>
        <p:txBody>
          <a:bodyPr/>
          <a:lstStyle/>
          <a:p>
            <a:pPr>
              <a:defRPr/>
            </a:pPr>
            <a:fld id="{06712D2E-7C77-4AF2-8AD8-5058B673BD74}" type="slidenum">
              <a:rPr lang="en-US" smtClean="0"/>
              <a:pPr>
                <a:defRPr/>
              </a:pPr>
              <a:t>22</a:t>
            </a:fld>
            <a:endParaRPr lang="en-US" dirty="0"/>
          </a:p>
        </p:txBody>
      </p:sp>
    </p:spTree>
    <p:extLst>
      <p:ext uri="{BB962C8B-B14F-4D97-AF65-F5344CB8AC3E}">
        <p14:creationId xmlns:p14="http://schemas.microsoft.com/office/powerpoint/2010/main" val="195392861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itle 4"/>
          <p:cNvSpPr>
            <a:spLocks noGrp="1"/>
          </p:cNvSpPr>
          <p:nvPr>
            <p:ph type="title"/>
          </p:nvPr>
        </p:nvSpPr>
        <p:spPr>
          <a:xfrm>
            <a:off x="457200" y="274638"/>
            <a:ext cx="8229600" cy="792162"/>
          </a:xfrm>
        </p:spPr>
        <p:txBody>
          <a:bodyPr rtlCol="0">
            <a:normAutofit/>
          </a:bodyPr>
          <a:lstStyle/>
          <a:p>
            <a:pPr eaLnBrk="1" fontAlgn="auto" hangingPunct="1">
              <a:spcAft>
                <a:spcPts val="0"/>
              </a:spcAft>
              <a:defRPr/>
            </a:pPr>
            <a:r>
              <a:rPr lang="en-US" sz="3200" dirty="0" smtClean="0">
                <a:latin typeface="+mn-lt"/>
              </a:rPr>
              <a:t>1. WHAT is Functional Assessment</a:t>
            </a:r>
            <a:r>
              <a:rPr lang="en-US" sz="3200" dirty="0">
                <a:latin typeface="+mn-lt"/>
              </a:rPr>
              <a:t>?</a:t>
            </a:r>
            <a:endParaRPr lang="en-US" sz="3200" dirty="0" smtClean="0">
              <a:latin typeface="+mn-lt"/>
            </a:endParaRPr>
          </a:p>
        </p:txBody>
      </p:sp>
      <p:sp>
        <p:nvSpPr>
          <p:cNvPr id="16387" name="Rectangle 3"/>
          <p:cNvSpPr>
            <a:spLocks noGrp="1"/>
          </p:cNvSpPr>
          <p:nvPr>
            <p:ph idx="1"/>
          </p:nvPr>
        </p:nvSpPr>
        <p:spPr>
          <a:xfrm>
            <a:off x="457200" y="1905000"/>
            <a:ext cx="8229600" cy="1981200"/>
          </a:xfrm>
        </p:spPr>
        <p:txBody>
          <a:bodyPr rtlCol="0">
            <a:normAutofit/>
          </a:bodyPr>
          <a:lstStyle/>
          <a:p>
            <a:pPr eaLnBrk="1" fontAlgn="auto" hangingPunct="1">
              <a:spcAft>
                <a:spcPts val="600"/>
              </a:spcAft>
              <a:buSzPct val="100000"/>
              <a:buFont typeface="Arial" pitchFamily="34" charset="0"/>
              <a:buChar char="•"/>
              <a:defRPr/>
            </a:pPr>
            <a:r>
              <a:rPr lang="en-US" sz="2800" dirty="0" smtClean="0">
                <a:cs typeface="Arial" pitchFamily="34" charset="0"/>
              </a:rPr>
              <a:t>Assessment of the young child’s skills in the </a:t>
            </a:r>
            <a:r>
              <a:rPr lang="en-US" sz="2800" b="1" dirty="0" smtClean="0">
                <a:cs typeface="Arial" pitchFamily="34" charset="0"/>
              </a:rPr>
              <a:t>real life contexts </a:t>
            </a:r>
            <a:r>
              <a:rPr lang="en-US" sz="2800" dirty="0" smtClean="0">
                <a:cs typeface="Arial" pitchFamily="34" charset="0"/>
              </a:rPr>
              <a:t>of family, culture and community rather than discrete isolated tasks irrelevant to daily life.</a:t>
            </a:r>
          </a:p>
          <a:p>
            <a:pPr eaLnBrk="1" fontAlgn="auto" hangingPunct="1">
              <a:spcAft>
                <a:spcPts val="600"/>
              </a:spcAft>
              <a:buClr>
                <a:srgbClr val="B86E00"/>
              </a:buClr>
              <a:buSzPct val="100000"/>
              <a:buFont typeface="Arial" pitchFamily="34" charset="0"/>
              <a:buChar char="•"/>
              <a:defRPr/>
            </a:pPr>
            <a:endParaRPr lang="en-US" sz="3500" dirty="0" smtClean="0">
              <a:cs typeface="Arial" pitchFamily="34" charset="0"/>
            </a:endParaRPr>
          </a:p>
          <a:p>
            <a:pPr eaLnBrk="1" fontAlgn="auto" hangingPunct="1">
              <a:spcAft>
                <a:spcPts val="600"/>
              </a:spcAft>
              <a:buClr>
                <a:schemeClr val="bg2">
                  <a:lumMod val="50000"/>
                </a:schemeClr>
              </a:buClr>
              <a:buSzPct val="100000"/>
              <a:buFont typeface="Arial" pitchFamily="34" charset="0"/>
              <a:buChar char="•"/>
              <a:defRPr/>
            </a:pPr>
            <a:endParaRPr lang="en-US" dirty="0" smtClean="0">
              <a:cs typeface="Arial" pitchFamily="34" charset="0"/>
            </a:endParaRPr>
          </a:p>
        </p:txBody>
      </p:sp>
      <p:pic>
        <p:nvPicPr>
          <p:cNvPr id="30726"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642814">
            <a:off x="523875" y="4060825"/>
            <a:ext cx="1627188"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685800" y="3733800"/>
            <a:ext cx="78486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30729" name="TextBox 4"/>
          <p:cNvSpPr txBox="1">
            <a:spLocks noChangeArrowheads="1"/>
          </p:cNvSpPr>
          <p:nvPr/>
        </p:nvSpPr>
        <p:spPr bwMode="auto">
          <a:xfrm>
            <a:off x="914400" y="989013"/>
            <a:ext cx="44958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100" dirty="0"/>
              <a:t>Adapted from materials developed by Naomi Younggren, 2011</a:t>
            </a:r>
          </a:p>
        </p:txBody>
      </p:sp>
      <p:sp>
        <p:nvSpPr>
          <p:cNvPr id="5" name="Rectangle 4"/>
          <p:cNvSpPr/>
          <p:nvPr/>
        </p:nvSpPr>
        <p:spPr>
          <a:xfrm>
            <a:off x="2438400" y="3851749"/>
            <a:ext cx="6413931" cy="2631490"/>
          </a:xfrm>
          <a:prstGeom prst="rect">
            <a:avLst/>
          </a:prstGeom>
        </p:spPr>
        <p:txBody>
          <a:bodyPr wrap="square">
            <a:spAutoFit/>
          </a:bodyPr>
          <a:lstStyle/>
          <a:p>
            <a:pPr fontAlgn="auto">
              <a:spcAft>
                <a:spcPts val="600"/>
              </a:spcAft>
              <a:buClr>
                <a:schemeClr val="bg2">
                  <a:lumMod val="50000"/>
                </a:schemeClr>
              </a:buClr>
              <a:buSzPct val="100000"/>
              <a:defRPr/>
            </a:pPr>
            <a:r>
              <a:rPr lang="en-US" i="1" dirty="0">
                <a:cs typeface="Arial" pitchFamily="34" charset="0"/>
              </a:rPr>
              <a:t>“the science of the strange behavior of children, with strange adults, in strange settings for the briefest possible period of time.”</a:t>
            </a:r>
          </a:p>
          <a:p>
            <a:pPr algn="r" fontAlgn="auto">
              <a:spcAft>
                <a:spcPts val="600"/>
              </a:spcAft>
              <a:buClr>
                <a:schemeClr val="bg2">
                  <a:lumMod val="50000"/>
                </a:schemeClr>
              </a:buClr>
              <a:buSzPct val="100000"/>
              <a:buFont typeface="Arial" pitchFamily="34" charset="0"/>
              <a:buNone/>
              <a:defRPr/>
            </a:pPr>
            <a:r>
              <a:rPr lang="en-US" dirty="0" err="1">
                <a:cs typeface="Arial" pitchFamily="34" charset="0"/>
              </a:rPr>
              <a:t>Bronfenbrenner</a:t>
            </a:r>
            <a:r>
              <a:rPr lang="en-US" dirty="0">
                <a:cs typeface="Arial" pitchFamily="34" charset="0"/>
              </a:rPr>
              <a:t>, 1979, p. 19</a:t>
            </a:r>
          </a:p>
        </p:txBody>
      </p:sp>
    </p:spTree>
    <p:extLst>
      <p:ext uri="{BB962C8B-B14F-4D97-AF65-F5344CB8AC3E}">
        <p14:creationId xmlns:p14="http://schemas.microsoft.com/office/powerpoint/2010/main" val="115894967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4"/>
          <p:cNvSpPr>
            <a:spLocks noGrp="1"/>
          </p:cNvSpPr>
          <p:nvPr>
            <p:ph type="title"/>
          </p:nvPr>
        </p:nvSpPr>
        <p:spPr/>
        <p:txBody>
          <a:bodyPr rtlCol="0">
            <a:normAutofit fontScale="90000"/>
          </a:bodyPr>
          <a:lstStyle/>
          <a:p>
            <a:pPr eaLnBrk="1" fontAlgn="auto" hangingPunct="1">
              <a:spcAft>
                <a:spcPts val="0"/>
              </a:spcAft>
              <a:defRPr/>
            </a:pPr>
            <a:r>
              <a:rPr lang="en-US" sz="3600" dirty="0" smtClean="0">
                <a:latin typeface="+mn-lt"/>
              </a:rPr>
              <a:t>WHAT:  Functional Assessment is…</a:t>
            </a:r>
          </a:p>
        </p:txBody>
      </p:sp>
      <p:sp>
        <p:nvSpPr>
          <p:cNvPr id="16387" name="Rectangle 3"/>
          <p:cNvSpPr>
            <a:spLocks noGrp="1"/>
          </p:cNvSpPr>
          <p:nvPr>
            <p:ph idx="1"/>
          </p:nvPr>
        </p:nvSpPr>
        <p:spPr/>
        <p:txBody>
          <a:bodyPr rtlCol="0">
            <a:normAutofit fontScale="77500" lnSpcReduction="20000"/>
          </a:bodyPr>
          <a:lstStyle/>
          <a:p>
            <a:pPr eaLnBrk="1" fontAlgn="auto" hangingPunct="1">
              <a:spcAft>
                <a:spcPts val="0"/>
              </a:spcAft>
              <a:buFont typeface="Arial" pitchFamily="34" charset="0"/>
              <a:buChar char="•"/>
              <a:defRPr/>
            </a:pPr>
            <a:r>
              <a:rPr lang="en-US" b="1" dirty="0" smtClean="0">
                <a:cs typeface="Arial" pitchFamily="34" charset="0"/>
              </a:rPr>
              <a:t>contextually relevant information about the child’s strengths and needs</a:t>
            </a:r>
          </a:p>
          <a:p>
            <a:pPr eaLnBrk="1" fontAlgn="auto" hangingPunct="1">
              <a:spcAft>
                <a:spcPts val="0"/>
              </a:spcAft>
              <a:buFont typeface="Arial" pitchFamily="34" charset="0"/>
              <a:buChar char="•"/>
              <a:defRPr/>
            </a:pPr>
            <a:r>
              <a:rPr lang="en-US" b="1" dirty="0" smtClean="0">
                <a:cs typeface="Arial" pitchFamily="34" charset="0"/>
              </a:rPr>
              <a:t>more culturally sensitive</a:t>
            </a:r>
          </a:p>
          <a:p>
            <a:pPr eaLnBrk="1" fontAlgn="auto" hangingPunct="1">
              <a:spcAft>
                <a:spcPts val="0"/>
              </a:spcAft>
              <a:buFont typeface="Arial" pitchFamily="34" charset="0"/>
              <a:buChar char="•"/>
              <a:defRPr/>
            </a:pPr>
            <a:r>
              <a:rPr lang="en-US" b="1" dirty="0" smtClean="0">
                <a:cs typeface="Arial" pitchFamily="34" charset="0"/>
              </a:rPr>
              <a:t>individually focused</a:t>
            </a:r>
          </a:p>
          <a:p>
            <a:pPr eaLnBrk="1" fontAlgn="auto" hangingPunct="1">
              <a:spcAft>
                <a:spcPts val="0"/>
              </a:spcAft>
              <a:buClr>
                <a:srgbClr val="B86E00"/>
              </a:buClr>
              <a:buFont typeface="Arial" pitchFamily="34" charset="0"/>
              <a:buChar char="•"/>
              <a:defRPr/>
            </a:pPr>
            <a:endParaRPr lang="en-US" dirty="0" smtClean="0">
              <a:cs typeface="Arial" pitchFamily="34" charset="0"/>
            </a:endParaRPr>
          </a:p>
          <a:p>
            <a:pPr marL="1765300" indent="0" eaLnBrk="1" fontAlgn="auto" hangingPunct="1">
              <a:spcAft>
                <a:spcPts val="0"/>
              </a:spcAft>
              <a:buClr>
                <a:srgbClr val="B86E00"/>
              </a:buClr>
              <a:buFont typeface="Calibri" pitchFamily="34" charset="0"/>
              <a:buNone/>
              <a:defRPr/>
            </a:pPr>
            <a:r>
              <a:rPr lang="en-US" i="1" dirty="0" smtClean="0">
                <a:cs typeface="Arial" pitchFamily="34" charset="0"/>
              </a:rPr>
              <a:t>IS NOT…</a:t>
            </a:r>
          </a:p>
          <a:p>
            <a:pPr marL="2105025" indent="-339725" eaLnBrk="1" fontAlgn="auto" hangingPunct="1">
              <a:spcAft>
                <a:spcPts val="0"/>
              </a:spcAft>
              <a:buFont typeface="Arial" pitchFamily="34" charset="0"/>
              <a:buChar char="•"/>
              <a:defRPr/>
            </a:pPr>
            <a:r>
              <a:rPr lang="en-US" i="1" dirty="0" smtClean="0">
                <a:cs typeface="Arial" pitchFamily="34" charset="0"/>
              </a:rPr>
              <a:t>domain based and discipline specific</a:t>
            </a:r>
          </a:p>
          <a:p>
            <a:pPr marL="2105025" indent="-339725" eaLnBrk="1" fontAlgn="auto" hangingPunct="1">
              <a:spcAft>
                <a:spcPts val="0"/>
              </a:spcAft>
              <a:buFont typeface="Arial" pitchFamily="34" charset="0"/>
              <a:buChar char="•"/>
              <a:defRPr/>
            </a:pPr>
            <a:r>
              <a:rPr lang="en-US" i="1" dirty="0" smtClean="0">
                <a:cs typeface="Arial" pitchFamily="34" charset="0"/>
              </a:rPr>
              <a:t>deficit driven</a:t>
            </a:r>
          </a:p>
          <a:p>
            <a:pPr marL="2105025" indent="-339725" eaLnBrk="1" fontAlgn="auto" hangingPunct="1">
              <a:spcAft>
                <a:spcPts val="0"/>
              </a:spcAft>
              <a:buFont typeface="Arial" pitchFamily="34" charset="0"/>
              <a:buChar char="•"/>
              <a:defRPr/>
            </a:pPr>
            <a:r>
              <a:rPr lang="en-US" i="1" dirty="0">
                <a:cs typeface="Arial" pitchFamily="34" charset="0"/>
              </a:rPr>
              <a:t>t</a:t>
            </a:r>
            <a:r>
              <a:rPr lang="en-US" i="1" dirty="0" smtClean="0">
                <a:cs typeface="Arial" pitchFamily="34" charset="0"/>
              </a:rPr>
              <a:t>hreatening </a:t>
            </a:r>
          </a:p>
        </p:txBody>
      </p:sp>
      <p:cxnSp>
        <p:nvCxnSpPr>
          <p:cNvPr id="5" name="Straight Connector 4"/>
          <p:cNvCxnSpPr/>
          <p:nvPr/>
        </p:nvCxnSpPr>
        <p:spPr>
          <a:xfrm>
            <a:off x="685800" y="3733800"/>
            <a:ext cx="7848600"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31751" name="TextBox 6"/>
          <p:cNvSpPr txBox="1">
            <a:spLocks noChangeArrowheads="1"/>
          </p:cNvSpPr>
          <p:nvPr/>
        </p:nvSpPr>
        <p:spPr bwMode="auto">
          <a:xfrm>
            <a:off x="914400" y="1147763"/>
            <a:ext cx="449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100"/>
              <a:t>Adapted from materials developed by Naomi Younggren, 2011</a:t>
            </a:r>
          </a:p>
        </p:txBody>
      </p:sp>
    </p:spTree>
    <p:extLst>
      <p:ext uri="{BB962C8B-B14F-4D97-AF65-F5344CB8AC3E}">
        <p14:creationId xmlns:p14="http://schemas.microsoft.com/office/powerpoint/2010/main" val="210029576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itle 4"/>
          <p:cNvSpPr>
            <a:spLocks noGrp="1"/>
          </p:cNvSpPr>
          <p:nvPr>
            <p:ph type="title"/>
          </p:nvPr>
        </p:nvSpPr>
        <p:spPr>
          <a:xfrm>
            <a:off x="381000" y="274638"/>
            <a:ext cx="8458200" cy="1143000"/>
          </a:xfrm>
        </p:spPr>
        <p:txBody>
          <a:bodyPr rtlCol="0">
            <a:normAutofit/>
          </a:bodyPr>
          <a:lstStyle/>
          <a:p>
            <a:pPr eaLnBrk="1" fontAlgn="auto" hangingPunct="1">
              <a:spcAft>
                <a:spcPts val="0"/>
              </a:spcAft>
              <a:defRPr/>
            </a:pPr>
            <a:r>
              <a:rPr lang="en-US" sz="3200" dirty="0" smtClean="0">
                <a:latin typeface="+mn-lt"/>
              </a:rPr>
              <a:t>WHAT: Functional Assessment is Authentic…</a:t>
            </a:r>
          </a:p>
        </p:txBody>
      </p:sp>
      <p:sp>
        <p:nvSpPr>
          <p:cNvPr id="16387" name="Rectangle 3"/>
          <p:cNvSpPr>
            <a:spLocks noGrp="1"/>
          </p:cNvSpPr>
          <p:nvPr>
            <p:ph idx="1"/>
          </p:nvPr>
        </p:nvSpPr>
        <p:spPr>
          <a:xfrm>
            <a:off x="457200" y="1981200"/>
            <a:ext cx="8229600" cy="4572000"/>
          </a:xfrm>
        </p:spPr>
        <p:txBody>
          <a:bodyPr rtlCol="0">
            <a:normAutofit fontScale="62500" lnSpcReduction="20000"/>
          </a:bodyPr>
          <a:lstStyle/>
          <a:p>
            <a:pPr eaLnBrk="1" fontAlgn="auto" hangingPunct="1">
              <a:spcAft>
                <a:spcPts val="0"/>
              </a:spcAft>
              <a:buFont typeface="Arial" pitchFamily="34" charset="0"/>
              <a:buChar char="•"/>
              <a:defRPr/>
            </a:pPr>
            <a:r>
              <a:rPr lang="en-US" sz="4000" dirty="0" smtClean="0">
                <a:cs typeface="Arial" pitchFamily="34" charset="0"/>
              </a:rPr>
              <a:t>The more realistic or natural the task, </a:t>
            </a:r>
          </a:p>
          <a:p>
            <a:pPr lvl="1" eaLnBrk="1" fontAlgn="auto" hangingPunct="1">
              <a:spcAft>
                <a:spcPts val="0"/>
              </a:spcAft>
              <a:buFont typeface="Arial" pitchFamily="34" charset="0"/>
              <a:buChar char="–"/>
              <a:defRPr/>
            </a:pPr>
            <a:r>
              <a:rPr lang="en-US" sz="3100" dirty="0" smtClean="0">
                <a:cs typeface="Arial" pitchFamily="34" charset="0"/>
              </a:rPr>
              <a:t>the more motivated the child  </a:t>
            </a:r>
          </a:p>
          <a:p>
            <a:pPr lvl="1" eaLnBrk="1" fontAlgn="auto" hangingPunct="1">
              <a:spcAft>
                <a:spcPts val="0"/>
              </a:spcAft>
              <a:buFont typeface="Arial" pitchFamily="34" charset="0"/>
              <a:buChar char="–"/>
              <a:defRPr/>
            </a:pPr>
            <a:r>
              <a:rPr lang="en-US" sz="3100" dirty="0" smtClean="0">
                <a:cs typeface="Arial" pitchFamily="34" charset="0"/>
              </a:rPr>
              <a:t>the more applicable it is to everyday events and situations</a:t>
            </a:r>
          </a:p>
          <a:p>
            <a:pPr eaLnBrk="1" fontAlgn="auto" hangingPunct="1">
              <a:spcAft>
                <a:spcPts val="0"/>
              </a:spcAft>
              <a:buClr>
                <a:srgbClr val="B86E00"/>
              </a:buClr>
              <a:buFont typeface="Arial" pitchFamily="34" charset="0"/>
              <a:buChar char="•"/>
              <a:defRPr/>
            </a:pPr>
            <a:endParaRPr lang="en-US" sz="2900" dirty="0" smtClean="0">
              <a:cs typeface="Arial" pitchFamily="34" charset="0"/>
            </a:endParaRPr>
          </a:p>
          <a:p>
            <a:pPr eaLnBrk="1" fontAlgn="auto" hangingPunct="1">
              <a:spcAft>
                <a:spcPts val="0"/>
              </a:spcAft>
              <a:buFont typeface="Arial" pitchFamily="34" charset="0"/>
              <a:buChar char="•"/>
              <a:defRPr/>
            </a:pPr>
            <a:r>
              <a:rPr lang="en-US" sz="4000" dirty="0" smtClean="0">
                <a:cs typeface="Arial" pitchFamily="34" charset="0"/>
              </a:rPr>
              <a:t>Authentic tasks and circumstances reinforce </a:t>
            </a:r>
          </a:p>
          <a:p>
            <a:pPr lvl="1" eaLnBrk="1" fontAlgn="auto" hangingPunct="1">
              <a:spcAft>
                <a:spcPts val="0"/>
              </a:spcAft>
              <a:buFont typeface="Arial" pitchFamily="34" charset="0"/>
              <a:buChar char="–"/>
              <a:defRPr/>
            </a:pPr>
            <a:r>
              <a:rPr lang="en-US" sz="3100" dirty="0" smtClean="0">
                <a:cs typeface="Arial" pitchFamily="34" charset="0"/>
              </a:rPr>
              <a:t>competency-based approach to the education of young children</a:t>
            </a:r>
          </a:p>
          <a:p>
            <a:pPr lvl="1" eaLnBrk="1" fontAlgn="auto" hangingPunct="1">
              <a:spcAft>
                <a:spcPts val="0"/>
              </a:spcAft>
              <a:buFont typeface="Arial" pitchFamily="34" charset="0"/>
              <a:buChar char="–"/>
              <a:defRPr/>
            </a:pPr>
            <a:r>
              <a:rPr lang="en-US" sz="3100" dirty="0" smtClean="0">
                <a:cs typeface="Arial" pitchFamily="34" charset="0"/>
              </a:rPr>
              <a:t>assessment of all disciplines across complex skills and processes </a:t>
            </a:r>
          </a:p>
          <a:p>
            <a:pPr lvl="1" eaLnBrk="1" fontAlgn="auto" hangingPunct="1">
              <a:spcAft>
                <a:spcPts val="0"/>
              </a:spcAft>
              <a:buFont typeface="Arial" pitchFamily="34" charset="0"/>
              <a:buChar char="–"/>
              <a:defRPr/>
            </a:pPr>
            <a:r>
              <a:rPr lang="en-US" sz="3100" dirty="0" smtClean="0">
                <a:cs typeface="Arial" pitchFamily="34" charset="0"/>
              </a:rPr>
              <a:t>generalization of learning across settings</a:t>
            </a:r>
          </a:p>
          <a:p>
            <a:pPr eaLnBrk="1" fontAlgn="auto" hangingPunct="1">
              <a:spcAft>
                <a:spcPts val="0"/>
              </a:spcAft>
              <a:buClr>
                <a:srgbClr val="B86E00"/>
              </a:buClr>
              <a:buFont typeface="Arial" pitchFamily="34" charset="0"/>
              <a:buChar char="•"/>
              <a:defRPr/>
            </a:pPr>
            <a:endParaRPr lang="en-US" sz="2900" dirty="0" smtClean="0">
              <a:cs typeface="Arial" pitchFamily="34" charset="0"/>
            </a:endParaRPr>
          </a:p>
          <a:p>
            <a:pPr eaLnBrk="1" fontAlgn="auto" hangingPunct="1">
              <a:spcAft>
                <a:spcPts val="0"/>
              </a:spcAft>
              <a:buFont typeface="Arial" pitchFamily="34" charset="0"/>
              <a:buChar char="•"/>
              <a:defRPr/>
            </a:pPr>
            <a:r>
              <a:rPr lang="en-US" sz="4000" dirty="0" smtClean="0">
                <a:cs typeface="Arial" pitchFamily="34" charset="0"/>
              </a:rPr>
              <a:t>Authentic tasks require the assessor to make no inferences about a child's capabilities, because the behaviors sampled are directly observable. </a:t>
            </a:r>
          </a:p>
          <a:p>
            <a:pPr lvl="1" algn="r" eaLnBrk="1" fontAlgn="auto" hangingPunct="1">
              <a:spcAft>
                <a:spcPts val="0"/>
              </a:spcAft>
              <a:buClr>
                <a:schemeClr val="bg2">
                  <a:lumMod val="50000"/>
                </a:schemeClr>
              </a:buClr>
              <a:buFont typeface="Arial" pitchFamily="34" charset="0"/>
              <a:buNone/>
              <a:defRPr/>
            </a:pPr>
            <a:r>
              <a:rPr lang="en-US" sz="2400" dirty="0" smtClean="0">
                <a:cs typeface="Arial" pitchFamily="34" charset="0"/>
              </a:rPr>
              <a:t>University of Illinois at Chicago</a:t>
            </a:r>
          </a:p>
        </p:txBody>
      </p:sp>
      <p:sp>
        <p:nvSpPr>
          <p:cNvPr id="32774" name="TextBox 5"/>
          <p:cNvSpPr txBox="1">
            <a:spLocks noChangeArrowheads="1"/>
          </p:cNvSpPr>
          <p:nvPr/>
        </p:nvSpPr>
        <p:spPr bwMode="auto">
          <a:xfrm>
            <a:off x="533400" y="1250156"/>
            <a:ext cx="449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100" dirty="0"/>
              <a:t>Adapted from materials developed by Naomi Younggren, 2011</a:t>
            </a:r>
          </a:p>
        </p:txBody>
      </p:sp>
    </p:spTree>
    <p:extLst>
      <p:ext uri="{BB962C8B-B14F-4D97-AF65-F5344CB8AC3E}">
        <p14:creationId xmlns:p14="http://schemas.microsoft.com/office/powerpoint/2010/main" val="53836267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p:cNvSpPr>
          <p:nvPr>
            <p:ph idx="1"/>
          </p:nvPr>
        </p:nvSpPr>
        <p:spPr>
          <a:xfrm>
            <a:off x="228600" y="2133600"/>
            <a:ext cx="8763000" cy="4419600"/>
          </a:xfrm>
        </p:spPr>
        <p:txBody>
          <a:bodyPr rtlCol="0">
            <a:normAutofit/>
          </a:bodyPr>
          <a:lstStyle/>
          <a:p>
            <a:pPr eaLnBrk="1" fontAlgn="auto" hangingPunct="1">
              <a:spcAft>
                <a:spcPts val="0"/>
              </a:spcAft>
              <a:buFont typeface="Arial" pitchFamily="34" charset="0"/>
              <a:buChar char="•"/>
              <a:defRPr/>
            </a:pPr>
            <a:r>
              <a:rPr lang="en-US" dirty="0" smtClean="0">
                <a:cs typeface="Arial" pitchFamily="34" charset="0"/>
              </a:rPr>
              <a:t>Conventional testing does have its place</a:t>
            </a:r>
          </a:p>
          <a:p>
            <a:pPr lvl="1" eaLnBrk="1" fontAlgn="auto" hangingPunct="1">
              <a:spcAft>
                <a:spcPts val="0"/>
              </a:spcAft>
              <a:buFont typeface="Courier New" pitchFamily="49" charset="0"/>
              <a:buChar char="o"/>
              <a:defRPr/>
            </a:pPr>
            <a:r>
              <a:rPr lang="en-US" dirty="0" smtClean="0">
                <a:cs typeface="Arial" pitchFamily="34" charset="0"/>
              </a:rPr>
              <a:t> “to distinguish typical from atypical performance”</a:t>
            </a:r>
          </a:p>
          <a:p>
            <a:pPr eaLnBrk="1" fontAlgn="auto" hangingPunct="1">
              <a:spcAft>
                <a:spcPts val="0"/>
              </a:spcAft>
              <a:buClr>
                <a:schemeClr val="bg2">
                  <a:lumMod val="50000"/>
                </a:schemeClr>
              </a:buClr>
              <a:buFont typeface="Arial" pitchFamily="34" charset="0"/>
              <a:buChar char="•"/>
              <a:defRPr/>
            </a:pPr>
            <a:endParaRPr lang="en-US" b="1" dirty="0" smtClean="0">
              <a:cs typeface="Arial" pitchFamily="34" charset="0"/>
            </a:endParaRPr>
          </a:p>
          <a:p>
            <a:pPr algn="ctr" eaLnBrk="1" fontAlgn="auto" hangingPunct="1">
              <a:spcAft>
                <a:spcPts val="0"/>
              </a:spcAft>
              <a:buClr>
                <a:schemeClr val="bg2">
                  <a:lumMod val="50000"/>
                </a:schemeClr>
              </a:buClr>
              <a:buFont typeface="Arial" pitchFamily="34" charset="0"/>
              <a:buNone/>
              <a:defRPr/>
            </a:pPr>
            <a:r>
              <a:rPr lang="en-US" b="1" dirty="0" smtClean="0">
                <a:cs typeface="Arial" pitchFamily="34" charset="0"/>
              </a:rPr>
              <a:t>Everything that can be measured counts, </a:t>
            </a:r>
          </a:p>
          <a:p>
            <a:pPr algn="ctr" eaLnBrk="1" fontAlgn="auto" hangingPunct="1">
              <a:spcAft>
                <a:spcPts val="0"/>
              </a:spcAft>
              <a:buClr>
                <a:schemeClr val="bg2">
                  <a:lumMod val="50000"/>
                </a:schemeClr>
              </a:buClr>
              <a:buFont typeface="Arial" pitchFamily="34" charset="0"/>
              <a:buNone/>
              <a:defRPr/>
            </a:pPr>
            <a:r>
              <a:rPr lang="en-US" b="1" dirty="0" smtClean="0">
                <a:cs typeface="Arial" pitchFamily="34" charset="0"/>
              </a:rPr>
              <a:t>but not everything that counts </a:t>
            </a:r>
          </a:p>
          <a:p>
            <a:pPr algn="ctr" eaLnBrk="1" fontAlgn="auto" hangingPunct="1">
              <a:spcAft>
                <a:spcPts val="0"/>
              </a:spcAft>
              <a:buClr>
                <a:schemeClr val="bg2">
                  <a:lumMod val="50000"/>
                </a:schemeClr>
              </a:buClr>
              <a:buFont typeface="Arial" pitchFamily="34" charset="0"/>
              <a:buNone/>
              <a:defRPr/>
            </a:pPr>
            <a:r>
              <a:rPr lang="en-US" b="1" dirty="0" smtClean="0">
                <a:cs typeface="Arial" pitchFamily="34" charset="0"/>
              </a:rPr>
              <a:t>can be measured.           </a:t>
            </a:r>
          </a:p>
          <a:p>
            <a:pPr algn="ctr" eaLnBrk="1" fontAlgn="auto" hangingPunct="1">
              <a:spcAft>
                <a:spcPts val="0"/>
              </a:spcAft>
              <a:buClr>
                <a:schemeClr val="bg2">
                  <a:lumMod val="50000"/>
                </a:schemeClr>
              </a:buClr>
              <a:buFont typeface="Arial" pitchFamily="34" charset="0"/>
              <a:buNone/>
              <a:defRPr/>
            </a:pPr>
            <a:r>
              <a:rPr lang="en-US" dirty="0" smtClean="0">
                <a:cs typeface="Arial" pitchFamily="34" charset="0"/>
              </a:rPr>
              <a:t>(attributed to Albert Einstein, 1951)</a:t>
            </a:r>
          </a:p>
          <a:p>
            <a:pPr eaLnBrk="1" fontAlgn="auto" hangingPunct="1">
              <a:spcAft>
                <a:spcPts val="0"/>
              </a:spcAft>
              <a:buClr>
                <a:schemeClr val="bg2">
                  <a:lumMod val="50000"/>
                </a:schemeClr>
              </a:buClr>
              <a:buFont typeface="Arial" pitchFamily="34" charset="0"/>
              <a:buChar char="•"/>
              <a:defRPr/>
            </a:pPr>
            <a:endParaRPr lang="en-US" dirty="0"/>
          </a:p>
          <a:p>
            <a:pPr eaLnBrk="1" fontAlgn="auto" hangingPunct="1">
              <a:spcAft>
                <a:spcPts val="0"/>
              </a:spcAft>
              <a:buClr>
                <a:schemeClr val="bg2">
                  <a:lumMod val="50000"/>
                </a:schemeClr>
              </a:buClr>
              <a:buFont typeface="Arial" pitchFamily="34" charset="0"/>
              <a:buNone/>
              <a:defRPr/>
            </a:pPr>
            <a:endParaRPr lang="en-US" dirty="0" smtClean="0"/>
          </a:p>
        </p:txBody>
      </p:sp>
      <p:sp>
        <p:nvSpPr>
          <p:cNvPr id="33797" name="Title 2"/>
          <p:cNvSpPr>
            <a:spLocks noGrp="1"/>
          </p:cNvSpPr>
          <p:nvPr>
            <p:ph type="title"/>
          </p:nvPr>
        </p:nvSpPr>
        <p:spPr/>
        <p:txBody>
          <a:bodyPr/>
          <a:lstStyle/>
          <a:p>
            <a:pPr eaLnBrk="1" hangingPunct="1"/>
            <a:r>
              <a:rPr lang="en-US" smtClean="0"/>
              <a:t>Conventional Assessment</a:t>
            </a:r>
          </a:p>
        </p:txBody>
      </p:sp>
      <p:sp>
        <p:nvSpPr>
          <p:cNvPr id="33798" name="TextBox 7"/>
          <p:cNvSpPr txBox="1">
            <a:spLocks noChangeArrowheads="1"/>
          </p:cNvSpPr>
          <p:nvPr/>
        </p:nvSpPr>
        <p:spPr bwMode="auto">
          <a:xfrm>
            <a:off x="914400" y="1249363"/>
            <a:ext cx="44958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100"/>
              <a:t>Adapted from materials developed by Naomi Younggren, 2011</a:t>
            </a:r>
          </a:p>
        </p:txBody>
      </p:sp>
    </p:spTree>
    <p:extLst>
      <p:ext uri="{BB962C8B-B14F-4D97-AF65-F5344CB8AC3E}">
        <p14:creationId xmlns:p14="http://schemas.microsoft.com/office/powerpoint/2010/main" val="81116619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3"/>
          <p:cNvSpPr>
            <a:spLocks noGrp="1" noChangeArrowheads="1"/>
          </p:cNvSpPr>
          <p:nvPr>
            <p:ph idx="1"/>
          </p:nvPr>
        </p:nvSpPr>
        <p:spPr>
          <a:xfrm>
            <a:off x="533400" y="1981200"/>
            <a:ext cx="7772400" cy="4876800"/>
          </a:xfrm>
        </p:spPr>
        <p:txBody>
          <a:bodyPr>
            <a:normAutofit lnSpcReduction="10000"/>
          </a:bodyPr>
          <a:lstStyle/>
          <a:p>
            <a:pPr marL="365760" indent="-256032" eaLnBrk="1" fontAlgn="auto" hangingPunct="1">
              <a:spcAft>
                <a:spcPts val="0"/>
              </a:spcAft>
              <a:buFont typeface="Wingdings 3"/>
              <a:buChar char=""/>
              <a:defRPr/>
            </a:pPr>
            <a:r>
              <a:rPr lang="en-US" sz="2800" dirty="0" smtClean="0">
                <a:latin typeface="Georgia" pitchFamily="18" charset="0"/>
              </a:rPr>
              <a:t>What does the child usually do?</a:t>
            </a:r>
          </a:p>
          <a:p>
            <a:pPr marL="365760" indent="-256032" eaLnBrk="1" fontAlgn="auto" hangingPunct="1">
              <a:spcAft>
                <a:spcPts val="0"/>
              </a:spcAft>
              <a:buFont typeface="Wingdings 3"/>
              <a:buChar char=""/>
              <a:defRPr/>
            </a:pPr>
            <a:endParaRPr lang="en-US" sz="900" dirty="0" smtClean="0">
              <a:latin typeface="Georgia" pitchFamily="18" charset="0"/>
            </a:endParaRPr>
          </a:p>
          <a:p>
            <a:pPr marL="365760" indent="-256032" eaLnBrk="1" fontAlgn="auto" hangingPunct="1">
              <a:spcAft>
                <a:spcPts val="0"/>
              </a:spcAft>
              <a:buFont typeface="Wingdings 3"/>
              <a:buChar char=""/>
              <a:defRPr/>
            </a:pPr>
            <a:r>
              <a:rPr lang="en-US" sz="2800" dirty="0" smtClean="0">
                <a:latin typeface="Georgia" pitchFamily="18" charset="0"/>
              </a:rPr>
              <a:t>Actual performance across settings and situations</a:t>
            </a:r>
          </a:p>
          <a:p>
            <a:pPr marL="365760" indent="-256032" eaLnBrk="1" fontAlgn="auto" hangingPunct="1">
              <a:spcAft>
                <a:spcPts val="0"/>
              </a:spcAft>
              <a:buFont typeface="Wingdings 3"/>
              <a:buChar char=""/>
              <a:defRPr/>
            </a:pPr>
            <a:endParaRPr lang="en-US" sz="900" dirty="0" smtClean="0">
              <a:latin typeface="Georgia" pitchFamily="18" charset="0"/>
            </a:endParaRPr>
          </a:p>
          <a:p>
            <a:pPr marL="365760" indent="-256032" eaLnBrk="1" fontAlgn="auto" hangingPunct="1">
              <a:spcAft>
                <a:spcPts val="0"/>
              </a:spcAft>
              <a:buFont typeface="Wingdings 3"/>
              <a:buChar char=""/>
              <a:defRPr/>
            </a:pPr>
            <a:r>
              <a:rPr lang="en-US" sz="2800" dirty="0" smtClean="0">
                <a:latin typeface="Georgia" pitchFamily="18" charset="0"/>
              </a:rPr>
              <a:t>How the child uses his/her skills to accomplish tasks</a:t>
            </a:r>
          </a:p>
          <a:p>
            <a:pPr marL="365760" indent="-256032" eaLnBrk="1" fontAlgn="auto" hangingPunct="1">
              <a:spcAft>
                <a:spcPts val="0"/>
              </a:spcAft>
              <a:buFont typeface="Wingdings 3"/>
              <a:buChar char=""/>
              <a:defRPr/>
            </a:pPr>
            <a:endParaRPr lang="en-US" sz="900" dirty="0" smtClean="0">
              <a:latin typeface="Georgia" pitchFamily="18" charset="0"/>
            </a:endParaRPr>
          </a:p>
          <a:p>
            <a:pPr marL="365760" indent="-256032" eaLnBrk="1" fontAlgn="auto" hangingPunct="1">
              <a:spcAft>
                <a:spcPts val="0"/>
              </a:spcAft>
              <a:buFont typeface="Wingdings 3"/>
              <a:buChar char=""/>
              <a:defRPr/>
            </a:pPr>
            <a:r>
              <a:rPr lang="en-US" sz="2800" b="1" i="1" dirty="0" smtClean="0">
                <a:latin typeface="Georgia" pitchFamily="18" charset="0"/>
              </a:rPr>
              <a:t>Not</a:t>
            </a:r>
            <a:r>
              <a:rPr lang="en-US" sz="2800" dirty="0" smtClean="0">
                <a:latin typeface="Georgia" pitchFamily="18" charset="0"/>
              </a:rPr>
              <a:t> the child’s capacity to function under unusual or ideal circumstances</a:t>
            </a:r>
          </a:p>
          <a:p>
            <a:pPr marL="365760" indent="-256032" eaLnBrk="1" fontAlgn="auto" hangingPunct="1">
              <a:spcAft>
                <a:spcPts val="0"/>
              </a:spcAft>
              <a:buFont typeface="Wingdings 3"/>
              <a:buChar char=""/>
              <a:defRPr/>
            </a:pPr>
            <a:endParaRPr lang="en-US" sz="900" dirty="0" smtClean="0">
              <a:latin typeface="Georgia" pitchFamily="18" charset="0"/>
            </a:endParaRPr>
          </a:p>
          <a:p>
            <a:pPr marL="365760" indent="-256032" eaLnBrk="1" fontAlgn="auto" hangingPunct="1">
              <a:spcAft>
                <a:spcPts val="0"/>
              </a:spcAft>
              <a:buFont typeface="Wingdings 3"/>
              <a:buChar char=""/>
              <a:defRPr/>
            </a:pPr>
            <a:r>
              <a:rPr lang="en-US" sz="2800" b="1" i="1" dirty="0" smtClean="0">
                <a:latin typeface="Georgia" pitchFamily="18" charset="0"/>
              </a:rPr>
              <a:t>Not</a:t>
            </a:r>
            <a:r>
              <a:rPr lang="en-US" sz="2800" dirty="0" smtClean="0">
                <a:latin typeface="Georgia" pitchFamily="18" charset="0"/>
              </a:rPr>
              <a:t> necessarily the child’s performance in a structured testing situation</a:t>
            </a:r>
          </a:p>
        </p:txBody>
      </p:sp>
      <p:sp>
        <p:nvSpPr>
          <p:cNvPr id="53251" name="Slide Number Placeholder 5"/>
          <p:cNvSpPr>
            <a:spLocks noGrp="1"/>
          </p:cNvSpPr>
          <p:nvPr>
            <p:ph type="sldNum" sz="quarter" idx="11"/>
          </p:nvPr>
        </p:nvSpPr>
        <p:spPr>
          <a:xfrm>
            <a:off x="6324600" y="6324600"/>
            <a:ext cx="2536825" cy="365125"/>
          </a:xfrm>
          <a:noFill/>
        </p:spPr>
        <p:txBody>
          <a:bodyPr/>
          <a:lstStyle/>
          <a:p>
            <a:pPr indent="800100" algn="r"/>
            <a:fld id="{A715F540-252C-44A1-8A09-5642939F397D}" type="slidenum">
              <a:rPr lang="en-US" smtClean="0"/>
              <a:pPr indent="800100" algn="r"/>
              <a:t>27</a:t>
            </a:fld>
            <a:endParaRPr lang="en-US" dirty="0" smtClean="0"/>
          </a:p>
        </p:txBody>
      </p:sp>
      <p:sp>
        <p:nvSpPr>
          <p:cNvPr id="53252" name="Rectangle 2"/>
          <p:cNvSpPr>
            <a:spLocks noGrp="1" noChangeArrowheads="1"/>
          </p:cNvSpPr>
          <p:nvPr>
            <p:ph type="title"/>
          </p:nvPr>
        </p:nvSpPr>
        <p:spPr/>
        <p:txBody>
          <a:bodyPr/>
          <a:lstStyle/>
          <a:p>
            <a:pPr eaLnBrk="1" hangingPunct="1"/>
            <a:r>
              <a:rPr lang="en-US" b="1" dirty="0" smtClean="0">
                <a:latin typeface="Georgia" pitchFamily="18" charset="0"/>
              </a:rPr>
              <a:t>Assessment should focus on…</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2847579688"/>
      </p:ext>
    </p:extLst>
  </p:cSld>
  <p:clrMapOvr>
    <a:masterClrMapping/>
  </p:clrMapOvr>
  <p:transition>
    <p:split orient="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Content Placeholder 2"/>
          <p:cNvSpPr>
            <a:spLocks noGrp="1"/>
          </p:cNvSpPr>
          <p:nvPr>
            <p:ph idx="1"/>
          </p:nvPr>
        </p:nvSpPr>
        <p:spPr/>
        <p:txBody>
          <a:bodyPr/>
          <a:lstStyle/>
          <a:p>
            <a:endParaRPr lang="en-US" dirty="0" smtClean="0"/>
          </a:p>
          <a:p>
            <a:endParaRPr lang="en-US" dirty="0"/>
          </a:p>
          <a:p>
            <a:pPr marL="0" indent="0" algn="ctr">
              <a:buNone/>
            </a:pPr>
            <a:r>
              <a:rPr lang="en-US" dirty="0" smtClean="0"/>
              <a:t>Functional or Discreet?</a:t>
            </a:r>
            <a:endParaRPr lang="en-US" dirty="0"/>
          </a:p>
        </p:txBody>
      </p:sp>
      <p:pic>
        <p:nvPicPr>
          <p:cNvPr id="4098" name="Picture 2" descr="C:\Users\gillaspy\AppData\Local\Microsoft\Windows\Temporary Internet Files\Content.IE5\V1P0IVRX\MC900441902[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38600" y="4188941"/>
            <a:ext cx="1520825" cy="179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676629"/>
      </p:ext>
    </p:extLst>
  </p:cSld>
  <p:clrMapOvr>
    <a:masterClrMapping/>
  </p:clrMapOvr>
  <p:transition spd="med">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Listening and learning from parents is good assessment</a:t>
            </a:r>
            <a:endParaRPr lang="en-US" dirty="0"/>
          </a:p>
        </p:txBody>
      </p:sp>
      <p:sp>
        <p:nvSpPr>
          <p:cNvPr id="4" name="Content Placeholder 3"/>
          <p:cNvSpPr>
            <a:spLocks noGrp="1"/>
          </p:cNvSpPr>
          <p:nvPr>
            <p:ph idx="1"/>
          </p:nvPr>
        </p:nvSpPr>
        <p:spPr/>
        <p:txBody>
          <a:bodyPr/>
          <a:lstStyle/>
          <a:p>
            <a:r>
              <a:rPr lang="en-US" dirty="0" smtClean="0"/>
              <a:t>See the discussion prompts on the ECO website for possible questions to  ask families</a:t>
            </a:r>
          </a:p>
          <a:p>
            <a:r>
              <a:rPr lang="en-US" dirty="0" smtClean="0"/>
              <a:t>The Routines-Based Interview offers lots of information</a:t>
            </a:r>
          </a:p>
          <a:p>
            <a:r>
              <a:rPr lang="en-US" dirty="0" smtClean="0"/>
              <a:t>Check in with parents to see how the child is doing and incorporate this information into the SFP rating process</a:t>
            </a:r>
            <a:endParaRPr lang="en-US" dirty="0"/>
          </a:p>
        </p:txBody>
      </p:sp>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sp>
        <p:nvSpPr>
          <p:cNvPr id="5" name="Slide Number Placeholder 4"/>
          <p:cNvSpPr>
            <a:spLocks noGrp="1"/>
          </p:cNvSpPr>
          <p:nvPr>
            <p:ph type="sldNum" sz="quarter" idx="10"/>
          </p:nvPr>
        </p:nvSpPr>
        <p:spPr/>
        <p:txBody>
          <a:bodyPr/>
          <a:lstStyle/>
          <a:p>
            <a:pPr>
              <a:defRPr/>
            </a:pPr>
            <a:fld id="{06712D2E-7C77-4AF2-8AD8-5058B673BD74}" type="slidenum">
              <a:rPr lang="en-US" smtClean="0"/>
              <a:pPr>
                <a:defRPr/>
              </a:pPr>
              <a:t>29</a:t>
            </a:fld>
            <a:endParaRPr lang="en-US" dirty="0"/>
          </a:p>
        </p:txBody>
      </p:sp>
    </p:spTree>
    <p:extLst>
      <p:ext uri="{BB962C8B-B14F-4D97-AF65-F5344CB8AC3E}">
        <p14:creationId xmlns:p14="http://schemas.microsoft.com/office/powerpoint/2010/main" val="307795513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of the Three Child Outcomes</a:t>
            </a:r>
            <a:endParaRPr lang="en-US" dirty="0"/>
          </a:p>
        </p:txBody>
      </p:sp>
      <p:pic>
        <p:nvPicPr>
          <p:cNvPr id="1027" name="Picture 3" descr="C:\Users\gillaspy\AppData\Local\Microsoft\Windows\Temporary Internet Files\Content.IE5\ZSTVVEHJ\MP900408980[1].jp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bwMode="auto">
          <a:xfrm>
            <a:off x="1431204" y="2057400"/>
            <a:ext cx="6281592" cy="4191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3</a:t>
            </a:fld>
            <a:endParaRPr lang="en-US" dirty="0"/>
          </a:p>
        </p:txBody>
      </p:sp>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100" name="Rectangle 4"/>
          <p:cNvSpPr>
            <a:spLocks noGrp="1" noChangeArrowheads="1"/>
          </p:cNvSpPr>
          <p:nvPr>
            <p:ph type="title"/>
          </p:nvPr>
        </p:nvSpPr>
        <p:spPr>
          <a:xfrm>
            <a:off x="304800" y="152400"/>
            <a:ext cx="8534400" cy="1219200"/>
          </a:xfrm>
        </p:spPr>
        <p:txBody>
          <a:bodyPr/>
          <a:lstStyle/>
          <a:p>
            <a:pPr eaLnBrk="1" hangingPunct="1">
              <a:defRPr/>
            </a:pPr>
            <a:r>
              <a:rPr lang="en-US" sz="3000" dirty="0" smtClean="0"/>
              <a:t>A domain score on an assessment tool does </a:t>
            </a:r>
            <a:r>
              <a:rPr lang="en-US" sz="3000" i="1" dirty="0" smtClean="0"/>
              <a:t>not</a:t>
            </a:r>
            <a:r>
              <a:rPr lang="en-US" sz="3000" dirty="0" smtClean="0"/>
              <a:t> necessarily translate directly into             an outcome rating</a:t>
            </a:r>
          </a:p>
        </p:txBody>
      </p:sp>
      <p:sp>
        <p:nvSpPr>
          <p:cNvPr id="36869" name="Rectangle 5"/>
          <p:cNvSpPr>
            <a:spLocks noGrp="1" noChangeArrowheads="1"/>
          </p:cNvSpPr>
          <p:nvPr>
            <p:ph idx="1"/>
          </p:nvPr>
        </p:nvSpPr>
        <p:spPr/>
        <p:txBody>
          <a:bodyPr/>
          <a:lstStyle/>
          <a:p>
            <a:pPr eaLnBrk="1" hangingPunct="1">
              <a:buFont typeface="Wingdings" pitchFamily="2" charset="2"/>
              <a:buNone/>
            </a:pPr>
            <a:r>
              <a:rPr lang="en-US" dirty="0" smtClean="0"/>
              <a:t>	Ratings require: </a:t>
            </a:r>
          </a:p>
          <a:p>
            <a:pPr lvl="1" eaLnBrk="1" hangingPunct="1"/>
            <a:r>
              <a:rPr lang="en-US" dirty="0" smtClean="0"/>
              <a:t>Looking at functional behaviors</a:t>
            </a:r>
          </a:p>
          <a:p>
            <a:pPr lvl="1" eaLnBrk="1" hangingPunct="1"/>
            <a:r>
              <a:rPr lang="en-US" dirty="0" smtClean="0"/>
              <a:t>Collecting and synthesizing input from many sources familiar with how what the child does in across different settings and situations</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
        <p:nvSpPr>
          <p:cNvPr id="3" name="Slide Number Placeholder 2"/>
          <p:cNvSpPr>
            <a:spLocks noGrp="1"/>
          </p:cNvSpPr>
          <p:nvPr>
            <p:ph type="sldNum" sz="quarter" idx="10"/>
          </p:nvPr>
        </p:nvSpPr>
        <p:spPr/>
        <p:txBody>
          <a:bodyPr/>
          <a:lstStyle/>
          <a:p>
            <a:pPr>
              <a:defRPr/>
            </a:pPr>
            <a:fld id="{06712D2E-7C77-4AF2-8AD8-5058B673BD74}" type="slidenum">
              <a:rPr lang="en-US" smtClean="0"/>
              <a:pPr>
                <a:defRPr/>
              </a:pPr>
              <a:t>30</a:t>
            </a:fld>
            <a:endParaRPr lang="en-US" dirty="0"/>
          </a:p>
        </p:txBody>
      </p:sp>
    </p:spTree>
    <p:extLst>
      <p:ext uri="{BB962C8B-B14F-4D97-AF65-F5344CB8AC3E}">
        <p14:creationId xmlns:p14="http://schemas.microsoft.com/office/powerpoint/2010/main" val="125237647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Content Placeholder 2"/>
          <p:cNvSpPr>
            <a:spLocks noGrp="1"/>
          </p:cNvSpPr>
          <p:nvPr>
            <p:ph idx="1"/>
          </p:nvPr>
        </p:nvSpPr>
        <p:spPr/>
        <p:txBody>
          <a:bodyPr/>
          <a:lstStyle/>
          <a:p>
            <a:pPr marL="0" indent="0" algn="ctr">
              <a:buNone/>
            </a:pPr>
            <a:r>
              <a:rPr lang="en-US" sz="4000" dirty="0" smtClean="0"/>
              <a:t>Jack’s Narrative</a:t>
            </a:r>
            <a:endParaRPr lang="en-US" sz="4000"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31</a:t>
            </a:fld>
            <a:endParaRPr lang="en-US" dirty="0"/>
          </a:p>
        </p:txBody>
      </p:sp>
      <p:pic>
        <p:nvPicPr>
          <p:cNvPr id="17410" name="Picture 2" descr="C:\Users\gillaspy\AppData\Local\Microsoft\Windows\Temporary Internet Files\Content.IE5\LLTM6RIH\MP900202017[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5200" y="2895600"/>
            <a:ext cx="2057400" cy="312516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1265452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idx="1"/>
          </p:nvPr>
        </p:nvSpPr>
        <p:spPr>
          <a:xfrm>
            <a:off x="457200" y="1981200"/>
            <a:ext cx="8077200" cy="4876800"/>
          </a:xfrm>
        </p:spPr>
        <p:txBody>
          <a:bodyPr/>
          <a:lstStyle/>
          <a:p>
            <a:r>
              <a:rPr lang="en-US" sz="2800" dirty="0" smtClean="0">
                <a:latin typeface="Georgia" pitchFamily="18" charset="0"/>
              </a:rPr>
              <a:t>Identify relationships between assessment instruments and the three child outcome</a:t>
            </a:r>
          </a:p>
          <a:p>
            <a:pPr>
              <a:buFontTx/>
              <a:buNone/>
            </a:pPr>
            <a:endParaRPr lang="en-US" sz="800" dirty="0" smtClean="0">
              <a:latin typeface="Georgia" pitchFamily="18" charset="0"/>
            </a:endParaRPr>
          </a:p>
          <a:p>
            <a:r>
              <a:rPr lang="en-US" sz="2800" dirty="0" smtClean="0">
                <a:latin typeface="Georgia" pitchFamily="18" charset="0"/>
              </a:rPr>
              <a:t>Display how content on a given assessment instrument is related to each outcome</a:t>
            </a:r>
          </a:p>
          <a:p>
            <a:pPr>
              <a:buFontTx/>
              <a:buNone/>
            </a:pPr>
            <a:endParaRPr lang="en-US" sz="800" dirty="0" smtClean="0">
              <a:latin typeface="Georgia" pitchFamily="18" charset="0"/>
            </a:endParaRPr>
          </a:p>
          <a:p>
            <a:r>
              <a:rPr lang="en-US" sz="2800" dirty="0" smtClean="0">
                <a:latin typeface="Georgia" pitchFamily="18" charset="0"/>
              </a:rPr>
              <a:t>Are not meant to be used as a “checklist” or “score sheet” for measuring child outcomes</a:t>
            </a:r>
          </a:p>
          <a:p>
            <a:pPr>
              <a:buFontTx/>
              <a:buNone/>
            </a:pPr>
            <a:endParaRPr lang="en-US" sz="800" dirty="0" smtClean="0">
              <a:latin typeface="Georgia" pitchFamily="18" charset="0"/>
            </a:endParaRPr>
          </a:p>
          <a:p>
            <a:r>
              <a:rPr lang="en-US" sz="2800" dirty="0" smtClean="0">
                <a:latin typeface="Georgia" pitchFamily="18" charset="0"/>
              </a:rPr>
              <a:t>Find crosswalks on   http://www.fpg.unc.edu/~eco/pages/crosswalks.cfm</a:t>
            </a:r>
          </a:p>
        </p:txBody>
      </p:sp>
      <p:sp>
        <p:nvSpPr>
          <p:cNvPr id="54275" name="Slide Number Placeholder 5"/>
          <p:cNvSpPr>
            <a:spLocks noGrp="1"/>
          </p:cNvSpPr>
          <p:nvPr>
            <p:ph type="sldNum" sz="quarter" idx="11"/>
          </p:nvPr>
        </p:nvSpPr>
        <p:spPr>
          <a:xfrm>
            <a:off x="6400800" y="6324600"/>
            <a:ext cx="2536825" cy="365125"/>
          </a:xfrm>
          <a:noFill/>
        </p:spPr>
        <p:txBody>
          <a:bodyPr/>
          <a:lstStyle/>
          <a:p>
            <a:pPr indent="800100" algn="r"/>
            <a:fld id="{5CB30EB9-CA1C-4BD7-91BF-1C3FD1F70FC9}" type="slidenum">
              <a:rPr lang="en-US" smtClean="0"/>
              <a:pPr indent="800100" algn="r"/>
              <a:t>32</a:t>
            </a:fld>
            <a:endParaRPr lang="en-US" dirty="0" smtClean="0"/>
          </a:p>
        </p:txBody>
      </p:sp>
      <p:sp>
        <p:nvSpPr>
          <p:cNvPr id="54276" name="Rectangle 2"/>
          <p:cNvSpPr>
            <a:spLocks noGrp="1" noChangeArrowheads="1"/>
          </p:cNvSpPr>
          <p:nvPr>
            <p:ph type="title"/>
          </p:nvPr>
        </p:nvSpPr>
        <p:spPr/>
        <p:txBody>
          <a:bodyPr/>
          <a:lstStyle/>
          <a:p>
            <a:pPr eaLnBrk="1" hangingPunct="1"/>
            <a:r>
              <a:rPr lang="en-US" b="1" dirty="0" smtClean="0">
                <a:latin typeface="Georgia" pitchFamily="18" charset="0"/>
              </a:rPr>
              <a:t>Crosswalks</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913748913"/>
      </p:ext>
    </p:extLst>
  </p:cSld>
  <p:clrMapOvr>
    <a:masterClrMapping/>
  </p:clrMapOvr>
  <p:transition>
    <p:split orient="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AEPS Crosswalk example</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33</a:t>
            </a:fld>
            <a:endParaRPr lang="en-US" dirty="0"/>
          </a:p>
        </p:txBody>
      </p:sp>
      <p:pic>
        <p:nvPicPr>
          <p:cNvPr id="29696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 y="990600"/>
            <a:ext cx="902208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854915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74068"/>
                </a:solidFill>
                <a:latin typeface="Georgia" pitchFamily="18" charset="0"/>
              </a:rPr>
              <a:t>The seven points on the COS </a:t>
            </a:r>
            <a:r>
              <a:rPr lang="en-US" dirty="0" smtClean="0">
                <a:solidFill>
                  <a:srgbClr val="274068"/>
                </a:solidFill>
                <a:latin typeface="Georgia" pitchFamily="18" charset="0"/>
              </a:rPr>
              <a:t>scale</a:t>
            </a:r>
            <a:endParaRPr lang="en-US" dirty="0"/>
          </a:p>
        </p:txBody>
      </p:sp>
      <p:sp>
        <p:nvSpPr>
          <p:cNvPr id="33794" name="Slide Number Placeholder 6"/>
          <p:cNvSpPr>
            <a:spLocks noGrp="1"/>
          </p:cNvSpPr>
          <p:nvPr>
            <p:ph type="sldNum" sz="quarter" idx="10"/>
          </p:nvPr>
        </p:nvSpPr>
        <p:spPr>
          <a:noFill/>
        </p:spPr>
        <p:txBody>
          <a:bodyPr/>
          <a:lstStyle/>
          <a:p>
            <a:fld id="{5918A450-90FB-42CC-A810-1B760113748F}" type="slidenum">
              <a:rPr lang="en-US" smtClean="0"/>
              <a:pPr/>
              <a:t>34</a:t>
            </a:fld>
            <a:endParaRPr lang="en-US" smtClean="0"/>
          </a:p>
        </p:txBody>
      </p:sp>
      <p:pic>
        <p:nvPicPr>
          <p:cNvPr id="6146" name="Picture 2" descr="C:\Users\gillaspy\AppData\Local\Microsoft\Windows\Temporary Internet Files\Content.IE5\MCNDP9PR\MC900434726[1].pn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rot="978747">
            <a:off x="1169351" y="2693351"/>
            <a:ext cx="1485757" cy="148575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gillaspy\AppData\Local\Microsoft\Windows\Temporary Internet Files\Content.IE5\V1P0IVRX\MC900437052[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19800" y="2286000"/>
            <a:ext cx="15430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gillaspy\AppData\Local\Microsoft\Windows\Temporary Internet Files\Content.IE5\7GE2YMTT\MC910227543[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13789" y="5181600"/>
            <a:ext cx="1452531" cy="99075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Users\gillaspy\AppData\Local\Microsoft\Windows\Temporary Internet Files\Content.IE5\HNTRDLE0\MC900014091[1].wm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592240">
            <a:off x="5004651" y="3571020"/>
            <a:ext cx="875995" cy="807415"/>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C:\Users\gillaspy\AppData\Local\Microsoft\Windows\Temporary Internet Files\Content.IE5\7GE2YMTT\MC900014319[1].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0024252">
            <a:off x="7122566" y="4429963"/>
            <a:ext cx="880567" cy="1046074"/>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C:\Users\gillaspy\AppData\Local\Microsoft\Windows\Temporary Internet Files\Content.IE5\6FUTR36E\MC900014258[1].wm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rot="20784257">
            <a:off x="3126376" y="3057525"/>
            <a:ext cx="877214" cy="1334414"/>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3" descr="C:\Users\gillaspy\AppData\Local\Microsoft\Windows\Temporary Internet Files\Content.IE5\1B0AUX46\MC910227495[1].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289018" y="4648200"/>
            <a:ext cx="1470617" cy="163857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Tell us about Iowa…</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35</a:t>
            </a:fld>
            <a:endParaRPr lang="en-US" dirty="0"/>
          </a:p>
        </p:txBody>
      </p:sp>
      <p:pic>
        <p:nvPicPr>
          <p:cNvPr id="2050" name="Picture 2" descr="C:\Users\gillaspy\AppData\Local\Microsoft\Windows\Temporary Internet Files\Content.IE5\7GE2YMTT\MC90043696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9400" y="2530646"/>
            <a:ext cx="3429000" cy="250348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1478184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1"/>
          </p:nvPr>
        </p:nvSpPr>
        <p:spPr>
          <a:xfrm>
            <a:off x="5181600" y="6096000"/>
            <a:ext cx="3733800" cy="476250"/>
          </a:xfrm>
          <a:noFill/>
        </p:spPr>
        <p:txBody>
          <a:bodyPr/>
          <a:lstStyle/>
          <a:p>
            <a:fld id="{BE99B37A-276E-4F4E-9ABB-50DB611C234E}" type="slidenum">
              <a:rPr lang="en-US" smtClean="0"/>
              <a:pPr/>
              <a:t>36</a:t>
            </a:fld>
            <a:endParaRPr lang="en-US" smtClean="0"/>
          </a:p>
        </p:txBody>
      </p:sp>
      <p:sp>
        <p:nvSpPr>
          <p:cNvPr id="34819" name="Rectangle 2"/>
          <p:cNvSpPr>
            <a:spLocks noGrp="1" noChangeArrowheads="1"/>
          </p:cNvSpPr>
          <p:nvPr>
            <p:ph type="title"/>
          </p:nvPr>
        </p:nvSpPr>
        <p:spPr/>
        <p:txBody>
          <a:bodyPr/>
          <a:lstStyle/>
          <a:p>
            <a:pPr eaLnBrk="1" hangingPunct="1"/>
            <a:r>
              <a:rPr lang="en-US" b="1" dirty="0" smtClean="0">
                <a:latin typeface="Georgia" pitchFamily="18" charset="0"/>
              </a:rPr>
              <a:t>7 – Completely</a:t>
            </a:r>
          </a:p>
        </p:txBody>
      </p:sp>
      <p:sp>
        <p:nvSpPr>
          <p:cNvPr id="34820" name="Rectangle 3"/>
          <p:cNvSpPr>
            <a:spLocks noGrp="1" noChangeArrowheads="1"/>
          </p:cNvSpPr>
          <p:nvPr>
            <p:ph type="body" idx="1"/>
          </p:nvPr>
        </p:nvSpPr>
        <p:spPr>
          <a:xfrm>
            <a:off x="304800" y="2514600"/>
            <a:ext cx="8229600" cy="4144963"/>
          </a:xfrm>
        </p:spPr>
        <p:txBody>
          <a:bodyPr/>
          <a:lstStyle/>
          <a:p>
            <a:r>
              <a:rPr lang="en-US" sz="2800" dirty="0" smtClean="0">
                <a:latin typeface="Georgia" pitchFamily="18" charset="0"/>
              </a:rPr>
              <a:t>Child shows functioning expected for his or her age in </a:t>
            </a:r>
            <a:r>
              <a:rPr lang="en-US" sz="2800" b="1" dirty="0" smtClean="0">
                <a:latin typeface="Georgia" pitchFamily="18" charset="0"/>
              </a:rPr>
              <a:t>all or almost all everyday situations that are part of the child’s life</a:t>
            </a:r>
          </a:p>
          <a:p>
            <a:pPr>
              <a:buFontTx/>
              <a:buNone/>
            </a:pPr>
            <a:endParaRPr lang="en-US" sz="800" b="1" dirty="0" smtClean="0">
              <a:latin typeface="Georgia" pitchFamily="18" charset="0"/>
            </a:endParaRPr>
          </a:p>
          <a:p>
            <a:r>
              <a:rPr lang="en-US" sz="2800" b="1" dirty="0" smtClean="0">
                <a:latin typeface="Georgia" pitchFamily="18" charset="0"/>
              </a:rPr>
              <a:t>Functioning </a:t>
            </a:r>
            <a:r>
              <a:rPr lang="en-US" sz="2800" dirty="0" smtClean="0">
                <a:latin typeface="Georgia" pitchFamily="18" charset="0"/>
              </a:rPr>
              <a:t>is considered </a:t>
            </a:r>
            <a:r>
              <a:rPr lang="en-US" sz="2800" b="1" dirty="0" smtClean="0">
                <a:latin typeface="Georgia" pitchFamily="18" charset="0"/>
              </a:rPr>
              <a:t>appropriate for his or her age</a:t>
            </a:r>
          </a:p>
          <a:p>
            <a:pPr>
              <a:buFontTx/>
              <a:buNone/>
            </a:pPr>
            <a:endParaRPr lang="en-US" sz="800" b="1" dirty="0" smtClean="0">
              <a:latin typeface="Georgia" pitchFamily="18" charset="0"/>
            </a:endParaRPr>
          </a:p>
          <a:p>
            <a:r>
              <a:rPr lang="en-US" sz="2800" dirty="0" smtClean="0">
                <a:latin typeface="Georgia" pitchFamily="18" charset="0"/>
              </a:rPr>
              <a:t>No one has any concerns about the child’s functioning in this outcome area</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1"/>
          </p:nvPr>
        </p:nvSpPr>
        <p:spPr>
          <a:xfrm>
            <a:off x="5105400" y="6381750"/>
            <a:ext cx="3733800" cy="476250"/>
          </a:xfrm>
          <a:noFill/>
        </p:spPr>
        <p:txBody>
          <a:bodyPr/>
          <a:lstStyle/>
          <a:p>
            <a:fld id="{8CCA20AA-1648-472E-A66B-6985198BC59F}" type="slidenum">
              <a:rPr lang="en-US" smtClean="0"/>
              <a:pPr/>
              <a:t>37</a:t>
            </a:fld>
            <a:endParaRPr lang="en-US" smtClean="0"/>
          </a:p>
        </p:txBody>
      </p:sp>
      <p:sp>
        <p:nvSpPr>
          <p:cNvPr id="35843" name="Rectangle 2"/>
          <p:cNvSpPr>
            <a:spLocks noGrp="1" noChangeArrowheads="1"/>
          </p:cNvSpPr>
          <p:nvPr>
            <p:ph type="title"/>
          </p:nvPr>
        </p:nvSpPr>
        <p:spPr>
          <a:xfrm>
            <a:off x="457200" y="228600"/>
            <a:ext cx="8077200" cy="1143000"/>
          </a:xfrm>
        </p:spPr>
        <p:txBody>
          <a:bodyPr/>
          <a:lstStyle/>
          <a:p>
            <a:pPr eaLnBrk="1" hangingPunct="1"/>
            <a:r>
              <a:rPr lang="en-US" b="1" dirty="0" smtClean="0">
                <a:latin typeface="Georgia" pitchFamily="18" charset="0"/>
              </a:rPr>
              <a:t>6 – Between completely </a:t>
            </a:r>
            <a:br>
              <a:rPr lang="en-US" b="1" dirty="0" smtClean="0">
                <a:latin typeface="Georgia" pitchFamily="18" charset="0"/>
              </a:rPr>
            </a:br>
            <a:r>
              <a:rPr lang="en-US" b="1" dirty="0" smtClean="0">
                <a:latin typeface="Georgia" pitchFamily="18" charset="0"/>
              </a:rPr>
              <a:t>and somewhat</a:t>
            </a:r>
          </a:p>
        </p:txBody>
      </p:sp>
      <p:sp>
        <p:nvSpPr>
          <p:cNvPr id="35844" name="Rectangle 3"/>
          <p:cNvSpPr>
            <a:spLocks noGrp="1" noChangeArrowheads="1"/>
          </p:cNvSpPr>
          <p:nvPr>
            <p:ph type="body" idx="1"/>
          </p:nvPr>
        </p:nvSpPr>
        <p:spPr>
          <a:xfrm>
            <a:off x="228600" y="2057400"/>
            <a:ext cx="8382000" cy="4800600"/>
          </a:xfrm>
        </p:spPr>
        <p:txBody>
          <a:bodyPr/>
          <a:lstStyle/>
          <a:p>
            <a:r>
              <a:rPr lang="en-US" sz="2600" dirty="0" smtClean="0">
                <a:latin typeface="Georgia" pitchFamily="18" charset="0"/>
              </a:rPr>
              <a:t>Child’s functioning generally is considered </a:t>
            </a:r>
            <a:r>
              <a:rPr lang="en-US" sz="2600" b="1" dirty="0" smtClean="0">
                <a:latin typeface="Georgia" pitchFamily="18" charset="0"/>
              </a:rPr>
              <a:t>appropriate for his or her </a:t>
            </a:r>
            <a:r>
              <a:rPr lang="en-US" sz="2600" dirty="0" smtClean="0">
                <a:latin typeface="Georgia" pitchFamily="18" charset="0"/>
              </a:rPr>
              <a:t>age but there are </a:t>
            </a:r>
            <a:r>
              <a:rPr lang="en-US" sz="2600" b="1" dirty="0" smtClean="0">
                <a:latin typeface="Georgia" pitchFamily="18" charset="0"/>
              </a:rPr>
              <a:t>some significant concerns about the child’s </a:t>
            </a:r>
            <a:r>
              <a:rPr lang="en-US" sz="2600" dirty="0" smtClean="0">
                <a:latin typeface="Georgia" pitchFamily="18" charset="0"/>
              </a:rPr>
              <a:t>functioning in this outcome area</a:t>
            </a:r>
          </a:p>
          <a:p>
            <a:pPr>
              <a:buFontTx/>
              <a:buNone/>
            </a:pPr>
            <a:endParaRPr lang="en-US" sz="1000" dirty="0" smtClean="0">
              <a:latin typeface="Georgia" pitchFamily="18" charset="0"/>
            </a:endParaRPr>
          </a:p>
          <a:p>
            <a:r>
              <a:rPr lang="en-US" sz="2600" dirty="0" smtClean="0">
                <a:latin typeface="Georgia" pitchFamily="18" charset="0"/>
              </a:rPr>
              <a:t>These concerns are substantial enough to suggest monitoring or possible additional support</a:t>
            </a:r>
          </a:p>
          <a:p>
            <a:pPr>
              <a:buFontTx/>
              <a:buNone/>
            </a:pPr>
            <a:endParaRPr lang="en-US" sz="1000" dirty="0" smtClean="0">
              <a:latin typeface="Georgia" pitchFamily="18" charset="0"/>
            </a:endParaRPr>
          </a:p>
          <a:p>
            <a:r>
              <a:rPr lang="en-US" sz="2600" dirty="0" smtClean="0">
                <a:latin typeface="Georgia" pitchFamily="18" charset="0"/>
              </a:rPr>
              <a:t>Although age-appropriate, the child’s functioning may border on not keeping pace with age expectations</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1"/>
          </p:nvPr>
        </p:nvSpPr>
        <p:spPr>
          <a:xfrm>
            <a:off x="5105400" y="6172200"/>
            <a:ext cx="3733800" cy="476250"/>
          </a:xfrm>
          <a:noFill/>
        </p:spPr>
        <p:txBody>
          <a:bodyPr/>
          <a:lstStyle/>
          <a:p>
            <a:fld id="{E05B85F1-14E9-413C-99A0-3107F7ED4002}" type="slidenum">
              <a:rPr lang="en-US" smtClean="0"/>
              <a:pPr/>
              <a:t>38</a:t>
            </a:fld>
            <a:endParaRPr lang="en-US" smtClean="0"/>
          </a:p>
        </p:txBody>
      </p:sp>
      <p:sp>
        <p:nvSpPr>
          <p:cNvPr id="36867" name="Rectangle 2"/>
          <p:cNvSpPr>
            <a:spLocks noGrp="1" noChangeArrowheads="1"/>
          </p:cNvSpPr>
          <p:nvPr>
            <p:ph type="title"/>
          </p:nvPr>
        </p:nvSpPr>
        <p:spPr/>
        <p:txBody>
          <a:bodyPr/>
          <a:lstStyle/>
          <a:p>
            <a:pPr eaLnBrk="1" hangingPunct="1"/>
            <a:r>
              <a:rPr lang="en-US" b="1" dirty="0" smtClean="0">
                <a:latin typeface="Georgia" pitchFamily="18" charset="0"/>
              </a:rPr>
              <a:t>5 – Somewhat</a:t>
            </a:r>
          </a:p>
        </p:txBody>
      </p:sp>
      <p:sp>
        <p:nvSpPr>
          <p:cNvPr id="36868" name="Rectangle 3"/>
          <p:cNvSpPr>
            <a:spLocks noGrp="1" noChangeArrowheads="1"/>
          </p:cNvSpPr>
          <p:nvPr>
            <p:ph type="body" idx="1"/>
          </p:nvPr>
        </p:nvSpPr>
        <p:spPr>
          <a:xfrm>
            <a:off x="457200" y="2408238"/>
            <a:ext cx="8229600" cy="4449762"/>
          </a:xfrm>
        </p:spPr>
        <p:txBody>
          <a:bodyPr/>
          <a:lstStyle/>
          <a:p>
            <a:r>
              <a:rPr lang="en-US" sz="2800" dirty="0" smtClean="0">
                <a:latin typeface="Georgia" pitchFamily="18" charset="0"/>
              </a:rPr>
              <a:t>Child shows functioning expected for his or her age </a:t>
            </a:r>
            <a:r>
              <a:rPr lang="en-US" sz="2800" b="1" dirty="0" smtClean="0">
                <a:latin typeface="Georgia" pitchFamily="18" charset="0"/>
              </a:rPr>
              <a:t>some of the time and/or in some settings and situations </a:t>
            </a:r>
          </a:p>
          <a:p>
            <a:pPr>
              <a:buFontTx/>
              <a:buNone/>
            </a:pPr>
            <a:endParaRPr lang="en-US" sz="800" b="1" dirty="0" smtClean="0">
              <a:latin typeface="Georgia" pitchFamily="18" charset="0"/>
            </a:endParaRPr>
          </a:p>
          <a:p>
            <a:r>
              <a:rPr lang="en-US" sz="2800" dirty="0" smtClean="0">
                <a:latin typeface="Georgia" pitchFamily="18" charset="0"/>
              </a:rPr>
              <a:t>Child’s functioning is a mix of age-appropriate and not age-appropriate behaviors and skills</a:t>
            </a:r>
          </a:p>
          <a:p>
            <a:pPr>
              <a:buFontTx/>
              <a:buNone/>
            </a:pPr>
            <a:endParaRPr lang="en-US" sz="800" dirty="0" smtClean="0">
              <a:latin typeface="Georgia" pitchFamily="18" charset="0"/>
            </a:endParaRPr>
          </a:p>
          <a:p>
            <a:r>
              <a:rPr lang="en-US" sz="2800" dirty="0" smtClean="0">
                <a:latin typeface="Georgia" pitchFamily="18" charset="0"/>
              </a:rPr>
              <a:t>Child’s functioning might be described as like that of a </a:t>
            </a:r>
            <a:r>
              <a:rPr lang="en-US" sz="2800" b="1" dirty="0" smtClean="0">
                <a:latin typeface="Georgia" pitchFamily="18" charset="0"/>
              </a:rPr>
              <a:t>slightly younger child</a:t>
            </a:r>
            <a:endParaRPr lang="en-US" sz="2800" dirty="0" smtClean="0">
              <a:latin typeface="Georgia" pitchFamily="18" charset="0"/>
            </a:endParaRP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1"/>
          </p:nvPr>
        </p:nvSpPr>
        <p:spPr>
          <a:xfrm>
            <a:off x="5105400" y="6172200"/>
            <a:ext cx="3733800" cy="476250"/>
          </a:xfrm>
          <a:noFill/>
        </p:spPr>
        <p:txBody>
          <a:bodyPr/>
          <a:lstStyle/>
          <a:p>
            <a:fld id="{AA8137AC-709C-4624-8565-1043A0ADB157}" type="slidenum">
              <a:rPr lang="en-US" smtClean="0"/>
              <a:pPr/>
              <a:t>39</a:t>
            </a:fld>
            <a:endParaRPr lang="en-US" smtClean="0"/>
          </a:p>
        </p:txBody>
      </p:sp>
      <p:sp>
        <p:nvSpPr>
          <p:cNvPr id="37891" name="Rectangle 2"/>
          <p:cNvSpPr>
            <a:spLocks noGrp="1" noChangeArrowheads="1"/>
          </p:cNvSpPr>
          <p:nvPr>
            <p:ph type="title"/>
          </p:nvPr>
        </p:nvSpPr>
        <p:spPr/>
        <p:txBody>
          <a:bodyPr/>
          <a:lstStyle/>
          <a:p>
            <a:pPr eaLnBrk="1" hangingPunct="1"/>
            <a:r>
              <a:rPr lang="en-US" b="1" dirty="0" smtClean="0">
                <a:latin typeface="Georgia" pitchFamily="18" charset="0"/>
              </a:rPr>
              <a:t>4 – Between somewhat </a:t>
            </a:r>
            <a:br>
              <a:rPr lang="en-US" b="1" dirty="0" smtClean="0">
                <a:latin typeface="Georgia" pitchFamily="18" charset="0"/>
              </a:rPr>
            </a:br>
            <a:r>
              <a:rPr lang="en-US" b="1" dirty="0" smtClean="0">
                <a:latin typeface="Georgia" pitchFamily="18" charset="0"/>
              </a:rPr>
              <a:t>and nearly</a:t>
            </a:r>
          </a:p>
        </p:txBody>
      </p:sp>
      <p:sp>
        <p:nvSpPr>
          <p:cNvPr id="37892" name="Rectangle 3"/>
          <p:cNvSpPr>
            <a:spLocks noGrp="1" noChangeArrowheads="1"/>
          </p:cNvSpPr>
          <p:nvPr>
            <p:ph type="body" idx="1"/>
          </p:nvPr>
        </p:nvSpPr>
        <p:spPr>
          <a:xfrm>
            <a:off x="457200" y="2408238"/>
            <a:ext cx="8229600" cy="4449762"/>
          </a:xfrm>
        </p:spPr>
        <p:txBody>
          <a:bodyPr/>
          <a:lstStyle/>
          <a:p>
            <a:r>
              <a:rPr lang="en-US" dirty="0" smtClean="0">
                <a:latin typeface="Georgia" pitchFamily="18" charset="0"/>
              </a:rPr>
              <a:t>Child shows occasional age-appropriate functioning across settings and situations </a:t>
            </a:r>
          </a:p>
          <a:p>
            <a:pPr>
              <a:buFontTx/>
              <a:buNone/>
            </a:pPr>
            <a:endParaRPr lang="en-US" sz="800" dirty="0" smtClean="0">
              <a:latin typeface="Georgia" pitchFamily="18" charset="0"/>
            </a:endParaRPr>
          </a:p>
          <a:p>
            <a:r>
              <a:rPr lang="en-US" dirty="0" smtClean="0">
                <a:latin typeface="Georgia" pitchFamily="18" charset="0"/>
              </a:rPr>
              <a:t>More functioning is </a:t>
            </a:r>
            <a:r>
              <a:rPr lang="en-US" b="1" dirty="0" smtClean="0">
                <a:latin typeface="Georgia" pitchFamily="18" charset="0"/>
              </a:rPr>
              <a:t>not age-appropriate than age-appropriate</a:t>
            </a:r>
            <a:endParaRPr lang="en-US" dirty="0" smtClean="0">
              <a:latin typeface="Georgia" pitchFamily="18" charset="0"/>
            </a:endParaRP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Tell us about Iowa…</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4</a:t>
            </a:fld>
            <a:endParaRPr lang="en-US" dirty="0"/>
          </a:p>
        </p:txBody>
      </p:sp>
      <p:pic>
        <p:nvPicPr>
          <p:cNvPr id="2050" name="Picture 2" descr="C:\Users\gillaspy\AppData\Local\Microsoft\Windows\Temporary Internet Files\Content.IE5\7GE2YMTT\MC90043696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9400" y="2530646"/>
            <a:ext cx="3429000" cy="250348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3747224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1"/>
          </p:nvPr>
        </p:nvSpPr>
        <p:spPr>
          <a:xfrm>
            <a:off x="5029200" y="6381750"/>
            <a:ext cx="3733800" cy="476250"/>
          </a:xfrm>
          <a:noFill/>
        </p:spPr>
        <p:txBody>
          <a:bodyPr/>
          <a:lstStyle/>
          <a:p>
            <a:fld id="{27828D4C-1F03-45C7-89C8-F95E607F2C32}" type="slidenum">
              <a:rPr lang="en-US" smtClean="0"/>
              <a:pPr/>
              <a:t>40</a:t>
            </a:fld>
            <a:endParaRPr lang="en-US" smtClean="0"/>
          </a:p>
        </p:txBody>
      </p:sp>
      <p:sp>
        <p:nvSpPr>
          <p:cNvPr id="38915" name="Rectangle 2"/>
          <p:cNvSpPr>
            <a:spLocks noGrp="1" noChangeArrowheads="1"/>
          </p:cNvSpPr>
          <p:nvPr>
            <p:ph type="title"/>
          </p:nvPr>
        </p:nvSpPr>
        <p:spPr/>
        <p:txBody>
          <a:bodyPr/>
          <a:lstStyle/>
          <a:p>
            <a:pPr eaLnBrk="1" hangingPunct="1"/>
            <a:r>
              <a:rPr lang="en-US" b="1" dirty="0" smtClean="0">
                <a:latin typeface="Georgia" pitchFamily="18" charset="0"/>
              </a:rPr>
              <a:t>3 – Nearly</a:t>
            </a:r>
          </a:p>
        </p:txBody>
      </p:sp>
      <p:sp>
        <p:nvSpPr>
          <p:cNvPr id="38916" name="Rectangle 3"/>
          <p:cNvSpPr>
            <a:spLocks noGrp="1" noChangeArrowheads="1"/>
          </p:cNvSpPr>
          <p:nvPr>
            <p:ph type="body" idx="1"/>
          </p:nvPr>
        </p:nvSpPr>
        <p:spPr>
          <a:xfrm>
            <a:off x="457200" y="2438400"/>
            <a:ext cx="8382000" cy="4678363"/>
          </a:xfrm>
        </p:spPr>
        <p:txBody>
          <a:bodyPr/>
          <a:lstStyle/>
          <a:p>
            <a:pPr>
              <a:buFont typeface="Wingdings" pitchFamily="2" charset="2"/>
              <a:buChar char="§"/>
            </a:pPr>
            <a:r>
              <a:rPr lang="en-US" sz="2600" dirty="0" smtClean="0">
                <a:latin typeface="Georgia" pitchFamily="18" charset="0"/>
              </a:rPr>
              <a:t>Child does </a:t>
            </a:r>
            <a:r>
              <a:rPr lang="en-US" sz="2600" b="1" dirty="0" smtClean="0">
                <a:latin typeface="Georgia" pitchFamily="18" charset="0"/>
              </a:rPr>
              <a:t>not yet </a:t>
            </a:r>
            <a:r>
              <a:rPr lang="en-US" sz="2600" dirty="0" smtClean="0">
                <a:latin typeface="Georgia" pitchFamily="18" charset="0"/>
              </a:rPr>
              <a:t>show functioning expected of a child of his or her age in any situation</a:t>
            </a:r>
          </a:p>
          <a:p>
            <a:pPr>
              <a:buFont typeface="Wingdings" pitchFamily="2" charset="2"/>
              <a:buChar char="§"/>
            </a:pPr>
            <a:endParaRPr lang="en-US" sz="800" dirty="0" smtClean="0">
              <a:latin typeface="Georgia" pitchFamily="18" charset="0"/>
            </a:endParaRPr>
          </a:p>
          <a:p>
            <a:pPr>
              <a:buFont typeface="Wingdings" pitchFamily="2" charset="2"/>
              <a:buChar char="§"/>
            </a:pPr>
            <a:r>
              <a:rPr lang="en-US" sz="2600" dirty="0" smtClean="0">
                <a:latin typeface="Georgia" pitchFamily="18" charset="0"/>
              </a:rPr>
              <a:t>Child uses </a:t>
            </a:r>
            <a:r>
              <a:rPr lang="en-US" sz="2600" b="1" dirty="0" smtClean="0">
                <a:latin typeface="Georgia" pitchFamily="18" charset="0"/>
              </a:rPr>
              <a:t>immediate foundational skills, </a:t>
            </a:r>
            <a:r>
              <a:rPr lang="en-US" sz="2600" dirty="0" smtClean="0">
                <a:latin typeface="Georgia" pitchFamily="18" charset="0"/>
              </a:rPr>
              <a:t>most or all of the time across settings and situations </a:t>
            </a:r>
          </a:p>
          <a:p>
            <a:pPr>
              <a:buFont typeface="Wingdings" pitchFamily="2" charset="2"/>
              <a:buChar char="§"/>
            </a:pPr>
            <a:endParaRPr lang="en-US" sz="800" dirty="0" smtClean="0">
              <a:latin typeface="Georgia" pitchFamily="18" charset="0"/>
            </a:endParaRPr>
          </a:p>
          <a:p>
            <a:pPr>
              <a:buFont typeface="Wingdings" pitchFamily="2" charset="2"/>
              <a:buChar char="§"/>
            </a:pPr>
            <a:r>
              <a:rPr lang="en-US" sz="2600" dirty="0" smtClean="0">
                <a:latin typeface="Georgia" pitchFamily="18" charset="0"/>
              </a:rPr>
              <a:t>Immediate foundational skills are the skills upon which to build age-appropriate functioning</a:t>
            </a:r>
          </a:p>
          <a:p>
            <a:pPr>
              <a:buFont typeface="Wingdings" pitchFamily="2" charset="2"/>
              <a:buChar char="§"/>
            </a:pPr>
            <a:endParaRPr lang="en-US" sz="800" dirty="0" smtClean="0">
              <a:latin typeface="Georgia" pitchFamily="18" charset="0"/>
            </a:endParaRPr>
          </a:p>
          <a:p>
            <a:pPr>
              <a:buFont typeface="Wingdings" pitchFamily="2" charset="2"/>
              <a:buChar char="§"/>
            </a:pPr>
            <a:r>
              <a:rPr lang="en-US" sz="2600" dirty="0" smtClean="0">
                <a:latin typeface="Georgia" pitchFamily="18" charset="0"/>
              </a:rPr>
              <a:t>Functioning might be described as like that of a </a:t>
            </a:r>
            <a:r>
              <a:rPr lang="en-US" sz="2600" b="1" dirty="0" smtClean="0">
                <a:latin typeface="Georgia" pitchFamily="18" charset="0"/>
              </a:rPr>
              <a:t>younger child</a:t>
            </a:r>
            <a:endParaRPr lang="en-US" sz="2600" dirty="0" smtClean="0">
              <a:latin typeface="Georgia" pitchFamily="18" charset="0"/>
            </a:endParaRP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1"/>
          </p:nvPr>
        </p:nvSpPr>
        <p:spPr>
          <a:xfrm>
            <a:off x="5029200" y="6019800"/>
            <a:ext cx="3733800" cy="476250"/>
          </a:xfrm>
          <a:noFill/>
        </p:spPr>
        <p:txBody>
          <a:bodyPr/>
          <a:lstStyle/>
          <a:p>
            <a:fld id="{91F23D3E-1461-4AB4-B94F-621ACBB99A26}" type="slidenum">
              <a:rPr lang="en-US" smtClean="0"/>
              <a:pPr/>
              <a:t>41</a:t>
            </a:fld>
            <a:endParaRPr lang="en-US" smtClean="0"/>
          </a:p>
        </p:txBody>
      </p:sp>
      <p:sp>
        <p:nvSpPr>
          <p:cNvPr id="39939" name="Rectangle 2"/>
          <p:cNvSpPr>
            <a:spLocks noGrp="1" noChangeArrowheads="1"/>
          </p:cNvSpPr>
          <p:nvPr>
            <p:ph type="title"/>
          </p:nvPr>
        </p:nvSpPr>
        <p:spPr>
          <a:xfrm>
            <a:off x="304800" y="152400"/>
            <a:ext cx="8610600" cy="1143000"/>
          </a:xfrm>
        </p:spPr>
        <p:txBody>
          <a:bodyPr/>
          <a:lstStyle/>
          <a:p>
            <a:pPr eaLnBrk="1" hangingPunct="1"/>
            <a:r>
              <a:rPr lang="en-US" b="1" dirty="0" smtClean="0">
                <a:latin typeface="Georgia" pitchFamily="18" charset="0"/>
              </a:rPr>
              <a:t>2 – Between nearly and not yet</a:t>
            </a:r>
          </a:p>
        </p:txBody>
      </p:sp>
      <p:sp>
        <p:nvSpPr>
          <p:cNvPr id="39940" name="Rectangle 3"/>
          <p:cNvSpPr>
            <a:spLocks noGrp="1" noChangeArrowheads="1"/>
          </p:cNvSpPr>
          <p:nvPr>
            <p:ph type="body" idx="1"/>
          </p:nvPr>
        </p:nvSpPr>
        <p:spPr>
          <a:xfrm>
            <a:off x="457200" y="2514600"/>
            <a:ext cx="8229600" cy="4144963"/>
          </a:xfrm>
        </p:spPr>
        <p:txBody>
          <a:bodyPr/>
          <a:lstStyle/>
          <a:p>
            <a:pPr>
              <a:buFont typeface="Wingdings" pitchFamily="2" charset="2"/>
              <a:buChar char="§"/>
            </a:pPr>
            <a:r>
              <a:rPr lang="en-US" sz="2800" dirty="0" smtClean="0">
                <a:latin typeface="Georgia" pitchFamily="18" charset="0"/>
              </a:rPr>
              <a:t>Child occasionally uses </a:t>
            </a:r>
            <a:r>
              <a:rPr lang="en-US" sz="2800" b="1" dirty="0" smtClean="0">
                <a:latin typeface="Georgia" pitchFamily="18" charset="0"/>
              </a:rPr>
              <a:t>immediate foundational skills </a:t>
            </a:r>
            <a:r>
              <a:rPr lang="en-US" sz="2800" dirty="0" smtClean="0">
                <a:latin typeface="Georgia" pitchFamily="18" charset="0"/>
              </a:rPr>
              <a:t>across</a:t>
            </a:r>
            <a:r>
              <a:rPr lang="en-US" sz="2800" b="1" dirty="0" smtClean="0">
                <a:latin typeface="Georgia" pitchFamily="18" charset="0"/>
              </a:rPr>
              <a:t> </a:t>
            </a:r>
            <a:r>
              <a:rPr lang="en-US" sz="2800" dirty="0" smtClean="0">
                <a:latin typeface="Georgia" pitchFamily="18" charset="0"/>
              </a:rPr>
              <a:t>settings and situations</a:t>
            </a:r>
          </a:p>
          <a:p>
            <a:pPr>
              <a:buFont typeface="Wingdings" pitchFamily="2" charset="2"/>
              <a:buChar char="§"/>
            </a:pPr>
            <a:endParaRPr lang="en-US" sz="800" dirty="0" smtClean="0">
              <a:latin typeface="Georgia" pitchFamily="18" charset="0"/>
            </a:endParaRPr>
          </a:p>
          <a:p>
            <a:pPr>
              <a:buFont typeface="Wingdings" pitchFamily="2" charset="2"/>
              <a:buChar char="§"/>
            </a:pPr>
            <a:r>
              <a:rPr lang="en-US" sz="2800" dirty="0" smtClean="0">
                <a:latin typeface="Georgia" pitchFamily="18" charset="0"/>
              </a:rPr>
              <a:t>More functioning reflects skills that are </a:t>
            </a:r>
            <a:r>
              <a:rPr lang="en-US" sz="2800" b="1" dirty="0" smtClean="0">
                <a:latin typeface="Georgia" pitchFamily="18" charset="0"/>
              </a:rPr>
              <a:t>not </a:t>
            </a:r>
            <a:r>
              <a:rPr lang="en-US" sz="2800" dirty="0" smtClean="0">
                <a:latin typeface="Georgia" pitchFamily="18" charset="0"/>
              </a:rPr>
              <a:t>immediate foundational than are immediate foundational</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p:cNvSpPr>
            <a:spLocks noGrp="1"/>
          </p:cNvSpPr>
          <p:nvPr>
            <p:ph type="sldNum" sz="quarter" idx="11"/>
          </p:nvPr>
        </p:nvSpPr>
        <p:spPr>
          <a:xfrm>
            <a:off x="4953000" y="6096000"/>
            <a:ext cx="3733800" cy="476250"/>
          </a:xfrm>
          <a:noFill/>
        </p:spPr>
        <p:txBody>
          <a:bodyPr/>
          <a:lstStyle/>
          <a:p>
            <a:fld id="{5B20BAE6-9CE2-4414-82D3-878AA26CE6BC}" type="slidenum">
              <a:rPr lang="en-US" smtClean="0"/>
              <a:pPr/>
              <a:t>42</a:t>
            </a:fld>
            <a:endParaRPr lang="en-US" smtClean="0"/>
          </a:p>
        </p:txBody>
      </p:sp>
      <p:sp>
        <p:nvSpPr>
          <p:cNvPr id="40963" name="Rectangle 2"/>
          <p:cNvSpPr>
            <a:spLocks noGrp="1" noChangeArrowheads="1"/>
          </p:cNvSpPr>
          <p:nvPr>
            <p:ph type="title"/>
          </p:nvPr>
        </p:nvSpPr>
        <p:spPr>
          <a:xfrm>
            <a:off x="533400" y="381000"/>
            <a:ext cx="8077200" cy="1143000"/>
          </a:xfrm>
        </p:spPr>
        <p:txBody>
          <a:bodyPr/>
          <a:lstStyle/>
          <a:p>
            <a:pPr eaLnBrk="1" hangingPunct="1"/>
            <a:r>
              <a:rPr lang="en-US" b="1" dirty="0" smtClean="0">
                <a:latin typeface="Georgia" pitchFamily="18" charset="0"/>
              </a:rPr>
              <a:t>1 – Not yet</a:t>
            </a:r>
          </a:p>
        </p:txBody>
      </p:sp>
      <p:sp>
        <p:nvSpPr>
          <p:cNvPr id="92164" name="Rectangle 3"/>
          <p:cNvSpPr>
            <a:spLocks noGrp="1" noChangeArrowheads="1"/>
          </p:cNvSpPr>
          <p:nvPr>
            <p:ph type="body" idx="1"/>
          </p:nvPr>
        </p:nvSpPr>
        <p:spPr>
          <a:xfrm>
            <a:off x="381000" y="2057400"/>
            <a:ext cx="8534400" cy="5105400"/>
          </a:xfrm>
        </p:spPr>
        <p:txBody>
          <a:bodyPr/>
          <a:lstStyle/>
          <a:p>
            <a:pPr>
              <a:buFont typeface="Wingdings" pitchFamily="2" charset="2"/>
              <a:buChar char="§"/>
              <a:defRPr/>
            </a:pPr>
            <a:r>
              <a:rPr lang="en-US" sz="2400" dirty="0" smtClean="0">
                <a:latin typeface="Georgia" pitchFamily="18" charset="0"/>
              </a:rPr>
              <a:t>Child does </a:t>
            </a:r>
            <a:r>
              <a:rPr lang="en-US" sz="2400" b="1" dirty="0" smtClean="0">
                <a:latin typeface="Georgia" pitchFamily="18" charset="0"/>
              </a:rPr>
              <a:t>not yet </a:t>
            </a:r>
            <a:r>
              <a:rPr lang="en-US" sz="2400" dirty="0" smtClean="0">
                <a:latin typeface="Georgia" pitchFamily="18" charset="0"/>
              </a:rPr>
              <a:t>show functioning expected of a child his or her age in any situation</a:t>
            </a:r>
          </a:p>
          <a:p>
            <a:pPr>
              <a:buFont typeface="Wingdings" pitchFamily="2" charset="2"/>
              <a:buChar char="§"/>
              <a:defRPr/>
            </a:pPr>
            <a:endParaRPr lang="en-US" sz="900" dirty="0" smtClean="0">
              <a:latin typeface="Georgia" pitchFamily="18" charset="0"/>
            </a:endParaRPr>
          </a:p>
          <a:p>
            <a:pPr>
              <a:buFont typeface="Wingdings" pitchFamily="2" charset="2"/>
              <a:buChar char="§"/>
              <a:defRPr/>
            </a:pPr>
            <a:r>
              <a:rPr lang="en-US" sz="2400" dirty="0" smtClean="0">
                <a:latin typeface="Georgia" pitchFamily="18" charset="0"/>
              </a:rPr>
              <a:t>Child’s functioning does </a:t>
            </a:r>
            <a:r>
              <a:rPr lang="en-US" sz="2400" b="1" dirty="0" smtClean="0">
                <a:latin typeface="Georgia" pitchFamily="18" charset="0"/>
              </a:rPr>
              <a:t>not yet </a:t>
            </a:r>
            <a:r>
              <a:rPr lang="en-US" sz="2400" dirty="0" smtClean="0">
                <a:latin typeface="Georgia" pitchFamily="18" charset="0"/>
              </a:rPr>
              <a:t>include immediate foundational skills upon which to build age-appropriate functioning</a:t>
            </a:r>
          </a:p>
          <a:p>
            <a:pPr>
              <a:buFont typeface="Wingdings" pitchFamily="2" charset="2"/>
              <a:buChar char="§"/>
              <a:defRPr/>
            </a:pPr>
            <a:endParaRPr lang="en-US" sz="1050" dirty="0" smtClean="0">
              <a:latin typeface="Georgia" pitchFamily="18" charset="0"/>
            </a:endParaRPr>
          </a:p>
          <a:p>
            <a:pPr>
              <a:buFont typeface="Wingdings" pitchFamily="2" charset="2"/>
              <a:buChar char="§"/>
              <a:defRPr/>
            </a:pPr>
            <a:r>
              <a:rPr lang="en-US" sz="2400" dirty="0" smtClean="0">
                <a:latin typeface="Georgia" pitchFamily="18" charset="0"/>
              </a:rPr>
              <a:t>Child functioning reflects skills that developmentally come before immediate foundational skills</a:t>
            </a:r>
          </a:p>
          <a:p>
            <a:pPr>
              <a:buFont typeface="Wingdings" pitchFamily="2" charset="2"/>
              <a:buChar char="§"/>
              <a:defRPr/>
            </a:pPr>
            <a:endParaRPr lang="en-US" sz="1050" dirty="0" smtClean="0">
              <a:latin typeface="Georgia" pitchFamily="18" charset="0"/>
            </a:endParaRPr>
          </a:p>
          <a:p>
            <a:pPr>
              <a:buFont typeface="Wingdings" pitchFamily="2" charset="2"/>
              <a:buChar char="§"/>
              <a:defRPr/>
            </a:pPr>
            <a:r>
              <a:rPr lang="en-US" sz="2400" dirty="0" smtClean="0">
                <a:latin typeface="Georgia" pitchFamily="18" charset="0"/>
              </a:rPr>
              <a:t>Child’s functioning might be described as like that of a </a:t>
            </a:r>
            <a:r>
              <a:rPr lang="en-US" sz="2400" b="1" dirty="0" smtClean="0">
                <a:latin typeface="Georgia" pitchFamily="18" charset="0"/>
              </a:rPr>
              <a:t>much younger child</a:t>
            </a:r>
            <a:endParaRPr lang="en-US" sz="2400" dirty="0" smtClean="0">
              <a:latin typeface="Georgia" pitchFamily="18" charset="0"/>
            </a:endParaRP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990600" y="314325"/>
            <a:ext cx="7716838" cy="1143000"/>
          </a:xfrm>
        </p:spPr>
        <p:txBody>
          <a:bodyPr/>
          <a:lstStyle/>
          <a:p>
            <a:pPr eaLnBrk="1" hangingPunct="1"/>
            <a:r>
              <a:rPr lang="en-US" dirty="0" smtClean="0">
                <a:latin typeface="Georgia" pitchFamily="18" charset="0"/>
              </a:rPr>
              <a:t>Levels of functioning</a:t>
            </a:r>
            <a:endParaRPr lang="en-US" sz="2100" dirty="0" smtClean="0">
              <a:latin typeface="Georgia" pitchFamily="18" charset="0"/>
            </a:endParaRPr>
          </a:p>
        </p:txBody>
      </p:sp>
      <p:pic>
        <p:nvPicPr>
          <p:cNvPr id="41987"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17725" y="1622425"/>
            <a:ext cx="4918075" cy="4918075"/>
          </a:xfrm>
          <a:prstGeom prst="rect">
            <a:avLst/>
          </a:prstGeom>
          <a:noFill/>
          <a:ln w="9525">
            <a:noFill/>
            <a:miter lim="800000"/>
            <a:headEnd/>
            <a:tailEnd/>
          </a:ln>
        </p:spPr>
      </p:pic>
      <p:sp>
        <p:nvSpPr>
          <p:cNvPr id="41988" name="Rectangle 9"/>
          <p:cNvSpPr>
            <a:spLocks noChangeArrowheads="1"/>
          </p:cNvSpPr>
          <p:nvPr/>
        </p:nvSpPr>
        <p:spPr bwMode="auto">
          <a:xfrm>
            <a:off x="7010400" y="6388100"/>
            <a:ext cx="1371600" cy="457200"/>
          </a:xfrm>
          <a:prstGeom prst="rect">
            <a:avLst/>
          </a:prstGeom>
          <a:noFill/>
          <a:ln w="9525">
            <a:noFill/>
            <a:miter lim="800000"/>
            <a:headEnd/>
            <a:tailEnd/>
          </a:ln>
        </p:spPr>
        <p:txBody>
          <a:bodyPr anchor="b"/>
          <a:lstStyle/>
          <a:p>
            <a:pPr indent="800100" eaLnBrk="1" hangingPunct="1"/>
            <a:endParaRPr lang="en-US" sz="1600">
              <a:solidFill>
                <a:srgbClr val="FFFFEF"/>
              </a:solidFill>
            </a:endParaRPr>
          </a:p>
        </p:txBody>
      </p:sp>
      <p:sp>
        <p:nvSpPr>
          <p:cNvPr id="41989" name="Slide Number Placeholder 5"/>
          <p:cNvSpPr>
            <a:spLocks noGrp="1"/>
          </p:cNvSpPr>
          <p:nvPr>
            <p:ph type="sldNum" sz="quarter" idx="11"/>
          </p:nvPr>
        </p:nvSpPr>
        <p:spPr>
          <a:noFill/>
        </p:spPr>
        <p:txBody>
          <a:bodyPr/>
          <a:lstStyle/>
          <a:p>
            <a:fld id="{CB6ABE06-4061-4FE3-94FD-DE8F0E6A1563}" type="slidenum">
              <a:rPr lang="en-US" smtClean="0"/>
              <a:pPr/>
              <a:t>43</a:t>
            </a:fld>
            <a:endParaRPr lang="en-US" smtClean="0"/>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0"/>
            <a:ext cx="9144000" cy="6858000"/>
          </a:xfrm>
          <a:prstGeom prst="rect">
            <a:avLst/>
          </a:prstGeom>
          <a:solidFill>
            <a:schemeClr val="bg1">
              <a:lumMod val="75000"/>
            </a:schemeClr>
          </a:solidFill>
          <a:ln w="9525">
            <a:solidFill>
              <a:schemeClr val="tx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4339" name="Rectangle 3"/>
          <p:cNvSpPr>
            <a:spLocks noChangeArrowheads="1"/>
          </p:cNvSpPr>
          <p:nvPr/>
        </p:nvSpPr>
        <p:spPr bwMode="auto">
          <a:xfrm>
            <a:off x="5867400" y="1508125"/>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4340" name="Text Box 4"/>
          <p:cNvSpPr txBox="1">
            <a:spLocks noChangeArrowheads="1"/>
          </p:cNvSpPr>
          <p:nvPr/>
        </p:nvSpPr>
        <p:spPr bwMode="auto">
          <a:xfrm>
            <a:off x="5943600" y="149225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15</a:t>
            </a:r>
            <a:endParaRPr lang="en-US" sz="2400">
              <a:solidFill>
                <a:prstClr val="white"/>
              </a:solidFill>
              <a:latin typeface="Times New Roman" pitchFamily="18" charset="0"/>
            </a:endParaRPr>
          </a:p>
        </p:txBody>
      </p:sp>
      <p:sp>
        <p:nvSpPr>
          <p:cNvPr id="14341" name="Text Box 5"/>
          <p:cNvSpPr txBox="1">
            <a:spLocks noChangeArrowheads="1"/>
          </p:cNvSpPr>
          <p:nvPr/>
        </p:nvSpPr>
        <p:spPr bwMode="auto">
          <a:xfrm>
            <a:off x="5943600" y="1812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14</a:t>
            </a:r>
            <a:endParaRPr lang="en-US" sz="2400">
              <a:solidFill>
                <a:srgbClr val="FFCC00"/>
              </a:solidFill>
              <a:latin typeface="Times New Roman" pitchFamily="18" charset="0"/>
            </a:endParaRPr>
          </a:p>
        </p:txBody>
      </p:sp>
      <p:sp>
        <p:nvSpPr>
          <p:cNvPr id="14342" name="Text Box 6"/>
          <p:cNvSpPr txBox="1">
            <a:spLocks noChangeArrowheads="1"/>
          </p:cNvSpPr>
          <p:nvPr/>
        </p:nvSpPr>
        <p:spPr bwMode="auto">
          <a:xfrm>
            <a:off x="5943600" y="2117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13</a:t>
            </a:r>
            <a:endParaRPr lang="en-US" sz="2400">
              <a:solidFill>
                <a:srgbClr val="FFCC00"/>
              </a:solidFill>
              <a:latin typeface="Times New Roman" pitchFamily="18" charset="0"/>
            </a:endParaRPr>
          </a:p>
        </p:txBody>
      </p:sp>
      <p:sp>
        <p:nvSpPr>
          <p:cNvPr id="14343" name="Text Box 7"/>
          <p:cNvSpPr txBox="1">
            <a:spLocks noChangeArrowheads="1"/>
          </p:cNvSpPr>
          <p:nvPr/>
        </p:nvSpPr>
        <p:spPr bwMode="auto">
          <a:xfrm>
            <a:off x="5943600" y="2422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a:t>
            </a:r>
            <a:endParaRPr lang="en-US" sz="2400">
              <a:solidFill>
                <a:srgbClr val="FFCC00"/>
              </a:solidFill>
              <a:latin typeface="Times New Roman" pitchFamily="18" charset="0"/>
            </a:endParaRPr>
          </a:p>
        </p:txBody>
      </p:sp>
      <p:sp>
        <p:nvSpPr>
          <p:cNvPr id="14344" name="Text Box 8"/>
          <p:cNvSpPr txBox="1">
            <a:spLocks noChangeArrowheads="1"/>
          </p:cNvSpPr>
          <p:nvPr/>
        </p:nvSpPr>
        <p:spPr bwMode="auto">
          <a:xfrm>
            <a:off x="5943600" y="2727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11</a:t>
            </a:r>
            <a:endParaRPr lang="en-US" sz="2400">
              <a:solidFill>
                <a:srgbClr val="FFCC00"/>
              </a:solidFill>
              <a:latin typeface="Times New Roman" pitchFamily="18" charset="0"/>
            </a:endParaRPr>
          </a:p>
        </p:txBody>
      </p:sp>
      <p:sp>
        <p:nvSpPr>
          <p:cNvPr id="14345" name="Text Box 9"/>
          <p:cNvSpPr txBox="1">
            <a:spLocks noChangeArrowheads="1"/>
          </p:cNvSpPr>
          <p:nvPr/>
        </p:nvSpPr>
        <p:spPr bwMode="auto">
          <a:xfrm>
            <a:off x="5943600" y="303212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a:t>
            </a:r>
            <a:endParaRPr lang="en-US" sz="2400">
              <a:solidFill>
                <a:prstClr val="white"/>
              </a:solidFill>
              <a:latin typeface="Times New Roman" pitchFamily="18" charset="0"/>
            </a:endParaRPr>
          </a:p>
        </p:txBody>
      </p:sp>
      <p:sp>
        <p:nvSpPr>
          <p:cNvPr id="14346" name="Text Box 10"/>
          <p:cNvSpPr txBox="1">
            <a:spLocks noChangeArrowheads="1"/>
          </p:cNvSpPr>
          <p:nvPr/>
        </p:nvSpPr>
        <p:spPr bwMode="auto">
          <a:xfrm>
            <a:off x="5943600" y="3336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9</a:t>
            </a:r>
            <a:endParaRPr lang="en-US" sz="2400">
              <a:solidFill>
                <a:srgbClr val="FFCC00"/>
              </a:solidFill>
              <a:latin typeface="Times New Roman" pitchFamily="18" charset="0"/>
            </a:endParaRPr>
          </a:p>
        </p:txBody>
      </p:sp>
      <p:sp>
        <p:nvSpPr>
          <p:cNvPr id="14347" name="Text Box 11"/>
          <p:cNvSpPr txBox="1">
            <a:spLocks noChangeArrowheads="1"/>
          </p:cNvSpPr>
          <p:nvPr/>
        </p:nvSpPr>
        <p:spPr bwMode="auto">
          <a:xfrm>
            <a:off x="5943600" y="3641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a:t>
            </a:r>
            <a:endParaRPr lang="en-US" sz="2400">
              <a:solidFill>
                <a:srgbClr val="FFCC00"/>
              </a:solidFill>
              <a:latin typeface="Times New Roman" pitchFamily="18" charset="0"/>
            </a:endParaRPr>
          </a:p>
        </p:txBody>
      </p:sp>
      <p:sp>
        <p:nvSpPr>
          <p:cNvPr id="14348" name="Text Box 12"/>
          <p:cNvSpPr txBox="1">
            <a:spLocks noChangeArrowheads="1"/>
          </p:cNvSpPr>
          <p:nvPr/>
        </p:nvSpPr>
        <p:spPr bwMode="auto">
          <a:xfrm>
            <a:off x="5943600" y="3946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7</a:t>
            </a:r>
            <a:endParaRPr lang="en-US" sz="2400">
              <a:solidFill>
                <a:srgbClr val="FFCC00"/>
              </a:solidFill>
              <a:latin typeface="Times New Roman" pitchFamily="18" charset="0"/>
            </a:endParaRPr>
          </a:p>
        </p:txBody>
      </p:sp>
      <p:sp>
        <p:nvSpPr>
          <p:cNvPr id="14349" name="Text Box 13"/>
          <p:cNvSpPr txBox="1">
            <a:spLocks noChangeArrowheads="1"/>
          </p:cNvSpPr>
          <p:nvPr/>
        </p:nvSpPr>
        <p:spPr bwMode="auto">
          <a:xfrm>
            <a:off x="5943600" y="4251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a:t>
            </a:r>
            <a:endParaRPr lang="en-US" sz="2400">
              <a:solidFill>
                <a:srgbClr val="FFCC00"/>
              </a:solidFill>
              <a:latin typeface="Times New Roman" pitchFamily="18" charset="0"/>
            </a:endParaRPr>
          </a:p>
        </p:txBody>
      </p:sp>
      <p:sp>
        <p:nvSpPr>
          <p:cNvPr id="14350" name="Text Box 14"/>
          <p:cNvSpPr txBox="1">
            <a:spLocks noChangeArrowheads="1"/>
          </p:cNvSpPr>
          <p:nvPr/>
        </p:nvSpPr>
        <p:spPr bwMode="auto">
          <a:xfrm>
            <a:off x="5943600" y="455612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5</a:t>
            </a:r>
          </a:p>
        </p:txBody>
      </p:sp>
      <p:sp>
        <p:nvSpPr>
          <p:cNvPr id="14351" name="Text Box 15"/>
          <p:cNvSpPr txBox="1">
            <a:spLocks noChangeArrowheads="1"/>
          </p:cNvSpPr>
          <p:nvPr/>
        </p:nvSpPr>
        <p:spPr bwMode="auto">
          <a:xfrm>
            <a:off x="5943600" y="4860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a:t>
            </a:r>
            <a:endParaRPr lang="en-US" sz="2400">
              <a:solidFill>
                <a:srgbClr val="FFCC00"/>
              </a:solidFill>
              <a:latin typeface="Times New Roman" pitchFamily="18" charset="0"/>
            </a:endParaRPr>
          </a:p>
        </p:txBody>
      </p:sp>
      <p:sp>
        <p:nvSpPr>
          <p:cNvPr id="14352" name="Text Box 16"/>
          <p:cNvSpPr txBox="1">
            <a:spLocks noChangeArrowheads="1"/>
          </p:cNvSpPr>
          <p:nvPr/>
        </p:nvSpPr>
        <p:spPr bwMode="auto">
          <a:xfrm>
            <a:off x="5943600" y="5165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a:t>
            </a:r>
            <a:endParaRPr lang="en-US" sz="2400">
              <a:solidFill>
                <a:srgbClr val="FFCC00"/>
              </a:solidFill>
              <a:latin typeface="Times New Roman" pitchFamily="18" charset="0"/>
            </a:endParaRPr>
          </a:p>
        </p:txBody>
      </p:sp>
      <p:sp>
        <p:nvSpPr>
          <p:cNvPr id="14353" name="Text Box 17"/>
          <p:cNvSpPr txBox="1">
            <a:spLocks noChangeArrowheads="1"/>
          </p:cNvSpPr>
          <p:nvPr/>
        </p:nvSpPr>
        <p:spPr bwMode="auto">
          <a:xfrm>
            <a:off x="5943600" y="5470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a:t>
            </a:r>
            <a:endParaRPr lang="en-US" sz="2400">
              <a:solidFill>
                <a:srgbClr val="FFCC00"/>
              </a:solidFill>
              <a:latin typeface="Times New Roman" pitchFamily="18" charset="0"/>
            </a:endParaRPr>
          </a:p>
        </p:txBody>
      </p:sp>
      <p:sp>
        <p:nvSpPr>
          <p:cNvPr id="14354" name="Text Box 18"/>
          <p:cNvSpPr txBox="1">
            <a:spLocks noChangeArrowheads="1"/>
          </p:cNvSpPr>
          <p:nvPr/>
        </p:nvSpPr>
        <p:spPr bwMode="auto">
          <a:xfrm>
            <a:off x="5943600" y="5775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a:t>
            </a:r>
            <a:endParaRPr lang="en-US" sz="2400">
              <a:solidFill>
                <a:srgbClr val="FFCC00"/>
              </a:solidFill>
              <a:latin typeface="Times New Roman" pitchFamily="18" charset="0"/>
            </a:endParaRPr>
          </a:p>
        </p:txBody>
      </p:sp>
      <p:sp>
        <p:nvSpPr>
          <p:cNvPr id="14355" name="Text Box 19"/>
          <p:cNvSpPr txBox="1">
            <a:spLocks noChangeArrowheads="1"/>
          </p:cNvSpPr>
          <p:nvPr/>
        </p:nvSpPr>
        <p:spPr bwMode="auto">
          <a:xfrm>
            <a:off x="6781800" y="150812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 Million</a:t>
            </a:r>
            <a:endParaRPr lang="en-US" sz="2400">
              <a:solidFill>
                <a:prstClr val="white"/>
              </a:solidFill>
              <a:latin typeface="Times New Roman" pitchFamily="18" charset="0"/>
            </a:endParaRPr>
          </a:p>
        </p:txBody>
      </p:sp>
      <p:sp>
        <p:nvSpPr>
          <p:cNvPr id="14356" name="Text Box 20"/>
          <p:cNvSpPr txBox="1">
            <a:spLocks noChangeArrowheads="1"/>
          </p:cNvSpPr>
          <p:nvPr/>
        </p:nvSpPr>
        <p:spPr bwMode="auto">
          <a:xfrm>
            <a:off x="6781800" y="18288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$500,000</a:t>
            </a:r>
            <a:endParaRPr lang="en-US" sz="2400">
              <a:solidFill>
                <a:srgbClr val="FFCC00"/>
              </a:solidFill>
              <a:latin typeface="Times New Roman" pitchFamily="18" charset="0"/>
            </a:endParaRPr>
          </a:p>
        </p:txBody>
      </p:sp>
      <p:sp>
        <p:nvSpPr>
          <p:cNvPr id="14357" name="Text Box 21"/>
          <p:cNvSpPr txBox="1">
            <a:spLocks noChangeArrowheads="1"/>
          </p:cNvSpPr>
          <p:nvPr/>
        </p:nvSpPr>
        <p:spPr bwMode="auto">
          <a:xfrm>
            <a:off x="6781800" y="2133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$250,000</a:t>
            </a:r>
            <a:endParaRPr lang="en-US" sz="2400">
              <a:solidFill>
                <a:srgbClr val="FFCC00"/>
              </a:solidFill>
              <a:latin typeface="Times New Roman" pitchFamily="18" charset="0"/>
            </a:endParaRPr>
          </a:p>
        </p:txBody>
      </p:sp>
      <p:sp>
        <p:nvSpPr>
          <p:cNvPr id="14358" name="Text Box 22"/>
          <p:cNvSpPr txBox="1">
            <a:spLocks noChangeArrowheads="1"/>
          </p:cNvSpPr>
          <p:nvPr/>
        </p:nvSpPr>
        <p:spPr bwMode="auto">
          <a:xfrm>
            <a:off x="6781800" y="24384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$125,000</a:t>
            </a:r>
            <a:endParaRPr lang="en-US" sz="2400">
              <a:solidFill>
                <a:srgbClr val="FFCC00"/>
              </a:solidFill>
              <a:latin typeface="Times New Roman" pitchFamily="18" charset="0"/>
            </a:endParaRPr>
          </a:p>
        </p:txBody>
      </p:sp>
      <p:sp>
        <p:nvSpPr>
          <p:cNvPr id="14359" name="Text Box 23"/>
          <p:cNvSpPr txBox="1">
            <a:spLocks noChangeArrowheads="1"/>
          </p:cNvSpPr>
          <p:nvPr/>
        </p:nvSpPr>
        <p:spPr bwMode="auto">
          <a:xfrm>
            <a:off x="6781800" y="2743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$64,000</a:t>
            </a:r>
            <a:endParaRPr lang="en-US" sz="2400">
              <a:solidFill>
                <a:srgbClr val="FFCC00"/>
              </a:solidFill>
              <a:latin typeface="Times New Roman" pitchFamily="18" charset="0"/>
            </a:endParaRPr>
          </a:p>
        </p:txBody>
      </p:sp>
      <p:sp>
        <p:nvSpPr>
          <p:cNvPr id="14360" name="Text Box 24"/>
          <p:cNvSpPr txBox="1">
            <a:spLocks noChangeArrowheads="1"/>
          </p:cNvSpPr>
          <p:nvPr/>
        </p:nvSpPr>
        <p:spPr bwMode="auto">
          <a:xfrm>
            <a:off x="6781800" y="304800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$32,000</a:t>
            </a:r>
            <a:endParaRPr lang="en-US" sz="2400">
              <a:solidFill>
                <a:prstClr val="white"/>
              </a:solidFill>
              <a:latin typeface="Times New Roman" pitchFamily="18" charset="0"/>
            </a:endParaRPr>
          </a:p>
        </p:txBody>
      </p:sp>
      <p:sp>
        <p:nvSpPr>
          <p:cNvPr id="14361" name="Text Box 25"/>
          <p:cNvSpPr txBox="1">
            <a:spLocks noChangeArrowheads="1"/>
          </p:cNvSpPr>
          <p:nvPr/>
        </p:nvSpPr>
        <p:spPr bwMode="auto">
          <a:xfrm>
            <a:off x="6781800" y="33528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$16,000</a:t>
            </a:r>
            <a:endParaRPr lang="en-US" sz="2400">
              <a:solidFill>
                <a:srgbClr val="FFCC00"/>
              </a:solidFill>
              <a:latin typeface="Times New Roman" pitchFamily="18" charset="0"/>
            </a:endParaRPr>
          </a:p>
        </p:txBody>
      </p:sp>
      <p:sp>
        <p:nvSpPr>
          <p:cNvPr id="14362" name="Text Box 26"/>
          <p:cNvSpPr txBox="1">
            <a:spLocks noChangeArrowheads="1"/>
          </p:cNvSpPr>
          <p:nvPr/>
        </p:nvSpPr>
        <p:spPr bwMode="auto">
          <a:xfrm>
            <a:off x="6781800" y="3657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$8,000</a:t>
            </a:r>
            <a:endParaRPr lang="en-US" sz="2400">
              <a:solidFill>
                <a:srgbClr val="FFCC00"/>
              </a:solidFill>
              <a:latin typeface="Times New Roman" pitchFamily="18" charset="0"/>
            </a:endParaRPr>
          </a:p>
        </p:txBody>
      </p:sp>
      <p:sp>
        <p:nvSpPr>
          <p:cNvPr id="14363" name="Text Box 27"/>
          <p:cNvSpPr txBox="1">
            <a:spLocks noChangeArrowheads="1"/>
          </p:cNvSpPr>
          <p:nvPr/>
        </p:nvSpPr>
        <p:spPr bwMode="auto">
          <a:xfrm>
            <a:off x="6781800" y="39624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$4,000</a:t>
            </a:r>
            <a:endParaRPr lang="en-US" sz="2400">
              <a:solidFill>
                <a:srgbClr val="FFCC00"/>
              </a:solidFill>
              <a:latin typeface="Times New Roman" pitchFamily="18" charset="0"/>
            </a:endParaRPr>
          </a:p>
        </p:txBody>
      </p:sp>
      <p:sp>
        <p:nvSpPr>
          <p:cNvPr id="14364" name="Text Box 28"/>
          <p:cNvSpPr txBox="1">
            <a:spLocks noChangeArrowheads="1"/>
          </p:cNvSpPr>
          <p:nvPr/>
        </p:nvSpPr>
        <p:spPr bwMode="auto">
          <a:xfrm>
            <a:off x="6781800" y="4267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$2,000</a:t>
            </a:r>
            <a:endParaRPr lang="en-US" sz="2400">
              <a:solidFill>
                <a:srgbClr val="FFCC00"/>
              </a:solidFill>
              <a:latin typeface="Times New Roman" pitchFamily="18" charset="0"/>
            </a:endParaRPr>
          </a:p>
        </p:txBody>
      </p:sp>
      <p:sp>
        <p:nvSpPr>
          <p:cNvPr id="14365" name="Text Box 29"/>
          <p:cNvSpPr txBox="1">
            <a:spLocks noChangeArrowheads="1"/>
          </p:cNvSpPr>
          <p:nvPr/>
        </p:nvSpPr>
        <p:spPr bwMode="auto">
          <a:xfrm>
            <a:off x="6781800" y="457200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$1,000</a:t>
            </a:r>
          </a:p>
        </p:txBody>
      </p:sp>
      <p:sp>
        <p:nvSpPr>
          <p:cNvPr id="14366" name="Text Box 30"/>
          <p:cNvSpPr txBox="1">
            <a:spLocks noChangeArrowheads="1"/>
          </p:cNvSpPr>
          <p:nvPr/>
        </p:nvSpPr>
        <p:spPr bwMode="auto">
          <a:xfrm>
            <a:off x="6781800" y="4876800"/>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a:t>
            </a:r>
            <a:endParaRPr lang="en-US" sz="2400">
              <a:solidFill>
                <a:srgbClr val="FFCC00"/>
              </a:solidFill>
              <a:latin typeface="Times New Roman" pitchFamily="18" charset="0"/>
            </a:endParaRPr>
          </a:p>
        </p:txBody>
      </p:sp>
      <p:sp>
        <p:nvSpPr>
          <p:cNvPr id="14367" name="Text Box 31"/>
          <p:cNvSpPr txBox="1">
            <a:spLocks noChangeArrowheads="1"/>
          </p:cNvSpPr>
          <p:nvPr/>
        </p:nvSpPr>
        <p:spPr bwMode="auto">
          <a:xfrm>
            <a:off x="6781800" y="5181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$300</a:t>
            </a:r>
            <a:endParaRPr lang="en-US" sz="2400">
              <a:solidFill>
                <a:srgbClr val="FFCC00"/>
              </a:solidFill>
              <a:latin typeface="Times New Roman" pitchFamily="18" charset="0"/>
            </a:endParaRPr>
          </a:p>
        </p:txBody>
      </p:sp>
      <p:sp>
        <p:nvSpPr>
          <p:cNvPr id="14368" name="Text Box 32"/>
          <p:cNvSpPr txBox="1">
            <a:spLocks noChangeArrowheads="1"/>
          </p:cNvSpPr>
          <p:nvPr/>
        </p:nvSpPr>
        <p:spPr bwMode="auto">
          <a:xfrm>
            <a:off x="6781800" y="5486400"/>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a:t>
            </a:r>
            <a:endParaRPr lang="en-US" sz="2400">
              <a:solidFill>
                <a:srgbClr val="FFCC00"/>
              </a:solidFill>
              <a:latin typeface="Times New Roman" pitchFamily="18" charset="0"/>
            </a:endParaRPr>
          </a:p>
        </p:txBody>
      </p:sp>
      <p:sp>
        <p:nvSpPr>
          <p:cNvPr id="14369" name="Text Box 33"/>
          <p:cNvSpPr txBox="1">
            <a:spLocks noChangeArrowheads="1"/>
          </p:cNvSpPr>
          <p:nvPr/>
        </p:nvSpPr>
        <p:spPr bwMode="auto">
          <a:xfrm>
            <a:off x="6781800" y="5791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$100</a:t>
            </a:r>
            <a:endParaRPr lang="en-US" sz="2400">
              <a:solidFill>
                <a:srgbClr val="FFCC00"/>
              </a:solidFill>
              <a:latin typeface="Times New Roman" pitchFamily="18" charset="0"/>
            </a:endParaRPr>
          </a:p>
        </p:txBody>
      </p:sp>
      <p:sp>
        <p:nvSpPr>
          <p:cNvPr id="14370" name="Oval 34"/>
          <p:cNvSpPr>
            <a:spLocks noChangeArrowheads="1"/>
          </p:cNvSpPr>
          <p:nvPr/>
        </p:nvSpPr>
        <p:spPr bwMode="auto">
          <a:xfrm>
            <a:off x="6477000" y="59277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71" name="Oval 35"/>
          <p:cNvSpPr>
            <a:spLocks noChangeArrowheads="1"/>
          </p:cNvSpPr>
          <p:nvPr/>
        </p:nvSpPr>
        <p:spPr bwMode="auto">
          <a:xfrm>
            <a:off x="6477000" y="56229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72" name="Oval 36"/>
          <p:cNvSpPr>
            <a:spLocks noChangeArrowheads="1"/>
          </p:cNvSpPr>
          <p:nvPr/>
        </p:nvSpPr>
        <p:spPr bwMode="auto">
          <a:xfrm>
            <a:off x="6477000" y="53181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73" name="Oval 37"/>
          <p:cNvSpPr>
            <a:spLocks noChangeArrowheads="1"/>
          </p:cNvSpPr>
          <p:nvPr/>
        </p:nvSpPr>
        <p:spPr bwMode="auto">
          <a:xfrm>
            <a:off x="6477000" y="50133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74" name="Oval 38"/>
          <p:cNvSpPr>
            <a:spLocks noChangeArrowheads="1"/>
          </p:cNvSpPr>
          <p:nvPr/>
        </p:nvSpPr>
        <p:spPr bwMode="auto">
          <a:xfrm>
            <a:off x="6477000" y="4708525"/>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75" name="Oval 39"/>
          <p:cNvSpPr>
            <a:spLocks noChangeArrowheads="1"/>
          </p:cNvSpPr>
          <p:nvPr/>
        </p:nvSpPr>
        <p:spPr bwMode="auto">
          <a:xfrm>
            <a:off x="6477000" y="44037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76" name="Oval 40"/>
          <p:cNvSpPr>
            <a:spLocks noChangeArrowheads="1"/>
          </p:cNvSpPr>
          <p:nvPr/>
        </p:nvSpPr>
        <p:spPr bwMode="auto">
          <a:xfrm>
            <a:off x="6477000" y="40989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77" name="Oval 41"/>
          <p:cNvSpPr>
            <a:spLocks noChangeArrowheads="1"/>
          </p:cNvSpPr>
          <p:nvPr/>
        </p:nvSpPr>
        <p:spPr bwMode="auto">
          <a:xfrm>
            <a:off x="6477000" y="37941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78" name="Oval 42"/>
          <p:cNvSpPr>
            <a:spLocks noChangeArrowheads="1"/>
          </p:cNvSpPr>
          <p:nvPr/>
        </p:nvSpPr>
        <p:spPr bwMode="auto">
          <a:xfrm>
            <a:off x="6477000" y="34893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79" name="Oval 43"/>
          <p:cNvSpPr>
            <a:spLocks noChangeArrowheads="1"/>
          </p:cNvSpPr>
          <p:nvPr/>
        </p:nvSpPr>
        <p:spPr bwMode="auto">
          <a:xfrm>
            <a:off x="6477000" y="3184525"/>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18" charset="0"/>
            </a:endParaRPr>
          </a:p>
        </p:txBody>
      </p:sp>
      <p:sp>
        <p:nvSpPr>
          <p:cNvPr id="14380" name="Oval 44"/>
          <p:cNvSpPr>
            <a:spLocks noChangeArrowheads="1"/>
          </p:cNvSpPr>
          <p:nvPr/>
        </p:nvSpPr>
        <p:spPr bwMode="auto">
          <a:xfrm>
            <a:off x="6477000" y="28797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81" name="Oval 45"/>
          <p:cNvSpPr>
            <a:spLocks noChangeArrowheads="1"/>
          </p:cNvSpPr>
          <p:nvPr/>
        </p:nvSpPr>
        <p:spPr bwMode="auto">
          <a:xfrm>
            <a:off x="6477000" y="25749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82" name="Oval 46"/>
          <p:cNvSpPr>
            <a:spLocks noChangeArrowheads="1"/>
          </p:cNvSpPr>
          <p:nvPr/>
        </p:nvSpPr>
        <p:spPr bwMode="auto">
          <a:xfrm>
            <a:off x="6477000" y="22701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83" name="Oval 47"/>
          <p:cNvSpPr>
            <a:spLocks noChangeArrowheads="1"/>
          </p:cNvSpPr>
          <p:nvPr/>
        </p:nvSpPr>
        <p:spPr bwMode="auto">
          <a:xfrm>
            <a:off x="6477000" y="19653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4384" name="Oval 48"/>
          <p:cNvSpPr>
            <a:spLocks noChangeArrowheads="1"/>
          </p:cNvSpPr>
          <p:nvPr/>
        </p:nvSpPr>
        <p:spPr bwMode="auto">
          <a:xfrm>
            <a:off x="6477000" y="1660525"/>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62513" name="Text Box 49"/>
          <p:cNvSpPr txBox="1">
            <a:spLocks noChangeArrowheads="1"/>
          </p:cNvSpPr>
          <p:nvPr/>
        </p:nvSpPr>
        <p:spPr bwMode="auto">
          <a:xfrm>
            <a:off x="228600" y="1524000"/>
            <a:ext cx="5257800" cy="3416320"/>
          </a:xfrm>
          <a:prstGeom prst="rect">
            <a:avLst/>
          </a:prstGeom>
          <a:noFill/>
          <a:ln w="9525">
            <a:noFill/>
            <a:miter lim="800000"/>
            <a:headEnd/>
            <a:tailEnd/>
          </a:ln>
        </p:spPr>
        <p:txBody>
          <a:bodyPr>
            <a:spAutoFit/>
          </a:bodyPr>
          <a:lstStyle/>
          <a:p>
            <a:pPr>
              <a:spcBef>
                <a:spcPct val="50000"/>
              </a:spcBef>
            </a:pPr>
            <a:r>
              <a:rPr lang="en-US" sz="5400" dirty="0">
                <a:solidFill>
                  <a:srgbClr val="C00000"/>
                </a:solidFill>
                <a:latin typeface="Times New Roman" pitchFamily="28" charset="0"/>
              </a:rPr>
              <a:t>Welcome to</a:t>
            </a:r>
            <a:r>
              <a:rPr lang="en-US" sz="5400" dirty="0">
                <a:solidFill>
                  <a:prstClr val="white"/>
                </a:solidFill>
                <a:latin typeface="Times New Roman" pitchFamily="28" charset="0"/>
              </a:rPr>
              <a:t/>
            </a:r>
            <a:br>
              <a:rPr lang="en-US" sz="5400" dirty="0">
                <a:solidFill>
                  <a:prstClr val="white"/>
                </a:solidFill>
                <a:latin typeface="Times New Roman" pitchFamily="28" charset="0"/>
              </a:rPr>
            </a:br>
            <a:r>
              <a:rPr lang="en-US" sz="5400" dirty="0">
                <a:solidFill>
                  <a:prstClr val="white"/>
                </a:solidFill>
                <a:latin typeface="Times New Roman" pitchFamily="28" charset="0"/>
              </a:rPr>
              <a:t/>
            </a:r>
            <a:br>
              <a:rPr lang="en-US" sz="5400" dirty="0">
                <a:solidFill>
                  <a:prstClr val="white"/>
                </a:solidFill>
                <a:latin typeface="Times New Roman" pitchFamily="28" charset="0"/>
              </a:rPr>
            </a:br>
            <a:r>
              <a:rPr lang="en-US" sz="5400" dirty="0">
                <a:solidFill>
                  <a:prstClr val="white"/>
                </a:solidFill>
                <a:latin typeface="Times New Roman" pitchFamily="28" charset="0"/>
              </a:rPr>
              <a:t> </a:t>
            </a:r>
            <a:r>
              <a:rPr lang="en-US" sz="5400" b="1" i="1" dirty="0">
                <a:solidFill>
                  <a:srgbClr val="C00000"/>
                </a:solidFill>
                <a:latin typeface="Times New Roman" pitchFamily="28" charset="0"/>
              </a:rPr>
              <a:t>Who Wants to be a Millionaire</a:t>
            </a:r>
            <a:endParaRPr lang="en-US" sz="5400" dirty="0">
              <a:solidFill>
                <a:srgbClr val="C00000"/>
              </a:solidFill>
              <a:latin typeface="Times New Roman" pitchFamily="18" charset="0"/>
            </a:endParaRPr>
          </a:p>
        </p:txBody>
      </p:sp>
      <p:sp>
        <p:nvSpPr>
          <p:cNvPr id="14386" name="Oval 50"/>
          <p:cNvSpPr>
            <a:spLocks noChangeArrowheads="1"/>
          </p:cNvSpPr>
          <p:nvPr/>
        </p:nvSpPr>
        <p:spPr bwMode="auto">
          <a:xfrm>
            <a:off x="4953000" y="533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4387" name="Oval 51"/>
          <p:cNvSpPr>
            <a:spLocks noChangeArrowheads="1"/>
          </p:cNvSpPr>
          <p:nvPr/>
        </p:nvSpPr>
        <p:spPr bwMode="auto">
          <a:xfrm>
            <a:off x="7848600" y="533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4388" name="Oval 52"/>
          <p:cNvSpPr>
            <a:spLocks noChangeArrowheads="1"/>
          </p:cNvSpPr>
          <p:nvPr/>
        </p:nvSpPr>
        <p:spPr bwMode="auto">
          <a:xfrm>
            <a:off x="6400800" y="533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4389" name="Text Box 53"/>
          <p:cNvSpPr txBox="1">
            <a:spLocks noChangeArrowheads="1"/>
          </p:cNvSpPr>
          <p:nvPr/>
        </p:nvSpPr>
        <p:spPr bwMode="auto">
          <a:xfrm>
            <a:off x="5137150" y="673100"/>
            <a:ext cx="1066800" cy="457200"/>
          </a:xfrm>
          <a:prstGeom prst="rect">
            <a:avLst/>
          </a:prstGeom>
          <a:noFill/>
          <a:ln w="9525">
            <a:noFill/>
            <a:miter lim="800000"/>
            <a:headEnd/>
            <a:tailEnd/>
          </a:ln>
        </p:spPr>
        <p:txBody>
          <a:bodyPr>
            <a:spAutoFit/>
          </a:bodyPr>
          <a:lstStyle/>
          <a:p>
            <a:pPr algn="l">
              <a:spcBef>
                <a:spcPct val="50000"/>
              </a:spcBef>
            </a:pPr>
            <a:r>
              <a:rPr lang="en-US" sz="2400" b="1">
                <a:solidFill>
                  <a:prstClr val="white"/>
                </a:solidFill>
                <a:latin typeface="Times New Roman" pitchFamily="28" charset="0"/>
              </a:rPr>
              <a:t>50:50</a:t>
            </a:r>
            <a:endParaRPr lang="en-US" sz="2400">
              <a:solidFill>
                <a:prstClr val="white"/>
              </a:solidFill>
              <a:latin typeface="Times New Roman" pitchFamily="18" charset="0"/>
            </a:endParaRPr>
          </a:p>
        </p:txBody>
      </p:sp>
      <p:pic>
        <p:nvPicPr>
          <p:cNvPr id="14390" name="Picture 5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6750050" y="565150"/>
            <a:ext cx="514350" cy="606425"/>
          </a:xfrm>
          <a:prstGeom prst="rect">
            <a:avLst/>
          </a:prstGeom>
          <a:noFill/>
          <a:ln w="9525">
            <a:noFill/>
            <a:miter lim="800000"/>
            <a:headEnd/>
            <a:tailEnd/>
          </a:ln>
        </p:spPr>
      </p:pic>
      <p:sp>
        <p:nvSpPr>
          <p:cNvPr id="14391" name="AutoShape 55"/>
          <p:cNvSpPr>
            <a:spLocks noChangeArrowheads="1"/>
          </p:cNvSpPr>
          <p:nvPr/>
        </p:nvSpPr>
        <p:spPr bwMode="auto">
          <a:xfrm rot="5400000">
            <a:off x="8023225" y="800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4392" name="Oval 56"/>
          <p:cNvSpPr>
            <a:spLocks noChangeArrowheads="1"/>
          </p:cNvSpPr>
          <p:nvPr/>
        </p:nvSpPr>
        <p:spPr bwMode="auto">
          <a:xfrm>
            <a:off x="8099425" y="647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14393" name="AutoShape 57"/>
          <p:cNvSpPr>
            <a:spLocks noChangeArrowheads="1"/>
          </p:cNvSpPr>
          <p:nvPr/>
        </p:nvSpPr>
        <p:spPr bwMode="auto">
          <a:xfrm rot="5400000">
            <a:off x="8328025" y="8763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4394" name="Oval 58"/>
          <p:cNvSpPr>
            <a:spLocks noChangeArrowheads="1"/>
          </p:cNvSpPr>
          <p:nvPr/>
        </p:nvSpPr>
        <p:spPr bwMode="auto">
          <a:xfrm>
            <a:off x="8404225" y="7239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14395" name="AutoShape 59"/>
          <p:cNvSpPr>
            <a:spLocks noChangeArrowheads="1"/>
          </p:cNvSpPr>
          <p:nvPr/>
        </p:nvSpPr>
        <p:spPr bwMode="auto">
          <a:xfrm rot="5400000">
            <a:off x="8632825" y="800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4396" name="Oval 60"/>
          <p:cNvSpPr>
            <a:spLocks noChangeArrowheads="1"/>
          </p:cNvSpPr>
          <p:nvPr/>
        </p:nvSpPr>
        <p:spPr bwMode="auto">
          <a:xfrm>
            <a:off x="8709025" y="647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E6DD6A5B-4173-48D0-A385-EF52A9566617}" type="slidenum">
              <a:rPr lang="en-US" smtClean="0"/>
              <a:pPr>
                <a:defRPr/>
              </a:pPr>
              <a:t>44</a:t>
            </a:fld>
            <a:endParaRPr lang="en-US" dirty="0"/>
          </a:p>
        </p:txBody>
      </p:sp>
    </p:spTree>
    <p:extLst>
      <p:ext uri="{BB962C8B-B14F-4D97-AF65-F5344CB8AC3E}">
        <p14:creationId xmlns:p14="http://schemas.microsoft.com/office/powerpoint/2010/main" val="1912702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505200" y="1127125"/>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63491" name="Rectangle 3"/>
          <p:cNvSpPr>
            <a:spLocks noChangeArrowheads="1"/>
          </p:cNvSpPr>
          <p:nvPr/>
        </p:nvSpPr>
        <p:spPr bwMode="auto">
          <a:xfrm>
            <a:off x="3571875" y="5486400"/>
            <a:ext cx="2413000" cy="322263"/>
          </a:xfrm>
          <a:prstGeom prst="rect">
            <a:avLst/>
          </a:prstGeom>
          <a:solidFill>
            <a:srgbClr val="FF0000"/>
          </a:solidFill>
          <a:ln w="9525">
            <a:solidFill>
              <a:schemeClr val="tx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5364" name="Text Box 4"/>
          <p:cNvSpPr txBox="1">
            <a:spLocks noChangeArrowheads="1"/>
          </p:cNvSpPr>
          <p:nvPr/>
        </p:nvSpPr>
        <p:spPr bwMode="auto">
          <a:xfrm>
            <a:off x="3581400" y="111125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15</a:t>
            </a:r>
            <a:endParaRPr lang="en-US" sz="2400">
              <a:solidFill>
                <a:prstClr val="white"/>
              </a:solidFill>
              <a:latin typeface="Times New Roman" pitchFamily="18" charset="0"/>
            </a:endParaRPr>
          </a:p>
        </p:txBody>
      </p:sp>
      <p:sp>
        <p:nvSpPr>
          <p:cNvPr id="15365" name="Text Box 5"/>
          <p:cNvSpPr txBox="1">
            <a:spLocks noChangeArrowheads="1"/>
          </p:cNvSpPr>
          <p:nvPr/>
        </p:nvSpPr>
        <p:spPr bwMode="auto">
          <a:xfrm>
            <a:off x="3581400" y="1431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14</a:t>
            </a:r>
            <a:endParaRPr lang="en-US" sz="2400">
              <a:solidFill>
                <a:srgbClr val="FFCC00"/>
              </a:solidFill>
              <a:latin typeface="Times New Roman" pitchFamily="18" charset="0"/>
            </a:endParaRPr>
          </a:p>
        </p:txBody>
      </p:sp>
      <p:sp>
        <p:nvSpPr>
          <p:cNvPr id="15366" name="Text Box 6"/>
          <p:cNvSpPr txBox="1">
            <a:spLocks noChangeArrowheads="1"/>
          </p:cNvSpPr>
          <p:nvPr/>
        </p:nvSpPr>
        <p:spPr bwMode="auto">
          <a:xfrm>
            <a:off x="3581400" y="1736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13</a:t>
            </a:r>
            <a:endParaRPr lang="en-US" sz="2400">
              <a:solidFill>
                <a:srgbClr val="FFCC00"/>
              </a:solidFill>
              <a:latin typeface="Times New Roman" pitchFamily="18" charset="0"/>
            </a:endParaRPr>
          </a:p>
        </p:txBody>
      </p:sp>
      <p:sp>
        <p:nvSpPr>
          <p:cNvPr id="15367" name="Text Box 7"/>
          <p:cNvSpPr txBox="1">
            <a:spLocks noChangeArrowheads="1"/>
          </p:cNvSpPr>
          <p:nvPr/>
        </p:nvSpPr>
        <p:spPr bwMode="auto">
          <a:xfrm>
            <a:off x="3581400" y="2041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a:t>
            </a:r>
            <a:endParaRPr lang="en-US" sz="2400">
              <a:solidFill>
                <a:srgbClr val="FFCC00"/>
              </a:solidFill>
              <a:latin typeface="Times New Roman" pitchFamily="18" charset="0"/>
            </a:endParaRPr>
          </a:p>
        </p:txBody>
      </p:sp>
      <p:sp>
        <p:nvSpPr>
          <p:cNvPr id="15368" name="Text Box 8"/>
          <p:cNvSpPr txBox="1">
            <a:spLocks noChangeArrowheads="1"/>
          </p:cNvSpPr>
          <p:nvPr/>
        </p:nvSpPr>
        <p:spPr bwMode="auto">
          <a:xfrm>
            <a:off x="3581400" y="2346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11</a:t>
            </a:r>
            <a:endParaRPr lang="en-US" sz="2400">
              <a:solidFill>
                <a:srgbClr val="FFCC00"/>
              </a:solidFill>
              <a:latin typeface="Times New Roman" pitchFamily="18" charset="0"/>
            </a:endParaRPr>
          </a:p>
        </p:txBody>
      </p:sp>
      <p:sp>
        <p:nvSpPr>
          <p:cNvPr id="15369" name="Text Box 9"/>
          <p:cNvSpPr txBox="1">
            <a:spLocks noChangeArrowheads="1"/>
          </p:cNvSpPr>
          <p:nvPr/>
        </p:nvSpPr>
        <p:spPr bwMode="auto">
          <a:xfrm>
            <a:off x="3581400" y="265112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a:t>
            </a:r>
            <a:endParaRPr lang="en-US" sz="2400">
              <a:solidFill>
                <a:prstClr val="white"/>
              </a:solidFill>
              <a:latin typeface="Times New Roman" pitchFamily="18" charset="0"/>
            </a:endParaRPr>
          </a:p>
        </p:txBody>
      </p:sp>
      <p:sp>
        <p:nvSpPr>
          <p:cNvPr id="15370" name="Text Box 10"/>
          <p:cNvSpPr txBox="1">
            <a:spLocks noChangeArrowheads="1"/>
          </p:cNvSpPr>
          <p:nvPr/>
        </p:nvSpPr>
        <p:spPr bwMode="auto">
          <a:xfrm>
            <a:off x="3581400" y="2955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9</a:t>
            </a:r>
            <a:endParaRPr lang="en-US" sz="2400">
              <a:solidFill>
                <a:srgbClr val="FFCC00"/>
              </a:solidFill>
              <a:latin typeface="Times New Roman" pitchFamily="18" charset="0"/>
            </a:endParaRPr>
          </a:p>
        </p:txBody>
      </p:sp>
      <p:sp>
        <p:nvSpPr>
          <p:cNvPr id="15371" name="Text Box 11"/>
          <p:cNvSpPr txBox="1">
            <a:spLocks noChangeArrowheads="1"/>
          </p:cNvSpPr>
          <p:nvPr/>
        </p:nvSpPr>
        <p:spPr bwMode="auto">
          <a:xfrm>
            <a:off x="3581400" y="3260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a:t>
            </a:r>
            <a:endParaRPr lang="en-US" sz="2400">
              <a:solidFill>
                <a:srgbClr val="FFCC00"/>
              </a:solidFill>
              <a:latin typeface="Times New Roman" pitchFamily="18" charset="0"/>
            </a:endParaRPr>
          </a:p>
        </p:txBody>
      </p:sp>
      <p:sp>
        <p:nvSpPr>
          <p:cNvPr id="15372" name="Text Box 12"/>
          <p:cNvSpPr txBox="1">
            <a:spLocks noChangeArrowheads="1"/>
          </p:cNvSpPr>
          <p:nvPr/>
        </p:nvSpPr>
        <p:spPr bwMode="auto">
          <a:xfrm>
            <a:off x="3581400" y="3565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7</a:t>
            </a:r>
            <a:endParaRPr lang="en-US" sz="2400">
              <a:solidFill>
                <a:srgbClr val="FFCC00"/>
              </a:solidFill>
              <a:latin typeface="Times New Roman" pitchFamily="18" charset="0"/>
            </a:endParaRPr>
          </a:p>
        </p:txBody>
      </p:sp>
      <p:sp>
        <p:nvSpPr>
          <p:cNvPr id="15373" name="Text Box 13"/>
          <p:cNvSpPr txBox="1">
            <a:spLocks noChangeArrowheads="1"/>
          </p:cNvSpPr>
          <p:nvPr/>
        </p:nvSpPr>
        <p:spPr bwMode="auto">
          <a:xfrm>
            <a:off x="3581400" y="3870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a:t>
            </a:r>
            <a:endParaRPr lang="en-US" sz="2400">
              <a:solidFill>
                <a:srgbClr val="FFCC00"/>
              </a:solidFill>
              <a:latin typeface="Times New Roman" pitchFamily="18" charset="0"/>
            </a:endParaRPr>
          </a:p>
        </p:txBody>
      </p:sp>
      <p:sp>
        <p:nvSpPr>
          <p:cNvPr id="15374" name="Text Box 14"/>
          <p:cNvSpPr txBox="1">
            <a:spLocks noChangeArrowheads="1"/>
          </p:cNvSpPr>
          <p:nvPr/>
        </p:nvSpPr>
        <p:spPr bwMode="auto">
          <a:xfrm>
            <a:off x="3581400" y="417512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5</a:t>
            </a:r>
          </a:p>
        </p:txBody>
      </p:sp>
      <p:sp>
        <p:nvSpPr>
          <p:cNvPr id="15375" name="Text Box 15"/>
          <p:cNvSpPr txBox="1">
            <a:spLocks noChangeArrowheads="1"/>
          </p:cNvSpPr>
          <p:nvPr/>
        </p:nvSpPr>
        <p:spPr bwMode="auto">
          <a:xfrm>
            <a:off x="3581400" y="4479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a:t>
            </a:r>
            <a:endParaRPr lang="en-US" sz="2400">
              <a:solidFill>
                <a:srgbClr val="FFCC00"/>
              </a:solidFill>
              <a:latin typeface="Times New Roman" pitchFamily="18" charset="0"/>
            </a:endParaRPr>
          </a:p>
        </p:txBody>
      </p:sp>
      <p:sp>
        <p:nvSpPr>
          <p:cNvPr id="15376" name="Text Box 16"/>
          <p:cNvSpPr txBox="1">
            <a:spLocks noChangeArrowheads="1"/>
          </p:cNvSpPr>
          <p:nvPr/>
        </p:nvSpPr>
        <p:spPr bwMode="auto">
          <a:xfrm>
            <a:off x="3581400" y="4784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a:t>
            </a:r>
            <a:endParaRPr lang="en-US" sz="2400">
              <a:solidFill>
                <a:srgbClr val="FFCC00"/>
              </a:solidFill>
              <a:latin typeface="Times New Roman" pitchFamily="18" charset="0"/>
            </a:endParaRPr>
          </a:p>
        </p:txBody>
      </p:sp>
      <p:sp>
        <p:nvSpPr>
          <p:cNvPr id="15377" name="Text Box 17"/>
          <p:cNvSpPr txBox="1">
            <a:spLocks noChangeArrowheads="1"/>
          </p:cNvSpPr>
          <p:nvPr/>
        </p:nvSpPr>
        <p:spPr bwMode="auto">
          <a:xfrm>
            <a:off x="3581400" y="5089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a:t>
            </a:r>
            <a:endParaRPr lang="en-US" sz="2400">
              <a:solidFill>
                <a:srgbClr val="FFCC00"/>
              </a:solidFill>
              <a:latin typeface="Times New Roman" pitchFamily="18" charset="0"/>
            </a:endParaRPr>
          </a:p>
        </p:txBody>
      </p:sp>
      <p:sp>
        <p:nvSpPr>
          <p:cNvPr id="15378" name="Text Box 18"/>
          <p:cNvSpPr txBox="1">
            <a:spLocks noChangeArrowheads="1"/>
          </p:cNvSpPr>
          <p:nvPr/>
        </p:nvSpPr>
        <p:spPr bwMode="auto">
          <a:xfrm>
            <a:off x="3581400" y="5394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a:t>
            </a:r>
            <a:endParaRPr lang="en-US" sz="2400">
              <a:solidFill>
                <a:srgbClr val="FFCC00"/>
              </a:solidFill>
              <a:latin typeface="Times New Roman" pitchFamily="18" charset="0"/>
            </a:endParaRPr>
          </a:p>
        </p:txBody>
      </p:sp>
      <p:sp>
        <p:nvSpPr>
          <p:cNvPr id="15379" name="Text Box 19"/>
          <p:cNvSpPr txBox="1">
            <a:spLocks noChangeArrowheads="1"/>
          </p:cNvSpPr>
          <p:nvPr/>
        </p:nvSpPr>
        <p:spPr bwMode="auto">
          <a:xfrm>
            <a:off x="4419600" y="112712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 Million</a:t>
            </a:r>
            <a:endParaRPr lang="en-US" sz="2400">
              <a:solidFill>
                <a:prstClr val="white"/>
              </a:solidFill>
              <a:latin typeface="Times New Roman" pitchFamily="18" charset="0"/>
            </a:endParaRPr>
          </a:p>
        </p:txBody>
      </p:sp>
      <p:sp>
        <p:nvSpPr>
          <p:cNvPr id="15380" name="Text Box 20"/>
          <p:cNvSpPr txBox="1">
            <a:spLocks noChangeArrowheads="1"/>
          </p:cNvSpPr>
          <p:nvPr/>
        </p:nvSpPr>
        <p:spPr bwMode="auto">
          <a:xfrm>
            <a:off x="4419600" y="14478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$500,000</a:t>
            </a:r>
            <a:endParaRPr lang="en-US" sz="2400">
              <a:solidFill>
                <a:srgbClr val="FFCC00"/>
              </a:solidFill>
              <a:latin typeface="Times New Roman" pitchFamily="18" charset="0"/>
            </a:endParaRPr>
          </a:p>
        </p:txBody>
      </p:sp>
      <p:sp>
        <p:nvSpPr>
          <p:cNvPr id="15381" name="Text Box 21"/>
          <p:cNvSpPr txBox="1">
            <a:spLocks noChangeArrowheads="1"/>
          </p:cNvSpPr>
          <p:nvPr/>
        </p:nvSpPr>
        <p:spPr bwMode="auto">
          <a:xfrm>
            <a:off x="4419600" y="1752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$250,000</a:t>
            </a:r>
            <a:endParaRPr lang="en-US" sz="2400">
              <a:solidFill>
                <a:srgbClr val="FFCC00"/>
              </a:solidFill>
              <a:latin typeface="Times New Roman" pitchFamily="18" charset="0"/>
            </a:endParaRPr>
          </a:p>
        </p:txBody>
      </p:sp>
      <p:sp>
        <p:nvSpPr>
          <p:cNvPr id="15382" name="Text Box 22"/>
          <p:cNvSpPr txBox="1">
            <a:spLocks noChangeArrowheads="1"/>
          </p:cNvSpPr>
          <p:nvPr/>
        </p:nvSpPr>
        <p:spPr bwMode="auto">
          <a:xfrm>
            <a:off x="4419600" y="20574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$125,000</a:t>
            </a:r>
            <a:endParaRPr lang="en-US" sz="2400">
              <a:solidFill>
                <a:srgbClr val="FFCC00"/>
              </a:solidFill>
              <a:latin typeface="Times New Roman" pitchFamily="18" charset="0"/>
            </a:endParaRPr>
          </a:p>
        </p:txBody>
      </p:sp>
      <p:sp>
        <p:nvSpPr>
          <p:cNvPr id="15383" name="Text Box 23"/>
          <p:cNvSpPr txBox="1">
            <a:spLocks noChangeArrowheads="1"/>
          </p:cNvSpPr>
          <p:nvPr/>
        </p:nvSpPr>
        <p:spPr bwMode="auto">
          <a:xfrm>
            <a:off x="4419600" y="2362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$64,000</a:t>
            </a:r>
            <a:endParaRPr lang="en-US" sz="2400">
              <a:solidFill>
                <a:srgbClr val="FFCC00"/>
              </a:solidFill>
              <a:latin typeface="Times New Roman" pitchFamily="18" charset="0"/>
            </a:endParaRPr>
          </a:p>
        </p:txBody>
      </p:sp>
      <p:sp>
        <p:nvSpPr>
          <p:cNvPr id="15384" name="Text Box 24"/>
          <p:cNvSpPr txBox="1">
            <a:spLocks noChangeArrowheads="1"/>
          </p:cNvSpPr>
          <p:nvPr/>
        </p:nvSpPr>
        <p:spPr bwMode="auto">
          <a:xfrm>
            <a:off x="4419600" y="266700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$32,000</a:t>
            </a:r>
            <a:endParaRPr lang="en-US" sz="2400">
              <a:solidFill>
                <a:prstClr val="white"/>
              </a:solidFill>
              <a:latin typeface="Times New Roman" pitchFamily="18" charset="0"/>
            </a:endParaRPr>
          </a:p>
        </p:txBody>
      </p:sp>
      <p:sp>
        <p:nvSpPr>
          <p:cNvPr id="15385" name="Text Box 25"/>
          <p:cNvSpPr txBox="1">
            <a:spLocks noChangeArrowheads="1"/>
          </p:cNvSpPr>
          <p:nvPr/>
        </p:nvSpPr>
        <p:spPr bwMode="auto">
          <a:xfrm>
            <a:off x="4419600" y="29718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$16,000</a:t>
            </a:r>
            <a:endParaRPr lang="en-US" sz="2400">
              <a:solidFill>
                <a:srgbClr val="FFCC00"/>
              </a:solidFill>
              <a:latin typeface="Times New Roman" pitchFamily="18" charset="0"/>
            </a:endParaRPr>
          </a:p>
        </p:txBody>
      </p:sp>
      <p:sp>
        <p:nvSpPr>
          <p:cNvPr id="15386" name="Text Box 26"/>
          <p:cNvSpPr txBox="1">
            <a:spLocks noChangeArrowheads="1"/>
          </p:cNvSpPr>
          <p:nvPr/>
        </p:nvSpPr>
        <p:spPr bwMode="auto">
          <a:xfrm>
            <a:off x="4419600" y="3276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$8,000</a:t>
            </a:r>
            <a:endParaRPr lang="en-US" sz="2400">
              <a:solidFill>
                <a:srgbClr val="FFCC00"/>
              </a:solidFill>
              <a:latin typeface="Times New Roman" pitchFamily="18" charset="0"/>
            </a:endParaRPr>
          </a:p>
        </p:txBody>
      </p:sp>
      <p:sp>
        <p:nvSpPr>
          <p:cNvPr id="15387" name="Text Box 27"/>
          <p:cNvSpPr txBox="1">
            <a:spLocks noChangeArrowheads="1"/>
          </p:cNvSpPr>
          <p:nvPr/>
        </p:nvSpPr>
        <p:spPr bwMode="auto">
          <a:xfrm>
            <a:off x="4419600" y="35814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$4,000</a:t>
            </a:r>
            <a:endParaRPr lang="en-US" sz="2400">
              <a:solidFill>
                <a:srgbClr val="FFCC00"/>
              </a:solidFill>
              <a:latin typeface="Times New Roman" pitchFamily="18" charset="0"/>
            </a:endParaRPr>
          </a:p>
        </p:txBody>
      </p:sp>
      <p:sp>
        <p:nvSpPr>
          <p:cNvPr id="15388" name="Text Box 28"/>
          <p:cNvSpPr txBox="1">
            <a:spLocks noChangeArrowheads="1"/>
          </p:cNvSpPr>
          <p:nvPr/>
        </p:nvSpPr>
        <p:spPr bwMode="auto">
          <a:xfrm>
            <a:off x="4419600" y="3886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$2,000</a:t>
            </a:r>
            <a:endParaRPr lang="en-US" sz="2400">
              <a:solidFill>
                <a:srgbClr val="FFCC00"/>
              </a:solidFill>
              <a:latin typeface="Times New Roman" pitchFamily="18" charset="0"/>
            </a:endParaRPr>
          </a:p>
        </p:txBody>
      </p:sp>
      <p:sp>
        <p:nvSpPr>
          <p:cNvPr id="15389" name="Text Box 29"/>
          <p:cNvSpPr txBox="1">
            <a:spLocks noChangeArrowheads="1"/>
          </p:cNvSpPr>
          <p:nvPr/>
        </p:nvSpPr>
        <p:spPr bwMode="auto">
          <a:xfrm>
            <a:off x="4419600" y="419100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$1,000</a:t>
            </a:r>
          </a:p>
        </p:txBody>
      </p:sp>
      <p:sp>
        <p:nvSpPr>
          <p:cNvPr id="15390" name="Text Box 30"/>
          <p:cNvSpPr txBox="1">
            <a:spLocks noChangeArrowheads="1"/>
          </p:cNvSpPr>
          <p:nvPr/>
        </p:nvSpPr>
        <p:spPr bwMode="auto">
          <a:xfrm>
            <a:off x="4419600" y="4495800"/>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a:t>
            </a:r>
            <a:endParaRPr lang="en-US" sz="2400">
              <a:solidFill>
                <a:srgbClr val="FFCC00"/>
              </a:solidFill>
              <a:latin typeface="Times New Roman" pitchFamily="18" charset="0"/>
            </a:endParaRPr>
          </a:p>
        </p:txBody>
      </p:sp>
      <p:sp>
        <p:nvSpPr>
          <p:cNvPr id="15391" name="Text Box 31"/>
          <p:cNvSpPr txBox="1">
            <a:spLocks noChangeArrowheads="1"/>
          </p:cNvSpPr>
          <p:nvPr/>
        </p:nvSpPr>
        <p:spPr bwMode="auto">
          <a:xfrm>
            <a:off x="4419600" y="4800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$300</a:t>
            </a:r>
            <a:endParaRPr lang="en-US" sz="2400">
              <a:solidFill>
                <a:srgbClr val="FFCC00"/>
              </a:solidFill>
              <a:latin typeface="Times New Roman" pitchFamily="18" charset="0"/>
            </a:endParaRPr>
          </a:p>
        </p:txBody>
      </p:sp>
      <p:sp>
        <p:nvSpPr>
          <p:cNvPr id="15392" name="Text Box 32"/>
          <p:cNvSpPr txBox="1">
            <a:spLocks noChangeArrowheads="1"/>
          </p:cNvSpPr>
          <p:nvPr/>
        </p:nvSpPr>
        <p:spPr bwMode="auto">
          <a:xfrm>
            <a:off x="4419600" y="5105400"/>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a:t>
            </a:r>
            <a:endParaRPr lang="en-US" sz="2400">
              <a:solidFill>
                <a:srgbClr val="FFCC00"/>
              </a:solidFill>
              <a:latin typeface="Times New Roman" pitchFamily="18" charset="0"/>
            </a:endParaRPr>
          </a:p>
        </p:txBody>
      </p:sp>
      <p:sp>
        <p:nvSpPr>
          <p:cNvPr id="15393" name="Text Box 33"/>
          <p:cNvSpPr txBox="1">
            <a:spLocks noChangeArrowheads="1"/>
          </p:cNvSpPr>
          <p:nvPr/>
        </p:nvSpPr>
        <p:spPr bwMode="auto">
          <a:xfrm>
            <a:off x="4419600" y="5410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$100</a:t>
            </a:r>
            <a:endParaRPr lang="en-US" sz="2400">
              <a:solidFill>
                <a:srgbClr val="FFCC00"/>
              </a:solidFill>
              <a:latin typeface="Times New Roman" pitchFamily="18" charset="0"/>
            </a:endParaRPr>
          </a:p>
        </p:txBody>
      </p:sp>
      <p:sp>
        <p:nvSpPr>
          <p:cNvPr id="15394" name="Oval 34"/>
          <p:cNvSpPr>
            <a:spLocks noChangeArrowheads="1"/>
          </p:cNvSpPr>
          <p:nvPr/>
        </p:nvSpPr>
        <p:spPr bwMode="auto">
          <a:xfrm>
            <a:off x="4114800" y="55467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395" name="Oval 35"/>
          <p:cNvSpPr>
            <a:spLocks noChangeArrowheads="1"/>
          </p:cNvSpPr>
          <p:nvPr/>
        </p:nvSpPr>
        <p:spPr bwMode="auto">
          <a:xfrm>
            <a:off x="4114800" y="52419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396" name="Oval 36"/>
          <p:cNvSpPr>
            <a:spLocks noChangeArrowheads="1"/>
          </p:cNvSpPr>
          <p:nvPr/>
        </p:nvSpPr>
        <p:spPr bwMode="auto">
          <a:xfrm>
            <a:off x="4114800" y="49371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397" name="Oval 37"/>
          <p:cNvSpPr>
            <a:spLocks noChangeArrowheads="1"/>
          </p:cNvSpPr>
          <p:nvPr/>
        </p:nvSpPr>
        <p:spPr bwMode="auto">
          <a:xfrm>
            <a:off x="4114800" y="46323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398" name="Oval 38"/>
          <p:cNvSpPr>
            <a:spLocks noChangeArrowheads="1"/>
          </p:cNvSpPr>
          <p:nvPr/>
        </p:nvSpPr>
        <p:spPr bwMode="auto">
          <a:xfrm>
            <a:off x="4114800" y="4327525"/>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399" name="Oval 39"/>
          <p:cNvSpPr>
            <a:spLocks noChangeArrowheads="1"/>
          </p:cNvSpPr>
          <p:nvPr/>
        </p:nvSpPr>
        <p:spPr bwMode="auto">
          <a:xfrm>
            <a:off x="4114800" y="40227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400" name="Oval 40"/>
          <p:cNvSpPr>
            <a:spLocks noChangeArrowheads="1"/>
          </p:cNvSpPr>
          <p:nvPr/>
        </p:nvSpPr>
        <p:spPr bwMode="auto">
          <a:xfrm>
            <a:off x="4114800" y="37179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401" name="Oval 41"/>
          <p:cNvSpPr>
            <a:spLocks noChangeArrowheads="1"/>
          </p:cNvSpPr>
          <p:nvPr/>
        </p:nvSpPr>
        <p:spPr bwMode="auto">
          <a:xfrm>
            <a:off x="4114800" y="34131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402" name="Oval 42"/>
          <p:cNvSpPr>
            <a:spLocks noChangeArrowheads="1"/>
          </p:cNvSpPr>
          <p:nvPr/>
        </p:nvSpPr>
        <p:spPr bwMode="auto">
          <a:xfrm>
            <a:off x="4114800" y="31083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403" name="Oval 43"/>
          <p:cNvSpPr>
            <a:spLocks noChangeArrowheads="1"/>
          </p:cNvSpPr>
          <p:nvPr/>
        </p:nvSpPr>
        <p:spPr bwMode="auto">
          <a:xfrm>
            <a:off x="4114800" y="2803525"/>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18" charset="0"/>
            </a:endParaRPr>
          </a:p>
        </p:txBody>
      </p:sp>
      <p:sp>
        <p:nvSpPr>
          <p:cNvPr id="15404" name="Oval 44"/>
          <p:cNvSpPr>
            <a:spLocks noChangeArrowheads="1"/>
          </p:cNvSpPr>
          <p:nvPr/>
        </p:nvSpPr>
        <p:spPr bwMode="auto">
          <a:xfrm>
            <a:off x="4114800" y="24987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405" name="Oval 45"/>
          <p:cNvSpPr>
            <a:spLocks noChangeArrowheads="1"/>
          </p:cNvSpPr>
          <p:nvPr/>
        </p:nvSpPr>
        <p:spPr bwMode="auto">
          <a:xfrm>
            <a:off x="4114800" y="21939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406" name="Oval 46"/>
          <p:cNvSpPr>
            <a:spLocks noChangeArrowheads="1"/>
          </p:cNvSpPr>
          <p:nvPr/>
        </p:nvSpPr>
        <p:spPr bwMode="auto">
          <a:xfrm>
            <a:off x="4114800" y="18891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407" name="Oval 47"/>
          <p:cNvSpPr>
            <a:spLocks noChangeArrowheads="1"/>
          </p:cNvSpPr>
          <p:nvPr/>
        </p:nvSpPr>
        <p:spPr bwMode="auto">
          <a:xfrm>
            <a:off x="4114800" y="15843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5408" name="Oval 48"/>
          <p:cNvSpPr>
            <a:spLocks noChangeArrowheads="1"/>
          </p:cNvSpPr>
          <p:nvPr/>
        </p:nvSpPr>
        <p:spPr bwMode="auto">
          <a:xfrm>
            <a:off x="4114800" y="1279525"/>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E6DD6A5B-4173-48D0-A385-EF52A9566617}" type="slidenum">
              <a:rPr lang="en-US" smtClean="0"/>
              <a:pPr>
                <a:defRPr/>
              </a:pPr>
              <a:t>45</a:t>
            </a:fld>
            <a:endParaRPr lang="en-US" dirty="0"/>
          </a:p>
        </p:txBody>
      </p:sp>
    </p:spTree>
    <p:extLst>
      <p:ext uri="{BB962C8B-B14F-4D97-AF65-F5344CB8AC3E}">
        <p14:creationId xmlns:p14="http://schemas.microsoft.com/office/powerpoint/2010/main" val="2067367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0"/>
                                  </p:stCondLst>
                                  <p:childTnLst>
                                    <p:set>
                                      <p:cBhvr>
                                        <p:cTn id="6" dur="1" fill="hold">
                                          <p:stCondLst>
                                            <p:cond delay="0"/>
                                          </p:stCondLst>
                                        </p:cTn>
                                        <p:tgtEl>
                                          <p:spTgt spid="63491"/>
                                        </p:tgtEl>
                                        <p:attrNameLst>
                                          <p:attrName>style.visibility</p:attrName>
                                        </p:attrNameLst>
                                      </p:cBhvr>
                                      <p:to>
                                        <p:strVal val="visible"/>
                                      </p:to>
                                    </p:set>
                                    <p:animEffect transition="in" filter="dissolve">
                                      <p:cBhvr>
                                        <p:cTn id="7" dur="500"/>
                                        <p:tgtEl>
                                          <p:spTgt spid="63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6387"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6388"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6389"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6390"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6391" name="Line 7"/>
          <p:cNvSpPr>
            <a:spLocks noChangeShapeType="1"/>
          </p:cNvSpPr>
          <p:nvPr/>
        </p:nvSpPr>
        <p:spPr bwMode="auto">
          <a:xfrm flipH="1">
            <a:off x="2857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6392" name="Line 8"/>
          <p:cNvSpPr>
            <a:spLocks noChangeShapeType="1"/>
          </p:cNvSpPr>
          <p:nvPr/>
        </p:nvSpPr>
        <p:spPr bwMode="auto">
          <a:xfrm flipH="1">
            <a:off x="38100"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6393" name="Line 9"/>
          <p:cNvSpPr>
            <a:spLocks noChangeShapeType="1"/>
          </p:cNvSpPr>
          <p:nvPr/>
        </p:nvSpPr>
        <p:spPr bwMode="auto">
          <a:xfrm flipH="1">
            <a:off x="4467225"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6394" name="Line 10"/>
          <p:cNvSpPr>
            <a:spLocks noChangeShapeType="1"/>
          </p:cNvSpPr>
          <p:nvPr/>
        </p:nvSpPr>
        <p:spPr bwMode="auto">
          <a:xfrm flipH="1">
            <a:off x="444817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6395" name="Line 11"/>
          <p:cNvSpPr>
            <a:spLocks noChangeShapeType="1"/>
          </p:cNvSpPr>
          <p:nvPr/>
        </p:nvSpPr>
        <p:spPr bwMode="auto">
          <a:xfrm flipH="1">
            <a:off x="889952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6396" name="Line 12"/>
          <p:cNvSpPr>
            <a:spLocks noChangeShapeType="1"/>
          </p:cNvSpPr>
          <p:nvPr/>
        </p:nvSpPr>
        <p:spPr bwMode="auto">
          <a:xfrm flipH="1">
            <a:off x="8902700"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64525" name="Text Box 13"/>
          <p:cNvSpPr txBox="1">
            <a:spLocks noChangeArrowheads="1"/>
          </p:cNvSpPr>
          <p:nvPr/>
        </p:nvSpPr>
        <p:spPr bwMode="auto">
          <a:xfrm>
            <a:off x="800100" y="5029200"/>
            <a:ext cx="3390900" cy="457200"/>
          </a:xfrm>
          <a:prstGeom prst="rect">
            <a:avLst/>
          </a:prstGeom>
          <a:noFill/>
          <a:ln w="9525">
            <a:noFill/>
            <a:miter lim="800000"/>
            <a:headEnd/>
            <a:tailEnd/>
          </a:ln>
        </p:spPr>
        <p:txBody>
          <a:bodyPr wrap="square">
            <a:spAutoFit/>
          </a:bodyPr>
          <a:lstStyle/>
          <a:p>
            <a:pPr algn="l">
              <a:spcBef>
                <a:spcPct val="50000"/>
              </a:spcBef>
            </a:pPr>
            <a:r>
              <a:rPr lang="en-US" sz="2400" b="1" dirty="0">
                <a:solidFill>
                  <a:srgbClr val="FFCC00"/>
                </a:solidFill>
                <a:latin typeface="Times New Roman" pitchFamily="28" charset="0"/>
              </a:rPr>
              <a:t>A:  7</a:t>
            </a:r>
            <a:endParaRPr lang="en-US" sz="2400" dirty="0">
              <a:solidFill>
                <a:srgbClr val="FFCC00"/>
              </a:solidFill>
              <a:latin typeface="Times New Roman" pitchFamily="18" charset="0"/>
            </a:endParaRPr>
          </a:p>
        </p:txBody>
      </p:sp>
      <p:sp>
        <p:nvSpPr>
          <p:cNvPr id="64526" name="Text Box 14"/>
          <p:cNvSpPr txBox="1">
            <a:spLocks noChangeArrowheads="1"/>
          </p:cNvSpPr>
          <p:nvPr/>
        </p:nvSpPr>
        <p:spPr bwMode="auto">
          <a:xfrm>
            <a:off x="800100" y="6096000"/>
            <a:ext cx="1943100" cy="457200"/>
          </a:xfrm>
          <a:prstGeom prst="rect">
            <a:avLst/>
          </a:prstGeom>
          <a:noFill/>
          <a:ln w="9525">
            <a:noFill/>
            <a:miter lim="800000"/>
            <a:headEnd/>
            <a:tailEnd/>
          </a:ln>
        </p:spPr>
        <p:txBody>
          <a:bodyPr wrap="square">
            <a:spAutoFit/>
          </a:bodyPr>
          <a:lstStyle/>
          <a:p>
            <a:pPr algn="l">
              <a:spcBef>
                <a:spcPct val="50000"/>
              </a:spcBef>
            </a:pPr>
            <a:r>
              <a:rPr lang="en-US" sz="2400" b="1" dirty="0">
                <a:solidFill>
                  <a:srgbClr val="FFCC00"/>
                </a:solidFill>
                <a:latin typeface="Times New Roman" pitchFamily="28" charset="0"/>
              </a:rPr>
              <a:t>C:  1</a:t>
            </a:r>
            <a:endParaRPr lang="en-US" sz="2400" dirty="0">
              <a:solidFill>
                <a:srgbClr val="FFCC00"/>
              </a:solidFill>
              <a:latin typeface="Times New Roman" pitchFamily="18" charset="0"/>
            </a:endParaRPr>
          </a:p>
        </p:txBody>
      </p:sp>
      <p:sp>
        <p:nvSpPr>
          <p:cNvPr id="64527" name="Text Box 15"/>
          <p:cNvSpPr txBox="1">
            <a:spLocks noChangeArrowheads="1"/>
          </p:cNvSpPr>
          <p:nvPr/>
        </p:nvSpPr>
        <p:spPr bwMode="auto">
          <a:xfrm>
            <a:off x="5410200" y="5029200"/>
            <a:ext cx="2438400" cy="457200"/>
          </a:xfrm>
          <a:prstGeom prst="rect">
            <a:avLst/>
          </a:prstGeom>
          <a:noFill/>
          <a:ln w="9525">
            <a:noFill/>
            <a:miter lim="800000"/>
            <a:headEnd/>
            <a:tailEnd/>
          </a:ln>
        </p:spPr>
        <p:txBody>
          <a:bodyPr wrap="square">
            <a:spAutoFit/>
          </a:bodyPr>
          <a:lstStyle/>
          <a:p>
            <a:pPr algn="l">
              <a:spcBef>
                <a:spcPct val="50000"/>
              </a:spcBef>
            </a:pPr>
            <a:r>
              <a:rPr lang="en-US" sz="2400" b="1" dirty="0">
                <a:solidFill>
                  <a:srgbClr val="FFCC00"/>
                </a:solidFill>
                <a:latin typeface="Times New Roman" pitchFamily="28" charset="0"/>
              </a:rPr>
              <a:t>B:  5</a:t>
            </a:r>
            <a:endParaRPr lang="en-US" sz="2400" dirty="0">
              <a:solidFill>
                <a:srgbClr val="FFCC00"/>
              </a:solidFill>
              <a:latin typeface="Times New Roman" pitchFamily="18" charset="0"/>
            </a:endParaRPr>
          </a:p>
        </p:txBody>
      </p:sp>
      <p:sp>
        <p:nvSpPr>
          <p:cNvPr id="64528" name="Text Box 16"/>
          <p:cNvSpPr txBox="1">
            <a:spLocks noChangeArrowheads="1"/>
          </p:cNvSpPr>
          <p:nvPr/>
        </p:nvSpPr>
        <p:spPr bwMode="auto">
          <a:xfrm>
            <a:off x="5257800" y="6096000"/>
            <a:ext cx="2667000" cy="457200"/>
          </a:xfrm>
          <a:prstGeom prst="rect">
            <a:avLst/>
          </a:prstGeom>
          <a:noFill/>
          <a:ln w="9525">
            <a:noFill/>
            <a:miter lim="800000"/>
            <a:headEnd/>
            <a:tailEnd/>
          </a:ln>
        </p:spPr>
        <p:txBody>
          <a:bodyPr wrap="square">
            <a:spAutoFit/>
          </a:bodyPr>
          <a:lstStyle/>
          <a:p>
            <a:pPr algn="l">
              <a:spcBef>
                <a:spcPct val="50000"/>
              </a:spcBef>
            </a:pPr>
            <a:r>
              <a:rPr lang="en-US" sz="2400" b="1" dirty="0">
                <a:solidFill>
                  <a:srgbClr val="FFCC00"/>
                </a:solidFill>
                <a:latin typeface="Times New Roman" pitchFamily="28" charset="0"/>
              </a:rPr>
              <a:t>D:  6 </a:t>
            </a:r>
            <a:endParaRPr lang="en-US" sz="2400" dirty="0">
              <a:solidFill>
                <a:srgbClr val="FFCC00"/>
              </a:solidFill>
              <a:latin typeface="Times New Roman" pitchFamily="18" charset="0"/>
            </a:endParaRPr>
          </a:p>
        </p:txBody>
      </p:sp>
      <p:sp>
        <p:nvSpPr>
          <p:cNvPr id="16401" name="Oval 17"/>
          <p:cNvSpPr>
            <a:spLocks noChangeArrowheads="1"/>
          </p:cNvSpPr>
          <p:nvPr/>
        </p:nvSpPr>
        <p:spPr bwMode="auto">
          <a:xfrm>
            <a:off x="1524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6402" name="Oval 18"/>
          <p:cNvSpPr>
            <a:spLocks noChangeArrowheads="1"/>
          </p:cNvSpPr>
          <p:nvPr/>
        </p:nvSpPr>
        <p:spPr bwMode="auto">
          <a:xfrm>
            <a:off x="30480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6403" name="Oval 19"/>
          <p:cNvSpPr>
            <a:spLocks noChangeArrowheads="1"/>
          </p:cNvSpPr>
          <p:nvPr/>
        </p:nvSpPr>
        <p:spPr bwMode="auto">
          <a:xfrm>
            <a:off x="16002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6404" name="Text Box 20"/>
          <p:cNvSpPr txBox="1">
            <a:spLocks noChangeArrowheads="1"/>
          </p:cNvSpPr>
          <p:nvPr/>
        </p:nvSpPr>
        <p:spPr bwMode="auto">
          <a:xfrm>
            <a:off x="336550" y="4102100"/>
            <a:ext cx="1066800" cy="457200"/>
          </a:xfrm>
          <a:prstGeom prst="rect">
            <a:avLst/>
          </a:prstGeom>
          <a:noFill/>
          <a:ln w="9525">
            <a:noFill/>
            <a:miter lim="800000"/>
            <a:headEnd/>
            <a:tailEnd/>
          </a:ln>
        </p:spPr>
        <p:txBody>
          <a:bodyPr>
            <a:spAutoFit/>
          </a:bodyPr>
          <a:lstStyle/>
          <a:p>
            <a:pPr algn="l">
              <a:spcBef>
                <a:spcPct val="50000"/>
              </a:spcBef>
            </a:pPr>
            <a:r>
              <a:rPr lang="en-US" sz="2400" b="1">
                <a:solidFill>
                  <a:prstClr val="white"/>
                </a:solidFill>
                <a:latin typeface="Times New Roman" pitchFamily="28" charset="0"/>
              </a:rPr>
              <a:t>50:50</a:t>
            </a:r>
            <a:endParaRPr lang="en-US" sz="2400">
              <a:solidFill>
                <a:prstClr val="white"/>
              </a:solidFill>
              <a:latin typeface="Times New Roman" pitchFamily="18" charset="0"/>
            </a:endParaRPr>
          </a:p>
        </p:txBody>
      </p:sp>
      <p:sp>
        <p:nvSpPr>
          <p:cNvPr id="16405" name="Rectangle 21"/>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6406" name="Text Box 22"/>
          <p:cNvSpPr txBox="1">
            <a:spLocks noChangeArrowheads="1"/>
          </p:cNvSpPr>
          <p:nvPr/>
        </p:nvSpPr>
        <p:spPr bwMode="auto">
          <a:xfrm>
            <a:off x="6705600" y="-1587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15</a:t>
            </a:r>
            <a:endParaRPr lang="en-US" sz="2400">
              <a:solidFill>
                <a:prstClr val="white"/>
              </a:solidFill>
              <a:latin typeface="Times New Roman" pitchFamily="18" charset="0"/>
            </a:endParaRPr>
          </a:p>
        </p:txBody>
      </p:sp>
      <p:sp>
        <p:nvSpPr>
          <p:cNvPr id="16407" name="Text Box 23"/>
          <p:cNvSpPr txBox="1">
            <a:spLocks noChangeArrowheads="1"/>
          </p:cNvSpPr>
          <p:nvPr/>
        </p:nvSpPr>
        <p:spPr bwMode="auto">
          <a:xfrm>
            <a:off x="6705600" y="304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14</a:t>
            </a:r>
            <a:endParaRPr lang="en-US" sz="2400">
              <a:solidFill>
                <a:srgbClr val="FFCC00"/>
              </a:solidFill>
              <a:latin typeface="Times New Roman" pitchFamily="18" charset="0"/>
            </a:endParaRPr>
          </a:p>
        </p:txBody>
      </p:sp>
      <p:sp>
        <p:nvSpPr>
          <p:cNvPr id="16408" name="Text Box 24"/>
          <p:cNvSpPr txBox="1">
            <a:spLocks noChangeArrowheads="1"/>
          </p:cNvSpPr>
          <p:nvPr/>
        </p:nvSpPr>
        <p:spPr bwMode="auto">
          <a:xfrm>
            <a:off x="6705600" y="609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13</a:t>
            </a:r>
            <a:endParaRPr lang="en-US" sz="2400">
              <a:solidFill>
                <a:srgbClr val="FFCC00"/>
              </a:solidFill>
              <a:latin typeface="Times New Roman" pitchFamily="18" charset="0"/>
            </a:endParaRPr>
          </a:p>
        </p:txBody>
      </p:sp>
      <p:sp>
        <p:nvSpPr>
          <p:cNvPr id="16409" name="Text Box 25"/>
          <p:cNvSpPr txBox="1">
            <a:spLocks noChangeArrowheads="1"/>
          </p:cNvSpPr>
          <p:nvPr/>
        </p:nvSpPr>
        <p:spPr bwMode="auto">
          <a:xfrm>
            <a:off x="6705600" y="914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a:t>
            </a:r>
            <a:endParaRPr lang="en-US" sz="2400">
              <a:solidFill>
                <a:srgbClr val="FFCC00"/>
              </a:solidFill>
              <a:latin typeface="Times New Roman" pitchFamily="18" charset="0"/>
            </a:endParaRPr>
          </a:p>
        </p:txBody>
      </p:sp>
      <p:sp>
        <p:nvSpPr>
          <p:cNvPr id="16410" name="Text Box 26"/>
          <p:cNvSpPr txBox="1">
            <a:spLocks noChangeArrowheads="1"/>
          </p:cNvSpPr>
          <p:nvPr/>
        </p:nvSpPr>
        <p:spPr bwMode="auto">
          <a:xfrm>
            <a:off x="6705600" y="1219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11</a:t>
            </a:r>
            <a:endParaRPr lang="en-US" sz="2400">
              <a:solidFill>
                <a:srgbClr val="FFCC00"/>
              </a:solidFill>
              <a:latin typeface="Times New Roman" pitchFamily="18" charset="0"/>
            </a:endParaRPr>
          </a:p>
        </p:txBody>
      </p:sp>
      <p:sp>
        <p:nvSpPr>
          <p:cNvPr id="16411" name="Text Box 27"/>
          <p:cNvSpPr txBox="1">
            <a:spLocks noChangeArrowheads="1"/>
          </p:cNvSpPr>
          <p:nvPr/>
        </p:nvSpPr>
        <p:spPr bwMode="auto">
          <a:xfrm>
            <a:off x="6705600" y="152400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a:t>
            </a:r>
            <a:endParaRPr lang="en-US" sz="2400">
              <a:solidFill>
                <a:prstClr val="white"/>
              </a:solidFill>
              <a:latin typeface="Times New Roman" pitchFamily="18" charset="0"/>
            </a:endParaRPr>
          </a:p>
        </p:txBody>
      </p:sp>
      <p:sp>
        <p:nvSpPr>
          <p:cNvPr id="16412" name="Rectangle 28"/>
          <p:cNvSpPr>
            <a:spLocks noChangeArrowheads="1"/>
          </p:cNvSpPr>
          <p:nvPr/>
        </p:nvSpPr>
        <p:spPr bwMode="auto">
          <a:xfrm>
            <a:off x="6696075" y="4357688"/>
            <a:ext cx="2413000" cy="322262"/>
          </a:xfrm>
          <a:prstGeom prst="rect">
            <a:avLst/>
          </a:prstGeom>
          <a:solidFill>
            <a:srgbClr val="FF0000"/>
          </a:solidFill>
          <a:ln w="9525">
            <a:solidFill>
              <a:schemeClr val="tx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6413" name="Text Box 29"/>
          <p:cNvSpPr txBox="1">
            <a:spLocks noChangeArrowheads="1"/>
          </p:cNvSpPr>
          <p:nvPr/>
        </p:nvSpPr>
        <p:spPr bwMode="auto">
          <a:xfrm>
            <a:off x="6705600" y="1828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9</a:t>
            </a:r>
            <a:endParaRPr lang="en-US" sz="2400">
              <a:solidFill>
                <a:srgbClr val="FFCC00"/>
              </a:solidFill>
              <a:latin typeface="Times New Roman" pitchFamily="18" charset="0"/>
            </a:endParaRPr>
          </a:p>
        </p:txBody>
      </p:sp>
      <p:sp>
        <p:nvSpPr>
          <p:cNvPr id="16414" name="Text Box 30"/>
          <p:cNvSpPr txBox="1">
            <a:spLocks noChangeArrowheads="1"/>
          </p:cNvSpPr>
          <p:nvPr/>
        </p:nvSpPr>
        <p:spPr bwMode="auto">
          <a:xfrm>
            <a:off x="6705600" y="2133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a:t>
            </a:r>
            <a:endParaRPr lang="en-US" sz="2400">
              <a:solidFill>
                <a:srgbClr val="FFCC00"/>
              </a:solidFill>
              <a:latin typeface="Times New Roman" pitchFamily="18" charset="0"/>
            </a:endParaRPr>
          </a:p>
        </p:txBody>
      </p:sp>
      <p:sp>
        <p:nvSpPr>
          <p:cNvPr id="16415" name="Text Box 31"/>
          <p:cNvSpPr txBox="1">
            <a:spLocks noChangeArrowheads="1"/>
          </p:cNvSpPr>
          <p:nvPr/>
        </p:nvSpPr>
        <p:spPr bwMode="auto">
          <a:xfrm>
            <a:off x="6705600" y="2438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7</a:t>
            </a:r>
            <a:endParaRPr lang="en-US" sz="2400">
              <a:solidFill>
                <a:srgbClr val="FFCC00"/>
              </a:solidFill>
              <a:latin typeface="Times New Roman" pitchFamily="18" charset="0"/>
            </a:endParaRPr>
          </a:p>
        </p:txBody>
      </p:sp>
      <p:sp>
        <p:nvSpPr>
          <p:cNvPr id="16416" name="Text Box 32"/>
          <p:cNvSpPr txBox="1">
            <a:spLocks noChangeArrowheads="1"/>
          </p:cNvSpPr>
          <p:nvPr/>
        </p:nvSpPr>
        <p:spPr bwMode="auto">
          <a:xfrm>
            <a:off x="6705600" y="2743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a:t>
            </a:r>
            <a:endParaRPr lang="en-US" sz="2400">
              <a:solidFill>
                <a:srgbClr val="FFCC00"/>
              </a:solidFill>
              <a:latin typeface="Times New Roman" pitchFamily="18" charset="0"/>
            </a:endParaRPr>
          </a:p>
        </p:txBody>
      </p:sp>
      <p:sp>
        <p:nvSpPr>
          <p:cNvPr id="16417" name="Text Box 33"/>
          <p:cNvSpPr txBox="1">
            <a:spLocks noChangeArrowheads="1"/>
          </p:cNvSpPr>
          <p:nvPr/>
        </p:nvSpPr>
        <p:spPr bwMode="auto">
          <a:xfrm>
            <a:off x="6705600" y="304800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5</a:t>
            </a:r>
          </a:p>
        </p:txBody>
      </p:sp>
      <p:sp>
        <p:nvSpPr>
          <p:cNvPr id="16418" name="Text Box 34"/>
          <p:cNvSpPr txBox="1">
            <a:spLocks noChangeArrowheads="1"/>
          </p:cNvSpPr>
          <p:nvPr/>
        </p:nvSpPr>
        <p:spPr bwMode="auto">
          <a:xfrm>
            <a:off x="6705600" y="3352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a:t>
            </a:r>
            <a:endParaRPr lang="en-US" sz="2400">
              <a:solidFill>
                <a:srgbClr val="FFCC00"/>
              </a:solidFill>
              <a:latin typeface="Times New Roman" pitchFamily="18" charset="0"/>
            </a:endParaRPr>
          </a:p>
        </p:txBody>
      </p:sp>
      <p:sp>
        <p:nvSpPr>
          <p:cNvPr id="16419" name="Text Box 35"/>
          <p:cNvSpPr txBox="1">
            <a:spLocks noChangeArrowheads="1"/>
          </p:cNvSpPr>
          <p:nvPr/>
        </p:nvSpPr>
        <p:spPr bwMode="auto">
          <a:xfrm>
            <a:off x="6705600" y="3657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a:t>
            </a:r>
            <a:endParaRPr lang="en-US" sz="2400">
              <a:solidFill>
                <a:srgbClr val="FFCC00"/>
              </a:solidFill>
              <a:latin typeface="Times New Roman" pitchFamily="18" charset="0"/>
            </a:endParaRPr>
          </a:p>
        </p:txBody>
      </p:sp>
      <p:sp>
        <p:nvSpPr>
          <p:cNvPr id="16420" name="Text Box 36"/>
          <p:cNvSpPr txBox="1">
            <a:spLocks noChangeArrowheads="1"/>
          </p:cNvSpPr>
          <p:nvPr/>
        </p:nvSpPr>
        <p:spPr bwMode="auto">
          <a:xfrm>
            <a:off x="6705600" y="3962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a:t>
            </a:r>
            <a:endParaRPr lang="en-US" sz="2400">
              <a:solidFill>
                <a:srgbClr val="FFCC00"/>
              </a:solidFill>
              <a:latin typeface="Times New Roman" pitchFamily="18" charset="0"/>
            </a:endParaRPr>
          </a:p>
        </p:txBody>
      </p:sp>
      <p:sp>
        <p:nvSpPr>
          <p:cNvPr id="16421" name="Text Box 37"/>
          <p:cNvSpPr txBox="1">
            <a:spLocks noChangeArrowheads="1"/>
          </p:cNvSpPr>
          <p:nvPr/>
        </p:nvSpPr>
        <p:spPr bwMode="auto">
          <a:xfrm>
            <a:off x="6705600" y="4267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a:t>
            </a:r>
            <a:endParaRPr lang="en-US" sz="2400">
              <a:solidFill>
                <a:srgbClr val="FFCC00"/>
              </a:solidFill>
              <a:latin typeface="Times New Roman" pitchFamily="18" charset="0"/>
            </a:endParaRPr>
          </a:p>
        </p:txBody>
      </p:sp>
      <p:sp>
        <p:nvSpPr>
          <p:cNvPr id="16422" name="Text Box 38"/>
          <p:cNvSpPr txBox="1">
            <a:spLocks noChangeArrowheads="1"/>
          </p:cNvSpPr>
          <p:nvPr/>
        </p:nvSpPr>
        <p:spPr bwMode="auto">
          <a:xfrm>
            <a:off x="7543800" y="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 Million</a:t>
            </a:r>
            <a:endParaRPr lang="en-US" sz="2400">
              <a:solidFill>
                <a:prstClr val="white"/>
              </a:solidFill>
              <a:latin typeface="Times New Roman" pitchFamily="18" charset="0"/>
            </a:endParaRPr>
          </a:p>
        </p:txBody>
      </p:sp>
      <p:sp>
        <p:nvSpPr>
          <p:cNvPr id="16423" name="Text Box 39"/>
          <p:cNvSpPr txBox="1">
            <a:spLocks noChangeArrowheads="1"/>
          </p:cNvSpPr>
          <p:nvPr/>
        </p:nvSpPr>
        <p:spPr bwMode="auto">
          <a:xfrm>
            <a:off x="7543800" y="320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$500,000</a:t>
            </a:r>
            <a:endParaRPr lang="en-US" sz="2400">
              <a:solidFill>
                <a:srgbClr val="FFCC00"/>
              </a:solidFill>
              <a:latin typeface="Times New Roman" pitchFamily="18" charset="0"/>
            </a:endParaRPr>
          </a:p>
        </p:txBody>
      </p:sp>
      <p:sp>
        <p:nvSpPr>
          <p:cNvPr id="16424" name="Text Box 40"/>
          <p:cNvSpPr txBox="1">
            <a:spLocks noChangeArrowheads="1"/>
          </p:cNvSpPr>
          <p:nvPr/>
        </p:nvSpPr>
        <p:spPr bwMode="auto">
          <a:xfrm>
            <a:off x="7543800" y="625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$250,000</a:t>
            </a:r>
            <a:endParaRPr lang="en-US" sz="2400">
              <a:solidFill>
                <a:srgbClr val="FFCC00"/>
              </a:solidFill>
              <a:latin typeface="Times New Roman" pitchFamily="18" charset="0"/>
            </a:endParaRPr>
          </a:p>
        </p:txBody>
      </p:sp>
      <p:sp>
        <p:nvSpPr>
          <p:cNvPr id="16425" name="Text Box 41"/>
          <p:cNvSpPr txBox="1">
            <a:spLocks noChangeArrowheads="1"/>
          </p:cNvSpPr>
          <p:nvPr/>
        </p:nvSpPr>
        <p:spPr bwMode="auto">
          <a:xfrm>
            <a:off x="7543800" y="930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$125,000</a:t>
            </a:r>
            <a:endParaRPr lang="en-US" sz="2400">
              <a:solidFill>
                <a:srgbClr val="FFCC00"/>
              </a:solidFill>
              <a:latin typeface="Times New Roman" pitchFamily="18" charset="0"/>
            </a:endParaRPr>
          </a:p>
        </p:txBody>
      </p:sp>
      <p:sp>
        <p:nvSpPr>
          <p:cNvPr id="16426" name="Text Box 42"/>
          <p:cNvSpPr txBox="1">
            <a:spLocks noChangeArrowheads="1"/>
          </p:cNvSpPr>
          <p:nvPr/>
        </p:nvSpPr>
        <p:spPr bwMode="auto">
          <a:xfrm>
            <a:off x="7543800" y="1235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$64,000</a:t>
            </a:r>
            <a:endParaRPr lang="en-US" sz="2400">
              <a:solidFill>
                <a:srgbClr val="FFCC00"/>
              </a:solidFill>
              <a:latin typeface="Times New Roman" pitchFamily="18" charset="0"/>
            </a:endParaRPr>
          </a:p>
        </p:txBody>
      </p:sp>
      <p:sp>
        <p:nvSpPr>
          <p:cNvPr id="16427" name="Text Box 43"/>
          <p:cNvSpPr txBox="1">
            <a:spLocks noChangeArrowheads="1"/>
          </p:cNvSpPr>
          <p:nvPr/>
        </p:nvSpPr>
        <p:spPr bwMode="auto">
          <a:xfrm>
            <a:off x="7543800" y="153987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$32,000</a:t>
            </a:r>
            <a:endParaRPr lang="en-US" sz="2400">
              <a:solidFill>
                <a:prstClr val="white"/>
              </a:solidFill>
              <a:latin typeface="Times New Roman" pitchFamily="18" charset="0"/>
            </a:endParaRPr>
          </a:p>
        </p:txBody>
      </p:sp>
      <p:sp>
        <p:nvSpPr>
          <p:cNvPr id="16428" name="Text Box 44"/>
          <p:cNvSpPr txBox="1">
            <a:spLocks noChangeArrowheads="1"/>
          </p:cNvSpPr>
          <p:nvPr/>
        </p:nvSpPr>
        <p:spPr bwMode="auto">
          <a:xfrm>
            <a:off x="7543800" y="1844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$16,000</a:t>
            </a:r>
            <a:endParaRPr lang="en-US" sz="2400">
              <a:solidFill>
                <a:srgbClr val="FFCC00"/>
              </a:solidFill>
              <a:latin typeface="Times New Roman" pitchFamily="18" charset="0"/>
            </a:endParaRPr>
          </a:p>
        </p:txBody>
      </p:sp>
      <p:sp>
        <p:nvSpPr>
          <p:cNvPr id="16429" name="Text Box 45"/>
          <p:cNvSpPr txBox="1">
            <a:spLocks noChangeArrowheads="1"/>
          </p:cNvSpPr>
          <p:nvPr/>
        </p:nvSpPr>
        <p:spPr bwMode="auto">
          <a:xfrm>
            <a:off x="7543800" y="2149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$8,000</a:t>
            </a:r>
            <a:endParaRPr lang="en-US" sz="2400">
              <a:solidFill>
                <a:srgbClr val="FFCC00"/>
              </a:solidFill>
              <a:latin typeface="Times New Roman" pitchFamily="18" charset="0"/>
            </a:endParaRPr>
          </a:p>
        </p:txBody>
      </p:sp>
      <p:sp>
        <p:nvSpPr>
          <p:cNvPr id="16430" name="Text Box 46"/>
          <p:cNvSpPr txBox="1">
            <a:spLocks noChangeArrowheads="1"/>
          </p:cNvSpPr>
          <p:nvPr/>
        </p:nvSpPr>
        <p:spPr bwMode="auto">
          <a:xfrm>
            <a:off x="7543800" y="2454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$4,000</a:t>
            </a:r>
            <a:endParaRPr lang="en-US" sz="2400">
              <a:solidFill>
                <a:srgbClr val="FFCC00"/>
              </a:solidFill>
              <a:latin typeface="Times New Roman" pitchFamily="18" charset="0"/>
            </a:endParaRPr>
          </a:p>
        </p:txBody>
      </p:sp>
      <p:sp>
        <p:nvSpPr>
          <p:cNvPr id="16431" name="Text Box 47"/>
          <p:cNvSpPr txBox="1">
            <a:spLocks noChangeArrowheads="1"/>
          </p:cNvSpPr>
          <p:nvPr/>
        </p:nvSpPr>
        <p:spPr bwMode="auto">
          <a:xfrm>
            <a:off x="7543800" y="2759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$2,000</a:t>
            </a:r>
            <a:endParaRPr lang="en-US" sz="2400">
              <a:solidFill>
                <a:srgbClr val="FFCC00"/>
              </a:solidFill>
              <a:latin typeface="Times New Roman" pitchFamily="18" charset="0"/>
            </a:endParaRPr>
          </a:p>
        </p:txBody>
      </p:sp>
      <p:sp>
        <p:nvSpPr>
          <p:cNvPr id="16432" name="Text Box 48"/>
          <p:cNvSpPr txBox="1">
            <a:spLocks noChangeArrowheads="1"/>
          </p:cNvSpPr>
          <p:nvPr/>
        </p:nvSpPr>
        <p:spPr bwMode="auto">
          <a:xfrm>
            <a:off x="7543800" y="306387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$1,000</a:t>
            </a:r>
          </a:p>
        </p:txBody>
      </p:sp>
      <p:sp>
        <p:nvSpPr>
          <p:cNvPr id="16433" name="Text Box 49"/>
          <p:cNvSpPr txBox="1">
            <a:spLocks noChangeArrowheads="1"/>
          </p:cNvSpPr>
          <p:nvPr/>
        </p:nvSpPr>
        <p:spPr bwMode="auto">
          <a:xfrm>
            <a:off x="7543800" y="3368675"/>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a:t>
            </a:r>
            <a:endParaRPr lang="en-US" sz="2400">
              <a:solidFill>
                <a:srgbClr val="FFCC00"/>
              </a:solidFill>
              <a:latin typeface="Times New Roman" pitchFamily="18" charset="0"/>
            </a:endParaRPr>
          </a:p>
        </p:txBody>
      </p:sp>
      <p:sp>
        <p:nvSpPr>
          <p:cNvPr id="16434" name="Text Box 50"/>
          <p:cNvSpPr txBox="1">
            <a:spLocks noChangeArrowheads="1"/>
          </p:cNvSpPr>
          <p:nvPr/>
        </p:nvSpPr>
        <p:spPr bwMode="auto">
          <a:xfrm>
            <a:off x="7543800" y="3673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$300</a:t>
            </a:r>
            <a:endParaRPr lang="en-US" sz="2400">
              <a:solidFill>
                <a:srgbClr val="FFCC00"/>
              </a:solidFill>
              <a:latin typeface="Times New Roman" pitchFamily="18" charset="0"/>
            </a:endParaRPr>
          </a:p>
        </p:txBody>
      </p:sp>
      <p:sp>
        <p:nvSpPr>
          <p:cNvPr id="16435" name="Text Box 51"/>
          <p:cNvSpPr txBox="1">
            <a:spLocks noChangeArrowheads="1"/>
          </p:cNvSpPr>
          <p:nvPr/>
        </p:nvSpPr>
        <p:spPr bwMode="auto">
          <a:xfrm>
            <a:off x="7543800" y="3978275"/>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a:t>
            </a:r>
            <a:endParaRPr lang="en-US" sz="2400">
              <a:solidFill>
                <a:srgbClr val="FFCC00"/>
              </a:solidFill>
              <a:latin typeface="Times New Roman" pitchFamily="18" charset="0"/>
            </a:endParaRPr>
          </a:p>
        </p:txBody>
      </p:sp>
      <p:sp>
        <p:nvSpPr>
          <p:cNvPr id="16436" name="Text Box 52"/>
          <p:cNvSpPr txBox="1">
            <a:spLocks noChangeArrowheads="1"/>
          </p:cNvSpPr>
          <p:nvPr/>
        </p:nvSpPr>
        <p:spPr bwMode="auto">
          <a:xfrm>
            <a:off x="7543800" y="4283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$100</a:t>
            </a:r>
            <a:endParaRPr lang="en-US" sz="2400">
              <a:solidFill>
                <a:srgbClr val="FFCC00"/>
              </a:solidFill>
              <a:latin typeface="Times New Roman" pitchFamily="18" charset="0"/>
            </a:endParaRPr>
          </a:p>
        </p:txBody>
      </p:sp>
      <p:sp>
        <p:nvSpPr>
          <p:cNvPr id="16437" name="Oval 53"/>
          <p:cNvSpPr>
            <a:spLocks noChangeArrowheads="1"/>
          </p:cNvSpPr>
          <p:nvPr/>
        </p:nvSpPr>
        <p:spPr bwMode="auto">
          <a:xfrm>
            <a:off x="7239000" y="4419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38" name="Oval 54"/>
          <p:cNvSpPr>
            <a:spLocks noChangeArrowheads="1"/>
          </p:cNvSpPr>
          <p:nvPr/>
        </p:nvSpPr>
        <p:spPr bwMode="auto">
          <a:xfrm>
            <a:off x="7239000" y="4114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39" name="Oval 55"/>
          <p:cNvSpPr>
            <a:spLocks noChangeArrowheads="1"/>
          </p:cNvSpPr>
          <p:nvPr/>
        </p:nvSpPr>
        <p:spPr bwMode="auto">
          <a:xfrm>
            <a:off x="7239000" y="3810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40" name="Oval 56"/>
          <p:cNvSpPr>
            <a:spLocks noChangeArrowheads="1"/>
          </p:cNvSpPr>
          <p:nvPr/>
        </p:nvSpPr>
        <p:spPr bwMode="auto">
          <a:xfrm>
            <a:off x="7239000" y="3505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41" name="Oval 57"/>
          <p:cNvSpPr>
            <a:spLocks noChangeArrowheads="1"/>
          </p:cNvSpPr>
          <p:nvPr/>
        </p:nvSpPr>
        <p:spPr bwMode="auto">
          <a:xfrm>
            <a:off x="7239000" y="3200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42" name="Oval 58"/>
          <p:cNvSpPr>
            <a:spLocks noChangeArrowheads="1"/>
          </p:cNvSpPr>
          <p:nvPr/>
        </p:nvSpPr>
        <p:spPr bwMode="auto">
          <a:xfrm>
            <a:off x="7239000" y="2895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43" name="Oval 59"/>
          <p:cNvSpPr>
            <a:spLocks noChangeArrowheads="1"/>
          </p:cNvSpPr>
          <p:nvPr/>
        </p:nvSpPr>
        <p:spPr bwMode="auto">
          <a:xfrm>
            <a:off x="7239000" y="2590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44" name="Oval 60"/>
          <p:cNvSpPr>
            <a:spLocks noChangeArrowheads="1"/>
          </p:cNvSpPr>
          <p:nvPr/>
        </p:nvSpPr>
        <p:spPr bwMode="auto">
          <a:xfrm>
            <a:off x="7239000" y="2286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45" name="Oval 61"/>
          <p:cNvSpPr>
            <a:spLocks noChangeArrowheads="1"/>
          </p:cNvSpPr>
          <p:nvPr/>
        </p:nvSpPr>
        <p:spPr bwMode="auto">
          <a:xfrm>
            <a:off x="7239000" y="1981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46" name="Oval 62"/>
          <p:cNvSpPr>
            <a:spLocks noChangeArrowheads="1"/>
          </p:cNvSpPr>
          <p:nvPr/>
        </p:nvSpPr>
        <p:spPr bwMode="auto">
          <a:xfrm>
            <a:off x="7239000" y="1676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18" charset="0"/>
            </a:endParaRPr>
          </a:p>
        </p:txBody>
      </p:sp>
      <p:sp>
        <p:nvSpPr>
          <p:cNvPr id="16447" name="Oval 63"/>
          <p:cNvSpPr>
            <a:spLocks noChangeArrowheads="1"/>
          </p:cNvSpPr>
          <p:nvPr/>
        </p:nvSpPr>
        <p:spPr bwMode="auto">
          <a:xfrm>
            <a:off x="7239000" y="1371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48" name="Oval 64"/>
          <p:cNvSpPr>
            <a:spLocks noChangeArrowheads="1"/>
          </p:cNvSpPr>
          <p:nvPr/>
        </p:nvSpPr>
        <p:spPr bwMode="auto">
          <a:xfrm>
            <a:off x="7239000" y="1066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49" name="Oval 65"/>
          <p:cNvSpPr>
            <a:spLocks noChangeArrowheads="1"/>
          </p:cNvSpPr>
          <p:nvPr/>
        </p:nvSpPr>
        <p:spPr bwMode="auto">
          <a:xfrm>
            <a:off x="7239000" y="762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50" name="Oval 66"/>
          <p:cNvSpPr>
            <a:spLocks noChangeArrowheads="1"/>
          </p:cNvSpPr>
          <p:nvPr/>
        </p:nvSpPr>
        <p:spPr bwMode="auto">
          <a:xfrm>
            <a:off x="7239000" y="457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6451" name="Oval 67"/>
          <p:cNvSpPr>
            <a:spLocks noChangeArrowheads="1"/>
          </p:cNvSpPr>
          <p:nvPr/>
        </p:nvSpPr>
        <p:spPr bwMode="auto">
          <a:xfrm>
            <a:off x="7239000" y="152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pic>
        <p:nvPicPr>
          <p:cNvPr id="16452" name="Picture 6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1949450" y="3994150"/>
            <a:ext cx="514350" cy="606425"/>
          </a:xfrm>
          <a:prstGeom prst="rect">
            <a:avLst/>
          </a:prstGeom>
          <a:noFill/>
          <a:ln w="9525">
            <a:noFill/>
            <a:miter lim="800000"/>
            <a:headEnd/>
            <a:tailEnd/>
          </a:ln>
        </p:spPr>
      </p:pic>
      <p:sp>
        <p:nvSpPr>
          <p:cNvPr id="16453" name="AutoShape 69"/>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6454" name="Oval 70"/>
          <p:cNvSpPr>
            <a:spLocks noChangeArrowheads="1"/>
          </p:cNvSpPr>
          <p:nvPr/>
        </p:nvSpPr>
        <p:spPr bwMode="auto">
          <a:xfrm>
            <a:off x="3298825" y="4076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16455" name="AutoShape 71"/>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6456" name="Oval 72"/>
          <p:cNvSpPr>
            <a:spLocks noChangeArrowheads="1"/>
          </p:cNvSpPr>
          <p:nvPr/>
        </p:nvSpPr>
        <p:spPr bwMode="auto">
          <a:xfrm>
            <a:off x="3603625" y="41529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16457" name="AutoShape 73"/>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6458" name="Oval 74"/>
          <p:cNvSpPr>
            <a:spLocks noChangeArrowheads="1"/>
          </p:cNvSpPr>
          <p:nvPr/>
        </p:nvSpPr>
        <p:spPr bwMode="auto">
          <a:xfrm>
            <a:off x="3908425" y="4076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64587" name="Text Box 75"/>
          <p:cNvSpPr txBox="1">
            <a:spLocks noChangeArrowheads="1"/>
          </p:cNvSpPr>
          <p:nvPr/>
        </p:nvSpPr>
        <p:spPr bwMode="auto">
          <a:xfrm>
            <a:off x="685800" y="1203325"/>
            <a:ext cx="5181600" cy="701675"/>
          </a:xfrm>
          <a:prstGeom prst="rect">
            <a:avLst/>
          </a:prstGeom>
          <a:noFill/>
          <a:ln w="9525">
            <a:noFill/>
            <a:miter lim="800000"/>
            <a:headEnd/>
            <a:tailEnd/>
          </a:ln>
        </p:spPr>
        <p:txBody>
          <a:bodyPr>
            <a:spAutoFit/>
          </a:bodyPr>
          <a:lstStyle/>
          <a:p>
            <a:pPr>
              <a:spcBef>
                <a:spcPct val="50000"/>
              </a:spcBef>
            </a:pPr>
            <a:r>
              <a:rPr lang="en-US" sz="4000" b="1" dirty="0">
                <a:solidFill>
                  <a:srgbClr val="000099"/>
                </a:solidFill>
                <a:latin typeface="Times New Roman" pitchFamily="28" charset="0"/>
              </a:rPr>
              <a:t>$100 Question</a:t>
            </a:r>
            <a:endParaRPr lang="en-US" sz="4000" dirty="0">
              <a:solidFill>
                <a:srgbClr val="000099"/>
              </a:solidFill>
              <a:latin typeface="Times New Roman" pitchFamily="18" charset="0"/>
            </a:endParaRPr>
          </a:p>
        </p:txBody>
      </p:sp>
      <p:sp>
        <p:nvSpPr>
          <p:cNvPr id="64590" name="AutoShape 78"/>
          <p:cNvSpPr>
            <a:spLocks noChangeArrowheads="1"/>
          </p:cNvSpPr>
          <p:nvPr/>
        </p:nvSpPr>
        <p:spPr bwMode="auto">
          <a:xfrm>
            <a:off x="152400" y="2286000"/>
            <a:ext cx="6400800" cy="1371600"/>
          </a:xfrm>
          <a:prstGeom prst="flowChartPreparation">
            <a:avLst/>
          </a:prstGeom>
          <a:solidFill>
            <a:srgbClr val="00FF00"/>
          </a:solidFill>
          <a:ln w="57150">
            <a:solidFill>
              <a:srgbClr val="3399FF"/>
            </a:solidFill>
            <a:miter lim="800000"/>
            <a:headEnd/>
            <a:tailEnd/>
          </a:ln>
        </p:spPr>
        <p:txBody>
          <a:bodyPr wrap="none" anchor="ctr"/>
          <a:lstStyle/>
          <a:p>
            <a:pPr algn="l"/>
            <a:r>
              <a:rPr lang="en-US" sz="2400" b="1" dirty="0">
                <a:solidFill>
                  <a:prstClr val="black"/>
                </a:solidFill>
                <a:latin typeface="Times New Roman" pitchFamily="18" charset="0"/>
              </a:rPr>
              <a:t>What rating is for age-appropriate</a:t>
            </a:r>
          </a:p>
          <a:p>
            <a:pPr algn="l"/>
            <a:r>
              <a:rPr lang="en-US" sz="2400" b="1" dirty="0">
                <a:solidFill>
                  <a:prstClr val="black"/>
                </a:solidFill>
                <a:latin typeface="Times New Roman" pitchFamily="18" charset="0"/>
              </a:rPr>
              <a:t>functioning with no concerns?</a:t>
            </a:r>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E6DD6A5B-4173-48D0-A385-EF52A9566617}" type="slidenum">
              <a:rPr lang="en-US" smtClean="0"/>
              <a:pPr>
                <a:defRPr/>
              </a:pPr>
              <a:t>46</a:t>
            </a:fld>
            <a:endParaRPr lang="en-US" dirty="0"/>
          </a:p>
        </p:txBody>
      </p:sp>
    </p:spTree>
    <p:extLst>
      <p:ext uri="{BB962C8B-B14F-4D97-AF65-F5344CB8AC3E}">
        <p14:creationId xmlns:p14="http://schemas.microsoft.com/office/powerpoint/2010/main" val="2078082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64587"/>
                                        </p:tgtEl>
                                        <p:attrNameLst>
                                          <p:attrName>style.visibility</p:attrName>
                                        </p:attrNameLst>
                                      </p:cBhvr>
                                      <p:to>
                                        <p:strVal val="visible"/>
                                      </p:to>
                                    </p:set>
                                    <p:animEffect transition="in" filter="dissolve">
                                      <p:cBhvr>
                                        <p:cTn id="7" dur="500"/>
                                        <p:tgtEl>
                                          <p:spTgt spid="64587"/>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64525"/>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64527"/>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64526"/>
                                        </p:tgtEl>
                                        <p:attrNameLst>
                                          <p:attrName>style.visibility</p:attrName>
                                        </p:attrNameLst>
                                      </p:cBhvr>
                                      <p:to>
                                        <p:strVal val="visible"/>
                                      </p:to>
                                    </p:set>
                                  </p:childTnLst>
                                </p:cTn>
                              </p:par>
                            </p:childTnLst>
                          </p:cTn>
                        </p:par>
                        <p:par>
                          <p:cTn id="16" fill="hold">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645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645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5" grpId="0" autoUpdateAnimBg="0"/>
      <p:bldP spid="64526" grpId="0" autoUpdateAnimBg="0"/>
      <p:bldP spid="64527" grpId="0" autoUpdateAnimBg="0"/>
      <p:bldP spid="64528" grpId="0" autoUpdateAnimBg="0"/>
      <p:bldP spid="64587"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7411" name="AutoShape 3"/>
          <p:cNvSpPr>
            <a:spLocks noChangeArrowheads="1"/>
          </p:cNvSpPr>
          <p:nvPr/>
        </p:nvSpPr>
        <p:spPr bwMode="auto">
          <a:xfrm>
            <a:off x="228600" y="4800600"/>
            <a:ext cx="4267200" cy="914400"/>
          </a:xfrm>
          <a:prstGeom prst="flowChartPreparation">
            <a:avLst/>
          </a:prstGeom>
          <a:solidFill>
            <a:schemeClr val="tx1"/>
          </a:solidFill>
          <a:ln w="57150">
            <a:solidFill>
              <a:srgbClr val="FFCC00"/>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7412"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7413"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7414"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7415" name="Line 7"/>
          <p:cNvSpPr>
            <a:spLocks noChangeShapeType="1"/>
          </p:cNvSpPr>
          <p:nvPr/>
        </p:nvSpPr>
        <p:spPr bwMode="auto">
          <a:xfrm flipH="1">
            <a:off x="2857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7416" name="Line 8"/>
          <p:cNvSpPr>
            <a:spLocks noChangeShapeType="1"/>
          </p:cNvSpPr>
          <p:nvPr/>
        </p:nvSpPr>
        <p:spPr bwMode="auto">
          <a:xfrm flipH="1">
            <a:off x="38100"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7417" name="Line 9"/>
          <p:cNvSpPr>
            <a:spLocks noChangeShapeType="1"/>
          </p:cNvSpPr>
          <p:nvPr/>
        </p:nvSpPr>
        <p:spPr bwMode="auto">
          <a:xfrm flipH="1">
            <a:off x="4467225"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7418" name="Line 10"/>
          <p:cNvSpPr>
            <a:spLocks noChangeShapeType="1"/>
          </p:cNvSpPr>
          <p:nvPr/>
        </p:nvSpPr>
        <p:spPr bwMode="auto">
          <a:xfrm flipH="1">
            <a:off x="444817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7419" name="Line 11"/>
          <p:cNvSpPr>
            <a:spLocks noChangeShapeType="1"/>
          </p:cNvSpPr>
          <p:nvPr/>
        </p:nvSpPr>
        <p:spPr bwMode="auto">
          <a:xfrm flipH="1">
            <a:off x="889952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7420" name="Line 12"/>
          <p:cNvSpPr>
            <a:spLocks noChangeShapeType="1"/>
          </p:cNvSpPr>
          <p:nvPr/>
        </p:nvSpPr>
        <p:spPr bwMode="auto">
          <a:xfrm flipH="1">
            <a:off x="8902700"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65549" name="Text Box 13"/>
          <p:cNvSpPr txBox="1">
            <a:spLocks noChangeArrowheads="1"/>
          </p:cNvSpPr>
          <p:nvPr/>
        </p:nvSpPr>
        <p:spPr bwMode="auto">
          <a:xfrm>
            <a:off x="533400" y="5029200"/>
            <a:ext cx="3657600" cy="457200"/>
          </a:xfrm>
          <a:prstGeom prst="rect">
            <a:avLst/>
          </a:prstGeom>
          <a:noFill/>
          <a:ln w="9525">
            <a:noFill/>
            <a:miter lim="800000"/>
            <a:headEnd/>
            <a:tailEnd/>
          </a:ln>
        </p:spPr>
        <p:txBody>
          <a:bodyPr>
            <a:spAutoFit/>
          </a:bodyPr>
          <a:lstStyle/>
          <a:p>
            <a:pPr algn="l">
              <a:spcBef>
                <a:spcPct val="50000"/>
              </a:spcBef>
            </a:pPr>
            <a:r>
              <a:rPr lang="en-US" sz="2400" b="1" dirty="0">
                <a:solidFill>
                  <a:srgbClr val="FFCC00"/>
                </a:solidFill>
                <a:latin typeface="Times New Roman" pitchFamily="28" charset="0"/>
              </a:rPr>
              <a:t>A:  7</a:t>
            </a:r>
            <a:endParaRPr lang="en-US" sz="2400" dirty="0">
              <a:solidFill>
                <a:srgbClr val="FFCC00"/>
              </a:solidFill>
              <a:latin typeface="Times New Roman" pitchFamily="18" charset="0"/>
            </a:endParaRPr>
          </a:p>
        </p:txBody>
      </p:sp>
      <p:sp>
        <p:nvSpPr>
          <p:cNvPr id="65550" name="Text Box 14"/>
          <p:cNvSpPr txBox="1">
            <a:spLocks noChangeArrowheads="1"/>
          </p:cNvSpPr>
          <p:nvPr/>
        </p:nvSpPr>
        <p:spPr bwMode="auto">
          <a:xfrm>
            <a:off x="533400" y="6096000"/>
            <a:ext cx="22098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C:  1</a:t>
            </a:r>
            <a:endParaRPr lang="en-US" sz="2400">
              <a:solidFill>
                <a:srgbClr val="FFCC00"/>
              </a:solidFill>
              <a:latin typeface="Times New Roman" pitchFamily="18" charset="0"/>
            </a:endParaRPr>
          </a:p>
        </p:txBody>
      </p:sp>
      <p:sp>
        <p:nvSpPr>
          <p:cNvPr id="65551" name="Text Box 15"/>
          <p:cNvSpPr txBox="1">
            <a:spLocks noChangeArrowheads="1"/>
          </p:cNvSpPr>
          <p:nvPr/>
        </p:nvSpPr>
        <p:spPr bwMode="auto">
          <a:xfrm>
            <a:off x="4953000" y="5029200"/>
            <a:ext cx="28956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B:  5</a:t>
            </a:r>
            <a:endParaRPr lang="en-US" sz="2400">
              <a:solidFill>
                <a:srgbClr val="FFCC00"/>
              </a:solidFill>
              <a:latin typeface="Times New Roman" pitchFamily="18" charset="0"/>
            </a:endParaRPr>
          </a:p>
        </p:txBody>
      </p:sp>
      <p:sp>
        <p:nvSpPr>
          <p:cNvPr id="65552" name="Text Box 16"/>
          <p:cNvSpPr txBox="1">
            <a:spLocks noChangeArrowheads="1"/>
          </p:cNvSpPr>
          <p:nvPr/>
        </p:nvSpPr>
        <p:spPr bwMode="auto">
          <a:xfrm>
            <a:off x="4953000" y="6096000"/>
            <a:ext cx="29718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D:  6 </a:t>
            </a:r>
            <a:endParaRPr lang="en-US" sz="2400">
              <a:solidFill>
                <a:srgbClr val="FFCC00"/>
              </a:solidFill>
              <a:latin typeface="Times New Roman" pitchFamily="18" charset="0"/>
            </a:endParaRPr>
          </a:p>
        </p:txBody>
      </p:sp>
      <p:sp>
        <p:nvSpPr>
          <p:cNvPr id="17425" name="Oval 17"/>
          <p:cNvSpPr>
            <a:spLocks noChangeArrowheads="1"/>
          </p:cNvSpPr>
          <p:nvPr/>
        </p:nvSpPr>
        <p:spPr bwMode="auto">
          <a:xfrm>
            <a:off x="1524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7426" name="Oval 18"/>
          <p:cNvSpPr>
            <a:spLocks noChangeArrowheads="1"/>
          </p:cNvSpPr>
          <p:nvPr/>
        </p:nvSpPr>
        <p:spPr bwMode="auto">
          <a:xfrm>
            <a:off x="30480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7427" name="Oval 19"/>
          <p:cNvSpPr>
            <a:spLocks noChangeArrowheads="1"/>
          </p:cNvSpPr>
          <p:nvPr/>
        </p:nvSpPr>
        <p:spPr bwMode="auto">
          <a:xfrm>
            <a:off x="16002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17428" name="Text Box 20"/>
          <p:cNvSpPr txBox="1">
            <a:spLocks noChangeArrowheads="1"/>
          </p:cNvSpPr>
          <p:nvPr/>
        </p:nvSpPr>
        <p:spPr bwMode="auto">
          <a:xfrm>
            <a:off x="336550" y="4102100"/>
            <a:ext cx="1066800" cy="457200"/>
          </a:xfrm>
          <a:prstGeom prst="rect">
            <a:avLst/>
          </a:prstGeom>
          <a:noFill/>
          <a:ln w="9525">
            <a:noFill/>
            <a:miter lim="800000"/>
            <a:headEnd/>
            <a:tailEnd/>
          </a:ln>
        </p:spPr>
        <p:txBody>
          <a:bodyPr>
            <a:spAutoFit/>
          </a:bodyPr>
          <a:lstStyle/>
          <a:p>
            <a:pPr algn="l">
              <a:spcBef>
                <a:spcPct val="50000"/>
              </a:spcBef>
            </a:pPr>
            <a:r>
              <a:rPr lang="en-US" sz="2400" b="1">
                <a:solidFill>
                  <a:prstClr val="white"/>
                </a:solidFill>
                <a:latin typeface="Times New Roman" pitchFamily="28" charset="0"/>
              </a:rPr>
              <a:t>50:50</a:t>
            </a:r>
            <a:endParaRPr lang="en-US" sz="2400">
              <a:solidFill>
                <a:prstClr val="white"/>
              </a:solidFill>
              <a:latin typeface="Times New Roman" pitchFamily="18" charset="0"/>
            </a:endParaRPr>
          </a:p>
        </p:txBody>
      </p:sp>
      <p:sp>
        <p:nvSpPr>
          <p:cNvPr id="17429" name="Rectangle 21"/>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7430" name="Text Box 22"/>
          <p:cNvSpPr txBox="1">
            <a:spLocks noChangeArrowheads="1"/>
          </p:cNvSpPr>
          <p:nvPr/>
        </p:nvSpPr>
        <p:spPr bwMode="auto">
          <a:xfrm>
            <a:off x="6705600" y="-1587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15</a:t>
            </a:r>
            <a:endParaRPr lang="en-US" sz="2400">
              <a:solidFill>
                <a:prstClr val="white"/>
              </a:solidFill>
              <a:latin typeface="Times New Roman" pitchFamily="18" charset="0"/>
            </a:endParaRPr>
          </a:p>
        </p:txBody>
      </p:sp>
      <p:sp>
        <p:nvSpPr>
          <p:cNvPr id="17431" name="Text Box 23"/>
          <p:cNvSpPr txBox="1">
            <a:spLocks noChangeArrowheads="1"/>
          </p:cNvSpPr>
          <p:nvPr/>
        </p:nvSpPr>
        <p:spPr bwMode="auto">
          <a:xfrm>
            <a:off x="6705600" y="304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14</a:t>
            </a:r>
            <a:endParaRPr lang="en-US" sz="2400">
              <a:solidFill>
                <a:srgbClr val="FFCC00"/>
              </a:solidFill>
              <a:latin typeface="Times New Roman" pitchFamily="18" charset="0"/>
            </a:endParaRPr>
          </a:p>
        </p:txBody>
      </p:sp>
      <p:sp>
        <p:nvSpPr>
          <p:cNvPr id="17432" name="Text Box 24"/>
          <p:cNvSpPr txBox="1">
            <a:spLocks noChangeArrowheads="1"/>
          </p:cNvSpPr>
          <p:nvPr/>
        </p:nvSpPr>
        <p:spPr bwMode="auto">
          <a:xfrm>
            <a:off x="6705600" y="609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13</a:t>
            </a:r>
            <a:endParaRPr lang="en-US" sz="2400">
              <a:solidFill>
                <a:srgbClr val="FFCC00"/>
              </a:solidFill>
              <a:latin typeface="Times New Roman" pitchFamily="18" charset="0"/>
            </a:endParaRPr>
          </a:p>
        </p:txBody>
      </p:sp>
      <p:sp>
        <p:nvSpPr>
          <p:cNvPr id="17433" name="Text Box 25"/>
          <p:cNvSpPr txBox="1">
            <a:spLocks noChangeArrowheads="1"/>
          </p:cNvSpPr>
          <p:nvPr/>
        </p:nvSpPr>
        <p:spPr bwMode="auto">
          <a:xfrm>
            <a:off x="6705600" y="914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a:t>
            </a:r>
            <a:endParaRPr lang="en-US" sz="2400">
              <a:solidFill>
                <a:srgbClr val="FFCC00"/>
              </a:solidFill>
              <a:latin typeface="Times New Roman" pitchFamily="18" charset="0"/>
            </a:endParaRPr>
          </a:p>
        </p:txBody>
      </p:sp>
      <p:sp>
        <p:nvSpPr>
          <p:cNvPr id="17434" name="Text Box 26"/>
          <p:cNvSpPr txBox="1">
            <a:spLocks noChangeArrowheads="1"/>
          </p:cNvSpPr>
          <p:nvPr/>
        </p:nvSpPr>
        <p:spPr bwMode="auto">
          <a:xfrm>
            <a:off x="6705600" y="1219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11</a:t>
            </a:r>
            <a:endParaRPr lang="en-US" sz="2400">
              <a:solidFill>
                <a:srgbClr val="FFCC00"/>
              </a:solidFill>
              <a:latin typeface="Times New Roman" pitchFamily="18" charset="0"/>
            </a:endParaRPr>
          </a:p>
        </p:txBody>
      </p:sp>
      <p:sp>
        <p:nvSpPr>
          <p:cNvPr id="17435" name="Text Box 27"/>
          <p:cNvSpPr txBox="1">
            <a:spLocks noChangeArrowheads="1"/>
          </p:cNvSpPr>
          <p:nvPr/>
        </p:nvSpPr>
        <p:spPr bwMode="auto">
          <a:xfrm>
            <a:off x="6705600" y="152400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a:t>
            </a:r>
            <a:endParaRPr lang="en-US" sz="2400">
              <a:solidFill>
                <a:prstClr val="white"/>
              </a:solidFill>
              <a:latin typeface="Times New Roman" pitchFamily="18" charset="0"/>
            </a:endParaRPr>
          </a:p>
        </p:txBody>
      </p:sp>
      <p:sp>
        <p:nvSpPr>
          <p:cNvPr id="17436" name="Rectangle 28"/>
          <p:cNvSpPr>
            <a:spLocks noChangeArrowheads="1"/>
          </p:cNvSpPr>
          <p:nvPr/>
        </p:nvSpPr>
        <p:spPr bwMode="auto">
          <a:xfrm>
            <a:off x="6696075" y="4357688"/>
            <a:ext cx="2413000" cy="322262"/>
          </a:xfrm>
          <a:prstGeom prst="rect">
            <a:avLst/>
          </a:prstGeom>
          <a:solidFill>
            <a:srgbClr val="FF0000"/>
          </a:solidFill>
          <a:ln w="9525">
            <a:solidFill>
              <a:schemeClr val="tx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7437" name="Text Box 29"/>
          <p:cNvSpPr txBox="1">
            <a:spLocks noChangeArrowheads="1"/>
          </p:cNvSpPr>
          <p:nvPr/>
        </p:nvSpPr>
        <p:spPr bwMode="auto">
          <a:xfrm>
            <a:off x="6705600" y="1828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9</a:t>
            </a:r>
            <a:endParaRPr lang="en-US" sz="2400">
              <a:solidFill>
                <a:srgbClr val="FFCC00"/>
              </a:solidFill>
              <a:latin typeface="Times New Roman" pitchFamily="18" charset="0"/>
            </a:endParaRPr>
          </a:p>
        </p:txBody>
      </p:sp>
      <p:sp>
        <p:nvSpPr>
          <p:cNvPr id="17438" name="Text Box 30"/>
          <p:cNvSpPr txBox="1">
            <a:spLocks noChangeArrowheads="1"/>
          </p:cNvSpPr>
          <p:nvPr/>
        </p:nvSpPr>
        <p:spPr bwMode="auto">
          <a:xfrm>
            <a:off x="6705600" y="2133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a:t>
            </a:r>
            <a:endParaRPr lang="en-US" sz="2400">
              <a:solidFill>
                <a:srgbClr val="FFCC00"/>
              </a:solidFill>
              <a:latin typeface="Times New Roman" pitchFamily="18" charset="0"/>
            </a:endParaRPr>
          </a:p>
        </p:txBody>
      </p:sp>
      <p:sp>
        <p:nvSpPr>
          <p:cNvPr id="17439" name="Text Box 31"/>
          <p:cNvSpPr txBox="1">
            <a:spLocks noChangeArrowheads="1"/>
          </p:cNvSpPr>
          <p:nvPr/>
        </p:nvSpPr>
        <p:spPr bwMode="auto">
          <a:xfrm>
            <a:off x="6705600" y="2438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7</a:t>
            </a:r>
            <a:endParaRPr lang="en-US" sz="2400">
              <a:solidFill>
                <a:srgbClr val="FFCC00"/>
              </a:solidFill>
              <a:latin typeface="Times New Roman" pitchFamily="18" charset="0"/>
            </a:endParaRPr>
          </a:p>
        </p:txBody>
      </p:sp>
      <p:sp>
        <p:nvSpPr>
          <p:cNvPr id="17440" name="Text Box 32"/>
          <p:cNvSpPr txBox="1">
            <a:spLocks noChangeArrowheads="1"/>
          </p:cNvSpPr>
          <p:nvPr/>
        </p:nvSpPr>
        <p:spPr bwMode="auto">
          <a:xfrm>
            <a:off x="6705600" y="2743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a:t>
            </a:r>
            <a:endParaRPr lang="en-US" sz="2400">
              <a:solidFill>
                <a:srgbClr val="FFCC00"/>
              </a:solidFill>
              <a:latin typeface="Times New Roman" pitchFamily="18" charset="0"/>
            </a:endParaRPr>
          </a:p>
        </p:txBody>
      </p:sp>
      <p:sp>
        <p:nvSpPr>
          <p:cNvPr id="17441" name="Text Box 33"/>
          <p:cNvSpPr txBox="1">
            <a:spLocks noChangeArrowheads="1"/>
          </p:cNvSpPr>
          <p:nvPr/>
        </p:nvSpPr>
        <p:spPr bwMode="auto">
          <a:xfrm>
            <a:off x="6705600" y="304800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5</a:t>
            </a:r>
          </a:p>
        </p:txBody>
      </p:sp>
      <p:sp>
        <p:nvSpPr>
          <p:cNvPr id="17442" name="Text Box 34"/>
          <p:cNvSpPr txBox="1">
            <a:spLocks noChangeArrowheads="1"/>
          </p:cNvSpPr>
          <p:nvPr/>
        </p:nvSpPr>
        <p:spPr bwMode="auto">
          <a:xfrm>
            <a:off x="6705600" y="3352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a:t>
            </a:r>
            <a:endParaRPr lang="en-US" sz="2400">
              <a:solidFill>
                <a:srgbClr val="FFCC00"/>
              </a:solidFill>
              <a:latin typeface="Times New Roman" pitchFamily="18" charset="0"/>
            </a:endParaRPr>
          </a:p>
        </p:txBody>
      </p:sp>
      <p:sp>
        <p:nvSpPr>
          <p:cNvPr id="17443" name="Text Box 35"/>
          <p:cNvSpPr txBox="1">
            <a:spLocks noChangeArrowheads="1"/>
          </p:cNvSpPr>
          <p:nvPr/>
        </p:nvSpPr>
        <p:spPr bwMode="auto">
          <a:xfrm>
            <a:off x="6705600" y="3657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a:t>
            </a:r>
            <a:endParaRPr lang="en-US" sz="2400">
              <a:solidFill>
                <a:srgbClr val="FFCC00"/>
              </a:solidFill>
              <a:latin typeface="Times New Roman" pitchFamily="18" charset="0"/>
            </a:endParaRPr>
          </a:p>
        </p:txBody>
      </p:sp>
      <p:sp>
        <p:nvSpPr>
          <p:cNvPr id="17444" name="Text Box 36"/>
          <p:cNvSpPr txBox="1">
            <a:spLocks noChangeArrowheads="1"/>
          </p:cNvSpPr>
          <p:nvPr/>
        </p:nvSpPr>
        <p:spPr bwMode="auto">
          <a:xfrm>
            <a:off x="6705600" y="3962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a:t>
            </a:r>
            <a:endParaRPr lang="en-US" sz="2400">
              <a:solidFill>
                <a:srgbClr val="FFCC00"/>
              </a:solidFill>
              <a:latin typeface="Times New Roman" pitchFamily="18" charset="0"/>
            </a:endParaRPr>
          </a:p>
        </p:txBody>
      </p:sp>
      <p:sp>
        <p:nvSpPr>
          <p:cNvPr id="17445" name="Text Box 37"/>
          <p:cNvSpPr txBox="1">
            <a:spLocks noChangeArrowheads="1"/>
          </p:cNvSpPr>
          <p:nvPr/>
        </p:nvSpPr>
        <p:spPr bwMode="auto">
          <a:xfrm>
            <a:off x="6705600" y="4267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a:t>
            </a:r>
            <a:endParaRPr lang="en-US" sz="2400">
              <a:solidFill>
                <a:srgbClr val="FFCC00"/>
              </a:solidFill>
              <a:latin typeface="Times New Roman" pitchFamily="18" charset="0"/>
            </a:endParaRPr>
          </a:p>
        </p:txBody>
      </p:sp>
      <p:sp>
        <p:nvSpPr>
          <p:cNvPr id="17446" name="Text Box 38"/>
          <p:cNvSpPr txBox="1">
            <a:spLocks noChangeArrowheads="1"/>
          </p:cNvSpPr>
          <p:nvPr/>
        </p:nvSpPr>
        <p:spPr bwMode="auto">
          <a:xfrm>
            <a:off x="7543800" y="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 Million</a:t>
            </a:r>
            <a:endParaRPr lang="en-US" sz="2400">
              <a:solidFill>
                <a:prstClr val="white"/>
              </a:solidFill>
              <a:latin typeface="Times New Roman" pitchFamily="18" charset="0"/>
            </a:endParaRPr>
          </a:p>
        </p:txBody>
      </p:sp>
      <p:sp>
        <p:nvSpPr>
          <p:cNvPr id="17447" name="Text Box 39"/>
          <p:cNvSpPr txBox="1">
            <a:spLocks noChangeArrowheads="1"/>
          </p:cNvSpPr>
          <p:nvPr/>
        </p:nvSpPr>
        <p:spPr bwMode="auto">
          <a:xfrm>
            <a:off x="7543800" y="320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$500,000</a:t>
            </a:r>
            <a:endParaRPr lang="en-US" sz="2400">
              <a:solidFill>
                <a:srgbClr val="FFCC00"/>
              </a:solidFill>
              <a:latin typeface="Times New Roman" pitchFamily="18" charset="0"/>
            </a:endParaRPr>
          </a:p>
        </p:txBody>
      </p:sp>
      <p:sp>
        <p:nvSpPr>
          <p:cNvPr id="17448" name="Text Box 40"/>
          <p:cNvSpPr txBox="1">
            <a:spLocks noChangeArrowheads="1"/>
          </p:cNvSpPr>
          <p:nvPr/>
        </p:nvSpPr>
        <p:spPr bwMode="auto">
          <a:xfrm>
            <a:off x="7543800" y="625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$250,000</a:t>
            </a:r>
            <a:endParaRPr lang="en-US" sz="2400">
              <a:solidFill>
                <a:srgbClr val="FFCC00"/>
              </a:solidFill>
              <a:latin typeface="Times New Roman" pitchFamily="18" charset="0"/>
            </a:endParaRPr>
          </a:p>
        </p:txBody>
      </p:sp>
      <p:sp>
        <p:nvSpPr>
          <p:cNvPr id="17449" name="Text Box 41"/>
          <p:cNvSpPr txBox="1">
            <a:spLocks noChangeArrowheads="1"/>
          </p:cNvSpPr>
          <p:nvPr/>
        </p:nvSpPr>
        <p:spPr bwMode="auto">
          <a:xfrm>
            <a:off x="7543800" y="930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$125,000</a:t>
            </a:r>
            <a:endParaRPr lang="en-US" sz="2400">
              <a:solidFill>
                <a:srgbClr val="FFCC00"/>
              </a:solidFill>
              <a:latin typeface="Times New Roman" pitchFamily="18" charset="0"/>
            </a:endParaRPr>
          </a:p>
        </p:txBody>
      </p:sp>
      <p:sp>
        <p:nvSpPr>
          <p:cNvPr id="17450" name="Text Box 42"/>
          <p:cNvSpPr txBox="1">
            <a:spLocks noChangeArrowheads="1"/>
          </p:cNvSpPr>
          <p:nvPr/>
        </p:nvSpPr>
        <p:spPr bwMode="auto">
          <a:xfrm>
            <a:off x="7543800" y="1235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$64,000</a:t>
            </a:r>
            <a:endParaRPr lang="en-US" sz="2400">
              <a:solidFill>
                <a:srgbClr val="FFCC00"/>
              </a:solidFill>
              <a:latin typeface="Times New Roman" pitchFamily="18" charset="0"/>
            </a:endParaRPr>
          </a:p>
        </p:txBody>
      </p:sp>
      <p:sp>
        <p:nvSpPr>
          <p:cNvPr id="17451" name="Text Box 43"/>
          <p:cNvSpPr txBox="1">
            <a:spLocks noChangeArrowheads="1"/>
          </p:cNvSpPr>
          <p:nvPr/>
        </p:nvSpPr>
        <p:spPr bwMode="auto">
          <a:xfrm>
            <a:off x="7543800" y="153987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$32,000</a:t>
            </a:r>
            <a:endParaRPr lang="en-US" sz="2400">
              <a:solidFill>
                <a:prstClr val="white"/>
              </a:solidFill>
              <a:latin typeface="Times New Roman" pitchFamily="18" charset="0"/>
            </a:endParaRPr>
          </a:p>
        </p:txBody>
      </p:sp>
      <p:sp>
        <p:nvSpPr>
          <p:cNvPr id="17452" name="Text Box 44"/>
          <p:cNvSpPr txBox="1">
            <a:spLocks noChangeArrowheads="1"/>
          </p:cNvSpPr>
          <p:nvPr/>
        </p:nvSpPr>
        <p:spPr bwMode="auto">
          <a:xfrm>
            <a:off x="7543800" y="1844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$16,000</a:t>
            </a:r>
            <a:endParaRPr lang="en-US" sz="2400">
              <a:solidFill>
                <a:srgbClr val="FFCC00"/>
              </a:solidFill>
              <a:latin typeface="Times New Roman" pitchFamily="18" charset="0"/>
            </a:endParaRPr>
          </a:p>
        </p:txBody>
      </p:sp>
      <p:sp>
        <p:nvSpPr>
          <p:cNvPr id="17453" name="Text Box 45"/>
          <p:cNvSpPr txBox="1">
            <a:spLocks noChangeArrowheads="1"/>
          </p:cNvSpPr>
          <p:nvPr/>
        </p:nvSpPr>
        <p:spPr bwMode="auto">
          <a:xfrm>
            <a:off x="7543800" y="2149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$8,000</a:t>
            </a:r>
            <a:endParaRPr lang="en-US" sz="2400">
              <a:solidFill>
                <a:srgbClr val="FFCC00"/>
              </a:solidFill>
              <a:latin typeface="Times New Roman" pitchFamily="18" charset="0"/>
            </a:endParaRPr>
          </a:p>
        </p:txBody>
      </p:sp>
      <p:sp>
        <p:nvSpPr>
          <p:cNvPr id="17454" name="Text Box 46"/>
          <p:cNvSpPr txBox="1">
            <a:spLocks noChangeArrowheads="1"/>
          </p:cNvSpPr>
          <p:nvPr/>
        </p:nvSpPr>
        <p:spPr bwMode="auto">
          <a:xfrm>
            <a:off x="7543800" y="2454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$4,000</a:t>
            </a:r>
            <a:endParaRPr lang="en-US" sz="2400">
              <a:solidFill>
                <a:srgbClr val="FFCC00"/>
              </a:solidFill>
              <a:latin typeface="Times New Roman" pitchFamily="18" charset="0"/>
            </a:endParaRPr>
          </a:p>
        </p:txBody>
      </p:sp>
      <p:sp>
        <p:nvSpPr>
          <p:cNvPr id="17455" name="Text Box 47"/>
          <p:cNvSpPr txBox="1">
            <a:spLocks noChangeArrowheads="1"/>
          </p:cNvSpPr>
          <p:nvPr/>
        </p:nvSpPr>
        <p:spPr bwMode="auto">
          <a:xfrm>
            <a:off x="7543800" y="2759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$2,000</a:t>
            </a:r>
            <a:endParaRPr lang="en-US" sz="2400">
              <a:solidFill>
                <a:srgbClr val="FFCC00"/>
              </a:solidFill>
              <a:latin typeface="Times New Roman" pitchFamily="18" charset="0"/>
            </a:endParaRPr>
          </a:p>
        </p:txBody>
      </p:sp>
      <p:sp>
        <p:nvSpPr>
          <p:cNvPr id="17456" name="Text Box 48"/>
          <p:cNvSpPr txBox="1">
            <a:spLocks noChangeArrowheads="1"/>
          </p:cNvSpPr>
          <p:nvPr/>
        </p:nvSpPr>
        <p:spPr bwMode="auto">
          <a:xfrm>
            <a:off x="7543800" y="306387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$1,000</a:t>
            </a:r>
          </a:p>
        </p:txBody>
      </p:sp>
      <p:sp>
        <p:nvSpPr>
          <p:cNvPr id="17457" name="Text Box 49"/>
          <p:cNvSpPr txBox="1">
            <a:spLocks noChangeArrowheads="1"/>
          </p:cNvSpPr>
          <p:nvPr/>
        </p:nvSpPr>
        <p:spPr bwMode="auto">
          <a:xfrm>
            <a:off x="7543800" y="3368675"/>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a:t>
            </a:r>
            <a:endParaRPr lang="en-US" sz="2400">
              <a:solidFill>
                <a:srgbClr val="FFCC00"/>
              </a:solidFill>
              <a:latin typeface="Times New Roman" pitchFamily="18" charset="0"/>
            </a:endParaRPr>
          </a:p>
        </p:txBody>
      </p:sp>
      <p:sp>
        <p:nvSpPr>
          <p:cNvPr id="17458" name="Text Box 50"/>
          <p:cNvSpPr txBox="1">
            <a:spLocks noChangeArrowheads="1"/>
          </p:cNvSpPr>
          <p:nvPr/>
        </p:nvSpPr>
        <p:spPr bwMode="auto">
          <a:xfrm>
            <a:off x="7543800" y="3673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$300</a:t>
            </a:r>
            <a:endParaRPr lang="en-US" sz="2400">
              <a:solidFill>
                <a:srgbClr val="FFCC00"/>
              </a:solidFill>
              <a:latin typeface="Times New Roman" pitchFamily="18" charset="0"/>
            </a:endParaRPr>
          </a:p>
        </p:txBody>
      </p:sp>
      <p:sp>
        <p:nvSpPr>
          <p:cNvPr id="17459" name="Text Box 51"/>
          <p:cNvSpPr txBox="1">
            <a:spLocks noChangeArrowheads="1"/>
          </p:cNvSpPr>
          <p:nvPr/>
        </p:nvSpPr>
        <p:spPr bwMode="auto">
          <a:xfrm>
            <a:off x="7543800" y="3978275"/>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a:t>
            </a:r>
            <a:endParaRPr lang="en-US" sz="2400">
              <a:solidFill>
                <a:srgbClr val="FFCC00"/>
              </a:solidFill>
              <a:latin typeface="Times New Roman" pitchFamily="18" charset="0"/>
            </a:endParaRPr>
          </a:p>
        </p:txBody>
      </p:sp>
      <p:sp>
        <p:nvSpPr>
          <p:cNvPr id="17460" name="Text Box 52"/>
          <p:cNvSpPr txBox="1">
            <a:spLocks noChangeArrowheads="1"/>
          </p:cNvSpPr>
          <p:nvPr/>
        </p:nvSpPr>
        <p:spPr bwMode="auto">
          <a:xfrm>
            <a:off x="7543800" y="4283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$100</a:t>
            </a:r>
            <a:endParaRPr lang="en-US" sz="2400">
              <a:solidFill>
                <a:srgbClr val="FFCC00"/>
              </a:solidFill>
              <a:latin typeface="Times New Roman" pitchFamily="18" charset="0"/>
            </a:endParaRPr>
          </a:p>
        </p:txBody>
      </p:sp>
      <p:sp>
        <p:nvSpPr>
          <p:cNvPr id="17461" name="Oval 53"/>
          <p:cNvSpPr>
            <a:spLocks noChangeArrowheads="1"/>
          </p:cNvSpPr>
          <p:nvPr/>
        </p:nvSpPr>
        <p:spPr bwMode="auto">
          <a:xfrm>
            <a:off x="7239000" y="4419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62" name="Oval 54"/>
          <p:cNvSpPr>
            <a:spLocks noChangeArrowheads="1"/>
          </p:cNvSpPr>
          <p:nvPr/>
        </p:nvSpPr>
        <p:spPr bwMode="auto">
          <a:xfrm>
            <a:off x="7239000" y="4114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63" name="Oval 55"/>
          <p:cNvSpPr>
            <a:spLocks noChangeArrowheads="1"/>
          </p:cNvSpPr>
          <p:nvPr/>
        </p:nvSpPr>
        <p:spPr bwMode="auto">
          <a:xfrm>
            <a:off x="7239000" y="3810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64" name="Oval 56"/>
          <p:cNvSpPr>
            <a:spLocks noChangeArrowheads="1"/>
          </p:cNvSpPr>
          <p:nvPr/>
        </p:nvSpPr>
        <p:spPr bwMode="auto">
          <a:xfrm>
            <a:off x="7239000" y="3505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65" name="Oval 57"/>
          <p:cNvSpPr>
            <a:spLocks noChangeArrowheads="1"/>
          </p:cNvSpPr>
          <p:nvPr/>
        </p:nvSpPr>
        <p:spPr bwMode="auto">
          <a:xfrm>
            <a:off x="7239000" y="3200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66" name="Oval 58"/>
          <p:cNvSpPr>
            <a:spLocks noChangeArrowheads="1"/>
          </p:cNvSpPr>
          <p:nvPr/>
        </p:nvSpPr>
        <p:spPr bwMode="auto">
          <a:xfrm>
            <a:off x="7239000" y="2895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67" name="Oval 59"/>
          <p:cNvSpPr>
            <a:spLocks noChangeArrowheads="1"/>
          </p:cNvSpPr>
          <p:nvPr/>
        </p:nvSpPr>
        <p:spPr bwMode="auto">
          <a:xfrm>
            <a:off x="7239000" y="2590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68" name="Oval 60"/>
          <p:cNvSpPr>
            <a:spLocks noChangeArrowheads="1"/>
          </p:cNvSpPr>
          <p:nvPr/>
        </p:nvSpPr>
        <p:spPr bwMode="auto">
          <a:xfrm>
            <a:off x="7239000" y="2286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69" name="Oval 61"/>
          <p:cNvSpPr>
            <a:spLocks noChangeArrowheads="1"/>
          </p:cNvSpPr>
          <p:nvPr/>
        </p:nvSpPr>
        <p:spPr bwMode="auto">
          <a:xfrm>
            <a:off x="7239000" y="1981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70" name="Oval 62"/>
          <p:cNvSpPr>
            <a:spLocks noChangeArrowheads="1"/>
          </p:cNvSpPr>
          <p:nvPr/>
        </p:nvSpPr>
        <p:spPr bwMode="auto">
          <a:xfrm>
            <a:off x="7239000" y="1676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18" charset="0"/>
            </a:endParaRPr>
          </a:p>
        </p:txBody>
      </p:sp>
      <p:sp>
        <p:nvSpPr>
          <p:cNvPr id="17471" name="Oval 63"/>
          <p:cNvSpPr>
            <a:spLocks noChangeArrowheads="1"/>
          </p:cNvSpPr>
          <p:nvPr/>
        </p:nvSpPr>
        <p:spPr bwMode="auto">
          <a:xfrm>
            <a:off x="7239000" y="1371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72" name="Oval 64"/>
          <p:cNvSpPr>
            <a:spLocks noChangeArrowheads="1"/>
          </p:cNvSpPr>
          <p:nvPr/>
        </p:nvSpPr>
        <p:spPr bwMode="auto">
          <a:xfrm>
            <a:off x="7239000" y="1066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73" name="Oval 65"/>
          <p:cNvSpPr>
            <a:spLocks noChangeArrowheads="1"/>
          </p:cNvSpPr>
          <p:nvPr/>
        </p:nvSpPr>
        <p:spPr bwMode="auto">
          <a:xfrm>
            <a:off x="7239000" y="762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74" name="Oval 66"/>
          <p:cNvSpPr>
            <a:spLocks noChangeArrowheads="1"/>
          </p:cNvSpPr>
          <p:nvPr/>
        </p:nvSpPr>
        <p:spPr bwMode="auto">
          <a:xfrm>
            <a:off x="7239000" y="457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17475" name="Oval 67"/>
          <p:cNvSpPr>
            <a:spLocks noChangeArrowheads="1"/>
          </p:cNvSpPr>
          <p:nvPr/>
        </p:nvSpPr>
        <p:spPr bwMode="auto">
          <a:xfrm>
            <a:off x="7239000" y="152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pic>
        <p:nvPicPr>
          <p:cNvPr id="17476" name="Picture 6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V="1">
            <a:off x="1949450" y="3994150"/>
            <a:ext cx="514350" cy="606425"/>
          </a:xfrm>
          <a:prstGeom prst="rect">
            <a:avLst/>
          </a:prstGeom>
          <a:noFill/>
          <a:ln w="9525">
            <a:noFill/>
            <a:miter lim="800000"/>
            <a:headEnd/>
            <a:tailEnd/>
          </a:ln>
        </p:spPr>
      </p:pic>
      <p:sp>
        <p:nvSpPr>
          <p:cNvPr id="17477" name="AutoShape 69"/>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7478" name="Oval 70"/>
          <p:cNvSpPr>
            <a:spLocks noChangeArrowheads="1"/>
          </p:cNvSpPr>
          <p:nvPr/>
        </p:nvSpPr>
        <p:spPr bwMode="auto">
          <a:xfrm>
            <a:off x="3298825" y="4076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17479" name="AutoShape 71"/>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7480" name="Oval 72"/>
          <p:cNvSpPr>
            <a:spLocks noChangeArrowheads="1"/>
          </p:cNvSpPr>
          <p:nvPr/>
        </p:nvSpPr>
        <p:spPr bwMode="auto">
          <a:xfrm>
            <a:off x="3603625" y="41529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17481" name="AutoShape 73"/>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17482" name="Oval 74"/>
          <p:cNvSpPr>
            <a:spLocks noChangeArrowheads="1"/>
          </p:cNvSpPr>
          <p:nvPr/>
        </p:nvSpPr>
        <p:spPr bwMode="auto">
          <a:xfrm>
            <a:off x="3908425" y="4076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65611" name="Text Box 75"/>
          <p:cNvSpPr txBox="1">
            <a:spLocks noChangeArrowheads="1"/>
          </p:cNvSpPr>
          <p:nvPr/>
        </p:nvSpPr>
        <p:spPr bwMode="auto">
          <a:xfrm>
            <a:off x="784225" y="1189037"/>
            <a:ext cx="5181600" cy="701675"/>
          </a:xfrm>
          <a:prstGeom prst="rect">
            <a:avLst/>
          </a:prstGeom>
          <a:noFill/>
          <a:ln w="9525">
            <a:noFill/>
            <a:miter lim="800000"/>
            <a:headEnd/>
            <a:tailEnd/>
          </a:ln>
        </p:spPr>
        <p:txBody>
          <a:bodyPr>
            <a:spAutoFit/>
          </a:bodyPr>
          <a:lstStyle/>
          <a:p>
            <a:pPr>
              <a:spcBef>
                <a:spcPct val="50000"/>
              </a:spcBef>
            </a:pPr>
            <a:r>
              <a:rPr lang="en-US" sz="4000" b="1" dirty="0">
                <a:solidFill>
                  <a:srgbClr val="000099"/>
                </a:solidFill>
                <a:latin typeface="Times New Roman" pitchFamily="28" charset="0"/>
              </a:rPr>
              <a:t>$100 Question</a:t>
            </a:r>
            <a:endParaRPr lang="en-US" sz="4000" dirty="0">
              <a:solidFill>
                <a:srgbClr val="000099"/>
              </a:solidFill>
              <a:latin typeface="Times New Roman" pitchFamily="18" charset="0"/>
            </a:endParaRPr>
          </a:p>
        </p:txBody>
      </p:sp>
      <p:pic>
        <p:nvPicPr>
          <p:cNvPr id="65612" name="New Question.wav">
            <a:hlinkClick r:id="" action="ppaction://media"/>
          </p:cNvPr>
          <p:cNvPicPr>
            <a:picLocks noRot="1" noChangeAspect="1" noChangeArrowheads="1"/>
          </p:cNvPicPr>
          <p:nvPr>
            <a:audioFile r:link="rId1"/>
          </p:nvPr>
        </p:nvPicPr>
        <p:blipFill>
          <a:blip r:embed="rId6" cstate="print"/>
          <a:srcRect/>
          <a:stretch>
            <a:fillRect/>
          </a:stretch>
        </p:blipFill>
        <p:spPr bwMode="auto">
          <a:xfrm>
            <a:off x="8839200" y="6553200"/>
            <a:ext cx="304800" cy="304800"/>
          </a:xfrm>
          <a:prstGeom prst="rect">
            <a:avLst/>
          </a:prstGeom>
          <a:noFill/>
          <a:ln w="9525">
            <a:noFill/>
            <a:miter lim="800000"/>
            <a:headEnd/>
            <a:tailEnd/>
          </a:ln>
        </p:spPr>
      </p:pic>
      <p:pic>
        <p:nvPicPr>
          <p:cNvPr id="65613" name="Who Wants to Be a Millionaire.wav">
            <a:hlinkClick r:id="" action="ppaction://media"/>
          </p:cNvPr>
          <p:cNvPicPr>
            <a:picLocks noRot="1" noChangeAspect="1" noChangeArrowheads="1"/>
          </p:cNvPicPr>
          <p:nvPr>
            <a:audioFile r:link="rId2"/>
          </p:nvPr>
        </p:nvPicPr>
        <p:blipFill>
          <a:blip r:embed="rId6" cstate="print"/>
          <a:srcRect/>
          <a:stretch>
            <a:fillRect/>
          </a:stretch>
        </p:blipFill>
        <p:spPr bwMode="auto">
          <a:xfrm>
            <a:off x="0" y="6553200"/>
            <a:ext cx="304800" cy="304800"/>
          </a:xfrm>
          <a:prstGeom prst="rect">
            <a:avLst/>
          </a:prstGeom>
          <a:noFill/>
          <a:ln w="9525">
            <a:noFill/>
            <a:miter lim="800000"/>
            <a:headEnd/>
            <a:tailEnd/>
          </a:ln>
        </p:spPr>
      </p:pic>
      <p:sp>
        <p:nvSpPr>
          <p:cNvPr id="65614" name="AutoShape 78"/>
          <p:cNvSpPr>
            <a:spLocks noChangeArrowheads="1"/>
          </p:cNvSpPr>
          <p:nvPr/>
        </p:nvSpPr>
        <p:spPr bwMode="auto">
          <a:xfrm>
            <a:off x="69850" y="2362200"/>
            <a:ext cx="6369050" cy="1319213"/>
          </a:xfrm>
          <a:prstGeom prst="flowChartPreparation">
            <a:avLst/>
          </a:prstGeom>
          <a:solidFill>
            <a:srgbClr val="00FF00"/>
          </a:solidFill>
          <a:ln w="57150">
            <a:solidFill>
              <a:srgbClr val="3399FF"/>
            </a:solidFill>
            <a:miter lim="800000"/>
            <a:headEnd/>
            <a:tailEnd/>
          </a:ln>
        </p:spPr>
        <p:txBody>
          <a:bodyPr wrap="none" anchor="ctr"/>
          <a:lstStyle/>
          <a:p>
            <a:pPr algn="l"/>
            <a:r>
              <a:rPr lang="en-US" sz="2400" b="1" dirty="0">
                <a:solidFill>
                  <a:prstClr val="black"/>
                </a:solidFill>
                <a:latin typeface="Times New Roman" pitchFamily="18" charset="0"/>
              </a:rPr>
              <a:t>What rating is for age-appropriate</a:t>
            </a:r>
          </a:p>
          <a:p>
            <a:pPr algn="l"/>
            <a:r>
              <a:rPr lang="en-US" sz="2400" b="1" dirty="0">
                <a:solidFill>
                  <a:prstClr val="black"/>
                </a:solidFill>
                <a:latin typeface="Times New Roman" pitchFamily="18" charset="0"/>
              </a:rPr>
              <a:t>functioning with no concerns?</a:t>
            </a:r>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E6DD6A5B-4173-48D0-A385-EF52A9566617}" type="slidenum">
              <a:rPr lang="en-US" smtClean="0"/>
              <a:pPr>
                <a:defRPr/>
              </a:pPr>
              <a:t>47</a:t>
            </a:fld>
            <a:endParaRPr lang="en-US" dirty="0"/>
          </a:p>
        </p:txBody>
      </p:sp>
    </p:spTree>
    <p:extLst>
      <p:ext uri="{BB962C8B-B14F-4D97-AF65-F5344CB8AC3E}">
        <p14:creationId xmlns:p14="http://schemas.microsoft.com/office/powerpoint/2010/main" val="4218398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612"/>
                                        </p:tgtEl>
                                      </p:cBhvr>
                                    </p:cmd>
                                  </p:childTnLst>
                                </p:cTn>
                              </p:par>
                              <p:par>
                                <p:cTn id="7" presetID="9" presetClass="entr" presetSubtype="0" fill="hold" grpId="0" nodeType="withEffect">
                                  <p:stCondLst>
                                    <p:cond delay="2000"/>
                                  </p:stCondLst>
                                  <p:childTnLst>
                                    <p:set>
                                      <p:cBhvr>
                                        <p:cTn id="8" dur="1" fill="hold">
                                          <p:stCondLst>
                                            <p:cond delay="0"/>
                                          </p:stCondLst>
                                        </p:cTn>
                                        <p:tgtEl>
                                          <p:spTgt spid="65611"/>
                                        </p:tgtEl>
                                        <p:attrNameLst>
                                          <p:attrName>style.visibility</p:attrName>
                                        </p:attrNameLst>
                                      </p:cBhvr>
                                      <p:to>
                                        <p:strVal val="visible"/>
                                      </p:to>
                                    </p:set>
                                    <p:animEffect transition="in" filter="dissolve">
                                      <p:cBhvr>
                                        <p:cTn id="9" dur="500"/>
                                        <p:tgtEl>
                                          <p:spTgt spid="65611"/>
                                        </p:tgtEl>
                                      </p:cBhvr>
                                    </p:animEffect>
                                  </p:childTnLst>
                                </p:cTn>
                              </p:par>
                            </p:childTnLst>
                          </p:cTn>
                        </p:par>
                        <p:par>
                          <p:cTn id="10" fill="hold">
                            <p:stCondLst>
                              <p:cond delay="2500"/>
                            </p:stCondLst>
                            <p:childTnLst>
                              <p:par>
                                <p:cTn id="11" presetID="1" presetClass="mediacall" presetSubtype="0" fill="hold" nodeType="afterEffect">
                                  <p:stCondLst>
                                    <p:cond delay="0"/>
                                  </p:stCondLst>
                                  <p:childTnLst>
                                    <p:cmd type="call" cmd="playFrom(0.0)">
                                      <p:cBhvr>
                                        <p:cTn id="12" dur="1" fill="hold"/>
                                        <p:tgtEl>
                                          <p:spTgt spid="65613"/>
                                        </p:tgtEl>
                                      </p:cBhvr>
                                    </p:cmd>
                                  </p:childTnLst>
                                </p:cTn>
                              </p:par>
                              <p:par>
                                <p:cTn id="13" presetID="1" presetClass="entr" presetSubtype="0" fill="hold" grpId="0" nodeType="withEffect">
                                  <p:stCondLst>
                                    <p:cond delay="2000"/>
                                  </p:stCondLst>
                                  <p:childTnLst>
                                    <p:set>
                                      <p:cBhvr>
                                        <p:cTn id="14" dur="1" fill="hold">
                                          <p:stCondLst>
                                            <p:cond delay="499"/>
                                          </p:stCondLst>
                                        </p:cTn>
                                        <p:tgtEl>
                                          <p:spTgt spid="65549"/>
                                        </p:tgtEl>
                                        <p:attrNameLst>
                                          <p:attrName>style.visibility</p:attrName>
                                        </p:attrNameLst>
                                      </p:cBhvr>
                                      <p:to>
                                        <p:strVal val="visible"/>
                                      </p:to>
                                    </p:set>
                                  </p:childTnLst>
                                </p:cTn>
                              </p:par>
                            </p:childTnLst>
                          </p:cTn>
                        </p:par>
                        <p:par>
                          <p:cTn id="15" fill="hold">
                            <p:stCondLst>
                              <p:cond delay="5000"/>
                            </p:stCondLst>
                            <p:childTnLst>
                              <p:par>
                                <p:cTn id="16" presetID="1" presetClass="entr" presetSubtype="0" fill="hold" grpId="0" nodeType="afterEffect">
                                  <p:stCondLst>
                                    <p:cond delay="2000"/>
                                  </p:stCondLst>
                                  <p:childTnLst>
                                    <p:set>
                                      <p:cBhvr>
                                        <p:cTn id="17" dur="1" fill="hold">
                                          <p:stCondLst>
                                            <p:cond delay="499"/>
                                          </p:stCondLst>
                                        </p:cTn>
                                        <p:tgtEl>
                                          <p:spTgt spid="65551"/>
                                        </p:tgtEl>
                                        <p:attrNameLst>
                                          <p:attrName>style.visibility</p:attrName>
                                        </p:attrNameLst>
                                      </p:cBhvr>
                                      <p:to>
                                        <p:strVal val="visible"/>
                                      </p:to>
                                    </p:set>
                                  </p:childTnLst>
                                </p:cTn>
                              </p:par>
                            </p:childTnLst>
                          </p:cTn>
                        </p:par>
                        <p:par>
                          <p:cTn id="18" fill="hold">
                            <p:stCondLst>
                              <p:cond delay="7500"/>
                            </p:stCondLst>
                            <p:childTnLst>
                              <p:par>
                                <p:cTn id="19" presetID="1" presetClass="entr" presetSubtype="0" fill="hold" grpId="0" nodeType="afterEffect">
                                  <p:stCondLst>
                                    <p:cond delay="2000"/>
                                  </p:stCondLst>
                                  <p:childTnLst>
                                    <p:set>
                                      <p:cBhvr>
                                        <p:cTn id="20" dur="1" fill="hold">
                                          <p:stCondLst>
                                            <p:cond delay="499"/>
                                          </p:stCondLst>
                                        </p:cTn>
                                        <p:tgtEl>
                                          <p:spTgt spid="65550"/>
                                        </p:tgtEl>
                                        <p:attrNameLst>
                                          <p:attrName>style.visibility</p:attrName>
                                        </p:attrNameLst>
                                      </p:cBhvr>
                                      <p:to>
                                        <p:strVal val="visible"/>
                                      </p:to>
                                    </p:set>
                                  </p:childTnLst>
                                </p:cTn>
                              </p:par>
                            </p:childTnLst>
                          </p:cTn>
                        </p:par>
                        <p:par>
                          <p:cTn id="21" fill="hold">
                            <p:stCondLst>
                              <p:cond delay="10000"/>
                            </p:stCondLst>
                            <p:childTnLst>
                              <p:par>
                                <p:cTn id="22" presetID="1" presetClass="entr" presetSubtype="0" fill="hold" grpId="0" nodeType="afterEffect">
                                  <p:stCondLst>
                                    <p:cond delay="2000"/>
                                  </p:stCondLst>
                                  <p:childTnLst>
                                    <p:set>
                                      <p:cBhvr>
                                        <p:cTn id="23" dur="1" fill="hold">
                                          <p:stCondLst>
                                            <p:cond delay="499"/>
                                          </p:stCondLst>
                                        </p:cTn>
                                        <p:tgtEl>
                                          <p:spTgt spid="6555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499"/>
                                          </p:stCondLst>
                                        </p:cTn>
                                        <p:tgtEl>
                                          <p:spTgt spid="65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Prev" delay="0">
                      <p:tgtEl>
                        <p:sldTgt/>
                      </p:tgtEl>
                    </p:cond>
                    <p:cond evt="onStopAudio" delay="0">
                      <p:tgtEl>
                        <p:sldTgt/>
                      </p:tgtEl>
                    </p:cond>
                  </p:endCondLst>
                </p:cTn>
                <p:tgtEl>
                  <p:spTgt spid="65612"/>
                </p:tgtEl>
              </p:cMediaNode>
            </p:audio>
            <p:audio>
              <p:cMediaNode showWhenStopped="0">
                <p:cTn id="29" repeatCount="indefinite" fill="hold" display="0">
                  <p:stCondLst>
                    <p:cond delay="indefinite"/>
                  </p:stCondLst>
                  <p:endCondLst>
                    <p:cond evt="onPrev" delay="0">
                      <p:tgtEl>
                        <p:sldTgt/>
                      </p:tgtEl>
                    </p:cond>
                    <p:cond evt="onStopAudio" delay="0">
                      <p:tgtEl>
                        <p:sldTgt/>
                      </p:tgtEl>
                    </p:cond>
                  </p:endCondLst>
                </p:cTn>
                <p:tgtEl>
                  <p:spTgt spid="65613"/>
                </p:tgtEl>
              </p:cMediaNode>
            </p:audio>
          </p:childTnLst>
        </p:cTn>
      </p:par>
    </p:tnLst>
    <p:bldLst>
      <p:bldP spid="65549" grpId="0" autoUpdateAnimBg="0"/>
      <p:bldP spid="65550" grpId="0" autoUpdateAnimBg="0"/>
      <p:bldP spid="65551" grpId="0" autoUpdateAnimBg="0"/>
      <p:bldP spid="65552" grpId="0" autoUpdateAnimBg="0"/>
      <p:bldP spid="65611"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505200" y="1127125"/>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69635" name="Rectangle 3"/>
          <p:cNvSpPr>
            <a:spLocks noChangeArrowheads="1"/>
          </p:cNvSpPr>
          <p:nvPr/>
        </p:nvSpPr>
        <p:spPr bwMode="auto">
          <a:xfrm>
            <a:off x="3571875" y="4264025"/>
            <a:ext cx="2413000" cy="322263"/>
          </a:xfrm>
          <a:prstGeom prst="rect">
            <a:avLst/>
          </a:prstGeom>
          <a:solidFill>
            <a:srgbClr val="FF0000"/>
          </a:solidFill>
          <a:ln w="9525">
            <a:solidFill>
              <a:schemeClr val="tx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1508" name="Text Box 4"/>
          <p:cNvSpPr txBox="1">
            <a:spLocks noChangeArrowheads="1"/>
          </p:cNvSpPr>
          <p:nvPr/>
        </p:nvSpPr>
        <p:spPr bwMode="auto">
          <a:xfrm>
            <a:off x="3581400" y="111125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15</a:t>
            </a:r>
            <a:endParaRPr lang="en-US" sz="2400">
              <a:solidFill>
                <a:prstClr val="white"/>
              </a:solidFill>
              <a:latin typeface="Times New Roman" pitchFamily="18" charset="0"/>
            </a:endParaRPr>
          </a:p>
        </p:txBody>
      </p:sp>
      <p:sp>
        <p:nvSpPr>
          <p:cNvPr id="21509" name="Text Box 5"/>
          <p:cNvSpPr txBox="1">
            <a:spLocks noChangeArrowheads="1"/>
          </p:cNvSpPr>
          <p:nvPr/>
        </p:nvSpPr>
        <p:spPr bwMode="auto">
          <a:xfrm>
            <a:off x="3581400" y="1431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14</a:t>
            </a:r>
            <a:endParaRPr lang="en-US" sz="2400">
              <a:solidFill>
                <a:srgbClr val="FFCC00"/>
              </a:solidFill>
              <a:latin typeface="Times New Roman" pitchFamily="18" charset="0"/>
            </a:endParaRPr>
          </a:p>
        </p:txBody>
      </p:sp>
      <p:sp>
        <p:nvSpPr>
          <p:cNvPr id="21510" name="Text Box 6"/>
          <p:cNvSpPr txBox="1">
            <a:spLocks noChangeArrowheads="1"/>
          </p:cNvSpPr>
          <p:nvPr/>
        </p:nvSpPr>
        <p:spPr bwMode="auto">
          <a:xfrm>
            <a:off x="3581400" y="1736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13</a:t>
            </a:r>
            <a:endParaRPr lang="en-US" sz="2400">
              <a:solidFill>
                <a:srgbClr val="FFCC00"/>
              </a:solidFill>
              <a:latin typeface="Times New Roman" pitchFamily="18" charset="0"/>
            </a:endParaRPr>
          </a:p>
        </p:txBody>
      </p:sp>
      <p:sp>
        <p:nvSpPr>
          <p:cNvPr id="21511" name="Text Box 7"/>
          <p:cNvSpPr txBox="1">
            <a:spLocks noChangeArrowheads="1"/>
          </p:cNvSpPr>
          <p:nvPr/>
        </p:nvSpPr>
        <p:spPr bwMode="auto">
          <a:xfrm>
            <a:off x="3581400" y="2041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a:t>
            </a:r>
            <a:endParaRPr lang="en-US" sz="2400">
              <a:solidFill>
                <a:srgbClr val="FFCC00"/>
              </a:solidFill>
              <a:latin typeface="Times New Roman" pitchFamily="18" charset="0"/>
            </a:endParaRPr>
          </a:p>
        </p:txBody>
      </p:sp>
      <p:sp>
        <p:nvSpPr>
          <p:cNvPr id="21512" name="Text Box 8"/>
          <p:cNvSpPr txBox="1">
            <a:spLocks noChangeArrowheads="1"/>
          </p:cNvSpPr>
          <p:nvPr/>
        </p:nvSpPr>
        <p:spPr bwMode="auto">
          <a:xfrm>
            <a:off x="3581400" y="2346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11</a:t>
            </a:r>
            <a:endParaRPr lang="en-US" sz="2400">
              <a:solidFill>
                <a:srgbClr val="FFCC00"/>
              </a:solidFill>
              <a:latin typeface="Times New Roman" pitchFamily="18" charset="0"/>
            </a:endParaRPr>
          </a:p>
        </p:txBody>
      </p:sp>
      <p:sp>
        <p:nvSpPr>
          <p:cNvPr id="21513" name="Text Box 9"/>
          <p:cNvSpPr txBox="1">
            <a:spLocks noChangeArrowheads="1"/>
          </p:cNvSpPr>
          <p:nvPr/>
        </p:nvSpPr>
        <p:spPr bwMode="auto">
          <a:xfrm>
            <a:off x="3581400" y="265112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a:t>
            </a:r>
            <a:endParaRPr lang="en-US" sz="2400">
              <a:solidFill>
                <a:prstClr val="white"/>
              </a:solidFill>
              <a:latin typeface="Times New Roman" pitchFamily="18" charset="0"/>
            </a:endParaRPr>
          </a:p>
        </p:txBody>
      </p:sp>
      <p:sp>
        <p:nvSpPr>
          <p:cNvPr id="21514" name="Text Box 10"/>
          <p:cNvSpPr txBox="1">
            <a:spLocks noChangeArrowheads="1"/>
          </p:cNvSpPr>
          <p:nvPr/>
        </p:nvSpPr>
        <p:spPr bwMode="auto">
          <a:xfrm>
            <a:off x="3581400" y="2955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9</a:t>
            </a:r>
            <a:endParaRPr lang="en-US" sz="2400">
              <a:solidFill>
                <a:srgbClr val="FFCC00"/>
              </a:solidFill>
              <a:latin typeface="Times New Roman" pitchFamily="18" charset="0"/>
            </a:endParaRPr>
          </a:p>
        </p:txBody>
      </p:sp>
      <p:sp>
        <p:nvSpPr>
          <p:cNvPr id="21515" name="Text Box 11"/>
          <p:cNvSpPr txBox="1">
            <a:spLocks noChangeArrowheads="1"/>
          </p:cNvSpPr>
          <p:nvPr/>
        </p:nvSpPr>
        <p:spPr bwMode="auto">
          <a:xfrm>
            <a:off x="3581400" y="3260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a:t>
            </a:r>
            <a:endParaRPr lang="en-US" sz="2400">
              <a:solidFill>
                <a:srgbClr val="FFCC00"/>
              </a:solidFill>
              <a:latin typeface="Times New Roman" pitchFamily="18" charset="0"/>
            </a:endParaRPr>
          </a:p>
        </p:txBody>
      </p:sp>
      <p:sp>
        <p:nvSpPr>
          <p:cNvPr id="21516" name="Text Box 12"/>
          <p:cNvSpPr txBox="1">
            <a:spLocks noChangeArrowheads="1"/>
          </p:cNvSpPr>
          <p:nvPr/>
        </p:nvSpPr>
        <p:spPr bwMode="auto">
          <a:xfrm>
            <a:off x="3581400" y="3565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7</a:t>
            </a:r>
            <a:endParaRPr lang="en-US" sz="2400">
              <a:solidFill>
                <a:srgbClr val="FFCC00"/>
              </a:solidFill>
              <a:latin typeface="Times New Roman" pitchFamily="18" charset="0"/>
            </a:endParaRPr>
          </a:p>
        </p:txBody>
      </p:sp>
      <p:sp>
        <p:nvSpPr>
          <p:cNvPr id="21517" name="Text Box 13"/>
          <p:cNvSpPr txBox="1">
            <a:spLocks noChangeArrowheads="1"/>
          </p:cNvSpPr>
          <p:nvPr/>
        </p:nvSpPr>
        <p:spPr bwMode="auto">
          <a:xfrm>
            <a:off x="3581400" y="3870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a:t>
            </a:r>
            <a:endParaRPr lang="en-US" sz="2400">
              <a:solidFill>
                <a:srgbClr val="FFCC00"/>
              </a:solidFill>
              <a:latin typeface="Times New Roman" pitchFamily="18" charset="0"/>
            </a:endParaRPr>
          </a:p>
        </p:txBody>
      </p:sp>
      <p:sp>
        <p:nvSpPr>
          <p:cNvPr id="21518" name="Text Box 14"/>
          <p:cNvSpPr txBox="1">
            <a:spLocks noChangeArrowheads="1"/>
          </p:cNvSpPr>
          <p:nvPr/>
        </p:nvSpPr>
        <p:spPr bwMode="auto">
          <a:xfrm>
            <a:off x="3581400" y="417512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5</a:t>
            </a:r>
          </a:p>
        </p:txBody>
      </p:sp>
      <p:sp>
        <p:nvSpPr>
          <p:cNvPr id="21519" name="Text Box 15"/>
          <p:cNvSpPr txBox="1">
            <a:spLocks noChangeArrowheads="1"/>
          </p:cNvSpPr>
          <p:nvPr/>
        </p:nvSpPr>
        <p:spPr bwMode="auto">
          <a:xfrm>
            <a:off x="3581400" y="4479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a:t>
            </a:r>
            <a:endParaRPr lang="en-US" sz="2400">
              <a:solidFill>
                <a:srgbClr val="FFCC00"/>
              </a:solidFill>
              <a:latin typeface="Times New Roman" pitchFamily="18" charset="0"/>
            </a:endParaRPr>
          </a:p>
        </p:txBody>
      </p:sp>
      <p:sp>
        <p:nvSpPr>
          <p:cNvPr id="21520" name="Text Box 16"/>
          <p:cNvSpPr txBox="1">
            <a:spLocks noChangeArrowheads="1"/>
          </p:cNvSpPr>
          <p:nvPr/>
        </p:nvSpPr>
        <p:spPr bwMode="auto">
          <a:xfrm>
            <a:off x="3581400" y="4784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a:t>
            </a:r>
            <a:endParaRPr lang="en-US" sz="2400">
              <a:solidFill>
                <a:srgbClr val="FFCC00"/>
              </a:solidFill>
              <a:latin typeface="Times New Roman" pitchFamily="18" charset="0"/>
            </a:endParaRPr>
          </a:p>
        </p:txBody>
      </p:sp>
      <p:sp>
        <p:nvSpPr>
          <p:cNvPr id="21521" name="Text Box 17"/>
          <p:cNvSpPr txBox="1">
            <a:spLocks noChangeArrowheads="1"/>
          </p:cNvSpPr>
          <p:nvPr/>
        </p:nvSpPr>
        <p:spPr bwMode="auto">
          <a:xfrm>
            <a:off x="3581400" y="5089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a:t>
            </a:r>
            <a:endParaRPr lang="en-US" sz="2400">
              <a:solidFill>
                <a:srgbClr val="FFCC00"/>
              </a:solidFill>
              <a:latin typeface="Times New Roman" pitchFamily="18" charset="0"/>
            </a:endParaRPr>
          </a:p>
        </p:txBody>
      </p:sp>
      <p:sp>
        <p:nvSpPr>
          <p:cNvPr id="21522" name="Text Box 18"/>
          <p:cNvSpPr txBox="1">
            <a:spLocks noChangeArrowheads="1"/>
          </p:cNvSpPr>
          <p:nvPr/>
        </p:nvSpPr>
        <p:spPr bwMode="auto">
          <a:xfrm>
            <a:off x="3581400" y="5394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a:t>
            </a:r>
            <a:endParaRPr lang="en-US" sz="2400">
              <a:solidFill>
                <a:srgbClr val="FFCC00"/>
              </a:solidFill>
              <a:latin typeface="Times New Roman" pitchFamily="18" charset="0"/>
            </a:endParaRPr>
          </a:p>
        </p:txBody>
      </p:sp>
      <p:sp>
        <p:nvSpPr>
          <p:cNvPr id="21523" name="Text Box 19"/>
          <p:cNvSpPr txBox="1">
            <a:spLocks noChangeArrowheads="1"/>
          </p:cNvSpPr>
          <p:nvPr/>
        </p:nvSpPr>
        <p:spPr bwMode="auto">
          <a:xfrm>
            <a:off x="4419600" y="112712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 Million</a:t>
            </a:r>
            <a:endParaRPr lang="en-US" sz="2400">
              <a:solidFill>
                <a:prstClr val="white"/>
              </a:solidFill>
              <a:latin typeface="Times New Roman" pitchFamily="18" charset="0"/>
            </a:endParaRPr>
          </a:p>
        </p:txBody>
      </p:sp>
      <p:sp>
        <p:nvSpPr>
          <p:cNvPr id="21524" name="Text Box 20"/>
          <p:cNvSpPr txBox="1">
            <a:spLocks noChangeArrowheads="1"/>
          </p:cNvSpPr>
          <p:nvPr/>
        </p:nvSpPr>
        <p:spPr bwMode="auto">
          <a:xfrm>
            <a:off x="4419600" y="14478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$500,000</a:t>
            </a:r>
            <a:endParaRPr lang="en-US" sz="2400">
              <a:solidFill>
                <a:srgbClr val="FFCC00"/>
              </a:solidFill>
              <a:latin typeface="Times New Roman" pitchFamily="18" charset="0"/>
            </a:endParaRPr>
          </a:p>
        </p:txBody>
      </p:sp>
      <p:sp>
        <p:nvSpPr>
          <p:cNvPr id="21525" name="Text Box 21"/>
          <p:cNvSpPr txBox="1">
            <a:spLocks noChangeArrowheads="1"/>
          </p:cNvSpPr>
          <p:nvPr/>
        </p:nvSpPr>
        <p:spPr bwMode="auto">
          <a:xfrm>
            <a:off x="4419600" y="1752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$250,000</a:t>
            </a:r>
            <a:endParaRPr lang="en-US" sz="2400">
              <a:solidFill>
                <a:srgbClr val="FFCC00"/>
              </a:solidFill>
              <a:latin typeface="Times New Roman" pitchFamily="18" charset="0"/>
            </a:endParaRPr>
          </a:p>
        </p:txBody>
      </p:sp>
      <p:sp>
        <p:nvSpPr>
          <p:cNvPr id="21526" name="Text Box 22"/>
          <p:cNvSpPr txBox="1">
            <a:spLocks noChangeArrowheads="1"/>
          </p:cNvSpPr>
          <p:nvPr/>
        </p:nvSpPr>
        <p:spPr bwMode="auto">
          <a:xfrm>
            <a:off x="4419600" y="20574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$125,000</a:t>
            </a:r>
            <a:endParaRPr lang="en-US" sz="2400">
              <a:solidFill>
                <a:srgbClr val="FFCC00"/>
              </a:solidFill>
              <a:latin typeface="Times New Roman" pitchFamily="18" charset="0"/>
            </a:endParaRPr>
          </a:p>
        </p:txBody>
      </p:sp>
      <p:sp>
        <p:nvSpPr>
          <p:cNvPr id="21527" name="Text Box 23"/>
          <p:cNvSpPr txBox="1">
            <a:spLocks noChangeArrowheads="1"/>
          </p:cNvSpPr>
          <p:nvPr/>
        </p:nvSpPr>
        <p:spPr bwMode="auto">
          <a:xfrm>
            <a:off x="4419600" y="2362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$64,000</a:t>
            </a:r>
            <a:endParaRPr lang="en-US" sz="2400">
              <a:solidFill>
                <a:srgbClr val="FFCC00"/>
              </a:solidFill>
              <a:latin typeface="Times New Roman" pitchFamily="18" charset="0"/>
            </a:endParaRPr>
          </a:p>
        </p:txBody>
      </p:sp>
      <p:sp>
        <p:nvSpPr>
          <p:cNvPr id="21528" name="Text Box 24"/>
          <p:cNvSpPr txBox="1">
            <a:spLocks noChangeArrowheads="1"/>
          </p:cNvSpPr>
          <p:nvPr/>
        </p:nvSpPr>
        <p:spPr bwMode="auto">
          <a:xfrm>
            <a:off x="4419600" y="266700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$32,000</a:t>
            </a:r>
            <a:endParaRPr lang="en-US" sz="2400">
              <a:solidFill>
                <a:prstClr val="white"/>
              </a:solidFill>
              <a:latin typeface="Times New Roman" pitchFamily="18" charset="0"/>
            </a:endParaRPr>
          </a:p>
        </p:txBody>
      </p:sp>
      <p:sp>
        <p:nvSpPr>
          <p:cNvPr id="21529" name="Text Box 25"/>
          <p:cNvSpPr txBox="1">
            <a:spLocks noChangeArrowheads="1"/>
          </p:cNvSpPr>
          <p:nvPr/>
        </p:nvSpPr>
        <p:spPr bwMode="auto">
          <a:xfrm>
            <a:off x="4419600" y="29718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$16,000</a:t>
            </a:r>
            <a:endParaRPr lang="en-US" sz="2400">
              <a:solidFill>
                <a:srgbClr val="FFCC00"/>
              </a:solidFill>
              <a:latin typeface="Times New Roman" pitchFamily="18" charset="0"/>
            </a:endParaRPr>
          </a:p>
        </p:txBody>
      </p:sp>
      <p:sp>
        <p:nvSpPr>
          <p:cNvPr id="21530" name="Text Box 26"/>
          <p:cNvSpPr txBox="1">
            <a:spLocks noChangeArrowheads="1"/>
          </p:cNvSpPr>
          <p:nvPr/>
        </p:nvSpPr>
        <p:spPr bwMode="auto">
          <a:xfrm>
            <a:off x="4419600" y="3276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$8,000</a:t>
            </a:r>
            <a:endParaRPr lang="en-US" sz="2400">
              <a:solidFill>
                <a:srgbClr val="FFCC00"/>
              </a:solidFill>
              <a:latin typeface="Times New Roman" pitchFamily="18" charset="0"/>
            </a:endParaRPr>
          </a:p>
        </p:txBody>
      </p:sp>
      <p:sp>
        <p:nvSpPr>
          <p:cNvPr id="21531" name="Text Box 27"/>
          <p:cNvSpPr txBox="1">
            <a:spLocks noChangeArrowheads="1"/>
          </p:cNvSpPr>
          <p:nvPr/>
        </p:nvSpPr>
        <p:spPr bwMode="auto">
          <a:xfrm>
            <a:off x="4419600" y="35814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$4,000</a:t>
            </a:r>
            <a:endParaRPr lang="en-US" sz="2400">
              <a:solidFill>
                <a:srgbClr val="FFCC00"/>
              </a:solidFill>
              <a:latin typeface="Times New Roman" pitchFamily="18" charset="0"/>
            </a:endParaRPr>
          </a:p>
        </p:txBody>
      </p:sp>
      <p:sp>
        <p:nvSpPr>
          <p:cNvPr id="21532" name="Text Box 28"/>
          <p:cNvSpPr txBox="1">
            <a:spLocks noChangeArrowheads="1"/>
          </p:cNvSpPr>
          <p:nvPr/>
        </p:nvSpPr>
        <p:spPr bwMode="auto">
          <a:xfrm>
            <a:off x="4419600" y="3886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$2,000</a:t>
            </a:r>
            <a:endParaRPr lang="en-US" sz="2400">
              <a:solidFill>
                <a:srgbClr val="FFCC00"/>
              </a:solidFill>
              <a:latin typeface="Times New Roman" pitchFamily="18" charset="0"/>
            </a:endParaRPr>
          </a:p>
        </p:txBody>
      </p:sp>
      <p:sp>
        <p:nvSpPr>
          <p:cNvPr id="21533" name="Text Box 29"/>
          <p:cNvSpPr txBox="1">
            <a:spLocks noChangeArrowheads="1"/>
          </p:cNvSpPr>
          <p:nvPr/>
        </p:nvSpPr>
        <p:spPr bwMode="auto">
          <a:xfrm>
            <a:off x="4419600" y="419100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$1,000</a:t>
            </a:r>
          </a:p>
        </p:txBody>
      </p:sp>
      <p:sp>
        <p:nvSpPr>
          <p:cNvPr id="21534" name="Text Box 30"/>
          <p:cNvSpPr txBox="1">
            <a:spLocks noChangeArrowheads="1"/>
          </p:cNvSpPr>
          <p:nvPr/>
        </p:nvSpPr>
        <p:spPr bwMode="auto">
          <a:xfrm>
            <a:off x="4419600" y="4495800"/>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a:t>
            </a:r>
            <a:endParaRPr lang="en-US" sz="2400">
              <a:solidFill>
                <a:srgbClr val="FFCC00"/>
              </a:solidFill>
              <a:latin typeface="Times New Roman" pitchFamily="18" charset="0"/>
            </a:endParaRPr>
          </a:p>
        </p:txBody>
      </p:sp>
      <p:sp>
        <p:nvSpPr>
          <p:cNvPr id="21535" name="Text Box 31"/>
          <p:cNvSpPr txBox="1">
            <a:spLocks noChangeArrowheads="1"/>
          </p:cNvSpPr>
          <p:nvPr/>
        </p:nvSpPr>
        <p:spPr bwMode="auto">
          <a:xfrm>
            <a:off x="4419600" y="4800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$300</a:t>
            </a:r>
            <a:endParaRPr lang="en-US" sz="2400">
              <a:solidFill>
                <a:srgbClr val="FFCC00"/>
              </a:solidFill>
              <a:latin typeface="Times New Roman" pitchFamily="18" charset="0"/>
            </a:endParaRPr>
          </a:p>
        </p:txBody>
      </p:sp>
      <p:sp>
        <p:nvSpPr>
          <p:cNvPr id="21536" name="Text Box 32"/>
          <p:cNvSpPr txBox="1">
            <a:spLocks noChangeArrowheads="1"/>
          </p:cNvSpPr>
          <p:nvPr/>
        </p:nvSpPr>
        <p:spPr bwMode="auto">
          <a:xfrm>
            <a:off x="4419600" y="5105400"/>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a:t>
            </a:r>
            <a:endParaRPr lang="en-US" sz="2400">
              <a:solidFill>
                <a:srgbClr val="FFCC00"/>
              </a:solidFill>
              <a:latin typeface="Times New Roman" pitchFamily="18" charset="0"/>
            </a:endParaRPr>
          </a:p>
        </p:txBody>
      </p:sp>
      <p:sp>
        <p:nvSpPr>
          <p:cNvPr id="21537" name="Text Box 33"/>
          <p:cNvSpPr txBox="1">
            <a:spLocks noChangeArrowheads="1"/>
          </p:cNvSpPr>
          <p:nvPr/>
        </p:nvSpPr>
        <p:spPr bwMode="auto">
          <a:xfrm>
            <a:off x="4419600" y="5410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$100</a:t>
            </a:r>
            <a:endParaRPr lang="en-US" sz="2400">
              <a:solidFill>
                <a:srgbClr val="FFCC00"/>
              </a:solidFill>
              <a:latin typeface="Times New Roman" pitchFamily="18" charset="0"/>
            </a:endParaRPr>
          </a:p>
        </p:txBody>
      </p:sp>
      <p:sp>
        <p:nvSpPr>
          <p:cNvPr id="21538" name="Oval 34"/>
          <p:cNvSpPr>
            <a:spLocks noChangeArrowheads="1"/>
          </p:cNvSpPr>
          <p:nvPr/>
        </p:nvSpPr>
        <p:spPr bwMode="auto">
          <a:xfrm>
            <a:off x="4114800" y="55467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39" name="Oval 35"/>
          <p:cNvSpPr>
            <a:spLocks noChangeArrowheads="1"/>
          </p:cNvSpPr>
          <p:nvPr/>
        </p:nvSpPr>
        <p:spPr bwMode="auto">
          <a:xfrm>
            <a:off x="4114800" y="52419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40" name="Oval 36"/>
          <p:cNvSpPr>
            <a:spLocks noChangeArrowheads="1"/>
          </p:cNvSpPr>
          <p:nvPr/>
        </p:nvSpPr>
        <p:spPr bwMode="auto">
          <a:xfrm>
            <a:off x="4114800" y="49371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41" name="Oval 37"/>
          <p:cNvSpPr>
            <a:spLocks noChangeArrowheads="1"/>
          </p:cNvSpPr>
          <p:nvPr/>
        </p:nvSpPr>
        <p:spPr bwMode="auto">
          <a:xfrm>
            <a:off x="4114800" y="46323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42" name="Oval 38"/>
          <p:cNvSpPr>
            <a:spLocks noChangeArrowheads="1"/>
          </p:cNvSpPr>
          <p:nvPr/>
        </p:nvSpPr>
        <p:spPr bwMode="auto">
          <a:xfrm>
            <a:off x="4114800" y="4327525"/>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43" name="Oval 39"/>
          <p:cNvSpPr>
            <a:spLocks noChangeArrowheads="1"/>
          </p:cNvSpPr>
          <p:nvPr/>
        </p:nvSpPr>
        <p:spPr bwMode="auto">
          <a:xfrm>
            <a:off x="4114800" y="40227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44" name="Oval 40"/>
          <p:cNvSpPr>
            <a:spLocks noChangeArrowheads="1"/>
          </p:cNvSpPr>
          <p:nvPr/>
        </p:nvSpPr>
        <p:spPr bwMode="auto">
          <a:xfrm>
            <a:off x="4114800" y="37179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45" name="Oval 41"/>
          <p:cNvSpPr>
            <a:spLocks noChangeArrowheads="1"/>
          </p:cNvSpPr>
          <p:nvPr/>
        </p:nvSpPr>
        <p:spPr bwMode="auto">
          <a:xfrm>
            <a:off x="4114800" y="34131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46" name="Oval 42"/>
          <p:cNvSpPr>
            <a:spLocks noChangeArrowheads="1"/>
          </p:cNvSpPr>
          <p:nvPr/>
        </p:nvSpPr>
        <p:spPr bwMode="auto">
          <a:xfrm>
            <a:off x="4114800" y="31083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47" name="Oval 43"/>
          <p:cNvSpPr>
            <a:spLocks noChangeArrowheads="1"/>
          </p:cNvSpPr>
          <p:nvPr/>
        </p:nvSpPr>
        <p:spPr bwMode="auto">
          <a:xfrm>
            <a:off x="4114800" y="2803525"/>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18" charset="0"/>
            </a:endParaRPr>
          </a:p>
        </p:txBody>
      </p:sp>
      <p:sp>
        <p:nvSpPr>
          <p:cNvPr id="21548" name="Oval 44"/>
          <p:cNvSpPr>
            <a:spLocks noChangeArrowheads="1"/>
          </p:cNvSpPr>
          <p:nvPr/>
        </p:nvSpPr>
        <p:spPr bwMode="auto">
          <a:xfrm>
            <a:off x="4114800" y="24987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49" name="Oval 45"/>
          <p:cNvSpPr>
            <a:spLocks noChangeArrowheads="1"/>
          </p:cNvSpPr>
          <p:nvPr/>
        </p:nvSpPr>
        <p:spPr bwMode="auto">
          <a:xfrm>
            <a:off x="4114800" y="21939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50" name="Oval 46"/>
          <p:cNvSpPr>
            <a:spLocks noChangeArrowheads="1"/>
          </p:cNvSpPr>
          <p:nvPr/>
        </p:nvSpPr>
        <p:spPr bwMode="auto">
          <a:xfrm>
            <a:off x="4114800" y="18891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51" name="Oval 47"/>
          <p:cNvSpPr>
            <a:spLocks noChangeArrowheads="1"/>
          </p:cNvSpPr>
          <p:nvPr/>
        </p:nvSpPr>
        <p:spPr bwMode="auto">
          <a:xfrm>
            <a:off x="4114800" y="15843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1552" name="Oval 48"/>
          <p:cNvSpPr>
            <a:spLocks noChangeArrowheads="1"/>
          </p:cNvSpPr>
          <p:nvPr/>
        </p:nvSpPr>
        <p:spPr bwMode="auto">
          <a:xfrm>
            <a:off x="4114800" y="1279525"/>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E6DD6A5B-4173-48D0-A385-EF52A9566617}" type="slidenum">
              <a:rPr lang="en-US" smtClean="0"/>
              <a:pPr>
                <a:defRPr/>
              </a:pPr>
              <a:t>48</a:t>
            </a:fld>
            <a:endParaRPr lang="en-US" dirty="0"/>
          </a:p>
        </p:txBody>
      </p:sp>
    </p:spTree>
    <p:extLst>
      <p:ext uri="{BB962C8B-B14F-4D97-AF65-F5344CB8AC3E}">
        <p14:creationId xmlns:p14="http://schemas.microsoft.com/office/powerpoint/2010/main" val="1577093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0"/>
                                  </p:stCondLst>
                                  <p:childTnLst>
                                    <p:set>
                                      <p:cBhvr>
                                        <p:cTn id="6" dur="1" fill="hold">
                                          <p:stCondLst>
                                            <p:cond delay="0"/>
                                          </p:stCondLst>
                                        </p:cTn>
                                        <p:tgtEl>
                                          <p:spTgt spid="69635"/>
                                        </p:tgtEl>
                                        <p:attrNameLst>
                                          <p:attrName>style.visibility</p:attrName>
                                        </p:attrNameLst>
                                      </p:cBhvr>
                                      <p:to>
                                        <p:strVal val="visible"/>
                                      </p:to>
                                    </p:set>
                                    <p:animEffect transition="in" filter="dissolve">
                                      <p:cBhvr>
                                        <p:cTn id="7" dur="500"/>
                                        <p:tgtEl>
                                          <p:spTgt spid="69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2531"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2532"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2533"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2534"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2535" name="Line 7"/>
          <p:cNvSpPr>
            <a:spLocks noChangeShapeType="1"/>
          </p:cNvSpPr>
          <p:nvPr/>
        </p:nvSpPr>
        <p:spPr bwMode="auto">
          <a:xfrm flipH="1">
            <a:off x="2857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2536" name="Line 8"/>
          <p:cNvSpPr>
            <a:spLocks noChangeShapeType="1"/>
          </p:cNvSpPr>
          <p:nvPr/>
        </p:nvSpPr>
        <p:spPr bwMode="auto">
          <a:xfrm flipH="1">
            <a:off x="38100"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2537" name="Line 9"/>
          <p:cNvSpPr>
            <a:spLocks noChangeShapeType="1"/>
          </p:cNvSpPr>
          <p:nvPr/>
        </p:nvSpPr>
        <p:spPr bwMode="auto">
          <a:xfrm flipH="1">
            <a:off x="4467225"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2538" name="Line 10"/>
          <p:cNvSpPr>
            <a:spLocks noChangeShapeType="1"/>
          </p:cNvSpPr>
          <p:nvPr/>
        </p:nvSpPr>
        <p:spPr bwMode="auto">
          <a:xfrm flipH="1">
            <a:off x="444817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2539" name="Line 11"/>
          <p:cNvSpPr>
            <a:spLocks noChangeShapeType="1"/>
          </p:cNvSpPr>
          <p:nvPr/>
        </p:nvSpPr>
        <p:spPr bwMode="auto">
          <a:xfrm flipH="1">
            <a:off x="889952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2540" name="Line 12"/>
          <p:cNvSpPr>
            <a:spLocks noChangeShapeType="1"/>
          </p:cNvSpPr>
          <p:nvPr/>
        </p:nvSpPr>
        <p:spPr bwMode="auto">
          <a:xfrm flipH="1">
            <a:off x="8902700"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70669" name="Text Box 13"/>
          <p:cNvSpPr txBox="1">
            <a:spLocks noChangeArrowheads="1"/>
          </p:cNvSpPr>
          <p:nvPr/>
        </p:nvSpPr>
        <p:spPr bwMode="auto">
          <a:xfrm>
            <a:off x="739775" y="5029200"/>
            <a:ext cx="36576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A:  5</a:t>
            </a:r>
            <a:endParaRPr lang="en-US" sz="2400">
              <a:solidFill>
                <a:srgbClr val="FFCC00"/>
              </a:solidFill>
              <a:latin typeface="Times New Roman" pitchFamily="18" charset="0"/>
            </a:endParaRPr>
          </a:p>
        </p:txBody>
      </p:sp>
      <p:sp>
        <p:nvSpPr>
          <p:cNvPr id="70670" name="Text Box 14"/>
          <p:cNvSpPr txBox="1">
            <a:spLocks noChangeArrowheads="1"/>
          </p:cNvSpPr>
          <p:nvPr/>
        </p:nvSpPr>
        <p:spPr bwMode="auto">
          <a:xfrm>
            <a:off x="712788" y="6096000"/>
            <a:ext cx="22098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C:  3</a:t>
            </a:r>
            <a:endParaRPr lang="en-US" sz="2400">
              <a:solidFill>
                <a:srgbClr val="FFCC00"/>
              </a:solidFill>
              <a:latin typeface="Times New Roman" pitchFamily="18" charset="0"/>
            </a:endParaRPr>
          </a:p>
        </p:txBody>
      </p:sp>
      <p:sp>
        <p:nvSpPr>
          <p:cNvPr id="70671" name="Text Box 15"/>
          <p:cNvSpPr txBox="1">
            <a:spLocks noChangeArrowheads="1"/>
          </p:cNvSpPr>
          <p:nvPr/>
        </p:nvSpPr>
        <p:spPr bwMode="auto">
          <a:xfrm>
            <a:off x="5148262" y="5029200"/>
            <a:ext cx="28956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B:  4</a:t>
            </a:r>
            <a:endParaRPr lang="en-US" sz="2400">
              <a:solidFill>
                <a:srgbClr val="FFCC00"/>
              </a:solidFill>
              <a:latin typeface="Times New Roman" pitchFamily="18" charset="0"/>
            </a:endParaRPr>
          </a:p>
        </p:txBody>
      </p:sp>
      <p:sp>
        <p:nvSpPr>
          <p:cNvPr id="70672" name="Text Box 16"/>
          <p:cNvSpPr txBox="1">
            <a:spLocks noChangeArrowheads="1"/>
          </p:cNvSpPr>
          <p:nvPr/>
        </p:nvSpPr>
        <p:spPr bwMode="auto">
          <a:xfrm>
            <a:off x="5143500" y="6096000"/>
            <a:ext cx="2971800" cy="457200"/>
          </a:xfrm>
          <a:prstGeom prst="rect">
            <a:avLst/>
          </a:prstGeom>
          <a:noFill/>
          <a:ln w="9525">
            <a:noFill/>
            <a:miter lim="800000"/>
            <a:headEnd/>
            <a:tailEnd/>
          </a:ln>
        </p:spPr>
        <p:txBody>
          <a:bodyPr>
            <a:spAutoFit/>
          </a:bodyPr>
          <a:lstStyle/>
          <a:p>
            <a:pPr algn="l">
              <a:spcBef>
                <a:spcPct val="50000"/>
              </a:spcBef>
            </a:pPr>
            <a:r>
              <a:rPr lang="en-US" sz="2400" b="1" dirty="0">
                <a:solidFill>
                  <a:srgbClr val="FFCC00"/>
                </a:solidFill>
                <a:latin typeface="Times New Roman" pitchFamily="28" charset="0"/>
              </a:rPr>
              <a:t>D:  Two of these</a:t>
            </a:r>
            <a:endParaRPr lang="en-US" sz="2400" dirty="0">
              <a:solidFill>
                <a:srgbClr val="FFCC00"/>
              </a:solidFill>
              <a:latin typeface="Times New Roman" pitchFamily="18" charset="0"/>
            </a:endParaRPr>
          </a:p>
        </p:txBody>
      </p:sp>
      <p:sp>
        <p:nvSpPr>
          <p:cNvPr id="22545" name="Oval 17"/>
          <p:cNvSpPr>
            <a:spLocks noChangeArrowheads="1"/>
          </p:cNvSpPr>
          <p:nvPr/>
        </p:nvSpPr>
        <p:spPr bwMode="auto">
          <a:xfrm>
            <a:off x="1524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2546" name="Oval 18"/>
          <p:cNvSpPr>
            <a:spLocks noChangeArrowheads="1"/>
          </p:cNvSpPr>
          <p:nvPr/>
        </p:nvSpPr>
        <p:spPr bwMode="auto">
          <a:xfrm>
            <a:off x="30480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2547" name="Oval 19"/>
          <p:cNvSpPr>
            <a:spLocks noChangeArrowheads="1"/>
          </p:cNvSpPr>
          <p:nvPr/>
        </p:nvSpPr>
        <p:spPr bwMode="auto">
          <a:xfrm>
            <a:off x="16002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2548" name="Text Box 20"/>
          <p:cNvSpPr txBox="1">
            <a:spLocks noChangeArrowheads="1"/>
          </p:cNvSpPr>
          <p:nvPr/>
        </p:nvSpPr>
        <p:spPr bwMode="auto">
          <a:xfrm>
            <a:off x="336550" y="4102100"/>
            <a:ext cx="1066800" cy="457200"/>
          </a:xfrm>
          <a:prstGeom prst="rect">
            <a:avLst/>
          </a:prstGeom>
          <a:noFill/>
          <a:ln w="9525">
            <a:noFill/>
            <a:miter lim="800000"/>
            <a:headEnd/>
            <a:tailEnd/>
          </a:ln>
        </p:spPr>
        <p:txBody>
          <a:bodyPr>
            <a:spAutoFit/>
          </a:bodyPr>
          <a:lstStyle/>
          <a:p>
            <a:pPr algn="l">
              <a:spcBef>
                <a:spcPct val="50000"/>
              </a:spcBef>
            </a:pPr>
            <a:r>
              <a:rPr lang="en-US" sz="2400" b="1">
                <a:solidFill>
                  <a:prstClr val="white"/>
                </a:solidFill>
                <a:latin typeface="Times New Roman" pitchFamily="28" charset="0"/>
              </a:rPr>
              <a:t>50:50</a:t>
            </a:r>
            <a:endParaRPr lang="en-US" sz="2400">
              <a:solidFill>
                <a:prstClr val="white"/>
              </a:solidFill>
              <a:latin typeface="Times New Roman" pitchFamily="18" charset="0"/>
            </a:endParaRPr>
          </a:p>
        </p:txBody>
      </p:sp>
      <p:sp>
        <p:nvSpPr>
          <p:cNvPr id="22549" name="Rectangle 21"/>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2550" name="Text Box 22"/>
          <p:cNvSpPr txBox="1">
            <a:spLocks noChangeArrowheads="1"/>
          </p:cNvSpPr>
          <p:nvPr/>
        </p:nvSpPr>
        <p:spPr bwMode="auto">
          <a:xfrm>
            <a:off x="6705600" y="-1587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15</a:t>
            </a:r>
            <a:endParaRPr lang="en-US" sz="2400">
              <a:solidFill>
                <a:prstClr val="white"/>
              </a:solidFill>
              <a:latin typeface="Times New Roman" pitchFamily="18" charset="0"/>
            </a:endParaRPr>
          </a:p>
        </p:txBody>
      </p:sp>
      <p:sp>
        <p:nvSpPr>
          <p:cNvPr id="22551" name="Text Box 23"/>
          <p:cNvSpPr txBox="1">
            <a:spLocks noChangeArrowheads="1"/>
          </p:cNvSpPr>
          <p:nvPr/>
        </p:nvSpPr>
        <p:spPr bwMode="auto">
          <a:xfrm>
            <a:off x="6705600" y="304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14</a:t>
            </a:r>
            <a:endParaRPr lang="en-US" sz="2400">
              <a:solidFill>
                <a:srgbClr val="FFCC00"/>
              </a:solidFill>
              <a:latin typeface="Times New Roman" pitchFamily="18" charset="0"/>
            </a:endParaRPr>
          </a:p>
        </p:txBody>
      </p:sp>
      <p:sp>
        <p:nvSpPr>
          <p:cNvPr id="22552" name="Text Box 24"/>
          <p:cNvSpPr txBox="1">
            <a:spLocks noChangeArrowheads="1"/>
          </p:cNvSpPr>
          <p:nvPr/>
        </p:nvSpPr>
        <p:spPr bwMode="auto">
          <a:xfrm>
            <a:off x="6705600" y="609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13</a:t>
            </a:r>
            <a:endParaRPr lang="en-US" sz="2400">
              <a:solidFill>
                <a:srgbClr val="FFCC00"/>
              </a:solidFill>
              <a:latin typeface="Times New Roman" pitchFamily="18" charset="0"/>
            </a:endParaRPr>
          </a:p>
        </p:txBody>
      </p:sp>
      <p:sp>
        <p:nvSpPr>
          <p:cNvPr id="22553" name="Text Box 25"/>
          <p:cNvSpPr txBox="1">
            <a:spLocks noChangeArrowheads="1"/>
          </p:cNvSpPr>
          <p:nvPr/>
        </p:nvSpPr>
        <p:spPr bwMode="auto">
          <a:xfrm>
            <a:off x="6705600" y="914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a:t>
            </a:r>
            <a:endParaRPr lang="en-US" sz="2400">
              <a:solidFill>
                <a:srgbClr val="FFCC00"/>
              </a:solidFill>
              <a:latin typeface="Times New Roman" pitchFamily="18" charset="0"/>
            </a:endParaRPr>
          </a:p>
        </p:txBody>
      </p:sp>
      <p:sp>
        <p:nvSpPr>
          <p:cNvPr id="22554" name="Text Box 26"/>
          <p:cNvSpPr txBox="1">
            <a:spLocks noChangeArrowheads="1"/>
          </p:cNvSpPr>
          <p:nvPr/>
        </p:nvSpPr>
        <p:spPr bwMode="auto">
          <a:xfrm>
            <a:off x="6705600" y="1219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11</a:t>
            </a:r>
            <a:endParaRPr lang="en-US" sz="2400">
              <a:solidFill>
                <a:srgbClr val="FFCC00"/>
              </a:solidFill>
              <a:latin typeface="Times New Roman" pitchFamily="18" charset="0"/>
            </a:endParaRPr>
          </a:p>
        </p:txBody>
      </p:sp>
      <p:sp>
        <p:nvSpPr>
          <p:cNvPr id="22555" name="Text Box 27"/>
          <p:cNvSpPr txBox="1">
            <a:spLocks noChangeArrowheads="1"/>
          </p:cNvSpPr>
          <p:nvPr/>
        </p:nvSpPr>
        <p:spPr bwMode="auto">
          <a:xfrm>
            <a:off x="6705600" y="152400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a:t>
            </a:r>
            <a:endParaRPr lang="en-US" sz="2400">
              <a:solidFill>
                <a:prstClr val="white"/>
              </a:solidFill>
              <a:latin typeface="Times New Roman" pitchFamily="18" charset="0"/>
            </a:endParaRPr>
          </a:p>
        </p:txBody>
      </p:sp>
      <p:sp>
        <p:nvSpPr>
          <p:cNvPr id="22556" name="Rectangle 28"/>
          <p:cNvSpPr>
            <a:spLocks noChangeArrowheads="1"/>
          </p:cNvSpPr>
          <p:nvPr/>
        </p:nvSpPr>
        <p:spPr bwMode="auto">
          <a:xfrm>
            <a:off x="6696075" y="3135313"/>
            <a:ext cx="2413000" cy="322262"/>
          </a:xfrm>
          <a:prstGeom prst="rect">
            <a:avLst/>
          </a:prstGeom>
          <a:solidFill>
            <a:srgbClr val="FF0000"/>
          </a:solidFill>
          <a:ln w="9525">
            <a:solidFill>
              <a:schemeClr val="tx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2557" name="Text Box 29"/>
          <p:cNvSpPr txBox="1">
            <a:spLocks noChangeArrowheads="1"/>
          </p:cNvSpPr>
          <p:nvPr/>
        </p:nvSpPr>
        <p:spPr bwMode="auto">
          <a:xfrm>
            <a:off x="6705600" y="1828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9</a:t>
            </a:r>
            <a:endParaRPr lang="en-US" sz="2400">
              <a:solidFill>
                <a:srgbClr val="FFCC00"/>
              </a:solidFill>
              <a:latin typeface="Times New Roman" pitchFamily="18" charset="0"/>
            </a:endParaRPr>
          </a:p>
        </p:txBody>
      </p:sp>
      <p:sp>
        <p:nvSpPr>
          <p:cNvPr id="22558" name="Text Box 30"/>
          <p:cNvSpPr txBox="1">
            <a:spLocks noChangeArrowheads="1"/>
          </p:cNvSpPr>
          <p:nvPr/>
        </p:nvSpPr>
        <p:spPr bwMode="auto">
          <a:xfrm>
            <a:off x="6705600" y="2133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a:t>
            </a:r>
            <a:endParaRPr lang="en-US" sz="2400">
              <a:solidFill>
                <a:srgbClr val="FFCC00"/>
              </a:solidFill>
              <a:latin typeface="Times New Roman" pitchFamily="18" charset="0"/>
            </a:endParaRPr>
          </a:p>
        </p:txBody>
      </p:sp>
      <p:sp>
        <p:nvSpPr>
          <p:cNvPr id="22559" name="Text Box 31"/>
          <p:cNvSpPr txBox="1">
            <a:spLocks noChangeArrowheads="1"/>
          </p:cNvSpPr>
          <p:nvPr/>
        </p:nvSpPr>
        <p:spPr bwMode="auto">
          <a:xfrm>
            <a:off x="6705600" y="2438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7</a:t>
            </a:r>
            <a:endParaRPr lang="en-US" sz="2400">
              <a:solidFill>
                <a:srgbClr val="FFCC00"/>
              </a:solidFill>
              <a:latin typeface="Times New Roman" pitchFamily="18" charset="0"/>
            </a:endParaRPr>
          </a:p>
        </p:txBody>
      </p:sp>
      <p:sp>
        <p:nvSpPr>
          <p:cNvPr id="22560" name="Text Box 32"/>
          <p:cNvSpPr txBox="1">
            <a:spLocks noChangeArrowheads="1"/>
          </p:cNvSpPr>
          <p:nvPr/>
        </p:nvSpPr>
        <p:spPr bwMode="auto">
          <a:xfrm>
            <a:off x="6705600" y="2743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a:t>
            </a:r>
            <a:endParaRPr lang="en-US" sz="2400">
              <a:solidFill>
                <a:srgbClr val="FFCC00"/>
              </a:solidFill>
              <a:latin typeface="Times New Roman" pitchFamily="18" charset="0"/>
            </a:endParaRPr>
          </a:p>
        </p:txBody>
      </p:sp>
      <p:sp>
        <p:nvSpPr>
          <p:cNvPr id="22561" name="Text Box 33"/>
          <p:cNvSpPr txBox="1">
            <a:spLocks noChangeArrowheads="1"/>
          </p:cNvSpPr>
          <p:nvPr/>
        </p:nvSpPr>
        <p:spPr bwMode="auto">
          <a:xfrm>
            <a:off x="6705600" y="304800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5</a:t>
            </a:r>
          </a:p>
        </p:txBody>
      </p:sp>
      <p:sp>
        <p:nvSpPr>
          <p:cNvPr id="22562" name="Text Box 34"/>
          <p:cNvSpPr txBox="1">
            <a:spLocks noChangeArrowheads="1"/>
          </p:cNvSpPr>
          <p:nvPr/>
        </p:nvSpPr>
        <p:spPr bwMode="auto">
          <a:xfrm>
            <a:off x="6705600" y="3352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a:t>
            </a:r>
            <a:endParaRPr lang="en-US" sz="2400">
              <a:solidFill>
                <a:srgbClr val="FFCC00"/>
              </a:solidFill>
              <a:latin typeface="Times New Roman" pitchFamily="18" charset="0"/>
            </a:endParaRPr>
          </a:p>
        </p:txBody>
      </p:sp>
      <p:sp>
        <p:nvSpPr>
          <p:cNvPr id="22563" name="Text Box 35"/>
          <p:cNvSpPr txBox="1">
            <a:spLocks noChangeArrowheads="1"/>
          </p:cNvSpPr>
          <p:nvPr/>
        </p:nvSpPr>
        <p:spPr bwMode="auto">
          <a:xfrm>
            <a:off x="6705600" y="3657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a:t>
            </a:r>
            <a:endParaRPr lang="en-US" sz="2400">
              <a:solidFill>
                <a:srgbClr val="FFCC00"/>
              </a:solidFill>
              <a:latin typeface="Times New Roman" pitchFamily="18" charset="0"/>
            </a:endParaRPr>
          </a:p>
        </p:txBody>
      </p:sp>
      <p:sp>
        <p:nvSpPr>
          <p:cNvPr id="22564" name="Text Box 36"/>
          <p:cNvSpPr txBox="1">
            <a:spLocks noChangeArrowheads="1"/>
          </p:cNvSpPr>
          <p:nvPr/>
        </p:nvSpPr>
        <p:spPr bwMode="auto">
          <a:xfrm>
            <a:off x="6705600" y="3962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a:t>
            </a:r>
            <a:endParaRPr lang="en-US" sz="2400">
              <a:solidFill>
                <a:srgbClr val="FFCC00"/>
              </a:solidFill>
              <a:latin typeface="Times New Roman" pitchFamily="18" charset="0"/>
            </a:endParaRPr>
          </a:p>
        </p:txBody>
      </p:sp>
      <p:sp>
        <p:nvSpPr>
          <p:cNvPr id="22565" name="Text Box 37"/>
          <p:cNvSpPr txBox="1">
            <a:spLocks noChangeArrowheads="1"/>
          </p:cNvSpPr>
          <p:nvPr/>
        </p:nvSpPr>
        <p:spPr bwMode="auto">
          <a:xfrm>
            <a:off x="6705600" y="4267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a:t>
            </a:r>
            <a:endParaRPr lang="en-US" sz="2400">
              <a:solidFill>
                <a:srgbClr val="FFCC00"/>
              </a:solidFill>
              <a:latin typeface="Times New Roman" pitchFamily="18" charset="0"/>
            </a:endParaRPr>
          </a:p>
        </p:txBody>
      </p:sp>
      <p:sp>
        <p:nvSpPr>
          <p:cNvPr id="22566" name="Text Box 38"/>
          <p:cNvSpPr txBox="1">
            <a:spLocks noChangeArrowheads="1"/>
          </p:cNvSpPr>
          <p:nvPr/>
        </p:nvSpPr>
        <p:spPr bwMode="auto">
          <a:xfrm>
            <a:off x="7543800" y="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 Million</a:t>
            </a:r>
            <a:endParaRPr lang="en-US" sz="2400">
              <a:solidFill>
                <a:prstClr val="white"/>
              </a:solidFill>
              <a:latin typeface="Times New Roman" pitchFamily="18" charset="0"/>
            </a:endParaRPr>
          </a:p>
        </p:txBody>
      </p:sp>
      <p:sp>
        <p:nvSpPr>
          <p:cNvPr id="22567" name="Text Box 39"/>
          <p:cNvSpPr txBox="1">
            <a:spLocks noChangeArrowheads="1"/>
          </p:cNvSpPr>
          <p:nvPr/>
        </p:nvSpPr>
        <p:spPr bwMode="auto">
          <a:xfrm>
            <a:off x="7543800" y="320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$500,000</a:t>
            </a:r>
            <a:endParaRPr lang="en-US" sz="2400">
              <a:solidFill>
                <a:srgbClr val="FFCC00"/>
              </a:solidFill>
              <a:latin typeface="Times New Roman" pitchFamily="18" charset="0"/>
            </a:endParaRPr>
          </a:p>
        </p:txBody>
      </p:sp>
      <p:sp>
        <p:nvSpPr>
          <p:cNvPr id="22568" name="Text Box 40"/>
          <p:cNvSpPr txBox="1">
            <a:spLocks noChangeArrowheads="1"/>
          </p:cNvSpPr>
          <p:nvPr/>
        </p:nvSpPr>
        <p:spPr bwMode="auto">
          <a:xfrm>
            <a:off x="7543800" y="625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$250,000</a:t>
            </a:r>
            <a:endParaRPr lang="en-US" sz="2400">
              <a:solidFill>
                <a:srgbClr val="FFCC00"/>
              </a:solidFill>
              <a:latin typeface="Times New Roman" pitchFamily="18" charset="0"/>
            </a:endParaRPr>
          </a:p>
        </p:txBody>
      </p:sp>
      <p:sp>
        <p:nvSpPr>
          <p:cNvPr id="22569" name="Text Box 41"/>
          <p:cNvSpPr txBox="1">
            <a:spLocks noChangeArrowheads="1"/>
          </p:cNvSpPr>
          <p:nvPr/>
        </p:nvSpPr>
        <p:spPr bwMode="auto">
          <a:xfrm>
            <a:off x="7543800" y="930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$125,000</a:t>
            </a:r>
            <a:endParaRPr lang="en-US" sz="2400">
              <a:solidFill>
                <a:srgbClr val="FFCC00"/>
              </a:solidFill>
              <a:latin typeface="Times New Roman" pitchFamily="18" charset="0"/>
            </a:endParaRPr>
          </a:p>
        </p:txBody>
      </p:sp>
      <p:sp>
        <p:nvSpPr>
          <p:cNvPr id="22570" name="Text Box 42"/>
          <p:cNvSpPr txBox="1">
            <a:spLocks noChangeArrowheads="1"/>
          </p:cNvSpPr>
          <p:nvPr/>
        </p:nvSpPr>
        <p:spPr bwMode="auto">
          <a:xfrm>
            <a:off x="7543800" y="1235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$64,000</a:t>
            </a:r>
            <a:endParaRPr lang="en-US" sz="2400">
              <a:solidFill>
                <a:srgbClr val="FFCC00"/>
              </a:solidFill>
              <a:latin typeface="Times New Roman" pitchFamily="18" charset="0"/>
            </a:endParaRPr>
          </a:p>
        </p:txBody>
      </p:sp>
      <p:sp>
        <p:nvSpPr>
          <p:cNvPr id="22571" name="Text Box 43"/>
          <p:cNvSpPr txBox="1">
            <a:spLocks noChangeArrowheads="1"/>
          </p:cNvSpPr>
          <p:nvPr/>
        </p:nvSpPr>
        <p:spPr bwMode="auto">
          <a:xfrm>
            <a:off x="7543800" y="153987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$32,000</a:t>
            </a:r>
            <a:endParaRPr lang="en-US" sz="2400">
              <a:solidFill>
                <a:prstClr val="white"/>
              </a:solidFill>
              <a:latin typeface="Times New Roman" pitchFamily="18" charset="0"/>
            </a:endParaRPr>
          </a:p>
        </p:txBody>
      </p:sp>
      <p:sp>
        <p:nvSpPr>
          <p:cNvPr id="22572" name="Text Box 44"/>
          <p:cNvSpPr txBox="1">
            <a:spLocks noChangeArrowheads="1"/>
          </p:cNvSpPr>
          <p:nvPr/>
        </p:nvSpPr>
        <p:spPr bwMode="auto">
          <a:xfrm>
            <a:off x="7543800" y="1844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$16,000</a:t>
            </a:r>
            <a:endParaRPr lang="en-US" sz="2400">
              <a:solidFill>
                <a:srgbClr val="FFCC00"/>
              </a:solidFill>
              <a:latin typeface="Times New Roman" pitchFamily="18" charset="0"/>
            </a:endParaRPr>
          </a:p>
        </p:txBody>
      </p:sp>
      <p:sp>
        <p:nvSpPr>
          <p:cNvPr id="22573" name="Text Box 45"/>
          <p:cNvSpPr txBox="1">
            <a:spLocks noChangeArrowheads="1"/>
          </p:cNvSpPr>
          <p:nvPr/>
        </p:nvSpPr>
        <p:spPr bwMode="auto">
          <a:xfrm>
            <a:off x="7543800" y="2149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$8,000</a:t>
            </a:r>
            <a:endParaRPr lang="en-US" sz="2400">
              <a:solidFill>
                <a:srgbClr val="FFCC00"/>
              </a:solidFill>
              <a:latin typeface="Times New Roman" pitchFamily="18" charset="0"/>
            </a:endParaRPr>
          </a:p>
        </p:txBody>
      </p:sp>
      <p:sp>
        <p:nvSpPr>
          <p:cNvPr id="22574" name="Text Box 46"/>
          <p:cNvSpPr txBox="1">
            <a:spLocks noChangeArrowheads="1"/>
          </p:cNvSpPr>
          <p:nvPr/>
        </p:nvSpPr>
        <p:spPr bwMode="auto">
          <a:xfrm>
            <a:off x="7543800" y="2454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$4,000</a:t>
            </a:r>
            <a:endParaRPr lang="en-US" sz="2400">
              <a:solidFill>
                <a:srgbClr val="FFCC00"/>
              </a:solidFill>
              <a:latin typeface="Times New Roman" pitchFamily="18" charset="0"/>
            </a:endParaRPr>
          </a:p>
        </p:txBody>
      </p:sp>
      <p:sp>
        <p:nvSpPr>
          <p:cNvPr id="22575" name="Text Box 47"/>
          <p:cNvSpPr txBox="1">
            <a:spLocks noChangeArrowheads="1"/>
          </p:cNvSpPr>
          <p:nvPr/>
        </p:nvSpPr>
        <p:spPr bwMode="auto">
          <a:xfrm>
            <a:off x="7543800" y="2759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$2,000</a:t>
            </a:r>
            <a:endParaRPr lang="en-US" sz="2400">
              <a:solidFill>
                <a:srgbClr val="FFCC00"/>
              </a:solidFill>
              <a:latin typeface="Times New Roman" pitchFamily="18" charset="0"/>
            </a:endParaRPr>
          </a:p>
        </p:txBody>
      </p:sp>
      <p:sp>
        <p:nvSpPr>
          <p:cNvPr id="22576" name="Text Box 48"/>
          <p:cNvSpPr txBox="1">
            <a:spLocks noChangeArrowheads="1"/>
          </p:cNvSpPr>
          <p:nvPr/>
        </p:nvSpPr>
        <p:spPr bwMode="auto">
          <a:xfrm>
            <a:off x="7543800" y="306387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$1,000</a:t>
            </a:r>
          </a:p>
        </p:txBody>
      </p:sp>
      <p:sp>
        <p:nvSpPr>
          <p:cNvPr id="22577" name="Text Box 49"/>
          <p:cNvSpPr txBox="1">
            <a:spLocks noChangeArrowheads="1"/>
          </p:cNvSpPr>
          <p:nvPr/>
        </p:nvSpPr>
        <p:spPr bwMode="auto">
          <a:xfrm>
            <a:off x="7543800" y="3368675"/>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a:t>
            </a:r>
            <a:endParaRPr lang="en-US" sz="2400">
              <a:solidFill>
                <a:srgbClr val="FFCC00"/>
              </a:solidFill>
              <a:latin typeface="Times New Roman" pitchFamily="18" charset="0"/>
            </a:endParaRPr>
          </a:p>
        </p:txBody>
      </p:sp>
      <p:sp>
        <p:nvSpPr>
          <p:cNvPr id="22578" name="Text Box 50"/>
          <p:cNvSpPr txBox="1">
            <a:spLocks noChangeArrowheads="1"/>
          </p:cNvSpPr>
          <p:nvPr/>
        </p:nvSpPr>
        <p:spPr bwMode="auto">
          <a:xfrm>
            <a:off x="7543800" y="3673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$300</a:t>
            </a:r>
            <a:endParaRPr lang="en-US" sz="2400">
              <a:solidFill>
                <a:srgbClr val="FFCC00"/>
              </a:solidFill>
              <a:latin typeface="Times New Roman" pitchFamily="18" charset="0"/>
            </a:endParaRPr>
          </a:p>
        </p:txBody>
      </p:sp>
      <p:sp>
        <p:nvSpPr>
          <p:cNvPr id="22579" name="Text Box 51"/>
          <p:cNvSpPr txBox="1">
            <a:spLocks noChangeArrowheads="1"/>
          </p:cNvSpPr>
          <p:nvPr/>
        </p:nvSpPr>
        <p:spPr bwMode="auto">
          <a:xfrm>
            <a:off x="7543800" y="3978275"/>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a:t>
            </a:r>
            <a:endParaRPr lang="en-US" sz="2400">
              <a:solidFill>
                <a:srgbClr val="FFCC00"/>
              </a:solidFill>
              <a:latin typeface="Times New Roman" pitchFamily="18" charset="0"/>
            </a:endParaRPr>
          </a:p>
        </p:txBody>
      </p:sp>
      <p:sp>
        <p:nvSpPr>
          <p:cNvPr id="22580" name="Text Box 52"/>
          <p:cNvSpPr txBox="1">
            <a:spLocks noChangeArrowheads="1"/>
          </p:cNvSpPr>
          <p:nvPr/>
        </p:nvSpPr>
        <p:spPr bwMode="auto">
          <a:xfrm>
            <a:off x="7543800" y="4283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$100</a:t>
            </a:r>
            <a:endParaRPr lang="en-US" sz="2400">
              <a:solidFill>
                <a:srgbClr val="FFCC00"/>
              </a:solidFill>
              <a:latin typeface="Times New Roman" pitchFamily="18" charset="0"/>
            </a:endParaRPr>
          </a:p>
        </p:txBody>
      </p:sp>
      <p:sp>
        <p:nvSpPr>
          <p:cNvPr id="22581" name="Oval 53"/>
          <p:cNvSpPr>
            <a:spLocks noChangeArrowheads="1"/>
          </p:cNvSpPr>
          <p:nvPr/>
        </p:nvSpPr>
        <p:spPr bwMode="auto">
          <a:xfrm>
            <a:off x="7239000" y="4419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82" name="Oval 54"/>
          <p:cNvSpPr>
            <a:spLocks noChangeArrowheads="1"/>
          </p:cNvSpPr>
          <p:nvPr/>
        </p:nvSpPr>
        <p:spPr bwMode="auto">
          <a:xfrm>
            <a:off x="7239000" y="4114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83" name="Oval 55"/>
          <p:cNvSpPr>
            <a:spLocks noChangeArrowheads="1"/>
          </p:cNvSpPr>
          <p:nvPr/>
        </p:nvSpPr>
        <p:spPr bwMode="auto">
          <a:xfrm>
            <a:off x="7239000" y="3810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84" name="Oval 56"/>
          <p:cNvSpPr>
            <a:spLocks noChangeArrowheads="1"/>
          </p:cNvSpPr>
          <p:nvPr/>
        </p:nvSpPr>
        <p:spPr bwMode="auto">
          <a:xfrm>
            <a:off x="7239000" y="3505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85" name="Oval 57"/>
          <p:cNvSpPr>
            <a:spLocks noChangeArrowheads="1"/>
          </p:cNvSpPr>
          <p:nvPr/>
        </p:nvSpPr>
        <p:spPr bwMode="auto">
          <a:xfrm>
            <a:off x="7239000" y="3200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86" name="Oval 58"/>
          <p:cNvSpPr>
            <a:spLocks noChangeArrowheads="1"/>
          </p:cNvSpPr>
          <p:nvPr/>
        </p:nvSpPr>
        <p:spPr bwMode="auto">
          <a:xfrm>
            <a:off x="7239000" y="2895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87" name="Oval 59"/>
          <p:cNvSpPr>
            <a:spLocks noChangeArrowheads="1"/>
          </p:cNvSpPr>
          <p:nvPr/>
        </p:nvSpPr>
        <p:spPr bwMode="auto">
          <a:xfrm>
            <a:off x="7239000" y="2590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88" name="Oval 60"/>
          <p:cNvSpPr>
            <a:spLocks noChangeArrowheads="1"/>
          </p:cNvSpPr>
          <p:nvPr/>
        </p:nvSpPr>
        <p:spPr bwMode="auto">
          <a:xfrm>
            <a:off x="7239000" y="2286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89" name="Oval 61"/>
          <p:cNvSpPr>
            <a:spLocks noChangeArrowheads="1"/>
          </p:cNvSpPr>
          <p:nvPr/>
        </p:nvSpPr>
        <p:spPr bwMode="auto">
          <a:xfrm>
            <a:off x="7239000" y="1981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90" name="Oval 62"/>
          <p:cNvSpPr>
            <a:spLocks noChangeArrowheads="1"/>
          </p:cNvSpPr>
          <p:nvPr/>
        </p:nvSpPr>
        <p:spPr bwMode="auto">
          <a:xfrm>
            <a:off x="7239000" y="1676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18" charset="0"/>
            </a:endParaRPr>
          </a:p>
        </p:txBody>
      </p:sp>
      <p:sp>
        <p:nvSpPr>
          <p:cNvPr id="22591" name="Oval 63"/>
          <p:cNvSpPr>
            <a:spLocks noChangeArrowheads="1"/>
          </p:cNvSpPr>
          <p:nvPr/>
        </p:nvSpPr>
        <p:spPr bwMode="auto">
          <a:xfrm>
            <a:off x="7239000" y="1371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92" name="Oval 64"/>
          <p:cNvSpPr>
            <a:spLocks noChangeArrowheads="1"/>
          </p:cNvSpPr>
          <p:nvPr/>
        </p:nvSpPr>
        <p:spPr bwMode="auto">
          <a:xfrm>
            <a:off x="7239000" y="1066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93" name="Oval 65"/>
          <p:cNvSpPr>
            <a:spLocks noChangeArrowheads="1"/>
          </p:cNvSpPr>
          <p:nvPr/>
        </p:nvSpPr>
        <p:spPr bwMode="auto">
          <a:xfrm>
            <a:off x="7239000" y="762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94" name="Oval 66"/>
          <p:cNvSpPr>
            <a:spLocks noChangeArrowheads="1"/>
          </p:cNvSpPr>
          <p:nvPr/>
        </p:nvSpPr>
        <p:spPr bwMode="auto">
          <a:xfrm>
            <a:off x="7239000" y="457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2595" name="Oval 67"/>
          <p:cNvSpPr>
            <a:spLocks noChangeArrowheads="1"/>
          </p:cNvSpPr>
          <p:nvPr/>
        </p:nvSpPr>
        <p:spPr bwMode="auto">
          <a:xfrm>
            <a:off x="7239000" y="152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pic>
        <p:nvPicPr>
          <p:cNvPr id="22596" name="Picture 6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1949450" y="3994150"/>
            <a:ext cx="514350" cy="606425"/>
          </a:xfrm>
          <a:prstGeom prst="rect">
            <a:avLst/>
          </a:prstGeom>
          <a:noFill/>
          <a:ln w="9525">
            <a:noFill/>
            <a:miter lim="800000"/>
            <a:headEnd/>
            <a:tailEnd/>
          </a:ln>
        </p:spPr>
      </p:pic>
      <p:sp>
        <p:nvSpPr>
          <p:cNvPr id="22597" name="AutoShape 69"/>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2598" name="Oval 70"/>
          <p:cNvSpPr>
            <a:spLocks noChangeArrowheads="1"/>
          </p:cNvSpPr>
          <p:nvPr/>
        </p:nvSpPr>
        <p:spPr bwMode="auto">
          <a:xfrm>
            <a:off x="3298825" y="4076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22599" name="AutoShape 71"/>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2600" name="Oval 72"/>
          <p:cNvSpPr>
            <a:spLocks noChangeArrowheads="1"/>
          </p:cNvSpPr>
          <p:nvPr/>
        </p:nvSpPr>
        <p:spPr bwMode="auto">
          <a:xfrm>
            <a:off x="3603625" y="41529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22601" name="AutoShape 73"/>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2602" name="Oval 74"/>
          <p:cNvSpPr>
            <a:spLocks noChangeArrowheads="1"/>
          </p:cNvSpPr>
          <p:nvPr/>
        </p:nvSpPr>
        <p:spPr bwMode="auto">
          <a:xfrm>
            <a:off x="3908425" y="4076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70731" name="Text Box 75"/>
          <p:cNvSpPr txBox="1">
            <a:spLocks noChangeArrowheads="1"/>
          </p:cNvSpPr>
          <p:nvPr/>
        </p:nvSpPr>
        <p:spPr bwMode="auto">
          <a:xfrm>
            <a:off x="685800" y="1203325"/>
            <a:ext cx="5181600" cy="701675"/>
          </a:xfrm>
          <a:prstGeom prst="rect">
            <a:avLst/>
          </a:prstGeom>
          <a:noFill/>
          <a:ln w="9525">
            <a:noFill/>
            <a:miter lim="800000"/>
            <a:headEnd/>
            <a:tailEnd/>
          </a:ln>
        </p:spPr>
        <p:txBody>
          <a:bodyPr>
            <a:spAutoFit/>
          </a:bodyPr>
          <a:lstStyle/>
          <a:p>
            <a:pPr>
              <a:spcBef>
                <a:spcPct val="50000"/>
              </a:spcBef>
            </a:pPr>
            <a:r>
              <a:rPr lang="en-US" sz="4000" b="1" dirty="0">
                <a:solidFill>
                  <a:srgbClr val="000099"/>
                </a:solidFill>
                <a:latin typeface="Times New Roman" pitchFamily="28" charset="0"/>
              </a:rPr>
              <a:t>$1,000 Question</a:t>
            </a:r>
            <a:endParaRPr lang="en-US" sz="4000" dirty="0">
              <a:solidFill>
                <a:srgbClr val="000099"/>
              </a:solidFill>
              <a:latin typeface="Times New Roman" pitchFamily="18" charset="0"/>
            </a:endParaRPr>
          </a:p>
        </p:txBody>
      </p:sp>
      <p:sp>
        <p:nvSpPr>
          <p:cNvPr id="70734" name="AutoShape 78"/>
          <p:cNvSpPr>
            <a:spLocks noChangeArrowheads="1"/>
          </p:cNvSpPr>
          <p:nvPr/>
        </p:nvSpPr>
        <p:spPr bwMode="auto">
          <a:xfrm>
            <a:off x="69850" y="2603500"/>
            <a:ext cx="6461125" cy="1077913"/>
          </a:xfrm>
          <a:prstGeom prst="flowChartPreparation">
            <a:avLst/>
          </a:prstGeom>
          <a:solidFill>
            <a:srgbClr val="00FF00"/>
          </a:solidFill>
          <a:ln w="57150">
            <a:solidFill>
              <a:srgbClr val="3399FF"/>
            </a:solidFill>
            <a:miter lim="800000"/>
            <a:headEnd/>
            <a:tailEnd/>
          </a:ln>
        </p:spPr>
        <p:txBody>
          <a:bodyPr wrap="none" anchor="ctr"/>
          <a:lstStyle/>
          <a:p>
            <a:pPr algn="l"/>
            <a:r>
              <a:rPr lang="en-US" sz="2400" b="1" dirty="0">
                <a:solidFill>
                  <a:prstClr val="black"/>
                </a:solidFill>
                <a:latin typeface="Times New Roman" pitchFamily="18" charset="0"/>
              </a:rPr>
              <a:t>       </a:t>
            </a:r>
          </a:p>
          <a:p>
            <a:pPr algn="l"/>
            <a:r>
              <a:rPr lang="en-US" sz="2400" b="1" dirty="0" smtClean="0">
                <a:solidFill>
                  <a:prstClr val="black"/>
                </a:solidFill>
                <a:latin typeface="Times New Roman" pitchFamily="18" charset="0"/>
              </a:rPr>
              <a:t>Andrew is showing </a:t>
            </a:r>
            <a:r>
              <a:rPr lang="en-US" sz="2400" b="1" dirty="0">
                <a:solidFill>
                  <a:prstClr val="black"/>
                </a:solidFill>
                <a:latin typeface="Times New Roman" pitchFamily="18" charset="0"/>
              </a:rPr>
              <a:t>a mix of age-</a:t>
            </a:r>
          </a:p>
          <a:p>
            <a:pPr algn="l"/>
            <a:r>
              <a:rPr lang="en-US" sz="2400" b="1" dirty="0">
                <a:solidFill>
                  <a:prstClr val="black"/>
                </a:solidFill>
                <a:latin typeface="Times New Roman" pitchFamily="18" charset="0"/>
              </a:rPr>
              <a:t>appropriate and not yet age-</a:t>
            </a:r>
          </a:p>
          <a:p>
            <a:pPr algn="l"/>
            <a:r>
              <a:rPr lang="en-US" sz="2400" b="1" dirty="0">
                <a:solidFill>
                  <a:prstClr val="black"/>
                </a:solidFill>
                <a:latin typeface="Times New Roman" pitchFamily="18" charset="0"/>
              </a:rPr>
              <a:t>appropriate </a:t>
            </a:r>
            <a:r>
              <a:rPr lang="en-US" sz="2400" b="1" dirty="0" smtClean="0">
                <a:solidFill>
                  <a:prstClr val="black"/>
                </a:solidFill>
                <a:latin typeface="Times New Roman" pitchFamily="18" charset="0"/>
              </a:rPr>
              <a:t>skills.  The rating?</a:t>
            </a:r>
            <a:endParaRPr lang="en-US" sz="2400" dirty="0">
              <a:solidFill>
                <a:prstClr val="black"/>
              </a:solidFill>
              <a:latin typeface="Times New Roman" pitchFamily="18" charset="0"/>
            </a:endParaRPr>
          </a:p>
          <a:p>
            <a:pPr algn="l"/>
            <a:endParaRPr lang="en-US" sz="2400" b="1" dirty="0">
              <a:solidFill>
                <a:prstClr val="black"/>
              </a:solidFill>
              <a:latin typeface="Times New Roman" pitchFamily="18" charset="0"/>
            </a:endParaRPr>
          </a:p>
        </p:txBody>
      </p:sp>
      <p:sp>
        <p:nvSpPr>
          <p:cNvPr id="22607" name="Text Box 79"/>
          <p:cNvSpPr txBox="1">
            <a:spLocks noChangeArrowheads="1"/>
          </p:cNvSpPr>
          <p:nvPr/>
        </p:nvSpPr>
        <p:spPr bwMode="auto">
          <a:xfrm>
            <a:off x="712788" y="2970213"/>
            <a:ext cx="5340350" cy="457200"/>
          </a:xfrm>
          <a:prstGeom prst="rect">
            <a:avLst/>
          </a:prstGeom>
          <a:noFill/>
          <a:ln w="9525">
            <a:noFill/>
            <a:miter lim="800000"/>
            <a:headEnd/>
            <a:tailEnd/>
          </a:ln>
        </p:spPr>
        <p:txBody>
          <a:bodyPr>
            <a:spAutoFit/>
          </a:bodyPr>
          <a:lstStyle/>
          <a:p>
            <a:pPr algn="l"/>
            <a:endParaRPr lang="en-US" sz="2400">
              <a:solidFill>
                <a:prstClr val="black"/>
              </a:solidFill>
              <a:latin typeface="Times New Roman" pitchFamily="18" charset="0"/>
            </a:endParaRPr>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E6DD6A5B-4173-48D0-A385-EF52A9566617}" type="slidenum">
              <a:rPr lang="en-US" smtClean="0"/>
              <a:pPr>
                <a:defRPr/>
              </a:pPr>
              <a:t>49</a:t>
            </a:fld>
            <a:endParaRPr lang="en-US" dirty="0"/>
          </a:p>
        </p:txBody>
      </p:sp>
    </p:spTree>
    <p:extLst>
      <p:ext uri="{BB962C8B-B14F-4D97-AF65-F5344CB8AC3E}">
        <p14:creationId xmlns:p14="http://schemas.microsoft.com/office/powerpoint/2010/main" val="1295722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70731"/>
                                        </p:tgtEl>
                                        <p:attrNameLst>
                                          <p:attrName>style.visibility</p:attrName>
                                        </p:attrNameLst>
                                      </p:cBhvr>
                                      <p:to>
                                        <p:strVal val="visible"/>
                                      </p:to>
                                    </p:set>
                                    <p:animEffect transition="in" filter="dissolve">
                                      <p:cBhvr>
                                        <p:cTn id="7" dur="500"/>
                                        <p:tgtEl>
                                          <p:spTgt spid="70731"/>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70669"/>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70671"/>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70670"/>
                                        </p:tgtEl>
                                        <p:attrNameLst>
                                          <p:attrName>style.visibility</p:attrName>
                                        </p:attrNameLst>
                                      </p:cBhvr>
                                      <p:to>
                                        <p:strVal val="visible"/>
                                      </p:to>
                                    </p:set>
                                  </p:childTnLst>
                                </p:cTn>
                              </p:par>
                            </p:childTnLst>
                          </p:cTn>
                        </p:par>
                        <p:par>
                          <p:cTn id="16" fill="hold">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706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707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9" grpId="0" autoUpdateAnimBg="0"/>
      <p:bldP spid="70670" grpId="0" autoUpdateAnimBg="0"/>
      <p:bldP spid="70671" grpId="0" autoUpdateAnimBg="0"/>
      <p:bldP spid="70672" grpId="0" autoUpdateAnimBg="0"/>
      <p:bldP spid="7073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21" name="Rectangle 5"/>
          <p:cNvSpPr>
            <a:spLocks noGrp="1" noChangeArrowheads="1"/>
          </p:cNvSpPr>
          <p:nvPr>
            <p:ph type="title"/>
          </p:nvPr>
        </p:nvSpPr>
        <p:spPr/>
        <p:txBody>
          <a:bodyPr/>
          <a:lstStyle/>
          <a:p>
            <a:pPr eaLnBrk="1" hangingPunct="1">
              <a:defRPr/>
            </a:pPr>
            <a:r>
              <a:rPr lang="en-US" dirty="0" smtClean="0">
                <a:latin typeface="Georgia" pitchFamily="18" charset="0"/>
              </a:rPr>
              <a:t>Goal of early intervention</a:t>
            </a:r>
          </a:p>
        </p:txBody>
      </p:sp>
      <p:sp>
        <p:nvSpPr>
          <p:cNvPr id="35843" name="Rectangle 6"/>
          <p:cNvSpPr>
            <a:spLocks noGrp="1" noChangeArrowheads="1"/>
          </p:cNvSpPr>
          <p:nvPr>
            <p:ph type="body" idx="1"/>
          </p:nvPr>
        </p:nvSpPr>
        <p:spPr>
          <a:xfrm>
            <a:off x="609600" y="1981200"/>
            <a:ext cx="8128000" cy="4343400"/>
          </a:xfrm>
        </p:spPr>
        <p:txBody>
          <a:bodyPr/>
          <a:lstStyle/>
          <a:p>
            <a:pPr eaLnBrk="1" hangingPunct="1">
              <a:buNone/>
            </a:pPr>
            <a:r>
              <a:rPr lang="en-US" sz="2800" dirty="0" smtClean="0">
                <a:latin typeface="Georgia" pitchFamily="18" charset="0"/>
              </a:rPr>
              <a:t>“…To enable young children to be active and successful participants during the early childhood years and in the future in a variety of settings – in their homes with their families, in child care, in preschool or school programs, and in the community.”</a:t>
            </a:r>
          </a:p>
          <a:p>
            <a:pPr eaLnBrk="1" hangingPunct="1">
              <a:buNone/>
            </a:pPr>
            <a:endParaRPr lang="en-US" dirty="0" smtClean="0"/>
          </a:p>
          <a:p>
            <a:pPr eaLnBrk="1" hangingPunct="1">
              <a:lnSpc>
                <a:spcPct val="80000"/>
              </a:lnSpc>
              <a:buFont typeface="Wingdings" pitchFamily="2" charset="2"/>
              <a:buNone/>
            </a:pPr>
            <a:endParaRPr lang="en-US" sz="1600" dirty="0" smtClean="0">
              <a:latin typeface="Georgia" pitchFamily="18" charset="0"/>
            </a:endParaRPr>
          </a:p>
          <a:p>
            <a:pPr eaLnBrk="1" hangingPunct="1">
              <a:lnSpc>
                <a:spcPct val="80000"/>
              </a:lnSpc>
              <a:buFont typeface="Wingdings" pitchFamily="2" charset="2"/>
              <a:buNone/>
            </a:pPr>
            <a:endParaRPr lang="en-US" sz="1600" dirty="0" smtClean="0">
              <a:latin typeface="Georgia" pitchFamily="18" charset="0"/>
            </a:endParaRPr>
          </a:p>
          <a:p>
            <a:pPr eaLnBrk="1" hangingPunct="1">
              <a:lnSpc>
                <a:spcPct val="80000"/>
              </a:lnSpc>
              <a:buFont typeface="Wingdings" pitchFamily="2" charset="2"/>
              <a:buNone/>
            </a:pPr>
            <a:r>
              <a:rPr lang="en-US" sz="1600" dirty="0" smtClean="0">
                <a:latin typeface="Georgia" pitchFamily="18" charset="0"/>
              </a:rPr>
              <a:t>(from Early Childhood Outcomes Center,</a:t>
            </a:r>
          </a:p>
          <a:p>
            <a:pPr algn="ctr" eaLnBrk="1" hangingPunct="1">
              <a:lnSpc>
                <a:spcPct val="80000"/>
              </a:lnSpc>
              <a:buFont typeface="Wingdings" pitchFamily="2" charset="2"/>
              <a:buNone/>
            </a:pPr>
            <a:r>
              <a:rPr lang="en-US" sz="1600" dirty="0" smtClean="0">
                <a:latin typeface="Georgia" pitchFamily="18" charset="0"/>
              </a:rPr>
              <a:t>http://www.fpg.unc.edu/~eco/pdfs/eco_outcomes_4-13-05.pdf)</a:t>
            </a:r>
          </a:p>
          <a:p>
            <a:pPr eaLnBrk="1" hangingPunct="1">
              <a:buNone/>
            </a:pPr>
            <a:endParaRPr lang="en-US" dirty="0" smtClean="0">
              <a:latin typeface="Georgia" pitchFamily="18" charset="0"/>
            </a:endParaRPr>
          </a:p>
        </p:txBody>
      </p:sp>
      <p:sp>
        <p:nvSpPr>
          <p:cNvPr id="5" name="Slide Number Placeholder 4"/>
          <p:cNvSpPr>
            <a:spLocks noGrp="1"/>
          </p:cNvSpPr>
          <p:nvPr>
            <p:ph type="sldNum" sz="quarter" idx="10"/>
          </p:nvPr>
        </p:nvSpPr>
        <p:spPr/>
        <p:txBody>
          <a:bodyPr/>
          <a:lstStyle/>
          <a:p>
            <a:pPr>
              <a:defRPr/>
            </a:pPr>
            <a:fld id="{06712D2E-7C77-4AF2-8AD8-5058B673BD74}" type="slidenum">
              <a:rPr lang="en-US" smtClean="0"/>
              <a:pPr>
                <a:defRPr/>
              </a:pPr>
              <a:t>5</a:t>
            </a:fld>
            <a:endParaRPr lang="en-US" dirty="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2358168243"/>
      </p:ext>
    </p:extLst>
  </p:cSld>
  <p:clrMapOvr>
    <a:masterClrMapping/>
  </p:clrMapOvr>
  <p:transition advTm="5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6" name="Rectangle 4"/>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3557" name="AutoShape 5"/>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3558" name="AutoShape 6"/>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3559" name="AutoShape 7"/>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3560" name="AutoShape 8"/>
          <p:cNvSpPr>
            <a:spLocks noChangeArrowheads="1"/>
          </p:cNvSpPr>
          <p:nvPr/>
        </p:nvSpPr>
        <p:spPr bwMode="auto">
          <a:xfrm>
            <a:off x="4648200" y="5867400"/>
            <a:ext cx="4267200" cy="914400"/>
          </a:xfrm>
          <a:prstGeom prst="flowChartPreparation">
            <a:avLst/>
          </a:prstGeom>
          <a:solidFill>
            <a:schemeClr val="tx1"/>
          </a:solidFill>
          <a:ln w="57150">
            <a:solidFill>
              <a:srgbClr val="FFCC00"/>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3561" name="Line 9"/>
          <p:cNvSpPr>
            <a:spLocks noChangeShapeType="1"/>
          </p:cNvSpPr>
          <p:nvPr/>
        </p:nvSpPr>
        <p:spPr bwMode="auto">
          <a:xfrm flipH="1">
            <a:off x="2857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3562" name="Line 10"/>
          <p:cNvSpPr>
            <a:spLocks noChangeShapeType="1"/>
          </p:cNvSpPr>
          <p:nvPr/>
        </p:nvSpPr>
        <p:spPr bwMode="auto">
          <a:xfrm flipH="1">
            <a:off x="38100"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3563" name="Line 11"/>
          <p:cNvSpPr>
            <a:spLocks noChangeShapeType="1"/>
          </p:cNvSpPr>
          <p:nvPr/>
        </p:nvSpPr>
        <p:spPr bwMode="auto">
          <a:xfrm flipH="1">
            <a:off x="4467225"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3564" name="Line 12"/>
          <p:cNvSpPr>
            <a:spLocks noChangeShapeType="1"/>
          </p:cNvSpPr>
          <p:nvPr/>
        </p:nvSpPr>
        <p:spPr bwMode="auto">
          <a:xfrm flipH="1">
            <a:off x="444817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3565" name="Line 13"/>
          <p:cNvSpPr>
            <a:spLocks noChangeShapeType="1"/>
          </p:cNvSpPr>
          <p:nvPr/>
        </p:nvSpPr>
        <p:spPr bwMode="auto">
          <a:xfrm flipH="1">
            <a:off x="889952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3566" name="Line 14"/>
          <p:cNvSpPr>
            <a:spLocks noChangeShapeType="1"/>
          </p:cNvSpPr>
          <p:nvPr/>
        </p:nvSpPr>
        <p:spPr bwMode="auto">
          <a:xfrm flipH="1">
            <a:off x="8902700"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71695" name="Text Box 15"/>
          <p:cNvSpPr txBox="1">
            <a:spLocks noChangeArrowheads="1"/>
          </p:cNvSpPr>
          <p:nvPr/>
        </p:nvSpPr>
        <p:spPr bwMode="auto">
          <a:xfrm>
            <a:off x="790575" y="5029200"/>
            <a:ext cx="36576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A:  5</a:t>
            </a:r>
            <a:endParaRPr lang="en-US" sz="2400">
              <a:solidFill>
                <a:srgbClr val="FFCC00"/>
              </a:solidFill>
              <a:latin typeface="Times New Roman" pitchFamily="18" charset="0"/>
            </a:endParaRPr>
          </a:p>
        </p:txBody>
      </p:sp>
      <p:sp>
        <p:nvSpPr>
          <p:cNvPr id="71696" name="Text Box 16"/>
          <p:cNvSpPr txBox="1">
            <a:spLocks noChangeArrowheads="1"/>
          </p:cNvSpPr>
          <p:nvPr/>
        </p:nvSpPr>
        <p:spPr bwMode="auto">
          <a:xfrm>
            <a:off x="800100" y="6096000"/>
            <a:ext cx="2209800" cy="457200"/>
          </a:xfrm>
          <a:prstGeom prst="rect">
            <a:avLst/>
          </a:prstGeom>
          <a:noFill/>
          <a:ln w="9525">
            <a:noFill/>
            <a:miter lim="800000"/>
            <a:headEnd/>
            <a:tailEnd/>
          </a:ln>
        </p:spPr>
        <p:txBody>
          <a:bodyPr>
            <a:spAutoFit/>
          </a:bodyPr>
          <a:lstStyle/>
          <a:p>
            <a:pPr algn="l">
              <a:spcBef>
                <a:spcPct val="50000"/>
              </a:spcBef>
            </a:pPr>
            <a:r>
              <a:rPr lang="en-US" sz="2400" b="1" dirty="0">
                <a:solidFill>
                  <a:srgbClr val="FFCC00"/>
                </a:solidFill>
                <a:latin typeface="Times New Roman" pitchFamily="28" charset="0"/>
              </a:rPr>
              <a:t>C:  3</a:t>
            </a:r>
            <a:endParaRPr lang="en-US" sz="2400" dirty="0">
              <a:solidFill>
                <a:srgbClr val="FFCC00"/>
              </a:solidFill>
              <a:latin typeface="Times New Roman" pitchFamily="18" charset="0"/>
            </a:endParaRPr>
          </a:p>
        </p:txBody>
      </p:sp>
      <p:sp>
        <p:nvSpPr>
          <p:cNvPr id="71697" name="Text Box 17"/>
          <p:cNvSpPr txBox="1">
            <a:spLocks noChangeArrowheads="1"/>
          </p:cNvSpPr>
          <p:nvPr/>
        </p:nvSpPr>
        <p:spPr bwMode="auto">
          <a:xfrm>
            <a:off x="5148262" y="5029200"/>
            <a:ext cx="2895600" cy="457200"/>
          </a:xfrm>
          <a:prstGeom prst="rect">
            <a:avLst/>
          </a:prstGeom>
          <a:noFill/>
          <a:ln w="9525">
            <a:noFill/>
            <a:miter lim="800000"/>
            <a:headEnd/>
            <a:tailEnd/>
          </a:ln>
        </p:spPr>
        <p:txBody>
          <a:bodyPr>
            <a:spAutoFit/>
          </a:bodyPr>
          <a:lstStyle/>
          <a:p>
            <a:pPr algn="l">
              <a:spcBef>
                <a:spcPct val="50000"/>
              </a:spcBef>
            </a:pPr>
            <a:r>
              <a:rPr lang="en-US" sz="2400" b="1" dirty="0">
                <a:solidFill>
                  <a:srgbClr val="FFCC00"/>
                </a:solidFill>
                <a:latin typeface="Times New Roman" pitchFamily="28" charset="0"/>
              </a:rPr>
              <a:t>B:  4</a:t>
            </a:r>
            <a:endParaRPr lang="en-US" sz="2400" dirty="0">
              <a:solidFill>
                <a:srgbClr val="FFCC00"/>
              </a:solidFill>
              <a:latin typeface="Times New Roman" pitchFamily="18" charset="0"/>
            </a:endParaRPr>
          </a:p>
        </p:txBody>
      </p:sp>
      <p:sp>
        <p:nvSpPr>
          <p:cNvPr id="71698" name="Text Box 18"/>
          <p:cNvSpPr txBox="1">
            <a:spLocks noChangeArrowheads="1"/>
          </p:cNvSpPr>
          <p:nvPr/>
        </p:nvSpPr>
        <p:spPr bwMode="auto">
          <a:xfrm>
            <a:off x="5343525" y="5870575"/>
            <a:ext cx="3740150" cy="762000"/>
          </a:xfrm>
          <a:prstGeom prst="rect">
            <a:avLst/>
          </a:prstGeom>
          <a:noFill/>
          <a:ln w="9525">
            <a:noFill/>
            <a:miter lim="800000"/>
            <a:headEnd/>
            <a:tailEnd/>
          </a:ln>
        </p:spPr>
        <p:txBody>
          <a:bodyPr>
            <a:spAutoFit/>
          </a:bodyPr>
          <a:lstStyle/>
          <a:p>
            <a:pPr algn="l">
              <a:spcBef>
                <a:spcPct val="50000"/>
              </a:spcBef>
            </a:pPr>
            <a:r>
              <a:rPr lang="en-US" sz="2400" b="1" dirty="0">
                <a:solidFill>
                  <a:srgbClr val="FFCC00"/>
                </a:solidFill>
                <a:latin typeface="Times New Roman" pitchFamily="28" charset="0"/>
              </a:rPr>
              <a:t>D:  </a:t>
            </a:r>
            <a:r>
              <a:rPr lang="en-US" sz="2000" b="1" dirty="0">
                <a:solidFill>
                  <a:srgbClr val="FFCC00"/>
                </a:solidFill>
                <a:latin typeface="Times New Roman" pitchFamily="28" charset="0"/>
              </a:rPr>
              <a:t>Two of these: A or B, depending on the mix</a:t>
            </a:r>
            <a:endParaRPr lang="en-US" sz="2000" dirty="0">
              <a:solidFill>
                <a:srgbClr val="FFCC00"/>
              </a:solidFill>
              <a:latin typeface="Times New Roman" pitchFamily="18" charset="0"/>
            </a:endParaRPr>
          </a:p>
        </p:txBody>
      </p:sp>
      <p:sp>
        <p:nvSpPr>
          <p:cNvPr id="23571" name="Oval 19"/>
          <p:cNvSpPr>
            <a:spLocks noChangeArrowheads="1"/>
          </p:cNvSpPr>
          <p:nvPr/>
        </p:nvSpPr>
        <p:spPr bwMode="auto">
          <a:xfrm>
            <a:off x="1524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3572" name="Oval 20"/>
          <p:cNvSpPr>
            <a:spLocks noChangeArrowheads="1"/>
          </p:cNvSpPr>
          <p:nvPr/>
        </p:nvSpPr>
        <p:spPr bwMode="auto">
          <a:xfrm>
            <a:off x="30480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3573" name="Oval 21"/>
          <p:cNvSpPr>
            <a:spLocks noChangeArrowheads="1"/>
          </p:cNvSpPr>
          <p:nvPr/>
        </p:nvSpPr>
        <p:spPr bwMode="auto">
          <a:xfrm>
            <a:off x="16002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3574" name="Text Box 22"/>
          <p:cNvSpPr txBox="1">
            <a:spLocks noChangeArrowheads="1"/>
          </p:cNvSpPr>
          <p:nvPr/>
        </p:nvSpPr>
        <p:spPr bwMode="auto">
          <a:xfrm>
            <a:off x="336550" y="4102100"/>
            <a:ext cx="1066800" cy="457200"/>
          </a:xfrm>
          <a:prstGeom prst="rect">
            <a:avLst/>
          </a:prstGeom>
          <a:noFill/>
          <a:ln w="9525">
            <a:noFill/>
            <a:miter lim="800000"/>
            <a:headEnd/>
            <a:tailEnd/>
          </a:ln>
        </p:spPr>
        <p:txBody>
          <a:bodyPr>
            <a:spAutoFit/>
          </a:bodyPr>
          <a:lstStyle/>
          <a:p>
            <a:pPr algn="l">
              <a:spcBef>
                <a:spcPct val="50000"/>
              </a:spcBef>
            </a:pPr>
            <a:r>
              <a:rPr lang="en-US" sz="2400" b="1">
                <a:solidFill>
                  <a:prstClr val="white"/>
                </a:solidFill>
                <a:latin typeface="Times New Roman" pitchFamily="28" charset="0"/>
              </a:rPr>
              <a:t>50:50</a:t>
            </a:r>
            <a:endParaRPr lang="en-US" sz="2400">
              <a:solidFill>
                <a:prstClr val="white"/>
              </a:solidFill>
              <a:latin typeface="Times New Roman" pitchFamily="18" charset="0"/>
            </a:endParaRPr>
          </a:p>
        </p:txBody>
      </p:sp>
      <p:sp>
        <p:nvSpPr>
          <p:cNvPr id="23575" name="Rectangle 23"/>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3576" name="Text Box 24"/>
          <p:cNvSpPr txBox="1">
            <a:spLocks noChangeArrowheads="1"/>
          </p:cNvSpPr>
          <p:nvPr/>
        </p:nvSpPr>
        <p:spPr bwMode="auto">
          <a:xfrm>
            <a:off x="6705600" y="-1587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15</a:t>
            </a:r>
            <a:endParaRPr lang="en-US" sz="2400">
              <a:solidFill>
                <a:prstClr val="white"/>
              </a:solidFill>
              <a:latin typeface="Times New Roman" pitchFamily="18" charset="0"/>
            </a:endParaRPr>
          </a:p>
        </p:txBody>
      </p:sp>
      <p:sp>
        <p:nvSpPr>
          <p:cNvPr id="23577" name="Text Box 25"/>
          <p:cNvSpPr txBox="1">
            <a:spLocks noChangeArrowheads="1"/>
          </p:cNvSpPr>
          <p:nvPr/>
        </p:nvSpPr>
        <p:spPr bwMode="auto">
          <a:xfrm>
            <a:off x="6705600" y="304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14</a:t>
            </a:r>
            <a:endParaRPr lang="en-US" sz="2400">
              <a:solidFill>
                <a:srgbClr val="FFCC00"/>
              </a:solidFill>
              <a:latin typeface="Times New Roman" pitchFamily="18" charset="0"/>
            </a:endParaRPr>
          </a:p>
        </p:txBody>
      </p:sp>
      <p:sp>
        <p:nvSpPr>
          <p:cNvPr id="23578" name="Text Box 26"/>
          <p:cNvSpPr txBox="1">
            <a:spLocks noChangeArrowheads="1"/>
          </p:cNvSpPr>
          <p:nvPr/>
        </p:nvSpPr>
        <p:spPr bwMode="auto">
          <a:xfrm>
            <a:off x="6705600" y="609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13</a:t>
            </a:r>
            <a:endParaRPr lang="en-US" sz="2400">
              <a:solidFill>
                <a:srgbClr val="FFCC00"/>
              </a:solidFill>
              <a:latin typeface="Times New Roman" pitchFamily="18" charset="0"/>
            </a:endParaRPr>
          </a:p>
        </p:txBody>
      </p:sp>
      <p:sp>
        <p:nvSpPr>
          <p:cNvPr id="23579" name="Text Box 27"/>
          <p:cNvSpPr txBox="1">
            <a:spLocks noChangeArrowheads="1"/>
          </p:cNvSpPr>
          <p:nvPr/>
        </p:nvSpPr>
        <p:spPr bwMode="auto">
          <a:xfrm>
            <a:off x="6705600" y="914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a:t>
            </a:r>
            <a:endParaRPr lang="en-US" sz="2400">
              <a:solidFill>
                <a:srgbClr val="FFCC00"/>
              </a:solidFill>
              <a:latin typeface="Times New Roman" pitchFamily="18" charset="0"/>
            </a:endParaRPr>
          </a:p>
        </p:txBody>
      </p:sp>
      <p:sp>
        <p:nvSpPr>
          <p:cNvPr id="23580" name="Text Box 28"/>
          <p:cNvSpPr txBox="1">
            <a:spLocks noChangeArrowheads="1"/>
          </p:cNvSpPr>
          <p:nvPr/>
        </p:nvSpPr>
        <p:spPr bwMode="auto">
          <a:xfrm>
            <a:off x="6705600" y="1219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11</a:t>
            </a:r>
            <a:endParaRPr lang="en-US" sz="2400">
              <a:solidFill>
                <a:srgbClr val="FFCC00"/>
              </a:solidFill>
              <a:latin typeface="Times New Roman" pitchFamily="18" charset="0"/>
            </a:endParaRPr>
          </a:p>
        </p:txBody>
      </p:sp>
      <p:sp>
        <p:nvSpPr>
          <p:cNvPr id="23581" name="Text Box 29"/>
          <p:cNvSpPr txBox="1">
            <a:spLocks noChangeArrowheads="1"/>
          </p:cNvSpPr>
          <p:nvPr/>
        </p:nvSpPr>
        <p:spPr bwMode="auto">
          <a:xfrm>
            <a:off x="6705600" y="152400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a:t>
            </a:r>
            <a:endParaRPr lang="en-US" sz="2400">
              <a:solidFill>
                <a:prstClr val="white"/>
              </a:solidFill>
              <a:latin typeface="Times New Roman" pitchFamily="18" charset="0"/>
            </a:endParaRPr>
          </a:p>
        </p:txBody>
      </p:sp>
      <p:sp>
        <p:nvSpPr>
          <p:cNvPr id="23582" name="Rectangle 30"/>
          <p:cNvSpPr>
            <a:spLocks noChangeArrowheads="1"/>
          </p:cNvSpPr>
          <p:nvPr/>
        </p:nvSpPr>
        <p:spPr bwMode="auto">
          <a:xfrm>
            <a:off x="6696075" y="3135313"/>
            <a:ext cx="2413000" cy="322262"/>
          </a:xfrm>
          <a:prstGeom prst="rect">
            <a:avLst/>
          </a:prstGeom>
          <a:solidFill>
            <a:srgbClr val="FF0000"/>
          </a:solidFill>
          <a:ln w="9525">
            <a:solidFill>
              <a:schemeClr val="tx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3583" name="Text Box 31"/>
          <p:cNvSpPr txBox="1">
            <a:spLocks noChangeArrowheads="1"/>
          </p:cNvSpPr>
          <p:nvPr/>
        </p:nvSpPr>
        <p:spPr bwMode="auto">
          <a:xfrm>
            <a:off x="6705600" y="1828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9</a:t>
            </a:r>
            <a:endParaRPr lang="en-US" sz="2400">
              <a:solidFill>
                <a:srgbClr val="FFCC00"/>
              </a:solidFill>
              <a:latin typeface="Times New Roman" pitchFamily="18" charset="0"/>
            </a:endParaRPr>
          </a:p>
        </p:txBody>
      </p:sp>
      <p:sp>
        <p:nvSpPr>
          <p:cNvPr id="23584" name="Text Box 32"/>
          <p:cNvSpPr txBox="1">
            <a:spLocks noChangeArrowheads="1"/>
          </p:cNvSpPr>
          <p:nvPr/>
        </p:nvSpPr>
        <p:spPr bwMode="auto">
          <a:xfrm>
            <a:off x="6705600" y="2133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a:t>
            </a:r>
            <a:endParaRPr lang="en-US" sz="2400">
              <a:solidFill>
                <a:srgbClr val="FFCC00"/>
              </a:solidFill>
              <a:latin typeface="Times New Roman" pitchFamily="18" charset="0"/>
            </a:endParaRPr>
          </a:p>
        </p:txBody>
      </p:sp>
      <p:sp>
        <p:nvSpPr>
          <p:cNvPr id="23585" name="Text Box 33"/>
          <p:cNvSpPr txBox="1">
            <a:spLocks noChangeArrowheads="1"/>
          </p:cNvSpPr>
          <p:nvPr/>
        </p:nvSpPr>
        <p:spPr bwMode="auto">
          <a:xfrm>
            <a:off x="6705600" y="2438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7</a:t>
            </a:r>
            <a:endParaRPr lang="en-US" sz="2400">
              <a:solidFill>
                <a:srgbClr val="FFCC00"/>
              </a:solidFill>
              <a:latin typeface="Times New Roman" pitchFamily="18" charset="0"/>
            </a:endParaRPr>
          </a:p>
        </p:txBody>
      </p:sp>
      <p:sp>
        <p:nvSpPr>
          <p:cNvPr id="23586" name="Text Box 34"/>
          <p:cNvSpPr txBox="1">
            <a:spLocks noChangeArrowheads="1"/>
          </p:cNvSpPr>
          <p:nvPr/>
        </p:nvSpPr>
        <p:spPr bwMode="auto">
          <a:xfrm>
            <a:off x="6705600" y="2743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a:t>
            </a:r>
            <a:endParaRPr lang="en-US" sz="2400">
              <a:solidFill>
                <a:srgbClr val="FFCC00"/>
              </a:solidFill>
              <a:latin typeface="Times New Roman" pitchFamily="18" charset="0"/>
            </a:endParaRPr>
          </a:p>
        </p:txBody>
      </p:sp>
      <p:sp>
        <p:nvSpPr>
          <p:cNvPr id="23587" name="Text Box 35"/>
          <p:cNvSpPr txBox="1">
            <a:spLocks noChangeArrowheads="1"/>
          </p:cNvSpPr>
          <p:nvPr/>
        </p:nvSpPr>
        <p:spPr bwMode="auto">
          <a:xfrm>
            <a:off x="6705600" y="304800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5</a:t>
            </a:r>
          </a:p>
        </p:txBody>
      </p:sp>
      <p:sp>
        <p:nvSpPr>
          <p:cNvPr id="23588" name="Text Box 36"/>
          <p:cNvSpPr txBox="1">
            <a:spLocks noChangeArrowheads="1"/>
          </p:cNvSpPr>
          <p:nvPr/>
        </p:nvSpPr>
        <p:spPr bwMode="auto">
          <a:xfrm>
            <a:off x="6705600" y="3352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a:t>
            </a:r>
            <a:endParaRPr lang="en-US" sz="2400">
              <a:solidFill>
                <a:srgbClr val="FFCC00"/>
              </a:solidFill>
              <a:latin typeface="Times New Roman" pitchFamily="18" charset="0"/>
            </a:endParaRPr>
          </a:p>
        </p:txBody>
      </p:sp>
      <p:sp>
        <p:nvSpPr>
          <p:cNvPr id="23589" name="Text Box 37"/>
          <p:cNvSpPr txBox="1">
            <a:spLocks noChangeArrowheads="1"/>
          </p:cNvSpPr>
          <p:nvPr/>
        </p:nvSpPr>
        <p:spPr bwMode="auto">
          <a:xfrm>
            <a:off x="6705600" y="3657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a:t>
            </a:r>
            <a:endParaRPr lang="en-US" sz="2400">
              <a:solidFill>
                <a:srgbClr val="FFCC00"/>
              </a:solidFill>
              <a:latin typeface="Times New Roman" pitchFamily="18" charset="0"/>
            </a:endParaRPr>
          </a:p>
        </p:txBody>
      </p:sp>
      <p:sp>
        <p:nvSpPr>
          <p:cNvPr id="23590" name="Text Box 38"/>
          <p:cNvSpPr txBox="1">
            <a:spLocks noChangeArrowheads="1"/>
          </p:cNvSpPr>
          <p:nvPr/>
        </p:nvSpPr>
        <p:spPr bwMode="auto">
          <a:xfrm>
            <a:off x="6705600" y="3962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a:t>
            </a:r>
            <a:endParaRPr lang="en-US" sz="2400">
              <a:solidFill>
                <a:srgbClr val="FFCC00"/>
              </a:solidFill>
              <a:latin typeface="Times New Roman" pitchFamily="18" charset="0"/>
            </a:endParaRPr>
          </a:p>
        </p:txBody>
      </p:sp>
      <p:sp>
        <p:nvSpPr>
          <p:cNvPr id="23591" name="Text Box 39"/>
          <p:cNvSpPr txBox="1">
            <a:spLocks noChangeArrowheads="1"/>
          </p:cNvSpPr>
          <p:nvPr/>
        </p:nvSpPr>
        <p:spPr bwMode="auto">
          <a:xfrm>
            <a:off x="6705600" y="4267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a:t>
            </a:r>
            <a:endParaRPr lang="en-US" sz="2400">
              <a:solidFill>
                <a:srgbClr val="FFCC00"/>
              </a:solidFill>
              <a:latin typeface="Times New Roman" pitchFamily="18" charset="0"/>
            </a:endParaRPr>
          </a:p>
        </p:txBody>
      </p:sp>
      <p:sp>
        <p:nvSpPr>
          <p:cNvPr id="23592" name="Text Box 40"/>
          <p:cNvSpPr txBox="1">
            <a:spLocks noChangeArrowheads="1"/>
          </p:cNvSpPr>
          <p:nvPr/>
        </p:nvSpPr>
        <p:spPr bwMode="auto">
          <a:xfrm>
            <a:off x="7543800" y="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 Million</a:t>
            </a:r>
            <a:endParaRPr lang="en-US" sz="2400">
              <a:solidFill>
                <a:prstClr val="white"/>
              </a:solidFill>
              <a:latin typeface="Times New Roman" pitchFamily="18" charset="0"/>
            </a:endParaRPr>
          </a:p>
        </p:txBody>
      </p:sp>
      <p:sp>
        <p:nvSpPr>
          <p:cNvPr id="23593" name="Text Box 41"/>
          <p:cNvSpPr txBox="1">
            <a:spLocks noChangeArrowheads="1"/>
          </p:cNvSpPr>
          <p:nvPr/>
        </p:nvSpPr>
        <p:spPr bwMode="auto">
          <a:xfrm>
            <a:off x="7543800" y="320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$500,000</a:t>
            </a:r>
            <a:endParaRPr lang="en-US" sz="2400">
              <a:solidFill>
                <a:srgbClr val="FFCC00"/>
              </a:solidFill>
              <a:latin typeface="Times New Roman" pitchFamily="18" charset="0"/>
            </a:endParaRPr>
          </a:p>
        </p:txBody>
      </p:sp>
      <p:sp>
        <p:nvSpPr>
          <p:cNvPr id="23594" name="Text Box 42"/>
          <p:cNvSpPr txBox="1">
            <a:spLocks noChangeArrowheads="1"/>
          </p:cNvSpPr>
          <p:nvPr/>
        </p:nvSpPr>
        <p:spPr bwMode="auto">
          <a:xfrm>
            <a:off x="7543800" y="625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$250,000</a:t>
            </a:r>
            <a:endParaRPr lang="en-US" sz="2400">
              <a:solidFill>
                <a:srgbClr val="FFCC00"/>
              </a:solidFill>
              <a:latin typeface="Times New Roman" pitchFamily="18" charset="0"/>
            </a:endParaRPr>
          </a:p>
        </p:txBody>
      </p:sp>
      <p:sp>
        <p:nvSpPr>
          <p:cNvPr id="23595" name="Text Box 43"/>
          <p:cNvSpPr txBox="1">
            <a:spLocks noChangeArrowheads="1"/>
          </p:cNvSpPr>
          <p:nvPr/>
        </p:nvSpPr>
        <p:spPr bwMode="auto">
          <a:xfrm>
            <a:off x="7543800" y="930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$125,000</a:t>
            </a:r>
            <a:endParaRPr lang="en-US" sz="2400">
              <a:solidFill>
                <a:srgbClr val="FFCC00"/>
              </a:solidFill>
              <a:latin typeface="Times New Roman" pitchFamily="18" charset="0"/>
            </a:endParaRPr>
          </a:p>
        </p:txBody>
      </p:sp>
      <p:sp>
        <p:nvSpPr>
          <p:cNvPr id="23596" name="Text Box 44"/>
          <p:cNvSpPr txBox="1">
            <a:spLocks noChangeArrowheads="1"/>
          </p:cNvSpPr>
          <p:nvPr/>
        </p:nvSpPr>
        <p:spPr bwMode="auto">
          <a:xfrm>
            <a:off x="7543800" y="1235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$64,000</a:t>
            </a:r>
            <a:endParaRPr lang="en-US" sz="2400">
              <a:solidFill>
                <a:srgbClr val="FFCC00"/>
              </a:solidFill>
              <a:latin typeface="Times New Roman" pitchFamily="18" charset="0"/>
            </a:endParaRPr>
          </a:p>
        </p:txBody>
      </p:sp>
      <p:sp>
        <p:nvSpPr>
          <p:cNvPr id="23597" name="Text Box 45"/>
          <p:cNvSpPr txBox="1">
            <a:spLocks noChangeArrowheads="1"/>
          </p:cNvSpPr>
          <p:nvPr/>
        </p:nvSpPr>
        <p:spPr bwMode="auto">
          <a:xfrm>
            <a:off x="7543800" y="153987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$32,000</a:t>
            </a:r>
            <a:endParaRPr lang="en-US" sz="2400">
              <a:solidFill>
                <a:prstClr val="white"/>
              </a:solidFill>
              <a:latin typeface="Times New Roman" pitchFamily="18" charset="0"/>
            </a:endParaRPr>
          </a:p>
        </p:txBody>
      </p:sp>
      <p:sp>
        <p:nvSpPr>
          <p:cNvPr id="23598" name="Text Box 46"/>
          <p:cNvSpPr txBox="1">
            <a:spLocks noChangeArrowheads="1"/>
          </p:cNvSpPr>
          <p:nvPr/>
        </p:nvSpPr>
        <p:spPr bwMode="auto">
          <a:xfrm>
            <a:off x="7543800" y="1844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$16,000</a:t>
            </a:r>
            <a:endParaRPr lang="en-US" sz="2400">
              <a:solidFill>
                <a:srgbClr val="FFCC00"/>
              </a:solidFill>
              <a:latin typeface="Times New Roman" pitchFamily="18" charset="0"/>
            </a:endParaRPr>
          </a:p>
        </p:txBody>
      </p:sp>
      <p:sp>
        <p:nvSpPr>
          <p:cNvPr id="23599" name="Text Box 47"/>
          <p:cNvSpPr txBox="1">
            <a:spLocks noChangeArrowheads="1"/>
          </p:cNvSpPr>
          <p:nvPr/>
        </p:nvSpPr>
        <p:spPr bwMode="auto">
          <a:xfrm>
            <a:off x="7543800" y="2149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$8,000</a:t>
            </a:r>
            <a:endParaRPr lang="en-US" sz="2400">
              <a:solidFill>
                <a:srgbClr val="FFCC00"/>
              </a:solidFill>
              <a:latin typeface="Times New Roman" pitchFamily="18" charset="0"/>
            </a:endParaRPr>
          </a:p>
        </p:txBody>
      </p:sp>
      <p:sp>
        <p:nvSpPr>
          <p:cNvPr id="23600" name="Text Box 48"/>
          <p:cNvSpPr txBox="1">
            <a:spLocks noChangeArrowheads="1"/>
          </p:cNvSpPr>
          <p:nvPr/>
        </p:nvSpPr>
        <p:spPr bwMode="auto">
          <a:xfrm>
            <a:off x="7543800" y="2454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$4,000</a:t>
            </a:r>
            <a:endParaRPr lang="en-US" sz="2400">
              <a:solidFill>
                <a:srgbClr val="FFCC00"/>
              </a:solidFill>
              <a:latin typeface="Times New Roman" pitchFamily="18" charset="0"/>
            </a:endParaRPr>
          </a:p>
        </p:txBody>
      </p:sp>
      <p:sp>
        <p:nvSpPr>
          <p:cNvPr id="23601" name="Text Box 49"/>
          <p:cNvSpPr txBox="1">
            <a:spLocks noChangeArrowheads="1"/>
          </p:cNvSpPr>
          <p:nvPr/>
        </p:nvSpPr>
        <p:spPr bwMode="auto">
          <a:xfrm>
            <a:off x="7543800" y="2759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$2,000</a:t>
            </a:r>
            <a:endParaRPr lang="en-US" sz="2400">
              <a:solidFill>
                <a:srgbClr val="FFCC00"/>
              </a:solidFill>
              <a:latin typeface="Times New Roman" pitchFamily="18" charset="0"/>
            </a:endParaRPr>
          </a:p>
        </p:txBody>
      </p:sp>
      <p:sp>
        <p:nvSpPr>
          <p:cNvPr id="23602" name="Text Box 50"/>
          <p:cNvSpPr txBox="1">
            <a:spLocks noChangeArrowheads="1"/>
          </p:cNvSpPr>
          <p:nvPr/>
        </p:nvSpPr>
        <p:spPr bwMode="auto">
          <a:xfrm>
            <a:off x="7543800" y="306387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$1,000</a:t>
            </a:r>
          </a:p>
        </p:txBody>
      </p:sp>
      <p:sp>
        <p:nvSpPr>
          <p:cNvPr id="23603" name="Text Box 51"/>
          <p:cNvSpPr txBox="1">
            <a:spLocks noChangeArrowheads="1"/>
          </p:cNvSpPr>
          <p:nvPr/>
        </p:nvSpPr>
        <p:spPr bwMode="auto">
          <a:xfrm>
            <a:off x="7543800" y="3368675"/>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a:t>
            </a:r>
            <a:endParaRPr lang="en-US" sz="2400">
              <a:solidFill>
                <a:srgbClr val="FFCC00"/>
              </a:solidFill>
              <a:latin typeface="Times New Roman" pitchFamily="18" charset="0"/>
            </a:endParaRPr>
          </a:p>
        </p:txBody>
      </p:sp>
      <p:sp>
        <p:nvSpPr>
          <p:cNvPr id="23604" name="Text Box 52"/>
          <p:cNvSpPr txBox="1">
            <a:spLocks noChangeArrowheads="1"/>
          </p:cNvSpPr>
          <p:nvPr/>
        </p:nvSpPr>
        <p:spPr bwMode="auto">
          <a:xfrm>
            <a:off x="7543800" y="3673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$300</a:t>
            </a:r>
            <a:endParaRPr lang="en-US" sz="2400">
              <a:solidFill>
                <a:srgbClr val="FFCC00"/>
              </a:solidFill>
              <a:latin typeface="Times New Roman" pitchFamily="18" charset="0"/>
            </a:endParaRPr>
          </a:p>
        </p:txBody>
      </p:sp>
      <p:sp>
        <p:nvSpPr>
          <p:cNvPr id="23605" name="Text Box 53"/>
          <p:cNvSpPr txBox="1">
            <a:spLocks noChangeArrowheads="1"/>
          </p:cNvSpPr>
          <p:nvPr/>
        </p:nvSpPr>
        <p:spPr bwMode="auto">
          <a:xfrm>
            <a:off x="7543800" y="3978275"/>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a:t>
            </a:r>
            <a:endParaRPr lang="en-US" sz="2400">
              <a:solidFill>
                <a:srgbClr val="FFCC00"/>
              </a:solidFill>
              <a:latin typeface="Times New Roman" pitchFamily="18" charset="0"/>
            </a:endParaRPr>
          </a:p>
        </p:txBody>
      </p:sp>
      <p:sp>
        <p:nvSpPr>
          <p:cNvPr id="23606" name="Text Box 54"/>
          <p:cNvSpPr txBox="1">
            <a:spLocks noChangeArrowheads="1"/>
          </p:cNvSpPr>
          <p:nvPr/>
        </p:nvSpPr>
        <p:spPr bwMode="auto">
          <a:xfrm>
            <a:off x="7543800" y="4283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$100</a:t>
            </a:r>
            <a:endParaRPr lang="en-US" sz="2400">
              <a:solidFill>
                <a:srgbClr val="FFCC00"/>
              </a:solidFill>
              <a:latin typeface="Times New Roman" pitchFamily="18" charset="0"/>
            </a:endParaRPr>
          </a:p>
        </p:txBody>
      </p:sp>
      <p:sp>
        <p:nvSpPr>
          <p:cNvPr id="23607" name="Oval 55"/>
          <p:cNvSpPr>
            <a:spLocks noChangeArrowheads="1"/>
          </p:cNvSpPr>
          <p:nvPr/>
        </p:nvSpPr>
        <p:spPr bwMode="auto">
          <a:xfrm>
            <a:off x="7239000" y="4419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08" name="Oval 56"/>
          <p:cNvSpPr>
            <a:spLocks noChangeArrowheads="1"/>
          </p:cNvSpPr>
          <p:nvPr/>
        </p:nvSpPr>
        <p:spPr bwMode="auto">
          <a:xfrm>
            <a:off x="7239000" y="4114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09" name="Oval 57"/>
          <p:cNvSpPr>
            <a:spLocks noChangeArrowheads="1"/>
          </p:cNvSpPr>
          <p:nvPr/>
        </p:nvSpPr>
        <p:spPr bwMode="auto">
          <a:xfrm>
            <a:off x="7239000" y="3810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10" name="Oval 58"/>
          <p:cNvSpPr>
            <a:spLocks noChangeArrowheads="1"/>
          </p:cNvSpPr>
          <p:nvPr/>
        </p:nvSpPr>
        <p:spPr bwMode="auto">
          <a:xfrm>
            <a:off x="7239000" y="3505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11" name="Oval 59"/>
          <p:cNvSpPr>
            <a:spLocks noChangeArrowheads="1"/>
          </p:cNvSpPr>
          <p:nvPr/>
        </p:nvSpPr>
        <p:spPr bwMode="auto">
          <a:xfrm>
            <a:off x="7239000" y="3200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12" name="Oval 60"/>
          <p:cNvSpPr>
            <a:spLocks noChangeArrowheads="1"/>
          </p:cNvSpPr>
          <p:nvPr/>
        </p:nvSpPr>
        <p:spPr bwMode="auto">
          <a:xfrm>
            <a:off x="7239000" y="2895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13" name="Oval 61"/>
          <p:cNvSpPr>
            <a:spLocks noChangeArrowheads="1"/>
          </p:cNvSpPr>
          <p:nvPr/>
        </p:nvSpPr>
        <p:spPr bwMode="auto">
          <a:xfrm>
            <a:off x="7239000" y="2590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14" name="Oval 62"/>
          <p:cNvSpPr>
            <a:spLocks noChangeArrowheads="1"/>
          </p:cNvSpPr>
          <p:nvPr/>
        </p:nvSpPr>
        <p:spPr bwMode="auto">
          <a:xfrm>
            <a:off x="7239000" y="2286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15" name="Oval 63"/>
          <p:cNvSpPr>
            <a:spLocks noChangeArrowheads="1"/>
          </p:cNvSpPr>
          <p:nvPr/>
        </p:nvSpPr>
        <p:spPr bwMode="auto">
          <a:xfrm>
            <a:off x="7239000" y="1981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16" name="Oval 64"/>
          <p:cNvSpPr>
            <a:spLocks noChangeArrowheads="1"/>
          </p:cNvSpPr>
          <p:nvPr/>
        </p:nvSpPr>
        <p:spPr bwMode="auto">
          <a:xfrm>
            <a:off x="7239000" y="1676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18" charset="0"/>
            </a:endParaRPr>
          </a:p>
        </p:txBody>
      </p:sp>
      <p:sp>
        <p:nvSpPr>
          <p:cNvPr id="23617" name="Oval 65"/>
          <p:cNvSpPr>
            <a:spLocks noChangeArrowheads="1"/>
          </p:cNvSpPr>
          <p:nvPr/>
        </p:nvSpPr>
        <p:spPr bwMode="auto">
          <a:xfrm>
            <a:off x="7239000" y="1371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18" name="Oval 66"/>
          <p:cNvSpPr>
            <a:spLocks noChangeArrowheads="1"/>
          </p:cNvSpPr>
          <p:nvPr/>
        </p:nvSpPr>
        <p:spPr bwMode="auto">
          <a:xfrm>
            <a:off x="7239000" y="1066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19" name="Oval 67"/>
          <p:cNvSpPr>
            <a:spLocks noChangeArrowheads="1"/>
          </p:cNvSpPr>
          <p:nvPr/>
        </p:nvSpPr>
        <p:spPr bwMode="auto">
          <a:xfrm>
            <a:off x="7239000" y="762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20" name="Oval 68"/>
          <p:cNvSpPr>
            <a:spLocks noChangeArrowheads="1"/>
          </p:cNvSpPr>
          <p:nvPr/>
        </p:nvSpPr>
        <p:spPr bwMode="auto">
          <a:xfrm>
            <a:off x="7239000" y="457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3621" name="Oval 69"/>
          <p:cNvSpPr>
            <a:spLocks noChangeArrowheads="1"/>
          </p:cNvSpPr>
          <p:nvPr/>
        </p:nvSpPr>
        <p:spPr bwMode="auto">
          <a:xfrm>
            <a:off x="7239000" y="152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pic>
        <p:nvPicPr>
          <p:cNvPr id="23622" name="Picture 7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1949450" y="3994150"/>
            <a:ext cx="514350" cy="606425"/>
          </a:xfrm>
          <a:prstGeom prst="rect">
            <a:avLst/>
          </a:prstGeom>
          <a:noFill/>
          <a:ln w="9525">
            <a:noFill/>
            <a:miter lim="800000"/>
            <a:headEnd/>
            <a:tailEnd/>
          </a:ln>
        </p:spPr>
      </p:pic>
      <p:sp>
        <p:nvSpPr>
          <p:cNvPr id="23623" name="AutoShape 71"/>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3624" name="Oval 72"/>
          <p:cNvSpPr>
            <a:spLocks noChangeArrowheads="1"/>
          </p:cNvSpPr>
          <p:nvPr/>
        </p:nvSpPr>
        <p:spPr bwMode="auto">
          <a:xfrm>
            <a:off x="3298825" y="4076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23625" name="AutoShape 73"/>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3626" name="Oval 74"/>
          <p:cNvSpPr>
            <a:spLocks noChangeArrowheads="1"/>
          </p:cNvSpPr>
          <p:nvPr/>
        </p:nvSpPr>
        <p:spPr bwMode="auto">
          <a:xfrm>
            <a:off x="3603625" y="41529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23627" name="AutoShape 75"/>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3628" name="Oval 76"/>
          <p:cNvSpPr>
            <a:spLocks noChangeArrowheads="1"/>
          </p:cNvSpPr>
          <p:nvPr/>
        </p:nvSpPr>
        <p:spPr bwMode="auto">
          <a:xfrm>
            <a:off x="3908425" y="4076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71757" name="Text Box 77"/>
          <p:cNvSpPr txBox="1">
            <a:spLocks noChangeArrowheads="1"/>
          </p:cNvSpPr>
          <p:nvPr/>
        </p:nvSpPr>
        <p:spPr bwMode="auto">
          <a:xfrm>
            <a:off x="685800" y="1203325"/>
            <a:ext cx="5181600" cy="701675"/>
          </a:xfrm>
          <a:prstGeom prst="rect">
            <a:avLst/>
          </a:prstGeom>
          <a:noFill/>
          <a:ln w="9525">
            <a:noFill/>
            <a:miter lim="800000"/>
            <a:headEnd/>
            <a:tailEnd/>
          </a:ln>
        </p:spPr>
        <p:txBody>
          <a:bodyPr>
            <a:spAutoFit/>
          </a:bodyPr>
          <a:lstStyle/>
          <a:p>
            <a:pPr>
              <a:spcBef>
                <a:spcPct val="50000"/>
              </a:spcBef>
            </a:pPr>
            <a:r>
              <a:rPr lang="en-US" sz="4000" b="1" dirty="0">
                <a:solidFill>
                  <a:srgbClr val="000099"/>
                </a:solidFill>
                <a:latin typeface="Times New Roman" pitchFamily="28" charset="0"/>
              </a:rPr>
              <a:t>$1,000 Question</a:t>
            </a:r>
            <a:endParaRPr lang="en-US" sz="4000" dirty="0">
              <a:solidFill>
                <a:srgbClr val="000099"/>
              </a:solidFill>
              <a:latin typeface="Times New Roman" pitchFamily="18" charset="0"/>
            </a:endParaRPr>
          </a:p>
        </p:txBody>
      </p:sp>
      <p:sp>
        <p:nvSpPr>
          <p:cNvPr id="71760" name="AutoShape 80"/>
          <p:cNvSpPr>
            <a:spLocks noChangeArrowheads="1"/>
          </p:cNvSpPr>
          <p:nvPr/>
        </p:nvSpPr>
        <p:spPr bwMode="auto">
          <a:xfrm>
            <a:off x="69850" y="2603500"/>
            <a:ext cx="6461125" cy="1077913"/>
          </a:xfrm>
          <a:prstGeom prst="flowChartPreparation">
            <a:avLst/>
          </a:prstGeom>
          <a:solidFill>
            <a:srgbClr val="00FF00"/>
          </a:solidFill>
          <a:ln w="57150">
            <a:solidFill>
              <a:srgbClr val="3399FF"/>
            </a:solidFill>
            <a:miter lim="800000"/>
            <a:headEnd/>
            <a:tailEnd/>
          </a:ln>
        </p:spPr>
        <p:txBody>
          <a:bodyPr wrap="none" anchor="ctr"/>
          <a:lstStyle/>
          <a:p>
            <a:pPr algn="l"/>
            <a:r>
              <a:rPr lang="en-US" sz="2400" b="1" dirty="0">
                <a:solidFill>
                  <a:prstClr val="black"/>
                </a:solidFill>
                <a:latin typeface="Times New Roman" pitchFamily="18" charset="0"/>
              </a:rPr>
              <a:t>       </a:t>
            </a:r>
          </a:p>
          <a:p>
            <a:pPr algn="l"/>
            <a:r>
              <a:rPr lang="en-US" sz="2400" b="1" dirty="0" smtClean="0">
                <a:solidFill>
                  <a:prstClr val="black"/>
                </a:solidFill>
                <a:latin typeface="Times New Roman" pitchFamily="18" charset="0"/>
              </a:rPr>
              <a:t>Andrew is showing a mix of age-</a:t>
            </a:r>
          </a:p>
          <a:p>
            <a:pPr algn="l"/>
            <a:r>
              <a:rPr lang="en-US" sz="2400" b="1" dirty="0" smtClean="0">
                <a:solidFill>
                  <a:prstClr val="black"/>
                </a:solidFill>
                <a:latin typeface="Times New Roman" pitchFamily="18" charset="0"/>
              </a:rPr>
              <a:t>appropriate and not yet age-</a:t>
            </a:r>
          </a:p>
          <a:p>
            <a:pPr algn="l"/>
            <a:r>
              <a:rPr lang="en-US" sz="2400" b="1" dirty="0" smtClean="0">
                <a:solidFill>
                  <a:prstClr val="black"/>
                </a:solidFill>
                <a:latin typeface="Times New Roman" pitchFamily="18" charset="0"/>
              </a:rPr>
              <a:t>appropriate skills.  The rating?</a:t>
            </a:r>
            <a:endParaRPr lang="en-US" sz="2400" dirty="0" smtClean="0">
              <a:solidFill>
                <a:prstClr val="black"/>
              </a:solidFill>
              <a:latin typeface="Times New Roman" pitchFamily="18" charset="0"/>
            </a:endParaRPr>
          </a:p>
          <a:p>
            <a:pPr algn="l"/>
            <a:endParaRPr lang="en-US" sz="2400" b="1" dirty="0">
              <a:solidFill>
                <a:prstClr val="black"/>
              </a:solidFill>
              <a:latin typeface="Times New Roman" pitchFamily="18" charset="0"/>
            </a:endParaRPr>
          </a:p>
        </p:txBody>
      </p:sp>
      <p:sp>
        <p:nvSpPr>
          <p:cNvPr id="23633" name="Text Box 81"/>
          <p:cNvSpPr txBox="1">
            <a:spLocks noChangeArrowheads="1"/>
          </p:cNvSpPr>
          <p:nvPr/>
        </p:nvSpPr>
        <p:spPr bwMode="auto">
          <a:xfrm>
            <a:off x="712788" y="2970213"/>
            <a:ext cx="5340350" cy="457200"/>
          </a:xfrm>
          <a:prstGeom prst="rect">
            <a:avLst/>
          </a:prstGeom>
          <a:noFill/>
          <a:ln w="9525">
            <a:noFill/>
            <a:miter lim="800000"/>
            <a:headEnd/>
            <a:tailEnd/>
          </a:ln>
        </p:spPr>
        <p:txBody>
          <a:bodyPr>
            <a:spAutoFit/>
          </a:bodyPr>
          <a:lstStyle/>
          <a:p>
            <a:pPr algn="l"/>
            <a:endParaRPr lang="en-US" sz="2400">
              <a:solidFill>
                <a:prstClr val="black"/>
              </a:solidFill>
              <a:latin typeface="Times New Roman" pitchFamily="18" charset="0"/>
            </a:endParaRPr>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E6DD6A5B-4173-48D0-A385-EF52A9566617}" type="slidenum">
              <a:rPr lang="en-US" smtClean="0"/>
              <a:pPr>
                <a:defRPr/>
              </a:pPr>
              <a:t>50</a:t>
            </a:fld>
            <a:endParaRPr lang="en-US" dirty="0"/>
          </a:p>
        </p:txBody>
      </p:sp>
    </p:spTree>
    <p:extLst>
      <p:ext uri="{BB962C8B-B14F-4D97-AF65-F5344CB8AC3E}">
        <p14:creationId xmlns:p14="http://schemas.microsoft.com/office/powerpoint/2010/main" val="2084260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71757"/>
                                        </p:tgtEl>
                                        <p:attrNameLst>
                                          <p:attrName>style.visibility</p:attrName>
                                        </p:attrNameLst>
                                      </p:cBhvr>
                                      <p:to>
                                        <p:strVal val="visible"/>
                                      </p:to>
                                    </p:set>
                                    <p:animEffect transition="in" filter="dissolve">
                                      <p:cBhvr>
                                        <p:cTn id="7" dur="500"/>
                                        <p:tgtEl>
                                          <p:spTgt spid="71757"/>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71695"/>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71697"/>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71696"/>
                                        </p:tgtEl>
                                        <p:attrNameLst>
                                          <p:attrName>style.visibility</p:attrName>
                                        </p:attrNameLst>
                                      </p:cBhvr>
                                      <p:to>
                                        <p:strVal val="visible"/>
                                      </p:to>
                                    </p:set>
                                  </p:childTnLst>
                                </p:cTn>
                              </p:par>
                            </p:childTnLst>
                          </p:cTn>
                        </p:par>
                        <p:par>
                          <p:cTn id="16" fill="hold">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716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717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5" grpId="0" autoUpdateAnimBg="0"/>
      <p:bldP spid="71696" grpId="0" autoUpdateAnimBg="0"/>
      <p:bldP spid="71697" grpId="0" autoUpdateAnimBg="0"/>
      <p:bldP spid="71698" grpId="0" autoUpdateAnimBg="0"/>
      <p:bldP spid="71757"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3505200" y="1127125"/>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76803" name="Rectangle 3"/>
          <p:cNvSpPr>
            <a:spLocks noChangeArrowheads="1"/>
          </p:cNvSpPr>
          <p:nvPr/>
        </p:nvSpPr>
        <p:spPr bwMode="auto">
          <a:xfrm>
            <a:off x="3571875" y="3059113"/>
            <a:ext cx="2413000" cy="322262"/>
          </a:xfrm>
          <a:prstGeom prst="rect">
            <a:avLst/>
          </a:prstGeom>
          <a:solidFill>
            <a:srgbClr val="FF0000"/>
          </a:solidFill>
          <a:ln w="9525">
            <a:solidFill>
              <a:schemeClr val="tx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8676" name="Text Box 4"/>
          <p:cNvSpPr txBox="1">
            <a:spLocks noChangeArrowheads="1"/>
          </p:cNvSpPr>
          <p:nvPr/>
        </p:nvSpPr>
        <p:spPr bwMode="auto">
          <a:xfrm>
            <a:off x="3581400" y="111125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15</a:t>
            </a:r>
            <a:endParaRPr lang="en-US" sz="2400">
              <a:solidFill>
                <a:prstClr val="white"/>
              </a:solidFill>
              <a:latin typeface="Times New Roman" pitchFamily="18" charset="0"/>
            </a:endParaRPr>
          </a:p>
        </p:txBody>
      </p:sp>
      <p:sp>
        <p:nvSpPr>
          <p:cNvPr id="28677" name="Text Box 5"/>
          <p:cNvSpPr txBox="1">
            <a:spLocks noChangeArrowheads="1"/>
          </p:cNvSpPr>
          <p:nvPr/>
        </p:nvSpPr>
        <p:spPr bwMode="auto">
          <a:xfrm>
            <a:off x="3581400" y="1431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14</a:t>
            </a:r>
            <a:endParaRPr lang="en-US" sz="2400">
              <a:solidFill>
                <a:srgbClr val="FFCC00"/>
              </a:solidFill>
              <a:latin typeface="Times New Roman" pitchFamily="18" charset="0"/>
            </a:endParaRPr>
          </a:p>
        </p:txBody>
      </p:sp>
      <p:sp>
        <p:nvSpPr>
          <p:cNvPr id="28678" name="Text Box 6"/>
          <p:cNvSpPr txBox="1">
            <a:spLocks noChangeArrowheads="1"/>
          </p:cNvSpPr>
          <p:nvPr/>
        </p:nvSpPr>
        <p:spPr bwMode="auto">
          <a:xfrm>
            <a:off x="3581400" y="1736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13</a:t>
            </a:r>
            <a:endParaRPr lang="en-US" sz="2400">
              <a:solidFill>
                <a:srgbClr val="FFCC00"/>
              </a:solidFill>
              <a:latin typeface="Times New Roman" pitchFamily="18" charset="0"/>
            </a:endParaRPr>
          </a:p>
        </p:txBody>
      </p:sp>
      <p:sp>
        <p:nvSpPr>
          <p:cNvPr id="28679" name="Text Box 7"/>
          <p:cNvSpPr txBox="1">
            <a:spLocks noChangeArrowheads="1"/>
          </p:cNvSpPr>
          <p:nvPr/>
        </p:nvSpPr>
        <p:spPr bwMode="auto">
          <a:xfrm>
            <a:off x="3581400" y="2041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a:t>
            </a:r>
            <a:endParaRPr lang="en-US" sz="2400">
              <a:solidFill>
                <a:srgbClr val="FFCC00"/>
              </a:solidFill>
              <a:latin typeface="Times New Roman" pitchFamily="18" charset="0"/>
            </a:endParaRPr>
          </a:p>
        </p:txBody>
      </p:sp>
      <p:sp>
        <p:nvSpPr>
          <p:cNvPr id="28680" name="Text Box 8"/>
          <p:cNvSpPr txBox="1">
            <a:spLocks noChangeArrowheads="1"/>
          </p:cNvSpPr>
          <p:nvPr/>
        </p:nvSpPr>
        <p:spPr bwMode="auto">
          <a:xfrm>
            <a:off x="3581400" y="2346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11</a:t>
            </a:r>
            <a:endParaRPr lang="en-US" sz="2400">
              <a:solidFill>
                <a:srgbClr val="FFCC00"/>
              </a:solidFill>
              <a:latin typeface="Times New Roman" pitchFamily="18" charset="0"/>
            </a:endParaRPr>
          </a:p>
        </p:txBody>
      </p:sp>
      <p:sp>
        <p:nvSpPr>
          <p:cNvPr id="28681" name="Text Box 9"/>
          <p:cNvSpPr txBox="1">
            <a:spLocks noChangeArrowheads="1"/>
          </p:cNvSpPr>
          <p:nvPr/>
        </p:nvSpPr>
        <p:spPr bwMode="auto">
          <a:xfrm>
            <a:off x="3581400" y="265112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a:t>
            </a:r>
            <a:endParaRPr lang="en-US" sz="2400">
              <a:solidFill>
                <a:prstClr val="white"/>
              </a:solidFill>
              <a:latin typeface="Times New Roman" pitchFamily="18" charset="0"/>
            </a:endParaRPr>
          </a:p>
        </p:txBody>
      </p:sp>
      <p:sp>
        <p:nvSpPr>
          <p:cNvPr id="28682" name="Text Box 10"/>
          <p:cNvSpPr txBox="1">
            <a:spLocks noChangeArrowheads="1"/>
          </p:cNvSpPr>
          <p:nvPr/>
        </p:nvSpPr>
        <p:spPr bwMode="auto">
          <a:xfrm>
            <a:off x="3581400" y="2955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9</a:t>
            </a:r>
            <a:endParaRPr lang="en-US" sz="2400">
              <a:solidFill>
                <a:srgbClr val="FFCC00"/>
              </a:solidFill>
              <a:latin typeface="Times New Roman" pitchFamily="18" charset="0"/>
            </a:endParaRPr>
          </a:p>
        </p:txBody>
      </p:sp>
      <p:sp>
        <p:nvSpPr>
          <p:cNvPr id="28683" name="Text Box 11"/>
          <p:cNvSpPr txBox="1">
            <a:spLocks noChangeArrowheads="1"/>
          </p:cNvSpPr>
          <p:nvPr/>
        </p:nvSpPr>
        <p:spPr bwMode="auto">
          <a:xfrm>
            <a:off x="3581400" y="3260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a:t>
            </a:r>
            <a:endParaRPr lang="en-US" sz="2400">
              <a:solidFill>
                <a:srgbClr val="FFCC00"/>
              </a:solidFill>
              <a:latin typeface="Times New Roman" pitchFamily="18" charset="0"/>
            </a:endParaRPr>
          </a:p>
        </p:txBody>
      </p:sp>
      <p:sp>
        <p:nvSpPr>
          <p:cNvPr id="28684" name="Text Box 12"/>
          <p:cNvSpPr txBox="1">
            <a:spLocks noChangeArrowheads="1"/>
          </p:cNvSpPr>
          <p:nvPr/>
        </p:nvSpPr>
        <p:spPr bwMode="auto">
          <a:xfrm>
            <a:off x="3581400" y="3565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7</a:t>
            </a:r>
            <a:endParaRPr lang="en-US" sz="2400">
              <a:solidFill>
                <a:srgbClr val="FFCC00"/>
              </a:solidFill>
              <a:latin typeface="Times New Roman" pitchFamily="18" charset="0"/>
            </a:endParaRPr>
          </a:p>
        </p:txBody>
      </p:sp>
      <p:sp>
        <p:nvSpPr>
          <p:cNvPr id="28685" name="Text Box 13"/>
          <p:cNvSpPr txBox="1">
            <a:spLocks noChangeArrowheads="1"/>
          </p:cNvSpPr>
          <p:nvPr/>
        </p:nvSpPr>
        <p:spPr bwMode="auto">
          <a:xfrm>
            <a:off x="3581400" y="3870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a:t>
            </a:r>
            <a:endParaRPr lang="en-US" sz="2400">
              <a:solidFill>
                <a:srgbClr val="FFCC00"/>
              </a:solidFill>
              <a:latin typeface="Times New Roman" pitchFamily="18" charset="0"/>
            </a:endParaRPr>
          </a:p>
        </p:txBody>
      </p:sp>
      <p:sp>
        <p:nvSpPr>
          <p:cNvPr id="28686" name="Text Box 14"/>
          <p:cNvSpPr txBox="1">
            <a:spLocks noChangeArrowheads="1"/>
          </p:cNvSpPr>
          <p:nvPr/>
        </p:nvSpPr>
        <p:spPr bwMode="auto">
          <a:xfrm>
            <a:off x="3581400" y="417512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5</a:t>
            </a:r>
          </a:p>
        </p:txBody>
      </p:sp>
      <p:sp>
        <p:nvSpPr>
          <p:cNvPr id="28687" name="Text Box 15"/>
          <p:cNvSpPr txBox="1">
            <a:spLocks noChangeArrowheads="1"/>
          </p:cNvSpPr>
          <p:nvPr/>
        </p:nvSpPr>
        <p:spPr bwMode="auto">
          <a:xfrm>
            <a:off x="3581400" y="4479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a:t>
            </a:r>
            <a:endParaRPr lang="en-US" sz="2400">
              <a:solidFill>
                <a:srgbClr val="FFCC00"/>
              </a:solidFill>
              <a:latin typeface="Times New Roman" pitchFamily="18" charset="0"/>
            </a:endParaRPr>
          </a:p>
        </p:txBody>
      </p:sp>
      <p:sp>
        <p:nvSpPr>
          <p:cNvPr id="28688" name="Text Box 16"/>
          <p:cNvSpPr txBox="1">
            <a:spLocks noChangeArrowheads="1"/>
          </p:cNvSpPr>
          <p:nvPr/>
        </p:nvSpPr>
        <p:spPr bwMode="auto">
          <a:xfrm>
            <a:off x="3581400" y="4784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a:t>
            </a:r>
            <a:endParaRPr lang="en-US" sz="2400">
              <a:solidFill>
                <a:srgbClr val="FFCC00"/>
              </a:solidFill>
              <a:latin typeface="Times New Roman" pitchFamily="18" charset="0"/>
            </a:endParaRPr>
          </a:p>
        </p:txBody>
      </p:sp>
      <p:sp>
        <p:nvSpPr>
          <p:cNvPr id="28689" name="Text Box 17"/>
          <p:cNvSpPr txBox="1">
            <a:spLocks noChangeArrowheads="1"/>
          </p:cNvSpPr>
          <p:nvPr/>
        </p:nvSpPr>
        <p:spPr bwMode="auto">
          <a:xfrm>
            <a:off x="3581400" y="5089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a:t>
            </a:r>
            <a:endParaRPr lang="en-US" sz="2400">
              <a:solidFill>
                <a:srgbClr val="FFCC00"/>
              </a:solidFill>
              <a:latin typeface="Times New Roman" pitchFamily="18" charset="0"/>
            </a:endParaRPr>
          </a:p>
        </p:txBody>
      </p:sp>
      <p:sp>
        <p:nvSpPr>
          <p:cNvPr id="28690" name="Text Box 18"/>
          <p:cNvSpPr txBox="1">
            <a:spLocks noChangeArrowheads="1"/>
          </p:cNvSpPr>
          <p:nvPr/>
        </p:nvSpPr>
        <p:spPr bwMode="auto">
          <a:xfrm>
            <a:off x="3581400" y="5394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a:t>
            </a:r>
            <a:endParaRPr lang="en-US" sz="2400">
              <a:solidFill>
                <a:srgbClr val="FFCC00"/>
              </a:solidFill>
              <a:latin typeface="Times New Roman" pitchFamily="18" charset="0"/>
            </a:endParaRPr>
          </a:p>
        </p:txBody>
      </p:sp>
      <p:sp>
        <p:nvSpPr>
          <p:cNvPr id="28691" name="Text Box 19"/>
          <p:cNvSpPr txBox="1">
            <a:spLocks noChangeArrowheads="1"/>
          </p:cNvSpPr>
          <p:nvPr/>
        </p:nvSpPr>
        <p:spPr bwMode="auto">
          <a:xfrm>
            <a:off x="4419600" y="112712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 Million</a:t>
            </a:r>
            <a:endParaRPr lang="en-US" sz="2400">
              <a:solidFill>
                <a:prstClr val="white"/>
              </a:solidFill>
              <a:latin typeface="Times New Roman" pitchFamily="18" charset="0"/>
            </a:endParaRPr>
          </a:p>
        </p:txBody>
      </p:sp>
      <p:sp>
        <p:nvSpPr>
          <p:cNvPr id="28692" name="Text Box 20"/>
          <p:cNvSpPr txBox="1">
            <a:spLocks noChangeArrowheads="1"/>
          </p:cNvSpPr>
          <p:nvPr/>
        </p:nvSpPr>
        <p:spPr bwMode="auto">
          <a:xfrm>
            <a:off x="4419600" y="14478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$500,000</a:t>
            </a:r>
            <a:endParaRPr lang="en-US" sz="2400">
              <a:solidFill>
                <a:srgbClr val="FFCC00"/>
              </a:solidFill>
              <a:latin typeface="Times New Roman" pitchFamily="18" charset="0"/>
            </a:endParaRPr>
          </a:p>
        </p:txBody>
      </p:sp>
      <p:sp>
        <p:nvSpPr>
          <p:cNvPr id="28693" name="Text Box 21"/>
          <p:cNvSpPr txBox="1">
            <a:spLocks noChangeArrowheads="1"/>
          </p:cNvSpPr>
          <p:nvPr/>
        </p:nvSpPr>
        <p:spPr bwMode="auto">
          <a:xfrm>
            <a:off x="4419600" y="1752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$250,000</a:t>
            </a:r>
            <a:endParaRPr lang="en-US" sz="2400">
              <a:solidFill>
                <a:srgbClr val="FFCC00"/>
              </a:solidFill>
              <a:latin typeface="Times New Roman" pitchFamily="18" charset="0"/>
            </a:endParaRPr>
          </a:p>
        </p:txBody>
      </p:sp>
      <p:sp>
        <p:nvSpPr>
          <p:cNvPr id="28694" name="Text Box 22"/>
          <p:cNvSpPr txBox="1">
            <a:spLocks noChangeArrowheads="1"/>
          </p:cNvSpPr>
          <p:nvPr/>
        </p:nvSpPr>
        <p:spPr bwMode="auto">
          <a:xfrm>
            <a:off x="4419600" y="20574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$125,000</a:t>
            </a:r>
            <a:endParaRPr lang="en-US" sz="2400">
              <a:solidFill>
                <a:srgbClr val="FFCC00"/>
              </a:solidFill>
              <a:latin typeface="Times New Roman" pitchFamily="18" charset="0"/>
            </a:endParaRPr>
          </a:p>
        </p:txBody>
      </p:sp>
      <p:sp>
        <p:nvSpPr>
          <p:cNvPr id="28695" name="Text Box 23"/>
          <p:cNvSpPr txBox="1">
            <a:spLocks noChangeArrowheads="1"/>
          </p:cNvSpPr>
          <p:nvPr/>
        </p:nvSpPr>
        <p:spPr bwMode="auto">
          <a:xfrm>
            <a:off x="4419600" y="2362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$64,000</a:t>
            </a:r>
            <a:endParaRPr lang="en-US" sz="2400">
              <a:solidFill>
                <a:srgbClr val="FFCC00"/>
              </a:solidFill>
              <a:latin typeface="Times New Roman" pitchFamily="18" charset="0"/>
            </a:endParaRPr>
          </a:p>
        </p:txBody>
      </p:sp>
      <p:sp>
        <p:nvSpPr>
          <p:cNvPr id="28696" name="Text Box 24"/>
          <p:cNvSpPr txBox="1">
            <a:spLocks noChangeArrowheads="1"/>
          </p:cNvSpPr>
          <p:nvPr/>
        </p:nvSpPr>
        <p:spPr bwMode="auto">
          <a:xfrm>
            <a:off x="4419600" y="266700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$32,000</a:t>
            </a:r>
            <a:endParaRPr lang="en-US" sz="2400">
              <a:solidFill>
                <a:prstClr val="white"/>
              </a:solidFill>
              <a:latin typeface="Times New Roman" pitchFamily="18" charset="0"/>
            </a:endParaRPr>
          </a:p>
        </p:txBody>
      </p:sp>
      <p:sp>
        <p:nvSpPr>
          <p:cNvPr id="28697" name="Text Box 25"/>
          <p:cNvSpPr txBox="1">
            <a:spLocks noChangeArrowheads="1"/>
          </p:cNvSpPr>
          <p:nvPr/>
        </p:nvSpPr>
        <p:spPr bwMode="auto">
          <a:xfrm>
            <a:off x="4419600" y="29718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$16,000</a:t>
            </a:r>
            <a:endParaRPr lang="en-US" sz="2400">
              <a:solidFill>
                <a:srgbClr val="FFCC00"/>
              </a:solidFill>
              <a:latin typeface="Times New Roman" pitchFamily="18" charset="0"/>
            </a:endParaRPr>
          </a:p>
        </p:txBody>
      </p:sp>
      <p:sp>
        <p:nvSpPr>
          <p:cNvPr id="28698" name="Text Box 26"/>
          <p:cNvSpPr txBox="1">
            <a:spLocks noChangeArrowheads="1"/>
          </p:cNvSpPr>
          <p:nvPr/>
        </p:nvSpPr>
        <p:spPr bwMode="auto">
          <a:xfrm>
            <a:off x="4419600" y="3276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$8,000</a:t>
            </a:r>
            <a:endParaRPr lang="en-US" sz="2400">
              <a:solidFill>
                <a:srgbClr val="FFCC00"/>
              </a:solidFill>
              <a:latin typeface="Times New Roman" pitchFamily="18" charset="0"/>
            </a:endParaRPr>
          </a:p>
        </p:txBody>
      </p:sp>
      <p:sp>
        <p:nvSpPr>
          <p:cNvPr id="28699" name="Text Box 27"/>
          <p:cNvSpPr txBox="1">
            <a:spLocks noChangeArrowheads="1"/>
          </p:cNvSpPr>
          <p:nvPr/>
        </p:nvSpPr>
        <p:spPr bwMode="auto">
          <a:xfrm>
            <a:off x="4419600" y="35814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$4,000</a:t>
            </a:r>
            <a:endParaRPr lang="en-US" sz="2400">
              <a:solidFill>
                <a:srgbClr val="FFCC00"/>
              </a:solidFill>
              <a:latin typeface="Times New Roman" pitchFamily="18" charset="0"/>
            </a:endParaRPr>
          </a:p>
        </p:txBody>
      </p:sp>
      <p:sp>
        <p:nvSpPr>
          <p:cNvPr id="28700" name="Text Box 28"/>
          <p:cNvSpPr txBox="1">
            <a:spLocks noChangeArrowheads="1"/>
          </p:cNvSpPr>
          <p:nvPr/>
        </p:nvSpPr>
        <p:spPr bwMode="auto">
          <a:xfrm>
            <a:off x="4419600" y="3886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$2,000</a:t>
            </a:r>
            <a:endParaRPr lang="en-US" sz="2400">
              <a:solidFill>
                <a:srgbClr val="FFCC00"/>
              </a:solidFill>
              <a:latin typeface="Times New Roman" pitchFamily="18" charset="0"/>
            </a:endParaRPr>
          </a:p>
        </p:txBody>
      </p:sp>
      <p:sp>
        <p:nvSpPr>
          <p:cNvPr id="28701" name="Text Box 29"/>
          <p:cNvSpPr txBox="1">
            <a:spLocks noChangeArrowheads="1"/>
          </p:cNvSpPr>
          <p:nvPr/>
        </p:nvSpPr>
        <p:spPr bwMode="auto">
          <a:xfrm>
            <a:off x="4419600" y="419100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$1,000</a:t>
            </a:r>
          </a:p>
        </p:txBody>
      </p:sp>
      <p:sp>
        <p:nvSpPr>
          <p:cNvPr id="28702" name="Text Box 30"/>
          <p:cNvSpPr txBox="1">
            <a:spLocks noChangeArrowheads="1"/>
          </p:cNvSpPr>
          <p:nvPr/>
        </p:nvSpPr>
        <p:spPr bwMode="auto">
          <a:xfrm>
            <a:off x="4419600" y="4495800"/>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a:t>
            </a:r>
            <a:endParaRPr lang="en-US" sz="2400">
              <a:solidFill>
                <a:srgbClr val="FFCC00"/>
              </a:solidFill>
              <a:latin typeface="Times New Roman" pitchFamily="18" charset="0"/>
            </a:endParaRPr>
          </a:p>
        </p:txBody>
      </p:sp>
      <p:sp>
        <p:nvSpPr>
          <p:cNvPr id="28703" name="Text Box 31"/>
          <p:cNvSpPr txBox="1">
            <a:spLocks noChangeArrowheads="1"/>
          </p:cNvSpPr>
          <p:nvPr/>
        </p:nvSpPr>
        <p:spPr bwMode="auto">
          <a:xfrm>
            <a:off x="4419600" y="4800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$300</a:t>
            </a:r>
            <a:endParaRPr lang="en-US" sz="2400">
              <a:solidFill>
                <a:srgbClr val="FFCC00"/>
              </a:solidFill>
              <a:latin typeface="Times New Roman" pitchFamily="18" charset="0"/>
            </a:endParaRPr>
          </a:p>
        </p:txBody>
      </p:sp>
      <p:sp>
        <p:nvSpPr>
          <p:cNvPr id="28704" name="Text Box 32"/>
          <p:cNvSpPr txBox="1">
            <a:spLocks noChangeArrowheads="1"/>
          </p:cNvSpPr>
          <p:nvPr/>
        </p:nvSpPr>
        <p:spPr bwMode="auto">
          <a:xfrm>
            <a:off x="4419600" y="5105400"/>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a:t>
            </a:r>
            <a:endParaRPr lang="en-US" sz="2400">
              <a:solidFill>
                <a:srgbClr val="FFCC00"/>
              </a:solidFill>
              <a:latin typeface="Times New Roman" pitchFamily="18" charset="0"/>
            </a:endParaRPr>
          </a:p>
        </p:txBody>
      </p:sp>
      <p:sp>
        <p:nvSpPr>
          <p:cNvPr id="28705" name="Text Box 33"/>
          <p:cNvSpPr txBox="1">
            <a:spLocks noChangeArrowheads="1"/>
          </p:cNvSpPr>
          <p:nvPr/>
        </p:nvSpPr>
        <p:spPr bwMode="auto">
          <a:xfrm>
            <a:off x="4419600" y="5410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$100</a:t>
            </a:r>
            <a:endParaRPr lang="en-US" sz="2400">
              <a:solidFill>
                <a:srgbClr val="FFCC00"/>
              </a:solidFill>
              <a:latin typeface="Times New Roman" pitchFamily="18" charset="0"/>
            </a:endParaRPr>
          </a:p>
        </p:txBody>
      </p:sp>
      <p:sp>
        <p:nvSpPr>
          <p:cNvPr id="28706" name="Oval 34"/>
          <p:cNvSpPr>
            <a:spLocks noChangeArrowheads="1"/>
          </p:cNvSpPr>
          <p:nvPr/>
        </p:nvSpPr>
        <p:spPr bwMode="auto">
          <a:xfrm>
            <a:off x="4114800" y="55467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07" name="Oval 35"/>
          <p:cNvSpPr>
            <a:spLocks noChangeArrowheads="1"/>
          </p:cNvSpPr>
          <p:nvPr/>
        </p:nvSpPr>
        <p:spPr bwMode="auto">
          <a:xfrm>
            <a:off x="4114800" y="52419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08" name="Oval 36"/>
          <p:cNvSpPr>
            <a:spLocks noChangeArrowheads="1"/>
          </p:cNvSpPr>
          <p:nvPr/>
        </p:nvSpPr>
        <p:spPr bwMode="auto">
          <a:xfrm>
            <a:off x="4114800" y="49371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09" name="Oval 37"/>
          <p:cNvSpPr>
            <a:spLocks noChangeArrowheads="1"/>
          </p:cNvSpPr>
          <p:nvPr/>
        </p:nvSpPr>
        <p:spPr bwMode="auto">
          <a:xfrm>
            <a:off x="4114800" y="46323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10" name="Oval 38"/>
          <p:cNvSpPr>
            <a:spLocks noChangeArrowheads="1"/>
          </p:cNvSpPr>
          <p:nvPr/>
        </p:nvSpPr>
        <p:spPr bwMode="auto">
          <a:xfrm>
            <a:off x="4114800" y="4327525"/>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11" name="Oval 39"/>
          <p:cNvSpPr>
            <a:spLocks noChangeArrowheads="1"/>
          </p:cNvSpPr>
          <p:nvPr/>
        </p:nvSpPr>
        <p:spPr bwMode="auto">
          <a:xfrm>
            <a:off x="4114800" y="40227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12" name="Oval 40"/>
          <p:cNvSpPr>
            <a:spLocks noChangeArrowheads="1"/>
          </p:cNvSpPr>
          <p:nvPr/>
        </p:nvSpPr>
        <p:spPr bwMode="auto">
          <a:xfrm>
            <a:off x="4114800" y="37179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13" name="Oval 41"/>
          <p:cNvSpPr>
            <a:spLocks noChangeArrowheads="1"/>
          </p:cNvSpPr>
          <p:nvPr/>
        </p:nvSpPr>
        <p:spPr bwMode="auto">
          <a:xfrm>
            <a:off x="4114800" y="34131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14" name="Oval 42"/>
          <p:cNvSpPr>
            <a:spLocks noChangeArrowheads="1"/>
          </p:cNvSpPr>
          <p:nvPr/>
        </p:nvSpPr>
        <p:spPr bwMode="auto">
          <a:xfrm>
            <a:off x="4114800" y="31083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15" name="Oval 43"/>
          <p:cNvSpPr>
            <a:spLocks noChangeArrowheads="1"/>
          </p:cNvSpPr>
          <p:nvPr/>
        </p:nvSpPr>
        <p:spPr bwMode="auto">
          <a:xfrm>
            <a:off x="4114800" y="2803525"/>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18" charset="0"/>
            </a:endParaRPr>
          </a:p>
        </p:txBody>
      </p:sp>
      <p:sp>
        <p:nvSpPr>
          <p:cNvPr id="28716" name="Oval 44"/>
          <p:cNvSpPr>
            <a:spLocks noChangeArrowheads="1"/>
          </p:cNvSpPr>
          <p:nvPr/>
        </p:nvSpPr>
        <p:spPr bwMode="auto">
          <a:xfrm>
            <a:off x="4114800" y="24987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17" name="Oval 45"/>
          <p:cNvSpPr>
            <a:spLocks noChangeArrowheads="1"/>
          </p:cNvSpPr>
          <p:nvPr/>
        </p:nvSpPr>
        <p:spPr bwMode="auto">
          <a:xfrm>
            <a:off x="4114800" y="21939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18" name="Oval 46"/>
          <p:cNvSpPr>
            <a:spLocks noChangeArrowheads="1"/>
          </p:cNvSpPr>
          <p:nvPr/>
        </p:nvSpPr>
        <p:spPr bwMode="auto">
          <a:xfrm>
            <a:off x="4114800" y="18891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19" name="Oval 47"/>
          <p:cNvSpPr>
            <a:spLocks noChangeArrowheads="1"/>
          </p:cNvSpPr>
          <p:nvPr/>
        </p:nvSpPr>
        <p:spPr bwMode="auto">
          <a:xfrm>
            <a:off x="4114800" y="1584325"/>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8720" name="Oval 48"/>
          <p:cNvSpPr>
            <a:spLocks noChangeArrowheads="1"/>
          </p:cNvSpPr>
          <p:nvPr/>
        </p:nvSpPr>
        <p:spPr bwMode="auto">
          <a:xfrm>
            <a:off x="4114800" y="1279525"/>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E6DD6A5B-4173-48D0-A385-EF52A9566617}" type="slidenum">
              <a:rPr lang="en-US" smtClean="0"/>
              <a:pPr>
                <a:defRPr/>
              </a:pPr>
              <a:t>51</a:t>
            </a:fld>
            <a:endParaRPr lang="en-US" dirty="0"/>
          </a:p>
        </p:txBody>
      </p:sp>
    </p:spTree>
    <p:extLst>
      <p:ext uri="{BB962C8B-B14F-4D97-AF65-F5344CB8AC3E}">
        <p14:creationId xmlns:p14="http://schemas.microsoft.com/office/powerpoint/2010/main" val="1575942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0"/>
                                  </p:stCondLst>
                                  <p:childTnLst>
                                    <p:set>
                                      <p:cBhvr>
                                        <p:cTn id="6" dur="1" fill="hold">
                                          <p:stCondLst>
                                            <p:cond delay="0"/>
                                          </p:stCondLst>
                                        </p:cTn>
                                        <p:tgtEl>
                                          <p:spTgt spid="76803"/>
                                        </p:tgtEl>
                                        <p:attrNameLst>
                                          <p:attrName>style.visibility</p:attrName>
                                        </p:attrNameLst>
                                      </p:cBhvr>
                                      <p:to>
                                        <p:strVal val="visible"/>
                                      </p:to>
                                    </p:set>
                                    <p:animEffect transition="in" filter="dissolve">
                                      <p:cBhvr>
                                        <p:cTn id="7" dur="500"/>
                                        <p:tgtEl>
                                          <p:spTgt spid="76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9699"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9700"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9701"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9702"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9703" name="Line 7"/>
          <p:cNvSpPr>
            <a:spLocks noChangeShapeType="1"/>
          </p:cNvSpPr>
          <p:nvPr/>
        </p:nvSpPr>
        <p:spPr bwMode="auto">
          <a:xfrm flipH="1">
            <a:off x="2857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9704" name="Line 8"/>
          <p:cNvSpPr>
            <a:spLocks noChangeShapeType="1"/>
          </p:cNvSpPr>
          <p:nvPr/>
        </p:nvSpPr>
        <p:spPr bwMode="auto">
          <a:xfrm flipH="1">
            <a:off x="38100"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9705" name="Line 9"/>
          <p:cNvSpPr>
            <a:spLocks noChangeShapeType="1"/>
          </p:cNvSpPr>
          <p:nvPr/>
        </p:nvSpPr>
        <p:spPr bwMode="auto">
          <a:xfrm flipH="1">
            <a:off x="4467225"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9706" name="Line 10"/>
          <p:cNvSpPr>
            <a:spLocks noChangeShapeType="1"/>
          </p:cNvSpPr>
          <p:nvPr/>
        </p:nvSpPr>
        <p:spPr bwMode="auto">
          <a:xfrm flipH="1">
            <a:off x="444817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9707" name="Line 11"/>
          <p:cNvSpPr>
            <a:spLocks noChangeShapeType="1"/>
          </p:cNvSpPr>
          <p:nvPr/>
        </p:nvSpPr>
        <p:spPr bwMode="auto">
          <a:xfrm flipH="1">
            <a:off x="889952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9708" name="Line 12"/>
          <p:cNvSpPr>
            <a:spLocks noChangeShapeType="1"/>
          </p:cNvSpPr>
          <p:nvPr/>
        </p:nvSpPr>
        <p:spPr bwMode="auto">
          <a:xfrm flipH="1">
            <a:off x="8902700"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77837" name="Text Box 13"/>
          <p:cNvSpPr txBox="1">
            <a:spLocks noChangeArrowheads="1"/>
          </p:cNvSpPr>
          <p:nvPr/>
        </p:nvSpPr>
        <p:spPr bwMode="auto">
          <a:xfrm>
            <a:off x="533400" y="5029200"/>
            <a:ext cx="36576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A:  3</a:t>
            </a:r>
            <a:endParaRPr lang="en-US" sz="2400">
              <a:solidFill>
                <a:srgbClr val="FFCC00"/>
              </a:solidFill>
              <a:latin typeface="Times New Roman" pitchFamily="18" charset="0"/>
            </a:endParaRPr>
          </a:p>
        </p:txBody>
      </p:sp>
      <p:sp>
        <p:nvSpPr>
          <p:cNvPr id="77838" name="Text Box 14"/>
          <p:cNvSpPr txBox="1">
            <a:spLocks noChangeArrowheads="1"/>
          </p:cNvSpPr>
          <p:nvPr/>
        </p:nvSpPr>
        <p:spPr bwMode="auto">
          <a:xfrm>
            <a:off x="533400" y="6096000"/>
            <a:ext cx="22098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C:  2</a:t>
            </a:r>
            <a:endParaRPr lang="en-US" sz="2400">
              <a:solidFill>
                <a:srgbClr val="FFCC00"/>
              </a:solidFill>
              <a:latin typeface="Times New Roman" pitchFamily="18" charset="0"/>
            </a:endParaRPr>
          </a:p>
        </p:txBody>
      </p:sp>
      <p:sp>
        <p:nvSpPr>
          <p:cNvPr id="77839" name="Text Box 15"/>
          <p:cNvSpPr txBox="1">
            <a:spLocks noChangeArrowheads="1"/>
          </p:cNvSpPr>
          <p:nvPr/>
        </p:nvSpPr>
        <p:spPr bwMode="auto">
          <a:xfrm>
            <a:off x="4953000" y="5029200"/>
            <a:ext cx="28956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B:  1</a:t>
            </a:r>
            <a:endParaRPr lang="en-US" sz="2400">
              <a:solidFill>
                <a:srgbClr val="FFCC00"/>
              </a:solidFill>
              <a:latin typeface="Times New Roman" pitchFamily="18" charset="0"/>
            </a:endParaRPr>
          </a:p>
        </p:txBody>
      </p:sp>
      <p:sp>
        <p:nvSpPr>
          <p:cNvPr id="77840" name="Text Box 16"/>
          <p:cNvSpPr txBox="1">
            <a:spLocks noChangeArrowheads="1"/>
          </p:cNvSpPr>
          <p:nvPr/>
        </p:nvSpPr>
        <p:spPr bwMode="auto">
          <a:xfrm>
            <a:off x="4953000" y="6096000"/>
            <a:ext cx="29718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D:  Either 1 or 2</a:t>
            </a:r>
            <a:endParaRPr lang="en-US" sz="2400">
              <a:solidFill>
                <a:srgbClr val="FFCC00"/>
              </a:solidFill>
              <a:latin typeface="Times New Roman" pitchFamily="18" charset="0"/>
            </a:endParaRPr>
          </a:p>
        </p:txBody>
      </p:sp>
      <p:sp>
        <p:nvSpPr>
          <p:cNvPr id="29713" name="Oval 17"/>
          <p:cNvSpPr>
            <a:spLocks noChangeArrowheads="1"/>
          </p:cNvSpPr>
          <p:nvPr/>
        </p:nvSpPr>
        <p:spPr bwMode="auto">
          <a:xfrm>
            <a:off x="1524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9714" name="Oval 18"/>
          <p:cNvSpPr>
            <a:spLocks noChangeArrowheads="1"/>
          </p:cNvSpPr>
          <p:nvPr/>
        </p:nvSpPr>
        <p:spPr bwMode="auto">
          <a:xfrm>
            <a:off x="30480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9715" name="Oval 19"/>
          <p:cNvSpPr>
            <a:spLocks noChangeArrowheads="1"/>
          </p:cNvSpPr>
          <p:nvPr/>
        </p:nvSpPr>
        <p:spPr bwMode="auto">
          <a:xfrm>
            <a:off x="16002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29716" name="Text Box 20"/>
          <p:cNvSpPr txBox="1">
            <a:spLocks noChangeArrowheads="1"/>
          </p:cNvSpPr>
          <p:nvPr/>
        </p:nvSpPr>
        <p:spPr bwMode="auto">
          <a:xfrm>
            <a:off x="336550" y="4102100"/>
            <a:ext cx="1066800" cy="457200"/>
          </a:xfrm>
          <a:prstGeom prst="rect">
            <a:avLst/>
          </a:prstGeom>
          <a:noFill/>
          <a:ln w="9525">
            <a:noFill/>
            <a:miter lim="800000"/>
            <a:headEnd/>
            <a:tailEnd/>
          </a:ln>
        </p:spPr>
        <p:txBody>
          <a:bodyPr>
            <a:spAutoFit/>
          </a:bodyPr>
          <a:lstStyle/>
          <a:p>
            <a:pPr algn="l">
              <a:spcBef>
                <a:spcPct val="50000"/>
              </a:spcBef>
            </a:pPr>
            <a:r>
              <a:rPr lang="en-US" sz="2400" b="1">
                <a:solidFill>
                  <a:prstClr val="white"/>
                </a:solidFill>
                <a:latin typeface="Times New Roman" pitchFamily="28" charset="0"/>
              </a:rPr>
              <a:t>50:50</a:t>
            </a:r>
            <a:endParaRPr lang="en-US" sz="2400">
              <a:solidFill>
                <a:prstClr val="white"/>
              </a:solidFill>
              <a:latin typeface="Times New Roman" pitchFamily="18" charset="0"/>
            </a:endParaRPr>
          </a:p>
        </p:txBody>
      </p:sp>
      <p:sp>
        <p:nvSpPr>
          <p:cNvPr id="29717" name="Rectangle 21"/>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9718" name="Text Box 22"/>
          <p:cNvSpPr txBox="1">
            <a:spLocks noChangeArrowheads="1"/>
          </p:cNvSpPr>
          <p:nvPr/>
        </p:nvSpPr>
        <p:spPr bwMode="auto">
          <a:xfrm>
            <a:off x="6705600" y="-1587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15</a:t>
            </a:r>
            <a:endParaRPr lang="en-US" sz="2400">
              <a:solidFill>
                <a:prstClr val="white"/>
              </a:solidFill>
              <a:latin typeface="Times New Roman" pitchFamily="18" charset="0"/>
            </a:endParaRPr>
          </a:p>
        </p:txBody>
      </p:sp>
      <p:sp>
        <p:nvSpPr>
          <p:cNvPr id="29719" name="Text Box 23"/>
          <p:cNvSpPr txBox="1">
            <a:spLocks noChangeArrowheads="1"/>
          </p:cNvSpPr>
          <p:nvPr/>
        </p:nvSpPr>
        <p:spPr bwMode="auto">
          <a:xfrm>
            <a:off x="6705600" y="304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14</a:t>
            </a:r>
            <a:endParaRPr lang="en-US" sz="2400">
              <a:solidFill>
                <a:srgbClr val="FFCC00"/>
              </a:solidFill>
              <a:latin typeface="Times New Roman" pitchFamily="18" charset="0"/>
            </a:endParaRPr>
          </a:p>
        </p:txBody>
      </p:sp>
      <p:sp>
        <p:nvSpPr>
          <p:cNvPr id="29720" name="Text Box 24"/>
          <p:cNvSpPr txBox="1">
            <a:spLocks noChangeArrowheads="1"/>
          </p:cNvSpPr>
          <p:nvPr/>
        </p:nvSpPr>
        <p:spPr bwMode="auto">
          <a:xfrm>
            <a:off x="6705600" y="609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13</a:t>
            </a:r>
            <a:endParaRPr lang="en-US" sz="2400">
              <a:solidFill>
                <a:srgbClr val="FFCC00"/>
              </a:solidFill>
              <a:latin typeface="Times New Roman" pitchFamily="18" charset="0"/>
            </a:endParaRPr>
          </a:p>
        </p:txBody>
      </p:sp>
      <p:sp>
        <p:nvSpPr>
          <p:cNvPr id="29721" name="Text Box 25"/>
          <p:cNvSpPr txBox="1">
            <a:spLocks noChangeArrowheads="1"/>
          </p:cNvSpPr>
          <p:nvPr/>
        </p:nvSpPr>
        <p:spPr bwMode="auto">
          <a:xfrm>
            <a:off x="6705600" y="914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a:t>
            </a:r>
            <a:endParaRPr lang="en-US" sz="2400">
              <a:solidFill>
                <a:srgbClr val="FFCC00"/>
              </a:solidFill>
              <a:latin typeface="Times New Roman" pitchFamily="18" charset="0"/>
            </a:endParaRPr>
          </a:p>
        </p:txBody>
      </p:sp>
      <p:sp>
        <p:nvSpPr>
          <p:cNvPr id="29722" name="Text Box 26"/>
          <p:cNvSpPr txBox="1">
            <a:spLocks noChangeArrowheads="1"/>
          </p:cNvSpPr>
          <p:nvPr/>
        </p:nvSpPr>
        <p:spPr bwMode="auto">
          <a:xfrm>
            <a:off x="6705600" y="1219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11</a:t>
            </a:r>
            <a:endParaRPr lang="en-US" sz="2400">
              <a:solidFill>
                <a:srgbClr val="FFCC00"/>
              </a:solidFill>
              <a:latin typeface="Times New Roman" pitchFamily="18" charset="0"/>
            </a:endParaRPr>
          </a:p>
        </p:txBody>
      </p:sp>
      <p:sp>
        <p:nvSpPr>
          <p:cNvPr id="29723" name="Text Box 27"/>
          <p:cNvSpPr txBox="1">
            <a:spLocks noChangeArrowheads="1"/>
          </p:cNvSpPr>
          <p:nvPr/>
        </p:nvSpPr>
        <p:spPr bwMode="auto">
          <a:xfrm>
            <a:off x="6705600" y="152400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a:t>
            </a:r>
            <a:endParaRPr lang="en-US" sz="2400">
              <a:solidFill>
                <a:prstClr val="white"/>
              </a:solidFill>
              <a:latin typeface="Times New Roman" pitchFamily="18" charset="0"/>
            </a:endParaRPr>
          </a:p>
        </p:txBody>
      </p:sp>
      <p:sp>
        <p:nvSpPr>
          <p:cNvPr id="29724" name="Rectangle 28"/>
          <p:cNvSpPr>
            <a:spLocks noChangeArrowheads="1"/>
          </p:cNvSpPr>
          <p:nvPr/>
        </p:nvSpPr>
        <p:spPr bwMode="auto">
          <a:xfrm>
            <a:off x="6696075" y="1912938"/>
            <a:ext cx="2413000" cy="322262"/>
          </a:xfrm>
          <a:prstGeom prst="rect">
            <a:avLst/>
          </a:prstGeom>
          <a:solidFill>
            <a:srgbClr val="FF0000"/>
          </a:solidFill>
          <a:ln w="9525">
            <a:solidFill>
              <a:schemeClr val="tx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9725" name="Text Box 29"/>
          <p:cNvSpPr txBox="1">
            <a:spLocks noChangeArrowheads="1"/>
          </p:cNvSpPr>
          <p:nvPr/>
        </p:nvSpPr>
        <p:spPr bwMode="auto">
          <a:xfrm>
            <a:off x="6705600" y="1828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9</a:t>
            </a:r>
            <a:endParaRPr lang="en-US" sz="2400">
              <a:solidFill>
                <a:srgbClr val="FFCC00"/>
              </a:solidFill>
              <a:latin typeface="Times New Roman" pitchFamily="18" charset="0"/>
            </a:endParaRPr>
          </a:p>
        </p:txBody>
      </p:sp>
      <p:sp>
        <p:nvSpPr>
          <p:cNvPr id="29726" name="Text Box 30"/>
          <p:cNvSpPr txBox="1">
            <a:spLocks noChangeArrowheads="1"/>
          </p:cNvSpPr>
          <p:nvPr/>
        </p:nvSpPr>
        <p:spPr bwMode="auto">
          <a:xfrm>
            <a:off x="6705600" y="2133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a:t>
            </a:r>
            <a:endParaRPr lang="en-US" sz="2400">
              <a:solidFill>
                <a:srgbClr val="FFCC00"/>
              </a:solidFill>
              <a:latin typeface="Times New Roman" pitchFamily="18" charset="0"/>
            </a:endParaRPr>
          </a:p>
        </p:txBody>
      </p:sp>
      <p:sp>
        <p:nvSpPr>
          <p:cNvPr id="29727" name="Text Box 31"/>
          <p:cNvSpPr txBox="1">
            <a:spLocks noChangeArrowheads="1"/>
          </p:cNvSpPr>
          <p:nvPr/>
        </p:nvSpPr>
        <p:spPr bwMode="auto">
          <a:xfrm>
            <a:off x="6705600" y="2438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7</a:t>
            </a:r>
            <a:endParaRPr lang="en-US" sz="2400">
              <a:solidFill>
                <a:srgbClr val="FFCC00"/>
              </a:solidFill>
              <a:latin typeface="Times New Roman" pitchFamily="18" charset="0"/>
            </a:endParaRPr>
          </a:p>
        </p:txBody>
      </p:sp>
      <p:sp>
        <p:nvSpPr>
          <p:cNvPr id="29728" name="Text Box 32"/>
          <p:cNvSpPr txBox="1">
            <a:spLocks noChangeArrowheads="1"/>
          </p:cNvSpPr>
          <p:nvPr/>
        </p:nvSpPr>
        <p:spPr bwMode="auto">
          <a:xfrm>
            <a:off x="6705600" y="2743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a:t>
            </a:r>
            <a:endParaRPr lang="en-US" sz="2400">
              <a:solidFill>
                <a:srgbClr val="FFCC00"/>
              </a:solidFill>
              <a:latin typeface="Times New Roman" pitchFamily="18" charset="0"/>
            </a:endParaRPr>
          </a:p>
        </p:txBody>
      </p:sp>
      <p:sp>
        <p:nvSpPr>
          <p:cNvPr id="29729" name="Text Box 33"/>
          <p:cNvSpPr txBox="1">
            <a:spLocks noChangeArrowheads="1"/>
          </p:cNvSpPr>
          <p:nvPr/>
        </p:nvSpPr>
        <p:spPr bwMode="auto">
          <a:xfrm>
            <a:off x="6705600" y="304800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5</a:t>
            </a:r>
          </a:p>
        </p:txBody>
      </p:sp>
      <p:sp>
        <p:nvSpPr>
          <p:cNvPr id="29730" name="Text Box 34"/>
          <p:cNvSpPr txBox="1">
            <a:spLocks noChangeArrowheads="1"/>
          </p:cNvSpPr>
          <p:nvPr/>
        </p:nvSpPr>
        <p:spPr bwMode="auto">
          <a:xfrm>
            <a:off x="6705600" y="3352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a:t>
            </a:r>
            <a:endParaRPr lang="en-US" sz="2400">
              <a:solidFill>
                <a:srgbClr val="FFCC00"/>
              </a:solidFill>
              <a:latin typeface="Times New Roman" pitchFamily="18" charset="0"/>
            </a:endParaRPr>
          </a:p>
        </p:txBody>
      </p:sp>
      <p:sp>
        <p:nvSpPr>
          <p:cNvPr id="29731" name="Text Box 35"/>
          <p:cNvSpPr txBox="1">
            <a:spLocks noChangeArrowheads="1"/>
          </p:cNvSpPr>
          <p:nvPr/>
        </p:nvSpPr>
        <p:spPr bwMode="auto">
          <a:xfrm>
            <a:off x="6705600" y="3657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a:t>
            </a:r>
            <a:endParaRPr lang="en-US" sz="2400">
              <a:solidFill>
                <a:srgbClr val="FFCC00"/>
              </a:solidFill>
              <a:latin typeface="Times New Roman" pitchFamily="18" charset="0"/>
            </a:endParaRPr>
          </a:p>
        </p:txBody>
      </p:sp>
      <p:sp>
        <p:nvSpPr>
          <p:cNvPr id="29732" name="Text Box 36"/>
          <p:cNvSpPr txBox="1">
            <a:spLocks noChangeArrowheads="1"/>
          </p:cNvSpPr>
          <p:nvPr/>
        </p:nvSpPr>
        <p:spPr bwMode="auto">
          <a:xfrm>
            <a:off x="6705600" y="3962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a:t>
            </a:r>
            <a:endParaRPr lang="en-US" sz="2400">
              <a:solidFill>
                <a:srgbClr val="FFCC00"/>
              </a:solidFill>
              <a:latin typeface="Times New Roman" pitchFamily="18" charset="0"/>
            </a:endParaRPr>
          </a:p>
        </p:txBody>
      </p:sp>
      <p:sp>
        <p:nvSpPr>
          <p:cNvPr id="29733" name="Text Box 37"/>
          <p:cNvSpPr txBox="1">
            <a:spLocks noChangeArrowheads="1"/>
          </p:cNvSpPr>
          <p:nvPr/>
        </p:nvSpPr>
        <p:spPr bwMode="auto">
          <a:xfrm>
            <a:off x="6705600" y="4267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a:t>
            </a:r>
            <a:endParaRPr lang="en-US" sz="2400">
              <a:solidFill>
                <a:srgbClr val="FFCC00"/>
              </a:solidFill>
              <a:latin typeface="Times New Roman" pitchFamily="18" charset="0"/>
            </a:endParaRPr>
          </a:p>
        </p:txBody>
      </p:sp>
      <p:sp>
        <p:nvSpPr>
          <p:cNvPr id="29734" name="Text Box 38"/>
          <p:cNvSpPr txBox="1">
            <a:spLocks noChangeArrowheads="1"/>
          </p:cNvSpPr>
          <p:nvPr/>
        </p:nvSpPr>
        <p:spPr bwMode="auto">
          <a:xfrm>
            <a:off x="7543800" y="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 Million</a:t>
            </a:r>
            <a:endParaRPr lang="en-US" sz="2400">
              <a:solidFill>
                <a:prstClr val="white"/>
              </a:solidFill>
              <a:latin typeface="Times New Roman" pitchFamily="18" charset="0"/>
            </a:endParaRPr>
          </a:p>
        </p:txBody>
      </p:sp>
      <p:sp>
        <p:nvSpPr>
          <p:cNvPr id="29735" name="Text Box 39"/>
          <p:cNvSpPr txBox="1">
            <a:spLocks noChangeArrowheads="1"/>
          </p:cNvSpPr>
          <p:nvPr/>
        </p:nvSpPr>
        <p:spPr bwMode="auto">
          <a:xfrm>
            <a:off x="7543800" y="320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$500,000</a:t>
            </a:r>
            <a:endParaRPr lang="en-US" sz="2400">
              <a:solidFill>
                <a:srgbClr val="FFCC00"/>
              </a:solidFill>
              <a:latin typeface="Times New Roman" pitchFamily="18" charset="0"/>
            </a:endParaRPr>
          </a:p>
        </p:txBody>
      </p:sp>
      <p:sp>
        <p:nvSpPr>
          <p:cNvPr id="29736" name="Text Box 40"/>
          <p:cNvSpPr txBox="1">
            <a:spLocks noChangeArrowheads="1"/>
          </p:cNvSpPr>
          <p:nvPr/>
        </p:nvSpPr>
        <p:spPr bwMode="auto">
          <a:xfrm>
            <a:off x="7543800" y="625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$250,000</a:t>
            </a:r>
            <a:endParaRPr lang="en-US" sz="2400">
              <a:solidFill>
                <a:srgbClr val="FFCC00"/>
              </a:solidFill>
              <a:latin typeface="Times New Roman" pitchFamily="18" charset="0"/>
            </a:endParaRPr>
          </a:p>
        </p:txBody>
      </p:sp>
      <p:sp>
        <p:nvSpPr>
          <p:cNvPr id="29737" name="Text Box 41"/>
          <p:cNvSpPr txBox="1">
            <a:spLocks noChangeArrowheads="1"/>
          </p:cNvSpPr>
          <p:nvPr/>
        </p:nvSpPr>
        <p:spPr bwMode="auto">
          <a:xfrm>
            <a:off x="7543800" y="930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$125,000</a:t>
            </a:r>
            <a:endParaRPr lang="en-US" sz="2400">
              <a:solidFill>
                <a:srgbClr val="FFCC00"/>
              </a:solidFill>
              <a:latin typeface="Times New Roman" pitchFamily="18" charset="0"/>
            </a:endParaRPr>
          </a:p>
        </p:txBody>
      </p:sp>
      <p:sp>
        <p:nvSpPr>
          <p:cNvPr id="29738" name="Text Box 42"/>
          <p:cNvSpPr txBox="1">
            <a:spLocks noChangeArrowheads="1"/>
          </p:cNvSpPr>
          <p:nvPr/>
        </p:nvSpPr>
        <p:spPr bwMode="auto">
          <a:xfrm>
            <a:off x="7543800" y="1235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$64,000</a:t>
            </a:r>
            <a:endParaRPr lang="en-US" sz="2400">
              <a:solidFill>
                <a:srgbClr val="FFCC00"/>
              </a:solidFill>
              <a:latin typeface="Times New Roman" pitchFamily="18" charset="0"/>
            </a:endParaRPr>
          </a:p>
        </p:txBody>
      </p:sp>
      <p:sp>
        <p:nvSpPr>
          <p:cNvPr id="29739" name="Text Box 43"/>
          <p:cNvSpPr txBox="1">
            <a:spLocks noChangeArrowheads="1"/>
          </p:cNvSpPr>
          <p:nvPr/>
        </p:nvSpPr>
        <p:spPr bwMode="auto">
          <a:xfrm>
            <a:off x="7543800" y="153987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$32,000</a:t>
            </a:r>
            <a:endParaRPr lang="en-US" sz="2400">
              <a:solidFill>
                <a:prstClr val="white"/>
              </a:solidFill>
              <a:latin typeface="Times New Roman" pitchFamily="18" charset="0"/>
            </a:endParaRPr>
          </a:p>
        </p:txBody>
      </p:sp>
      <p:sp>
        <p:nvSpPr>
          <p:cNvPr id="29740" name="Text Box 44"/>
          <p:cNvSpPr txBox="1">
            <a:spLocks noChangeArrowheads="1"/>
          </p:cNvSpPr>
          <p:nvPr/>
        </p:nvSpPr>
        <p:spPr bwMode="auto">
          <a:xfrm>
            <a:off x="7543800" y="1844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$16,000</a:t>
            </a:r>
            <a:endParaRPr lang="en-US" sz="2400">
              <a:solidFill>
                <a:srgbClr val="FFCC00"/>
              </a:solidFill>
              <a:latin typeface="Times New Roman" pitchFamily="18" charset="0"/>
            </a:endParaRPr>
          </a:p>
        </p:txBody>
      </p:sp>
      <p:sp>
        <p:nvSpPr>
          <p:cNvPr id="29741" name="Text Box 45"/>
          <p:cNvSpPr txBox="1">
            <a:spLocks noChangeArrowheads="1"/>
          </p:cNvSpPr>
          <p:nvPr/>
        </p:nvSpPr>
        <p:spPr bwMode="auto">
          <a:xfrm>
            <a:off x="7543800" y="2149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$8,000</a:t>
            </a:r>
            <a:endParaRPr lang="en-US" sz="2400">
              <a:solidFill>
                <a:srgbClr val="FFCC00"/>
              </a:solidFill>
              <a:latin typeface="Times New Roman" pitchFamily="18" charset="0"/>
            </a:endParaRPr>
          </a:p>
        </p:txBody>
      </p:sp>
      <p:sp>
        <p:nvSpPr>
          <p:cNvPr id="29742" name="Text Box 46"/>
          <p:cNvSpPr txBox="1">
            <a:spLocks noChangeArrowheads="1"/>
          </p:cNvSpPr>
          <p:nvPr/>
        </p:nvSpPr>
        <p:spPr bwMode="auto">
          <a:xfrm>
            <a:off x="7543800" y="2454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$4,000</a:t>
            </a:r>
            <a:endParaRPr lang="en-US" sz="2400">
              <a:solidFill>
                <a:srgbClr val="FFCC00"/>
              </a:solidFill>
              <a:latin typeface="Times New Roman" pitchFamily="18" charset="0"/>
            </a:endParaRPr>
          </a:p>
        </p:txBody>
      </p:sp>
      <p:sp>
        <p:nvSpPr>
          <p:cNvPr id="29743" name="Text Box 47"/>
          <p:cNvSpPr txBox="1">
            <a:spLocks noChangeArrowheads="1"/>
          </p:cNvSpPr>
          <p:nvPr/>
        </p:nvSpPr>
        <p:spPr bwMode="auto">
          <a:xfrm>
            <a:off x="7543800" y="2759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$2,000</a:t>
            </a:r>
            <a:endParaRPr lang="en-US" sz="2400">
              <a:solidFill>
                <a:srgbClr val="FFCC00"/>
              </a:solidFill>
              <a:latin typeface="Times New Roman" pitchFamily="18" charset="0"/>
            </a:endParaRPr>
          </a:p>
        </p:txBody>
      </p:sp>
      <p:sp>
        <p:nvSpPr>
          <p:cNvPr id="29744" name="Text Box 48"/>
          <p:cNvSpPr txBox="1">
            <a:spLocks noChangeArrowheads="1"/>
          </p:cNvSpPr>
          <p:nvPr/>
        </p:nvSpPr>
        <p:spPr bwMode="auto">
          <a:xfrm>
            <a:off x="7543800" y="306387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$1,000</a:t>
            </a:r>
          </a:p>
        </p:txBody>
      </p:sp>
      <p:sp>
        <p:nvSpPr>
          <p:cNvPr id="29745" name="Text Box 49"/>
          <p:cNvSpPr txBox="1">
            <a:spLocks noChangeArrowheads="1"/>
          </p:cNvSpPr>
          <p:nvPr/>
        </p:nvSpPr>
        <p:spPr bwMode="auto">
          <a:xfrm>
            <a:off x="7543800" y="3368675"/>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a:t>
            </a:r>
            <a:endParaRPr lang="en-US" sz="2400">
              <a:solidFill>
                <a:srgbClr val="FFCC00"/>
              </a:solidFill>
              <a:latin typeface="Times New Roman" pitchFamily="18" charset="0"/>
            </a:endParaRPr>
          </a:p>
        </p:txBody>
      </p:sp>
      <p:sp>
        <p:nvSpPr>
          <p:cNvPr id="29746" name="Text Box 50"/>
          <p:cNvSpPr txBox="1">
            <a:spLocks noChangeArrowheads="1"/>
          </p:cNvSpPr>
          <p:nvPr/>
        </p:nvSpPr>
        <p:spPr bwMode="auto">
          <a:xfrm>
            <a:off x="7543800" y="3673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$300</a:t>
            </a:r>
            <a:endParaRPr lang="en-US" sz="2400">
              <a:solidFill>
                <a:srgbClr val="FFCC00"/>
              </a:solidFill>
              <a:latin typeface="Times New Roman" pitchFamily="18" charset="0"/>
            </a:endParaRPr>
          </a:p>
        </p:txBody>
      </p:sp>
      <p:sp>
        <p:nvSpPr>
          <p:cNvPr id="29747" name="Text Box 51"/>
          <p:cNvSpPr txBox="1">
            <a:spLocks noChangeArrowheads="1"/>
          </p:cNvSpPr>
          <p:nvPr/>
        </p:nvSpPr>
        <p:spPr bwMode="auto">
          <a:xfrm>
            <a:off x="7543800" y="3978275"/>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a:t>
            </a:r>
            <a:endParaRPr lang="en-US" sz="2400">
              <a:solidFill>
                <a:srgbClr val="FFCC00"/>
              </a:solidFill>
              <a:latin typeface="Times New Roman" pitchFamily="18" charset="0"/>
            </a:endParaRPr>
          </a:p>
        </p:txBody>
      </p:sp>
      <p:sp>
        <p:nvSpPr>
          <p:cNvPr id="29748" name="Text Box 52"/>
          <p:cNvSpPr txBox="1">
            <a:spLocks noChangeArrowheads="1"/>
          </p:cNvSpPr>
          <p:nvPr/>
        </p:nvSpPr>
        <p:spPr bwMode="auto">
          <a:xfrm>
            <a:off x="7543800" y="4283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$100</a:t>
            </a:r>
            <a:endParaRPr lang="en-US" sz="2400">
              <a:solidFill>
                <a:srgbClr val="FFCC00"/>
              </a:solidFill>
              <a:latin typeface="Times New Roman" pitchFamily="18" charset="0"/>
            </a:endParaRPr>
          </a:p>
        </p:txBody>
      </p:sp>
      <p:sp>
        <p:nvSpPr>
          <p:cNvPr id="29749" name="Oval 53"/>
          <p:cNvSpPr>
            <a:spLocks noChangeArrowheads="1"/>
          </p:cNvSpPr>
          <p:nvPr/>
        </p:nvSpPr>
        <p:spPr bwMode="auto">
          <a:xfrm>
            <a:off x="7239000" y="4419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50" name="Oval 54"/>
          <p:cNvSpPr>
            <a:spLocks noChangeArrowheads="1"/>
          </p:cNvSpPr>
          <p:nvPr/>
        </p:nvSpPr>
        <p:spPr bwMode="auto">
          <a:xfrm>
            <a:off x="7239000" y="4114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51" name="Oval 55"/>
          <p:cNvSpPr>
            <a:spLocks noChangeArrowheads="1"/>
          </p:cNvSpPr>
          <p:nvPr/>
        </p:nvSpPr>
        <p:spPr bwMode="auto">
          <a:xfrm>
            <a:off x="7239000" y="3810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52" name="Oval 56"/>
          <p:cNvSpPr>
            <a:spLocks noChangeArrowheads="1"/>
          </p:cNvSpPr>
          <p:nvPr/>
        </p:nvSpPr>
        <p:spPr bwMode="auto">
          <a:xfrm>
            <a:off x="7239000" y="3505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53" name="Oval 57"/>
          <p:cNvSpPr>
            <a:spLocks noChangeArrowheads="1"/>
          </p:cNvSpPr>
          <p:nvPr/>
        </p:nvSpPr>
        <p:spPr bwMode="auto">
          <a:xfrm>
            <a:off x="7239000" y="3200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54" name="Oval 58"/>
          <p:cNvSpPr>
            <a:spLocks noChangeArrowheads="1"/>
          </p:cNvSpPr>
          <p:nvPr/>
        </p:nvSpPr>
        <p:spPr bwMode="auto">
          <a:xfrm>
            <a:off x="7239000" y="2895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55" name="Oval 59"/>
          <p:cNvSpPr>
            <a:spLocks noChangeArrowheads="1"/>
          </p:cNvSpPr>
          <p:nvPr/>
        </p:nvSpPr>
        <p:spPr bwMode="auto">
          <a:xfrm>
            <a:off x="7239000" y="2590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56" name="Oval 60"/>
          <p:cNvSpPr>
            <a:spLocks noChangeArrowheads="1"/>
          </p:cNvSpPr>
          <p:nvPr/>
        </p:nvSpPr>
        <p:spPr bwMode="auto">
          <a:xfrm>
            <a:off x="7239000" y="2286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57" name="Oval 61"/>
          <p:cNvSpPr>
            <a:spLocks noChangeArrowheads="1"/>
          </p:cNvSpPr>
          <p:nvPr/>
        </p:nvSpPr>
        <p:spPr bwMode="auto">
          <a:xfrm>
            <a:off x="7239000" y="1981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58" name="Oval 62"/>
          <p:cNvSpPr>
            <a:spLocks noChangeArrowheads="1"/>
          </p:cNvSpPr>
          <p:nvPr/>
        </p:nvSpPr>
        <p:spPr bwMode="auto">
          <a:xfrm>
            <a:off x="7239000" y="1676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18" charset="0"/>
            </a:endParaRPr>
          </a:p>
        </p:txBody>
      </p:sp>
      <p:sp>
        <p:nvSpPr>
          <p:cNvPr id="29759" name="Oval 63"/>
          <p:cNvSpPr>
            <a:spLocks noChangeArrowheads="1"/>
          </p:cNvSpPr>
          <p:nvPr/>
        </p:nvSpPr>
        <p:spPr bwMode="auto">
          <a:xfrm>
            <a:off x="7239000" y="1371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60" name="Oval 64"/>
          <p:cNvSpPr>
            <a:spLocks noChangeArrowheads="1"/>
          </p:cNvSpPr>
          <p:nvPr/>
        </p:nvSpPr>
        <p:spPr bwMode="auto">
          <a:xfrm>
            <a:off x="7239000" y="1066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61" name="Oval 65"/>
          <p:cNvSpPr>
            <a:spLocks noChangeArrowheads="1"/>
          </p:cNvSpPr>
          <p:nvPr/>
        </p:nvSpPr>
        <p:spPr bwMode="auto">
          <a:xfrm>
            <a:off x="7239000" y="762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62" name="Oval 66"/>
          <p:cNvSpPr>
            <a:spLocks noChangeArrowheads="1"/>
          </p:cNvSpPr>
          <p:nvPr/>
        </p:nvSpPr>
        <p:spPr bwMode="auto">
          <a:xfrm>
            <a:off x="7239000" y="457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29763" name="Oval 67"/>
          <p:cNvSpPr>
            <a:spLocks noChangeArrowheads="1"/>
          </p:cNvSpPr>
          <p:nvPr/>
        </p:nvSpPr>
        <p:spPr bwMode="auto">
          <a:xfrm>
            <a:off x="7239000" y="152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pic>
        <p:nvPicPr>
          <p:cNvPr id="29764" name="Picture 6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1949450" y="3994150"/>
            <a:ext cx="514350" cy="606425"/>
          </a:xfrm>
          <a:prstGeom prst="rect">
            <a:avLst/>
          </a:prstGeom>
          <a:noFill/>
          <a:ln w="9525">
            <a:noFill/>
            <a:miter lim="800000"/>
            <a:headEnd/>
            <a:tailEnd/>
          </a:ln>
        </p:spPr>
      </p:pic>
      <p:sp>
        <p:nvSpPr>
          <p:cNvPr id="29765" name="AutoShape 69"/>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9766" name="Oval 70"/>
          <p:cNvSpPr>
            <a:spLocks noChangeArrowheads="1"/>
          </p:cNvSpPr>
          <p:nvPr/>
        </p:nvSpPr>
        <p:spPr bwMode="auto">
          <a:xfrm>
            <a:off x="3298825" y="4076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29767" name="AutoShape 71"/>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9768" name="Oval 72"/>
          <p:cNvSpPr>
            <a:spLocks noChangeArrowheads="1"/>
          </p:cNvSpPr>
          <p:nvPr/>
        </p:nvSpPr>
        <p:spPr bwMode="auto">
          <a:xfrm>
            <a:off x="3603625" y="41529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29769" name="AutoShape 73"/>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29770" name="Oval 74"/>
          <p:cNvSpPr>
            <a:spLocks noChangeArrowheads="1"/>
          </p:cNvSpPr>
          <p:nvPr/>
        </p:nvSpPr>
        <p:spPr bwMode="auto">
          <a:xfrm>
            <a:off x="3908425" y="4076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77899" name="Text Box 75"/>
          <p:cNvSpPr txBox="1">
            <a:spLocks noChangeArrowheads="1"/>
          </p:cNvSpPr>
          <p:nvPr/>
        </p:nvSpPr>
        <p:spPr bwMode="auto">
          <a:xfrm>
            <a:off x="936625" y="939800"/>
            <a:ext cx="5181600" cy="701675"/>
          </a:xfrm>
          <a:prstGeom prst="rect">
            <a:avLst/>
          </a:prstGeom>
          <a:noFill/>
          <a:ln w="9525">
            <a:noFill/>
            <a:miter lim="800000"/>
            <a:headEnd/>
            <a:tailEnd/>
          </a:ln>
        </p:spPr>
        <p:txBody>
          <a:bodyPr>
            <a:spAutoFit/>
          </a:bodyPr>
          <a:lstStyle/>
          <a:p>
            <a:pPr algn="l">
              <a:spcBef>
                <a:spcPct val="50000"/>
              </a:spcBef>
            </a:pPr>
            <a:r>
              <a:rPr lang="en-US" sz="4000" b="1" dirty="0">
                <a:solidFill>
                  <a:prstClr val="white"/>
                </a:solidFill>
                <a:latin typeface="Times New Roman" pitchFamily="28" charset="0"/>
              </a:rPr>
              <a:t>$</a:t>
            </a:r>
            <a:r>
              <a:rPr lang="en-US" sz="4000" b="1" dirty="0">
                <a:solidFill>
                  <a:srgbClr val="000099"/>
                </a:solidFill>
                <a:latin typeface="Times New Roman" pitchFamily="28" charset="0"/>
              </a:rPr>
              <a:t>16,000 Question</a:t>
            </a:r>
            <a:endParaRPr lang="en-US" sz="4000" dirty="0">
              <a:solidFill>
                <a:srgbClr val="000099"/>
              </a:solidFill>
              <a:latin typeface="Times New Roman" pitchFamily="18" charset="0"/>
            </a:endParaRPr>
          </a:p>
        </p:txBody>
      </p:sp>
      <p:sp>
        <p:nvSpPr>
          <p:cNvPr id="77902" name="AutoShape 78"/>
          <p:cNvSpPr>
            <a:spLocks noChangeArrowheads="1"/>
          </p:cNvSpPr>
          <p:nvPr/>
        </p:nvSpPr>
        <p:spPr bwMode="auto">
          <a:xfrm>
            <a:off x="69850" y="2133600"/>
            <a:ext cx="6388100" cy="1547813"/>
          </a:xfrm>
          <a:prstGeom prst="flowChartPreparation">
            <a:avLst/>
          </a:prstGeom>
          <a:solidFill>
            <a:srgbClr val="00FF00"/>
          </a:solidFill>
          <a:ln w="57150">
            <a:solidFill>
              <a:srgbClr val="3399FF"/>
            </a:solidFill>
            <a:miter lim="800000"/>
            <a:headEnd/>
            <a:tailEnd/>
          </a:ln>
        </p:spPr>
        <p:txBody>
          <a:bodyPr wrap="none" anchor="ctr"/>
          <a:lstStyle/>
          <a:p>
            <a:r>
              <a:rPr lang="en-US" sz="2000" b="1" dirty="0" smtClean="0">
                <a:solidFill>
                  <a:prstClr val="black"/>
                </a:solidFill>
                <a:latin typeface="Times New Roman" pitchFamily="18" charset="0"/>
              </a:rPr>
              <a:t>James has </a:t>
            </a:r>
            <a:r>
              <a:rPr lang="en-US" sz="2000" b="1" dirty="0">
                <a:solidFill>
                  <a:prstClr val="black"/>
                </a:solidFill>
                <a:latin typeface="Times New Roman" pitchFamily="18" charset="0"/>
              </a:rPr>
              <a:t>shown lots of progress. </a:t>
            </a:r>
            <a:endParaRPr lang="en-US" sz="2000" b="1" dirty="0" smtClean="0">
              <a:solidFill>
                <a:prstClr val="black"/>
              </a:solidFill>
              <a:latin typeface="Times New Roman" pitchFamily="18" charset="0"/>
            </a:endParaRPr>
          </a:p>
          <a:p>
            <a:r>
              <a:rPr lang="en-US" sz="2000" b="1" dirty="0" smtClean="0">
                <a:solidFill>
                  <a:prstClr val="black"/>
                </a:solidFill>
                <a:latin typeface="Times New Roman" pitchFamily="18" charset="0"/>
              </a:rPr>
              <a:t>He has early </a:t>
            </a:r>
            <a:r>
              <a:rPr lang="en-US" sz="2000" b="1" dirty="0">
                <a:solidFill>
                  <a:prstClr val="black"/>
                </a:solidFill>
                <a:latin typeface="Times New Roman" pitchFamily="18" charset="0"/>
              </a:rPr>
              <a:t>skills and can accomplish </a:t>
            </a:r>
            <a:r>
              <a:rPr lang="en-US" sz="2000" b="1" dirty="0" smtClean="0">
                <a:solidFill>
                  <a:prstClr val="black"/>
                </a:solidFill>
                <a:latin typeface="Times New Roman" pitchFamily="18" charset="0"/>
              </a:rPr>
              <a:t>new tasks</a:t>
            </a:r>
            <a:r>
              <a:rPr lang="en-US" sz="2000" b="1" dirty="0">
                <a:solidFill>
                  <a:prstClr val="black"/>
                </a:solidFill>
                <a:latin typeface="Times New Roman" pitchFamily="18" charset="0"/>
              </a:rPr>
              <a:t>, </a:t>
            </a:r>
            <a:endParaRPr lang="en-US" sz="2000" b="1" dirty="0" smtClean="0">
              <a:solidFill>
                <a:prstClr val="black"/>
              </a:solidFill>
              <a:latin typeface="Times New Roman" pitchFamily="18" charset="0"/>
            </a:endParaRPr>
          </a:p>
          <a:p>
            <a:r>
              <a:rPr lang="en-US" sz="2000" b="1" dirty="0" smtClean="0">
                <a:solidFill>
                  <a:prstClr val="black"/>
                </a:solidFill>
                <a:latin typeface="Times New Roman" pitchFamily="18" charset="0"/>
              </a:rPr>
              <a:t>but </a:t>
            </a:r>
            <a:r>
              <a:rPr lang="en-US" sz="2000" b="1" dirty="0">
                <a:solidFill>
                  <a:prstClr val="black"/>
                </a:solidFill>
                <a:latin typeface="Times New Roman" pitchFamily="18" charset="0"/>
              </a:rPr>
              <a:t>does not yet </a:t>
            </a:r>
            <a:r>
              <a:rPr lang="en-US" sz="2000" b="1" dirty="0" smtClean="0">
                <a:solidFill>
                  <a:prstClr val="black"/>
                </a:solidFill>
                <a:latin typeface="Times New Roman" pitchFamily="18" charset="0"/>
              </a:rPr>
              <a:t>have </a:t>
            </a:r>
            <a:r>
              <a:rPr lang="en-US" sz="2000" b="1" dirty="0">
                <a:solidFill>
                  <a:prstClr val="black"/>
                </a:solidFill>
                <a:latin typeface="Times New Roman" pitchFamily="18" charset="0"/>
              </a:rPr>
              <a:t>immediate foundational </a:t>
            </a:r>
            <a:endParaRPr lang="en-US" sz="2000" b="1" dirty="0" smtClean="0">
              <a:solidFill>
                <a:prstClr val="black"/>
              </a:solidFill>
              <a:latin typeface="Times New Roman" pitchFamily="18" charset="0"/>
            </a:endParaRPr>
          </a:p>
          <a:p>
            <a:r>
              <a:rPr lang="en-US" sz="2000" b="1" dirty="0" smtClean="0">
                <a:solidFill>
                  <a:prstClr val="black"/>
                </a:solidFill>
                <a:latin typeface="Times New Roman" pitchFamily="18" charset="0"/>
              </a:rPr>
              <a:t>or </a:t>
            </a:r>
            <a:r>
              <a:rPr lang="en-US" sz="2000" b="1" dirty="0">
                <a:solidFill>
                  <a:prstClr val="black"/>
                </a:solidFill>
                <a:latin typeface="Times New Roman" pitchFamily="18" charset="0"/>
              </a:rPr>
              <a:t>age-expected skills.</a:t>
            </a:r>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E6DD6A5B-4173-48D0-A385-EF52A9566617}" type="slidenum">
              <a:rPr lang="en-US" smtClean="0"/>
              <a:pPr>
                <a:defRPr/>
              </a:pPr>
              <a:t>52</a:t>
            </a:fld>
            <a:endParaRPr lang="en-US" dirty="0"/>
          </a:p>
        </p:txBody>
      </p:sp>
    </p:spTree>
    <p:extLst>
      <p:ext uri="{BB962C8B-B14F-4D97-AF65-F5344CB8AC3E}">
        <p14:creationId xmlns:p14="http://schemas.microsoft.com/office/powerpoint/2010/main" val="3223303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77899"/>
                                        </p:tgtEl>
                                        <p:attrNameLst>
                                          <p:attrName>style.visibility</p:attrName>
                                        </p:attrNameLst>
                                      </p:cBhvr>
                                      <p:to>
                                        <p:strVal val="visible"/>
                                      </p:to>
                                    </p:set>
                                    <p:animEffect transition="in" filter="dissolve">
                                      <p:cBhvr>
                                        <p:cTn id="7" dur="500"/>
                                        <p:tgtEl>
                                          <p:spTgt spid="77899"/>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77837"/>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77839"/>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77838"/>
                                        </p:tgtEl>
                                        <p:attrNameLst>
                                          <p:attrName>style.visibility</p:attrName>
                                        </p:attrNameLst>
                                      </p:cBhvr>
                                      <p:to>
                                        <p:strVal val="visible"/>
                                      </p:to>
                                    </p:set>
                                  </p:childTnLst>
                                </p:cTn>
                              </p:par>
                            </p:childTnLst>
                          </p:cTn>
                        </p:par>
                        <p:par>
                          <p:cTn id="16" fill="hold">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778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779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7" grpId="0" autoUpdateAnimBg="0"/>
      <p:bldP spid="77838" grpId="0" autoUpdateAnimBg="0"/>
      <p:bldP spid="77839" grpId="0" autoUpdateAnimBg="0"/>
      <p:bldP spid="77840" grpId="0" autoUpdateAnimBg="0"/>
      <p:bldP spid="77899"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4" name="Rectangle 4"/>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30725" name="AutoShape 5"/>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30726" name="AutoShape 6"/>
          <p:cNvSpPr>
            <a:spLocks noChangeArrowheads="1"/>
          </p:cNvSpPr>
          <p:nvPr/>
        </p:nvSpPr>
        <p:spPr bwMode="auto">
          <a:xfrm>
            <a:off x="4648200" y="4800600"/>
            <a:ext cx="4267200" cy="914400"/>
          </a:xfrm>
          <a:prstGeom prst="flowChartPreparation">
            <a:avLst/>
          </a:prstGeom>
          <a:solidFill>
            <a:schemeClr val="tx1"/>
          </a:solidFill>
          <a:ln w="57150">
            <a:solidFill>
              <a:srgbClr val="FFCC00"/>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30727" name="AutoShape 7"/>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30728" name="AutoShape 8"/>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30729" name="Line 9"/>
          <p:cNvSpPr>
            <a:spLocks noChangeShapeType="1"/>
          </p:cNvSpPr>
          <p:nvPr/>
        </p:nvSpPr>
        <p:spPr bwMode="auto">
          <a:xfrm flipH="1">
            <a:off x="2857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30730" name="Line 10"/>
          <p:cNvSpPr>
            <a:spLocks noChangeShapeType="1"/>
          </p:cNvSpPr>
          <p:nvPr/>
        </p:nvSpPr>
        <p:spPr bwMode="auto">
          <a:xfrm flipH="1">
            <a:off x="38100"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30731" name="Line 11"/>
          <p:cNvSpPr>
            <a:spLocks noChangeShapeType="1"/>
          </p:cNvSpPr>
          <p:nvPr/>
        </p:nvSpPr>
        <p:spPr bwMode="auto">
          <a:xfrm flipH="1">
            <a:off x="4467225"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30732" name="Line 12"/>
          <p:cNvSpPr>
            <a:spLocks noChangeShapeType="1"/>
          </p:cNvSpPr>
          <p:nvPr/>
        </p:nvSpPr>
        <p:spPr bwMode="auto">
          <a:xfrm flipH="1">
            <a:off x="444817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30733" name="Line 13"/>
          <p:cNvSpPr>
            <a:spLocks noChangeShapeType="1"/>
          </p:cNvSpPr>
          <p:nvPr/>
        </p:nvSpPr>
        <p:spPr bwMode="auto">
          <a:xfrm flipH="1">
            <a:off x="8899525" y="52578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30734" name="Line 14"/>
          <p:cNvSpPr>
            <a:spLocks noChangeShapeType="1"/>
          </p:cNvSpPr>
          <p:nvPr/>
        </p:nvSpPr>
        <p:spPr bwMode="auto">
          <a:xfrm flipH="1">
            <a:off x="8902700" y="6324600"/>
            <a:ext cx="228600" cy="0"/>
          </a:xfrm>
          <a:prstGeom prst="lin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78863" name="Text Box 15"/>
          <p:cNvSpPr txBox="1">
            <a:spLocks noChangeArrowheads="1"/>
          </p:cNvSpPr>
          <p:nvPr/>
        </p:nvSpPr>
        <p:spPr bwMode="auto">
          <a:xfrm>
            <a:off x="533400" y="5029200"/>
            <a:ext cx="36576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A:  3</a:t>
            </a:r>
            <a:endParaRPr lang="en-US" sz="2400">
              <a:solidFill>
                <a:srgbClr val="FFCC00"/>
              </a:solidFill>
              <a:latin typeface="Times New Roman" pitchFamily="18" charset="0"/>
            </a:endParaRPr>
          </a:p>
        </p:txBody>
      </p:sp>
      <p:sp>
        <p:nvSpPr>
          <p:cNvPr id="78864" name="Text Box 16"/>
          <p:cNvSpPr txBox="1">
            <a:spLocks noChangeArrowheads="1"/>
          </p:cNvSpPr>
          <p:nvPr/>
        </p:nvSpPr>
        <p:spPr bwMode="auto">
          <a:xfrm>
            <a:off x="533400" y="6096000"/>
            <a:ext cx="22098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C:  2</a:t>
            </a:r>
            <a:endParaRPr lang="en-US" sz="2400">
              <a:solidFill>
                <a:srgbClr val="FFCC00"/>
              </a:solidFill>
              <a:latin typeface="Times New Roman" pitchFamily="18" charset="0"/>
            </a:endParaRPr>
          </a:p>
        </p:txBody>
      </p:sp>
      <p:sp>
        <p:nvSpPr>
          <p:cNvPr id="78865" name="Text Box 17"/>
          <p:cNvSpPr txBox="1">
            <a:spLocks noChangeArrowheads="1"/>
          </p:cNvSpPr>
          <p:nvPr/>
        </p:nvSpPr>
        <p:spPr bwMode="auto">
          <a:xfrm>
            <a:off x="4953000" y="5029200"/>
            <a:ext cx="28956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B:  1</a:t>
            </a:r>
            <a:endParaRPr lang="en-US" sz="2400">
              <a:solidFill>
                <a:srgbClr val="FFCC00"/>
              </a:solidFill>
              <a:latin typeface="Times New Roman" pitchFamily="18" charset="0"/>
            </a:endParaRPr>
          </a:p>
        </p:txBody>
      </p:sp>
      <p:sp>
        <p:nvSpPr>
          <p:cNvPr id="78866" name="Text Box 18"/>
          <p:cNvSpPr txBox="1">
            <a:spLocks noChangeArrowheads="1"/>
          </p:cNvSpPr>
          <p:nvPr/>
        </p:nvSpPr>
        <p:spPr bwMode="auto">
          <a:xfrm>
            <a:off x="4953000" y="6096000"/>
            <a:ext cx="29718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Times New Roman" pitchFamily="28" charset="0"/>
              </a:rPr>
              <a:t>D:  Either 1 or 2</a:t>
            </a:r>
            <a:endParaRPr lang="en-US" sz="2400">
              <a:solidFill>
                <a:srgbClr val="FFCC00"/>
              </a:solidFill>
              <a:latin typeface="Times New Roman" pitchFamily="18" charset="0"/>
            </a:endParaRPr>
          </a:p>
        </p:txBody>
      </p:sp>
      <p:sp>
        <p:nvSpPr>
          <p:cNvPr id="30739" name="Oval 19"/>
          <p:cNvSpPr>
            <a:spLocks noChangeArrowheads="1"/>
          </p:cNvSpPr>
          <p:nvPr/>
        </p:nvSpPr>
        <p:spPr bwMode="auto">
          <a:xfrm>
            <a:off x="1524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30740" name="Oval 20"/>
          <p:cNvSpPr>
            <a:spLocks noChangeArrowheads="1"/>
          </p:cNvSpPr>
          <p:nvPr/>
        </p:nvSpPr>
        <p:spPr bwMode="auto">
          <a:xfrm>
            <a:off x="30480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30741" name="Oval 21"/>
          <p:cNvSpPr>
            <a:spLocks noChangeArrowheads="1"/>
          </p:cNvSpPr>
          <p:nvPr/>
        </p:nvSpPr>
        <p:spPr bwMode="auto">
          <a:xfrm>
            <a:off x="1600200" y="3962400"/>
            <a:ext cx="1295400" cy="685800"/>
          </a:xfrm>
          <a:prstGeom prst="ellipse">
            <a:avLst/>
          </a:prstGeom>
          <a:noFill/>
          <a:ln w="57150">
            <a:solidFill>
              <a:srgbClr val="3399FF"/>
            </a:solidFill>
            <a:round/>
            <a:headEnd/>
            <a:tailEnd/>
          </a:ln>
        </p:spPr>
        <p:txBody>
          <a:bodyPr wrap="none" anchor="ctr"/>
          <a:lstStyle/>
          <a:p>
            <a:pPr algn="l"/>
            <a:endParaRPr lang="en-US" sz="2400">
              <a:solidFill>
                <a:prstClr val="black"/>
              </a:solidFill>
              <a:latin typeface="Times New Roman" pitchFamily="28" charset="0"/>
            </a:endParaRPr>
          </a:p>
        </p:txBody>
      </p:sp>
      <p:sp>
        <p:nvSpPr>
          <p:cNvPr id="30742" name="Text Box 22"/>
          <p:cNvSpPr txBox="1">
            <a:spLocks noChangeArrowheads="1"/>
          </p:cNvSpPr>
          <p:nvPr/>
        </p:nvSpPr>
        <p:spPr bwMode="auto">
          <a:xfrm>
            <a:off x="336550" y="4102100"/>
            <a:ext cx="1066800" cy="457200"/>
          </a:xfrm>
          <a:prstGeom prst="rect">
            <a:avLst/>
          </a:prstGeom>
          <a:noFill/>
          <a:ln w="9525">
            <a:noFill/>
            <a:miter lim="800000"/>
            <a:headEnd/>
            <a:tailEnd/>
          </a:ln>
        </p:spPr>
        <p:txBody>
          <a:bodyPr>
            <a:spAutoFit/>
          </a:bodyPr>
          <a:lstStyle/>
          <a:p>
            <a:pPr algn="l">
              <a:spcBef>
                <a:spcPct val="50000"/>
              </a:spcBef>
            </a:pPr>
            <a:r>
              <a:rPr lang="en-US" sz="2400" b="1">
                <a:solidFill>
                  <a:prstClr val="white"/>
                </a:solidFill>
                <a:latin typeface="Times New Roman" pitchFamily="28" charset="0"/>
              </a:rPr>
              <a:t>50:50</a:t>
            </a:r>
            <a:endParaRPr lang="en-US" sz="2400">
              <a:solidFill>
                <a:prstClr val="white"/>
              </a:solidFill>
              <a:latin typeface="Times New Roman" pitchFamily="18" charset="0"/>
            </a:endParaRPr>
          </a:p>
        </p:txBody>
      </p:sp>
      <p:sp>
        <p:nvSpPr>
          <p:cNvPr id="30743" name="Rectangle 23"/>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30744" name="Text Box 24"/>
          <p:cNvSpPr txBox="1">
            <a:spLocks noChangeArrowheads="1"/>
          </p:cNvSpPr>
          <p:nvPr/>
        </p:nvSpPr>
        <p:spPr bwMode="auto">
          <a:xfrm>
            <a:off x="6705600" y="-15875"/>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15</a:t>
            </a:r>
            <a:endParaRPr lang="en-US" sz="2400">
              <a:solidFill>
                <a:prstClr val="white"/>
              </a:solidFill>
              <a:latin typeface="Times New Roman" pitchFamily="18" charset="0"/>
            </a:endParaRPr>
          </a:p>
        </p:txBody>
      </p:sp>
      <p:sp>
        <p:nvSpPr>
          <p:cNvPr id="30745" name="Text Box 25"/>
          <p:cNvSpPr txBox="1">
            <a:spLocks noChangeArrowheads="1"/>
          </p:cNvSpPr>
          <p:nvPr/>
        </p:nvSpPr>
        <p:spPr bwMode="auto">
          <a:xfrm>
            <a:off x="6705600" y="304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14</a:t>
            </a:r>
            <a:endParaRPr lang="en-US" sz="2400">
              <a:solidFill>
                <a:srgbClr val="FFCC00"/>
              </a:solidFill>
              <a:latin typeface="Times New Roman" pitchFamily="18" charset="0"/>
            </a:endParaRPr>
          </a:p>
        </p:txBody>
      </p:sp>
      <p:sp>
        <p:nvSpPr>
          <p:cNvPr id="30746" name="Text Box 26"/>
          <p:cNvSpPr txBox="1">
            <a:spLocks noChangeArrowheads="1"/>
          </p:cNvSpPr>
          <p:nvPr/>
        </p:nvSpPr>
        <p:spPr bwMode="auto">
          <a:xfrm>
            <a:off x="6705600" y="609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13</a:t>
            </a:r>
            <a:endParaRPr lang="en-US" sz="2400">
              <a:solidFill>
                <a:srgbClr val="FFCC00"/>
              </a:solidFill>
              <a:latin typeface="Times New Roman" pitchFamily="18" charset="0"/>
            </a:endParaRPr>
          </a:p>
        </p:txBody>
      </p:sp>
      <p:sp>
        <p:nvSpPr>
          <p:cNvPr id="30747" name="Text Box 27"/>
          <p:cNvSpPr txBox="1">
            <a:spLocks noChangeArrowheads="1"/>
          </p:cNvSpPr>
          <p:nvPr/>
        </p:nvSpPr>
        <p:spPr bwMode="auto">
          <a:xfrm>
            <a:off x="6705600" y="914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a:t>
            </a:r>
            <a:endParaRPr lang="en-US" sz="2400">
              <a:solidFill>
                <a:srgbClr val="FFCC00"/>
              </a:solidFill>
              <a:latin typeface="Times New Roman" pitchFamily="18" charset="0"/>
            </a:endParaRPr>
          </a:p>
        </p:txBody>
      </p:sp>
      <p:sp>
        <p:nvSpPr>
          <p:cNvPr id="30748" name="Text Box 28"/>
          <p:cNvSpPr txBox="1">
            <a:spLocks noChangeArrowheads="1"/>
          </p:cNvSpPr>
          <p:nvPr/>
        </p:nvSpPr>
        <p:spPr bwMode="auto">
          <a:xfrm>
            <a:off x="6705600" y="1219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11</a:t>
            </a:r>
            <a:endParaRPr lang="en-US" sz="2400">
              <a:solidFill>
                <a:srgbClr val="FFCC00"/>
              </a:solidFill>
              <a:latin typeface="Times New Roman" pitchFamily="18" charset="0"/>
            </a:endParaRPr>
          </a:p>
        </p:txBody>
      </p:sp>
      <p:sp>
        <p:nvSpPr>
          <p:cNvPr id="30749" name="Text Box 29"/>
          <p:cNvSpPr txBox="1">
            <a:spLocks noChangeArrowheads="1"/>
          </p:cNvSpPr>
          <p:nvPr/>
        </p:nvSpPr>
        <p:spPr bwMode="auto">
          <a:xfrm>
            <a:off x="6705600" y="152400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a:t>
            </a:r>
            <a:endParaRPr lang="en-US" sz="2400">
              <a:solidFill>
                <a:prstClr val="white"/>
              </a:solidFill>
              <a:latin typeface="Times New Roman" pitchFamily="18" charset="0"/>
            </a:endParaRPr>
          </a:p>
        </p:txBody>
      </p:sp>
      <p:sp>
        <p:nvSpPr>
          <p:cNvPr id="30750" name="Rectangle 30"/>
          <p:cNvSpPr>
            <a:spLocks noChangeArrowheads="1"/>
          </p:cNvSpPr>
          <p:nvPr/>
        </p:nvSpPr>
        <p:spPr bwMode="auto">
          <a:xfrm>
            <a:off x="6696075" y="1912938"/>
            <a:ext cx="2413000" cy="322262"/>
          </a:xfrm>
          <a:prstGeom prst="rect">
            <a:avLst/>
          </a:prstGeom>
          <a:solidFill>
            <a:srgbClr val="FF0000"/>
          </a:solidFill>
          <a:ln w="9525">
            <a:solidFill>
              <a:schemeClr val="tx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30751" name="Text Box 31"/>
          <p:cNvSpPr txBox="1">
            <a:spLocks noChangeArrowheads="1"/>
          </p:cNvSpPr>
          <p:nvPr/>
        </p:nvSpPr>
        <p:spPr bwMode="auto">
          <a:xfrm>
            <a:off x="6705600" y="1828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9</a:t>
            </a:r>
            <a:endParaRPr lang="en-US" sz="2400">
              <a:solidFill>
                <a:srgbClr val="FFCC00"/>
              </a:solidFill>
              <a:latin typeface="Times New Roman" pitchFamily="18" charset="0"/>
            </a:endParaRPr>
          </a:p>
        </p:txBody>
      </p:sp>
      <p:sp>
        <p:nvSpPr>
          <p:cNvPr id="30752" name="Text Box 32"/>
          <p:cNvSpPr txBox="1">
            <a:spLocks noChangeArrowheads="1"/>
          </p:cNvSpPr>
          <p:nvPr/>
        </p:nvSpPr>
        <p:spPr bwMode="auto">
          <a:xfrm>
            <a:off x="6705600" y="2133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a:t>
            </a:r>
            <a:endParaRPr lang="en-US" sz="2400">
              <a:solidFill>
                <a:srgbClr val="FFCC00"/>
              </a:solidFill>
              <a:latin typeface="Times New Roman" pitchFamily="18" charset="0"/>
            </a:endParaRPr>
          </a:p>
        </p:txBody>
      </p:sp>
      <p:sp>
        <p:nvSpPr>
          <p:cNvPr id="30753" name="Text Box 33"/>
          <p:cNvSpPr txBox="1">
            <a:spLocks noChangeArrowheads="1"/>
          </p:cNvSpPr>
          <p:nvPr/>
        </p:nvSpPr>
        <p:spPr bwMode="auto">
          <a:xfrm>
            <a:off x="6705600" y="2438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7</a:t>
            </a:r>
            <a:endParaRPr lang="en-US" sz="2400">
              <a:solidFill>
                <a:srgbClr val="FFCC00"/>
              </a:solidFill>
              <a:latin typeface="Times New Roman" pitchFamily="18" charset="0"/>
            </a:endParaRPr>
          </a:p>
        </p:txBody>
      </p:sp>
      <p:sp>
        <p:nvSpPr>
          <p:cNvPr id="30754" name="Text Box 34"/>
          <p:cNvSpPr txBox="1">
            <a:spLocks noChangeArrowheads="1"/>
          </p:cNvSpPr>
          <p:nvPr/>
        </p:nvSpPr>
        <p:spPr bwMode="auto">
          <a:xfrm>
            <a:off x="6705600" y="2743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a:t>
            </a:r>
            <a:endParaRPr lang="en-US" sz="2400">
              <a:solidFill>
                <a:srgbClr val="FFCC00"/>
              </a:solidFill>
              <a:latin typeface="Times New Roman" pitchFamily="18" charset="0"/>
            </a:endParaRPr>
          </a:p>
        </p:txBody>
      </p:sp>
      <p:sp>
        <p:nvSpPr>
          <p:cNvPr id="30755" name="Text Box 35"/>
          <p:cNvSpPr txBox="1">
            <a:spLocks noChangeArrowheads="1"/>
          </p:cNvSpPr>
          <p:nvPr/>
        </p:nvSpPr>
        <p:spPr bwMode="auto">
          <a:xfrm>
            <a:off x="6705600" y="3048000"/>
            <a:ext cx="6858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5</a:t>
            </a:r>
          </a:p>
        </p:txBody>
      </p:sp>
      <p:sp>
        <p:nvSpPr>
          <p:cNvPr id="30756" name="Text Box 36"/>
          <p:cNvSpPr txBox="1">
            <a:spLocks noChangeArrowheads="1"/>
          </p:cNvSpPr>
          <p:nvPr/>
        </p:nvSpPr>
        <p:spPr bwMode="auto">
          <a:xfrm>
            <a:off x="6705600" y="3352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a:t>
            </a:r>
            <a:endParaRPr lang="en-US" sz="2400">
              <a:solidFill>
                <a:srgbClr val="FFCC00"/>
              </a:solidFill>
              <a:latin typeface="Times New Roman" pitchFamily="18" charset="0"/>
            </a:endParaRPr>
          </a:p>
        </p:txBody>
      </p:sp>
      <p:sp>
        <p:nvSpPr>
          <p:cNvPr id="30757" name="Text Box 37"/>
          <p:cNvSpPr txBox="1">
            <a:spLocks noChangeArrowheads="1"/>
          </p:cNvSpPr>
          <p:nvPr/>
        </p:nvSpPr>
        <p:spPr bwMode="auto">
          <a:xfrm>
            <a:off x="6705600" y="3657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a:t>
            </a:r>
            <a:endParaRPr lang="en-US" sz="2400">
              <a:solidFill>
                <a:srgbClr val="FFCC00"/>
              </a:solidFill>
              <a:latin typeface="Times New Roman" pitchFamily="18" charset="0"/>
            </a:endParaRPr>
          </a:p>
        </p:txBody>
      </p:sp>
      <p:sp>
        <p:nvSpPr>
          <p:cNvPr id="30758" name="Text Box 38"/>
          <p:cNvSpPr txBox="1">
            <a:spLocks noChangeArrowheads="1"/>
          </p:cNvSpPr>
          <p:nvPr/>
        </p:nvSpPr>
        <p:spPr bwMode="auto">
          <a:xfrm>
            <a:off x="6705600" y="3962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a:t>
            </a:r>
            <a:endParaRPr lang="en-US" sz="2400">
              <a:solidFill>
                <a:srgbClr val="FFCC00"/>
              </a:solidFill>
              <a:latin typeface="Times New Roman" pitchFamily="18" charset="0"/>
            </a:endParaRPr>
          </a:p>
        </p:txBody>
      </p:sp>
      <p:sp>
        <p:nvSpPr>
          <p:cNvPr id="30759" name="Text Box 39"/>
          <p:cNvSpPr txBox="1">
            <a:spLocks noChangeArrowheads="1"/>
          </p:cNvSpPr>
          <p:nvPr/>
        </p:nvSpPr>
        <p:spPr bwMode="auto">
          <a:xfrm>
            <a:off x="6705600" y="4267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a:t>
            </a:r>
            <a:endParaRPr lang="en-US" sz="2400">
              <a:solidFill>
                <a:srgbClr val="FFCC00"/>
              </a:solidFill>
              <a:latin typeface="Times New Roman" pitchFamily="18" charset="0"/>
            </a:endParaRPr>
          </a:p>
        </p:txBody>
      </p:sp>
      <p:sp>
        <p:nvSpPr>
          <p:cNvPr id="30760" name="Text Box 40"/>
          <p:cNvSpPr txBox="1">
            <a:spLocks noChangeArrowheads="1"/>
          </p:cNvSpPr>
          <p:nvPr/>
        </p:nvSpPr>
        <p:spPr bwMode="auto">
          <a:xfrm>
            <a:off x="7543800" y="0"/>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 Million</a:t>
            </a:r>
            <a:endParaRPr lang="en-US" sz="2400">
              <a:solidFill>
                <a:prstClr val="white"/>
              </a:solidFill>
              <a:latin typeface="Times New Roman" pitchFamily="18" charset="0"/>
            </a:endParaRPr>
          </a:p>
        </p:txBody>
      </p:sp>
      <p:sp>
        <p:nvSpPr>
          <p:cNvPr id="30761" name="Text Box 41"/>
          <p:cNvSpPr txBox="1">
            <a:spLocks noChangeArrowheads="1"/>
          </p:cNvSpPr>
          <p:nvPr/>
        </p:nvSpPr>
        <p:spPr bwMode="auto">
          <a:xfrm>
            <a:off x="7543800" y="320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$500,000</a:t>
            </a:r>
            <a:endParaRPr lang="en-US" sz="2400">
              <a:solidFill>
                <a:srgbClr val="FFCC00"/>
              </a:solidFill>
              <a:latin typeface="Times New Roman" pitchFamily="18" charset="0"/>
            </a:endParaRPr>
          </a:p>
        </p:txBody>
      </p:sp>
      <p:sp>
        <p:nvSpPr>
          <p:cNvPr id="30762" name="Text Box 42"/>
          <p:cNvSpPr txBox="1">
            <a:spLocks noChangeArrowheads="1"/>
          </p:cNvSpPr>
          <p:nvPr/>
        </p:nvSpPr>
        <p:spPr bwMode="auto">
          <a:xfrm>
            <a:off x="7543800" y="625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$250,000</a:t>
            </a:r>
            <a:endParaRPr lang="en-US" sz="2400">
              <a:solidFill>
                <a:srgbClr val="FFCC00"/>
              </a:solidFill>
              <a:latin typeface="Times New Roman" pitchFamily="18" charset="0"/>
            </a:endParaRPr>
          </a:p>
        </p:txBody>
      </p:sp>
      <p:sp>
        <p:nvSpPr>
          <p:cNvPr id="30763" name="Text Box 43"/>
          <p:cNvSpPr txBox="1">
            <a:spLocks noChangeArrowheads="1"/>
          </p:cNvSpPr>
          <p:nvPr/>
        </p:nvSpPr>
        <p:spPr bwMode="auto">
          <a:xfrm>
            <a:off x="7543800" y="930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$125,000</a:t>
            </a:r>
            <a:endParaRPr lang="en-US" sz="2400">
              <a:solidFill>
                <a:srgbClr val="FFCC00"/>
              </a:solidFill>
              <a:latin typeface="Times New Roman" pitchFamily="18" charset="0"/>
            </a:endParaRPr>
          </a:p>
        </p:txBody>
      </p:sp>
      <p:sp>
        <p:nvSpPr>
          <p:cNvPr id="30764" name="Text Box 44"/>
          <p:cNvSpPr txBox="1">
            <a:spLocks noChangeArrowheads="1"/>
          </p:cNvSpPr>
          <p:nvPr/>
        </p:nvSpPr>
        <p:spPr bwMode="auto">
          <a:xfrm>
            <a:off x="7543800" y="1235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$64,000</a:t>
            </a:r>
            <a:endParaRPr lang="en-US" sz="2400">
              <a:solidFill>
                <a:srgbClr val="FFCC00"/>
              </a:solidFill>
              <a:latin typeface="Times New Roman" pitchFamily="18" charset="0"/>
            </a:endParaRPr>
          </a:p>
        </p:txBody>
      </p:sp>
      <p:sp>
        <p:nvSpPr>
          <p:cNvPr id="30765" name="Text Box 45"/>
          <p:cNvSpPr txBox="1">
            <a:spLocks noChangeArrowheads="1"/>
          </p:cNvSpPr>
          <p:nvPr/>
        </p:nvSpPr>
        <p:spPr bwMode="auto">
          <a:xfrm>
            <a:off x="7543800" y="153987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$32,000</a:t>
            </a:r>
            <a:endParaRPr lang="en-US" sz="2400">
              <a:solidFill>
                <a:prstClr val="white"/>
              </a:solidFill>
              <a:latin typeface="Times New Roman" pitchFamily="18" charset="0"/>
            </a:endParaRPr>
          </a:p>
        </p:txBody>
      </p:sp>
      <p:sp>
        <p:nvSpPr>
          <p:cNvPr id="30766" name="Text Box 46"/>
          <p:cNvSpPr txBox="1">
            <a:spLocks noChangeArrowheads="1"/>
          </p:cNvSpPr>
          <p:nvPr/>
        </p:nvSpPr>
        <p:spPr bwMode="auto">
          <a:xfrm>
            <a:off x="7543800" y="1844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$16,000</a:t>
            </a:r>
            <a:endParaRPr lang="en-US" sz="2400">
              <a:solidFill>
                <a:srgbClr val="FFCC00"/>
              </a:solidFill>
              <a:latin typeface="Times New Roman" pitchFamily="18" charset="0"/>
            </a:endParaRPr>
          </a:p>
        </p:txBody>
      </p:sp>
      <p:sp>
        <p:nvSpPr>
          <p:cNvPr id="30767" name="Text Box 47"/>
          <p:cNvSpPr txBox="1">
            <a:spLocks noChangeArrowheads="1"/>
          </p:cNvSpPr>
          <p:nvPr/>
        </p:nvSpPr>
        <p:spPr bwMode="auto">
          <a:xfrm>
            <a:off x="7543800" y="2149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$8,000</a:t>
            </a:r>
            <a:endParaRPr lang="en-US" sz="2400">
              <a:solidFill>
                <a:srgbClr val="FFCC00"/>
              </a:solidFill>
              <a:latin typeface="Times New Roman" pitchFamily="18" charset="0"/>
            </a:endParaRPr>
          </a:p>
        </p:txBody>
      </p:sp>
      <p:sp>
        <p:nvSpPr>
          <p:cNvPr id="30768" name="Text Box 48"/>
          <p:cNvSpPr txBox="1">
            <a:spLocks noChangeArrowheads="1"/>
          </p:cNvSpPr>
          <p:nvPr/>
        </p:nvSpPr>
        <p:spPr bwMode="auto">
          <a:xfrm>
            <a:off x="7543800" y="2454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$4,000</a:t>
            </a:r>
            <a:endParaRPr lang="en-US" sz="2400">
              <a:solidFill>
                <a:srgbClr val="FFCC00"/>
              </a:solidFill>
              <a:latin typeface="Times New Roman" pitchFamily="18" charset="0"/>
            </a:endParaRPr>
          </a:p>
        </p:txBody>
      </p:sp>
      <p:sp>
        <p:nvSpPr>
          <p:cNvPr id="30769" name="Text Box 49"/>
          <p:cNvSpPr txBox="1">
            <a:spLocks noChangeArrowheads="1"/>
          </p:cNvSpPr>
          <p:nvPr/>
        </p:nvSpPr>
        <p:spPr bwMode="auto">
          <a:xfrm>
            <a:off x="7543800" y="2759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$2,000</a:t>
            </a:r>
            <a:endParaRPr lang="en-US" sz="2400">
              <a:solidFill>
                <a:srgbClr val="FFCC00"/>
              </a:solidFill>
              <a:latin typeface="Times New Roman" pitchFamily="18" charset="0"/>
            </a:endParaRPr>
          </a:p>
        </p:txBody>
      </p:sp>
      <p:sp>
        <p:nvSpPr>
          <p:cNvPr id="30770" name="Text Box 50"/>
          <p:cNvSpPr txBox="1">
            <a:spLocks noChangeArrowheads="1"/>
          </p:cNvSpPr>
          <p:nvPr/>
        </p:nvSpPr>
        <p:spPr bwMode="auto">
          <a:xfrm>
            <a:off x="7543800" y="3063875"/>
            <a:ext cx="1600200" cy="457200"/>
          </a:xfrm>
          <a:prstGeom prst="rect">
            <a:avLst/>
          </a:prstGeom>
          <a:noFill/>
          <a:ln w="9525">
            <a:noFill/>
            <a:miter lim="800000"/>
            <a:headEnd/>
            <a:tailEnd/>
          </a:ln>
        </p:spPr>
        <p:txBody>
          <a:bodyPr>
            <a:spAutoFit/>
          </a:bodyPr>
          <a:lstStyle/>
          <a:p>
            <a:pPr algn="l">
              <a:spcBef>
                <a:spcPct val="50000"/>
              </a:spcBef>
            </a:pPr>
            <a:r>
              <a:rPr lang="en-US" sz="2400">
                <a:solidFill>
                  <a:prstClr val="white"/>
                </a:solidFill>
                <a:latin typeface="Times New Roman" pitchFamily="28" charset="0"/>
              </a:rPr>
              <a:t>$1,000</a:t>
            </a:r>
          </a:p>
        </p:txBody>
      </p:sp>
      <p:sp>
        <p:nvSpPr>
          <p:cNvPr id="30771" name="Text Box 51"/>
          <p:cNvSpPr txBox="1">
            <a:spLocks noChangeArrowheads="1"/>
          </p:cNvSpPr>
          <p:nvPr/>
        </p:nvSpPr>
        <p:spPr bwMode="auto">
          <a:xfrm>
            <a:off x="7543800" y="3368675"/>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$500</a:t>
            </a:r>
            <a:endParaRPr lang="en-US" sz="2400">
              <a:solidFill>
                <a:srgbClr val="FFCC00"/>
              </a:solidFill>
              <a:latin typeface="Times New Roman" pitchFamily="18" charset="0"/>
            </a:endParaRPr>
          </a:p>
        </p:txBody>
      </p:sp>
      <p:sp>
        <p:nvSpPr>
          <p:cNvPr id="30772" name="Text Box 52"/>
          <p:cNvSpPr txBox="1">
            <a:spLocks noChangeArrowheads="1"/>
          </p:cNvSpPr>
          <p:nvPr/>
        </p:nvSpPr>
        <p:spPr bwMode="auto">
          <a:xfrm>
            <a:off x="7543800" y="3673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$300</a:t>
            </a:r>
            <a:endParaRPr lang="en-US" sz="2400">
              <a:solidFill>
                <a:srgbClr val="FFCC00"/>
              </a:solidFill>
              <a:latin typeface="Times New Roman" pitchFamily="18" charset="0"/>
            </a:endParaRPr>
          </a:p>
        </p:txBody>
      </p:sp>
      <p:sp>
        <p:nvSpPr>
          <p:cNvPr id="30773" name="Text Box 53"/>
          <p:cNvSpPr txBox="1">
            <a:spLocks noChangeArrowheads="1"/>
          </p:cNvSpPr>
          <p:nvPr/>
        </p:nvSpPr>
        <p:spPr bwMode="auto">
          <a:xfrm>
            <a:off x="7543800" y="3978275"/>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$200</a:t>
            </a:r>
            <a:endParaRPr lang="en-US" sz="2400">
              <a:solidFill>
                <a:srgbClr val="FFCC00"/>
              </a:solidFill>
              <a:latin typeface="Times New Roman" pitchFamily="18" charset="0"/>
            </a:endParaRPr>
          </a:p>
        </p:txBody>
      </p:sp>
      <p:sp>
        <p:nvSpPr>
          <p:cNvPr id="30774" name="Text Box 54"/>
          <p:cNvSpPr txBox="1">
            <a:spLocks noChangeArrowheads="1"/>
          </p:cNvSpPr>
          <p:nvPr/>
        </p:nvSpPr>
        <p:spPr bwMode="auto">
          <a:xfrm>
            <a:off x="7543800" y="4283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latin typeface="Times New Roman" pitchFamily="28" charset="0"/>
              </a:rPr>
              <a:t>$100</a:t>
            </a:r>
            <a:endParaRPr lang="en-US" sz="2400">
              <a:solidFill>
                <a:srgbClr val="FFCC00"/>
              </a:solidFill>
              <a:latin typeface="Times New Roman" pitchFamily="18" charset="0"/>
            </a:endParaRPr>
          </a:p>
        </p:txBody>
      </p:sp>
      <p:sp>
        <p:nvSpPr>
          <p:cNvPr id="30775" name="Oval 55"/>
          <p:cNvSpPr>
            <a:spLocks noChangeArrowheads="1"/>
          </p:cNvSpPr>
          <p:nvPr/>
        </p:nvSpPr>
        <p:spPr bwMode="auto">
          <a:xfrm>
            <a:off x="7239000" y="4419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76" name="Oval 56"/>
          <p:cNvSpPr>
            <a:spLocks noChangeArrowheads="1"/>
          </p:cNvSpPr>
          <p:nvPr/>
        </p:nvSpPr>
        <p:spPr bwMode="auto">
          <a:xfrm>
            <a:off x="7239000" y="4114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77" name="Oval 57"/>
          <p:cNvSpPr>
            <a:spLocks noChangeArrowheads="1"/>
          </p:cNvSpPr>
          <p:nvPr/>
        </p:nvSpPr>
        <p:spPr bwMode="auto">
          <a:xfrm>
            <a:off x="7239000" y="3810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78" name="Oval 58"/>
          <p:cNvSpPr>
            <a:spLocks noChangeArrowheads="1"/>
          </p:cNvSpPr>
          <p:nvPr/>
        </p:nvSpPr>
        <p:spPr bwMode="auto">
          <a:xfrm>
            <a:off x="7239000" y="3505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79" name="Oval 59"/>
          <p:cNvSpPr>
            <a:spLocks noChangeArrowheads="1"/>
          </p:cNvSpPr>
          <p:nvPr/>
        </p:nvSpPr>
        <p:spPr bwMode="auto">
          <a:xfrm>
            <a:off x="7239000" y="3200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80" name="Oval 60"/>
          <p:cNvSpPr>
            <a:spLocks noChangeArrowheads="1"/>
          </p:cNvSpPr>
          <p:nvPr/>
        </p:nvSpPr>
        <p:spPr bwMode="auto">
          <a:xfrm>
            <a:off x="7239000" y="2895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81" name="Oval 61"/>
          <p:cNvSpPr>
            <a:spLocks noChangeArrowheads="1"/>
          </p:cNvSpPr>
          <p:nvPr/>
        </p:nvSpPr>
        <p:spPr bwMode="auto">
          <a:xfrm>
            <a:off x="7239000" y="2590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82" name="Oval 62"/>
          <p:cNvSpPr>
            <a:spLocks noChangeArrowheads="1"/>
          </p:cNvSpPr>
          <p:nvPr/>
        </p:nvSpPr>
        <p:spPr bwMode="auto">
          <a:xfrm>
            <a:off x="7239000" y="2286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83" name="Oval 63"/>
          <p:cNvSpPr>
            <a:spLocks noChangeArrowheads="1"/>
          </p:cNvSpPr>
          <p:nvPr/>
        </p:nvSpPr>
        <p:spPr bwMode="auto">
          <a:xfrm>
            <a:off x="7239000" y="1981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84" name="Oval 64"/>
          <p:cNvSpPr>
            <a:spLocks noChangeArrowheads="1"/>
          </p:cNvSpPr>
          <p:nvPr/>
        </p:nvSpPr>
        <p:spPr bwMode="auto">
          <a:xfrm>
            <a:off x="7239000" y="1676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18" charset="0"/>
            </a:endParaRPr>
          </a:p>
        </p:txBody>
      </p:sp>
      <p:sp>
        <p:nvSpPr>
          <p:cNvPr id="30785" name="Oval 65"/>
          <p:cNvSpPr>
            <a:spLocks noChangeArrowheads="1"/>
          </p:cNvSpPr>
          <p:nvPr/>
        </p:nvSpPr>
        <p:spPr bwMode="auto">
          <a:xfrm>
            <a:off x="7239000" y="13716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86" name="Oval 66"/>
          <p:cNvSpPr>
            <a:spLocks noChangeArrowheads="1"/>
          </p:cNvSpPr>
          <p:nvPr/>
        </p:nvSpPr>
        <p:spPr bwMode="auto">
          <a:xfrm>
            <a:off x="7239000" y="10668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87" name="Oval 67"/>
          <p:cNvSpPr>
            <a:spLocks noChangeArrowheads="1"/>
          </p:cNvSpPr>
          <p:nvPr/>
        </p:nvSpPr>
        <p:spPr bwMode="auto">
          <a:xfrm>
            <a:off x="7239000" y="7620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88" name="Oval 68"/>
          <p:cNvSpPr>
            <a:spLocks noChangeArrowheads="1"/>
          </p:cNvSpPr>
          <p:nvPr/>
        </p:nvSpPr>
        <p:spPr bwMode="auto">
          <a:xfrm>
            <a:off x="7239000" y="457200"/>
            <a:ext cx="152400" cy="152400"/>
          </a:xfrm>
          <a:prstGeom prst="ellipse">
            <a:avLst/>
          </a:prstGeom>
          <a:solidFill>
            <a:srgbClr val="FFCC00"/>
          </a:solidFill>
          <a:ln w="9525">
            <a:noFill/>
            <a:round/>
            <a:headEnd/>
            <a:tailEnd/>
          </a:ln>
        </p:spPr>
        <p:txBody>
          <a:bodyPr wrap="none" anchor="ctr"/>
          <a:lstStyle/>
          <a:p>
            <a:pPr algn="l"/>
            <a:endParaRPr lang="en-US" sz="2400">
              <a:solidFill>
                <a:prstClr val="black"/>
              </a:solidFill>
              <a:latin typeface="Times New Roman" pitchFamily="28" charset="0"/>
            </a:endParaRPr>
          </a:p>
        </p:txBody>
      </p:sp>
      <p:sp>
        <p:nvSpPr>
          <p:cNvPr id="30789" name="Oval 69"/>
          <p:cNvSpPr>
            <a:spLocks noChangeArrowheads="1"/>
          </p:cNvSpPr>
          <p:nvPr/>
        </p:nvSpPr>
        <p:spPr bwMode="auto">
          <a:xfrm>
            <a:off x="7239000" y="152400"/>
            <a:ext cx="152400" cy="152400"/>
          </a:xfrm>
          <a:prstGeom prst="ellipse">
            <a:avLst/>
          </a:prstGeom>
          <a:solidFill>
            <a:schemeClr val="bg1"/>
          </a:solidFill>
          <a:ln w="9525">
            <a:noFill/>
            <a:round/>
            <a:headEnd/>
            <a:tailEnd/>
          </a:ln>
        </p:spPr>
        <p:txBody>
          <a:bodyPr wrap="none" anchor="ctr"/>
          <a:lstStyle/>
          <a:p>
            <a:pPr algn="l"/>
            <a:endParaRPr lang="en-US" sz="2400">
              <a:solidFill>
                <a:prstClr val="black"/>
              </a:solidFill>
              <a:latin typeface="Times New Roman" pitchFamily="28" charset="0"/>
            </a:endParaRPr>
          </a:p>
        </p:txBody>
      </p:sp>
      <p:pic>
        <p:nvPicPr>
          <p:cNvPr id="30790" name="Picture 7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1949450" y="3994150"/>
            <a:ext cx="514350" cy="606425"/>
          </a:xfrm>
          <a:prstGeom prst="rect">
            <a:avLst/>
          </a:prstGeom>
          <a:noFill/>
          <a:ln w="9525">
            <a:noFill/>
            <a:miter lim="800000"/>
            <a:headEnd/>
            <a:tailEnd/>
          </a:ln>
        </p:spPr>
      </p:pic>
      <p:sp>
        <p:nvSpPr>
          <p:cNvPr id="30791" name="AutoShape 71"/>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30792" name="Oval 72"/>
          <p:cNvSpPr>
            <a:spLocks noChangeArrowheads="1"/>
          </p:cNvSpPr>
          <p:nvPr/>
        </p:nvSpPr>
        <p:spPr bwMode="auto">
          <a:xfrm>
            <a:off x="3298825" y="4076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30793" name="AutoShape 73"/>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30794" name="Oval 74"/>
          <p:cNvSpPr>
            <a:spLocks noChangeArrowheads="1"/>
          </p:cNvSpPr>
          <p:nvPr/>
        </p:nvSpPr>
        <p:spPr bwMode="auto">
          <a:xfrm>
            <a:off x="3603625" y="41529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30795" name="AutoShape 75"/>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p:spPr>
        <p:txBody>
          <a:bodyPr wrap="none" anchor="ctr"/>
          <a:lstStyle/>
          <a:p>
            <a:pPr algn="l"/>
            <a:endParaRPr lang="en-US" sz="2400">
              <a:solidFill>
                <a:prstClr val="black"/>
              </a:solidFill>
              <a:latin typeface="Times New Roman" pitchFamily="28" charset="0"/>
            </a:endParaRPr>
          </a:p>
        </p:txBody>
      </p:sp>
      <p:sp>
        <p:nvSpPr>
          <p:cNvPr id="30796" name="Oval 76"/>
          <p:cNvSpPr>
            <a:spLocks noChangeArrowheads="1"/>
          </p:cNvSpPr>
          <p:nvPr/>
        </p:nvSpPr>
        <p:spPr bwMode="auto">
          <a:xfrm>
            <a:off x="3908425" y="4076700"/>
            <a:ext cx="152400" cy="152400"/>
          </a:xfrm>
          <a:prstGeom prst="ellipse">
            <a:avLst/>
          </a:prstGeom>
          <a:noFill/>
          <a:ln w="38100">
            <a:solidFill>
              <a:schemeClr val="bg1"/>
            </a:solidFill>
            <a:round/>
            <a:headEnd/>
            <a:tailEnd/>
          </a:ln>
        </p:spPr>
        <p:txBody>
          <a:bodyPr wrap="none" anchor="ctr"/>
          <a:lstStyle/>
          <a:p>
            <a:pPr algn="l"/>
            <a:endParaRPr lang="en-US" sz="2400">
              <a:solidFill>
                <a:prstClr val="black"/>
              </a:solidFill>
              <a:latin typeface="Times New Roman" pitchFamily="28" charset="0"/>
            </a:endParaRPr>
          </a:p>
        </p:txBody>
      </p:sp>
      <p:sp>
        <p:nvSpPr>
          <p:cNvPr id="78925" name="Text Box 77"/>
          <p:cNvSpPr txBox="1">
            <a:spLocks noChangeArrowheads="1"/>
          </p:cNvSpPr>
          <p:nvPr/>
        </p:nvSpPr>
        <p:spPr bwMode="auto">
          <a:xfrm>
            <a:off x="936625" y="914400"/>
            <a:ext cx="5181600" cy="701675"/>
          </a:xfrm>
          <a:prstGeom prst="rect">
            <a:avLst/>
          </a:prstGeom>
          <a:noFill/>
          <a:ln w="9525">
            <a:noFill/>
            <a:miter lim="800000"/>
            <a:headEnd/>
            <a:tailEnd/>
          </a:ln>
        </p:spPr>
        <p:txBody>
          <a:bodyPr>
            <a:spAutoFit/>
          </a:bodyPr>
          <a:lstStyle/>
          <a:p>
            <a:pPr algn="l">
              <a:spcBef>
                <a:spcPct val="50000"/>
              </a:spcBef>
            </a:pPr>
            <a:r>
              <a:rPr lang="en-US" sz="4000" b="1" dirty="0">
                <a:solidFill>
                  <a:prstClr val="white"/>
                </a:solidFill>
                <a:latin typeface="Times New Roman" pitchFamily="28" charset="0"/>
              </a:rPr>
              <a:t>$</a:t>
            </a:r>
            <a:r>
              <a:rPr lang="en-US" sz="4000" b="1" dirty="0">
                <a:solidFill>
                  <a:srgbClr val="000099"/>
                </a:solidFill>
                <a:latin typeface="Times New Roman" pitchFamily="28" charset="0"/>
              </a:rPr>
              <a:t>16,000 Question</a:t>
            </a:r>
            <a:endParaRPr lang="en-US" sz="4000" dirty="0">
              <a:solidFill>
                <a:srgbClr val="000099"/>
              </a:solidFill>
              <a:latin typeface="Times New Roman" pitchFamily="18" charset="0"/>
            </a:endParaRPr>
          </a:p>
        </p:txBody>
      </p:sp>
      <p:sp>
        <p:nvSpPr>
          <p:cNvPr id="81" name="AutoShape 78"/>
          <p:cNvSpPr>
            <a:spLocks noChangeArrowheads="1"/>
          </p:cNvSpPr>
          <p:nvPr/>
        </p:nvSpPr>
        <p:spPr bwMode="auto">
          <a:xfrm>
            <a:off x="69850" y="2133600"/>
            <a:ext cx="6388100" cy="1547813"/>
          </a:xfrm>
          <a:prstGeom prst="flowChartPreparation">
            <a:avLst/>
          </a:prstGeom>
          <a:solidFill>
            <a:srgbClr val="00FF00"/>
          </a:solidFill>
          <a:ln w="57150">
            <a:solidFill>
              <a:srgbClr val="3399FF"/>
            </a:solidFill>
            <a:miter lim="800000"/>
            <a:headEnd/>
            <a:tailEnd/>
          </a:ln>
        </p:spPr>
        <p:txBody>
          <a:bodyPr wrap="none" anchor="ctr"/>
          <a:lstStyle/>
          <a:p>
            <a:r>
              <a:rPr lang="en-US" sz="2000" b="1" dirty="0" smtClean="0">
                <a:solidFill>
                  <a:prstClr val="black"/>
                </a:solidFill>
                <a:latin typeface="Times New Roman" pitchFamily="18" charset="0"/>
              </a:rPr>
              <a:t>James has </a:t>
            </a:r>
            <a:r>
              <a:rPr lang="en-US" sz="2000" b="1" dirty="0">
                <a:solidFill>
                  <a:prstClr val="black"/>
                </a:solidFill>
                <a:latin typeface="Times New Roman" pitchFamily="18" charset="0"/>
              </a:rPr>
              <a:t>shown lots of progress. </a:t>
            </a:r>
            <a:endParaRPr lang="en-US" sz="2000" b="1" dirty="0" smtClean="0">
              <a:solidFill>
                <a:prstClr val="black"/>
              </a:solidFill>
              <a:latin typeface="Times New Roman" pitchFamily="18" charset="0"/>
            </a:endParaRPr>
          </a:p>
          <a:p>
            <a:r>
              <a:rPr lang="en-US" sz="2000" b="1" dirty="0" smtClean="0">
                <a:solidFill>
                  <a:prstClr val="black"/>
                </a:solidFill>
                <a:latin typeface="Times New Roman" pitchFamily="18" charset="0"/>
              </a:rPr>
              <a:t>He has early </a:t>
            </a:r>
            <a:r>
              <a:rPr lang="en-US" sz="2000" b="1" dirty="0">
                <a:solidFill>
                  <a:prstClr val="black"/>
                </a:solidFill>
                <a:latin typeface="Times New Roman" pitchFamily="18" charset="0"/>
              </a:rPr>
              <a:t>skills and can accomplish </a:t>
            </a:r>
            <a:r>
              <a:rPr lang="en-US" sz="2000" b="1" dirty="0" smtClean="0">
                <a:solidFill>
                  <a:prstClr val="black"/>
                </a:solidFill>
                <a:latin typeface="Times New Roman" pitchFamily="18" charset="0"/>
              </a:rPr>
              <a:t>new tasks</a:t>
            </a:r>
            <a:r>
              <a:rPr lang="en-US" sz="2000" b="1" dirty="0">
                <a:solidFill>
                  <a:prstClr val="black"/>
                </a:solidFill>
                <a:latin typeface="Times New Roman" pitchFamily="18" charset="0"/>
              </a:rPr>
              <a:t>, </a:t>
            </a:r>
            <a:endParaRPr lang="en-US" sz="2000" b="1" dirty="0" smtClean="0">
              <a:solidFill>
                <a:prstClr val="black"/>
              </a:solidFill>
              <a:latin typeface="Times New Roman" pitchFamily="18" charset="0"/>
            </a:endParaRPr>
          </a:p>
          <a:p>
            <a:r>
              <a:rPr lang="en-US" sz="2000" b="1" dirty="0" smtClean="0">
                <a:solidFill>
                  <a:prstClr val="black"/>
                </a:solidFill>
                <a:latin typeface="Times New Roman" pitchFamily="18" charset="0"/>
              </a:rPr>
              <a:t>but </a:t>
            </a:r>
            <a:r>
              <a:rPr lang="en-US" sz="2000" b="1" dirty="0">
                <a:solidFill>
                  <a:prstClr val="black"/>
                </a:solidFill>
                <a:latin typeface="Times New Roman" pitchFamily="18" charset="0"/>
              </a:rPr>
              <a:t>does not yet </a:t>
            </a:r>
            <a:r>
              <a:rPr lang="en-US" sz="2000" b="1" dirty="0" smtClean="0">
                <a:solidFill>
                  <a:prstClr val="black"/>
                </a:solidFill>
                <a:latin typeface="Times New Roman" pitchFamily="18" charset="0"/>
              </a:rPr>
              <a:t>have </a:t>
            </a:r>
            <a:r>
              <a:rPr lang="en-US" sz="2000" b="1" dirty="0">
                <a:solidFill>
                  <a:prstClr val="black"/>
                </a:solidFill>
                <a:latin typeface="Times New Roman" pitchFamily="18" charset="0"/>
              </a:rPr>
              <a:t>immediate foundational </a:t>
            </a:r>
            <a:endParaRPr lang="en-US" sz="2000" b="1" dirty="0" smtClean="0">
              <a:solidFill>
                <a:prstClr val="black"/>
              </a:solidFill>
              <a:latin typeface="Times New Roman" pitchFamily="18" charset="0"/>
            </a:endParaRPr>
          </a:p>
          <a:p>
            <a:r>
              <a:rPr lang="en-US" sz="2000" b="1" dirty="0" smtClean="0">
                <a:solidFill>
                  <a:prstClr val="black"/>
                </a:solidFill>
                <a:latin typeface="Times New Roman" pitchFamily="18" charset="0"/>
              </a:rPr>
              <a:t>or </a:t>
            </a:r>
            <a:r>
              <a:rPr lang="en-US" sz="2000" b="1" dirty="0">
                <a:solidFill>
                  <a:prstClr val="black"/>
                </a:solidFill>
                <a:latin typeface="Times New Roman" pitchFamily="18" charset="0"/>
              </a:rPr>
              <a:t>age-expected skills.</a:t>
            </a:r>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E6DD6A5B-4173-48D0-A385-EF52A9566617}" type="slidenum">
              <a:rPr lang="en-US" smtClean="0"/>
              <a:pPr>
                <a:defRPr/>
              </a:pPr>
              <a:t>53</a:t>
            </a:fld>
            <a:endParaRPr lang="en-US" dirty="0"/>
          </a:p>
        </p:txBody>
      </p:sp>
    </p:spTree>
    <p:extLst>
      <p:ext uri="{BB962C8B-B14F-4D97-AF65-F5344CB8AC3E}">
        <p14:creationId xmlns:p14="http://schemas.microsoft.com/office/powerpoint/2010/main" val="2722142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78925"/>
                                        </p:tgtEl>
                                        <p:attrNameLst>
                                          <p:attrName>style.visibility</p:attrName>
                                        </p:attrNameLst>
                                      </p:cBhvr>
                                      <p:to>
                                        <p:strVal val="visible"/>
                                      </p:to>
                                    </p:set>
                                    <p:animEffect transition="in" filter="dissolve">
                                      <p:cBhvr>
                                        <p:cTn id="7" dur="500"/>
                                        <p:tgtEl>
                                          <p:spTgt spid="78925"/>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78863"/>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78865"/>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78864"/>
                                        </p:tgtEl>
                                        <p:attrNameLst>
                                          <p:attrName>style.visibility</p:attrName>
                                        </p:attrNameLst>
                                      </p:cBhvr>
                                      <p:to>
                                        <p:strVal val="visible"/>
                                      </p:to>
                                    </p:set>
                                  </p:childTnLst>
                                </p:cTn>
                              </p:par>
                            </p:childTnLst>
                          </p:cTn>
                        </p:par>
                        <p:par>
                          <p:cTn id="16" fill="hold">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788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63" grpId="0" autoUpdateAnimBg="0"/>
      <p:bldP spid="78864" grpId="0" autoUpdateAnimBg="0"/>
      <p:bldP spid="78865" grpId="0" autoUpdateAnimBg="0"/>
      <p:bldP spid="78866" grpId="0" autoUpdateAnimBg="0"/>
      <p:bldP spid="78925"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3505200" y="1127125"/>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endParaRPr lang="en-US"/>
          </a:p>
        </p:txBody>
      </p:sp>
      <p:sp>
        <p:nvSpPr>
          <p:cNvPr id="79875" name="Rectangle 3"/>
          <p:cNvSpPr>
            <a:spLocks noChangeArrowheads="1"/>
          </p:cNvSpPr>
          <p:nvPr/>
        </p:nvSpPr>
        <p:spPr bwMode="auto">
          <a:xfrm>
            <a:off x="3571875" y="2744788"/>
            <a:ext cx="2413000" cy="322262"/>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31748" name="Text Box 4"/>
          <p:cNvSpPr txBox="1">
            <a:spLocks noChangeArrowheads="1"/>
          </p:cNvSpPr>
          <p:nvPr/>
        </p:nvSpPr>
        <p:spPr bwMode="auto">
          <a:xfrm>
            <a:off x="3581400" y="1111250"/>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15</a:t>
            </a:r>
            <a:endParaRPr lang="en-US" sz="2400">
              <a:solidFill>
                <a:schemeClr val="bg1"/>
              </a:solidFill>
              <a:latin typeface="Times New Roman" pitchFamily="18" charset="0"/>
            </a:endParaRPr>
          </a:p>
        </p:txBody>
      </p:sp>
      <p:sp>
        <p:nvSpPr>
          <p:cNvPr id="31749" name="Text Box 5"/>
          <p:cNvSpPr txBox="1">
            <a:spLocks noChangeArrowheads="1"/>
          </p:cNvSpPr>
          <p:nvPr/>
        </p:nvSpPr>
        <p:spPr bwMode="auto">
          <a:xfrm>
            <a:off x="3581400" y="1431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14</a:t>
            </a:r>
            <a:endParaRPr lang="en-US" sz="2400">
              <a:solidFill>
                <a:srgbClr val="FFCC00"/>
              </a:solidFill>
              <a:latin typeface="Times New Roman" pitchFamily="18" charset="0"/>
            </a:endParaRPr>
          </a:p>
        </p:txBody>
      </p:sp>
      <p:sp>
        <p:nvSpPr>
          <p:cNvPr id="31750" name="Text Box 6"/>
          <p:cNvSpPr txBox="1">
            <a:spLocks noChangeArrowheads="1"/>
          </p:cNvSpPr>
          <p:nvPr/>
        </p:nvSpPr>
        <p:spPr bwMode="auto">
          <a:xfrm>
            <a:off x="3581400" y="1736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13</a:t>
            </a:r>
            <a:endParaRPr lang="en-US" sz="2400">
              <a:solidFill>
                <a:srgbClr val="FFCC00"/>
              </a:solidFill>
              <a:latin typeface="Times New Roman" pitchFamily="18" charset="0"/>
            </a:endParaRPr>
          </a:p>
        </p:txBody>
      </p:sp>
      <p:sp>
        <p:nvSpPr>
          <p:cNvPr id="31751" name="Text Box 7"/>
          <p:cNvSpPr txBox="1">
            <a:spLocks noChangeArrowheads="1"/>
          </p:cNvSpPr>
          <p:nvPr/>
        </p:nvSpPr>
        <p:spPr bwMode="auto">
          <a:xfrm>
            <a:off x="3581400" y="2041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12</a:t>
            </a:r>
            <a:endParaRPr lang="en-US" sz="2400">
              <a:solidFill>
                <a:srgbClr val="FFCC00"/>
              </a:solidFill>
              <a:latin typeface="Times New Roman" pitchFamily="18" charset="0"/>
            </a:endParaRPr>
          </a:p>
        </p:txBody>
      </p:sp>
      <p:sp>
        <p:nvSpPr>
          <p:cNvPr id="31752" name="Text Box 8"/>
          <p:cNvSpPr txBox="1">
            <a:spLocks noChangeArrowheads="1"/>
          </p:cNvSpPr>
          <p:nvPr/>
        </p:nvSpPr>
        <p:spPr bwMode="auto">
          <a:xfrm>
            <a:off x="3581400" y="2346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11</a:t>
            </a:r>
            <a:endParaRPr lang="en-US" sz="2400">
              <a:solidFill>
                <a:srgbClr val="FFCC00"/>
              </a:solidFill>
              <a:latin typeface="Times New Roman" pitchFamily="18" charset="0"/>
            </a:endParaRPr>
          </a:p>
        </p:txBody>
      </p:sp>
      <p:sp>
        <p:nvSpPr>
          <p:cNvPr id="31753" name="Text Box 9"/>
          <p:cNvSpPr txBox="1">
            <a:spLocks noChangeArrowheads="1"/>
          </p:cNvSpPr>
          <p:nvPr/>
        </p:nvSpPr>
        <p:spPr bwMode="auto">
          <a:xfrm>
            <a:off x="3581400" y="2651125"/>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10</a:t>
            </a:r>
            <a:endParaRPr lang="en-US" sz="2400">
              <a:solidFill>
                <a:schemeClr val="bg1"/>
              </a:solidFill>
              <a:latin typeface="Times New Roman" pitchFamily="18" charset="0"/>
            </a:endParaRPr>
          </a:p>
        </p:txBody>
      </p:sp>
      <p:sp>
        <p:nvSpPr>
          <p:cNvPr id="31754" name="Text Box 10"/>
          <p:cNvSpPr txBox="1">
            <a:spLocks noChangeArrowheads="1"/>
          </p:cNvSpPr>
          <p:nvPr/>
        </p:nvSpPr>
        <p:spPr bwMode="auto">
          <a:xfrm>
            <a:off x="3581400" y="2955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9</a:t>
            </a:r>
            <a:endParaRPr lang="en-US" sz="2400">
              <a:solidFill>
                <a:srgbClr val="FFCC00"/>
              </a:solidFill>
              <a:latin typeface="Times New Roman" pitchFamily="18" charset="0"/>
            </a:endParaRPr>
          </a:p>
        </p:txBody>
      </p:sp>
      <p:sp>
        <p:nvSpPr>
          <p:cNvPr id="31755" name="Text Box 11"/>
          <p:cNvSpPr txBox="1">
            <a:spLocks noChangeArrowheads="1"/>
          </p:cNvSpPr>
          <p:nvPr/>
        </p:nvSpPr>
        <p:spPr bwMode="auto">
          <a:xfrm>
            <a:off x="3581400" y="3260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8</a:t>
            </a:r>
            <a:endParaRPr lang="en-US" sz="2400">
              <a:solidFill>
                <a:srgbClr val="FFCC00"/>
              </a:solidFill>
              <a:latin typeface="Times New Roman" pitchFamily="18" charset="0"/>
            </a:endParaRPr>
          </a:p>
        </p:txBody>
      </p:sp>
      <p:sp>
        <p:nvSpPr>
          <p:cNvPr id="31756" name="Text Box 12"/>
          <p:cNvSpPr txBox="1">
            <a:spLocks noChangeArrowheads="1"/>
          </p:cNvSpPr>
          <p:nvPr/>
        </p:nvSpPr>
        <p:spPr bwMode="auto">
          <a:xfrm>
            <a:off x="3581400" y="3565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7</a:t>
            </a:r>
            <a:endParaRPr lang="en-US" sz="2400">
              <a:solidFill>
                <a:srgbClr val="FFCC00"/>
              </a:solidFill>
              <a:latin typeface="Times New Roman" pitchFamily="18" charset="0"/>
            </a:endParaRPr>
          </a:p>
        </p:txBody>
      </p:sp>
      <p:sp>
        <p:nvSpPr>
          <p:cNvPr id="31757" name="Text Box 13"/>
          <p:cNvSpPr txBox="1">
            <a:spLocks noChangeArrowheads="1"/>
          </p:cNvSpPr>
          <p:nvPr/>
        </p:nvSpPr>
        <p:spPr bwMode="auto">
          <a:xfrm>
            <a:off x="3581400" y="3870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6</a:t>
            </a:r>
            <a:endParaRPr lang="en-US" sz="2400">
              <a:solidFill>
                <a:srgbClr val="FFCC00"/>
              </a:solidFill>
              <a:latin typeface="Times New Roman" pitchFamily="18" charset="0"/>
            </a:endParaRPr>
          </a:p>
        </p:txBody>
      </p:sp>
      <p:sp>
        <p:nvSpPr>
          <p:cNvPr id="31758" name="Text Box 14"/>
          <p:cNvSpPr txBox="1">
            <a:spLocks noChangeArrowheads="1"/>
          </p:cNvSpPr>
          <p:nvPr/>
        </p:nvSpPr>
        <p:spPr bwMode="auto">
          <a:xfrm>
            <a:off x="3581400" y="4175125"/>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5</a:t>
            </a:r>
          </a:p>
        </p:txBody>
      </p:sp>
      <p:sp>
        <p:nvSpPr>
          <p:cNvPr id="31759" name="Text Box 15"/>
          <p:cNvSpPr txBox="1">
            <a:spLocks noChangeArrowheads="1"/>
          </p:cNvSpPr>
          <p:nvPr/>
        </p:nvSpPr>
        <p:spPr bwMode="auto">
          <a:xfrm>
            <a:off x="3581400" y="4479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4</a:t>
            </a:r>
            <a:endParaRPr lang="en-US" sz="2400">
              <a:solidFill>
                <a:srgbClr val="FFCC00"/>
              </a:solidFill>
              <a:latin typeface="Times New Roman" pitchFamily="18" charset="0"/>
            </a:endParaRPr>
          </a:p>
        </p:txBody>
      </p:sp>
      <p:sp>
        <p:nvSpPr>
          <p:cNvPr id="31760" name="Text Box 16"/>
          <p:cNvSpPr txBox="1">
            <a:spLocks noChangeArrowheads="1"/>
          </p:cNvSpPr>
          <p:nvPr/>
        </p:nvSpPr>
        <p:spPr bwMode="auto">
          <a:xfrm>
            <a:off x="3581400" y="4784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3</a:t>
            </a:r>
            <a:endParaRPr lang="en-US" sz="2400">
              <a:solidFill>
                <a:srgbClr val="FFCC00"/>
              </a:solidFill>
              <a:latin typeface="Times New Roman" pitchFamily="18" charset="0"/>
            </a:endParaRPr>
          </a:p>
        </p:txBody>
      </p:sp>
      <p:sp>
        <p:nvSpPr>
          <p:cNvPr id="31761" name="Text Box 17"/>
          <p:cNvSpPr txBox="1">
            <a:spLocks noChangeArrowheads="1"/>
          </p:cNvSpPr>
          <p:nvPr/>
        </p:nvSpPr>
        <p:spPr bwMode="auto">
          <a:xfrm>
            <a:off x="3581400" y="5089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a:t>
            </a:r>
            <a:endParaRPr lang="en-US" sz="2400">
              <a:solidFill>
                <a:srgbClr val="FFCC00"/>
              </a:solidFill>
              <a:latin typeface="Times New Roman" pitchFamily="18" charset="0"/>
            </a:endParaRPr>
          </a:p>
        </p:txBody>
      </p:sp>
      <p:sp>
        <p:nvSpPr>
          <p:cNvPr id="31762" name="Text Box 18"/>
          <p:cNvSpPr txBox="1">
            <a:spLocks noChangeArrowheads="1"/>
          </p:cNvSpPr>
          <p:nvPr/>
        </p:nvSpPr>
        <p:spPr bwMode="auto">
          <a:xfrm>
            <a:off x="3581400" y="5394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a:t>
            </a:r>
            <a:endParaRPr lang="en-US" sz="2400">
              <a:solidFill>
                <a:srgbClr val="FFCC00"/>
              </a:solidFill>
              <a:latin typeface="Times New Roman" pitchFamily="18" charset="0"/>
            </a:endParaRPr>
          </a:p>
        </p:txBody>
      </p:sp>
      <p:sp>
        <p:nvSpPr>
          <p:cNvPr id="31763" name="Text Box 19"/>
          <p:cNvSpPr txBox="1">
            <a:spLocks noChangeArrowheads="1"/>
          </p:cNvSpPr>
          <p:nvPr/>
        </p:nvSpPr>
        <p:spPr bwMode="auto">
          <a:xfrm>
            <a:off x="4419600" y="1127125"/>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 Million</a:t>
            </a:r>
            <a:endParaRPr lang="en-US" sz="2400">
              <a:solidFill>
                <a:schemeClr val="bg1"/>
              </a:solidFill>
              <a:latin typeface="Times New Roman" pitchFamily="18" charset="0"/>
            </a:endParaRPr>
          </a:p>
        </p:txBody>
      </p:sp>
      <p:sp>
        <p:nvSpPr>
          <p:cNvPr id="31764" name="Text Box 20"/>
          <p:cNvSpPr txBox="1">
            <a:spLocks noChangeArrowheads="1"/>
          </p:cNvSpPr>
          <p:nvPr/>
        </p:nvSpPr>
        <p:spPr bwMode="auto">
          <a:xfrm>
            <a:off x="4419600" y="14478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$500,000</a:t>
            </a:r>
            <a:endParaRPr lang="en-US" sz="2400">
              <a:solidFill>
                <a:srgbClr val="FFCC00"/>
              </a:solidFill>
              <a:latin typeface="Times New Roman" pitchFamily="18" charset="0"/>
            </a:endParaRPr>
          </a:p>
        </p:txBody>
      </p:sp>
      <p:sp>
        <p:nvSpPr>
          <p:cNvPr id="31765" name="Text Box 21"/>
          <p:cNvSpPr txBox="1">
            <a:spLocks noChangeArrowheads="1"/>
          </p:cNvSpPr>
          <p:nvPr/>
        </p:nvSpPr>
        <p:spPr bwMode="auto">
          <a:xfrm>
            <a:off x="4419600" y="1752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$250,000</a:t>
            </a:r>
            <a:endParaRPr lang="en-US" sz="2400">
              <a:solidFill>
                <a:srgbClr val="FFCC00"/>
              </a:solidFill>
              <a:latin typeface="Times New Roman" pitchFamily="18" charset="0"/>
            </a:endParaRPr>
          </a:p>
        </p:txBody>
      </p:sp>
      <p:sp>
        <p:nvSpPr>
          <p:cNvPr id="31766" name="Text Box 22"/>
          <p:cNvSpPr txBox="1">
            <a:spLocks noChangeArrowheads="1"/>
          </p:cNvSpPr>
          <p:nvPr/>
        </p:nvSpPr>
        <p:spPr bwMode="auto">
          <a:xfrm>
            <a:off x="4419600" y="20574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$125,000</a:t>
            </a:r>
            <a:endParaRPr lang="en-US" sz="2400">
              <a:solidFill>
                <a:srgbClr val="FFCC00"/>
              </a:solidFill>
              <a:latin typeface="Times New Roman" pitchFamily="18" charset="0"/>
            </a:endParaRPr>
          </a:p>
        </p:txBody>
      </p:sp>
      <p:sp>
        <p:nvSpPr>
          <p:cNvPr id="31767" name="Text Box 23"/>
          <p:cNvSpPr txBox="1">
            <a:spLocks noChangeArrowheads="1"/>
          </p:cNvSpPr>
          <p:nvPr/>
        </p:nvSpPr>
        <p:spPr bwMode="auto">
          <a:xfrm>
            <a:off x="4419600" y="2362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$64,000</a:t>
            </a:r>
            <a:endParaRPr lang="en-US" sz="2400">
              <a:solidFill>
                <a:srgbClr val="FFCC00"/>
              </a:solidFill>
              <a:latin typeface="Times New Roman" pitchFamily="18" charset="0"/>
            </a:endParaRPr>
          </a:p>
        </p:txBody>
      </p:sp>
      <p:sp>
        <p:nvSpPr>
          <p:cNvPr id="31768" name="Text Box 24"/>
          <p:cNvSpPr txBox="1">
            <a:spLocks noChangeArrowheads="1"/>
          </p:cNvSpPr>
          <p:nvPr/>
        </p:nvSpPr>
        <p:spPr bwMode="auto">
          <a:xfrm>
            <a:off x="4419600" y="2667000"/>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$32,000</a:t>
            </a:r>
            <a:endParaRPr lang="en-US" sz="2400">
              <a:solidFill>
                <a:schemeClr val="bg1"/>
              </a:solidFill>
              <a:latin typeface="Times New Roman" pitchFamily="18" charset="0"/>
            </a:endParaRPr>
          </a:p>
        </p:txBody>
      </p:sp>
      <p:sp>
        <p:nvSpPr>
          <p:cNvPr id="31769" name="Text Box 25"/>
          <p:cNvSpPr txBox="1">
            <a:spLocks noChangeArrowheads="1"/>
          </p:cNvSpPr>
          <p:nvPr/>
        </p:nvSpPr>
        <p:spPr bwMode="auto">
          <a:xfrm>
            <a:off x="4419600" y="29718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$16,000</a:t>
            </a:r>
            <a:endParaRPr lang="en-US" sz="2400">
              <a:solidFill>
                <a:srgbClr val="FFCC00"/>
              </a:solidFill>
              <a:latin typeface="Times New Roman" pitchFamily="18" charset="0"/>
            </a:endParaRPr>
          </a:p>
        </p:txBody>
      </p:sp>
      <p:sp>
        <p:nvSpPr>
          <p:cNvPr id="31770" name="Text Box 26"/>
          <p:cNvSpPr txBox="1">
            <a:spLocks noChangeArrowheads="1"/>
          </p:cNvSpPr>
          <p:nvPr/>
        </p:nvSpPr>
        <p:spPr bwMode="auto">
          <a:xfrm>
            <a:off x="4419600" y="3276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$8,000</a:t>
            </a:r>
            <a:endParaRPr lang="en-US" sz="2400">
              <a:solidFill>
                <a:srgbClr val="FFCC00"/>
              </a:solidFill>
              <a:latin typeface="Times New Roman" pitchFamily="18" charset="0"/>
            </a:endParaRPr>
          </a:p>
        </p:txBody>
      </p:sp>
      <p:sp>
        <p:nvSpPr>
          <p:cNvPr id="31771" name="Text Box 27"/>
          <p:cNvSpPr txBox="1">
            <a:spLocks noChangeArrowheads="1"/>
          </p:cNvSpPr>
          <p:nvPr/>
        </p:nvSpPr>
        <p:spPr bwMode="auto">
          <a:xfrm>
            <a:off x="4419600" y="35814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$4,000</a:t>
            </a:r>
            <a:endParaRPr lang="en-US" sz="2400">
              <a:solidFill>
                <a:srgbClr val="FFCC00"/>
              </a:solidFill>
              <a:latin typeface="Times New Roman" pitchFamily="18" charset="0"/>
            </a:endParaRPr>
          </a:p>
        </p:txBody>
      </p:sp>
      <p:sp>
        <p:nvSpPr>
          <p:cNvPr id="31772" name="Text Box 28"/>
          <p:cNvSpPr txBox="1">
            <a:spLocks noChangeArrowheads="1"/>
          </p:cNvSpPr>
          <p:nvPr/>
        </p:nvSpPr>
        <p:spPr bwMode="auto">
          <a:xfrm>
            <a:off x="4419600" y="3886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$2,000</a:t>
            </a:r>
            <a:endParaRPr lang="en-US" sz="2400">
              <a:solidFill>
                <a:srgbClr val="FFCC00"/>
              </a:solidFill>
              <a:latin typeface="Times New Roman" pitchFamily="18" charset="0"/>
            </a:endParaRPr>
          </a:p>
        </p:txBody>
      </p:sp>
      <p:sp>
        <p:nvSpPr>
          <p:cNvPr id="31773" name="Text Box 29"/>
          <p:cNvSpPr txBox="1">
            <a:spLocks noChangeArrowheads="1"/>
          </p:cNvSpPr>
          <p:nvPr/>
        </p:nvSpPr>
        <p:spPr bwMode="auto">
          <a:xfrm>
            <a:off x="4419600" y="4191000"/>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$1,000</a:t>
            </a:r>
          </a:p>
        </p:txBody>
      </p:sp>
      <p:sp>
        <p:nvSpPr>
          <p:cNvPr id="31774" name="Text Box 30"/>
          <p:cNvSpPr txBox="1">
            <a:spLocks noChangeArrowheads="1"/>
          </p:cNvSpPr>
          <p:nvPr/>
        </p:nvSpPr>
        <p:spPr bwMode="auto">
          <a:xfrm>
            <a:off x="4419600" y="4495800"/>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$500</a:t>
            </a:r>
            <a:endParaRPr lang="en-US" sz="2400">
              <a:solidFill>
                <a:srgbClr val="FFCC00"/>
              </a:solidFill>
              <a:latin typeface="Times New Roman" pitchFamily="18" charset="0"/>
            </a:endParaRPr>
          </a:p>
        </p:txBody>
      </p:sp>
      <p:sp>
        <p:nvSpPr>
          <p:cNvPr id="31775" name="Text Box 31"/>
          <p:cNvSpPr txBox="1">
            <a:spLocks noChangeArrowheads="1"/>
          </p:cNvSpPr>
          <p:nvPr/>
        </p:nvSpPr>
        <p:spPr bwMode="auto">
          <a:xfrm>
            <a:off x="4419600" y="4800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$300</a:t>
            </a:r>
            <a:endParaRPr lang="en-US" sz="2400">
              <a:solidFill>
                <a:srgbClr val="FFCC00"/>
              </a:solidFill>
              <a:latin typeface="Times New Roman" pitchFamily="18" charset="0"/>
            </a:endParaRPr>
          </a:p>
        </p:txBody>
      </p:sp>
      <p:sp>
        <p:nvSpPr>
          <p:cNvPr id="31776" name="Text Box 32"/>
          <p:cNvSpPr txBox="1">
            <a:spLocks noChangeArrowheads="1"/>
          </p:cNvSpPr>
          <p:nvPr/>
        </p:nvSpPr>
        <p:spPr bwMode="auto">
          <a:xfrm>
            <a:off x="4419600" y="5105400"/>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$200</a:t>
            </a:r>
            <a:endParaRPr lang="en-US" sz="2400">
              <a:solidFill>
                <a:srgbClr val="FFCC00"/>
              </a:solidFill>
              <a:latin typeface="Times New Roman" pitchFamily="18" charset="0"/>
            </a:endParaRPr>
          </a:p>
        </p:txBody>
      </p:sp>
      <p:sp>
        <p:nvSpPr>
          <p:cNvPr id="31777" name="Text Box 33"/>
          <p:cNvSpPr txBox="1">
            <a:spLocks noChangeArrowheads="1"/>
          </p:cNvSpPr>
          <p:nvPr/>
        </p:nvSpPr>
        <p:spPr bwMode="auto">
          <a:xfrm>
            <a:off x="4419600" y="5410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$100</a:t>
            </a:r>
            <a:endParaRPr lang="en-US" sz="2400">
              <a:solidFill>
                <a:srgbClr val="FFCC00"/>
              </a:solidFill>
              <a:latin typeface="Times New Roman" pitchFamily="18" charset="0"/>
            </a:endParaRPr>
          </a:p>
        </p:txBody>
      </p:sp>
      <p:sp>
        <p:nvSpPr>
          <p:cNvPr id="31778" name="Oval 34"/>
          <p:cNvSpPr>
            <a:spLocks noChangeArrowheads="1"/>
          </p:cNvSpPr>
          <p:nvPr/>
        </p:nvSpPr>
        <p:spPr bwMode="auto">
          <a:xfrm>
            <a:off x="4114800" y="5546725"/>
            <a:ext cx="152400" cy="152400"/>
          </a:xfrm>
          <a:prstGeom prst="ellipse">
            <a:avLst/>
          </a:prstGeom>
          <a:solidFill>
            <a:srgbClr val="FFCC00"/>
          </a:solidFill>
          <a:ln w="9525">
            <a:noFill/>
            <a:round/>
            <a:headEnd/>
            <a:tailEnd/>
          </a:ln>
        </p:spPr>
        <p:txBody>
          <a:bodyPr wrap="none" anchor="ctr"/>
          <a:lstStyle/>
          <a:p>
            <a:endParaRPr lang="en-US"/>
          </a:p>
        </p:txBody>
      </p:sp>
      <p:sp>
        <p:nvSpPr>
          <p:cNvPr id="31779" name="Oval 35"/>
          <p:cNvSpPr>
            <a:spLocks noChangeArrowheads="1"/>
          </p:cNvSpPr>
          <p:nvPr/>
        </p:nvSpPr>
        <p:spPr bwMode="auto">
          <a:xfrm>
            <a:off x="4114800" y="5241925"/>
            <a:ext cx="152400" cy="152400"/>
          </a:xfrm>
          <a:prstGeom prst="ellipse">
            <a:avLst/>
          </a:prstGeom>
          <a:solidFill>
            <a:srgbClr val="FFCC00"/>
          </a:solidFill>
          <a:ln w="9525">
            <a:noFill/>
            <a:round/>
            <a:headEnd/>
            <a:tailEnd/>
          </a:ln>
        </p:spPr>
        <p:txBody>
          <a:bodyPr wrap="none" anchor="ctr"/>
          <a:lstStyle/>
          <a:p>
            <a:endParaRPr lang="en-US"/>
          </a:p>
        </p:txBody>
      </p:sp>
      <p:sp>
        <p:nvSpPr>
          <p:cNvPr id="31780" name="Oval 36"/>
          <p:cNvSpPr>
            <a:spLocks noChangeArrowheads="1"/>
          </p:cNvSpPr>
          <p:nvPr/>
        </p:nvSpPr>
        <p:spPr bwMode="auto">
          <a:xfrm>
            <a:off x="4114800" y="4937125"/>
            <a:ext cx="152400" cy="152400"/>
          </a:xfrm>
          <a:prstGeom prst="ellipse">
            <a:avLst/>
          </a:prstGeom>
          <a:solidFill>
            <a:srgbClr val="FFCC00"/>
          </a:solidFill>
          <a:ln w="9525">
            <a:noFill/>
            <a:round/>
            <a:headEnd/>
            <a:tailEnd/>
          </a:ln>
        </p:spPr>
        <p:txBody>
          <a:bodyPr wrap="none" anchor="ctr"/>
          <a:lstStyle/>
          <a:p>
            <a:endParaRPr lang="en-US"/>
          </a:p>
        </p:txBody>
      </p:sp>
      <p:sp>
        <p:nvSpPr>
          <p:cNvPr id="31781" name="Oval 37"/>
          <p:cNvSpPr>
            <a:spLocks noChangeArrowheads="1"/>
          </p:cNvSpPr>
          <p:nvPr/>
        </p:nvSpPr>
        <p:spPr bwMode="auto">
          <a:xfrm>
            <a:off x="4114800" y="4632325"/>
            <a:ext cx="152400" cy="152400"/>
          </a:xfrm>
          <a:prstGeom prst="ellipse">
            <a:avLst/>
          </a:prstGeom>
          <a:solidFill>
            <a:srgbClr val="FFCC00"/>
          </a:solidFill>
          <a:ln w="9525">
            <a:noFill/>
            <a:round/>
            <a:headEnd/>
            <a:tailEnd/>
          </a:ln>
        </p:spPr>
        <p:txBody>
          <a:bodyPr wrap="none" anchor="ctr"/>
          <a:lstStyle/>
          <a:p>
            <a:endParaRPr lang="en-US"/>
          </a:p>
        </p:txBody>
      </p:sp>
      <p:sp>
        <p:nvSpPr>
          <p:cNvPr id="31782" name="Oval 38"/>
          <p:cNvSpPr>
            <a:spLocks noChangeArrowheads="1"/>
          </p:cNvSpPr>
          <p:nvPr/>
        </p:nvSpPr>
        <p:spPr bwMode="auto">
          <a:xfrm>
            <a:off x="4114800" y="4327525"/>
            <a:ext cx="152400" cy="152400"/>
          </a:xfrm>
          <a:prstGeom prst="ellipse">
            <a:avLst/>
          </a:prstGeom>
          <a:solidFill>
            <a:schemeClr val="bg1"/>
          </a:solidFill>
          <a:ln w="9525">
            <a:noFill/>
            <a:round/>
            <a:headEnd/>
            <a:tailEnd/>
          </a:ln>
        </p:spPr>
        <p:txBody>
          <a:bodyPr wrap="none" anchor="ctr"/>
          <a:lstStyle/>
          <a:p>
            <a:endParaRPr lang="en-US"/>
          </a:p>
        </p:txBody>
      </p:sp>
      <p:sp>
        <p:nvSpPr>
          <p:cNvPr id="31783" name="Oval 39"/>
          <p:cNvSpPr>
            <a:spLocks noChangeArrowheads="1"/>
          </p:cNvSpPr>
          <p:nvPr/>
        </p:nvSpPr>
        <p:spPr bwMode="auto">
          <a:xfrm>
            <a:off x="4114800" y="4022725"/>
            <a:ext cx="152400" cy="152400"/>
          </a:xfrm>
          <a:prstGeom prst="ellipse">
            <a:avLst/>
          </a:prstGeom>
          <a:solidFill>
            <a:srgbClr val="FFCC00"/>
          </a:solidFill>
          <a:ln w="9525">
            <a:noFill/>
            <a:round/>
            <a:headEnd/>
            <a:tailEnd/>
          </a:ln>
        </p:spPr>
        <p:txBody>
          <a:bodyPr wrap="none" anchor="ctr"/>
          <a:lstStyle/>
          <a:p>
            <a:endParaRPr lang="en-US"/>
          </a:p>
        </p:txBody>
      </p:sp>
      <p:sp>
        <p:nvSpPr>
          <p:cNvPr id="31784" name="Oval 40"/>
          <p:cNvSpPr>
            <a:spLocks noChangeArrowheads="1"/>
          </p:cNvSpPr>
          <p:nvPr/>
        </p:nvSpPr>
        <p:spPr bwMode="auto">
          <a:xfrm>
            <a:off x="4114800" y="3717925"/>
            <a:ext cx="152400" cy="152400"/>
          </a:xfrm>
          <a:prstGeom prst="ellipse">
            <a:avLst/>
          </a:prstGeom>
          <a:solidFill>
            <a:srgbClr val="FFCC00"/>
          </a:solidFill>
          <a:ln w="9525">
            <a:noFill/>
            <a:round/>
            <a:headEnd/>
            <a:tailEnd/>
          </a:ln>
        </p:spPr>
        <p:txBody>
          <a:bodyPr wrap="none" anchor="ctr"/>
          <a:lstStyle/>
          <a:p>
            <a:endParaRPr lang="en-US"/>
          </a:p>
        </p:txBody>
      </p:sp>
      <p:sp>
        <p:nvSpPr>
          <p:cNvPr id="31785" name="Oval 41"/>
          <p:cNvSpPr>
            <a:spLocks noChangeArrowheads="1"/>
          </p:cNvSpPr>
          <p:nvPr/>
        </p:nvSpPr>
        <p:spPr bwMode="auto">
          <a:xfrm>
            <a:off x="4114800" y="3413125"/>
            <a:ext cx="152400" cy="152400"/>
          </a:xfrm>
          <a:prstGeom prst="ellipse">
            <a:avLst/>
          </a:prstGeom>
          <a:solidFill>
            <a:srgbClr val="FFCC00"/>
          </a:solidFill>
          <a:ln w="9525">
            <a:noFill/>
            <a:round/>
            <a:headEnd/>
            <a:tailEnd/>
          </a:ln>
        </p:spPr>
        <p:txBody>
          <a:bodyPr wrap="none" anchor="ctr"/>
          <a:lstStyle/>
          <a:p>
            <a:endParaRPr lang="en-US"/>
          </a:p>
        </p:txBody>
      </p:sp>
      <p:sp>
        <p:nvSpPr>
          <p:cNvPr id="31786" name="Oval 42"/>
          <p:cNvSpPr>
            <a:spLocks noChangeArrowheads="1"/>
          </p:cNvSpPr>
          <p:nvPr/>
        </p:nvSpPr>
        <p:spPr bwMode="auto">
          <a:xfrm>
            <a:off x="4114800" y="3108325"/>
            <a:ext cx="152400" cy="152400"/>
          </a:xfrm>
          <a:prstGeom prst="ellipse">
            <a:avLst/>
          </a:prstGeom>
          <a:solidFill>
            <a:srgbClr val="FFCC00"/>
          </a:solidFill>
          <a:ln w="9525">
            <a:noFill/>
            <a:round/>
            <a:headEnd/>
            <a:tailEnd/>
          </a:ln>
        </p:spPr>
        <p:txBody>
          <a:bodyPr wrap="none" anchor="ctr"/>
          <a:lstStyle/>
          <a:p>
            <a:endParaRPr lang="en-US"/>
          </a:p>
        </p:txBody>
      </p:sp>
      <p:sp>
        <p:nvSpPr>
          <p:cNvPr id="31787" name="Oval 43"/>
          <p:cNvSpPr>
            <a:spLocks noChangeArrowheads="1"/>
          </p:cNvSpPr>
          <p:nvPr/>
        </p:nvSpPr>
        <p:spPr bwMode="auto">
          <a:xfrm>
            <a:off x="4114800" y="2803525"/>
            <a:ext cx="152400" cy="152400"/>
          </a:xfrm>
          <a:prstGeom prst="ellipse">
            <a:avLst/>
          </a:prstGeom>
          <a:solidFill>
            <a:schemeClr val="bg1"/>
          </a:solidFill>
          <a:ln w="9525">
            <a:noFill/>
            <a:round/>
            <a:headEnd/>
            <a:tailEnd/>
          </a:ln>
        </p:spPr>
        <p:txBody>
          <a:bodyPr wrap="none" anchor="ctr"/>
          <a:lstStyle/>
          <a:p>
            <a:endParaRPr lang="en-US" sz="2400">
              <a:solidFill>
                <a:schemeClr val="tx1"/>
              </a:solidFill>
              <a:latin typeface="Times New Roman" pitchFamily="18" charset="0"/>
            </a:endParaRPr>
          </a:p>
        </p:txBody>
      </p:sp>
      <p:sp>
        <p:nvSpPr>
          <p:cNvPr id="31788" name="Oval 44"/>
          <p:cNvSpPr>
            <a:spLocks noChangeArrowheads="1"/>
          </p:cNvSpPr>
          <p:nvPr/>
        </p:nvSpPr>
        <p:spPr bwMode="auto">
          <a:xfrm>
            <a:off x="4114800" y="2498725"/>
            <a:ext cx="152400" cy="152400"/>
          </a:xfrm>
          <a:prstGeom prst="ellipse">
            <a:avLst/>
          </a:prstGeom>
          <a:solidFill>
            <a:srgbClr val="FFCC00"/>
          </a:solidFill>
          <a:ln w="9525">
            <a:noFill/>
            <a:round/>
            <a:headEnd/>
            <a:tailEnd/>
          </a:ln>
        </p:spPr>
        <p:txBody>
          <a:bodyPr wrap="none" anchor="ctr"/>
          <a:lstStyle/>
          <a:p>
            <a:endParaRPr lang="en-US"/>
          </a:p>
        </p:txBody>
      </p:sp>
      <p:sp>
        <p:nvSpPr>
          <p:cNvPr id="31789" name="Oval 45"/>
          <p:cNvSpPr>
            <a:spLocks noChangeArrowheads="1"/>
          </p:cNvSpPr>
          <p:nvPr/>
        </p:nvSpPr>
        <p:spPr bwMode="auto">
          <a:xfrm>
            <a:off x="4114800" y="2193925"/>
            <a:ext cx="152400" cy="152400"/>
          </a:xfrm>
          <a:prstGeom prst="ellipse">
            <a:avLst/>
          </a:prstGeom>
          <a:solidFill>
            <a:srgbClr val="FFCC00"/>
          </a:solidFill>
          <a:ln w="9525">
            <a:noFill/>
            <a:round/>
            <a:headEnd/>
            <a:tailEnd/>
          </a:ln>
        </p:spPr>
        <p:txBody>
          <a:bodyPr wrap="none" anchor="ctr"/>
          <a:lstStyle/>
          <a:p>
            <a:endParaRPr lang="en-US"/>
          </a:p>
        </p:txBody>
      </p:sp>
      <p:sp>
        <p:nvSpPr>
          <p:cNvPr id="31790" name="Oval 46"/>
          <p:cNvSpPr>
            <a:spLocks noChangeArrowheads="1"/>
          </p:cNvSpPr>
          <p:nvPr/>
        </p:nvSpPr>
        <p:spPr bwMode="auto">
          <a:xfrm>
            <a:off x="4114800" y="1889125"/>
            <a:ext cx="152400" cy="152400"/>
          </a:xfrm>
          <a:prstGeom prst="ellipse">
            <a:avLst/>
          </a:prstGeom>
          <a:solidFill>
            <a:srgbClr val="FFCC00"/>
          </a:solidFill>
          <a:ln w="9525">
            <a:noFill/>
            <a:round/>
            <a:headEnd/>
            <a:tailEnd/>
          </a:ln>
        </p:spPr>
        <p:txBody>
          <a:bodyPr wrap="none" anchor="ctr"/>
          <a:lstStyle/>
          <a:p>
            <a:endParaRPr lang="en-US"/>
          </a:p>
        </p:txBody>
      </p:sp>
      <p:sp>
        <p:nvSpPr>
          <p:cNvPr id="31791" name="Oval 47"/>
          <p:cNvSpPr>
            <a:spLocks noChangeArrowheads="1"/>
          </p:cNvSpPr>
          <p:nvPr/>
        </p:nvSpPr>
        <p:spPr bwMode="auto">
          <a:xfrm>
            <a:off x="4114800" y="1584325"/>
            <a:ext cx="152400" cy="152400"/>
          </a:xfrm>
          <a:prstGeom prst="ellipse">
            <a:avLst/>
          </a:prstGeom>
          <a:solidFill>
            <a:srgbClr val="FFCC00"/>
          </a:solidFill>
          <a:ln w="9525">
            <a:noFill/>
            <a:round/>
            <a:headEnd/>
            <a:tailEnd/>
          </a:ln>
        </p:spPr>
        <p:txBody>
          <a:bodyPr wrap="none" anchor="ctr"/>
          <a:lstStyle/>
          <a:p>
            <a:endParaRPr lang="en-US"/>
          </a:p>
        </p:txBody>
      </p:sp>
      <p:sp>
        <p:nvSpPr>
          <p:cNvPr id="31792" name="Oval 48"/>
          <p:cNvSpPr>
            <a:spLocks noChangeArrowheads="1"/>
          </p:cNvSpPr>
          <p:nvPr/>
        </p:nvSpPr>
        <p:spPr bwMode="auto">
          <a:xfrm>
            <a:off x="4114800" y="1279525"/>
            <a:ext cx="152400" cy="152400"/>
          </a:xfrm>
          <a:prstGeom prst="ellipse">
            <a:avLst/>
          </a:prstGeom>
          <a:solidFill>
            <a:schemeClr val="bg1"/>
          </a:solidFill>
          <a:ln w="9525">
            <a:noFill/>
            <a:round/>
            <a:headEnd/>
            <a:tailEnd/>
          </a:ln>
        </p:spPr>
        <p:txBody>
          <a:bodyPr wrap="none" anchor="ctr"/>
          <a:lstStyle/>
          <a:p>
            <a:endParaRPr lang="en-US"/>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E6DD6A5B-4173-48D0-A385-EF52A9566617}" type="slidenum">
              <a:rPr lang="en-US" smtClean="0"/>
              <a:pPr>
                <a:defRPr/>
              </a:pPr>
              <a:t>54</a:t>
            </a:fld>
            <a:endParaRPr lang="en-US" dirty="0"/>
          </a:p>
        </p:txBody>
      </p:sp>
    </p:spTree>
    <p:extLst>
      <p:ext uri="{BB962C8B-B14F-4D97-AF65-F5344CB8AC3E}">
        <p14:creationId xmlns:p14="http://schemas.microsoft.com/office/powerpoint/2010/main" val="3563079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0"/>
                                  </p:stCondLst>
                                  <p:childTnLst>
                                    <p:set>
                                      <p:cBhvr>
                                        <p:cTn id="6" dur="1" fill="hold">
                                          <p:stCondLst>
                                            <p:cond delay="0"/>
                                          </p:stCondLst>
                                        </p:cTn>
                                        <p:tgtEl>
                                          <p:spTgt spid="79875"/>
                                        </p:tgtEl>
                                        <p:attrNameLst>
                                          <p:attrName>style.visibility</p:attrName>
                                        </p:attrNameLst>
                                      </p:cBhvr>
                                      <p:to>
                                        <p:strVal val="visible"/>
                                      </p:to>
                                    </p:set>
                                    <p:animEffect transition="in" filter="dissolve">
                                      <p:cBhvr>
                                        <p:cTn id="7" dur="500"/>
                                        <p:tgtEl>
                                          <p:spTgt spid="79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p:spPr>
        <p:txBody>
          <a:bodyPr wrap="none" anchor="ctr"/>
          <a:lstStyle/>
          <a:p>
            <a:endParaRPr lang="en-US"/>
          </a:p>
        </p:txBody>
      </p:sp>
      <p:sp>
        <p:nvSpPr>
          <p:cNvPr id="32771"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2772"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2773"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2774"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2775" name="Line 7"/>
          <p:cNvSpPr>
            <a:spLocks noChangeShapeType="1"/>
          </p:cNvSpPr>
          <p:nvPr/>
        </p:nvSpPr>
        <p:spPr bwMode="auto">
          <a:xfrm flipH="1">
            <a:off x="28575" y="5257800"/>
            <a:ext cx="228600" cy="0"/>
          </a:xfrm>
          <a:prstGeom prst="line">
            <a:avLst/>
          </a:prstGeom>
          <a:noFill/>
          <a:ln w="57150">
            <a:solidFill>
              <a:srgbClr val="3399FF"/>
            </a:solidFill>
            <a:round/>
            <a:headEnd/>
            <a:tailEnd/>
          </a:ln>
        </p:spPr>
        <p:txBody>
          <a:bodyPr wrap="none" anchor="ctr"/>
          <a:lstStyle/>
          <a:p>
            <a:endParaRPr lang="en-US"/>
          </a:p>
        </p:txBody>
      </p:sp>
      <p:sp>
        <p:nvSpPr>
          <p:cNvPr id="32776" name="Line 8"/>
          <p:cNvSpPr>
            <a:spLocks noChangeShapeType="1"/>
          </p:cNvSpPr>
          <p:nvPr/>
        </p:nvSpPr>
        <p:spPr bwMode="auto">
          <a:xfrm flipH="1">
            <a:off x="38100" y="6324600"/>
            <a:ext cx="228600" cy="0"/>
          </a:xfrm>
          <a:prstGeom prst="line">
            <a:avLst/>
          </a:prstGeom>
          <a:noFill/>
          <a:ln w="57150">
            <a:solidFill>
              <a:srgbClr val="3399FF"/>
            </a:solidFill>
            <a:round/>
            <a:headEnd/>
            <a:tailEnd/>
          </a:ln>
        </p:spPr>
        <p:txBody>
          <a:bodyPr wrap="none" anchor="ctr"/>
          <a:lstStyle/>
          <a:p>
            <a:endParaRPr lang="en-US"/>
          </a:p>
        </p:txBody>
      </p:sp>
      <p:sp>
        <p:nvSpPr>
          <p:cNvPr id="32777" name="Line 9"/>
          <p:cNvSpPr>
            <a:spLocks noChangeShapeType="1"/>
          </p:cNvSpPr>
          <p:nvPr/>
        </p:nvSpPr>
        <p:spPr bwMode="auto">
          <a:xfrm flipH="1">
            <a:off x="4467225" y="6324600"/>
            <a:ext cx="228600" cy="0"/>
          </a:xfrm>
          <a:prstGeom prst="line">
            <a:avLst/>
          </a:prstGeom>
          <a:noFill/>
          <a:ln w="57150">
            <a:solidFill>
              <a:srgbClr val="3399FF"/>
            </a:solidFill>
            <a:round/>
            <a:headEnd/>
            <a:tailEnd/>
          </a:ln>
        </p:spPr>
        <p:txBody>
          <a:bodyPr wrap="none" anchor="ctr"/>
          <a:lstStyle/>
          <a:p>
            <a:endParaRPr lang="en-US"/>
          </a:p>
        </p:txBody>
      </p:sp>
      <p:sp>
        <p:nvSpPr>
          <p:cNvPr id="32778" name="Line 10"/>
          <p:cNvSpPr>
            <a:spLocks noChangeShapeType="1"/>
          </p:cNvSpPr>
          <p:nvPr/>
        </p:nvSpPr>
        <p:spPr bwMode="auto">
          <a:xfrm flipH="1">
            <a:off x="4448175" y="5257800"/>
            <a:ext cx="228600" cy="0"/>
          </a:xfrm>
          <a:prstGeom prst="line">
            <a:avLst/>
          </a:prstGeom>
          <a:noFill/>
          <a:ln w="57150">
            <a:solidFill>
              <a:srgbClr val="3399FF"/>
            </a:solidFill>
            <a:round/>
            <a:headEnd/>
            <a:tailEnd/>
          </a:ln>
        </p:spPr>
        <p:txBody>
          <a:bodyPr wrap="none" anchor="ctr"/>
          <a:lstStyle/>
          <a:p>
            <a:endParaRPr lang="en-US"/>
          </a:p>
        </p:txBody>
      </p:sp>
      <p:sp>
        <p:nvSpPr>
          <p:cNvPr id="32779" name="Line 11"/>
          <p:cNvSpPr>
            <a:spLocks noChangeShapeType="1"/>
          </p:cNvSpPr>
          <p:nvPr/>
        </p:nvSpPr>
        <p:spPr bwMode="auto">
          <a:xfrm flipH="1">
            <a:off x="8899525" y="5257800"/>
            <a:ext cx="228600" cy="0"/>
          </a:xfrm>
          <a:prstGeom prst="line">
            <a:avLst/>
          </a:prstGeom>
          <a:noFill/>
          <a:ln w="57150">
            <a:solidFill>
              <a:srgbClr val="3399FF"/>
            </a:solidFill>
            <a:round/>
            <a:headEnd/>
            <a:tailEnd/>
          </a:ln>
        </p:spPr>
        <p:txBody>
          <a:bodyPr wrap="none" anchor="ctr"/>
          <a:lstStyle/>
          <a:p>
            <a:endParaRPr lang="en-US"/>
          </a:p>
        </p:txBody>
      </p:sp>
      <p:sp>
        <p:nvSpPr>
          <p:cNvPr id="32780" name="Line 12"/>
          <p:cNvSpPr>
            <a:spLocks noChangeShapeType="1"/>
          </p:cNvSpPr>
          <p:nvPr/>
        </p:nvSpPr>
        <p:spPr bwMode="auto">
          <a:xfrm flipH="1">
            <a:off x="8902700" y="6324600"/>
            <a:ext cx="228600" cy="0"/>
          </a:xfrm>
          <a:prstGeom prst="line">
            <a:avLst/>
          </a:prstGeom>
          <a:noFill/>
          <a:ln w="57150">
            <a:solidFill>
              <a:srgbClr val="3399FF"/>
            </a:solidFill>
            <a:round/>
            <a:headEnd/>
            <a:tailEnd/>
          </a:ln>
        </p:spPr>
        <p:txBody>
          <a:bodyPr wrap="none" anchor="ctr"/>
          <a:lstStyle/>
          <a:p>
            <a:endParaRPr lang="en-US"/>
          </a:p>
        </p:txBody>
      </p:sp>
      <p:sp>
        <p:nvSpPr>
          <p:cNvPr id="80909" name="Text Box 13"/>
          <p:cNvSpPr txBox="1">
            <a:spLocks noChangeArrowheads="1"/>
          </p:cNvSpPr>
          <p:nvPr/>
        </p:nvSpPr>
        <p:spPr bwMode="auto">
          <a:xfrm>
            <a:off x="533400" y="5029200"/>
            <a:ext cx="36576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A:  5</a:t>
            </a:r>
            <a:endParaRPr lang="en-US" sz="2400">
              <a:solidFill>
                <a:srgbClr val="FFCC00"/>
              </a:solidFill>
              <a:latin typeface="Times New Roman" pitchFamily="18" charset="0"/>
            </a:endParaRPr>
          </a:p>
        </p:txBody>
      </p:sp>
      <p:sp>
        <p:nvSpPr>
          <p:cNvPr id="80910" name="Text Box 14"/>
          <p:cNvSpPr txBox="1">
            <a:spLocks noChangeArrowheads="1"/>
          </p:cNvSpPr>
          <p:nvPr/>
        </p:nvSpPr>
        <p:spPr bwMode="auto">
          <a:xfrm>
            <a:off x="533400" y="6096000"/>
            <a:ext cx="22098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C:  7</a:t>
            </a:r>
            <a:endParaRPr lang="en-US" sz="2400">
              <a:solidFill>
                <a:srgbClr val="FFCC00"/>
              </a:solidFill>
              <a:latin typeface="Times New Roman" pitchFamily="18" charset="0"/>
            </a:endParaRPr>
          </a:p>
        </p:txBody>
      </p:sp>
      <p:sp>
        <p:nvSpPr>
          <p:cNvPr id="80911" name="Text Box 15"/>
          <p:cNvSpPr txBox="1">
            <a:spLocks noChangeArrowheads="1"/>
          </p:cNvSpPr>
          <p:nvPr/>
        </p:nvSpPr>
        <p:spPr bwMode="auto">
          <a:xfrm>
            <a:off x="4953000" y="5029200"/>
            <a:ext cx="28956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B:  6</a:t>
            </a:r>
            <a:endParaRPr lang="en-US" sz="2400">
              <a:solidFill>
                <a:srgbClr val="FFCC00"/>
              </a:solidFill>
              <a:latin typeface="Times New Roman" pitchFamily="18" charset="0"/>
            </a:endParaRPr>
          </a:p>
        </p:txBody>
      </p:sp>
      <p:sp>
        <p:nvSpPr>
          <p:cNvPr id="80912" name="Text Box 16"/>
          <p:cNvSpPr txBox="1">
            <a:spLocks noChangeArrowheads="1"/>
          </p:cNvSpPr>
          <p:nvPr/>
        </p:nvSpPr>
        <p:spPr bwMode="auto">
          <a:xfrm>
            <a:off x="4953000" y="6096000"/>
            <a:ext cx="29718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D:  4</a:t>
            </a:r>
            <a:endParaRPr lang="en-US" sz="2400">
              <a:solidFill>
                <a:srgbClr val="FFCC00"/>
              </a:solidFill>
              <a:latin typeface="Times New Roman" pitchFamily="18" charset="0"/>
            </a:endParaRPr>
          </a:p>
        </p:txBody>
      </p:sp>
      <p:sp>
        <p:nvSpPr>
          <p:cNvPr id="32785" name="Oval 17"/>
          <p:cNvSpPr>
            <a:spLocks noChangeArrowheads="1"/>
          </p:cNvSpPr>
          <p:nvPr/>
        </p:nvSpPr>
        <p:spPr bwMode="auto">
          <a:xfrm>
            <a:off x="152400" y="3962400"/>
            <a:ext cx="1295400" cy="685800"/>
          </a:xfrm>
          <a:prstGeom prst="ellipse">
            <a:avLst/>
          </a:prstGeom>
          <a:noFill/>
          <a:ln w="57150">
            <a:solidFill>
              <a:srgbClr val="3399FF"/>
            </a:solidFill>
            <a:round/>
            <a:headEnd/>
            <a:tailEnd/>
          </a:ln>
        </p:spPr>
        <p:txBody>
          <a:bodyPr wrap="none" anchor="ctr"/>
          <a:lstStyle/>
          <a:p>
            <a:endParaRPr lang="en-US"/>
          </a:p>
        </p:txBody>
      </p:sp>
      <p:sp>
        <p:nvSpPr>
          <p:cNvPr id="32786" name="Oval 18"/>
          <p:cNvSpPr>
            <a:spLocks noChangeArrowheads="1"/>
          </p:cNvSpPr>
          <p:nvPr/>
        </p:nvSpPr>
        <p:spPr bwMode="auto">
          <a:xfrm>
            <a:off x="3048000" y="3962400"/>
            <a:ext cx="1295400" cy="685800"/>
          </a:xfrm>
          <a:prstGeom prst="ellipse">
            <a:avLst/>
          </a:prstGeom>
          <a:noFill/>
          <a:ln w="57150">
            <a:solidFill>
              <a:srgbClr val="3399FF"/>
            </a:solidFill>
            <a:round/>
            <a:headEnd/>
            <a:tailEnd/>
          </a:ln>
        </p:spPr>
        <p:txBody>
          <a:bodyPr wrap="none" anchor="ctr"/>
          <a:lstStyle/>
          <a:p>
            <a:endParaRPr lang="en-US"/>
          </a:p>
        </p:txBody>
      </p:sp>
      <p:sp>
        <p:nvSpPr>
          <p:cNvPr id="32787" name="Oval 19"/>
          <p:cNvSpPr>
            <a:spLocks noChangeArrowheads="1"/>
          </p:cNvSpPr>
          <p:nvPr/>
        </p:nvSpPr>
        <p:spPr bwMode="auto">
          <a:xfrm>
            <a:off x="1600200" y="3962400"/>
            <a:ext cx="1295400" cy="685800"/>
          </a:xfrm>
          <a:prstGeom prst="ellipse">
            <a:avLst/>
          </a:prstGeom>
          <a:noFill/>
          <a:ln w="57150">
            <a:solidFill>
              <a:srgbClr val="3399FF"/>
            </a:solidFill>
            <a:round/>
            <a:headEnd/>
            <a:tailEnd/>
          </a:ln>
        </p:spPr>
        <p:txBody>
          <a:bodyPr wrap="none" anchor="ctr"/>
          <a:lstStyle/>
          <a:p>
            <a:endParaRPr lang="en-US"/>
          </a:p>
        </p:txBody>
      </p:sp>
      <p:sp>
        <p:nvSpPr>
          <p:cNvPr id="32788" name="Text Box 20"/>
          <p:cNvSpPr txBox="1">
            <a:spLocks noChangeArrowheads="1"/>
          </p:cNvSpPr>
          <p:nvPr/>
        </p:nvSpPr>
        <p:spPr bwMode="auto">
          <a:xfrm>
            <a:off x="336550" y="4102100"/>
            <a:ext cx="1066800" cy="457200"/>
          </a:xfrm>
          <a:prstGeom prst="rect">
            <a:avLst/>
          </a:prstGeom>
          <a:noFill/>
          <a:ln w="9525">
            <a:noFill/>
            <a:miter lim="800000"/>
            <a:headEnd/>
            <a:tailEnd/>
          </a:ln>
        </p:spPr>
        <p:txBody>
          <a:bodyPr>
            <a:spAutoFit/>
          </a:bodyPr>
          <a:lstStyle/>
          <a:p>
            <a:pPr algn="l">
              <a:spcBef>
                <a:spcPct val="50000"/>
              </a:spcBef>
            </a:pPr>
            <a:r>
              <a:rPr lang="en-US" sz="2400" b="1">
                <a:solidFill>
                  <a:schemeClr val="bg1"/>
                </a:solidFill>
              </a:rPr>
              <a:t>50:50</a:t>
            </a:r>
            <a:endParaRPr lang="en-US" sz="2400">
              <a:solidFill>
                <a:schemeClr val="bg1"/>
              </a:solidFill>
              <a:latin typeface="Times New Roman" pitchFamily="18" charset="0"/>
            </a:endParaRPr>
          </a:p>
        </p:txBody>
      </p:sp>
      <p:sp>
        <p:nvSpPr>
          <p:cNvPr id="32789" name="Rectangle 21"/>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endParaRPr lang="en-US"/>
          </a:p>
        </p:txBody>
      </p:sp>
      <p:sp>
        <p:nvSpPr>
          <p:cNvPr id="32790" name="Rectangle 22"/>
          <p:cNvSpPr>
            <a:spLocks noChangeArrowheads="1"/>
          </p:cNvSpPr>
          <p:nvPr/>
        </p:nvSpPr>
        <p:spPr bwMode="auto">
          <a:xfrm>
            <a:off x="6696075" y="1598613"/>
            <a:ext cx="2413000" cy="322262"/>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32791" name="Text Box 23"/>
          <p:cNvSpPr txBox="1">
            <a:spLocks noChangeArrowheads="1"/>
          </p:cNvSpPr>
          <p:nvPr/>
        </p:nvSpPr>
        <p:spPr bwMode="auto">
          <a:xfrm>
            <a:off x="6705600" y="-15875"/>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15</a:t>
            </a:r>
            <a:endParaRPr lang="en-US" sz="2400">
              <a:solidFill>
                <a:schemeClr val="bg1"/>
              </a:solidFill>
              <a:latin typeface="Times New Roman" pitchFamily="18" charset="0"/>
            </a:endParaRPr>
          </a:p>
        </p:txBody>
      </p:sp>
      <p:sp>
        <p:nvSpPr>
          <p:cNvPr id="32792" name="Text Box 24"/>
          <p:cNvSpPr txBox="1">
            <a:spLocks noChangeArrowheads="1"/>
          </p:cNvSpPr>
          <p:nvPr/>
        </p:nvSpPr>
        <p:spPr bwMode="auto">
          <a:xfrm>
            <a:off x="6705600" y="304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14</a:t>
            </a:r>
            <a:endParaRPr lang="en-US" sz="2400">
              <a:solidFill>
                <a:srgbClr val="FFCC00"/>
              </a:solidFill>
              <a:latin typeface="Times New Roman" pitchFamily="18" charset="0"/>
            </a:endParaRPr>
          </a:p>
        </p:txBody>
      </p:sp>
      <p:sp>
        <p:nvSpPr>
          <p:cNvPr id="32793" name="Text Box 25"/>
          <p:cNvSpPr txBox="1">
            <a:spLocks noChangeArrowheads="1"/>
          </p:cNvSpPr>
          <p:nvPr/>
        </p:nvSpPr>
        <p:spPr bwMode="auto">
          <a:xfrm>
            <a:off x="6705600" y="609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13</a:t>
            </a:r>
            <a:endParaRPr lang="en-US" sz="2400">
              <a:solidFill>
                <a:srgbClr val="FFCC00"/>
              </a:solidFill>
              <a:latin typeface="Times New Roman" pitchFamily="18" charset="0"/>
            </a:endParaRPr>
          </a:p>
        </p:txBody>
      </p:sp>
      <p:sp>
        <p:nvSpPr>
          <p:cNvPr id="32794" name="Text Box 26"/>
          <p:cNvSpPr txBox="1">
            <a:spLocks noChangeArrowheads="1"/>
          </p:cNvSpPr>
          <p:nvPr/>
        </p:nvSpPr>
        <p:spPr bwMode="auto">
          <a:xfrm>
            <a:off x="6705600" y="914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12</a:t>
            </a:r>
            <a:endParaRPr lang="en-US" sz="2400">
              <a:solidFill>
                <a:srgbClr val="FFCC00"/>
              </a:solidFill>
              <a:latin typeface="Times New Roman" pitchFamily="18" charset="0"/>
            </a:endParaRPr>
          </a:p>
        </p:txBody>
      </p:sp>
      <p:sp>
        <p:nvSpPr>
          <p:cNvPr id="32795" name="Text Box 27"/>
          <p:cNvSpPr txBox="1">
            <a:spLocks noChangeArrowheads="1"/>
          </p:cNvSpPr>
          <p:nvPr/>
        </p:nvSpPr>
        <p:spPr bwMode="auto">
          <a:xfrm>
            <a:off x="6705600" y="1219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11</a:t>
            </a:r>
            <a:endParaRPr lang="en-US" sz="2400">
              <a:solidFill>
                <a:srgbClr val="FFCC00"/>
              </a:solidFill>
              <a:latin typeface="Times New Roman" pitchFamily="18" charset="0"/>
            </a:endParaRPr>
          </a:p>
        </p:txBody>
      </p:sp>
      <p:sp>
        <p:nvSpPr>
          <p:cNvPr id="32796" name="Text Box 28"/>
          <p:cNvSpPr txBox="1">
            <a:spLocks noChangeArrowheads="1"/>
          </p:cNvSpPr>
          <p:nvPr/>
        </p:nvSpPr>
        <p:spPr bwMode="auto">
          <a:xfrm>
            <a:off x="6705600" y="1524000"/>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10</a:t>
            </a:r>
            <a:endParaRPr lang="en-US" sz="2400">
              <a:solidFill>
                <a:schemeClr val="bg1"/>
              </a:solidFill>
              <a:latin typeface="Times New Roman" pitchFamily="18" charset="0"/>
            </a:endParaRPr>
          </a:p>
        </p:txBody>
      </p:sp>
      <p:sp>
        <p:nvSpPr>
          <p:cNvPr id="32797" name="Text Box 29"/>
          <p:cNvSpPr txBox="1">
            <a:spLocks noChangeArrowheads="1"/>
          </p:cNvSpPr>
          <p:nvPr/>
        </p:nvSpPr>
        <p:spPr bwMode="auto">
          <a:xfrm>
            <a:off x="6705600" y="1828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9</a:t>
            </a:r>
            <a:endParaRPr lang="en-US" sz="2400">
              <a:solidFill>
                <a:srgbClr val="FFCC00"/>
              </a:solidFill>
              <a:latin typeface="Times New Roman" pitchFamily="18" charset="0"/>
            </a:endParaRPr>
          </a:p>
        </p:txBody>
      </p:sp>
      <p:sp>
        <p:nvSpPr>
          <p:cNvPr id="32798" name="Text Box 30"/>
          <p:cNvSpPr txBox="1">
            <a:spLocks noChangeArrowheads="1"/>
          </p:cNvSpPr>
          <p:nvPr/>
        </p:nvSpPr>
        <p:spPr bwMode="auto">
          <a:xfrm>
            <a:off x="6705600" y="2133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8</a:t>
            </a:r>
            <a:endParaRPr lang="en-US" sz="2400">
              <a:solidFill>
                <a:srgbClr val="FFCC00"/>
              </a:solidFill>
              <a:latin typeface="Times New Roman" pitchFamily="18" charset="0"/>
            </a:endParaRPr>
          </a:p>
        </p:txBody>
      </p:sp>
      <p:sp>
        <p:nvSpPr>
          <p:cNvPr id="32799" name="Text Box 31"/>
          <p:cNvSpPr txBox="1">
            <a:spLocks noChangeArrowheads="1"/>
          </p:cNvSpPr>
          <p:nvPr/>
        </p:nvSpPr>
        <p:spPr bwMode="auto">
          <a:xfrm>
            <a:off x="6705600" y="2438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7</a:t>
            </a:r>
            <a:endParaRPr lang="en-US" sz="2400">
              <a:solidFill>
                <a:srgbClr val="FFCC00"/>
              </a:solidFill>
              <a:latin typeface="Times New Roman" pitchFamily="18" charset="0"/>
            </a:endParaRPr>
          </a:p>
        </p:txBody>
      </p:sp>
      <p:sp>
        <p:nvSpPr>
          <p:cNvPr id="32800" name="Text Box 32"/>
          <p:cNvSpPr txBox="1">
            <a:spLocks noChangeArrowheads="1"/>
          </p:cNvSpPr>
          <p:nvPr/>
        </p:nvSpPr>
        <p:spPr bwMode="auto">
          <a:xfrm>
            <a:off x="6705600" y="2743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6</a:t>
            </a:r>
            <a:endParaRPr lang="en-US" sz="2400">
              <a:solidFill>
                <a:srgbClr val="FFCC00"/>
              </a:solidFill>
              <a:latin typeface="Times New Roman" pitchFamily="18" charset="0"/>
            </a:endParaRPr>
          </a:p>
        </p:txBody>
      </p:sp>
      <p:sp>
        <p:nvSpPr>
          <p:cNvPr id="32801" name="Text Box 33"/>
          <p:cNvSpPr txBox="1">
            <a:spLocks noChangeArrowheads="1"/>
          </p:cNvSpPr>
          <p:nvPr/>
        </p:nvSpPr>
        <p:spPr bwMode="auto">
          <a:xfrm>
            <a:off x="6705600" y="3048000"/>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5</a:t>
            </a:r>
          </a:p>
        </p:txBody>
      </p:sp>
      <p:sp>
        <p:nvSpPr>
          <p:cNvPr id="32802" name="Text Box 34"/>
          <p:cNvSpPr txBox="1">
            <a:spLocks noChangeArrowheads="1"/>
          </p:cNvSpPr>
          <p:nvPr/>
        </p:nvSpPr>
        <p:spPr bwMode="auto">
          <a:xfrm>
            <a:off x="6705600" y="3352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4</a:t>
            </a:r>
            <a:endParaRPr lang="en-US" sz="2400">
              <a:solidFill>
                <a:srgbClr val="FFCC00"/>
              </a:solidFill>
              <a:latin typeface="Times New Roman" pitchFamily="18" charset="0"/>
            </a:endParaRPr>
          </a:p>
        </p:txBody>
      </p:sp>
      <p:sp>
        <p:nvSpPr>
          <p:cNvPr id="32803" name="Text Box 35"/>
          <p:cNvSpPr txBox="1">
            <a:spLocks noChangeArrowheads="1"/>
          </p:cNvSpPr>
          <p:nvPr/>
        </p:nvSpPr>
        <p:spPr bwMode="auto">
          <a:xfrm>
            <a:off x="6705600" y="3657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3</a:t>
            </a:r>
            <a:endParaRPr lang="en-US" sz="2400">
              <a:solidFill>
                <a:srgbClr val="FFCC00"/>
              </a:solidFill>
              <a:latin typeface="Times New Roman" pitchFamily="18" charset="0"/>
            </a:endParaRPr>
          </a:p>
        </p:txBody>
      </p:sp>
      <p:sp>
        <p:nvSpPr>
          <p:cNvPr id="32804" name="Text Box 36"/>
          <p:cNvSpPr txBox="1">
            <a:spLocks noChangeArrowheads="1"/>
          </p:cNvSpPr>
          <p:nvPr/>
        </p:nvSpPr>
        <p:spPr bwMode="auto">
          <a:xfrm>
            <a:off x="6705600" y="3962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a:t>
            </a:r>
            <a:endParaRPr lang="en-US" sz="2400">
              <a:solidFill>
                <a:srgbClr val="FFCC00"/>
              </a:solidFill>
              <a:latin typeface="Times New Roman" pitchFamily="18" charset="0"/>
            </a:endParaRPr>
          </a:p>
        </p:txBody>
      </p:sp>
      <p:sp>
        <p:nvSpPr>
          <p:cNvPr id="32805" name="Text Box 37"/>
          <p:cNvSpPr txBox="1">
            <a:spLocks noChangeArrowheads="1"/>
          </p:cNvSpPr>
          <p:nvPr/>
        </p:nvSpPr>
        <p:spPr bwMode="auto">
          <a:xfrm>
            <a:off x="6705600" y="4267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a:t>
            </a:r>
            <a:endParaRPr lang="en-US" sz="2400">
              <a:solidFill>
                <a:srgbClr val="FFCC00"/>
              </a:solidFill>
              <a:latin typeface="Times New Roman" pitchFamily="18" charset="0"/>
            </a:endParaRPr>
          </a:p>
        </p:txBody>
      </p:sp>
      <p:sp>
        <p:nvSpPr>
          <p:cNvPr id="32806" name="Text Box 38"/>
          <p:cNvSpPr txBox="1">
            <a:spLocks noChangeArrowheads="1"/>
          </p:cNvSpPr>
          <p:nvPr/>
        </p:nvSpPr>
        <p:spPr bwMode="auto">
          <a:xfrm>
            <a:off x="7543800" y="0"/>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 Million</a:t>
            </a:r>
            <a:endParaRPr lang="en-US" sz="2400">
              <a:solidFill>
                <a:schemeClr val="bg1"/>
              </a:solidFill>
              <a:latin typeface="Times New Roman" pitchFamily="18" charset="0"/>
            </a:endParaRPr>
          </a:p>
        </p:txBody>
      </p:sp>
      <p:sp>
        <p:nvSpPr>
          <p:cNvPr id="32807" name="Text Box 39"/>
          <p:cNvSpPr txBox="1">
            <a:spLocks noChangeArrowheads="1"/>
          </p:cNvSpPr>
          <p:nvPr/>
        </p:nvSpPr>
        <p:spPr bwMode="auto">
          <a:xfrm>
            <a:off x="7543800" y="320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$500,000</a:t>
            </a:r>
            <a:endParaRPr lang="en-US" sz="2400">
              <a:solidFill>
                <a:srgbClr val="FFCC00"/>
              </a:solidFill>
              <a:latin typeface="Times New Roman" pitchFamily="18" charset="0"/>
            </a:endParaRPr>
          </a:p>
        </p:txBody>
      </p:sp>
      <p:sp>
        <p:nvSpPr>
          <p:cNvPr id="32808" name="Text Box 40"/>
          <p:cNvSpPr txBox="1">
            <a:spLocks noChangeArrowheads="1"/>
          </p:cNvSpPr>
          <p:nvPr/>
        </p:nvSpPr>
        <p:spPr bwMode="auto">
          <a:xfrm>
            <a:off x="7543800" y="625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$250,000</a:t>
            </a:r>
            <a:endParaRPr lang="en-US" sz="2400">
              <a:solidFill>
                <a:srgbClr val="FFCC00"/>
              </a:solidFill>
              <a:latin typeface="Times New Roman" pitchFamily="18" charset="0"/>
            </a:endParaRPr>
          </a:p>
        </p:txBody>
      </p:sp>
      <p:sp>
        <p:nvSpPr>
          <p:cNvPr id="32809" name="Text Box 41"/>
          <p:cNvSpPr txBox="1">
            <a:spLocks noChangeArrowheads="1"/>
          </p:cNvSpPr>
          <p:nvPr/>
        </p:nvSpPr>
        <p:spPr bwMode="auto">
          <a:xfrm>
            <a:off x="7543800" y="930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$125,000</a:t>
            </a:r>
            <a:endParaRPr lang="en-US" sz="2400">
              <a:solidFill>
                <a:srgbClr val="FFCC00"/>
              </a:solidFill>
              <a:latin typeface="Times New Roman" pitchFamily="18" charset="0"/>
            </a:endParaRPr>
          </a:p>
        </p:txBody>
      </p:sp>
      <p:sp>
        <p:nvSpPr>
          <p:cNvPr id="32810" name="Text Box 42"/>
          <p:cNvSpPr txBox="1">
            <a:spLocks noChangeArrowheads="1"/>
          </p:cNvSpPr>
          <p:nvPr/>
        </p:nvSpPr>
        <p:spPr bwMode="auto">
          <a:xfrm>
            <a:off x="7543800" y="1235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$64,000</a:t>
            </a:r>
            <a:endParaRPr lang="en-US" sz="2400">
              <a:solidFill>
                <a:srgbClr val="FFCC00"/>
              </a:solidFill>
              <a:latin typeface="Times New Roman" pitchFamily="18" charset="0"/>
            </a:endParaRPr>
          </a:p>
        </p:txBody>
      </p:sp>
      <p:sp>
        <p:nvSpPr>
          <p:cNvPr id="32811" name="Text Box 43"/>
          <p:cNvSpPr txBox="1">
            <a:spLocks noChangeArrowheads="1"/>
          </p:cNvSpPr>
          <p:nvPr/>
        </p:nvSpPr>
        <p:spPr bwMode="auto">
          <a:xfrm>
            <a:off x="7543800" y="1539875"/>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$32,000</a:t>
            </a:r>
            <a:endParaRPr lang="en-US" sz="2400">
              <a:solidFill>
                <a:schemeClr val="bg1"/>
              </a:solidFill>
              <a:latin typeface="Times New Roman" pitchFamily="18" charset="0"/>
            </a:endParaRPr>
          </a:p>
        </p:txBody>
      </p:sp>
      <p:sp>
        <p:nvSpPr>
          <p:cNvPr id="32812" name="Text Box 44"/>
          <p:cNvSpPr txBox="1">
            <a:spLocks noChangeArrowheads="1"/>
          </p:cNvSpPr>
          <p:nvPr/>
        </p:nvSpPr>
        <p:spPr bwMode="auto">
          <a:xfrm>
            <a:off x="7543800" y="1844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$16,000</a:t>
            </a:r>
            <a:endParaRPr lang="en-US" sz="2400">
              <a:solidFill>
                <a:srgbClr val="FFCC00"/>
              </a:solidFill>
              <a:latin typeface="Times New Roman" pitchFamily="18" charset="0"/>
            </a:endParaRPr>
          </a:p>
        </p:txBody>
      </p:sp>
      <p:sp>
        <p:nvSpPr>
          <p:cNvPr id="32813" name="Text Box 45"/>
          <p:cNvSpPr txBox="1">
            <a:spLocks noChangeArrowheads="1"/>
          </p:cNvSpPr>
          <p:nvPr/>
        </p:nvSpPr>
        <p:spPr bwMode="auto">
          <a:xfrm>
            <a:off x="7543800" y="2149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$8,000</a:t>
            </a:r>
            <a:endParaRPr lang="en-US" sz="2400">
              <a:solidFill>
                <a:srgbClr val="FFCC00"/>
              </a:solidFill>
              <a:latin typeface="Times New Roman" pitchFamily="18" charset="0"/>
            </a:endParaRPr>
          </a:p>
        </p:txBody>
      </p:sp>
      <p:sp>
        <p:nvSpPr>
          <p:cNvPr id="32814" name="Text Box 46"/>
          <p:cNvSpPr txBox="1">
            <a:spLocks noChangeArrowheads="1"/>
          </p:cNvSpPr>
          <p:nvPr/>
        </p:nvSpPr>
        <p:spPr bwMode="auto">
          <a:xfrm>
            <a:off x="7543800" y="2454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$4,000</a:t>
            </a:r>
            <a:endParaRPr lang="en-US" sz="2400">
              <a:solidFill>
                <a:srgbClr val="FFCC00"/>
              </a:solidFill>
              <a:latin typeface="Times New Roman" pitchFamily="18" charset="0"/>
            </a:endParaRPr>
          </a:p>
        </p:txBody>
      </p:sp>
      <p:sp>
        <p:nvSpPr>
          <p:cNvPr id="32815" name="Text Box 47"/>
          <p:cNvSpPr txBox="1">
            <a:spLocks noChangeArrowheads="1"/>
          </p:cNvSpPr>
          <p:nvPr/>
        </p:nvSpPr>
        <p:spPr bwMode="auto">
          <a:xfrm>
            <a:off x="7543800" y="2759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$2,000</a:t>
            </a:r>
            <a:endParaRPr lang="en-US" sz="2400">
              <a:solidFill>
                <a:srgbClr val="FFCC00"/>
              </a:solidFill>
              <a:latin typeface="Times New Roman" pitchFamily="18" charset="0"/>
            </a:endParaRPr>
          </a:p>
        </p:txBody>
      </p:sp>
      <p:sp>
        <p:nvSpPr>
          <p:cNvPr id="32816" name="Text Box 48"/>
          <p:cNvSpPr txBox="1">
            <a:spLocks noChangeArrowheads="1"/>
          </p:cNvSpPr>
          <p:nvPr/>
        </p:nvSpPr>
        <p:spPr bwMode="auto">
          <a:xfrm>
            <a:off x="7543800" y="3063875"/>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$1,000</a:t>
            </a:r>
          </a:p>
        </p:txBody>
      </p:sp>
      <p:sp>
        <p:nvSpPr>
          <p:cNvPr id="32817" name="Text Box 49"/>
          <p:cNvSpPr txBox="1">
            <a:spLocks noChangeArrowheads="1"/>
          </p:cNvSpPr>
          <p:nvPr/>
        </p:nvSpPr>
        <p:spPr bwMode="auto">
          <a:xfrm>
            <a:off x="7543800" y="3368675"/>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$500</a:t>
            </a:r>
            <a:endParaRPr lang="en-US" sz="2400">
              <a:solidFill>
                <a:srgbClr val="FFCC00"/>
              </a:solidFill>
              <a:latin typeface="Times New Roman" pitchFamily="18" charset="0"/>
            </a:endParaRPr>
          </a:p>
        </p:txBody>
      </p:sp>
      <p:sp>
        <p:nvSpPr>
          <p:cNvPr id="32818" name="Text Box 50"/>
          <p:cNvSpPr txBox="1">
            <a:spLocks noChangeArrowheads="1"/>
          </p:cNvSpPr>
          <p:nvPr/>
        </p:nvSpPr>
        <p:spPr bwMode="auto">
          <a:xfrm>
            <a:off x="7543800" y="3673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$300</a:t>
            </a:r>
            <a:endParaRPr lang="en-US" sz="2400">
              <a:solidFill>
                <a:srgbClr val="FFCC00"/>
              </a:solidFill>
              <a:latin typeface="Times New Roman" pitchFamily="18" charset="0"/>
            </a:endParaRPr>
          </a:p>
        </p:txBody>
      </p:sp>
      <p:sp>
        <p:nvSpPr>
          <p:cNvPr id="32819" name="Text Box 51"/>
          <p:cNvSpPr txBox="1">
            <a:spLocks noChangeArrowheads="1"/>
          </p:cNvSpPr>
          <p:nvPr/>
        </p:nvSpPr>
        <p:spPr bwMode="auto">
          <a:xfrm>
            <a:off x="7543800" y="3978275"/>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$200</a:t>
            </a:r>
            <a:endParaRPr lang="en-US" sz="2400">
              <a:solidFill>
                <a:srgbClr val="FFCC00"/>
              </a:solidFill>
              <a:latin typeface="Times New Roman" pitchFamily="18" charset="0"/>
            </a:endParaRPr>
          </a:p>
        </p:txBody>
      </p:sp>
      <p:sp>
        <p:nvSpPr>
          <p:cNvPr id="32820" name="Text Box 52"/>
          <p:cNvSpPr txBox="1">
            <a:spLocks noChangeArrowheads="1"/>
          </p:cNvSpPr>
          <p:nvPr/>
        </p:nvSpPr>
        <p:spPr bwMode="auto">
          <a:xfrm>
            <a:off x="7543800" y="4283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$100</a:t>
            </a:r>
            <a:endParaRPr lang="en-US" sz="2400">
              <a:solidFill>
                <a:srgbClr val="FFCC00"/>
              </a:solidFill>
              <a:latin typeface="Times New Roman" pitchFamily="18" charset="0"/>
            </a:endParaRPr>
          </a:p>
        </p:txBody>
      </p:sp>
      <p:sp>
        <p:nvSpPr>
          <p:cNvPr id="32821" name="Oval 53"/>
          <p:cNvSpPr>
            <a:spLocks noChangeArrowheads="1"/>
          </p:cNvSpPr>
          <p:nvPr/>
        </p:nvSpPr>
        <p:spPr bwMode="auto">
          <a:xfrm>
            <a:off x="7239000" y="4419600"/>
            <a:ext cx="152400" cy="152400"/>
          </a:xfrm>
          <a:prstGeom prst="ellipse">
            <a:avLst/>
          </a:prstGeom>
          <a:solidFill>
            <a:srgbClr val="FFCC00"/>
          </a:solidFill>
          <a:ln w="9525">
            <a:noFill/>
            <a:round/>
            <a:headEnd/>
            <a:tailEnd/>
          </a:ln>
        </p:spPr>
        <p:txBody>
          <a:bodyPr wrap="none" anchor="ctr"/>
          <a:lstStyle/>
          <a:p>
            <a:endParaRPr lang="en-US"/>
          </a:p>
        </p:txBody>
      </p:sp>
      <p:sp>
        <p:nvSpPr>
          <p:cNvPr id="32822" name="Oval 54"/>
          <p:cNvSpPr>
            <a:spLocks noChangeArrowheads="1"/>
          </p:cNvSpPr>
          <p:nvPr/>
        </p:nvSpPr>
        <p:spPr bwMode="auto">
          <a:xfrm>
            <a:off x="7239000" y="4114800"/>
            <a:ext cx="152400" cy="152400"/>
          </a:xfrm>
          <a:prstGeom prst="ellipse">
            <a:avLst/>
          </a:prstGeom>
          <a:solidFill>
            <a:srgbClr val="FFCC00"/>
          </a:solidFill>
          <a:ln w="9525">
            <a:noFill/>
            <a:round/>
            <a:headEnd/>
            <a:tailEnd/>
          </a:ln>
        </p:spPr>
        <p:txBody>
          <a:bodyPr wrap="none" anchor="ctr"/>
          <a:lstStyle/>
          <a:p>
            <a:endParaRPr lang="en-US"/>
          </a:p>
        </p:txBody>
      </p:sp>
      <p:sp>
        <p:nvSpPr>
          <p:cNvPr id="32823" name="Oval 55"/>
          <p:cNvSpPr>
            <a:spLocks noChangeArrowheads="1"/>
          </p:cNvSpPr>
          <p:nvPr/>
        </p:nvSpPr>
        <p:spPr bwMode="auto">
          <a:xfrm>
            <a:off x="7239000" y="3810000"/>
            <a:ext cx="152400" cy="152400"/>
          </a:xfrm>
          <a:prstGeom prst="ellipse">
            <a:avLst/>
          </a:prstGeom>
          <a:solidFill>
            <a:srgbClr val="FFCC00"/>
          </a:solidFill>
          <a:ln w="9525">
            <a:noFill/>
            <a:round/>
            <a:headEnd/>
            <a:tailEnd/>
          </a:ln>
        </p:spPr>
        <p:txBody>
          <a:bodyPr wrap="none" anchor="ctr"/>
          <a:lstStyle/>
          <a:p>
            <a:endParaRPr lang="en-US"/>
          </a:p>
        </p:txBody>
      </p:sp>
      <p:sp>
        <p:nvSpPr>
          <p:cNvPr id="32824" name="Oval 56"/>
          <p:cNvSpPr>
            <a:spLocks noChangeArrowheads="1"/>
          </p:cNvSpPr>
          <p:nvPr/>
        </p:nvSpPr>
        <p:spPr bwMode="auto">
          <a:xfrm>
            <a:off x="7239000" y="3505200"/>
            <a:ext cx="152400" cy="152400"/>
          </a:xfrm>
          <a:prstGeom prst="ellipse">
            <a:avLst/>
          </a:prstGeom>
          <a:solidFill>
            <a:srgbClr val="FFCC00"/>
          </a:solidFill>
          <a:ln w="9525">
            <a:noFill/>
            <a:round/>
            <a:headEnd/>
            <a:tailEnd/>
          </a:ln>
        </p:spPr>
        <p:txBody>
          <a:bodyPr wrap="none" anchor="ctr"/>
          <a:lstStyle/>
          <a:p>
            <a:endParaRPr lang="en-US"/>
          </a:p>
        </p:txBody>
      </p:sp>
      <p:sp>
        <p:nvSpPr>
          <p:cNvPr id="32825" name="Oval 57"/>
          <p:cNvSpPr>
            <a:spLocks noChangeArrowheads="1"/>
          </p:cNvSpPr>
          <p:nvPr/>
        </p:nvSpPr>
        <p:spPr bwMode="auto">
          <a:xfrm>
            <a:off x="7239000" y="3200400"/>
            <a:ext cx="152400" cy="152400"/>
          </a:xfrm>
          <a:prstGeom prst="ellipse">
            <a:avLst/>
          </a:prstGeom>
          <a:solidFill>
            <a:schemeClr val="bg1"/>
          </a:solidFill>
          <a:ln w="9525">
            <a:noFill/>
            <a:round/>
            <a:headEnd/>
            <a:tailEnd/>
          </a:ln>
        </p:spPr>
        <p:txBody>
          <a:bodyPr wrap="none" anchor="ctr"/>
          <a:lstStyle/>
          <a:p>
            <a:endParaRPr lang="en-US"/>
          </a:p>
        </p:txBody>
      </p:sp>
      <p:sp>
        <p:nvSpPr>
          <p:cNvPr id="32826" name="Oval 58"/>
          <p:cNvSpPr>
            <a:spLocks noChangeArrowheads="1"/>
          </p:cNvSpPr>
          <p:nvPr/>
        </p:nvSpPr>
        <p:spPr bwMode="auto">
          <a:xfrm>
            <a:off x="7239000" y="2895600"/>
            <a:ext cx="152400" cy="152400"/>
          </a:xfrm>
          <a:prstGeom prst="ellipse">
            <a:avLst/>
          </a:prstGeom>
          <a:solidFill>
            <a:srgbClr val="FFCC00"/>
          </a:solidFill>
          <a:ln w="9525">
            <a:noFill/>
            <a:round/>
            <a:headEnd/>
            <a:tailEnd/>
          </a:ln>
        </p:spPr>
        <p:txBody>
          <a:bodyPr wrap="none" anchor="ctr"/>
          <a:lstStyle/>
          <a:p>
            <a:endParaRPr lang="en-US"/>
          </a:p>
        </p:txBody>
      </p:sp>
      <p:sp>
        <p:nvSpPr>
          <p:cNvPr id="32827" name="Oval 59"/>
          <p:cNvSpPr>
            <a:spLocks noChangeArrowheads="1"/>
          </p:cNvSpPr>
          <p:nvPr/>
        </p:nvSpPr>
        <p:spPr bwMode="auto">
          <a:xfrm>
            <a:off x="7239000" y="2590800"/>
            <a:ext cx="152400" cy="152400"/>
          </a:xfrm>
          <a:prstGeom prst="ellipse">
            <a:avLst/>
          </a:prstGeom>
          <a:solidFill>
            <a:srgbClr val="FFCC00"/>
          </a:solidFill>
          <a:ln w="9525">
            <a:noFill/>
            <a:round/>
            <a:headEnd/>
            <a:tailEnd/>
          </a:ln>
        </p:spPr>
        <p:txBody>
          <a:bodyPr wrap="none" anchor="ctr"/>
          <a:lstStyle/>
          <a:p>
            <a:endParaRPr lang="en-US"/>
          </a:p>
        </p:txBody>
      </p:sp>
      <p:sp>
        <p:nvSpPr>
          <p:cNvPr id="32828" name="Oval 60"/>
          <p:cNvSpPr>
            <a:spLocks noChangeArrowheads="1"/>
          </p:cNvSpPr>
          <p:nvPr/>
        </p:nvSpPr>
        <p:spPr bwMode="auto">
          <a:xfrm>
            <a:off x="7239000" y="2286000"/>
            <a:ext cx="152400" cy="152400"/>
          </a:xfrm>
          <a:prstGeom prst="ellipse">
            <a:avLst/>
          </a:prstGeom>
          <a:solidFill>
            <a:srgbClr val="FFCC00"/>
          </a:solidFill>
          <a:ln w="9525">
            <a:noFill/>
            <a:round/>
            <a:headEnd/>
            <a:tailEnd/>
          </a:ln>
        </p:spPr>
        <p:txBody>
          <a:bodyPr wrap="none" anchor="ctr"/>
          <a:lstStyle/>
          <a:p>
            <a:endParaRPr lang="en-US"/>
          </a:p>
        </p:txBody>
      </p:sp>
      <p:sp>
        <p:nvSpPr>
          <p:cNvPr id="32829" name="Oval 61"/>
          <p:cNvSpPr>
            <a:spLocks noChangeArrowheads="1"/>
          </p:cNvSpPr>
          <p:nvPr/>
        </p:nvSpPr>
        <p:spPr bwMode="auto">
          <a:xfrm>
            <a:off x="7239000" y="1981200"/>
            <a:ext cx="152400" cy="152400"/>
          </a:xfrm>
          <a:prstGeom prst="ellipse">
            <a:avLst/>
          </a:prstGeom>
          <a:solidFill>
            <a:srgbClr val="FFCC00"/>
          </a:solidFill>
          <a:ln w="9525">
            <a:noFill/>
            <a:round/>
            <a:headEnd/>
            <a:tailEnd/>
          </a:ln>
        </p:spPr>
        <p:txBody>
          <a:bodyPr wrap="none" anchor="ctr"/>
          <a:lstStyle/>
          <a:p>
            <a:endParaRPr lang="en-US"/>
          </a:p>
        </p:txBody>
      </p:sp>
      <p:sp>
        <p:nvSpPr>
          <p:cNvPr id="32830" name="Oval 62"/>
          <p:cNvSpPr>
            <a:spLocks noChangeArrowheads="1"/>
          </p:cNvSpPr>
          <p:nvPr/>
        </p:nvSpPr>
        <p:spPr bwMode="auto">
          <a:xfrm>
            <a:off x="7239000" y="1676400"/>
            <a:ext cx="152400" cy="152400"/>
          </a:xfrm>
          <a:prstGeom prst="ellipse">
            <a:avLst/>
          </a:prstGeom>
          <a:solidFill>
            <a:schemeClr val="bg1"/>
          </a:solidFill>
          <a:ln w="9525">
            <a:noFill/>
            <a:round/>
            <a:headEnd/>
            <a:tailEnd/>
          </a:ln>
        </p:spPr>
        <p:txBody>
          <a:bodyPr wrap="none" anchor="ctr"/>
          <a:lstStyle/>
          <a:p>
            <a:endParaRPr lang="en-US" sz="2400">
              <a:solidFill>
                <a:schemeClr val="tx1"/>
              </a:solidFill>
              <a:latin typeface="Times New Roman" pitchFamily="18" charset="0"/>
            </a:endParaRPr>
          </a:p>
        </p:txBody>
      </p:sp>
      <p:sp>
        <p:nvSpPr>
          <p:cNvPr id="32831" name="Oval 63"/>
          <p:cNvSpPr>
            <a:spLocks noChangeArrowheads="1"/>
          </p:cNvSpPr>
          <p:nvPr/>
        </p:nvSpPr>
        <p:spPr bwMode="auto">
          <a:xfrm>
            <a:off x="7239000" y="1371600"/>
            <a:ext cx="152400" cy="152400"/>
          </a:xfrm>
          <a:prstGeom prst="ellipse">
            <a:avLst/>
          </a:prstGeom>
          <a:solidFill>
            <a:srgbClr val="FFCC00"/>
          </a:solidFill>
          <a:ln w="9525">
            <a:noFill/>
            <a:round/>
            <a:headEnd/>
            <a:tailEnd/>
          </a:ln>
        </p:spPr>
        <p:txBody>
          <a:bodyPr wrap="none" anchor="ctr"/>
          <a:lstStyle/>
          <a:p>
            <a:endParaRPr lang="en-US"/>
          </a:p>
        </p:txBody>
      </p:sp>
      <p:sp>
        <p:nvSpPr>
          <p:cNvPr id="32832" name="Oval 64"/>
          <p:cNvSpPr>
            <a:spLocks noChangeArrowheads="1"/>
          </p:cNvSpPr>
          <p:nvPr/>
        </p:nvSpPr>
        <p:spPr bwMode="auto">
          <a:xfrm>
            <a:off x="7239000" y="1066800"/>
            <a:ext cx="152400" cy="152400"/>
          </a:xfrm>
          <a:prstGeom prst="ellipse">
            <a:avLst/>
          </a:prstGeom>
          <a:solidFill>
            <a:srgbClr val="FFCC00"/>
          </a:solidFill>
          <a:ln w="9525">
            <a:noFill/>
            <a:round/>
            <a:headEnd/>
            <a:tailEnd/>
          </a:ln>
        </p:spPr>
        <p:txBody>
          <a:bodyPr wrap="none" anchor="ctr"/>
          <a:lstStyle/>
          <a:p>
            <a:endParaRPr lang="en-US"/>
          </a:p>
        </p:txBody>
      </p:sp>
      <p:sp>
        <p:nvSpPr>
          <p:cNvPr id="32833" name="Oval 65"/>
          <p:cNvSpPr>
            <a:spLocks noChangeArrowheads="1"/>
          </p:cNvSpPr>
          <p:nvPr/>
        </p:nvSpPr>
        <p:spPr bwMode="auto">
          <a:xfrm>
            <a:off x="7239000" y="762000"/>
            <a:ext cx="152400" cy="152400"/>
          </a:xfrm>
          <a:prstGeom prst="ellipse">
            <a:avLst/>
          </a:prstGeom>
          <a:solidFill>
            <a:srgbClr val="FFCC00"/>
          </a:solidFill>
          <a:ln w="9525">
            <a:noFill/>
            <a:round/>
            <a:headEnd/>
            <a:tailEnd/>
          </a:ln>
        </p:spPr>
        <p:txBody>
          <a:bodyPr wrap="none" anchor="ctr"/>
          <a:lstStyle/>
          <a:p>
            <a:endParaRPr lang="en-US"/>
          </a:p>
        </p:txBody>
      </p:sp>
      <p:sp>
        <p:nvSpPr>
          <p:cNvPr id="32834" name="Oval 66"/>
          <p:cNvSpPr>
            <a:spLocks noChangeArrowheads="1"/>
          </p:cNvSpPr>
          <p:nvPr/>
        </p:nvSpPr>
        <p:spPr bwMode="auto">
          <a:xfrm>
            <a:off x="7239000" y="457200"/>
            <a:ext cx="152400" cy="152400"/>
          </a:xfrm>
          <a:prstGeom prst="ellipse">
            <a:avLst/>
          </a:prstGeom>
          <a:solidFill>
            <a:srgbClr val="FFCC00"/>
          </a:solidFill>
          <a:ln w="9525">
            <a:noFill/>
            <a:round/>
            <a:headEnd/>
            <a:tailEnd/>
          </a:ln>
        </p:spPr>
        <p:txBody>
          <a:bodyPr wrap="none" anchor="ctr"/>
          <a:lstStyle/>
          <a:p>
            <a:endParaRPr lang="en-US"/>
          </a:p>
        </p:txBody>
      </p:sp>
      <p:sp>
        <p:nvSpPr>
          <p:cNvPr id="32835" name="Oval 67"/>
          <p:cNvSpPr>
            <a:spLocks noChangeArrowheads="1"/>
          </p:cNvSpPr>
          <p:nvPr/>
        </p:nvSpPr>
        <p:spPr bwMode="auto">
          <a:xfrm>
            <a:off x="7239000" y="152400"/>
            <a:ext cx="152400" cy="152400"/>
          </a:xfrm>
          <a:prstGeom prst="ellipse">
            <a:avLst/>
          </a:prstGeom>
          <a:solidFill>
            <a:schemeClr val="bg1"/>
          </a:solidFill>
          <a:ln w="9525">
            <a:noFill/>
            <a:round/>
            <a:headEnd/>
            <a:tailEnd/>
          </a:ln>
        </p:spPr>
        <p:txBody>
          <a:bodyPr wrap="none" anchor="ctr"/>
          <a:lstStyle/>
          <a:p>
            <a:endParaRPr lang="en-US"/>
          </a:p>
        </p:txBody>
      </p:sp>
      <p:pic>
        <p:nvPicPr>
          <p:cNvPr id="32836" name="Picture 6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1949450" y="3994150"/>
            <a:ext cx="514350" cy="606425"/>
          </a:xfrm>
          <a:prstGeom prst="rect">
            <a:avLst/>
          </a:prstGeom>
          <a:noFill/>
          <a:ln w="9525">
            <a:noFill/>
            <a:miter lim="800000"/>
            <a:headEnd/>
            <a:tailEnd/>
          </a:ln>
        </p:spPr>
      </p:pic>
      <p:sp>
        <p:nvSpPr>
          <p:cNvPr id="32837" name="AutoShape 69"/>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p:spPr>
        <p:txBody>
          <a:bodyPr wrap="none" anchor="ctr"/>
          <a:lstStyle/>
          <a:p>
            <a:endParaRPr lang="en-US"/>
          </a:p>
        </p:txBody>
      </p:sp>
      <p:sp>
        <p:nvSpPr>
          <p:cNvPr id="32838" name="Oval 70"/>
          <p:cNvSpPr>
            <a:spLocks noChangeArrowheads="1"/>
          </p:cNvSpPr>
          <p:nvPr/>
        </p:nvSpPr>
        <p:spPr bwMode="auto">
          <a:xfrm>
            <a:off x="3298825" y="4076700"/>
            <a:ext cx="152400" cy="152400"/>
          </a:xfrm>
          <a:prstGeom prst="ellipse">
            <a:avLst/>
          </a:prstGeom>
          <a:noFill/>
          <a:ln w="38100">
            <a:solidFill>
              <a:schemeClr val="bg1"/>
            </a:solidFill>
            <a:round/>
            <a:headEnd/>
            <a:tailEnd/>
          </a:ln>
        </p:spPr>
        <p:txBody>
          <a:bodyPr wrap="none" anchor="ctr"/>
          <a:lstStyle/>
          <a:p>
            <a:endParaRPr lang="en-US"/>
          </a:p>
        </p:txBody>
      </p:sp>
      <p:sp>
        <p:nvSpPr>
          <p:cNvPr id="32839" name="AutoShape 71"/>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p:spPr>
        <p:txBody>
          <a:bodyPr wrap="none" anchor="ctr"/>
          <a:lstStyle/>
          <a:p>
            <a:endParaRPr lang="en-US"/>
          </a:p>
        </p:txBody>
      </p:sp>
      <p:sp>
        <p:nvSpPr>
          <p:cNvPr id="32840" name="Oval 72"/>
          <p:cNvSpPr>
            <a:spLocks noChangeArrowheads="1"/>
          </p:cNvSpPr>
          <p:nvPr/>
        </p:nvSpPr>
        <p:spPr bwMode="auto">
          <a:xfrm>
            <a:off x="3603625" y="4152900"/>
            <a:ext cx="152400" cy="152400"/>
          </a:xfrm>
          <a:prstGeom prst="ellipse">
            <a:avLst/>
          </a:prstGeom>
          <a:noFill/>
          <a:ln w="38100">
            <a:solidFill>
              <a:schemeClr val="bg1"/>
            </a:solidFill>
            <a:round/>
            <a:headEnd/>
            <a:tailEnd/>
          </a:ln>
        </p:spPr>
        <p:txBody>
          <a:bodyPr wrap="none" anchor="ctr"/>
          <a:lstStyle/>
          <a:p>
            <a:endParaRPr lang="en-US"/>
          </a:p>
        </p:txBody>
      </p:sp>
      <p:sp>
        <p:nvSpPr>
          <p:cNvPr id="32841" name="AutoShape 73"/>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p:spPr>
        <p:txBody>
          <a:bodyPr wrap="none" anchor="ctr"/>
          <a:lstStyle/>
          <a:p>
            <a:endParaRPr lang="en-US"/>
          </a:p>
        </p:txBody>
      </p:sp>
      <p:sp>
        <p:nvSpPr>
          <p:cNvPr id="32842" name="Oval 74"/>
          <p:cNvSpPr>
            <a:spLocks noChangeArrowheads="1"/>
          </p:cNvSpPr>
          <p:nvPr/>
        </p:nvSpPr>
        <p:spPr bwMode="auto">
          <a:xfrm>
            <a:off x="3908425" y="4076700"/>
            <a:ext cx="152400" cy="152400"/>
          </a:xfrm>
          <a:prstGeom prst="ellipse">
            <a:avLst/>
          </a:prstGeom>
          <a:noFill/>
          <a:ln w="38100">
            <a:solidFill>
              <a:schemeClr val="bg1"/>
            </a:solidFill>
            <a:round/>
            <a:headEnd/>
            <a:tailEnd/>
          </a:ln>
        </p:spPr>
        <p:txBody>
          <a:bodyPr wrap="none" anchor="ctr"/>
          <a:lstStyle/>
          <a:p>
            <a:endParaRPr lang="en-US"/>
          </a:p>
        </p:txBody>
      </p:sp>
      <p:sp>
        <p:nvSpPr>
          <p:cNvPr id="80971" name="Text Box 75"/>
          <p:cNvSpPr txBox="1">
            <a:spLocks noChangeArrowheads="1"/>
          </p:cNvSpPr>
          <p:nvPr/>
        </p:nvSpPr>
        <p:spPr bwMode="auto">
          <a:xfrm>
            <a:off x="869950" y="808037"/>
            <a:ext cx="5181600" cy="701675"/>
          </a:xfrm>
          <a:prstGeom prst="rect">
            <a:avLst/>
          </a:prstGeom>
          <a:noFill/>
          <a:ln w="9525">
            <a:noFill/>
            <a:miter lim="800000"/>
            <a:headEnd/>
            <a:tailEnd/>
          </a:ln>
        </p:spPr>
        <p:txBody>
          <a:bodyPr>
            <a:spAutoFit/>
          </a:bodyPr>
          <a:lstStyle/>
          <a:p>
            <a:pPr>
              <a:spcBef>
                <a:spcPct val="50000"/>
              </a:spcBef>
            </a:pPr>
            <a:r>
              <a:rPr lang="en-US" sz="4000" b="1" dirty="0">
                <a:solidFill>
                  <a:srgbClr val="000099"/>
                </a:solidFill>
              </a:rPr>
              <a:t>$32,000 Question</a:t>
            </a:r>
            <a:endParaRPr lang="en-US" sz="4000" dirty="0">
              <a:solidFill>
                <a:srgbClr val="000099"/>
              </a:solidFill>
              <a:latin typeface="Times New Roman" pitchFamily="18" charset="0"/>
            </a:endParaRPr>
          </a:p>
        </p:txBody>
      </p:sp>
      <p:sp>
        <p:nvSpPr>
          <p:cNvPr id="80974" name="AutoShape 78"/>
          <p:cNvSpPr>
            <a:spLocks noChangeArrowheads="1"/>
          </p:cNvSpPr>
          <p:nvPr/>
        </p:nvSpPr>
        <p:spPr bwMode="auto">
          <a:xfrm>
            <a:off x="0" y="2073276"/>
            <a:ext cx="6629400" cy="1608138"/>
          </a:xfrm>
          <a:prstGeom prst="flowChartPreparation">
            <a:avLst/>
          </a:prstGeom>
          <a:solidFill>
            <a:srgbClr val="00FF00"/>
          </a:solidFill>
          <a:ln w="57150">
            <a:solidFill>
              <a:srgbClr val="3399FF"/>
            </a:solidFill>
            <a:miter lim="800000"/>
            <a:headEnd/>
            <a:tailEnd/>
          </a:ln>
        </p:spPr>
        <p:txBody>
          <a:bodyPr wrap="none" anchor="ctr"/>
          <a:lstStyle/>
          <a:p>
            <a:pPr algn="ctr"/>
            <a:r>
              <a:rPr lang="en-US" sz="2000" b="1" dirty="0">
                <a:solidFill>
                  <a:schemeClr val="tx1"/>
                </a:solidFill>
                <a:latin typeface="Times New Roman" pitchFamily="18" charset="0"/>
              </a:rPr>
              <a:t>Aside from the concern regarding </a:t>
            </a:r>
            <a:r>
              <a:rPr lang="en-US" sz="2000" b="1" dirty="0" smtClean="0">
                <a:solidFill>
                  <a:schemeClr val="tx1"/>
                </a:solidFill>
                <a:latin typeface="Times New Roman" pitchFamily="18" charset="0"/>
              </a:rPr>
              <a:t>42-month </a:t>
            </a:r>
            <a:r>
              <a:rPr lang="en-US" sz="2000" b="1" dirty="0">
                <a:solidFill>
                  <a:schemeClr val="tx1"/>
                </a:solidFill>
                <a:latin typeface="Times New Roman" pitchFamily="18" charset="0"/>
              </a:rPr>
              <a:t>old </a:t>
            </a:r>
          </a:p>
          <a:p>
            <a:pPr algn="ctr"/>
            <a:r>
              <a:rPr lang="en-US" sz="2000" b="1" dirty="0" smtClean="0">
                <a:solidFill>
                  <a:schemeClr val="tx1"/>
                </a:solidFill>
                <a:latin typeface="Times New Roman" pitchFamily="18" charset="0"/>
              </a:rPr>
              <a:t>Anna’s occasional hitting</a:t>
            </a:r>
            <a:r>
              <a:rPr lang="en-US" sz="2000" b="1" dirty="0">
                <a:solidFill>
                  <a:schemeClr val="tx1"/>
                </a:solidFill>
                <a:latin typeface="Times New Roman" pitchFamily="18" charset="0"/>
              </a:rPr>
              <a:t>, she has all the </a:t>
            </a:r>
            <a:r>
              <a:rPr lang="en-US" sz="2000" b="1" dirty="0" smtClean="0">
                <a:solidFill>
                  <a:schemeClr val="tx1"/>
                </a:solidFill>
                <a:latin typeface="Times New Roman" pitchFamily="18" charset="0"/>
              </a:rPr>
              <a:t>early skills </a:t>
            </a:r>
            <a:r>
              <a:rPr lang="en-US" sz="2000" b="1" dirty="0">
                <a:solidFill>
                  <a:schemeClr val="tx1"/>
                </a:solidFill>
                <a:latin typeface="Times New Roman" pitchFamily="18" charset="0"/>
              </a:rPr>
              <a:t>in </a:t>
            </a:r>
            <a:r>
              <a:rPr lang="en-US" sz="2000" b="1" dirty="0" smtClean="0">
                <a:solidFill>
                  <a:schemeClr val="tx1"/>
                </a:solidFill>
                <a:latin typeface="Times New Roman" pitchFamily="18" charset="0"/>
              </a:rPr>
              <a:t>social</a:t>
            </a:r>
            <a:endParaRPr lang="en-US" sz="2000" b="1" dirty="0">
              <a:solidFill>
                <a:schemeClr val="tx1"/>
              </a:solidFill>
              <a:latin typeface="Times New Roman" pitchFamily="18" charset="0"/>
            </a:endParaRPr>
          </a:p>
          <a:p>
            <a:pPr algn="ctr"/>
            <a:r>
              <a:rPr lang="en-US" sz="2000" b="1" dirty="0">
                <a:solidFill>
                  <a:schemeClr val="tx1"/>
                </a:solidFill>
                <a:latin typeface="Times New Roman" pitchFamily="18" charset="0"/>
              </a:rPr>
              <a:t>relationships that we expect for </a:t>
            </a:r>
            <a:r>
              <a:rPr lang="en-US" sz="2000" b="1" dirty="0" smtClean="0">
                <a:solidFill>
                  <a:schemeClr val="tx1"/>
                </a:solidFill>
                <a:latin typeface="Times New Roman" pitchFamily="18" charset="0"/>
              </a:rPr>
              <a:t>a child this </a:t>
            </a:r>
            <a:r>
              <a:rPr lang="en-US" sz="2000" b="1" dirty="0">
                <a:solidFill>
                  <a:schemeClr val="tx1"/>
                </a:solidFill>
                <a:latin typeface="Times New Roman" pitchFamily="18" charset="0"/>
              </a:rPr>
              <a:t>age.</a:t>
            </a:r>
            <a:endParaRPr lang="en-US" sz="2000" dirty="0">
              <a:solidFill>
                <a:schemeClr val="tx1"/>
              </a:solidFill>
              <a:latin typeface="Times New Roman" pitchFamily="18" charset="0"/>
            </a:endParaRPr>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E6DD6A5B-4173-48D0-A385-EF52A9566617}" type="slidenum">
              <a:rPr lang="en-US" smtClean="0"/>
              <a:pPr>
                <a:defRPr/>
              </a:pPr>
              <a:t>55</a:t>
            </a:fld>
            <a:endParaRPr lang="en-US" dirty="0"/>
          </a:p>
        </p:txBody>
      </p:sp>
    </p:spTree>
    <p:extLst>
      <p:ext uri="{BB962C8B-B14F-4D97-AF65-F5344CB8AC3E}">
        <p14:creationId xmlns:p14="http://schemas.microsoft.com/office/powerpoint/2010/main" val="409499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80971"/>
                                        </p:tgtEl>
                                        <p:attrNameLst>
                                          <p:attrName>style.visibility</p:attrName>
                                        </p:attrNameLst>
                                      </p:cBhvr>
                                      <p:to>
                                        <p:strVal val="visible"/>
                                      </p:to>
                                    </p:set>
                                    <p:animEffect transition="in" filter="dissolve">
                                      <p:cBhvr>
                                        <p:cTn id="7" dur="500"/>
                                        <p:tgtEl>
                                          <p:spTgt spid="80971"/>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80909"/>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80911"/>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80910"/>
                                        </p:tgtEl>
                                        <p:attrNameLst>
                                          <p:attrName>style.visibility</p:attrName>
                                        </p:attrNameLst>
                                      </p:cBhvr>
                                      <p:to>
                                        <p:strVal val="visible"/>
                                      </p:to>
                                    </p:set>
                                  </p:childTnLst>
                                </p:cTn>
                              </p:par>
                            </p:childTnLst>
                          </p:cTn>
                        </p:par>
                        <p:par>
                          <p:cTn id="16" fill="hold">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809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80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9" grpId="0" autoUpdateAnimBg="0"/>
      <p:bldP spid="80910" grpId="0" autoUpdateAnimBg="0"/>
      <p:bldP spid="80911" grpId="0" autoUpdateAnimBg="0"/>
      <p:bldP spid="80912" grpId="0" autoUpdateAnimBg="0"/>
      <p:bldP spid="80971"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6" name="Rectangle 4"/>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p:spPr>
        <p:txBody>
          <a:bodyPr wrap="none" anchor="ctr"/>
          <a:lstStyle/>
          <a:p>
            <a:endParaRPr lang="en-US"/>
          </a:p>
        </p:txBody>
      </p:sp>
      <p:sp>
        <p:nvSpPr>
          <p:cNvPr id="33797" name="AutoShape 5"/>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3798" name="AutoShape 6"/>
          <p:cNvSpPr>
            <a:spLocks noChangeArrowheads="1"/>
          </p:cNvSpPr>
          <p:nvPr/>
        </p:nvSpPr>
        <p:spPr bwMode="auto">
          <a:xfrm>
            <a:off x="4648200" y="4800600"/>
            <a:ext cx="4267200" cy="914400"/>
          </a:xfrm>
          <a:prstGeom prst="flowChartPreparation">
            <a:avLst/>
          </a:prstGeom>
          <a:solidFill>
            <a:schemeClr val="tx1"/>
          </a:solidFill>
          <a:ln w="57150">
            <a:solidFill>
              <a:srgbClr val="FFCC00"/>
            </a:solidFill>
            <a:miter lim="800000"/>
            <a:headEnd/>
            <a:tailEnd/>
          </a:ln>
        </p:spPr>
        <p:txBody>
          <a:bodyPr wrap="none" anchor="ctr"/>
          <a:lstStyle/>
          <a:p>
            <a:endParaRPr lang="en-US"/>
          </a:p>
        </p:txBody>
      </p:sp>
      <p:sp>
        <p:nvSpPr>
          <p:cNvPr id="33799" name="AutoShape 7"/>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3800" name="AutoShape 8"/>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3801" name="Line 9"/>
          <p:cNvSpPr>
            <a:spLocks noChangeShapeType="1"/>
          </p:cNvSpPr>
          <p:nvPr/>
        </p:nvSpPr>
        <p:spPr bwMode="auto">
          <a:xfrm flipH="1">
            <a:off x="28575" y="5257800"/>
            <a:ext cx="228600" cy="0"/>
          </a:xfrm>
          <a:prstGeom prst="line">
            <a:avLst/>
          </a:prstGeom>
          <a:noFill/>
          <a:ln w="57150">
            <a:solidFill>
              <a:srgbClr val="3399FF"/>
            </a:solidFill>
            <a:round/>
            <a:headEnd/>
            <a:tailEnd/>
          </a:ln>
        </p:spPr>
        <p:txBody>
          <a:bodyPr wrap="none" anchor="ctr"/>
          <a:lstStyle/>
          <a:p>
            <a:endParaRPr lang="en-US"/>
          </a:p>
        </p:txBody>
      </p:sp>
      <p:sp>
        <p:nvSpPr>
          <p:cNvPr id="33802" name="Line 10"/>
          <p:cNvSpPr>
            <a:spLocks noChangeShapeType="1"/>
          </p:cNvSpPr>
          <p:nvPr/>
        </p:nvSpPr>
        <p:spPr bwMode="auto">
          <a:xfrm flipH="1">
            <a:off x="38100" y="6324600"/>
            <a:ext cx="228600" cy="0"/>
          </a:xfrm>
          <a:prstGeom prst="line">
            <a:avLst/>
          </a:prstGeom>
          <a:noFill/>
          <a:ln w="57150">
            <a:solidFill>
              <a:srgbClr val="3399FF"/>
            </a:solidFill>
            <a:round/>
            <a:headEnd/>
            <a:tailEnd/>
          </a:ln>
        </p:spPr>
        <p:txBody>
          <a:bodyPr wrap="none" anchor="ctr"/>
          <a:lstStyle/>
          <a:p>
            <a:endParaRPr lang="en-US"/>
          </a:p>
        </p:txBody>
      </p:sp>
      <p:sp>
        <p:nvSpPr>
          <p:cNvPr id="33803" name="Line 11"/>
          <p:cNvSpPr>
            <a:spLocks noChangeShapeType="1"/>
          </p:cNvSpPr>
          <p:nvPr/>
        </p:nvSpPr>
        <p:spPr bwMode="auto">
          <a:xfrm flipH="1">
            <a:off x="4467225" y="6324600"/>
            <a:ext cx="228600" cy="0"/>
          </a:xfrm>
          <a:prstGeom prst="line">
            <a:avLst/>
          </a:prstGeom>
          <a:noFill/>
          <a:ln w="57150">
            <a:solidFill>
              <a:srgbClr val="3399FF"/>
            </a:solidFill>
            <a:round/>
            <a:headEnd/>
            <a:tailEnd/>
          </a:ln>
        </p:spPr>
        <p:txBody>
          <a:bodyPr wrap="none" anchor="ctr"/>
          <a:lstStyle/>
          <a:p>
            <a:endParaRPr lang="en-US"/>
          </a:p>
        </p:txBody>
      </p:sp>
      <p:sp>
        <p:nvSpPr>
          <p:cNvPr id="33804" name="Line 12"/>
          <p:cNvSpPr>
            <a:spLocks noChangeShapeType="1"/>
          </p:cNvSpPr>
          <p:nvPr/>
        </p:nvSpPr>
        <p:spPr bwMode="auto">
          <a:xfrm flipH="1">
            <a:off x="4448175" y="5257800"/>
            <a:ext cx="228600" cy="0"/>
          </a:xfrm>
          <a:prstGeom prst="line">
            <a:avLst/>
          </a:prstGeom>
          <a:noFill/>
          <a:ln w="57150">
            <a:solidFill>
              <a:srgbClr val="3399FF"/>
            </a:solidFill>
            <a:round/>
            <a:headEnd/>
            <a:tailEnd/>
          </a:ln>
        </p:spPr>
        <p:txBody>
          <a:bodyPr wrap="none" anchor="ctr"/>
          <a:lstStyle/>
          <a:p>
            <a:endParaRPr lang="en-US"/>
          </a:p>
        </p:txBody>
      </p:sp>
      <p:sp>
        <p:nvSpPr>
          <p:cNvPr id="33805" name="Line 13"/>
          <p:cNvSpPr>
            <a:spLocks noChangeShapeType="1"/>
          </p:cNvSpPr>
          <p:nvPr/>
        </p:nvSpPr>
        <p:spPr bwMode="auto">
          <a:xfrm flipH="1">
            <a:off x="8899525" y="5257800"/>
            <a:ext cx="228600" cy="0"/>
          </a:xfrm>
          <a:prstGeom prst="line">
            <a:avLst/>
          </a:prstGeom>
          <a:noFill/>
          <a:ln w="57150">
            <a:solidFill>
              <a:srgbClr val="3399FF"/>
            </a:solidFill>
            <a:round/>
            <a:headEnd/>
            <a:tailEnd/>
          </a:ln>
        </p:spPr>
        <p:txBody>
          <a:bodyPr wrap="none" anchor="ctr"/>
          <a:lstStyle/>
          <a:p>
            <a:endParaRPr lang="en-US"/>
          </a:p>
        </p:txBody>
      </p:sp>
      <p:sp>
        <p:nvSpPr>
          <p:cNvPr id="33806" name="Line 14"/>
          <p:cNvSpPr>
            <a:spLocks noChangeShapeType="1"/>
          </p:cNvSpPr>
          <p:nvPr/>
        </p:nvSpPr>
        <p:spPr bwMode="auto">
          <a:xfrm flipH="1">
            <a:off x="8902700" y="6324600"/>
            <a:ext cx="228600" cy="0"/>
          </a:xfrm>
          <a:prstGeom prst="line">
            <a:avLst/>
          </a:prstGeom>
          <a:noFill/>
          <a:ln w="57150">
            <a:solidFill>
              <a:srgbClr val="3399FF"/>
            </a:solidFill>
            <a:round/>
            <a:headEnd/>
            <a:tailEnd/>
          </a:ln>
        </p:spPr>
        <p:txBody>
          <a:bodyPr wrap="none" anchor="ctr"/>
          <a:lstStyle/>
          <a:p>
            <a:endParaRPr lang="en-US"/>
          </a:p>
        </p:txBody>
      </p:sp>
      <p:sp>
        <p:nvSpPr>
          <p:cNvPr id="81935" name="Text Box 15"/>
          <p:cNvSpPr txBox="1">
            <a:spLocks noChangeArrowheads="1"/>
          </p:cNvSpPr>
          <p:nvPr/>
        </p:nvSpPr>
        <p:spPr bwMode="auto">
          <a:xfrm>
            <a:off x="533400" y="5029200"/>
            <a:ext cx="36576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A:  5</a:t>
            </a:r>
            <a:endParaRPr lang="en-US" sz="2400">
              <a:solidFill>
                <a:srgbClr val="FFCC00"/>
              </a:solidFill>
              <a:latin typeface="Times New Roman" pitchFamily="18" charset="0"/>
            </a:endParaRPr>
          </a:p>
        </p:txBody>
      </p:sp>
      <p:sp>
        <p:nvSpPr>
          <p:cNvPr id="81936" name="Text Box 16"/>
          <p:cNvSpPr txBox="1">
            <a:spLocks noChangeArrowheads="1"/>
          </p:cNvSpPr>
          <p:nvPr/>
        </p:nvSpPr>
        <p:spPr bwMode="auto">
          <a:xfrm>
            <a:off x="533400" y="6096000"/>
            <a:ext cx="22098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C:  7</a:t>
            </a:r>
            <a:endParaRPr lang="en-US" sz="2400">
              <a:solidFill>
                <a:srgbClr val="FFCC00"/>
              </a:solidFill>
              <a:latin typeface="Times New Roman" pitchFamily="18" charset="0"/>
            </a:endParaRPr>
          </a:p>
        </p:txBody>
      </p:sp>
      <p:sp>
        <p:nvSpPr>
          <p:cNvPr id="81937" name="Text Box 17"/>
          <p:cNvSpPr txBox="1">
            <a:spLocks noChangeArrowheads="1"/>
          </p:cNvSpPr>
          <p:nvPr/>
        </p:nvSpPr>
        <p:spPr bwMode="auto">
          <a:xfrm>
            <a:off x="4953000" y="5029200"/>
            <a:ext cx="28956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B:  6</a:t>
            </a:r>
            <a:endParaRPr lang="en-US" sz="2400">
              <a:solidFill>
                <a:srgbClr val="FFCC00"/>
              </a:solidFill>
              <a:latin typeface="Times New Roman" pitchFamily="18" charset="0"/>
            </a:endParaRPr>
          </a:p>
        </p:txBody>
      </p:sp>
      <p:sp>
        <p:nvSpPr>
          <p:cNvPr id="81938" name="Text Box 18"/>
          <p:cNvSpPr txBox="1">
            <a:spLocks noChangeArrowheads="1"/>
          </p:cNvSpPr>
          <p:nvPr/>
        </p:nvSpPr>
        <p:spPr bwMode="auto">
          <a:xfrm>
            <a:off x="4953000" y="6096000"/>
            <a:ext cx="29718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D:  4</a:t>
            </a:r>
            <a:endParaRPr lang="en-US" sz="2400">
              <a:solidFill>
                <a:srgbClr val="FFCC00"/>
              </a:solidFill>
              <a:latin typeface="Times New Roman" pitchFamily="18" charset="0"/>
            </a:endParaRPr>
          </a:p>
        </p:txBody>
      </p:sp>
      <p:sp>
        <p:nvSpPr>
          <p:cNvPr id="33811" name="Oval 19"/>
          <p:cNvSpPr>
            <a:spLocks noChangeArrowheads="1"/>
          </p:cNvSpPr>
          <p:nvPr/>
        </p:nvSpPr>
        <p:spPr bwMode="auto">
          <a:xfrm>
            <a:off x="152400" y="3962400"/>
            <a:ext cx="1295400" cy="685800"/>
          </a:xfrm>
          <a:prstGeom prst="ellipse">
            <a:avLst/>
          </a:prstGeom>
          <a:noFill/>
          <a:ln w="57150">
            <a:solidFill>
              <a:srgbClr val="3399FF"/>
            </a:solidFill>
            <a:round/>
            <a:headEnd/>
            <a:tailEnd/>
          </a:ln>
        </p:spPr>
        <p:txBody>
          <a:bodyPr wrap="none" anchor="ctr"/>
          <a:lstStyle/>
          <a:p>
            <a:endParaRPr lang="en-US"/>
          </a:p>
        </p:txBody>
      </p:sp>
      <p:sp>
        <p:nvSpPr>
          <p:cNvPr id="33812" name="Oval 20"/>
          <p:cNvSpPr>
            <a:spLocks noChangeArrowheads="1"/>
          </p:cNvSpPr>
          <p:nvPr/>
        </p:nvSpPr>
        <p:spPr bwMode="auto">
          <a:xfrm>
            <a:off x="3048000" y="3962400"/>
            <a:ext cx="1295400" cy="685800"/>
          </a:xfrm>
          <a:prstGeom prst="ellipse">
            <a:avLst/>
          </a:prstGeom>
          <a:noFill/>
          <a:ln w="57150">
            <a:solidFill>
              <a:srgbClr val="3399FF"/>
            </a:solidFill>
            <a:round/>
            <a:headEnd/>
            <a:tailEnd/>
          </a:ln>
        </p:spPr>
        <p:txBody>
          <a:bodyPr wrap="none" anchor="ctr"/>
          <a:lstStyle/>
          <a:p>
            <a:endParaRPr lang="en-US"/>
          </a:p>
        </p:txBody>
      </p:sp>
      <p:sp>
        <p:nvSpPr>
          <p:cNvPr id="33813" name="Oval 21"/>
          <p:cNvSpPr>
            <a:spLocks noChangeArrowheads="1"/>
          </p:cNvSpPr>
          <p:nvPr/>
        </p:nvSpPr>
        <p:spPr bwMode="auto">
          <a:xfrm>
            <a:off x="1600200" y="3962400"/>
            <a:ext cx="1295400" cy="685800"/>
          </a:xfrm>
          <a:prstGeom prst="ellipse">
            <a:avLst/>
          </a:prstGeom>
          <a:noFill/>
          <a:ln w="57150">
            <a:solidFill>
              <a:srgbClr val="3399FF"/>
            </a:solidFill>
            <a:round/>
            <a:headEnd/>
            <a:tailEnd/>
          </a:ln>
        </p:spPr>
        <p:txBody>
          <a:bodyPr wrap="none" anchor="ctr"/>
          <a:lstStyle/>
          <a:p>
            <a:endParaRPr lang="en-US"/>
          </a:p>
        </p:txBody>
      </p:sp>
      <p:sp>
        <p:nvSpPr>
          <p:cNvPr id="33814" name="Text Box 22"/>
          <p:cNvSpPr txBox="1">
            <a:spLocks noChangeArrowheads="1"/>
          </p:cNvSpPr>
          <p:nvPr/>
        </p:nvSpPr>
        <p:spPr bwMode="auto">
          <a:xfrm>
            <a:off x="336550" y="4102100"/>
            <a:ext cx="1066800" cy="457200"/>
          </a:xfrm>
          <a:prstGeom prst="rect">
            <a:avLst/>
          </a:prstGeom>
          <a:noFill/>
          <a:ln w="9525">
            <a:noFill/>
            <a:miter lim="800000"/>
            <a:headEnd/>
            <a:tailEnd/>
          </a:ln>
        </p:spPr>
        <p:txBody>
          <a:bodyPr>
            <a:spAutoFit/>
          </a:bodyPr>
          <a:lstStyle/>
          <a:p>
            <a:pPr algn="l">
              <a:spcBef>
                <a:spcPct val="50000"/>
              </a:spcBef>
            </a:pPr>
            <a:r>
              <a:rPr lang="en-US" sz="2400" b="1">
                <a:solidFill>
                  <a:schemeClr val="bg1"/>
                </a:solidFill>
              </a:rPr>
              <a:t>50:50</a:t>
            </a:r>
            <a:endParaRPr lang="en-US" sz="2400">
              <a:solidFill>
                <a:schemeClr val="bg1"/>
              </a:solidFill>
              <a:latin typeface="Times New Roman" pitchFamily="18" charset="0"/>
            </a:endParaRPr>
          </a:p>
        </p:txBody>
      </p:sp>
      <p:sp>
        <p:nvSpPr>
          <p:cNvPr id="33815" name="Rectangle 23"/>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endParaRPr lang="en-US"/>
          </a:p>
        </p:txBody>
      </p:sp>
      <p:sp>
        <p:nvSpPr>
          <p:cNvPr id="33816" name="Rectangle 24"/>
          <p:cNvSpPr>
            <a:spLocks noChangeArrowheads="1"/>
          </p:cNvSpPr>
          <p:nvPr/>
        </p:nvSpPr>
        <p:spPr bwMode="auto">
          <a:xfrm>
            <a:off x="6696075" y="1598613"/>
            <a:ext cx="2413000" cy="322262"/>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33817" name="Text Box 25"/>
          <p:cNvSpPr txBox="1">
            <a:spLocks noChangeArrowheads="1"/>
          </p:cNvSpPr>
          <p:nvPr/>
        </p:nvSpPr>
        <p:spPr bwMode="auto">
          <a:xfrm>
            <a:off x="6705600" y="-15875"/>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15</a:t>
            </a:r>
            <a:endParaRPr lang="en-US" sz="2400">
              <a:solidFill>
                <a:schemeClr val="bg1"/>
              </a:solidFill>
              <a:latin typeface="Times New Roman" pitchFamily="18" charset="0"/>
            </a:endParaRPr>
          </a:p>
        </p:txBody>
      </p:sp>
      <p:sp>
        <p:nvSpPr>
          <p:cNvPr id="33818" name="Text Box 26"/>
          <p:cNvSpPr txBox="1">
            <a:spLocks noChangeArrowheads="1"/>
          </p:cNvSpPr>
          <p:nvPr/>
        </p:nvSpPr>
        <p:spPr bwMode="auto">
          <a:xfrm>
            <a:off x="6705600" y="304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14</a:t>
            </a:r>
            <a:endParaRPr lang="en-US" sz="2400">
              <a:solidFill>
                <a:srgbClr val="FFCC00"/>
              </a:solidFill>
              <a:latin typeface="Times New Roman" pitchFamily="18" charset="0"/>
            </a:endParaRPr>
          </a:p>
        </p:txBody>
      </p:sp>
      <p:sp>
        <p:nvSpPr>
          <p:cNvPr id="33819" name="Text Box 27"/>
          <p:cNvSpPr txBox="1">
            <a:spLocks noChangeArrowheads="1"/>
          </p:cNvSpPr>
          <p:nvPr/>
        </p:nvSpPr>
        <p:spPr bwMode="auto">
          <a:xfrm>
            <a:off x="6705600" y="609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13</a:t>
            </a:r>
            <a:endParaRPr lang="en-US" sz="2400">
              <a:solidFill>
                <a:srgbClr val="FFCC00"/>
              </a:solidFill>
              <a:latin typeface="Times New Roman" pitchFamily="18" charset="0"/>
            </a:endParaRPr>
          </a:p>
        </p:txBody>
      </p:sp>
      <p:sp>
        <p:nvSpPr>
          <p:cNvPr id="33820" name="Text Box 28"/>
          <p:cNvSpPr txBox="1">
            <a:spLocks noChangeArrowheads="1"/>
          </p:cNvSpPr>
          <p:nvPr/>
        </p:nvSpPr>
        <p:spPr bwMode="auto">
          <a:xfrm>
            <a:off x="6705600" y="914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12</a:t>
            </a:r>
            <a:endParaRPr lang="en-US" sz="2400">
              <a:solidFill>
                <a:srgbClr val="FFCC00"/>
              </a:solidFill>
              <a:latin typeface="Times New Roman" pitchFamily="18" charset="0"/>
            </a:endParaRPr>
          </a:p>
        </p:txBody>
      </p:sp>
      <p:sp>
        <p:nvSpPr>
          <p:cNvPr id="33821" name="Text Box 29"/>
          <p:cNvSpPr txBox="1">
            <a:spLocks noChangeArrowheads="1"/>
          </p:cNvSpPr>
          <p:nvPr/>
        </p:nvSpPr>
        <p:spPr bwMode="auto">
          <a:xfrm>
            <a:off x="6705600" y="1219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11</a:t>
            </a:r>
            <a:endParaRPr lang="en-US" sz="2400">
              <a:solidFill>
                <a:srgbClr val="FFCC00"/>
              </a:solidFill>
              <a:latin typeface="Times New Roman" pitchFamily="18" charset="0"/>
            </a:endParaRPr>
          </a:p>
        </p:txBody>
      </p:sp>
      <p:sp>
        <p:nvSpPr>
          <p:cNvPr id="33822" name="Text Box 30"/>
          <p:cNvSpPr txBox="1">
            <a:spLocks noChangeArrowheads="1"/>
          </p:cNvSpPr>
          <p:nvPr/>
        </p:nvSpPr>
        <p:spPr bwMode="auto">
          <a:xfrm>
            <a:off x="6705600" y="1524000"/>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10</a:t>
            </a:r>
            <a:endParaRPr lang="en-US" sz="2400">
              <a:solidFill>
                <a:schemeClr val="bg1"/>
              </a:solidFill>
              <a:latin typeface="Times New Roman" pitchFamily="18" charset="0"/>
            </a:endParaRPr>
          </a:p>
        </p:txBody>
      </p:sp>
      <p:sp>
        <p:nvSpPr>
          <p:cNvPr id="33823" name="Text Box 31"/>
          <p:cNvSpPr txBox="1">
            <a:spLocks noChangeArrowheads="1"/>
          </p:cNvSpPr>
          <p:nvPr/>
        </p:nvSpPr>
        <p:spPr bwMode="auto">
          <a:xfrm>
            <a:off x="6705600" y="1828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9</a:t>
            </a:r>
            <a:endParaRPr lang="en-US" sz="2400">
              <a:solidFill>
                <a:srgbClr val="FFCC00"/>
              </a:solidFill>
              <a:latin typeface="Times New Roman" pitchFamily="18" charset="0"/>
            </a:endParaRPr>
          </a:p>
        </p:txBody>
      </p:sp>
      <p:sp>
        <p:nvSpPr>
          <p:cNvPr id="33824" name="Text Box 32"/>
          <p:cNvSpPr txBox="1">
            <a:spLocks noChangeArrowheads="1"/>
          </p:cNvSpPr>
          <p:nvPr/>
        </p:nvSpPr>
        <p:spPr bwMode="auto">
          <a:xfrm>
            <a:off x="6705600" y="2133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8</a:t>
            </a:r>
            <a:endParaRPr lang="en-US" sz="2400">
              <a:solidFill>
                <a:srgbClr val="FFCC00"/>
              </a:solidFill>
              <a:latin typeface="Times New Roman" pitchFamily="18" charset="0"/>
            </a:endParaRPr>
          </a:p>
        </p:txBody>
      </p:sp>
      <p:sp>
        <p:nvSpPr>
          <p:cNvPr id="33825" name="Text Box 33"/>
          <p:cNvSpPr txBox="1">
            <a:spLocks noChangeArrowheads="1"/>
          </p:cNvSpPr>
          <p:nvPr/>
        </p:nvSpPr>
        <p:spPr bwMode="auto">
          <a:xfrm>
            <a:off x="6705600" y="2438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7</a:t>
            </a:r>
            <a:endParaRPr lang="en-US" sz="2400">
              <a:solidFill>
                <a:srgbClr val="FFCC00"/>
              </a:solidFill>
              <a:latin typeface="Times New Roman" pitchFamily="18" charset="0"/>
            </a:endParaRPr>
          </a:p>
        </p:txBody>
      </p:sp>
      <p:sp>
        <p:nvSpPr>
          <p:cNvPr id="33826" name="Text Box 34"/>
          <p:cNvSpPr txBox="1">
            <a:spLocks noChangeArrowheads="1"/>
          </p:cNvSpPr>
          <p:nvPr/>
        </p:nvSpPr>
        <p:spPr bwMode="auto">
          <a:xfrm>
            <a:off x="6705600" y="2743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6</a:t>
            </a:r>
            <a:endParaRPr lang="en-US" sz="2400">
              <a:solidFill>
                <a:srgbClr val="FFCC00"/>
              </a:solidFill>
              <a:latin typeface="Times New Roman" pitchFamily="18" charset="0"/>
            </a:endParaRPr>
          </a:p>
        </p:txBody>
      </p:sp>
      <p:sp>
        <p:nvSpPr>
          <p:cNvPr id="33827" name="Text Box 35"/>
          <p:cNvSpPr txBox="1">
            <a:spLocks noChangeArrowheads="1"/>
          </p:cNvSpPr>
          <p:nvPr/>
        </p:nvSpPr>
        <p:spPr bwMode="auto">
          <a:xfrm>
            <a:off x="6705600" y="3048000"/>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5</a:t>
            </a:r>
          </a:p>
        </p:txBody>
      </p:sp>
      <p:sp>
        <p:nvSpPr>
          <p:cNvPr id="33828" name="Text Box 36"/>
          <p:cNvSpPr txBox="1">
            <a:spLocks noChangeArrowheads="1"/>
          </p:cNvSpPr>
          <p:nvPr/>
        </p:nvSpPr>
        <p:spPr bwMode="auto">
          <a:xfrm>
            <a:off x="6705600" y="3352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4</a:t>
            </a:r>
            <a:endParaRPr lang="en-US" sz="2400">
              <a:solidFill>
                <a:srgbClr val="FFCC00"/>
              </a:solidFill>
              <a:latin typeface="Times New Roman" pitchFamily="18" charset="0"/>
            </a:endParaRPr>
          </a:p>
        </p:txBody>
      </p:sp>
      <p:sp>
        <p:nvSpPr>
          <p:cNvPr id="33829" name="Text Box 37"/>
          <p:cNvSpPr txBox="1">
            <a:spLocks noChangeArrowheads="1"/>
          </p:cNvSpPr>
          <p:nvPr/>
        </p:nvSpPr>
        <p:spPr bwMode="auto">
          <a:xfrm>
            <a:off x="6705600" y="3657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3</a:t>
            </a:r>
            <a:endParaRPr lang="en-US" sz="2400">
              <a:solidFill>
                <a:srgbClr val="FFCC00"/>
              </a:solidFill>
              <a:latin typeface="Times New Roman" pitchFamily="18" charset="0"/>
            </a:endParaRPr>
          </a:p>
        </p:txBody>
      </p:sp>
      <p:sp>
        <p:nvSpPr>
          <p:cNvPr id="33830" name="Text Box 38"/>
          <p:cNvSpPr txBox="1">
            <a:spLocks noChangeArrowheads="1"/>
          </p:cNvSpPr>
          <p:nvPr/>
        </p:nvSpPr>
        <p:spPr bwMode="auto">
          <a:xfrm>
            <a:off x="6705600" y="3962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a:t>
            </a:r>
            <a:endParaRPr lang="en-US" sz="2400">
              <a:solidFill>
                <a:srgbClr val="FFCC00"/>
              </a:solidFill>
              <a:latin typeface="Times New Roman" pitchFamily="18" charset="0"/>
            </a:endParaRPr>
          </a:p>
        </p:txBody>
      </p:sp>
      <p:sp>
        <p:nvSpPr>
          <p:cNvPr id="33831" name="Text Box 39"/>
          <p:cNvSpPr txBox="1">
            <a:spLocks noChangeArrowheads="1"/>
          </p:cNvSpPr>
          <p:nvPr/>
        </p:nvSpPr>
        <p:spPr bwMode="auto">
          <a:xfrm>
            <a:off x="6705600" y="4267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a:t>
            </a:r>
            <a:endParaRPr lang="en-US" sz="2400">
              <a:solidFill>
                <a:srgbClr val="FFCC00"/>
              </a:solidFill>
              <a:latin typeface="Times New Roman" pitchFamily="18" charset="0"/>
            </a:endParaRPr>
          </a:p>
        </p:txBody>
      </p:sp>
      <p:sp>
        <p:nvSpPr>
          <p:cNvPr id="33832" name="Text Box 40"/>
          <p:cNvSpPr txBox="1">
            <a:spLocks noChangeArrowheads="1"/>
          </p:cNvSpPr>
          <p:nvPr/>
        </p:nvSpPr>
        <p:spPr bwMode="auto">
          <a:xfrm>
            <a:off x="7543800" y="0"/>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 Million</a:t>
            </a:r>
            <a:endParaRPr lang="en-US" sz="2400">
              <a:solidFill>
                <a:schemeClr val="bg1"/>
              </a:solidFill>
              <a:latin typeface="Times New Roman" pitchFamily="18" charset="0"/>
            </a:endParaRPr>
          </a:p>
        </p:txBody>
      </p:sp>
      <p:sp>
        <p:nvSpPr>
          <p:cNvPr id="33833" name="Text Box 41"/>
          <p:cNvSpPr txBox="1">
            <a:spLocks noChangeArrowheads="1"/>
          </p:cNvSpPr>
          <p:nvPr/>
        </p:nvSpPr>
        <p:spPr bwMode="auto">
          <a:xfrm>
            <a:off x="7543800" y="320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$500,000</a:t>
            </a:r>
            <a:endParaRPr lang="en-US" sz="2400">
              <a:solidFill>
                <a:srgbClr val="FFCC00"/>
              </a:solidFill>
              <a:latin typeface="Times New Roman" pitchFamily="18" charset="0"/>
            </a:endParaRPr>
          </a:p>
        </p:txBody>
      </p:sp>
      <p:sp>
        <p:nvSpPr>
          <p:cNvPr id="33834" name="Text Box 42"/>
          <p:cNvSpPr txBox="1">
            <a:spLocks noChangeArrowheads="1"/>
          </p:cNvSpPr>
          <p:nvPr/>
        </p:nvSpPr>
        <p:spPr bwMode="auto">
          <a:xfrm>
            <a:off x="7543800" y="625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$250,000</a:t>
            </a:r>
            <a:endParaRPr lang="en-US" sz="2400">
              <a:solidFill>
                <a:srgbClr val="FFCC00"/>
              </a:solidFill>
              <a:latin typeface="Times New Roman" pitchFamily="18" charset="0"/>
            </a:endParaRPr>
          </a:p>
        </p:txBody>
      </p:sp>
      <p:sp>
        <p:nvSpPr>
          <p:cNvPr id="33835" name="Text Box 43"/>
          <p:cNvSpPr txBox="1">
            <a:spLocks noChangeArrowheads="1"/>
          </p:cNvSpPr>
          <p:nvPr/>
        </p:nvSpPr>
        <p:spPr bwMode="auto">
          <a:xfrm>
            <a:off x="7543800" y="930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$125,000</a:t>
            </a:r>
            <a:endParaRPr lang="en-US" sz="2400">
              <a:solidFill>
                <a:srgbClr val="FFCC00"/>
              </a:solidFill>
              <a:latin typeface="Times New Roman" pitchFamily="18" charset="0"/>
            </a:endParaRPr>
          </a:p>
        </p:txBody>
      </p:sp>
      <p:sp>
        <p:nvSpPr>
          <p:cNvPr id="33836" name="Text Box 44"/>
          <p:cNvSpPr txBox="1">
            <a:spLocks noChangeArrowheads="1"/>
          </p:cNvSpPr>
          <p:nvPr/>
        </p:nvSpPr>
        <p:spPr bwMode="auto">
          <a:xfrm>
            <a:off x="7543800" y="1235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$64,000</a:t>
            </a:r>
            <a:endParaRPr lang="en-US" sz="2400">
              <a:solidFill>
                <a:srgbClr val="FFCC00"/>
              </a:solidFill>
              <a:latin typeface="Times New Roman" pitchFamily="18" charset="0"/>
            </a:endParaRPr>
          </a:p>
        </p:txBody>
      </p:sp>
      <p:sp>
        <p:nvSpPr>
          <p:cNvPr id="33837" name="Text Box 45"/>
          <p:cNvSpPr txBox="1">
            <a:spLocks noChangeArrowheads="1"/>
          </p:cNvSpPr>
          <p:nvPr/>
        </p:nvSpPr>
        <p:spPr bwMode="auto">
          <a:xfrm>
            <a:off x="7543800" y="1539875"/>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$32,000</a:t>
            </a:r>
            <a:endParaRPr lang="en-US" sz="2400">
              <a:solidFill>
                <a:schemeClr val="bg1"/>
              </a:solidFill>
              <a:latin typeface="Times New Roman" pitchFamily="18" charset="0"/>
            </a:endParaRPr>
          </a:p>
        </p:txBody>
      </p:sp>
      <p:sp>
        <p:nvSpPr>
          <p:cNvPr id="33838" name="Text Box 46"/>
          <p:cNvSpPr txBox="1">
            <a:spLocks noChangeArrowheads="1"/>
          </p:cNvSpPr>
          <p:nvPr/>
        </p:nvSpPr>
        <p:spPr bwMode="auto">
          <a:xfrm>
            <a:off x="7543800" y="1844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$16,000</a:t>
            </a:r>
            <a:endParaRPr lang="en-US" sz="2400">
              <a:solidFill>
                <a:srgbClr val="FFCC00"/>
              </a:solidFill>
              <a:latin typeface="Times New Roman" pitchFamily="18" charset="0"/>
            </a:endParaRPr>
          </a:p>
        </p:txBody>
      </p:sp>
      <p:sp>
        <p:nvSpPr>
          <p:cNvPr id="33839" name="Text Box 47"/>
          <p:cNvSpPr txBox="1">
            <a:spLocks noChangeArrowheads="1"/>
          </p:cNvSpPr>
          <p:nvPr/>
        </p:nvSpPr>
        <p:spPr bwMode="auto">
          <a:xfrm>
            <a:off x="7543800" y="2149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$8,000</a:t>
            </a:r>
            <a:endParaRPr lang="en-US" sz="2400">
              <a:solidFill>
                <a:srgbClr val="FFCC00"/>
              </a:solidFill>
              <a:latin typeface="Times New Roman" pitchFamily="18" charset="0"/>
            </a:endParaRPr>
          </a:p>
        </p:txBody>
      </p:sp>
      <p:sp>
        <p:nvSpPr>
          <p:cNvPr id="33840" name="Text Box 48"/>
          <p:cNvSpPr txBox="1">
            <a:spLocks noChangeArrowheads="1"/>
          </p:cNvSpPr>
          <p:nvPr/>
        </p:nvSpPr>
        <p:spPr bwMode="auto">
          <a:xfrm>
            <a:off x="7543800" y="2454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$4,000</a:t>
            </a:r>
            <a:endParaRPr lang="en-US" sz="2400">
              <a:solidFill>
                <a:srgbClr val="FFCC00"/>
              </a:solidFill>
              <a:latin typeface="Times New Roman" pitchFamily="18" charset="0"/>
            </a:endParaRPr>
          </a:p>
        </p:txBody>
      </p:sp>
      <p:sp>
        <p:nvSpPr>
          <p:cNvPr id="33841" name="Text Box 49"/>
          <p:cNvSpPr txBox="1">
            <a:spLocks noChangeArrowheads="1"/>
          </p:cNvSpPr>
          <p:nvPr/>
        </p:nvSpPr>
        <p:spPr bwMode="auto">
          <a:xfrm>
            <a:off x="7543800" y="2759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$2,000</a:t>
            </a:r>
            <a:endParaRPr lang="en-US" sz="2400">
              <a:solidFill>
                <a:srgbClr val="FFCC00"/>
              </a:solidFill>
              <a:latin typeface="Times New Roman" pitchFamily="18" charset="0"/>
            </a:endParaRPr>
          </a:p>
        </p:txBody>
      </p:sp>
      <p:sp>
        <p:nvSpPr>
          <p:cNvPr id="33842" name="Text Box 50"/>
          <p:cNvSpPr txBox="1">
            <a:spLocks noChangeArrowheads="1"/>
          </p:cNvSpPr>
          <p:nvPr/>
        </p:nvSpPr>
        <p:spPr bwMode="auto">
          <a:xfrm>
            <a:off x="7543800" y="3063875"/>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$1,000</a:t>
            </a:r>
          </a:p>
        </p:txBody>
      </p:sp>
      <p:sp>
        <p:nvSpPr>
          <p:cNvPr id="33843" name="Text Box 51"/>
          <p:cNvSpPr txBox="1">
            <a:spLocks noChangeArrowheads="1"/>
          </p:cNvSpPr>
          <p:nvPr/>
        </p:nvSpPr>
        <p:spPr bwMode="auto">
          <a:xfrm>
            <a:off x="7543800" y="3368675"/>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$500</a:t>
            </a:r>
            <a:endParaRPr lang="en-US" sz="2400">
              <a:solidFill>
                <a:srgbClr val="FFCC00"/>
              </a:solidFill>
              <a:latin typeface="Times New Roman" pitchFamily="18" charset="0"/>
            </a:endParaRPr>
          </a:p>
        </p:txBody>
      </p:sp>
      <p:sp>
        <p:nvSpPr>
          <p:cNvPr id="33844" name="Text Box 52"/>
          <p:cNvSpPr txBox="1">
            <a:spLocks noChangeArrowheads="1"/>
          </p:cNvSpPr>
          <p:nvPr/>
        </p:nvSpPr>
        <p:spPr bwMode="auto">
          <a:xfrm>
            <a:off x="7543800" y="3673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$300</a:t>
            </a:r>
            <a:endParaRPr lang="en-US" sz="2400">
              <a:solidFill>
                <a:srgbClr val="FFCC00"/>
              </a:solidFill>
              <a:latin typeface="Times New Roman" pitchFamily="18" charset="0"/>
            </a:endParaRPr>
          </a:p>
        </p:txBody>
      </p:sp>
      <p:sp>
        <p:nvSpPr>
          <p:cNvPr id="33845" name="Text Box 53"/>
          <p:cNvSpPr txBox="1">
            <a:spLocks noChangeArrowheads="1"/>
          </p:cNvSpPr>
          <p:nvPr/>
        </p:nvSpPr>
        <p:spPr bwMode="auto">
          <a:xfrm>
            <a:off x="7543800" y="3978275"/>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$200</a:t>
            </a:r>
            <a:endParaRPr lang="en-US" sz="2400">
              <a:solidFill>
                <a:srgbClr val="FFCC00"/>
              </a:solidFill>
              <a:latin typeface="Times New Roman" pitchFamily="18" charset="0"/>
            </a:endParaRPr>
          </a:p>
        </p:txBody>
      </p:sp>
      <p:sp>
        <p:nvSpPr>
          <p:cNvPr id="33846" name="Text Box 54"/>
          <p:cNvSpPr txBox="1">
            <a:spLocks noChangeArrowheads="1"/>
          </p:cNvSpPr>
          <p:nvPr/>
        </p:nvSpPr>
        <p:spPr bwMode="auto">
          <a:xfrm>
            <a:off x="7543800" y="4283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$100</a:t>
            </a:r>
            <a:endParaRPr lang="en-US" sz="2400">
              <a:solidFill>
                <a:srgbClr val="FFCC00"/>
              </a:solidFill>
              <a:latin typeface="Times New Roman" pitchFamily="18" charset="0"/>
            </a:endParaRPr>
          </a:p>
        </p:txBody>
      </p:sp>
      <p:sp>
        <p:nvSpPr>
          <p:cNvPr id="33847" name="Oval 55"/>
          <p:cNvSpPr>
            <a:spLocks noChangeArrowheads="1"/>
          </p:cNvSpPr>
          <p:nvPr/>
        </p:nvSpPr>
        <p:spPr bwMode="auto">
          <a:xfrm>
            <a:off x="7239000" y="4419600"/>
            <a:ext cx="152400" cy="152400"/>
          </a:xfrm>
          <a:prstGeom prst="ellipse">
            <a:avLst/>
          </a:prstGeom>
          <a:solidFill>
            <a:srgbClr val="FFCC00"/>
          </a:solidFill>
          <a:ln w="9525">
            <a:noFill/>
            <a:round/>
            <a:headEnd/>
            <a:tailEnd/>
          </a:ln>
        </p:spPr>
        <p:txBody>
          <a:bodyPr wrap="none" anchor="ctr"/>
          <a:lstStyle/>
          <a:p>
            <a:endParaRPr lang="en-US"/>
          </a:p>
        </p:txBody>
      </p:sp>
      <p:sp>
        <p:nvSpPr>
          <p:cNvPr id="33848" name="Oval 56"/>
          <p:cNvSpPr>
            <a:spLocks noChangeArrowheads="1"/>
          </p:cNvSpPr>
          <p:nvPr/>
        </p:nvSpPr>
        <p:spPr bwMode="auto">
          <a:xfrm>
            <a:off x="7239000" y="4114800"/>
            <a:ext cx="152400" cy="152400"/>
          </a:xfrm>
          <a:prstGeom prst="ellipse">
            <a:avLst/>
          </a:prstGeom>
          <a:solidFill>
            <a:srgbClr val="FFCC00"/>
          </a:solidFill>
          <a:ln w="9525">
            <a:noFill/>
            <a:round/>
            <a:headEnd/>
            <a:tailEnd/>
          </a:ln>
        </p:spPr>
        <p:txBody>
          <a:bodyPr wrap="none" anchor="ctr"/>
          <a:lstStyle/>
          <a:p>
            <a:endParaRPr lang="en-US"/>
          </a:p>
        </p:txBody>
      </p:sp>
      <p:sp>
        <p:nvSpPr>
          <p:cNvPr id="33849" name="Oval 57"/>
          <p:cNvSpPr>
            <a:spLocks noChangeArrowheads="1"/>
          </p:cNvSpPr>
          <p:nvPr/>
        </p:nvSpPr>
        <p:spPr bwMode="auto">
          <a:xfrm>
            <a:off x="7239000" y="3810000"/>
            <a:ext cx="152400" cy="152400"/>
          </a:xfrm>
          <a:prstGeom prst="ellipse">
            <a:avLst/>
          </a:prstGeom>
          <a:solidFill>
            <a:srgbClr val="FFCC00"/>
          </a:solidFill>
          <a:ln w="9525">
            <a:noFill/>
            <a:round/>
            <a:headEnd/>
            <a:tailEnd/>
          </a:ln>
        </p:spPr>
        <p:txBody>
          <a:bodyPr wrap="none" anchor="ctr"/>
          <a:lstStyle/>
          <a:p>
            <a:endParaRPr lang="en-US"/>
          </a:p>
        </p:txBody>
      </p:sp>
      <p:sp>
        <p:nvSpPr>
          <p:cNvPr id="33850" name="Oval 58"/>
          <p:cNvSpPr>
            <a:spLocks noChangeArrowheads="1"/>
          </p:cNvSpPr>
          <p:nvPr/>
        </p:nvSpPr>
        <p:spPr bwMode="auto">
          <a:xfrm>
            <a:off x="7239000" y="3505200"/>
            <a:ext cx="152400" cy="152400"/>
          </a:xfrm>
          <a:prstGeom prst="ellipse">
            <a:avLst/>
          </a:prstGeom>
          <a:solidFill>
            <a:srgbClr val="FFCC00"/>
          </a:solidFill>
          <a:ln w="9525">
            <a:noFill/>
            <a:round/>
            <a:headEnd/>
            <a:tailEnd/>
          </a:ln>
        </p:spPr>
        <p:txBody>
          <a:bodyPr wrap="none" anchor="ctr"/>
          <a:lstStyle/>
          <a:p>
            <a:endParaRPr lang="en-US"/>
          </a:p>
        </p:txBody>
      </p:sp>
      <p:sp>
        <p:nvSpPr>
          <p:cNvPr id="33851" name="Oval 59"/>
          <p:cNvSpPr>
            <a:spLocks noChangeArrowheads="1"/>
          </p:cNvSpPr>
          <p:nvPr/>
        </p:nvSpPr>
        <p:spPr bwMode="auto">
          <a:xfrm>
            <a:off x="7239000" y="3200400"/>
            <a:ext cx="152400" cy="152400"/>
          </a:xfrm>
          <a:prstGeom prst="ellipse">
            <a:avLst/>
          </a:prstGeom>
          <a:solidFill>
            <a:schemeClr val="bg1"/>
          </a:solidFill>
          <a:ln w="9525">
            <a:noFill/>
            <a:round/>
            <a:headEnd/>
            <a:tailEnd/>
          </a:ln>
        </p:spPr>
        <p:txBody>
          <a:bodyPr wrap="none" anchor="ctr"/>
          <a:lstStyle/>
          <a:p>
            <a:endParaRPr lang="en-US"/>
          </a:p>
        </p:txBody>
      </p:sp>
      <p:sp>
        <p:nvSpPr>
          <p:cNvPr id="33852" name="Oval 60"/>
          <p:cNvSpPr>
            <a:spLocks noChangeArrowheads="1"/>
          </p:cNvSpPr>
          <p:nvPr/>
        </p:nvSpPr>
        <p:spPr bwMode="auto">
          <a:xfrm>
            <a:off x="7239000" y="2895600"/>
            <a:ext cx="152400" cy="152400"/>
          </a:xfrm>
          <a:prstGeom prst="ellipse">
            <a:avLst/>
          </a:prstGeom>
          <a:solidFill>
            <a:srgbClr val="FFCC00"/>
          </a:solidFill>
          <a:ln w="9525">
            <a:noFill/>
            <a:round/>
            <a:headEnd/>
            <a:tailEnd/>
          </a:ln>
        </p:spPr>
        <p:txBody>
          <a:bodyPr wrap="none" anchor="ctr"/>
          <a:lstStyle/>
          <a:p>
            <a:endParaRPr lang="en-US"/>
          </a:p>
        </p:txBody>
      </p:sp>
      <p:sp>
        <p:nvSpPr>
          <p:cNvPr id="33853" name="Oval 61"/>
          <p:cNvSpPr>
            <a:spLocks noChangeArrowheads="1"/>
          </p:cNvSpPr>
          <p:nvPr/>
        </p:nvSpPr>
        <p:spPr bwMode="auto">
          <a:xfrm>
            <a:off x="7239000" y="2590800"/>
            <a:ext cx="152400" cy="152400"/>
          </a:xfrm>
          <a:prstGeom prst="ellipse">
            <a:avLst/>
          </a:prstGeom>
          <a:solidFill>
            <a:srgbClr val="FFCC00"/>
          </a:solidFill>
          <a:ln w="9525">
            <a:noFill/>
            <a:round/>
            <a:headEnd/>
            <a:tailEnd/>
          </a:ln>
        </p:spPr>
        <p:txBody>
          <a:bodyPr wrap="none" anchor="ctr"/>
          <a:lstStyle/>
          <a:p>
            <a:endParaRPr lang="en-US"/>
          </a:p>
        </p:txBody>
      </p:sp>
      <p:sp>
        <p:nvSpPr>
          <p:cNvPr id="33854" name="Oval 62"/>
          <p:cNvSpPr>
            <a:spLocks noChangeArrowheads="1"/>
          </p:cNvSpPr>
          <p:nvPr/>
        </p:nvSpPr>
        <p:spPr bwMode="auto">
          <a:xfrm>
            <a:off x="7239000" y="2286000"/>
            <a:ext cx="152400" cy="152400"/>
          </a:xfrm>
          <a:prstGeom prst="ellipse">
            <a:avLst/>
          </a:prstGeom>
          <a:solidFill>
            <a:srgbClr val="FFCC00"/>
          </a:solidFill>
          <a:ln w="9525">
            <a:noFill/>
            <a:round/>
            <a:headEnd/>
            <a:tailEnd/>
          </a:ln>
        </p:spPr>
        <p:txBody>
          <a:bodyPr wrap="none" anchor="ctr"/>
          <a:lstStyle/>
          <a:p>
            <a:endParaRPr lang="en-US"/>
          </a:p>
        </p:txBody>
      </p:sp>
      <p:sp>
        <p:nvSpPr>
          <p:cNvPr id="33855" name="Oval 63"/>
          <p:cNvSpPr>
            <a:spLocks noChangeArrowheads="1"/>
          </p:cNvSpPr>
          <p:nvPr/>
        </p:nvSpPr>
        <p:spPr bwMode="auto">
          <a:xfrm>
            <a:off x="7239000" y="1981200"/>
            <a:ext cx="152400" cy="152400"/>
          </a:xfrm>
          <a:prstGeom prst="ellipse">
            <a:avLst/>
          </a:prstGeom>
          <a:solidFill>
            <a:srgbClr val="FFCC00"/>
          </a:solidFill>
          <a:ln w="9525">
            <a:noFill/>
            <a:round/>
            <a:headEnd/>
            <a:tailEnd/>
          </a:ln>
        </p:spPr>
        <p:txBody>
          <a:bodyPr wrap="none" anchor="ctr"/>
          <a:lstStyle/>
          <a:p>
            <a:endParaRPr lang="en-US"/>
          </a:p>
        </p:txBody>
      </p:sp>
      <p:sp>
        <p:nvSpPr>
          <p:cNvPr id="33856" name="Oval 64"/>
          <p:cNvSpPr>
            <a:spLocks noChangeArrowheads="1"/>
          </p:cNvSpPr>
          <p:nvPr/>
        </p:nvSpPr>
        <p:spPr bwMode="auto">
          <a:xfrm>
            <a:off x="7239000" y="1676400"/>
            <a:ext cx="152400" cy="152400"/>
          </a:xfrm>
          <a:prstGeom prst="ellipse">
            <a:avLst/>
          </a:prstGeom>
          <a:solidFill>
            <a:schemeClr val="bg1"/>
          </a:solidFill>
          <a:ln w="9525">
            <a:noFill/>
            <a:round/>
            <a:headEnd/>
            <a:tailEnd/>
          </a:ln>
        </p:spPr>
        <p:txBody>
          <a:bodyPr wrap="none" anchor="ctr"/>
          <a:lstStyle/>
          <a:p>
            <a:endParaRPr lang="en-US" sz="2400">
              <a:solidFill>
                <a:schemeClr val="tx1"/>
              </a:solidFill>
              <a:latin typeface="Times New Roman" pitchFamily="18" charset="0"/>
            </a:endParaRPr>
          </a:p>
        </p:txBody>
      </p:sp>
      <p:sp>
        <p:nvSpPr>
          <p:cNvPr id="33857" name="Oval 65"/>
          <p:cNvSpPr>
            <a:spLocks noChangeArrowheads="1"/>
          </p:cNvSpPr>
          <p:nvPr/>
        </p:nvSpPr>
        <p:spPr bwMode="auto">
          <a:xfrm>
            <a:off x="7239000" y="1371600"/>
            <a:ext cx="152400" cy="152400"/>
          </a:xfrm>
          <a:prstGeom prst="ellipse">
            <a:avLst/>
          </a:prstGeom>
          <a:solidFill>
            <a:srgbClr val="FFCC00"/>
          </a:solidFill>
          <a:ln w="9525">
            <a:noFill/>
            <a:round/>
            <a:headEnd/>
            <a:tailEnd/>
          </a:ln>
        </p:spPr>
        <p:txBody>
          <a:bodyPr wrap="none" anchor="ctr"/>
          <a:lstStyle/>
          <a:p>
            <a:endParaRPr lang="en-US"/>
          </a:p>
        </p:txBody>
      </p:sp>
      <p:sp>
        <p:nvSpPr>
          <p:cNvPr id="33858" name="Oval 66"/>
          <p:cNvSpPr>
            <a:spLocks noChangeArrowheads="1"/>
          </p:cNvSpPr>
          <p:nvPr/>
        </p:nvSpPr>
        <p:spPr bwMode="auto">
          <a:xfrm>
            <a:off x="7239000" y="1066800"/>
            <a:ext cx="152400" cy="152400"/>
          </a:xfrm>
          <a:prstGeom prst="ellipse">
            <a:avLst/>
          </a:prstGeom>
          <a:solidFill>
            <a:srgbClr val="FFCC00"/>
          </a:solidFill>
          <a:ln w="9525">
            <a:noFill/>
            <a:round/>
            <a:headEnd/>
            <a:tailEnd/>
          </a:ln>
        </p:spPr>
        <p:txBody>
          <a:bodyPr wrap="none" anchor="ctr"/>
          <a:lstStyle/>
          <a:p>
            <a:endParaRPr lang="en-US"/>
          </a:p>
        </p:txBody>
      </p:sp>
      <p:sp>
        <p:nvSpPr>
          <p:cNvPr id="33859" name="Oval 67"/>
          <p:cNvSpPr>
            <a:spLocks noChangeArrowheads="1"/>
          </p:cNvSpPr>
          <p:nvPr/>
        </p:nvSpPr>
        <p:spPr bwMode="auto">
          <a:xfrm>
            <a:off x="7239000" y="762000"/>
            <a:ext cx="152400" cy="152400"/>
          </a:xfrm>
          <a:prstGeom prst="ellipse">
            <a:avLst/>
          </a:prstGeom>
          <a:solidFill>
            <a:srgbClr val="FFCC00"/>
          </a:solidFill>
          <a:ln w="9525">
            <a:noFill/>
            <a:round/>
            <a:headEnd/>
            <a:tailEnd/>
          </a:ln>
        </p:spPr>
        <p:txBody>
          <a:bodyPr wrap="none" anchor="ctr"/>
          <a:lstStyle/>
          <a:p>
            <a:endParaRPr lang="en-US"/>
          </a:p>
        </p:txBody>
      </p:sp>
      <p:sp>
        <p:nvSpPr>
          <p:cNvPr id="33860" name="Oval 68"/>
          <p:cNvSpPr>
            <a:spLocks noChangeArrowheads="1"/>
          </p:cNvSpPr>
          <p:nvPr/>
        </p:nvSpPr>
        <p:spPr bwMode="auto">
          <a:xfrm>
            <a:off x="7239000" y="457200"/>
            <a:ext cx="152400" cy="152400"/>
          </a:xfrm>
          <a:prstGeom prst="ellipse">
            <a:avLst/>
          </a:prstGeom>
          <a:solidFill>
            <a:srgbClr val="FFCC00"/>
          </a:solidFill>
          <a:ln w="9525">
            <a:noFill/>
            <a:round/>
            <a:headEnd/>
            <a:tailEnd/>
          </a:ln>
        </p:spPr>
        <p:txBody>
          <a:bodyPr wrap="none" anchor="ctr"/>
          <a:lstStyle/>
          <a:p>
            <a:endParaRPr lang="en-US"/>
          </a:p>
        </p:txBody>
      </p:sp>
      <p:sp>
        <p:nvSpPr>
          <p:cNvPr id="33861" name="Oval 69"/>
          <p:cNvSpPr>
            <a:spLocks noChangeArrowheads="1"/>
          </p:cNvSpPr>
          <p:nvPr/>
        </p:nvSpPr>
        <p:spPr bwMode="auto">
          <a:xfrm>
            <a:off x="7239000" y="152400"/>
            <a:ext cx="152400" cy="152400"/>
          </a:xfrm>
          <a:prstGeom prst="ellipse">
            <a:avLst/>
          </a:prstGeom>
          <a:solidFill>
            <a:schemeClr val="bg1"/>
          </a:solidFill>
          <a:ln w="9525">
            <a:noFill/>
            <a:round/>
            <a:headEnd/>
            <a:tailEnd/>
          </a:ln>
        </p:spPr>
        <p:txBody>
          <a:bodyPr wrap="none" anchor="ctr"/>
          <a:lstStyle/>
          <a:p>
            <a:endParaRPr lang="en-US"/>
          </a:p>
        </p:txBody>
      </p:sp>
      <p:pic>
        <p:nvPicPr>
          <p:cNvPr id="33862" name="Picture 7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1949450" y="3994150"/>
            <a:ext cx="514350" cy="606425"/>
          </a:xfrm>
          <a:prstGeom prst="rect">
            <a:avLst/>
          </a:prstGeom>
          <a:noFill/>
          <a:ln w="9525">
            <a:noFill/>
            <a:miter lim="800000"/>
            <a:headEnd/>
            <a:tailEnd/>
          </a:ln>
        </p:spPr>
      </p:pic>
      <p:sp>
        <p:nvSpPr>
          <p:cNvPr id="33863" name="AutoShape 71"/>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p:spPr>
        <p:txBody>
          <a:bodyPr wrap="none" anchor="ctr"/>
          <a:lstStyle/>
          <a:p>
            <a:endParaRPr lang="en-US"/>
          </a:p>
        </p:txBody>
      </p:sp>
      <p:sp>
        <p:nvSpPr>
          <p:cNvPr id="33864" name="Oval 72"/>
          <p:cNvSpPr>
            <a:spLocks noChangeArrowheads="1"/>
          </p:cNvSpPr>
          <p:nvPr/>
        </p:nvSpPr>
        <p:spPr bwMode="auto">
          <a:xfrm>
            <a:off x="3298825" y="4076700"/>
            <a:ext cx="152400" cy="152400"/>
          </a:xfrm>
          <a:prstGeom prst="ellipse">
            <a:avLst/>
          </a:prstGeom>
          <a:noFill/>
          <a:ln w="38100">
            <a:solidFill>
              <a:schemeClr val="bg1"/>
            </a:solidFill>
            <a:round/>
            <a:headEnd/>
            <a:tailEnd/>
          </a:ln>
        </p:spPr>
        <p:txBody>
          <a:bodyPr wrap="none" anchor="ctr"/>
          <a:lstStyle/>
          <a:p>
            <a:endParaRPr lang="en-US"/>
          </a:p>
        </p:txBody>
      </p:sp>
      <p:sp>
        <p:nvSpPr>
          <p:cNvPr id="33865" name="AutoShape 73"/>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p:spPr>
        <p:txBody>
          <a:bodyPr wrap="none" anchor="ctr"/>
          <a:lstStyle/>
          <a:p>
            <a:endParaRPr lang="en-US"/>
          </a:p>
        </p:txBody>
      </p:sp>
      <p:sp>
        <p:nvSpPr>
          <p:cNvPr id="33866" name="Oval 74"/>
          <p:cNvSpPr>
            <a:spLocks noChangeArrowheads="1"/>
          </p:cNvSpPr>
          <p:nvPr/>
        </p:nvSpPr>
        <p:spPr bwMode="auto">
          <a:xfrm>
            <a:off x="3603625" y="4152900"/>
            <a:ext cx="152400" cy="152400"/>
          </a:xfrm>
          <a:prstGeom prst="ellipse">
            <a:avLst/>
          </a:prstGeom>
          <a:noFill/>
          <a:ln w="38100">
            <a:solidFill>
              <a:schemeClr val="bg1"/>
            </a:solidFill>
            <a:round/>
            <a:headEnd/>
            <a:tailEnd/>
          </a:ln>
        </p:spPr>
        <p:txBody>
          <a:bodyPr wrap="none" anchor="ctr"/>
          <a:lstStyle/>
          <a:p>
            <a:endParaRPr lang="en-US"/>
          </a:p>
        </p:txBody>
      </p:sp>
      <p:sp>
        <p:nvSpPr>
          <p:cNvPr id="33867" name="AutoShape 75"/>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p:spPr>
        <p:txBody>
          <a:bodyPr wrap="none" anchor="ctr"/>
          <a:lstStyle/>
          <a:p>
            <a:endParaRPr lang="en-US"/>
          </a:p>
        </p:txBody>
      </p:sp>
      <p:sp>
        <p:nvSpPr>
          <p:cNvPr id="33868" name="Oval 76"/>
          <p:cNvSpPr>
            <a:spLocks noChangeArrowheads="1"/>
          </p:cNvSpPr>
          <p:nvPr/>
        </p:nvSpPr>
        <p:spPr bwMode="auto">
          <a:xfrm>
            <a:off x="3908425" y="4076700"/>
            <a:ext cx="152400" cy="152400"/>
          </a:xfrm>
          <a:prstGeom prst="ellipse">
            <a:avLst/>
          </a:prstGeom>
          <a:noFill/>
          <a:ln w="38100">
            <a:solidFill>
              <a:schemeClr val="bg1"/>
            </a:solidFill>
            <a:round/>
            <a:headEnd/>
            <a:tailEnd/>
          </a:ln>
        </p:spPr>
        <p:txBody>
          <a:bodyPr wrap="none" anchor="ctr"/>
          <a:lstStyle/>
          <a:p>
            <a:endParaRPr lang="en-US"/>
          </a:p>
        </p:txBody>
      </p:sp>
      <p:sp>
        <p:nvSpPr>
          <p:cNvPr id="81997" name="Text Box 77"/>
          <p:cNvSpPr txBox="1">
            <a:spLocks noChangeArrowheads="1"/>
          </p:cNvSpPr>
          <p:nvPr/>
        </p:nvSpPr>
        <p:spPr bwMode="auto">
          <a:xfrm>
            <a:off x="784225" y="808037"/>
            <a:ext cx="5181600" cy="701675"/>
          </a:xfrm>
          <a:prstGeom prst="rect">
            <a:avLst/>
          </a:prstGeom>
          <a:noFill/>
          <a:ln w="9525">
            <a:noFill/>
            <a:miter lim="800000"/>
            <a:headEnd/>
            <a:tailEnd/>
          </a:ln>
        </p:spPr>
        <p:txBody>
          <a:bodyPr>
            <a:spAutoFit/>
          </a:bodyPr>
          <a:lstStyle/>
          <a:p>
            <a:pPr>
              <a:spcBef>
                <a:spcPct val="50000"/>
              </a:spcBef>
            </a:pPr>
            <a:r>
              <a:rPr lang="en-US" sz="4000" b="1" dirty="0">
                <a:solidFill>
                  <a:schemeClr val="bg1"/>
                </a:solidFill>
              </a:rPr>
              <a:t>$</a:t>
            </a:r>
            <a:r>
              <a:rPr lang="en-US" sz="4000" b="1" dirty="0">
                <a:solidFill>
                  <a:srgbClr val="000099"/>
                </a:solidFill>
              </a:rPr>
              <a:t>32,000 Question</a:t>
            </a:r>
            <a:endParaRPr lang="en-US" sz="4000" dirty="0">
              <a:solidFill>
                <a:srgbClr val="000099"/>
              </a:solidFill>
              <a:latin typeface="Times New Roman" pitchFamily="18" charset="0"/>
            </a:endParaRPr>
          </a:p>
        </p:txBody>
      </p:sp>
      <p:sp>
        <p:nvSpPr>
          <p:cNvPr id="82" name="AutoShape 78"/>
          <p:cNvSpPr>
            <a:spLocks noChangeArrowheads="1"/>
          </p:cNvSpPr>
          <p:nvPr/>
        </p:nvSpPr>
        <p:spPr bwMode="auto">
          <a:xfrm>
            <a:off x="0" y="2073276"/>
            <a:ext cx="6629400" cy="1608138"/>
          </a:xfrm>
          <a:prstGeom prst="flowChartPreparation">
            <a:avLst/>
          </a:prstGeom>
          <a:solidFill>
            <a:srgbClr val="00FF00"/>
          </a:solidFill>
          <a:ln w="57150">
            <a:solidFill>
              <a:srgbClr val="3399FF"/>
            </a:solidFill>
            <a:miter lim="800000"/>
            <a:headEnd/>
            <a:tailEnd/>
          </a:ln>
        </p:spPr>
        <p:txBody>
          <a:bodyPr wrap="none" anchor="ctr"/>
          <a:lstStyle/>
          <a:p>
            <a:pPr algn="ctr"/>
            <a:r>
              <a:rPr lang="en-US" sz="2000" b="1" dirty="0">
                <a:solidFill>
                  <a:schemeClr val="tx1"/>
                </a:solidFill>
                <a:latin typeface="Times New Roman" pitchFamily="18" charset="0"/>
              </a:rPr>
              <a:t>Aside from the concern regarding </a:t>
            </a:r>
            <a:r>
              <a:rPr lang="en-US" sz="2000" b="1" dirty="0" smtClean="0">
                <a:solidFill>
                  <a:schemeClr val="tx1"/>
                </a:solidFill>
                <a:latin typeface="Times New Roman" pitchFamily="18" charset="0"/>
              </a:rPr>
              <a:t>42-month </a:t>
            </a:r>
            <a:r>
              <a:rPr lang="en-US" sz="2000" b="1" dirty="0">
                <a:solidFill>
                  <a:schemeClr val="tx1"/>
                </a:solidFill>
                <a:latin typeface="Times New Roman" pitchFamily="18" charset="0"/>
              </a:rPr>
              <a:t>old </a:t>
            </a:r>
          </a:p>
          <a:p>
            <a:pPr algn="ctr"/>
            <a:r>
              <a:rPr lang="en-US" sz="2000" b="1" dirty="0" smtClean="0">
                <a:solidFill>
                  <a:schemeClr val="tx1"/>
                </a:solidFill>
                <a:latin typeface="Times New Roman" pitchFamily="18" charset="0"/>
              </a:rPr>
              <a:t>Anna’s occasional hitting</a:t>
            </a:r>
            <a:r>
              <a:rPr lang="en-US" sz="2000" b="1" dirty="0">
                <a:solidFill>
                  <a:schemeClr val="tx1"/>
                </a:solidFill>
                <a:latin typeface="Times New Roman" pitchFamily="18" charset="0"/>
              </a:rPr>
              <a:t>, she has all the </a:t>
            </a:r>
            <a:r>
              <a:rPr lang="en-US" sz="2000" b="1" dirty="0" smtClean="0">
                <a:solidFill>
                  <a:schemeClr val="tx1"/>
                </a:solidFill>
                <a:latin typeface="Times New Roman" pitchFamily="18" charset="0"/>
              </a:rPr>
              <a:t>early skills </a:t>
            </a:r>
            <a:r>
              <a:rPr lang="en-US" sz="2000" b="1" dirty="0">
                <a:solidFill>
                  <a:schemeClr val="tx1"/>
                </a:solidFill>
                <a:latin typeface="Times New Roman" pitchFamily="18" charset="0"/>
              </a:rPr>
              <a:t>in </a:t>
            </a:r>
            <a:r>
              <a:rPr lang="en-US" sz="2000" b="1" dirty="0" smtClean="0">
                <a:solidFill>
                  <a:schemeClr val="tx1"/>
                </a:solidFill>
                <a:latin typeface="Times New Roman" pitchFamily="18" charset="0"/>
              </a:rPr>
              <a:t>social</a:t>
            </a:r>
            <a:endParaRPr lang="en-US" sz="2000" b="1" dirty="0">
              <a:solidFill>
                <a:schemeClr val="tx1"/>
              </a:solidFill>
              <a:latin typeface="Times New Roman" pitchFamily="18" charset="0"/>
            </a:endParaRPr>
          </a:p>
          <a:p>
            <a:pPr algn="ctr"/>
            <a:r>
              <a:rPr lang="en-US" sz="2000" b="1" dirty="0">
                <a:solidFill>
                  <a:schemeClr val="tx1"/>
                </a:solidFill>
                <a:latin typeface="Times New Roman" pitchFamily="18" charset="0"/>
              </a:rPr>
              <a:t>relationships that we expect for </a:t>
            </a:r>
            <a:r>
              <a:rPr lang="en-US" sz="2000" b="1" dirty="0" smtClean="0">
                <a:solidFill>
                  <a:schemeClr val="tx1"/>
                </a:solidFill>
                <a:latin typeface="Times New Roman" pitchFamily="18" charset="0"/>
              </a:rPr>
              <a:t>a child </a:t>
            </a:r>
            <a:r>
              <a:rPr lang="en-US" sz="2000" b="1" dirty="0">
                <a:solidFill>
                  <a:schemeClr val="tx1"/>
                </a:solidFill>
                <a:latin typeface="Times New Roman" pitchFamily="18" charset="0"/>
              </a:rPr>
              <a:t>this age.</a:t>
            </a:r>
            <a:endParaRPr lang="en-US" sz="2000" dirty="0">
              <a:solidFill>
                <a:schemeClr val="tx1"/>
              </a:solidFill>
              <a:latin typeface="Times New Roman" pitchFamily="18" charset="0"/>
            </a:endParaRPr>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E6DD6A5B-4173-48D0-A385-EF52A9566617}" type="slidenum">
              <a:rPr lang="en-US" smtClean="0"/>
              <a:pPr>
                <a:defRPr/>
              </a:pPr>
              <a:t>56</a:t>
            </a:fld>
            <a:endParaRPr lang="en-US" dirty="0"/>
          </a:p>
        </p:txBody>
      </p:sp>
    </p:spTree>
    <p:extLst>
      <p:ext uri="{BB962C8B-B14F-4D97-AF65-F5344CB8AC3E}">
        <p14:creationId xmlns:p14="http://schemas.microsoft.com/office/powerpoint/2010/main" val="2002105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81997"/>
                                        </p:tgtEl>
                                        <p:attrNameLst>
                                          <p:attrName>style.visibility</p:attrName>
                                        </p:attrNameLst>
                                      </p:cBhvr>
                                      <p:to>
                                        <p:strVal val="visible"/>
                                      </p:to>
                                    </p:set>
                                    <p:animEffect transition="in" filter="dissolve">
                                      <p:cBhvr>
                                        <p:cTn id="7" dur="500"/>
                                        <p:tgtEl>
                                          <p:spTgt spid="81997"/>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81935"/>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81937"/>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81936"/>
                                        </p:tgtEl>
                                        <p:attrNameLst>
                                          <p:attrName>style.visibility</p:attrName>
                                        </p:attrNameLst>
                                      </p:cBhvr>
                                      <p:to>
                                        <p:strVal val="visible"/>
                                      </p:to>
                                    </p:set>
                                  </p:childTnLst>
                                </p:cTn>
                              </p:par>
                            </p:childTnLst>
                          </p:cTn>
                        </p:par>
                        <p:par>
                          <p:cTn id="16" fill="hold">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819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5" grpId="0" autoUpdateAnimBg="0"/>
      <p:bldP spid="81936" grpId="0" autoUpdateAnimBg="0"/>
      <p:bldP spid="81937" grpId="0" autoUpdateAnimBg="0"/>
      <p:bldP spid="81938" grpId="0" autoUpdateAnimBg="0"/>
      <p:bldP spid="81997"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3505200" y="1127125"/>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endParaRPr lang="en-US"/>
          </a:p>
        </p:txBody>
      </p:sp>
      <p:sp>
        <p:nvSpPr>
          <p:cNvPr id="83971" name="Rectangle 3"/>
          <p:cNvSpPr>
            <a:spLocks noChangeArrowheads="1"/>
          </p:cNvSpPr>
          <p:nvPr/>
        </p:nvSpPr>
        <p:spPr bwMode="auto">
          <a:xfrm>
            <a:off x="3571875" y="1835150"/>
            <a:ext cx="2413000" cy="322263"/>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35844" name="Text Box 4"/>
          <p:cNvSpPr txBox="1">
            <a:spLocks noChangeArrowheads="1"/>
          </p:cNvSpPr>
          <p:nvPr/>
        </p:nvSpPr>
        <p:spPr bwMode="auto">
          <a:xfrm>
            <a:off x="3581400" y="1111250"/>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15</a:t>
            </a:r>
            <a:endParaRPr lang="en-US" sz="2400">
              <a:solidFill>
                <a:schemeClr val="bg1"/>
              </a:solidFill>
              <a:latin typeface="Times New Roman" pitchFamily="18" charset="0"/>
            </a:endParaRPr>
          </a:p>
        </p:txBody>
      </p:sp>
      <p:sp>
        <p:nvSpPr>
          <p:cNvPr id="35845" name="Text Box 5"/>
          <p:cNvSpPr txBox="1">
            <a:spLocks noChangeArrowheads="1"/>
          </p:cNvSpPr>
          <p:nvPr/>
        </p:nvSpPr>
        <p:spPr bwMode="auto">
          <a:xfrm>
            <a:off x="3581400" y="1431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14</a:t>
            </a:r>
            <a:endParaRPr lang="en-US" sz="2400">
              <a:solidFill>
                <a:srgbClr val="FFCC00"/>
              </a:solidFill>
              <a:latin typeface="Times New Roman" pitchFamily="18" charset="0"/>
            </a:endParaRPr>
          </a:p>
        </p:txBody>
      </p:sp>
      <p:sp>
        <p:nvSpPr>
          <p:cNvPr id="35846" name="Text Box 6"/>
          <p:cNvSpPr txBox="1">
            <a:spLocks noChangeArrowheads="1"/>
          </p:cNvSpPr>
          <p:nvPr/>
        </p:nvSpPr>
        <p:spPr bwMode="auto">
          <a:xfrm>
            <a:off x="3581400" y="1736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13</a:t>
            </a:r>
            <a:endParaRPr lang="en-US" sz="2400">
              <a:solidFill>
                <a:srgbClr val="FFCC00"/>
              </a:solidFill>
              <a:latin typeface="Times New Roman" pitchFamily="18" charset="0"/>
            </a:endParaRPr>
          </a:p>
        </p:txBody>
      </p:sp>
      <p:sp>
        <p:nvSpPr>
          <p:cNvPr id="35847" name="Text Box 7"/>
          <p:cNvSpPr txBox="1">
            <a:spLocks noChangeArrowheads="1"/>
          </p:cNvSpPr>
          <p:nvPr/>
        </p:nvSpPr>
        <p:spPr bwMode="auto">
          <a:xfrm>
            <a:off x="3581400" y="2041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12</a:t>
            </a:r>
            <a:endParaRPr lang="en-US" sz="2400">
              <a:solidFill>
                <a:srgbClr val="FFCC00"/>
              </a:solidFill>
              <a:latin typeface="Times New Roman" pitchFamily="18" charset="0"/>
            </a:endParaRPr>
          </a:p>
        </p:txBody>
      </p:sp>
      <p:sp>
        <p:nvSpPr>
          <p:cNvPr id="35848" name="Text Box 8"/>
          <p:cNvSpPr txBox="1">
            <a:spLocks noChangeArrowheads="1"/>
          </p:cNvSpPr>
          <p:nvPr/>
        </p:nvSpPr>
        <p:spPr bwMode="auto">
          <a:xfrm>
            <a:off x="3581400" y="2346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11</a:t>
            </a:r>
            <a:endParaRPr lang="en-US" sz="2400">
              <a:solidFill>
                <a:srgbClr val="FFCC00"/>
              </a:solidFill>
              <a:latin typeface="Times New Roman" pitchFamily="18" charset="0"/>
            </a:endParaRPr>
          </a:p>
        </p:txBody>
      </p:sp>
      <p:sp>
        <p:nvSpPr>
          <p:cNvPr id="35849" name="Text Box 9"/>
          <p:cNvSpPr txBox="1">
            <a:spLocks noChangeArrowheads="1"/>
          </p:cNvSpPr>
          <p:nvPr/>
        </p:nvSpPr>
        <p:spPr bwMode="auto">
          <a:xfrm>
            <a:off x="3581400" y="2651125"/>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10</a:t>
            </a:r>
            <a:endParaRPr lang="en-US" sz="2400">
              <a:solidFill>
                <a:schemeClr val="bg1"/>
              </a:solidFill>
              <a:latin typeface="Times New Roman" pitchFamily="18" charset="0"/>
            </a:endParaRPr>
          </a:p>
        </p:txBody>
      </p:sp>
      <p:sp>
        <p:nvSpPr>
          <p:cNvPr id="35850" name="Text Box 10"/>
          <p:cNvSpPr txBox="1">
            <a:spLocks noChangeArrowheads="1"/>
          </p:cNvSpPr>
          <p:nvPr/>
        </p:nvSpPr>
        <p:spPr bwMode="auto">
          <a:xfrm>
            <a:off x="3581400" y="2955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9</a:t>
            </a:r>
            <a:endParaRPr lang="en-US" sz="2400">
              <a:solidFill>
                <a:srgbClr val="FFCC00"/>
              </a:solidFill>
              <a:latin typeface="Times New Roman" pitchFamily="18" charset="0"/>
            </a:endParaRPr>
          </a:p>
        </p:txBody>
      </p:sp>
      <p:sp>
        <p:nvSpPr>
          <p:cNvPr id="35851" name="Text Box 11"/>
          <p:cNvSpPr txBox="1">
            <a:spLocks noChangeArrowheads="1"/>
          </p:cNvSpPr>
          <p:nvPr/>
        </p:nvSpPr>
        <p:spPr bwMode="auto">
          <a:xfrm>
            <a:off x="3581400" y="3260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8</a:t>
            </a:r>
            <a:endParaRPr lang="en-US" sz="2400">
              <a:solidFill>
                <a:srgbClr val="FFCC00"/>
              </a:solidFill>
              <a:latin typeface="Times New Roman" pitchFamily="18" charset="0"/>
            </a:endParaRPr>
          </a:p>
        </p:txBody>
      </p:sp>
      <p:sp>
        <p:nvSpPr>
          <p:cNvPr id="35852" name="Text Box 12"/>
          <p:cNvSpPr txBox="1">
            <a:spLocks noChangeArrowheads="1"/>
          </p:cNvSpPr>
          <p:nvPr/>
        </p:nvSpPr>
        <p:spPr bwMode="auto">
          <a:xfrm>
            <a:off x="3581400" y="3565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7</a:t>
            </a:r>
            <a:endParaRPr lang="en-US" sz="2400">
              <a:solidFill>
                <a:srgbClr val="FFCC00"/>
              </a:solidFill>
              <a:latin typeface="Times New Roman" pitchFamily="18" charset="0"/>
            </a:endParaRPr>
          </a:p>
        </p:txBody>
      </p:sp>
      <p:sp>
        <p:nvSpPr>
          <p:cNvPr id="35853" name="Text Box 13"/>
          <p:cNvSpPr txBox="1">
            <a:spLocks noChangeArrowheads="1"/>
          </p:cNvSpPr>
          <p:nvPr/>
        </p:nvSpPr>
        <p:spPr bwMode="auto">
          <a:xfrm>
            <a:off x="3581400" y="3870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6</a:t>
            </a:r>
            <a:endParaRPr lang="en-US" sz="2400">
              <a:solidFill>
                <a:srgbClr val="FFCC00"/>
              </a:solidFill>
              <a:latin typeface="Times New Roman" pitchFamily="18" charset="0"/>
            </a:endParaRPr>
          </a:p>
        </p:txBody>
      </p:sp>
      <p:sp>
        <p:nvSpPr>
          <p:cNvPr id="35854" name="Text Box 14"/>
          <p:cNvSpPr txBox="1">
            <a:spLocks noChangeArrowheads="1"/>
          </p:cNvSpPr>
          <p:nvPr/>
        </p:nvSpPr>
        <p:spPr bwMode="auto">
          <a:xfrm>
            <a:off x="3581400" y="4175125"/>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5</a:t>
            </a:r>
          </a:p>
        </p:txBody>
      </p:sp>
      <p:sp>
        <p:nvSpPr>
          <p:cNvPr id="35855" name="Text Box 15"/>
          <p:cNvSpPr txBox="1">
            <a:spLocks noChangeArrowheads="1"/>
          </p:cNvSpPr>
          <p:nvPr/>
        </p:nvSpPr>
        <p:spPr bwMode="auto">
          <a:xfrm>
            <a:off x="3581400" y="44799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4</a:t>
            </a:r>
            <a:endParaRPr lang="en-US" sz="2400">
              <a:solidFill>
                <a:srgbClr val="FFCC00"/>
              </a:solidFill>
              <a:latin typeface="Times New Roman" pitchFamily="18" charset="0"/>
            </a:endParaRPr>
          </a:p>
        </p:txBody>
      </p:sp>
      <p:sp>
        <p:nvSpPr>
          <p:cNvPr id="35856" name="Text Box 16"/>
          <p:cNvSpPr txBox="1">
            <a:spLocks noChangeArrowheads="1"/>
          </p:cNvSpPr>
          <p:nvPr/>
        </p:nvSpPr>
        <p:spPr bwMode="auto">
          <a:xfrm>
            <a:off x="3581400" y="47847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3</a:t>
            </a:r>
            <a:endParaRPr lang="en-US" sz="2400">
              <a:solidFill>
                <a:srgbClr val="FFCC00"/>
              </a:solidFill>
              <a:latin typeface="Times New Roman" pitchFamily="18" charset="0"/>
            </a:endParaRPr>
          </a:p>
        </p:txBody>
      </p:sp>
      <p:sp>
        <p:nvSpPr>
          <p:cNvPr id="35857" name="Text Box 17"/>
          <p:cNvSpPr txBox="1">
            <a:spLocks noChangeArrowheads="1"/>
          </p:cNvSpPr>
          <p:nvPr/>
        </p:nvSpPr>
        <p:spPr bwMode="auto">
          <a:xfrm>
            <a:off x="3581400" y="50895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a:t>
            </a:r>
            <a:endParaRPr lang="en-US" sz="2400">
              <a:solidFill>
                <a:srgbClr val="FFCC00"/>
              </a:solidFill>
              <a:latin typeface="Times New Roman" pitchFamily="18" charset="0"/>
            </a:endParaRPr>
          </a:p>
        </p:txBody>
      </p:sp>
      <p:sp>
        <p:nvSpPr>
          <p:cNvPr id="35858" name="Text Box 18"/>
          <p:cNvSpPr txBox="1">
            <a:spLocks noChangeArrowheads="1"/>
          </p:cNvSpPr>
          <p:nvPr/>
        </p:nvSpPr>
        <p:spPr bwMode="auto">
          <a:xfrm>
            <a:off x="3581400" y="5394325"/>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a:t>
            </a:r>
            <a:endParaRPr lang="en-US" sz="2400">
              <a:solidFill>
                <a:srgbClr val="FFCC00"/>
              </a:solidFill>
              <a:latin typeface="Times New Roman" pitchFamily="18" charset="0"/>
            </a:endParaRPr>
          </a:p>
        </p:txBody>
      </p:sp>
      <p:sp>
        <p:nvSpPr>
          <p:cNvPr id="35859" name="Text Box 19"/>
          <p:cNvSpPr txBox="1">
            <a:spLocks noChangeArrowheads="1"/>
          </p:cNvSpPr>
          <p:nvPr/>
        </p:nvSpPr>
        <p:spPr bwMode="auto">
          <a:xfrm>
            <a:off x="4419600" y="1127125"/>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 Million</a:t>
            </a:r>
            <a:endParaRPr lang="en-US" sz="2400">
              <a:solidFill>
                <a:schemeClr val="bg1"/>
              </a:solidFill>
              <a:latin typeface="Times New Roman" pitchFamily="18" charset="0"/>
            </a:endParaRPr>
          </a:p>
        </p:txBody>
      </p:sp>
      <p:sp>
        <p:nvSpPr>
          <p:cNvPr id="35860" name="Text Box 20"/>
          <p:cNvSpPr txBox="1">
            <a:spLocks noChangeArrowheads="1"/>
          </p:cNvSpPr>
          <p:nvPr/>
        </p:nvSpPr>
        <p:spPr bwMode="auto">
          <a:xfrm>
            <a:off x="4419600" y="14478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$500,000</a:t>
            </a:r>
            <a:endParaRPr lang="en-US" sz="2400">
              <a:solidFill>
                <a:srgbClr val="FFCC00"/>
              </a:solidFill>
              <a:latin typeface="Times New Roman" pitchFamily="18" charset="0"/>
            </a:endParaRPr>
          </a:p>
        </p:txBody>
      </p:sp>
      <p:sp>
        <p:nvSpPr>
          <p:cNvPr id="35861" name="Text Box 21"/>
          <p:cNvSpPr txBox="1">
            <a:spLocks noChangeArrowheads="1"/>
          </p:cNvSpPr>
          <p:nvPr/>
        </p:nvSpPr>
        <p:spPr bwMode="auto">
          <a:xfrm>
            <a:off x="4419600" y="1752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$250,000</a:t>
            </a:r>
            <a:endParaRPr lang="en-US" sz="2400">
              <a:solidFill>
                <a:srgbClr val="FFCC00"/>
              </a:solidFill>
              <a:latin typeface="Times New Roman" pitchFamily="18" charset="0"/>
            </a:endParaRPr>
          </a:p>
        </p:txBody>
      </p:sp>
      <p:sp>
        <p:nvSpPr>
          <p:cNvPr id="35862" name="Text Box 22"/>
          <p:cNvSpPr txBox="1">
            <a:spLocks noChangeArrowheads="1"/>
          </p:cNvSpPr>
          <p:nvPr/>
        </p:nvSpPr>
        <p:spPr bwMode="auto">
          <a:xfrm>
            <a:off x="4419600" y="20574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$125,000</a:t>
            </a:r>
            <a:endParaRPr lang="en-US" sz="2400">
              <a:solidFill>
                <a:srgbClr val="FFCC00"/>
              </a:solidFill>
              <a:latin typeface="Times New Roman" pitchFamily="18" charset="0"/>
            </a:endParaRPr>
          </a:p>
        </p:txBody>
      </p:sp>
      <p:sp>
        <p:nvSpPr>
          <p:cNvPr id="35863" name="Text Box 23"/>
          <p:cNvSpPr txBox="1">
            <a:spLocks noChangeArrowheads="1"/>
          </p:cNvSpPr>
          <p:nvPr/>
        </p:nvSpPr>
        <p:spPr bwMode="auto">
          <a:xfrm>
            <a:off x="4419600" y="2362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$64,000</a:t>
            </a:r>
            <a:endParaRPr lang="en-US" sz="2400">
              <a:solidFill>
                <a:srgbClr val="FFCC00"/>
              </a:solidFill>
              <a:latin typeface="Times New Roman" pitchFamily="18" charset="0"/>
            </a:endParaRPr>
          </a:p>
        </p:txBody>
      </p:sp>
      <p:sp>
        <p:nvSpPr>
          <p:cNvPr id="35864" name="Text Box 24"/>
          <p:cNvSpPr txBox="1">
            <a:spLocks noChangeArrowheads="1"/>
          </p:cNvSpPr>
          <p:nvPr/>
        </p:nvSpPr>
        <p:spPr bwMode="auto">
          <a:xfrm>
            <a:off x="4419600" y="2667000"/>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$32,000</a:t>
            </a:r>
            <a:endParaRPr lang="en-US" sz="2400">
              <a:solidFill>
                <a:schemeClr val="bg1"/>
              </a:solidFill>
              <a:latin typeface="Times New Roman" pitchFamily="18" charset="0"/>
            </a:endParaRPr>
          </a:p>
        </p:txBody>
      </p:sp>
      <p:sp>
        <p:nvSpPr>
          <p:cNvPr id="35865" name="Text Box 25"/>
          <p:cNvSpPr txBox="1">
            <a:spLocks noChangeArrowheads="1"/>
          </p:cNvSpPr>
          <p:nvPr/>
        </p:nvSpPr>
        <p:spPr bwMode="auto">
          <a:xfrm>
            <a:off x="4419600" y="29718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$16,000</a:t>
            </a:r>
            <a:endParaRPr lang="en-US" sz="2400">
              <a:solidFill>
                <a:srgbClr val="FFCC00"/>
              </a:solidFill>
              <a:latin typeface="Times New Roman" pitchFamily="18" charset="0"/>
            </a:endParaRPr>
          </a:p>
        </p:txBody>
      </p:sp>
      <p:sp>
        <p:nvSpPr>
          <p:cNvPr id="35866" name="Text Box 26"/>
          <p:cNvSpPr txBox="1">
            <a:spLocks noChangeArrowheads="1"/>
          </p:cNvSpPr>
          <p:nvPr/>
        </p:nvSpPr>
        <p:spPr bwMode="auto">
          <a:xfrm>
            <a:off x="4419600" y="3276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$8,000</a:t>
            </a:r>
            <a:endParaRPr lang="en-US" sz="2400">
              <a:solidFill>
                <a:srgbClr val="FFCC00"/>
              </a:solidFill>
              <a:latin typeface="Times New Roman" pitchFamily="18" charset="0"/>
            </a:endParaRPr>
          </a:p>
        </p:txBody>
      </p:sp>
      <p:sp>
        <p:nvSpPr>
          <p:cNvPr id="35867" name="Text Box 27"/>
          <p:cNvSpPr txBox="1">
            <a:spLocks noChangeArrowheads="1"/>
          </p:cNvSpPr>
          <p:nvPr/>
        </p:nvSpPr>
        <p:spPr bwMode="auto">
          <a:xfrm>
            <a:off x="4419600" y="35814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$4,000</a:t>
            </a:r>
            <a:endParaRPr lang="en-US" sz="2400">
              <a:solidFill>
                <a:srgbClr val="FFCC00"/>
              </a:solidFill>
              <a:latin typeface="Times New Roman" pitchFamily="18" charset="0"/>
            </a:endParaRPr>
          </a:p>
        </p:txBody>
      </p:sp>
      <p:sp>
        <p:nvSpPr>
          <p:cNvPr id="35868" name="Text Box 28"/>
          <p:cNvSpPr txBox="1">
            <a:spLocks noChangeArrowheads="1"/>
          </p:cNvSpPr>
          <p:nvPr/>
        </p:nvSpPr>
        <p:spPr bwMode="auto">
          <a:xfrm>
            <a:off x="4419600" y="3886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$2,000</a:t>
            </a:r>
            <a:endParaRPr lang="en-US" sz="2400">
              <a:solidFill>
                <a:srgbClr val="FFCC00"/>
              </a:solidFill>
              <a:latin typeface="Times New Roman" pitchFamily="18" charset="0"/>
            </a:endParaRPr>
          </a:p>
        </p:txBody>
      </p:sp>
      <p:sp>
        <p:nvSpPr>
          <p:cNvPr id="35869" name="Text Box 29"/>
          <p:cNvSpPr txBox="1">
            <a:spLocks noChangeArrowheads="1"/>
          </p:cNvSpPr>
          <p:nvPr/>
        </p:nvSpPr>
        <p:spPr bwMode="auto">
          <a:xfrm>
            <a:off x="4419600" y="4191000"/>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$1,000</a:t>
            </a:r>
          </a:p>
        </p:txBody>
      </p:sp>
      <p:sp>
        <p:nvSpPr>
          <p:cNvPr id="35870" name="Text Box 30"/>
          <p:cNvSpPr txBox="1">
            <a:spLocks noChangeArrowheads="1"/>
          </p:cNvSpPr>
          <p:nvPr/>
        </p:nvSpPr>
        <p:spPr bwMode="auto">
          <a:xfrm>
            <a:off x="4419600" y="4495800"/>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$500</a:t>
            </a:r>
            <a:endParaRPr lang="en-US" sz="2400">
              <a:solidFill>
                <a:srgbClr val="FFCC00"/>
              </a:solidFill>
              <a:latin typeface="Times New Roman" pitchFamily="18" charset="0"/>
            </a:endParaRPr>
          </a:p>
        </p:txBody>
      </p:sp>
      <p:sp>
        <p:nvSpPr>
          <p:cNvPr id="35871" name="Text Box 31"/>
          <p:cNvSpPr txBox="1">
            <a:spLocks noChangeArrowheads="1"/>
          </p:cNvSpPr>
          <p:nvPr/>
        </p:nvSpPr>
        <p:spPr bwMode="auto">
          <a:xfrm>
            <a:off x="4419600" y="48006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$300</a:t>
            </a:r>
            <a:endParaRPr lang="en-US" sz="2400">
              <a:solidFill>
                <a:srgbClr val="FFCC00"/>
              </a:solidFill>
              <a:latin typeface="Times New Roman" pitchFamily="18" charset="0"/>
            </a:endParaRPr>
          </a:p>
        </p:txBody>
      </p:sp>
      <p:sp>
        <p:nvSpPr>
          <p:cNvPr id="35872" name="Text Box 32"/>
          <p:cNvSpPr txBox="1">
            <a:spLocks noChangeArrowheads="1"/>
          </p:cNvSpPr>
          <p:nvPr/>
        </p:nvSpPr>
        <p:spPr bwMode="auto">
          <a:xfrm>
            <a:off x="4419600" y="5105400"/>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$200</a:t>
            </a:r>
            <a:endParaRPr lang="en-US" sz="2400">
              <a:solidFill>
                <a:srgbClr val="FFCC00"/>
              </a:solidFill>
              <a:latin typeface="Times New Roman" pitchFamily="18" charset="0"/>
            </a:endParaRPr>
          </a:p>
        </p:txBody>
      </p:sp>
      <p:sp>
        <p:nvSpPr>
          <p:cNvPr id="35873" name="Text Box 33"/>
          <p:cNvSpPr txBox="1">
            <a:spLocks noChangeArrowheads="1"/>
          </p:cNvSpPr>
          <p:nvPr/>
        </p:nvSpPr>
        <p:spPr bwMode="auto">
          <a:xfrm>
            <a:off x="4419600" y="5410200"/>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$100</a:t>
            </a:r>
            <a:endParaRPr lang="en-US" sz="2400">
              <a:solidFill>
                <a:srgbClr val="FFCC00"/>
              </a:solidFill>
              <a:latin typeface="Times New Roman" pitchFamily="18" charset="0"/>
            </a:endParaRPr>
          </a:p>
        </p:txBody>
      </p:sp>
      <p:sp>
        <p:nvSpPr>
          <p:cNvPr id="35874" name="Oval 34"/>
          <p:cNvSpPr>
            <a:spLocks noChangeArrowheads="1"/>
          </p:cNvSpPr>
          <p:nvPr/>
        </p:nvSpPr>
        <p:spPr bwMode="auto">
          <a:xfrm>
            <a:off x="4114800" y="5546725"/>
            <a:ext cx="152400" cy="152400"/>
          </a:xfrm>
          <a:prstGeom prst="ellipse">
            <a:avLst/>
          </a:prstGeom>
          <a:solidFill>
            <a:srgbClr val="FFCC00"/>
          </a:solidFill>
          <a:ln w="9525">
            <a:noFill/>
            <a:round/>
            <a:headEnd/>
            <a:tailEnd/>
          </a:ln>
        </p:spPr>
        <p:txBody>
          <a:bodyPr wrap="none" anchor="ctr"/>
          <a:lstStyle/>
          <a:p>
            <a:endParaRPr lang="en-US"/>
          </a:p>
        </p:txBody>
      </p:sp>
      <p:sp>
        <p:nvSpPr>
          <p:cNvPr id="35875" name="Oval 35"/>
          <p:cNvSpPr>
            <a:spLocks noChangeArrowheads="1"/>
          </p:cNvSpPr>
          <p:nvPr/>
        </p:nvSpPr>
        <p:spPr bwMode="auto">
          <a:xfrm>
            <a:off x="4114800" y="5241925"/>
            <a:ext cx="152400" cy="152400"/>
          </a:xfrm>
          <a:prstGeom prst="ellipse">
            <a:avLst/>
          </a:prstGeom>
          <a:solidFill>
            <a:srgbClr val="FFCC00"/>
          </a:solidFill>
          <a:ln w="9525">
            <a:noFill/>
            <a:round/>
            <a:headEnd/>
            <a:tailEnd/>
          </a:ln>
        </p:spPr>
        <p:txBody>
          <a:bodyPr wrap="none" anchor="ctr"/>
          <a:lstStyle/>
          <a:p>
            <a:endParaRPr lang="en-US"/>
          </a:p>
        </p:txBody>
      </p:sp>
      <p:sp>
        <p:nvSpPr>
          <p:cNvPr id="35876" name="Oval 36"/>
          <p:cNvSpPr>
            <a:spLocks noChangeArrowheads="1"/>
          </p:cNvSpPr>
          <p:nvPr/>
        </p:nvSpPr>
        <p:spPr bwMode="auto">
          <a:xfrm>
            <a:off x="4114800" y="4937125"/>
            <a:ext cx="152400" cy="152400"/>
          </a:xfrm>
          <a:prstGeom prst="ellipse">
            <a:avLst/>
          </a:prstGeom>
          <a:solidFill>
            <a:srgbClr val="FFCC00"/>
          </a:solidFill>
          <a:ln w="9525">
            <a:noFill/>
            <a:round/>
            <a:headEnd/>
            <a:tailEnd/>
          </a:ln>
        </p:spPr>
        <p:txBody>
          <a:bodyPr wrap="none" anchor="ctr"/>
          <a:lstStyle/>
          <a:p>
            <a:endParaRPr lang="en-US"/>
          </a:p>
        </p:txBody>
      </p:sp>
      <p:sp>
        <p:nvSpPr>
          <p:cNvPr id="35877" name="Oval 37"/>
          <p:cNvSpPr>
            <a:spLocks noChangeArrowheads="1"/>
          </p:cNvSpPr>
          <p:nvPr/>
        </p:nvSpPr>
        <p:spPr bwMode="auto">
          <a:xfrm>
            <a:off x="4114800" y="4632325"/>
            <a:ext cx="152400" cy="152400"/>
          </a:xfrm>
          <a:prstGeom prst="ellipse">
            <a:avLst/>
          </a:prstGeom>
          <a:solidFill>
            <a:srgbClr val="FFCC00"/>
          </a:solidFill>
          <a:ln w="9525">
            <a:noFill/>
            <a:round/>
            <a:headEnd/>
            <a:tailEnd/>
          </a:ln>
        </p:spPr>
        <p:txBody>
          <a:bodyPr wrap="none" anchor="ctr"/>
          <a:lstStyle/>
          <a:p>
            <a:endParaRPr lang="en-US"/>
          </a:p>
        </p:txBody>
      </p:sp>
      <p:sp>
        <p:nvSpPr>
          <p:cNvPr id="35878" name="Oval 38"/>
          <p:cNvSpPr>
            <a:spLocks noChangeArrowheads="1"/>
          </p:cNvSpPr>
          <p:nvPr/>
        </p:nvSpPr>
        <p:spPr bwMode="auto">
          <a:xfrm>
            <a:off x="4114800" y="4327525"/>
            <a:ext cx="152400" cy="152400"/>
          </a:xfrm>
          <a:prstGeom prst="ellipse">
            <a:avLst/>
          </a:prstGeom>
          <a:solidFill>
            <a:schemeClr val="bg1"/>
          </a:solidFill>
          <a:ln w="9525">
            <a:noFill/>
            <a:round/>
            <a:headEnd/>
            <a:tailEnd/>
          </a:ln>
        </p:spPr>
        <p:txBody>
          <a:bodyPr wrap="none" anchor="ctr"/>
          <a:lstStyle/>
          <a:p>
            <a:endParaRPr lang="en-US"/>
          </a:p>
        </p:txBody>
      </p:sp>
      <p:sp>
        <p:nvSpPr>
          <p:cNvPr id="35879" name="Oval 39"/>
          <p:cNvSpPr>
            <a:spLocks noChangeArrowheads="1"/>
          </p:cNvSpPr>
          <p:nvPr/>
        </p:nvSpPr>
        <p:spPr bwMode="auto">
          <a:xfrm>
            <a:off x="4114800" y="4022725"/>
            <a:ext cx="152400" cy="152400"/>
          </a:xfrm>
          <a:prstGeom prst="ellipse">
            <a:avLst/>
          </a:prstGeom>
          <a:solidFill>
            <a:srgbClr val="FFCC00"/>
          </a:solidFill>
          <a:ln w="9525">
            <a:noFill/>
            <a:round/>
            <a:headEnd/>
            <a:tailEnd/>
          </a:ln>
        </p:spPr>
        <p:txBody>
          <a:bodyPr wrap="none" anchor="ctr"/>
          <a:lstStyle/>
          <a:p>
            <a:endParaRPr lang="en-US"/>
          </a:p>
        </p:txBody>
      </p:sp>
      <p:sp>
        <p:nvSpPr>
          <p:cNvPr id="35880" name="Oval 40"/>
          <p:cNvSpPr>
            <a:spLocks noChangeArrowheads="1"/>
          </p:cNvSpPr>
          <p:nvPr/>
        </p:nvSpPr>
        <p:spPr bwMode="auto">
          <a:xfrm>
            <a:off x="4114800" y="3717925"/>
            <a:ext cx="152400" cy="152400"/>
          </a:xfrm>
          <a:prstGeom prst="ellipse">
            <a:avLst/>
          </a:prstGeom>
          <a:solidFill>
            <a:srgbClr val="FFCC00"/>
          </a:solidFill>
          <a:ln w="9525">
            <a:noFill/>
            <a:round/>
            <a:headEnd/>
            <a:tailEnd/>
          </a:ln>
        </p:spPr>
        <p:txBody>
          <a:bodyPr wrap="none" anchor="ctr"/>
          <a:lstStyle/>
          <a:p>
            <a:endParaRPr lang="en-US"/>
          </a:p>
        </p:txBody>
      </p:sp>
      <p:sp>
        <p:nvSpPr>
          <p:cNvPr id="35881" name="Oval 41"/>
          <p:cNvSpPr>
            <a:spLocks noChangeArrowheads="1"/>
          </p:cNvSpPr>
          <p:nvPr/>
        </p:nvSpPr>
        <p:spPr bwMode="auto">
          <a:xfrm>
            <a:off x="4114800" y="3413125"/>
            <a:ext cx="152400" cy="152400"/>
          </a:xfrm>
          <a:prstGeom prst="ellipse">
            <a:avLst/>
          </a:prstGeom>
          <a:solidFill>
            <a:srgbClr val="FFCC00"/>
          </a:solidFill>
          <a:ln w="9525">
            <a:noFill/>
            <a:round/>
            <a:headEnd/>
            <a:tailEnd/>
          </a:ln>
        </p:spPr>
        <p:txBody>
          <a:bodyPr wrap="none" anchor="ctr"/>
          <a:lstStyle/>
          <a:p>
            <a:endParaRPr lang="en-US"/>
          </a:p>
        </p:txBody>
      </p:sp>
      <p:sp>
        <p:nvSpPr>
          <p:cNvPr id="35882" name="Oval 42"/>
          <p:cNvSpPr>
            <a:spLocks noChangeArrowheads="1"/>
          </p:cNvSpPr>
          <p:nvPr/>
        </p:nvSpPr>
        <p:spPr bwMode="auto">
          <a:xfrm>
            <a:off x="4114800" y="3108325"/>
            <a:ext cx="152400" cy="152400"/>
          </a:xfrm>
          <a:prstGeom prst="ellipse">
            <a:avLst/>
          </a:prstGeom>
          <a:solidFill>
            <a:srgbClr val="FFCC00"/>
          </a:solidFill>
          <a:ln w="9525">
            <a:noFill/>
            <a:round/>
            <a:headEnd/>
            <a:tailEnd/>
          </a:ln>
        </p:spPr>
        <p:txBody>
          <a:bodyPr wrap="none" anchor="ctr"/>
          <a:lstStyle/>
          <a:p>
            <a:endParaRPr lang="en-US"/>
          </a:p>
        </p:txBody>
      </p:sp>
      <p:sp>
        <p:nvSpPr>
          <p:cNvPr id="35883" name="Oval 43"/>
          <p:cNvSpPr>
            <a:spLocks noChangeArrowheads="1"/>
          </p:cNvSpPr>
          <p:nvPr/>
        </p:nvSpPr>
        <p:spPr bwMode="auto">
          <a:xfrm>
            <a:off x="4114800" y="2803525"/>
            <a:ext cx="152400" cy="152400"/>
          </a:xfrm>
          <a:prstGeom prst="ellipse">
            <a:avLst/>
          </a:prstGeom>
          <a:solidFill>
            <a:schemeClr val="bg1"/>
          </a:solidFill>
          <a:ln w="9525">
            <a:noFill/>
            <a:round/>
            <a:headEnd/>
            <a:tailEnd/>
          </a:ln>
        </p:spPr>
        <p:txBody>
          <a:bodyPr wrap="none" anchor="ctr"/>
          <a:lstStyle/>
          <a:p>
            <a:endParaRPr lang="en-US" sz="2400">
              <a:solidFill>
                <a:schemeClr val="tx1"/>
              </a:solidFill>
              <a:latin typeface="Times New Roman" pitchFamily="18" charset="0"/>
            </a:endParaRPr>
          </a:p>
        </p:txBody>
      </p:sp>
      <p:sp>
        <p:nvSpPr>
          <p:cNvPr id="35884" name="Oval 44"/>
          <p:cNvSpPr>
            <a:spLocks noChangeArrowheads="1"/>
          </p:cNvSpPr>
          <p:nvPr/>
        </p:nvSpPr>
        <p:spPr bwMode="auto">
          <a:xfrm>
            <a:off x="4114800" y="2498725"/>
            <a:ext cx="152400" cy="152400"/>
          </a:xfrm>
          <a:prstGeom prst="ellipse">
            <a:avLst/>
          </a:prstGeom>
          <a:solidFill>
            <a:srgbClr val="FFCC00"/>
          </a:solidFill>
          <a:ln w="9525">
            <a:noFill/>
            <a:round/>
            <a:headEnd/>
            <a:tailEnd/>
          </a:ln>
        </p:spPr>
        <p:txBody>
          <a:bodyPr wrap="none" anchor="ctr"/>
          <a:lstStyle/>
          <a:p>
            <a:endParaRPr lang="en-US"/>
          </a:p>
        </p:txBody>
      </p:sp>
      <p:sp>
        <p:nvSpPr>
          <p:cNvPr id="35885" name="Oval 45"/>
          <p:cNvSpPr>
            <a:spLocks noChangeArrowheads="1"/>
          </p:cNvSpPr>
          <p:nvPr/>
        </p:nvSpPr>
        <p:spPr bwMode="auto">
          <a:xfrm>
            <a:off x="4114800" y="2193925"/>
            <a:ext cx="152400" cy="152400"/>
          </a:xfrm>
          <a:prstGeom prst="ellipse">
            <a:avLst/>
          </a:prstGeom>
          <a:solidFill>
            <a:srgbClr val="FFCC00"/>
          </a:solidFill>
          <a:ln w="9525">
            <a:noFill/>
            <a:round/>
            <a:headEnd/>
            <a:tailEnd/>
          </a:ln>
        </p:spPr>
        <p:txBody>
          <a:bodyPr wrap="none" anchor="ctr"/>
          <a:lstStyle/>
          <a:p>
            <a:endParaRPr lang="en-US"/>
          </a:p>
        </p:txBody>
      </p:sp>
      <p:sp>
        <p:nvSpPr>
          <p:cNvPr id="35886" name="Oval 46"/>
          <p:cNvSpPr>
            <a:spLocks noChangeArrowheads="1"/>
          </p:cNvSpPr>
          <p:nvPr/>
        </p:nvSpPr>
        <p:spPr bwMode="auto">
          <a:xfrm>
            <a:off x="4114800" y="1889125"/>
            <a:ext cx="152400" cy="152400"/>
          </a:xfrm>
          <a:prstGeom prst="ellipse">
            <a:avLst/>
          </a:prstGeom>
          <a:solidFill>
            <a:srgbClr val="FFCC00"/>
          </a:solidFill>
          <a:ln w="9525">
            <a:noFill/>
            <a:round/>
            <a:headEnd/>
            <a:tailEnd/>
          </a:ln>
        </p:spPr>
        <p:txBody>
          <a:bodyPr wrap="none" anchor="ctr"/>
          <a:lstStyle/>
          <a:p>
            <a:endParaRPr lang="en-US"/>
          </a:p>
        </p:txBody>
      </p:sp>
      <p:sp>
        <p:nvSpPr>
          <p:cNvPr id="35887" name="Oval 47"/>
          <p:cNvSpPr>
            <a:spLocks noChangeArrowheads="1"/>
          </p:cNvSpPr>
          <p:nvPr/>
        </p:nvSpPr>
        <p:spPr bwMode="auto">
          <a:xfrm>
            <a:off x="4114800" y="1584325"/>
            <a:ext cx="152400" cy="152400"/>
          </a:xfrm>
          <a:prstGeom prst="ellipse">
            <a:avLst/>
          </a:prstGeom>
          <a:solidFill>
            <a:srgbClr val="FFCC00"/>
          </a:solidFill>
          <a:ln w="9525">
            <a:noFill/>
            <a:round/>
            <a:headEnd/>
            <a:tailEnd/>
          </a:ln>
        </p:spPr>
        <p:txBody>
          <a:bodyPr wrap="none" anchor="ctr"/>
          <a:lstStyle/>
          <a:p>
            <a:endParaRPr lang="en-US"/>
          </a:p>
        </p:txBody>
      </p:sp>
      <p:sp>
        <p:nvSpPr>
          <p:cNvPr id="35888" name="Oval 48"/>
          <p:cNvSpPr>
            <a:spLocks noChangeArrowheads="1"/>
          </p:cNvSpPr>
          <p:nvPr/>
        </p:nvSpPr>
        <p:spPr bwMode="auto">
          <a:xfrm>
            <a:off x="4114800" y="1279525"/>
            <a:ext cx="152400" cy="152400"/>
          </a:xfrm>
          <a:prstGeom prst="ellipse">
            <a:avLst/>
          </a:prstGeom>
          <a:solidFill>
            <a:schemeClr val="bg1"/>
          </a:solidFill>
          <a:ln w="9525">
            <a:noFill/>
            <a:round/>
            <a:headEnd/>
            <a:tailEnd/>
          </a:ln>
        </p:spPr>
        <p:txBody>
          <a:bodyPr wrap="none" anchor="ctr"/>
          <a:lstStyle/>
          <a:p>
            <a:endParaRPr lang="en-US"/>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E6DD6A5B-4173-48D0-A385-EF52A9566617}" type="slidenum">
              <a:rPr lang="en-US" smtClean="0"/>
              <a:pPr>
                <a:defRPr/>
              </a:pPr>
              <a:t>57</a:t>
            </a:fld>
            <a:endParaRPr lang="en-US" dirty="0"/>
          </a:p>
        </p:txBody>
      </p:sp>
    </p:spTree>
    <p:extLst>
      <p:ext uri="{BB962C8B-B14F-4D97-AF65-F5344CB8AC3E}">
        <p14:creationId xmlns:p14="http://schemas.microsoft.com/office/powerpoint/2010/main" val="2518349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0"/>
                                  </p:stCondLst>
                                  <p:childTnLst>
                                    <p:set>
                                      <p:cBhvr>
                                        <p:cTn id="6" dur="1" fill="hold">
                                          <p:stCondLst>
                                            <p:cond delay="0"/>
                                          </p:stCondLst>
                                        </p:cTn>
                                        <p:tgtEl>
                                          <p:spTgt spid="83971"/>
                                        </p:tgtEl>
                                        <p:attrNameLst>
                                          <p:attrName>style.visibility</p:attrName>
                                        </p:attrNameLst>
                                      </p:cBhvr>
                                      <p:to>
                                        <p:strVal val="visible"/>
                                      </p:to>
                                    </p:set>
                                    <p:animEffect transition="in" filter="dissolve">
                                      <p:cBhvr>
                                        <p:cTn id="7" dur="500"/>
                                        <p:tgtEl>
                                          <p:spTgt spid="83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p:spPr>
        <p:txBody>
          <a:bodyPr wrap="none" anchor="ctr"/>
          <a:lstStyle/>
          <a:p>
            <a:endParaRPr lang="en-US"/>
          </a:p>
        </p:txBody>
      </p:sp>
      <p:sp>
        <p:nvSpPr>
          <p:cNvPr id="36867" name="AutoShape 3"/>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6868" name="AutoShape 4"/>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6869" name="AutoShape 5"/>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6870" name="AutoShape 6"/>
          <p:cNvSpPr>
            <a:spLocks noChangeArrowheads="1"/>
          </p:cNvSpPr>
          <p:nvPr/>
        </p:nvSpPr>
        <p:spPr bwMode="auto">
          <a:xfrm>
            <a:off x="46482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6871" name="Line 7"/>
          <p:cNvSpPr>
            <a:spLocks noChangeShapeType="1"/>
          </p:cNvSpPr>
          <p:nvPr/>
        </p:nvSpPr>
        <p:spPr bwMode="auto">
          <a:xfrm flipH="1">
            <a:off x="28575" y="5257800"/>
            <a:ext cx="228600" cy="0"/>
          </a:xfrm>
          <a:prstGeom prst="line">
            <a:avLst/>
          </a:prstGeom>
          <a:noFill/>
          <a:ln w="57150">
            <a:solidFill>
              <a:srgbClr val="3399FF"/>
            </a:solidFill>
            <a:round/>
            <a:headEnd/>
            <a:tailEnd/>
          </a:ln>
        </p:spPr>
        <p:txBody>
          <a:bodyPr wrap="none" anchor="ctr"/>
          <a:lstStyle/>
          <a:p>
            <a:endParaRPr lang="en-US"/>
          </a:p>
        </p:txBody>
      </p:sp>
      <p:sp>
        <p:nvSpPr>
          <p:cNvPr id="36872" name="Line 8"/>
          <p:cNvSpPr>
            <a:spLocks noChangeShapeType="1"/>
          </p:cNvSpPr>
          <p:nvPr/>
        </p:nvSpPr>
        <p:spPr bwMode="auto">
          <a:xfrm flipH="1">
            <a:off x="38100" y="6324600"/>
            <a:ext cx="228600" cy="0"/>
          </a:xfrm>
          <a:prstGeom prst="line">
            <a:avLst/>
          </a:prstGeom>
          <a:noFill/>
          <a:ln w="57150">
            <a:solidFill>
              <a:srgbClr val="3399FF"/>
            </a:solidFill>
            <a:round/>
            <a:headEnd/>
            <a:tailEnd/>
          </a:ln>
        </p:spPr>
        <p:txBody>
          <a:bodyPr wrap="none" anchor="ctr"/>
          <a:lstStyle/>
          <a:p>
            <a:endParaRPr lang="en-US"/>
          </a:p>
        </p:txBody>
      </p:sp>
      <p:sp>
        <p:nvSpPr>
          <p:cNvPr id="36873" name="Line 9"/>
          <p:cNvSpPr>
            <a:spLocks noChangeShapeType="1"/>
          </p:cNvSpPr>
          <p:nvPr/>
        </p:nvSpPr>
        <p:spPr bwMode="auto">
          <a:xfrm flipH="1">
            <a:off x="4467225" y="6324600"/>
            <a:ext cx="228600" cy="0"/>
          </a:xfrm>
          <a:prstGeom prst="line">
            <a:avLst/>
          </a:prstGeom>
          <a:noFill/>
          <a:ln w="57150">
            <a:solidFill>
              <a:srgbClr val="3399FF"/>
            </a:solidFill>
            <a:round/>
            <a:headEnd/>
            <a:tailEnd/>
          </a:ln>
        </p:spPr>
        <p:txBody>
          <a:bodyPr wrap="none" anchor="ctr"/>
          <a:lstStyle/>
          <a:p>
            <a:endParaRPr lang="en-US"/>
          </a:p>
        </p:txBody>
      </p:sp>
      <p:sp>
        <p:nvSpPr>
          <p:cNvPr id="36874" name="Line 10"/>
          <p:cNvSpPr>
            <a:spLocks noChangeShapeType="1"/>
          </p:cNvSpPr>
          <p:nvPr/>
        </p:nvSpPr>
        <p:spPr bwMode="auto">
          <a:xfrm flipH="1">
            <a:off x="4448175" y="5257800"/>
            <a:ext cx="228600" cy="0"/>
          </a:xfrm>
          <a:prstGeom prst="line">
            <a:avLst/>
          </a:prstGeom>
          <a:noFill/>
          <a:ln w="57150">
            <a:solidFill>
              <a:srgbClr val="3399FF"/>
            </a:solidFill>
            <a:round/>
            <a:headEnd/>
            <a:tailEnd/>
          </a:ln>
        </p:spPr>
        <p:txBody>
          <a:bodyPr wrap="none" anchor="ctr"/>
          <a:lstStyle/>
          <a:p>
            <a:endParaRPr lang="en-US"/>
          </a:p>
        </p:txBody>
      </p:sp>
      <p:sp>
        <p:nvSpPr>
          <p:cNvPr id="36875" name="Line 11"/>
          <p:cNvSpPr>
            <a:spLocks noChangeShapeType="1"/>
          </p:cNvSpPr>
          <p:nvPr/>
        </p:nvSpPr>
        <p:spPr bwMode="auto">
          <a:xfrm flipH="1">
            <a:off x="8899525" y="5257800"/>
            <a:ext cx="228600" cy="0"/>
          </a:xfrm>
          <a:prstGeom prst="line">
            <a:avLst/>
          </a:prstGeom>
          <a:noFill/>
          <a:ln w="57150">
            <a:solidFill>
              <a:srgbClr val="3399FF"/>
            </a:solidFill>
            <a:round/>
            <a:headEnd/>
            <a:tailEnd/>
          </a:ln>
        </p:spPr>
        <p:txBody>
          <a:bodyPr wrap="none" anchor="ctr"/>
          <a:lstStyle/>
          <a:p>
            <a:endParaRPr lang="en-US"/>
          </a:p>
        </p:txBody>
      </p:sp>
      <p:sp>
        <p:nvSpPr>
          <p:cNvPr id="36876" name="Line 12"/>
          <p:cNvSpPr>
            <a:spLocks noChangeShapeType="1"/>
          </p:cNvSpPr>
          <p:nvPr/>
        </p:nvSpPr>
        <p:spPr bwMode="auto">
          <a:xfrm flipH="1">
            <a:off x="8902700" y="6324600"/>
            <a:ext cx="228600" cy="0"/>
          </a:xfrm>
          <a:prstGeom prst="line">
            <a:avLst/>
          </a:prstGeom>
          <a:noFill/>
          <a:ln w="57150">
            <a:solidFill>
              <a:srgbClr val="3399FF"/>
            </a:solidFill>
            <a:round/>
            <a:headEnd/>
            <a:tailEnd/>
          </a:ln>
        </p:spPr>
        <p:txBody>
          <a:bodyPr wrap="none" anchor="ctr"/>
          <a:lstStyle/>
          <a:p>
            <a:endParaRPr lang="en-US"/>
          </a:p>
        </p:txBody>
      </p:sp>
      <p:sp>
        <p:nvSpPr>
          <p:cNvPr id="85005" name="Text Box 13"/>
          <p:cNvSpPr txBox="1">
            <a:spLocks noChangeArrowheads="1"/>
          </p:cNvSpPr>
          <p:nvPr/>
        </p:nvSpPr>
        <p:spPr bwMode="auto">
          <a:xfrm>
            <a:off x="554038" y="4846638"/>
            <a:ext cx="3657600" cy="762000"/>
          </a:xfrm>
          <a:prstGeom prst="rect">
            <a:avLst/>
          </a:prstGeom>
          <a:noFill/>
          <a:ln w="9525">
            <a:noFill/>
            <a:miter lim="800000"/>
            <a:headEnd/>
            <a:tailEnd/>
          </a:ln>
        </p:spPr>
        <p:txBody>
          <a:bodyPr>
            <a:spAutoFit/>
          </a:bodyPr>
          <a:lstStyle/>
          <a:p>
            <a:pPr algn="l">
              <a:spcBef>
                <a:spcPct val="50000"/>
              </a:spcBef>
            </a:pPr>
            <a:r>
              <a:rPr lang="en-US" sz="2400" b="1" dirty="0">
                <a:solidFill>
                  <a:srgbClr val="FFCC00"/>
                </a:solidFill>
              </a:rPr>
              <a:t>A:  </a:t>
            </a:r>
            <a:r>
              <a:rPr lang="en-US" sz="2000" b="1" dirty="0">
                <a:solidFill>
                  <a:srgbClr val="FFCC00"/>
                </a:solidFill>
              </a:rPr>
              <a:t>Mention of no age-expected functioning</a:t>
            </a:r>
            <a:endParaRPr lang="en-US" sz="2000" dirty="0">
              <a:solidFill>
                <a:srgbClr val="FFCC00"/>
              </a:solidFill>
              <a:latin typeface="Times New Roman" pitchFamily="18" charset="0"/>
            </a:endParaRPr>
          </a:p>
        </p:txBody>
      </p:sp>
      <p:sp>
        <p:nvSpPr>
          <p:cNvPr id="85006" name="Text Box 14"/>
          <p:cNvSpPr txBox="1">
            <a:spLocks noChangeArrowheads="1"/>
          </p:cNvSpPr>
          <p:nvPr/>
        </p:nvSpPr>
        <p:spPr bwMode="auto">
          <a:xfrm>
            <a:off x="642938" y="5857875"/>
            <a:ext cx="3581400" cy="7620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C:  </a:t>
            </a:r>
            <a:r>
              <a:rPr lang="en-US" sz="2000" b="1">
                <a:solidFill>
                  <a:srgbClr val="FFCC00"/>
                </a:solidFill>
              </a:rPr>
              <a:t>Mention of occasional age-expected functioning</a:t>
            </a:r>
            <a:endParaRPr lang="en-US" sz="2000">
              <a:solidFill>
                <a:srgbClr val="FFCC00"/>
              </a:solidFill>
              <a:latin typeface="Times New Roman" pitchFamily="18" charset="0"/>
            </a:endParaRPr>
          </a:p>
        </p:txBody>
      </p:sp>
      <p:sp>
        <p:nvSpPr>
          <p:cNvPr id="85007" name="Text Box 15"/>
          <p:cNvSpPr txBox="1">
            <a:spLocks noChangeArrowheads="1"/>
          </p:cNvSpPr>
          <p:nvPr/>
        </p:nvSpPr>
        <p:spPr bwMode="auto">
          <a:xfrm>
            <a:off x="5122862" y="4829175"/>
            <a:ext cx="3754438" cy="762000"/>
          </a:xfrm>
          <a:prstGeom prst="rect">
            <a:avLst/>
          </a:prstGeom>
          <a:noFill/>
          <a:ln w="9525">
            <a:noFill/>
            <a:miter lim="800000"/>
            <a:headEnd/>
            <a:tailEnd/>
          </a:ln>
        </p:spPr>
        <p:txBody>
          <a:bodyPr>
            <a:spAutoFit/>
          </a:bodyPr>
          <a:lstStyle/>
          <a:p>
            <a:pPr algn="l">
              <a:spcBef>
                <a:spcPct val="50000"/>
              </a:spcBef>
            </a:pPr>
            <a:r>
              <a:rPr lang="en-US" sz="2400" b="1" dirty="0">
                <a:solidFill>
                  <a:srgbClr val="FFCC00"/>
                </a:solidFill>
              </a:rPr>
              <a:t>B:  </a:t>
            </a:r>
            <a:r>
              <a:rPr lang="en-US" sz="2000" b="1" dirty="0">
                <a:solidFill>
                  <a:srgbClr val="FFCC00"/>
                </a:solidFill>
              </a:rPr>
              <a:t>Description of many immediate foundational skills</a:t>
            </a:r>
            <a:endParaRPr lang="en-US" sz="2000" dirty="0">
              <a:solidFill>
                <a:srgbClr val="FFCC00"/>
              </a:solidFill>
              <a:latin typeface="Times New Roman" pitchFamily="18" charset="0"/>
            </a:endParaRPr>
          </a:p>
        </p:txBody>
      </p:sp>
      <p:sp>
        <p:nvSpPr>
          <p:cNvPr id="85008" name="Text Box 16"/>
          <p:cNvSpPr txBox="1">
            <a:spLocks noChangeArrowheads="1"/>
          </p:cNvSpPr>
          <p:nvPr/>
        </p:nvSpPr>
        <p:spPr bwMode="auto">
          <a:xfrm>
            <a:off x="4953000" y="6096000"/>
            <a:ext cx="297180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D:  </a:t>
            </a:r>
            <a:r>
              <a:rPr lang="en-US" sz="2000" b="1">
                <a:solidFill>
                  <a:srgbClr val="FFCC00"/>
                </a:solidFill>
              </a:rPr>
              <a:t>Two of these</a:t>
            </a:r>
            <a:endParaRPr lang="en-US" sz="2000">
              <a:solidFill>
                <a:srgbClr val="FFCC00"/>
              </a:solidFill>
              <a:latin typeface="Times New Roman" pitchFamily="18" charset="0"/>
            </a:endParaRPr>
          </a:p>
        </p:txBody>
      </p:sp>
      <p:sp>
        <p:nvSpPr>
          <p:cNvPr id="36881" name="Oval 17"/>
          <p:cNvSpPr>
            <a:spLocks noChangeArrowheads="1"/>
          </p:cNvSpPr>
          <p:nvPr/>
        </p:nvSpPr>
        <p:spPr bwMode="auto">
          <a:xfrm>
            <a:off x="152400" y="3962400"/>
            <a:ext cx="1295400" cy="685800"/>
          </a:xfrm>
          <a:prstGeom prst="ellipse">
            <a:avLst/>
          </a:prstGeom>
          <a:noFill/>
          <a:ln w="57150">
            <a:solidFill>
              <a:srgbClr val="3399FF"/>
            </a:solidFill>
            <a:round/>
            <a:headEnd/>
            <a:tailEnd/>
          </a:ln>
        </p:spPr>
        <p:txBody>
          <a:bodyPr wrap="none" anchor="ctr"/>
          <a:lstStyle/>
          <a:p>
            <a:endParaRPr lang="en-US"/>
          </a:p>
        </p:txBody>
      </p:sp>
      <p:sp>
        <p:nvSpPr>
          <p:cNvPr id="36882" name="Oval 18"/>
          <p:cNvSpPr>
            <a:spLocks noChangeArrowheads="1"/>
          </p:cNvSpPr>
          <p:nvPr/>
        </p:nvSpPr>
        <p:spPr bwMode="auto">
          <a:xfrm>
            <a:off x="3048000" y="3962400"/>
            <a:ext cx="1295400" cy="685800"/>
          </a:xfrm>
          <a:prstGeom prst="ellipse">
            <a:avLst/>
          </a:prstGeom>
          <a:noFill/>
          <a:ln w="57150">
            <a:solidFill>
              <a:srgbClr val="3399FF"/>
            </a:solidFill>
            <a:round/>
            <a:headEnd/>
            <a:tailEnd/>
          </a:ln>
        </p:spPr>
        <p:txBody>
          <a:bodyPr wrap="none" anchor="ctr"/>
          <a:lstStyle/>
          <a:p>
            <a:endParaRPr lang="en-US"/>
          </a:p>
        </p:txBody>
      </p:sp>
      <p:sp>
        <p:nvSpPr>
          <p:cNvPr id="36883" name="Oval 19"/>
          <p:cNvSpPr>
            <a:spLocks noChangeArrowheads="1"/>
          </p:cNvSpPr>
          <p:nvPr/>
        </p:nvSpPr>
        <p:spPr bwMode="auto">
          <a:xfrm>
            <a:off x="1600200" y="3962400"/>
            <a:ext cx="1295400" cy="685800"/>
          </a:xfrm>
          <a:prstGeom prst="ellipse">
            <a:avLst/>
          </a:prstGeom>
          <a:noFill/>
          <a:ln w="57150">
            <a:solidFill>
              <a:srgbClr val="3399FF"/>
            </a:solidFill>
            <a:round/>
            <a:headEnd/>
            <a:tailEnd/>
          </a:ln>
        </p:spPr>
        <p:txBody>
          <a:bodyPr wrap="none" anchor="ctr"/>
          <a:lstStyle/>
          <a:p>
            <a:endParaRPr lang="en-US"/>
          </a:p>
        </p:txBody>
      </p:sp>
      <p:sp>
        <p:nvSpPr>
          <p:cNvPr id="36884" name="Text Box 20"/>
          <p:cNvSpPr txBox="1">
            <a:spLocks noChangeArrowheads="1"/>
          </p:cNvSpPr>
          <p:nvPr/>
        </p:nvSpPr>
        <p:spPr bwMode="auto">
          <a:xfrm>
            <a:off x="336550" y="4102100"/>
            <a:ext cx="1066800" cy="457200"/>
          </a:xfrm>
          <a:prstGeom prst="rect">
            <a:avLst/>
          </a:prstGeom>
          <a:noFill/>
          <a:ln w="9525">
            <a:noFill/>
            <a:miter lim="800000"/>
            <a:headEnd/>
            <a:tailEnd/>
          </a:ln>
        </p:spPr>
        <p:txBody>
          <a:bodyPr>
            <a:spAutoFit/>
          </a:bodyPr>
          <a:lstStyle/>
          <a:p>
            <a:pPr algn="l">
              <a:spcBef>
                <a:spcPct val="50000"/>
              </a:spcBef>
            </a:pPr>
            <a:r>
              <a:rPr lang="en-US" sz="2400" b="1">
                <a:solidFill>
                  <a:schemeClr val="bg1"/>
                </a:solidFill>
              </a:rPr>
              <a:t>50:50</a:t>
            </a:r>
            <a:endParaRPr lang="en-US" sz="2400">
              <a:solidFill>
                <a:schemeClr val="bg1"/>
              </a:solidFill>
              <a:latin typeface="Times New Roman" pitchFamily="18" charset="0"/>
            </a:endParaRPr>
          </a:p>
        </p:txBody>
      </p:sp>
      <p:sp>
        <p:nvSpPr>
          <p:cNvPr id="36885" name="Rectangle 21"/>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endParaRPr lang="en-US"/>
          </a:p>
        </p:txBody>
      </p:sp>
      <p:sp>
        <p:nvSpPr>
          <p:cNvPr id="36886" name="Text Box 22"/>
          <p:cNvSpPr txBox="1">
            <a:spLocks noChangeArrowheads="1"/>
          </p:cNvSpPr>
          <p:nvPr/>
        </p:nvSpPr>
        <p:spPr bwMode="auto">
          <a:xfrm>
            <a:off x="6705600" y="-15875"/>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15</a:t>
            </a:r>
            <a:endParaRPr lang="en-US" sz="2400">
              <a:solidFill>
                <a:schemeClr val="bg1"/>
              </a:solidFill>
              <a:latin typeface="Times New Roman" pitchFamily="18" charset="0"/>
            </a:endParaRPr>
          </a:p>
        </p:txBody>
      </p:sp>
      <p:sp>
        <p:nvSpPr>
          <p:cNvPr id="36887" name="Rectangle 23"/>
          <p:cNvSpPr>
            <a:spLocks noChangeArrowheads="1"/>
          </p:cNvSpPr>
          <p:nvPr/>
        </p:nvSpPr>
        <p:spPr bwMode="auto">
          <a:xfrm>
            <a:off x="6696075" y="708025"/>
            <a:ext cx="2413000" cy="322263"/>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36888" name="Text Box 24"/>
          <p:cNvSpPr txBox="1">
            <a:spLocks noChangeArrowheads="1"/>
          </p:cNvSpPr>
          <p:nvPr/>
        </p:nvSpPr>
        <p:spPr bwMode="auto">
          <a:xfrm>
            <a:off x="6705600" y="304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14</a:t>
            </a:r>
            <a:endParaRPr lang="en-US" sz="2400">
              <a:solidFill>
                <a:srgbClr val="FFCC00"/>
              </a:solidFill>
              <a:latin typeface="Times New Roman" pitchFamily="18" charset="0"/>
            </a:endParaRPr>
          </a:p>
        </p:txBody>
      </p:sp>
      <p:sp>
        <p:nvSpPr>
          <p:cNvPr id="36889" name="Text Box 25"/>
          <p:cNvSpPr txBox="1">
            <a:spLocks noChangeArrowheads="1"/>
          </p:cNvSpPr>
          <p:nvPr/>
        </p:nvSpPr>
        <p:spPr bwMode="auto">
          <a:xfrm>
            <a:off x="6705600" y="609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13</a:t>
            </a:r>
            <a:endParaRPr lang="en-US" sz="2400">
              <a:solidFill>
                <a:srgbClr val="FFCC00"/>
              </a:solidFill>
              <a:latin typeface="Times New Roman" pitchFamily="18" charset="0"/>
            </a:endParaRPr>
          </a:p>
        </p:txBody>
      </p:sp>
      <p:sp>
        <p:nvSpPr>
          <p:cNvPr id="36890" name="Text Box 26"/>
          <p:cNvSpPr txBox="1">
            <a:spLocks noChangeArrowheads="1"/>
          </p:cNvSpPr>
          <p:nvPr/>
        </p:nvSpPr>
        <p:spPr bwMode="auto">
          <a:xfrm>
            <a:off x="6705600" y="914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12</a:t>
            </a:r>
            <a:endParaRPr lang="en-US" sz="2400">
              <a:solidFill>
                <a:srgbClr val="FFCC00"/>
              </a:solidFill>
              <a:latin typeface="Times New Roman" pitchFamily="18" charset="0"/>
            </a:endParaRPr>
          </a:p>
        </p:txBody>
      </p:sp>
      <p:sp>
        <p:nvSpPr>
          <p:cNvPr id="36891" name="Text Box 27"/>
          <p:cNvSpPr txBox="1">
            <a:spLocks noChangeArrowheads="1"/>
          </p:cNvSpPr>
          <p:nvPr/>
        </p:nvSpPr>
        <p:spPr bwMode="auto">
          <a:xfrm>
            <a:off x="6705600" y="1219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11</a:t>
            </a:r>
            <a:endParaRPr lang="en-US" sz="2400">
              <a:solidFill>
                <a:srgbClr val="FFCC00"/>
              </a:solidFill>
              <a:latin typeface="Times New Roman" pitchFamily="18" charset="0"/>
            </a:endParaRPr>
          </a:p>
        </p:txBody>
      </p:sp>
      <p:sp>
        <p:nvSpPr>
          <p:cNvPr id="36892" name="Text Box 28"/>
          <p:cNvSpPr txBox="1">
            <a:spLocks noChangeArrowheads="1"/>
          </p:cNvSpPr>
          <p:nvPr/>
        </p:nvSpPr>
        <p:spPr bwMode="auto">
          <a:xfrm>
            <a:off x="6705600" y="1524000"/>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10</a:t>
            </a:r>
            <a:endParaRPr lang="en-US" sz="2400">
              <a:solidFill>
                <a:schemeClr val="bg1"/>
              </a:solidFill>
              <a:latin typeface="Times New Roman" pitchFamily="18" charset="0"/>
            </a:endParaRPr>
          </a:p>
        </p:txBody>
      </p:sp>
      <p:sp>
        <p:nvSpPr>
          <p:cNvPr id="36893" name="Text Box 29"/>
          <p:cNvSpPr txBox="1">
            <a:spLocks noChangeArrowheads="1"/>
          </p:cNvSpPr>
          <p:nvPr/>
        </p:nvSpPr>
        <p:spPr bwMode="auto">
          <a:xfrm>
            <a:off x="6705600" y="1828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9</a:t>
            </a:r>
            <a:endParaRPr lang="en-US" sz="2400">
              <a:solidFill>
                <a:srgbClr val="FFCC00"/>
              </a:solidFill>
              <a:latin typeface="Times New Roman" pitchFamily="18" charset="0"/>
            </a:endParaRPr>
          </a:p>
        </p:txBody>
      </p:sp>
      <p:sp>
        <p:nvSpPr>
          <p:cNvPr id="36894" name="Text Box 30"/>
          <p:cNvSpPr txBox="1">
            <a:spLocks noChangeArrowheads="1"/>
          </p:cNvSpPr>
          <p:nvPr/>
        </p:nvSpPr>
        <p:spPr bwMode="auto">
          <a:xfrm>
            <a:off x="6705600" y="2133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8</a:t>
            </a:r>
            <a:endParaRPr lang="en-US" sz="2400">
              <a:solidFill>
                <a:srgbClr val="FFCC00"/>
              </a:solidFill>
              <a:latin typeface="Times New Roman" pitchFamily="18" charset="0"/>
            </a:endParaRPr>
          </a:p>
        </p:txBody>
      </p:sp>
      <p:sp>
        <p:nvSpPr>
          <p:cNvPr id="36895" name="Text Box 31"/>
          <p:cNvSpPr txBox="1">
            <a:spLocks noChangeArrowheads="1"/>
          </p:cNvSpPr>
          <p:nvPr/>
        </p:nvSpPr>
        <p:spPr bwMode="auto">
          <a:xfrm>
            <a:off x="6705600" y="2438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7</a:t>
            </a:r>
            <a:endParaRPr lang="en-US" sz="2400">
              <a:solidFill>
                <a:srgbClr val="FFCC00"/>
              </a:solidFill>
              <a:latin typeface="Times New Roman" pitchFamily="18" charset="0"/>
            </a:endParaRPr>
          </a:p>
        </p:txBody>
      </p:sp>
      <p:sp>
        <p:nvSpPr>
          <p:cNvPr id="36896" name="Text Box 32"/>
          <p:cNvSpPr txBox="1">
            <a:spLocks noChangeArrowheads="1"/>
          </p:cNvSpPr>
          <p:nvPr/>
        </p:nvSpPr>
        <p:spPr bwMode="auto">
          <a:xfrm>
            <a:off x="6705600" y="2743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6</a:t>
            </a:r>
            <a:endParaRPr lang="en-US" sz="2400">
              <a:solidFill>
                <a:srgbClr val="FFCC00"/>
              </a:solidFill>
              <a:latin typeface="Times New Roman" pitchFamily="18" charset="0"/>
            </a:endParaRPr>
          </a:p>
        </p:txBody>
      </p:sp>
      <p:sp>
        <p:nvSpPr>
          <p:cNvPr id="36897" name="Text Box 33"/>
          <p:cNvSpPr txBox="1">
            <a:spLocks noChangeArrowheads="1"/>
          </p:cNvSpPr>
          <p:nvPr/>
        </p:nvSpPr>
        <p:spPr bwMode="auto">
          <a:xfrm>
            <a:off x="6705600" y="3048000"/>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5</a:t>
            </a:r>
          </a:p>
        </p:txBody>
      </p:sp>
      <p:sp>
        <p:nvSpPr>
          <p:cNvPr id="36898" name="Text Box 34"/>
          <p:cNvSpPr txBox="1">
            <a:spLocks noChangeArrowheads="1"/>
          </p:cNvSpPr>
          <p:nvPr/>
        </p:nvSpPr>
        <p:spPr bwMode="auto">
          <a:xfrm>
            <a:off x="6705600" y="3352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4</a:t>
            </a:r>
            <a:endParaRPr lang="en-US" sz="2400">
              <a:solidFill>
                <a:srgbClr val="FFCC00"/>
              </a:solidFill>
              <a:latin typeface="Times New Roman" pitchFamily="18" charset="0"/>
            </a:endParaRPr>
          </a:p>
        </p:txBody>
      </p:sp>
      <p:sp>
        <p:nvSpPr>
          <p:cNvPr id="36899" name="Text Box 35"/>
          <p:cNvSpPr txBox="1">
            <a:spLocks noChangeArrowheads="1"/>
          </p:cNvSpPr>
          <p:nvPr/>
        </p:nvSpPr>
        <p:spPr bwMode="auto">
          <a:xfrm>
            <a:off x="6705600" y="3657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3</a:t>
            </a:r>
            <a:endParaRPr lang="en-US" sz="2400">
              <a:solidFill>
                <a:srgbClr val="FFCC00"/>
              </a:solidFill>
              <a:latin typeface="Times New Roman" pitchFamily="18" charset="0"/>
            </a:endParaRPr>
          </a:p>
        </p:txBody>
      </p:sp>
      <p:sp>
        <p:nvSpPr>
          <p:cNvPr id="36900" name="Text Box 36"/>
          <p:cNvSpPr txBox="1">
            <a:spLocks noChangeArrowheads="1"/>
          </p:cNvSpPr>
          <p:nvPr/>
        </p:nvSpPr>
        <p:spPr bwMode="auto">
          <a:xfrm>
            <a:off x="6705600" y="3962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a:t>
            </a:r>
            <a:endParaRPr lang="en-US" sz="2400">
              <a:solidFill>
                <a:srgbClr val="FFCC00"/>
              </a:solidFill>
              <a:latin typeface="Times New Roman" pitchFamily="18" charset="0"/>
            </a:endParaRPr>
          </a:p>
        </p:txBody>
      </p:sp>
      <p:sp>
        <p:nvSpPr>
          <p:cNvPr id="36901" name="Text Box 37"/>
          <p:cNvSpPr txBox="1">
            <a:spLocks noChangeArrowheads="1"/>
          </p:cNvSpPr>
          <p:nvPr/>
        </p:nvSpPr>
        <p:spPr bwMode="auto">
          <a:xfrm>
            <a:off x="6705600" y="4267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a:t>
            </a:r>
            <a:endParaRPr lang="en-US" sz="2400">
              <a:solidFill>
                <a:srgbClr val="FFCC00"/>
              </a:solidFill>
              <a:latin typeface="Times New Roman" pitchFamily="18" charset="0"/>
            </a:endParaRPr>
          </a:p>
        </p:txBody>
      </p:sp>
      <p:sp>
        <p:nvSpPr>
          <p:cNvPr id="36902" name="Text Box 38"/>
          <p:cNvSpPr txBox="1">
            <a:spLocks noChangeArrowheads="1"/>
          </p:cNvSpPr>
          <p:nvPr/>
        </p:nvSpPr>
        <p:spPr bwMode="auto">
          <a:xfrm>
            <a:off x="7543800" y="0"/>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 Million</a:t>
            </a:r>
            <a:endParaRPr lang="en-US" sz="2400">
              <a:solidFill>
                <a:schemeClr val="bg1"/>
              </a:solidFill>
              <a:latin typeface="Times New Roman" pitchFamily="18" charset="0"/>
            </a:endParaRPr>
          </a:p>
        </p:txBody>
      </p:sp>
      <p:sp>
        <p:nvSpPr>
          <p:cNvPr id="36903" name="Text Box 39"/>
          <p:cNvSpPr txBox="1">
            <a:spLocks noChangeArrowheads="1"/>
          </p:cNvSpPr>
          <p:nvPr/>
        </p:nvSpPr>
        <p:spPr bwMode="auto">
          <a:xfrm>
            <a:off x="7543800" y="320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$500,000</a:t>
            </a:r>
            <a:endParaRPr lang="en-US" sz="2400">
              <a:solidFill>
                <a:srgbClr val="FFCC00"/>
              </a:solidFill>
              <a:latin typeface="Times New Roman" pitchFamily="18" charset="0"/>
            </a:endParaRPr>
          </a:p>
        </p:txBody>
      </p:sp>
      <p:sp>
        <p:nvSpPr>
          <p:cNvPr id="36904" name="Text Box 40"/>
          <p:cNvSpPr txBox="1">
            <a:spLocks noChangeArrowheads="1"/>
          </p:cNvSpPr>
          <p:nvPr/>
        </p:nvSpPr>
        <p:spPr bwMode="auto">
          <a:xfrm>
            <a:off x="7543800" y="625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$250,000</a:t>
            </a:r>
            <a:endParaRPr lang="en-US" sz="2400">
              <a:solidFill>
                <a:srgbClr val="FFCC00"/>
              </a:solidFill>
              <a:latin typeface="Times New Roman" pitchFamily="18" charset="0"/>
            </a:endParaRPr>
          </a:p>
        </p:txBody>
      </p:sp>
      <p:sp>
        <p:nvSpPr>
          <p:cNvPr id="36905" name="Text Box 41"/>
          <p:cNvSpPr txBox="1">
            <a:spLocks noChangeArrowheads="1"/>
          </p:cNvSpPr>
          <p:nvPr/>
        </p:nvSpPr>
        <p:spPr bwMode="auto">
          <a:xfrm>
            <a:off x="7543800" y="930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$125,000</a:t>
            </a:r>
            <a:endParaRPr lang="en-US" sz="2400">
              <a:solidFill>
                <a:srgbClr val="FFCC00"/>
              </a:solidFill>
              <a:latin typeface="Times New Roman" pitchFamily="18" charset="0"/>
            </a:endParaRPr>
          </a:p>
        </p:txBody>
      </p:sp>
      <p:sp>
        <p:nvSpPr>
          <p:cNvPr id="36906" name="Text Box 42"/>
          <p:cNvSpPr txBox="1">
            <a:spLocks noChangeArrowheads="1"/>
          </p:cNvSpPr>
          <p:nvPr/>
        </p:nvSpPr>
        <p:spPr bwMode="auto">
          <a:xfrm>
            <a:off x="7543800" y="1235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$64,000</a:t>
            </a:r>
            <a:endParaRPr lang="en-US" sz="2400">
              <a:solidFill>
                <a:srgbClr val="FFCC00"/>
              </a:solidFill>
              <a:latin typeface="Times New Roman" pitchFamily="18" charset="0"/>
            </a:endParaRPr>
          </a:p>
        </p:txBody>
      </p:sp>
      <p:sp>
        <p:nvSpPr>
          <p:cNvPr id="36907" name="Text Box 43"/>
          <p:cNvSpPr txBox="1">
            <a:spLocks noChangeArrowheads="1"/>
          </p:cNvSpPr>
          <p:nvPr/>
        </p:nvSpPr>
        <p:spPr bwMode="auto">
          <a:xfrm>
            <a:off x="7543800" y="1539875"/>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$32,000</a:t>
            </a:r>
            <a:endParaRPr lang="en-US" sz="2400">
              <a:solidFill>
                <a:schemeClr val="bg1"/>
              </a:solidFill>
              <a:latin typeface="Times New Roman" pitchFamily="18" charset="0"/>
            </a:endParaRPr>
          </a:p>
        </p:txBody>
      </p:sp>
      <p:sp>
        <p:nvSpPr>
          <p:cNvPr id="36908" name="Text Box 44"/>
          <p:cNvSpPr txBox="1">
            <a:spLocks noChangeArrowheads="1"/>
          </p:cNvSpPr>
          <p:nvPr/>
        </p:nvSpPr>
        <p:spPr bwMode="auto">
          <a:xfrm>
            <a:off x="7543800" y="1844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$16,000</a:t>
            </a:r>
            <a:endParaRPr lang="en-US" sz="2400">
              <a:solidFill>
                <a:srgbClr val="FFCC00"/>
              </a:solidFill>
              <a:latin typeface="Times New Roman" pitchFamily="18" charset="0"/>
            </a:endParaRPr>
          </a:p>
        </p:txBody>
      </p:sp>
      <p:sp>
        <p:nvSpPr>
          <p:cNvPr id="36909" name="Text Box 45"/>
          <p:cNvSpPr txBox="1">
            <a:spLocks noChangeArrowheads="1"/>
          </p:cNvSpPr>
          <p:nvPr/>
        </p:nvSpPr>
        <p:spPr bwMode="auto">
          <a:xfrm>
            <a:off x="7543800" y="2149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$8,000</a:t>
            </a:r>
            <a:endParaRPr lang="en-US" sz="2400">
              <a:solidFill>
                <a:srgbClr val="FFCC00"/>
              </a:solidFill>
              <a:latin typeface="Times New Roman" pitchFamily="18" charset="0"/>
            </a:endParaRPr>
          </a:p>
        </p:txBody>
      </p:sp>
      <p:sp>
        <p:nvSpPr>
          <p:cNvPr id="36910" name="Text Box 46"/>
          <p:cNvSpPr txBox="1">
            <a:spLocks noChangeArrowheads="1"/>
          </p:cNvSpPr>
          <p:nvPr/>
        </p:nvSpPr>
        <p:spPr bwMode="auto">
          <a:xfrm>
            <a:off x="7543800" y="2454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$4,000</a:t>
            </a:r>
            <a:endParaRPr lang="en-US" sz="2400">
              <a:solidFill>
                <a:srgbClr val="FFCC00"/>
              </a:solidFill>
              <a:latin typeface="Times New Roman" pitchFamily="18" charset="0"/>
            </a:endParaRPr>
          </a:p>
        </p:txBody>
      </p:sp>
      <p:sp>
        <p:nvSpPr>
          <p:cNvPr id="36911" name="Text Box 47"/>
          <p:cNvSpPr txBox="1">
            <a:spLocks noChangeArrowheads="1"/>
          </p:cNvSpPr>
          <p:nvPr/>
        </p:nvSpPr>
        <p:spPr bwMode="auto">
          <a:xfrm>
            <a:off x="7543800" y="2759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$2,000</a:t>
            </a:r>
            <a:endParaRPr lang="en-US" sz="2400">
              <a:solidFill>
                <a:srgbClr val="FFCC00"/>
              </a:solidFill>
              <a:latin typeface="Times New Roman" pitchFamily="18" charset="0"/>
            </a:endParaRPr>
          </a:p>
        </p:txBody>
      </p:sp>
      <p:sp>
        <p:nvSpPr>
          <p:cNvPr id="36912" name="Text Box 48"/>
          <p:cNvSpPr txBox="1">
            <a:spLocks noChangeArrowheads="1"/>
          </p:cNvSpPr>
          <p:nvPr/>
        </p:nvSpPr>
        <p:spPr bwMode="auto">
          <a:xfrm>
            <a:off x="7543800" y="3063875"/>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$1,000</a:t>
            </a:r>
          </a:p>
        </p:txBody>
      </p:sp>
      <p:sp>
        <p:nvSpPr>
          <p:cNvPr id="36913" name="Text Box 49"/>
          <p:cNvSpPr txBox="1">
            <a:spLocks noChangeArrowheads="1"/>
          </p:cNvSpPr>
          <p:nvPr/>
        </p:nvSpPr>
        <p:spPr bwMode="auto">
          <a:xfrm>
            <a:off x="7543800" y="3368675"/>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$500</a:t>
            </a:r>
            <a:endParaRPr lang="en-US" sz="2400">
              <a:solidFill>
                <a:srgbClr val="FFCC00"/>
              </a:solidFill>
              <a:latin typeface="Times New Roman" pitchFamily="18" charset="0"/>
            </a:endParaRPr>
          </a:p>
        </p:txBody>
      </p:sp>
      <p:sp>
        <p:nvSpPr>
          <p:cNvPr id="36914" name="Text Box 50"/>
          <p:cNvSpPr txBox="1">
            <a:spLocks noChangeArrowheads="1"/>
          </p:cNvSpPr>
          <p:nvPr/>
        </p:nvSpPr>
        <p:spPr bwMode="auto">
          <a:xfrm>
            <a:off x="7543800" y="3673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$300</a:t>
            </a:r>
            <a:endParaRPr lang="en-US" sz="2400">
              <a:solidFill>
                <a:srgbClr val="FFCC00"/>
              </a:solidFill>
              <a:latin typeface="Times New Roman" pitchFamily="18" charset="0"/>
            </a:endParaRPr>
          </a:p>
        </p:txBody>
      </p:sp>
      <p:sp>
        <p:nvSpPr>
          <p:cNvPr id="36915" name="Text Box 51"/>
          <p:cNvSpPr txBox="1">
            <a:spLocks noChangeArrowheads="1"/>
          </p:cNvSpPr>
          <p:nvPr/>
        </p:nvSpPr>
        <p:spPr bwMode="auto">
          <a:xfrm>
            <a:off x="7543800" y="3978275"/>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$200</a:t>
            </a:r>
            <a:endParaRPr lang="en-US" sz="2400">
              <a:solidFill>
                <a:srgbClr val="FFCC00"/>
              </a:solidFill>
              <a:latin typeface="Times New Roman" pitchFamily="18" charset="0"/>
            </a:endParaRPr>
          </a:p>
        </p:txBody>
      </p:sp>
      <p:sp>
        <p:nvSpPr>
          <p:cNvPr id="36916" name="Text Box 52"/>
          <p:cNvSpPr txBox="1">
            <a:spLocks noChangeArrowheads="1"/>
          </p:cNvSpPr>
          <p:nvPr/>
        </p:nvSpPr>
        <p:spPr bwMode="auto">
          <a:xfrm>
            <a:off x="7543800" y="4283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$100</a:t>
            </a:r>
            <a:endParaRPr lang="en-US" sz="2400">
              <a:solidFill>
                <a:srgbClr val="FFCC00"/>
              </a:solidFill>
              <a:latin typeface="Times New Roman" pitchFamily="18" charset="0"/>
            </a:endParaRPr>
          </a:p>
        </p:txBody>
      </p:sp>
      <p:sp>
        <p:nvSpPr>
          <p:cNvPr id="36917" name="Oval 53"/>
          <p:cNvSpPr>
            <a:spLocks noChangeArrowheads="1"/>
          </p:cNvSpPr>
          <p:nvPr/>
        </p:nvSpPr>
        <p:spPr bwMode="auto">
          <a:xfrm>
            <a:off x="7239000" y="4419600"/>
            <a:ext cx="152400" cy="152400"/>
          </a:xfrm>
          <a:prstGeom prst="ellipse">
            <a:avLst/>
          </a:prstGeom>
          <a:solidFill>
            <a:srgbClr val="FFCC00"/>
          </a:solidFill>
          <a:ln w="9525">
            <a:noFill/>
            <a:round/>
            <a:headEnd/>
            <a:tailEnd/>
          </a:ln>
        </p:spPr>
        <p:txBody>
          <a:bodyPr wrap="none" anchor="ctr"/>
          <a:lstStyle/>
          <a:p>
            <a:endParaRPr lang="en-US"/>
          </a:p>
        </p:txBody>
      </p:sp>
      <p:sp>
        <p:nvSpPr>
          <p:cNvPr id="36918" name="Oval 54"/>
          <p:cNvSpPr>
            <a:spLocks noChangeArrowheads="1"/>
          </p:cNvSpPr>
          <p:nvPr/>
        </p:nvSpPr>
        <p:spPr bwMode="auto">
          <a:xfrm>
            <a:off x="7239000" y="4114800"/>
            <a:ext cx="152400" cy="152400"/>
          </a:xfrm>
          <a:prstGeom prst="ellipse">
            <a:avLst/>
          </a:prstGeom>
          <a:solidFill>
            <a:srgbClr val="FFCC00"/>
          </a:solidFill>
          <a:ln w="9525">
            <a:noFill/>
            <a:round/>
            <a:headEnd/>
            <a:tailEnd/>
          </a:ln>
        </p:spPr>
        <p:txBody>
          <a:bodyPr wrap="none" anchor="ctr"/>
          <a:lstStyle/>
          <a:p>
            <a:endParaRPr lang="en-US"/>
          </a:p>
        </p:txBody>
      </p:sp>
      <p:sp>
        <p:nvSpPr>
          <p:cNvPr id="36919" name="Oval 55"/>
          <p:cNvSpPr>
            <a:spLocks noChangeArrowheads="1"/>
          </p:cNvSpPr>
          <p:nvPr/>
        </p:nvSpPr>
        <p:spPr bwMode="auto">
          <a:xfrm>
            <a:off x="7239000" y="3810000"/>
            <a:ext cx="152400" cy="152400"/>
          </a:xfrm>
          <a:prstGeom prst="ellipse">
            <a:avLst/>
          </a:prstGeom>
          <a:solidFill>
            <a:srgbClr val="FFCC00"/>
          </a:solidFill>
          <a:ln w="9525">
            <a:noFill/>
            <a:round/>
            <a:headEnd/>
            <a:tailEnd/>
          </a:ln>
        </p:spPr>
        <p:txBody>
          <a:bodyPr wrap="none" anchor="ctr"/>
          <a:lstStyle/>
          <a:p>
            <a:endParaRPr lang="en-US"/>
          </a:p>
        </p:txBody>
      </p:sp>
      <p:sp>
        <p:nvSpPr>
          <p:cNvPr id="36920" name="Oval 56"/>
          <p:cNvSpPr>
            <a:spLocks noChangeArrowheads="1"/>
          </p:cNvSpPr>
          <p:nvPr/>
        </p:nvSpPr>
        <p:spPr bwMode="auto">
          <a:xfrm>
            <a:off x="7239000" y="3505200"/>
            <a:ext cx="152400" cy="152400"/>
          </a:xfrm>
          <a:prstGeom prst="ellipse">
            <a:avLst/>
          </a:prstGeom>
          <a:solidFill>
            <a:srgbClr val="FFCC00"/>
          </a:solidFill>
          <a:ln w="9525">
            <a:noFill/>
            <a:round/>
            <a:headEnd/>
            <a:tailEnd/>
          </a:ln>
        </p:spPr>
        <p:txBody>
          <a:bodyPr wrap="none" anchor="ctr"/>
          <a:lstStyle/>
          <a:p>
            <a:endParaRPr lang="en-US"/>
          </a:p>
        </p:txBody>
      </p:sp>
      <p:sp>
        <p:nvSpPr>
          <p:cNvPr id="36921" name="Oval 57"/>
          <p:cNvSpPr>
            <a:spLocks noChangeArrowheads="1"/>
          </p:cNvSpPr>
          <p:nvPr/>
        </p:nvSpPr>
        <p:spPr bwMode="auto">
          <a:xfrm>
            <a:off x="7239000" y="3200400"/>
            <a:ext cx="152400" cy="152400"/>
          </a:xfrm>
          <a:prstGeom prst="ellipse">
            <a:avLst/>
          </a:prstGeom>
          <a:solidFill>
            <a:schemeClr val="bg1"/>
          </a:solidFill>
          <a:ln w="9525">
            <a:noFill/>
            <a:round/>
            <a:headEnd/>
            <a:tailEnd/>
          </a:ln>
        </p:spPr>
        <p:txBody>
          <a:bodyPr wrap="none" anchor="ctr"/>
          <a:lstStyle/>
          <a:p>
            <a:endParaRPr lang="en-US"/>
          </a:p>
        </p:txBody>
      </p:sp>
      <p:sp>
        <p:nvSpPr>
          <p:cNvPr id="36922" name="Oval 58"/>
          <p:cNvSpPr>
            <a:spLocks noChangeArrowheads="1"/>
          </p:cNvSpPr>
          <p:nvPr/>
        </p:nvSpPr>
        <p:spPr bwMode="auto">
          <a:xfrm>
            <a:off x="7239000" y="2895600"/>
            <a:ext cx="152400" cy="152400"/>
          </a:xfrm>
          <a:prstGeom prst="ellipse">
            <a:avLst/>
          </a:prstGeom>
          <a:solidFill>
            <a:srgbClr val="FFCC00"/>
          </a:solidFill>
          <a:ln w="9525">
            <a:noFill/>
            <a:round/>
            <a:headEnd/>
            <a:tailEnd/>
          </a:ln>
        </p:spPr>
        <p:txBody>
          <a:bodyPr wrap="none" anchor="ctr"/>
          <a:lstStyle/>
          <a:p>
            <a:endParaRPr lang="en-US"/>
          </a:p>
        </p:txBody>
      </p:sp>
      <p:sp>
        <p:nvSpPr>
          <p:cNvPr id="36923" name="Oval 59"/>
          <p:cNvSpPr>
            <a:spLocks noChangeArrowheads="1"/>
          </p:cNvSpPr>
          <p:nvPr/>
        </p:nvSpPr>
        <p:spPr bwMode="auto">
          <a:xfrm>
            <a:off x="7239000" y="2590800"/>
            <a:ext cx="152400" cy="152400"/>
          </a:xfrm>
          <a:prstGeom prst="ellipse">
            <a:avLst/>
          </a:prstGeom>
          <a:solidFill>
            <a:srgbClr val="FFCC00"/>
          </a:solidFill>
          <a:ln w="9525">
            <a:noFill/>
            <a:round/>
            <a:headEnd/>
            <a:tailEnd/>
          </a:ln>
        </p:spPr>
        <p:txBody>
          <a:bodyPr wrap="none" anchor="ctr"/>
          <a:lstStyle/>
          <a:p>
            <a:endParaRPr lang="en-US"/>
          </a:p>
        </p:txBody>
      </p:sp>
      <p:sp>
        <p:nvSpPr>
          <p:cNvPr id="36924" name="Oval 60"/>
          <p:cNvSpPr>
            <a:spLocks noChangeArrowheads="1"/>
          </p:cNvSpPr>
          <p:nvPr/>
        </p:nvSpPr>
        <p:spPr bwMode="auto">
          <a:xfrm>
            <a:off x="7239000" y="2286000"/>
            <a:ext cx="152400" cy="152400"/>
          </a:xfrm>
          <a:prstGeom prst="ellipse">
            <a:avLst/>
          </a:prstGeom>
          <a:solidFill>
            <a:srgbClr val="FFCC00"/>
          </a:solidFill>
          <a:ln w="9525">
            <a:noFill/>
            <a:round/>
            <a:headEnd/>
            <a:tailEnd/>
          </a:ln>
        </p:spPr>
        <p:txBody>
          <a:bodyPr wrap="none" anchor="ctr"/>
          <a:lstStyle/>
          <a:p>
            <a:endParaRPr lang="en-US"/>
          </a:p>
        </p:txBody>
      </p:sp>
      <p:sp>
        <p:nvSpPr>
          <p:cNvPr id="36925" name="Oval 61"/>
          <p:cNvSpPr>
            <a:spLocks noChangeArrowheads="1"/>
          </p:cNvSpPr>
          <p:nvPr/>
        </p:nvSpPr>
        <p:spPr bwMode="auto">
          <a:xfrm>
            <a:off x="7239000" y="1981200"/>
            <a:ext cx="152400" cy="152400"/>
          </a:xfrm>
          <a:prstGeom prst="ellipse">
            <a:avLst/>
          </a:prstGeom>
          <a:solidFill>
            <a:srgbClr val="FFCC00"/>
          </a:solidFill>
          <a:ln w="9525">
            <a:noFill/>
            <a:round/>
            <a:headEnd/>
            <a:tailEnd/>
          </a:ln>
        </p:spPr>
        <p:txBody>
          <a:bodyPr wrap="none" anchor="ctr"/>
          <a:lstStyle/>
          <a:p>
            <a:endParaRPr lang="en-US"/>
          </a:p>
        </p:txBody>
      </p:sp>
      <p:sp>
        <p:nvSpPr>
          <p:cNvPr id="36926" name="Oval 62"/>
          <p:cNvSpPr>
            <a:spLocks noChangeArrowheads="1"/>
          </p:cNvSpPr>
          <p:nvPr/>
        </p:nvSpPr>
        <p:spPr bwMode="auto">
          <a:xfrm>
            <a:off x="7239000" y="1676400"/>
            <a:ext cx="152400" cy="152400"/>
          </a:xfrm>
          <a:prstGeom prst="ellipse">
            <a:avLst/>
          </a:prstGeom>
          <a:solidFill>
            <a:schemeClr val="bg1"/>
          </a:solidFill>
          <a:ln w="9525">
            <a:noFill/>
            <a:round/>
            <a:headEnd/>
            <a:tailEnd/>
          </a:ln>
        </p:spPr>
        <p:txBody>
          <a:bodyPr wrap="none" anchor="ctr"/>
          <a:lstStyle/>
          <a:p>
            <a:endParaRPr lang="en-US" sz="2400">
              <a:solidFill>
                <a:schemeClr val="tx1"/>
              </a:solidFill>
              <a:latin typeface="Times New Roman" pitchFamily="18" charset="0"/>
            </a:endParaRPr>
          </a:p>
        </p:txBody>
      </p:sp>
      <p:sp>
        <p:nvSpPr>
          <p:cNvPr id="36927" name="Oval 63"/>
          <p:cNvSpPr>
            <a:spLocks noChangeArrowheads="1"/>
          </p:cNvSpPr>
          <p:nvPr/>
        </p:nvSpPr>
        <p:spPr bwMode="auto">
          <a:xfrm>
            <a:off x="7239000" y="1371600"/>
            <a:ext cx="152400" cy="152400"/>
          </a:xfrm>
          <a:prstGeom prst="ellipse">
            <a:avLst/>
          </a:prstGeom>
          <a:solidFill>
            <a:srgbClr val="FFCC00"/>
          </a:solidFill>
          <a:ln w="9525">
            <a:noFill/>
            <a:round/>
            <a:headEnd/>
            <a:tailEnd/>
          </a:ln>
        </p:spPr>
        <p:txBody>
          <a:bodyPr wrap="none" anchor="ctr"/>
          <a:lstStyle/>
          <a:p>
            <a:endParaRPr lang="en-US"/>
          </a:p>
        </p:txBody>
      </p:sp>
      <p:sp>
        <p:nvSpPr>
          <p:cNvPr id="36928" name="Oval 64"/>
          <p:cNvSpPr>
            <a:spLocks noChangeArrowheads="1"/>
          </p:cNvSpPr>
          <p:nvPr/>
        </p:nvSpPr>
        <p:spPr bwMode="auto">
          <a:xfrm>
            <a:off x="7239000" y="1066800"/>
            <a:ext cx="152400" cy="152400"/>
          </a:xfrm>
          <a:prstGeom prst="ellipse">
            <a:avLst/>
          </a:prstGeom>
          <a:solidFill>
            <a:srgbClr val="FFCC00"/>
          </a:solidFill>
          <a:ln w="9525">
            <a:noFill/>
            <a:round/>
            <a:headEnd/>
            <a:tailEnd/>
          </a:ln>
        </p:spPr>
        <p:txBody>
          <a:bodyPr wrap="none" anchor="ctr"/>
          <a:lstStyle/>
          <a:p>
            <a:endParaRPr lang="en-US"/>
          </a:p>
        </p:txBody>
      </p:sp>
      <p:sp>
        <p:nvSpPr>
          <p:cNvPr id="36929" name="Oval 65"/>
          <p:cNvSpPr>
            <a:spLocks noChangeArrowheads="1"/>
          </p:cNvSpPr>
          <p:nvPr/>
        </p:nvSpPr>
        <p:spPr bwMode="auto">
          <a:xfrm>
            <a:off x="7239000" y="762000"/>
            <a:ext cx="152400" cy="152400"/>
          </a:xfrm>
          <a:prstGeom prst="ellipse">
            <a:avLst/>
          </a:prstGeom>
          <a:solidFill>
            <a:srgbClr val="FFCC00"/>
          </a:solidFill>
          <a:ln w="9525">
            <a:noFill/>
            <a:round/>
            <a:headEnd/>
            <a:tailEnd/>
          </a:ln>
        </p:spPr>
        <p:txBody>
          <a:bodyPr wrap="none" anchor="ctr"/>
          <a:lstStyle/>
          <a:p>
            <a:endParaRPr lang="en-US"/>
          </a:p>
        </p:txBody>
      </p:sp>
      <p:sp>
        <p:nvSpPr>
          <p:cNvPr id="36930" name="Oval 66"/>
          <p:cNvSpPr>
            <a:spLocks noChangeArrowheads="1"/>
          </p:cNvSpPr>
          <p:nvPr/>
        </p:nvSpPr>
        <p:spPr bwMode="auto">
          <a:xfrm>
            <a:off x="7239000" y="457200"/>
            <a:ext cx="152400" cy="152400"/>
          </a:xfrm>
          <a:prstGeom prst="ellipse">
            <a:avLst/>
          </a:prstGeom>
          <a:solidFill>
            <a:srgbClr val="FFCC00"/>
          </a:solidFill>
          <a:ln w="9525">
            <a:noFill/>
            <a:round/>
            <a:headEnd/>
            <a:tailEnd/>
          </a:ln>
        </p:spPr>
        <p:txBody>
          <a:bodyPr wrap="none" anchor="ctr"/>
          <a:lstStyle/>
          <a:p>
            <a:endParaRPr lang="en-US"/>
          </a:p>
        </p:txBody>
      </p:sp>
      <p:sp>
        <p:nvSpPr>
          <p:cNvPr id="36931" name="Oval 67"/>
          <p:cNvSpPr>
            <a:spLocks noChangeArrowheads="1"/>
          </p:cNvSpPr>
          <p:nvPr/>
        </p:nvSpPr>
        <p:spPr bwMode="auto">
          <a:xfrm>
            <a:off x="7239000" y="152400"/>
            <a:ext cx="152400" cy="152400"/>
          </a:xfrm>
          <a:prstGeom prst="ellipse">
            <a:avLst/>
          </a:prstGeom>
          <a:solidFill>
            <a:schemeClr val="bg1"/>
          </a:solidFill>
          <a:ln w="9525">
            <a:noFill/>
            <a:round/>
            <a:headEnd/>
            <a:tailEnd/>
          </a:ln>
        </p:spPr>
        <p:txBody>
          <a:bodyPr wrap="none" anchor="ctr"/>
          <a:lstStyle/>
          <a:p>
            <a:endParaRPr lang="en-US"/>
          </a:p>
        </p:txBody>
      </p:sp>
      <p:pic>
        <p:nvPicPr>
          <p:cNvPr id="36932" name="Picture 6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1949450" y="3994150"/>
            <a:ext cx="514350" cy="606425"/>
          </a:xfrm>
          <a:prstGeom prst="rect">
            <a:avLst/>
          </a:prstGeom>
          <a:noFill/>
          <a:ln w="9525">
            <a:noFill/>
            <a:miter lim="800000"/>
            <a:headEnd/>
            <a:tailEnd/>
          </a:ln>
        </p:spPr>
      </p:pic>
      <p:sp>
        <p:nvSpPr>
          <p:cNvPr id="36933" name="AutoShape 69"/>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p:spPr>
        <p:txBody>
          <a:bodyPr wrap="none" anchor="ctr"/>
          <a:lstStyle/>
          <a:p>
            <a:endParaRPr lang="en-US"/>
          </a:p>
        </p:txBody>
      </p:sp>
      <p:sp>
        <p:nvSpPr>
          <p:cNvPr id="36934" name="Oval 70"/>
          <p:cNvSpPr>
            <a:spLocks noChangeArrowheads="1"/>
          </p:cNvSpPr>
          <p:nvPr/>
        </p:nvSpPr>
        <p:spPr bwMode="auto">
          <a:xfrm>
            <a:off x="3298825" y="4076700"/>
            <a:ext cx="152400" cy="152400"/>
          </a:xfrm>
          <a:prstGeom prst="ellipse">
            <a:avLst/>
          </a:prstGeom>
          <a:noFill/>
          <a:ln w="38100">
            <a:solidFill>
              <a:schemeClr val="bg1"/>
            </a:solidFill>
            <a:round/>
            <a:headEnd/>
            <a:tailEnd/>
          </a:ln>
        </p:spPr>
        <p:txBody>
          <a:bodyPr wrap="none" anchor="ctr"/>
          <a:lstStyle/>
          <a:p>
            <a:endParaRPr lang="en-US"/>
          </a:p>
        </p:txBody>
      </p:sp>
      <p:sp>
        <p:nvSpPr>
          <p:cNvPr id="36935" name="AutoShape 71"/>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p:spPr>
        <p:txBody>
          <a:bodyPr wrap="none" anchor="ctr"/>
          <a:lstStyle/>
          <a:p>
            <a:endParaRPr lang="en-US"/>
          </a:p>
        </p:txBody>
      </p:sp>
      <p:sp>
        <p:nvSpPr>
          <p:cNvPr id="36936" name="Oval 72"/>
          <p:cNvSpPr>
            <a:spLocks noChangeArrowheads="1"/>
          </p:cNvSpPr>
          <p:nvPr/>
        </p:nvSpPr>
        <p:spPr bwMode="auto">
          <a:xfrm>
            <a:off x="3603625" y="4152900"/>
            <a:ext cx="152400" cy="152400"/>
          </a:xfrm>
          <a:prstGeom prst="ellipse">
            <a:avLst/>
          </a:prstGeom>
          <a:noFill/>
          <a:ln w="38100">
            <a:solidFill>
              <a:schemeClr val="bg1"/>
            </a:solidFill>
            <a:round/>
            <a:headEnd/>
            <a:tailEnd/>
          </a:ln>
        </p:spPr>
        <p:txBody>
          <a:bodyPr wrap="none" anchor="ctr"/>
          <a:lstStyle/>
          <a:p>
            <a:endParaRPr lang="en-US"/>
          </a:p>
        </p:txBody>
      </p:sp>
      <p:sp>
        <p:nvSpPr>
          <p:cNvPr id="36937" name="AutoShape 73"/>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p:spPr>
        <p:txBody>
          <a:bodyPr wrap="none" anchor="ctr"/>
          <a:lstStyle/>
          <a:p>
            <a:endParaRPr lang="en-US"/>
          </a:p>
        </p:txBody>
      </p:sp>
      <p:sp>
        <p:nvSpPr>
          <p:cNvPr id="36938" name="Oval 74"/>
          <p:cNvSpPr>
            <a:spLocks noChangeArrowheads="1"/>
          </p:cNvSpPr>
          <p:nvPr/>
        </p:nvSpPr>
        <p:spPr bwMode="auto">
          <a:xfrm>
            <a:off x="3908425" y="4076700"/>
            <a:ext cx="152400" cy="152400"/>
          </a:xfrm>
          <a:prstGeom prst="ellipse">
            <a:avLst/>
          </a:prstGeom>
          <a:noFill/>
          <a:ln w="38100">
            <a:solidFill>
              <a:schemeClr val="bg1"/>
            </a:solidFill>
            <a:round/>
            <a:headEnd/>
            <a:tailEnd/>
          </a:ln>
        </p:spPr>
        <p:txBody>
          <a:bodyPr wrap="none" anchor="ctr"/>
          <a:lstStyle/>
          <a:p>
            <a:endParaRPr lang="en-US"/>
          </a:p>
        </p:txBody>
      </p:sp>
      <p:sp>
        <p:nvSpPr>
          <p:cNvPr id="85067" name="Text Box 75"/>
          <p:cNvSpPr txBox="1">
            <a:spLocks noChangeArrowheads="1"/>
          </p:cNvSpPr>
          <p:nvPr/>
        </p:nvSpPr>
        <p:spPr bwMode="auto">
          <a:xfrm>
            <a:off x="784225" y="990600"/>
            <a:ext cx="5181600" cy="701675"/>
          </a:xfrm>
          <a:prstGeom prst="rect">
            <a:avLst/>
          </a:prstGeom>
          <a:noFill/>
          <a:ln w="9525">
            <a:noFill/>
            <a:miter lim="800000"/>
            <a:headEnd/>
            <a:tailEnd/>
          </a:ln>
        </p:spPr>
        <p:txBody>
          <a:bodyPr>
            <a:spAutoFit/>
          </a:bodyPr>
          <a:lstStyle/>
          <a:p>
            <a:pPr algn="ctr">
              <a:spcBef>
                <a:spcPct val="50000"/>
              </a:spcBef>
            </a:pPr>
            <a:r>
              <a:rPr lang="en-US" sz="4000" b="1" dirty="0">
                <a:solidFill>
                  <a:schemeClr val="bg1"/>
                </a:solidFill>
              </a:rPr>
              <a:t>$250,000 Question</a:t>
            </a:r>
            <a:endParaRPr lang="en-US" sz="4000" dirty="0">
              <a:solidFill>
                <a:schemeClr val="bg1"/>
              </a:solidFill>
              <a:latin typeface="Times New Roman" pitchFamily="18" charset="0"/>
            </a:endParaRPr>
          </a:p>
        </p:txBody>
      </p:sp>
      <p:sp>
        <p:nvSpPr>
          <p:cNvPr id="85070" name="AutoShape 78"/>
          <p:cNvSpPr>
            <a:spLocks noChangeArrowheads="1"/>
          </p:cNvSpPr>
          <p:nvPr/>
        </p:nvSpPr>
        <p:spPr bwMode="auto">
          <a:xfrm>
            <a:off x="69850" y="2582863"/>
            <a:ext cx="6499225" cy="1098550"/>
          </a:xfrm>
          <a:prstGeom prst="flowChartPreparation">
            <a:avLst/>
          </a:prstGeom>
          <a:solidFill>
            <a:srgbClr val="00FF00"/>
          </a:solidFill>
          <a:ln w="57150">
            <a:solidFill>
              <a:srgbClr val="3399FF"/>
            </a:solidFill>
            <a:miter lim="800000"/>
            <a:headEnd/>
            <a:tailEnd/>
          </a:ln>
        </p:spPr>
        <p:txBody>
          <a:bodyPr wrap="none" anchor="ctr"/>
          <a:lstStyle/>
          <a:p>
            <a:r>
              <a:rPr lang="en-US" sz="2400" b="1" dirty="0" smtClean="0">
                <a:solidFill>
                  <a:schemeClr val="tx1"/>
                </a:solidFill>
                <a:latin typeface="Times New Roman" pitchFamily="18" charset="0"/>
              </a:rPr>
              <a:t>Evidence </a:t>
            </a:r>
            <a:r>
              <a:rPr lang="en-US" sz="2400" b="1" dirty="0">
                <a:solidFill>
                  <a:schemeClr val="tx1"/>
                </a:solidFill>
                <a:latin typeface="Times New Roman" pitchFamily="18" charset="0"/>
              </a:rPr>
              <a:t>for a </a:t>
            </a:r>
          </a:p>
          <a:p>
            <a:r>
              <a:rPr lang="en-US" sz="2400" b="1" dirty="0">
                <a:solidFill>
                  <a:schemeClr val="tx1"/>
                </a:solidFill>
                <a:latin typeface="Times New Roman" pitchFamily="18" charset="0"/>
              </a:rPr>
              <a:t>rating of  </a:t>
            </a:r>
            <a:r>
              <a:rPr lang="en-US" sz="2400" b="1" dirty="0" smtClean="0">
                <a:solidFill>
                  <a:schemeClr val="tx1"/>
                </a:solidFill>
                <a:latin typeface="Times New Roman" pitchFamily="18" charset="0"/>
              </a:rPr>
              <a:t>3 would include…</a:t>
            </a:r>
            <a:endParaRPr lang="en-US" sz="2400" b="1" dirty="0">
              <a:solidFill>
                <a:schemeClr val="tx1"/>
              </a:solidFill>
              <a:latin typeface="Times New Roman" pitchFamily="18" charset="0"/>
            </a:endParaRPr>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E6DD6A5B-4173-48D0-A385-EF52A9566617}" type="slidenum">
              <a:rPr lang="en-US" smtClean="0"/>
              <a:pPr>
                <a:defRPr/>
              </a:pPr>
              <a:t>58</a:t>
            </a:fld>
            <a:endParaRPr lang="en-US" dirty="0"/>
          </a:p>
        </p:txBody>
      </p:sp>
    </p:spTree>
    <p:extLst>
      <p:ext uri="{BB962C8B-B14F-4D97-AF65-F5344CB8AC3E}">
        <p14:creationId xmlns:p14="http://schemas.microsoft.com/office/powerpoint/2010/main" val="1828151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85067"/>
                                        </p:tgtEl>
                                        <p:attrNameLst>
                                          <p:attrName>style.visibility</p:attrName>
                                        </p:attrNameLst>
                                      </p:cBhvr>
                                      <p:to>
                                        <p:strVal val="visible"/>
                                      </p:to>
                                    </p:set>
                                    <p:animEffect transition="in" filter="dissolve">
                                      <p:cBhvr>
                                        <p:cTn id="7" dur="500"/>
                                        <p:tgtEl>
                                          <p:spTgt spid="85067"/>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85005"/>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85007"/>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85006"/>
                                        </p:tgtEl>
                                        <p:attrNameLst>
                                          <p:attrName>style.visibility</p:attrName>
                                        </p:attrNameLst>
                                      </p:cBhvr>
                                      <p:to>
                                        <p:strVal val="visible"/>
                                      </p:to>
                                    </p:set>
                                  </p:childTnLst>
                                </p:cTn>
                              </p:par>
                            </p:childTnLst>
                          </p:cTn>
                        </p:par>
                        <p:par>
                          <p:cTn id="16" fill="hold">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850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85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5" grpId="0" autoUpdateAnimBg="0"/>
      <p:bldP spid="85006" grpId="0" autoUpdateAnimBg="0"/>
      <p:bldP spid="85007" grpId="0" autoUpdateAnimBg="0"/>
      <p:bldP spid="85008" grpId="0" autoUpdateAnimBg="0"/>
      <p:bldP spid="85067"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2" name="Rectangle 4"/>
          <p:cNvSpPr>
            <a:spLocks noChangeArrowheads="1"/>
          </p:cNvSpPr>
          <p:nvPr/>
        </p:nvSpPr>
        <p:spPr bwMode="auto">
          <a:xfrm>
            <a:off x="0" y="3733800"/>
            <a:ext cx="9144000" cy="3128963"/>
          </a:xfrm>
          <a:prstGeom prst="rect">
            <a:avLst/>
          </a:prstGeom>
          <a:gradFill rotWithShape="0">
            <a:gsLst>
              <a:gs pos="0">
                <a:srgbClr val="808080"/>
              </a:gs>
              <a:gs pos="100000">
                <a:srgbClr val="292929"/>
              </a:gs>
            </a:gsLst>
            <a:path path="shape">
              <a:fillToRect l="50000" t="50000" r="50000" b="50000"/>
            </a:path>
          </a:gradFill>
          <a:ln w="57150">
            <a:solidFill>
              <a:srgbClr val="3399FF"/>
            </a:solidFill>
            <a:miter lim="800000"/>
            <a:headEnd/>
            <a:tailEnd/>
          </a:ln>
        </p:spPr>
        <p:txBody>
          <a:bodyPr wrap="none" anchor="ctr"/>
          <a:lstStyle/>
          <a:p>
            <a:endParaRPr lang="en-US"/>
          </a:p>
        </p:txBody>
      </p:sp>
      <p:sp>
        <p:nvSpPr>
          <p:cNvPr id="37893" name="AutoShape 5"/>
          <p:cNvSpPr>
            <a:spLocks noChangeArrowheads="1"/>
          </p:cNvSpPr>
          <p:nvPr/>
        </p:nvSpPr>
        <p:spPr bwMode="auto">
          <a:xfrm>
            <a:off x="2286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7894" name="AutoShape 6"/>
          <p:cNvSpPr>
            <a:spLocks noChangeArrowheads="1"/>
          </p:cNvSpPr>
          <p:nvPr/>
        </p:nvSpPr>
        <p:spPr bwMode="auto">
          <a:xfrm>
            <a:off x="4648200" y="48006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7895" name="AutoShape 7"/>
          <p:cNvSpPr>
            <a:spLocks noChangeArrowheads="1"/>
          </p:cNvSpPr>
          <p:nvPr/>
        </p:nvSpPr>
        <p:spPr bwMode="auto">
          <a:xfrm>
            <a:off x="228600" y="5867400"/>
            <a:ext cx="4267200" cy="914400"/>
          </a:xfrm>
          <a:prstGeom prst="flowChartPreparation">
            <a:avLst/>
          </a:prstGeom>
          <a:solidFill>
            <a:schemeClr val="tx1"/>
          </a:solidFill>
          <a:ln w="57150">
            <a:solidFill>
              <a:srgbClr val="3399FF"/>
            </a:solidFill>
            <a:miter lim="800000"/>
            <a:headEnd/>
            <a:tailEnd/>
          </a:ln>
        </p:spPr>
        <p:txBody>
          <a:bodyPr wrap="none" anchor="ctr"/>
          <a:lstStyle/>
          <a:p>
            <a:endParaRPr lang="en-US"/>
          </a:p>
        </p:txBody>
      </p:sp>
      <p:sp>
        <p:nvSpPr>
          <p:cNvPr id="37896" name="AutoShape 8"/>
          <p:cNvSpPr>
            <a:spLocks noChangeArrowheads="1"/>
          </p:cNvSpPr>
          <p:nvPr/>
        </p:nvSpPr>
        <p:spPr bwMode="auto">
          <a:xfrm>
            <a:off x="4648200" y="5867400"/>
            <a:ext cx="4267200" cy="914400"/>
          </a:xfrm>
          <a:prstGeom prst="flowChartPreparation">
            <a:avLst/>
          </a:prstGeom>
          <a:solidFill>
            <a:schemeClr val="tx1"/>
          </a:solidFill>
          <a:ln w="57150">
            <a:solidFill>
              <a:srgbClr val="FFCC00"/>
            </a:solidFill>
            <a:miter lim="800000"/>
            <a:headEnd/>
            <a:tailEnd/>
          </a:ln>
        </p:spPr>
        <p:txBody>
          <a:bodyPr wrap="none" anchor="ctr"/>
          <a:lstStyle/>
          <a:p>
            <a:endParaRPr lang="en-US"/>
          </a:p>
        </p:txBody>
      </p:sp>
      <p:sp>
        <p:nvSpPr>
          <p:cNvPr id="37897" name="Line 9"/>
          <p:cNvSpPr>
            <a:spLocks noChangeShapeType="1"/>
          </p:cNvSpPr>
          <p:nvPr/>
        </p:nvSpPr>
        <p:spPr bwMode="auto">
          <a:xfrm flipH="1">
            <a:off x="28575" y="5257800"/>
            <a:ext cx="228600" cy="0"/>
          </a:xfrm>
          <a:prstGeom prst="line">
            <a:avLst/>
          </a:prstGeom>
          <a:noFill/>
          <a:ln w="57150">
            <a:solidFill>
              <a:srgbClr val="3399FF"/>
            </a:solidFill>
            <a:round/>
            <a:headEnd/>
            <a:tailEnd/>
          </a:ln>
        </p:spPr>
        <p:txBody>
          <a:bodyPr wrap="none" anchor="ctr"/>
          <a:lstStyle/>
          <a:p>
            <a:endParaRPr lang="en-US"/>
          </a:p>
        </p:txBody>
      </p:sp>
      <p:sp>
        <p:nvSpPr>
          <p:cNvPr id="37898" name="Line 10"/>
          <p:cNvSpPr>
            <a:spLocks noChangeShapeType="1"/>
          </p:cNvSpPr>
          <p:nvPr/>
        </p:nvSpPr>
        <p:spPr bwMode="auto">
          <a:xfrm flipH="1">
            <a:off x="38100" y="6324600"/>
            <a:ext cx="228600" cy="0"/>
          </a:xfrm>
          <a:prstGeom prst="line">
            <a:avLst/>
          </a:prstGeom>
          <a:noFill/>
          <a:ln w="57150">
            <a:solidFill>
              <a:srgbClr val="3399FF"/>
            </a:solidFill>
            <a:round/>
            <a:headEnd/>
            <a:tailEnd/>
          </a:ln>
        </p:spPr>
        <p:txBody>
          <a:bodyPr wrap="none" anchor="ctr"/>
          <a:lstStyle/>
          <a:p>
            <a:endParaRPr lang="en-US"/>
          </a:p>
        </p:txBody>
      </p:sp>
      <p:sp>
        <p:nvSpPr>
          <p:cNvPr id="37899" name="Line 11"/>
          <p:cNvSpPr>
            <a:spLocks noChangeShapeType="1"/>
          </p:cNvSpPr>
          <p:nvPr/>
        </p:nvSpPr>
        <p:spPr bwMode="auto">
          <a:xfrm flipH="1">
            <a:off x="4467225" y="6324600"/>
            <a:ext cx="228600" cy="0"/>
          </a:xfrm>
          <a:prstGeom prst="line">
            <a:avLst/>
          </a:prstGeom>
          <a:noFill/>
          <a:ln w="57150">
            <a:solidFill>
              <a:srgbClr val="3399FF"/>
            </a:solidFill>
            <a:round/>
            <a:headEnd/>
            <a:tailEnd/>
          </a:ln>
        </p:spPr>
        <p:txBody>
          <a:bodyPr wrap="none" anchor="ctr"/>
          <a:lstStyle/>
          <a:p>
            <a:endParaRPr lang="en-US"/>
          </a:p>
        </p:txBody>
      </p:sp>
      <p:sp>
        <p:nvSpPr>
          <p:cNvPr id="37900" name="Line 12"/>
          <p:cNvSpPr>
            <a:spLocks noChangeShapeType="1"/>
          </p:cNvSpPr>
          <p:nvPr/>
        </p:nvSpPr>
        <p:spPr bwMode="auto">
          <a:xfrm flipH="1">
            <a:off x="4448175" y="5257800"/>
            <a:ext cx="228600" cy="0"/>
          </a:xfrm>
          <a:prstGeom prst="line">
            <a:avLst/>
          </a:prstGeom>
          <a:noFill/>
          <a:ln w="57150">
            <a:solidFill>
              <a:srgbClr val="3399FF"/>
            </a:solidFill>
            <a:round/>
            <a:headEnd/>
            <a:tailEnd/>
          </a:ln>
        </p:spPr>
        <p:txBody>
          <a:bodyPr wrap="none" anchor="ctr"/>
          <a:lstStyle/>
          <a:p>
            <a:endParaRPr lang="en-US"/>
          </a:p>
        </p:txBody>
      </p:sp>
      <p:sp>
        <p:nvSpPr>
          <p:cNvPr id="37901" name="Line 13"/>
          <p:cNvSpPr>
            <a:spLocks noChangeShapeType="1"/>
          </p:cNvSpPr>
          <p:nvPr/>
        </p:nvSpPr>
        <p:spPr bwMode="auto">
          <a:xfrm flipH="1">
            <a:off x="8899525" y="5257800"/>
            <a:ext cx="228600" cy="0"/>
          </a:xfrm>
          <a:prstGeom prst="line">
            <a:avLst/>
          </a:prstGeom>
          <a:noFill/>
          <a:ln w="57150">
            <a:solidFill>
              <a:srgbClr val="3399FF"/>
            </a:solidFill>
            <a:round/>
            <a:headEnd/>
            <a:tailEnd/>
          </a:ln>
        </p:spPr>
        <p:txBody>
          <a:bodyPr wrap="none" anchor="ctr"/>
          <a:lstStyle/>
          <a:p>
            <a:endParaRPr lang="en-US"/>
          </a:p>
        </p:txBody>
      </p:sp>
      <p:sp>
        <p:nvSpPr>
          <p:cNvPr id="37902" name="Line 14"/>
          <p:cNvSpPr>
            <a:spLocks noChangeShapeType="1"/>
          </p:cNvSpPr>
          <p:nvPr/>
        </p:nvSpPr>
        <p:spPr bwMode="auto">
          <a:xfrm flipH="1">
            <a:off x="8902700" y="6324600"/>
            <a:ext cx="228600" cy="0"/>
          </a:xfrm>
          <a:prstGeom prst="line">
            <a:avLst/>
          </a:prstGeom>
          <a:noFill/>
          <a:ln w="57150">
            <a:solidFill>
              <a:srgbClr val="3399FF"/>
            </a:solidFill>
            <a:round/>
            <a:headEnd/>
            <a:tailEnd/>
          </a:ln>
        </p:spPr>
        <p:txBody>
          <a:bodyPr wrap="none" anchor="ctr"/>
          <a:lstStyle/>
          <a:p>
            <a:endParaRPr lang="en-US"/>
          </a:p>
        </p:txBody>
      </p:sp>
      <p:sp>
        <p:nvSpPr>
          <p:cNvPr id="86031" name="Text Box 15"/>
          <p:cNvSpPr txBox="1">
            <a:spLocks noChangeArrowheads="1"/>
          </p:cNvSpPr>
          <p:nvPr/>
        </p:nvSpPr>
        <p:spPr bwMode="auto">
          <a:xfrm>
            <a:off x="661988" y="4846638"/>
            <a:ext cx="3657600" cy="7620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A:  </a:t>
            </a:r>
            <a:r>
              <a:rPr lang="en-US" sz="2000" b="1">
                <a:solidFill>
                  <a:srgbClr val="FFCC00"/>
                </a:solidFill>
              </a:rPr>
              <a:t>Mention of no age-expected functioning</a:t>
            </a:r>
            <a:endParaRPr lang="en-US" sz="2000">
              <a:solidFill>
                <a:srgbClr val="FFCC00"/>
              </a:solidFill>
              <a:latin typeface="Times New Roman" pitchFamily="18" charset="0"/>
            </a:endParaRPr>
          </a:p>
        </p:txBody>
      </p:sp>
      <p:sp>
        <p:nvSpPr>
          <p:cNvPr id="86032" name="Text Box 16"/>
          <p:cNvSpPr txBox="1">
            <a:spLocks noChangeArrowheads="1"/>
          </p:cNvSpPr>
          <p:nvPr/>
        </p:nvSpPr>
        <p:spPr bwMode="auto">
          <a:xfrm>
            <a:off x="642938" y="5857875"/>
            <a:ext cx="3581400" cy="7620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C:  </a:t>
            </a:r>
            <a:r>
              <a:rPr lang="en-US" sz="2000" b="1">
                <a:solidFill>
                  <a:srgbClr val="FFCC00"/>
                </a:solidFill>
              </a:rPr>
              <a:t>Mention of occasional age-expected functioning</a:t>
            </a:r>
            <a:endParaRPr lang="en-US" sz="2000">
              <a:solidFill>
                <a:srgbClr val="FFCC00"/>
              </a:solidFill>
              <a:latin typeface="Times New Roman" pitchFamily="18" charset="0"/>
            </a:endParaRPr>
          </a:p>
        </p:txBody>
      </p:sp>
      <p:sp>
        <p:nvSpPr>
          <p:cNvPr id="86033" name="Text Box 17"/>
          <p:cNvSpPr txBox="1">
            <a:spLocks noChangeArrowheads="1"/>
          </p:cNvSpPr>
          <p:nvPr/>
        </p:nvSpPr>
        <p:spPr bwMode="auto">
          <a:xfrm>
            <a:off x="5122862" y="4826000"/>
            <a:ext cx="3754438" cy="762000"/>
          </a:xfrm>
          <a:prstGeom prst="rect">
            <a:avLst/>
          </a:prstGeom>
          <a:noFill/>
          <a:ln w="9525">
            <a:noFill/>
            <a:miter lim="800000"/>
            <a:headEnd/>
            <a:tailEnd/>
          </a:ln>
        </p:spPr>
        <p:txBody>
          <a:bodyPr>
            <a:spAutoFit/>
          </a:bodyPr>
          <a:lstStyle/>
          <a:p>
            <a:pPr algn="l">
              <a:spcBef>
                <a:spcPct val="50000"/>
              </a:spcBef>
            </a:pPr>
            <a:r>
              <a:rPr lang="en-US" sz="2400" b="1" dirty="0">
                <a:solidFill>
                  <a:srgbClr val="FFCC00"/>
                </a:solidFill>
              </a:rPr>
              <a:t>B:  </a:t>
            </a:r>
            <a:r>
              <a:rPr lang="en-US" sz="2000" b="1" dirty="0">
                <a:solidFill>
                  <a:srgbClr val="FFCC00"/>
                </a:solidFill>
              </a:rPr>
              <a:t>Description of many immediate foundational skills</a:t>
            </a:r>
            <a:endParaRPr lang="en-US" sz="2000" dirty="0">
              <a:solidFill>
                <a:srgbClr val="FFCC00"/>
              </a:solidFill>
              <a:latin typeface="Times New Roman" pitchFamily="18" charset="0"/>
            </a:endParaRPr>
          </a:p>
        </p:txBody>
      </p:sp>
      <p:sp>
        <p:nvSpPr>
          <p:cNvPr id="86034" name="Text Box 18"/>
          <p:cNvSpPr txBox="1">
            <a:spLocks noChangeArrowheads="1"/>
          </p:cNvSpPr>
          <p:nvPr/>
        </p:nvSpPr>
        <p:spPr bwMode="auto">
          <a:xfrm>
            <a:off x="4953000" y="6096000"/>
            <a:ext cx="3575050" cy="457200"/>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rPr>
              <a:t>D:  </a:t>
            </a:r>
            <a:r>
              <a:rPr lang="en-US" sz="2000" b="1">
                <a:solidFill>
                  <a:srgbClr val="FFCC00"/>
                </a:solidFill>
              </a:rPr>
              <a:t>Two of these: A &amp; B</a:t>
            </a:r>
            <a:endParaRPr lang="en-US" sz="2000">
              <a:solidFill>
                <a:srgbClr val="FFCC00"/>
              </a:solidFill>
              <a:latin typeface="Times New Roman" pitchFamily="18" charset="0"/>
            </a:endParaRPr>
          </a:p>
        </p:txBody>
      </p:sp>
      <p:sp>
        <p:nvSpPr>
          <p:cNvPr id="37907" name="Oval 19"/>
          <p:cNvSpPr>
            <a:spLocks noChangeArrowheads="1"/>
          </p:cNvSpPr>
          <p:nvPr/>
        </p:nvSpPr>
        <p:spPr bwMode="auto">
          <a:xfrm>
            <a:off x="152400" y="3962400"/>
            <a:ext cx="1295400" cy="685800"/>
          </a:xfrm>
          <a:prstGeom prst="ellipse">
            <a:avLst/>
          </a:prstGeom>
          <a:noFill/>
          <a:ln w="57150">
            <a:solidFill>
              <a:srgbClr val="3399FF"/>
            </a:solidFill>
            <a:round/>
            <a:headEnd/>
            <a:tailEnd/>
          </a:ln>
        </p:spPr>
        <p:txBody>
          <a:bodyPr wrap="none" anchor="ctr"/>
          <a:lstStyle/>
          <a:p>
            <a:endParaRPr lang="en-US"/>
          </a:p>
        </p:txBody>
      </p:sp>
      <p:sp>
        <p:nvSpPr>
          <p:cNvPr id="37908" name="Oval 20"/>
          <p:cNvSpPr>
            <a:spLocks noChangeArrowheads="1"/>
          </p:cNvSpPr>
          <p:nvPr/>
        </p:nvSpPr>
        <p:spPr bwMode="auto">
          <a:xfrm>
            <a:off x="3048000" y="3962400"/>
            <a:ext cx="1295400" cy="685800"/>
          </a:xfrm>
          <a:prstGeom prst="ellipse">
            <a:avLst/>
          </a:prstGeom>
          <a:noFill/>
          <a:ln w="57150">
            <a:solidFill>
              <a:srgbClr val="3399FF"/>
            </a:solidFill>
            <a:round/>
            <a:headEnd/>
            <a:tailEnd/>
          </a:ln>
        </p:spPr>
        <p:txBody>
          <a:bodyPr wrap="none" anchor="ctr"/>
          <a:lstStyle/>
          <a:p>
            <a:endParaRPr lang="en-US"/>
          </a:p>
        </p:txBody>
      </p:sp>
      <p:sp>
        <p:nvSpPr>
          <p:cNvPr id="37909" name="Oval 21"/>
          <p:cNvSpPr>
            <a:spLocks noChangeArrowheads="1"/>
          </p:cNvSpPr>
          <p:nvPr/>
        </p:nvSpPr>
        <p:spPr bwMode="auto">
          <a:xfrm>
            <a:off x="1600200" y="3962400"/>
            <a:ext cx="1295400" cy="685800"/>
          </a:xfrm>
          <a:prstGeom prst="ellipse">
            <a:avLst/>
          </a:prstGeom>
          <a:noFill/>
          <a:ln w="57150">
            <a:solidFill>
              <a:srgbClr val="3399FF"/>
            </a:solidFill>
            <a:round/>
            <a:headEnd/>
            <a:tailEnd/>
          </a:ln>
        </p:spPr>
        <p:txBody>
          <a:bodyPr wrap="none" anchor="ctr"/>
          <a:lstStyle/>
          <a:p>
            <a:endParaRPr lang="en-US"/>
          </a:p>
        </p:txBody>
      </p:sp>
      <p:sp>
        <p:nvSpPr>
          <p:cNvPr id="37910" name="Text Box 22"/>
          <p:cNvSpPr txBox="1">
            <a:spLocks noChangeArrowheads="1"/>
          </p:cNvSpPr>
          <p:nvPr/>
        </p:nvSpPr>
        <p:spPr bwMode="auto">
          <a:xfrm>
            <a:off x="336550" y="4102100"/>
            <a:ext cx="1066800" cy="457200"/>
          </a:xfrm>
          <a:prstGeom prst="rect">
            <a:avLst/>
          </a:prstGeom>
          <a:noFill/>
          <a:ln w="9525">
            <a:noFill/>
            <a:miter lim="800000"/>
            <a:headEnd/>
            <a:tailEnd/>
          </a:ln>
        </p:spPr>
        <p:txBody>
          <a:bodyPr>
            <a:spAutoFit/>
          </a:bodyPr>
          <a:lstStyle/>
          <a:p>
            <a:pPr algn="l">
              <a:spcBef>
                <a:spcPct val="50000"/>
              </a:spcBef>
            </a:pPr>
            <a:r>
              <a:rPr lang="en-US" sz="2400" b="1">
                <a:solidFill>
                  <a:schemeClr val="bg1"/>
                </a:solidFill>
              </a:rPr>
              <a:t>50:50</a:t>
            </a:r>
            <a:endParaRPr lang="en-US" sz="2400">
              <a:solidFill>
                <a:schemeClr val="bg1"/>
              </a:solidFill>
              <a:latin typeface="Times New Roman" pitchFamily="18" charset="0"/>
            </a:endParaRPr>
          </a:p>
        </p:txBody>
      </p:sp>
      <p:sp>
        <p:nvSpPr>
          <p:cNvPr id="37911" name="Rectangle 23"/>
          <p:cNvSpPr>
            <a:spLocks noChangeArrowheads="1"/>
          </p:cNvSpPr>
          <p:nvPr/>
        </p:nvSpPr>
        <p:spPr bwMode="auto">
          <a:xfrm>
            <a:off x="6629400" y="0"/>
            <a:ext cx="2514600" cy="4724400"/>
          </a:xfrm>
          <a:prstGeom prst="rect">
            <a:avLst/>
          </a:prstGeom>
          <a:gradFill rotWithShape="0">
            <a:gsLst>
              <a:gs pos="0">
                <a:srgbClr val="0066CC"/>
              </a:gs>
              <a:gs pos="100000">
                <a:srgbClr val="000066"/>
              </a:gs>
            </a:gsLst>
            <a:path path="shape">
              <a:fillToRect l="50000" t="50000" r="50000" b="50000"/>
            </a:path>
          </a:gradFill>
          <a:ln w="57150">
            <a:solidFill>
              <a:srgbClr val="3399FF"/>
            </a:solidFill>
            <a:miter lim="800000"/>
            <a:headEnd/>
            <a:tailEnd/>
          </a:ln>
        </p:spPr>
        <p:txBody>
          <a:bodyPr wrap="none" anchor="ctr"/>
          <a:lstStyle/>
          <a:p>
            <a:endParaRPr lang="en-US"/>
          </a:p>
        </p:txBody>
      </p:sp>
      <p:sp>
        <p:nvSpPr>
          <p:cNvPr id="37912" name="Text Box 24"/>
          <p:cNvSpPr txBox="1">
            <a:spLocks noChangeArrowheads="1"/>
          </p:cNvSpPr>
          <p:nvPr/>
        </p:nvSpPr>
        <p:spPr bwMode="auto">
          <a:xfrm>
            <a:off x="6705600" y="-15875"/>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15</a:t>
            </a:r>
            <a:endParaRPr lang="en-US" sz="2400">
              <a:solidFill>
                <a:schemeClr val="bg1"/>
              </a:solidFill>
              <a:latin typeface="Times New Roman" pitchFamily="18" charset="0"/>
            </a:endParaRPr>
          </a:p>
        </p:txBody>
      </p:sp>
      <p:sp>
        <p:nvSpPr>
          <p:cNvPr id="37913" name="Rectangle 25"/>
          <p:cNvSpPr>
            <a:spLocks noChangeArrowheads="1"/>
          </p:cNvSpPr>
          <p:nvPr/>
        </p:nvSpPr>
        <p:spPr bwMode="auto">
          <a:xfrm>
            <a:off x="6696075" y="708025"/>
            <a:ext cx="2413000" cy="322263"/>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37914" name="Text Box 26"/>
          <p:cNvSpPr txBox="1">
            <a:spLocks noChangeArrowheads="1"/>
          </p:cNvSpPr>
          <p:nvPr/>
        </p:nvSpPr>
        <p:spPr bwMode="auto">
          <a:xfrm>
            <a:off x="6705600" y="304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14</a:t>
            </a:r>
            <a:endParaRPr lang="en-US" sz="2400">
              <a:solidFill>
                <a:srgbClr val="FFCC00"/>
              </a:solidFill>
              <a:latin typeface="Times New Roman" pitchFamily="18" charset="0"/>
            </a:endParaRPr>
          </a:p>
        </p:txBody>
      </p:sp>
      <p:sp>
        <p:nvSpPr>
          <p:cNvPr id="37915" name="Text Box 27"/>
          <p:cNvSpPr txBox="1">
            <a:spLocks noChangeArrowheads="1"/>
          </p:cNvSpPr>
          <p:nvPr/>
        </p:nvSpPr>
        <p:spPr bwMode="auto">
          <a:xfrm>
            <a:off x="6705600" y="609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13</a:t>
            </a:r>
            <a:endParaRPr lang="en-US" sz="2400">
              <a:solidFill>
                <a:srgbClr val="FFCC00"/>
              </a:solidFill>
              <a:latin typeface="Times New Roman" pitchFamily="18" charset="0"/>
            </a:endParaRPr>
          </a:p>
        </p:txBody>
      </p:sp>
      <p:sp>
        <p:nvSpPr>
          <p:cNvPr id="37916" name="Text Box 28"/>
          <p:cNvSpPr txBox="1">
            <a:spLocks noChangeArrowheads="1"/>
          </p:cNvSpPr>
          <p:nvPr/>
        </p:nvSpPr>
        <p:spPr bwMode="auto">
          <a:xfrm>
            <a:off x="6705600" y="914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12</a:t>
            </a:r>
            <a:endParaRPr lang="en-US" sz="2400">
              <a:solidFill>
                <a:srgbClr val="FFCC00"/>
              </a:solidFill>
              <a:latin typeface="Times New Roman" pitchFamily="18" charset="0"/>
            </a:endParaRPr>
          </a:p>
        </p:txBody>
      </p:sp>
      <p:sp>
        <p:nvSpPr>
          <p:cNvPr id="37917" name="Text Box 29"/>
          <p:cNvSpPr txBox="1">
            <a:spLocks noChangeArrowheads="1"/>
          </p:cNvSpPr>
          <p:nvPr/>
        </p:nvSpPr>
        <p:spPr bwMode="auto">
          <a:xfrm>
            <a:off x="6705600" y="1219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11</a:t>
            </a:r>
            <a:endParaRPr lang="en-US" sz="2400">
              <a:solidFill>
                <a:srgbClr val="FFCC00"/>
              </a:solidFill>
              <a:latin typeface="Times New Roman" pitchFamily="18" charset="0"/>
            </a:endParaRPr>
          </a:p>
        </p:txBody>
      </p:sp>
      <p:sp>
        <p:nvSpPr>
          <p:cNvPr id="37918" name="Text Box 30"/>
          <p:cNvSpPr txBox="1">
            <a:spLocks noChangeArrowheads="1"/>
          </p:cNvSpPr>
          <p:nvPr/>
        </p:nvSpPr>
        <p:spPr bwMode="auto">
          <a:xfrm>
            <a:off x="6705600" y="1524000"/>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10</a:t>
            </a:r>
            <a:endParaRPr lang="en-US" sz="2400">
              <a:solidFill>
                <a:schemeClr val="bg1"/>
              </a:solidFill>
              <a:latin typeface="Times New Roman" pitchFamily="18" charset="0"/>
            </a:endParaRPr>
          </a:p>
        </p:txBody>
      </p:sp>
      <p:sp>
        <p:nvSpPr>
          <p:cNvPr id="37919" name="Text Box 31"/>
          <p:cNvSpPr txBox="1">
            <a:spLocks noChangeArrowheads="1"/>
          </p:cNvSpPr>
          <p:nvPr/>
        </p:nvSpPr>
        <p:spPr bwMode="auto">
          <a:xfrm>
            <a:off x="6705600" y="1828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9</a:t>
            </a:r>
            <a:endParaRPr lang="en-US" sz="2400">
              <a:solidFill>
                <a:srgbClr val="FFCC00"/>
              </a:solidFill>
              <a:latin typeface="Times New Roman" pitchFamily="18" charset="0"/>
            </a:endParaRPr>
          </a:p>
        </p:txBody>
      </p:sp>
      <p:sp>
        <p:nvSpPr>
          <p:cNvPr id="37920" name="Text Box 32"/>
          <p:cNvSpPr txBox="1">
            <a:spLocks noChangeArrowheads="1"/>
          </p:cNvSpPr>
          <p:nvPr/>
        </p:nvSpPr>
        <p:spPr bwMode="auto">
          <a:xfrm>
            <a:off x="6705600" y="2133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8</a:t>
            </a:r>
            <a:endParaRPr lang="en-US" sz="2400">
              <a:solidFill>
                <a:srgbClr val="FFCC00"/>
              </a:solidFill>
              <a:latin typeface="Times New Roman" pitchFamily="18" charset="0"/>
            </a:endParaRPr>
          </a:p>
        </p:txBody>
      </p:sp>
      <p:sp>
        <p:nvSpPr>
          <p:cNvPr id="37921" name="Text Box 33"/>
          <p:cNvSpPr txBox="1">
            <a:spLocks noChangeArrowheads="1"/>
          </p:cNvSpPr>
          <p:nvPr/>
        </p:nvSpPr>
        <p:spPr bwMode="auto">
          <a:xfrm>
            <a:off x="6705600" y="2438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7</a:t>
            </a:r>
            <a:endParaRPr lang="en-US" sz="2400">
              <a:solidFill>
                <a:srgbClr val="FFCC00"/>
              </a:solidFill>
              <a:latin typeface="Times New Roman" pitchFamily="18" charset="0"/>
            </a:endParaRPr>
          </a:p>
        </p:txBody>
      </p:sp>
      <p:sp>
        <p:nvSpPr>
          <p:cNvPr id="37922" name="Text Box 34"/>
          <p:cNvSpPr txBox="1">
            <a:spLocks noChangeArrowheads="1"/>
          </p:cNvSpPr>
          <p:nvPr/>
        </p:nvSpPr>
        <p:spPr bwMode="auto">
          <a:xfrm>
            <a:off x="6705600" y="2743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6</a:t>
            </a:r>
            <a:endParaRPr lang="en-US" sz="2400">
              <a:solidFill>
                <a:srgbClr val="FFCC00"/>
              </a:solidFill>
              <a:latin typeface="Times New Roman" pitchFamily="18" charset="0"/>
            </a:endParaRPr>
          </a:p>
        </p:txBody>
      </p:sp>
      <p:sp>
        <p:nvSpPr>
          <p:cNvPr id="37923" name="Text Box 35"/>
          <p:cNvSpPr txBox="1">
            <a:spLocks noChangeArrowheads="1"/>
          </p:cNvSpPr>
          <p:nvPr/>
        </p:nvSpPr>
        <p:spPr bwMode="auto">
          <a:xfrm>
            <a:off x="6705600" y="3048000"/>
            <a:ext cx="6858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5</a:t>
            </a:r>
          </a:p>
        </p:txBody>
      </p:sp>
      <p:sp>
        <p:nvSpPr>
          <p:cNvPr id="37924" name="Text Box 36"/>
          <p:cNvSpPr txBox="1">
            <a:spLocks noChangeArrowheads="1"/>
          </p:cNvSpPr>
          <p:nvPr/>
        </p:nvSpPr>
        <p:spPr bwMode="auto">
          <a:xfrm>
            <a:off x="6705600" y="33528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4</a:t>
            </a:r>
            <a:endParaRPr lang="en-US" sz="2400">
              <a:solidFill>
                <a:srgbClr val="FFCC00"/>
              </a:solidFill>
              <a:latin typeface="Times New Roman" pitchFamily="18" charset="0"/>
            </a:endParaRPr>
          </a:p>
        </p:txBody>
      </p:sp>
      <p:sp>
        <p:nvSpPr>
          <p:cNvPr id="37925" name="Text Box 37"/>
          <p:cNvSpPr txBox="1">
            <a:spLocks noChangeArrowheads="1"/>
          </p:cNvSpPr>
          <p:nvPr/>
        </p:nvSpPr>
        <p:spPr bwMode="auto">
          <a:xfrm>
            <a:off x="6705600" y="36576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3</a:t>
            </a:r>
            <a:endParaRPr lang="en-US" sz="2400">
              <a:solidFill>
                <a:srgbClr val="FFCC00"/>
              </a:solidFill>
              <a:latin typeface="Times New Roman" pitchFamily="18" charset="0"/>
            </a:endParaRPr>
          </a:p>
        </p:txBody>
      </p:sp>
      <p:sp>
        <p:nvSpPr>
          <p:cNvPr id="37926" name="Text Box 38"/>
          <p:cNvSpPr txBox="1">
            <a:spLocks noChangeArrowheads="1"/>
          </p:cNvSpPr>
          <p:nvPr/>
        </p:nvSpPr>
        <p:spPr bwMode="auto">
          <a:xfrm>
            <a:off x="6705600" y="39624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a:t>
            </a:r>
            <a:endParaRPr lang="en-US" sz="2400">
              <a:solidFill>
                <a:srgbClr val="FFCC00"/>
              </a:solidFill>
              <a:latin typeface="Times New Roman" pitchFamily="18" charset="0"/>
            </a:endParaRPr>
          </a:p>
        </p:txBody>
      </p:sp>
      <p:sp>
        <p:nvSpPr>
          <p:cNvPr id="37927" name="Text Box 39"/>
          <p:cNvSpPr txBox="1">
            <a:spLocks noChangeArrowheads="1"/>
          </p:cNvSpPr>
          <p:nvPr/>
        </p:nvSpPr>
        <p:spPr bwMode="auto">
          <a:xfrm>
            <a:off x="6705600" y="4267200"/>
            <a:ext cx="6858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a:t>
            </a:r>
            <a:endParaRPr lang="en-US" sz="2400">
              <a:solidFill>
                <a:srgbClr val="FFCC00"/>
              </a:solidFill>
              <a:latin typeface="Times New Roman" pitchFamily="18" charset="0"/>
            </a:endParaRPr>
          </a:p>
        </p:txBody>
      </p:sp>
      <p:sp>
        <p:nvSpPr>
          <p:cNvPr id="37928" name="Text Box 40"/>
          <p:cNvSpPr txBox="1">
            <a:spLocks noChangeArrowheads="1"/>
          </p:cNvSpPr>
          <p:nvPr/>
        </p:nvSpPr>
        <p:spPr bwMode="auto">
          <a:xfrm>
            <a:off x="7543800" y="0"/>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 Million</a:t>
            </a:r>
            <a:endParaRPr lang="en-US" sz="2400">
              <a:solidFill>
                <a:schemeClr val="bg1"/>
              </a:solidFill>
              <a:latin typeface="Times New Roman" pitchFamily="18" charset="0"/>
            </a:endParaRPr>
          </a:p>
        </p:txBody>
      </p:sp>
      <p:sp>
        <p:nvSpPr>
          <p:cNvPr id="37929" name="Text Box 41"/>
          <p:cNvSpPr txBox="1">
            <a:spLocks noChangeArrowheads="1"/>
          </p:cNvSpPr>
          <p:nvPr/>
        </p:nvSpPr>
        <p:spPr bwMode="auto">
          <a:xfrm>
            <a:off x="7543800" y="320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$500,000</a:t>
            </a:r>
            <a:endParaRPr lang="en-US" sz="2400">
              <a:solidFill>
                <a:srgbClr val="FFCC00"/>
              </a:solidFill>
              <a:latin typeface="Times New Roman" pitchFamily="18" charset="0"/>
            </a:endParaRPr>
          </a:p>
        </p:txBody>
      </p:sp>
      <p:sp>
        <p:nvSpPr>
          <p:cNvPr id="37930" name="Text Box 42"/>
          <p:cNvSpPr txBox="1">
            <a:spLocks noChangeArrowheads="1"/>
          </p:cNvSpPr>
          <p:nvPr/>
        </p:nvSpPr>
        <p:spPr bwMode="auto">
          <a:xfrm>
            <a:off x="7543800" y="625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$250,000</a:t>
            </a:r>
            <a:endParaRPr lang="en-US" sz="2400">
              <a:solidFill>
                <a:srgbClr val="FFCC00"/>
              </a:solidFill>
              <a:latin typeface="Times New Roman" pitchFamily="18" charset="0"/>
            </a:endParaRPr>
          </a:p>
        </p:txBody>
      </p:sp>
      <p:sp>
        <p:nvSpPr>
          <p:cNvPr id="37931" name="Text Box 43"/>
          <p:cNvSpPr txBox="1">
            <a:spLocks noChangeArrowheads="1"/>
          </p:cNvSpPr>
          <p:nvPr/>
        </p:nvSpPr>
        <p:spPr bwMode="auto">
          <a:xfrm>
            <a:off x="7543800" y="930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$125,000</a:t>
            </a:r>
            <a:endParaRPr lang="en-US" sz="2400">
              <a:solidFill>
                <a:srgbClr val="FFCC00"/>
              </a:solidFill>
              <a:latin typeface="Times New Roman" pitchFamily="18" charset="0"/>
            </a:endParaRPr>
          </a:p>
        </p:txBody>
      </p:sp>
      <p:sp>
        <p:nvSpPr>
          <p:cNvPr id="37932" name="Text Box 44"/>
          <p:cNvSpPr txBox="1">
            <a:spLocks noChangeArrowheads="1"/>
          </p:cNvSpPr>
          <p:nvPr/>
        </p:nvSpPr>
        <p:spPr bwMode="auto">
          <a:xfrm>
            <a:off x="7543800" y="1235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$64,000</a:t>
            </a:r>
            <a:endParaRPr lang="en-US" sz="2400">
              <a:solidFill>
                <a:srgbClr val="FFCC00"/>
              </a:solidFill>
              <a:latin typeface="Times New Roman" pitchFamily="18" charset="0"/>
            </a:endParaRPr>
          </a:p>
        </p:txBody>
      </p:sp>
      <p:sp>
        <p:nvSpPr>
          <p:cNvPr id="37933" name="Text Box 45"/>
          <p:cNvSpPr txBox="1">
            <a:spLocks noChangeArrowheads="1"/>
          </p:cNvSpPr>
          <p:nvPr/>
        </p:nvSpPr>
        <p:spPr bwMode="auto">
          <a:xfrm>
            <a:off x="7543800" y="1539875"/>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$32,000</a:t>
            </a:r>
            <a:endParaRPr lang="en-US" sz="2400">
              <a:solidFill>
                <a:schemeClr val="bg1"/>
              </a:solidFill>
              <a:latin typeface="Times New Roman" pitchFamily="18" charset="0"/>
            </a:endParaRPr>
          </a:p>
        </p:txBody>
      </p:sp>
      <p:sp>
        <p:nvSpPr>
          <p:cNvPr id="37934" name="Text Box 46"/>
          <p:cNvSpPr txBox="1">
            <a:spLocks noChangeArrowheads="1"/>
          </p:cNvSpPr>
          <p:nvPr/>
        </p:nvSpPr>
        <p:spPr bwMode="auto">
          <a:xfrm>
            <a:off x="7543800" y="18446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$16,000</a:t>
            </a:r>
            <a:endParaRPr lang="en-US" sz="2400">
              <a:solidFill>
                <a:srgbClr val="FFCC00"/>
              </a:solidFill>
              <a:latin typeface="Times New Roman" pitchFamily="18" charset="0"/>
            </a:endParaRPr>
          </a:p>
        </p:txBody>
      </p:sp>
      <p:sp>
        <p:nvSpPr>
          <p:cNvPr id="37935" name="Text Box 47"/>
          <p:cNvSpPr txBox="1">
            <a:spLocks noChangeArrowheads="1"/>
          </p:cNvSpPr>
          <p:nvPr/>
        </p:nvSpPr>
        <p:spPr bwMode="auto">
          <a:xfrm>
            <a:off x="7543800" y="2149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$8,000</a:t>
            </a:r>
            <a:endParaRPr lang="en-US" sz="2400">
              <a:solidFill>
                <a:srgbClr val="FFCC00"/>
              </a:solidFill>
              <a:latin typeface="Times New Roman" pitchFamily="18" charset="0"/>
            </a:endParaRPr>
          </a:p>
        </p:txBody>
      </p:sp>
      <p:sp>
        <p:nvSpPr>
          <p:cNvPr id="37936" name="Text Box 48"/>
          <p:cNvSpPr txBox="1">
            <a:spLocks noChangeArrowheads="1"/>
          </p:cNvSpPr>
          <p:nvPr/>
        </p:nvSpPr>
        <p:spPr bwMode="auto">
          <a:xfrm>
            <a:off x="7543800" y="24542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$4,000</a:t>
            </a:r>
            <a:endParaRPr lang="en-US" sz="2400">
              <a:solidFill>
                <a:srgbClr val="FFCC00"/>
              </a:solidFill>
              <a:latin typeface="Times New Roman" pitchFamily="18" charset="0"/>
            </a:endParaRPr>
          </a:p>
        </p:txBody>
      </p:sp>
      <p:sp>
        <p:nvSpPr>
          <p:cNvPr id="37937" name="Text Box 49"/>
          <p:cNvSpPr txBox="1">
            <a:spLocks noChangeArrowheads="1"/>
          </p:cNvSpPr>
          <p:nvPr/>
        </p:nvSpPr>
        <p:spPr bwMode="auto">
          <a:xfrm>
            <a:off x="7543800" y="2759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$2,000</a:t>
            </a:r>
            <a:endParaRPr lang="en-US" sz="2400">
              <a:solidFill>
                <a:srgbClr val="FFCC00"/>
              </a:solidFill>
              <a:latin typeface="Times New Roman" pitchFamily="18" charset="0"/>
            </a:endParaRPr>
          </a:p>
        </p:txBody>
      </p:sp>
      <p:sp>
        <p:nvSpPr>
          <p:cNvPr id="37938" name="Text Box 50"/>
          <p:cNvSpPr txBox="1">
            <a:spLocks noChangeArrowheads="1"/>
          </p:cNvSpPr>
          <p:nvPr/>
        </p:nvSpPr>
        <p:spPr bwMode="auto">
          <a:xfrm>
            <a:off x="7543800" y="3063875"/>
            <a:ext cx="1600200" cy="457200"/>
          </a:xfrm>
          <a:prstGeom prst="rect">
            <a:avLst/>
          </a:prstGeom>
          <a:noFill/>
          <a:ln w="9525">
            <a:noFill/>
            <a:miter lim="800000"/>
            <a:headEnd/>
            <a:tailEnd/>
          </a:ln>
        </p:spPr>
        <p:txBody>
          <a:bodyPr>
            <a:spAutoFit/>
          </a:bodyPr>
          <a:lstStyle/>
          <a:p>
            <a:pPr algn="l">
              <a:spcBef>
                <a:spcPct val="50000"/>
              </a:spcBef>
            </a:pPr>
            <a:r>
              <a:rPr lang="en-US" sz="2400">
                <a:solidFill>
                  <a:schemeClr val="bg1"/>
                </a:solidFill>
              </a:rPr>
              <a:t>$1,000</a:t>
            </a:r>
          </a:p>
        </p:txBody>
      </p:sp>
      <p:sp>
        <p:nvSpPr>
          <p:cNvPr id="37939" name="Text Box 51"/>
          <p:cNvSpPr txBox="1">
            <a:spLocks noChangeArrowheads="1"/>
          </p:cNvSpPr>
          <p:nvPr/>
        </p:nvSpPr>
        <p:spPr bwMode="auto">
          <a:xfrm>
            <a:off x="7543800" y="3368675"/>
            <a:ext cx="1000125"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$500</a:t>
            </a:r>
            <a:endParaRPr lang="en-US" sz="2400">
              <a:solidFill>
                <a:srgbClr val="FFCC00"/>
              </a:solidFill>
              <a:latin typeface="Times New Roman" pitchFamily="18" charset="0"/>
            </a:endParaRPr>
          </a:p>
        </p:txBody>
      </p:sp>
      <p:sp>
        <p:nvSpPr>
          <p:cNvPr id="37940" name="Text Box 52"/>
          <p:cNvSpPr txBox="1">
            <a:spLocks noChangeArrowheads="1"/>
          </p:cNvSpPr>
          <p:nvPr/>
        </p:nvSpPr>
        <p:spPr bwMode="auto">
          <a:xfrm>
            <a:off x="7543800" y="36734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$300</a:t>
            </a:r>
            <a:endParaRPr lang="en-US" sz="2400">
              <a:solidFill>
                <a:srgbClr val="FFCC00"/>
              </a:solidFill>
              <a:latin typeface="Times New Roman" pitchFamily="18" charset="0"/>
            </a:endParaRPr>
          </a:p>
        </p:txBody>
      </p:sp>
      <p:sp>
        <p:nvSpPr>
          <p:cNvPr id="37941" name="Text Box 53"/>
          <p:cNvSpPr txBox="1">
            <a:spLocks noChangeArrowheads="1"/>
          </p:cNvSpPr>
          <p:nvPr/>
        </p:nvSpPr>
        <p:spPr bwMode="auto">
          <a:xfrm>
            <a:off x="7543800" y="3978275"/>
            <a:ext cx="13335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$200</a:t>
            </a:r>
            <a:endParaRPr lang="en-US" sz="2400">
              <a:solidFill>
                <a:srgbClr val="FFCC00"/>
              </a:solidFill>
              <a:latin typeface="Times New Roman" pitchFamily="18" charset="0"/>
            </a:endParaRPr>
          </a:p>
        </p:txBody>
      </p:sp>
      <p:sp>
        <p:nvSpPr>
          <p:cNvPr id="37942" name="Text Box 54"/>
          <p:cNvSpPr txBox="1">
            <a:spLocks noChangeArrowheads="1"/>
          </p:cNvSpPr>
          <p:nvPr/>
        </p:nvSpPr>
        <p:spPr bwMode="auto">
          <a:xfrm>
            <a:off x="7543800" y="4283075"/>
            <a:ext cx="1600200" cy="457200"/>
          </a:xfrm>
          <a:prstGeom prst="rect">
            <a:avLst/>
          </a:prstGeom>
          <a:noFill/>
          <a:ln w="9525">
            <a:noFill/>
            <a:miter lim="800000"/>
            <a:headEnd/>
            <a:tailEnd/>
          </a:ln>
        </p:spPr>
        <p:txBody>
          <a:bodyPr>
            <a:spAutoFit/>
          </a:bodyPr>
          <a:lstStyle/>
          <a:p>
            <a:pPr algn="l">
              <a:spcBef>
                <a:spcPct val="50000"/>
              </a:spcBef>
            </a:pPr>
            <a:r>
              <a:rPr lang="en-US" sz="2400">
                <a:solidFill>
                  <a:srgbClr val="FFCC00"/>
                </a:solidFill>
              </a:rPr>
              <a:t>$100</a:t>
            </a:r>
            <a:endParaRPr lang="en-US" sz="2400">
              <a:solidFill>
                <a:srgbClr val="FFCC00"/>
              </a:solidFill>
              <a:latin typeface="Times New Roman" pitchFamily="18" charset="0"/>
            </a:endParaRPr>
          </a:p>
        </p:txBody>
      </p:sp>
      <p:sp>
        <p:nvSpPr>
          <p:cNvPr id="37943" name="Oval 55"/>
          <p:cNvSpPr>
            <a:spLocks noChangeArrowheads="1"/>
          </p:cNvSpPr>
          <p:nvPr/>
        </p:nvSpPr>
        <p:spPr bwMode="auto">
          <a:xfrm>
            <a:off x="7239000" y="4419600"/>
            <a:ext cx="152400" cy="152400"/>
          </a:xfrm>
          <a:prstGeom prst="ellipse">
            <a:avLst/>
          </a:prstGeom>
          <a:solidFill>
            <a:srgbClr val="FFCC00"/>
          </a:solidFill>
          <a:ln w="9525">
            <a:noFill/>
            <a:round/>
            <a:headEnd/>
            <a:tailEnd/>
          </a:ln>
        </p:spPr>
        <p:txBody>
          <a:bodyPr wrap="none" anchor="ctr"/>
          <a:lstStyle/>
          <a:p>
            <a:endParaRPr lang="en-US"/>
          </a:p>
        </p:txBody>
      </p:sp>
      <p:sp>
        <p:nvSpPr>
          <p:cNvPr id="37944" name="Oval 56"/>
          <p:cNvSpPr>
            <a:spLocks noChangeArrowheads="1"/>
          </p:cNvSpPr>
          <p:nvPr/>
        </p:nvSpPr>
        <p:spPr bwMode="auto">
          <a:xfrm>
            <a:off x="7239000" y="4114800"/>
            <a:ext cx="152400" cy="152400"/>
          </a:xfrm>
          <a:prstGeom prst="ellipse">
            <a:avLst/>
          </a:prstGeom>
          <a:solidFill>
            <a:srgbClr val="FFCC00"/>
          </a:solidFill>
          <a:ln w="9525">
            <a:noFill/>
            <a:round/>
            <a:headEnd/>
            <a:tailEnd/>
          </a:ln>
        </p:spPr>
        <p:txBody>
          <a:bodyPr wrap="none" anchor="ctr"/>
          <a:lstStyle/>
          <a:p>
            <a:endParaRPr lang="en-US"/>
          </a:p>
        </p:txBody>
      </p:sp>
      <p:sp>
        <p:nvSpPr>
          <p:cNvPr id="37945" name="Oval 57"/>
          <p:cNvSpPr>
            <a:spLocks noChangeArrowheads="1"/>
          </p:cNvSpPr>
          <p:nvPr/>
        </p:nvSpPr>
        <p:spPr bwMode="auto">
          <a:xfrm>
            <a:off x="7239000" y="3810000"/>
            <a:ext cx="152400" cy="152400"/>
          </a:xfrm>
          <a:prstGeom prst="ellipse">
            <a:avLst/>
          </a:prstGeom>
          <a:solidFill>
            <a:srgbClr val="FFCC00"/>
          </a:solidFill>
          <a:ln w="9525">
            <a:noFill/>
            <a:round/>
            <a:headEnd/>
            <a:tailEnd/>
          </a:ln>
        </p:spPr>
        <p:txBody>
          <a:bodyPr wrap="none" anchor="ctr"/>
          <a:lstStyle/>
          <a:p>
            <a:endParaRPr lang="en-US"/>
          </a:p>
        </p:txBody>
      </p:sp>
      <p:sp>
        <p:nvSpPr>
          <p:cNvPr id="37946" name="Oval 58"/>
          <p:cNvSpPr>
            <a:spLocks noChangeArrowheads="1"/>
          </p:cNvSpPr>
          <p:nvPr/>
        </p:nvSpPr>
        <p:spPr bwMode="auto">
          <a:xfrm>
            <a:off x="7239000" y="3505200"/>
            <a:ext cx="152400" cy="152400"/>
          </a:xfrm>
          <a:prstGeom prst="ellipse">
            <a:avLst/>
          </a:prstGeom>
          <a:solidFill>
            <a:srgbClr val="FFCC00"/>
          </a:solidFill>
          <a:ln w="9525">
            <a:noFill/>
            <a:round/>
            <a:headEnd/>
            <a:tailEnd/>
          </a:ln>
        </p:spPr>
        <p:txBody>
          <a:bodyPr wrap="none" anchor="ctr"/>
          <a:lstStyle/>
          <a:p>
            <a:endParaRPr lang="en-US"/>
          </a:p>
        </p:txBody>
      </p:sp>
      <p:sp>
        <p:nvSpPr>
          <p:cNvPr id="37947" name="Oval 59"/>
          <p:cNvSpPr>
            <a:spLocks noChangeArrowheads="1"/>
          </p:cNvSpPr>
          <p:nvPr/>
        </p:nvSpPr>
        <p:spPr bwMode="auto">
          <a:xfrm>
            <a:off x="7239000" y="3200400"/>
            <a:ext cx="152400" cy="152400"/>
          </a:xfrm>
          <a:prstGeom prst="ellipse">
            <a:avLst/>
          </a:prstGeom>
          <a:solidFill>
            <a:schemeClr val="bg1"/>
          </a:solidFill>
          <a:ln w="9525">
            <a:noFill/>
            <a:round/>
            <a:headEnd/>
            <a:tailEnd/>
          </a:ln>
        </p:spPr>
        <p:txBody>
          <a:bodyPr wrap="none" anchor="ctr"/>
          <a:lstStyle/>
          <a:p>
            <a:endParaRPr lang="en-US"/>
          </a:p>
        </p:txBody>
      </p:sp>
      <p:sp>
        <p:nvSpPr>
          <p:cNvPr id="37948" name="Oval 60"/>
          <p:cNvSpPr>
            <a:spLocks noChangeArrowheads="1"/>
          </p:cNvSpPr>
          <p:nvPr/>
        </p:nvSpPr>
        <p:spPr bwMode="auto">
          <a:xfrm>
            <a:off x="7239000" y="2895600"/>
            <a:ext cx="152400" cy="152400"/>
          </a:xfrm>
          <a:prstGeom prst="ellipse">
            <a:avLst/>
          </a:prstGeom>
          <a:solidFill>
            <a:srgbClr val="FFCC00"/>
          </a:solidFill>
          <a:ln w="9525">
            <a:noFill/>
            <a:round/>
            <a:headEnd/>
            <a:tailEnd/>
          </a:ln>
        </p:spPr>
        <p:txBody>
          <a:bodyPr wrap="none" anchor="ctr"/>
          <a:lstStyle/>
          <a:p>
            <a:endParaRPr lang="en-US"/>
          </a:p>
        </p:txBody>
      </p:sp>
      <p:sp>
        <p:nvSpPr>
          <p:cNvPr id="37949" name="Oval 61"/>
          <p:cNvSpPr>
            <a:spLocks noChangeArrowheads="1"/>
          </p:cNvSpPr>
          <p:nvPr/>
        </p:nvSpPr>
        <p:spPr bwMode="auto">
          <a:xfrm>
            <a:off x="7239000" y="2590800"/>
            <a:ext cx="152400" cy="152400"/>
          </a:xfrm>
          <a:prstGeom prst="ellipse">
            <a:avLst/>
          </a:prstGeom>
          <a:solidFill>
            <a:srgbClr val="FFCC00"/>
          </a:solidFill>
          <a:ln w="9525">
            <a:noFill/>
            <a:round/>
            <a:headEnd/>
            <a:tailEnd/>
          </a:ln>
        </p:spPr>
        <p:txBody>
          <a:bodyPr wrap="none" anchor="ctr"/>
          <a:lstStyle/>
          <a:p>
            <a:endParaRPr lang="en-US"/>
          </a:p>
        </p:txBody>
      </p:sp>
      <p:sp>
        <p:nvSpPr>
          <p:cNvPr id="37950" name="Oval 62"/>
          <p:cNvSpPr>
            <a:spLocks noChangeArrowheads="1"/>
          </p:cNvSpPr>
          <p:nvPr/>
        </p:nvSpPr>
        <p:spPr bwMode="auto">
          <a:xfrm>
            <a:off x="7239000" y="2286000"/>
            <a:ext cx="152400" cy="152400"/>
          </a:xfrm>
          <a:prstGeom prst="ellipse">
            <a:avLst/>
          </a:prstGeom>
          <a:solidFill>
            <a:srgbClr val="FFCC00"/>
          </a:solidFill>
          <a:ln w="9525">
            <a:noFill/>
            <a:round/>
            <a:headEnd/>
            <a:tailEnd/>
          </a:ln>
        </p:spPr>
        <p:txBody>
          <a:bodyPr wrap="none" anchor="ctr"/>
          <a:lstStyle/>
          <a:p>
            <a:endParaRPr lang="en-US"/>
          </a:p>
        </p:txBody>
      </p:sp>
      <p:sp>
        <p:nvSpPr>
          <p:cNvPr id="37951" name="Oval 63"/>
          <p:cNvSpPr>
            <a:spLocks noChangeArrowheads="1"/>
          </p:cNvSpPr>
          <p:nvPr/>
        </p:nvSpPr>
        <p:spPr bwMode="auto">
          <a:xfrm>
            <a:off x="7239000" y="1981200"/>
            <a:ext cx="152400" cy="152400"/>
          </a:xfrm>
          <a:prstGeom prst="ellipse">
            <a:avLst/>
          </a:prstGeom>
          <a:solidFill>
            <a:srgbClr val="FFCC00"/>
          </a:solidFill>
          <a:ln w="9525">
            <a:noFill/>
            <a:round/>
            <a:headEnd/>
            <a:tailEnd/>
          </a:ln>
        </p:spPr>
        <p:txBody>
          <a:bodyPr wrap="none" anchor="ctr"/>
          <a:lstStyle/>
          <a:p>
            <a:endParaRPr lang="en-US"/>
          </a:p>
        </p:txBody>
      </p:sp>
      <p:sp>
        <p:nvSpPr>
          <p:cNvPr id="37952" name="Oval 64"/>
          <p:cNvSpPr>
            <a:spLocks noChangeArrowheads="1"/>
          </p:cNvSpPr>
          <p:nvPr/>
        </p:nvSpPr>
        <p:spPr bwMode="auto">
          <a:xfrm>
            <a:off x="7239000" y="1676400"/>
            <a:ext cx="152400" cy="152400"/>
          </a:xfrm>
          <a:prstGeom prst="ellipse">
            <a:avLst/>
          </a:prstGeom>
          <a:solidFill>
            <a:schemeClr val="bg1"/>
          </a:solidFill>
          <a:ln w="9525">
            <a:noFill/>
            <a:round/>
            <a:headEnd/>
            <a:tailEnd/>
          </a:ln>
        </p:spPr>
        <p:txBody>
          <a:bodyPr wrap="none" anchor="ctr"/>
          <a:lstStyle/>
          <a:p>
            <a:endParaRPr lang="en-US" sz="2400">
              <a:solidFill>
                <a:schemeClr val="tx1"/>
              </a:solidFill>
              <a:latin typeface="Times New Roman" pitchFamily="18" charset="0"/>
            </a:endParaRPr>
          </a:p>
        </p:txBody>
      </p:sp>
      <p:sp>
        <p:nvSpPr>
          <p:cNvPr id="37953" name="Oval 65"/>
          <p:cNvSpPr>
            <a:spLocks noChangeArrowheads="1"/>
          </p:cNvSpPr>
          <p:nvPr/>
        </p:nvSpPr>
        <p:spPr bwMode="auto">
          <a:xfrm>
            <a:off x="7239000" y="1371600"/>
            <a:ext cx="152400" cy="152400"/>
          </a:xfrm>
          <a:prstGeom prst="ellipse">
            <a:avLst/>
          </a:prstGeom>
          <a:solidFill>
            <a:srgbClr val="FFCC00"/>
          </a:solidFill>
          <a:ln w="9525">
            <a:noFill/>
            <a:round/>
            <a:headEnd/>
            <a:tailEnd/>
          </a:ln>
        </p:spPr>
        <p:txBody>
          <a:bodyPr wrap="none" anchor="ctr"/>
          <a:lstStyle/>
          <a:p>
            <a:endParaRPr lang="en-US"/>
          </a:p>
        </p:txBody>
      </p:sp>
      <p:sp>
        <p:nvSpPr>
          <p:cNvPr id="37954" name="Oval 66"/>
          <p:cNvSpPr>
            <a:spLocks noChangeArrowheads="1"/>
          </p:cNvSpPr>
          <p:nvPr/>
        </p:nvSpPr>
        <p:spPr bwMode="auto">
          <a:xfrm>
            <a:off x="7239000" y="1066800"/>
            <a:ext cx="152400" cy="152400"/>
          </a:xfrm>
          <a:prstGeom prst="ellipse">
            <a:avLst/>
          </a:prstGeom>
          <a:solidFill>
            <a:srgbClr val="FFCC00"/>
          </a:solidFill>
          <a:ln w="9525">
            <a:noFill/>
            <a:round/>
            <a:headEnd/>
            <a:tailEnd/>
          </a:ln>
        </p:spPr>
        <p:txBody>
          <a:bodyPr wrap="none" anchor="ctr"/>
          <a:lstStyle/>
          <a:p>
            <a:endParaRPr lang="en-US"/>
          </a:p>
        </p:txBody>
      </p:sp>
      <p:sp>
        <p:nvSpPr>
          <p:cNvPr id="37955" name="Oval 67"/>
          <p:cNvSpPr>
            <a:spLocks noChangeArrowheads="1"/>
          </p:cNvSpPr>
          <p:nvPr/>
        </p:nvSpPr>
        <p:spPr bwMode="auto">
          <a:xfrm>
            <a:off x="7239000" y="762000"/>
            <a:ext cx="152400" cy="152400"/>
          </a:xfrm>
          <a:prstGeom prst="ellipse">
            <a:avLst/>
          </a:prstGeom>
          <a:solidFill>
            <a:srgbClr val="FFCC00"/>
          </a:solidFill>
          <a:ln w="9525">
            <a:noFill/>
            <a:round/>
            <a:headEnd/>
            <a:tailEnd/>
          </a:ln>
        </p:spPr>
        <p:txBody>
          <a:bodyPr wrap="none" anchor="ctr"/>
          <a:lstStyle/>
          <a:p>
            <a:endParaRPr lang="en-US"/>
          </a:p>
        </p:txBody>
      </p:sp>
      <p:sp>
        <p:nvSpPr>
          <p:cNvPr id="37956" name="Oval 68"/>
          <p:cNvSpPr>
            <a:spLocks noChangeArrowheads="1"/>
          </p:cNvSpPr>
          <p:nvPr/>
        </p:nvSpPr>
        <p:spPr bwMode="auto">
          <a:xfrm>
            <a:off x="7239000" y="457200"/>
            <a:ext cx="152400" cy="152400"/>
          </a:xfrm>
          <a:prstGeom prst="ellipse">
            <a:avLst/>
          </a:prstGeom>
          <a:solidFill>
            <a:srgbClr val="FFCC00"/>
          </a:solidFill>
          <a:ln w="9525">
            <a:noFill/>
            <a:round/>
            <a:headEnd/>
            <a:tailEnd/>
          </a:ln>
        </p:spPr>
        <p:txBody>
          <a:bodyPr wrap="none" anchor="ctr"/>
          <a:lstStyle/>
          <a:p>
            <a:endParaRPr lang="en-US"/>
          </a:p>
        </p:txBody>
      </p:sp>
      <p:sp>
        <p:nvSpPr>
          <p:cNvPr id="37957" name="Oval 69"/>
          <p:cNvSpPr>
            <a:spLocks noChangeArrowheads="1"/>
          </p:cNvSpPr>
          <p:nvPr/>
        </p:nvSpPr>
        <p:spPr bwMode="auto">
          <a:xfrm>
            <a:off x="7239000" y="152400"/>
            <a:ext cx="152400" cy="152400"/>
          </a:xfrm>
          <a:prstGeom prst="ellipse">
            <a:avLst/>
          </a:prstGeom>
          <a:solidFill>
            <a:schemeClr val="bg1"/>
          </a:solidFill>
          <a:ln w="9525">
            <a:noFill/>
            <a:round/>
            <a:headEnd/>
            <a:tailEnd/>
          </a:ln>
        </p:spPr>
        <p:txBody>
          <a:bodyPr wrap="none" anchor="ctr"/>
          <a:lstStyle/>
          <a:p>
            <a:endParaRPr lang="en-US"/>
          </a:p>
        </p:txBody>
      </p:sp>
      <p:pic>
        <p:nvPicPr>
          <p:cNvPr id="37958" name="Picture 7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1949450" y="3994150"/>
            <a:ext cx="514350" cy="606425"/>
          </a:xfrm>
          <a:prstGeom prst="rect">
            <a:avLst/>
          </a:prstGeom>
          <a:noFill/>
          <a:ln w="9525">
            <a:noFill/>
            <a:miter lim="800000"/>
            <a:headEnd/>
            <a:tailEnd/>
          </a:ln>
        </p:spPr>
      </p:pic>
      <p:sp>
        <p:nvSpPr>
          <p:cNvPr id="37959" name="AutoShape 71"/>
          <p:cNvSpPr>
            <a:spLocks noChangeArrowheads="1"/>
          </p:cNvSpPr>
          <p:nvPr/>
        </p:nvSpPr>
        <p:spPr bwMode="auto">
          <a:xfrm rot="5400000">
            <a:off x="3222625" y="4229100"/>
            <a:ext cx="304800" cy="304800"/>
          </a:xfrm>
          <a:prstGeom prst="flowChartDisplay">
            <a:avLst/>
          </a:prstGeom>
          <a:noFill/>
          <a:ln w="38100">
            <a:solidFill>
              <a:schemeClr val="bg1"/>
            </a:solidFill>
            <a:miter lim="800000"/>
            <a:headEnd/>
            <a:tailEnd/>
          </a:ln>
        </p:spPr>
        <p:txBody>
          <a:bodyPr wrap="none" anchor="ctr"/>
          <a:lstStyle/>
          <a:p>
            <a:endParaRPr lang="en-US"/>
          </a:p>
        </p:txBody>
      </p:sp>
      <p:sp>
        <p:nvSpPr>
          <p:cNvPr id="37960" name="Oval 72"/>
          <p:cNvSpPr>
            <a:spLocks noChangeArrowheads="1"/>
          </p:cNvSpPr>
          <p:nvPr/>
        </p:nvSpPr>
        <p:spPr bwMode="auto">
          <a:xfrm>
            <a:off x="3298825" y="4076700"/>
            <a:ext cx="152400" cy="152400"/>
          </a:xfrm>
          <a:prstGeom prst="ellipse">
            <a:avLst/>
          </a:prstGeom>
          <a:noFill/>
          <a:ln w="38100">
            <a:solidFill>
              <a:schemeClr val="bg1"/>
            </a:solidFill>
            <a:round/>
            <a:headEnd/>
            <a:tailEnd/>
          </a:ln>
        </p:spPr>
        <p:txBody>
          <a:bodyPr wrap="none" anchor="ctr"/>
          <a:lstStyle/>
          <a:p>
            <a:endParaRPr lang="en-US"/>
          </a:p>
        </p:txBody>
      </p:sp>
      <p:sp>
        <p:nvSpPr>
          <p:cNvPr id="37961" name="AutoShape 73"/>
          <p:cNvSpPr>
            <a:spLocks noChangeArrowheads="1"/>
          </p:cNvSpPr>
          <p:nvPr/>
        </p:nvSpPr>
        <p:spPr bwMode="auto">
          <a:xfrm rot="5400000">
            <a:off x="3527425" y="4305300"/>
            <a:ext cx="304800" cy="304800"/>
          </a:xfrm>
          <a:prstGeom prst="flowChartDisplay">
            <a:avLst/>
          </a:prstGeom>
          <a:noFill/>
          <a:ln w="38100">
            <a:solidFill>
              <a:schemeClr val="bg1"/>
            </a:solidFill>
            <a:miter lim="800000"/>
            <a:headEnd/>
            <a:tailEnd/>
          </a:ln>
        </p:spPr>
        <p:txBody>
          <a:bodyPr wrap="none" anchor="ctr"/>
          <a:lstStyle/>
          <a:p>
            <a:endParaRPr lang="en-US"/>
          </a:p>
        </p:txBody>
      </p:sp>
      <p:sp>
        <p:nvSpPr>
          <p:cNvPr id="37962" name="Oval 74"/>
          <p:cNvSpPr>
            <a:spLocks noChangeArrowheads="1"/>
          </p:cNvSpPr>
          <p:nvPr/>
        </p:nvSpPr>
        <p:spPr bwMode="auto">
          <a:xfrm>
            <a:off x="3603625" y="4152900"/>
            <a:ext cx="152400" cy="152400"/>
          </a:xfrm>
          <a:prstGeom prst="ellipse">
            <a:avLst/>
          </a:prstGeom>
          <a:noFill/>
          <a:ln w="38100">
            <a:solidFill>
              <a:schemeClr val="bg1"/>
            </a:solidFill>
            <a:round/>
            <a:headEnd/>
            <a:tailEnd/>
          </a:ln>
        </p:spPr>
        <p:txBody>
          <a:bodyPr wrap="none" anchor="ctr"/>
          <a:lstStyle/>
          <a:p>
            <a:endParaRPr lang="en-US"/>
          </a:p>
        </p:txBody>
      </p:sp>
      <p:sp>
        <p:nvSpPr>
          <p:cNvPr id="37963" name="AutoShape 75"/>
          <p:cNvSpPr>
            <a:spLocks noChangeArrowheads="1"/>
          </p:cNvSpPr>
          <p:nvPr/>
        </p:nvSpPr>
        <p:spPr bwMode="auto">
          <a:xfrm rot="5400000">
            <a:off x="3832225" y="4229100"/>
            <a:ext cx="304800" cy="304800"/>
          </a:xfrm>
          <a:prstGeom prst="flowChartDisplay">
            <a:avLst/>
          </a:prstGeom>
          <a:noFill/>
          <a:ln w="38100">
            <a:solidFill>
              <a:schemeClr val="bg1"/>
            </a:solidFill>
            <a:miter lim="800000"/>
            <a:headEnd/>
            <a:tailEnd/>
          </a:ln>
        </p:spPr>
        <p:txBody>
          <a:bodyPr wrap="none" anchor="ctr"/>
          <a:lstStyle/>
          <a:p>
            <a:endParaRPr lang="en-US"/>
          </a:p>
        </p:txBody>
      </p:sp>
      <p:sp>
        <p:nvSpPr>
          <p:cNvPr id="37964" name="Oval 76"/>
          <p:cNvSpPr>
            <a:spLocks noChangeArrowheads="1"/>
          </p:cNvSpPr>
          <p:nvPr/>
        </p:nvSpPr>
        <p:spPr bwMode="auto">
          <a:xfrm>
            <a:off x="3908425" y="4076700"/>
            <a:ext cx="152400" cy="152400"/>
          </a:xfrm>
          <a:prstGeom prst="ellipse">
            <a:avLst/>
          </a:prstGeom>
          <a:noFill/>
          <a:ln w="38100">
            <a:solidFill>
              <a:schemeClr val="bg1"/>
            </a:solidFill>
            <a:round/>
            <a:headEnd/>
            <a:tailEnd/>
          </a:ln>
        </p:spPr>
        <p:txBody>
          <a:bodyPr wrap="none" anchor="ctr"/>
          <a:lstStyle/>
          <a:p>
            <a:endParaRPr lang="en-US"/>
          </a:p>
        </p:txBody>
      </p:sp>
      <p:sp>
        <p:nvSpPr>
          <p:cNvPr id="86093" name="Text Box 77"/>
          <p:cNvSpPr txBox="1">
            <a:spLocks noChangeArrowheads="1"/>
          </p:cNvSpPr>
          <p:nvPr/>
        </p:nvSpPr>
        <p:spPr bwMode="auto">
          <a:xfrm>
            <a:off x="685800" y="1203325"/>
            <a:ext cx="5181600" cy="701675"/>
          </a:xfrm>
          <a:prstGeom prst="rect">
            <a:avLst/>
          </a:prstGeom>
          <a:noFill/>
          <a:ln w="9525">
            <a:noFill/>
            <a:miter lim="800000"/>
            <a:headEnd/>
            <a:tailEnd/>
          </a:ln>
        </p:spPr>
        <p:txBody>
          <a:bodyPr>
            <a:spAutoFit/>
          </a:bodyPr>
          <a:lstStyle/>
          <a:p>
            <a:pPr algn="ctr">
              <a:spcBef>
                <a:spcPct val="50000"/>
              </a:spcBef>
            </a:pPr>
            <a:r>
              <a:rPr lang="en-US" sz="4000" b="1" dirty="0">
                <a:solidFill>
                  <a:schemeClr val="bg1"/>
                </a:solidFill>
              </a:rPr>
              <a:t>$250,000 Question</a:t>
            </a:r>
            <a:endParaRPr lang="en-US" sz="4000" dirty="0">
              <a:solidFill>
                <a:schemeClr val="bg1"/>
              </a:solidFill>
              <a:latin typeface="Times New Roman" pitchFamily="18" charset="0"/>
            </a:endParaRPr>
          </a:p>
        </p:txBody>
      </p:sp>
      <p:sp>
        <p:nvSpPr>
          <p:cNvPr id="86096" name="AutoShape 80"/>
          <p:cNvSpPr>
            <a:spLocks noChangeArrowheads="1"/>
          </p:cNvSpPr>
          <p:nvPr/>
        </p:nvSpPr>
        <p:spPr bwMode="auto">
          <a:xfrm>
            <a:off x="69850" y="2582863"/>
            <a:ext cx="6499225" cy="1098550"/>
          </a:xfrm>
          <a:prstGeom prst="flowChartPreparation">
            <a:avLst/>
          </a:prstGeom>
          <a:solidFill>
            <a:srgbClr val="00FF00"/>
          </a:solidFill>
          <a:ln w="57150">
            <a:solidFill>
              <a:srgbClr val="3399FF"/>
            </a:solidFill>
            <a:miter lim="800000"/>
            <a:headEnd/>
            <a:tailEnd/>
          </a:ln>
        </p:spPr>
        <p:txBody>
          <a:bodyPr wrap="none" anchor="ctr"/>
          <a:lstStyle/>
          <a:p>
            <a:r>
              <a:rPr lang="en-US" sz="2400" b="1" dirty="0" smtClean="0">
                <a:solidFill>
                  <a:schemeClr val="tx1"/>
                </a:solidFill>
                <a:latin typeface="Times New Roman" pitchFamily="18" charset="0"/>
              </a:rPr>
              <a:t>Evidence for a </a:t>
            </a:r>
          </a:p>
          <a:p>
            <a:r>
              <a:rPr lang="en-US" sz="2400" b="1" dirty="0" smtClean="0">
                <a:solidFill>
                  <a:schemeClr val="tx1"/>
                </a:solidFill>
                <a:latin typeface="Times New Roman" pitchFamily="18" charset="0"/>
              </a:rPr>
              <a:t>rating of  3 would include…</a:t>
            </a:r>
            <a:endParaRPr lang="en-US" sz="2400" b="1" dirty="0">
              <a:solidFill>
                <a:schemeClr val="tx1"/>
              </a:solidFill>
              <a:latin typeface="Times New Roman" pitchFamily="18" charset="0"/>
            </a:endParaRPr>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3" name="Slide Number Placeholder 2"/>
          <p:cNvSpPr>
            <a:spLocks noGrp="1"/>
          </p:cNvSpPr>
          <p:nvPr>
            <p:ph type="sldNum" sz="quarter" idx="11"/>
          </p:nvPr>
        </p:nvSpPr>
        <p:spPr/>
        <p:txBody>
          <a:bodyPr/>
          <a:lstStyle/>
          <a:p>
            <a:pPr>
              <a:defRPr/>
            </a:pPr>
            <a:fld id="{E6DD6A5B-4173-48D0-A385-EF52A9566617}" type="slidenum">
              <a:rPr lang="en-US" smtClean="0"/>
              <a:pPr>
                <a:defRPr/>
              </a:pPr>
              <a:t>59</a:t>
            </a:fld>
            <a:endParaRPr lang="en-US" dirty="0"/>
          </a:p>
        </p:txBody>
      </p:sp>
    </p:spTree>
    <p:extLst>
      <p:ext uri="{BB962C8B-B14F-4D97-AF65-F5344CB8AC3E}">
        <p14:creationId xmlns:p14="http://schemas.microsoft.com/office/powerpoint/2010/main" val="1993204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86093"/>
                                        </p:tgtEl>
                                        <p:attrNameLst>
                                          <p:attrName>style.visibility</p:attrName>
                                        </p:attrNameLst>
                                      </p:cBhvr>
                                      <p:to>
                                        <p:strVal val="visible"/>
                                      </p:to>
                                    </p:set>
                                    <p:animEffect transition="in" filter="dissolve">
                                      <p:cBhvr>
                                        <p:cTn id="7" dur="500"/>
                                        <p:tgtEl>
                                          <p:spTgt spid="86093"/>
                                        </p:tgtEl>
                                      </p:cBhvr>
                                    </p:animEffect>
                                  </p:childTnLst>
                                </p:cTn>
                              </p:par>
                              <p:par>
                                <p:cTn id="8" presetID="1" presetClass="entr" presetSubtype="0" fill="hold" grpId="0" nodeType="withEffect">
                                  <p:stCondLst>
                                    <p:cond delay="2000"/>
                                  </p:stCondLst>
                                  <p:childTnLst>
                                    <p:set>
                                      <p:cBhvr>
                                        <p:cTn id="9" dur="1" fill="hold">
                                          <p:stCondLst>
                                            <p:cond delay="499"/>
                                          </p:stCondLst>
                                        </p:cTn>
                                        <p:tgtEl>
                                          <p:spTgt spid="86031"/>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2000"/>
                                  </p:stCondLst>
                                  <p:childTnLst>
                                    <p:set>
                                      <p:cBhvr>
                                        <p:cTn id="12" dur="1" fill="hold">
                                          <p:stCondLst>
                                            <p:cond delay="499"/>
                                          </p:stCondLst>
                                        </p:cTn>
                                        <p:tgtEl>
                                          <p:spTgt spid="86033"/>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grpId="0" nodeType="afterEffect">
                                  <p:stCondLst>
                                    <p:cond delay="2000"/>
                                  </p:stCondLst>
                                  <p:childTnLst>
                                    <p:set>
                                      <p:cBhvr>
                                        <p:cTn id="15" dur="1" fill="hold">
                                          <p:stCondLst>
                                            <p:cond delay="499"/>
                                          </p:stCondLst>
                                        </p:cTn>
                                        <p:tgtEl>
                                          <p:spTgt spid="86032"/>
                                        </p:tgtEl>
                                        <p:attrNameLst>
                                          <p:attrName>style.visibility</p:attrName>
                                        </p:attrNameLst>
                                      </p:cBhvr>
                                      <p:to>
                                        <p:strVal val="visible"/>
                                      </p:to>
                                    </p:set>
                                  </p:childTnLst>
                                </p:cTn>
                              </p:par>
                            </p:childTnLst>
                          </p:cTn>
                        </p:par>
                        <p:par>
                          <p:cTn id="16" fill="hold">
                            <p:stCondLst>
                              <p:cond delay="7500"/>
                            </p:stCondLst>
                            <p:childTnLst>
                              <p:par>
                                <p:cTn id="17" presetID="1" presetClass="entr" presetSubtype="0" fill="hold" grpId="0" nodeType="afterEffect">
                                  <p:stCondLst>
                                    <p:cond delay="2000"/>
                                  </p:stCondLst>
                                  <p:childTnLst>
                                    <p:set>
                                      <p:cBhvr>
                                        <p:cTn id="18" dur="1" fill="hold">
                                          <p:stCondLst>
                                            <p:cond delay="499"/>
                                          </p:stCondLst>
                                        </p:cTn>
                                        <p:tgtEl>
                                          <p:spTgt spid="860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860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31" grpId="0" autoUpdateAnimBg="0"/>
      <p:bldP spid="86032" grpId="0" autoUpdateAnimBg="0"/>
      <p:bldP spid="86033" grpId="0" autoUpdateAnimBg="0"/>
      <p:bldP spid="86034" grpId="0" autoUpdateAnimBg="0"/>
      <p:bldP spid="86093"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9" name="Rectangle 5"/>
          <p:cNvSpPr>
            <a:spLocks noGrp="1" noChangeArrowheads="1"/>
          </p:cNvSpPr>
          <p:nvPr>
            <p:ph type="title"/>
          </p:nvPr>
        </p:nvSpPr>
        <p:spPr/>
        <p:txBody>
          <a:bodyPr/>
          <a:lstStyle/>
          <a:p>
            <a:pPr eaLnBrk="1" hangingPunct="1">
              <a:defRPr/>
            </a:pPr>
            <a:r>
              <a:rPr lang="en-US" sz="4000" dirty="0" smtClean="0">
                <a:latin typeface="Georgia" pitchFamily="18" charset="0"/>
              </a:rPr>
              <a:t>Three child outcomes</a:t>
            </a:r>
          </a:p>
        </p:txBody>
      </p:sp>
      <p:sp>
        <p:nvSpPr>
          <p:cNvPr id="36867" name="Rectangle 6"/>
          <p:cNvSpPr>
            <a:spLocks noGrp="1" noChangeArrowheads="1"/>
          </p:cNvSpPr>
          <p:nvPr>
            <p:ph type="body" idx="1"/>
          </p:nvPr>
        </p:nvSpPr>
        <p:spPr/>
        <p:txBody>
          <a:bodyPr/>
          <a:lstStyle/>
          <a:p>
            <a:pPr lvl="1" eaLnBrk="1" hangingPunct="1">
              <a:lnSpc>
                <a:spcPct val="90000"/>
              </a:lnSpc>
            </a:pPr>
            <a:r>
              <a:rPr lang="en-US" dirty="0" smtClean="0">
                <a:latin typeface="Georgia" pitchFamily="18" charset="0"/>
              </a:rPr>
              <a:t>Positive social emotional skills (including positive social relationships)</a:t>
            </a:r>
          </a:p>
          <a:p>
            <a:pPr lvl="1" eaLnBrk="1" hangingPunct="1">
              <a:lnSpc>
                <a:spcPct val="90000"/>
              </a:lnSpc>
              <a:buFontTx/>
              <a:buNone/>
            </a:pPr>
            <a:endParaRPr lang="en-US" sz="1400" dirty="0" smtClean="0">
              <a:latin typeface="Georgia" pitchFamily="18" charset="0"/>
            </a:endParaRPr>
          </a:p>
          <a:p>
            <a:pPr lvl="1" eaLnBrk="1" hangingPunct="1">
              <a:lnSpc>
                <a:spcPct val="90000"/>
              </a:lnSpc>
            </a:pPr>
            <a:r>
              <a:rPr lang="en-US" dirty="0" smtClean="0">
                <a:latin typeface="Georgia" pitchFamily="18" charset="0"/>
              </a:rPr>
              <a:t>Acquisition and use of knowledge and skills (including early language/ communication)</a:t>
            </a:r>
          </a:p>
          <a:p>
            <a:pPr lvl="1" eaLnBrk="1" hangingPunct="1">
              <a:lnSpc>
                <a:spcPct val="90000"/>
              </a:lnSpc>
              <a:buFontTx/>
              <a:buNone/>
            </a:pPr>
            <a:endParaRPr lang="en-US" sz="1400" dirty="0" smtClean="0">
              <a:latin typeface="Georgia" pitchFamily="18" charset="0"/>
            </a:endParaRPr>
          </a:p>
          <a:p>
            <a:pPr lvl="1" eaLnBrk="1" hangingPunct="1">
              <a:lnSpc>
                <a:spcPct val="90000"/>
              </a:lnSpc>
            </a:pPr>
            <a:r>
              <a:rPr lang="en-US" dirty="0" smtClean="0">
                <a:latin typeface="Georgia" pitchFamily="18" charset="0"/>
              </a:rPr>
              <a:t>Use of appropriate behaviors to meet their needs</a:t>
            </a:r>
          </a:p>
          <a:p>
            <a:pPr eaLnBrk="1" hangingPunct="1">
              <a:buFont typeface="Wingdings" pitchFamily="2" charset="2"/>
              <a:buNone/>
            </a:pPr>
            <a:endParaRPr lang="en-US" dirty="0" smtClean="0"/>
          </a:p>
        </p:txBody>
      </p:sp>
      <p:sp>
        <p:nvSpPr>
          <p:cNvPr id="5" name="Slide Number Placeholder 4"/>
          <p:cNvSpPr>
            <a:spLocks noGrp="1"/>
          </p:cNvSpPr>
          <p:nvPr>
            <p:ph type="sldNum" sz="quarter" idx="10"/>
          </p:nvPr>
        </p:nvSpPr>
        <p:spPr/>
        <p:txBody>
          <a:bodyPr/>
          <a:lstStyle/>
          <a:p>
            <a:pPr>
              <a:defRPr/>
            </a:pPr>
            <a:fld id="{06712D2E-7C77-4AF2-8AD8-5058B673BD74}" type="slidenum">
              <a:rPr lang="en-US" smtClean="0"/>
              <a:pPr>
                <a:defRPr/>
              </a:pPr>
              <a:t>6</a:t>
            </a:fld>
            <a:endParaRPr lang="en-US" dirty="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2158016264"/>
      </p:ext>
    </p:extLst>
  </p:cSld>
  <p:clrMapOvr>
    <a:masterClrMapping/>
  </p:clrMapOvr>
  <p:transition advTm="5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4"/>
          <p:cNvSpPr>
            <a:spLocks noGrp="1" noChangeArrowheads="1"/>
          </p:cNvSpPr>
          <p:nvPr>
            <p:ph type="title"/>
          </p:nvPr>
        </p:nvSpPr>
        <p:spPr/>
        <p:txBody>
          <a:bodyPr/>
          <a:lstStyle/>
          <a:p>
            <a:pPr eaLnBrk="1" hangingPunct="1"/>
            <a:r>
              <a:rPr lang="en-US" dirty="0" smtClean="0">
                <a:latin typeface="Georgia" pitchFamily="18" charset="0"/>
              </a:rPr>
              <a:t>The process for determining a rating:</a:t>
            </a:r>
          </a:p>
        </p:txBody>
      </p:sp>
      <p:sp>
        <p:nvSpPr>
          <p:cNvPr id="86019" name="Rectangle 6"/>
          <p:cNvSpPr>
            <a:spLocks noGrp="1" noChangeArrowheads="1"/>
          </p:cNvSpPr>
          <p:nvPr>
            <p:ph type="body" idx="1"/>
          </p:nvPr>
        </p:nvSpPr>
        <p:spPr>
          <a:xfrm>
            <a:off x="457200" y="2133600"/>
            <a:ext cx="8229600" cy="3459163"/>
          </a:xfrm>
        </p:spPr>
        <p:txBody>
          <a:bodyPr/>
          <a:lstStyle/>
          <a:p>
            <a:pPr marL="457200" indent="-457200" eaLnBrk="1" hangingPunct="1">
              <a:lnSpc>
                <a:spcPct val="90000"/>
              </a:lnSpc>
              <a:buClr>
                <a:schemeClr val="bg1"/>
              </a:buClr>
              <a:buFont typeface="Wingdings" pitchFamily="2" charset="2"/>
              <a:buAutoNum type="arabicPeriod"/>
            </a:pPr>
            <a:r>
              <a:rPr lang="en-US" sz="2800" dirty="0" smtClean="0">
                <a:latin typeface="Georgia" pitchFamily="18" charset="0"/>
              </a:rPr>
              <a:t>Discuss the child’s current functioning in this outcome area across settings and situations</a:t>
            </a:r>
          </a:p>
          <a:p>
            <a:pPr marL="457200" indent="-457200" eaLnBrk="1" hangingPunct="1">
              <a:lnSpc>
                <a:spcPct val="90000"/>
              </a:lnSpc>
              <a:buClr>
                <a:schemeClr val="bg1"/>
              </a:buClr>
              <a:buFont typeface="Wingdings" pitchFamily="2" charset="2"/>
              <a:buAutoNum type="arabicPeriod"/>
            </a:pPr>
            <a:r>
              <a:rPr lang="en-US" sz="2800" dirty="0" smtClean="0">
                <a:latin typeface="Georgia" pitchFamily="18" charset="0"/>
              </a:rPr>
              <a:t>Identify areas where the child’s functioning is age appropriate</a:t>
            </a:r>
          </a:p>
          <a:p>
            <a:pPr marL="457200" indent="-457200" eaLnBrk="1" hangingPunct="1">
              <a:lnSpc>
                <a:spcPct val="90000"/>
              </a:lnSpc>
              <a:buClr>
                <a:schemeClr val="bg1"/>
              </a:buClr>
              <a:buFontTx/>
              <a:buNone/>
            </a:pPr>
            <a:endParaRPr lang="en-US" sz="900" dirty="0" smtClean="0">
              <a:latin typeface="Georgia" pitchFamily="18" charset="0"/>
            </a:endParaRPr>
          </a:p>
          <a:p>
            <a:pPr marL="457200" indent="-457200" eaLnBrk="1" hangingPunct="1">
              <a:lnSpc>
                <a:spcPct val="90000"/>
              </a:lnSpc>
              <a:buClr>
                <a:schemeClr val="bg1"/>
              </a:buClr>
              <a:buFont typeface="Wingdings" pitchFamily="2" charset="2"/>
              <a:buAutoNum type="arabicPeriod"/>
            </a:pPr>
            <a:r>
              <a:rPr lang="en-US" sz="2800" dirty="0" smtClean="0">
                <a:latin typeface="Georgia" pitchFamily="18" charset="0"/>
              </a:rPr>
              <a:t>If not all functioning is age appropriate, identify areas where the child’s functioning reflects immediate foundational skills</a:t>
            </a:r>
          </a:p>
          <a:p>
            <a:pPr marL="457200" indent="-457200" eaLnBrk="1" hangingPunct="1">
              <a:lnSpc>
                <a:spcPct val="90000"/>
              </a:lnSpc>
              <a:buClr>
                <a:schemeClr val="bg1"/>
              </a:buClr>
              <a:buFont typeface="Wingdings" pitchFamily="2" charset="2"/>
              <a:buAutoNum type="arabicPeriod"/>
            </a:pPr>
            <a:endParaRPr lang="en-US" sz="1200" dirty="0" smtClean="0">
              <a:latin typeface="Georgia" pitchFamily="18" charset="0"/>
            </a:endParaRPr>
          </a:p>
          <a:p>
            <a:pPr marL="457200" indent="-457200" eaLnBrk="1" hangingPunct="1">
              <a:lnSpc>
                <a:spcPct val="90000"/>
              </a:lnSpc>
              <a:buClr>
                <a:schemeClr val="bg1"/>
              </a:buClr>
              <a:buFont typeface="Wingdings" pitchFamily="2" charset="2"/>
              <a:buAutoNum type="arabicPeriod"/>
            </a:pPr>
            <a:r>
              <a:rPr lang="en-US" sz="2800" dirty="0" smtClean="0">
                <a:latin typeface="Georgia" pitchFamily="18" charset="0"/>
              </a:rPr>
              <a:t>Decide which rating best describes the child’s current functioning </a:t>
            </a:r>
          </a:p>
        </p:txBody>
      </p:sp>
      <p:sp>
        <p:nvSpPr>
          <p:cNvPr id="86020" name="Slide Number Placeholder 3"/>
          <p:cNvSpPr>
            <a:spLocks noGrp="1"/>
          </p:cNvSpPr>
          <p:nvPr>
            <p:ph type="sldNum" sz="quarter" idx="11"/>
          </p:nvPr>
        </p:nvSpPr>
        <p:spPr>
          <a:xfrm>
            <a:off x="5181600" y="6172200"/>
            <a:ext cx="3733800" cy="476250"/>
          </a:xfrm>
          <a:noFill/>
        </p:spPr>
        <p:txBody>
          <a:bodyPr/>
          <a:lstStyle/>
          <a:p>
            <a:pPr algn="r"/>
            <a:fld id="{B8AEE8EB-EBE2-4FA4-B4B2-EEFBBF752A4C}" type="slidenum">
              <a:rPr lang="en-US" smtClean="0"/>
              <a:pPr algn="r"/>
              <a:t>60</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a:p>
        </p:txBody>
      </p:sp>
    </p:spTree>
    <p:extLst>
      <p:ext uri="{BB962C8B-B14F-4D97-AF65-F5344CB8AC3E}">
        <p14:creationId xmlns:p14="http://schemas.microsoft.com/office/powerpoint/2010/main" val="39955058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9" name="Rectangle 5"/>
          <p:cNvSpPr>
            <a:spLocks noGrp="1" noChangeArrowheads="1"/>
          </p:cNvSpPr>
          <p:nvPr>
            <p:ph type="title"/>
          </p:nvPr>
        </p:nvSpPr>
        <p:spPr/>
        <p:txBody>
          <a:bodyPr/>
          <a:lstStyle/>
          <a:p>
            <a:pPr eaLnBrk="1" hangingPunct="1">
              <a:defRPr/>
            </a:pPr>
            <a:r>
              <a:rPr lang="en-US" sz="4000" dirty="0" smtClean="0">
                <a:latin typeface="Georgia" pitchFamily="18" charset="0"/>
              </a:rPr>
              <a:t>Activity</a:t>
            </a:r>
          </a:p>
        </p:txBody>
      </p:sp>
      <p:sp>
        <p:nvSpPr>
          <p:cNvPr id="36867" name="Rectangle 6"/>
          <p:cNvSpPr>
            <a:spLocks noGrp="1" noChangeArrowheads="1"/>
          </p:cNvSpPr>
          <p:nvPr>
            <p:ph type="body" idx="1"/>
          </p:nvPr>
        </p:nvSpPr>
        <p:spPr/>
        <p:txBody>
          <a:bodyPr/>
          <a:lstStyle/>
          <a:p>
            <a:pPr algn="ctr" eaLnBrk="1" hangingPunct="1">
              <a:lnSpc>
                <a:spcPct val="90000"/>
              </a:lnSpc>
              <a:buNone/>
            </a:pPr>
            <a:r>
              <a:rPr lang="en-US" dirty="0" smtClean="0">
                <a:latin typeface="Georgia" pitchFamily="18" charset="0"/>
              </a:rPr>
              <a:t>Kim -- Child Example</a:t>
            </a:r>
          </a:p>
          <a:p>
            <a:pPr algn="ctr" eaLnBrk="1" hangingPunct="1">
              <a:lnSpc>
                <a:spcPct val="90000"/>
              </a:lnSpc>
              <a:buNone/>
            </a:pPr>
            <a:endParaRPr lang="en-US" sz="900" dirty="0" smtClean="0">
              <a:latin typeface="Georgia" pitchFamily="18" charset="0"/>
            </a:endParaRPr>
          </a:p>
          <a:p>
            <a:pPr eaLnBrk="1" hangingPunct="1">
              <a:lnSpc>
                <a:spcPct val="90000"/>
              </a:lnSpc>
              <a:buNone/>
            </a:pPr>
            <a:r>
              <a:rPr lang="en-US" dirty="0" smtClean="0">
                <a:latin typeface="Georgia" pitchFamily="18" charset="0"/>
              </a:rPr>
              <a:t>Rate Kim’s skills and behaviors for Outcome 2:</a:t>
            </a:r>
          </a:p>
          <a:p>
            <a:pPr eaLnBrk="1" hangingPunct="1">
              <a:lnSpc>
                <a:spcPct val="90000"/>
              </a:lnSpc>
              <a:buNone/>
            </a:pPr>
            <a:endParaRPr lang="en-US" sz="1000" dirty="0" smtClean="0">
              <a:latin typeface="Georgia" pitchFamily="18" charset="0"/>
            </a:endParaRPr>
          </a:p>
          <a:p>
            <a:pPr lvl="1" eaLnBrk="1" hangingPunct="1">
              <a:lnSpc>
                <a:spcPct val="80000"/>
              </a:lnSpc>
              <a:buFont typeface="Arial" pitchFamily="34" charset="0"/>
              <a:buChar char="•"/>
            </a:pPr>
            <a:r>
              <a:rPr lang="en-US" b="1" dirty="0" smtClean="0">
                <a:latin typeface="Georgia" pitchFamily="18" charset="0"/>
              </a:rPr>
              <a:t>Thinking and reasoning</a:t>
            </a:r>
          </a:p>
          <a:p>
            <a:pPr lvl="1" eaLnBrk="1" hangingPunct="1">
              <a:lnSpc>
                <a:spcPct val="80000"/>
              </a:lnSpc>
              <a:buFont typeface="Arial" pitchFamily="34" charset="0"/>
              <a:buChar char="•"/>
            </a:pPr>
            <a:r>
              <a:rPr lang="en-US" b="1" dirty="0" smtClean="0">
                <a:latin typeface="Georgia" pitchFamily="18" charset="0"/>
              </a:rPr>
              <a:t>Remembering</a:t>
            </a:r>
          </a:p>
          <a:p>
            <a:pPr lvl="1" eaLnBrk="1" hangingPunct="1">
              <a:lnSpc>
                <a:spcPct val="80000"/>
              </a:lnSpc>
              <a:buFont typeface="Arial" pitchFamily="34" charset="0"/>
              <a:buChar char="•"/>
            </a:pPr>
            <a:r>
              <a:rPr lang="en-US" b="1" dirty="0" smtClean="0">
                <a:latin typeface="Georgia" pitchFamily="18" charset="0"/>
              </a:rPr>
              <a:t>Problem solving</a:t>
            </a:r>
          </a:p>
          <a:p>
            <a:pPr lvl="1" eaLnBrk="1" hangingPunct="1">
              <a:lnSpc>
                <a:spcPct val="80000"/>
              </a:lnSpc>
              <a:buFont typeface="Arial" pitchFamily="34" charset="0"/>
              <a:buChar char="•"/>
            </a:pPr>
            <a:r>
              <a:rPr lang="en-US" b="1" dirty="0" smtClean="0">
                <a:latin typeface="Georgia" pitchFamily="18" charset="0"/>
              </a:rPr>
              <a:t>Using symbols and language</a:t>
            </a:r>
          </a:p>
          <a:p>
            <a:pPr lvl="1" eaLnBrk="1" hangingPunct="1">
              <a:lnSpc>
                <a:spcPct val="80000"/>
              </a:lnSpc>
              <a:buFont typeface="Arial" pitchFamily="34" charset="0"/>
              <a:buChar char="•"/>
            </a:pPr>
            <a:r>
              <a:rPr lang="en-US" b="1" dirty="0" smtClean="0">
                <a:latin typeface="Georgia" pitchFamily="18" charset="0"/>
              </a:rPr>
              <a:t>Understanding his physical and social worlds</a:t>
            </a:r>
            <a:endParaRPr lang="en-US" b="1" dirty="0" smtClean="0"/>
          </a:p>
        </p:txBody>
      </p:sp>
      <p:sp>
        <p:nvSpPr>
          <p:cNvPr id="5" name="Slide Number Placeholder 4"/>
          <p:cNvSpPr>
            <a:spLocks noGrp="1"/>
          </p:cNvSpPr>
          <p:nvPr>
            <p:ph type="sldNum" sz="quarter" idx="10"/>
          </p:nvPr>
        </p:nvSpPr>
        <p:spPr/>
        <p:txBody>
          <a:bodyPr/>
          <a:lstStyle/>
          <a:p>
            <a:pPr>
              <a:defRPr/>
            </a:pPr>
            <a:fld id="{06712D2E-7C77-4AF2-8AD8-5058B673BD74}" type="slidenum">
              <a:rPr lang="en-US" smtClean="0"/>
              <a:pPr>
                <a:defRPr/>
              </a:pPr>
              <a:t>61</a:t>
            </a:fld>
            <a:endParaRPr lang="en-US" dirty="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a:p>
        </p:txBody>
      </p:sp>
    </p:spTree>
    <p:extLst>
      <p:ext uri="{BB962C8B-B14F-4D97-AF65-F5344CB8AC3E}">
        <p14:creationId xmlns:p14="http://schemas.microsoft.com/office/powerpoint/2010/main" val="674656336"/>
      </p:ext>
    </p:extLst>
  </p:cSld>
  <p:clrMapOvr>
    <a:masterClrMapping/>
  </p:clrMapOvr>
  <p:transition advTm="500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420100" cy="1143000"/>
          </a:xfrm>
        </p:spPr>
        <p:txBody>
          <a:bodyPr/>
          <a:lstStyle/>
          <a:p>
            <a:r>
              <a:rPr lang="en-US" sz="4000" dirty="0" smtClean="0"/>
              <a:t>Is the rating subjective?</a:t>
            </a:r>
            <a:endParaRPr lang="en-US" sz="4000" dirty="0"/>
          </a:p>
        </p:txBody>
      </p:sp>
      <p:sp>
        <p:nvSpPr>
          <p:cNvPr id="3" name="Content Placeholder 2"/>
          <p:cNvSpPr>
            <a:spLocks noGrp="1"/>
          </p:cNvSpPr>
          <p:nvPr>
            <p:ph idx="1"/>
          </p:nvPr>
        </p:nvSpPr>
        <p:spPr>
          <a:xfrm>
            <a:off x="457200" y="1905000"/>
            <a:ext cx="7696200" cy="4038600"/>
          </a:xfrm>
        </p:spPr>
        <p:txBody>
          <a:bodyPr/>
          <a:lstStyle/>
          <a:p>
            <a:r>
              <a:rPr lang="en-US" sz="3000" dirty="0" smtClean="0"/>
              <a:t>What is subjective? </a:t>
            </a:r>
          </a:p>
          <a:p>
            <a:pPr lvl="1"/>
            <a:r>
              <a:rPr lang="en-US" sz="3000" dirty="0" smtClean="0"/>
              <a:t>“relating to the mind of the thinking subject and not the nature of the object being considered”</a:t>
            </a:r>
          </a:p>
          <a:p>
            <a:r>
              <a:rPr lang="en-US" sz="3000" dirty="0" smtClean="0"/>
              <a:t>The child outcome summary ratings involve clinical decision making from the team</a:t>
            </a:r>
          </a:p>
          <a:p>
            <a:pPr lvl="1"/>
            <a:r>
              <a:rPr lang="en-US" sz="3000" dirty="0" smtClean="0"/>
              <a:t>much like that used in deciding on goals and intervention strategies</a:t>
            </a:r>
          </a:p>
          <a:p>
            <a:endParaRPr lang="en-US" dirty="0" smtClean="0"/>
          </a:p>
          <a:p>
            <a:pPr>
              <a:buNone/>
            </a:pPr>
            <a:endParaRPr lang="en-US" dirty="0" smtClean="0"/>
          </a:p>
        </p:txBody>
      </p:sp>
    </p:spTree>
    <p:extLst>
      <p:ext uri="{BB962C8B-B14F-4D97-AF65-F5344CB8AC3E}">
        <p14:creationId xmlns:p14="http://schemas.microsoft.com/office/powerpoint/2010/main" val="3761522916"/>
      </p:ext>
    </p:extLst>
  </p:cSld>
  <p:clrMapOvr>
    <a:masterClrMapping/>
  </p:clrMapOvr>
  <p:transition spd="med">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Informed Decisions</a:t>
            </a:r>
            <a:endParaRPr lang="en-US" dirty="0"/>
          </a:p>
        </p:txBody>
      </p:sp>
      <p:sp>
        <p:nvSpPr>
          <p:cNvPr id="3" name="Content Placeholder 2"/>
          <p:cNvSpPr>
            <a:spLocks noGrp="1"/>
          </p:cNvSpPr>
          <p:nvPr>
            <p:ph sz="half" idx="4294967295"/>
          </p:nvPr>
        </p:nvSpPr>
        <p:spPr>
          <a:xfrm>
            <a:off x="685800" y="2209800"/>
            <a:ext cx="3695700" cy="4191000"/>
          </a:xfrm>
          <a:ln>
            <a:solidFill>
              <a:schemeClr val="accent2">
                <a:lumMod val="60000"/>
                <a:lumOff val="40000"/>
              </a:schemeClr>
            </a:solidFill>
          </a:ln>
        </p:spPr>
        <p:txBody>
          <a:bodyPr/>
          <a:lstStyle/>
          <a:p>
            <a:pPr marL="514350" indent="-514350" algn="ctr">
              <a:buNone/>
            </a:pPr>
            <a:r>
              <a:rPr lang="en-US" sz="2400" b="1" dirty="0" smtClean="0"/>
              <a:t>Conditions: </a:t>
            </a:r>
          </a:p>
          <a:p>
            <a:pPr marL="514350" indent="-514350">
              <a:buFont typeface="+mj-lt"/>
              <a:buAutoNum type="arabicPeriod"/>
            </a:pPr>
            <a:r>
              <a:rPr lang="en-US" sz="2000" dirty="0" smtClean="0"/>
              <a:t>Operational definitions of the observed attributes</a:t>
            </a:r>
          </a:p>
          <a:p>
            <a:pPr marL="514350" indent="-514350">
              <a:buFont typeface="+mj-lt"/>
              <a:buAutoNum type="arabicPeriod"/>
            </a:pPr>
            <a:r>
              <a:rPr lang="en-US" sz="2000" dirty="0" smtClean="0"/>
              <a:t>Structured rating format to record informed opinion</a:t>
            </a:r>
          </a:p>
          <a:p>
            <a:pPr marL="514350" indent="-514350">
              <a:buFont typeface="+mj-lt"/>
              <a:buAutoNum type="arabicPeriod"/>
            </a:pPr>
            <a:r>
              <a:rPr lang="en-US" sz="2000" dirty="0" smtClean="0"/>
              <a:t>Gather data from multiple sources</a:t>
            </a:r>
          </a:p>
          <a:p>
            <a:pPr marL="514350" indent="-514350">
              <a:buFont typeface="+mj-lt"/>
              <a:buAutoNum type="arabicPeriod"/>
            </a:pPr>
            <a:r>
              <a:rPr lang="en-US" sz="2000" dirty="0" smtClean="0"/>
              <a:t>Establish consensus-decision making process</a:t>
            </a:r>
          </a:p>
          <a:p>
            <a:pPr marL="514350" indent="-514350">
              <a:buFont typeface="+mj-lt"/>
              <a:buAutoNum type="arabicPeriod"/>
            </a:pPr>
            <a:r>
              <a:rPr lang="en-US" sz="2000" dirty="0" smtClean="0"/>
              <a:t>Provide training to facilitate reliable ratings</a:t>
            </a:r>
            <a:endParaRPr lang="en-US" sz="2000" dirty="0"/>
          </a:p>
        </p:txBody>
      </p:sp>
      <p:sp>
        <p:nvSpPr>
          <p:cNvPr id="5" name="TextBox 4"/>
          <p:cNvSpPr txBox="1"/>
          <p:nvPr/>
        </p:nvSpPr>
        <p:spPr>
          <a:xfrm>
            <a:off x="4724400" y="2133600"/>
            <a:ext cx="3744455" cy="4401205"/>
          </a:xfrm>
          <a:prstGeom prst="rect">
            <a:avLst/>
          </a:prstGeom>
          <a:solidFill>
            <a:schemeClr val="accent5">
              <a:lumMod val="90000"/>
            </a:schemeClr>
          </a:solidFill>
          <a:ln>
            <a:solidFill>
              <a:schemeClr val="accent2">
                <a:lumMod val="60000"/>
                <a:lumOff val="40000"/>
              </a:schemeClr>
            </a:solidFill>
          </a:ln>
        </p:spPr>
        <p:txBody>
          <a:bodyPr wrap="square" rtlCol="0">
            <a:spAutoFit/>
          </a:bodyPr>
          <a:lstStyle/>
          <a:p>
            <a:pPr marL="284163" indent="-284163" algn="l"/>
            <a:r>
              <a:rPr lang="en-US" sz="2800" dirty="0" smtClean="0"/>
              <a:t> 	</a:t>
            </a:r>
            <a:r>
              <a:rPr lang="en-US" sz="2800" dirty="0" smtClean="0">
                <a:latin typeface="+mn-lt"/>
              </a:rPr>
              <a:t>Research on clinical judgment shows that professionals can reach reliable conclusions under certain conditions</a:t>
            </a:r>
          </a:p>
          <a:p>
            <a:pPr marL="284163" indent="-284163" algn="l"/>
            <a:endParaRPr lang="en-US" sz="2800" dirty="0" smtClean="0">
              <a:latin typeface="+mn-lt"/>
            </a:endParaRPr>
          </a:p>
          <a:p>
            <a:pPr marL="284163" indent="-284163" algn="l"/>
            <a:r>
              <a:rPr lang="en-US" sz="2800" dirty="0" smtClean="0">
                <a:latin typeface="+mn-lt"/>
              </a:rPr>
              <a:t>	The  process meets all of these conditions</a:t>
            </a:r>
            <a:r>
              <a:rPr lang="en-US" sz="2800" dirty="0" smtClean="0"/>
              <a:t>.</a:t>
            </a:r>
            <a:endParaRPr lang="en-US" sz="2800" dirty="0"/>
          </a:p>
        </p:txBody>
      </p:sp>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
        <p:nvSpPr>
          <p:cNvPr id="4" name="Slide Number Placeholder 3"/>
          <p:cNvSpPr>
            <a:spLocks noGrp="1"/>
          </p:cNvSpPr>
          <p:nvPr>
            <p:ph type="sldNum" sz="quarter" idx="11"/>
          </p:nvPr>
        </p:nvSpPr>
        <p:spPr/>
        <p:txBody>
          <a:bodyPr/>
          <a:lstStyle/>
          <a:p>
            <a:pPr>
              <a:defRPr/>
            </a:pPr>
            <a:fld id="{56758675-5A37-4EA8-9D04-8C05A631376B}" type="slidenum">
              <a:rPr lang="en-US" smtClean="0"/>
              <a:pPr>
                <a:defRPr/>
              </a:pPr>
              <a:t>63</a:t>
            </a:fld>
            <a:endParaRPr lang="en-US" dirty="0"/>
          </a:p>
        </p:txBody>
      </p:sp>
    </p:spTree>
    <p:extLst>
      <p:ext uri="{BB962C8B-B14F-4D97-AF65-F5344CB8AC3E}">
        <p14:creationId xmlns:p14="http://schemas.microsoft.com/office/powerpoint/2010/main" val="280523218"/>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Recommended Practices and the COS Process – Age Anchoring</a:t>
            </a:r>
            <a:endParaRPr lang="en-US" dirty="0"/>
          </a:p>
        </p:txBody>
      </p:sp>
      <p:sp>
        <p:nvSpPr>
          <p:cNvPr id="56323" name="Slide Number Placeholder 3"/>
          <p:cNvSpPr>
            <a:spLocks noGrp="1"/>
          </p:cNvSpPr>
          <p:nvPr>
            <p:ph type="sldNum" sz="quarter" idx="10"/>
          </p:nvPr>
        </p:nvSpPr>
        <p:spPr>
          <a:noFill/>
        </p:spPr>
        <p:txBody>
          <a:bodyPr/>
          <a:lstStyle/>
          <a:p>
            <a:pPr algn="r"/>
            <a:fld id="{BA890517-78AA-42C6-964F-918002C6A731}" type="slidenum">
              <a:rPr lang="en-US" smtClean="0"/>
              <a:pPr algn="r"/>
              <a:t>64</a:t>
            </a:fld>
            <a:endParaRPr lang="en-US" dirty="0" smtClean="0"/>
          </a:p>
        </p:txBody>
      </p:sp>
      <p:pic>
        <p:nvPicPr>
          <p:cNvPr id="7170" name="Picture 2" descr="C:\Users\gillaspy\AppData\Local\Microsoft\Windows\Temporary Internet Files\Content.IE5\V1P0IVRX\MP900202010[1].jp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828800" y="2425700"/>
            <a:ext cx="5334000" cy="35560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Tell us about Iowa…</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65</a:t>
            </a:fld>
            <a:endParaRPr lang="en-US" dirty="0"/>
          </a:p>
        </p:txBody>
      </p:sp>
      <p:pic>
        <p:nvPicPr>
          <p:cNvPr id="2050" name="Picture 2" descr="C:\Users\gillaspy\AppData\Local\Microsoft\Windows\Temporary Internet Files\Content.IE5\7GE2YMTT\MC90043696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9400" y="2530646"/>
            <a:ext cx="3429000" cy="250348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42222298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p:txBody>
          <a:bodyPr/>
          <a:lstStyle/>
          <a:p>
            <a:pPr eaLnBrk="1" hangingPunct="1"/>
            <a:r>
              <a:rPr lang="en-US" dirty="0" smtClean="0">
                <a:latin typeface="Georgia" pitchFamily="18" charset="0"/>
              </a:rPr>
              <a:t>Why age anchor?</a:t>
            </a:r>
          </a:p>
        </p:txBody>
      </p:sp>
      <p:sp>
        <p:nvSpPr>
          <p:cNvPr id="28675" name="Rectangle 5"/>
          <p:cNvSpPr>
            <a:spLocks noGrp="1" noChangeArrowheads="1"/>
          </p:cNvSpPr>
          <p:nvPr>
            <p:ph type="body" idx="1"/>
          </p:nvPr>
        </p:nvSpPr>
        <p:spPr/>
        <p:txBody>
          <a:bodyPr/>
          <a:lstStyle/>
          <a:p>
            <a:pPr eaLnBrk="1" hangingPunct="1">
              <a:buFont typeface="Wingdings" pitchFamily="2" charset="2"/>
              <a:buNone/>
            </a:pPr>
            <a:r>
              <a:rPr lang="en-US" dirty="0">
                <a:latin typeface="Georgia" pitchFamily="18" charset="0"/>
              </a:rPr>
              <a:t>The two COS </a:t>
            </a:r>
            <a:r>
              <a:rPr lang="en-US" dirty="0" smtClean="0">
                <a:latin typeface="Georgia" pitchFamily="18" charset="0"/>
              </a:rPr>
              <a:t>questions:</a:t>
            </a:r>
          </a:p>
          <a:p>
            <a:pPr eaLnBrk="1" hangingPunct="1">
              <a:buFont typeface="Wingdings" pitchFamily="2" charset="2"/>
              <a:buNone/>
            </a:pPr>
            <a:r>
              <a:rPr lang="en-US" dirty="0" smtClean="0">
                <a:latin typeface="Georgia" pitchFamily="18" charset="0"/>
              </a:rPr>
              <a:t>a. To what extent does this child show age-appropriate functioning, across a variety of settings and situations, on this outcome? (Rating: 1-7)</a:t>
            </a:r>
          </a:p>
          <a:p>
            <a:pPr eaLnBrk="1" hangingPunct="1">
              <a:buFontTx/>
              <a:buNone/>
            </a:pPr>
            <a:endParaRPr lang="en-US" sz="1100" dirty="0" smtClean="0">
              <a:latin typeface="Georgia" pitchFamily="18" charset="0"/>
            </a:endParaRPr>
          </a:p>
          <a:p>
            <a:pPr eaLnBrk="1" hangingPunct="1">
              <a:buFont typeface="Wingdings" pitchFamily="2" charset="2"/>
              <a:buNone/>
            </a:pPr>
            <a:r>
              <a:rPr lang="en-US" dirty="0" smtClean="0">
                <a:latin typeface="Georgia" pitchFamily="18" charset="0"/>
              </a:rPr>
              <a:t>b.	Has the child shown any new skills or behaviors related to [this outcome] since </a:t>
            </a:r>
            <a:br>
              <a:rPr lang="en-US" dirty="0" smtClean="0">
                <a:latin typeface="Georgia" pitchFamily="18" charset="0"/>
              </a:rPr>
            </a:br>
            <a:r>
              <a:rPr lang="en-US" dirty="0" smtClean="0">
                <a:latin typeface="Georgia" pitchFamily="18" charset="0"/>
              </a:rPr>
              <a:t>the last outcomes summary? (Yes-No)</a:t>
            </a:r>
          </a:p>
        </p:txBody>
      </p:sp>
      <p:sp>
        <p:nvSpPr>
          <p:cNvPr id="28676" name="Slide Number Placeholder 3"/>
          <p:cNvSpPr>
            <a:spLocks noGrp="1"/>
          </p:cNvSpPr>
          <p:nvPr>
            <p:ph type="sldNum" sz="quarter" idx="11"/>
          </p:nvPr>
        </p:nvSpPr>
        <p:spPr>
          <a:xfrm>
            <a:off x="5105400" y="6172200"/>
            <a:ext cx="3733800" cy="476250"/>
          </a:xfrm>
          <a:noFill/>
        </p:spPr>
        <p:txBody>
          <a:bodyPr/>
          <a:lstStyle/>
          <a:p>
            <a:pPr algn="r"/>
            <a:fld id="{73E75FDB-7AC4-429F-9ED1-D9B1E722227A}" type="slidenum">
              <a:rPr lang="en-US" smtClean="0"/>
              <a:pPr algn="r"/>
              <a:t>66</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32306696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mtClean="0">
                <a:latin typeface="Georgia" pitchFamily="18" charset="0"/>
              </a:rPr>
              <a:t>What are foundational skills?</a:t>
            </a:r>
            <a:endParaRPr lang="en-US" dirty="0" smtClean="0">
              <a:latin typeface="Georgia" pitchFamily="18" charset="0"/>
            </a:endParaRPr>
          </a:p>
        </p:txBody>
      </p:sp>
      <p:sp>
        <p:nvSpPr>
          <p:cNvPr id="57347" name="Rectangle 3"/>
          <p:cNvSpPr>
            <a:spLocks noGrp="1" noChangeArrowheads="1"/>
          </p:cNvSpPr>
          <p:nvPr>
            <p:ph type="body" idx="1"/>
          </p:nvPr>
        </p:nvSpPr>
        <p:spPr>
          <a:xfrm>
            <a:off x="381000" y="1981200"/>
            <a:ext cx="8610600" cy="4286250"/>
          </a:xfrm>
        </p:spPr>
        <p:txBody>
          <a:bodyPr/>
          <a:lstStyle/>
          <a:p>
            <a:pPr eaLnBrk="1" hangingPunct="1"/>
            <a:r>
              <a:rPr lang="en-US" smtClean="0">
                <a:latin typeface="Georgia" pitchFamily="18" charset="0"/>
              </a:rPr>
              <a:t>Foundational skills are….</a:t>
            </a:r>
          </a:p>
          <a:p>
            <a:pPr eaLnBrk="1" hangingPunct="1">
              <a:buFontTx/>
              <a:buNone/>
            </a:pPr>
            <a:endParaRPr lang="en-US" sz="900" smtClean="0">
              <a:latin typeface="Georgia" pitchFamily="18" charset="0"/>
            </a:endParaRPr>
          </a:p>
          <a:p>
            <a:pPr lvl="1" eaLnBrk="1" hangingPunct="1">
              <a:buFont typeface="Wingdings" pitchFamily="2" charset="2"/>
              <a:buNone/>
            </a:pPr>
            <a:r>
              <a:rPr lang="en-US" smtClean="0">
                <a:latin typeface="Georgia" pitchFamily="18" charset="0"/>
              </a:rPr>
              <a:t>Skills and behaviors that occur earlier in development and serve as the foundation for later skill development</a:t>
            </a:r>
          </a:p>
          <a:p>
            <a:pPr lvl="1" eaLnBrk="1" hangingPunct="1">
              <a:buFont typeface="Wingdings" pitchFamily="2" charset="2"/>
              <a:buNone/>
            </a:pPr>
            <a:r>
              <a:rPr lang="en-US" smtClean="0">
                <a:latin typeface="Georgia" pitchFamily="18" charset="0"/>
              </a:rPr>
              <a:t>Teachers and interventionists often use foundational skills to help children move to the next level developmentally</a:t>
            </a:r>
          </a:p>
          <a:p>
            <a:pPr lvl="1" eaLnBrk="1" hangingPunct="1">
              <a:buFont typeface="Wingdings" pitchFamily="2" charset="2"/>
              <a:buNone/>
            </a:pPr>
            <a:endParaRPr lang="en-US" dirty="0" smtClean="0"/>
          </a:p>
        </p:txBody>
      </p:sp>
      <p:sp>
        <p:nvSpPr>
          <p:cNvPr id="57348" name="Slide Number Placeholder 3"/>
          <p:cNvSpPr>
            <a:spLocks noGrp="1"/>
          </p:cNvSpPr>
          <p:nvPr>
            <p:ph type="sldNum" sz="quarter" idx="11"/>
          </p:nvPr>
        </p:nvSpPr>
        <p:spPr>
          <a:xfrm>
            <a:off x="5181600" y="6172200"/>
            <a:ext cx="3733800" cy="476250"/>
          </a:xfrm>
          <a:noFill/>
        </p:spPr>
        <p:txBody>
          <a:bodyPr/>
          <a:lstStyle/>
          <a:p>
            <a:pPr algn="r"/>
            <a:fld id="{39067023-86F7-473A-838F-628D5469D472}" type="slidenum">
              <a:rPr lang="en-US" smtClean="0"/>
              <a:pPr algn="r"/>
              <a:t>67</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533400" y="228600"/>
            <a:ext cx="8077200" cy="1143000"/>
          </a:xfrm>
        </p:spPr>
        <p:txBody>
          <a:bodyPr/>
          <a:lstStyle/>
          <a:p>
            <a:pPr eaLnBrk="1" hangingPunct="1"/>
            <a:r>
              <a:rPr lang="en-US" dirty="0" smtClean="0">
                <a:latin typeface="Georgia" pitchFamily="18" charset="0"/>
              </a:rPr>
              <a:t>What are immediate foundational skills?</a:t>
            </a:r>
          </a:p>
        </p:txBody>
      </p:sp>
      <p:sp>
        <p:nvSpPr>
          <p:cNvPr id="51203" name="Rectangle 3"/>
          <p:cNvSpPr>
            <a:spLocks noGrp="1" noChangeArrowheads="1"/>
          </p:cNvSpPr>
          <p:nvPr>
            <p:ph type="body" idx="1"/>
          </p:nvPr>
        </p:nvSpPr>
        <p:spPr>
          <a:xfrm>
            <a:off x="457200" y="2438400"/>
            <a:ext cx="8382000" cy="4286250"/>
          </a:xfrm>
        </p:spPr>
        <p:txBody>
          <a:bodyPr/>
          <a:lstStyle/>
          <a:p>
            <a:pPr eaLnBrk="1" hangingPunct="1">
              <a:defRPr/>
            </a:pPr>
            <a:r>
              <a:rPr lang="en-US" i="1" dirty="0" smtClean="0">
                <a:latin typeface="Georgia" pitchFamily="18" charset="0"/>
              </a:rPr>
              <a:t>Immediate</a:t>
            </a:r>
            <a:r>
              <a:rPr lang="en-US" dirty="0" smtClean="0">
                <a:latin typeface="Georgia" pitchFamily="18" charset="0"/>
              </a:rPr>
              <a:t> foundational skills are…</a:t>
            </a:r>
          </a:p>
          <a:p>
            <a:pPr eaLnBrk="1" hangingPunct="1">
              <a:buFontTx/>
              <a:buNone/>
              <a:defRPr/>
            </a:pPr>
            <a:endParaRPr lang="en-US" sz="1050" dirty="0" smtClean="0">
              <a:latin typeface="Georgia" pitchFamily="18" charset="0"/>
            </a:endParaRPr>
          </a:p>
          <a:p>
            <a:pPr lvl="1" eaLnBrk="1" hangingPunct="1">
              <a:buFont typeface="Wingdings" pitchFamily="2" charset="2"/>
              <a:buNone/>
              <a:defRPr/>
            </a:pPr>
            <a:r>
              <a:rPr lang="en-US" dirty="0" smtClean="0">
                <a:latin typeface="Georgia" pitchFamily="18" charset="0"/>
              </a:rPr>
              <a:t>Skills that are conceptually linked to later skills and immediately precede the later skills developmentally</a:t>
            </a:r>
          </a:p>
          <a:p>
            <a:pPr lvl="1" eaLnBrk="1" hangingPunct="1">
              <a:buFont typeface="Wingdings" pitchFamily="2" charset="2"/>
              <a:buNone/>
              <a:defRPr/>
            </a:pPr>
            <a:r>
              <a:rPr lang="en-US" dirty="0" smtClean="0">
                <a:latin typeface="Georgia" pitchFamily="18" charset="0"/>
              </a:rPr>
              <a:t>Example:  Children play alongside one another before they interact in play</a:t>
            </a:r>
          </a:p>
          <a:p>
            <a:pPr lvl="1" eaLnBrk="1" hangingPunct="1">
              <a:buFont typeface="Wingdings" pitchFamily="2" charset="2"/>
              <a:buNone/>
              <a:defRPr/>
            </a:pPr>
            <a:endParaRPr lang="en-US" dirty="0" smtClean="0"/>
          </a:p>
        </p:txBody>
      </p:sp>
      <p:sp>
        <p:nvSpPr>
          <p:cNvPr id="58372" name="Slide Number Placeholder 3"/>
          <p:cNvSpPr>
            <a:spLocks noGrp="1"/>
          </p:cNvSpPr>
          <p:nvPr>
            <p:ph type="sldNum" sz="quarter" idx="11"/>
          </p:nvPr>
        </p:nvSpPr>
        <p:spPr>
          <a:xfrm>
            <a:off x="5257800" y="6172200"/>
            <a:ext cx="3733800" cy="476250"/>
          </a:xfrm>
          <a:noFill/>
        </p:spPr>
        <p:txBody>
          <a:bodyPr/>
          <a:lstStyle/>
          <a:p>
            <a:pPr algn="r"/>
            <a:fld id="{3DC2972F-F546-45F6-BE9F-212E1C1AB30B}" type="slidenum">
              <a:rPr lang="en-US" smtClean="0"/>
              <a:pPr algn="r"/>
              <a:t>68</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noChangeArrowheads="1"/>
          </p:cNvSpPr>
          <p:nvPr>
            <p:ph idx="1"/>
          </p:nvPr>
        </p:nvSpPr>
        <p:spPr>
          <a:xfrm>
            <a:off x="685800" y="2438400"/>
            <a:ext cx="7772400" cy="4838700"/>
          </a:xfrm>
        </p:spPr>
        <p:txBody>
          <a:bodyPr/>
          <a:lstStyle/>
          <a:p>
            <a:pPr>
              <a:buFont typeface="Wingdings" pitchFamily="2" charset="2"/>
              <a:buChar char="§"/>
            </a:pPr>
            <a:r>
              <a:rPr lang="en-US" dirty="0" smtClean="0">
                <a:latin typeface="Georgia" pitchFamily="18" charset="0"/>
              </a:rPr>
              <a:t>The set of skills and behavior that occur developmentally just prior to age-expected functioning</a:t>
            </a:r>
            <a:r>
              <a:rPr lang="en-US" i="1" dirty="0" smtClean="0">
                <a:latin typeface="Georgia" pitchFamily="18" charset="0"/>
              </a:rPr>
              <a:t> </a:t>
            </a:r>
          </a:p>
          <a:p>
            <a:pPr>
              <a:buFont typeface="Wingdings" pitchFamily="2" charset="2"/>
              <a:buChar char="§"/>
            </a:pPr>
            <a:endParaRPr lang="en-US" sz="1000" dirty="0" smtClean="0">
              <a:latin typeface="Georgia" pitchFamily="18" charset="0"/>
            </a:endParaRPr>
          </a:p>
          <a:p>
            <a:pPr>
              <a:buFont typeface="Wingdings" pitchFamily="2" charset="2"/>
              <a:buChar char="§"/>
            </a:pPr>
            <a:r>
              <a:rPr lang="en-US" dirty="0" smtClean="0">
                <a:latin typeface="Georgia" pitchFamily="18" charset="0"/>
              </a:rPr>
              <a:t>Are the basis on which to build age-expected functioning</a:t>
            </a:r>
          </a:p>
          <a:p>
            <a:pPr>
              <a:buFont typeface="Wingdings" pitchFamily="2" charset="2"/>
              <a:buChar char="§"/>
            </a:pPr>
            <a:endParaRPr lang="en-US" sz="1000" dirty="0" smtClean="0">
              <a:latin typeface="Georgia" pitchFamily="18" charset="0"/>
            </a:endParaRPr>
          </a:p>
          <a:p>
            <a:pPr>
              <a:buFont typeface="Wingdings" pitchFamily="2" charset="2"/>
              <a:buChar char="§"/>
            </a:pPr>
            <a:r>
              <a:rPr lang="en-US" dirty="0" smtClean="0">
                <a:latin typeface="Georgia" pitchFamily="18" charset="0"/>
              </a:rPr>
              <a:t>Functioning looks like a younger child </a:t>
            </a:r>
          </a:p>
        </p:txBody>
      </p:sp>
      <p:sp>
        <p:nvSpPr>
          <p:cNvPr id="59395" name="Slide Number Placeholder 5"/>
          <p:cNvSpPr>
            <a:spLocks noGrp="1"/>
          </p:cNvSpPr>
          <p:nvPr>
            <p:ph type="sldNum" sz="quarter" idx="11"/>
          </p:nvPr>
        </p:nvSpPr>
        <p:spPr>
          <a:xfrm>
            <a:off x="7162800" y="6408738"/>
            <a:ext cx="1851025" cy="365125"/>
          </a:xfrm>
          <a:noFill/>
        </p:spPr>
        <p:txBody>
          <a:bodyPr/>
          <a:lstStyle/>
          <a:p>
            <a:pPr indent="800100"/>
            <a:fld id="{CD4D6899-DF9C-46F6-A804-B722FB8EDA26}" type="slidenum">
              <a:rPr lang="en-US" smtClean="0"/>
              <a:pPr indent="800100"/>
              <a:t>69</a:t>
            </a:fld>
            <a:endParaRPr lang="en-US" smtClean="0"/>
          </a:p>
        </p:txBody>
      </p:sp>
      <p:sp>
        <p:nvSpPr>
          <p:cNvPr id="59396" name="Rectangle 2"/>
          <p:cNvSpPr>
            <a:spLocks noGrp="1" noChangeArrowheads="1"/>
          </p:cNvSpPr>
          <p:nvPr>
            <p:ph type="title"/>
          </p:nvPr>
        </p:nvSpPr>
        <p:spPr>
          <a:xfrm>
            <a:off x="152400" y="152400"/>
            <a:ext cx="8458200" cy="1143000"/>
          </a:xfrm>
        </p:spPr>
        <p:txBody>
          <a:bodyPr/>
          <a:lstStyle/>
          <a:p>
            <a:pPr eaLnBrk="1" hangingPunct="1"/>
            <a:r>
              <a:rPr lang="en-US" b="1" dirty="0" smtClean="0">
                <a:latin typeface="Georgia" pitchFamily="18" charset="0"/>
              </a:rPr>
              <a:t>Immediate foundational skills</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ransition>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Recommended Practices and the COS Process- Assessment</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7</a:t>
            </a:fld>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667000" y="1981200"/>
            <a:ext cx="3886200" cy="4114800"/>
          </a:xfrm>
        </p:spPr>
      </p:pic>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12260019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idx="1"/>
          </p:nvPr>
        </p:nvSpPr>
        <p:spPr>
          <a:xfrm>
            <a:off x="685800" y="2286000"/>
            <a:ext cx="7772400" cy="4191000"/>
          </a:xfrm>
        </p:spPr>
        <p:txBody>
          <a:bodyPr/>
          <a:lstStyle/>
          <a:p>
            <a:pPr>
              <a:buFontTx/>
              <a:buNone/>
            </a:pPr>
            <a:r>
              <a:rPr lang="en-US" sz="3600" dirty="0" smtClean="0"/>
              <a:t>			</a:t>
            </a:r>
            <a:r>
              <a:rPr lang="en-US" sz="2800" dirty="0" smtClean="0"/>
              <a:t>	</a:t>
            </a:r>
            <a:r>
              <a:rPr lang="en-US" sz="2800" u="sng" dirty="0" smtClean="0">
                <a:latin typeface="Georgia" pitchFamily="18" charset="0"/>
              </a:rPr>
              <a:t>Age-expected functioning</a:t>
            </a:r>
            <a:r>
              <a:rPr lang="en-US" sz="2800" dirty="0" smtClean="0">
                <a:latin typeface="Georgia" pitchFamily="18" charset="0"/>
              </a:rPr>
              <a:t>	</a:t>
            </a:r>
          </a:p>
          <a:p>
            <a:pPr>
              <a:buFontTx/>
              <a:buNone/>
            </a:pPr>
            <a:r>
              <a:rPr lang="en-US" sz="2800" dirty="0" smtClean="0">
                <a:latin typeface="Georgia" pitchFamily="18" charset="0"/>
              </a:rPr>
              <a:t>	 	</a:t>
            </a:r>
            <a:r>
              <a:rPr lang="en-US" sz="1600" dirty="0" smtClean="0">
                <a:latin typeface="Georgia" pitchFamily="18" charset="0"/>
              </a:rPr>
              <a:t>	</a:t>
            </a:r>
          </a:p>
          <a:p>
            <a:pPr>
              <a:buFontTx/>
              <a:buNone/>
            </a:pPr>
            <a:r>
              <a:rPr lang="en-US" sz="2800" dirty="0" smtClean="0">
                <a:latin typeface="Georgia" pitchFamily="18" charset="0"/>
              </a:rPr>
              <a:t>			</a:t>
            </a:r>
            <a:r>
              <a:rPr lang="en-US" sz="2800" u="sng" dirty="0" smtClean="0">
                <a:latin typeface="Georgia" pitchFamily="18" charset="0"/>
              </a:rPr>
              <a:t>Immediate foundational skills</a:t>
            </a:r>
            <a:endParaRPr lang="en-US" sz="2800" dirty="0" smtClean="0">
              <a:latin typeface="Georgia" pitchFamily="18" charset="0"/>
            </a:endParaRPr>
          </a:p>
          <a:p>
            <a:pPr>
              <a:buFontTx/>
              <a:buNone/>
            </a:pPr>
            <a:r>
              <a:rPr lang="en-US" sz="2800" dirty="0" smtClean="0">
                <a:latin typeface="Georgia" pitchFamily="18" charset="0"/>
              </a:rPr>
              <a:t>		</a:t>
            </a:r>
            <a:r>
              <a:rPr lang="en-US" sz="2800" u="sng" dirty="0" smtClean="0">
                <a:latin typeface="Georgia" pitchFamily="18" charset="0"/>
              </a:rPr>
              <a:t> </a:t>
            </a:r>
          </a:p>
          <a:p>
            <a:pPr>
              <a:buFontTx/>
              <a:buNone/>
            </a:pPr>
            <a:r>
              <a:rPr lang="en-US" sz="2800" dirty="0" smtClean="0">
                <a:latin typeface="Georgia" pitchFamily="18" charset="0"/>
              </a:rPr>
              <a:t>		</a:t>
            </a:r>
            <a:r>
              <a:rPr lang="en-US" sz="2800" u="sng" dirty="0" smtClean="0">
                <a:latin typeface="Georgia" pitchFamily="18" charset="0"/>
              </a:rPr>
              <a:t>Foundational skills </a:t>
            </a:r>
          </a:p>
          <a:p>
            <a:pPr>
              <a:buFontTx/>
              <a:buNone/>
            </a:pPr>
            <a:endParaRPr lang="en-US" sz="2800" u="sng" dirty="0" smtClean="0">
              <a:latin typeface="Georgia" pitchFamily="18" charset="0"/>
            </a:endParaRPr>
          </a:p>
          <a:p>
            <a:pPr>
              <a:buFontTx/>
              <a:buNone/>
            </a:pPr>
            <a:r>
              <a:rPr lang="en-US" sz="2800" u="sng" dirty="0" smtClean="0">
                <a:latin typeface="Georgia" pitchFamily="18" charset="0"/>
              </a:rPr>
              <a:t>Foundational skills</a:t>
            </a:r>
            <a:endParaRPr lang="en-US" sz="2800" dirty="0" smtClean="0">
              <a:latin typeface="Georgia" pitchFamily="18" charset="0"/>
            </a:endParaRPr>
          </a:p>
        </p:txBody>
      </p:sp>
      <p:sp>
        <p:nvSpPr>
          <p:cNvPr id="60419" name="Slide Number Placeholder 5"/>
          <p:cNvSpPr>
            <a:spLocks noGrp="1"/>
          </p:cNvSpPr>
          <p:nvPr>
            <p:ph type="sldNum" sz="quarter" idx="11"/>
          </p:nvPr>
        </p:nvSpPr>
        <p:spPr>
          <a:xfrm>
            <a:off x="7162800" y="6408738"/>
            <a:ext cx="1851025" cy="365125"/>
          </a:xfrm>
          <a:noFill/>
        </p:spPr>
        <p:txBody>
          <a:bodyPr/>
          <a:lstStyle/>
          <a:p>
            <a:pPr indent="800100"/>
            <a:fld id="{3480962B-DE6F-47E7-9486-579D29696B48}" type="slidenum">
              <a:rPr lang="en-US" smtClean="0"/>
              <a:pPr indent="800100"/>
              <a:t>70</a:t>
            </a:fld>
            <a:endParaRPr lang="en-US" smtClean="0"/>
          </a:p>
        </p:txBody>
      </p:sp>
      <p:sp>
        <p:nvSpPr>
          <p:cNvPr id="60420" name="Rectangle 2"/>
          <p:cNvSpPr>
            <a:spLocks noGrp="1" noChangeArrowheads="1"/>
          </p:cNvSpPr>
          <p:nvPr>
            <p:ph type="title"/>
          </p:nvPr>
        </p:nvSpPr>
        <p:spPr/>
        <p:txBody>
          <a:bodyPr/>
          <a:lstStyle/>
          <a:p>
            <a:pPr eaLnBrk="1" hangingPunct="1"/>
            <a:r>
              <a:rPr lang="en-US" sz="3600" b="1" dirty="0" smtClean="0">
                <a:latin typeface="Georgia" pitchFamily="18" charset="0"/>
              </a:rPr>
              <a:t>How foundational skills lead to age-expected functioning</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ransition>
    <p:split orient="ver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9" name="Rectangle 5"/>
          <p:cNvSpPr>
            <a:spLocks noGrp="1" noChangeArrowheads="1"/>
          </p:cNvSpPr>
          <p:nvPr>
            <p:ph type="title"/>
          </p:nvPr>
        </p:nvSpPr>
        <p:spPr/>
        <p:txBody>
          <a:bodyPr/>
          <a:lstStyle/>
          <a:p>
            <a:pPr eaLnBrk="1" hangingPunct="1">
              <a:defRPr/>
            </a:pPr>
            <a:r>
              <a:rPr lang="en-US" sz="4000" dirty="0" smtClean="0">
                <a:latin typeface="Georgia" pitchFamily="18" charset="0"/>
              </a:rPr>
              <a:t>Activity</a:t>
            </a:r>
          </a:p>
        </p:txBody>
      </p:sp>
      <p:sp>
        <p:nvSpPr>
          <p:cNvPr id="36867" name="Rectangle 6"/>
          <p:cNvSpPr>
            <a:spLocks noGrp="1" noChangeArrowheads="1"/>
          </p:cNvSpPr>
          <p:nvPr>
            <p:ph type="body" idx="1"/>
          </p:nvPr>
        </p:nvSpPr>
        <p:spPr/>
        <p:txBody>
          <a:bodyPr/>
          <a:lstStyle/>
          <a:p>
            <a:pPr eaLnBrk="1" hangingPunct="1">
              <a:lnSpc>
                <a:spcPct val="90000"/>
              </a:lnSpc>
              <a:buNone/>
            </a:pPr>
            <a:r>
              <a:rPr lang="en-US" dirty="0" smtClean="0"/>
              <a:t>Age Anchoring Practice </a:t>
            </a:r>
          </a:p>
          <a:p>
            <a:pPr eaLnBrk="1" hangingPunct="1">
              <a:lnSpc>
                <a:spcPct val="90000"/>
              </a:lnSpc>
              <a:buNone/>
            </a:pPr>
            <a:endParaRPr lang="en-US" dirty="0"/>
          </a:p>
          <a:p>
            <a:pPr eaLnBrk="1" hangingPunct="1">
              <a:lnSpc>
                <a:spcPct val="90000"/>
              </a:lnSpc>
              <a:buNone/>
            </a:pPr>
            <a:r>
              <a:rPr lang="en-US" dirty="0" smtClean="0"/>
              <a:t>– TYLER, 13 months</a:t>
            </a:r>
          </a:p>
          <a:p>
            <a:pPr eaLnBrk="1" hangingPunct="1">
              <a:lnSpc>
                <a:spcPct val="90000"/>
              </a:lnSpc>
              <a:buNone/>
            </a:pPr>
            <a:endParaRPr lang="en-US" dirty="0"/>
          </a:p>
          <a:p>
            <a:pPr eaLnBrk="1" hangingPunct="1">
              <a:lnSpc>
                <a:spcPct val="90000"/>
              </a:lnSpc>
              <a:buNone/>
            </a:pPr>
            <a:r>
              <a:rPr lang="en-US" dirty="0" smtClean="0"/>
              <a:t>- NOLAN, 34 months</a:t>
            </a:r>
          </a:p>
          <a:p>
            <a:pPr eaLnBrk="1" hangingPunct="1">
              <a:lnSpc>
                <a:spcPct val="90000"/>
              </a:lnSpc>
              <a:buNone/>
            </a:pPr>
            <a:endParaRPr lang="en-US" dirty="0" smtClean="0"/>
          </a:p>
          <a:p>
            <a:pPr eaLnBrk="1" hangingPunct="1">
              <a:lnSpc>
                <a:spcPct val="90000"/>
              </a:lnSpc>
              <a:buNone/>
            </a:pPr>
            <a:endParaRPr lang="en-US" dirty="0"/>
          </a:p>
          <a:p>
            <a:pPr eaLnBrk="1" hangingPunct="1">
              <a:lnSpc>
                <a:spcPct val="90000"/>
              </a:lnSpc>
              <a:buNone/>
            </a:pPr>
            <a:endParaRPr lang="en-US" dirty="0" smtClean="0"/>
          </a:p>
        </p:txBody>
      </p:sp>
      <p:sp>
        <p:nvSpPr>
          <p:cNvPr id="5" name="Slide Number Placeholder 4"/>
          <p:cNvSpPr>
            <a:spLocks noGrp="1"/>
          </p:cNvSpPr>
          <p:nvPr>
            <p:ph type="sldNum" sz="quarter" idx="10"/>
          </p:nvPr>
        </p:nvSpPr>
        <p:spPr/>
        <p:txBody>
          <a:bodyPr/>
          <a:lstStyle/>
          <a:p>
            <a:pPr>
              <a:defRPr/>
            </a:pPr>
            <a:fld id="{06712D2E-7C77-4AF2-8AD8-5058B673BD74}" type="slidenum">
              <a:rPr lang="en-US" smtClean="0"/>
              <a:pPr>
                <a:defRPr/>
              </a:pPr>
              <a:t>71</a:t>
            </a:fld>
            <a:endParaRPr lang="en-US" dirty="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ransition advTm="500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Developmental Progression</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72</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cxnSp>
        <p:nvCxnSpPr>
          <p:cNvPr id="8" name="Elbow Connector 7"/>
          <p:cNvCxnSpPr/>
          <p:nvPr/>
        </p:nvCxnSpPr>
        <p:spPr bwMode="auto">
          <a:xfrm flipV="1">
            <a:off x="1143000" y="4572000"/>
            <a:ext cx="3276600" cy="1219200"/>
          </a:xfrm>
          <a:prstGeom prst="bentConnector3">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bwMode="auto">
          <a:xfrm flipV="1">
            <a:off x="4419600" y="3429000"/>
            <a:ext cx="0" cy="114300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bwMode="auto">
          <a:xfrm>
            <a:off x="4419600" y="3429000"/>
            <a:ext cx="13716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bwMode="auto">
          <a:xfrm flipV="1">
            <a:off x="5791200" y="2286000"/>
            <a:ext cx="0" cy="114300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bwMode="auto">
          <a:xfrm>
            <a:off x="5791200" y="2286000"/>
            <a:ext cx="1371600"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18" name="TextBox 17"/>
          <p:cNvSpPr txBox="1"/>
          <p:nvPr/>
        </p:nvSpPr>
        <p:spPr>
          <a:xfrm>
            <a:off x="685800" y="5060662"/>
            <a:ext cx="1981200"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b="1" dirty="0" smtClean="0">
                <a:solidFill>
                  <a:srgbClr val="000099"/>
                </a:solidFill>
              </a:rPr>
              <a:t>Foundational Skills</a:t>
            </a:r>
            <a:endParaRPr lang="en-US" b="1" dirty="0">
              <a:solidFill>
                <a:srgbClr val="000099"/>
              </a:solidFill>
            </a:endParaRPr>
          </a:p>
        </p:txBody>
      </p:sp>
      <p:sp>
        <p:nvSpPr>
          <p:cNvPr id="19" name="TextBox 18"/>
          <p:cNvSpPr txBox="1"/>
          <p:nvPr/>
        </p:nvSpPr>
        <p:spPr>
          <a:xfrm>
            <a:off x="2133600" y="3677334"/>
            <a:ext cx="1981200"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b="1" dirty="0" smtClean="0">
                <a:solidFill>
                  <a:srgbClr val="000099"/>
                </a:solidFill>
              </a:rPr>
              <a:t>Foundational Skills</a:t>
            </a:r>
            <a:endParaRPr lang="en-US" b="1" dirty="0">
              <a:solidFill>
                <a:srgbClr val="000099"/>
              </a:solidFill>
            </a:endParaRPr>
          </a:p>
        </p:txBody>
      </p:sp>
      <p:sp>
        <p:nvSpPr>
          <p:cNvPr id="20" name="TextBox 19"/>
          <p:cNvSpPr txBox="1"/>
          <p:nvPr/>
        </p:nvSpPr>
        <p:spPr>
          <a:xfrm>
            <a:off x="3657600" y="2395835"/>
            <a:ext cx="1981200" cy="92333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b="1" dirty="0" smtClean="0">
                <a:solidFill>
                  <a:srgbClr val="000099"/>
                </a:solidFill>
              </a:rPr>
              <a:t>Immediate</a:t>
            </a:r>
          </a:p>
          <a:p>
            <a:r>
              <a:rPr lang="en-US" sz="1800" b="1" dirty="0" smtClean="0">
                <a:solidFill>
                  <a:srgbClr val="000099"/>
                </a:solidFill>
              </a:rPr>
              <a:t>Foundational Skills</a:t>
            </a:r>
            <a:endParaRPr lang="en-US" b="1" dirty="0">
              <a:solidFill>
                <a:srgbClr val="000099"/>
              </a:solidFill>
            </a:endParaRPr>
          </a:p>
        </p:txBody>
      </p:sp>
      <p:sp>
        <p:nvSpPr>
          <p:cNvPr id="21" name="TextBox 20"/>
          <p:cNvSpPr txBox="1"/>
          <p:nvPr/>
        </p:nvSpPr>
        <p:spPr>
          <a:xfrm>
            <a:off x="5486400" y="1362670"/>
            <a:ext cx="1981200"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800" b="1" dirty="0" smtClean="0">
                <a:solidFill>
                  <a:srgbClr val="000099"/>
                </a:solidFill>
              </a:rPr>
              <a:t>Age Expected Skills</a:t>
            </a:r>
            <a:endParaRPr lang="en-US" b="1" dirty="0">
              <a:solidFill>
                <a:srgbClr val="000099"/>
              </a:solidFill>
            </a:endParaRPr>
          </a:p>
        </p:txBody>
      </p:sp>
    </p:spTree>
    <p:extLst>
      <p:ext uri="{BB962C8B-B14F-4D97-AF65-F5344CB8AC3E}">
        <p14:creationId xmlns:p14="http://schemas.microsoft.com/office/powerpoint/2010/main" val="25570623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9" name="Rectangle 5"/>
          <p:cNvSpPr>
            <a:spLocks noGrp="1" noChangeArrowheads="1"/>
          </p:cNvSpPr>
          <p:nvPr>
            <p:ph type="title"/>
          </p:nvPr>
        </p:nvSpPr>
        <p:spPr/>
        <p:txBody>
          <a:bodyPr/>
          <a:lstStyle/>
          <a:p>
            <a:pPr eaLnBrk="1" hangingPunct="1">
              <a:defRPr/>
            </a:pPr>
            <a:r>
              <a:rPr lang="en-US" sz="4000" dirty="0" smtClean="0">
                <a:latin typeface="Georgia" pitchFamily="18" charset="0"/>
              </a:rPr>
              <a:t>Activity</a:t>
            </a:r>
          </a:p>
        </p:txBody>
      </p:sp>
      <p:sp>
        <p:nvSpPr>
          <p:cNvPr id="36867" name="Rectangle 6"/>
          <p:cNvSpPr>
            <a:spLocks noGrp="1" noChangeArrowheads="1"/>
          </p:cNvSpPr>
          <p:nvPr>
            <p:ph type="body" idx="1"/>
          </p:nvPr>
        </p:nvSpPr>
        <p:spPr/>
        <p:txBody>
          <a:bodyPr/>
          <a:lstStyle/>
          <a:p>
            <a:pPr eaLnBrk="1" hangingPunct="1">
              <a:lnSpc>
                <a:spcPct val="90000"/>
              </a:lnSpc>
              <a:buNone/>
            </a:pPr>
            <a:r>
              <a:rPr lang="en-US" dirty="0" smtClean="0"/>
              <a:t>For a 30 month old, determine which skills are </a:t>
            </a:r>
          </a:p>
          <a:p>
            <a:pPr lvl="1" eaLnBrk="1" hangingPunct="1">
              <a:lnSpc>
                <a:spcPct val="90000"/>
              </a:lnSpc>
            </a:pPr>
            <a:r>
              <a:rPr lang="en-US" sz="3600" b="1" dirty="0" smtClean="0"/>
              <a:t>Age expected (AE)</a:t>
            </a:r>
          </a:p>
          <a:p>
            <a:pPr lvl="1" eaLnBrk="1" hangingPunct="1">
              <a:lnSpc>
                <a:spcPct val="90000"/>
              </a:lnSpc>
            </a:pPr>
            <a:r>
              <a:rPr lang="en-US" sz="3600" b="1" dirty="0" smtClean="0"/>
              <a:t>Immediate foundational (IF)</a:t>
            </a:r>
          </a:p>
          <a:p>
            <a:pPr lvl="1" eaLnBrk="1" hangingPunct="1">
              <a:lnSpc>
                <a:spcPct val="90000"/>
              </a:lnSpc>
            </a:pPr>
            <a:r>
              <a:rPr lang="en-US" sz="3600" b="1" dirty="0" smtClean="0"/>
              <a:t>Foundational (F)</a:t>
            </a:r>
          </a:p>
        </p:txBody>
      </p:sp>
      <p:sp>
        <p:nvSpPr>
          <p:cNvPr id="5" name="Slide Number Placeholder 4"/>
          <p:cNvSpPr>
            <a:spLocks noGrp="1"/>
          </p:cNvSpPr>
          <p:nvPr>
            <p:ph type="sldNum" sz="quarter" idx="10"/>
          </p:nvPr>
        </p:nvSpPr>
        <p:spPr/>
        <p:txBody>
          <a:bodyPr/>
          <a:lstStyle/>
          <a:p>
            <a:pPr>
              <a:defRPr/>
            </a:pPr>
            <a:fld id="{06712D2E-7C77-4AF2-8AD8-5058B673BD74}" type="slidenum">
              <a:rPr lang="en-US" smtClean="0"/>
              <a:pPr>
                <a:defRPr/>
              </a:pPr>
              <a:t>73</a:t>
            </a:fld>
            <a:endParaRPr lang="en-US" dirty="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1456317017"/>
      </p:ext>
    </p:extLst>
  </p:cSld>
  <p:clrMapOvr>
    <a:masterClrMapping/>
  </p:clrMapOvr>
  <p:transition advTm="500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the Decision Tree</a:t>
            </a:r>
            <a:endParaRPr lang="en-US" dirty="0"/>
          </a:p>
        </p:txBody>
      </p:sp>
      <p:sp>
        <p:nvSpPr>
          <p:cNvPr id="56323" name="Slide Number Placeholder 3"/>
          <p:cNvSpPr>
            <a:spLocks noGrp="1"/>
          </p:cNvSpPr>
          <p:nvPr>
            <p:ph type="sldNum" sz="quarter" idx="10"/>
          </p:nvPr>
        </p:nvSpPr>
        <p:spPr>
          <a:noFill/>
        </p:spPr>
        <p:txBody>
          <a:bodyPr/>
          <a:lstStyle/>
          <a:p>
            <a:pPr algn="r"/>
            <a:fld id="{BA890517-78AA-42C6-964F-918002C6A731}" type="slidenum">
              <a:rPr lang="en-US" smtClean="0"/>
              <a:pPr algn="r"/>
              <a:t>74</a:t>
            </a:fld>
            <a:endParaRPr lang="en-US" dirty="0" smtClean="0"/>
          </a:p>
        </p:txBody>
      </p:sp>
      <p:pic>
        <p:nvPicPr>
          <p:cNvPr id="9219" name="Picture 3" descr="C:\Users\gillaspy\AppData\Local\Microsoft\Windows\Temporary Internet Files\Content.IE5\DKTM19T9\MC900055665[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38400" y="2514600"/>
            <a:ext cx="4582562" cy="3143061"/>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25562809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Tell us about Iowa…</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75</a:t>
            </a:fld>
            <a:endParaRPr lang="en-US" dirty="0"/>
          </a:p>
        </p:txBody>
      </p:sp>
      <p:pic>
        <p:nvPicPr>
          <p:cNvPr id="2050" name="Picture 2" descr="C:\Users\gillaspy\AppData\Local\Microsoft\Windows\Temporary Internet Files\Content.IE5\7GE2YMTT\MC90043696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9400" y="2530646"/>
            <a:ext cx="3429000" cy="250348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9582301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3" name="Slide Number Placeholder 3"/>
          <p:cNvSpPr>
            <a:spLocks noGrp="1"/>
          </p:cNvSpPr>
          <p:nvPr>
            <p:ph type="sldNum" sz="quarter" idx="11"/>
          </p:nvPr>
        </p:nvSpPr>
        <p:spPr>
          <a:noFill/>
        </p:spPr>
        <p:txBody>
          <a:bodyPr/>
          <a:lstStyle/>
          <a:p>
            <a:pPr algn="r"/>
            <a:fld id="{BA890517-78AA-42C6-964F-918002C6A731}" type="slidenum">
              <a:rPr lang="en-US" smtClean="0"/>
              <a:pPr algn="r"/>
              <a:t>76</a:t>
            </a:fld>
            <a:endParaRPr lang="en-US" dirty="0" smtClean="0"/>
          </a:p>
        </p:txBody>
      </p:sp>
      <p:pic>
        <p:nvPicPr>
          <p:cNvPr id="819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62000" y="533400"/>
            <a:ext cx="78486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9" name="Rectangle 5"/>
          <p:cNvSpPr>
            <a:spLocks noGrp="1" noChangeArrowheads="1"/>
          </p:cNvSpPr>
          <p:nvPr>
            <p:ph type="title"/>
          </p:nvPr>
        </p:nvSpPr>
        <p:spPr/>
        <p:txBody>
          <a:bodyPr/>
          <a:lstStyle/>
          <a:p>
            <a:pPr eaLnBrk="1" hangingPunct="1">
              <a:defRPr/>
            </a:pPr>
            <a:r>
              <a:rPr lang="en-US" sz="4000" dirty="0" smtClean="0">
                <a:latin typeface="Georgia" pitchFamily="18" charset="0"/>
              </a:rPr>
              <a:t>Activity</a:t>
            </a:r>
          </a:p>
        </p:txBody>
      </p:sp>
      <p:sp>
        <p:nvSpPr>
          <p:cNvPr id="36867" name="Rectangle 6"/>
          <p:cNvSpPr>
            <a:spLocks noGrp="1" noChangeArrowheads="1"/>
          </p:cNvSpPr>
          <p:nvPr>
            <p:ph type="body" idx="1"/>
          </p:nvPr>
        </p:nvSpPr>
        <p:spPr/>
        <p:txBody>
          <a:bodyPr/>
          <a:lstStyle/>
          <a:p>
            <a:pPr eaLnBrk="1" hangingPunct="1">
              <a:lnSpc>
                <a:spcPct val="90000"/>
              </a:lnSpc>
              <a:buNone/>
            </a:pPr>
            <a:r>
              <a:rPr lang="en-US" dirty="0" smtClean="0"/>
              <a:t>Kim child example -- </a:t>
            </a:r>
          </a:p>
          <a:p>
            <a:pPr lvl="1" eaLnBrk="1" hangingPunct="1">
              <a:lnSpc>
                <a:spcPct val="90000"/>
              </a:lnSpc>
              <a:buNone/>
            </a:pPr>
            <a:r>
              <a:rPr lang="en-US" sz="3200" dirty="0" smtClean="0"/>
              <a:t>Age anchor Kim’s social skills using your tools and resources – </a:t>
            </a:r>
          </a:p>
          <a:p>
            <a:pPr lvl="1" eaLnBrk="1" hangingPunct="1">
              <a:lnSpc>
                <a:spcPct val="90000"/>
              </a:lnSpc>
              <a:buNone/>
            </a:pPr>
            <a:endParaRPr lang="en-US" sz="1100" dirty="0" smtClean="0"/>
          </a:p>
          <a:p>
            <a:pPr lvl="1" eaLnBrk="1" hangingPunct="1">
              <a:lnSpc>
                <a:spcPct val="90000"/>
              </a:lnSpc>
              <a:buNone/>
            </a:pPr>
            <a:r>
              <a:rPr lang="en-US" sz="3200" b="1" dirty="0" smtClean="0"/>
              <a:t>Outcome 1</a:t>
            </a:r>
          </a:p>
          <a:p>
            <a:pPr lvl="1" eaLnBrk="1" hangingPunct="1">
              <a:lnSpc>
                <a:spcPct val="90000"/>
              </a:lnSpc>
              <a:buFont typeface="Arial" pitchFamily="34" charset="0"/>
              <a:buChar char="•"/>
            </a:pPr>
            <a:r>
              <a:rPr lang="en-US" sz="3200" b="1" dirty="0" smtClean="0">
                <a:latin typeface="Georgia" pitchFamily="18" charset="0"/>
              </a:rPr>
              <a:t>Relating with adults</a:t>
            </a:r>
          </a:p>
          <a:p>
            <a:pPr lvl="1" eaLnBrk="1" hangingPunct="1">
              <a:lnSpc>
                <a:spcPct val="90000"/>
              </a:lnSpc>
              <a:buFont typeface="Arial" pitchFamily="34" charset="0"/>
              <a:buChar char="•"/>
            </a:pPr>
            <a:r>
              <a:rPr lang="en-US" sz="3200" b="1" dirty="0" smtClean="0">
                <a:latin typeface="Georgia" pitchFamily="18" charset="0"/>
              </a:rPr>
              <a:t>Relating with other children</a:t>
            </a:r>
          </a:p>
          <a:p>
            <a:pPr lvl="1" eaLnBrk="1" hangingPunct="1">
              <a:lnSpc>
                <a:spcPct val="90000"/>
              </a:lnSpc>
              <a:buNone/>
            </a:pPr>
            <a:endParaRPr lang="en-US" sz="1000" b="1" dirty="0" smtClean="0">
              <a:latin typeface="Georgia" pitchFamily="18" charset="0"/>
            </a:endParaRPr>
          </a:p>
          <a:p>
            <a:pPr lvl="1" eaLnBrk="1" hangingPunct="1">
              <a:lnSpc>
                <a:spcPct val="90000"/>
              </a:lnSpc>
              <a:buNone/>
            </a:pPr>
            <a:r>
              <a:rPr lang="en-US" sz="3200" dirty="0" smtClean="0"/>
              <a:t>Use the decision tree to estimate a rating</a:t>
            </a:r>
          </a:p>
        </p:txBody>
      </p:sp>
      <p:sp>
        <p:nvSpPr>
          <p:cNvPr id="5" name="Slide Number Placeholder 4"/>
          <p:cNvSpPr>
            <a:spLocks noGrp="1"/>
          </p:cNvSpPr>
          <p:nvPr>
            <p:ph type="sldNum" sz="quarter" idx="10"/>
          </p:nvPr>
        </p:nvSpPr>
        <p:spPr/>
        <p:txBody>
          <a:bodyPr/>
          <a:lstStyle/>
          <a:p>
            <a:pPr>
              <a:defRPr/>
            </a:pPr>
            <a:fld id="{06712D2E-7C77-4AF2-8AD8-5058B673BD74}" type="slidenum">
              <a:rPr lang="en-US" smtClean="0"/>
              <a:pPr>
                <a:defRPr/>
              </a:pPr>
              <a:t>77</a:t>
            </a:fld>
            <a:endParaRPr lang="en-US" dirty="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1172652718"/>
      </p:ext>
    </p:extLst>
  </p:cSld>
  <p:clrMapOvr>
    <a:masterClrMapping/>
  </p:clrMapOvr>
  <p:transition advTm="500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COS Team Process</a:t>
            </a:r>
            <a:endParaRPr lang="en-US" dirty="0"/>
          </a:p>
        </p:txBody>
      </p:sp>
      <p:sp>
        <p:nvSpPr>
          <p:cNvPr id="63491" name="Slide Number Placeholder 3"/>
          <p:cNvSpPr>
            <a:spLocks noGrp="1"/>
          </p:cNvSpPr>
          <p:nvPr>
            <p:ph type="sldNum" sz="quarter" idx="10"/>
          </p:nvPr>
        </p:nvSpPr>
        <p:spPr>
          <a:noFill/>
        </p:spPr>
        <p:txBody>
          <a:bodyPr/>
          <a:lstStyle/>
          <a:p>
            <a:pPr algn="r"/>
            <a:fld id="{DEFA7798-8903-41F1-97E9-3D5B7BE16DC1}" type="slidenum">
              <a:rPr lang="en-US" smtClean="0"/>
              <a:pPr algn="r"/>
              <a:t>78</a:t>
            </a:fld>
            <a:endParaRPr lang="en-US" dirty="0" smtClean="0"/>
          </a:p>
        </p:txBody>
      </p:sp>
      <p:pic>
        <p:nvPicPr>
          <p:cNvPr id="10248" name="Picture 8" descr="C:\Users\gillaspy\AppData\Local\Microsoft\Windows\Temporary Internet Files\Content.IE5\7GE2YMTT\MP900438369[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3600" y="2514600"/>
            <a:ext cx="4953000" cy="329256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Tell us about Iowa…</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79</a:t>
            </a:fld>
            <a:endParaRPr lang="en-US" dirty="0"/>
          </a:p>
        </p:txBody>
      </p:sp>
      <p:pic>
        <p:nvPicPr>
          <p:cNvPr id="2050" name="Picture 2" descr="C:\Users\gillaspy\AppData\Local\Microsoft\Windows\Temporary Internet Files\Content.IE5\7GE2YMTT\MC90043696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9400" y="2530646"/>
            <a:ext cx="3429000" cy="250348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149256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Tell us about Iowa…</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8</a:t>
            </a:fld>
            <a:endParaRPr lang="en-US" dirty="0"/>
          </a:p>
        </p:txBody>
      </p:sp>
      <p:pic>
        <p:nvPicPr>
          <p:cNvPr id="2050" name="Picture 2" descr="C:\Users\gillaspy\AppData\Local\Microsoft\Windows\Temporary Internet Files\Content.IE5\7GE2YMTT\MC90043696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9400" y="2530646"/>
            <a:ext cx="3429000" cy="250348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33243328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3"/>
          <p:cNvSpPr>
            <a:spLocks noGrp="1"/>
          </p:cNvSpPr>
          <p:nvPr>
            <p:ph type="sldNum" sz="quarter" idx="11"/>
          </p:nvPr>
        </p:nvSpPr>
        <p:spPr>
          <a:xfrm>
            <a:off x="4953000" y="6019800"/>
            <a:ext cx="3733800" cy="476250"/>
          </a:xfrm>
          <a:noFill/>
        </p:spPr>
        <p:txBody>
          <a:bodyPr/>
          <a:lstStyle/>
          <a:p>
            <a:pPr algn="r"/>
            <a:fld id="{12043F20-D103-4019-8B31-DB2D611CE29A}" type="slidenum">
              <a:rPr lang="en-US" smtClean="0"/>
              <a:pPr algn="r"/>
              <a:t>80</a:t>
            </a:fld>
            <a:endParaRPr lang="en-US" dirty="0" smtClean="0"/>
          </a:p>
        </p:txBody>
      </p:sp>
      <p:sp>
        <p:nvSpPr>
          <p:cNvPr id="64515" name="Rectangle 2"/>
          <p:cNvSpPr>
            <a:spLocks noGrp="1" noChangeArrowheads="1"/>
          </p:cNvSpPr>
          <p:nvPr>
            <p:ph type="title"/>
          </p:nvPr>
        </p:nvSpPr>
        <p:spPr/>
        <p:txBody>
          <a:bodyPr/>
          <a:lstStyle/>
          <a:p>
            <a:r>
              <a:rPr lang="en-US" b="1" dirty="0" smtClean="0">
                <a:latin typeface="Georgia" pitchFamily="18" charset="0"/>
              </a:rPr>
              <a:t>What is a high-quality </a:t>
            </a:r>
            <a:br>
              <a:rPr lang="en-US" b="1" dirty="0" smtClean="0">
                <a:latin typeface="Georgia" pitchFamily="18" charset="0"/>
              </a:rPr>
            </a:br>
            <a:r>
              <a:rPr lang="en-US" b="1" dirty="0" smtClean="0">
                <a:latin typeface="Georgia" pitchFamily="18" charset="0"/>
              </a:rPr>
              <a:t>team discussion?</a:t>
            </a:r>
          </a:p>
        </p:txBody>
      </p:sp>
      <p:sp>
        <p:nvSpPr>
          <p:cNvPr id="64516" name="Rectangle 3"/>
          <p:cNvSpPr>
            <a:spLocks noGrp="1" noChangeArrowheads="1"/>
          </p:cNvSpPr>
          <p:nvPr>
            <p:ph type="body" idx="1"/>
          </p:nvPr>
        </p:nvSpPr>
        <p:spPr>
          <a:xfrm>
            <a:off x="533400" y="2438400"/>
            <a:ext cx="8229600" cy="3306763"/>
          </a:xfrm>
        </p:spPr>
        <p:txBody>
          <a:bodyPr/>
          <a:lstStyle/>
          <a:p>
            <a:pPr marL="609600" indent="-609600">
              <a:lnSpc>
                <a:spcPct val="90000"/>
              </a:lnSpc>
              <a:buFont typeface="Wingdings" pitchFamily="2" charset="2"/>
              <a:buChar char="§"/>
            </a:pPr>
            <a:r>
              <a:rPr lang="en-US" dirty="0" smtClean="0">
                <a:latin typeface="Georgia" pitchFamily="18" charset="0"/>
              </a:rPr>
              <a:t>All team members participate</a:t>
            </a:r>
          </a:p>
          <a:p>
            <a:pPr marL="609600" indent="-609600">
              <a:lnSpc>
                <a:spcPct val="90000"/>
              </a:lnSpc>
              <a:buFontTx/>
              <a:buNone/>
            </a:pPr>
            <a:endParaRPr lang="en-US" sz="900" dirty="0" smtClean="0">
              <a:latin typeface="Georgia" pitchFamily="18" charset="0"/>
            </a:endParaRPr>
          </a:p>
          <a:p>
            <a:pPr marL="609600" indent="-609600">
              <a:lnSpc>
                <a:spcPct val="90000"/>
              </a:lnSpc>
              <a:buFont typeface="Wingdings" pitchFamily="2" charset="2"/>
              <a:buChar char="§"/>
            </a:pPr>
            <a:r>
              <a:rPr lang="en-US" dirty="0" smtClean="0">
                <a:latin typeface="Georgia" pitchFamily="18" charset="0"/>
              </a:rPr>
              <a:t>Parent input is respectfully considered </a:t>
            </a:r>
          </a:p>
          <a:p>
            <a:pPr marL="609600" indent="-609600">
              <a:lnSpc>
                <a:spcPct val="90000"/>
              </a:lnSpc>
              <a:buFont typeface="Wingdings" pitchFamily="2" charset="2"/>
              <a:buChar char="§"/>
            </a:pPr>
            <a:r>
              <a:rPr lang="en-US" dirty="0" smtClean="0">
                <a:latin typeface="Georgia" pitchFamily="18" charset="0"/>
              </a:rPr>
              <a:t>Multiple sources of assessment information are considered (observation, family report, formal ‘testing’)</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3"/>
          <p:cNvSpPr>
            <a:spLocks noGrp="1"/>
          </p:cNvSpPr>
          <p:nvPr>
            <p:ph type="sldNum" sz="quarter" idx="11"/>
          </p:nvPr>
        </p:nvSpPr>
        <p:spPr>
          <a:xfrm>
            <a:off x="4953000" y="6096000"/>
            <a:ext cx="3733800" cy="476250"/>
          </a:xfrm>
          <a:noFill/>
        </p:spPr>
        <p:txBody>
          <a:bodyPr/>
          <a:lstStyle/>
          <a:p>
            <a:pPr algn="r"/>
            <a:fld id="{7510E423-969A-480A-BB5A-CB4A1A697DD3}" type="slidenum">
              <a:rPr lang="en-US" smtClean="0"/>
              <a:pPr algn="r"/>
              <a:t>81</a:t>
            </a:fld>
            <a:endParaRPr lang="en-US" dirty="0" smtClean="0"/>
          </a:p>
        </p:txBody>
      </p:sp>
      <p:sp>
        <p:nvSpPr>
          <p:cNvPr id="65539" name="Rectangle 2"/>
          <p:cNvSpPr>
            <a:spLocks noGrp="1" noChangeArrowheads="1"/>
          </p:cNvSpPr>
          <p:nvPr>
            <p:ph type="title"/>
          </p:nvPr>
        </p:nvSpPr>
        <p:spPr/>
        <p:txBody>
          <a:bodyPr/>
          <a:lstStyle/>
          <a:p>
            <a:r>
              <a:rPr lang="en-US" b="1" dirty="0" smtClean="0">
                <a:latin typeface="Georgia" pitchFamily="18" charset="0"/>
              </a:rPr>
              <a:t>In a quality team discussion…</a:t>
            </a:r>
          </a:p>
        </p:txBody>
      </p:sp>
      <p:sp>
        <p:nvSpPr>
          <p:cNvPr id="16388" name="Rectangle 3"/>
          <p:cNvSpPr>
            <a:spLocks noGrp="1" noChangeArrowheads="1"/>
          </p:cNvSpPr>
          <p:nvPr>
            <p:ph type="body" idx="1"/>
          </p:nvPr>
        </p:nvSpPr>
        <p:spPr/>
        <p:txBody>
          <a:bodyPr/>
          <a:lstStyle/>
          <a:p>
            <a:pPr marL="609600" indent="-609600">
              <a:lnSpc>
                <a:spcPct val="90000"/>
              </a:lnSpc>
              <a:buFont typeface="Wingdings" pitchFamily="2" charset="2"/>
              <a:buChar char="§"/>
              <a:defRPr/>
            </a:pPr>
            <a:r>
              <a:rPr lang="en-US" dirty="0" smtClean="0">
                <a:latin typeface="Georgia" pitchFamily="18" charset="0"/>
              </a:rPr>
              <a:t>The team describes the child’s functioning (not just test scores)</a:t>
            </a:r>
          </a:p>
          <a:p>
            <a:pPr marL="609600" indent="-609600">
              <a:lnSpc>
                <a:spcPct val="90000"/>
              </a:lnSpc>
              <a:buFont typeface="Wingdings" pitchFamily="2" charset="2"/>
              <a:buChar char="§"/>
              <a:defRPr/>
            </a:pPr>
            <a:endParaRPr lang="en-US" sz="1000" dirty="0" smtClean="0">
              <a:latin typeface="Georgia" pitchFamily="18" charset="0"/>
            </a:endParaRPr>
          </a:p>
          <a:p>
            <a:pPr marL="609600" indent="-609600">
              <a:lnSpc>
                <a:spcPct val="90000"/>
              </a:lnSpc>
              <a:buFont typeface="Wingdings" pitchFamily="2" charset="2"/>
              <a:buChar char="§"/>
              <a:defRPr/>
            </a:pPr>
            <a:r>
              <a:rPr lang="en-US" dirty="0" smtClean="0">
                <a:latin typeface="Georgia" pitchFamily="18" charset="0"/>
              </a:rPr>
              <a:t>Discussion includes the child’s full range of functioning</a:t>
            </a:r>
          </a:p>
          <a:p>
            <a:pPr marL="609600" indent="-609600">
              <a:lnSpc>
                <a:spcPct val="90000"/>
              </a:lnSpc>
              <a:buFont typeface="Wingdings" pitchFamily="2" charset="2"/>
              <a:buChar char="§"/>
              <a:defRPr/>
            </a:pPr>
            <a:endParaRPr lang="en-US" sz="1050" dirty="0" smtClean="0">
              <a:latin typeface="Georgia" pitchFamily="18" charset="0"/>
            </a:endParaRPr>
          </a:p>
          <a:p>
            <a:pPr marL="609600" indent="-609600">
              <a:lnSpc>
                <a:spcPct val="90000"/>
              </a:lnSpc>
              <a:buFont typeface="Wingdings" pitchFamily="2" charset="2"/>
              <a:buChar char="§"/>
              <a:defRPr/>
            </a:pPr>
            <a:r>
              <a:rPr lang="en-US" dirty="0" smtClean="0">
                <a:latin typeface="Georgia" pitchFamily="18" charset="0"/>
              </a:rPr>
              <a:t>The team documents the rationale for the rating</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6"/>
          <p:cNvSpPr>
            <a:spLocks noGrp="1"/>
          </p:cNvSpPr>
          <p:nvPr>
            <p:ph type="sldNum" sz="quarter" idx="11"/>
          </p:nvPr>
        </p:nvSpPr>
        <p:spPr>
          <a:xfrm>
            <a:off x="7543800" y="6324600"/>
            <a:ext cx="1371600" cy="457200"/>
          </a:xfrm>
          <a:noFill/>
        </p:spPr>
        <p:txBody>
          <a:bodyPr/>
          <a:lstStyle/>
          <a:p>
            <a:fld id="{15881547-D234-4C12-B8E2-685B5207523C}" type="slidenum">
              <a:rPr lang="en-US" smtClean="0"/>
              <a:pPr/>
              <a:t>82</a:t>
            </a:fld>
            <a:endParaRPr lang="en-US" smtClean="0"/>
          </a:p>
        </p:txBody>
      </p:sp>
      <p:sp>
        <p:nvSpPr>
          <p:cNvPr id="66564" name="Rectangle 5"/>
          <p:cNvSpPr>
            <a:spLocks noGrp="1" noChangeArrowheads="1"/>
          </p:cNvSpPr>
          <p:nvPr>
            <p:ph type="body" sz="half" idx="1"/>
          </p:nvPr>
        </p:nvSpPr>
        <p:spPr>
          <a:xfrm>
            <a:off x="1295400" y="1828800"/>
            <a:ext cx="3467100" cy="4114800"/>
          </a:xfrm>
        </p:spPr>
        <p:txBody>
          <a:bodyPr/>
          <a:lstStyle/>
          <a:p>
            <a:endParaRPr lang="en-US" sz="4000" dirty="0" smtClean="0"/>
          </a:p>
          <a:p>
            <a:pPr algn="ctr">
              <a:buFont typeface="Wingdings" pitchFamily="2" charset="2"/>
              <a:buNone/>
            </a:pPr>
            <a:endParaRPr lang="en-US" sz="4000" dirty="0" smtClean="0"/>
          </a:p>
          <a:p>
            <a:pPr algn="ctr">
              <a:buFont typeface="Wingdings" pitchFamily="2" charset="2"/>
              <a:buNone/>
            </a:pPr>
            <a:r>
              <a:rPr lang="en-US" sz="4400" b="1" dirty="0" smtClean="0">
                <a:solidFill>
                  <a:srgbClr val="274068"/>
                </a:solidFill>
                <a:latin typeface="Georgia" pitchFamily="18" charset="0"/>
              </a:rPr>
              <a:t>Involving </a:t>
            </a:r>
          </a:p>
          <a:p>
            <a:pPr algn="ctr">
              <a:buFont typeface="Wingdings" pitchFamily="2" charset="2"/>
              <a:buNone/>
            </a:pPr>
            <a:r>
              <a:rPr lang="en-US" sz="4400" b="1" dirty="0" smtClean="0">
                <a:solidFill>
                  <a:srgbClr val="274068"/>
                </a:solidFill>
                <a:latin typeface="Georgia" pitchFamily="18" charset="0"/>
              </a:rPr>
              <a:t>Families</a:t>
            </a:r>
          </a:p>
        </p:txBody>
      </p:sp>
      <p:pic>
        <p:nvPicPr>
          <p:cNvPr id="77829" name="Picture 8" descr="151_5167"/>
          <p:cNvPicPr>
            <a:picLocks noGrp="1" noChangeAspect="1" noChangeArrowheads="1"/>
          </p:cNvPicPr>
          <p:nvPr>
            <p:ph type="body" sz="half" idx="2"/>
          </p:nvPr>
        </p:nvPicPr>
        <p:blipFill>
          <a:blip r:embed="rId3" cstate="email">
            <a:extLst>
              <a:ext uri="{28A0092B-C50C-407E-A947-70E740481C1C}">
                <a14:useLocalDpi xmlns:a14="http://schemas.microsoft.com/office/drawing/2010/main"/>
              </a:ext>
            </a:extLst>
          </a:blip>
          <a:srcRect/>
          <a:stretch>
            <a:fillRect/>
          </a:stretch>
        </p:blipFill>
        <p:spPr>
          <a:xfrm>
            <a:off x="5257800" y="2743200"/>
            <a:ext cx="2137410" cy="2851057"/>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2" name="Footer Placeholder 1"/>
          <p:cNvSpPr>
            <a:spLocks noGrp="1"/>
          </p:cNvSpPr>
          <p:nvPr>
            <p:ph type="ftr" sz="quarter" idx="10"/>
          </p:nvPr>
        </p:nvSpPr>
        <p:spPr/>
        <p:txBody>
          <a:bodyPr/>
          <a:lstStyle/>
          <a:p>
            <a:pPr>
              <a:defRPr/>
            </a:pPr>
            <a:r>
              <a:rPr lang="en-US" smtClean="0"/>
              <a:t>Early Childhood Outcomes Center</a:t>
            </a:r>
            <a:endParaRPr lang="en-US"/>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1"/>
          </p:nvPr>
        </p:nvSpPr>
        <p:spPr>
          <a:xfrm>
            <a:off x="7543800" y="6324600"/>
            <a:ext cx="1371600" cy="457200"/>
          </a:xfrm>
          <a:noFill/>
        </p:spPr>
        <p:txBody>
          <a:bodyPr/>
          <a:lstStyle/>
          <a:p>
            <a:fld id="{0D3C81DA-ABF5-4E73-A137-9EE5528E6D23}" type="slidenum">
              <a:rPr lang="en-US" smtClean="0"/>
              <a:pPr/>
              <a:t>83</a:t>
            </a:fld>
            <a:endParaRPr lang="en-US" smtClean="0"/>
          </a:p>
        </p:txBody>
      </p:sp>
      <p:sp>
        <p:nvSpPr>
          <p:cNvPr id="67587" name="Rectangle 2"/>
          <p:cNvSpPr>
            <a:spLocks noGrp="1" noChangeArrowheads="1"/>
          </p:cNvSpPr>
          <p:nvPr>
            <p:ph type="title"/>
          </p:nvPr>
        </p:nvSpPr>
        <p:spPr>
          <a:xfrm>
            <a:off x="152400" y="152400"/>
            <a:ext cx="8382000" cy="1143000"/>
          </a:xfrm>
        </p:spPr>
        <p:txBody>
          <a:bodyPr/>
          <a:lstStyle/>
          <a:p>
            <a:r>
              <a:rPr lang="en-US" sz="3300" b="1" dirty="0" smtClean="0">
                <a:latin typeface="Georgia" pitchFamily="18" charset="0"/>
              </a:rPr>
              <a:t>Involving families in a conversation about their child’s functioning</a:t>
            </a:r>
          </a:p>
        </p:txBody>
      </p:sp>
      <p:sp>
        <p:nvSpPr>
          <p:cNvPr id="67588" name="Rectangle 3"/>
          <p:cNvSpPr>
            <a:spLocks noGrp="1" noChangeArrowheads="1"/>
          </p:cNvSpPr>
          <p:nvPr>
            <p:ph type="body" idx="1"/>
          </p:nvPr>
        </p:nvSpPr>
        <p:spPr>
          <a:xfrm>
            <a:off x="457200" y="2438400"/>
            <a:ext cx="8229600" cy="3733800"/>
          </a:xfrm>
        </p:spPr>
        <p:txBody>
          <a:bodyPr/>
          <a:lstStyle/>
          <a:p>
            <a:r>
              <a:rPr lang="en-US" dirty="0" smtClean="0">
                <a:latin typeface="Georgia" pitchFamily="18" charset="0"/>
              </a:rPr>
              <a:t>Avoid jargon</a:t>
            </a:r>
          </a:p>
          <a:p>
            <a:r>
              <a:rPr lang="en-US" dirty="0" smtClean="0">
                <a:latin typeface="Georgia" pitchFamily="18" charset="0"/>
              </a:rPr>
              <a:t>Avoid questions that can be answered with a yes or no</a:t>
            </a:r>
          </a:p>
          <a:p>
            <a:pPr lvl="1"/>
            <a:r>
              <a:rPr lang="en-US" dirty="0" smtClean="0">
                <a:latin typeface="Georgia" pitchFamily="18" charset="0"/>
              </a:rPr>
              <a:t>“Does Anthony finger feed himself?”</a:t>
            </a:r>
          </a:p>
          <a:p>
            <a:r>
              <a:rPr lang="en-US" dirty="0" smtClean="0">
                <a:latin typeface="Georgia" pitchFamily="18" charset="0"/>
              </a:rPr>
              <a:t>Ask questions that allow parents to tell you what they have seen</a:t>
            </a:r>
          </a:p>
          <a:p>
            <a:pPr lvl="1"/>
            <a:r>
              <a:rPr lang="en-US" dirty="0" smtClean="0">
                <a:latin typeface="Georgia" pitchFamily="18" charset="0"/>
              </a:rPr>
              <a:t>“Tell me how Anthony eats”</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1"/>
          </p:nvPr>
        </p:nvSpPr>
        <p:spPr>
          <a:xfrm>
            <a:off x="7543800" y="6324600"/>
            <a:ext cx="1371600" cy="457200"/>
          </a:xfrm>
          <a:noFill/>
        </p:spPr>
        <p:txBody>
          <a:bodyPr/>
          <a:lstStyle/>
          <a:p>
            <a:fld id="{F4890B1B-2247-4325-9BDA-CC7A0A6B9687}" type="slidenum">
              <a:rPr lang="en-US" smtClean="0"/>
              <a:pPr/>
              <a:t>84</a:t>
            </a:fld>
            <a:endParaRPr lang="en-US" smtClean="0"/>
          </a:p>
        </p:txBody>
      </p:sp>
      <p:sp>
        <p:nvSpPr>
          <p:cNvPr id="68611" name="Rectangle 2"/>
          <p:cNvSpPr>
            <a:spLocks noGrp="1" noChangeArrowheads="1"/>
          </p:cNvSpPr>
          <p:nvPr>
            <p:ph type="title"/>
          </p:nvPr>
        </p:nvSpPr>
        <p:spPr/>
        <p:txBody>
          <a:bodyPr/>
          <a:lstStyle/>
          <a:p>
            <a:r>
              <a:rPr lang="en-US" sz="3600" b="1" dirty="0" smtClean="0">
                <a:latin typeface="Georgia" pitchFamily="18" charset="0"/>
              </a:rPr>
              <a:t>What we should expect </a:t>
            </a:r>
            <a:br>
              <a:rPr lang="en-US" sz="3600" b="1" dirty="0" smtClean="0">
                <a:latin typeface="Georgia" pitchFamily="18" charset="0"/>
              </a:rPr>
            </a:br>
            <a:r>
              <a:rPr lang="en-US" sz="3600" b="1" dirty="0" smtClean="0">
                <a:latin typeface="Georgia" pitchFamily="18" charset="0"/>
              </a:rPr>
              <a:t>from family involvement</a:t>
            </a:r>
          </a:p>
        </p:txBody>
      </p:sp>
      <p:sp>
        <p:nvSpPr>
          <p:cNvPr id="68612" name="Rectangle 3"/>
          <p:cNvSpPr>
            <a:spLocks noGrp="1" noChangeArrowheads="1"/>
          </p:cNvSpPr>
          <p:nvPr>
            <p:ph type="body" idx="1"/>
          </p:nvPr>
        </p:nvSpPr>
        <p:spPr/>
        <p:txBody>
          <a:bodyPr/>
          <a:lstStyle/>
          <a:p>
            <a:r>
              <a:rPr lang="en-US" dirty="0" smtClean="0">
                <a:latin typeface="Georgia" pitchFamily="18" charset="0"/>
              </a:rPr>
              <a:t>That they can provide rich information about their child’s functioning across settings and situation – YES!</a:t>
            </a:r>
          </a:p>
          <a:p>
            <a:pPr>
              <a:buFontTx/>
              <a:buNone/>
            </a:pPr>
            <a:endParaRPr lang="en-US" sz="1000" dirty="0" smtClean="0">
              <a:latin typeface="Georgia" pitchFamily="18" charset="0"/>
            </a:endParaRPr>
          </a:p>
          <a:p>
            <a:r>
              <a:rPr lang="en-US" dirty="0" smtClean="0">
                <a:latin typeface="Georgia" pitchFamily="18" charset="0"/>
              </a:rPr>
              <a:t>That they will know whether their child is showing age appropriate behavior?   Maybe… but not necessarily!</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Integrating the COS Process with the IFSP/IEP Process – Conversations with Families</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There are multiple opportunities throughout the IFSP/IEP process to talk with families about the child outcomes, beginning with identification and referral through transition from the program.</a:t>
            </a:r>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85</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7070407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9" name="Rectangle 5"/>
          <p:cNvSpPr>
            <a:spLocks noGrp="1" noChangeArrowheads="1"/>
          </p:cNvSpPr>
          <p:nvPr>
            <p:ph type="title"/>
          </p:nvPr>
        </p:nvSpPr>
        <p:spPr/>
        <p:txBody>
          <a:bodyPr/>
          <a:lstStyle/>
          <a:p>
            <a:pPr eaLnBrk="1" hangingPunct="1">
              <a:defRPr/>
            </a:pPr>
            <a:r>
              <a:rPr lang="en-US" sz="4000" dirty="0" smtClean="0">
                <a:latin typeface="Georgia" pitchFamily="18" charset="0"/>
              </a:rPr>
              <a:t>Activity</a:t>
            </a:r>
          </a:p>
        </p:txBody>
      </p:sp>
      <p:sp>
        <p:nvSpPr>
          <p:cNvPr id="36867" name="Rectangle 6"/>
          <p:cNvSpPr>
            <a:spLocks noGrp="1" noChangeArrowheads="1"/>
          </p:cNvSpPr>
          <p:nvPr>
            <p:ph type="body" idx="1"/>
          </p:nvPr>
        </p:nvSpPr>
        <p:spPr/>
        <p:txBody>
          <a:bodyPr/>
          <a:lstStyle/>
          <a:p>
            <a:pPr eaLnBrk="1" hangingPunct="1">
              <a:lnSpc>
                <a:spcPct val="90000"/>
              </a:lnSpc>
              <a:buNone/>
            </a:pPr>
            <a:endParaRPr lang="en-US" dirty="0" smtClean="0"/>
          </a:p>
          <a:p>
            <a:pPr eaLnBrk="1" hangingPunct="1">
              <a:lnSpc>
                <a:spcPct val="90000"/>
              </a:lnSpc>
              <a:buNone/>
            </a:pPr>
            <a:r>
              <a:rPr lang="en-US" dirty="0" smtClean="0"/>
              <a:t>	Evaluate a team discussion and the participation of the family in a team discussion</a:t>
            </a:r>
            <a:endParaRPr lang="en-US" sz="3200" dirty="0" smtClean="0"/>
          </a:p>
          <a:p>
            <a:pPr lvl="1" eaLnBrk="1" hangingPunct="1">
              <a:lnSpc>
                <a:spcPct val="90000"/>
              </a:lnSpc>
              <a:buNone/>
            </a:pPr>
            <a:endParaRPr lang="en-US" sz="1100" dirty="0" smtClean="0"/>
          </a:p>
        </p:txBody>
      </p:sp>
      <p:sp>
        <p:nvSpPr>
          <p:cNvPr id="5" name="Slide Number Placeholder 4"/>
          <p:cNvSpPr>
            <a:spLocks noGrp="1"/>
          </p:cNvSpPr>
          <p:nvPr>
            <p:ph type="sldNum" sz="quarter" idx="10"/>
          </p:nvPr>
        </p:nvSpPr>
        <p:spPr/>
        <p:txBody>
          <a:bodyPr/>
          <a:lstStyle/>
          <a:p>
            <a:pPr>
              <a:defRPr/>
            </a:pPr>
            <a:fld id="{06712D2E-7C77-4AF2-8AD8-5058B673BD74}" type="slidenum">
              <a:rPr lang="en-US" smtClean="0"/>
              <a:pPr>
                <a:defRPr/>
              </a:pPr>
              <a:t>86</a:t>
            </a:fld>
            <a:endParaRPr lang="en-US" dirty="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ransition advTm="500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a:xfrm>
            <a:off x="381000" y="381000"/>
            <a:ext cx="8420100" cy="1143000"/>
          </a:xfrm>
        </p:spPr>
        <p:txBody>
          <a:bodyPr/>
          <a:lstStyle/>
          <a:p>
            <a:r>
              <a:rPr lang="en-US" dirty="0" smtClean="0"/>
              <a:t>In a</a:t>
            </a:r>
            <a:r>
              <a:rPr lang="en-US" b="1" dirty="0" smtClean="0"/>
              <a:t> high-quality team discussion…</a:t>
            </a:r>
          </a:p>
        </p:txBody>
      </p:sp>
      <p:sp>
        <p:nvSpPr>
          <p:cNvPr id="64516" name="Rectangle 3"/>
          <p:cNvSpPr>
            <a:spLocks noGrp="1" noChangeArrowheads="1"/>
          </p:cNvSpPr>
          <p:nvPr>
            <p:ph idx="1"/>
          </p:nvPr>
        </p:nvSpPr>
        <p:spPr>
          <a:xfrm>
            <a:off x="381000" y="1905000"/>
            <a:ext cx="8191500" cy="3810000"/>
          </a:xfrm>
        </p:spPr>
        <p:txBody>
          <a:bodyPr/>
          <a:lstStyle/>
          <a:p>
            <a:pPr marL="609600" indent="-609600">
              <a:lnSpc>
                <a:spcPct val="90000"/>
              </a:lnSpc>
            </a:pPr>
            <a:r>
              <a:rPr lang="en-US" sz="2800" dirty="0" smtClean="0"/>
              <a:t>All team members participate</a:t>
            </a:r>
          </a:p>
          <a:p>
            <a:pPr marL="609600" indent="-609600">
              <a:lnSpc>
                <a:spcPct val="90000"/>
              </a:lnSpc>
            </a:pPr>
            <a:endParaRPr lang="en-US" sz="800" dirty="0" smtClean="0"/>
          </a:p>
          <a:p>
            <a:pPr marL="609600" indent="-609600">
              <a:lnSpc>
                <a:spcPct val="90000"/>
              </a:lnSpc>
            </a:pPr>
            <a:r>
              <a:rPr lang="en-US" sz="2800" dirty="0" smtClean="0"/>
              <a:t>Parent input is respectfully elicited and considered </a:t>
            </a:r>
          </a:p>
          <a:p>
            <a:pPr marL="609600" indent="-609600">
              <a:lnSpc>
                <a:spcPct val="90000"/>
              </a:lnSpc>
            </a:pPr>
            <a:r>
              <a:rPr lang="en-US" sz="2800" dirty="0" smtClean="0"/>
              <a:t>Multiple sources of assessment information are considered (observation, family report, formal ‘testing’)</a:t>
            </a:r>
          </a:p>
          <a:p>
            <a:pPr marL="609600" indent="-609600">
              <a:lnSpc>
                <a:spcPct val="90000"/>
              </a:lnSpc>
            </a:pPr>
            <a:r>
              <a:rPr lang="en-US" sz="2800" dirty="0" smtClean="0"/>
              <a:t>Discussion focuses on the outcomes and includes the full breadth of the outcome</a:t>
            </a:r>
          </a:p>
          <a:p>
            <a:pPr marL="609600" indent="-609600">
              <a:lnSpc>
                <a:spcPct val="90000"/>
              </a:lnSpc>
            </a:pPr>
            <a:r>
              <a:rPr lang="en-US" sz="2800" dirty="0" smtClean="0"/>
              <a:t>Group reaches consensus on rating</a:t>
            </a:r>
          </a:p>
        </p:txBody>
      </p:sp>
      <p:sp>
        <p:nvSpPr>
          <p:cNvPr id="64514" name="Slide Number Placeholder 3"/>
          <p:cNvSpPr>
            <a:spLocks noGrp="1"/>
          </p:cNvSpPr>
          <p:nvPr>
            <p:ph type="sldNum" sz="quarter" idx="4294967295"/>
          </p:nvPr>
        </p:nvSpPr>
        <p:spPr>
          <a:xfrm>
            <a:off x="7010400" y="6356350"/>
            <a:ext cx="2133600" cy="365125"/>
          </a:xfrm>
          <a:prstGeom prst="rect">
            <a:avLst/>
          </a:prstGeom>
          <a:noFill/>
        </p:spPr>
        <p:txBody>
          <a:bodyPr/>
          <a:lstStyle/>
          <a:p>
            <a:pPr algn="r"/>
            <a:fld id="{12043F20-D103-4019-8B31-DB2D611CE29A}" type="slidenum">
              <a:rPr lang="en-US" smtClean="0"/>
              <a:pPr algn="r"/>
              <a:t>87</a:t>
            </a:fld>
            <a:endParaRPr lang="en-US" dirty="0" smtClean="0"/>
          </a:p>
        </p:txBody>
      </p:sp>
    </p:spTree>
    <p:extLst>
      <p:ext uri="{BB962C8B-B14F-4D97-AF65-F5344CB8AC3E}">
        <p14:creationId xmlns:p14="http://schemas.microsoft.com/office/powerpoint/2010/main" val="837863801"/>
      </p:ext>
    </p:extLst>
  </p:cSld>
  <p:clrMapOvr>
    <a:masterClrMapping/>
  </p:clrMapOvr>
  <p:transition spd="med">
    <p:wipe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Grp="1" noChangeArrowheads="1"/>
          </p:cNvSpPr>
          <p:nvPr>
            <p:ph type="title"/>
          </p:nvPr>
        </p:nvSpPr>
        <p:spPr/>
        <p:txBody>
          <a:bodyPr/>
          <a:lstStyle/>
          <a:p>
            <a:pPr eaLnBrk="1" hangingPunct="1"/>
            <a:r>
              <a:rPr lang="en-US" dirty="0" smtClean="0"/>
              <a:t>Where to focus </a:t>
            </a:r>
            <a:br>
              <a:rPr lang="en-US" dirty="0" smtClean="0"/>
            </a:br>
            <a:r>
              <a:rPr lang="en-US" dirty="0" smtClean="0"/>
              <a:t>in deciding the rating</a:t>
            </a:r>
          </a:p>
        </p:txBody>
      </p:sp>
      <p:sp>
        <p:nvSpPr>
          <p:cNvPr id="84995" name="Rectangle 5"/>
          <p:cNvSpPr>
            <a:spLocks noGrp="1" noChangeArrowheads="1"/>
          </p:cNvSpPr>
          <p:nvPr>
            <p:ph idx="1"/>
          </p:nvPr>
        </p:nvSpPr>
        <p:spPr/>
        <p:txBody>
          <a:bodyPr/>
          <a:lstStyle/>
          <a:p>
            <a:pPr eaLnBrk="1" hangingPunct="1"/>
            <a:r>
              <a:rPr lang="en-US" dirty="0" smtClean="0"/>
              <a:t>Focus on the child’s overall functioning across settings and situations </a:t>
            </a:r>
          </a:p>
          <a:p>
            <a:r>
              <a:rPr lang="en-US" sz="2400" dirty="0" smtClean="0"/>
              <a:t> </a:t>
            </a:r>
            <a:r>
              <a:rPr lang="en-US" dirty="0" smtClean="0"/>
              <a:t>Functioning that is displayed rarely and/or when the child is provided with a lot of unusual support or prompts is of little significance for the rating</a:t>
            </a:r>
          </a:p>
        </p:txBody>
      </p:sp>
      <p:sp>
        <p:nvSpPr>
          <p:cNvPr id="84996" name="Slide Number Placeholder 3"/>
          <p:cNvSpPr>
            <a:spLocks noGrp="1"/>
          </p:cNvSpPr>
          <p:nvPr>
            <p:ph type="sldNum" sz="quarter" idx="10"/>
          </p:nvPr>
        </p:nvSpPr>
        <p:spPr>
          <a:prstGeom prst="rect">
            <a:avLst/>
          </a:prstGeom>
          <a:noFill/>
        </p:spPr>
        <p:txBody>
          <a:bodyPr/>
          <a:lstStyle/>
          <a:p>
            <a:pPr algn="r"/>
            <a:fld id="{FFB5CCE9-16BF-44F1-A38D-25A07CE16C76}" type="slidenum">
              <a:rPr lang="en-US" smtClean="0"/>
              <a:pPr algn="r"/>
              <a:t>88</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31154872"/>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420100" cy="1143000"/>
          </a:xfrm>
        </p:spPr>
        <p:txBody>
          <a:bodyPr/>
          <a:lstStyle/>
          <a:p>
            <a:r>
              <a:rPr lang="en-US" dirty="0" smtClean="0"/>
              <a:t>Suggestions for reaching consensus</a:t>
            </a:r>
            <a:br>
              <a:rPr lang="en-US" dirty="0" smtClean="0"/>
            </a:br>
            <a:r>
              <a:rPr lang="en-US" dirty="0" smtClean="0"/>
              <a:t>on COS ratings</a:t>
            </a:r>
            <a:br>
              <a:rPr lang="en-US" dirty="0" smtClean="0"/>
            </a:br>
            <a:endParaRPr lang="en-US" sz="2000" i="1" dirty="0"/>
          </a:p>
        </p:txBody>
      </p:sp>
      <p:sp>
        <p:nvSpPr>
          <p:cNvPr id="3" name="Content Placeholder 2"/>
          <p:cNvSpPr>
            <a:spLocks noGrp="1"/>
          </p:cNvSpPr>
          <p:nvPr>
            <p:ph idx="1"/>
          </p:nvPr>
        </p:nvSpPr>
        <p:spPr>
          <a:xfrm>
            <a:off x="381000" y="1905000"/>
            <a:ext cx="8305800" cy="3810000"/>
          </a:xfrm>
        </p:spPr>
        <p:txBody>
          <a:bodyPr/>
          <a:lstStyle/>
          <a:p>
            <a:r>
              <a:rPr lang="en-US" sz="2600" dirty="0" smtClean="0"/>
              <a:t>Re-visit </a:t>
            </a:r>
            <a:r>
              <a:rPr lang="en-US" sz="2600" b="1" dirty="0" smtClean="0"/>
              <a:t>process</a:t>
            </a:r>
            <a:r>
              <a:rPr lang="en-US" sz="2600" dirty="0" smtClean="0"/>
              <a:t> – describe functioning first, not #</a:t>
            </a:r>
          </a:p>
          <a:p>
            <a:r>
              <a:rPr lang="en-US" sz="2600" dirty="0" smtClean="0"/>
              <a:t>Focus on </a:t>
            </a:r>
            <a:r>
              <a:rPr lang="en-US" sz="2600" b="1" dirty="0" smtClean="0"/>
              <a:t>outcome content </a:t>
            </a:r>
            <a:r>
              <a:rPr lang="en-US" sz="2600" dirty="0" smtClean="0"/>
              <a:t>– considering breadth of outcome content, does the skill fit, is it functional?</a:t>
            </a:r>
          </a:p>
          <a:p>
            <a:r>
              <a:rPr lang="en-US" sz="2600" dirty="0" smtClean="0"/>
              <a:t>Share </a:t>
            </a:r>
            <a:r>
              <a:rPr lang="en-US" sz="2600" b="1" dirty="0" smtClean="0"/>
              <a:t>examples</a:t>
            </a:r>
            <a:r>
              <a:rPr lang="en-US" sz="2600" dirty="0" smtClean="0"/>
              <a:t> – settings, situations, supports, and describe if view as </a:t>
            </a:r>
            <a:r>
              <a:rPr lang="en-US" sz="2600" b="1" dirty="0" smtClean="0"/>
              <a:t>AE, IF, F </a:t>
            </a:r>
            <a:r>
              <a:rPr lang="en-US" sz="2000" dirty="0" smtClean="0"/>
              <a:t>(do not correct for prematurity)</a:t>
            </a:r>
            <a:endParaRPr lang="en-US" sz="2600" dirty="0" smtClean="0"/>
          </a:p>
          <a:p>
            <a:r>
              <a:rPr lang="en-US" sz="2600" dirty="0" smtClean="0"/>
              <a:t>Include more discussion about skills that would see in child with </a:t>
            </a:r>
            <a:r>
              <a:rPr lang="en-US" sz="2600" b="1" dirty="0" smtClean="0"/>
              <a:t>typical developmental pattern </a:t>
            </a:r>
            <a:r>
              <a:rPr lang="en-US" sz="2600" dirty="0" smtClean="0"/>
              <a:t>as common ground for comparison</a:t>
            </a:r>
          </a:p>
          <a:p>
            <a:r>
              <a:rPr lang="en-US" sz="2600" b="1" dirty="0" smtClean="0"/>
              <a:t>Policy</a:t>
            </a:r>
            <a:r>
              <a:rPr lang="en-US" sz="2600" dirty="0" smtClean="0"/>
              <a:t> – what to do in rare case of disagreement (majority, supervisor, additional info, etc.)</a:t>
            </a:r>
          </a:p>
          <a:p>
            <a:pPr>
              <a:buNone/>
            </a:pPr>
            <a:endParaRPr lang="en-US" sz="1600" dirty="0" smtClean="0">
              <a:solidFill>
                <a:schemeClr val="tx1"/>
              </a:solidFill>
            </a:endParaRPr>
          </a:p>
        </p:txBody>
      </p:sp>
      <p:sp>
        <p:nvSpPr>
          <p:cNvPr id="4" name="Slide Number Placeholder 3"/>
          <p:cNvSpPr>
            <a:spLocks noGrp="1"/>
          </p:cNvSpPr>
          <p:nvPr>
            <p:ph type="sldNum" sz="quarter" idx="4294967295"/>
          </p:nvPr>
        </p:nvSpPr>
        <p:spPr>
          <a:xfrm>
            <a:off x="7010400" y="6356350"/>
            <a:ext cx="2133600" cy="365125"/>
          </a:xfrm>
          <a:prstGeom prst="rect">
            <a:avLst/>
          </a:prstGeom>
        </p:spPr>
        <p:txBody>
          <a:bodyPr/>
          <a:lstStyle/>
          <a:p>
            <a:pPr>
              <a:defRPr/>
            </a:pPr>
            <a:fld id="{375B5C1F-A8C5-424E-9894-3AA0CD7A156E}" type="slidenum">
              <a:rPr lang="en-US" smtClean="0"/>
              <a:pPr>
                <a:defRPr/>
              </a:pPr>
              <a:t>89</a:t>
            </a:fld>
            <a:endParaRPr lang="en-US" dirty="0"/>
          </a:p>
        </p:txBody>
      </p:sp>
    </p:spTree>
    <p:extLst>
      <p:ext uri="{BB962C8B-B14F-4D97-AF65-F5344CB8AC3E}">
        <p14:creationId xmlns:p14="http://schemas.microsoft.com/office/powerpoint/2010/main" val="3196438617"/>
      </p:ext>
    </p:extLst>
  </p:cSld>
  <p:clrMapOvr>
    <a:masterClrMapping/>
  </p:clrMapOvr>
  <p:transition spd="med">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title"/>
          </p:nvPr>
        </p:nvSpPr>
        <p:spPr/>
        <p:txBody>
          <a:bodyPr/>
          <a:lstStyle/>
          <a:p>
            <a:pPr eaLnBrk="1" hangingPunct="1"/>
            <a:r>
              <a:rPr lang="en-US" dirty="0" smtClean="0">
                <a:latin typeface="Georgia" pitchFamily="18" charset="0"/>
              </a:rPr>
              <a:t>Iowa (COS) Process</a:t>
            </a:r>
          </a:p>
        </p:txBody>
      </p:sp>
      <p:sp>
        <p:nvSpPr>
          <p:cNvPr id="23555" name="Rectangle 5"/>
          <p:cNvSpPr>
            <a:spLocks noGrp="1" noChangeArrowheads="1"/>
          </p:cNvSpPr>
          <p:nvPr>
            <p:ph type="body" idx="1"/>
          </p:nvPr>
        </p:nvSpPr>
        <p:spPr>
          <a:xfrm>
            <a:off x="609600" y="2362200"/>
            <a:ext cx="8001000" cy="4114800"/>
          </a:xfrm>
        </p:spPr>
        <p:txBody>
          <a:bodyPr/>
          <a:lstStyle/>
          <a:p>
            <a:pPr eaLnBrk="1" hangingPunct="1"/>
            <a:r>
              <a:rPr lang="en-US" sz="4000" dirty="0" smtClean="0">
                <a:latin typeface="Georgia" pitchFamily="18" charset="0"/>
              </a:rPr>
              <a:t>Child Outcome Summary = Early Childhood Outcome </a:t>
            </a:r>
            <a:r>
              <a:rPr lang="en-US" sz="4000" i="1" dirty="0" smtClean="0">
                <a:latin typeface="Georgia" pitchFamily="18" charset="0"/>
              </a:rPr>
              <a:t>in Iowa</a:t>
            </a:r>
          </a:p>
          <a:p>
            <a:pPr eaLnBrk="1" hangingPunct="1"/>
            <a:r>
              <a:rPr lang="en-US" sz="4000" dirty="0" smtClean="0">
                <a:latin typeface="Georgia" pitchFamily="18" charset="0"/>
              </a:rPr>
              <a:t>COS = ECO </a:t>
            </a:r>
            <a:r>
              <a:rPr lang="en-US" sz="4000" i="1" dirty="0" smtClean="0">
                <a:latin typeface="Georgia" pitchFamily="18" charset="0"/>
              </a:rPr>
              <a:t>in Iowa</a:t>
            </a:r>
          </a:p>
          <a:p>
            <a:pPr eaLnBrk="1" hangingPunct="1">
              <a:buNone/>
            </a:pPr>
            <a:endParaRPr lang="en-US" sz="4000" i="1" dirty="0" smtClean="0">
              <a:latin typeface="Georgia" pitchFamily="18" charset="0"/>
            </a:endParaRPr>
          </a:p>
          <a:p>
            <a:pPr eaLnBrk="1" hangingPunct="1"/>
            <a:r>
              <a:rPr lang="en-US" sz="4000" i="1" dirty="0" smtClean="0">
                <a:latin typeface="Georgia" pitchFamily="18" charset="0"/>
              </a:rPr>
              <a:t>COSF = ECO Summary Page</a:t>
            </a:r>
          </a:p>
        </p:txBody>
      </p:sp>
      <p:sp>
        <p:nvSpPr>
          <p:cNvPr id="23556" name="Slide Number Placeholder 3"/>
          <p:cNvSpPr>
            <a:spLocks noGrp="1"/>
          </p:cNvSpPr>
          <p:nvPr>
            <p:ph type="sldNum" sz="quarter" idx="11"/>
          </p:nvPr>
        </p:nvSpPr>
        <p:spPr>
          <a:xfrm>
            <a:off x="5105400" y="6172200"/>
            <a:ext cx="3733800" cy="476250"/>
          </a:xfrm>
          <a:noFill/>
        </p:spPr>
        <p:txBody>
          <a:bodyPr/>
          <a:lstStyle/>
          <a:p>
            <a:pPr algn="r"/>
            <a:fld id="{9E307A8A-EA9A-41C6-8457-D46FE48CFE1D}" type="slidenum">
              <a:rPr lang="en-US" smtClean="0"/>
              <a:pPr algn="r"/>
              <a:t>9</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221233567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probe in team discussion</a:t>
            </a:r>
            <a:endParaRPr lang="en-US" dirty="0"/>
          </a:p>
        </p:txBody>
      </p:sp>
      <p:sp>
        <p:nvSpPr>
          <p:cNvPr id="3" name="Content Placeholder 2"/>
          <p:cNvSpPr>
            <a:spLocks noGrp="1"/>
          </p:cNvSpPr>
          <p:nvPr>
            <p:ph idx="1"/>
          </p:nvPr>
        </p:nvSpPr>
        <p:spPr/>
        <p:txBody>
          <a:bodyPr/>
          <a:lstStyle/>
          <a:p>
            <a:pPr>
              <a:buNone/>
            </a:pPr>
            <a:r>
              <a:rPr lang="en-US" sz="2200" dirty="0" smtClean="0"/>
              <a:t>Tell me about the kinds of evidence that suggest to you this child has [AE, IF, F] functioning in this outcome? </a:t>
            </a:r>
          </a:p>
          <a:p>
            <a:r>
              <a:rPr lang="en-US" sz="2200" dirty="0" smtClean="0"/>
              <a:t>When have you observed those skills? In what situations? </a:t>
            </a:r>
          </a:p>
          <a:p>
            <a:r>
              <a:rPr lang="en-US" sz="2200" dirty="0" smtClean="0"/>
              <a:t>How frequently does that occur? </a:t>
            </a:r>
          </a:p>
          <a:p>
            <a:r>
              <a:rPr lang="en-US" sz="2200" dirty="0" smtClean="0"/>
              <a:t>Were the accommodations/supports available in that setting? What were they? </a:t>
            </a:r>
          </a:p>
          <a:p>
            <a:r>
              <a:rPr lang="en-US" sz="2200" dirty="0" smtClean="0"/>
              <a:t>Are there other steps in the sequence of development that need to occur between developing this skill and the skills same-aged peers display (AE) in this area?  (when an IF skill is identified)</a:t>
            </a:r>
          </a:p>
          <a:p>
            <a:r>
              <a:rPr lang="en-US" sz="2200" dirty="0" smtClean="0"/>
              <a:t>Is there other information we need to be better equipped to make this decision? </a:t>
            </a:r>
          </a:p>
        </p:txBody>
      </p:sp>
      <p:sp>
        <p:nvSpPr>
          <p:cNvPr id="4" name="Slide Number Placeholder 3"/>
          <p:cNvSpPr>
            <a:spLocks noGrp="1"/>
          </p:cNvSpPr>
          <p:nvPr>
            <p:ph type="sldNum" sz="quarter" idx="10"/>
          </p:nvPr>
        </p:nvSpPr>
        <p:spPr>
          <a:prstGeom prst="rect">
            <a:avLst/>
          </a:prstGeom>
        </p:spPr>
        <p:txBody>
          <a:bodyPr/>
          <a:lstStyle/>
          <a:p>
            <a:pPr>
              <a:defRPr/>
            </a:pPr>
            <a:fld id="{375B5C1F-A8C5-424E-9894-3AA0CD7A156E}" type="slidenum">
              <a:rPr lang="en-US" smtClean="0"/>
              <a:pPr>
                <a:defRPr/>
              </a:pPr>
              <a:t>90</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2350190207"/>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 Using the COS Process</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91</a:t>
            </a:fld>
            <a:endParaRPr lang="en-US" dirty="0"/>
          </a:p>
        </p:txBody>
      </p:sp>
      <p:pic>
        <p:nvPicPr>
          <p:cNvPr id="11272" name="Picture 8" descr="C:\Users\gillaspy\AppData\Local\Microsoft\Windows\Temporary Internet Files\Content.IE5\ZSTVVEHJ\MP900442281[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2514600"/>
            <a:ext cx="5257800" cy="35052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29775481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Documenting the Rating</a:t>
            </a:r>
            <a:endParaRPr lang="en-US" dirty="0"/>
          </a:p>
        </p:txBody>
      </p:sp>
      <p:sp>
        <p:nvSpPr>
          <p:cNvPr id="63491" name="Slide Number Placeholder 3"/>
          <p:cNvSpPr>
            <a:spLocks noGrp="1"/>
          </p:cNvSpPr>
          <p:nvPr>
            <p:ph type="sldNum" sz="quarter" idx="10"/>
          </p:nvPr>
        </p:nvSpPr>
        <p:spPr>
          <a:noFill/>
        </p:spPr>
        <p:txBody>
          <a:bodyPr/>
          <a:lstStyle/>
          <a:p>
            <a:pPr algn="r"/>
            <a:fld id="{DEFA7798-8903-41F1-97E9-3D5B7BE16DC1}" type="slidenum">
              <a:rPr lang="en-US" smtClean="0"/>
              <a:pPr algn="r"/>
              <a:t>92</a:t>
            </a:fld>
            <a:endParaRPr lang="en-US" dirty="0" smtClean="0"/>
          </a:p>
        </p:txBody>
      </p:sp>
      <p:pic>
        <p:nvPicPr>
          <p:cNvPr id="12292" name="Picture 4" descr="C:\Users\gillaspy\AppData\Local\Microsoft\Windows\Temporary Internet Files\Content.IE5\V1P0IVRX\MC900232149[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62200" y="2438400"/>
            <a:ext cx="4190999" cy="326603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dirty="0" smtClean="0">
                <a:latin typeface="Georgia" pitchFamily="18" charset="0"/>
              </a:rPr>
              <a:t>Documenting the rating</a:t>
            </a:r>
          </a:p>
        </p:txBody>
      </p:sp>
      <p:sp>
        <p:nvSpPr>
          <p:cNvPr id="88067" name="Rectangle 3"/>
          <p:cNvSpPr>
            <a:spLocks noGrp="1" noChangeArrowheads="1"/>
          </p:cNvSpPr>
          <p:nvPr>
            <p:ph type="body" idx="1"/>
          </p:nvPr>
        </p:nvSpPr>
        <p:spPr>
          <a:xfrm>
            <a:off x="762000" y="1981200"/>
            <a:ext cx="7658100" cy="4876800"/>
          </a:xfrm>
        </p:spPr>
        <p:txBody>
          <a:bodyPr/>
          <a:lstStyle/>
          <a:p>
            <a:pPr eaLnBrk="1" hangingPunct="1">
              <a:lnSpc>
                <a:spcPct val="90000"/>
              </a:lnSpc>
              <a:buFontTx/>
              <a:buNone/>
            </a:pPr>
            <a:r>
              <a:rPr lang="en-US" dirty="0" smtClean="0">
                <a:latin typeface="Georgia" pitchFamily="18" charset="0"/>
              </a:rPr>
              <a:t>On the form, you will need to document:</a:t>
            </a:r>
          </a:p>
          <a:p>
            <a:pPr lvl="1" eaLnBrk="1" hangingPunct="1">
              <a:lnSpc>
                <a:spcPct val="90000"/>
              </a:lnSpc>
            </a:pPr>
            <a:r>
              <a:rPr lang="en-US" sz="3200" dirty="0" smtClean="0">
                <a:latin typeface="Georgia" pitchFamily="18" charset="0"/>
              </a:rPr>
              <a:t>What evidence led to the selected rating, evidence of …..</a:t>
            </a:r>
          </a:p>
          <a:p>
            <a:pPr lvl="2" eaLnBrk="1" hangingPunct="1">
              <a:lnSpc>
                <a:spcPct val="90000"/>
              </a:lnSpc>
            </a:pPr>
            <a:r>
              <a:rPr lang="en-US" sz="2800" dirty="0" smtClean="0">
                <a:latin typeface="Georgia" pitchFamily="18" charset="0"/>
              </a:rPr>
              <a:t>Age expected functioning?</a:t>
            </a:r>
          </a:p>
          <a:p>
            <a:pPr lvl="2" eaLnBrk="1" hangingPunct="1">
              <a:lnSpc>
                <a:spcPct val="90000"/>
              </a:lnSpc>
            </a:pPr>
            <a:r>
              <a:rPr lang="en-US" sz="2800" dirty="0" smtClean="0">
                <a:latin typeface="Georgia" pitchFamily="18" charset="0"/>
              </a:rPr>
              <a:t>Immediate foundational skills</a:t>
            </a:r>
          </a:p>
          <a:p>
            <a:pPr lvl="2" eaLnBrk="1" hangingPunct="1">
              <a:lnSpc>
                <a:spcPct val="90000"/>
              </a:lnSpc>
            </a:pPr>
            <a:r>
              <a:rPr lang="en-US" sz="2800" dirty="0" smtClean="0">
                <a:latin typeface="Georgia" pitchFamily="18" charset="0"/>
              </a:rPr>
              <a:t>Skills and behaviors that will lead to foundational skills</a:t>
            </a:r>
          </a:p>
          <a:p>
            <a:pPr lvl="1" eaLnBrk="1" hangingPunct="1">
              <a:lnSpc>
                <a:spcPct val="90000"/>
              </a:lnSpc>
              <a:buFontTx/>
              <a:buNone/>
            </a:pPr>
            <a:r>
              <a:rPr lang="en-US" sz="3200" dirty="0" smtClean="0">
                <a:latin typeface="Georgia" pitchFamily="18" charset="0"/>
              </a:rPr>
              <a:t>-Who participated in the conversation and the decision</a:t>
            </a:r>
          </a:p>
          <a:p>
            <a:pPr eaLnBrk="1" hangingPunct="1">
              <a:lnSpc>
                <a:spcPct val="90000"/>
              </a:lnSpc>
              <a:buFontTx/>
              <a:buNone/>
            </a:pPr>
            <a:endParaRPr lang="en-US" dirty="0" smtClean="0"/>
          </a:p>
        </p:txBody>
      </p:sp>
      <p:sp>
        <p:nvSpPr>
          <p:cNvPr id="88068" name="Slide Number Placeholder 3"/>
          <p:cNvSpPr>
            <a:spLocks noGrp="1"/>
          </p:cNvSpPr>
          <p:nvPr>
            <p:ph type="sldNum" sz="quarter" idx="11"/>
          </p:nvPr>
        </p:nvSpPr>
        <p:spPr>
          <a:xfrm>
            <a:off x="5181600" y="6172200"/>
            <a:ext cx="3733800" cy="476250"/>
          </a:xfrm>
          <a:noFill/>
        </p:spPr>
        <p:txBody>
          <a:bodyPr/>
          <a:lstStyle/>
          <a:p>
            <a:pPr algn="r"/>
            <a:fld id="{0AC57447-A521-47EB-B6B1-E15AEAC4D630}" type="slidenum">
              <a:rPr lang="en-US" smtClean="0"/>
              <a:pPr algn="r"/>
              <a:t>93</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dirty="0" smtClean="0">
                <a:latin typeface="Georgia" pitchFamily="18" charset="0"/>
              </a:rPr>
              <a:t>Why is it important </a:t>
            </a:r>
            <a:br>
              <a:rPr lang="en-US" dirty="0" smtClean="0">
                <a:latin typeface="Georgia" pitchFamily="18" charset="0"/>
              </a:rPr>
            </a:br>
            <a:r>
              <a:rPr lang="en-US" dirty="0" smtClean="0">
                <a:latin typeface="Georgia" pitchFamily="18" charset="0"/>
              </a:rPr>
              <a:t>to document the rating?</a:t>
            </a:r>
          </a:p>
        </p:txBody>
      </p:sp>
      <p:sp>
        <p:nvSpPr>
          <p:cNvPr id="89091" name="Rectangle 3"/>
          <p:cNvSpPr>
            <a:spLocks noGrp="1" noChangeArrowheads="1"/>
          </p:cNvSpPr>
          <p:nvPr>
            <p:ph type="body" idx="1"/>
          </p:nvPr>
        </p:nvSpPr>
        <p:spPr>
          <a:xfrm>
            <a:off x="381000" y="1905000"/>
            <a:ext cx="8229600" cy="4648200"/>
          </a:xfrm>
        </p:spPr>
        <p:txBody>
          <a:bodyPr/>
          <a:lstStyle/>
          <a:p>
            <a:pPr eaLnBrk="1" hangingPunct="1"/>
            <a:r>
              <a:rPr lang="en-US" dirty="0" smtClean="0">
                <a:latin typeface="Georgia" pitchFamily="18" charset="0"/>
              </a:rPr>
              <a:t>Provides a written rationale for the rating</a:t>
            </a:r>
          </a:p>
          <a:p>
            <a:pPr eaLnBrk="1" hangingPunct="1">
              <a:buFontTx/>
              <a:buNone/>
            </a:pPr>
            <a:endParaRPr lang="en-US" sz="900" dirty="0" smtClean="0">
              <a:latin typeface="Georgia" pitchFamily="18" charset="0"/>
            </a:endParaRPr>
          </a:p>
          <a:p>
            <a:pPr eaLnBrk="1" hangingPunct="1"/>
            <a:r>
              <a:rPr lang="en-US" dirty="0" smtClean="0">
                <a:latin typeface="Georgia" pitchFamily="18" charset="0"/>
              </a:rPr>
              <a:t>Evidence can be reviewed to see whether people are using the system properly (i.e., rating similar children in the same ways)</a:t>
            </a:r>
          </a:p>
          <a:p>
            <a:pPr eaLnBrk="1" hangingPunct="1">
              <a:buFontTx/>
              <a:buNone/>
            </a:pPr>
            <a:endParaRPr lang="en-US" sz="900" dirty="0" smtClean="0">
              <a:latin typeface="Georgia" pitchFamily="18" charset="0"/>
            </a:endParaRPr>
          </a:p>
          <a:p>
            <a:pPr eaLnBrk="1" hangingPunct="1"/>
            <a:r>
              <a:rPr lang="en-US" dirty="0" smtClean="0">
                <a:latin typeface="Georgia" pitchFamily="18" charset="0"/>
              </a:rPr>
              <a:t>Helps identify needs for future training and technical assistance</a:t>
            </a:r>
          </a:p>
          <a:p>
            <a:pPr eaLnBrk="1" hangingPunct="1">
              <a:buFontTx/>
              <a:buNone/>
            </a:pPr>
            <a:endParaRPr lang="en-US" sz="900" dirty="0" smtClean="0">
              <a:latin typeface="Georgia" pitchFamily="18" charset="0"/>
            </a:endParaRPr>
          </a:p>
          <a:p>
            <a:pPr eaLnBrk="1" hangingPunct="1"/>
            <a:r>
              <a:rPr lang="en-US" dirty="0" smtClean="0">
                <a:latin typeface="Georgia" pitchFamily="18" charset="0"/>
              </a:rPr>
              <a:t>Maybe useful for new team members reviewing the file</a:t>
            </a:r>
          </a:p>
          <a:p>
            <a:pPr eaLnBrk="1" hangingPunct="1">
              <a:buFont typeface="Wingdings" pitchFamily="2" charset="2"/>
              <a:buNone/>
            </a:pPr>
            <a:endParaRPr lang="en-US" dirty="0" smtClean="0"/>
          </a:p>
        </p:txBody>
      </p:sp>
      <p:sp>
        <p:nvSpPr>
          <p:cNvPr id="89092" name="Slide Number Placeholder 3"/>
          <p:cNvSpPr>
            <a:spLocks noGrp="1"/>
          </p:cNvSpPr>
          <p:nvPr>
            <p:ph type="sldNum" sz="quarter" idx="11"/>
          </p:nvPr>
        </p:nvSpPr>
        <p:spPr>
          <a:xfrm>
            <a:off x="5181600" y="6248400"/>
            <a:ext cx="3733800" cy="476250"/>
          </a:xfrm>
          <a:noFill/>
        </p:spPr>
        <p:txBody>
          <a:bodyPr/>
          <a:lstStyle/>
          <a:p>
            <a:pPr algn="r"/>
            <a:fld id="{241BADAC-2A37-4DB8-8FAF-0D9D99C8FC8E}" type="slidenum">
              <a:rPr lang="en-US" smtClean="0"/>
              <a:pPr algn="r"/>
              <a:t>94</a:t>
            </a:fld>
            <a:endParaRPr lang="en-US" dirty="0" smtClean="0"/>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eorgia" pitchFamily="18" charset="0"/>
              </a:rPr>
              <a:t>Activity</a:t>
            </a:r>
            <a:endParaRPr lang="en-US" dirty="0">
              <a:latin typeface="Georgia" pitchFamily="18" charset="0"/>
            </a:endParaRPr>
          </a:p>
        </p:txBody>
      </p:sp>
      <p:sp>
        <p:nvSpPr>
          <p:cNvPr id="3" name="Content Placeholder 2"/>
          <p:cNvSpPr>
            <a:spLocks noGrp="1"/>
          </p:cNvSpPr>
          <p:nvPr>
            <p:ph idx="1"/>
          </p:nvPr>
        </p:nvSpPr>
        <p:spPr/>
        <p:txBody>
          <a:bodyPr/>
          <a:lstStyle/>
          <a:p>
            <a:pPr>
              <a:spcBef>
                <a:spcPct val="0"/>
              </a:spcBef>
            </a:pPr>
            <a:r>
              <a:rPr lang="en-US" dirty="0" smtClean="0">
                <a:latin typeface="Georgia" pitchFamily="18" charset="0"/>
                <a:ea typeface="+mj-ea"/>
                <a:cs typeface="+mj-cs"/>
              </a:rPr>
              <a:t>Using the example from your group, develop the documentation to fully support your rating on the outcome selected.</a:t>
            </a:r>
            <a:endParaRPr lang="en-US" dirty="0">
              <a:latin typeface="Georgia" pitchFamily="18" charset="0"/>
              <a:ea typeface="+mj-ea"/>
              <a:cs typeface="+mj-cs"/>
            </a:endParaRPr>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95</a:t>
            </a:fld>
            <a:endParaRPr lang="en-US" dirty="0"/>
          </a:p>
        </p:txBody>
      </p:sp>
      <p:sp>
        <p:nvSpPr>
          <p:cNvPr id="5" name="Footer Placeholder 4"/>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14521376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3"/>
          <p:cNvSpPr>
            <a:spLocks noGrp="1"/>
          </p:cNvSpPr>
          <p:nvPr>
            <p:ph type="title"/>
          </p:nvPr>
        </p:nvSpPr>
        <p:spPr/>
        <p:txBody>
          <a:bodyPr/>
          <a:lstStyle/>
          <a:p>
            <a:pPr algn="l"/>
            <a:r>
              <a:rPr lang="en-US" sz="4000" dirty="0" smtClean="0"/>
              <a:t>Data Reporting and Data Quality</a:t>
            </a:r>
          </a:p>
        </p:txBody>
      </p:sp>
      <p:sp>
        <p:nvSpPr>
          <p:cNvPr id="91139" name="Slide Number Placeholder 4"/>
          <p:cNvSpPr>
            <a:spLocks noGrp="1"/>
          </p:cNvSpPr>
          <p:nvPr>
            <p:ph type="sldNum" sz="quarter" idx="10"/>
          </p:nvPr>
        </p:nvSpPr>
        <p:spPr>
          <a:noFill/>
        </p:spPr>
        <p:txBody>
          <a:bodyPr/>
          <a:lstStyle/>
          <a:p>
            <a:fld id="{D0629551-6B35-4395-8324-B4E7C2754E38}" type="slidenum">
              <a:rPr lang="en-US" sz="1200" smtClean="0"/>
              <a:pPr/>
              <a:t>96</a:t>
            </a:fld>
            <a:endParaRPr lang="en-US" sz="1200" smtClean="0"/>
          </a:p>
        </p:txBody>
      </p:sp>
      <p:pic>
        <p:nvPicPr>
          <p:cNvPr id="13314" name="Picture 2" descr="C:\Users\gillaspy\AppData\Local\Microsoft\Windows\Temporary Internet Files\Content.IE5\4E6VUL3K\MP900402776[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09800" y="2228140"/>
            <a:ext cx="4724400" cy="382451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Tell us about Iowa…</a:t>
            </a:r>
            <a:endParaRPr lang="en-US" dirty="0"/>
          </a:p>
        </p:txBody>
      </p:sp>
      <p:sp>
        <p:nvSpPr>
          <p:cNvPr id="4" name="Slide Number Placeholder 3"/>
          <p:cNvSpPr>
            <a:spLocks noGrp="1"/>
          </p:cNvSpPr>
          <p:nvPr>
            <p:ph type="sldNum" sz="quarter" idx="10"/>
          </p:nvPr>
        </p:nvSpPr>
        <p:spPr/>
        <p:txBody>
          <a:bodyPr/>
          <a:lstStyle/>
          <a:p>
            <a:pPr>
              <a:defRPr/>
            </a:pPr>
            <a:fld id="{06712D2E-7C77-4AF2-8AD8-5058B673BD74}" type="slidenum">
              <a:rPr lang="en-US" smtClean="0"/>
              <a:pPr>
                <a:defRPr/>
              </a:pPr>
              <a:t>97</a:t>
            </a:fld>
            <a:endParaRPr lang="en-US" dirty="0"/>
          </a:p>
        </p:txBody>
      </p:sp>
      <p:pic>
        <p:nvPicPr>
          <p:cNvPr id="2050" name="Picture 2" descr="C:\Users\gillaspy\AppData\Local\Microsoft\Windows\Temporary Internet Files\Content.IE5\7GE2YMTT\MC900436966[1].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9400" y="2530646"/>
            <a:ext cx="3429000" cy="250348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pPr>
              <a:defRPr/>
            </a:pPr>
            <a:r>
              <a:rPr lang="en-US" smtClean="0"/>
              <a:t>Early Childhood Outcomes Center</a:t>
            </a:r>
            <a:endParaRPr lang="en-US" dirty="0"/>
          </a:p>
        </p:txBody>
      </p:sp>
    </p:spTree>
    <p:extLst>
      <p:ext uri="{BB962C8B-B14F-4D97-AF65-F5344CB8AC3E}">
        <p14:creationId xmlns:p14="http://schemas.microsoft.com/office/powerpoint/2010/main" val="36315717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3"/>
          <p:cNvSpPr>
            <a:spLocks noGrp="1"/>
          </p:cNvSpPr>
          <p:nvPr>
            <p:ph type="sldNum" sz="quarter" idx="11"/>
          </p:nvPr>
        </p:nvSpPr>
        <p:spPr>
          <a:xfrm>
            <a:off x="5105400" y="6172200"/>
            <a:ext cx="3733800" cy="476250"/>
          </a:xfrm>
          <a:noFill/>
        </p:spPr>
        <p:txBody>
          <a:bodyPr/>
          <a:lstStyle/>
          <a:p>
            <a:fld id="{7ABE1EC6-4BEB-46C5-8944-96DC2FF4F60D}" type="slidenum">
              <a:rPr lang="en-US" smtClean="0"/>
              <a:pPr/>
              <a:t>98</a:t>
            </a:fld>
            <a:endParaRPr lang="en-US" smtClean="0"/>
          </a:p>
        </p:txBody>
      </p:sp>
      <p:sp>
        <p:nvSpPr>
          <p:cNvPr id="92163" name="Rectangle 2"/>
          <p:cNvSpPr>
            <a:spLocks noGrp="1" noChangeArrowheads="1"/>
          </p:cNvSpPr>
          <p:nvPr>
            <p:ph type="title"/>
          </p:nvPr>
        </p:nvSpPr>
        <p:spPr/>
        <p:txBody>
          <a:bodyPr/>
          <a:lstStyle/>
          <a:p>
            <a:pPr eaLnBrk="1" hangingPunct="1"/>
            <a:r>
              <a:rPr lang="en-US" b="1" dirty="0" smtClean="0">
                <a:latin typeface="Georgia" pitchFamily="18" charset="0"/>
              </a:rPr>
              <a:t>Why it’s important</a:t>
            </a:r>
          </a:p>
        </p:txBody>
      </p:sp>
      <p:sp>
        <p:nvSpPr>
          <p:cNvPr id="92164" name="Rectangle 3"/>
          <p:cNvSpPr>
            <a:spLocks noGrp="1" noChangeArrowheads="1"/>
          </p:cNvSpPr>
          <p:nvPr>
            <p:ph type="body" idx="1"/>
          </p:nvPr>
        </p:nvSpPr>
        <p:spPr>
          <a:xfrm>
            <a:off x="304800" y="2362200"/>
            <a:ext cx="8229600" cy="4068763"/>
          </a:xfrm>
        </p:spPr>
        <p:txBody>
          <a:bodyPr/>
          <a:lstStyle/>
          <a:p>
            <a:pPr eaLnBrk="1" hangingPunct="1">
              <a:buFont typeface="Wingdings" pitchFamily="2" charset="2"/>
              <a:buChar char="§"/>
            </a:pPr>
            <a:r>
              <a:rPr lang="en-US" dirty="0" smtClean="0">
                <a:latin typeface="Georgia" pitchFamily="18" charset="0"/>
              </a:rPr>
              <a:t>If data are not (yet) valid, they cannot be used for program effectiveness, program improvement or anything else.</a:t>
            </a:r>
          </a:p>
          <a:p>
            <a:pPr eaLnBrk="1" hangingPunct="1">
              <a:buFontTx/>
              <a:buNone/>
            </a:pPr>
            <a:endParaRPr lang="en-US" sz="900" dirty="0" smtClean="0">
              <a:latin typeface="Georgia" pitchFamily="18" charset="0"/>
            </a:endParaRPr>
          </a:p>
          <a:p>
            <a:pPr eaLnBrk="1" hangingPunct="1">
              <a:buFont typeface="Wingdings" pitchFamily="2" charset="2"/>
              <a:buChar char="§"/>
            </a:pPr>
            <a:r>
              <a:rPr lang="en-US" dirty="0" smtClean="0">
                <a:latin typeface="Georgia" pitchFamily="18" charset="0"/>
              </a:rPr>
              <a:t>If data are not as good as they should be…</a:t>
            </a:r>
          </a:p>
          <a:p>
            <a:pPr eaLnBrk="1" hangingPunct="1">
              <a:buFontTx/>
              <a:buNone/>
            </a:pPr>
            <a:r>
              <a:rPr lang="en-US" dirty="0" smtClean="0">
                <a:latin typeface="Georgia" pitchFamily="18" charset="0"/>
              </a:rPr>
              <a:t>		Continue to improve data collection 	through ongoing quality assurance</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1"/>
          </p:nvPr>
        </p:nvSpPr>
        <p:spPr>
          <a:xfrm>
            <a:off x="5181600" y="6172200"/>
            <a:ext cx="3733800" cy="476250"/>
          </a:xfrm>
          <a:noFill/>
        </p:spPr>
        <p:txBody>
          <a:bodyPr/>
          <a:lstStyle/>
          <a:p>
            <a:pPr algn="r"/>
            <a:fld id="{0B57A92C-6DC3-4587-B021-961F28105BA2}" type="slidenum">
              <a:rPr lang="en-US" smtClean="0"/>
              <a:pPr algn="r"/>
              <a:t>99</a:t>
            </a:fld>
            <a:endParaRPr lang="en-US" dirty="0" smtClean="0"/>
          </a:p>
        </p:txBody>
      </p:sp>
      <p:sp>
        <p:nvSpPr>
          <p:cNvPr id="93187" name="Rectangle 2"/>
          <p:cNvSpPr>
            <a:spLocks noGrp="1" noChangeArrowheads="1"/>
          </p:cNvSpPr>
          <p:nvPr>
            <p:ph type="title"/>
          </p:nvPr>
        </p:nvSpPr>
        <p:spPr>
          <a:xfrm>
            <a:off x="228600" y="381000"/>
            <a:ext cx="8305800" cy="1143000"/>
          </a:xfrm>
        </p:spPr>
        <p:txBody>
          <a:bodyPr/>
          <a:lstStyle/>
          <a:p>
            <a:r>
              <a:rPr lang="en-US" sz="3600" b="1" dirty="0" smtClean="0">
                <a:latin typeface="Georgia" pitchFamily="18" charset="0"/>
              </a:rPr>
              <a:t>Training and communication for quality assurance</a:t>
            </a:r>
          </a:p>
        </p:txBody>
      </p:sp>
      <p:sp>
        <p:nvSpPr>
          <p:cNvPr id="93188" name="Rectangle 3"/>
          <p:cNvSpPr>
            <a:spLocks noGrp="1" noChangeArrowheads="1"/>
          </p:cNvSpPr>
          <p:nvPr>
            <p:ph type="body" idx="1"/>
          </p:nvPr>
        </p:nvSpPr>
        <p:spPr>
          <a:xfrm>
            <a:off x="457200" y="2438400"/>
            <a:ext cx="8229600" cy="3459163"/>
          </a:xfrm>
        </p:spPr>
        <p:txBody>
          <a:bodyPr/>
          <a:lstStyle/>
          <a:p>
            <a:pPr>
              <a:buFontTx/>
              <a:buNone/>
            </a:pPr>
            <a:r>
              <a:rPr lang="en-US" dirty="0" smtClean="0">
                <a:latin typeface="Georgia" pitchFamily="18" charset="0"/>
              </a:rPr>
              <a:t>	Increase data quality through training and communication  related to:  </a:t>
            </a:r>
          </a:p>
          <a:p>
            <a:pPr lvl="1"/>
            <a:r>
              <a:rPr lang="en-US" dirty="0" smtClean="0">
                <a:latin typeface="Georgia" pitchFamily="18" charset="0"/>
              </a:rPr>
              <a:t>Assessment</a:t>
            </a:r>
          </a:p>
          <a:p>
            <a:pPr lvl="1"/>
            <a:r>
              <a:rPr lang="en-US" dirty="0" smtClean="0">
                <a:latin typeface="Georgia" pitchFamily="18" charset="0"/>
              </a:rPr>
              <a:t>Understanding the COS process</a:t>
            </a:r>
          </a:p>
          <a:p>
            <a:pPr lvl="1"/>
            <a:r>
              <a:rPr lang="en-US" dirty="0" smtClean="0">
                <a:latin typeface="Georgia" pitchFamily="18" charset="0"/>
              </a:rPr>
              <a:t>Age expectations</a:t>
            </a:r>
          </a:p>
          <a:p>
            <a:pPr lvl="1"/>
            <a:r>
              <a:rPr lang="en-US" dirty="0" smtClean="0">
                <a:latin typeface="Georgia" pitchFamily="18" charset="0"/>
              </a:rPr>
              <a:t>Data entry</a:t>
            </a:r>
          </a:p>
        </p:txBody>
      </p:sp>
      <p:sp>
        <p:nvSpPr>
          <p:cNvPr id="2" name="Footer Placeholder 1"/>
          <p:cNvSpPr>
            <a:spLocks noGrp="1"/>
          </p:cNvSpPr>
          <p:nvPr>
            <p:ph type="ftr" sz="quarter" idx="11"/>
          </p:nvPr>
        </p:nvSpPr>
        <p:spPr/>
        <p:txBody>
          <a:bodyPr/>
          <a:lstStyle/>
          <a:p>
            <a:pPr>
              <a:defRPr/>
            </a:pPr>
            <a:r>
              <a:rPr lang="en-US" smtClean="0"/>
              <a:t>Early Childhood Outcomes Center</a:t>
            </a:r>
            <a:endParaRPr lang="en-US"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amp;#x0D;&amp;#x0A;Early Childhood Outcomes Workshop&amp;#x0D;&amp;#x0A;&amp;quot;&quot;/&gt;&lt;property id=&quot;20307&quot; value=&quot;601&quot;/&gt;&lt;/object&gt;&lt;object type=&quot;3&quot; unique_id=&quot;10005&quot;&gt;&lt;property id=&quot;20148&quot; value=&quot;5&quot;/&gt;&lt;property id=&quot;20300&quot; value=&quot;Slide 3 - &amp;quot;Review of the Three Child Outcomes&amp;quot;&quot;/&gt;&lt;property id=&quot;20307&quot; value=&quot;576&quot;/&gt;&lt;/object&gt;&lt;object type=&quot;3&quot; unique_id=&quot;10011&quot;&gt;&lt;property id=&quot;20148&quot; value=&quot;5&quot;/&gt;&lt;property id=&quot;20300&quot; value=&quot;Slide 10 - &amp;quot;What is the Child Outcomes   Summary (COS) Process?&amp;quot;&quot;/&gt;&lt;property id=&quot;20307&quot; value=&quot;700&quot;/&gt;&lt;/object&gt;&lt;object type=&quot;3&quot; unique_id=&quot;10012&quot;&gt;&lt;property id=&quot;20148&quot; value=&quot;5&quot;/&gt;&lt;property id=&quot;20300&quot; value=&quot;Slide 11 - &amp;quot;Why was the process developed?&amp;quot;&quot;/&gt;&lt;property id=&quot;20307&quot; value=&quot;701&quot;/&gt;&lt;/object&gt;&lt;object type=&quot;3&quot; unique_id=&quot;10013&quot;&gt;&lt;property id=&quot;20148&quot; value=&quot;5&quot;/&gt;&lt;property id=&quot;20300&quot; value=&quot;Slide 12 - &amp;quot;Purposes of the COS&amp;quot;&quot;/&gt;&lt;property id=&quot;20307&quot; value=&quot;702&quot;/&gt;&lt;/object&gt;&lt;object type=&quot;3&quot; unique_id=&quot;10014&quot;&gt;&lt;property id=&quot;20148&quot; value=&quot;5&quot;/&gt;&lt;property id=&quot;20300&quot; value=&quot;Slide 13 - &amp;quot;Features of the COS&amp;quot;&quot;/&gt;&lt;property id=&quot;20307&quot; value=&quot;703&quot;/&gt;&lt;/object&gt;&lt;object type=&quot;3&quot; unique_id=&quot;10015&quot;&gt;&lt;property id=&quot;20148&quot; value=&quot;5&quot;/&gt;&lt;property id=&quot;20300&quot; value=&quot;Slide 14 - &amp;quot;The two COS questions&amp;quot;&quot;/&gt;&lt;property id=&quot;20307&quot; value=&quot;705&quot;/&gt;&lt;/object&gt;&lt;object type=&quot;3&quot; unique_id=&quot;10016&quot;&gt;&lt;property id=&quot;20148&quot; value=&quot;5&quot;/&gt;&lt;property id=&quot;20300&quot; value=&quot;Slide 15 - &amp;quot;Why two questions?&amp;quot;&quot;/&gt;&lt;property id=&quot;20307&quot; value=&quot;706&quot;/&gt;&lt;/object&gt;&lt;object type=&quot;3&quot; unique_id=&quot;10017&quot;&gt;&lt;property id=&quot;20148&quot; value=&quot;5&quot;/&gt;&lt;property id=&quot;20300&quot; value=&quot;Slide 16 - &amp;quot;Why two COS questions?&amp;quot;&quot;/&gt;&lt;property id=&quot;20307&quot; value=&quot;707&quot;/&gt;&lt;/object&gt;&lt;object type=&quot;3&quot; unique_id=&quot;10018&quot;&gt;&lt;property id=&quot;20148&quot; value=&quot;5&quot;/&gt;&lt;property id=&quot;20300&quot; value=&quot;Slide 17 - &amp;quot;Summary ratings are based on…&amp;quot;&quot;/&gt;&lt;property id=&quot;20307&quot; value=&quot;708&quot;/&gt;&lt;/object&gt;&lt;object type=&quot;3&quot; unique_id=&quot;10019&quot;&gt;&lt;property id=&quot;20148&quot; value=&quot;5&quot;/&gt;&lt;property id=&quot;20300&quot; value=&quot;Slide 18 - &amp;quot;Essential Knowledge for Completing the COS&amp;quot;&quot;/&gt;&lt;property id=&quot;20307&quot; value=&quot;709&quot;/&gt;&lt;/object&gt;&lt;object type=&quot;3&quot; unique_id=&quot;10020&quot;&gt;&lt;property id=&quot;20148&quot; value=&quot;5&quot;/&gt;&lt;property id=&quot;20300&quot; value=&quot;Slide 34 - &amp;quot;The seven points on the COS scale&amp;quot;&quot;/&gt;&lt;property id=&quot;20307&quot; value=&quot;710&quot;/&gt;&lt;/object&gt;&lt;object type=&quot;3&quot; unique_id=&quot;10021&quot;&gt;&lt;property id=&quot;20148&quot; value=&quot;5&quot;/&gt;&lt;property id=&quot;20300&quot; value=&quot;Slide 36 - &amp;quot;7 – Completely&amp;quot;&quot;/&gt;&lt;property id=&quot;20307&quot; value=&quot;712&quot;/&gt;&lt;/object&gt;&lt;object type=&quot;3&quot; unique_id=&quot;10022&quot;&gt;&lt;property id=&quot;20148&quot; value=&quot;5&quot;/&gt;&lt;property id=&quot;20300&quot; value=&quot;Slide 37 - &amp;quot;6 – Between completely &amp;#x0D;&amp;#x0A;and somewhat&amp;quot;&quot;/&gt;&lt;property id=&quot;20307&quot; value=&quot;713&quot;/&gt;&lt;/object&gt;&lt;object type=&quot;3&quot; unique_id=&quot;10023&quot;&gt;&lt;property id=&quot;20148&quot; value=&quot;5&quot;/&gt;&lt;property id=&quot;20300&quot; value=&quot;Slide 38 - &amp;quot;5 – Somewhat&amp;quot;&quot;/&gt;&lt;property id=&quot;20307&quot; value=&quot;714&quot;/&gt;&lt;/object&gt;&lt;object type=&quot;3&quot; unique_id=&quot;10024&quot;&gt;&lt;property id=&quot;20148&quot; value=&quot;5&quot;/&gt;&lt;property id=&quot;20300&quot; value=&quot;Slide 39 - &amp;quot;4 – Between somewhat &amp;#x0D;&amp;#x0A;and nearly&amp;quot;&quot;/&gt;&lt;property id=&quot;20307&quot; value=&quot;715&quot;/&gt;&lt;/object&gt;&lt;object type=&quot;3&quot; unique_id=&quot;10025&quot;&gt;&lt;property id=&quot;20148&quot; value=&quot;5&quot;/&gt;&lt;property id=&quot;20300&quot; value=&quot;Slide 40 - &amp;quot;3 – Nearly&amp;quot;&quot;/&gt;&lt;property id=&quot;20307&quot; value=&quot;716&quot;/&gt;&lt;/object&gt;&lt;object type=&quot;3&quot; unique_id=&quot;10026&quot;&gt;&lt;property id=&quot;20148&quot; value=&quot;5&quot;/&gt;&lt;property id=&quot;20300&quot; value=&quot;Slide 41 - &amp;quot;2 – Between nearly and not yet&amp;quot;&quot;/&gt;&lt;property id=&quot;20307&quot; value=&quot;717&quot;/&gt;&lt;/object&gt;&lt;object type=&quot;3&quot; unique_id=&quot;10027&quot;&gt;&lt;property id=&quot;20148&quot; value=&quot;5&quot;/&gt;&lt;property id=&quot;20300&quot; value=&quot;Slide 42 - &amp;quot;1 – Not yet&amp;quot;&quot;/&gt;&lt;property id=&quot;20307&quot; value=&quot;718&quot;/&gt;&lt;/object&gt;&lt;object type=&quot;3&quot; unique_id=&quot;10028&quot;&gt;&lt;property id=&quot;20148&quot; value=&quot;5&quot;/&gt;&lt;property id=&quot;20300&quot; value=&quot;Slide 43 - &amp;quot;Levels of functioning&amp;quot;&quot;/&gt;&lt;property id=&quot;20307&quot; value=&quot;719&quot;/&gt;&lt;/object&gt;&lt;object type=&quot;3&quot; unique_id=&quot;10035&quot;&gt;&lt;property id=&quot;20148&quot; value=&quot;5&quot;/&gt;&lt;property id=&quot;20300&quot; value=&quot;Slide 64 - &amp;quot;Recommended Practices and the COS Process – Age Anchoring&amp;quot;&quot;/&gt;&lt;property id=&quot;20307&quot; value=&quot;733&quot;/&gt;&lt;/object&gt;&lt;object type=&quot;3&quot; unique_id=&quot;10036&quot;&gt;&lt;property id=&quot;20148&quot; value=&quot;5&quot;/&gt;&lt;property id=&quot;20300&quot; value=&quot;Slide 67 - &amp;quot;What are foundational skills?&amp;quot;&quot;/&gt;&lt;property id=&quot;20307&quot; value=&quot;734&quot;/&gt;&lt;/object&gt;&lt;object type=&quot;3&quot; unique_id=&quot;10037&quot;&gt;&lt;property id=&quot;20148&quot; value=&quot;5&quot;/&gt;&lt;property id=&quot;20300&quot; value=&quot;Slide 68 - &amp;quot;What are immediate foundational skills?&amp;quot;&quot;/&gt;&lt;property id=&quot;20307&quot; value=&quot;735&quot;/&gt;&lt;/object&gt;&lt;object type=&quot;3&quot; unique_id=&quot;10038&quot;&gt;&lt;property id=&quot;20148&quot; value=&quot;5&quot;/&gt;&lt;property id=&quot;20300&quot; value=&quot;Slide 69 - &amp;quot;Immediate foundational skills&amp;quot;&quot;/&gt;&lt;property id=&quot;20307&quot; value=&quot;736&quot;/&gt;&lt;/object&gt;&lt;object type=&quot;3&quot; unique_id=&quot;10039&quot;&gt;&lt;property id=&quot;20148&quot; value=&quot;5&quot;/&gt;&lt;property id=&quot;20300&quot; value=&quot;Slide 70 - &amp;quot;How foundational skills lead to age-expected functioning&amp;quot;&quot;/&gt;&lt;property id=&quot;20307&quot; value=&quot;737&quot;/&gt;&lt;/object&gt;&lt;object type=&quot;3&quot; unique_id=&quot;10040&quot;&gt;&lt;property id=&quot;20148&quot; value=&quot;5&quot;/&gt;&lt;property id=&quot;20300&quot; value=&quot;Slide 71 - &amp;quot;Activity&amp;quot;&quot;/&gt;&lt;property id=&quot;20307&quot; value=&quot;802&quot;/&gt;&lt;/object&gt;&lt;object type=&quot;3&quot; unique_id=&quot;10041&quot;&gt;&lt;property id=&quot;20148&quot; value=&quot;5&quot;/&gt;&lt;property id=&quot;20300&quot; value=&quot;Slide 76&quot;/&gt;&lt;property id=&quot;20307&quot; value=&quot;803&quot;/&gt;&lt;/object&gt;&lt;object type=&quot;3&quot; unique_id=&quot;10043&quot;&gt;&lt;property id=&quot;20148&quot; value=&quot;5&quot;/&gt;&lt;property id=&quot;20300&quot; value=&quot;Slide 78 - &amp;quot;The COS Team Process&amp;quot;&quot;/&gt;&lt;property id=&quot;20307&quot; value=&quot;828&quot;/&gt;&lt;/object&gt;&lt;object type=&quot;3&quot; unique_id=&quot;10044&quot;&gt;&lt;property id=&quot;20148&quot; value=&quot;5&quot;/&gt;&lt;property id=&quot;20300&quot; value=&quot;Slide 80 - &amp;quot;What is a high-quality &amp;#x0D;&amp;#x0A;team discussion?&amp;quot;&quot;/&gt;&lt;property id=&quot;20307&quot; value=&quot;829&quot;/&gt;&lt;/object&gt;&lt;object type=&quot;3&quot; unique_id=&quot;10045&quot;&gt;&lt;property id=&quot;20148&quot; value=&quot;5&quot;/&gt;&lt;property id=&quot;20300&quot; value=&quot;Slide 81 - &amp;quot;In a quality team discussion…&amp;quot;&quot;/&gt;&lt;property id=&quot;20307&quot; value=&quot;830&quot;/&gt;&lt;/object&gt;&lt;object type=&quot;3&quot; unique_id=&quot;10046&quot;&gt;&lt;property id=&quot;20148&quot; value=&quot;5&quot;/&gt;&lt;property id=&quot;20300&quot; value=&quot;Slide 82&quot;/&gt;&lt;property id=&quot;20307&quot; value=&quot;831&quot;/&gt;&lt;/object&gt;&lt;object type=&quot;3&quot; unique_id=&quot;10047&quot;&gt;&lt;property id=&quot;20148&quot; value=&quot;5&quot;/&gt;&lt;property id=&quot;20300&quot; value=&quot;Slide 83 - &amp;quot;Involving families in a conversation about their child’s functioning&amp;quot;&quot;/&gt;&lt;property id=&quot;20307&quot; value=&quot;832&quot;/&gt;&lt;/object&gt;&lt;object type=&quot;3&quot; unique_id=&quot;10048&quot;&gt;&lt;property id=&quot;20148&quot; value=&quot;5&quot;/&gt;&lt;property id=&quot;20300&quot; value=&quot;Slide 84 - &amp;quot;What we should expect &amp;#x0D;&amp;#x0A;from family involvement&amp;quot;&quot;/&gt;&lt;property id=&quot;20307&quot; value=&quot;833&quot;/&gt;&lt;/object&gt;&lt;object type=&quot;3&quot; unique_id=&quot;10049&quot;&gt;&lt;property id=&quot;20148&quot; value=&quot;5&quot;/&gt;&lt;property id=&quot;20300&quot; value=&quot;Slide 86 - &amp;quot;Activity&amp;quot;&quot;/&gt;&lt;property id=&quot;20307&quot; value=&quot;834&quot;/&gt;&lt;/object&gt;&lt;object type=&quot;3&quot; unique_id=&quot;10061&quot;&gt;&lt;property id=&quot;20148&quot; value=&quot;5&quot;/&gt;&lt;property id=&quot;20300&quot; value=&quot;Slide 92 - &amp;quot;Documenting the Rating&amp;quot;&quot;/&gt;&lt;property id=&quot;20307&quot; value=&quot;814&quot;/&gt;&lt;/object&gt;&lt;object type=&quot;3&quot; unique_id=&quot;10062&quot;&gt;&lt;property id=&quot;20148&quot; value=&quot;5&quot;/&gt;&lt;property id=&quot;20300&quot; value=&quot;Slide 93 - &amp;quot;Documenting the rating&amp;quot;&quot;/&gt;&lt;property id=&quot;20307&quot; value=&quot;776&quot;/&gt;&lt;/object&gt;&lt;object type=&quot;3&quot; unique_id=&quot;10063&quot;&gt;&lt;property id=&quot;20148&quot; value=&quot;5&quot;/&gt;&lt;property id=&quot;20300&quot; value=&quot;Slide 94 - &amp;quot;Why is it important &amp;#x0D;&amp;#x0A;to document the rating?&amp;quot;&quot;/&gt;&lt;property id=&quot;20307&quot; value=&quot;777&quot;/&gt;&lt;/object&gt;&lt;object type=&quot;3&quot; unique_id=&quot;10064&quot;&gt;&lt;property id=&quot;20148&quot; value=&quot;5&quot;/&gt;&lt;property id=&quot;20300&quot; value=&quot;Slide 95 - &amp;quot;Activity&amp;quot;&quot;/&gt;&lt;property id=&quot;20307&quot; value=&quot;845&quot;/&gt;&lt;/object&gt;&lt;object type=&quot;3&quot; unique_id=&quot;10066&quot;&gt;&lt;property id=&quot;20148&quot; value=&quot;5&quot;/&gt;&lt;property id=&quot;20300&quot; value=&quot;Slide 96 - &amp;quot;Data Reporting and Data Quality&amp;quot;&quot;/&gt;&lt;property id=&quot;20307&quot; value=&quot;779&quot;/&gt;&lt;/object&gt;&lt;object type=&quot;3&quot; unique_id=&quot;10067&quot;&gt;&lt;property id=&quot;20148&quot; value=&quot;5&quot;/&gt;&lt;property id=&quot;20300&quot; value=&quot;Slide 98 - &amp;quot;Why it’s important&amp;quot;&quot;/&gt;&lt;property id=&quot;20307&quot; value=&quot;780&quot;/&gt;&lt;/object&gt;&lt;object type=&quot;3&quot; unique_id=&quot;10068&quot;&gt;&lt;property id=&quot;20148&quot; value=&quot;5&quot;/&gt;&lt;property id=&quot;20300&quot; value=&quot;Slide 99 - &amp;quot;Training and communication for quality assurance&amp;quot;&quot;/&gt;&lt;property id=&quot;20307&quot; value=&quot;781&quot;/&gt;&lt;/object&gt;&lt;object type=&quot;3&quot; unique_id=&quot;10069&quot;&gt;&lt;property id=&quot;20148&quot; value=&quot;5&quot;/&gt;&lt;property id=&quot;20300&quot; value=&quot;Slide 100 - &amp;quot;After the rating is complete…&amp;quot;&quot;/&gt;&lt;property id=&quot;20307&quot; value=&quot;782&quot;/&gt;&lt;/object&gt;&lt;object type=&quot;3&quot; unique_id=&quot;10071&quot;&gt;&lt;property id=&quot;20148&quot; value=&quot;5&quot;/&gt;&lt;property id=&quot;20300&quot; value=&quot;Slide 140 - &amp;quot;ECO Center web site&amp;quot;&quot;/&gt;&lt;property id=&quot;20307&quot; value=&quot;792&quot;/&gt;&lt;/object&gt;&lt;object type=&quot;3&quot; unique_id=&quot;10708&quot;&gt;&lt;property id=&quot;20148&quot; value=&quot;5&quot;/&gt;&lt;property id=&quot;20300&quot; value=&quot;Slide 5 - &amp;quot;Goal of early intervention&amp;quot;&quot;/&gt;&lt;property id=&quot;20307&quot; value=&quot;852&quot;/&gt;&lt;/object&gt;&lt;object type=&quot;3&quot; unique_id=&quot;10709&quot;&gt;&lt;property id=&quot;20148&quot; value=&quot;5&quot;/&gt;&lt;property id=&quot;20300&quot; value=&quot;Slide 6 - &amp;quot;Three child outcomes&amp;quot;&quot;/&gt;&lt;property id=&quot;20307&quot; value=&quot;853&quot;/&gt;&lt;/object&gt;&lt;object type=&quot;3&quot; unique_id=&quot;10710&quot;&gt;&lt;property id=&quot;20148&quot; value=&quot;5&quot;/&gt;&lt;property id=&quot;20300&quot; value=&quot;Slide 19 - &amp;quot;Important point&amp;quot;&quot;/&gt;&lt;property id=&quot;20307&quot; value=&quot;854&quot;/&gt;&lt;/object&gt;&lt;object type=&quot;3&quot; unique_id=&quot;10712&quot;&gt;&lt;property id=&quot;20148&quot; value=&quot;5&quot;/&gt;&lt;property id=&quot;20300&quot; value=&quot;Slide 20 - &amp;quot;&amp;#x0D;&amp;#x0A;How we learn about the child’s functioning across settings and situations&amp;#x0D;&amp;#x0A;&amp;quot;&quot;/&gt;&lt;property id=&quot;20307&quot; value=&quot;856&quot;/&gt;&lt;/object&gt;&lt;object type=&quot;3&quot; unique_id=&quot;10713&quot;&gt;&lt;property id=&quot;20148&quot; value=&quot;5&quot;/&gt;&lt;property id=&quot;20300&quot; value=&quot;Slide 21 - &amp;quot;DEC* recommended practices           for assessment&amp;quot;&quot;/&gt;&lt;property id=&quot;20307&quot; value=&quot;857&quot;/&gt;&lt;/object&gt;&lt;object type=&quot;3&quot; unique_id=&quot;10714&quot;&gt;&lt;property id=&quot;20148&quot; value=&quot;5&quot;/&gt;&lt;property id=&quot;20300&quot; value=&quot;Slide 22 - &amp;quot;Assessment practices appropriate for outcomes measurement:  ASHA*&amp;quot;&quot;/&gt;&lt;property id=&quot;20307&quot; value=&quot;858&quot;/&gt;&lt;/object&gt;&lt;object type=&quot;3&quot; unique_id=&quot;10715&quot;&gt;&lt;property id=&quot;20148&quot; value=&quot;5&quot;/&gt;&lt;property id=&quot;20300&quot; value=&quot;Slide 29 - &amp;quot;Listening and learning from parents is good assessment&amp;quot;&quot;/&gt;&lt;property id=&quot;20307&quot; value=&quot;860&quot;/&gt;&lt;/object&gt;&lt;object type=&quot;3&quot; unique_id=&quot;10717&quot;&gt;&lt;property id=&quot;20148&quot; value=&quot;5&quot;/&gt;&lt;property id=&quot;20300&quot; value=&quot;Slide 62 - &amp;quot;Is the rating subjective?&amp;quot;&quot;/&gt;&lt;property id=&quot;20307&quot; value=&quot;863&quot;/&gt;&lt;/object&gt;&lt;object type=&quot;3&quot; unique_id=&quot;10720&quot;&gt;&lt;property id=&quot;20148&quot; value=&quot;5&quot;/&gt;&lt;property id=&quot;20300&quot; value=&quot;Slide 73 - &amp;quot;Activity&amp;quot;&quot;/&gt;&lt;property id=&quot;20307&quot; value=&quot;866&quot;/&gt;&lt;/object&gt;&lt;object type=&quot;3&quot; unique_id=&quot;10721&quot;&gt;&lt;property id=&quot;20148&quot; value=&quot;5&quot;/&gt;&lt;property id=&quot;20300&quot; value=&quot;Slide 77 - &amp;quot;Activity&amp;quot;&quot;/&gt;&lt;property id=&quot;20307&quot; value=&quot;867&quot;/&gt;&lt;/object&gt;&lt;object type=&quot;3&quot; unique_id=&quot;11163&quot;&gt;&lt;property id=&quot;20148&quot; value=&quot;5&quot;/&gt;&lt;property id=&quot;20300&quot; value=&quot;Slide 2 - &amp;quot;Workshop Topics&amp;quot;&quot;/&gt;&lt;property id=&quot;20307&quot; value=&quot;869&quot;/&gt;&lt;/object&gt;&lt;object type=&quot;3&quot; unique_id=&quot;11164&quot;&gt;&lt;property id=&quot;20148&quot; value=&quot;5&quot;/&gt;&lt;property id=&quot;20300&quot; value=&quot;Slide 4 - &amp;quot;Tell us about Iowa…&amp;quot;&quot;/&gt;&lt;property id=&quot;20307&quot; value=&quot;870&quot;/&gt;&lt;/object&gt;&lt;object type=&quot;3&quot; unique_id=&quot;11165&quot;&gt;&lt;property id=&quot;20148&quot; value=&quot;5&quot;/&gt;&lt;property id=&quot;20300&quot; value=&quot;Slide 7 - &amp;quot;Recommended Practices and the COS Process- Assessment&amp;quot;&quot;/&gt;&lt;property id=&quot;20307&quot; value=&quot;871&quot;/&gt;&lt;/object&gt;&lt;object type=&quot;3&quot; unique_id=&quot;11166&quot;&gt;&lt;property id=&quot;20148&quot; value=&quot;5&quot;/&gt;&lt;property id=&quot;20300&quot; value=&quot;Slide 8 - &amp;quot;Tell us about Iowa…&amp;quot;&quot;/&gt;&lt;property id=&quot;20307&quot; value=&quot;879&quot;/&gt;&lt;/object&gt;&lt;object type=&quot;3&quot; unique_id=&quot;11167&quot;&gt;&lt;property id=&quot;20148&quot; value=&quot;5&quot;/&gt;&lt;property id=&quot;20300&quot; value=&quot;Slide 23 - &amp;quot;1. WHAT is Functional Assessment?&amp;quot;&quot;/&gt;&lt;property id=&quot;20307&quot; value=&quot;872&quot;/&gt;&lt;/object&gt;&lt;object type=&quot;3&quot; unique_id=&quot;11168&quot;&gt;&lt;property id=&quot;20148&quot; value=&quot;5&quot;/&gt;&lt;property id=&quot;20300&quot; value=&quot;Slide 24 - &amp;quot;WHAT:  Functional Assessment is…&amp;quot;&quot;/&gt;&lt;property id=&quot;20307&quot; value=&quot;874&quot;/&gt;&lt;/object&gt;&lt;object type=&quot;3&quot; unique_id=&quot;11169&quot;&gt;&lt;property id=&quot;20148&quot; value=&quot;5&quot;/&gt;&lt;property id=&quot;20300&quot; value=&quot;Slide 25 - &amp;quot;WHAT: Functional Assessment is Authentic…&amp;quot;&quot;/&gt;&lt;property id=&quot;20307&quot; value=&quot;875&quot;/&gt;&lt;/object&gt;&lt;object type=&quot;3&quot; unique_id=&quot;11170&quot;&gt;&lt;property id=&quot;20148&quot; value=&quot;5&quot;/&gt;&lt;property id=&quot;20300&quot; value=&quot;Slide 26 - &amp;quot;Conventional Assessment&amp;quot;&quot;/&gt;&lt;property id=&quot;20307&quot; value=&quot;876&quot;/&gt;&lt;/object&gt;&lt;object type=&quot;3&quot; unique_id=&quot;11171&quot;&gt;&lt;property id=&quot;20148&quot; value=&quot;5&quot;/&gt;&lt;property id=&quot;20300&quot; value=&quot;Slide 28 - &amp;quot;Activity&amp;quot;&quot;/&gt;&lt;property id=&quot;20307&quot; value=&quot;878&quot;/&gt;&lt;/object&gt;&lt;object type=&quot;3&quot; unique_id=&quot;11173&quot;&gt;&lt;property id=&quot;20148&quot; value=&quot;5&quot;/&gt;&lt;property id=&quot;20300&quot; value=&quot;Slide 32 - &amp;quot;Crosswalks&amp;quot;&quot;/&gt;&lt;property id=&quot;20307&quot; value=&quot;880&quot;/&gt;&lt;/object&gt;&lt;object type=&quot;3&quot; unique_id=&quot;11174&quot;&gt;&lt;property id=&quot;20148&quot; value=&quot;5&quot;/&gt;&lt;property id=&quot;20300&quot; value=&quot;Slide 33 - &amp;quot;AEPS Crosswalk example&amp;quot;&quot;/&gt;&lt;property id=&quot;20307&quot; value=&quot;881&quot;/&gt;&lt;/object&gt;&lt;object type=&quot;3&quot; unique_id=&quot;11175&quot;&gt;&lt;property id=&quot;20148&quot; value=&quot;5&quot;/&gt;&lt;property id=&quot;20300&quot; value=&quot;Slide 35 - &amp;quot;Tell us about Iowa…&amp;quot;&quot;/&gt;&lt;property id=&quot;20307&quot; value=&quot;882&quot;/&gt;&lt;/object&gt;&lt;object type=&quot;3&quot; unique_id=&quot;11823&quot;&gt;&lt;property id=&quot;20148&quot; value=&quot;5&quot;/&gt;&lt;property id=&quot;20300&quot; value=&quot;Slide 27 - &amp;quot;Assessment should focus on…&amp;quot;&quot;/&gt;&lt;property id=&quot;20307&quot; value=&quot;899&quot;/&gt;&lt;/object&gt;&lt;object type=&quot;3&quot; unique_id=&quot;11824&quot;&gt;&lt;property id=&quot;20148&quot; value=&quot;5&quot;/&gt;&lt;property id=&quot;20300&quot; value=&quot;Slide 30 - &amp;quot;A domain score on an assessment tool does not necessarily translate directly into             an outcome rating&amp;quot;&quot;/&gt;&lt;property id=&quot;20307&quot; value=&quot;900&quot;/&gt;&lt;/object&gt;&lt;object type=&quot;3&quot; unique_id=&quot;11825&quot;&gt;&lt;property id=&quot;20148&quot; value=&quot;5&quot;/&gt;&lt;property id=&quot;20300&quot; value=&quot;Slide 44&quot;/&gt;&lt;property id=&quot;20307&quot; value=&quot;883&quot;/&gt;&lt;/object&gt;&lt;object type=&quot;3&quot; unique_id=&quot;11826&quot;&gt;&lt;property id=&quot;20148&quot; value=&quot;5&quot;/&gt;&lt;property id=&quot;20300&quot; value=&quot;Slide 45&quot;/&gt;&lt;property id=&quot;20307&quot; value=&quot;884&quot;/&gt;&lt;/object&gt;&lt;object type=&quot;3&quot; unique_id=&quot;11827&quot;&gt;&lt;property id=&quot;20148&quot; value=&quot;5&quot;/&gt;&lt;property id=&quot;20300&quot; value=&quot;Slide 46&quot;/&gt;&lt;property id=&quot;20307&quot; value=&quot;885&quot;/&gt;&lt;/object&gt;&lt;object type=&quot;3&quot; unique_id=&quot;11828&quot;&gt;&lt;property id=&quot;20148&quot; value=&quot;5&quot;/&gt;&lt;property id=&quot;20300&quot; value=&quot;Slide 47&quot;/&gt;&lt;property id=&quot;20307&quot; value=&quot;886&quot;/&gt;&lt;/object&gt;&lt;object type=&quot;3&quot; unique_id=&quot;11829&quot;&gt;&lt;property id=&quot;20148&quot; value=&quot;5&quot;/&gt;&lt;property id=&quot;20300&quot; value=&quot;Slide 48&quot;/&gt;&lt;property id=&quot;20307&quot; value=&quot;887&quot;/&gt;&lt;/object&gt;&lt;object type=&quot;3&quot; unique_id=&quot;11830&quot;&gt;&lt;property id=&quot;20148&quot; value=&quot;5&quot;/&gt;&lt;property id=&quot;20300&quot; value=&quot;Slide 49&quot;/&gt;&lt;property id=&quot;20307&quot; value=&quot;888&quot;/&gt;&lt;/object&gt;&lt;object type=&quot;3&quot; unique_id=&quot;11831&quot;&gt;&lt;property id=&quot;20148&quot; value=&quot;5&quot;/&gt;&lt;property id=&quot;20300&quot; value=&quot;Slide 50&quot;/&gt;&lt;property id=&quot;20307&quot; value=&quot;889&quot;/&gt;&lt;/object&gt;&lt;object type=&quot;3&quot; unique_id=&quot;11832&quot;&gt;&lt;property id=&quot;20148&quot; value=&quot;5&quot;/&gt;&lt;property id=&quot;20300&quot; value=&quot;Slide 51&quot;/&gt;&lt;property id=&quot;20307&quot; value=&quot;890&quot;/&gt;&lt;/object&gt;&lt;object type=&quot;3&quot; unique_id=&quot;11833&quot;&gt;&lt;property id=&quot;20148&quot; value=&quot;5&quot;/&gt;&lt;property id=&quot;20300&quot; value=&quot;Slide 52&quot;/&gt;&lt;property id=&quot;20307&quot; value=&quot;891&quot;/&gt;&lt;/object&gt;&lt;object type=&quot;3&quot; unique_id=&quot;11834&quot;&gt;&lt;property id=&quot;20148&quot; value=&quot;5&quot;/&gt;&lt;property id=&quot;20300&quot; value=&quot;Slide 53&quot;/&gt;&lt;property id=&quot;20307&quot; value=&quot;892&quot;/&gt;&lt;/object&gt;&lt;object type=&quot;3&quot; unique_id=&quot;11835&quot;&gt;&lt;property id=&quot;20148&quot; value=&quot;5&quot;/&gt;&lt;property id=&quot;20300&quot; value=&quot;Slide 54&quot;/&gt;&lt;property id=&quot;20307&quot; value=&quot;893&quot;/&gt;&lt;/object&gt;&lt;object type=&quot;3&quot; unique_id=&quot;11836&quot;&gt;&lt;property id=&quot;20148&quot; value=&quot;5&quot;/&gt;&lt;property id=&quot;20300&quot; value=&quot;Slide 55&quot;/&gt;&lt;property id=&quot;20307&quot; value=&quot;894&quot;/&gt;&lt;/object&gt;&lt;object type=&quot;3&quot; unique_id=&quot;11837&quot;&gt;&lt;property id=&quot;20148&quot; value=&quot;5&quot;/&gt;&lt;property id=&quot;20300&quot; value=&quot;Slide 56&quot;/&gt;&lt;property id=&quot;20307&quot; value=&quot;895&quot;/&gt;&lt;/object&gt;&lt;object type=&quot;3&quot; unique_id=&quot;11838&quot;&gt;&lt;property id=&quot;20148&quot; value=&quot;5&quot;/&gt;&lt;property id=&quot;20300&quot; value=&quot;Slide 57&quot;/&gt;&lt;property id=&quot;20307&quot; value=&quot;896&quot;/&gt;&lt;/object&gt;&lt;object type=&quot;3&quot; unique_id=&quot;11839&quot;&gt;&lt;property id=&quot;20148&quot; value=&quot;5&quot;/&gt;&lt;property id=&quot;20300&quot; value=&quot;Slide 58&quot;/&gt;&lt;property id=&quot;20307&quot; value=&quot;897&quot;/&gt;&lt;/object&gt;&lt;object type=&quot;3&quot; unique_id=&quot;11840&quot;&gt;&lt;property id=&quot;20148&quot; value=&quot;5&quot;/&gt;&lt;property id=&quot;20300&quot; value=&quot;Slide 59&quot;/&gt;&lt;property id=&quot;20307&quot; value=&quot;898&quot;/&gt;&lt;/object&gt;&lt;object type=&quot;3&quot; unique_id=&quot;12259&quot;&gt;&lt;property id=&quot;20148&quot; value=&quot;5&quot;/&gt;&lt;property id=&quot;20300&quot; value=&quot;Slide 61 - &amp;quot;Activity&amp;quot;&quot;/&gt;&lt;property id=&quot;20307&quot; value=&quot;901&quot;/&gt;&lt;/object&gt;&lt;object type=&quot;3&quot; unique_id=&quot;12260&quot;&gt;&lt;property id=&quot;20148&quot; value=&quot;5&quot;/&gt;&lt;property id=&quot;20300&quot; value=&quot;Slide 65 - &amp;quot;Tell us about Iowa…&amp;quot;&quot;/&gt;&lt;property id=&quot;20307&quot; value=&quot;902&quot;/&gt;&lt;/object&gt;&lt;object type=&quot;3&quot; unique_id=&quot;12261&quot;&gt;&lt;property id=&quot;20148&quot; value=&quot;5&quot;/&gt;&lt;property id=&quot;20300&quot; value=&quot;Slide 66 - &amp;quot;Why age anchor?&amp;quot;&quot;/&gt;&lt;property id=&quot;20307&quot; value=&quot;903&quot;/&gt;&lt;/object&gt;&lt;object type=&quot;3&quot; unique_id=&quot;12262&quot;&gt;&lt;property id=&quot;20148&quot; value=&quot;5&quot;/&gt;&lt;property id=&quot;20300&quot; value=&quot;Slide 72 - &amp;quot;Understanding Developmental Progression&amp;quot;&quot;/&gt;&lt;property id=&quot;20307&quot; value=&quot;904&quot;/&gt;&lt;/object&gt;&lt;object type=&quot;3&quot; unique_id=&quot;13209&quot;&gt;&lt;property id=&quot;20148&quot; value=&quot;5&quot;/&gt;&lt;property id=&quot;20300&quot; value=&quot;Slide 60 - &amp;quot;The process for determining a rating:&amp;quot;&quot;/&gt;&lt;property id=&quot;20307&quot; value=&quot;920&quot;/&gt;&lt;/object&gt;&lt;object type=&quot;3&quot; unique_id=&quot;13210&quot;&gt;&lt;property id=&quot;20148&quot; value=&quot;5&quot;/&gt;&lt;property id=&quot;20300&quot; value=&quot;Slide 63 - &amp;quot;Informed Decisions&amp;quot;&quot;/&gt;&lt;property id=&quot;20307&quot; value=&quot;919&quot;/&gt;&lt;/object&gt;&lt;object type=&quot;3&quot; unique_id=&quot;13211&quot;&gt;&lt;property id=&quot;20148&quot; value=&quot;5&quot;/&gt;&lt;property id=&quot;20300&quot; value=&quot;Slide 74 - &amp;quot;Using the Decision Tree&amp;quot;&quot;/&gt;&lt;property id=&quot;20307&quot; value=&quot;906&quot;/&gt;&lt;/object&gt;&lt;object type=&quot;3&quot; unique_id=&quot;13212&quot;&gt;&lt;property id=&quot;20148&quot; value=&quot;5&quot;/&gt;&lt;property id=&quot;20300&quot; value=&quot;Slide 75 - &amp;quot;Tell us about Iowa…&amp;quot;&quot;/&gt;&lt;property id=&quot;20307&quot; value=&quot;905&quot;/&gt;&lt;/object&gt;&lt;object type=&quot;3&quot; unique_id=&quot;13213&quot;&gt;&lt;property id=&quot;20148&quot; value=&quot;5&quot;/&gt;&lt;property id=&quot;20300&quot; value=&quot;Slide 79 - &amp;quot;Tell us about Iowa…&amp;quot;&quot;/&gt;&lt;property id=&quot;20307&quot; value=&quot;907&quot;/&gt;&lt;/object&gt;&lt;object type=&quot;3&quot; unique_id=&quot;13214&quot;&gt;&lt;property id=&quot;20148&quot; value=&quot;5&quot;/&gt;&lt;property id=&quot;20300&quot; value=&quot;Slide 85 - &amp;quot;Integrating the COS Process with the IFSP/IEP Process – Conversations with Families&amp;quot;&quot;/&gt;&lt;property id=&quot;20307&quot; value=&quot;908&quot;/&gt;&lt;/object&gt;&lt;object type=&quot;3&quot; unique_id=&quot;13215&quot;&gt;&lt;property id=&quot;20148&quot; value=&quot;5&quot;/&gt;&lt;property id=&quot;20300&quot; value=&quot;Slide 87 - &amp;quot;In a high-quality team discussion…&amp;quot;&quot;/&gt;&lt;property id=&quot;20307&quot; value=&quot;914&quot;/&gt;&lt;/object&gt;&lt;object type=&quot;3&quot; unique_id=&quot;13216&quot;&gt;&lt;property id=&quot;20148&quot; value=&quot;5&quot;/&gt;&lt;property id=&quot;20300&quot; value=&quot;Slide 88 - &amp;quot;Where to focus &amp;#x0D;&amp;#x0A;in deciding the rating&amp;quot;&quot;/&gt;&lt;property id=&quot;20307&quot; value=&quot;916&quot;/&gt;&lt;/object&gt;&lt;object type=&quot;3&quot; unique_id=&quot;13217&quot;&gt;&lt;property id=&quot;20148&quot; value=&quot;5&quot;/&gt;&lt;property id=&quot;20300&quot; value=&quot;Slide 89 - &amp;quot;Suggestions for reaching consensus&amp;#x0D;&amp;#x0A;on COS ratings&amp;#x0D;&amp;#x0A;&amp;quot;&quot;/&gt;&lt;property id=&quot;20307&quot; value=&quot;917&quot;/&gt;&lt;/object&gt;&lt;object type=&quot;3&quot; unique_id=&quot;13218&quot;&gt;&lt;property id=&quot;20148&quot; value=&quot;5&quot;/&gt;&lt;property id=&quot;20300&quot; value=&quot;Slide 90 - &amp;quot;Example probe in team discussion&amp;quot;&quot;/&gt;&lt;property id=&quot;20307&quot; value=&quot;918&quot;/&gt;&lt;/object&gt;&lt;object type=&quot;3&quot; unique_id=&quot;13219&quot;&gt;&lt;property id=&quot;20148&quot; value=&quot;5&quot;/&gt;&lt;property id=&quot;20300&quot; value=&quot;Slide 91 - &amp;quot;Practice Using the COS Process&amp;quot;&quot;/&gt;&lt;property id=&quot;20307&quot; value=&quot;910&quot;/&gt;&lt;/object&gt;&lt;object type=&quot;3&quot; unique_id=&quot;13220&quot;&gt;&lt;property id=&quot;20148&quot; value=&quot;5&quot;/&gt;&lt;property id=&quot;20300&quot; value=&quot;Slide 97 - &amp;quot;Tell us about Iowa…&amp;quot;&quot;/&gt;&lt;property id=&quot;20307&quot; value=&quot;921&quot;/&gt;&lt;/object&gt;&lt;object type=&quot;3&quot; unique_id=&quot;13530&quot;&gt;&lt;property id=&quot;20148&quot; value=&quot;5&quot;/&gt;&lt;property id=&quot;20300&quot; value=&quot;Slide 101 - &amp;quot;Data Reporting&amp;quot;&quot;/&gt;&lt;property id=&quot;20307&quot; value=&quot;944&quot;/&gt;&lt;/object&gt;&lt;object type=&quot;3&quot; unique_id=&quot;13531&quot;&gt;&lt;property id=&quot;20148&quot; value=&quot;5&quot;/&gt;&lt;property id=&quot;20300&quot; value=&quot;Slide 102&quot;/&gt;&lt;property id=&quot;20307&quot; value=&quot;922&quot;/&gt;&lt;/object&gt;&lt;object type=&quot;3&quot; unique_id=&quot;13532&quot;&gt;&lt;property id=&quot;20148&quot; value=&quot;5&quot;/&gt;&lt;property id=&quot;20300&quot; value=&quot;Slide 103&quot;/&gt;&lt;property id=&quot;20307&quot; value=&quot;923&quot;/&gt;&lt;/object&gt;&lt;object type=&quot;3&quot; unique_id=&quot;13533&quot;&gt;&lt;property id=&quot;20148&quot; value=&quot;5&quot;/&gt;&lt;property id=&quot;20300&quot; value=&quot;Slide 104&quot;/&gt;&lt;property id=&quot;20307&quot; value=&quot;924&quot;/&gt;&lt;/object&gt;&lt;object type=&quot;3&quot; unique_id=&quot;13534&quot;&gt;&lt;property id=&quot;20148&quot; value=&quot;5&quot;/&gt;&lt;property id=&quot;20300&quot; value=&quot;Slide 105&quot;/&gt;&lt;property id=&quot;20307&quot; value=&quot;925&quot;/&gt;&lt;/object&gt;&lt;object type=&quot;3&quot; unique_id=&quot;13535&quot;&gt;&lt;property id=&quot;20148&quot; value=&quot;5&quot;/&gt;&lt;property id=&quot;20300&quot; value=&quot;Slide 106 - &amp;quot;Key Point&amp;quot;&quot;/&gt;&lt;property id=&quot;20307&quot; value=&quot;926&quot;/&gt;&lt;/object&gt;&lt;object type=&quot;3&quot; unique_id=&quot;13536&quot;&gt;&lt;property id=&quot;20148&quot; value=&quot;5&quot;/&gt;&lt;property id=&quot;20300&quot; value=&quot;Slide 107 - &amp;quot;How changes in ratings on the COSF correspond to reporting categories a - e&amp;quot;&quot;/&gt;&lt;property id=&quot;20307&quot; value=&quot;927&quot;/&gt;&lt;/object&gt;&lt;object type=&quot;3&quot; unique_id=&quot;13537&quot;&gt;&lt;property id=&quot;20148&quot; value=&quot;5&quot;/&gt;&lt;property id=&quot;20300&quot; value=&quot;Slide 108&quot;/&gt;&lt;property id=&quot;20307&quot; value=&quot;928&quot;/&gt;&lt;/object&gt;&lt;object type=&quot;3&quot; unique_id=&quot;13538&quot;&gt;&lt;property id=&quot;20148&quot; value=&quot;5&quot;/&gt;&lt;property id=&quot;20300&quot; value=&quot;Slide 109&quot;/&gt;&lt;property id=&quot;20307&quot; value=&quot;929&quot;/&gt;&lt;/object&gt;&lt;object type=&quot;3&quot; unique_id=&quot;13539&quot;&gt;&lt;property id=&quot;20148&quot; value=&quot;5&quot;/&gt;&lt;property id=&quot;20300&quot; value=&quot;Slide 110&quot;/&gt;&lt;property id=&quot;20307&quot; value=&quot;930&quot;/&gt;&lt;/object&gt;&lt;object type=&quot;3&quot; unique_id=&quot;13540&quot;&gt;&lt;property id=&quot;20148&quot; value=&quot;5&quot;/&gt;&lt;property id=&quot;20300&quot; value=&quot;Slide 111 - &amp;quot;How changes in ratings on the COSF correspond to reporting categories a - e&amp;quot;&quot;/&gt;&lt;property id=&quot;20307&quot; value=&quot;931&quot;/&gt;&lt;/object&gt;&lt;object type=&quot;3&quot; unique_id=&quot;13541&quot;&gt;&lt;property id=&quot;20148&quot; value=&quot;5&quot;/&gt;&lt;property id=&quot;20300&quot; value=&quot;Slide 112&quot;/&gt;&lt;property id=&quot;20307&quot; value=&quot;932&quot;/&gt;&lt;/object&gt;&lt;object type=&quot;3&quot; unique_id=&quot;13542&quot;&gt;&lt;property id=&quot;20148&quot; value=&quot;5&quot;/&gt;&lt;property id=&quot;20300&quot; value=&quot;Slide 113 - &amp;quot;How changes in ratings on the COSF correspond to reporting categories a - e&amp;quot;&quot;/&gt;&lt;property id=&quot;20307&quot; value=&quot;933&quot;/&gt;&lt;/object&gt;&lt;object type=&quot;3&quot; unique_id=&quot;13543&quot;&gt;&lt;property id=&quot;20148&quot; value=&quot;5&quot;/&gt;&lt;property id=&quot;20300&quot; value=&quot;Slide 114&quot;/&gt;&lt;property id=&quot;20307&quot; value=&quot;934&quot;/&gt;&lt;/object&gt;&lt;object type=&quot;3&quot; unique_id=&quot;13544&quot;&gt;&lt;property id=&quot;20148&quot; value=&quot;5&quot;/&gt;&lt;property id=&quot;20300&quot; value=&quot;Slide 115&quot;/&gt;&lt;property id=&quot;20307&quot; value=&quot;935&quot;/&gt;&lt;/object&gt;&lt;object type=&quot;3&quot; unique_id=&quot;13545&quot;&gt;&lt;property id=&quot;20148&quot; value=&quot;5&quot;/&gt;&lt;property id=&quot;20300&quot; value=&quot;Slide 116 - &amp;quot;How changes in ratings on the COSF correspond to reporting categories a - e&amp;quot;&quot;/&gt;&lt;property id=&quot;20307&quot; value=&quot;936&quot;/&gt;&lt;/object&gt;&lt;object type=&quot;3&quot; unique_id=&quot;13546&quot;&gt;&lt;property id=&quot;20148&quot; value=&quot;5&quot;/&gt;&lt;property id=&quot;20300&quot; value=&quot;Slide 117&quot;/&gt;&lt;property id=&quot;20307&quot; value=&quot;937&quot;/&gt;&lt;/object&gt;&lt;object type=&quot;3&quot; unique_id=&quot;13547&quot;&gt;&lt;property id=&quot;20148&quot; value=&quot;5&quot;/&gt;&lt;property id=&quot;20300&quot; value=&quot;Slide 118&quot;/&gt;&lt;property id=&quot;20307&quot; value=&quot;938&quot;/&gt;&lt;/object&gt;&lt;object type=&quot;3&quot; unique_id=&quot;13548&quot;&gt;&lt;property id=&quot;20148&quot; value=&quot;5&quot;/&gt;&lt;property id=&quot;20300&quot; value=&quot;Slide 119&quot;/&gt;&lt;property id=&quot;20307&quot; value=&quot;939&quot;/&gt;&lt;/object&gt;&lt;object type=&quot;3&quot; unique_id=&quot;13549&quot;&gt;&lt;property id=&quot;20148&quot; value=&quot;5&quot;/&gt;&lt;property id=&quot;20300&quot; value=&quot;Slide 120&quot;/&gt;&lt;property id=&quot;20307&quot; value=&quot;940&quot;/&gt;&lt;/object&gt;&lt;object type=&quot;3&quot; unique_id=&quot;13550&quot;&gt;&lt;property id=&quot;20148&quot; value=&quot;5&quot;/&gt;&lt;property id=&quot;20300&quot; value=&quot;Slide 121 - &amp;quot;How changes in ratings on the COSF correspond to reporting categories a - e&amp;quot;&quot;/&gt;&lt;property id=&quot;20307&quot; value=&quot;941&quot;/&gt;&lt;/object&gt;&lt;object type=&quot;3&quot; unique_id=&quot;13551&quot;&gt;&lt;property id=&quot;20148&quot; value=&quot;5&quot;/&gt;&lt;property id=&quot;20300&quot; value=&quot;Slide 122&quot;/&gt;&lt;property id=&quot;20307&quot; value=&quot;942&quot;/&gt;&lt;/object&gt;&lt;object type=&quot;3&quot; unique_id=&quot;13552&quot;&gt;&lt;property id=&quot;20148&quot; value=&quot;5&quot;/&gt;&lt;property id=&quot;20300&quot; value=&quot;Slide 123&quot;/&gt;&lt;property id=&quot;20307&quot; value=&quot;943&quot;/&gt;&lt;/object&gt;&lt;object type=&quot;3&quot; unique_id=&quot;13554&quot;&gt;&lt;property id=&quot;20148&quot; value=&quot;5&quot;/&gt;&lt;property id=&quot;20300&quot; value=&quot;Slide 138 - &amp;quot;The National Data – what is it telling us after three years?&amp;quot;&quot;/&gt;&lt;property id=&quot;20307&quot; value=&quot;946&quot;/&gt;&lt;/object&gt;&lt;object type=&quot;3&quot; unique_id=&quot;14192&quot;&gt;&lt;property id=&quot;20148&quot; value=&quot;5&quot;/&gt;&lt;property id=&quot;20300&quot; value=&quot;Slide 131 - &amp;quot;The Summary Statements&amp;quot;&quot;/&gt;&lt;property id=&quot;20307&quot; value=&quot;947&quot;/&gt;&lt;/object&gt;&lt;object type=&quot;3&quot; unique_id=&quot;14193&quot;&gt;&lt;property id=&quot;20148&quot; value=&quot;5&quot;/&gt;&lt;property id=&quot;20300&quot; value=&quot;Slide 139 - &amp;quot;Questions and Answers&amp;quot;&quot;/&gt;&lt;property id=&quot;20307&quot; value=&quot;948&quot;/&gt;&lt;/object&gt;&lt;object type=&quot;3&quot; unique_id=&quot;14194&quot;&gt;&lt;property id=&quot;20148&quot; value=&quot;5&quot;/&gt;&lt;property id=&quot;20300&quot; value=&quot;Slide 141 - &amp;quot;Contact Information&amp;quot;&quot;/&gt;&lt;property id=&quot;20307&quot; value=&quot;949&quot;/&gt;&lt;/object&gt;&lt;object type=&quot;3&quot; unique_id=&quot;14195&quot;&gt;&lt;property id=&quot;20148&quot; value=&quot;5&quot;/&gt;&lt;property id=&quot;20300&quot; value=&quot;Slide 124 - &amp;quot;State Approaches to Outcomes Data, 2009-10&amp;quot;&quot;/&gt;&lt;property id=&quot;20307&quot; value=&quot;955&quot;/&gt;&lt;/object&gt;&lt;object type=&quot;3&quot; unique_id=&quot;14196&quot;&gt;&lt;property id=&quot;20148&quot; value=&quot;5&quot;/&gt;&lt;property id=&quot;20300&quot; value=&quot;Slide 125&quot;/&gt;&lt;property id=&quot;20307&quot; value=&quot;956&quot;/&gt;&lt;/object&gt;&lt;object type=&quot;3&quot; unique_id=&quot;14197&quot;&gt;&lt;property id=&quot;20148&quot; value=&quot;5&quot;/&gt;&lt;property id=&quot;20300&quot; value=&quot;Slide 126&quot;/&gt;&lt;property id=&quot;20307&quot; value=&quot;957&quot;/&gt;&lt;/object&gt;&lt;object type=&quot;3&quot; unique_id=&quot;14198&quot;&gt;&lt;property id=&quot;20148&quot; value=&quot;5&quot;/&gt;&lt;property id=&quot;20300&quot; value=&quot;Slide 127 - &amp;quot;OSEP Reporting Categories&amp;quot;&quot;/&gt;&lt;property id=&quot;20307&quot; value=&quot;954&quot;/&gt;&lt;/object&gt;&lt;object type=&quot;3&quot; unique_id=&quot;14199&quot;&gt;&lt;property id=&quot;20148&quot; value=&quot;5&quot;/&gt;&lt;property id=&quot;20300&quot; value=&quot;Slide 128&quot;/&gt;&lt;property id=&quot;20307&quot; value=&quot;962&quot;/&gt;&lt;/object&gt;&lt;object type=&quot;3&quot; unique_id=&quot;14200&quot;&gt;&lt;property id=&quot;20148&quot; value=&quot;5&quot;/&gt;&lt;property id=&quot;20300&quot; value=&quot;Slide 129&quot;/&gt;&lt;property id=&quot;20307&quot; value=&quot;950&quot;/&gt;&lt;/object&gt;&lt;object type=&quot;3&quot; unique_id=&quot;14201&quot;&gt;&lt;property id=&quot;20148&quot; value=&quot;5&quot;/&gt;&lt;property id=&quot;20300&quot; value=&quot;Slide 130&quot;/&gt;&lt;property id=&quot;20307&quot; value=&quot;952&quot;/&gt;&lt;/object&gt;&lt;object type=&quot;3&quot; unique_id=&quot;14202&quot;&gt;&lt;property id=&quot;20148&quot; value=&quot;5&quot;/&gt;&lt;property id=&quot;20300&quot; value=&quot;Slide 132&quot;/&gt;&lt;property id=&quot;20307&quot; value=&quot;951&quot;/&gt;&lt;/object&gt;&lt;object type=&quot;3&quot; unique_id=&quot;14203&quot;&gt;&lt;property id=&quot;20148&quot; value=&quot;5&quot;/&gt;&lt;property id=&quot;20300&quot; value=&quot;Slide 133&quot;/&gt;&lt;property id=&quot;20307&quot; value=&quot;953&quot;/&gt;&lt;/object&gt;&lt;object type=&quot;3&quot; unique_id=&quot;14204&quot;&gt;&lt;property id=&quot;20148&quot; value=&quot;5&quot;/&gt;&lt;property id=&quot;20300&quot; value=&quot;Slide 134&quot;/&gt;&lt;property id=&quot;20307&quot; value=&quot;958&quot;/&gt;&lt;/object&gt;&lt;object type=&quot;3&quot; unique_id=&quot;14205&quot;&gt;&lt;property id=&quot;20148&quot; value=&quot;5&quot;/&gt;&lt;property id=&quot;20300&quot; value=&quot;Slide 135&quot;/&gt;&lt;property id=&quot;20307&quot; value=&quot;959&quot;/&gt;&lt;/object&gt;&lt;object type=&quot;3&quot; unique_id=&quot;14206&quot;&gt;&lt;property id=&quot;20148&quot; value=&quot;5&quot;/&gt;&lt;property id=&quot;20300&quot; value=&quot;Slide 136&quot;/&gt;&lt;property id=&quot;20307&quot; value=&quot;960&quot;/&gt;&lt;/object&gt;&lt;object type=&quot;3&quot; unique_id=&quot;14207&quot;&gt;&lt;property id=&quot;20148&quot; value=&quot;5&quot;/&gt;&lt;property id=&quot;20300&quot; value=&quot;Slide 137&quot;/&gt;&lt;property id=&quot;20307&quot; value=&quot;961&quot;/&gt;&lt;/object&gt;&lt;object type=&quot;3&quot; unique_id=&quot;16056&quot;&gt;&lt;property id=&quot;20148&quot; value=&quot;5&quot;/&gt;&lt;property id=&quot;20300&quot; value=&quot;Slide 31 - &amp;quot;Activity&amp;quot;&quot;/&gt;&lt;property id=&quot;20307&quot; value=&quot;963&quot;/&gt;&lt;/object&gt;&lt;object type=&quot;3&quot; unique_id=&quot;16199&quot;&gt;&lt;property id=&quot;20148&quot; value=&quot;5&quot;/&gt;&lt;property id=&quot;20300&quot; value=&quot;Slide 9 - &amp;quot;Iowa (COS) Process&amp;quot;&quot;/&gt;&lt;property id=&quot;20307&quot; value=&quot;964&quot;/&gt;&lt;/object&gt;&lt;object type=&quot;3&quot; unique_id=&quot;16200&quot;&gt;&lt;property id=&quot;20148&quot; value=&quot;5&quot;/&gt;&lt;property id=&quot;20300&quot; value=&quot;Slide 142 - &amp;quot;Iowa Contact Information&amp;quot;&quot;/&gt;&lt;property id=&quot;20307&quot; value=&quot;965&quot;/&gt;&lt;/object&gt;&lt;/object&gt;&lt;/object&gt;&lt;/database&gt;"/>
  <p:tag name="SECTOMILLISECCONVERTED" val="1"/>
</p:tagLst>
</file>

<file path=ppt/theme/theme1.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Default Design-First child">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Second child">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Third child">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Fourth child">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Fifth child">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7619</TotalTime>
  <Words>8496</Words>
  <Application>Microsoft Office PowerPoint</Application>
  <PresentationFormat>On-screen Show (4:3)</PresentationFormat>
  <Paragraphs>1742</Paragraphs>
  <Slides>142</Slides>
  <Notes>120</Notes>
  <HiddenSlides>0</HiddenSlides>
  <MMClips>2</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142</vt:i4>
      </vt:variant>
    </vt:vector>
  </HeadingPairs>
  <TitlesOfParts>
    <vt:vector size="149" baseType="lpstr">
      <vt:lpstr>3_Default Design</vt:lpstr>
      <vt:lpstr>6_Default Design-First child</vt:lpstr>
      <vt:lpstr>7_Default Design-Second child</vt:lpstr>
      <vt:lpstr>8_Default Design-Third child</vt:lpstr>
      <vt:lpstr>9_Default Design-Fourth child</vt:lpstr>
      <vt:lpstr>10_Default Design-Fifth child</vt:lpstr>
      <vt:lpstr>Acrobat Document</vt:lpstr>
      <vt:lpstr> Early Childhood Outcomes Workshop </vt:lpstr>
      <vt:lpstr>Workshop Topics</vt:lpstr>
      <vt:lpstr>Review of the Three Child Outcomes</vt:lpstr>
      <vt:lpstr>Tell us about Iowa…</vt:lpstr>
      <vt:lpstr>Goal of early intervention</vt:lpstr>
      <vt:lpstr>Three child outcomes</vt:lpstr>
      <vt:lpstr>Recommended Practices and the COS Process- Assessment</vt:lpstr>
      <vt:lpstr>Tell us about Iowa…</vt:lpstr>
      <vt:lpstr>Iowa (COS) Process</vt:lpstr>
      <vt:lpstr>What is the Child Outcomes   Summary (COS) Process?</vt:lpstr>
      <vt:lpstr>Why was the process developed?</vt:lpstr>
      <vt:lpstr>Purposes of the COS</vt:lpstr>
      <vt:lpstr>Features of the COS</vt:lpstr>
      <vt:lpstr>The two COS questions</vt:lpstr>
      <vt:lpstr>Why two questions?</vt:lpstr>
      <vt:lpstr>Why two COS questions?</vt:lpstr>
      <vt:lpstr>Summary ratings are based on…</vt:lpstr>
      <vt:lpstr>Essential Knowledge for Completing the COS</vt:lpstr>
      <vt:lpstr>Important point</vt:lpstr>
      <vt:lpstr> How we learn about the child’s functioning across settings and situations </vt:lpstr>
      <vt:lpstr>DEC* recommended practices           for assessment</vt:lpstr>
      <vt:lpstr>Assessment practices appropriate for outcomes measurement:  ASHA*</vt:lpstr>
      <vt:lpstr>1. WHAT is Functional Assessment?</vt:lpstr>
      <vt:lpstr>WHAT:  Functional Assessment is…</vt:lpstr>
      <vt:lpstr>WHAT: Functional Assessment is Authentic…</vt:lpstr>
      <vt:lpstr>Conventional Assessment</vt:lpstr>
      <vt:lpstr>Assessment should focus on…</vt:lpstr>
      <vt:lpstr>Activity</vt:lpstr>
      <vt:lpstr>Listening and learning from parents is good assessment</vt:lpstr>
      <vt:lpstr>A domain score on an assessment tool does not necessarily translate directly into             an outcome rating</vt:lpstr>
      <vt:lpstr>Activity</vt:lpstr>
      <vt:lpstr>Crosswalks</vt:lpstr>
      <vt:lpstr>AEPS Crosswalk example</vt:lpstr>
      <vt:lpstr>The seven points on the COS scale</vt:lpstr>
      <vt:lpstr>Tell us about Iowa…</vt:lpstr>
      <vt:lpstr>7 – Completely</vt:lpstr>
      <vt:lpstr>6 – Between completely  and somewhat</vt:lpstr>
      <vt:lpstr>5 – Somewhat</vt:lpstr>
      <vt:lpstr>4 – Between somewhat  and nearly</vt:lpstr>
      <vt:lpstr>3 – Nearly</vt:lpstr>
      <vt:lpstr>2 – Between nearly and not yet</vt:lpstr>
      <vt:lpstr>1 – Not yet</vt:lpstr>
      <vt:lpstr>Levels of functioning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process for determining a rating:</vt:lpstr>
      <vt:lpstr>Activity</vt:lpstr>
      <vt:lpstr>Is the rating subjective?</vt:lpstr>
      <vt:lpstr>Informed Decisions</vt:lpstr>
      <vt:lpstr>Recommended Practices and the COS Process – Age Anchoring</vt:lpstr>
      <vt:lpstr>Tell us about Iowa…</vt:lpstr>
      <vt:lpstr>Why age anchor?</vt:lpstr>
      <vt:lpstr>What are foundational skills?</vt:lpstr>
      <vt:lpstr>What are immediate foundational skills?</vt:lpstr>
      <vt:lpstr>Immediate foundational skills</vt:lpstr>
      <vt:lpstr>How foundational skills lead to age-expected functioning</vt:lpstr>
      <vt:lpstr>Activity</vt:lpstr>
      <vt:lpstr>Understanding Developmental Progression</vt:lpstr>
      <vt:lpstr>Activity</vt:lpstr>
      <vt:lpstr>Using the Decision Tree</vt:lpstr>
      <vt:lpstr>Tell us about Iowa…</vt:lpstr>
      <vt:lpstr>PowerPoint Presentation</vt:lpstr>
      <vt:lpstr>Activity</vt:lpstr>
      <vt:lpstr>The COS Team Process</vt:lpstr>
      <vt:lpstr>Tell us about Iowa…</vt:lpstr>
      <vt:lpstr>What is a high-quality  team discussion?</vt:lpstr>
      <vt:lpstr>In a quality team discussion…</vt:lpstr>
      <vt:lpstr>PowerPoint Presentation</vt:lpstr>
      <vt:lpstr>Involving families in a conversation about their child’s functioning</vt:lpstr>
      <vt:lpstr>What we should expect  from family involvement</vt:lpstr>
      <vt:lpstr>Integrating the COS Process with the IFSP/IEP Process – Conversations with Families</vt:lpstr>
      <vt:lpstr>Activity</vt:lpstr>
      <vt:lpstr>In a high-quality team discussion…</vt:lpstr>
      <vt:lpstr>Where to focus  in deciding the rating</vt:lpstr>
      <vt:lpstr>Suggestions for reaching consensus on COS ratings </vt:lpstr>
      <vt:lpstr>Example probe in team discussion</vt:lpstr>
      <vt:lpstr>Practice Using the COS Process</vt:lpstr>
      <vt:lpstr>Documenting the Rating</vt:lpstr>
      <vt:lpstr>Documenting the rating</vt:lpstr>
      <vt:lpstr>Why is it important  to document the rating?</vt:lpstr>
      <vt:lpstr>Activity</vt:lpstr>
      <vt:lpstr>Data Reporting and Data Quality</vt:lpstr>
      <vt:lpstr>Tell us about Iowa…</vt:lpstr>
      <vt:lpstr>Why it’s important</vt:lpstr>
      <vt:lpstr>Training and communication for quality assurance</vt:lpstr>
      <vt:lpstr>After the rating is complete…</vt:lpstr>
      <vt:lpstr>Data Reporting</vt:lpstr>
      <vt:lpstr>PowerPoint Presentation</vt:lpstr>
      <vt:lpstr>PowerPoint Presentation</vt:lpstr>
      <vt:lpstr>PowerPoint Presentation</vt:lpstr>
      <vt:lpstr>PowerPoint Presentation</vt:lpstr>
      <vt:lpstr>Key Point</vt:lpstr>
      <vt:lpstr>How changes in ratings on the COSF correspond to reporting categories a - e</vt:lpstr>
      <vt:lpstr>PowerPoint Presentation</vt:lpstr>
      <vt:lpstr>PowerPoint Presentation</vt:lpstr>
      <vt:lpstr>PowerPoint Presentation</vt:lpstr>
      <vt:lpstr>How changes in ratings on the COSF correspond to reporting categories a - e</vt:lpstr>
      <vt:lpstr>PowerPoint Presentation</vt:lpstr>
      <vt:lpstr>How changes in ratings on the COSF correspond to reporting categories a - e</vt:lpstr>
      <vt:lpstr>PowerPoint Presentation</vt:lpstr>
      <vt:lpstr>PowerPoint Presentation</vt:lpstr>
      <vt:lpstr>How changes in ratings on the COSF correspond to reporting categories a - e</vt:lpstr>
      <vt:lpstr>PowerPoint Presentation</vt:lpstr>
      <vt:lpstr>PowerPoint Presentation</vt:lpstr>
      <vt:lpstr>PowerPoint Presentation</vt:lpstr>
      <vt:lpstr>PowerPoint Presentation</vt:lpstr>
      <vt:lpstr>How changes in ratings on the COSF correspond to reporting categories a - e</vt:lpstr>
      <vt:lpstr>PowerPoint Presentation</vt:lpstr>
      <vt:lpstr>PowerPoint Presentation</vt:lpstr>
      <vt:lpstr>State Approaches to Outcomes Data, 2009-10</vt:lpstr>
      <vt:lpstr>PowerPoint Presentation</vt:lpstr>
      <vt:lpstr>PowerPoint Presentation</vt:lpstr>
      <vt:lpstr>OSEP Reporting Categories</vt:lpstr>
      <vt:lpstr>PowerPoint Presentation</vt:lpstr>
      <vt:lpstr>PowerPoint Presentation</vt:lpstr>
      <vt:lpstr>PowerPoint Presentation</vt:lpstr>
      <vt:lpstr>The Summary Statements</vt:lpstr>
      <vt:lpstr>PowerPoint Presentation</vt:lpstr>
      <vt:lpstr>PowerPoint Presentation</vt:lpstr>
      <vt:lpstr>PowerPoint Presentation</vt:lpstr>
      <vt:lpstr>PowerPoint Presentation</vt:lpstr>
      <vt:lpstr>PowerPoint Presentation</vt:lpstr>
      <vt:lpstr>PowerPoint Presentation</vt:lpstr>
      <vt:lpstr>The National Data – what is it telling us after three years?</vt:lpstr>
      <vt:lpstr>Questions and Answers</vt:lpstr>
      <vt:lpstr>ECO Center web site</vt:lpstr>
      <vt:lpstr>Contact Information</vt:lpstr>
      <vt:lpstr>Iowa Contact Information</vt:lpstr>
    </vt:vector>
  </TitlesOfParts>
  <Company>unc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 Longitudinal -  OSEP Leadership Mtng</dc:title>
  <dc:creator>ECO</dc:creator>
  <cp:lastModifiedBy>Christine Wagner</cp:lastModifiedBy>
  <cp:revision>620</cp:revision>
  <dcterms:created xsi:type="dcterms:W3CDTF">2008-03-27T18:39:34Z</dcterms:created>
  <dcterms:modified xsi:type="dcterms:W3CDTF">2012-08-06T17:26:31Z</dcterms:modified>
</cp:coreProperties>
</file>