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23.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notesSlides/notesSlide24.xml" ContentType="application/vnd.openxmlformats-officedocument.presentationml.notesSlide+xml"/>
  <Override PartName="/ppt/charts/chart5.xml" ContentType="application/vnd.openxmlformats-officedocument.drawingml.chart+xml"/>
  <Override PartName="/ppt/drawings/drawing3.xml" ContentType="application/vnd.openxmlformats-officedocument.drawingml.chartshapes+xml"/>
  <Override PartName="/ppt/notesSlides/notesSlide25.xml" ContentType="application/vnd.openxmlformats-officedocument.presentationml.notesSlide+xml"/>
  <Override PartName="/ppt/charts/chart6.xml" ContentType="application/vnd.openxmlformats-officedocument.drawingml.chart+xml"/>
  <Override PartName="/ppt/drawings/drawing4.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charts/chart7.xml" ContentType="application/vnd.openxmlformats-officedocument.drawingml.chart+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theme/themeOverride1.xml" ContentType="application/vnd.openxmlformats-officedocument.themeOverride+xml"/>
  <Override PartName="/ppt/charts/chart10.xml" ContentType="application/vnd.openxmlformats-officedocument.drawingml.chart+xml"/>
  <Override PartName="/ppt/notesSlides/notesSlide147.xml" ContentType="application/vnd.openxmlformats-officedocument.presentationml.notesSlide+xml"/>
  <Override PartName="/ppt/charts/chart11.xml" ContentType="application/vnd.openxmlformats-officedocument.drawingml.chart+xml"/>
  <Override PartName="/ppt/drawings/drawing5.xml" ContentType="application/vnd.openxmlformats-officedocument.drawingml.chartshapes+xml"/>
  <Override PartName="/ppt/charts/chart12.xml" ContentType="application/vnd.openxmlformats-officedocument.drawingml.chart+xml"/>
  <Override PartName="/ppt/drawings/drawing6.xml" ContentType="application/vnd.openxmlformats-officedocument.drawingml.chartshapes+xml"/>
  <Override PartName="/ppt/notesSlides/notesSlide148.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drawings/drawing7.xml" ContentType="application/vnd.openxmlformats-officedocument.drawingml.chartshapes+xml"/>
  <Override PartName="/ppt/charts/chart17.xml" ContentType="application/vnd.openxmlformats-officedocument.drawingml.chart+xml"/>
  <Override PartName="/ppt/drawings/drawing8.xml" ContentType="application/vnd.openxmlformats-officedocument.drawingml.chartshapes+xml"/>
  <Override PartName="/ppt/notesSlides/notesSlide149.xml" ContentType="application/vnd.openxmlformats-officedocument.presentationml.notesSlide+xml"/>
  <Override PartName="/ppt/tags/tag2.xml" ContentType="application/vnd.openxmlformats-officedocument.presentationml.tags+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charts/chart18.xml" ContentType="application/vnd.openxmlformats-officedocument.drawingml.chart+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55" r:id="rId2"/>
    <p:sldMasterId id="2147483751" r:id="rId3"/>
    <p:sldMasterId id="2147483766" r:id="rId4"/>
    <p:sldMasterId id="2147483796" r:id="rId5"/>
    <p:sldMasterId id="2147483811" r:id="rId6"/>
    <p:sldMasterId id="2147484810" r:id="rId7"/>
  </p:sldMasterIdLst>
  <p:notesMasterIdLst>
    <p:notesMasterId r:id="rId207"/>
  </p:notesMasterIdLst>
  <p:handoutMasterIdLst>
    <p:handoutMasterId r:id="rId208"/>
  </p:handoutMasterIdLst>
  <p:sldIdLst>
    <p:sldId id="1139" r:id="rId8"/>
    <p:sldId id="1185" r:id="rId9"/>
    <p:sldId id="1140" r:id="rId10"/>
    <p:sldId id="1232" r:id="rId11"/>
    <p:sldId id="974" r:id="rId12"/>
    <p:sldId id="972" r:id="rId13"/>
    <p:sldId id="975" r:id="rId14"/>
    <p:sldId id="976" r:id="rId15"/>
    <p:sldId id="977" r:id="rId16"/>
    <p:sldId id="983" r:id="rId17"/>
    <p:sldId id="984" r:id="rId18"/>
    <p:sldId id="985" r:id="rId19"/>
    <p:sldId id="980" r:id="rId20"/>
    <p:sldId id="986" r:id="rId21"/>
    <p:sldId id="982" r:id="rId22"/>
    <p:sldId id="987" r:id="rId23"/>
    <p:sldId id="1193" r:id="rId24"/>
    <p:sldId id="1194" r:id="rId25"/>
    <p:sldId id="1195" r:id="rId26"/>
    <p:sldId id="989" r:id="rId27"/>
    <p:sldId id="988" r:id="rId28"/>
    <p:sldId id="993" r:id="rId29"/>
    <p:sldId id="978" r:id="rId30"/>
    <p:sldId id="992" r:id="rId31"/>
    <p:sldId id="990" r:id="rId32"/>
    <p:sldId id="991" r:id="rId33"/>
    <p:sldId id="994" r:id="rId34"/>
    <p:sldId id="997" r:id="rId35"/>
    <p:sldId id="979" r:id="rId36"/>
    <p:sldId id="871" r:id="rId37"/>
    <p:sldId id="879" r:id="rId38"/>
    <p:sldId id="1059" r:id="rId39"/>
    <p:sldId id="1060" r:id="rId40"/>
    <p:sldId id="700" r:id="rId41"/>
    <p:sldId id="702" r:id="rId42"/>
    <p:sldId id="703" r:id="rId43"/>
    <p:sldId id="1188" r:id="rId44"/>
    <p:sldId id="705" r:id="rId45"/>
    <p:sldId id="706" r:id="rId46"/>
    <p:sldId id="707" r:id="rId47"/>
    <p:sldId id="708" r:id="rId48"/>
    <p:sldId id="709" r:id="rId49"/>
    <p:sldId id="854" r:id="rId50"/>
    <p:sldId id="856" r:id="rId51"/>
    <p:sldId id="857" r:id="rId52"/>
    <p:sldId id="872" r:id="rId53"/>
    <p:sldId id="874" r:id="rId54"/>
    <p:sldId id="876" r:id="rId55"/>
    <p:sldId id="900" r:id="rId56"/>
    <p:sldId id="964" r:id="rId57"/>
    <p:sldId id="899" r:id="rId58"/>
    <p:sldId id="860" r:id="rId59"/>
    <p:sldId id="965" r:id="rId60"/>
    <p:sldId id="963" r:id="rId61"/>
    <p:sldId id="880" r:id="rId62"/>
    <p:sldId id="1000" r:id="rId63"/>
    <p:sldId id="966" r:id="rId64"/>
    <p:sldId id="1057" r:id="rId65"/>
    <p:sldId id="1002" r:id="rId66"/>
    <p:sldId id="1003" r:id="rId67"/>
    <p:sldId id="1004" r:id="rId68"/>
    <p:sldId id="1005" r:id="rId69"/>
    <p:sldId id="1006" r:id="rId70"/>
    <p:sldId id="1007" r:id="rId71"/>
    <p:sldId id="1008" r:id="rId72"/>
    <p:sldId id="1010" r:id="rId73"/>
    <p:sldId id="1011" r:id="rId74"/>
    <p:sldId id="1012" r:id="rId75"/>
    <p:sldId id="1013" r:id="rId76"/>
    <p:sldId id="1014" r:id="rId77"/>
    <p:sldId id="1015" r:id="rId78"/>
    <p:sldId id="1016" r:id="rId79"/>
    <p:sldId id="1017" r:id="rId80"/>
    <p:sldId id="1018" r:id="rId81"/>
    <p:sldId id="1019" r:id="rId82"/>
    <p:sldId id="1020" r:id="rId83"/>
    <p:sldId id="1021" r:id="rId84"/>
    <p:sldId id="1022" r:id="rId85"/>
    <p:sldId id="1023" r:id="rId86"/>
    <p:sldId id="1024" r:id="rId87"/>
    <p:sldId id="1025" r:id="rId88"/>
    <p:sldId id="1189" r:id="rId89"/>
    <p:sldId id="1026" r:id="rId90"/>
    <p:sldId id="1032" r:id="rId91"/>
    <p:sldId id="733" r:id="rId92"/>
    <p:sldId id="999" r:id="rId93"/>
    <p:sldId id="903" r:id="rId94"/>
    <p:sldId id="734" r:id="rId95"/>
    <p:sldId id="735" r:id="rId96"/>
    <p:sldId id="736" r:id="rId97"/>
    <p:sldId id="737" r:id="rId98"/>
    <p:sldId id="802" r:id="rId99"/>
    <p:sldId id="906" r:id="rId100"/>
    <p:sldId id="967" r:id="rId101"/>
    <p:sldId id="968" r:id="rId102"/>
    <p:sldId id="904" r:id="rId103"/>
    <p:sldId id="969" r:id="rId104"/>
    <p:sldId id="1061" r:id="rId105"/>
    <p:sldId id="803" r:id="rId106"/>
    <p:sldId id="1141" r:id="rId107"/>
    <p:sldId id="1064" r:id="rId108"/>
    <p:sldId id="1033" r:id="rId109"/>
    <p:sldId id="1190" r:id="rId110"/>
    <p:sldId id="1065" r:id="rId111"/>
    <p:sldId id="1068" r:id="rId112"/>
    <p:sldId id="1009" r:id="rId113"/>
    <p:sldId id="1067" r:id="rId114"/>
    <p:sldId id="1066" r:id="rId115"/>
    <p:sldId id="1035" r:id="rId116"/>
    <p:sldId id="1036" r:id="rId117"/>
    <p:sldId id="1037" r:id="rId118"/>
    <p:sldId id="1038" r:id="rId119"/>
    <p:sldId id="1039" r:id="rId120"/>
    <p:sldId id="1200" r:id="rId121"/>
    <p:sldId id="1040" r:id="rId122"/>
    <p:sldId id="1041" r:id="rId123"/>
    <p:sldId id="1042" r:id="rId124"/>
    <p:sldId id="1043" r:id="rId125"/>
    <p:sldId id="1044" r:id="rId126"/>
    <p:sldId id="1045" r:id="rId127"/>
    <p:sldId id="1046" r:id="rId128"/>
    <p:sldId id="1047" r:id="rId129"/>
    <p:sldId id="1048" r:id="rId130"/>
    <p:sldId id="1049" r:id="rId131"/>
    <p:sldId id="1050" r:id="rId132"/>
    <p:sldId id="1051" r:id="rId133"/>
    <p:sldId id="1052" r:id="rId134"/>
    <p:sldId id="1053" r:id="rId135"/>
    <p:sldId id="1054" r:id="rId136"/>
    <p:sldId id="1055" r:id="rId137"/>
    <p:sldId id="1056" r:id="rId138"/>
    <p:sldId id="1069" r:id="rId139"/>
    <p:sldId id="1070" r:id="rId140"/>
    <p:sldId id="1071" r:id="rId141"/>
    <p:sldId id="1072" r:id="rId142"/>
    <p:sldId id="1073" r:id="rId143"/>
    <p:sldId id="1074" r:id="rId144"/>
    <p:sldId id="1075" r:id="rId145"/>
    <p:sldId id="1076" r:id="rId146"/>
    <p:sldId id="1077" r:id="rId147"/>
    <p:sldId id="1089" r:id="rId148"/>
    <p:sldId id="1090" r:id="rId149"/>
    <p:sldId id="1078" r:id="rId150"/>
    <p:sldId id="1079" r:id="rId151"/>
    <p:sldId id="1091" r:id="rId152"/>
    <p:sldId id="1080" r:id="rId153"/>
    <p:sldId id="1084" r:id="rId154"/>
    <p:sldId id="1086" r:id="rId155"/>
    <p:sldId id="1087" r:id="rId156"/>
    <p:sldId id="1088" r:id="rId157"/>
    <p:sldId id="910" r:id="rId158"/>
    <p:sldId id="1062" r:id="rId159"/>
    <p:sldId id="814" r:id="rId160"/>
    <p:sldId id="1143" r:id="rId161"/>
    <p:sldId id="1148" r:id="rId162"/>
    <p:sldId id="1147" r:id="rId163"/>
    <p:sldId id="1150" r:id="rId164"/>
    <p:sldId id="1186" r:id="rId165"/>
    <p:sldId id="1187" r:id="rId166"/>
    <p:sldId id="1201" r:id="rId167"/>
    <p:sldId id="1199" r:id="rId168"/>
    <p:sldId id="1198" r:id="rId169"/>
    <p:sldId id="1197" r:id="rId170"/>
    <p:sldId id="1146" r:id="rId171"/>
    <p:sldId id="1214" r:id="rId172"/>
    <p:sldId id="1202" r:id="rId173"/>
    <p:sldId id="1152" r:id="rId174"/>
    <p:sldId id="1226" r:id="rId175"/>
    <p:sldId id="1227" r:id="rId176"/>
    <p:sldId id="1228" r:id="rId177"/>
    <p:sldId id="1168" r:id="rId178"/>
    <p:sldId id="1170" r:id="rId179"/>
    <p:sldId id="1231" r:id="rId180"/>
    <p:sldId id="1230" r:id="rId181"/>
    <p:sldId id="1229" r:id="rId182"/>
    <p:sldId id="1169" r:id="rId183"/>
    <p:sldId id="1171" r:id="rId184"/>
    <p:sldId id="1167" r:id="rId185"/>
    <p:sldId id="1222" r:id="rId186"/>
    <p:sldId id="1218" r:id="rId187"/>
    <p:sldId id="1219" r:id="rId188"/>
    <p:sldId id="1220" r:id="rId189"/>
    <p:sldId id="1225" r:id="rId190"/>
    <p:sldId id="1224" r:id="rId191"/>
    <p:sldId id="1142" r:id="rId192"/>
    <p:sldId id="1210" r:id="rId193"/>
    <p:sldId id="1204" r:id="rId194"/>
    <p:sldId id="1181" r:id="rId195"/>
    <p:sldId id="1205" r:id="rId196"/>
    <p:sldId id="1183" r:id="rId197"/>
    <p:sldId id="1184" r:id="rId198"/>
    <p:sldId id="1030" r:id="rId199"/>
    <p:sldId id="1158" r:id="rId200"/>
    <p:sldId id="1159" r:id="rId201"/>
    <p:sldId id="1166" r:id="rId202"/>
    <p:sldId id="1028" r:id="rId203"/>
    <p:sldId id="1029" r:id="rId204"/>
    <p:sldId id="1216" r:id="rId205"/>
    <p:sldId id="1221" r:id="rId206"/>
  </p:sldIdLst>
  <p:sldSz cx="9144000" cy="6858000" type="screen4x3"/>
  <p:notesSz cx="6881813" cy="9296400"/>
  <p:custDataLst>
    <p:tags r:id="rId209"/>
  </p:custDataLst>
  <p:defaultTextStyle>
    <a:defPPr>
      <a:defRPr lang="en-US"/>
    </a:defPPr>
    <a:lvl1pPr algn="ctr" rtl="0" eaLnBrk="0" fontAlgn="base" hangingPunct="0">
      <a:spcBef>
        <a:spcPct val="0"/>
      </a:spcBef>
      <a:spcAft>
        <a:spcPct val="0"/>
      </a:spcAft>
      <a:defRPr sz="3200" kern="1200">
        <a:solidFill>
          <a:srgbClr val="224568"/>
        </a:solidFill>
        <a:latin typeface="Arial" charset="0"/>
        <a:ea typeface="+mn-ea"/>
        <a:cs typeface="+mn-cs"/>
      </a:defRPr>
    </a:lvl1pPr>
    <a:lvl2pPr marL="457200" algn="ctr" rtl="0" eaLnBrk="0" fontAlgn="base" hangingPunct="0">
      <a:spcBef>
        <a:spcPct val="0"/>
      </a:spcBef>
      <a:spcAft>
        <a:spcPct val="0"/>
      </a:spcAft>
      <a:defRPr sz="3200" kern="1200">
        <a:solidFill>
          <a:srgbClr val="224568"/>
        </a:solidFill>
        <a:latin typeface="Arial" charset="0"/>
        <a:ea typeface="+mn-ea"/>
        <a:cs typeface="+mn-cs"/>
      </a:defRPr>
    </a:lvl2pPr>
    <a:lvl3pPr marL="914400" algn="ctr" rtl="0" eaLnBrk="0" fontAlgn="base" hangingPunct="0">
      <a:spcBef>
        <a:spcPct val="0"/>
      </a:spcBef>
      <a:spcAft>
        <a:spcPct val="0"/>
      </a:spcAft>
      <a:defRPr sz="3200" kern="1200">
        <a:solidFill>
          <a:srgbClr val="224568"/>
        </a:solidFill>
        <a:latin typeface="Arial" charset="0"/>
        <a:ea typeface="+mn-ea"/>
        <a:cs typeface="+mn-cs"/>
      </a:defRPr>
    </a:lvl3pPr>
    <a:lvl4pPr marL="1371600" algn="ctr" rtl="0" eaLnBrk="0" fontAlgn="base" hangingPunct="0">
      <a:spcBef>
        <a:spcPct val="0"/>
      </a:spcBef>
      <a:spcAft>
        <a:spcPct val="0"/>
      </a:spcAft>
      <a:defRPr sz="3200" kern="1200">
        <a:solidFill>
          <a:srgbClr val="224568"/>
        </a:solidFill>
        <a:latin typeface="Arial" charset="0"/>
        <a:ea typeface="+mn-ea"/>
        <a:cs typeface="+mn-cs"/>
      </a:defRPr>
    </a:lvl4pPr>
    <a:lvl5pPr marL="1828800" algn="ctr" rtl="0" eaLnBrk="0" fontAlgn="base" hangingPunct="0">
      <a:spcBef>
        <a:spcPct val="0"/>
      </a:spcBef>
      <a:spcAft>
        <a:spcPct val="0"/>
      </a:spcAft>
      <a:defRPr sz="3200" kern="1200">
        <a:solidFill>
          <a:srgbClr val="224568"/>
        </a:solidFill>
        <a:latin typeface="Arial" charset="0"/>
        <a:ea typeface="+mn-ea"/>
        <a:cs typeface="+mn-cs"/>
      </a:defRPr>
    </a:lvl5pPr>
    <a:lvl6pPr marL="2286000" algn="l" defTabSz="914400" rtl="0" eaLnBrk="1" latinLnBrk="0" hangingPunct="1">
      <a:defRPr sz="3200" kern="1200">
        <a:solidFill>
          <a:srgbClr val="224568"/>
        </a:solidFill>
        <a:latin typeface="Arial" charset="0"/>
        <a:ea typeface="+mn-ea"/>
        <a:cs typeface="+mn-cs"/>
      </a:defRPr>
    </a:lvl6pPr>
    <a:lvl7pPr marL="2743200" algn="l" defTabSz="914400" rtl="0" eaLnBrk="1" latinLnBrk="0" hangingPunct="1">
      <a:defRPr sz="3200" kern="1200">
        <a:solidFill>
          <a:srgbClr val="224568"/>
        </a:solidFill>
        <a:latin typeface="Arial" charset="0"/>
        <a:ea typeface="+mn-ea"/>
        <a:cs typeface="+mn-cs"/>
      </a:defRPr>
    </a:lvl7pPr>
    <a:lvl8pPr marL="3200400" algn="l" defTabSz="914400" rtl="0" eaLnBrk="1" latinLnBrk="0" hangingPunct="1">
      <a:defRPr sz="3200" kern="1200">
        <a:solidFill>
          <a:srgbClr val="224568"/>
        </a:solidFill>
        <a:latin typeface="Arial" charset="0"/>
        <a:ea typeface="+mn-ea"/>
        <a:cs typeface="+mn-cs"/>
      </a:defRPr>
    </a:lvl8pPr>
    <a:lvl9pPr marL="3657600" algn="l" defTabSz="914400" rtl="0" eaLnBrk="1" latinLnBrk="0" hangingPunct="1">
      <a:defRPr sz="3200" kern="1200">
        <a:solidFill>
          <a:srgbClr val="224568"/>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A09"/>
    <a:srgbClr val="FFE38B"/>
    <a:srgbClr val="BAE2FE"/>
    <a:srgbClr val="FFF9DD"/>
    <a:srgbClr val="B9E1FF"/>
    <a:srgbClr val="FFE7F2"/>
    <a:srgbClr val="FFDDEC"/>
    <a:srgbClr val="FFE5F8"/>
    <a:srgbClr val="FEFF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31" autoAdjust="0"/>
    <p:restoredTop sz="65180" autoAdjust="0"/>
  </p:normalViewPr>
  <p:slideViewPr>
    <p:cSldViewPr>
      <p:cViewPr varScale="1">
        <p:scale>
          <a:sx n="77" d="100"/>
          <a:sy n="77" d="100"/>
        </p:scale>
        <p:origin x="240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33516"/>
    </p:cViewPr>
  </p:sorterViewPr>
  <p:notesViewPr>
    <p:cSldViewPr>
      <p:cViewPr varScale="1">
        <p:scale>
          <a:sx n="82" d="100"/>
          <a:sy n="82" d="100"/>
        </p:scale>
        <p:origin x="-2058" y="-90"/>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slide" Target="slides/slide198.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slide" Target="slides/slide14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60" Type="http://schemas.openxmlformats.org/officeDocument/2006/relationships/slide" Target="slides/slide153.xml"/><Relationship Id="rId165" Type="http://schemas.openxmlformats.org/officeDocument/2006/relationships/slide" Target="slides/slide158.xml"/><Relationship Id="rId181" Type="http://schemas.openxmlformats.org/officeDocument/2006/relationships/slide" Target="slides/slide174.xml"/><Relationship Id="rId186" Type="http://schemas.openxmlformats.org/officeDocument/2006/relationships/slide" Target="slides/slide179.xml"/><Relationship Id="rId211" Type="http://schemas.openxmlformats.org/officeDocument/2006/relationships/viewProps" Target="view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slide" Target="slides/slide148.xml"/><Relationship Id="rId171" Type="http://schemas.openxmlformats.org/officeDocument/2006/relationships/slide" Target="slides/slide164.xml"/><Relationship Id="rId176" Type="http://schemas.openxmlformats.org/officeDocument/2006/relationships/slide" Target="slides/slide169.xml"/><Relationship Id="rId192" Type="http://schemas.openxmlformats.org/officeDocument/2006/relationships/slide" Target="slides/slide185.xml"/><Relationship Id="rId197" Type="http://schemas.openxmlformats.org/officeDocument/2006/relationships/slide" Target="slides/slide190.xml"/><Relationship Id="rId206" Type="http://schemas.openxmlformats.org/officeDocument/2006/relationships/slide" Target="slides/slide199.xml"/><Relationship Id="rId201" Type="http://schemas.openxmlformats.org/officeDocument/2006/relationships/slide" Target="slides/slide194.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slide" Target="slides/slide154.xml"/><Relationship Id="rId166" Type="http://schemas.openxmlformats.org/officeDocument/2006/relationships/slide" Target="slides/slide159.xml"/><Relationship Id="rId182" Type="http://schemas.openxmlformats.org/officeDocument/2006/relationships/slide" Target="slides/slide175.xml"/><Relationship Id="rId187" Type="http://schemas.openxmlformats.org/officeDocument/2006/relationships/slide" Target="slides/slide180.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theme" Target="theme/theme1.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172" Type="http://schemas.openxmlformats.org/officeDocument/2006/relationships/slide" Target="slides/slide165.xml"/><Relationship Id="rId193" Type="http://schemas.openxmlformats.org/officeDocument/2006/relationships/slide" Target="slides/slide186.xml"/><Relationship Id="rId202" Type="http://schemas.openxmlformats.org/officeDocument/2006/relationships/slide" Target="slides/slide195.xml"/><Relationship Id="rId207" Type="http://schemas.openxmlformats.org/officeDocument/2006/relationships/notesMaster" Target="notesMasters/notesMaster1.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183" Type="http://schemas.openxmlformats.org/officeDocument/2006/relationships/slide" Target="slides/slide176.xml"/><Relationship Id="rId21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199" Type="http://schemas.openxmlformats.org/officeDocument/2006/relationships/slide" Target="slides/slide192.xml"/><Relationship Id="rId203" Type="http://schemas.openxmlformats.org/officeDocument/2006/relationships/slide" Target="slides/slide196.xml"/><Relationship Id="rId208" Type="http://schemas.openxmlformats.org/officeDocument/2006/relationships/handoutMaster" Target="handoutMasters/handoutMaster1.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slide" Target="slides/slide182.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slide" Target="slides/slide188.xml"/><Relationship Id="rId209" Type="http://schemas.openxmlformats.org/officeDocument/2006/relationships/tags" Target="tags/tag1.xml"/><Relationship Id="rId190" Type="http://schemas.openxmlformats.org/officeDocument/2006/relationships/slide" Target="slides/slide183.xml"/><Relationship Id="rId204" Type="http://schemas.openxmlformats.org/officeDocument/2006/relationships/slide" Target="slides/slide197.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slide" Target="slides/slide173.xml"/><Relationship Id="rId210" Type="http://schemas.openxmlformats.org/officeDocument/2006/relationships/presProps" Target="presProps.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C:\SRI\ECO%20State%20TA\AR\Copy%20of%20AR_state%20data.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SRI\ECO%20State%20TA\AR\NationalchilddataGraphtemplate_2010-11.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SRI\ECO%20State%20TA\AR\NationalchilddataGraphtemplate_2010-11.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SRI\ECO%20State%20TA\AR\Copy%20of%20AR_state%20data.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SRI\ECO%20State%20TA\AR\Copy%20of%20AR_state%20data.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SRI\ECO%20State%20TA\AR\Copy%20of%20AR_state%20data.xlsx" TargetMode="Externa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C:\SRI\ECO%20State%20TA\AR\NationalchilddataGraphtemplate_2010-11.xlsx" TargetMode="External"/></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C:\SRI\ECO%20State%20TA\AR\NationalchilddataGraphtemplate_2010-11.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G:\COSF%20CoP\June%202011\Data%20Received\IL-C_COSF_CoP_Data_Template_5-31-11%20(2).xls"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khebbeler\Documents\Projects\EC%20Outcomes%20Center\Child%20Outcomes%20Data\2012%20(for%2010-11)\PartB_Outcome%20data_final_5-21-12_%20with%20graphs_revisions_KH.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oleObject" Target="file:///C:\Users\khebbeler\Documents\Projects\EC%20Outcomes%20Center\Child%20Outcomes%20Data\2012%20(for%2010-11)\PartC_Outcome%20data_final_5-21-12_with%20graphs_revisions_KH.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SRI\ECO%20State%20TA\AR\NationalchilddataGraphtemplate_2010-11.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SRI\ECO%20State%20TA\AR\NationalchilddataGraphtemplate_2010-11.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SRI\ECO%20State%20TA\AR\NationalchilddataGraphtemplate_2010-11.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SRI\ECO%20State%20TA\AR\NationalchilddataGraphtemplate_2010-11.xlsx"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1" Type="http://schemas.openxmlformats.org/officeDocument/2006/relationships/oleObject" Target="file:///C:\SRI\ECO%20State%20TA\AR\Copy%20of%20AR_state%20data.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SRI\ECO%20State%20TA\AR\Copy%20of%20AR_state%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700" dirty="0" smtClean="0"/>
              <a:t>Pt.  </a:t>
            </a:r>
            <a:r>
              <a:rPr lang="en-US" sz="2700" dirty="0"/>
              <a:t>B Preschool National Data, 2010-11*</a:t>
            </a:r>
          </a:p>
        </c:rich>
      </c:tx>
      <c:layout>
        <c:manualLayout>
          <c:xMode val="edge"/>
          <c:yMode val="edge"/>
          <c:x val="0.16223388305847075"/>
          <c:y val="1.4084507042253521E-2"/>
        </c:manualLayout>
      </c:layout>
      <c:overlay val="0"/>
    </c:title>
    <c:autoTitleDeleted val="0"/>
    <c:plotArea>
      <c:layout>
        <c:manualLayout>
          <c:layoutTarget val="inner"/>
          <c:xMode val="edge"/>
          <c:yMode val="edge"/>
          <c:x val="9.947538042002621E-2"/>
          <c:y val="0.12680751173708921"/>
          <c:w val="0.8840328654570353"/>
          <c:h val="0.6894220176703264"/>
        </c:manualLayout>
      </c:layout>
      <c:barChart>
        <c:barDir val="col"/>
        <c:grouping val="clustered"/>
        <c:varyColors val="0"/>
        <c:ser>
          <c:idx val="0"/>
          <c:order val="0"/>
          <c:tx>
            <c:strRef>
              <c:f>'Gr- Nat data SS'!$D$5</c:f>
              <c:strCache>
                <c:ptCount val="1"/>
                <c:pt idx="0">
                  <c:v>Social Relationships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 Nat data SS'!$C$6:$C$7</c:f>
              <c:strCache>
                <c:ptCount val="2"/>
                <c:pt idx="0">
                  <c:v>Substantially increased their rate of growth</c:v>
                </c:pt>
                <c:pt idx="1">
                  <c:v>Exited within age expectations</c:v>
                </c:pt>
              </c:strCache>
            </c:strRef>
          </c:cat>
          <c:val>
            <c:numRef>
              <c:f>'Gr- Nat data SS'!$D$6:$D$7</c:f>
              <c:numCache>
                <c:formatCode>0.0</c:formatCode>
                <c:ptCount val="2"/>
                <c:pt idx="0">
                  <c:v>80.845903526733579</c:v>
                </c:pt>
                <c:pt idx="1">
                  <c:v>59.749685404714739</c:v>
                </c:pt>
              </c:numCache>
            </c:numRef>
          </c:val>
        </c:ser>
        <c:ser>
          <c:idx val="1"/>
          <c:order val="1"/>
          <c:tx>
            <c:strRef>
              <c:f>'Gr- Nat data SS'!$E$5</c:f>
              <c:strCache>
                <c:ptCount val="1"/>
                <c:pt idx="0">
                  <c:v>Knowledge and Skills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 Nat data SS'!$C$6:$C$7</c:f>
              <c:strCache>
                <c:ptCount val="2"/>
                <c:pt idx="0">
                  <c:v>Substantially increased their rate of growth</c:v>
                </c:pt>
                <c:pt idx="1">
                  <c:v>Exited within age expectations</c:v>
                </c:pt>
              </c:strCache>
            </c:strRef>
          </c:cat>
          <c:val>
            <c:numRef>
              <c:f>'Gr- Nat data SS'!$E$6:$E$7</c:f>
              <c:numCache>
                <c:formatCode>0.0</c:formatCode>
                <c:ptCount val="2"/>
                <c:pt idx="0">
                  <c:v>81.0122718191042</c:v>
                </c:pt>
                <c:pt idx="1">
                  <c:v>52.54918549398451</c:v>
                </c:pt>
              </c:numCache>
            </c:numRef>
          </c:val>
        </c:ser>
        <c:ser>
          <c:idx val="2"/>
          <c:order val="2"/>
          <c:tx>
            <c:strRef>
              <c:f>'Gr- Nat data SS'!$F$5</c:f>
              <c:strCache>
                <c:ptCount val="1"/>
                <c:pt idx="0">
                  <c:v>Action to meets needs</c:v>
                </c:pt>
              </c:strCache>
            </c:strRef>
          </c:tx>
          <c:spPr>
            <a:solidFill>
              <a:srgbClr val="FF9900"/>
            </a:solidFill>
          </c:spPr>
          <c:invertIfNegative val="0"/>
          <c:dPt>
            <c:idx val="0"/>
            <c:invertIfNegative val="0"/>
            <c:bubble3D val="0"/>
          </c:dPt>
          <c:dPt>
            <c:idx val="1"/>
            <c:invertIfNegative val="0"/>
            <c:bubble3D val="0"/>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 Nat data SS'!$C$6:$C$7</c:f>
              <c:strCache>
                <c:ptCount val="2"/>
                <c:pt idx="0">
                  <c:v>Substantially increased their rate of growth</c:v>
                </c:pt>
                <c:pt idx="1">
                  <c:v>Exited within age expectations</c:v>
                </c:pt>
              </c:strCache>
            </c:strRef>
          </c:cat>
          <c:val>
            <c:numRef>
              <c:f>'Gr- Nat data SS'!$F$6:$F$7</c:f>
              <c:numCache>
                <c:formatCode>0.0</c:formatCode>
                <c:ptCount val="2"/>
                <c:pt idx="0">
                  <c:v>80.875220653473917</c:v>
                </c:pt>
                <c:pt idx="1">
                  <c:v>65.778068890452019</c:v>
                </c:pt>
              </c:numCache>
            </c:numRef>
          </c:val>
        </c:ser>
        <c:dLbls>
          <c:showLegendKey val="0"/>
          <c:showVal val="0"/>
          <c:showCatName val="0"/>
          <c:showSerName val="0"/>
          <c:showPercent val="0"/>
          <c:showBubbleSize val="0"/>
        </c:dLbls>
        <c:gapWidth val="150"/>
        <c:axId val="284682936"/>
        <c:axId val="182952288"/>
      </c:barChart>
      <c:catAx>
        <c:axId val="284682936"/>
        <c:scaling>
          <c:orientation val="minMax"/>
        </c:scaling>
        <c:delete val="0"/>
        <c:axPos val="b"/>
        <c:numFmt formatCode="General" sourceLinked="0"/>
        <c:majorTickMark val="none"/>
        <c:minorTickMark val="none"/>
        <c:tickLblPos val="nextTo"/>
        <c:txPr>
          <a:bodyPr/>
          <a:lstStyle/>
          <a:p>
            <a:pPr>
              <a:defRPr sz="1600"/>
            </a:pPr>
            <a:endParaRPr lang="en-US"/>
          </a:p>
        </c:txPr>
        <c:crossAx val="182952288"/>
        <c:crosses val="autoZero"/>
        <c:auto val="1"/>
        <c:lblAlgn val="ctr"/>
        <c:lblOffset val="100"/>
        <c:noMultiLvlLbl val="0"/>
      </c:catAx>
      <c:valAx>
        <c:axId val="182952288"/>
        <c:scaling>
          <c:orientation val="minMax"/>
          <c:max val="100"/>
        </c:scaling>
        <c:delete val="0"/>
        <c:axPos val="l"/>
        <c:majorGridlines/>
        <c:title>
          <c:tx>
            <c:rich>
              <a:bodyPr rot="0" vert="horz"/>
              <a:lstStyle/>
              <a:p>
                <a:pPr>
                  <a:defRPr/>
                </a:pPr>
                <a:r>
                  <a:rPr lang="en-US"/>
                  <a:t>%</a:t>
                </a:r>
              </a:p>
            </c:rich>
          </c:tx>
          <c:overlay val="0"/>
        </c:title>
        <c:numFmt formatCode="0" sourceLinked="0"/>
        <c:majorTickMark val="out"/>
        <c:minorTickMark val="none"/>
        <c:tickLblPos val="nextTo"/>
        <c:crossAx val="284682936"/>
        <c:crosses val="autoZero"/>
        <c:crossBetween val="between"/>
        <c:majorUnit val="20"/>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'619'!$B$35</c:f>
              <c:strCache>
                <c:ptCount val="1"/>
                <c:pt idx="0">
                  <c:v>National</c:v>
                </c:pt>
              </c:strCache>
            </c:strRef>
          </c:tx>
          <c:invertIfNegative val="0"/>
          <c:dLbls>
            <c:dLbl>
              <c:idx val="2"/>
              <c:layout>
                <c:manualLayout>
                  <c:x val="-4.3859649122807015E-3"/>
                  <c:y val="-3.48258706467661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3888888888888888E-2"/>
                  <c:y val="1.851851851851847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6666666666666666E-2"/>
                  <c:y val="0"/>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'619'!$A$36:$A$40</c:f>
              <c:strCache>
                <c:ptCount val="5"/>
                <c:pt idx="0">
                  <c:v>a</c:v>
                </c:pt>
                <c:pt idx="1">
                  <c:v>b</c:v>
                </c:pt>
                <c:pt idx="2">
                  <c:v>c</c:v>
                </c:pt>
                <c:pt idx="3">
                  <c:v>d</c:v>
                </c:pt>
                <c:pt idx="4">
                  <c:v>e</c:v>
                </c:pt>
              </c:strCache>
            </c:strRef>
          </c:cat>
          <c:val>
            <c:numRef>
              <c:f>'619'!$B$36:$B$40</c:f>
              <c:numCache>
                <c:formatCode>0.0%</c:formatCode>
                <c:ptCount val="5"/>
                <c:pt idx="0">
                  <c:v>1.7000000000000001E-2</c:v>
                </c:pt>
                <c:pt idx="1">
                  <c:v>0.115</c:v>
                </c:pt>
                <c:pt idx="2">
                  <c:v>0.21</c:v>
                </c:pt>
                <c:pt idx="3">
                  <c:v>0.34799999999999998</c:v>
                </c:pt>
                <c:pt idx="4">
                  <c:v>0.31</c:v>
                </c:pt>
              </c:numCache>
            </c:numRef>
          </c:val>
        </c:ser>
        <c:ser>
          <c:idx val="1"/>
          <c:order val="1"/>
          <c:tx>
            <c:strRef>
              <c:f>'619'!$C$35</c:f>
              <c:strCache>
                <c:ptCount val="1"/>
                <c:pt idx="0">
                  <c:v>AR - 619</c:v>
                </c:pt>
              </c:strCache>
            </c:strRef>
          </c:tx>
          <c:invertIfNegative val="0"/>
          <c:dLbls>
            <c:dLbl>
              <c:idx val="0"/>
              <c:layout>
                <c:manualLayout>
                  <c:x val="1.1549592485149883E-2"/>
                  <c:y val="-6.619677204528538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3333333333333332E-3"/>
                  <c:y val="1.388888888888888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1111111111111112E-2"/>
                  <c:y val="0"/>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8479532163742687E-3"/>
                  <c:y val="-1.74129353233830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'619'!$A$36:$A$40</c:f>
              <c:strCache>
                <c:ptCount val="5"/>
                <c:pt idx="0">
                  <c:v>a</c:v>
                </c:pt>
                <c:pt idx="1">
                  <c:v>b</c:v>
                </c:pt>
                <c:pt idx="2">
                  <c:v>c</c:v>
                </c:pt>
                <c:pt idx="3">
                  <c:v>d</c:v>
                </c:pt>
                <c:pt idx="4">
                  <c:v>e</c:v>
                </c:pt>
              </c:strCache>
            </c:strRef>
          </c:cat>
          <c:val>
            <c:numRef>
              <c:f>'619'!$C$36:$C$40</c:f>
              <c:numCache>
                <c:formatCode>0.0%</c:formatCode>
                <c:ptCount val="5"/>
                <c:pt idx="0">
                  <c:v>1.46E-2</c:v>
                </c:pt>
                <c:pt idx="1">
                  <c:v>4.5100000000000001E-2</c:v>
                </c:pt>
                <c:pt idx="2">
                  <c:v>0.1734</c:v>
                </c:pt>
                <c:pt idx="3">
                  <c:v>0.41720000000000002</c:v>
                </c:pt>
                <c:pt idx="4">
                  <c:v>0.34970000000000001</c:v>
                </c:pt>
              </c:numCache>
            </c:numRef>
          </c:val>
        </c:ser>
        <c:dLbls>
          <c:showLegendKey val="0"/>
          <c:showVal val="0"/>
          <c:showCatName val="0"/>
          <c:showSerName val="0"/>
          <c:showPercent val="0"/>
          <c:showBubbleSize val="0"/>
        </c:dLbls>
        <c:gapWidth val="150"/>
        <c:axId val="284934096"/>
        <c:axId val="284934488"/>
      </c:barChart>
      <c:catAx>
        <c:axId val="284934096"/>
        <c:scaling>
          <c:orientation val="minMax"/>
        </c:scaling>
        <c:delete val="0"/>
        <c:axPos val="b"/>
        <c:numFmt formatCode="General" sourceLinked="0"/>
        <c:majorTickMark val="out"/>
        <c:minorTickMark val="none"/>
        <c:tickLblPos val="nextTo"/>
        <c:crossAx val="284934488"/>
        <c:crosses val="autoZero"/>
        <c:auto val="1"/>
        <c:lblAlgn val="ctr"/>
        <c:lblOffset val="100"/>
        <c:noMultiLvlLbl val="0"/>
      </c:catAx>
      <c:valAx>
        <c:axId val="284934488"/>
        <c:scaling>
          <c:orientation val="minMax"/>
          <c:max val="0.70000000000000007"/>
        </c:scaling>
        <c:delete val="0"/>
        <c:axPos val="l"/>
        <c:majorGridlines/>
        <c:title>
          <c:tx>
            <c:rich>
              <a:bodyPr rot="-5400000" vert="horz"/>
              <a:lstStyle/>
              <a:p>
                <a:pPr>
                  <a:defRPr b="1"/>
                </a:pPr>
                <a:r>
                  <a:rPr lang="en-US" b="1"/>
                  <a:t>Percentage of Children</a:t>
                </a:r>
              </a:p>
            </c:rich>
          </c:tx>
          <c:overlay val="0"/>
        </c:title>
        <c:numFmt formatCode="0%" sourceLinked="0"/>
        <c:majorTickMark val="out"/>
        <c:minorTickMark val="none"/>
        <c:tickLblPos val="nextTo"/>
        <c:txPr>
          <a:bodyPr/>
          <a:lstStyle/>
          <a:p>
            <a:pPr>
              <a:defRPr b="1"/>
            </a:pPr>
            <a:endParaRPr lang="en-US"/>
          </a:p>
        </c:txPr>
        <c:crossAx val="284934096"/>
        <c:crosses val="autoZero"/>
        <c:crossBetween val="between"/>
        <c:majorUnit val="0.1"/>
      </c:valAx>
    </c:plotArea>
    <c:legend>
      <c:legendPos val="b"/>
      <c:layout>
        <c:manualLayout>
          <c:xMode val="edge"/>
          <c:yMode val="edge"/>
          <c:x val="0.48008357507943084"/>
          <c:y val="0.88919927919457831"/>
          <c:w val="0.40532992586453009"/>
          <c:h val="8.0949974536764988E-2"/>
        </c:manualLayout>
      </c:layout>
      <c:overlay val="0"/>
      <c:txPr>
        <a:bodyPr/>
        <a:lstStyle/>
        <a:p>
          <a:pPr>
            <a:defRPr sz="1800"/>
          </a:pPr>
          <a:endParaRPr lang="en-US"/>
        </a:p>
      </c:txPr>
    </c:legend>
    <c:plotVisOnly val="1"/>
    <c:dispBlanksAs val="gap"/>
    <c:showDLblsOverMax val="0"/>
  </c:chart>
  <c:txPr>
    <a:bodyPr/>
    <a:lstStyle/>
    <a:p>
      <a:pPr algn="ctr">
        <a:defRPr lang="en-US" sz="2400" b="0" i="0" u="none" strike="noStrike" kern="1200" baseline="0">
          <a:solidFill>
            <a:srgbClr val="000000"/>
          </a:solidFill>
          <a:latin typeface="+mn-lt"/>
          <a:ea typeface="+mn-ea"/>
          <a:cs typeface="+mn-cs"/>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Early Childhood Special Education  </a:t>
            </a:r>
          </a:p>
          <a:p>
            <a:pPr>
              <a:defRPr sz="1600"/>
            </a:pPr>
            <a:r>
              <a:rPr lang="en-US" sz="1600" b="1" i="0" u="none" strike="noStrike" baseline="0">
                <a:effectLst/>
              </a:rPr>
              <a:t>National and State Percentages for Summary Statement 1: </a:t>
            </a:r>
            <a:r>
              <a:rPr lang="en-US" sz="1600"/>
              <a:t>Substantially Increased Rate of Growth, 2010-2011</a:t>
            </a:r>
          </a:p>
        </c:rich>
      </c:tx>
      <c:layout>
        <c:manualLayout>
          <c:xMode val="edge"/>
          <c:yMode val="edge"/>
          <c:x val="0.12471347171201033"/>
          <c:y val="4.3464766578530586E-2"/>
        </c:manualLayout>
      </c:layout>
      <c:overlay val="0"/>
    </c:title>
    <c:autoTitleDeleted val="0"/>
    <c:plotArea>
      <c:layout>
        <c:manualLayout>
          <c:layoutTarget val="inner"/>
          <c:xMode val="edge"/>
          <c:yMode val="edge"/>
          <c:x val="0.15435511489524961"/>
          <c:y val="0.25288609364081061"/>
          <c:w val="0.82381507989193048"/>
          <c:h val="0.59140909781486894"/>
        </c:manualLayout>
      </c:layout>
      <c:barChart>
        <c:barDir val="col"/>
        <c:grouping val="clustered"/>
        <c:varyColors val="0"/>
        <c:ser>
          <c:idx val="0"/>
          <c:order val="0"/>
          <c:tx>
            <c:strRef>
              <c:f>'Part B preschool'!$B$4</c:f>
              <c:strCache>
                <c:ptCount val="1"/>
                <c:pt idx="0">
                  <c:v>National</c:v>
                </c:pt>
              </c:strCache>
            </c:strRef>
          </c:tx>
          <c:invertIfNegative val="0"/>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B preschool'!$C$3:$E$3</c:f>
              <c:strCache>
                <c:ptCount val="3"/>
                <c:pt idx="0">
                  <c:v>Social relationships</c:v>
                </c:pt>
                <c:pt idx="1">
                  <c:v>Knowledge and skills</c:v>
                </c:pt>
                <c:pt idx="2">
                  <c:v>Actions to meet needs</c:v>
                </c:pt>
              </c:strCache>
            </c:strRef>
          </c:cat>
          <c:val>
            <c:numRef>
              <c:f>'Part B preschool'!$C$4:$E$4</c:f>
              <c:numCache>
                <c:formatCode>0</c:formatCode>
                <c:ptCount val="3"/>
                <c:pt idx="0">
                  <c:v>81</c:v>
                </c:pt>
                <c:pt idx="1">
                  <c:v>81</c:v>
                </c:pt>
                <c:pt idx="2">
                  <c:v>81</c:v>
                </c:pt>
              </c:numCache>
            </c:numRef>
          </c:val>
        </c:ser>
        <c:ser>
          <c:idx val="1"/>
          <c:order val="1"/>
          <c:tx>
            <c:strRef>
              <c:f>'Part B preschool'!$B$5</c:f>
              <c:strCache>
                <c:ptCount val="1"/>
                <c:pt idx="0">
                  <c:v>A state 619</c:v>
                </c:pt>
              </c:strCache>
            </c:strRef>
          </c:tx>
          <c:invertIfNegative val="0"/>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B preschool'!$C$3:$E$3</c:f>
              <c:strCache>
                <c:ptCount val="3"/>
                <c:pt idx="0">
                  <c:v>Social relationships</c:v>
                </c:pt>
                <c:pt idx="1">
                  <c:v>Knowledge and skills</c:v>
                </c:pt>
                <c:pt idx="2">
                  <c:v>Actions to meet needs</c:v>
                </c:pt>
              </c:strCache>
            </c:strRef>
          </c:cat>
          <c:val>
            <c:numRef>
              <c:f>'Part B preschool'!$C$5:$E$5</c:f>
              <c:numCache>
                <c:formatCode>0</c:formatCode>
                <c:ptCount val="3"/>
                <c:pt idx="0">
                  <c:v>89.6</c:v>
                </c:pt>
                <c:pt idx="1">
                  <c:v>90.3</c:v>
                </c:pt>
                <c:pt idx="2">
                  <c:v>90.8</c:v>
                </c:pt>
              </c:numCache>
            </c:numRef>
          </c:val>
        </c:ser>
        <c:dLbls>
          <c:dLblPos val="outEnd"/>
          <c:showLegendKey val="0"/>
          <c:showVal val="1"/>
          <c:showCatName val="0"/>
          <c:showSerName val="0"/>
          <c:showPercent val="0"/>
          <c:showBubbleSize val="0"/>
        </c:dLbls>
        <c:gapWidth val="150"/>
        <c:axId val="285535256"/>
        <c:axId val="285535648"/>
      </c:barChart>
      <c:catAx>
        <c:axId val="285535256"/>
        <c:scaling>
          <c:orientation val="minMax"/>
        </c:scaling>
        <c:delete val="0"/>
        <c:axPos val="b"/>
        <c:numFmt formatCode="General" sourceLinked="0"/>
        <c:majorTickMark val="out"/>
        <c:minorTickMark val="none"/>
        <c:tickLblPos val="nextTo"/>
        <c:txPr>
          <a:bodyPr/>
          <a:lstStyle/>
          <a:p>
            <a:pPr>
              <a:defRPr sz="1200"/>
            </a:pPr>
            <a:endParaRPr lang="en-US"/>
          </a:p>
        </c:txPr>
        <c:crossAx val="285535648"/>
        <c:crosses val="autoZero"/>
        <c:auto val="1"/>
        <c:lblAlgn val="ctr"/>
        <c:lblOffset val="100"/>
        <c:noMultiLvlLbl val="0"/>
      </c:catAx>
      <c:valAx>
        <c:axId val="285535648"/>
        <c:scaling>
          <c:orientation val="minMax"/>
          <c:min val="0"/>
        </c:scaling>
        <c:delete val="0"/>
        <c:axPos val="l"/>
        <c:title>
          <c:tx>
            <c:rich>
              <a:bodyPr rot="-5400000" vert="horz"/>
              <a:lstStyle/>
              <a:p>
                <a:pPr>
                  <a:defRPr sz="1400"/>
                </a:pPr>
                <a:r>
                  <a:rPr lang="en-US" sz="1400" b="0"/>
                  <a:t>Percent of children</a:t>
                </a:r>
              </a:p>
            </c:rich>
          </c:tx>
          <c:layout>
            <c:manualLayout>
              <c:xMode val="edge"/>
              <c:yMode val="edge"/>
              <c:x val="2.5714449867951194E-2"/>
              <c:y val="0.35482379073873249"/>
            </c:manualLayout>
          </c:layout>
          <c:overlay val="0"/>
        </c:title>
        <c:numFmt formatCode="0" sourceLinked="0"/>
        <c:majorTickMark val="out"/>
        <c:minorTickMark val="none"/>
        <c:tickLblPos val="nextTo"/>
        <c:txPr>
          <a:bodyPr/>
          <a:lstStyle/>
          <a:p>
            <a:pPr>
              <a:defRPr sz="1400"/>
            </a:pPr>
            <a:endParaRPr lang="en-US"/>
          </a:p>
        </c:txPr>
        <c:crossAx val="285535256"/>
        <c:crosses val="autoZero"/>
        <c:crossBetween val="between"/>
        <c:majorUnit val="20"/>
      </c:valAx>
    </c:plotArea>
    <c:legend>
      <c:legendPos val="b"/>
      <c:layout>
        <c:manualLayout>
          <c:xMode val="edge"/>
          <c:yMode val="edge"/>
          <c:x val="0.39740902417769058"/>
          <c:y val="0.90863585165626748"/>
          <c:w val="0.32788774110460533"/>
          <c:h val="5.4303043200680995E-2"/>
        </c:manualLayout>
      </c:layout>
      <c:overlay val="0"/>
    </c:legend>
    <c:plotVisOnly val="1"/>
    <c:dispBlanksAs val="gap"/>
    <c:showDLblsOverMax val="0"/>
  </c:chart>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b="1" i="0" baseline="0">
                <a:effectLst/>
              </a:rPr>
              <a:t>Early Childhood Special Education </a:t>
            </a:r>
          </a:p>
          <a:p>
            <a:pPr>
              <a:defRPr sz="1600"/>
            </a:pPr>
            <a:r>
              <a:rPr lang="en-US" sz="1600" b="1" i="0" u="none" strike="noStrike" baseline="0">
                <a:effectLst/>
              </a:rPr>
              <a:t>National and State Percentages for Summary Statement 2: </a:t>
            </a:r>
            <a:br>
              <a:rPr lang="en-US" sz="1600" b="1" i="0" u="none" strike="noStrike" baseline="0">
                <a:effectLst/>
              </a:rPr>
            </a:br>
            <a:r>
              <a:rPr lang="en-US" sz="1600" b="1" i="0" baseline="0">
                <a:effectLst/>
              </a:rPr>
              <a:t>Exited within Age Expectations, 2010-2011 </a:t>
            </a:r>
            <a:endParaRPr lang="en-US" sz="1600">
              <a:effectLst/>
            </a:endParaRPr>
          </a:p>
        </c:rich>
      </c:tx>
      <c:layout>
        <c:manualLayout>
          <c:xMode val="edge"/>
          <c:yMode val="edge"/>
          <c:x val="0.13191357517728797"/>
          <c:y val="3.255189676194651E-2"/>
        </c:manualLayout>
      </c:layout>
      <c:overlay val="0"/>
    </c:title>
    <c:autoTitleDeleted val="0"/>
    <c:plotArea>
      <c:layout>
        <c:manualLayout>
          <c:layoutTarget val="inner"/>
          <c:xMode val="edge"/>
          <c:yMode val="edge"/>
          <c:x val="0.14823694885029323"/>
          <c:y val="0.22816247582205029"/>
          <c:w val="0.75517819193003433"/>
          <c:h val="0.59943343639105073"/>
        </c:manualLayout>
      </c:layout>
      <c:barChart>
        <c:barDir val="col"/>
        <c:grouping val="clustered"/>
        <c:varyColors val="0"/>
        <c:ser>
          <c:idx val="0"/>
          <c:order val="0"/>
          <c:tx>
            <c:strRef>
              <c:f>'Part B preschool'!$I$4</c:f>
              <c:strCache>
                <c:ptCount val="1"/>
                <c:pt idx="0">
                  <c:v>National</c:v>
                </c:pt>
              </c:strCache>
            </c:strRef>
          </c:tx>
          <c:invertIfNegative val="0"/>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B preschool'!$J$3:$L$3</c:f>
              <c:strCache>
                <c:ptCount val="3"/>
                <c:pt idx="0">
                  <c:v>Social relationships</c:v>
                </c:pt>
                <c:pt idx="1">
                  <c:v>Knowledge and skills</c:v>
                </c:pt>
                <c:pt idx="2">
                  <c:v>Actions to meet needs</c:v>
                </c:pt>
              </c:strCache>
            </c:strRef>
          </c:cat>
          <c:val>
            <c:numRef>
              <c:f>'Part B preschool'!$J$4:$L$4</c:f>
              <c:numCache>
                <c:formatCode>0</c:formatCode>
                <c:ptCount val="3"/>
                <c:pt idx="0">
                  <c:v>60</c:v>
                </c:pt>
                <c:pt idx="1">
                  <c:v>53</c:v>
                </c:pt>
                <c:pt idx="2">
                  <c:v>66</c:v>
                </c:pt>
              </c:numCache>
            </c:numRef>
          </c:val>
        </c:ser>
        <c:ser>
          <c:idx val="1"/>
          <c:order val="1"/>
          <c:tx>
            <c:strRef>
              <c:f>'Part B preschool'!$I$5</c:f>
              <c:strCache>
                <c:ptCount val="1"/>
                <c:pt idx="0">
                  <c:v>A state 619</c:v>
                </c:pt>
              </c:strCache>
            </c:strRef>
          </c:tx>
          <c:invertIfNegative val="0"/>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B preschool'!$J$3:$L$3</c:f>
              <c:strCache>
                <c:ptCount val="3"/>
                <c:pt idx="0">
                  <c:v>Social relationships</c:v>
                </c:pt>
                <c:pt idx="1">
                  <c:v>Knowledge and skills</c:v>
                </c:pt>
                <c:pt idx="2">
                  <c:v>Actions to meet needs</c:v>
                </c:pt>
              </c:strCache>
            </c:strRef>
          </c:cat>
          <c:val>
            <c:numRef>
              <c:f>'Part B preschool'!$J$5:$L$5</c:f>
              <c:numCache>
                <c:formatCode>0</c:formatCode>
                <c:ptCount val="3"/>
                <c:pt idx="0">
                  <c:v>66.599999999999994</c:v>
                </c:pt>
                <c:pt idx="1">
                  <c:v>57.4</c:v>
                </c:pt>
                <c:pt idx="2">
                  <c:v>76.7</c:v>
                </c:pt>
              </c:numCache>
            </c:numRef>
          </c:val>
        </c:ser>
        <c:dLbls>
          <c:showLegendKey val="0"/>
          <c:showVal val="0"/>
          <c:showCatName val="0"/>
          <c:showSerName val="0"/>
          <c:showPercent val="0"/>
          <c:showBubbleSize val="0"/>
        </c:dLbls>
        <c:gapWidth val="150"/>
        <c:axId val="285536432"/>
        <c:axId val="285536824"/>
      </c:barChart>
      <c:catAx>
        <c:axId val="285536432"/>
        <c:scaling>
          <c:orientation val="minMax"/>
        </c:scaling>
        <c:delete val="0"/>
        <c:axPos val="b"/>
        <c:numFmt formatCode="General" sourceLinked="0"/>
        <c:majorTickMark val="out"/>
        <c:minorTickMark val="none"/>
        <c:tickLblPos val="nextTo"/>
        <c:txPr>
          <a:bodyPr/>
          <a:lstStyle/>
          <a:p>
            <a:pPr>
              <a:defRPr sz="1200"/>
            </a:pPr>
            <a:endParaRPr lang="en-US"/>
          </a:p>
        </c:txPr>
        <c:crossAx val="285536824"/>
        <c:crosses val="autoZero"/>
        <c:auto val="1"/>
        <c:lblAlgn val="ctr"/>
        <c:lblOffset val="100"/>
        <c:noMultiLvlLbl val="0"/>
      </c:catAx>
      <c:valAx>
        <c:axId val="285536824"/>
        <c:scaling>
          <c:orientation val="minMax"/>
          <c:max val="100"/>
        </c:scaling>
        <c:delete val="0"/>
        <c:axPos val="l"/>
        <c:title>
          <c:tx>
            <c:rich>
              <a:bodyPr rot="-5400000" vert="horz"/>
              <a:lstStyle/>
              <a:p>
                <a:pPr>
                  <a:defRPr sz="1400" b="0"/>
                </a:pPr>
                <a:r>
                  <a:rPr lang="en-US" sz="1400" b="0"/>
                  <a:t>Percent of children</a:t>
                </a:r>
              </a:p>
            </c:rich>
          </c:tx>
          <c:overlay val="0"/>
        </c:title>
        <c:numFmt formatCode="0" sourceLinked="0"/>
        <c:majorTickMark val="out"/>
        <c:minorTickMark val="none"/>
        <c:tickLblPos val="nextTo"/>
        <c:txPr>
          <a:bodyPr/>
          <a:lstStyle/>
          <a:p>
            <a:pPr>
              <a:defRPr sz="1400"/>
            </a:pPr>
            <a:endParaRPr lang="en-US"/>
          </a:p>
        </c:txPr>
        <c:crossAx val="285536432"/>
        <c:crosses val="autoZero"/>
        <c:crossBetween val="between"/>
        <c:majorUnit val="20"/>
      </c:valAx>
    </c:plotArea>
    <c:legend>
      <c:legendPos val="b"/>
      <c:layout>
        <c:manualLayout>
          <c:xMode val="edge"/>
          <c:yMode val="edge"/>
          <c:x val="0.38828014919187731"/>
          <c:y val="0.89551775080339324"/>
          <c:w val="0.32976601329089184"/>
          <c:h val="5.1190129896183358E-2"/>
        </c:manualLayout>
      </c:layout>
      <c:overlay val="0"/>
    </c:legend>
    <c:plotVisOnly val="1"/>
    <c:dispBlanksAs val="gap"/>
    <c:showDLblsOverMax val="0"/>
  </c:chart>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487942126236138E-2"/>
          <c:y val="4.4117647058823532E-2"/>
          <c:w val="0.91475901884625266"/>
          <c:h val="0.80814960629921262"/>
        </c:manualLayout>
      </c:layout>
      <c:barChart>
        <c:barDir val="col"/>
        <c:grouping val="clustered"/>
        <c:varyColors val="0"/>
        <c:ser>
          <c:idx val="0"/>
          <c:order val="0"/>
          <c:tx>
            <c:strRef>
              <c:f>'Part C'!$B$12</c:f>
              <c:strCache>
                <c:ptCount val="1"/>
                <c:pt idx="0">
                  <c:v>National</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C'!$A$13:$A$17</c:f>
              <c:strCache>
                <c:ptCount val="5"/>
                <c:pt idx="0">
                  <c:v>a</c:v>
                </c:pt>
                <c:pt idx="1">
                  <c:v>b</c:v>
                </c:pt>
                <c:pt idx="2">
                  <c:v>c</c:v>
                </c:pt>
                <c:pt idx="3">
                  <c:v>d</c:v>
                </c:pt>
                <c:pt idx="4">
                  <c:v>e</c:v>
                </c:pt>
              </c:strCache>
            </c:strRef>
          </c:cat>
          <c:val>
            <c:numRef>
              <c:f>'Part C'!$B$13:$B$17</c:f>
              <c:numCache>
                <c:formatCode>0.0%</c:formatCode>
                <c:ptCount val="5"/>
                <c:pt idx="0">
                  <c:v>2.3E-2</c:v>
                </c:pt>
                <c:pt idx="1">
                  <c:v>0.19600000000000001</c:v>
                </c:pt>
                <c:pt idx="2">
                  <c:v>0.17499999999999999</c:v>
                </c:pt>
                <c:pt idx="3">
                  <c:v>0.29199999999999998</c:v>
                </c:pt>
                <c:pt idx="4">
                  <c:v>0.313</c:v>
                </c:pt>
              </c:numCache>
            </c:numRef>
          </c:val>
        </c:ser>
        <c:ser>
          <c:idx val="1"/>
          <c:order val="1"/>
          <c:tx>
            <c:strRef>
              <c:f>'Part C'!$C$12</c:f>
              <c:strCache>
                <c:ptCount val="1"/>
                <c:pt idx="0">
                  <c:v>AR- Part C</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C'!$A$13:$A$17</c:f>
              <c:strCache>
                <c:ptCount val="5"/>
                <c:pt idx="0">
                  <c:v>a</c:v>
                </c:pt>
                <c:pt idx="1">
                  <c:v>b</c:v>
                </c:pt>
                <c:pt idx="2">
                  <c:v>c</c:v>
                </c:pt>
                <c:pt idx="3">
                  <c:v>d</c:v>
                </c:pt>
                <c:pt idx="4">
                  <c:v>e</c:v>
                </c:pt>
              </c:strCache>
            </c:strRef>
          </c:cat>
          <c:val>
            <c:numRef>
              <c:f>'Part C'!$C$13:$C$17</c:f>
              <c:numCache>
                <c:formatCode>0.0%</c:formatCode>
                <c:ptCount val="5"/>
                <c:pt idx="0">
                  <c:v>5.0799999999999998E-2</c:v>
                </c:pt>
                <c:pt idx="1">
                  <c:v>0.2712</c:v>
                </c:pt>
                <c:pt idx="2">
                  <c:v>0.42980000000000002</c:v>
                </c:pt>
                <c:pt idx="3">
                  <c:v>0.18709999999999999</c:v>
                </c:pt>
                <c:pt idx="4">
                  <c:v>6.1199999999999997E-2</c:v>
                </c:pt>
              </c:numCache>
            </c:numRef>
          </c:val>
        </c:ser>
        <c:dLbls>
          <c:showLegendKey val="0"/>
          <c:showVal val="0"/>
          <c:showCatName val="0"/>
          <c:showSerName val="0"/>
          <c:showPercent val="0"/>
          <c:showBubbleSize val="0"/>
        </c:dLbls>
        <c:gapWidth val="150"/>
        <c:axId val="285537608"/>
        <c:axId val="285538000"/>
      </c:barChart>
      <c:catAx>
        <c:axId val="285537608"/>
        <c:scaling>
          <c:orientation val="minMax"/>
        </c:scaling>
        <c:delete val="0"/>
        <c:axPos val="b"/>
        <c:numFmt formatCode="General" sourceLinked="0"/>
        <c:majorTickMark val="out"/>
        <c:minorTickMark val="none"/>
        <c:tickLblPos val="nextTo"/>
        <c:crossAx val="285538000"/>
        <c:crosses val="autoZero"/>
        <c:auto val="1"/>
        <c:lblAlgn val="ctr"/>
        <c:lblOffset val="100"/>
        <c:noMultiLvlLbl val="0"/>
      </c:catAx>
      <c:valAx>
        <c:axId val="285538000"/>
        <c:scaling>
          <c:orientation val="minMax"/>
          <c:max val="0.70000000000000007"/>
        </c:scaling>
        <c:delete val="0"/>
        <c:axPos val="l"/>
        <c:majorGridlines/>
        <c:numFmt formatCode="0%" sourceLinked="0"/>
        <c:majorTickMark val="out"/>
        <c:minorTickMark val="none"/>
        <c:tickLblPos val="nextTo"/>
        <c:crossAx val="285537608"/>
        <c:crosses val="autoZero"/>
        <c:crossBetween val="between"/>
        <c:majorUnit val="0.1"/>
      </c:valAx>
    </c:plotArea>
    <c:legend>
      <c:legendPos val="b"/>
      <c:layout>
        <c:manualLayout>
          <c:xMode val="edge"/>
          <c:yMode val="edge"/>
          <c:x val="0.46085627117123179"/>
          <c:y val="0.92617280376717614"/>
          <c:w val="0.3745837539538327"/>
          <c:h val="6.8925235448510119E-2"/>
        </c:manualLayout>
      </c:layout>
      <c:overlay val="0"/>
    </c:legend>
    <c:plotVisOnly val="1"/>
    <c:dispBlanksAs val="gap"/>
    <c:showDLblsOverMax val="0"/>
  </c:chart>
  <c:txPr>
    <a:bodyPr/>
    <a:lstStyle/>
    <a:p>
      <a:pPr algn="ctr">
        <a:defRPr lang="en-US" sz="2000" b="1" i="0" u="none" strike="noStrike" kern="1200" baseline="0">
          <a:solidFill>
            <a:srgbClr val="000000"/>
          </a:solidFill>
          <a:latin typeface="+mn-lt"/>
          <a:ea typeface="+mn-ea"/>
          <a:cs typeface="+mn-cs"/>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'Part C'!$B$20</c:f>
              <c:strCache>
                <c:ptCount val="1"/>
                <c:pt idx="0">
                  <c:v>National</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C'!$A$21:$A$25</c:f>
              <c:strCache>
                <c:ptCount val="5"/>
                <c:pt idx="0">
                  <c:v>a</c:v>
                </c:pt>
                <c:pt idx="1">
                  <c:v>b</c:v>
                </c:pt>
                <c:pt idx="2">
                  <c:v>c</c:v>
                </c:pt>
                <c:pt idx="3">
                  <c:v>d</c:v>
                </c:pt>
                <c:pt idx="4">
                  <c:v>e</c:v>
                </c:pt>
              </c:strCache>
            </c:strRef>
          </c:cat>
          <c:val>
            <c:numRef>
              <c:f>'Part C'!$B$21:$B$25</c:f>
              <c:numCache>
                <c:formatCode>0.0%</c:formatCode>
                <c:ptCount val="5"/>
                <c:pt idx="0">
                  <c:v>2.1000000000000001E-2</c:v>
                </c:pt>
                <c:pt idx="1">
                  <c:v>0.2</c:v>
                </c:pt>
                <c:pt idx="2">
                  <c:v>0.23699999999999999</c:v>
                </c:pt>
                <c:pt idx="3">
                  <c:v>0.35599999999999998</c:v>
                </c:pt>
                <c:pt idx="4">
                  <c:v>0.192</c:v>
                </c:pt>
              </c:numCache>
            </c:numRef>
          </c:val>
        </c:ser>
        <c:ser>
          <c:idx val="1"/>
          <c:order val="1"/>
          <c:tx>
            <c:strRef>
              <c:f>'Part C'!$C$20</c:f>
              <c:strCache>
                <c:ptCount val="1"/>
                <c:pt idx="0">
                  <c:v>AR- Part C</c:v>
                </c:pt>
              </c:strCache>
            </c:strRef>
          </c:tx>
          <c:invertIfNegative val="0"/>
          <c:dLbls>
            <c:dLbl>
              <c:idx val="0"/>
              <c:layout>
                <c:manualLayout>
                  <c:x val="1.2500000000000001E-2"/>
                  <c:y val="-3.439153439153439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3333333333334356E-3"/>
                  <c:y val="-1.058201058201058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C'!$A$21:$A$25</c:f>
              <c:strCache>
                <c:ptCount val="5"/>
                <c:pt idx="0">
                  <c:v>a</c:v>
                </c:pt>
                <c:pt idx="1">
                  <c:v>b</c:v>
                </c:pt>
                <c:pt idx="2">
                  <c:v>c</c:v>
                </c:pt>
                <c:pt idx="3">
                  <c:v>d</c:v>
                </c:pt>
                <c:pt idx="4">
                  <c:v>e</c:v>
                </c:pt>
              </c:strCache>
            </c:strRef>
          </c:cat>
          <c:val>
            <c:numRef>
              <c:f>'Part C'!$C$21:$C$25</c:f>
              <c:numCache>
                <c:formatCode>0.0%</c:formatCode>
                <c:ptCount val="5"/>
                <c:pt idx="0">
                  <c:v>5.7000000000000002E-2</c:v>
                </c:pt>
                <c:pt idx="1">
                  <c:v>0.29620000000000002</c:v>
                </c:pt>
                <c:pt idx="2">
                  <c:v>0.39989999999999998</c:v>
                </c:pt>
                <c:pt idx="3">
                  <c:v>0.18149999999999999</c:v>
                </c:pt>
                <c:pt idx="4">
                  <c:v>6.54E-2</c:v>
                </c:pt>
              </c:numCache>
            </c:numRef>
          </c:val>
        </c:ser>
        <c:dLbls>
          <c:showLegendKey val="0"/>
          <c:showVal val="1"/>
          <c:showCatName val="0"/>
          <c:showSerName val="0"/>
          <c:showPercent val="0"/>
          <c:showBubbleSize val="0"/>
        </c:dLbls>
        <c:gapWidth val="150"/>
        <c:axId val="285921248"/>
        <c:axId val="285921640"/>
      </c:barChart>
      <c:catAx>
        <c:axId val="285921248"/>
        <c:scaling>
          <c:orientation val="minMax"/>
        </c:scaling>
        <c:delete val="0"/>
        <c:axPos val="b"/>
        <c:numFmt formatCode="General" sourceLinked="0"/>
        <c:majorTickMark val="out"/>
        <c:minorTickMark val="none"/>
        <c:tickLblPos val="nextTo"/>
        <c:crossAx val="285921640"/>
        <c:crosses val="autoZero"/>
        <c:auto val="1"/>
        <c:lblAlgn val="ctr"/>
        <c:lblOffset val="100"/>
        <c:noMultiLvlLbl val="0"/>
      </c:catAx>
      <c:valAx>
        <c:axId val="285921640"/>
        <c:scaling>
          <c:orientation val="minMax"/>
          <c:max val="0.70000000000000007"/>
        </c:scaling>
        <c:delete val="0"/>
        <c:axPos val="l"/>
        <c:majorGridlines/>
        <c:title>
          <c:tx>
            <c:rich>
              <a:bodyPr rot="-5400000" vert="horz"/>
              <a:lstStyle/>
              <a:p>
                <a:pPr>
                  <a:defRPr/>
                </a:pPr>
                <a:r>
                  <a:rPr lang="en-US"/>
                  <a:t>Percentage of Children</a:t>
                </a:r>
              </a:p>
            </c:rich>
          </c:tx>
          <c:overlay val="0"/>
        </c:title>
        <c:numFmt formatCode="0%" sourceLinked="0"/>
        <c:majorTickMark val="out"/>
        <c:minorTickMark val="none"/>
        <c:tickLblPos val="nextTo"/>
        <c:txPr>
          <a:bodyPr/>
          <a:lstStyle/>
          <a:p>
            <a:pPr>
              <a:defRPr sz="2000"/>
            </a:pPr>
            <a:endParaRPr lang="en-US"/>
          </a:p>
        </c:txPr>
        <c:crossAx val="285921248"/>
        <c:crosses val="autoZero"/>
        <c:crossBetween val="between"/>
        <c:majorUnit val="0.1"/>
      </c:valAx>
    </c:plotArea>
    <c:legend>
      <c:legendPos val="b"/>
      <c:layout>
        <c:manualLayout>
          <c:xMode val="edge"/>
          <c:yMode val="edge"/>
          <c:x val="0.38226541994750662"/>
          <c:y val="0.90597383660375785"/>
          <c:w val="0.43824682852143482"/>
          <c:h val="8.6089655459734196E-2"/>
        </c:manualLayout>
      </c:layout>
      <c:overlay val="0"/>
      <c:txPr>
        <a:bodyPr/>
        <a:lstStyle/>
        <a:p>
          <a:pPr>
            <a:defRPr sz="2000"/>
          </a:pPr>
          <a:endParaRPr lang="en-US"/>
        </a:p>
      </c:txPr>
    </c:legend>
    <c:plotVisOnly val="1"/>
    <c:dispBlanksAs val="gap"/>
    <c:showDLblsOverMax val="0"/>
  </c:chart>
  <c:txPr>
    <a:bodyPr/>
    <a:lstStyle/>
    <a:p>
      <a:pPr algn="ctr">
        <a:defRPr lang="en-US" sz="2400" b="1" i="0" u="none" strike="noStrike" kern="1200" baseline="0">
          <a:solidFill>
            <a:srgbClr val="000000"/>
          </a:solidFill>
          <a:latin typeface="+mn-lt"/>
          <a:ea typeface="+mn-ea"/>
          <a:cs typeface="+mn-cs"/>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803018372703412"/>
          <c:y val="0.1675433752599107"/>
          <c:w val="0.8294698162729659"/>
          <c:h val="0.63434996761768414"/>
        </c:manualLayout>
      </c:layout>
      <c:barChart>
        <c:barDir val="col"/>
        <c:grouping val="clustered"/>
        <c:varyColors val="0"/>
        <c:ser>
          <c:idx val="0"/>
          <c:order val="0"/>
          <c:tx>
            <c:strRef>
              <c:f>'Part C'!$B$28</c:f>
              <c:strCache>
                <c:ptCount val="1"/>
                <c:pt idx="0">
                  <c:v>National</c:v>
                </c:pt>
              </c:strCache>
            </c:strRef>
          </c:tx>
          <c:invertIfNegative val="0"/>
          <c:dLbls>
            <c:dLbl>
              <c:idx val="1"/>
              <c:layout>
                <c:manualLayout>
                  <c:x val="-1.3888888888888888E-2"/>
                  <c:y val="2.05761316872428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3888888888888888E-2"/>
                  <c:y val="-6.1728395061728392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C'!$A$29:$A$33</c:f>
              <c:strCache>
                <c:ptCount val="5"/>
                <c:pt idx="0">
                  <c:v>a</c:v>
                </c:pt>
                <c:pt idx="1">
                  <c:v>b</c:v>
                </c:pt>
                <c:pt idx="2">
                  <c:v>c</c:v>
                </c:pt>
                <c:pt idx="3">
                  <c:v>d</c:v>
                </c:pt>
                <c:pt idx="4">
                  <c:v>e</c:v>
                </c:pt>
              </c:strCache>
            </c:strRef>
          </c:cat>
          <c:val>
            <c:numRef>
              <c:f>'Part C'!$B$29:$B$33</c:f>
              <c:numCache>
                <c:formatCode>0.0%</c:formatCode>
                <c:ptCount val="5"/>
                <c:pt idx="0">
                  <c:v>2.1999999999999999E-2</c:v>
                </c:pt>
                <c:pt idx="1">
                  <c:v>0.185</c:v>
                </c:pt>
                <c:pt idx="2">
                  <c:v>0.20200000000000001</c:v>
                </c:pt>
                <c:pt idx="3">
                  <c:v>0.35899999999999999</c:v>
                </c:pt>
                <c:pt idx="4">
                  <c:v>0.23100000000000001</c:v>
                </c:pt>
              </c:numCache>
            </c:numRef>
          </c:val>
        </c:ser>
        <c:ser>
          <c:idx val="1"/>
          <c:order val="1"/>
          <c:tx>
            <c:strRef>
              <c:f>'Part C'!$C$28</c:f>
              <c:strCache>
                <c:ptCount val="1"/>
                <c:pt idx="0">
                  <c:v>AR- Part C</c:v>
                </c:pt>
              </c:strCache>
            </c:strRef>
          </c:tx>
          <c:invertIfNegative val="0"/>
          <c:dLbls>
            <c:dLbl>
              <c:idx val="0"/>
              <c:layout>
                <c:manualLayout>
                  <c:x val="9.7222222222222224E-3"/>
                  <c:y val="2.05761316872428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527777777777788E-2"/>
                  <c:y val="-2.263374485596700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C'!$A$29:$A$33</c:f>
              <c:strCache>
                <c:ptCount val="5"/>
                <c:pt idx="0">
                  <c:v>a</c:v>
                </c:pt>
                <c:pt idx="1">
                  <c:v>b</c:v>
                </c:pt>
                <c:pt idx="2">
                  <c:v>c</c:v>
                </c:pt>
                <c:pt idx="3">
                  <c:v>d</c:v>
                </c:pt>
                <c:pt idx="4">
                  <c:v>e</c:v>
                </c:pt>
              </c:strCache>
            </c:strRef>
          </c:cat>
          <c:val>
            <c:numRef>
              <c:f>'Part C'!$C$29:$C$33</c:f>
              <c:numCache>
                <c:formatCode>0.0%</c:formatCode>
                <c:ptCount val="5"/>
                <c:pt idx="0">
                  <c:v>6.1899999999999997E-2</c:v>
                </c:pt>
                <c:pt idx="1">
                  <c:v>0.2782</c:v>
                </c:pt>
                <c:pt idx="2">
                  <c:v>0.4047</c:v>
                </c:pt>
                <c:pt idx="3">
                  <c:v>0.19539999999999999</c:v>
                </c:pt>
                <c:pt idx="4">
                  <c:v>5.9799999999999999E-2</c:v>
                </c:pt>
              </c:numCache>
            </c:numRef>
          </c:val>
        </c:ser>
        <c:dLbls>
          <c:showLegendKey val="0"/>
          <c:showVal val="0"/>
          <c:showCatName val="0"/>
          <c:showSerName val="0"/>
          <c:showPercent val="0"/>
          <c:showBubbleSize val="0"/>
        </c:dLbls>
        <c:gapWidth val="150"/>
        <c:axId val="285922424"/>
        <c:axId val="285922816"/>
      </c:barChart>
      <c:catAx>
        <c:axId val="285922424"/>
        <c:scaling>
          <c:orientation val="minMax"/>
        </c:scaling>
        <c:delete val="0"/>
        <c:axPos val="b"/>
        <c:numFmt formatCode="General" sourceLinked="0"/>
        <c:majorTickMark val="out"/>
        <c:minorTickMark val="none"/>
        <c:tickLblPos val="nextTo"/>
        <c:crossAx val="285922816"/>
        <c:crosses val="autoZero"/>
        <c:auto val="1"/>
        <c:lblAlgn val="ctr"/>
        <c:lblOffset val="100"/>
        <c:noMultiLvlLbl val="0"/>
      </c:catAx>
      <c:valAx>
        <c:axId val="285922816"/>
        <c:scaling>
          <c:orientation val="minMax"/>
          <c:max val="0.70000000000000007"/>
        </c:scaling>
        <c:delete val="0"/>
        <c:axPos val="l"/>
        <c:majorGridlines/>
        <c:title>
          <c:tx>
            <c:rich>
              <a:bodyPr rot="-5400000" vert="horz"/>
              <a:lstStyle/>
              <a:p>
                <a:pPr>
                  <a:defRPr/>
                </a:pPr>
                <a:r>
                  <a:rPr lang="en-US"/>
                  <a:t>Percentage of Children</a:t>
                </a:r>
              </a:p>
            </c:rich>
          </c:tx>
          <c:overlay val="0"/>
        </c:title>
        <c:numFmt formatCode="0%" sourceLinked="0"/>
        <c:majorTickMark val="out"/>
        <c:minorTickMark val="none"/>
        <c:tickLblPos val="nextTo"/>
        <c:crossAx val="285922424"/>
        <c:crosses val="autoZero"/>
        <c:crossBetween val="between"/>
        <c:majorUnit val="0.1"/>
      </c:valAx>
    </c:plotArea>
    <c:legend>
      <c:legendPos val="b"/>
      <c:layout>
        <c:manualLayout>
          <c:xMode val="edge"/>
          <c:yMode val="edge"/>
          <c:x val="0.47989041994750659"/>
          <c:y val="0.90584362139917696"/>
          <c:w val="0.3652191601049869"/>
          <c:h val="5.5796619172603423E-2"/>
        </c:manualLayout>
      </c:layout>
      <c:overlay val="0"/>
      <c:txPr>
        <a:bodyPr/>
        <a:lstStyle/>
        <a:p>
          <a:pPr>
            <a:defRPr sz="2000"/>
          </a:pPr>
          <a:endParaRPr lang="en-US"/>
        </a:p>
      </c:txPr>
    </c:legend>
    <c:plotVisOnly val="1"/>
    <c:dispBlanksAs val="gap"/>
    <c:showDLblsOverMax val="0"/>
  </c:chart>
  <c:txPr>
    <a:bodyPr/>
    <a:lstStyle/>
    <a:p>
      <a:pPr algn="ctr">
        <a:defRPr lang="en-US" sz="2400" b="1" i="0" u="none" strike="noStrike" kern="1200" baseline="0">
          <a:solidFill>
            <a:srgbClr val="000000"/>
          </a:solidFill>
          <a:latin typeface="+mn-lt"/>
          <a:ea typeface="+mn-ea"/>
          <a:cs typeface="+mn-cs"/>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b="1" i="0" baseline="0">
                <a:effectLst/>
              </a:rPr>
              <a:t>Early Intervention </a:t>
            </a:r>
          </a:p>
          <a:p>
            <a:pPr>
              <a:defRPr/>
            </a:pPr>
            <a:r>
              <a:rPr lang="en-US" sz="1600" b="1" i="0" baseline="0">
                <a:effectLst/>
              </a:rPr>
              <a:t>National and State Percentages for Summary Statement 1: Substantially Increased Rate of Growth, 2010-11</a:t>
            </a:r>
            <a:endParaRPr lang="en-US" sz="1600">
              <a:effectLst/>
            </a:endParaRPr>
          </a:p>
        </c:rich>
      </c:tx>
      <c:layout>
        <c:manualLayout>
          <c:xMode val="edge"/>
          <c:yMode val="edge"/>
          <c:x val="0.13961849557808989"/>
          <c:y val="3.426526838359667E-2"/>
        </c:manualLayout>
      </c:layout>
      <c:overlay val="0"/>
    </c:title>
    <c:autoTitleDeleted val="0"/>
    <c:plotArea>
      <c:layout>
        <c:manualLayout>
          <c:layoutTarget val="inner"/>
          <c:xMode val="edge"/>
          <c:yMode val="edge"/>
          <c:x val="0.12630222182218476"/>
          <c:y val="0.22521843968406902"/>
          <c:w val="0.84601006505989684"/>
          <c:h val="0.62807878866299349"/>
        </c:manualLayout>
      </c:layout>
      <c:barChart>
        <c:barDir val="col"/>
        <c:grouping val="clustered"/>
        <c:varyColors val="0"/>
        <c:ser>
          <c:idx val="0"/>
          <c:order val="0"/>
          <c:tx>
            <c:strRef>
              <c:f>'Part C '!$B$4</c:f>
              <c:strCache>
                <c:ptCount val="1"/>
                <c:pt idx="0">
                  <c:v>National</c:v>
                </c:pt>
              </c:strCache>
            </c:strRef>
          </c:tx>
          <c:invertIfNegative val="0"/>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C '!$C$3:$E$3</c:f>
              <c:strCache>
                <c:ptCount val="3"/>
                <c:pt idx="0">
                  <c:v>Social relationships</c:v>
                </c:pt>
                <c:pt idx="1">
                  <c:v>Knowledge and skills</c:v>
                </c:pt>
                <c:pt idx="2">
                  <c:v>Actions to meet needs</c:v>
                </c:pt>
              </c:strCache>
            </c:strRef>
          </c:cat>
          <c:val>
            <c:numRef>
              <c:f>'Part C '!$C$4:$E$4</c:f>
              <c:numCache>
                <c:formatCode>0</c:formatCode>
                <c:ptCount val="3"/>
                <c:pt idx="0">
                  <c:v>68</c:v>
                </c:pt>
                <c:pt idx="1">
                  <c:v>73</c:v>
                </c:pt>
                <c:pt idx="2">
                  <c:v>73</c:v>
                </c:pt>
              </c:numCache>
            </c:numRef>
          </c:val>
        </c:ser>
        <c:ser>
          <c:idx val="1"/>
          <c:order val="1"/>
          <c:tx>
            <c:strRef>
              <c:f>'Part C '!$B$5</c:f>
              <c:strCache>
                <c:ptCount val="1"/>
                <c:pt idx="0">
                  <c:v>A State Part C</c:v>
                </c:pt>
              </c:strCache>
            </c:strRef>
          </c:tx>
          <c:invertIfNegative val="0"/>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C '!$C$3:$E$3</c:f>
              <c:strCache>
                <c:ptCount val="3"/>
                <c:pt idx="0">
                  <c:v>Social relationships</c:v>
                </c:pt>
                <c:pt idx="1">
                  <c:v>Knowledge and skills</c:v>
                </c:pt>
                <c:pt idx="2">
                  <c:v>Actions to meet needs</c:v>
                </c:pt>
              </c:strCache>
            </c:strRef>
          </c:cat>
          <c:val>
            <c:numRef>
              <c:f>'Part C '!$C$5:$E$5</c:f>
              <c:numCache>
                <c:formatCode>0</c:formatCode>
                <c:ptCount val="3"/>
                <c:pt idx="0">
                  <c:v>65.7</c:v>
                </c:pt>
                <c:pt idx="1">
                  <c:v>62.2</c:v>
                </c:pt>
                <c:pt idx="2">
                  <c:v>63.8</c:v>
                </c:pt>
              </c:numCache>
            </c:numRef>
          </c:val>
        </c:ser>
        <c:dLbls>
          <c:dLblPos val="outEnd"/>
          <c:showLegendKey val="0"/>
          <c:showVal val="1"/>
          <c:showCatName val="0"/>
          <c:showSerName val="0"/>
          <c:showPercent val="0"/>
          <c:showBubbleSize val="0"/>
        </c:dLbls>
        <c:gapWidth val="150"/>
        <c:axId val="285923600"/>
        <c:axId val="285923992"/>
      </c:barChart>
      <c:catAx>
        <c:axId val="285923600"/>
        <c:scaling>
          <c:orientation val="minMax"/>
        </c:scaling>
        <c:delete val="0"/>
        <c:axPos val="b"/>
        <c:numFmt formatCode="General" sourceLinked="0"/>
        <c:majorTickMark val="out"/>
        <c:minorTickMark val="none"/>
        <c:tickLblPos val="nextTo"/>
        <c:txPr>
          <a:bodyPr/>
          <a:lstStyle/>
          <a:p>
            <a:pPr>
              <a:defRPr sz="1200"/>
            </a:pPr>
            <a:endParaRPr lang="en-US"/>
          </a:p>
        </c:txPr>
        <c:crossAx val="285923992"/>
        <c:crosses val="autoZero"/>
        <c:auto val="1"/>
        <c:lblAlgn val="ctr"/>
        <c:lblOffset val="100"/>
        <c:noMultiLvlLbl val="0"/>
      </c:catAx>
      <c:valAx>
        <c:axId val="285923992"/>
        <c:scaling>
          <c:orientation val="minMax"/>
          <c:max val="100"/>
        </c:scaling>
        <c:delete val="0"/>
        <c:axPos val="l"/>
        <c:title>
          <c:tx>
            <c:rich>
              <a:bodyPr rot="-5400000" vert="horz"/>
              <a:lstStyle/>
              <a:p>
                <a:pPr>
                  <a:defRPr sz="1400"/>
                </a:pPr>
                <a:r>
                  <a:rPr lang="en-US" sz="1400" b="0"/>
                  <a:t>Percent of children</a:t>
                </a:r>
              </a:p>
            </c:rich>
          </c:tx>
          <c:overlay val="0"/>
        </c:title>
        <c:numFmt formatCode="0" sourceLinked="0"/>
        <c:majorTickMark val="out"/>
        <c:minorTickMark val="none"/>
        <c:tickLblPos val="nextTo"/>
        <c:txPr>
          <a:bodyPr/>
          <a:lstStyle/>
          <a:p>
            <a:pPr>
              <a:defRPr sz="1400"/>
            </a:pPr>
            <a:endParaRPr lang="en-US"/>
          </a:p>
        </c:txPr>
        <c:crossAx val="285923600"/>
        <c:crosses val="autoZero"/>
        <c:crossBetween val="between"/>
        <c:majorUnit val="20"/>
        <c:minorUnit val="20"/>
      </c:valAx>
    </c:plotArea>
    <c:legend>
      <c:legendPos val="b"/>
      <c:layout>
        <c:manualLayout>
          <c:xMode val="edge"/>
          <c:yMode val="edge"/>
          <c:x val="0.40761507032063249"/>
          <c:y val="0.92038547334634901"/>
          <c:w val="0.32842219540460416"/>
          <c:h val="5.2074624581214604E-2"/>
        </c:manualLayout>
      </c:layout>
      <c:overlay val="0"/>
    </c:legend>
    <c:plotVisOnly val="1"/>
    <c:dispBlanksAs val="gap"/>
    <c:showDLblsOverMax val="0"/>
  </c:chart>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b="1" i="0" baseline="0">
                <a:effectLst/>
              </a:rPr>
              <a:t>Early Intervention </a:t>
            </a:r>
          </a:p>
          <a:p>
            <a:pPr>
              <a:defRPr/>
            </a:pPr>
            <a:r>
              <a:rPr lang="en-US" sz="1600" b="1" i="0" u="none" strike="noStrike" baseline="0">
                <a:effectLst/>
              </a:rPr>
              <a:t>National and State Percentages for Summary Statement 2: </a:t>
            </a:r>
            <a:r>
              <a:rPr lang="en-US" sz="1600" b="1" i="0" baseline="0">
                <a:effectLst/>
              </a:rPr>
              <a:t>Exited within Age Expectations, 2010-11</a:t>
            </a:r>
            <a:endParaRPr lang="en-US" sz="1600">
              <a:effectLst/>
            </a:endParaRPr>
          </a:p>
        </c:rich>
      </c:tx>
      <c:layout>
        <c:manualLayout>
          <c:xMode val="edge"/>
          <c:yMode val="edge"/>
          <c:x val="0.12077516360151107"/>
          <c:y val="3.4249542166306192E-2"/>
        </c:manualLayout>
      </c:layout>
      <c:overlay val="0"/>
    </c:title>
    <c:autoTitleDeleted val="0"/>
    <c:plotArea>
      <c:layout>
        <c:manualLayout>
          <c:layoutTarget val="inner"/>
          <c:xMode val="edge"/>
          <c:yMode val="edge"/>
          <c:x val="0.13707062139388168"/>
          <c:y val="0.27954169028950004"/>
          <c:w val="0.82965206207197872"/>
          <c:h val="0.57369742434559079"/>
        </c:manualLayout>
      </c:layout>
      <c:barChart>
        <c:barDir val="col"/>
        <c:grouping val="clustered"/>
        <c:varyColors val="0"/>
        <c:ser>
          <c:idx val="0"/>
          <c:order val="0"/>
          <c:tx>
            <c:strRef>
              <c:f>'Part C '!$I$4</c:f>
              <c:strCache>
                <c:ptCount val="1"/>
                <c:pt idx="0">
                  <c:v>National</c:v>
                </c:pt>
              </c:strCache>
            </c:strRef>
          </c:tx>
          <c:invertIfNegative val="0"/>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C '!$J$3:$L$3</c:f>
              <c:strCache>
                <c:ptCount val="3"/>
                <c:pt idx="0">
                  <c:v>Social relationships</c:v>
                </c:pt>
                <c:pt idx="1">
                  <c:v>Knowledge and skills</c:v>
                </c:pt>
                <c:pt idx="2">
                  <c:v>Actions to meet needs</c:v>
                </c:pt>
              </c:strCache>
            </c:strRef>
          </c:cat>
          <c:val>
            <c:numRef>
              <c:f>'Part C '!$J$4:$L$4</c:f>
              <c:numCache>
                <c:formatCode>0</c:formatCode>
                <c:ptCount val="3"/>
                <c:pt idx="0">
                  <c:v>61</c:v>
                </c:pt>
                <c:pt idx="1">
                  <c:v>55</c:v>
                </c:pt>
                <c:pt idx="2">
                  <c:v>59</c:v>
                </c:pt>
              </c:numCache>
            </c:numRef>
          </c:val>
        </c:ser>
        <c:ser>
          <c:idx val="1"/>
          <c:order val="1"/>
          <c:tx>
            <c:strRef>
              <c:f>'Part C '!$I$5</c:f>
              <c:strCache>
                <c:ptCount val="1"/>
                <c:pt idx="0">
                  <c:v>A State Part C</c:v>
                </c:pt>
              </c:strCache>
            </c:strRef>
          </c:tx>
          <c:invertIfNegative val="0"/>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C '!$J$3:$L$3</c:f>
              <c:strCache>
                <c:ptCount val="3"/>
                <c:pt idx="0">
                  <c:v>Social relationships</c:v>
                </c:pt>
                <c:pt idx="1">
                  <c:v>Knowledge and skills</c:v>
                </c:pt>
                <c:pt idx="2">
                  <c:v>Actions to meet needs</c:v>
                </c:pt>
              </c:strCache>
            </c:strRef>
          </c:cat>
          <c:val>
            <c:numRef>
              <c:f>'Part C '!$J$5:$L$5</c:f>
              <c:numCache>
                <c:formatCode>0</c:formatCode>
                <c:ptCount val="3"/>
                <c:pt idx="0">
                  <c:v>24.83</c:v>
                </c:pt>
                <c:pt idx="1">
                  <c:v>24.69</c:v>
                </c:pt>
                <c:pt idx="2">
                  <c:v>25.52</c:v>
                </c:pt>
              </c:numCache>
            </c:numRef>
          </c:val>
        </c:ser>
        <c:dLbls>
          <c:showLegendKey val="0"/>
          <c:showVal val="0"/>
          <c:showCatName val="0"/>
          <c:showSerName val="0"/>
          <c:showPercent val="0"/>
          <c:showBubbleSize val="0"/>
        </c:dLbls>
        <c:gapWidth val="150"/>
        <c:axId val="285924776"/>
        <c:axId val="285851552"/>
      </c:barChart>
      <c:catAx>
        <c:axId val="285924776"/>
        <c:scaling>
          <c:orientation val="minMax"/>
        </c:scaling>
        <c:delete val="0"/>
        <c:axPos val="b"/>
        <c:numFmt formatCode="General" sourceLinked="0"/>
        <c:majorTickMark val="out"/>
        <c:minorTickMark val="none"/>
        <c:tickLblPos val="nextTo"/>
        <c:txPr>
          <a:bodyPr/>
          <a:lstStyle/>
          <a:p>
            <a:pPr>
              <a:defRPr sz="1200"/>
            </a:pPr>
            <a:endParaRPr lang="en-US"/>
          </a:p>
        </c:txPr>
        <c:crossAx val="285851552"/>
        <c:crosses val="autoZero"/>
        <c:auto val="1"/>
        <c:lblAlgn val="ctr"/>
        <c:lblOffset val="100"/>
        <c:noMultiLvlLbl val="0"/>
      </c:catAx>
      <c:valAx>
        <c:axId val="285851552"/>
        <c:scaling>
          <c:orientation val="minMax"/>
          <c:max val="100"/>
        </c:scaling>
        <c:delete val="0"/>
        <c:axPos val="l"/>
        <c:title>
          <c:tx>
            <c:rich>
              <a:bodyPr rot="-5400000" vert="horz"/>
              <a:lstStyle/>
              <a:p>
                <a:pPr>
                  <a:defRPr sz="1400"/>
                </a:pPr>
                <a:r>
                  <a:rPr lang="en-US" sz="1400" b="0"/>
                  <a:t>Percent of children</a:t>
                </a:r>
              </a:p>
            </c:rich>
          </c:tx>
          <c:layout>
            <c:manualLayout>
              <c:xMode val="edge"/>
              <c:yMode val="edge"/>
              <c:x val="2.2589346025479008E-2"/>
              <c:y val="0.41625103851324124"/>
            </c:manualLayout>
          </c:layout>
          <c:overlay val="0"/>
        </c:title>
        <c:numFmt formatCode="0" sourceLinked="0"/>
        <c:majorTickMark val="out"/>
        <c:minorTickMark val="none"/>
        <c:tickLblPos val="nextTo"/>
        <c:txPr>
          <a:bodyPr/>
          <a:lstStyle/>
          <a:p>
            <a:pPr>
              <a:defRPr sz="1400"/>
            </a:pPr>
            <a:endParaRPr lang="en-US"/>
          </a:p>
        </c:txPr>
        <c:crossAx val="285924776"/>
        <c:crosses val="autoZero"/>
        <c:crossBetween val="between"/>
        <c:majorUnit val="20"/>
        <c:minorUnit val="20"/>
      </c:valAx>
    </c:plotArea>
    <c:legend>
      <c:legendPos val="b"/>
      <c:layout>
        <c:manualLayout>
          <c:xMode val="edge"/>
          <c:yMode val="edge"/>
          <c:x val="0.36038309488934128"/>
          <c:y val="0.91553640304407402"/>
          <c:w val="0.3308489887039982"/>
          <c:h val="5.2187340218836281E-2"/>
        </c:manualLayout>
      </c:layout>
      <c:overlay val="0"/>
    </c:legend>
    <c:plotVisOnly val="1"/>
    <c:dispBlanksAs val="gap"/>
    <c:showDLblsOverMax val="0"/>
  </c:chart>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SS 2 percentages for Outcome 3 by local</a:t>
            </a:r>
            <a:r>
              <a:rPr lang="en-US" baseline="0" dirty="0" smtClean="0"/>
              <a:t> program)</a:t>
            </a:r>
            <a:endParaRPr lang="en-US" dirty="0"/>
          </a:p>
        </c:rich>
      </c:tx>
      <c:overlay val="0"/>
    </c:title>
    <c:autoTitleDeleted val="0"/>
    <c:plotArea>
      <c:layout/>
      <c:barChart>
        <c:barDir val="col"/>
        <c:grouping val="clustered"/>
        <c:varyColors val="0"/>
        <c:ser>
          <c:idx val="0"/>
          <c:order val="0"/>
          <c:tx>
            <c:strRef>
              <c:f>'Outcome 3'!$D$1</c:f>
              <c:strCache>
                <c:ptCount val="1"/>
                <c:pt idx="0">
                  <c:v>SS2</c:v>
                </c:pt>
              </c:strCache>
            </c:strRef>
          </c:tx>
          <c:spPr>
            <a:solidFill>
              <a:schemeClr val="accent6">
                <a:lumMod val="60000"/>
                <a:lumOff val="40000"/>
              </a:schemeClr>
            </a:solidFill>
          </c:spPr>
          <c:invertIfNegative val="0"/>
          <c:val>
            <c:numRef>
              <c:f>'Outcome 3'!$D$2:$D$26</c:f>
              <c:numCache>
                <c:formatCode>0.00%</c:formatCode>
                <c:ptCount val="25"/>
                <c:pt idx="0">
                  <c:v>0.66666666666666663</c:v>
                </c:pt>
                <c:pt idx="1">
                  <c:v>0.57608695652173914</c:v>
                </c:pt>
                <c:pt idx="2">
                  <c:v>0.6428571428571429</c:v>
                </c:pt>
                <c:pt idx="3">
                  <c:v>0.63223140495867791</c:v>
                </c:pt>
                <c:pt idx="4">
                  <c:v>0.64882943143812777</c:v>
                </c:pt>
                <c:pt idx="5">
                  <c:v>0.55714285714285738</c:v>
                </c:pt>
                <c:pt idx="6">
                  <c:v>0.55203619909502244</c:v>
                </c:pt>
                <c:pt idx="7">
                  <c:v>0.25757575757575757</c:v>
                </c:pt>
                <c:pt idx="8">
                  <c:v>0.6474576271186443</c:v>
                </c:pt>
                <c:pt idx="9">
                  <c:v>0.624641833810889</c:v>
                </c:pt>
                <c:pt idx="10">
                  <c:v>0.54446177847113886</c:v>
                </c:pt>
                <c:pt idx="11">
                  <c:v>0.5364238410596025</c:v>
                </c:pt>
                <c:pt idx="12">
                  <c:v>0.6320346320346325</c:v>
                </c:pt>
                <c:pt idx="13">
                  <c:v>0.71314741035856621</c:v>
                </c:pt>
                <c:pt idx="14">
                  <c:v>0.6386292834890972</c:v>
                </c:pt>
                <c:pt idx="15">
                  <c:v>0.55979643765903353</c:v>
                </c:pt>
                <c:pt idx="16">
                  <c:v>0.28395061728395082</c:v>
                </c:pt>
                <c:pt idx="17">
                  <c:v>0.35000000000000009</c:v>
                </c:pt>
                <c:pt idx="18">
                  <c:v>0.40506329113924072</c:v>
                </c:pt>
                <c:pt idx="19">
                  <c:v>0.51243781094527352</c:v>
                </c:pt>
                <c:pt idx="20">
                  <c:v>0.46226415094339623</c:v>
                </c:pt>
                <c:pt idx="21">
                  <c:v>0.50714285714285712</c:v>
                </c:pt>
                <c:pt idx="22">
                  <c:v>0.50505050505050508</c:v>
                </c:pt>
                <c:pt idx="23">
                  <c:v>0.43548387096774227</c:v>
                </c:pt>
                <c:pt idx="24">
                  <c:v>0.6806282722513094</c:v>
                </c:pt>
              </c:numCache>
            </c:numRef>
          </c:val>
        </c:ser>
        <c:dLbls>
          <c:showLegendKey val="0"/>
          <c:showVal val="0"/>
          <c:showCatName val="0"/>
          <c:showSerName val="0"/>
          <c:showPercent val="0"/>
          <c:showBubbleSize val="0"/>
        </c:dLbls>
        <c:gapWidth val="150"/>
        <c:axId val="285852336"/>
        <c:axId val="285852728"/>
      </c:barChart>
      <c:catAx>
        <c:axId val="285852336"/>
        <c:scaling>
          <c:orientation val="minMax"/>
        </c:scaling>
        <c:delete val="0"/>
        <c:axPos val="b"/>
        <c:title>
          <c:tx>
            <c:rich>
              <a:bodyPr/>
              <a:lstStyle/>
              <a:p>
                <a:pPr>
                  <a:defRPr/>
                </a:pPr>
                <a:r>
                  <a:rPr lang="en-US" dirty="0" smtClean="0"/>
                  <a:t>Local Programs</a:t>
                </a:r>
                <a:endParaRPr lang="en-US" dirty="0"/>
              </a:p>
            </c:rich>
          </c:tx>
          <c:overlay val="0"/>
        </c:title>
        <c:majorTickMark val="out"/>
        <c:minorTickMark val="none"/>
        <c:tickLblPos val="nextTo"/>
        <c:crossAx val="285852728"/>
        <c:crosses val="autoZero"/>
        <c:auto val="1"/>
        <c:lblAlgn val="ctr"/>
        <c:lblOffset val="100"/>
        <c:noMultiLvlLbl val="0"/>
      </c:catAx>
      <c:valAx>
        <c:axId val="285852728"/>
        <c:scaling>
          <c:orientation val="minMax"/>
        </c:scaling>
        <c:delete val="0"/>
        <c:axPos val="l"/>
        <c:majorGridlines/>
        <c:title>
          <c:tx>
            <c:rich>
              <a:bodyPr rot="-5400000" vert="horz"/>
              <a:lstStyle/>
              <a:p>
                <a:pPr>
                  <a:defRPr/>
                </a:pPr>
                <a:r>
                  <a:rPr lang="en-US" dirty="0" smtClean="0"/>
                  <a:t>Summary Statement Percentage</a:t>
                </a:r>
                <a:endParaRPr lang="en-US" dirty="0"/>
              </a:p>
            </c:rich>
          </c:tx>
          <c:overlay val="0"/>
        </c:title>
        <c:numFmt formatCode="0%" sourceLinked="0"/>
        <c:majorTickMark val="out"/>
        <c:minorTickMark val="none"/>
        <c:tickLblPos val="nextTo"/>
        <c:crossAx val="285852336"/>
        <c:crosses val="autoZero"/>
        <c:crossBetween val="between"/>
      </c:valAx>
    </c:plotArea>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400" b="1" i="0" baseline="0" dirty="0"/>
              <a:t>Part B Preschool </a:t>
            </a:r>
            <a:r>
              <a:rPr lang="en-US" sz="2400" b="1" i="0" baseline="0" dirty="0" smtClean="0"/>
              <a:t>National Data, 2010-11*</a:t>
            </a:r>
            <a:endParaRPr lang="en-US" sz="2400" b="1" i="0" baseline="0" dirty="0"/>
          </a:p>
        </c:rich>
      </c:tx>
      <c:layout>
        <c:manualLayout>
          <c:xMode val="edge"/>
          <c:yMode val="edge"/>
          <c:x val="0.16638978349743011"/>
          <c:y val="1.3921113689095127E-2"/>
        </c:manualLayout>
      </c:layout>
      <c:overlay val="0"/>
    </c:title>
    <c:autoTitleDeleted val="0"/>
    <c:plotArea>
      <c:layout/>
      <c:barChart>
        <c:barDir val="col"/>
        <c:grouping val="clustered"/>
        <c:varyColors val="0"/>
        <c:ser>
          <c:idx val="0"/>
          <c:order val="0"/>
          <c:tx>
            <c:strRef>
              <c:f>'Best Quality States'!$AT$59</c:f>
              <c:strCache>
                <c:ptCount val="1"/>
                <c:pt idx="0">
                  <c:v>a</c:v>
                </c:pt>
              </c:strCache>
            </c:strRef>
          </c:tx>
          <c:invertIfNegative val="0"/>
          <c:cat>
            <c:strRef>
              <c:f>'Best Quality States'!$AS$71:$AS$73</c:f>
              <c:strCache>
                <c:ptCount val="3"/>
                <c:pt idx="0">
                  <c:v>Social Relationships</c:v>
                </c:pt>
                <c:pt idx="1">
                  <c:v>Knowledge and Skills</c:v>
                </c:pt>
                <c:pt idx="2">
                  <c:v>Meets Needs</c:v>
                </c:pt>
              </c:strCache>
            </c:strRef>
          </c:cat>
          <c:val>
            <c:numRef>
              <c:f>'Best Quality States'!$AT$60:$AT$62</c:f>
              <c:numCache>
                <c:formatCode>0.0%</c:formatCode>
                <c:ptCount val="3"/>
                <c:pt idx="0">
                  <c:v>1.9202810169440487E-2</c:v>
                </c:pt>
                <c:pt idx="1">
                  <c:v>1.7005655186358718E-2</c:v>
                </c:pt>
                <c:pt idx="2">
                  <c:v>1.7224226310706133E-2</c:v>
                </c:pt>
              </c:numCache>
            </c:numRef>
          </c:val>
        </c:ser>
        <c:ser>
          <c:idx val="1"/>
          <c:order val="1"/>
          <c:tx>
            <c:strRef>
              <c:f>'Best Quality States'!$AU$59</c:f>
              <c:strCache>
                <c:ptCount val="1"/>
                <c:pt idx="0">
                  <c:v>b</c:v>
                </c:pt>
              </c:strCache>
            </c:strRef>
          </c:tx>
          <c:invertIfNegative val="0"/>
          <c:cat>
            <c:strRef>
              <c:f>'Best Quality States'!$AS$71:$AS$73</c:f>
              <c:strCache>
                <c:ptCount val="3"/>
                <c:pt idx="0">
                  <c:v>Social Relationships</c:v>
                </c:pt>
                <c:pt idx="1">
                  <c:v>Knowledge and Skills</c:v>
                </c:pt>
                <c:pt idx="2">
                  <c:v>Meets Needs</c:v>
                </c:pt>
              </c:strCache>
            </c:strRef>
          </c:cat>
          <c:val>
            <c:numRef>
              <c:f>'Best Quality States'!$AU$60:$AU$62</c:f>
              <c:numCache>
                <c:formatCode>0.0%</c:formatCode>
                <c:ptCount val="3"/>
                <c:pt idx="0">
                  <c:v>0.12257142119630102</c:v>
                </c:pt>
                <c:pt idx="1">
                  <c:v>0.13970061284237112</c:v>
                </c:pt>
                <c:pt idx="2">
                  <c:v>0.1146852864053966</c:v>
                </c:pt>
              </c:numCache>
            </c:numRef>
          </c:val>
        </c:ser>
        <c:ser>
          <c:idx val="2"/>
          <c:order val="2"/>
          <c:tx>
            <c:strRef>
              <c:f>'Best Quality States'!$AV$59</c:f>
              <c:strCache>
                <c:ptCount val="1"/>
                <c:pt idx="0">
                  <c:v>c</c:v>
                </c:pt>
              </c:strCache>
            </c:strRef>
          </c:tx>
          <c:spPr>
            <a:solidFill>
              <a:schemeClr val="accent2">
                <a:lumMod val="60000"/>
                <a:lumOff val="40000"/>
              </a:schemeClr>
            </a:solidFill>
          </c:spPr>
          <c:invertIfNegative val="0"/>
          <c:cat>
            <c:strRef>
              <c:f>'Best Quality States'!$AS$71:$AS$73</c:f>
              <c:strCache>
                <c:ptCount val="3"/>
                <c:pt idx="0">
                  <c:v>Social Relationships</c:v>
                </c:pt>
                <c:pt idx="1">
                  <c:v>Knowledge and Skills</c:v>
                </c:pt>
                <c:pt idx="2">
                  <c:v>Meets Needs</c:v>
                </c:pt>
              </c:strCache>
            </c:strRef>
          </c:cat>
          <c:val>
            <c:numRef>
              <c:f>'Best Quality States'!$AV$60:$AV$62</c:f>
              <c:numCache>
                <c:formatCode>0.0%</c:formatCode>
                <c:ptCount val="3"/>
                <c:pt idx="0">
                  <c:v>0.2607289791194774</c:v>
                </c:pt>
                <c:pt idx="1">
                  <c:v>0.31780863141908827</c:v>
                </c:pt>
                <c:pt idx="2">
                  <c:v>0.2103098844225321</c:v>
                </c:pt>
              </c:numCache>
            </c:numRef>
          </c:val>
        </c:ser>
        <c:ser>
          <c:idx val="3"/>
          <c:order val="3"/>
          <c:tx>
            <c:strRef>
              <c:f>'Best Quality States'!$AW$59</c:f>
              <c:strCache>
                <c:ptCount val="1"/>
                <c:pt idx="0">
                  <c:v>d</c:v>
                </c:pt>
              </c:strCache>
            </c:strRef>
          </c:tx>
          <c:spPr>
            <a:solidFill>
              <a:schemeClr val="accent1">
                <a:lumMod val="50000"/>
              </a:schemeClr>
            </a:solidFill>
          </c:spPr>
          <c:invertIfNegative val="0"/>
          <c:cat>
            <c:strRef>
              <c:f>'Best Quality States'!$AS$71:$AS$73</c:f>
              <c:strCache>
                <c:ptCount val="3"/>
                <c:pt idx="0">
                  <c:v>Social Relationships</c:v>
                </c:pt>
                <c:pt idx="1">
                  <c:v>Knowledge and Skills</c:v>
                </c:pt>
                <c:pt idx="2">
                  <c:v>Meets Needs</c:v>
                </c:pt>
              </c:strCache>
            </c:strRef>
          </c:cat>
          <c:val>
            <c:numRef>
              <c:f>'Best Quality States'!$AW$60:$AW$62</c:f>
              <c:numCache>
                <c:formatCode>0.0%</c:formatCode>
                <c:ptCount val="3"/>
                <c:pt idx="0">
                  <c:v>0.33767386632765661</c:v>
                </c:pt>
                <c:pt idx="1">
                  <c:v>0.35078798321298044</c:v>
                </c:pt>
                <c:pt idx="2">
                  <c:v>0.34751150289427674</c:v>
                </c:pt>
              </c:numCache>
            </c:numRef>
          </c:val>
        </c:ser>
        <c:ser>
          <c:idx val="4"/>
          <c:order val="4"/>
          <c:tx>
            <c:strRef>
              <c:f>'Best Quality States'!$AX$59</c:f>
              <c:strCache>
                <c:ptCount val="1"/>
                <c:pt idx="0">
                  <c:v>e</c:v>
                </c:pt>
              </c:strCache>
            </c:strRef>
          </c:tx>
          <c:spPr>
            <a:solidFill>
              <a:srgbClr val="A200A2"/>
            </a:solidFill>
          </c:spPr>
          <c:invertIfNegative val="0"/>
          <c:cat>
            <c:strRef>
              <c:f>'Best Quality States'!$AS$71:$AS$73</c:f>
              <c:strCache>
                <c:ptCount val="3"/>
                <c:pt idx="0">
                  <c:v>Social Relationships</c:v>
                </c:pt>
                <c:pt idx="1">
                  <c:v>Knowledge and Skills</c:v>
                </c:pt>
                <c:pt idx="2">
                  <c:v>Meets Needs</c:v>
                </c:pt>
              </c:strCache>
            </c:strRef>
          </c:cat>
          <c:val>
            <c:numRef>
              <c:f>'Best Quality States'!$AX$60:$AX$62</c:f>
              <c:numCache>
                <c:formatCode>0.0%</c:formatCode>
                <c:ptCount val="3"/>
                <c:pt idx="0">
                  <c:v>0.25982298771949103</c:v>
                </c:pt>
                <c:pt idx="1">
                  <c:v>0.17470387172686461</c:v>
                </c:pt>
                <c:pt idx="2">
                  <c:v>0.31026918601024339</c:v>
                </c:pt>
              </c:numCache>
            </c:numRef>
          </c:val>
        </c:ser>
        <c:dLbls>
          <c:showLegendKey val="0"/>
          <c:showVal val="0"/>
          <c:showCatName val="0"/>
          <c:showSerName val="0"/>
          <c:showPercent val="0"/>
          <c:showBubbleSize val="0"/>
        </c:dLbls>
        <c:gapWidth val="150"/>
        <c:axId val="285853904"/>
        <c:axId val="285854296"/>
      </c:barChart>
      <c:catAx>
        <c:axId val="285853904"/>
        <c:scaling>
          <c:orientation val="minMax"/>
        </c:scaling>
        <c:delete val="0"/>
        <c:axPos val="b"/>
        <c:numFmt formatCode="General" sourceLinked="0"/>
        <c:majorTickMark val="none"/>
        <c:minorTickMark val="none"/>
        <c:tickLblPos val="nextTo"/>
        <c:crossAx val="285854296"/>
        <c:crosses val="autoZero"/>
        <c:auto val="1"/>
        <c:lblAlgn val="ctr"/>
        <c:lblOffset val="100"/>
        <c:noMultiLvlLbl val="0"/>
      </c:catAx>
      <c:valAx>
        <c:axId val="285854296"/>
        <c:scaling>
          <c:orientation val="minMax"/>
        </c:scaling>
        <c:delete val="0"/>
        <c:axPos val="l"/>
        <c:majorGridlines/>
        <c:numFmt formatCode="0%" sourceLinked="0"/>
        <c:majorTickMark val="none"/>
        <c:minorTickMark val="none"/>
        <c:tickLblPos val="nextTo"/>
        <c:txPr>
          <a:bodyPr/>
          <a:lstStyle/>
          <a:p>
            <a:pPr>
              <a:defRPr sz="1400"/>
            </a:pPr>
            <a:endParaRPr lang="en-US"/>
          </a:p>
        </c:txPr>
        <c:crossAx val="285853904"/>
        <c:crosses val="autoZero"/>
        <c:crossBetween val="between"/>
        <c:majorUnit val="0.1"/>
      </c:valAx>
      <c:dTable>
        <c:showHorzBorder val="1"/>
        <c:showVertBorder val="1"/>
        <c:showOutline val="1"/>
        <c:showKeys val="1"/>
        <c:txPr>
          <a:bodyPr/>
          <a:lstStyle/>
          <a:p>
            <a:pPr rtl="0">
              <a:defRPr sz="1400"/>
            </a:pPr>
            <a:endParaRPr lang="en-US"/>
          </a:p>
        </c:txPr>
      </c:dTable>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200"/>
            </a:pPr>
            <a:r>
              <a:rPr lang="en-US" sz="3200" dirty="0"/>
              <a:t>Part </a:t>
            </a:r>
            <a:r>
              <a:rPr lang="en-US" sz="3200" dirty="0" smtClean="0"/>
              <a:t>C </a:t>
            </a:r>
            <a:r>
              <a:rPr lang="en-US" sz="3200" dirty="0"/>
              <a:t>National Data, 2010-11* </a:t>
            </a:r>
          </a:p>
        </c:rich>
      </c:tx>
      <c:layout>
        <c:manualLayout>
          <c:xMode val="edge"/>
          <c:yMode val="edge"/>
          <c:x val="0.15837654847284216"/>
          <c:y val="1.4547421437185216E-3"/>
        </c:manualLayout>
      </c:layout>
      <c:overlay val="0"/>
    </c:title>
    <c:autoTitleDeleted val="0"/>
    <c:plotArea>
      <c:layout>
        <c:manualLayout>
          <c:layoutTarget val="inner"/>
          <c:xMode val="edge"/>
          <c:yMode val="edge"/>
          <c:x val="0.12742301519634885"/>
          <c:y val="0.12670053912179896"/>
          <c:w val="0.85506106123677217"/>
          <c:h val="0.71049265801234296"/>
        </c:manualLayout>
      </c:layout>
      <c:barChart>
        <c:barDir val="col"/>
        <c:grouping val="clustered"/>
        <c:varyColors val="0"/>
        <c:ser>
          <c:idx val="0"/>
          <c:order val="0"/>
          <c:tx>
            <c:strRef>
              <c:f>'Graphs - best data'!$F$3</c:f>
              <c:strCache>
                <c:ptCount val="1"/>
                <c:pt idx="0">
                  <c:v>Social relationships</c:v>
                </c:pt>
              </c:strCache>
            </c:strRef>
          </c:tx>
          <c:spPr>
            <a:ln>
              <a:noFill/>
            </a:ln>
          </c:spPr>
          <c:invertIfNegative val="0"/>
          <c:dLbls>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'Graphs - best data'!$E$4:$E$5</c:f>
              <c:strCache>
                <c:ptCount val="2"/>
                <c:pt idx="0">
                  <c:v>Substantially increased their rate of growth</c:v>
                </c:pt>
                <c:pt idx="1">
                  <c:v>Exited within age expectations</c:v>
                </c:pt>
              </c:strCache>
            </c:strRef>
          </c:cat>
          <c:val>
            <c:numRef>
              <c:f>'Graphs - best data'!$F$4:$F$5</c:f>
              <c:numCache>
                <c:formatCode>0.0</c:formatCode>
                <c:ptCount val="2"/>
                <c:pt idx="0">
                  <c:v>68.099563624317028</c:v>
                </c:pt>
                <c:pt idx="1">
                  <c:v>60.591960736332283</c:v>
                </c:pt>
              </c:numCache>
            </c:numRef>
          </c:val>
        </c:ser>
        <c:ser>
          <c:idx val="1"/>
          <c:order val="1"/>
          <c:tx>
            <c:strRef>
              <c:f>'Graphs - best data'!$G$3</c:f>
              <c:strCache>
                <c:ptCount val="1"/>
                <c:pt idx="0">
                  <c:v>Knowledge and skills</c:v>
                </c:pt>
              </c:strCache>
            </c:strRef>
          </c:tx>
          <c:invertIfNegative val="0"/>
          <c:dLbls>
            <c:dLbl>
              <c:idx val="0"/>
              <c:layout>
                <c:manualLayout>
                  <c:x val="-3.1847133757961785E-3"/>
                  <c:y val="-2.3809523809523812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'Graphs - best data'!$E$4:$E$5</c:f>
              <c:strCache>
                <c:ptCount val="2"/>
                <c:pt idx="0">
                  <c:v>Substantially increased their rate of growth</c:v>
                </c:pt>
                <c:pt idx="1">
                  <c:v>Exited within age expectations</c:v>
                </c:pt>
              </c:strCache>
            </c:strRef>
          </c:cat>
          <c:val>
            <c:numRef>
              <c:f>'Graphs - best data'!$G$4:$G$5</c:f>
              <c:numCache>
                <c:formatCode>0.0</c:formatCode>
                <c:ptCount val="2"/>
                <c:pt idx="0">
                  <c:v>72.863357436894574</c:v>
                </c:pt>
                <c:pt idx="1">
                  <c:v>54.79774871067977</c:v>
                </c:pt>
              </c:numCache>
            </c:numRef>
          </c:val>
        </c:ser>
        <c:ser>
          <c:idx val="2"/>
          <c:order val="2"/>
          <c:tx>
            <c:strRef>
              <c:f>'Graphs - best data'!$H$3</c:f>
              <c:strCache>
                <c:ptCount val="1"/>
                <c:pt idx="0">
                  <c:v>Action to meet needs</c:v>
                </c:pt>
              </c:strCache>
            </c:strRef>
          </c:tx>
          <c:spPr>
            <a:solidFill>
              <a:srgbClr val="FF9900"/>
            </a:solidFill>
          </c:spPr>
          <c:invertIfNegative val="0"/>
          <c:dPt>
            <c:idx val="0"/>
            <c:invertIfNegative val="0"/>
            <c:bubble3D val="0"/>
          </c:dPt>
          <c:dPt>
            <c:idx val="1"/>
            <c:invertIfNegative val="0"/>
            <c:bubble3D val="0"/>
          </c:dPt>
          <c:dLbls>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'Graphs - best data'!$E$4:$E$5</c:f>
              <c:strCache>
                <c:ptCount val="2"/>
                <c:pt idx="0">
                  <c:v>Substantially increased their rate of growth</c:v>
                </c:pt>
                <c:pt idx="1">
                  <c:v>Exited within age expectations</c:v>
                </c:pt>
              </c:strCache>
            </c:strRef>
          </c:cat>
          <c:val>
            <c:numRef>
              <c:f>'Graphs - best data'!$H$4:$H$5</c:f>
              <c:numCache>
                <c:formatCode>0.0</c:formatCode>
                <c:ptCount val="2"/>
                <c:pt idx="0">
                  <c:v>73.036341123784112</c:v>
                </c:pt>
                <c:pt idx="1">
                  <c:v>59.033242992423361</c:v>
                </c:pt>
              </c:numCache>
            </c:numRef>
          </c:val>
        </c:ser>
        <c:dLbls>
          <c:showLegendKey val="0"/>
          <c:showVal val="0"/>
          <c:showCatName val="0"/>
          <c:showSerName val="0"/>
          <c:showPercent val="0"/>
          <c:showBubbleSize val="0"/>
        </c:dLbls>
        <c:gapWidth val="100"/>
        <c:axId val="290576192"/>
        <c:axId val="290576584"/>
      </c:barChart>
      <c:catAx>
        <c:axId val="290576192"/>
        <c:scaling>
          <c:orientation val="minMax"/>
        </c:scaling>
        <c:delete val="0"/>
        <c:axPos val="b"/>
        <c:numFmt formatCode="General" sourceLinked="0"/>
        <c:majorTickMark val="none"/>
        <c:minorTickMark val="none"/>
        <c:tickLblPos val="nextTo"/>
        <c:txPr>
          <a:bodyPr/>
          <a:lstStyle/>
          <a:p>
            <a:pPr>
              <a:defRPr sz="1400"/>
            </a:pPr>
            <a:endParaRPr lang="en-US"/>
          </a:p>
        </c:txPr>
        <c:crossAx val="290576584"/>
        <c:crosses val="autoZero"/>
        <c:auto val="1"/>
        <c:lblAlgn val="ctr"/>
        <c:lblOffset val="100"/>
        <c:noMultiLvlLbl val="0"/>
      </c:catAx>
      <c:valAx>
        <c:axId val="290576584"/>
        <c:scaling>
          <c:orientation val="minMax"/>
          <c:max val="100"/>
          <c:min val="0"/>
        </c:scaling>
        <c:delete val="0"/>
        <c:axPos val="l"/>
        <c:majorGridlines/>
        <c:title>
          <c:tx>
            <c:rich>
              <a:bodyPr rot="0" vert="horz"/>
              <a:lstStyle/>
              <a:p>
                <a:pPr>
                  <a:defRPr sz="1800"/>
                </a:pPr>
                <a:r>
                  <a:rPr lang="en-US" sz="1800" dirty="0" smtClean="0"/>
                  <a:t>%</a:t>
                </a:r>
                <a:endParaRPr lang="en-US" sz="1800" dirty="0"/>
              </a:p>
            </c:rich>
          </c:tx>
          <c:overlay val="0"/>
        </c:title>
        <c:numFmt formatCode="0" sourceLinked="0"/>
        <c:majorTickMark val="none"/>
        <c:minorTickMark val="none"/>
        <c:tickLblPos val="nextTo"/>
        <c:txPr>
          <a:bodyPr/>
          <a:lstStyle/>
          <a:p>
            <a:pPr>
              <a:defRPr sz="1800"/>
            </a:pPr>
            <a:endParaRPr lang="en-US"/>
          </a:p>
        </c:txPr>
        <c:crossAx val="290576192"/>
        <c:crosses val="autoZero"/>
        <c:crossBetween val="between"/>
        <c:majorUnit val="20"/>
      </c:valAx>
    </c:plotArea>
    <c:legend>
      <c:legendPos val="b"/>
      <c:overlay val="0"/>
      <c:txPr>
        <a:bodyPr/>
        <a:lstStyle/>
        <a:p>
          <a:pPr>
            <a:defRPr sz="1600">
              <a:solidFill>
                <a:schemeClr val="accent2">
                  <a:lumMod val="75000"/>
                </a:schemeClr>
              </a:solidFill>
            </a:defRPr>
          </a:pPr>
          <a:endParaRPr lang="en-US"/>
        </a:p>
      </c:txPr>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800" b="1" i="0" baseline="0" dirty="0" smtClean="0">
                <a:effectLst/>
              </a:rPr>
              <a:t>Part C National Data, 2010-11*</a:t>
            </a:r>
            <a:endParaRPr lang="en-US" sz="2800" dirty="0">
              <a:effectLst/>
            </a:endParaRPr>
          </a:p>
        </c:rich>
      </c:tx>
      <c:layout>
        <c:manualLayout>
          <c:xMode val="edge"/>
          <c:yMode val="edge"/>
          <c:x val="0.21527731092436975"/>
          <c:y val="1.3392857142857142E-2"/>
        </c:manualLayout>
      </c:layout>
      <c:overlay val="0"/>
    </c:title>
    <c:autoTitleDeleted val="0"/>
    <c:plotArea>
      <c:layout/>
      <c:barChart>
        <c:barDir val="col"/>
        <c:grouping val="clustered"/>
        <c:varyColors val="0"/>
        <c:ser>
          <c:idx val="0"/>
          <c:order val="0"/>
          <c:tx>
            <c:strRef>
              <c:f>'Best Quality States'!$AT$68</c:f>
              <c:strCache>
                <c:ptCount val="1"/>
                <c:pt idx="0">
                  <c:v>a</c:v>
                </c:pt>
              </c:strCache>
            </c:strRef>
          </c:tx>
          <c:invertIfNegative val="0"/>
          <c:cat>
            <c:strRef>
              <c:f>'Best Quality States'!$AS$52:$AS$54</c:f>
              <c:strCache>
                <c:ptCount val="3"/>
                <c:pt idx="0">
                  <c:v>Social Relationships</c:v>
                </c:pt>
                <c:pt idx="1">
                  <c:v>Knowledge and Skills</c:v>
                </c:pt>
                <c:pt idx="2">
                  <c:v>Meets Needs</c:v>
                </c:pt>
              </c:strCache>
            </c:strRef>
          </c:cat>
          <c:val>
            <c:numRef>
              <c:f>'Best Quality States'!$AT$63:$AT$65</c:f>
              <c:numCache>
                <c:formatCode>0.0%</c:formatCode>
                <c:ptCount val="3"/>
                <c:pt idx="0">
                  <c:v>2.2640601698162861E-2</c:v>
                </c:pt>
                <c:pt idx="1">
                  <c:v>2.0972911578257241E-2</c:v>
                </c:pt>
                <c:pt idx="2">
                  <c:v>2.2046383208595158E-2</c:v>
                </c:pt>
              </c:numCache>
            </c:numRef>
          </c:val>
        </c:ser>
        <c:ser>
          <c:idx val="1"/>
          <c:order val="1"/>
          <c:tx>
            <c:strRef>
              <c:f>'Best Quality States'!$AU$68</c:f>
              <c:strCache>
                <c:ptCount val="1"/>
                <c:pt idx="0">
                  <c:v>b</c:v>
                </c:pt>
              </c:strCache>
            </c:strRef>
          </c:tx>
          <c:invertIfNegative val="0"/>
          <c:cat>
            <c:strRef>
              <c:f>'Best Quality States'!$AS$52:$AS$54</c:f>
              <c:strCache>
                <c:ptCount val="3"/>
                <c:pt idx="0">
                  <c:v>Social Relationships</c:v>
                </c:pt>
                <c:pt idx="1">
                  <c:v>Knowledge and Skills</c:v>
                </c:pt>
                <c:pt idx="2">
                  <c:v>Meets Needs</c:v>
                </c:pt>
              </c:strCache>
            </c:strRef>
          </c:cat>
          <c:val>
            <c:numRef>
              <c:f>'Best Quality States'!$AU$63:$AU$65</c:f>
              <c:numCache>
                <c:formatCode>0.0%</c:formatCode>
                <c:ptCount val="3"/>
                <c:pt idx="0">
                  <c:v>0.19636811073610141</c:v>
                </c:pt>
                <c:pt idx="1">
                  <c:v>0.19960565500237787</c:v>
                </c:pt>
                <c:pt idx="2">
                  <c:v>0.18515580344157312</c:v>
                </c:pt>
              </c:numCache>
            </c:numRef>
          </c:val>
        </c:ser>
        <c:ser>
          <c:idx val="2"/>
          <c:order val="2"/>
          <c:tx>
            <c:strRef>
              <c:f>'Best Quality States'!$AV$68</c:f>
              <c:strCache>
                <c:ptCount val="1"/>
                <c:pt idx="0">
                  <c:v>c</c:v>
                </c:pt>
              </c:strCache>
            </c:strRef>
          </c:tx>
          <c:spPr>
            <a:solidFill>
              <a:schemeClr val="accent2">
                <a:lumMod val="60000"/>
                <a:lumOff val="40000"/>
              </a:schemeClr>
            </a:solidFill>
          </c:spPr>
          <c:invertIfNegative val="0"/>
          <c:cat>
            <c:strRef>
              <c:f>'Best Quality States'!$AS$52:$AS$54</c:f>
              <c:strCache>
                <c:ptCount val="3"/>
                <c:pt idx="0">
                  <c:v>Social Relationships</c:v>
                </c:pt>
                <c:pt idx="1">
                  <c:v>Knowledge and Skills</c:v>
                </c:pt>
                <c:pt idx="2">
                  <c:v>Meets Needs</c:v>
                </c:pt>
              </c:strCache>
            </c:strRef>
          </c:cat>
          <c:val>
            <c:numRef>
              <c:f>'Best Quality States'!$AV$63:$AV$65</c:f>
              <c:numCache>
                <c:formatCode>0.0%</c:formatCode>
                <c:ptCount val="3"/>
                <c:pt idx="0">
                  <c:v>0.17504531666258821</c:v>
                </c:pt>
                <c:pt idx="1">
                  <c:v>0.23665880223651461</c:v>
                </c:pt>
                <c:pt idx="2">
                  <c:v>0.20220022439019891</c:v>
                </c:pt>
              </c:numCache>
            </c:numRef>
          </c:val>
        </c:ser>
        <c:ser>
          <c:idx val="3"/>
          <c:order val="3"/>
          <c:tx>
            <c:strRef>
              <c:f>'Best Quality States'!$AW$68</c:f>
              <c:strCache>
                <c:ptCount val="1"/>
                <c:pt idx="0">
                  <c:v>d</c:v>
                </c:pt>
              </c:strCache>
            </c:strRef>
          </c:tx>
          <c:spPr>
            <a:solidFill>
              <a:schemeClr val="accent1">
                <a:lumMod val="50000"/>
              </a:schemeClr>
            </a:solidFill>
          </c:spPr>
          <c:invertIfNegative val="0"/>
          <c:cat>
            <c:strRef>
              <c:f>'Best Quality States'!$AS$52:$AS$54</c:f>
              <c:strCache>
                <c:ptCount val="3"/>
                <c:pt idx="0">
                  <c:v>Social Relationships</c:v>
                </c:pt>
                <c:pt idx="1">
                  <c:v>Knowledge and Skills</c:v>
                </c:pt>
                <c:pt idx="2">
                  <c:v>Meets Needs</c:v>
                </c:pt>
              </c:strCache>
            </c:strRef>
          </c:cat>
          <c:val>
            <c:numRef>
              <c:f>'Best Quality States'!$AW$63:$AW$65</c:f>
              <c:numCache>
                <c:formatCode>0.0%</c:formatCode>
                <c:ptCount val="3"/>
                <c:pt idx="0">
                  <c:v>0.2924842672921274</c:v>
                </c:pt>
                <c:pt idx="1">
                  <c:v>0.35560661535549221</c:v>
                </c:pt>
                <c:pt idx="2">
                  <c:v>0.35904740358377918</c:v>
                </c:pt>
              </c:numCache>
            </c:numRef>
          </c:val>
        </c:ser>
        <c:ser>
          <c:idx val="4"/>
          <c:order val="4"/>
          <c:tx>
            <c:strRef>
              <c:f>'Best Quality States'!$AX$68</c:f>
              <c:strCache>
                <c:ptCount val="1"/>
                <c:pt idx="0">
                  <c:v>e</c:v>
                </c:pt>
              </c:strCache>
            </c:strRef>
          </c:tx>
          <c:spPr>
            <a:solidFill>
              <a:srgbClr val="A200A2"/>
            </a:solidFill>
          </c:spPr>
          <c:invertIfNegative val="0"/>
          <c:cat>
            <c:strRef>
              <c:f>'Best Quality States'!$AS$52:$AS$54</c:f>
              <c:strCache>
                <c:ptCount val="3"/>
                <c:pt idx="0">
                  <c:v>Social Relationships</c:v>
                </c:pt>
                <c:pt idx="1">
                  <c:v>Knowledge and Skills</c:v>
                </c:pt>
                <c:pt idx="2">
                  <c:v>Meets Needs</c:v>
                </c:pt>
              </c:strCache>
            </c:strRef>
          </c:cat>
          <c:val>
            <c:numRef>
              <c:f>'Best Quality States'!$AX$63:$AX$65</c:f>
              <c:numCache>
                <c:formatCode>0.0%</c:formatCode>
                <c:ptCount val="3"/>
                <c:pt idx="0">
                  <c:v>0.31343534007119545</c:v>
                </c:pt>
                <c:pt idx="1">
                  <c:v>0.19237087175130546</c:v>
                </c:pt>
                <c:pt idx="2">
                  <c:v>0.23128502634045445</c:v>
                </c:pt>
              </c:numCache>
            </c:numRef>
          </c:val>
        </c:ser>
        <c:dLbls>
          <c:showLegendKey val="0"/>
          <c:showVal val="0"/>
          <c:showCatName val="0"/>
          <c:showSerName val="0"/>
          <c:showPercent val="0"/>
          <c:showBubbleSize val="0"/>
        </c:dLbls>
        <c:gapWidth val="150"/>
        <c:axId val="285855080"/>
        <c:axId val="284679408"/>
      </c:barChart>
      <c:catAx>
        <c:axId val="285855080"/>
        <c:scaling>
          <c:orientation val="minMax"/>
        </c:scaling>
        <c:delete val="0"/>
        <c:axPos val="b"/>
        <c:numFmt formatCode="General" sourceLinked="0"/>
        <c:majorTickMark val="none"/>
        <c:minorTickMark val="none"/>
        <c:tickLblPos val="nextTo"/>
        <c:crossAx val="284679408"/>
        <c:crosses val="autoZero"/>
        <c:auto val="1"/>
        <c:lblAlgn val="ctr"/>
        <c:lblOffset val="100"/>
        <c:noMultiLvlLbl val="0"/>
      </c:catAx>
      <c:valAx>
        <c:axId val="284679408"/>
        <c:scaling>
          <c:orientation val="minMax"/>
        </c:scaling>
        <c:delete val="0"/>
        <c:axPos val="l"/>
        <c:majorGridlines/>
        <c:numFmt formatCode="0%" sourceLinked="0"/>
        <c:majorTickMark val="none"/>
        <c:minorTickMark val="none"/>
        <c:tickLblPos val="nextTo"/>
        <c:txPr>
          <a:bodyPr/>
          <a:lstStyle/>
          <a:p>
            <a:pPr>
              <a:defRPr sz="1400"/>
            </a:pPr>
            <a:endParaRPr lang="en-US"/>
          </a:p>
        </c:txPr>
        <c:crossAx val="285855080"/>
        <c:crosses val="autoZero"/>
        <c:crossBetween val="between"/>
        <c:majorUnit val="0.1"/>
      </c:valAx>
      <c:dTable>
        <c:showHorzBorder val="1"/>
        <c:showVertBorder val="1"/>
        <c:showOutline val="1"/>
        <c:showKeys val="1"/>
        <c:txPr>
          <a:bodyPr/>
          <a:lstStyle/>
          <a:p>
            <a:pPr rtl="0">
              <a:defRPr sz="1400"/>
            </a:pPr>
            <a:endParaRPr lang="en-US"/>
          </a:p>
        </c:txPr>
      </c:dTable>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2000" dirty="0" smtClean="0"/>
              <a:t>2010-2011</a:t>
            </a:r>
            <a:endParaRPr lang="en-US" sz="2000" dirty="0"/>
          </a:p>
        </c:rich>
      </c:tx>
      <c:layout>
        <c:manualLayout>
          <c:xMode val="edge"/>
          <c:yMode val="edge"/>
          <c:x val="0.6835436271685551"/>
          <c:y val="0.93129903762029742"/>
        </c:manualLayout>
      </c:layout>
      <c:overlay val="0"/>
    </c:title>
    <c:autoTitleDeleted val="0"/>
    <c:plotArea>
      <c:layout>
        <c:manualLayout>
          <c:layoutTarget val="inner"/>
          <c:xMode val="edge"/>
          <c:yMode val="edge"/>
          <c:x val="0.15435511489524961"/>
          <c:y val="0.25288609364081061"/>
          <c:w val="0.82381507989193048"/>
          <c:h val="0.59140909781486894"/>
        </c:manualLayout>
      </c:layout>
      <c:barChart>
        <c:barDir val="col"/>
        <c:grouping val="clustered"/>
        <c:varyColors val="0"/>
        <c:ser>
          <c:idx val="0"/>
          <c:order val="0"/>
          <c:tx>
            <c:strRef>
              <c:f>'Part B preschool'!$B$4</c:f>
              <c:strCache>
                <c:ptCount val="1"/>
                <c:pt idx="0">
                  <c:v>National</c:v>
                </c:pt>
              </c:strCache>
            </c:strRef>
          </c:tx>
          <c:invertIfNegative val="0"/>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B preschool'!$C$3:$E$3</c:f>
              <c:strCache>
                <c:ptCount val="3"/>
                <c:pt idx="0">
                  <c:v>Social relationships</c:v>
                </c:pt>
                <c:pt idx="1">
                  <c:v>Knowledge and skills</c:v>
                </c:pt>
                <c:pt idx="2">
                  <c:v>Actions to meet needs</c:v>
                </c:pt>
              </c:strCache>
            </c:strRef>
          </c:cat>
          <c:val>
            <c:numRef>
              <c:f>'Part B preschool'!$C$4:$E$4</c:f>
              <c:numCache>
                <c:formatCode>0</c:formatCode>
                <c:ptCount val="3"/>
                <c:pt idx="0">
                  <c:v>81</c:v>
                </c:pt>
                <c:pt idx="1">
                  <c:v>81</c:v>
                </c:pt>
                <c:pt idx="2">
                  <c:v>81</c:v>
                </c:pt>
              </c:numCache>
            </c:numRef>
          </c:val>
        </c:ser>
        <c:ser>
          <c:idx val="1"/>
          <c:order val="1"/>
          <c:tx>
            <c:strRef>
              <c:f>'Part B preschool'!$B$5</c:f>
              <c:strCache>
                <c:ptCount val="1"/>
                <c:pt idx="0">
                  <c:v>A state 619</c:v>
                </c:pt>
              </c:strCache>
            </c:strRef>
          </c:tx>
          <c:invertIfNegative val="0"/>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B preschool'!$C$3:$E$3</c:f>
              <c:strCache>
                <c:ptCount val="3"/>
                <c:pt idx="0">
                  <c:v>Social relationships</c:v>
                </c:pt>
                <c:pt idx="1">
                  <c:v>Knowledge and skills</c:v>
                </c:pt>
                <c:pt idx="2">
                  <c:v>Actions to meet needs</c:v>
                </c:pt>
              </c:strCache>
            </c:strRef>
          </c:cat>
          <c:val>
            <c:numRef>
              <c:f>'Part B preschool'!$C$5:$E$5</c:f>
              <c:numCache>
                <c:formatCode>0</c:formatCode>
                <c:ptCount val="3"/>
                <c:pt idx="0">
                  <c:v>89.6</c:v>
                </c:pt>
                <c:pt idx="1">
                  <c:v>90.3</c:v>
                </c:pt>
                <c:pt idx="2">
                  <c:v>90.8</c:v>
                </c:pt>
              </c:numCache>
            </c:numRef>
          </c:val>
        </c:ser>
        <c:dLbls>
          <c:dLblPos val="outEnd"/>
          <c:showLegendKey val="0"/>
          <c:showVal val="1"/>
          <c:showCatName val="0"/>
          <c:showSerName val="0"/>
          <c:showPercent val="0"/>
          <c:showBubbleSize val="0"/>
        </c:dLbls>
        <c:gapWidth val="150"/>
        <c:axId val="185849704"/>
        <c:axId val="284197632"/>
      </c:barChart>
      <c:catAx>
        <c:axId val="185849704"/>
        <c:scaling>
          <c:orientation val="minMax"/>
        </c:scaling>
        <c:delete val="0"/>
        <c:axPos val="b"/>
        <c:numFmt formatCode="General" sourceLinked="0"/>
        <c:majorTickMark val="out"/>
        <c:minorTickMark val="none"/>
        <c:tickLblPos val="nextTo"/>
        <c:txPr>
          <a:bodyPr/>
          <a:lstStyle/>
          <a:p>
            <a:pPr>
              <a:defRPr sz="1600"/>
            </a:pPr>
            <a:endParaRPr lang="en-US"/>
          </a:p>
        </c:txPr>
        <c:crossAx val="284197632"/>
        <c:crosses val="autoZero"/>
        <c:auto val="1"/>
        <c:lblAlgn val="ctr"/>
        <c:lblOffset val="100"/>
        <c:noMultiLvlLbl val="0"/>
      </c:catAx>
      <c:valAx>
        <c:axId val="284197632"/>
        <c:scaling>
          <c:orientation val="minMax"/>
          <c:min val="0"/>
        </c:scaling>
        <c:delete val="0"/>
        <c:axPos val="l"/>
        <c:title>
          <c:tx>
            <c:rich>
              <a:bodyPr rot="-5400000" vert="horz"/>
              <a:lstStyle/>
              <a:p>
                <a:pPr>
                  <a:defRPr sz="2000"/>
                </a:pPr>
                <a:r>
                  <a:rPr lang="en-US" sz="2000" b="0"/>
                  <a:t>Percent of children</a:t>
                </a:r>
              </a:p>
            </c:rich>
          </c:tx>
          <c:layout>
            <c:manualLayout>
              <c:xMode val="edge"/>
              <c:yMode val="edge"/>
              <c:x val="2.5714449867951194E-2"/>
              <c:y val="0.35482379073873249"/>
            </c:manualLayout>
          </c:layout>
          <c:overlay val="0"/>
        </c:title>
        <c:numFmt formatCode="0" sourceLinked="0"/>
        <c:majorTickMark val="out"/>
        <c:minorTickMark val="none"/>
        <c:tickLblPos val="nextTo"/>
        <c:txPr>
          <a:bodyPr/>
          <a:lstStyle/>
          <a:p>
            <a:pPr>
              <a:defRPr sz="1400"/>
            </a:pPr>
            <a:endParaRPr lang="en-US"/>
          </a:p>
        </c:txPr>
        <c:crossAx val="185849704"/>
        <c:crosses val="autoZero"/>
        <c:crossBetween val="between"/>
        <c:majorUnit val="20"/>
      </c:valAx>
    </c:plotArea>
    <c:legend>
      <c:legendPos val="b"/>
      <c:layout>
        <c:manualLayout>
          <c:xMode val="edge"/>
          <c:yMode val="edge"/>
          <c:x val="0.30797814907282933"/>
          <c:y val="0.93308031496062993"/>
          <c:w val="0.32788774110460533"/>
          <c:h val="5.4303043200680995E-2"/>
        </c:manualLayout>
      </c:layout>
      <c:overlay val="0"/>
      <c:txPr>
        <a:bodyPr/>
        <a:lstStyle/>
        <a:p>
          <a:pPr>
            <a:defRPr sz="1800"/>
          </a:pPr>
          <a:endParaRPr lang="en-US"/>
        </a:p>
      </c:txPr>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b="1" i="0" baseline="0" dirty="0" smtClean="0">
                <a:effectLst/>
              </a:rPr>
              <a:t>2010-11</a:t>
            </a:r>
            <a:endParaRPr lang="en-US" sz="1600" dirty="0">
              <a:effectLst/>
            </a:endParaRPr>
          </a:p>
        </c:rich>
      </c:tx>
      <c:layout>
        <c:manualLayout>
          <c:xMode val="edge"/>
          <c:yMode val="edge"/>
          <c:x val="0.75316554955423953"/>
          <c:y val="0.94443374476839048"/>
        </c:manualLayout>
      </c:layout>
      <c:overlay val="0"/>
    </c:title>
    <c:autoTitleDeleted val="0"/>
    <c:plotArea>
      <c:layout>
        <c:manualLayout>
          <c:layoutTarget val="inner"/>
          <c:xMode val="edge"/>
          <c:yMode val="edge"/>
          <c:x val="0.12630222182218476"/>
          <c:y val="0.22521843968406902"/>
          <c:w val="0.84601006505989684"/>
          <c:h val="0.62807878866299349"/>
        </c:manualLayout>
      </c:layout>
      <c:barChart>
        <c:barDir val="col"/>
        <c:grouping val="clustered"/>
        <c:varyColors val="0"/>
        <c:ser>
          <c:idx val="0"/>
          <c:order val="0"/>
          <c:tx>
            <c:strRef>
              <c:f>'Part C '!$B$4</c:f>
              <c:strCache>
                <c:ptCount val="1"/>
                <c:pt idx="0">
                  <c:v>National</c:v>
                </c:pt>
              </c:strCache>
            </c:strRef>
          </c:tx>
          <c:invertIfNegative val="0"/>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C '!$C$3:$E$3</c:f>
              <c:strCache>
                <c:ptCount val="3"/>
                <c:pt idx="0">
                  <c:v>Social relationships</c:v>
                </c:pt>
                <c:pt idx="1">
                  <c:v>Knowledge and skills</c:v>
                </c:pt>
                <c:pt idx="2">
                  <c:v>Actions to meet needs</c:v>
                </c:pt>
              </c:strCache>
            </c:strRef>
          </c:cat>
          <c:val>
            <c:numRef>
              <c:f>'Part C '!$C$4:$E$4</c:f>
              <c:numCache>
                <c:formatCode>0</c:formatCode>
                <c:ptCount val="3"/>
                <c:pt idx="0">
                  <c:v>68</c:v>
                </c:pt>
                <c:pt idx="1">
                  <c:v>73</c:v>
                </c:pt>
                <c:pt idx="2">
                  <c:v>73</c:v>
                </c:pt>
              </c:numCache>
            </c:numRef>
          </c:val>
        </c:ser>
        <c:ser>
          <c:idx val="1"/>
          <c:order val="1"/>
          <c:tx>
            <c:strRef>
              <c:f>'Part C '!$B$5</c:f>
              <c:strCache>
                <c:ptCount val="1"/>
                <c:pt idx="0">
                  <c:v>A State Part C</c:v>
                </c:pt>
              </c:strCache>
            </c:strRef>
          </c:tx>
          <c:invertIfNegative val="0"/>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C '!$C$3:$E$3</c:f>
              <c:strCache>
                <c:ptCount val="3"/>
                <c:pt idx="0">
                  <c:v>Social relationships</c:v>
                </c:pt>
                <c:pt idx="1">
                  <c:v>Knowledge and skills</c:v>
                </c:pt>
                <c:pt idx="2">
                  <c:v>Actions to meet needs</c:v>
                </c:pt>
              </c:strCache>
            </c:strRef>
          </c:cat>
          <c:val>
            <c:numRef>
              <c:f>'Part C '!$C$5:$E$5</c:f>
              <c:numCache>
                <c:formatCode>0</c:formatCode>
                <c:ptCount val="3"/>
                <c:pt idx="0">
                  <c:v>65.7</c:v>
                </c:pt>
                <c:pt idx="1">
                  <c:v>62.2</c:v>
                </c:pt>
                <c:pt idx="2">
                  <c:v>63.8</c:v>
                </c:pt>
              </c:numCache>
            </c:numRef>
          </c:val>
        </c:ser>
        <c:dLbls>
          <c:dLblPos val="outEnd"/>
          <c:showLegendKey val="0"/>
          <c:showVal val="1"/>
          <c:showCatName val="0"/>
          <c:showSerName val="0"/>
          <c:showPercent val="0"/>
          <c:showBubbleSize val="0"/>
        </c:dLbls>
        <c:gapWidth val="150"/>
        <c:axId val="285376016"/>
        <c:axId val="284386464"/>
      </c:barChart>
      <c:catAx>
        <c:axId val="285376016"/>
        <c:scaling>
          <c:orientation val="minMax"/>
        </c:scaling>
        <c:delete val="0"/>
        <c:axPos val="b"/>
        <c:numFmt formatCode="General" sourceLinked="0"/>
        <c:majorTickMark val="out"/>
        <c:minorTickMark val="none"/>
        <c:tickLblPos val="nextTo"/>
        <c:txPr>
          <a:bodyPr/>
          <a:lstStyle/>
          <a:p>
            <a:pPr>
              <a:defRPr sz="1600"/>
            </a:pPr>
            <a:endParaRPr lang="en-US"/>
          </a:p>
        </c:txPr>
        <c:crossAx val="284386464"/>
        <c:crosses val="autoZero"/>
        <c:auto val="1"/>
        <c:lblAlgn val="ctr"/>
        <c:lblOffset val="100"/>
        <c:noMultiLvlLbl val="0"/>
      </c:catAx>
      <c:valAx>
        <c:axId val="284386464"/>
        <c:scaling>
          <c:orientation val="minMax"/>
          <c:max val="100"/>
        </c:scaling>
        <c:delete val="0"/>
        <c:axPos val="l"/>
        <c:title>
          <c:tx>
            <c:rich>
              <a:bodyPr rot="-5400000" vert="horz"/>
              <a:lstStyle/>
              <a:p>
                <a:pPr>
                  <a:defRPr sz="1800"/>
                </a:pPr>
                <a:r>
                  <a:rPr lang="en-US" sz="1800" b="0"/>
                  <a:t>Percent of children</a:t>
                </a:r>
              </a:p>
            </c:rich>
          </c:tx>
          <c:overlay val="0"/>
        </c:title>
        <c:numFmt formatCode="0" sourceLinked="0"/>
        <c:majorTickMark val="out"/>
        <c:minorTickMark val="none"/>
        <c:tickLblPos val="nextTo"/>
        <c:txPr>
          <a:bodyPr/>
          <a:lstStyle/>
          <a:p>
            <a:pPr>
              <a:defRPr sz="1400"/>
            </a:pPr>
            <a:endParaRPr lang="en-US"/>
          </a:p>
        </c:txPr>
        <c:crossAx val="285376016"/>
        <c:crosses val="autoZero"/>
        <c:crossBetween val="between"/>
        <c:majorUnit val="20"/>
        <c:minorUnit val="20"/>
      </c:valAx>
    </c:plotArea>
    <c:legend>
      <c:legendPos val="b"/>
      <c:layout>
        <c:manualLayout>
          <c:xMode val="edge"/>
          <c:yMode val="edge"/>
          <c:x val="0.34700895859091996"/>
          <c:y val="0.94516031779811305"/>
          <c:w val="0.32842219540460416"/>
          <c:h val="5.2074624581214604E-2"/>
        </c:manualLayout>
      </c:layout>
      <c:overlay val="0"/>
      <c:txPr>
        <a:bodyPr/>
        <a:lstStyle/>
        <a:p>
          <a:pPr>
            <a:defRPr sz="1600"/>
          </a:pPr>
          <a:endParaRPr lang="en-US"/>
        </a:p>
      </c:txPr>
    </c:legend>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b="1" i="0" baseline="0" dirty="0" smtClean="0">
                <a:effectLst/>
              </a:rPr>
              <a:t>2010-2011 </a:t>
            </a:r>
            <a:endParaRPr lang="en-US" sz="1600" dirty="0">
              <a:effectLst/>
            </a:endParaRPr>
          </a:p>
        </c:rich>
      </c:tx>
      <c:layout>
        <c:manualLayout>
          <c:xMode val="edge"/>
          <c:yMode val="edge"/>
          <c:x val="0.71216049382716051"/>
          <c:y val="0.94055555555555559"/>
        </c:manualLayout>
      </c:layout>
      <c:overlay val="0"/>
    </c:title>
    <c:autoTitleDeleted val="0"/>
    <c:plotArea>
      <c:layout>
        <c:manualLayout>
          <c:layoutTarget val="inner"/>
          <c:xMode val="edge"/>
          <c:yMode val="edge"/>
          <c:x val="0.14823694885029323"/>
          <c:y val="0.22816247582205029"/>
          <c:w val="0.75517819193003433"/>
          <c:h val="0.59943343639105073"/>
        </c:manualLayout>
      </c:layout>
      <c:barChart>
        <c:barDir val="col"/>
        <c:grouping val="clustered"/>
        <c:varyColors val="0"/>
        <c:ser>
          <c:idx val="0"/>
          <c:order val="0"/>
          <c:tx>
            <c:strRef>
              <c:f>'Part B preschool'!$I$4</c:f>
              <c:strCache>
                <c:ptCount val="1"/>
                <c:pt idx="0">
                  <c:v>National</c:v>
                </c:pt>
              </c:strCache>
            </c:strRef>
          </c:tx>
          <c:invertIfNegative val="0"/>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B preschool'!$J$3:$L$3</c:f>
              <c:strCache>
                <c:ptCount val="3"/>
                <c:pt idx="0">
                  <c:v>Social relationships</c:v>
                </c:pt>
                <c:pt idx="1">
                  <c:v>Knowledge and skills</c:v>
                </c:pt>
                <c:pt idx="2">
                  <c:v>Actions to meet needs</c:v>
                </c:pt>
              </c:strCache>
            </c:strRef>
          </c:cat>
          <c:val>
            <c:numRef>
              <c:f>'Part B preschool'!$J$4:$L$4</c:f>
              <c:numCache>
                <c:formatCode>0</c:formatCode>
                <c:ptCount val="3"/>
                <c:pt idx="0">
                  <c:v>60</c:v>
                </c:pt>
                <c:pt idx="1">
                  <c:v>53</c:v>
                </c:pt>
                <c:pt idx="2">
                  <c:v>66</c:v>
                </c:pt>
              </c:numCache>
            </c:numRef>
          </c:val>
        </c:ser>
        <c:ser>
          <c:idx val="1"/>
          <c:order val="1"/>
          <c:tx>
            <c:strRef>
              <c:f>'Part B preschool'!$I$5</c:f>
              <c:strCache>
                <c:ptCount val="1"/>
                <c:pt idx="0">
                  <c:v>A state 619</c:v>
                </c:pt>
              </c:strCache>
            </c:strRef>
          </c:tx>
          <c:invertIfNegative val="0"/>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B preschool'!$J$3:$L$3</c:f>
              <c:strCache>
                <c:ptCount val="3"/>
                <c:pt idx="0">
                  <c:v>Social relationships</c:v>
                </c:pt>
                <c:pt idx="1">
                  <c:v>Knowledge and skills</c:v>
                </c:pt>
                <c:pt idx="2">
                  <c:v>Actions to meet needs</c:v>
                </c:pt>
              </c:strCache>
            </c:strRef>
          </c:cat>
          <c:val>
            <c:numRef>
              <c:f>'Part B preschool'!$J$5:$L$5</c:f>
              <c:numCache>
                <c:formatCode>0</c:formatCode>
                <c:ptCount val="3"/>
                <c:pt idx="0">
                  <c:v>66.599999999999994</c:v>
                </c:pt>
                <c:pt idx="1">
                  <c:v>57.4</c:v>
                </c:pt>
                <c:pt idx="2">
                  <c:v>76.7</c:v>
                </c:pt>
              </c:numCache>
            </c:numRef>
          </c:val>
        </c:ser>
        <c:dLbls>
          <c:showLegendKey val="0"/>
          <c:showVal val="0"/>
          <c:showCatName val="0"/>
          <c:showSerName val="0"/>
          <c:showPercent val="0"/>
          <c:showBubbleSize val="0"/>
        </c:dLbls>
        <c:gapWidth val="150"/>
        <c:axId val="284387248"/>
        <c:axId val="284387640"/>
      </c:barChart>
      <c:catAx>
        <c:axId val="284387248"/>
        <c:scaling>
          <c:orientation val="minMax"/>
        </c:scaling>
        <c:delete val="0"/>
        <c:axPos val="b"/>
        <c:numFmt formatCode="General" sourceLinked="0"/>
        <c:majorTickMark val="out"/>
        <c:minorTickMark val="none"/>
        <c:tickLblPos val="nextTo"/>
        <c:txPr>
          <a:bodyPr/>
          <a:lstStyle/>
          <a:p>
            <a:pPr>
              <a:defRPr sz="1600"/>
            </a:pPr>
            <a:endParaRPr lang="en-US"/>
          </a:p>
        </c:txPr>
        <c:crossAx val="284387640"/>
        <c:crosses val="autoZero"/>
        <c:auto val="1"/>
        <c:lblAlgn val="ctr"/>
        <c:lblOffset val="100"/>
        <c:noMultiLvlLbl val="0"/>
      </c:catAx>
      <c:valAx>
        <c:axId val="284387640"/>
        <c:scaling>
          <c:orientation val="minMax"/>
          <c:max val="100"/>
        </c:scaling>
        <c:delete val="0"/>
        <c:axPos val="l"/>
        <c:title>
          <c:tx>
            <c:rich>
              <a:bodyPr rot="-5400000" vert="horz"/>
              <a:lstStyle/>
              <a:p>
                <a:pPr>
                  <a:defRPr sz="2000" b="0"/>
                </a:pPr>
                <a:r>
                  <a:rPr lang="en-US" sz="2000" b="0"/>
                  <a:t>Percent of children</a:t>
                </a:r>
              </a:p>
            </c:rich>
          </c:tx>
          <c:overlay val="0"/>
        </c:title>
        <c:numFmt formatCode="0" sourceLinked="0"/>
        <c:majorTickMark val="out"/>
        <c:minorTickMark val="none"/>
        <c:tickLblPos val="nextTo"/>
        <c:txPr>
          <a:bodyPr/>
          <a:lstStyle/>
          <a:p>
            <a:pPr>
              <a:defRPr sz="1400"/>
            </a:pPr>
            <a:endParaRPr lang="en-US"/>
          </a:p>
        </c:txPr>
        <c:crossAx val="284387248"/>
        <c:crosses val="autoZero"/>
        <c:crossBetween val="between"/>
        <c:majorUnit val="20"/>
      </c:valAx>
    </c:plotArea>
    <c:legend>
      <c:legendPos val="b"/>
      <c:layout>
        <c:manualLayout>
          <c:xMode val="edge"/>
          <c:yMode val="edge"/>
          <c:x val="0.36050233304170309"/>
          <c:y val="0.94829549431321081"/>
          <c:w val="0.32976601329089184"/>
          <c:h val="5.1190129896183358E-2"/>
        </c:manualLayout>
      </c:layout>
      <c:overlay val="0"/>
      <c:txPr>
        <a:bodyPr/>
        <a:lstStyle/>
        <a:p>
          <a:pPr>
            <a:defRPr sz="1600"/>
          </a:pPr>
          <a:endParaRPr lang="en-US"/>
        </a:p>
      </c:txPr>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b="1" i="0" baseline="0" dirty="0" smtClean="0">
                <a:effectLst/>
              </a:rPr>
              <a:t>2010-11</a:t>
            </a:r>
            <a:endParaRPr lang="en-US" sz="1600" dirty="0">
              <a:effectLst/>
            </a:endParaRPr>
          </a:p>
        </c:rich>
      </c:tx>
      <c:layout>
        <c:manualLayout>
          <c:xMode val="edge"/>
          <c:yMode val="edge"/>
          <c:x val="0.12077516360151107"/>
          <c:y val="3.4249542166306192E-2"/>
        </c:manualLayout>
      </c:layout>
      <c:overlay val="0"/>
    </c:title>
    <c:autoTitleDeleted val="0"/>
    <c:plotArea>
      <c:layout>
        <c:manualLayout>
          <c:layoutTarget val="inner"/>
          <c:xMode val="edge"/>
          <c:yMode val="edge"/>
          <c:x val="0.13707062139388168"/>
          <c:y val="0.27954169028950004"/>
          <c:w val="0.82965206207197872"/>
          <c:h val="0.57369742434559079"/>
        </c:manualLayout>
      </c:layout>
      <c:barChart>
        <c:barDir val="col"/>
        <c:grouping val="clustered"/>
        <c:varyColors val="0"/>
        <c:ser>
          <c:idx val="0"/>
          <c:order val="0"/>
          <c:tx>
            <c:strRef>
              <c:f>'Part C '!$I$4</c:f>
              <c:strCache>
                <c:ptCount val="1"/>
                <c:pt idx="0">
                  <c:v>National</c:v>
                </c:pt>
              </c:strCache>
            </c:strRef>
          </c:tx>
          <c:invertIfNegative val="0"/>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C '!$J$3:$L$3</c:f>
              <c:strCache>
                <c:ptCount val="3"/>
                <c:pt idx="0">
                  <c:v>Social relationships</c:v>
                </c:pt>
                <c:pt idx="1">
                  <c:v>Knowledge and skills</c:v>
                </c:pt>
                <c:pt idx="2">
                  <c:v>Actions to meet needs</c:v>
                </c:pt>
              </c:strCache>
            </c:strRef>
          </c:cat>
          <c:val>
            <c:numRef>
              <c:f>'Part C '!$J$4:$L$4</c:f>
              <c:numCache>
                <c:formatCode>0</c:formatCode>
                <c:ptCount val="3"/>
                <c:pt idx="0">
                  <c:v>61</c:v>
                </c:pt>
                <c:pt idx="1">
                  <c:v>55</c:v>
                </c:pt>
                <c:pt idx="2">
                  <c:v>59</c:v>
                </c:pt>
              </c:numCache>
            </c:numRef>
          </c:val>
        </c:ser>
        <c:ser>
          <c:idx val="1"/>
          <c:order val="1"/>
          <c:tx>
            <c:strRef>
              <c:f>'Part C '!$I$5</c:f>
              <c:strCache>
                <c:ptCount val="1"/>
                <c:pt idx="0">
                  <c:v>A State Part C</c:v>
                </c:pt>
              </c:strCache>
            </c:strRef>
          </c:tx>
          <c:invertIfNegative val="0"/>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'Part C '!$J$3:$L$3</c:f>
              <c:strCache>
                <c:ptCount val="3"/>
                <c:pt idx="0">
                  <c:v>Social relationships</c:v>
                </c:pt>
                <c:pt idx="1">
                  <c:v>Knowledge and skills</c:v>
                </c:pt>
                <c:pt idx="2">
                  <c:v>Actions to meet needs</c:v>
                </c:pt>
              </c:strCache>
            </c:strRef>
          </c:cat>
          <c:val>
            <c:numRef>
              <c:f>'Part C '!$J$5:$L$5</c:f>
              <c:numCache>
                <c:formatCode>0</c:formatCode>
                <c:ptCount val="3"/>
                <c:pt idx="0">
                  <c:v>24.83</c:v>
                </c:pt>
                <c:pt idx="1">
                  <c:v>24.69</c:v>
                </c:pt>
                <c:pt idx="2">
                  <c:v>25.52</c:v>
                </c:pt>
              </c:numCache>
            </c:numRef>
          </c:val>
        </c:ser>
        <c:dLbls>
          <c:showLegendKey val="0"/>
          <c:showVal val="0"/>
          <c:showCatName val="0"/>
          <c:showSerName val="0"/>
          <c:showPercent val="0"/>
          <c:showBubbleSize val="0"/>
        </c:dLbls>
        <c:gapWidth val="150"/>
        <c:axId val="284388424"/>
        <c:axId val="284930960"/>
      </c:barChart>
      <c:catAx>
        <c:axId val="284388424"/>
        <c:scaling>
          <c:orientation val="minMax"/>
        </c:scaling>
        <c:delete val="0"/>
        <c:axPos val="b"/>
        <c:numFmt formatCode="General" sourceLinked="0"/>
        <c:majorTickMark val="out"/>
        <c:minorTickMark val="none"/>
        <c:tickLblPos val="nextTo"/>
        <c:txPr>
          <a:bodyPr/>
          <a:lstStyle/>
          <a:p>
            <a:pPr>
              <a:defRPr sz="1200"/>
            </a:pPr>
            <a:endParaRPr lang="en-US"/>
          </a:p>
        </c:txPr>
        <c:crossAx val="284930960"/>
        <c:crosses val="autoZero"/>
        <c:auto val="1"/>
        <c:lblAlgn val="ctr"/>
        <c:lblOffset val="100"/>
        <c:noMultiLvlLbl val="0"/>
      </c:catAx>
      <c:valAx>
        <c:axId val="284930960"/>
        <c:scaling>
          <c:orientation val="minMax"/>
          <c:max val="100"/>
        </c:scaling>
        <c:delete val="0"/>
        <c:axPos val="l"/>
        <c:title>
          <c:tx>
            <c:rich>
              <a:bodyPr rot="-5400000" vert="horz"/>
              <a:lstStyle/>
              <a:p>
                <a:pPr>
                  <a:defRPr sz="1400"/>
                </a:pPr>
                <a:r>
                  <a:rPr lang="en-US" sz="1400" b="0"/>
                  <a:t>Percent of children</a:t>
                </a:r>
              </a:p>
            </c:rich>
          </c:tx>
          <c:layout>
            <c:manualLayout>
              <c:xMode val="edge"/>
              <c:yMode val="edge"/>
              <c:x val="2.2589346025479008E-2"/>
              <c:y val="0.41625103851324124"/>
            </c:manualLayout>
          </c:layout>
          <c:overlay val="0"/>
        </c:title>
        <c:numFmt formatCode="0" sourceLinked="0"/>
        <c:majorTickMark val="out"/>
        <c:minorTickMark val="none"/>
        <c:tickLblPos val="nextTo"/>
        <c:txPr>
          <a:bodyPr/>
          <a:lstStyle/>
          <a:p>
            <a:pPr>
              <a:defRPr sz="1400"/>
            </a:pPr>
            <a:endParaRPr lang="en-US"/>
          </a:p>
        </c:txPr>
        <c:crossAx val="284388424"/>
        <c:crosses val="autoZero"/>
        <c:crossBetween val="between"/>
        <c:majorUnit val="20"/>
        <c:minorUnit val="20"/>
      </c:valAx>
    </c:plotArea>
    <c:legend>
      <c:legendPos val="b"/>
      <c:layout>
        <c:manualLayout>
          <c:xMode val="edge"/>
          <c:yMode val="edge"/>
          <c:x val="0.36038309488934128"/>
          <c:y val="0.91553640304407402"/>
          <c:w val="0.3308489887039982"/>
          <c:h val="5.2187340218836281E-2"/>
        </c:manualLayout>
      </c:layout>
      <c:overlay val="0"/>
    </c:legend>
    <c:plotVisOnly val="1"/>
    <c:dispBlanksAs val="gap"/>
    <c:showDLblsOverMax val="0"/>
  </c:chart>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247" b="1" i="0" u="none" strike="noStrike" baseline="0">
                <a:solidFill>
                  <a:srgbClr val="0000FF"/>
                </a:solidFill>
                <a:latin typeface="Arial"/>
                <a:ea typeface="Arial"/>
                <a:cs typeface="Arial"/>
              </a:defRPr>
            </a:pPr>
            <a:r>
              <a:rPr lang="en-US"/>
              <a:t>Illustration  of 5 Possible Paths  </a:t>
            </a:r>
          </a:p>
        </c:rich>
      </c:tx>
      <c:layout>
        <c:manualLayout>
          <c:xMode val="edge"/>
          <c:yMode val="edge"/>
          <c:x val="0.20286659316427783"/>
          <c:y val="2.0969855832241154E-2"/>
        </c:manualLayout>
      </c:layout>
      <c:overlay val="0"/>
      <c:spPr>
        <a:noFill/>
        <a:ln w="26859">
          <a:noFill/>
        </a:ln>
      </c:spPr>
    </c:title>
    <c:autoTitleDeleted val="0"/>
    <c:plotArea>
      <c:layout>
        <c:manualLayout>
          <c:layoutTarget val="inner"/>
          <c:xMode val="edge"/>
          <c:yMode val="edge"/>
          <c:x val="0.18081587651598677"/>
          <c:y val="0.17562254259501967"/>
          <c:w val="0.68908489525909589"/>
          <c:h val="0.46264744429882043"/>
        </c:manualLayout>
      </c:layout>
      <c:lineChart>
        <c:grouping val="standard"/>
        <c:varyColors val="0"/>
        <c:ser>
          <c:idx val="1"/>
          <c:order val="0"/>
          <c:tx>
            <c:strRef>
              <c:f>Sheet1!$A$2</c:f>
              <c:strCache>
                <c:ptCount val="1"/>
                <c:pt idx="0">
                  <c:v>Maintained functioning comparable to age peers</c:v>
                </c:pt>
              </c:strCache>
            </c:strRef>
          </c:tx>
          <c:spPr>
            <a:ln w="40288">
              <a:solidFill>
                <a:srgbClr val="FF00FF"/>
              </a:solidFill>
              <a:prstDash val="solid"/>
            </a:ln>
          </c:spPr>
          <c:marker>
            <c:symbol val="none"/>
          </c:marker>
          <c:cat>
            <c:numRef>
              <c:f>Sheet1!$B$1:$BI$1</c:f>
              <c:numCache>
                <c:formatCode>General</c:formatCode>
                <c:ptCount val="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numCache>
            </c:numRef>
          </c:cat>
          <c:val>
            <c:numRef>
              <c:f>Sheet1!$B$2:$BI$2</c:f>
              <c:numCache>
                <c:formatCode>General</c:formatCode>
                <c:ptCount val="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numCache>
            </c:numRef>
          </c:val>
          <c:smooth val="1"/>
        </c:ser>
        <c:ser>
          <c:idx val="0"/>
          <c:order val="1"/>
          <c:tx>
            <c:strRef>
              <c:f>Sheet1!$A$3</c:f>
              <c:strCache>
                <c:ptCount val="1"/>
                <c:pt idx="0">
                  <c:v>Achieved functioning comparable to age peers</c:v>
                </c:pt>
              </c:strCache>
            </c:strRef>
          </c:tx>
          <c:spPr>
            <a:ln w="40288">
              <a:solidFill>
                <a:srgbClr val="FFCC99"/>
              </a:solidFill>
              <a:prstDash val="solid"/>
            </a:ln>
          </c:spPr>
          <c:marker>
            <c:symbol val="none"/>
          </c:marker>
          <c:cat>
            <c:numRef>
              <c:f>Sheet1!$B$1:$BI$1</c:f>
              <c:numCache>
                <c:formatCode>General</c:formatCode>
                <c:ptCount val="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numCache>
            </c:numRef>
          </c:cat>
          <c:val>
            <c:numRef>
              <c:f>Sheet1!$B$3:$BI$3</c:f>
              <c:numCache>
                <c:formatCode>General</c:formatCode>
                <c:ptCount val="60"/>
                <c:pt idx="0">
                  <c:v>0.8</c:v>
                </c:pt>
                <c:pt idx="1">
                  <c:v>1.6</c:v>
                </c:pt>
                <c:pt idx="2">
                  <c:v>2.4</c:v>
                </c:pt>
                <c:pt idx="3">
                  <c:v>3.2</c:v>
                </c:pt>
                <c:pt idx="4">
                  <c:v>4</c:v>
                </c:pt>
                <c:pt idx="5">
                  <c:v>4.8</c:v>
                </c:pt>
                <c:pt idx="6">
                  <c:v>5.6</c:v>
                </c:pt>
                <c:pt idx="7">
                  <c:v>6.4</c:v>
                </c:pt>
                <c:pt idx="8">
                  <c:v>7.2</c:v>
                </c:pt>
                <c:pt idx="9">
                  <c:v>8</c:v>
                </c:pt>
                <c:pt idx="10">
                  <c:v>8.8000000000000007</c:v>
                </c:pt>
                <c:pt idx="11">
                  <c:v>9.6</c:v>
                </c:pt>
                <c:pt idx="12">
                  <c:v>10.4</c:v>
                </c:pt>
                <c:pt idx="13">
                  <c:v>11.2</c:v>
                </c:pt>
                <c:pt idx="14">
                  <c:v>12</c:v>
                </c:pt>
                <c:pt idx="15">
                  <c:v>12.8</c:v>
                </c:pt>
                <c:pt idx="16">
                  <c:v>13.6</c:v>
                </c:pt>
                <c:pt idx="17">
                  <c:v>14.4</c:v>
                </c:pt>
                <c:pt idx="18">
                  <c:v>15.2</c:v>
                </c:pt>
                <c:pt idx="19">
                  <c:v>16</c:v>
                </c:pt>
                <c:pt idx="20">
                  <c:v>16.8</c:v>
                </c:pt>
                <c:pt idx="21">
                  <c:v>17.600000000000001</c:v>
                </c:pt>
                <c:pt idx="22">
                  <c:v>18.399999999999999</c:v>
                </c:pt>
                <c:pt idx="23">
                  <c:v>19</c:v>
                </c:pt>
                <c:pt idx="24">
                  <c:v>19.600000000000001</c:v>
                </c:pt>
                <c:pt idx="25">
                  <c:v>20.2</c:v>
                </c:pt>
                <c:pt idx="26">
                  <c:v>20.8</c:v>
                </c:pt>
                <c:pt idx="27">
                  <c:v>21.6</c:v>
                </c:pt>
                <c:pt idx="28">
                  <c:v>22.4</c:v>
                </c:pt>
                <c:pt idx="29">
                  <c:v>23.2</c:v>
                </c:pt>
                <c:pt idx="30">
                  <c:v>24</c:v>
                </c:pt>
                <c:pt idx="31">
                  <c:v>24.9</c:v>
                </c:pt>
                <c:pt idx="32">
                  <c:v>25.8</c:v>
                </c:pt>
                <c:pt idx="33">
                  <c:v>26.7</c:v>
                </c:pt>
                <c:pt idx="34">
                  <c:v>27.5</c:v>
                </c:pt>
                <c:pt idx="35">
                  <c:v>28.5</c:v>
                </c:pt>
                <c:pt idx="36">
                  <c:v>29.5</c:v>
                </c:pt>
                <c:pt idx="37">
                  <c:v>30.6</c:v>
                </c:pt>
                <c:pt idx="38">
                  <c:v>31.7</c:v>
                </c:pt>
                <c:pt idx="39">
                  <c:v>32.9</c:v>
                </c:pt>
                <c:pt idx="40">
                  <c:v>34.1</c:v>
                </c:pt>
                <c:pt idx="41">
                  <c:v>35.200000000000003</c:v>
                </c:pt>
                <c:pt idx="42">
                  <c:v>36.4</c:v>
                </c:pt>
                <c:pt idx="43">
                  <c:v>37.700000000000003</c:v>
                </c:pt>
                <c:pt idx="44">
                  <c:v>39</c:v>
                </c:pt>
                <c:pt idx="45">
                  <c:v>40.299999999999997</c:v>
                </c:pt>
                <c:pt idx="46">
                  <c:v>41.6</c:v>
                </c:pt>
                <c:pt idx="47">
                  <c:v>42.9</c:v>
                </c:pt>
                <c:pt idx="48">
                  <c:v>44.2</c:v>
                </c:pt>
                <c:pt idx="49">
                  <c:v>45.5</c:v>
                </c:pt>
                <c:pt idx="50">
                  <c:v>46.8</c:v>
                </c:pt>
                <c:pt idx="51">
                  <c:v>49</c:v>
                </c:pt>
                <c:pt idx="52">
                  <c:v>50.3</c:v>
                </c:pt>
                <c:pt idx="53">
                  <c:v>52.3</c:v>
                </c:pt>
                <c:pt idx="54">
                  <c:v>53.6</c:v>
                </c:pt>
                <c:pt idx="55">
                  <c:v>54.9</c:v>
                </c:pt>
                <c:pt idx="56">
                  <c:v>56.2</c:v>
                </c:pt>
                <c:pt idx="57">
                  <c:v>58</c:v>
                </c:pt>
                <c:pt idx="58">
                  <c:v>59</c:v>
                </c:pt>
                <c:pt idx="59">
                  <c:v>60</c:v>
                </c:pt>
              </c:numCache>
            </c:numRef>
          </c:val>
          <c:smooth val="1"/>
        </c:ser>
        <c:ser>
          <c:idx val="2"/>
          <c:order val="2"/>
          <c:tx>
            <c:strRef>
              <c:f>Sheet1!$A$4</c:f>
              <c:strCache>
                <c:ptCount val="1"/>
                <c:pt idx="0">
                  <c:v>Moved nearer functioning comparable to age peers</c:v>
                </c:pt>
              </c:strCache>
            </c:strRef>
          </c:tx>
          <c:spPr>
            <a:ln w="40288">
              <a:solidFill>
                <a:srgbClr val="FF0000"/>
              </a:solidFill>
              <a:prstDash val="solid"/>
            </a:ln>
          </c:spPr>
          <c:marker>
            <c:symbol val="none"/>
          </c:marker>
          <c:cat>
            <c:numRef>
              <c:f>Sheet1!$B$1:$BI$1</c:f>
              <c:numCache>
                <c:formatCode>General</c:formatCode>
                <c:ptCount val="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numCache>
            </c:numRef>
          </c:cat>
          <c:val>
            <c:numRef>
              <c:f>Sheet1!$B$4:$BI$4</c:f>
              <c:numCache>
                <c:formatCode>General</c:formatCode>
                <c:ptCount val="60"/>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9.25</c:v>
                </c:pt>
                <c:pt idx="18">
                  <c:v>10</c:v>
                </c:pt>
                <c:pt idx="19">
                  <c:v>10.75</c:v>
                </c:pt>
                <c:pt idx="20">
                  <c:v>11.5</c:v>
                </c:pt>
                <c:pt idx="21">
                  <c:v>12.25</c:v>
                </c:pt>
                <c:pt idx="22">
                  <c:v>13</c:v>
                </c:pt>
                <c:pt idx="23">
                  <c:v>13.75</c:v>
                </c:pt>
                <c:pt idx="24">
                  <c:v>14.5</c:v>
                </c:pt>
                <c:pt idx="25">
                  <c:v>15.25</c:v>
                </c:pt>
                <c:pt idx="26">
                  <c:v>16</c:v>
                </c:pt>
                <c:pt idx="27">
                  <c:v>16.75</c:v>
                </c:pt>
                <c:pt idx="28">
                  <c:v>17.5</c:v>
                </c:pt>
                <c:pt idx="29">
                  <c:v>18.25</c:v>
                </c:pt>
                <c:pt idx="30">
                  <c:v>19</c:v>
                </c:pt>
                <c:pt idx="31">
                  <c:v>19.75</c:v>
                </c:pt>
                <c:pt idx="32">
                  <c:v>20.5</c:v>
                </c:pt>
                <c:pt idx="33">
                  <c:v>21.25</c:v>
                </c:pt>
                <c:pt idx="34">
                  <c:v>22</c:v>
                </c:pt>
                <c:pt idx="35">
                  <c:v>22.75</c:v>
                </c:pt>
                <c:pt idx="36">
                  <c:v>23.5</c:v>
                </c:pt>
                <c:pt idx="37">
                  <c:v>24.25</c:v>
                </c:pt>
                <c:pt idx="38">
                  <c:v>25</c:v>
                </c:pt>
                <c:pt idx="39">
                  <c:v>25.75</c:v>
                </c:pt>
                <c:pt idx="40">
                  <c:v>26.5</c:v>
                </c:pt>
                <c:pt idx="41">
                  <c:v>27.25</c:v>
                </c:pt>
                <c:pt idx="42">
                  <c:v>28</c:v>
                </c:pt>
                <c:pt idx="43">
                  <c:v>28.75</c:v>
                </c:pt>
                <c:pt idx="44">
                  <c:v>29.5</c:v>
                </c:pt>
                <c:pt idx="45">
                  <c:v>31</c:v>
                </c:pt>
                <c:pt idx="46">
                  <c:v>31.75</c:v>
                </c:pt>
                <c:pt idx="47">
                  <c:v>32.5</c:v>
                </c:pt>
                <c:pt idx="48">
                  <c:v>33.25</c:v>
                </c:pt>
                <c:pt idx="49">
                  <c:v>34</c:v>
                </c:pt>
                <c:pt idx="50">
                  <c:v>34.75</c:v>
                </c:pt>
                <c:pt idx="51">
                  <c:v>35.5</c:v>
                </c:pt>
                <c:pt idx="52">
                  <c:v>36.25</c:v>
                </c:pt>
                <c:pt idx="53">
                  <c:v>37</c:v>
                </c:pt>
                <c:pt idx="54">
                  <c:v>37.75</c:v>
                </c:pt>
                <c:pt idx="55">
                  <c:v>38.5</c:v>
                </c:pt>
                <c:pt idx="56">
                  <c:v>39.25</c:v>
                </c:pt>
                <c:pt idx="57">
                  <c:v>40</c:v>
                </c:pt>
                <c:pt idx="58">
                  <c:v>40.75</c:v>
                </c:pt>
                <c:pt idx="59">
                  <c:v>41.5</c:v>
                </c:pt>
              </c:numCache>
            </c:numRef>
          </c:val>
          <c:smooth val="1"/>
        </c:ser>
        <c:ser>
          <c:idx val="4"/>
          <c:order val="3"/>
          <c:tx>
            <c:strRef>
              <c:f>Sheet1!$A$5</c:f>
              <c:strCache>
                <c:ptCount val="1"/>
                <c:pt idx="0">
                  <c:v>Made progress; no change in trajectory</c:v>
                </c:pt>
              </c:strCache>
            </c:strRef>
          </c:tx>
          <c:spPr>
            <a:ln w="40288">
              <a:solidFill>
                <a:srgbClr val="008000"/>
              </a:solidFill>
              <a:prstDash val="solid"/>
            </a:ln>
          </c:spPr>
          <c:marker>
            <c:symbol val="none"/>
          </c:marker>
          <c:cat>
            <c:numRef>
              <c:f>Sheet1!$B$1:$BI$1</c:f>
              <c:numCache>
                <c:formatCode>General</c:formatCode>
                <c:ptCount val="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numCache>
            </c:numRef>
          </c:cat>
          <c:val>
            <c:numRef>
              <c:f>Sheet1!$B$5:$BI$5</c:f>
              <c:numCache>
                <c:formatCode>General</c:formatCode>
                <c:ptCount val="60"/>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pt idx="18">
                  <c:v>9.5</c:v>
                </c:pt>
                <c:pt idx="19">
                  <c:v>10</c:v>
                </c:pt>
                <c:pt idx="20">
                  <c:v>10.5</c:v>
                </c:pt>
                <c:pt idx="21">
                  <c:v>11</c:v>
                </c:pt>
                <c:pt idx="22">
                  <c:v>11.5</c:v>
                </c:pt>
                <c:pt idx="23">
                  <c:v>12</c:v>
                </c:pt>
                <c:pt idx="24">
                  <c:v>12.5</c:v>
                </c:pt>
                <c:pt idx="25">
                  <c:v>13</c:v>
                </c:pt>
                <c:pt idx="26">
                  <c:v>13.5</c:v>
                </c:pt>
                <c:pt idx="27">
                  <c:v>14</c:v>
                </c:pt>
                <c:pt idx="28">
                  <c:v>14.5</c:v>
                </c:pt>
                <c:pt idx="29">
                  <c:v>15</c:v>
                </c:pt>
                <c:pt idx="30">
                  <c:v>15.5</c:v>
                </c:pt>
                <c:pt idx="31">
                  <c:v>16</c:v>
                </c:pt>
                <c:pt idx="32">
                  <c:v>16.5</c:v>
                </c:pt>
                <c:pt idx="33">
                  <c:v>17</c:v>
                </c:pt>
                <c:pt idx="34">
                  <c:v>17.5</c:v>
                </c:pt>
                <c:pt idx="35">
                  <c:v>18</c:v>
                </c:pt>
                <c:pt idx="36">
                  <c:v>18.5</c:v>
                </c:pt>
                <c:pt idx="37">
                  <c:v>19</c:v>
                </c:pt>
                <c:pt idx="38">
                  <c:v>19.5</c:v>
                </c:pt>
                <c:pt idx="39">
                  <c:v>20</c:v>
                </c:pt>
                <c:pt idx="40">
                  <c:v>20.5</c:v>
                </c:pt>
                <c:pt idx="41">
                  <c:v>21</c:v>
                </c:pt>
                <c:pt idx="42">
                  <c:v>21.5</c:v>
                </c:pt>
                <c:pt idx="43">
                  <c:v>22</c:v>
                </c:pt>
                <c:pt idx="44">
                  <c:v>22.5</c:v>
                </c:pt>
                <c:pt idx="45">
                  <c:v>23</c:v>
                </c:pt>
                <c:pt idx="46">
                  <c:v>23.5</c:v>
                </c:pt>
                <c:pt idx="47">
                  <c:v>24</c:v>
                </c:pt>
                <c:pt idx="48">
                  <c:v>24.5</c:v>
                </c:pt>
                <c:pt idx="49">
                  <c:v>25</c:v>
                </c:pt>
                <c:pt idx="50">
                  <c:v>25.5</c:v>
                </c:pt>
                <c:pt idx="51">
                  <c:v>26</c:v>
                </c:pt>
                <c:pt idx="52">
                  <c:v>26.5</c:v>
                </c:pt>
                <c:pt idx="53">
                  <c:v>27</c:v>
                </c:pt>
                <c:pt idx="54">
                  <c:v>27.5</c:v>
                </c:pt>
                <c:pt idx="55">
                  <c:v>28</c:v>
                </c:pt>
                <c:pt idx="56">
                  <c:v>28.5</c:v>
                </c:pt>
                <c:pt idx="57">
                  <c:v>29</c:v>
                </c:pt>
                <c:pt idx="58">
                  <c:v>29.5</c:v>
                </c:pt>
                <c:pt idx="59">
                  <c:v>30</c:v>
                </c:pt>
              </c:numCache>
            </c:numRef>
          </c:val>
          <c:smooth val="1"/>
        </c:ser>
        <c:ser>
          <c:idx val="3"/>
          <c:order val="4"/>
          <c:tx>
            <c:strRef>
              <c:f>Sheet1!$A$6</c:f>
              <c:strCache>
                <c:ptCount val="1"/>
                <c:pt idx="0">
                  <c:v>Did not make progress</c:v>
                </c:pt>
              </c:strCache>
            </c:strRef>
          </c:tx>
          <c:spPr>
            <a:ln w="40288">
              <a:solidFill>
                <a:srgbClr val="00FFFF"/>
              </a:solidFill>
              <a:prstDash val="solid"/>
            </a:ln>
          </c:spPr>
          <c:marker>
            <c:symbol val="none"/>
          </c:marker>
          <c:cat>
            <c:numRef>
              <c:f>Sheet1!$B$1:$BI$1</c:f>
              <c:numCache>
                <c:formatCode>General</c:formatCode>
                <c:ptCount val="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numCache>
            </c:numRef>
          </c:cat>
          <c:val>
            <c:numRef>
              <c:f>Sheet1!$B$6:$BI$6</c:f>
              <c:numCache>
                <c:formatCode>General</c:formatCode>
                <c:ptCount val="60"/>
                <c:pt idx="0">
                  <c:v>0.5</c:v>
                </c:pt>
                <c:pt idx="1">
                  <c:v>1</c:v>
                </c:pt>
                <c:pt idx="2">
                  <c:v>1.5</c:v>
                </c:pt>
                <c:pt idx="3">
                  <c:v>2</c:v>
                </c:pt>
                <c:pt idx="4">
                  <c:v>2.5</c:v>
                </c:pt>
                <c:pt idx="5">
                  <c:v>3</c:v>
                </c:pt>
                <c:pt idx="6">
                  <c:v>3.5</c:v>
                </c:pt>
                <c:pt idx="7">
                  <c:v>4</c:v>
                </c:pt>
                <c:pt idx="8">
                  <c:v>4</c:v>
                </c:pt>
                <c:pt idx="9">
                  <c:v>4</c:v>
                </c:pt>
                <c:pt idx="10">
                  <c:v>4</c:v>
                </c:pt>
                <c:pt idx="11">
                  <c:v>4</c:v>
                </c:pt>
                <c:pt idx="12">
                  <c:v>4</c:v>
                </c:pt>
                <c:pt idx="13">
                  <c:v>4</c:v>
                </c:pt>
                <c:pt idx="14">
                  <c:v>4</c:v>
                </c:pt>
                <c:pt idx="15">
                  <c:v>4</c:v>
                </c:pt>
                <c:pt idx="16">
                  <c:v>4</c:v>
                </c:pt>
                <c:pt idx="17">
                  <c:v>4</c:v>
                </c:pt>
                <c:pt idx="18">
                  <c:v>4</c:v>
                </c:pt>
                <c:pt idx="19">
                  <c:v>4</c:v>
                </c:pt>
                <c:pt idx="20">
                  <c:v>4</c:v>
                </c:pt>
                <c:pt idx="21">
                  <c:v>4</c:v>
                </c:pt>
                <c:pt idx="22">
                  <c:v>4</c:v>
                </c:pt>
                <c:pt idx="23">
                  <c:v>4</c:v>
                </c:pt>
                <c:pt idx="24">
                  <c:v>4</c:v>
                </c:pt>
                <c:pt idx="25">
                  <c:v>4</c:v>
                </c:pt>
                <c:pt idx="26">
                  <c:v>4</c:v>
                </c:pt>
                <c:pt idx="27">
                  <c:v>4</c:v>
                </c:pt>
                <c:pt idx="28">
                  <c:v>4</c:v>
                </c:pt>
                <c:pt idx="29">
                  <c:v>4</c:v>
                </c:pt>
                <c:pt idx="30">
                  <c:v>4</c:v>
                </c:pt>
                <c:pt idx="31">
                  <c:v>4</c:v>
                </c:pt>
                <c:pt idx="32">
                  <c:v>4</c:v>
                </c:pt>
                <c:pt idx="33">
                  <c:v>4</c:v>
                </c:pt>
                <c:pt idx="34">
                  <c:v>4</c:v>
                </c:pt>
                <c:pt idx="35">
                  <c:v>4</c:v>
                </c:pt>
                <c:pt idx="36">
                  <c:v>4</c:v>
                </c:pt>
                <c:pt idx="37">
                  <c:v>4</c:v>
                </c:pt>
                <c:pt idx="38">
                  <c:v>4</c:v>
                </c:pt>
                <c:pt idx="39">
                  <c:v>4</c:v>
                </c:pt>
                <c:pt idx="40">
                  <c:v>4</c:v>
                </c:pt>
                <c:pt idx="41">
                  <c:v>4</c:v>
                </c:pt>
                <c:pt idx="42">
                  <c:v>4</c:v>
                </c:pt>
                <c:pt idx="43">
                  <c:v>4</c:v>
                </c:pt>
                <c:pt idx="44">
                  <c:v>4</c:v>
                </c:pt>
                <c:pt idx="45">
                  <c:v>4</c:v>
                </c:pt>
                <c:pt idx="46">
                  <c:v>4</c:v>
                </c:pt>
                <c:pt idx="47">
                  <c:v>4</c:v>
                </c:pt>
                <c:pt idx="48">
                  <c:v>4</c:v>
                </c:pt>
                <c:pt idx="49">
                  <c:v>4</c:v>
                </c:pt>
                <c:pt idx="50">
                  <c:v>4</c:v>
                </c:pt>
                <c:pt idx="51">
                  <c:v>4</c:v>
                </c:pt>
                <c:pt idx="52">
                  <c:v>4</c:v>
                </c:pt>
                <c:pt idx="53">
                  <c:v>4</c:v>
                </c:pt>
                <c:pt idx="54">
                  <c:v>4</c:v>
                </c:pt>
                <c:pt idx="55">
                  <c:v>4</c:v>
                </c:pt>
                <c:pt idx="56">
                  <c:v>4</c:v>
                </c:pt>
                <c:pt idx="57">
                  <c:v>4</c:v>
                </c:pt>
                <c:pt idx="58">
                  <c:v>4</c:v>
                </c:pt>
                <c:pt idx="59">
                  <c:v>4</c:v>
                </c:pt>
              </c:numCache>
            </c:numRef>
          </c:val>
          <c:smooth val="0"/>
        </c:ser>
        <c:dLbls>
          <c:showLegendKey val="0"/>
          <c:showVal val="0"/>
          <c:showCatName val="0"/>
          <c:showSerName val="0"/>
          <c:showPercent val="0"/>
          <c:showBubbleSize val="0"/>
        </c:dLbls>
        <c:smooth val="0"/>
        <c:axId val="416584176"/>
        <c:axId val="416584568"/>
      </c:lineChart>
      <c:catAx>
        <c:axId val="416584176"/>
        <c:scaling>
          <c:orientation val="minMax"/>
        </c:scaling>
        <c:delete val="0"/>
        <c:axPos val="b"/>
        <c:title>
          <c:tx>
            <c:rich>
              <a:bodyPr/>
              <a:lstStyle/>
              <a:p>
                <a:pPr>
                  <a:defRPr sz="1718" b="1" i="0" u="none" strike="noStrike" baseline="0">
                    <a:solidFill>
                      <a:srgbClr val="0000FF"/>
                    </a:solidFill>
                    <a:latin typeface="Arial"/>
                    <a:ea typeface="Arial"/>
                    <a:cs typeface="Arial"/>
                  </a:defRPr>
                </a:pPr>
                <a:r>
                  <a:rPr lang="en-US"/>
                  <a:t>Age in Months</a:t>
                </a:r>
              </a:p>
            </c:rich>
          </c:tx>
          <c:layout>
            <c:manualLayout>
              <c:xMode val="edge"/>
              <c:yMode val="edge"/>
              <c:x val="0.38809261300992276"/>
              <c:y val="0.66710353866317162"/>
            </c:manualLayout>
          </c:layout>
          <c:overlay val="0"/>
          <c:spPr>
            <a:noFill/>
            <a:ln w="26859">
              <a:noFill/>
            </a:ln>
          </c:spPr>
        </c:title>
        <c:numFmt formatCode="General" sourceLinked="1"/>
        <c:majorTickMark val="out"/>
        <c:minorTickMark val="none"/>
        <c:tickLblPos val="nextTo"/>
        <c:spPr>
          <a:ln w="13429">
            <a:solidFill>
              <a:srgbClr val="0000FF"/>
            </a:solidFill>
            <a:prstDash val="solid"/>
          </a:ln>
        </c:spPr>
        <c:txPr>
          <a:bodyPr rot="0" vert="horz"/>
          <a:lstStyle/>
          <a:p>
            <a:pPr>
              <a:defRPr sz="1031" b="1" i="0" u="none" strike="noStrike" baseline="0">
                <a:solidFill>
                  <a:srgbClr val="0000FF"/>
                </a:solidFill>
                <a:latin typeface="Arial"/>
                <a:ea typeface="Arial"/>
                <a:cs typeface="Arial"/>
              </a:defRPr>
            </a:pPr>
            <a:endParaRPr lang="en-US"/>
          </a:p>
        </c:txPr>
        <c:crossAx val="416584568"/>
        <c:crosses val="autoZero"/>
        <c:auto val="1"/>
        <c:lblAlgn val="ctr"/>
        <c:lblOffset val="100"/>
        <c:tickLblSkip val="5"/>
        <c:tickMarkSkip val="5"/>
        <c:noMultiLvlLbl val="0"/>
      </c:catAx>
      <c:valAx>
        <c:axId val="416584568"/>
        <c:scaling>
          <c:orientation val="minMax"/>
        </c:scaling>
        <c:delete val="0"/>
        <c:axPos val="l"/>
        <c:majorGridlines>
          <c:spPr>
            <a:ln w="3357">
              <a:solidFill>
                <a:srgbClr val="0000FF"/>
              </a:solidFill>
              <a:prstDash val="sysDash"/>
            </a:ln>
          </c:spPr>
        </c:majorGridlines>
        <c:title>
          <c:tx>
            <c:rich>
              <a:bodyPr/>
              <a:lstStyle/>
              <a:p>
                <a:pPr>
                  <a:defRPr sz="1718" b="1" i="0" u="none" strike="noStrike" baseline="0">
                    <a:solidFill>
                      <a:srgbClr val="0000FF"/>
                    </a:solidFill>
                    <a:latin typeface="Arial"/>
                    <a:ea typeface="Arial"/>
                    <a:cs typeface="Arial"/>
                  </a:defRPr>
                </a:pPr>
                <a:r>
                  <a:rPr lang="en-US"/>
                  <a:t> Score</a:t>
                </a:r>
              </a:p>
            </c:rich>
          </c:tx>
          <c:layout>
            <c:manualLayout>
              <c:xMode val="edge"/>
              <c:yMode val="edge"/>
              <c:x val="7.2767364939360521E-2"/>
              <c:y val="0.34469200524246396"/>
            </c:manualLayout>
          </c:layout>
          <c:overlay val="0"/>
          <c:spPr>
            <a:noFill/>
            <a:ln w="26859">
              <a:noFill/>
            </a:ln>
          </c:spPr>
        </c:title>
        <c:numFmt formatCode="General" sourceLinked="1"/>
        <c:majorTickMark val="out"/>
        <c:minorTickMark val="none"/>
        <c:tickLblPos val="nextTo"/>
        <c:spPr>
          <a:ln w="13429">
            <a:solidFill>
              <a:srgbClr val="0000FF"/>
            </a:solidFill>
            <a:prstDash val="solid"/>
          </a:ln>
        </c:spPr>
        <c:txPr>
          <a:bodyPr rot="0" vert="horz"/>
          <a:lstStyle/>
          <a:p>
            <a:pPr>
              <a:defRPr sz="1480" b="1" i="0" u="none" strike="noStrike" baseline="0">
                <a:solidFill>
                  <a:srgbClr val="0000FF"/>
                </a:solidFill>
                <a:latin typeface="Arial"/>
                <a:ea typeface="Arial"/>
                <a:cs typeface="Arial"/>
              </a:defRPr>
            </a:pPr>
            <a:endParaRPr lang="en-US"/>
          </a:p>
        </c:txPr>
        <c:crossAx val="416584176"/>
        <c:crosses val="autoZero"/>
        <c:crossBetween val="between"/>
      </c:valAx>
      <c:spPr>
        <a:noFill/>
        <a:ln w="13429">
          <a:solidFill>
            <a:srgbClr val="0000FF"/>
          </a:solidFill>
          <a:prstDash val="solid"/>
        </a:ln>
      </c:spPr>
    </c:plotArea>
    <c:legend>
      <c:legendPos val="b"/>
      <c:layout>
        <c:manualLayout>
          <c:xMode val="edge"/>
          <c:yMode val="edge"/>
          <c:x val="0.24366041896361629"/>
          <c:y val="0.78505897771952815"/>
          <c:w val="0.6251378169790518"/>
          <c:h val="0.20707732634338138"/>
        </c:manualLayout>
      </c:layout>
      <c:overlay val="0"/>
      <c:spPr>
        <a:noFill/>
        <a:ln w="13429">
          <a:solidFill>
            <a:srgbClr val="0000FF"/>
          </a:solidFill>
          <a:prstDash val="solid"/>
        </a:ln>
      </c:spPr>
      <c:txPr>
        <a:bodyPr/>
        <a:lstStyle/>
        <a:p>
          <a:pPr>
            <a:defRPr sz="1285" b="1" i="0" u="none" strike="noStrike" baseline="0">
              <a:solidFill>
                <a:srgbClr val="0000FF"/>
              </a:solidFill>
              <a:latin typeface="Arial"/>
              <a:ea typeface="Arial"/>
              <a:cs typeface="Arial"/>
            </a:defRPr>
          </a:pPr>
          <a:endParaRPr lang="en-US"/>
        </a:p>
      </c:txPr>
    </c:legend>
    <c:plotVisOnly val="1"/>
    <c:dispBlanksAs val="gap"/>
    <c:showDLblsOverMax val="0"/>
  </c:chart>
  <c:spPr>
    <a:solidFill>
      <a:srgbClr val="FFFFCC"/>
    </a:solidFill>
    <a:ln w="13429">
      <a:solidFill>
        <a:srgbClr val="0000FF"/>
      </a:solidFill>
      <a:prstDash val="solid"/>
    </a:ln>
  </c:spPr>
  <c:txPr>
    <a:bodyPr/>
    <a:lstStyle/>
    <a:p>
      <a:pPr>
        <a:defRPr sz="1718" b="1" i="0" u="none" strike="noStrike" baseline="0">
          <a:solidFill>
            <a:srgbClr val="FFFF00"/>
          </a:solidFill>
          <a:latin typeface="Times New Roman"/>
          <a:ea typeface="Times New Roman"/>
          <a:cs typeface="Times New Roman"/>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351640419947508"/>
          <c:y val="5.6030183727034118E-2"/>
          <c:w val="0.79759470691163603"/>
          <c:h val="0.62295312044327789"/>
        </c:manualLayout>
      </c:layout>
      <c:barChart>
        <c:barDir val="col"/>
        <c:grouping val="clustered"/>
        <c:varyColors val="0"/>
        <c:ser>
          <c:idx val="0"/>
          <c:order val="0"/>
          <c:tx>
            <c:strRef>
              <c:f>'619'!$B$19</c:f>
              <c:strCache>
                <c:ptCount val="1"/>
                <c:pt idx="0">
                  <c:v>National</c:v>
                </c:pt>
              </c:strCache>
            </c:strRef>
          </c:tx>
          <c:invertIfNegative val="0"/>
          <c:dLbls>
            <c:dLbl>
              <c:idx val="0"/>
              <c:layout>
                <c:manualLayout>
                  <c:x val="0"/>
                  <c:y val="1.388888888888888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3333333333333332E-3"/>
                  <c:y val="1.388888888888893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'619'!$A$20:$A$24</c:f>
              <c:strCache>
                <c:ptCount val="5"/>
                <c:pt idx="0">
                  <c:v>a</c:v>
                </c:pt>
                <c:pt idx="1">
                  <c:v>b</c:v>
                </c:pt>
                <c:pt idx="2">
                  <c:v>c</c:v>
                </c:pt>
                <c:pt idx="3">
                  <c:v>d</c:v>
                </c:pt>
                <c:pt idx="4">
                  <c:v>e</c:v>
                </c:pt>
              </c:strCache>
            </c:strRef>
          </c:cat>
          <c:val>
            <c:numRef>
              <c:f>'619'!$B$20:$B$24</c:f>
              <c:numCache>
                <c:formatCode>0.0%</c:formatCode>
                <c:ptCount val="5"/>
                <c:pt idx="0">
                  <c:v>1.9E-2</c:v>
                </c:pt>
                <c:pt idx="1">
                  <c:v>0.123</c:v>
                </c:pt>
                <c:pt idx="2">
                  <c:v>0.26100000000000001</c:v>
                </c:pt>
                <c:pt idx="3">
                  <c:v>0.33800000000000002</c:v>
                </c:pt>
                <c:pt idx="4">
                  <c:v>0.26</c:v>
                </c:pt>
              </c:numCache>
            </c:numRef>
          </c:val>
        </c:ser>
        <c:ser>
          <c:idx val="1"/>
          <c:order val="1"/>
          <c:tx>
            <c:strRef>
              <c:f>'619'!$C$19</c:f>
              <c:strCache>
                <c:ptCount val="1"/>
                <c:pt idx="0">
                  <c:v>AR - 619</c:v>
                </c:pt>
              </c:strCache>
            </c:strRef>
          </c:tx>
          <c:invertIfNegative val="0"/>
          <c:dLbls>
            <c:dLbl>
              <c:idx val="0"/>
              <c:layout>
                <c:manualLayout>
                  <c:x val="2.7777777777777779E-3"/>
                  <c:y val="-1.851851851851851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3888888888888838E-2"/>
                  <c:y val="0"/>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3.240740740740744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7777777777777779E-3"/>
                  <c:y val="-1.388888888888884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'619'!$A$20:$A$24</c:f>
              <c:strCache>
                <c:ptCount val="5"/>
                <c:pt idx="0">
                  <c:v>a</c:v>
                </c:pt>
                <c:pt idx="1">
                  <c:v>b</c:v>
                </c:pt>
                <c:pt idx="2">
                  <c:v>c</c:v>
                </c:pt>
                <c:pt idx="3">
                  <c:v>d</c:v>
                </c:pt>
                <c:pt idx="4">
                  <c:v>e</c:v>
                </c:pt>
              </c:strCache>
            </c:strRef>
          </c:cat>
          <c:val>
            <c:numRef>
              <c:f>'619'!$C$20:$C$24</c:f>
              <c:numCache>
                <c:formatCode>0.0%</c:formatCode>
                <c:ptCount val="5"/>
                <c:pt idx="0">
                  <c:v>2.1399999999999999E-2</c:v>
                </c:pt>
                <c:pt idx="1">
                  <c:v>5.3100000000000001E-2</c:v>
                </c:pt>
                <c:pt idx="2">
                  <c:v>0.25969999999999999</c:v>
                </c:pt>
                <c:pt idx="3">
                  <c:v>0.38219999999999998</c:v>
                </c:pt>
                <c:pt idx="4">
                  <c:v>0.28360000000000002</c:v>
                </c:pt>
              </c:numCache>
            </c:numRef>
          </c:val>
        </c:ser>
        <c:dLbls>
          <c:showLegendKey val="0"/>
          <c:showVal val="0"/>
          <c:showCatName val="0"/>
          <c:showSerName val="0"/>
          <c:showPercent val="0"/>
          <c:showBubbleSize val="0"/>
        </c:dLbls>
        <c:gapWidth val="150"/>
        <c:axId val="284931744"/>
        <c:axId val="284932136"/>
      </c:barChart>
      <c:catAx>
        <c:axId val="284931744"/>
        <c:scaling>
          <c:orientation val="minMax"/>
        </c:scaling>
        <c:delete val="0"/>
        <c:axPos val="b"/>
        <c:numFmt formatCode="General" sourceLinked="0"/>
        <c:majorTickMark val="out"/>
        <c:minorTickMark val="none"/>
        <c:tickLblPos val="nextTo"/>
        <c:txPr>
          <a:bodyPr/>
          <a:lstStyle/>
          <a:p>
            <a:pPr>
              <a:defRPr sz="2400"/>
            </a:pPr>
            <a:endParaRPr lang="en-US"/>
          </a:p>
        </c:txPr>
        <c:crossAx val="284932136"/>
        <c:crosses val="autoZero"/>
        <c:auto val="1"/>
        <c:lblAlgn val="ctr"/>
        <c:lblOffset val="100"/>
        <c:noMultiLvlLbl val="0"/>
      </c:catAx>
      <c:valAx>
        <c:axId val="284932136"/>
        <c:scaling>
          <c:orientation val="minMax"/>
          <c:max val="0.70000000000000007"/>
        </c:scaling>
        <c:delete val="0"/>
        <c:axPos val="l"/>
        <c:majorGridlines/>
        <c:title>
          <c:tx>
            <c:rich>
              <a:bodyPr rot="-5400000" vert="horz"/>
              <a:lstStyle/>
              <a:p>
                <a:pPr>
                  <a:defRPr sz="2400"/>
                </a:pPr>
                <a:r>
                  <a:rPr lang="en-US" sz="2400"/>
                  <a:t>Percentage of Children</a:t>
                </a:r>
              </a:p>
            </c:rich>
          </c:tx>
          <c:layout>
            <c:manualLayout>
              <c:xMode val="edge"/>
              <c:yMode val="edge"/>
              <c:x val="8.8647142791361631E-3"/>
              <c:y val="8.7569225721784771E-2"/>
            </c:manualLayout>
          </c:layout>
          <c:overlay val="0"/>
        </c:title>
        <c:numFmt formatCode="0%" sourceLinked="0"/>
        <c:majorTickMark val="out"/>
        <c:minorTickMark val="none"/>
        <c:tickLblPos val="nextTo"/>
        <c:txPr>
          <a:bodyPr/>
          <a:lstStyle/>
          <a:p>
            <a:pPr>
              <a:defRPr sz="2400"/>
            </a:pPr>
            <a:endParaRPr lang="en-US"/>
          </a:p>
        </c:txPr>
        <c:crossAx val="284931744"/>
        <c:crosses val="autoZero"/>
        <c:crossBetween val="between"/>
        <c:majorUnit val="0.1"/>
      </c:valAx>
    </c:plotArea>
    <c:legend>
      <c:legendPos val="b"/>
      <c:layout>
        <c:manualLayout>
          <c:xMode val="edge"/>
          <c:yMode val="edge"/>
          <c:x val="0.36732018695031543"/>
          <c:y val="0.76445160761154851"/>
          <c:w val="0.44518407238568863"/>
          <c:h val="3.5548392388451443E-2"/>
        </c:manualLayout>
      </c:layout>
      <c:overlay val="0"/>
      <c:txPr>
        <a:bodyPr/>
        <a:lstStyle/>
        <a:p>
          <a:pPr>
            <a:defRPr sz="2000"/>
          </a:pPr>
          <a:endParaRPr lang="en-US"/>
        </a:p>
      </c:txPr>
    </c:legend>
    <c:plotVisOnly val="1"/>
    <c:dispBlanksAs val="gap"/>
    <c:showDLblsOverMax val="0"/>
  </c:chart>
  <c:txPr>
    <a:bodyPr/>
    <a:lstStyle/>
    <a:p>
      <a:pPr>
        <a:defRPr sz="16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'619'!$B$27</c:f>
              <c:strCache>
                <c:ptCount val="1"/>
                <c:pt idx="0">
                  <c:v>National</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'619'!$A$28:$A$32</c:f>
              <c:strCache>
                <c:ptCount val="5"/>
                <c:pt idx="0">
                  <c:v>a</c:v>
                </c:pt>
                <c:pt idx="1">
                  <c:v>b</c:v>
                </c:pt>
                <c:pt idx="2">
                  <c:v>c</c:v>
                </c:pt>
                <c:pt idx="3">
                  <c:v>d</c:v>
                </c:pt>
                <c:pt idx="4">
                  <c:v>e</c:v>
                </c:pt>
              </c:strCache>
            </c:strRef>
          </c:cat>
          <c:val>
            <c:numRef>
              <c:f>'619'!$B$28:$B$32</c:f>
              <c:numCache>
                <c:formatCode>0.0%</c:formatCode>
                <c:ptCount val="5"/>
                <c:pt idx="0">
                  <c:v>1.7000000000000001E-2</c:v>
                </c:pt>
                <c:pt idx="1">
                  <c:v>0.14000000000000001</c:v>
                </c:pt>
                <c:pt idx="2">
                  <c:v>0.318</c:v>
                </c:pt>
                <c:pt idx="3">
                  <c:v>0.35099999999999998</c:v>
                </c:pt>
                <c:pt idx="4">
                  <c:v>0.17499999999999999</c:v>
                </c:pt>
              </c:numCache>
            </c:numRef>
          </c:val>
        </c:ser>
        <c:ser>
          <c:idx val="1"/>
          <c:order val="1"/>
          <c:tx>
            <c:strRef>
              <c:f>'619'!$C$27</c:f>
              <c:strCache>
                <c:ptCount val="1"/>
                <c:pt idx="0">
                  <c:v>AR - 619</c:v>
                </c:pt>
              </c:strCache>
            </c:strRef>
          </c:tx>
          <c:invertIfNegative val="0"/>
          <c:dLbls>
            <c:dLbl>
              <c:idx val="0"/>
              <c:layout>
                <c:manualLayout>
                  <c:x val="5.5555555555555558E-3"/>
                  <c:y val="-4.166666666666666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6666666666666666E-2"/>
                  <c:y val="0"/>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777777777777777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1111111111111112E-2"/>
                  <c:y val="1.851851851851851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'619'!$A$28:$A$32</c:f>
              <c:strCache>
                <c:ptCount val="5"/>
                <c:pt idx="0">
                  <c:v>a</c:v>
                </c:pt>
                <c:pt idx="1">
                  <c:v>b</c:v>
                </c:pt>
                <c:pt idx="2">
                  <c:v>c</c:v>
                </c:pt>
                <c:pt idx="3">
                  <c:v>d</c:v>
                </c:pt>
                <c:pt idx="4">
                  <c:v>e</c:v>
                </c:pt>
              </c:strCache>
            </c:strRef>
          </c:cat>
          <c:val>
            <c:numRef>
              <c:f>'619'!$C$28:$C$32</c:f>
              <c:numCache>
                <c:formatCode>0.0%</c:formatCode>
                <c:ptCount val="5"/>
                <c:pt idx="0">
                  <c:v>1.7500000000000002E-2</c:v>
                </c:pt>
                <c:pt idx="1">
                  <c:v>6.59E-2</c:v>
                </c:pt>
                <c:pt idx="2">
                  <c:v>0.34229999999999999</c:v>
                </c:pt>
                <c:pt idx="3">
                  <c:v>0.43509999999999999</c:v>
                </c:pt>
                <c:pt idx="4">
                  <c:v>0.13919999999999999</c:v>
                </c:pt>
              </c:numCache>
            </c:numRef>
          </c:val>
        </c:ser>
        <c:dLbls>
          <c:showLegendKey val="0"/>
          <c:showVal val="1"/>
          <c:showCatName val="0"/>
          <c:showSerName val="0"/>
          <c:showPercent val="0"/>
          <c:showBubbleSize val="0"/>
        </c:dLbls>
        <c:gapWidth val="150"/>
        <c:axId val="284932920"/>
        <c:axId val="284933312"/>
      </c:barChart>
      <c:catAx>
        <c:axId val="284932920"/>
        <c:scaling>
          <c:orientation val="minMax"/>
        </c:scaling>
        <c:delete val="0"/>
        <c:axPos val="b"/>
        <c:numFmt formatCode="General" sourceLinked="0"/>
        <c:majorTickMark val="out"/>
        <c:minorTickMark val="none"/>
        <c:tickLblPos val="nextTo"/>
        <c:crossAx val="284933312"/>
        <c:crosses val="autoZero"/>
        <c:auto val="1"/>
        <c:lblAlgn val="ctr"/>
        <c:lblOffset val="100"/>
        <c:noMultiLvlLbl val="0"/>
      </c:catAx>
      <c:valAx>
        <c:axId val="284933312"/>
        <c:scaling>
          <c:orientation val="minMax"/>
          <c:max val="0.70000000000000007"/>
        </c:scaling>
        <c:delete val="0"/>
        <c:axPos val="l"/>
        <c:majorGridlines/>
        <c:title>
          <c:tx>
            <c:rich>
              <a:bodyPr rot="-5400000" vert="horz"/>
              <a:lstStyle/>
              <a:p>
                <a:pPr>
                  <a:defRPr/>
                </a:pPr>
                <a:r>
                  <a:rPr lang="en-US"/>
                  <a:t>Percentage of Children</a:t>
                </a:r>
              </a:p>
            </c:rich>
          </c:tx>
          <c:overlay val="0"/>
        </c:title>
        <c:numFmt formatCode="0%" sourceLinked="0"/>
        <c:majorTickMark val="out"/>
        <c:minorTickMark val="none"/>
        <c:tickLblPos val="nextTo"/>
        <c:crossAx val="284932920"/>
        <c:crosses val="autoZero"/>
        <c:crossBetween val="between"/>
        <c:majorUnit val="0.1"/>
      </c:valAx>
    </c:plotArea>
    <c:legend>
      <c:legendPos val="b"/>
      <c:layout>
        <c:manualLayout>
          <c:xMode val="edge"/>
          <c:yMode val="edge"/>
          <c:x val="0.44146833276275249"/>
          <c:y val="0.89320405844791784"/>
          <c:w val="0.41561405911217619"/>
          <c:h val="7.8603598463235572E-2"/>
        </c:manualLayout>
      </c:layout>
      <c:overlay val="0"/>
      <c:txPr>
        <a:bodyPr/>
        <a:lstStyle/>
        <a:p>
          <a:pPr>
            <a:defRPr sz="2000"/>
          </a:pPr>
          <a:endParaRPr lang="en-US"/>
        </a:p>
      </c:txPr>
    </c:legend>
    <c:plotVisOnly val="1"/>
    <c:dispBlanksAs val="gap"/>
    <c:showDLblsOverMax val="0"/>
  </c:chart>
  <c:txPr>
    <a:bodyPr/>
    <a:lstStyle/>
    <a:p>
      <a:pPr algn="ctr" rtl="0">
        <a:defRPr lang="en-US" sz="2400" b="1" i="0" u="none" strike="noStrike" kern="1200" baseline="0">
          <a:solidFill>
            <a:srgbClr val="000000"/>
          </a:solidFill>
          <a:latin typeface="+mn-lt"/>
          <a:ea typeface="+mn-ea"/>
          <a:cs typeface="+mn-cs"/>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27E7FF-9912-48FB-8D15-DDBC6A8B469F}" type="doc">
      <dgm:prSet loTypeId="urn:microsoft.com/office/officeart/2005/8/layout/gear1" loCatId="cycle" qsTypeId="urn:microsoft.com/office/officeart/2005/8/quickstyle/simple1" qsCatId="simple" csTypeId="urn:microsoft.com/office/officeart/2005/8/colors/accent1_2" csCatId="accent1" phldr="1"/>
      <dgm:spPr/>
    </dgm:pt>
    <dgm:pt modelId="{6355424F-F203-4439-B386-B1231C7B1362}">
      <dgm:prSet phldrT="[Text]"/>
      <dgm:spPr>
        <a:solidFill>
          <a:schemeClr val="tx2"/>
        </a:solidFill>
      </dgm:spPr>
      <dgm:t>
        <a:bodyPr/>
        <a:lstStyle/>
        <a:p>
          <a:pPr>
            <a:spcAft>
              <a:spcPts val="0"/>
            </a:spcAft>
          </a:pPr>
          <a:r>
            <a:rPr lang="en-US" b="1" dirty="0" smtClean="0">
              <a:solidFill>
                <a:schemeClr val="bg1"/>
              </a:solidFill>
              <a:effectLst>
                <a:outerShdw dist="25400" dir="2700000" algn="tl" rotWithShape="0">
                  <a:srgbClr val="000000"/>
                </a:outerShdw>
              </a:effectLst>
              <a:latin typeface="Arial"/>
              <a:cs typeface="Arial"/>
            </a:rPr>
            <a:t> </a:t>
          </a:r>
          <a:endParaRPr lang="en-US" dirty="0">
            <a:solidFill>
              <a:schemeClr val="tx1"/>
            </a:solidFill>
          </a:endParaRPr>
        </a:p>
      </dgm:t>
    </dgm:pt>
    <dgm:pt modelId="{2E0DA7B3-6A43-42F0-8AF6-B783636A36F1}" type="parTrans" cxnId="{031A30C7-503E-4A84-AC49-CA318ADCE268}">
      <dgm:prSet/>
      <dgm:spPr/>
      <dgm:t>
        <a:bodyPr/>
        <a:lstStyle/>
        <a:p>
          <a:endParaRPr lang="en-US"/>
        </a:p>
      </dgm:t>
    </dgm:pt>
    <dgm:pt modelId="{6C4FF5DB-5BA4-47CB-8A1F-42469E467EA1}" type="sibTrans" cxnId="{031A30C7-503E-4A84-AC49-CA318ADCE268}">
      <dgm:prSet/>
      <dgm:spPr>
        <a:solidFill>
          <a:srgbClr val="EF6011"/>
        </a:solidFill>
      </dgm:spPr>
      <dgm:t>
        <a:bodyPr/>
        <a:lstStyle/>
        <a:p>
          <a:endParaRPr lang="en-US"/>
        </a:p>
      </dgm:t>
    </dgm:pt>
    <dgm:pt modelId="{CCF18EAC-3D24-4285-944A-17DF815E2253}">
      <dgm:prSet phldrT="[Text]"/>
      <dgm:spPr>
        <a:solidFill>
          <a:schemeClr val="accent3"/>
        </a:solidFill>
      </dgm:spPr>
      <dgm:t>
        <a:bodyPr/>
        <a:lstStyle/>
        <a:p>
          <a:r>
            <a:rPr lang="en-US" b="1" dirty="0" smtClean="0">
              <a:solidFill>
                <a:schemeClr val="bg1"/>
              </a:solidFill>
              <a:effectLst>
                <a:outerShdw dist="25400" dir="2700000" algn="tl" rotWithShape="0">
                  <a:srgbClr val="000000"/>
                </a:outerShdw>
              </a:effectLst>
              <a:latin typeface="Arial"/>
              <a:cs typeface="Arial"/>
            </a:rPr>
            <a:t> </a:t>
          </a:r>
          <a:endParaRPr lang="en-US" dirty="0">
            <a:solidFill>
              <a:schemeClr val="tx1"/>
            </a:solidFill>
          </a:endParaRPr>
        </a:p>
      </dgm:t>
    </dgm:pt>
    <dgm:pt modelId="{ABE3E3A7-D4F0-43BC-BC57-E091DEE05B1D}" type="parTrans" cxnId="{C5BB8F5D-5D23-4D5D-AE88-19F28A48787A}">
      <dgm:prSet/>
      <dgm:spPr/>
      <dgm:t>
        <a:bodyPr/>
        <a:lstStyle/>
        <a:p>
          <a:endParaRPr lang="en-US"/>
        </a:p>
      </dgm:t>
    </dgm:pt>
    <dgm:pt modelId="{077C2507-9FD6-415A-AA3A-15D4004F93CF}" type="sibTrans" cxnId="{C5BB8F5D-5D23-4D5D-AE88-19F28A48787A}">
      <dgm:prSet/>
      <dgm:spPr>
        <a:solidFill>
          <a:schemeClr val="accent2"/>
        </a:solidFill>
      </dgm:spPr>
      <dgm:t>
        <a:bodyPr/>
        <a:lstStyle/>
        <a:p>
          <a:endParaRPr lang="en-US"/>
        </a:p>
      </dgm:t>
    </dgm:pt>
    <dgm:pt modelId="{CB74A78A-F434-4F98-B218-FE00E87DE197}">
      <dgm:prSet phldrT="[Text]"/>
      <dgm:spPr>
        <a:solidFill>
          <a:schemeClr val="accent5"/>
        </a:solidFill>
      </dgm:spPr>
      <dgm:t>
        <a:bodyPr/>
        <a:lstStyle/>
        <a:p>
          <a:r>
            <a:rPr lang="en-US" b="1" dirty="0" smtClean="0">
              <a:solidFill>
                <a:schemeClr val="bg1"/>
              </a:solidFill>
              <a:effectLst>
                <a:outerShdw dist="25400" dir="2700000" algn="tl" rotWithShape="0">
                  <a:srgbClr val="000000"/>
                </a:outerShdw>
              </a:effectLst>
              <a:latin typeface="Arial"/>
              <a:cs typeface="Arial"/>
            </a:rPr>
            <a:t> </a:t>
          </a:r>
          <a:endParaRPr lang="en-US" b="1" dirty="0">
            <a:solidFill>
              <a:schemeClr val="bg1"/>
            </a:solidFill>
            <a:effectLst>
              <a:outerShdw dist="25400" dir="2700000" algn="tl" rotWithShape="0">
                <a:srgbClr val="000000"/>
              </a:outerShdw>
            </a:effectLst>
            <a:latin typeface="Arial"/>
            <a:cs typeface="Arial"/>
          </a:endParaRPr>
        </a:p>
      </dgm:t>
    </dgm:pt>
    <dgm:pt modelId="{8352176C-FF2C-41E5-B036-3F3F36F7FAC7}" type="parTrans" cxnId="{239B09CB-4ACE-485C-A68E-079F805AD08C}">
      <dgm:prSet/>
      <dgm:spPr/>
      <dgm:t>
        <a:bodyPr/>
        <a:lstStyle/>
        <a:p>
          <a:endParaRPr lang="en-US"/>
        </a:p>
      </dgm:t>
    </dgm:pt>
    <dgm:pt modelId="{C6A318D2-1FA7-47ED-81BB-D70E5C512BC9}" type="sibTrans" cxnId="{239B09CB-4ACE-485C-A68E-079F805AD08C}">
      <dgm:prSet/>
      <dgm:spPr>
        <a:solidFill>
          <a:srgbClr val="EF6011"/>
        </a:solidFill>
      </dgm:spPr>
      <dgm:t>
        <a:bodyPr/>
        <a:lstStyle/>
        <a:p>
          <a:endParaRPr lang="en-US"/>
        </a:p>
      </dgm:t>
    </dgm:pt>
    <dgm:pt modelId="{A9BB85C5-C1CA-4DA2-AF0F-D8F43C648F49}" type="pres">
      <dgm:prSet presAssocID="{DE27E7FF-9912-48FB-8D15-DDBC6A8B469F}" presName="composite" presStyleCnt="0">
        <dgm:presLayoutVars>
          <dgm:chMax val="3"/>
          <dgm:animLvl val="lvl"/>
          <dgm:resizeHandles val="exact"/>
        </dgm:presLayoutVars>
      </dgm:prSet>
      <dgm:spPr/>
    </dgm:pt>
    <dgm:pt modelId="{8658EF2B-34AF-479F-8C3D-03E802BB732E}" type="pres">
      <dgm:prSet presAssocID="{6355424F-F203-4439-B386-B1231C7B1362}" presName="gear1" presStyleLbl="node1" presStyleIdx="0" presStyleCnt="3">
        <dgm:presLayoutVars>
          <dgm:chMax val="1"/>
          <dgm:bulletEnabled val="1"/>
        </dgm:presLayoutVars>
      </dgm:prSet>
      <dgm:spPr/>
      <dgm:t>
        <a:bodyPr/>
        <a:lstStyle/>
        <a:p>
          <a:endParaRPr lang="en-US"/>
        </a:p>
      </dgm:t>
    </dgm:pt>
    <dgm:pt modelId="{68F8FA95-1467-420F-BDEC-BEA9172B1F64}" type="pres">
      <dgm:prSet presAssocID="{6355424F-F203-4439-B386-B1231C7B1362}" presName="gear1srcNode" presStyleLbl="node1" presStyleIdx="0" presStyleCnt="3"/>
      <dgm:spPr/>
      <dgm:t>
        <a:bodyPr/>
        <a:lstStyle/>
        <a:p>
          <a:endParaRPr lang="en-US"/>
        </a:p>
      </dgm:t>
    </dgm:pt>
    <dgm:pt modelId="{DBF487C5-8C5A-4F8E-81FE-22F7F6BBD41E}" type="pres">
      <dgm:prSet presAssocID="{6355424F-F203-4439-B386-B1231C7B1362}" presName="gear1dstNode" presStyleLbl="node1" presStyleIdx="0" presStyleCnt="3"/>
      <dgm:spPr/>
      <dgm:t>
        <a:bodyPr/>
        <a:lstStyle/>
        <a:p>
          <a:endParaRPr lang="en-US"/>
        </a:p>
      </dgm:t>
    </dgm:pt>
    <dgm:pt modelId="{0FEF046B-B12A-40CF-8DD8-773BA97EFF2D}" type="pres">
      <dgm:prSet presAssocID="{CCF18EAC-3D24-4285-944A-17DF815E2253}" presName="gear2" presStyleLbl="node1" presStyleIdx="1" presStyleCnt="3">
        <dgm:presLayoutVars>
          <dgm:chMax val="1"/>
          <dgm:bulletEnabled val="1"/>
        </dgm:presLayoutVars>
      </dgm:prSet>
      <dgm:spPr/>
      <dgm:t>
        <a:bodyPr/>
        <a:lstStyle/>
        <a:p>
          <a:endParaRPr lang="en-US"/>
        </a:p>
      </dgm:t>
    </dgm:pt>
    <dgm:pt modelId="{5C05AF1C-4254-4006-8DE9-253E09A2C938}" type="pres">
      <dgm:prSet presAssocID="{CCF18EAC-3D24-4285-944A-17DF815E2253}" presName="gear2srcNode" presStyleLbl="node1" presStyleIdx="1" presStyleCnt="3"/>
      <dgm:spPr/>
      <dgm:t>
        <a:bodyPr/>
        <a:lstStyle/>
        <a:p>
          <a:endParaRPr lang="en-US"/>
        </a:p>
      </dgm:t>
    </dgm:pt>
    <dgm:pt modelId="{5B792BB4-5111-48AD-B9AF-565D15B942AB}" type="pres">
      <dgm:prSet presAssocID="{CCF18EAC-3D24-4285-944A-17DF815E2253}" presName="gear2dstNode" presStyleLbl="node1" presStyleIdx="1" presStyleCnt="3"/>
      <dgm:spPr/>
      <dgm:t>
        <a:bodyPr/>
        <a:lstStyle/>
        <a:p>
          <a:endParaRPr lang="en-US"/>
        </a:p>
      </dgm:t>
    </dgm:pt>
    <dgm:pt modelId="{0A94A561-FBCA-4B7B-A6C1-617B2EF95CD0}" type="pres">
      <dgm:prSet presAssocID="{CB74A78A-F434-4F98-B218-FE00E87DE197}" presName="gear3" presStyleLbl="node1" presStyleIdx="2" presStyleCnt="3" custLinFactY="-200000" custLinFactNeighborX="11312" custLinFactNeighborY="-203654"/>
      <dgm:spPr/>
      <dgm:t>
        <a:bodyPr/>
        <a:lstStyle/>
        <a:p>
          <a:endParaRPr lang="en-US"/>
        </a:p>
      </dgm:t>
    </dgm:pt>
    <dgm:pt modelId="{C334D4E0-F9DA-4B18-AC4E-D696BF6B6FEC}" type="pres">
      <dgm:prSet presAssocID="{CB74A78A-F434-4F98-B218-FE00E87DE197}" presName="gear3tx" presStyleLbl="node1" presStyleIdx="2" presStyleCnt="3">
        <dgm:presLayoutVars>
          <dgm:chMax val="1"/>
          <dgm:bulletEnabled val="1"/>
        </dgm:presLayoutVars>
      </dgm:prSet>
      <dgm:spPr/>
      <dgm:t>
        <a:bodyPr/>
        <a:lstStyle/>
        <a:p>
          <a:endParaRPr lang="en-US"/>
        </a:p>
      </dgm:t>
    </dgm:pt>
    <dgm:pt modelId="{77933779-1069-41C5-9442-CDF80605D356}" type="pres">
      <dgm:prSet presAssocID="{CB74A78A-F434-4F98-B218-FE00E87DE197}" presName="gear3srcNode" presStyleLbl="node1" presStyleIdx="2" presStyleCnt="3"/>
      <dgm:spPr/>
      <dgm:t>
        <a:bodyPr/>
        <a:lstStyle/>
        <a:p>
          <a:endParaRPr lang="en-US"/>
        </a:p>
      </dgm:t>
    </dgm:pt>
    <dgm:pt modelId="{F3535D93-26ED-43FE-BE16-368B6DE54126}" type="pres">
      <dgm:prSet presAssocID="{CB74A78A-F434-4F98-B218-FE00E87DE197}" presName="gear3dstNode" presStyleLbl="node1" presStyleIdx="2" presStyleCnt="3"/>
      <dgm:spPr/>
      <dgm:t>
        <a:bodyPr/>
        <a:lstStyle/>
        <a:p>
          <a:endParaRPr lang="en-US"/>
        </a:p>
      </dgm:t>
    </dgm:pt>
    <dgm:pt modelId="{D5A820B8-9B3A-4253-A0EC-241565B87861}" type="pres">
      <dgm:prSet presAssocID="{6C4FF5DB-5BA4-47CB-8A1F-42469E467EA1}" presName="connector1" presStyleLbl="sibTrans2D1" presStyleIdx="0" presStyleCnt="3"/>
      <dgm:spPr/>
      <dgm:t>
        <a:bodyPr/>
        <a:lstStyle/>
        <a:p>
          <a:endParaRPr lang="en-US"/>
        </a:p>
      </dgm:t>
    </dgm:pt>
    <dgm:pt modelId="{663B0CE4-877E-4605-92FC-9C96C9780A99}" type="pres">
      <dgm:prSet presAssocID="{077C2507-9FD6-415A-AA3A-15D4004F93CF}" presName="connector2" presStyleLbl="sibTrans2D1" presStyleIdx="1" presStyleCnt="3"/>
      <dgm:spPr/>
      <dgm:t>
        <a:bodyPr/>
        <a:lstStyle/>
        <a:p>
          <a:endParaRPr lang="en-US"/>
        </a:p>
      </dgm:t>
    </dgm:pt>
    <dgm:pt modelId="{ECE5340A-3A61-4F3C-B8CC-ADCE0AD4DAFB}" type="pres">
      <dgm:prSet presAssocID="{C6A318D2-1FA7-47ED-81BB-D70E5C512BC9}" presName="connector3" presStyleLbl="sibTrans2D1" presStyleIdx="2" presStyleCnt="3"/>
      <dgm:spPr/>
      <dgm:t>
        <a:bodyPr/>
        <a:lstStyle/>
        <a:p>
          <a:endParaRPr lang="en-US"/>
        </a:p>
      </dgm:t>
    </dgm:pt>
  </dgm:ptLst>
  <dgm:cxnLst>
    <dgm:cxn modelId="{538F168B-CB3B-41C3-899A-D7D16E12D981}" type="presOf" srcId="{6C4FF5DB-5BA4-47CB-8A1F-42469E467EA1}" destId="{D5A820B8-9B3A-4253-A0EC-241565B87861}" srcOrd="0" destOrd="0" presId="urn:microsoft.com/office/officeart/2005/8/layout/gear1"/>
    <dgm:cxn modelId="{588AF17A-C845-4807-A0C9-5B4DF77FFFDF}" type="presOf" srcId="{CCF18EAC-3D24-4285-944A-17DF815E2253}" destId="{0FEF046B-B12A-40CF-8DD8-773BA97EFF2D}" srcOrd="0" destOrd="0" presId="urn:microsoft.com/office/officeart/2005/8/layout/gear1"/>
    <dgm:cxn modelId="{FBA7F723-17CD-4BB7-9AAF-EF445EDA74AA}" type="presOf" srcId="{CB74A78A-F434-4F98-B218-FE00E87DE197}" destId="{F3535D93-26ED-43FE-BE16-368B6DE54126}" srcOrd="3" destOrd="0" presId="urn:microsoft.com/office/officeart/2005/8/layout/gear1"/>
    <dgm:cxn modelId="{BFABB22F-4A4B-4789-A49B-684E875550C3}" type="presOf" srcId="{CB74A78A-F434-4F98-B218-FE00E87DE197}" destId="{0A94A561-FBCA-4B7B-A6C1-617B2EF95CD0}" srcOrd="0" destOrd="0" presId="urn:microsoft.com/office/officeart/2005/8/layout/gear1"/>
    <dgm:cxn modelId="{239B09CB-4ACE-485C-A68E-079F805AD08C}" srcId="{DE27E7FF-9912-48FB-8D15-DDBC6A8B469F}" destId="{CB74A78A-F434-4F98-B218-FE00E87DE197}" srcOrd="2" destOrd="0" parTransId="{8352176C-FF2C-41E5-B036-3F3F36F7FAC7}" sibTransId="{C6A318D2-1FA7-47ED-81BB-D70E5C512BC9}"/>
    <dgm:cxn modelId="{AFCF0E07-879D-413D-8FF8-E13D7D94DF25}" type="presOf" srcId="{6355424F-F203-4439-B386-B1231C7B1362}" destId="{DBF487C5-8C5A-4F8E-81FE-22F7F6BBD41E}" srcOrd="2" destOrd="0" presId="urn:microsoft.com/office/officeart/2005/8/layout/gear1"/>
    <dgm:cxn modelId="{D8786EE6-E72E-40A9-BEA0-D34A5EEE51D5}" type="presOf" srcId="{6355424F-F203-4439-B386-B1231C7B1362}" destId="{68F8FA95-1467-420F-BDEC-BEA9172B1F64}" srcOrd="1" destOrd="0" presId="urn:microsoft.com/office/officeart/2005/8/layout/gear1"/>
    <dgm:cxn modelId="{031A30C7-503E-4A84-AC49-CA318ADCE268}" srcId="{DE27E7FF-9912-48FB-8D15-DDBC6A8B469F}" destId="{6355424F-F203-4439-B386-B1231C7B1362}" srcOrd="0" destOrd="0" parTransId="{2E0DA7B3-6A43-42F0-8AF6-B783636A36F1}" sibTransId="{6C4FF5DB-5BA4-47CB-8A1F-42469E467EA1}"/>
    <dgm:cxn modelId="{C5BB8F5D-5D23-4D5D-AE88-19F28A48787A}" srcId="{DE27E7FF-9912-48FB-8D15-DDBC6A8B469F}" destId="{CCF18EAC-3D24-4285-944A-17DF815E2253}" srcOrd="1" destOrd="0" parTransId="{ABE3E3A7-D4F0-43BC-BC57-E091DEE05B1D}" sibTransId="{077C2507-9FD6-415A-AA3A-15D4004F93CF}"/>
    <dgm:cxn modelId="{5541D4AE-1CD5-498F-86BE-3921B45DA86B}" type="presOf" srcId="{CCF18EAC-3D24-4285-944A-17DF815E2253}" destId="{5B792BB4-5111-48AD-B9AF-565D15B942AB}" srcOrd="2" destOrd="0" presId="urn:microsoft.com/office/officeart/2005/8/layout/gear1"/>
    <dgm:cxn modelId="{B87283B6-6EAD-4528-80C6-79304F467678}" type="presOf" srcId="{077C2507-9FD6-415A-AA3A-15D4004F93CF}" destId="{663B0CE4-877E-4605-92FC-9C96C9780A99}" srcOrd="0" destOrd="0" presId="urn:microsoft.com/office/officeart/2005/8/layout/gear1"/>
    <dgm:cxn modelId="{07FCC749-07EF-4440-AEA9-CA36E0F6A4CE}" type="presOf" srcId="{CCF18EAC-3D24-4285-944A-17DF815E2253}" destId="{5C05AF1C-4254-4006-8DE9-253E09A2C938}" srcOrd="1" destOrd="0" presId="urn:microsoft.com/office/officeart/2005/8/layout/gear1"/>
    <dgm:cxn modelId="{0547DCB8-6BBB-42E3-A4A1-1EF2DB1A2488}" type="presOf" srcId="{6355424F-F203-4439-B386-B1231C7B1362}" destId="{8658EF2B-34AF-479F-8C3D-03E802BB732E}" srcOrd="0" destOrd="0" presId="urn:microsoft.com/office/officeart/2005/8/layout/gear1"/>
    <dgm:cxn modelId="{3B5AB0C9-DB30-41D4-9CF6-65009D7DFEDA}" type="presOf" srcId="{CB74A78A-F434-4F98-B218-FE00E87DE197}" destId="{77933779-1069-41C5-9442-CDF80605D356}" srcOrd="2" destOrd="0" presId="urn:microsoft.com/office/officeart/2005/8/layout/gear1"/>
    <dgm:cxn modelId="{D137742E-AF6D-4E49-86B9-F5ABA9C033CD}" type="presOf" srcId="{DE27E7FF-9912-48FB-8D15-DDBC6A8B469F}" destId="{A9BB85C5-C1CA-4DA2-AF0F-D8F43C648F49}" srcOrd="0" destOrd="0" presId="urn:microsoft.com/office/officeart/2005/8/layout/gear1"/>
    <dgm:cxn modelId="{DC771CB2-ADB5-47AE-8629-EBE3AB3113AD}" type="presOf" srcId="{CB74A78A-F434-4F98-B218-FE00E87DE197}" destId="{C334D4E0-F9DA-4B18-AC4E-D696BF6B6FEC}" srcOrd="1" destOrd="0" presId="urn:microsoft.com/office/officeart/2005/8/layout/gear1"/>
    <dgm:cxn modelId="{0FFD7C2B-8762-428E-9AB1-037AA38DAAA7}" type="presOf" srcId="{C6A318D2-1FA7-47ED-81BB-D70E5C512BC9}" destId="{ECE5340A-3A61-4F3C-B8CC-ADCE0AD4DAFB}" srcOrd="0" destOrd="0" presId="urn:microsoft.com/office/officeart/2005/8/layout/gear1"/>
    <dgm:cxn modelId="{56020434-99D8-4D5A-81C1-5D15C7298671}" type="presParOf" srcId="{A9BB85C5-C1CA-4DA2-AF0F-D8F43C648F49}" destId="{8658EF2B-34AF-479F-8C3D-03E802BB732E}" srcOrd="0" destOrd="0" presId="urn:microsoft.com/office/officeart/2005/8/layout/gear1"/>
    <dgm:cxn modelId="{563ABEEB-D3A9-43BF-B3B7-DB8B21C788C5}" type="presParOf" srcId="{A9BB85C5-C1CA-4DA2-AF0F-D8F43C648F49}" destId="{68F8FA95-1467-420F-BDEC-BEA9172B1F64}" srcOrd="1" destOrd="0" presId="urn:microsoft.com/office/officeart/2005/8/layout/gear1"/>
    <dgm:cxn modelId="{D78513F9-4C33-479A-9F78-C64F3E9BA475}" type="presParOf" srcId="{A9BB85C5-C1CA-4DA2-AF0F-D8F43C648F49}" destId="{DBF487C5-8C5A-4F8E-81FE-22F7F6BBD41E}" srcOrd="2" destOrd="0" presId="urn:microsoft.com/office/officeart/2005/8/layout/gear1"/>
    <dgm:cxn modelId="{8527BFF2-B5FA-47BD-B822-86E86B534AAF}" type="presParOf" srcId="{A9BB85C5-C1CA-4DA2-AF0F-D8F43C648F49}" destId="{0FEF046B-B12A-40CF-8DD8-773BA97EFF2D}" srcOrd="3" destOrd="0" presId="urn:microsoft.com/office/officeart/2005/8/layout/gear1"/>
    <dgm:cxn modelId="{8F65052F-616D-4758-9C96-3981AED793FF}" type="presParOf" srcId="{A9BB85C5-C1CA-4DA2-AF0F-D8F43C648F49}" destId="{5C05AF1C-4254-4006-8DE9-253E09A2C938}" srcOrd="4" destOrd="0" presId="urn:microsoft.com/office/officeart/2005/8/layout/gear1"/>
    <dgm:cxn modelId="{4541934F-EDCF-4A7B-BDE9-B49DD193574E}" type="presParOf" srcId="{A9BB85C5-C1CA-4DA2-AF0F-D8F43C648F49}" destId="{5B792BB4-5111-48AD-B9AF-565D15B942AB}" srcOrd="5" destOrd="0" presId="urn:microsoft.com/office/officeart/2005/8/layout/gear1"/>
    <dgm:cxn modelId="{C601078F-CA6F-43FA-8469-50E14AA71338}" type="presParOf" srcId="{A9BB85C5-C1CA-4DA2-AF0F-D8F43C648F49}" destId="{0A94A561-FBCA-4B7B-A6C1-617B2EF95CD0}" srcOrd="6" destOrd="0" presId="urn:microsoft.com/office/officeart/2005/8/layout/gear1"/>
    <dgm:cxn modelId="{6FEB9AF0-FF52-439B-B92A-FB324EC636E3}" type="presParOf" srcId="{A9BB85C5-C1CA-4DA2-AF0F-D8F43C648F49}" destId="{C334D4E0-F9DA-4B18-AC4E-D696BF6B6FEC}" srcOrd="7" destOrd="0" presId="urn:microsoft.com/office/officeart/2005/8/layout/gear1"/>
    <dgm:cxn modelId="{77DC2D40-5C9B-4EC9-ABE8-D0D1891B0D05}" type="presParOf" srcId="{A9BB85C5-C1CA-4DA2-AF0F-D8F43C648F49}" destId="{77933779-1069-41C5-9442-CDF80605D356}" srcOrd="8" destOrd="0" presId="urn:microsoft.com/office/officeart/2005/8/layout/gear1"/>
    <dgm:cxn modelId="{00705A05-8B01-4BFD-A822-D594787CB33A}" type="presParOf" srcId="{A9BB85C5-C1CA-4DA2-AF0F-D8F43C648F49}" destId="{F3535D93-26ED-43FE-BE16-368B6DE54126}" srcOrd="9" destOrd="0" presId="urn:microsoft.com/office/officeart/2005/8/layout/gear1"/>
    <dgm:cxn modelId="{435E30DA-2C32-4799-8EED-7BF89DB890CC}" type="presParOf" srcId="{A9BB85C5-C1CA-4DA2-AF0F-D8F43C648F49}" destId="{D5A820B8-9B3A-4253-A0EC-241565B87861}" srcOrd="10" destOrd="0" presId="urn:microsoft.com/office/officeart/2005/8/layout/gear1"/>
    <dgm:cxn modelId="{4E88CA7B-6708-4EA7-8946-9C713CC0042F}" type="presParOf" srcId="{A9BB85C5-C1CA-4DA2-AF0F-D8F43C648F49}" destId="{663B0CE4-877E-4605-92FC-9C96C9780A99}" srcOrd="11" destOrd="0" presId="urn:microsoft.com/office/officeart/2005/8/layout/gear1"/>
    <dgm:cxn modelId="{C121086C-372E-470F-A63F-2229D8BDE21C}" type="presParOf" srcId="{A9BB85C5-C1CA-4DA2-AF0F-D8F43C648F49}" destId="{ECE5340A-3A61-4F3C-B8CC-ADCE0AD4DAFB}"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7A92D2-3D99-4BFC-A2F8-55A3C5CEA9D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33E8860-15A8-4851-9E67-8789F8BB0E45}">
      <dgm:prSet phldrT="[Text]" custT="1"/>
      <dgm:spPr>
        <a:solidFill>
          <a:srgbClr val="0070C0"/>
        </a:solidFill>
      </dgm:spPr>
      <dgm:t>
        <a:bodyPr/>
        <a:lstStyle/>
        <a:p>
          <a:r>
            <a:rPr lang="en-US" sz="1600" b="1" dirty="0" smtClean="0"/>
            <a:t>1</a:t>
          </a:r>
          <a:endParaRPr lang="en-US" sz="1600" b="1" dirty="0"/>
        </a:p>
      </dgm:t>
    </dgm:pt>
    <dgm:pt modelId="{970A8512-AD77-43BC-90D9-B52719C72D2B}" type="parTrans" cxnId="{1A1DB087-8C01-4673-A4CF-957195A730E3}">
      <dgm:prSet/>
      <dgm:spPr/>
      <dgm:t>
        <a:bodyPr/>
        <a:lstStyle/>
        <a:p>
          <a:endParaRPr lang="en-US"/>
        </a:p>
      </dgm:t>
    </dgm:pt>
    <dgm:pt modelId="{26BC2B74-4149-4F94-B81F-5C2F06DAF996}" type="sibTrans" cxnId="{1A1DB087-8C01-4673-A4CF-957195A730E3}">
      <dgm:prSet/>
      <dgm:spPr/>
      <dgm:t>
        <a:bodyPr/>
        <a:lstStyle/>
        <a:p>
          <a:endParaRPr lang="en-US"/>
        </a:p>
      </dgm:t>
    </dgm:pt>
    <dgm:pt modelId="{B437E2AD-7FBD-4D90-97EA-ACF5DE5C5BD3}">
      <dgm:prSet phldrT="[Text]"/>
      <dgm:spPr>
        <a:solidFill>
          <a:srgbClr val="DDF2FF">
            <a:alpha val="89804"/>
          </a:srgbClr>
        </a:solidFill>
      </dgm:spPr>
      <dgm:t>
        <a:bodyPr/>
        <a:lstStyle/>
        <a:p>
          <a:r>
            <a:rPr lang="en-US" dirty="0" smtClean="0"/>
            <a:t>Child does </a:t>
          </a:r>
          <a:r>
            <a:rPr lang="en-US" b="1" dirty="0" smtClean="0"/>
            <a:t>not yet</a:t>
          </a:r>
          <a:r>
            <a:rPr lang="en-US" dirty="0" smtClean="0"/>
            <a:t> show functioning expected of a child his or her age in any situation.</a:t>
          </a:r>
          <a:endParaRPr lang="en-US" dirty="0"/>
        </a:p>
      </dgm:t>
    </dgm:pt>
    <dgm:pt modelId="{96837A60-1678-4765-9705-F04E1E3948FD}" type="parTrans" cxnId="{BDA228D3-0C04-4733-A69F-B61CD49B2046}">
      <dgm:prSet/>
      <dgm:spPr/>
      <dgm:t>
        <a:bodyPr/>
        <a:lstStyle/>
        <a:p>
          <a:endParaRPr lang="en-US"/>
        </a:p>
      </dgm:t>
    </dgm:pt>
    <dgm:pt modelId="{882098FE-1546-497C-9019-FCB450E6288B}" type="sibTrans" cxnId="{BDA228D3-0C04-4733-A69F-B61CD49B2046}">
      <dgm:prSet/>
      <dgm:spPr/>
      <dgm:t>
        <a:bodyPr/>
        <a:lstStyle/>
        <a:p>
          <a:endParaRPr lang="en-US"/>
        </a:p>
      </dgm:t>
    </dgm:pt>
    <dgm:pt modelId="{5BB4E7B4-EE35-4F4D-876F-DD9721C042EB}">
      <dgm:prSet phldrT="[Text]" custT="1"/>
      <dgm:spPr>
        <a:solidFill>
          <a:srgbClr val="0070C0"/>
        </a:solidFill>
      </dgm:spPr>
      <dgm:t>
        <a:bodyPr/>
        <a:lstStyle/>
        <a:p>
          <a:r>
            <a:rPr lang="en-US" sz="1600" b="1" dirty="0" smtClean="0"/>
            <a:t>6</a:t>
          </a:r>
          <a:endParaRPr lang="en-US" sz="1600" b="1" dirty="0"/>
        </a:p>
      </dgm:t>
    </dgm:pt>
    <dgm:pt modelId="{0F097DFB-B274-4473-A780-8AAEA6A0614B}" type="parTrans" cxnId="{619E7A53-76BB-4C5F-B35B-2CBCFE50BBAE}">
      <dgm:prSet/>
      <dgm:spPr/>
      <dgm:t>
        <a:bodyPr/>
        <a:lstStyle/>
        <a:p>
          <a:endParaRPr lang="en-US"/>
        </a:p>
      </dgm:t>
    </dgm:pt>
    <dgm:pt modelId="{374E182B-1337-425B-9AD8-427481900BB5}" type="sibTrans" cxnId="{619E7A53-76BB-4C5F-B35B-2CBCFE50BBAE}">
      <dgm:prSet/>
      <dgm:spPr/>
      <dgm:t>
        <a:bodyPr/>
        <a:lstStyle/>
        <a:p>
          <a:endParaRPr lang="en-US"/>
        </a:p>
      </dgm:t>
    </dgm:pt>
    <dgm:pt modelId="{DA06119C-E740-46C6-9A89-E29D8C402AC9}">
      <dgm:prSet phldrT="[Text]"/>
      <dgm:spPr>
        <a:solidFill>
          <a:srgbClr val="DDF2FF">
            <a:alpha val="90000"/>
          </a:srgbClr>
        </a:solidFill>
      </dgm:spPr>
      <dgm:t>
        <a:bodyPr/>
        <a:lstStyle/>
        <a:p>
          <a:r>
            <a:rPr lang="en-US" dirty="0" smtClean="0"/>
            <a:t>Child’s functioning generally is considered </a:t>
          </a:r>
          <a:r>
            <a:rPr lang="en-US" b="1" dirty="0" smtClean="0"/>
            <a:t>appropriate</a:t>
          </a:r>
          <a:r>
            <a:rPr lang="en-US" dirty="0" smtClean="0"/>
            <a:t> for his or her age but there are </a:t>
          </a:r>
          <a:r>
            <a:rPr lang="en-US" b="1" dirty="0" smtClean="0"/>
            <a:t>some significant concerns</a:t>
          </a:r>
          <a:r>
            <a:rPr lang="en-US" dirty="0" smtClean="0"/>
            <a:t> about the child’s functioning in this outcome area.  These concerns are substantial enough to suggest monitoring or possible additional support.</a:t>
          </a:r>
          <a:endParaRPr lang="en-US" dirty="0"/>
        </a:p>
      </dgm:t>
    </dgm:pt>
    <dgm:pt modelId="{AFD7E755-28FC-43B6-838D-FC90C358E9ED}" type="parTrans" cxnId="{DDCB626B-AB2A-4BAA-AF04-2AFBE79688D5}">
      <dgm:prSet/>
      <dgm:spPr/>
      <dgm:t>
        <a:bodyPr/>
        <a:lstStyle/>
        <a:p>
          <a:endParaRPr lang="en-US"/>
        </a:p>
      </dgm:t>
    </dgm:pt>
    <dgm:pt modelId="{4B73899C-D63F-451B-8CB6-B116F5BE47DD}" type="sibTrans" cxnId="{DDCB626B-AB2A-4BAA-AF04-2AFBE79688D5}">
      <dgm:prSet/>
      <dgm:spPr/>
      <dgm:t>
        <a:bodyPr/>
        <a:lstStyle/>
        <a:p>
          <a:endParaRPr lang="en-US"/>
        </a:p>
      </dgm:t>
    </dgm:pt>
    <dgm:pt modelId="{B28EAB5B-6D32-43A9-A688-6B6E9EDD25BA}">
      <dgm:prSet phldrT="[Text]" custT="1"/>
      <dgm:spPr>
        <a:solidFill>
          <a:srgbClr val="0070C0"/>
        </a:solidFill>
      </dgm:spPr>
      <dgm:t>
        <a:bodyPr/>
        <a:lstStyle/>
        <a:p>
          <a:r>
            <a:rPr lang="en-US" sz="1600" b="1" dirty="0" smtClean="0"/>
            <a:t>7</a:t>
          </a:r>
          <a:endParaRPr lang="en-US" sz="1600" b="1" dirty="0"/>
        </a:p>
      </dgm:t>
    </dgm:pt>
    <dgm:pt modelId="{4F7D8E69-C707-40F6-B842-A75EC316D8D0}" type="parTrans" cxnId="{EBFA5EE4-730E-4F00-8E39-18AD3018EEAF}">
      <dgm:prSet/>
      <dgm:spPr/>
      <dgm:t>
        <a:bodyPr/>
        <a:lstStyle/>
        <a:p>
          <a:endParaRPr lang="en-US"/>
        </a:p>
      </dgm:t>
    </dgm:pt>
    <dgm:pt modelId="{A91E9A3F-91DF-4E1C-B79E-84E8C7FA8FB1}" type="sibTrans" cxnId="{EBFA5EE4-730E-4F00-8E39-18AD3018EEAF}">
      <dgm:prSet/>
      <dgm:spPr/>
      <dgm:t>
        <a:bodyPr/>
        <a:lstStyle/>
        <a:p>
          <a:endParaRPr lang="en-US"/>
        </a:p>
      </dgm:t>
    </dgm:pt>
    <dgm:pt modelId="{1F4911E6-960C-46C8-B81E-A30AEEA9AEB0}">
      <dgm:prSet phldrT="[Text]"/>
      <dgm:spPr>
        <a:solidFill>
          <a:srgbClr val="DDF2FF">
            <a:alpha val="90000"/>
          </a:srgbClr>
        </a:solidFill>
      </dgm:spPr>
      <dgm:t>
        <a:bodyPr/>
        <a:lstStyle/>
        <a:p>
          <a:r>
            <a:rPr lang="en-US" dirty="0" smtClean="0"/>
            <a:t>Child shows functioning expected for his or her age in </a:t>
          </a:r>
          <a:r>
            <a:rPr lang="en-US" b="1" dirty="0" smtClean="0"/>
            <a:t>all or almost all</a:t>
          </a:r>
          <a:r>
            <a:rPr lang="en-US" dirty="0" smtClean="0"/>
            <a:t> </a:t>
          </a:r>
          <a:r>
            <a:rPr lang="en-US" b="1" dirty="0" smtClean="0"/>
            <a:t>everyday situations</a:t>
          </a:r>
          <a:r>
            <a:rPr lang="en-US" dirty="0" smtClean="0"/>
            <a:t> that are part of the child’s life.  Functioning is considered </a:t>
          </a:r>
          <a:r>
            <a:rPr lang="en-US" b="1" dirty="0" smtClean="0"/>
            <a:t>appropriate</a:t>
          </a:r>
          <a:r>
            <a:rPr lang="en-US" dirty="0" smtClean="0"/>
            <a:t> for his or her age.</a:t>
          </a:r>
          <a:endParaRPr lang="en-US" dirty="0"/>
        </a:p>
      </dgm:t>
    </dgm:pt>
    <dgm:pt modelId="{0FDF27EE-77DD-48EF-923D-47D5509396D7}" type="parTrans" cxnId="{08ACBCC0-145E-4A3B-A9EC-3BB70FAEE0B6}">
      <dgm:prSet/>
      <dgm:spPr/>
      <dgm:t>
        <a:bodyPr/>
        <a:lstStyle/>
        <a:p>
          <a:endParaRPr lang="en-US"/>
        </a:p>
      </dgm:t>
    </dgm:pt>
    <dgm:pt modelId="{0770A1A4-56A1-4FE4-AC64-48893FFB2C01}" type="sibTrans" cxnId="{08ACBCC0-145E-4A3B-A9EC-3BB70FAEE0B6}">
      <dgm:prSet/>
      <dgm:spPr/>
      <dgm:t>
        <a:bodyPr/>
        <a:lstStyle/>
        <a:p>
          <a:endParaRPr lang="en-US"/>
        </a:p>
      </dgm:t>
    </dgm:pt>
    <dgm:pt modelId="{E9793482-629F-4C6F-A5F1-DDDAE3E75053}">
      <dgm:prSet phldrT="[Text]" phldr="1"/>
      <dgm:spPr>
        <a:solidFill>
          <a:srgbClr val="DDF2FF">
            <a:alpha val="90000"/>
          </a:srgbClr>
        </a:solidFill>
      </dgm:spPr>
      <dgm:t>
        <a:bodyPr/>
        <a:lstStyle/>
        <a:p>
          <a:endParaRPr lang="en-US" dirty="0"/>
        </a:p>
      </dgm:t>
    </dgm:pt>
    <dgm:pt modelId="{84605279-D259-4A12-98AF-FCBAAF5286A8}" type="parTrans" cxnId="{51D0E1E5-8073-4FDC-B709-45C48292B310}">
      <dgm:prSet/>
      <dgm:spPr/>
      <dgm:t>
        <a:bodyPr/>
        <a:lstStyle/>
        <a:p>
          <a:endParaRPr lang="en-US"/>
        </a:p>
      </dgm:t>
    </dgm:pt>
    <dgm:pt modelId="{739D11BD-CE39-4512-864A-32EC26A6A90D}" type="sibTrans" cxnId="{51D0E1E5-8073-4FDC-B709-45C48292B310}">
      <dgm:prSet/>
      <dgm:spPr/>
      <dgm:t>
        <a:bodyPr/>
        <a:lstStyle/>
        <a:p>
          <a:endParaRPr lang="en-US"/>
        </a:p>
      </dgm:t>
    </dgm:pt>
    <dgm:pt modelId="{8FED10EF-3100-49B2-9BD2-0157FBB60375}">
      <dgm:prSet custT="1"/>
      <dgm:spPr>
        <a:solidFill>
          <a:srgbClr val="0070C0"/>
        </a:solidFill>
      </dgm:spPr>
      <dgm:t>
        <a:bodyPr/>
        <a:lstStyle/>
        <a:p>
          <a:r>
            <a:rPr lang="en-US" sz="1600" b="1" dirty="0" smtClean="0"/>
            <a:t>2</a:t>
          </a:r>
          <a:endParaRPr lang="en-US" sz="1600" b="1" dirty="0"/>
        </a:p>
      </dgm:t>
    </dgm:pt>
    <dgm:pt modelId="{01A3E0BE-776E-4083-84D4-E6A02798645B}" type="parTrans" cxnId="{72624088-4BCC-419A-BC45-C9C594AC1DA3}">
      <dgm:prSet/>
      <dgm:spPr/>
      <dgm:t>
        <a:bodyPr/>
        <a:lstStyle/>
        <a:p>
          <a:endParaRPr lang="en-US"/>
        </a:p>
      </dgm:t>
    </dgm:pt>
    <dgm:pt modelId="{372AC0D9-1406-4541-BABA-8FCC426C5E04}" type="sibTrans" cxnId="{72624088-4BCC-419A-BC45-C9C594AC1DA3}">
      <dgm:prSet/>
      <dgm:spPr/>
      <dgm:t>
        <a:bodyPr/>
        <a:lstStyle/>
        <a:p>
          <a:endParaRPr lang="en-US"/>
        </a:p>
      </dgm:t>
    </dgm:pt>
    <dgm:pt modelId="{8D2D34C2-4E65-4EB3-ABBE-CC84EF479A36}">
      <dgm:prSet custT="1"/>
      <dgm:spPr>
        <a:solidFill>
          <a:srgbClr val="0070C0"/>
        </a:solidFill>
      </dgm:spPr>
      <dgm:t>
        <a:bodyPr/>
        <a:lstStyle/>
        <a:p>
          <a:r>
            <a:rPr lang="en-US" sz="1600" b="1" dirty="0" smtClean="0"/>
            <a:t>3</a:t>
          </a:r>
          <a:endParaRPr lang="en-US" sz="1600" b="1" dirty="0"/>
        </a:p>
      </dgm:t>
    </dgm:pt>
    <dgm:pt modelId="{FBC4F97A-7A4F-41AB-BA62-294DD86B801B}" type="parTrans" cxnId="{2E26BCAA-09D7-4F94-937E-83EBA725DE83}">
      <dgm:prSet/>
      <dgm:spPr/>
      <dgm:t>
        <a:bodyPr/>
        <a:lstStyle/>
        <a:p>
          <a:endParaRPr lang="en-US"/>
        </a:p>
      </dgm:t>
    </dgm:pt>
    <dgm:pt modelId="{FA5D2046-D997-479F-9E01-50FBAD3BCBC4}" type="sibTrans" cxnId="{2E26BCAA-09D7-4F94-937E-83EBA725DE83}">
      <dgm:prSet/>
      <dgm:spPr/>
      <dgm:t>
        <a:bodyPr/>
        <a:lstStyle/>
        <a:p>
          <a:endParaRPr lang="en-US"/>
        </a:p>
      </dgm:t>
    </dgm:pt>
    <dgm:pt modelId="{8660F817-1527-48A2-ACB0-D549A3AC3ABD}">
      <dgm:prSet custT="1"/>
      <dgm:spPr>
        <a:solidFill>
          <a:srgbClr val="0070C0"/>
        </a:solidFill>
      </dgm:spPr>
      <dgm:t>
        <a:bodyPr/>
        <a:lstStyle/>
        <a:p>
          <a:r>
            <a:rPr lang="en-US" sz="1600" b="1" dirty="0" smtClean="0"/>
            <a:t>4</a:t>
          </a:r>
          <a:endParaRPr lang="en-US" sz="1600" b="1" dirty="0"/>
        </a:p>
      </dgm:t>
    </dgm:pt>
    <dgm:pt modelId="{8F865B0F-0285-4A15-A6B7-2AFAD6458449}" type="parTrans" cxnId="{381B01B7-952F-4E7F-BFC6-D722E35B1DE8}">
      <dgm:prSet/>
      <dgm:spPr/>
      <dgm:t>
        <a:bodyPr/>
        <a:lstStyle/>
        <a:p>
          <a:endParaRPr lang="en-US"/>
        </a:p>
      </dgm:t>
    </dgm:pt>
    <dgm:pt modelId="{A9E9B6C4-8D59-49B3-A3FE-074EF2A0779E}" type="sibTrans" cxnId="{381B01B7-952F-4E7F-BFC6-D722E35B1DE8}">
      <dgm:prSet/>
      <dgm:spPr/>
      <dgm:t>
        <a:bodyPr/>
        <a:lstStyle/>
        <a:p>
          <a:endParaRPr lang="en-US"/>
        </a:p>
      </dgm:t>
    </dgm:pt>
    <dgm:pt modelId="{88F7DBBB-5DEC-4844-AB94-F95C270ABF3E}">
      <dgm:prSet custT="1"/>
      <dgm:spPr>
        <a:solidFill>
          <a:srgbClr val="0070C0"/>
        </a:solidFill>
      </dgm:spPr>
      <dgm:t>
        <a:bodyPr/>
        <a:lstStyle/>
        <a:p>
          <a:r>
            <a:rPr lang="en-US" sz="1600" b="1" dirty="0" smtClean="0"/>
            <a:t>5</a:t>
          </a:r>
          <a:endParaRPr lang="en-US" sz="1600" b="1" dirty="0"/>
        </a:p>
      </dgm:t>
    </dgm:pt>
    <dgm:pt modelId="{A3EC34FE-85DF-4744-970F-CF389AFFBFBA}" type="parTrans" cxnId="{3E7B6D0B-85B0-4A7C-9824-FA30D82FD224}">
      <dgm:prSet/>
      <dgm:spPr/>
      <dgm:t>
        <a:bodyPr/>
        <a:lstStyle/>
        <a:p>
          <a:endParaRPr lang="en-US"/>
        </a:p>
      </dgm:t>
    </dgm:pt>
    <dgm:pt modelId="{E6EE5DC3-C509-4BD3-B788-DF9F55204BA5}" type="sibTrans" cxnId="{3E7B6D0B-85B0-4A7C-9824-FA30D82FD224}">
      <dgm:prSet/>
      <dgm:spPr/>
      <dgm:t>
        <a:bodyPr/>
        <a:lstStyle/>
        <a:p>
          <a:endParaRPr lang="en-US"/>
        </a:p>
      </dgm:t>
    </dgm:pt>
    <dgm:pt modelId="{F0ABF924-283D-4ECE-B1BF-950DDC713BD8}">
      <dgm:prSet/>
      <dgm:spPr>
        <a:solidFill>
          <a:srgbClr val="DDF2FF">
            <a:alpha val="90000"/>
          </a:srgbClr>
        </a:solidFill>
      </dgm:spPr>
      <dgm:t>
        <a:bodyPr/>
        <a:lstStyle/>
        <a:p>
          <a:r>
            <a:rPr lang="en-US" dirty="0" smtClean="0"/>
            <a:t>No one has any concerns about the child’s functioning in this outcome area.</a:t>
          </a:r>
          <a:endParaRPr lang="en-US" dirty="0"/>
        </a:p>
      </dgm:t>
    </dgm:pt>
    <dgm:pt modelId="{32B3077B-8B07-404A-9E31-6CA3B63CDF62}" type="parTrans" cxnId="{33297DEC-5074-44A1-817F-9CA8A857449F}">
      <dgm:prSet/>
      <dgm:spPr/>
      <dgm:t>
        <a:bodyPr/>
        <a:lstStyle/>
        <a:p>
          <a:endParaRPr lang="en-US"/>
        </a:p>
      </dgm:t>
    </dgm:pt>
    <dgm:pt modelId="{3F749235-062E-4F86-A842-14257837E58D}" type="sibTrans" cxnId="{33297DEC-5074-44A1-817F-9CA8A857449F}">
      <dgm:prSet/>
      <dgm:spPr/>
      <dgm:t>
        <a:bodyPr/>
        <a:lstStyle/>
        <a:p>
          <a:endParaRPr lang="en-US"/>
        </a:p>
      </dgm:t>
    </dgm:pt>
    <dgm:pt modelId="{E112D2B5-9FD3-415E-BFDF-735CC1594C43}">
      <dgm:prSet/>
      <dgm:spPr>
        <a:solidFill>
          <a:srgbClr val="DDF2FF">
            <a:alpha val="90000"/>
          </a:srgbClr>
        </a:solidFill>
      </dgm:spPr>
      <dgm:t>
        <a:bodyPr/>
        <a:lstStyle/>
        <a:p>
          <a:r>
            <a:rPr lang="en-US" dirty="0" smtClean="0"/>
            <a:t>Although age-appropriate, the child’s functioning may border on not keeping pace with age expectations.</a:t>
          </a:r>
          <a:endParaRPr lang="en-US" dirty="0"/>
        </a:p>
      </dgm:t>
    </dgm:pt>
    <dgm:pt modelId="{A268B74C-2559-48F8-A887-37CF6D90E315}" type="parTrans" cxnId="{EEEFE8C5-E4E7-456A-A3D4-52F73F207E38}">
      <dgm:prSet/>
      <dgm:spPr/>
      <dgm:t>
        <a:bodyPr/>
        <a:lstStyle/>
        <a:p>
          <a:endParaRPr lang="en-US"/>
        </a:p>
      </dgm:t>
    </dgm:pt>
    <dgm:pt modelId="{D3670B33-5CF8-4E63-8D2B-0770D5782B01}" type="sibTrans" cxnId="{EEEFE8C5-E4E7-456A-A3D4-52F73F207E38}">
      <dgm:prSet/>
      <dgm:spPr/>
      <dgm:t>
        <a:bodyPr/>
        <a:lstStyle/>
        <a:p>
          <a:endParaRPr lang="en-US"/>
        </a:p>
      </dgm:t>
    </dgm:pt>
    <dgm:pt modelId="{5B809E1F-3810-472B-B623-C90B7783A7CB}">
      <dgm:prSet/>
      <dgm:spPr>
        <a:solidFill>
          <a:srgbClr val="DDF2FF">
            <a:alpha val="89804"/>
          </a:srgbClr>
        </a:solidFill>
      </dgm:spPr>
      <dgm:t>
        <a:bodyPr/>
        <a:lstStyle/>
        <a:p>
          <a:r>
            <a:rPr lang="en-US" dirty="0" smtClean="0"/>
            <a:t>Child’s functioning does </a:t>
          </a:r>
          <a:r>
            <a:rPr lang="en-US" b="1" dirty="0" smtClean="0"/>
            <a:t>not yet include immediate foundational skills</a:t>
          </a:r>
          <a:r>
            <a:rPr lang="en-US" dirty="0" smtClean="0"/>
            <a:t> upon which to build age-appropriate functioning.</a:t>
          </a:r>
          <a:endParaRPr lang="en-US" dirty="0"/>
        </a:p>
      </dgm:t>
    </dgm:pt>
    <dgm:pt modelId="{CB3D094F-EA23-49B5-9AB7-41199DDF6A7F}" type="parTrans" cxnId="{866BDA02-179B-49C4-8BBE-BBC2D3912945}">
      <dgm:prSet/>
      <dgm:spPr/>
      <dgm:t>
        <a:bodyPr/>
        <a:lstStyle/>
        <a:p>
          <a:endParaRPr lang="en-US"/>
        </a:p>
      </dgm:t>
    </dgm:pt>
    <dgm:pt modelId="{F7661F29-B5D2-4C74-BEAF-560869445BC4}" type="sibTrans" cxnId="{866BDA02-179B-49C4-8BBE-BBC2D3912945}">
      <dgm:prSet/>
      <dgm:spPr/>
      <dgm:t>
        <a:bodyPr/>
        <a:lstStyle/>
        <a:p>
          <a:endParaRPr lang="en-US"/>
        </a:p>
      </dgm:t>
    </dgm:pt>
    <dgm:pt modelId="{20B96FAB-01A4-43E1-B5BD-E23F1A5919C0}">
      <dgm:prSet/>
      <dgm:spPr>
        <a:solidFill>
          <a:srgbClr val="DDF2FF">
            <a:alpha val="89804"/>
          </a:srgbClr>
        </a:solidFill>
      </dgm:spPr>
      <dgm:t>
        <a:bodyPr/>
        <a:lstStyle/>
        <a:p>
          <a:r>
            <a:rPr lang="en-US" dirty="0" smtClean="0"/>
            <a:t>Child functioning reflects skills that developmentally come before immediate foundational skills.</a:t>
          </a:r>
          <a:endParaRPr lang="en-US" dirty="0"/>
        </a:p>
      </dgm:t>
    </dgm:pt>
    <dgm:pt modelId="{7E1834B6-6FBD-457A-BDFE-083804032316}" type="parTrans" cxnId="{3A1481E5-E65E-463D-BD2D-55DF11969451}">
      <dgm:prSet/>
      <dgm:spPr/>
      <dgm:t>
        <a:bodyPr/>
        <a:lstStyle/>
        <a:p>
          <a:endParaRPr lang="en-US"/>
        </a:p>
      </dgm:t>
    </dgm:pt>
    <dgm:pt modelId="{65375AE4-7D88-420D-8771-A4A54AA850CA}" type="sibTrans" cxnId="{3A1481E5-E65E-463D-BD2D-55DF11969451}">
      <dgm:prSet/>
      <dgm:spPr/>
      <dgm:t>
        <a:bodyPr/>
        <a:lstStyle/>
        <a:p>
          <a:endParaRPr lang="en-US"/>
        </a:p>
      </dgm:t>
    </dgm:pt>
    <dgm:pt modelId="{CF9431BB-23B1-429F-A5D5-6A23BBD7F99E}">
      <dgm:prSet/>
      <dgm:spPr>
        <a:solidFill>
          <a:srgbClr val="DDF2FF">
            <a:alpha val="89804"/>
          </a:srgbClr>
        </a:solidFill>
      </dgm:spPr>
      <dgm:t>
        <a:bodyPr/>
        <a:lstStyle/>
        <a:p>
          <a:r>
            <a:rPr lang="en-US" dirty="0" smtClean="0"/>
            <a:t>Child’s functioning might be described as like that of a </a:t>
          </a:r>
          <a:r>
            <a:rPr lang="en-US" b="1" dirty="0" smtClean="0"/>
            <a:t>much younger child.</a:t>
          </a:r>
          <a:endParaRPr lang="en-US" dirty="0"/>
        </a:p>
      </dgm:t>
    </dgm:pt>
    <dgm:pt modelId="{39356936-7261-4DC1-B1BA-3A14A4E81D39}" type="parTrans" cxnId="{9C2F39AF-3DE4-426D-9981-82B255EB7D44}">
      <dgm:prSet/>
      <dgm:spPr/>
      <dgm:t>
        <a:bodyPr/>
        <a:lstStyle/>
        <a:p>
          <a:endParaRPr lang="en-US"/>
        </a:p>
      </dgm:t>
    </dgm:pt>
    <dgm:pt modelId="{A4113B0A-4132-460D-9144-2902AB073F82}" type="sibTrans" cxnId="{9C2F39AF-3DE4-426D-9981-82B255EB7D44}">
      <dgm:prSet/>
      <dgm:spPr/>
      <dgm:t>
        <a:bodyPr/>
        <a:lstStyle/>
        <a:p>
          <a:endParaRPr lang="en-US"/>
        </a:p>
      </dgm:t>
    </dgm:pt>
    <dgm:pt modelId="{393C3B5E-9F5B-4D4D-B2F3-E232DD370F83}">
      <dgm:prSet/>
      <dgm:spPr>
        <a:solidFill>
          <a:srgbClr val="DDF2FF">
            <a:alpha val="90000"/>
          </a:srgbClr>
        </a:solidFill>
      </dgm:spPr>
      <dgm:t>
        <a:bodyPr/>
        <a:lstStyle/>
        <a:p>
          <a:r>
            <a:rPr lang="en-US" dirty="0" smtClean="0"/>
            <a:t>Child occasionally uses </a:t>
          </a:r>
          <a:r>
            <a:rPr lang="en-US" b="1" dirty="0" smtClean="0"/>
            <a:t>immediate foundational skills</a:t>
          </a:r>
          <a:r>
            <a:rPr lang="en-US" dirty="0" smtClean="0"/>
            <a:t> across settings and situation.  More functioning reflects skills that are not immediate foundational than are immediate foundational.</a:t>
          </a:r>
          <a:endParaRPr lang="en-US" dirty="0"/>
        </a:p>
      </dgm:t>
    </dgm:pt>
    <dgm:pt modelId="{DF2A0A22-1A3C-45B2-8501-8C4735EE4246}" type="parTrans" cxnId="{E42846A2-4951-46A8-917F-371F78BA8C5A}">
      <dgm:prSet/>
      <dgm:spPr/>
      <dgm:t>
        <a:bodyPr/>
        <a:lstStyle/>
        <a:p>
          <a:endParaRPr lang="en-US"/>
        </a:p>
      </dgm:t>
    </dgm:pt>
    <dgm:pt modelId="{D383054A-D16E-4AF2-A3BA-FED2CD9A3EAA}" type="sibTrans" cxnId="{E42846A2-4951-46A8-917F-371F78BA8C5A}">
      <dgm:prSet/>
      <dgm:spPr/>
      <dgm:t>
        <a:bodyPr/>
        <a:lstStyle/>
        <a:p>
          <a:endParaRPr lang="en-US"/>
        </a:p>
      </dgm:t>
    </dgm:pt>
    <dgm:pt modelId="{7E9826DB-2085-4368-94B6-4AF8B44F9D7E}">
      <dgm:prSet/>
      <dgm:spPr>
        <a:solidFill>
          <a:srgbClr val="DDF2FF">
            <a:alpha val="90000"/>
          </a:srgbClr>
        </a:solidFill>
      </dgm:spPr>
      <dgm:t>
        <a:bodyPr/>
        <a:lstStyle/>
        <a:p>
          <a:r>
            <a:rPr lang="en-US" dirty="0" smtClean="0"/>
            <a:t>Child does </a:t>
          </a:r>
          <a:r>
            <a:rPr lang="en-US" b="1" dirty="0" smtClean="0"/>
            <a:t>not yet</a:t>
          </a:r>
          <a:r>
            <a:rPr lang="en-US" dirty="0" smtClean="0"/>
            <a:t> show functioning expected for a child of his or her age in any situation.</a:t>
          </a:r>
          <a:endParaRPr lang="en-US" dirty="0"/>
        </a:p>
      </dgm:t>
    </dgm:pt>
    <dgm:pt modelId="{D0B38ADB-24BD-47D6-AB72-3F7ED7E2009C}" type="parTrans" cxnId="{49790828-8D5B-4CAE-8B1A-153BD0A82F66}">
      <dgm:prSet/>
      <dgm:spPr/>
      <dgm:t>
        <a:bodyPr/>
        <a:lstStyle/>
        <a:p>
          <a:endParaRPr lang="en-US"/>
        </a:p>
      </dgm:t>
    </dgm:pt>
    <dgm:pt modelId="{D0AB6A52-1D14-4BF0-8D37-C9333249F77F}" type="sibTrans" cxnId="{49790828-8D5B-4CAE-8B1A-153BD0A82F66}">
      <dgm:prSet/>
      <dgm:spPr/>
      <dgm:t>
        <a:bodyPr/>
        <a:lstStyle/>
        <a:p>
          <a:endParaRPr lang="en-US"/>
        </a:p>
      </dgm:t>
    </dgm:pt>
    <dgm:pt modelId="{EF7337B0-96F6-4378-B940-8F0CDDD6D6D6}">
      <dgm:prSet/>
      <dgm:spPr>
        <a:solidFill>
          <a:srgbClr val="DDF2FF">
            <a:alpha val="90000"/>
          </a:srgbClr>
        </a:solidFill>
      </dgm:spPr>
      <dgm:t>
        <a:bodyPr/>
        <a:lstStyle/>
        <a:p>
          <a:r>
            <a:rPr lang="en-US" dirty="0" smtClean="0"/>
            <a:t>Child uses </a:t>
          </a:r>
          <a:r>
            <a:rPr lang="en-US" b="1" dirty="0" smtClean="0"/>
            <a:t>immediate foundational skills,</a:t>
          </a:r>
          <a:r>
            <a:rPr lang="en-US" dirty="0" smtClean="0"/>
            <a:t> most or all of the time, skills upon which to build age-appropriate functioning.</a:t>
          </a:r>
          <a:endParaRPr lang="en-US" dirty="0"/>
        </a:p>
      </dgm:t>
    </dgm:pt>
    <dgm:pt modelId="{8445DD35-8A1B-45B2-88A4-C06DB69CB080}" type="parTrans" cxnId="{BBD26C81-3119-4D04-A820-FC6B574D444C}">
      <dgm:prSet/>
      <dgm:spPr/>
      <dgm:t>
        <a:bodyPr/>
        <a:lstStyle/>
        <a:p>
          <a:endParaRPr lang="en-US"/>
        </a:p>
      </dgm:t>
    </dgm:pt>
    <dgm:pt modelId="{CFB202A2-A95A-4549-887B-07D480244C5C}" type="sibTrans" cxnId="{BBD26C81-3119-4D04-A820-FC6B574D444C}">
      <dgm:prSet/>
      <dgm:spPr/>
      <dgm:t>
        <a:bodyPr/>
        <a:lstStyle/>
        <a:p>
          <a:endParaRPr lang="en-US"/>
        </a:p>
      </dgm:t>
    </dgm:pt>
    <dgm:pt modelId="{72C3A58B-3D72-4B50-89FB-1EC9C2CFAAC6}">
      <dgm:prSet/>
      <dgm:spPr>
        <a:solidFill>
          <a:srgbClr val="DDF2FF">
            <a:alpha val="90000"/>
          </a:srgbClr>
        </a:solidFill>
      </dgm:spPr>
      <dgm:t>
        <a:bodyPr/>
        <a:lstStyle/>
        <a:p>
          <a:r>
            <a:rPr lang="en-US" dirty="0" smtClean="0"/>
            <a:t>Functioning might be described as like that of a </a:t>
          </a:r>
          <a:r>
            <a:rPr lang="en-US" b="1" dirty="0" smtClean="0"/>
            <a:t>younger child</a:t>
          </a:r>
          <a:r>
            <a:rPr lang="en-US" dirty="0" smtClean="0"/>
            <a:t>.</a:t>
          </a:r>
          <a:endParaRPr lang="en-US" dirty="0"/>
        </a:p>
      </dgm:t>
    </dgm:pt>
    <dgm:pt modelId="{312C38AB-5A5D-4C68-BBA6-71B63FAB0099}" type="parTrans" cxnId="{B5EE99D5-4DD9-48C8-BC60-DB08F13C80FE}">
      <dgm:prSet/>
      <dgm:spPr/>
      <dgm:t>
        <a:bodyPr/>
        <a:lstStyle/>
        <a:p>
          <a:endParaRPr lang="en-US"/>
        </a:p>
      </dgm:t>
    </dgm:pt>
    <dgm:pt modelId="{B06FBF74-A441-4505-A3E7-F8A55F7C4D65}" type="sibTrans" cxnId="{B5EE99D5-4DD9-48C8-BC60-DB08F13C80FE}">
      <dgm:prSet/>
      <dgm:spPr/>
      <dgm:t>
        <a:bodyPr/>
        <a:lstStyle/>
        <a:p>
          <a:endParaRPr lang="en-US"/>
        </a:p>
      </dgm:t>
    </dgm:pt>
    <dgm:pt modelId="{32887613-4894-4D61-B7AB-204D1298EC6C}">
      <dgm:prSet/>
      <dgm:spPr>
        <a:solidFill>
          <a:srgbClr val="DDF2FF">
            <a:alpha val="90000"/>
          </a:srgbClr>
        </a:solidFill>
      </dgm:spPr>
      <dgm:t>
        <a:bodyPr/>
        <a:lstStyle/>
        <a:p>
          <a:r>
            <a:rPr lang="en-US" dirty="0" smtClean="0"/>
            <a:t>Child shows occasional age-appropriate functioning across settings and situations.  More functioning is</a:t>
          </a:r>
          <a:r>
            <a:rPr lang="en-US" b="1" dirty="0" smtClean="0"/>
            <a:t> not</a:t>
          </a:r>
          <a:r>
            <a:rPr lang="en-US" dirty="0" smtClean="0"/>
            <a:t> age-appropriate than age-appropriate.</a:t>
          </a:r>
          <a:endParaRPr lang="en-US" dirty="0"/>
        </a:p>
      </dgm:t>
    </dgm:pt>
    <dgm:pt modelId="{DC61700A-3725-48F9-AED9-52A068FBD3CF}" type="parTrans" cxnId="{BB9B5C7E-4485-49FA-AA92-F19415950A86}">
      <dgm:prSet/>
      <dgm:spPr/>
      <dgm:t>
        <a:bodyPr/>
        <a:lstStyle/>
        <a:p>
          <a:endParaRPr lang="en-US"/>
        </a:p>
      </dgm:t>
    </dgm:pt>
    <dgm:pt modelId="{DCEBF485-24C2-4667-89A5-F19E0926B21E}" type="sibTrans" cxnId="{BB9B5C7E-4485-49FA-AA92-F19415950A86}">
      <dgm:prSet/>
      <dgm:spPr/>
      <dgm:t>
        <a:bodyPr/>
        <a:lstStyle/>
        <a:p>
          <a:endParaRPr lang="en-US"/>
        </a:p>
      </dgm:t>
    </dgm:pt>
    <dgm:pt modelId="{89BC60CC-528C-4AB0-95E2-BAF002455CFA}">
      <dgm:prSet/>
      <dgm:spPr>
        <a:solidFill>
          <a:srgbClr val="DDF2FF">
            <a:alpha val="90000"/>
          </a:srgbClr>
        </a:solidFill>
      </dgm:spPr>
      <dgm:t>
        <a:bodyPr/>
        <a:lstStyle/>
        <a:p>
          <a:r>
            <a:rPr lang="en-US" dirty="0" smtClean="0"/>
            <a:t>Child shows functioning expected for his or her age </a:t>
          </a:r>
          <a:r>
            <a:rPr lang="en-US" b="1" dirty="0" smtClean="0"/>
            <a:t>some of the time</a:t>
          </a:r>
          <a:r>
            <a:rPr lang="en-US" dirty="0" smtClean="0"/>
            <a:t> </a:t>
          </a:r>
          <a:r>
            <a:rPr lang="en-US" b="1" dirty="0" smtClean="0"/>
            <a:t>and/or in some settings and situations.</a:t>
          </a:r>
          <a:r>
            <a:rPr lang="en-US" dirty="0" smtClean="0"/>
            <a:t>  Child’s functioning is a mix of age-appropriate and not age-appropriate behaviors and skills.</a:t>
          </a:r>
          <a:endParaRPr lang="en-US" dirty="0"/>
        </a:p>
      </dgm:t>
    </dgm:pt>
    <dgm:pt modelId="{FAC4F260-83E7-4B41-B1E2-BEEB99883DC8}" type="parTrans" cxnId="{E6A877F1-0A64-4FC8-89D1-C422F83AAB3F}">
      <dgm:prSet/>
      <dgm:spPr/>
      <dgm:t>
        <a:bodyPr/>
        <a:lstStyle/>
        <a:p>
          <a:endParaRPr lang="en-US"/>
        </a:p>
      </dgm:t>
    </dgm:pt>
    <dgm:pt modelId="{C4D9E4AD-33F1-4D14-90DF-703471DC891C}" type="sibTrans" cxnId="{E6A877F1-0A64-4FC8-89D1-C422F83AAB3F}">
      <dgm:prSet/>
      <dgm:spPr/>
      <dgm:t>
        <a:bodyPr/>
        <a:lstStyle/>
        <a:p>
          <a:endParaRPr lang="en-US"/>
        </a:p>
      </dgm:t>
    </dgm:pt>
    <dgm:pt modelId="{87083191-698A-4BB5-B326-888EBF8DAF20}">
      <dgm:prSet/>
      <dgm:spPr>
        <a:solidFill>
          <a:srgbClr val="DDF2FF">
            <a:alpha val="90000"/>
          </a:srgbClr>
        </a:solidFill>
      </dgm:spPr>
      <dgm:t>
        <a:bodyPr/>
        <a:lstStyle/>
        <a:p>
          <a:r>
            <a:rPr lang="en-US" dirty="0" smtClean="0"/>
            <a:t>Childs functioning might be described as like that of a </a:t>
          </a:r>
          <a:r>
            <a:rPr lang="en-US" b="1" dirty="0" smtClean="0"/>
            <a:t>slightly younger child.</a:t>
          </a:r>
          <a:endParaRPr lang="en-US" dirty="0"/>
        </a:p>
      </dgm:t>
    </dgm:pt>
    <dgm:pt modelId="{B86EE136-4F9C-46F1-BBE9-12E82A6FA1A7}" type="parTrans" cxnId="{13A0D14D-302F-43BA-8C73-0F05E86C26BB}">
      <dgm:prSet/>
      <dgm:spPr/>
      <dgm:t>
        <a:bodyPr/>
        <a:lstStyle/>
        <a:p>
          <a:endParaRPr lang="en-US"/>
        </a:p>
      </dgm:t>
    </dgm:pt>
    <dgm:pt modelId="{7B9DED12-46AC-405E-AA46-D059CD847C3B}" type="sibTrans" cxnId="{13A0D14D-302F-43BA-8C73-0F05E86C26BB}">
      <dgm:prSet/>
      <dgm:spPr/>
      <dgm:t>
        <a:bodyPr/>
        <a:lstStyle/>
        <a:p>
          <a:endParaRPr lang="en-US"/>
        </a:p>
      </dgm:t>
    </dgm:pt>
    <dgm:pt modelId="{38C0D692-0A81-4D63-99A8-4DE37F0A8AB5}" type="pres">
      <dgm:prSet presAssocID="{FF7A92D2-3D99-4BFC-A2F8-55A3C5CEA9DB}" presName="Name0" presStyleCnt="0">
        <dgm:presLayoutVars>
          <dgm:dir/>
          <dgm:animLvl val="lvl"/>
          <dgm:resizeHandles val="exact"/>
        </dgm:presLayoutVars>
      </dgm:prSet>
      <dgm:spPr/>
      <dgm:t>
        <a:bodyPr/>
        <a:lstStyle/>
        <a:p>
          <a:endParaRPr lang="en-US"/>
        </a:p>
      </dgm:t>
    </dgm:pt>
    <dgm:pt modelId="{06391B33-0D91-4996-B75A-EEC0008D9CF7}" type="pres">
      <dgm:prSet presAssocID="{D33E8860-15A8-4851-9E67-8789F8BB0E45}" presName="composite" presStyleCnt="0"/>
      <dgm:spPr/>
    </dgm:pt>
    <dgm:pt modelId="{F83D0BBE-2EF4-4BA2-9078-9E2D2BDF6279}" type="pres">
      <dgm:prSet presAssocID="{D33E8860-15A8-4851-9E67-8789F8BB0E45}" presName="parTx" presStyleLbl="alignNode1" presStyleIdx="0" presStyleCnt="7">
        <dgm:presLayoutVars>
          <dgm:chMax val="0"/>
          <dgm:chPref val="0"/>
          <dgm:bulletEnabled val="1"/>
        </dgm:presLayoutVars>
      </dgm:prSet>
      <dgm:spPr/>
      <dgm:t>
        <a:bodyPr/>
        <a:lstStyle/>
        <a:p>
          <a:endParaRPr lang="en-US"/>
        </a:p>
      </dgm:t>
    </dgm:pt>
    <dgm:pt modelId="{7153A4EA-FE06-47EC-ABF8-5B3BF2D10D41}" type="pres">
      <dgm:prSet presAssocID="{D33E8860-15A8-4851-9E67-8789F8BB0E45}" presName="desTx" presStyleLbl="alignAccFollowNode1" presStyleIdx="0" presStyleCnt="7">
        <dgm:presLayoutVars>
          <dgm:bulletEnabled val="1"/>
        </dgm:presLayoutVars>
      </dgm:prSet>
      <dgm:spPr/>
      <dgm:t>
        <a:bodyPr/>
        <a:lstStyle/>
        <a:p>
          <a:endParaRPr lang="en-US"/>
        </a:p>
      </dgm:t>
    </dgm:pt>
    <dgm:pt modelId="{1AFF4B73-0F3F-4AEF-A880-6F7DC4DD4899}" type="pres">
      <dgm:prSet presAssocID="{26BC2B74-4149-4F94-B81F-5C2F06DAF996}" presName="space" presStyleCnt="0"/>
      <dgm:spPr/>
    </dgm:pt>
    <dgm:pt modelId="{298A5386-5C62-45A7-8EC2-8CCCE9366893}" type="pres">
      <dgm:prSet presAssocID="{8FED10EF-3100-49B2-9BD2-0157FBB60375}" presName="composite" presStyleCnt="0"/>
      <dgm:spPr/>
    </dgm:pt>
    <dgm:pt modelId="{88DDA490-BB2B-4620-B495-1FD3485D4BBA}" type="pres">
      <dgm:prSet presAssocID="{8FED10EF-3100-49B2-9BD2-0157FBB60375}" presName="parTx" presStyleLbl="alignNode1" presStyleIdx="1" presStyleCnt="7">
        <dgm:presLayoutVars>
          <dgm:chMax val="0"/>
          <dgm:chPref val="0"/>
          <dgm:bulletEnabled val="1"/>
        </dgm:presLayoutVars>
      </dgm:prSet>
      <dgm:spPr/>
      <dgm:t>
        <a:bodyPr/>
        <a:lstStyle/>
        <a:p>
          <a:endParaRPr lang="en-US"/>
        </a:p>
      </dgm:t>
    </dgm:pt>
    <dgm:pt modelId="{3C832EB5-9B79-43CE-B7D6-7B30290F932B}" type="pres">
      <dgm:prSet presAssocID="{8FED10EF-3100-49B2-9BD2-0157FBB60375}" presName="desTx" presStyleLbl="alignAccFollowNode1" presStyleIdx="1" presStyleCnt="7">
        <dgm:presLayoutVars>
          <dgm:bulletEnabled val="1"/>
        </dgm:presLayoutVars>
      </dgm:prSet>
      <dgm:spPr/>
      <dgm:t>
        <a:bodyPr/>
        <a:lstStyle/>
        <a:p>
          <a:endParaRPr lang="en-US"/>
        </a:p>
      </dgm:t>
    </dgm:pt>
    <dgm:pt modelId="{F432BC9D-B387-41B7-8349-6CDC3B851056}" type="pres">
      <dgm:prSet presAssocID="{372AC0D9-1406-4541-BABA-8FCC426C5E04}" presName="space" presStyleCnt="0"/>
      <dgm:spPr/>
    </dgm:pt>
    <dgm:pt modelId="{89A1A880-A431-481F-9BEE-2A540372674F}" type="pres">
      <dgm:prSet presAssocID="{8D2D34C2-4E65-4EB3-ABBE-CC84EF479A36}" presName="composite" presStyleCnt="0"/>
      <dgm:spPr/>
    </dgm:pt>
    <dgm:pt modelId="{88460705-ADC8-45B0-9132-A55A33F5A778}" type="pres">
      <dgm:prSet presAssocID="{8D2D34C2-4E65-4EB3-ABBE-CC84EF479A36}" presName="parTx" presStyleLbl="alignNode1" presStyleIdx="2" presStyleCnt="7">
        <dgm:presLayoutVars>
          <dgm:chMax val="0"/>
          <dgm:chPref val="0"/>
          <dgm:bulletEnabled val="1"/>
        </dgm:presLayoutVars>
      </dgm:prSet>
      <dgm:spPr/>
      <dgm:t>
        <a:bodyPr/>
        <a:lstStyle/>
        <a:p>
          <a:endParaRPr lang="en-US"/>
        </a:p>
      </dgm:t>
    </dgm:pt>
    <dgm:pt modelId="{53A2A989-FAD0-484F-B2AD-781C8FADD746}" type="pres">
      <dgm:prSet presAssocID="{8D2D34C2-4E65-4EB3-ABBE-CC84EF479A36}" presName="desTx" presStyleLbl="alignAccFollowNode1" presStyleIdx="2" presStyleCnt="7">
        <dgm:presLayoutVars>
          <dgm:bulletEnabled val="1"/>
        </dgm:presLayoutVars>
      </dgm:prSet>
      <dgm:spPr/>
      <dgm:t>
        <a:bodyPr/>
        <a:lstStyle/>
        <a:p>
          <a:endParaRPr lang="en-US"/>
        </a:p>
      </dgm:t>
    </dgm:pt>
    <dgm:pt modelId="{3B6667D1-5570-4EB6-A259-ACC5EBA5BCA1}" type="pres">
      <dgm:prSet presAssocID="{FA5D2046-D997-479F-9E01-50FBAD3BCBC4}" presName="space" presStyleCnt="0"/>
      <dgm:spPr/>
    </dgm:pt>
    <dgm:pt modelId="{7F2F2DD3-ECA2-462F-A3D1-F28A4513A98A}" type="pres">
      <dgm:prSet presAssocID="{8660F817-1527-48A2-ACB0-D549A3AC3ABD}" presName="composite" presStyleCnt="0"/>
      <dgm:spPr/>
    </dgm:pt>
    <dgm:pt modelId="{737BA0A0-7341-4651-A255-27C70BEFEB4C}" type="pres">
      <dgm:prSet presAssocID="{8660F817-1527-48A2-ACB0-D549A3AC3ABD}" presName="parTx" presStyleLbl="alignNode1" presStyleIdx="3" presStyleCnt="7">
        <dgm:presLayoutVars>
          <dgm:chMax val="0"/>
          <dgm:chPref val="0"/>
          <dgm:bulletEnabled val="1"/>
        </dgm:presLayoutVars>
      </dgm:prSet>
      <dgm:spPr/>
      <dgm:t>
        <a:bodyPr/>
        <a:lstStyle/>
        <a:p>
          <a:endParaRPr lang="en-US"/>
        </a:p>
      </dgm:t>
    </dgm:pt>
    <dgm:pt modelId="{E5D096C1-E909-4ED2-BEDF-3AD5C8E15F22}" type="pres">
      <dgm:prSet presAssocID="{8660F817-1527-48A2-ACB0-D549A3AC3ABD}" presName="desTx" presStyleLbl="alignAccFollowNode1" presStyleIdx="3" presStyleCnt="7">
        <dgm:presLayoutVars>
          <dgm:bulletEnabled val="1"/>
        </dgm:presLayoutVars>
      </dgm:prSet>
      <dgm:spPr/>
      <dgm:t>
        <a:bodyPr/>
        <a:lstStyle/>
        <a:p>
          <a:endParaRPr lang="en-US"/>
        </a:p>
      </dgm:t>
    </dgm:pt>
    <dgm:pt modelId="{AB88EB68-AD61-470A-BC8D-3CD6A27EE0FA}" type="pres">
      <dgm:prSet presAssocID="{A9E9B6C4-8D59-49B3-A3FE-074EF2A0779E}" presName="space" presStyleCnt="0"/>
      <dgm:spPr/>
    </dgm:pt>
    <dgm:pt modelId="{D1D01DDA-1779-4CB4-BA62-D3DCC2486DBE}" type="pres">
      <dgm:prSet presAssocID="{88F7DBBB-5DEC-4844-AB94-F95C270ABF3E}" presName="composite" presStyleCnt="0"/>
      <dgm:spPr/>
    </dgm:pt>
    <dgm:pt modelId="{AEDEEA04-4EDA-4667-AA27-6A6825B905B1}" type="pres">
      <dgm:prSet presAssocID="{88F7DBBB-5DEC-4844-AB94-F95C270ABF3E}" presName="parTx" presStyleLbl="alignNode1" presStyleIdx="4" presStyleCnt="7">
        <dgm:presLayoutVars>
          <dgm:chMax val="0"/>
          <dgm:chPref val="0"/>
          <dgm:bulletEnabled val="1"/>
        </dgm:presLayoutVars>
      </dgm:prSet>
      <dgm:spPr/>
      <dgm:t>
        <a:bodyPr/>
        <a:lstStyle/>
        <a:p>
          <a:endParaRPr lang="en-US"/>
        </a:p>
      </dgm:t>
    </dgm:pt>
    <dgm:pt modelId="{03302DB7-2D86-4DFE-8FDB-C660231368F4}" type="pres">
      <dgm:prSet presAssocID="{88F7DBBB-5DEC-4844-AB94-F95C270ABF3E}" presName="desTx" presStyleLbl="alignAccFollowNode1" presStyleIdx="4" presStyleCnt="7">
        <dgm:presLayoutVars>
          <dgm:bulletEnabled val="1"/>
        </dgm:presLayoutVars>
      </dgm:prSet>
      <dgm:spPr/>
      <dgm:t>
        <a:bodyPr/>
        <a:lstStyle/>
        <a:p>
          <a:endParaRPr lang="en-US"/>
        </a:p>
      </dgm:t>
    </dgm:pt>
    <dgm:pt modelId="{A5E35DC9-8090-4BA3-8B09-241E8A43CDCF}" type="pres">
      <dgm:prSet presAssocID="{E6EE5DC3-C509-4BD3-B788-DF9F55204BA5}" presName="space" presStyleCnt="0"/>
      <dgm:spPr/>
    </dgm:pt>
    <dgm:pt modelId="{235A7E8D-EA0B-40C8-984E-AE01FF2BAC70}" type="pres">
      <dgm:prSet presAssocID="{5BB4E7B4-EE35-4F4D-876F-DD9721C042EB}" presName="composite" presStyleCnt="0"/>
      <dgm:spPr/>
    </dgm:pt>
    <dgm:pt modelId="{ADA94109-240D-4194-AA73-C2EA6EBC392F}" type="pres">
      <dgm:prSet presAssocID="{5BB4E7B4-EE35-4F4D-876F-DD9721C042EB}" presName="parTx" presStyleLbl="alignNode1" presStyleIdx="5" presStyleCnt="7">
        <dgm:presLayoutVars>
          <dgm:chMax val="0"/>
          <dgm:chPref val="0"/>
          <dgm:bulletEnabled val="1"/>
        </dgm:presLayoutVars>
      </dgm:prSet>
      <dgm:spPr/>
      <dgm:t>
        <a:bodyPr/>
        <a:lstStyle/>
        <a:p>
          <a:endParaRPr lang="en-US"/>
        </a:p>
      </dgm:t>
    </dgm:pt>
    <dgm:pt modelId="{F58C6C9B-065E-41D2-A298-E254ACBEE555}" type="pres">
      <dgm:prSet presAssocID="{5BB4E7B4-EE35-4F4D-876F-DD9721C042EB}" presName="desTx" presStyleLbl="alignAccFollowNode1" presStyleIdx="5" presStyleCnt="7">
        <dgm:presLayoutVars>
          <dgm:bulletEnabled val="1"/>
        </dgm:presLayoutVars>
      </dgm:prSet>
      <dgm:spPr/>
      <dgm:t>
        <a:bodyPr/>
        <a:lstStyle/>
        <a:p>
          <a:endParaRPr lang="en-US"/>
        </a:p>
      </dgm:t>
    </dgm:pt>
    <dgm:pt modelId="{D00A274F-06B2-4529-A0B4-0CC04048351F}" type="pres">
      <dgm:prSet presAssocID="{374E182B-1337-425B-9AD8-427481900BB5}" presName="space" presStyleCnt="0"/>
      <dgm:spPr/>
    </dgm:pt>
    <dgm:pt modelId="{5F6DD123-A844-4C69-9ED6-BC1E6975A3D3}" type="pres">
      <dgm:prSet presAssocID="{B28EAB5B-6D32-43A9-A688-6B6E9EDD25BA}" presName="composite" presStyleCnt="0"/>
      <dgm:spPr/>
    </dgm:pt>
    <dgm:pt modelId="{688560F2-09E7-4591-817F-57453DF66081}" type="pres">
      <dgm:prSet presAssocID="{B28EAB5B-6D32-43A9-A688-6B6E9EDD25BA}" presName="parTx" presStyleLbl="alignNode1" presStyleIdx="6" presStyleCnt="7">
        <dgm:presLayoutVars>
          <dgm:chMax val="0"/>
          <dgm:chPref val="0"/>
          <dgm:bulletEnabled val="1"/>
        </dgm:presLayoutVars>
      </dgm:prSet>
      <dgm:spPr/>
      <dgm:t>
        <a:bodyPr/>
        <a:lstStyle/>
        <a:p>
          <a:endParaRPr lang="en-US"/>
        </a:p>
      </dgm:t>
    </dgm:pt>
    <dgm:pt modelId="{E52CF9E5-228A-4FC9-8F2C-51B053C56EF7}" type="pres">
      <dgm:prSet presAssocID="{B28EAB5B-6D32-43A9-A688-6B6E9EDD25BA}" presName="desTx" presStyleLbl="alignAccFollowNode1" presStyleIdx="6" presStyleCnt="7">
        <dgm:presLayoutVars>
          <dgm:bulletEnabled val="1"/>
        </dgm:presLayoutVars>
      </dgm:prSet>
      <dgm:spPr/>
      <dgm:t>
        <a:bodyPr/>
        <a:lstStyle/>
        <a:p>
          <a:endParaRPr lang="en-US"/>
        </a:p>
      </dgm:t>
    </dgm:pt>
  </dgm:ptLst>
  <dgm:cxnLst>
    <dgm:cxn modelId="{08ACBCC0-145E-4A3B-A9EC-3BB70FAEE0B6}" srcId="{B28EAB5B-6D32-43A9-A688-6B6E9EDD25BA}" destId="{1F4911E6-960C-46C8-B81E-A30AEEA9AEB0}" srcOrd="0" destOrd="0" parTransId="{0FDF27EE-77DD-48EF-923D-47D5509396D7}" sibTransId="{0770A1A4-56A1-4FE4-AC64-48893FFB2C01}"/>
    <dgm:cxn modelId="{76850F78-2753-4855-80DA-2BEAD6C8C0BC}" type="presOf" srcId="{DA06119C-E740-46C6-9A89-E29D8C402AC9}" destId="{F58C6C9B-065E-41D2-A298-E254ACBEE555}" srcOrd="0" destOrd="0" presId="urn:microsoft.com/office/officeart/2005/8/layout/hList1"/>
    <dgm:cxn modelId="{D56E7AC3-70ED-4943-AEAF-CEFBBC7265F6}" type="presOf" srcId="{393C3B5E-9F5B-4D4D-B2F3-E232DD370F83}" destId="{3C832EB5-9B79-43CE-B7D6-7B30290F932B}" srcOrd="0" destOrd="0" presId="urn:microsoft.com/office/officeart/2005/8/layout/hList1"/>
    <dgm:cxn modelId="{09557701-5CFD-478E-9B11-D46E29E21189}" type="presOf" srcId="{5B809E1F-3810-472B-B623-C90B7783A7CB}" destId="{7153A4EA-FE06-47EC-ABF8-5B3BF2D10D41}" srcOrd="0" destOrd="1" presId="urn:microsoft.com/office/officeart/2005/8/layout/hList1"/>
    <dgm:cxn modelId="{BDA228D3-0C04-4733-A69F-B61CD49B2046}" srcId="{D33E8860-15A8-4851-9E67-8789F8BB0E45}" destId="{B437E2AD-7FBD-4D90-97EA-ACF5DE5C5BD3}" srcOrd="0" destOrd="0" parTransId="{96837A60-1678-4765-9705-F04E1E3948FD}" sibTransId="{882098FE-1546-497C-9019-FCB450E6288B}"/>
    <dgm:cxn modelId="{DDCB626B-AB2A-4BAA-AF04-2AFBE79688D5}" srcId="{5BB4E7B4-EE35-4F4D-876F-DD9721C042EB}" destId="{DA06119C-E740-46C6-9A89-E29D8C402AC9}" srcOrd="0" destOrd="0" parTransId="{AFD7E755-28FC-43B6-838D-FC90C358E9ED}" sibTransId="{4B73899C-D63F-451B-8CB6-B116F5BE47DD}"/>
    <dgm:cxn modelId="{D77C49A2-60D8-4CE9-89B3-0E5E8351480F}" type="presOf" srcId="{20B96FAB-01A4-43E1-B5BD-E23F1A5919C0}" destId="{7153A4EA-FE06-47EC-ABF8-5B3BF2D10D41}" srcOrd="0" destOrd="2" presId="urn:microsoft.com/office/officeart/2005/8/layout/hList1"/>
    <dgm:cxn modelId="{EEEFE8C5-E4E7-456A-A3D4-52F73F207E38}" srcId="{5BB4E7B4-EE35-4F4D-876F-DD9721C042EB}" destId="{E112D2B5-9FD3-415E-BFDF-735CC1594C43}" srcOrd="1" destOrd="0" parTransId="{A268B74C-2559-48F8-A887-37CF6D90E315}" sibTransId="{D3670B33-5CF8-4E63-8D2B-0770D5782B01}"/>
    <dgm:cxn modelId="{31770D6F-8A43-4555-9634-EA526F0724A4}" type="presOf" srcId="{B28EAB5B-6D32-43A9-A688-6B6E9EDD25BA}" destId="{688560F2-09E7-4591-817F-57453DF66081}" srcOrd="0" destOrd="0" presId="urn:microsoft.com/office/officeart/2005/8/layout/hList1"/>
    <dgm:cxn modelId="{2E26BCAA-09D7-4F94-937E-83EBA725DE83}" srcId="{FF7A92D2-3D99-4BFC-A2F8-55A3C5CEA9DB}" destId="{8D2D34C2-4E65-4EB3-ABBE-CC84EF479A36}" srcOrd="2" destOrd="0" parTransId="{FBC4F97A-7A4F-41AB-BA62-294DD86B801B}" sibTransId="{FA5D2046-D997-479F-9E01-50FBAD3BCBC4}"/>
    <dgm:cxn modelId="{51D4899C-CFF9-42C7-BBE0-68524432E443}" type="presOf" srcId="{D33E8860-15A8-4851-9E67-8789F8BB0E45}" destId="{F83D0BBE-2EF4-4BA2-9078-9E2D2BDF6279}" srcOrd="0" destOrd="0" presId="urn:microsoft.com/office/officeart/2005/8/layout/hList1"/>
    <dgm:cxn modelId="{086588FB-5F56-43D3-8262-39517B7D7D4D}" type="presOf" srcId="{E9793482-629F-4C6F-A5F1-DDDAE3E75053}" destId="{E52CF9E5-228A-4FC9-8F2C-51B053C56EF7}" srcOrd="0" destOrd="2" presId="urn:microsoft.com/office/officeart/2005/8/layout/hList1"/>
    <dgm:cxn modelId="{1A1DB087-8C01-4673-A4CF-957195A730E3}" srcId="{FF7A92D2-3D99-4BFC-A2F8-55A3C5CEA9DB}" destId="{D33E8860-15A8-4851-9E67-8789F8BB0E45}" srcOrd="0" destOrd="0" parTransId="{970A8512-AD77-43BC-90D9-B52719C72D2B}" sibTransId="{26BC2B74-4149-4F94-B81F-5C2F06DAF996}"/>
    <dgm:cxn modelId="{ABC5E02C-B9B5-4494-AB76-21F9B7A9981D}" type="presOf" srcId="{87083191-698A-4BB5-B326-888EBF8DAF20}" destId="{03302DB7-2D86-4DFE-8FDB-C660231368F4}" srcOrd="0" destOrd="1" presId="urn:microsoft.com/office/officeart/2005/8/layout/hList1"/>
    <dgm:cxn modelId="{A226770C-96A1-4694-933F-7B65B03BD6C0}" type="presOf" srcId="{1F4911E6-960C-46C8-B81E-A30AEEA9AEB0}" destId="{E52CF9E5-228A-4FC9-8F2C-51B053C56EF7}" srcOrd="0" destOrd="0" presId="urn:microsoft.com/office/officeart/2005/8/layout/hList1"/>
    <dgm:cxn modelId="{13A0D14D-302F-43BA-8C73-0F05E86C26BB}" srcId="{88F7DBBB-5DEC-4844-AB94-F95C270ABF3E}" destId="{87083191-698A-4BB5-B326-888EBF8DAF20}" srcOrd="1" destOrd="0" parTransId="{B86EE136-4F9C-46F1-BBE9-12E82A6FA1A7}" sibTransId="{7B9DED12-46AC-405E-AA46-D059CD847C3B}"/>
    <dgm:cxn modelId="{9C2F39AF-3DE4-426D-9981-82B255EB7D44}" srcId="{D33E8860-15A8-4851-9E67-8789F8BB0E45}" destId="{CF9431BB-23B1-429F-A5D5-6A23BBD7F99E}" srcOrd="3" destOrd="0" parTransId="{39356936-7261-4DC1-B1BA-3A14A4E81D39}" sibTransId="{A4113B0A-4132-460D-9144-2902AB073F82}"/>
    <dgm:cxn modelId="{AF623D35-3167-40D7-821A-84D563CAD05A}" type="presOf" srcId="{FF7A92D2-3D99-4BFC-A2F8-55A3C5CEA9DB}" destId="{38C0D692-0A81-4D63-99A8-4DE37F0A8AB5}" srcOrd="0" destOrd="0" presId="urn:microsoft.com/office/officeart/2005/8/layout/hList1"/>
    <dgm:cxn modelId="{51D0E1E5-8073-4FDC-B709-45C48292B310}" srcId="{B28EAB5B-6D32-43A9-A688-6B6E9EDD25BA}" destId="{E9793482-629F-4C6F-A5F1-DDDAE3E75053}" srcOrd="2" destOrd="0" parTransId="{84605279-D259-4A12-98AF-FCBAAF5286A8}" sibTransId="{739D11BD-CE39-4512-864A-32EC26A6A90D}"/>
    <dgm:cxn modelId="{0E3DDDC8-BDEB-484A-BC0B-ABE0354C804E}" type="presOf" srcId="{F0ABF924-283D-4ECE-B1BF-950DDC713BD8}" destId="{E52CF9E5-228A-4FC9-8F2C-51B053C56EF7}" srcOrd="0" destOrd="1" presId="urn:microsoft.com/office/officeart/2005/8/layout/hList1"/>
    <dgm:cxn modelId="{4927496C-9870-4431-8C98-BDF9D197F729}" type="presOf" srcId="{8D2D34C2-4E65-4EB3-ABBE-CC84EF479A36}" destId="{88460705-ADC8-45B0-9132-A55A33F5A778}" srcOrd="0" destOrd="0" presId="urn:microsoft.com/office/officeart/2005/8/layout/hList1"/>
    <dgm:cxn modelId="{381B01B7-952F-4E7F-BFC6-D722E35B1DE8}" srcId="{FF7A92D2-3D99-4BFC-A2F8-55A3C5CEA9DB}" destId="{8660F817-1527-48A2-ACB0-D549A3AC3ABD}" srcOrd="3" destOrd="0" parTransId="{8F865B0F-0285-4A15-A6B7-2AFAD6458449}" sibTransId="{A9E9B6C4-8D59-49B3-A3FE-074EF2A0779E}"/>
    <dgm:cxn modelId="{BB9B5C7E-4485-49FA-AA92-F19415950A86}" srcId="{8660F817-1527-48A2-ACB0-D549A3AC3ABD}" destId="{32887613-4894-4D61-B7AB-204D1298EC6C}" srcOrd="0" destOrd="0" parTransId="{DC61700A-3725-48F9-AED9-52A068FBD3CF}" sibTransId="{DCEBF485-24C2-4667-89A5-F19E0926B21E}"/>
    <dgm:cxn modelId="{E42846A2-4951-46A8-917F-371F78BA8C5A}" srcId="{8FED10EF-3100-49B2-9BD2-0157FBB60375}" destId="{393C3B5E-9F5B-4D4D-B2F3-E232DD370F83}" srcOrd="0" destOrd="0" parTransId="{DF2A0A22-1A3C-45B2-8501-8C4735EE4246}" sibTransId="{D383054A-D16E-4AF2-A3BA-FED2CD9A3EAA}"/>
    <dgm:cxn modelId="{504B415E-1555-43F2-A904-5D8832DAEBEE}" type="presOf" srcId="{8660F817-1527-48A2-ACB0-D549A3AC3ABD}" destId="{737BA0A0-7341-4651-A255-27C70BEFEB4C}" srcOrd="0" destOrd="0" presId="urn:microsoft.com/office/officeart/2005/8/layout/hList1"/>
    <dgm:cxn modelId="{619E7A53-76BB-4C5F-B35B-2CBCFE50BBAE}" srcId="{FF7A92D2-3D99-4BFC-A2F8-55A3C5CEA9DB}" destId="{5BB4E7B4-EE35-4F4D-876F-DD9721C042EB}" srcOrd="5" destOrd="0" parTransId="{0F097DFB-B274-4473-A780-8AAEA6A0614B}" sibTransId="{374E182B-1337-425B-9AD8-427481900BB5}"/>
    <dgm:cxn modelId="{E6A877F1-0A64-4FC8-89D1-C422F83AAB3F}" srcId="{88F7DBBB-5DEC-4844-AB94-F95C270ABF3E}" destId="{89BC60CC-528C-4AB0-95E2-BAF002455CFA}" srcOrd="0" destOrd="0" parTransId="{FAC4F260-83E7-4B41-B1E2-BEEB99883DC8}" sibTransId="{C4D9E4AD-33F1-4D14-90DF-703471DC891C}"/>
    <dgm:cxn modelId="{EBFA5EE4-730E-4F00-8E39-18AD3018EEAF}" srcId="{FF7A92D2-3D99-4BFC-A2F8-55A3C5CEA9DB}" destId="{B28EAB5B-6D32-43A9-A688-6B6E9EDD25BA}" srcOrd="6" destOrd="0" parTransId="{4F7D8E69-C707-40F6-B842-A75EC316D8D0}" sibTransId="{A91E9A3F-91DF-4E1C-B79E-84E8C7FA8FB1}"/>
    <dgm:cxn modelId="{1DDA7CF8-877D-4C32-90BC-55C51463A277}" type="presOf" srcId="{CF9431BB-23B1-429F-A5D5-6A23BBD7F99E}" destId="{7153A4EA-FE06-47EC-ABF8-5B3BF2D10D41}" srcOrd="0" destOrd="3" presId="urn:microsoft.com/office/officeart/2005/8/layout/hList1"/>
    <dgm:cxn modelId="{4F422026-EAB0-4C78-9BC4-90136E51483A}" type="presOf" srcId="{8FED10EF-3100-49B2-9BD2-0157FBB60375}" destId="{88DDA490-BB2B-4620-B495-1FD3485D4BBA}" srcOrd="0" destOrd="0" presId="urn:microsoft.com/office/officeart/2005/8/layout/hList1"/>
    <dgm:cxn modelId="{75C5FA37-7C32-4765-A6D3-57CB16B67432}" type="presOf" srcId="{89BC60CC-528C-4AB0-95E2-BAF002455CFA}" destId="{03302DB7-2D86-4DFE-8FDB-C660231368F4}" srcOrd="0" destOrd="0" presId="urn:microsoft.com/office/officeart/2005/8/layout/hList1"/>
    <dgm:cxn modelId="{856B1EC1-9B87-4D63-BA87-C4DFF70FC598}" type="presOf" srcId="{88F7DBBB-5DEC-4844-AB94-F95C270ABF3E}" destId="{AEDEEA04-4EDA-4667-AA27-6A6825B905B1}" srcOrd="0" destOrd="0" presId="urn:microsoft.com/office/officeart/2005/8/layout/hList1"/>
    <dgm:cxn modelId="{33297DEC-5074-44A1-817F-9CA8A857449F}" srcId="{B28EAB5B-6D32-43A9-A688-6B6E9EDD25BA}" destId="{F0ABF924-283D-4ECE-B1BF-950DDC713BD8}" srcOrd="1" destOrd="0" parTransId="{32B3077B-8B07-404A-9E31-6CA3B63CDF62}" sibTransId="{3F749235-062E-4F86-A842-14257837E58D}"/>
    <dgm:cxn modelId="{72624088-4BCC-419A-BC45-C9C594AC1DA3}" srcId="{FF7A92D2-3D99-4BFC-A2F8-55A3C5CEA9DB}" destId="{8FED10EF-3100-49B2-9BD2-0157FBB60375}" srcOrd="1" destOrd="0" parTransId="{01A3E0BE-776E-4083-84D4-E6A02798645B}" sibTransId="{372AC0D9-1406-4541-BABA-8FCC426C5E04}"/>
    <dgm:cxn modelId="{49790828-8D5B-4CAE-8B1A-153BD0A82F66}" srcId="{8D2D34C2-4E65-4EB3-ABBE-CC84EF479A36}" destId="{7E9826DB-2085-4368-94B6-4AF8B44F9D7E}" srcOrd="0" destOrd="0" parTransId="{D0B38ADB-24BD-47D6-AB72-3F7ED7E2009C}" sibTransId="{D0AB6A52-1D14-4BF0-8D37-C9333249F77F}"/>
    <dgm:cxn modelId="{3655905A-A367-4D07-B254-AF1B69DED8DE}" type="presOf" srcId="{32887613-4894-4D61-B7AB-204D1298EC6C}" destId="{E5D096C1-E909-4ED2-BEDF-3AD5C8E15F22}" srcOrd="0" destOrd="0" presId="urn:microsoft.com/office/officeart/2005/8/layout/hList1"/>
    <dgm:cxn modelId="{C7E18B0B-72D6-4FDA-B9EC-4D3073B1A151}" type="presOf" srcId="{E112D2B5-9FD3-415E-BFDF-735CC1594C43}" destId="{F58C6C9B-065E-41D2-A298-E254ACBEE555}" srcOrd="0" destOrd="1" presId="urn:microsoft.com/office/officeart/2005/8/layout/hList1"/>
    <dgm:cxn modelId="{BBD26C81-3119-4D04-A820-FC6B574D444C}" srcId="{8D2D34C2-4E65-4EB3-ABBE-CC84EF479A36}" destId="{EF7337B0-96F6-4378-B940-8F0CDDD6D6D6}" srcOrd="1" destOrd="0" parTransId="{8445DD35-8A1B-45B2-88A4-C06DB69CB080}" sibTransId="{CFB202A2-A95A-4549-887B-07D480244C5C}"/>
    <dgm:cxn modelId="{866BDA02-179B-49C4-8BBE-BBC2D3912945}" srcId="{D33E8860-15A8-4851-9E67-8789F8BB0E45}" destId="{5B809E1F-3810-472B-B623-C90B7783A7CB}" srcOrd="1" destOrd="0" parTransId="{CB3D094F-EA23-49B5-9AB7-41199DDF6A7F}" sibTransId="{F7661F29-B5D2-4C74-BEAF-560869445BC4}"/>
    <dgm:cxn modelId="{3E7B6D0B-85B0-4A7C-9824-FA30D82FD224}" srcId="{FF7A92D2-3D99-4BFC-A2F8-55A3C5CEA9DB}" destId="{88F7DBBB-5DEC-4844-AB94-F95C270ABF3E}" srcOrd="4" destOrd="0" parTransId="{A3EC34FE-85DF-4744-970F-CF389AFFBFBA}" sibTransId="{E6EE5DC3-C509-4BD3-B788-DF9F55204BA5}"/>
    <dgm:cxn modelId="{B6F1C7D0-0E35-4A99-9BA7-9E49D0A3503E}" type="presOf" srcId="{B437E2AD-7FBD-4D90-97EA-ACF5DE5C5BD3}" destId="{7153A4EA-FE06-47EC-ABF8-5B3BF2D10D41}" srcOrd="0" destOrd="0" presId="urn:microsoft.com/office/officeart/2005/8/layout/hList1"/>
    <dgm:cxn modelId="{B5EE99D5-4DD9-48C8-BC60-DB08F13C80FE}" srcId="{8D2D34C2-4E65-4EB3-ABBE-CC84EF479A36}" destId="{72C3A58B-3D72-4B50-89FB-1EC9C2CFAAC6}" srcOrd="2" destOrd="0" parTransId="{312C38AB-5A5D-4C68-BBA6-71B63FAB0099}" sibTransId="{B06FBF74-A441-4505-A3E7-F8A55F7C4D65}"/>
    <dgm:cxn modelId="{6D0E22ED-FF2C-4D6C-99B4-9540E487FD2A}" type="presOf" srcId="{7E9826DB-2085-4368-94B6-4AF8B44F9D7E}" destId="{53A2A989-FAD0-484F-B2AD-781C8FADD746}" srcOrd="0" destOrd="0" presId="urn:microsoft.com/office/officeart/2005/8/layout/hList1"/>
    <dgm:cxn modelId="{1C734A78-0BA3-4B96-9948-D14FEB88EC43}" type="presOf" srcId="{5BB4E7B4-EE35-4F4D-876F-DD9721C042EB}" destId="{ADA94109-240D-4194-AA73-C2EA6EBC392F}" srcOrd="0" destOrd="0" presId="urn:microsoft.com/office/officeart/2005/8/layout/hList1"/>
    <dgm:cxn modelId="{EB52ABE0-8840-489C-82FD-FD3FF5E6171E}" type="presOf" srcId="{EF7337B0-96F6-4378-B940-8F0CDDD6D6D6}" destId="{53A2A989-FAD0-484F-B2AD-781C8FADD746}" srcOrd="0" destOrd="1" presId="urn:microsoft.com/office/officeart/2005/8/layout/hList1"/>
    <dgm:cxn modelId="{6CAA15E9-9DB9-4429-82CE-2F9E3629A831}" type="presOf" srcId="{72C3A58B-3D72-4B50-89FB-1EC9C2CFAAC6}" destId="{53A2A989-FAD0-484F-B2AD-781C8FADD746}" srcOrd="0" destOrd="2" presId="urn:microsoft.com/office/officeart/2005/8/layout/hList1"/>
    <dgm:cxn modelId="{3A1481E5-E65E-463D-BD2D-55DF11969451}" srcId="{D33E8860-15A8-4851-9E67-8789F8BB0E45}" destId="{20B96FAB-01A4-43E1-B5BD-E23F1A5919C0}" srcOrd="2" destOrd="0" parTransId="{7E1834B6-6FBD-457A-BDFE-083804032316}" sibTransId="{65375AE4-7D88-420D-8771-A4A54AA850CA}"/>
    <dgm:cxn modelId="{A3630C83-46D8-4F13-AA19-618B5D194536}" type="presParOf" srcId="{38C0D692-0A81-4D63-99A8-4DE37F0A8AB5}" destId="{06391B33-0D91-4996-B75A-EEC0008D9CF7}" srcOrd="0" destOrd="0" presId="urn:microsoft.com/office/officeart/2005/8/layout/hList1"/>
    <dgm:cxn modelId="{AA486737-D162-4195-9B27-8C6B7D10BA48}" type="presParOf" srcId="{06391B33-0D91-4996-B75A-EEC0008D9CF7}" destId="{F83D0BBE-2EF4-4BA2-9078-9E2D2BDF6279}" srcOrd="0" destOrd="0" presId="urn:microsoft.com/office/officeart/2005/8/layout/hList1"/>
    <dgm:cxn modelId="{F7A5D960-CFE6-4B3C-B233-12B0F5B12E06}" type="presParOf" srcId="{06391B33-0D91-4996-B75A-EEC0008D9CF7}" destId="{7153A4EA-FE06-47EC-ABF8-5B3BF2D10D41}" srcOrd="1" destOrd="0" presId="urn:microsoft.com/office/officeart/2005/8/layout/hList1"/>
    <dgm:cxn modelId="{7CA908D6-7DF5-4475-A25B-50C95AE8A607}" type="presParOf" srcId="{38C0D692-0A81-4D63-99A8-4DE37F0A8AB5}" destId="{1AFF4B73-0F3F-4AEF-A880-6F7DC4DD4899}" srcOrd="1" destOrd="0" presId="urn:microsoft.com/office/officeart/2005/8/layout/hList1"/>
    <dgm:cxn modelId="{835D0105-CAE7-4E47-B610-69B5EC41AFAC}" type="presParOf" srcId="{38C0D692-0A81-4D63-99A8-4DE37F0A8AB5}" destId="{298A5386-5C62-45A7-8EC2-8CCCE9366893}" srcOrd="2" destOrd="0" presId="urn:microsoft.com/office/officeart/2005/8/layout/hList1"/>
    <dgm:cxn modelId="{5BE22F72-B329-4169-8254-60EEE4D84A7E}" type="presParOf" srcId="{298A5386-5C62-45A7-8EC2-8CCCE9366893}" destId="{88DDA490-BB2B-4620-B495-1FD3485D4BBA}" srcOrd="0" destOrd="0" presId="urn:microsoft.com/office/officeart/2005/8/layout/hList1"/>
    <dgm:cxn modelId="{6BF8076E-8599-437A-9CC9-64FE3DBE4F9C}" type="presParOf" srcId="{298A5386-5C62-45A7-8EC2-8CCCE9366893}" destId="{3C832EB5-9B79-43CE-B7D6-7B30290F932B}" srcOrd="1" destOrd="0" presId="urn:microsoft.com/office/officeart/2005/8/layout/hList1"/>
    <dgm:cxn modelId="{6D96694A-9414-4026-AEBB-87DA704D8917}" type="presParOf" srcId="{38C0D692-0A81-4D63-99A8-4DE37F0A8AB5}" destId="{F432BC9D-B387-41B7-8349-6CDC3B851056}" srcOrd="3" destOrd="0" presId="urn:microsoft.com/office/officeart/2005/8/layout/hList1"/>
    <dgm:cxn modelId="{0247B3AB-9B37-44CB-8E56-24A6774ABC5C}" type="presParOf" srcId="{38C0D692-0A81-4D63-99A8-4DE37F0A8AB5}" destId="{89A1A880-A431-481F-9BEE-2A540372674F}" srcOrd="4" destOrd="0" presId="urn:microsoft.com/office/officeart/2005/8/layout/hList1"/>
    <dgm:cxn modelId="{38459488-EEA0-4D70-91C1-77D34CED854B}" type="presParOf" srcId="{89A1A880-A431-481F-9BEE-2A540372674F}" destId="{88460705-ADC8-45B0-9132-A55A33F5A778}" srcOrd="0" destOrd="0" presId="urn:microsoft.com/office/officeart/2005/8/layout/hList1"/>
    <dgm:cxn modelId="{51D1A753-3976-4352-A698-FA5FBE8EF2A5}" type="presParOf" srcId="{89A1A880-A431-481F-9BEE-2A540372674F}" destId="{53A2A989-FAD0-484F-B2AD-781C8FADD746}" srcOrd="1" destOrd="0" presId="urn:microsoft.com/office/officeart/2005/8/layout/hList1"/>
    <dgm:cxn modelId="{50A2C375-BE83-4B1A-BAFE-68D14810E179}" type="presParOf" srcId="{38C0D692-0A81-4D63-99A8-4DE37F0A8AB5}" destId="{3B6667D1-5570-4EB6-A259-ACC5EBA5BCA1}" srcOrd="5" destOrd="0" presId="urn:microsoft.com/office/officeart/2005/8/layout/hList1"/>
    <dgm:cxn modelId="{C0AB5ADF-8140-4250-AF93-AF1CC8B9FE74}" type="presParOf" srcId="{38C0D692-0A81-4D63-99A8-4DE37F0A8AB5}" destId="{7F2F2DD3-ECA2-462F-A3D1-F28A4513A98A}" srcOrd="6" destOrd="0" presId="urn:microsoft.com/office/officeart/2005/8/layout/hList1"/>
    <dgm:cxn modelId="{D9AED555-1B61-4740-B313-B66B684472AC}" type="presParOf" srcId="{7F2F2DD3-ECA2-462F-A3D1-F28A4513A98A}" destId="{737BA0A0-7341-4651-A255-27C70BEFEB4C}" srcOrd="0" destOrd="0" presId="urn:microsoft.com/office/officeart/2005/8/layout/hList1"/>
    <dgm:cxn modelId="{ABFD918C-F3E4-4D2F-99C7-DF7B49C095C1}" type="presParOf" srcId="{7F2F2DD3-ECA2-462F-A3D1-F28A4513A98A}" destId="{E5D096C1-E909-4ED2-BEDF-3AD5C8E15F22}" srcOrd="1" destOrd="0" presId="urn:microsoft.com/office/officeart/2005/8/layout/hList1"/>
    <dgm:cxn modelId="{9370DFDF-03CE-4842-B43E-C16C6E0111AC}" type="presParOf" srcId="{38C0D692-0A81-4D63-99A8-4DE37F0A8AB5}" destId="{AB88EB68-AD61-470A-BC8D-3CD6A27EE0FA}" srcOrd="7" destOrd="0" presId="urn:microsoft.com/office/officeart/2005/8/layout/hList1"/>
    <dgm:cxn modelId="{5D814178-B3DC-494C-A69C-CC5859C29960}" type="presParOf" srcId="{38C0D692-0A81-4D63-99A8-4DE37F0A8AB5}" destId="{D1D01DDA-1779-4CB4-BA62-D3DCC2486DBE}" srcOrd="8" destOrd="0" presId="urn:microsoft.com/office/officeart/2005/8/layout/hList1"/>
    <dgm:cxn modelId="{71597E0B-F3FE-430E-98F1-84371A654C29}" type="presParOf" srcId="{D1D01DDA-1779-4CB4-BA62-D3DCC2486DBE}" destId="{AEDEEA04-4EDA-4667-AA27-6A6825B905B1}" srcOrd="0" destOrd="0" presId="urn:microsoft.com/office/officeart/2005/8/layout/hList1"/>
    <dgm:cxn modelId="{54DE67AF-DE77-40EA-83E6-BE3D22A1C4C5}" type="presParOf" srcId="{D1D01DDA-1779-4CB4-BA62-D3DCC2486DBE}" destId="{03302DB7-2D86-4DFE-8FDB-C660231368F4}" srcOrd="1" destOrd="0" presId="urn:microsoft.com/office/officeart/2005/8/layout/hList1"/>
    <dgm:cxn modelId="{BB515616-6AC0-44AA-9A1F-6A8C6937F234}" type="presParOf" srcId="{38C0D692-0A81-4D63-99A8-4DE37F0A8AB5}" destId="{A5E35DC9-8090-4BA3-8B09-241E8A43CDCF}" srcOrd="9" destOrd="0" presId="urn:microsoft.com/office/officeart/2005/8/layout/hList1"/>
    <dgm:cxn modelId="{46022870-B48C-4DD4-B425-7B4606B98087}" type="presParOf" srcId="{38C0D692-0A81-4D63-99A8-4DE37F0A8AB5}" destId="{235A7E8D-EA0B-40C8-984E-AE01FF2BAC70}" srcOrd="10" destOrd="0" presId="urn:microsoft.com/office/officeart/2005/8/layout/hList1"/>
    <dgm:cxn modelId="{DD0FC345-FF26-4652-910D-6B125D1157FF}" type="presParOf" srcId="{235A7E8D-EA0B-40C8-984E-AE01FF2BAC70}" destId="{ADA94109-240D-4194-AA73-C2EA6EBC392F}" srcOrd="0" destOrd="0" presId="urn:microsoft.com/office/officeart/2005/8/layout/hList1"/>
    <dgm:cxn modelId="{9C2F51A5-6F30-4B18-829C-6D7D03AEB506}" type="presParOf" srcId="{235A7E8D-EA0B-40C8-984E-AE01FF2BAC70}" destId="{F58C6C9B-065E-41D2-A298-E254ACBEE555}" srcOrd="1" destOrd="0" presId="urn:microsoft.com/office/officeart/2005/8/layout/hList1"/>
    <dgm:cxn modelId="{EAC8DD06-35F8-4956-A266-A1361A2EA081}" type="presParOf" srcId="{38C0D692-0A81-4D63-99A8-4DE37F0A8AB5}" destId="{D00A274F-06B2-4529-A0B4-0CC04048351F}" srcOrd="11" destOrd="0" presId="urn:microsoft.com/office/officeart/2005/8/layout/hList1"/>
    <dgm:cxn modelId="{80C73879-0C70-418B-9276-FAD88EFFFE6B}" type="presParOf" srcId="{38C0D692-0A81-4D63-99A8-4DE37F0A8AB5}" destId="{5F6DD123-A844-4C69-9ED6-BC1E6975A3D3}" srcOrd="12" destOrd="0" presId="urn:microsoft.com/office/officeart/2005/8/layout/hList1"/>
    <dgm:cxn modelId="{B293066B-8609-447F-9466-1146296B5C2C}" type="presParOf" srcId="{5F6DD123-A844-4C69-9ED6-BC1E6975A3D3}" destId="{688560F2-09E7-4591-817F-57453DF66081}" srcOrd="0" destOrd="0" presId="urn:microsoft.com/office/officeart/2005/8/layout/hList1"/>
    <dgm:cxn modelId="{955059CD-9FAA-4E46-9BF6-4F4DF1E6AD7F}" type="presParOf" srcId="{5F6DD123-A844-4C69-9ED6-BC1E6975A3D3}" destId="{E52CF9E5-228A-4FC9-8F2C-51B053C56EF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image" Target="../media/image10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7.png"/></Relationships>
</file>

<file path=ppt/drawings/drawing1.xml><?xml version="1.0" encoding="utf-8"?>
<c:userShapes xmlns:c="http://schemas.openxmlformats.org/drawingml/2006/chart">
  <cdr:relSizeAnchor xmlns:cdr="http://schemas.openxmlformats.org/drawingml/2006/chartDrawing">
    <cdr:from>
      <cdr:x>0.04638</cdr:x>
      <cdr:y>0.17402</cdr:y>
    </cdr:from>
    <cdr:to>
      <cdr:x>0.53458</cdr:x>
      <cdr:y>0.2451</cdr:y>
    </cdr:to>
    <cdr:sp macro="" textlink="">
      <cdr:nvSpPr>
        <cdr:cNvPr id="2" name="TextBox 1"/>
        <cdr:cNvSpPr txBox="1"/>
      </cdr:nvSpPr>
      <cdr:spPr>
        <a:xfrm xmlns:a="http://schemas.openxmlformats.org/drawingml/2006/main">
          <a:off x="271464" y="676275"/>
          <a:ext cx="2857500"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0.03011</cdr:x>
      <cdr:y>0.8964</cdr:y>
    </cdr:from>
    <cdr:to>
      <cdr:x>0.29373</cdr:x>
      <cdr:y>0.98423</cdr:y>
    </cdr:to>
    <cdr:sp macro="" textlink="">
      <cdr:nvSpPr>
        <cdr:cNvPr id="3" name="TextBox 2"/>
        <cdr:cNvSpPr txBox="1"/>
      </cdr:nvSpPr>
      <cdr:spPr>
        <a:xfrm xmlns:a="http://schemas.openxmlformats.org/drawingml/2006/main">
          <a:off x="176214" y="3790950"/>
          <a:ext cx="1543050" cy="371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0.94599</cdr:y>
    </cdr:from>
    <cdr:to>
      <cdr:x>0.4288</cdr:x>
      <cdr:y>1</cdr:y>
    </cdr:to>
    <cdr:sp macro="" textlink="">
      <cdr:nvSpPr>
        <cdr:cNvPr id="4" name="TextBox 3"/>
        <cdr:cNvSpPr txBox="1"/>
      </cdr:nvSpPr>
      <cdr:spPr>
        <a:xfrm xmlns:a="http://schemas.openxmlformats.org/drawingml/2006/main">
          <a:off x="0" y="4261986"/>
          <a:ext cx="2509839" cy="24333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a:t>Note: Based on 36 states with highest -quality data.</a:t>
          </a:r>
        </a:p>
      </cdr:txBody>
    </cdr:sp>
  </cdr:relSizeAnchor>
</c:userShapes>
</file>

<file path=ppt/drawings/drawing2.xml><?xml version="1.0" encoding="utf-8"?>
<c:userShapes xmlns:c="http://schemas.openxmlformats.org/drawingml/2006/chart">
  <cdr:relSizeAnchor xmlns:cdr="http://schemas.openxmlformats.org/drawingml/2006/chartDrawing">
    <cdr:from>
      <cdr:x>0.00054</cdr:x>
      <cdr:y>0.94482</cdr:y>
    </cdr:from>
    <cdr:to>
      <cdr:x>0.41279</cdr:x>
      <cdr:y>0.99537</cdr:y>
    </cdr:to>
    <cdr:sp macro="" textlink="">
      <cdr:nvSpPr>
        <cdr:cNvPr id="2" name="TextBox 1"/>
        <cdr:cNvSpPr txBox="1"/>
      </cdr:nvSpPr>
      <cdr:spPr>
        <a:xfrm xmlns:a="http://schemas.openxmlformats.org/drawingml/2006/main">
          <a:off x="3467" y="4322718"/>
          <a:ext cx="2647312" cy="2312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a:t>Note:</a:t>
          </a:r>
          <a:r>
            <a:rPr lang="en-US" sz="900" baseline="0"/>
            <a:t> </a:t>
          </a:r>
          <a:r>
            <a:rPr lang="en-US" sz="900"/>
            <a:t>Based on 39 states with highest-quality data</a:t>
          </a:r>
        </a:p>
      </cdr:txBody>
    </cdr:sp>
  </cdr:relSizeAnchor>
</c:userShapes>
</file>

<file path=ppt/drawings/drawing3.xml><?xml version="1.0" encoding="utf-8"?>
<c:userShapes xmlns:c="http://schemas.openxmlformats.org/drawingml/2006/chart">
  <cdr:relSizeAnchor xmlns:cdr="http://schemas.openxmlformats.org/drawingml/2006/chartDrawing">
    <cdr:from>
      <cdr:x>0.02308</cdr:x>
      <cdr:y>0.93421</cdr:y>
    </cdr:from>
    <cdr:to>
      <cdr:x>0.45203</cdr:x>
      <cdr:y>0.98854</cdr:y>
    </cdr:to>
    <cdr:sp macro="" textlink="">
      <cdr:nvSpPr>
        <cdr:cNvPr id="3" name="TextBox 1"/>
        <cdr:cNvSpPr txBox="1"/>
      </cdr:nvSpPr>
      <cdr:spPr>
        <a:xfrm xmlns:a="http://schemas.openxmlformats.org/drawingml/2006/main">
          <a:off x="228600" y="5410200"/>
          <a:ext cx="4249179" cy="3146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t>Note: Based on 36 states with highest -quality data.</a:t>
          </a: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0.94846</cdr:y>
    </cdr:from>
    <cdr:to>
      <cdr:x>0.40334</cdr:x>
      <cdr:y>1</cdr:y>
    </cdr:to>
    <cdr:sp macro="" textlink="">
      <cdr:nvSpPr>
        <cdr:cNvPr id="3" name="TextBox 1"/>
        <cdr:cNvSpPr txBox="1"/>
      </cdr:nvSpPr>
      <cdr:spPr>
        <a:xfrm xmlns:a="http://schemas.openxmlformats.org/drawingml/2006/main">
          <a:off x="0" y="4255893"/>
          <a:ext cx="2647312" cy="2312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a:t>Note:</a:t>
          </a:r>
          <a:r>
            <a:rPr lang="en-US" sz="900" baseline="0"/>
            <a:t> </a:t>
          </a:r>
          <a:r>
            <a:rPr lang="en-US" sz="900"/>
            <a:t>Based on 39 states with highest-quality data</a:t>
          </a:r>
        </a:p>
      </cdr:txBody>
    </cdr:sp>
  </cdr:relSizeAnchor>
</c:userShapes>
</file>

<file path=ppt/drawings/drawing5.xml><?xml version="1.0" encoding="utf-8"?>
<c:userShapes xmlns:c="http://schemas.openxmlformats.org/drawingml/2006/chart">
  <cdr:relSizeAnchor xmlns:cdr="http://schemas.openxmlformats.org/drawingml/2006/chartDrawing">
    <cdr:from>
      <cdr:x>0.04638</cdr:x>
      <cdr:y>0.17402</cdr:y>
    </cdr:from>
    <cdr:to>
      <cdr:x>0.53458</cdr:x>
      <cdr:y>0.2451</cdr:y>
    </cdr:to>
    <cdr:sp macro="" textlink="">
      <cdr:nvSpPr>
        <cdr:cNvPr id="2" name="TextBox 1"/>
        <cdr:cNvSpPr txBox="1"/>
      </cdr:nvSpPr>
      <cdr:spPr>
        <a:xfrm xmlns:a="http://schemas.openxmlformats.org/drawingml/2006/main">
          <a:off x="271464" y="676275"/>
          <a:ext cx="2857500" cy="276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0.03011</cdr:x>
      <cdr:y>0.8964</cdr:y>
    </cdr:from>
    <cdr:to>
      <cdr:x>0.29373</cdr:x>
      <cdr:y>0.98423</cdr:y>
    </cdr:to>
    <cdr:sp macro="" textlink="">
      <cdr:nvSpPr>
        <cdr:cNvPr id="3" name="TextBox 2"/>
        <cdr:cNvSpPr txBox="1"/>
      </cdr:nvSpPr>
      <cdr:spPr>
        <a:xfrm xmlns:a="http://schemas.openxmlformats.org/drawingml/2006/main">
          <a:off x="176214" y="3790950"/>
          <a:ext cx="1543050" cy="371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0.94599</cdr:y>
    </cdr:from>
    <cdr:to>
      <cdr:x>0.4288</cdr:x>
      <cdr:y>1</cdr:y>
    </cdr:to>
    <cdr:sp macro="" textlink="">
      <cdr:nvSpPr>
        <cdr:cNvPr id="4" name="TextBox 3"/>
        <cdr:cNvSpPr txBox="1"/>
      </cdr:nvSpPr>
      <cdr:spPr>
        <a:xfrm xmlns:a="http://schemas.openxmlformats.org/drawingml/2006/main">
          <a:off x="0" y="4261986"/>
          <a:ext cx="2509839" cy="24333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a:t>Note: Based on 36 states with highest -quality data.</a:t>
          </a:r>
        </a:p>
      </cdr:txBody>
    </cdr:sp>
  </cdr:relSizeAnchor>
</c:userShapes>
</file>

<file path=ppt/drawings/drawing6.xml><?xml version="1.0" encoding="utf-8"?>
<c:userShapes xmlns:c="http://schemas.openxmlformats.org/drawingml/2006/chart">
  <cdr:relSizeAnchor xmlns:cdr="http://schemas.openxmlformats.org/drawingml/2006/chartDrawing">
    <cdr:from>
      <cdr:x>0</cdr:x>
      <cdr:y>0.94567</cdr:y>
    </cdr:from>
    <cdr:to>
      <cdr:x>0.42895</cdr:x>
      <cdr:y>1</cdr:y>
    </cdr:to>
    <cdr:sp macro="" textlink="">
      <cdr:nvSpPr>
        <cdr:cNvPr id="3" name="TextBox 1"/>
        <cdr:cNvSpPr txBox="1"/>
      </cdr:nvSpPr>
      <cdr:spPr>
        <a:xfrm xmlns:a="http://schemas.openxmlformats.org/drawingml/2006/main">
          <a:off x="0" y="4547285"/>
          <a:ext cx="3008443" cy="2612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a:t>Note: Based on 36 states with highest -quality data.</a:t>
          </a:r>
        </a:p>
      </cdr:txBody>
    </cdr:sp>
  </cdr:relSizeAnchor>
</c:userShapes>
</file>

<file path=ppt/drawings/drawing7.xml><?xml version="1.0" encoding="utf-8"?>
<c:userShapes xmlns:c="http://schemas.openxmlformats.org/drawingml/2006/chart">
  <cdr:relSizeAnchor xmlns:cdr="http://schemas.openxmlformats.org/drawingml/2006/chartDrawing">
    <cdr:from>
      <cdr:x>0.00054</cdr:x>
      <cdr:y>0.94482</cdr:y>
    </cdr:from>
    <cdr:to>
      <cdr:x>0.41279</cdr:x>
      <cdr:y>0.99537</cdr:y>
    </cdr:to>
    <cdr:sp macro="" textlink="">
      <cdr:nvSpPr>
        <cdr:cNvPr id="2" name="TextBox 1"/>
        <cdr:cNvSpPr txBox="1"/>
      </cdr:nvSpPr>
      <cdr:spPr>
        <a:xfrm xmlns:a="http://schemas.openxmlformats.org/drawingml/2006/main">
          <a:off x="3467" y="4322718"/>
          <a:ext cx="2647312" cy="2312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a:t>Note:</a:t>
          </a:r>
          <a:r>
            <a:rPr lang="en-US" sz="900" baseline="0"/>
            <a:t> </a:t>
          </a:r>
          <a:r>
            <a:rPr lang="en-US" sz="900"/>
            <a:t>Based on 39 states with highest-quality data</a:t>
          </a:r>
        </a:p>
      </cdr:txBody>
    </cdr:sp>
  </cdr:relSizeAnchor>
</c:userShapes>
</file>

<file path=ppt/drawings/drawing8.xml><?xml version="1.0" encoding="utf-8"?>
<c:userShapes xmlns:c="http://schemas.openxmlformats.org/drawingml/2006/chart">
  <cdr:relSizeAnchor xmlns:cdr="http://schemas.openxmlformats.org/drawingml/2006/chartDrawing">
    <cdr:from>
      <cdr:x>0</cdr:x>
      <cdr:y>0.94846</cdr:y>
    </cdr:from>
    <cdr:to>
      <cdr:x>0.40334</cdr:x>
      <cdr:y>1</cdr:y>
    </cdr:to>
    <cdr:sp macro="" textlink="">
      <cdr:nvSpPr>
        <cdr:cNvPr id="3" name="TextBox 1"/>
        <cdr:cNvSpPr txBox="1"/>
      </cdr:nvSpPr>
      <cdr:spPr>
        <a:xfrm xmlns:a="http://schemas.openxmlformats.org/drawingml/2006/main">
          <a:off x="0" y="4255893"/>
          <a:ext cx="2647312" cy="2312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a:t>Note:</a:t>
          </a:r>
          <a:r>
            <a:rPr lang="en-US" sz="900" baseline="0"/>
            <a:t> </a:t>
          </a:r>
          <a:r>
            <a:rPr lang="en-US" sz="900"/>
            <a:t>Based on 39 states with highest-quality data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hdr" sz="quarter"/>
          </p:nvPr>
        </p:nvSpPr>
        <p:spPr bwMode="auto">
          <a:xfrm>
            <a:off x="1942145" y="305217"/>
            <a:ext cx="2981911" cy="464184"/>
          </a:xfrm>
          <a:prstGeom prst="rect">
            <a:avLst/>
          </a:prstGeom>
          <a:noFill/>
          <a:ln w="9525">
            <a:noFill/>
            <a:miter lim="800000"/>
            <a:headEnd/>
            <a:tailEnd/>
          </a:ln>
          <a:effectLst/>
        </p:spPr>
        <p:txBody>
          <a:bodyPr vert="horz" wrap="square" lIns="92438" tIns="46220" rIns="92438" bIns="46220" numCol="1" anchor="t" anchorCtr="0" compatLnSpc="1">
            <a:prstTxWarp prst="textNoShape">
              <a:avLst/>
            </a:prstTxWarp>
          </a:bodyPr>
          <a:lstStyle>
            <a:lvl1pPr eaLnBrk="1" hangingPunct="1">
              <a:defRPr sz="1000">
                <a:solidFill>
                  <a:schemeClr val="tx1"/>
                </a:solidFill>
                <a:latin typeface="Arial" charset="0"/>
              </a:defRPr>
            </a:lvl1pPr>
          </a:lstStyle>
          <a:p>
            <a:pPr>
              <a:defRPr/>
            </a:pPr>
            <a:endParaRPr lang="en-US" dirty="0"/>
          </a:p>
        </p:txBody>
      </p:sp>
      <p:sp>
        <p:nvSpPr>
          <p:cNvPr id="385027" name="Rectangle 3"/>
          <p:cNvSpPr>
            <a:spLocks noGrp="1" noChangeArrowheads="1"/>
          </p:cNvSpPr>
          <p:nvPr>
            <p:ph type="dt" sz="quarter" idx="1"/>
          </p:nvPr>
        </p:nvSpPr>
        <p:spPr bwMode="auto">
          <a:xfrm>
            <a:off x="3898342" y="0"/>
            <a:ext cx="2981911" cy="465774"/>
          </a:xfrm>
          <a:prstGeom prst="rect">
            <a:avLst/>
          </a:prstGeom>
          <a:noFill/>
          <a:ln w="9525">
            <a:noFill/>
            <a:miter lim="800000"/>
            <a:headEnd/>
            <a:tailEnd/>
          </a:ln>
          <a:effectLst/>
        </p:spPr>
        <p:txBody>
          <a:bodyPr vert="horz" wrap="square" lIns="92438" tIns="46220" rIns="92438" bIns="46220" numCol="1" anchor="t" anchorCtr="0" compatLnSpc="1">
            <a:prstTxWarp prst="textNoShape">
              <a:avLst/>
            </a:prstTxWarp>
          </a:bodyPr>
          <a:lstStyle>
            <a:lvl1pPr algn="r" eaLnBrk="1" hangingPunct="1">
              <a:defRPr sz="1200">
                <a:solidFill>
                  <a:schemeClr val="tx1"/>
                </a:solidFill>
                <a:latin typeface="Arial" charset="0"/>
              </a:defRPr>
            </a:lvl1pPr>
          </a:lstStyle>
          <a:p>
            <a:pPr>
              <a:defRPr/>
            </a:pPr>
            <a:endParaRPr lang="en-US" dirty="0"/>
          </a:p>
        </p:txBody>
      </p:sp>
      <p:sp>
        <p:nvSpPr>
          <p:cNvPr id="385029" name="Rectangle 5"/>
          <p:cNvSpPr>
            <a:spLocks noGrp="1" noChangeArrowheads="1"/>
          </p:cNvSpPr>
          <p:nvPr>
            <p:ph type="sldNum" sz="quarter" idx="3"/>
          </p:nvPr>
        </p:nvSpPr>
        <p:spPr bwMode="auto">
          <a:xfrm>
            <a:off x="3898342" y="8829037"/>
            <a:ext cx="2981911" cy="465774"/>
          </a:xfrm>
          <a:prstGeom prst="rect">
            <a:avLst/>
          </a:prstGeom>
          <a:noFill/>
          <a:ln w="9525">
            <a:noFill/>
            <a:miter lim="800000"/>
            <a:headEnd/>
            <a:tailEnd/>
          </a:ln>
          <a:effectLst/>
        </p:spPr>
        <p:txBody>
          <a:bodyPr vert="horz" wrap="square" lIns="92438" tIns="46220" rIns="92438" bIns="46220" numCol="1" anchor="b" anchorCtr="0" compatLnSpc="1">
            <a:prstTxWarp prst="textNoShape">
              <a:avLst/>
            </a:prstTxWarp>
          </a:bodyPr>
          <a:lstStyle>
            <a:lvl1pPr algn="r" eaLnBrk="0" hangingPunct="0">
              <a:defRPr sz="1200">
                <a:solidFill>
                  <a:srgbClr val="224568"/>
                </a:solidFill>
                <a:latin typeface="Arial" charset="0"/>
              </a:defRPr>
            </a:lvl1pPr>
          </a:lstStyle>
          <a:p>
            <a:pPr>
              <a:defRPr/>
            </a:pPr>
            <a:fld id="{46A15D2A-CEFB-454F-831C-AF927C6FB891}" type="slidenum">
              <a:rPr lang="en-US"/>
              <a:pPr>
                <a:defRPr/>
              </a:pPr>
              <a:t>‹#›</a:t>
            </a:fld>
            <a:endParaRPr lang="en-US"/>
          </a:p>
        </p:txBody>
      </p:sp>
      <p:sp>
        <p:nvSpPr>
          <p:cNvPr id="6" name="Footer Placeholder 5"/>
          <p:cNvSpPr>
            <a:spLocks noGrp="1"/>
          </p:cNvSpPr>
          <p:nvPr>
            <p:ph type="ftr" sz="quarter" idx="2"/>
          </p:nvPr>
        </p:nvSpPr>
        <p:spPr>
          <a:xfrm>
            <a:off x="0" y="8830627"/>
            <a:ext cx="2981911" cy="464184"/>
          </a:xfrm>
          <a:prstGeom prst="rect">
            <a:avLst/>
          </a:prstGeom>
        </p:spPr>
        <p:txBody>
          <a:bodyPr vert="horz" lIns="91440" tIns="45720" rIns="91440" bIns="45720" rtlCol="0" anchor="b"/>
          <a:lstStyle>
            <a:lvl1pPr algn="l">
              <a:defRPr sz="1200">
                <a:latin typeface="Arial" charset="0"/>
              </a:defRPr>
            </a:lvl1pPr>
          </a:lstStyle>
          <a:p>
            <a:pPr>
              <a:defRPr/>
            </a:pPr>
            <a:r>
              <a:rPr lang="en-US"/>
              <a:t>Early Childhood Outcomes Center</a:t>
            </a:r>
          </a:p>
        </p:txBody>
      </p:sp>
    </p:spTree>
    <p:extLst>
      <p:ext uri="{BB962C8B-B14F-4D97-AF65-F5344CB8AC3E}">
        <p14:creationId xmlns:p14="http://schemas.microsoft.com/office/powerpoint/2010/main" val="2005034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81911" cy="465774"/>
          </a:xfrm>
          <a:prstGeom prst="rect">
            <a:avLst/>
          </a:prstGeom>
          <a:noFill/>
          <a:ln w="9525">
            <a:noFill/>
            <a:miter lim="800000"/>
            <a:headEnd/>
            <a:tailEnd/>
          </a:ln>
          <a:effectLst/>
        </p:spPr>
        <p:txBody>
          <a:bodyPr vert="horz" wrap="square" lIns="92438" tIns="46220" rIns="92438" bIns="46220" numCol="1" anchor="t" anchorCtr="0" compatLnSpc="1">
            <a:prstTxWarp prst="textNoShape">
              <a:avLst/>
            </a:prstTxWarp>
          </a:bodyPr>
          <a:lstStyle>
            <a:lvl1pPr algn="l" eaLnBrk="1" hangingPunct="1">
              <a:defRPr sz="1200">
                <a:solidFill>
                  <a:schemeClr val="tx1"/>
                </a:solidFill>
                <a:latin typeface="Arial" charset="0"/>
              </a:defRPr>
            </a:lvl1pPr>
          </a:lstStyle>
          <a:p>
            <a:pPr>
              <a:defRPr/>
            </a:pPr>
            <a:endParaRPr lang="en-US"/>
          </a:p>
        </p:txBody>
      </p:sp>
      <p:sp>
        <p:nvSpPr>
          <p:cNvPr id="29699" name="Rectangle 3"/>
          <p:cNvSpPr>
            <a:spLocks noGrp="1" noChangeArrowheads="1"/>
          </p:cNvSpPr>
          <p:nvPr>
            <p:ph type="dt" idx="1"/>
          </p:nvPr>
        </p:nvSpPr>
        <p:spPr bwMode="auto">
          <a:xfrm>
            <a:off x="3898342" y="0"/>
            <a:ext cx="2981911" cy="465774"/>
          </a:xfrm>
          <a:prstGeom prst="rect">
            <a:avLst/>
          </a:prstGeom>
          <a:noFill/>
          <a:ln w="9525">
            <a:noFill/>
            <a:miter lim="800000"/>
            <a:headEnd/>
            <a:tailEnd/>
          </a:ln>
          <a:effectLst/>
        </p:spPr>
        <p:txBody>
          <a:bodyPr vert="horz" wrap="square" lIns="92438" tIns="46220" rIns="92438" bIns="46220" numCol="1" anchor="t" anchorCtr="0" compatLnSpc="1">
            <a:prstTxWarp prst="textNoShape">
              <a:avLst/>
            </a:prstTxWarp>
          </a:bodyPr>
          <a:lstStyle>
            <a:lvl1pPr algn="r" eaLnBrk="1" hangingPunct="1">
              <a:defRPr sz="1200">
                <a:solidFill>
                  <a:schemeClr val="tx1"/>
                </a:solidFill>
                <a:latin typeface="Arial" charset="0"/>
              </a:defRPr>
            </a:lvl1pPr>
          </a:lstStyle>
          <a:p>
            <a:pPr>
              <a:defRPr/>
            </a:pPr>
            <a:fld id="{39A4E8AF-FB59-4ECE-8C80-76E13B1AC5D3}" type="datetimeFigureOut">
              <a:rPr lang="en-US"/>
              <a:pPr>
                <a:defRPr/>
              </a:pPr>
              <a:t>2/4/2016</a:t>
            </a:fld>
            <a:endParaRPr lang="en-US"/>
          </a:p>
        </p:txBody>
      </p:sp>
      <p:sp>
        <p:nvSpPr>
          <p:cNvPr id="43012" name="Rectangle 4"/>
          <p:cNvSpPr>
            <a:spLocks noGrp="1" noRot="1" noChangeAspect="1" noChangeArrowheads="1" noTextEdit="1"/>
          </p:cNvSpPr>
          <p:nvPr>
            <p:ph type="sldImg" idx="2"/>
          </p:nvPr>
        </p:nvSpPr>
        <p:spPr bwMode="auto">
          <a:xfrm>
            <a:off x="1119188" y="698500"/>
            <a:ext cx="4645025" cy="3484563"/>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686933" y="4414519"/>
            <a:ext cx="5507948" cy="4184016"/>
          </a:xfrm>
          <a:prstGeom prst="rect">
            <a:avLst/>
          </a:prstGeom>
          <a:noFill/>
          <a:ln w="9525">
            <a:noFill/>
            <a:miter lim="800000"/>
            <a:headEnd/>
            <a:tailEnd/>
          </a:ln>
          <a:effectLst/>
        </p:spPr>
        <p:txBody>
          <a:bodyPr vert="horz" wrap="square" lIns="92438" tIns="46220" rIns="92438" bIns="462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829037"/>
            <a:ext cx="2981911" cy="465774"/>
          </a:xfrm>
          <a:prstGeom prst="rect">
            <a:avLst/>
          </a:prstGeom>
          <a:noFill/>
          <a:ln w="9525">
            <a:noFill/>
            <a:miter lim="800000"/>
            <a:headEnd/>
            <a:tailEnd/>
          </a:ln>
          <a:effectLst/>
        </p:spPr>
        <p:txBody>
          <a:bodyPr vert="horz" wrap="square" lIns="92438" tIns="46220" rIns="92438" bIns="46220" numCol="1" anchor="b" anchorCtr="0" compatLnSpc="1">
            <a:prstTxWarp prst="textNoShape">
              <a:avLst/>
            </a:prstTxWarp>
          </a:bodyPr>
          <a:lstStyle>
            <a:lvl1pPr algn="l" eaLnBrk="1" hangingPunct="1">
              <a:defRPr sz="1200">
                <a:solidFill>
                  <a:schemeClr val="tx1"/>
                </a:solidFill>
                <a:latin typeface="Arial" charset="0"/>
              </a:defRPr>
            </a:lvl1pPr>
          </a:lstStyle>
          <a:p>
            <a:pPr>
              <a:defRPr/>
            </a:pPr>
            <a:endParaRPr lang="en-US"/>
          </a:p>
        </p:txBody>
      </p:sp>
      <p:sp>
        <p:nvSpPr>
          <p:cNvPr id="29703" name="Rectangle 7"/>
          <p:cNvSpPr>
            <a:spLocks noGrp="1" noChangeArrowheads="1"/>
          </p:cNvSpPr>
          <p:nvPr>
            <p:ph type="sldNum" sz="quarter" idx="5"/>
          </p:nvPr>
        </p:nvSpPr>
        <p:spPr bwMode="auto">
          <a:xfrm>
            <a:off x="3898342" y="8829037"/>
            <a:ext cx="2981911" cy="465774"/>
          </a:xfrm>
          <a:prstGeom prst="rect">
            <a:avLst/>
          </a:prstGeom>
          <a:noFill/>
          <a:ln w="9525">
            <a:noFill/>
            <a:miter lim="800000"/>
            <a:headEnd/>
            <a:tailEnd/>
          </a:ln>
          <a:effectLst/>
        </p:spPr>
        <p:txBody>
          <a:bodyPr vert="horz" wrap="square" lIns="92438" tIns="46220" rIns="92438" bIns="46220" numCol="1" anchor="b" anchorCtr="0" compatLnSpc="1">
            <a:prstTxWarp prst="textNoShape">
              <a:avLst/>
            </a:prstTxWarp>
          </a:bodyPr>
          <a:lstStyle>
            <a:lvl1pPr algn="r" eaLnBrk="1" hangingPunct="1">
              <a:defRPr sz="1200">
                <a:solidFill>
                  <a:schemeClr val="tx1"/>
                </a:solidFill>
                <a:latin typeface="Arial" charset="0"/>
              </a:defRPr>
            </a:lvl1pPr>
          </a:lstStyle>
          <a:p>
            <a:pPr>
              <a:defRPr/>
            </a:pPr>
            <a:fld id="{422E3482-1AC4-4480-8E1D-0AB2BCEB3E2D}" type="slidenum">
              <a:rPr lang="en-US"/>
              <a:pPr>
                <a:defRPr/>
              </a:pPr>
              <a:t>‹#›</a:t>
            </a:fld>
            <a:endParaRPr lang="en-US"/>
          </a:p>
        </p:txBody>
      </p:sp>
    </p:spTree>
    <p:extLst>
      <p:ext uri="{BB962C8B-B14F-4D97-AF65-F5344CB8AC3E}">
        <p14:creationId xmlns:p14="http://schemas.microsoft.com/office/powerpoint/2010/main" val="30610261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1615C7B2-409D-4EEA-8B5B-03A704CEDF4D}" type="slidenum">
              <a:rPr lang="en-US"/>
              <a:pPr/>
              <a:t>1</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i="0" dirty="0" smtClean="0"/>
              <a:t>Welcome and introductions</a:t>
            </a:r>
          </a:p>
          <a:p>
            <a:pPr eaLnBrk="1" hangingPunct="1"/>
            <a:endParaRPr lang="en-US" i="0" dirty="0" smtClean="0"/>
          </a:p>
          <a:p>
            <a:pPr eaLnBrk="1" hangingPunct="1"/>
            <a:r>
              <a:rPr lang="en-US" i="0" dirty="0" smtClean="0"/>
              <a:t>Purpose of the day – refresher on</a:t>
            </a:r>
            <a:r>
              <a:rPr lang="en-US" i="0" baseline="0" dirty="0" smtClean="0"/>
              <a:t> different components of the COS process, with outcomes to improve the quality of the data, create stronger foundations in the rating process, and enhance the team process to determining and documenting the rating.</a:t>
            </a:r>
          </a:p>
          <a:p>
            <a:pPr eaLnBrk="1" hangingPunct="1"/>
            <a:endParaRPr lang="en-US" i="0" baseline="0" dirty="0" smtClean="0"/>
          </a:p>
        </p:txBody>
      </p:sp>
    </p:spTree>
    <p:extLst>
      <p:ext uri="{BB962C8B-B14F-4D97-AF65-F5344CB8AC3E}">
        <p14:creationId xmlns:p14="http://schemas.microsoft.com/office/powerpoint/2010/main" val="3080009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ECO Center was established as an outgrowth of a significant national need.</a:t>
            </a:r>
          </a:p>
          <a:p>
            <a:r>
              <a:rPr lang="en-US" baseline="0" dirty="0" smtClean="0"/>
              <a:t>Back in 1993 congress mandated that all federal programs were required to report on their outcomes, show their results</a:t>
            </a:r>
          </a:p>
          <a:p>
            <a:r>
              <a:rPr lang="en-US" baseline="0" dirty="0" smtClean="0"/>
              <a:t>But, almost 10 years later when the budget office conducted a review, early childhood programs funded under the individuals with disabilities education act could not demonstrate data on their results, they had no data on the outcomes of children in their programs.</a:t>
            </a:r>
          </a:p>
          <a:p>
            <a:endParaRPr lang="en-US" baseline="0" dirty="0" smtClean="0"/>
          </a:p>
          <a:p>
            <a:pPr>
              <a:lnSpc>
                <a:spcPct val="90000"/>
              </a:lnSpc>
            </a:pPr>
            <a:r>
              <a:rPr lang="en-US" sz="1200" dirty="0" smtClean="0"/>
              <a:t>Or put another way, we can think about what the public policy</a:t>
            </a:r>
            <a:r>
              <a:rPr lang="en-US" sz="1200" baseline="0" dirty="0" smtClean="0"/>
              <a:t> context was: </a:t>
            </a:r>
          </a:p>
          <a:p>
            <a:pPr marL="171450" indent="-171450">
              <a:lnSpc>
                <a:spcPct val="90000"/>
              </a:lnSpc>
              <a:buFont typeface="Arial" pitchFamily="34" charset="0"/>
              <a:buChar char="•"/>
            </a:pPr>
            <a:r>
              <a:rPr lang="en-US" sz="1200" dirty="0" smtClean="0"/>
              <a:t>Age of accountability</a:t>
            </a:r>
          </a:p>
          <a:p>
            <a:pPr marL="171450" indent="-171450">
              <a:lnSpc>
                <a:spcPct val="90000"/>
              </a:lnSpc>
              <a:buFont typeface="Arial" pitchFamily="34" charset="0"/>
              <a:buChar char="•"/>
            </a:pPr>
            <a:r>
              <a:rPr lang="en-US" sz="1200" dirty="0" smtClean="0"/>
              <a:t>Accountability increasingly means looking at results, not just process</a:t>
            </a:r>
          </a:p>
          <a:p>
            <a:pPr marL="171450" indent="-171450">
              <a:lnSpc>
                <a:spcPct val="90000"/>
              </a:lnSpc>
              <a:buFont typeface="Arial" pitchFamily="34" charset="0"/>
              <a:buChar char="•"/>
            </a:pPr>
            <a:r>
              <a:rPr lang="en-US" sz="1200" dirty="0" smtClean="0"/>
              <a:t>Office of Special Education Programs (OSEP) is under increasing pressure to produce outcome data on children participating in early intervention and early childhood special education programs</a:t>
            </a:r>
          </a:p>
          <a:p>
            <a:endParaRPr lang="en-US" baseline="0" dirty="0" smtClean="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10</a:t>
            </a:fld>
            <a:endParaRPr lang="en-US"/>
          </a:p>
        </p:txBody>
      </p:sp>
    </p:spTree>
    <p:extLst>
      <p:ext uri="{BB962C8B-B14F-4D97-AF65-F5344CB8AC3E}">
        <p14:creationId xmlns:p14="http://schemas.microsoft.com/office/powerpoint/2010/main" val="26333289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Orient how this relates to the process…</a:t>
            </a:r>
            <a:endParaRPr lang="en-US" b="1"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114</a:t>
            </a:fld>
            <a:endParaRPr lang="en-US"/>
          </a:p>
        </p:txBody>
      </p:sp>
    </p:spTree>
    <p:extLst>
      <p:ext uri="{BB962C8B-B14F-4D97-AF65-F5344CB8AC3E}">
        <p14:creationId xmlns:p14="http://schemas.microsoft.com/office/powerpoint/2010/main" val="21793625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16B2DB55-13E3-4540-BC17-4ACEDAECDF04}" type="slidenum">
              <a:rPr lang="en-US" sz="1200">
                <a:solidFill>
                  <a:schemeClr val="tx1"/>
                </a:solidFill>
                <a:latin typeface="Times New Roman" pitchFamily="18" charset="0"/>
              </a:rPr>
              <a:pPr/>
              <a:t>115</a:t>
            </a:fld>
            <a:endParaRPr lang="en-US" sz="1200">
              <a:solidFill>
                <a:schemeClr val="tx1"/>
              </a:solidFill>
              <a:latin typeface="Times New Roman" pitchFamily="18" charset="0"/>
            </a:endParaRPr>
          </a:p>
        </p:txBody>
      </p:sp>
      <p:sp>
        <p:nvSpPr>
          <p:cNvPr id="48131" name="Rectangle 2"/>
          <p:cNvSpPr>
            <a:spLocks noGrp="1" noRot="1" noChangeAspect="1" noChangeArrowheads="1" noTextEdit="1"/>
          </p:cNvSpPr>
          <p:nvPr>
            <p:ph type="sldImg"/>
          </p:nvPr>
        </p:nvSpPr>
        <p:spPr>
          <a:xfrm>
            <a:off x="1117600" y="696913"/>
            <a:ext cx="4649788" cy="3487737"/>
          </a:xfrm>
          <a:ln/>
        </p:spPr>
      </p:sp>
      <p:sp>
        <p:nvSpPr>
          <p:cNvPr id="48132"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Draw</a:t>
            </a:r>
            <a:r>
              <a:rPr lang="en-US" baseline="0" dirty="0" smtClean="0"/>
              <a:t> attention to the progress categories on the cheat sheet…</a:t>
            </a:r>
            <a:endParaRPr lang="en-US" dirty="0" smtClean="0"/>
          </a:p>
        </p:txBody>
      </p:sp>
    </p:spTree>
    <p:extLst>
      <p:ext uri="{BB962C8B-B14F-4D97-AF65-F5344CB8AC3E}">
        <p14:creationId xmlns:p14="http://schemas.microsoft.com/office/powerpoint/2010/main" val="12398283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7FA1BA64-52BB-4257-8DBD-D67C05D896CE}" type="slidenum">
              <a:rPr lang="en-US" sz="1200">
                <a:solidFill>
                  <a:schemeClr val="tx1"/>
                </a:solidFill>
                <a:latin typeface="Times New Roman" pitchFamily="18" charset="0"/>
              </a:rPr>
              <a:pPr/>
              <a:t>116</a:t>
            </a:fld>
            <a:endParaRPr lang="en-US" sz="1200">
              <a:solidFill>
                <a:schemeClr val="tx1"/>
              </a:solidFill>
              <a:latin typeface="Times New Roman" pitchFamily="18" charset="0"/>
            </a:endParaRPr>
          </a:p>
        </p:txBody>
      </p:sp>
      <p:sp>
        <p:nvSpPr>
          <p:cNvPr id="49155" name="Rectangle 2"/>
          <p:cNvSpPr>
            <a:spLocks noGrp="1" noRot="1" noChangeAspect="1" noChangeArrowheads="1" noTextEdit="1"/>
          </p:cNvSpPr>
          <p:nvPr>
            <p:ph type="sldImg"/>
          </p:nvPr>
        </p:nvSpPr>
        <p:spPr>
          <a:xfrm>
            <a:off x="1117600" y="696913"/>
            <a:ext cx="4649788" cy="3487737"/>
          </a:xfrm>
          <a:ln/>
        </p:spPr>
      </p:sp>
      <p:sp>
        <p:nvSpPr>
          <p:cNvPr id="49156"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Both 6 and 7 indicate age appropriate functioning.</a:t>
            </a:r>
          </a:p>
        </p:txBody>
      </p:sp>
    </p:spTree>
    <p:extLst>
      <p:ext uri="{BB962C8B-B14F-4D97-AF65-F5344CB8AC3E}">
        <p14:creationId xmlns:p14="http://schemas.microsoft.com/office/powerpoint/2010/main" val="10715840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1615FC2D-5F93-48BC-AF39-337F1391119F}" type="slidenum">
              <a:rPr lang="en-US" sz="1200">
                <a:solidFill>
                  <a:schemeClr val="tx1"/>
                </a:solidFill>
                <a:latin typeface="Times New Roman" pitchFamily="18" charset="0"/>
              </a:rPr>
              <a:pPr/>
              <a:t>117</a:t>
            </a:fld>
            <a:endParaRPr lang="en-US" sz="1200">
              <a:solidFill>
                <a:schemeClr val="tx1"/>
              </a:solidFill>
              <a:latin typeface="Times New Roman" pitchFamily="18" charset="0"/>
            </a:endParaRPr>
          </a:p>
        </p:txBody>
      </p:sp>
      <p:sp>
        <p:nvSpPr>
          <p:cNvPr id="50179" name="Rectangle 2"/>
          <p:cNvSpPr>
            <a:spLocks noGrp="1" noRot="1" noChangeAspect="1" noChangeArrowheads="1" noTextEdit="1"/>
          </p:cNvSpPr>
          <p:nvPr>
            <p:ph type="sldImg"/>
          </p:nvPr>
        </p:nvSpPr>
        <p:spPr>
          <a:xfrm>
            <a:off x="1117600" y="696913"/>
            <a:ext cx="4649788" cy="3487737"/>
          </a:xfrm>
          <a:ln/>
        </p:spPr>
      </p:sp>
      <p:sp>
        <p:nvSpPr>
          <p:cNvPr id="50180"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2465945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813F2008-BD58-4D44-8FA6-D973371B63A2}" type="slidenum">
              <a:rPr lang="en-US" sz="1200">
                <a:solidFill>
                  <a:schemeClr val="tx1"/>
                </a:solidFill>
                <a:latin typeface="Times New Roman" pitchFamily="18" charset="0"/>
              </a:rPr>
              <a:pPr/>
              <a:t>118</a:t>
            </a:fld>
            <a:endParaRPr lang="en-US" sz="1200">
              <a:solidFill>
                <a:schemeClr val="tx1"/>
              </a:solidFill>
              <a:latin typeface="Times New Roman" pitchFamily="18" charset="0"/>
            </a:endParaRPr>
          </a:p>
        </p:txBody>
      </p:sp>
      <p:sp>
        <p:nvSpPr>
          <p:cNvPr id="51203" name="Rectangle 2"/>
          <p:cNvSpPr>
            <a:spLocks noGrp="1" noRot="1" noChangeAspect="1" noChangeArrowheads="1" noTextEdit="1"/>
          </p:cNvSpPr>
          <p:nvPr>
            <p:ph type="sldImg"/>
          </p:nvPr>
        </p:nvSpPr>
        <p:spPr>
          <a:xfrm>
            <a:off x="1117600" y="696913"/>
            <a:ext cx="4649788" cy="3487737"/>
          </a:xfrm>
          <a:ln/>
        </p:spPr>
      </p:sp>
      <p:sp>
        <p:nvSpPr>
          <p:cNvPr id="51204"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05123747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C39427F0-8FEB-4576-8C55-9396979D67F4}" type="slidenum">
              <a:rPr lang="en-US" sz="1200">
                <a:solidFill>
                  <a:schemeClr val="tx1"/>
                </a:solidFill>
                <a:latin typeface="Times New Roman" pitchFamily="18" charset="0"/>
              </a:rPr>
              <a:pPr/>
              <a:t>119</a:t>
            </a:fld>
            <a:endParaRPr lang="en-US" sz="1200">
              <a:solidFill>
                <a:schemeClr val="tx1"/>
              </a:solidFill>
              <a:latin typeface="Times New Roman" pitchFamily="18" charset="0"/>
            </a:endParaRPr>
          </a:p>
        </p:txBody>
      </p:sp>
      <p:sp>
        <p:nvSpPr>
          <p:cNvPr id="52227" name="Rectangle 2"/>
          <p:cNvSpPr>
            <a:spLocks noGrp="1" noRot="1" noChangeAspect="1" noChangeArrowheads="1" noTextEdit="1"/>
          </p:cNvSpPr>
          <p:nvPr>
            <p:ph type="sldImg"/>
          </p:nvPr>
        </p:nvSpPr>
        <p:spPr>
          <a:xfrm>
            <a:off x="1117600" y="696913"/>
            <a:ext cx="4649788" cy="3487737"/>
          </a:xfrm>
          <a:ln/>
        </p:spPr>
      </p:sp>
      <p:sp>
        <p:nvSpPr>
          <p:cNvPr id="52228"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568737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57C45C3A-C3C2-4FF3-A7B3-AB250186653C}" type="slidenum">
              <a:rPr lang="en-US" sz="1200">
                <a:solidFill>
                  <a:schemeClr val="tx1"/>
                </a:solidFill>
                <a:latin typeface="Times New Roman" pitchFamily="18" charset="0"/>
              </a:rPr>
              <a:pPr/>
              <a:t>120</a:t>
            </a:fld>
            <a:endParaRPr lang="en-US" sz="1200">
              <a:solidFill>
                <a:schemeClr val="tx1"/>
              </a:solidFill>
              <a:latin typeface="Times New Roman" pitchFamily="18" charset="0"/>
            </a:endParaRPr>
          </a:p>
        </p:txBody>
      </p:sp>
      <p:sp>
        <p:nvSpPr>
          <p:cNvPr id="53251" name="Rectangle 2"/>
          <p:cNvSpPr>
            <a:spLocks noGrp="1" noRot="1" noChangeAspect="1" noChangeArrowheads="1" noTextEdit="1"/>
          </p:cNvSpPr>
          <p:nvPr>
            <p:ph type="sldImg"/>
          </p:nvPr>
        </p:nvSpPr>
        <p:spPr>
          <a:xfrm>
            <a:off x="1117600" y="696913"/>
            <a:ext cx="4649788" cy="3487737"/>
          </a:xfrm>
          <a:ln/>
        </p:spPr>
      </p:sp>
      <p:sp>
        <p:nvSpPr>
          <p:cNvPr id="53252"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An exit rating of 6 or 7 indicates the child is now showing age expected functioning.</a:t>
            </a:r>
          </a:p>
        </p:txBody>
      </p:sp>
    </p:spTree>
    <p:extLst>
      <p:ext uri="{BB962C8B-B14F-4D97-AF65-F5344CB8AC3E}">
        <p14:creationId xmlns:p14="http://schemas.microsoft.com/office/powerpoint/2010/main" val="351954512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AD221D65-3F1F-4414-AF28-7EF42D1C14C3}" type="slidenum">
              <a:rPr lang="en-US" sz="1200">
                <a:solidFill>
                  <a:schemeClr val="tx1"/>
                </a:solidFill>
                <a:latin typeface="Times New Roman" pitchFamily="18" charset="0"/>
              </a:rPr>
              <a:pPr/>
              <a:t>121</a:t>
            </a:fld>
            <a:endParaRPr lang="en-US" sz="1200">
              <a:solidFill>
                <a:schemeClr val="tx1"/>
              </a:solidFill>
              <a:latin typeface="Times New Roman" pitchFamily="18" charset="0"/>
            </a:endParaRPr>
          </a:p>
        </p:txBody>
      </p:sp>
      <p:sp>
        <p:nvSpPr>
          <p:cNvPr id="54275" name="Rectangle 2"/>
          <p:cNvSpPr>
            <a:spLocks noGrp="1" noRot="1" noChangeAspect="1" noChangeArrowheads="1" noTextEdit="1"/>
          </p:cNvSpPr>
          <p:nvPr>
            <p:ph type="sldImg"/>
          </p:nvPr>
        </p:nvSpPr>
        <p:spPr>
          <a:xfrm>
            <a:off x="1117600" y="696913"/>
            <a:ext cx="4649788" cy="3487737"/>
          </a:xfrm>
          <a:ln/>
        </p:spPr>
      </p:sp>
      <p:sp>
        <p:nvSpPr>
          <p:cNvPr id="54276"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7239709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7A3D9F33-FF90-4E9A-8E40-30D9024AFD90}" type="slidenum">
              <a:rPr lang="en-US" sz="1200">
                <a:solidFill>
                  <a:schemeClr val="tx1"/>
                </a:solidFill>
                <a:latin typeface="Times New Roman" pitchFamily="18" charset="0"/>
              </a:rPr>
              <a:pPr/>
              <a:t>122</a:t>
            </a:fld>
            <a:endParaRPr lang="en-US" sz="1200">
              <a:solidFill>
                <a:schemeClr val="tx1"/>
              </a:solidFill>
              <a:latin typeface="Times New Roman" pitchFamily="18" charset="0"/>
            </a:endParaRPr>
          </a:p>
        </p:txBody>
      </p:sp>
      <p:sp>
        <p:nvSpPr>
          <p:cNvPr id="55299" name="Rectangle 2"/>
          <p:cNvSpPr>
            <a:spLocks noGrp="1" noRot="1" noChangeAspect="1" noChangeArrowheads="1" noTextEdit="1"/>
          </p:cNvSpPr>
          <p:nvPr>
            <p:ph type="sldImg"/>
          </p:nvPr>
        </p:nvSpPr>
        <p:spPr>
          <a:xfrm>
            <a:off x="1117600" y="696913"/>
            <a:ext cx="4649788" cy="3487737"/>
          </a:xfrm>
          <a:ln/>
        </p:spPr>
      </p:sp>
      <p:sp>
        <p:nvSpPr>
          <p:cNvPr id="55300"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Child showed sufficient improvement in functioning to move to a higher developmental trajectory (i.e., higher point on scale) but had not yet achieved age appropriate functioning.</a:t>
            </a:r>
          </a:p>
        </p:txBody>
      </p:sp>
    </p:spTree>
    <p:extLst>
      <p:ext uri="{BB962C8B-B14F-4D97-AF65-F5344CB8AC3E}">
        <p14:creationId xmlns:p14="http://schemas.microsoft.com/office/powerpoint/2010/main" val="1695232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3403C828-0684-456F-B19F-99FFAF1FD0F9}" type="slidenum">
              <a:rPr lang="en-US" sz="1200">
                <a:solidFill>
                  <a:schemeClr val="tx1"/>
                </a:solidFill>
                <a:latin typeface="Times New Roman" pitchFamily="18" charset="0"/>
              </a:rPr>
              <a:pPr/>
              <a:t>123</a:t>
            </a:fld>
            <a:endParaRPr lang="en-US" sz="1200">
              <a:solidFill>
                <a:schemeClr val="tx1"/>
              </a:solidFill>
              <a:latin typeface="Times New Roman" pitchFamily="18" charset="0"/>
            </a:endParaRPr>
          </a:p>
        </p:txBody>
      </p:sp>
      <p:sp>
        <p:nvSpPr>
          <p:cNvPr id="56323" name="Rectangle 2"/>
          <p:cNvSpPr>
            <a:spLocks noGrp="1" noRot="1" noChangeAspect="1" noChangeArrowheads="1" noTextEdit="1"/>
          </p:cNvSpPr>
          <p:nvPr>
            <p:ph type="sldImg"/>
          </p:nvPr>
        </p:nvSpPr>
        <p:spPr>
          <a:xfrm>
            <a:off x="1117600" y="696913"/>
            <a:ext cx="4649788" cy="3487737"/>
          </a:xfrm>
          <a:ln/>
        </p:spPr>
      </p:sp>
      <p:sp>
        <p:nvSpPr>
          <p:cNvPr id="56324"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101576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Would</a:t>
            </a:r>
            <a:r>
              <a:rPr lang="en-US" baseline="0" dirty="0" smtClean="0"/>
              <a:t> the funds for these critical programs serving more than a million children and their families be cut?</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11</a:t>
            </a:fld>
            <a:endParaRPr lang="en-US"/>
          </a:p>
        </p:txBody>
      </p:sp>
    </p:spTree>
    <p:extLst>
      <p:ext uri="{BB962C8B-B14F-4D97-AF65-F5344CB8AC3E}">
        <p14:creationId xmlns:p14="http://schemas.microsoft.com/office/powerpoint/2010/main" val="334316990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950CF44D-C473-453A-9D20-BB7064AEE379}" type="slidenum">
              <a:rPr lang="en-US" sz="1200">
                <a:solidFill>
                  <a:schemeClr val="tx1"/>
                </a:solidFill>
                <a:latin typeface="Times New Roman" pitchFamily="18" charset="0"/>
              </a:rPr>
              <a:pPr/>
              <a:t>124</a:t>
            </a:fld>
            <a:endParaRPr lang="en-US" sz="1200">
              <a:solidFill>
                <a:schemeClr val="tx1"/>
              </a:solidFill>
              <a:latin typeface="Times New Roman" pitchFamily="18" charset="0"/>
            </a:endParaRPr>
          </a:p>
        </p:txBody>
      </p:sp>
      <p:sp>
        <p:nvSpPr>
          <p:cNvPr id="57347" name="Rectangle 2"/>
          <p:cNvSpPr>
            <a:spLocks noGrp="1" noRot="1" noChangeAspect="1" noChangeArrowheads="1" noTextEdit="1"/>
          </p:cNvSpPr>
          <p:nvPr>
            <p:ph type="sldImg"/>
          </p:nvPr>
        </p:nvSpPr>
        <p:spPr>
          <a:xfrm>
            <a:off x="1117600" y="696913"/>
            <a:ext cx="4649788" cy="3487737"/>
          </a:xfrm>
          <a:ln/>
        </p:spPr>
      </p:sp>
      <p:sp>
        <p:nvSpPr>
          <p:cNvPr id="57348"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8755619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F36689C9-0EF1-4F0E-B928-68D663F5A991}" type="slidenum">
              <a:rPr lang="en-US" sz="1200">
                <a:solidFill>
                  <a:schemeClr val="tx1"/>
                </a:solidFill>
                <a:latin typeface="Times New Roman" pitchFamily="18" charset="0"/>
              </a:rPr>
              <a:pPr/>
              <a:t>125</a:t>
            </a:fld>
            <a:endParaRPr lang="en-US" sz="1200">
              <a:solidFill>
                <a:schemeClr val="tx1"/>
              </a:solidFill>
              <a:latin typeface="Times New Roman" pitchFamily="18" charset="0"/>
            </a:endParaRPr>
          </a:p>
        </p:txBody>
      </p:sp>
      <p:sp>
        <p:nvSpPr>
          <p:cNvPr id="58371" name="Rectangle 2"/>
          <p:cNvSpPr>
            <a:spLocks noGrp="1" noRot="1" noChangeAspect="1" noChangeArrowheads="1" noTextEdit="1"/>
          </p:cNvSpPr>
          <p:nvPr>
            <p:ph type="sldImg"/>
          </p:nvPr>
        </p:nvSpPr>
        <p:spPr>
          <a:xfrm>
            <a:off x="1117600" y="696913"/>
            <a:ext cx="4649788" cy="3487737"/>
          </a:xfrm>
          <a:ln/>
        </p:spPr>
      </p:sp>
      <p:sp>
        <p:nvSpPr>
          <p:cNvPr id="58372"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Note the slope  - the line is not flat; the child is showing improved functioning</a:t>
            </a:r>
          </a:p>
        </p:txBody>
      </p:sp>
    </p:spTree>
    <p:extLst>
      <p:ext uri="{BB962C8B-B14F-4D97-AF65-F5344CB8AC3E}">
        <p14:creationId xmlns:p14="http://schemas.microsoft.com/office/powerpoint/2010/main" val="179310238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AE702756-9E27-48F6-96A2-6EDE669670B7}" type="slidenum">
              <a:rPr lang="en-US" sz="1200">
                <a:solidFill>
                  <a:schemeClr val="tx1"/>
                </a:solidFill>
                <a:latin typeface="Times New Roman" pitchFamily="18" charset="0"/>
              </a:rPr>
              <a:pPr/>
              <a:t>126</a:t>
            </a:fld>
            <a:endParaRPr lang="en-US" sz="1200">
              <a:solidFill>
                <a:schemeClr val="tx1"/>
              </a:solidFill>
              <a:latin typeface="Times New Roman" pitchFamily="18" charset="0"/>
            </a:endParaRPr>
          </a:p>
        </p:txBody>
      </p:sp>
      <p:sp>
        <p:nvSpPr>
          <p:cNvPr id="59395" name="Rectangle 2"/>
          <p:cNvSpPr>
            <a:spLocks noGrp="1" noRot="1" noChangeAspect="1" noChangeArrowheads="1" noTextEdit="1"/>
          </p:cNvSpPr>
          <p:nvPr>
            <p:ph type="sldImg"/>
          </p:nvPr>
        </p:nvSpPr>
        <p:spPr>
          <a:xfrm>
            <a:off x="1117600" y="696913"/>
            <a:ext cx="4649788" cy="3487737"/>
          </a:xfrm>
          <a:ln/>
        </p:spPr>
      </p:sp>
      <p:sp>
        <p:nvSpPr>
          <p:cNvPr id="59396"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Note the slope  - the line is not flat; the child is showing improved functioning</a:t>
            </a:r>
          </a:p>
        </p:txBody>
      </p:sp>
    </p:spTree>
    <p:extLst>
      <p:ext uri="{BB962C8B-B14F-4D97-AF65-F5344CB8AC3E}">
        <p14:creationId xmlns:p14="http://schemas.microsoft.com/office/powerpoint/2010/main" val="325366991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20885546-0683-436B-B98B-767D97DE99DB}" type="slidenum">
              <a:rPr lang="en-US" sz="1200">
                <a:solidFill>
                  <a:schemeClr val="tx1"/>
                </a:solidFill>
                <a:latin typeface="Times New Roman" pitchFamily="18" charset="0"/>
              </a:rPr>
              <a:pPr/>
              <a:t>127</a:t>
            </a:fld>
            <a:endParaRPr lang="en-US" sz="1200">
              <a:solidFill>
                <a:schemeClr val="tx1"/>
              </a:solidFill>
              <a:latin typeface="Times New Roman" pitchFamily="18" charset="0"/>
            </a:endParaRPr>
          </a:p>
        </p:txBody>
      </p:sp>
      <p:sp>
        <p:nvSpPr>
          <p:cNvPr id="60419" name="Rectangle 2"/>
          <p:cNvSpPr>
            <a:spLocks noGrp="1" noRot="1" noChangeAspect="1" noChangeArrowheads="1" noTextEdit="1"/>
          </p:cNvSpPr>
          <p:nvPr>
            <p:ph type="sldImg"/>
          </p:nvPr>
        </p:nvSpPr>
        <p:spPr>
          <a:xfrm>
            <a:off x="1117600" y="696913"/>
            <a:ext cx="4649788" cy="3487737"/>
          </a:xfrm>
          <a:ln/>
        </p:spPr>
      </p:sp>
      <p:sp>
        <p:nvSpPr>
          <p:cNvPr id="60420"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6947361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B43FC7F6-BB0D-45FB-A9CC-4385910C236B}" type="slidenum">
              <a:rPr lang="en-US" sz="1200">
                <a:solidFill>
                  <a:schemeClr val="tx1"/>
                </a:solidFill>
                <a:latin typeface="Times New Roman" pitchFamily="18" charset="0"/>
              </a:rPr>
              <a:pPr/>
              <a:t>128</a:t>
            </a:fld>
            <a:endParaRPr lang="en-US" sz="1200">
              <a:solidFill>
                <a:schemeClr val="tx1"/>
              </a:solidFill>
              <a:latin typeface="Times New Roman" pitchFamily="18" charset="0"/>
            </a:endParaRPr>
          </a:p>
        </p:txBody>
      </p:sp>
      <p:sp>
        <p:nvSpPr>
          <p:cNvPr id="61443" name="Rectangle 2"/>
          <p:cNvSpPr>
            <a:spLocks noGrp="1" noRot="1" noChangeAspect="1" noChangeArrowheads="1" noTextEdit="1"/>
          </p:cNvSpPr>
          <p:nvPr>
            <p:ph type="sldImg"/>
          </p:nvPr>
        </p:nvSpPr>
        <p:spPr>
          <a:xfrm>
            <a:off x="1117600" y="696913"/>
            <a:ext cx="4649788" cy="3487737"/>
          </a:xfrm>
          <a:ln/>
        </p:spPr>
      </p:sp>
      <p:sp>
        <p:nvSpPr>
          <p:cNvPr id="61444"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Note the slope - this child is showing improved functioning</a:t>
            </a:r>
          </a:p>
        </p:txBody>
      </p:sp>
    </p:spTree>
    <p:extLst>
      <p:ext uri="{BB962C8B-B14F-4D97-AF65-F5344CB8AC3E}">
        <p14:creationId xmlns:p14="http://schemas.microsoft.com/office/powerpoint/2010/main" val="56719240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386886CC-40B8-4185-8182-83951ED03E35}" type="slidenum">
              <a:rPr lang="en-US" sz="1200">
                <a:solidFill>
                  <a:schemeClr val="tx1"/>
                </a:solidFill>
                <a:latin typeface="Times New Roman" pitchFamily="18" charset="0"/>
              </a:rPr>
              <a:pPr/>
              <a:t>129</a:t>
            </a:fld>
            <a:endParaRPr lang="en-US" sz="1200">
              <a:solidFill>
                <a:schemeClr val="tx1"/>
              </a:solidFill>
              <a:latin typeface="Times New Roman" pitchFamily="18" charset="0"/>
            </a:endParaRPr>
          </a:p>
        </p:txBody>
      </p:sp>
      <p:sp>
        <p:nvSpPr>
          <p:cNvPr id="62467" name="Rectangle 2"/>
          <p:cNvSpPr>
            <a:spLocks noGrp="1" noRot="1" noChangeAspect="1" noChangeArrowheads="1" noTextEdit="1"/>
          </p:cNvSpPr>
          <p:nvPr>
            <p:ph type="sldImg"/>
          </p:nvPr>
        </p:nvSpPr>
        <p:spPr>
          <a:xfrm>
            <a:off x="1117600" y="696913"/>
            <a:ext cx="4649788" cy="3487737"/>
          </a:xfrm>
          <a:ln/>
        </p:spPr>
      </p:sp>
      <p:sp>
        <p:nvSpPr>
          <p:cNvPr id="62468"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07570413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32E0A009-2B05-4E25-8CDC-C22A61DBBB5E}" type="slidenum">
              <a:rPr lang="en-US" sz="1200">
                <a:solidFill>
                  <a:schemeClr val="tx1"/>
                </a:solidFill>
                <a:latin typeface="Times New Roman" pitchFamily="18" charset="0"/>
              </a:rPr>
              <a:pPr/>
              <a:t>130</a:t>
            </a:fld>
            <a:endParaRPr lang="en-US" sz="1200">
              <a:solidFill>
                <a:schemeClr val="tx1"/>
              </a:solidFill>
              <a:latin typeface="Times New Roman" pitchFamily="18" charset="0"/>
            </a:endParaRPr>
          </a:p>
        </p:txBody>
      </p:sp>
      <p:sp>
        <p:nvSpPr>
          <p:cNvPr id="63491" name="Rectangle 2"/>
          <p:cNvSpPr>
            <a:spLocks noGrp="1" noRot="1" noChangeAspect="1" noChangeArrowheads="1" noTextEdit="1"/>
          </p:cNvSpPr>
          <p:nvPr>
            <p:ph type="sldImg"/>
          </p:nvPr>
        </p:nvSpPr>
        <p:spPr>
          <a:xfrm>
            <a:off x="1117600" y="696913"/>
            <a:ext cx="4649788" cy="3487737"/>
          </a:xfrm>
          <a:ln/>
        </p:spPr>
      </p:sp>
      <p:sp>
        <p:nvSpPr>
          <p:cNvPr id="63492"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05834249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97D651A3-5024-416E-A5BF-70A01B321865}" type="slidenum">
              <a:rPr lang="en-US" sz="1200">
                <a:solidFill>
                  <a:schemeClr val="tx1"/>
                </a:solidFill>
                <a:latin typeface="Times New Roman" pitchFamily="18" charset="0"/>
              </a:rPr>
              <a:pPr/>
              <a:t>131</a:t>
            </a:fld>
            <a:endParaRPr lang="en-US" sz="1200">
              <a:solidFill>
                <a:schemeClr val="tx1"/>
              </a:solidFill>
              <a:latin typeface="Times New Roman" pitchFamily="18" charset="0"/>
            </a:endParaRPr>
          </a:p>
        </p:txBody>
      </p:sp>
      <p:sp>
        <p:nvSpPr>
          <p:cNvPr id="64515" name="Rectangle 2"/>
          <p:cNvSpPr>
            <a:spLocks noGrp="1" noRot="1" noChangeAspect="1" noChangeArrowheads="1" noTextEdit="1"/>
          </p:cNvSpPr>
          <p:nvPr>
            <p:ph type="sldImg"/>
          </p:nvPr>
        </p:nvSpPr>
        <p:spPr>
          <a:xfrm>
            <a:off x="1117600" y="696913"/>
            <a:ext cx="4649788" cy="3487737"/>
          </a:xfrm>
          <a:ln/>
        </p:spPr>
      </p:sp>
      <p:sp>
        <p:nvSpPr>
          <p:cNvPr id="64516"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62894058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8F6F76-045D-42B7-B7B3-55D68F9BD7B7}" type="slidenum">
              <a:rPr lang="en-US"/>
              <a:pPr/>
              <a:t>132</a:t>
            </a:fld>
            <a:endParaRPr lang="en-US"/>
          </a:p>
        </p:txBody>
      </p:sp>
      <p:sp>
        <p:nvSpPr>
          <p:cNvPr id="1000450" name="Rectangle 2"/>
          <p:cNvSpPr>
            <a:spLocks noGrp="1" noRot="1" noChangeAspect="1" noChangeArrowheads="1" noTextEdit="1"/>
          </p:cNvSpPr>
          <p:nvPr>
            <p:ph type="sldImg"/>
          </p:nvPr>
        </p:nvSpPr>
        <p:spPr>
          <a:xfrm>
            <a:off x="1117600" y="695325"/>
            <a:ext cx="4648200" cy="3486150"/>
          </a:xfrm>
          <a:ln/>
        </p:spPr>
      </p:sp>
      <p:sp>
        <p:nvSpPr>
          <p:cNvPr id="1000451" name="Rectangle 3"/>
          <p:cNvSpPr>
            <a:spLocks noGrp="1" noChangeArrowheads="1"/>
          </p:cNvSpPr>
          <p:nvPr>
            <p:ph type="body" idx="1"/>
          </p:nvPr>
        </p:nvSpPr>
        <p:spPr>
          <a:xfrm>
            <a:off x="688183" y="4414177"/>
            <a:ext cx="5508636" cy="4186608"/>
          </a:xfrm>
        </p:spPr>
        <p:txBody>
          <a:bodyPr/>
          <a:lstStyle/>
          <a:p>
            <a:endParaRPr lang="en-US"/>
          </a:p>
        </p:txBody>
      </p:sp>
    </p:spTree>
    <p:extLst>
      <p:ext uri="{BB962C8B-B14F-4D97-AF65-F5344CB8AC3E}">
        <p14:creationId xmlns:p14="http://schemas.microsoft.com/office/powerpoint/2010/main" val="15194868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08461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the kinds of issues that made people want outcomes data…</a:t>
            </a:r>
          </a:p>
          <a:p>
            <a:endParaRPr lang="en-US" dirty="0" smtClean="0"/>
          </a:p>
          <a:p>
            <a:r>
              <a:rPr lang="en-US" dirty="0" smtClean="0"/>
              <a:t>Read</a:t>
            </a:r>
            <a:r>
              <a:rPr lang="en-US" baseline="0" dirty="0" smtClean="0"/>
              <a:t> these fake quotes to illustrate each point…</a:t>
            </a:r>
            <a:endParaRPr lang="en-US" dirty="0" smtClean="0"/>
          </a:p>
          <a:p>
            <a:endParaRPr lang="en-US" dirty="0" smtClean="0"/>
          </a:p>
          <a:p>
            <a:r>
              <a:rPr lang="en-US" dirty="0" smtClean="0"/>
              <a:t>Bullet 1___Telling me what services you provided isn’t the same as showing that it made a difference in what my child can do.</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Bullet 2 ___There are stories of what a difference the program made for this child or that child, but does it make a difference for all children? Or, are some kids really benefiting more than others?   -- # 2… In some communities,</a:t>
            </a:r>
            <a:r>
              <a:rPr lang="en-US" baseline="0" dirty="0" smtClean="0"/>
              <a:t> in some racial/ethnic/socioeconomic groups, for some kinds of disabilities… the list goes on and on..</a:t>
            </a:r>
            <a:endParaRPr lang="en-US" dirty="0" smtClean="0"/>
          </a:p>
          <a:p>
            <a:r>
              <a:rPr lang="en-US" smtClean="0"/>
              <a:t>Bullet 3 __</a:t>
            </a:r>
            <a:r>
              <a:rPr lang="en-US" dirty="0" smtClean="0"/>
              <a:t>This program costs a lot. Is it worth it?  Does it actually produce better outcomes for kids?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12</a:t>
            </a:fld>
            <a:endParaRPr lang="en-US"/>
          </a:p>
        </p:txBody>
      </p:sp>
    </p:spTree>
    <p:extLst>
      <p:ext uri="{BB962C8B-B14F-4D97-AF65-F5344CB8AC3E}">
        <p14:creationId xmlns:p14="http://schemas.microsoft.com/office/powerpoint/2010/main" val="46348928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Many children receiving the same COS rating at entry and exit make progress in acquiring new skills and would receive a “yes” on the 2</a:t>
            </a:r>
            <a:r>
              <a:rPr lang="en-US" sz="1200" baseline="30000" dirty="0" smtClean="0"/>
              <a:t>nd</a:t>
            </a:r>
            <a:r>
              <a:rPr lang="en-US" sz="1200" dirty="0" smtClean="0"/>
              <a:t> progress question. However, their exit rating will not increase  unless their rate of new skill acquisition was so great that it moved them closer to age-expected levels than they were at entry.</a:t>
            </a:r>
          </a:p>
          <a:p>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135</a:t>
            </a:fld>
            <a:endParaRPr lang="en-US"/>
          </a:p>
        </p:txBody>
      </p:sp>
    </p:spTree>
    <p:extLst>
      <p:ext uri="{BB962C8B-B14F-4D97-AF65-F5344CB8AC3E}">
        <p14:creationId xmlns:p14="http://schemas.microsoft.com/office/powerpoint/2010/main" val="1530193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It is not easy to keep the same rating as children get older.  The bar continually raises as children are expected to do more and more. As expectations about skills increase with age, the distance and complexity of skills that separates foundational, immediate foundational, and age-expected increases.</a:t>
            </a:r>
          </a:p>
          <a:p>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137</a:t>
            </a:fld>
            <a:endParaRPr lang="en-US"/>
          </a:p>
        </p:txBody>
      </p:sp>
    </p:spTree>
    <p:extLst>
      <p:ext uri="{BB962C8B-B14F-4D97-AF65-F5344CB8AC3E}">
        <p14:creationId xmlns:p14="http://schemas.microsoft.com/office/powerpoint/2010/main" val="795589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sz="2700" dirty="0" smtClean="0"/>
              <a:t>Post-it Writing: Choose one: </a:t>
            </a:r>
          </a:p>
          <a:p>
            <a:pPr marL="914400" lvl="1" indent="-514350">
              <a:buAutoNum type="alphaUcPeriod"/>
            </a:pPr>
            <a:r>
              <a:rPr lang="en-US" sz="2700" dirty="0" smtClean="0"/>
              <a:t>Use your own words  to describe to a parent how a five at entry differs from a five at exit. (2 min.)</a:t>
            </a:r>
          </a:p>
          <a:p>
            <a:pPr marL="914400" lvl="1" indent="-514350">
              <a:buAutoNum type="alphaUcPeriod"/>
            </a:pPr>
            <a:r>
              <a:rPr lang="en-US" sz="2700" dirty="0" smtClean="0"/>
              <a:t>A colleague says “I don’t think a five is right because Johnny made so much progress in the last 2 years.”  What would you say?</a:t>
            </a:r>
          </a:p>
          <a:p>
            <a:pPr marL="514350" indent="-514350">
              <a:buFont typeface="+mj-lt"/>
              <a:buAutoNum type="arabicPeriod"/>
            </a:pPr>
            <a:r>
              <a:rPr lang="en-US" sz="2700" dirty="0" smtClean="0"/>
              <a:t>Share your ideas with a partner. (5 min)</a:t>
            </a:r>
          </a:p>
          <a:p>
            <a:pPr marL="514350" indent="-514350">
              <a:buFont typeface="+mj-lt"/>
              <a:buAutoNum type="arabicPeriod"/>
            </a:pPr>
            <a:r>
              <a:rPr lang="en-US" sz="2700" dirty="0" smtClean="0"/>
              <a:t>Use your post-it to attach your best ideas  to the wall.</a:t>
            </a:r>
          </a:p>
          <a:p>
            <a:pPr marL="514350" indent="-514350">
              <a:buFont typeface="+mj-lt"/>
              <a:buAutoNum type="arabicPeriod"/>
            </a:pPr>
            <a:endParaRPr lang="en-US" sz="2700" dirty="0" smtClean="0"/>
          </a:p>
          <a:p>
            <a:pPr marL="514350" indent="-514350">
              <a:buFont typeface="+mj-lt"/>
              <a:buAutoNum type="arabicPeriod"/>
            </a:pPr>
            <a:endParaRPr lang="en-US" sz="2700" dirty="0" smtClean="0"/>
          </a:p>
          <a:p>
            <a:pPr marL="0" indent="0">
              <a:buFont typeface="+mj-lt"/>
              <a:buNone/>
            </a:pPr>
            <a:r>
              <a:rPr lang="en-US" sz="2700" dirty="0" smtClean="0"/>
              <a:t>DEBRIEF</a:t>
            </a:r>
            <a:r>
              <a:rPr lang="en-US" sz="2700" baseline="0" dirty="0" smtClean="0"/>
              <a:t> a few of the ideas (?perhaps compile a list for the state)</a:t>
            </a:r>
            <a:endParaRPr lang="en-US" sz="2700" dirty="0" smtClean="0"/>
          </a:p>
          <a:p>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138</a:t>
            </a:fld>
            <a:endParaRPr lang="en-US"/>
          </a:p>
        </p:txBody>
      </p:sp>
    </p:spTree>
    <p:extLst>
      <p:ext uri="{BB962C8B-B14F-4D97-AF65-F5344CB8AC3E}">
        <p14:creationId xmlns:p14="http://schemas.microsoft.com/office/powerpoint/2010/main" val="88584380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42607ACC-DEDC-4E5B-9552-524291221A6E}" type="slidenum">
              <a:rPr lang="en-US" smtClean="0"/>
              <a:pPr/>
              <a:t>139</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77590960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of you have included</a:t>
            </a:r>
            <a:r>
              <a:rPr lang="en-US" baseline="0" dirty="0" smtClean="0"/>
              <a:t> families in 90% or more in the decisions for the ratings?  75%? 50%? &lt;25%?</a:t>
            </a:r>
          </a:p>
          <a:p>
            <a:r>
              <a:rPr lang="en-US" baseline="0" dirty="0" smtClean="0"/>
              <a:t>What are some of your issues in involving the families meaningfully?</a:t>
            </a:r>
          </a:p>
          <a:p>
            <a:r>
              <a:rPr lang="en-US" baseline="0" dirty="0" smtClean="0"/>
              <a:t>How do you complete the COS process?  </a:t>
            </a:r>
          </a:p>
          <a:p>
            <a:r>
              <a:rPr lang="en-US" baseline="0" dirty="0" smtClean="0"/>
              <a:t>How many of you use a team?  Have one person complete the rating?</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140</a:t>
            </a:fld>
            <a:endParaRPr lang="en-US"/>
          </a:p>
        </p:txBody>
      </p:sp>
    </p:spTree>
    <p:extLst>
      <p:ext uri="{BB962C8B-B14F-4D97-AF65-F5344CB8AC3E}">
        <p14:creationId xmlns:p14="http://schemas.microsoft.com/office/powerpoint/2010/main" val="16290483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Cell phone voting</a:t>
            </a:r>
          </a:p>
          <a:p>
            <a:endParaRPr lang="en-US" dirty="0" smtClean="0"/>
          </a:p>
          <a:p>
            <a:r>
              <a:rPr lang="en-US" dirty="0" smtClean="0"/>
              <a:t>Across all of your COS experiences, in</a:t>
            </a:r>
            <a:r>
              <a:rPr lang="en-US" baseline="0" dirty="0" smtClean="0"/>
              <a:t> how many was:</a:t>
            </a:r>
          </a:p>
          <a:p>
            <a:r>
              <a:rPr lang="en-US" baseline="0" dirty="0" smtClean="0"/>
              <a:t>--The rating decided by a team that included at least one other professional and me.</a:t>
            </a:r>
          </a:p>
          <a:p>
            <a:r>
              <a:rPr lang="en-US" baseline="0" dirty="0" smtClean="0"/>
              <a:t>--At least one other professional in addition to me provided input about the child’s functioning (could be, but not necessarily in a team process)</a:t>
            </a:r>
          </a:p>
          <a:p>
            <a:r>
              <a:rPr lang="en-US" baseline="0" dirty="0" smtClean="0"/>
              <a:t>--Information about the child’s functioning from multiple settings and situations was used in deciding a rating</a:t>
            </a:r>
          </a:p>
          <a:p>
            <a:r>
              <a:rPr lang="en-US" baseline="0" dirty="0" smtClean="0"/>
              <a:t>--Family was present during the decision of the child outcomes ratings</a:t>
            </a:r>
          </a:p>
          <a:p>
            <a:r>
              <a:rPr lang="en-US" baseline="0" dirty="0" smtClean="0"/>
              <a:t>--Family provided input about the child’s functioning (may or may not have been present during the rating).</a:t>
            </a:r>
          </a:p>
          <a:p>
            <a:endParaRPr lang="en-US" baseline="0" dirty="0" smtClean="0"/>
          </a:p>
          <a:p>
            <a:r>
              <a:rPr lang="en-US" baseline="0" dirty="0" smtClean="0"/>
              <a:t>Compare numbers to 856 providers from 8 states participating in ENHANCE</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141</a:t>
            </a:fld>
            <a:endParaRPr lang="en-US"/>
          </a:p>
        </p:txBody>
      </p:sp>
    </p:spTree>
    <p:extLst>
      <p:ext uri="{BB962C8B-B14F-4D97-AF65-F5344CB8AC3E}">
        <p14:creationId xmlns:p14="http://schemas.microsoft.com/office/powerpoint/2010/main" val="24610023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 open-ended</a:t>
            </a:r>
            <a:r>
              <a:rPr lang="en-US" baseline="0" dirty="0" smtClean="0"/>
              <a:t> discussion about these…</a:t>
            </a:r>
          </a:p>
          <a:p>
            <a:endParaRPr lang="en-US" dirty="0" smtClean="0"/>
          </a:p>
          <a:p>
            <a:r>
              <a:rPr lang="en-US" dirty="0" smtClean="0"/>
              <a:t>Benefits:</a:t>
            </a:r>
          </a:p>
          <a:p>
            <a:r>
              <a:rPr lang="en-US" dirty="0" smtClean="0"/>
              <a:t>Consistent with best practice/service models</a:t>
            </a:r>
          </a:p>
          <a:p>
            <a:r>
              <a:rPr lang="en-US" dirty="0" smtClean="0"/>
              <a:t>Input from multiple perspectives, best picture</a:t>
            </a:r>
            <a:r>
              <a:rPr lang="en-US" baseline="0" dirty="0" smtClean="0"/>
              <a:t> of the child across settings</a:t>
            </a:r>
          </a:p>
          <a:p>
            <a:r>
              <a:rPr lang="en-US" baseline="0" dirty="0" smtClean="0"/>
              <a:t>Likely to have people with all 5 key types of understandings needed for effective rating</a:t>
            </a:r>
          </a:p>
          <a:p>
            <a:r>
              <a:rPr lang="en-US" baseline="0" dirty="0" smtClean="0"/>
              <a:t>Likely to come out with most accurate representation of status (whole is greater than sum of parts)</a:t>
            </a:r>
          </a:p>
          <a:p>
            <a:r>
              <a:rPr lang="en-US" baseline="0" dirty="0" smtClean="0"/>
              <a:t>Biases/mistakes kept in check</a:t>
            </a:r>
          </a:p>
          <a:p>
            <a:endParaRPr lang="en-US" baseline="0" dirty="0" smtClean="0"/>
          </a:p>
          <a:p>
            <a:r>
              <a:rPr lang="en-US" baseline="0" dirty="0" smtClean="0"/>
              <a:t>Challenges:</a:t>
            </a:r>
          </a:p>
          <a:p>
            <a:r>
              <a:rPr lang="en-US" baseline="0" dirty="0" smtClean="0"/>
              <a:t>Time/getting people together</a:t>
            </a:r>
          </a:p>
          <a:p>
            <a:r>
              <a:rPr lang="en-US" baseline="0" dirty="0" smtClean="0"/>
              <a:t>May be difficult to reach consensus (though don’t necessarily hear that much)</a:t>
            </a:r>
          </a:p>
          <a:p>
            <a:r>
              <a:rPr lang="en-US" baseline="0" dirty="0" smtClean="0"/>
              <a:t>Payment process</a:t>
            </a:r>
          </a:p>
          <a:p>
            <a:r>
              <a:rPr lang="en-US" baseline="0" dirty="0" smtClean="0"/>
              <a:t>May have different understanding of rating process</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142</a:t>
            </a:fld>
            <a:endParaRPr lang="en-US"/>
          </a:p>
        </p:txBody>
      </p:sp>
    </p:spTree>
    <p:extLst>
      <p:ext uri="{BB962C8B-B14F-4D97-AF65-F5344CB8AC3E}">
        <p14:creationId xmlns:p14="http://schemas.microsoft.com/office/powerpoint/2010/main" val="49968320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a:t>
            </a:r>
            <a:r>
              <a:rPr lang="en-US" baseline="0" dirty="0" smtClean="0"/>
              <a:t> handout</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143</a:t>
            </a:fld>
            <a:endParaRPr lang="en-US"/>
          </a:p>
        </p:txBody>
      </p:sp>
    </p:spTree>
    <p:extLst>
      <p:ext uri="{BB962C8B-B14F-4D97-AF65-F5344CB8AC3E}">
        <p14:creationId xmlns:p14="http://schemas.microsoft.com/office/powerpoint/2010/main" val="272897766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DCAD7C22-7763-4FD3-A624-97146E7EB440}" type="slidenum">
              <a:rPr lang="en-US" smtClean="0"/>
              <a:pPr/>
              <a:t>146</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r>
              <a:rPr lang="en-US" dirty="0" smtClean="0"/>
              <a:t>Throughout the IFSP/IEP</a:t>
            </a:r>
            <a:r>
              <a:rPr lang="en-US" baseline="0" dirty="0" smtClean="0"/>
              <a:t> process, there are multiple opportunities to talk with families about the child outcomes.  Can introduce with the purpose of early intervention/ECSE at initial conversations, which gives families the frame of what to expect from participation in the program.</a:t>
            </a:r>
          </a:p>
          <a:p>
            <a:r>
              <a:rPr lang="en-US" baseline="0" dirty="0" smtClean="0"/>
              <a:t>Throughout the process, can connect </a:t>
            </a:r>
            <a:r>
              <a:rPr lang="en-US" baseline="0" dirty="0" err="1" smtClean="0"/>
              <a:t>eval</a:t>
            </a:r>
            <a:r>
              <a:rPr lang="en-US" baseline="0" dirty="0" smtClean="0"/>
              <a:t>/assessment and intervention planning to the three outcomes, which helps families understand where their child is compared to self and compared to same age peers throughout their tenure with EI/ESCE.  Supports our value that families are informed and feel confident and competent to meet child’s needs.</a:t>
            </a:r>
          </a:p>
          <a:p>
            <a:r>
              <a:rPr lang="en-US" baseline="0" dirty="0" smtClean="0"/>
              <a:t>Stands to reason that if we support their understanding of the outcomes from the beginning, it supports their participation as full team members in the COS rating discussions.  (reference resources on this topic?)</a:t>
            </a:r>
          </a:p>
          <a:p>
            <a:endParaRPr lang="en-US" baseline="0" dirty="0" smtClean="0"/>
          </a:p>
          <a:p>
            <a:r>
              <a:rPr lang="en-US" baseline="0" dirty="0" smtClean="0"/>
              <a:t>Encourage family sharing … to tell you what they’ve seen, not yes/no agreement, or appraisals about age level.  Rich description is key….</a:t>
            </a:r>
            <a:endParaRPr lang="en-US" dirty="0" smtClean="0"/>
          </a:p>
          <a:p>
            <a:endParaRPr lang="en-US" dirty="0" smtClean="0"/>
          </a:p>
        </p:txBody>
      </p:sp>
    </p:spTree>
    <p:extLst>
      <p:ext uri="{BB962C8B-B14F-4D97-AF65-F5344CB8AC3E}">
        <p14:creationId xmlns:p14="http://schemas.microsoft.com/office/powerpoint/2010/main" val="223177332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0692989-02C2-4725-B059-A4DE04AAB2D5}" type="slidenum">
              <a:rPr lang="en-US"/>
              <a:pPr/>
              <a:t>147</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baseline="0" dirty="0" smtClean="0"/>
              <a:t>Handouts – quality review checklists – 1) team and 2) family.  (Do both?)  Debrief.</a:t>
            </a:r>
          </a:p>
          <a:p>
            <a:pPr eaLnBrk="1" hangingPunct="1"/>
            <a:endParaRPr lang="en-US" baseline="0" dirty="0" smtClean="0"/>
          </a:p>
          <a:p>
            <a:pPr eaLnBrk="1" hangingPunct="1"/>
            <a:r>
              <a:rPr lang="en-US" baseline="0" dirty="0" smtClean="0"/>
              <a:t>MARYLAND VIDEO…. What needs to go on slides related to this….  Refine consensus pieces and if should go before or after the video.</a:t>
            </a:r>
            <a:endParaRPr lang="en-US" dirty="0" smtClean="0"/>
          </a:p>
        </p:txBody>
      </p:sp>
    </p:spTree>
    <p:extLst>
      <p:ext uri="{BB962C8B-B14F-4D97-AF65-F5344CB8AC3E}">
        <p14:creationId xmlns:p14="http://schemas.microsoft.com/office/powerpoint/2010/main" val="4209410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13</a:t>
            </a:fld>
            <a:endParaRPr lang="en-US"/>
          </a:p>
        </p:txBody>
      </p:sp>
    </p:spTree>
    <p:extLst>
      <p:ext uri="{BB962C8B-B14F-4D97-AF65-F5344CB8AC3E}">
        <p14:creationId xmlns:p14="http://schemas.microsoft.com/office/powerpoint/2010/main" val="19314184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9B7C0923-B035-41C4-98B3-3AD6D1279953}" type="slidenum">
              <a:rPr lang="en-US" smtClean="0"/>
              <a:pPr/>
              <a:t>148</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r>
              <a:rPr lang="en-US" dirty="0" smtClean="0"/>
              <a:t>Start</a:t>
            </a:r>
            <a:r>
              <a:rPr lang="en-US" baseline="0" dirty="0" smtClean="0"/>
              <a:t> here.  </a:t>
            </a:r>
          </a:p>
          <a:p>
            <a:pPr eaLnBrk="1" hangingPunct="1"/>
            <a:endParaRPr lang="en-US" baseline="0" dirty="0" smtClean="0"/>
          </a:p>
          <a:p>
            <a:pPr eaLnBrk="1" hangingPunct="1"/>
            <a:r>
              <a:rPr lang="en-US" baseline="0" dirty="0" smtClean="0"/>
              <a:t>Overall functioning – and most often used functioning</a:t>
            </a:r>
          </a:p>
          <a:p>
            <a:pPr eaLnBrk="1" hangingPunct="1"/>
            <a:endParaRPr lang="en-US" dirty="0" smtClean="0"/>
          </a:p>
        </p:txBody>
      </p:sp>
    </p:spTree>
    <p:extLst>
      <p:ext uri="{BB962C8B-B14F-4D97-AF65-F5344CB8AC3E}">
        <p14:creationId xmlns:p14="http://schemas.microsoft.com/office/powerpoint/2010/main" val="247563729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Refer to Reaching Consensus Handout</a:t>
            </a:r>
            <a:endParaRPr lang="en-US" dirty="0"/>
          </a:p>
        </p:txBody>
      </p:sp>
      <p:sp>
        <p:nvSpPr>
          <p:cNvPr id="4" name="Slide Number Placeholder 3"/>
          <p:cNvSpPr>
            <a:spLocks noGrp="1"/>
          </p:cNvSpPr>
          <p:nvPr>
            <p:ph type="sldNum" sz="quarter" idx="10"/>
          </p:nvPr>
        </p:nvSpPr>
        <p:spPr/>
        <p:txBody>
          <a:bodyPr/>
          <a:lstStyle/>
          <a:p>
            <a:pPr>
              <a:defRPr/>
            </a:pPr>
            <a:fld id="{FA7A2AA4-94AA-4D10-A95E-F7EB1B385539}" type="slidenum">
              <a:rPr lang="en-US" smtClean="0"/>
              <a:pPr>
                <a:defRPr/>
              </a:pPr>
              <a:t>149</a:t>
            </a:fld>
            <a:endParaRPr lang="en-US"/>
          </a:p>
        </p:txBody>
      </p:sp>
    </p:spTree>
    <p:extLst>
      <p:ext uri="{BB962C8B-B14F-4D97-AF65-F5344CB8AC3E}">
        <p14:creationId xmlns:p14="http://schemas.microsoft.com/office/powerpoint/2010/main" val="361093582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use tools given so far, going to do</a:t>
            </a:r>
            <a:r>
              <a:rPr lang="en-US" baseline="0" dirty="0" smtClean="0"/>
              <a:t> two different activities.  Reminder – DON’T focus on documentation heavily here – use the things we’ve discussed so far (age anchoring, decision tree, rating scale, etc.) and do a bit of documentation – but we’ll work more on that in the next segment after we’ve had practice with the steps that proceed the documentation.</a:t>
            </a:r>
            <a:endParaRPr lang="en-US" dirty="0" smtClean="0"/>
          </a:p>
          <a:p>
            <a:endParaRPr lang="en-US" dirty="0" smtClean="0"/>
          </a:p>
          <a:p>
            <a:r>
              <a:rPr lang="en-US" dirty="0" smtClean="0"/>
              <a:t>Kim</a:t>
            </a:r>
            <a:r>
              <a:rPr lang="en-US" baseline="0" dirty="0" smtClean="0"/>
              <a:t> outcome 3 activity (30 minutes)– have them read for outcome 3.  Use highlighters to mark AE, IF and F.  Age anchor using resources, use the decision tree, document on form what will be considered, and approximate a rating.</a:t>
            </a:r>
          </a:p>
          <a:p>
            <a:endParaRPr lang="en-US" baseline="0" dirty="0" smtClean="0"/>
          </a:p>
          <a:p>
            <a:r>
              <a:rPr lang="en-US" baseline="0" dirty="0" smtClean="0"/>
              <a:t>Debrief:  Challenges? What went well?  Questions?</a:t>
            </a:r>
          </a:p>
          <a:p>
            <a:endParaRPr lang="en-US" baseline="0" dirty="0" smtClean="0"/>
          </a:p>
          <a:p>
            <a:endParaRPr lang="en-US" baseline="0" dirty="0" smtClean="0"/>
          </a:p>
          <a:p>
            <a:r>
              <a:rPr lang="en-US" baseline="0" dirty="0" smtClean="0"/>
              <a:t>Example from participant (30 minutes).  Select outcome to discuss, discuss the child’s functioning in that area, encourage use of discussion prompts.  Document (</a:t>
            </a:r>
            <a:r>
              <a:rPr lang="en-US" baseline="0" dirty="0" err="1" smtClean="0"/>
              <a:t>notetaking</a:t>
            </a:r>
            <a:r>
              <a:rPr lang="en-US" baseline="0" dirty="0" smtClean="0"/>
              <a:t> guide) throughout the conversation.  Age anchor, use decision tree, document, rate.</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Debrief:  Challenges? What went well?  Questions?</a:t>
            </a:r>
          </a:p>
          <a:p>
            <a:endParaRPr lang="en-US" baseline="0" dirty="0" smtClean="0"/>
          </a:p>
          <a:p>
            <a:r>
              <a:rPr lang="en-US" baseline="0" dirty="0" smtClean="0"/>
              <a:t>Take a 20 minutes break (2:40 – 3:00)</a:t>
            </a:r>
          </a:p>
          <a:p>
            <a:endParaRPr lang="en-US" baseline="0" dirty="0" smtClean="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151</a:t>
            </a:fld>
            <a:endParaRPr lang="en-US"/>
          </a:p>
        </p:txBody>
      </p:sp>
    </p:spTree>
    <p:extLst>
      <p:ext uri="{BB962C8B-B14F-4D97-AF65-F5344CB8AC3E}">
        <p14:creationId xmlns:p14="http://schemas.microsoft.com/office/powerpoint/2010/main" val="104040170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42607ACC-DEDC-4E5B-9552-524291221A6E}" type="slidenum">
              <a:rPr lang="en-US" smtClean="0"/>
              <a:pPr/>
              <a:t>153</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r>
              <a:rPr lang="en-US" dirty="0" smtClean="0"/>
              <a:t>Just to touch on; remember that documentation must match the rating.  Make reference to resources that help organize</a:t>
            </a:r>
            <a:r>
              <a:rPr lang="en-US" baseline="0" dirty="0" smtClean="0"/>
              <a:t> the information by age expected, immediate foundational and foundational skills, so like the highlighting, can tell by the amount in each section where to gear the rating.</a:t>
            </a:r>
            <a:endParaRPr lang="en-US" dirty="0" smtClean="0"/>
          </a:p>
        </p:txBody>
      </p:sp>
    </p:spTree>
    <p:extLst>
      <p:ext uri="{BB962C8B-B14F-4D97-AF65-F5344CB8AC3E}">
        <p14:creationId xmlns:p14="http://schemas.microsoft.com/office/powerpoint/2010/main" val="4634065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How many check quality</a:t>
            </a:r>
            <a:r>
              <a:rPr lang="en-US" sz="1200" kern="1200" baseline="0" dirty="0" smtClean="0">
                <a:solidFill>
                  <a:schemeClr val="tx1"/>
                </a:solidFill>
                <a:effectLst/>
                <a:latin typeface="Arial" charset="0"/>
                <a:ea typeface="+mn-ea"/>
                <a:cs typeface="+mn-cs"/>
              </a:rPr>
              <a:t> of your data (in system or on forms)?  How many </a:t>
            </a:r>
            <a:r>
              <a:rPr lang="en-US" sz="1200" kern="1200" dirty="0" smtClean="0">
                <a:solidFill>
                  <a:schemeClr val="tx1"/>
                </a:solidFill>
                <a:effectLst/>
                <a:latin typeface="Arial" charset="0"/>
                <a:ea typeface="+mn-ea"/>
                <a:cs typeface="+mn-cs"/>
              </a:rPr>
              <a:t> look at state or program level data about child progress categories? About summary statements? How do you use this information? What questions do you consider when you look at it? </a:t>
            </a:r>
          </a:p>
          <a:p>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SHARE ENHANCE data…</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154</a:t>
            </a:fld>
            <a:endParaRPr lang="en-US"/>
          </a:p>
        </p:txBody>
      </p:sp>
    </p:spTree>
    <p:extLst>
      <p:ext uri="{BB962C8B-B14F-4D97-AF65-F5344CB8AC3E}">
        <p14:creationId xmlns:p14="http://schemas.microsoft.com/office/powerpoint/2010/main" val="162904833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endParaRPr lang="en-US" smtClean="0"/>
          </a:p>
        </p:txBody>
      </p:sp>
      <p:sp>
        <p:nvSpPr>
          <p:cNvPr id="180228" name="Slide Number Placeholder 3"/>
          <p:cNvSpPr>
            <a:spLocks noGrp="1"/>
          </p:cNvSpPr>
          <p:nvPr>
            <p:ph type="sldNum" sz="quarter" idx="5"/>
          </p:nvPr>
        </p:nvSpPr>
        <p:spPr>
          <a:noFill/>
        </p:spPr>
        <p:txBody>
          <a:bodyPr/>
          <a:lstStyle/>
          <a:p>
            <a:fld id="{16BECD18-0D09-482A-BDDA-007C84C5F899}" type="slidenum">
              <a:rPr lang="en-US" smtClean="0"/>
              <a:pPr/>
              <a:t>155</a:t>
            </a:fld>
            <a:endParaRPr lang="en-US" smtClean="0"/>
          </a:p>
        </p:txBody>
      </p:sp>
    </p:spTree>
    <p:extLst>
      <p:ext uri="{BB962C8B-B14F-4D97-AF65-F5344CB8AC3E}">
        <p14:creationId xmlns:p14="http://schemas.microsoft.com/office/powerpoint/2010/main" val="121397404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r>
              <a:rPr lang="en-US" dirty="0" smtClean="0"/>
              <a:t>Before</a:t>
            </a:r>
            <a:r>
              <a:rPr lang="en-US" baseline="0" dirty="0" smtClean="0"/>
              <a:t> beginning in the COS process, fundamental that those involved receive training and information about the key components of the process, including those we’ve talked about, but also including data entry.</a:t>
            </a:r>
            <a:endParaRPr lang="en-US" dirty="0" smtClean="0"/>
          </a:p>
        </p:txBody>
      </p:sp>
      <p:sp>
        <p:nvSpPr>
          <p:cNvPr id="181252" name="Slide Number Placeholder 3"/>
          <p:cNvSpPr>
            <a:spLocks noGrp="1"/>
          </p:cNvSpPr>
          <p:nvPr>
            <p:ph type="sldNum" sz="quarter" idx="5"/>
          </p:nvPr>
        </p:nvSpPr>
        <p:spPr>
          <a:noFill/>
        </p:spPr>
        <p:txBody>
          <a:bodyPr/>
          <a:lstStyle/>
          <a:p>
            <a:fld id="{32753F3D-EE95-4B0D-823C-2B5A01525A6C}" type="slidenum">
              <a:rPr lang="en-US" smtClean="0"/>
              <a:pPr/>
              <a:t>157</a:t>
            </a:fld>
            <a:endParaRPr lang="en-US" smtClean="0"/>
          </a:p>
        </p:txBody>
      </p:sp>
    </p:spTree>
    <p:extLst>
      <p:ext uri="{BB962C8B-B14F-4D97-AF65-F5344CB8AC3E}">
        <p14:creationId xmlns:p14="http://schemas.microsoft.com/office/powerpoint/2010/main" val="256227603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200">
                <a:solidFill>
                  <a:srgbClr val="224568"/>
                </a:solidFill>
                <a:latin typeface="Arial" charset="0"/>
              </a:defRPr>
            </a:lvl1pPr>
            <a:lvl2pPr marL="742950" indent="-285750" algn="ctr" eaLnBrk="0" hangingPunct="0">
              <a:defRPr sz="3200">
                <a:solidFill>
                  <a:srgbClr val="224568"/>
                </a:solidFill>
                <a:latin typeface="Arial" charset="0"/>
              </a:defRPr>
            </a:lvl2pPr>
            <a:lvl3pPr marL="1143000" indent="-228600" algn="ctr" eaLnBrk="0" hangingPunct="0">
              <a:defRPr sz="3200">
                <a:solidFill>
                  <a:srgbClr val="224568"/>
                </a:solidFill>
                <a:latin typeface="Arial" charset="0"/>
              </a:defRPr>
            </a:lvl3pPr>
            <a:lvl4pPr marL="1600200" indent="-228600" algn="ctr" eaLnBrk="0" hangingPunct="0">
              <a:defRPr sz="3200">
                <a:solidFill>
                  <a:srgbClr val="224568"/>
                </a:solidFill>
                <a:latin typeface="Arial" charset="0"/>
              </a:defRPr>
            </a:lvl4pPr>
            <a:lvl5pPr marL="2057400" indent="-228600" algn="ctr" eaLnBrk="0" hangingPunct="0">
              <a:defRPr sz="3200">
                <a:solidFill>
                  <a:srgbClr val="224568"/>
                </a:solidFill>
                <a:latin typeface="Arial" charset="0"/>
              </a:defRPr>
            </a:lvl5pPr>
            <a:lvl6pPr marL="2514600" indent="-228600" algn="ctr" eaLnBrk="0" fontAlgn="base" hangingPunct="0">
              <a:spcBef>
                <a:spcPct val="0"/>
              </a:spcBef>
              <a:spcAft>
                <a:spcPct val="0"/>
              </a:spcAft>
              <a:defRPr sz="3200">
                <a:solidFill>
                  <a:srgbClr val="224568"/>
                </a:solidFill>
                <a:latin typeface="Arial" charset="0"/>
              </a:defRPr>
            </a:lvl6pPr>
            <a:lvl7pPr marL="2971800" indent="-228600" algn="ctr" eaLnBrk="0" fontAlgn="base" hangingPunct="0">
              <a:spcBef>
                <a:spcPct val="0"/>
              </a:spcBef>
              <a:spcAft>
                <a:spcPct val="0"/>
              </a:spcAft>
              <a:defRPr sz="3200">
                <a:solidFill>
                  <a:srgbClr val="224568"/>
                </a:solidFill>
                <a:latin typeface="Arial" charset="0"/>
              </a:defRPr>
            </a:lvl7pPr>
            <a:lvl8pPr marL="3429000" indent="-228600" algn="ctr" eaLnBrk="0" fontAlgn="base" hangingPunct="0">
              <a:spcBef>
                <a:spcPct val="0"/>
              </a:spcBef>
              <a:spcAft>
                <a:spcPct val="0"/>
              </a:spcAft>
              <a:defRPr sz="3200">
                <a:solidFill>
                  <a:srgbClr val="224568"/>
                </a:solidFill>
                <a:latin typeface="Arial" charset="0"/>
              </a:defRPr>
            </a:lvl8pPr>
            <a:lvl9pPr marL="3886200" indent="-228600" algn="ctr" eaLnBrk="0" fontAlgn="base" hangingPunct="0">
              <a:spcBef>
                <a:spcPct val="0"/>
              </a:spcBef>
              <a:spcAft>
                <a:spcPct val="0"/>
              </a:spcAft>
              <a:defRPr sz="3200">
                <a:solidFill>
                  <a:srgbClr val="224568"/>
                </a:solidFill>
                <a:latin typeface="Arial" charset="0"/>
              </a:defRPr>
            </a:lvl9pPr>
          </a:lstStyle>
          <a:p>
            <a:pPr algn="r" eaLnBrk="1" hangingPunct="1">
              <a:defRPr/>
            </a:pPr>
            <a:fld id="{3AF56CEC-621E-4FE1-8981-3209BE3C9241}" type="slidenum">
              <a:rPr lang="en-US" sz="1200" smtClean="0">
                <a:solidFill>
                  <a:schemeClr val="tx1"/>
                </a:solidFill>
                <a:latin typeface="Times New Roman" pitchFamily="18" charset="0"/>
              </a:rPr>
              <a:pPr algn="r" eaLnBrk="1" hangingPunct="1">
                <a:defRPr/>
              </a:pPr>
              <a:t>158</a:t>
            </a:fld>
            <a:endParaRPr lang="en-US" sz="1200" smtClean="0">
              <a:solidFill>
                <a:schemeClr val="tx1"/>
              </a:solidFill>
              <a:latin typeface="Times New Roman" pitchFamily="18"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412314263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200">
                <a:solidFill>
                  <a:srgbClr val="224568"/>
                </a:solidFill>
                <a:latin typeface="Arial" charset="0"/>
              </a:defRPr>
            </a:lvl1pPr>
            <a:lvl2pPr marL="742950" indent="-285750" algn="ctr" eaLnBrk="0" hangingPunct="0">
              <a:defRPr sz="3200">
                <a:solidFill>
                  <a:srgbClr val="224568"/>
                </a:solidFill>
                <a:latin typeface="Arial" charset="0"/>
              </a:defRPr>
            </a:lvl2pPr>
            <a:lvl3pPr marL="1143000" indent="-228600" algn="ctr" eaLnBrk="0" hangingPunct="0">
              <a:defRPr sz="3200">
                <a:solidFill>
                  <a:srgbClr val="224568"/>
                </a:solidFill>
                <a:latin typeface="Arial" charset="0"/>
              </a:defRPr>
            </a:lvl3pPr>
            <a:lvl4pPr marL="1600200" indent="-228600" algn="ctr" eaLnBrk="0" hangingPunct="0">
              <a:defRPr sz="3200">
                <a:solidFill>
                  <a:srgbClr val="224568"/>
                </a:solidFill>
                <a:latin typeface="Arial" charset="0"/>
              </a:defRPr>
            </a:lvl4pPr>
            <a:lvl5pPr marL="2057400" indent="-228600" algn="ctr" eaLnBrk="0" hangingPunct="0">
              <a:defRPr sz="3200">
                <a:solidFill>
                  <a:srgbClr val="224568"/>
                </a:solidFill>
                <a:latin typeface="Arial" charset="0"/>
              </a:defRPr>
            </a:lvl5pPr>
            <a:lvl6pPr marL="2514600" indent="-228600" algn="ctr" eaLnBrk="0" fontAlgn="base" hangingPunct="0">
              <a:spcBef>
                <a:spcPct val="0"/>
              </a:spcBef>
              <a:spcAft>
                <a:spcPct val="0"/>
              </a:spcAft>
              <a:defRPr sz="3200">
                <a:solidFill>
                  <a:srgbClr val="224568"/>
                </a:solidFill>
                <a:latin typeface="Arial" charset="0"/>
              </a:defRPr>
            </a:lvl6pPr>
            <a:lvl7pPr marL="2971800" indent="-228600" algn="ctr" eaLnBrk="0" fontAlgn="base" hangingPunct="0">
              <a:spcBef>
                <a:spcPct val="0"/>
              </a:spcBef>
              <a:spcAft>
                <a:spcPct val="0"/>
              </a:spcAft>
              <a:defRPr sz="3200">
                <a:solidFill>
                  <a:srgbClr val="224568"/>
                </a:solidFill>
                <a:latin typeface="Arial" charset="0"/>
              </a:defRPr>
            </a:lvl7pPr>
            <a:lvl8pPr marL="3429000" indent="-228600" algn="ctr" eaLnBrk="0" fontAlgn="base" hangingPunct="0">
              <a:spcBef>
                <a:spcPct val="0"/>
              </a:spcBef>
              <a:spcAft>
                <a:spcPct val="0"/>
              </a:spcAft>
              <a:defRPr sz="3200">
                <a:solidFill>
                  <a:srgbClr val="224568"/>
                </a:solidFill>
                <a:latin typeface="Arial" charset="0"/>
              </a:defRPr>
            </a:lvl8pPr>
            <a:lvl9pPr marL="3886200" indent="-228600" algn="ctr" eaLnBrk="0" fontAlgn="base" hangingPunct="0">
              <a:spcBef>
                <a:spcPct val="0"/>
              </a:spcBef>
              <a:spcAft>
                <a:spcPct val="0"/>
              </a:spcAft>
              <a:defRPr sz="3200">
                <a:solidFill>
                  <a:srgbClr val="224568"/>
                </a:solidFill>
                <a:latin typeface="Arial" charset="0"/>
              </a:defRPr>
            </a:lvl9pPr>
          </a:lstStyle>
          <a:p>
            <a:pPr algn="r" eaLnBrk="1" hangingPunct="1">
              <a:defRPr/>
            </a:pPr>
            <a:fld id="{9F111381-00B4-4F19-B185-73ED7C010212}" type="slidenum">
              <a:rPr lang="en-US" sz="1200" smtClean="0">
                <a:solidFill>
                  <a:schemeClr val="tx1"/>
                </a:solidFill>
                <a:latin typeface="Times New Roman" pitchFamily="18" charset="0"/>
              </a:rPr>
              <a:pPr algn="r" eaLnBrk="1" hangingPunct="1">
                <a:defRPr/>
              </a:pPr>
              <a:t>159</a:t>
            </a:fld>
            <a:endParaRPr lang="en-US" sz="1200" smtClean="0">
              <a:solidFill>
                <a:schemeClr val="tx1"/>
              </a:solidFill>
              <a:latin typeface="Times New Roman" pitchFamily="18"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00973664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Section…</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160</a:t>
            </a:fld>
            <a:endParaRPr lang="en-US"/>
          </a:p>
        </p:txBody>
      </p:sp>
    </p:spTree>
    <p:extLst>
      <p:ext uri="{BB962C8B-B14F-4D97-AF65-F5344CB8AC3E}">
        <p14:creationId xmlns:p14="http://schemas.microsoft.com/office/powerpoint/2010/main" val="2236016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Beginning</a:t>
            </a:r>
            <a:r>
              <a:rPr lang="en-US" baseline="0" dirty="0" smtClean="0"/>
              <a:t> with the end in mind….</a:t>
            </a:r>
          </a:p>
          <a:p>
            <a:r>
              <a:rPr lang="en-US" baseline="0" dirty="0" smtClean="0"/>
              <a:t>      What comes of all this effort?</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14</a:t>
            </a:fld>
            <a:endParaRPr lang="en-US"/>
          </a:p>
        </p:txBody>
      </p:sp>
    </p:spTree>
    <p:extLst>
      <p:ext uri="{BB962C8B-B14F-4D97-AF65-F5344CB8AC3E}">
        <p14:creationId xmlns:p14="http://schemas.microsoft.com/office/powerpoint/2010/main" val="219392904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00AF1B34-B759-4C93-BC3B-AAE5D54378BF}" type="slidenum">
              <a:rPr lang="en-US" smtClean="0"/>
              <a:pPr/>
              <a:t>161</a:t>
            </a:fld>
            <a:endParaRPr lang="en-US"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r>
              <a:rPr lang="en-US" dirty="0" smtClean="0"/>
              <a:t>What data can tell us….</a:t>
            </a:r>
          </a:p>
          <a:p>
            <a:pPr eaLnBrk="1" hangingPunct="1"/>
            <a:r>
              <a:rPr lang="en-US" dirty="0" smtClean="0"/>
              <a:t>Data is a party of any continuous improvement cycle.</a:t>
            </a:r>
          </a:p>
        </p:txBody>
      </p:sp>
    </p:spTree>
    <p:extLst>
      <p:ext uri="{BB962C8B-B14F-4D97-AF65-F5344CB8AC3E}">
        <p14:creationId xmlns:p14="http://schemas.microsoft.com/office/powerpoint/2010/main" val="380865337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00AF1B34-B759-4C93-BC3B-AAE5D54378BF}" type="slidenum">
              <a:rPr lang="en-US" smtClean="0"/>
              <a:pPr/>
              <a:t>162</a:t>
            </a:fld>
            <a:endParaRPr lang="en-US"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r>
              <a:rPr lang="en-US" dirty="0" smtClean="0"/>
              <a:t>What data can tell us….</a:t>
            </a:r>
          </a:p>
          <a:p>
            <a:pPr eaLnBrk="1" hangingPunct="1"/>
            <a:r>
              <a:rPr lang="en-US" dirty="0" smtClean="0"/>
              <a:t>Can do this at the individual level…. Using info</a:t>
            </a:r>
            <a:r>
              <a:rPr lang="en-US" baseline="0" dirty="0" smtClean="0"/>
              <a:t> for rating process to inform planning and implementation of the IEP/IFSP process</a:t>
            </a:r>
          </a:p>
          <a:p>
            <a:pPr eaLnBrk="1" hangingPunct="1"/>
            <a:r>
              <a:rPr lang="en-US" baseline="0" dirty="0" smtClean="0"/>
              <a:t>Can do this at the group</a:t>
            </a:r>
            <a:r>
              <a:rPr lang="en-US" baseline="0" smtClean="0"/>
              <a:t>/ aggregate level</a:t>
            </a:r>
            <a:endParaRPr lang="en-US" dirty="0" smtClean="0"/>
          </a:p>
        </p:txBody>
      </p:sp>
    </p:spTree>
    <p:extLst>
      <p:ext uri="{BB962C8B-B14F-4D97-AF65-F5344CB8AC3E}">
        <p14:creationId xmlns:p14="http://schemas.microsoft.com/office/powerpoint/2010/main" val="184514099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00AF1B34-B759-4C93-BC3B-AAE5D54378BF}" type="slidenum">
              <a:rPr lang="en-US" smtClean="0"/>
              <a:pPr/>
              <a:t>163</a:t>
            </a:fld>
            <a:endParaRPr lang="en-US"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r>
              <a:rPr lang="en-US" dirty="0" smtClean="0"/>
              <a:t>Similar process at group level… program, state, nation</a:t>
            </a:r>
            <a:r>
              <a:rPr lang="en-US" baseline="0" dirty="0" smtClean="0"/>
              <a:t> except looking across programs….</a:t>
            </a:r>
            <a:endParaRPr lang="en-US" dirty="0" smtClean="0"/>
          </a:p>
        </p:txBody>
      </p:sp>
    </p:spTree>
    <p:extLst>
      <p:ext uri="{BB962C8B-B14F-4D97-AF65-F5344CB8AC3E}">
        <p14:creationId xmlns:p14="http://schemas.microsoft.com/office/powerpoint/2010/main" val="299021776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164</a:t>
            </a:fld>
            <a:endParaRPr lang="en-US"/>
          </a:p>
        </p:txBody>
      </p:sp>
    </p:spTree>
    <p:extLst>
      <p:ext uri="{BB962C8B-B14F-4D97-AF65-F5344CB8AC3E}">
        <p14:creationId xmlns:p14="http://schemas.microsoft.com/office/powerpoint/2010/main" val="140825652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data, previous years, other knowledge from the field…</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165</a:t>
            </a:fld>
            <a:endParaRPr lang="en-US"/>
          </a:p>
        </p:txBody>
      </p:sp>
    </p:spTree>
    <p:extLst>
      <p:ext uri="{BB962C8B-B14F-4D97-AF65-F5344CB8AC3E}">
        <p14:creationId xmlns:p14="http://schemas.microsoft.com/office/powerpoint/2010/main" val="13317733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they think data in Arkansas</a:t>
            </a:r>
            <a:r>
              <a:rPr lang="en-US" baseline="0" dirty="0" smtClean="0"/>
              <a:t> should be similar to or different from the national data?  Why?</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166</a:t>
            </a:fld>
            <a:endParaRPr lang="en-US"/>
          </a:p>
        </p:txBody>
      </p:sp>
    </p:spTree>
    <p:extLst>
      <p:ext uri="{BB962C8B-B14F-4D97-AF65-F5344CB8AC3E}">
        <p14:creationId xmlns:p14="http://schemas.microsoft.com/office/powerpoint/2010/main" val="413640351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Remember this??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167</a:t>
            </a:fld>
            <a:endParaRPr lang="en-US"/>
          </a:p>
        </p:txBody>
      </p:sp>
    </p:spTree>
    <p:extLst>
      <p:ext uri="{BB962C8B-B14F-4D97-AF65-F5344CB8AC3E}">
        <p14:creationId xmlns:p14="http://schemas.microsoft.com/office/powerpoint/2010/main" val="299841157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STATEs… =</a:t>
            </a:r>
            <a:r>
              <a:rPr lang="en-US" baseline="0" dirty="0" smtClean="0"/>
              <a:t> AR… Not sure yet how to do the reveal…</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171</a:t>
            </a:fld>
            <a:endParaRPr lang="en-US"/>
          </a:p>
        </p:txBody>
      </p:sp>
    </p:spTree>
    <p:extLst>
      <p:ext uri="{BB962C8B-B14F-4D97-AF65-F5344CB8AC3E}">
        <p14:creationId xmlns:p14="http://schemas.microsoft.com/office/powerpoint/2010/main" val="111508800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173</a:t>
            </a:fld>
            <a:endParaRPr lang="en-US"/>
          </a:p>
        </p:txBody>
      </p:sp>
    </p:spTree>
    <p:extLst>
      <p:ext uri="{BB962C8B-B14F-4D97-AF65-F5344CB8AC3E}">
        <p14:creationId xmlns:p14="http://schemas.microsoft.com/office/powerpoint/2010/main" val="368486235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group of us may look at the same numbers, the same</a:t>
            </a:r>
            <a:r>
              <a:rPr lang="en-US" baseline="0" dirty="0" smtClean="0"/>
              <a:t> type of evidence, but have many different interpretations, or ideas about what to think when they look at those numbers.</a:t>
            </a:r>
          </a:p>
          <a:p>
            <a:endParaRPr lang="en-US" baseline="0" dirty="0" smtClean="0"/>
          </a:p>
          <a:p>
            <a:r>
              <a:rPr lang="en-US" baseline="0" dirty="0" smtClean="0"/>
              <a:t>Can repeat by program vs. state, by disability type vs. overall, by age group, by race/ethnicity, by intervention approach, etc.</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178</a:t>
            </a:fld>
            <a:endParaRPr lang="en-US"/>
          </a:p>
        </p:txBody>
      </p:sp>
    </p:spTree>
    <p:extLst>
      <p:ext uri="{BB962C8B-B14F-4D97-AF65-F5344CB8AC3E}">
        <p14:creationId xmlns:p14="http://schemas.microsoft.com/office/powerpoint/2010/main" val="796714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t>
            </a:r>
            <a:r>
              <a:rPr lang="en-US" baseline="0" dirty="0" smtClean="0"/>
              <a:t>a goes through a number of transformations….Talk about steps in this process today… [Walk through] zoom to the end for just a moment….</a:t>
            </a:r>
            <a:endParaRPr lang="en-US" dirty="0" smtClean="0"/>
          </a:p>
          <a:p>
            <a:endParaRPr lang="en-US" dirty="0" smtClean="0"/>
          </a:p>
          <a:p>
            <a:endParaRPr lang="en-US" dirty="0" smtClean="0"/>
          </a:p>
          <a:p>
            <a:r>
              <a:rPr lang="en-US" dirty="0" smtClean="0"/>
              <a:t>Rich detail…. Convert to a form consistent for all kids… manageable</a:t>
            </a:r>
            <a:r>
              <a:rPr lang="en-US" baseline="0" dirty="0" smtClean="0"/>
              <a:t> level of detail</a:t>
            </a:r>
          </a:p>
          <a:p>
            <a:r>
              <a:rPr lang="en-US" baseline="0" dirty="0" smtClean="0"/>
              <a:t>Rich data, teams synthesize, come up with a rating based on child’s functioning relative to age-expected behavior… may not know what happens next…converts to progress categories &amp; derive summary statements.. Both go to federal government – reporting, setting targets, state use program improvement, split out by local area (reported by local district for the first time in 2011), split out for kids who enter at different ages, split out by kids with different types of disabilities, eventually use for monitoring, etc.</a:t>
            </a:r>
          </a:p>
          <a:p>
            <a:endParaRPr lang="en-US" baseline="0" dirty="0" smtClean="0"/>
          </a:p>
          <a:p>
            <a:r>
              <a:rPr lang="en-US" b="1" baseline="0" dirty="0" smtClean="0"/>
              <a:t>Today as we talk…. We’ll do a little back and forth… what are the skills you need to produce high quality data and then look at different parts of this picture as well, what the data looks like, what it might mean, how it gets used… But, we often feel it helps to begin with the end in mind, to see what information some others use that comes from the COS.</a:t>
            </a:r>
            <a:endParaRPr lang="en-US" b="1"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15</a:t>
            </a:fld>
            <a:endParaRPr lang="en-US"/>
          </a:p>
        </p:txBody>
      </p:sp>
    </p:spTree>
    <p:extLst>
      <p:ext uri="{BB962C8B-B14F-4D97-AF65-F5344CB8AC3E}">
        <p14:creationId xmlns:p14="http://schemas.microsoft.com/office/powerpoint/2010/main" val="245631309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AC524E-C901-4FF3-9A18-7DDC87AB165F}" type="slidenum">
              <a:rPr lang="en-US"/>
              <a:pPr/>
              <a:t>180</a:t>
            </a:fld>
            <a:endParaRPr lang="en-US"/>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5490001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EAB3F0-1FDF-4359-BBC6-FFA0142795F5}" type="slidenum">
              <a:rPr lang="en-US"/>
              <a:pPr/>
              <a:t>181</a:t>
            </a:fld>
            <a:endParaRPr lang="en-US"/>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9727033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88CCDF9B-DF2F-4816-91E1-FDCB04009C45}" type="slidenum">
              <a:rPr lang="en-US" sz="1200">
                <a:solidFill>
                  <a:schemeClr val="tx1"/>
                </a:solidFill>
                <a:latin typeface="Times New Roman" pitchFamily="18" charset="0"/>
              </a:rPr>
              <a:pPr/>
              <a:t>183</a:t>
            </a:fld>
            <a:endParaRPr lang="en-US" sz="1200">
              <a:solidFill>
                <a:schemeClr val="tx1"/>
              </a:solidFill>
              <a:latin typeface="Times New Roman" pitchFamily="18"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43846597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 </a:t>
            </a:r>
            <a:r>
              <a:rPr lang="en-US" baseline="0" dirty="0" smtClean="0"/>
              <a:t> A moment… what is one thing you want to find out from your data? Killer questions… examples… discuss…</a:t>
            </a:r>
          </a:p>
          <a:p>
            <a:r>
              <a:rPr lang="en-US" baseline="0" dirty="0" smtClean="0"/>
              <a:t>Action steps… what do to begin to work with data… next step… if time.</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184</a:t>
            </a:fld>
            <a:endParaRPr lang="en-US"/>
          </a:p>
        </p:txBody>
      </p:sp>
    </p:spTree>
    <p:extLst>
      <p:ext uri="{BB962C8B-B14F-4D97-AF65-F5344CB8AC3E}">
        <p14:creationId xmlns:p14="http://schemas.microsoft.com/office/powerpoint/2010/main" val="154542977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186</a:t>
            </a:fld>
            <a:endParaRPr lang="en-US"/>
          </a:p>
        </p:txBody>
      </p:sp>
    </p:spTree>
    <p:extLst>
      <p:ext uri="{BB962C8B-B14F-4D97-AF65-F5344CB8AC3E}">
        <p14:creationId xmlns:p14="http://schemas.microsoft.com/office/powerpoint/2010/main" val="119145243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D68EAB21-414A-45F7-A72B-0DDA2BE80184}" type="slidenum">
              <a:rPr lang="en-US" sz="1200">
                <a:solidFill>
                  <a:schemeClr val="tx1"/>
                </a:solidFill>
                <a:latin typeface="Times New Roman" pitchFamily="18" charset="0"/>
              </a:rPr>
              <a:pPr/>
              <a:t>187</a:t>
            </a:fld>
            <a:endParaRPr lang="en-US" sz="1200">
              <a:solidFill>
                <a:schemeClr val="tx1"/>
              </a:solidFill>
              <a:latin typeface="Times New Roman" pitchFamily="18"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And allow</a:t>
            </a:r>
            <a:r>
              <a:rPr lang="en-US" baseline="0" dirty="0" smtClean="0"/>
              <a:t> us to address our overarching mission…</a:t>
            </a:r>
            <a:endParaRPr lang="en-US" dirty="0" smtClean="0"/>
          </a:p>
        </p:txBody>
      </p:sp>
    </p:spTree>
    <p:extLst>
      <p:ext uri="{BB962C8B-B14F-4D97-AF65-F5344CB8AC3E}">
        <p14:creationId xmlns:p14="http://schemas.microsoft.com/office/powerpoint/2010/main" val="168259243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Related to</a:t>
            </a:r>
            <a:r>
              <a:rPr lang="en-US" baseline="0" dirty="0" smtClean="0"/>
              <a:t> data; transition to the entire day (any loose ends).  Ask Dee to include any next steps.</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188</a:t>
            </a:fld>
            <a:endParaRPr lang="en-US"/>
          </a:p>
        </p:txBody>
      </p:sp>
    </p:spTree>
    <p:extLst>
      <p:ext uri="{BB962C8B-B14F-4D97-AF65-F5344CB8AC3E}">
        <p14:creationId xmlns:p14="http://schemas.microsoft.com/office/powerpoint/2010/main" val="45411312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4C716150-2BFC-4715-B2AC-FA34BA567CB7}" type="slidenum">
              <a:rPr lang="en-US" smtClean="0"/>
              <a:pPr/>
              <a:t>189</a:t>
            </a:fld>
            <a:endParaRPr 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xfrm>
            <a:off x="688975" y="4338638"/>
            <a:ext cx="5507038" cy="4186237"/>
          </a:xfrm>
          <a:noFill/>
          <a:ln/>
        </p:spPr>
        <p:txBody>
          <a:bodyPr/>
          <a:lstStyle/>
          <a:p>
            <a:pPr eaLnBrk="1" hangingPunct="1"/>
            <a:endParaRPr lang="en-US" dirty="0" smtClean="0"/>
          </a:p>
        </p:txBody>
      </p:sp>
    </p:spTree>
    <p:extLst>
      <p:ext uri="{BB962C8B-B14F-4D97-AF65-F5344CB8AC3E}">
        <p14:creationId xmlns:p14="http://schemas.microsoft.com/office/powerpoint/2010/main" val="41758272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Note: </a:t>
            </a:r>
            <a:r>
              <a:rPr lang="en-US" sz="1200" dirty="0" smtClean="0"/>
              <a:t>Pt. C and Pt. B Preschool are the only 2 federal EC programs with national data on outcomes.</a:t>
            </a:r>
          </a:p>
          <a:p>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195</a:t>
            </a:fld>
            <a:endParaRPr lang="en-US"/>
          </a:p>
        </p:txBody>
      </p:sp>
    </p:spTree>
    <p:extLst>
      <p:ext uri="{BB962C8B-B14F-4D97-AF65-F5344CB8AC3E}">
        <p14:creationId xmlns:p14="http://schemas.microsoft.com/office/powerpoint/2010/main" val="211963246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question that sometimes arises in the context of the summary of functional performance process is whether or not rating a child’s functioning on the 7-point scale is ‘subjective.’  Subjectivity can be defined as related to the ‘mind’ of the rater, rather than the nature of the subject being rated.  If your team determines a rating based on what is in their minds, rather on the what the child demonstrates and the rating criteria, the rating may be subjective.  If the rating is based on the child’s demonstrated functioning, as compared to age-expected functioning and the criteria for each of the 7 points, it is a data based decision – not unlike the decisions the team makes when designing an appropriate program for a child.</a:t>
            </a:r>
          </a:p>
          <a:p>
            <a:endParaRPr lang="en-US" baseline="0" dirty="0" smtClean="0"/>
          </a:p>
          <a:p>
            <a:r>
              <a:rPr lang="en-US" baseline="0" dirty="0" smtClean="0"/>
              <a:t>Next section on age – anchoring – a practice, that when used consistently, helps ensure the proper application of the rating.</a:t>
            </a:r>
            <a:endParaRPr lang="en-US" dirty="0"/>
          </a:p>
        </p:txBody>
      </p:sp>
      <p:sp>
        <p:nvSpPr>
          <p:cNvPr id="4" name="Slide Number Placeholder 3"/>
          <p:cNvSpPr>
            <a:spLocks noGrp="1"/>
          </p:cNvSpPr>
          <p:nvPr>
            <p:ph type="sldNum" sz="quarter" idx="10"/>
          </p:nvPr>
        </p:nvSpPr>
        <p:spPr/>
        <p:txBody>
          <a:bodyPr/>
          <a:lstStyle/>
          <a:p>
            <a:fld id="{35FEE69A-A448-4BF2-9942-DEF6713F3C35}" type="slidenum">
              <a:rPr lang="en-US" smtClean="0"/>
              <a:pPr/>
              <a:t>196</a:t>
            </a:fld>
            <a:endParaRPr lang="en-US"/>
          </a:p>
        </p:txBody>
      </p:sp>
    </p:spTree>
    <p:extLst>
      <p:ext uri="{BB962C8B-B14F-4D97-AF65-F5344CB8AC3E}">
        <p14:creationId xmlns:p14="http://schemas.microsoft.com/office/powerpoint/2010/main" val="122983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EA4236-022B-431E-96FA-351462F6D768}" type="slidenum">
              <a:rPr lang="en-US"/>
              <a:pPr fontAlgn="base">
                <a:spcBef>
                  <a:spcPct val="0"/>
                </a:spcBef>
                <a:spcAft>
                  <a:spcPct val="0"/>
                </a:spcAft>
              </a:pPr>
              <a:t>16</a:t>
            </a:fld>
            <a:endParaRPr lang="en-US"/>
          </a:p>
        </p:txBody>
      </p:sp>
      <p:sp>
        <p:nvSpPr>
          <p:cNvPr id="71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72" name="Rectangle 3"/>
          <p:cNvSpPr>
            <a:spLocks noGrp="1" noChangeArrowheads="1"/>
          </p:cNvSpPr>
          <p:nvPr>
            <p:ph type="body" idx="1"/>
          </p:nvPr>
        </p:nvSpPr>
        <p:spPr bwMode="auto">
          <a:xfrm>
            <a:off x="917577" y="4415791"/>
            <a:ext cx="5046663" cy="4183380"/>
          </a:xfrm>
          <a:noFill/>
        </p:spPr>
        <p:txBody>
          <a:bodyPr wrap="square" numCol="1" anchor="t" anchorCtr="0" compatLnSpc="1">
            <a:prstTxWarp prst="textNoShape">
              <a:avLst/>
            </a:prstTxWarp>
          </a:bodyPr>
          <a:lstStyle/>
          <a:p>
            <a:pPr marL="232578" indent="-232578">
              <a:spcBef>
                <a:spcPct val="0"/>
              </a:spcBef>
            </a:pPr>
            <a:r>
              <a:rPr lang="en-US" dirty="0" smtClean="0"/>
              <a:t>Reported by each outcome to show the impact of services on children with disabilities.</a:t>
            </a:r>
          </a:p>
          <a:p>
            <a:pPr marL="232578" indent="-232578">
              <a:spcBef>
                <a:spcPct val="0"/>
              </a:spcBef>
            </a:pPr>
            <a:endParaRPr lang="en-US" dirty="0" smtClean="0"/>
          </a:p>
          <a:p>
            <a:pPr marL="232578" indent="-232578">
              <a:spcBef>
                <a:spcPct val="0"/>
              </a:spcBef>
            </a:pPr>
            <a:r>
              <a:rPr lang="en-US" dirty="0" smtClean="0"/>
              <a:t>THIS is what demonstrates</a:t>
            </a:r>
            <a:r>
              <a:rPr lang="en-US" baseline="0" dirty="0" smtClean="0"/>
              <a:t> to others at the local, state and federal level that what we do REALLY makes a difference for the development and wellbeing of children and families</a:t>
            </a:r>
          </a:p>
          <a:p>
            <a:pPr marL="232578" indent="-232578">
              <a:spcBef>
                <a:spcPct val="0"/>
              </a:spcBef>
            </a:pPr>
            <a:endParaRPr lang="en-US" baseline="0" dirty="0" smtClean="0"/>
          </a:p>
          <a:p>
            <a:pPr marL="232578" indent="-232578">
              <a:spcBef>
                <a:spcPct val="0"/>
              </a:spcBef>
            </a:pPr>
            <a:r>
              <a:rPr lang="en-US" baseline="0" dirty="0" smtClean="0"/>
              <a:t>Match further wording explanation to what is shown on </a:t>
            </a:r>
            <a:r>
              <a:rPr lang="en-US" b="1" baseline="0" dirty="0" smtClean="0"/>
              <a:t>conversion sheet</a:t>
            </a:r>
            <a:r>
              <a:rPr lang="en-US" baseline="0" dirty="0" smtClean="0"/>
              <a:t>….</a:t>
            </a:r>
            <a:endParaRPr lang="en-US" dirty="0" smtClean="0"/>
          </a:p>
        </p:txBody>
      </p:sp>
    </p:spTree>
    <p:extLst>
      <p:ext uri="{BB962C8B-B14F-4D97-AF65-F5344CB8AC3E}">
        <p14:creationId xmlns:p14="http://schemas.microsoft.com/office/powerpoint/2010/main" val="416796250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Rating</a:t>
            </a:r>
            <a:r>
              <a:rPr lang="en-US" baseline="0" dirty="0" smtClean="0"/>
              <a:t> a child’s functioning based on assessment data draws upon the clinical judgment that professionals develop as part of their experience and training.   Research shows that practitioners will reach the same conclusions when certain conditions are in place.</a:t>
            </a:r>
            <a:endParaRPr lang="en-US" dirty="0"/>
          </a:p>
        </p:txBody>
      </p:sp>
      <p:sp>
        <p:nvSpPr>
          <p:cNvPr id="4" name="Slide Number Placeholder 3"/>
          <p:cNvSpPr>
            <a:spLocks noGrp="1"/>
          </p:cNvSpPr>
          <p:nvPr>
            <p:ph type="sldNum" sz="quarter" idx="10"/>
          </p:nvPr>
        </p:nvSpPr>
        <p:spPr/>
        <p:txBody>
          <a:bodyPr/>
          <a:lstStyle/>
          <a:p>
            <a:pPr>
              <a:defRPr/>
            </a:pPr>
            <a:fld id="{B870086B-FE29-42BD-B1B4-F60304D1E2BB}" type="slidenum">
              <a:rPr lang="en-US" smtClean="0"/>
              <a:pPr>
                <a:defRPr/>
              </a:pPr>
              <a:t>197</a:t>
            </a:fld>
            <a:endParaRPr lang="en-US"/>
          </a:p>
        </p:txBody>
      </p:sp>
    </p:spTree>
    <p:extLst>
      <p:ext uri="{BB962C8B-B14F-4D97-AF65-F5344CB8AC3E}">
        <p14:creationId xmlns:p14="http://schemas.microsoft.com/office/powerpoint/2010/main" val="382966122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473379-B405-4C8A-996D-40AC030D4FE8}" type="slidenum">
              <a:rPr lang="en-US"/>
              <a:pPr/>
              <a:t>198</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22787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03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200">
                <a:solidFill>
                  <a:srgbClr val="224568"/>
                </a:solidFill>
                <a:latin typeface="Arial" pitchFamily="34" charset="0"/>
              </a:defRPr>
            </a:lvl1pPr>
            <a:lvl2pPr marL="742950" indent="-285750" algn="ctr" eaLnBrk="0" hangingPunct="0">
              <a:defRPr sz="3200">
                <a:solidFill>
                  <a:srgbClr val="224568"/>
                </a:solidFill>
                <a:latin typeface="Arial" pitchFamily="34" charset="0"/>
              </a:defRPr>
            </a:lvl2pPr>
            <a:lvl3pPr marL="1143000" indent="-228600" algn="ctr" eaLnBrk="0" hangingPunct="0">
              <a:defRPr sz="3200">
                <a:solidFill>
                  <a:srgbClr val="224568"/>
                </a:solidFill>
                <a:latin typeface="Arial" pitchFamily="34" charset="0"/>
              </a:defRPr>
            </a:lvl3pPr>
            <a:lvl4pPr marL="1600200" indent="-228600" algn="ctr" eaLnBrk="0" hangingPunct="0">
              <a:defRPr sz="3200">
                <a:solidFill>
                  <a:srgbClr val="224568"/>
                </a:solidFill>
                <a:latin typeface="Arial" pitchFamily="34" charset="0"/>
              </a:defRPr>
            </a:lvl4pPr>
            <a:lvl5pPr marL="2057400" indent="-228600" algn="ctr" eaLnBrk="0" hangingPunct="0">
              <a:defRPr sz="3200">
                <a:solidFill>
                  <a:srgbClr val="224568"/>
                </a:solidFill>
                <a:latin typeface="Arial" pitchFamily="34" charset="0"/>
              </a:defRPr>
            </a:lvl5pPr>
            <a:lvl6pPr marL="2514600" indent="-228600" algn="ctr" eaLnBrk="0" fontAlgn="base" hangingPunct="0">
              <a:spcBef>
                <a:spcPct val="0"/>
              </a:spcBef>
              <a:spcAft>
                <a:spcPct val="0"/>
              </a:spcAft>
              <a:defRPr sz="3200">
                <a:solidFill>
                  <a:srgbClr val="224568"/>
                </a:solidFill>
                <a:latin typeface="Arial" pitchFamily="34" charset="0"/>
              </a:defRPr>
            </a:lvl6pPr>
            <a:lvl7pPr marL="2971800" indent="-228600" algn="ctr" eaLnBrk="0" fontAlgn="base" hangingPunct="0">
              <a:spcBef>
                <a:spcPct val="0"/>
              </a:spcBef>
              <a:spcAft>
                <a:spcPct val="0"/>
              </a:spcAft>
              <a:defRPr sz="3200">
                <a:solidFill>
                  <a:srgbClr val="224568"/>
                </a:solidFill>
                <a:latin typeface="Arial" pitchFamily="34" charset="0"/>
              </a:defRPr>
            </a:lvl7pPr>
            <a:lvl8pPr marL="3429000" indent="-228600" algn="ctr" eaLnBrk="0" fontAlgn="base" hangingPunct="0">
              <a:spcBef>
                <a:spcPct val="0"/>
              </a:spcBef>
              <a:spcAft>
                <a:spcPct val="0"/>
              </a:spcAft>
              <a:defRPr sz="3200">
                <a:solidFill>
                  <a:srgbClr val="224568"/>
                </a:solidFill>
                <a:latin typeface="Arial" pitchFamily="34" charset="0"/>
              </a:defRPr>
            </a:lvl8pPr>
            <a:lvl9pPr marL="3886200" indent="-228600" algn="ctr" eaLnBrk="0" fontAlgn="base" hangingPunct="0">
              <a:spcBef>
                <a:spcPct val="0"/>
              </a:spcBef>
              <a:spcAft>
                <a:spcPct val="0"/>
              </a:spcAft>
              <a:defRPr sz="3200">
                <a:solidFill>
                  <a:srgbClr val="224568"/>
                </a:solidFill>
                <a:latin typeface="Arial" pitchFamily="34" charset="0"/>
              </a:defRPr>
            </a:lvl9pPr>
          </a:lstStyle>
          <a:p>
            <a:pPr algn="r" eaLnBrk="1" hangingPunct="1"/>
            <a:fld id="{F15000DE-A251-4E55-8D0E-22D91A8604C7}" type="slidenum">
              <a:rPr lang="en-US" sz="1200" smtClean="0">
                <a:solidFill>
                  <a:schemeClr val="tx1"/>
                </a:solidFill>
              </a:rPr>
              <a:pPr algn="r" eaLnBrk="1" hangingPunct="1"/>
              <a:t>17</a:t>
            </a:fld>
            <a:endParaRPr lang="en-US" sz="1200" smtClean="0">
              <a:solidFill>
                <a:schemeClr val="tx1"/>
              </a:solidFill>
            </a:endParaRPr>
          </a:p>
        </p:txBody>
      </p:sp>
    </p:spTree>
    <p:extLst>
      <p:ext uri="{BB962C8B-B14F-4D97-AF65-F5344CB8AC3E}">
        <p14:creationId xmlns:p14="http://schemas.microsoft.com/office/powerpoint/2010/main" val="1936760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Tree>
    <p:extLst>
      <p:ext uri="{BB962C8B-B14F-4D97-AF65-F5344CB8AC3E}">
        <p14:creationId xmlns:p14="http://schemas.microsoft.com/office/powerpoint/2010/main" val="2741104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3200">
                <a:solidFill>
                  <a:srgbClr val="224568"/>
                </a:solidFill>
                <a:latin typeface="Arial" pitchFamily="34" charset="0"/>
              </a:defRPr>
            </a:lvl1pPr>
            <a:lvl2pPr marL="742950" indent="-285750" algn="ctr" eaLnBrk="0" hangingPunct="0">
              <a:defRPr sz="3200">
                <a:solidFill>
                  <a:srgbClr val="224568"/>
                </a:solidFill>
                <a:latin typeface="Arial" pitchFamily="34" charset="0"/>
              </a:defRPr>
            </a:lvl2pPr>
            <a:lvl3pPr marL="1143000" indent="-228600" algn="ctr" eaLnBrk="0" hangingPunct="0">
              <a:defRPr sz="3200">
                <a:solidFill>
                  <a:srgbClr val="224568"/>
                </a:solidFill>
                <a:latin typeface="Arial" pitchFamily="34" charset="0"/>
              </a:defRPr>
            </a:lvl3pPr>
            <a:lvl4pPr marL="1600200" indent="-228600" algn="ctr" eaLnBrk="0" hangingPunct="0">
              <a:defRPr sz="3200">
                <a:solidFill>
                  <a:srgbClr val="224568"/>
                </a:solidFill>
                <a:latin typeface="Arial" pitchFamily="34" charset="0"/>
              </a:defRPr>
            </a:lvl4pPr>
            <a:lvl5pPr marL="2057400" indent="-228600" algn="ctr" eaLnBrk="0" hangingPunct="0">
              <a:defRPr sz="3200">
                <a:solidFill>
                  <a:srgbClr val="224568"/>
                </a:solidFill>
                <a:latin typeface="Arial" pitchFamily="34" charset="0"/>
              </a:defRPr>
            </a:lvl5pPr>
            <a:lvl6pPr marL="2514600" indent="-228600" algn="ctr" eaLnBrk="0" fontAlgn="base" hangingPunct="0">
              <a:spcBef>
                <a:spcPct val="0"/>
              </a:spcBef>
              <a:spcAft>
                <a:spcPct val="0"/>
              </a:spcAft>
              <a:defRPr sz="3200">
                <a:solidFill>
                  <a:srgbClr val="224568"/>
                </a:solidFill>
                <a:latin typeface="Arial" pitchFamily="34" charset="0"/>
              </a:defRPr>
            </a:lvl6pPr>
            <a:lvl7pPr marL="2971800" indent="-228600" algn="ctr" eaLnBrk="0" fontAlgn="base" hangingPunct="0">
              <a:spcBef>
                <a:spcPct val="0"/>
              </a:spcBef>
              <a:spcAft>
                <a:spcPct val="0"/>
              </a:spcAft>
              <a:defRPr sz="3200">
                <a:solidFill>
                  <a:srgbClr val="224568"/>
                </a:solidFill>
                <a:latin typeface="Arial" pitchFamily="34" charset="0"/>
              </a:defRPr>
            </a:lvl7pPr>
            <a:lvl8pPr marL="3429000" indent="-228600" algn="ctr" eaLnBrk="0" fontAlgn="base" hangingPunct="0">
              <a:spcBef>
                <a:spcPct val="0"/>
              </a:spcBef>
              <a:spcAft>
                <a:spcPct val="0"/>
              </a:spcAft>
              <a:defRPr sz="3200">
                <a:solidFill>
                  <a:srgbClr val="224568"/>
                </a:solidFill>
                <a:latin typeface="Arial" pitchFamily="34" charset="0"/>
              </a:defRPr>
            </a:lvl8pPr>
            <a:lvl9pPr marL="3886200" indent="-228600" algn="ctr" eaLnBrk="0" fontAlgn="base" hangingPunct="0">
              <a:spcBef>
                <a:spcPct val="0"/>
              </a:spcBef>
              <a:spcAft>
                <a:spcPct val="0"/>
              </a:spcAft>
              <a:defRPr sz="3200">
                <a:solidFill>
                  <a:srgbClr val="224568"/>
                </a:solidFill>
                <a:latin typeface="Arial" pitchFamily="34" charset="0"/>
              </a:defRPr>
            </a:lvl9pPr>
          </a:lstStyle>
          <a:p>
            <a:pPr algn="r" eaLnBrk="1" hangingPunct="1"/>
            <a:fld id="{F02C116F-7D10-400D-B5BD-8B2F82E28A9A}" type="slidenum">
              <a:rPr lang="en-US" sz="1200" smtClean="0">
                <a:solidFill>
                  <a:schemeClr val="tx1"/>
                </a:solidFill>
              </a:rPr>
              <a:pPr algn="r" eaLnBrk="1" hangingPunct="1"/>
              <a:t>19</a:t>
            </a:fld>
            <a:endParaRPr lang="en-US" sz="1200" smtClean="0">
              <a:solidFill>
                <a:schemeClr val="tx1"/>
              </a:solidFill>
            </a:endParaRPr>
          </a:p>
        </p:txBody>
      </p:sp>
      <p:sp>
        <p:nvSpPr>
          <p:cNvPr id="205827" name="Rectangle 2"/>
          <p:cNvSpPr>
            <a:spLocks noGrp="1" noRot="1" noChangeAspect="1" noChangeArrowheads="1" noTextEdit="1"/>
          </p:cNvSpPr>
          <p:nvPr>
            <p:ph type="sldImg"/>
          </p:nvPr>
        </p:nvSpPr>
        <p:spPr>
          <a:xfrm>
            <a:off x="1133475" y="690563"/>
            <a:ext cx="4611688" cy="3459162"/>
          </a:xfrm>
          <a:ln/>
        </p:spPr>
      </p:sp>
      <p:sp>
        <p:nvSpPr>
          <p:cNvPr id="205828" name="Rectangle 3"/>
          <p:cNvSpPr>
            <a:spLocks noGrp="1" noChangeArrowheads="1"/>
          </p:cNvSpPr>
          <p:nvPr>
            <p:ph type="body" idx="1"/>
          </p:nvPr>
        </p:nvSpPr>
        <p:spPr>
          <a:xfrm>
            <a:off x="908017" y="4378326"/>
            <a:ext cx="5064187" cy="4227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itchFamily="2" charset="2"/>
              <a:buNone/>
            </a:pPr>
            <a:endParaRPr lang="en-US" smtClean="0">
              <a:latin typeface="Arial" pitchFamily="34" charset="0"/>
            </a:endParaRPr>
          </a:p>
        </p:txBody>
      </p:sp>
    </p:spTree>
    <p:extLst>
      <p:ext uri="{BB962C8B-B14F-4D97-AF65-F5344CB8AC3E}">
        <p14:creationId xmlns:p14="http://schemas.microsoft.com/office/powerpoint/2010/main" val="2209555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Quick overview for context and resources.</a:t>
            </a:r>
          </a:p>
          <a:p>
            <a:endParaRPr lang="en-US" dirty="0" smtClean="0"/>
          </a:p>
          <a:p>
            <a:r>
              <a:rPr lang="en-US" dirty="0" smtClean="0"/>
              <a:t>www.the-eco-center.org</a:t>
            </a:r>
          </a:p>
          <a:p>
            <a:r>
              <a:rPr lang="en-US" sz="1200" b="0" i="0" kern="1200" dirty="0" smtClean="0">
                <a:solidFill>
                  <a:schemeClr val="tx1"/>
                </a:solidFill>
                <a:effectLst/>
                <a:latin typeface="Arial" charset="0"/>
                <a:ea typeface="+mn-ea"/>
                <a:cs typeface="+mn-cs"/>
              </a:rPr>
              <a:t>www.</a:t>
            </a:r>
            <a:r>
              <a:rPr lang="en-US" sz="1200" b="1" i="0" kern="1200" dirty="0" smtClean="0">
                <a:solidFill>
                  <a:schemeClr val="tx1"/>
                </a:solidFill>
                <a:effectLst/>
                <a:latin typeface="Arial" charset="0"/>
                <a:ea typeface="+mn-ea"/>
                <a:cs typeface="+mn-cs"/>
              </a:rPr>
              <a:t>dasycenter</a:t>
            </a:r>
            <a:r>
              <a:rPr lang="en-US" sz="1200" b="0" i="0" kern="1200" dirty="0" smtClean="0">
                <a:solidFill>
                  <a:schemeClr val="tx1"/>
                </a:solidFill>
                <a:effectLst/>
                <a:latin typeface="Arial" charset="0"/>
                <a:ea typeface="+mn-ea"/>
                <a:cs typeface="+mn-cs"/>
              </a:rPr>
              <a:t>.org</a:t>
            </a:r>
          </a:p>
          <a:p>
            <a:r>
              <a:rPr lang="en-US" dirty="0" smtClean="0"/>
              <a:t>ectacenter.org</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2</a:t>
            </a:fld>
            <a:endParaRPr lang="en-US"/>
          </a:p>
        </p:txBody>
      </p:sp>
    </p:spTree>
    <p:extLst>
      <p:ext uri="{BB962C8B-B14F-4D97-AF65-F5344CB8AC3E}">
        <p14:creationId xmlns:p14="http://schemas.microsoft.com/office/powerpoint/2010/main" val="2853533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also convert C &amp; B on same slide…. Both </a:t>
            </a:r>
            <a:r>
              <a:rPr lang="en-US" dirty="0" err="1" smtClean="0"/>
              <a:t>summ</a:t>
            </a:r>
            <a:r>
              <a:rPr lang="en-US" dirty="0" smtClean="0"/>
              <a:t> statement 1, then both sum statement 2.</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21</a:t>
            </a:fld>
            <a:endParaRPr lang="en-US"/>
          </a:p>
        </p:txBody>
      </p:sp>
    </p:spTree>
    <p:extLst>
      <p:ext uri="{BB962C8B-B14F-4D97-AF65-F5344CB8AC3E}">
        <p14:creationId xmlns:p14="http://schemas.microsoft.com/office/powerpoint/2010/main" val="3261249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group of us may look at the same numbers, the same</a:t>
            </a:r>
            <a:r>
              <a:rPr lang="en-US" baseline="0" dirty="0" smtClean="0"/>
              <a:t> type of evidence, but have many different interpretations, or ideas about what to think when they look at those numbers.  We make inferences based on our own perspectives and experiences, what we think about it in relation to…. Does it seem big? Or small?</a:t>
            </a:r>
          </a:p>
          <a:p>
            <a:r>
              <a:rPr lang="en-US" baseline="0" dirty="0" smtClean="0"/>
              <a:t>Show candy jar….inferences for one child, for the child with allergies…</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22</a:t>
            </a:fld>
            <a:endParaRPr lang="en-US"/>
          </a:p>
        </p:txBody>
      </p:sp>
    </p:spTree>
    <p:extLst>
      <p:ext uri="{BB962C8B-B14F-4D97-AF65-F5344CB8AC3E}">
        <p14:creationId xmlns:p14="http://schemas.microsoft.com/office/powerpoint/2010/main" val="796714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 Statement 1</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23</a:t>
            </a:fld>
            <a:endParaRPr lang="en-US"/>
          </a:p>
        </p:txBody>
      </p:sp>
    </p:spTree>
    <p:extLst>
      <p:ext uri="{BB962C8B-B14F-4D97-AF65-F5344CB8AC3E}">
        <p14:creationId xmlns:p14="http://schemas.microsoft.com/office/powerpoint/2010/main" val="2325219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 statement 1</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24</a:t>
            </a:fld>
            <a:endParaRPr lang="en-US"/>
          </a:p>
        </p:txBody>
      </p:sp>
    </p:spTree>
    <p:extLst>
      <p:ext uri="{BB962C8B-B14F-4D97-AF65-F5344CB8AC3E}">
        <p14:creationId xmlns:p14="http://schemas.microsoft.com/office/powerpoint/2010/main" val="3808634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a:t>
            </a:r>
            <a:r>
              <a:rPr lang="en-US" baseline="0" dirty="0" smtClean="0"/>
              <a:t> Statement 2</a:t>
            </a:r>
          </a:p>
          <a:p>
            <a:r>
              <a:rPr lang="en-US" baseline="0" dirty="0" smtClean="0"/>
              <a:t>Is there something different going on between outcomes?</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25</a:t>
            </a:fld>
            <a:endParaRPr lang="en-US"/>
          </a:p>
        </p:txBody>
      </p:sp>
    </p:spTree>
    <p:extLst>
      <p:ext uri="{BB962C8B-B14F-4D97-AF65-F5344CB8AC3E}">
        <p14:creationId xmlns:p14="http://schemas.microsoft.com/office/powerpoint/2010/main" val="2667672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 Statement 2</a:t>
            </a:r>
          </a:p>
          <a:p>
            <a:r>
              <a:rPr lang="en-US" dirty="0" smtClean="0"/>
              <a:t>How</a:t>
            </a:r>
            <a:r>
              <a:rPr lang="en-US" baseline="0" dirty="0" smtClean="0"/>
              <a:t> is interpretation influenced by seeing the graph just before this (619 data from the state)?</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26</a:t>
            </a:fld>
            <a:endParaRPr lang="en-US"/>
          </a:p>
        </p:txBody>
      </p:sp>
    </p:spTree>
    <p:extLst>
      <p:ext uri="{BB962C8B-B14F-4D97-AF65-F5344CB8AC3E}">
        <p14:creationId xmlns:p14="http://schemas.microsoft.com/office/powerpoint/2010/main" val="1044785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Start looking at these patterns about greater than expected growth and functioning within age expectations at exit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It</a:t>
            </a:r>
            <a:r>
              <a:rPr lang="en-US" baseline="0" dirty="0" smtClean="0"/>
              <a:t> is already underway….</a:t>
            </a:r>
            <a:endParaRPr lang="en-US" dirty="0" smtClean="0"/>
          </a:p>
          <a:p>
            <a:endParaRPr lang="en-US" dirty="0" smtClean="0"/>
          </a:p>
          <a:p>
            <a:endParaRPr lang="en-US" dirty="0" smtClean="0"/>
          </a:p>
          <a:p>
            <a:endParaRPr lang="en-US" dirty="0" smtClean="0"/>
          </a:p>
          <a:p>
            <a:r>
              <a:rPr lang="en-US" dirty="0" smtClean="0"/>
              <a:t>In other trainings with more focus,</a:t>
            </a:r>
            <a:r>
              <a:rPr lang="en-US" baseline="0" dirty="0" smtClean="0"/>
              <a:t> could share</a:t>
            </a:r>
            <a:r>
              <a:rPr lang="en-US" dirty="0" smtClean="0"/>
              <a:t> a few slides of local area differences? C &amp; B?</a:t>
            </a:r>
          </a:p>
          <a:p>
            <a:r>
              <a:rPr lang="en-US" dirty="0" smtClean="0"/>
              <a:t>Different disability groups?</a:t>
            </a:r>
          </a:p>
          <a:p>
            <a:endParaRPr lang="en-US" dirty="0" smtClean="0"/>
          </a:p>
          <a:p>
            <a:r>
              <a:rPr lang="en-US" dirty="0" smtClean="0"/>
              <a:t>Multiple levels…. Not another data slide… just make the point.</a:t>
            </a:r>
          </a:p>
          <a:p>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27</a:t>
            </a:fld>
            <a:endParaRPr lang="en-US"/>
          </a:p>
        </p:txBody>
      </p:sp>
    </p:spTree>
    <p:extLst>
      <p:ext uri="{BB962C8B-B14F-4D97-AF65-F5344CB8AC3E}">
        <p14:creationId xmlns:p14="http://schemas.microsoft.com/office/powerpoint/2010/main" val="3408599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438150" indent="-319088">
              <a:buClr>
                <a:schemeClr val="accent1"/>
              </a:buClr>
              <a:buSzPct val="80000"/>
              <a:buNone/>
            </a:pPr>
            <a:endParaRPr lang="en-US" sz="2400" dirty="0" smtClean="0"/>
          </a:p>
          <a:p>
            <a:pPr marL="438150" indent="-319088">
              <a:buClr>
                <a:schemeClr val="accent1"/>
              </a:buClr>
              <a:buSzPct val="80000"/>
            </a:pPr>
            <a:r>
              <a:rPr lang="en-US" sz="2400" dirty="0" smtClean="0"/>
              <a:t>We are measuring outcomes that are appropriate for all children. These outcomes support children’s successful participation in family &amp; community life. We want to know how each child is doing in these areas.</a:t>
            </a:r>
          </a:p>
          <a:p>
            <a:pPr marL="330200" indent="-273050">
              <a:buClr>
                <a:schemeClr val="accent2"/>
              </a:buClr>
              <a:buSzPct val="90000"/>
            </a:pPr>
            <a:r>
              <a:rPr lang="en-US" sz="2400" dirty="0" smtClean="0"/>
              <a:t>Measuring these outcomes allows us to…</a:t>
            </a:r>
          </a:p>
          <a:p>
            <a:pPr marL="730250" lvl="1" indent="-273050">
              <a:buClr>
                <a:schemeClr val="accent2"/>
              </a:buClr>
              <a:buSzPct val="90000"/>
            </a:pPr>
            <a:r>
              <a:rPr lang="en-US" sz="2000" dirty="0" smtClean="0"/>
              <a:t>Increase understanding of our program and children served</a:t>
            </a:r>
          </a:p>
          <a:p>
            <a:pPr marL="730250" lvl="1" indent="-273050">
              <a:buClr>
                <a:schemeClr val="accent2"/>
              </a:buClr>
              <a:buSzPct val="90000"/>
            </a:pPr>
            <a:r>
              <a:rPr lang="en-US" sz="2000" dirty="0" smtClean="0"/>
              <a:t>Improve services</a:t>
            </a:r>
          </a:p>
          <a:p>
            <a:pPr marL="730250" lvl="1" indent="-273050">
              <a:buClr>
                <a:schemeClr val="accent2"/>
              </a:buClr>
              <a:buSzPct val="90000"/>
            </a:pPr>
            <a:r>
              <a:rPr lang="en-US" sz="2000" dirty="0" smtClean="0"/>
              <a:t>Provide information about all the children served to funders and stakeholders</a:t>
            </a:r>
          </a:p>
          <a:p>
            <a:pPr marL="730250" lvl="1" indent="-273050">
              <a:buClr>
                <a:schemeClr val="accent2"/>
              </a:buClr>
              <a:buSzPct val="90000"/>
            </a:pPr>
            <a:r>
              <a:rPr lang="en-US" sz="2000" dirty="0" smtClean="0"/>
              <a:t>Can be a useful reference as we plan the individualized focus for your child</a:t>
            </a:r>
          </a:p>
          <a:p>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29</a:t>
            </a:fld>
            <a:endParaRPr lang="en-US"/>
          </a:p>
        </p:txBody>
      </p:sp>
    </p:spTree>
    <p:extLst>
      <p:ext uri="{BB962C8B-B14F-4D97-AF65-F5344CB8AC3E}">
        <p14:creationId xmlns:p14="http://schemas.microsoft.com/office/powerpoint/2010/main" val="395882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D427CDE-6D57-4060-8919-AACF027270DF}" type="slidenum">
              <a:rPr lang="en-US"/>
              <a:pPr/>
              <a:t>30</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896117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do you do assessment?</a:t>
            </a:r>
          </a:p>
          <a:p>
            <a:r>
              <a:rPr lang="en-US" baseline="0" dirty="0" smtClean="0"/>
              <a:t>How often are you using assessment?</a:t>
            </a:r>
          </a:p>
          <a:p>
            <a:r>
              <a:rPr lang="en-US" baseline="0" dirty="0" smtClean="0"/>
              <a:t>What kinds of assessment data to you typically bring into your COS discussions at entry?  At exit?</a:t>
            </a:r>
          </a:p>
          <a:p>
            <a:r>
              <a:rPr lang="en-US" baseline="0" dirty="0" smtClean="0"/>
              <a:t>Does the information help you in your process?</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31</a:t>
            </a:fld>
            <a:endParaRPr lang="en-US"/>
          </a:p>
        </p:txBody>
      </p:sp>
    </p:spTree>
    <p:extLst>
      <p:ext uri="{BB962C8B-B14F-4D97-AF65-F5344CB8AC3E}">
        <p14:creationId xmlns:p14="http://schemas.microsoft.com/office/powerpoint/2010/main" val="1629048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what we will cover. </a:t>
            </a:r>
          </a:p>
          <a:p>
            <a:endParaRPr lang="en-US" dirty="0" smtClean="0"/>
          </a:p>
          <a:p>
            <a:r>
              <a:rPr lang="en-US" dirty="0" smtClean="0"/>
              <a:t>Not covering </a:t>
            </a:r>
            <a:r>
              <a:rPr lang="en-US" baseline="0" dirty="0" smtClean="0"/>
              <a:t>specifics on filling out forms that are used. Focusing on the key components of the process that you will be able to take back to your local program and use.</a:t>
            </a:r>
          </a:p>
          <a:p>
            <a:endParaRPr lang="en-US" baseline="0" dirty="0" smtClean="0"/>
          </a:p>
          <a:p>
            <a:r>
              <a:rPr lang="en-US" baseline="0" dirty="0" smtClean="0"/>
              <a:t>Throughout the presentation we’ll be asking you to tell us how things go here in Arkansas.  Encourage lots of discussion about the content we’re sharing and how it relates to current practices.  Want you to think critically about your process and how this information can be used in your local programs.</a:t>
            </a:r>
          </a:p>
          <a:p>
            <a:endParaRPr lang="en-US" baseline="0" dirty="0" smtClean="0"/>
          </a:p>
          <a:p>
            <a:r>
              <a:rPr lang="en-US" baseline="0" dirty="0" smtClean="0"/>
              <a:t>Today one of the resources you have in your packet is a document of links on the ECO website, content areas that could be addressed by using each resource.</a:t>
            </a:r>
            <a:endParaRPr lang="en-US" dirty="0"/>
          </a:p>
        </p:txBody>
      </p:sp>
      <p:sp>
        <p:nvSpPr>
          <p:cNvPr id="4" name="Slide Number Placeholder 3"/>
          <p:cNvSpPr>
            <a:spLocks noGrp="1"/>
          </p:cNvSpPr>
          <p:nvPr>
            <p:ph type="sldNum" sz="quarter" idx="10"/>
          </p:nvPr>
        </p:nvSpPr>
        <p:spPr/>
        <p:txBody>
          <a:bodyPr/>
          <a:lstStyle/>
          <a:p>
            <a:pPr>
              <a:defRPr/>
            </a:pPr>
            <a:fld id="{FA7A2AA4-94AA-4D10-A95E-F7EB1B385539}" type="slidenum">
              <a:rPr lang="en-US" smtClean="0"/>
              <a:pPr>
                <a:defRPr/>
              </a:pPr>
              <a:t>3</a:t>
            </a:fld>
            <a:endParaRPr lang="en-US"/>
          </a:p>
        </p:txBody>
      </p:sp>
    </p:spTree>
    <p:extLst>
      <p:ext uri="{BB962C8B-B14F-4D97-AF65-F5344CB8AC3E}">
        <p14:creationId xmlns:p14="http://schemas.microsoft.com/office/powerpoint/2010/main" val="1164756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EADC6373-3DD1-46E2-B3C8-96CD321FFD28}" type="slidenum">
              <a:rPr lang="en-US" smtClean="0"/>
              <a:pPr/>
              <a:t>33</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763096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726729FC-530D-467A-934F-C10F5F039349}" type="slidenum">
              <a:rPr lang="en-US" smtClean="0"/>
              <a:pPr/>
              <a:t>34</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786505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180D0D96-3CCB-48CB-B214-5470D5275E46}" type="slidenum">
              <a:rPr lang="en-US" smtClean="0"/>
              <a:pPr/>
              <a:t>35</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a:p>
            <a:pPr eaLnBrk="1" hangingPunct="1"/>
            <a:endParaRPr lang="en-US" smtClean="0"/>
          </a:p>
        </p:txBody>
      </p:sp>
    </p:spTree>
    <p:extLst>
      <p:ext uri="{BB962C8B-B14F-4D97-AF65-F5344CB8AC3E}">
        <p14:creationId xmlns:p14="http://schemas.microsoft.com/office/powerpoint/2010/main" val="39730911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A17D5ECF-5B3F-4FF8-B086-5ED2A276F0F3}" type="slidenum">
              <a:rPr lang="en-US" smtClean="0"/>
              <a:pPr/>
              <a:t>36</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682159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look slightly different in AR….</a:t>
            </a:r>
          </a:p>
          <a:p>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37</a:t>
            </a:fld>
            <a:endParaRPr lang="en-US"/>
          </a:p>
        </p:txBody>
      </p:sp>
    </p:spTree>
    <p:extLst>
      <p:ext uri="{BB962C8B-B14F-4D97-AF65-F5344CB8AC3E}">
        <p14:creationId xmlns:p14="http://schemas.microsoft.com/office/powerpoint/2010/main" val="1124351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281AFBD0-0087-42F5-8896-C3BF38D970A3}" type="slidenum">
              <a:rPr lang="en-US" smtClean="0"/>
              <a:pPr/>
              <a:t>38</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i="0" dirty="0" smtClean="0"/>
          </a:p>
        </p:txBody>
      </p:sp>
    </p:spTree>
    <p:extLst>
      <p:ext uri="{BB962C8B-B14F-4D97-AF65-F5344CB8AC3E}">
        <p14:creationId xmlns:p14="http://schemas.microsoft.com/office/powerpoint/2010/main" val="21954375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D1AF60AA-725F-48C5-8A56-E3D6E85C7B20}" type="slidenum">
              <a:rPr lang="en-US" smtClean="0"/>
              <a:pPr/>
              <a:t>39</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en-US" baseline="0" dirty="0" smtClean="0"/>
              <a:t>The first question tells us about the child’s status RIGHT NOW compared to others his/her age</a:t>
            </a:r>
          </a:p>
          <a:p>
            <a:pPr eaLnBrk="1" hangingPunct="1"/>
            <a:r>
              <a:rPr lang="en-US" baseline="0" dirty="0" smtClean="0"/>
              <a:t>The second question -  answered only for follow-up or exit ratings -  tells us about the child’s progress relative to him/herself at an earlier time.  It compares the child’s skills with his/her earlier functioning. Does the child’s functioning show any new skills since the previous rating of this child?</a:t>
            </a:r>
            <a:endParaRPr lang="en-US" dirty="0" smtClean="0"/>
          </a:p>
        </p:txBody>
      </p:sp>
    </p:spTree>
    <p:extLst>
      <p:ext uri="{BB962C8B-B14F-4D97-AF65-F5344CB8AC3E}">
        <p14:creationId xmlns:p14="http://schemas.microsoft.com/office/powerpoint/2010/main" val="2559201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686B4EDE-18E5-4D84-86CF-8E0FD56E92B2}" type="slidenum">
              <a:rPr lang="en-US" smtClean="0"/>
              <a:pPr/>
              <a:t>40</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i="0" dirty="0" smtClean="0"/>
          </a:p>
        </p:txBody>
      </p:sp>
    </p:spTree>
    <p:extLst>
      <p:ext uri="{BB962C8B-B14F-4D97-AF65-F5344CB8AC3E}">
        <p14:creationId xmlns:p14="http://schemas.microsoft.com/office/powerpoint/2010/main" val="37300280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5A315B4D-F99D-4864-8E61-C874A1628BBD}" type="slidenum">
              <a:rPr lang="en-US" smtClean="0"/>
              <a:pPr/>
              <a:t>41</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r>
              <a:rPr lang="en-US" i="0" dirty="0" smtClean="0"/>
              <a:t>Reiterate</a:t>
            </a:r>
            <a:r>
              <a:rPr lang="en-US" i="0" baseline="0" dirty="0" smtClean="0"/>
              <a:t> multiple sources that reflect multiple settings and situations.  These are all potential sources of information to inform the rating.</a:t>
            </a:r>
          </a:p>
          <a:p>
            <a:pPr eaLnBrk="1" hangingPunct="1"/>
            <a:endParaRPr lang="en-US" i="0" baseline="0" dirty="0" smtClean="0"/>
          </a:p>
          <a:p>
            <a:pPr eaLnBrk="1" hangingPunct="1"/>
            <a:r>
              <a:rPr lang="en-US" i="0" baseline="0" dirty="0" smtClean="0"/>
              <a:t>KEY instruments IN AR: </a:t>
            </a:r>
            <a:r>
              <a:rPr lang="en-US" sz="1200" kern="1200" dirty="0" smtClean="0">
                <a:solidFill>
                  <a:schemeClr val="tx1"/>
                </a:solidFill>
                <a:effectLst/>
                <a:latin typeface="Arial" charset="0"/>
                <a:ea typeface="+mn-ea"/>
                <a:cs typeface="+mn-cs"/>
              </a:rPr>
              <a:t>BDI-2, </a:t>
            </a:r>
            <a:r>
              <a:rPr lang="en-US" sz="1200" kern="1200" dirty="0" err="1" smtClean="0">
                <a:solidFill>
                  <a:schemeClr val="tx1"/>
                </a:solidFill>
                <a:effectLst/>
                <a:latin typeface="Arial" charset="0"/>
                <a:ea typeface="+mn-ea"/>
                <a:cs typeface="+mn-cs"/>
              </a:rPr>
              <a:t>Brigance</a:t>
            </a:r>
            <a:r>
              <a:rPr lang="en-US" sz="1200" kern="1200" dirty="0" smtClean="0">
                <a:solidFill>
                  <a:schemeClr val="tx1"/>
                </a:solidFill>
                <a:effectLst/>
                <a:latin typeface="Arial" charset="0"/>
                <a:ea typeface="+mn-ea"/>
                <a:cs typeface="+mn-cs"/>
              </a:rPr>
              <a:t>, Vineland, ELAP, DECA</a:t>
            </a:r>
            <a:endParaRPr lang="en-US" i="0" baseline="0" dirty="0" smtClean="0"/>
          </a:p>
          <a:p>
            <a:pPr eaLnBrk="1" hangingPunct="1"/>
            <a:endParaRPr lang="en-US" i="0" dirty="0" smtClean="0"/>
          </a:p>
        </p:txBody>
      </p:sp>
    </p:spTree>
    <p:extLst>
      <p:ext uri="{BB962C8B-B14F-4D97-AF65-F5344CB8AC3E}">
        <p14:creationId xmlns:p14="http://schemas.microsoft.com/office/powerpoint/2010/main" val="2819243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C33EA219-7151-4FA7-8ABC-6BD64CB059E0}" type="slidenum">
              <a:rPr lang="en-US" smtClean="0"/>
              <a:pPr/>
              <a:t>42</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smtClean="0"/>
          </a:p>
          <a:p>
            <a:pPr eaLnBrk="1" hangingPunct="1"/>
            <a:endParaRPr lang="en-US" smtClean="0"/>
          </a:p>
        </p:txBody>
      </p:sp>
    </p:spTree>
    <p:extLst>
      <p:ext uri="{BB962C8B-B14F-4D97-AF65-F5344CB8AC3E}">
        <p14:creationId xmlns:p14="http://schemas.microsoft.com/office/powerpoint/2010/main" val="1059357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D427CDE-6D57-4060-8919-AACF027270DF}" type="slidenum">
              <a:rPr lang="en-US"/>
              <a:pPr/>
              <a:t>4</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28636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3B6DF2-121F-47BC-943F-DD54C79A0752}" type="slidenum">
              <a:rPr lang="en-US"/>
              <a:pPr/>
              <a:t>43</a:t>
            </a:fld>
            <a:endParaRPr lang="en-US"/>
          </a:p>
        </p:txBody>
      </p:sp>
      <p:sp>
        <p:nvSpPr>
          <p:cNvPr id="908290" name="Rectangle 2"/>
          <p:cNvSpPr>
            <a:spLocks noGrp="1" noRot="1" noChangeAspect="1" noChangeArrowheads="1" noTextEdit="1"/>
          </p:cNvSpPr>
          <p:nvPr>
            <p:ph type="sldImg"/>
          </p:nvPr>
        </p:nvSpPr>
        <p:spPr>
          <a:ln/>
        </p:spPr>
      </p:sp>
      <p:sp>
        <p:nvSpPr>
          <p:cNvPr id="908291" name="Rectangle 3"/>
          <p:cNvSpPr>
            <a:spLocks noGrp="1" noChangeArrowheads="1"/>
          </p:cNvSpPr>
          <p:nvPr>
            <p:ph type="body" idx="1"/>
          </p:nvPr>
        </p:nvSpPr>
        <p:spPr/>
        <p:txBody>
          <a:bodyPr/>
          <a:lstStyle/>
          <a:p>
            <a:r>
              <a:rPr lang="en-US" dirty="0" smtClean="0"/>
              <a:t>Together, at least</a:t>
            </a:r>
            <a:r>
              <a:rPr lang="en-US" baseline="0" dirty="0" smtClean="0"/>
              <a:t> one member of the team has to be knowledgeable in each of the 5 areas. </a:t>
            </a:r>
            <a:r>
              <a:rPr lang="en-US" dirty="0" smtClean="0"/>
              <a:t>Together,</a:t>
            </a:r>
            <a:r>
              <a:rPr lang="en-US" baseline="0" dirty="0" smtClean="0"/>
              <a:t> team members should be able to describe the child’s functioning as compared to age expectations.  The child’s parent is a key team member and critical to understanding how his or her child functions in every day life.  We don’t expect parents to be able to compare their child’s development to other children.  That’s the role of the professional.  It’s essential that the professionals understand age-expected child development!</a:t>
            </a:r>
          </a:p>
          <a:p>
            <a:endParaRPr lang="en-US" baseline="0" dirty="0" smtClean="0"/>
          </a:p>
          <a:p>
            <a:endParaRPr lang="en-US" dirty="0"/>
          </a:p>
        </p:txBody>
      </p:sp>
    </p:spTree>
    <p:extLst>
      <p:ext uri="{BB962C8B-B14F-4D97-AF65-F5344CB8AC3E}">
        <p14:creationId xmlns:p14="http://schemas.microsoft.com/office/powerpoint/2010/main" val="18591436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6825CB-D95E-4DA1-B647-91D94BD62F5A}" type="slidenum">
              <a:rPr lang="en-US"/>
              <a:pPr/>
              <a:t>44</a:t>
            </a:fld>
            <a:endParaRPr lang="en-US"/>
          </a:p>
        </p:txBody>
      </p:sp>
      <p:sp>
        <p:nvSpPr>
          <p:cNvPr id="1019906" name="Rectangle 2"/>
          <p:cNvSpPr>
            <a:spLocks noGrp="1" noRot="1" noChangeAspect="1" noChangeArrowheads="1" noTextEdit="1"/>
          </p:cNvSpPr>
          <p:nvPr>
            <p:ph type="sldImg"/>
          </p:nvPr>
        </p:nvSpPr>
        <p:spPr>
          <a:ln/>
        </p:spPr>
      </p:sp>
      <p:sp>
        <p:nvSpPr>
          <p:cNvPr id="101990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How do you collect information about the child’s functioning across settings and situations to inform the rating on the 7 point scale?</a:t>
            </a:r>
          </a:p>
          <a:p>
            <a:endParaRPr lang="en-US" dirty="0" smtClean="0"/>
          </a:p>
          <a:p>
            <a:endParaRPr lang="en-US" dirty="0" smtClean="0"/>
          </a:p>
          <a:p>
            <a:r>
              <a:rPr lang="en-US" dirty="0" smtClean="0"/>
              <a:t>We</a:t>
            </a:r>
            <a:r>
              <a:rPr lang="en-US" baseline="0" dirty="0" smtClean="0"/>
              <a:t> learn about the child’s everyday functioning through good assessment practices.</a:t>
            </a:r>
            <a:endParaRPr lang="en-US" dirty="0"/>
          </a:p>
        </p:txBody>
      </p:sp>
    </p:spTree>
    <p:extLst>
      <p:ext uri="{BB962C8B-B14F-4D97-AF65-F5344CB8AC3E}">
        <p14:creationId xmlns:p14="http://schemas.microsoft.com/office/powerpoint/2010/main" val="4773001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BB1293-9608-4DBD-9EE8-EB7EB9D6B427}" type="slidenum">
              <a:rPr lang="en-US"/>
              <a:pPr/>
              <a:t>45</a:t>
            </a:fld>
            <a:endParaRPr lang="en-US"/>
          </a:p>
        </p:txBody>
      </p:sp>
      <p:sp>
        <p:nvSpPr>
          <p:cNvPr id="1030146" name="Rectangle 2"/>
          <p:cNvSpPr>
            <a:spLocks noGrp="1" noRot="1" noChangeAspect="1" noChangeArrowheads="1" noTextEdit="1"/>
          </p:cNvSpPr>
          <p:nvPr>
            <p:ph type="sldImg"/>
          </p:nvPr>
        </p:nvSpPr>
        <p:spPr>
          <a:xfrm>
            <a:off x="1117600" y="695325"/>
            <a:ext cx="4646613" cy="3486150"/>
          </a:xfrm>
          <a:ln/>
        </p:spPr>
      </p:sp>
      <p:sp>
        <p:nvSpPr>
          <p:cNvPr id="1030147" name="Rectangle 3"/>
          <p:cNvSpPr>
            <a:spLocks noGrp="1" noChangeArrowheads="1"/>
          </p:cNvSpPr>
          <p:nvPr>
            <p:ph type="body" idx="1"/>
          </p:nvPr>
        </p:nvSpPr>
        <p:spPr>
          <a:xfrm>
            <a:off x="688181" y="4414177"/>
            <a:ext cx="5508637" cy="4188222"/>
          </a:xfrm>
        </p:spPr>
        <p:txBody>
          <a:bodyPr/>
          <a:lstStyle/>
          <a:p>
            <a:r>
              <a:rPr lang="en-US" dirty="0" smtClean="0"/>
              <a:t>Our</a:t>
            </a:r>
            <a:r>
              <a:rPr lang="en-US" baseline="0" dirty="0" smtClean="0"/>
              <a:t> professional organization for early childhood special education – the Division for Early Childhood of the Council for Exceptional Children – defines g</a:t>
            </a:r>
            <a:r>
              <a:rPr lang="en-US" dirty="0" smtClean="0"/>
              <a:t>ood</a:t>
            </a:r>
            <a:r>
              <a:rPr lang="en-US" baseline="0" dirty="0" smtClean="0"/>
              <a:t> assessment practices as those that use multiple sources of information, and multiple measures.  </a:t>
            </a:r>
          </a:p>
          <a:p>
            <a:endParaRPr lang="en-US" baseline="0" dirty="0" smtClean="0"/>
          </a:p>
          <a:p>
            <a:r>
              <a:rPr lang="en-US" baseline="0" dirty="0" smtClean="0"/>
              <a:t>ASHA and other organizations rec practices as well</a:t>
            </a:r>
            <a:endParaRPr lang="en-US" dirty="0"/>
          </a:p>
        </p:txBody>
      </p:sp>
    </p:spTree>
    <p:extLst>
      <p:ext uri="{BB962C8B-B14F-4D97-AF65-F5344CB8AC3E}">
        <p14:creationId xmlns:p14="http://schemas.microsoft.com/office/powerpoint/2010/main" val="18473028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1115" indent="-231115" eaLnBrk="1" hangingPunct="1">
              <a:spcBef>
                <a:spcPct val="0"/>
              </a:spcBef>
            </a:pPr>
            <a:r>
              <a:rPr lang="en-US" dirty="0" smtClean="0"/>
              <a:t>Functional or authentic assessment of the young child’s skills in the real life contexts of family, culture and community, rather than in isolation. Results reflect the “whole child”.</a:t>
            </a:r>
          </a:p>
          <a:p>
            <a:pPr marL="231115" indent="-231115" eaLnBrk="1" hangingPunct="1">
              <a:spcBef>
                <a:spcPct val="0"/>
              </a:spcBef>
            </a:pPr>
            <a:endParaRPr lang="en-US" dirty="0" smtClean="0"/>
          </a:p>
          <a:p>
            <a:pPr marL="231115" indent="-231115" eaLnBrk="1" hangingPunct="1">
              <a:spcBef>
                <a:spcPct val="0"/>
              </a:spcBef>
            </a:pPr>
            <a:r>
              <a:rPr lang="en-US" dirty="0" smtClean="0"/>
              <a:t>Differs from our traditional approach</a:t>
            </a:r>
            <a:r>
              <a:rPr lang="en-US" baseline="0" dirty="0" smtClean="0"/>
              <a:t> (read quote)</a:t>
            </a:r>
            <a:endParaRPr lang="en-US" dirty="0" smtClean="0"/>
          </a:p>
          <a:p>
            <a:pPr marL="231115" indent="-231115" eaLnBrk="1" hangingPunct="1">
              <a:spcBef>
                <a:spcPct val="0"/>
              </a:spcBef>
            </a:pPr>
            <a:endParaRPr lang="en-US" dirty="0" smtClean="0"/>
          </a:p>
        </p:txBody>
      </p:sp>
      <p:sp>
        <p:nvSpPr>
          <p:cNvPr id="2" name="Footer Placeholder 1"/>
          <p:cNvSpPr>
            <a:spLocks noGrp="1"/>
          </p:cNvSpPr>
          <p:nvPr>
            <p:ph type="ftr" sz="quarter" idx="4"/>
          </p:nvPr>
        </p:nvSpPr>
        <p:spPr/>
        <p:txBody>
          <a:bodyPr/>
          <a:lstStyle/>
          <a:p>
            <a:pPr>
              <a:defRPr/>
            </a:pPr>
            <a:r>
              <a:rPr lang="en-US"/>
              <a:t>NECTAC/ECO/WRRC 2012</a:t>
            </a:r>
          </a:p>
        </p:txBody>
      </p:sp>
    </p:spTree>
    <p:extLst>
      <p:ext uri="{BB962C8B-B14F-4D97-AF65-F5344CB8AC3E}">
        <p14:creationId xmlns:p14="http://schemas.microsoft.com/office/powerpoint/2010/main" val="1767419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p:cNvSpPr>
            <a:spLocks noGrp="1" noChangeArrowheads="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dirty="0" smtClean="0"/>
              <a:t>Assessment is conducted and interpreted within the framework of how the child functions within these systems. </a:t>
            </a:r>
          </a:p>
          <a:p>
            <a:pPr eaLnBrk="1" hangingPunct="1">
              <a:spcBef>
                <a:spcPct val="0"/>
              </a:spcBef>
              <a:defRPr/>
            </a:pPr>
            <a:r>
              <a:rPr lang="en-US" dirty="0" smtClean="0"/>
              <a:t>Uses ecological &amp; ethnographic approaches as well as more formal assessment methods.</a:t>
            </a:r>
          </a:p>
          <a:p>
            <a:pPr eaLnBrk="1" hangingPunct="1">
              <a:spcBef>
                <a:spcPct val="0"/>
              </a:spcBef>
              <a:defRPr/>
            </a:pPr>
            <a:r>
              <a:rPr lang="en-US" dirty="0" smtClean="0"/>
              <a:t>•Research shows that it yields more valid assessment results</a:t>
            </a:r>
          </a:p>
          <a:p>
            <a:pPr eaLnBrk="1" hangingPunct="1">
              <a:spcBef>
                <a:spcPct val="0"/>
              </a:spcBef>
              <a:defRPr/>
            </a:pPr>
            <a:endParaRPr lang="en-US" dirty="0" smtClean="0"/>
          </a:p>
          <a:p>
            <a:pPr>
              <a:lnSpc>
                <a:spcPct val="90000"/>
              </a:lnSpc>
              <a:defRPr/>
            </a:pPr>
            <a:r>
              <a:rPr lang="en-US" b="1" dirty="0" smtClean="0"/>
              <a:t>Not just…</a:t>
            </a:r>
          </a:p>
          <a:p>
            <a:pPr marL="288893" indent="-288893">
              <a:lnSpc>
                <a:spcPct val="90000"/>
              </a:lnSpc>
              <a:buClr>
                <a:srgbClr val="B86E00"/>
              </a:buClr>
              <a:buFont typeface="Calibri" pitchFamily="34" charset="0"/>
              <a:buChar char="•"/>
              <a:defRPr/>
            </a:pPr>
            <a:r>
              <a:rPr lang="en-US" dirty="0" smtClean="0"/>
              <a:t>Know how to make eye contact, smile, and give a hug</a:t>
            </a:r>
          </a:p>
          <a:p>
            <a:pPr marL="288893" indent="-288893">
              <a:lnSpc>
                <a:spcPct val="90000"/>
              </a:lnSpc>
              <a:buClr>
                <a:srgbClr val="B86E00"/>
              </a:buClr>
              <a:buFont typeface="Calibri" pitchFamily="34" charset="0"/>
              <a:buChar char="•"/>
              <a:defRPr/>
            </a:pPr>
            <a:r>
              <a:rPr lang="en-US" dirty="0" smtClean="0"/>
              <a:t>Know how to imitate a gesture when prompted by others</a:t>
            </a:r>
          </a:p>
          <a:p>
            <a:pPr marL="288893" indent="-288893">
              <a:lnSpc>
                <a:spcPct val="90000"/>
              </a:lnSpc>
              <a:buClr>
                <a:srgbClr val="B86E00"/>
              </a:buClr>
              <a:buFont typeface="Calibri" pitchFamily="34" charset="0"/>
              <a:buChar char="•"/>
              <a:defRPr/>
            </a:pPr>
            <a:r>
              <a:rPr lang="en-US" dirty="0" smtClean="0"/>
              <a:t>Use finger in pointing motion</a:t>
            </a:r>
          </a:p>
          <a:p>
            <a:pPr marL="288893" indent="-288893">
              <a:lnSpc>
                <a:spcPct val="90000"/>
              </a:lnSpc>
              <a:buClr>
                <a:srgbClr val="B86E00"/>
              </a:buClr>
              <a:buFont typeface="Calibri" pitchFamily="34" charset="0"/>
              <a:buChar char="•"/>
              <a:defRPr/>
            </a:pPr>
            <a:r>
              <a:rPr lang="en-US" dirty="0" smtClean="0"/>
              <a:t>Show a skill in a specific situation</a:t>
            </a:r>
          </a:p>
          <a:p>
            <a:pPr marL="288893" indent="-288893">
              <a:lnSpc>
                <a:spcPct val="90000"/>
              </a:lnSpc>
              <a:buFont typeface="Arial" pitchFamily="34" charset="0"/>
              <a:buChar char="•"/>
              <a:defRPr/>
            </a:pPr>
            <a:endParaRPr lang="en-US" dirty="0" smtClean="0"/>
          </a:p>
          <a:p>
            <a:pPr>
              <a:lnSpc>
                <a:spcPct val="90000"/>
              </a:lnSpc>
              <a:defRPr/>
            </a:pPr>
            <a:r>
              <a:rPr lang="en-US" b="1" dirty="0" smtClean="0"/>
              <a:t>But does he/she…</a:t>
            </a:r>
          </a:p>
          <a:p>
            <a:pPr marL="173336" indent="-173336">
              <a:lnSpc>
                <a:spcPct val="90000"/>
              </a:lnSpc>
              <a:buClr>
                <a:srgbClr val="B86E00"/>
              </a:buClr>
              <a:buFont typeface="Calibri" pitchFamily="34" charset="0"/>
              <a:buChar char="•"/>
              <a:defRPr/>
            </a:pPr>
            <a:r>
              <a:rPr lang="en-US" dirty="0" smtClean="0"/>
              <a:t>Initiate affection toward caregivers and respond to others’ affection</a:t>
            </a:r>
          </a:p>
          <a:p>
            <a:pPr marL="173336" indent="-173336">
              <a:lnSpc>
                <a:spcPct val="90000"/>
              </a:lnSpc>
              <a:buClr>
                <a:srgbClr val="B86E00"/>
              </a:buClr>
              <a:buFont typeface="Calibri" pitchFamily="34" charset="0"/>
              <a:buChar char="•"/>
              <a:defRPr/>
            </a:pPr>
            <a:r>
              <a:rPr lang="en-US" dirty="0" smtClean="0"/>
              <a:t>Watch what a peer says or does and incorporate it into his/her own play</a:t>
            </a:r>
          </a:p>
          <a:p>
            <a:pPr marL="173336" indent="-173336">
              <a:lnSpc>
                <a:spcPct val="90000"/>
              </a:lnSpc>
              <a:buClr>
                <a:srgbClr val="B86E00"/>
              </a:buClr>
              <a:buFont typeface="Calibri" pitchFamily="34" charset="0"/>
              <a:buChar char="•"/>
              <a:defRPr/>
            </a:pPr>
            <a:r>
              <a:rPr lang="en-US" dirty="0" smtClean="0"/>
              <a:t>Point to indicate needs or wants</a:t>
            </a:r>
          </a:p>
          <a:p>
            <a:pPr marL="173336" indent="-173336">
              <a:lnSpc>
                <a:spcPct val="90000"/>
              </a:lnSpc>
              <a:buClr>
                <a:srgbClr val="B86E00"/>
              </a:buClr>
              <a:buFont typeface="Calibri" pitchFamily="34" charset="0"/>
              <a:buChar char="•"/>
              <a:defRPr/>
            </a:pPr>
            <a:r>
              <a:rPr lang="en-US" dirty="0" smtClean="0"/>
              <a:t>Use a skill in actions across settings and situations to accomplish something meaningful to the child</a:t>
            </a:r>
          </a:p>
          <a:p>
            <a:pPr eaLnBrk="1" hangingPunct="1">
              <a:spcBef>
                <a:spcPct val="0"/>
              </a:spcBef>
              <a:defRPr/>
            </a:pPr>
            <a:endParaRPr lang="en-US" dirty="0" smtClean="0"/>
          </a:p>
          <a:p>
            <a:pPr eaLnBrk="1" hangingPunct="1">
              <a:spcBef>
                <a:spcPct val="0"/>
              </a:spcBef>
              <a:defRPr/>
            </a:pPr>
            <a:endParaRPr lang="en-US" dirty="0" smtClean="0"/>
          </a:p>
        </p:txBody>
      </p:sp>
      <p:sp>
        <p:nvSpPr>
          <p:cNvPr id="2" name="Footer Placeholder 1"/>
          <p:cNvSpPr>
            <a:spLocks noGrp="1"/>
          </p:cNvSpPr>
          <p:nvPr>
            <p:ph type="ftr" sz="quarter" idx="4"/>
          </p:nvPr>
        </p:nvSpPr>
        <p:spPr/>
        <p:txBody>
          <a:bodyPr/>
          <a:lstStyle/>
          <a:p>
            <a:pPr>
              <a:defRPr/>
            </a:pPr>
            <a:r>
              <a:rPr lang="en-US"/>
              <a:t>NECTAC/ECO/WRRC 2012</a:t>
            </a:r>
          </a:p>
        </p:txBody>
      </p:sp>
    </p:spTree>
    <p:extLst>
      <p:ext uri="{BB962C8B-B14F-4D97-AF65-F5344CB8AC3E}">
        <p14:creationId xmlns:p14="http://schemas.microsoft.com/office/powerpoint/2010/main" val="1118675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noChangeArrowheads="1"/>
          </p:cNvSpPr>
          <p:nvPr>
            <p:ph type="body" idx="1"/>
          </p:nvPr>
        </p:nvSpPr>
        <p:spPr bwMode="auto">
          <a:extLst/>
        </p:spPr>
        <p:txBody>
          <a:bodyPr wrap="square" numCol="1" anchor="t" anchorCtr="0" compatLnSpc="1">
            <a:prstTxWarp prst="textNoShape">
              <a:avLst/>
            </a:prstTxWarp>
          </a:bodyPr>
          <a:lstStyle/>
          <a:p>
            <a:pPr marL="277338" indent="-277338" eaLnBrk="1" fontAlgn="auto" hangingPunct="1">
              <a:lnSpc>
                <a:spcPct val="120000"/>
              </a:lnSpc>
              <a:spcBef>
                <a:spcPts val="586"/>
              </a:spcBef>
              <a:spcAft>
                <a:spcPts val="0"/>
              </a:spcAft>
              <a:buClr>
                <a:srgbClr val="0094C8"/>
              </a:buClr>
              <a:defRPr/>
            </a:pPr>
            <a:r>
              <a:rPr lang="en-US" dirty="0" smtClean="0">
                <a:cs typeface="Arial" pitchFamily="34" charset="0"/>
              </a:rPr>
              <a:t>Traditional standardized evaluation </a:t>
            </a:r>
            <a:r>
              <a:rPr lang="en-US" i="1" dirty="0" smtClean="0">
                <a:effectLst>
                  <a:outerShdw blurRad="38100" dist="38100" dir="2700000" algn="tl">
                    <a:srgbClr val="C0C0C0"/>
                  </a:outerShdw>
                </a:effectLst>
                <a:cs typeface="Arial" pitchFamily="34" charset="0"/>
              </a:rPr>
              <a:t>alone</a:t>
            </a:r>
            <a:r>
              <a:rPr lang="en-US" dirty="0" smtClean="0">
                <a:cs typeface="Arial" pitchFamily="34" charset="0"/>
              </a:rPr>
              <a:t>:</a:t>
            </a:r>
          </a:p>
          <a:p>
            <a:pPr marL="554675" lvl="1" eaLnBrk="1" fontAlgn="auto" hangingPunct="1">
              <a:lnSpc>
                <a:spcPct val="120000"/>
              </a:lnSpc>
              <a:spcBef>
                <a:spcPts val="374"/>
              </a:spcBef>
              <a:spcAft>
                <a:spcPts val="0"/>
              </a:spcAft>
              <a:buClr>
                <a:srgbClr val="B86E00"/>
              </a:buClr>
              <a:buFont typeface="Wingdings 2"/>
              <a:buChar char=""/>
              <a:defRPr/>
            </a:pPr>
            <a:r>
              <a:rPr lang="en-US" b="1" i="1" dirty="0" smtClean="0">
                <a:cs typeface="Arial" pitchFamily="34" charset="0"/>
              </a:rPr>
              <a:t>do not</a:t>
            </a:r>
            <a:r>
              <a:rPr lang="en-US" b="1" dirty="0" smtClean="0">
                <a:cs typeface="Arial" pitchFamily="34" charset="0"/>
              </a:rPr>
              <a:t> </a:t>
            </a:r>
            <a:r>
              <a:rPr lang="en-US" dirty="0" smtClean="0">
                <a:cs typeface="Arial" pitchFamily="34" charset="0"/>
              </a:rPr>
              <a:t>provide the information needed to develop functional IFSPs or IEPs that can be implemented within the day to day routines of the family/school house/community/child care…</a:t>
            </a:r>
          </a:p>
          <a:p>
            <a:pPr marL="554675" lvl="1" eaLnBrk="1" fontAlgn="auto" hangingPunct="1">
              <a:lnSpc>
                <a:spcPct val="120000"/>
              </a:lnSpc>
              <a:spcBef>
                <a:spcPts val="374"/>
              </a:spcBef>
              <a:spcAft>
                <a:spcPts val="0"/>
              </a:spcAft>
              <a:buClr>
                <a:srgbClr val="B86E00"/>
              </a:buClr>
              <a:buFont typeface="Wingdings 2"/>
              <a:buChar char=""/>
              <a:defRPr/>
            </a:pPr>
            <a:r>
              <a:rPr lang="en-US" b="1" i="1" dirty="0" smtClean="0">
                <a:cs typeface="Arial" pitchFamily="34" charset="0"/>
              </a:rPr>
              <a:t>do not</a:t>
            </a:r>
            <a:r>
              <a:rPr lang="en-US" b="1" dirty="0" smtClean="0">
                <a:cs typeface="Arial" pitchFamily="34" charset="0"/>
              </a:rPr>
              <a:t> </a:t>
            </a:r>
            <a:r>
              <a:rPr lang="en-US" dirty="0" smtClean="0">
                <a:cs typeface="Arial" pitchFamily="34" charset="0"/>
              </a:rPr>
              <a:t>determine what the child is able to do, likes to do, or needs to do in regards to the family’s/players’ priorities.</a:t>
            </a:r>
          </a:p>
          <a:p>
            <a:pPr marL="554675" lvl="1" eaLnBrk="1" fontAlgn="auto" hangingPunct="1">
              <a:lnSpc>
                <a:spcPct val="120000"/>
              </a:lnSpc>
              <a:spcBef>
                <a:spcPts val="374"/>
              </a:spcBef>
              <a:spcAft>
                <a:spcPts val="0"/>
              </a:spcAft>
              <a:buClr>
                <a:srgbClr val="B86E00"/>
              </a:buClr>
              <a:buFont typeface="Wingdings 2"/>
              <a:buChar char=""/>
              <a:defRPr/>
            </a:pPr>
            <a:r>
              <a:rPr lang="en-US" b="1" i="1" dirty="0" smtClean="0">
                <a:cs typeface="Arial" pitchFamily="34" charset="0"/>
              </a:rPr>
              <a:t>do not</a:t>
            </a:r>
            <a:r>
              <a:rPr lang="en-US" b="1" dirty="0" smtClean="0">
                <a:cs typeface="Arial" pitchFamily="34" charset="0"/>
              </a:rPr>
              <a:t> </a:t>
            </a:r>
            <a:r>
              <a:rPr lang="en-US" dirty="0" smtClean="0">
                <a:cs typeface="Arial" pitchFamily="34" charset="0"/>
              </a:rPr>
              <a:t>provide a clear understanding of the child’s abilities across environments and care providers – this is accomplished through observation and information sharing</a:t>
            </a:r>
          </a:p>
          <a:p>
            <a:pPr marL="554675" lvl="1" eaLnBrk="1" fontAlgn="auto" hangingPunct="1">
              <a:lnSpc>
                <a:spcPct val="120000"/>
              </a:lnSpc>
              <a:spcBef>
                <a:spcPts val="374"/>
              </a:spcBef>
              <a:spcAft>
                <a:spcPts val="0"/>
              </a:spcAft>
              <a:buClr>
                <a:srgbClr val="B86E00"/>
              </a:buClr>
              <a:buFont typeface="Wingdings 2"/>
              <a:buChar char=""/>
              <a:defRPr/>
            </a:pPr>
            <a:r>
              <a:rPr lang="en-US" b="1" i="1" dirty="0" smtClean="0">
                <a:cs typeface="Arial" pitchFamily="34" charset="0"/>
              </a:rPr>
              <a:t>Do not </a:t>
            </a:r>
            <a:r>
              <a:rPr lang="en-US" dirty="0" smtClean="0">
                <a:cs typeface="Arial" pitchFamily="34" charset="0"/>
              </a:rPr>
              <a:t>provide sufficient information</a:t>
            </a:r>
            <a:r>
              <a:rPr lang="en-US" baseline="0" dirty="0" smtClean="0">
                <a:cs typeface="Arial" pitchFamily="34" charset="0"/>
              </a:rPr>
              <a:t> to complete the rating in the three outcome areas alone</a:t>
            </a:r>
            <a:endParaRPr lang="en-US" dirty="0" smtClean="0">
              <a:cs typeface="Arial" pitchFamily="34" charset="0"/>
            </a:endParaRPr>
          </a:p>
          <a:p>
            <a:pPr marL="554675" lvl="1" eaLnBrk="1" fontAlgn="auto" hangingPunct="1">
              <a:lnSpc>
                <a:spcPct val="120000"/>
              </a:lnSpc>
              <a:spcBef>
                <a:spcPts val="374"/>
              </a:spcBef>
              <a:spcAft>
                <a:spcPts val="0"/>
              </a:spcAft>
              <a:buClr>
                <a:srgbClr val="B86E00"/>
              </a:buClr>
              <a:defRPr/>
            </a:pPr>
            <a:endParaRPr lang="en-US" dirty="0" smtClean="0">
              <a:cs typeface="Arial" pitchFamily="34" charset="0"/>
            </a:endParaRPr>
          </a:p>
          <a:p>
            <a:pPr eaLnBrk="1" fontAlgn="auto" hangingPunct="1">
              <a:spcAft>
                <a:spcPts val="0"/>
              </a:spcAft>
              <a:buClr>
                <a:srgbClr val="B86E00"/>
              </a:buClr>
              <a:defRPr/>
            </a:pPr>
            <a:r>
              <a:rPr lang="en-US" b="1" i="1" dirty="0" smtClean="0">
                <a:cs typeface="Arial" pitchFamily="34" charset="0"/>
              </a:rPr>
              <a:t>Conventional testing is useful “to distinguish typical from atypical performance”.</a:t>
            </a:r>
          </a:p>
          <a:p>
            <a:pPr eaLnBrk="1" hangingPunct="1">
              <a:spcBef>
                <a:spcPct val="0"/>
              </a:spcBef>
              <a:defRPr/>
            </a:pPr>
            <a:endParaRPr lang="en-US" dirty="0" smtClean="0"/>
          </a:p>
        </p:txBody>
      </p:sp>
      <p:sp>
        <p:nvSpPr>
          <p:cNvPr id="2" name="Footer Placeholder 1"/>
          <p:cNvSpPr>
            <a:spLocks noGrp="1"/>
          </p:cNvSpPr>
          <p:nvPr>
            <p:ph type="ftr" sz="quarter" idx="4"/>
          </p:nvPr>
        </p:nvSpPr>
        <p:spPr/>
        <p:txBody>
          <a:bodyPr/>
          <a:lstStyle/>
          <a:p>
            <a:pPr>
              <a:defRPr/>
            </a:pPr>
            <a:r>
              <a:rPr lang="en-US"/>
              <a:t>NECTAC/ECO/WRRC 2012</a:t>
            </a:r>
          </a:p>
        </p:txBody>
      </p:sp>
    </p:spTree>
    <p:extLst>
      <p:ext uri="{BB962C8B-B14F-4D97-AF65-F5344CB8AC3E}">
        <p14:creationId xmlns:p14="http://schemas.microsoft.com/office/powerpoint/2010/main" val="33608730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303DC3DE-C307-4770-9612-96F7CC5DFAAD}" type="slidenum">
              <a:rPr lang="en-US"/>
              <a:pPr/>
              <a:t>49</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baseline="0" dirty="0" smtClean="0"/>
              <a:t>A provider of early intervention services should never make decisions about a child based on one assessment source, such as the scores from one tool.  The rating on the COS should reflect all the information we can learn about a child to understand not only the skills he has acquired, but also how he uses them in everyday life.</a:t>
            </a:r>
            <a:endParaRPr lang="en-US" dirty="0" smtClean="0"/>
          </a:p>
        </p:txBody>
      </p:sp>
    </p:spTree>
    <p:extLst>
      <p:ext uri="{BB962C8B-B14F-4D97-AF65-F5344CB8AC3E}">
        <p14:creationId xmlns:p14="http://schemas.microsoft.com/office/powerpoint/2010/main" val="37487235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Our focus shifts from specific skills in specific situations to a more complete functional picture of the child.  For example, our focus shifts from noticing that the child makes eye contact, smiles and gives hugs to noticing how the child initiates affection with the important people in his/her life.</a:t>
            </a:r>
          </a:p>
          <a:p>
            <a:r>
              <a:rPr lang="en-US" smtClean="0">
                <a:ea typeface="ＭＳ Ｐゴシック" pitchFamily="34" charset="-128"/>
              </a:rPr>
              <a:t> </a:t>
            </a:r>
          </a:p>
          <a:p>
            <a:r>
              <a:rPr lang="en-US" b="1" i="1" smtClean="0">
                <a:ea typeface="ＭＳ Ｐゴシック" pitchFamily="34" charset="-128"/>
              </a:rPr>
              <a:t>Trainer Notes:</a:t>
            </a:r>
            <a:r>
              <a:rPr lang="en-US" smtClean="0">
                <a:ea typeface="ＭＳ Ｐゴシック" pitchFamily="34" charset="-128"/>
              </a:rPr>
              <a:t>  </a:t>
            </a:r>
          </a:p>
          <a:p>
            <a:r>
              <a:rPr lang="en-US" i="1" smtClean="0">
                <a:ea typeface="ＭＳ Ｐゴシック" pitchFamily="34" charset="-128"/>
              </a:rPr>
              <a:t>Review the examples on the slide and invite participants to share their own examples.</a:t>
            </a:r>
            <a:endParaRPr lang="en-US" smtClean="0">
              <a:ea typeface="ＭＳ Ｐゴシック" pitchFamily="34" charset="-128"/>
            </a:endParaRPr>
          </a:p>
          <a:p>
            <a:r>
              <a:rPr lang="en-US" smtClean="0">
                <a:ea typeface="ＭＳ Ｐゴシック" pitchFamily="34" charset="-128"/>
              </a:rPr>
              <a:t> </a:t>
            </a:r>
          </a:p>
          <a:p>
            <a:r>
              <a:rPr lang="en-US" smtClean="0">
                <a:ea typeface="ＭＳ Ｐゴシック" pitchFamily="34" charset="-128"/>
              </a:rPr>
              <a:t> </a:t>
            </a:r>
          </a:p>
          <a:p>
            <a:r>
              <a:rPr lang="en-US" smtClean="0">
                <a:ea typeface="ＭＳ Ｐゴシック" pitchFamily="34" charset="-128"/>
              </a:rPr>
              <a:t> </a:t>
            </a:r>
          </a:p>
        </p:txBody>
      </p:sp>
      <p:sp>
        <p:nvSpPr>
          <p:cNvPr id="4" name="Footer Placeholder 3"/>
          <p:cNvSpPr>
            <a:spLocks noGrp="1"/>
          </p:cNvSpPr>
          <p:nvPr>
            <p:ph type="ftr" sz="quarter" idx="4"/>
          </p:nvPr>
        </p:nvSpPr>
        <p:spPr/>
        <p:txBody>
          <a:bodyPr/>
          <a:lstStyle/>
          <a:p>
            <a:pPr>
              <a:defRPr/>
            </a:pPr>
            <a:r>
              <a:rPr lang="en-US" smtClean="0"/>
              <a:t>NECTAC/ECO/WRRC 2012</a:t>
            </a:r>
            <a:endParaRPr lang="en-US"/>
          </a:p>
        </p:txBody>
      </p:sp>
      <p:sp>
        <p:nvSpPr>
          <p:cNvPr id="29700"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122" indent="-288893" eaLnBrk="0" hangingPunct="0">
              <a:defRPr sz="2400">
                <a:solidFill>
                  <a:schemeClr val="tx1"/>
                </a:solidFill>
                <a:latin typeface="Arial" pitchFamily="34" charset="0"/>
                <a:ea typeface="ＭＳ Ｐゴシック" pitchFamily="34" charset="-128"/>
              </a:defRPr>
            </a:lvl2pPr>
            <a:lvl3pPr marL="1155573" indent="-231115" eaLnBrk="0" hangingPunct="0">
              <a:defRPr sz="2400">
                <a:solidFill>
                  <a:schemeClr val="tx1"/>
                </a:solidFill>
                <a:latin typeface="Arial" pitchFamily="34" charset="0"/>
                <a:ea typeface="ＭＳ Ｐゴシック" pitchFamily="34" charset="-128"/>
              </a:defRPr>
            </a:lvl3pPr>
            <a:lvl4pPr marL="1617802" indent="-231115" eaLnBrk="0" hangingPunct="0">
              <a:defRPr sz="2400">
                <a:solidFill>
                  <a:schemeClr val="tx1"/>
                </a:solidFill>
                <a:latin typeface="Arial" pitchFamily="34" charset="0"/>
                <a:ea typeface="ＭＳ Ｐゴシック" pitchFamily="34" charset="-128"/>
              </a:defRPr>
            </a:lvl4pPr>
            <a:lvl5pPr marL="2080031" indent="-231115" eaLnBrk="0" hangingPunct="0">
              <a:defRPr sz="2400">
                <a:solidFill>
                  <a:schemeClr val="tx1"/>
                </a:solidFill>
                <a:latin typeface="Arial" pitchFamily="34" charset="0"/>
                <a:ea typeface="ＭＳ Ｐゴシック" pitchFamily="34" charset="-128"/>
              </a:defRPr>
            </a:lvl5pPr>
            <a:lvl6pPr marL="2542261" indent="-23111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490" indent="-23111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719" indent="-23111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948" indent="-23111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A6945ED-4882-43A6-BD2D-5BC1FF477382}" type="slidenum">
              <a:rPr lang="en-US" sz="1200">
                <a:latin typeface="Calibri" pitchFamily="34" charset="0"/>
              </a:rPr>
              <a:pPr eaLnBrk="1" hangingPunct="1"/>
              <a:t>50</a:t>
            </a:fld>
            <a:endParaRPr lang="en-US" sz="1200">
              <a:latin typeface="Calibri" pitchFamily="34" charset="0"/>
            </a:endParaRPr>
          </a:p>
        </p:txBody>
      </p:sp>
    </p:spTree>
    <p:extLst>
      <p:ext uri="{BB962C8B-B14F-4D97-AF65-F5344CB8AC3E}">
        <p14:creationId xmlns:p14="http://schemas.microsoft.com/office/powerpoint/2010/main" val="2455046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EC53B71D-0B3A-4F25-9FF8-ACB3AEC38364}" type="slidenum">
              <a:rPr lang="en-US" smtClean="0"/>
              <a:pPr/>
              <a:t>51</a:t>
            </a:fld>
            <a:endParaRPr lang="en-US" smtClean="0"/>
          </a:p>
        </p:txBody>
      </p:sp>
      <p:sp>
        <p:nvSpPr>
          <p:cNvPr id="132099" name="Rectangle 2"/>
          <p:cNvSpPr>
            <a:spLocks noGrp="1" noRot="1" noChangeAspect="1" noChangeArrowheads="1" noTextEdit="1"/>
          </p:cNvSpPr>
          <p:nvPr>
            <p:ph type="sldImg"/>
          </p:nvPr>
        </p:nvSpPr>
        <p:spPr>
          <a:xfrm>
            <a:off x="1117600" y="695325"/>
            <a:ext cx="4646613" cy="3486150"/>
          </a:xfrm>
          <a:ln/>
        </p:spPr>
      </p:sp>
      <p:sp>
        <p:nvSpPr>
          <p:cNvPr id="132100" name="Rectangle 3"/>
          <p:cNvSpPr>
            <a:spLocks noGrp="1" noChangeArrowheads="1"/>
          </p:cNvSpPr>
          <p:nvPr>
            <p:ph type="body" idx="1"/>
          </p:nvPr>
        </p:nvSpPr>
        <p:spPr>
          <a:xfrm>
            <a:off x="688975" y="4414838"/>
            <a:ext cx="5507038" cy="4186237"/>
          </a:xfrm>
          <a:noFill/>
          <a:ln/>
        </p:spPr>
        <p:txBody>
          <a:bodyPr/>
          <a:lstStyle/>
          <a:p>
            <a:endParaRPr lang="en-US" dirty="0" smtClean="0"/>
          </a:p>
        </p:txBody>
      </p:sp>
    </p:spTree>
    <p:extLst>
      <p:ext uri="{BB962C8B-B14F-4D97-AF65-F5344CB8AC3E}">
        <p14:creationId xmlns:p14="http://schemas.microsoft.com/office/powerpoint/2010/main" val="21125319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discussion prompts file </a:t>
            </a:r>
            <a:r>
              <a:rPr lang="en-US" baseline="0" dirty="0" smtClean="0"/>
              <a:t>provides some questions you can ask families about their child’s skills and behaviors in everyday life.  These are possible questions; it is not expected that you would ask all of the questions to the same family.  This ‘real life’ information provided by family’s answers helps determine the child’s level of functioning across different aspects of the global outcomes, and helps identify the most appropriate rating. </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pPr/>
              <a:t>52</a:t>
            </a:fld>
            <a:endParaRPr lang="en-US"/>
          </a:p>
        </p:txBody>
      </p:sp>
    </p:spTree>
    <p:extLst>
      <p:ext uri="{BB962C8B-B14F-4D97-AF65-F5344CB8AC3E}">
        <p14:creationId xmlns:p14="http://schemas.microsoft.com/office/powerpoint/2010/main" val="3077160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you think of the 3 child outcomes? </a:t>
            </a:r>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5</a:t>
            </a:fld>
            <a:endParaRPr lang="en-US"/>
          </a:p>
        </p:txBody>
      </p:sp>
    </p:spTree>
    <p:extLst>
      <p:ext uri="{BB962C8B-B14F-4D97-AF65-F5344CB8AC3E}">
        <p14:creationId xmlns:p14="http://schemas.microsoft.com/office/powerpoint/2010/main" val="16290483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1122" indent="-288893" eaLnBrk="0" hangingPunct="0">
              <a:defRPr sz="2400">
                <a:solidFill>
                  <a:schemeClr val="tx1"/>
                </a:solidFill>
                <a:latin typeface="Arial" pitchFamily="34" charset="0"/>
                <a:ea typeface="ＭＳ Ｐゴシック" pitchFamily="34" charset="-128"/>
              </a:defRPr>
            </a:lvl2pPr>
            <a:lvl3pPr marL="1155573" indent="-231115" eaLnBrk="0" hangingPunct="0">
              <a:defRPr sz="2400">
                <a:solidFill>
                  <a:schemeClr val="tx1"/>
                </a:solidFill>
                <a:latin typeface="Arial" pitchFamily="34" charset="0"/>
                <a:ea typeface="ＭＳ Ｐゴシック" pitchFamily="34" charset="-128"/>
              </a:defRPr>
            </a:lvl3pPr>
            <a:lvl4pPr marL="1617802" indent="-231115" eaLnBrk="0" hangingPunct="0">
              <a:defRPr sz="2400">
                <a:solidFill>
                  <a:schemeClr val="tx1"/>
                </a:solidFill>
                <a:latin typeface="Arial" pitchFamily="34" charset="0"/>
                <a:ea typeface="ＭＳ Ｐゴシック" pitchFamily="34" charset="-128"/>
              </a:defRPr>
            </a:lvl4pPr>
            <a:lvl5pPr marL="2080031" indent="-231115" eaLnBrk="0" hangingPunct="0">
              <a:defRPr sz="2400">
                <a:solidFill>
                  <a:schemeClr val="tx1"/>
                </a:solidFill>
                <a:latin typeface="Arial" pitchFamily="34" charset="0"/>
                <a:ea typeface="ＭＳ Ｐゴシック" pitchFamily="34" charset="-128"/>
              </a:defRPr>
            </a:lvl5pPr>
            <a:lvl6pPr marL="2542261" indent="-23111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04490" indent="-23111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66719" indent="-23111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28948" indent="-23111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FE5525E-86FD-49E1-ADC4-E8AE15A831C1}" type="slidenum">
              <a:rPr lang="en-US" sz="1200">
                <a:latin typeface="Calibri" pitchFamily="34" charset="0"/>
              </a:rPr>
              <a:pPr eaLnBrk="1" hangingPunct="1"/>
              <a:t>53</a:t>
            </a:fld>
            <a:endParaRPr lang="en-US" sz="1200">
              <a:latin typeface="Calibri" pitchFamily="34" charset="0"/>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This chart illustrates how information gathered through functional assessment can be used for multiple purposes throughout the IEP process.  For example, information about the child</a:t>
            </a:r>
            <a:r>
              <a:rPr lang="ja-JP" altLang="en-US" dirty="0" smtClean="0">
                <a:ea typeface="ＭＳ Ｐゴシック" pitchFamily="34" charset="-128"/>
              </a:rPr>
              <a:t>’</a:t>
            </a:r>
            <a:r>
              <a:rPr lang="en-US" altLang="ja-JP" dirty="0" smtClean="0">
                <a:ea typeface="ＭＳ Ｐゴシック" pitchFamily="34" charset="-128"/>
              </a:rPr>
              <a:t>s interests can be used in developing outcomes/goals, in selecting routines, activities and settings, in developing strategies and objectives, and in determining people, resources and services.</a:t>
            </a:r>
            <a:endParaRPr lang="en-US" dirty="0" smtClean="0">
              <a:ea typeface="ＭＳ Ｐゴシック" pitchFamily="34" charset="-128"/>
            </a:endParaRPr>
          </a:p>
        </p:txBody>
      </p:sp>
      <p:sp>
        <p:nvSpPr>
          <p:cNvPr id="2" name="Footer Placeholder 1"/>
          <p:cNvSpPr>
            <a:spLocks noGrp="1"/>
          </p:cNvSpPr>
          <p:nvPr>
            <p:ph type="ftr" sz="quarter" idx="4"/>
          </p:nvPr>
        </p:nvSpPr>
        <p:spPr/>
        <p:txBody>
          <a:bodyPr/>
          <a:lstStyle/>
          <a:p>
            <a:pPr>
              <a:defRPr/>
            </a:pPr>
            <a:r>
              <a:rPr lang="en-US"/>
              <a:t>NECTAC/ECO/WRRC 2012</a:t>
            </a:r>
          </a:p>
        </p:txBody>
      </p:sp>
    </p:spTree>
    <p:extLst>
      <p:ext uri="{BB962C8B-B14F-4D97-AF65-F5344CB8AC3E}">
        <p14:creationId xmlns:p14="http://schemas.microsoft.com/office/powerpoint/2010/main" val="16177142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Jack’s narrative</a:t>
            </a:r>
          </a:p>
          <a:p>
            <a:r>
              <a:rPr lang="en-US" dirty="0" smtClean="0"/>
              <a:t>At</a:t>
            </a:r>
            <a:r>
              <a:rPr lang="en-US" baseline="0" dirty="0" smtClean="0"/>
              <a:t> tables, read the narrative description based on evaluation information alone.  As a group, determine what other information would want to know about the child, and methods that might consider using to gather that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54</a:t>
            </a:fld>
            <a:endParaRPr lang="en-US"/>
          </a:p>
        </p:txBody>
      </p:sp>
    </p:spTree>
    <p:extLst>
      <p:ext uri="{BB962C8B-B14F-4D97-AF65-F5344CB8AC3E}">
        <p14:creationId xmlns:p14="http://schemas.microsoft.com/office/powerpoint/2010/main" val="33409477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5B4AE15F-3658-48CD-BFD2-9FD8368570C6}" type="slidenum">
              <a:rPr lang="en-US" smtClean="0"/>
              <a:pPr/>
              <a:t>55</a:t>
            </a:fld>
            <a:endParaRPr lang="en-US" smtClean="0"/>
          </a:p>
        </p:txBody>
      </p:sp>
      <p:sp>
        <p:nvSpPr>
          <p:cNvPr id="133123" name="Rectangle 2"/>
          <p:cNvSpPr>
            <a:spLocks noGrp="1" noRot="1" noChangeAspect="1" noChangeArrowheads="1" noTextEdit="1"/>
          </p:cNvSpPr>
          <p:nvPr>
            <p:ph type="sldImg"/>
          </p:nvPr>
        </p:nvSpPr>
        <p:spPr>
          <a:xfrm>
            <a:off x="1117600" y="695325"/>
            <a:ext cx="4646613" cy="3486150"/>
          </a:xfrm>
          <a:ln/>
        </p:spPr>
      </p:sp>
      <p:sp>
        <p:nvSpPr>
          <p:cNvPr id="133124" name="Rectangle 3"/>
          <p:cNvSpPr>
            <a:spLocks noGrp="1" noChangeArrowheads="1"/>
          </p:cNvSpPr>
          <p:nvPr>
            <p:ph type="body" idx="1"/>
          </p:nvPr>
        </p:nvSpPr>
        <p:spPr>
          <a:xfrm>
            <a:off x="688975" y="4414838"/>
            <a:ext cx="5507038" cy="4186237"/>
          </a:xfrm>
          <a:noFill/>
          <a:ln/>
        </p:spPr>
        <p:txBody>
          <a:bodyPr/>
          <a:lstStyle/>
          <a:p>
            <a:pPr eaLnBrk="1" hangingPunct="1"/>
            <a:endParaRPr lang="en-US" i="1" dirty="0" smtClean="0"/>
          </a:p>
        </p:txBody>
      </p:sp>
    </p:spTree>
    <p:extLst>
      <p:ext uri="{BB962C8B-B14F-4D97-AF65-F5344CB8AC3E}">
        <p14:creationId xmlns:p14="http://schemas.microsoft.com/office/powerpoint/2010/main" val="13201814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2531B603-6964-4F7B-833D-797B1B243338}" type="slidenum">
              <a:rPr lang="en-US" smtClean="0"/>
              <a:pPr/>
              <a:t>56</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2531119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Have you had any issues applying the rating scale?  </a:t>
            </a:r>
          </a:p>
          <a:p>
            <a:r>
              <a:rPr lang="en-US" sz="1200" kern="1200" dirty="0" smtClean="0">
                <a:solidFill>
                  <a:schemeClr val="tx1"/>
                </a:solidFill>
                <a:effectLst/>
                <a:latin typeface="Arial" charset="0"/>
                <a:ea typeface="+mn-ea"/>
                <a:cs typeface="+mn-cs"/>
              </a:rPr>
              <a:t>What kinds of problems do you encounter? </a:t>
            </a:r>
          </a:p>
          <a:p>
            <a:r>
              <a:rPr lang="en-US" sz="1200" kern="1200" dirty="0" smtClean="0">
                <a:solidFill>
                  <a:schemeClr val="tx1"/>
                </a:solidFill>
                <a:effectLst/>
                <a:latin typeface="Arial" charset="0"/>
                <a:ea typeface="+mn-ea"/>
                <a:cs typeface="+mn-cs"/>
              </a:rPr>
              <a:t>Are there types of children that you have difficulty applying the rating scale to?</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57</a:t>
            </a:fld>
            <a:endParaRPr lang="en-US"/>
          </a:p>
        </p:txBody>
      </p:sp>
    </p:spTree>
    <p:extLst>
      <p:ext uri="{BB962C8B-B14F-4D97-AF65-F5344CB8AC3E}">
        <p14:creationId xmlns:p14="http://schemas.microsoft.com/office/powerpoint/2010/main" val="16290483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Refer to handout – rating scale definitions</a:t>
            </a:r>
            <a:r>
              <a:rPr lang="en-US" baseline="0" dirty="0" smtClean="0"/>
              <a:t> – Go through quickly</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59</a:t>
            </a:fld>
            <a:endParaRPr lang="en-US"/>
          </a:p>
        </p:txBody>
      </p:sp>
    </p:spTree>
    <p:extLst>
      <p:ext uri="{BB962C8B-B14F-4D97-AF65-F5344CB8AC3E}">
        <p14:creationId xmlns:p14="http://schemas.microsoft.com/office/powerpoint/2010/main" val="38652895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eaLnBrk="1" hangingPunct="1"/>
            <a:endParaRPr lang="en-US" smtClean="0"/>
          </a:p>
        </p:txBody>
      </p:sp>
      <p:sp>
        <p:nvSpPr>
          <p:cNvPr id="123908" name="Slide Number Placeholder 3"/>
          <p:cNvSpPr>
            <a:spLocks noGrp="1"/>
          </p:cNvSpPr>
          <p:nvPr>
            <p:ph type="sldNum" sz="quarter" idx="5"/>
          </p:nvPr>
        </p:nvSpPr>
        <p:spPr>
          <a:noFill/>
        </p:spPr>
        <p:txBody>
          <a:bodyPr/>
          <a:lstStyle/>
          <a:p>
            <a:fld id="{5C23DAAC-AFD7-4078-80BB-BEC00273D972}" type="slidenum">
              <a:rPr lang="en-US" smtClean="0"/>
              <a:pPr/>
              <a:t>65</a:t>
            </a:fld>
            <a:endParaRPr lang="en-US" smtClean="0"/>
          </a:p>
        </p:txBody>
      </p:sp>
    </p:spTree>
    <p:extLst>
      <p:ext uri="{BB962C8B-B14F-4D97-AF65-F5344CB8AC3E}">
        <p14:creationId xmlns:p14="http://schemas.microsoft.com/office/powerpoint/2010/main" val="7842185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a:t>
            </a:r>
            <a:r>
              <a:rPr lang="en-US" baseline="0" dirty="0" smtClean="0"/>
              <a:t> data are worth millions.  Let’s see if you can earn that million.</a:t>
            </a:r>
          </a:p>
          <a:p>
            <a:r>
              <a:rPr lang="en-US" baseline="0" dirty="0" smtClean="0"/>
              <a:t>[NOTE TO TRAINER:  THE INFORMATION ON THE GAME SHOW SLIDES IS PHASED IN. IT WILL COME IN ON ITS OWN SLOWLY OR YOU CAN SEE IT MORE QUICKLY BY PRESSING ENTER OR PAGE DOWN.]</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8149877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will begin at the $100 level.</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3851952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TO TRAINER:  READ THE QUESTION AND THE FOUR ANSWER CHOICES. HAVE THE GROUP SELECT AN ANSWER BEFORE MOVING ON TO THE NEXT SLIDE WHICH CONTAINS THE ANSWER.]</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657286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6224C385-7890-4AF3-87D6-A5DCEE0FF344}" type="slidenum">
              <a:rPr lang="en-US"/>
              <a:pPr/>
              <a:t>6</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This is an important message, worth repeating…</a:t>
            </a:r>
          </a:p>
          <a:p>
            <a:pPr eaLnBrk="1" hangingPunct="1"/>
            <a:endParaRPr lang="en-US" dirty="0" smtClean="0"/>
          </a:p>
          <a:p>
            <a:pPr eaLnBrk="1" hangingPunct="1"/>
            <a:endParaRPr lang="en-US" dirty="0" smtClean="0"/>
          </a:p>
          <a:p>
            <a:pPr eaLnBrk="1" hangingPunct="1"/>
            <a:endParaRPr lang="en-US" dirty="0" smtClean="0"/>
          </a:p>
          <a:p>
            <a:r>
              <a:rPr lang="en-US" dirty="0" smtClean="0"/>
              <a:t>Relevant: Outcome – </a:t>
            </a:r>
          </a:p>
          <a:p>
            <a:pPr>
              <a:buNone/>
            </a:pPr>
            <a:r>
              <a:rPr lang="en-US" dirty="0" smtClean="0"/>
              <a:t>   a benefit experienced as a result of services</a:t>
            </a:r>
          </a:p>
          <a:p>
            <a:pPr>
              <a:buNone/>
            </a:pPr>
            <a:r>
              <a:rPr lang="en-US" sz="800" dirty="0" smtClean="0"/>
              <a:t> </a:t>
            </a:r>
          </a:p>
          <a:p>
            <a:r>
              <a:rPr lang="en-US" dirty="0" smtClean="0"/>
              <a:t>Looking at </a:t>
            </a:r>
            <a:r>
              <a:rPr lang="en-US" i="1" dirty="0" smtClean="0"/>
              <a:t>global</a:t>
            </a:r>
            <a:r>
              <a:rPr lang="en-US" dirty="0" smtClean="0"/>
              <a:t> outcomes – the benefits we want </a:t>
            </a:r>
            <a:r>
              <a:rPr lang="en-US" i="1" dirty="0" smtClean="0"/>
              <a:t>all</a:t>
            </a:r>
            <a:r>
              <a:rPr lang="en-US" dirty="0" smtClean="0"/>
              <a:t> children in the program to experience</a:t>
            </a:r>
          </a:p>
          <a:p>
            <a:r>
              <a:rPr lang="en-US" dirty="0" smtClean="0"/>
              <a:t>Different from individualized outcomes on an IEP/IFSP</a:t>
            </a:r>
          </a:p>
          <a:p>
            <a:pPr eaLnBrk="1" hangingPunct="1"/>
            <a:endParaRPr lang="en-US" dirty="0" smtClean="0"/>
          </a:p>
        </p:txBody>
      </p:sp>
    </p:spTree>
    <p:extLst>
      <p:ext uri="{BB962C8B-B14F-4D97-AF65-F5344CB8AC3E}">
        <p14:creationId xmlns:p14="http://schemas.microsoft.com/office/powerpoint/2010/main" val="14333350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answer is 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6250226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question.</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7559517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[READ</a:t>
            </a:r>
            <a:r>
              <a:rPr lang="en-US" baseline="0" dirty="0" smtClean="0"/>
              <a:t> QUESTION AND ANSWER CHOICES.]</a:t>
            </a:r>
            <a:endParaRPr lang="en-US" dirty="0" smtClean="0"/>
          </a:p>
          <a:p>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32649608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correct answer</a:t>
            </a:r>
            <a:r>
              <a:rPr lang="en-US" baseline="0" dirty="0" smtClean="0"/>
              <a:t> is D.</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5548168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[READ</a:t>
            </a:r>
            <a:r>
              <a:rPr lang="en-US" baseline="0" dirty="0" smtClean="0"/>
              <a:t> QUESTION AND ANSWER CHOICES.]</a:t>
            </a:r>
            <a:endParaRPr lang="en-US" dirty="0" smtClean="0"/>
          </a:p>
          <a:p>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24484962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correct answer</a:t>
            </a:r>
            <a:r>
              <a:rPr lang="en-US" baseline="0" dirty="0" smtClean="0"/>
              <a:t> is B.</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37261342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[READ</a:t>
            </a:r>
            <a:r>
              <a:rPr lang="en-US" baseline="0" dirty="0" smtClean="0"/>
              <a:t> QUESTION AND ANSWER CHOICES.]</a:t>
            </a:r>
            <a:endParaRPr lang="en-US" dirty="0" smtClean="0"/>
          </a:p>
          <a:p>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pPr/>
              <a:t>77</a:t>
            </a:fld>
            <a:endParaRPr lang="en-US"/>
          </a:p>
        </p:txBody>
      </p:sp>
    </p:spTree>
    <p:extLst>
      <p:ext uri="{BB962C8B-B14F-4D97-AF65-F5344CB8AC3E}">
        <p14:creationId xmlns:p14="http://schemas.microsoft.com/office/powerpoint/2010/main" val="10922191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correct answer</a:t>
            </a:r>
            <a:r>
              <a:rPr lang="en-US" baseline="0" dirty="0" smtClean="0"/>
              <a:t> is B.</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pPr/>
              <a:t>78</a:t>
            </a:fld>
            <a:endParaRPr lang="en-US"/>
          </a:p>
        </p:txBody>
      </p:sp>
    </p:spTree>
    <p:extLst>
      <p:ext uri="{BB962C8B-B14F-4D97-AF65-F5344CB8AC3E}">
        <p14:creationId xmlns:p14="http://schemas.microsoft.com/office/powerpoint/2010/main" val="1446578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[READ</a:t>
            </a:r>
            <a:r>
              <a:rPr lang="en-US" baseline="0" dirty="0" smtClean="0"/>
              <a:t> QUESTION AND ANSWER CHOICES.]</a:t>
            </a:r>
            <a:endParaRPr lang="en-US" dirty="0" smtClean="0"/>
          </a:p>
          <a:p>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pPr/>
              <a:t>80</a:t>
            </a:fld>
            <a:endParaRPr lang="en-US"/>
          </a:p>
        </p:txBody>
      </p:sp>
    </p:spTree>
    <p:extLst>
      <p:ext uri="{BB962C8B-B14F-4D97-AF65-F5344CB8AC3E}">
        <p14:creationId xmlns:p14="http://schemas.microsoft.com/office/powerpoint/2010/main" val="21060102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correct</a:t>
            </a:r>
            <a:r>
              <a:rPr lang="en-US" baseline="0" dirty="0" smtClean="0"/>
              <a:t> answer is D.</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pPr/>
              <a:t>81</a:t>
            </a:fld>
            <a:endParaRPr lang="en-US"/>
          </a:p>
        </p:txBody>
      </p:sp>
    </p:spTree>
    <p:extLst>
      <p:ext uri="{BB962C8B-B14F-4D97-AF65-F5344CB8AC3E}">
        <p14:creationId xmlns:p14="http://schemas.microsoft.com/office/powerpoint/2010/main" val="29363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0692989-02C2-4725-B059-A4DE04AAB2D5}" type="slidenum">
              <a:rPr lang="en-US"/>
              <a:pPr/>
              <a:t>7</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dirty="0" smtClean="0"/>
              <a:t>Handout</a:t>
            </a:r>
            <a:r>
              <a:rPr lang="en-US" baseline="0" dirty="0" smtClean="0"/>
              <a:t> – one-pager on 3 outcomes – </a:t>
            </a:r>
            <a:r>
              <a:rPr lang="en-US" baseline="0" dirty="0" smtClean="0">
                <a:solidFill>
                  <a:srgbClr val="FF0000"/>
                </a:solidFill>
              </a:rPr>
              <a:t>use cheat sheet instead…. </a:t>
            </a:r>
          </a:p>
          <a:p>
            <a:pPr eaLnBrk="1" hangingPunct="1"/>
            <a:endParaRPr lang="en-US" baseline="0" dirty="0" smtClean="0"/>
          </a:p>
          <a:p>
            <a:pPr eaLnBrk="1" hangingPunct="1"/>
            <a:r>
              <a:rPr lang="en-US" baseline="0" dirty="0" smtClean="0"/>
              <a:t>SHOW VIDEO!</a:t>
            </a:r>
            <a:endParaRPr lang="en-US" dirty="0" smtClean="0"/>
          </a:p>
        </p:txBody>
      </p:sp>
    </p:spTree>
    <p:extLst>
      <p:ext uri="{BB962C8B-B14F-4D97-AF65-F5344CB8AC3E}">
        <p14:creationId xmlns:p14="http://schemas.microsoft.com/office/powerpoint/2010/main" val="7986221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3EE43FA7-A274-4D11-BFC2-E59C35BCFD72}" type="slidenum">
              <a:rPr lang="en-US" smtClean="0"/>
              <a:pPr/>
              <a:t>83</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r>
              <a:rPr lang="en-US" dirty="0" smtClean="0"/>
              <a:t>At</a:t>
            </a:r>
            <a:r>
              <a:rPr lang="en-US" baseline="0" dirty="0" smtClean="0"/>
              <a:t> the heart of knowing the appropriate rating…. Is knowing how to compare the child’s skills to what is expected at that age…. Age anchoring.</a:t>
            </a:r>
          </a:p>
          <a:p>
            <a:pPr eaLnBrk="1" hangingPunct="1"/>
            <a:endParaRPr lang="en-US" baseline="0" dirty="0" smtClean="0"/>
          </a:p>
          <a:p>
            <a:pPr marL="0" indent="0" eaLnBrk="1" hangingPunct="1">
              <a:lnSpc>
                <a:spcPct val="90000"/>
              </a:lnSpc>
              <a:buClr>
                <a:schemeClr val="bg1"/>
              </a:buClr>
              <a:buFont typeface="Arial" pitchFamily="34" charset="0"/>
              <a:buNone/>
            </a:pPr>
            <a:r>
              <a:rPr lang="en-US" sz="1200" dirty="0" smtClean="0">
                <a:latin typeface="Georgia" pitchFamily="18" charset="0"/>
              </a:rPr>
              <a:t>For each outcome</a:t>
            </a:r>
          </a:p>
          <a:p>
            <a:pPr marL="457200" indent="-457200" eaLnBrk="1" hangingPunct="1">
              <a:lnSpc>
                <a:spcPct val="90000"/>
              </a:lnSpc>
              <a:buClr>
                <a:schemeClr val="bg1"/>
              </a:buClr>
              <a:buFont typeface="Arial" pitchFamily="34" charset="0"/>
              <a:buChar char="•"/>
            </a:pPr>
            <a:r>
              <a:rPr lang="en-US" sz="1200" dirty="0" smtClean="0">
                <a:latin typeface="Georgia" pitchFamily="18" charset="0"/>
              </a:rPr>
              <a:t>Discuss the child’s current functioning in this outcome area across settings and situations</a:t>
            </a:r>
          </a:p>
          <a:p>
            <a:pPr marL="457200" indent="-457200" eaLnBrk="1" hangingPunct="1">
              <a:lnSpc>
                <a:spcPct val="90000"/>
              </a:lnSpc>
              <a:buClr>
                <a:schemeClr val="bg1"/>
              </a:buClr>
              <a:buFont typeface="Arial" pitchFamily="34" charset="0"/>
              <a:buChar char="•"/>
            </a:pPr>
            <a:r>
              <a:rPr lang="en-US" sz="1200" dirty="0" smtClean="0">
                <a:latin typeface="Georgia" pitchFamily="18" charset="0"/>
              </a:rPr>
              <a:t>Identify areas where the child’s functioning is age appropriate</a:t>
            </a:r>
          </a:p>
          <a:p>
            <a:pPr marL="457200" indent="-457200" eaLnBrk="1" hangingPunct="1">
              <a:lnSpc>
                <a:spcPct val="90000"/>
              </a:lnSpc>
              <a:buClr>
                <a:schemeClr val="bg1"/>
              </a:buClr>
              <a:buFont typeface="Arial" pitchFamily="34" charset="0"/>
              <a:buChar char="•"/>
            </a:pPr>
            <a:endParaRPr lang="en-US" sz="800" dirty="0" smtClean="0">
              <a:latin typeface="Georgia" pitchFamily="18" charset="0"/>
            </a:endParaRPr>
          </a:p>
          <a:p>
            <a:pPr marL="457200" indent="-457200" eaLnBrk="1" hangingPunct="1">
              <a:lnSpc>
                <a:spcPct val="90000"/>
              </a:lnSpc>
              <a:buClr>
                <a:schemeClr val="bg1"/>
              </a:buClr>
              <a:buFont typeface="Arial" pitchFamily="34" charset="0"/>
              <a:buChar char="•"/>
            </a:pPr>
            <a:r>
              <a:rPr lang="en-US" sz="1200" dirty="0" smtClean="0">
                <a:latin typeface="Georgia" pitchFamily="18" charset="0"/>
              </a:rPr>
              <a:t>If not all functioning is age appropriate, identify areas where the child’s functioning reflects immediate foundational skills</a:t>
            </a:r>
          </a:p>
          <a:p>
            <a:pPr marL="457200" indent="-457200" eaLnBrk="1" hangingPunct="1">
              <a:lnSpc>
                <a:spcPct val="90000"/>
              </a:lnSpc>
              <a:buClr>
                <a:schemeClr val="bg1"/>
              </a:buClr>
              <a:buFont typeface="Arial" pitchFamily="34" charset="0"/>
              <a:buChar char="•"/>
            </a:pPr>
            <a:endParaRPr lang="en-US" sz="800" dirty="0" smtClean="0">
              <a:latin typeface="Georgia" pitchFamily="18" charset="0"/>
            </a:endParaRPr>
          </a:p>
          <a:p>
            <a:pPr marL="457200" indent="-457200" eaLnBrk="1" hangingPunct="1">
              <a:lnSpc>
                <a:spcPct val="90000"/>
              </a:lnSpc>
              <a:buClr>
                <a:schemeClr val="bg1"/>
              </a:buClr>
              <a:buFont typeface="Arial" pitchFamily="34" charset="0"/>
              <a:buChar char="•"/>
            </a:pPr>
            <a:r>
              <a:rPr lang="en-US" sz="1200" dirty="0" smtClean="0">
                <a:latin typeface="Georgia" pitchFamily="18" charset="0"/>
              </a:rPr>
              <a:t>Decide which description/rating best describes the child’s current functioning </a:t>
            </a:r>
          </a:p>
          <a:p>
            <a:pPr marL="171450" indent="-171450" eaLnBrk="1" hangingPunct="1">
              <a:buFont typeface="Arial" pitchFamily="34" charset="0"/>
              <a:buChar char="•"/>
            </a:pPr>
            <a:endParaRPr lang="en-US" dirty="0" smtClean="0"/>
          </a:p>
        </p:txBody>
      </p:sp>
    </p:spTree>
    <p:extLst>
      <p:ext uri="{BB962C8B-B14F-4D97-AF65-F5344CB8AC3E}">
        <p14:creationId xmlns:p14="http://schemas.microsoft.com/office/powerpoint/2010/main" val="24820762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At</a:t>
            </a:r>
            <a:r>
              <a:rPr lang="en-US" baseline="0" dirty="0" smtClean="0"/>
              <a:t> the heart of assigning the appropriate rating…. Is knowing how to compare the child’s skills to what is expected at that age…. Age anchoring.</a:t>
            </a:r>
            <a:endParaRPr lang="en-US" dirty="0" smtClean="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84</a:t>
            </a:fld>
            <a:endParaRPr lang="en-US"/>
          </a:p>
        </p:txBody>
      </p:sp>
    </p:spTree>
    <p:extLst>
      <p:ext uri="{BB962C8B-B14F-4D97-AF65-F5344CB8AC3E}">
        <p14:creationId xmlns:p14="http://schemas.microsoft.com/office/powerpoint/2010/main" val="2352975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BB65FA19-1F2C-4E30-90E2-67366230885B}" type="slidenum">
              <a:rPr lang="en-US" smtClean="0"/>
              <a:pPr/>
              <a:t>85</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281542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have any challenges</a:t>
            </a:r>
            <a:r>
              <a:rPr lang="en-US" baseline="0" dirty="0" smtClean="0"/>
              <a:t> about bringing knowledge of child development to bear in the rating process?</a:t>
            </a:r>
          </a:p>
          <a:p>
            <a:r>
              <a:rPr lang="en-US" baseline="0" dirty="0" smtClean="0"/>
              <a:t>Has it been difficult?</a:t>
            </a:r>
          </a:p>
          <a:p>
            <a:r>
              <a:rPr lang="en-US" baseline="0" dirty="0" smtClean="0"/>
              <a:t>Who has been able to do this well?  What helps to make it easier?</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86</a:t>
            </a:fld>
            <a:endParaRPr lang="en-US"/>
          </a:p>
        </p:txBody>
      </p:sp>
    </p:spTree>
    <p:extLst>
      <p:ext uri="{BB962C8B-B14F-4D97-AF65-F5344CB8AC3E}">
        <p14:creationId xmlns:p14="http://schemas.microsoft.com/office/powerpoint/2010/main" val="16290483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281AFBD0-0087-42F5-8896-C3BF38D970A3}" type="slidenum">
              <a:rPr lang="en-US" smtClean="0"/>
              <a:pPr/>
              <a:t>87</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r>
              <a:rPr lang="en-US" i="0" dirty="0" smtClean="0"/>
              <a:t>Remember</a:t>
            </a:r>
            <a:r>
              <a:rPr lang="en-US" i="0" baseline="0" dirty="0" smtClean="0"/>
              <a:t> the measurement process – the two COS questions.</a:t>
            </a:r>
          </a:p>
          <a:p>
            <a:pPr eaLnBrk="1" hangingPunct="1"/>
            <a:r>
              <a:rPr lang="en-US" i="0" baseline="0" dirty="0" smtClean="0"/>
              <a:t>In order to be able to describe the extent to which a child shows age appropriate functioning, need to know what age appropriate functioning is.</a:t>
            </a:r>
          </a:p>
          <a:p>
            <a:pPr eaLnBrk="1" hangingPunct="1"/>
            <a:endParaRPr lang="en-US" i="0" baseline="0" dirty="0" smtClean="0"/>
          </a:p>
          <a:p>
            <a:pPr eaLnBrk="1" hangingPunct="1"/>
            <a:r>
              <a:rPr lang="en-US" i="0" baseline="0" dirty="0" smtClean="0"/>
              <a:t>For the purposes of the COS process, use three terms to describe children’s functioning:</a:t>
            </a:r>
          </a:p>
          <a:p>
            <a:pPr eaLnBrk="1" hangingPunct="1"/>
            <a:r>
              <a:rPr lang="en-US" i="0" baseline="0" dirty="0" smtClean="0"/>
              <a:t>Age expected</a:t>
            </a:r>
          </a:p>
          <a:p>
            <a:pPr eaLnBrk="1" hangingPunct="1"/>
            <a:r>
              <a:rPr lang="en-US" i="0" baseline="0" dirty="0" smtClean="0"/>
              <a:t>Immediate foundational</a:t>
            </a:r>
          </a:p>
          <a:p>
            <a:pPr eaLnBrk="1" hangingPunct="1"/>
            <a:r>
              <a:rPr lang="en-US" i="0" baseline="0" dirty="0" smtClean="0"/>
              <a:t>And Foundational skills</a:t>
            </a:r>
          </a:p>
          <a:p>
            <a:pPr eaLnBrk="1" hangingPunct="1"/>
            <a:endParaRPr lang="en-US" i="0" baseline="0" dirty="0" smtClean="0"/>
          </a:p>
          <a:p>
            <a:pPr eaLnBrk="1" hangingPunct="1"/>
            <a:r>
              <a:rPr lang="en-US" i="0" baseline="0" dirty="0" smtClean="0"/>
              <a:t>Starting with foundational…</a:t>
            </a:r>
          </a:p>
        </p:txBody>
      </p:sp>
    </p:spTree>
    <p:extLst>
      <p:ext uri="{BB962C8B-B14F-4D97-AF65-F5344CB8AC3E}">
        <p14:creationId xmlns:p14="http://schemas.microsoft.com/office/powerpoint/2010/main" val="10621724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3480102F-682A-4C4D-8552-B7AFD2C3BE81}" type="slidenum">
              <a:rPr lang="en-US" smtClean="0"/>
              <a:pPr/>
              <a:t>88</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196008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D8EA438C-60E1-4352-BF2C-687F83A77F77}" type="slidenum">
              <a:rPr lang="en-US" smtClean="0"/>
              <a:pPr/>
              <a:t>89</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179533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63AA5766-7DB3-493E-8190-FCFC177B972F}" type="slidenum">
              <a:rPr lang="en-US" smtClean="0"/>
              <a:pPr/>
              <a:t>90</a:t>
            </a:fld>
            <a:endParaRPr lang="en-US" smtClean="0"/>
          </a:p>
        </p:txBody>
      </p:sp>
      <p:sp>
        <p:nvSpPr>
          <p:cNvPr id="138243" name="Rectangle 2"/>
          <p:cNvSpPr>
            <a:spLocks noGrp="1" noRot="1" noChangeAspect="1" noChangeArrowheads="1" noTextEdit="1"/>
          </p:cNvSpPr>
          <p:nvPr>
            <p:ph type="sldImg"/>
          </p:nvPr>
        </p:nvSpPr>
        <p:spPr>
          <a:xfrm>
            <a:off x="1117600" y="695325"/>
            <a:ext cx="4646613" cy="3486150"/>
          </a:xfrm>
          <a:ln/>
        </p:spPr>
      </p:sp>
      <p:sp>
        <p:nvSpPr>
          <p:cNvPr id="138244" name="Rectangle 3"/>
          <p:cNvSpPr>
            <a:spLocks noGrp="1" noChangeArrowheads="1"/>
          </p:cNvSpPr>
          <p:nvPr>
            <p:ph type="body" idx="1"/>
          </p:nvPr>
        </p:nvSpPr>
        <p:spPr>
          <a:xfrm>
            <a:off x="688975" y="4414838"/>
            <a:ext cx="5507038" cy="4186237"/>
          </a:xfrm>
          <a:noFill/>
          <a:ln/>
        </p:spPr>
        <p:txBody>
          <a:bodyPr/>
          <a:lstStyle/>
          <a:p>
            <a:pPr eaLnBrk="1" hangingPunct="1"/>
            <a:r>
              <a:rPr lang="en-US" smtClean="0"/>
              <a:t>The focus is on functionally meaningful actions.  Many assessment tools have items that measure discrete skills that aren’t individually meaningful to the child. The skills are meaningful only when they are integrated with other things so that the child can accomplish something.</a:t>
            </a:r>
          </a:p>
        </p:txBody>
      </p:sp>
    </p:spTree>
    <p:extLst>
      <p:ext uri="{BB962C8B-B14F-4D97-AF65-F5344CB8AC3E}">
        <p14:creationId xmlns:p14="http://schemas.microsoft.com/office/powerpoint/2010/main" val="37224084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559AEA0C-24C0-4929-A478-F32904A0E82C}" type="slidenum">
              <a:rPr lang="en-US" smtClean="0"/>
              <a:pPr/>
              <a:t>91</a:t>
            </a:fld>
            <a:endParaRPr lang="en-US" smtClean="0"/>
          </a:p>
        </p:txBody>
      </p:sp>
      <p:sp>
        <p:nvSpPr>
          <p:cNvPr id="139267" name="Rectangle 2"/>
          <p:cNvSpPr>
            <a:spLocks noGrp="1" noRot="1" noChangeAspect="1" noChangeArrowheads="1" noTextEdit="1"/>
          </p:cNvSpPr>
          <p:nvPr>
            <p:ph type="sldImg"/>
          </p:nvPr>
        </p:nvSpPr>
        <p:spPr>
          <a:xfrm>
            <a:off x="1117600" y="695325"/>
            <a:ext cx="4646613" cy="3486150"/>
          </a:xfrm>
          <a:ln/>
        </p:spPr>
      </p:sp>
      <p:sp>
        <p:nvSpPr>
          <p:cNvPr id="139268" name="Rectangle 3"/>
          <p:cNvSpPr>
            <a:spLocks noGrp="1" noChangeArrowheads="1"/>
          </p:cNvSpPr>
          <p:nvPr>
            <p:ph type="body" idx="1"/>
          </p:nvPr>
        </p:nvSpPr>
        <p:spPr>
          <a:xfrm>
            <a:off x="688975" y="4414838"/>
            <a:ext cx="5507038" cy="4186237"/>
          </a:xfrm>
          <a:noFill/>
          <a:ln/>
        </p:spPr>
        <p:txBody>
          <a:bodyPr/>
          <a:lstStyle/>
          <a:p>
            <a:pPr eaLnBrk="1" hangingPunct="1"/>
            <a:r>
              <a:rPr lang="en-US" dirty="0" smtClean="0"/>
              <a:t>Refer to the stair steps in the handout on immediate foundational skills.</a:t>
            </a:r>
          </a:p>
          <a:p>
            <a:pPr eaLnBrk="1" hangingPunct="1"/>
            <a:endParaRPr lang="en-US" dirty="0" smtClean="0"/>
          </a:p>
          <a:p>
            <a:pPr eaLnBrk="1" hangingPunct="1"/>
            <a:r>
              <a:rPr lang="en-US" dirty="0" smtClean="0"/>
              <a:t>The key to using this information</a:t>
            </a:r>
            <a:r>
              <a:rPr lang="en-US" baseline="0" dirty="0" smtClean="0"/>
              <a:t> in the rating process is understanding the developmental progression.  </a:t>
            </a:r>
            <a:endParaRPr lang="en-US" dirty="0" smtClean="0"/>
          </a:p>
        </p:txBody>
      </p:sp>
    </p:spTree>
    <p:extLst>
      <p:ext uri="{BB962C8B-B14F-4D97-AF65-F5344CB8AC3E}">
        <p14:creationId xmlns:p14="http://schemas.microsoft.com/office/powerpoint/2010/main" val="6084118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0692989-02C2-4725-B059-A4DE04AAB2D5}" type="slidenum">
              <a:rPr lang="en-US"/>
              <a:pPr/>
              <a:t>92</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dirty="0" smtClean="0"/>
              <a:t>Brainstorm what</a:t>
            </a:r>
            <a:r>
              <a:rPr lang="en-US" baseline="0" dirty="0" smtClean="0"/>
              <a:t> would be expecting to see in a 12 month old child by outcome.  Document on flip chart or white board.</a:t>
            </a:r>
          </a:p>
          <a:p>
            <a:pPr eaLnBrk="1" hangingPunct="1"/>
            <a:endParaRPr lang="en-US" baseline="0" dirty="0" smtClean="0"/>
          </a:p>
          <a:p>
            <a:pPr eaLnBrk="1" hangingPunct="1"/>
            <a:r>
              <a:rPr lang="en-US" baseline="0" dirty="0" smtClean="0"/>
              <a:t>Orient to video – watch video.  Based on what observed, what type of development is Tyler demonstrating?</a:t>
            </a:r>
          </a:p>
          <a:p>
            <a:pPr eaLnBrk="1" hangingPunct="1"/>
            <a:r>
              <a:rPr lang="en-US" baseline="0" dirty="0" smtClean="0"/>
              <a:t>AE **</a:t>
            </a:r>
          </a:p>
          <a:p>
            <a:pPr eaLnBrk="1" hangingPunct="1"/>
            <a:r>
              <a:rPr lang="en-US" baseline="0" dirty="0" smtClean="0"/>
              <a:t>IF</a:t>
            </a:r>
          </a:p>
          <a:p>
            <a:pPr eaLnBrk="1" hangingPunct="1"/>
            <a:r>
              <a:rPr lang="en-US" baseline="0" dirty="0" smtClean="0"/>
              <a:t>F?</a:t>
            </a:r>
          </a:p>
          <a:p>
            <a:pPr eaLnBrk="1" hangingPunct="1"/>
            <a:endParaRPr lang="en-US" baseline="0" dirty="0" smtClean="0"/>
          </a:p>
          <a:p>
            <a:pPr eaLnBrk="1" hangingPunct="1"/>
            <a:r>
              <a:rPr lang="en-US" baseline="0" dirty="0" smtClean="0"/>
              <a:t>Brainstorm what would expect to see in 36 month old child by outcome.  Watch segment of Nolan video.  Based on what observed, what type of development is Nolan demonstrating for the most part?  </a:t>
            </a:r>
          </a:p>
          <a:p>
            <a:pPr eaLnBrk="1" hangingPunct="1"/>
            <a:r>
              <a:rPr lang="en-US" baseline="0" dirty="0" smtClean="0"/>
              <a:t>AE</a:t>
            </a:r>
          </a:p>
          <a:p>
            <a:pPr eaLnBrk="1" hangingPunct="1"/>
            <a:r>
              <a:rPr lang="en-US" baseline="0" dirty="0" smtClean="0"/>
              <a:t>IF</a:t>
            </a:r>
          </a:p>
          <a:p>
            <a:pPr eaLnBrk="1" hangingPunct="1"/>
            <a:r>
              <a:rPr lang="en-US" baseline="0" dirty="0" smtClean="0"/>
              <a:t>F **</a:t>
            </a:r>
            <a:endParaRPr lang="en-US" dirty="0" smtClean="0"/>
          </a:p>
        </p:txBody>
      </p:sp>
    </p:spTree>
    <p:extLst>
      <p:ext uri="{BB962C8B-B14F-4D97-AF65-F5344CB8AC3E}">
        <p14:creationId xmlns:p14="http://schemas.microsoft.com/office/powerpoint/2010/main" val="3862216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Families</a:t>
            </a:r>
            <a:r>
              <a:rPr lang="en-US" baseline="0" dirty="0" smtClean="0"/>
              <a:t> are critical to these outcomes… If meeting these in a broad sense and we are helping families accomplish these things, we will likely see improvements in the children’s outcomes.  In AR, we measure family outcomes </a:t>
            </a:r>
            <a:r>
              <a:rPr lang="en-US" dirty="0" smtClean="0"/>
              <a:t>through the family</a:t>
            </a:r>
            <a:r>
              <a:rPr lang="en-US" baseline="0" dirty="0" smtClean="0"/>
              <a:t> outcomes survey… a different process.  Not talking as much about that today… But, as we promote family outcomes, we would expect that it also supports improvement in child outcomes. </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8</a:t>
            </a:fld>
            <a:endParaRPr lang="en-US"/>
          </a:p>
        </p:txBody>
      </p:sp>
    </p:spTree>
    <p:extLst>
      <p:ext uri="{BB962C8B-B14F-4D97-AF65-F5344CB8AC3E}">
        <p14:creationId xmlns:p14="http://schemas.microsoft.com/office/powerpoint/2010/main" val="39493658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BB65FA19-1F2C-4E30-90E2-67366230885B}" type="slidenum">
              <a:rPr lang="en-US" smtClean="0"/>
              <a:pPr/>
              <a:t>93</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r>
              <a:rPr lang="en-US" dirty="0" smtClean="0"/>
              <a:t>Pulling together</a:t>
            </a:r>
            <a:r>
              <a:rPr lang="en-US" baseline="0" dirty="0" smtClean="0"/>
              <a:t> all the resources we need to be able to complete the ratings accurately </a:t>
            </a:r>
          </a:p>
          <a:p>
            <a:pPr eaLnBrk="1" hangingPunct="1"/>
            <a:endParaRPr lang="en-US" baseline="0" dirty="0" smtClean="0"/>
          </a:p>
          <a:p>
            <a:pPr eaLnBrk="1" hangingPunct="1"/>
            <a:r>
              <a:rPr lang="en-US" baseline="0" dirty="0" smtClean="0"/>
              <a:t>Section header</a:t>
            </a:r>
            <a:endParaRPr lang="en-US" dirty="0" smtClean="0"/>
          </a:p>
        </p:txBody>
      </p:sp>
    </p:spTree>
    <p:extLst>
      <p:ext uri="{BB962C8B-B14F-4D97-AF65-F5344CB8AC3E}">
        <p14:creationId xmlns:p14="http://schemas.microsoft.com/office/powerpoint/2010/main" val="15456619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resources</a:t>
            </a:r>
            <a:r>
              <a:rPr lang="en-US" baseline="0" dirty="0" smtClean="0"/>
              <a:t> do you use to keep yourself grounded in what typical child development is?</a:t>
            </a:r>
          </a:p>
          <a:p>
            <a:r>
              <a:rPr lang="en-US" baseline="0" dirty="0" smtClean="0"/>
              <a:t>What resources do you use to remind yourself how to do the ratings?</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94</a:t>
            </a:fld>
            <a:endParaRPr lang="en-US"/>
          </a:p>
        </p:txBody>
      </p:sp>
    </p:spTree>
    <p:extLst>
      <p:ext uri="{BB962C8B-B14F-4D97-AF65-F5344CB8AC3E}">
        <p14:creationId xmlns:p14="http://schemas.microsoft.com/office/powerpoint/2010/main" val="16290483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95</a:t>
            </a:fld>
            <a:endParaRPr lang="en-US"/>
          </a:p>
        </p:txBody>
      </p:sp>
    </p:spTree>
    <p:extLst>
      <p:ext uri="{BB962C8B-B14F-4D97-AF65-F5344CB8AC3E}">
        <p14:creationId xmlns:p14="http://schemas.microsoft.com/office/powerpoint/2010/main" val="26347215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aseline="0" dirty="0" smtClean="0"/>
              <a:t>Why we use age anchoring tools:</a:t>
            </a:r>
          </a:p>
          <a:p>
            <a:pPr marL="228600" indent="-228600" eaLnBrk="1" hangingPunct="1">
              <a:buAutoNum type="arabicPeriod"/>
            </a:pPr>
            <a:r>
              <a:rPr lang="en-US" baseline="0" dirty="0" smtClean="0"/>
              <a:t>we’ve all had education/training in typical and atypical child development, some more recent than others!</a:t>
            </a:r>
          </a:p>
          <a:p>
            <a:pPr marL="228600" indent="-228600" eaLnBrk="1" hangingPunct="1">
              <a:buAutoNum type="arabicPeriod"/>
            </a:pPr>
            <a:r>
              <a:rPr lang="en-US" baseline="0" dirty="0" smtClean="0"/>
              <a:t>It’s a lot of information – hard to keep right at hand everyday</a:t>
            </a:r>
          </a:p>
          <a:p>
            <a:pPr marL="228600" indent="-228600" eaLnBrk="1" hangingPunct="1">
              <a:buAutoNum type="arabicPeriod"/>
            </a:pPr>
            <a:r>
              <a:rPr lang="en-US" baseline="0" dirty="0" smtClean="0"/>
              <a:t>Some of us are discipline specific so we hone in on the developmental progression related to the field we work in – sometimes “narrows” our focus</a:t>
            </a:r>
          </a:p>
          <a:p>
            <a:pPr marL="228600" indent="-228600" eaLnBrk="1" hangingPunct="1">
              <a:buAutoNum type="arabicPeriod"/>
            </a:pPr>
            <a:r>
              <a:rPr lang="en-US" baseline="0" dirty="0" smtClean="0"/>
              <a:t>We spend a lot of time with children with disabilities, so what is “typical” changes/morphs over time relative to what we see every day.</a:t>
            </a:r>
          </a:p>
          <a:p>
            <a:pPr marL="228600" indent="-228600" eaLnBrk="1" hangingPunct="1">
              <a:buAutoNum type="arabicPeriod"/>
            </a:pPr>
            <a:endParaRPr lang="en-US" baseline="0" dirty="0" smtClean="0"/>
          </a:p>
          <a:p>
            <a:pPr marL="0" indent="0" eaLnBrk="1" hangingPunct="1">
              <a:buNone/>
            </a:pPr>
            <a:r>
              <a:rPr lang="en-US" baseline="0" dirty="0" smtClean="0"/>
              <a:t>Need to use tools and resources to support our continued understanding of what’s typical.  Show handouts of tools available in their packet.</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96</a:t>
            </a:fld>
            <a:endParaRPr lang="en-US"/>
          </a:p>
        </p:txBody>
      </p:sp>
    </p:spTree>
    <p:extLst>
      <p:ext uri="{BB962C8B-B14F-4D97-AF65-F5344CB8AC3E}">
        <p14:creationId xmlns:p14="http://schemas.microsoft.com/office/powerpoint/2010/main" val="2815077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Description</a:t>
            </a:r>
            <a:r>
              <a:rPr lang="en-US" baseline="0" dirty="0" smtClean="0"/>
              <a:t> on one page of the information Lauren shared</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97</a:t>
            </a:fld>
            <a:endParaRPr lang="en-US"/>
          </a:p>
        </p:txBody>
      </p:sp>
    </p:spTree>
    <p:extLst>
      <p:ext uri="{BB962C8B-B14F-4D97-AF65-F5344CB8AC3E}">
        <p14:creationId xmlns:p14="http://schemas.microsoft.com/office/powerpoint/2010/main" val="5253361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the 7-point rating scale used in the Child Outcome Summary process.  This slide is the same information that is found on the handout, “The Bucket List”.  </a:t>
            </a:r>
          </a:p>
          <a:p>
            <a:endParaRPr lang="en-US" baseline="0" dirty="0" smtClean="0"/>
          </a:p>
          <a:p>
            <a:r>
              <a:rPr lang="en-US" baseline="0" dirty="0" smtClean="0"/>
              <a:t>In review, when a child is rated a 6 or 7 that is essentially saying that a child is functioning at an age-expected level in the specific outcome level.  At the other end of the continuum, a rating of 1 is saying the child is functioning below both age-expected and immediate foundational levels. </a:t>
            </a:r>
          </a:p>
          <a:p>
            <a:endParaRPr lang="en-US" baseline="0" dirty="0" smtClean="0"/>
          </a:p>
          <a:p>
            <a:r>
              <a:rPr lang="en-US" baseline="0" dirty="0" smtClean="0"/>
              <a:t>A rating of 4 and 5 is saying that a child is functioning with a combination of age-expected and immediate foundational skills.</a:t>
            </a:r>
          </a:p>
          <a:p>
            <a:endParaRPr lang="en-US" baseline="0" dirty="0" smtClean="0"/>
          </a:p>
          <a:p>
            <a:r>
              <a:rPr lang="en-US" baseline="0" dirty="0" smtClean="0"/>
              <a:t>And, a rating of 2 and 3 is saying that a child is functioning with a combination of foundational and immediate foundational skills.</a:t>
            </a:r>
          </a:p>
          <a:p>
            <a:endParaRPr lang="en-US" baseline="0" dirty="0" smtClean="0"/>
          </a:p>
        </p:txBody>
      </p:sp>
      <p:sp>
        <p:nvSpPr>
          <p:cNvPr id="4" name="Slide Number Placeholder 3"/>
          <p:cNvSpPr>
            <a:spLocks noGrp="1"/>
          </p:cNvSpPr>
          <p:nvPr>
            <p:ph type="sldNum" sz="quarter" idx="10"/>
          </p:nvPr>
        </p:nvSpPr>
        <p:spPr/>
        <p:txBody>
          <a:bodyPr/>
          <a:lstStyle/>
          <a:p>
            <a:fld id="{1BF504FC-E793-4328-8B94-C38016F1953F}" type="slidenum">
              <a:rPr lang="en-US" smtClean="0"/>
              <a:pPr/>
              <a:t>98</a:t>
            </a:fld>
            <a:endParaRPr lang="en-US" dirty="0"/>
          </a:p>
        </p:txBody>
      </p:sp>
    </p:spTree>
    <p:extLst>
      <p:ext uri="{BB962C8B-B14F-4D97-AF65-F5344CB8AC3E}">
        <p14:creationId xmlns:p14="http://schemas.microsoft.com/office/powerpoint/2010/main" val="40088299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BB65FA19-1F2C-4E30-90E2-67366230885B}" type="slidenum">
              <a:rPr lang="en-US" smtClean="0"/>
              <a:pPr/>
              <a:t>99</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r>
              <a:rPr lang="en-US" dirty="0" smtClean="0"/>
              <a:t>This tool really brings</a:t>
            </a:r>
            <a:r>
              <a:rPr lang="en-US" baseline="0" dirty="0" smtClean="0"/>
              <a:t> the decision making together.</a:t>
            </a:r>
          </a:p>
          <a:p>
            <a:pPr eaLnBrk="1" hangingPunct="1"/>
            <a:endParaRPr lang="en-US" baseline="0" dirty="0" smtClean="0"/>
          </a:p>
          <a:p>
            <a:pPr eaLnBrk="1" hangingPunct="1"/>
            <a:r>
              <a:rPr lang="en-US" dirty="0" smtClean="0"/>
              <a:t>Walk</a:t>
            </a:r>
            <a:r>
              <a:rPr lang="en-US" baseline="0" dirty="0" smtClean="0"/>
              <a:t> through the questions to demonstrate the use of the decision tree</a:t>
            </a:r>
            <a:endParaRPr lang="en-US" dirty="0" smtClean="0"/>
          </a:p>
        </p:txBody>
      </p:sp>
    </p:spTree>
    <p:extLst>
      <p:ext uri="{BB962C8B-B14F-4D97-AF65-F5344CB8AC3E}">
        <p14:creationId xmlns:p14="http://schemas.microsoft.com/office/powerpoint/2010/main" val="10751852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0692989-02C2-4725-B059-A4DE04AAB2D5}" type="slidenum">
              <a:rPr lang="en-US"/>
              <a:pPr/>
              <a:t>100</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baseline="0" dirty="0" smtClean="0"/>
              <a:t>Refer to assessment summary – Assign tables different outcomes.  Small groups use age anchoring tools to approximate Kim’s skills for the outcome assigned.  In large group, refer to decision tree.  Talk through Kim’s skills and behaviors for each outcome using decision tree.  Make reference to age-expected child development resources.</a:t>
            </a:r>
          </a:p>
          <a:p>
            <a:pPr eaLnBrk="1" hangingPunct="1"/>
            <a:endParaRPr lang="en-US" baseline="0" dirty="0" smtClean="0"/>
          </a:p>
          <a:p>
            <a:pPr eaLnBrk="1" hangingPunct="1"/>
            <a:r>
              <a:rPr lang="en-US" baseline="0" dirty="0" smtClean="0"/>
              <a:t>Add exit information:  Outcome one:  Kim continues to have communication skills in social interactions that include vocalizations and gestures, and now include a few word approximations such as “uh” for “up” and “</a:t>
            </a:r>
            <a:r>
              <a:rPr lang="en-US" baseline="0" dirty="0" err="1" smtClean="0"/>
              <a:t>muh</a:t>
            </a:r>
            <a:r>
              <a:rPr lang="en-US" baseline="0" dirty="0" smtClean="0"/>
              <a:t>” for “mine” and “mom”.  She’s trying more than once to be understood and rarely expresses frustration when she isn’t understood.</a:t>
            </a:r>
          </a:p>
          <a:p>
            <a:pPr eaLnBrk="1" hangingPunct="1"/>
            <a:endParaRPr lang="en-US" baseline="0" dirty="0" smtClean="0"/>
          </a:p>
          <a:p>
            <a:pPr eaLnBrk="1" hangingPunct="1"/>
            <a:r>
              <a:rPr lang="en-US" baseline="0" dirty="0" smtClean="0"/>
              <a:t>Knowing that there is much more information to be considered in rating the outcome, how would you answer the progress question for Kim in Outcome 1?  Why?</a:t>
            </a:r>
          </a:p>
          <a:p>
            <a:pPr eaLnBrk="1" hangingPunct="1"/>
            <a:endParaRPr lang="en-US" baseline="0" dirty="0" smtClean="0"/>
          </a:p>
          <a:p>
            <a:pPr eaLnBrk="1" hangingPunct="1"/>
            <a:r>
              <a:rPr lang="en-US" baseline="0" dirty="0" smtClean="0"/>
              <a:t>Explain that the acquisition of even one new skill, even if the rating is the same as it was at entry.  Questions?</a:t>
            </a:r>
          </a:p>
          <a:p>
            <a:pPr eaLnBrk="1" hangingPunct="1"/>
            <a:endParaRPr lang="en-US" baseline="0" dirty="0" smtClean="0"/>
          </a:p>
          <a:p>
            <a:pPr eaLnBrk="1" hangingPunct="1"/>
            <a:r>
              <a:rPr lang="en-US" baseline="0" dirty="0" smtClean="0"/>
              <a:t>More practice in the afternoon…</a:t>
            </a:r>
          </a:p>
          <a:p>
            <a:pPr eaLnBrk="1" hangingPunct="1"/>
            <a:endParaRPr lang="en-US" baseline="0" dirty="0" smtClean="0"/>
          </a:p>
          <a:p>
            <a:pPr eaLnBrk="1" hangingPunct="1"/>
            <a:r>
              <a:rPr lang="en-US" baseline="0" dirty="0" smtClean="0"/>
              <a:t>Lunch break –Will begin promptly at 1 p.m. for afternoon session</a:t>
            </a:r>
            <a:endParaRPr lang="en-US" dirty="0" smtClean="0"/>
          </a:p>
        </p:txBody>
      </p:sp>
    </p:spTree>
    <p:extLst>
      <p:ext uri="{BB962C8B-B14F-4D97-AF65-F5344CB8AC3E}">
        <p14:creationId xmlns:p14="http://schemas.microsoft.com/office/powerpoint/2010/main" val="33332803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Warning… some people find this explanation helpful for thinking about the big picture and how all this fits together… others not so much… </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101</a:t>
            </a:fld>
            <a:endParaRPr lang="en-US"/>
          </a:p>
        </p:txBody>
      </p:sp>
    </p:spTree>
    <p:extLst>
      <p:ext uri="{BB962C8B-B14F-4D97-AF65-F5344CB8AC3E}">
        <p14:creationId xmlns:p14="http://schemas.microsoft.com/office/powerpoint/2010/main" val="37576937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you’ve worked with the progress rating and an exit case… let’s take a step</a:t>
            </a:r>
            <a:r>
              <a:rPr lang="en-US" baseline="0" dirty="0" smtClean="0"/>
              <a:t> back and think about progress and where this all fits in….</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102</a:t>
            </a:fld>
            <a:endParaRPr lang="en-US"/>
          </a:p>
        </p:txBody>
      </p:sp>
    </p:spTree>
    <p:extLst>
      <p:ext uri="{BB962C8B-B14F-4D97-AF65-F5344CB8AC3E}">
        <p14:creationId xmlns:p14="http://schemas.microsoft.com/office/powerpoint/2010/main" val="2220290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D427CDE-6D57-4060-8919-AACF027270DF}" type="slidenum">
              <a:rPr lang="en-US"/>
              <a:pPr/>
              <a:t>9</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746117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5E450025-872F-410E-8A59-84ACD475C4CF}" type="slidenum">
              <a:rPr lang="en-US" smtClean="0"/>
              <a:pPr/>
              <a:t>103</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r>
              <a:rPr lang="en-US" dirty="0" smtClean="0"/>
              <a:t>This is a view</a:t>
            </a:r>
            <a:r>
              <a:rPr lang="en-US" baseline="0" dirty="0" smtClean="0"/>
              <a:t> of children holistically – all the children in the population.  COS focuses on the outer edges – that shows movement.  Can think of as a normal curve.  Wide variation at any age – most of population is in the middle.</a:t>
            </a:r>
          </a:p>
          <a:p>
            <a:pPr eaLnBrk="1" hangingPunct="1"/>
            <a:endParaRPr lang="en-US" baseline="0" dirty="0" smtClean="0"/>
          </a:p>
          <a:p>
            <a:pPr eaLnBrk="1" hangingPunct="1"/>
            <a:r>
              <a:rPr lang="en-US" baseline="0" dirty="0" smtClean="0"/>
              <a:t>Spread out circles into bands on a chart…</a:t>
            </a:r>
            <a:endParaRPr lang="en-US" dirty="0" smtClean="0"/>
          </a:p>
        </p:txBody>
      </p:sp>
    </p:spTree>
    <p:extLst>
      <p:ext uri="{BB962C8B-B14F-4D97-AF65-F5344CB8AC3E}">
        <p14:creationId xmlns:p14="http://schemas.microsoft.com/office/powerpoint/2010/main" val="21029119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you’ve worked with the progress rating and an exit case… let’s take a step</a:t>
            </a:r>
            <a:r>
              <a:rPr lang="en-US" baseline="0" dirty="0" smtClean="0"/>
              <a:t> back and think about progress and where this all fits in….</a:t>
            </a:r>
            <a:endParaRPr lang="en-US" dirty="0" smtClean="0"/>
          </a:p>
          <a:p>
            <a:endParaRPr lang="en-US" dirty="0" smtClean="0"/>
          </a:p>
          <a:p>
            <a:r>
              <a:rPr lang="en-US" dirty="0" smtClean="0"/>
              <a:t>Tak</a:t>
            </a:r>
            <a:r>
              <a:rPr lang="en-US" baseline="0" dirty="0" smtClean="0"/>
              <a:t>e a few moments to walk you through thinking about what we mean by progress and how different kinds of progress show up in the ratings.</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104</a:t>
            </a:fld>
            <a:endParaRPr lang="en-US"/>
          </a:p>
        </p:txBody>
      </p:sp>
    </p:spTree>
    <p:extLst>
      <p:ext uri="{BB962C8B-B14F-4D97-AF65-F5344CB8AC3E}">
        <p14:creationId xmlns:p14="http://schemas.microsoft.com/office/powerpoint/2010/main" val="22202902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5E450025-872F-410E-8A59-84ACD475C4CF}" type="slidenum">
              <a:rPr lang="en-US" smtClean="0"/>
              <a:pPr/>
              <a:t>106</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r>
              <a:rPr lang="en-US" dirty="0" smtClean="0"/>
              <a:t>This is a view</a:t>
            </a:r>
            <a:r>
              <a:rPr lang="en-US" baseline="0" dirty="0" smtClean="0"/>
              <a:t> of children holistically – all the children in the population.  COS focuses on the outer edges – that shows movement.  Can think of as a normal curve.  Wide variation at any age – most of population is in the middle.</a:t>
            </a:r>
          </a:p>
          <a:p>
            <a:pPr eaLnBrk="1" hangingPunct="1"/>
            <a:endParaRPr lang="en-US" baseline="0" dirty="0" smtClean="0"/>
          </a:p>
          <a:p>
            <a:pPr eaLnBrk="1" hangingPunct="1"/>
            <a:r>
              <a:rPr lang="en-US" baseline="0" dirty="0" smtClean="0"/>
              <a:t>Spread out circles into bands on a chart…</a:t>
            </a:r>
            <a:endParaRPr lang="en-US" dirty="0" smtClean="0"/>
          </a:p>
        </p:txBody>
      </p:sp>
    </p:spTree>
    <p:extLst>
      <p:ext uri="{BB962C8B-B14F-4D97-AF65-F5344CB8AC3E}">
        <p14:creationId xmlns:p14="http://schemas.microsoft.com/office/powerpoint/2010/main" val="26951709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you’ve worked with the progress rating and an exit case… let’s take a step</a:t>
            </a:r>
            <a:r>
              <a:rPr lang="en-US" baseline="0" dirty="0" smtClean="0"/>
              <a:t> back and think about progress and where this all fits in….</a:t>
            </a:r>
            <a:endParaRPr lang="en-US" dirty="0" smtClean="0"/>
          </a:p>
          <a:p>
            <a:endParaRPr lang="en-US" dirty="0" smtClean="0"/>
          </a:p>
          <a:p>
            <a:r>
              <a:rPr lang="en-US" dirty="0" smtClean="0"/>
              <a:t>Tak</a:t>
            </a:r>
            <a:r>
              <a:rPr lang="en-US" baseline="0" dirty="0" smtClean="0"/>
              <a:t>e a few moments to walk you through thinking about what we mean by progress and how different kinds of progress show up in the ratings.</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107</a:t>
            </a:fld>
            <a:endParaRPr lang="en-US"/>
          </a:p>
        </p:txBody>
      </p:sp>
    </p:spTree>
    <p:extLst>
      <p:ext uri="{BB962C8B-B14F-4D97-AF65-F5344CB8AC3E}">
        <p14:creationId xmlns:p14="http://schemas.microsoft.com/office/powerpoint/2010/main" val="22202902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5E450025-872F-410E-8A59-84ACD475C4CF}" type="slidenum">
              <a:rPr lang="en-US" smtClean="0"/>
              <a:pPr/>
              <a:t>108</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r>
              <a:rPr lang="en-US" dirty="0" smtClean="0"/>
              <a:t>Over time… Think about this as movement across the bands of the circle…. Toward or away from age-expected</a:t>
            </a:r>
            <a:r>
              <a:rPr lang="en-US" baseline="0" dirty="0" smtClean="0"/>
              <a:t> functioning…</a:t>
            </a:r>
          </a:p>
          <a:p>
            <a:pPr eaLnBrk="1" hangingPunct="1"/>
            <a:endParaRPr lang="en-US" baseline="0" dirty="0" smtClean="0"/>
          </a:p>
          <a:p>
            <a:pPr eaLnBrk="1" hangingPunct="1"/>
            <a:r>
              <a:rPr lang="en-US" baseline="0" dirty="0" smtClean="0"/>
              <a:t>Spread out circles into bands on a chart…</a:t>
            </a:r>
            <a:endParaRPr lang="en-US" dirty="0" smtClean="0"/>
          </a:p>
        </p:txBody>
      </p:sp>
    </p:spTree>
    <p:extLst>
      <p:ext uri="{BB962C8B-B14F-4D97-AF65-F5344CB8AC3E}">
        <p14:creationId xmlns:p14="http://schemas.microsoft.com/office/powerpoint/2010/main" val="8246267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8DCB564B-425A-49AE-8E09-22029BB07172}" type="slidenum">
              <a:rPr lang="en-US" sz="1200">
                <a:solidFill>
                  <a:schemeClr val="tx1"/>
                </a:solidFill>
                <a:latin typeface="Times New Roman" pitchFamily="18" charset="0"/>
              </a:rPr>
              <a:pPr/>
              <a:t>109</a:t>
            </a:fld>
            <a:endParaRPr lang="en-US" sz="1200">
              <a:solidFill>
                <a:schemeClr val="tx1"/>
              </a:solidFill>
              <a:latin typeface="Times New Roman" pitchFamily="18" charset="0"/>
            </a:endParaRPr>
          </a:p>
        </p:txBody>
      </p:sp>
      <p:sp>
        <p:nvSpPr>
          <p:cNvPr id="43011" name="Rectangle 2"/>
          <p:cNvSpPr>
            <a:spLocks noGrp="1" noRot="1" noChangeAspect="1" noChangeArrowheads="1" noTextEdit="1"/>
          </p:cNvSpPr>
          <p:nvPr>
            <p:ph type="sldImg"/>
          </p:nvPr>
        </p:nvSpPr>
        <p:spPr>
          <a:xfrm>
            <a:off x="1117600" y="696913"/>
            <a:ext cx="4649788" cy="3487737"/>
          </a:xfrm>
          <a:ln/>
        </p:spPr>
      </p:sp>
      <p:sp>
        <p:nvSpPr>
          <p:cNvPr id="43012"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4218065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F7CFE449-A4B2-47EA-895C-DC97B4D14C30}" type="slidenum">
              <a:rPr lang="en-US" sz="1200">
                <a:solidFill>
                  <a:schemeClr val="tx1"/>
                </a:solidFill>
                <a:latin typeface="Times New Roman" pitchFamily="18" charset="0"/>
              </a:rPr>
              <a:pPr/>
              <a:t>110</a:t>
            </a:fld>
            <a:endParaRPr lang="en-US" sz="1200">
              <a:solidFill>
                <a:schemeClr val="tx1"/>
              </a:solidFill>
              <a:latin typeface="Times New Roman" pitchFamily="18" charset="0"/>
            </a:endParaRPr>
          </a:p>
        </p:txBody>
      </p:sp>
      <p:sp>
        <p:nvSpPr>
          <p:cNvPr id="44035" name="Rectangle 2"/>
          <p:cNvSpPr>
            <a:spLocks noGrp="1" noRot="1" noChangeAspect="1" noChangeArrowheads="1" noTextEdit="1"/>
          </p:cNvSpPr>
          <p:nvPr>
            <p:ph type="sldImg"/>
          </p:nvPr>
        </p:nvSpPr>
        <p:spPr>
          <a:xfrm>
            <a:off x="1117600" y="696913"/>
            <a:ext cx="4649788" cy="3487737"/>
          </a:xfrm>
          <a:ln/>
        </p:spPr>
      </p:sp>
      <p:sp>
        <p:nvSpPr>
          <p:cNvPr id="44036"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0889122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3F7DCB47-1876-41E9-9670-5DA68A6A0A49}" type="slidenum">
              <a:rPr lang="en-US" sz="1200">
                <a:solidFill>
                  <a:schemeClr val="tx1"/>
                </a:solidFill>
                <a:latin typeface="Times New Roman" pitchFamily="18" charset="0"/>
              </a:rPr>
              <a:pPr/>
              <a:t>111</a:t>
            </a:fld>
            <a:endParaRPr lang="en-US" sz="1200">
              <a:solidFill>
                <a:schemeClr val="tx1"/>
              </a:solidFill>
              <a:latin typeface="Times New Roman" pitchFamily="18" charset="0"/>
            </a:endParaRPr>
          </a:p>
        </p:txBody>
      </p:sp>
      <p:sp>
        <p:nvSpPr>
          <p:cNvPr id="45059" name="Rectangle 2"/>
          <p:cNvSpPr>
            <a:spLocks noGrp="1" noRot="1" noChangeAspect="1" noChangeArrowheads="1" noTextEdit="1"/>
          </p:cNvSpPr>
          <p:nvPr>
            <p:ph type="sldImg"/>
          </p:nvPr>
        </p:nvSpPr>
        <p:spPr>
          <a:xfrm>
            <a:off x="1117600" y="696913"/>
            <a:ext cx="4649788" cy="3487737"/>
          </a:xfrm>
          <a:ln/>
        </p:spPr>
      </p:sp>
      <p:sp>
        <p:nvSpPr>
          <p:cNvPr id="45060"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691186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BEFEEBE7-130D-435E-9FCF-3210279ADCBB}" type="slidenum">
              <a:rPr lang="en-US" sz="1200">
                <a:solidFill>
                  <a:schemeClr val="tx1"/>
                </a:solidFill>
                <a:latin typeface="Times New Roman" pitchFamily="18" charset="0"/>
              </a:rPr>
              <a:pPr/>
              <a:t>112</a:t>
            </a:fld>
            <a:endParaRPr lang="en-US" sz="1200">
              <a:solidFill>
                <a:schemeClr val="tx1"/>
              </a:solidFill>
              <a:latin typeface="Times New Roman" pitchFamily="18" charset="0"/>
            </a:endParaRPr>
          </a:p>
        </p:txBody>
      </p:sp>
      <p:sp>
        <p:nvSpPr>
          <p:cNvPr id="46083" name="Rectangle 2"/>
          <p:cNvSpPr>
            <a:spLocks noGrp="1" noRot="1" noChangeAspect="1" noChangeArrowheads="1" noTextEdit="1"/>
          </p:cNvSpPr>
          <p:nvPr>
            <p:ph type="sldImg"/>
          </p:nvPr>
        </p:nvSpPr>
        <p:spPr>
          <a:xfrm>
            <a:off x="1117600" y="696913"/>
            <a:ext cx="4649788" cy="3487737"/>
          </a:xfrm>
          <a:ln/>
        </p:spPr>
      </p:sp>
      <p:sp>
        <p:nvSpPr>
          <p:cNvPr id="46084"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6830166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D6905034-02DF-4180-ACD9-7CD74C398536}" type="slidenum">
              <a:rPr lang="en-US" sz="1200">
                <a:solidFill>
                  <a:schemeClr val="tx1"/>
                </a:solidFill>
                <a:latin typeface="Times New Roman" pitchFamily="18" charset="0"/>
              </a:rPr>
              <a:pPr/>
              <a:t>113</a:t>
            </a:fld>
            <a:endParaRPr lang="en-US" sz="1200">
              <a:solidFill>
                <a:schemeClr val="tx1"/>
              </a:solidFill>
              <a:latin typeface="Times New Roman" pitchFamily="18" charset="0"/>
            </a:endParaRPr>
          </a:p>
        </p:txBody>
      </p:sp>
      <p:sp>
        <p:nvSpPr>
          <p:cNvPr id="47107" name="Rectangle 2"/>
          <p:cNvSpPr>
            <a:spLocks noGrp="1" noRot="1" noChangeAspect="1" noChangeArrowheads="1" noTextEdit="1"/>
          </p:cNvSpPr>
          <p:nvPr>
            <p:ph type="sldImg"/>
          </p:nvPr>
        </p:nvSpPr>
        <p:spPr>
          <a:xfrm>
            <a:off x="1117600" y="696913"/>
            <a:ext cx="4649788" cy="3487737"/>
          </a:xfrm>
          <a:ln/>
        </p:spPr>
      </p:sp>
      <p:sp>
        <p:nvSpPr>
          <p:cNvPr id="47108"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239119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3600" b="1">
                <a:solidFill>
                  <a:srgbClr val="22456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057400" y="3886200"/>
            <a:ext cx="6400800" cy="1752600"/>
          </a:xfrm>
          <a:prstGeom prst="rect">
            <a:avLst/>
          </a:prstGeom>
        </p:spPr>
        <p:txBody>
          <a:bodyPr/>
          <a:lstStyle>
            <a:lvl1pPr marL="0" indent="0" algn="r">
              <a:buNone/>
              <a:defRPr sz="2400">
                <a:solidFill>
                  <a:srgbClr val="224568"/>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057400" y="3886200"/>
            <a:ext cx="6400800" cy="1752600"/>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65C57DB5-E535-4D58-B47D-FE3F48080403}"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First ch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224568"/>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191000"/>
          </a:xfrm>
        </p:spPr>
        <p:txBody>
          <a:bodyPr/>
          <a:lstStyle>
            <a:lvl1pPr>
              <a:buClr>
                <a:srgbClr val="224568"/>
              </a:buClr>
              <a:defRPr>
                <a:solidFill>
                  <a:srgbClr val="224568"/>
                </a:solidFill>
              </a:defRPr>
            </a:lvl1pPr>
            <a:lvl2pPr>
              <a:buClr>
                <a:srgbClr val="000099"/>
              </a:buClr>
              <a:defRPr>
                <a:solidFill>
                  <a:srgbClr val="224568"/>
                </a:solidFill>
              </a:defRPr>
            </a:lvl2pPr>
            <a:lvl3pPr>
              <a:defRPr>
                <a:solidFill>
                  <a:srgbClr val="224568"/>
                </a:solidFill>
              </a:defRPr>
            </a:lvl3pPr>
            <a:lvl4pPr>
              <a:defRPr>
                <a:solidFill>
                  <a:srgbClr val="224568"/>
                </a:solidFill>
              </a:defRPr>
            </a:lvl4pPr>
            <a:lvl5pPr>
              <a:defRPr>
                <a:solidFill>
                  <a:srgbClr val="22456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06712D2E-7C77-4AF2-8AD8-5058B673BD74}" type="slidenum">
              <a:rPr lang="en-US"/>
              <a:pPr>
                <a:defRPr/>
              </a:pPr>
              <a:t>‹#›</a:t>
            </a:fld>
            <a:endParaRPr lang="en-US" dirty="0"/>
          </a:p>
        </p:txBody>
      </p:sp>
      <p:sp>
        <p:nvSpPr>
          <p:cNvPr id="5" name="Footer Placeholder 11"/>
          <p:cNvSpPr>
            <a:spLocks noGrp="1"/>
          </p:cNvSpPr>
          <p:nvPr>
            <p:ph type="ftr" sz="quarter" idx="11"/>
          </p:nvPr>
        </p:nvSpPr>
        <p:spPr>
          <a:xfrm>
            <a:off x="155575" y="6354763"/>
            <a:ext cx="2895600" cy="365125"/>
          </a:xfrm>
        </p:spPr>
        <p:txBody>
          <a:bodyPr/>
          <a:lstStyle>
            <a:lvl1pPr>
              <a:defRPr/>
            </a:lvl1pPr>
          </a:lstStyle>
          <a:p>
            <a:pPr>
              <a:defRPr/>
            </a:pPr>
            <a:r>
              <a:rPr lang="en-US" smtClean="0"/>
              <a:t>Early Childhood Outcomes Center</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61337565-7CFA-4911-94BD-ED477B8C17C1}"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057400"/>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BB0CB9C9-56F6-4ADD-B4A8-649640E21AF5}"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0352" y="155448"/>
            <a:ext cx="8074152" cy="1143000"/>
          </a:xfr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2057400"/>
            <a:ext cx="4040188" cy="4191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2057400"/>
            <a:ext cx="4041775"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7" name="Slide Number Placeholder 11"/>
          <p:cNvSpPr>
            <a:spLocks noGrp="1"/>
          </p:cNvSpPr>
          <p:nvPr>
            <p:ph type="sldNum" sz="quarter" idx="11"/>
          </p:nvPr>
        </p:nvSpPr>
        <p:spPr/>
        <p:txBody>
          <a:bodyPr/>
          <a:lstStyle>
            <a:lvl1pPr>
              <a:defRPr/>
            </a:lvl1pPr>
          </a:lstStyle>
          <a:p>
            <a:pPr>
              <a:defRPr/>
            </a:pPr>
            <a:fld id="{2A42048C-CA09-482D-B509-7B33E7C8B069}"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4" name="Slide Number Placeholder 11"/>
          <p:cNvSpPr>
            <a:spLocks noGrp="1"/>
          </p:cNvSpPr>
          <p:nvPr>
            <p:ph type="sldNum" sz="quarter" idx="11"/>
          </p:nvPr>
        </p:nvSpPr>
        <p:spPr/>
        <p:txBody>
          <a:bodyPr/>
          <a:lstStyle>
            <a:lvl1pPr>
              <a:defRPr/>
            </a:lvl1pPr>
          </a:lstStyle>
          <a:p>
            <a:pPr>
              <a:defRPr/>
            </a:pPr>
            <a:fld id="{56758675-5A37-4EA8-9D04-8C05A631376B}"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3" name="Slide Number Placeholder 11"/>
          <p:cNvSpPr>
            <a:spLocks noGrp="1"/>
          </p:cNvSpPr>
          <p:nvPr>
            <p:ph type="sldNum" sz="quarter" idx="11"/>
          </p:nvPr>
        </p:nvSpPr>
        <p:spPr/>
        <p:txBody>
          <a:bodyPr/>
          <a:lstStyle>
            <a:lvl1pPr>
              <a:defRPr/>
            </a:lvl1pPr>
          </a:lstStyle>
          <a:p>
            <a:pPr>
              <a:defRPr/>
            </a:pPr>
            <a:fld id="{48044758-7142-4F60-AB32-4D38056C44F9}"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57400"/>
            <a:ext cx="5111750" cy="4191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19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BA7F3BA3-4780-4BBF-A926-AE48C7EF6037}" type="slidenum">
              <a:rPr lang="en-US"/>
              <a:pPr>
                <a:defRPr/>
              </a:pPr>
              <a:t>‹#›</a:t>
            </a:fld>
            <a:endParaRPr lang="en-US" dirty="0"/>
          </a:p>
        </p:txBody>
      </p:sp>
      <p:sp>
        <p:nvSpPr>
          <p:cNvPr id="6" name="Footer Placeholder 8"/>
          <p:cNvSpPr>
            <a:spLocks noGrp="1"/>
          </p:cNvSpPr>
          <p:nvPr>
            <p:ph type="ftr" sz="quarter" idx="11"/>
          </p:nvPr>
        </p:nvSpPr>
        <p:spPr>
          <a:xfrm>
            <a:off x="155575" y="6354763"/>
            <a:ext cx="2895600" cy="365125"/>
          </a:xfrm>
        </p:spPr>
        <p:txBody>
          <a:bodyPr/>
          <a:lstStyle>
            <a:lvl1pPr>
              <a:defRPr/>
            </a:lvl1pPr>
          </a:lstStyle>
          <a:p>
            <a:pPr>
              <a:defRPr/>
            </a:pPr>
            <a:r>
              <a:rPr lang="en-US" smtClean="0"/>
              <a:t>Early Childhood Outcomes Center</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1DF9983B-A996-4C58-ACA5-A3614C6F1C8A}"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81100" y="381000"/>
            <a:ext cx="76200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181100" y="2209800"/>
            <a:ext cx="7200900" cy="3810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228600" y="6400800"/>
            <a:ext cx="952500" cy="307777"/>
          </a:xfrm>
          <a:prstGeom prst="rect">
            <a:avLst/>
          </a:prstGeom>
          <a:noFill/>
        </p:spPr>
        <p:txBody>
          <a:bodyPr wrap="square" rtlCol="0">
            <a:spAutoFit/>
          </a:bodyPr>
          <a:lstStyle/>
          <a:p>
            <a:fld id="{1B6E6628-C363-44BF-9DFF-4B8017902942}" type="slidenum">
              <a:rPr lang="en-US" sz="1400" smtClean="0"/>
              <a:pPr/>
              <a:t>‹#›</a:t>
            </a:fld>
            <a:endParaRPr lang="en-US" sz="1400" dirty="0"/>
          </a:p>
        </p:txBody>
      </p:sp>
    </p:spTree>
    <p:extLst>
      <p:ext uri="{BB962C8B-B14F-4D97-AF65-F5344CB8AC3E}">
        <p14:creationId xmlns:p14="http://schemas.microsoft.com/office/powerpoint/2010/main" val="2679399116"/>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a:prstGeom prst="rect">
            <a:avLst/>
          </a:prstGeom>
        </p:spPr>
        <p:txBody>
          <a:bodyPr/>
          <a:lstStyle>
            <a:lvl1pPr>
              <a:defRPr>
                <a:solidFill>
                  <a:srgbClr val="224568"/>
                </a:solidFill>
              </a:defRPr>
            </a:lvl1pPr>
            <a:lvl2pPr>
              <a:defRPr>
                <a:solidFill>
                  <a:srgbClr val="224568"/>
                </a:solidFill>
              </a:defRPr>
            </a:lvl2pPr>
            <a:lvl3pPr>
              <a:defRPr>
                <a:solidFill>
                  <a:srgbClr val="224568"/>
                </a:solidFill>
              </a:defRPr>
            </a:lvl3pPr>
            <a:lvl4pPr>
              <a:defRPr>
                <a:solidFill>
                  <a:srgbClr val="224568"/>
                </a:solidFill>
              </a:defRPr>
            </a:lvl4pPr>
            <a:lvl5pPr>
              <a:defRPr>
                <a:solidFill>
                  <a:srgbClr val="22456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16"/>
          <p:cNvSpPr>
            <a:spLocks noGrp="1"/>
          </p:cNvSpPr>
          <p:nvPr>
            <p:ph type="dt" sz="half" idx="10"/>
          </p:nvPr>
        </p:nvSpPr>
        <p:spPr/>
        <p:txBody>
          <a:bodyPr/>
          <a:lstStyle>
            <a:lvl1pPr>
              <a:defRPr>
                <a:solidFill>
                  <a:srgbClr val="224568"/>
                </a:solidFill>
              </a:defRPr>
            </a:lvl1pPr>
          </a:lstStyle>
          <a:p>
            <a:pPr>
              <a:defRPr/>
            </a:pPr>
            <a:endParaRPr lang="en-US"/>
          </a:p>
        </p:txBody>
      </p:sp>
      <p:sp>
        <p:nvSpPr>
          <p:cNvPr id="5" name="Footer Placeholder 17"/>
          <p:cNvSpPr>
            <a:spLocks noGrp="1"/>
          </p:cNvSpPr>
          <p:nvPr>
            <p:ph type="ftr" sz="quarter" idx="11"/>
          </p:nvPr>
        </p:nvSpPr>
        <p:spPr/>
        <p:txBody>
          <a:bodyPr/>
          <a:lstStyle>
            <a:lvl1pPr>
              <a:defRPr/>
            </a:lvl1pPr>
          </a:lstStyle>
          <a:p>
            <a:pPr>
              <a:defRPr/>
            </a:pPr>
            <a:r>
              <a:rPr lang="en-US" smtClean="0"/>
              <a:t>Early Childhood Outcomes Center</a:t>
            </a:r>
            <a:endParaRPr lang="en-US"/>
          </a:p>
        </p:txBody>
      </p:sp>
      <p:sp>
        <p:nvSpPr>
          <p:cNvPr id="6" name="Slide Number Placeholder 18"/>
          <p:cNvSpPr>
            <a:spLocks noGrp="1"/>
          </p:cNvSpPr>
          <p:nvPr>
            <p:ph type="sldNum" sz="quarter" idx="12"/>
          </p:nvPr>
        </p:nvSpPr>
        <p:spPr/>
        <p:txBody>
          <a:bodyPr/>
          <a:lstStyle>
            <a:lvl1pPr>
              <a:defRPr>
                <a:solidFill>
                  <a:srgbClr val="224568"/>
                </a:solidFill>
              </a:defRPr>
            </a:lvl1pPr>
          </a:lstStyle>
          <a:p>
            <a:pPr>
              <a:defRPr/>
            </a:pPr>
            <a:fld id="{1953DF62-26BB-4E12-BC37-2286103161E5}"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50938" y="617538"/>
            <a:ext cx="7793037" cy="55546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5105400" y="6248400"/>
            <a:ext cx="1905000" cy="457200"/>
          </a:xfrm>
          <a:prstGeom prst="rect">
            <a:avLst/>
          </a:prstGeom>
        </p:spPr>
        <p:txBody>
          <a:bodyPr/>
          <a:lstStyle>
            <a:lvl1pPr>
              <a:defRPr/>
            </a:lvl1pPr>
          </a:lstStyle>
          <a:p>
            <a:endParaRPr lang="en-US" dirty="0"/>
          </a:p>
        </p:txBody>
      </p:sp>
      <p:sp>
        <p:nvSpPr>
          <p:cNvPr id="4" name="Footer Placeholder 3"/>
          <p:cNvSpPr>
            <a:spLocks noGrp="1"/>
          </p:cNvSpPr>
          <p:nvPr>
            <p:ph type="ftr" sz="quarter" idx="11"/>
          </p:nvPr>
        </p:nvSpPr>
        <p:spPr>
          <a:xfrm>
            <a:off x="76200" y="6324600"/>
            <a:ext cx="3733800" cy="457200"/>
          </a:xfrm>
        </p:spPr>
        <p:txBody>
          <a:bodyPr/>
          <a:lstStyle>
            <a:lvl1pPr>
              <a:defRPr/>
            </a:lvl1pPr>
          </a:lstStyle>
          <a:p>
            <a:r>
              <a:rPr lang="en-US" dirty="0"/>
              <a:t>Early Childhood Outcomes Center</a:t>
            </a:r>
            <a:endParaRPr lang="en-US" dirty="0">
              <a:latin typeface="Arial" charset="0"/>
            </a:endParaRPr>
          </a:p>
        </p:txBody>
      </p:sp>
      <p:sp>
        <p:nvSpPr>
          <p:cNvPr id="5" name="Slide Number Placeholder 4"/>
          <p:cNvSpPr>
            <a:spLocks noGrp="1"/>
          </p:cNvSpPr>
          <p:nvPr>
            <p:ph type="sldNum" sz="quarter" idx="12"/>
          </p:nvPr>
        </p:nvSpPr>
        <p:spPr>
          <a:xfrm>
            <a:off x="7543800" y="6324600"/>
            <a:ext cx="1371600" cy="457200"/>
          </a:xfrm>
        </p:spPr>
        <p:txBody>
          <a:bodyPr/>
          <a:lstStyle>
            <a:lvl1pPr>
              <a:defRPr/>
            </a:lvl1pPr>
          </a:lstStyle>
          <a:p>
            <a:pPr>
              <a:defRPr/>
            </a:pPr>
            <a:fld id="{66E99531-5B42-4FEA-BAC7-6D682874886D}" type="slidenum">
              <a:rPr lang="en-US"/>
              <a:pPr>
                <a:defRPr/>
              </a:pPr>
              <a:t>‹#›</a:t>
            </a:fld>
            <a:endParaRPr lang="en-US" dirty="0"/>
          </a:p>
        </p:txBody>
      </p:sp>
    </p:spTree>
    <p:extLst>
      <p:ext uri="{BB962C8B-B14F-4D97-AF65-F5344CB8AC3E}">
        <p14:creationId xmlns:p14="http://schemas.microsoft.com/office/powerpoint/2010/main" val="1701601992"/>
      </p:ext>
    </p:extLst>
  </p:cSld>
  <p:clrMapOvr>
    <a:masterClrMapping/>
  </p:clrMapOvr>
  <p:transition>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2057400"/>
            <a:ext cx="36957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2057400"/>
            <a:ext cx="36957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19700" y="4191000"/>
            <a:ext cx="3695700" cy="1981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5105400" y="6248400"/>
            <a:ext cx="1905000" cy="457200"/>
          </a:xfrm>
          <a:prstGeom prst="rect">
            <a:avLst/>
          </a:prstGeom>
        </p:spPr>
        <p:txBody>
          <a:bodyPr/>
          <a:lstStyle>
            <a:lvl1pPr>
              <a:defRPr/>
            </a:lvl1pPr>
          </a:lstStyle>
          <a:p>
            <a:pPr>
              <a:defRPr/>
            </a:pPr>
            <a:endParaRPr lang="en-US"/>
          </a:p>
        </p:txBody>
      </p:sp>
      <p:sp>
        <p:nvSpPr>
          <p:cNvPr id="7" name="Footer Placeholder 6"/>
          <p:cNvSpPr>
            <a:spLocks noGrp="1"/>
          </p:cNvSpPr>
          <p:nvPr>
            <p:ph type="ftr" sz="quarter" idx="11"/>
          </p:nvPr>
        </p:nvSpPr>
        <p:spPr/>
        <p:txBody>
          <a:bodyPr/>
          <a:lstStyle>
            <a:lvl1pPr>
              <a:defRPr/>
            </a:lvl1pPr>
          </a:lstStyle>
          <a:p>
            <a:pPr>
              <a:defRPr/>
            </a:pPr>
            <a:r>
              <a:rPr lang="en-US"/>
              <a:t>Early Childhood Outcomes Center</a:t>
            </a:r>
            <a:endParaRPr lang="en-US">
              <a:latin typeface="+mn-lt"/>
            </a:endParaRPr>
          </a:p>
        </p:txBody>
      </p:sp>
      <p:sp>
        <p:nvSpPr>
          <p:cNvPr id="8" name="Slide Number Placeholder 7"/>
          <p:cNvSpPr>
            <a:spLocks noGrp="1"/>
          </p:cNvSpPr>
          <p:nvPr>
            <p:ph type="sldNum" sz="quarter" idx="12"/>
          </p:nvPr>
        </p:nvSpPr>
        <p:spPr/>
        <p:txBody>
          <a:bodyPr/>
          <a:lstStyle>
            <a:lvl1pPr>
              <a:defRPr/>
            </a:lvl1pPr>
          </a:lstStyle>
          <a:p>
            <a:pPr>
              <a:defRPr/>
            </a:pPr>
            <a:fld id="{5FF2587D-3452-4EF8-B797-ACEEA768E9E3}" type="slidenum">
              <a:rPr lang="en-US"/>
              <a:pPr>
                <a:defRPr/>
              </a:pPr>
              <a:t>‹#›</a:t>
            </a:fld>
            <a:endParaRPr lang="en-US"/>
          </a:p>
        </p:txBody>
      </p:sp>
    </p:spTree>
    <p:extLst>
      <p:ext uri="{BB962C8B-B14F-4D97-AF65-F5344CB8AC3E}">
        <p14:creationId xmlns:p14="http://schemas.microsoft.com/office/powerpoint/2010/main" val="791711619"/>
      </p:ext>
    </p:extLst>
  </p:cSld>
  <p:clrMapOvr>
    <a:masterClrMapping/>
  </p:clrMapOvr>
  <p:transition spd="med">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8153400" cy="476250"/>
          </a:xfrm>
          <a:prstGeom prst="rect">
            <a:avLst/>
          </a:prstGeom>
        </p:spPr>
        <p:txBody>
          <a:bodyPr/>
          <a:lstStyle>
            <a:lvl1pPr>
              <a:defRPr/>
            </a:lvl1pPr>
          </a:lstStyle>
          <a:p>
            <a:r>
              <a:rPr lang="en-US"/>
              <a:t>Early Childhood Outcomes Center</a:t>
            </a:r>
          </a:p>
        </p:txBody>
      </p:sp>
      <p:sp>
        <p:nvSpPr>
          <p:cNvPr id="5" name="Slide Number Placeholder 4"/>
          <p:cNvSpPr>
            <a:spLocks noGrp="1"/>
          </p:cNvSpPr>
          <p:nvPr>
            <p:ph type="sldNum" sz="quarter" idx="11"/>
          </p:nvPr>
        </p:nvSpPr>
        <p:spPr>
          <a:xfrm>
            <a:off x="6553200" y="6245225"/>
            <a:ext cx="2133600" cy="476250"/>
          </a:xfrm>
        </p:spPr>
        <p:txBody>
          <a:bodyPr/>
          <a:lstStyle>
            <a:lvl1pPr>
              <a:defRPr/>
            </a:lvl1pPr>
          </a:lstStyle>
          <a:p>
            <a:fld id="{BC56F384-9E39-4BD4-94CC-B0FFAA5B7F6C}" type="slidenum">
              <a:rPr lang="en-US"/>
              <a:pPr/>
              <a:t>‹#›</a:t>
            </a:fld>
            <a:endParaRPr lang="en-US"/>
          </a:p>
        </p:txBody>
      </p:sp>
    </p:spTree>
    <p:extLst>
      <p:ext uri="{BB962C8B-B14F-4D97-AF65-F5344CB8AC3E}">
        <p14:creationId xmlns:p14="http://schemas.microsoft.com/office/powerpoint/2010/main" val="4216027372"/>
      </p:ext>
    </p:extLst>
  </p:cSld>
  <p:clrMapOvr>
    <a:masterClrMapping/>
  </p:clrMapOvr>
  <p:transition>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8153400" cy="476250"/>
          </a:xfrm>
          <a:prstGeom prst="rect">
            <a:avLst/>
          </a:prstGeom>
        </p:spPr>
        <p:txBody>
          <a:bodyPr/>
          <a:lstStyle>
            <a:lvl1pPr>
              <a:defRPr/>
            </a:lvl1pPr>
          </a:lstStyle>
          <a:p>
            <a:r>
              <a:rPr lang="en-US"/>
              <a:t>Early Childhood Outcomes Center</a:t>
            </a:r>
          </a:p>
        </p:txBody>
      </p:sp>
      <p:sp>
        <p:nvSpPr>
          <p:cNvPr id="5" name="Slide Number Placeholder 4"/>
          <p:cNvSpPr>
            <a:spLocks noGrp="1"/>
          </p:cNvSpPr>
          <p:nvPr>
            <p:ph type="sldNum" sz="quarter" idx="11"/>
          </p:nvPr>
        </p:nvSpPr>
        <p:spPr>
          <a:xfrm>
            <a:off x="6553200" y="6245225"/>
            <a:ext cx="2133600" cy="476250"/>
          </a:xfrm>
        </p:spPr>
        <p:txBody>
          <a:bodyPr/>
          <a:lstStyle>
            <a:lvl1pPr>
              <a:defRPr/>
            </a:lvl1pPr>
          </a:lstStyle>
          <a:p>
            <a:fld id="{E8FCE671-A7DF-4F1D-9B1F-A6A117BFC6EB}" type="slidenum">
              <a:rPr lang="en-US"/>
              <a:pPr/>
              <a:t>‹#›</a:t>
            </a:fld>
            <a:endParaRPr lang="en-US"/>
          </a:p>
        </p:txBody>
      </p:sp>
    </p:spTree>
    <p:extLst>
      <p:ext uri="{BB962C8B-B14F-4D97-AF65-F5344CB8AC3E}">
        <p14:creationId xmlns:p14="http://schemas.microsoft.com/office/powerpoint/2010/main" val="4066331621"/>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81100" y="381000"/>
            <a:ext cx="76200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181100" y="2209800"/>
            <a:ext cx="7200900" cy="38100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228600" y="6400800"/>
            <a:ext cx="952500" cy="307777"/>
          </a:xfrm>
          <a:prstGeom prst="rect">
            <a:avLst/>
          </a:prstGeom>
          <a:noFill/>
        </p:spPr>
        <p:txBody>
          <a:bodyPr wrap="square" rtlCol="0">
            <a:spAutoFit/>
          </a:bodyPr>
          <a:lstStyle/>
          <a:p>
            <a:fld id="{1B6E6628-C363-44BF-9DFF-4B8017902942}" type="slidenum">
              <a:rPr lang="en-US" sz="1400" smtClean="0"/>
              <a:pPr/>
              <a:t>‹#›</a:t>
            </a:fld>
            <a:endParaRPr lang="en-US" sz="1400" dirty="0"/>
          </a:p>
        </p:txBody>
      </p:sp>
    </p:spTree>
    <p:extLst>
      <p:ext uri="{BB962C8B-B14F-4D97-AF65-F5344CB8AC3E}">
        <p14:creationId xmlns:p14="http://schemas.microsoft.com/office/powerpoint/2010/main" val="3993207123"/>
      </p:ext>
    </p:extLst>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057400" y="3886200"/>
            <a:ext cx="6400800" cy="1752600"/>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B4E117B8-CCAE-4E48-B202-6E9F5F1B279F}"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Second ch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224568"/>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187952"/>
          </a:xfrm>
        </p:spPr>
        <p:txBody>
          <a:bodyPr/>
          <a:lstStyle>
            <a:lvl1pPr>
              <a:buClr>
                <a:srgbClr val="224568"/>
              </a:buClr>
              <a:defRPr>
                <a:solidFill>
                  <a:srgbClr val="224568"/>
                </a:solidFill>
              </a:defRPr>
            </a:lvl1pPr>
            <a:lvl2pPr>
              <a:buClr>
                <a:srgbClr val="000099"/>
              </a:buClr>
              <a:defRPr>
                <a:solidFill>
                  <a:srgbClr val="224568"/>
                </a:solidFill>
              </a:defRPr>
            </a:lvl2pPr>
            <a:lvl3pPr>
              <a:defRPr>
                <a:solidFill>
                  <a:srgbClr val="224568"/>
                </a:solidFill>
              </a:defRPr>
            </a:lvl3pPr>
            <a:lvl4pPr>
              <a:defRPr>
                <a:solidFill>
                  <a:srgbClr val="224568"/>
                </a:solidFill>
              </a:defRPr>
            </a:lvl4pPr>
            <a:lvl5pPr>
              <a:defRPr>
                <a:solidFill>
                  <a:srgbClr val="22456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9"/>
          <p:cNvSpPr>
            <a:spLocks noGrp="1"/>
          </p:cNvSpPr>
          <p:nvPr>
            <p:ph type="sldNum" sz="quarter" idx="10"/>
          </p:nvPr>
        </p:nvSpPr>
        <p:spPr/>
        <p:txBody>
          <a:bodyPr/>
          <a:lstStyle>
            <a:lvl1pPr>
              <a:defRPr>
                <a:solidFill>
                  <a:srgbClr val="224568"/>
                </a:solidFill>
              </a:defRPr>
            </a:lvl1pPr>
          </a:lstStyle>
          <a:p>
            <a:pPr>
              <a:defRPr/>
            </a:pPr>
            <a:fld id="{692C6903-1743-4F66-A1E1-8E479C64374E}" type="slidenum">
              <a:rPr lang="en-US"/>
              <a:pPr>
                <a:defRPr/>
              </a:pPr>
              <a:t>‹#›</a:t>
            </a:fld>
            <a:endParaRPr lang="en-US" dirty="0"/>
          </a:p>
        </p:txBody>
      </p:sp>
      <p:sp>
        <p:nvSpPr>
          <p:cNvPr id="5" name="Footer Placeholder 10"/>
          <p:cNvSpPr>
            <a:spLocks noGrp="1"/>
          </p:cNvSpPr>
          <p:nvPr>
            <p:ph type="ftr" sz="quarter" idx="11"/>
          </p:nvPr>
        </p:nvSpPr>
        <p:spPr/>
        <p:txBody>
          <a:bodyPr/>
          <a:lstStyle>
            <a:lvl1pPr>
              <a:defRPr>
                <a:solidFill>
                  <a:srgbClr val="224568"/>
                </a:solidFill>
              </a:defRPr>
            </a:lvl1pPr>
          </a:lstStyle>
          <a:p>
            <a:pPr>
              <a:defRPr/>
            </a:pPr>
            <a:r>
              <a:rPr lang="en-US" smtClean="0"/>
              <a:t>Early Childhood Outcomes Center</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AF460580-15A6-4E6E-A8EB-177DB23F4F86}" type="slidenum">
              <a:rPr lang="en-US"/>
              <a:pPr>
                <a:defRPr/>
              </a:pPr>
              <a:t>‹#›</a:t>
            </a:fld>
            <a:endParaRPr lang="en-US" dirty="0"/>
          </a:p>
        </p:txBody>
      </p:sp>
      <p:sp>
        <p:nvSpPr>
          <p:cNvPr id="6" name="Date Placeholder 12"/>
          <p:cNvSpPr>
            <a:spLocks noGrp="1"/>
          </p:cNvSpPr>
          <p:nvPr>
            <p:ph type="dt" sz="half" idx="12"/>
          </p:nvPr>
        </p:nvSpPr>
        <p:spPr>
          <a:xfrm>
            <a:off x="457200" y="6356350"/>
            <a:ext cx="2133600" cy="365125"/>
          </a:xfrm>
          <a:prstGeom prst="rect">
            <a:avLst/>
          </a:prstGeom>
        </p:spPr>
        <p:txBody>
          <a:bodyPr/>
          <a:lstStyle>
            <a:lvl1pPr>
              <a:defRPr/>
            </a:lvl1pPr>
          </a:lstStyle>
          <a:p>
            <a:pPr>
              <a:defRPr/>
            </a:pP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187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057400"/>
            <a:ext cx="4038600" cy="4187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9A891656-C04C-4C4B-A558-1F91F64B4998}"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0352" y="155448"/>
            <a:ext cx="8074152" cy="1143000"/>
          </a:xfr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2057400"/>
            <a:ext cx="4040188"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2057400"/>
            <a:ext cx="4041775"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7" name="Slide Number Placeholder 11"/>
          <p:cNvSpPr>
            <a:spLocks noGrp="1"/>
          </p:cNvSpPr>
          <p:nvPr>
            <p:ph type="sldNum" sz="quarter" idx="11"/>
          </p:nvPr>
        </p:nvSpPr>
        <p:spPr/>
        <p:txBody>
          <a:bodyPr/>
          <a:lstStyle>
            <a:lvl1pPr>
              <a:defRPr/>
            </a:lvl1pPr>
          </a:lstStyle>
          <a:p>
            <a:pPr>
              <a:defRPr/>
            </a:pPr>
            <a:fld id="{1809DEB4-6A4B-4C45-B27F-EA6B7F311E88}"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16"/>
          <p:cNvSpPr>
            <a:spLocks noGrp="1"/>
          </p:cNvSpPr>
          <p:nvPr>
            <p:ph type="dt" sz="half" idx="10"/>
          </p:nvPr>
        </p:nvSpPr>
        <p:spPr/>
        <p:txBody>
          <a:bodyPr/>
          <a:lstStyle>
            <a:lvl1pPr>
              <a:defRPr/>
            </a:lvl1pPr>
          </a:lstStyle>
          <a:p>
            <a:pPr>
              <a:defRPr/>
            </a:pPr>
            <a:endParaRPr lang="en-US"/>
          </a:p>
        </p:txBody>
      </p:sp>
      <p:sp>
        <p:nvSpPr>
          <p:cNvPr id="5" name="Footer Placeholder 17"/>
          <p:cNvSpPr>
            <a:spLocks noGrp="1"/>
          </p:cNvSpPr>
          <p:nvPr>
            <p:ph type="ftr" sz="quarter" idx="11"/>
          </p:nvPr>
        </p:nvSpPr>
        <p:spPr/>
        <p:txBody>
          <a:bodyPr/>
          <a:lstStyle>
            <a:lvl1pPr>
              <a:defRPr/>
            </a:lvl1pPr>
          </a:lstStyle>
          <a:p>
            <a:pPr>
              <a:defRPr/>
            </a:pPr>
            <a:r>
              <a:rPr lang="en-US" smtClean="0"/>
              <a:t>Early Childhood Outcomes Center</a:t>
            </a:r>
            <a:endParaRPr lang="en-US"/>
          </a:p>
        </p:txBody>
      </p:sp>
      <p:sp>
        <p:nvSpPr>
          <p:cNvPr id="6" name="Slide Number Placeholder 18"/>
          <p:cNvSpPr>
            <a:spLocks noGrp="1"/>
          </p:cNvSpPr>
          <p:nvPr>
            <p:ph type="sldNum" sz="quarter" idx="12"/>
          </p:nvPr>
        </p:nvSpPr>
        <p:spPr/>
        <p:txBody>
          <a:bodyPr/>
          <a:lstStyle>
            <a:lvl1pPr>
              <a:defRPr/>
            </a:lvl1pPr>
          </a:lstStyle>
          <a:p>
            <a:pPr>
              <a:defRPr/>
            </a:pPr>
            <a:fld id="{77619571-9C42-4A4C-B688-F260DFD1FD19}"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4" name="Slide Number Placeholder 11"/>
          <p:cNvSpPr>
            <a:spLocks noGrp="1"/>
          </p:cNvSpPr>
          <p:nvPr>
            <p:ph type="sldNum" sz="quarter" idx="11"/>
          </p:nvPr>
        </p:nvSpPr>
        <p:spPr/>
        <p:txBody>
          <a:bodyPr/>
          <a:lstStyle>
            <a:lvl1pPr>
              <a:defRPr/>
            </a:lvl1pPr>
          </a:lstStyle>
          <a:p>
            <a:pPr>
              <a:defRPr/>
            </a:pPr>
            <a:fld id="{79010DC1-277C-48AD-81DE-AFDC5FE9C183}"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3" name="Slide Number Placeholder 11"/>
          <p:cNvSpPr>
            <a:spLocks noGrp="1"/>
          </p:cNvSpPr>
          <p:nvPr>
            <p:ph type="sldNum" sz="quarter" idx="11"/>
          </p:nvPr>
        </p:nvSpPr>
        <p:spPr/>
        <p:txBody>
          <a:bodyPr/>
          <a:lstStyle>
            <a:lvl1pPr>
              <a:defRPr/>
            </a:lvl1pPr>
          </a:lstStyle>
          <a:p>
            <a:pPr>
              <a:defRPr/>
            </a:pPr>
            <a:fld id="{2434EDAA-BC19-4AD4-B633-9614C112D322}"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57400"/>
            <a:ext cx="5111750" cy="41879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1879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0F380073-7DD2-4DC4-AEAE-0AE7070507E5}" type="slidenum">
              <a:rPr lang="en-US"/>
              <a:pPr>
                <a:defRPr/>
              </a:pPr>
              <a:t>‹#›</a:t>
            </a:fld>
            <a:endParaRPr lang="en-US" dirty="0"/>
          </a:p>
        </p:txBody>
      </p:sp>
      <p:sp>
        <p:nvSpPr>
          <p:cNvPr id="6" name="Footer Placeholder 8"/>
          <p:cNvSpPr>
            <a:spLocks noGrp="1"/>
          </p:cNvSpPr>
          <p:nvPr>
            <p:ph type="ftr" sz="quarter" idx="11"/>
          </p:nvPr>
        </p:nvSpPr>
        <p:spPr>
          <a:xfrm>
            <a:off x="155575" y="6354763"/>
            <a:ext cx="2895600" cy="365125"/>
          </a:xfrm>
        </p:spPr>
        <p:txBody>
          <a:bodyPr/>
          <a:lstStyle>
            <a:lvl1pPr>
              <a:defRPr/>
            </a:lvl1pPr>
          </a:lstStyle>
          <a:p>
            <a:pPr>
              <a:defRPr/>
            </a:pPr>
            <a:r>
              <a:rPr lang="en-US" smtClean="0"/>
              <a:t>Early Childhood Outcomes Center</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E440AFAD-517C-4903-B695-E1F780FF9C0F}"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057400" y="3886200"/>
            <a:ext cx="6400800" cy="1752600"/>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396EC958-E46F-4994-8058-A5444C4A93A3}"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third ch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224568"/>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187952"/>
          </a:xfrm>
        </p:spPr>
        <p:txBody>
          <a:bodyPr/>
          <a:lstStyle>
            <a:lvl1pPr>
              <a:buClr>
                <a:srgbClr val="224568"/>
              </a:buClr>
              <a:defRPr>
                <a:solidFill>
                  <a:srgbClr val="224568"/>
                </a:solidFill>
              </a:defRPr>
            </a:lvl1pPr>
            <a:lvl2pPr>
              <a:buClr>
                <a:srgbClr val="000099"/>
              </a:buClr>
              <a:defRPr>
                <a:solidFill>
                  <a:srgbClr val="224568"/>
                </a:solidFill>
              </a:defRPr>
            </a:lvl2pPr>
            <a:lvl3pPr>
              <a:defRPr>
                <a:solidFill>
                  <a:srgbClr val="224568"/>
                </a:solidFill>
              </a:defRPr>
            </a:lvl3pPr>
            <a:lvl4pPr>
              <a:defRPr>
                <a:solidFill>
                  <a:srgbClr val="224568"/>
                </a:solidFill>
              </a:defRPr>
            </a:lvl4pPr>
            <a:lvl5pPr>
              <a:defRPr>
                <a:solidFill>
                  <a:srgbClr val="22456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9"/>
          <p:cNvSpPr>
            <a:spLocks noGrp="1"/>
          </p:cNvSpPr>
          <p:nvPr>
            <p:ph type="sldNum" sz="quarter" idx="10"/>
          </p:nvPr>
        </p:nvSpPr>
        <p:spPr/>
        <p:txBody>
          <a:bodyPr/>
          <a:lstStyle>
            <a:lvl1pPr>
              <a:defRPr>
                <a:solidFill>
                  <a:srgbClr val="224568"/>
                </a:solidFill>
              </a:defRPr>
            </a:lvl1pPr>
          </a:lstStyle>
          <a:p>
            <a:pPr>
              <a:defRPr/>
            </a:pPr>
            <a:fld id="{47995C5E-8F69-4404-985A-593E1D6989F4}" type="slidenum">
              <a:rPr lang="en-US"/>
              <a:pPr>
                <a:defRPr/>
              </a:pPr>
              <a:t>‹#›</a:t>
            </a:fld>
            <a:endParaRPr lang="en-US" dirty="0"/>
          </a:p>
        </p:txBody>
      </p:sp>
      <p:sp>
        <p:nvSpPr>
          <p:cNvPr id="5" name="Footer Placeholder 10"/>
          <p:cNvSpPr>
            <a:spLocks noGrp="1"/>
          </p:cNvSpPr>
          <p:nvPr>
            <p:ph type="ftr" sz="quarter" idx="11"/>
          </p:nvPr>
        </p:nvSpPr>
        <p:spPr>
          <a:xfrm>
            <a:off x="155575" y="6354763"/>
            <a:ext cx="2895600" cy="365125"/>
          </a:xfrm>
        </p:spPr>
        <p:txBody>
          <a:bodyPr/>
          <a:lstStyle>
            <a:lvl1pPr>
              <a:defRPr>
                <a:solidFill>
                  <a:srgbClr val="224568"/>
                </a:solidFill>
              </a:defRPr>
            </a:lvl1pPr>
          </a:lstStyle>
          <a:p>
            <a:pPr>
              <a:defRPr/>
            </a:pPr>
            <a:r>
              <a:rPr lang="en-US" smtClean="0"/>
              <a:t>Early Childhood Outcomes Center</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4034FC27-B157-4DF2-8DAF-C08A4FBD6AFC}"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187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057400"/>
            <a:ext cx="4038600" cy="4187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E22755C9-D5B5-4D0D-A410-8A3AE6F0F2D4}"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0352" y="155448"/>
            <a:ext cx="8074152" cy="1143000"/>
          </a:xfr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2057400"/>
            <a:ext cx="4040188"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2057400"/>
            <a:ext cx="4041775"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7" name="Slide Number Placeholder 11"/>
          <p:cNvSpPr>
            <a:spLocks noGrp="1"/>
          </p:cNvSpPr>
          <p:nvPr>
            <p:ph type="sldNum" sz="quarter" idx="11"/>
          </p:nvPr>
        </p:nvSpPr>
        <p:spPr/>
        <p:txBody>
          <a:bodyPr/>
          <a:lstStyle>
            <a:lvl1pPr>
              <a:defRPr/>
            </a:lvl1pPr>
          </a:lstStyle>
          <a:p>
            <a:pPr>
              <a:defRPr/>
            </a:pPr>
            <a:fld id="{3700DA04-0460-4E9A-BC18-9A3406F6012D}" type="slidenum">
              <a:rPr lang="en-US"/>
              <a:pPr>
                <a:defRPr/>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4" name="Slide Number Placeholder 11"/>
          <p:cNvSpPr>
            <a:spLocks noGrp="1"/>
          </p:cNvSpPr>
          <p:nvPr>
            <p:ph type="sldNum" sz="quarter" idx="11"/>
          </p:nvPr>
        </p:nvSpPr>
        <p:spPr/>
        <p:txBody>
          <a:bodyPr/>
          <a:lstStyle>
            <a:lvl1pPr>
              <a:defRPr/>
            </a:lvl1pPr>
          </a:lstStyle>
          <a:p>
            <a:pPr>
              <a:defRPr/>
            </a:pPr>
            <a:fld id="{6005E910-4C7F-4DCB-BBC7-6C6393DB375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05000"/>
            <a:ext cx="4038600" cy="4221163"/>
          </a:xfrm>
          <a:prstGeom prst="rect">
            <a:avLst/>
          </a:prstGeom>
        </p:spPr>
        <p:txBody>
          <a:bodyPr/>
          <a:lstStyle>
            <a:lvl1pPr>
              <a:defRPr sz="2800">
                <a:solidFill>
                  <a:srgbClr val="000099"/>
                </a:solidFill>
              </a:defRPr>
            </a:lvl1pPr>
            <a:lvl2pPr>
              <a:defRPr sz="2400">
                <a:solidFill>
                  <a:srgbClr val="000099"/>
                </a:solidFill>
              </a:defRPr>
            </a:lvl2pPr>
            <a:lvl3pPr>
              <a:defRPr sz="2000">
                <a:solidFill>
                  <a:srgbClr val="000099"/>
                </a:solidFill>
              </a:defRPr>
            </a:lvl3pPr>
            <a:lvl4pPr>
              <a:defRPr sz="1800">
                <a:solidFill>
                  <a:srgbClr val="000099"/>
                </a:solidFill>
              </a:defRPr>
            </a:lvl4pPr>
            <a:lvl5pPr>
              <a:defRPr sz="1800">
                <a:solidFill>
                  <a:srgbClr val="000099"/>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05000"/>
            <a:ext cx="4038600" cy="4221163"/>
          </a:xfrm>
          <a:prstGeom prst="rect">
            <a:avLst/>
          </a:prstGeom>
        </p:spPr>
        <p:txBody>
          <a:bodyPr/>
          <a:lstStyle>
            <a:lvl1pPr>
              <a:defRPr sz="2800">
                <a:solidFill>
                  <a:srgbClr val="000099"/>
                </a:solidFill>
              </a:defRPr>
            </a:lvl1pPr>
            <a:lvl2pPr>
              <a:defRPr sz="2400">
                <a:solidFill>
                  <a:srgbClr val="000099"/>
                </a:solidFill>
              </a:defRPr>
            </a:lvl2pPr>
            <a:lvl3pPr>
              <a:defRPr sz="2000">
                <a:solidFill>
                  <a:srgbClr val="000099"/>
                </a:solidFill>
              </a:defRPr>
            </a:lvl3pPr>
            <a:lvl4pPr>
              <a:defRPr sz="1800">
                <a:solidFill>
                  <a:srgbClr val="000099"/>
                </a:solidFill>
              </a:defRPr>
            </a:lvl4pPr>
            <a:lvl5pPr>
              <a:defRPr sz="1800">
                <a:solidFill>
                  <a:srgbClr val="000099"/>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16"/>
          <p:cNvSpPr>
            <a:spLocks noGrp="1"/>
          </p:cNvSpPr>
          <p:nvPr>
            <p:ph type="dt" sz="half" idx="10"/>
          </p:nvPr>
        </p:nvSpPr>
        <p:spPr/>
        <p:txBody>
          <a:bodyPr/>
          <a:lstStyle>
            <a:lvl1pPr>
              <a:defRPr/>
            </a:lvl1pPr>
          </a:lstStyle>
          <a:p>
            <a:pPr>
              <a:defRPr/>
            </a:pPr>
            <a:endParaRPr lang="en-US"/>
          </a:p>
        </p:txBody>
      </p:sp>
      <p:sp>
        <p:nvSpPr>
          <p:cNvPr id="6" name="Footer Placeholder 17"/>
          <p:cNvSpPr>
            <a:spLocks noGrp="1"/>
          </p:cNvSpPr>
          <p:nvPr>
            <p:ph type="ftr" sz="quarter" idx="11"/>
          </p:nvPr>
        </p:nvSpPr>
        <p:spPr/>
        <p:txBody>
          <a:bodyPr/>
          <a:lstStyle>
            <a:lvl1pPr>
              <a:defRPr/>
            </a:lvl1pPr>
          </a:lstStyle>
          <a:p>
            <a:pPr>
              <a:defRPr/>
            </a:pPr>
            <a:r>
              <a:rPr lang="en-US" smtClean="0"/>
              <a:t>Early Childhood Outcomes Center</a:t>
            </a:r>
            <a:endParaRPr lang="en-US"/>
          </a:p>
        </p:txBody>
      </p:sp>
      <p:sp>
        <p:nvSpPr>
          <p:cNvPr id="7" name="Slide Number Placeholder 18"/>
          <p:cNvSpPr>
            <a:spLocks noGrp="1"/>
          </p:cNvSpPr>
          <p:nvPr>
            <p:ph type="sldNum" sz="quarter" idx="12"/>
          </p:nvPr>
        </p:nvSpPr>
        <p:spPr/>
        <p:txBody>
          <a:bodyPr/>
          <a:lstStyle>
            <a:lvl1pPr>
              <a:defRPr/>
            </a:lvl1pPr>
          </a:lstStyle>
          <a:p>
            <a:pPr>
              <a:defRPr/>
            </a:pPr>
            <a:fld id="{0B355C1C-C290-4D17-B454-91D2A1D4C472}"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3" name="Slide Number Placeholder 11"/>
          <p:cNvSpPr>
            <a:spLocks noGrp="1"/>
          </p:cNvSpPr>
          <p:nvPr>
            <p:ph type="sldNum" sz="quarter" idx="11"/>
          </p:nvPr>
        </p:nvSpPr>
        <p:spPr/>
        <p:txBody>
          <a:bodyPr/>
          <a:lstStyle>
            <a:lvl1pPr>
              <a:defRPr/>
            </a:lvl1pPr>
          </a:lstStyle>
          <a:p>
            <a:pPr>
              <a:defRPr/>
            </a:pPr>
            <a:fld id="{EBFBBA49-829F-4423-B10B-F0F4E4D69F0C}" type="slidenum">
              <a:rPr lang="en-US"/>
              <a:pPr>
                <a:defRPr/>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57400"/>
            <a:ext cx="5111750" cy="41879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1879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A812B433-F82C-4034-95A5-F35E414A50C8}" type="slidenum">
              <a:rPr lang="en-US"/>
              <a:pPr>
                <a:defRPr/>
              </a:pPr>
              <a:t>‹#›</a:t>
            </a:fld>
            <a:endParaRPr lang="en-US" dirty="0"/>
          </a:p>
        </p:txBody>
      </p:sp>
      <p:sp>
        <p:nvSpPr>
          <p:cNvPr id="6" name="Footer Placeholder 8"/>
          <p:cNvSpPr>
            <a:spLocks noGrp="1"/>
          </p:cNvSpPr>
          <p:nvPr>
            <p:ph type="ftr" sz="quarter" idx="11"/>
          </p:nvPr>
        </p:nvSpPr>
        <p:spPr>
          <a:xfrm>
            <a:off x="155575" y="6354763"/>
            <a:ext cx="2895600" cy="365125"/>
          </a:xfrm>
        </p:spPr>
        <p:txBody>
          <a:bodyPr/>
          <a:lstStyle>
            <a:lvl1pPr>
              <a:defRPr/>
            </a:lvl1pPr>
          </a:lstStyle>
          <a:p>
            <a:pPr>
              <a:defRPr/>
            </a:pPr>
            <a:r>
              <a:rPr lang="en-US" smtClean="0"/>
              <a:t>Early Childhood Outcomes Center</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0828B05B-62BC-40DA-AA8E-86190A02A08B}" type="slidenum">
              <a:rPr lang="en-US"/>
              <a:pPr>
                <a:defRPr/>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057400" y="3886200"/>
            <a:ext cx="6400800" cy="1752600"/>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1545C4CB-DD48-4AC7-B14F-99C07A22243B}" type="slidenum">
              <a:rPr lang="en-US"/>
              <a:pPr>
                <a:defRPr/>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Fourth ch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224568"/>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187952"/>
          </a:xfrm>
        </p:spPr>
        <p:txBody>
          <a:bodyPr/>
          <a:lstStyle>
            <a:lvl1pPr>
              <a:buClr>
                <a:srgbClr val="224568"/>
              </a:buClr>
              <a:defRPr>
                <a:solidFill>
                  <a:srgbClr val="224568"/>
                </a:solidFill>
              </a:defRPr>
            </a:lvl1pPr>
            <a:lvl2pPr>
              <a:buClr>
                <a:srgbClr val="000099"/>
              </a:buClr>
              <a:defRPr>
                <a:solidFill>
                  <a:srgbClr val="224568"/>
                </a:solidFill>
              </a:defRPr>
            </a:lvl2pPr>
            <a:lvl3pPr>
              <a:defRPr>
                <a:solidFill>
                  <a:srgbClr val="224568"/>
                </a:solidFill>
              </a:defRPr>
            </a:lvl3pPr>
            <a:lvl4pPr>
              <a:defRPr>
                <a:solidFill>
                  <a:srgbClr val="224568"/>
                </a:solidFill>
              </a:defRPr>
            </a:lvl4pPr>
            <a:lvl5pPr>
              <a:defRPr>
                <a:solidFill>
                  <a:srgbClr val="22456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9"/>
          <p:cNvSpPr>
            <a:spLocks noGrp="1"/>
          </p:cNvSpPr>
          <p:nvPr>
            <p:ph type="sldNum" sz="quarter" idx="10"/>
          </p:nvPr>
        </p:nvSpPr>
        <p:spPr/>
        <p:txBody>
          <a:bodyPr/>
          <a:lstStyle>
            <a:lvl1pPr>
              <a:defRPr>
                <a:solidFill>
                  <a:srgbClr val="224568"/>
                </a:solidFill>
              </a:defRPr>
            </a:lvl1pPr>
          </a:lstStyle>
          <a:p>
            <a:pPr>
              <a:defRPr/>
            </a:pPr>
            <a:fld id="{E0C68C25-49C4-46A0-A164-0A8C884F3722}" type="slidenum">
              <a:rPr lang="en-US"/>
              <a:pPr>
                <a:defRPr/>
              </a:pPr>
              <a:t>‹#›</a:t>
            </a:fld>
            <a:endParaRPr lang="en-US" dirty="0"/>
          </a:p>
        </p:txBody>
      </p:sp>
      <p:sp>
        <p:nvSpPr>
          <p:cNvPr id="5" name="Footer Placeholder 10"/>
          <p:cNvSpPr>
            <a:spLocks noGrp="1"/>
          </p:cNvSpPr>
          <p:nvPr>
            <p:ph type="ftr" sz="quarter" idx="11"/>
          </p:nvPr>
        </p:nvSpPr>
        <p:spPr>
          <a:xfrm>
            <a:off x="155575" y="6354763"/>
            <a:ext cx="2895600" cy="365125"/>
          </a:xfrm>
        </p:spPr>
        <p:txBody>
          <a:bodyPr/>
          <a:lstStyle>
            <a:lvl1pPr>
              <a:defRPr>
                <a:solidFill>
                  <a:srgbClr val="224568"/>
                </a:solidFill>
              </a:defRPr>
            </a:lvl1pPr>
          </a:lstStyle>
          <a:p>
            <a:pPr>
              <a:defRPr/>
            </a:pPr>
            <a:r>
              <a:rPr lang="en-US" smtClean="0"/>
              <a:t>Early Childhood Outcomes Center</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A4F65E31-0512-4941-8651-9354CA085CEC}" type="slidenum">
              <a:rPr lang="en-US"/>
              <a:pPr>
                <a:defRPr/>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187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057400"/>
            <a:ext cx="4038600" cy="4187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5D81EC74-CED3-42DB-B64D-423490AA04EE}" type="slidenum">
              <a:rPr lang="en-US"/>
              <a:pPr>
                <a:defRPr/>
              </a:pPr>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0352" y="155448"/>
            <a:ext cx="8074152" cy="1143000"/>
          </a:xfr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2057400"/>
            <a:ext cx="4040188"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2057400"/>
            <a:ext cx="4041775"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7" name="Slide Number Placeholder 11"/>
          <p:cNvSpPr>
            <a:spLocks noGrp="1"/>
          </p:cNvSpPr>
          <p:nvPr>
            <p:ph type="sldNum" sz="quarter" idx="11"/>
          </p:nvPr>
        </p:nvSpPr>
        <p:spPr/>
        <p:txBody>
          <a:bodyPr/>
          <a:lstStyle>
            <a:lvl1pPr>
              <a:defRPr/>
            </a:lvl1pPr>
          </a:lstStyle>
          <a:p>
            <a:pPr>
              <a:defRPr/>
            </a:pPr>
            <a:fld id="{B3A61977-7F77-473C-B9D9-0F773AEB4AF3}" type="slidenum">
              <a:rPr lang="en-US"/>
              <a:pPr>
                <a:defRPr/>
              </a:pPr>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4" name="Slide Number Placeholder 11"/>
          <p:cNvSpPr>
            <a:spLocks noGrp="1"/>
          </p:cNvSpPr>
          <p:nvPr>
            <p:ph type="sldNum" sz="quarter" idx="11"/>
          </p:nvPr>
        </p:nvSpPr>
        <p:spPr/>
        <p:txBody>
          <a:bodyPr/>
          <a:lstStyle>
            <a:lvl1pPr>
              <a:defRPr/>
            </a:lvl1pPr>
          </a:lstStyle>
          <a:p>
            <a:pPr>
              <a:defRPr/>
            </a:pPr>
            <a:fld id="{5139AC16-3F97-455B-ABE9-8FDA5981D1DF}" type="slidenum">
              <a:rPr lang="en-US"/>
              <a:pPr>
                <a:defRPr/>
              </a:pPr>
              <a:t>‹#›</a:t>
            </a:fld>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3" name="Slide Number Placeholder 11"/>
          <p:cNvSpPr>
            <a:spLocks noGrp="1"/>
          </p:cNvSpPr>
          <p:nvPr>
            <p:ph type="sldNum" sz="quarter" idx="11"/>
          </p:nvPr>
        </p:nvSpPr>
        <p:spPr/>
        <p:txBody>
          <a:bodyPr/>
          <a:lstStyle>
            <a:lvl1pPr>
              <a:defRPr/>
            </a:lvl1pPr>
          </a:lstStyle>
          <a:p>
            <a:pPr>
              <a:defRPr/>
            </a:pPr>
            <a:fld id="{5CB7C8CA-BCB9-4086-9949-8747C6E0472F}"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1905000"/>
            <a:ext cx="4040188" cy="4221163"/>
          </a:xfrm>
          <a:prstGeom prst="rect">
            <a:avLst/>
          </a:prstGeom>
        </p:spPr>
        <p:txBody>
          <a:bodyPr/>
          <a:lstStyle>
            <a:lvl1pPr>
              <a:defRPr sz="2400">
                <a:solidFill>
                  <a:srgbClr val="000099"/>
                </a:solidFill>
              </a:defRPr>
            </a:lvl1pPr>
            <a:lvl2pPr>
              <a:defRPr sz="2000">
                <a:solidFill>
                  <a:srgbClr val="000099"/>
                </a:solidFill>
              </a:defRPr>
            </a:lvl2pPr>
            <a:lvl3pPr>
              <a:defRPr sz="1800">
                <a:solidFill>
                  <a:srgbClr val="000099"/>
                </a:solidFill>
              </a:defRPr>
            </a:lvl3pPr>
            <a:lvl4pPr>
              <a:defRPr sz="1600">
                <a:solidFill>
                  <a:srgbClr val="000099"/>
                </a:solidFill>
              </a:defRPr>
            </a:lvl4pPr>
            <a:lvl5pPr>
              <a:defRPr sz="1600">
                <a:solidFill>
                  <a:srgbClr val="000099"/>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1905000"/>
            <a:ext cx="4041775" cy="4221163"/>
          </a:xfrm>
          <a:prstGeom prst="rect">
            <a:avLst/>
          </a:prstGeom>
        </p:spPr>
        <p:txBody>
          <a:bodyPr/>
          <a:lstStyle>
            <a:lvl1pPr>
              <a:defRPr sz="2400">
                <a:solidFill>
                  <a:srgbClr val="000099"/>
                </a:solidFill>
              </a:defRPr>
            </a:lvl1pPr>
            <a:lvl2pPr>
              <a:defRPr sz="2000">
                <a:solidFill>
                  <a:srgbClr val="000099"/>
                </a:solidFill>
              </a:defRPr>
            </a:lvl2pPr>
            <a:lvl3pPr>
              <a:defRPr sz="1800">
                <a:solidFill>
                  <a:srgbClr val="000099"/>
                </a:solidFill>
              </a:defRPr>
            </a:lvl3pPr>
            <a:lvl4pPr>
              <a:defRPr sz="1600">
                <a:solidFill>
                  <a:srgbClr val="000099"/>
                </a:solidFill>
              </a:defRPr>
            </a:lvl4pPr>
            <a:lvl5pPr>
              <a:defRPr sz="1600">
                <a:solidFill>
                  <a:srgbClr val="000099"/>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16"/>
          <p:cNvSpPr>
            <a:spLocks noGrp="1"/>
          </p:cNvSpPr>
          <p:nvPr>
            <p:ph type="dt" sz="half" idx="10"/>
          </p:nvPr>
        </p:nvSpPr>
        <p:spPr/>
        <p:txBody>
          <a:bodyPr/>
          <a:lstStyle>
            <a:lvl1pPr>
              <a:defRPr/>
            </a:lvl1pPr>
          </a:lstStyle>
          <a:p>
            <a:pPr>
              <a:defRPr/>
            </a:pPr>
            <a:endParaRPr lang="en-US"/>
          </a:p>
        </p:txBody>
      </p:sp>
      <p:sp>
        <p:nvSpPr>
          <p:cNvPr id="7" name="Footer Placeholder 17"/>
          <p:cNvSpPr>
            <a:spLocks noGrp="1"/>
          </p:cNvSpPr>
          <p:nvPr>
            <p:ph type="ftr" sz="quarter" idx="11"/>
          </p:nvPr>
        </p:nvSpPr>
        <p:spPr/>
        <p:txBody>
          <a:bodyPr/>
          <a:lstStyle>
            <a:lvl1pPr>
              <a:defRPr/>
            </a:lvl1pPr>
          </a:lstStyle>
          <a:p>
            <a:pPr>
              <a:defRPr/>
            </a:pPr>
            <a:r>
              <a:rPr lang="en-US" smtClean="0"/>
              <a:t>Early Childhood Outcomes Center</a:t>
            </a:r>
            <a:endParaRPr lang="en-US"/>
          </a:p>
        </p:txBody>
      </p:sp>
      <p:sp>
        <p:nvSpPr>
          <p:cNvPr id="8" name="Slide Number Placeholder 18"/>
          <p:cNvSpPr>
            <a:spLocks noGrp="1"/>
          </p:cNvSpPr>
          <p:nvPr>
            <p:ph type="sldNum" sz="quarter" idx="12"/>
          </p:nvPr>
        </p:nvSpPr>
        <p:spPr/>
        <p:txBody>
          <a:bodyPr/>
          <a:lstStyle>
            <a:lvl1pPr>
              <a:defRPr/>
            </a:lvl1pPr>
          </a:lstStyle>
          <a:p>
            <a:pPr>
              <a:defRPr/>
            </a:pPr>
            <a:fld id="{B235CE98-2700-4863-A715-7B495BA9D44A}"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57400"/>
            <a:ext cx="5111750" cy="41879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1879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F06D0213-635C-4591-A172-07C489A2D246}" type="slidenum">
              <a:rPr lang="en-US"/>
              <a:pPr>
                <a:defRPr/>
              </a:pPr>
              <a:t>‹#›</a:t>
            </a:fld>
            <a:endParaRPr lang="en-US" dirty="0"/>
          </a:p>
        </p:txBody>
      </p:sp>
      <p:sp>
        <p:nvSpPr>
          <p:cNvPr id="6" name="Footer Placeholder 8"/>
          <p:cNvSpPr>
            <a:spLocks noGrp="1"/>
          </p:cNvSpPr>
          <p:nvPr>
            <p:ph type="ftr" sz="quarter" idx="11"/>
          </p:nvPr>
        </p:nvSpPr>
        <p:spPr>
          <a:xfrm>
            <a:off x="155575" y="6354763"/>
            <a:ext cx="2895600" cy="365125"/>
          </a:xfrm>
        </p:spPr>
        <p:txBody>
          <a:bodyPr/>
          <a:lstStyle>
            <a:lvl1pPr>
              <a:defRPr/>
            </a:lvl1pPr>
          </a:lstStyle>
          <a:p>
            <a:pPr>
              <a:defRPr/>
            </a:pPr>
            <a:r>
              <a:rPr lang="en-US" smtClean="0"/>
              <a:t>Early Childhood Outcomes Center</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F9849273-CADD-438B-AF85-55A08702E107}" type="slidenum">
              <a:rPr lang="en-US"/>
              <a:pPr>
                <a:defRPr/>
              </a:pPr>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057400" y="3886200"/>
            <a:ext cx="6400800" cy="1752600"/>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7B894CFA-82C1-47BC-A8B6-FE9727CF44D4}" type="slidenum">
              <a:rPr lang="en-US"/>
              <a:pPr>
                <a:defRPr/>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Fifth ch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224568"/>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187952"/>
          </a:xfrm>
        </p:spPr>
        <p:txBody>
          <a:bodyPr/>
          <a:lstStyle>
            <a:lvl1pPr>
              <a:buClr>
                <a:srgbClr val="224568"/>
              </a:buClr>
              <a:defRPr>
                <a:solidFill>
                  <a:srgbClr val="224568"/>
                </a:solidFill>
              </a:defRPr>
            </a:lvl1pPr>
            <a:lvl2pPr>
              <a:buClr>
                <a:srgbClr val="000099"/>
              </a:buClr>
              <a:defRPr>
                <a:solidFill>
                  <a:srgbClr val="224568"/>
                </a:solidFill>
              </a:defRPr>
            </a:lvl2pPr>
            <a:lvl3pPr>
              <a:defRPr>
                <a:solidFill>
                  <a:srgbClr val="224568"/>
                </a:solidFill>
              </a:defRPr>
            </a:lvl3pPr>
            <a:lvl4pPr>
              <a:defRPr>
                <a:solidFill>
                  <a:srgbClr val="224568"/>
                </a:solidFill>
              </a:defRPr>
            </a:lvl4pPr>
            <a:lvl5pPr>
              <a:defRPr>
                <a:solidFill>
                  <a:srgbClr val="22456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9"/>
          <p:cNvSpPr>
            <a:spLocks noGrp="1"/>
          </p:cNvSpPr>
          <p:nvPr>
            <p:ph type="sldNum" sz="quarter" idx="10"/>
          </p:nvPr>
        </p:nvSpPr>
        <p:spPr/>
        <p:txBody>
          <a:bodyPr/>
          <a:lstStyle>
            <a:lvl1pPr>
              <a:defRPr>
                <a:solidFill>
                  <a:srgbClr val="224568"/>
                </a:solidFill>
              </a:defRPr>
            </a:lvl1pPr>
          </a:lstStyle>
          <a:p>
            <a:pPr>
              <a:defRPr/>
            </a:pPr>
            <a:fld id="{375B5C1F-A8C5-424E-9894-3AA0CD7A156E}" type="slidenum">
              <a:rPr lang="en-US"/>
              <a:pPr>
                <a:defRPr/>
              </a:pPr>
              <a:t>‹#›</a:t>
            </a:fld>
            <a:endParaRPr lang="en-US" dirty="0"/>
          </a:p>
        </p:txBody>
      </p:sp>
      <p:sp>
        <p:nvSpPr>
          <p:cNvPr id="5" name="Footer Placeholder 10"/>
          <p:cNvSpPr>
            <a:spLocks noGrp="1"/>
          </p:cNvSpPr>
          <p:nvPr>
            <p:ph type="ftr" sz="quarter" idx="11"/>
          </p:nvPr>
        </p:nvSpPr>
        <p:spPr>
          <a:xfrm>
            <a:off x="155575" y="6354763"/>
            <a:ext cx="2895600" cy="365125"/>
          </a:xfrm>
        </p:spPr>
        <p:txBody>
          <a:bodyPr/>
          <a:lstStyle>
            <a:lvl1pPr>
              <a:defRPr>
                <a:solidFill>
                  <a:srgbClr val="224568"/>
                </a:solidFill>
              </a:defRPr>
            </a:lvl1pPr>
          </a:lstStyle>
          <a:p>
            <a:pPr>
              <a:defRPr/>
            </a:pPr>
            <a:r>
              <a:rPr lang="en-US" smtClean="0"/>
              <a:t>Early Childhood Outcomes Center</a:t>
            </a: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2FA2F534-D375-48D8-A9D6-CFDFEB0FB535}" type="slidenum">
              <a:rPr lang="en-US"/>
              <a:pPr>
                <a:defRPr/>
              </a:pPr>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187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057400"/>
            <a:ext cx="4038600" cy="4187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64A5EA9E-345B-486D-927A-05EF4099A1B7}" type="slidenum">
              <a:rPr lang="en-US"/>
              <a:pPr>
                <a:defRPr/>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0352" y="155448"/>
            <a:ext cx="8074152" cy="1143000"/>
          </a:xfr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2057400"/>
            <a:ext cx="4040188"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2057400"/>
            <a:ext cx="4041775"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7" name="Slide Number Placeholder 11"/>
          <p:cNvSpPr>
            <a:spLocks noGrp="1"/>
          </p:cNvSpPr>
          <p:nvPr>
            <p:ph type="sldNum" sz="quarter" idx="11"/>
          </p:nvPr>
        </p:nvSpPr>
        <p:spPr/>
        <p:txBody>
          <a:bodyPr/>
          <a:lstStyle>
            <a:lvl1pPr>
              <a:defRPr/>
            </a:lvl1pPr>
          </a:lstStyle>
          <a:p>
            <a:pPr>
              <a:defRPr/>
            </a:pPr>
            <a:fld id="{26C5D5AB-D770-42B2-B9A9-CA2E092E61BF}" type="slidenum">
              <a:rPr lang="en-US"/>
              <a:pPr>
                <a:defRPr/>
              </a:pPr>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4" name="Slide Number Placeholder 11"/>
          <p:cNvSpPr>
            <a:spLocks noGrp="1"/>
          </p:cNvSpPr>
          <p:nvPr>
            <p:ph type="sldNum" sz="quarter" idx="11"/>
          </p:nvPr>
        </p:nvSpPr>
        <p:spPr/>
        <p:txBody>
          <a:bodyPr/>
          <a:lstStyle>
            <a:lvl1pPr>
              <a:defRPr/>
            </a:lvl1pPr>
          </a:lstStyle>
          <a:p>
            <a:pPr>
              <a:defRPr/>
            </a:pPr>
            <a:fld id="{13D906D7-0C62-47F6-AF2E-08873796B0D5}" type="slidenum">
              <a:rPr lang="en-US"/>
              <a:pPr>
                <a:defRPr/>
              </a:pPr>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3" name="Slide Number Placeholder 11"/>
          <p:cNvSpPr>
            <a:spLocks noGrp="1"/>
          </p:cNvSpPr>
          <p:nvPr>
            <p:ph type="sldNum" sz="quarter" idx="11"/>
          </p:nvPr>
        </p:nvSpPr>
        <p:spPr/>
        <p:txBody>
          <a:bodyPr/>
          <a:lstStyle>
            <a:lvl1pPr>
              <a:defRPr/>
            </a:lvl1pPr>
          </a:lstStyle>
          <a:p>
            <a:pPr>
              <a:defRPr/>
            </a:pPr>
            <a:fld id="{E6DD6A5B-4173-48D0-A385-EF52A9566617}" type="slidenum">
              <a:rPr lang="en-US"/>
              <a:pPr>
                <a:defRPr/>
              </a:pPr>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57400"/>
            <a:ext cx="5111750" cy="41879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1879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A849D0C6-B720-4631-85BE-51B4D8BBC5B4}" type="slidenum">
              <a:rPr lang="en-US"/>
              <a:pPr>
                <a:defRPr/>
              </a:pPr>
              <a:t>‹#›</a:t>
            </a:fld>
            <a:endParaRPr lang="en-US" dirty="0"/>
          </a:p>
        </p:txBody>
      </p:sp>
      <p:sp>
        <p:nvSpPr>
          <p:cNvPr id="6" name="Footer Placeholder 8"/>
          <p:cNvSpPr>
            <a:spLocks noGrp="1"/>
          </p:cNvSpPr>
          <p:nvPr>
            <p:ph type="ftr" sz="quarter" idx="11"/>
          </p:nvPr>
        </p:nvSpPr>
        <p:spPr>
          <a:xfrm>
            <a:off x="155575" y="6354763"/>
            <a:ext cx="2895600" cy="365125"/>
          </a:xfrm>
        </p:spPr>
        <p:txBody>
          <a:bodyPr/>
          <a:lstStyle>
            <a:lvl1pPr>
              <a:defRPr/>
            </a:lvl1pPr>
          </a:lstStyle>
          <a:p>
            <a:pPr>
              <a:defRPr/>
            </a:pPr>
            <a:r>
              <a:rPr lang="en-US" smtClean="0"/>
              <a:t>Early Childhood Outcomes Center</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6"/>
          <p:cNvSpPr>
            <a:spLocks noGrp="1"/>
          </p:cNvSpPr>
          <p:nvPr>
            <p:ph type="dt" sz="half" idx="10"/>
          </p:nvPr>
        </p:nvSpPr>
        <p:spPr/>
        <p:txBody>
          <a:bodyPr/>
          <a:lstStyle>
            <a:lvl1pPr>
              <a:defRPr/>
            </a:lvl1pPr>
          </a:lstStyle>
          <a:p>
            <a:pPr>
              <a:defRPr/>
            </a:pPr>
            <a:endParaRPr lang="en-US"/>
          </a:p>
        </p:txBody>
      </p:sp>
      <p:sp>
        <p:nvSpPr>
          <p:cNvPr id="4" name="Footer Placeholder 17"/>
          <p:cNvSpPr>
            <a:spLocks noGrp="1"/>
          </p:cNvSpPr>
          <p:nvPr>
            <p:ph type="ftr" sz="quarter" idx="11"/>
          </p:nvPr>
        </p:nvSpPr>
        <p:spPr/>
        <p:txBody>
          <a:bodyPr/>
          <a:lstStyle>
            <a:lvl1pPr>
              <a:defRPr/>
            </a:lvl1pPr>
          </a:lstStyle>
          <a:p>
            <a:pPr>
              <a:defRPr/>
            </a:pPr>
            <a:r>
              <a:rPr lang="en-US" smtClean="0"/>
              <a:t>Early Childhood Outcomes Center</a:t>
            </a:r>
            <a:endParaRPr lang="en-US"/>
          </a:p>
        </p:txBody>
      </p:sp>
      <p:sp>
        <p:nvSpPr>
          <p:cNvPr id="5" name="Slide Number Placeholder 18"/>
          <p:cNvSpPr>
            <a:spLocks noGrp="1"/>
          </p:cNvSpPr>
          <p:nvPr>
            <p:ph type="sldNum" sz="quarter" idx="12"/>
          </p:nvPr>
        </p:nvSpPr>
        <p:spPr/>
        <p:txBody>
          <a:bodyPr/>
          <a:lstStyle>
            <a:lvl1pPr>
              <a:defRPr/>
            </a:lvl1pPr>
          </a:lstStyle>
          <a:p>
            <a:pPr>
              <a:defRPr/>
            </a:pPr>
            <a:fld id="{8ADE0D91-35C7-4D19-AC08-46749F46E893}"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E0F45CCE-8ED4-41D1-8C4D-DC07D70004D2}" type="slidenum">
              <a:rPr lang="en-US"/>
              <a:pPr>
                <a:defRPr/>
              </a:pPr>
              <a:t>‹#›</a:t>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057400" y="3886200"/>
            <a:ext cx="6400800" cy="1752600"/>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65C57DB5-E535-4D58-B47D-FE3F48080403}" type="slidenum">
              <a:rPr lang="en-US"/>
              <a:pPr>
                <a:defRPr/>
              </a:pPr>
              <a:t>‹#›</a:t>
            </a:fld>
            <a:endParaRPr lang="en-US" dirty="0"/>
          </a:p>
        </p:txBody>
      </p:sp>
    </p:spTree>
    <p:extLst>
      <p:ext uri="{BB962C8B-B14F-4D97-AF65-F5344CB8AC3E}">
        <p14:creationId xmlns:p14="http://schemas.microsoft.com/office/powerpoint/2010/main" val="19017549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First ch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224568"/>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191000"/>
          </a:xfrm>
        </p:spPr>
        <p:txBody>
          <a:bodyPr/>
          <a:lstStyle>
            <a:lvl1pPr>
              <a:buClr>
                <a:srgbClr val="224568"/>
              </a:buClr>
              <a:defRPr>
                <a:solidFill>
                  <a:srgbClr val="224568"/>
                </a:solidFill>
              </a:defRPr>
            </a:lvl1pPr>
            <a:lvl2pPr>
              <a:buClr>
                <a:srgbClr val="000099"/>
              </a:buClr>
              <a:defRPr>
                <a:solidFill>
                  <a:srgbClr val="224568"/>
                </a:solidFill>
              </a:defRPr>
            </a:lvl2pPr>
            <a:lvl3pPr>
              <a:defRPr>
                <a:solidFill>
                  <a:srgbClr val="224568"/>
                </a:solidFill>
              </a:defRPr>
            </a:lvl3pPr>
            <a:lvl4pPr>
              <a:defRPr>
                <a:solidFill>
                  <a:srgbClr val="224568"/>
                </a:solidFill>
              </a:defRPr>
            </a:lvl4pPr>
            <a:lvl5pPr>
              <a:defRPr>
                <a:solidFill>
                  <a:srgbClr val="22456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06712D2E-7C77-4AF2-8AD8-5058B673BD74}" type="slidenum">
              <a:rPr lang="en-US"/>
              <a:pPr>
                <a:defRPr/>
              </a:pPr>
              <a:t>‹#›</a:t>
            </a:fld>
            <a:endParaRPr lang="en-US" dirty="0"/>
          </a:p>
        </p:txBody>
      </p:sp>
      <p:sp>
        <p:nvSpPr>
          <p:cNvPr id="5" name="Footer Placeholder 11"/>
          <p:cNvSpPr>
            <a:spLocks noGrp="1"/>
          </p:cNvSpPr>
          <p:nvPr>
            <p:ph type="ftr" sz="quarter" idx="11"/>
          </p:nvPr>
        </p:nvSpPr>
        <p:spPr>
          <a:xfrm>
            <a:off x="155575" y="6354763"/>
            <a:ext cx="2895600" cy="365125"/>
          </a:xfrm>
        </p:spPr>
        <p:txBody>
          <a:bodyPr/>
          <a:lstStyle>
            <a:lvl1pPr>
              <a:defRPr/>
            </a:lvl1pPr>
          </a:lstStyle>
          <a:p>
            <a:pPr>
              <a:defRPr/>
            </a:pPr>
            <a:r>
              <a:rPr lang="en-US" smtClean="0"/>
              <a:t>Early Childhood Outcomes Center</a:t>
            </a:r>
            <a:endParaRPr lang="en-US" dirty="0"/>
          </a:p>
        </p:txBody>
      </p:sp>
    </p:spTree>
    <p:extLst>
      <p:ext uri="{BB962C8B-B14F-4D97-AF65-F5344CB8AC3E}">
        <p14:creationId xmlns:p14="http://schemas.microsoft.com/office/powerpoint/2010/main" val="2213496026"/>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61337565-7CFA-4911-94BD-ED477B8C17C1}" type="slidenum">
              <a:rPr lang="en-US"/>
              <a:pPr>
                <a:defRPr/>
              </a:pPr>
              <a:t>‹#›</a:t>
            </a:fld>
            <a:endParaRPr lang="en-US" dirty="0"/>
          </a:p>
        </p:txBody>
      </p:sp>
    </p:spTree>
    <p:extLst>
      <p:ext uri="{BB962C8B-B14F-4D97-AF65-F5344CB8AC3E}">
        <p14:creationId xmlns:p14="http://schemas.microsoft.com/office/powerpoint/2010/main" val="15725690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057400"/>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BB0CB9C9-56F6-4ADD-B4A8-649640E21AF5}" type="slidenum">
              <a:rPr lang="en-US"/>
              <a:pPr>
                <a:defRPr/>
              </a:pPr>
              <a:t>‹#›</a:t>
            </a:fld>
            <a:endParaRPr lang="en-US" dirty="0"/>
          </a:p>
        </p:txBody>
      </p:sp>
    </p:spTree>
    <p:extLst>
      <p:ext uri="{BB962C8B-B14F-4D97-AF65-F5344CB8AC3E}">
        <p14:creationId xmlns:p14="http://schemas.microsoft.com/office/powerpoint/2010/main" val="32735674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0352" y="155448"/>
            <a:ext cx="8074152" cy="1143000"/>
          </a:xfr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2057400"/>
            <a:ext cx="4040188" cy="4191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2057400"/>
            <a:ext cx="4041775"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7" name="Slide Number Placeholder 11"/>
          <p:cNvSpPr>
            <a:spLocks noGrp="1"/>
          </p:cNvSpPr>
          <p:nvPr>
            <p:ph type="sldNum" sz="quarter" idx="11"/>
          </p:nvPr>
        </p:nvSpPr>
        <p:spPr/>
        <p:txBody>
          <a:bodyPr/>
          <a:lstStyle>
            <a:lvl1pPr>
              <a:defRPr/>
            </a:lvl1pPr>
          </a:lstStyle>
          <a:p>
            <a:pPr>
              <a:defRPr/>
            </a:pPr>
            <a:fld id="{2A42048C-CA09-482D-B509-7B33E7C8B069}" type="slidenum">
              <a:rPr lang="en-US"/>
              <a:pPr>
                <a:defRPr/>
              </a:pPr>
              <a:t>‹#›</a:t>
            </a:fld>
            <a:endParaRPr lang="en-US" dirty="0"/>
          </a:p>
        </p:txBody>
      </p:sp>
    </p:spTree>
    <p:extLst>
      <p:ext uri="{BB962C8B-B14F-4D97-AF65-F5344CB8AC3E}">
        <p14:creationId xmlns:p14="http://schemas.microsoft.com/office/powerpoint/2010/main" val="12357357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4" name="Slide Number Placeholder 11"/>
          <p:cNvSpPr>
            <a:spLocks noGrp="1"/>
          </p:cNvSpPr>
          <p:nvPr>
            <p:ph type="sldNum" sz="quarter" idx="11"/>
          </p:nvPr>
        </p:nvSpPr>
        <p:spPr/>
        <p:txBody>
          <a:bodyPr/>
          <a:lstStyle>
            <a:lvl1pPr>
              <a:defRPr/>
            </a:lvl1pPr>
          </a:lstStyle>
          <a:p>
            <a:pPr>
              <a:defRPr/>
            </a:pPr>
            <a:fld id="{56758675-5A37-4EA8-9D04-8C05A631376B}" type="slidenum">
              <a:rPr lang="en-US"/>
              <a:pPr>
                <a:defRPr/>
              </a:pPr>
              <a:t>‹#›</a:t>
            </a:fld>
            <a:endParaRPr lang="en-US" dirty="0"/>
          </a:p>
        </p:txBody>
      </p:sp>
    </p:spTree>
    <p:extLst>
      <p:ext uri="{BB962C8B-B14F-4D97-AF65-F5344CB8AC3E}">
        <p14:creationId xmlns:p14="http://schemas.microsoft.com/office/powerpoint/2010/main" val="19778602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3" name="Slide Number Placeholder 11"/>
          <p:cNvSpPr>
            <a:spLocks noGrp="1"/>
          </p:cNvSpPr>
          <p:nvPr>
            <p:ph type="sldNum" sz="quarter" idx="11"/>
          </p:nvPr>
        </p:nvSpPr>
        <p:spPr/>
        <p:txBody>
          <a:bodyPr/>
          <a:lstStyle>
            <a:lvl1pPr>
              <a:defRPr/>
            </a:lvl1pPr>
          </a:lstStyle>
          <a:p>
            <a:pPr>
              <a:defRPr/>
            </a:pPr>
            <a:fld id="{48044758-7142-4F60-AB32-4D38056C44F9}" type="slidenum">
              <a:rPr lang="en-US"/>
              <a:pPr>
                <a:defRPr/>
              </a:pPr>
              <a:t>‹#›</a:t>
            </a:fld>
            <a:endParaRPr lang="en-US" dirty="0"/>
          </a:p>
        </p:txBody>
      </p:sp>
    </p:spTree>
    <p:extLst>
      <p:ext uri="{BB962C8B-B14F-4D97-AF65-F5344CB8AC3E}">
        <p14:creationId xmlns:p14="http://schemas.microsoft.com/office/powerpoint/2010/main" val="31817565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57400"/>
            <a:ext cx="5111750" cy="4191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19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BA7F3BA3-4780-4BBF-A926-AE48C7EF6037}" type="slidenum">
              <a:rPr lang="en-US"/>
              <a:pPr>
                <a:defRPr/>
              </a:pPr>
              <a:t>‹#›</a:t>
            </a:fld>
            <a:endParaRPr lang="en-US" dirty="0"/>
          </a:p>
        </p:txBody>
      </p:sp>
      <p:sp>
        <p:nvSpPr>
          <p:cNvPr id="6" name="Footer Placeholder 8"/>
          <p:cNvSpPr>
            <a:spLocks noGrp="1"/>
          </p:cNvSpPr>
          <p:nvPr>
            <p:ph type="ftr" sz="quarter" idx="11"/>
          </p:nvPr>
        </p:nvSpPr>
        <p:spPr>
          <a:xfrm>
            <a:off x="155575" y="6354763"/>
            <a:ext cx="2895600" cy="365125"/>
          </a:xfrm>
        </p:spPr>
        <p:txBody>
          <a:bodyPr/>
          <a:lstStyle>
            <a:lvl1pPr>
              <a:defRPr/>
            </a:lvl1pPr>
          </a:lstStyle>
          <a:p>
            <a:pPr>
              <a:defRPr/>
            </a:pPr>
            <a:r>
              <a:rPr lang="en-US" smtClean="0"/>
              <a:t>Early Childhood Outcomes Center</a:t>
            </a:r>
            <a:endParaRPr lang="en-US"/>
          </a:p>
        </p:txBody>
      </p:sp>
    </p:spTree>
    <p:extLst>
      <p:ext uri="{BB962C8B-B14F-4D97-AF65-F5344CB8AC3E}">
        <p14:creationId xmlns:p14="http://schemas.microsoft.com/office/powerpoint/2010/main" val="33790599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1DF9983B-A996-4C58-ACA5-A3614C6F1C8A}" type="slidenum">
              <a:rPr lang="en-US"/>
              <a:pPr>
                <a:defRPr/>
              </a:pPr>
              <a:t>‹#›</a:t>
            </a:fld>
            <a:endParaRPr lang="en-US" dirty="0"/>
          </a:p>
        </p:txBody>
      </p:sp>
    </p:spTree>
    <p:extLst>
      <p:ext uri="{BB962C8B-B14F-4D97-AF65-F5344CB8AC3E}">
        <p14:creationId xmlns:p14="http://schemas.microsoft.com/office/powerpoint/2010/main" val="1481689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6"/>
          <p:cNvSpPr>
            <a:spLocks noGrp="1"/>
          </p:cNvSpPr>
          <p:nvPr>
            <p:ph type="dt" sz="half" idx="10"/>
          </p:nvPr>
        </p:nvSpPr>
        <p:spPr/>
        <p:txBody>
          <a:bodyPr/>
          <a:lstStyle>
            <a:lvl1pPr>
              <a:defRPr/>
            </a:lvl1pPr>
          </a:lstStyle>
          <a:p>
            <a:pPr>
              <a:defRPr/>
            </a:pPr>
            <a:endParaRPr lang="en-US"/>
          </a:p>
        </p:txBody>
      </p:sp>
      <p:sp>
        <p:nvSpPr>
          <p:cNvPr id="3" name="Footer Placeholder 17"/>
          <p:cNvSpPr>
            <a:spLocks noGrp="1"/>
          </p:cNvSpPr>
          <p:nvPr>
            <p:ph type="ftr" sz="quarter" idx="11"/>
          </p:nvPr>
        </p:nvSpPr>
        <p:spPr/>
        <p:txBody>
          <a:bodyPr/>
          <a:lstStyle>
            <a:lvl1pPr>
              <a:defRPr/>
            </a:lvl1pPr>
          </a:lstStyle>
          <a:p>
            <a:pPr>
              <a:defRPr/>
            </a:pPr>
            <a:r>
              <a:rPr lang="en-US" smtClean="0"/>
              <a:t>Early Childhood Outcomes Center</a:t>
            </a:r>
            <a:endParaRPr lang="en-US"/>
          </a:p>
        </p:txBody>
      </p:sp>
      <p:sp>
        <p:nvSpPr>
          <p:cNvPr id="4" name="Slide Number Placeholder 18"/>
          <p:cNvSpPr>
            <a:spLocks noGrp="1"/>
          </p:cNvSpPr>
          <p:nvPr>
            <p:ph type="sldNum" sz="quarter" idx="12"/>
          </p:nvPr>
        </p:nvSpPr>
        <p:spPr/>
        <p:txBody>
          <a:bodyPr/>
          <a:lstStyle>
            <a:lvl1pPr>
              <a:defRPr/>
            </a:lvl1pPr>
          </a:lstStyle>
          <a:p>
            <a:pPr>
              <a:defRPr/>
            </a:pPr>
            <a:fld id="{0237E485-FEA7-4FA1-B013-CCFBD25ED34B}" type="slidenum">
              <a:rPr lang="en-US"/>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81100" y="381000"/>
            <a:ext cx="76200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181100" y="2209800"/>
            <a:ext cx="7200900" cy="3810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228600" y="6400800"/>
            <a:ext cx="952500" cy="307777"/>
          </a:xfrm>
          <a:prstGeom prst="rect">
            <a:avLst/>
          </a:prstGeom>
          <a:noFill/>
        </p:spPr>
        <p:txBody>
          <a:bodyPr wrap="square" rtlCol="0">
            <a:spAutoFit/>
          </a:bodyPr>
          <a:lstStyle/>
          <a:p>
            <a:fld id="{1B6E6628-C363-44BF-9DFF-4B8017902942}" type="slidenum">
              <a:rPr lang="en-US" sz="1400" smtClean="0"/>
              <a:pPr/>
              <a:t>‹#›</a:t>
            </a:fld>
            <a:endParaRPr lang="en-US" sz="1400" dirty="0"/>
          </a:p>
        </p:txBody>
      </p:sp>
    </p:spTree>
    <p:extLst>
      <p:ext uri="{BB962C8B-B14F-4D97-AF65-F5344CB8AC3E}">
        <p14:creationId xmlns:p14="http://schemas.microsoft.com/office/powerpoint/2010/main" val="3548543216"/>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981200"/>
            <a:ext cx="5111750" cy="4144963"/>
          </a:xfrm>
          <a:prstGeom prst="rect">
            <a:avLst/>
          </a:prstGeom>
        </p:spPr>
        <p:txBody>
          <a:bodyPr/>
          <a:lstStyle>
            <a:lvl1pPr>
              <a:defRPr sz="3200">
                <a:solidFill>
                  <a:srgbClr val="000099"/>
                </a:solidFill>
              </a:defRPr>
            </a:lvl1pPr>
            <a:lvl2pPr>
              <a:defRPr sz="2800">
                <a:solidFill>
                  <a:srgbClr val="000099"/>
                </a:solidFill>
              </a:defRPr>
            </a:lvl2pPr>
            <a:lvl3pPr>
              <a:defRPr sz="2400">
                <a:solidFill>
                  <a:srgbClr val="000099"/>
                </a:solidFill>
              </a:defRPr>
            </a:lvl3pPr>
            <a:lvl4pPr>
              <a:defRPr sz="2000">
                <a:solidFill>
                  <a:srgbClr val="000099"/>
                </a:solidFill>
              </a:defRPr>
            </a:lvl4pPr>
            <a:lvl5pPr>
              <a:defRPr sz="2000">
                <a:solidFill>
                  <a:srgbClr val="000099"/>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981200"/>
            <a:ext cx="3008313" cy="4144963"/>
          </a:xfrm>
          <a:prstGeom prst="rect">
            <a:avLst/>
          </a:prstGeom>
        </p:spPr>
        <p:txBody>
          <a:bodyPr/>
          <a:lstStyle>
            <a:lvl1pPr marL="0" indent="0">
              <a:buNone/>
              <a:defRPr sz="1400">
                <a:solidFill>
                  <a:srgbClr val="00009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16"/>
          <p:cNvSpPr>
            <a:spLocks noGrp="1"/>
          </p:cNvSpPr>
          <p:nvPr>
            <p:ph type="dt" sz="half" idx="10"/>
          </p:nvPr>
        </p:nvSpPr>
        <p:spPr/>
        <p:txBody>
          <a:bodyPr/>
          <a:lstStyle>
            <a:lvl1pPr>
              <a:defRPr/>
            </a:lvl1pPr>
          </a:lstStyle>
          <a:p>
            <a:pPr>
              <a:defRPr/>
            </a:pPr>
            <a:endParaRPr lang="en-US"/>
          </a:p>
        </p:txBody>
      </p:sp>
      <p:sp>
        <p:nvSpPr>
          <p:cNvPr id="6" name="Footer Placeholder 17"/>
          <p:cNvSpPr>
            <a:spLocks noGrp="1"/>
          </p:cNvSpPr>
          <p:nvPr>
            <p:ph type="ftr" sz="quarter" idx="11"/>
          </p:nvPr>
        </p:nvSpPr>
        <p:spPr/>
        <p:txBody>
          <a:bodyPr/>
          <a:lstStyle>
            <a:lvl1pPr>
              <a:defRPr/>
            </a:lvl1pPr>
          </a:lstStyle>
          <a:p>
            <a:pPr>
              <a:defRPr/>
            </a:pPr>
            <a:r>
              <a:rPr lang="en-US" smtClean="0"/>
              <a:t>Early Childhood Outcomes Center</a:t>
            </a:r>
            <a:endParaRPr lang="en-US"/>
          </a:p>
        </p:txBody>
      </p:sp>
      <p:sp>
        <p:nvSpPr>
          <p:cNvPr id="7" name="Slide Number Placeholder 18"/>
          <p:cNvSpPr>
            <a:spLocks noGrp="1"/>
          </p:cNvSpPr>
          <p:nvPr>
            <p:ph type="sldNum" sz="quarter" idx="12"/>
          </p:nvPr>
        </p:nvSpPr>
        <p:spPr/>
        <p:txBody>
          <a:bodyPr/>
          <a:lstStyle>
            <a:lvl1pPr>
              <a:defRPr/>
            </a:lvl1pPr>
          </a:lstStyle>
          <a:p>
            <a:pPr>
              <a:defRPr/>
            </a:pPr>
            <a:fld id="{299AE91D-41EA-4087-9A18-2093DE4B70B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6"/>
          <p:cNvSpPr>
            <a:spLocks noGrp="1"/>
          </p:cNvSpPr>
          <p:nvPr>
            <p:ph type="dt" sz="half" idx="10"/>
          </p:nvPr>
        </p:nvSpPr>
        <p:spPr/>
        <p:txBody>
          <a:bodyPr/>
          <a:lstStyle>
            <a:lvl1pPr>
              <a:defRPr/>
            </a:lvl1pPr>
          </a:lstStyle>
          <a:p>
            <a:pPr>
              <a:defRPr/>
            </a:pPr>
            <a:endParaRPr lang="en-US"/>
          </a:p>
        </p:txBody>
      </p:sp>
      <p:sp>
        <p:nvSpPr>
          <p:cNvPr id="6" name="Footer Placeholder 17"/>
          <p:cNvSpPr>
            <a:spLocks noGrp="1"/>
          </p:cNvSpPr>
          <p:nvPr>
            <p:ph type="ftr" sz="quarter" idx="11"/>
          </p:nvPr>
        </p:nvSpPr>
        <p:spPr/>
        <p:txBody>
          <a:bodyPr/>
          <a:lstStyle>
            <a:lvl1pPr>
              <a:defRPr/>
            </a:lvl1pPr>
          </a:lstStyle>
          <a:p>
            <a:pPr>
              <a:defRPr/>
            </a:pPr>
            <a:r>
              <a:rPr lang="en-US" smtClean="0"/>
              <a:t>Early Childhood Outcomes Center</a:t>
            </a:r>
            <a:endParaRPr lang="en-US"/>
          </a:p>
        </p:txBody>
      </p:sp>
      <p:sp>
        <p:nvSpPr>
          <p:cNvPr id="7" name="Slide Number Placeholder 18"/>
          <p:cNvSpPr>
            <a:spLocks noGrp="1"/>
          </p:cNvSpPr>
          <p:nvPr>
            <p:ph type="sldNum" sz="quarter" idx="12"/>
          </p:nvPr>
        </p:nvSpPr>
        <p:spPr/>
        <p:txBody>
          <a:bodyPr/>
          <a:lstStyle>
            <a:lvl1pPr>
              <a:defRPr/>
            </a:lvl1pPr>
          </a:lstStyle>
          <a:p>
            <a:pPr>
              <a:defRPr/>
            </a:pPr>
            <a:fld id="{FC2C6228-AA7A-4A7E-977E-A44A4E3A7000}"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3.png"/><Relationship Id="rId2" Type="http://schemas.openxmlformats.org/officeDocument/2006/relationships/slideLayout" Target="../slideLayouts/slideLayout11.xml"/><Relationship Id="rId16"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4.png"/><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2.png"/><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5.png"/><Relationship Id="rId5" Type="http://schemas.openxmlformats.org/officeDocument/2006/relationships/slideLayout" Target="../slideLayouts/slideLayout47.xml"/><Relationship Id="rId10" Type="http://schemas.openxmlformats.org/officeDocument/2006/relationships/theme" Target="../theme/theme5.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image" Target="../media/image1.png"/><Relationship Id="rId5" Type="http://schemas.openxmlformats.org/officeDocument/2006/relationships/slideLayout" Target="../slideLayouts/slideLayout56.xml"/><Relationship Id="rId10" Type="http://schemas.openxmlformats.org/officeDocument/2006/relationships/theme" Target="../theme/theme6.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image" Target="../media/image3.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7.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3" name="Rectangle 19"/>
          <p:cNvSpPr>
            <a:spLocks noChangeArrowheads="1"/>
          </p:cNvSpPr>
          <p:nvPr/>
        </p:nvSpPr>
        <p:spPr bwMode="auto">
          <a:xfrm>
            <a:off x="381000" y="304800"/>
            <a:ext cx="8534400" cy="1219200"/>
          </a:xfrm>
          <a:prstGeom prst="rect">
            <a:avLst/>
          </a:prstGeom>
          <a:solidFill>
            <a:srgbClr val="4E2AB8"/>
          </a:solidFill>
          <a:ln w="9525" algn="ctr">
            <a:noFill/>
            <a:miter lim="800000"/>
            <a:headEnd/>
            <a:tailEnd/>
          </a:ln>
          <a:effectLst/>
        </p:spPr>
        <p:txBody>
          <a:bodyPr wrap="none" anchor="ctr"/>
          <a:lstStyle/>
          <a:p>
            <a:pPr>
              <a:defRPr/>
            </a:pPr>
            <a:endParaRPr lang="en-US" dirty="0"/>
          </a:p>
        </p:txBody>
      </p:sp>
      <p:sp>
        <p:nvSpPr>
          <p:cNvPr id="6147" name="Rectangle 2"/>
          <p:cNvSpPr>
            <a:spLocks noGrp="1" noChangeArrowheads="1"/>
          </p:cNvSpPr>
          <p:nvPr>
            <p:ph type="title"/>
          </p:nvPr>
        </p:nvSpPr>
        <p:spPr bwMode="auto">
          <a:xfrm>
            <a:off x="533400" y="2743200"/>
            <a:ext cx="8077200" cy="3276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8" name="Rectangle 8"/>
          <p:cNvSpPr>
            <a:spLocks noChangeArrowheads="1"/>
          </p:cNvSpPr>
          <p:nvPr/>
        </p:nvSpPr>
        <p:spPr bwMode="auto">
          <a:xfrm>
            <a:off x="0" y="0"/>
            <a:ext cx="9144000" cy="6858000"/>
          </a:xfrm>
          <a:prstGeom prst="rect">
            <a:avLst/>
          </a:prstGeom>
          <a:noFill/>
          <a:ln w="127000">
            <a:solidFill>
              <a:srgbClr val="523F69"/>
            </a:solidFill>
            <a:miter lim="800000"/>
            <a:headEnd/>
            <a:tailEnd/>
          </a:ln>
          <a:effectLst/>
        </p:spPr>
        <p:txBody>
          <a:bodyPr wrap="none" anchor="ctr"/>
          <a:lstStyle/>
          <a:p>
            <a:pPr algn="r" eaLnBrk="1" hangingPunct="1">
              <a:defRPr/>
            </a:pPr>
            <a:endParaRPr lang="en-US" sz="1800">
              <a:solidFill>
                <a:schemeClr val="tx1"/>
              </a:solidFill>
            </a:endParaRPr>
          </a:p>
        </p:txBody>
      </p:sp>
      <p:sp>
        <p:nvSpPr>
          <p:cNvPr id="66569" name="Text Box 9"/>
          <p:cNvSpPr txBox="1">
            <a:spLocks noChangeArrowheads="1"/>
          </p:cNvSpPr>
          <p:nvPr/>
        </p:nvSpPr>
        <p:spPr bwMode="auto">
          <a:xfrm>
            <a:off x="914400" y="1219200"/>
            <a:ext cx="1752600" cy="366713"/>
          </a:xfrm>
          <a:prstGeom prst="rect">
            <a:avLst/>
          </a:prstGeom>
          <a:noFill/>
          <a:ln w="9525">
            <a:noFill/>
            <a:miter lim="800000"/>
            <a:headEnd/>
            <a:tailEnd/>
          </a:ln>
          <a:effectLst/>
        </p:spPr>
        <p:txBody>
          <a:bodyPr>
            <a:spAutoFit/>
          </a:bodyPr>
          <a:lstStyle/>
          <a:p>
            <a:pPr algn="l" eaLnBrk="1" hangingPunct="1">
              <a:spcBef>
                <a:spcPct val="50000"/>
              </a:spcBef>
              <a:defRPr/>
            </a:pPr>
            <a:endParaRPr lang="en-US" sz="1800">
              <a:solidFill>
                <a:schemeClr val="tx1"/>
              </a:solidFill>
            </a:endParaRPr>
          </a:p>
        </p:txBody>
      </p:sp>
      <p:sp>
        <p:nvSpPr>
          <p:cNvPr id="12" name="Oval 11"/>
          <p:cNvSpPr/>
          <p:nvPr/>
        </p:nvSpPr>
        <p:spPr bwMode="auto">
          <a:xfrm>
            <a:off x="457200" y="1143000"/>
            <a:ext cx="1600200" cy="1524000"/>
          </a:xfrm>
          <a:prstGeom prst="ellipse">
            <a:avLst/>
          </a:prstGeom>
          <a:noFill/>
          <a:ln w="9525" cap="flat" cmpd="sng" algn="ctr">
            <a:solidFill>
              <a:srgbClr val="339933">
                <a:alpha val="0"/>
              </a:srgbClr>
            </a:solidFill>
            <a:prstDash val="solid"/>
            <a:round/>
            <a:headEnd type="none" w="med" len="med"/>
            <a:tailEnd type="none" w="med" len="med"/>
          </a:ln>
          <a:effectLst/>
        </p:spPr>
        <p:txBody>
          <a:bodyPr/>
          <a:lstStyle/>
          <a:p>
            <a:pPr algn="r" eaLnBrk="1" hangingPunct="1">
              <a:defRPr/>
            </a:pPr>
            <a:endParaRPr lang="en-US" sz="1800">
              <a:solidFill>
                <a:schemeClr val="tx1"/>
              </a:solidFill>
            </a:endParaRPr>
          </a:p>
        </p:txBody>
      </p:sp>
      <p:pic>
        <p:nvPicPr>
          <p:cNvPr id="6151" name="Picture 12" descr="pink shirt girl"/>
          <p:cNvPicPr>
            <a:picLocks noChangeAspect="1" noChangeArrowheads="1"/>
          </p:cNvPicPr>
          <p:nvPr/>
        </p:nvPicPr>
        <p:blipFill>
          <a:blip r:embed="rId11" cstate="print"/>
          <a:srcRect/>
          <a:stretch>
            <a:fillRect/>
          </a:stretch>
        </p:blipFill>
        <p:spPr bwMode="auto">
          <a:xfrm>
            <a:off x="7924800" y="304800"/>
            <a:ext cx="876300" cy="876300"/>
          </a:xfrm>
          <a:prstGeom prst="rect">
            <a:avLst/>
          </a:prstGeom>
          <a:noFill/>
          <a:ln w="9525">
            <a:noFill/>
            <a:miter lim="800000"/>
            <a:headEnd/>
            <a:tailEnd/>
          </a:ln>
        </p:spPr>
      </p:pic>
      <p:pic>
        <p:nvPicPr>
          <p:cNvPr id="6152" name="Picture 14" descr="blond_happy_baby"/>
          <p:cNvPicPr>
            <a:picLocks noChangeAspect="1" noChangeArrowheads="1"/>
          </p:cNvPicPr>
          <p:nvPr/>
        </p:nvPicPr>
        <p:blipFill>
          <a:blip r:embed="rId12" cstate="print"/>
          <a:srcRect/>
          <a:stretch>
            <a:fillRect/>
          </a:stretch>
        </p:blipFill>
        <p:spPr bwMode="auto">
          <a:xfrm>
            <a:off x="6705600" y="304800"/>
            <a:ext cx="895350" cy="881063"/>
          </a:xfrm>
          <a:prstGeom prst="rect">
            <a:avLst/>
          </a:prstGeom>
          <a:noFill/>
          <a:ln w="9525">
            <a:noFill/>
            <a:miter lim="800000"/>
            <a:headEnd/>
            <a:tailEnd/>
          </a:ln>
        </p:spPr>
      </p:pic>
      <p:pic>
        <p:nvPicPr>
          <p:cNvPr id="6153" name="Picture 16" descr="girl_with_ball"/>
          <p:cNvPicPr>
            <a:picLocks noChangeAspect="1" noChangeArrowheads="1"/>
          </p:cNvPicPr>
          <p:nvPr/>
        </p:nvPicPr>
        <p:blipFill>
          <a:blip r:embed="rId13" cstate="print"/>
          <a:srcRect/>
          <a:stretch>
            <a:fillRect/>
          </a:stretch>
        </p:blipFill>
        <p:spPr bwMode="auto">
          <a:xfrm>
            <a:off x="5486400" y="381000"/>
            <a:ext cx="819150" cy="806450"/>
          </a:xfrm>
          <a:prstGeom prst="rect">
            <a:avLst/>
          </a:prstGeom>
          <a:noFill/>
          <a:ln w="9525">
            <a:noFill/>
            <a:miter lim="800000"/>
            <a:headEnd/>
            <a:tailEnd/>
          </a:ln>
        </p:spPr>
      </p:pic>
      <p:pic>
        <p:nvPicPr>
          <p:cNvPr id="6154" name="Picture 15" descr="girl_in_wheelchair"/>
          <p:cNvPicPr>
            <a:picLocks noChangeAspect="1" noChangeArrowheads="1"/>
          </p:cNvPicPr>
          <p:nvPr/>
        </p:nvPicPr>
        <p:blipFill>
          <a:blip r:embed="rId14" cstate="print"/>
          <a:srcRect/>
          <a:stretch>
            <a:fillRect/>
          </a:stretch>
        </p:blipFill>
        <p:spPr bwMode="auto">
          <a:xfrm>
            <a:off x="6096000" y="685800"/>
            <a:ext cx="838200" cy="825500"/>
          </a:xfrm>
          <a:prstGeom prst="rect">
            <a:avLst/>
          </a:prstGeom>
          <a:noFill/>
          <a:ln w="9525">
            <a:noFill/>
            <a:miter lim="800000"/>
            <a:headEnd/>
            <a:tailEnd/>
          </a:ln>
        </p:spPr>
      </p:pic>
      <p:pic>
        <p:nvPicPr>
          <p:cNvPr id="6155" name="Picture 13" descr="tie_dye_boy"/>
          <p:cNvPicPr>
            <a:picLocks noChangeAspect="1" noChangeArrowheads="1"/>
          </p:cNvPicPr>
          <p:nvPr/>
        </p:nvPicPr>
        <p:blipFill>
          <a:blip r:embed="rId15" cstate="print"/>
          <a:srcRect/>
          <a:stretch>
            <a:fillRect/>
          </a:stretch>
        </p:blipFill>
        <p:spPr bwMode="auto">
          <a:xfrm>
            <a:off x="7315200" y="609600"/>
            <a:ext cx="895350" cy="881063"/>
          </a:xfrm>
          <a:prstGeom prst="rect">
            <a:avLst/>
          </a:prstGeom>
          <a:noFill/>
          <a:ln w="9525">
            <a:noFill/>
            <a:miter lim="800000"/>
            <a:headEnd/>
            <a:tailEnd/>
          </a:ln>
        </p:spPr>
      </p:pic>
      <p:pic>
        <p:nvPicPr>
          <p:cNvPr id="6156" name="Picture 17" descr="eco_round_logo_w_purple"/>
          <p:cNvPicPr>
            <a:picLocks noChangeAspect="1" noChangeArrowheads="1"/>
          </p:cNvPicPr>
          <p:nvPr/>
        </p:nvPicPr>
        <p:blipFill>
          <a:blip r:embed="rId16" cstate="print"/>
          <a:srcRect/>
          <a:stretch>
            <a:fillRect/>
          </a:stretch>
        </p:blipFill>
        <p:spPr bwMode="auto">
          <a:xfrm>
            <a:off x="457200" y="228600"/>
            <a:ext cx="1752600" cy="1700213"/>
          </a:xfrm>
          <a:prstGeom prst="rect">
            <a:avLst/>
          </a:prstGeom>
          <a:noFill/>
          <a:ln w="9525">
            <a:noFill/>
            <a:miter lim="800000"/>
            <a:headEnd/>
            <a:tailEnd/>
          </a:ln>
        </p:spPr>
      </p:pic>
      <p:sp>
        <p:nvSpPr>
          <p:cNvPr id="17" name="Date Placeholder 16"/>
          <p:cNvSpPr>
            <a:spLocks noGrp="1"/>
          </p:cNvSpPr>
          <p:nvPr>
            <p:ph type="dt" sz="half" idx="2"/>
          </p:nvPr>
        </p:nvSpPr>
        <p:spPr>
          <a:xfrm>
            <a:off x="457200" y="6356350"/>
            <a:ext cx="2590800" cy="365125"/>
          </a:xfrm>
          <a:prstGeom prst="rect">
            <a:avLst/>
          </a:prstGeom>
        </p:spPr>
        <p:txBody>
          <a:bodyPr vert="horz" lIns="91440" tIns="45720" rIns="91440" bIns="45720" rtlCol="0" anchor="ctr"/>
          <a:lstStyle>
            <a:lvl1pPr algn="l">
              <a:defRPr sz="1200">
                <a:solidFill>
                  <a:srgbClr val="000099"/>
                </a:solidFill>
                <a:latin typeface="Arial" charset="0"/>
              </a:defRPr>
            </a:lvl1pPr>
          </a:lstStyle>
          <a:p>
            <a:pPr>
              <a:defRPr/>
            </a:pPr>
            <a:endParaRPr lang="en-US"/>
          </a:p>
        </p:txBody>
      </p:sp>
      <p:sp>
        <p:nvSpPr>
          <p:cNvPr id="18" name="Footer Placeholder 17"/>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r>
              <a:rPr lang="en-US" smtClean="0"/>
              <a:t>Early Childhood Outcomes Center</a:t>
            </a:r>
            <a:endParaRPr lang="en-US"/>
          </a:p>
        </p:txBody>
      </p:sp>
      <p:sp>
        <p:nvSpPr>
          <p:cNvPr id="19" name="Slide Number Placeholder 18"/>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99"/>
                </a:solidFill>
                <a:latin typeface="Arial" charset="0"/>
              </a:defRPr>
            </a:lvl1pPr>
          </a:lstStyle>
          <a:p>
            <a:pPr>
              <a:defRPr/>
            </a:pPr>
            <a:fld id="{CFA39685-D68F-4561-B745-71463EE09FC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794" r:id="rId1"/>
    <p:sldLayoutId id="2147484795" r:id="rId2"/>
    <p:sldLayoutId id="2147484753" r:id="rId3"/>
    <p:sldLayoutId id="2147484754" r:id="rId4"/>
    <p:sldLayoutId id="2147484755" r:id="rId5"/>
    <p:sldLayoutId id="2147484756" r:id="rId6"/>
    <p:sldLayoutId id="2147484757" r:id="rId7"/>
    <p:sldLayoutId id="2147484758" r:id="rId8"/>
    <p:sldLayoutId id="2147484759" r:id="rId9"/>
  </p:sldLayoutIdLst>
  <p:hf hdr="0" dt="0"/>
  <p:txStyles>
    <p:titleStyle>
      <a:lvl1pPr algn="r" rtl="0" eaLnBrk="0" fontAlgn="base" hangingPunct="0">
        <a:spcBef>
          <a:spcPct val="0"/>
        </a:spcBef>
        <a:spcAft>
          <a:spcPct val="0"/>
        </a:spcAft>
        <a:defRPr sz="3600" b="1" i="0" u="none">
          <a:solidFill>
            <a:srgbClr val="224568"/>
          </a:solidFill>
          <a:latin typeface="+mj-lt"/>
          <a:ea typeface="+mj-ea"/>
          <a:cs typeface="+mj-cs"/>
        </a:defRPr>
      </a:lvl1pPr>
      <a:lvl2pPr algn="r" rtl="0" eaLnBrk="0" fontAlgn="base" hangingPunct="0">
        <a:spcBef>
          <a:spcPct val="0"/>
        </a:spcBef>
        <a:spcAft>
          <a:spcPct val="0"/>
        </a:spcAft>
        <a:defRPr sz="3600" b="1">
          <a:solidFill>
            <a:srgbClr val="224568"/>
          </a:solidFill>
          <a:latin typeface="Arial" charset="0"/>
        </a:defRPr>
      </a:lvl2pPr>
      <a:lvl3pPr algn="r" rtl="0" eaLnBrk="0" fontAlgn="base" hangingPunct="0">
        <a:spcBef>
          <a:spcPct val="0"/>
        </a:spcBef>
        <a:spcAft>
          <a:spcPct val="0"/>
        </a:spcAft>
        <a:defRPr sz="3600" b="1">
          <a:solidFill>
            <a:srgbClr val="224568"/>
          </a:solidFill>
          <a:latin typeface="Arial" charset="0"/>
        </a:defRPr>
      </a:lvl3pPr>
      <a:lvl4pPr algn="r" rtl="0" eaLnBrk="0" fontAlgn="base" hangingPunct="0">
        <a:spcBef>
          <a:spcPct val="0"/>
        </a:spcBef>
        <a:spcAft>
          <a:spcPct val="0"/>
        </a:spcAft>
        <a:defRPr sz="3600" b="1">
          <a:solidFill>
            <a:srgbClr val="224568"/>
          </a:solidFill>
          <a:latin typeface="Arial" charset="0"/>
        </a:defRPr>
      </a:lvl4pPr>
      <a:lvl5pPr algn="r" rtl="0" eaLnBrk="0" fontAlgn="base" hangingPunct="0">
        <a:spcBef>
          <a:spcPct val="0"/>
        </a:spcBef>
        <a:spcAft>
          <a:spcPct val="0"/>
        </a:spcAft>
        <a:defRPr sz="3600" b="1">
          <a:solidFill>
            <a:srgbClr val="224568"/>
          </a:solidFill>
          <a:latin typeface="Arial" charset="0"/>
        </a:defRPr>
      </a:lvl5pPr>
      <a:lvl6pPr marL="457200" algn="r" rtl="0" fontAlgn="base">
        <a:spcBef>
          <a:spcPct val="0"/>
        </a:spcBef>
        <a:spcAft>
          <a:spcPct val="0"/>
        </a:spcAft>
        <a:defRPr sz="4400">
          <a:solidFill>
            <a:schemeClr val="tx1"/>
          </a:solidFill>
          <a:latin typeface="Arial" charset="0"/>
        </a:defRPr>
      </a:lvl6pPr>
      <a:lvl7pPr marL="914400" algn="r" rtl="0" fontAlgn="base">
        <a:spcBef>
          <a:spcPct val="0"/>
        </a:spcBef>
        <a:spcAft>
          <a:spcPct val="0"/>
        </a:spcAft>
        <a:defRPr sz="4400">
          <a:solidFill>
            <a:schemeClr val="tx1"/>
          </a:solidFill>
          <a:latin typeface="Arial" charset="0"/>
        </a:defRPr>
      </a:lvl7pPr>
      <a:lvl8pPr marL="1371600" algn="r" rtl="0" fontAlgn="base">
        <a:spcBef>
          <a:spcPct val="0"/>
        </a:spcBef>
        <a:spcAft>
          <a:spcPct val="0"/>
        </a:spcAft>
        <a:defRPr sz="4400">
          <a:solidFill>
            <a:schemeClr val="tx1"/>
          </a:solidFill>
          <a:latin typeface="Arial" charset="0"/>
        </a:defRPr>
      </a:lvl8pPr>
      <a:lvl9pPr marL="1828800" algn="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533400" y="152400"/>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2133600"/>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1496" name="Rectangle 8"/>
          <p:cNvSpPr>
            <a:spLocks noChangeArrowheads="1"/>
          </p:cNvSpPr>
          <p:nvPr/>
        </p:nvSpPr>
        <p:spPr bwMode="auto">
          <a:xfrm>
            <a:off x="0" y="0"/>
            <a:ext cx="9144000" cy="6858000"/>
          </a:xfrm>
          <a:prstGeom prst="rect">
            <a:avLst/>
          </a:prstGeom>
          <a:noFill/>
          <a:ln w="127000">
            <a:solidFill>
              <a:srgbClr val="523F69"/>
            </a:solidFill>
            <a:miter lim="800000"/>
            <a:headEnd/>
            <a:tailEnd/>
          </a:ln>
          <a:effectLst/>
        </p:spPr>
        <p:txBody>
          <a:bodyPr wrap="none" anchor="ctr"/>
          <a:lstStyle/>
          <a:p>
            <a:pPr algn="r" eaLnBrk="1" hangingPunct="1">
              <a:defRPr/>
            </a:pPr>
            <a:endParaRPr lang="en-US" sz="1800">
              <a:solidFill>
                <a:schemeClr val="tx1"/>
              </a:solidFill>
            </a:endParaRPr>
          </a:p>
        </p:txBody>
      </p:sp>
      <p:sp>
        <p:nvSpPr>
          <p:cNvPr id="191497" name="Text Box 9"/>
          <p:cNvSpPr txBox="1">
            <a:spLocks noChangeArrowheads="1"/>
          </p:cNvSpPr>
          <p:nvPr/>
        </p:nvSpPr>
        <p:spPr bwMode="auto">
          <a:xfrm>
            <a:off x="914400" y="1219200"/>
            <a:ext cx="1752600" cy="366713"/>
          </a:xfrm>
          <a:prstGeom prst="rect">
            <a:avLst/>
          </a:prstGeom>
          <a:noFill/>
          <a:ln w="9525">
            <a:noFill/>
            <a:miter lim="800000"/>
            <a:headEnd/>
            <a:tailEnd/>
          </a:ln>
          <a:effectLst/>
        </p:spPr>
        <p:txBody>
          <a:bodyPr>
            <a:spAutoFit/>
          </a:bodyPr>
          <a:lstStyle/>
          <a:p>
            <a:pPr algn="l" eaLnBrk="1" hangingPunct="1">
              <a:spcBef>
                <a:spcPct val="50000"/>
              </a:spcBef>
              <a:defRPr/>
            </a:pPr>
            <a:endParaRPr lang="en-US" sz="1800">
              <a:solidFill>
                <a:schemeClr val="tx1"/>
              </a:solidFill>
            </a:endParaRPr>
          </a:p>
        </p:txBody>
      </p:sp>
      <p:sp>
        <p:nvSpPr>
          <p:cNvPr id="2059" name="Rectangle 11"/>
          <p:cNvSpPr>
            <a:spLocks noChangeArrowheads="1"/>
          </p:cNvSpPr>
          <p:nvPr/>
        </p:nvSpPr>
        <p:spPr bwMode="auto">
          <a:xfrm>
            <a:off x="457200" y="1600200"/>
            <a:ext cx="8229600" cy="228600"/>
          </a:xfrm>
          <a:prstGeom prst="rect">
            <a:avLst/>
          </a:prstGeom>
          <a:solidFill>
            <a:srgbClr val="4E2AB8"/>
          </a:solidFill>
          <a:ln w="9525">
            <a:solidFill>
              <a:srgbClr val="666699"/>
            </a:solidFill>
            <a:miter lim="800000"/>
            <a:headEnd/>
            <a:tailEnd/>
          </a:ln>
          <a:effectLst/>
        </p:spPr>
        <p:txBody>
          <a:bodyPr wrap="none" anchor="ctr"/>
          <a:lstStyle/>
          <a:p>
            <a:pPr>
              <a:defRPr/>
            </a:pPr>
            <a:endParaRPr lang="en-US" dirty="0"/>
          </a:p>
        </p:txBody>
      </p:sp>
      <p:pic>
        <p:nvPicPr>
          <p:cNvPr id="7175" name="Picture 14" descr="girl_with_ball"/>
          <p:cNvPicPr>
            <a:picLocks noChangeAspect="1" noChangeArrowheads="1"/>
          </p:cNvPicPr>
          <p:nvPr/>
        </p:nvPicPr>
        <p:blipFill>
          <a:blip r:embed="rId17" cstate="print"/>
          <a:srcRect/>
          <a:stretch>
            <a:fillRect/>
          </a:stretch>
        </p:blipFill>
        <p:spPr bwMode="auto">
          <a:xfrm>
            <a:off x="7543800" y="1371600"/>
            <a:ext cx="685800" cy="674688"/>
          </a:xfrm>
          <a:prstGeom prst="rect">
            <a:avLst/>
          </a:prstGeom>
          <a:noFill/>
          <a:ln w="9525">
            <a:noFill/>
            <a:miter lim="800000"/>
            <a:headEnd/>
            <a:tailEnd/>
          </a:ln>
        </p:spPr>
      </p:pic>
      <p:sp>
        <p:nvSpPr>
          <p:cNvPr id="11" name="Footer Placeholder 10"/>
          <p:cNvSpPr>
            <a:spLocks noGrp="1"/>
          </p:cNvSpPr>
          <p:nvPr>
            <p:ph type="ftr" sz="quarter" idx="3"/>
          </p:nvPr>
        </p:nvSpPr>
        <p:spPr>
          <a:xfrm>
            <a:off x="152400" y="6356350"/>
            <a:ext cx="2895600" cy="365125"/>
          </a:xfrm>
          <a:prstGeom prst="rect">
            <a:avLst/>
          </a:prstGeom>
        </p:spPr>
        <p:txBody>
          <a:bodyPr vert="horz" lIns="91440" tIns="45720" rIns="91440" bIns="45720" rtlCol="0" anchor="ctr"/>
          <a:lstStyle>
            <a:lvl1pPr algn="ctr">
              <a:defRPr sz="1200">
                <a:solidFill>
                  <a:srgbClr val="224568"/>
                </a:solidFill>
                <a:latin typeface="Arial" charset="0"/>
              </a:defRPr>
            </a:lvl1pPr>
          </a:lstStyle>
          <a:p>
            <a:pPr>
              <a:defRPr/>
            </a:pPr>
            <a:r>
              <a:rPr lang="en-US" smtClean="0"/>
              <a:t>Early Childhood Outcomes Center</a:t>
            </a:r>
            <a:endParaRPr lang="en-US"/>
          </a:p>
        </p:txBody>
      </p:sp>
      <p:sp>
        <p:nvSpPr>
          <p:cNvPr id="12" name="Slide Number Placeholder 1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24568"/>
                </a:solidFill>
                <a:latin typeface="Arial" charset="0"/>
              </a:defRPr>
            </a:lvl1pPr>
          </a:lstStyle>
          <a:p>
            <a:pPr>
              <a:defRPr/>
            </a:pPr>
            <a:fld id="{127BCD32-B8B1-4B60-800B-62699F4AFF3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760" r:id="rId1"/>
    <p:sldLayoutId id="2147484796" r:id="rId2"/>
    <p:sldLayoutId id="2147484761" r:id="rId3"/>
    <p:sldLayoutId id="2147484762" r:id="rId4"/>
    <p:sldLayoutId id="2147484763" r:id="rId5"/>
    <p:sldLayoutId id="2147484764" r:id="rId6"/>
    <p:sldLayoutId id="2147484765" r:id="rId7"/>
    <p:sldLayoutId id="2147484797" r:id="rId8"/>
    <p:sldLayoutId id="2147484766" r:id="rId9"/>
    <p:sldLayoutId id="2147484807" r:id="rId10"/>
    <p:sldLayoutId id="2147484809" r:id="rId11"/>
    <p:sldLayoutId id="2147484821" r:id="rId12"/>
    <p:sldLayoutId id="2147484822" r:id="rId13"/>
    <p:sldLayoutId id="2147484823" r:id="rId14"/>
    <p:sldLayoutId id="2147484824" r:id="rId15"/>
  </p:sldLayoutIdLst>
  <p:hf hdr="0" dt="0"/>
  <p:txStyles>
    <p:titleStyle>
      <a:lvl1pPr algn="ctr" rtl="0" eaLnBrk="0" fontAlgn="base" hangingPunct="0">
        <a:spcBef>
          <a:spcPct val="0"/>
        </a:spcBef>
        <a:spcAft>
          <a:spcPct val="0"/>
        </a:spcAft>
        <a:defRPr sz="3600" b="1">
          <a:solidFill>
            <a:srgbClr val="224568"/>
          </a:solidFill>
          <a:latin typeface="+mj-lt"/>
          <a:ea typeface="+mj-ea"/>
          <a:cs typeface="+mj-cs"/>
        </a:defRPr>
      </a:lvl1pPr>
      <a:lvl2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rgbClr val="224568"/>
          </a:solidFill>
          <a:latin typeface="+mn-lt"/>
          <a:ea typeface="+mn-ea"/>
          <a:cs typeface="+mn-cs"/>
        </a:defRPr>
      </a:lvl1pPr>
      <a:lvl2pPr marL="742950" indent="-285750" algn="l" rtl="0" eaLnBrk="0" fontAlgn="base" hangingPunct="0">
        <a:spcBef>
          <a:spcPct val="20000"/>
        </a:spcBef>
        <a:spcAft>
          <a:spcPct val="0"/>
        </a:spcAft>
        <a:buChar char="–"/>
        <a:defRPr sz="2800">
          <a:solidFill>
            <a:srgbClr val="224568"/>
          </a:solidFill>
          <a:latin typeface="+mn-lt"/>
        </a:defRPr>
      </a:lvl2pPr>
      <a:lvl3pPr marL="1143000" indent="-228600" algn="l" rtl="0" eaLnBrk="0" fontAlgn="base" hangingPunct="0">
        <a:spcBef>
          <a:spcPct val="20000"/>
        </a:spcBef>
        <a:spcAft>
          <a:spcPct val="0"/>
        </a:spcAft>
        <a:buChar char="•"/>
        <a:defRPr sz="2400">
          <a:solidFill>
            <a:srgbClr val="224568"/>
          </a:solidFill>
          <a:latin typeface="+mn-lt"/>
        </a:defRPr>
      </a:lvl3pPr>
      <a:lvl4pPr marL="1600200" indent="-228600" algn="l" rtl="0" eaLnBrk="0" fontAlgn="base" hangingPunct="0">
        <a:spcBef>
          <a:spcPct val="20000"/>
        </a:spcBef>
        <a:spcAft>
          <a:spcPct val="0"/>
        </a:spcAft>
        <a:buChar char="–"/>
        <a:defRPr sz="2000">
          <a:solidFill>
            <a:srgbClr val="224568"/>
          </a:solidFill>
          <a:latin typeface="+mn-lt"/>
        </a:defRPr>
      </a:lvl4pPr>
      <a:lvl5pPr marL="2057400" indent="-228600" algn="l" rtl="0" eaLnBrk="0" fontAlgn="base" hangingPunct="0">
        <a:spcBef>
          <a:spcPct val="20000"/>
        </a:spcBef>
        <a:spcAft>
          <a:spcPct val="0"/>
        </a:spcAft>
        <a:buChar char="»"/>
        <a:defRPr sz="2000">
          <a:solidFill>
            <a:srgbClr val="224568"/>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533400" y="152400"/>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2133600"/>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1496" name="Rectangle 8"/>
          <p:cNvSpPr>
            <a:spLocks noChangeArrowheads="1"/>
          </p:cNvSpPr>
          <p:nvPr/>
        </p:nvSpPr>
        <p:spPr bwMode="auto">
          <a:xfrm>
            <a:off x="0" y="0"/>
            <a:ext cx="9144000" cy="6858000"/>
          </a:xfrm>
          <a:prstGeom prst="rect">
            <a:avLst/>
          </a:prstGeom>
          <a:noFill/>
          <a:ln w="127000">
            <a:solidFill>
              <a:srgbClr val="523F69"/>
            </a:solidFill>
            <a:miter lim="800000"/>
            <a:headEnd/>
            <a:tailEnd/>
          </a:ln>
          <a:effectLst/>
        </p:spPr>
        <p:txBody>
          <a:bodyPr wrap="none" anchor="ctr"/>
          <a:lstStyle/>
          <a:p>
            <a:pPr algn="r" eaLnBrk="1" hangingPunct="1">
              <a:defRPr/>
            </a:pPr>
            <a:endParaRPr lang="en-US" sz="1800">
              <a:solidFill>
                <a:schemeClr val="tx1"/>
              </a:solidFill>
            </a:endParaRPr>
          </a:p>
        </p:txBody>
      </p:sp>
      <p:sp>
        <p:nvSpPr>
          <p:cNvPr id="191497" name="Text Box 9"/>
          <p:cNvSpPr txBox="1">
            <a:spLocks noChangeArrowheads="1"/>
          </p:cNvSpPr>
          <p:nvPr/>
        </p:nvSpPr>
        <p:spPr bwMode="auto">
          <a:xfrm>
            <a:off x="914400" y="1219200"/>
            <a:ext cx="1752600" cy="366713"/>
          </a:xfrm>
          <a:prstGeom prst="rect">
            <a:avLst/>
          </a:prstGeom>
          <a:noFill/>
          <a:ln w="9525">
            <a:noFill/>
            <a:miter lim="800000"/>
            <a:headEnd/>
            <a:tailEnd/>
          </a:ln>
          <a:effectLst/>
        </p:spPr>
        <p:txBody>
          <a:bodyPr>
            <a:spAutoFit/>
          </a:bodyPr>
          <a:lstStyle/>
          <a:p>
            <a:pPr algn="l" eaLnBrk="1" hangingPunct="1">
              <a:spcBef>
                <a:spcPct val="50000"/>
              </a:spcBef>
              <a:defRPr/>
            </a:pPr>
            <a:endParaRPr lang="en-US" sz="1800">
              <a:solidFill>
                <a:schemeClr val="tx1"/>
              </a:solidFill>
            </a:endParaRPr>
          </a:p>
        </p:txBody>
      </p:sp>
      <p:sp>
        <p:nvSpPr>
          <p:cNvPr id="2059" name="Rectangle 11"/>
          <p:cNvSpPr>
            <a:spLocks noChangeArrowheads="1"/>
          </p:cNvSpPr>
          <p:nvPr/>
        </p:nvSpPr>
        <p:spPr bwMode="auto">
          <a:xfrm>
            <a:off x="457200" y="1600200"/>
            <a:ext cx="8229600" cy="228600"/>
          </a:xfrm>
          <a:prstGeom prst="rect">
            <a:avLst/>
          </a:prstGeom>
          <a:solidFill>
            <a:srgbClr val="4E2AB8"/>
          </a:solidFill>
          <a:ln w="9525">
            <a:solidFill>
              <a:srgbClr val="666699"/>
            </a:solidFill>
            <a:miter lim="800000"/>
            <a:headEnd/>
            <a:tailEnd/>
          </a:ln>
          <a:effectLst/>
        </p:spPr>
        <p:txBody>
          <a:bodyPr wrap="none" anchor="ctr"/>
          <a:lstStyle/>
          <a:p>
            <a:pPr>
              <a:defRPr/>
            </a:pPr>
            <a:endParaRPr lang="en-US" dirty="0"/>
          </a:p>
        </p:txBody>
      </p:sp>
      <p:sp>
        <p:nvSpPr>
          <p:cNvPr id="11" name="Footer Placeholder 10"/>
          <p:cNvSpPr>
            <a:spLocks noGrp="1"/>
          </p:cNvSpPr>
          <p:nvPr>
            <p:ph type="ftr" sz="quarter" idx="3"/>
          </p:nvPr>
        </p:nvSpPr>
        <p:spPr>
          <a:xfrm>
            <a:off x="152400" y="6356350"/>
            <a:ext cx="2895600" cy="365125"/>
          </a:xfrm>
          <a:prstGeom prst="rect">
            <a:avLst/>
          </a:prstGeom>
        </p:spPr>
        <p:txBody>
          <a:bodyPr vert="horz" lIns="91440" tIns="45720" rIns="91440" bIns="45720" rtlCol="0" anchor="ctr"/>
          <a:lstStyle>
            <a:lvl1pPr algn="ctr">
              <a:defRPr sz="1200">
                <a:solidFill>
                  <a:srgbClr val="224568"/>
                </a:solidFill>
                <a:latin typeface="Arial" charset="0"/>
              </a:defRPr>
            </a:lvl1pPr>
          </a:lstStyle>
          <a:p>
            <a:pPr>
              <a:defRPr/>
            </a:pPr>
            <a:r>
              <a:rPr lang="en-US" smtClean="0"/>
              <a:t>Early Childhood Outcomes Center</a:t>
            </a:r>
            <a:endParaRPr lang="en-US"/>
          </a:p>
        </p:txBody>
      </p:sp>
      <p:sp>
        <p:nvSpPr>
          <p:cNvPr id="12" name="Slide Number Placeholder 1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24568"/>
                </a:solidFill>
                <a:latin typeface="Arial" charset="0"/>
              </a:defRPr>
            </a:lvl1pPr>
          </a:lstStyle>
          <a:p>
            <a:pPr>
              <a:defRPr/>
            </a:pPr>
            <a:fld id="{6E664CDE-7449-45EB-8EB8-AB4097DD4741}" type="slidenum">
              <a:rPr lang="en-US"/>
              <a:pPr>
                <a:defRPr/>
              </a:pPr>
              <a:t>‹#›</a:t>
            </a:fld>
            <a:endParaRPr lang="en-US" dirty="0"/>
          </a:p>
        </p:txBody>
      </p:sp>
      <p:pic>
        <p:nvPicPr>
          <p:cNvPr id="8201" name="Picture 15" descr="girl_in_wheelchair"/>
          <p:cNvPicPr>
            <a:picLocks noChangeAspect="1" noChangeArrowheads="1"/>
          </p:cNvPicPr>
          <p:nvPr/>
        </p:nvPicPr>
        <p:blipFill>
          <a:blip r:embed="rId11" cstate="print"/>
          <a:srcRect/>
          <a:stretch>
            <a:fillRect/>
          </a:stretch>
        </p:blipFill>
        <p:spPr bwMode="auto">
          <a:xfrm>
            <a:off x="7543800" y="1295400"/>
            <a:ext cx="822325" cy="8096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67" r:id="rId1"/>
    <p:sldLayoutId id="2147484798" r:id="rId2"/>
    <p:sldLayoutId id="2147484799" r:id="rId3"/>
    <p:sldLayoutId id="2147484768" r:id="rId4"/>
    <p:sldLayoutId id="2147484769" r:id="rId5"/>
    <p:sldLayoutId id="2147484770" r:id="rId6"/>
    <p:sldLayoutId id="2147484771" r:id="rId7"/>
    <p:sldLayoutId id="2147484800" r:id="rId8"/>
    <p:sldLayoutId id="2147484772" r:id="rId9"/>
  </p:sldLayoutIdLst>
  <p:hf hdr="0" dt="0"/>
  <p:txStyles>
    <p:titleStyle>
      <a:lvl1pPr algn="ctr" rtl="0" eaLnBrk="0" fontAlgn="base" hangingPunct="0">
        <a:spcBef>
          <a:spcPct val="0"/>
        </a:spcBef>
        <a:spcAft>
          <a:spcPct val="0"/>
        </a:spcAft>
        <a:defRPr sz="3600" b="1">
          <a:solidFill>
            <a:srgbClr val="224568"/>
          </a:solidFill>
          <a:latin typeface="+mj-lt"/>
          <a:ea typeface="+mj-ea"/>
          <a:cs typeface="+mj-cs"/>
        </a:defRPr>
      </a:lvl1pPr>
      <a:lvl2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rgbClr val="224568"/>
          </a:solidFill>
          <a:latin typeface="+mn-lt"/>
          <a:ea typeface="+mn-ea"/>
          <a:cs typeface="+mn-cs"/>
        </a:defRPr>
      </a:lvl1pPr>
      <a:lvl2pPr marL="742950" indent="-285750" algn="l" rtl="0" eaLnBrk="0" fontAlgn="base" hangingPunct="0">
        <a:spcBef>
          <a:spcPct val="20000"/>
        </a:spcBef>
        <a:spcAft>
          <a:spcPct val="0"/>
        </a:spcAft>
        <a:buChar char="–"/>
        <a:defRPr sz="2800">
          <a:solidFill>
            <a:srgbClr val="224568"/>
          </a:solidFill>
          <a:latin typeface="+mn-lt"/>
        </a:defRPr>
      </a:lvl2pPr>
      <a:lvl3pPr marL="1143000" indent="-228600" algn="l" rtl="0" eaLnBrk="0" fontAlgn="base" hangingPunct="0">
        <a:spcBef>
          <a:spcPct val="20000"/>
        </a:spcBef>
        <a:spcAft>
          <a:spcPct val="0"/>
        </a:spcAft>
        <a:buChar char="•"/>
        <a:defRPr sz="2400">
          <a:solidFill>
            <a:srgbClr val="224568"/>
          </a:solidFill>
          <a:latin typeface="+mn-lt"/>
        </a:defRPr>
      </a:lvl3pPr>
      <a:lvl4pPr marL="1600200" indent="-228600" algn="l" rtl="0" eaLnBrk="0" fontAlgn="base" hangingPunct="0">
        <a:spcBef>
          <a:spcPct val="20000"/>
        </a:spcBef>
        <a:spcAft>
          <a:spcPct val="0"/>
        </a:spcAft>
        <a:buChar char="–"/>
        <a:defRPr sz="2000">
          <a:solidFill>
            <a:srgbClr val="224568"/>
          </a:solidFill>
          <a:latin typeface="+mn-lt"/>
        </a:defRPr>
      </a:lvl4pPr>
      <a:lvl5pPr marL="2057400" indent="-228600" algn="l" rtl="0" eaLnBrk="0" fontAlgn="base" hangingPunct="0">
        <a:spcBef>
          <a:spcPct val="20000"/>
        </a:spcBef>
        <a:spcAft>
          <a:spcPct val="0"/>
        </a:spcAft>
        <a:buChar char="»"/>
        <a:defRPr sz="2000">
          <a:solidFill>
            <a:srgbClr val="224568"/>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533400" y="152400"/>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2130425"/>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1496" name="Rectangle 8"/>
          <p:cNvSpPr>
            <a:spLocks noChangeArrowheads="1"/>
          </p:cNvSpPr>
          <p:nvPr/>
        </p:nvSpPr>
        <p:spPr bwMode="auto">
          <a:xfrm>
            <a:off x="0" y="0"/>
            <a:ext cx="9144000" cy="6858000"/>
          </a:xfrm>
          <a:prstGeom prst="rect">
            <a:avLst/>
          </a:prstGeom>
          <a:noFill/>
          <a:ln w="127000">
            <a:solidFill>
              <a:srgbClr val="523F69"/>
            </a:solidFill>
            <a:miter lim="800000"/>
            <a:headEnd/>
            <a:tailEnd/>
          </a:ln>
          <a:effectLst/>
        </p:spPr>
        <p:txBody>
          <a:bodyPr wrap="none" anchor="ctr"/>
          <a:lstStyle/>
          <a:p>
            <a:pPr algn="r" eaLnBrk="1" hangingPunct="1">
              <a:defRPr/>
            </a:pPr>
            <a:endParaRPr lang="en-US" sz="1800">
              <a:solidFill>
                <a:schemeClr val="tx1"/>
              </a:solidFill>
            </a:endParaRPr>
          </a:p>
        </p:txBody>
      </p:sp>
      <p:sp>
        <p:nvSpPr>
          <p:cNvPr id="191497" name="Text Box 9"/>
          <p:cNvSpPr txBox="1">
            <a:spLocks noChangeArrowheads="1"/>
          </p:cNvSpPr>
          <p:nvPr/>
        </p:nvSpPr>
        <p:spPr bwMode="auto">
          <a:xfrm>
            <a:off x="914400" y="1219200"/>
            <a:ext cx="1752600" cy="366713"/>
          </a:xfrm>
          <a:prstGeom prst="rect">
            <a:avLst/>
          </a:prstGeom>
          <a:noFill/>
          <a:ln w="9525">
            <a:noFill/>
            <a:miter lim="800000"/>
            <a:headEnd/>
            <a:tailEnd/>
          </a:ln>
          <a:effectLst/>
        </p:spPr>
        <p:txBody>
          <a:bodyPr>
            <a:spAutoFit/>
          </a:bodyPr>
          <a:lstStyle/>
          <a:p>
            <a:pPr algn="l" eaLnBrk="1" hangingPunct="1">
              <a:spcBef>
                <a:spcPct val="50000"/>
              </a:spcBef>
              <a:defRPr/>
            </a:pPr>
            <a:endParaRPr lang="en-US" sz="1800">
              <a:solidFill>
                <a:schemeClr val="tx1"/>
              </a:solidFill>
            </a:endParaRPr>
          </a:p>
        </p:txBody>
      </p:sp>
      <p:sp>
        <p:nvSpPr>
          <p:cNvPr id="2059" name="Rectangle 11"/>
          <p:cNvSpPr>
            <a:spLocks noChangeArrowheads="1"/>
          </p:cNvSpPr>
          <p:nvPr/>
        </p:nvSpPr>
        <p:spPr bwMode="auto">
          <a:xfrm>
            <a:off x="457200" y="1600200"/>
            <a:ext cx="8229600" cy="182563"/>
          </a:xfrm>
          <a:prstGeom prst="rect">
            <a:avLst/>
          </a:prstGeom>
          <a:solidFill>
            <a:srgbClr val="4E2AB8"/>
          </a:solidFill>
          <a:ln w="9525">
            <a:solidFill>
              <a:srgbClr val="666699"/>
            </a:solidFill>
            <a:miter lim="800000"/>
            <a:headEnd/>
            <a:tailEnd/>
          </a:ln>
          <a:effectLst/>
        </p:spPr>
        <p:txBody>
          <a:bodyPr wrap="none" anchor="ctr"/>
          <a:lstStyle/>
          <a:p>
            <a:pPr>
              <a:defRPr/>
            </a:pPr>
            <a:endParaRPr lang="en-US" dirty="0"/>
          </a:p>
        </p:txBody>
      </p:sp>
      <p:sp>
        <p:nvSpPr>
          <p:cNvPr id="11" name="Footer Placeholder 10"/>
          <p:cNvSpPr>
            <a:spLocks noGrp="1"/>
          </p:cNvSpPr>
          <p:nvPr>
            <p:ph type="ftr" sz="quarter" idx="3"/>
          </p:nvPr>
        </p:nvSpPr>
        <p:spPr>
          <a:xfrm>
            <a:off x="152400" y="6356350"/>
            <a:ext cx="2895600" cy="365125"/>
          </a:xfrm>
          <a:prstGeom prst="rect">
            <a:avLst/>
          </a:prstGeom>
        </p:spPr>
        <p:txBody>
          <a:bodyPr vert="horz" lIns="91440" tIns="45720" rIns="91440" bIns="45720" rtlCol="0" anchor="ctr"/>
          <a:lstStyle>
            <a:lvl1pPr algn="ctr">
              <a:defRPr sz="1200">
                <a:solidFill>
                  <a:srgbClr val="224568"/>
                </a:solidFill>
                <a:latin typeface="Arial" charset="0"/>
              </a:defRPr>
            </a:lvl1pPr>
          </a:lstStyle>
          <a:p>
            <a:pPr>
              <a:defRPr/>
            </a:pPr>
            <a:r>
              <a:rPr lang="en-US" smtClean="0"/>
              <a:t>Early Childhood Outcomes Center</a:t>
            </a:r>
            <a:endParaRPr lang="en-US"/>
          </a:p>
        </p:txBody>
      </p:sp>
      <p:sp>
        <p:nvSpPr>
          <p:cNvPr id="12" name="Slide Number Placeholder 1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24568"/>
                </a:solidFill>
                <a:latin typeface="Arial" charset="0"/>
              </a:defRPr>
            </a:lvl1pPr>
          </a:lstStyle>
          <a:p>
            <a:pPr>
              <a:defRPr/>
            </a:pPr>
            <a:fld id="{3E0CAFC6-C2FE-4CAB-AE23-784F1376D4EF}" type="slidenum">
              <a:rPr lang="en-US"/>
              <a:pPr>
                <a:defRPr/>
              </a:pPr>
              <a:t>‹#›</a:t>
            </a:fld>
            <a:endParaRPr lang="en-US" dirty="0"/>
          </a:p>
        </p:txBody>
      </p:sp>
      <p:pic>
        <p:nvPicPr>
          <p:cNvPr id="9225" name="Picture 14" descr="blond_happy_baby"/>
          <p:cNvPicPr>
            <a:picLocks noChangeAspect="1" noChangeArrowheads="1"/>
          </p:cNvPicPr>
          <p:nvPr/>
        </p:nvPicPr>
        <p:blipFill>
          <a:blip r:embed="rId11" cstate="print"/>
          <a:srcRect/>
          <a:stretch>
            <a:fillRect/>
          </a:stretch>
        </p:blipFill>
        <p:spPr bwMode="auto">
          <a:xfrm>
            <a:off x="7543800" y="1295400"/>
            <a:ext cx="822325" cy="8096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73" r:id="rId1"/>
    <p:sldLayoutId id="2147484801" r:id="rId2"/>
    <p:sldLayoutId id="2147484774" r:id="rId3"/>
    <p:sldLayoutId id="2147484775" r:id="rId4"/>
    <p:sldLayoutId id="2147484776" r:id="rId5"/>
    <p:sldLayoutId id="2147484777" r:id="rId6"/>
    <p:sldLayoutId id="2147484778" r:id="rId7"/>
    <p:sldLayoutId id="2147484802" r:id="rId8"/>
    <p:sldLayoutId id="2147484779" r:id="rId9"/>
  </p:sldLayoutIdLst>
  <p:hf hdr="0" dt="0"/>
  <p:txStyles>
    <p:titleStyle>
      <a:lvl1pPr algn="ctr" rtl="0" eaLnBrk="0" fontAlgn="base" hangingPunct="0">
        <a:spcBef>
          <a:spcPct val="0"/>
        </a:spcBef>
        <a:spcAft>
          <a:spcPct val="0"/>
        </a:spcAft>
        <a:defRPr sz="3600" b="1">
          <a:solidFill>
            <a:srgbClr val="224568"/>
          </a:solidFill>
          <a:latin typeface="+mj-lt"/>
          <a:ea typeface="+mj-ea"/>
          <a:cs typeface="+mj-cs"/>
        </a:defRPr>
      </a:lvl1pPr>
      <a:lvl2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rgbClr val="224568"/>
          </a:solidFill>
          <a:latin typeface="+mn-lt"/>
          <a:ea typeface="+mn-ea"/>
          <a:cs typeface="+mn-cs"/>
        </a:defRPr>
      </a:lvl1pPr>
      <a:lvl2pPr marL="742950" indent="-285750" algn="l" rtl="0" eaLnBrk="0" fontAlgn="base" hangingPunct="0">
        <a:spcBef>
          <a:spcPct val="20000"/>
        </a:spcBef>
        <a:spcAft>
          <a:spcPct val="0"/>
        </a:spcAft>
        <a:buChar char="–"/>
        <a:defRPr sz="2800">
          <a:solidFill>
            <a:srgbClr val="224568"/>
          </a:solidFill>
          <a:latin typeface="+mn-lt"/>
        </a:defRPr>
      </a:lvl2pPr>
      <a:lvl3pPr marL="1143000" indent="-228600" algn="l" rtl="0" eaLnBrk="0" fontAlgn="base" hangingPunct="0">
        <a:spcBef>
          <a:spcPct val="20000"/>
        </a:spcBef>
        <a:spcAft>
          <a:spcPct val="0"/>
        </a:spcAft>
        <a:buChar char="•"/>
        <a:defRPr sz="2400">
          <a:solidFill>
            <a:srgbClr val="224568"/>
          </a:solidFill>
          <a:latin typeface="+mn-lt"/>
        </a:defRPr>
      </a:lvl3pPr>
      <a:lvl4pPr marL="1600200" indent="-228600" algn="l" rtl="0" eaLnBrk="0" fontAlgn="base" hangingPunct="0">
        <a:spcBef>
          <a:spcPct val="20000"/>
        </a:spcBef>
        <a:spcAft>
          <a:spcPct val="0"/>
        </a:spcAft>
        <a:buChar char="–"/>
        <a:defRPr sz="2000">
          <a:solidFill>
            <a:srgbClr val="224568"/>
          </a:solidFill>
          <a:latin typeface="+mn-lt"/>
        </a:defRPr>
      </a:lvl4pPr>
      <a:lvl5pPr marL="2057400" indent="-228600" algn="l" rtl="0" eaLnBrk="0" fontAlgn="base" hangingPunct="0">
        <a:spcBef>
          <a:spcPct val="20000"/>
        </a:spcBef>
        <a:spcAft>
          <a:spcPct val="0"/>
        </a:spcAft>
        <a:buChar char="»"/>
        <a:defRPr sz="2000">
          <a:solidFill>
            <a:srgbClr val="224568"/>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533400" y="152400"/>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2130425"/>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1496" name="Rectangle 8"/>
          <p:cNvSpPr>
            <a:spLocks noChangeArrowheads="1"/>
          </p:cNvSpPr>
          <p:nvPr/>
        </p:nvSpPr>
        <p:spPr bwMode="auto">
          <a:xfrm>
            <a:off x="0" y="0"/>
            <a:ext cx="9144000" cy="6858000"/>
          </a:xfrm>
          <a:prstGeom prst="rect">
            <a:avLst/>
          </a:prstGeom>
          <a:noFill/>
          <a:ln w="127000">
            <a:solidFill>
              <a:srgbClr val="523F69"/>
            </a:solidFill>
            <a:miter lim="800000"/>
            <a:headEnd/>
            <a:tailEnd/>
          </a:ln>
          <a:effectLst/>
        </p:spPr>
        <p:txBody>
          <a:bodyPr wrap="none" anchor="ctr"/>
          <a:lstStyle/>
          <a:p>
            <a:pPr algn="r" eaLnBrk="1" hangingPunct="1">
              <a:defRPr/>
            </a:pPr>
            <a:endParaRPr lang="en-US" sz="1800">
              <a:solidFill>
                <a:schemeClr val="tx1"/>
              </a:solidFill>
            </a:endParaRPr>
          </a:p>
        </p:txBody>
      </p:sp>
      <p:sp>
        <p:nvSpPr>
          <p:cNvPr id="191497" name="Text Box 9"/>
          <p:cNvSpPr txBox="1">
            <a:spLocks noChangeArrowheads="1"/>
          </p:cNvSpPr>
          <p:nvPr/>
        </p:nvSpPr>
        <p:spPr bwMode="auto">
          <a:xfrm>
            <a:off x="914400" y="1219200"/>
            <a:ext cx="1752600" cy="366713"/>
          </a:xfrm>
          <a:prstGeom prst="rect">
            <a:avLst/>
          </a:prstGeom>
          <a:noFill/>
          <a:ln w="9525">
            <a:noFill/>
            <a:miter lim="800000"/>
            <a:headEnd/>
            <a:tailEnd/>
          </a:ln>
          <a:effectLst/>
        </p:spPr>
        <p:txBody>
          <a:bodyPr>
            <a:spAutoFit/>
          </a:bodyPr>
          <a:lstStyle/>
          <a:p>
            <a:pPr algn="l" eaLnBrk="1" hangingPunct="1">
              <a:spcBef>
                <a:spcPct val="50000"/>
              </a:spcBef>
              <a:defRPr/>
            </a:pPr>
            <a:endParaRPr lang="en-US" sz="1800">
              <a:solidFill>
                <a:schemeClr val="tx1"/>
              </a:solidFill>
            </a:endParaRPr>
          </a:p>
        </p:txBody>
      </p:sp>
      <p:sp>
        <p:nvSpPr>
          <p:cNvPr id="2059" name="Rectangle 11"/>
          <p:cNvSpPr>
            <a:spLocks noChangeArrowheads="1"/>
          </p:cNvSpPr>
          <p:nvPr/>
        </p:nvSpPr>
        <p:spPr bwMode="auto">
          <a:xfrm>
            <a:off x="457200" y="1600200"/>
            <a:ext cx="8229600" cy="136525"/>
          </a:xfrm>
          <a:prstGeom prst="rect">
            <a:avLst/>
          </a:prstGeom>
          <a:solidFill>
            <a:srgbClr val="4E2AB8"/>
          </a:solidFill>
          <a:ln w="9525">
            <a:solidFill>
              <a:srgbClr val="666699"/>
            </a:solidFill>
            <a:miter lim="800000"/>
            <a:headEnd/>
            <a:tailEnd/>
          </a:ln>
          <a:effectLst/>
        </p:spPr>
        <p:txBody>
          <a:bodyPr wrap="none" anchor="ctr"/>
          <a:lstStyle/>
          <a:p>
            <a:pPr>
              <a:defRPr/>
            </a:pPr>
            <a:endParaRPr lang="en-US" dirty="0"/>
          </a:p>
        </p:txBody>
      </p:sp>
      <p:sp>
        <p:nvSpPr>
          <p:cNvPr id="11" name="Footer Placeholder 10"/>
          <p:cNvSpPr>
            <a:spLocks noGrp="1"/>
          </p:cNvSpPr>
          <p:nvPr>
            <p:ph type="ftr" sz="quarter" idx="3"/>
          </p:nvPr>
        </p:nvSpPr>
        <p:spPr>
          <a:xfrm>
            <a:off x="152400" y="6356350"/>
            <a:ext cx="2895600" cy="365125"/>
          </a:xfrm>
          <a:prstGeom prst="rect">
            <a:avLst/>
          </a:prstGeom>
        </p:spPr>
        <p:txBody>
          <a:bodyPr vert="horz" lIns="91440" tIns="45720" rIns="91440" bIns="45720" rtlCol="0" anchor="ctr"/>
          <a:lstStyle>
            <a:lvl1pPr algn="ctr">
              <a:defRPr sz="1200">
                <a:solidFill>
                  <a:srgbClr val="224568"/>
                </a:solidFill>
                <a:latin typeface="Arial" charset="0"/>
              </a:defRPr>
            </a:lvl1pPr>
          </a:lstStyle>
          <a:p>
            <a:pPr>
              <a:defRPr/>
            </a:pPr>
            <a:r>
              <a:rPr lang="en-US" smtClean="0"/>
              <a:t>Early Childhood Outcomes Center</a:t>
            </a:r>
            <a:endParaRPr lang="en-US"/>
          </a:p>
        </p:txBody>
      </p:sp>
      <p:sp>
        <p:nvSpPr>
          <p:cNvPr id="12" name="Slide Number Placeholder 1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24568"/>
                </a:solidFill>
                <a:latin typeface="Arial" charset="0"/>
              </a:defRPr>
            </a:lvl1pPr>
          </a:lstStyle>
          <a:p>
            <a:pPr>
              <a:defRPr/>
            </a:pPr>
            <a:fld id="{DB84FBEA-FAEA-4EFA-B8A0-BE1EE00F58AC}" type="slidenum">
              <a:rPr lang="en-US"/>
              <a:pPr>
                <a:defRPr/>
              </a:pPr>
              <a:t>‹#›</a:t>
            </a:fld>
            <a:endParaRPr lang="en-US" dirty="0"/>
          </a:p>
        </p:txBody>
      </p:sp>
      <p:pic>
        <p:nvPicPr>
          <p:cNvPr id="10249" name="Picture 13" descr="tie_dye_boy"/>
          <p:cNvPicPr>
            <a:picLocks noChangeAspect="1" noChangeArrowheads="1"/>
          </p:cNvPicPr>
          <p:nvPr/>
        </p:nvPicPr>
        <p:blipFill>
          <a:blip r:embed="rId11" cstate="print"/>
          <a:srcRect/>
          <a:stretch>
            <a:fillRect/>
          </a:stretch>
        </p:blipFill>
        <p:spPr bwMode="auto">
          <a:xfrm>
            <a:off x="7543800" y="1247775"/>
            <a:ext cx="822325" cy="8096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80" r:id="rId1"/>
    <p:sldLayoutId id="2147484803" r:id="rId2"/>
    <p:sldLayoutId id="2147484781" r:id="rId3"/>
    <p:sldLayoutId id="2147484782" r:id="rId4"/>
    <p:sldLayoutId id="2147484783" r:id="rId5"/>
    <p:sldLayoutId id="2147484784" r:id="rId6"/>
    <p:sldLayoutId id="2147484785" r:id="rId7"/>
    <p:sldLayoutId id="2147484804" r:id="rId8"/>
    <p:sldLayoutId id="2147484786" r:id="rId9"/>
  </p:sldLayoutIdLst>
  <p:hf hdr="0" dt="0"/>
  <p:txStyles>
    <p:titleStyle>
      <a:lvl1pPr algn="ctr" rtl="0" eaLnBrk="0" fontAlgn="base" hangingPunct="0">
        <a:spcBef>
          <a:spcPct val="0"/>
        </a:spcBef>
        <a:spcAft>
          <a:spcPct val="0"/>
        </a:spcAft>
        <a:defRPr sz="3600" b="1">
          <a:solidFill>
            <a:srgbClr val="224568"/>
          </a:solidFill>
          <a:latin typeface="+mj-lt"/>
          <a:ea typeface="+mj-ea"/>
          <a:cs typeface="+mj-cs"/>
        </a:defRPr>
      </a:lvl1pPr>
      <a:lvl2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rgbClr val="224568"/>
          </a:solidFill>
          <a:latin typeface="+mn-lt"/>
          <a:ea typeface="+mn-ea"/>
          <a:cs typeface="+mn-cs"/>
        </a:defRPr>
      </a:lvl1pPr>
      <a:lvl2pPr marL="742950" indent="-285750" algn="l" rtl="0" eaLnBrk="0" fontAlgn="base" hangingPunct="0">
        <a:spcBef>
          <a:spcPct val="20000"/>
        </a:spcBef>
        <a:spcAft>
          <a:spcPct val="0"/>
        </a:spcAft>
        <a:buChar char="–"/>
        <a:defRPr sz="2800">
          <a:solidFill>
            <a:srgbClr val="224568"/>
          </a:solidFill>
          <a:latin typeface="+mn-lt"/>
        </a:defRPr>
      </a:lvl2pPr>
      <a:lvl3pPr marL="1143000" indent="-228600" algn="l" rtl="0" eaLnBrk="0" fontAlgn="base" hangingPunct="0">
        <a:spcBef>
          <a:spcPct val="20000"/>
        </a:spcBef>
        <a:spcAft>
          <a:spcPct val="0"/>
        </a:spcAft>
        <a:buChar char="•"/>
        <a:defRPr sz="2400">
          <a:solidFill>
            <a:srgbClr val="224568"/>
          </a:solidFill>
          <a:latin typeface="+mn-lt"/>
        </a:defRPr>
      </a:lvl3pPr>
      <a:lvl4pPr marL="1600200" indent="-228600" algn="l" rtl="0" eaLnBrk="0" fontAlgn="base" hangingPunct="0">
        <a:spcBef>
          <a:spcPct val="20000"/>
        </a:spcBef>
        <a:spcAft>
          <a:spcPct val="0"/>
        </a:spcAft>
        <a:buChar char="–"/>
        <a:defRPr sz="2000">
          <a:solidFill>
            <a:srgbClr val="224568"/>
          </a:solidFill>
          <a:latin typeface="+mn-lt"/>
        </a:defRPr>
      </a:lvl4pPr>
      <a:lvl5pPr marL="2057400" indent="-228600" algn="l" rtl="0" eaLnBrk="0" fontAlgn="base" hangingPunct="0">
        <a:spcBef>
          <a:spcPct val="20000"/>
        </a:spcBef>
        <a:spcAft>
          <a:spcPct val="0"/>
        </a:spcAft>
        <a:buChar char="»"/>
        <a:defRPr sz="2000">
          <a:solidFill>
            <a:srgbClr val="224568"/>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533400" y="152400"/>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2130425"/>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1496" name="Rectangle 8"/>
          <p:cNvSpPr>
            <a:spLocks noChangeArrowheads="1"/>
          </p:cNvSpPr>
          <p:nvPr/>
        </p:nvSpPr>
        <p:spPr bwMode="auto">
          <a:xfrm>
            <a:off x="0" y="0"/>
            <a:ext cx="9144000" cy="6858000"/>
          </a:xfrm>
          <a:prstGeom prst="rect">
            <a:avLst/>
          </a:prstGeom>
          <a:noFill/>
          <a:ln w="127000">
            <a:solidFill>
              <a:srgbClr val="523F69"/>
            </a:solidFill>
            <a:miter lim="800000"/>
            <a:headEnd/>
            <a:tailEnd/>
          </a:ln>
          <a:effectLst/>
        </p:spPr>
        <p:txBody>
          <a:bodyPr wrap="none" anchor="ctr"/>
          <a:lstStyle/>
          <a:p>
            <a:pPr algn="r" eaLnBrk="1" hangingPunct="1">
              <a:defRPr/>
            </a:pPr>
            <a:endParaRPr lang="en-US" sz="1800">
              <a:solidFill>
                <a:schemeClr val="tx1"/>
              </a:solidFill>
            </a:endParaRPr>
          </a:p>
        </p:txBody>
      </p:sp>
      <p:sp>
        <p:nvSpPr>
          <p:cNvPr id="191497" name="Text Box 9"/>
          <p:cNvSpPr txBox="1">
            <a:spLocks noChangeArrowheads="1"/>
          </p:cNvSpPr>
          <p:nvPr/>
        </p:nvSpPr>
        <p:spPr bwMode="auto">
          <a:xfrm>
            <a:off x="914400" y="1219200"/>
            <a:ext cx="1752600" cy="366713"/>
          </a:xfrm>
          <a:prstGeom prst="rect">
            <a:avLst/>
          </a:prstGeom>
          <a:noFill/>
          <a:ln w="9525">
            <a:noFill/>
            <a:miter lim="800000"/>
            <a:headEnd/>
            <a:tailEnd/>
          </a:ln>
          <a:effectLst/>
        </p:spPr>
        <p:txBody>
          <a:bodyPr>
            <a:spAutoFit/>
          </a:bodyPr>
          <a:lstStyle/>
          <a:p>
            <a:pPr algn="l" eaLnBrk="1" hangingPunct="1">
              <a:spcBef>
                <a:spcPct val="50000"/>
              </a:spcBef>
              <a:defRPr/>
            </a:pPr>
            <a:endParaRPr lang="en-US" sz="1800">
              <a:solidFill>
                <a:schemeClr val="tx1"/>
              </a:solidFill>
            </a:endParaRPr>
          </a:p>
        </p:txBody>
      </p:sp>
      <p:sp>
        <p:nvSpPr>
          <p:cNvPr id="2059" name="Rectangle 11"/>
          <p:cNvSpPr>
            <a:spLocks noChangeArrowheads="1"/>
          </p:cNvSpPr>
          <p:nvPr/>
        </p:nvSpPr>
        <p:spPr bwMode="auto">
          <a:xfrm>
            <a:off x="457200" y="1600200"/>
            <a:ext cx="8229600" cy="228600"/>
          </a:xfrm>
          <a:prstGeom prst="rect">
            <a:avLst/>
          </a:prstGeom>
          <a:solidFill>
            <a:srgbClr val="4E2AB8"/>
          </a:solidFill>
          <a:ln w="9525">
            <a:solidFill>
              <a:srgbClr val="666699"/>
            </a:solidFill>
            <a:miter lim="800000"/>
            <a:headEnd/>
            <a:tailEnd/>
          </a:ln>
          <a:effectLst/>
        </p:spPr>
        <p:txBody>
          <a:bodyPr wrap="none" anchor="ctr"/>
          <a:lstStyle/>
          <a:p>
            <a:pPr>
              <a:defRPr/>
            </a:pPr>
            <a:endParaRPr lang="en-US" dirty="0"/>
          </a:p>
        </p:txBody>
      </p:sp>
      <p:sp>
        <p:nvSpPr>
          <p:cNvPr id="11" name="Footer Placeholder 10"/>
          <p:cNvSpPr>
            <a:spLocks noGrp="1"/>
          </p:cNvSpPr>
          <p:nvPr>
            <p:ph type="ftr" sz="quarter" idx="3"/>
          </p:nvPr>
        </p:nvSpPr>
        <p:spPr>
          <a:xfrm>
            <a:off x="152400" y="6356350"/>
            <a:ext cx="2895600" cy="365125"/>
          </a:xfrm>
          <a:prstGeom prst="rect">
            <a:avLst/>
          </a:prstGeom>
        </p:spPr>
        <p:txBody>
          <a:bodyPr vert="horz" lIns="91440" tIns="45720" rIns="91440" bIns="45720" rtlCol="0" anchor="ctr"/>
          <a:lstStyle>
            <a:lvl1pPr algn="ctr">
              <a:defRPr sz="1200">
                <a:solidFill>
                  <a:srgbClr val="224568"/>
                </a:solidFill>
                <a:latin typeface="Arial" charset="0"/>
              </a:defRPr>
            </a:lvl1pPr>
          </a:lstStyle>
          <a:p>
            <a:pPr>
              <a:defRPr/>
            </a:pPr>
            <a:r>
              <a:rPr lang="en-US" smtClean="0"/>
              <a:t>Early Childhood Outcomes Center</a:t>
            </a:r>
            <a:endParaRPr lang="en-US"/>
          </a:p>
        </p:txBody>
      </p:sp>
      <p:sp>
        <p:nvSpPr>
          <p:cNvPr id="12" name="Slide Number Placeholder 1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24568"/>
                </a:solidFill>
                <a:latin typeface="Arial" charset="0"/>
              </a:defRPr>
            </a:lvl1pPr>
          </a:lstStyle>
          <a:p>
            <a:pPr>
              <a:defRPr/>
            </a:pPr>
            <a:fld id="{E86127DA-2B73-4237-ADF3-B61E908059E2}" type="slidenum">
              <a:rPr lang="en-US"/>
              <a:pPr>
                <a:defRPr/>
              </a:pPr>
              <a:t>‹#›</a:t>
            </a:fld>
            <a:endParaRPr lang="en-US" dirty="0"/>
          </a:p>
        </p:txBody>
      </p:sp>
      <p:pic>
        <p:nvPicPr>
          <p:cNvPr id="11273" name="Picture 12" descr="pink shirt girl"/>
          <p:cNvPicPr>
            <a:picLocks noChangeAspect="1" noChangeArrowheads="1"/>
          </p:cNvPicPr>
          <p:nvPr/>
        </p:nvPicPr>
        <p:blipFill>
          <a:blip r:embed="rId11" cstate="print"/>
          <a:srcRect/>
          <a:stretch>
            <a:fillRect/>
          </a:stretch>
        </p:blipFill>
        <p:spPr bwMode="auto">
          <a:xfrm>
            <a:off x="7543800" y="1371600"/>
            <a:ext cx="685800" cy="685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87" r:id="rId1"/>
    <p:sldLayoutId id="2147484805" r:id="rId2"/>
    <p:sldLayoutId id="2147484788" r:id="rId3"/>
    <p:sldLayoutId id="2147484789" r:id="rId4"/>
    <p:sldLayoutId id="2147484790" r:id="rId5"/>
    <p:sldLayoutId id="2147484791" r:id="rId6"/>
    <p:sldLayoutId id="2147484792" r:id="rId7"/>
    <p:sldLayoutId id="2147484806" r:id="rId8"/>
    <p:sldLayoutId id="2147484793" r:id="rId9"/>
  </p:sldLayoutIdLst>
  <p:hf hdr="0" dt="0"/>
  <p:txStyles>
    <p:titleStyle>
      <a:lvl1pPr algn="ctr" rtl="0" eaLnBrk="0" fontAlgn="base" hangingPunct="0">
        <a:spcBef>
          <a:spcPct val="0"/>
        </a:spcBef>
        <a:spcAft>
          <a:spcPct val="0"/>
        </a:spcAft>
        <a:defRPr sz="3600" b="1">
          <a:solidFill>
            <a:srgbClr val="224568"/>
          </a:solidFill>
          <a:latin typeface="+mj-lt"/>
          <a:ea typeface="+mj-ea"/>
          <a:cs typeface="+mj-cs"/>
        </a:defRPr>
      </a:lvl1pPr>
      <a:lvl2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rgbClr val="224568"/>
          </a:solidFill>
          <a:latin typeface="+mn-lt"/>
          <a:ea typeface="+mn-ea"/>
          <a:cs typeface="+mn-cs"/>
        </a:defRPr>
      </a:lvl1pPr>
      <a:lvl2pPr marL="742950" indent="-285750" algn="l" rtl="0" eaLnBrk="0" fontAlgn="base" hangingPunct="0">
        <a:spcBef>
          <a:spcPct val="20000"/>
        </a:spcBef>
        <a:spcAft>
          <a:spcPct val="0"/>
        </a:spcAft>
        <a:buChar char="–"/>
        <a:defRPr sz="2800">
          <a:solidFill>
            <a:srgbClr val="224568"/>
          </a:solidFill>
          <a:latin typeface="+mn-lt"/>
        </a:defRPr>
      </a:lvl2pPr>
      <a:lvl3pPr marL="1143000" indent="-228600" algn="l" rtl="0" eaLnBrk="0" fontAlgn="base" hangingPunct="0">
        <a:spcBef>
          <a:spcPct val="20000"/>
        </a:spcBef>
        <a:spcAft>
          <a:spcPct val="0"/>
        </a:spcAft>
        <a:buChar char="•"/>
        <a:defRPr sz="2400">
          <a:solidFill>
            <a:srgbClr val="224568"/>
          </a:solidFill>
          <a:latin typeface="+mn-lt"/>
        </a:defRPr>
      </a:lvl3pPr>
      <a:lvl4pPr marL="1600200" indent="-228600" algn="l" rtl="0" eaLnBrk="0" fontAlgn="base" hangingPunct="0">
        <a:spcBef>
          <a:spcPct val="20000"/>
        </a:spcBef>
        <a:spcAft>
          <a:spcPct val="0"/>
        </a:spcAft>
        <a:buChar char="–"/>
        <a:defRPr sz="2000">
          <a:solidFill>
            <a:srgbClr val="224568"/>
          </a:solidFill>
          <a:latin typeface="+mn-lt"/>
        </a:defRPr>
      </a:lvl4pPr>
      <a:lvl5pPr marL="2057400" indent="-228600" algn="l" rtl="0" eaLnBrk="0" fontAlgn="base" hangingPunct="0">
        <a:spcBef>
          <a:spcPct val="20000"/>
        </a:spcBef>
        <a:spcAft>
          <a:spcPct val="0"/>
        </a:spcAft>
        <a:buChar char="»"/>
        <a:defRPr sz="2000">
          <a:solidFill>
            <a:srgbClr val="224568"/>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533400" y="152400"/>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2133600"/>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1496" name="Rectangle 8"/>
          <p:cNvSpPr>
            <a:spLocks noChangeArrowheads="1"/>
          </p:cNvSpPr>
          <p:nvPr/>
        </p:nvSpPr>
        <p:spPr bwMode="auto">
          <a:xfrm>
            <a:off x="0" y="0"/>
            <a:ext cx="9144000" cy="6858000"/>
          </a:xfrm>
          <a:prstGeom prst="rect">
            <a:avLst/>
          </a:prstGeom>
          <a:noFill/>
          <a:ln w="127000">
            <a:solidFill>
              <a:srgbClr val="523F69"/>
            </a:solidFill>
            <a:miter lim="800000"/>
            <a:headEnd/>
            <a:tailEnd/>
          </a:ln>
          <a:effectLst/>
        </p:spPr>
        <p:txBody>
          <a:bodyPr wrap="none" anchor="ctr"/>
          <a:lstStyle/>
          <a:p>
            <a:pPr algn="r" eaLnBrk="1" hangingPunct="1">
              <a:defRPr/>
            </a:pPr>
            <a:endParaRPr lang="en-US" sz="1800">
              <a:solidFill>
                <a:prstClr val="black"/>
              </a:solidFill>
            </a:endParaRPr>
          </a:p>
        </p:txBody>
      </p:sp>
      <p:sp>
        <p:nvSpPr>
          <p:cNvPr id="191497" name="Text Box 9"/>
          <p:cNvSpPr txBox="1">
            <a:spLocks noChangeArrowheads="1"/>
          </p:cNvSpPr>
          <p:nvPr/>
        </p:nvSpPr>
        <p:spPr bwMode="auto">
          <a:xfrm>
            <a:off x="914400" y="1219200"/>
            <a:ext cx="1752600" cy="366713"/>
          </a:xfrm>
          <a:prstGeom prst="rect">
            <a:avLst/>
          </a:prstGeom>
          <a:noFill/>
          <a:ln w="9525">
            <a:noFill/>
            <a:miter lim="800000"/>
            <a:headEnd/>
            <a:tailEnd/>
          </a:ln>
          <a:effectLst/>
        </p:spPr>
        <p:txBody>
          <a:bodyPr>
            <a:spAutoFit/>
          </a:bodyPr>
          <a:lstStyle/>
          <a:p>
            <a:pPr algn="l" eaLnBrk="1" hangingPunct="1">
              <a:spcBef>
                <a:spcPct val="50000"/>
              </a:spcBef>
              <a:defRPr/>
            </a:pPr>
            <a:endParaRPr lang="en-US" sz="1800">
              <a:solidFill>
                <a:prstClr val="black"/>
              </a:solidFill>
            </a:endParaRPr>
          </a:p>
        </p:txBody>
      </p:sp>
      <p:sp>
        <p:nvSpPr>
          <p:cNvPr id="2059" name="Rectangle 11"/>
          <p:cNvSpPr>
            <a:spLocks noChangeArrowheads="1"/>
          </p:cNvSpPr>
          <p:nvPr/>
        </p:nvSpPr>
        <p:spPr bwMode="auto">
          <a:xfrm>
            <a:off x="457200" y="1600200"/>
            <a:ext cx="8229600" cy="228600"/>
          </a:xfrm>
          <a:prstGeom prst="rect">
            <a:avLst/>
          </a:prstGeom>
          <a:solidFill>
            <a:srgbClr val="4E2AB8"/>
          </a:solidFill>
          <a:ln w="9525">
            <a:solidFill>
              <a:srgbClr val="666699"/>
            </a:solidFill>
            <a:miter lim="800000"/>
            <a:headEnd/>
            <a:tailEnd/>
          </a:ln>
          <a:effectLst/>
        </p:spPr>
        <p:txBody>
          <a:bodyPr wrap="none" anchor="ctr"/>
          <a:lstStyle/>
          <a:p>
            <a:pPr>
              <a:defRPr/>
            </a:pPr>
            <a:endParaRPr lang="en-US" dirty="0"/>
          </a:p>
        </p:txBody>
      </p:sp>
      <p:pic>
        <p:nvPicPr>
          <p:cNvPr id="7175" name="Picture 14" descr="girl_with_ball"/>
          <p:cNvPicPr>
            <a:picLocks noChangeAspect="1" noChangeArrowheads="1"/>
          </p:cNvPicPr>
          <p:nvPr/>
        </p:nvPicPr>
        <p:blipFill>
          <a:blip r:embed="rId12" cstate="print"/>
          <a:srcRect/>
          <a:stretch>
            <a:fillRect/>
          </a:stretch>
        </p:blipFill>
        <p:spPr bwMode="auto">
          <a:xfrm>
            <a:off x="7543800" y="1371600"/>
            <a:ext cx="685800" cy="674688"/>
          </a:xfrm>
          <a:prstGeom prst="rect">
            <a:avLst/>
          </a:prstGeom>
          <a:noFill/>
          <a:ln w="9525">
            <a:noFill/>
            <a:miter lim="800000"/>
            <a:headEnd/>
            <a:tailEnd/>
          </a:ln>
        </p:spPr>
      </p:pic>
      <p:sp>
        <p:nvSpPr>
          <p:cNvPr id="11" name="Footer Placeholder 10"/>
          <p:cNvSpPr>
            <a:spLocks noGrp="1"/>
          </p:cNvSpPr>
          <p:nvPr>
            <p:ph type="ftr" sz="quarter" idx="3"/>
          </p:nvPr>
        </p:nvSpPr>
        <p:spPr>
          <a:xfrm>
            <a:off x="152400" y="6356350"/>
            <a:ext cx="2895600" cy="365125"/>
          </a:xfrm>
          <a:prstGeom prst="rect">
            <a:avLst/>
          </a:prstGeom>
        </p:spPr>
        <p:txBody>
          <a:bodyPr vert="horz" lIns="91440" tIns="45720" rIns="91440" bIns="45720" rtlCol="0" anchor="ctr"/>
          <a:lstStyle>
            <a:lvl1pPr algn="ctr">
              <a:defRPr sz="1200">
                <a:solidFill>
                  <a:srgbClr val="224568"/>
                </a:solidFill>
                <a:latin typeface="Arial" charset="0"/>
              </a:defRPr>
            </a:lvl1pPr>
          </a:lstStyle>
          <a:p>
            <a:pPr>
              <a:defRPr/>
            </a:pPr>
            <a:r>
              <a:rPr lang="en-US" smtClean="0"/>
              <a:t>Early Childhood Outcomes Center</a:t>
            </a:r>
            <a:endParaRPr lang="en-US"/>
          </a:p>
        </p:txBody>
      </p:sp>
      <p:sp>
        <p:nvSpPr>
          <p:cNvPr id="12" name="Slide Number Placeholder 1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24568"/>
                </a:solidFill>
                <a:latin typeface="Arial" charset="0"/>
              </a:defRPr>
            </a:lvl1pPr>
          </a:lstStyle>
          <a:p>
            <a:pPr>
              <a:defRPr/>
            </a:pPr>
            <a:fld id="{127BCD32-B8B1-4B60-800B-62699F4AFF37}" type="slidenum">
              <a:rPr lang="en-US"/>
              <a:pPr>
                <a:defRPr/>
              </a:pPr>
              <a:t>‹#›</a:t>
            </a:fld>
            <a:endParaRPr lang="en-US" dirty="0"/>
          </a:p>
        </p:txBody>
      </p:sp>
    </p:spTree>
    <p:extLst>
      <p:ext uri="{BB962C8B-B14F-4D97-AF65-F5344CB8AC3E}">
        <p14:creationId xmlns:p14="http://schemas.microsoft.com/office/powerpoint/2010/main" val="859473294"/>
      </p:ext>
    </p:extLst>
  </p:cSld>
  <p:clrMap bg1="lt1" tx1="dk1" bg2="lt2" tx2="dk2" accent1="accent1" accent2="accent2" accent3="accent3" accent4="accent4" accent5="accent5" accent6="accent6" hlink="hlink" folHlink="folHlink"/>
  <p:sldLayoutIdLst>
    <p:sldLayoutId id="2147484811" r:id="rId1"/>
    <p:sldLayoutId id="2147484812" r:id="rId2"/>
    <p:sldLayoutId id="2147484813" r:id="rId3"/>
    <p:sldLayoutId id="2147484814" r:id="rId4"/>
    <p:sldLayoutId id="2147484815" r:id="rId5"/>
    <p:sldLayoutId id="2147484816" r:id="rId6"/>
    <p:sldLayoutId id="2147484817" r:id="rId7"/>
    <p:sldLayoutId id="2147484818" r:id="rId8"/>
    <p:sldLayoutId id="2147484819" r:id="rId9"/>
    <p:sldLayoutId id="2147484820" r:id="rId10"/>
  </p:sldLayoutIdLst>
  <p:hf hdr="0" dt="0"/>
  <p:txStyles>
    <p:titleStyle>
      <a:lvl1pPr algn="ctr" rtl="0" eaLnBrk="0" fontAlgn="base" hangingPunct="0">
        <a:spcBef>
          <a:spcPct val="0"/>
        </a:spcBef>
        <a:spcAft>
          <a:spcPct val="0"/>
        </a:spcAft>
        <a:defRPr sz="3600" b="1">
          <a:solidFill>
            <a:srgbClr val="224568"/>
          </a:solidFill>
          <a:latin typeface="+mj-lt"/>
          <a:ea typeface="+mj-ea"/>
          <a:cs typeface="+mj-cs"/>
        </a:defRPr>
      </a:lvl1pPr>
      <a:lvl2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rgbClr val="224568"/>
          </a:solidFill>
          <a:latin typeface="+mn-lt"/>
          <a:ea typeface="+mn-ea"/>
          <a:cs typeface="+mn-cs"/>
        </a:defRPr>
      </a:lvl1pPr>
      <a:lvl2pPr marL="742950" indent="-285750" algn="l" rtl="0" eaLnBrk="0" fontAlgn="base" hangingPunct="0">
        <a:spcBef>
          <a:spcPct val="20000"/>
        </a:spcBef>
        <a:spcAft>
          <a:spcPct val="0"/>
        </a:spcAft>
        <a:buChar char="–"/>
        <a:defRPr sz="2800">
          <a:solidFill>
            <a:srgbClr val="224568"/>
          </a:solidFill>
          <a:latin typeface="+mn-lt"/>
        </a:defRPr>
      </a:lvl2pPr>
      <a:lvl3pPr marL="1143000" indent="-228600" algn="l" rtl="0" eaLnBrk="0" fontAlgn="base" hangingPunct="0">
        <a:spcBef>
          <a:spcPct val="20000"/>
        </a:spcBef>
        <a:spcAft>
          <a:spcPct val="0"/>
        </a:spcAft>
        <a:buChar char="•"/>
        <a:defRPr sz="2400">
          <a:solidFill>
            <a:srgbClr val="224568"/>
          </a:solidFill>
          <a:latin typeface="+mn-lt"/>
        </a:defRPr>
      </a:lvl3pPr>
      <a:lvl4pPr marL="1600200" indent="-228600" algn="l" rtl="0" eaLnBrk="0" fontAlgn="base" hangingPunct="0">
        <a:spcBef>
          <a:spcPct val="20000"/>
        </a:spcBef>
        <a:spcAft>
          <a:spcPct val="0"/>
        </a:spcAft>
        <a:buChar char="–"/>
        <a:defRPr sz="2000">
          <a:solidFill>
            <a:srgbClr val="224568"/>
          </a:solidFill>
          <a:latin typeface="+mn-lt"/>
        </a:defRPr>
      </a:lvl4pPr>
      <a:lvl5pPr marL="2057400" indent="-228600" algn="l" rtl="0" eaLnBrk="0" fontAlgn="base" hangingPunct="0">
        <a:spcBef>
          <a:spcPct val="20000"/>
        </a:spcBef>
        <a:spcAft>
          <a:spcPct val="0"/>
        </a:spcAft>
        <a:buChar char="»"/>
        <a:defRPr sz="2000">
          <a:solidFill>
            <a:srgbClr val="224568"/>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8.wmf"/></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2.xml"/></Relationships>
</file>

<file path=ppt/slides/_rels/slide10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8.xml"/><Relationship Id="rId1" Type="http://schemas.openxmlformats.org/officeDocument/2006/relationships/slideLayout" Target="../slideLayouts/slideLayout1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5.xml"/></Relationships>
</file>

<file path=ppt/slides/_rels/slide10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4.xml"/></Relationships>
</file>

<file path=ppt/slides/_rels/slide10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92.xml"/><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5.xml"/></Relationships>
</file>

<file path=ppt/slides/_rels/slide10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94.xml"/><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6.xml"/><Relationship Id="rId1" Type="http://schemas.openxmlformats.org/officeDocument/2006/relationships/vmlDrawing" Target="../drawings/vmlDrawing2.vml"/><Relationship Id="rId5" Type="http://schemas.openxmlformats.org/officeDocument/2006/relationships/image" Target="../media/image67.png"/><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6.xml"/><Relationship Id="rId1" Type="http://schemas.openxmlformats.org/officeDocument/2006/relationships/vmlDrawing" Target="../drawings/vmlDrawing3.vml"/><Relationship Id="rId5" Type="http://schemas.openxmlformats.org/officeDocument/2006/relationships/image" Target="../media/image67.png"/><Relationship Id="rId4" Type="http://schemas.openxmlformats.org/officeDocument/2006/relationships/oleObject" Target="../embeddings/oleObject4.bin"/></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6.xml"/><Relationship Id="rId1" Type="http://schemas.openxmlformats.org/officeDocument/2006/relationships/vmlDrawing" Target="../drawings/vmlDrawing4.vml"/><Relationship Id="rId5" Type="http://schemas.openxmlformats.org/officeDocument/2006/relationships/image" Target="../media/image67.png"/><Relationship Id="rId4" Type="http://schemas.openxmlformats.org/officeDocument/2006/relationships/oleObject" Target="../embeddings/oleObject5.bin"/></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6.xml"/><Relationship Id="rId1" Type="http://schemas.openxmlformats.org/officeDocument/2006/relationships/vmlDrawing" Target="../drawings/vmlDrawing5.vml"/><Relationship Id="rId5" Type="http://schemas.openxmlformats.org/officeDocument/2006/relationships/image" Target="../media/image67.png"/><Relationship Id="rId4" Type="http://schemas.openxmlformats.org/officeDocument/2006/relationships/oleObject" Target="../embeddings/oleObject6.bin"/></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0.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22.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6.xml"/><Relationship Id="rId1" Type="http://schemas.openxmlformats.org/officeDocument/2006/relationships/vmlDrawing" Target="../drawings/vmlDrawing6.vml"/><Relationship Id="rId5" Type="http://schemas.openxmlformats.org/officeDocument/2006/relationships/image" Target="../media/image67.png"/><Relationship Id="rId4" Type="http://schemas.openxmlformats.org/officeDocument/2006/relationships/oleObject" Target="../embeddings/oleObject7.bin"/></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6.xml"/><Relationship Id="rId1" Type="http://schemas.openxmlformats.org/officeDocument/2006/relationships/vmlDrawing" Target="../drawings/vmlDrawing7.vml"/><Relationship Id="rId5" Type="http://schemas.openxmlformats.org/officeDocument/2006/relationships/image" Target="../media/image67.png"/><Relationship Id="rId4" Type="http://schemas.openxmlformats.org/officeDocument/2006/relationships/oleObject" Target="../embeddings/oleObject8.bin"/></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6.xml"/><Relationship Id="rId1" Type="http://schemas.openxmlformats.org/officeDocument/2006/relationships/vmlDrawing" Target="../drawings/vmlDrawing8.vml"/><Relationship Id="rId5" Type="http://schemas.openxmlformats.org/officeDocument/2006/relationships/image" Target="../media/image67.png"/><Relationship Id="rId4" Type="http://schemas.openxmlformats.org/officeDocument/2006/relationships/oleObject" Target="../embeddings/oleObject9.bin"/></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6.xml"/><Relationship Id="rId1" Type="http://schemas.openxmlformats.org/officeDocument/2006/relationships/vmlDrawing" Target="../drawings/vmlDrawing9.vml"/><Relationship Id="rId5" Type="http://schemas.openxmlformats.org/officeDocument/2006/relationships/image" Target="../media/image67.png"/><Relationship Id="rId4" Type="http://schemas.openxmlformats.org/officeDocument/2006/relationships/oleObject" Target="../embeddings/oleObject10.bin"/></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6.xml"/><Relationship Id="rId1" Type="http://schemas.openxmlformats.org/officeDocument/2006/relationships/vmlDrawing" Target="../drawings/vmlDrawing10.vml"/><Relationship Id="rId5" Type="http://schemas.openxmlformats.org/officeDocument/2006/relationships/image" Target="../media/image67.png"/><Relationship Id="rId4" Type="http://schemas.openxmlformats.org/officeDocument/2006/relationships/oleObject" Target="../embeddings/oleObject11.bin"/></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6.xml"/><Relationship Id="rId1" Type="http://schemas.openxmlformats.org/officeDocument/2006/relationships/vmlDrawing" Target="../drawings/vmlDrawing11.vml"/><Relationship Id="rId5" Type="http://schemas.openxmlformats.org/officeDocument/2006/relationships/image" Target="../media/image67.png"/><Relationship Id="rId4" Type="http://schemas.openxmlformats.org/officeDocument/2006/relationships/oleObject" Target="../embeddings/oleObject12.bin"/></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6.xml"/><Relationship Id="rId1" Type="http://schemas.openxmlformats.org/officeDocument/2006/relationships/vmlDrawing" Target="../drawings/vmlDrawing12.vml"/><Relationship Id="rId5" Type="http://schemas.openxmlformats.org/officeDocument/2006/relationships/image" Target="../media/image67.png"/><Relationship Id="rId4" Type="http://schemas.openxmlformats.org/officeDocument/2006/relationships/oleObject" Target="../embeddings/oleObject13.bin"/></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6.xml"/><Relationship Id="rId1" Type="http://schemas.openxmlformats.org/officeDocument/2006/relationships/vmlDrawing" Target="../drawings/vmlDrawing13.vml"/><Relationship Id="rId5" Type="http://schemas.openxmlformats.org/officeDocument/2006/relationships/image" Target="../media/image67.png"/><Relationship Id="rId4" Type="http://schemas.openxmlformats.org/officeDocument/2006/relationships/oleObject" Target="../embeddings/oleObject14.bin"/></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6.xml"/><Relationship Id="rId1" Type="http://schemas.openxmlformats.org/officeDocument/2006/relationships/vmlDrawing" Target="../drawings/vmlDrawing14.vml"/><Relationship Id="rId5" Type="http://schemas.openxmlformats.org/officeDocument/2006/relationships/image" Target="../media/image67.png"/><Relationship Id="rId4" Type="http://schemas.openxmlformats.org/officeDocument/2006/relationships/oleObject" Target="../embeddings/oleObject15.bin"/></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6.xml"/><Relationship Id="rId1" Type="http://schemas.openxmlformats.org/officeDocument/2006/relationships/vmlDrawing" Target="../drawings/vmlDrawing15.vml"/><Relationship Id="rId5" Type="http://schemas.openxmlformats.org/officeDocument/2006/relationships/image" Target="../media/image67.png"/><Relationship Id="rId4" Type="http://schemas.openxmlformats.org/officeDocument/2006/relationships/oleObject" Target="../embeddings/oleObject16.bin"/></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6.xml"/><Relationship Id="rId1" Type="http://schemas.openxmlformats.org/officeDocument/2006/relationships/vmlDrawing" Target="../drawings/vmlDrawing16.vml"/><Relationship Id="rId5" Type="http://schemas.openxmlformats.org/officeDocument/2006/relationships/image" Target="../media/image67.png"/><Relationship Id="rId4" Type="http://schemas.openxmlformats.org/officeDocument/2006/relationships/oleObject" Target="../embeddings/oleObject17.bin"/></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6.xml"/><Relationship Id="rId1" Type="http://schemas.openxmlformats.org/officeDocument/2006/relationships/vmlDrawing" Target="../drawings/vmlDrawing17.vml"/><Relationship Id="rId5" Type="http://schemas.openxmlformats.org/officeDocument/2006/relationships/image" Target="../media/image67.png"/><Relationship Id="rId4" Type="http://schemas.openxmlformats.org/officeDocument/2006/relationships/oleObject" Target="../embeddings/oleObject18.bin"/></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9.xml"/><Relationship Id="rId1" Type="http://schemas.openxmlformats.org/officeDocument/2006/relationships/slideLayout" Target="../slideLayouts/slideLayout20.xml"/></Relationships>
</file>

<file path=ppt/slides/_rels/slide1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2.xml"/><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4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24.xml"/><Relationship Id="rId1" Type="http://schemas.openxmlformats.org/officeDocument/2006/relationships/slideLayout" Target="../slideLayouts/slideLayout44.xml"/></Relationships>
</file>

<file path=ppt/slides/_rels/slide1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5.xml"/><Relationship Id="rId1" Type="http://schemas.openxmlformats.org/officeDocument/2006/relationships/slideLayout" Target="../slideLayouts/slideLayout26.xml"/><Relationship Id="rId5" Type="http://schemas.openxmlformats.org/officeDocument/2006/relationships/image" Target="../media/image74.jpeg"/><Relationship Id="rId4" Type="http://schemas.openxmlformats.org/officeDocument/2006/relationships/image" Target="../media/image73.wmf"/></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127.xml"/><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22.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32.xml"/><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153.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133.xml"/><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34.xml"/><Relationship Id="rId1"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35.xml"/><Relationship Id="rId1" Type="http://schemas.openxmlformats.org/officeDocument/2006/relationships/slideLayout" Target="../slideLayouts/slideLayout1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137.xml"/><Relationship Id="rId1" Type="http://schemas.openxmlformats.org/officeDocument/2006/relationships/slideLayout" Target="../slideLayouts/slideLayout16.xml"/><Relationship Id="rId4" Type="http://schemas.openxmlformats.org/officeDocument/2006/relationships/image" Target="../media/image82.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9.xml"/><Relationship Id="rId1" Type="http://schemas.openxmlformats.org/officeDocument/2006/relationships/slideLayout" Target="../slideLayouts/slideLayout1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1.xml"/></Relationships>
</file>

<file path=ppt/slides/_rels/slide1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1.xml"/><Relationship Id="rId1"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2.xml"/><Relationship Id="rId1" Type="http://schemas.openxmlformats.org/officeDocument/2006/relationships/slideLayout" Target="../slideLayouts/slideLayout1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44.xml"/><Relationship Id="rId1" Type="http://schemas.openxmlformats.org/officeDocument/2006/relationships/slideLayout" Target="../slideLayouts/slideLayout11.xml"/></Relationships>
</file>

<file path=ppt/slides/_rels/slide166.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145.xml"/><Relationship Id="rId1" Type="http://schemas.openxmlformats.org/officeDocument/2006/relationships/slideLayout" Target="../slideLayouts/slideLayout11.xml"/></Relationships>
</file>

<file path=ppt/slides/_rels/slide16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6.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22.jpeg"/></Relationships>
</file>

<file path=ppt/slides/_rels/slide16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5.xml"/></Relationships>
</file>

<file path=ppt/slides/_rels/slide16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7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slideLayout" Target="../slideLayouts/slideLayout35.xml"/><Relationship Id="rId1" Type="http://schemas.openxmlformats.org/officeDocument/2006/relationships/themeOverride" Target="../theme/themeOverride1.xml"/></Relationships>
</file>

<file path=ppt/slides/_rels/slide17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47.xml"/><Relationship Id="rId1" Type="http://schemas.openxmlformats.org/officeDocument/2006/relationships/slideLayout" Target="../slideLayouts/slideLayout11.xml"/></Relationships>
</file>

<file path=ppt/slides/_rels/slide17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48.xml"/><Relationship Id="rId1" Type="http://schemas.openxmlformats.org/officeDocument/2006/relationships/slideLayout" Target="../slideLayouts/slideLayout35.xml"/></Relationships>
</file>

<file path=ppt/slides/_rels/slide17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35.xml"/></Relationships>
</file>

<file path=ppt/slides/_rels/slide17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35.xml"/></Relationships>
</file>

<file path=ppt/slides/_rels/slide17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1.xml"/></Relationships>
</file>

<file path=ppt/slides/_rels/slide177.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1.xml"/></Relationships>
</file>

<file path=ppt/slides/_rels/slide178.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49.xml"/><Relationship Id="rId1" Type="http://schemas.openxmlformats.org/officeDocument/2006/relationships/slideLayout" Target="../slideLayouts/slideLayout11.xml"/></Relationships>
</file>

<file path=ppt/slides/_rels/slide1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4.xml"/><Relationship Id="rId6" Type="http://schemas.openxmlformats.org/officeDocument/2006/relationships/image" Target="../media/image92.wmf"/><Relationship Id="rId5" Type="http://schemas.openxmlformats.org/officeDocument/2006/relationships/image" Target="../media/image91.wmf"/><Relationship Id="rId4" Type="http://schemas.openxmlformats.org/officeDocument/2006/relationships/image" Target="../media/image9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2.xml"/><Relationship Id="rId1" Type="http://schemas.openxmlformats.org/officeDocument/2006/relationships/tags" Target="../tags/tag2.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3.xml"/><Relationship Id="rId1" Type="http://schemas.openxmlformats.org/officeDocument/2006/relationships/vmlDrawing" Target="../drawings/vmlDrawing18.vml"/><Relationship Id="rId5" Type="http://schemas.openxmlformats.org/officeDocument/2006/relationships/image" Target="../media/image93.emf"/><Relationship Id="rId4" Type="http://schemas.openxmlformats.org/officeDocument/2006/relationships/oleObject" Target="../embeddings/oleObject19.bin"/></Relationships>
</file>

<file path=ppt/slides/_rels/slide182.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4.xml"/></Relationships>
</file>

<file path=ppt/slides/_rels/slide184.xml.rels><?xml version="1.0" encoding="UTF-8" standalone="yes"?>
<Relationships xmlns="http://schemas.openxmlformats.org/package/2006/relationships"><Relationship Id="rId3" Type="http://schemas.openxmlformats.org/officeDocument/2006/relationships/hyperlink" Target="https://arksped.k12.ar.us/sections/Early%20Childhood.htm" TargetMode="External"/><Relationship Id="rId2" Type="http://schemas.openxmlformats.org/officeDocument/2006/relationships/notesSlide" Target="../notesSlides/notesSlide153.xml"/><Relationship Id="rId1" Type="http://schemas.openxmlformats.org/officeDocument/2006/relationships/slideLayout" Target="../slideLayouts/slideLayout26.xml"/><Relationship Id="rId5" Type="http://schemas.openxmlformats.org/officeDocument/2006/relationships/image" Target="../media/image94.gif"/><Relationship Id="rId4" Type="http://schemas.openxmlformats.org/officeDocument/2006/relationships/hyperlink" Target="http://arksped.k12.ar.us/sections/spd/GSEG.htm" TargetMode="External"/></Relationships>
</file>

<file path=ppt/slides/_rels/slide18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1.xml"/></Relationships>
</file>

<file path=ppt/slides/_rels/slide1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4.xml"/><Relationship Id="rId1" Type="http://schemas.openxmlformats.org/officeDocument/2006/relationships/slideLayout" Target="../slideLayouts/slideLayout16.xml"/></Relationships>
</file>

<file path=ppt/slides/_rels/slide18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5.xml"/><Relationship Id="rId1" Type="http://schemas.openxmlformats.org/officeDocument/2006/relationships/slideLayout" Target="../slideLayouts/slideLayout21.xml"/><Relationship Id="rId5" Type="http://schemas.openxmlformats.org/officeDocument/2006/relationships/image" Target="../media/image99.jpeg"/><Relationship Id="rId4" Type="http://schemas.openxmlformats.org/officeDocument/2006/relationships/image" Target="../media/image98.jpeg"/></Relationships>
</file>

<file path=ppt/slides/_rels/slide18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6.xml"/><Relationship Id="rId1" Type="http://schemas.openxmlformats.org/officeDocument/2006/relationships/slideLayout" Target="../slideLayouts/slideLayout1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190.xml.rels><?xml version="1.0" encoding="UTF-8" standalone="yes"?>
<Relationships xmlns="http://schemas.openxmlformats.org/package/2006/relationships"><Relationship Id="rId3" Type="http://schemas.openxmlformats.org/officeDocument/2006/relationships/hyperlink" Target="mailto:Lauren.barton@sri.com" TargetMode="External"/><Relationship Id="rId2" Type="http://schemas.openxmlformats.org/officeDocument/2006/relationships/hyperlink" Target="mailto:kathi.gillaspy@unc.edu" TargetMode="External"/><Relationship Id="rId1" Type="http://schemas.openxmlformats.org/officeDocument/2006/relationships/slideLayout" Target="../slideLayouts/slideLayout1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6.xml"/></Relationships>
</file>

<file path=ppt/slides/_rels/slide194.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9.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5.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61.xml"/><Relationship Id="rId7" Type="http://schemas.openxmlformats.org/officeDocument/2006/relationships/image" Target="../media/image102.emf"/><Relationship Id="rId2" Type="http://schemas.openxmlformats.org/officeDocument/2006/relationships/slideLayout" Target="../slideLayouts/slideLayout21.xml"/><Relationship Id="rId1" Type="http://schemas.openxmlformats.org/officeDocument/2006/relationships/vmlDrawing" Target="../drawings/vmlDrawing19.vml"/><Relationship Id="rId6" Type="http://schemas.openxmlformats.org/officeDocument/2006/relationships/oleObject" Target="../embeddings/oleObject21.bin"/><Relationship Id="rId5" Type="http://schemas.openxmlformats.org/officeDocument/2006/relationships/image" Target="../media/image101.emf"/><Relationship Id="rId4" Type="http://schemas.openxmlformats.org/officeDocument/2006/relationships/oleObject" Target="../embeddings/oleObject20.bin"/></Relationships>
</file>

<file path=ppt/slides/_rels/slide199.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29.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8.e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hyperlink" Target="http://www.fpg.unc.edu/~eco/pages/crosswalks.cfm" TargetMode="External"/><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image" Target="../media/image35.png"/><Relationship Id="rId7" Type="http://schemas.openxmlformats.org/officeDocument/2006/relationships/image" Target="../media/image39.wmf"/><Relationship Id="rId2" Type="http://schemas.openxmlformats.org/officeDocument/2006/relationships/notesSlide" Target="../notesSlides/notesSlide53.xml"/><Relationship Id="rId1" Type="http://schemas.openxmlformats.org/officeDocument/2006/relationships/slideLayout" Target="../slideLayouts/slideLayout11.xml"/><Relationship Id="rId6" Type="http://schemas.openxmlformats.org/officeDocument/2006/relationships/image" Target="../media/image38.wmf"/><Relationship Id="rId5" Type="http://schemas.openxmlformats.org/officeDocument/2006/relationships/image" Target="../media/image37.wmf"/><Relationship Id="rId4" Type="http://schemas.openxmlformats.org/officeDocument/2006/relationships/image" Target="../media/image36.png"/><Relationship Id="rId9" Type="http://schemas.openxmlformats.org/officeDocument/2006/relationships/image" Target="../media/image41.wmf"/></Relationships>
</file>

<file path=ppt/slides/_rels/slide5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54.xml"/><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file:///C:\TEMP\GAMESF~1\WHOWAN~1\Who%20Wants%20to%20Be%20a%20Millionaire.wav" TargetMode="External"/><Relationship Id="rId1" Type="http://schemas.openxmlformats.org/officeDocument/2006/relationships/audio" Target="file:///C:\TEMP\GAMESF~1\WHOWAN~1\New%20Question.wav" TargetMode="External"/><Relationship Id="rId6" Type="http://schemas.openxmlformats.org/officeDocument/2006/relationships/image" Target="../media/image44.png"/><Relationship Id="rId5" Type="http://schemas.openxmlformats.org/officeDocument/2006/relationships/image" Target="../media/image43.wmf"/><Relationship Id="rId4"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8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6.xml"/><Relationship Id="rId1" Type="http://schemas.openxmlformats.org/officeDocument/2006/relationships/audio" Target="file:///C:\My%20Documents\Student%20Teaching\Who%20Wants%20to%20Be\Lets%20Play%20Theme.wav" TargetMode="External"/><Relationship Id="rId4" Type="http://schemas.openxmlformats.org/officeDocument/2006/relationships/image" Target="../media/image45.wm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2.xml"/><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5.png"/><Relationship Id="rId2" Type="http://schemas.openxmlformats.org/officeDocument/2006/relationships/notesSlide" Target="../notesSlides/notesSlide85.xml"/><Relationship Id="rId16" Type="http://schemas.openxmlformats.org/officeDocument/2006/relationships/image" Target="../media/image59.png"/><Relationship Id="rId1" Type="http://schemas.openxmlformats.org/officeDocument/2006/relationships/slideLayout" Target="../slideLayouts/slideLayout19.xml"/><Relationship Id="rId6" Type="http://schemas.openxmlformats.org/officeDocument/2006/relationships/diagramColors" Target="../diagrams/colors2.xml"/><Relationship Id="rId11" Type="http://schemas.openxmlformats.org/officeDocument/2006/relationships/image" Target="../media/image54.png"/><Relationship Id="rId5" Type="http://schemas.openxmlformats.org/officeDocument/2006/relationships/diagramQuickStyle" Target="../diagrams/quickStyle2.xml"/><Relationship Id="rId15" Type="http://schemas.openxmlformats.org/officeDocument/2006/relationships/image" Target="../media/image58.png"/><Relationship Id="rId10" Type="http://schemas.openxmlformats.org/officeDocument/2006/relationships/image" Target="../media/image53.jpeg"/><Relationship Id="rId4" Type="http://schemas.openxmlformats.org/officeDocument/2006/relationships/diagramLayout" Target="../diagrams/layout2.xml"/><Relationship Id="rId9" Type="http://schemas.openxmlformats.org/officeDocument/2006/relationships/image" Target="../media/image52.png"/><Relationship Id="rId14" Type="http://schemas.openxmlformats.org/officeDocument/2006/relationships/image" Target="../media/image57.png"/></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6.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228600" y="1676400"/>
            <a:ext cx="8229600" cy="1676400"/>
          </a:xfrm>
        </p:spPr>
        <p:txBody>
          <a:bodyPr/>
          <a:lstStyle/>
          <a:p>
            <a:pPr algn="l" eaLnBrk="1" hangingPunct="1">
              <a:defRPr/>
            </a:pPr>
            <a:r>
              <a:rPr lang="en-US" dirty="0">
                <a:latin typeface="Georgia" pitchFamily="18" charset="0"/>
              </a:rPr>
              <a:t/>
            </a:r>
            <a:br>
              <a:rPr lang="en-US" dirty="0">
                <a:latin typeface="Georgia" pitchFamily="18" charset="0"/>
              </a:rPr>
            </a:br>
            <a:r>
              <a:rPr lang="en-US" dirty="0" smtClean="0">
                <a:latin typeface="Georgia" pitchFamily="18" charset="0"/>
              </a:rPr>
              <a:t>Early Childhood Outcomes Training</a:t>
            </a:r>
            <a:r>
              <a:rPr lang="en-US" dirty="0" smtClean="0"/>
              <a:t/>
            </a:r>
            <a:br>
              <a:rPr lang="en-US" dirty="0" smtClean="0"/>
            </a:br>
            <a:endParaRPr lang="en-US" sz="2800" dirty="0" smtClean="0"/>
          </a:p>
        </p:txBody>
      </p:sp>
      <p:sp>
        <p:nvSpPr>
          <p:cNvPr id="2051" name="Rectangle 4"/>
          <p:cNvSpPr>
            <a:spLocks noGrp="1" noChangeArrowheads="1"/>
          </p:cNvSpPr>
          <p:nvPr>
            <p:ph type="subTitle" idx="1"/>
          </p:nvPr>
        </p:nvSpPr>
        <p:spPr>
          <a:xfrm>
            <a:off x="977900" y="2895600"/>
            <a:ext cx="7937500" cy="2743200"/>
          </a:xfrm>
          <a:noFill/>
        </p:spPr>
        <p:txBody>
          <a:bodyPr/>
          <a:lstStyle/>
          <a:p>
            <a:pPr eaLnBrk="1" hangingPunct="1"/>
            <a:endParaRPr lang="en-US" b="1" dirty="0" smtClean="0"/>
          </a:p>
          <a:p>
            <a:r>
              <a:rPr lang="en-US" sz="3200" b="1" dirty="0" smtClean="0">
                <a:solidFill>
                  <a:srgbClr val="274068"/>
                </a:solidFill>
                <a:latin typeface="Georgia" pitchFamily="18" charset="0"/>
              </a:rPr>
              <a:t>Lauren Barton</a:t>
            </a:r>
            <a:endParaRPr lang="en-US" sz="3200" b="1" dirty="0">
              <a:solidFill>
                <a:srgbClr val="274068"/>
              </a:solidFill>
              <a:latin typeface="Georgia" pitchFamily="18" charset="0"/>
            </a:endParaRPr>
          </a:p>
          <a:p>
            <a:r>
              <a:rPr lang="en-US" sz="2000" b="1" dirty="0">
                <a:solidFill>
                  <a:srgbClr val="274068"/>
                </a:solidFill>
                <a:latin typeface="Georgia" pitchFamily="18" charset="0"/>
              </a:rPr>
              <a:t>Early Childhood Outcomes Center</a:t>
            </a:r>
          </a:p>
          <a:p>
            <a:pPr>
              <a:spcBef>
                <a:spcPts val="0"/>
              </a:spcBef>
            </a:pPr>
            <a:r>
              <a:rPr lang="en-US" sz="3200" b="1" dirty="0" smtClean="0">
                <a:solidFill>
                  <a:srgbClr val="274068"/>
                </a:solidFill>
                <a:latin typeface="Georgia" pitchFamily="18" charset="0"/>
              </a:rPr>
              <a:t>Kathi Gillaspy</a:t>
            </a:r>
          </a:p>
          <a:p>
            <a:r>
              <a:rPr lang="en-US" sz="2000" b="1" dirty="0">
                <a:solidFill>
                  <a:srgbClr val="274068"/>
                </a:solidFill>
                <a:latin typeface="Georgia" pitchFamily="18" charset="0"/>
              </a:rPr>
              <a:t>Early Childhood Outcomes </a:t>
            </a:r>
            <a:r>
              <a:rPr lang="en-US" sz="2000" b="1" dirty="0" smtClean="0">
                <a:solidFill>
                  <a:srgbClr val="274068"/>
                </a:solidFill>
                <a:latin typeface="Georgia" pitchFamily="18" charset="0"/>
              </a:rPr>
              <a:t>Center</a:t>
            </a:r>
            <a:endParaRPr lang="en-US" sz="2000" b="1" dirty="0">
              <a:solidFill>
                <a:srgbClr val="274068"/>
              </a:solidFill>
              <a:latin typeface="Georgia" pitchFamily="18" charset="0"/>
            </a:endParaRPr>
          </a:p>
          <a:p>
            <a:r>
              <a:rPr lang="en-US" sz="2000" b="1" dirty="0" smtClean="0">
                <a:solidFill>
                  <a:srgbClr val="274068"/>
                </a:solidFill>
                <a:latin typeface="Georgia" pitchFamily="18" charset="0"/>
              </a:rPr>
              <a:t>Early </a:t>
            </a:r>
            <a:r>
              <a:rPr lang="en-US" sz="2000" b="1" dirty="0">
                <a:solidFill>
                  <a:srgbClr val="274068"/>
                </a:solidFill>
                <a:latin typeface="Georgia" pitchFamily="18" charset="0"/>
              </a:rPr>
              <a:t>Childhood TA Center</a:t>
            </a:r>
          </a:p>
          <a:p>
            <a:pPr eaLnBrk="1" hangingPunct="1"/>
            <a:r>
              <a:rPr lang="en-US" sz="2800" b="1" dirty="0" smtClean="0">
                <a:solidFill>
                  <a:srgbClr val="274068"/>
                </a:solidFill>
                <a:latin typeface="Georgia" pitchFamily="18" charset="0"/>
              </a:rPr>
              <a:t>June 18, 2013</a:t>
            </a:r>
            <a:endParaRPr lang="en-US" sz="2800" dirty="0" smtClean="0"/>
          </a:p>
        </p:txBody>
      </p:sp>
    </p:spTree>
    <p:extLst>
      <p:ext uri="{BB962C8B-B14F-4D97-AF65-F5344CB8AC3E}">
        <p14:creationId xmlns:p14="http://schemas.microsoft.com/office/powerpoint/2010/main" val="633926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National Need</a:t>
            </a:r>
            <a:endParaRPr lang="en-US" dirty="0"/>
          </a:p>
        </p:txBody>
      </p:sp>
      <p:pic>
        <p:nvPicPr>
          <p:cNvPr id="12" name="Content Placeholder 1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29200" y="2209800"/>
            <a:ext cx="3639716" cy="3306781"/>
          </a:xfrm>
        </p:spPr>
      </p:pic>
      <p:sp>
        <p:nvSpPr>
          <p:cNvPr id="4" name="Slide Number Placeholder 3"/>
          <p:cNvSpPr>
            <a:spLocks noGrp="1"/>
          </p:cNvSpPr>
          <p:nvPr>
            <p:ph type="sldNum" sz="quarter" idx="11"/>
          </p:nvPr>
        </p:nvSpPr>
        <p:spPr/>
        <p:txBody>
          <a:bodyPr/>
          <a:lstStyle/>
          <a:p>
            <a:pPr>
              <a:defRPr/>
            </a:pPr>
            <a:fld id="{2FA2F534-D375-48D8-A9D6-CFDFEB0FB535}" type="slidenum">
              <a:rPr lang="en-US" smtClean="0"/>
              <a:pPr>
                <a:defRPr/>
              </a:pPr>
              <a:t>10</a:t>
            </a:fld>
            <a:endParaRPr lang="en-US" dirty="0"/>
          </a:p>
        </p:txBody>
      </p:sp>
      <p:pic>
        <p:nvPicPr>
          <p:cNvPr id="9" name="Content Placeholder 6" descr="C:\Documents and Settings\rooney\Local Settings\Temporary Internet Files\Content.IE5\8ZL3QK3W\MC900202982[1].wmf"/>
          <p:cNvPicPr>
            <a:picLocks noGrp="1" noChangeAspect="1" noChangeArrowheads="1"/>
          </p:cNvPicPr>
          <p:nvPr>
            <p:ph sz="half" idx="1"/>
          </p:nvPr>
        </p:nvPicPr>
        <p:blipFill>
          <a:blip r:embed="rId4" cstate="print"/>
          <a:srcRect/>
          <a:stretch>
            <a:fillRect/>
          </a:stretch>
        </p:blipFill>
        <p:spPr bwMode="auto">
          <a:xfrm>
            <a:off x="457200" y="2057400"/>
            <a:ext cx="4038600" cy="3068083"/>
          </a:xfrm>
          <a:prstGeom prst="rect">
            <a:avLst/>
          </a:prstGeom>
          <a:noFill/>
          <a:ln w="9525">
            <a:noFill/>
            <a:miter lim="800000"/>
            <a:headEnd/>
            <a:tailEnd/>
          </a:ln>
        </p:spPr>
      </p:pic>
      <p:sp>
        <p:nvSpPr>
          <p:cNvPr id="10" name="TextBox 9"/>
          <p:cNvSpPr txBox="1"/>
          <p:nvPr/>
        </p:nvSpPr>
        <p:spPr>
          <a:xfrm>
            <a:off x="144476" y="5117812"/>
            <a:ext cx="4432624" cy="553998"/>
          </a:xfrm>
          <a:prstGeom prst="rect">
            <a:avLst/>
          </a:prstGeom>
          <a:noFill/>
        </p:spPr>
        <p:txBody>
          <a:bodyPr wrap="none" rtlCol="0">
            <a:spAutoFit/>
          </a:bodyPr>
          <a:lstStyle/>
          <a:p>
            <a:r>
              <a:rPr lang="en-US" sz="3000" dirty="0" smtClean="0"/>
              <a:t>1993: outcomes required</a:t>
            </a:r>
            <a:endParaRPr lang="en-US" sz="3000" dirty="0"/>
          </a:p>
        </p:txBody>
      </p:sp>
      <p:sp>
        <p:nvSpPr>
          <p:cNvPr id="13" name="TextBox 12"/>
          <p:cNvSpPr txBox="1"/>
          <p:nvPr/>
        </p:nvSpPr>
        <p:spPr>
          <a:xfrm>
            <a:off x="4343400" y="5394811"/>
            <a:ext cx="4800600" cy="1015663"/>
          </a:xfrm>
          <a:prstGeom prst="rect">
            <a:avLst/>
          </a:prstGeom>
          <a:noFill/>
        </p:spPr>
        <p:txBody>
          <a:bodyPr wrap="square" rtlCol="0">
            <a:spAutoFit/>
          </a:bodyPr>
          <a:lstStyle/>
          <a:p>
            <a:r>
              <a:rPr lang="en-US" sz="3000" dirty="0" smtClean="0"/>
              <a:t>2002: review</a:t>
            </a:r>
          </a:p>
          <a:p>
            <a:r>
              <a:rPr lang="en-US" sz="3000" dirty="0" smtClean="0"/>
              <a:t>“results not demonstrated”</a:t>
            </a:r>
            <a:endParaRPr lang="en-US" sz="3000" dirty="0"/>
          </a:p>
        </p:txBody>
      </p:sp>
    </p:spTree>
    <p:extLst>
      <p:ext uri="{BB962C8B-B14F-4D97-AF65-F5344CB8AC3E}">
        <p14:creationId xmlns:p14="http://schemas.microsoft.com/office/powerpoint/2010/main" val="404839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9" name="Rectangle 5"/>
          <p:cNvSpPr>
            <a:spLocks noGrp="1" noChangeArrowheads="1"/>
          </p:cNvSpPr>
          <p:nvPr>
            <p:ph type="title"/>
          </p:nvPr>
        </p:nvSpPr>
        <p:spPr/>
        <p:txBody>
          <a:bodyPr/>
          <a:lstStyle/>
          <a:p>
            <a:pPr eaLnBrk="1" hangingPunct="1">
              <a:defRPr/>
            </a:pPr>
            <a:r>
              <a:rPr lang="en-US" sz="4000" dirty="0" smtClean="0">
                <a:latin typeface="Georgia" pitchFamily="18" charset="0"/>
              </a:rPr>
              <a:t>Activity</a:t>
            </a:r>
          </a:p>
        </p:txBody>
      </p:sp>
      <p:sp>
        <p:nvSpPr>
          <p:cNvPr id="36867" name="Rectangle 6"/>
          <p:cNvSpPr>
            <a:spLocks noGrp="1" noChangeArrowheads="1"/>
          </p:cNvSpPr>
          <p:nvPr>
            <p:ph type="body" idx="1"/>
          </p:nvPr>
        </p:nvSpPr>
        <p:spPr>
          <a:xfrm>
            <a:off x="457200" y="2057400"/>
            <a:ext cx="8229600" cy="4343400"/>
          </a:xfrm>
        </p:spPr>
        <p:txBody>
          <a:bodyPr/>
          <a:lstStyle/>
          <a:p>
            <a:pPr eaLnBrk="1" hangingPunct="1">
              <a:lnSpc>
                <a:spcPct val="90000"/>
              </a:lnSpc>
              <a:buNone/>
            </a:pPr>
            <a:r>
              <a:rPr lang="en-US" dirty="0" smtClean="0"/>
              <a:t>Kim child example -- </a:t>
            </a:r>
          </a:p>
          <a:p>
            <a:pPr lvl="1" eaLnBrk="1" hangingPunct="1">
              <a:lnSpc>
                <a:spcPct val="90000"/>
              </a:lnSpc>
              <a:buNone/>
            </a:pPr>
            <a:r>
              <a:rPr lang="en-US" sz="3200" dirty="0" smtClean="0"/>
              <a:t>Age anchor Kim’s social skills using your tools and resources – </a:t>
            </a:r>
          </a:p>
          <a:p>
            <a:pPr lvl="1" eaLnBrk="1" hangingPunct="1">
              <a:lnSpc>
                <a:spcPct val="90000"/>
              </a:lnSpc>
              <a:buNone/>
            </a:pPr>
            <a:endParaRPr lang="en-US" sz="1100" dirty="0" smtClean="0"/>
          </a:p>
          <a:p>
            <a:pPr lvl="1" eaLnBrk="1" hangingPunct="1">
              <a:lnSpc>
                <a:spcPct val="90000"/>
              </a:lnSpc>
              <a:buNone/>
            </a:pPr>
            <a:endParaRPr lang="en-US" sz="1000" b="1" dirty="0" smtClean="0">
              <a:latin typeface="Georgia" pitchFamily="18" charset="0"/>
            </a:endParaRPr>
          </a:p>
          <a:p>
            <a:pPr lvl="1" eaLnBrk="1" hangingPunct="1">
              <a:lnSpc>
                <a:spcPct val="90000"/>
              </a:lnSpc>
              <a:buNone/>
            </a:pPr>
            <a:r>
              <a:rPr lang="en-US" sz="3200" dirty="0" smtClean="0"/>
              <a:t>Use all of your resources to estimate a rating</a:t>
            </a:r>
          </a:p>
        </p:txBody>
      </p:sp>
      <p:sp>
        <p:nvSpPr>
          <p:cNvPr id="5" name="Slide Number Placeholder 4"/>
          <p:cNvSpPr>
            <a:spLocks noGrp="1"/>
          </p:cNvSpPr>
          <p:nvPr>
            <p:ph type="sldNum" sz="quarter" idx="10"/>
          </p:nvPr>
        </p:nvSpPr>
        <p:spPr/>
        <p:txBody>
          <a:bodyPr/>
          <a:lstStyle/>
          <a:p>
            <a:pPr>
              <a:defRPr/>
            </a:pPr>
            <a:fld id="{06712D2E-7C77-4AF2-8AD8-5058B673BD74}" type="slidenum">
              <a:rPr lang="en-US" smtClean="0"/>
              <a:pPr>
                <a:defRPr/>
              </a:pPr>
              <a:t>100</a:t>
            </a:fld>
            <a:endParaRPr lang="en-US" dirty="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1700248313"/>
      </p:ext>
    </p:extLst>
  </p:cSld>
  <p:clrMapOvr>
    <a:masterClrMapping/>
  </p:clrMapOvr>
  <p:transition advTm="500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Trajectories, and Progress Categories…Huh?</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101</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pic>
        <p:nvPicPr>
          <p:cNvPr id="6"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82" r="13989" b="41111"/>
          <a:stretch/>
        </p:blipFill>
        <p:spPr>
          <a:xfrm>
            <a:off x="4495800" y="3135576"/>
            <a:ext cx="2133600" cy="205745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23485"/>
          <a:stretch/>
        </p:blipFill>
        <p:spPr>
          <a:xfrm>
            <a:off x="304800" y="3214494"/>
            <a:ext cx="1924050" cy="188595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4717" t="14976" r="16981" b="9500"/>
          <a:stretch/>
        </p:blipFill>
        <p:spPr>
          <a:xfrm>
            <a:off x="2438400" y="2948108"/>
            <a:ext cx="1896078" cy="2438400"/>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2928" t="6761" r="16151"/>
          <a:stretch/>
        </p:blipFill>
        <p:spPr>
          <a:xfrm>
            <a:off x="6781800" y="2928430"/>
            <a:ext cx="2141668" cy="2458078"/>
          </a:xfrm>
          <a:prstGeom prst="rect">
            <a:avLst/>
          </a:prstGeom>
        </p:spPr>
      </p:pic>
    </p:spTree>
    <p:extLst>
      <p:ext uri="{BB962C8B-B14F-4D97-AF65-F5344CB8AC3E}">
        <p14:creationId xmlns:p14="http://schemas.microsoft.com/office/powerpoint/2010/main" val="1117508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Where Progress Fits In…</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184597999"/>
              </p:ext>
            </p:extLst>
          </p:nvPr>
        </p:nvGraphicFramePr>
        <p:xfrm>
          <a:off x="533400" y="1295400"/>
          <a:ext cx="8229600" cy="1701800"/>
        </p:xfrm>
        <a:graphic>
          <a:graphicData uri="http://schemas.openxmlformats.org/drawingml/2006/table">
            <a:tbl>
              <a:tblPr firstRow="1" bandRow="1">
                <a:tableStyleId>{5C22544A-7EE6-4342-B048-85BDC9FD1C3A}</a:tableStyleId>
              </a:tblPr>
              <a:tblGrid>
                <a:gridCol w="2743200"/>
                <a:gridCol w="2743200"/>
                <a:gridCol w="2743200"/>
              </a:tblGrid>
              <a:tr h="1701800">
                <a:tc>
                  <a:txBody>
                    <a:bodyPr/>
                    <a:lstStyle/>
                    <a:p>
                      <a:r>
                        <a:rPr lang="en-US" sz="2400" dirty="0" smtClean="0"/>
                        <a:t>Status</a:t>
                      </a:r>
                      <a:endParaRPr lang="en-US" sz="2400" dirty="0"/>
                    </a:p>
                  </a:txBody>
                  <a:tcPr/>
                </a:tc>
                <a:tc>
                  <a:txBody>
                    <a:bodyPr/>
                    <a:lstStyle/>
                    <a:p>
                      <a:r>
                        <a:rPr lang="en-US" sz="2400" dirty="0" smtClean="0"/>
                        <a:t>Single time.</a:t>
                      </a:r>
                      <a:r>
                        <a:rPr lang="en-US" sz="2400" baseline="0" dirty="0" smtClean="0"/>
                        <a:t>  Snapshot. Compared to others.</a:t>
                      </a:r>
                      <a:endParaRPr lang="en-US" sz="2400" dirty="0"/>
                    </a:p>
                  </a:txBody>
                  <a:tcPr/>
                </a:tc>
                <a:tc>
                  <a:txBody>
                    <a:bodyPr/>
                    <a:lstStyle/>
                    <a:p>
                      <a:r>
                        <a:rPr lang="en-US" sz="2400" dirty="0" smtClean="0"/>
                        <a:t>1-7 COS rating</a:t>
                      </a:r>
                      <a:r>
                        <a:rPr lang="en-US" sz="2400" baseline="0" dirty="0" smtClean="0"/>
                        <a:t>          at one time point.</a:t>
                      </a:r>
                      <a:endParaRPr lang="en-US" sz="2400" dirty="0"/>
                    </a:p>
                  </a:txBody>
                  <a:tcPr/>
                </a:tc>
              </a:tr>
            </a:tbl>
          </a:graphicData>
        </a:graphic>
      </p:graphicFrame>
      <p:sp>
        <p:nvSpPr>
          <p:cNvPr id="4" name="Slide Number Placeholder 3"/>
          <p:cNvSpPr>
            <a:spLocks noGrp="1"/>
          </p:cNvSpPr>
          <p:nvPr>
            <p:ph type="sldNum" sz="quarter" idx="10"/>
          </p:nvPr>
        </p:nvSpPr>
        <p:spPr/>
        <p:txBody>
          <a:bodyPr/>
          <a:lstStyle/>
          <a:p>
            <a:pPr>
              <a:defRPr/>
            </a:pPr>
            <a:fld id="{692C6903-1743-4F66-A1E1-8E479C64374E}" type="slidenum">
              <a:rPr lang="en-US" smtClean="0"/>
              <a:pPr>
                <a:defRPr/>
              </a:pPr>
              <a:t>102</a:t>
            </a:fld>
            <a:endParaRPr lang="en-US" dirty="0"/>
          </a:p>
        </p:txBody>
      </p:sp>
    </p:spTree>
    <p:extLst>
      <p:ext uri="{BB962C8B-B14F-4D97-AF65-F5344CB8AC3E}">
        <p14:creationId xmlns:p14="http://schemas.microsoft.com/office/powerpoint/2010/main" val="130776728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990600" y="314325"/>
            <a:ext cx="7716838" cy="1143000"/>
          </a:xfrm>
        </p:spPr>
        <p:txBody>
          <a:bodyPr/>
          <a:lstStyle/>
          <a:p>
            <a:pPr eaLnBrk="1" hangingPunct="1"/>
            <a:r>
              <a:rPr lang="en-US" dirty="0" smtClean="0">
                <a:latin typeface="Georgia" pitchFamily="18" charset="0"/>
              </a:rPr>
              <a:t>Levels of functioning</a:t>
            </a:r>
            <a:endParaRPr lang="en-US" sz="2100" dirty="0" smtClean="0">
              <a:latin typeface="Georgia" pitchFamily="18" charset="0"/>
            </a:endParaRPr>
          </a:p>
        </p:txBody>
      </p:sp>
      <p:pic>
        <p:nvPicPr>
          <p:cNvPr id="41987"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7725" y="1470025"/>
            <a:ext cx="4918075" cy="4918075"/>
          </a:xfrm>
          <a:prstGeom prst="rect">
            <a:avLst/>
          </a:prstGeom>
          <a:noFill/>
          <a:ln w="9525">
            <a:noFill/>
            <a:miter lim="800000"/>
            <a:headEnd/>
            <a:tailEnd/>
          </a:ln>
        </p:spPr>
      </p:pic>
      <p:sp>
        <p:nvSpPr>
          <p:cNvPr id="41988" name="Rectangle 9"/>
          <p:cNvSpPr>
            <a:spLocks noChangeArrowheads="1"/>
          </p:cNvSpPr>
          <p:nvPr/>
        </p:nvSpPr>
        <p:spPr bwMode="auto">
          <a:xfrm>
            <a:off x="7010400" y="6388100"/>
            <a:ext cx="1371600" cy="457200"/>
          </a:xfrm>
          <a:prstGeom prst="rect">
            <a:avLst/>
          </a:prstGeom>
          <a:noFill/>
          <a:ln w="9525">
            <a:noFill/>
            <a:miter lim="800000"/>
            <a:headEnd/>
            <a:tailEnd/>
          </a:ln>
        </p:spPr>
        <p:txBody>
          <a:bodyPr anchor="b"/>
          <a:lstStyle/>
          <a:p>
            <a:pPr indent="800100" eaLnBrk="1" hangingPunct="1"/>
            <a:endParaRPr lang="en-US" sz="1600">
              <a:solidFill>
                <a:srgbClr val="FFFFEF"/>
              </a:solidFill>
            </a:endParaRPr>
          </a:p>
        </p:txBody>
      </p:sp>
      <p:sp>
        <p:nvSpPr>
          <p:cNvPr id="41989" name="Slide Number Placeholder 5"/>
          <p:cNvSpPr>
            <a:spLocks noGrp="1"/>
          </p:cNvSpPr>
          <p:nvPr>
            <p:ph type="sldNum" sz="quarter" idx="11"/>
          </p:nvPr>
        </p:nvSpPr>
        <p:spPr>
          <a:noFill/>
        </p:spPr>
        <p:txBody>
          <a:bodyPr/>
          <a:lstStyle/>
          <a:p>
            <a:fld id="{CB6ABE06-4061-4FE3-94FD-DE8F0E6A1563}" type="slidenum">
              <a:rPr lang="en-US" smtClean="0"/>
              <a:pPr/>
              <a:t>103</a:t>
            </a:fld>
            <a:endParaRPr lang="en-US" smtClean="0"/>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TextBox 2"/>
          <p:cNvSpPr txBox="1"/>
          <p:nvPr/>
        </p:nvSpPr>
        <p:spPr>
          <a:xfrm>
            <a:off x="4500562" y="2831812"/>
            <a:ext cx="1176338" cy="749588"/>
          </a:xfrm>
          <a:prstGeom prst="rect">
            <a:avLst/>
          </a:prstGeom>
          <a:solidFill>
            <a:srgbClr val="FFFF00"/>
          </a:solidFill>
        </p:spPr>
        <p:txBody>
          <a:bodyPr wrap="square" rtlCol="0">
            <a:spAutoFit/>
          </a:bodyPr>
          <a:lstStyle/>
          <a:p>
            <a:endParaRPr lang="en-US" dirty="0"/>
          </a:p>
        </p:txBody>
      </p:sp>
      <p:sp>
        <p:nvSpPr>
          <p:cNvPr id="4" name="TextBox 3"/>
          <p:cNvSpPr txBox="1"/>
          <p:nvPr/>
        </p:nvSpPr>
        <p:spPr>
          <a:xfrm>
            <a:off x="4693443" y="4622512"/>
            <a:ext cx="952500" cy="584775"/>
          </a:xfrm>
          <a:prstGeom prst="rect">
            <a:avLst/>
          </a:prstGeom>
          <a:solidFill>
            <a:srgbClr val="FFFF00"/>
          </a:solidFill>
        </p:spPr>
        <p:txBody>
          <a:bodyPr wrap="square" rtlCol="0">
            <a:spAutoFit/>
          </a:bodyPr>
          <a:lstStyle/>
          <a:p>
            <a:endParaRPr lang="en-US" dirty="0"/>
          </a:p>
        </p:txBody>
      </p:sp>
      <p:sp>
        <p:nvSpPr>
          <p:cNvPr id="5" name="Block Arc 4"/>
          <p:cNvSpPr/>
          <p:nvPr/>
        </p:nvSpPr>
        <p:spPr bwMode="auto">
          <a:xfrm rot="9426729">
            <a:off x="4744004" y="4914684"/>
            <a:ext cx="798405" cy="612888"/>
          </a:xfrm>
          <a:prstGeom prst="blockArc">
            <a:avLst/>
          </a:prstGeom>
          <a:solidFill>
            <a:srgbClr val="FFFF1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 name="TextBox 5"/>
          <p:cNvSpPr txBox="1"/>
          <p:nvPr/>
        </p:nvSpPr>
        <p:spPr>
          <a:xfrm>
            <a:off x="4693443" y="4790186"/>
            <a:ext cx="936721" cy="584775"/>
          </a:xfrm>
          <a:prstGeom prst="rect">
            <a:avLst/>
          </a:prstGeom>
          <a:solidFill>
            <a:srgbClr val="FFFF00"/>
          </a:solidFill>
        </p:spPr>
        <p:txBody>
          <a:bodyPr wrap="square" rtlCol="0">
            <a:spAutoFit/>
          </a:bodyPr>
          <a:lstStyle/>
          <a:p>
            <a:endParaRPr lang="en-US" dirty="0"/>
          </a:p>
        </p:txBody>
      </p:sp>
    </p:spTree>
    <p:extLst>
      <p:ext uri="{BB962C8B-B14F-4D97-AF65-F5344CB8AC3E}">
        <p14:creationId xmlns:p14="http://schemas.microsoft.com/office/powerpoint/2010/main" val="171836114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Where Progress Fits In…</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232207834"/>
              </p:ext>
            </p:extLst>
          </p:nvPr>
        </p:nvGraphicFramePr>
        <p:xfrm>
          <a:off x="533400" y="1295400"/>
          <a:ext cx="8229600" cy="5105400"/>
        </p:xfrm>
        <a:graphic>
          <a:graphicData uri="http://schemas.openxmlformats.org/drawingml/2006/table">
            <a:tbl>
              <a:tblPr firstRow="1" bandRow="1">
                <a:tableStyleId>{5C22544A-7EE6-4342-B048-85BDC9FD1C3A}</a:tableStyleId>
              </a:tblPr>
              <a:tblGrid>
                <a:gridCol w="2743200"/>
                <a:gridCol w="2743200"/>
                <a:gridCol w="2743200"/>
              </a:tblGrid>
              <a:tr h="1701800">
                <a:tc>
                  <a:txBody>
                    <a:bodyPr/>
                    <a:lstStyle/>
                    <a:p>
                      <a:r>
                        <a:rPr lang="en-US" sz="2400" dirty="0" smtClean="0"/>
                        <a:t>Status</a:t>
                      </a:r>
                      <a:endParaRPr lang="en-US" sz="2400" dirty="0"/>
                    </a:p>
                  </a:txBody>
                  <a:tcPr/>
                </a:tc>
                <a:tc>
                  <a:txBody>
                    <a:bodyPr/>
                    <a:lstStyle/>
                    <a:p>
                      <a:r>
                        <a:rPr lang="en-US" sz="2400" dirty="0" smtClean="0"/>
                        <a:t>Single time.</a:t>
                      </a:r>
                      <a:r>
                        <a:rPr lang="en-US" sz="2400" baseline="0" dirty="0" smtClean="0"/>
                        <a:t>  Snapshot. Compared to others.</a:t>
                      </a:r>
                      <a:endParaRPr lang="en-US" sz="2400" dirty="0"/>
                    </a:p>
                  </a:txBody>
                  <a:tcPr/>
                </a:tc>
                <a:tc>
                  <a:txBody>
                    <a:bodyPr/>
                    <a:lstStyle/>
                    <a:p>
                      <a:r>
                        <a:rPr lang="en-US" sz="2400" dirty="0" smtClean="0"/>
                        <a:t>1-7 COS rating</a:t>
                      </a:r>
                      <a:r>
                        <a:rPr lang="en-US" sz="2400" baseline="0" dirty="0" smtClean="0"/>
                        <a:t>          at one time point.</a:t>
                      </a:r>
                      <a:endParaRPr lang="en-US" sz="2400" dirty="0"/>
                    </a:p>
                  </a:txBody>
                  <a:tcPr/>
                </a:tc>
              </a:tr>
              <a:tr h="1301376">
                <a:tc rowSpan="2">
                  <a:txBody>
                    <a:bodyPr/>
                    <a:lstStyle/>
                    <a:p>
                      <a:endParaRPr lang="en-US" sz="2400" dirty="0" smtClean="0"/>
                    </a:p>
                    <a:p>
                      <a:endParaRPr lang="en-US" sz="2400" dirty="0" smtClean="0"/>
                    </a:p>
                    <a:p>
                      <a:endParaRPr lang="en-US" sz="2400" dirty="0" smtClean="0"/>
                    </a:p>
                    <a:p>
                      <a:r>
                        <a:rPr lang="en-US" sz="2400" dirty="0" smtClean="0"/>
                        <a:t>Progress</a:t>
                      </a:r>
                      <a:endParaRPr lang="en-US" sz="2400" dirty="0"/>
                    </a:p>
                  </a:txBody>
                  <a:tcPr/>
                </a:tc>
                <a:tc>
                  <a:txBody>
                    <a:bodyPr/>
                    <a:lstStyle/>
                    <a:p>
                      <a:r>
                        <a:rPr lang="en-US" sz="2400" dirty="0" smtClean="0"/>
                        <a:t>Change over time. Compared to self (Intra-individual)</a:t>
                      </a:r>
                      <a:endParaRPr lang="en-US" sz="2400" dirty="0"/>
                    </a:p>
                  </a:txBody>
                  <a:tcPr/>
                </a:tc>
                <a:tc>
                  <a:txBody>
                    <a:bodyPr/>
                    <a:lstStyle/>
                    <a:p>
                      <a:r>
                        <a:rPr lang="en-US" sz="2400" dirty="0" smtClean="0"/>
                        <a:t>COS</a:t>
                      </a:r>
                      <a:r>
                        <a:rPr lang="en-US" sz="2400" baseline="0" dirty="0" smtClean="0"/>
                        <a:t> progress question –</a:t>
                      </a:r>
                      <a:r>
                        <a:rPr lang="en-US" sz="2400" i="1" baseline="0" dirty="0" smtClean="0"/>
                        <a:t> any </a:t>
                      </a:r>
                      <a:r>
                        <a:rPr lang="en-US" sz="2400" baseline="0" dirty="0" smtClean="0"/>
                        <a:t>progress </a:t>
                      </a:r>
                      <a:endParaRPr lang="en-US" sz="2400" dirty="0"/>
                    </a:p>
                  </a:txBody>
                  <a:tcPr/>
                </a:tc>
              </a:tr>
              <a:tr h="2102224">
                <a:tc vMerge="1">
                  <a:txBody>
                    <a:bodyPr/>
                    <a:lstStyle/>
                    <a:p>
                      <a:endParaRPr lang="en-US" sz="2400" dirty="0"/>
                    </a:p>
                  </a:txBody>
                  <a:tcPr/>
                </a:tc>
                <a:tc>
                  <a:txBody>
                    <a:bodyPr/>
                    <a:lstStyle/>
                    <a:p>
                      <a:endParaRPr lang="en-US" sz="2400" dirty="0"/>
                    </a:p>
                  </a:txBody>
                  <a:tcPr/>
                </a:tc>
                <a:tc>
                  <a:txBody>
                    <a:bodyPr/>
                    <a:lstStyle/>
                    <a:p>
                      <a:endParaRPr lang="en-US" sz="2400" dirty="0"/>
                    </a:p>
                  </a:txBody>
                  <a:tcPr/>
                </a:tc>
              </a:tr>
            </a:tbl>
          </a:graphicData>
        </a:graphic>
      </p:graphicFrame>
      <p:sp>
        <p:nvSpPr>
          <p:cNvPr id="4" name="Slide Number Placeholder 3"/>
          <p:cNvSpPr>
            <a:spLocks noGrp="1"/>
          </p:cNvSpPr>
          <p:nvPr>
            <p:ph type="sldNum" sz="quarter" idx="10"/>
          </p:nvPr>
        </p:nvSpPr>
        <p:spPr/>
        <p:txBody>
          <a:bodyPr/>
          <a:lstStyle/>
          <a:p>
            <a:pPr>
              <a:defRPr/>
            </a:pPr>
            <a:fld id="{692C6903-1743-4F66-A1E1-8E479C64374E}" type="slidenum">
              <a:rPr lang="en-US" smtClean="0"/>
              <a:pPr>
                <a:defRPr/>
              </a:pPr>
              <a:t>104</a:t>
            </a:fld>
            <a:endParaRPr lang="en-US" dirty="0"/>
          </a:p>
        </p:txBody>
      </p:sp>
    </p:spTree>
    <p:extLst>
      <p:ext uri="{BB962C8B-B14F-4D97-AF65-F5344CB8AC3E}">
        <p14:creationId xmlns:p14="http://schemas.microsoft.com/office/powerpoint/2010/main" val="354882237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Compared to Self</a:t>
            </a:r>
            <a:endParaRPr lang="en-US" dirty="0"/>
          </a:p>
        </p:txBody>
      </p:sp>
      <p:sp>
        <p:nvSpPr>
          <p:cNvPr id="3" name="Content Placeholder 2"/>
          <p:cNvSpPr>
            <a:spLocks noGrp="1"/>
          </p:cNvSpPr>
          <p:nvPr>
            <p:ph idx="1"/>
          </p:nvPr>
        </p:nvSpPr>
        <p:spPr>
          <a:xfrm>
            <a:off x="3733800" y="2057400"/>
            <a:ext cx="4953000" cy="4187952"/>
          </a:xfrm>
        </p:spPr>
        <p:txBody>
          <a:bodyPr/>
          <a:lstStyle/>
          <a:p>
            <a:r>
              <a:rPr lang="en-US" dirty="0" smtClean="0"/>
              <a:t> 2</a:t>
            </a:r>
            <a:r>
              <a:rPr lang="en-US" baseline="30000" dirty="0" smtClean="0"/>
              <a:t>nd</a:t>
            </a:r>
            <a:r>
              <a:rPr lang="en-US" dirty="0" smtClean="0"/>
              <a:t> question: yes/ no progress question on the COS</a:t>
            </a:r>
          </a:p>
          <a:p>
            <a:r>
              <a:rPr lang="en-US" dirty="0" smtClean="0"/>
              <a:t>Common anecdotes and descriptions of progress to family members</a:t>
            </a:r>
          </a:p>
          <a:p>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C68C25-49C4-46A0-A164-0A8C884F3722}" type="slidenum">
              <a:rPr lang="en-US" smtClean="0"/>
              <a:pPr>
                <a:defRPr/>
              </a:pPr>
              <a:t>105</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a:p>
        </p:txBody>
      </p:sp>
      <p:pic>
        <p:nvPicPr>
          <p:cNvPr id="20482" name="Picture 2" descr="C:\Users\lbarton\AppData\Local\Microsoft\Windows\Temporary Internet Files\Content.IE5\WT3O3WKY\MP90042253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52600"/>
            <a:ext cx="3505200"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45380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990600" y="314325"/>
            <a:ext cx="7716838" cy="1143000"/>
          </a:xfrm>
        </p:spPr>
        <p:txBody>
          <a:bodyPr/>
          <a:lstStyle/>
          <a:p>
            <a:pPr eaLnBrk="1" hangingPunct="1"/>
            <a:r>
              <a:rPr lang="en-US" dirty="0" smtClean="0">
                <a:latin typeface="Georgia" pitchFamily="18" charset="0"/>
              </a:rPr>
              <a:t>Levels of functioning</a:t>
            </a:r>
            <a:endParaRPr lang="en-US" sz="2100" dirty="0" smtClean="0">
              <a:latin typeface="Georgia" pitchFamily="18" charset="0"/>
            </a:endParaRPr>
          </a:p>
        </p:txBody>
      </p:sp>
      <p:pic>
        <p:nvPicPr>
          <p:cNvPr id="41987"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7725" y="1470025"/>
            <a:ext cx="4918075" cy="4918075"/>
          </a:xfrm>
          <a:prstGeom prst="rect">
            <a:avLst/>
          </a:prstGeom>
          <a:noFill/>
          <a:ln w="9525">
            <a:noFill/>
            <a:miter lim="800000"/>
            <a:headEnd/>
            <a:tailEnd/>
          </a:ln>
        </p:spPr>
      </p:pic>
      <p:sp>
        <p:nvSpPr>
          <p:cNvPr id="41988" name="Rectangle 9"/>
          <p:cNvSpPr>
            <a:spLocks noChangeArrowheads="1"/>
          </p:cNvSpPr>
          <p:nvPr/>
        </p:nvSpPr>
        <p:spPr bwMode="auto">
          <a:xfrm>
            <a:off x="7010400" y="6388100"/>
            <a:ext cx="1371600" cy="457200"/>
          </a:xfrm>
          <a:prstGeom prst="rect">
            <a:avLst/>
          </a:prstGeom>
          <a:noFill/>
          <a:ln w="9525">
            <a:noFill/>
            <a:miter lim="800000"/>
            <a:headEnd/>
            <a:tailEnd/>
          </a:ln>
        </p:spPr>
        <p:txBody>
          <a:bodyPr anchor="b"/>
          <a:lstStyle/>
          <a:p>
            <a:pPr indent="800100" eaLnBrk="1" hangingPunct="1"/>
            <a:endParaRPr lang="en-US" sz="1600">
              <a:solidFill>
                <a:srgbClr val="FFFFEF"/>
              </a:solidFill>
            </a:endParaRPr>
          </a:p>
        </p:txBody>
      </p:sp>
      <p:sp>
        <p:nvSpPr>
          <p:cNvPr id="41989" name="Slide Number Placeholder 5"/>
          <p:cNvSpPr>
            <a:spLocks noGrp="1"/>
          </p:cNvSpPr>
          <p:nvPr>
            <p:ph type="sldNum" sz="quarter" idx="11"/>
          </p:nvPr>
        </p:nvSpPr>
        <p:spPr>
          <a:noFill/>
        </p:spPr>
        <p:txBody>
          <a:bodyPr/>
          <a:lstStyle/>
          <a:p>
            <a:fld id="{CB6ABE06-4061-4FE3-94FD-DE8F0E6A1563}" type="slidenum">
              <a:rPr lang="en-US" smtClean="0"/>
              <a:pPr/>
              <a:t>106</a:t>
            </a:fld>
            <a:endParaRPr lang="en-US" smtClean="0"/>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Tree>
    <p:extLst>
      <p:ext uri="{BB962C8B-B14F-4D97-AF65-F5344CB8AC3E}">
        <p14:creationId xmlns:p14="http://schemas.microsoft.com/office/powerpoint/2010/main" val="165006268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Where Progress Fits In…</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688494592"/>
              </p:ext>
            </p:extLst>
          </p:nvPr>
        </p:nvGraphicFramePr>
        <p:xfrm>
          <a:off x="533400" y="1295400"/>
          <a:ext cx="8229600" cy="5105400"/>
        </p:xfrm>
        <a:graphic>
          <a:graphicData uri="http://schemas.openxmlformats.org/drawingml/2006/table">
            <a:tbl>
              <a:tblPr firstRow="1" bandRow="1">
                <a:tableStyleId>{5C22544A-7EE6-4342-B048-85BDC9FD1C3A}</a:tableStyleId>
              </a:tblPr>
              <a:tblGrid>
                <a:gridCol w="2743200"/>
                <a:gridCol w="2743200"/>
                <a:gridCol w="2743200"/>
              </a:tblGrid>
              <a:tr h="1701800">
                <a:tc>
                  <a:txBody>
                    <a:bodyPr/>
                    <a:lstStyle/>
                    <a:p>
                      <a:r>
                        <a:rPr lang="en-US" sz="2400" dirty="0" smtClean="0"/>
                        <a:t>Status</a:t>
                      </a:r>
                      <a:endParaRPr lang="en-US" sz="2400" dirty="0"/>
                    </a:p>
                  </a:txBody>
                  <a:tcPr/>
                </a:tc>
                <a:tc>
                  <a:txBody>
                    <a:bodyPr/>
                    <a:lstStyle/>
                    <a:p>
                      <a:r>
                        <a:rPr lang="en-US" sz="2400" dirty="0" smtClean="0"/>
                        <a:t>Single time.</a:t>
                      </a:r>
                      <a:r>
                        <a:rPr lang="en-US" sz="2400" baseline="0" dirty="0" smtClean="0"/>
                        <a:t>  Snapshot. Compared to others.</a:t>
                      </a:r>
                      <a:endParaRPr lang="en-US" sz="2400" dirty="0"/>
                    </a:p>
                  </a:txBody>
                  <a:tcPr/>
                </a:tc>
                <a:tc>
                  <a:txBody>
                    <a:bodyPr/>
                    <a:lstStyle/>
                    <a:p>
                      <a:r>
                        <a:rPr lang="en-US" sz="2400" dirty="0" smtClean="0"/>
                        <a:t>1-7 COS rating</a:t>
                      </a:r>
                      <a:r>
                        <a:rPr lang="en-US" sz="2400" baseline="0" dirty="0" smtClean="0"/>
                        <a:t>          at one time point.</a:t>
                      </a:r>
                      <a:endParaRPr lang="en-US" sz="2400" dirty="0"/>
                    </a:p>
                  </a:txBody>
                  <a:tcPr/>
                </a:tc>
              </a:tr>
              <a:tr h="1301376">
                <a:tc rowSpan="2">
                  <a:txBody>
                    <a:bodyPr/>
                    <a:lstStyle/>
                    <a:p>
                      <a:endParaRPr lang="en-US" sz="2400" dirty="0" smtClean="0"/>
                    </a:p>
                    <a:p>
                      <a:endParaRPr lang="en-US" sz="2400" dirty="0" smtClean="0"/>
                    </a:p>
                    <a:p>
                      <a:endParaRPr lang="en-US" sz="2400" dirty="0" smtClean="0"/>
                    </a:p>
                    <a:p>
                      <a:r>
                        <a:rPr lang="en-US" sz="2400" dirty="0" smtClean="0"/>
                        <a:t>Progress</a:t>
                      </a:r>
                      <a:endParaRPr lang="en-US" sz="2400" dirty="0"/>
                    </a:p>
                  </a:txBody>
                  <a:tcPr/>
                </a:tc>
                <a:tc>
                  <a:txBody>
                    <a:bodyPr/>
                    <a:lstStyle/>
                    <a:p>
                      <a:r>
                        <a:rPr lang="en-US" sz="2400" dirty="0" smtClean="0"/>
                        <a:t>Change over time. Compared to self (Intra-individual)</a:t>
                      </a:r>
                      <a:endParaRPr lang="en-US" sz="2400" dirty="0"/>
                    </a:p>
                  </a:txBody>
                  <a:tcPr/>
                </a:tc>
                <a:tc>
                  <a:txBody>
                    <a:bodyPr/>
                    <a:lstStyle/>
                    <a:p>
                      <a:r>
                        <a:rPr lang="en-US" sz="2400" dirty="0" smtClean="0"/>
                        <a:t>COS</a:t>
                      </a:r>
                      <a:r>
                        <a:rPr lang="en-US" sz="2400" baseline="0" dirty="0" smtClean="0"/>
                        <a:t> progress question –</a:t>
                      </a:r>
                      <a:r>
                        <a:rPr lang="en-US" sz="2400" i="1" baseline="0" dirty="0" smtClean="0"/>
                        <a:t> any </a:t>
                      </a:r>
                      <a:r>
                        <a:rPr lang="en-US" sz="2400" baseline="0" dirty="0" smtClean="0"/>
                        <a:t>progress </a:t>
                      </a:r>
                      <a:endParaRPr lang="en-US" sz="2400" dirty="0"/>
                    </a:p>
                  </a:txBody>
                  <a:tcPr/>
                </a:tc>
              </a:tr>
              <a:tr h="2102224">
                <a:tc vMerge="1">
                  <a:txBody>
                    <a:bodyPr/>
                    <a:lstStyle/>
                    <a:p>
                      <a:endParaRPr lang="en-US" sz="2400" dirty="0"/>
                    </a:p>
                  </a:txBody>
                  <a:tcPr/>
                </a:tc>
                <a:tc>
                  <a:txBody>
                    <a:bodyPr/>
                    <a:lstStyle/>
                    <a:p>
                      <a:r>
                        <a:rPr lang="en-US" sz="2400" dirty="0" smtClean="0"/>
                        <a:t>Change over time.</a:t>
                      </a:r>
                      <a:r>
                        <a:rPr lang="en-US" sz="2400" baseline="0" dirty="0" smtClean="0"/>
                        <a:t> </a:t>
                      </a:r>
                      <a:r>
                        <a:rPr lang="en-US" sz="2400" dirty="0" smtClean="0"/>
                        <a:t>Compared to others/normative</a:t>
                      </a:r>
                      <a:r>
                        <a:rPr lang="en-US" sz="2400" baseline="0" dirty="0" smtClean="0"/>
                        <a:t> peers.                    (Inter-individual)</a:t>
                      </a:r>
                      <a:endParaRPr lang="en-US" sz="2400" dirty="0"/>
                    </a:p>
                  </a:txBody>
                  <a:tcPr/>
                </a:tc>
                <a:tc>
                  <a:txBody>
                    <a:bodyPr/>
                    <a:lstStyle/>
                    <a:p>
                      <a:r>
                        <a:rPr lang="en-US" sz="2400" dirty="0" smtClean="0"/>
                        <a:t>Developmental</a:t>
                      </a:r>
                      <a:r>
                        <a:rPr lang="en-US" sz="2400" baseline="0" dirty="0" smtClean="0"/>
                        <a:t> t</a:t>
                      </a:r>
                      <a:r>
                        <a:rPr lang="en-US" sz="2400" dirty="0" smtClean="0"/>
                        <a:t>rajectories – </a:t>
                      </a:r>
                    </a:p>
                    <a:p>
                      <a:r>
                        <a:rPr lang="en-US" sz="2400" dirty="0" smtClean="0"/>
                        <a:t>Progress categories</a:t>
                      </a:r>
                      <a:endParaRPr lang="en-US" sz="2400" dirty="0"/>
                    </a:p>
                  </a:txBody>
                  <a:tcPr/>
                </a:tc>
              </a:tr>
            </a:tbl>
          </a:graphicData>
        </a:graphic>
      </p:graphicFrame>
      <p:sp>
        <p:nvSpPr>
          <p:cNvPr id="4" name="Slide Number Placeholder 3"/>
          <p:cNvSpPr>
            <a:spLocks noGrp="1"/>
          </p:cNvSpPr>
          <p:nvPr>
            <p:ph type="sldNum" sz="quarter" idx="10"/>
          </p:nvPr>
        </p:nvSpPr>
        <p:spPr/>
        <p:txBody>
          <a:bodyPr/>
          <a:lstStyle/>
          <a:p>
            <a:pPr>
              <a:defRPr/>
            </a:pPr>
            <a:fld id="{692C6903-1743-4F66-A1E1-8E479C64374E}" type="slidenum">
              <a:rPr lang="en-US" smtClean="0"/>
              <a:pPr>
                <a:defRPr/>
              </a:pPr>
              <a:t>107</a:t>
            </a:fld>
            <a:endParaRPr lang="en-US" dirty="0"/>
          </a:p>
        </p:txBody>
      </p:sp>
    </p:spTree>
    <p:extLst>
      <p:ext uri="{BB962C8B-B14F-4D97-AF65-F5344CB8AC3E}">
        <p14:creationId xmlns:p14="http://schemas.microsoft.com/office/powerpoint/2010/main" val="35786831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990600" y="314325"/>
            <a:ext cx="7716838" cy="1143000"/>
          </a:xfrm>
        </p:spPr>
        <p:txBody>
          <a:bodyPr/>
          <a:lstStyle/>
          <a:p>
            <a:pPr eaLnBrk="1" hangingPunct="1"/>
            <a:r>
              <a:rPr lang="en-US" dirty="0" smtClean="0">
                <a:latin typeface="Georgia" pitchFamily="18" charset="0"/>
              </a:rPr>
              <a:t>Levels of functioning</a:t>
            </a:r>
            <a:endParaRPr lang="en-US" sz="2100" dirty="0" smtClean="0">
              <a:latin typeface="Georgia" pitchFamily="18" charset="0"/>
            </a:endParaRPr>
          </a:p>
        </p:txBody>
      </p:sp>
      <p:pic>
        <p:nvPicPr>
          <p:cNvPr id="41987"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7725" y="1470025"/>
            <a:ext cx="4918075" cy="4918075"/>
          </a:xfrm>
          <a:prstGeom prst="rect">
            <a:avLst/>
          </a:prstGeom>
          <a:noFill/>
          <a:ln w="9525">
            <a:noFill/>
            <a:miter lim="800000"/>
            <a:headEnd/>
            <a:tailEnd/>
          </a:ln>
        </p:spPr>
      </p:pic>
      <p:sp>
        <p:nvSpPr>
          <p:cNvPr id="41988" name="Rectangle 9"/>
          <p:cNvSpPr>
            <a:spLocks noChangeArrowheads="1"/>
          </p:cNvSpPr>
          <p:nvPr/>
        </p:nvSpPr>
        <p:spPr bwMode="auto">
          <a:xfrm>
            <a:off x="7010400" y="6388100"/>
            <a:ext cx="1371600" cy="457200"/>
          </a:xfrm>
          <a:prstGeom prst="rect">
            <a:avLst/>
          </a:prstGeom>
          <a:noFill/>
          <a:ln w="9525">
            <a:noFill/>
            <a:miter lim="800000"/>
            <a:headEnd/>
            <a:tailEnd/>
          </a:ln>
        </p:spPr>
        <p:txBody>
          <a:bodyPr anchor="b"/>
          <a:lstStyle/>
          <a:p>
            <a:pPr indent="800100" eaLnBrk="1" hangingPunct="1"/>
            <a:endParaRPr lang="en-US" sz="1600">
              <a:solidFill>
                <a:srgbClr val="FFFFEF"/>
              </a:solidFill>
            </a:endParaRPr>
          </a:p>
        </p:txBody>
      </p:sp>
      <p:sp>
        <p:nvSpPr>
          <p:cNvPr id="41989" name="Slide Number Placeholder 5"/>
          <p:cNvSpPr>
            <a:spLocks noGrp="1"/>
          </p:cNvSpPr>
          <p:nvPr>
            <p:ph type="sldNum" sz="quarter" idx="11"/>
          </p:nvPr>
        </p:nvSpPr>
        <p:spPr>
          <a:noFill/>
        </p:spPr>
        <p:txBody>
          <a:bodyPr/>
          <a:lstStyle/>
          <a:p>
            <a:fld id="{CB6ABE06-4061-4FE3-94FD-DE8F0E6A1563}" type="slidenum">
              <a:rPr lang="en-US" smtClean="0"/>
              <a:pPr/>
              <a:t>108</a:t>
            </a:fld>
            <a:endParaRPr lang="en-US" smtClean="0"/>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Tree>
    <p:extLst>
      <p:ext uri="{BB962C8B-B14F-4D97-AF65-F5344CB8AC3E}">
        <p14:creationId xmlns:p14="http://schemas.microsoft.com/office/powerpoint/2010/main" val="237392726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1028"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8E2B8EDB-B4A3-4ACA-A4F2-247A4BDE1D52}" type="slidenum">
              <a:rPr lang="en-US" sz="1400">
                <a:solidFill>
                  <a:schemeClr val="bg1"/>
                </a:solidFill>
              </a:rPr>
              <a:pPr/>
              <a:t>109</a:t>
            </a:fld>
            <a:endParaRPr lang="en-US" sz="1400">
              <a:solidFill>
                <a:schemeClr val="bg1"/>
              </a:solidFill>
            </a:endParaRPr>
          </a:p>
        </p:txBody>
      </p:sp>
      <p:graphicFrame>
        <p:nvGraphicFramePr>
          <p:cNvPr id="1026" name="Object 2"/>
          <p:cNvGraphicFramePr>
            <a:graphicFrameLocks noChangeAspect="1"/>
          </p:cNvGraphicFramePr>
          <p:nvPr/>
        </p:nvGraphicFramePr>
        <p:xfrm>
          <a:off x="0" y="-304800"/>
          <a:ext cx="9448800" cy="7162800"/>
        </p:xfrm>
        <a:graphic>
          <a:graphicData uri="http://schemas.openxmlformats.org/presentationml/2006/ole">
            <mc:AlternateContent xmlns:mc="http://schemas.openxmlformats.org/markup-compatibility/2006">
              <mc:Choice xmlns:v="urn:schemas-microsoft-com:vml" Requires="v">
                <p:oleObj spid="_x0000_s3144"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Line 3"/>
          <p:cNvSpPr>
            <a:spLocks noChangeShapeType="1"/>
          </p:cNvSpPr>
          <p:nvPr/>
        </p:nvSpPr>
        <p:spPr bwMode="auto">
          <a:xfrm flipV="1">
            <a:off x="5334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30" name="Line 4"/>
          <p:cNvSpPr>
            <a:spLocks noChangeShapeType="1"/>
          </p:cNvSpPr>
          <p:nvPr/>
        </p:nvSpPr>
        <p:spPr bwMode="auto">
          <a:xfrm flipV="1">
            <a:off x="457200" y="609600"/>
            <a:ext cx="76200" cy="457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Text Box 5"/>
          <p:cNvSpPr txBox="1">
            <a:spLocks noChangeArrowheads="1"/>
          </p:cNvSpPr>
          <p:nvPr/>
        </p:nvSpPr>
        <p:spPr bwMode="auto">
          <a:xfrm>
            <a:off x="8001000" y="6172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1800">
                <a:solidFill>
                  <a:schemeClr val="tx1"/>
                </a:solidFill>
                <a:latin typeface="Verdana" pitchFamily="34" charset="0"/>
              </a:rPr>
              <a:t>13</a:t>
            </a:r>
          </a:p>
        </p:txBody>
      </p:sp>
      <p:sp>
        <p:nvSpPr>
          <p:cNvPr id="1032" name="Text Box 6"/>
          <p:cNvSpPr txBox="1">
            <a:spLocks noChangeArrowheads="1"/>
          </p:cNvSpPr>
          <p:nvPr/>
        </p:nvSpPr>
        <p:spPr bwMode="auto">
          <a:xfrm>
            <a:off x="152400" y="914400"/>
            <a:ext cx="320675"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b="1">
                <a:solidFill>
                  <a:schemeClr val="tx1"/>
                </a:solidFill>
                <a:latin typeface="Verdana" pitchFamily="34" charset="0"/>
              </a:rPr>
              <a:t>Functioning</a:t>
            </a:r>
          </a:p>
        </p:txBody>
      </p:sp>
    </p:spTree>
    <p:extLst>
      <p:ext uri="{BB962C8B-B14F-4D97-AF65-F5344CB8AC3E}">
        <p14:creationId xmlns:p14="http://schemas.microsoft.com/office/powerpoint/2010/main" val="3440299211"/>
      </p:ext>
    </p:extLst>
  </p:cSld>
  <p:clrMapOvr>
    <a:masterClrMapping/>
  </p:clrMapOvr>
  <p:transition>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Need</a:t>
            </a:r>
            <a:endParaRPr lang="en-US" dirty="0"/>
          </a:p>
        </p:txBody>
      </p:sp>
      <p:pic>
        <p:nvPicPr>
          <p:cNvPr id="6" name="Picture 2" descr="C:\Users\lbarton\AppData\Local\Microsoft\Windows\Temporary Internet Files\Content.IE5\MI0LLHKT\MP900309286[1].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278636" y="2322512"/>
            <a:ext cx="2395728"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pPr>
              <a:defRPr/>
            </a:pPr>
            <a:fld id="{64A5EA9E-345B-486D-927A-05EF4099A1B7}" type="slidenum">
              <a:rPr lang="en-US" smtClean="0"/>
              <a:pPr>
                <a:defRPr/>
              </a:pPr>
              <a:t>11</a:t>
            </a:fld>
            <a:endParaRPr lang="en-US" dirty="0"/>
          </a:p>
        </p:txBody>
      </p:sp>
      <p:sp>
        <p:nvSpPr>
          <p:cNvPr id="8" name="Rectangle 7"/>
          <p:cNvSpPr/>
          <p:nvPr/>
        </p:nvSpPr>
        <p:spPr>
          <a:xfrm>
            <a:off x="4148524" y="2667000"/>
            <a:ext cx="4557658" cy="3262432"/>
          </a:xfrm>
          <a:prstGeom prst="rect">
            <a:avLst/>
          </a:prstGeom>
          <a:noFill/>
        </p:spPr>
        <p:txBody>
          <a:bodyPr wrap="none" lIns="91440" tIns="45720" rIns="91440" bIns="45720">
            <a:spAutoFit/>
          </a:bodyPr>
          <a:lstStyle/>
          <a:p>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Program </a:t>
            </a:r>
            <a:endPar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Funding?</a:t>
            </a:r>
          </a:p>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&gt; $3.5 billion</a:t>
            </a:r>
          </a:p>
          <a:p>
            <a:r>
              <a:rPr lang="en-US" sz="1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&gt; 1,000,000 children</a:t>
            </a:r>
            <a:endPar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9706967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2052"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1AA2E705-FEC8-486A-B408-20D419FAC679}" type="slidenum">
              <a:rPr lang="en-US" sz="1400">
                <a:solidFill>
                  <a:schemeClr val="bg1"/>
                </a:solidFill>
              </a:rPr>
              <a:pPr/>
              <a:t>110</a:t>
            </a:fld>
            <a:endParaRPr lang="en-US" sz="1400">
              <a:solidFill>
                <a:schemeClr val="bg1"/>
              </a:solidFill>
            </a:endParaRPr>
          </a:p>
        </p:txBody>
      </p:sp>
      <p:graphicFrame>
        <p:nvGraphicFramePr>
          <p:cNvPr id="2050"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4168"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58499" name="AutoShape 3"/>
          <p:cNvSpPr>
            <a:spLocks noChangeArrowheads="1"/>
          </p:cNvSpPr>
          <p:nvPr/>
        </p:nvSpPr>
        <p:spPr bwMode="auto">
          <a:xfrm>
            <a:off x="3733800" y="4572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2054" name="Text Box 4"/>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2055" name="Text Box 5"/>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endParaRPr lang="en-US" sz="2400">
              <a:solidFill>
                <a:schemeClr val="tx1"/>
              </a:solidFill>
            </a:endParaRPr>
          </a:p>
        </p:txBody>
      </p:sp>
      <p:sp>
        <p:nvSpPr>
          <p:cNvPr id="2056" name="Line 6"/>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57" name="Text Box 7"/>
          <p:cNvSpPr txBox="1">
            <a:spLocks noChangeArrowheads="1"/>
          </p:cNvSpPr>
          <p:nvPr/>
        </p:nvSpPr>
        <p:spPr bwMode="auto">
          <a:xfrm>
            <a:off x="7924800" y="6172200"/>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1800">
                <a:solidFill>
                  <a:schemeClr val="tx1"/>
                </a:solidFill>
                <a:latin typeface="Verdana" pitchFamily="34" charset="0"/>
              </a:rPr>
              <a:t>14</a:t>
            </a:r>
          </a:p>
        </p:txBody>
      </p:sp>
    </p:spTree>
    <p:extLst>
      <p:ext uri="{BB962C8B-B14F-4D97-AF65-F5344CB8AC3E}">
        <p14:creationId xmlns:p14="http://schemas.microsoft.com/office/powerpoint/2010/main" val="2932177839"/>
      </p:ext>
    </p:extLst>
  </p:cSld>
  <p:clrMapOvr>
    <a:masterClrMapping/>
  </p:clrMapOvr>
  <p:transition>
    <p:split orient="vert"/>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3076"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DA162A7A-39FA-4652-876C-6B08C4E47FA4}" type="slidenum">
              <a:rPr lang="en-US" sz="1400">
                <a:solidFill>
                  <a:schemeClr val="bg1"/>
                </a:solidFill>
              </a:rPr>
              <a:pPr/>
              <a:t>111</a:t>
            </a:fld>
            <a:endParaRPr lang="en-US" sz="1400">
              <a:solidFill>
                <a:schemeClr val="bg1"/>
              </a:solidFill>
            </a:endParaRPr>
          </a:p>
        </p:txBody>
      </p:sp>
      <p:graphicFrame>
        <p:nvGraphicFramePr>
          <p:cNvPr id="3074" name="Object 2"/>
          <p:cNvGraphicFramePr>
            <a:graphicFrameLocks noChangeAspect="1"/>
          </p:cNvGraphicFramePr>
          <p:nvPr/>
        </p:nvGraphicFramePr>
        <p:xfrm>
          <a:off x="0" y="-304800"/>
          <a:ext cx="9448800" cy="7162800"/>
        </p:xfrm>
        <a:graphic>
          <a:graphicData uri="http://schemas.openxmlformats.org/presentationml/2006/ole">
            <mc:AlternateContent xmlns:mc="http://schemas.openxmlformats.org/markup-compatibility/2006">
              <mc:Choice xmlns:v="urn:schemas-microsoft-com:vml" Requires="v">
                <p:oleObj spid="_x0000_s5192"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60547" name="AutoShape 3"/>
          <p:cNvSpPr>
            <a:spLocks noChangeArrowheads="1"/>
          </p:cNvSpPr>
          <p:nvPr/>
        </p:nvSpPr>
        <p:spPr bwMode="auto">
          <a:xfrm>
            <a:off x="3733800" y="4572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260548" name="AutoShape 4"/>
          <p:cNvSpPr>
            <a:spLocks noChangeArrowheads="1"/>
          </p:cNvSpPr>
          <p:nvPr/>
        </p:nvSpPr>
        <p:spPr bwMode="auto">
          <a:xfrm>
            <a:off x="6096000" y="37338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3079" name="Text Box 5"/>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3080" name="Text Box 6"/>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3081" name="Line 7"/>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082" name="Text Box 8"/>
          <p:cNvSpPr txBox="1">
            <a:spLocks noChangeArrowheads="1"/>
          </p:cNvSpPr>
          <p:nvPr/>
        </p:nvSpPr>
        <p:spPr bwMode="auto">
          <a:xfrm>
            <a:off x="8001000" y="60198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1800">
                <a:solidFill>
                  <a:schemeClr val="tx1"/>
                </a:solidFill>
                <a:latin typeface="Verdana" pitchFamily="34" charset="0"/>
              </a:rPr>
              <a:t>15</a:t>
            </a:r>
          </a:p>
        </p:txBody>
      </p:sp>
    </p:spTree>
    <p:extLst>
      <p:ext uri="{BB962C8B-B14F-4D97-AF65-F5344CB8AC3E}">
        <p14:creationId xmlns:p14="http://schemas.microsoft.com/office/powerpoint/2010/main" val="2165178358"/>
      </p:ext>
    </p:extLst>
  </p:cSld>
  <p:clrMapOvr>
    <a:masterClrMapping/>
  </p:clrMapOvr>
  <p:transition>
    <p:split orient="vert"/>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4100"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ECC8A396-830B-4C08-8149-25D35027E161}" type="slidenum">
              <a:rPr lang="en-US" sz="1400">
                <a:solidFill>
                  <a:schemeClr val="bg1"/>
                </a:solidFill>
              </a:rPr>
              <a:pPr/>
              <a:t>112</a:t>
            </a:fld>
            <a:endParaRPr lang="en-US" sz="1400">
              <a:solidFill>
                <a:schemeClr val="bg1"/>
              </a:solidFill>
            </a:endParaRPr>
          </a:p>
        </p:txBody>
      </p:sp>
      <p:graphicFrame>
        <p:nvGraphicFramePr>
          <p:cNvPr id="4098"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6216"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62595" name="AutoShape 3"/>
          <p:cNvSpPr>
            <a:spLocks noChangeArrowheads="1"/>
          </p:cNvSpPr>
          <p:nvPr/>
        </p:nvSpPr>
        <p:spPr bwMode="auto">
          <a:xfrm>
            <a:off x="3733800" y="4572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262596" name="AutoShape 4"/>
          <p:cNvSpPr>
            <a:spLocks noChangeArrowheads="1"/>
          </p:cNvSpPr>
          <p:nvPr/>
        </p:nvSpPr>
        <p:spPr bwMode="auto">
          <a:xfrm>
            <a:off x="6096000" y="37338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4103" name="Line 5"/>
          <p:cNvSpPr>
            <a:spLocks noChangeShapeType="1"/>
          </p:cNvSpPr>
          <p:nvPr/>
        </p:nvSpPr>
        <p:spPr bwMode="auto">
          <a:xfrm flipV="1">
            <a:off x="3962400" y="3886200"/>
            <a:ext cx="2209800" cy="762000"/>
          </a:xfrm>
          <a:prstGeom prst="line">
            <a:avLst/>
          </a:prstGeom>
          <a:noFill/>
          <a:ln w="9525">
            <a:solidFill>
              <a:srgbClr val="CCECFF"/>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4104" name="Text Box 6"/>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4105"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4106"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107" name="Text Box 9"/>
          <p:cNvSpPr txBox="1">
            <a:spLocks noChangeArrowheads="1"/>
          </p:cNvSpPr>
          <p:nvPr/>
        </p:nvSpPr>
        <p:spPr bwMode="auto">
          <a:xfrm>
            <a:off x="8001000" y="6096000"/>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1800">
                <a:solidFill>
                  <a:schemeClr val="tx1"/>
                </a:solidFill>
                <a:latin typeface="Verdana" pitchFamily="34" charset="0"/>
              </a:rPr>
              <a:t>16</a:t>
            </a:r>
          </a:p>
        </p:txBody>
      </p:sp>
    </p:spTree>
    <p:extLst>
      <p:ext uri="{BB962C8B-B14F-4D97-AF65-F5344CB8AC3E}">
        <p14:creationId xmlns:p14="http://schemas.microsoft.com/office/powerpoint/2010/main" val="4106562087"/>
      </p:ext>
    </p:extLst>
  </p:cSld>
  <p:clrMapOvr>
    <a:masterClrMapping/>
  </p:clrMapOvr>
  <p:transition>
    <p:split orient="vert"/>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5"/>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5CF4D87C-25C9-4105-8939-46BBDB9529B1}" type="slidenum">
              <a:rPr lang="en-US" sz="1400">
                <a:solidFill>
                  <a:schemeClr val="bg1"/>
                </a:solidFill>
              </a:rPr>
              <a:pPr/>
              <a:t>113</a:t>
            </a:fld>
            <a:endParaRPr lang="en-US" sz="1400">
              <a:solidFill>
                <a:schemeClr val="bg1"/>
              </a:solidFill>
            </a:endParaRPr>
          </a:p>
        </p:txBody>
      </p:sp>
      <p:sp>
        <p:nvSpPr>
          <p:cNvPr id="1264642" name="Rectangle 2"/>
          <p:cNvSpPr>
            <a:spLocks noGrp="1" noChangeArrowheads="1"/>
          </p:cNvSpPr>
          <p:nvPr>
            <p:ph type="title"/>
          </p:nvPr>
        </p:nvSpPr>
        <p:spPr/>
        <p:txBody>
          <a:bodyPr/>
          <a:lstStyle/>
          <a:p>
            <a:pPr eaLnBrk="1" hangingPunct="1">
              <a:defRPr/>
            </a:pPr>
            <a:r>
              <a:rPr lang="en-US" smtClean="0"/>
              <a:t>Key Point</a:t>
            </a:r>
          </a:p>
        </p:txBody>
      </p:sp>
      <p:sp>
        <p:nvSpPr>
          <p:cNvPr id="30725" name="Rectangle 3"/>
          <p:cNvSpPr>
            <a:spLocks noGrp="1" noChangeArrowheads="1"/>
          </p:cNvSpPr>
          <p:nvPr>
            <p:ph type="body" idx="1"/>
          </p:nvPr>
        </p:nvSpPr>
        <p:spPr>
          <a:xfrm>
            <a:off x="533400" y="2133600"/>
            <a:ext cx="8153400" cy="4724400"/>
          </a:xfrm>
        </p:spPr>
        <p:txBody>
          <a:bodyPr/>
          <a:lstStyle/>
          <a:p>
            <a:pPr eaLnBrk="1" hangingPunct="1"/>
            <a:r>
              <a:rPr lang="en-US" dirty="0" smtClean="0"/>
              <a:t>The OSEP categories describe types of progress children can make between entry and exit</a:t>
            </a:r>
          </a:p>
          <a:p>
            <a:pPr marL="0" indent="0" eaLnBrk="1" hangingPunct="1">
              <a:buNone/>
            </a:pPr>
            <a:r>
              <a:rPr lang="en-US" sz="1050" dirty="0"/>
              <a:t> </a:t>
            </a:r>
            <a:endParaRPr lang="en-US" sz="1050" dirty="0" smtClean="0"/>
          </a:p>
          <a:p>
            <a:pPr eaLnBrk="1" hangingPunct="1"/>
            <a:r>
              <a:rPr lang="en-US" dirty="0" smtClean="0"/>
              <a:t>Two COSF ratings (entry and exit) are needed to calculate what OSEP category describes a child progress</a:t>
            </a:r>
          </a:p>
        </p:txBody>
      </p:sp>
    </p:spTree>
    <p:extLst>
      <p:ext uri="{BB962C8B-B14F-4D97-AF65-F5344CB8AC3E}">
        <p14:creationId xmlns:p14="http://schemas.microsoft.com/office/powerpoint/2010/main" val="413521860"/>
      </p:ext>
    </p:extLst>
  </p:cSld>
  <p:clrMapOvr>
    <a:masterClrMapping/>
  </p:clrMapOvr>
  <p:transition>
    <p:split orient="vert"/>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8229600" y="2286000"/>
            <a:ext cx="609600" cy="3429000"/>
          </a:xfrm>
          <a:prstGeom prst="rect">
            <a:avLst/>
          </a:prstGeom>
          <a:solidFill>
            <a:srgbClr val="66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4114800" y="2362200"/>
            <a:ext cx="1981200" cy="2514600"/>
          </a:xfrm>
          <a:prstGeom prst="ellipse">
            <a:avLst/>
          </a:prstGeom>
          <a:solidFill>
            <a:srgbClr val="FF99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p:txBody>
      </p:sp>
      <p:sp>
        <p:nvSpPr>
          <p:cNvPr id="5" name="Title 4"/>
          <p:cNvSpPr>
            <a:spLocks noGrp="1"/>
          </p:cNvSpPr>
          <p:nvPr>
            <p:ph type="title"/>
          </p:nvPr>
        </p:nvSpPr>
        <p:spPr/>
        <p:txBody>
          <a:bodyPr/>
          <a:lstStyle/>
          <a:p>
            <a:r>
              <a:rPr lang="en-US" dirty="0" smtClean="0"/>
              <a:t>Following the data</a:t>
            </a:r>
            <a:endParaRPr lang="en-US" dirty="0"/>
          </a:p>
        </p:txBody>
      </p:sp>
      <p:pic>
        <p:nvPicPr>
          <p:cNvPr id="7" name="Content Placeholder 6" descr="MH900250978.JPG"/>
          <p:cNvPicPr>
            <a:picLocks noGrp="1" noChangeAspect="1"/>
          </p:cNvPicPr>
          <p:nvPr>
            <p:ph idx="1"/>
          </p:nvPr>
        </p:nvPicPr>
        <p:blipFill>
          <a:blip r:embed="rId3" cstate="print"/>
          <a:stretch>
            <a:fillRect/>
          </a:stretch>
        </p:blipFill>
        <p:spPr>
          <a:xfrm>
            <a:off x="152400" y="2895600"/>
            <a:ext cx="1965325" cy="1965325"/>
          </a:xfrm>
        </p:spPr>
      </p:pic>
      <p:sp>
        <p:nvSpPr>
          <p:cNvPr id="4" name="Slide Number Placeholder 3"/>
          <p:cNvSpPr>
            <a:spLocks noGrp="1"/>
          </p:cNvSpPr>
          <p:nvPr>
            <p:ph type="sldNum" sz="quarter" idx="10"/>
          </p:nvPr>
        </p:nvSpPr>
        <p:spPr/>
        <p:txBody>
          <a:bodyPr/>
          <a:lstStyle/>
          <a:p>
            <a:pPr>
              <a:defRPr/>
            </a:pPr>
            <a:fld id="{692C6903-1743-4F66-A1E1-8E479C64374E}" type="slidenum">
              <a:rPr lang="en-US" smtClean="0"/>
              <a:pPr>
                <a:defRPr/>
              </a:pPr>
              <a:t>114</a:t>
            </a:fld>
            <a:endParaRPr lang="en-US" dirty="0"/>
          </a:p>
        </p:txBody>
      </p:sp>
      <p:pic>
        <p:nvPicPr>
          <p:cNvPr id="8" name="Picture 7" descr="MH900439373.JPG"/>
          <p:cNvPicPr>
            <a:picLocks noChangeAspect="1"/>
          </p:cNvPicPr>
          <p:nvPr/>
        </p:nvPicPr>
        <p:blipFill>
          <a:blip r:embed="rId4" cstate="print"/>
          <a:stretch>
            <a:fillRect/>
          </a:stretch>
        </p:blipFill>
        <p:spPr>
          <a:xfrm>
            <a:off x="2133600" y="2743200"/>
            <a:ext cx="1981200" cy="2081212"/>
          </a:xfrm>
          <a:prstGeom prst="rect">
            <a:avLst/>
          </a:prstGeom>
        </p:spPr>
      </p:pic>
      <p:sp>
        <p:nvSpPr>
          <p:cNvPr id="9" name="TextBox 8"/>
          <p:cNvSpPr txBox="1"/>
          <p:nvPr/>
        </p:nvSpPr>
        <p:spPr>
          <a:xfrm>
            <a:off x="4038600" y="2971800"/>
            <a:ext cx="2057400" cy="1569660"/>
          </a:xfrm>
          <a:prstGeom prst="rect">
            <a:avLst/>
          </a:prstGeom>
          <a:noFill/>
        </p:spPr>
        <p:txBody>
          <a:bodyPr wrap="square" rtlCol="0">
            <a:spAutoFit/>
          </a:bodyPr>
          <a:lstStyle/>
          <a:p>
            <a:r>
              <a:rPr lang="en-US" dirty="0" smtClean="0">
                <a:solidFill>
                  <a:schemeClr val="bg1"/>
                </a:solidFill>
              </a:rPr>
              <a:t>1-7 rating </a:t>
            </a:r>
          </a:p>
          <a:p>
            <a:r>
              <a:rPr lang="en-US" dirty="0" smtClean="0">
                <a:solidFill>
                  <a:schemeClr val="bg1"/>
                </a:solidFill>
              </a:rPr>
              <a:t>at entry     &amp; exit</a:t>
            </a:r>
            <a:endParaRPr lang="en-US" dirty="0">
              <a:solidFill>
                <a:schemeClr val="bg1"/>
              </a:solidFill>
            </a:endParaRPr>
          </a:p>
        </p:txBody>
      </p:sp>
      <p:pic>
        <p:nvPicPr>
          <p:cNvPr id="12" name="Picture 6"/>
          <p:cNvPicPr>
            <a:picLocks noChangeAspect="1" noChangeArrowheads="1"/>
          </p:cNvPicPr>
          <p:nvPr/>
        </p:nvPicPr>
        <p:blipFill>
          <a:blip r:embed="rId5" cstate="print"/>
          <a:srcRect/>
          <a:stretch>
            <a:fillRect/>
          </a:stretch>
        </p:blipFill>
        <p:spPr bwMode="auto">
          <a:xfrm>
            <a:off x="6172201" y="2971800"/>
            <a:ext cx="1773853" cy="1066800"/>
          </a:xfrm>
          <a:prstGeom prst="rect">
            <a:avLst/>
          </a:prstGeom>
          <a:noFill/>
          <a:ln w="9525">
            <a:noFill/>
            <a:miter lim="800000"/>
            <a:headEnd/>
            <a:tailEnd/>
          </a:ln>
        </p:spPr>
      </p:pic>
      <p:sp>
        <p:nvSpPr>
          <p:cNvPr id="13" name="TextBox 12"/>
          <p:cNvSpPr txBox="1"/>
          <p:nvPr/>
        </p:nvSpPr>
        <p:spPr>
          <a:xfrm>
            <a:off x="6096000" y="4114800"/>
            <a:ext cx="1981200" cy="1692771"/>
          </a:xfrm>
          <a:prstGeom prst="rect">
            <a:avLst/>
          </a:prstGeom>
          <a:noFill/>
        </p:spPr>
        <p:txBody>
          <a:bodyPr wrap="square" rtlCol="0">
            <a:spAutoFit/>
          </a:bodyPr>
          <a:lstStyle/>
          <a:p>
            <a:r>
              <a:rPr lang="en-US" sz="2400" dirty="0" smtClean="0"/>
              <a:t>a – e progress categories</a:t>
            </a:r>
          </a:p>
          <a:p>
            <a:r>
              <a:rPr lang="en-US" sz="1600" dirty="0" smtClean="0"/>
              <a:t>(State: 3 outcomes, </a:t>
            </a:r>
          </a:p>
          <a:p>
            <a:r>
              <a:rPr lang="en-US" sz="1600" dirty="0" smtClean="0"/>
              <a:t>15 percentages)</a:t>
            </a:r>
            <a:endParaRPr lang="en-US" sz="1600" dirty="0"/>
          </a:p>
        </p:txBody>
      </p:sp>
      <p:sp>
        <p:nvSpPr>
          <p:cNvPr id="21" name="TextBox 20"/>
          <p:cNvSpPr txBox="1"/>
          <p:nvPr/>
        </p:nvSpPr>
        <p:spPr>
          <a:xfrm>
            <a:off x="8229600" y="2057400"/>
            <a:ext cx="553998" cy="3886200"/>
          </a:xfrm>
          <a:prstGeom prst="rect">
            <a:avLst/>
          </a:prstGeom>
          <a:noFill/>
        </p:spPr>
        <p:txBody>
          <a:bodyPr vert="vert270" wrap="square" rtlCol="0">
            <a:spAutoFit/>
          </a:bodyPr>
          <a:lstStyle/>
          <a:p>
            <a:r>
              <a:rPr lang="en-US" sz="2400" b="1" dirty="0" smtClean="0">
                <a:solidFill>
                  <a:schemeClr val="bg1"/>
                </a:solidFill>
              </a:rPr>
              <a:t>2 summary statements</a:t>
            </a:r>
            <a:endParaRPr lang="en-US" sz="2400" b="1" dirty="0">
              <a:solidFill>
                <a:schemeClr val="bg1"/>
              </a:solidFill>
            </a:endParaRPr>
          </a:p>
        </p:txBody>
      </p:sp>
      <p:sp>
        <p:nvSpPr>
          <p:cNvPr id="14" name="TextBox 13"/>
          <p:cNvSpPr txBox="1"/>
          <p:nvPr/>
        </p:nvSpPr>
        <p:spPr>
          <a:xfrm>
            <a:off x="4648200" y="5105400"/>
            <a:ext cx="1023229" cy="707886"/>
          </a:xfrm>
          <a:prstGeom prst="rect">
            <a:avLst/>
          </a:prstGeom>
          <a:noFill/>
        </p:spPr>
        <p:txBody>
          <a:bodyPr wrap="none" rtlCol="0">
            <a:spAutoFit/>
          </a:bodyPr>
          <a:lstStyle/>
          <a:p>
            <a:r>
              <a:rPr lang="en-US" sz="2000" dirty="0" smtClean="0"/>
              <a:t>Child’s </a:t>
            </a:r>
          </a:p>
          <a:p>
            <a:r>
              <a:rPr lang="en-US" sz="2000" dirty="0" smtClean="0"/>
              <a:t>status</a:t>
            </a:r>
            <a:endParaRPr lang="en-US" sz="2000" dirty="0"/>
          </a:p>
        </p:txBody>
      </p:sp>
      <p:sp>
        <p:nvSpPr>
          <p:cNvPr id="15" name="TextBox 14"/>
          <p:cNvSpPr txBox="1"/>
          <p:nvPr/>
        </p:nvSpPr>
        <p:spPr>
          <a:xfrm>
            <a:off x="5943600" y="2209800"/>
            <a:ext cx="2209800" cy="707886"/>
          </a:xfrm>
          <a:prstGeom prst="rect">
            <a:avLst/>
          </a:prstGeom>
          <a:noFill/>
        </p:spPr>
        <p:txBody>
          <a:bodyPr wrap="square" rtlCol="0">
            <a:spAutoFit/>
          </a:bodyPr>
          <a:lstStyle/>
          <a:p>
            <a:r>
              <a:rPr lang="en-US" sz="2000" dirty="0" smtClean="0"/>
              <a:t>Child’s progress </a:t>
            </a:r>
          </a:p>
          <a:p>
            <a:r>
              <a:rPr lang="en-US" sz="2000" dirty="0" smtClean="0"/>
              <a:t>over time</a:t>
            </a:r>
            <a:endParaRPr lang="en-US" sz="2000" dirty="0"/>
          </a:p>
        </p:txBody>
      </p:sp>
    </p:spTree>
    <p:extLst>
      <p:ext uri="{BB962C8B-B14F-4D97-AF65-F5344CB8AC3E}">
        <p14:creationId xmlns:p14="http://schemas.microsoft.com/office/powerpoint/2010/main" val="398912755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31747" name="Slide Number Placeholder 6"/>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D5AA6BF8-6990-4CFE-9D59-D442CC783B99}" type="slidenum">
              <a:rPr lang="en-US" sz="1400">
                <a:solidFill>
                  <a:schemeClr val="bg1"/>
                </a:solidFill>
              </a:rPr>
              <a:pPr/>
              <a:t>115</a:t>
            </a:fld>
            <a:endParaRPr lang="en-US" sz="1400">
              <a:solidFill>
                <a:schemeClr val="bg1"/>
              </a:solidFill>
            </a:endParaRPr>
          </a:p>
        </p:txBody>
      </p:sp>
      <p:sp>
        <p:nvSpPr>
          <p:cNvPr id="1266690" name="Rectangle 2"/>
          <p:cNvSpPr>
            <a:spLocks noGrp="1" noChangeArrowheads="1"/>
          </p:cNvSpPr>
          <p:nvPr>
            <p:ph type="title"/>
          </p:nvPr>
        </p:nvSpPr>
        <p:spPr/>
        <p:txBody>
          <a:bodyPr/>
          <a:lstStyle/>
          <a:p>
            <a:pPr eaLnBrk="1" hangingPunct="1">
              <a:tabLst>
                <a:tab pos="685800" algn="l"/>
              </a:tabLst>
              <a:defRPr/>
            </a:pPr>
            <a:r>
              <a:rPr lang="en-US" sz="3200" smtClean="0"/>
              <a:t>How changes in ratings on the COSF correspond to reporting categories a - e</a:t>
            </a:r>
          </a:p>
        </p:txBody>
      </p:sp>
      <p:sp>
        <p:nvSpPr>
          <p:cNvPr id="1266691" name="Rectangle 3"/>
          <p:cNvSpPr>
            <a:spLocks noGrp="1" noChangeArrowheads="1"/>
          </p:cNvSpPr>
          <p:nvPr>
            <p:ph type="body" sz="half" idx="1"/>
          </p:nvPr>
        </p:nvSpPr>
        <p:spPr>
          <a:xfrm>
            <a:off x="1371600" y="2057400"/>
            <a:ext cx="3421063" cy="4114800"/>
          </a:xfrm>
        </p:spPr>
        <p:txBody>
          <a:bodyPr/>
          <a:lstStyle/>
          <a:p>
            <a:pPr eaLnBrk="1" hangingPunct="1">
              <a:buFont typeface="Wingdings" pitchFamily="2" charset="2"/>
              <a:buNone/>
              <a:defRPr/>
            </a:pPr>
            <a:r>
              <a:rPr lang="en-US" sz="3200" dirty="0" smtClean="0"/>
              <a:t>e. % of children who </a:t>
            </a:r>
            <a:r>
              <a:rPr lang="en-US" sz="3200" u="sng" dirty="0" smtClean="0"/>
              <a:t>maintain</a:t>
            </a:r>
            <a:r>
              <a:rPr lang="en-US" sz="3200" dirty="0" smtClean="0"/>
              <a:t> functioning at a level comparable to same-aged peers</a:t>
            </a:r>
          </a:p>
          <a:p>
            <a:pPr eaLnBrk="1" hangingPunct="1">
              <a:buFont typeface="Wingdings" pitchFamily="2" charset="2"/>
              <a:buNone/>
              <a:defRPr/>
            </a:pPr>
            <a:endParaRPr lang="en-US" dirty="0" smtClean="0"/>
          </a:p>
        </p:txBody>
      </p:sp>
      <p:sp>
        <p:nvSpPr>
          <p:cNvPr id="1266692" name="Rectangle 4"/>
          <p:cNvSpPr>
            <a:spLocks noGrp="1" noChangeArrowheads="1"/>
          </p:cNvSpPr>
          <p:nvPr>
            <p:ph type="body" sz="half" idx="2"/>
          </p:nvPr>
        </p:nvSpPr>
        <p:spPr>
          <a:xfrm>
            <a:off x="4921250" y="2057400"/>
            <a:ext cx="3536950" cy="4114800"/>
          </a:xfrm>
        </p:spPr>
        <p:txBody>
          <a:bodyPr/>
          <a:lstStyle/>
          <a:p>
            <a:pPr eaLnBrk="1" hangingPunct="1">
              <a:defRPr/>
            </a:pPr>
            <a:r>
              <a:rPr lang="en-US" sz="3200" dirty="0" smtClean="0">
                <a:solidFill>
                  <a:schemeClr val="accent2"/>
                </a:solidFill>
              </a:rPr>
              <a:t>Rated 6 or 7 at entry; AND</a:t>
            </a:r>
          </a:p>
          <a:p>
            <a:pPr eaLnBrk="1" hangingPunct="1">
              <a:defRPr/>
            </a:pPr>
            <a:r>
              <a:rPr lang="en-US" sz="3200" dirty="0" smtClean="0">
                <a:solidFill>
                  <a:schemeClr val="accent2"/>
                </a:solidFill>
              </a:rPr>
              <a:t>Rated 6 or 7 at exit</a:t>
            </a:r>
          </a:p>
        </p:txBody>
      </p:sp>
    </p:spTree>
    <p:extLst>
      <p:ext uri="{BB962C8B-B14F-4D97-AF65-F5344CB8AC3E}">
        <p14:creationId xmlns:p14="http://schemas.microsoft.com/office/powerpoint/2010/main" val="279446499"/>
      </p:ext>
    </p:extLst>
  </p:cSld>
  <p:clrMapOvr>
    <a:masterClrMapping/>
  </p:clrMapOvr>
  <p:transition>
    <p:split orient="vert"/>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5124"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F377D681-2370-4394-8844-8BC6E8F4A7AA}" type="slidenum">
              <a:rPr lang="en-US" sz="1400">
                <a:solidFill>
                  <a:schemeClr val="bg1"/>
                </a:solidFill>
              </a:rPr>
              <a:pPr/>
              <a:t>116</a:t>
            </a:fld>
            <a:endParaRPr lang="en-US" sz="1400">
              <a:solidFill>
                <a:schemeClr val="bg1"/>
              </a:solidFill>
            </a:endParaRPr>
          </a:p>
        </p:txBody>
      </p:sp>
      <p:graphicFrame>
        <p:nvGraphicFramePr>
          <p:cNvPr id="5122"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7240"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68739" name="AutoShape 3"/>
          <p:cNvSpPr>
            <a:spLocks noChangeArrowheads="1"/>
          </p:cNvSpPr>
          <p:nvPr/>
        </p:nvSpPr>
        <p:spPr bwMode="auto">
          <a:xfrm>
            <a:off x="3657600" y="3429000"/>
            <a:ext cx="228600" cy="228600"/>
          </a:xfrm>
          <a:prstGeom prst="star5">
            <a:avLst/>
          </a:prstGeom>
          <a:solidFill>
            <a:srgbClr val="E1031D"/>
          </a:solidFill>
          <a:ln w="9525">
            <a:solidFill>
              <a:srgbClr val="E1031D"/>
            </a:solidFill>
            <a:miter lim="800000"/>
            <a:headEnd/>
            <a:tailEnd/>
          </a:ln>
          <a:effectLst/>
        </p:spPr>
        <p:txBody>
          <a:bodyPr wrap="none" anchor="ctr"/>
          <a:lstStyle/>
          <a:p>
            <a:pPr>
              <a:defRPr/>
            </a:pPr>
            <a:endParaRPr lang="en-US"/>
          </a:p>
        </p:txBody>
      </p:sp>
      <p:sp>
        <p:nvSpPr>
          <p:cNvPr id="1268740" name="AutoShape 4"/>
          <p:cNvSpPr>
            <a:spLocks noChangeArrowheads="1"/>
          </p:cNvSpPr>
          <p:nvPr/>
        </p:nvSpPr>
        <p:spPr bwMode="auto">
          <a:xfrm>
            <a:off x="6172200" y="2209800"/>
            <a:ext cx="228600" cy="228600"/>
          </a:xfrm>
          <a:prstGeom prst="star5">
            <a:avLst/>
          </a:prstGeom>
          <a:solidFill>
            <a:srgbClr val="E1031D"/>
          </a:solidFill>
          <a:ln w="9525">
            <a:solidFill>
              <a:srgbClr val="E1031D"/>
            </a:solidFill>
            <a:miter lim="800000"/>
            <a:headEnd/>
            <a:tailEnd/>
          </a:ln>
          <a:effectLst/>
        </p:spPr>
        <p:txBody>
          <a:bodyPr wrap="none" anchor="ctr"/>
          <a:lstStyle/>
          <a:p>
            <a:pPr>
              <a:defRPr/>
            </a:pPr>
            <a:endParaRPr lang="en-US"/>
          </a:p>
        </p:txBody>
      </p:sp>
      <p:sp>
        <p:nvSpPr>
          <p:cNvPr id="5127" name="Line 5"/>
          <p:cNvSpPr>
            <a:spLocks noChangeShapeType="1"/>
          </p:cNvSpPr>
          <p:nvPr/>
        </p:nvSpPr>
        <p:spPr bwMode="auto">
          <a:xfrm flipV="1">
            <a:off x="3810000" y="2362200"/>
            <a:ext cx="2514600" cy="1143000"/>
          </a:xfrm>
          <a:prstGeom prst="line">
            <a:avLst/>
          </a:prstGeom>
          <a:noFill/>
          <a:ln w="9525">
            <a:solidFill>
              <a:srgbClr val="E1031D"/>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5128" name="Text Box 6"/>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5129"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5130"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997975700"/>
      </p:ext>
    </p:extLst>
  </p:cSld>
  <p:clrMapOvr>
    <a:masterClrMapping/>
  </p:clrMapOvr>
  <p:transition>
    <p:split orient="vert"/>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6148"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64801CDA-ED3C-4A32-A10F-05428500C7D2}" type="slidenum">
              <a:rPr lang="en-US" sz="1400">
                <a:solidFill>
                  <a:schemeClr val="bg1"/>
                </a:solidFill>
              </a:rPr>
              <a:pPr/>
              <a:t>117</a:t>
            </a:fld>
            <a:endParaRPr lang="en-US" sz="1400">
              <a:solidFill>
                <a:schemeClr val="bg1"/>
              </a:solidFill>
            </a:endParaRPr>
          </a:p>
        </p:txBody>
      </p:sp>
      <p:graphicFrame>
        <p:nvGraphicFramePr>
          <p:cNvPr id="6146"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8264"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w="9525">
                        <a:solidFill>
                          <a:srgbClr val="E1031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70787" name="AutoShape 3"/>
          <p:cNvSpPr>
            <a:spLocks noChangeArrowheads="1"/>
          </p:cNvSpPr>
          <p:nvPr/>
        </p:nvSpPr>
        <p:spPr bwMode="auto">
          <a:xfrm>
            <a:off x="3733800" y="3657600"/>
            <a:ext cx="304800" cy="304800"/>
          </a:xfrm>
          <a:prstGeom prst="star5">
            <a:avLst/>
          </a:prstGeom>
          <a:solidFill>
            <a:srgbClr val="E1031D"/>
          </a:solidFill>
          <a:ln w="9525">
            <a:solidFill>
              <a:srgbClr val="D01465"/>
            </a:solidFill>
            <a:miter lim="800000"/>
            <a:headEnd/>
            <a:tailEnd/>
          </a:ln>
          <a:effectLst/>
        </p:spPr>
        <p:txBody>
          <a:bodyPr wrap="none" anchor="ctr"/>
          <a:lstStyle/>
          <a:p>
            <a:pPr>
              <a:defRPr/>
            </a:pPr>
            <a:endParaRPr lang="en-US"/>
          </a:p>
        </p:txBody>
      </p:sp>
      <p:sp>
        <p:nvSpPr>
          <p:cNvPr id="1270788" name="AutoShape 4"/>
          <p:cNvSpPr>
            <a:spLocks noChangeArrowheads="1"/>
          </p:cNvSpPr>
          <p:nvPr/>
        </p:nvSpPr>
        <p:spPr bwMode="auto">
          <a:xfrm>
            <a:off x="6172200" y="2209800"/>
            <a:ext cx="228600" cy="228600"/>
          </a:xfrm>
          <a:prstGeom prst="star5">
            <a:avLst/>
          </a:prstGeom>
          <a:solidFill>
            <a:srgbClr val="E1031D"/>
          </a:solidFill>
          <a:ln w="9525">
            <a:solidFill>
              <a:srgbClr val="D01465"/>
            </a:solidFill>
            <a:miter lim="800000"/>
            <a:headEnd/>
            <a:tailEnd/>
          </a:ln>
          <a:effectLst/>
        </p:spPr>
        <p:txBody>
          <a:bodyPr wrap="none" anchor="ctr"/>
          <a:lstStyle/>
          <a:p>
            <a:pPr>
              <a:defRPr/>
            </a:pPr>
            <a:endParaRPr lang="en-US"/>
          </a:p>
        </p:txBody>
      </p:sp>
      <p:sp>
        <p:nvSpPr>
          <p:cNvPr id="6151" name="Line 5"/>
          <p:cNvSpPr>
            <a:spLocks noChangeShapeType="1"/>
          </p:cNvSpPr>
          <p:nvPr/>
        </p:nvSpPr>
        <p:spPr bwMode="auto">
          <a:xfrm flipV="1">
            <a:off x="3886200" y="2362200"/>
            <a:ext cx="2438400" cy="1447800"/>
          </a:xfrm>
          <a:prstGeom prst="line">
            <a:avLst/>
          </a:prstGeom>
          <a:noFill/>
          <a:ln w="9525">
            <a:solidFill>
              <a:srgbClr val="D01465"/>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6152" name="Text Box 6"/>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6153"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6154"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56923316"/>
      </p:ext>
    </p:extLst>
  </p:cSld>
  <p:clrMapOvr>
    <a:masterClrMapping/>
  </p:clrMapOvr>
  <p:transition>
    <p:split orient="ver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7172"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1FC840B1-1DF6-4E4A-908F-AD665BC894BB}" type="slidenum">
              <a:rPr lang="en-US" sz="1400">
                <a:solidFill>
                  <a:schemeClr val="bg1"/>
                </a:solidFill>
              </a:rPr>
              <a:pPr/>
              <a:t>118</a:t>
            </a:fld>
            <a:endParaRPr lang="en-US" sz="1400">
              <a:solidFill>
                <a:schemeClr val="bg1"/>
              </a:solidFill>
            </a:endParaRPr>
          </a:p>
        </p:txBody>
      </p:sp>
      <p:graphicFrame>
        <p:nvGraphicFramePr>
          <p:cNvPr id="7170"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9288"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w="9525">
                        <a:solidFill>
                          <a:srgbClr val="E1031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72835" name="AutoShape 3"/>
          <p:cNvSpPr>
            <a:spLocks noChangeArrowheads="1"/>
          </p:cNvSpPr>
          <p:nvPr/>
        </p:nvSpPr>
        <p:spPr bwMode="auto">
          <a:xfrm>
            <a:off x="3733800" y="3352800"/>
            <a:ext cx="304800" cy="304800"/>
          </a:xfrm>
          <a:prstGeom prst="star5">
            <a:avLst/>
          </a:prstGeom>
          <a:solidFill>
            <a:srgbClr val="E1031D"/>
          </a:solidFill>
          <a:ln w="9525">
            <a:solidFill>
              <a:srgbClr val="D01465"/>
            </a:solidFill>
            <a:miter lim="800000"/>
            <a:headEnd/>
            <a:tailEnd/>
          </a:ln>
          <a:effectLst/>
        </p:spPr>
        <p:txBody>
          <a:bodyPr wrap="none" anchor="ctr"/>
          <a:lstStyle/>
          <a:p>
            <a:pPr>
              <a:defRPr/>
            </a:pPr>
            <a:endParaRPr lang="en-US"/>
          </a:p>
        </p:txBody>
      </p:sp>
      <p:sp>
        <p:nvSpPr>
          <p:cNvPr id="1272836" name="AutoShape 4"/>
          <p:cNvSpPr>
            <a:spLocks noChangeArrowheads="1"/>
          </p:cNvSpPr>
          <p:nvPr/>
        </p:nvSpPr>
        <p:spPr bwMode="auto">
          <a:xfrm>
            <a:off x="6096000" y="2743200"/>
            <a:ext cx="304800" cy="304800"/>
          </a:xfrm>
          <a:prstGeom prst="star5">
            <a:avLst/>
          </a:prstGeom>
          <a:solidFill>
            <a:srgbClr val="E1031D"/>
          </a:solidFill>
          <a:ln w="9525">
            <a:solidFill>
              <a:srgbClr val="D01465"/>
            </a:solidFill>
            <a:miter lim="800000"/>
            <a:headEnd/>
            <a:tailEnd/>
          </a:ln>
          <a:effectLst/>
        </p:spPr>
        <p:txBody>
          <a:bodyPr wrap="none" anchor="ctr"/>
          <a:lstStyle/>
          <a:p>
            <a:pPr>
              <a:defRPr/>
            </a:pPr>
            <a:endParaRPr lang="en-US"/>
          </a:p>
        </p:txBody>
      </p:sp>
      <p:sp>
        <p:nvSpPr>
          <p:cNvPr id="7175" name="Line 5"/>
          <p:cNvSpPr>
            <a:spLocks noChangeShapeType="1"/>
          </p:cNvSpPr>
          <p:nvPr/>
        </p:nvSpPr>
        <p:spPr bwMode="auto">
          <a:xfrm flipV="1">
            <a:off x="3810000" y="2895600"/>
            <a:ext cx="2438400" cy="685800"/>
          </a:xfrm>
          <a:prstGeom prst="line">
            <a:avLst/>
          </a:prstGeom>
          <a:noFill/>
          <a:ln w="9525">
            <a:solidFill>
              <a:srgbClr val="D01465"/>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7176" name="Text Box 6"/>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7177"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7178"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847581777"/>
      </p:ext>
    </p:extLst>
  </p:cSld>
  <p:clrMapOvr>
    <a:masterClrMapping/>
  </p:clrMapOvr>
  <p:transition>
    <p:split orient="ver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32771" name="Slide Number Placeholder 6"/>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CE6D045D-FAF1-466B-9BE6-F272462DDA45}" type="slidenum">
              <a:rPr lang="en-US" sz="1400">
                <a:solidFill>
                  <a:schemeClr val="bg1"/>
                </a:solidFill>
              </a:rPr>
              <a:pPr/>
              <a:t>119</a:t>
            </a:fld>
            <a:endParaRPr lang="en-US" sz="1400">
              <a:solidFill>
                <a:schemeClr val="bg1"/>
              </a:solidFill>
            </a:endParaRPr>
          </a:p>
        </p:txBody>
      </p:sp>
      <p:sp>
        <p:nvSpPr>
          <p:cNvPr id="1274882" name="Rectangle 2"/>
          <p:cNvSpPr>
            <a:spLocks noGrp="1" noChangeArrowheads="1"/>
          </p:cNvSpPr>
          <p:nvPr>
            <p:ph type="title"/>
          </p:nvPr>
        </p:nvSpPr>
        <p:spPr/>
        <p:txBody>
          <a:bodyPr/>
          <a:lstStyle/>
          <a:p>
            <a:pPr eaLnBrk="1" hangingPunct="1">
              <a:defRPr/>
            </a:pPr>
            <a:r>
              <a:rPr lang="en-US" sz="3200" smtClean="0"/>
              <a:t>How changes in ratings on the COSF correspond to reporting categories a - e</a:t>
            </a:r>
          </a:p>
        </p:txBody>
      </p:sp>
      <p:sp>
        <p:nvSpPr>
          <p:cNvPr id="1274883" name="Rectangle 3"/>
          <p:cNvSpPr>
            <a:spLocks noGrp="1" noChangeArrowheads="1"/>
          </p:cNvSpPr>
          <p:nvPr>
            <p:ph type="body" sz="half" idx="1"/>
          </p:nvPr>
        </p:nvSpPr>
        <p:spPr>
          <a:xfrm>
            <a:off x="1219200" y="2057400"/>
            <a:ext cx="3810000" cy="4114800"/>
          </a:xfrm>
        </p:spPr>
        <p:txBody>
          <a:bodyPr/>
          <a:lstStyle/>
          <a:p>
            <a:pPr eaLnBrk="1" hangingPunct="1">
              <a:buFont typeface="Wingdings" pitchFamily="2" charset="2"/>
              <a:buNone/>
              <a:defRPr/>
            </a:pPr>
            <a:r>
              <a:rPr lang="en-US" sz="3200" dirty="0" smtClean="0">
                <a:effectLst>
                  <a:outerShdw blurRad="38100" dist="38100" dir="2700000" algn="tl">
                    <a:srgbClr val="000000"/>
                  </a:outerShdw>
                </a:effectLst>
              </a:rPr>
              <a:t>d</a:t>
            </a:r>
            <a:r>
              <a:rPr lang="en-US" sz="3200" dirty="0" smtClean="0"/>
              <a:t>. % of children who improve functioning to </a:t>
            </a:r>
            <a:r>
              <a:rPr lang="en-US" sz="3200" u="sng" dirty="0" smtClean="0"/>
              <a:t>reach</a:t>
            </a:r>
            <a:r>
              <a:rPr lang="en-US" sz="3200" dirty="0" smtClean="0"/>
              <a:t> a level comparable to same-aged peers</a:t>
            </a:r>
          </a:p>
        </p:txBody>
      </p:sp>
      <p:sp>
        <p:nvSpPr>
          <p:cNvPr id="1274884" name="Rectangle 4"/>
          <p:cNvSpPr>
            <a:spLocks noGrp="1" noChangeArrowheads="1"/>
          </p:cNvSpPr>
          <p:nvPr>
            <p:ph type="body" sz="half" idx="2"/>
          </p:nvPr>
        </p:nvSpPr>
        <p:spPr>
          <a:xfrm>
            <a:off x="5334000" y="2209800"/>
            <a:ext cx="3048000" cy="4114800"/>
          </a:xfrm>
        </p:spPr>
        <p:txBody>
          <a:bodyPr/>
          <a:lstStyle/>
          <a:p>
            <a:pPr eaLnBrk="1" hangingPunct="1">
              <a:defRPr/>
            </a:pPr>
            <a:r>
              <a:rPr lang="en-US" sz="3200" dirty="0" smtClean="0">
                <a:solidFill>
                  <a:schemeClr val="accent2"/>
                </a:solidFill>
              </a:rPr>
              <a:t>Rated 5 or lower at entry; AND</a:t>
            </a:r>
          </a:p>
          <a:p>
            <a:pPr eaLnBrk="1" hangingPunct="1">
              <a:defRPr/>
            </a:pPr>
            <a:r>
              <a:rPr lang="en-US" sz="3200" dirty="0" smtClean="0">
                <a:solidFill>
                  <a:schemeClr val="accent2"/>
                </a:solidFill>
              </a:rPr>
              <a:t>Rated 6 or 7 at exit</a:t>
            </a:r>
          </a:p>
        </p:txBody>
      </p:sp>
    </p:spTree>
    <p:extLst>
      <p:ext uri="{BB962C8B-B14F-4D97-AF65-F5344CB8AC3E}">
        <p14:creationId xmlns:p14="http://schemas.microsoft.com/office/powerpoint/2010/main" val="3365051377"/>
      </p:ext>
    </p:extLst>
  </p:cSld>
  <p:clrMapOvr>
    <a:masterClrMapping/>
  </p:clrMapOvr>
  <p:transition>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People Demanded It….</a:t>
            </a:r>
            <a:endParaRPr lang="en-US" dirty="0"/>
          </a:p>
        </p:txBody>
      </p:sp>
      <p:sp>
        <p:nvSpPr>
          <p:cNvPr id="3" name="Content Placeholder 2"/>
          <p:cNvSpPr>
            <a:spLocks noGrp="1"/>
          </p:cNvSpPr>
          <p:nvPr>
            <p:ph idx="1"/>
          </p:nvPr>
        </p:nvSpPr>
        <p:spPr>
          <a:xfrm>
            <a:off x="381000" y="2419350"/>
            <a:ext cx="8763000" cy="4187952"/>
          </a:xfrm>
        </p:spPr>
        <p:txBody>
          <a:bodyPr/>
          <a:lstStyle/>
          <a:p>
            <a:r>
              <a:rPr lang="en-US" sz="3000" dirty="0" smtClean="0"/>
              <a:t>Service numbers         the difference it makes</a:t>
            </a:r>
          </a:p>
          <a:p>
            <a:pPr marL="0" indent="0">
              <a:buNone/>
            </a:pPr>
            <a:r>
              <a:rPr lang="en-US" sz="1800" dirty="0" smtClean="0"/>
              <a:t> </a:t>
            </a:r>
          </a:p>
          <a:p>
            <a:r>
              <a:rPr lang="en-US" sz="3000" dirty="0" smtClean="0"/>
              <a:t>Do some kids benefit more than others?</a:t>
            </a:r>
          </a:p>
          <a:p>
            <a:endParaRPr lang="en-US" sz="1800" dirty="0" smtClean="0"/>
          </a:p>
          <a:p>
            <a:r>
              <a:rPr lang="en-US" sz="3000" dirty="0" smtClean="0"/>
              <a:t>Is the $ worth it?   </a:t>
            </a:r>
          </a:p>
          <a:p>
            <a:pPr marL="457200" lvl="1" indent="0">
              <a:buNone/>
            </a:pPr>
            <a:r>
              <a:rPr lang="en-US" sz="3000" dirty="0"/>
              <a:t> </a:t>
            </a:r>
            <a:r>
              <a:rPr lang="en-US" sz="3000" dirty="0" smtClean="0"/>
              <a:t>        Does it change outcomes?</a:t>
            </a:r>
          </a:p>
          <a:p>
            <a:pPr marL="457200" lvl="1" indent="0">
              <a:buNone/>
            </a:pPr>
            <a:r>
              <a:rPr lang="en-US" sz="3000" dirty="0"/>
              <a:t> </a:t>
            </a:r>
            <a:r>
              <a:rPr lang="en-US" sz="3000" dirty="0" smtClean="0"/>
              <a:t>        Does it produce results?</a:t>
            </a:r>
            <a:endParaRPr lang="en-US" sz="3000" dirty="0"/>
          </a:p>
        </p:txBody>
      </p:sp>
      <p:sp>
        <p:nvSpPr>
          <p:cNvPr id="4" name="Slide Number Placeholder 3"/>
          <p:cNvSpPr>
            <a:spLocks noGrp="1"/>
          </p:cNvSpPr>
          <p:nvPr>
            <p:ph type="sldNum" sz="quarter" idx="10"/>
          </p:nvPr>
        </p:nvSpPr>
        <p:spPr/>
        <p:txBody>
          <a:bodyPr/>
          <a:lstStyle/>
          <a:p>
            <a:pPr>
              <a:defRPr/>
            </a:pPr>
            <a:fld id="{47995C5E-8F69-4404-985A-593E1D6989F4}" type="slidenum">
              <a:rPr lang="en-US" smtClean="0"/>
              <a:pPr>
                <a:defRPr/>
              </a:pPr>
              <a:t>12</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a:p>
        </p:txBody>
      </p:sp>
      <p:sp>
        <p:nvSpPr>
          <p:cNvPr id="6" name="Not Equal 5"/>
          <p:cNvSpPr/>
          <p:nvPr/>
        </p:nvSpPr>
        <p:spPr bwMode="auto">
          <a:xfrm>
            <a:off x="3600450" y="2533650"/>
            <a:ext cx="990600" cy="304800"/>
          </a:xfrm>
          <a:prstGeom prst="mathNotEqua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13274511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8196"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FB6386B1-7DD1-4D90-91DB-42082FCA81E7}" type="slidenum">
              <a:rPr lang="en-US" sz="1400">
                <a:solidFill>
                  <a:schemeClr val="bg1"/>
                </a:solidFill>
              </a:rPr>
              <a:pPr/>
              <a:t>120</a:t>
            </a:fld>
            <a:endParaRPr lang="en-US" sz="1400">
              <a:solidFill>
                <a:schemeClr val="bg1"/>
              </a:solidFill>
            </a:endParaRPr>
          </a:p>
        </p:txBody>
      </p:sp>
      <p:graphicFrame>
        <p:nvGraphicFramePr>
          <p:cNvPr id="8194"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10312"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w="9525">
                        <a:solidFill>
                          <a:srgbClr val="E1031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76931" name="AutoShape 3"/>
          <p:cNvSpPr>
            <a:spLocks noChangeArrowheads="1"/>
          </p:cNvSpPr>
          <p:nvPr/>
        </p:nvSpPr>
        <p:spPr bwMode="auto">
          <a:xfrm>
            <a:off x="3810000" y="3962400"/>
            <a:ext cx="304800" cy="304800"/>
          </a:xfrm>
          <a:prstGeom prst="star5">
            <a:avLst/>
          </a:prstGeom>
          <a:solidFill>
            <a:srgbClr val="3333CC"/>
          </a:solidFill>
          <a:ln w="9525">
            <a:solidFill>
              <a:srgbClr val="D01465"/>
            </a:solidFill>
            <a:miter lim="800000"/>
            <a:headEnd/>
            <a:tailEnd/>
          </a:ln>
          <a:effectLst/>
        </p:spPr>
        <p:txBody>
          <a:bodyPr wrap="none" anchor="ctr"/>
          <a:lstStyle/>
          <a:p>
            <a:pPr>
              <a:defRPr/>
            </a:pPr>
            <a:endParaRPr lang="en-US"/>
          </a:p>
        </p:txBody>
      </p:sp>
      <p:sp>
        <p:nvSpPr>
          <p:cNvPr id="1276932" name="AutoShape 4"/>
          <p:cNvSpPr>
            <a:spLocks noChangeArrowheads="1"/>
          </p:cNvSpPr>
          <p:nvPr/>
        </p:nvSpPr>
        <p:spPr bwMode="auto">
          <a:xfrm>
            <a:off x="6172200" y="2209800"/>
            <a:ext cx="228600" cy="228600"/>
          </a:xfrm>
          <a:prstGeom prst="star5">
            <a:avLst/>
          </a:prstGeom>
          <a:solidFill>
            <a:srgbClr val="3333CC"/>
          </a:solidFill>
          <a:ln w="9525">
            <a:solidFill>
              <a:srgbClr val="3333CC"/>
            </a:solidFill>
            <a:miter lim="800000"/>
            <a:headEnd/>
            <a:tailEnd/>
          </a:ln>
          <a:effectLst/>
        </p:spPr>
        <p:txBody>
          <a:bodyPr wrap="none" anchor="ctr"/>
          <a:lstStyle/>
          <a:p>
            <a:pPr>
              <a:defRPr/>
            </a:pPr>
            <a:endParaRPr lang="en-US"/>
          </a:p>
        </p:txBody>
      </p:sp>
      <p:sp>
        <p:nvSpPr>
          <p:cNvPr id="8199" name="Line 5"/>
          <p:cNvSpPr>
            <a:spLocks noChangeShapeType="1"/>
          </p:cNvSpPr>
          <p:nvPr/>
        </p:nvSpPr>
        <p:spPr bwMode="auto">
          <a:xfrm flipV="1">
            <a:off x="4038600" y="2362200"/>
            <a:ext cx="2209800" cy="1676400"/>
          </a:xfrm>
          <a:prstGeom prst="line">
            <a:avLst/>
          </a:prstGeom>
          <a:noFill/>
          <a:ln w="9525">
            <a:solidFill>
              <a:srgbClr val="3333CC"/>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8200" name="Text Box 6"/>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8201"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8202"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073967988"/>
      </p:ext>
    </p:extLst>
  </p:cSld>
  <p:clrMapOvr>
    <a:masterClrMapping/>
  </p:clrMapOvr>
  <p:transition>
    <p:split orient="vert"/>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33795" name="Slide Number Placeholder 6"/>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23878917-56B5-4D55-9ACB-5A7659FBDECA}" type="slidenum">
              <a:rPr lang="en-US" sz="1400">
                <a:solidFill>
                  <a:schemeClr val="bg1"/>
                </a:solidFill>
              </a:rPr>
              <a:pPr/>
              <a:t>121</a:t>
            </a:fld>
            <a:endParaRPr lang="en-US" sz="1400">
              <a:solidFill>
                <a:schemeClr val="bg1"/>
              </a:solidFill>
            </a:endParaRPr>
          </a:p>
        </p:txBody>
      </p:sp>
      <p:sp>
        <p:nvSpPr>
          <p:cNvPr id="1278978" name="Rectangle 2"/>
          <p:cNvSpPr>
            <a:spLocks noGrp="1" noChangeArrowheads="1"/>
          </p:cNvSpPr>
          <p:nvPr>
            <p:ph type="title"/>
          </p:nvPr>
        </p:nvSpPr>
        <p:spPr/>
        <p:txBody>
          <a:bodyPr/>
          <a:lstStyle/>
          <a:p>
            <a:pPr eaLnBrk="1" hangingPunct="1">
              <a:defRPr/>
            </a:pPr>
            <a:r>
              <a:rPr lang="en-US" sz="3200" smtClean="0"/>
              <a:t>How changes in ratings on the COSF correspond to reporting categories a - e</a:t>
            </a:r>
          </a:p>
        </p:txBody>
      </p:sp>
      <p:sp>
        <p:nvSpPr>
          <p:cNvPr id="1278979" name="Rectangle 3"/>
          <p:cNvSpPr>
            <a:spLocks noGrp="1" noChangeArrowheads="1"/>
          </p:cNvSpPr>
          <p:nvPr>
            <p:ph type="body" sz="half" idx="1"/>
          </p:nvPr>
        </p:nvSpPr>
        <p:spPr>
          <a:xfrm>
            <a:off x="1371600" y="2057400"/>
            <a:ext cx="3327400" cy="4114800"/>
          </a:xfrm>
        </p:spPr>
        <p:txBody>
          <a:bodyPr/>
          <a:lstStyle/>
          <a:p>
            <a:pPr eaLnBrk="1" hangingPunct="1">
              <a:buFont typeface="Wingdings" pitchFamily="2" charset="2"/>
              <a:buNone/>
              <a:defRPr/>
            </a:pPr>
            <a:r>
              <a:rPr lang="en-US" sz="3200" dirty="0" smtClean="0">
                <a:solidFill>
                  <a:srgbClr val="523F69"/>
                </a:solidFill>
              </a:rPr>
              <a:t>c.  % of children who improved functioning to a level </a:t>
            </a:r>
            <a:r>
              <a:rPr lang="en-US" sz="3200" u="sng" dirty="0" smtClean="0">
                <a:solidFill>
                  <a:srgbClr val="523F69"/>
                </a:solidFill>
              </a:rPr>
              <a:t>nearer</a:t>
            </a:r>
            <a:r>
              <a:rPr lang="en-US" sz="3200" dirty="0" smtClean="0">
                <a:solidFill>
                  <a:srgbClr val="523F69"/>
                </a:solidFill>
              </a:rPr>
              <a:t> to same aged peers, but did not reach it</a:t>
            </a:r>
          </a:p>
          <a:p>
            <a:pPr eaLnBrk="1" hangingPunct="1">
              <a:buFont typeface="Wingdings" pitchFamily="2" charset="2"/>
              <a:buNone/>
              <a:defRPr/>
            </a:pPr>
            <a:endParaRPr lang="en-US" sz="3200" dirty="0" smtClean="0"/>
          </a:p>
        </p:txBody>
      </p:sp>
      <p:sp>
        <p:nvSpPr>
          <p:cNvPr id="1278980" name="Rectangle 4"/>
          <p:cNvSpPr>
            <a:spLocks noGrp="1" noChangeArrowheads="1"/>
          </p:cNvSpPr>
          <p:nvPr>
            <p:ph type="body" sz="half" idx="2"/>
          </p:nvPr>
        </p:nvSpPr>
        <p:spPr>
          <a:xfrm>
            <a:off x="5105400" y="2209800"/>
            <a:ext cx="3455988" cy="4114800"/>
          </a:xfrm>
        </p:spPr>
        <p:txBody>
          <a:bodyPr/>
          <a:lstStyle/>
          <a:p>
            <a:pPr eaLnBrk="1" hangingPunct="1">
              <a:defRPr/>
            </a:pPr>
            <a:r>
              <a:rPr lang="en-US" sz="3200" dirty="0" smtClean="0">
                <a:solidFill>
                  <a:schemeClr val="accent2"/>
                </a:solidFill>
              </a:rPr>
              <a:t>Rated higher at exit than entry; AND</a:t>
            </a:r>
          </a:p>
          <a:p>
            <a:pPr eaLnBrk="1" hangingPunct="1">
              <a:defRPr/>
            </a:pPr>
            <a:r>
              <a:rPr lang="en-US" sz="3200" dirty="0" smtClean="0">
                <a:solidFill>
                  <a:schemeClr val="accent2"/>
                </a:solidFill>
              </a:rPr>
              <a:t>Rated 5 or below at exit</a:t>
            </a:r>
          </a:p>
        </p:txBody>
      </p:sp>
    </p:spTree>
    <p:extLst>
      <p:ext uri="{BB962C8B-B14F-4D97-AF65-F5344CB8AC3E}">
        <p14:creationId xmlns:p14="http://schemas.microsoft.com/office/powerpoint/2010/main" val="2706950483"/>
      </p:ext>
    </p:extLst>
  </p:cSld>
  <p:clrMapOvr>
    <a:masterClrMapping/>
  </p:clrMapOvr>
  <p:transition>
    <p:split orient="vert"/>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9220"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E24FE156-2CBF-43CF-BB63-46515F327D6A}" type="slidenum">
              <a:rPr lang="en-US" sz="1400">
                <a:solidFill>
                  <a:schemeClr val="bg1"/>
                </a:solidFill>
              </a:rPr>
              <a:pPr/>
              <a:t>122</a:t>
            </a:fld>
            <a:endParaRPr lang="en-US" sz="1400">
              <a:solidFill>
                <a:schemeClr val="bg1"/>
              </a:solidFill>
            </a:endParaRPr>
          </a:p>
        </p:txBody>
      </p:sp>
      <p:graphicFrame>
        <p:nvGraphicFramePr>
          <p:cNvPr id="9218"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11336"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81027" name="AutoShape 3"/>
          <p:cNvSpPr>
            <a:spLocks noChangeArrowheads="1"/>
          </p:cNvSpPr>
          <p:nvPr/>
        </p:nvSpPr>
        <p:spPr bwMode="auto">
          <a:xfrm>
            <a:off x="3733800" y="4572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281028" name="AutoShape 4"/>
          <p:cNvSpPr>
            <a:spLocks noChangeArrowheads="1"/>
          </p:cNvSpPr>
          <p:nvPr/>
        </p:nvSpPr>
        <p:spPr bwMode="auto">
          <a:xfrm>
            <a:off x="6096000" y="37338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9223" name="Line 5"/>
          <p:cNvSpPr>
            <a:spLocks noChangeShapeType="1"/>
          </p:cNvSpPr>
          <p:nvPr/>
        </p:nvSpPr>
        <p:spPr bwMode="auto">
          <a:xfrm flipV="1">
            <a:off x="3962400" y="3886200"/>
            <a:ext cx="2209800" cy="762000"/>
          </a:xfrm>
          <a:prstGeom prst="line">
            <a:avLst/>
          </a:prstGeom>
          <a:noFill/>
          <a:ln w="9525">
            <a:solidFill>
              <a:srgbClr val="CCECFF"/>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9224" name="Text Box 6"/>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9225"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9226"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243605971"/>
      </p:ext>
    </p:extLst>
  </p:cSld>
  <p:clrMapOvr>
    <a:masterClrMapping/>
  </p:clrMapOvr>
  <p:transition>
    <p:split orient="vert"/>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10244"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0E7D6334-F6D1-493F-A60D-A980948AF538}" type="slidenum">
              <a:rPr lang="en-US" sz="1400">
                <a:solidFill>
                  <a:schemeClr val="bg1"/>
                </a:solidFill>
              </a:rPr>
              <a:pPr/>
              <a:t>123</a:t>
            </a:fld>
            <a:endParaRPr lang="en-US" sz="1400">
              <a:solidFill>
                <a:schemeClr val="bg1"/>
              </a:solidFill>
            </a:endParaRPr>
          </a:p>
        </p:txBody>
      </p:sp>
      <p:graphicFrame>
        <p:nvGraphicFramePr>
          <p:cNvPr id="10242"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12360"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83075" name="AutoShape 3"/>
          <p:cNvSpPr>
            <a:spLocks noChangeArrowheads="1"/>
          </p:cNvSpPr>
          <p:nvPr/>
        </p:nvSpPr>
        <p:spPr bwMode="auto">
          <a:xfrm>
            <a:off x="3733800" y="4572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283076" name="AutoShape 4"/>
          <p:cNvSpPr>
            <a:spLocks noChangeArrowheads="1"/>
          </p:cNvSpPr>
          <p:nvPr/>
        </p:nvSpPr>
        <p:spPr bwMode="auto">
          <a:xfrm>
            <a:off x="6019800" y="33528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0247" name="Line 5"/>
          <p:cNvSpPr>
            <a:spLocks noChangeShapeType="1"/>
          </p:cNvSpPr>
          <p:nvPr/>
        </p:nvSpPr>
        <p:spPr bwMode="auto">
          <a:xfrm flipV="1">
            <a:off x="3962400" y="3581400"/>
            <a:ext cx="2057400" cy="1066800"/>
          </a:xfrm>
          <a:prstGeom prst="line">
            <a:avLst/>
          </a:prstGeom>
          <a:noFill/>
          <a:ln w="9525">
            <a:solidFill>
              <a:srgbClr val="CCECFF"/>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0248" name="Text Box 6"/>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10249"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10250"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63811768"/>
      </p:ext>
    </p:extLst>
  </p:cSld>
  <p:clrMapOvr>
    <a:masterClrMapping/>
  </p:clrMapOvr>
  <p:transition>
    <p:split orient="vert"/>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34819" name="Slide Number Placeholder 6"/>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71BF9B1D-DF30-4C53-B5F2-A64724B86EC1}" type="slidenum">
              <a:rPr lang="en-US" sz="1400">
                <a:solidFill>
                  <a:schemeClr val="bg1"/>
                </a:solidFill>
              </a:rPr>
              <a:pPr/>
              <a:t>124</a:t>
            </a:fld>
            <a:endParaRPr lang="en-US" sz="1400">
              <a:solidFill>
                <a:schemeClr val="bg1"/>
              </a:solidFill>
            </a:endParaRPr>
          </a:p>
        </p:txBody>
      </p:sp>
      <p:sp>
        <p:nvSpPr>
          <p:cNvPr id="1285122" name="Rectangle 2"/>
          <p:cNvSpPr>
            <a:spLocks noGrp="1" noChangeArrowheads="1"/>
          </p:cNvSpPr>
          <p:nvPr>
            <p:ph type="title"/>
          </p:nvPr>
        </p:nvSpPr>
        <p:spPr/>
        <p:txBody>
          <a:bodyPr/>
          <a:lstStyle/>
          <a:p>
            <a:pPr eaLnBrk="1" hangingPunct="1">
              <a:defRPr/>
            </a:pPr>
            <a:r>
              <a:rPr lang="en-US" sz="3200" smtClean="0"/>
              <a:t>How changes in ratings on the COSF correspond to reporting categories a - e</a:t>
            </a:r>
          </a:p>
        </p:txBody>
      </p:sp>
      <p:sp>
        <p:nvSpPr>
          <p:cNvPr id="1285123" name="Rectangle 3"/>
          <p:cNvSpPr>
            <a:spLocks noGrp="1" noChangeArrowheads="1"/>
          </p:cNvSpPr>
          <p:nvPr>
            <p:ph type="body" sz="half" idx="1"/>
          </p:nvPr>
        </p:nvSpPr>
        <p:spPr>
          <a:xfrm>
            <a:off x="1371600" y="2057400"/>
            <a:ext cx="3443288" cy="4114800"/>
          </a:xfrm>
        </p:spPr>
        <p:txBody>
          <a:bodyPr/>
          <a:lstStyle/>
          <a:p>
            <a:pPr eaLnBrk="1" hangingPunct="1">
              <a:lnSpc>
                <a:spcPct val="90000"/>
              </a:lnSpc>
              <a:buFont typeface="Wingdings" pitchFamily="2" charset="2"/>
              <a:buNone/>
              <a:defRPr/>
            </a:pPr>
            <a:r>
              <a:rPr lang="en-US" sz="3200" dirty="0" smtClean="0">
                <a:solidFill>
                  <a:srgbClr val="523F69"/>
                </a:solidFill>
              </a:rPr>
              <a:t>b.  % of children who </a:t>
            </a:r>
            <a:r>
              <a:rPr lang="en-US" sz="3200" u="sng" dirty="0" smtClean="0">
                <a:solidFill>
                  <a:srgbClr val="523F69"/>
                </a:solidFill>
              </a:rPr>
              <a:t>improved</a:t>
            </a:r>
            <a:r>
              <a:rPr lang="en-US" sz="3200" dirty="0" smtClean="0">
                <a:solidFill>
                  <a:srgbClr val="523F69"/>
                </a:solidFill>
              </a:rPr>
              <a:t> functioning, but not sufficient to move nearer to same aged peers</a:t>
            </a:r>
          </a:p>
        </p:txBody>
      </p:sp>
      <p:sp>
        <p:nvSpPr>
          <p:cNvPr id="1285124" name="Rectangle 4"/>
          <p:cNvSpPr>
            <a:spLocks noGrp="1" noChangeArrowheads="1"/>
          </p:cNvSpPr>
          <p:nvPr>
            <p:ph type="body" sz="half" idx="2"/>
          </p:nvPr>
        </p:nvSpPr>
        <p:spPr>
          <a:xfrm>
            <a:off x="5105400" y="2057400"/>
            <a:ext cx="3733800" cy="4114800"/>
          </a:xfrm>
        </p:spPr>
        <p:txBody>
          <a:bodyPr/>
          <a:lstStyle/>
          <a:p>
            <a:pPr eaLnBrk="1" hangingPunct="1">
              <a:lnSpc>
                <a:spcPct val="90000"/>
              </a:lnSpc>
              <a:defRPr/>
            </a:pPr>
            <a:r>
              <a:rPr lang="en-US" sz="3200" dirty="0" smtClean="0">
                <a:solidFill>
                  <a:schemeClr val="accent2"/>
                </a:solidFill>
              </a:rPr>
              <a:t>Rated 5 or lower at entry; AND</a:t>
            </a:r>
          </a:p>
          <a:p>
            <a:pPr eaLnBrk="1" hangingPunct="1">
              <a:lnSpc>
                <a:spcPct val="90000"/>
              </a:lnSpc>
              <a:defRPr/>
            </a:pPr>
            <a:r>
              <a:rPr lang="en-US" sz="3200" dirty="0" smtClean="0">
                <a:solidFill>
                  <a:schemeClr val="accent2"/>
                </a:solidFill>
              </a:rPr>
              <a:t>Rated the same or lower at exit; AND</a:t>
            </a:r>
          </a:p>
          <a:p>
            <a:pPr eaLnBrk="1" hangingPunct="1">
              <a:lnSpc>
                <a:spcPct val="90000"/>
              </a:lnSpc>
              <a:defRPr/>
            </a:pPr>
            <a:r>
              <a:rPr lang="en-US" sz="3200" dirty="0" smtClean="0">
                <a:solidFill>
                  <a:schemeClr val="accent2"/>
                </a:solidFill>
              </a:rPr>
              <a:t>“Yes” on the progress question (b)</a:t>
            </a:r>
            <a:endParaRPr lang="en-US" dirty="0" smtClean="0"/>
          </a:p>
          <a:p>
            <a:pPr eaLnBrk="1" hangingPunct="1">
              <a:lnSpc>
                <a:spcPct val="90000"/>
              </a:lnSpc>
              <a:defRPr/>
            </a:pPr>
            <a:endParaRPr lang="en-US" dirty="0" smtClean="0"/>
          </a:p>
          <a:p>
            <a:pPr eaLnBrk="1" hangingPunct="1">
              <a:lnSpc>
                <a:spcPct val="90000"/>
              </a:lnSpc>
              <a:defRPr/>
            </a:pPr>
            <a:endParaRPr lang="en-US" dirty="0" smtClean="0"/>
          </a:p>
        </p:txBody>
      </p:sp>
    </p:spTree>
    <p:extLst>
      <p:ext uri="{BB962C8B-B14F-4D97-AF65-F5344CB8AC3E}">
        <p14:creationId xmlns:p14="http://schemas.microsoft.com/office/powerpoint/2010/main" val="3385027803"/>
      </p:ext>
    </p:extLst>
  </p:cSld>
  <p:clrMapOvr>
    <a:masterClrMapping/>
  </p:clrMapOvr>
  <p:transition>
    <p:split orient="vert"/>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11268"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4D6394F0-D890-4D41-8373-D97D370FBBCA}" type="slidenum">
              <a:rPr lang="en-US" sz="1400">
                <a:solidFill>
                  <a:schemeClr val="bg1"/>
                </a:solidFill>
              </a:rPr>
              <a:pPr/>
              <a:t>125</a:t>
            </a:fld>
            <a:endParaRPr lang="en-US" sz="1400">
              <a:solidFill>
                <a:schemeClr val="bg1"/>
              </a:solidFill>
            </a:endParaRPr>
          </a:p>
        </p:txBody>
      </p:sp>
      <p:graphicFrame>
        <p:nvGraphicFramePr>
          <p:cNvPr id="11266"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13384"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87171" name="AutoShape 3"/>
          <p:cNvSpPr>
            <a:spLocks noChangeArrowheads="1"/>
          </p:cNvSpPr>
          <p:nvPr/>
        </p:nvSpPr>
        <p:spPr bwMode="auto">
          <a:xfrm>
            <a:off x="3657600" y="40386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287172" name="AutoShape 4"/>
          <p:cNvSpPr>
            <a:spLocks noChangeArrowheads="1"/>
          </p:cNvSpPr>
          <p:nvPr/>
        </p:nvSpPr>
        <p:spPr bwMode="auto">
          <a:xfrm>
            <a:off x="6019800" y="3348038"/>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1271" name="Line 5"/>
          <p:cNvSpPr>
            <a:spLocks noChangeShapeType="1"/>
          </p:cNvSpPr>
          <p:nvPr/>
        </p:nvSpPr>
        <p:spPr bwMode="auto">
          <a:xfrm flipV="1">
            <a:off x="3733800" y="3505200"/>
            <a:ext cx="2286000" cy="685800"/>
          </a:xfrm>
          <a:prstGeom prst="line">
            <a:avLst/>
          </a:prstGeom>
          <a:noFill/>
          <a:ln w="9525">
            <a:solidFill>
              <a:srgbClr val="CCECFF"/>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1272" name="Text Box 6"/>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11273"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11274"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59055800"/>
      </p:ext>
    </p:extLst>
  </p:cSld>
  <p:clrMapOvr>
    <a:masterClrMapping/>
  </p:clrMapOvr>
  <p:transition>
    <p:split orient="vert"/>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12292"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927EDFC3-CBDC-4E59-B739-C73133687B8B}" type="slidenum">
              <a:rPr lang="en-US" sz="1400">
                <a:solidFill>
                  <a:schemeClr val="bg1"/>
                </a:solidFill>
              </a:rPr>
              <a:pPr/>
              <a:t>126</a:t>
            </a:fld>
            <a:endParaRPr lang="en-US" sz="1400">
              <a:solidFill>
                <a:schemeClr val="bg1"/>
              </a:solidFill>
            </a:endParaRPr>
          </a:p>
        </p:txBody>
      </p:sp>
      <p:graphicFrame>
        <p:nvGraphicFramePr>
          <p:cNvPr id="12290"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14408"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89219" name="AutoShape 3"/>
          <p:cNvSpPr>
            <a:spLocks noChangeArrowheads="1"/>
          </p:cNvSpPr>
          <p:nvPr/>
        </p:nvSpPr>
        <p:spPr bwMode="auto">
          <a:xfrm>
            <a:off x="3200400" y="4191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289220" name="AutoShape 4"/>
          <p:cNvSpPr>
            <a:spLocks noChangeArrowheads="1"/>
          </p:cNvSpPr>
          <p:nvPr/>
        </p:nvSpPr>
        <p:spPr bwMode="auto">
          <a:xfrm>
            <a:off x="7086600" y="35052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2295" name="Line 5"/>
          <p:cNvSpPr>
            <a:spLocks noChangeShapeType="1"/>
          </p:cNvSpPr>
          <p:nvPr/>
        </p:nvSpPr>
        <p:spPr bwMode="auto">
          <a:xfrm flipV="1">
            <a:off x="3276600" y="3657600"/>
            <a:ext cx="3886200" cy="685800"/>
          </a:xfrm>
          <a:prstGeom prst="line">
            <a:avLst/>
          </a:prstGeom>
          <a:noFill/>
          <a:ln w="9525">
            <a:solidFill>
              <a:srgbClr val="CCECFF"/>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2296" name="Text Box 6"/>
          <p:cNvSpPr txBox="1">
            <a:spLocks noChangeArrowheads="1"/>
          </p:cNvSpPr>
          <p:nvPr/>
        </p:nvSpPr>
        <p:spPr bwMode="auto">
          <a:xfrm>
            <a:off x="28194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12297"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12298"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93894480"/>
      </p:ext>
    </p:extLst>
  </p:cSld>
  <p:clrMapOvr>
    <a:masterClrMapping/>
  </p:clrMapOvr>
  <p:transition>
    <p:split orient="vert"/>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13316"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8AF2B6FA-4204-4908-83C7-544A48D34A7F}" type="slidenum">
              <a:rPr lang="en-US" sz="1400">
                <a:solidFill>
                  <a:schemeClr val="bg1"/>
                </a:solidFill>
              </a:rPr>
              <a:pPr/>
              <a:t>127</a:t>
            </a:fld>
            <a:endParaRPr lang="en-US" sz="1400">
              <a:solidFill>
                <a:schemeClr val="bg1"/>
              </a:solidFill>
            </a:endParaRPr>
          </a:p>
        </p:txBody>
      </p:sp>
      <p:graphicFrame>
        <p:nvGraphicFramePr>
          <p:cNvPr id="13314"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15432"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91267" name="AutoShape 3"/>
          <p:cNvSpPr>
            <a:spLocks noChangeArrowheads="1"/>
          </p:cNvSpPr>
          <p:nvPr/>
        </p:nvSpPr>
        <p:spPr bwMode="auto">
          <a:xfrm>
            <a:off x="3886200" y="4572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291268" name="AutoShape 4"/>
          <p:cNvSpPr>
            <a:spLocks noChangeArrowheads="1"/>
          </p:cNvSpPr>
          <p:nvPr/>
        </p:nvSpPr>
        <p:spPr bwMode="auto">
          <a:xfrm>
            <a:off x="6096000" y="4191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3319" name="Line 5"/>
          <p:cNvSpPr>
            <a:spLocks noChangeShapeType="1"/>
          </p:cNvSpPr>
          <p:nvPr/>
        </p:nvSpPr>
        <p:spPr bwMode="auto">
          <a:xfrm flipV="1">
            <a:off x="4038600" y="4267200"/>
            <a:ext cx="2133600" cy="381000"/>
          </a:xfrm>
          <a:prstGeom prst="line">
            <a:avLst/>
          </a:prstGeom>
          <a:noFill/>
          <a:ln w="9525">
            <a:solidFill>
              <a:srgbClr val="CCECFF"/>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3320" name="Text Box 6"/>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13321"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13322"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640058303"/>
      </p:ext>
    </p:extLst>
  </p:cSld>
  <p:clrMapOvr>
    <a:masterClrMapping/>
  </p:clrMapOvr>
  <p:transition>
    <p:split orient="vert"/>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14340"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2EC72FAA-B502-43BD-AD5C-171F83912C93}" type="slidenum">
              <a:rPr lang="en-US" sz="1400">
                <a:solidFill>
                  <a:schemeClr val="bg1"/>
                </a:solidFill>
              </a:rPr>
              <a:pPr/>
              <a:t>128</a:t>
            </a:fld>
            <a:endParaRPr lang="en-US" sz="1400">
              <a:solidFill>
                <a:schemeClr val="bg1"/>
              </a:solidFill>
            </a:endParaRPr>
          </a:p>
        </p:txBody>
      </p:sp>
      <p:graphicFrame>
        <p:nvGraphicFramePr>
          <p:cNvPr id="14338"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16456"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93315" name="AutoShape 3"/>
          <p:cNvSpPr>
            <a:spLocks noChangeArrowheads="1"/>
          </p:cNvSpPr>
          <p:nvPr/>
        </p:nvSpPr>
        <p:spPr bwMode="auto">
          <a:xfrm>
            <a:off x="6248400" y="4953000"/>
            <a:ext cx="228600" cy="228600"/>
          </a:xfrm>
          <a:prstGeom prst="star5">
            <a:avLst/>
          </a:prstGeom>
          <a:solidFill>
            <a:srgbClr val="E1031D"/>
          </a:solidFill>
          <a:ln w="9525">
            <a:solidFill>
              <a:srgbClr val="E1031D"/>
            </a:solidFill>
            <a:miter lim="800000"/>
            <a:headEnd/>
            <a:tailEnd/>
          </a:ln>
          <a:effectLst/>
        </p:spPr>
        <p:txBody>
          <a:bodyPr wrap="none" anchor="ctr"/>
          <a:lstStyle/>
          <a:p>
            <a:pPr>
              <a:defRPr/>
            </a:pPr>
            <a:endParaRPr lang="en-US"/>
          </a:p>
        </p:txBody>
      </p:sp>
      <p:sp>
        <p:nvSpPr>
          <p:cNvPr id="14342" name="Line 4"/>
          <p:cNvSpPr>
            <a:spLocks noChangeShapeType="1"/>
          </p:cNvSpPr>
          <p:nvPr/>
        </p:nvSpPr>
        <p:spPr bwMode="auto">
          <a:xfrm flipV="1">
            <a:off x="3810000" y="5105400"/>
            <a:ext cx="2514600" cy="76200"/>
          </a:xfrm>
          <a:prstGeom prst="line">
            <a:avLst/>
          </a:prstGeom>
          <a:noFill/>
          <a:ln w="28575">
            <a:solidFill>
              <a:srgbClr val="E1031D"/>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4343" name="Text Box 5"/>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14344" name="Text Box 6"/>
          <p:cNvSpPr txBox="1">
            <a:spLocks noChangeArrowheads="1"/>
          </p:cNvSpPr>
          <p:nvPr/>
        </p:nvSpPr>
        <p:spPr bwMode="auto">
          <a:xfrm>
            <a:off x="59436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14345" name="Line 7"/>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93320" name="AutoShape 8"/>
          <p:cNvSpPr>
            <a:spLocks noChangeArrowheads="1"/>
          </p:cNvSpPr>
          <p:nvPr/>
        </p:nvSpPr>
        <p:spPr bwMode="auto">
          <a:xfrm>
            <a:off x="3657600" y="5029200"/>
            <a:ext cx="228600" cy="228600"/>
          </a:xfrm>
          <a:prstGeom prst="star5">
            <a:avLst/>
          </a:prstGeom>
          <a:solidFill>
            <a:srgbClr val="E1031D"/>
          </a:solidFill>
          <a:ln w="9525">
            <a:solidFill>
              <a:srgbClr val="E1031D"/>
            </a:solidFill>
            <a:miter lim="800000"/>
            <a:headEnd/>
            <a:tailEnd/>
          </a:ln>
          <a:effectLst/>
        </p:spPr>
        <p:txBody>
          <a:bodyPr wrap="none" anchor="ctr"/>
          <a:lstStyle/>
          <a:p>
            <a:pPr>
              <a:defRPr/>
            </a:pPr>
            <a:endParaRPr lang="en-US"/>
          </a:p>
        </p:txBody>
      </p:sp>
    </p:spTree>
    <p:extLst>
      <p:ext uri="{BB962C8B-B14F-4D97-AF65-F5344CB8AC3E}">
        <p14:creationId xmlns:p14="http://schemas.microsoft.com/office/powerpoint/2010/main" val="2187117898"/>
      </p:ext>
    </p:extLst>
  </p:cSld>
  <p:clrMapOvr>
    <a:masterClrMapping/>
  </p:clrMapOvr>
  <p:transition>
    <p:split orient="vert"/>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35843" name="Slide Number Placeholder 6"/>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699D8CB5-A8DC-4EEA-99E6-C7003F383AAB}" type="slidenum">
              <a:rPr lang="en-US" sz="1400">
                <a:solidFill>
                  <a:schemeClr val="bg1"/>
                </a:solidFill>
              </a:rPr>
              <a:pPr/>
              <a:t>129</a:t>
            </a:fld>
            <a:endParaRPr lang="en-US" sz="1400">
              <a:solidFill>
                <a:schemeClr val="bg1"/>
              </a:solidFill>
            </a:endParaRPr>
          </a:p>
        </p:txBody>
      </p:sp>
      <p:sp>
        <p:nvSpPr>
          <p:cNvPr id="1295362" name="Rectangle 2"/>
          <p:cNvSpPr>
            <a:spLocks noGrp="1" noChangeArrowheads="1"/>
          </p:cNvSpPr>
          <p:nvPr>
            <p:ph type="title"/>
          </p:nvPr>
        </p:nvSpPr>
        <p:spPr/>
        <p:txBody>
          <a:bodyPr/>
          <a:lstStyle/>
          <a:p>
            <a:pPr eaLnBrk="1" hangingPunct="1">
              <a:defRPr/>
            </a:pPr>
            <a:r>
              <a:rPr lang="en-US" sz="3200" smtClean="0"/>
              <a:t>How changes in ratings on the COSF correspond to reporting categories a - e</a:t>
            </a:r>
          </a:p>
        </p:txBody>
      </p:sp>
      <p:sp>
        <p:nvSpPr>
          <p:cNvPr id="1295363" name="Rectangle 3"/>
          <p:cNvSpPr>
            <a:spLocks noGrp="1" noChangeArrowheads="1"/>
          </p:cNvSpPr>
          <p:nvPr>
            <p:ph type="body" sz="half" idx="1"/>
          </p:nvPr>
        </p:nvSpPr>
        <p:spPr>
          <a:xfrm>
            <a:off x="1076325" y="1981200"/>
            <a:ext cx="3810000" cy="4114800"/>
          </a:xfrm>
        </p:spPr>
        <p:txBody>
          <a:bodyPr/>
          <a:lstStyle/>
          <a:p>
            <a:pPr eaLnBrk="1" hangingPunct="1">
              <a:buFont typeface="Wingdings" pitchFamily="2" charset="2"/>
              <a:buNone/>
              <a:defRPr/>
            </a:pPr>
            <a:r>
              <a:rPr lang="en-US" dirty="0" smtClean="0">
                <a:effectLst>
                  <a:outerShdw blurRad="38100" dist="38100" dir="2700000" algn="tl">
                    <a:srgbClr val="000000"/>
                  </a:outerShdw>
                </a:effectLst>
              </a:rPr>
              <a:t>a</a:t>
            </a:r>
            <a:r>
              <a:rPr lang="en-US" dirty="0" smtClean="0"/>
              <a:t>. % of children who </a:t>
            </a:r>
            <a:r>
              <a:rPr lang="en-US" u="sng" dirty="0" smtClean="0"/>
              <a:t>did not improve</a:t>
            </a:r>
            <a:r>
              <a:rPr lang="en-US" dirty="0" smtClean="0"/>
              <a:t> functioning</a:t>
            </a:r>
          </a:p>
        </p:txBody>
      </p:sp>
      <p:sp>
        <p:nvSpPr>
          <p:cNvPr id="1295364" name="Rectangle 4"/>
          <p:cNvSpPr>
            <a:spLocks noGrp="1" noChangeArrowheads="1"/>
          </p:cNvSpPr>
          <p:nvPr>
            <p:ph type="body" sz="half" idx="2"/>
          </p:nvPr>
        </p:nvSpPr>
        <p:spPr>
          <a:xfrm>
            <a:off x="4876800" y="2286000"/>
            <a:ext cx="3581400" cy="4114800"/>
          </a:xfrm>
        </p:spPr>
        <p:txBody>
          <a:bodyPr/>
          <a:lstStyle/>
          <a:p>
            <a:pPr eaLnBrk="1" hangingPunct="1">
              <a:defRPr/>
            </a:pPr>
            <a:r>
              <a:rPr lang="en-US" dirty="0" smtClean="0">
                <a:solidFill>
                  <a:schemeClr val="accent2"/>
                </a:solidFill>
              </a:rPr>
              <a:t>Rated lower at exit than entry; OR</a:t>
            </a:r>
          </a:p>
          <a:p>
            <a:pPr eaLnBrk="1" hangingPunct="1">
              <a:defRPr/>
            </a:pPr>
            <a:r>
              <a:rPr lang="en-US" dirty="0" smtClean="0">
                <a:solidFill>
                  <a:schemeClr val="accent2"/>
                </a:solidFill>
              </a:rPr>
              <a:t>Rated 1 at both entry and exit; AND</a:t>
            </a:r>
          </a:p>
          <a:p>
            <a:pPr eaLnBrk="1" hangingPunct="1">
              <a:defRPr/>
            </a:pPr>
            <a:r>
              <a:rPr lang="en-US" dirty="0" smtClean="0">
                <a:solidFill>
                  <a:schemeClr val="accent2"/>
                </a:solidFill>
              </a:rPr>
              <a:t>Scored “No” on the progress question (b)</a:t>
            </a:r>
          </a:p>
          <a:p>
            <a:pPr eaLnBrk="1" hangingPunct="1">
              <a:defRPr/>
            </a:pPr>
            <a:endParaRPr lang="en-US" dirty="0" smtClean="0">
              <a:solidFill>
                <a:schemeClr val="accent2"/>
              </a:solidFill>
              <a:effectLst>
                <a:outerShdw blurRad="38100" dist="38100" dir="2700000" algn="tl">
                  <a:srgbClr val="000000"/>
                </a:outerShdw>
              </a:effectLst>
            </a:endParaRPr>
          </a:p>
          <a:p>
            <a:pPr eaLnBrk="1" hangingPunct="1">
              <a:defRPr/>
            </a:pPr>
            <a:endParaRPr lang="en-US" sz="2400" dirty="0" smtClean="0"/>
          </a:p>
        </p:txBody>
      </p:sp>
    </p:spTree>
    <p:extLst>
      <p:ext uri="{BB962C8B-B14F-4D97-AF65-F5344CB8AC3E}">
        <p14:creationId xmlns:p14="http://schemas.microsoft.com/office/powerpoint/2010/main" val="1058941608"/>
      </p:ext>
    </p:extLst>
  </p:cSld>
  <p:clrMapOvr>
    <a:masterClrMapping/>
  </p:clrMapOvr>
  <p:transition>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Collect Child Outcomes Data?</a:t>
            </a:r>
            <a:endParaRPr lang="en-US" dirty="0"/>
          </a:p>
        </p:txBody>
      </p:sp>
      <p:sp>
        <p:nvSpPr>
          <p:cNvPr id="3" name="Content Placeholder 2"/>
          <p:cNvSpPr>
            <a:spLocks noGrp="1"/>
          </p:cNvSpPr>
          <p:nvPr>
            <p:ph idx="1"/>
          </p:nvPr>
        </p:nvSpPr>
        <p:spPr/>
        <p:txBody>
          <a:bodyPr/>
          <a:lstStyle/>
          <a:p>
            <a:pPr lvl="0"/>
            <a:r>
              <a:rPr lang="en-US" sz="2800" dirty="0"/>
              <a:t>To identify strengths and weaknesses of programs and use </a:t>
            </a:r>
            <a:r>
              <a:rPr lang="en-US" sz="2800" dirty="0" smtClean="0"/>
              <a:t>the </a:t>
            </a:r>
            <a:r>
              <a:rPr lang="en-US" sz="2800" dirty="0"/>
              <a:t>information to improve programs.</a:t>
            </a:r>
          </a:p>
          <a:p>
            <a:pPr lvl="0"/>
            <a:r>
              <a:rPr lang="en-US" sz="2800" dirty="0"/>
              <a:t>To </a:t>
            </a:r>
            <a:r>
              <a:rPr lang="en-US" sz="2800" dirty="0" smtClean="0"/>
              <a:t>provide </a:t>
            </a:r>
            <a:r>
              <a:rPr lang="en-US" sz="2800" dirty="0"/>
              <a:t>information for policymakers to justify future funding</a:t>
            </a:r>
          </a:p>
          <a:p>
            <a:pPr lvl="0"/>
            <a:r>
              <a:rPr lang="en-US" sz="2800" dirty="0" smtClean="0"/>
              <a:t>To provide information for </a:t>
            </a:r>
            <a:r>
              <a:rPr lang="en-US" sz="2800" dirty="0"/>
              <a:t>families who as consumers have the right to know if their child’s program is effective</a:t>
            </a:r>
          </a:p>
          <a:p>
            <a:pPr lvl="0"/>
            <a:r>
              <a:rPr lang="en-US" sz="2800" dirty="0"/>
              <a:t>Because the federal government requires it</a:t>
            </a:r>
          </a:p>
          <a:p>
            <a:endParaRPr lang="en-US" dirty="0"/>
          </a:p>
        </p:txBody>
      </p:sp>
    </p:spTree>
    <p:extLst>
      <p:ext uri="{BB962C8B-B14F-4D97-AF65-F5344CB8AC3E}">
        <p14:creationId xmlns:p14="http://schemas.microsoft.com/office/powerpoint/2010/main" val="1931454928"/>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15364"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EDAFBCA6-EABE-438E-8C55-2BC1AFE8EF7B}" type="slidenum">
              <a:rPr lang="en-US" sz="1400">
                <a:solidFill>
                  <a:schemeClr val="bg1"/>
                </a:solidFill>
              </a:rPr>
              <a:pPr/>
              <a:t>130</a:t>
            </a:fld>
            <a:endParaRPr lang="en-US" sz="1400">
              <a:solidFill>
                <a:schemeClr val="bg1"/>
              </a:solidFill>
            </a:endParaRPr>
          </a:p>
        </p:txBody>
      </p:sp>
      <p:graphicFrame>
        <p:nvGraphicFramePr>
          <p:cNvPr id="15362"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17480"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97411" name="AutoShape 3"/>
          <p:cNvSpPr>
            <a:spLocks noChangeArrowheads="1"/>
          </p:cNvSpPr>
          <p:nvPr/>
        </p:nvSpPr>
        <p:spPr bwMode="auto">
          <a:xfrm>
            <a:off x="6096000" y="4572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5366" name="Line 4"/>
          <p:cNvSpPr>
            <a:spLocks noChangeShapeType="1"/>
          </p:cNvSpPr>
          <p:nvPr/>
        </p:nvSpPr>
        <p:spPr bwMode="auto">
          <a:xfrm flipV="1">
            <a:off x="3810000" y="4724400"/>
            <a:ext cx="2362200" cy="0"/>
          </a:xfrm>
          <a:prstGeom prst="line">
            <a:avLst/>
          </a:prstGeom>
          <a:noFill/>
          <a:ln w="9525">
            <a:solidFill>
              <a:srgbClr val="CCECFF"/>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5367" name="Text Box 5"/>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15368" name="Text Box 6"/>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15369" name="Line 7"/>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97416" name="AutoShape 8"/>
          <p:cNvSpPr>
            <a:spLocks noChangeArrowheads="1"/>
          </p:cNvSpPr>
          <p:nvPr/>
        </p:nvSpPr>
        <p:spPr bwMode="auto">
          <a:xfrm>
            <a:off x="3733800" y="4572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Tree>
    <p:extLst>
      <p:ext uri="{BB962C8B-B14F-4D97-AF65-F5344CB8AC3E}">
        <p14:creationId xmlns:p14="http://schemas.microsoft.com/office/powerpoint/2010/main" val="2523154226"/>
      </p:ext>
    </p:extLst>
  </p:cSld>
  <p:clrMapOvr>
    <a:masterClrMapping/>
  </p:clrMapOvr>
  <p:transition>
    <p:split orient="vert"/>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16388"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D5579ACD-D4D9-4B35-97BB-6DF7EB8DF263}" type="slidenum">
              <a:rPr lang="en-US" sz="1400">
                <a:solidFill>
                  <a:schemeClr val="bg1"/>
                </a:solidFill>
              </a:rPr>
              <a:pPr/>
              <a:t>131</a:t>
            </a:fld>
            <a:endParaRPr lang="en-US" sz="1400">
              <a:solidFill>
                <a:schemeClr val="bg1"/>
              </a:solidFill>
            </a:endParaRPr>
          </a:p>
        </p:txBody>
      </p:sp>
      <p:graphicFrame>
        <p:nvGraphicFramePr>
          <p:cNvPr id="16386"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18504"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99459" name="AutoShape 3"/>
          <p:cNvSpPr>
            <a:spLocks noChangeArrowheads="1"/>
          </p:cNvSpPr>
          <p:nvPr/>
        </p:nvSpPr>
        <p:spPr bwMode="auto">
          <a:xfrm>
            <a:off x="5943600" y="5029200"/>
            <a:ext cx="228600" cy="228600"/>
          </a:xfrm>
          <a:prstGeom prst="star5">
            <a:avLst/>
          </a:prstGeom>
          <a:solidFill>
            <a:srgbClr val="E1031D"/>
          </a:solidFill>
          <a:ln w="9525">
            <a:solidFill>
              <a:srgbClr val="E1031D"/>
            </a:solidFill>
            <a:miter lim="800000"/>
            <a:headEnd/>
            <a:tailEnd/>
          </a:ln>
          <a:effectLst/>
        </p:spPr>
        <p:txBody>
          <a:bodyPr wrap="none" anchor="ctr"/>
          <a:lstStyle/>
          <a:p>
            <a:pPr>
              <a:defRPr/>
            </a:pPr>
            <a:endParaRPr lang="en-US"/>
          </a:p>
        </p:txBody>
      </p:sp>
      <p:sp>
        <p:nvSpPr>
          <p:cNvPr id="16390" name="Line 4"/>
          <p:cNvSpPr>
            <a:spLocks noChangeShapeType="1"/>
          </p:cNvSpPr>
          <p:nvPr/>
        </p:nvSpPr>
        <p:spPr bwMode="auto">
          <a:xfrm flipV="1">
            <a:off x="3886200" y="5105400"/>
            <a:ext cx="2209800" cy="0"/>
          </a:xfrm>
          <a:prstGeom prst="line">
            <a:avLst/>
          </a:prstGeom>
          <a:noFill/>
          <a:ln w="9525">
            <a:solidFill>
              <a:srgbClr val="E1031D"/>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6391" name="Text Box 5"/>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16392" name="Text Box 6"/>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16393" name="Line 7"/>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99464" name="AutoShape 8"/>
          <p:cNvSpPr>
            <a:spLocks noChangeArrowheads="1"/>
          </p:cNvSpPr>
          <p:nvPr/>
        </p:nvSpPr>
        <p:spPr bwMode="auto">
          <a:xfrm>
            <a:off x="3733800" y="5029200"/>
            <a:ext cx="228600" cy="228600"/>
          </a:xfrm>
          <a:prstGeom prst="star5">
            <a:avLst/>
          </a:prstGeom>
          <a:solidFill>
            <a:srgbClr val="E1031D"/>
          </a:solidFill>
          <a:ln w="9525">
            <a:solidFill>
              <a:srgbClr val="E1031D"/>
            </a:solidFill>
            <a:miter lim="800000"/>
            <a:headEnd/>
            <a:tailEnd/>
          </a:ln>
          <a:effectLst/>
        </p:spPr>
        <p:txBody>
          <a:bodyPr wrap="none" anchor="ctr"/>
          <a:lstStyle/>
          <a:p>
            <a:pPr>
              <a:defRPr/>
            </a:pPr>
            <a:endParaRPr lang="en-US"/>
          </a:p>
        </p:txBody>
      </p:sp>
    </p:spTree>
    <p:extLst>
      <p:ext uri="{BB962C8B-B14F-4D97-AF65-F5344CB8AC3E}">
        <p14:creationId xmlns:p14="http://schemas.microsoft.com/office/powerpoint/2010/main" val="1860967291"/>
      </p:ext>
    </p:extLst>
  </p:cSld>
  <p:clrMapOvr>
    <a:masterClrMapping/>
  </p:clrMapOvr>
  <p:transition>
    <p:split orient="vert"/>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title"/>
          </p:nvPr>
        </p:nvSpPr>
        <p:spPr>
          <a:xfrm>
            <a:off x="495300" y="304800"/>
            <a:ext cx="8077200" cy="1143000"/>
          </a:xfrm>
        </p:spPr>
        <p:txBody>
          <a:bodyPr/>
          <a:lstStyle/>
          <a:p>
            <a:r>
              <a:rPr lang="en-US" dirty="0"/>
              <a:t>OSEP Reporting </a:t>
            </a:r>
            <a:r>
              <a:rPr lang="en-US" dirty="0" smtClean="0"/>
              <a:t>Categories</a:t>
            </a:r>
            <a:br>
              <a:rPr lang="en-US" dirty="0" smtClean="0"/>
            </a:br>
            <a:r>
              <a:rPr lang="en-US" sz="2800" i="1" dirty="0" smtClean="0"/>
              <a:t>(Progress Categories)</a:t>
            </a:r>
            <a:endParaRPr lang="en-US" sz="2800" i="1" dirty="0"/>
          </a:p>
        </p:txBody>
      </p:sp>
      <p:sp>
        <p:nvSpPr>
          <p:cNvPr id="999427" name="Rectangle 3"/>
          <p:cNvSpPr>
            <a:spLocks noGrp="1" noChangeArrowheads="1"/>
          </p:cNvSpPr>
          <p:nvPr>
            <p:ph idx="1"/>
          </p:nvPr>
        </p:nvSpPr>
        <p:spPr>
          <a:xfrm>
            <a:off x="457200" y="1828800"/>
            <a:ext cx="8686800" cy="3962400"/>
          </a:xfrm>
          <a:ln/>
        </p:spPr>
        <p:txBody>
          <a:bodyPr/>
          <a:lstStyle/>
          <a:p>
            <a:pPr marL="381000" indent="-381000">
              <a:lnSpc>
                <a:spcPct val="90000"/>
              </a:lnSpc>
              <a:buFont typeface="Wingdings" pitchFamily="2" charset="2"/>
              <a:buNone/>
            </a:pPr>
            <a:r>
              <a:rPr lang="en-US" sz="2600" dirty="0"/>
              <a:t>Percentage of children who: </a:t>
            </a:r>
          </a:p>
          <a:p>
            <a:pPr marL="381000" indent="-381000">
              <a:lnSpc>
                <a:spcPct val="90000"/>
              </a:lnSpc>
              <a:buFont typeface="Wingdings" pitchFamily="2" charset="2"/>
              <a:buNone/>
            </a:pPr>
            <a:r>
              <a:rPr lang="en-US" sz="2600" dirty="0"/>
              <a:t>a.	Did not improve functioning</a:t>
            </a:r>
          </a:p>
          <a:p>
            <a:pPr marL="381000" indent="-381000">
              <a:lnSpc>
                <a:spcPct val="90000"/>
              </a:lnSpc>
              <a:buFont typeface="Wingdings" pitchFamily="2" charset="2"/>
              <a:buNone/>
            </a:pPr>
            <a:r>
              <a:rPr lang="en-US" sz="2600" dirty="0"/>
              <a:t>b.	Improved functioning, but not sufficient to move nearer to functioning comparable to same-aged peers </a:t>
            </a:r>
          </a:p>
          <a:p>
            <a:pPr marL="381000" indent="-381000">
              <a:lnSpc>
                <a:spcPct val="90000"/>
              </a:lnSpc>
              <a:buFont typeface="Wingdings" pitchFamily="2" charset="2"/>
              <a:buNone/>
            </a:pPr>
            <a:r>
              <a:rPr lang="en-US" sz="2600" dirty="0"/>
              <a:t>c.	Improved functioning to a level nearer to same-aged peers but did not reach it</a:t>
            </a:r>
          </a:p>
          <a:p>
            <a:pPr marL="381000" indent="-381000">
              <a:lnSpc>
                <a:spcPct val="90000"/>
              </a:lnSpc>
              <a:buFont typeface="Wingdings" pitchFamily="2" charset="2"/>
              <a:buNone/>
            </a:pPr>
            <a:r>
              <a:rPr lang="en-US" sz="2600" dirty="0"/>
              <a:t>d.	Improved functioning to reach a level comparable to same-aged peers</a:t>
            </a:r>
          </a:p>
          <a:p>
            <a:pPr marL="381000" indent="-381000">
              <a:lnSpc>
                <a:spcPct val="90000"/>
              </a:lnSpc>
              <a:buFont typeface="Wingdings" pitchFamily="2" charset="2"/>
              <a:buNone/>
            </a:pPr>
            <a:r>
              <a:rPr lang="en-US" sz="2600" dirty="0"/>
              <a:t>e.	Maintained functioning at a level comparable to </a:t>
            </a:r>
            <a:r>
              <a:rPr lang="en-US" sz="2600" dirty="0" smtClean="0"/>
              <a:t>    same-aged </a:t>
            </a:r>
            <a:r>
              <a:rPr lang="en-US" sz="2600" dirty="0"/>
              <a:t>peers</a:t>
            </a:r>
          </a:p>
        </p:txBody>
      </p:sp>
      <p:sp>
        <p:nvSpPr>
          <p:cNvPr id="7" name="Slide Number Placeholder 5"/>
          <p:cNvSpPr>
            <a:spLocks noGrp="1"/>
          </p:cNvSpPr>
          <p:nvPr>
            <p:ph type="sldNum" sz="quarter" idx="10"/>
          </p:nvPr>
        </p:nvSpPr>
        <p:spPr/>
        <p:txBody>
          <a:bodyPr/>
          <a:lstStyle/>
          <a:p>
            <a:fld id="{C6870F68-5650-441C-9071-EBA3EB5E0A4E}" type="slidenum">
              <a:rPr lang="en-US"/>
              <a:pPr/>
              <a:t>132</a:t>
            </a:fld>
            <a:endParaRPr lang="en-US"/>
          </a:p>
        </p:txBody>
      </p:sp>
      <p:sp>
        <p:nvSpPr>
          <p:cNvPr id="6" name="Footer Placeholder 4"/>
          <p:cNvSpPr>
            <a:spLocks noGrp="1"/>
          </p:cNvSpPr>
          <p:nvPr>
            <p:ph type="ftr" sz="quarter" idx="11"/>
          </p:nvPr>
        </p:nvSpPr>
        <p:spPr/>
        <p:txBody>
          <a:bodyPr/>
          <a:lstStyle/>
          <a:p>
            <a:r>
              <a:rPr lang="en-US"/>
              <a:t>Early Childhood Outcomes Center</a:t>
            </a:r>
            <a:endParaRPr lang="en-US">
              <a:latin typeface="Arial" charset="0"/>
            </a:endParaRPr>
          </a:p>
        </p:txBody>
      </p:sp>
      <p:sp>
        <p:nvSpPr>
          <p:cNvPr id="999428" name="Text Box 4"/>
          <p:cNvSpPr txBox="1">
            <a:spLocks noChangeArrowheads="1"/>
          </p:cNvSpPr>
          <p:nvPr/>
        </p:nvSpPr>
        <p:spPr bwMode="auto">
          <a:xfrm>
            <a:off x="1524000" y="5943600"/>
            <a:ext cx="6019800" cy="366713"/>
          </a:xfrm>
          <a:prstGeom prst="rect">
            <a:avLst/>
          </a:prstGeom>
          <a:solidFill>
            <a:srgbClr val="0070C0"/>
          </a:solidFill>
          <a:ln w="9525">
            <a:noFill/>
            <a:miter lim="800000"/>
            <a:headEnd/>
            <a:tailEnd/>
          </a:ln>
          <a:effectLst/>
        </p:spPr>
        <p:txBody>
          <a:bodyPr>
            <a:spAutoFit/>
          </a:bodyPr>
          <a:lstStyle/>
          <a:p>
            <a:pPr algn="ctr">
              <a:spcBef>
                <a:spcPct val="50000"/>
              </a:spcBef>
            </a:pPr>
            <a:r>
              <a:rPr lang="en-US" sz="1800" dirty="0">
                <a:solidFill>
                  <a:srgbClr val="FFFF66"/>
                </a:solidFill>
                <a:latin typeface="Verdana" pitchFamily="34" charset="0"/>
              </a:rPr>
              <a:t>3 outcomes x 5 “measures” = 15 numbers</a:t>
            </a:r>
          </a:p>
        </p:txBody>
      </p:sp>
    </p:spTree>
    <p:extLst>
      <p:ext uri="{BB962C8B-B14F-4D97-AF65-F5344CB8AC3E}">
        <p14:creationId xmlns:p14="http://schemas.microsoft.com/office/powerpoint/2010/main" val="1786868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graphicFrame>
        <p:nvGraphicFramePr>
          <p:cNvPr id="2" name="Object 4"/>
          <p:cNvGraphicFramePr>
            <a:graphicFrameLocks noGrp="1" noChangeAspect="1"/>
          </p:cNvGraphicFramePr>
          <p:nvPr>
            <p:ph/>
          </p:nvPr>
        </p:nvGraphicFramePr>
        <p:xfrm>
          <a:off x="889000" y="338835"/>
          <a:ext cx="7321550" cy="6163565"/>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p:cNvSpPr>
            <a:spLocks noGrp="1"/>
          </p:cNvSpPr>
          <p:nvPr>
            <p:ph type="ftr" sz="quarter" idx="11"/>
          </p:nvPr>
        </p:nvSpPr>
        <p:spPr/>
        <p:txBody>
          <a:bodyPr/>
          <a:lstStyle/>
          <a:p>
            <a:r>
              <a:rPr lang="en-US" smtClean="0"/>
              <a:t>Early Childhood Outcomes Center</a:t>
            </a:r>
            <a:endParaRPr lang="en-US" dirty="0">
              <a:latin typeface="Arial" charset="0"/>
            </a:endParaRPr>
          </a:p>
        </p:txBody>
      </p:sp>
      <p:sp>
        <p:nvSpPr>
          <p:cNvPr id="4" name="Slide Number Placeholder 3"/>
          <p:cNvSpPr>
            <a:spLocks noGrp="1"/>
          </p:cNvSpPr>
          <p:nvPr>
            <p:ph type="sldNum" sz="quarter" idx="12"/>
          </p:nvPr>
        </p:nvSpPr>
        <p:spPr/>
        <p:txBody>
          <a:bodyPr/>
          <a:lstStyle/>
          <a:p>
            <a:pPr>
              <a:defRPr/>
            </a:pPr>
            <a:fld id="{66E99531-5B42-4FEA-BAC7-6D682874886D}" type="slidenum">
              <a:rPr lang="en-US" smtClean="0"/>
              <a:pPr>
                <a:defRPr/>
              </a:pPr>
              <a:t>133</a:t>
            </a:fld>
            <a:endParaRPr lang="en-US" dirty="0"/>
          </a:p>
        </p:txBody>
      </p:sp>
    </p:spTree>
    <p:extLst>
      <p:ext uri="{BB962C8B-B14F-4D97-AF65-F5344CB8AC3E}">
        <p14:creationId xmlns:p14="http://schemas.microsoft.com/office/powerpoint/2010/main" val="469504412"/>
      </p:ext>
    </p:extLst>
  </p:cSld>
  <p:clrMapOvr>
    <a:masterClrMapping/>
  </p:clrMapOvr>
  <p:transition>
    <p:split orient="vert"/>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Curve Ball Quiz</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134</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pic>
        <p:nvPicPr>
          <p:cNvPr id="19458" name="Picture 2" descr="C:\Users\lbarton\AppData\Local\Microsoft\Windows\Temporary Internet Files\Content.IE5\LIIKE458\MC90044181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38200" y="1828800"/>
            <a:ext cx="4343400" cy="43434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2819400" y="2057400"/>
            <a:ext cx="5867400" cy="4191000"/>
          </a:xfrm>
        </p:spPr>
        <p:txBody>
          <a:bodyPr/>
          <a:lstStyle/>
          <a:p>
            <a:pPr marL="0" indent="0">
              <a:buNone/>
            </a:pPr>
            <a:r>
              <a:rPr lang="en-US" dirty="0" smtClean="0"/>
              <a:t>True or False:</a:t>
            </a:r>
          </a:p>
          <a:p>
            <a:pPr marL="514350" indent="-514350">
              <a:buFont typeface="+mj-lt"/>
              <a:buAutoNum type="arabicPeriod"/>
            </a:pPr>
            <a:r>
              <a:rPr lang="en-US" dirty="0" smtClean="0"/>
              <a:t>Since this child’s COS entry and exit ratings are both “2,”         I know that the progress question should be “no” because the child did not make any progress.</a:t>
            </a:r>
            <a:endParaRPr lang="en-US" dirty="0"/>
          </a:p>
        </p:txBody>
      </p:sp>
    </p:spTree>
    <p:extLst>
      <p:ext uri="{BB962C8B-B14F-4D97-AF65-F5344CB8AC3E}">
        <p14:creationId xmlns:p14="http://schemas.microsoft.com/office/powerpoint/2010/main" val="359570028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Curve Ball Quiz</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135</a:t>
            </a:fld>
            <a:endParaRPr lang="en-US" dirty="0"/>
          </a:p>
        </p:txBody>
      </p:sp>
      <p:sp>
        <p:nvSpPr>
          <p:cNvPr id="5" name="Footer Placeholder 4"/>
          <p:cNvSpPr>
            <a:spLocks noGrp="1"/>
          </p:cNvSpPr>
          <p:nvPr>
            <p:ph type="ftr" sz="quarter" idx="11"/>
          </p:nvPr>
        </p:nvSpPr>
        <p:spPr/>
        <p:txBody>
          <a:bodyPr/>
          <a:lstStyle/>
          <a:p>
            <a:pPr>
              <a:defRPr/>
            </a:pPr>
            <a:r>
              <a:rPr lang="en-US" dirty="0" smtClean="0"/>
              <a:t>Early Childhood Outcomes Center</a:t>
            </a:r>
            <a:endParaRPr lang="en-US" dirty="0"/>
          </a:p>
        </p:txBody>
      </p:sp>
      <p:pic>
        <p:nvPicPr>
          <p:cNvPr id="19459" name="Picture 3" descr="C:\Users\lbarton\AppData\Local\Microsoft\Windows\Temporary Internet Files\Content.IE5\WT3O3WKY\MP900448274[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5400000">
            <a:off x="-260350" y="2927350"/>
            <a:ext cx="3797300" cy="2514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24200" y="1872020"/>
            <a:ext cx="5867400" cy="5493812"/>
          </a:xfrm>
          <a:prstGeom prst="rect">
            <a:avLst/>
          </a:prstGeom>
          <a:noFill/>
        </p:spPr>
        <p:txBody>
          <a:bodyPr wrap="square" rtlCol="0">
            <a:spAutoFit/>
          </a:bodyPr>
          <a:lstStyle/>
          <a:p>
            <a:pPr marL="514350" indent="-514350" algn="l">
              <a:buFont typeface="+mj-lt"/>
              <a:buAutoNum type="arabicPeriod"/>
            </a:pPr>
            <a:r>
              <a:rPr lang="en-US" dirty="0" smtClean="0"/>
              <a:t>FALSE –</a:t>
            </a:r>
          </a:p>
          <a:p>
            <a:pPr algn="l"/>
            <a:r>
              <a:rPr lang="en-US" sz="800" dirty="0" smtClean="0"/>
              <a:t> </a:t>
            </a:r>
          </a:p>
          <a:p>
            <a:pPr algn="l"/>
            <a:r>
              <a:rPr lang="en-US" sz="2600" dirty="0" smtClean="0"/>
              <a:t>Often new skills and individual progress even if same rating at entry and exit.</a:t>
            </a:r>
          </a:p>
          <a:p>
            <a:pPr algn="l"/>
            <a:r>
              <a:rPr lang="en-US" sz="800" dirty="0" smtClean="0"/>
              <a:t> </a:t>
            </a:r>
            <a:endParaRPr lang="en-US" sz="800" dirty="0"/>
          </a:p>
          <a:p>
            <a:pPr algn="l"/>
            <a:r>
              <a:rPr lang="en-US" sz="2600" dirty="0" smtClean="0"/>
              <a:t>If any progress compared to self  =        yes on progress question</a:t>
            </a:r>
          </a:p>
          <a:p>
            <a:pPr algn="l"/>
            <a:r>
              <a:rPr lang="en-US" sz="700" dirty="0" smtClean="0"/>
              <a:t> </a:t>
            </a:r>
            <a:endParaRPr lang="en-US" sz="700" dirty="0"/>
          </a:p>
          <a:p>
            <a:pPr algn="l"/>
            <a:r>
              <a:rPr lang="en-US" sz="2600" dirty="0" smtClean="0"/>
              <a:t>Only increase entry to exit rating if change trajectories, a big enough rate of new skill acquisition to move closer to age-expected levels than they were at entry.</a:t>
            </a:r>
          </a:p>
          <a:p>
            <a:pPr algn="l"/>
            <a:endParaRPr lang="en-US" sz="2600" dirty="0"/>
          </a:p>
        </p:txBody>
      </p:sp>
    </p:spTree>
    <p:extLst>
      <p:ext uri="{BB962C8B-B14F-4D97-AF65-F5344CB8AC3E}">
        <p14:creationId xmlns:p14="http://schemas.microsoft.com/office/powerpoint/2010/main" val="33436494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Curve Ball Quiz</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136</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pic>
        <p:nvPicPr>
          <p:cNvPr id="19458" name="Picture 2" descr="C:\Users\lbarton\AppData\Local\Microsoft\Windows\Temporary Internet Files\Content.IE5\LIIKE458\MC90044181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38200" y="1828800"/>
            <a:ext cx="4343400" cy="43434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2362200" y="1828800"/>
            <a:ext cx="6553200" cy="4648200"/>
          </a:xfrm>
        </p:spPr>
        <p:txBody>
          <a:bodyPr/>
          <a:lstStyle/>
          <a:p>
            <a:pPr marL="0" indent="0">
              <a:buNone/>
            </a:pPr>
            <a:r>
              <a:rPr lang="en-US" dirty="0" smtClean="0"/>
              <a:t>Multiple Choice:</a:t>
            </a:r>
          </a:p>
          <a:p>
            <a:pPr marL="514350" indent="-514350">
              <a:buAutoNum type="arabicPeriod" startAt="2"/>
            </a:pPr>
            <a:r>
              <a:rPr lang="en-US" dirty="0" smtClean="0"/>
              <a:t>Compared to younger children, older children:</a:t>
            </a:r>
          </a:p>
          <a:p>
            <a:pPr marL="514350" indent="-514350">
              <a:buAutoNum type="alphaLcPeriod"/>
            </a:pPr>
            <a:r>
              <a:rPr lang="en-US" sz="2600" dirty="0" smtClean="0"/>
              <a:t>Have to do more to get the same rating on the COS</a:t>
            </a:r>
          </a:p>
          <a:p>
            <a:pPr marL="514350" indent="-514350">
              <a:buAutoNum type="alphaLcPeriod"/>
            </a:pPr>
            <a:r>
              <a:rPr lang="en-US" sz="2600" dirty="0"/>
              <a:t>H</a:t>
            </a:r>
            <a:r>
              <a:rPr lang="en-US" sz="2600" dirty="0" smtClean="0"/>
              <a:t>ave to demonstrate more skills to achieve age-expected levels</a:t>
            </a:r>
          </a:p>
          <a:p>
            <a:pPr marL="514350" indent="-514350">
              <a:buAutoNum type="alphaLcPeriod"/>
            </a:pPr>
            <a:r>
              <a:rPr lang="en-US" sz="2600" dirty="0" smtClean="0"/>
              <a:t>May show more spread between foundational, immediate foundational, and age-expected skill levels</a:t>
            </a:r>
          </a:p>
          <a:p>
            <a:pPr marL="514350" indent="-514350">
              <a:buAutoNum type="alphaLcPeriod"/>
            </a:pPr>
            <a:endParaRPr lang="en-US" dirty="0" smtClean="0"/>
          </a:p>
          <a:p>
            <a:pPr marL="514350" indent="-514350">
              <a:buAutoNum type="alphaLcPeriod"/>
            </a:pPr>
            <a:endParaRPr lang="en-US" dirty="0" smtClean="0"/>
          </a:p>
          <a:p>
            <a:pPr marL="514350" indent="-514350">
              <a:buAutoNum type="alphaLcPeriod"/>
            </a:pPr>
            <a:endParaRPr lang="en-US" dirty="0" smtClean="0"/>
          </a:p>
          <a:p>
            <a:pPr marL="0" indent="0">
              <a:buNone/>
            </a:pPr>
            <a:endParaRPr lang="en-US" dirty="0" smtClean="0"/>
          </a:p>
        </p:txBody>
      </p:sp>
    </p:spTree>
    <p:extLst>
      <p:ext uri="{BB962C8B-B14F-4D97-AF65-F5344CB8AC3E}">
        <p14:creationId xmlns:p14="http://schemas.microsoft.com/office/powerpoint/2010/main" val="37255597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Curve Ball Quiz</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137</a:t>
            </a:fld>
            <a:endParaRPr lang="en-US" dirty="0"/>
          </a:p>
        </p:txBody>
      </p:sp>
      <p:sp>
        <p:nvSpPr>
          <p:cNvPr id="5" name="Footer Placeholder 4"/>
          <p:cNvSpPr>
            <a:spLocks noGrp="1"/>
          </p:cNvSpPr>
          <p:nvPr>
            <p:ph type="ftr" sz="quarter" idx="11"/>
          </p:nvPr>
        </p:nvSpPr>
        <p:spPr/>
        <p:txBody>
          <a:bodyPr/>
          <a:lstStyle/>
          <a:p>
            <a:pPr>
              <a:defRPr/>
            </a:pPr>
            <a:r>
              <a:rPr lang="en-US" dirty="0" smtClean="0"/>
              <a:t>Early Childhood Outcomes Center</a:t>
            </a:r>
            <a:endParaRPr lang="en-US" dirty="0"/>
          </a:p>
        </p:txBody>
      </p:sp>
      <p:pic>
        <p:nvPicPr>
          <p:cNvPr id="19459" name="Picture 3" descr="C:\Users\lbarton\AppData\Local\Microsoft\Windows\Temporary Internet Files\Content.IE5\WT3O3WKY\MP900448274[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5400000">
            <a:off x="44450" y="2851151"/>
            <a:ext cx="3797300" cy="2514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05200" y="1852970"/>
            <a:ext cx="5486400" cy="4716676"/>
          </a:xfrm>
          <a:prstGeom prst="rect">
            <a:avLst/>
          </a:prstGeom>
          <a:noFill/>
        </p:spPr>
        <p:txBody>
          <a:bodyPr wrap="square" rtlCol="0">
            <a:spAutoFit/>
          </a:bodyPr>
          <a:lstStyle/>
          <a:p>
            <a:pPr algn="l"/>
            <a:r>
              <a:rPr lang="en-US" dirty="0" smtClean="0"/>
              <a:t>2. All of these –</a:t>
            </a:r>
          </a:p>
          <a:p>
            <a:pPr algn="l"/>
            <a:endParaRPr lang="en-US" sz="1050" dirty="0" smtClean="0"/>
          </a:p>
          <a:p>
            <a:pPr algn="l"/>
            <a:r>
              <a:rPr lang="en-US" sz="2600" dirty="0"/>
              <a:t>I</a:t>
            </a:r>
            <a:r>
              <a:rPr lang="en-US" sz="2600" dirty="0" smtClean="0"/>
              <a:t>t is not easy to keep the same rating as children get older.  </a:t>
            </a:r>
          </a:p>
          <a:p>
            <a:pPr algn="l"/>
            <a:r>
              <a:rPr lang="en-US" sz="1200" dirty="0" smtClean="0"/>
              <a:t>  </a:t>
            </a:r>
            <a:endParaRPr lang="en-US" sz="1200" dirty="0"/>
          </a:p>
          <a:p>
            <a:pPr algn="l"/>
            <a:r>
              <a:rPr lang="en-US" sz="2600" dirty="0" smtClean="0"/>
              <a:t>With age, the bar rises – must show more skills to get the same rating</a:t>
            </a:r>
          </a:p>
          <a:p>
            <a:pPr algn="l"/>
            <a:r>
              <a:rPr lang="en-US" sz="1100" dirty="0" smtClean="0"/>
              <a:t> </a:t>
            </a:r>
            <a:endParaRPr lang="en-US" sz="1100" dirty="0"/>
          </a:p>
          <a:p>
            <a:pPr algn="l"/>
            <a:r>
              <a:rPr lang="en-US" sz="2600" dirty="0" smtClean="0"/>
              <a:t>As expectations increase, the distance and complexity of skills that separates foundational, immediate foundational, and age-expected increases.</a:t>
            </a:r>
            <a:endParaRPr lang="en-US" sz="2600" dirty="0"/>
          </a:p>
        </p:txBody>
      </p:sp>
    </p:spTree>
    <p:extLst>
      <p:ext uri="{BB962C8B-B14F-4D97-AF65-F5344CB8AC3E}">
        <p14:creationId xmlns:p14="http://schemas.microsoft.com/office/powerpoint/2010/main" val="277389511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477000" cy="1143000"/>
          </a:xfrm>
        </p:spPr>
        <p:txBody>
          <a:bodyPr/>
          <a:lstStyle/>
          <a:p>
            <a:r>
              <a:rPr lang="en-US" dirty="0" smtClean="0"/>
              <a:t>Activity</a:t>
            </a:r>
            <a:endParaRPr lang="en-US" dirty="0"/>
          </a:p>
        </p:txBody>
      </p:sp>
      <p:sp>
        <p:nvSpPr>
          <p:cNvPr id="3" name="Content Placeholder 2"/>
          <p:cNvSpPr>
            <a:spLocks noGrp="1"/>
          </p:cNvSpPr>
          <p:nvPr>
            <p:ph idx="1"/>
          </p:nvPr>
        </p:nvSpPr>
        <p:spPr>
          <a:xfrm>
            <a:off x="533400" y="1981200"/>
            <a:ext cx="8286750" cy="4495800"/>
          </a:xfrm>
        </p:spPr>
        <p:txBody>
          <a:bodyPr/>
          <a:lstStyle/>
          <a:p>
            <a:pPr marL="514350" indent="-514350">
              <a:buFont typeface="+mj-lt"/>
              <a:buAutoNum type="arabicPeriod"/>
            </a:pPr>
            <a:r>
              <a:rPr lang="en-US" sz="2700" dirty="0" smtClean="0"/>
              <a:t>Post-it Writing: Choose one (2 min): </a:t>
            </a:r>
          </a:p>
          <a:p>
            <a:pPr marL="914400" lvl="1" indent="-514350">
              <a:buAutoNum type="alphaUcPeriod"/>
            </a:pPr>
            <a:r>
              <a:rPr lang="en-US" sz="2700" dirty="0" smtClean="0"/>
              <a:t>Use your own words                                         to describe to a parent how a five at entry differs from a five at exit.  OR</a:t>
            </a:r>
          </a:p>
          <a:p>
            <a:pPr marL="914400" lvl="1" indent="-514350">
              <a:buAutoNum type="alphaUcPeriod"/>
            </a:pPr>
            <a:r>
              <a:rPr lang="en-US" sz="2700" dirty="0" smtClean="0"/>
              <a:t>A colleague says “I don’t think a five is right because Johnny made so much progress in the last 2 years.”  What would you say?</a:t>
            </a:r>
          </a:p>
          <a:p>
            <a:pPr marL="514350" indent="-514350">
              <a:buFont typeface="+mj-lt"/>
              <a:buAutoNum type="arabicPeriod"/>
            </a:pPr>
            <a:r>
              <a:rPr lang="en-US" sz="2700" dirty="0" smtClean="0"/>
              <a:t>Share your ideas with a partner. (5 min)</a:t>
            </a:r>
          </a:p>
          <a:p>
            <a:pPr marL="514350" indent="-514350">
              <a:buFont typeface="+mj-lt"/>
              <a:buAutoNum type="arabicPeriod"/>
            </a:pPr>
            <a:r>
              <a:rPr lang="en-US" sz="2700" dirty="0" smtClean="0"/>
              <a:t>Post your best ideas for the larger group.</a:t>
            </a:r>
          </a:p>
          <a:p>
            <a:pPr marL="514350" indent="-514350">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138</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pic>
        <p:nvPicPr>
          <p:cNvPr id="20483" name="Picture 3" descr="C:\Users\lbarton\AppData\Local\Microsoft\Windows\Temporary Internet Files\Content.IE5\LIIKE458\MP90044231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28600"/>
            <a:ext cx="2266950" cy="2518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27870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FFF9DD"/>
        </a:solidFill>
        <a:effectLst/>
      </p:bgPr>
    </p:bg>
    <p:spTree>
      <p:nvGrpSpPr>
        <p:cNvPr id="1" name=""/>
        <p:cNvGrpSpPr/>
        <p:nvPr/>
      </p:nvGrpSpPr>
      <p:grpSpPr>
        <a:xfrm>
          <a:off x="0" y="0"/>
          <a:ext cx="0" cy="0"/>
          <a:chOff x="0" y="0"/>
          <a:chExt cx="0" cy="0"/>
        </a:xfrm>
      </p:grpSpPr>
      <p:pic>
        <p:nvPicPr>
          <p:cNvPr id="10248" name="Picture 8" descr="C:\Users\gillaspy\AppData\Local\Microsoft\Windows\Temporary Internet Files\Content.IE5\7GE2YMTT\MP900438369[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9296400" cy="72761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76600" y="2590800"/>
            <a:ext cx="3352800" cy="2343150"/>
          </a:xfrm>
        </p:spPr>
        <p:txBody>
          <a:bodyPr/>
          <a:lstStyle/>
          <a:p>
            <a:r>
              <a:rPr lang="en-US" sz="3400" dirty="0" smtClean="0">
                <a:solidFill>
                  <a:schemeClr val="bg1"/>
                </a:solidFill>
              </a:rPr>
              <a:t>The COS </a:t>
            </a:r>
            <a:br>
              <a:rPr lang="en-US" sz="3400" dirty="0" smtClean="0">
                <a:solidFill>
                  <a:schemeClr val="bg1"/>
                </a:solidFill>
              </a:rPr>
            </a:br>
            <a:r>
              <a:rPr lang="en-US" sz="3400" dirty="0" smtClean="0">
                <a:solidFill>
                  <a:schemeClr val="bg1"/>
                </a:solidFill>
              </a:rPr>
              <a:t>Team Process</a:t>
            </a:r>
            <a:endParaRPr lang="en-US" sz="3400" dirty="0">
              <a:solidFill>
                <a:schemeClr val="bg1"/>
              </a:solidFill>
            </a:endParaRPr>
          </a:p>
        </p:txBody>
      </p:sp>
    </p:spTree>
    <p:extLst>
      <p:ext uri="{BB962C8B-B14F-4D97-AF65-F5344CB8AC3E}">
        <p14:creationId xmlns:p14="http://schemas.microsoft.com/office/powerpoint/2010/main" val="15533907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People Look At?</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8504" y="2057400"/>
            <a:ext cx="6266991" cy="4187825"/>
          </a:xfrm>
        </p:spPr>
      </p:pic>
      <p:sp>
        <p:nvSpPr>
          <p:cNvPr id="4" name="Slide Number Placeholder 3"/>
          <p:cNvSpPr>
            <a:spLocks noGrp="1"/>
          </p:cNvSpPr>
          <p:nvPr>
            <p:ph type="sldNum" sz="quarter" idx="10"/>
          </p:nvPr>
        </p:nvSpPr>
        <p:spPr/>
        <p:txBody>
          <a:bodyPr/>
          <a:lstStyle/>
          <a:p>
            <a:pPr>
              <a:defRPr/>
            </a:pPr>
            <a:fld id="{692C6903-1743-4F66-A1E1-8E479C64374E}" type="slidenum">
              <a:rPr lang="en-US" smtClean="0"/>
              <a:pPr>
                <a:defRPr/>
              </a:pPr>
              <a:t>14</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a:p>
        </p:txBody>
      </p:sp>
    </p:spTree>
    <p:extLst>
      <p:ext uri="{BB962C8B-B14F-4D97-AF65-F5344CB8AC3E}">
        <p14:creationId xmlns:p14="http://schemas.microsoft.com/office/powerpoint/2010/main" val="111280604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 us about Arkansas…</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140</a:t>
            </a:fld>
            <a:endParaRPr lang="en-US" dirty="0"/>
          </a:p>
        </p:txBody>
      </p:sp>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pic>
        <p:nvPicPr>
          <p:cNvPr id="6" name="Picture 2" descr="C:\Users\gillaspy\AppData\Local\Microsoft\Windows\Temporary Internet Files\Content.IE5\ZX122AE1\MC90023130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1981200"/>
            <a:ext cx="3581400" cy="4256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95999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Voting:  </a:t>
            </a:r>
            <a:br>
              <a:rPr lang="en-US" dirty="0" smtClean="0"/>
            </a:br>
            <a:r>
              <a:rPr lang="en-US" dirty="0" smtClean="0"/>
              <a:t>What’s happening in Arkansas?</a:t>
            </a:r>
            <a:endParaRPr lang="en-US" dirty="0"/>
          </a:p>
        </p:txBody>
      </p:sp>
      <p:sp>
        <p:nvSpPr>
          <p:cNvPr id="3" name="Content Placeholder 2"/>
          <p:cNvSpPr>
            <a:spLocks noGrp="1"/>
          </p:cNvSpPr>
          <p:nvPr>
            <p:ph idx="1"/>
          </p:nvPr>
        </p:nvSpPr>
        <p:spPr>
          <a:xfrm>
            <a:off x="673096" y="1981200"/>
            <a:ext cx="3276600" cy="4187952"/>
          </a:xfrm>
        </p:spPr>
        <p:txBody>
          <a:bodyPr/>
          <a:lstStyle/>
          <a:p>
            <a:r>
              <a:rPr lang="en-US" dirty="0" smtClean="0"/>
              <a:t>All or most    </a:t>
            </a:r>
          </a:p>
          <a:p>
            <a:r>
              <a:rPr lang="en-US" dirty="0" smtClean="0"/>
              <a:t>Many  </a:t>
            </a:r>
          </a:p>
          <a:p>
            <a:r>
              <a:rPr lang="en-US" dirty="0" smtClean="0"/>
              <a:t>Some </a:t>
            </a:r>
          </a:p>
          <a:p>
            <a:r>
              <a:rPr lang="en-US" dirty="0" smtClean="0"/>
              <a:t>A few</a:t>
            </a:r>
          </a:p>
          <a:p>
            <a:r>
              <a:rPr lang="en-US" dirty="0" smtClean="0"/>
              <a:t>None</a:t>
            </a:r>
            <a:endParaRPr lang="en-US" dirty="0"/>
          </a:p>
        </p:txBody>
      </p:sp>
      <p:sp>
        <p:nvSpPr>
          <p:cNvPr id="4" name="Slide Number Placeholder 3"/>
          <p:cNvSpPr>
            <a:spLocks noGrp="1"/>
          </p:cNvSpPr>
          <p:nvPr>
            <p:ph type="sldNum" sz="quarter" idx="10"/>
          </p:nvPr>
        </p:nvSpPr>
        <p:spPr/>
        <p:txBody>
          <a:bodyPr/>
          <a:lstStyle/>
          <a:p>
            <a:pPr>
              <a:defRPr/>
            </a:pPr>
            <a:fld id="{692C6903-1743-4F66-A1E1-8E479C64374E}" type="slidenum">
              <a:rPr lang="en-US" smtClean="0"/>
              <a:pPr>
                <a:defRPr/>
              </a:pPr>
              <a:t>141</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a:p>
        </p:txBody>
      </p:sp>
      <p:pic>
        <p:nvPicPr>
          <p:cNvPr id="20482" name="Picture 2" descr="C:\Users\lbarton\AppData\Local\Microsoft\Windows\Temporary Internet Files\Content.IE5\Y9A92RCA\MP90038472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9696" y="2514599"/>
            <a:ext cx="2819400" cy="2803289"/>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C:\Users\lbarton\AppData\Local\Microsoft\Windows\Temporary Internet Files\Content.IE5\Y9A92RCA\MC9000592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9096" y="4261299"/>
            <a:ext cx="2063746" cy="2485339"/>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C:\Users\lbarton\AppData\Local\Microsoft\Windows\Temporary Internet Files\Content.IE5\NQKPECFM\MP90042235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4999916"/>
            <a:ext cx="2064564" cy="140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64645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Using Teams</a:t>
            </a:r>
            <a:endParaRPr lang="en-US" sz="4000" dirty="0"/>
          </a:p>
        </p:txBody>
      </p:sp>
      <p:sp>
        <p:nvSpPr>
          <p:cNvPr id="3" name="Content Placeholder 2"/>
          <p:cNvSpPr>
            <a:spLocks noGrp="1"/>
          </p:cNvSpPr>
          <p:nvPr>
            <p:ph sz="half" idx="2"/>
          </p:nvPr>
        </p:nvSpPr>
        <p:spPr/>
        <p:style>
          <a:lnRef idx="1">
            <a:schemeClr val="accent2"/>
          </a:lnRef>
          <a:fillRef idx="2">
            <a:schemeClr val="accent2"/>
          </a:fillRef>
          <a:effectRef idx="1">
            <a:schemeClr val="accent2"/>
          </a:effectRef>
          <a:fontRef idx="minor">
            <a:schemeClr val="dk1"/>
          </a:fontRef>
        </p:style>
        <p:txBody>
          <a:bodyPr/>
          <a:lstStyle/>
          <a:p>
            <a:r>
              <a:rPr lang="en-US" sz="3200" b="1" dirty="0" smtClean="0"/>
              <a:t>Benefits</a:t>
            </a:r>
            <a:r>
              <a:rPr lang="en-US" dirty="0" smtClean="0"/>
              <a:t>	</a:t>
            </a:r>
            <a:endParaRPr lang="en-US" dirty="0"/>
          </a:p>
        </p:txBody>
      </p:sp>
      <p:sp>
        <p:nvSpPr>
          <p:cNvPr id="4" name="Content Placeholder 3"/>
          <p:cNvSpPr>
            <a:spLocks noGrp="1"/>
          </p:cNvSpPr>
          <p:nvPr>
            <p:ph sz="quarter" idx="4"/>
          </p:nvPr>
        </p:nvSpPr>
        <p:spPr/>
        <p:style>
          <a:lnRef idx="1">
            <a:schemeClr val="accent4"/>
          </a:lnRef>
          <a:fillRef idx="2">
            <a:schemeClr val="accent4"/>
          </a:fillRef>
          <a:effectRef idx="1">
            <a:schemeClr val="accent4"/>
          </a:effectRef>
          <a:fontRef idx="minor">
            <a:schemeClr val="dk1"/>
          </a:fontRef>
        </p:style>
        <p:txBody>
          <a:bodyPr/>
          <a:lstStyle/>
          <a:p>
            <a:r>
              <a:rPr lang="en-US" sz="3200" b="1" dirty="0" smtClean="0"/>
              <a:t>Challenges</a:t>
            </a:r>
            <a:endParaRPr lang="en-US" sz="3200" b="1" dirty="0"/>
          </a:p>
        </p:txBody>
      </p:sp>
      <p:sp>
        <p:nvSpPr>
          <p:cNvPr id="5" name="Footer Placeholder 4"/>
          <p:cNvSpPr>
            <a:spLocks noGrp="1"/>
          </p:cNvSpPr>
          <p:nvPr>
            <p:ph type="ftr" sz="quarter" idx="10"/>
          </p:nvPr>
        </p:nvSpPr>
        <p:spPr/>
        <p:txBody>
          <a:bodyPr/>
          <a:lstStyle/>
          <a:p>
            <a:pPr>
              <a:defRPr/>
            </a:pPr>
            <a:r>
              <a:rPr lang="en-US" smtClean="0"/>
              <a:t>Early Childhood Outcomes Center</a:t>
            </a:r>
            <a:endParaRPr lang="en-US"/>
          </a:p>
        </p:txBody>
      </p:sp>
      <p:sp>
        <p:nvSpPr>
          <p:cNvPr id="6" name="Slide Number Placeholder 5"/>
          <p:cNvSpPr>
            <a:spLocks noGrp="1"/>
          </p:cNvSpPr>
          <p:nvPr>
            <p:ph type="sldNum" sz="quarter" idx="11"/>
          </p:nvPr>
        </p:nvSpPr>
        <p:spPr/>
        <p:txBody>
          <a:bodyPr/>
          <a:lstStyle/>
          <a:p>
            <a:pPr>
              <a:defRPr/>
            </a:pPr>
            <a:fld id="{2A42048C-CA09-482D-B509-7B33E7C8B069}" type="slidenum">
              <a:rPr lang="en-US" smtClean="0"/>
              <a:pPr>
                <a:defRPr/>
              </a:pPr>
              <a:t>142</a:t>
            </a:fld>
            <a:endParaRPr lang="en-US" dirty="0"/>
          </a:p>
        </p:txBody>
      </p:sp>
    </p:spTree>
    <p:extLst>
      <p:ext uri="{BB962C8B-B14F-4D97-AF65-F5344CB8AC3E}">
        <p14:creationId xmlns:p14="http://schemas.microsoft.com/office/powerpoint/2010/main" val="186452357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11"/>
          </p:nvPr>
        </p:nvSpPr>
        <p:spPr>
          <a:xfrm>
            <a:off x="4953000" y="6019800"/>
            <a:ext cx="3733800" cy="476250"/>
          </a:xfrm>
          <a:noFill/>
        </p:spPr>
        <p:txBody>
          <a:bodyPr/>
          <a:lstStyle/>
          <a:p>
            <a:pPr algn="r"/>
            <a:fld id="{12043F20-D103-4019-8B31-DB2D611CE29A}" type="slidenum">
              <a:rPr lang="en-US" smtClean="0"/>
              <a:pPr algn="r"/>
              <a:t>143</a:t>
            </a:fld>
            <a:endParaRPr lang="en-US" dirty="0" smtClean="0"/>
          </a:p>
        </p:txBody>
      </p:sp>
      <p:sp>
        <p:nvSpPr>
          <p:cNvPr id="64515" name="Rectangle 2"/>
          <p:cNvSpPr>
            <a:spLocks noGrp="1" noChangeArrowheads="1"/>
          </p:cNvSpPr>
          <p:nvPr>
            <p:ph type="title"/>
          </p:nvPr>
        </p:nvSpPr>
        <p:spPr>
          <a:xfrm>
            <a:off x="533400" y="152400"/>
            <a:ext cx="5867400" cy="1143000"/>
          </a:xfrm>
        </p:spPr>
        <p:txBody>
          <a:bodyPr/>
          <a:lstStyle/>
          <a:p>
            <a:r>
              <a:rPr lang="en-US" b="1" dirty="0" smtClean="0">
                <a:latin typeface="Georgia" pitchFamily="18" charset="0"/>
              </a:rPr>
              <a:t>What is a high-quality </a:t>
            </a:r>
            <a:br>
              <a:rPr lang="en-US" b="1" dirty="0" smtClean="0">
                <a:latin typeface="Georgia" pitchFamily="18" charset="0"/>
              </a:rPr>
            </a:br>
            <a:r>
              <a:rPr lang="en-US" b="1" dirty="0" smtClean="0">
                <a:latin typeface="Georgia" pitchFamily="18" charset="0"/>
              </a:rPr>
              <a:t>team discussion?</a:t>
            </a:r>
          </a:p>
        </p:txBody>
      </p:sp>
      <p:sp>
        <p:nvSpPr>
          <p:cNvPr id="64516" name="Rectangle 3"/>
          <p:cNvSpPr>
            <a:spLocks noGrp="1" noChangeArrowheads="1"/>
          </p:cNvSpPr>
          <p:nvPr>
            <p:ph type="body" idx="1"/>
          </p:nvPr>
        </p:nvSpPr>
        <p:spPr>
          <a:xfrm>
            <a:off x="533400" y="2209800"/>
            <a:ext cx="8458200" cy="4191000"/>
          </a:xfrm>
        </p:spPr>
        <p:txBody>
          <a:bodyPr/>
          <a:lstStyle/>
          <a:p>
            <a:pPr marL="609600" indent="-609600">
              <a:lnSpc>
                <a:spcPct val="90000"/>
              </a:lnSpc>
              <a:buFont typeface="Wingdings" pitchFamily="2" charset="2"/>
              <a:buChar char="§"/>
            </a:pPr>
            <a:r>
              <a:rPr lang="en-US" sz="3000" dirty="0" smtClean="0">
                <a:latin typeface="Georgia" pitchFamily="18" charset="0"/>
              </a:rPr>
              <a:t>All team members participate</a:t>
            </a:r>
          </a:p>
          <a:p>
            <a:pPr marL="609600" indent="-609600">
              <a:lnSpc>
                <a:spcPct val="90000"/>
              </a:lnSpc>
              <a:buFont typeface="Wingdings" pitchFamily="2" charset="2"/>
              <a:buChar char="§"/>
            </a:pPr>
            <a:r>
              <a:rPr lang="en-US" sz="3000" dirty="0" smtClean="0">
                <a:latin typeface="Georgia" pitchFamily="18" charset="0"/>
              </a:rPr>
              <a:t>Minimal jargon is used so that all team members can fully participate</a:t>
            </a:r>
          </a:p>
          <a:p>
            <a:pPr marL="609600" indent="-609600">
              <a:lnSpc>
                <a:spcPct val="90000"/>
              </a:lnSpc>
              <a:buFont typeface="Wingdings" pitchFamily="2" charset="2"/>
              <a:buChar char="§"/>
            </a:pPr>
            <a:r>
              <a:rPr lang="en-US" sz="3000" dirty="0" smtClean="0">
                <a:latin typeface="Georgia" pitchFamily="18" charset="0"/>
              </a:rPr>
              <a:t>Input from all (including parents) is shared and respectfully considered </a:t>
            </a:r>
          </a:p>
          <a:p>
            <a:pPr marL="609600" indent="-609600">
              <a:lnSpc>
                <a:spcPct val="90000"/>
              </a:lnSpc>
              <a:buFont typeface="Wingdings" pitchFamily="2" charset="2"/>
              <a:buChar char="§"/>
            </a:pPr>
            <a:r>
              <a:rPr lang="en-US" sz="3000" dirty="0" smtClean="0">
                <a:latin typeface="Georgia" pitchFamily="18" charset="0"/>
              </a:rPr>
              <a:t>Multiple sources of assessment information are considered (e.g.,  family report, observation, authentic assessment, standardized ‘testing’)</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pic>
        <p:nvPicPr>
          <p:cNvPr id="21506" name="Picture 2" descr="C:\Users\lbarton\AppData\Local\Microsoft\Windows\Temporary Internet Files\Content.IE5\50470GCL\MC90023325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52400"/>
            <a:ext cx="2524095" cy="2502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10698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p:cNvSpPr>
            <a:spLocks noGrp="1"/>
          </p:cNvSpPr>
          <p:nvPr>
            <p:ph type="sldNum" sz="quarter" idx="11"/>
          </p:nvPr>
        </p:nvSpPr>
        <p:spPr>
          <a:xfrm>
            <a:off x="4953000" y="6096000"/>
            <a:ext cx="3733800" cy="476250"/>
          </a:xfrm>
          <a:noFill/>
        </p:spPr>
        <p:txBody>
          <a:bodyPr/>
          <a:lstStyle/>
          <a:p>
            <a:pPr algn="r"/>
            <a:fld id="{7510E423-969A-480A-BB5A-CB4A1A697DD3}" type="slidenum">
              <a:rPr lang="en-US" smtClean="0"/>
              <a:pPr algn="r"/>
              <a:t>144</a:t>
            </a:fld>
            <a:endParaRPr lang="en-US" dirty="0" smtClean="0"/>
          </a:p>
        </p:txBody>
      </p:sp>
      <p:sp>
        <p:nvSpPr>
          <p:cNvPr id="65539" name="Rectangle 2"/>
          <p:cNvSpPr>
            <a:spLocks noGrp="1" noChangeArrowheads="1"/>
          </p:cNvSpPr>
          <p:nvPr>
            <p:ph type="title"/>
          </p:nvPr>
        </p:nvSpPr>
        <p:spPr>
          <a:xfrm>
            <a:off x="533400" y="304800"/>
            <a:ext cx="8077200" cy="1143000"/>
          </a:xfrm>
        </p:spPr>
        <p:txBody>
          <a:bodyPr/>
          <a:lstStyle/>
          <a:p>
            <a:r>
              <a:rPr lang="en-US" b="1" dirty="0" smtClean="0">
                <a:latin typeface="Georgia" pitchFamily="18" charset="0"/>
              </a:rPr>
              <a:t>In a quality team discussion…</a:t>
            </a:r>
          </a:p>
        </p:txBody>
      </p:sp>
      <p:sp>
        <p:nvSpPr>
          <p:cNvPr id="16388" name="Rectangle 3"/>
          <p:cNvSpPr>
            <a:spLocks noGrp="1" noChangeArrowheads="1"/>
          </p:cNvSpPr>
          <p:nvPr>
            <p:ph type="body" idx="1"/>
          </p:nvPr>
        </p:nvSpPr>
        <p:spPr>
          <a:xfrm>
            <a:off x="457200" y="2057400"/>
            <a:ext cx="8458200" cy="4191000"/>
          </a:xfrm>
        </p:spPr>
        <p:txBody>
          <a:bodyPr/>
          <a:lstStyle/>
          <a:p>
            <a:pPr marL="609600" indent="-609600">
              <a:lnSpc>
                <a:spcPct val="90000"/>
              </a:lnSpc>
              <a:buFont typeface="Wingdings" pitchFamily="2" charset="2"/>
              <a:buChar char="§"/>
              <a:defRPr/>
            </a:pPr>
            <a:r>
              <a:rPr lang="en-US" sz="2900" dirty="0" smtClean="0">
                <a:latin typeface="Georgia" pitchFamily="18" charset="0"/>
              </a:rPr>
              <a:t>The team describes the child’s functioning across settings (this goes beyond just sharing test scores or jumping to ratings)</a:t>
            </a:r>
          </a:p>
          <a:p>
            <a:pPr marL="609600" indent="-609600">
              <a:lnSpc>
                <a:spcPct val="90000"/>
              </a:lnSpc>
              <a:buFont typeface="Wingdings" pitchFamily="2" charset="2"/>
              <a:buChar char="§"/>
              <a:defRPr/>
            </a:pPr>
            <a:r>
              <a:rPr lang="en-US" sz="2900" dirty="0" smtClean="0">
                <a:latin typeface="Georgia" pitchFamily="18" charset="0"/>
              </a:rPr>
              <a:t>Discussion includes the child’s full range of functioning (what child does and does not yet do across settings)</a:t>
            </a:r>
          </a:p>
          <a:p>
            <a:pPr marL="609600" indent="-609600">
              <a:lnSpc>
                <a:spcPct val="90000"/>
              </a:lnSpc>
              <a:buFont typeface="Wingdings" pitchFamily="2" charset="2"/>
              <a:buChar char="§"/>
              <a:defRPr/>
            </a:pPr>
            <a:r>
              <a:rPr lang="en-US" sz="2900" dirty="0" smtClean="0">
                <a:latin typeface="Georgia" pitchFamily="18" charset="0"/>
              </a:rPr>
              <a:t>Discussion examines the full breadth of each outcome</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354394840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itchFamily="18" charset="0"/>
              </a:rPr>
              <a:t>In a quality team COS process</a:t>
            </a:r>
            <a:endParaRPr lang="en-US" dirty="0">
              <a:latin typeface="Georgia" pitchFamily="18" charset="0"/>
            </a:endParaRPr>
          </a:p>
        </p:txBody>
      </p:sp>
      <p:sp>
        <p:nvSpPr>
          <p:cNvPr id="3" name="Content Placeholder 2"/>
          <p:cNvSpPr>
            <a:spLocks noGrp="1"/>
          </p:cNvSpPr>
          <p:nvPr>
            <p:ph idx="1"/>
          </p:nvPr>
        </p:nvSpPr>
        <p:spPr/>
        <p:txBody>
          <a:bodyPr/>
          <a:lstStyle/>
          <a:p>
            <a:pPr marL="609600" indent="-609600">
              <a:lnSpc>
                <a:spcPct val="90000"/>
              </a:lnSpc>
              <a:buFont typeface="Wingdings" pitchFamily="2" charset="2"/>
              <a:buChar char="§"/>
              <a:defRPr/>
            </a:pPr>
            <a:r>
              <a:rPr lang="en-US" dirty="0" smtClean="0">
                <a:latin typeface="Georgia" pitchFamily="18" charset="0"/>
              </a:rPr>
              <a:t>Team description of child’s functioning is age-anchored, considered relative to what is age-expected</a:t>
            </a:r>
          </a:p>
          <a:p>
            <a:pPr marL="609600" indent="-609600">
              <a:lnSpc>
                <a:spcPct val="90000"/>
              </a:lnSpc>
              <a:buFont typeface="Wingdings" pitchFamily="2" charset="2"/>
              <a:buChar char="§"/>
              <a:defRPr/>
            </a:pPr>
            <a:r>
              <a:rPr lang="en-US" dirty="0" smtClean="0">
                <a:latin typeface="Georgia" pitchFamily="18" charset="0"/>
              </a:rPr>
              <a:t>COS rating is consistent with rating criteria</a:t>
            </a:r>
          </a:p>
          <a:p>
            <a:pPr marL="609600" indent="-609600">
              <a:lnSpc>
                <a:spcPct val="90000"/>
              </a:lnSpc>
              <a:buFont typeface="Wingdings" pitchFamily="2" charset="2"/>
              <a:buChar char="§"/>
              <a:defRPr/>
            </a:pPr>
            <a:r>
              <a:rPr lang="en-US" dirty="0" smtClean="0">
                <a:latin typeface="Georgia" pitchFamily="18" charset="0"/>
              </a:rPr>
              <a:t>Team reaches </a:t>
            </a:r>
            <a:r>
              <a:rPr lang="en-US" dirty="0">
                <a:latin typeface="Georgia" pitchFamily="18" charset="0"/>
              </a:rPr>
              <a:t>consensus </a:t>
            </a:r>
            <a:r>
              <a:rPr lang="en-US" dirty="0" smtClean="0">
                <a:latin typeface="Georgia" pitchFamily="18" charset="0"/>
              </a:rPr>
              <a:t>on rating</a:t>
            </a:r>
            <a:endParaRPr lang="en-US" dirty="0">
              <a:latin typeface="Georgia" pitchFamily="18" charset="0"/>
            </a:endParaRPr>
          </a:p>
          <a:p>
            <a:pPr marL="609600" indent="-609600">
              <a:lnSpc>
                <a:spcPct val="90000"/>
              </a:lnSpc>
              <a:buFont typeface="Wingdings" pitchFamily="2" charset="2"/>
              <a:buChar char="§"/>
              <a:defRPr/>
            </a:pPr>
            <a:r>
              <a:rPr lang="en-US" dirty="0">
                <a:latin typeface="Georgia" pitchFamily="18" charset="0"/>
              </a:rPr>
              <a:t>The team </a:t>
            </a:r>
            <a:r>
              <a:rPr lang="en-US" dirty="0" smtClean="0">
                <a:latin typeface="Georgia" pitchFamily="18" charset="0"/>
              </a:rPr>
              <a:t>describes and documents </a:t>
            </a:r>
            <a:r>
              <a:rPr lang="en-US" dirty="0">
                <a:latin typeface="Georgia" pitchFamily="18" charset="0"/>
              </a:rPr>
              <a:t>the rationale for the rating</a:t>
            </a:r>
          </a:p>
          <a:p>
            <a:endParaRPr lang="en-US" dirty="0"/>
          </a:p>
        </p:txBody>
      </p:sp>
      <p:sp>
        <p:nvSpPr>
          <p:cNvPr id="4" name="Slide Number Placeholder 3"/>
          <p:cNvSpPr>
            <a:spLocks noGrp="1"/>
          </p:cNvSpPr>
          <p:nvPr>
            <p:ph type="sldNum" sz="quarter" idx="10"/>
          </p:nvPr>
        </p:nvSpPr>
        <p:spPr/>
        <p:txBody>
          <a:bodyPr/>
          <a:lstStyle/>
          <a:p>
            <a:pPr>
              <a:defRPr/>
            </a:pPr>
            <a:fld id="{47995C5E-8F69-4404-985A-593E1D6989F4}" type="slidenum">
              <a:rPr lang="en-US" smtClean="0"/>
              <a:pPr>
                <a:defRPr/>
              </a:pPr>
              <a:t>145</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a:p>
        </p:txBody>
      </p:sp>
    </p:spTree>
    <p:extLst>
      <p:ext uri="{BB962C8B-B14F-4D97-AF65-F5344CB8AC3E}">
        <p14:creationId xmlns:p14="http://schemas.microsoft.com/office/powerpoint/2010/main" val="5135423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609600"/>
            <a:ext cx="8077200" cy="1143000"/>
          </a:xfrm>
        </p:spPr>
        <p:txBody>
          <a:bodyPr/>
          <a:lstStyle/>
          <a:p>
            <a:r>
              <a:rPr lang="en-US" dirty="0" smtClean="0">
                <a:solidFill>
                  <a:srgbClr val="274068"/>
                </a:solidFill>
                <a:latin typeface="Georgia" pitchFamily="18" charset="0"/>
              </a:rPr>
              <a:t>Involving Families</a:t>
            </a:r>
            <a:r>
              <a:rPr lang="en-US" dirty="0">
                <a:solidFill>
                  <a:srgbClr val="274068"/>
                </a:solidFill>
                <a:latin typeface="Georgia" pitchFamily="18" charset="0"/>
              </a:rPr>
              <a:t/>
            </a:r>
            <a:br>
              <a:rPr lang="en-US" dirty="0">
                <a:solidFill>
                  <a:srgbClr val="274068"/>
                </a:solidFill>
                <a:latin typeface="Georgia" pitchFamily="18" charset="0"/>
              </a:rPr>
            </a:br>
            <a:endParaRPr lang="en-US" dirty="0"/>
          </a:p>
        </p:txBody>
      </p:sp>
      <p:sp>
        <p:nvSpPr>
          <p:cNvPr id="66564" name="Rectangle 5"/>
          <p:cNvSpPr>
            <a:spLocks noGrp="1" noChangeArrowheads="1"/>
          </p:cNvSpPr>
          <p:nvPr>
            <p:ph idx="1"/>
          </p:nvPr>
        </p:nvSpPr>
        <p:spPr>
          <a:xfrm>
            <a:off x="457200" y="2057400"/>
            <a:ext cx="5791200" cy="4438650"/>
          </a:xfrm>
        </p:spPr>
        <p:txBody>
          <a:bodyPr/>
          <a:lstStyle/>
          <a:p>
            <a:pPr marL="0" indent="0">
              <a:buNone/>
            </a:pPr>
            <a:r>
              <a:rPr lang="en-US" sz="2800" dirty="0" smtClean="0"/>
              <a:t>Integrating COS process with IFSP/IEP process…                          many discussion opportunities:</a:t>
            </a:r>
          </a:p>
          <a:p>
            <a:pPr marL="0" indent="0">
              <a:buNone/>
            </a:pPr>
            <a:r>
              <a:rPr lang="en-US" sz="1000" dirty="0" smtClean="0"/>
              <a:t> </a:t>
            </a:r>
          </a:p>
          <a:p>
            <a:pPr lvl="1"/>
            <a:r>
              <a:rPr lang="en-US" sz="2400" dirty="0" smtClean="0"/>
              <a:t>From Identification &amp; Referral</a:t>
            </a:r>
          </a:p>
          <a:p>
            <a:pPr lvl="1"/>
            <a:endParaRPr lang="en-US" sz="2400" dirty="0"/>
          </a:p>
          <a:p>
            <a:pPr lvl="1"/>
            <a:endParaRPr lang="en-US" sz="2400" dirty="0" smtClean="0"/>
          </a:p>
          <a:p>
            <a:pPr lvl="1"/>
            <a:endParaRPr lang="en-US" sz="2400" dirty="0" smtClean="0"/>
          </a:p>
          <a:p>
            <a:pPr lvl="1"/>
            <a:r>
              <a:rPr lang="en-US" sz="2400" dirty="0" smtClean="0"/>
              <a:t>Through Program Exit &amp; Transition</a:t>
            </a:r>
          </a:p>
          <a:p>
            <a:pPr marL="0" indent="0">
              <a:buNone/>
            </a:pPr>
            <a:r>
              <a:rPr lang="en-US" dirty="0" smtClean="0"/>
              <a:t>Share &amp; </a:t>
            </a:r>
            <a:r>
              <a:rPr lang="en-US" dirty="0"/>
              <a:t>l</a:t>
            </a:r>
            <a:r>
              <a:rPr lang="en-US" dirty="0" smtClean="0"/>
              <a:t>earn together</a:t>
            </a:r>
          </a:p>
          <a:p>
            <a:pPr lvl="1"/>
            <a:endParaRPr lang="en-US" sz="2400" dirty="0" smtClean="0"/>
          </a:p>
        </p:txBody>
      </p:sp>
      <p:sp>
        <p:nvSpPr>
          <p:cNvPr id="66562" name="Slide Number Placeholder 6"/>
          <p:cNvSpPr>
            <a:spLocks noGrp="1"/>
          </p:cNvSpPr>
          <p:nvPr>
            <p:ph type="sldNum" sz="quarter" idx="10"/>
          </p:nvPr>
        </p:nvSpPr>
        <p:spPr>
          <a:noFill/>
        </p:spPr>
        <p:txBody>
          <a:bodyPr/>
          <a:lstStyle/>
          <a:p>
            <a:fld id="{15881547-D234-4C12-B8E2-685B5207523C}" type="slidenum">
              <a:rPr lang="en-US" smtClean="0"/>
              <a:pPr/>
              <a:t>146</a:t>
            </a:fld>
            <a:endParaRPr lang="en-US"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a:p>
        </p:txBody>
      </p:sp>
      <p:pic>
        <p:nvPicPr>
          <p:cNvPr id="77829" name="Picture 8" descr="151_5167"/>
          <p:cNvPicPr>
            <a:picLocks noGrp="1" noChangeAspect="1" noChangeArrowheads="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5943600" y="228600"/>
            <a:ext cx="2895600" cy="3865109"/>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4" name="Down Arrow 3"/>
          <p:cNvSpPr/>
          <p:nvPr/>
        </p:nvSpPr>
        <p:spPr bwMode="auto">
          <a:xfrm>
            <a:off x="2514600" y="4114800"/>
            <a:ext cx="1524000" cy="10668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229593684"/>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9" name="Rectangle 5"/>
          <p:cNvSpPr>
            <a:spLocks noGrp="1" noChangeArrowheads="1"/>
          </p:cNvSpPr>
          <p:nvPr>
            <p:ph type="title"/>
          </p:nvPr>
        </p:nvSpPr>
        <p:spPr>
          <a:noFill/>
        </p:spPr>
        <p:txBody>
          <a:bodyPr/>
          <a:lstStyle/>
          <a:p>
            <a:pPr eaLnBrk="1" hangingPunct="1">
              <a:defRPr/>
            </a:pPr>
            <a:r>
              <a:rPr lang="en-US" sz="4000" dirty="0" smtClean="0">
                <a:latin typeface="Georgia" pitchFamily="18" charset="0"/>
              </a:rPr>
              <a:t>Activity</a:t>
            </a:r>
          </a:p>
        </p:txBody>
      </p:sp>
      <p:sp>
        <p:nvSpPr>
          <p:cNvPr id="36867" name="Rectangle 6"/>
          <p:cNvSpPr>
            <a:spLocks noGrp="1" noChangeArrowheads="1"/>
          </p:cNvSpPr>
          <p:nvPr>
            <p:ph type="body" idx="1"/>
          </p:nvPr>
        </p:nvSpPr>
        <p:spPr/>
        <p:txBody>
          <a:bodyPr/>
          <a:lstStyle/>
          <a:p>
            <a:pPr eaLnBrk="1" hangingPunct="1">
              <a:lnSpc>
                <a:spcPct val="90000"/>
              </a:lnSpc>
              <a:buNone/>
            </a:pPr>
            <a:endParaRPr lang="en-US" dirty="0" smtClean="0"/>
          </a:p>
          <a:p>
            <a:pPr eaLnBrk="1" hangingPunct="1">
              <a:lnSpc>
                <a:spcPct val="90000"/>
              </a:lnSpc>
              <a:buNone/>
            </a:pPr>
            <a:r>
              <a:rPr lang="en-US" dirty="0" smtClean="0"/>
              <a:t>	Evaluate a team discussion and the participation of the family in a team discussion</a:t>
            </a:r>
            <a:endParaRPr lang="en-US" sz="3200" dirty="0" smtClean="0"/>
          </a:p>
          <a:p>
            <a:pPr lvl="1" eaLnBrk="1" hangingPunct="1">
              <a:lnSpc>
                <a:spcPct val="90000"/>
              </a:lnSpc>
              <a:buNone/>
            </a:pPr>
            <a:endParaRPr lang="en-US" sz="1100" dirty="0" smtClean="0"/>
          </a:p>
        </p:txBody>
      </p:sp>
      <p:sp>
        <p:nvSpPr>
          <p:cNvPr id="5" name="Slide Number Placeholder 4"/>
          <p:cNvSpPr>
            <a:spLocks noGrp="1"/>
          </p:cNvSpPr>
          <p:nvPr>
            <p:ph type="sldNum" sz="quarter" idx="10"/>
          </p:nvPr>
        </p:nvSpPr>
        <p:spPr/>
        <p:txBody>
          <a:bodyPr/>
          <a:lstStyle/>
          <a:p>
            <a:pPr>
              <a:defRPr/>
            </a:pPr>
            <a:fld id="{06712D2E-7C77-4AF2-8AD8-5058B673BD74}" type="slidenum">
              <a:rPr lang="en-US" smtClean="0"/>
              <a:pPr>
                <a:defRPr/>
              </a:pPr>
              <a:t>147</a:t>
            </a:fld>
            <a:endParaRPr lang="en-US" dirty="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4086848964"/>
      </p:ext>
    </p:extLst>
  </p:cSld>
  <p:clrMapOvr>
    <a:masterClrMapping/>
  </p:clrMapOvr>
  <p:transition advTm="5000"/>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Grp="1" noChangeArrowheads="1"/>
          </p:cNvSpPr>
          <p:nvPr>
            <p:ph type="title"/>
          </p:nvPr>
        </p:nvSpPr>
        <p:spPr/>
        <p:txBody>
          <a:bodyPr/>
          <a:lstStyle/>
          <a:p>
            <a:pPr eaLnBrk="1" hangingPunct="1"/>
            <a:r>
              <a:rPr lang="en-US" dirty="0" smtClean="0"/>
              <a:t>Where to focus </a:t>
            </a:r>
            <a:br>
              <a:rPr lang="en-US" dirty="0" smtClean="0"/>
            </a:br>
            <a:r>
              <a:rPr lang="en-US" dirty="0" smtClean="0"/>
              <a:t>in deciding the rating</a:t>
            </a:r>
          </a:p>
        </p:txBody>
      </p:sp>
      <p:sp>
        <p:nvSpPr>
          <p:cNvPr id="84995" name="Rectangle 5"/>
          <p:cNvSpPr>
            <a:spLocks noGrp="1" noChangeArrowheads="1"/>
          </p:cNvSpPr>
          <p:nvPr>
            <p:ph idx="1"/>
          </p:nvPr>
        </p:nvSpPr>
        <p:spPr/>
        <p:txBody>
          <a:bodyPr/>
          <a:lstStyle/>
          <a:p>
            <a:pPr eaLnBrk="1" hangingPunct="1"/>
            <a:r>
              <a:rPr lang="en-US" dirty="0" smtClean="0"/>
              <a:t>Focus on the child’s overall functioning across settings and situations </a:t>
            </a:r>
          </a:p>
          <a:p>
            <a:r>
              <a:rPr lang="en-US" sz="2400" dirty="0" smtClean="0"/>
              <a:t> </a:t>
            </a:r>
            <a:r>
              <a:rPr lang="en-US" dirty="0" smtClean="0"/>
              <a:t>Functioning that is displayed rarely and/or when the child is provided with a lot of unusual support or prompts is of little significance for the rating</a:t>
            </a:r>
          </a:p>
        </p:txBody>
      </p:sp>
      <p:sp>
        <p:nvSpPr>
          <p:cNvPr id="84996" name="Slide Number Placeholder 3"/>
          <p:cNvSpPr>
            <a:spLocks noGrp="1"/>
          </p:cNvSpPr>
          <p:nvPr>
            <p:ph type="sldNum" sz="quarter" idx="10"/>
          </p:nvPr>
        </p:nvSpPr>
        <p:spPr>
          <a:prstGeom prst="rect">
            <a:avLst/>
          </a:prstGeom>
          <a:noFill/>
        </p:spPr>
        <p:txBody>
          <a:bodyPr/>
          <a:lstStyle/>
          <a:p>
            <a:pPr algn="r"/>
            <a:fld id="{FFB5CCE9-16BF-44F1-A38D-25A07CE16C76}" type="slidenum">
              <a:rPr lang="en-US" smtClean="0"/>
              <a:pPr algn="r"/>
              <a:t>148</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1623945493"/>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420100" cy="1143000"/>
          </a:xfrm>
        </p:spPr>
        <p:txBody>
          <a:bodyPr/>
          <a:lstStyle/>
          <a:p>
            <a:r>
              <a:rPr lang="en-US" dirty="0" smtClean="0"/>
              <a:t>Suggestions for reaching consensus</a:t>
            </a:r>
            <a:br>
              <a:rPr lang="en-US" dirty="0" smtClean="0"/>
            </a:br>
            <a:r>
              <a:rPr lang="en-US" dirty="0" smtClean="0"/>
              <a:t>on COS ratings</a:t>
            </a:r>
            <a:br>
              <a:rPr lang="en-US" dirty="0" smtClean="0"/>
            </a:br>
            <a:endParaRPr lang="en-US" sz="2000" i="1" dirty="0"/>
          </a:p>
        </p:txBody>
      </p:sp>
      <p:sp>
        <p:nvSpPr>
          <p:cNvPr id="3" name="Content Placeholder 2"/>
          <p:cNvSpPr>
            <a:spLocks noGrp="1"/>
          </p:cNvSpPr>
          <p:nvPr>
            <p:ph idx="1"/>
          </p:nvPr>
        </p:nvSpPr>
        <p:spPr>
          <a:xfrm>
            <a:off x="381000" y="1905000"/>
            <a:ext cx="8305800" cy="3810000"/>
          </a:xfrm>
        </p:spPr>
        <p:txBody>
          <a:bodyPr/>
          <a:lstStyle/>
          <a:p>
            <a:r>
              <a:rPr lang="en-US" sz="2600" dirty="0" smtClean="0"/>
              <a:t>Re-visit </a:t>
            </a:r>
            <a:r>
              <a:rPr lang="en-US" sz="2600" b="1" dirty="0" smtClean="0"/>
              <a:t>process</a:t>
            </a:r>
            <a:r>
              <a:rPr lang="en-US" sz="2600" dirty="0" smtClean="0"/>
              <a:t> – describe functioning first, not #</a:t>
            </a:r>
          </a:p>
          <a:p>
            <a:r>
              <a:rPr lang="en-US" sz="2600" dirty="0" smtClean="0"/>
              <a:t>Focus on </a:t>
            </a:r>
            <a:r>
              <a:rPr lang="en-US" sz="2600" b="1" dirty="0" smtClean="0"/>
              <a:t>outcome content </a:t>
            </a:r>
            <a:r>
              <a:rPr lang="en-US" sz="2600" dirty="0" smtClean="0"/>
              <a:t>– considering breadth of outcome content, does the skill fit, is it functional?</a:t>
            </a:r>
          </a:p>
          <a:p>
            <a:r>
              <a:rPr lang="en-US" sz="2600" dirty="0" smtClean="0"/>
              <a:t>Share </a:t>
            </a:r>
            <a:r>
              <a:rPr lang="en-US" sz="2600" b="1" dirty="0" smtClean="0"/>
              <a:t>examples</a:t>
            </a:r>
            <a:r>
              <a:rPr lang="en-US" sz="2600" dirty="0" smtClean="0"/>
              <a:t> – settings, situations, supports, and describe if view as </a:t>
            </a:r>
            <a:r>
              <a:rPr lang="en-US" sz="2600" b="1" dirty="0" smtClean="0"/>
              <a:t>AE, IF, F </a:t>
            </a:r>
            <a:r>
              <a:rPr lang="en-US" sz="2000" dirty="0" smtClean="0"/>
              <a:t>(do not correct for prematurity)</a:t>
            </a:r>
            <a:endParaRPr lang="en-US" sz="2600" dirty="0" smtClean="0"/>
          </a:p>
          <a:p>
            <a:r>
              <a:rPr lang="en-US" sz="2600" dirty="0" smtClean="0"/>
              <a:t>Include more discussion about skills that would see in child with </a:t>
            </a:r>
            <a:r>
              <a:rPr lang="en-US" sz="2600" b="1" dirty="0" smtClean="0"/>
              <a:t>typical developmental pattern </a:t>
            </a:r>
            <a:r>
              <a:rPr lang="en-US" sz="2600" dirty="0" smtClean="0"/>
              <a:t>as common ground for comparison</a:t>
            </a:r>
          </a:p>
          <a:p>
            <a:r>
              <a:rPr lang="en-US" sz="2600" b="1" dirty="0" smtClean="0"/>
              <a:t>Policy</a:t>
            </a:r>
            <a:r>
              <a:rPr lang="en-US" sz="2600" dirty="0" smtClean="0"/>
              <a:t> – what to do in rare case of disagreement (majority, supervisor, additional info, etc.)</a:t>
            </a:r>
          </a:p>
          <a:p>
            <a:pPr>
              <a:buNone/>
            </a:pPr>
            <a:endParaRPr lang="en-US" sz="1600" dirty="0" smtClean="0">
              <a:solidFill>
                <a:schemeClr val="tx1"/>
              </a:solidFill>
            </a:endParaRPr>
          </a:p>
        </p:txBody>
      </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pPr>
              <a:defRPr/>
            </a:pPr>
            <a:fld id="{375B5C1F-A8C5-424E-9894-3AA0CD7A156E}" type="slidenum">
              <a:rPr lang="en-US" smtClean="0"/>
              <a:pPr>
                <a:defRPr/>
              </a:pPr>
              <a:t>149</a:t>
            </a:fld>
            <a:endParaRPr lang="en-US" dirty="0"/>
          </a:p>
        </p:txBody>
      </p:sp>
    </p:spTree>
    <p:extLst>
      <p:ext uri="{BB962C8B-B14F-4D97-AF65-F5344CB8AC3E}">
        <p14:creationId xmlns:p14="http://schemas.microsoft.com/office/powerpoint/2010/main" val="3641847421"/>
      </p:ext>
    </p:extLst>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8229600" y="2286000"/>
            <a:ext cx="609600" cy="3429000"/>
          </a:xfrm>
          <a:prstGeom prst="rect">
            <a:avLst/>
          </a:prstGeom>
          <a:solidFill>
            <a:srgbClr val="66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4114800" y="2362200"/>
            <a:ext cx="1981200" cy="2514600"/>
          </a:xfrm>
          <a:prstGeom prst="ellipse">
            <a:avLst/>
          </a:prstGeom>
          <a:solidFill>
            <a:srgbClr val="FF99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p:txBody>
      </p:sp>
      <p:sp>
        <p:nvSpPr>
          <p:cNvPr id="5" name="Title 4"/>
          <p:cNvSpPr>
            <a:spLocks noGrp="1"/>
          </p:cNvSpPr>
          <p:nvPr>
            <p:ph type="title"/>
          </p:nvPr>
        </p:nvSpPr>
        <p:spPr/>
        <p:txBody>
          <a:bodyPr/>
          <a:lstStyle/>
          <a:p>
            <a:r>
              <a:rPr lang="en-US" dirty="0" smtClean="0"/>
              <a:t>Following the data</a:t>
            </a:r>
            <a:endParaRPr lang="en-US" dirty="0"/>
          </a:p>
        </p:txBody>
      </p:sp>
      <p:pic>
        <p:nvPicPr>
          <p:cNvPr id="7" name="Content Placeholder 6" descr="MH900250978.JPG"/>
          <p:cNvPicPr>
            <a:picLocks noGrp="1" noChangeAspect="1"/>
          </p:cNvPicPr>
          <p:nvPr>
            <p:ph idx="1"/>
          </p:nvPr>
        </p:nvPicPr>
        <p:blipFill>
          <a:blip r:embed="rId3" cstate="print"/>
          <a:stretch>
            <a:fillRect/>
          </a:stretch>
        </p:blipFill>
        <p:spPr>
          <a:xfrm>
            <a:off x="152400" y="2895600"/>
            <a:ext cx="1965325" cy="1965325"/>
          </a:xfrm>
        </p:spPr>
      </p:pic>
      <p:sp>
        <p:nvSpPr>
          <p:cNvPr id="4" name="Slide Number Placeholder 3"/>
          <p:cNvSpPr>
            <a:spLocks noGrp="1"/>
          </p:cNvSpPr>
          <p:nvPr>
            <p:ph type="sldNum" sz="quarter" idx="10"/>
          </p:nvPr>
        </p:nvSpPr>
        <p:spPr/>
        <p:txBody>
          <a:bodyPr/>
          <a:lstStyle/>
          <a:p>
            <a:pPr>
              <a:defRPr/>
            </a:pPr>
            <a:fld id="{692C6903-1743-4F66-A1E1-8E479C64374E}" type="slidenum">
              <a:rPr lang="en-US" smtClean="0"/>
              <a:pPr>
                <a:defRPr/>
              </a:pPr>
              <a:t>15</a:t>
            </a:fld>
            <a:endParaRPr lang="en-US" dirty="0"/>
          </a:p>
        </p:txBody>
      </p:sp>
      <p:pic>
        <p:nvPicPr>
          <p:cNvPr id="8" name="Picture 7" descr="MH900439373.JPG"/>
          <p:cNvPicPr>
            <a:picLocks noChangeAspect="1"/>
          </p:cNvPicPr>
          <p:nvPr/>
        </p:nvPicPr>
        <p:blipFill>
          <a:blip r:embed="rId4" cstate="print"/>
          <a:stretch>
            <a:fillRect/>
          </a:stretch>
        </p:blipFill>
        <p:spPr>
          <a:xfrm>
            <a:off x="2133600" y="2743200"/>
            <a:ext cx="1981200" cy="2081212"/>
          </a:xfrm>
          <a:prstGeom prst="rect">
            <a:avLst/>
          </a:prstGeom>
        </p:spPr>
      </p:pic>
      <p:sp>
        <p:nvSpPr>
          <p:cNvPr id="9" name="TextBox 8"/>
          <p:cNvSpPr txBox="1"/>
          <p:nvPr/>
        </p:nvSpPr>
        <p:spPr>
          <a:xfrm>
            <a:off x="4038600" y="2971800"/>
            <a:ext cx="2057400" cy="1569660"/>
          </a:xfrm>
          <a:prstGeom prst="rect">
            <a:avLst/>
          </a:prstGeom>
          <a:noFill/>
        </p:spPr>
        <p:txBody>
          <a:bodyPr wrap="square" rtlCol="0">
            <a:spAutoFit/>
          </a:bodyPr>
          <a:lstStyle/>
          <a:p>
            <a:r>
              <a:rPr lang="en-US" dirty="0" smtClean="0">
                <a:solidFill>
                  <a:schemeClr val="bg1"/>
                </a:solidFill>
              </a:rPr>
              <a:t>1-7 rating </a:t>
            </a:r>
          </a:p>
          <a:p>
            <a:r>
              <a:rPr lang="en-US" dirty="0" smtClean="0">
                <a:solidFill>
                  <a:schemeClr val="bg1"/>
                </a:solidFill>
              </a:rPr>
              <a:t>at entry     &amp; exit</a:t>
            </a:r>
            <a:endParaRPr lang="en-US" dirty="0">
              <a:solidFill>
                <a:schemeClr val="bg1"/>
              </a:solidFill>
            </a:endParaRPr>
          </a:p>
        </p:txBody>
      </p:sp>
      <p:pic>
        <p:nvPicPr>
          <p:cNvPr id="12" name="Picture 6"/>
          <p:cNvPicPr>
            <a:picLocks noChangeAspect="1" noChangeArrowheads="1"/>
          </p:cNvPicPr>
          <p:nvPr/>
        </p:nvPicPr>
        <p:blipFill>
          <a:blip r:embed="rId5" cstate="print"/>
          <a:srcRect/>
          <a:stretch>
            <a:fillRect/>
          </a:stretch>
        </p:blipFill>
        <p:spPr bwMode="auto">
          <a:xfrm>
            <a:off x="6172201" y="2971800"/>
            <a:ext cx="1773853" cy="1066800"/>
          </a:xfrm>
          <a:prstGeom prst="rect">
            <a:avLst/>
          </a:prstGeom>
          <a:noFill/>
          <a:ln w="9525">
            <a:noFill/>
            <a:miter lim="800000"/>
            <a:headEnd/>
            <a:tailEnd/>
          </a:ln>
        </p:spPr>
      </p:pic>
      <p:sp>
        <p:nvSpPr>
          <p:cNvPr id="13" name="TextBox 12"/>
          <p:cNvSpPr txBox="1"/>
          <p:nvPr/>
        </p:nvSpPr>
        <p:spPr>
          <a:xfrm>
            <a:off x="6096000" y="4114800"/>
            <a:ext cx="1981200" cy="1692771"/>
          </a:xfrm>
          <a:prstGeom prst="rect">
            <a:avLst/>
          </a:prstGeom>
          <a:noFill/>
        </p:spPr>
        <p:txBody>
          <a:bodyPr wrap="square" rtlCol="0">
            <a:spAutoFit/>
          </a:bodyPr>
          <a:lstStyle/>
          <a:p>
            <a:r>
              <a:rPr lang="en-US" sz="2400" dirty="0" smtClean="0"/>
              <a:t>a – e progress categories</a:t>
            </a:r>
          </a:p>
          <a:p>
            <a:r>
              <a:rPr lang="en-US" sz="1600" dirty="0" smtClean="0"/>
              <a:t>(State: 3 outcomes, </a:t>
            </a:r>
          </a:p>
          <a:p>
            <a:r>
              <a:rPr lang="en-US" sz="1600" dirty="0" smtClean="0"/>
              <a:t>15 percentages)</a:t>
            </a:r>
            <a:endParaRPr lang="en-US" sz="1600" dirty="0"/>
          </a:p>
        </p:txBody>
      </p:sp>
      <p:sp>
        <p:nvSpPr>
          <p:cNvPr id="21" name="TextBox 20"/>
          <p:cNvSpPr txBox="1"/>
          <p:nvPr/>
        </p:nvSpPr>
        <p:spPr>
          <a:xfrm>
            <a:off x="8229600" y="2057400"/>
            <a:ext cx="553998" cy="3886200"/>
          </a:xfrm>
          <a:prstGeom prst="rect">
            <a:avLst/>
          </a:prstGeom>
          <a:noFill/>
        </p:spPr>
        <p:txBody>
          <a:bodyPr vert="vert270" wrap="square" rtlCol="0">
            <a:spAutoFit/>
          </a:bodyPr>
          <a:lstStyle/>
          <a:p>
            <a:r>
              <a:rPr lang="en-US" sz="2400" b="1" dirty="0" smtClean="0">
                <a:solidFill>
                  <a:schemeClr val="bg1"/>
                </a:solidFill>
              </a:rPr>
              <a:t>2 summary statements</a:t>
            </a:r>
            <a:endParaRPr lang="en-US" sz="2400" b="1" dirty="0">
              <a:solidFill>
                <a:schemeClr val="bg1"/>
              </a:solidFill>
            </a:endParaRPr>
          </a:p>
        </p:txBody>
      </p:sp>
      <p:sp>
        <p:nvSpPr>
          <p:cNvPr id="14" name="TextBox 13"/>
          <p:cNvSpPr txBox="1"/>
          <p:nvPr/>
        </p:nvSpPr>
        <p:spPr>
          <a:xfrm>
            <a:off x="4648200" y="5105400"/>
            <a:ext cx="1023229" cy="707886"/>
          </a:xfrm>
          <a:prstGeom prst="rect">
            <a:avLst/>
          </a:prstGeom>
          <a:noFill/>
        </p:spPr>
        <p:txBody>
          <a:bodyPr wrap="none" rtlCol="0">
            <a:spAutoFit/>
          </a:bodyPr>
          <a:lstStyle/>
          <a:p>
            <a:r>
              <a:rPr lang="en-US" sz="2000" dirty="0" smtClean="0"/>
              <a:t>Child’s </a:t>
            </a:r>
          </a:p>
          <a:p>
            <a:r>
              <a:rPr lang="en-US" sz="2000" dirty="0" smtClean="0"/>
              <a:t>status</a:t>
            </a:r>
            <a:endParaRPr lang="en-US" sz="2000" dirty="0"/>
          </a:p>
        </p:txBody>
      </p:sp>
      <p:sp>
        <p:nvSpPr>
          <p:cNvPr id="15" name="TextBox 14"/>
          <p:cNvSpPr txBox="1"/>
          <p:nvPr/>
        </p:nvSpPr>
        <p:spPr>
          <a:xfrm>
            <a:off x="5943600" y="2209800"/>
            <a:ext cx="2209800" cy="707886"/>
          </a:xfrm>
          <a:prstGeom prst="rect">
            <a:avLst/>
          </a:prstGeom>
          <a:noFill/>
        </p:spPr>
        <p:txBody>
          <a:bodyPr wrap="square" rtlCol="0">
            <a:spAutoFit/>
          </a:bodyPr>
          <a:lstStyle/>
          <a:p>
            <a:r>
              <a:rPr lang="en-US" sz="2000" dirty="0" smtClean="0"/>
              <a:t>Child’s progress </a:t>
            </a:r>
          </a:p>
          <a:p>
            <a:r>
              <a:rPr lang="en-US" sz="2000" dirty="0" smtClean="0"/>
              <a:t>over time</a:t>
            </a:r>
            <a:endParaRPr lang="en-US" sz="2000" dirty="0"/>
          </a:p>
        </p:txBody>
      </p:sp>
    </p:spTree>
    <p:extLst>
      <p:ext uri="{BB962C8B-B14F-4D97-AF65-F5344CB8AC3E}">
        <p14:creationId xmlns:p14="http://schemas.microsoft.com/office/powerpoint/2010/main" val="123182975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probes in team discussion</a:t>
            </a:r>
            <a:endParaRPr lang="en-US" dirty="0"/>
          </a:p>
        </p:txBody>
      </p:sp>
      <p:sp>
        <p:nvSpPr>
          <p:cNvPr id="3" name="Content Placeholder 2"/>
          <p:cNvSpPr>
            <a:spLocks noGrp="1"/>
          </p:cNvSpPr>
          <p:nvPr>
            <p:ph idx="1"/>
          </p:nvPr>
        </p:nvSpPr>
        <p:spPr/>
        <p:txBody>
          <a:bodyPr/>
          <a:lstStyle/>
          <a:p>
            <a:pPr>
              <a:buNone/>
            </a:pPr>
            <a:r>
              <a:rPr lang="en-US" sz="2200" dirty="0" smtClean="0"/>
              <a:t>Tell me about the kinds of evidence that suggest to you this child has [AE, IF, F] functioning in this outcome? </a:t>
            </a:r>
          </a:p>
          <a:p>
            <a:r>
              <a:rPr lang="en-US" sz="2200" dirty="0" smtClean="0"/>
              <a:t>When have you observed those skills? In what situations? </a:t>
            </a:r>
          </a:p>
          <a:p>
            <a:r>
              <a:rPr lang="en-US" sz="2200" dirty="0" smtClean="0"/>
              <a:t>How frequently does that occur? </a:t>
            </a:r>
          </a:p>
          <a:p>
            <a:r>
              <a:rPr lang="en-US" sz="2200" dirty="0" smtClean="0"/>
              <a:t>Were the accommodations/supports available in that setting? What were they? </a:t>
            </a:r>
          </a:p>
          <a:p>
            <a:r>
              <a:rPr lang="en-US" sz="2200" dirty="0" smtClean="0"/>
              <a:t>Are there other steps in the sequence of development that need to occur between developing this skill and the skills same-aged peers display (AE) in this area?  (when an IF skill is identified)</a:t>
            </a:r>
          </a:p>
          <a:p>
            <a:r>
              <a:rPr lang="en-US" sz="2200" dirty="0" smtClean="0"/>
              <a:t>Is there other information we need to be better equipped to make this decision? </a:t>
            </a:r>
          </a:p>
        </p:txBody>
      </p:sp>
      <p:sp>
        <p:nvSpPr>
          <p:cNvPr id="4" name="Slide Number Placeholder 3"/>
          <p:cNvSpPr>
            <a:spLocks noGrp="1"/>
          </p:cNvSpPr>
          <p:nvPr>
            <p:ph type="sldNum" sz="quarter" idx="10"/>
          </p:nvPr>
        </p:nvSpPr>
        <p:spPr>
          <a:prstGeom prst="rect">
            <a:avLst/>
          </a:prstGeom>
        </p:spPr>
        <p:txBody>
          <a:bodyPr/>
          <a:lstStyle/>
          <a:p>
            <a:pPr>
              <a:defRPr/>
            </a:pPr>
            <a:fld id="{375B5C1F-A8C5-424E-9894-3AA0CD7A156E}" type="slidenum">
              <a:rPr lang="en-US" smtClean="0"/>
              <a:pPr>
                <a:defRPr/>
              </a:pPr>
              <a:t>150</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1747872865"/>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FFE38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5715000"/>
            <a:ext cx="8077200" cy="1143000"/>
          </a:xfrm>
        </p:spPr>
        <p:txBody>
          <a:bodyPr/>
          <a:lstStyle/>
          <a:p>
            <a:r>
              <a:rPr lang="en-US" dirty="0" smtClean="0"/>
              <a:t>Practice Using the COS Process</a:t>
            </a:r>
            <a:endParaRPr lang="en-US" dirty="0"/>
          </a:p>
        </p:txBody>
      </p:sp>
      <p:pic>
        <p:nvPicPr>
          <p:cNvPr id="11272" name="Picture 8" descr="C:\Users\gillaspy\AppData\Local\Microsoft\Windows\Temporary Internet Files\Content.IE5\ZSTVVEHJ\MP90044228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0"/>
            <a:ext cx="95250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54819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Suggested Resources </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152</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pic>
        <p:nvPicPr>
          <p:cNvPr id="8" name="Picture Placeholder 8" descr="Akshay pensive"/>
          <p:cNvPicPr>
            <a:picLocks noGrp="1" noChangeAspect="1"/>
          </p:cNvPicPr>
          <p:nvPr>
            <p:ph idx="1"/>
          </p:nvPr>
        </p:nvPicPr>
        <p:blipFill>
          <a:blip r:embed="rId2" cstate="print"/>
          <a:srcRect l="19359" t="23077" r="5634"/>
          <a:stretch>
            <a:fillRect/>
          </a:stretch>
        </p:blipFill>
        <p:spPr bwMode="auto">
          <a:xfrm rot="5400000">
            <a:off x="3054089" y="1822711"/>
            <a:ext cx="3531121" cy="4610100"/>
          </a:xfrm>
          <a:prstGeom prst="rect">
            <a:avLst/>
          </a:prstGeom>
          <a:noFill/>
          <a:ln w="9525">
            <a:noFill/>
            <a:miter lim="800000"/>
            <a:headEnd/>
            <a:tailEnd/>
          </a:ln>
        </p:spPr>
      </p:pic>
    </p:spTree>
    <p:extLst>
      <p:ext uri="{BB962C8B-B14F-4D97-AF65-F5344CB8AC3E}">
        <p14:creationId xmlns:p14="http://schemas.microsoft.com/office/powerpoint/2010/main" val="388537225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itchFamily="18" charset="0"/>
              </a:rPr>
              <a:t>Documenting the Rating</a:t>
            </a:r>
            <a:br>
              <a:rPr lang="en-US" dirty="0" smtClean="0">
                <a:latin typeface="Georgia" pitchFamily="18" charset="0"/>
              </a:rPr>
            </a:br>
            <a:r>
              <a:rPr lang="en-US" dirty="0" smtClean="0">
                <a:latin typeface="Georgia" pitchFamily="18" charset="0"/>
              </a:rPr>
              <a:t>Plus - Reviews and Feedback</a:t>
            </a:r>
            <a:endParaRPr lang="en-US" dirty="0">
              <a:latin typeface="Georgia" pitchFamily="18" charset="0"/>
            </a:endParaRPr>
          </a:p>
        </p:txBody>
      </p:sp>
      <p:sp>
        <p:nvSpPr>
          <p:cNvPr id="63491" name="Slide Number Placeholder 3"/>
          <p:cNvSpPr>
            <a:spLocks noGrp="1"/>
          </p:cNvSpPr>
          <p:nvPr>
            <p:ph type="sldNum" sz="quarter" idx="10"/>
          </p:nvPr>
        </p:nvSpPr>
        <p:spPr>
          <a:noFill/>
        </p:spPr>
        <p:txBody>
          <a:bodyPr/>
          <a:lstStyle/>
          <a:p>
            <a:pPr algn="r"/>
            <a:fld id="{DEFA7798-8903-41F1-97E9-3D5B7BE16DC1}" type="slidenum">
              <a:rPr lang="en-US" smtClean="0"/>
              <a:pPr algn="r"/>
              <a:t>153</a:t>
            </a:fld>
            <a:endParaRPr lang="en-US" dirty="0" smtClean="0"/>
          </a:p>
        </p:txBody>
      </p:sp>
      <p:pic>
        <p:nvPicPr>
          <p:cNvPr id="12292" name="Picture 4" descr="C:\Users\gillaspy\AppData\Local\Microsoft\Windows\Temporary Internet Files\Content.IE5\V1P0IVRX\MC90023214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2438400"/>
            <a:ext cx="4190999" cy="326603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itchFamily="18" charset="0"/>
              </a:rPr>
              <a:t>Tell us about Arkansas…</a:t>
            </a:r>
            <a:endParaRPr lang="en-US" dirty="0">
              <a:latin typeface="Georgia" pitchFamily="18" charset="0"/>
            </a:endParaRPr>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154</a:t>
            </a:fld>
            <a:endParaRPr lang="en-US" dirty="0"/>
          </a:p>
        </p:txBody>
      </p:sp>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pic>
        <p:nvPicPr>
          <p:cNvPr id="17410" name="Picture 2" descr="C:\Users\gillaspy\AppData\Local\Microsoft\Windows\Temporary Internet Files\Content.IE5\ZX122AE1\MC90023130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1981200"/>
            <a:ext cx="3581400" cy="4256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19750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1"/>
          </p:nvPr>
        </p:nvSpPr>
        <p:spPr>
          <a:xfrm>
            <a:off x="5105400" y="6172200"/>
            <a:ext cx="3733800" cy="476250"/>
          </a:xfrm>
          <a:noFill/>
        </p:spPr>
        <p:txBody>
          <a:bodyPr/>
          <a:lstStyle/>
          <a:p>
            <a:fld id="{7ABE1EC6-4BEB-46C5-8944-96DC2FF4F60D}" type="slidenum">
              <a:rPr lang="en-US" smtClean="0"/>
              <a:pPr/>
              <a:t>155</a:t>
            </a:fld>
            <a:endParaRPr lang="en-US" smtClean="0"/>
          </a:p>
        </p:txBody>
      </p:sp>
      <p:sp>
        <p:nvSpPr>
          <p:cNvPr id="92163" name="Rectangle 2"/>
          <p:cNvSpPr>
            <a:spLocks noGrp="1" noChangeArrowheads="1"/>
          </p:cNvSpPr>
          <p:nvPr>
            <p:ph type="title"/>
          </p:nvPr>
        </p:nvSpPr>
        <p:spPr>
          <a:noFill/>
        </p:spPr>
        <p:txBody>
          <a:bodyPr/>
          <a:lstStyle/>
          <a:p>
            <a:pPr eaLnBrk="1" hangingPunct="1"/>
            <a:r>
              <a:rPr lang="en-US" dirty="0" smtClean="0">
                <a:latin typeface="Georgia" pitchFamily="18" charset="0"/>
              </a:rPr>
              <a:t>Reviewing Data Quality – </a:t>
            </a:r>
            <a:br>
              <a:rPr lang="en-US" dirty="0" smtClean="0">
                <a:latin typeface="Georgia" pitchFamily="18" charset="0"/>
              </a:rPr>
            </a:br>
            <a:r>
              <a:rPr lang="en-US" b="1" dirty="0" smtClean="0">
                <a:latin typeface="Georgia" pitchFamily="18" charset="0"/>
              </a:rPr>
              <a:t>Why it’s important</a:t>
            </a:r>
          </a:p>
        </p:txBody>
      </p:sp>
      <p:sp>
        <p:nvSpPr>
          <p:cNvPr id="92164" name="Rectangle 3"/>
          <p:cNvSpPr>
            <a:spLocks noGrp="1" noChangeArrowheads="1"/>
          </p:cNvSpPr>
          <p:nvPr>
            <p:ph type="body" idx="1"/>
          </p:nvPr>
        </p:nvSpPr>
        <p:spPr>
          <a:xfrm>
            <a:off x="533400" y="2057400"/>
            <a:ext cx="8229600" cy="4068763"/>
          </a:xfrm>
        </p:spPr>
        <p:txBody>
          <a:bodyPr/>
          <a:lstStyle/>
          <a:p>
            <a:pPr eaLnBrk="1" hangingPunct="1">
              <a:buFont typeface="Wingdings" pitchFamily="2" charset="2"/>
              <a:buChar char="§"/>
            </a:pPr>
            <a:r>
              <a:rPr lang="en-US" dirty="0" smtClean="0">
                <a:latin typeface="Georgia" pitchFamily="18" charset="0"/>
              </a:rPr>
              <a:t>If data are not (yet) valid, they cannot be used for program effectiveness, program improvement or anything else.</a:t>
            </a:r>
          </a:p>
          <a:p>
            <a:pPr eaLnBrk="1" hangingPunct="1">
              <a:buFontTx/>
              <a:buNone/>
            </a:pPr>
            <a:endParaRPr lang="en-US" sz="900" dirty="0" smtClean="0">
              <a:latin typeface="Georgia" pitchFamily="18" charset="0"/>
            </a:endParaRPr>
          </a:p>
          <a:p>
            <a:pPr eaLnBrk="1" hangingPunct="1">
              <a:buFontTx/>
              <a:buNone/>
            </a:pPr>
            <a:r>
              <a:rPr lang="en-US" dirty="0" smtClean="0">
                <a:latin typeface="Georgia" pitchFamily="18" charset="0"/>
              </a:rPr>
              <a:t>		</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3810000"/>
            <a:ext cx="3733800" cy="2492756"/>
          </a:xfrm>
          <a:prstGeom prst="rect">
            <a:avLst/>
          </a:prstGeom>
        </p:spPr>
      </p:pic>
    </p:spTree>
    <p:extLst>
      <p:ext uri="{BB962C8B-B14F-4D97-AF65-F5344CB8AC3E}">
        <p14:creationId xmlns:p14="http://schemas.microsoft.com/office/powerpoint/2010/main" val="344777840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3"/>
          <p:cNvSpPr>
            <a:spLocks noGrp="1"/>
          </p:cNvSpPr>
          <p:nvPr>
            <p:ph type="sldNum" sz="quarter" idx="11"/>
          </p:nvPr>
        </p:nvSpPr>
        <p:spPr>
          <a:xfrm>
            <a:off x="5181600" y="6172200"/>
            <a:ext cx="3733800" cy="476250"/>
          </a:xfrm>
          <a:noFill/>
        </p:spPr>
        <p:txBody>
          <a:bodyPr/>
          <a:lstStyle/>
          <a:p>
            <a:pPr algn="r"/>
            <a:fld id="{B9014B7B-C5E8-4B29-BE70-53EC037F198C}" type="slidenum">
              <a:rPr lang="en-US" smtClean="0"/>
              <a:pPr algn="r"/>
              <a:t>156</a:t>
            </a:fld>
            <a:endParaRPr lang="en-US" dirty="0" smtClean="0"/>
          </a:p>
        </p:txBody>
      </p:sp>
      <p:sp>
        <p:nvSpPr>
          <p:cNvPr id="94211" name="Rectangle 2"/>
          <p:cNvSpPr>
            <a:spLocks noGrp="1" noChangeArrowheads="1"/>
          </p:cNvSpPr>
          <p:nvPr>
            <p:ph type="title"/>
          </p:nvPr>
        </p:nvSpPr>
        <p:spPr>
          <a:xfrm>
            <a:off x="533400" y="304800"/>
            <a:ext cx="8077200" cy="1143000"/>
          </a:xfrm>
        </p:spPr>
        <p:txBody>
          <a:bodyPr/>
          <a:lstStyle/>
          <a:p>
            <a:r>
              <a:rPr lang="en-US" b="1" dirty="0" smtClean="0">
                <a:latin typeface="Georgia" pitchFamily="18" charset="0"/>
              </a:rPr>
              <a:t>After the rating is complete…</a:t>
            </a:r>
          </a:p>
        </p:txBody>
      </p:sp>
      <p:sp>
        <p:nvSpPr>
          <p:cNvPr id="94212" name="Rectangle 3"/>
          <p:cNvSpPr>
            <a:spLocks noGrp="1" noChangeArrowheads="1"/>
          </p:cNvSpPr>
          <p:nvPr>
            <p:ph type="body" idx="1"/>
          </p:nvPr>
        </p:nvSpPr>
        <p:spPr>
          <a:xfrm>
            <a:off x="381000" y="2133600"/>
            <a:ext cx="8229600" cy="3810000"/>
          </a:xfrm>
        </p:spPr>
        <p:txBody>
          <a:bodyPr/>
          <a:lstStyle/>
          <a:p>
            <a:pPr>
              <a:buFontTx/>
              <a:buNone/>
            </a:pPr>
            <a:r>
              <a:rPr lang="en-US" sz="2800" dirty="0" smtClean="0">
                <a:latin typeface="Georgia" pitchFamily="18" charset="0"/>
              </a:rPr>
              <a:t>Check the completed COS rating for quality:</a:t>
            </a:r>
            <a:endParaRPr lang="en-US" sz="900" dirty="0" smtClean="0">
              <a:latin typeface="Georgia" pitchFamily="18" charset="0"/>
            </a:endParaRPr>
          </a:p>
          <a:p>
            <a:pPr>
              <a:buFont typeface="Wingdings" pitchFamily="2" charset="2"/>
              <a:buChar char="§"/>
            </a:pPr>
            <a:r>
              <a:rPr lang="en-US" sz="2800" dirty="0" smtClean="0">
                <a:latin typeface="Georgia" pitchFamily="18" charset="0"/>
              </a:rPr>
              <a:t>Does the documentation match the appropriate outcome area?  Is it functional?</a:t>
            </a:r>
          </a:p>
          <a:p>
            <a:pPr>
              <a:buFont typeface="Wingdings" pitchFamily="2" charset="2"/>
              <a:buChar char="§"/>
            </a:pPr>
            <a:r>
              <a:rPr lang="en-US" sz="2800" dirty="0" smtClean="0">
                <a:latin typeface="Georgia" pitchFamily="18" charset="0"/>
              </a:rPr>
              <a:t>Is there adequate evidence for the basis of the rating?  Consistent with the rating?</a:t>
            </a:r>
          </a:p>
          <a:p>
            <a:pPr>
              <a:buFont typeface="Wingdings" pitchFamily="2" charset="2"/>
              <a:buChar char="§"/>
            </a:pPr>
            <a:r>
              <a:rPr lang="en-US" sz="2800" dirty="0" smtClean="0">
                <a:latin typeface="Georgia" pitchFamily="18" charset="0"/>
              </a:rPr>
              <a:t>Does evidence reflect the child’s functioning across settings and situations?</a:t>
            </a:r>
          </a:p>
          <a:p>
            <a:pPr marL="0" indent="0">
              <a:buNone/>
            </a:pPr>
            <a:r>
              <a:rPr lang="en-US" sz="2800" dirty="0" smtClean="0">
                <a:latin typeface="Georgia" pitchFamily="18" charset="0"/>
              </a:rPr>
              <a:t>Check on from and in data system….</a:t>
            </a:r>
            <a:endParaRPr lang="en-US" sz="2800" dirty="0">
              <a:latin typeface="Georgia" pitchFamily="18" charset="0"/>
            </a:endParaRP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
        <p:nvSpPr>
          <p:cNvPr id="3" name="TextBox 2"/>
          <p:cNvSpPr txBox="1"/>
          <p:nvPr/>
        </p:nvSpPr>
        <p:spPr>
          <a:xfrm>
            <a:off x="3276600" y="6063672"/>
            <a:ext cx="5029200" cy="584775"/>
          </a:xfrm>
          <a:prstGeom prst="rect">
            <a:avLst/>
          </a:prstGeom>
          <a:solidFill>
            <a:srgbClr val="FFC000"/>
          </a:solidFill>
        </p:spPr>
        <p:txBody>
          <a:bodyPr wrap="square" rtlCol="0">
            <a:spAutoFit/>
          </a:bodyPr>
          <a:lstStyle/>
          <a:p>
            <a:r>
              <a:rPr lang="en-US" dirty="0" smtClean="0"/>
              <a:t>For </a:t>
            </a:r>
            <a:r>
              <a:rPr lang="en-US" smtClean="0"/>
              <a:t>additional resources</a:t>
            </a:r>
            <a:r>
              <a:rPr lang="en-US" dirty="0" smtClean="0"/>
              <a:t>…</a:t>
            </a:r>
            <a:endParaRPr lang="en-US" dirty="0"/>
          </a:p>
        </p:txBody>
      </p:sp>
    </p:spTree>
    <p:extLst>
      <p:ext uri="{BB962C8B-B14F-4D97-AF65-F5344CB8AC3E}">
        <p14:creationId xmlns:p14="http://schemas.microsoft.com/office/powerpoint/2010/main" val="317050717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1"/>
          </p:nvPr>
        </p:nvSpPr>
        <p:spPr>
          <a:xfrm>
            <a:off x="5181600" y="6172200"/>
            <a:ext cx="3733800" cy="476250"/>
          </a:xfrm>
          <a:noFill/>
        </p:spPr>
        <p:txBody>
          <a:bodyPr/>
          <a:lstStyle/>
          <a:p>
            <a:pPr algn="r"/>
            <a:fld id="{0B57A92C-6DC3-4587-B021-961F28105BA2}" type="slidenum">
              <a:rPr lang="en-US" smtClean="0"/>
              <a:pPr algn="r"/>
              <a:t>157</a:t>
            </a:fld>
            <a:endParaRPr lang="en-US" dirty="0" smtClean="0"/>
          </a:p>
        </p:txBody>
      </p:sp>
      <p:sp>
        <p:nvSpPr>
          <p:cNvPr id="93187" name="Rectangle 2"/>
          <p:cNvSpPr>
            <a:spLocks noGrp="1" noChangeArrowheads="1"/>
          </p:cNvSpPr>
          <p:nvPr>
            <p:ph type="title"/>
          </p:nvPr>
        </p:nvSpPr>
        <p:spPr>
          <a:xfrm>
            <a:off x="228600" y="381000"/>
            <a:ext cx="8305800" cy="1143000"/>
          </a:xfrm>
        </p:spPr>
        <p:txBody>
          <a:bodyPr/>
          <a:lstStyle/>
          <a:p>
            <a:r>
              <a:rPr lang="en-US" sz="3600" b="1" dirty="0" smtClean="0">
                <a:latin typeface="Georgia" pitchFamily="18" charset="0"/>
              </a:rPr>
              <a:t>Training and communication for quality assurance</a:t>
            </a:r>
          </a:p>
        </p:txBody>
      </p:sp>
      <p:sp>
        <p:nvSpPr>
          <p:cNvPr id="93188" name="Rectangle 3"/>
          <p:cNvSpPr>
            <a:spLocks noGrp="1" noChangeArrowheads="1"/>
          </p:cNvSpPr>
          <p:nvPr>
            <p:ph type="body" idx="1"/>
          </p:nvPr>
        </p:nvSpPr>
        <p:spPr>
          <a:xfrm>
            <a:off x="533400" y="2057400"/>
            <a:ext cx="8229600" cy="4191000"/>
          </a:xfrm>
        </p:spPr>
        <p:txBody>
          <a:bodyPr/>
          <a:lstStyle/>
          <a:p>
            <a:pPr>
              <a:buFontTx/>
              <a:buNone/>
            </a:pPr>
            <a:r>
              <a:rPr lang="en-US" dirty="0" smtClean="0">
                <a:latin typeface="Georgia" pitchFamily="18" charset="0"/>
              </a:rPr>
              <a:t>	Increase data quality through training and communication  related to:  </a:t>
            </a:r>
          </a:p>
          <a:p>
            <a:pPr lvl="1"/>
            <a:r>
              <a:rPr lang="en-US" dirty="0" smtClean="0">
                <a:latin typeface="Georgia" pitchFamily="18" charset="0"/>
              </a:rPr>
              <a:t>Assessment</a:t>
            </a:r>
          </a:p>
          <a:p>
            <a:pPr lvl="1"/>
            <a:r>
              <a:rPr lang="en-US" dirty="0" smtClean="0">
                <a:latin typeface="Georgia" pitchFamily="18" charset="0"/>
              </a:rPr>
              <a:t>Understanding the COS process and criteria</a:t>
            </a:r>
          </a:p>
          <a:p>
            <a:pPr lvl="1"/>
            <a:r>
              <a:rPr lang="en-US" dirty="0" smtClean="0">
                <a:latin typeface="Georgia" pitchFamily="18" charset="0"/>
              </a:rPr>
              <a:t>Age expectations</a:t>
            </a:r>
          </a:p>
          <a:p>
            <a:pPr lvl="1"/>
            <a:r>
              <a:rPr lang="en-US" dirty="0" smtClean="0">
                <a:latin typeface="Georgia" pitchFamily="18" charset="0"/>
              </a:rPr>
              <a:t>Data entry</a:t>
            </a:r>
          </a:p>
          <a:p>
            <a:pPr lvl="1"/>
            <a:r>
              <a:rPr lang="en-US" dirty="0" smtClean="0">
                <a:latin typeface="Georgia" pitchFamily="18" charset="0"/>
              </a:rPr>
              <a:t>Teaming with colleagues for COS ratings              to maximize group knowledge</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350870852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bwMode="auto">
          <a:xfrm>
            <a:off x="533400" y="6356350"/>
            <a:ext cx="2895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ctr" eaLnBrk="0" hangingPunct="0">
              <a:defRPr sz="3200">
                <a:solidFill>
                  <a:srgbClr val="224568"/>
                </a:solidFill>
                <a:latin typeface="Arial" charset="0"/>
              </a:defRPr>
            </a:lvl1pPr>
            <a:lvl2pPr marL="742950" indent="-285750" algn="ctr" eaLnBrk="0" hangingPunct="0">
              <a:defRPr sz="3200">
                <a:solidFill>
                  <a:srgbClr val="224568"/>
                </a:solidFill>
                <a:latin typeface="Arial" charset="0"/>
              </a:defRPr>
            </a:lvl2pPr>
            <a:lvl3pPr marL="1143000" indent="-228600" algn="ctr" eaLnBrk="0" hangingPunct="0">
              <a:defRPr sz="3200">
                <a:solidFill>
                  <a:srgbClr val="224568"/>
                </a:solidFill>
                <a:latin typeface="Arial" charset="0"/>
              </a:defRPr>
            </a:lvl3pPr>
            <a:lvl4pPr marL="1600200" indent="-228600" algn="ctr" eaLnBrk="0" hangingPunct="0">
              <a:defRPr sz="3200">
                <a:solidFill>
                  <a:srgbClr val="224568"/>
                </a:solidFill>
                <a:latin typeface="Arial" charset="0"/>
              </a:defRPr>
            </a:lvl4pPr>
            <a:lvl5pPr marL="2057400" indent="-228600" algn="ctr" eaLnBrk="0" hangingPunct="0">
              <a:defRPr sz="3200">
                <a:solidFill>
                  <a:srgbClr val="224568"/>
                </a:solidFill>
                <a:latin typeface="Arial" charset="0"/>
              </a:defRPr>
            </a:lvl5pPr>
            <a:lvl6pPr marL="2514600" indent="-228600" algn="ctr" eaLnBrk="0" fontAlgn="base" hangingPunct="0">
              <a:spcBef>
                <a:spcPct val="0"/>
              </a:spcBef>
              <a:spcAft>
                <a:spcPct val="0"/>
              </a:spcAft>
              <a:defRPr sz="3200">
                <a:solidFill>
                  <a:srgbClr val="224568"/>
                </a:solidFill>
                <a:latin typeface="Arial" charset="0"/>
              </a:defRPr>
            </a:lvl6pPr>
            <a:lvl7pPr marL="2971800" indent="-228600" algn="ctr" eaLnBrk="0" fontAlgn="base" hangingPunct="0">
              <a:spcBef>
                <a:spcPct val="0"/>
              </a:spcBef>
              <a:spcAft>
                <a:spcPct val="0"/>
              </a:spcAft>
              <a:defRPr sz="3200">
                <a:solidFill>
                  <a:srgbClr val="224568"/>
                </a:solidFill>
                <a:latin typeface="Arial" charset="0"/>
              </a:defRPr>
            </a:lvl7pPr>
            <a:lvl8pPr marL="3429000" indent="-228600" algn="ctr" eaLnBrk="0" fontAlgn="base" hangingPunct="0">
              <a:spcBef>
                <a:spcPct val="0"/>
              </a:spcBef>
              <a:spcAft>
                <a:spcPct val="0"/>
              </a:spcAft>
              <a:defRPr sz="3200">
                <a:solidFill>
                  <a:srgbClr val="224568"/>
                </a:solidFill>
                <a:latin typeface="Arial" charset="0"/>
              </a:defRPr>
            </a:lvl8pPr>
            <a:lvl9pPr marL="3886200" indent="-228600" algn="ctr" eaLnBrk="0" fontAlgn="base" hangingPunct="0">
              <a:spcBef>
                <a:spcPct val="0"/>
              </a:spcBef>
              <a:spcAft>
                <a:spcPct val="0"/>
              </a:spcAft>
              <a:defRPr sz="3200">
                <a:solidFill>
                  <a:srgbClr val="224568"/>
                </a:solidFill>
                <a:latin typeface="Arial" charset="0"/>
              </a:defRPr>
            </a:lvl9pPr>
          </a:lstStyle>
          <a:p>
            <a:pPr>
              <a:defRPr/>
            </a:pPr>
            <a:r>
              <a:rPr lang="en-US" sz="1200" dirty="0" smtClean="0"/>
              <a:t>Early Childhood Outcomes Center</a:t>
            </a:r>
          </a:p>
        </p:txBody>
      </p:sp>
      <p:sp>
        <p:nvSpPr>
          <p:cNvPr id="89091" name="Slide Number Placeholder 5"/>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ctr" eaLnBrk="0" hangingPunct="0">
              <a:defRPr sz="3200">
                <a:solidFill>
                  <a:srgbClr val="224568"/>
                </a:solidFill>
                <a:latin typeface="Arial" charset="0"/>
              </a:defRPr>
            </a:lvl1pPr>
            <a:lvl2pPr marL="742950" indent="-285750" algn="ctr" eaLnBrk="0" hangingPunct="0">
              <a:defRPr sz="3200">
                <a:solidFill>
                  <a:srgbClr val="224568"/>
                </a:solidFill>
                <a:latin typeface="Arial" charset="0"/>
              </a:defRPr>
            </a:lvl2pPr>
            <a:lvl3pPr marL="1143000" indent="-228600" algn="ctr" eaLnBrk="0" hangingPunct="0">
              <a:defRPr sz="3200">
                <a:solidFill>
                  <a:srgbClr val="224568"/>
                </a:solidFill>
                <a:latin typeface="Arial" charset="0"/>
              </a:defRPr>
            </a:lvl3pPr>
            <a:lvl4pPr marL="1600200" indent="-228600" algn="ctr" eaLnBrk="0" hangingPunct="0">
              <a:defRPr sz="3200">
                <a:solidFill>
                  <a:srgbClr val="224568"/>
                </a:solidFill>
                <a:latin typeface="Arial" charset="0"/>
              </a:defRPr>
            </a:lvl4pPr>
            <a:lvl5pPr marL="2057400" indent="-228600" algn="ctr" eaLnBrk="0" hangingPunct="0">
              <a:defRPr sz="3200">
                <a:solidFill>
                  <a:srgbClr val="224568"/>
                </a:solidFill>
                <a:latin typeface="Arial" charset="0"/>
              </a:defRPr>
            </a:lvl5pPr>
            <a:lvl6pPr marL="2514600" indent="-228600" algn="ctr" eaLnBrk="0" fontAlgn="base" hangingPunct="0">
              <a:spcBef>
                <a:spcPct val="0"/>
              </a:spcBef>
              <a:spcAft>
                <a:spcPct val="0"/>
              </a:spcAft>
              <a:defRPr sz="3200">
                <a:solidFill>
                  <a:srgbClr val="224568"/>
                </a:solidFill>
                <a:latin typeface="Arial" charset="0"/>
              </a:defRPr>
            </a:lvl6pPr>
            <a:lvl7pPr marL="2971800" indent="-228600" algn="ctr" eaLnBrk="0" fontAlgn="base" hangingPunct="0">
              <a:spcBef>
                <a:spcPct val="0"/>
              </a:spcBef>
              <a:spcAft>
                <a:spcPct val="0"/>
              </a:spcAft>
              <a:defRPr sz="3200">
                <a:solidFill>
                  <a:srgbClr val="224568"/>
                </a:solidFill>
                <a:latin typeface="Arial" charset="0"/>
              </a:defRPr>
            </a:lvl7pPr>
            <a:lvl8pPr marL="3429000" indent="-228600" algn="ctr" eaLnBrk="0" fontAlgn="base" hangingPunct="0">
              <a:spcBef>
                <a:spcPct val="0"/>
              </a:spcBef>
              <a:spcAft>
                <a:spcPct val="0"/>
              </a:spcAft>
              <a:defRPr sz="3200">
                <a:solidFill>
                  <a:srgbClr val="224568"/>
                </a:solidFill>
                <a:latin typeface="Arial" charset="0"/>
              </a:defRPr>
            </a:lvl8pPr>
            <a:lvl9pPr marL="3886200" indent="-228600" algn="ctr" eaLnBrk="0" fontAlgn="base" hangingPunct="0">
              <a:spcBef>
                <a:spcPct val="0"/>
              </a:spcBef>
              <a:spcAft>
                <a:spcPct val="0"/>
              </a:spcAft>
              <a:defRPr sz="3200">
                <a:solidFill>
                  <a:srgbClr val="224568"/>
                </a:solidFill>
                <a:latin typeface="Arial" charset="0"/>
              </a:defRPr>
            </a:lvl9pPr>
          </a:lstStyle>
          <a:p>
            <a:pPr algn="r">
              <a:defRPr/>
            </a:pPr>
            <a:fld id="{ED67FED0-2E42-41E7-96A4-D3B57499CE39}" type="slidenum">
              <a:rPr lang="en-US" sz="1400" smtClean="0">
                <a:solidFill>
                  <a:schemeClr val="bg1"/>
                </a:solidFill>
              </a:rPr>
              <a:pPr algn="r">
                <a:defRPr/>
              </a:pPr>
              <a:t>158</a:t>
            </a:fld>
            <a:endParaRPr lang="en-US" sz="1400" smtClean="0">
              <a:solidFill>
                <a:schemeClr val="bg1"/>
              </a:solidFill>
            </a:endParaRPr>
          </a:p>
        </p:txBody>
      </p:sp>
      <p:sp>
        <p:nvSpPr>
          <p:cNvPr id="2" name="Rectangle 2"/>
          <p:cNvSpPr>
            <a:spLocks noGrp="1" noChangeArrowheads="1"/>
          </p:cNvSpPr>
          <p:nvPr>
            <p:ph type="title" idx="4294967295"/>
          </p:nvPr>
        </p:nvSpPr>
        <p:spPr>
          <a:xfrm>
            <a:off x="0" y="304800"/>
            <a:ext cx="8077200" cy="1143000"/>
          </a:xfrm>
        </p:spPr>
        <p:txBody>
          <a:bodyPr/>
          <a:lstStyle/>
          <a:p>
            <a:pPr eaLnBrk="1" hangingPunct="1"/>
            <a:r>
              <a:rPr lang="en-US" dirty="0" smtClean="0">
                <a:latin typeface="Georgia" pitchFamily="18" charset="0"/>
              </a:rPr>
              <a:t>Need for good data</a:t>
            </a:r>
          </a:p>
        </p:txBody>
      </p:sp>
      <p:sp>
        <p:nvSpPr>
          <p:cNvPr id="89092" name="Rectangle 3"/>
          <p:cNvSpPr>
            <a:spLocks noGrp="1" noChangeArrowheads="1"/>
          </p:cNvSpPr>
          <p:nvPr>
            <p:ph type="body" idx="4294967295"/>
          </p:nvPr>
        </p:nvSpPr>
        <p:spPr>
          <a:xfrm>
            <a:off x="467519" y="2497931"/>
            <a:ext cx="5715000" cy="3014662"/>
          </a:xfrm>
          <a:prstGeom prst="rect">
            <a:avLst/>
          </a:prstGeom>
        </p:spPr>
        <p:txBody>
          <a:bodyPr/>
          <a:lstStyle/>
          <a:p>
            <a:pPr eaLnBrk="1" hangingPunct="1"/>
            <a:r>
              <a:rPr lang="en-US" dirty="0" smtClean="0"/>
              <a:t>Encompasses all three levels:  federal, state, local</a:t>
            </a:r>
          </a:p>
          <a:p>
            <a:pPr eaLnBrk="1" hangingPunct="1"/>
            <a:r>
              <a:rPr lang="en-US" dirty="0" smtClean="0"/>
              <a:t>Depends on how well local programs are implementing procedures</a:t>
            </a:r>
          </a:p>
        </p:txBody>
      </p:sp>
      <p:pic>
        <p:nvPicPr>
          <p:cNvPr id="89093" name="Picture 4" descr="MCj029586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819400"/>
            <a:ext cx="203676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172200"/>
            <a:ext cx="5921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279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5" name="Slide Number Placeholder 6"/>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ctr" eaLnBrk="0" hangingPunct="0">
              <a:defRPr sz="3200">
                <a:solidFill>
                  <a:srgbClr val="224568"/>
                </a:solidFill>
                <a:latin typeface="Arial" charset="0"/>
              </a:defRPr>
            </a:lvl1pPr>
            <a:lvl2pPr marL="742950" indent="-285750" algn="ctr" eaLnBrk="0" hangingPunct="0">
              <a:defRPr sz="3200">
                <a:solidFill>
                  <a:srgbClr val="224568"/>
                </a:solidFill>
                <a:latin typeface="Arial" charset="0"/>
              </a:defRPr>
            </a:lvl2pPr>
            <a:lvl3pPr marL="1143000" indent="-228600" algn="ctr" eaLnBrk="0" hangingPunct="0">
              <a:defRPr sz="3200">
                <a:solidFill>
                  <a:srgbClr val="224568"/>
                </a:solidFill>
                <a:latin typeface="Arial" charset="0"/>
              </a:defRPr>
            </a:lvl3pPr>
            <a:lvl4pPr marL="1600200" indent="-228600" algn="ctr" eaLnBrk="0" hangingPunct="0">
              <a:defRPr sz="3200">
                <a:solidFill>
                  <a:srgbClr val="224568"/>
                </a:solidFill>
                <a:latin typeface="Arial" charset="0"/>
              </a:defRPr>
            </a:lvl4pPr>
            <a:lvl5pPr marL="2057400" indent="-228600" algn="ctr" eaLnBrk="0" hangingPunct="0">
              <a:defRPr sz="3200">
                <a:solidFill>
                  <a:srgbClr val="224568"/>
                </a:solidFill>
                <a:latin typeface="Arial" charset="0"/>
              </a:defRPr>
            </a:lvl5pPr>
            <a:lvl6pPr marL="2514600" indent="-228600" algn="ctr" eaLnBrk="0" fontAlgn="base" hangingPunct="0">
              <a:spcBef>
                <a:spcPct val="0"/>
              </a:spcBef>
              <a:spcAft>
                <a:spcPct val="0"/>
              </a:spcAft>
              <a:defRPr sz="3200">
                <a:solidFill>
                  <a:srgbClr val="224568"/>
                </a:solidFill>
                <a:latin typeface="Arial" charset="0"/>
              </a:defRPr>
            </a:lvl6pPr>
            <a:lvl7pPr marL="2971800" indent="-228600" algn="ctr" eaLnBrk="0" fontAlgn="base" hangingPunct="0">
              <a:spcBef>
                <a:spcPct val="0"/>
              </a:spcBef>
              <a:spcAft>
                <a:spcPct val="0"/>
              </a:spcAft>
              <a:defRPr sz="3200">
                <a:solidFill>
                  <a:srgbClr val="224568"/>
                </a:solidFill>
                <a:latin typeface="Arial" charset="0"/>
              </a:defRPr>
            </a:lvl7pPr>
            <a:lvl8pPr marL="3429000" indent="-228600" algn="ctr" eaLnBrk="0" fontAlgn="base" hangingPunct="0">
              <a:spcBef>
                <a:spcPct val="0"/>
              </a:spcBef>
              <a:spcAft>
                <a:spcPct val="0"/>
              </a:spcAft>
              <a:defRPr sz="3200">
                <a:solidFill>
                  <a:srgbClr val="224568"/>
                </a:solidFill>
                <a:latin typeface="Arial" charset="0"/>
              </a:defRPr>
            </a:lvl8pPr>
            <a:lvl9pPr marL="3886200" indent="-228600" algn="ctr" eaLnBrk="0" fontAlgn="base" hangingPunct="0">
              <a:spcBef>
                <a:spcPct val="0"/>
              </a:spcBef>
              <a:spcAft>
                <a:spcPct val="0"/>
              </a:spcAft>
              <a:defRPr sz="3200">
                <a:solidFill>
                  <a:srgbClr val="224568"/>
                </a:solidFill>
                <a:latin typeface="Arial" charset="0"/>
              </a:defRPr>
            </a:lvl9pPr>
          </a:lstStyle>
          <a:p>
            <a:pPr algn="r">
              <a:defRPr/>
            </a:pPr>
            <a:fld id="{10E4156B-FA28-4EA2-B8B9-63DA993E0E20}" type="slidenum">
              <a:rPr lang="en-US" sz="1400" smtClean="0">
                <a:solidFill>
                  <a:schemeClr val="bg1"/>
                </a:solidFill>
              </a:rPr>
              <a:pPr algn="r">
                <a:defRPr/>
              </a:pPr>
              <a:t>159</a:t>
            </a:fld>
            <a:endParaRPr lang="en-US" sz="1400" smtClean="0">
              <a:solidFill>
                <a:schemeClr val="bg1"/>
              </a:solidFill>
            </a:endParaRPr>
          </a:p>
        </p:txBody>
      </p:sp>
      <p:sp>
        <p:nvSpPr>
          <p:cNvPr id="2" name="Rectangle 2"/>
          <p:cNvSpPr>
            <a:spLocks noGrp="1" noChangeArrowheads="1"/>
          </p:cNvSpPr>
          <p:nvPr>
            <p:ph type="title" idx="4294967295"/>
          </p:nvPr>
        </p:nvSpPr>
        <p:spPr>
          <a:xfrm>
            <a:off x="448469" y="381000"/>
            <a:ext cx="7793037" cy="982663"/>
          </a:xfrm>
        </p:spPr>
        <p:txBody>
          <a:bodyPr>
            <a:normAutofit fontScale="90000"/>
          </a:bodyPr>
          <a:lstStyle/>
          <a:p>
            <a:pPr eaLnBrk="1" hangingPunct="1"/>
            <a:r>
              <a:rPr lang="en-US" dirty="0" smtClean="0">
                <a:latin typeface="Georgia" pitchFamily="18" charset="0"/>
              </a:rPr>
              <a:t>Many steps to ensuring quality data</a:t>
            </a:r>
          </a:p>
        </p:txBody>
      </p:sp>
      <p:graphicFrame>
        <p:nvGraphicFramePr>
          <p:cNvPr id="686168" name="Group 88"/>
          <p:cNvGraphicFramePr>
            <a:graphicFrameLocks noGrp="1"/>
          </p:cNvGraphicFramePr>
          <p:nvPr>
            <p:ph sz="half" idx="4294967295"/>
            <p:extLst>
              <p:ext uri="{D42A27DB-BD31-4B8C-83A1-F6EECF244321}">
                <p14:modId xmlns:p14="http://schemas.microsoft.com/office/powerpoint/2010/main" val="1645249400"/>
              </p:ext>
            </p:extLst>
          </p:nvPr>
        </p:nvGraphicFramePr>
        <p:xfrm>
          <a:off x="381000" y="1524000"/>
          <a:ext cx="8333581" cy="4922456"/>
        </p:xfrm>
        <a:graphic>
          <a:graphicData uri="http://schemas.openxmlformats.org/drawingml/2006/table">
            <a:tbl>
              <a:tblPr/>
              <a:tblGrid>
                <a:gridCol w="2008982"/>
                <a:gridCol w="6324599"/>
              </a:tblGrid>
              <a:tr h="1447800">
                <a:tc>
                  <a:txBody>
                    <a:bodyPr/>
                    <a:lstStyle/>
                    <a:p>
                      <a:pPr marL="0" marR="0" lvl="0" indent="0" algn="ctr" defTabSz="914400" rtl="0" eaLnBrk="1" fontAlgn="base" latinLnBrk="0" hangingPunct="1">
                        <a:lnSpc>
                          <a:spcPct val="100000"/>
                        </a:lnSpc>
                        <a:spcBef>
                          <a:spcPct val="10000"/>
                        </a:spcBef>
                        <a:spcAft>
                          <a:spcPct val="20000"/>
                        </a:spcAft>
                        <a:buClr>
                          <a:srgbClr val="FFAA2D"/>
                        </a:buClr>
                        <a:buSzPct val="60000"/>
                        <a:buFont typeface="Wingdings" pitchFamily="2" charset="2"/>
                        <a:buNone/>
                        <a:tabLst/>
                      </a:pPr>
                      <a:r>
                        <a:rPr kumimoji="0" lang="en-US" sz="2400" b="1" i="0" u="none" strike="noStrike" cap="none" normalizeH="0" baseline="0" dirty="0" smtClean="0">
                          <a:ln>
                            <a:noFill/>
                          </a:ln>
                          <a:solidFill>
                            <a:srgbClr val="002EC0"/>
                          </a:solidFill>
                          <a:effectLst/>
                          <a:latin typeface="Arial" charset="0"/>
                        </a:rPr>
                        <a:t>Before</a:t>
                      </a:r>
                    </a:p>
                  </a:txBody>
                  <a:tcPr marT="45704" marB="45704" anchor="ctr"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rgbClr val="FFFF66"/>
                    </a:solidFill>
                  </a:tcPr>
                </a:tc>
                <a:tc>
                  <a:txBody>
                    <a:bodyPr/>
                    <a:lstStyle/>
                    <a:p>
                      <a:pPr marL="342900" marR="0" lvl="0" indent="-342900" algn="l" defTabSz="914400" rtl="0" eaLnBrk="1" fontAlgn="base" latinLnBrk="0" hangingPunct="1">
                        <a:lnSpc>
                          <a:spcPct val="100000"/>
                        </a:lnSpc>
                        <a:spcBef>
                          <a:spcPct val="10000"/>
                        </a:spcBef>
                        <a:spcAft>
                          <a:spcPct val="20000"/>
                        </a:spcAft>
                        <a:buClr>
                          <a:srgbClr val="002060"/>
                        </a:buClr>
                        <a:buSzPct val="60000"/>
                        <a:buFont typeface="Wingdings" pitchFamily="2" charset="2"/>
                        <a:buChar char="q"/>
                        <a:tabLst/>
                      </a:pPr>
                      <a:r>
                        <a:rPr kumimoji="0" lang="en-US" sz="2400" b="1" i="0" u="none" strike="noStrike" cap="none" normalizeH="0" baseline="0" dirty="0" smtClean="0">
                          <a:ln>
                            <a:noFill/>
                          </a:ln>
                          <a:solidFill>
                            <a:srgbClr val="002EC0"/>
                          </a:solidFill>
                          <a:effectLst/>
                          <a:latin typeface="Arial" charset="0"/>
                        </a:rPr>
                        <a:t>Good data collection/Training</a:t>
                      </a:r>
                    </a:p>
                    <a:p>
                      <a:pPr marL="342900" marR="0" lvl="0" indent="-342900" algn="l" defTabSz="914400" rtl="0" eaLnBrk="1" fontAlgn="base" latinLnBrk="0" hangingPunct="1">
                        <a:lnSpc>
                          <a:spcPct val="100000"/>
                        </a:lnSpc>
                        <a:spcBef>
                          <a:spcPct val="10000"/>
                        </a:spcBef>
                        <a:spcAft>
                          <a:spcPct val="20000"/>
                        </a:spcAft>
                        <a:buClr>
                          <a:srgbClr val="002060"/>
                        </a:buClr>
                        <a:buSzPct val="60000"/>
                        <a:buFont typeface="Wingdings" pitchFamily="2" charset="2"/>
                        <a:buChar char="q"/>
                        <a:tabLst/>
                      </a:pPr>
                      <a:r>
                        <a:rPr kumimoji="0" lang="en-US" sz="2400" b="1" i="0" u="none" strike="noStrike" cap="none" normalizeH="0" baseline="0" dirty="0" smtClean="0">
                          <a:ln>
                            <a:noFill/>
                          </a:ln>
                          <a:solidFill>
                            <a:srgbClr val="002EC0"/>
                          </a:solidFill>
                          <a:effectLst/>
                          <a:latin typeface="Arial" charset="0"/>
                        </a:rPr>
                        <a:t>Good data system and data entry procedures</a:t>
                      </a:r>
                    </a:p>
                  </a:txBody>
                  <a:tcPr marT="45704" marB="45704"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rgbClr val="FFFF66"/>
                    </a:solidFill>
                  </a:tcPr>
                </a:tc>
              </a:tr>
              <a:tr h="1361110">
                <a:tc>
                  <a:txBody>
                    <a:bodyPr/>
                    <a:lstStyle/>
                    <a:p>
                      <a:pPr marL="0" marR="0" lvl="0" indent="0" algn="ctr" defTabSz="914400" rtl="0" eaLnBrk="1" fontAlgn="base" latinLnBrk="0" hangingPunct="1">
                        <a:lnSpc>
                          <a:spcPct val="100000"/>
                        </a:lnSpc>
                        <a:spcBef>
                          <a:spcPct val="10000"/>
                        </a:spcBef>
                        <a:spcAft>
                          <a:spcPct val="20000"/>
                        </a:spcAft>
                        <a:buClr>
                          <a:srgbClr val="FFAA2D"/>
                        </a:buClr>
                        <a:buSzPct val="60000"/>
                        <a:buFont typeface="Wingdings" pitchFamily="2" charset="2"/>
                        <a:buNone/>
                        <a:tabLst/>
                      </a:pPr>
                      <a:r>
                        <a:rPr kumimoji="0" lang="en-US" sz="2400" b="1" i="0" u="none" strike="noStrike" cap="none" normalizeH="0" baseline="0" smtClean="0">
                          <a:ln>
                            <a:noFill/>
                          </a:ln>
                          <a:solidFill>
                            <a:srgbClr val="002EC0"/>
                          </a:solidFill>
                          <a:effectLst/>
                          <a:latin typeface="Arial" charset="0"/>
                        </a:rPr>
                        <a:t>During</a:t>
                      </a:r>
                    </a:p>
                  </a:txBody>
                  <a:tcPr marT="45704" marB="45704" anchor="ctr"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accent1"/>
                    </a:solidFill>
                  </a:tcPr>
                </a:tc>
                <a:tc>
                  <a:txBody>
                    <a:bodyPr/>
                    <a:lstStyle/>
                    <a:p>
                      <a:pPr marL="342900" marR="0" lvl="0" indent="-342900" algn="l" defTabSz="914400" rtl="0" eaLnBrk="1" fontAlgn="base" latinLnBrk="0" hangingPunct="1">
                        <a:lnSpc>
                          <a:spcPct val="100000"/>
                        </a:lnSpc>
                        <a:spcBef>
                          <a:spcPct val="10000"/>
                        </a:spcBef>
                        <a:spcAft>
                          <a:spcPct val="20000"/>
                        </a:spcAft>
                        <a:buClr>
                          <a:srgbClr val="002060"/>
                        </a:buClr>
                        <a:buSzPct val="60000"/>
                        <a:buFont typeface="Wingdings" pitchFamily="2" charset="2"/>
                        <a:buChar char="q"/>
                        <a:tabLst/>
                      </a:pPr>
                      <a:r>
                        <a:rPr kumimoji="0" lang="en-US" sz="2400" b="1" i="0" u="none" strike="noStrike" cap="none" normalizeH="0" baseline="0" dirty="0" smtClean="0">
                          <a:ln>
                            <a:noFill/>
                          </a:ln>
                          <a:solidFill>
                            <a:srgbClr val="002EC0"/>
                          </a:solidFill>
                          <a:effectLst/>
                          <a:latin typeface="Arial" charset="0"/>
                        </a:rPr>
                        <a:t>Ongoing supervision of implementation</a:t>
                      </a:r>
                    </a:p>
                    <a:p>
                      <a:pPr marL="342900" marR="0" lvl="0" indent="-342900" algn="l" defTabSz="914400" rtl="0" eaLnBrk="1" fontAlgn="base" latinLnBrk="0" hangingPunct="1">
                        <a:lnSpc>
                          <a:spcPct val="100000"/>
                        </a:lnSpc>
                        <a:spcBef>
                          <a:spcPct val="10000"/>
                        </a:spcBef>
                        <a:spcAft>
                          <a:spcPct val="20000"/>
                        </a:spcAft>
                        <a:buClr>
                          <a:srgbClr val="002060"/>
                        </a:buClr>
                        <a:buSzPct val="60000"/>
                        <a:buFont typeface="Wingdings" pitchFamily="2" charset="2"/>
                        <a:buChar char="q"/>
                        <a:tabLst/>
                      </a:pPr>
                      <a:r>
                        <a:rPr kumimoji="0" lang="en-US" sz="2400" b="1" i="0" u="none" strike="noStrike" cap="none" normalizeH="0" baseline="0" dirty="0" smtClean="0">
                          <a:ln>
                            <a:noFill/>
                          </a:ln>
                          <a:solidFill>
                            <a:srgbClr val="002EC0"/>
                          </a:solidFill>
                          <a:effectLst/>
                          <a:latin typeface="Arial" charset="0"/>
                        </a:rPr>
                        <a:t>Feedback to implementers</a:t>
                      </a:r>
                    </a:p>
                    <a:p>
                      <a:pPr marL="342900" marR="0" lvl="0" indent="-342900" algn="l" defTabSz="914400" rtl="0" eaLnBrk="1" fontAlgn="base" latinLnBrk="0" hangingPunct="1">
                        <a:lnSpc>
                          <a:spcPct val="100000"/>
                        </a:lnSpc>
                        <a:spcBef>
                          <a:spcPct val="10000"/>
                        </a:spcBef>
                        <a:spcAft>
                          <a:spcPct val="20000"/>
                        </a:spcAft>
                        <a:buClr>
                          <a:srgbClr val="002060"/>
                        </a:buClr>
                        <a:buSzPct val="60000"/>
                        <a:buFont typeface="Wingdings" pitchFamily="2" charset="2"/>
                        <a:buChar char="q"/>
                        <a:tabLst/>
                      </a:pPr>
                      <a:r>
                        <a:rPr kumimoji="0" lang="en-US" sz="2400" b="1" i="0" u="none" strike="noStrike" cap="none" normalizeH="0" baseline="0" dirty="0" smtClean="0">
                          <a:ln>
                            <a:noFill/>
                          </a:ln>
                          <a:solidFill>
                            <a:srgbClr val="002EC0"/>
                          </a:solidFill>
                          <a:effectLst/>
                          <a:latin typeface="Arial" charset="0"/>
                        </a:rPr>
                        <a:t>Refresher training</a:t>
                      </a:r>
                    </a:p>
                  </a:txBody>
                  <a:tcPr marT="45704" marB="45704"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chemeClr val="accent1"/>
                    </a:solidFill>
                  </a:tcPr>
                </a:tc>
              </a:tr>
              <a:tr h="1794114">
                <a:tc>
                  <a:txBody>
                    <a:bodyPr/>
                    <a:lstStyle/>
                    <a:p>
                      <a:pPr marL="0" marR="0" lvl="0" indent="0" algn="ctr" defTabSz="914400" rtl="0" eaLnBrk="1" fontAlgn="base" latinLnBrk="0" hangingPunct="1">
                        <a:lnSpc>
                          <a:spcPct val="100000"/>
                        </a:lnSpc>
                        <a:spcBef>
                          <a:spcPct val="10000"/>
                        </a:spcBef>
                        <a:spcAft>
                          <a:spcPct val="20000"/>
                        </a:spcAft>
                        <a:buClr>
                          <a:srgbClr val="FFAA2D"/>
                        </a:buClr>
                        <a:buSzPct val="60000"/>
                        <a:buFont typeface="Wingdings" pitchFamily="2" charset="2"/>
                        <a:buNone/>
                        <a:tabLst/>
                      </a:pPr>
                      <a:r>
                        <a:rPr kumimoji="0" lang="en-US" sz="2400" b="1" i="0" u="none" strike="noStrike" cap="none" normalizeH="0" baseline="0" dirty="0" smtClean="0">
                          <a:ln>
                            <a:noFill/>
                          </a:ln>
                          <a:solidFill>
                            <a:srgbClr val="002EC0"/>
                          </a:solidFill>
                          <a:effectLst/>
                          <a:latin typeface="Arial" charset="0"/>
                        </a:rPr>
                        <a:t>After</a:t>
                      </a:r>
                    </a:p>
                  </a:txBody>
                  <a:tcPr marT="45704" marB="45704" anchor="ctr"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rgbClr val="FFAA2D"/>
                    </a:solidFill>
                  </a:tcPr>
                </a:tc>
                <a:tc>
                  <a:txBody>
                    <a:bodyPr/>
                    <a:lstStyle/>
                    <a:p>
                      <a:pPr marL="342900" marR="0" lvl="0" indent="-342900" algn="l" defTabSz="914400" rtl="0" eaLnBrk="1" fontAlgn="base" latinLnBrk="0" hangingPunct="1">
                        <a:lnSpc>
                          <a:spcPct val="100000"/>
                        </a:lnSpc>
                        <a:spcBef>
                          <a:spcPct val="10000"/>
                        </a:spcBef>
                        <a:spcAft>
                          <a:spcPct val="20000"/>
                        </a:spcAft>
                        <a:buClr>
                          <a:srgbClr val="002060"/>
                        </a:buClr>
                        <a:buSzPct val="60000"/>
                        <a:buFont typeface="Wingdings" pitchFamily="2" charset="2"/>
                        <a:buChar char="q"/>
                        <a:tabLst/>
                      </a:pPr>
                      <a:r>
                        <a:rPr kumimoji="0" lang="en-US" sz="2400" b="1" i="0" u="none" strike="noStrike" cap="none" normalizeH="0" baseline="0" dirty="0" smtClean="0">
                          <a:ln>
                            <a:noFill/>
                          </a:ln>
                          <a:solidFill>
                            <a:srgbClr val="002EC0"/>
                          </a:solidFill>
                          <a:effectLst/>
                          <a:latin typeface="Arial" charset="0"/>
                        </a:rPr>
                        <a:t>Review of COS records</a:t>
                      </a:r>
                    </a:p>
                    <a:p>
                      <a:pPr marL="342900" marR="0" lvl="0" indent="-342900" algn="l" defTabSz="914400" rtl="0" eaLnBrk="1" fontAlgn="base" latinLnBrk="0" hangingPunct="1">
                        <a:lnSpc>
                          <a:spcPct val="100000"/>
                        </a:lnSpc>
                        <a:spcBef>
                          <a:spcPct val="10000"/>
                        </a:spcBef>
                        <a:spcAft>
                          <a:spcPct val="0"/>
                        </a:spcAft>
                        <a:buClr>
                          <a:srgbClr val="002060"/>
                        </a:buClr>
                        <a:buSzPct val="60000"/>
                        <a:buFont typeface="Wingdings" pitchFamily="2" charset="2"/>
                        <a:buChar char="q"/>
                        <a:tabLst/>
                      </a:pPr>
                      <a:r>
                        <a:rPr kumimoji="0" lang="en-US" sz="2400" b="1" i="0" u="none" strike="noStrike" cap="none" normalizeH="0" baseline="0" dirty="0" smtClean="0">
                          <a:ln>
                            <a:noFill/>
                          </a:ln>
                          <a:solidFill>
                            <a:srgbClr val="002EC0"/>
                          </a:solidFill>
                          <a:effectLst/>
                          <a:latin typeface="Arial" charset="0"/>
                        </a:rPr>
                        <a:t>Data analyses for validity checks</a:t>
                      </a:r>
                    </a:p>
                    <a:p>
                      <a:pPr marL="342900" marR="0" lvl="0" indent="-342900" algn="l" defTabSz="914400" rtl="0" eaLnBrk="1" fontAlgn="base" latinLnBrk="0" hangingPunct="1">
                        <a:lnSpc>
                          <a:spcPct val="100000"/>
                        </a:lnSpc>
                        <a:spcBef>
                          <a:spcPct val="10000"/>
                        </a:spcBef>
                        <a:spcAft>
                          <a:spcPct val="0"/>
                        </a:spcAft>
                        <a:buClr>
                          <a:srgbClr val="002060"/>
                        </a:buClr>
                        <a:buSzPct val="60000"/>
                        <a:buFont typeface="Wingdings" pitchFamily="2" charset="2"/>
                        <a:buChar char="q"/>
                        <a:tabLst/>
                      </a:pPr>
                      <a:r>
                        <a:rPr kumimoji="0" lang="en-US" sz="2400" b="1" i="0" u="none" strike="noStrike" cap="none" normalizeH="0" baseline="0" dirty="0" smtClean="0">
                          <a:ln>
                            <a:noFill/>
                          </a:ln>
                          <a:solidFill>
                            <a:srgbClr val="002EC0"/>
                          </a:solidFill>
                          <a:effectLst/>
                          <a:latin typeface="Arial" charset="0"/>
                        </a:rPr>
                        <a:t>Use data, discuss validity, usefulness, identify inconsistencies, areas for checking and improving quality</a:t>
                      </a:r>
                    </a:p>
                  </a:txBody>
                  <a:tcPr marT="45704" marB="45704" horzOverflow="overflow">
                    <a:lnL w="12700" cap="flat" cmpd="sng" algn="ctr">
                      <a:solidFill>
                        <a:schemeClr val="hlink"/>
                      </a:solidFill>
                      <a:prstDash val="solid"/>
                      <a:round/>
                      <a:headEnd type="none" w="med" len="med"/>
                      <a:tailEnd type="none" w="med" len="med"/>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solidFill>
                      <a:srgbClr val="FFAA2D"/>
                    </a:solidFill>
                  </a:tcPr>
                </a:tc>
              </a:tr>
            </a:tbl>
          </a:graphicData>
        </a:graphic>
      </p:graphicFrame>
    </p:spTree>
    <p:extLst>
      <p:ext uri="{BB962C8B-B14F-4D97-AF65-F5344CB8AC3E}">
        <p14:creationId xmlns:p14="http://schemas.microsoft.com/office/powerpoint/2010/main" val="3666301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sz="3200" dirty="0" smtClean="0"/>
              <a:t>The Summary Statements</a:t>
            </a:r>
          </a:p>
        </p:txBody>
      </p:sp>
      <p:sp>
        <p:nvSpPr>
          <p:cNvPr id="3076" name="Rectangle 3"/>
          <p:cNvSpPr>
            <a:spLocks noGrp="1" noChangeArrowheads="1"/>
          </p:cNvSpPr>
          <p:nvPr>
            <p:ph idx="1"/>
          </p:nvPr>
        </p:nvSpPr>
        <p:spPr>
          <a:xfrm>
            <a:off x="457200" y="1828800"/>
            <a:ext cx="8686800" cy="4572000"/>
          </a:xfrm>
        </p:spPr>
        <p:txBody>
          <a:bodyPr/>
          <a:lstStyle/>
          <a:p>
            <a:pPr marL="457200" indent="-457200">
              <a:lnSpc>
                <a:spcPct val="120000"/>
              </a:lnSpc>
              <a:buAutoNum type="arabicPeriod"/>
            </a:pPr>
            <a:r>
              <a:rPr lang="en-US" sz="2700" dirty="0" smtClean="0"/>
              <a:t>Of those children who entered the program               below age expectations in each Outcome, the percent who </a:t>
            </a:r>
            <a:r>
              <a:rPr lang="en-US" sz="2700" b="1" dirty="0" smtClean="0"/>
              <a:t>substantially increased their rate of growth </a:t>
            </a:r>
            <a:r>
              <a:rPr lang="en-US" sz="2700" dirty="0" smtClean="0"/>
              <a:t>by the time they turned 6 years of age or exited the program.</a:t>
            </a:r>
          </a:p>
          <a:p>
            <a:pPr marL="457200" indent="-457200">
              <a:lnSpc>
                <a:spcPct val="120000"/>
              </a:lnSpc>
              <a:buFontTx/>
              <a:buAutoNum type="arabicPeriod"/>
            </a:pPr>
            <a:r>
              <a:rPr lang="en-US" sz="2700" dirty="0" smtClean="0"/>
              <a:t>The percent of children who were </a:t>
            </a:r>
            <a:r>
              <a:rPr lang="en-US" sz="2700" b="1" dirty="0" smtClean="0"/>
              <a:t>functioning within age expectations </a:t>
            </a:r>
            <a:r>
              <a:rPr lang="en-US" sz="2700" dirty="0" smtClean="0"/>
              <a:t>in each Outcome by the time they turned 6 years of age or exited the program.</a:t>
            </a:r>
          </a:p>
          <a:p>
            <a:pPr marL="457200" indent="-457200">
              <a:lnSpc>
                <a:spcPct val="120000"/>
              </a:lnSpc>
              <a:buAutoNum type="arabicPeriod"/>
            </a:pPr>
            <a:endParaRPr lang="en-US" sz="2400" dirty="0" smtClean="0"/>
          </a:p>
          <a:p>
            <a:pPr marL="457200" indent="-457200">
              <a:lnSpc>
                <a:spcPct val="120000"/>
              </a:lnSpc>
              <a:buAutoNum type="arabicPeriod"/>
            </a:pPr>
            <a:endParaRPr lang="en-US" sz="2400" dirty="0" smtClean="0"/>
          </a:p>
          <a:p>
            <a:pPr>
              <a:lnSpc>
                <a:spcPct val="120000"/>
              </a:lnSpc>
              <a:buNone/>
            </a:pPr>
            <a:endParaRPr lang="en-US" dirty="0" smtClean="0"/>
          </a:p>
        </p:txBody>
      </p:sp>
      <p:sp>
        <p:nvSpPr>
          <p:cNvPr id="5" name="Slide Number Placeholder 5"/>
          <p:cNvSpPr>
            <a:spLocks noGrp="1"/>
          </p:cNvSpPr>
          <p:nvPr>
            <p:ph type="sldNum" sz="quarter" idx="10"/>
          </p:nvPr>
        </p:nvSpPr>
        <p:spPr/>
        <p:txBody>
          <a:bodyPr/>
          <a:lstStyle/>
          <a:p>
            <a:pPr>
              <a:defRPr/>
            </a:pPr>
            <a:fld id="{A2E29884-F6FA-4296-98E6-D7ADEE61429E}" type="slidenum">
              <a:rPr lang="en-US"/>
              <a:pPr>
                <a:defRPr/>
              </a:pPr>
              <a:t>16</a:t>
            </a:fld>
            <a:endParaRPr lang="en-US"/>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4198828683"/>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C:\Users\lbarton\AppData\Local\Microsoft\Windows\Temporary Internet Files\Content.IE5\Y9A92RCA\MP90040915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9372600" cy="6172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19050"/>
            <a:ext cx="8077200" cy="1143000"/>
          </a:xfrm>
        </p:spPr>
        <p:txBody>
          <a:bodyPr/>
          <a:lstStyle/>
          <a:p>
            <a:r>
              <a:rPr lang="en-US" dirty="0" smtClean="0"/>
              <a:t>From Ratings to Action</a:t>
            </a:r>
            <a:endParaRPr lang="en-US" dirty="0"/>
          </a:p>
        </p:txBody>
      </p:sp>
      <p:sp>
        <p:nvSpPr>
          <p:cNvPr id="3" name="Content Placeholder 2"/>
          <p:cNvSpPr>
            <a:spLocks noGrp="1"/>
          </p:cNvSpPr>
          <p:nvPr>
            <p:ph idx="1"/>
          </p:nvPr>
        </p:nvSpPr>
        <p:spPr>
          <a:xfrm>
            <a:off x="6096000" y="2667000"/>
            <a:ext cx="3352800" cy="4191000"/>
          </a:xfrm>
        </p:spPr>
        <p:txBody>
          <a:bodyPr/>
          <a:lstStyle/>
          <a:p>
            <a:r>
              <a:rPr lang="en-US" dirty="0" smtClean="0"/>
              <a:t>Data and continuous improvement</a:t>
            </a:r>
          </a:p>
          <a:p>
            <a:r>
              <a:rPr lang="en-US" dirty="0" smtClean="0"/>
              <a:t>The national context</a:t>
            </a:r>
          </a:p>
          <a:p>
            <a:r>
              <a:rPr lang="en-US" dirty="0" smtClean="0"/>
              <a:t>Using data for program improvement</a:t>
            </a:r>
          </a:p>
        </p:txBody>
      </p:sp>
    </p:spTree>
    <p:extLst>
      <p:ext uri="{BB962C8B-B14F-4D97-AF65-F5344CB8AC3E}">
        <p14:creationId xmlns:p14="http://schemas.microsoft.com/office/powerpoint/2010/main" val="108764236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p:nvPr>
        </p:nvSpPr>
        <p:spPr/>
        <p:txBody>
          <a:bodyPr/>
          <a:lstStyle/>
          <a:p>
            <a:pPr eaLnBrk="1" hangingPunct="1"/>
            <a:r>
              <a:rPr lang="en-US" dirty="0" smtClean="0">
                <a:latin typeface="Georgia" pitchFamily="18" charset="0"/>
              </a:rPr>
              <a:t>Continuous improvement</a:t>
            </a:r>
          </a:p>
        </p:txBody>
      </p:sp>
      <p:sp>
        <p:nvSpPr>
          <p:cNvPr id="97282" name="Slide Number Placeholder 5"/>
          <p:cNvSpPr>
            <a:spLocks noGrp="1"/>
          </p:cNvSpPr>
          <p:nvPr>
            <p:ph type="sldNum" sz="quarter" idx="10"/>
          </p:nvPr>
        </p:nvSpPr>
        <p:spPr>
          <a:xfrm>
            <a:off x="7543800" y="6324600"/>
            <a:ext cx="1371600" cy="457200"/>
          </a:xfrm>
          <a:noFill/>
        </p:spPr>
        <p:txBody>
          <a:bodyPr/>
          <a:lstStyle/>
          <a:p>
            <a:fld id="{06127430-4662-4989-8B3D-EEAB5B421D6B}" type="slidenum">
              <a:rPr lang="en-US" smtClean="0"/>
              <a:pPr/>
              <a:t>161</a:t>
            </a:fld>
            <a:endParaRPr lang="en-US" smtClean="0"/>
          </a:p>
        </p:txBody>
      </p:sp>
      <p:sp>
        <p:nvSpPr>
          <p:cNvPr id="97284" name="Text Box 4"/>
          <p:cNvSpPr txBox="1">
            <a:spLocks noChangeArrowheads="1"/>
          </p:cNvSpPr>
          <p:nvPr/>
        </p:nvSpPr>
        <p:spPr bwMode="auto">
          <a:xfrm>
            <a:off x="5486400" y="3733800"/>
            <a:ext cx="3124200" cy="1046163"/>
          </a:xfrm>
          <a:prstGeom prst="rect">
            <a:avLst/>
          </a:prstGeom>
          <a:solidFill>
            <a:srgbClr val="FFFF66"/>
          </a:solidFill>
          <a:ln w="38100">
            <a:solidFill>
              <a:srgbClr val="E1771F"/>
            </a:solidFill>
            <a:miter lim="800000"/>
            <a:headEnd/>
            <a:tailEnd/>
          </a:ln>
        </p:spPr>
        <p:txBody>
          <a:bodyPr>
            <a:spAutoFit/>
          </a:bodyPr>
          <a:lstStyle/>
          <a:p>
            <a:pPr marL="342900" indent="-342900"/>
            <a:r>
              <a:rPr lang="en-US" b="1">
                <a:solidFill>
                  <a:srgbClr val="002EC0"/>
                </a:solidFill>
              </a:rPr>
              <a:t>Plan (vision) </a:t>
            </a:r>
          </a:p>
          <a:p>
            <a:pPr marL="342900" indent="-342900"/>
            <a:r>
              <a:rPr lang="en-US" sz="1600" b="1">
                <a:solidFill>
                  <a:srgbClr val="002EC0"/>
                </a:solidFill>
              </a:rPr>
              <a:t>Program characteristics</a:t>
            </a:r>
            <a:r>
              <a:rPr lang="en-US" sz="1600">
                <a:solidFill>
                  <a:srgbClr val="002EC0"/>
                </a:solidFill>
              </a:rPr>
              <a:t> </a:t>
            </a:r>
          </a:p>
          <a:p>
            <a:pPr marL="342900" indent="-342900"/>
            <a:r>
              <a:rPr lang="en-US" sz="1600" b="1">
                <a:solidFill>
                  <a:srgbClr val="002EC0"/>
                </a:solidFill>
              </a:rPr>
              <a:t>Child and family outcomes</a:t>
            </a:r>
          </a:p>
        </p:txBody>
      </p:sp>
      <p:sp>
        <p:nvSpPr>
          <p:cNvPr id="97285" name="Text Box 5"/>
          <p:cNvSpPr txBox="1">
            <a:spLocks noChangeArrowheads="1"/>
          </p:cNvSpPr>
          <p:nvPr/>
        </p:nvSpPr>
        <p:spPr bwMode="auto">
          <a:xfrm>
            <a:off x="3200400" y="5562600"/>
            <a:ext cx="2286000" cy="584200"/>
          </a:xfrm>
          <a:prstGeom prst="rect">
            <a:avLst/>
          </a:prstGeom>
          <a:solidFill>
            <a:srgbClr val="FFFF66"/>
          </a:solidFill>
          <a:ln w="38100">
            <a:solidFill>
              <a:srgbClr val="E1771F"/>
            </a:solidFill>
            <a:miter lim="800000"/>
            <a:headEnd/>
            <a:tailEnd/>
          </a:ln>
        </p:spPr>
        <p:txBody>
          <a:bodyPr>
            <a:spAutoFit/>
          </a:bodyPr>
          <a:lstStyle/>
          <a:p>
            <a:pPr>
              <a:spcBef>
                <a:spcPct val="50000"/>
              </a:spcBef>
            </a:pPr>
            <a:r>
              <a:rPr lang="en-US" b="1">
                <a:solidFill>
                  <a:srgbClr val="002EC0"/>
                </a:solidFill>
              </a:rPr>
              <a:t>Implement</a:t>
            </a:r>
          </a:p>
        </p:txBody>
      </p:sp>
      <p:sp>
        <p:nvSpPr>
          <p:cNvPr id="97286" name="Text Box 6"/>
          <p:cNvSpPr txBox="1">
            <a:spLocks noChangeArrowheads="1"/>
          </p:cNvSpPr>
          <p:nvPr/>
        </p:nvSpPr>
        <p:spPr bwMode="auto">
          <a:xfrm>
            <a:off x="1143000" y="3657600"/>
            <a:ext cx="1905000" cy="1106488"/>
          </a:xfrm>
          <a:prstGeom prst="rect">
            <a:avLst/>
          </a:prstGeom>
          <a:solidFill>
            <a:srgbClr val="FFFF66"/>
          </a:solidFill>
          <a:ln w="38100">
            <a:solidFill>
              <a:srgbClr val="E1771F"/>
            </a:solidFill>
            <a:miter lim="800000"/>
            <a:headEnd/>
            <a:tailEnd/>
          </a:ln>
        </p:spPr>
        <p:txBody>
          <a:bodyPr>
            <a:spAutoFit/>
          </a:bodyPr>
          <a:lstStyle/>
          <a:p>
            <a:r>
              <a:rPr lang="en-US" b="1">
                <a:solidFill>
                  <a:srgbClr val="002EC0"/>
                </a:solidFill>
              </a:rPr>
              <a:t>Check</a:t>
            </a:r>
          </a:p>
          <a:p>
            <a:r>
              <a:rPr lang="en-US" sz="1800" b="1">
                <a:solidFill>
                  <a:srgbClr val="002EC0"/>
                </a:solidFill>
              </a:rPr>
              <a:t>(Collect and analyze data)</a:t>
            </a:r>
          </a:p>
        </p:txBody>
      </p:sp>
      <p:sp>
        <p:nvSpPr>
          <p:cNvPr id="97287" name="Text Box 7"/>
          <p:cNvSpPr txBox="1">
            <a:spLocks noChangeArrowheads="1"/>
          </p:cNvSpPr>
          <p:nvPr/>
        </p:nvSpPr>
        <p:spPr bwMode="auto">
          <a:xfrm>
            <a:off x="3429000" y="2209800"/>
            <a:ext cx="2209800" cy="1106488"/>
          </a:xfrm>
          <a:prstGeom prst="rect">
            <a:avLst/>
          </a:prstGeom>
          <a:solidFill>
            <a:srgbClr val="FFFF66"/>
          </a:solidFill>
          <a:ln w="38100">
            <a:solidFill>
              <a:srgbClr val="E1771F"/>
            </a:solidFill>
            <a:miter lim="800000"/>
            <a:headEnd/>
            <a:tailEnd/>
          </a:ln>
        </p:spPr>
        <p:txBody>
          <a:bodyPr>
            <a:spAutoFit/>
          </a:bodyPr>
          <a:lstStyle/>
          <a:p>
            <a:r>
              <a:rPr lang="en-US" b="1">
                <a:solidFill>
                  <a:srgbClr val="002EC0"/>
                </a:solidFill>
              </a:rPr>
              <a:t>Reflect</a:t>
            </a:r>
          </a:p>
          <a:p>
            <a:r>
              <a:rPr lang="en-US" sz="1800" b="1">
                <a:solidFill>
                  <a:srgbClr val="002EC0"/>
                </a:solidFill>
              </a:rPr>
              <a:t>Are we where we want to be?</a:t>
            </a:r>
          </a:p>
        </p:txBody>
      </p:sp>
      <p:sp>
        <p:nvSpPr>
          <p:cNvPr id="97288" name="AutoShape 13"/>
          <p:cNvSpPr>
            <a:spLocks noChangeArrowheads="1"/>
          </p:cNvSpPr>
          <p:nvPr/>
        </p:nvSpPr>
        <p:spPr bwMode="auto">
          <a:xfrm>
            <a:off x="1828800" y="2286000"/>
            <a:ext cx="9144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7289" name="AutoShape 14"/>
          <p:cNvSpPr>
            <a:spLocks noChangeArrowheads="1"/>
          </p:cNvSpPr>
          <p:nvPr/>
        </p:nvSpPr>
        <p:spPr bwMode="auto">
          <a:xfrm rot="-5400000">
            <a:off x="1752600" y="4953000"/>
            <a:ext cx="9144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7290" name="AutoShape 15"/>
          <p:cNvSpPr>
            <a:spLocks noChangeArrowheads="1"/>
          </p:cNvSpPr>
          <p:nvPr/>
        </p:nvSpPr>
        <p:spPr bwMode="auto">
          <a:xfrm rot="10800000">
            <a:off x="6096000" y="5181600"/>
            <a:ext cx="9144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7291" name="AutoShape 16"/>
          <p:cNvSpPr>
            <a:spLocks noChangeArrowheads="1"/>
          </p:cNvSpPr>
          <p:nvPr/>
        </p:nvSpPr>
        <p:spPr bwMode="auto">
          <a:xfrm rot="5400000">
            <a:off x="6362700" y="2324100"/>
            <a:ext cx="9144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195743349"/>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C:\Users\lbarton\AppData\Local\Microsoft\Windows\Temporary Internet Files\Content.IE5\UPZ57AFK\MP90040965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2897039"/>
            <a:ext cx="2058516" cy="3086267"/>
          </a:xfrm>
          <a:prstGeom prst="rect">
            <a:avLst/>
          </a:prstGeom>
          <a:noFill/>
          <a:extLst>
            <a:ext uri="{909E8E84-426E-40DD-AFC4-6F175D3DCCD1}">
              <a14:hiddenFill xmlns:a14="http://schemas.microsoft.com/office/drawing/2010/main">
                <a:solidFill>
                  <a:srgbClr val="FFFFFF"/>
                </a:solidFill>
              </a14:hiddenFill>
            </a:ext>
          </a:extLst>
        </p:spPr>
      </p:pic>
      <p:sp>
        <p:nvSpPr>
          <p:cNvPr id="97283" name="Rectangle 2"/>
          <p:cNvSpPr>
            <a:spLocks noGrp="1" noChangeArrowheads="1"/>
          </p:cNvSpPr>
          <p:nvPr>
            <p:ph type="title"/>
          </p:nvPr>
        </p:nvSpPr>
        <p:spPr/>
        <p:txBody>
          <a:bodyPr/>
          <a:lstStyle/>
          <a:p>
            <a:pPr eaLnBrk="1" hangingPunct="1"/>
            <a:r>
              <a:rPr lang="en-US" dirty="0" smtClean="0">
                <a:latin typeface="Georgia" pitchFamily="18" charset="0"/>
              </a:rPr>
              <a:t>Continuous improvement</a:t>
            </a:r>
            <a:br>
              <a:rPr lang="en-US" dirty="0" smtClean="0">
                <a:latin typeface="Georgia" pitchFamily="18" charset="0"/>
              </a:rPr>
            </a:br>
            <a:r>
              <a:rPr lang="en-US" dirty="0" smtClean="0">
                <a:latin typeface="Georgia" pitchFamily="18" charset="0"/>
              </a:rPr>
              <a:t>individual/family level</a:t>
            </a:r>
          </a:p>
        </p:txBody>
      </p:sp>
      <p:sp>
        <p:nvSpPr>
          <p:cNvPr id="97282" name="Slide Number Placeholder 5"/>
          <p:cNvSpPr>
            <a:spLocks noGrp="1"/>
          </p:cNvSpPr>
          <p:nvPr>
            <p:ph type="sldNum" sz="quarter" idx="10"/>
          </p:nvPr>
        </p:nvSpPr>
        <p:spPr>
          <a:xfrm>
            <a:off x="7543800" y="6324600"/>
            <a:ext cx="1371600" cy="457200"/>
          </a:xfrm>
          <a:noFill/>
        </p:spPr>
        <p:txBody>
          <a:bodyPr/>
          <a:lstStyle/>
          <a:p>
            <a:fld id="{06127430-4662-4989-8B3D-EEAB5B421D6B}" type="slidenum">
              <a:rPr lang="en-US" smtClean="0"/>
              <a:pPr/>
              <a:t>162</a:t>
            </a:fld>
            <a:endParaRPr lang="en-US" smtClean="0"/>
          </a:p>
        </p:txBody>
      </p:sp>
      <p:sp>
        <p:nvSpPr>
          <p:cNvPr id="97284" name="Text Box 4"/>
          <p:cNvSpPr txBox="1">
            <a:spLocks noChangeArrowheads="1"/>
          </p:cNvSpPr>
          <p:nvPr/>
        </p:nvSpPr>
        <p:spPr bwMode="auto">
          <a:xfrm>
            <a:off x="5753100" y="3638550"/>
            <a:ext cx="3124200" cy="1323439"/>
          </a:xfrm>
          <a:prstGeom prst="rect">
            <a:avLst/>
          </a:prstGeom>
          <a:solidFill>
            <a:srgbClr val="FFFF66"/>
          </a:solidFill>
          <a:ln w="38100">
            <a:solidFill>
              <a:srgbClr val="E1771F"/>
            </a:solidFill>
            <a:miter lim="800000"/>
            <a:headEnd/>
            <a:tailEnd/>
          </a:ln>
        </p:spPr>
        <p:txBody>
          <a:bodyPr wrap="square">
            <a:spAutoFit/>
          </a:bodyPr>
          <a:lstStyle/>
          <a:p>
            <a:pPr marL="342900" indent="-342900"/>
            <a:r>
              <a:rPr lang="en-US" b="1" dirty="0">
                <a:solidFill>
                  <a:srgbClr val="002EC0"/>
                </a:solidFill>
              </a:rPr>
              <a:t>Plan (vision) </a:t>
            </a:r>
          </a:p>
          <a:p>
            <a:pPr marL="342900" indent="-342900"/>
            <a:r>
              <a:rPr lang="en-US" sz="1600" b="1" dirty="0" smtClean="0">
                <a:solidFill>
                  <a:srgbClr val="002EC0"/>
                </a:solidFill>
              </a:rPr>
              <a:t>IEP/IFSP –identify supports/services to get there, expected outcomes</a:t>
            </a:r>
            <a:endParaRPr lang="en-US" sz="1600" b="1" dirty="0">
              <a:solidFill>
                <a:srgbClr val="002EC0"/>
              </a:solidFill>
            </a:endParaRPr>
          </a:p>
        </p:txBody>
      </p:sp>
      <p:sp>
        <p:nvSpPr>
          <p:cNvPr id="97285" name="Text Box 5"/>
          <p:cNvSpPr txBox="1">
            <a:spLocks noChangeArrowheads="1"/>
          </p:cNvSpPr>
          <p:nvPr/>
        </p:nvSpPr>
        <p:spPr bwMode="auto">
          <a:xfrm>
            <a:off x="3200400" y="5729019"/>
            <a:ext cx="2286000" cy="584775"/>
          </a:xfrm>
          <a:prstGeom prst="rect">
            <a:avLst/>
          </a:prstGeom>
          <a:solidFill>
            <a:srgbClr val="FFFF66"/>
          </a:solidFill>
          <a:ln w="38100">
            <a:solidFill>
              <a:srgbClr val="E1771F"/>
            </a:solidFill>
            <a:miter lim="800000"/>
            <a:headEnd/>
            <a:tailEnd/>
          </a:ln>
        </p:spPr>
        <p:txBody>
          <a:bodyPr>
            <a:spAutoFit/>
          </a:bodyPr>
          <a:lstStyle/>
          <a:p>
            <a:pPr>
              <a:spcBef>
                <a:spcPct val="50000"/>
              </a:spcBef>
            </a:pPr>
            <a:r>
              <a:rPr lang="en-US" b="1" dirty="0" smtClean="0">
                <a:solidFill>
                  <a:srgbClr val="002EC0"/>
                </a:solidFill>
              </a:rPr>
              <a:t>Implement </a:t>
            </a:r>
          </a:p>
        </p:txBody>
      </p:sp>
      <p:sp>
        <p:nvSpPr>
          <p:cNvPr id="97286" name="Text Box 6"/>
          <p:cNvSpPr txBox="1">
            <a:spLocks noChangeArrowheads="1"/>
          </p:cNvSpPr>
          <p:nvPr/>
        </p:nvSpPr>
        <p:spPr bwMode="auto">
          <a:xfrm>
            <a:off x="1143000" y="3657600"/>
            <a:ext cx="1905000" cy="861774"/>
          </a:xfrm>
          <a:prstGeom prst="rect">
            <a:avLst/>
          </a:prstGeom>
          <a:solidFill>
            <a:srgbClr val="FFFF66"/>
          </a:solidFill>
          <a:ln w="38100">
            <a:solidFill>
              <a:srgbClr val="E1771F"/>
            </a:solidFill>
            <a:miter lim="800000"/>
            <a:headEnd/>
            <a:tailEnd/>
          </a:ln>
        </p:spPr>
        <p:txBody>
          <a:bodyPr>
            <a:spAutoFit/>
          </a:bodyPr>
          <a:lstStyle/>
          <a:p>
            <a:r>
              <a:rPr lang="en-US" b="1" dirty="0">
                <a:solidFill>
                  <a:srgbClr val="002EC0"/>
                </a:solidFill>
              </a:rPr>
              <a:t>Check</a:t>
            </a:r>
          </a:p>
          <a:p>
            <a:r>
              <a:rPr lang="en-US" sz="1800" b="1" dirty="0" smtClean="0">
                <a:solidFill>
                  <a:srgbClr val="002EC0"/>
                </a:solidFill>
              </a:rPr>
              <a:t>(Assessment)</a:t>
            </a:r>
            <a:endParaRPr lang="en-US" sz="1800" b="1" dirty="0">
              <a:solidFill>
                <a:srgbClr val="002EC0"/>
              </a:solidFill>
            </a:endParaRPr>
          </a:p>
        </p:txBody>
      </p:sp>
      <p:sp>
        <p:nvSpPr>
          <p:cNvPr id="97287" name="Text Box 7"/>
          <p:cNvSpPr txBox="1">
            <a:spLocks noChangeArrowheads="1"/>
          </p:cNvSpPr>
          <p:nvPr/>
        </p:nvSpPr>
        <p:spPr bwMode="auto">
          <a:xfrm>
            <a:off x="3429000" y="1917431"/>
            <a:ext cx="2209800" cy="1106488"/>
          </a:xfrm>
          <a:prstGeom prst="rect">
            <a:avLst/>
          </a:prstGeom>
          <a:solidFill>
            <a:srgbClr val="FFFF66"/>
          </a:solidFill>
          <a:ln w="38100">
            <a:solidFill>
              <a:srgbClr val="E1771F"/>
            </a:solidFill>
            <a:miter lim="800000"/>
            <a:headEnd/>
            <a:tailEnd/>
          </a:ln>
        </p:spPr>
        <p:txBody>
          <a:bodyPr>
            <a:spAutoFit/>
          </a:bodyPr>
          <a:lstStyle/>
          <a:p>
            <a:r>
              <a:rPr lang="en-US" b="1" dirty="0">
                <a:solidFill>
                  <a:srgbClr val="002EC0"/>
                </a:solidFill>
              </a:rPr>
              <a:t>Reflect</a:t>
            </a:r>
          </a:p>
          <a:p>
            <a:r>
              <a:rPr lang="en-US" sz="1800" b="1" dirty="0">
                <a:solidFill>
                  <a:srgbClr val="002EC0"/>
                </a:solidFill>
              </a:rPr>
              <a:t>Are we where we want to be?</a:t>
            </a:r>
          </a:p>
        </p:txBody>
      </p:sp>
      <p:sp>
        <p:nvSpPr>
          <p:cNvPr id="97288" name="AutoShape 13"/>
          <p:cNvSpPr>
            <a:spLocks noChangeArrowheads="1"/>
          </p:cNvSpPr>
          <p:nvPr/>
        </p:nvSpPr>
        <p:spPr bwMode="auto">
          <a:xfrm>
            <a:off x="1828800" y="2286000"/>
            <a:ext cx="9144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7289" name="AutoShape 14"/>
          <p:cNvSpPr>
            <a:spLocks noChangeArrowheads="1"/>
          </p:cNvSpPr>
          <p:nvPr/>
        </p:nvSpPr>
        <p:spPr bwMode="auto">
          <a:xfrm rot="-5400000">
            <a:off x="1752600" y="4953000"/>
            <a:ext cx="9144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7290" name="AutoShape 15"/>
          <p:cNvSpPr>
            <a:spLocks noChangeArrowheads="1"/>
          </p:cNvSpPr>
          <p:nvPr/>
        </p:nvSpPr>
        <p:spPr bwMode="auto">
          <a:xfrm rot="10800000">
            <a:off x="6096000" y="5181600"/>
            <a:ext cx="9144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7291" name="AutoShape 16"/>
          <p:cNvSpPr>
            <a:spLocks noChangeArrowheads="1"/>
          </p:cNvSpPr>
          <p:nvPr/>
        </p:nvSpPr>
        <p:spPr bwMode="auto">
          <a:xfrm rot="5400000">
            <a:off x="6362700" y="2324100"/>
            <a:ext cx="9144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978708642"/>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0422" y="3468999"/>
            <a:ext cx="2905127" cy="2131183"/>
          </a:xfrm>
          <a:prstGeom prst="rect">
            <a:avLst/>
          </a:prstGeom>
        </p:spPr>
      </p:pic>
      <p:sp>
        <p:nvSpPr>
          <p:cNvPr id="97283" name="Rectangle 2"/>
          <p:cNvSpPr>
            <a:spLocks noGrp="1" noChangeArrowheads="1"/>
          </p:cNvSpPr>
          <p:nvPr>
            <p:ph type="title"/>
          </p:nvPr>
        </p:nvSpPr>
        <p:spPr/>
        <p:txBody>
          <a:bodyPr/>
          <a:lstStyle/>
          <a:p>
            <a:pPr eaLnBrk="1" hangingPunct="1"/>
            <a:r>
              <a:rPr lang="en-US" dirty="0" smtClean="0">
                <a:latin typeface="Georgia" pitchFamily="18" charset="0"/>
              </a:rPr>
              <a:t>Continuous improvement </a:t>
            </a:r>
            <a:br>
              <a:rPr lang="en-US" dirty="0" smtClean="0">
                <a:latin typeface="Georgia" pitchFamily="18" charset="0"/>
              </a:rPr>
            </a:br>
            <a:r>
              <a:rPr lang="en-US" dirty="0" smtClean="0">
                <a:latin typeface="Georgia" pitchFamily="18" charset="0"/>
              </a:rPr>
              <a:t>group data/program level</a:t>
            </a:r>
          </a:p>
        </p:txBody>
      </p:sp>
      <p:sp>
        <p:nvSpPr>
          <p:cNvPr id="97282" name="Slide Number Placeholder 5"/>
          <p:cNvSpPr>
            <a:spLocks noGrp="1"/>
          </p:cNvSpPr>
          <p:nvPr>
            <p:ph type="sldNum" sz="quarter" idx="10"/>
          </p:nvPr>
        </p:nvSpPr>
        <p:spPr>
          <a:xfrm>
            <a:off x="7543800" y="6324600"/>
            <a:ext cx="1371600" cy="457200"/>
          </a:xfrm>
          <a:noFill/>
        </p:spPr>
        <p:txBody>
          <a:bodyPr/>
          <a:lstStyle/>
          <a:p>
            <a:fld id="{06127430-4662-4989-8B3D-EEAB5B421D6B}" type="slidenum">
              <a:rPr lang="en-US" smtClean="0"/>
              <a:pPr/>
              <a:t>163</a:t>
            </a:fld>
            <a:endParaRPr lang="en-US" smtClean="0"/>
          </a:p>
        </p:txBody>
      </p:sp>
      <p:sp>
        <p:nvSpPr>
          <p:cNvPr id="97284" name="Text Box 4"/>
          <p:cNvSpPr txBox="1">
            <a:spLocks noChangeArrowheads="1"/>
          </p:cNvSpPr>
          <p:nvPr/>
        </p:nvSpPr>
        <p:spPr bwMode="auto">
          <a:xfrm>
            <a:off x="6305549" y="3687960"/>
            <a:ext cx="2609850" cy="1015663"/>
          </a:xfrm>
          <a:prstGeom prst="rect">
            <a:avLst/>
          </a:prstGeom>
          <a:solidFill>
            <a:srgbClr val="FFFF66"/>
          </a:solidFill>
          <a:ln w="38100">
            <a:solidFill>
              <a:srgbClr val="E1771F"/>
            </a:solidFill>
            <a:miter lim="800000"/>
            <a:headEnd/>
            <a:tailEnd/>
          </a:ln>
        </p:spPr>
        <p:txBody>
          <a:bodyPr wrap="square">
            <a:spAutoFit/>
          </a:bodyPr>
          <a:lstStyle/>
          <a:p>
            <a:pPr marL="342900" indent="-342900"/>
            <a:r>
              <a:rPr lang="en-US" b="1" dirty="0">
                <a:solidFill>
                  <a:srgbClr val="002EC0"/>
                </a:solidFill>
              </a:rPr>
              <a:t>Plan (vision</a:t>
            </a:r>
            <a:r>
              <a:rPr lang="en-US" b="1" dirty="0" smtClean="0">
                <a:solidFill>
                  <a:srgbClr val="002EC0"/>
                </a:solidFill>
              </a:rPr>
              <a:t>)</a:t>
            </a:r>
          </a:p>
          <a:p>
            <a:pPr marL="342900" indent="-342900"/>
            <a:r>
              <a:rPr lang="en-US" sz="1800" b="1" dirty="0" smtClean="0">
                <a:solidFill>
                  <a:srgbClr val="002EC0"/>
                </a:solidFill>
              </a:rPr>
              <a:t>What should we do?</a:t>
            </a:r>
            <a:r>
              <a:rPr lang="en-US" sz="2800" b="1" dirty="0" smtClean="0">
                <a:solidFill>
                  <a:srgbClr val="002EC0"/>
                </a:solidFill>
              </a:rPr>
              <a:t> </a:t>
            </a:r>
            <a:endParaRPr lang="en-US" sz="2800" b="1" dirty="0">
              <a:solidFill>
                <a:srgbClr val="002EC0"/>
              </a:solidFill>
            </a:endParaRPr>
          </a:p>
        </p:txBody>
      </p:sp>
      <p:sp>
        <p:nvSpPr>
          <p:cNvPr id="97285" name="Text Box 5"/>
          <p:cNvSpPr txBox="1">
            <a:spLocks noChangeArrowheads="1"/>
          </p:cNvSpPr>
          <p:nvPr/>
        </p:nvSpPr>
        <p:spPr bwMode="auto">
          <a:xfrm>
            <a:off x="3200399" y="5581650"/>
            <a:ext cx="2895597" cy="1277273"/>
          </a:xfrm>
          <a:prstGeom prst="rect">
            <a:avLst/>
          </a:prstGeom>
          <a:solidFill>
            <a:srgbClr val="FFFF66"/>
          </a:solidFill>
          <a:ln w="38100">
            <a:solidFill>
              <a:srgbClr val="E1771F"/>
            </a:solidFill>
            <a:miter lim="800000"/>
            <a:headEnd/>
            <a:tailEnd/>
          </a:ln>
        </p:spPr>
        <p:txBody>
          <a:bodyPr wrap="square">
            <a:spAutoFit/>
          </a:bodyPr>
          <a:lstStyle/>
          <a:p>
            <a:pPr>
              <a:spcBef>
                <a:spcPct val="50000"/>
              </a:spcBef>
            </a:pPr>
            <a:r>
              <a:rPr lang="en-US" b="1" dirty="0" smtClean="0">
                <a:solidFill>
                  <a:srgbClr val="002EC0"/>
                </a:solidFill>
              </a:rPr>
              <a:t>Implement</a:t>
            </a:r>
          </a:p>
          <a:p>
            <a:pPr>
              <a:spcBef>
                <a:spcPct val="50000"/>
              </a:spcBef>
            </a:pPr>
            <a:r>
              <a:rPr lang="en-US" sz="1800" b="1" dirty="0" smtClean="0">
                <a:solidFill>
                  <a:srgbClr val="002EC0"/>
                </a:solidFill>
              </a:rPr>
              <a:t>Quality measures, improvement strategies</a:t>
            </a:r>
            <a:endParaRPr lang="en-US" sz="1800" b="1" dirty="0">
              <a:solidFill>
                <a:srgbClr val="002EC0"/>
              </a:solidFill>
            </a:endParaRPr>
          </a:p>
        </p:txBody>
      </p:sp>
      <p:sp>
        <p:nvSpPr>
          <p:cNvPr id="97286" name="Text Box 6"/>
          <p:cNvSpPr txBox="1">
            <a:spLocks noChangeArrowheads="1"/>
          </p:cNvSpPr>
          <p:nvPr/>
        </p:nvSpPr>
        <p:spPr bwMode="auto">
          <a:xfrm>
            <a:off x="228600" y="3548659"/>
            <a:ext cx="3200400" cy="1692771"/>
          </a:xfrm>
          <a:prstGeom prst="rect">
            <a:avLst/>
          </a:prstGeom>
          <a:solidFill>
            <a:srgbClr val="FFFF66"/>
          </a:solidFill>
          <a:ln w="38100">
            <a:solidFill>
              <a:srgbClr val="E1771F"/>
            </a:solidFill>
            <a:miter lim="800000"/>
            <a:headEnd/>
            <a:tailEnd/>
          </a:ln>
        </p:spPr>
        <p:txBody>
          <a:bodyPr wrap="square">
            <a:spAutoFit/>
          </a:bodyPr>
          <a:lstStyle/>
          <a:p>
            <a:r>
              <a:rPr lang="en-US" b="1" dirty="0">
                <a:solidFill>
                  <a:srgbClr val="002EC0"/>
                </a:solidFill>
              </a:rPr>
              <a:t>Check</a:t>
            </a:r>
          </a:p>
          <a:p>
            <a:r>
              <a:rPr lang="en-US" sz="1800" b="1" dirty="0" smtClean="0">
                <a:solidFill>
                  <a:srgbClr val="002EC0"/>
                </a:solidFill>
              </a:rPr>
              <a:t>EVIDENCE – Get numbers in format to discuss.  Analyze patterns.    Examine in context</a:t>
            </a:r>
            <a:endParaRPr lang="en-US" sz="1800" b="1" dirty="0">
              <a:solidFill>
                <a:srgbClr val="002EC0"/>
              </a:solidFill>
            </a:endParaRPr>
          </a:p>
        </p:txBody>
      </p:sp>
      <p:sp>
        <p:nvSpPr>
          <p:cNvPr id="97287" name="Text Box 7"/>
          <p:cNvSpPr txBox="1">
            <a:spLocks noChangeArrowheads="1"/>
          </p:cNvSpPr>
          <p:nvPr/>
        </p:nvSpPr>
        <p:spPr bwMode="auto">
          <a:xfrm>
            <a:off x="3047998" y="2012514"/>
            <a:ext cx="3047999" cy="1415772"/>
          </a:xfrm>
          <a:prstGeom prst="rect">
            <a:avLst/>
          </a:prstGeom>
          <a:solidFill>
            <a:srgbClr val="FFFF66"/>
          </a:solidFill>
          <a:ln w="38100">
            <a:solidFill>
              <a:srgbClr val="E1771F"/>
            </a:solidFill>
            <a:miter lim="800000"/>
            <a:headEnd/>
            <a:tailEnd/>
          </a:ln>
        </p:spPr>
        <p:txBody>
          <a:bodyPr wrap="square">
            <a:spAutoFit/>
          </a:bodyPr>
          <a:lstStyle/>
          <a:p>
            <a:r>
              <a:rPr lang="en-US" b="1" dirty="0">
                <a:solidFill>
                  <a:srgbClr val="002EC0"/>
                </a:solidFill>
              </a:rPr>
              <a:t>Reflect</a:t>
            </a:r>
          </a:p>
          <a:p>
            <a:r>
              <a:rPr lang="en-US" sz="1800" b="1" dirty="0" smtClean="0">
                <a:solidFill>
                  <a:srgbClr val="002EC0"/>
                </a:solidFill>
              </a:rPr>
              <a:t>INFERENCE – What do numbers mean? What we expect? What we want? </a:t>
            </a:r>
            <a:endParaRPr lang="en-US" sz="1800" b="1" dirty="0">
              <a:solidFill>
                <a:srgbClr val="002EC0"/>
              </a:solidFill>
            </a:endParaRPr>
          </a:p>
        </p:txBody>
      </p:sp>
      <p:sp>
        <p:nvSpPr>
          <p:cNvPr id="97288" name="AutoShape 13"/>
          <p:cNvSpPr>
            <a:spLocks noChangeArrowheads="1"/>
          </p:cNvSpPr>
          <p:nvPr/>
        </p:nvSpPr>
        <p:spPr bwMode="auto">
          <a:xfrm>
            <a:off x="1828800" y="2286000"/>
            <a:ext cx="9144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7289" name="AutoShape 14"/>
          <p:cNvSpPr>
            <a:spLocks noChangeArrowheads="1"/>
          </p:cNvSpPr>
          <p:nvPr/>
        </p:nvSpPr>
        <p:spPr bwMode="auto">
          <a:xfrm rot="-5400000">
            <a:off x="1752600" y="5200651"/>
            <a:ext cx="9144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7290" name="AutoShape 15"/>
          <p:cNvSpPr>
            <a:spLocks noChangeArrowheads="1"/>
          </p:cNvSpPr>
          <p:nvPr/>
        </p:nvSpPr>
        <p:spPr bwMode="auto">
          <a:xfrm rot="10800000">
            <a:off x="6324600" y="4876800"/>
            <a:ext cx="990600" cy="1295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7291" name="AutoShape 16"/>
          <p:cNvSpPr>
            <a:spLocks noChangeArrowheads="1"/>
          </p:cNvSpPr>
          <p:nvPr/>
        </p:nvSpPr>
        <p:spPr bwMode="auto">
          <a:xfrm rot="5400000">
            <a:off x="6362700" y="2324100"/>
            <a:ext cx="9144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 name="TextBox 1"/>
          <p:cNvSpPr txBox="1"/>
          <p:nvPr/>
        </p:nvSpPr>
        <p:spPr>
          <a:xfrm rot="19627134">
            <a:off x="6679812" y="5701357"/>
            <a:ext cx="1866900" cy="584775"/>
          </a:xfrm>
          <a:prstGeom prst="rect">
            <a:avLst/>
          </a:prstGeom>
          <a:noFill/>
        </p:spPr>
        <p:txBody>
          <a:bodyPr wrap="square" rtlCol="0">
            <a:spAutoFit/>
          </a:bodyPr>
          <a:lstStyle/>
          <a:p>
            <a:r>
              <a:rPr lang="en-US" b="1" dirty="0" smtClean="0">
                <a:solidFill>
                  <a:srgbClr val="000099"/>
                </a:solidFill>
              </a:rPr>
              <a:t>ACTION</a:t>
            </a:r>
            <a:endParaRPr lang="en-US" b="1" dirty="0">
              <a:solidFill>
                <a:srgbClr val="000099"/>
              </a:solidFill>
            </a:endParaRPr>
          </a:p>
        </p:txBody>
      </p:sp>
      <p:sp>
        <p:nvSpPr>
          <p:cNvPr id="4" name="TextBox 3"/>
          <p:cNvSpPr txBox="1"/>
          <p:nvPr/>
        </p:nvSpPr>
        <p:spPr>
          <a:xfrm>
            <a:off x="3625726" y="4860430"/>
            <a:ext cx="2454518" cy="369332"/>
          </a:xfrm>
          <a:prstGeom prst="rect">
            <a:avLst/>
          </a:prstGeom>
          <a:noFill/>
        </p:spPr>
        <p:txBody>
          <a:bodyPr wrap="none" rtlCol="0">
            <a:spAutoFit/>
          </a:bodyPr>
          <a:lstStyle/>
          <a:p>
            <a:r>
              <a:rPr lang="en-US" sz="1800" dirty="0" smtClean="0"/>
              <a:t>Happy Kiddo Program</a:t>
            </a:r>
            <a:endParaRPr lang="en-US" sz="2400" dirty="0"/>
          </a:p>
        </p:txBody>
      </p:sp>
    </p:spTree>
    <p:extLst>
      <p:ext uri="{BB962C8B-B14F-4D97-AF65-F5344CB8AC3E}">
        <p14:creationId xmlns:p14="http://schemas.microsoft.com/office/powerpoint/2010/main" val="581915115"/>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1143000"/>
          </a:xfrm>
          <a:noFill/>
        </p:spPr>
        <p:txBody>
          <a:bodyPr/>
          <a:lstStyle/>
          <a:p>
            <a:r>
              <a:rPr lang="en-US" dirty="0" smtClean="0"/>
              <a:t>Data-based Action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43760091"/>
              </p:ext>
            </p:extLst>
          </p:nvPr>
        </p:nvGraphicFramePr>
        <p:xfrm>
          <a:off x="304800" y="914400"/>
          <a:ext cx="8610600" cy="5629248"/>
        </p:xfrm>
        <a:graphic>
          <a:graphicData uri="http://schemas.openxmlformats.org/drawingml/2006/table">
            <a:tbl>
              <a:tblPr firstRow="1" bandRow="1">
                <a:tableStyleId>{5C22544A-7EE6-4342-B048-85BDC9FD1C3A}</a:tableStyleId>
              </a:tblPr>
              <a:tblGrid>
                <a:gridCol w="2057400"/>
                <a:gridCol w="2438400"/>
                <a:gridCol w="4114800"/>
              </a:tblGrid>
              <a:tr h="775037">
                <a:tc>
                  <a:txBody>
                    <a:bodyPr/>
                    <a:lstStyle/>
                    <a:p>
                      <a:pPr algn="ctr"/>
                      <a:r>
                        <a:rPr lang="en-US" dirty="0" smtClean="0"/>
                        <a:t>EVIDENCE  </a:t>
                      </a:r>
                    </a:p>
                    <a:p>
                      <a:pPr algn="ctr"/>
                      <a:r>
                        <a:rPr lang="en-US" dirty="0" smtClean="0"/>
                        <a:t>(check)</a:t>
                      </a:r>
                      <a:endParaRPr lang="en-US" dirty="0"/>
                    </a:p>
                  </a:txBody>
                  <a:tcPr/>
                </a:tc>
                <a:tc>
                  <a:txBody>
                    <a:bodyPr/>
                    <a:lstStyle/>
                    <a:p>
                      <a:pPr algn="ctr"/>
                      <a:r>
                        <a:rPr lang="en-US" dirty="0" smtClean="0"/>
                        <a:t>INFERENCE </a:t>
                      </a:r>
                    </a:p>
                    <a:p>
                      <a:pPr algn="ctr"/>
                      <a:r>
                        <a:rPr lang="en-US" dirty="0" smtClean="0"/>
                        <a:t>(reflect)</a:t>
                      </a:r>
                      <a:endParaRPr lang="en-US" dirty="0"/>
                    </a:p>
                  </a:txBody>
                  <a:tcPr/>
                </a:tc>
                <a:tc>
                  <a:txBody>
                    <a:bodyPr/>
                    <a:lstStyle/>
                    <a:p>
                      <a:pPr algn="ctr"/>
                      <a:r>
                        <a:rPr lang="en-US" dirty="0" smtClean="0"/>
                        <a:t>ACTION </a:t>
                      </a:r>
                    </a:p>
                    <a:p>
                      <a:pPr algn="ctr"/>
                      <a:r>
                        <a:rPr lang="en-US" dirty="0" smtClean="0"/>
                        <a:t>(plan &amp; implement)</a:t>
                      </a:r>
                      <a:endParaRPr lang="en-US" dirty="0"/>
                    </a:p>
                  </a:txBody>
                  <a:tcPr/>
                </a:tc>
              </a:tr>
              <a:tr h="1439355">
                <a:tc>
                  <a:txBody>
                    <a:bodyPr/>
                    <a:lstStyle/>
                    <a:p>
                      <a:r>
                        <a:rPr lang="en-US" dirty="0" smtClean="0"/>
                        <a:t>The numbers</a:t>
                      </a:r>
                      <a:endParaRPr lang="en-US" dirty="0"/>
                    </a:p>
                  </a:txBody>
                  <a:tcPr/>
                </a:tc>
                <a:tc>
                  <a:txBody>
                    <a:bodyPr/>
                    <a:lstStyle/>
                    <a:p>
                      <a:r>
                        <a:rPr lang="en-US" dirty="0" smtClean="0"/>
                        <a:t>What you think, surmise believe,</a:t>
                      </a:r>
                      <a:r>
                        <a:rPr lang="en-US" baseline="0" dirty="0" smtClean="0"/>
                        <a:t> the numbers mean (how you explain them)</a:t>
                      </a:r>
                      <a:endParaRPr lang="en-US" dirty="0"/>
                    </a:p>
                  </a:txBody>
                  <a:tcPr/>
                </a:tc>
                <a:tc>
                  <a:txBody>
                    <a:bodyPr/>
                    <a:lstStyle/>
                    <a:p>
                      <a:r>
                        <a:rPr lang="en-US" dirty="0" smtClean="0"/>
                        <a:t>          What you</a:t>
                      </a:r>
                      <a:r>
                        <a:rPr lang="en-US" baseline="0" dirty="0" smtClean="0"/>
                        <a:t> do</a:t>
                      </a:r>
                      <a:endParaRPr lang="en-US" dirty="0"/>
                    </a:p>
                  </a:txBody>
                  <a:tcPr/>
                </a:tc>
              </a:tr>
              <a:tr h="580216">
                <a:tc>
                  <a:txBody>
                    <a:bodyPr/>
                    <a:lstStyle/>
                    <a:p>
                      <a:endParaRPr lang="en-US" dirty="0"/>
                    </a:p>
                  </a:txBody>
                  <a:tcPr/>
                </a:tc>
                <a:tc>
                  <a:txBody>
                    <a:bodyPr/>
                    <a:lstStyle/>
                    <a:p>
                      <a:endParaRPr lang="en-US" dirty="0"/>
                    </a:p>
                  </a:txBody>
                  <a:tcPr/>
                </a:tc>
                <a:tc>
                  <a:txBody>
                    <a:bodyPr/>
                    <a:lstStyle/>
                    <a:p>
                      <a:endParaRPr lang="en-US" dirty="0"/>
                    </a:p>
                  </a:txBody>
                  <a:tcPr/>
                </a:tc>
              </a:tr>
              <a:tr h="2767991">
                <a:tc>
                  <a:txBody>
                    <a:bodyPr/>
                    <a:lstStyle/>
                    <a:p>
                      <a:endParaRPr lang="en-US" dirty="0" smtClean="0"/>
                    </a:p>
                    <a:p>
                      <a:endParaRPr lang="en-US" dirty="0" smtClean="0"/>
                    </a:p>
                    <a:p>
                      <a:r>
                        <a:rPr lang="en-US" dirty="0" smtClean="0"/>
                        <a:t>Just the facts…</a:t>
                      </a:r>
                    </a:p>
                    <a:p>
                      <a:endParaRPr lang="en-US" dirty="0" smtClean="0"/>
                    </a:p>
                    <a:p>
                      <a:r>
                        <a:rPr lang="en-US" dirty="0" smtClean="0"/>
                        <a:t>But there are different</a:t>
                      </a:r>
                      <a:r>
                        <a:rPr lang="en-US" baseline="0" dirty="0" smtClean="0"/>
                        <a:t> ways to run analyses and graph the findings….</a:t>
                      </a:r>
                      <a:endParaRPr lang="en-US" dirty="0"/>
                    </a:p>
                  </a:txBody>
                  <a:tcPr/>
                </a:tc>
                <a:tc>
                  <a:txBody>
                    <a:bodyPr/>
                    <a:lstStyle/>
                    <a:p>
                      <a:endParaRPr lang="en-US" dirty="0" smtClean="0"/>
                    </a:p>
                    <a:p>
                      <a:endParaRPr lang="en-US" dirty="0" smtClean="0"/>
                    </a:p>
                    <a:p>
                      <a:r>
                        <a:rPr lang="en-US" dirty="0" smtClean="0"/>
                        <a:t>Own… stakeholder group,…Etc. </a:t>
                      </a:r>
                    </a:p>
                    <a:p>
                      <a:endParaRPr lang="en-US" dirty="0" smtClean="0"/>
                    </a:p>
                    <a:p>
                      <a:r>
                        <a:rPr lang="en-US" dirty="0" smtClean="0"/>
                        <a:t>Reasonable</a:t>
                      </a:r>
                      <a:r>
                        <a:rPr lang="en-US" baseline="0" dirty="0" smtClean="0"/>
                        <a:t> people will differ.</a:t>
                      </a:r>
                      <a:endParaRPr lang="en-US" dirty="0" smtClean="0"/>
                    </a:p>
                  </a:txBody>
                  <a:tcPr/>
                </a:tc>
                <a:tc>
                  <a:txBody>
                    <a:bodyPr/>
                    <a:lstStyle/>
                    <a:p>
                      <a:r>
                        <a:rPr lang="en-US" baseline="0" dirty="0" smtClean="0"/>
                        <a:t>       Consider program practices…  ask questions, plan how to improve practices</a:t>
                      </a:r>
                    </a:p>
                    <a:p>
                      <a:r>
                        <a:rPr lang="en-US" dirty="0" smtClean="0"/>
                        <a:t>       Implement </a:t>
                      </a:r>
                      <a:r>
                        <a:rPr lang="en-US" baseline="0" dirty="0" smtClean="0"/>
                        <a:t> change, program improvement strategy,  data quality improvement strategy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And/or: Drill down…new evidence, look at numbers for a different subgroup, time, </a:t>
                      </a:r>
                      <a:r>
                        <a:rPr lang="en-US" dirty="0" err="1" smtClean="0"/>
                        <a:t>etc</a:t>
                      </a:r>
                      <a:r>
                        <a:rPr lang="en-US" dirty="0" smtClean="0"/>
                        <a:t> </a:t>
                      </a:r>
                    </a:p>
                    <a:p>
                      <a:endParaRPr lang="en-US" dirty="0"/>
                    </a:p>
                  </a:txBody>
                  <a:tcPr/>
                </a:tc>
              </a:tr>
            </a:tbl>
          </a:graphicData>
        </a:graphic>
      </p:graphicFrame>
      <p:sp>
        <p:nvSpPr>
          <p:cNvPr id="7" name="Curved Left Arrow 6"/>
          <p:cNvSpPr/>
          <p:nvPr/>
        </p:nvSpPr>
        <p:spPr bwMode="auto">
          <a:xfrm rot="5400000">
            <a:off x="3086100" y="-38100"/>
            <a:ext cx="1295400" cy="5638800"/>
          </a:xfrm>
          <a:prstGeom prst="curvedLeftArrow">
            <a:avLst>
              <a:gd name="adj1" fmla="val 25000"/>
              <a:gd name="adj2" fmla="val 50000"/>
              <a:gd name="adj3" fmla="val 27778"/>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14452487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77200" cy="1143000"/>
          </a:xfrm>
        </p:spPr>
        <p:txBody>
          <a:bodyPr/>
          <a:lstStyle/>
          <a:p>
            <a:r>
              <a:rPr lang="en-US" dirty="0" smtClean="0"/>
              <a:t>Looking for expected patterns</a:t>
            </a:r>
            <a:endParaRPr lang="en-US" dirty="0"/>
          </a:p>
        </p:txBody>
      </p:sp>
      <p:sp>
        <p:nvSpPr>
          <p:cNvPr id="3" name="Content Placeholder 2"/>
          <p:cNvSpPr>
            <a:spLocks noGrp="1"/>
          </p:cNvSpPr>
          <p:nvPr>
            <p:ph idx="1"/>
          </p:nvPr>
        </p:nvSpPr>
        <p:spPr>
          <a:xfrm>
            <a:off x="533400" y="2057400"/>
            <a:ext cx="8610600" cy="4191000"/>
          </a:xfrm>
        </p:spPr>
        <p:txBody>
          <a:bodyPr/>
          <a:lstStyle/>
          <a:p>
            <a:pPr eaLnBrk="1" hangingPunct="1">
              <a:lnSpc>
                <a:spcPct val="90000"/>
              </a:lnSpc>
              <a:buClr>
                <a:schemeClr val="accent2"/>
              </a:buClr>
              <a:buFontTx/>
              <a:buNone/>
            </a:pPr>
            <a:r>
              <a:rPr lang="en-US" sz="2800" dirty="0" smtClean="0">
                <a:latin typeface="Calisto MT" pitchFamily="18" charset="0"/>
              </a:rPr>
              <a:t>Examine the evidence (data, numbers)</a:t>
            </a:r>
          </a:p>
          <a:p>
            <a:pPr eaLnBrk="1" hangingPunct="1">
              <a:lnSpc>
                <a:spcPct val="90000"/>
              </a:lnSpc>
              <a:buClr>
                <a:schemeClr val="accent2"/>
              </a:buClr>
              <a:buFontTx/>
              <a:buNone/>
            </a:pPr>
            <a:r>
              <a:rPr lang="en-US" sz="1200" dirty="0" smtClean="0">
                <a:latin typeface="Calisto MT" pitchFamily="18" charset="0"/>
              </a:rPr>
              <a:t> </a:t>
            </a:r>
          </a:p>
          <a:p>
            <a:pPr eaLnBrk="1" hangingPunct="1">
              <a:lnSpc>
                <a:spcPct val="90000"/>
              </a:lnSpc>
              <a:buClr>
                <a:schemeClr val="accent2"/>
              </a:buClr>
              <a:buFontTx/>
              <a:buNone/>
            </a:pPr>
            <a:r>
              <a:rPr lang="en-US" sz="2800" dirty="0" smtClean="0">
                <a:latin typeface="Calisto MT" pitchFamily="18" charset="0"/>
              </a:rPr>
              <a:t>Does the </a:t>
            </a:r>
            <a:r>
              <a:rPr lang="en-US" sz="2800" dirty="0">
                <a:latin typeface="Calisto MT" pitchFamily="18" charset="0"/>
              </a:rPr>
              <a:t>overall pattern </a:t>
            </a:r>
            <a:r>
              <a:rPr lang="en-US" sz="2800" dirty="0" smtClean="0">
                <a:latin typeface="Calisto MT" pitchFamily="18" charset="0"/>
              </a:rPr>
              <a:t>look “strange?” surprising?</a:t>
            </a:r>
            <a:endParaRPr lang="en-US" sz="2800" dirty="0">
              <a:latin typeface="Calisto MT" pitchFamily="18" charset="0"/>
            </a:endParaRPr>
          </a:p>
          <a:p>
            <a:pPr lvl="1" eaLnBrk="1" hangingPunct="1">
              <a:lnSpc>
                <a:spcPct val="90000"/>
              </a:lnSpc>
              <a:buClr>
                <a:schemeClr val="accent2"/>
              </a:buClr>
            </a:pPr>
            <a:r>
              <a:rPr lang="en-US" dirty="0" smtClean="0">
                <a:latin typeface="Calisto MT" pitchFamily="18" charset="0"/>
              </a:rPr>
              <a:t>Compared </a:t>
            </a:r>
            <a:r>
              <a:rPr lang="en-US" dirty="0">
                <a:latin typeface="Calisto MT" pitchFamily="18" charset="0"/>
              </a:rPr>
              <a:t>to what you expect</a:t>
            </a:r>
          </a:p>
          <a:p>
            <a:pPr lvl="1" eaLnBrk="1" hangingPunct="1">
              <a:lnSpc>
                <a:spcPct val="90000"/>
              </a:lnSpc>
              <a:buClr>
                <a:schemeClr val="accent2"/>
              </a:buClr>
            </a:pPr>
            <a:r>
              <a:rPr lang="en-US" dirty="0">
                <a:latin typeface="Calisto MT" pitchFamily="18" charset="0"/>
              </a:rPr>
              <a:t>Compared to other data</a:t>
            </a:r>
          </a:p>
          <a:p>
            <a:pPr lvl="1" eaLnBrk="1" hangingPunct="1">
              <a:lnSpc>
                <a:spcPct val="90000"/>
              </a:lnSpc>
              <a:buClr>
                <a:schemeClr val="accent2"/>
              </a:buClr>
            </a:pPr>
            <a:r>
              <a:rPr lang="en-US" dirty="0">
                <a:latin typeface="Calisto MT" pitchFamily="18" charset="0"/>
              </a:rPr>
              <a:t>Compared to similar states/regions/school </a:t>
            </a:r>
            <a:r>
              <a:rPr lang="en-US" dirty="0" smtClean="0">
                <a:latin typeface="Calisto MT" pitchFamily="18" charset="0"/>
              </a:rPr>
              <a:t>districts</a:t>
            </a:r>
          </a:p>
          <a:p>
            <a:pPr lvl="1" eaLnBrk="1" hangingPunct="1">
              <a:lnSpc>
                <a:spcPct val="90000"/>
              </a:lnSpc>
              <a:buClr>
                <a:schemeClr val="accent2"/>
              </a:buClr>
            </a:pPr>
            <a:endParaRPr lang="en-US" sz="1000" dirty="0">
              <a:latin typeface="Calisto MT" pitchFamily="18" charset="0"/>
            </a:endParaRPr>
          </a:p>
          <a:p>
            <a:pPr marL="0" indent="0" eaLnBrk="1" hangingPunct="1">
              <a:lnSpc>
                <a:spcPct val="90000"/>
              </a:lnSpc>
              <a:buClr>
                <a:schemeClr val="accent2"/>
              </a:buClr>
              <a:buNone/>
            </a:pPr>
            <a:r>
              <a:rPr lang="en-US" sz="2800" dirty="0" smtClean="0">
                <a:latin typeface="Calisto MT" pitchFamily="18" charset="0"/>
              </a:rPr>
              <a:t>What might explain the pattern you see</a:t>
            </a:r>
            <a:r>
              <a:rPr lang="en-US" dirty="0" smtClean="0">
                <a:latin typeface="Calisto MT" pitchFamily="18" charset="0"/>
              </a:rPr>
              <a:t>?</a:t>
            </a:r>
          </a:p>
          <a:p>
            <a:pPr marL="0" indent="0" eaLnBrk="1" hangingPunct="1">
              <a:lnSpc>
                <a:spcPct val="90000"/>
              </a:lnSpc>
              <a:buClr>
                <a:schemeClr val="accent2"/>
              </a:buClr>
              <a:buNone/>
            </a:pPr>
            <a:r>
              <a:rPr lang="en-US" sz="1050" dirty="0">
                <a:latin typeface="Calisto MT" pitchFamily="18" charset="0"/>
              </a:rPr>
              <a:t> </a:t>
            </a:r>
            <a:endParaRPr lang="en-US" sz="1050" dirty="0" smtClean="0">
              <a:latin typeface="Calisto MT" pitchFamily="18" charset="0"/>
            </a:endParaRPr>
          </a:p>
          <a:p>
            <a:pPr marL="0" indent="0" eaLnBrk="1" hangingPunct="1">
              <a:lnSpc>
                <a:spcPct val="90000"/>
              </a:lnSpc>
              <a:buClr>
                <a:schemeClr val="accent2"/>
              </a:buClr>
              <a:buNone/>
            </a:pPr>
            <a:r>
              <a:rPr lang="en-US" sz="2800" dirty="0" smtClean="0">
                <a:latin typeface="Calisto MT" pitchFamily="18" charset="0"/>
              </a:rPr>
              <a:t>What action does that suggest taking?</a:t>
            </a:r>
          </a:p>
          <a:p>
            <a:pPr marL="0" indent="0" eaLnBrk="1" hangingPunct="1">
              <a:lnSpc>
                <a:spcPct val="90000"/>
              </a:lnSpc>
              <a:buClr>
                <a:schemeClr val="accent2"/>
              </a:buClr>
              <a:buNone/>
            </a:pPr>
            <a:endParaRPr lang="en-US" dirty="0">
              <a:latin typeface="Calisto MT"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165</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pic>
        <p:nvPicPr>
          <p:cNvPr id="27650" name="Picture 2" descr="C:\Users\lbarton\AppData\Local\Microsoft\Windows\Temporary Internet Files\Content.IE5\NQKPECFM\MM900283803[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7223">
            <a:off x="6899978" y="4571999"/>
            <a:ext cx="1870597" cy="184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19676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166</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pic>
        <p:nvPicPr>
          <p:cNvPr id="26626" name="Picture 2" descr="C:\Users\lbarton\AppData\Local\Microsoft\Windows\Temporary Internet Files\Content.IE5\NQKPECFM\MC900027375[1].wmf"/>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457200"/>
            <a:ext cx="5723363" cy="58959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67000" y="990600"/>
            <a:ext cx="3429000" cy="2862322"/>
          </a:xfrm>
          <a:prstGeom prst="rect">
            <a:avLst/>
          </a:prstGeom>
          <a:noFill/>
        </p:spPr>
        <p:txBody>
          <a:bodyPr wrap="square" rtlCol="0">
            <a:spAutoFit/>
          </a:bodyPr>
          <a:lstStyle/>
          <a:p>
            <a:r>
              <a:rPr lang="en-US" sz="4000" dirty="0" smtClean="0">
                <a:solidFill>
                  <a:schemeClr val="bg1"/>
                </a:solidFill>
              </a:rPr>
              <a:t>Data from Arkansas </a:t>
            </a:r>
          </a:p>
          <a:p>
            <a:r>
              <a:rPr lang="en-US" sz="4000" dirty="0" smtClean="0">
                <a:solidFill>
                  <a:schemeClr val="bg1"/>
                </a:solidFill>
              </a:rPr>
              <a:t>2010-2011</a:t>
            </a:r>
          </a:p>
          <a:p>
            <a:endParaRPr lang="en-US" sz="2000" dirty="0" smtClean="0">
              <a:solidFill>
                <a:schemeClr val="bg1"/>
              </a:solidFill>
            </a:endParaRPr>
          </a:p>
          <a:p>
            <a:r>
              <a:rPr lang="en-US" sz="2000" dirty="0" smtClean="0">
                <a:solidFill>
                  <a:schemeClr val="bg1"/>
                </a:solidFill>
              </a:rPr>
              <a:t>In relationship with </a:t>
            </a:r>
          </a:p>
          <a:p>
            <a:r>
              <a:rPr lang="en-US" sz="2000" dirty="0">
                <a:solidFill>
                  <a:schemeClr val="bg1"/>
                </a:solidFill>
              </a:rPr>
              <a:t>m</a:t>
            </a:r>
            <a:r>
              <a:rPr lang="en-US" sz="2000" dirty="0" smtClean="0">
                <a:solidFill>
                  <a:schemeClr val="bg1"/>
                </a:solidFill>
              </a:rPr>
              <a:t>ost accurate national data</a:t>
            </a:r>
            <a:endParaRPr lang="en-US" sz="2000" dirty="0">
              <a:solidFill>
                <a:schemeClr val="bg1"/>
              </a:solidFill>
            </a:endParaRPr>
          </a:p>
        </p:txBody>
      </p:sp>
    </p:spTree>
    <p:extLst>
      <p:ext uri="{BB962C8B-B14F-4D97-AF65-F5344CB8AC3E}">
        <p14:creationId xmlns:p14="http://schemas.microsoft.com/office/powerpoint/2010/main" val="98829098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8229600" y="2286000"/>
            <a:ext cx="609600" cy="3429000"/>
          </a:xfrm>
          <a:prstGeom prst="rect">
            <a:avLst/>
          </a:prstGeom>
          <a:solidFill>
            <a:srgbClr val="66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4114800" y="2362200"/>
            <a:ext cx="1981200" cy="2514600"/>
          </a:xfrm>
          <a:prstGeom prst="ellipse">
            <a:avLst/>
          </a:prstGeom>
          <a:solidFill>
            <a:srgbClr val="FF99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p:txBody>
      </p:sp>
      <p:sp>
        <p:nvSpPr>
          <p:cNvPr id="5" name="Title 4"/>
          <p:cNvSpPr>
            <a:spLocks noGrp="1"/>
          </p:cNvSpPr>
          <p:nvPr>
            <p:ph type="title"/>
          </p:nvPr>
        </p:nvSpPr>
        <p:spPr/>
        <p:txBody>
          <a:bodyPr/>
          <a:lstStyle/>
          <a:p>
            <a:r>
              <a:rPr lang="en-US" dirty="0" smtClean="0"/>
              <a:t>Following the data</a:t>
            </a:r>
            <a:endParaRPr lang="en-US" dirty="0"/>
          </a:p>
        </p:txBody>
      </p:sp>
      <p:pic>
        <p:nvPicPr>
          <p:cNvPr id="7" name="Content Placeholder 6" descr="MH900250978.JPG"/>
          <p:cNvPicPr>
            <a:picLocks noGrp="1" noChangeAspect="1"/>
          </p:cNvPicPr>
          <p:nvPr>
            <p:ph idx="1"/>
          </p:nvPr>
        </p:nvPicPr>
        <p:blipFill>
          <a:blip r:embed="rId3" cstate="print"/>
          <a:stretch>
            <a:fillRect/>
          </a:stretch>
        </p:blipFill>
        <p:spPr>
          <a:xfrm>
            <a:off x="152400" y="2895600"/>
            <a:ext cx="1965325" cy="1965325"/>
          </a:xfrm>
        </p:spPr>
      </p:pic>
      <p:sp>
        <p:nvSpPr>
          <p:cNvPr id="4" name="Slide Number Placeholder 3"/>
          <p:cNvSpPr>
            <a:spLocks noGrp="1"/>
          </p:cNvSpPr>
          <p:nvPr>
            <p:ph type="sldNum" sz="quarter" idx="10"/>
          </p:nvPr>
        </p:nvSpPr>
        <p:spPr/>
        <p:txBody>
          <a:bodyPr/>
          <a:lstStyle/>
          <a:p>
            <a:pPr>
              <a:defRPr/>
            </a:pPr>
            <a:fld id="{692C6903-1743-4F66-A1E1-8E479C64374E}" type="slidenum">
              <a:rPr lang="en-US" smtClean="0"/>
              <a:pPr>
                <a:defRPr/>
              </a:pPr>
              <a:t>167</a:t>
            </a:fld>
            <a:endParaRPr lang="en-US" dirty="0"/>
          </a:p>
        </p:txBody>
      </p:sp>
      <p:pic>
        <p:nvPicPr>
          <p:cNvPr id="8" name="Picture 7" descr="MH900439373.JPG"/>
          <p:cNvPicPr>
            <a:picLocks noChangeAspect="1"/>
          </p:cNvPicPr>
          <p:nvPr/>
        </p:nvPicPr>
        <p:blipFill>
          <a:blip r:embed="rId4" cstate="print"/>
          <a:stretch>
            <a:fillRect/>
          </a:stretch>
        </p:blipFill>
        <p:spPr>
          <a:xfrm>
            <a:off x="2133600" y="2743200"/>
            <a:ext cx="1981200" cy="2081212"/>
          </a:xfrm>
          <a:prstGeom prst="rect">
            <a:avLst/>
          </a:prstGeom>
        </p:spPr>
      </p:pic>
      <p:sp>
        <p:nvSpPr>
          <p:cNvPr id="9" name="TextBox 8"/>
          <p:cNvSpPr txBox="1"/>
          <p:nvPr/>
        </p:nvSpPr>
        <p:spPr>
          <a:xfrm>
            <a:off x="4038600" y="2971800"/>
            <a:ext cx="2057400" cy="1569660"/>
          </a:xfrm>
          <a:prstGeom prst="rect">
            <a:avLst/>
          </a:prstGeom>
          <a:noFill/>
        </p:spPr>
        <p:txBody>
          <a:bodyPr wrap="square" rtlCol="0">
            <a:spAutoFit/>
          </a:bodyPr>
          <a:lstStyle/>
          <a:p>
            <a:r>
              <a:rPr lang="en-US" dirty="0" smtClean="0">
                <a:solidFill>
                  <a:schemeClr val="bg1"/>
                </a:solidFill>
              </a:rPr>
              <a:t>1-7 rating </a:t>
            </a:r>
          </a:p>
          <a:p>
            <a:r>
              <a:rPr lang="en-US" dirty="0" smtClean="0">
                <a:solidFill>
                  <a:schemeClr val="bg1"/>
                </a:solidFill>
              </a:rPr>
              <a:t>at entry     &amp; exit</a:t>
            </a:r>
            <a:endParaRPr lang="en-US" dirty="0">
              <a:solidFill>
                <a:schemeClr val="bg1"/>
              </a:solidFill>
            </a:endParaRPr>
          </a:p>
        </p:txBody>
      </p:sp>
      <p:pic>
        <p:nvPicPr>
          <p:cNvPr id="12" name="Picture 6"/>
          <p:cNvPicPr>
            <a:picLocks noChangeAspect="1" noChangeArrowheads="1"/>
          </p:cNvPicPr>
          <p:nvPr/>
        </p:nvPicPr>
        <p:blipFill>
          <a:blip r:embed="rId5" cstate="print"/>
          <a:srcRect/>
          <a:stretch>
            <a:fillRect/>
          </a:stretch>
        </p:blipFill>
        <p:spPr bwMode="auto">
          <a:xfrm>
            <a:off x="6172201" y="2971800"/>
            <a:ext cx="1773853" cy="1066800"/>
          </a:xfrm>
          <a:prstGeom prst="rect">
            <a:avLst/>
          </a:prstGeom>
          <a:noFill/>
          <a:ln w="9525">
            <a:noFill/>
            <a:miter lim="800000"/>
            <a:headEnd/>
            <a:tailEnd/>
          </a:ln>
        </p:spPr>
      </p:pic>
      <p:sp>
        <p:nvSpPr>
          <p:cNvPr id="13" name="TextBox 12"/>
          <p:cNvSpPr txBox="1"/>
          <p:nvPr/>
        </p:nvSpPr>
        <p:spPr>
          <a:xfrm>
            <a:off x="6096000" y="4114800"/>
            <a:ext cx="1981200" cy="1692771"/>
          </a:xfrm>
          <a:prstGeom prst="rect">
            <a:avLst/>
          </a:prstGeom>
          <a:noFill/>
        </p:spPr>
        <p:txBody>
          <a:bodyPr wrap="square" rtlCol="0">
            <a:spAutoFit/>
          </a:bodyPr>
          <a:lstStyle/>
          <a:p>
            <a:r>
              <a:rPr lang="en-US" sz="2400" dirty="0" smtClean="0"/>
              <a:t>a – e progress categories</a:t>
            </a:r>
          </a:p>
          <a:p>
            <a:r>
              <a:rPr lang="en-US" sz="1600" dirty="0" smtClean="0"/>
              <a:t>(State: 3 outcomes, </a:t>
            </a:r>
          </a:p>
          <a:p>
            <a:r>
              <a:rPr lang="en-US" sz="1600" dirty="0" smtClean="0"/>
              <a:t>15 percentages)</a:t>
            </a:r>
            <a:endParaRPr lang="en-US" sz="1600" dirty="0"/>
          </a:p>
        </p:txBody>
      </p:sp>
      <p:sp>
        <p:nvSpPr>
          <p:cNvPr id="21" name="TextBox 20"/>
          <p:cNvSpPr txBox="1"/>
          <p:nvPr/>
        </p:nvSpPr>
        <p:spPr>
          <a:xfrm>
            <a:off x="8229600" y="2057400"/>
            <a:ext cx="553998" cy="3886200"/>
          </a:xfrm>
          <a:prstGeom prst="rect">
            <a:avLst/>
          </a:prstGeom>
          <a:noFill/>
        </p:spPr>
        <p:txBody>
          <a:bodyPr vert="vert270" wrap="square" rtlCol="0">
            <a:spAutoFit/>
          </a:bodyPr>
          <a:lstStyle/>
          <a:p>
            <a:r>
              <a:rPr lang="en-US" sz="2400" b="1" dirty="0" smtClean="0">
                <a:solidFill>
                  <a:schemeClr val="bg1"/>
                </a:solidFill>
              </a:rPr>
              <a:t>2 summary statements</a:t>
            </a:r>
            <a:endParaRPr lang="en-US" sz="2400" b="1" dirty="0">
              <a:solidFill>
                <a:schemeClr val="bg1"/>
              </a:solidFill>
            </a:endParaRPr>
          </a:p>
        </p:txBody>
      </p:sp>
      <p:sp>
        <p:nvSpPr>
          <p:cNvPr id="14" name="TextBox 13"/>
          <p:cNvSpPr txBox="1"/>
          <p:nvPr/>
        </p:nvSpPr>
        <p:spPr>
          <a:xfrm>
            <a:off x="4648200" y="5105400"/>
            <a:ext cx="1023229" cy="707886"/>
          </a:xfrm>
          <a:prstGeom prst="rect">
            <a:avLst/>
          </a:prstGeom>
          <a:noFill/>
        </p:spPr>
        <p:txBody>
          <a:bodyPr wrap="none" rtlCol="0">
            <a:spAutoFit/>
          </a:bodyPr>
          <a:lstStyle/>
          <a:p>
            <a:r>
              <a:rPr lang="en-US" sz="2000" dirty="0" smtClean="0"/>
              <a:t>Child’s </a:t>
            </a:r>
          </a:p>
          <a:p>
            <a:r>
              <a:rPr lang="en-US" sz="2000" dirty="0" smtClean="0"/>
              <a:t>status</a:t>
            </a:r>
            <a:endParaRPr lang="en-US" sz="2000" dirty="0"/>
          </a:p>
        </p:txBody>
      </p:sp>
      <p:sp>
        <p:nvSpPr>
          <p:cNvPr id="15" name="TextBox 14"/>
          <p:cNvSpPr txBox="1"/>
          <p:nvPr/>
        </p:nvSpPr>
        <p:spPr>
          <a:xfrm>
            <a:off x="5943600" y="2209800"/>
            <a:ext cx="2209800" cy="707886"/>
          </a:xfrm>
          <a:prstGeom prst="rect">
            <a:avLst/>
          </a:prstGeom>
          <a:noFill/>
        </p:spPr>
        <p:txBody>
          <a:bodyPr wrap="square" rtlCol="0">
            <a:spAutoFit/>
          </a:bodyPr>
          <a:lstStyle/>
          <a:p>
            <a:r>
              <a:rPr lang="en-US" sz="2000" dirty="0" smtClean="0"/>
              <a:t>Child’s progress </a:t>
            </a:r>
          </a:p>
          <a:p>
            <a:r>
              <a:rPr lang="en-US" sz="2000" dirty="0" smtClean="0"/>
              <a:t>over time</a:t>
            </a:r>
            <a:endParaRPr lang="en-US" sz="2000" dirty="0"/>
          </a:p>
        </p:txBody>
      </p:sp>
    </p:spTree>
    <p:extLst>
      <p:ext uri="{BB962C8B-B14F-4D97-AF65-F5344CB8AC3E}">
        <p14:creationId xmlns:p14="http://schemas.microsoft.com/office/powerpoint/2010/main" val="30809677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Categories – Part B</a:t>
            </a:r>
            <a:br>
              <a:rPr lang="en-US" dirty="0" smtClean="0"/>
            </a:br>
            <a:r>
              <a:rPr lang="en-US" dirty="0" smtClean="0"/>
              <a:t>Positive Social Relationships</a:t>
            </a:r>
            <a:endParaRPr lang="en-US" dirty="0"/>
          </a:p>
        </p:txBody>
      </p:sp>
      <p:sp>
        <p:nvSpPr>
          <p:cNvPr id="4" name="Slide Number Placeholder 3"/>
          <p:cNvSpPr>
            <a:spLocks noGrp="1"/>
          </p:cNvSpPr>
          <p:nvPr>
            <p:ph type="sldNum" sz="quarter" idx="10"/>
          </p:nvPr>
        </p:nvSpPr>
        <p:spPr/>
        <p:txBody>
          <a:bodyPr/>
          <a:lstStyle/>
          <a:p>
            <a:pPr>
              <a:defRPr/>
            </a:pPr>
            <a:fld id="{47995C5E-8F69-4404-985A-593E1D6989F4}" type="slidenum">
              <a:rPr lang="en-US" smtClean="0"/>
              <a:pPr>
                <a:defRPr/>
              </a:pPr>
              <a:t>168</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89508691"/>
              </p:ext>
            </p:extLst>
          </p:nvPr>
        </p:nvGraphicFramePr>
        <p:xfrm>
          <a:off x="152400" y="1676400"/>
          <a:ext cx="8686800" cy="609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310130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Progress Categories – Part B</a:t>
            </a:r>
            <a:br>
              <a:rPr lang="en-US" sz="3200" dirty="0" smtClean="0"/>
            </a:br>
            <a:r>
              <a:rPr lang="en-US" sz="3000" dirty="0" smtClean="0"/>
              <a:t>Acquiring and Using Knowledge and Skills</a:t>
            </a:r>
            <a:endParaRPr lang="en-US" sz="3000" dirty="0"/>
          </a:p>
        </p:txBody>
      </p:sp>
      <p:sp>
        <p:nvSpPr>
          <p:cNvPr id="4" name="Slide Number Placeholder 3"/>
          <p:cNvSpPr>
            <a:spLocks noGrp="1"/>
          </p:cNvSpPr>
          <p:nvPr>
            <p:ph type="sldNum" sz="quarter" idx="10"/>
          </p:nvPr>
        </p:nvSpPr>
        <p:spPr/>
        <p:txBody>
          <a:bodyPr/>
          <a:lstStyle/>
          <a:p>
            <a:pPr>
              <a:defRPr/>
            </a:pPr>
            <a:fld id="{47995C5E-8F69-4404-985A-593E1D6989F4}" type="slidenum">
              <a:rPr lang="en-US" smtClean="0"/>
              <a:pPr>
                <a:defRPr/>
              </a:pPr>
              <a:t>169</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97281030"/>
              </p:ext>
            </p:extLst>
          </p:nvPr>
        </p:nvGraphicFramePr>
        <p:xfrm>
          <a:off x="228600" y="1905000"/>
          <a:ext cx="8763000" cy="5105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6122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ctr" eaLnBrk="0" hangingPunct="0">
              <a:defRPr sz="3200">
                <a:solidFill>
                  <a:srgbClr val="224568"/>
                </a:solidFill>
                <a:latin typeface="Arial" pitchFamily="34" charset="0"/>
              </a:defRPr>
            </a:lvl1pPr>
            <a:lvl2pPr marL="742950" indent="-285750" algn="ctr" eaLnBrk="0" hangingPunct="0">
              <a:defRPr sz="3200">
                <a:solidFill>
                  <a:srgbClr val="224568"/>
                </a:solidFill>
                <a:latin typeface="Arial" pitchFamily="34" charset="0"/>
              </a:defRPr>
            </a:lvl2pPr>
            <a:lvl3pPr marL="1143000" indent="-228600" algn="ctr" eaLnBrk="0" hangingPunct="0">
              <a:defRPr sz="3200">
                <a:solidFill>
                  <a:srgbClr val="224568"/>
                </a:solidFill>
                <a:latin typeface="Arial" pitchFamily="34" charset="0"/>
              </a:defRPr>
            </a:lvl3pPr>
            <a:lvl4pPr marL="1600200" indent="-228600" algn="ctr" eaLnBrk="0" hangingPunct="0">
              <a:defRPr sz="3200">
                <a:solidFill>
                  <a:srgbClr val="224568"/>
                </a:solidFill>
                <a:latin typeface="Arial" pitchFamily="34" charset="0"/>
              </a:defRPr>
            </a:lvl4pPr>
            <a:lvl5pPr marL="2057400" indent="-228600" algn="ctr" eaLnBrk="0" hangingPunct="0">
              <a:defRPr sz="3200">
                <a:solidFill>
                  <a:srgbClr val="224568"/>
                </a:solidFill>
                <a:latin typeface="Arial" pitchFamily="34" charset="0"/>
              </a:defRPr>
            </a:lvl5pPr>
            <a:lvl6pPr marL="2514600" indent="-228600" algn="ctr" eaLnBrk="0" fontAlgn="base" hangingPunct="0">
              <a:spcBef>
                <a:spcPct val="0"/>
              </a:spcBef>
              <a:spcAft>
                <a:spcPct val="0"/>
              </a:spcAft>
              <a:defRPr sz="3200">
                <a:solidFill>
                  <a:srgbClr val="224568"/>
                </a:solidFill>
                <a:latin typeface="Arial" pitchFamily="34" charset="0"/>
              </a:defRPr>
            </a:lvl6pPr>
            <a:lvl7pPr marL="2971800" indent="-228600" algn="ctr" eaLnBrk="0" fontAlgn="base" hangingPunct="0">
              <a:spcBef>
                <a:spcPct val="0"/>
              </a:spcBef>
              <a:spcAft>
                <a:spcPct val="0"/>
              </a:spcAft>
              <a:defRPr sz="3200">
                <a:solidFill>
                  <a:srgbClr val="224568"/>
                </a:solidFill>
                <a:latin typeface="Arial" pitchFamily="34" charset="0"/>
              </a:defRPr>
            </a:lvl7pPr>
            <a:lvl8pPr marL="3429000" indent="-228600" algn="ctr" eaLnBrk="0" fontAlgn="base" hangingPunct="0">
              <a:spcBef>
                <a:spcPct val="0"/>
              </a:spcBef>
              <a:spcAft>
                <a:spcPct val="0"/>
              </a:spcAft>
              <a:defRPr sz="3200">
                <a:solidFill>
                  <a:srgbClr val="224568"/>
                </a:solidFill>
                <a:latin typeface="Arial" pitchFamily="34" charset="0"/>
              </a:defRPr>
            </a:lvl8pPr>
            <a:lvl9pPr marL="3886200" indent="-228600" algn="ctr" eaLnBrk="0" fontAlgn="base" hangingPunct="0">
              <a:spcBef>
                <a:spcPct val="0"/>
              </a:spcBef>
              <a:spcAft>
                <a:spcPct val="0"/>
              </a:spcAft>
              <a:defRPr sz="3200">
                <a:solidFill>
                  <a:srgbClr val="224568"/>
                </a:solidFill>
                <a:latin typeface="Arial" pitchFamily="34" charset="0"/>
              </a:defRPr>
            </a:lvl9pPr>
          </a:lstStyle>
          <a:p>
            <a:pPr algn="r"/>
            <a:fld id="{F430E1A8-DFCE-465C-906A-BA565ED7D348}" type="slidenum">
              <a:rPr lang="en-US" sz="1200" smtClean="0"/>
              <a:pPr algn="r"/>
              <a:t>17</a:t>
            </a:fld>
            <a:endParaRPr lang="en-US" sz="1200" smtClean="0"/>
          </a:p>
        </p:txBody>
      </p:sp>
      <p:sp>
        <p:nvSpPr>
          <p:cNvPr id="99331" name="Content Placeholder 2"/>
          <p:cNvSpPr>
            <a:spLocks noGrp="1"/>
          </p:cNvSpPr>
          <p:nvPr>
            <p:ph idx="4294967295"/>
          </p:nvPr>
        </p:nvSpPr>
        <p:spPr>
          <a:xfrm>
            <a:off x="533400" y="2286000"/>
            <a:ext cx="8229600" cy="4114800"/>
          </a:xfrm>
          <a:prstGeom prst="rect">
            <a:avLst/>
          </a:prstGeom>
        </p:spPr>
        <p:txBody>
          <a:bodyPr/>
          <a:lstStyle/>
          <a:p>
            <a:r>
              <a:rPr lang="en-US" sz="2800" dirty="0" smtClean="0">
                <a:latin typeface="Calisto MT" pitchFamily="18" charset="0"/>
              </a:rPr>
              <a:t>How many children changed growth trajectories during their time in the program?</a:t>
            </a:r>
          </a:p>
          <a:p>
            <a:pPr>
              <a:buFontTx/>
              <a:buNone/>
            </a:pPr>
            <a:r>
              <a:rPr lang="en-US" sz="1050" dirty="0" smtClean="0">
                <a:latin typeface="Calisto MT" pitchFamily="18" charset="0"/>
              </a:rPr>
              <a:t> </a:t>
            </a:r>
          </a:p>
          <a:p>
            <a:r>
              <a:rPr lang="en-US" sz="2800" dirty="0" smtClean="0">
                <a:latin typeface="Calisto MT" pitchFamily="18" charset="0"/>
              </a:rPr>
              <a:t>Percent of the children who entered the program below age expectations made greater than expected gains, made substantial increases in their rates of growth, i.e. changed their growth trajectories</a:t>
            </a:r>
          </a:p>
          <a:p>
            <a:r>
              <a:rPr lang="en-US" sz="900" dirty="0" smtClean="0">
                <a:latin typeface="Calisto MT" pitchFamily="18" charset="0"/>
              </a:rPr>
              <a:t>  </a:t>
            </a:r>
            <a:endParaRPr lang="en-US" sz="900" dirty="0">
              <a:latin typeface="Calisto MT" pitchFamily="18" charset="0"/>
            </a:endParaRPr>
          </a:p>
          <a:p>
            <a:pPr marL="514350" indent="-514350" algn="ctr">
              <a:buFontTx/>
              <a:buNone/>
            </a:pPr>
            <a:r>
              <a:rPr lang="en-US" sz="2800" u="sng" dirty="0">
                <a:latin typeface="Calisto MT" pitchFamily="18" charset="0"/>
              </a:rPr>
              <a:t> c + </a:t>
            </a:r>
            <a:r>
              <a:rPr lang="en-US" sz="2800" u="sng" dirty="0" smtClean="0">
                <a:latin typeface="Calisto MT" pitchFamily="18" charset="0"/>
              </a:rPr>
              <a:t>d</a:t>
            </a:r>
            <a:r>
              <a:rPr lang="en-US" sz="2800" dirty="0" smtClean="0">
                <a:latin typeface="Calisto MT" pitchFamily="18" charset="0"/>
              </a:rPr>
              <a:t>___</a:t>
            </a:r>
            <a:r>
              <a:rPr lang="en-US" sz="2800" u="sng" dirty="0" smtClean="0">
                <a:latin typeface="Calisto MT" pitchFamily="18" charset="0"/>
              </a:rPr>
              <a:t>       </a:t>
            </a:r>
            <a:endParaRPr lang="en-US" sz="2800" u="sng" dirty="0">
              <a:latin typeface="Calisto MT" pitchFamily="18" charset="0"/>
            </a:endParaRPr>
          </a:p>
          <a:p>
            <a:pPr marL="514350" indent="-514350" algn="ctr">
              <a:buFontTx/>
              <a:buNone/>
            </a:pPr>
            <a:r>
              <a:rPr lang="en-US" sz="2800" dirty="0">
                <a:latin typeface="Calisto MT" pitchFamily="18" charset="0"/>
              </a:rPr>
              <a:t>a + b + c + d</a:t>
            </a:r>
            <a:endParaRPr lang="en-US" sz="2800" dirty="0" smtClean="0">
              <a:latin typeface="Calisto MT" pitchFamily="18" charset="0"/>
            </a:endParaRPr>
          </a:p>
          <a:p>
            <a:endParaRPr lang="en-US" sz="2700" dirty="0" smtClean="0">
              <a:latin typeface="Calisto MT" pitchFamily="18" charset="0"/>
            </a:endParaRPr>
          </a:p>
        </p:txBody>
      </p:sp>
      <p:sp>
        <p:nvSpPr>
          <p:cNvPr id="99332" name="Title 1"/>
          <p:cNvSpPr>
            <a:spLocks noGrp="1"/>
          </p:cNvSpPr>
          <p:nvPr>
            <p:ph type="title" idx="4294967295"/>
          </p:nvPr>
        </p:nvSpPr>
        <p:spPr>
          <a:xfrm>
            <a:off x="533400" y="304800"/>
            <a:ext cx="8077200" cy="1143000"/>
          </a:xfrm>
        </p:spPr>
        <p:txBody>
          <a:bodyPr/>
          <a:lstStyle/>
          <a:p>
            <a:r>
              <a:rPr lang="en-US" dirty="0" smtClean="0">
                <a:latin typeface="Calisto MT" pitchFamily="18" charset="0"/>
              </a:rPr>
              <a:t>Other Ways to Think about </a:t>
            </a:r>
            <a:br>
              <a:rPr lang="en-US" dirty="0" smtClean="0">
                <a:latin typeface="Calisto MT" pitchFamily="18" charset="0"/>
              </a:rPr>
            </a:br>
            <a:r>
              <a:rPr lang="en-US" dirty="0" smtClean="0">
                <a:latin typeface="Calisto MT" pitchFamily="18" charset="0"/>
              </a:rPr>
              <a:t>Summary Statement 1</a:t>
            </a:r>
          </a:p>
        </p:txBody>
      </p:sp>
    </p:spTree>
    <p:extLst>
      <p:ext uri="{BB962C8B-B14F-4D97-AF65-F5344CB8AC3E}">
        <p14:creationId xmlns:p14="http://schemas.microsoft.com/office/powerpoint/2010/main" val="3690488586"/>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143000"/>
          </a:xfrm>
        </p:spPr>
        <p:txBody>
          <a:bodyPr/>
          <a:lstStyle/>
          <a:p>
            <a:r>
              <a:rPr lang="en-US" dirty="0" smtClean="0"/>
              <a:t>Progress Categories – Part B</a:t>
            </a:r>
            <a:br>
              <a:rPr lang="en-US" dirty="0" smtClean="0"/>
            </a:br>
            <a:r>
              <a:rPr lang="en-US" dirty="0" smtClean="0"/>
              <a:t>Take Appropriate Action to Meet Needs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443979717"/>
              </p:ext>
            </p:extLst>
          </p:nvPr>
        </p:nvGraphicFramePr>
        <p:xfrm>
          <a:off x="152400" y="1790700"/>
          <a:ext cx="8686800"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0"/>
          </p:nvPr>
        </p:nvSpPr>
        <p:spPr/>
        <p:txBody>
          <a:bodyPr/>
          <a:lstStyle/>
          <a:p>
            <a:pPr>
              <a:defRPr/>
            </a:pPr>
            <a:fld id="{47995C5E-8F69-4404-985A-593E1D6989F4}" type="slidenum">
              <a:rPr lang="en-US" smtClean="0"/>
              <a:pPr>
                <a:defRPr/>
              </a:pPr>
              <a:t>170</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a:p>
        </p:txBody>
      </p:sp>
    </p:spTree>
    <p:extLst>
      <p:ext uri="{BB962C8B-B14F-4D97-AF65-F5344CB8AC3E}">
        <p14:creationId xmlns:p14="http://schemas.microsoft.com/office/powerpoint/2010/main" val="200796075"/>
      </p:ext>
    </p:extLst>
  </p:cSld>
  <p:clrMapOvr>
    <a:overrideClrMapping bg1="lt1" tx1="dk1" bg2="lt2" tx2="dk2" accent1="accent1" accent2="accent2" accent3="accent3" accent4="accent4" accent5="accent5" accent6="accent6" hlink="hlink" folHlink="folHlink"/>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Substantially Increased Rate of Growth – AR: Section 619 </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171</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36535454"/>
              </p:ext>
            </p:extLst>
          </p:nvPr>
        </p:nvGraphicFramePr>
        <p:xfrm>
          <a:off x="381000" y="1752600"/>
          <a:ext cx="8229600" cy="4724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5704437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Exited Within Age Expectations – </a:t>
            </a:r>
            <a:r>
              <a:rPr lang="en-US" dirty="0" smtClean="0"/>
              <a:t>   AR: Section 619</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172</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78700000"/>
              </p:ext>
            </p:extLst>
          </p:nvPr>
        </p:nvGraphicFramePr>
        <p:xfrm>
          <a:off x="381000" y="1752600"/>
          <a:ext cx="8229600" cy="472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1961080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143000"/>
          </a:xfrm>
        </p:spPr>
        <p:txBody>
          <a:bodyPr/>
          <a:lstStyle/>
          <a:p>
            <a:r>
              <a:rPr lang="en-US" sz="3300" dirty="0" smtClean="0"/>
              <a:t>Progress Categories – Part C</a:t>
            </a:r>
            <a:br>
              <a:rPr lang="en-US" sz="3300" dirty="0" smtClean="0"/>
            </a:br>
            <a:r>
              <a:rPr lang="en-US" sz="3200" dirty="0" smtClean="0"/>
              <a:t>Positive Social Relationships</a:t>
            </a:r>
            <a:endParaRPr lang="en-US" sz="3200" dirty="0"/>
          </a:p>
        </p:txBody>
      </p:sp>
      <p:sp>
        <p:nvSpPr>
          <p:cNvPr id="4" name="Slide Number Placeholder 3"/>
          <p:cNvSpPr>
            <a:spLocks noGrp="1"/>
          </p:cNvSpPr>
          <p:nvPr>
            <p:ph type="sldNum" sz="quarter" idx="10"/>
          </p:nvPr>
        </p:nvSpPr>
        <p:spPr/>
        <p:txBody>
          <a:bodyPr/>
          <a:lstStyle/>
          <a:p>
            <a:pPr>
              <a:defRPr/>
            </a:pPr>
            <a:fld id="{47995C5E-8F69-4404-985A-593E1D6989F4}" type="slidenum">
              <a:rPr lang="en-US" smtClean="0"/>
              <a:pPr>
                <a:defRPr/>
              </a:pPr>
              <a:t>173</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a:p>
        </p:txBody>
      </p:sp>
      <p:graphicFrame>
        <p:nvGraphicFramePr>
          <p:cNvPr id="7" name="Chart 6"/>
          <p:cNvGraphicFramePr>
            <a:graphicFrameLocks/>
          </p:cNvGraphicFramePr>
          <p:nvPr>
            <p:extLst>
              <p:ext uri="{D42A27DB-BD31-4B8C-83A1-F6EECF244321}">
                <p14:modId xmlns:p14="http://schemas.microsoft.com/office/powerpoint/2010/main" val="2362029386"/>
              </p:ext>
            </p:extLst>
          </p:nvPr>
        </p:nvGraphicFramePr>
        <p:xfrm>
          <a:off x="228600" y="1695450"/>
          <a:ext cx="89154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468259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143000"/>
          </a:xfrm>
        </p:spPr>
        <p:txBody>
          <a:bodyPr/>
          <a:lstStyle/>
          <a:p>
            <a:r>
              <a:rPr lang="en-US" sz="3300" dirty="0" smtClean="0"/>
              <a:t>Progress Categories – Part C</a:t>
            </a:r>
            <a:br>
              <a:rPr lang="en-US" sz="3300" dirty="0" smtClean="0"/>
            </a:br>
            <a:r>
              <a:rPr lang="en-US" sz="3200" dirty="0" smtClean="0"/>
              <a:t>Acquiring and Using Knowledge and Skills</a:t>
            </a:r>
            <a:endParaRPr lang="en-US" sz="3200" dirty="0"/>
          </a:p>
        </p:txBody>
      </p:sp>
      <p:sp>
        <p:nvSpPr>
          <p:cNvPr id="4" name="Slide Number Placeholder 3"/>
          <p:cNvSpPr>
            <a:spLocks noGrp="1"/>
          </p:cNvSpPr>
          <p:nvPr>
            <p:ph type="sldNum" sz="quarter" idx="10"/>
          </p:nvPr>
        </p:nvSpPr>
        <p:spPr/>
        <p:txBody>
          <a:bodyPr/>
          <a:lstStyle/>
          <a:p>
            <a:pPr>
              <a:defRPr/>
            </a:pPr>
            <a:fld id="{47995C5E-8F69-4404-985A-593E1D6989F4}" type="slidenum">
              <a:rPr lang="en-US" smtClean="0"/>
              <a:pPr>
                <a:defRPr/>
              </a:pPr>
              <a:t>174</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a:p>
        </p:txBody>
      </p:sp>
      <p:graphicFrame>
        <p:nvGraphicFramePr>
          <p:cNvPr id="6" name="Chart 5"/>
          <p:cNvGraphicFramePr>
            <a:graphicFrameLocks/>
          </p:cNvGraphicFramePr>
          <p:nvPr>
            <p:extLst>
              <p:ext uri="{D42A27DB-BD31-4B8C-83A1-F6EECF244321}">
                <p14:modId xmlns:p14="http://schemas.microsoft.com/office/powerpoint/2010/main" val="2785570033"/>
              </p:ext>
            </p:extLst>
          </p:nvPr>
        </p:nvGraphicFramePr>
        <p:xfrm>
          <a:off x="152400" y="1828800"/>
          <a:ext cx="9144000" cy="48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8215613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143000"/>
          </a:xfrm>
        </p:spPr>
        <p:txBody>
          <a:bodyPr/>
          <a:lstStyle/>
          <a:p>
            <a:r>
              <a:rPr lang="en-US" dirty="0" smtClean="0"/>
              <a:t>Progress Categories – Part C</a:t>
            </a:r>
            <a:br>
              <a:rPr lang="en-US" dirty="0" smtClean="0"/>
            </a:br>
            <a:r>
              <a:rPr lang="en-US" dirty="0" smtClean="0"/>
              <a:t>Take Appropriate Action to Meet Needs</a:t>
            </a:r>
            <a:endParaRPr lang="en-US" dirty="0"/>
          </a:p>
        </p:txBody>
      </p:sp>
      <p:sp>
        <p:nvSpPr>
          <p:cNvPr id="4" name="Slide Number Placeholder 3"/>
          <p:cNvSpPr>
            <a:spLocks noGrp="1"/>
          </p:cNvSpPr>
          <p:nvPr>
            <p:ph type="sldNum" sz="quarter" idx="10"/>
          </p:nvPr>
        </p:nvSpPr>
        <p:spPr/>
        <p:txBody>
          <a:bodyPr/>
          <a:lstStyle/>
          <a:p>
            <a:pPr>
              <a:defRPr/>
            </a:pPr>
            <a:fld id="{47995C5E-8F69-4404-985A-593E1D6989F4}" type="slidenum">
              <a:rPr lang="en-US" smtClean="0"/>
              <a:pPr>
                <a:defRPr/>
              </a:pPr>
              <a:t>175</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a:p>
        </p:txBody>
      </p:sp>
      <p:graphicFrame>
        <p:nvGraphicFramePr>
          <p:cNvPr id="8" name="Chart 7"/>
          <p:cNvGraphicFramePr>
            <a:graphicFrameLocks/>
          </p:cNvGraphicFramePr>
          <p:nvPr>
            <p:extLst>
              <p:ext uri="{D42A27DB-BD31-4B8C-83A1-F6EECF244321}">
                <p14:modId xmlns:p14="http://schemas.microsoft.com/office/powerpoint/2010/main" val="4058020683"/>
              </p:ext>
            </p:extLst>
          </p:nvPr>
        </p:nvGraphicFramePr>
        <p:xfrm>
          <a:off x="19050" y="914400"/>
          <a:ext cx="9144000" cy="6172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955878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Substantially Increased Rate of Growth- AR: Part C</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176</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97864945"/>
              </p:ext>
            </p:extLst>
          </p:nvPr>
        </p:nvGraphicFramePr>
        <p:xfrm>
          <a:off x="381000" y="1828800"/>
          <a:ext cx="8229600" cy="4648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9652220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Exited Within Age Expectations –   AR: One State Part C</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177</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09471997"/>
              </p:ext>
            </p:extLst>
          </p:nvPr>
        </p:nvGraphicFramePr>
        <p:xfrm>
          <a:off x="457200" y="1905000"/>
          <a:ext cx="82296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358804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Inferences</a:t>
            </a:r>
            <a:endParaRPr lang="en-US" dirty="0"/>
          </a:p>
        </p:txBody>
      </p:sp>
      <p:sp>
        <p:nvSpPr>
          <p:cNvPr id="3" name="Content Placeholder 2"/>
          <p:cNvSpPr>
            <a:spLocks noGrp="1"/>
          </p:cNvSpPr>
          <p:nvPr>
            <p:ph idx="1"/>
          </p:nvPr>
        </p:nvSpPr>
        <p:spPr>
          <a:xfrm>
            <a:off x="457200" y="2057400"/>
            <a:ext cx="5105400" cy="4191000"/>
          </a:xfrm>
          <a:noFill/>
        </p:spPr>
        <p:txBody>
          <a:bodyPr/>
          <a:lstStyle/>
          <a:p>
            <a:r>
              <a:rPr lang="en-US" dirty="0" smtClean="0"/>
              <a:t>Based on this data, what do you think?</a:t>
            </a:r>
          </a:p>
          <a:p>
            <a:r>
              <a:rPr lang="en-US" dirty="0" smtClean="0"/>
              <a:t>What else would you want to know?</a:t>
            </a:r>
          </a:p>
          <a:p>
            <a:endParaRPr lang="en-US" sz="1200" dirty="0" smtClean="0"/>
          </a:p>
          <a:p>
            <a:r>
              <a:rPr lang="en-US" i="1" dirty="0" smtClean="0"/>
              <a:t>Actions: </a:t>
            </a:r>
          </a:p>
          <a:p>
            <a:pPr marL="0" indent="0">
              <a:buNone/>
            </a:pPr>
            <a:r>
              <a:rPr lang="en-US" dirty="0"/>
              <a:t> </a:t>
            </a:r>
            <a:r>
              <a:rPr lang="en-US" dirty="0" smtClean="0"/>
              <a:t>  What might you do?</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178</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362200"/>
            <a:ext cx="3279987" cy="2838450"/>
          </a:xfrm>
          <a:prstGeom prst="rect">
            <a:avLst/>
          </a:prstGeom>
        </p:spPr>
      </p:pic>
    </p:spTree>
    <p:extLst>
      <p:ext uri="{BB962C8B-B14F-4D97-AF65-F5344CB8AC3E}">
        <p14:creationId xmlns:p14="http://schemas.microsoft.com/office/powerpoint/2010/main" val="95936551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Numerous ways to </a:t>
            </a:r>
            <a:br>
              <a:rPr lang="en-US" dirty="0" smtClean="0"/>
            </a:br>
            <a:r>
              <a:rPr lang="en-US" dirty="0" smtClean="0"/>
              <a:t>examine evidence…dig deeper…</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0" y="2057399"/>
            <a:ext cx="2438400" cy="3655815"/>
          </a:xfrm>
        </p:spPr>
      </p:pic>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179</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pic>
        <p:nvPicPr>
          <p:cNvPr id="30723" name="Picture 3" descr="C:\Users\lbarton\AppData\Local\Microsoft\Windows\Temporary Internet Files\Content.IE5\NQKPECFM\MC90043877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276600"/>
            <a:ext cx="356616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C:\Users\lbarton\AppData\Local\Microsoft\Windows\Temporary Internet Files\Content.IE5\UPZ57AFK\MC90043153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508737"/>
            <a:ext cx="2248412" cy="2083275"/>
          </a:xfrm>
          <a:prstGeom prst="rect">
            <a:avLst/>
          </a:prstGeom>
          <a:noFill/>
          <a:extLst>
            <a:ext uri="{909E8E84-426E-40DD-AFC4-6F175D3DCCD1}">
              <a14:hiddenFill xmlns:a14="http://schemas.microsoft.com/office/drawing/2010/main">
                <a:solidFill>
                  <a:srgbClr val="FFFFFF"/>
                </a:solidFill>
              </a14:hiddenFill>
            </a:ext>
          </a:extLst>
        </p:spPr>
      </p:pic>
      <p:pic>
        <p:nvPicPr>
          <p:cNvPr id="30725" name="Picture 5" descr="C:\Users\lbarton\AppData\Local\Microsoft\Windows\Temporary Internet Files\Content.IE5\UPZ57AFK\MC900290272[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1644" y="2468390"/>
            <a:ext cx="1624962" cy="1616419"/>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C:\Users\lbarton\AppData\Local\Microsoft\Windows\Temporary Internet Files\Content.IE5\Y9A92RCA\MC900312452[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956" y="1905000"/>
            <a:ext cx="1617574" cy="1826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629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533400" y="304800"/>
            <a:ext cx="8077200" cy="1143000"/>
          </a:xfrm>
        </p:spPr>
        <p:txBody>
          <a:bodyPr/>
          <a:lstStyle/>
          <a:p>
            <a:r>
              <a:rPr lang="en-US" smtClean="0">
                <a:latin typeface="Calisto MT" pitchFamily="18" charset="0"/>
              </a:rPr>
              <a:t>Summary Statements</a:t>
            </a:r>
          </a:p>
        </p:txBody>
      </p:sp>
      <p:sp>
        <p:nvSpPr>
          <p:cNvPr id="100355" name="Content Placeholder 2"/>
          <p:cNvSpPr>
            <a:spLocks noGrp="1"/>
          </p:cNvSpPr>
          <p:nvPr>
            <p:ph idx="1"/>
          </p:nvPr>
        </p:nvSpPr>
        <p:spPr>
          <a:xfrm>
            <a:off x="457200" y="2590800"/>
            <a:ext cx="8229600" cy="3459163"/>
          </a:xfrm>
        </p:spPr>
        <p:txBody>
          <a:bodyPr/>
          <a:lstStyle/>
          <a:p>
            <a:pPr marL="514350" indent="-514350">
              <a:buFontTx/>
              <a:buAutoNum type="arabicPeriod" startAt="2"/>
            </a:pPr>
            <a:r>
              <a:rPr lang="en-US" sz="2800" dirty="0" smtClean="0">
                <a:latin typeface="Calisto MT" pitchFamily="18" charset="0"/>
              </a:rPr>
              <a:t>The percent of children who were </a:t>
            </a:r>
            <a:r>
              <a:rPr lang="en-US" sz="2800" b="1" dirty="0" smtClean="0">
                <a:latin typeface="Calisto MT" pitchFamily="18" charset="0"/>
              </a:rPr>
              <a:t>functioning within age expectations</a:t>
            </a:r>
            <a:r>
              <a:rPr lang="en-US" sz="2800" dirty="0" smtClean="0">
                <a:latin typeface="Calisto MT" pitchFamily="18" charset="0"/>
              </a:rPr>
              <a:t> in each Outcome by the time they </a:t>
            </a:r>
            <a:r>
              <a:rPr lang="en-US" sz="2800" b="1" dirty="0" smtClean="0">
                <a:latin typeface="Calisto MT" pitchFamily="18" charset="0"/>
              </a:rPr>
              <a:t>exited</a:t>
            </a:r>
            <a:r>
              <a:rPr lang="en-US" sz="2800" dirty="0" smtClean="0">
                <a:latin typeface="Calisto MT" pitchFamily="18" charset="0"/>
              </a:rPr>
              <a:t> the program.</a:t>
            </a:r>
          </a:p>
          <a:p>
            <a:pPr marL="514350" indent="-514350">
              <a:buFontTx/>
              <a:buNone/>
            </a:pPr>
            <a:endParaRPr lang="en-US" sz="2800" dirty="0" smtClean="0">
              <a:latin typeface="Calisto MT" pitchFamily="18" charset="0"/>
            </a:endParaRPr>
          </a:p>
          <a:p>
            <a:pPr marL="514350" indent="-514350" algn="ctr">
              <a:buFontTx/>
              <a:buNone/>
            </a:pPr>
            <a:r>
              <a:rPr lang="en-US" sz="2800" u="sng" dirty="0" smtClean="0">
                <a:latin typeface="Calisto MT" pitchFamily="18" charset="0"/>
              </a:rPr>
              <a:t>     d + e__       </a:t>
            </a:r>
          </a:p>
          <a:p>
            <a:pPr marL="514350" indent="-514350" algn="ctr">
              <a:buFontTx/>
              <a:buNone/>
            </a:pPr>
            <a:r>
              <a:rPr lang="en-US" sz="2800" dirty="0" smtClean="0">
                <a:latin typeface="Calisto MT" pitchFamily="18" charset="0"/>
              </a:rPr>
              <a:t>a + b + c + d + e</a:t>
            </a:r>
          </a:p>
        </p:txBody>
      </p:sp>
      <p:sp>
        <p:nvSpPr>
          <p:cNvPr id="100356"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ctr" eaLnBrk="0" hangingPunct="0">
              <a:defRPr sz="3200">
                <a:solidFill>
                  <a:srgbClr val="224568"/>
                </a:solidFill>
                <a:latin typeface="Arial" pitchFamily="34" charset="0"/>
              </a:defRPr>
            </a:lvl1pPr>
            <a:lvl2pPr marL="742950" indent="-285750" algn="ctr" eaLnBrk="0" hangingPunct="0">
              <a:defRPr sz="3200">
                <a:solidFill>
                  <a:srgbClr val="224568"/>
                </a:solidFill>
                <a:latin typeface="Arial" pitchFamily="34" charset="0"/>
              </a:defRPr>
            </a:lvl2pPr>
            <a:lvl3pPr marL="1143000" indent="-228600" algn="ctr" eaLnBrk="0" hangingPunct="0">
              <a:defRPr sz="3200">
                <a:solidFill>
                  <a:srgbClr val="224568"/>
                </a:solidFill>
                <a:latin typeface="Arial" pitchFamily="34" charset="0"/>
              </a:defRPr>
            </a:lvl3pPr>
            <a:lvl4pPr marL="1600200" indent="-228600" algn="ctr" eaLnBrk="0" hangingPunct="0">
              <a:defRPr sz="3200">
                <a:solidFill>
                  <a:srgbClr val="224568"/>
                </a:solidFill>
                <a:latin typeface="Arial" pitchFamily="34" charset="0"/>
              </a:defRPr>
            </a:lvl4pPr>
            <a:lvl5pPr marL="2057400" indent="-228600" algn="ctr" eaLnBrk="0" hangingPunct="0">
              <a:defRPr sz="3200">
                <a:solidFill>
                  <a:srgbClr val="224568"/>
                </a:solidFill>
                <a:latin typeface="Arial" pitchFamily="34" charset="0"/>
              </a:defRPr>
            </a:lvl5pPr>
            <a:lvl6pPr marL="2514600" indent="-228600" algn="ctr" eaLnBrk="0" fontAlgn="base" hangingPunct="0">
              <a:spcBef>
                <a:spcPct val="0"/>
              </a:spcBef>
              <a:spcAft>
                <a:spcPct val="0"/>
              </a:spcAft>
              <a:defRPr sz="3200">
                <a:solidFill>
                  <a:srgbClr val="224568"/>
                </a:solidFill>
                <a:latin typeface="Arial" pitchFamily="34" charset="0"/>
              </a:defRPr>
            </a:lvl6pPr>
            <a:lvl7pPr marL="2971800" indent="-228600" algn="ctr" eaLnBrk="0" fontAlgn="base" hangingPunct="0">
              <a:spcBef>
                <a:spcPct val="0"/>
              </a:spcBef>
              <a:spcAft>
                <a:spcPct val="0"/>
              </a:spcAft>
              <a:defRPr sz="3200">
                <a:solidFill>
                  <a:srgbClr val="224568"/>
                </a:solidFill>
                <a:latin typeface="Arial" pitchFamily="34" charset="0"/>
              </a:defRPr>
            </a:lvl7pPr>
            <a:lvl8pPr marL="3429000" indent="-228600" algn="ctr" eaLnBrk="0" fontAlgn="base" hangingPunct="0">
              <a:spcBef>
                <a:spcPct val="0"/>
              </a:spcBef>
              <a:spcAft>
                <a:spcPct val="0"/>
              </a:spcAft>
              <a:defRPr sz="3200">
                <a:solidFill>
                  <a:srgbClr val="224568"/>
                </a:solidFill>
                <a:latin typeface="Arial" pitchFamily="34" charset="0"/>
              </a:defRPr>
            </a:lvl8pPr>
            <a:lvl9pPr marL="3886200" indent="-228600" algn="ctr" eaLnBrk="0" fontAlgn="base" hangingPunct="0">
              <a:spcBef>
                <a:spcPct val="0"/>
              </a:spcBef>
              <a:spcAft>
                <a:spcPct val="0"/>
              </a:spcAft>
              <a:defRPr sz="3200">
                <a:solidFill>
                  <a:srgbClr val="224568"/>
                </a:solidFill>
                <a:latin typeface="Arial" pitchFamily="34" charset="0"/>
              </a:defRPr>
            </a:lvl9pPr>
          </a:lstStyle>
          <a:p>
            <a:pPr algn="r"/>
            <a:fld id="{4D8F6E91-705D-495F-A226-7441B239D065}" type="slidenum">
              <a:rPr lang="en-US" sz="1200" smtClean="0">
                <a:latin typeface="Calisto MT" pitchFamily="18" charset="0"/>
              </a:rPr>
              <a:pPr algn="r"/>
              <a:t>18</a:t>
            </a:fld>
            <a:endParaRPr lang="en-US" sz="1200" smtClean="0">
              <a:latin typeface="Calisto MT" pitchFamily="18" charset="0"/>
            </a:endParaRPr>
          </a:p>
        </p:txBody>
      </p:sp>
    </p:spTree>
    <p:extLst>
      <p:ext uri="{BB962C8B-B14F-4D97-AF65-F5344CB8AC3E}">
        <p14:creationId xmlns:p14="http://schemas.microsoft.com/office/powerpoint/2010/main" val="179905525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 name="Slide Number Placeholder 4"/>
          <p:cNvSpPr>
            <a:spLocks noGrp="1"/>
          </p:cNvSpPr>
          <p:nvPr>
            <p:ph type="sldNum" sz="quarter" idx="11"/>
          </p:nvPr>
        </p:nvSpPr>
        <p:spPr/>
        <p:txBody>
          <a:bodyPr/>
          <a:lstStyle/>
          <a:p>
            <a:fld id="{8A4D3BA0-BA25-4B3D-978D-48153A0AACE3}" type="slidenum">
              <a:rPr lang="en-US"/>
              <a:pPr/>
              <a:t>180</a:t>
            </a:fld>
            <a:endParaRPr lang="en-US"/>
          </a:p>
        </p:txBody>
      </p:sp>
      <p:sp>
        <p:nvSpPr>
          <p:cNvPr id="161794" name="Rectangle 2"/>
          <p:cNvSpPr>
            <a:spLocks noGrp="1" noChangeArrowheads="1"/>
          </p:cNvSpPr>
          <p:nvPr>
            <p:ph type="title"/>
          </p:nvPr>
        </p:nvSpPr>
        <p:spPr/>
        <p:txBody>
          <a:bodyPr/>
          <a:lstStyle/>
          <a:p>
            <a:r>
              <a:rPr lang="en-US" sz="4000" dirty="0" smtClean="0"/>
              <a:t>Example Data: </a:t>
            </a:r>
            <a:br>
              <a:rPr lang="en-US" sz="4000" dirty="0" smtClean="0"/>
            </a:br>
            <a:r>
              <a:rPr lang="en-US" sz="4000" dirty="0" smtClean="0"/>
              <a:t>Outcome 2 </a:t>
            </a:r>
            <a:r>
              <a:rPr lang="en-US" sz="4000" dirty="0">
                <a:solidFill>
                  <a:srgbClr val="3366FF"/>
                </a:solidFill>
              </a:rPr>
              <a:t>Entry</a:t>
            </a:r>
            <a:r>
              <a:rPr lang="en-US" sz="4000" dirty="0"/>
              <a:t> X </a:t>
            </a:r>
            <a:r>
              <a:rPr lang="en-US" sz="4000" dirty="0">
                <a:solidFill>
                  <a:srgbClr val="990099"/>
                </a:solidFill>
              </a:rPr>
              <a:t>Exit </a:t>
            </a:r>
            <a:r>
              <a:rPr lang="en-US" sz="4000" dirty="0">
                <a:solidFill>
                  <a:schemeClr val="tx1"/>
                </a:solidFill>
              </a:rPr>
              <a:t>Ratings</a:t>
            </a:r>
          </a:p>
        </p:txBody>
      </p:sp>
      <p:graphicFrame>
        <p:nvGraphicFramePr>
          <p:cNvPr id="161912" name="Group 120"/>
          <p:cNvGraphicFramePr>
            <a:graphicFrameLocks noGrp="1"/>
          </p:cNvGraphicFramePr>
          <p:nvPr>
            <p:ph type="tbl" idx="1"/>
            <p:extLst>
              <p:ext uri="{D42A27DB-BD31-4B8C-83A1-F6EECF244321}">
                <p14:modId xmlns:p14="http://schemas.microsoft.com/office/powerpoint/2010/main" val="3475727280"/>
              </p:ext>
            </p:extLst>
          </p:nvPr>
        </p:nvGraphicFramePr>
        <p:xfrm>
          <a:off x="457200" y="1600200"/>
          <a:ext cx="8229600" cy="4722814"/>
        </p:xfrm>
        <a:graphic>
          <a:graphicData uri="http://schemas.openxmlformats.org/drawingml/2006/table">
            <a:tbl>
              <a:tblPr/>
              <a:tblGrid>
                <a:gridCol w="1028700"/>
                <a:gridCol w="1028700"/>
                <a:gridCol w="1028700"/>
                <a:gridCol w="1028700"/>
                <a:gridCol w="1028700"/>
                <a:gridCol w="1028700"/>
                <a:gridCol w="1028700"/>
                <a:gridCol w="1028700"/>
              </a:tblGrid>
              <a:tr h="180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00B0F0"/>
                          </a:solidFill>
                          <a:effectLst/>
                          <a:latin typeface="Arial" charset="0"/>
                        </a:rPr>
                        <a:t>Entry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accent4">
                              <a:lumMod val="75000"/>
                            </a:schemeClr>
                          </a:solidFill>
                          <a:effectLst/>
                          <a:latin typeface="Arial" charset="0"/>
                        </a:rPr>
                        <a:t>Exit  </a:t>
                      </a:r>
                      <a:r>
                        <a:rPr kumimoji="0" lang="en-US" sz="2000" b="0" i="0" u="none" strike="noStrike" cap="none" normalizeH="0" baseline="0" dirty="0" smtClean="0">
                          <a:ln>
                            <a:noFill/>
                          </a:ln>
                          <a:solidFill>
                            <a:schemeClr val="accent2"/>
                          </a:solidFill>
                          <a:effectLst/>
                          <a:latin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ECE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3366FF"/>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ECE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3366FF"/>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ECE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3366FF"/>
                          </a:solidFill>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ECE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3366FF"/>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ECE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3366FF"/>
                          </a:solidFill>
                          <a:effectLst/>
                          <a:latin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ECE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3366FF"/>
                          </a:solidFill>
                          <a:effectLst/>
                          <a:latin typeface="Arial"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ECE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3366FF"/>
                          </a:solidFill>
                          <a:effectLst/>
                          <a:latin typeface="Arial"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ECEE"/>
                    </a:solidFill>
                  </a:tcPr>
                </a:tc>
              </a:tr>
              <a:tr h="566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990099"/>
                          </a:solidFill>
                          <a:effectLst/>
                          <a:latin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ECE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D1C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accent2"/>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accent2"/>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accent2"/>
                          </a:solidFill>
                          <a:effectLst/>
                          <a:latin typeface="Arial"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r>
              <a:tr h="565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990099"/>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ECE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D1C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D1C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accent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accent2"/>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accent2"/>
                          </a:solidFill>
                          <a:effectLst/>
                          <a:latin typeface="Arial"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r>
              <a:tr h="566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990099"/>
                          </a:solidFill>
                          <a:effectLst/>
                          <a:latin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ECE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108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D1C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D1C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accent2"/>
                          </a:solidFill>
                          <a:effectLst/>
                          <a:latin typeface="Arial"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r>
              <a:tr h="565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990099"/>
                          </a:solidFill>
                          <a:effectLst/>
                          <a:latin typeface="Arial"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ECE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121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151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D1C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D1C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65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990099"/>
                          </a:solidFill>
                          <a:effectLst/>
                          <a:latin typeface="Arial"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ECE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accent2"/>
                          </a:solidFill>
                          <a:effectLst/>
                          <a:latin typeface="Arial" charset="0"/>
                        </a:rPr>
                        <a:t>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148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213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233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D1C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170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D1C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66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990099"/>
                          </a:solidFill>
                          <a:effectLst/>
                          <a:latin typeface="Arial"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ECE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accent2"/>
                          </a:solidFill>
                          <a:effectLst/>
                          <a:latin typeface="Arial"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accent2"/>
                          </a:solidFill>
                          <a:effectLst/>
                          <a:latin typeface="Arial"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accent2"/>
                          </a:solidFill>
                          <a:effectLst/>
                          <a:latin typeface="Arial" charset="0"/>
                        </a:rPr>
                        <a:t>138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172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282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D1C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217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D1C6"/>
                    </a:solidFill>
                  </a:tcPr>
                </a:tc>
              </a:tr>
              <a:tr h="565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rgbClr val="990099"/>
                          </a:solidFill>
                          <a:effectLst/>
                          <a:latin typeface="Arial"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6ECE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accent2"/>
                          </a:solidFill>
                          <a:effectLst/>
                          <a:latin typeface="Arial" charset="0"/>
                        </a:rPr>
                        <a:t>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accent2"/>
                          </a:solidFill>
                          <a:effectLst/>
                          <a:latin typeface="Arial" charset="0"/>
                        </a:rPr>
                        <a:t>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accent2"/>
                          </a:solidFill>
                          <a:effectLst/>
                          <a:latin typeface="Arial" charset="0"/>
                        </a:rPr>
                        <a:t>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47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130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219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8D1C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accent2"/>
                          </a:solidFill>
                          <a:effectLst/>
                          <a:latin typeface="Arial" charset="0"/>
                        </a:rPr>
                        <a:t>257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r>
            </a:tbl>
          </a:graphicData>
        </a:graphic>
      </p:graphicFrame>
    </p:spTree>
    <p:custDataLst>
      <p:tags r:id="rId1"/>
    </p:custDataLst>
    <p:extLst>
      <p:ext uri="{BB962C8B-B14F-4D97-AF65-F5344CB8AC3E}">
        <p14:creationId xmlns:p14="http://schemas.microsoft.com/office/powerpoint/2010/main" val="750593938"/>
      </p:ext>
    </p:extLst>
  </p:cSld>
  <p:clrMapOvr>
    <a:masterClrMapping/>
  </p:clrMapOvr>
  <p:transition>
    <p:split orient="vert"/>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1"/>
          </p:nvPr>
        </p:nvSpPr>
        <p:spPr/>
        <p:txBody>
          <a:bodyPr/>
          <a:lstStyle/>
          <a:p>
            <a:fld id="{7FC8DB97-515A-441C-834C-4E1777882CB5}" type="slidenum">
              <a:rPr lang="en-US"/>
              <a:pPr/>
              <a:t>181</a:t>
            </a:fld>
            <a:endParaRPr lang="en-US"/>
          </a:p>
        </p:txBody>
      </p:sp>
      <p:sp>
        <p:nvSpPr>
          <p:cNvPr id="406530" name="Rectangle 2"/>
          <p:cNvSpPr>
            <a:spLocks noGrp="1" noChangeArrowheads="1"/>
          </p:cNvSpPr>
          <p:nvPr>
            <p:ph type="title"/>
          </p:nvPr>
        </p:nvSpPr>
        <p:spPr/>
        <p:txBody>
          <a:bodyPr/>
          <a:lstStyle/>
          <a:p>
            <a:r>
              <a:rPr lang="en-US" sz="3800" dirty="0" smtClean="0"/>
              <a:t>Example Distribution Outcome 2:                          Exit </a:t>
            </a:r>
            <a:r>
              <a:rPr lang="en-US" sz="3800" dirty="0"/>
              <a:t>- Entrance </a:t>
            </a:r>
            <a:r>
              <a:rPr lang="en-US" sz="3800" dirty="0" smtClean="0"/>
              <a:t>Ratings   </a:t>
            </a:r>
            <a:r>
              <a:rPr lang="en-US" sz="2400" dirty="0"/>
              <a:t>n=3160</a:t>
            </a:r>
          </a:p>
        </p:txBody>
      </p:sp>
      <p:graphicFrame>
        <p:nvGraphicFramePr>
          <p:cNvPr id="406531" name="Object 3"/>
          <p:cNvGraphicFramePr>
            <a:graphicFrameLocks noGrp="1" noChangeAspect="1"/>
          </p:cNvGraphicFramePr>
          <p:nvPr>
            <p:ph idx="1"/>
            <p:extLst>
              <p:ext uri="{D42A27DB-BD31-4B8C-83A1-F6EECF244321}">
                <p14:modId xmlns:p14="http://schemas.microsoft.com/office/powerpoint/2010/main" val="2378821199"/>
              </p:ext>
            </p:extLst>
          </p:nvPr>
        </p:nvGraphicFramePr>
        <p:xfrm>
          <a:off x="152400" y="1735180"/>
          <a:ext cx="8229600" cy="5122819"/>
        </p:xfrm>
        <a:graphic>
          <a:graphicData uri="http://schemas.openxmlformats.org/presentationml/2006/ole">
            <mc:AlternateContent xmlns:mc="http://schemas.openxmlformats.org/markup-compatibility/2006">
              <mc:Choice xmlns:v="urn:schemas-microsoft-com:vml" Requires="v">
                <p:oleObj spid="_x0000_s29729" name="Chart" r:id="rId4" imgW="6534285" imgH="4067085" progId="MSGraph.Chart.8">
                  <p:embed followColorScheme="full"/>
                </p:oleObj>
              </mc:Choice>
              <mc:Fallback>
                <p:oleObj name="Chart" r:id="rId4" imgW="6534285" imgH="4067085" progId="MSGraph.Chart.8">
                  <p:embed followColorScheme="full"/>
                  <p:pic>
                    <p:nvPicPr>
                      <p:cNvPr id="0" name=""/>
                      <p:cNvPicPr>
                        <a:picLocks noChangeAspect="1" noChangeArrowheads="1"/>
                      </p:cNvPicPr>
                      <p:nvPr/>
                    </p:nvPicPr>
                    <p:blipFill>
                      <a:blip r:embed="rId5"/>
                      <a:srcRect/>
                      <a:stretch>
                        <a:fillRect/>
                      </a:stretch>
                    </p:blipFill>
                    <p:spPr bwMode="auto">
                      <a:xfrm>
                        <a:off x="152400" y="1735180"/>
                        <a:ext cx="8229600" cy="512281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147295840"/>
      </p:ext>
    </p:extLst>
  </p:cSld>
  <p:clrMapOvr>
    <a:masterClrMapping/>
  </p:clrMapOvr>
  <p:transition>
    <p:split orient="vert"/>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looking at variation across programs within a state</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182</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graphicFrame>
        <p:nvGraphicFramePr>
          <p:cNvPr id="6" name="Content Placeholder 6"/>
          <p:cNvGraphicFramePr>
            <a:graphicFrameLocks noGrp="1"/>
          </p:cNvGraphicFramePr>
          <p:nvPr>
            <p:ph idx="1"/>
            <p:extLst>
              <p:ext uri="{D42A27DB-BD31-4B8C-83A1-F6EECF244321}">
                <p14:modId xmlns:p14="http://schemas.microsoft.com/office/powerpoint/2010/main" val="3747582560"/>
              </p:ext>
            </p:extLst>
          </p:nvPr>
        </p:nvGraphicFramePr>
        <p:xfrm>
          <a:off x="457200" y="2057400"/>
          <a:ext cx="8229600" cy="4191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869404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Rectangle 2"/>
          <p:cNvSpPr>
            <a:spLocks noGrp="1" noChangeArrowheads="1"/>
          </p:cNvSpPr>
          <p:nvPr>
            <p:ph type="title"/>
          </p:nvPr>
        </p:nvSpPr>
        <p:spPr>
          <a:xfrm>
            <a:off x="457200" y="304800"/>
            <a:ext cx="7620000" cy="1143000"/>
          </a:xfrm>
        </p:spPr>
        <p:txBody>
          <a:bodyPr/>
          <a:lstStyle/>
          <a:p>
            <a:pPr eaLnBrk="1" hangingPunct="1">
              <a:defRPr/>
            </a:pPr>
            <a:r>
              <a:rPr lang="en-US" dirty="0" smtClean="0"/>
              <a:t>Take Home Message</a:t>
            </a:r>
          </a:p>
        </p:txBody>
      </p:sp>
      <p:sp>
        <p:nvSpPr>
          <p:cNvPr id="64517" name="Rectangle 3"/>
          <p:cNvSpPr>
            <a:spLocks noGrp="1" noChangeArrowheads="1"/>
          </p:cNvSpPr>
          <p:nvPr>
            <p:ph idx="1"/>
          </p:nvPr>
        </p:nvSpPr>
        <p:spPr/>
        <p:txBody>
          <a:bodyPr/>
          <a:lstStyle/>
          <a:p>
            <a:pPr eaLnBrk="1" hangingPunct="1"/>
            <a:r>
              <a:rPr lang="en-US" dirty="0" smtClean="0"/>
              <a:t>You will want to look at your data in lots of different ways</a:t>
            </a:r>
          </a:p>
          <a:p>
            <a:pPr eaLnBrk="1" hangingPunct="1"/>
            <a:r>
              <a:rPr lang="en-US" dirty="0" smtClean="0"/>
              <a:t>You will want to think about the possible inferences</a:t>
            </a:r>
          </a:p>
          <a:p>
            <a:pPr eaLnBrk="1" hangingPunct="1"/>
            <a:r>
              <a:rPr lang="en-US" dirty="0" smtClean="0"/>
              <a:t>You may need other information to decide among possible inferences</a:t>
            </a:r>
          </a:p>
          <a:p>
            <a:pPr eaLnBrk="1" hangingPunct="1"/>
            <a:r>
              <a:rPr lang="en-US" dirty="0" smtClean="0"/>
              <a:t>Act on what you have learned</a:t>
            </a:r>
          </a:p>
        </p:txBody>
      </p:sp>
      <p:sp>
        <p:nvSpPr>
          <p:cNvPr id="5" name="Footer Placeholder 4"/>
          <p:cNvSpPr>
            <a:spLocks noGrp="1"/>
          </p:cNvSpPr>
          <p:nvPr>
            <p:ph type="ftr" sz="quarter" idx="4294967295"/>
          </p:nvPr>
        </p:nvSpPr>
        <p:spPr>
          <a:xfrm>
            <a:off x="0" y="6324600"/>
            <a:ext cx="3733800" cy="457200"/>
          </a:xfrm>
          <a:prstGeom prst="rect">
            <a:avLst/>
          </a:prstGeom>
        </p:spPr>
        <p:txBody>
          <a:bodyPr/>
          <a:lstStyle/>
          <a:p>
            <a:pPr>
              <a:defRPr/>
            </a:pPr>
            <a:r>
              <a:rPr lang="en-US"/>
              <a:t>Early Childhood Outcomes Center</a:t>
            </a:r>
            <a:endParaRPr lang="en-US">
              <a:latin typeface="Arial" charset="0"/>
            </a:endParaRPr>
          </a:p>
        </p:txBody>
      </p:sp>
      <p:sp>
        <p:nvSpPr>
          <p:cNvPr id="64515" name="Slide Number Placeholder 5"/>
          <p:cNvSpPr>
            <a:spLocks noGrp="1"/>
          </p:cNvSpPr>
          <p:nvPr>
            <p:ph type="sldNum" sz="quarter" idx="4294967295"/>
          </p:nvPr>
        </p:nvSpPr>
        <p:spPr>
          <a:xfrm>
            <a:off x="77724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F0B7E6EC-0278-4CA9-AF08-B3C7C33F045D}" type="slidenum">
              <a:rPr lang="en-US" sz="1400" smtClean="0">
                <a:solidFill>
                  <a:schemeClr val="bg1"/>
                </a:solidFill>
              </a:rPr>
              <a:pPr/>
              <a:t>183</a:t>
            </a:fld>
            <a:endParaRPr lang="en-US" sz="1400" smtClean="0">
              <a:solidFill>
                <a:schemeClr val="bg1"/>
              </a:solidFill>
            </a:endParaRPr>
          </a:p>
        </p:txBody>
      </p:sp>
    </p:spTree>
    <p:extLst>
      <p:ext uri="{BB962C8B-B14F-4D97-AF65-F5344CB8AC3E}">
        <p14:creationId xmlns:p14="http://schemas.microsoft.com/office/powerpoint/2010/main" val="2991681120"/>
      </p:ext>
    </p:extLst>
  </p:cSld>
  <p:clrMapOvr>
    <a:masterClrMapping/>
  </p:clrMapOvr>
  <p:transition spd="med">
    <p:wipe dir="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Jump up and get your data! </a:t>
            </a:r>
          </a:p>
        </p:txBody>
      </p:sp>
      <p:sp>
        <p:nvSpPr>
          <p:cNvPr id="3" name="Content Placeholder 2"/>
          <p:cNvSpPr>
            <a:spLocks noGrp="1"/>
          </p:cNvSpPr>
          <p:nvPr>
            <p:ph idx="1"/>
          </p:nvPr>
        </p:nvSpPr>
        <p:spPr>
          <a:xfrm>
            <a:off x="457200" y="2057400"/>
            <a:ext cx="8686800" cy="4187952"/>
          </a:xfrm>
        </p:spPr>
        <p:txBody>
          <a:bodyPr/>
          <a:lstStyle/>
          <a:p>
            <a:r>
              <a:rPr lang="en-US" dirty="0" smtClean="0"/>
              <a:t>Embrace the evidence.                                </a:t>
            </a:r>
            <a:r>
              <a:rPr lang="en-US" dirty="0" err="1" smtClean="0"/>
              <a:t>Find</a:t>
            </a:r>
            <a:r>
              <a:rPr lang="en-US" dirty="0" smtClean="0"/>
              <a:t> out about your data!</a:t>
            </a:r>
          </a:p>
          <a:p>
            <a:pPr marL="0" indent="0">
              <a:buNone/>
            </a:pPr>
            <a:r>
              <a:rPr lang="en-US" sz="1600" dirty="0"/>
              <a:t> </a:t>
            </a:r>
            <a:endParaRPr lang="en-US" sz="1600" dirty="0" smtClean="0"/>
          </a:p>
          <a:p>
            <a:r>
              <a:rPr lang="en-US" dirty="0" smtClean="0"/>
              <a:t>Dig in at all levels:</a:t>
            </a:r>
          </a:p>
          <a:p>
            <a:pPr marL="457200" lvl="1" indent="0">
              <a:buNone/>
            </a:pPr>
            <a:r>
              <a:rPr lang="en-US" dirty="0" smtClean="0"/>
              <a:t>child; by subgroup; program/district; region; state</a:t>
            </a:r>
          </a:p>
          <a:p>
            <a:pPr marL="0" indent="0">
              <a:buNone/>
            </a:pPr>
            <a:r>
              <a:rPr lang="en-US" sz="1050" dirty="0" smtClean="0"/>
              <a:t> </a:t>
            </a:r>
          </a:p>
          <a:p>
            <a:r>
              <a:rPr lang="en-US" dirty="0" smtClean="0"/>
              <a:t>Resources:</a:t>
            </a:r>
          </a:p>
          <a:p>
            <a:pPr lvl="1"/>
            <a:r>
              <a:rPr lang="en-US" sz="2000" dirty="0">
                <a:solidFill>
                  <a:schemeClr val="tx1"/>
                </a:solidFill>
                <a:hlinkClick r:id="rId3"/>
              </a:rPr>
              <a:t>https://arksped.k12.ar.us/sections/Early%20Childhood.htm</a:t>
            </a:r>
            <a:endParaRPr lang="en-US" sz="2000" dirty="0">
              <a:solidFill>
                <a:schemeClr val="tx1"/>
              </a:solidFill>
            </a:endParaRPr>
          </a:p>
          <a:p>
            <a:pPr lvl="1"/>
            <a:r>
              <a:rPr lang="en-US" sz="2000" dirty="0">
                <a:solidFill>
                  <a:schemeClr val="tx1"/>
                </a:solidFill>
                <a:hlinkClick r:id="rId4"/>
              </a:rPr>
              <a:t>http://arksped.k12.ar.us/sections/spd/GSEG.htm</a:t>
            </a:r>
            <a:r>
              <a:rPr lang="en-US" sz="2000" dirty="0">
                <a:solidFill>
                  <a:schemeClr val="tx1"/>
                </a:solidFill>
              </a:rPr>
              <a:t> </a:t>
            </a:r>
          </a:p>
          <a:p>
            <a:endParaRPr lang="en-US" dirty="0" smtClean="0"/>
          </a:p>
        </p:txBody>
      </p:sp>
      <p:sp>
        <p:nvSpPr>
          <p:cNvPr id="4" name="Slide Number Placeholder 3"/>
          <p:cNvSpPr>
            <a:spLocks noGrp="1"/>
          </p:cNvSpPr>
          <p:nvPr>
            <p:ph type="sldNum" sz="quarter" idx="10"/>
          </p:nvPr>
        </p:nvSpPr>
        <p:spPr/>
        <p:txBody>
          <a:bodyPr/>
          <a:lstStyle/>
          <a:p>
            <a:pPr>
              <a:defRPr/>
            </a:pPr>
            <a:fld id="{692C6903-1743-4F66-A1E1-8E479C64374E}" type="slidenum">
              <a:rPr lang="en-US" smtClean="0"/>
              <a:pPr>
                <a:defRPr/>
              </a:pPr>
              <a:t>184</a:t>
            </a:fld>
            <a:endParaRPr lang="en-US" dirty="0"/>
          </a:p>
        </p:txBody>
      </p:sp>
      <p:sp>
        <p:nvSpPr>
          <p:cNvPr id="5" name="Footer Placeholder 4"/>
          <p:cNvSpPr>
            <a:spLocks noGrp="1"/>
          </p:cNvSpPr>
          <p:nvPr>
            <p:ph type="ftr" sz="quarter" idx="11"/>
          </p:nvPr>
        </p:nvSpPr>
        <p:spPr/>
        <p:txBody>
          <a:bodyPr/>
          <a:lstStyle/>
          <a:p>
            <a:pPr>
              <a:defRPr/>
            </a:pPr>
            <a:r>
              <a:rPr lang="en-US" dirty="0" smtClean="0"/>
              <a:t>Early Childhood Outcomes Center</a:t>
            </a:r>
            <a:endParaRPr lang="en-US" dirty="0"/>
          </a:p>
        </p:txBody>
      </p:sp>
      <p:grpSp>
        <p:nvGrpSpPr>
          <p:cNvPr id="6" name="Group 5"/>
          <p:cNvGrpSpPr/>
          <p:nvPr/>
        </p:nvGrpSpPr>
        <p:grpSpPr>
          <a:xfrm>
            <a:off x="7010400" y="1905000"/>
            <a:ext cx="1818908" cy="2225487"/>
            <a:chOff x="6858001" y="4267200"/>
            <a:chExt cx="1818908" cy="2225487"/>
          </a:xfrm>
        </p:grpSpPr>
        <p:pic>
          <p:nvPicPr>
            <p:cNvPr id="7" name="Picture 5" descr="C:\Users\lbarton\AppData\Local\Microsoft\Windows\Temporary Internet Files\Content.IE5\NQKPECFM\MM900356605[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58001" y="4267200"/>
              <a:ext cx="1818908" cy="22254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21141329">
              <a:off x="7259159" y="4519464"/>
              <a:ext cx="1050288" cy="584775"/>
            </a:xfrm>
            <a:prstGeom prst="rect">
              <a:avLst/>
            </a:prstGeom>
            <a:noFill/>
          </p:spPr>
          <p:txBody>
            <a:bodyPr wrap="none" rtlCol="0">
              <a:spAutoFit/>
            </a:bodyPr>
            <a:lstStyle/>
            <a:p>
              <a:r>
                <a:rPr lang="en-US" dirty="0" smtClean="0"/>
                <a:t>Data</a:t>
              </a:r>
              <a:endParaRPr lang="en-US" dirty="0"/>
            </a:p>
          </p:txBody>
        </p:sp>
      </p:grpSp>
    </p:spTree>
    <p:extLst>
      <p:ext uri="{BB962C8B-B14F-4D97-AF65-F5344CB8AC3E}">
        <p14:creationId xmlns:p14="http://schemas.microsoft.com/office/powerpoint/2010/main" val="44309156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Georgia" pitchFamily="18" charset="0"/>
              </a:rPr>
              <a:t>From Ratings to Action…  Program Improvement</a:t>
            </a:r>
            <a:endParaRPr lang="en-US" dirty="0">
              <a:latin typeface="Georgia" pitchFamily="18" charset="0"/>
            </a:endParaRP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0117" y="2057400"/>
            <a:ext cx="5583766" cy="4187825"/>
          </a:xfrm>
        </p:spPr>
      </p:pic>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185</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233592028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2434EDAA-BC19-4AD4-B633-9614C112D322}" type="slidenum">
              <a:rPr lang="en-US" smtClean="0"/>
              <a:pPr>
                <a:defRPr/>
              </a:pPr>
              <a:t>186</a:t>
            </a:fld>
            <a:endParaRPr lang="en-US" dirty="0"/>
          </a:p>
        </p:txBody>
      </p:sp>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42" t="20574" r="14223" b="8333"/>
          <a:stretch/>
        </p:blipFill>
        <p:spPr bwMode="auto">
          <a:xfrm>
            <a:off x="152400" y="990600"/>
            <a:ext cx="883920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772806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3732" name="Rectangle 2"/>
          <p:cNvSpPr>
            <a:spLocks noGrp="1" noChangeArrowheads="1"/>
          </p:cNvSpPr>
          <p:nvPr>
            <p:ph type="body" sz="half" idx="1"/>
          </p:nvPr>
        </p:nvSpPr>
        <p:spPr>
          <a:xfrm>
            <a:off x="228600" y="1828800"/>
            <a:ext cx="5791200" cy="4114800"/>
          </a:xfrm>
        </p:spPr>
        <p:txBody>
          <a:bodyPr/>
          <a:lstStyle/>
          <a:p>
            <a:pPr algn="ctr" eaLnBrk="1" hangingPunct="1">
              <a:buFont typeface="Wingdings" pitchFamily="2" charset="2"/>
              <a:buNone/>
            </a:pPr>
            <a:r>
              <a:rPr lang="en-US" dirty="0" smtClean="0"/>
              <a:t> Keeping our eye on the prize:</a:t>
            </a:r>
          </a:p>
          <a:p>
            <a:pPr algn="ctr" eaLnBrk="1" hangingPunct="1">
              <a:buFont typeface="Wingdings" pitchFamily="2" charset="2"/>
              <a:buNone/>
            </a:pPr>
            <a:r>
              <a:rPr lang="en-US" sz="1400" dirty="0"/>
              <a:t> </a:t>
            </a:r>
            <a:endParaRPr lang="en-US" sz="1400" dirty="0" smtClean="0"/>
          </a:p>
          <a:p>
            <a:pPr algn="ctr" eaLnBrk="1" hangingPunct="1">
              <a:buFont typeface="Wingdings" pitchFamily="2" charset="2"/>
              <a:buNone/>
            </a:pPr>
            <a:r>
              <a:rPr lang="en-US" dirty="0" smtClean="0"/>
              <a:t>High quality services for children and </a:t>
            </a:r>
            <a:r>
              <a:rPr lang="en-US" sz="3600" dirty="0" smtClean="0"/>
              <a:t>families</a:t>
            </a:r>
            <a:r>
              <a:rPr lang="en-US" dirty="0" smtClean="0"/>
              <a:t> that will lead to good outcomes.</a:t>
            </a:r>
          </a:p>
        </p:txBody>
      </p:sp>
      <p:pic>
        <p:nvPicPr>
          <p:cNvPr id="73733" name="Picture 3" descr="eco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172200" y="685800"/>
            <a:ext cx="1519238" cy="2228850"/>
          </a:xfrm>
          <a:noFill/>
        </p:spPr>
      </p:pic>
      <p:pic>
        <p:nvPicPr>
          <p:cNvPr id="73734" name="Picture 4" descr="eco6"/>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019800" y="4114800"/>
            <a:ext cx="1573213" cy="2009775"/>
          </a:xfrm>
          <a:noFill/>
        </p:spPr>
      </p:pic>
      <p:pic>
        <p:nvPicPr>
          <p:cNvPr id="73735" name="Picture 5" descr="eco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362200"/>
            <a:ext cx="1447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365214"/>
      </p:ext>
    </p:extLst>
  </p:cSld>
  <p:clrMapOvr>
    <a:masterClrMapping/>
  </p:clrMapOvr>
  <p:transition spd="med">
    <p:wipe dir="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Answers</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188</a:t>
            </a:fld>
            <a:endParaRPr lang="en-US" dirty="0"/>
          </a:p>
        </p:txBody>
      </p:sp>
      <p:pic>
        <p:nvPicPr>
          <p:cNvPr id="17410" name="Picture 2" descr="C:\Users\gillaspy\AppData\Local\Microsoft\Windows\Temporary Internet Files\Content.IE5\HNTRDLE0\MC900441498[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1926" y="2362200"/>
            <a:ext cx="3657143" cy="365714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39003443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p:cNvSpPr>
            <a:spLocks noGrp="1" noChangeArrowheads="1"/>
          </p:cNvSpPr>
          <p:nvPr>
            <p:ph type="title"/>
          </p:nvPr>
        </p:nvSpPr>
        <p:spPr/>
        <p:txBody>
          <a:bodyPr/>
          <a:lstStyle/>
          <a:p>
            <a:pPr eaLnBrk="1" hangingPunct="1"/>
            <a:r>
              <a:rPr lang="en-US" dirty="0" smtClean="0">
                <a:latin typeface="Georgia" pitchFamily="18" charset="0"/>
              </a:rPr>
              <a:t>ECO Center web site</a:t>
            </a:r>
          </a:p>
        </p:txBody>
      </p:sp>
      <p:sp>
        <p:nvSpPr>
          <p:cNvPr id="104451" name="Rectangle 5"/>
          <p:cNvSpPr>
            <a:spLocks noGrp="1" noChangeArrowheads="1"/>
          </p:cNvSpPr>
          <p:nvPr>
            <p:ph idx="1"/>
          </p:nvPr>
        </p:nvSpPr>
        <p:spPr>
          <a:xfrm>
            <a:off x="838200" y="2438400"/>
            <a:ext cx="7467600" cy="4114800"/>
          </a:xfrm>
        </p:spPr>
        <p:txBody>
          <a:bodyPr/>
          <a:lstStyle/>
          <a:p>
            <a:pPr eaLnBrk="1" hangingPunct="1">
              <a:buFont typeface="Wingdings" pitchFamily="2" charset="2"/>
              <a:buNone/>
            </a:pPr>
            <a:r>
              <a:rPr lang="en-US" dirty="0" smtClean="0">
                <a:latin typeface="Georgia" pitchFamily="18" charset="0"/>
              </a:rPr>
              <a:t>	Additional information is available on our website</a:t>
            </a:r>
          </a:p>
          <a:p>
            <a:pPr eaLnBrk="1" hangingPunct="1">
              <a:buFont typeface="Wingdings" pitchFamily="2" charset="2"/>
              <a:buNone/>
            </a:pPr>
            <a:endParaRPr lang="en-US" dirty="0" smtClean="0">
              <a:latin typeface="Georgia" pitchFamily="18" charset="0"/>
            </a:endParaRPr>
          </a:p>
          <a:p>
            <a:pPr eaLnBrk="1" hangingPunct="1">
              <a:buFont typeface="Wingdings" pitchFamily="2" charset="2"/>
              <a:buNone/>
            </a:pPr>
            <a:r>
              <a:rPr lang="en-US" sz="4000" b="1" dirty="0" smtClean="0">
                <a:latin typeface="Georgia" pitchFamily="18" charset="0"/>
              </a:rPr>
              <a:t>	www.the-eco-center.org</a:t>
            </a:r>
          </a:p>
        </p:txBody>
      </p:sp>
      <p:sp>
        <p:nvSpPr>
          <p:cNvPr id="104452" name="Slide Number Placeholder 3"/>
          <p:cNvSpPr>
            <a:spLocks noGrp="1"/>
          </p:cNvSpPr>
          <p:nvPr>
            <p:ph type="sldNum" sz="quarter" idx="10"/>
          </p:nvPr>
        </p:nvSpPr>
        <p:spPr>
          <a:xfrm>
            <a:off x="5181600" y="6172200"/>
            <a:ext cx="3733800" cy="476250"/>
          </a:xfrm>
          <a:noFill/>
        </p:spPr>
        <p:txBody>
          <a:bodyPr/>
          <a:lstStyle/>
          <a:p>
            <a:pPr algn="r"/>
            <a:fld id="{4CA5064A-A699-4235-860B-B45334B5C4A1}" type="slidenum">
              <a:rPr lang="en-US" smtClean="0"/>
              <a:pPr algn="r"/>
              <a:t>189</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156489404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ctr" eaLnBrk="0" hangingPunct="0">
              <a:defRPr sz="3200">
                <a:solidFill>
                  <a:srgbClr val="224568"/>
                </a:solidFill>
                <a:latin typeface="Arial" pitchFamily="34" charset="0"/>
              </a:defRPr>
            </a:lvl1pPr>
            <a:lvl2pPr marL="742950" indent="-285750" algn="ctr" eaLnBrk="0" hangingPunct="0">
              <a:defRPr sz="3200">
                <a:solidFill>
                  <a:srgbClr val="224568"/>
                </a:solidFill>
                <a:latin typeface="Arial" pitchFamily="34" charset="0"/>
              </a:defRPr>
            </a:lvl2pPr>
            <a:lvl3pPr marL="1143000" indent="-228600" algn="ctr" eaLnBrk="0" hangingPunct="0">
              <a:defRPr sz="3200">
                <a:solidFill>
                  <a:srgbClr val="224568"/>
                </a:solidFill>
                <a:latin typeface="Arial" pitchFamily="34" charset="0"/>
              </a:defRPr>
            </a:lvl3pPr>
            <a:lvl4pPr marL="1600200" indent="-228600" algn="ctr" eaLnBrk="0" hangingPunct="0">
              <a:defRPr sz="3200">
                <a:solidFill>
                  <a:srgbClr val="224568"/>
                </a:solidFill>
                <a:latin typeface="Arial" pitchFamily="34" charset="0"/>
              </a:defRPr>
            </a:lvl4pPr>
            <a:lvl5pPr marL="2057400" indent="-228600" algn="ctr" eaLnBrk="0" hangingPunct="0">
              <a:defRPr sz="3200">
                <a:solidFill>
                  <a:srgbClr val="224568"/>
                </a:solidFill>
                <a:latin typeface="Arial" pitchFamily="34" charset="0"/>
              </a:defRPr>
            </a:lvl5pPr>
            <a:lvl6pPr marL="2514600" indent="-228600" algn="ctr" eaLnBrk="0" fontAlgn="base" hangingPunct="0">
              <a:spcBef>
                <a:spcPct val="0"/>
              </a:spcBef>
              <a:spcAft>
                <a:spcPct val="0"/>
              </a:spcAft>
              <a:defRPr sz="3200">
                <a:solidFill>
                  <a:srgbClr val="224568"/>
                </a:solidFill>
                <a:latin typeface="Arial" pitchFamily="34" charset="0"/>
              </a:defRPr>
            </a:lvl6pPr>
            <a:lvl7pPr marL="2971800" indent="-228600" algn="ctr" eaLnBrk="0" fontAlgn="base" hangingPunct="0">
              <a:spcBef>
                <a:spcPct val="0"/>
              </a:spcBef>
              <a:spcAft>
                <a:spcPct val="0"/>
              </a:spcAft>
              <a:defRPr sz="3200">
                <a:solidFill>
                  <a:srgbClr val="224568"/>
                </a:solidFill>
                <a:latin typeface="Arial" pitchFamily="34" charset="0"/>
              </a:defRPr>
            </a:lvl7pPr>
            <a:lvl8pPr marL="3429000" indent="-228600" algn="ctr" eaLnBrk="0" fontAlgn="base" hangingPunct="0">
              <a:spcBef>
                <a:spcPct val="0"/>
              </a:spcBef>
              <a:spcAft>
                <a:spcPct val="0"/>
              </a:spcAft>
              <a:defRPr sz="3200">
                <a:solidFill>
                  <a:srgbClr val="224568"/>
                </a:solidFill>
                <a:latin typeface="Arial" pitchFamily="34" charset="0"/>
              </a:defRPr>
            </a:lvl8pPr>
            <a:lvl9pPr marL="3886200" indent="-228600" algn="ctr" eaLnBrk="0" fontAlgn="base" hangingPunct="0">
              <a:spcBef>
                <a:spcPct val="0"/>
              </a:spcBef>
              <a:spcAft>
                <a:spcPct val="0"/>
              </a:spcAft>
              <a:defRPr sz="3200">
                <a:solidFill>
                  <a:srgbClr val="224568"/>
                </a:solidFill>
                <a:latin typeface="Arial" pitchFamily="34" charset="0"/>
              </a:defRPr>
            </a:lvl9pPr>
          </a:lstStyle>
          <a:p>
            <a:pPr algn="r"/>
            <a:fld id="{C2F514A8-042B-4FC1-AF90-E7868492460E}" type="slidenum">
              <a:rPr lang="en-US" sz="1200" smtClean="0"/>
              <a:pPr algn="r"/>
              <a:t>19</a:t>
            </a:fld>
            <a:endParaRPr lang="en-US" sz="1200" smtClean="0"/>
          </a:p>
        </p:txBody>
      </p:sp>
      <p:sp>
        <p:nvSpPr>
          <p:cNvPr id="101379" name="Rectangle 4"/>
          <p:cNvSpPr>
            <a:spLocks noGrp="1" noChangeArrowheads="1"/>
          </p:cNvSpPr>
          <p:nvPr>
            <p:ph type="title" idx="4294967295"/>
          </p:nvPr>
        </p:nvSpPr>
        <p:spPr>
          <a:xfrm>
            <a:off x="381000" y="296863"/>
            <a:ext cx="8077200" cy="1143000"/>
          </a:xfrm>
        </p:spPr>
        <p:txBody>
          <a:bodyPr/>
          <a:lstStyle/>
          <a:p>
            <a:r>
              <a:rPr lang="en-US" sz="4000" dirty="0" smtClean="0">
                <a:latin typeface="Georgia" pitchFamily="18" charset="0"/>
              </a:rPr>
              <a:t>Other Ways to Think about Summary Statement 2</a:t>
            </a:r>
          </a:p>
        </p:txBody>
      </p:sp>
      <p:sp>
        <p:nvSpPr>
          <p:cNvPr id="572419" name="Rectangle 3"/>
          <p:cNvSpPr>
            <a:spLocks noChangeArrowheads="1"/>
          </p:cNvSpPr>
          <p:nvPr/>
        </p:nvSpPr>
        <p:spPr bwMode="auto">
          <a:xfrm flipV="1">
            <a:off x="2971800" y="296863"/>
            <a:ext cx="914400" cy="701675"/>
          </a:xfrm>
          <a:prstGeom prst="rect">
            <a:avLst/>
          </a:prstGeom>
          <a:noFill/>
          <a:ln w="9525">
            <a:noFill/>
            <a:miter lim="800000"/>
            <a:headEnd/>
            <a:tailEnd/>
          </a:ln>
          <a:effectLst/>
        </p:spPr>
        <p:txBody>
          <a:bodyPr rot="10800000">
            <a:spAutoFit/>
          </a:bodyPr>
          <a:lstStyle/>
          <a:p>
            <a:pPr algn="ctr">
              <a:defRPr/>
            </a:pPr>
            <a:endParaRPr lang="en-US" sz="4000" b="1" dirty="0">
              <a:solidFill>
                <a:schemeClr val="bg1"/>
              </a:solidFill>
              <a:effectLst>
                <a:outerShdw blurRad="38100" dist="38100" dir="2700000" algn="tl">
                  <a:srgbClr val="000000"/>
                </a:outerShdw>
              </a:effectLst>
              <a:latin typeface="Tahoma" pitchFamily="34" charset="0"/>
              <a:cs typeface="+mn-cs"/>
            </a:endParaRPr>
          </a:p>
        </p:txBody>
      </p:sp>
      <p:sp>
        <p:nvSpPr>
          <p:cNvPr id="167937" name="Rectangle 1"/>
          <p:cNvSpPr>
            <a:spLocks noChangeArrowheads="1"/>
          </p:cNvSpPr>
          <p:nvPr/>
        </p:nvSpPr>
        <p:spPr bwMode="auto">
          <a:xfrm>
            <a:off x="685800" y="2286000"/>
            <a:ext cx="8115300" cy="3540125"/>
          </a:xfrm>
          <a:prstGeom prst="rect">
            <a:avLst/>
          </a:prstGeom>
          <a:noFill/>
          <a:ln w="9525">
            <a:noFill/>
            <a:miter lim="800000"/>
            <a:headEnd/>
            <a:tailEnd/>
          </a:ln>
          <a:effectLst/>
        </p:spPr>
        <p:txBody>
          <a:bodyPr anchor="ctr">
            <a:spAutoFit/>
          </a:bodyPr>
          <a:lstStyle/>
          <a:p>
            <a:pPr marL="457200" indent="-457200" algn="l">
              <a:buFont typeface="Arial" pitchFamily="34" charset="0"/>
              <a:buChar char="•"/>
              <a:defRPr/>
            </a:pPr>
            <a:r>
              <a:rPr lang="en-US" sz="2800" dirty="0">
                <a:latin typeface="Georgia" pitchFamily="18" charset="0"/>
                <a:ea typeface="Calibri" pitchFamily="34" charset="0"/>
                <a:cs typeface="Times New Roman" pitchFamily="18" charset="0"/>
              </a:rPr>
              <a:t>How many children were functioning like </a:t>
            </a:r>
            <a:r>
              <a:rPr lang="en-US" sz="2800" dirty="0" smtClean="0">
                <a:latin typeface="Georgia" pitchFamily="18" charset="0"/>
                <a:ea typeface="Calibri" pitchFamily="34" charset="0"/>
                <a:cs typeface="Times New Roman" pitchFamily="18" charset="0"/>
              </a:rPr>
              <a:t>same aged </a:t>
            </a:r>
            <a:r>
              <a:rPr lang="en-US" sz="2800" dirty="0">
                <a:latin typeface="Georgia" pitchFamily="18" charset="0"/>
                <a:ea typeface="Calibri" pitchFamily="34" charset="0"/>
                <a:cs typeface="Times New Roman" pitchFamily="18" charset="0"/>
              </a:rPr>
              <a:t>peers when they left the program?</a:t>
            </a:r>
          </a:p>
          <a:p>
            <a:pPr>
              <a:buFont typeface="Arial" pitchFamily="34" charset="0"/>
              <a:buChar char="•"/>
              <a:defRPr/>
            </a:pPr>
            <a:endParaRPr lang="en-US" sz="2800" dirty="0">
              <a:latin typeface="Georgia" pitchFamily="18" charset="0"/>
            </a:endParaRPr>
          </a:p>
          <a:p>
            <a:pPr marL="457200" indent="-457200" algn="l" eaLnBrk="0" hangingPunct="0">
              <a:buFont typeface="Arial" pitchFamily="34" charset="0"/>
              <a:buChar char="•"/>
              <a:defRPr/>
            </a:pPr>
            <a:r>
              <a:rPr lang="en-US" sz="2800" dirty="0">
                <a:latin typeface="Georgia" pitchFamily="18" charset="0"/>
                <a:ea typeface="Calibri" pitchFamily="34" charset="0"/>
                <a:cs typeface="Times New Roman" pitchFamily="18" charset="0"/>
              </a:rPr>
              <a:t>Percent of the children who were functioning </a:t>
            </a:r>
            <a:r>
              <a:rPr lang="en-US" sz="2800" dirty="0" smtClean="0">
                <a:latin typeface="Georgia" pitchFamily="18" charset="0"/>
                <a:ea typeface="Calibri" pitchFamily="34" charset="0"/>
                <a:cs typeface="Times New Roman" pitchFamily="18" charset="0"/>
              </a:rPr>
              <a:t> at </a:t>
            </a:r>
            <a:r>
              <a:rPr lang="en-US" sz="2800" dirty="0">
                <a:latin typeface="Georgia" pitchFamily="18" charset="0"/>
                <a:ea typeface="Calibri" pitchFamily="34" charset="0"/>
                <a:cs typeface="Times New Roman" pitchFamily="18" charset="0"/>
              </a:rPr>
              <a:t>age expectations in this outcome area when they exited the program, including those who:</a:t>
            </a:r>
            <a:endParaRPr lang="en-US" sz="2800" dirty="0">
              <a:latin typeface="Georgia" pitchFamily="18" charset="0"/>
            </a:endParaRPr>
          </a:p>
          <a:p>
            <a:pPr marL="1371600" lvl="2" indent="-457200" algn="l">
              <a:buFont typeface="Arial" pitchFamily="34" charset="0"/>
              <a:buChar char="•"/>
              <a:defRPr/>
            </a:pPr>
            <a:r>
              <a:rPr lang="en-US" sz="2800" dirty="0">
                <a:latin typeface="Georgia" pitchFamily="18" charset="0"/>
                <a:ea typeface="Calibri" pitchFamily="34" charset="0"/>
                <a:cs typeface="Times New Roman" pitchFamily="18" charset="0"/>
              </a:rPr>
              <a:t>   started out behind and caught up and</a:t>
            </a:r>
          </a:p>
          <a:p>
            <a:pPr marL="1371600" lvl="2" indent="-457200" algn="l">
              <a:buFont typeface="Arial" pitchFamily="34" charset="0"/>
              <a:buChar char="•"/>
              <a:defRPr/>
            </a:pPr>
            <a:r>
              <a:rPr lang="en-US" sz="2800" dirty="0">
                <a:latin typeface="Georgia" pitchFamily="18" charset="0"/>
                <a:ea typeface="Calibri" pitchFamily="34" charset="0"/>
                <a:cs typeface="Times New Roman" pitchFamily="18" charset="0"/>
              </a:rPr>
              <a:t>   entered and exited at age level</a:t>
            </a:r>
            <a:r>
              <a:rPr lang="en-US" sz="2800" dirty="0">
                <a:latin typeface="Georgia" pitchFamily="18" charset="0"/>
              </a:rPr>
              <a:t> </a:t>
            </a:r>
          </a:p>
        </p:txBody>
      </p:sp>
    </p:spTree>
    <p:extLst>
      <p:ext uri="{BB962C8B-B14F-4D97-AF65-F5344CB8AC3E}">
        <p14:creationId xmlns:p14="http://schemas.microsoft.com/office/powerpoint/2010/main" val="1229424011"/>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idx="1"/>
          </p:nvPr>
        </p:nvSpPr>
        <p:spPr/>
        <p:txBody>
          <a:bodyPr/>
          <a:lstStyle/>
          <a:p>
            <a:pPr marL="0" indent="0" algn="ctr">
              <a:buNone/>
            </a:pPr>
            <a:r>
              <a:rPr lang="en-US" dirty="0" smtClean="0"/>
              <a:t>Kathi Gillaspy</a:t>
            </a:r>
          </a:p>
          <a:p>
            <a:pPr marL="0" indent="0" algn="ctr">
              <a:buNone/>
            </a:pPr>
            <a:r>
              <a:rPr lang="en-US" dirty="0" smtClean="0"/>
              <a:t>NECTAC/ECO – FPG</a:t>
            </a:r>
          </a:p>
          <a:p>
            <a:pPr marL="0" indent="0" algn="ctr">
              <a:buNone/>
            </a:pPr>
            <a:r>
              <a:rPr lang="en-US" dirty="0" smtClean="0">
                <a:hlinkClick r:id="rId2"/>
              </a:rPr>
              <a:t>kathi.gillaspy@unc.edu</a:t>
            </a:r>
            <a:endParaRPr lang="en-US" dirty="0" smtClean="0"/>
          </a:p>
          <a:p>
            <a:pPr marL="0" indent="0" algn="ctr">
              <a:buNone/>
            </a:pPr>
            <a:endParaRPr lang="en-US" dirty="0"/>
          </a:p>
          <a:p>
            <a:pPr marL="0" indent="0" algn="ctr">
              <a:buNone/>
            </a:pPr>
            <a:r>
              <a:rPr lang="en-US" dirty="0" smtClean="0"/>
              <a:t>Lauren Barton</a:t>
            </a:r>
          </a:p>
          <a:p>
            <a:pPr marL="0" indent="0" algn="ctr">
              <a:buNone/>
            </a:pPr>
            <a:r>
              <a:rPr lang="en-US" dirty="0" smtClean="0"/>
              <a:t>ECO – SRI</a:t>
            </a:r>
          </a:p>
          <a:p>
            <a:pPr marL="0" indent="0" algn="ctr">
              <a:buNone/>
            </a:pPr>
            <a:r>
              <a:rPr lang="en-US" dirty="0">
                <a:hlinkClick r:id="rId3"/>
              </a:rPr>
              <a:t>l</a:t>
            </a:r>
            <a:r>
              <a:rPr lang="en-US" dirty="0" smtClean="0">
                <a:hlinkClick r:id="rId3"/>
              </a:rPr>
              <a:t>auren.barton@sri.com</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190</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35984708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191</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590432383"/>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5">
              <a:lumMod val="75000"/>
            </a:schemeClr>
          </a:solidFill>
        </p:spPr>
        <p:txBody>
          <a:bodyPr/>
          <a:lstStyle/>
          <a:p>
            <a:r>
              <a:rPr lang="en-US" dirty="0" smtClean="0">
                <a:effectLst>
                  <a:outerShdw blurRad="50800" dist="38100" dir="2700000" algn="tl" rotWithShape="0">
                    <a:prstClr val="black">
                      <a:alpha val="40000"/>
                    </a:prstClr>
                  </a:outerShdw>
                </a:effectLst>
              </a:rPr>
              <a:t>EXTRAS &amp; LEFTOVERS….</a:t>
            </a:r>
            <a:endParaRPr lang="en-US" dirty="0">
              <a:effectLst>
                <a:outerShdw blurRad="50800" dist="38100" dir="2700000" algn="tl" rotWithShape="0">
                  <a:prstClr val="black">
                    <a:alpha val="40000"/>
                  </a:prstClr>
                </a:outerShdw>
              </a:effectLst>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00712949"/>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3E640533-0EE1-41EB-A65A-47ABBD32B4E4}" type="slidenum">
              <a:rPr lang="en-US" smtClean="0"/>
              <a:pPr>
                <a:defRPr/>
              </a:pPr>
              <a:t>193</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739788434"/>
              </p:ext>
            </p:extLst>
          </p:nvPr>
        </p:nvGraphicFramePr>
        <p:xfrm>
          <a:off x="863600" y="622300"/>
          <a:ext cx="7607300" cy="54737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571500" y="6364188"/>
            <a:ext cx="4889500" cy="307777"/>
          </a:xfrm>
          <a:prstGeom prst="rect">
            <a:avLst/>
          </a:prstGeom>
          <a:noFill/>
        </p:spPr>
        <p:txBody>
          <a:bodyPr wrap="square" rtlCol="0">
            <a:spAutoFit/>
          </a:bodyPr>
          <a:lstStyle/>
          <a:p>
            <a:r>
              <a:rPr lang="en-US" sz="1400" dirty="0" smtClean="0"/>
              <a:t>*Based on 36 States with the highest quality data.</a:t>
            </a:r>
            <a:endParaRPr lang="en-US" sz="1400" dirty="0"/>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Tree>
    <p:extLst>
      <p:ext uri="{BB962C8B-B14F-4D97-AF65-F5344CB8AC3E}">
        <p14:creationId xmlns:p14="http://schemas.microsoft.com/office/powerpoint/2010/main" val="3463124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50E8ADC-2C14-428C-9BCA-B5A925BCCA30}" type="slidenum">
              <a:rPr lang="en-US" smtClean="0"/>
              <a:pPr>
                <a:defRPr/>
              </a:pPr>
              <a:t>194</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463501297"/>
              </p:ext>
            </p:extLst>
          </p:nvPr>
        </p:nvGraphicFramePr>
        <p:xfrm>
          <a:off x="736600" y="584200"/>
          <a:ext cx="7556500" cy="56896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533400" y="6425325"/>
            <a:ext cx="5143500" cy="307777"/>
          </a:xfrm>
          <a:prstGeom prst="rect">
            <a:avLst/>
          </a:prstGeom>
          <a:noFill/>
        </p:spPr>
        <p:txBody>
          <a:bodyPr wrap="square" rtlCol="0">
            <a:spAutoFit/>
          </a:bodyPr>
          <a:lstStyle/>
          <a:p>
            <a:r>
              <a:rPr lang="en-US" sz="1400" dirty="0" smtClean="0"/>
              <a:t>*Based on 39 states with highest quality data</a:t>
            </a:r>
            <a:endParaRPr lang="en-US" sz="1400" dirty="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2208716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8077200" cy="1143000"/>
          </a:xfrm>
        </p:spPr>
        <p:txBody>
          <a:bodyPr/>
          <a:lstStyle/>
          <a:p>
            <a:r>
              <a:rPr lang="en-US" dirty="0" smtClean="0"/>
              <a:t>The national </a:t>
            </a:r>
            <a:r>
              <a:rPr lang="en-US" dirty="0"/>
              <a:t>d</a:t>
            </a:r>
            <a:r>
              <a:rPr lang="en-US" dirty="0" smtClean="0"/>
              <a:t>ata … </a:t>
            </a:r>
            <a:br>
              <a:rPr lang="en-US" dirty="0" smtClean="0"/>
            </a:br>
            <a:r>
              <a:rPr lang="en-US" dirty="0"/>
              <a:t> </a:t>
            </a:r>
            <a:r>
              <a:rPr lang="en-US" dirty="0" smtClean="0"/>
              <a:t>                          After three years…</a:t>
            </a:r>
            <a:endParaRPr lang="en-US" dirty="0"/>
          </a:p>
        </p:txBody>
      </p:sp>
      <p:sp>
        <p:nvSpPr>
          <p:cNvPr id="3" name="Content Placeholder 2"/>
          <p:cNvSpPr>
            <a:spLocks noGrp="1"/>
          </p:cNvSpPr>
          <p:nvPr>
            <p:ph idx="1"/>
          </p:nvPr>
        </p:nvSpPr>
        <p:spPr/>
        <p:txBody>
          <a:bodyPr/>
          <a:lstStyle/>
          <a:p>
            <a:r>
              <a:rPr lang="en-US" dirty="0" smtClean="0"/>
              <a:t>For both EI and ECSE:</a:t>
            </a:r>
          </a:p>
          <a:p>
            <a:pPr lvl="1"/>
            <a:r>
              <a:rPr lang="en-US" dirty="0"/>
              <a:t>High percentages of children </a:t>
            </a:r>
            <a:r>
              <a:rPr lang="en-US" dirty="0" smtClean="0"/>
              <a:t>show increased </a:t>
            </a:r>
            <a:r>
              <a:rPr lang="en-US" dirty="0"/>
              <a:t>rates of </a:t>
            </a:r>
            <a:r>
              <a:rPr lang="en-US" dirty="0" smtClean="0"/>
              <a:t>growth</a:t>
            </a:r>
          </a:p>
          <a:p>
            <a:pPr lvl="1"/>
            <a:r>
              <a:rPr lang="en-US" dirty="0" smtClean="0"/>
              <a:t>High percentages of children exit functioning like same-aged peers.</a:t>
            </a:r>
          </a:p>
          <a:p>
            <a:r>
              <a:rPr lang="en-US" dirty="0" smtClean="0"/>
              <a:t>The national data have been stable for 3 years.</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195</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7787738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420100" cy="1143000"/>
          </a:xfrm>
        </p:spPr>
        <p:txBody>
          <a:bodyPr/>
          <a:lstStyle/>
          <a:p>
            <a:r>
              <a:rPr lang="en-US" sz="4000" dirty="0" smtClean="0"/>
              <a:t>Is the rating subjective?</a:t>
            </a:r>
            <a:endParaRPr lang="en-US" sz="4000" dirty="0"/>
          </a:p>
        </p:txBody>
      </p:sp>
      <p:sp>
        <p:nvSpPr>
          <p:cNvPr id="3" name="Content Placeholder 2"/>
          <p:cNvSpPr>
            <a:spLocks noGrp="1"/>
          </p:cNvSpPr>
          <p:nvPr>
            <p:ph idx="1"/>
          </p:nvPr>
        </p:nvSpPr>
        <p:spPr>
          <a:xfrm>
            <a:off x="457200" y="1905000"/>
            <a:ext cx="7696200" cy="4038600"/>
          </a:xfrm>
        </p:spPr>
        <p:txBody>
          <a:bodyPr/>
          <a:lstStyle/>
          <a:p>
            <a:r>
              <a:rPr lang="en-US" sz="3000" dirty="0" smtClean="0"/>
              <a:t>What is subjective? </a:t>
            </a:r>
          </a:p>
          <a:p>
            <a:pPr lvl="1"/>
            <a:r>
              <a:rPr lang="en-US" sz="3000" dirty="0" smtClean="0"/>
              <a:t>“relating to the mind of the thinking subject and not the nature of the object being considered”</a:t>
            </a:r>
          </a:p>
          <a:p>
            <a:r>
              <a:rPr lang="en-US" sz="3000" dirty="0" smtClean="0"/>
              <a:t>The child outcome summary ratings involve clinical decision making from the team</a:t>
            </a:r>
          </a:p>
          <a:p>
            <a:pPr lvl="1"/>
            <a:r>
              <a:rPr lang="en-US" sz="3000" dirty="0" smtClean="0"/>
              <a:t>much like that used in deciding on goals and intervention strategies</a:t>
            </a:r>
          </a:p>
          <a:p>
            <a:endParaRPr lang="en-US" dirty="0" smtClean="0"/>
          </a:p>
          <a:p>
            <a:pPr>
              <a:buNone/>
            </a:pPr>
            <a:endParaRPr lang="en-US" dirty="0" smtClean="0"/>
          </a:p>
        </p:txBody>
      </p:sp>
    </p:spTree>
    <p:extLst>
      <p:ext uri="{BB962C8B-B14F-4D97-AF65-F5344CB8AC3E}">
        <p14:creationId xmlns:p14="http://schemas.microsoft.com/office/powerpoint/2010/main" val="3068719459"/>
      </p:ext>
    </p:extLst>
  </p:cSld>
  <p:clrMapOvr>
    <a:masterClrMapping/>
  </p:clrMapOvr>
  <p:transition spd="med">
    <p:wipe dir="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Informed Decisions</a:t>
            </a:r>
            <a:endParaRPr lang="en-US" dirty="0"/>
          </a:p>
        </p:txBody>
      </p:sp>
      <p:sp>
        <p:nvSpPr>
          <p:cNvPr id="3" name="Content Placeholder 2"/>
          <p:cNvSpPr>
            <a:spLocks noGrp="1"/>
          </p:cNvSpPr>
          <p:nvPr>
            <p:ph sz="half" idx="4294967295"/>
          </p:nvPr>
        </p:nvSpPr>
        <p:spPr>
          <a:xfrm>
            <a:off x="685800" y="2209800"/>
            <a:ext cx="3695700" cy="4191000"/>
          </a:xfrm>
          <a:ln>
            <a:solidFill>
              <a:schemeClr val="accent2">
                <a:lumMod val="60000"/>
                <a:lumOff val="40000"/>
              </a:schemeClr>
            </a:solidFill>
          </a:ln>
        </p:spPr>
        <p:txBody>
          <a:bodyPr/>
          <a:lstStyle/>
          <a:p>
            <a:pPr marL="514350" indent="-514350" algn="ctr">
              <a:buNone/>
            </a:pPr>
            <a:r>
              <a:rPr lang="en-US" sz="2400" b="1" dirty="0" smtClean="0"/>
              <a:t>Conditions: </a:t>
            </a:r>
          </a:p>
          <a:p>
            <a:pPr marL="514350" indent="-514350">
              <a:buFont typeface="+mj-lt"/>
              <a:buAutoNum type="arabicPeriod"/>
            </a:pPr>
            <a:r>
              <a:rPr lang="en-US" sz="2000" dirty="0" smtClean="0"/>
              <a:t>Operational definitions of the observed attributes</a:t>
            </a:r>
          </a:p>
          <a:p>
            <a:pPr marL="514350" indent="-514350">
              <a:buFont typeface="+mj-lt"/>
              <a:buAutoNum type="arabicPeriod"/>
            </a:pPr>
            <a:r>
              <a:rPr lang="en-US" sz="2000" dirty="0" smtClean="0"/>
              <a:t>Structured rating format to record informed opinion</a:t>
            </a:r>
          </a:p>
          <a:p>
            <a:pPr marL="514350" indent="-514350">
              <a:buFont typeface="+mj-lt"/>
              <a:buAutoNum type="arabicPeriod"/>
            </a:pPr>
            <a:r>
              <a:rPr lang="en-US" sz="2000" dirty="0" smtClean="0"/>
              <a:t>Gather data from multiple sources</a:t>
            </a:r>
          </a:p>
          <a:p>
            <a:pPr marL="514350" indent="-514350">
              <a:buFont typeface="+mj-lt"/>
              <a:buAutoNum type="arabicPeriod"/>
            </a:pPr>
            <a:r>
              <a:rPr lang="en-US" sz="2000" dirty="0" smtClean="0"/>
              <a:t>Establish consensus-decision making process</a:t>
            </a:r>
          </a:p>
          <a:p>
            <a:pPr marL="514350" indent="-514350">
              <a:buFont typeface="+mj-lt"/>
              <a:buAutoNum type="arabicPeriod"/>
            </a:pPr>
            <a:r>
              <a:rPr lang="en-US" sz="2000" dirty="0" smtClean="0"/>
              <a:t>Provide training to facilitate reliable ratings</a:t>
            </a:r>
            <a:endParaRPr lang="en-US" sz="2000" dirty="0"/>
          </a:p>
        </p:txBody>
      </p:sp>
      <p:sp>
        <p:nvSpPr>
          <p:cNvPr id="5" name="TextBox 4"/>
          <p:cNvSpPr txBox="1"/>
          <p:nvPr/>
        </p:nvSpPr>
        <p:spPr>
          <a:xfrm>
            <a:off x="4724400" y="2133600"/>
            <a:ext cx="3744455" cy="4401205"/>
          </a:xfrm>
          <a:prstGeom prst="rect">
            <a:avLst/>
          </a:prstGeom>
          <a:solidFill>
            <a:schemeClr val="accent5">
              <a:lumMod val="90000"/>
            </a:schemeClr>
          </a:solidFill>
          <a:ln>
            <a:solidFill>
              <a:schemeClr val="accent2">
                <a:lumMod val="60000"/>
                <a:lumOff val="40000"/>
              </a:schemeClr>
            </a:solidFill>
          </a:ln>
        </p:spPr>
        <p:txBody>
          <a:bodyPr wrap="square" rtlCol="0">
            <a:spAutoFit/>
          </a:bodyPr>
          <a:lstStyle/>
          <a:p>
            <a:pPr marL="284163" indent="-284163" algn="l"/>
            <a:r>
              <a:rPr lang="en-US" sz="2800" dirty="0" smtClean="0"/>
              <a:t> 	</a:t>
            </a:r>
            <a:r>
              <a:rPr lang="en-US" sz="2800" dirty="0" smtClean="0">
                <a:latin typeface="+mn-lt"/>
              </a:rPr>
              <a:t>Research on clinical judgment shows that professionals can reach reliable conclusions under certain conditions</a:t>
            </a:r>
          </a:p>
          <a:p>
            <a:pPr marL="284163" indent="-284163" algn="l"/>
            <a:endParaRPr lang="en-US" sz="2800" dirty="0" smtClean="0">
              <a:latin typeface="+mn-lt"/>
            </a:endParaRPr>
          </a:p>
          <a:p>
            <a:pPr marL="284163" indent="-284163" algn="l"/>
            <a:r>
              <a:rPr lang="en-US" sz="2800" dirty="0" smtClean="0">
                <a:latin typeface="+mn-lt"/>
              </a:rPr>
              <a:t>	The  process meets all of these conditions</a:t>
            </a:r>
            <a:r>
              <a:rPr lang="en-US" sz="2800" dirty="0" smtClean="0"/>
              <a:t>.</a:t>
            </a:r>
            <a:endParaRPr lang="en-US" sz="2800" dirty="0"/>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4" name="Slide Number Placeholder 3"/>
          <p:cNvSpPr>
            <a:spLocks noGrp="1"/>
          </p:cNvSpPr>
          <p:nvPr>
            <p:ph type="sldNum" sz="quarter" idx="11"/>
          </p:nvPr>
        </p:nvSpPr>
        <p:spPr/>
        <p:txBody>
          <a:bodyPr/>
          <a:lstStyle/>
          <a:p>
            <a:pPr>
              <a:defRPr/>
            </a:pPr>
            <a:fld id="{56758675-5A37-4EA8-9D04-8C05A631376B}" type="slidenum">
              <a:rPr lang="en-US" smtClean="0"/>
              <a:pPr>
                <a:defRPr/>
              </a:pPr>
              <a:t>197</a:t>
            </a:fld>
            <a:endParaRPr lang="en-US" dirty="0"/>
          </a:p>
        </p:txBody>
      </p:sp>
    </p:spTree>
    <p:extLst>
      <p:ext uri="{BB962C8B-B14F-4D97-AF65-F5344CB8AC3E}">
        <p14:creationId xmlns:p14="http://schemas.microsoft.com/office/powerpoint/2010/main" val="250387210"/>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1"/>
          </p:nvPr>
        </p:nvSpPr>
        <p:spPr/>
        <p:txBody>
          <a:bodyPr/>
          <a:lstStyle/>
          <a:p>
            <a:fld id="{1641D4B8-232C-4068-A5D1-087617ADAEC2}" type="slidenum">
              <a:rPr lang="en-US"/>
              <a:pPr/>
              <a:t>198</a:t>
            </a:fld>
            <a:endParaRPr lang="en-US"/>
          </a:p>
        </p:txBody>
      </p:sp>
      <p:sp>
        <p:nvSpPr>
          <p:cNvPr id="64514" name="Rectangle 2"/>
          <p:cNvSpPr>
            <a:spLocks noGrp="1" noChangeArrowheads="1"/>
          </p:cNvSpPr>
          <p:nvPr>
            <p:ph type="title"/>
          </p:nvPr>
        </p:nvSpPr>
        <p:spPr>
          <a:xfrm>
            <a:off x="533400" y="381000"/>
            <a:ext cx="7793037" cy="1143000"/>
          </a:xfrm>
        </p:spPr>
        <p:txBody>
          <a:bodyPr/>
          <a:lstStyle/>
          <a:p>
            <a:r>
              <a:rPr lang="en-US" sz="4000" dirty="0"/>
              <a:t>Fake Data: OSEP progress categories</a:t>
            </a:r>
          </a:p>
        </p:txBody>
      </p:sp>
      <p:sp>
        <p:nvSpPr>
          <p:cNvPr id="64515" name="Rectangle 3"/>
          <p:cNvSpPr>
            <a:spLocks noGrp="1" noChangeArrowheads="1"/>
          </p:cNvSpPr>
          <p:nvPr>
            <p:ph type="body" sz="half" idx="1"/>
          </p:nvPr>
        </p:nvSpPr>
        <p:spPr>
          <a:xfrm>
            <a:off x="457200" y="1981200"/>
            <a:ext cx="3695700" cy="4114800"/>
          </a:xfrm>
        </p:spPr>
        <p:txBody>
          <a:bodyPr/>
          <a:lstStyle/>
          <a:p>
            <a:r>
              <a:rPr lang="en-US" sz="2800" dirty="0"/>
              <a:t>Possible Problems:</a:t>
            </a:r>
          </a:p>
          <a:p>
            <a:pPr lvl="1"/>
            <a:r>
              <a:rPr lang="en-US" sz="3200" dirty="0"/>
              <a:t>Too many children in “a”</a:t>
            </a:r>
          </a:p>
          <a:p>
            <a:pPr lvl="1"/>
            <a:endParaRPr lang="en-US" sz="3200" dirty="0"/>
          </a:p>
          <a:p>
            <a:pPr lvl="1"/>
            <a:endParaRPr lang="en-US" sz="2400" dirty="0"/>
          </a:p>
          <a:p>
            <a:pPr lvl="1"/>
            <a:r>
              <a:rPr lang="en-US" sz="3200" dirty="0"/>
              <a:t>Too many children in “e”</a:t>
            </a:r>
          </a:p>
        </p:txBody>
      </p:sp>
      <p:graphicFrame>
        <p:nvGraphicFramePr>
          <p:cNvPr id="64516" name="Object 4"/>
          <p:cNvGraphicFramePr>
            <a:graphicFrameLocks noGrp="1" noChangeAspect="1"/>
          </p:cNvGraphicFramePr>
          <p:nvPr>
            <p:ph sz="quarter" idx="2"/>
            <p:extLst>
              <p:ext uri="{D42A27DB-BD31-4B8C-83A1-F6EECF244321}">
                <p14:modId xmlns:p14="http://schemas.microsoft.com/office/powerpoint/2010/main" val="2700331609"/>
              </p:ext>
            </p:extLst>
          </p:nvPr>
        </p:nvGraphicFramePr>
        <p:xfrm>
          <a:off x="4495800" y="1905000"/>
          <a:ext cx="3276600" cy="2185988"/>
        </p:xfrm>
        <a:graphic>
          <a:graphicData uri="http://schemas.openxmlformats.org/presentationml/2006/ole">
            <mc:AlternateContent xmlns:mc="http://schemas.openxmlformats.org/markup-compatibility/2006">
              <mc:Choice xmlns:v="urn:schemas-microsoft-com:vml" Requires="v">
                <p:oleObj spid="_x0000_s28734" name="Chart" r:id="rId4" imgW="6096000" imgH="4067085" progId="MSGraph.Chart.8">
                  <p:embed followColorScheme="full"/>
                </p:oleObj>
              </mc:Choice>
              <mc:Fallback>
                <p:oleObj name="Chart" r:id="rId4" imgW="6096000" imgH="4067085" progId="MSGraph.Chart.8">
                  <p:embed followColorScheme="full"/>
                  <p:pic>
                    <p:nvPicPr>
                      <p:cNvPr id="0" name=""/>
                      <p:cNvPicPr>
                        <a:picLocks noChangeAspect="1" noChangeArrowheads="1"/>
                      </p:cNvPicPr>
                      <p:nvPr/>
                    </p:nvPicPr>
                    <p:blipFill>
                      <a:blip r:embed="rId5"/>
                      <a:srcRect/>
                      <a:stretch>
                        <a:fillRect/>
                      </a:stretch>
                    </p:blipFill>
                    <p:spPr bwMode="auto">
                      <a:xfrm>
                        <a:off x="4495800" y="1905000"/>
                        <a:ext cx="3276600" cy="218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520" name="Object 8"/>
          <p:cNvGraphicFramePr>
            <a:graphicFrameLocks noChangeAspect="1"/>
          </p:cNvGraphicFramePr>
          <p:nvPr>
            <p:extLst>
              <p:ext uri="{D42A27DB-BD31-4B8C-83A1-F6EECF244321}">
                <p14:modId xmlns:p14="http://schemas.microsoft.com/office/powerpoint/2010/main" val="155544353"/>
              </p:ext>
            </p:extLst>
          </p:nvPr>
        </p:nvGraphicFramePr>
        <p:xfrm>
          <a:off x="4572000" y="4267200"/>
          <a:ext cx="3273425" cy="2185988"/>
        </p:xfrm>
        <a:graphic>
          <a:graphicData uri="http://schemas.openxmlformats.org/presentationml/2006/ole">
            <mc:AlternateContent xmlns:mc="http://schemas.openxmlformats.org/markup-compatibility/2006">
              <mc:Choice xmlns:v="urn:schemas-microsoft-com:vml" Requires="v">
                <p:oleObj spid="_x0000_s28735" name="Chart" r:id="rId6" imgW="6096000" imgH="4067085" progId="MSGraph.Chart.8">
                  <p:embed followColorScheme="full"/>
                </p:oleObj>
              </mc:Choice>
              <mc:Fallback>
                <p:oleObj name="Chart" r:id="rId6" imgW="6096000" imgH="4067085" progId="MSGraph.Chart.8">
                  <p:embed followColorScheme="full"/>
                  <p:pic>
                    <p:nvPicPr>
                      <p:cNvPr id="0" name=""/>
                      <p:cNvPicPr>
                        <a:picLocks noChangeAspect="1" noChangeArrowheads="1"/>
                      </p:cNvPicPr>
                      <p:nvPr/>
                    </p:nvPicPr>
                    <p:blipFill>
                      <a:blip r:embed="rId7"/>
                      <a:srcRect/>
                      <a:stretch>
                        <a:fillRect/>
                      </a:stretch>
                    </p:blipFill>
                    <p:spPr bwMode="auto">
                      <a:xfrm>
                        <a:off x="4572000" y="4267200"/>
                        <a:ext cx="3273425" cy="218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61363898"/>
      </p:ext>
    </p:extLst>
  </p:cSld>
  <p:clrMapOvr>
    <a:masterClrMapping/>
  </p:clrMapOvr>
  <p:transition spd="med">
    <p:wipe dir="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2971800" cy="1143000"/>
          </a:xfrm>
        </p:spPr>
        <p:txBody>
          <a:bodyPr/>
          <a:lstStyle/>
          <a:p>
            <a:endParaRPr lang="en-US" dirty="0"/>
          </a:p>
        </p:txBody>
      </p:sp>
      <p:sp>
        <p:nvSpPr>
          <p:cNvPr id="3" name="Content Placeholder 2"/>
          <p:cNvSpPr>
            <a:spLocks noGrp="1"/>
          </p:cNvSpPr>
          <p:nvPr>
            <p:ph idx="1"/>
          </p:nvPr>
        </p:nvSpPr>
        <p:spPr>
          <a:xfrm>
            <a:off x="457200" y="2057400"/>
            <a:ext cx="2895600" cy="4191000"/>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199</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pic>
        <p:nvPicPr>
          <p:cNvPr id="6" name="Picture 4"/>
          <p:cNvPicPr>
            <a:picLocks noChangeAspect="1" noChangeArrowheads="1"/>
          </p:cNvPicPr>
          <p:nvPr/>
        </p:nvPicPr>
        <p:blipFill>
          <a:blip r:embed="rId2" cstate="print"/>
          <a:srcRect/>
          <a:stretch>
            <a:fillRect/>
          </a:stretch>
        </p:blipFill>
        <p:spPr bwMode="auto">
          <a:xfrm>
            <a:off x="3619500" y="228600"/>
            <a:ext cx="4934242" cy="6400800"/>
          </a:xfrm>
          <a:prstGeom prst="rect">
            <a:avLst/>
          </a:prstGeom>
          <a:solidFill>
            <a:schemeClr val="bg1"/>
          </a:solidFill>
          <a:ln w="9525">
            <a:noFill/>
            <a:miter lim="800000"/>
            <a:headEnd/>
            <a:tailEnd/>
          </a:ln>
          <a:effectLst/>
        </p:spPr>
      </p:pic>
    </p:spTree>
    <p:extLst>
      <p:ext uri="{BB962C8B-B14F-4D97-AF65-F5344CB8AC3E}">
        <p14:creationId xmlns:p14="http://schemas.microsoft.com/office/powerpoint/2010/main" val="129124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Our various hats…</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79365" y="1817214"/>
            <a:ext cx="2645235" cy="2260248"/>
          </a:xfrm>
        </p:spPr>
      </p:pic>
      <p:sp>
        <p:nvSpPr>
          <p:cNvPr id="4" name="Slide Number Placeholder 3"/>
          <p:cNvSpPr>
            <a:spLocks noGrp="1"/>
          </p:cNvSpPr>
          <p:nvPr>
            <p:ph type="sldNum" sz="quarter" idx="10"/>
          </p:nvPr>
        </p:nvSpPr>
        <p:spPr/>
        <p:txBody>
          <a:bodyPr/>
          <a:lstStyle/>
          <a:p>
            <a:pPr>
              <a:defRPr/>
            </a:pPr>
            <a:fld id="{1953DF62-26BB-4E12-BC37-2286103161E5}" type="slidenum">
              <a:rPr lang="en-US" smtClean="0"/>
              <a:pPr>
                <a:defRPr/>
              </a:pPr>
              <a:t>2</a:t>
            </a:fld>
            <a:endParaRPr lang="en-US" dirty="0"/>
          </a:p>
        </p:txBody>
      </p:sp>
      <p:sp>
        <p:nvSpPr>
          <p:cNvPr id="3" name="Footer Placeholder 2"/>
          <p:cNvSpPr>
            <a:spLocks noGrp="1"/>
          </p:cNvSpPr>
          <p:nvPr>
            <p:ph type="ftr" sz="quarter" idx="11"/>
          </p:nvPr>
        </p:nvSpPr>
        <p:spPr/>
        <p:txBody>
          <a:bodyPr/>
          <a:lstStyle/>
          <a:p>
            <a:pPr>
              <a:defRPr/>
            </a:pPr>
            <a:r>
              <a:rPr lang="en-US" smtClean="0"/>
              <a:t>Early Childhood Outcomes Center</a:t>
            </a: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479" y="1935133"/>
            <a:ext cx="2206921" cy="214232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4259869"/>
            <a:ext cx="4420168" cy="74144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8375" y="5257800"/>
            <a:ext cx="1067938" cy="101773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3587" y="3390138"/>
            <a:ext cx="496825" cy="7772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3587" y="3390138"/>
            <a:ext cx="496825" cy="7772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57300" y="5276851"/>
            <a:ext cx="3886199" cy="998688"/>
          </a:xfrm>
          <a:prstGeom prst="rect">
            <a:avLst/>
          </a:prstGeom>
        </p:spPr>
      </p:pic>
      <p:sp>
        <p:nvSpPr>
          <p:cNvPr id="6" name="TextBox 5"/>
          <p:cNvSpPr txBox="1"/>
          <p:nvPr/>
        </p:nvSpPr>
        <p:spPr>
          <a:xfrm>
            <a:off x="6324600" y="2867696"/>
            <a:ext cx="2514600" cy="1200329"/>
          </a:xfrm>
          <a:prstGeom prst="rect">
            <a:avLst/>
          </a:prstGeom>
          <a:noFill/>
        </p:spPr>
        <p:txBody>
          <a:bodyPr wrap="square" rtlCol="0">
            <a:spAutoFit/>
          </a:bodyPr>
          <a:lstStyle/>
          <a:p>
            <a:r>
              <a:rPr lang="en-US" sz="1600" b="1" dirty="0" smtClean="0">
                <a:solidFill>
                  <a:schemeClr val="accent6"/>
                </a:solidFill>
              </a:rPr>
              <a:t>Visit these centers at:</a:t>
            </a:r>
          </a:p>
          <a:p>
            <a:r>
              <a:rPr lang="en-US" sz="600" b="1" dirty="0">
                <a:solidFill>
                  <a:schemeClr val="accent6"/>
                </a:solidFill>
              </a:rPr>
              <a:t> </a:t>
            </a:r>
            <a:endParaRPr lang="en-US" sz="600" b="1" dirty="0" smtClean="0">
              <a:solidFill>
                <a:schemeClr val="accent6"/>
              </a:solidFill>
            </a:endParaRPr>
          </a:p>
          <a:p>
            <a:r>
              <a:rPr lang="en-US" sz="1600" b="1" dirty="0" smtClean="0">
                <a:solidFill>
                  <a:schemeClr val="accent6"/>
                </a:solidFill>
              </a:rPr>
              <a:t>www.the-eco-center.org</a:t>
            </a:r>
            <a:endParaRPr lang="en-US" sz="1600" b="1" dirty="0">
              <a:solidFill>
                <a:schemeClr val="accent6"/>
              </a:solidFill>
            </a:endParaRPr>
          </a:p>
          <a:p>
            <a:r>
              <a:rPr lang="en-US" sz="1600" b="1" dirty="0">
                <a:solidFill>
                  <a:schemeClr val="accent6"/>
                </a:solidFill>
              </a:rPr>
              <a:t>www.dasycenter.org</a:t>
            </a:r>
          </a:p>
          <a:p>
            <a:r>
              <a:rPr lang="en-US" sz="1600" b="1" dirty="0">
                <a:solidFill>
                  <a:schemeClr val="accent6"/>
                </a:solidFill>
              </a:rPr>
              <a:t>ectacenter.org</a:t>
            </a:r>
          </a:p>
        </p:txBody>
      </p:sp>
    </p:spTree>
    <p:extLst>
      <p:ext uri="{BB962C8B-B14F-4D97-AF65-F5344CB8AC3E}">
        <p14:creationId xmlns:p14="http://schemas.microsoft.com/office/powerpoint/2010/main" val="1266971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6477000" y="6384726"/>
            <a:ext cx="2133600" cy="365125"/>
          </a:xfrm>
        </p:spPr>
        <p:txBody>
          <a:bodyPr/>
          <a:lstStyle/>
          <a:p>
            <a:pPr>
              <a:defRPr/>
            </a:pPr>
            <a:fld id="{3E640533-0EE1-41EB-A65A-47ABBD32B4E4}" type="slidenum">
              <a:rPr lang="en-US" smtClean="0"/>
              <a:pPr>
                <a:defRPr/>
              </a:pPr>
              <a:t>20</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520814546"/>
              </p:ext>
            </p:extLst>
          </p:nvPr>
        </p:nvGraphicFramePr>
        <p:xfrm>
          <a:off x="0" y="438150"/>
          <a:ext cx="9144000" cy="577363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286000" y="6076949"/>
            <a:ext cx="4889500" cy="307777"/>
          </a:xfrm>
          <a:prstGeom prst="rect">
            <a:avLst/>
          </a:prstGeom>
          <a:noFill/>
        </p:spPr>
        <p:txBody>
          <a:bodyPr wrap="square" rtlCol="0">
            <a:spAutoFit/>
          </a:bodyPr>
          <a:lstStyle/>
          <a:p>
            <a:r>
              <a:rPr lang="en-US" sz="1400" dirty="0" smtClean="0"/>
              <a:t>*Based on 36 States with the highest quality data.</a:t>
            </a:r>
            <a:endParaRPr lang="en-US" sz="1400" dirty="0"/>
          </a:p>
        </p:txBody>
      </p:sp>
      <p:sp>
        <p:nvSpPr>
          <p:cNvPr id="2" name="Footer Placeholder 1"/>
          <p:cNvSpPr>
            <a:spLocks noGrp="1"/>
          </p:cNvSpPr>
          <p:nvPr>
            <p:ph type="ftr" sz="quarter" idx="10"/>
          </p:nvPr>
        </p:nvSpPr>
        <p:spPr/>
        <p:txBody>
          <a:bodyPr/>
          <a:lstStyle/>
          <a:p>
            <a:pPr>
              <a:defRPr/>
            </a:pPr>
            <a:r>
              <a:rPr lang="en-US" dirty="0" smtClean="0"/>
              <a:t>Early Childhood Outcomes Center</a:t>
            </a:r>
            <a:endParaRPr lang="en-US" dirty="0"/>
          </a:p>
        </p:txBody>
      </p:sp>
    </p:spTree>
    <p:extLst>
      <p:ext uri="{BB962C8B-B14F-4D97-AF65-F5344CB8AC3E}">
        <p14:creationId xmlns:p14="http://schemas.microsoft.com/office/powerpoint/2010/main" val="2709977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3E640533-0EE1-41EB-A65A-47ABBD32B4E4}" type="slidenum">
              <a:rPr lang="en-US" smtClean="0"/>
              <a:pPr>
                <a:defRPr/>
              </a:pPr>
              <a:t>21</a:t>
            </a:fld>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996638936"/>
              </p:ext>
            </p:extLst>
          </p:nvPr>
        </p:nvGraphicFramePr>
        <p:xfrm>
          <a:off x="457200" y="381000"/>
          <a:ext cx="7975600" cy="58674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057400" y="6217725"/>
            <a:ext cx="5143500" cy="307777"/>
          </a:xfrm>
          <a:prstGeom prst="rect">
            <a:avLst/>
          </a:prstGeom>
          <a:noFill/>
        </p:spPr>
        <p:txBody>
          <a:bodyPr wrap="square" rtlCol="0">
            <a:spAutoFit/>
          </a:bodyPr>
          <a:lstStyle/>
          <a:p>
            <a:r>
              <a:rPr lang="en-US" sz="1400" dirty="0" smtClean="0"/>
              <a:t>*Based on 39 states with highest quality data</a:t>
            </a:r>
            <a:endParaRPr lang="en-US" sz="1400" dirty="0"/>
          </a:p>
        </p:txBody>
      </p:sp>
      <p:sp>
        <p:nvSpPr>
          <p:cNvPr id="2" name="Footer Placeholder 1"/>
          <p:cNvSpPr>
            <a:spLocks noGrp="1"/>
          </p:cNvSpPr>
          <p:nvPr>
            <p:ph type="ftr" sz="quarter" idx="10"/>
          </p:nvPr>
        </p:nvSpPr>
        <p:spPr/>
        <p:txBody>
          <a:bodyPr/>
          <a:lstStyle/>
          <a:p>
            <a:pPr>
              <a:defRPr/>
            </a:pPr>
            <a:r>
              <a:rPr lang="en-US" dirty="0" smtClean="0"/>
              <a:t>Early Childhood Outcomes Center</a:t>
            </a:r>
            <a:endParaRPr lang="en-US" dirty="0"/>
          </a:p>
        </p:txBody>
      </p:sp>
    </p:spTree>
    <p:extLst>
      <p:ext uri="{BB962C8B-B14F-4D97-AF65-F5344CB8AC3E}">
        <p14:creationId xmlns:p14="http://schemas.microsoft.com/office/powerpoint/2010/main" val="2492789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Interpretations</a:t>
            </a:r>
            <a:endParaRPr lang="en-US" dirty="0"/>
          </a:p>
        </p:txBody>
      </p:sp>
      <p:sp>
        <p:nvSpPr>
          <p:cNvPr id="3" name="Content Placeholder 2"/>
          <p:cNvSpPr>
            <a:spLocks noGrp="1"/>
          </p:cNvSpPr>
          <p:nvPr>
            <p:ph idx="1"/>
          </p:nvPr>
        </p:nvSpPr>
        <p:spPr>
          <a:xfrm>
            <a:off x="457200" y="2057400"/>
            <a:ext cx="6858000" cy="4191000"/>
          </a:xfrm>
        </p:spPr>
        <p:txBody>
          <a:bodyPr/>
          <a:lstStyle/>
          <a:p>
            <a:r>
              <a:rPr lang="en-US" dirty="0" smtClean="0"/>
              <a:t>If a state’s data looked like this, what would you think?</a:t>
            </a:r>
          </a:p>
          <a:p>
            <a:r>
              <a:rPr lang="en-US" dirty="0" smtClean="0"/>
              <a:t>What else would you want               to know?</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22</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3276600"/>
            <a:ext cx="3279987" cy="2838450"/>
          </a:xfrm>
          <a:prstGeom prst="rect">
            <a:avLst/>
          </a:prstGeom>
        </p:spPr>
      </p:pic>
    </p:spTree>
    <p:extLst>
      <p:ext uri="{BB962C8B-B14F-4D97-AF65-F5344CB8AC3E}">
        <p14:creationId xmlns:p14="http://schemas.microsoft.com/office/powerpoint/2010/main" val="2912994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Substantially Increased Rate of Growth - One State - Section 619 </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23</a:t>
            </a:fld>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67412654"/>
              </p:ext>
            </p:extLst>
          </p:nvPr>
        </p:nvGraphicFramePr>
        <p:xfrm>
          <a:off x="0" y="914400"/>
          <a:ext cx="9372600" cy="5715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7276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Substantially Increased Rate of Growth- One State Part C</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24</a:t>
            </a:fld>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68566035"/>
              </p:ext>
            </p:extLst>
          </p:nvPr>
        </p:nvGraphicFramePr>
        <p:xfrm>
          <a:off x="-76200" y="914400"/>
          <a:ext cx="9220200" cy="563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05451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Exited Within Age Expectations – </a:t>
            </a:r>
            <a:r>
              <a:rPr lang="en-US" dirty="0" smtClean="0"/>
              <a:t>   One </a:t>
            </a:r>
            <a:r>
              <a:rPr lang="en-US" dirty="0"/>
              <a:t>State </a:t>
            </a:r>
            <a:r>
              <a:rPr lang="en-US" dirty="0" smtClean="0"/>
              <a:t>Section 619</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25</a:t>
            </a:fld>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3568067"/>
              </p:ext>
            </p:extLst>
          </p:nvPr>
        </p:nvGraphicFramePr>
        <p:xfrm>
          <a:off x="-228600" y="914400"/>
          <a:ext cx="9906000" cy="5791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0266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Exited Within Age Expectations –   One State Part C</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26</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78741060"/>
              </p:ext>
            </p:extLst>
          </p:nvPr>
        </p:nvGraphicFramePr>
        <p:xfrm>
          <a:off x="457200" y="1752600"/>
          <a:ext cx="8229600"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24343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999433" y="4324350"/>
            <a:ext cx="3670103" cy="2609850"/>
          </a:xfrm>
          <a:prstGeom prst="rect">
            <a:avLst/>
          </a:prstGeom>
        </p:spPr>
      </p:pic>
      <p:sp>
        <p:nvSpPr>
          <p:cNvPr id="2" name="Title 1"/>
          <p:cNvSpPr>
            <a:spLocks noGrp="1"/>
          </p:cNvSpPr>
          <p:nvPr>
            <p:ph type="title"/>
          </p:nvPr>
        </p:nvSpPr>
        <p:spPr/>
        <p:txBody>
          <a:bodyPr/>
          <a:lstStyle/>
          <a:p>
            <a:r>
              <a:rPr lang="en-US" dirty="0" smtClean="0"/>
              <a:t>What If…</a:t>
            </a:r>
            <a:endParaRPr lang="en-US" dirty="0"/>
          </a:p>
        </p:txBody>
      </p:sp>
      <p:sp>
        <p:nvSpPr>
          <p:cNvPr id="3" name="Content Placeholder 2"/>
          <p:cNvSpPr>
            <a:spLocks noGrp="1"/>
          </p:cNvSpPr>
          <p:nvPr>
            <p:ph idx="1"/>
          </p:nvPr>
        </p:nvSpPr>
        <p:spPr/>
        <p:txBody>
          <a:bodyPr/>
          <a:lstStyle/>
          <a:p>
            <a:r>
              <a:rPr lang="en-US" dirty="0" smtClean="0"/>
              <a:t>Start looking at these patterns…</a:t>
            </a:r>
          </a:p>
          <a:p>
            <a:pPr lvl="1"/>
            <a:r>
              <a:rPr lang="en-US" dirty="0" smtClean="0"/>
              <a:t>across programs/districts?</a:t>
            </a:r>
          </a:p>
          <a:p>
            <a:pPr lvl="1"/>
            <a:r>
              <a:rPr lang="en-US" dirty="0" smtClean="0"/>
              <a:t>for groups of children with different types of disabilities?</a:t>
            </a:r>
          </a:p>
          <a:p>
            <a:pPr lvl="1"/>
            <a:r>
              <a:rPr lang="en-US" dirty="0" smtClean="0"/>
              <a:t>In families with different characteristics?</a:t>
            </a:r>
          </a:p>
          <a:p>
            <a:pPr marL="457200" lvl="1" indent="0">
              <a:buNone/>
            </a:pPr>
            <a:endParaRPr lang="en-US" dirty="0" smtClean="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27</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606" y="4324350"/>
            <a:ext cx="5036344" cy="3581400"/>
          </a:xfrm>
          <a:prstGeom prst="rect">
            <a:avLst/>
          </a:prstGeom>
        </p:spPr>
      </p:pic>
      <p:pic>
        <p:nvPicPr>
          <p:cNvPr id="7" name="Picture 6"/>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544021" y="4648200"/>
            <a:ext cx="4580929" cy="3257550"/>
          </a:xfrm>
          <a:prstGeom prst="rect">
            <a:avLst/>
          </a:prstGeom>
        </p:spPr>
      </p:pic>
      <p:pic>
        <p:nvPicPr>
          <p:cNvPr id="9" name="Picture 8"/>
          <p:cNvPicPr>
            <a:picLocks noChangeAspect="1"/>
          </p:cNvPicPr>
          <p:nvPr/>
        </p:nvPicPr>
        <p:blipFill>
          <a:blip r:embed="rId3">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a:off x="4195018" y="4648200"/>
            <a:ext cx="5278934" cy="3753909"/>
          </a:xfrm>
          <a:prstGeom prst="rect">
            <a:avLst/>
          </a:prstGeom>
        </p:spPr>
      </p:pic>
    </p:spTree>
    <p:extLst>
      <p:ext uri="{BB962C8B-B14F-4D97-AF65-F5344CB8AC3E}">
        <p14:creationId xmlns:p14="http://schemas.microsoft.com/office/powerpoint/2010/main" val="21483794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2434EDAA-BC19-4AD4-B633-9614C112D322}" type="slidenum">
              <a:rPr lang="en-US" smtClean="0"/>
              <a:pPr>
                <a:defRPr/>
              </a:pPr>
              <a:t>28</a:t>
            </a:fld>
            <a:endParaRPr lang="en-US" dirty="0"/>
          </a:p>
        </p:txBody>
      </p:sp>
      <p:pic>
        <p:nvPicPr>
          <p:cNvPr id="4"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685800"/>
            <a:ext cx="3759199" cy="2819400"/>
          </a:xfrm>
          <a:prstGeom prst="rect">
            <a:avLst/>
          </a:prstGeom>
        </p:spPr>
      </p:pic>
      <p:sp>
        <p:nvSpPr>
          <p:cNvPr id="5" name="TextBox 4"/>
          <p:cNvSpPr txBox="1"/>
          <p:nvPr/>
        </p:nvSpPr>
        <p:spPr>
          <a:xfrm>
            <a:off x="914400" y="2971800"/>
            <a:ext cx="5841999" cy="2554545"/>
          </a:xfrm>
          <a:prstGeom prst="rect">
            <a:avLst/>
          </a:prstGeom>
          <a:solidFill>
            <a:schemeClr val="accent2">
              <a:lumMod val="40000"/>
              <a:lumOff val="60000"/>
            </a:schemeClr>
          </a:solidFill>
        </p:spPr>
        <p:txBody>
          <a:bodyPr wrap="square" rtlCol="0">
            <a:spAutoFit/>
          </a:bodyPr>
          <a:lstStyle/>
          <a:p>
            <a:endParaRPr lang="en-US" b="1" dirty="0" smtClean="0">
              <a:solidFill>
                <a:srgbClr val="F0F5FA"/>
              </a:solidFill>
            </a:endParaRPr>
          </a:p>
          <a:p>
            <a:r>
              <a:rPr lang="en-US" b="1" dirty="0" smtClean="0">
                <a:solidFill>
                  <a:srgbClr val="F0F5FA"/>
                </a:solidFill>
              </a:rPr>
              <a:t>High quality data helps us drive our program in the right direction</a:t>
            </a:r>
          </a:p>
          <a:p>
            <a:endParaRPr lang="en-US" dirty="0">
              <a:solidFill>
                <a:srgbClr val="F0F5FA"/>
              </a:solidFill>
            </a:endParaRPr>
          </a:p>
        </p:txBody>
      </p:sp>
    </p:spTree>
    <p:extLst>
      <p:ext uri="{BB962C8B-B14F-4D97-AF65-F5344CB8AC3E}">
        <p14:creationId xmlns:p14="http://schemas.microsoft.com/office/powerpoint/2010/main" val="1412109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collect data on outcomes?</a:t>
            </a:r>
            <a:endParaRPr lang="en-US" dirty="0"/>
          </a:p>
        </p:txBody>
      </p:sp>
      <p:sp>
        <p:nvSpPr>
          <p:cNvPr id="4" name="Slide Number Placeholder 3"/>
          <p:cNvSpPr>
            <a:spLocks noGrp="1"/>
          </p:cNvSpPr>
          <p:nvPr>
            <p:ph type="sldNum" sz="quarter" idx="10"/>
          </p:nvPr>
        </p:nvSpPr>
        <p:spPr/>
        <p:txBody>
          <a:bodyPr/>
          <a:lstStyle/>
          <a:p>
            <a:pPr>
              <a:defRPr/>
            </a:pPr>
            <a:fld id="{03062E3D-2389-4D1B-B651-9E7CC40A420A}" type="slidenum">
              <a:rPr lang="en-US" smtClean="0"/>
              <a:pPr>
                <a:defRPr/>
              </a:pPr>
              <a:t>29</a:t>
            </a:fld>
            <a:endParaRPr lang="en-US" dirty="0"/>
          </a:p>
        </p:txBody>
      </p:sp>
      <p:sp>
        <p:nvSpPr>
          <p:cNvPr id="5" name="Footer Placeholder 4"/>
          <p:cNvSpPr>
            <a:spLocks noGrp="1"/>
          </p:cNvSpPr>
          <p:nvPr>
            <p:ph type="ftr" sz="quarter" idx="11"/>
          </p:nvPr>
        </p:nvSpPr>
        <p:spPr>
          <a:prstGeom prst="rect">
            <a:avLst/>
          </a:prstGeom>
        </p:spPr>
        <p:txBody>
          <a:bodyPr/>
          <a:lstStyle/>
          <a:p>
            <a:pPr>
              <a:defRPr/>
            </a:pPr>
            <a:r>
              <a:rPr lang="en-US" sz="1200" dirty="0" smtClean="0"/>
              <a:t>Early Childhood Outcomes Center</a:t>
            </a:r>
            <a:endParaRPr lang="en-US" sz="1200" dirty="0"/>
          </a:p>
        </p:txBody>
      </p:sp>
      <p:sp>
        <p:nvSpPr>
          <p:cNvPr id="6" name="Rectangle 5"/>
          <p:cNvSpPr/>
          <p:nvPr/>
        </p:nvSpPr>
        <p:spPr>
          <a:xfrm>
            <a:off x="609600" y="2209800"/>
            <a:ext cx="8048998" cy="3170099"/>
          </a:xfrm>
          <a:prstGeom prst="rect">
            <a:avLst/>
          </a:prstGeom>
          <a:noFill/>
        </p:spPr>
        <p:txBody>
          <a:bodyPr wrap="none" lIns="91440" tIns="45720" rIns="91440" bIns="45720">
            <a:spAutoFit/>
          </a:bodyPr>
          <a:lstStyle/>
          <a:p>
            <a:pPr algn="ctr"/>
            <a:r>
              <a:rPr lang="en-US" sz="5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Because we want to offer </a:t>
            </a:r>
          </a:p>
          <a:p>
            <a:pPr algn="ctr"/>
            <a:r>
              <a:rPr lang="en-US" sz="5000" b="1" i="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every</a:t>
            </a:r>
            <a:r>
              <a:rPr lang="en-US" sz="5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child and family </a:t>
            </a:r>
          </a:p>
          <a:p>
            <a:pPr algn="ctr"/>
            <a:r>
              <a:rPr lang="en-US" sz="5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the best services that </a:t>
            </a:r>
          </a:p>
          <a:p>
            <a:pPr algn="ctr"/>
            <a:r>
              <a:rPr lang="en-US" sz="5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we know how to provide</a:t>
            </a:r>
            <a:endParaRPr lang="en-US" sz="5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34759002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 Topics</a:t>
            </a:r>
            <a:endParaRPr lang="en-US" dirty="0"/>
          </a:p>
        </p:txBody>
      </p:sp>
      <p:sp>
        <p:nvSpPr>
          <p:cNvPr id="3" name="Content Placeholder 2"/>
          <p:cNvSpPr>
            <a:spLocks noGrp="1"/>
          </p:cNvSpPr>
          <p:nvPr>
            <p:ph idx="1"/>
          </p:nvPr>
        </p:nvSpPr>
        <p:spPr/>
        <p:txBody>
          <a:bodyPr/>
          <a:lstStyle/>
          <a:p>
            <a:r>
              <a:rPr lang="en-US" sz="2400" dirty="0" smtClean="0"/>
              <a:t>Overview of the three outcomes and why we collect outcomes data </a:t>
            </a:r>
          </a:p>
          <a:p>
            <a:r>
              <a:rPr lang="en-US" sz="2400" dirty="0" smtClean="0"/>
              <a:t>Recommended practices in the COS process – assessment and age anchoring</a:t>
            </a:r>
          </a:p>
          <a:p>
            <a:r>
              <a:rPr lang="en-US" sz="2400" dirty="0"/>
              <a:t>The 7 point </a:t>
            </a:r>
            <a:r>
              <a:rPr lang="en-US" sz="2400" dirty="0" smtClean="0"/>
              <a:t>scale</a:t>
            </a:r>
          </a:p>
          <a:p>
            <a:r>
              <a:rPr lang="en-US" sz="2400" dirty="0" smtClean="0"/>
              <a:t>The COS team process</a:t>
            </a:r>
          </a:p>
          <a:p>
            <a:r>
              <a:rPr lang="en-US" sz="2400" dirty="0" smtClean="0"/>
              <a:t>Practice using the COS process</a:t>
            </a:r>
          </a:p>
          <a:p>
            <a:r>
              <a:rPr lang="en-US" sz="2400" dirty="0" smtClean="0"/>
              <a:t>Data reporting, including an overview of the national data</a:t>
            </a:r>
          </a:p>
          <a:p>
            <a:r>
              <a:rPr lang="en-US" sz="2400" dirty="0" smtClean="0"/>
              <a:t>Use of data for program improvement</a:t>
            </a:r>
          </a:p>
          <a:p>
            <a:r>
              <a:rPr lang="en-US" sz="2400" dirty="0" smtClean="0"/>
              <a:t>Additional resources</a:t>
            </a:r>
          </a:p>
          <a:p>
            <a:endParaRPr lang="en-US" sz="2400" dirty="0"/>
          </a:p>
          <a:p>
            <a:endParaRPr lang="en-US" sz="2400" dirty="0" smtClean="0"/>
          </a:p>
          <a:p>
            <a:endParaRPr lang="en-US" sz="3000" dirty="0"/>
          </a:p>
        </p:txBody>
      </p:sp>
      <p:sp>
        <p:nvSpPr>
          <p:cNvPr id="4" name="Footer Placeholder 3"/>
          <p:cNvSpPr>
            <a:spLocks noGrp="1"/>
          </p:cNvSpPr>
          <p:nvPr>
            <p:ph type="ftr" sz="quarter" idx="11"/>
          </p:nvPr>
        </p:nvSpPr>
        <p:spPr/>
        <p:txBody>
          <a:bodyPr/>
          <a:lstStyle/>
          <a:p>
            <a:pPr>
              <a:defRPr/>
            </a:pPr>
            <a:r>
              <a:rPr lang="en-US" smtClean="0"/>
              <a:t>Early Childhood Outcomes Center</a:t>
            </a:r>
            <a:endParaRPr lang="en-US" dirty="0"/>
          </a:p>
        </p:txBody>
      </p:sp>
      <p:sp>
        <p:nvSpPr>
          <p:cNvPr id="5" name="Slide Number Placeholder 4"/>
          <p:cNvSpPr>
            <a:spLocks noGrp="1"/>
          </p:cNvSpPr>
          <p:nvPr>
            <p:ph type="sldNum" sz="quarter" idx="10"/>
          </p:nvPr>
        </p:nvSpPr>
        <p:spPr/>
        <p:txBody>
          <a:bodyPr/>
          <a:lstStyle/>
          <a:p>
            <a:pPr>
              <a:defRPr/>
            </a:pPr>
            <a:fld id="{06712D2E-7C77-4AF2-8AD8-5058B673BD74}" type="slidenum">
              <a:rPr lang="en-US" smtClean="0"/>
              <a:pPr>
                <a:defRPr/>
              </a:pPr>
              <a:t>3</a:t>
            </a:fld>
            <a:endParaRPr lang="en-US" dirty="0"/>
          </a:p>
        </p:txBody>
      </p:sp>
    </p:spTree>
    <p:extLst>
      <p:ext uri="{BB962C8B-B14F-4D97-AF65-F5344CB8AC3E}">
        <p14:creationId xmlns:p14="http://schemas.microsoft.com/office/powerpoint/2010/main" val="340401379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E7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3505200" cy="5562600"/>
          </a:xfrm>
        </p:spPr>
        <p:txBody>
          <a:bodyPr/>
          <a:lstStyle/>
          <a:p>
            <a:r>
              <a:rPr lang="en-US" dirty="0" smtClean="0"/>
              <a:t>Recommended Practices </a:t>
            </a:r>
            <a:br>
              <a:rPr lang="en-US" dirty="0" smtClean="0"/>
            </a:br>
            <a:r>
              <a:rPr lang="en-US" dirty="0" smtClean="0"/>
              <a:t>and the COS Process: Assessment</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30</a:t>
            </a:fld>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8012" t="24820" r="14665" b="1837"/>
          <a:stretch/>
        </p:blipFill>
        <p:spPr>
          <a:xfrm>
            <a:off x="4114800" y="19050"/>
            <a:ext cx="5029200" cy="6858000"/>
          </a:xfrm>
        </p:spPr>
      </p:pic>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12260019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 us about Arkansas…</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31</a:t>
            </a:fld>
            <a:endParaRPr lang="en-US" dirty="0"/>
          </a:p>
        </p:txBody>
      </p:sp>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pic>
        <p:nvPicPr>
          <p:cNvPr id="17410" name="Picture 2" descr="C:\Users\gillaspy\AppData\Local\Microsoft\Windows\Temporary Internet Files\Content.IE5\ZX122AE1\MC90023130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1981200"/>
            <a:ext cx="3581400" cy="4256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3328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57200" y="177225"/>
            <a:ext cx="8318500" cy="584775"/>
          </a:xfrm>
          <a:prstGeom prst="rect">
            <a:avLst/>
          </a:prstGeom>
        </p:spPr>
        <p:txBody>
          <a:bodyPr wrap="square">
            <a:spAutoFit/>
          </a:bodyPr>
          <a:lstStyle/>
          <a:p>
            <a:r>
              <a:rPr lang="en-US" dirty="0">
                <a:solidFill>
                  <a:schemeClr val="accent6"/>
                </a:solidFill>
                <a:latin typeface="+mn-lt"/>
              </a:rPr>
              <a:t>Why was the process developed?</a:t>
            </a:r>
          </a:p>
        </p:txBody>
      </p:sp>
    </p:spTree>
    <p:extLst>
      <p:ext uri="{BB962C8B-B14F-4D97-AF65-F5344CB8AC3E}">
        <p14:creationId xmlns:p14="http://schemas.microsoft.com/office/powerpoint/2010/main" val="756710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p:txBody>
          <a:bodyPr/>
          <a:lstStyle/>
          <a:p>
            <a:pPr eaLnBrk="1" hangingPunct="1"/>
            <a:r>
              <a:rPr lang="en-US" dirty="0" smtClean="0">
                <a:latin typeface="Georgia" pitchFamily="18" charset="0"/>
              </a:rPr>
              <a:t>Why was the process developed?</a:t>
            </a:r>
          </a:p>
        </p:txBody>
      </p:sp>
      <p:sp>
        <p:nvSpPr>
          <p:cNvPr id="24579" name="Rectangle 5"/>
          <p:cNvSpPr>
            <a:spLocks noGrp="1" noChangeArrowheads="1"/>
          </p:cNvSpPr>
          <p:nvPr>
            <p:ph idx="1"/>
          </p:nvPr>
        </p:nvSpPr>
        <p:spPr>
          <a:xfrm>
            <a:off x="457200" y="2057400"/>
            <a:ext cx="8534400" cy="4267200"/>
          </a:xfrm>
        </p:spPr>
        <p:txBody>
          <a:bodyPr/>
          <a:lstStyle/>
          <a:p>
            <a:pPr eaLnBrk="1" hangingPunct="1"/>
            <a:r>
              <a:rPr lang="en-US" sz="2800" dirty="0">
                <a:latin typeface="Georgia" pitchFamily="18" charset="0"/>
              </a:rPr>
              <a:t>F</a:t>
            </a:r>
            <a:r>
              <a:rPr lang="en-US" sz="2800" dirty="0" smtClean="0">
                <a:latin typeface="Georgia" pitchFamily="18" charset="0"/>
              </a:rPr>
              <a:t>ederal reporting on child outcomes required </a:t>
            </a:r>
            <a:r>
              <a:rPr lang="en-US" sz="2800" b="1" dirty="0" smtClean="0">
                <a:latin typeface="Georgia" pitchFamily="18" charset="0"/>
              </a:rPr>
              <a:t>aggregate information </a:t>
            </a:r>
            <a:r>
              <a:rPr lang="en-US" sz="2800" dirty="0" smtClean="0">
                <a:latin typeface="Georgia" pitchFamily="18" charset="0"/>
              </a:rPr>
              <a:t>on all children in the state</a:t>
            </a:r>
          </a:p>
          <a:p>
            <a:pPr eaLnBrk="1" hangingPunct="1">
              <a:buFontTx/>
              <a:buNone/>
            </a:pPr>
            <a:endParaRPr lang="en-US" sz="300" dirty="0" smtClean="0">
              <a:latin typeface="Georgia" pitchFamily="18" charset="0"/>
            </a:endParaRPr>
          </a:p>
          <a:p>
            <a:pPr eaLnBrk="1" hangingPunct="1"/>
            <a:r>
              <a:rPr lang="en-US" sz="2800" dirty="0" smtClean="0">
                <a:latin typeface="Georgia" pitchFamily="18" charset="0"/>
              </a:rPr>
              <a:t>Different programs would be using </a:t>
            </a:r>
            <a:r>
              <a:rPr lang="en-US" sz="2800" b="1" dirty="0" smtClean="0">
                <a:latin typeface="Georgia" pitchFamily="18" charset="0"/>
              </a:rPr>
              <a:t>different assessment instruments</a:t>
            </a:r>
            <a:r>
              <a:rPr lang="en-US" sz="2800" dirty="0" smtClean="0">
                <a:latin typeface="Georgia" pitchFamily="18" charset="0"/>
              </a:rPr>
              <a:t>, and outcomes data would need to be aggregated across programs</a:t>
            </a:r>
          </a:p>
          <a:p>
            <a:pPr marL="0" indent="0" eaLnBrk="1" hangingPunct="1">
              <a:buNone/>
            </a:pPr>
            <a:r>
              <a:rPr lang="en-US" sz="1200" dirty="0" smtClean="0">
                <a:latin typeface="Georgia" pitchFamily="18" charset="0"/>
              </a:rPr>
              <a:t> </a:t>
            </a:r>
          </a:p>
          <a:p>
            <a:pPr eaLnBrk="1" hangingPunct="1"/>
            <a:r>
              <a:rPr lang="en-US" sz="2800" dirty="0" smtClean="0">
                <a:latin typeface="Georgia" pitchFamily="18" charset="0"/>
              </a:rPr>
              <a:t>Most accurate child </a:t>
            </a:r>
            <a:r>
              <a:rPr lang="en-US" sz="2800" dirty="0">
                <a:latin typeface="Georgia" pitchFamily="18" charset="0"/>
              </a:rPr>
              <a:t>outcomes </a:t>
            </a:r>
            <a:r>
              <a:rPr lang="en-US" sz="2800" dirty="0" smtClean="0">
                <a:latin typeface="Georgia" pitchFamily="18" charset="0"/>
              </a:rPr>
              <a:t>data had to be able to </a:t>
            </a:r>
            <a:r>
              <a:rPr lang="en-US" sz="2800" b="1" dirty="0" smtClean="0">
                <a:latin typeface="Georgia" pitchFamily="18" charset="0"/>
              </a:rPr>
              <a:t>synthesize information about the child  from </a:t>
            </a:r>
            <a:r>
              <a:rPr lang="en-US" sz="2800" b="1" dirty="0">
                <a:latin typeface="Georgia" pitchFamily="18" charset="0"/>
              </a:rPr>
              <a:t>multiple sources</a:t>
            </a:r>
          </a:p>
          <a:p>
            <a:pPr eaLnBrk="1" hangingPunct="1"/>
            <a:endParaRPr lang="en-US" sz="2800" dirty="0" smtClean="0">
              <a:latin typeface="Georgia" pitchFamily="18" charset="0"/>
            </a:endParaRPr>
          </a:p>
        </p:txBody>
      </p:sp>
      <p:sp>
        <p:nvSpPr>
          <p:cNvPr id="24580" name="Slide Number Placeholder 3"/>
          <p:cNvSpPr>
            <a:spLocks noGrp="1"/>
          </p:cNvSpPr>
          <p:nvPr>
            <p:ph type="sldNum" sz="quarter" idx="10"/>
          </p:nvPr>
        </p:nvSpPr>
        <p:spPr>
          <a:noFill/>
        </p:spPr>
        <p:txBody>
          <a:bodyPr/>
          <a:lstStyle/>
          <a:p>
            <a:pPr algn="r"/>
            <a:fld id="{6A8C2BEF-77D1-400F-9E42-1CCCFEEA99B4}" type="slidenum">
              <a:rPr lang="en-US" smtClean="0"/>
              <a:pPr algn="r"/>
              <a:t>33</a:t>
            </a:fld>
            <a:endParaRPr lang="en-US" dirty="0" smtClean="0"/>
          </a:p>
        </p:txBody>
      </p:sp>
      <p:sp>
        <p:nvSpPr>
          <p:cNvPr id="2" name="Footer Placeholder 1"/>
          <p:cNvSpPr>
            <a:spLocks noGrp="1"/>
          </p:cNvSpPr>
          <p:nvPr>
            <p:ph type="ftr" sz="quarter" idx="11"/>
          </p:nvPr>
        </p:nvSpPr>
        <p:spPr/>
        <p:txBody>
          <a:bodyPr/>
          <a:lstStyle/>
          <a:p>
            <a:pPr>
              <a:defRPr/>
            </a:pPr>
            <a:r>
              <a:rPr lang="en-US" dirty="0" smtClean="0"/>
              <a:t>Early Childhood Outcomes Center</a:t>
            </a:r>
            <a:endParaRPr lang="en-US" dirty="0"/>
          </a:p>
        </p:txBody>
      </p:sp>
    </p:spTree>
    <p:extLst>
      <p:ext uri="{BB962C8B-B14F-4D97-AF65-F5344CB8AC3E}">
        <p14:creationId xmlns:p14="http://schemas.microsoft.com/office/powerpoint/2010/main" val="15695661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p:txBody>
          <a:bodyPr/>
          <a:lstStyle/>
          <a:p>
            <a:pPr eaLnBrk="1" hangingPunct="1"/>
            <a:r>
              <a:rPr lang="en-US" dirty="0" smtClean="0">
                <a:latin typeface="Georgia" pitchFamily="18" charset="0"/>
              </a:rPr>
              <a:t>What is the Child Outcomes   Summary (COS) Process?</a:t>
            </a:r>
          </a:p>
        </p:txBody>
      </p:sp>
      <p:sp>
        <p:nvSpPr>
          <p:cNvPr id="23555" name="Rectangle 5"/>
          <p:cNvSpPr>
            <a:spLocks noGrp="1" noChangeArrowheads="1"/>
          </p:cNvSpPr>
          <p:nvPr>
            <p:ph type="body" idx="1"/>
          </p:nvPr>
        </p:nvSpPr>
        <p:spPr>
          <a:xfrm>
            <a:off x="609600" y="2286000"/>
            <a:ext cx="8001000" cy="4343400"/>
          </a:xfrm>
        </p:spPr>
        <p:txBody>
          <a:bodyPr/>
          <a:lstStyle/>
          <a:p>
            <a:pPr eaLnBrk="1" hangingPunct="1"/>
            <a:r>
              <a:rPr lang="en-US" sz="2800" dirty="0" smtClean="0">
                <a:latin typeface="Georgia" pitchFamily="18" charset="0"/>
              </a:rPr>
              <a:t>A team process for reviewing child assessment data from different sources culminating in the ‘rating’ of a child’s functioning on a scale of 1-7</a:t>
            </a:r>
          </a:p>
          <a:p>
            <a:pPr eaLnBrk="1" hangingPunct="1"/>
            <a:endParaRPr lang="en-US" sz="1200" dirty="0" smtClean="0">
              <a:latin typeface="Georgia" pitchFamily="18" charset="0"/>
            </a:endParaRPr>
          </a:p>
          <a:p>
            <a:pPr eaLnBrk="1" hangingPunct="1"/>
            <a:r>
              <a:rPr lang="en-US" sz="2800" dirty="0" smtClean="0">
                <a:latin typeface="Georgia" pitchFamily="18" charset="0"/>
              </a:rPr>
              <a:t>Considers the child’s functioning across situations and settings</a:t>
            </a:r>
          </a:p>
          <a:p>
            <a:pPr eaLnBrk="1" hangingPunct="1"/>
            <a:endParaRPr lang="en-US" sz="1200" dirty="0" smtClean="0">
              <a:latin typeface="Georgia" pitchFamily="18" charset="0"/>
            </a:endParaRPr>
          </a:p>
          <a:p>
            <a:pPr eaLnBrk="1" hangingPunct="1"/>
            <a:r>
              <a:rPr lang="en-US" sz="2800" dirty="0" smtClean="0">
                <a:latin typeface="Georgia" pitchFamily="18" charset="0"/>
              </a:rPr>
              <a:t>Compares child’s functioning to that of       same age peers</a:t>
            </a:r>
          </a:p>
        </p:txBody>
      </p:sp>
      <p:sp>
        <p:nvSpPr>
          <p:cNvPr id="23556" name="Slide Number Placeholder 3"/>
          <p:cNvSpPr>
            <a:spLocks noGrp="1"/>
          </p:cNvSpPr>
          <p:nvPr>
            <p:ph type="sldNum" sz="quarter" idx="11"/>
          </p:nvPr>
        </p:nvSpPr>
        <p:spPr>
          <a:xfrm>
            <a:off x="5105400" y="6172200"/>
            <a:ext cx="3733800" cy="476250"/>
          </a:xfrm>
          <a:noFill/>
        </p:spPr>
        <p:txBody>
          <a:bodyPr/>
          <a:lstStyle/>
          <a:p>
            <a:pPr algn="r"/>
            <a:fld id="{9E307A8A-EA9A-41C6-8457-D46FE48CFE1D}" type="slidenum">
              <a:rPr lang="en-US" smtClean="0"/>
              <a:pPr algn="r"/>
              <a:t>34</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title"/>
          </p:nvPr>
        </p:nvSpPr>
        <p:spPr/>
        <p:txBody>
          <a:bodyPr/>
          <a:lstStyle/>
          <a:p>
            <a:pPr eaLnBrk="1" hangingPunct="1"/>
            <a:r>
              <a:rPr lang="en-US" dirty="0" smtClean="0">
                <a:latin typeface="Georgia" pitchFamily="18" charset="0"/>
              </a:rPr>
              <a:t>Purposes of the COS</a:t>
            </a:r>
          </a:p>
        </p:txBody>
      </p:sp>
      <p:sp>
        <p:nvSpPr>
          <p:cNvPr id="25603" name="Rectangle 6"/>
          <p:cNvSpPr>
            <a:spLocks noGrp="1" noChangeArrowheads="1"/>
          </p:cNvSpPr>
          <p:nvPr>
            <p:ph type="body" idx="1"/>
          </p:nvPr>
        </p:nvSpPr>
        <p:spPr>
          <a:xfrm>
            <a:off x="965200" y="2482850"/>
            <a:ext cx="7772400" cy="4114800"/>
          </a:xfrm>
        </p:spPr>
        <p:txBody>
          <a:bodyPr/>
          <a:lstStyle/>
          <a:p>
            <a:pPr eaLnBrk="1" hangingPunct="1"/>
            <a:r>
              <a:rPr lang="en-US" dirty="0" smtClean="0">
                <a:latin typeface="Georgia" pitchFamily="18" charset="0"/>
              </a:rPr>
              <a:t>It is </a:t>
            </a:r>
            <a:r>
              <a:rPr lang="en-US" b="1" i="1" dirty="0" smtClean="0">
                <a:latin typeface="Georgia" pitchFamily="18" charset="0"/>
              </a:rPr>
              <a:t>not</a:t>
            </a:r>
            <a:r>
              <a:rPr lang="en-US" dirty="0" smtClean="0">
                <a:latin typeface="Georgia" pitchFamily="18" charset="0"/>
              </a:rPr>
              <a:t> an assessment tool</a:t>
            </a:r>
          </a:p>
          <a:p>
            <a:pPr eaLnBrk="1" hangingPunct="1">
              <a:buFontTx/>
              <a:buNone/>
            </a:pPr>
            <a:endParaRPr lang="en-US" sz="1000" dirty="0" smtClean="0">
              <a:latin typeface="Georgia" pitchFamily="18" charset="0"/>
            </a:endParaRPr>
          </a:p>
          <a:p>
            <a:pPr eaLnBrk="1" hangingPunct="1"/>
            <a:r>
              <a:rPr lang="en-US" dirty="0" smtClean="0">
                <a:latin typeface="Georgia" pitchFamily="18" charset="0"/>
              </a:rPr>
              <a:t>It uses information from multiple sources, including assessment tools, observations, and family interview to get a </a:t>
            </a:r>
            <a:r>
              <a:rPr lang="en-US" b="1" i="1" dirty="0" smtClean="0">
                <a:latin typeface="Georgia" pitchFamily="18" charset="0"/>
              </a:rPr>
              <a:t>global</a:t>
            </a:r>
            <a:r>
              <a:rPr lang="en-US" dirty="0" smtClean="0">
                <a:latin typeface="Georgia" pitchFamily="18" charset="0"/>
              </a:rPr>
              <a:t> sense of how the child is doing at one point in time</a:t>
            </a:r>
          </a:p>
          <a:p>
            <a:pPr eaLnBrk="1" hangingPunct="1"/>
            <a:endParaRPr lang="en-US" dirty="0" smtClean="0"/>
          </a:p>
        </p:txBody>
      </p:sp>
      <p:sp>
        <p:nvSpPr>
          <p:cNvPr id="25604" name="Slide Number Placeholder 4"/>
          <p:cNvSpPr>
            <a:spLocks noGrp="1"/>
          </p:cNvSpPr>
          <p:nvPr>
            <p:ph type="sldNum" sz="quarter" idx="11"/>
          </p:nvPr>
        </p:nvSpPr>
        <p:spPr>
          <a:xfrm>
            <a:off x="4876800" y="6096000"/>
            <a:ext cx="3733800" cy="476250"/>
          </a:xfrm>
          <a:noFill/>
        </p:spPr>
        <p:txBody>
          <a:bodyPr/>
          <a:lstStyle/>
          <a:p>
            <a:pPr algn="r"/>
            <a:fld id="{27A06ABD-6B06-4FDC-ACB1-58E577264FEF}" type="slidenum">
              <a:rPr lang="en-US" smtClean="0"/>
              <a:pPr algn="r"/>
              <a:t>35</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ransition advTm="5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Grp="1" noChangeArrowheads="1"/>
          </p:cNvSpPr>
          <p:nvPr>
            <p:ph type="title"/>
          </p:nvPr>
        </p:nvSpPr>
        <p:spPr/>
        <p:txBody>
          <a:bodyPr/>
          <a:lstStyle/>
          <a:p>
            <a:pPr eaLnBrk="1" hangingPunct="1"/>
            <a:r>
              <a:rPr lang="en-US" dirty="0" smtClean="0">
                <a:latin typeface="Georgia" pitchFamily="18" charset="0"/>
              </a:rPr>
              <a:t>Features of the COS</a:t>
            </a:r>
          </a:p>
        </p:txBody>
      </p:sp>
      <p:sp>
        <p:nvSpPr>
          <p:cNvPr id="26627" name="Rectangle 6"/>
          <p:cNvSpPr>
            <a:spLocks noGrp="1" noChangeArrowheads="1"/>
          </p:cNvSpPr>
          <p:nvPr>
            <p:ph type="body" idx="1"/>
          </p:nvPr>
        </p:nvSpPr>
        <p:spPr>
          <a:xfrm>
            <a:off x="533400" y="1981200"/>
            <a:ext cx="8229600" cy="4038600"/>
          </a:xfrm>
        </p:spPr>
        <p:txBody>
          <a:bodyPr/>
          <a:lstStyle/>
          <a:p>
            <a:pPr eaLnBrk="1" hangingPunct="1">
              <a:buFont typeface="Wingdings" pitchFamily="2" charset="2"/>
              <a:buNone/>
            </a:pPr>
            <a:r>
              <a:rPr lang="en-US" sz="700" dirty="0" smtClean="0"/>
              <a:t> </a:t>
            </a:r>
          </a:p>
          <a:p>
            <a:pPr eaLnBrk="1" hangingPunct="1">
              <a:lnSpc>
                <a:spcPct val="90000"/>
              </a:lnSpc>
              <a:spcBef>
                <a:spcPct val="0"/>
              </a:spcBef>
            </a:pPr>
            <a:r>
              <a:rPr lang="en-US" dirty="0" smtClean="0">
                <a:latin typeface="Georgia" pitchFamily="18" charset="0"/>
              </a:rPr>
              <a:t>7-point rating scale</a:t>
            </a:r>
          </a:p>
          <a:p>
            <a:pPr eaLnBrk="1" hangingPunct="1">
              <a:lnSpc>
                <a:spcPct val="90000"/>
              </a:lnSpc>
              <a:spcBef>
                <a:spcPct val="0"/>
              </a:spcBef>
            </a:pPr>
            <a:endParaRPr lang="en-US" dirty="0" smtClean="0">
              <a:latin typeface="Georgia" pitchFamily="18" charset="0"/>
            </a:endParaRPr>
          </a:p>
          <a:p>
            <a:pPr eaLnBrk="1" hangingPunct="1">
              <a:lnSpc>
                <a:spcPct val="90000"/>
              </a:lnSpc>
              <a:spcBef>
                <a:spcPct val="0"/>
              </a:spcBef>
            </a:pPr>
            <a:r>
              <a:rPr lang="en-US" dirty="0" smtClean="0">
                <a:latin typeface="Georgia" pitchFamily="18" charset="0"/>
              </a:rPr>
              <a:t>Rating is based on the child’s functioning:</a:t>
            </a:r>
          </a:p>
          <a:p>
            <a:pPr lvl="1" eaLnBrk="1" hangingPunct="1"/>
            <a:r>
              <a:rPr lang="en-US" dirty="0" smtClean="0">
                <a:latin typeface="Georgia" pitchFamily="18" charset="0"/>
              </a:rPr>
              <a:t>What the child does across settings and situations </a:t>
            </a:r>
          </a:p>
          <a:p>
            <a:pPr lvl="1" eaLnBrk="1" hangingPunct="1"/>
            <a:r>
              <a:rPr lang="en-US" dirty="0" smtClean="0">
                <a:latin typeface="Georgia" pitchFamily="18" charset="0"/>
              </a:rPr>
              <a:t>Compared with what is expected given the                           child’s age</a:t>
            </a:r>
          </a:p>
        </p:txBody>
      </p:sp>
      <p:sp>
        <p:nvSpPr>
          <p:cNvPr id="26628" name="Slide Number Placeholder 4"/>
          <p:cNvSpPr>
            <a:spLocks noGrp="1"/>
          </p:cNvSpPr>
          <p:nvPr>
            <p:ph type="sldNum" sz="quarter" idx="11"/>
          </p:nvPr>
        </p:nvSpPr>
        <p:spPr>
          <a:xfrm>
            <a:off x="4953000" y="6096000"/>
            <a:ext cx="3733800" cy="476250"/>
          </a:xfrm>
          <a:noFill/>
        </p:spPr>
        <p:txBody>
          <a:bodyPr/>
          <a:lstStyle/>
          <a:p>
            <a:pPr algn="r"/>
            <a:fld id="{D21C8D34-F195-4D62-8E68-A4941346C058}" type="slidenum">
              <a:rPr lang="en-US" smtClean="0"/>
              <a:pPr algn="r"/>
              <a:t>36</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ransition advTm="5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Content Placeholder 8"/>
          <p:cNvGraphicFramePr>
            <a:graphicFrameLocks noGrp="1" noChangeAspect="1"/>
          </p:cNvGraphicFramePr>
          <p:nvPr>
            <p:ph sz="half" idx="2"/>
            <p:extLst>
              <p:ext uri="{D42A27DB-BD31-4B8C-83A1-F6EECF244321}">
                <p14:modId xmlns:p14="http://schemas.microsoft.com/office/powerpoint/2010/main" val="596306010"/>
              </p:ext>
            </p:extLst>
          </p:nvPr>
        </p:nvGraphicFramePr>
        <p:xfrm>
          <a:off x="4343400" y="685800"/>
          <a:ext cx="5029199" cy="6508375"/>
        </p:xfrm>
        <a:graphic>
          <a:graphicData uri="http://schemas.openxmlformats.org/presentationml/2006/ole">
            <mc:AlternateContent xmlns:mc="http://schemas.openxmlformats.org/markup-compatibility/2006">
              <mc:Choice xmlns:v="urn:schemas-microsoft-com:vml" Requires="v">
                <p:oleObj spid="_x0000_s19542" name="Acrobat Document" r:id="rId4" imgW="5829300" imgH="7543800" progId="AcroExch.Document.7">
                  <p:embed/>
                </p:oleObj>
              </mc:Choice>
              <mc:Fallback>
                <p:oleObj name="Acrobat Document" r:id="rId4" imgW="5829300" imgH="7543800" progId="AcroExch.Document.7">
                  <p:embed/>
                  <p:pic>
                    <p:nvPicPr>
                      <p:cNvPr id="0" name=""/>
                      <p:cNvPicPr/>
                      <p:nvPr/>
                    </p:nvPicPr>
                    <p:blipFill>
                      <a:blip r:embed="rId5"/>
                      <a:stretch>
                        <a:fillRect/>
                      </a:stretch>
                    </p:blipFill>
                    <p:spPr>
                      <a:xfrm>
                        <a:off x="4343400" y="685800"/>
                        <a:ext cx="5029199" cy="6508375"/>
                      </a:xfrm>
                      <a:prstGeom prst="rect">
                        <a:avLst/>
                      </a:prstGeom>
                    </p:spPr>
                  </p:pic>
                </p:oleObj>
              </mc:Fallback>
            </mc:AlternateContent>
          </a:graphicData>
        </a:graphic>
      </p:graphicFrame>
      <p:sp>
        <p:nvSpPr>
          <p:cNvPr id="5" name="Title 4"/>
          <p:cNvSpPr>
            <a:spLocks noGrp="1"/>
          </p:cNvSpPr>
          <p:nvPr>
            <p:ph type="title"/>
          </p:nvPr>
        </p:nvSpPr>
        <p:spPr>
          <a:xfrm>
            <a:off x="533400" y="-152400"/>
            <a:ext cx="8077200" cy="1143000"/>
          </a:xfrm>
        </p:spPr>
        <p:txBody>
          <a:bodyPr/>
          <a:lstStyle/>
          <a:p>
            <a:r>
              <a:rPr lang="en-US" sz="2800" dirty="0" smtClean="0">
                <a:latin typeface="Georgia" pitchFamily="18" charset="0"/>
              </a:rPr>
              <a:t>COS Form</a:t>
            </a:r>
            <a:endParaRPr lang="en-US" sz="2800" dirty="0">
              <a:latin typeface="Georgia" pitchFamily="18" charset="0"/>
            </a:endParaRP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48044758-7142-4F60-AB32-4D38056C44F9}" type="slidenum">
              <a:rPr lang="en-US" smtClean="0"/>
              <a:pPr>
                <a:defRPr/>
              </a:pPr>
              <a:t>37</a:t>
            </a:fld>
            <a:endParaRPr lang="en-US" dirty="0"/>
          </a:p>
        </p:txBody>
      </p:sp>
      <p:graphicFrame>
        <p:nvGraphicFramePr>
          <p:cNvPr id="8" name="Content Placeholder 7"/>
          <p:cNvGraphicFramePr>
            <a:graphicFrameLocks noGrp="1" noChangeAspect="1"/>
          </p:cNvGraphicFramePr>
          <p:nvPr>
            <p:ph sz="half" idx="1"/>
            <p:extLst>
              <p:ext uri="{D42A27DB-BD31-4B8C-83A1-F6EECF244321}">
                <p14:modId xmlns:p14="http://schemas.microsoft.com/office/powerpoint/2010/main" val="3091365949"/>
              </p:ext>
            </p:extLst>
          </p:nvPr>
        </p:nvGraphicFramePr>
        <p:xfrm>
          <a:off x="38100" y="628650"/>
          <a:ext cx="4828309" cy="6248400"/>
        </p:xfrm>
        <a:graphic>
          <a:graphicData uri="http://schemas.openxmlformats.org/presentationml/2006/ole">
            <mc:AlternateContent xmlns:mc="http://schemas.openxmlformats.org/markup-compatibility/2006">
              <mc:Choice xmlns:v="urn:schemas-microsoft-com:vml" Requires="v">
                <p:oleObj spid="_x0000_s19543" name="Acrobat Document" r:id="rId6" imgW="5829300" imgH="7543800" progId="AcroExch.Document.7">
                  <p:embed/>
                </p:oleObj>
              </mc:Choice>
              <mc:Fallback>
                <p:oleObj name="Acrobat Document" r:id="rId6" imgW="5829300" imgH="7543800" progId="AcroExch.Document.7">
                  <p:embed/>
                  <p:pic>
                    <p:nvPicPr>
                      <p:cNvPr id="0" name=""/>
                      <p:cNvPicPr/>
                      <p:nvPr/>
                    </p:nvPicPr>
                    <p:blipFill>
                      <a:blip r:embed="rId7"/>
                      <a:stretch>
                        <a:fillRect/>
                      </a:stretch>
                    </p:blipFill>
                    <p:spPr>
                      <a:xfrm>
                        <a:off x="38100" y="628650"/>
                        <a:ext cx="4828309" cy="6248400"/>
                      </a:xfrm>
                      <a:prstGeom prst="rect">
                        <a:avLst/>
                      </a:prstGeom>
                    </p:spPr>
                  </p:pic>
                </p:oleObj>
              </mc:Fallback>
            </mc:AlternateContent>
          </a:graphicData>
        </a:graphic>
      </p:graphicFrame>
    </p:spTree>
    <p:extLst>
      <p:ext uri="{BB962C8B-B14F-4D97-AF65-F5344CB8AC3E}">
        <p14:creationId xmlns:p14="http://schemas.microsoft.com/office/powerpoint/2010/main" val="32279920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p:txBody>
          <a:bodyPr/>
          <a:lstStyle/>
          <a:p>
            <a:pPr eaLnBrk="1" hangingPunct="1"/>
            <a:r>
              <a:rPr lang="en-US" dirty="0" smtClean="0">
                <a:latin typeface="Georgia" pitchFamily="18" charset="0"/>
              </a:rPr>
              <a:t>The two COS questions</a:t>
            </a:r>
          </a:p>
        </p:txBody>
      </p:sp>
      <p:sp>
        <p:nvSpPr>
          <p:cNvPr id="28675" name="Rectangle 5"/>
          <p:cNvSpPr>
            <a:spLocks noGrp="1" noChangeArrowheads="1"/>
          </p:cNvSpPr>
          <p:nvPr>
            <p:ph type="body" idx="1"/>
          </p:nvPr>
        </p:nvSpPr>
        <p:spPr/>
        <p:txBody>
          <a:bodyPr/>
          <a:lstStyle/>
          <a:p>
            <a:pPr eaLnBrk="1" hangingPunct="1">
              <a:buFont typeface="Wingdings" pitchFamily="2" charset="2"/>
              <a:buNone/>
            </a:pPr>
            <a:r>
              <a:rPr lang="en-US" dirty="0" smtClean="0">
                <a:latin typeface="Georgia" pitchFamily="18" charset="0"/>
              </a:rPr>
              <a:t>a.	To what extent does this child show age-appropriate functioning, across a variety of settings and situations, on this outcome? (Rating: 1-7)</a:t>
            </a:r>
          </a:p>
          <a:p>
            <a:pPr eaLnBrk="1" hangingPunct="1">
              <a:buFontTx/>
              <a:buNone/>
            </a:pPr>
            <a:endParaRPr lang="en-US" sz="1100" dirty="0" smtClean="0">
              <a:latin typeface="Georgia" pitchFamily="18" charset="0"/>
            </a:endParaRPr>
          </a:p>
          <a:p>
            <a:pPr eaLnBrk="1" hangingPunct="1">
              <a:buFont typeface="Wingdings" pitchFamily="2" charset="2"/>
              <a:buNone/>
            </a:pPr>
            <a:r>
              <a:rPr lang="en-US" dirty="0" smtClean="0">
                <a:latin typeface="Georgia" pitchFamily="18" charset="0"/>
              </a:rPr>
              <a:t>b.	Has the child shown any new skills or behaviors related to [this outcome] since </a:t>
            </a:r>
            <a:br>
              <a:rPr lang="en-US" dirty="0" smtClean="0">
                <a:latin typeface="Georgia" pitchFamily="18" charset="0"/>
              </a:rPr>
            </a:br>
            <a:r>
              <a:rPr lang="en-US" dirty="0" smtClean="0">
                <a:latin typeface="Georgia" pitchFamily="18" charset="0"/>
              </a:rPr>
              <a:t>the last outcomes summary? (Yes-No)</a:t>
            </a:r>
          </a:p>
        </p:txBody>
      </p:sp>
      <p:sp>
        <p:nvSpPr>
          <p:cNvPr id="28676" name="Slide Number Placeholder 3"/>
          <p:cNvSpPr>
            <a:spLocks noGrp="1"/>
          </p:cNvSpPr>
          <p:nvPr>
            <p:ph type="sldNum" sz="quarter" idx="11"/>
          </p:nvPr>
        </p:nvSpPr>
        <p:spPr>
          <a:xfrm>
            <a:off x="5105400" y="6172200"/>
            <a:ext cx="3733800" cy="476250"/>
          </a:xfrm>
          <a:noFill/>
        </p:spPr>
        <p:txBody>
          <a:bodyPr/>
          <a:lstStyle/>
          <a:p>
            <a:pPr algn="r"/>
            <a:fld id="{73E75FDB-7AC4-429F-9ED1-D9B1E722227A}" type="slidenum">
              <a:rPr lang="en-US" smtClean="0"/>
              <a:pPr algn="r"/>
              <a:t>38</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a:noFill/>
        </p:spPr>
        <p:txBody>
          <a:bodyPr/>
          <a:lstStyle/>
          <a:p>
            <a:pPr eaLnBrk="1" hangingPunct="1"/>
            <a:r>
              <a:rPr lang="en-US" dirty="0" smtClean="0">
                <a:latin typeface="Georgia" pitchFamily="18" charset="0"/>
              </a:rPr>
              <a:t>Why two questions?</a:t>
            </a:r>
          </a:p>
        </p:txBody>
      </p:sp>
      <p:sp>
        <p:nvSpPr>
          <p:cNvPr id="29699" name="Rectangle 5"/>
          <p:cNvSpPr>
            <a:spLocks noGrp="1" noChangeArrowheads="1"/>
          </p:cNvSpPr>
          <p:nvPr>
            <p:ph type="body" idx="1"/>
          </p:nvPr>
        </p:nvSpPr>
        <p:spPr>
          <a:xfrm>
            <a:off x="381000" y="2057400"/>
            <a:ext cx="8229600" cy="3459163"/>
          </a:xfrm>
        </p:spPr>
        <p:txBody>
          <a:bodyPr/>
          <a:lstStyle/>
          <a:p>
            <a:pPr eaLnBrk="1" hangingPunct="1">
              <a:buFont typeface="Wingdings" pitchFamily="2" charset="2"/>
              <a:buNone/>
            </a:pPr>
            <a:r>
              <a:rPr lang="en-US" dirty="0" smtClean="0">
                <a:latin typeface="Georgia" pitchFamily="18" charset="0"/>
              </a:rPr>
              <a:t>a.	The first question compares the child’s functioning to age expectations at a single point in time, using a scale of 1-7</a:t>
            </a:r>
          </a:p>
          <a:p>
            <a:pPr eaLnBrk="1" hangingPunct="1">
              <a:buFontTx/>
              <a:buNone/>
            </a:pPr>
            <a:endParaRPr lang="en-US" sz="1100" dirty="0" smtClean="0">
              <a:latin typeface="Georgia" pitchFamily="18" charset="0"/>
            </a:endParaRPr>
          </a:p>
          <a:p>
            <a:pPr eaLnBrk="1" hangingPunct="1">
              <a:buFont typeface="Wingdings" pitchFamily="2" charset="2"/>
              <a:buNone/>
            </a:pPr>
            <a:r>
              <a:rPr lang="en-US" dirty="0" smtClean="0">
                <a:latin typeface="Georgia" pitchFamily="18" charset="0"/>
              </a:rPr>
              <a:t>b.	The second question is only addressed after the entry COS (annually or at exit depending upon state procedures) and compares child’s skills with his or her earlier functioning</a:t>
            </a:r>
          </a:p>
        </p:txBody>
      </p:sp>
      <p:sp>
        <p:nvSpPr>
          <p:cNvPr id="29700" name="Slide Number Placeholder 3"/>
          <p:cNvSpPr>
            <a:spLocks noGrp="1"/>
          </p:cNvSpPr>
          <p:nvPr>
            <p:ph type="sldNum" sz="quarter" idx="11"/>
          </p:nvPr>
        </p:nvSpPr>
        <p:spPr>
          <a:xfrm>
            <a:off x="5181600" y="6096000"/>
            <a:ext cx="3733800" cy="476250"/>
          </a:xfrm>
          <a:noFill/>
        </p:spPr>
        <p:txBody>
          <a:bodyPr/>
          <a:lstStyle/>
          <a:p>
            <a:pPr algn="r"/>
            <a:fld id="{D3FB488A-E36F-455B-8EEB-74536239A5D8}" type="slidenum">
              <a:rPr lang="en-US" smtClean="0"/>
              <a:pPr algn="r"/>
              <a:t>39</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077200" cy="1143000"/>
          </a:xfrm>
        </p:spPr>
        <p:txBody>
          <a:bodyPr/>
          <a:lstStyle/>
          <a:p>
            <a:r>
              <a:rPr lang="en-US" dirty="0" smtClean="0"/>
              <a:t>Reviewing the Outcomes</a:t>
            </a:r>
            <a:endParaRPr lang="en-US" dirty="0"/>
          </a:p>
        </p:txBody>
      </p:sp>
      <p:pic>
        <p:nvPicPr>
          <p:cNvPr id="1027" name="Picture 3" descr="C:\Users\gillaspy\AppData\Local\Microsoft\Windows\Temporary Internet Files\Content.IE5\ZSTVVEHJ\MP900408980[1].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0" y="1102519"/>
            <a:ext cx="9144000" cy="610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4441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p:txBody>
          <a:bodyPr/>
          <a:lstStyle/>
          <a:p>
            <a:pPr eaLnBrk="1" hangingPunct="1"/>
            <a:r>
              <a:rPr lang="en-US" dirty="0" smtClean="0">
                <a:latin typeface="Georgia" pitchFamily="18" charset="0"/>
              </a:rPr>
              <a:t>Why two COS questions?</a:t>
            </a:r>
          </a:p>
        </p:txBody>
      </p:sp>
      <p:sp>
        <p:nvSpPr>
          <p:cNvPr id="30723" name="Rectangle 5"/>
          <p:cNvSpPr>
            <a:spLocks noGrp="1" noChangeArrowheads="1"/>
          </p:cNvSpPr>
          <p:nvPr>
            <p:ph type="body" idx="1"/>
          </p:nvPr>
        </p:nvSpPr>
        <p:spPr>
          <a:xfrm>
            <a:off x="457200" y="1905000"/>
            <a:ext cx="8229600" cy="3459163"/>
          </a:xfrm>
        </p:spPr>
        <p:txBody>
          <a:bodyPr/>
          <a:lstStyle/>
          <a:p>
            <a:pPr eaLnBrk="1" hangingPunct="1"/>
            <a:r>
              <a:rPr lang="en-US" dirty="0" smtClean="0">
                <a:latin typeface="Georgia" pitchFamily="18" charset="0"/>
              </a:rPr>
              <a:t>Progress data for federal reporting are calculated from the COS ratings (entry versus exit) plus the yes/no progress question</a:t>
            </a:r>
          </a:p>
          <a:p>
            <a:pPr eaLnBrk="1" hangingPunct="1">
              <a:buFontTx/>
              <a:buNone/>
            </a:pPr>
            <a:endParaRPr lang="en-US" sz="1100" dirty="0" smtClean="0">
              <a:latin typeface="Georgia" pitchFamily="18" charset="0"/>
            </a:endParaRPr>
          </a:p>
          <a:p>
            <a:pPr eaLnBrk="1" hangingPunct="1"/>
            <a:r>
              <a:rPr lang="en-US" dirty="0" smtClean="0">
                <a:latin typeface="Georgia" pitchFamily="18" charset="0"/>
              </a:rPr>
              <a:t>The yes/no progress question differentiates between children who made absolutely NO progress or regressed -- and children who gained at least one new skill</a:t>
            </a:r>
          </a:p>
        </p:txBody>
      </p:sp>
      <p:sp>
        <p:nvSpPr>
          <p:cNvPr id="30724" name="Slide Number Placeholder 3"/>
          <p:cNvSpPr>
            <a:spLocks noGrp="1"/>
          </p:cNvSpPr>
          <p:nvPr>
            <p:ph type="sldNum" sz="quarter" idx="11"/>
          </p:nvPr>
        </p:nvSpPr>
        <p:spPr>
          <a:xfrm>
            <a:off x="5181600" y="6172200"/>
            <a:ext cx="3733800" cy="476250"/>
          </a:xfrm>
          <a:noFill/>
        </p:spPr>
        <p:txBody>
          <a:bodyPr/>
          <a:lstStyle/>
          <a:p>
            <a:pPr algn="r"/>
            <a:fld id="{BEAB076C-9409-4497-AB26-025BC6762CFE}" type="slidenum">
              <a:rPr lang="en-US" smtClean="0"/>
              <a:pPr algn="r"/>
              <a:t>40</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p:nvPr>
        </p:nvSpPr>
        <p:spPr>
          <a:noFill/>
        </p:spPr>
        <p:txBody>
          <a:bodyPr/>
          <a:lstStyle/>
          <a:p>
            <a:pPr eaLnBrk="1" hangingPunct="1"/>
            <a:r>
              <a:rPr lang="en-US" dirty="0" smtClean="0">
                <a:latin typeface="Georgia" pitchFamily="18" charset="0"/>
              </a:rPr>
              <a:t>Summary ratings are based on…</a:t>
            </a:r>
          </a:p>
        </p:txBody>
      </p:sp>
      <p:sp>
        <p:nvSpPr>
          <p:cNvPr id="31747" name="Rectangle 6"/>
          <p:cNvSpPr>
            <a:spLocks noGrp="1" noChangeArrowheads="1"/>
          </p:cNvSpPr>
          <p:nvPr>
            <p:ph type="body" sz="half" idx="1"/>
          </p:nvPr>
        </p:nvSpPr>
        <p:spPr>
          <a:xfrm>
            <a:off x="457200" y="1981200"/>
            <a:ext cx="4800600" cy="4191000"/>
          </a:xfrm>
        </p:spPr>
        <p:txBody>
          <a:bodyPr/>
          <a:lstStyle/>
          <a:p>
            <a:pPr eaLnBrk="1" hangingPunct="1">
              <a:buFont typeface="Wingdings" pitchFamily="2" charset="2"/>
              <a:buNone/>
            </a:pPr>
            <a:r>
              <a:rPr lang="en-US" sz="2000" b="1" i="1" dirty="0" smtClean="0">
                <a:latin typeface="Georgia" pitchFamily="18" charset="0"/>
              </a:rPr>
              <a:t>Types of Information</a:t>
            </a:r>
          </a:p>
          <a:p>
            <a:pPr lvl="1" eaLnBrk="1" hangingPunct="1"/>
            <a:r>
              <a:rPr lang="en-US" dirty="0" smtClean="0">
                <a:latin typeface="Georgia" pitchFamily="18" charset="0"/>
              </a:rPr>
              <a:t>Curriculum-based assessments </a:t>
            </a:r>
            <a:r>
              <a:rPr lang="en-US" sz="2000" dirty="0" smtClean="0">
                <a:latin typeface="Georgia" pitchFamily="18" charset="0"/>
              </a:rPr>
              <a:t>(e.g., HELP, Brigance)</a:t>
            </a:r>
          </a:p>
          <a:p>
            <a:pPr lvl="1" eaLnBrk="1" hangingPunct="1"/>
            <a:r>
              <a:rPr lang="en-US" dirty="0" smtClean="0">
                <a:latin typeface="Georgia" pitchFamily="18" charset="0"/>
              </a:rPr>
              <a:t>Norm-referenced assessments </a:t>
            </a:r>
            <a:r>
              <a:rPr lang="en-US" sz="2000" dirty="0" smtClean="0">
                <a:latin typeface="Georgia" pitchFamily="18" charset="0"/>
              </a:rPr>
              <a:t>(e.g., ELAP,</a:t>
            </a:r>
            <a:br>
              <a:rPr lang="en-US" sz="2000" dirty="0" smtClean="0">
                <a:latin typeface="Georgia" pitchFamily="18" charset="0"/>
              </a:rPr>
            </a:br>
            <a:r>
              <a:rPr lang="en-US" sz="2000" dirty="0" smtClean="0">
                <a:latin typeface="Georgia" pitchFamily="18" charset="0"/>
              </a:rPr>
              <a:t>BDI-2,  DECA)</a:t>
            </a:r>
          </a:p>
          <a:p>
            <a:pPr lvl="1" eaLnBrk="1" hangingPunct="1"/>
            <a:r>
              <a:rPr lang="en-US" dirty="0" smtClean="0">
                <a:latin typeface="Georgia" pitchFamily="18" charset="0"/>
              </a:rPr>
              <a:t>Developmental screenings </a:t>
            </a:r>
            <a:r>
              <a:rPr lang="en-US" sz="2000" dirty="0" smtClean="0">
                <a:latin typeface="Georgia" pitchFamily="18" charset="0"/>
              </a:rPr>
              <a:t>(e.g., Ages &amp; Stages)</a:t>
            </a:r>
            <a:endParaRPr lang="en-US" dirty="0" smtClean="0">
              <a:latin typeface="Georgia" pitchFamily="18" charset="0"/>
            </a:endParaRPr>
          </a:p>
          <a:p>
            <a:pPr lvl="1" eaLnBrk="1" hangingPunct="1"/>
            <a:r>
              <a:rPr lang="en-US" dirty="0" smtClean="0">
                <a:latin typeface="Georgia" pitchFamily="18" charset="0"/>
              </a:rPr>
              <a:t>Assessments about specific skills </a:t>
            </a:r>
            <a:r>
              <a:rPr lang="en-US" sz="2000" dirty="0" smtClean="0">
                <a:latin typeface="Georgia" pitchFamily="18" charset="0"/>
              </a:rPr>
              <a:t>(e.g., Vineland-II)</a:t>
            </a:r>
          </a:p>
          <a:p>
            <a:pPr lvl="1" eaLnBrk="1" hangingPunct="1"/>
            <a:r>
              <a:rPr lang="en-US" dirty="0" smtClean="0">
                <a:latin typeface="Georgia" pitchFamily="18" charset="0"/>
              </a:rPr>
              <a:t>Observation and report</a:t>
            </a:r>
          </a:p>
        </p:txBody>
      </p:sp>
      <p:sp>
        <p:nvSpPr>
          <p:cNvPr id="31748" name="Rectangle 7"/>
          <p:cNvSpPr>
            <a:spLocks noGrp="1" noChangeArrowheads="1"/>
          </p:cNvSpPr>
          <p:nvPr>
            <p:ph type="body" sz="half" idx="2"/>
          </p:nvPr>
        </p:nvSpPr>
        <p:spPr>
          <a:xfrm>
            <a:off x="4648200" y="1981200"/>
            <a:ext cx="4648200" cy="4114800"/>
          </a:xfrm>
        </p:spPr>
        <p:txBody>
          <a:bodyPr/>
          <a:lstStyle/>
          <a:p>
            <a:pPr eaLnBrk="1" hangingPunct="1">
              <a:buFont typeface="Wingdings" pitchFamily="2" charset="2"/>
              <a:buNone/>
            </a:pPr>
            <a:r>
              <a:rPr lang="en-US" sz="2000" b="1" i="1" dirty="0" smtClean="0">
                <a:latin typeface="Georgia" pitchFamily="18" charset="0"/>
              </a:rPr>
              <a:t>Sources of Information</a:t>
            </a:r>
          </a:p>
          <a:p>
            <a:pPr lvl="1" eaLnBrk="1" hangingPunct="1"/>
            <a:r>
              <a:rPr lang="en-US" dirty="0" smtClean="0">
                <a:latin typeface="Georgia" pitchFamily="18" charset="0"/>
              </a:rPr>
              <a:t>Routines Based Interview (family information)</a:t>
            </a:r>
          </a:p>
          <a:p>
            <a:pPr lvl="1" eaLnBrk="1" hangingPunct="1"/>
            <a:r>
              <a:rPr lang="en-US" dirty="0" smtClean="0">
                <a:latin typeface="Georgia" pitchFamily="18" charset="0"/>
              </a:rPr>
              <a:t>Service providers</a:t>
            </a:r>
          </a:p>
          <a:p>
            <a:pPr lvl="1" eaLnBrk="1" hangingPunct="1"/>
            <a:r>
              <a:rPr lang="en-US" dirty="0" smtClean="0">
                <a:latin typeface="Georgia" pitchFamily="18" charset="0"/>
              </a:rPr>
              <a:t>Therapists</a:t>
            </a:r>
          </a:p>
          <a:p>
            <a:pPr lvl="1" eaLnBrk="1" hangingPunct="1"/>
            <a:r>
              <a:rPr lang="en-US" dirty="0" smtClean="0">
                <a:latin typeface="Georgia" pitchFamily="18" charset="0"/>
              </a:rPr>
              <a:t>Physicians</a:t>
            </a:r>
          </a:p>
          <a:p>
            <a:pPr lvl="1" eaLnBrk="1" hangingPunct="1"/>
            <a:r>
              <a:rPr lang="en-US" dirty="0" smtClean="0">
                <a:latin typeface="Georgia" pitchFamily="18" charset="0"/>
              </a:rPr>
              <a:t>Child care providers</a:t>
            </a:r>
          </a:p>
          <a:p>
            <a:pPr lvl="1" eaLnBrk="1" hangingPunct="1"/>
            <a:r>
              <a:rPr lang="en-US" dirty="0" smtClean="0">
                <a:latin typeface="Georgia" pitchFamily="18" charset="0"/>
              </a:rPr>
              <a:t>Teachers</a:t>
            </a:r>
          </a:p>
          <a:p>
            <a:pPr lvl="1" eaLnBrk="1" hangingPunct="1"/>
            <a:r>
              <a:rPr lang="en-US" dirty="0" smtClean="0">
                <a:latin typeface="Georgia" pitchFamily="18" charset="0"/>
              </a:rPr>
              <a:t>People familiar with the child in all of the settings and situations she’s in</a:t>
            </a:r>
          </a:p>
        </p:txBody>
      </p:sp>
      <p:sp>
        <p:nvSpPr>
          <p:cNvPr id="31749" name="Slide Number Placeholder 4"/>
          <p:cNvSpPr>
            <a:spLocks noGrp="1"/>
          </p:cNvSpPr>
          <p:nvPr>
            <p:ph type="sldNum" sz="quarter" idx="11"/>
          </p:nvPr>
        </p:nvSpPr>
        <p:spPr>
          <a:noFill/>
        </p:spPr>
        <p:txBody>
          <a:bodyPr/>
          <a:lstStyle/>
          <a:p>
            <a:fld id="{A1B730A5-6448-4ADB-A05C-A3374D7BFFBD}" type="slidenum">
              <a:rPr lang="en-US" smtClean="0"/>
              <a:pPr/>
              <a:t>41</a:t>
            </a:fld>
            <a:endParaRPr lang="en-US"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33400" y="228600"/>
            <a:ext cx="8077200" cy="1143000"/>
          </a:xfrm>
        </p:spPr>
        <p:txBody>
          <a:bodyPr/>
          <a:lstStyle/>
          <a:p>
            <a:pPr eaLnBrk="1" hangingPunct="1"/>
            <a:r>
              <a:rPr lang="en-US" dirty="0" smtClean="0">
                <a:latin typeface="Georgia" pitchFamily="18" charset="0"/>
              </a:rPr>
              <a:t>Essential Knowledge for Completing the COS</a:t>
            </a:r>
          </a:p>
        </p:txBody>
      </p:sp>
      <p:sp>
        <p:nvSpPr>
          <p:cNvPr id="32771" name="Rectangle 3"/>
          <p:cNvSpPr>
            <a:spLocks noGrp="1" noChangeArrowheads="1"/>
          </p:cNvSpPr>
          <p:nvPr>
            <p:ph type="body" idx="1"/>
          </p:nvPr>
        </p:nvSpPr>
        <p:spPr/>
        <p:txBody>
          <a:bodyPr/>
          <a:lstStyle/>
          <a:p>
            <a:pPr marL="533400" indent="-533400" eaLnBrk="1" hangingPunct="1">
              <a:lnSpc>
                <a:spcPct val="90000"/>
              </a:lnSpc>
              <a:buClr>
                <a:schemeClr val="bg1"/>
              </a:buClr>
              <a:buFontTx/>
              <a:buNone/>
            </a:pPr>
            <a:r>
              <a:rPr lang="en-US" sz="2800" dirty="0">
                <a:latin typeface="Georgia" pitchFamily="18" charset="0"/>
              </a:rPr>
              <a:t>Among them, IFSP team </a:t>
            </a:r>
            <a:r>
              <a:rPr lang="en-US" sz="2800" dirty="0" smtClean="0">
                <a:latin typeface="Georgia" pitchFamily="18" charset="0"/>
              </a:rPr>
              <a:t>members </a:t>
            </a:r>
            <a:r>
              <a:rPr lang="en-US" sz="2800" dirty="0">
                <a:latin typeface="Georgia" pitchFamily="18" charset="0"/>
              </a:rPr>
              <a:t>must:</a:t>
            </a:r>
            <a:r>
              <a:rPr lang="en-US" sz="1800" dirty="0">
                <a:latin typeface="Georgia" pitchFamily="18" charset="0"/>
              </a:rPr>
              <a:t> </a:t>
            </a:r>
            <a:r>
              <a:rPr lang="en-US" sz="1800" dirty="0"/>
              <a:t/>
            </a:r>
            <a:br>
              <a:rPr lang="en-US" sz="1800" dirty="0"/>
            </a:br>
            <a:endParaRPr lang="en-US" sz="1600" dirty="0" smtClean="0">
              <a:latin typeface="Georgia" pitchFamily="18" charset="0"/>
            </a:endParaRPr>
          </a:p>
          <a:p>
            <a:pPr eaLnBrk="1" hangingPunct="1">
              <a:lnSpc>
                <a:spcPct val="90000"/>
              </a:lnSpc>
              <a:buClr>
                <a:srgbClr val="000099"/>
              </a:buClr>
            </a:pPr>
            <a:r>
              <a:rPr lang="en-US" sz="2600" dirty="0" smtClean="0">
                <a:latin typeface="Georgia" pitchFamily="18" charset="0"/>
              </a:rPr>
              <a:t>Know about the child’s functioning across            settings and situations</a:t>
            </a:r>
          </a:p>
          <a:p>
            <a:pPr eaLnBrk="1" hangingPunct="1">
              <a:lnSpc>
                <a:spcPct val="80000"/>
              </a:lnSpc>
              <a:buClr>
                <a:srgbClr val="000099"/>
              </a:buClr>
            </a:pPr>
            <a:endParaRPr lang="en-US" sz="600" dirty="0" smtClean="0">
              <a:latin typeface="Georgia" pitchFamily="18" charset="0"/>
            </a:endParaRPr>
          </a:p>
          <a:p>
            <a:pPr eaLnBrk="1" hangingPunct="1">
              <a:lnSpc>
                <a:spcPct val="80000"/>
              </a:lnSpc>
              <a:buClr>
                <a:srgbClr val="000099"/>
              </a:buClr>
            </a:pPr>
            <a:r>
              <a:rPr lang="en-US" sz="2600" dirty="0" smtClean="0">
                <a:latin typeface="Georgia" pitchFamily="18" charset="0"/>
              </a:rPr>
              <a:t>Understand age-expected child development</a:t>
            </a:r>
          </a:p>
          <a:p>
            <a:pPr eaLnBrk="1" hangingPunct="1">
              <a:lnSpc>
                <a:spcPct val="80000"/>
              </a:lnSpc>
              <a:buClr>
                <a:srgbClr val="000099"/>
              </a:buClr>
            </a:pPr>
            <a:endParaRPr lang="en-US" sz="600" dirty="0" smtClean="0">
              <a:latin typeface="Georgia" pitchFamily="18" charset="0"/>
            </a:endParaRPr>
          </a:p>
          <a:p>
            <a:pPr eaLnBrk="1" hangingPunct="1">
              <a:lnSpc>
                <a:spcPct val="80000"/>
              </a:lnSpc>
              <a:buClr>
                <a:srgbClr val="000099"/>
              </a:buClr>
            </a:pPr>
            <a:r>
              <a:rPr lang="en-US" sz="2600" dirty="0" smtClean="0">
                <a:latin typeface="Georgia" pitchFamily="18" charset="0"/>
              </a:rPr>
              <a:t>Understand the content of the three child outcomes</a:t>
            </a:r>
          </a:p>
          <a:p>
            <a:pPr eaLnBrk="1" hangingPunct="1">
              <a:lnSpc>
                <a:spcPct val="80000"/>
              </a:lnSpc>
              <a:buClr>
                <a:srgbClr val="000099"/>
              </a:buClr>
            </a:pPr>
            <a:endParaRPr lang="en-US" sz="600" dirty="0" smtClean="0">
              <a:latin typeface="Georgia" pitchFamily="18" charset="0"/>
            </a:endParaRPr>
          </a:p>
          <a:p>
            <a:pPr eaLnBrk="1" hangingPunct="1">
              <a:lnSpc>
                <a:spcPct val="80000"/>
              </a:lnSpc>
              <a:buClr>
                <a:srgbClr val="000099"/>
              </a:buClr>
            </a:pPr>
            <a:r>
              <a:rPr lang="en-US" sz="2600" dirty="0" smtClean="0">
                <a:latin typeface="Georgia" pitchFamily="18" charset="0"/>
              </a:rPr>
              <a:t>Know how to use the rating scale</a:t>
            </a:r>
          </a:p>
          <a:p>
            <a:pPr eaLnBrk="1" hangingPunct="1">
              <a:lnSpc>
                <a:spcPct val="80000"/>
              </a:lnSpc>
              <a:buClr>
                <a:srgbClr val="000099"/>
              </a:buClr>
            </a:pPr>
            <a:endParaRPr lang="en-US" sz="600" dirty="0" smtClean="0">
              <a:latin typeface="Georgia" pitchFamily="18" charset="0"/>
            </a:endParaRPr>
          </a:p>
          <a:p>
            <a:pPr eaLnBrk="1" hangingPunct="1">
              <a:lnSpc>
                <a:spcPct val="80000"/>
              </a:lnSpc>
              <a:buClr>
                <a:srgbClr val="000099"/>
              </a:buClr>
            </a:pPr>
            <a:r>
              <a:rPr lang="en-US" sz="2600" dirty="0" smtClean="0">
                <a:latin typeface="Georgia" pitchFamily="18" charset="0"/>
              </a:rPr>
              <a:t>Understand age expectations for child functioning within the child’s culture</a:t>
            </a:r>
          </a:p>
        </p:txBody>
      </p:sp>
      <p:sp>
        <p:nvSpPr>
          <p:cNvPr id="32772" name="Slide Number Placeholder 3"/>
          <p:cNvSpPr>
            <a:spLocks noGrp="1"/>
          </p:cNvSpPr>
          <p:nvPr>
            <p:ph type="sldNum" sz="quarter" idx="11"/>
          </p:nvPr>
        </p:nvSpPr>
        <p:spPr>
          <a:xfrm>
            <a:off x="5181600" y="6172200"/>
            <a:ext cx="3733800" cy="476250"/>
          </a:xfrm>
          <a:noFill/>
        </p:spPr>
        <p:txBody>
          <a:bodyPr/>
          <a:lstStyle/>
          <a:p>
            <a:pPr algn="r"/>
            <a:fld id="{5BB8B43B-1DC5-4018-BE80-D4F784251BD2}" type="slidenum">
              <a:rPr lang="en-US" smtClean="0"/>
              <a:pPr algn="r"/>
              <a:t>42</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
        <p:nvSpPr>
          <p:cNvPr id="3" name="5-Point Star 2"/>
          <p:cNvSpPr/>
          <p:nvPr/>
        </p:nvSpPr>
        <p:spPr bwMode="auto">
          <a:xfrm>
            <a:off x="361950" y="314325"/>
            <a:ext cx="1143000" cy="933450"/>
          </a:xfrm>
          <a:prstGeom prst="star5">
            <a:avLst/>
          </a:prstGeom>
          <a:solidFill>
            <a:srgbClr val="FFCA0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5-Point Star 6"/>
          <p:cNvSpPr/>
          <p:nvPr/>
        </p:nvSpPr>
        <p:spPr bwMode="auto">
          <a:xfrm>
            <a:off x="7600950" y="314325"/>
            <a:ext cx="1143000" cy="933450"/>
          </a:xfrm>
          <a:prstGeom prst="star5">
            <a:avLst/>
          </a:prstGeom>
          <a:solidFill>
            <a:srgbClr val="FFCA0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777298" y="587207"/>
            <a:ext cx="8001000" cy="1143000"/>
          </a:xfrm>
        </p:spPr>
        <p:txBody>
          <a:bodyPr/>
          <a:lstStyle/>
          <a:p>
            <a:pPr algn="l"/>
            <a:r>
              <a:rPr lang="en-US" dirty="0">
                <a:latin typeface="Georgia" pitchFamily="18" charset="0"/>
              </a:rPr>
              <a:t>Important point</a:t>
            </a:r>
          </a:p>
        </p:txBody>
      </p:sp>
      <p:sp>
        <p:nvSpPr>
          <p:cNvPr id="907267" name="Rectangle 3"/>
          <p:cNvSpPr>
            <a:spLocks noGrp="1" noChangeArrowheads="1"/>
          </p:cNvSpPr>
          <p:nvPr>
            <p:ph idx="1"/>
          </p:nvPr>
        </p:nvSpPr>
        <p:spPr>
          <a:xfrm>
            <a:off x="457200" y="2438400"/>
            <a:ext cx="8229600" cy="4187952"/>
          </a:xfrm>
        </p:spPr>
        <p:txBody>
          <a:bodyPr/>
          <a:lstStyle/>
          <a:p>
            <a:r>
              <a:rPr lang="en-US" dirty="0">
                <a:latin typeface="Georgia" pitchFamily="18" charset="0"/>
              </a:rPr>
              <a:t>It is not necessary that all team members be knowledgeable in all 5 areas </a:t>
            </a:r>
          </a:p>
          <a:p>
            <a:r>
              <a:rPr lang="en-US" dirty="0">
                <a:latin typeface="Georgia" pitchFamily="18" charset="0"/>
              </a:rPr>
              <a:t>Especially, </a:t>
            </a:r>
            <a:r>
              <a:rPr lang="en-US" dirty="0" smtClean="0">
                <a:latin typeface="Georgia" pitchFamily="18" charset="0"/>
              </a:rPr>
              <a:t>there is no </a:t>
            </a:r>
            <a:r>
              <a:rPr lang="en-US" dirty="0">
                <a:latin typeface="Georgia" pitchFamily="18" charset="0"/>
              </a:rPr>
              <a:t>expectation that parents understand the rating scale or typical child development</a:t>
            </a:r>
          </a:p>
          <a:p>
            <a:r>
              <a:rPr lang="en-US" dirty="0">
                <a:latin typeface="Georgia" pitchFamily="18" charset="0"/>
              </a:rPr>
              <a:t>But </a:t>
            </a:r>
            <a:r>
              <a:rPr lang="en-US" dirty="0" smtClean="0">
                <a:latin typeface="Georgia" pitchFamily="18" charset="0"/>
              </a:rPr>
              <a:t>the team of </a:t>
            </a:r>
            <a:r>
              <a:rPr lang="en-US" dirty="0">
                <a:latin typeface="Georgia" pitchFamily="18" charset="0"/>
              </a:rPr>
              <a:t>professionals </a:t>
            </a:r>
            <a:r>
              <a:rPr lang="en-US" dirty="0" smtClean="0">
                <a:latin typeface="Georgia" pitchFamily="18" charset="0"/>
              </a:rPr>
              <a:t>has </a:t>
            </a:r>
            <a:r>
              <a:rPr lang="en-US" dirty="0">
                <a:latin typeface="Georgia" pitchFamily="18" charset="0"/>
              </a:rPr>
              <a:t>to!</a:t>
            </a:r>
          </a:p>
        </p:txBody>
      </p:sp>
      <p:pic>
        <p:nvPicPr>
          <p:cNvPr id="907268" name="Picture 4" descr="j0433389"/>
          <p:cNvPicPr>
            <a:picLocks noChangeAspect="1" noChangeArrowheads="1"/>
          </p:cNvPicPr>
          <p:nvPr/>
        </p:nvPicPr>
        <p:blipFill>
          <a:blip r:embed="rId3" cstate="print"/>
          <a:srcRect/>
          <a:stretch>
            <a:fillRect/>
          </a:stretch>
        </p:blipFill>
        <p:spPr bwMode="auto">
          <a:xfrm>
            <a:off x="6300210" y="606257"/>
            <a:ext cx="2478088" cy="1668462"/>
          </a:xfrm>
          <a:prstGeom prst="rect">
            <a:avLst/>
          </a:prstGeom>
          <a:noFill/>
        </p:spPr>
      </p:pic>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
        <p:nvSpPr>
          <p:cNvPr id="3" name="Slide Number Placeholder 2"/>
          <p:cNvSpPr>
            <a:spLocks noGrp="1"/>
          </p:cNvSpPr>
          <p:nvPr>
            <p:ph type="sldNum" sz="quarter" idx="10"/>
          </p:nvPr>
        </p:nvSpPr>
        <p:spPr/>
        <p:txBody>
          <a:bodyPr/>
          <a:lstStyle/>
          <a:p>
            <a:pPr>
              <a:defRPr/>
            </a:pPr>
            <a:fld id="{06712D2E-7C77-4AF2-8AD8-5058B673BD74}" type="slidenum">
              <a:rPr lang="en-US" smtClean="0"/>
              <a:pPr>
                <a:defRPr/>
              </a:pPr>
              <a:t>43</a:t>
            </a:fld>
            <a:endParaRPr lang="en-US" dirty="0"/>
          </a:p>
        </p:txBody>
      </p:sp>
    </p:spTree>
    <p:extLst>
      <p:ext uri="{BB962C8B-B14F-4D97-AF65-F5344CB8AC3E}">
        <p14:creationId xmlns:p14="http://schemas.microsoft.com/office/powerpoint/2010/main" val="105432770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p:cNvSpPr>
            <a:spLocks noGrp="1" noChangeArrowheads="1"/>
          </p:cNvSpPr>
          <p:nvPr>
            <p:ph type="title"/>
          </p:nvPr>
        </p:nvSpPr>
        <p:spPr>
          <a:xfrm>
            <a:off x="304800" y="304800"/>
            <a:ext cx="8534400" cy="1143000"/>
          </a:xfrm>
        </p:spPr>
        <p:txBody>
          <a:bodyPr/>
          <a:lstStyle/>
          <a:p>
            <a:pPr marL="342900" indent="-342900"/>
            <a:r>
              <a:rPr lang="en-US" sz="3200" dirty="0"/>
              <a:t/>
            </a:r>
            <a:br>
              <a:rPr lang="en-US" sz="3200" dirty="0"/>
            </a:br>
            <a:r>
              <a:rPr lang="en-US" sz="2900" dirty="0" smtClean="0">
                <a:latin typeface="Georgia" pitchFamily="18" charset="0"/>
              </a:rPr>
              <a:t>How we learn about the child’s functioning across settings and situations</a:t>
            </a:r>
            <a:r>
              <a:rPr lang="en-US" sz="3200" dirty="0" smtClean="0"/>
              <a:t/>
            </a:r>
            <a:br>
              <a:rPr lang="en-US" sz="3200" dirty="0" smtClean="0"/>
            </a:br>
            <a:endParaRPr lang="en-US" sz="3200" dirty="0"/>
          </a:p>
        </p:txBody>
      </p:sp>
      <p:sp>
        <p:nvSpPr>
          <p:cNvPr id="1018883" name="Rectangle 3"/>
          <p:cNvSpPr>
            <a:spLocks noGrp="1" noChangeArrowheads="1"/>
          </p:cNvSpPr>
          <p:nvPr>
            <p:ph idx="1"/>
          </p:nvPr>
        </p:nvSpPr>
        <p:spPr>
          <a:xfrm>
            <a:off x="3429000" y="1905000"/>
            <a:ext cx="4876800" cy="4187952"/>
          </a:xfrm>
        </p:spPr>
        <p:txBody>
          <a:bodyPr/>
          <a:lstStyle/>
          <a:p>
            <a:pPr marL="609600" indent="-38100">
              <a:lnSpc>
                <a:spcPct val="90000"/>
              </a:lnSpc>
              <a:spcBef>
                <a:spcPct val="0"/>
              </a:spcBef>
              <a:spcAft>
                <a:spcPct val="0"/>
              </a:spcAft>
              <a:buClr>
                <a:schemeClr val="bg1"/>
              </a:buClr>
              <a:buSzTx/>
              <a:buFont typeface="Wingdings" pitchFamily="2" charset="2"/>
              <a:buNone/>
            </a:pPr>
            <a:endParaRPr lang="en-US" sz="1400" dirty="0"/>
          </a:p>
          <a:p>
            <a:pPr marL="609600" indent="-38100">
              <a:lnSpc>
                <a:spcPct val="90000"/>
              </a:lnSpc>
              <a:spcBef>
                <a:spcPct val="0"/>
              </a:spcBef>
              <a:spcAft>
                <a:spcPct val="0"/>
              </a:spcAft>
              <a:buClr>
                <a:schemeClr val="bg1"/>
              </a:buClr>
              <a:buSzTx/>
              <a:buFont typeface="Wingdings" pitchFamily="2" charset="2"/>
              <a:buAutoNum type="arabicPeriod"/>
            </a:pPr>
            <a:endParaRPr lang="en-US" dirty="0"/>
          </a:p>
          <a:p>
            <a:pPr marL="609600" indent="-38100" algn="ctr">
              <a:lnSpc>
                <a:spcPct val="90000"/>
              </a:lnSpc>
              <a:spcBef>
                <a:spcPct val="0"/>
              </a:spcBef>
              <a:spcAft>
                <a:spcPct val="0"/>
              </a:spcAft>
              <a:buClr>
                <a:schemeClr val="bg1"/>
              </a:buClr>
              <a:buSzTx/>
              <a:buFont typeface="Wingdings" pitchFamily="2" charset="2"/>
              <a:buNone/>
            </a:pPr>
            <a:endParaRPr lang="en-US" sz="4000" b="1" dirty="0" smtClean="0">
              <a:solidFill>
                <a:srgbClr val="FFAA2D"/>
              </a:solidFill>
              <a:effectLst>
                <a:outerShdw blurRad="38100" dist="38100" dir="2700000" algn="tl">
                  <a:srgbClr val="000000"/>
                </a:outerShdw>
              </a:effectLst>
            </a:endParaRPr>
          </a:p>
          <a:p>
            <a:pPr marL="609600" indent="-38100" algn="ctr">
              <a:lnSpc>
                <a:spcPct val="90000"/>
              </a:lnSpc>
              <a:spcBef>
                <a:spcPct val="0"/>
              </a:spcBef>
              <a:spcAft>
                <a:spcPct val="0"/>
              </a:spcAft>
              <a:buClr>
                <a:schemeClr val="bg1"/>
              </a:buClr>
              <a:buSzTx/>
              <a:buFont typeface="Wingdings" pitchFamily="2" charset="2"/>
              <a:buNone/>
            </a:pPr>
            <a:r>
              <a:rPr lang="en-US" sz="4200" b="1" dirty="0" smtClean="0">
                <a:solidFill>
                  <a:srgbClr val="FFAA2D"/>
                </a:solidFill>
                <a:effectLst>
                  <a:outerShdw blurRad="38100" dist="38100" dir="2700000" algn="tl">
                    <a:srgbClr val="000000"/>
                  </a:outerShdw>
                </a:effectLst>
                <a:latin typeface="Georgia" pitchFamily="18" charset="0"/>
              </a:rPr>
              <a:t>Good Assessment</a:t>
            </a:r>
            <a:endParaRPr lang="en-US" sz="4200" b="1" dirty="0">
              <a:solidFill>
                <a:srgbClr val="FFAA2D"/>
              </a:solidFill>
              <a:effectLst>
                <a:outerShdw blurRad="38100" dist="38100" dir="2700000" algn="tl">
                  <a:srgbClr val="000000"/>
                </a:outerShdw>
              </a:effectLst>
              <a:latin typeface="Georgia" pitchFamily="18" charset="0"/>
            </a:endParaRPr>
          </a:p>
          <a:p>
            <a:pPr marL="609600" indent="-38100">
              <a:buFont typeface="Wingdings" pitchFamily="2" charset="2"/>
              <a:buNone/>
            </a:pPr>
            <a:endParaRPr lang="en-US" b="1" dirty="0">
              <a:effectLst>
                <a:outerShdw blurRad="38100" dist="38100" dir="2700000" algn="tl">
                  <a:srgbClr val="000000"/>
                </a:outerShdw>
              </a:effectLst>
            </a:endParaRPr>
          </a:p>
        </p:txBody>
      </p:sp>
      <p:pic>
        <p:nvPicPr>
          <p:cNvPr id="1018889" name="Picture 9" descr="LoeganSumi"/>
          <p:cNvPicPr>
            <a:picLocks noChangeAspect="1" noChangeArrowheads="1"/>
          </p:cNvPicPr>
          <p:nvPr/>
        </p:nvPicPr>
        <p:blipFill>
          <a:blip r:embed="rId3" cstate="print"/>
          <a:srcRect/>
          <a:stretch>
            <a:fillRect/>
          </a:stretch>
        </p:blipFill>
        <p:spPr bwMode="auto">
          <a:xfrm>
            <a:off x="838200" y="2133600"/>
            <a:ext cx="2438400" cy="32512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
        <p:nvSpPr>
          <p:cNvPr id="3" name="Slide Number Placeholder 2"/>
          <p:cNvSpPr>
            <a:spLocks noGrp="1"/>
          </p:cNvSpPr>
          <p:nvPr>
            <p:ph type="sldNum" sz="quarter" idx="10"/>
          </p:nvPr>
        </p:nvSpPr>
        <p:spPr/>
        <p:txBody>
          <a:bodyPr/>
          <a:lstStyle/>
          <a:p>
            <a:pPr>
              <a:defRPr/>
            </a:pPr>
            <a:fld id="{06712D2E-7C77-4AF2-8AD8-5058B673BD74}" type="slidenum">
              <a:rPr lang="en-US" smtClean="0"/>
              <a:pPr>
                <a:defRPr/>
              </a:pPr>
              <a:t>44</a:t>
            </a:fld>
            <a:endParaRPr lang="en-US" dirty="0"/>
          </a:p>
        </p:txBody>
      </p:sp>
    </p:spTree>
    <p:extLst>
      <p:ext uri="{BB962C8B-B14F-4D97-AF65-F5344CB8AC3E}">
        <p14:creationId xmlns:p14="http://schemas.microsoft.com/office/powerpoint/2010/main" val="189723971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2" name="Rectangle 2"/>
          <p:cNvSpPr>
            <a:spLocks noGrp="1" noChangeArrowheads="1"/>
          </p:cNvSpPr>
          <p:nvPr>
            <p:ph type="title"/>
          </p:nvPr>
        </p:nvSpPr>
        <p:spPr/>
        <p:txBody>
          <a:bodyPr/>
          <a:lstStyle/>
          <a:p>
            <a:r>
              <a:rPr lang="en-US" sz="4000" dirty="0"/>
              <a:t>DEC* recommended practices           for assessment</a:t>
            </a:r>
          </a:p>
        </p:txBody>
      </p:sp>
      <p:sp>
        <p:nvSpPr>
          <p:cNvPr id="1029123" name="Rectangle 3"/>
          <p:cNvSpPr>
            <a:spLocks noGrp="1" noChangeArrowheads="1"/>
          </p:cNvSpPr>
          <p:nvPr>
            <p:ph idx="1"/>
          </p:nvPr>
        </p:nvSpPr>
        <p:spPr/>
        <p:txBody>
          <a:bodyPr/>
          <a:lstStyle/>
          <a:p>
            <a:r>
              <a:rPr lang="en-US" sz="2800" dirty="0"/>
              <a:t>Involve multiple sources </a:t>
            </a:r>
          </a:p>
          <a:p>
            <a:pPr lvl="1"/>
            <a:r>
              <a:rPr lang="en-US" sz="2600" dirty="0"/>
              <a:t>Examples: family members, professional team members, service providers, </a:t>
            </a:r>
            <a:r>
              <a:rPr lang="en-US" sz="2600" dirty="0" smtClean="0"/>
              <a:t>caregivers</a:t>
            </a:r>
          </a:p>
          <a:p>
            <a:pPr marL="457200" lvl="1" indent="0">
              <a:buNone/>
            </a:pPr>
            <a:endParaRPr lang="en-US" sz="1400" dirty="0"/>
          </a:p>
          <a:p>
            <a:r>
              <a:rPr lang="en-US" sz="2800" dirty="0"/>
              <a:t>Involve multiple measures </a:t>
            </a:r>
          </a:p>
          <a:p>
            <a:pPr lvl="1"/>
            <a:r>
              <a:rPr lang="en-US" sz="2600" dirty="0"/>
              <a:t>Examples: observations, criterion- or curriculum-based instruments, interviews, norm-referenced scales, informed clinical opinion, work samples</a:t>
            </a:r>
          </a:p>
          <a:p>
            <a:pPr lvl="1">
              <a:buFont typeface="Wingdings" pitchFamily="2" charset="2"/>
              <a:buNone/>
            </a:pPr>
            <a:endParaRPr lang="en-US" sz="1200" dirty="0"/>
          </a:p>
        </p:txBody>
      </p:sp>
      <p:sp>
        <p:nvSpPr>
          <p:cNvPr id="1029124" name="Text Box 4"/>
          <p:cNvSpPr txBox="1">
            <a:spLocks noChangeArrowheads="1"/>
          </p:cNvSpPr>
          <p:nvPr/>
        </p:nvSpPr>
        <p:spPr bwMode="auto">
          <a:xfrm>
            <a:off x="533400" y="5867400"/>
            <a:ext cx="7924800" cy="400110"/>
          </a:xfrm>
          <a:prstGeom prst="rect">
            <a:avLst/>
          </a:prstGeom>
          <a:noFill/>
          <a:ln w="9525">
            <a:noFill/>
            <a:miter lim="800000"/>
            <a:headEnd/>
            <a:tailEnd/>
          </a:ln>
          <a:effectLst/>
        </p:spPr>
        <p:txBody>
          <a:bodyPr wrap="square">
            <a:spAutoFit/>
          </a:bodyPr>
          <a:lstStyle/>
          <a:p>
            <a:pPr algn="l">
              <a:spcBef>
                <a:spcPct val="50000"/>
              </a:spcBef>
            </a:pPr>
            <a:r>
              <a:rPr lang="en-US" sz="2000" dirty="0">
                <a:solidFill>
                  <a:schemeClr val="accent2">
                    <a:lumMod val="75000"/>
                  </a:schemeClr>
                </a:solidFill>
              </a:rPr>
              <a:t>*</a:t>
            </a:r>
            <a:r>
              <a:rPr lang="en-US" sz="2000" dirty="0">
                <a:solidFill>
                  <a:schemeClr val="accent2">
                    <a:lumMod val="75000"/>
                  </a:schemeClr>
                </a:solidFill>
                <a:latin typeface="Tahoma" pitchFamily="34" charset="0"/>
                <a:cs typeface="Tahoma" pitchFamily="34" charset="0"/>
              </a:rPr>
              <a:t>Division for Early </a:t>
            </a:r>
            <a:r>
              <a:rPr lang="en-US" sz="2000" dirty="0" smtClean="0">
                <a:solidFill>
                  <a:schemeClr val="accent2">
                    <a:lumMod val="75000"/>
                  </a:schemeClr>
                </a:solidFill>
                <a:latin typeface="Tahoma" pitchFamily="34" charset="0"/>
                <a:cs typeface="Tahoma" pitchFamily="34" charset="0"/>
              </a:rPr>
              <a:t>Childhood of the Council for Exceptional Children</a:t>
            </a:r>
            <a:endParaRPr lang="en-US" sz="2000" dirty="0">
              <a:solidFill>
                <a:schemeClr val="accent2">
                  <a:lumMod val="75000"/>
                </a:schemeClr>
              </a:solidFill>
              <a:latin typeface="Tahoma" pitchFamily="34" charset="0"/>
              <a:cs typeface="Tahoma" pitchFamily="34" charset="0"/>
            </a:endParaRP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
        <p:nvSpPr>
          <p:cNvPr id="3" name="Slide Number Placeholder 2"/>
          <p:cNvSpPr>
            <a:spLocks noGrp="1"/>
          </p:cNvSpPr>
          <p:nvPr>
            <p:ph type="sldNum" sz="quarter" idx="10"/>
          </p:nvPr>
        </p:nvSpPr>
        <p:spPr/>
        <p:txBody>
          <a:bodyPr/>
          <a:lstStyle/>
          <a:p>
            <a:pPr>
              <a:defRPr/>
            </a:pPr>
            <a:fld id="{06712D2E-7C77-4AF2-8AD8-5058B673BD74}" type="slidenum">
              <a:rPr lang="en-US" smtClean="0"/>
              <a:pPr>
                <a:defRPr/>
              </a:pPr>
              <a:t>45</a:t>
            </a:fld>
            <a:endParaRPr lang="en-US" dirty="0"/>
          </a:p>
        </p:txBody>
      </p:sp>
    </p:spTree>
    <p:extLst>
      <p:ext uri="{BB962C8B-B14F-4D97-AF65-F5344CB8AC3E}">
        <p14:creationId xmlns:p14="http://schemas.microsoft.com/office/powerpoint/2010/main" val="364440950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itle 4"/>
          <p:cNvSpPr>
            <a:spLocks noGrp="1"/>
          </p:cNvSpPr>
          <p:nvPr>
            <p:ph type="title"/>
          </p:nvPr>
        </p:nvSpPr>
        <p:spPr>
          <a:xfrm>
            <a:off x="457200" y="274638"/>
            <a:ext cx="8229600" cy="792162"/>
          </a:xfrm>
        </p:spPr>
        <p:txBody>
          <a:bodyPr rtlCol="0">
            <a:normAutofit/>
          </a:bodyPr>
          <a:lstStyle/>
          <a:p>
            <a:pPr eaLnBrk="1" fontAlgn="auto" hangingPunct="1">
              <a:spcAft>
                <a:spcPts val="0"/>
              </a:spcAft>
              <a:defRPr/>
            </a:pPr>
            <a:r>
              <a:rPr lang="en-US" sz="3200" dirty="0" smtClean="0">
                <a:latin typeface="+mn-lt"/>
              </a:rPr>
              <a:t>1. WHAT is Functional Assessment</a:t>
            </a:r>
            <a:r>
              <a:rPr lang="en-US" sz="3200" dirty="0">
                <a:latin typeface="+mn-lt"/>
              </a:rPr>
              <a:t>?</a:t>
            </a:r>
            <a:endParaRPr lang="en-US" sz="3200" dirty="0" smtClean="0">
              <a:latin typeface="+mn-lt"/>
            </a:endParaRPr>
          </a:p>
        </p:txBody>
      </p:sp>
      <p:sp>
        <p:nvSpPr>
          <p:cNvPr id="16387" name="Rectangle 3"/>
          <p:cNvSpPr>
            <a:spLocks noGrp="1"/>
          </p:cNvSpPr>
          <p:nvPr>
            <p:ph idx="1"/>
          </p:nvPr>
        </p:nvSpPr>
        <p:spPr>
          <a:xfrm>
            <a:off x="457200" y="1905000"/>
            <a:ext cx="8229600" cy="1981200"/>
          </a:xfrm>
        </p:spPr>
        <p:txBody>
          <a:bodyPr rtlCol="0">
            <a:normAutofit/>
          </a:bodyPr>
          <a:lstStyle/>
          <a:p>
            <a:pPr eaLnBrk="1" fontAlgn="auto" hangingPunct="1">
              <a:spcAft>
                <a:spcPts val="600"/>
              </a:spcAft>
              <a:buSzPct val="100000"/>
              <a:buFont typeface="Arial" pitchFamily="34" charset="0"/>
              <a:buChar char="•"/>
              <a:defRPr/>
            </a:pPr>
            <a:r>
              <a:rPr lang="en-US" sz="2800" dirty="0" smtClean="0">
                <a:cs typeface="Arial" pitchFamily="34" charset="0"/>
              </a:rPr>
              <a:t>Assessment of the young child’s skills in the </a:t>
            </a:r>
            <a:r>
              <a:rPr lang="en-US" sz="2800" b="1" dirty="0" smtClean="0">
                <a:cs typeface="Arial" pitchFamily="34" charset="0"/>
              </a:rPr>
              <a:t>real life contexts </a:t>
            </a:r>
            <a:r>
              <a:rPr lang="en-US" sz="2800" dirty="0" smtClean="0">
                <a:cs typeface="Arial" pitchFamily="34" charset="0"/>
              </a:rPr>
              <a:t>of family, culture and community rather than discrete isolated tasks irrelevant to daily life.</a:t>
            </a:r>
          </a:p>
          <a:p>
            <a:pPr eaLnBrk="1" fontAlgn="auto" hangingPunct="1">
              <a:spcAft>
                <a:spcPts val="600"/>
              </a:spcAft>
              <a:buClr>
                <a:srgbClr val="B86E00"/>
              </a:buClr>
              <a:buSzPct val="100000"/>
              <a:buFont typeface="Arial" pitchFamily="34" charset="0"/>
              <a:buChar char="•"/>
              <a:defRPr/>
            </a:pPr>
            <a:endParaRPr lang="en-US" sz="3500" dirty="0" smtClean="0">
              <a:cs typeface="Arial" pitchFamily="34" charset="0"/>
            </a:endParaRPr>
          </a:p>
          <a:p>
            <a:pPr eaLnBrk="1" fontAlgn="auto" hangingPunct="1">
              <a:spcAft>
                <a:spcPts val="600"/>
              </a:spcAft>
              <a:buClr>
                <a:schemeClr val="bg2">
                  <a:lumMod val="50000"/>
                </a:schemeClr>
              </a:buClr>
              <a:buSzPct val="100000"/>
              <a:buFont typeface="Arial" pitchFamily="34" charset="0"/>
              <a:buChar char="•"/>
              <a:defRPr/>
            </a:pPr>
            <a:endParaRPr lang="en-US" dirty="0" smtClean="0">
              <a:cs typeface="Arial" pitchFamily="34" charset="0"/>
            </a:endParaRPr>
          </a:p>
        </p:txBody>
      </p:sp>
      <p:pic>
        <p:nvPicPr>
          <p:cNvPr id="3072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42814">
            <a:off x="523875" y="4060825"/>
            <a:ext cx="162718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685800" y="3733800"/>
            <a:ext cx="7848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30729" name="TextBox 4"/>
          <p:cNvSpPr txBox="1">
            <a:spLocks noChangeArrowheads="1"/>
          </p:cNvSpPr>
          <p:nvPr/>
        </p:nvSpPr>
        <p:spPr bwMode="auto">
          <a:xfrm>
            <a:off x="2209800" y="989013"/>
            <a:ext cx="449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100" dirty="0"/>
              <a:t>Adapted from materials developed by Naomi Younggren, 2011</a:t>
            </a:r>
          </a:p>
        </p:txBody>
      </p:sp>
      <p:sp>
        <p:nvSpPr>
          <p:cNvPr id="5" name="Rectangle 4"/>
          <p:cNvSpPr/>
          <p:nvPr/>
        </p:nvSpPr>
        <p:spPr>
          <a:xfrm>
            <a:off x="2438400" y="3851749"/>
            <a:ext cx="6413931" cy="2631490"/>
          </a:xfrm>
          <a:prstGeom prst="rect">
            <a:avLst/>
          </a:prstGeom>
        </p:spPr>
        <p:txBody>
          <a:bodyPr wrap="square">
            <a:spAutoFit/>
          </a:bodyPr>
          <a:lstStyle/>
          <a:p>
            <a:pPr fontAlgn="auto">
              <a:spcAft>
                <a:spcPts val="600"/>
              </a:spcAft>
              <a:buClr>
                <a:schemeClr val="bg2">
                  <a:lumMod val="50000"/>
                </a:schemeClr>
              </a:buClr>
              <a:buSzPct val="100000"/>
              <a:defRPr/>
            </a:pPr>
            <a:r>
              <a:rPr lang="en-US" i="1" dirty="0">
                <a:cs typeface="Arial" pitchFamily="34" charset="0"/>
              </a:rPr>
              <a:t>“the science of the strange behavior of children, with strange adults, in strange settings for the briefest possible period of time.”</a:t>
            </a:r>
          </a:p>
          <a:p>
            <a:pPr algn="r" fontAlgn="auto">
              <a:spcAft>
                <a:spcPts val="600"/>
              </a:spcAft>
              <a:buClr>
                <a:schemeClr val="bg2">
                  <a:lumMod val="50000"/>
                </a:schemeClr>
              </a:buClr>
              <a:buSzPct val="100000"/>
              <a:buFont typeface="Arial" pitchFamily="34" charset="0"/>
              <a:buNone/>
              <a:defRPr/>
            </a:pPr>
            <a:r>
              <a:rPr lang="en-US" dirty="0" err="1">
                <a:cs typeface="Arial" pitchFamily="34" charset="0"/>
              </a:rPr>
              <a:t>Bronfenbrenner</a:t>
            </a:r>
            <a:r>
              <a:rPr lang="en-US" dirty="0">
                <a:cs typeface="Arial" pitchFamily="34" charset="0"/>
              </a:rPr>
              <a:t>, 1979, p. 19</a:t>
            </a:r>
          </a:p>
        </p:txBody>
      </p:sp>
    </p:spTree>
    <p:extLst>
      <p:ext uri="{BB962C8B-B14F-4D97-AF65-F5344CB8AC3E}">
        <p14:creationId xmlns:p14="http://schemas.microsoft.com/office/powerpoint/2010/main" val="115894967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p:cNvSpPr>
            <a:spLocks noGrp="1"/>
          </p:cNvSpPr>
          <p:nvPr>
            <p:ph type="title"/>
          </p:nvPr>
        </p:nvSpPr>
        <p:spPr/>
        <p:txBody>
          <a:bodyPr rtlCol="0">
            <a:normAutofit fontScale="90000"/>
          </a:bodyPr>
          <a:lstStyle/>
          <a:p>
            <a:pPr eaLnBrk="1" fontAlgn="auto" hangingPunct="1">
              <a:spcAft>
                <a:spcPts val="0"/>
              </a:spcAft>
              <a:defRPr/>
            </a:pPr>
            <a:r>
              <a:rPr lang="en-US" sz="3600" dirty="0" smtClean="0">
                <a:latin typeface="+mn-lt"/>
              </a:rPr>
              <a:t>WHAT:  Functional Assessment is…</a:t>
            </a:r>
          </a:p>
        </p:txBody>
      </p:sp>
      <p:sp>
        <p:nvSpPr>
          <p:cNvPr id="16387" name="Rectangle 3"/>
          <p:cNvSpPr>
            <a:spLocks noGrp="1"/>
          </p:cNvSpPr>
          <p:nvPr>
            <p:ph idx="1"/>
          </p:nvPr>
        </p:nvSpPr>
        <p:spPr>
          <a:xfrm>
            <a:off x="685800" y="2209800"/>
            <a:ext cx="7696200" cy="4114800"/>
          </a:xfrm>
        </p:spPr>
        <p:txBody>
          <a:bodyPr rtlCol="0">
            <a:normAutofit fontScale="85000" lnSpcReduction="20000"/>
          </a:bodyPr>
          <a:lstStyle/>
          <a:p>
            <a:pPr eaLnBrk="1" fontAlgn="auto" hangingPunct="1">
              <a:spcAft>
                <a:spcPts val="0"/>
              </a:spcAft>
              <a:buFont typeface="Arial" pitchFamily="34" charset="0"/>
              <a:buChar char="•"/>
              <a:defRPr/>
            </a:pPr>
            <a:r>
              <a:rPr lang="en-US" b="1" dirty="0" smtClean="0">
                <a:cs typeface="Arial" pitchFamily="34" charset="0"/>
              </a:rPr>
              <a:t>contextually relevant information about the child’s strengths and needs</a:t>
            </a:r>
          </a:p>
          <a:p>
            <a:pPr eaLnBrk="1" fontAlgn="auto" hangingPunct="1">
              <a:spcAft>
                <a:spcPts val="0"/>
              </a:spcAft>
              <a:buFont typeface="Arial" pitchFamily="34" charset="0"/>
              <a:buChar char="•"/>
              <a:defRPr/>
            </a:pPr>
            <a:r>
              <a:rPr lang="en-US" b="1" dirty="0" smtClean="0">
                <a:cs typeface="Arial" pitchFamily="34" charset="0"/>
              </a:rPr>
              <a:t>more culturally sensitive</a:t>
            </a:r>
          </a:p>
          <a:p>
            <a:pPr eaLnBrk="1" fontAlgn="auto" hangingPunct="1">
              <a:spcAft>
                <a:spcPts val="0"/>
              </a:spcAft>
              <a:buFont typeface="Arial" pitchFamily="34" charset="0"/>
              <a:buChar char="•"/>
              <a:defRPr/>
            </a:pPr>
            <a:r>
              <a:rPr lang="en-US" b="1" dirty="0" smtClean="0">
                <a:cs typeface="Arial" pitchFamily="34" charset="0"/>
              </a:rPr>
              <a:t>individually focused</a:t>
            </a:r>
          </a:p>
          <a:p>
            <a:pPr eaLnBrk="1" fontAlgn="auto" hangingPunct="1">
              <a:spcAft>
                <a:spcPts val="0"/>
              </a:spcAft>
              <a:buClr>
                <a:srgbClr val="B86E00"/>
              </a:buClr>
              <a:buFont typeface="Arial" pitchFamily="34" charset="0"/>
              <a:buChar char="•"/>
              <a:defRPr/>
            </a:pPr>
            <a:endParaRPr lang="en-US" dirty="0" smtClean="0">
              <a:cs typeface="Arial" pitchFamily="34" charset="0"/>
            </a:endParaRPr>
          </a:p>
          <a:p>
            <a:pPr marL="1765300" indent="0" eaLnBrk="1" fontAlgn="auto" hangingPunct="1">
              <a:spcAft>
                <a:spcPts val="0"/>
              </a:spcAft>
              <a:buClr>
                <a:srgbClr val="B86E00"/>
              </a:buClr>
              <a:buFont typeface="Calibri" pitchFamily="34" charset="0"/>
              <a:buNone/>
              <a:defRPr/>
            </a:pPr>
            <a:r>
              <a:rPr lang="en-US" i="1" dirty="0" smtClean="0">
                <a:cs typeface="Arial" pitchFamily="34" charset="0"/>
              </a:rPr>
              <a:t>IS NOT…</a:t>
            </a:r>
          </a:p>
          <a:p>
            <a:pPr marL="2105025" indent="-339725" eaLnBrk="1" fontAlgn="auto" hangingPunct="1">
              <a:spcAft>
                <a:spcPts val="0"/>
              </a:spcAft>
              <a:buFont typeface="Arial" pitchFamily="34" charset="0"/>
              <a:buChar char="•"/>
              <a:defRPr/>
            </a:pPr>
            <a:r>
              <a:rPr lang="en-US" i="1" dirty="0" smtClean="0">
                <a:cs typeface="Arial" pitchFamily="34" charset="0"/>
              </a:rPr>
              <a:t>domain based and discipline specific</a:t>
            </a:r>
          </a:p>
          <a:p>
            <a:pPr marL="2105025" indent="-339725" eaLnBrk="1" fontAlgn="auto" hangingPunct="1">
              <a:spcAft>
                <a:spcPts val="0"/>
              </a:spcAft>
              <a:buFont typeface="Arial" pitchFamily="34" charset="0"/>
              <a:buChar char="•"/>
              <a:defRPr/>
            </a:pPr>
            <a:r>
              <a:rPr lang="en-US" i="1" dirty="0" smtClean="0">
                <a:cs typeface="Arial" pitchFamily="34" charset="0"/>
              </a:rPr>
              <a:t>deficit driven</a:t>
            </a:r>
          </a:p>
          <a:p>
            <a:pPr marL="2105025" indent="-339725" eaLnBrk="1" fontAlgn="auto" hangingPunct="1">
              <a:spcAft>
                <a:spcPts val="0"/>
              </a:spcAft>
              <a:buFont typeface="Arial" pitchFamily="34" charset="0"/>
              <a:buChar char="•"/>
              <a:defRPr/>
            </a:pPr>
            <a:r>
              <a:rPr lang="en-US" i="1" dirty="0">
                <a:cs typeface="Arial" pitchFamily="34" charset="0"/>
              </a:rPr>
              <a:t>t</a:t>
            </a:r>
            <a:r>
              <a:rPr lang="en-US" i="1" dirty="0" smtClean="0">
                <a:cs typeface="Arial" pitchFamily="34" charset="0"/>
              </a:rPr>
              <a:t>hreatening </a:t>
            </a:r>
          </a:p>
        </p:txBody>
      </p:sp>
      <p:cxnSp>
        <p:nvCxnSpPr>
          <p:cNvPr id="5" name="Straight Connector 4"/>
          <p:cNvCxnSpPr/>
          <p:nvPr/>
        </p:nvCxnSpPr>
        <p:spPr>
          <a:xfrm>
            <a:off x="685800" y="4038600"/>
            <a:ext cx="7848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31751" name="TextBox 6"/>
          <p:cNvSpPr txBox="1">
            <a:spLocks noChangeArrowheads="1"/>
          </p:cNvSpPr>
          <p:nvPr/>
        </p:nvSpPr>
        <p:spPr bwMode="auto">
          <a:xfrm>
            <a:off x="2590800" y="1190626"/>
            <a:ext cx="449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100" dirty="0"/>
              <a:t>Adapted from materials developed by Naomi </a:t>
            </a:r>
            <a:r>
              <a:rPr lang="en-US" sz="1100" dirty="0" err="1"/>
              <a:t>Younggren</a:t>
            </a:r>
            <a:r>
              <a:rPr lang="en-US" sz="1100" dirty="0"/>
              <a:t>, 2011</a:t>
            </a:r>
          </a:p>
        </p:txBody>
      </p:sp>
    </p:spTree>
    <p:extLst>
      <p:ext uri="{BB962C8B-B14F-4D97-AF65-F5344CB8AC3E}">
        <p14:creationId xmlns:p14="http://schemas.microsoft.com/office/powerpoint/2010/main" val="210029576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p:cNvSpPr>
          <p:nvPr>
            <p:ph idx="1"/>
          </p:nvPr>
        </p:nvSpPr>
        <p:spPr>
          <a:xfrm>
            <a:off x="228600" y="2133600"/>
            <a:ext cx="8763000" cy="4419600"/>
          </a:xfrm>
        </p:spPr>
        <p:txBody>
          <a:bodyPr rtlCol="0">
            <a:normAutofit/>
          </a:bodyPr>
          <a:lstStyle/>
          <a:p>
            <a:pPr eaLnBrk="1" fontAlgn="auto" hangingPunct="1">
              <a:spcAft>
                <a:spcPts val="0"/>
              </a:spcAft>
              <a:buFont typeface="Arial" pitchFamily="34" charset="0"/>
              <a:buChar char="•"/>
              <a:defRPr/>
            </a:pPr>
            <a:r>
              <a:rPr lang="en-US" dirty="0" smtClean="0">
                <a:cs typeface="Arial" pitchFamily="34" charset="0"/>
              </a:rPr>
              <a:t>Conventional testing does have its place</a:t>
            </a:r>
          </a:p>
          <a:p>
            <a:pPr lvl="1" eaLnBrk="1" fontAlgn="auto" hangingPunct="1">
              <a:spcAft>
                <a:spcPts val="0"/>
              </a:spcAft>
              <a:buFont typeface="Courier New" pitchFamily="49" charset="0"/>
              <a:buChar char="o"/>
              <a:defRPr/>
            </a:pPr>
            <a:r>
              <a:rPr lang="en-US" dirty="0" smtClean="0">
                <a:cs typeface="Arial" pitchFamily="34" charset="0"/>
              </a:rPr>
              <a:t> “to distinguish typical from atypical performance”</a:t>
            </a:r>
          </a:p>
          <a:p>
            <a:pPr eaLnBrk="1" fontAlgn="auto" hangingPunct="1">
              <a:spcAft>
                <a:spcPts val="0"/>
              </a:spcAft>
              <a:buClr>
                <a:schemeClr val="bg2">
                  <a:lumMod val="50000"/>
                </a:schemeClr>
              </a:buClr>
              <a:buFont typeface="Arial" pitchFamily="34" charset="0"/>
              <a:buChar char="•"/>
              <a:defRPr/>
            </a:pPr>
            <a:endParaRPr lang="en-US" b="1" dirty="0" smtClean="0">
              <a:cs typeface="Arial" pitchFamily="34" charset="0"/>
            </a:endParaRPr>
          </a:p>
          <a:p>
            <a:pPr algn="ctr" eaLnBrk="1" fontAlgn="auto" hangingPunct="1">
              <a:spcAft>
                <a:spcPts val="0"/>
              </a:spcAft>
              <a:buClr>
                <a:schemeClr val="bg2">
                  <a:lumMod val="50000"/>
                </a:schemeClr>
              </a:buClr>
              <a:buFont typeface="Arial" pitchFamily="34" charset="0"/>
              <a:buNone/>
              <a:defRPr/>
            </a:pPr>
            <a:r>
              <a:rPr lang="en-US" b="1" dirty="0" smtClean="0">
                <a:cs typeface="Arial" pitchFamily="34" charset="0"/>
              </a:rPr>
              <a:t>Everything that can be measured counts, </a:t>
            </a:r>
          </a:p>
          <a:p>
            <a:pPr algn="ctr" eaLnBrk="1" fontAlgn="auto" hangingPunct="1">
              <a:spcAft>
                <a:spcPts val="0"/>
              </a:spcAft>
              <a:buClr>
                <a:schemeClr val="bg2">
                  <a:lumMod val="50000"/>
                </a:schemeClr>
              </a:buClr>
              <a:buFont typeface="Arial" pitchFamily="34" charset="0"/>
              <a:buNone/>
              <a:defRPr/>
            </a:pPr>
            <a:r>
              <a:rPr lang="en-US" b="1" dirty="0" smtClean="0">
                <a:cs typeface="Arial" pitchFamily="34" charset="0"/>
              </a:rPr>
              <a:t>but not everything that counts </a:t>
            </a:r>
          </a:p>
          <a:p>
            <a:pPr algn="ctr" eaLnBrk="1" fontAlgn="auto" hangingPunct="1">
              <a:spcAft>
                <a:spcPts val="0"/>
              </a:spcAft>
              <a:buClr>
                <a:schemeClr val="bg2">
                  <a:lumMod val="50000"/>
                </a:schemeClr>
              </a:buClr>
              <a:buFont typeface="Arial" pitchFamily="34" charset="0"/>
              <a:buNone/>
              <a:defRPr/>
            </a:pPr>
            <a:r>
              <a:rPr lang="en-US" b="1" dirty="0" smtClean="0">
                <a:cs typeface="Arial" pitchFamily="34" charset="0"/>
              </a:rPr>
              <a:t>can be measured.           </a:t>
            </a:r>
          </a:p>
          <a:p>
            <a:pPr algn="ctr" eaLnBrk="1" fontAlgn="auto" hangingPunct="1">
              <a:spcAft>
                <a:spcPts val="0"/>
              </a:spcAft>
              <a:buClr>
                <a:schemeClr val="bg2">
                  <a:lumMod val="50000"/>
                </a:schemeClr>
              </a:buClr>
              <a:buFont typeface="Arial" pitchFamily="34" charset="0"/>
              <a:buNone/>
              <a:defRPr/>
            </a:pPr>
            <a:r>
              <a:rPr lang="en-US" dirty="0" smtClean="0">
                <a:cs typeface="Arial" pitchFamily="34" charset="0"/>
              </a:rPr>
              <a:t>(attributed to Albert Einstein, 1951)</a:t>
            </a:r>
          </a:p>
          <a:p>
            <a:pPr eaLnBrk="1" fontAlgn="auto" hangingPunct="1">
              <a:spcAft>
                <a:spcPts val="0"/>
              </a:spcAft>
              <a:buClr>
                <a:schemeClr val="bg2">
                  <a:lumMod val="50000"/>
                </a:schemeClr>
              </a:buClr>
              <a:buFont typeface="Arial" pitchFamily="34" charset="0"/>
              <a:buChar char="•"/>
              <a:defRPr/>
            </a:pPr>
            <a:endParaRPr lang="en-US" dirty="0"/>
          </a:p>
          <a:p>
            <a:pPr eaLnBrk="1" fontAlgn="auto" hangingPunct="1">
              <a:spcAft>
                <a:spcPts val="0"/>
              </a:spcAft>
              <a:buClr>
                <a:schemeClr val="bg2">
                  <a:lumMod val="50000"/>
                </a:schemeClr>
              </a:buClr>
              <a:buFont typeface="Arial" pitchFamily="34" charset="0"/>
              <a:buNone/>
              <a:defRPr/>
            </a:pPr>
            <a:endParaRPr lang="en-US" dirty="0" smtClean="0"/>
          </a:p>
        </p:txBody>
      </p:sp>
      <p:sp>
        <p:nvSpPr>
          <p:cNvPr id="33797" name="Title 2"/>
          <p:cNvSpPr>
            <a:spLocks noGrp="1"/>
          </p:cNvSpPr>
          <p:nvPr>
            <p:ph type="title"/>
          </p:nvPr>
        </p:nvSpPr>
        <p:spPr/>
        <p:txBody>
          <a:bodyPr/>
          <a:lstStyle/>
          <a:p>
            <a:pPr eaLnBrk="1" hangingPunct="1"/>
            <a:r>
              <a:rPr lang="en-US" dirty="0" smtClean="0"/>
              <a:t>Conventional Assessment</a:t>
            </a:r>
          </a:p>
        </p:txBody>
      </p:sp>
      <p:sp>
        <p:nvSpPr>
          <p:cNvPr id="33798" name="TextBox 7"/>
          <p:cNvSpPr txBox="1">
            <a:spLocks noChangeArrowheads="1"/>
          </p:cNvSpPr>
          <p:nvPr/>
        </p:nvSpPr>
        <p:spPr bwMode="auto">
          <a:xfrm>
            <a:off x="2514600" y="1222376"/>
            <a:ext cx="449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100" dirty="0"/>
              <a:t>Adapted from materials developed by Naomi </a:t>
            </a:r>
            <a:r>
              <a:rPr lang="en-US" sz="1100" dirty="0" err="1"/>
              <a:t>Younggren</a:t>
            </a:r>
            <a:r>
              <a:rPr lang="en-US" sz="1100" dirty="0"/>
              <a:t>, 2011</a:t>
            </a:r>
          </a:p>
        </p:txBody>
      </p:sp>
    </p:spTree>
    <p:extLst>
      <p:ext uri="{BB962C8B-B14F-4D97-AF65-F5344CB8AC3E}">
        <p14:creationId xmlns:p14="http://schemas.microsoft.com/office/powerpoint/2010/main" val="81116619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100" name="Rectangle 4"/>
          <p:cNvSpPr>
            <a:spLocks noGrp="1" noChangeArrowheads="1"/>
          </p:cNvSpPr>
          <p:nvPr>
            <p:ph type="title"/>
          </p:nvPr>
        </p:nvSpPr>
        <p:spPr>
          <a:xfrm>
            <a:off x="304800" y="152400"/>
            <a:ext cx="8534400" cy="1219200"/>
          </a:xfrm>
        </p:spPr>
        <p:txBody>
          <a:bodyPr/>
          <a:lstStyle/>
          <a:p>
            <a:pPr eaLnBrk="1" hangingPunct="1">
              <a:defRPr/>
            </a:pPr>
            <a:r>
              <a:rPr lang="en-US" sz="3000" dirty="0" smtClean="0"/>
              <a:t>A domain score on an assessment tool does </a:t>
            </a:r>
            <a:r>
              <a:rPr lang="en-US" sz="3000" i="1" dirty="0" smtClean="0"/>
              <a:t>not</a:t>
            </a:r>
            <a:r>
              <a:rPr lang="en-US" sz="3000" dirty="0" smtClean="0"/>
              <a:t> necessarily translate directly into             an outcome rating</a:t>
            </a:r>
          </a:p>
        </p:txBody>
      </p:sp>
      <p:sp>
        <p:nvSpPr>
          <p:cNvPr id="36869" name="Rectangle 5"/>
          <p:cNvSpPr>
            <a:spLocks noGrp="1" noChangeArrowheads="1"/>
          </p:cNvSpPr>
          <p:nvPr>
            <p:ph idx="1"/>
          </p:nvPr>
        </p:nvSpPr>
        <p:spPr/>
        <p:txBody>
          <a:bodyPr/>
          <a:lstStyle/>
          <a:p>
            <a:pPr eaLnBrk="1" hangingPunct="1">
              <a:buFont typeface="Wingdings" pitchFamily="2" charset="2"/>
              <a:buNone/>
            </a:pPr>
            <a:r>
              <a:rPr lang="en-US" dirty="0" smtClean="0"/>
              <a:t>	Ratings require: </a:t>
            </a:r>
          </a:p>
          <a:p>
            <a:pPr lvl="1" eaLnBrk="1" hangingPunct="1"/>
            <a:r>
              <a:rPr lang="en-US" dirty="0" smtClean="0"/>
              <a:t>Looking at functional behaviors</a:t>
            </a:r>
          </a:p>
          <a:p>
            <a:pPr lvl="1" eaLnBrk="1" hangingPunct="1"/>
            <a:r>
              <a:rPr lang="en-US" dirty="0" smtClean="0"/>
              <a:t>Collecting and synthesizing input from many sources familiar with how what the child does in across different settings and situations</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
        <p:nvSpPr>
          <p:cNvPr id="3" name="Slide Number Placeholder 2"/>
          <p:cNvSpPr>
            <a:spLocks noGrp="1"/>
          </p:cNvSpPr>
          <p:nvPr>
            <p:ph type="sldNum" sz="quarter" idx="10"/>
          </p:nvPr>
        </p:nvSpPr>
        <p:spPr/>
        <p:txBody>
          <a:bodyPr/>
          <a:lstStyle/>
          <a:p>
            <a:pPr>
              <a:defRPr/>
            </a:pPr>
            <a:fld id="{06712D2E-7C77-4AF2-8AD8-5058B673BD74}" type="slidenum">
              <a:rPr lang="en-US" smtClean="0"/>
              <a:pPr>
                <a:defRPr/>
              </a:pPr>
              <a:t>49</a:t>
            </a:fld>
            <a:endParaRPr lang="en-US" dirty="0"/>
          </a:p>
        </p:txBody>
      </p:sp>
    </p:spTree>
    <p:extLst>
      <p:ext uri="{BB962C8B-B14F-4D97-AF65-F5344CB8AC3E}">
        <p14:creationId xmlns:p14="http://schemas.microsoft.com/office/powerpoint/2010/main" val="125237647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 us about Arkansas…</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5</a:t>
            </a:fld>
            <a:endParaRPr lang="en-US" dirty="0"/>
          </a:p>
        </p:txBody>
      </p:sp>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pic>
        <p:nvPicPr>
          <p:cNvPr id="17410" name="Picture 2" descr="C:\Users\gillaspy\AppData\Local\Microsoft\Windows\Temporary Internet Files\Content.IE5\ZX122AE1\MC90023130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1981200"/>
            <a:ext cx="3581400" cy="4256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9188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533400" y="1450975"/>
          <a:ext cx="8004175" cy="5178108"/>
        </p:xfrm>
        <a:graphic>
          <a:graphicData uri="http://schemas.openxmlformats.org/drawingml/2006/table">
            <a:tbl>
              <a:tblPr/>
              <a:tblGrid>
                <a:gridCol w="3463925"/>
                <a:gridCol w="1141413"/>
                <a:gridCol w="3398837"/>
              </a:tblGrid>
              <a:tr h="457200">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smtClean="0">
                          <a:ln>
                            <a:noFill/>
                          </a:ln>
                          <a:solidFill>
                            <a:srgbClr val="4B5A6F"/>
                          </a:solidFill>
                          <a:effectLst/>
                          <a:latin typeface="Arial" pitchFamily="34" charset="0"/>
                          <a:ea typeface="ＭＳ Ｐゴシック" pitchFamily="34" charset="-128"/>
                          <a:cs typeface="Arial" pitchFamily="34" charset="0"/>
                        </a:rPr>
                        <a:t>Our Focus Shifts</a:t>
                      </a:r>
                    </a:p>
                  </a:txBody>
                  <a:tcPr marL="68575" marR="68575"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r>
              <a:tr h="3810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pPr>
                      <a:r>
                        <a:rPr kumimoji="0" lang="en-US" sz="1800" b="1" i="1" u="none" strike="noStrike" cap="none" normalizeH="0" baseline="0" smtClean="0">
                          <a:ln>
                            <a:noFill/>
                          </a:ln>
                          <a:solidFill>
                            <a:srgbClr val="4B5A6F"/>
                          </a:solidFill>
                          <a:effectLst/>
                          <a:latin typeface="Arial" pitchFamily="34" charset="0"/>
                          <a:ea typeface="ＭＳ Ｐゴシック" pitchFamily="34" charset="-128"/>
                          <a:cs typeface="Arial" pitchFamily="34" charset="0"/>
                        </a:rPr>
                        <a:t>From </a:t>
                      </a:r>
                    </a:p>
                  </a:txBody>
                  <a:tcPr marL="68575" marR="68575" marT="0" marB="0"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pPr>
                      <a:endParaRPr kumimoji="0" lang="en-US" sz="1800" b="1" i="1" u="none" strike="noStrike" cap="none" normalizeH="0" baseline="0" smtClean="0">
                        <a:ln>
                          <a:noFill/>
                        </a:ln>
                        <a:solidFill>
                          <a:srgbClr val="4B5A6F"/>
                        </a:solidFill>
                        <a:effectLst/>
                        <a:latin typeface="Arial" pitchFamily="34" charset="0"/>
                        <a:ea typeface="ＭＳ Ｐゴシック" pitchFamily="34" charset="-128"/>
                        <a:cs typeface="Arial" pitchFamily="34" charset="0"/>
                      </a:endParaRPr>
                    </a:p>
                  </a:txBody>
                  <a:tcPr marL="68575" marR="68575" marT="0" marB="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pPr>
                      <a:r>
                        <a:rPr kumimoji="0" lang="en-US" sz="1800" b="1" i="1" u="none" strike="noStrike" cap="none" normalizeH="0" baseline="0" smtClean="0">
                          <a:ln>
                            <a:noFill/>
                          </a:ln>
                          <a:solidFill>
                            <a:srgbClr val="4B5A6F"/>
                          </a:solidFill>
                          <a:effectLst/>
                          <a:latin typeface="Arial" pitchFamily="34" charset="0"/>
                          <a:ea typeface="ＭＳ Ｐゴシック" pitchFamily="34" charset="-128"/>
                          <a:cs typeface="Arial" pitchFamily="34" charset="0"/>
                        </a:rPr>
                        <a:t>To</a:t>
                      </a:r>
                    </a:p>
                  </a:txBody>
                  <a:tcPr marL="68575" marR="68575" marT="0" marB="0"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1096963">
                <a:tc>
                  <a:txBody>
                    <a:bodyPr/>
                    <a:lstStyle/>
                    <a:p>
                      <a:pPr marL="50800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1800" b="0" i="0" u="none" strike="noStrike" cap="none" normalizeH="0" baseline="0" smtClean="0">
                          <a:ln>
                            <a:noFill/>
                          </a:ln>
                          <a:solidFill>
                            <a:srgbClr val="404040"/>
                          </a:solidFill>
                          <a:effectLst/>
                          <a:latin typeface="Arial" pitchFamily="34" charset="0"/>
                          <a:ea typeface="ＭＳ Ｐゴシック" pitchFamily="34" charset="-128"/>
                          <a:cs typeface="Arial" pitchFamily="34" charset="0"/>
                        </a:rPr>
                        <a:t>Knows how to make eye contact, smile, and give a hug</a:t>
                      </a:r>
                    </a:p>
                  </a:txBody>
                  <a:tcPr marL="68575" marR="68575" marT="0" marB="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0800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1"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68575" marR="68575"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860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1800" b="0" i="0" u="none" strike="noStrike" cap="none" normalizeH="0" baseline="0" smtClean="0">
                          <a:ln>
                            <a:noFill/>
                          </a:ln>
                          <a:solidFill>
                            <a:srgbClr val="4B5A6F"/>
                          </a:solidFill>
                          <a:effectLst/>
                          <a:latin typeface="Arial" pitchFamily="34" charset="0"/>
                          <a:ea typeface="ＭＳ Ｐゴシック" pitchFamily="34" charset="-128"/>
                          <a:cs typeface="Arial" pitchFamily="34" charset="0"/>
                        </a:rPr>
                        <a:t>Initiates affection toward caregivers and respond to others</a:t>
                      </a:r>
                      <a:r>
                        <a:rPr kumimoji="0" lang="ja-JP" altLang="en-US" sz="1800" b="0" i="0" u="none" strike="noStrike" cap="none" normalizeH="0" baseline="0" smtClean="0">
                          <a:ln>
                            <a:noFill/>
                          </a:ln>
                          <a:solidFill>
                            <a:srgbClr val="4B5A6F"/>
                          </a:solidFill>
                          <a:effectLst/>
                          <a:latin typeface="Arial" pitchFamily="34" charset="0"/>
                          <a:ea typeface="ＭＳ Ｐゴシック" pitchFamily="34" charset="-128"/>
                          <a:cs typeface="Arial" pitchFamily="34" charset="0"/>
                        </a:rPr>
                        <a:t>’</a:t>
                      </a:r>
                      <a:r>
                        <a:rPr kumimoji="0" lang="en-US" altLang="ja-JP" sz="1800" b="0" i="0" u="none" strike="noStrike" cap="none" normalizeH="0" baseline="0" smtClean="0">
                          <a:ln>
                            <a:noFill/>
                          </a:ln>
                          <a:solidFill>
                            <a:srgbClr val="4B5A6F"/>
                          </a:solidFill>
                          <a:effectLst/>
                          <a:latin typeface="Arial" pitchFamily="34" charset="0"/>
                          <a:ea typeface="ＭＳ Ｐゴシック" pitchFamily="34" charset="-128"/>
                          <a:cs typeface="Arial" pitchFamily="34" charset="0"/>
                        </a:rPr>
                        <a:t> affection</a:t>
                      </a:r>
                    </a:p>
                    <a:p>
                      <a:pPr marL="22860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altLang="ja-JP" sz="1800" b="0" i="0" u="none" strike="noStrike" cap="none" normalizeH="0" baseline="0" smtClean="0">
                        <a:ln>
                          <a:noFill/>
                        </a:ln>
                        <a:solidFill>
                          <a:srgbClr val="4B5A6F"/>
                        </a:solidFill>
                        <a:effectLst/>
                        <a:latin typeface="Arial" pitchFamily="34" charset="0"/>
                        <a:ea typeface="ＭＳ Ｐゴシック" pitchFamily="34" charset="-128"/>
                        <a:cs typeface="Arial" pitchFamily="34" charset="0"/>
                      </a:endParaRPr>
                    </a:p>
                  </a:txBody>
                  <a:tcPr marL="68575" marR="68575" marT="0" marB="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96963">
                <a:tc>
                  <a:txBody>
                    <a:bodyPr/>
                    <a:lstStyle/>
                    <a:p>
                      <a:pPr marL="45720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1800" b="0" i="0" u="none" strike="noStrike" cap="none" normalizeH="0" baseline="0" smtClean="0">
                          <a:ln>
                            <a:noFill/>
                          </a:ln>
                          <a:solidFill>
                            <a:srgbClr val="404040"/>
                          </a:solidFill>
                          <a:effectLst/>
                          <a:latin typeface="Arial" pitchFamily="34" charset="0"/>
                          <a:ea typeface="ＭＳ Ｐゴシック" pitchFamily="34" charset="-128"/>
                          <a:cs typeface="Arial" pitchFamily="34" charset="0"/>
                        </a:rPr>
                        <a:t>Knows how to imitate a gesture when prompted by others</a:t>
                      </a:r>
                    </a:p>
                    <a:p>
                      <a:pPr marL="45720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smtClean="0">
                        <a:ln>
                          <a:noFill/>
                        </a:ln>
                        <a:solidFill>
                          <a:srgbClr val="404040"/>
                        </a:solidFill>
                        <a:effectLst/>
                        <a:latin typeface="Arial" pitchFamily="34" charset="0"/>
                        <a:ea typeface="ＭＳ Ｐゴシック" pitchFamily="34" charset="-128"/>
                        <a:cs typeface="Arial" pitchFamily="34" charset="0"/>
                      </a:endParaRPr>
                    </a:p>
                  </a:txBody>
                  <a:tcPr marL="68575" marR="68575" marT="0" marB="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68575" marR="68575"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9210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4B5A6F"/>
                          </a:solidFill>
                          <a:effectLst/>
                          <a:latin typeface="Arial" pitchFamily="34" charset="0"/>
                          <a:ea typeface="ＭＳ Ｐゴシック" pitchFamily="34" charset="-128"/>
                          <a:cs typeface="Arial" pitchFamily="34" charset="0"/>
                        </a:rPr>
                        <a:t>Watches what a peer says or does and incorporate it into his/her own play</a:t>
                      </a:r>
                    </a:p>
                    <a:p>
                      <a:pPr marL="29210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4B5A6F"/>
                        </a:solidFill>
                        <a:effectLst/>
                        <a:latin typeface="Arial" pitchFamily="34" charset="0"/>
                        <a:ea typeface="ＭＳ Ｐゴシック" pitchFamily="34" charset="-128"/>
                        <a:cs typeface="Arial" pitchFamily="34" charset="0"/>
                      </a:endParaRPr>
                    </a:p>
                  </a:txBody>
                  <a:tcPr marL="68575" marR="68575" marT="0" marB="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325">
                <a:tc>
                  <a:txBody>
                    <a:bodyPr/>
                    <a:lstStyle/>
                    <a:p>
                      <a:pPr marL="45720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1800" b="0" i="0" u="none" strike="noStrike" cap="none" normalizeH="0" baseline="0" smtClean="0">
                          <a:ln>
                            <a:noFill/>
                          </a:ln>
                          <a:solidFill>
                            <a:srgbClr val="404040"/>
                          </a:solidFill>
                          <a:effectLst/>
                          <a:latin typeface="Arial" pitchFamily="34" charset="0"/>
                          <a:ea typeface="ＭＳ Ｐゴシック" pitchFamily="34" charset="-128"/>
                          <a:cs typeface="Arial" pitchFamily="34" charset="0"/>
                        </a:rPr>
                        <a:t>Uses finger in pointing motion</a:t>
                      </a:r>
                    </a:p>
                    <a:p>
                      <a:pPr marL="45720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smtClean="0">
                        <a:ln>
                          <a:noFill/>
                        </a:ln>
                        <a:solidFill>
                          <a:srgbClr val="404040"/>
                        </a:solidFill>
                        <a:effectLst/>
                        <a:latin typeface="Arial" pitchFamily="34" charset="0"/>
                        <a:ea typeface="ＭＳ Ｐゴシック" pitchFamily="34" charset="-128"/>
                        <a:cs typeface="Arial" pitchFamily="34" charset="0"/>
                      </a:endParaRPr>
                    </a:p>
                  </a:txBody>
                  <a:tcPr marL="68575" marR="68575" marT="0" marB="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68575" marR="68575"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9210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4B5A6F"/>
                          </a:solidFill>
                          <a:effectLst/>
                          <a:latin typeface="Arial" pitchFamily="34" charset="0"/>
                          <a:ea typeface="ＭＳ Ｐゴシック" pitchFamily="34" charset="-128"/>
                          <a:cs typeface="Arial" pitchFamily="34" charset="0"/>
                        </a:rPr>
                        <a:t>Points to indicate needs or wants</a:t>
                      </a:r>
                    </a:p>
                    <a:p>
                      <a:pPr marL="29210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4B5A6F"/>
                        </a:solidFill>
                        <a:effectLst/>
                        <a:latin typeface="Arial" pitchFamily="34" charset="0"/>
                        <a:ea typeface="ＭＳ Ｐゴシック" pitchFamily="34" charset="-128"/>
                        <a:cs typeface="Arial" pitchFamily="34" charset="0"/>
                      </a:endParaRPr>
                    </a:p>
                  </a:txBody>
                  <a:tcPr marL="68575" marR="68575" marT="0" marB="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22388">
                <a:tc>
                  <a:txBody>
                    <a:bodyPr/>
                    <a:lstStyle/>
                    <a:p>
                      <a:pPr marL="45720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en-US" sz="1800" b="0" i="0" u="none" strike="noStrike" cap="none" normalizeH="0" baseline="0" smtClean="0">
                          <a:ln>
                            <a:noFill/>
                          </a:ln>
                          <a:solidFill>
                            <a:srgbClr val="404040"/>
                          </a:solidFill>
                          <a:effectLst/>
                          <a:latin typeface="Arial" pitchFamily="34" charset="0"/>
                          <a:ea typeface="ＭＳ Ｐゴシック" pitchFamily="34" charset="-128"/>
                          <a:cs typeface="Arial" pitchFamily="34" charset="0"/>
                        </a:rPr>
                        <a:t>Shows a skill in a specific situation</a:t>
                      </a:r>
                    </a:p>
                    <a:p>
                      <a:pPr marL="45720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smtClean="0">
                        <a:ln>
                          <a:noFill/>
                        </a:ln>
                        <a:solidFill>
                          <a:srgbClr val="404040"/>
                        </a:solidFill>
                        <a:effectLst/>
                        <a:latin typeface="Arial" pitchFamily="34" charset="0"/>
                        <a:ea typeface="ＭＳ Ｐゴシック" pitchFamily="34" charset="-128"/>
                        <a:cs typeface="Arial" pitchFamily="34" charset="0"/>
                      </a:endParaRPr>
                    </a:p>
                  </a:txBody>
                  <a:tcPr marL="68575" marR="68575" marT="0" marB="0"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68575" marR="68575"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9210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4B5A6F"/>
                          </a:solidFill>
                          <a:effectLst/>
                          <a:latin typeface="Arial" pitchFamily="34" charset="0"/>
                          <a:ea typeface="ＭＳ Ｐゴシック" pitchFamily="34" charset="-128"/>
                          <a:cs typeface="Arial" pitchFamily="34" charset="0"/>
                        </a:rPr>
                        <a:t>Uses a skill in actions across settings and situations to accomplish something meaningful to the child</a:t>
                      </a:r>
                    </a:p>
                  </a:txBody>
                  <a:tcPr marL="68575" marR="68575" marT="0" marB="0"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8698" name="Slide Number Placeholder 4"/>
          <p:cNvSpPr>
            <a:spLocks noGrp="1"/>
          </p:cNvSpPr>
          <p:nvPr>
            <p:ph type="sldNum" sz="quarter" idx="4294967295"/>
          </p:nvPr>
        </p:nvSpPr>
        <p:spPr bwMode="auto">
          <a:xfrm>
            <a:off x="68580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6498638-3702-46EA-BD5D-EA29F2613331}" type="slidenum">
              <a:rPr lang="en-US" sz="1200">
                <a:solidFill>
                  <a:srgbClr val="898989"/>
                </a:solidFill>
              </a:rPr>
              <a:pPr eaLnBrk="1" hangingPunct="1"/>
              <a:t>50</a:t>
            </a:fld>
            <a:endParaRPr lang="en-US" sz="1200">
              <a:solidFill>
                <a:srgbClr val="898989"/>
              </a:solidFill>
            </a:endParaRPr>
          </a:p>
        </p:txBody>
      </p:sp>
      <p:pic>
        <p:nvPicPr>
          <p:cNvPr id="196609" name="Picture 1" descr="C:\Users\mvpeters\AppData\Local\Microsoft\Windows\Temporary Internet Files\Content.IE5\1U462VXV\MP900442524[1].jpg"/>
          <p:cNvPicPr>
            <a:picLocks noChangeAspect="1" noChangeArrowheads="1"/>
          </p:cNvPicPr>
          <p:nvPr/>
        </p:nvPicPr>
        <p:blipFill>
          <a:blip r:embed="rId3" cstate="print">
            <a:extLst/>
          </a:blip>
          <a:srcRect/>
          <a:stretch>
            <a:fillRect/>
          </a:stretch>
        </p:blipFill>
        <p:spPr bwMode="auto">
          <a:xfrm flipH="1">
            <a:off x="609600" y="152400"/>
            <a:ext cx="1676400" cy="111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ight Arrow 1"/>
          <p:cNvSpPr/>
          <p:nvPr/>
        </p:nvSpPr>
        <p:spPr>
          <a:xfrm>
            <a:off x="4294188" y="1828800"/>
            <a:ext cx="419100" cy="304800"/>
          </a:xfrm>
          <a:prstGeom prst="rightArrow">
            <a:avLst/>
          </a:prstGeom>
          <a:solidFill>
            <a:schemeClr val="accent2"/>
          </a:solidFill>
          <a:ln>
            <a:solidFill>
              <a:srgbClr val="1B416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srgbClr val="4B5A6F"/>
              </a:solidFill>
            </a:endParaRPr>
          </a:p>
        </p:txBody>
      </p:sp>
      <p:sp>
        <p:nvSpPr>
          <p:cNvPr id="8" name="Right Arrow 7"/>
          <p:cNvSpPr/>
          <p:nvPr/>
        </p:nvSpPr>
        <p:spPr>
          <a:xfrm>
            <a:off x="4294188" y="2590800"/>
            <a:ext cx="419100" cy="304800"/>
          </a:xfrm>
          <a:prstGeom prst="rightArrow">
            <a:avLst/>
          </a:prstGeom>
          <a:solidFill>
            <a:srgbClr val="EF601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9" name="Right Arrow 8"/>
          <p:cNvSpPr/>
          <p:nvPr/>
        </p:nvSpPr>
        <p:spPr>
          <a:xfrm>
            <a:off x="4276725" y="3810000"/>
            <a:ext cx="419100" cy="304800"/>
          </a:xfrm>
          <a:prstGeom prst="rightArrow">
            <a:avLst/>
          </a:prstGeom>
          <a:solidFill>
            <a:srgbClr val="EF6011"/>
          </a:solidFill>
          <a:ln>
            <a:solidFill>
              <a:srgbClr val="1B416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ight Arrow 9"/>
          <p:cNvSpPr/>
          <p:nvPr/>
        </p:nvSpPr>
        <p:spPr>
          <a:xfrm>
            <a:off x="4294188" y="4724400"/>
            <a:ext cx="419100" cy="304800"/>
          </a:xfrm>
          <a:prstGeom prst="rightArrow">
            <a:avLst/>
          </a:prstGeom>
          <a:solidFill>
            <a:srgbClr val="EF6011"/>
          </a:solidFill>
          <a:ln>
            <a:solidFill>
              <a:srgbClr val="1B416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Right Arrow 10"/>
          <p:cNvSpPr/>
          <p:nvPr/>
        </p:nvSpPr>
        <p:spPr>
          <a:xfrm>
            <a:off x="4276725" y="5791200"/>
            <a:ext cx="419100" cy="304800"/>
          </a:xfrm>
          <a:prstGeom prst="rightArrow">
            <a:avLst/>
          </a:prstGeom>
          <a:solidFill>
            <a:srgbClr val="EF6011"/>
          </a:solidFill>
          <a:ln>
            <a:solidFill>
              <a:srgbClr val="1B416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Title 2"/>
          <p:cNvSpPr>
            <a:spLocks noGrp="1"/>
          </p:cNvSpPr>
          <p:nvPr>
            <p:ph type="title"/>
          </p:nvPr>
        </p:nvSpPr>
        <p:spPr>
          <a:xfrm>
            <a:off x="2362200" y="228600"/>
            <a:ext cx="6172200" cy="762000"/>
          </a:xfrm>
        </p:spPr>
        <p:txBody>
          <a:bodyPr wrap="square" numCol="1" compatLnSpc="1">
            <a:prstTxWarp prst="textNoShape">
              <a:avLst/>
            </a:prstTxWarp>
          </a:bodyPr>
          <a:lstStyle/>
          <a:p>
            <a:r>
              <a:rPr lang="en-US" sz="4000" smtClean="0">
                <a:effectLst>
                  <a:outerShdw blurRad="38100" dist="38100" dir="2700000" algn="tl">
                    <a:srgbClr val="C0C0C0"/>
                  </a:outerShdw>
                </a:effectLst>
                <a:latin typeface="Georgia" pitchFamily="18" charset="0"/>
                <a:ea typeface="ＭＳ Ｐゴシック" pitchFamily="34" charset="-128"/>
              </a:rPr>
              <a:t>Functional Assessment</a:t>
            </a:r>
          </a:p>
        </p:txBody>
      </p:sp>
    </p:spTree>
    <p:extLst>
      <p:ext uri="{BB962C8B-B14F-4D97-AF65-F5344CB8AC3E}">
        <p14:creationId xmlns:p14="http://schemas.microsoft.com/office/powerpoint/2010/main" val="2743082654"/>
      </p:ext>
    </p:extLst>
  </p:cSld>
  <p:clrMapOvr>
    <a:masterClrMapping/>
  </p:clrMapOvr>
  <p:transition spd="med">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3"/>
          <p:cNvSpPr>
            <a:spLocks noGrp="1" noChangeArrowheads="1"/>
          </p:cNvSpPr>
          <p:nvPr>
            <p:ph idx="1"/>
          </p:nvPr>
        </p:nvSpPr>
        <p:spPr>
          <a:xfrm>
            <a:off x="533400" y="1981200"/>
            <a:ext cx="7772400" cy="4876800"/>
          </a:xfrm>
        </p:spPr>
        <p:txBody>
          <a:bodyPr>
            <a:normAutofit lnSpcReduction="10000"/>
          </a:bodyPr>
          <a:lstStyle/>
          <a:p>
            <a:pPr marL="365760" indent="-256032" eaLnBrk="1" fontAlgn="auto" hangingPunct="1">
              <a:spcAft>
                <a:spcPts val="0"/>
              </a:spcAft>
              <a:buFont typeface="Wingdings 3"/>
              <a:buChar char=""/>
              <a:defRPr/>
            </a:pPr>
            <a:r>
              <a:rPr lang="en-US" sz="2800" dirty="0" smtClean="0">
                <a:latin typeface="Georgia" pitchFamily="18" charset="0"/>
              </a:rPr>
              <a:t>What does the child usually do?</a:t>
            </a:r>
          </a:p>
          <a:p>
            <a:pPr marL="365760" indent="-256032" eaLnBrk="1" fontAlgn="auto" hangingPunct="1">
              <a:spcAft>
                <a:spcPts val="0"/>
              </a:spcAft>
              <a:buFont typeface="Wingdings 3"/>
              <a:buChar char=""/>
              <a:defRPr/>
            </a:pPr>
            <a:endParaRPr lang="en-US" sz="900" dirty="0" smtClean="0">
              <a:latin typeface="Georgia" pitchFamily="18" charset="0"/>
            </a:endParaRPr>
          </a:p>
          <a:p>
            <a:pPr marL="365760" indent="-256032" eaLnBrk="1" fontAlgn="auto" hangingPunct="1">
              <a:spcAft>
                <a:spcPts val="0"/>
              </a:spcAft>
              <a:buFont typeface="Wingdings 3"/>
              <a:buChar char=""/>
              <a:defRPr/>
            </a:pPr>
            <a:r>
              <a:rPr lang="en-US" sz="2800" dirty="0" smtClean="0">
                <a:latin typeface="Georgia" pitchFamily="18" charset="0"/>
              </a:rPr>
              <a:t>Actual performance across settings and situations</a:t>
            </a:r>
          </a:p>
          <a:p>
            <a:pPr marL="365760" indent="-256032" eaLnBrk="1" fontAlgn="auto" hangingPunct="1">
              <a:spcAft>
                <a:spcPts val="0"/>
              </a:spcAft>
              <a:buFont typeface="Wingdings 3"/>
              <a:buChar char=""/>
              <a:defRPr/>
            </a:pPr>
            <a:endParaRPr lang="en-US" sz="900" dirty="0" smtClean="0">
              <a:latin typeface="Georgia" pitchFamily="18" charset="0"/>
            </a:endParaRPr>
          </a:p>
          <a:p>
            <a:pPr marL="365760" indent="-256032" eaLnBrk="1" fontAlgn="auto" hangingPunct="1">
              <a:spcAft>
                <a:spcPts val="0"/>
              </a:spcAft>
              <a:buFont typeface="Wingdings 3"/>
              <a:buChar char=""/>
              <a:defRPr/>
            </a:pPr>
            <a:r>
              <a:rPr lang="en-US" sz="2800" dirty="0" smtClean="0">
                <a:latin typeface="Georgia" pitchFamily="18" charset="0"/>
              </a:rPr>
              <a:t>How the child uses his/her skills to accomplish tasks</a:t>
            </a:r>
          </a:p>
          <a:p>
            <a:pPr marL="365760" indent="-256032" eaLnBrk="1" fontAlgn="auto" hangingPunct="1">
              <a:spcAft>
                <a:spcPts val="0"/>
              </a:spcAft>
              <a:buFont typeface="Wingdings 3"/>
              <a:buChar char=""/>
              <a:defRPr/>
            </a:pPr>
            <a:endParaRPr lang="en-US" sz="900" dirty="0" smtClean="0">
              <a:latin typeface="Georgia" pitchFamily="18" charset="0"/>
            </a:endParaRPr>
          </a:p>
          <a:p>
            <a:pPr marL="365760" indent="-256032" eaLnBrk="1" fontAlgn="auto" hangingPunct="1">
              <a:spcAft>
                <a:spcPts val="0"/>
              </a:spcAft>
              <a:buFont typeface="Wingdings 3"/>
              <a:buChar char=""/>
              <a:defRPr/>
            </a:pPr>
            <a:r>
              <a:rPr lang="en-US" sz="2800" b="1" i="1" dirty="0" smtClean="0">
                <a:latin typeface="Georgia" pitchFamily="18" charset="0"/>
              </a:rPr>
              <a:t>Not</a:t>
            </a:r>
            <a:r>
              <a:rPr lang="en-US" sz="2800" dirty="0" smtClean="0">
                <a:latin typeface="Georgia" pitchFamily="18" charset="0"/>
              </a:rPr>
              <a:t> the child’s capacity to function under unusual or ideal circumstances</a:t>
            </a:r>
          </a:p>
          <a:p>
            <a:pPr marL="365760" indent="-256032" eaLnBrk="1" fontAlgn="auto" hangingPunct="1">
              <a:spcAft>
                <a:spcPts val="0"/>
              </a:spcAft>
              <a:buFont typeface="Wingdings 3"/>
              <a:buChar char=""/>
              <a:defRPr/>
            </a:pPr>
            <a:endParaRPr lang="en-US" sz="900" dirty="0" smtClean="0">
              <a:latin typeface="Georgia" pitchFamily="18" charset="0"/>
            </a:endParaRPr>
          </a:p>
          <a:p>
            <a:pPr marL="365760" indent="-256032" eaLnBrk="1" fontAlgn="auto" hangingPunct="1">
              <a:spcAft>
                <a:spcPts val="0"/>
              </a:spcAft>
              <a:buFont typeface="Wingdings 3"/>
              <a:buChar char=""/>
              <a:defRPr/>
            </a:pPr>
            <a:r>
              <a:rPr lang="en-US" sz="2800" b="1" i="1" dirty="0" smtClean="0">
                <a:latin typeface="Georgia" pitchFamily="18" charset="0"/>
              </a:rPr>
              <a:t>Not</a:t>
            </a:r>
            <a:r>
              <a:rPr lang="en-US" sz="2800" dirty="0" smtClean="0">
                <a:latin typeface="Georgia" pitchFamily="18" charset="0"/>
              </a:rPr>
              <a:t> necessarily the child’s performance in a structured testing situation</a:t>
            </a:r>
          </a:p>
        </p:txBody>
      </p:sp>
      <p:sp>
        <p:nvSpPr>
          <p:cNvPr id="53251" name="Slide Number Placeholder 5"/>
          <p:cNvSpPr>
            <a:spLocks noGrp="1"/>
          </p:cNvSpPr>
          <p:nvPr>
            <p:ph type="sldNum" sz="quarter" idx="11"/>
          </p:nvPr>
        </p:nvSpPr>
        <p:spPr>
          <a:xfrm>
            <a:off x="6324600" y="6324600"/>
            <a:ext cx="2536825" cy="365125"/>
          </a:xfrm>
          <a:noFill/>
        </p:spPr>
        <p:txBody>
          <a:bodyPr/>
          <a:lstStyle/>
          <a:p>
            <a:pPr indent="800100" algn="r"/>
            <a:fld id="{A715F540-252C-44A1-8A09-5642939F397D}" type="slidenum">
              <a:rPr lang="en-US" smtClean="0"/>
              <a:pPr indent="800100" algn="r"/>
              <a:t>51</a:t>
            </a:fld>
            <a:endParaRPr lang="en-US" dirty="0" smtClean="0"/>
          </a:p>
        </p:txBody>
      </p:sp>
      <p:sp>
        <p:nvSpPr>
          <p:cNvPr id="53252" name="Rectangle 2"/>
          <p:cNvSpPr>
            <a:spLocks noGrp="1" noChangeArrowheads="1"/>
          </p:cNvSpPr>
          <p:nvPr>
            <p:ph type="title"/>
          </p:nvPr>
        </p:nvSpPr>
        <p:spPr/>
        <p:txBody>
          <a:bodyPr/>
          <a:lstStyle/>
          <a:p>
            <a:pPr eaLnBrk="1" hangingPunct="1"/>
            <a:r>
              <a:rPr lang="en-US" b="1" dirty="0" smtClean="0">
                <a:latin typeface="Georgia" pitchFamily="18" charset="0"/>
              </a:rPr>
              <a:t>Assessment should focus on…</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2847579688"/>
      </p:ext>
    </p:extLst>
  </p:cSld>
  <p:clrMapOvr>
    <a:masterClrMapping/>
  </p:clrMapOvr>
  <p:transition>
    <p:split orient="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Listening and learning from parents is good assessment</a:t>
            </a:r>
            <a:endParaRPr lang="en-US" dirty="0"/>
          </a:p>
        </p:txBody>
      </p:sp>
      <p:sp>
        <p:nvSpPr>
          <p:cNvPr id="4" name="Content Placeholder 3"/>
          <p:cNvSpPr>
            <a:spLocks noGrp="1"/>
          </p:cNvSpPr>
          <p:nvPr>
            <p:ph idx="1"/>
          </p:nvPr>
        </p:nvSpPr>
        <p:spPr/>
        <p:txBody>
          <a:bodyPr/>
          <a:lstStyle/>
          <a:p>
            <a:r>
              <a:rPr lang="en-US" dirty="0" smtClean="0"/>
              <a:t>See the discussion prompts on the ECO website for possible questions to  ask families</a:t>
            </a:r>
          </a:p>
          <a:p>
            <a:endParaRPr lang="en-US" dirty="0" smtClean="0"/>
          </a:p>
          <a:p>
            <a:r>
              <a:rPr lang="en-US" dirty="0" smtClean="0"/>
              <a:t>Check in with parents to see how the child is doing and incorporate this information into the COS rating process</a:t>
            </a:r>
            <a:endParaRPr lang="en-US" dirty="0"/>
          </a:p>
        </p:txBody>
      </p:sp>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
        <p:nvSpPr>
          <p:cNvPr id="5" name="Slide Number Placeholder 4"/>
          <p:cNvSpPr>
            <a:spLocks noGrp="1"/>
          </p:cNvSpPr>
          <p:nvPr>
            <p:ph type="sldNum" sz="quarter" idx="10"/>
          </p:nvPr>
        </p:nvSpPr>
        <p:spPr/>
        <p:txBody>
          <a:bodyPr/>
          <a:lstStyle/>
          <a:p>
            <a:pPr>
              <a:defRPr/>
            </a:pPr>
            <a:fld id="{06712D2E-7C77-4AF2-8AD8-5058B673BD74}" type="slidenum">
              <a:rPr lang="en-US" smtClean="0"/>
              <a:pPr>
                <a:defRPr/>
              </a:pPr>
              <a:t>52</a:t>
            </a:fld>
            <a:endParaRPr lang="en-US" dirty="0"/>
          </a:p>
        </p:txBody>
      </p:sp>
    </p:spTree>
    <p:extLst>
      <p:ext uri="{BB962C8B-B14F-4D97-AF65-F5344CB8AC3E}">
        <p14:creationId xmlns:p14="http://schemas.microsoft.com/office/powerpoint/2010/main" val="307795513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Slide Number Placeholder 5"/>
          <p:cNvSpPr>
            <a:spLocks noGrp="1"/>
          </p:cNvSpPr>
          <p:nvPr>
            <p:ph type="sldNum" sz="quarter" idx="4294967295"/>
          </p:nvPr>
        </p:nvSpPr>
        <p:spPr bwMode="auto">
          <a:xfrm>
            <a:off x="6858000" y="632460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6DDD551-7321-4A0D-8497-AE3F65CB441E}" type="slidenum">
              <a:rPr lang="en-US" sz="1200">
                <a:solidFill>
                  <a:srgbClr val="898989"/>
                </a:solidFill>
              </a:rPr>
              <a:pPr eaLnBrk="1" hangingPunct="1"/>
              <a:t>53</a:t>
            </a:fld>
            <a:endParaRPr lang="en-US" sz="1200">
              <a:solidFill>
                <a:srgbClr val="898989"/>
              </a:solidFill>
            </a:endParaRPr>
          </a:p>
        </p:txBody>
      </p:sp>
      <p:graphicFrame>
        <p:nvGraphicFramePr>
          <p:cNvPr id="602115" name="Group 3"/>
          <p:cNvGraphicFramePr>
            <a:graphicFrameLocks noGrp="1"/>
          </p:cNvGraphicFramePr>
          <p:nvPr>
            <p:ph type="tbl" idx="4294967295"/>
            <p:extLst>
              <p:ext uri="{D42A27DB-BD31-4B8C-83A1-F6EECF244321}">
                <p14:modId xmlns:p14="http://schemas.microsoft.com/office/powerpoint/2010/main" val="2027097640"/>
              </p:ext>
            </p:extLst>
          </p:nvPr>
        </p:nvGraphicFramePr>
        <p:xfrm>
          <a:off x="381000" y="1676400"/>
          <a:ext cx="8229600" cy="4729769"/>
        </p:xfrm>
        <a:graphic>
          <a:graphicData uri="http://schemas.openxmlformats.org/drawingml/2006/table">
            <a:tbl>
              <a:tblPr/>
              <a:tblGrid>
                <a:gridCol w="1038225"/>
                <a:gridCol w="1019175"/>
                <a:gridCol w="957263"/>
                <a:gridCol w="977900"/>
                <a:gridCol w="1150937"/>
                <a:gridCol w="1028700"/>
                <a:gridCol w="1028700"/>
                <a:gridCol w="1028700"/>
              </a:tblGrid>
              <a:tr h="822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Info from IIEP process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Determine Eligibility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Develop /Goals</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Select Routines, Activities Settings</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Develop /Objectives</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Determine People and Resources (Services)</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Determine Frequency and Intensity</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bg1"/>
                          </a:solidFill>
                          <a:effectLst/>
                          <a:latin typeface="Arial" pitchFamily="34" charset="0"/>
                          <a:ea typeface="ＭＳ Ｐゴシック" pitchFamily="34" charset="-128"/>
                          <a:cs typeface="Arial" pitchFamily="34" charset="0"/>
                        </a:rPr>
                        <a:t>Determine Criteria to Measure Progress</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r>
              <a:tr h="465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Family hopes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0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Family concerns priorities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r>
                        <a:rPr kumimoji="0" lang="en-US" sz="18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 </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Family resources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Child needs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 </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Child strengths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FFFFFF"/>
                          </a:solidFill>
                          <a:effectLst/>
                          <a:latin typeface="Arial" pitchFamily="34" charset="0"/>
                          <a:ea typeface="ＭＳ Ｐゴシック" pitchFamily="34" charset="-128"/>
                          <a:cs typeface="Arial" pitchFamily="34" charset="0"/>
                        </a:rPr>
                        <a:t>Child interests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 </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rgbClr val="FFFFFF"/>
                          </a:solidFill>
                          <a:effectLst/>
                          <a:latin typeface="Arial" pitchFamily="34" charset="0"/>
                          <a:ea typeface="ＭＳ Ｐゴシック" pitchFamily="34" charset="-128"/>
                          <a:cs typeface="Arial" pitchFamily="34" charset="0"/>
                        </a:rPr>
                        <a:t>Behaviors in Settings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FFFFFF"/>
                          </a:solidFill>
                          <a:effectLst/>
                          <a:latin typeface="Arial" pitchFamily="34" charset="0"/>
                          <a:ea typeface="ＭＳ Ｐゴシック" pitchFamily="34" charset="-128"/>
                          <a:cs typeface="Arial" pitchFamily="34" charset="0"/>
                        </a:rPr>
                        <a:t>Desired activities</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0404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itchFamily="34" charset="0"/>
                          <a:ea typeface="ＭＳ Ｐゴシック" pitchFamily="34" charset="-128"/>
                          <a:cs typeface="Arial" pitchFamily="34" charset="0"/>
                        </a:rPr>
                        <a:t>√</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 name="Diagram 6"/>
          <p:cNvGraphicFramePr/>
          <p:nvPr/>
        </p:nvGraphicFramePr>
        <p:xfrm>
          <a:off x="457200" y="25088"/>
          <a:ext cx="1471826" cy="1575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2133600" y="609600"/>
            <a:ext cx="6553200" cy="762000"/>
          </a:xfrm>
        </p:spPr>
        <p:txBody>
          <a:bodyPr wrap="square" numCol="1" compatLnSpc="1">
            <a:prstTxWarp prst="textNoShape">
              <a:avLst/>
            </a:prstTxWarp>
            <a:noAutofit/>
          </a:bodyPr>
          <a:lstStyle/>
          <a:p>
            <a:r>
              <a:rPr lang="en-US" sz="2800" dirty="0" smtClean="0">
                <a:effectLst>
                  <a:outerShdw blurRad="38100" dist="38100" dir="2700000" algn="tl">
                    <a:srgbClr val="C0C0C0"/>
                  </a:outerShdw>
                </a:effectLst>
                <a:latin typeface="Georgia" pitchFamily="18" charset="0"/>
                <a:ea typeface="ＭＳ Ｐゴシック" pitchFamily="34" charset="-128"/>
              </a:rPr>
              <a:t>Using Information</a:t>
            </a:r>
            <a:br>
              <a:rPr lang="en-US" sz="2800" dirty="0" smtClean="0">
                <a:effectLst>
                  <a:outerShdw blurRad="38100" dist="38100" dir="2700000" algn="tl">
                    <a:srgbClr val="C0C0C0"/>
                  </a:outerShdw>
                </a:effectLst>
                <a:latin typeface="Georgia" pitchFamily="18" charset="0"/>
                <a:ea typeface="ＭＳ Ｐゴシック" pitchFamily="34" charset="-128"/>
              </a:rPr>
            </a:br>
            <a:r>
              <a:rPr lang="en-US" sz="2800" dirty="0" smtClean="0">
                <a:effectLst>
                  <a:outerShdw blurRad="38100" dist="38100" dir="2700000" algn="tl">
                    <a:srgbClr val="C0C0C0"/>
                  </a:outerShdw>
                </a:effectLst>
                <a:latin typeface="Georgia" pitchFamily="18" charset="0"/>
                <a:ea typeface="ＭＳ Ｐゴシック" pitchFamily="34" charset="-128"/>
              </a:rPr>
              <a:t>within the IEP Process</a:t>
            </a:r>
          </a:p>
        </p:txBody>
      </p:sp>
    </p:spTree>
    <p:extLst>
      <p:ext uri="{BB962C8B-B14F-4D97-AF65-F5344CB8AC3E}">
        <p14:creationId xmlns:p14="http://schemas.microsoft.com/office/powerpoint/2010/main" val="6170296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idx="1"/>
          </p:nvPr>
        </p:nvSpPr>
        <p:spPr/>
        <p:txBody>
          <a:bodyPr/>
          <a:lstStyle/>
          <a:p>
            <a:pPr marL="0" indent="0" algn="ctr">
              <a:buNone/>
            </a:pPr>
            <a:r>
              <a:rPr lang="en-US" sz="4000" dirty="0" smtClean="0"/>
              <a:t>Jack’s Narrative</a:t>
            </a:r>
            <a:endParaRPr lang="en-US" sz="4000"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54</a:t>
            </a:fld>
            <a:endParaRPr lang="en-US" dirty="0"/>
          </a:p>
        </p:txBody>
      </p:sp>
      <p:pic>
        <p:nvPicPr>
          <p:cNvPr id="17410" name="Picture 2" descr="C:\Users\gillaspy\AppData\Local\Microsoft\Windows\Temporary Internet Files\Content.IE5\LLTM6RIH\MP90020201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914650"/>
            <a:ext cx="2438400" cy="370389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1265452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idx="1"/>
          </p:nvPr>
        </p:nvSpPr>
        <p:spPr>
          <a:xfrm>
            <a:off x="457200" y="1981200"/>
            <a:ext cx="8077200" cy="4876800"/>
          </a:xfrm>
        </p:spPr>
        <p:txBody>
          <a:bodyPr/>
          <a:lstStyle/>
          <a:p>
            <a:r>
              <a:rPr lang="en-US" sz="2800" dirty="0" smtClean="0">
                <a:latin typeface="Georgia" pitchFamily="18" charset="0"/>
              </a:rPr>
              <a:t>Identify relationships between assessment instruments and the three child outcome</a:t>
            </a:r>
          </a:p>
          <a:p>
            <a:pPr>
              <a:buFontTx/>
              <a:buNone/>
            </a:pPr>
            <a:endParaRPr lang="en-US" sz="800" dirty="0" smtClean="0">
              <a:latin typeface="Georgia" pitchFamily="18" charset="0"/>
            </a:endParaRPr>
          </a:p>
          <a:p>
            <a:r>
              <a:rPr lang="en-US" sz="2800" dirty="0" smtClean="0">
                <a:latin typeface="Georgia" pitchFamily="18" charset="0"/>
              </a:rPr>
              <a:t>Display how content on a given assessment instrument is related to each outcome</a:t>
            </a:r>
          </a:p>
          <a:p>
            <a:pPr>
              <a:buFontTx/>
              <a:buNone/>
            </a:pPr>
            <a:endParaRPr lang="en-US" sz="800" dirty="0" smtClean="0">
              <a:latin typeface="Georgia" pitchFamily="18" charset="0"/>
            </a:endParaRPr>
          </a:p>
          <a:p>
            <a:r>
              <a:rPr lang="en-US" sz="2800" dirty="0" smtClean="0">
                <a:latin typeface="Georgia" pitchFamily="18" charset="0"/>
              </a:rPr>
              <a:t>Are not meant to be used as a “checklist” or “score sheet” for measuring child outcomes</a:t>
            </a:r>
          </a:p>
          <a:p>
            <a:pPr>
              <a:buFontTx/>
              <a:buNone/>
            </a:pPr>
            <a:endParaRPr lang="en-US" sz="800" dirty="0" smtClean="0">
              <a:latin typeface="Georgia" pitchFamily="18" charset="0"/>
            </a:endParaRPr>
          </a:p>
          <a:p>
            <a:r>
              <a:rPr lang="en-US" sz="2800" dirty="0" smtClean="0">
                <a:latin typeface="Georgia" pitchFamily="18" charset="0"/>
              </a:rPr>
              <a:t>Find crosswalks on   </a:t>
            </a:r>
            <a:r>
              <a:rPr lang="en-US" sz="2400" dirty="0" smtClean="0">
                <a:latin typeface="Georgia" pitchFamily="18" charset="0"/>
                <a:hlinkClick r:id="rId3"/>
              </a:rPr>
              <a:t>http://www.fpg.unc.edu/~eco/pages/crosswalks.cfm</a:t>
            </a:r>
            <a:r>
              <a:rPr lang="en-US" sz="2400" dirty="0" smtClean="0">
                <a:latin typeface="Georgia" pitchFamily="18" charset="0"/>
              </a:rPr>
              <a:t> </a:t>
            </a:r>
            <a:endParaRPr lang="en-US" sz="2800" dirty="0" smtClean="0">
              <a:latin typeface="Georgia" pitchFamily="18" charset="0"/>
            </a:endParaRPr>
          </a:p>
        </p:txBody>
      </p:sp>
      <p:sp>
        <p:nvSpPr>
          <p:cNvPr id="54275" name="Slide Number Placeholder 5"/>
          <p:cNvSpPr>
            <a:spLocks noGrp="1"/>
          </p:cNvSpPr>
          <p:nvPr>
            <p:ph type="sldNum" sz="quarter" idx="11"/>
          </p:nvPr>
        </p:nvSpPr>
        <p:spPr>
          <a:xfrm>
            <a:off x="6400800" y="6324600"/>
            <a:ext cx="2536825" cy="365125"/>
          </a:xfrm>
          <a:noFill/>
        </p:spPr>
        <p:txBody>
          <a:bodyPr/>
          <a:lstStyle/>
          <a:p>
            <a:pPr indent="800100" algn="r"/>
            <a:fld id="{5CB30EB9-CA1C-4BD7-91BF-1C3FD1F70FC9}" type="slidenum">
              <a:rPr lang="en-US" smtClean="0"/>
              <a:pPr indent="800100" algn="r"/>
              <a:t>55</a:t>
            </a:fld>
            <a:endParaRPr lang="en-US" dirty="0" smtClean="0"/>
          </a:p>
        </p:txBody>
      </p:sp>
      <p:sp>
        <p:nvSpPr>
          <p:cNvPr id="54276" name="Rectangle 2"/>
          <p:cNvSpPr>
            <a:spLocks noGrp="1" noChangeArrowheads="1"/>
          </p:cNvSpPr>
          <p:nvPr>
            <p:ph type="title"/>
          </p:nvPr>
        </p:nvSpPr>
        <p:spPr/>
        <p:txBody>
          <a:bodyPr/>
          <a:lstStyle/>
          <a:p>
            <a:pPr eaLnBrk="1" hangingPunct="1"/>
            <a:r>
              <a:rPr lang="en-US" b="1" dirty="0" smtClean="0">
                <a:latin typeface="Georgia" pitchFamily="18" charset="0"/>
              </a:rPr>
              <a:t>Crosswalks</a:t>
            </a:r>
          </a:p>
        </p:txBody>
      </p:sp>
      <p:sp>
        <p:nvSpPr>
          <p:cNvPr id="2" name="Footer Placeholder 1"/>
          <p:cNvSpPr>
            <a:spLocks noGrp="1"/>
          </p:cNvSpPr>
          <p:nvPr>
            <p:ph type="ftr" sz="quarter" idx="11"/>
          </p:nvPr>
        </p:nvSpPr>
        <p:spPr/>
        <p:txBody>
          <a:bodyPr/>
          <a:lstStyle/>
          <a:p>
            <a:pPr>
              <a:defRPr/>
            </a:pPr>
            <a:r>
              <a:rPr lang="en-US" dirty="0" smtClean="0"/>
              <a:t>Early Childhood Outcomes Center</a:t>
            </a:r>
            <a:endParaRPr lang="en-US" dirty="0"/>
          </a:p>
        </p:txBody>
      </p:sp>
    </p:spTree>
    <p:extLst>
      <p:ext uri="{BB962C8B-B14F-4D97-AF65-F5344CB8AC3E}">
        <p14:creationId xmlns:p14="http://schemas.microsoft.com/office/powerpoint/2010/main" val="913748913"/>
      </p:ext>
    </p:extLst>
  </p:cSld>
  <p:clrMapOvr>
    <a:masterClrMapping/>
  </p:clrMapOvr>
  <p:transition>
    <p:split orient="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2133600"/>
          </a:xfrm>
        </p:spPr>
        <p:txBody>
          <a:bodyPr/>
          <a:lstStyle/>
          <a:p>
            <a:r>
              <a:rPr lang="en-US" sz="5600" dirty="0">
                <a:solidFill>
                  <a:srgbClr val="274068"/>
                </a:solidFill>
                <a:latin typeface="Georgia" pitchFamily="18" charset="0"/>
              </a:rPr>
              <a:t>The seven points </a:t>
            </a:r>
            <a:r>
              <a:rPr lang="en-US" sz="5600" dirty="0" smtClean="0">
                <a:solidFill>
                  <a:srgbClr val="274068"/>
                </a:solidFill>
                <a:latin typeface="Georgia" pitchFamily="18" charset="0"/>
              </a:rPr>
              <a:t/>
            </a:r>
            <a:br>
              <a:rPr lang="en-US" sz="5600" dirty="0" smtClean="0">
                <a:solidFill>
                  <a:srgbClr val="274068"/>
                </a:solidFill>
                <a:latin typeface="Georgia" pitchFamily="18" charset="0"/>
              </a:rPr>
            </a:br>
            <a:r>
              <a:rPr lang="en-US" sz="5600" dirty="0" smtClean="0">
                <a:solidFill>
                  <a:srgbClr val="274068"/>
                </a:solidFill>
                <a:latin typeface="Georgia" pitchFamily="18" charset="0"/>
              </a:rPr>
              <a:t>on </a:t>
            </a:r>
            <a:r>
              <a:rPr lang="en-US" sz="5600" dirty="0">
                <a:solidFill>
                  <a:srgbClr val="274068"/>
                </a:solidFill>
                <a:latin typeface="Georgia" pitchFamily="18" charset="0"/>
              </a:rPr>
              <a:t>the COS </a:t>
            </a:r>
            <a:r>
              <a:rPr lang="en-US" sz="5600" dirty="0" smtClean="0">
                <a:solidFill>
                  <a:srgbClr val="274068"/>
                </a:solidFill>
                <a:latin typeface="Georgia" pitchFamily="18" charset="0"/>
              </a:rPr>
              <a:t>scale</a:t>
            </a:r>
            <a:endParaRPr lang="en-US" sz="5600" dirty="0"/>
          </a:p>
        </p:txBody>
      </p:sp>
      <p:pic>
        <p:nvPicPr>
          <p:cNvPr id="6146" name="Picture 2" descr="C:\Users\gillaspy\AppData\Local\Microsoft\Windows\Temporary Internet Files\Content.IE5\MCNDP9PR\MC900434726[1].pn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rot="978747">
            <a:off x="2635054" y="2662193"/>
            <a:ext cx="1485757" cy="14857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gillaspy\AppData\Local\Microsoft\Windows\Temporary Internet Files\Content.IE5\V1P0IVRX\MC900437052[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12073" y="2474779"/>
            <a:ext cx="15430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gillaspy\AppData\Local\Microsoft\Windows\Temporary Internet Files\Content.IE5\HNTRDLE0\MC900014091[1].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592240">
            <a:off x="4750142" y="3483001"/>
            <a:ext cx="1239938" cy="1142866"/>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C:\Users\gillaspy\AppData\Local\Microsoft\Windows\Temporary Internet Files\Content.IE5\7GE2YMTT\MC900014319[1].wm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0024252">
            <a:off x="6696484" y="4748927"/>
            <a:ext cx="1039155" cy="123446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C:\Users\gillaspy\AppData\Local\Microsoft\Windows\Temporary Internet Files\Content.IE5\6FUTR36E\MC900014258[1].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784257">
            <a:off x="830348" y="2606178"/>
            <a:ext cx="877214" cy="1334414"/>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C:\Users\lbarton\AppData\Local\Microsoft\Windows\Temporary Internet Files\Content.IE5\WT3O3WKY\MC900434543[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910366">
            <a:off x="1608165" y="4757183"/>
            <a:ext cx="1143499" cy="141228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Users\lbarton\AppData\Local\Microsoft\Windows\Temporary Internet Files\Content.IE5\WT3O3WKY\MC900320320[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35196">
            <a:off x="4344415" y="5223918"/>
            <a:ext cx="823715" cy="96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33292"/>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 us about Arkansas…</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57</a:t>
            </a:fld>
            <a:endParaRPr lang="en-US" dirty="0"/>
          </a:p>
        </p:txBody>
      </p:sp>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pic>
        <p:nvPicPr>
          <p:cNvPr id="17410" name="Picture 2" descr="C:\Users\gillaspy\AppData\Local\Microsoft\Windows\Temporary Internet Files\Content.IE5\ZX122AE1\MC90023130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1981200"/>
            <a:ext cx="3581400" cy="4256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4868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Georgia" pitchFamily="18" charset="0"/>
              </a:rPr>
              <a:t>What COS Measures</a:t>
            </a:r>
            <a:endParaRPr lang="en-US" sz="4000" dirty="0">
              <a:latin typeface="Georgia" pitchFamily="18" charset="0"/>
            </a:endParaRPr>
          </a:p>
        </p:txBody>
      </p:sp>
      <p:sp>
        <p:nvSpPr>
          <p:cNvPr id="3" name="Content Placeholder 2"/>
          <p:cNvSpPr>
            <a:spLocks noGrp="1"/>
          </p:cNvSpPr>
          <p:nvPr>
            <p:ph idx="1"/>
          </p:nvPr>
        </p:nvSpPr>
        <p:spPr>
          <a:xfrm>
            <a:off x="457200" y="2057400"/>
            <a:ext cx="8229600" cy="4419600"/>
          </a:xfrm>
        </p:spPr>
        <p:txBody>
          <a:bodyPr/>
          <a:lstStyle/>
          <a:p>
            <a:pPr marL="0" indent="0">
              <a:buNone/>
            </a:pPr>
            <a:r>
              <a:rPr lang="en-US" dirty="0" smtClean="0">
                <a:latin typeface="Georgia" pitchFamily="18" charset="0"/>
              </a:rPr>
              <a:t>1-7 COS rating measures   </a:t>
            </a:r>
          </a:p>
          <a:p>
            <a:pPr marL="457200" lvl="1" indent="0">
              <a:buNone/>
            </a:pPr>
            <a:endParaRPr lang="en-US" sz="1200" dirty="0" smtClean="0">
              <a:latin typeface="Georgia" pitchFamily="18" charset="0"/>
            </a:endParaRPr>
          </a:p>
          <a:p>
            <a:pPr marL="457200" lvl="1" indent="0">
              <a:buNone/>
            </a:pPr>
            <a:r>
              <a:rPr lang="en-US" dirty="0" smtClean="0">
                <a:latin typeface="Georgia" pitchFamily="18" charset="0"/>
              </a:rPr>
              <a:t>STATUS</a:t>
            </a:r>
          </a:p>
          <a:p>
            <a:endParaRPr lang="en-US" sz="2000" dirty="0">
              <a:latin typeface="Georgia" pitchFamily="18" charset="0"/>
            </a:endParaRPr>
          </a:p>
          <a:p>
            <a:pPr lvl="2"/>
            <a:r>
              <a:rPr lang="en-US" sz="2700" dirty="0" smtClean="0">
                <a:latin typeface="Georgia" pitchFamily="18" charset="0"/>
              </a:rPr>
              <a:t>At  a given point in time, how is this child functioning relative to  age-expected?</a:t>
            </a:r>
          </a:p>
          <a:p>
            <a:pPr lvl="2"/>
            <a:r>
              <a:rPr lang="en-US" sz="2700" dirty="0" smtClean="0">
                <a:latin typeface="Georgia" pitchFamily="18" charset="0"/>
              </a:rPr>
              <a:t>Base ratings on a snapshot in time.</a:t>
            </a:r>
          </a:p>
          <a:p>
            <a:pPr lvl="2"/>
            <a:r>
              <a:rPr lang="en-US" sz="2700" dirty="0" smtClean="0">
                <a:latin typeface="Georgia" pitchFamily="18" charset="0"/>
              </a:rPr>
              <a:t>NOT based on changes in child’s functioning over time (NOT based on progress).</a:t>
            </a:r>
            <a:endParaRPr lang="en-US" sz="2700" dirty="0">
              <a:latin typeface="Georgia" pitchFamily="18" charset="0"/>
            </a:endParaRPr>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58</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pic>
        <p:nvPicPr>
          <p:cNvPr id="2051" name="Picture 3" descr="C:\Users\lbarton\AppData\Local\Microsoft\Windows\Temporary Internet Files\Content.IE5\50470GCL\MC90043387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905000"/>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5691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1"/>
          </p:nvPr>
        </p:nvSpPr>
        <p:spPr>
          <a:xfrm>
            <a:off x="5181600" y="6096000"/>
            <a:ext cx="3733800" cy="476250"/>
          </a:xfrm>
          <a:noFill/>
        </p:spPr>
        <p:txBody>
          <a:bodyPr/>
          <a:lstStyle/>
          <a:p>
            <a:fld id="{BE99B37A-276E-4F4E-9ABB-50DB611C234E}" type="slidenum">
              <a:rPr lang="en-US" smtClean="0"/>
              <a:pPr/>
              <a:t>59</a:t>
            </a:fld>
            <a:endParaRPr lang="en-US" smtClean="0"/>
          </a:p>
        </p:txBody>
      </p:sp>
      <p:sp>
        <p:nvSpPr>
          <p:cNvPr id="34819" name="Rectangle 2"/>
          <p:cNvSpPr>
            <a:spLocks noGrp="1" noChangeArrowheads="1"/>
          </p:cNvSpPr>
          <p:nvPr>
            <p:ph type="title"/>
          </p:nvPr>
        </p:nvSpPr>
        <p:spPr/>
        <p:txBody>
          <a:bodyPr/>
          <a:lstStyle/>
          <a:p>
            <a:pPr eaLnBrk="1" hangingPunct="1"/>
            <a:r>
              <a:rPr lang="en-US" b="1" dirty="0" smtClean="0">
                <a:latin typeface="Georgia" pitchFamily="18" charset="0"/>
              </a:rPr>
              <a:t>7 – Completely</a:t>
            </a:r>
          </a:p>
        </p:txBody>
      </p:sp>
      <p:sp>
        <p:nvSpPr>
          <p:cNvPr id="34820" name="Rectangle 3"/>
          <p:cNvSpPr>
            <a:spLocks noGrp="1" noChangeArrowheads="1"/>
          </p:cNvSpPr>
          <p:nvPr>
            <p:ph type="body" idx="1"/>
          </p:nvPr>
        </p:nvSpPr>
        <p:spPr>
          <a:xfrm>
            <a:off x="304800" y="2514600"/>
            <a:ext cx="8229600" cy="4144963"/>
          </a:xfrm>
        </p:spPr>
        <p:txBody>
          <a:bodyPr/>
          <a:lstStyle/>
          <a:p>
            <a:r>
              <a:rPr lang="en-US" sz="2800" dirty="0" smtClean="0">
                <a:latin typeface="Georgia" pitchFamily="18" charset="0"/>
              </a:rPr>
              <a:t>Child shows functioning expected for his or her age in </a:t>
            </a:r>
            <a:r>
              <a:rPr lang="en-US" sz="2800" b="1" dirty="0" smtClean="0">
                <a:latin typeface="Georgia" pitchFamily="18" charset="0"/>
              </a:rPr>
              <a:t>all or almost all everyday situations that are part of the child’s life</a:t>
            </a:r>
          </a:p>
          <a:p>
            <a:pPr>
              <a:buFontTx/>
              <a:buNone/>
            </a:pPr>
            <a:endParaRPr lang="en-US" sz="800" b="1" dirty="0" smtClean="0">
              <a:latin typeface="Georgia" pitchFamily="18" charset="0"/>
            </a:endParaRPr>
          </a:p>
          <a:p>
            <a:r>
              <a:rPr lang="en-US" sz="2800" b="1" dirty="0" smtClean="0">
                <a:latin typeface="Georgia" pitchFamily="18" charset="0"/>
              </a:rPr>
              <a:t>Functioning </a:t>
            </a:r>
            <a:r>
              <a:rPr lang="en-US" sz="2800" dirty="0" smtClean="0">
                <a:latin typeface="Georgia" pitchFamily="18" charset="0"/>
              </a:rPr>
              <a:t>is considered </a:t>
            </a:r>
            <a:r>
              <a:rPr lang="en-US" sz="2800" b="1" dirty="0" smtClean="0">
                <a:latin typeface="Georgia" pitchFamily="18" charset="0"/>
              </a:rPr>
              <a:t>appropriate for his or her age</a:t>
            </a:r>
          </a:p>
          <a:p>
            <a:pPr>
              <a:buFontTx/>
              <a:buNone/>
            </a:pPr>
            <a:endParaRPr lang="en-US" sz="800" b="1" dirty="0" smtClean="0">
              <a:latin typeface="Georgia" pitchFamily="18" charset="0"/>
            </a:endParaRPr>
          </a:p>
          <a:p>
            <a:r>
              <a:rPr lang="en-US" sz="2800" dirty="0" smtClean="0">
                <a:latin typeface="Georgia" pitchFamily="18" charset="0"/>
              </a:rPr>
              <a:t>No one has any concerns about the child’s functioning in this outcome area</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30538923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21" name="Rectangle 5"/>
          <p:cNvSpPr>
            <a:spLocks noGrp="1" noChangeArrowheads="1"/>
          </p:cNvSpPr>
          <p:nvPr>
            <p:ph type="title"/>
          </p:nvPr>
        </p:nvSpPr>
        <p:spPr/>
        <p:txBody>
          <a:bodyPr/>
          <a:lstStyle/>
          <a:p>
            <a:pPr eaLnBrk="1" hangingPunct="1">
              <a:defRPr/>
            </a:pPr>
            <a:r>
              <a:rPr lang="en-US" dirty="0" smtClean="0">
                <a:latin typeface="Georgia" pitchFamily="18" charset="0"/>
              </a:rPr>
              <a:t>Overarching Goal of EI and ECSE</a:t>
            </a:r>
          </a:p>
        </p:txBody>
      </p:sp>
      <p:sp>
        <p:nvSpPr>
          <p:cNvPr id="35843" name="Rectangle 6"/>
          <p:cNvSpPr>
            <a:spLocks noGrp="1" noChangeArrowheads="1"/>
          </p:cNvSpPr>
          <p:nvPr>
            <p:ph idx="1"/>
          </p:nvPr>
        </p:nvSpPr>
        <p:spPr/>
        <p:txBody>
          <a:bodyPr/>
          <a:lstStyle/>
          <a:p>
            <a:pPr eaLnBrk="1" hangingPunct="1">
              <a:buNone/>
            </a:pPr>
            <a:r>
              <a:rPr lang="en-US" sz="2800" dirty="0" smtClean="0">
                <a:latin typeface="Georgia" pitchFamily="18" charset="0"/>
              </a:rPr>
              <a:t>“…To enable young children to be active and successful participants during the early childhood years and in the future in a variety of settings – in their homes with their families, in child care, in preschool or school programs, and in the community.”</a:t>
            </a:r>
          </a:p>
          <a:p>
            <a:pPr eaLnBrk="1" hangingPunct="1">
              <a:buNone/>
            </a:pPr>
            <a:endParaRPr lang="en-US" dirty="0" smtClean="0"/>
          </a:p>
          <a:p>
            <a:pPr eaLnBrk="1" hangingPunct="1">
              <a:lnSpc>
                <a:spcPct val="80000"/>
              </a:lnSpc>
              <a:buFont typeface="Wingdings" pitchFamily="2" charset="2"/>
              <a:buNone/>
            </a:pPr>
            <a:endParaRPr lang="en-US" sz="1600" dirty="0" smtClean="0">
              <a:latin typeface="Georgia" pitchFamily="18" charset="0"/>
            </a:endParaRPr>
          </a:p>
          <a:p>
            <a:pPr eaLnBrk="1" hangingPunct="1">
              <a:lnSpc>
                <a:spcPct val="80000"/>
              </a:lnSpc>
              <a:buFont typeface="Wingdings" pitchFamily="2" charset="2"/>
              <a:buNone/>
            </a:pPr>
            <a:endParaRPr lang="en-US" sz="1600" dirty="0" smtClean="0">
              <a:latin typeface="Georgia" pitchFamily="18" charset="0"/>
            </a:endParaRPr>
          </a:p>
          <a:p>
            <a:pPr eaLnBrk="1" hangingPunct="1">
              <a:lnSpc>
                <a:spcPct val="80000"/>
              </a:lnSpc>
              <a:buFont typeface="Wingdings" pitchFamily="2" charset="2"/>
              <a:buNone/>
            </a:pPr>
            <a:r>
              <a:rPr lang="en-US" sz="1600" dirty="0" smtClean="0">
                <a:latin typeface="Georgia" pitchFamily="18" charset="0"/>
              </a:rPr>
              <a:t>(from Early Childhood Outcomes Center,</a:t>
            </a:r>
          </a:p>
          <a:p>
            <a:pPr algn="ctr" eaLnBrk="1" hangingPunct="1">
              <a:lnSpc>
                <a:spcPct val="80000"/>
              </a:lnSpc>
              <a:buFont typeface="Wingdings" pitchFamily="2" charset="2"/>
              <a:buNone/>
            </a:pPr>
            <a:r>
              <a:rPr lang="en-US" sz="1600" dirty="0" smtClean="0">
                <a:latin typeface="Georgia" pitchFamily="18" charset="0"/>
              </a:rPr>
              <a:t>http://www.fpg.unc.edu/~eco/pdfs/eco_outcomes_4-13-05.pdf)</a:t>
            </a:r>
          </a:p>
          <a:p>
            <a:pPr eaLnBrk="1" hangingPunct="1">
              <a:buNone/>
            </a:pPr>
            <a:endParaRPr lang="en-US" dirty="0" smtClean="0">
              <a:latin typeface="Georgia" pitchFamily="18" charset="0"/>
            </a:endParaRPr>
          </a:p>
        </p:txBody>
      </p:sp>
      <p:sp>
        <p:nvSpPr>
          <p:cNvPr id="5" name="Slide Number Placeholder 4"/>
          <p:cNvSpPr>
            <a:spLocks noGrp="1"/>
          </p:cNvSpPr>
          <p:nvPr>
            <p:ph type="sldNum" sz="quarter" idx="10"/>
          </p:nvPr>
        </p:nvSpPr>
        <p:spPr/>
        <p:txBody>
          <a:bodyPr/>
          <a:lstStyle/>
          <a:p>
            <a:pPr>
              <a:defRPr/>
            </a:pPr>
            <a:fld id="{06712D2E-7C77-4AF2-8AD8-5058B673BD74}" type="slidenum">
              <a:rPr lang="en-US" smtClean="0"/>
              <a:pPr>
                <a:defRPr/>
              </a:pPr>
              <a:t>6</a:t>
            </a:fld>
            <a:endParaRPr lang="en-US" dirty="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1811055725"/>
      </p:ext>
    </p:extLst>
  </p:cSld>
  <p:clrMapOvr>
    <a:masterClrMapping/>
  </p:clrMapOvr>
  <p:transition advTm="5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1"/>
          </p:nvPr>
        </p:nvSpPr>
        <p:spPr>
          <a:xfrm>
            <a:off x="5105400" y="6381750"/>
            <a:ext cx="3733800" cy="476250"/>
          </a:xfrm>
          <a:noFill/>
        </p:spPr>
        <p:txBody>
          <a:bodyPr/>
          <a:lstStyle/>
          <a:p>
            <a:fld id="{8CCA20AA-1648-472E-A66B-6985198BC59F}" type="slidenum">
              <a:rPr lang="en-US" smtClean="0"/>
              <a:pPr/>
              <a:t>60</a:t>
            </a:fld>
            <a:endParaRPr lang="en-US" smtClean="0"/>
          </a:p>
        </p:txBody>
      </p:sp>
      <p:sp>
        <p:nvSpPr>
          <p:cNvPr id="35843" name="Rectangle 2"/>
          <p:cNvSpPr>
            <a:spLocks noGrp="1" noChangeArrowheads="1"/>
          </p:cNvSpPr>
          <p:nvPr>
            <p:ph type="title"/>
          </p:nvPr>
        </p:nvSpPr>
        <p:spPr>
          <a:xfrm>
            <a:off x="457200" y="228600"/>
            <a:ext cx="8077200" cy="1143000"/>
          </a:xfrm>
        </p:spPr>
        <p:txBody>
          <a:bodyPr/>
          <a:lstStyle/>
          <a:p>
            <a:pPr eaLnBrk="1" hangingPunct="1"/>
            <a:r>
              <a:rPr lang="en-US" b="1" dirty="0" smtClean="0">
                <a:latin typeface="Georgia" pitchFamily="18" charset="0"/>
              </a:rPr>
              <a:t>6 – Between completely </a:t>
            </a:r>
            <a:br>
              <a:rPr lang="en-US" b="1" dirty="0" smtClean="0">
                <a:latin typeface="Georgia" pitchFamily="18" charset="0"/>
              </a:rPr>
            </a:br>
            <a:r>
              <a:rPr lang="en-US" b="1" dirty="0" smtClean="0">
                <a:latin typeface="Georgia" pitchFamily="18" charset="0"/>
              </a:rPr>
              <a:t>and somewhat</a:t>
            </a:r>
          </a:p>
        </p:txBody>
      </p:sp>
      <p:sp>
        <p:nvSpPr>
          <p:cNvPr id="35844" name="Rectangle 3"/>
          <p:cNvSpPr>
            <a:spLocks noGrp="1" noChangeArrowheads="1"/>
          </p:cNvSpPr>
          <p:nvPr>
            <p:ph type="body" idx="1"/>
          </p:nvPr>
        </p:nvSpPr>
        <p:spPr>
          <a:xfrm>
            <a:off x="228600" y="2057400"/>
            <a:ext cx="8382000" cy="4800600"/>
          </a:xfrm>
        </p:spPr>
        <p:txBody>
          <a:bodyPr/>
          <a:lstStyle/>
          <a:p>
            <a:r>
              <a:rPr lang="en-US" sz="2600" dirty="0" smtClean="0">
                <a:latin typeface="Georgia" pitchFamily="18" charset="0"/>
              </a:rPr>
              <a:t>Child’s functioning generally is considered </a:t>
            </a:r>
            <a:r>
              <a:rPr lang="en-US" sz="2600" b="1" dirty="0" smtClean="0">
                <a:latin typeface="Georgia" pitchFamily="18" charset="0"/>
              </a:rPr>
              <a:t>appropriate for his or her </a:t>
            </a:r>
            <a:r>
              <a:rPr lang="en-US" sz="2600" dirty="0" smtClean="0">
                <a:latin typeface="Georgia" pitchFamily="18" charset="0"/>
              </a:rPr>
              <a:t>age but there are </a:t>
            </a:r>
            <a:r>
              <a:rPr lang="en-US" sz="2600" b="1" dirty="0" smtClean="0">
                <a:latin typeface="Georgia" pitchFamily="18" charset="0"/>
              </a:rPr>
              <a:t>some significant concerns about the child’s </a:t>
            </a:r>
            <a:r>
              <a:rPr lang="en-US" sz="2600" dirty="0" smtClean="0">
                <a:latin typeface="Georgia" pitchFamily="18" charset="0"/>
              </a:rPr>
              <a:t>functioning in this outcome area</a:t>
            </a:r>
          </a:p>
          <a:p>
            <a:pPr>
              <a:buFontTx/>
              <a:buNone/>
            </a:pPr>
            <a:endParaRPr lang="en-US" sz="1000" dirty="0" smtClean="0">
              <a:latin typeface="Georgia" pitchFamily="18" charset="0"/>
            </a:endParaRPr>
          </a:p>
          <a:p>
            <a:r>
              <a:rPr lang="en-US" sz="2600" dirty="0" smtClean="0">
                <a:latin typeface="Georgia" pitchFamily="18" charset="0"/>
              </a:rPr>
              <a:t>These concerns are substantial enough to suggest monitoring or possible additional support</a:t>
            </a:r>
          </a:p>
          <a:p>
            <a:pPr>
              <a:buFontTx/>
              <a:buNone/>
            </a:pPr>
            <a:endParaRPr lang="en-US" sz="1000" dirty="0" smtClean="0">
              <a:latin typeface="Georgia" pitchFamily="18" charset="0"/>
            </a:endParaRPr>
          </a:p>
          <a:p>
            <a:r>
              <a:rPr lang="en-US" sz="2600" dirty="0" smtClean="0">
                <a:latin typeface="Georgia" pitchFamily="18" charset="0"/>
              </a:rPr>
              <a:t>Although age-appropriate, the child’s functioning may border on not keeping pace with age expectations</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8435344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1"/>
          </p:nvPr>
        </p:nvSpPr>
        <p:spPr>
          <a:xfrm>
            <a:off x="5105400" y="6172200"/>
            <a:ext cx="3733800" cy="476250"/>
          </a:xfrm>
          <a:noFill/>
        </p:spPr>
        <p:txBody>
          <a:bodyPr/>
          <a:lstStyle/>
          <a:p>
            <a:fld id="{E05B85F1-14E9-413C-99A0-3107F7ED4002}" type="slidenum">
              <a:rPr lang="en-US" smtClean="0"/>
              <a:pPr/>
              <a:t>61</a:t>
            </a:fld>
            <a:endParaRPr lang="en-US" smtClean="0"/>
          </a:p>
        </p:txBody>
      </p:sp>
      <p:sp>
        <p:nvSpPr>
          <p:cNvPr id="36867" name="Rectangle 2"/>
          <p:cNvSpPr>
            <a:spLocks noGrp="1" noChangeArrowheads="1"/>
          </p:cNvSpPr>
          <p:nvPr>
            <p:ph type="title"/>
          </p:nvPr>
        </p:nvSpPr>
        <p:spPr/>
        <p:txBody>
          <a:bodyPr/>
          <a:lstStyle/>
          <a:p>
            <a:pPr eaLnBrk="1" hangingPunct="1"/>
            <a:r>
              <a:rPr lang="en-US" b="1" dirty="0" smtClean="0">
                <a:latin typeface="Georgia" pitchFamily="18" charset="0"/>
              </a:rPr>
              <a:t>5 – Somewhat</a:t>
            </a:r>
          </a:p>
        </p:txBody>
      </p:sp>
      <p:sp>
        <p:nvSpPr>
          <p:cNvPr id="36868" name="Rectangle 3"/>
          <p:cNvSpPr>
            <a:spLocks noGrp="1" noChangeArrowheads="1"/>
          </p:cNvSpPr>
          <p:nvPr>
            <p:ph type="body" idx="1"/>
          </p:nvPr>
        </p:nvSpPr>
        <p:spPr>
          <a:xfrm>
            <a:off x="457200" y="2408238"/>
            <a:ext cx="8229600" cy="4449762"/>
          </a:xfrm>
        </p:spPr>
        <p:txBody>
          <a:bodyPr/>
          <a:lstStyle/>
          <a:p>
            <a:r>
              <a:rPr lang="en-US" sz="2800" dirty="0" smtClean="0">
                <a:latin typeface="Georgia" pitchFamily="18" charset="0"/>
              </a:rPr>
              <a:t>Child shows functioning expected for his or her age </a:t>
            </a:r>
            <a:r>
              <a:rPr lang="en-US" sz="2800" b="1" dirty="0" smtClean="0">
                <a:latin typeface="Georgia" pitchFamily="18" charset="0"/>
              </a:rPr>
              <a:t>some of the time and/or in some settings and situations </a:t>
            </a:r>
          </a:p>
          <a:p>
            <a:pPr>
              <a:buFontTx/>
              <a:buNone/>
            </a:pPr>
            <a:endParaRPr lang="en-US" sz="800" b="1" dirty="0" smtClean="0">
              <a:latin typeface="Georgia" pitchFamily="18" charset="0"/>
            </a:endParaRPr>
          </a:p>
          <a:p>
            <a:r>
              <a:rPr lang="en-US" sz="2800" dirty="0" smtClean="0">
                <a:latin typeface="Georgia" pitchFamily="18" charset="0"/>
              </a:rPr>
              <a:t>Child’s functioning is a mix of age-appropriate and not age-appropriate behaviors and skills</a:t>
            </a:r>
          </a:p>
          <a:p>
            <a:pPr>
              <a:buFontTx/>
              <a:buNone/>
            </a:pPr>
            <a:endParaRPr lang="en-US" sz="800" dirty="0" smtClean="0">
              <a:latin typeface="Georgia" pitchFamily="18" charset="0"/>
            </a:endParaRPr>
          </a:p>
          <a:p>
            <a:r>
              <a:rPr lang="en-US" sz="2800" dirty="0" smtClean="0">
                <a:latin typeface="Georgia" pitchFamily="18" charset="0"/>
              </a:rPr>
              <a:t>Child’s functioning might be described as like that of a </a:t>
            </a:r>
            <a:r>
              <a:rPr lang="en-US" sz="2800" b="1" dirty="0" smtClean="0">
                <a:latin typeface="Georgia" pitchFamily="18" charset="0"/>
              </a:rPr>
              <a:t>slightly younger child</a:t>
            </a:r>
            <a:endParaRPr lang="en-US" sz="2800" dirty="0" smtClean="0">
              <a:latin typeface="Georgia" pitchFamily="18" charset="0"/>
            </a:endParaRP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8648951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1"/>
          </p:nvPr>
        </p:nvSpPr>
        <p:spPr>
          <a:xfrm>
            <a:off x="5105400" y="6172200"/>
            <a:ext cx="3733800" cy="476250"/>
          </a:xfrm>
          <a:noFill/>
        </p:spPr>
        <p:txBody>
          <a:bodyPr/>
          <a:lstStyle/>
          <a:p>
            <a:fld id="{AA8137AC-709C-4624-8565-1043A0ADB157}" type="slidenum">
              <a:rPr lang="en-US" smtClean="0"/>
              <a:pPr/>
              <a:t>62</a:t>
            </a:fld>
            <a:endParaRPr lang="en-US" smtClean="0"/>
          </a:p>
        </p:txBody>
      </p:sp>
      <p:sp>
        <p:nvSpPr>
          <p:cNvPr id="37891" name="Rectangle 2"/>
          <p:cNvSpPr>
            <a:spLocks noGrp="1" noChangeArrowheads="1"/>
          </p:cNvSpPr>
          <p:nvPr>
            <p:ph type="title"/>
          </p:nvPr>
        </p:nvSpPr>
        <p:spPr/>
        <p:txBody>
          <a:bodyPr/>
          <a:lstStyle/>
          <a:p>
            <a:pPr eaLnBrk="1" hangingPunct="1"/>
            <a:r>
              <a:rPr lang="en-US" b="1" dirty="0" smtClean="0">
                <a:latin typeface="Georgia" pitchFamily="18" charset="0"/>
              </a:rPr>
              <a:t>4 – Between somewhat </a:t>
            </a:r>
            <a:br>
              <a:rPr lang="en-US" b="1" dirty="0" smtClean="0">
                <a:latin typeface="Georgia" pitchFamily="18" charset="0"/>
              </a:rPr>
            </a:br>
            <a:r>
              <a:rPr lang="en-US" b="1" dirty="0" smtClean="0">
                <a:latin typeface="Georgia" pitchFamily="18" charset="0"/>
              </a:rPr>
              <a:t>and nearly</a:t>
            </a:r>
          </a:p>
        </p:txBody>
      </p:sp>
      <p:sp>
        <p:nvSpPr>
          <p:cNvPr id="37892" name="Rectangle 3"/>
          <p:cNvSpPr>
            <a:spLocks noGrp="1" noChangeArrowheads="1"/>
          </p:cNvSpPr>
          <p:nvPr>
            <p:ph type="body" idx="1"/>
          </p:nvPr>
        </p:nvSpPr>
        <p:spPr>
          <a:xfrm>
            <a:off x="457200" y="2408238"/>
            <a:ext cx="8229600" cy="4449762"/>
          </a:xfrm>
        </p:spPr>
        <p:txBody>
          <a:bodyPr/>
          <a:lstStyle/>
          <a:p>
            <a:r>
              <a:rPr lang="en-US" dirty="0" smtClean="0">
                <a:latin typeface="Georgia" pitchFamily="18" charset="0"/>
              </a:rPr>
              <a:t>Child shows occasional age-appropriate functioning across settings and situations </a:t>
            </a:r>
          </a:p>
          <a:p>
            <a:pPr>
              <a:buFontTx/>
              <a:buNone/>
            </a:pPr>
            <a:endParaRPr lang="en-US" sz="800" dirty="0" smtClean="0">
              <a:latin typeface="Georgia" pitchFamily="18" charset="0"/>
            </a:endParaRPr>
          </a:p>
          <a:p>
            <a:r>
              <a:rPr lang="en-US" dirty="0" smtClean="0">
                <a:latin typeface="Georgia" pitchFamily="18" charset="0"/>
              </a:rPr>
              <a:t>More functioning is </a:t>
            </a:r>
            <a:r>
              <a:rPr lang="en-US" b="1" dirty="0" smtClean="0">
                <a:latin typeface="Georgia" pitchFamily="18" charset="0"/>
              </a:rPr>
              <a:t>not age-appropriate than age-appropriate</a:t>
            </a:r>
            <a:endParaRPr lang="en-US" dirty="0" smtClean="0">
              <a:latin typeface="Georgia" pitchFamily="18" charset="0"/>
            </a:endParaRP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2772211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1"/>
          </p:nvPr>
        </p:nvSpPr>
        <p:spPr>
          <a:xfrm>
            <a:off x="5029200" y="6381750"/>
            <a:ext cx="3733800" cy="476250"/>
          </a:xfrm>
          <a:noFill/>
        </p:spPr>
        <p:txBody>
          <a:bodyPr/>
          <a:lstStyle/>
          <a:p>
            <a:fld id="{27828D4C-1F03-45C7-89C8-F95E607F2C32}" type="slidenum">
              <a:rPr lang="en-US" smtClean="0"/>
              <a:pPr/>
              <a:t>63</a:t>
            </a:fld>
            <a:endParaRPr lang="en-US" smtClean="0"/>
          </a:p>
        </p:txBody>
      </p:sp>
      <p:sp>
        <p:nvSpPr>
          <p:cNvPr id="38915" name="Rectangle 2"/>
          <p:cNvSpPr>
            <a:spLocks noGrp="1" noChangeArrowheads="1"/>
          </p:cNvSpPr>
          <p:nvPr>
            <p:ph type="title"/>
          </p:nvPr>
        </p:nvSpPr>
        <p:spPr/>
        <p:txBody>
          <a:bodyPr/>
          <a:lstStyle/>
          <a:p>
            <a:pPr eaLnBrk="1" hangingPunct="1"/>
            <a:r>
              <a:rPr lang="en-US" b="1" dirty="0" smtClean="0">
                <a:latin typeface="Georgia" pitchFamily="18" charset="0"/>
              </a:rPr>
              <a:t>3 – Nearly</a:t>
            </a:r>
          </a:p>
        </p:txBody>
      </p:sp>
      <p:sp>
        <p:nvSpPr>
          <p:cNvPr id="38916" name="Rectangle 3"/>
          <p:cNvSpPr>
            <a:spLocks noGrp="1" noChangeArrowheads="1"/>
          </p:cNvSpPr>
          <p:nvPr>
            <p:ph type="body" idx="1"/>
          </p:nvPr>
        </p:nvSpPr>
        <p:spPr>
          <a:xfrm>
            <a:off x="457200" y="2198687"/>
            <a:ext cx="8382000" cy="4678363"/>
          </a:xfrm>
        </p:spPr>
        <p:txBody>
          <a:bodyPr/>
          <a:lstStyle/>
          <a:p>
            <a:pPr>
              <a:buFont typeface="Wingdings" pitchFamily="2" charset="2"/>
              <a:buChar char="§"/>
            </a:pPr>
            <a:r>
              <a:rPr lang="en-US" sz="2600" dirty="0" smtClean="0">
                <a:latin typeface="Georgia" pitchFamily="18" charset="0"/>
              </a:rPr>
              <a:t>Child does </a:t>
            </a:r>
            <a:r>
              <a:rPr lang="en-US" sz="2600" b="1" dirty="0" smtClean="0">
                <a:latin typeface="Georgia" pitchFamily="18" charset="0"/>
              </a:rPr>
              <a:t>not yet </a:t>
            </a:r>
            <a:r>
              <a:rPr lang="en-US" sz="2600" dirty="0" smtClean="0">
                <a:latin typeface="Georgia" pitchFamily="18" charset="0"/>
              </a:rPr>
              <a:t>show functioning expected of a child of his or her age in any situation</a:t>
            </a:r>
          </a:p>
          <a:p>
            <a:pPr>
              <a:buFont typeface="Wingdings" pitchFamily="2" charset="2"/>
              <a:buChar char="§"/>
            </a:pPr>
            <a:endParaRPr lang="en-US" sz="800" dirty="0" smtClean="0">
              <a:latin typeface="Georgia" pitchFamily="18" charset="0"/>
            </a:endParaRPr>
          </a:p>
          <a:p>
            <a:pPr>
              <a:buFont typeface="Wingdings" pitchFamily="2" charset="2"/>
              <a:buChar char="§"/>
            </a:pPr>
            <a:r>
              <a:rPr lang="en-US" sz="2600" dirty="0" smtClean="0">
                <a:latin typeface="Georgia" pitchFamily="18" charset="0"/>
              </a:rPr>
              <a:t>Child uses </a:t>
            </a:r>
            <a:r>
              <a:rPr lang="en-US" sz="2600" b="1" dirty="0" smtClean="0">
                <a:latin typeface="Georgia" pitchFamily="18" charset="0"/>
              </a:rPr>
              <a:t>immediate foundational skills, </a:t>
            </a:r>
            <a:r>
              <a:rPr lang="en-US" sz="2600" dirty="0" smtClean="0">
                <a:latin typeface="Georgia" pitchFamily="18" charset="0"/>
              </a:rPr>
              <a:t>most or all of the time across settings and situations </a:t>
            </a:r>
          </a:p>
          <a:p>
            <a:pPr>
              <a:buFont typeface="Wingdings" pitchFamily="2" charset="2"/>
              <a:buChar char="§"/>
            </a:pPr>
            <a:endParaRPr lang="en-US" sz="800" dirty="0" smtClean="0">
              <a:latin typeface="Georgia" pitchFamily="18" charset="0"/>
            </a:endParaRPr>
          </a:p>
          <a:p>
            <a:pPr>
              <a:buFont typeface="Wingdings" pitchFamily="2" charset="2"/>
              <a:buChar char="§"/>
            </a:pPr>
            <a:r>
              <a:rPr lang="en-US" sz="2600" dirty="0" smtClean="0">
                <a:latin typeface="Georgia" pitchFamily="18" charset="0"/>
              </a:rPr>
              <a:t>Immediate foundational skills are the skills upon which to build age-appropriate functioning</a:t>
            </a:r>
          </a:p>
          <a:p>
            <a:pPr>
              <a:buFont typeface="Wingdings" pitchFamily="2" charset="2"/>
              <a:buChar char="§"/>
            </a:pPr>
            <a:endParaRPr lang="en-US" sz="800" dirty="0" smtClean="0">
              <a:latin typeface="Georgia" pitchFamily="18" charset="0"/>
            </a:endParaRPr>
          </a:p>
          <a:p>
            <a:pPr>
              <a:buFont typeface="Wingdings" pitchFamily="2" charset="2"/>
              <a:buChar char="§"/>
            </a:pPr>
            <a:r>
              <a:rPr lang="en-US" sz="2600" dirty="0" smtClean="0">
                <a:latin typeface="Georgia" pitchFamily="18" charset="0"/>
              </a:rPr>
              <a:t>Functioning might be described as like that of a </a:t>
            </a:r>
            <a:r>
              <a:rPr lang="en-US" sz="2600" b="1" dirty="0" smtClean="0">
                <a:latin typeface="Georgia" pitchFamily="18" charset="0"/>
              </a:rPr>
              <a:t>younger child</a:t>
            </a:r>
            <a:endParaRPr lang="en-US" sz="2600" dirty="0" smtClean="0">
              <a:latin typeface="Georgia" pitchFamily="18" charset="0"/>
            </a:endParaRP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24642987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1"/>
          </p:nvPr>
        </p:nvSpPr>
        <p:spPr>
          <a:xfrm>
            <a:off x="5029200" y="6019800"/>
            <a:ext cx="3733800" cy="476250"/>
          </a:xfrm>
          <a:noFill/>
        </p:spPr>
        <p:txBody>
          <a:bodyPr/>
          <a:lstStyle/>
          <a:p>
            <a:fld id="{91F23D3E-1461-4AB4-B94F-621ACBB99A26}" type="slidenum">
              <a:rPr lang="en-US" smtClean="0"/>
              <a:pPr/>
              <a:t>64</a:t>
            </a:fld>
            <a:endParaRPr lang="en-US" smtClean="0"/>
          </a:p>
        </p:txBody>
      </p:sp>
      <p:sp>
        <p:nvSpPr>
          <p:cNvPr id="39939" name="Rectangle 2"/>
          <p:cNvSpPr>
            <a:spLocks noGrp="1" noChangeArrowheads="1"/>
          </p:cNvSpPr>
          <p:nvPr>
            <p:ph type="title"/>
          </p:nvPr>
        </p:nvSpPr>
        <p:spPr>
          <a:xfrm>
            <a:off x="304800" y="152400"/>
            <a:ext cx="8610600" cy="1143000"/>
          </a:xfrm>
        </p:spPr>
        <p:txBody>
          <a:bodyPr/>
          <a:lstStyle/>
          <a:p>
            <a:pPr eaLnBrk="1" hangingPunct="1"/>
            <a:r>
              <a:rPr lang="en-US" b="1" dirty="0" smtClean="0">
                <a:latin typeface="Georgia" pitchFamily="18" charset="0"/>
              </a:rPr>
              <a:t>2 – Between nearly and not yet</a:t>
            </a:r>
          </a:p>
        </p:txBody>
      </p:sp>
      <p:sp>
        <p:nvSpPr>
          <p:cNvPr id="39940" name="Rectangle 3"/>
          <p:cNvSpPr>
            <a:spLocks noGrp="1" noChangeArrowheads="1"/>
          </p:cNvSpPr>
          <p:nvPr>
            <p:ph type="body" idx="1"/>
          </p:nvPr>
        </p:nvSpPr>
        <p:spPr>
          <a:xfrm>
            <a:off x="457200" y="2362200"/>
            <a:ext cx="8229600" cy="4144963"/>
          </a:xfrm>
        </p:spPr>
        <p:txBody>
          <a:bodyPr/>
          <a:lstStyle/>
          <a:p>
            <a:pPr>
              <a:buFont typeface="Wingdings" pitchFamily="2" charset="2"/>
              <a:buChar char="§"/>
            </a:pPr>
            <a:r>
              <a:rPr lang="en-US" sz="2800" dirty="0" smtClean="0">
                <a:latin typeface="Georgia" pitchFamily="18" charset="0"/>
              </a:rPr>
              <a:t>Child occasionally uses </a:t>
            </a:r>
            <a:r>
              <a:rPr lang="en-US" sz="2800" b="1" dirty="0" smtClean="0">
                <a:latin typeface="Georgia" pitchFamily="18" charset="0"/>
              </a:rPr>
              <a:t>immediate foundational skills </a:t>
            </a:r>
            <a:r>
              <a:rPr lang="en-US" sz="2800" dirty="0" smtClean="0">
                <a:latin typeface="Georgia" pitchFamily="18" charset="0"/>
              </a:rPr>
              <a:t>across</a:t>
            </a:r>
            <a:r>
              <a:rPr lang="en-US" sz="2800" b="1" dirty="0" smtClean="0">
                <a:latin typeface="Georgia" pitchFamily="18" charset="0"/>
              </a:rPr>
              <a:t> </a:t>
            </a:r>
            <a:r>
              <a:rPr lang="en-US" sz="2800" dirty="0" smtClean="0">
                <a:latin typeface="Georgia" pitchFamily="18" charset="0"/>
              </a:rPr>
              <a:t>settings and situations</a:t>
            </a:r>
          </a:p>
          <a:p>
            <a:pPr>
              <a:buFont typeface="Wingdings" pitchFamily="2" charset="2"/>
              <a:buChar char="§"/>
            </a:pPr>
            <a:endParaRPr lang="en-US" sz="800" dirty="0" smtClean="0">
              <a:latin typeface="Georgia" pitchFamily="18" charset="0"/>
            </a:endParaRPr>
          </a:p>
          <a:p>
            <a:pPr>
              <a:buFont typeface="Wingdings" pitchFamily="2" charset="2"/>
              <a:buChar char="§"/>
            </a:pPr>
            <a:r>
              <a:rPr lang="en-US" sz="2800" dirty="0" smtClean="0">
                <a:latin typeface="Georgia" pitchFamily="18" charset="0"/>
              </a:rPr>
              <a:t>More functioning reflects skills that are </a:t>
            </a:r>
            <a:r>
              <a:rPr lang="en-US" sz="2800" b="1" dirty="0" smtClean="0">
                <a:latin typeface="Georgia" pitchFamily="18" charset="0"/>
              </a:rPr>
              <a:t>not </a:t>
            </a:r>
            <a:r>
              <a:rPr lang="en-US" sz="2800" dirty="0" smtClean="0">
                <a:latin typeface="Georgia" pitchFamily="18" charset="0"/>
              </a:rPr>
              <a:t>immediate foundational than are immediate foundational</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7859945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1"/>
          </p:nvPr>
        </p:nvSpPr>
        <p:spPr>
          <a:xfrm>
            <a:off x="4953000" y="6096000"/>
            <a:ext cx="3733800" cy="476250"/>
          </a:xfrm>
          <a:noFill/>
        </p:spPr>
        <p:txBody>
          <a:bodyPr/>
          <a:lstStyle/>
          <a:p>
            <a:fld id="{5B20BAE6-9CE2-4414-82D3-878AA26CE6BC}" type="slidenum">
              <a:rPr lang="en-US" smtClean="0"/>
              <a:pPr/>
              <a:t>65</a:t>
            </a:fld>
            <a:endParaRPr lang="en-US" smtClean="0"/>
          </a:p>
        </p:txBody>
      </p:sp>
      <p:sp>
        <p:nvSpPr>
          <p:cNvPr id="40963" name="Rectangle 2"/>
          <p:cNvSpPr>
            <a:spLocks noGrp="1" noChangeArrowheads="1"/>
          </p:cNvSpPr>
          <p:nvPr>
            <p:ph type="title"/>
          </p:nvPr>
        </p:nvSpPr>
        <p:spPr>
          <a:xfrm>
            <a:off x="533400" y="381000"/>
            <a:ext cx="8077200" cy="1143000"/>
          </a:xfrm>
        </p:spPr>
        <p:txBody>
          <a:bodyPr/>
          <a:lstStyle/>
          <a:p>
            <a:pPr eaLnBrk="1" hangingPunct="1"/>
            <a:r>
              <a:rPr lang="en-US" b="1" dirty="0" smtClean="0">
                <a:latin typeface="Georgia" pitchFamily="18" charset="0"/>
              </a:rPr>
              <a:t>1 – Not yet</a:t>
            </a:r>
          </a:p>
        </p:txBody>
      </p:sp>
      <p:sp>
        <p:nvSpPr>
          <p:cNvPr id="92164" name="Rectangle 3"/>
          <p:cNvSpPr>
            <a:spLocks noGrp="1" noChangeArrowheads="1"/>
          </p:cNvSpPr>
          <p:nvPr>
            <p:ph type="body" idx="1"/>
          </p:nvPr>
        </p:nvSpPr>
        <p:spPr>
          <a:xfrm>
            <a:off x="381000" y="2057400"/>
            <a:ext cx="8534400" cy="5105400"/>
          </a:xfrm>
        </p:spPr>
        <p:txBody>
          <a:bodyPr/>
          <a:lstStyle/>
          <a:p>
            <a:pPr>
              <a:buFont typeface="Wingdings" pitchFamily="2" charset="2"/>
              <a:buChar char="§"/>
              <a:defRPr/>
            </a:pPr>
            <a:r>
              <a:rPr lang="en-US" sz="2400" dirty="0" smtClean="0">
                <a:latin typeface="Georgia" pitchFamily="18" charset="0"/>
              </a:rPr>
              <a:t>Child does </a:t>
            </a:r>
            <a:r>
              <a:rPr lang="en-US" sz="2400" b="1" dirty="0" smtClean="0">
                <a:latin typeface="Georgia" pitchFamily="18" charset="0"/>
              </a:rPr>
              <a:t>not yet </a:t>
            </a:r>
            <a:r>
              <a:rPr lang="en-US" sz="2400" dirty="0" smtClean="0">
                <a:latin typeface="Georgia" pitchFamily="18" charset="0"/>
              </a:rPr>
              <a:t>show functioning expected of a child his or her age in any situation</a:t>
            </a:r>
          </a:p>
          <a:p>
            <a:pPr>
              <a:buFont typeface="Wingdings" pitchFamily="2" charset="2"/>
              <a:buChar char="§"/>
              <a:defRPr/>
            </a:pPr>
            <a:endParaRPr lang="en-US" sz="900" dirty="0" smtClean="0">
              <a:latin typeface="Georgia" pitchFamily="18" charset="0"/>
            </a:endParaRPr>
          </a:p>
          <a:p>
            <a:pPr>
              <a:buFont typeface="Wingdings" pitchFamily="2" charset="2"/>
              <a:buChar char="§"/>
              <a:defRPr/>
            </a:pPr>
            <a:r>
              <a:rPr lang="en-US" sz="2400" dirty="0" smtClean="0">
                <a:latin typeface="Georgia" pitchFamily="18" charset="0"/>
              </a:rPr>
              <a:t>Child’s functioning does </a:t>
            </a:r>
            <a:r>
              <a:rPr lang="en-US" sz="2400" b="1" dirty="0" smtClean="0">
                <a:latin typeface="Georgia" pitchFamily="18" charset="0"/>
              </a:rPr>
              <a:t>not yet </a:t>
            </a:r>
            <a:r>
              <a:rPr lang="en-US" sz="2400" dirty="0" smtClean="0">
                <a:latin typeface="Georgia" pitchFamily="18" charset="0"/>
              </a:rPr>
              <a:t>include immediate foundational skills upon which to build age-appropriate functioning</a:t>
            </a:r>
          </a:p>
          <a:p>
            <a:pPr>
              <a:buFont typeface="Wingdings" pitchFamily="2" charset="2"/>
              <a:buChar char="§"/>
              <a:defRPr/>
            </a:pPr>
            <a:endParaRPr lang="en-US" sz="1050" dirty="0" smtClean="0">
              <a:latin typeface="Georgia" pitchFamily="18" charset="0"/>
            </a:endParaRPr>
          </a:p>
          <a:p>
            <a:pPr>
              <a:buFont typeface="Wingdings" pitchFamily="2" charset="2"/>
              <a:buChar char="§"/>
              <a:defRPr/>
            </a:pPr>
            <a:r>
              <a:rPr lang="en-US" sz="2400" dirty="0" smtClean="0">
                <a:latin typeface="Georgia" pitchFamily="18" charset="0"/>
              </a:rPr>
              <a:t>Child functioning reflects skills that developmentally come before immediate foundational skills</a:t>
            </a:r>
          </a:p>
          <a:p>
            <a:pPr>
              <a:buFont typeface="Wingdings" pitchFamily="2" charset="2"/>
              <a:buChar char="§"/>
              <a:defRPr/>
            </a:pPr>
            <a:endParaRPr lang="en-US" sz="1050" dirty="0" smtClean="0">
              <a:latin typeface="Georgia" pitchFamily="18" charset="0"/>
            </a:endParaRPr>
          </a:p>
          <a:p>
            <a:pPr>
              <a:buFont typeface="Wingdings" pitchFamily="2" charset="2"/>
              <a:buChar char="§"/>
              <a:defRPr/>
            </a:pPr>
            <a:r>
              <a:rPr lang="en-US" sz="2400" dirty="0" smtClean="0">
                <a:latin typeface="Georgia" pitchFamily="18" charset="0"/>
              </a:rPr>
              <a:t>Child’s functioning might be described as like that of a </a:t>
            </a:r>
            <a:r>
              <a:rPr lang="en-US" sz="2400" b="1" dirty="0" smtClean="0">
                <a:latin typeface="Georgia" pitchFamily="18" charset="0"/>
              </a:rPr>
              <a:t>much younger child</a:t>
            </a:r>
            <a:endParaRPr lang="en-US" sz="2400" dirty="0" smtClean="0">
              <a:latin typeface="Georgia" pitchFamily="18" charset="0"/>
            </a:endParaRP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5159377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9144000" cy="6858000"/>
          </a:xfrm>
          <a:prstGeom prst="rect">
            <a:avLst/>
          </a:prstGeom>
          <a:solidFill>
            <a:schemeClr val="bg1">
              <a:lumMod val="75000"/>
            </a:schemeClr>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4339" name="Rectangle 3"/>
          <p:cNvSpPr>
            <a:spLocks noChangeArrowheads="1"/>
          </p:cNvSpPr>
          <p:nvPr/>
        </p:nvSpPr>
        <p:spPr bwMode="auto">
          <a:xfrm>
            <a:off x="5867400" y="1508125"/>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4340" name="Text Box 4"/>
          <p:cNvSpPr txBox="1">
            <a:spLocks noChangeArrowheads="1"/>
          </p:cNvSpPr>
          <p:nvPr/>
        </p:nvSpPr>
        <p:spPr bwMode="auto">
          <a:xfrm>
            <a:off x="5943600" y="149225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14341" name="Text Box 5"/>
          <p:cNvSpPr txBox="1">
            <a:spLocks noChangeArrowheads="1"/>
          </p:cNvSpPr>
          <p:nvPr/>
        </p:nvSpPr>
        <p:spPr bwMode="auto">
          <a:xfrm>
            <a:off x="5943600" y="1812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14342" name="Text Box 6"/>
          <p:cNvSpPr txBox="1">
            <a:spLocks noChangeArrowheads="1"/>
          </p:cNvSpPr>
          <p:nvPr/>
        </p:nvSpPr>
        <p:spPr bwMode="auto">
          <a:xfrm>
            <a:off x="5943600" y="2117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14343" name="Text Box 7"/>
          <p:cNvSpPr txBox="1">
            <a:spLocks noChangeArrowheads="1"/>
          </p:cNvSpPr>
          <p:nvPr/>
        </p:nvSpPr>
        <p:spPr bwMode="auto">
          <a:xfrm>
            <a:off x="5943600" y="2422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14344" name="Text Box 8"/>
          <p:cNvSpPr txBox="1">
            <a:spLocks noChangeArrowheads="1"/>
          </p:cNvSpPr>
          <p:nvPr/>
        </p:nvSpPr>
        <p:spPr bwMode="auto">
          <a:xfrm>
            <a:off x="5943600" y="2727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14345" name="Text Box 9"/>
          <p:cNvSpPr txBox="1">
            <a:spLocks noChangeArrowheads="1"/>
          </p:cNvSpPr>
          <p:nvPr/>
        </p:nvSpPr>
        <p:spPr bwMode="auto">
          <a:xfrm>
            <a:off x="5943600" y="303212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14346" name="Text Box 10"/>
          <p:cNvSpPr txBox="1">
            <a:spLocks noChangeArrowheads="1"/>
          </p:cNvSpPr>
          <p:nvPr/>
        </p:nvSpPr>
        <p:spPr bwMode="auto">
          <a:xfrm>
            <a:off x="5943600" y="3336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14347" name="Text Box 11"/>
          <p:cNvSpPr txBox="1">
            <a:spLocks noChangeArrowheads="1"/>
          </p:cNvSpPr>
          <p:nvPr/>
        </p:nvSpPr>
        <p:spPr bwMode="auto">
          <a:xfrm>
            <a:off x="5943600" y="3641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14348" name="Text Box 12"/>
          <p:cNvSpPr txBox="1">
            <a:spLocks noChangeArrowheads="1"/>
          </p:cNvSpPr>
          <p:nvPr/>
        </p:nvSpPr>
        <p:spPr bwMode="auto">
          <a:xfrm>
            <a:off x="5943600" y="3946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14349" name="Text Box 13"/>
          <p:cNvSpPr txBox="1">
            <a:spLocks noChangeArrowheads="1"/>
          </p:cNvSpPr>
          <p:nvPr/>
        </p:nvSpPr>
        <p:spPr bwMode="auto">
          <a:xfrm>
            <a:off x="5943600" y="4251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14350" name="Text Box 14"/>
          <p:cNvSpPr txBox="1">
            <a:spLocks noChangeArrowheads="1"/>
          </p:cNvSpPr>
          <p:nvPr/>
        </p:nvSpPr>
        <p:spPr bwMode="auto">
          <a:xfrm>
            <a:off x="5943600" y="455612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14351" name="Text Box 15"/>
          <p:cNvSpPr txBox="1">
            <a:spLocks noChangeArrowheads="1"/>
          </p:cNvSpPr>
          <p:nvPr/>
        </p:nvSpPr>
        <p:spPr bwMode="auto">
          <a:xfrm>
            <a:off x="5943600" y="4860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14352" name="Text Box 16"/>
          <p:cNvSpPr txBox="1">
            <a:spLocks noChangeArrowheads="1"/>
          </p:cNvSpPr>
          <p:nvPr/>
        </p:nvSpPr>
        <p:spPr bwMode="auto">
          <a:xfrm>
            <a:off x="5943600" y="5165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14353" name="Text Box 17"/>
          <p:cNvSpPr txBox="1">
            <a:spLocks noChangeArrowheads="1"/>
          </p:cNvSpPr>
          <p:nvPr/>
        </p:nvSpPr>
        <p:spPr bwMode="auto">
          <a:xfrm>
            <a:off x="5943600" y="5470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14354" name="Text Box 18"/>
          <p:cNvSpPr txBox="1">
            <a:spLocks noChangeArrowheads="1"/>
          </p:cNvSpPr>
          <p:nvPr/>
        </p:nvSpPr>
        <p:spPr bwMode="auto">
          <a:xfrm>
            <a:off x="5943600" y="5775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14355" name="Text Box 19"/>
          <p:cNvSpPr txBox="1">
            <a:spLocks noChangeArrowheads="1"/>
          </p:cNvSpPr>
          <p:nvPr/>
        </p:nvSpPr>
        <p:spPr bwMode="auto">
          <a:xfrm>
            <a:off x="6781800" y="150812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14356" name="Text Box 20"/>
          <p:cNvSpPr txBox="1">
            <a:spLocks noChangeArrowheads="1"/>
          </p:cNvSpPr>
          <p:nvPr/>
        </p:nvSpPr>
        <p:spPr bwMode="auto">
          <a:xfrm>
            <a:off x="6781800" y="1828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14357" name="Text Box 21"/>
          <p:cNvSpPr txBox="1">
            <a:spLocks noChangeArrowheads="1"/>
          </p:cNvSpPr>
          <p:nvPr/>
        </p:nvSpPr>
        <p:spPr bwMode="auto">
          <a:xfrm>
            <a:off x="6781800" y="2133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14358" name="Text Box 22"/>
          <p:cNvSpPr txBox="1">
            <a:spLocks noChangeArrowheads="1"/>
          </p:cNvSpPr>
          <p:nvPr/>
        </p:nvSpPr>
        <p:spPr bwMode="auto">
          <a:xfrm>
            <a:off x="6781800" y="2438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14359" name="Text Box 23"/>
          <p:cNvSpPr txBox="1">
            <a:spLocks noChangeArrowheads="1"/>
          </p:cNvSpPr>
          <p:nvPr/>
        </p:nvSpPr>
        <p:spPr bwMode="auto">
          <a:xfrm>
            <a:off x="6781800" y="2743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14360" name="Text Box 24"/>
          <p:cNvSpPr txBox="1">
            <a:spLocks noChangeArrowheads="1"/>
          </p:cNvSpPr>
          <p:nvPr/>
        </p:nvSpPr>
        <p:spPr bwMode="auto">
          <a:xfrm>
            <a:off x="6781800" y="304800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14361" name="Text Box 25"/>
          <p:cNvSpPr txBox="1">
            <a:spLocks noChangeArrowheads="1"/>
          </p:cNvSpPr>
          <p:nvPr/>
        </p:nvSpPr>
        <p:spPr bwMode="auto">
          <a:xfrm>
            <a:off x="6781800" y="3352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14362" name="Text Box 26"/>
          <p:cNvSpPr txBox="1">
            <a:spLocks noChangeArrowheads="1"/>
          </p:cNvSpPr>
          <p:nvPr/>
        </p:nvSpPr>
        <p:spPr bwMode="auto">
          <a:xfrm>
            <a:off x="6781800" y="3657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14363" name="Text Box 27"/>
          <p:cNvSpPr txBox="1">
            <a:spLocks noChangeArrowheads="1"/>
          </p:cNvSpPr>
          <p:nvPr/>
        </p:nvSpPr>
        <p:spPr bwMode="auto">
          <a:xfrm>
            <a:off x="6781800" y="3962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14364" name="Text Box 28"/>
          <p:cNvSpPr txBox="1">
            <a:spLocks noChangeArrowheads="1"/>
          </p:cNvSpPr>
          <p:nvPr/>
        </p:nvSpPr>
        <p:spPr bwMode="auto">
          <a:xfrm>
            <a:off x="6781800" y="4267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14365" name="Text Box 29"/>
          <p:cNvSpPr txBox="1">
            <a:spLocks noChangeArrowheads="1"/>
          </p:cNvSpPr>
          <p:nvPr/>
        </p:nvSpPr>
        <p:spPr bwMode="auto">
          <a:xfrm>
            <a:off x="6781800" y="457200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14366" name="Text Box 30"/>
          <p:cNvSpPr txBox="1">
            <a:spLocks noChangeArrowheads="1"/>
          </p:cNvSpPr>
          <p:nvPr/>
        </p:nvSpPr>
        <p:spPr bwMode="auto">
          <a:xfrm>
            <a:off x="6781800" y="4876800"/>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14367" name="Text Box 31"/>
          <p:cNvSpPr txBox="1">
            <a:spLocks noChangeArrowheads="1"/>
          </p:cNvSpPr>
          <p:nvPr/>
        </p:nvSpPr>
        <p:spPr bwMode="auto">
          <a:xfrm>
            <a:off x="6781800" y="5181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14368" name="Text Box 32"/>
          <p:cNvSpPr txBox="1">
            <a:spLocks noChangeArrowheads="1"/>
          </p:cNvSpPr>
          <p:nvPr/>
        </p:nvSpPr>
        <p:spPr bwMode="auto">
          <a:xfrm>
            <a:off x="6781800" y="5486400"/>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14369" name="Text Box 33"/>
          <p:cNvSpPr txBox="1">
            <a:spLocks noChangeArrowheads="1"/>
          </p:cNvSpPr>
          <p:nvPr/>
        </p:nvSpPr>
        <p:spPr bwMode="auto">
          <a:xfrm>
            <a:off x="6781800" y="5791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14370" name="Oval 34"/>
          <p:cNvSpPr>
            <a:spLocks noChangeArrowheads="1"/>
          </p:cNvSpPr>
          <p:nvPr/>
        </p:nvSpPr>
        <p:spPr bwMode="auto">
          <a:xfrm>
            <a:off x="6477000" y="5927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71" name="Oval 35"/>
          <p:cNvSpPr>
            <a:spLocks noChangeArrowheads="1"/>
          </p:cNvSpPr>
          <p:nvPr/>
        </p:nvSpPr>
        <p:spPr bwMode="auto">
          <a:xfrm>
            <a:off x="6477000" y="5622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72" name="Oval 36"/>
          <p:cNvSpPr>
            <a:spLocks noChangeArrowheads="1"/>
          </p:cNvSpPr>
          <p:nvPr/>
        </p:nvSpPr>
        <p:spPr bwMode="auto">
          <a:xfrm>
            <a:off x="6477000" y="5318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73" name="Oval 37"/>
          <p:cNvSpPr>
            <a:spLocks noChangeArrowheads="1"/>
          </p:cNvSpPr>
          <p:nvPr/>
        </p:nvSpPr>
        <p:spPr bwMode="auto">
          <a:xfrm>
            <a:off x="6477000" y="5013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74" name="Oval 38"/>
          <p:cNvSpPr>
            <a:spLocks noChangeArrowheads="1"/>
          </p:cNvSpPr>
          <p:nvPr/>
        </p:nvSpPr>
        <p:spPr bwMode="auto">
          <a:xfrm>
            <a:off x="6477000" y="4708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75" name="Oval 39"/>
          <p:cNvSpPr>
            <a:spLocks noChangeArrowheads="1"/>
          </p:cNvSpPr>
          <p:nvPr/>
        </p:nvSpPr>
        <p:spPr bwMode="auto">
          <a:xfrm>
            <a:off x="6477000" y="4403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76" name="Oval 40"/>
          <p:cNvSpPr>
            <a:spLocks noChangeArrowheads="1"/>
          </p:cNvSpPr>
          <p:nvPr/>
        </p:nvSpPr>
        <p:spPr bwMode="auto">
          <a:xfrm>
            <a:off x="6477000" y="4098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77" name="Oval 41"/>
          <p:cNvSpPr>
            <a:spLocks noChangeArrowheads="1"/>
          </p:cNvSpPr>
          <p:nvPr/>
        </p:nvSpPr>
        <p:spPr bwMode="auto">
          <a:xfrm>
            <a:off x="6477000" y="3794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78" name="Oval 42"/>
          <p:cNvSpPr>
            <a:spLocks noChangeArrowheads="1"/>
          </p:cNvSpPr>
          <p:nvPr/>
        </p:nvSpPr>
        <p:spPr bwMode="auto">
          <a:xfrm>
            <a:off x="6477000" y="3489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79" name="Oval 43"/>
          <p:cNvSpPr>
            <a:spLocks noChangeArrowheads="1"/>
          </p:cNvSpPr>
          <p:nvPr/>
        </p:nvSpPr>
        <p:spPr bwMode="auto">
          <a:xfrm>
            <a:off x="6477000" y="3184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14380" name="Oval 44"/>
          <p:cNvSpPr>
            <a:spLocks noChangeArrowheads="1"/>
          </p:cNvSpPr>
          <p:nvPr/>
        </p:nvSpPr>
        <p:spPr bwMode="auto">
          <a:xfrm>
            <a:off x="6477000" y="2879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81" name="Oval 45"/>
          <p:cNvSpPr>
            <a:spLocks noChangeArrowheads="1"/>
          </p:cNvSpPr>
          <p:nvPr/>
        </p:nvSpPr>
        <p:spPr bwMode="auto">
          <a:xfrm>
            <a:off x="6477000" y="2574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82" name="Oval 46"/>
          <p:cNvSpPr>
            <a:spLocks noChangeArrowheads="1"/>
          </p:cNvSpPr>
          <p:nvPr/>
        </p:nvSpPr>
        <p:spPr bwMode="auto">
          <a:xfrm>
            <a:off x="6477000" y="2270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83" name="Oval 47"/>
          <p:cNvSpPr>
            <a:spLocks noChangeArrowheads="1"/>
          </p:cNvSpPr>
          <p:nvPr/>
        </p:nvSpPr>
        <p:spPr bwMode="auto">
          <a:xfrm>
            <a:off x="6477000" y="1965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84" name="Oval 48"/>
          <p:cNvSpPr>
            <a:spLocks noChangeArrowheads="1"/>
          </p:cNvSpPr>
          <p:nvPr/>
        </p:nvSpPr>
        <p:spPr bwMode="auto">
          <a:xfrm>
            <a:off x="6477000" y="1660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62513" name="Text Box 49"/>
          <p:cNvSpPr txBox="1">
            <a:spLocks noChangeArrowheads="1"/>
          </p:cNvSpPr>
          <p:nvPr/>
        </p:nvSpPr>
        <p:spPr bwMode="auto">
          <a:xfrm>
            <a:off x="228600" y="1524000"/>
            <a:ext cx="5257800" cy="3416320"/>
          </a:xfrm>
          <a:prstGeom prst="rect">
            <a:avLst/>
          </a:prstGeom>
          <a:noFill/>
          <a:ln w="9525">
            <a:noFill/>
            <a:miter lim="800000"/>
            <a:headEnd/>
            <a:tailEnd/>
          </a:ln>
        </p:spPr>
        <p:txBody>
          <a:bodyPr>
            <a:spAutoFit/>
          </a:bodyPr>
          <a:lstStyle/>
          <a:p>
            <a:pPr>
              <a:spcBef>
                <a:spcPct val="50000"/>
              </a:spcBef>
            </a:pPr>
            <a:r>
              <a:rPr lang="en-US" sz="5400" dirty="0">
                <a:solidFill>
                  <a:srgbClr val="C00000"/>
                </a:solidFill>
                <a:latin typeface="Times New Roman" pitchFamily="28" charset="0"/>
              </a:rPr>
              <a:t>Welcome to</a:t>
            </a:r>
            <a:r>
              <a:rPr lang="en-US" sz="5400" dirty="0">
                <a:solidFill>
                  <a:prstClr val="white"/>
                </a:solidFill>
                <a:latin typeface="Times New Roman" pitchFamily="28" charset="0"/>
              </a:rPr>
              <a:t/>
            </a:r>
            <a:br>
              <a:rPr lang="en-US" sz="5400" dirty="0">
                <a:solidFill>
                  <a:prstClr val="white"/>
                </a:solidFill>
                <a:latin typeface="Times New Roman" pitchFamily="28" charset="0"/>
              </a:rPr>
            </a:br>
            <a:r>
              <a:rPr lang="en-US" sz="5400" dirty="0">
                <a:solidFill>
                  <a:prstClr val="white"/>
                </a:solidFill>
                <a:latin typeface="Times New Roman" pitchFamily="28" charset="0"/>
              </a:rPr>
              <a:t/>
            </a:r>
            <a:br>
              <a:rPr lang="en-US" sz="5400" dirty="0">
                <a:solidFill>
                  <a:prstClr val="white"/>
                </a:solidFill>
                <a:latin typeface="Times New Roman" pitchFamily="28" charset="0"/>
              </a:rPr>
            </a:br>
            <a:r>
              <a:rPr lang="en-US" sz="5400" dirty="0">
                <a:solidFill>
                  <a:prstClr val="white"/>
                </a:solidFill>
                <a:latin typeface="Times New Roman" pitchFamily="28" charset="0"/>
              </a:rPr>
              <a:t> </a:t>
            </a:r>
            <a:r>
              <a:rPr lang="en-US" sz="5400" b="1" i="1" dirty="0">
                <a:solidFill>
                  <a:srgbClr val="C00000"/>
                </a:solidFill>
                <a:latin typeface="Times New Roman" pitchFamily="28" charset="0"/>
              </a:rPr>
              <a:t>Who Wants to be a Millionaire</a:t>
            </a:r>
            <a:endParaRPr lang="en-US" sz="5400" dirty="0">
              <a:solidFill>
                <a:srgbClr val="C00000"/>
              </a:solidFill>
              <a:latin typeface="Times New Roman" pitchFamily="18" charset="0"/>
            </a:endParaRPr>
          </a:p>
        </p:txBody>
      </p:sp>
      <p:sp>
        <p:nvSpPr>
          <p:cNvPr id="14386" name="Oval 50"/>
          <p:cNvSpPr>
            <a:spLocks noChangeArrowheads="1"/>
          </p:cNvSpPr>
          <p:nvPr/>
        </p:nvSpPr>
        <p:spPr bwMode="auto">
          <a:xfrm>
            <a:off x="4953000" y="533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4387" name="Oval 51"/>
          <p:cNvSpPr>
            <a:spLocks noChangeArrowheads="1"/>
          </p:cNvSpPr>
          <p:nvPr/>
        </p:nvSpPr>
        <p:spPr bwMode="auto">
          <a:xfrm>
            <a:off x="7848600" y="533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4388" name="Oval 52"/>
          <p:cNvSpPr>
            <a:spLocks noChangeArrowheads="1"/>
          </p:cNvSpPr>
          <p:nvPr/>
        </p:nvSpPr>
        <p:spPr bwMode="auto">
          <a:xfrm>
            <a:off x="6400800" y="533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4389" name="Text Box 53"/>
          <p:cNvSpPr txBox="1">
            <a:spLocks noChangeArrowheads="1"/>
          </p:cNvSpPr>
          <p:nvPr/>
        </p:nvSpPr>
        <p:spPr bwMode="auto">
          <a:xfrm>
            <a:off x="5137150" y="673100"/>
            <a:ext cx="1066800" cy="457200"/>
          </a:xfrm>
          <a:prstGeom prst="rect">
            <a:avLst/>
          </a:prstGeom>
          <a:noFill/>
          <a:ln w="9525">
            <a:noFill/>
            <a:miter lim="800000"/>
            <a:headEnd/>
            <a:tailEnd/>
          </a:ln>
        </p:spPr>
        <p:txBody>
          <a:bodyPr>
            <a:spAutoFit/>
          </a:bodyPr>
          <a:lstStyle/>
          <a:p>
            <a:pPr algn="l">
              <a:spcBef>
                <a:spcPct val="50000"/>
              </a:spcBef>
            </a:pPr>
            <a:r>
              <a:rPr lang="en-US" sz="2400" b="1">
                <a:solidFill>
                  <a:prstClr val="white"/>
                </a:solidFill>
                <a:latin typeface="Times New Roman" pitchFamily="28" charset="0"/>
              </a:rPr>
              <a:t>50:50</a:t>
            </a:r>
            <a:endParaRPr lang="en-US" sz="2400">
              <a:solidFill>
                <a:prstClr val="white"/>
              </a:solidFill>
              <a:latin typeface="Times New Roman" pitchFamily="18" charset="0"/>
            </a:endParaRPr>
          </a:p>
        </p:txBody>
      </p:sp>
      <p:pic>
        <p:nvPicPr>
          <p:cNvPr id="14390" name="Picture 5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6750050" y="565150"/>
            <a:ext cx="514350" cy="606425"/>
          </a:xfrm>
          <a:prstGeom prst="rect">
            <a:avLst/>
          </a:prstGeom>
          <a:noFill/>
          <a:ln w="9525">
            <a:noFill/>
            <a:miter lim="800000"/>
            <a:headEnd/>
            <a:tailEnd/>
          </a:ln>
        </p:spPr>
      </p:pic>
      <p:sp>
        <p:nvSpPr>
          <p:cNvPr id="14391" name="AutoShape 55"/>
          <p:cNvSpPr>
            <a:spLocks noChangeArrowheads="1"/>
          </p:cNvSpPr>
          <p:nvPr/>
        </p:nvSpPr>
        <p:spPr bwMode="auto">
          <a:xfrm rot="5400000">
            <a:off x="8023225" y="800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4392" name="Oval 56"/>
          <p:cNvSpPr>
            <a:spLocks noChangeArrowheads="1"/>
          </p:cNvSpPr>
          <p:nvPr/>
        </p:nvSpPr>
        <p:spPr bwMode="auto">
          <a:xfrm>
            <a:off x="8099425" y="647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14393" name="AutoShape 57"/>
          <p:cNvSpPr>
            <a:spLocks noChangeArrowheads="1"/>
          </p:cNvSpPr>
          <p:nvPr/>
        </p:nvSpPr>
        <p:spPr bwMode="auto">
          <a:xfrm rot="5400000">
            <a:off x="8328025" y="8763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4394" name="Oval 58"/>
          <p:cNvSpPr>
            <a:spLocks noChangeArrowheads="1"/>
          </p:cNvSpPr>
          <p:nvPr/>
        </p:nvSpPr>
        <p:spPr bwMode="auto">
          <a:xfrm>
            <a:off x="8404225" y="7239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14395" name="AutoShape 59"/>
          <p:cNvSpPr>
            <a:spLocks noChangeArrowheads="1"/>
          </p:cNvSpPr>
          <p:nvPr/>
        </p:nvSpPr>
        <p:spPr bwMode="auto">
          <a:xfrm rot="5400000">
            <a:off x="8632825" y="800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4396" name="Oval 60"/>
          <p:cNvSpPr>
            <a:spLocks noChangeArrowheads="1"/>
          </p:cNvSpPr>
          <p:nvPr/>
        </p:nvSpPr>
        <p:spPr bwMode="auto">
          <a:xfrm>
            <a:off x="8709025" y="647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66</a:t>
            </a:fld>
            <a:endParaRPr lang="en-US" dirty="0"/>
          </a:p>
        </p:txBody>
      </p:sp>
    </p:spTree>
    <p:extLst>
      <p:ext uri="{BB962C8B-B14F-4D97-AF65-F5344CB8AC3E}">
        <p14:creationId xmlns:p14="http://schemas.microsoft.com/office/powerpoint/2010/main" val="2999249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505200" y="1127125"/>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63491" name="Rectangle 3"/>
          <p:cNvSpPr>
            <a:spLocks noChangeArrowheads="1"/>
          </p:cNvSpPr>
          <p:nvPr/>
        </p:nvSpPr>
        <p:spPr bwMode="auto">
          <a:xfrm>
            <a:off x="3571875" y="5486400"/>
            <a:ext cx="2413000" cy="322263"/>
          </a:xfrm>
          <a:prstGeom prst="rect">
            <a:avLst/>
          </a:prstGeom>
          <a:solidFill>
            <a:srgbClr val="FF0000"/>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5364" name="Text Box 4"/>
          <p:cNvSpPr txBox="1">
            <a:spLocks noChangeArrowheads="1"/>
          </p:cNvSpPr>
          <p:nvPr/>
        </p:nvSpPr>
        <p:spPr bwMode="auto">
          <a:xfrm>
            <a:off x="3581400" y="111125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15365" name="Text Box 5"/>
          <p:cNvSpPr txBox="1">
            <a:spLocks noChangeArrowheads="1"/>
          </p:cNvSpPr>
          <p:nvPr/>
        </p:nvSpPr>
        <p:spPr bwMode="auto">
          <a:xfrm>
            <a:off x="3581400" y="1431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15366" name="Text Box 6"/>
          <p:cNvSpPr txBox="1">
            <a:spLocks noChangeArrowheads="1"/>
          </p:cNvSpPr>
          <p:nvPr/>
        </p:nvSpPr>
        <p:spPr bwMode="auto">
          <a:xfrm>
            <a:off x="3581400" y="1736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15367" name="Text Box 7"/>
          <p:cNvSpPr txBox="1">
            <a:spLocks noChangeArrowheads="1"/>
          </p:cNvSpPr>
          <p:nvPr/>
        </p:nvSpPr>
        <p:spPr bwMode="auto">
          <a:xfrm>
            <a:off x="3581400" y="2041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15368" name="Text Box 8"/>
          <p:cNvSpPr txBox="1">
            <a:spLocks noChangeArrowheads="1"/>
          </p:cNvSpPr>
          <p:nvPr/>
        </p:nvSpPr>
        <p:spPr bwMode="auto">
          <a:xfrm>
            <a:off x="3581400" y="2346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15369" name="Text Box 9"/>
          <p:cNvSpPr txBox="1">
            <a:spLocks noChangeArrowheads="1"/>
          </p:cNvSpPr>
          <p:nvPr/>
        </p:nvSpPr>
        <p:spPr bwMode="auto">
          <a:xfrm>
            <a:off x="3581400" y="265112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15370" name="Text Box 10"/>
          <p:cNvSpPr txBox="1">
            <a:spLocks noChangeArrowheads="1"/>
          </p:cNvSpPr>
          <p:nvPr/>
        </p:nvSpPr>
        <p:spPr bwMode="auto">
          <a:xfrm>
            <a:off x="3581400" y="2955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15371" name="Text Box 11"/>
          <p:cNvSpPr txBox="1">
            <a:spLocks noChangeArrowheads="1"/>
          </p:cNvSpPr>
          <p:nvPr/>
        </p:nvSpPr>
        <p:spPr bwMode="auto">
          <a:xfrm>
            <a:off x="3581400" y="3260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15372" name="Text Box 12"/>
          <p:cNvSpPr txBox="1">
            <a:spLocks noChangeArrowheads="1"/>
          </p:cNvSpPr>
          <p:nvPr/>
        </p:nvSpPr>
        <p:spPr bwMode="auto">
          <a:xfrm>
            <a:off x="3581400" y="3565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15373" name="Text Box 13"/>
          <p:cNvSpPr txBox="1">
            <a:spLocks noChangeArrowheads="1"/>
          </p:cNvSpPr>
          <p:nvPr/>
        </p:nvSpPr>
        <p:spPr bwMode="auto">
          <a:xfrm>
            <a:off x="3581400" y="3870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15374" name="Text Box 14"/>
          <p:cNvSpPr txBox="1">
            <a:spLocks noChangeArrowheads="1"/>
          </p:cNvSpPr>
          <p:nvPr/>
        </p:nvSpPr>
        <p:spPr bwMode="auto">
          <a:xfrm>
            <a:off x="3581400" y="417512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15375" name="Text Box 15"/>
          <p:cNvSpPr txBox="1">
            <a:spLocks noChangeArrowheads="1"/>
          </p:cNvSpPr>
          <p:nvPr/>
        </p:nvSpPr>
        <p:spPr bwMode="auto">
          <a:xfrm>
            <a:off x="3581400" y="4479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15376" name="Text Box 16"/>
          <p:cNvSpPr txBox="1">
            <a:spLocks noChangeArrowheads="1"/>
          </p:cNvSpPr>
          <p:nvPr/>
        </p:nvSpPr>
        <p:spPr bwMode="auto">
          <a:xfrm>
            <a:off x="3581400" y="4784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15377" name="Text Box 17"/>
          <p:cNvSpPr txBox="1">
            <a:spLocks noChangeArrowheads="1"/>
          </p:cNvSpPr>
          <p:nvPr/>
        </p:nvSpPr>
        <p:spPr bwMode="auto">
          <a:xfrm>
            <a:off x="3581400" y="5089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15378" name="Text Box 18"/>
          <p:cNvSpPr txBox="1">
            <a:spLocks noChangeArrowheads="1"/>
          </p:cNvSpPr>
          <p:nvPr/>
        </p:nvSpPr>
        <p:spPr bwMode="auto">
          <a:xfrm>
            <a:off x="3581400" y="5394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15379" name="Text Box 19"/>
          <p:cNvSpPr txBox="1">
            <a:spLocks noChangeArrowheads="1"/>
          </p:cNvSpPr>
          <p:nvPr/>
        </p:nvSpPr>
        <p:spPr bwMode="auto">
          <a:xfrm>
            <a:off x="4419600" y="112712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15380" name="Text Box 20"/>
          <p:cNvSpPr txBox="1">
            <a:spLocks noChangeArrowheads="1"/>
          </p:cNvSpPr>
          <p:nvPr/>
        </p:nvSpPr>
        <p:spPr bwMode="auto">
          <a:xfrm>
            <a:off x="4419600" y="1447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15381" name="Text Box 21"/>
          <p:cNvSpPr txBox="1">
            <a:spLocks noChangeArrowheads="1"/>
          </p:cNvSpPr>
          <p:nvPr/>
        </p:nvSpPr>
        <p:spPr bwMode="auto">
          <a:xfrm>
            <a:off x="4419600" y="1752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15382" name="Text Box 22"/>
          <p:cNvSpPr txBox="1">
            <a:spLocks noChangeArrowheads="1"/>
          </p:cNvSpPr>
          <p:nvPr/>
        </p:nvSpPr>
        <p:spPr bwMode="auto">
          <a:xfrm>
            <a:off x="4419600" y="2057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15383" name="Text Box 23"/>
          <p:cNvSpPr txBox="1">
            <a:spLocks noChangeArrowheads="1"/>
          </p:cNvSpPr>
          <p:nvPr/>
        </p:nvSpPr>
        <p:spPr bwMode="auto">
          <a:xfrm>
            <a:off x="4419600" y="2362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15384" name="Text Box 24"/>
          <p:cNvSpPr txBox="1">
            <a:spLocks noChangeArrowheads="1"/>
          </p:cNvSpPr>
          <p:nvPr/>
        </p:nvSpPr>
        <p:spPr bwMode="auto">
          <a:xfrm>
            <a:off x="4419600" y="266700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15385" name="Text Box 25"/>
          <p:cNvSpPr txBox="1">
            <a:spLocks noChangeArrowheads="1"/>
          </p:cNvSpPr>
          <p:nvPr/>
        </p:nvSpPr>
        <p:spPr bwMode="auto">
          <a:xfrm>
            <a:off x="4419600" y="2971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15386" name="Text Box 26"/>
          <p:cNvSpPr txBox="1">
            <a:spLocks noChangeArrowheads="1"/>
          </p:cNvSpPr>
          <p:nvPr/>
        </p:nvSpPr>
        <p:spPr bwMode="auto">
          <a:xfrm>
            <a:off x="4419600" y="3276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15387" name="Text Box 27"/>
          <p:cNvSpPr txBox="1">
            <a:spLocks noChangeArrowheads="1"/>
          </p:cNvSpPr>
          <p:nvPr/>
        </p:nvSpPr>
        <p:spPr bwMode="auto">
          <a:xfrm>
            <a:off x="4419600" y="3581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15388" name="Text Box 28"/>
          <p:cNvSpPr txBox="1">
            <a:spLocks noChangeArrowheads="1"/>
          </p:cNvSpPr>
          <p:nvPr/>
        </p:nvSpPr>
        <p:spPr bwMode="auto">
          <a:xfrm>
            <a:off x="4419600" y="3886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15389" name="Text Box 29"/>
          <p:cNvSpPr txBox="1">
            <a:spLocks noChangeArrowheads="1"/>
          </p:cNvSpPr>
          <p:nvPr/>
        </p:nvSpPr>
        <p:spPr bwMode="auto">
          <a:xfrm>
            <a:off x="4419600" y="419100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15390" name="Text Box 30"/>
          <p:cNvSpPr txBox="1">
            <a:spLocks noChangeArrowheads="1"/>
          </p:cNvSpPr>
          <p:nvPr/>
        </p:nvSpPr>
        <p:spPr bwMode="auto">
          <a:xfrm>
            <a:off x="4419600" y="4495800"/>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15391" name="Text Box 31"/>
          <p:cNvSpPr txBox="1">
            <a:spLocks noChangeArrowheads="1"/>
          </p:cNvSpPr>
          <p:nvPr/>
        </p:nvSpPr>
        <p:spPr bwMode="auto">
          <a:xfrm>
            <a:off x="4419600" y="4800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15392" name="Text Box 32"/>
          <p:cNvSpPr txBox="1">
            <a:spLocks noChangeArrowheads="1"/>
          </p:cNvSpPr>
          <p:nvPr/>
        </p:nvSpPr>
        <p:spPr bwMode="auto">
          <a:xfrm>
            <a:off x="4419600" y="5105400"/>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15393" name="Text Box 33"/>
          <p:cNvSpPr txBox="1">
            <a:spLocks noChangeArrowheads="1"/>
          </p:cNvSpPr>
          <p:nvPr/>
        </p:nvSpPr>
        <p:spPr bwMode="auto">
          <a:xfrm>
            <a:off x="4419600" y="5410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15394" name="Oval 34"/>
          <p:cNvSpPr>
            <a:spLocks noChangeArrowheads="1"/>
          </p:cNvSpPr>
          <p:nvPr/>
        </p:nvSpPr>
        <p:spPr bwMode="auto">
          <a:xfrm>
            <a:off x="4114800" y="5546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395" name="Oval 35"/>
          <p:cNvSpPr>
            <a:spLocks noChangeArrowheads="1"/>
          </p:cNvSpPr>
          <p:nvPr/>
        </p:nvSpPr>
        <p:spPr bwMode="auto">
          <a:xfrm>
            <a:off x="4114800" y="5241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396" name="Oval 36"/>
          <p:cNvSpPr>
            <a:spLocks noChangeArrowheads="1"/>
          </p:cNvSpPr>
          <p:nvPr/>
        </p:nvSpPr>
        <p:spPr bwMode="auto">
          <a:xfrm>
            <a:off x="4114800" y="4937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397" name="Oval 37"/>
          <p:cNvSpPr>
            <a:spLocks noChangeArrowheads="1"/>
          </p:cNvSpPr>
          <p:nvPr/>
        </p:nvSpPr>
        <p:spPr bwMode="auto">
          <a:xfrm>
            <a:off x="4114800" y="4632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398" name="Oval 38"/>
          <p:cNvSpPr>
            <a:spLocks noChangeArrowheads="1"/>
          </p:cNvSpPr>
          <p:nvPr/>
        </p:nvSpPr>
        <p:spPr bwMode="auto">
          <a:xfrm>
            <a:off x="4114800" y="4327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399" name="Oval 39"/>
          <p:cNvSpPr>
            <a:spLocks noChangeArrowheads="1"/>
          </p:cNvSpPr>
          <p:nvPr/>
        </p:nvSpPr>
        <p:spPr bwMode="auto">
          <a:xfrm>
            <a:off x="4114800" y="4022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400" name="Oval 40"/>
          <p:cNvSpPr>
            <a:spLocks noChangeArrowheads="1"/>
          </p:cNvSpPr>
          <p:nvPr/>
        </p:nvSpPr>
        <p:spPr bwMode="auto">
          <a:xfrm>
            <a:off x="4114800" y="3717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401" name="Oval 41"/>
          <p:cNvSpPr>
            <a:spLocks noChangeArrowheads="1"/>
          </p:cNvSpPr>
          <p:nvPr/>
        </p:nvSpPr>
        <p:spPr bwMode="auto">
          <a:xfrm>
            <a:off x="4114800" y="3413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402" name="Oval 42"/>
          <p:cNvSpPr>
            <a:spLocks noChangeArrowheads="1"/>
          </p:cNvSpPr>
          <p:nvPr/>
        </p:nvSpPr>
        <p:spPr bwMode="auto">
          <a:xfrm>
            <a:off x="4114800" y="3108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403" name="Oval 43"/>
          <p:cNvSpPr>
            <a:spLocks noChangeArrowheads="1"/>
          </p:cNvSpPr>
          <p:nvPr/>
        </p:nvSpPr>
        <p:spPr bwMode="auto">
          <a:xfrm>
            <a:off x="4114800" y="2803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15404" name="Oval 44"/>
          <p:cNvSpPr>
            <a:spLocks noChangeArrowheads="1"/>
          </p:cNvSpPr>
          <p:nvPr/>
        </p:nvSpPr>
        <p:spPr bwMode="auto">
          <a:xfrm>
            <a:off x="4114800" y="2498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405" name="Oval 45"/>
          <p:cNvSpPr>
            <a:spLocks noChangeArrowheads="1"/>
          </p:cNvSpPr>
          <p:nvPr/>
        </p:nvSpPr>
        <p:spPr bwMode="auto">
          <a:xfrm>
            <a:off x="4114800" y="2193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406" name="Oval 46"/>
          <p:cNvSpPr>
            <a:spLocks noChangeArrowheads="1"/>
          </p:cNvSpPr>
          <p:nvPr/>
        </p:nvSpPr>
        <p:spPr bwMode="auto">
          <a:xfrm>
            <a:off x="4114800" y="1889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407" name="Oval 47"/>
          <p:cNvSpPr>
            <a:spLocks noChangeArrowheads="1"/>
          </p:cNvSpPr>
          <p:nvPr/>
        </p:nvSpPr>
        <p:spPr bwMode="auto">
          <a:xfrm>
            <a:off x="4114800" y="1584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408" name="Oval 48"/>
          <p:cNvSpPr>
            <a:spLocks noChangeArrowheads="1"/>
          </p:cNvSpPr>
          <p:nvPr/>
        </p:nvSpPr>
        <p:spPr bwMode="auto">
          <a:xfrm>
            <a:off x="4114800" y="1279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67</a:t>
            </a:fld>
            <a:endParaRPr lang="en-US" dirty="0"/>
          </a:p>
        </p:txBody>
      </p:sp>
    </p:spTree>
    <p:extLst>
      <p:ext uri="{BB962C8B-B14F-4D97-AF65-F5344CB8AC3E}">
        <p14:creationId xmlns:p14="http://schemas.microsoft.com/office/powerpoint/2010/main" val="76739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63491"/>
                                        </p:tgtEl>
                                        <p:attrNameLst>
                                          <p:attrName>style.visibility</p:attrName>
                                        </p:attrNameLst>
                                      </p:cBhvr>
                                      <p:to>
                                        <p:strVal val="visible"/>
                                      </p:to>
                                    </p:set>
                                    <p:animEffect transition="in" filter="dissolve">
                                      <p:cBhvr>
                                        <p:cTn id="7" dur="5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387"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388"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389"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390"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391" name="Line 7"/>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6392" name="Line 8"/>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6393" name="Line 9"/>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6394" name="Line 10"/>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6395" name="Line 11"/>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6396" name="Line 12"/>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64525" name="Text Box 13"/>
          <p:cNvSpPr txBox="1">
            <a:spLocks noChangeArrowheads="1"/>
          </p:cNvSpPr>
          <p:nvPr/>
        </p:nvSpPr>
        <p:spPr bwMode="auto">
          <a:xfrm>
            <a:off x="800100" y="5029200"/>
            <a:ext cx="3390900" cy="457200"/>
          </a:xfrm>
          <a:prstGeom prst="rect">
            <a:avLst/>
          </a:prstGeom>
          <a:noFill/>
          <a:ln w="9525">
            <a:noFill/>
            <a:miter lim="800000"/>
            <a:headEnd/>
            <a:tailEnd/>
          </a:ln>
        </p:spPr>
        <p:txBody>
          <a:bodyPr wrap="square">
            <a:spAutoFit/>
          </a:bodyPr>
          <a:lstStyle/>
          <a:p>
            <a:pPr algn="l">
              <a:spcBef>
                <a:spcPct val="50000"/>
              </a:spcBef>
            </a:pPr>
            <a:r>
              <a:rPr lang="en-US" sz="2400" b="1" dirty="0">
                <a:solidFill>
                  <a:srgbClr val="FFCC00"/>
                </a:solidFill>
                <a:latin typeface="Times New Roman" pitchFamily="28" charset="0"/>
              </a:rPr>
              <a:t>A:  7</a:t>
            </a:r>
            <a:endParaRPr lang="en-US" sz="2400" dirty="0">
              <a:solidFill>
                <a:srgbClr val="FFCC00"/>
              </a:solidFill>
              <a:latin typeface="Times New Roman" pitchFamily="18" charset="0"/>
            </a:endParaRPr>
          </a:p>
        </p:txBody>
      </p:sp>
      <p:sp>
        <p:nvSpPr>
          <p:cNvPr id="64526" name="Text Box 14"/>
          <p:cNvSpPr txBox="1">
            <a:spLocks noChangeArrowheads="1"/>
          </p:cNvSpPr>
          <p:nvPr/>
        </p:nvSpPr>
        <p:spPr bwMode="auto">
          <a:xfrm>
            <a:off x="800100" y="6096000"/>
            <a:ext cx="1943100" cy="457200"/>
          </a:xfrm>
          <a:prstGeom prst="rect">
            <a:avLst/>
          </a:prstGeom>
          <a:noFill/>
          <a:ln w="9525">
            <a:noFill/>
            <a:miter lim="800000"/>
            <a:headEnd/>
            <a:tailEnd/>
          </a:ln>
        </p:spPr>
        <p:txBody>
          <a:bodyPr wrap="square">
            <a:spAutoFit/>
          </a:bodyPr>
          <a:lstStyle/>
          <a:p>
            <a:pPr algn="l">
              <a:spcBef>
                <a:spcPct val="50000"/>
              </a:spcBef>
            </a:pPr>
            <a:r>
              <a:rPr lang="en-US" sz="2400" b="1" dirty="0">
                <a:solidFill>
                  <a:srgbClr val="FFCC00"/>
                </a:solidFill>
                <a:latin typeface="Times New Roman" pitchFamily="28" charset="0"/>
              </a:rPr>
              <a:t>C:  1</a:t>
            </a:r>
            <a:endParaRPr lang="en-US" sz="2400" dirty="0">
              <a:solidFill>
                <a:srgbClr val="FFCC00"/>
              </a:solidFill>
              <a:latin typeface="Times New Roman" pitchFamily="18" charset="0"/>
            </a:endParaRPr>
          </a:p>
        </p:txBody>
      </p:sp>
      <p:sp>
        <p:nvSpPr>
          <p:cNvPr id="64527" name="Text Box 15"/>
          <p:cNvSpPr txBox="1">
            <a:spLocks noChangeArrowheads="1"/>
          </p:cNvSpPr>
          <p:nvPr/>
        </p:nvSpPr>
        <p:spPr bwMode="auto">
          <a:xfrm>
            <a:off x="5410200" y="5029200"/>
            <a:ext cx="2438400" cy="457200"/>
          </a:xfrm>
          <a:prstGeom prst="rect">
            <a:avLst/>
          </a:prstGeom>
          <a:noFill/>
          <a:ln w="9525">
            <a:noFill/>
            <a:miter lim="800000"/>
            <a:headEnd/>
            <a:tailEnd/>
          </a:ln>
        </p:spPr>
        <p:txBody>
          <a:bodyPr wrap="square">
            <a:spAutoFit/>
          </a:bodyPr>
          <a:lstStyle/>
          <a:p>
            <a:pPr algn="l">
              <a:spcBef>
                <a:spcPct val="50000"/>
              </a:spcBef>
            </a:pPr>
            <a:r>
              <a:rPr lang="en-US" sz="2400" b="1" dirty="0">
                <a:solidFill>
                  <a:srgbClr val="FFCC00"/>
                </a:solidFill>
                <a:latin typeface="Times New Roman" pitchFamily="28" charset="0"/>
              </a:rPr>
              <a:t>B:  5</a:t>
            </a:r>
            <a:endParaRPr lang="en-US" sz="2400" dirty="0">
              <a:solidFill>
                <a:srgbClr val="FFCC00"/>
              </a:solidFill>
              <a:latin typeface="Times New Roman" pitchFamily="18" charset="0"/>
            </a:endParaRPr>
          </a:p>
        </p:txBody>
      </p:sp>
      <p:sp>
        <p:nvSpPr>
          <p:cNvPr id="64528" name="Text Box 16"/>
          <p:cNvSpPr txBox="1">
            <a:spLocks noChangeArrowheads="1"/>
          </p:cNvSpPr>
          <p:nvPr/>
        </p:nvSpPr>
        <p:spPr bwMode="auto">
          <a:xfrm>
            <a:off x="5257800" y="6096000"/>
            <a:ext cx="2667000" cy="457200"/>
          </a:xfrm>
          <a:prstGeom prst="rect">
            <a:avLst/>
          </a:prstGeom>
          <a:noFill/>
          <a:ln w="9525">
            <a:noFill/>
            <a:miter lim="800000"/>
            <a:headEnd/>
            <a:tailEnd/>
          </a:ln>
        </p:spPr>
        <p:txBody>
          <a:bodyPr wrap="square">
            <a:spAutoFit/>
          </a:bodyPr>
          <a:lstStyle/>
          <a:p>
            <a:pPr algn="l">
              <a:spcBef>
                <a:spcPct val="50000"/>
              </a:spcBef>
            </a:pPr>
            <a:r>
              <a:rPr lang="en-US" sz="2400" b="1" dirty="0">
                <a:solidFill>
                  <a:srgbClr val="FFCC00"/>
                </a:solidFill>
                <a:latin typeface="Times New Roman" pitchFamily="28" charset="0"/>
              </a:rPr>
              <a:t>D:  6 </a:t>
            </a:r>
            <a:endParaRPr lang="en-US" sz="2400" dirty="0">
              <a:solidFill>
                <a:srgbClr val="FFCC00"/>
              </a:solidFill>
              <a:latin typeface="Times New Roman" pitchFamily="18" charset="0"/>
            </a:endParaRPr>
          </a:p>
        </p:txBody>
      </p:sp>
      <p:sp>
        <p:nvSpPr>
          <p:cNvPr id="16401" name="Oval 17"/>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6402" name="Oval 18"/>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6403" name="Oval 19"/>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6404" name="Text Box 20"/>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prstClr val="white"/>
                </a:solidFill>
                <a:latin typeface="Times New Roman" pitchFamily="28" charset="0"/>
              </a:rPr>
              <a:t>50:50</a:t>
            </a:r>
            <a:endParaRPr lang="en-US" sz="2400">
              <a:solidFill>
                <a:prstClr val="white"/>
              </a:solidFill>
              <a:latin typeface="Times New Roman" pitchFamily="18" charset="0"/>
            </a:endParaRPr>
          </a:p>
        </p:txBody>
      </p:sp>
      <p:sp>
        <p:nvSpPr>
          <p:cNvPr id="16405" name="Rectangle 21"/>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406" name="Text Box 22"/>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16407" name="Text Box 23"/>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16408" name="Text Box 24"/>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16409" name="Text Box 25"/>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16410" name="Text Box 26"/>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16411" name="Text Box 27"/>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16412" name="Rectangle 28"/>
          <p:cNvSpPr>
            <a:spLocks noChangeArrowheads="1"/>
          </p:cNvSpPr>
          <p:nvPr/>
        </p:nvSpPr>
        <p:spPr bwMode="auto">
          <a:xfrm>
            <a:off x="6696075" y="4357688"/>
            <a:ext cx="2413000" cy="322262"/>
          </a:xfrm>
          <a:prstGeom prst="rect">
            <a:avLst/>
          </a:prstGeom>
          <a:solidFill>
            <a:srgbClr val="FF0000"/>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413" name="Text Box 29"/>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16414" name="Text Box 30"/>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16415" name="Text Box 31"/>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16416" name="Text Box 32"/>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16417" name="Text Box 33"/>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16418" name="Text Box 34"/>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16419" name="Text Box 35"/>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16420" name="Text Box 36"/>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16421" name="Text Box 37"/>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16422" name="Text Box 38"/>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16423" name="Text Box 39"/>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16424" name="Text Box 40"/>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16425" name="Text Box 41"/>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16426" name="Text Box 42"/>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16427" name="Text Box 43"/>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16428" name="Text Box 44"/>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16429" name="Text Box 45"/>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16430" name="Text Box 46"/>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16431" name="Text Box 47"/>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16432" name="Text Box 48"/>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16433" name="Text Box 49"/>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16434" name="Text Box 50"/>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16435" name="Text Box 51"/>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16436" name="Text Box 52"/>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16437" name="Oval 53"/>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38" name="Oval 54"/>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39" name="Oval 55"/>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40" name="Oval 56"/>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41" name="Oval 57"/>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42" name="Oval 58"/>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43" name="Oval 59"/>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44" name="Oval 60"/>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45" name="Oval 61"/>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46" name="Oval 62"/>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16447" name="Oval 63"/>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48" name="Oval 64"/>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49" name="Oval 65"/>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50" name="Oval 66"/>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51" name="Oval 67"/>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pic>
        <p:nvPicPr>
          <p:cNvPr id="16452" name="Picture 6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16453" name="AutoShape 69"/>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454" name="Oval 70"/>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16455" name="AutoShape 71"/>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456" name="Oval 72"/>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16457" name="AutoShape 73"/>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458" name="Oval 74"/>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64587" name="Text Box 75"/>
          <p:cNvSpPr txBox="1">
            <a:spLocks noChangeArrowheads="1"/>
          </p:cNvSpPr>
          <p:nvPr/>
        </p:nvSpPr>
        <p:spPr bwMode="auto">
          <a:xfrm>
            <a:off x="708025" y="1127125"/>
            <a:ext cx="5181600" cy="701675"/>
          </a:xfrm>
          <a:prstGeom prst="rect">
            <a:avLst/>
          </a:prstGeom>
          <a:noFill/>
          <a:ln w="9525">
            <a:noFill/>
            <a:miter lim="800000"/>
            <a:headEnd/>
            <a:tailEnd/>
          </a:ln>
        </p:spPr>
        <p:txBody>
          <a:bodyPr>
            <a:spAutoFit/>
          </a:bodyPr>
          <a:lstStyle/>
          <a:p>
            <a:pPr>
              <a:spcBef>
                <a:spcPct val="50000"/>
              </a:spcBef>
            </a:pPr>
            <a:r>
              <a:rPr lang="en-US" sz="4000" b="1" dirty="0">
                <a:solidFill>
                  <a:schemeClr val="bg1"/>
                </a:solidFill>
                <a:latin typeface="Times New Roman" pitchFamily="28" charset="0"/>
              </a:rPr>
              <a:t>$100 Question</a:t>
            </a:r>
            <a:endParaRPr lang="en-US" sz="4000" dirty="0">
              <a:solidFill>
                <a:schemeClr val="bg1"/>
              </a:solidFill>
              <a:latin typeface="Times New Roman" pitchFamily="18" charset="0"/>
            </a:endParaRPr>
          </a:p>
        </p:txBody>
      </p:sp>
      <p:sp>
        <p:nvSpPr>
          <p:cNvPr id="64590" name="AutoShape 78"/>
          <p:cNvSpPr>
            <a:spLocks noChangeArrowheads="1"/>
          </p:cNvSpPr>
          <p:nvPr/>
        </p:nvSpPr>
        <p:spPr bwMode="auto">
          <a:xfrm>
            <a:off x="152400" y="2286000"/>
            <a:ext cx="6400800" cy="1371600"/>
          </a:xfrm>
          <a:prstGeom prst="flowChartPreparation">
            <a:avLst/>
          </a:prstGeom>
          <a:solidFill>
            <a:srgbClr val="00FF00"/>
          </a:solidFill>
          <a:ln w="57150">
            <a:solidFill>
              <a:srgbClr val="3399FF"/>
            </a:solidFill>
            <a:miter lim="800000"/>
            <a:headEnd/>
            <a:tailEnd/>
          </a:ln>
        </p:spPr>
        <p:txBody>
          <a:bodyPr wrap="none" anchor="ctr"/>
          <a:lstStyle/>
          <a:p>
            <a:pPr algn="l"/>
            <a:r>
              <a:rPr lang="en-US" sz="2400" b="1" dirty="0">
                <a:solidFill>
                  <a:prstClr val="black"/>
                </a:solidFill>
                <a:latin typeface="Times New Roman" pitchFamily="18" charset="0"/>
              </a:rPr>
              <a:t>What rating is for age-appropriate</a:t>
            </a:r>
          </a:p>
          <a:p>
            <a:pPr algn="l"/>
            <a:r>
              <a:rPr lang="en-US" sz="2400" b="1" dirty="0">
                <a:solidFill>
                  <a:prstClr val="black"/>
                </a:solidFill>
                <a:latin typeface="Times New Roman" pitchFamily="18" charset="0"/>
              </a:rPr>
              <a:t>functioning with no concerns?</a:t>
            </a:r>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68</a:t>
            </a:fld>
            <a:endParaRPr lang="en-US" dirty="0"/>
          </a:p>
        </p:txBody>
      </p:sp>
    </p:spTree>
    <p:extLst>
      <p:ext uri="{BB962C8B-B14F-4D97-AF65-F5344CB8AC3E}">
        <p14:creationId xmlns:p14="http://schemas.microsoft.com/office/powerpoint/2010/main" val="1080646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64587"/>
                                        </p:tgtEl>
                                        <p:attrNameLst>
                                          <p:attrName>style.visibility</p:attrName>
                                        </p:attrNameLst>
                                      </p:cBhvr>
                                      <p:to>
                                        <p:strVal val="visible"/>
                                      </p:to>
                                    </p:set>
                                    <p:animEffect transition="in" filter="dissolve">
                                      <p:cBhvr>
                                        <p:cTn id="7" dur="500"/>
                                        <p:tgtEl>
                                          <p:spTgt spid="64587"/>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64525"/>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64527"/>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64526"/>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645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645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5" grpId="0" autoUpdateAnimBg="0"/>
      <p:bldP spid="64526" grpId="0" autoUpdateAnimBg="0"/>
      <p:bldP spid="64527" grpId="0" autoUpdateAnimBg="0"/>
      <p:bldP spid="64528" grpId="0" autoUpdateAnimBg="0"/>
      <p:bldP spid="64587"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11" name="AutoShape 3"/>
          <p:cNvSpPr>
            <a:spLocks noChangeArrowheads="1"/>
          </p:cNvSpPr>
          <p:nvPr/>
        </p:nvSpPr>
        <p:spPr bwMode="auto">
          <a:xfrm>
            <a:off x="228600" y="4800600"/>
            <a:ext cx="4267200" cy="914400"/>
          </a:xfrm>
          <a:prstGeom prst="flowChartPreparation">
            <a:avLst/>
          </a:prstGeom>
          <a:solidFill>
            <a:schemeClr val="tx1"/>
          </a:solidFill>
          <a:ln w="57150">
            <a:solidFill>
              <a:srgbClr val="FFCC00"/>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12"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13"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14"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15" name="Line 7"/>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7416" name="Line 8"/>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7417" name="Line 9"/>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7418" name="Line 10"/>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7419" name="Line 11"/>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7420" name="Line 12"/>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65549" name="Text Box 13"/>
          <p:cNvSpPr txBox="1">
            <a:spLocks noChangeArrowheads="1"/>
          </p:cNvSpPr>
          <p:nvPr/>
        </p:nvSpPr>
        <p:spPr bwMode="auto">
          <a:xfrm>
            <a:off x="533400" y="5029200"/>
            <a:ext cx="3657600" cy="457200"/>
          </a:xfrm>
          <a:prstGeom prst="rect">
            <a:avLst/>
          </a:prstGeom>
          <a:noFill/>
          <a:ln w="9525">
            <a:noFill/>
            <a:miter lim="800000"/>
            <a:headEnd/>
            <a:tailEnd/>
          </a:ln>
        </p:spPr>
        <p:txBody>
          <a:bodyPr>
            <a:spAutoFit/>
          </a:bodyPr>
          <a:lstStyle/>
          <a:p>
            <a:pPr algn="l">
              <a:spcBef>
                <a:spcPct val="50000"/>
              </a:spcBef>
            </a:pPr>
            <a:r>
              <a:rPr lang="en-US" sz="2400" b="1" dirty="0">
                <a:solidFill>
                  <a:srgbClr val="FFCC00"/>
                </a:solidFill>
                <a:latin typeface="Times New Roman" pitchFamily="28" charset="0"/>
              </a:rPr>
              <a:t>A:  7</a:t>
            </a:r>
            <a:endParaRPr lang="en-US" sz="2400" dirty="0">
              <a:solidFill>
                <a:srgbClr val="FFCC00"/>
              </a:solidFill>
              <a:latin typeface="Times New Roman" pitchFamily="18" charset="0"/>
            </a:endParaRPr>
          </a:p>
        </p:txBody>
      </p:sp>
      <p:sp>
        <p:nvSpPr>
          <p:cNvPr id="65550" name="Text Box 14"/>
          <p:cNvSpPr txBox="1">
            <a:spLocks noChangeArrowheads="1"/>
          </p:cNvSpPr>
          <p:nvPr/>
        </p:nvSpPr>
        <p:spPr bwMode="auto">
          <a:xfrm>
            <a:off x="533400" y="6096000"/>
            <a:ext cx="2209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C:  1</a:t>
            </a:r>
            <a:endParaRPr lang="en-US" sz="2400">
              <a:solidFill>
                <a:srgbClr val="FFCC00"/>
              </a:solidFill>
              <a:latin typeface="Times New Roman" pitchFamily="18" charset="0"/>
            </a:endParaRPr>
          </a:p>
        </p:txBody>
      </p:sp>
      <p:sp>
        <p:nvSpPr>
          <p:cNvPr id="65551" name="Text Box 15"/>
          <p:cNvSpPr txBox="1">
            <a:spLocks noChangeArrowheads="1"/>
          </p:cNvSpPr>
          <p:nvPr/>
        </p:nvSpPr>
        <p:spPr bwMode="auto">
          <a:xfrm>
            <a:off x="4953000" y="5029200"/>
            <a:ext cx="2895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B:  5</a:t>
            </a:r>
            <a:endParaRPr lang="en-US" sz="2400">
              <a:solidFill>
                <a:srgbClr val="FFCC00"/>
              </a:solidFill>
              <a:latin typeface="Times New Roman" pitchFamily="18" charset="0"/>
            </a:endParaRPr>
          </a:p>
        </p:txBody>
      </p:sp>
      <p:sp>
        <p:nvSpPr>
          <p:cNvPr id="65552" name="Text Box 16"/>
          <p:cNvSpPr txBox="1">
            <a:spLocks noChangeArrowheads="1"/>
          </p:cNvSpPr>
          <p:nvPr/>
        </p:nvSpPr>
        <p:spPr bwMode="auto">
          <a:xfrm>
            <a:off x="4953000" y="6096000"/>
            <a:ext cx="2971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D:  6 </a:t>
            </a:r>
            <a:endParaRPr lang="en-US" sz="2400">
              <a:solidFill>
                <a:srgbClr val="FFCC00"/>
              </a:solidFill>
              <a:latin typeface="Times New Roman" pitchFamily="18" charset="0"/>
            </a:endParaRPr>
          </a:p>
        </p:txBody>
      </p:sp>
      <p:sp>
        <p:nvSpPr>
          <p:cNvPr id="17425" name="Oval 17"/>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7426" name="Oval 18"/>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7427" name="Oval 19"/>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7428" name="Text Box 20"/>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prstClr val="white"/>
                </a:solidFill>
                <a:latin typeface="Times New Roman" pitchFamily="28" charset="0"/>
              </a:rPr>
              <a:t>50:50</a:t>
            </a:r>
            <a:endParaRPr lang="en-US" sz="2400">
              <a:solidFill>
                <a:prstClr val="white"/>
              </a:solidFill>
              <a:latin typeface="Times New Roman" pitchFamily="18" charset="0"/>
            </a:endParaRPr>
          </a:p>
        </p:txBody>
      </p:sp>
      <p:sp>
        <p:nvSpPr>
          <p:cNvPr id="17429" name="Rectangle 21"/>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30" name="Text Box 22"/>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17431" name="Text Box 23"/>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17432" name="Text Box 24"/>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17433" name="Text Box 25"/>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17434" name="Text Box 26"/>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17435" name="Text Box 27"/>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17436" name="Rectangle 28"/>
          <p:cNvSpPr>
            <a:spLocks noChangeArrowheads="1"/>
          </p:cNvSpPr>
          <p:nvPr/>
        </p:nvSpPr>
        <p:spPr bwMode="auto">
          <a:xfrm>
            <a:off x="6696075" y="4357688"/>
            <a:ext cx="2413000" cy="322262"/>
          </a:xfrm>
          <a:prstGeom prst="rect">
            <a:avLst/>
          </a:prstGeom>
          <a:solidFill>
            <a:srgbClr val="FF0000"/>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37" name="Text Box 29"/>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17438" name="Text Box 30"/>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17439" name="Text Box 31"/>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17440" name="Text Box 32"/>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17441" name="Text Box 33"/>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17442" name="Text Box 34"/>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17443" name="Text Box 35"/>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17444" name="Text Box 36"/>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17445" name="Text Box 37"/>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17446" name="Text Box 38"/>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17447" name="Text Box 39"/>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17448" name="Text Box 40"/>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17449" name="Text Box 41"/>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17450" name="Text Box 42"/>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17451" name="Text Box 43"/>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17452" name="Text Box 44"/>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17453" name="Text Box 45"/>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17454" name="Text Box 46"/>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17455" name="Text Box 47"/>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17456" name="Text Box 48"/>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17457" name="Text Box 49"/>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17458" name="Text Box 50"/>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17459" name="Text Box 51"/>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17460" name="Text Box 52"/>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17461" name="Oval 53"/>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62" name="Oval 54"/>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63" name="Oval 55"/>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64" name="Oval 56"/>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65" name="Oval 57"/>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66" name="Oval 58"/>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67" name="Oval 59"/>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68" name="Oval 60"/>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69" name="Oval 61"/>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70" name="Oval 62"/>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17471" name="Oval 63"/>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72" name="Oval 64"/>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73" name="Oval 65"/>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74" name="Oval 66"/>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75" name="Oval 67"/>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pic>
        <p:nvPicPr>
          <p:cNvPr id="17476" name="Picture 6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17477" name="AutoShape 69"/>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78" name="Oval 70"/>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17479" name="AutoShape 71"/>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80" name="Oval 72"/>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17481" name="AutoShape 73"/>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82" name="Oval 74"/>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65611" name="Text Box 75"/>
          <p:cNvSpPr txBox="1">
            <a:spLocks noChangeArrowheads="1"/>
          </p:cNvSpPr>
          <p:nvPr/>
        </p:nvSpPr>
        <p:spPr bwMode="auto">
          <a:xfrm>
            <a:off x="708025" y="1189037"/>
            <a:ext cx="5181600" cy="701675"/>
          </a:xfrm>
          <a:prstGeom prst="rect">
            <a:avLst/>
          </a:prstGeom>
          <a:noFill/>
          <a:ln w="9525">
            <a:noFill/>
            <a:miter lim="800000"/>
            <a:headEnd/>
            <a:tailEnd/>
          </a:ln>
        </p:spPr>
        <p:txBody>
          <a:bodyPr>
            <a:spAutoFit/>
          </a:bodyPr>
          <a:lstStyle/>
          <a:p>
            <a:pPr>
              <a:spcBef>
                <a:spcPct val="50000"/>
              </a:spcBef>
            </a:pPr>
            <a:r>
              <a:rPr lang="en-US" sz="4000" b="1" dirty="0">
                <a:solidFill>
                  <a:schemeClr val="bg1"/>
                </a:solidFill>
                <a:latin typeface="Times New Roman" pitchFamily="28" charset="0"/>
              </a:rPr>
              <a:t>$100 Question</a:t>
            </a:r>
            <a:endParaRPr lang="en-US" sz="4000" dirty="0">
              <a:solidFill>
                <a:schemeClr val="bg1"/>
              </a:solidFill>
              <a:latin typeface="Times New Roman" pitchFamily="18" charset="0"/>
            </a:endParaRPr>
          </a:p>
        </p:txBody>
      </p:sp>
      <p:pic>
        <p:nvPicPr>
          <p:cNvPr id="65612" name="New Question.wav">
            <a:hlinkClick r:id="" action="ppaction://media"/>
          </p:cNvPr>
          <p:cNvPicPr>
            <a:picLocks noRot="1" noChangeAspect="1" noChangeArrowheads="1"/>
          </p:cNvPicPr>
          <p:nvPr>
            <a:audioFile r:link="rId1"/>
          </p:nvPr>
        </p:nvPicPr>
        <p:blipFill>
          <a:blip r:embed="rId6" cstate="print"/>
          <a:srcRect/>
          <a:stretch>
            <a:fillRect/>
          </a:stretch>
        </p:blipFill>
        <p:spPr bwMode="auto">
          <a:xfrm>
            <a:off x="8839200" y="6553200"/>
            <a:ext cx="304800" cy="304800"/>
          </a:xfrm>
          <a:prstGeom prst="rect">
            <a:avLst/>
          </a:prstGeom>
          <a:noFill/>
          <a:ln w="9525">
            <a:noFill/>
            <a:miter lim="800000"/>
            <a:headEnd/>
            <a:tailEnd/>
          </a:ln>
        </p:spPr>
      </p:pic>
      <p:pic>
        <p:nvPicPr>
          <p:cNvPr id="65613" name="Who Wants to Be a Millionaire.wav">
            <a:hlinkClick r:id="" action="ppaction://media"/>
          </p:cNvPr>
          <p:cNvPicPr>
            <a:picLocks noRot="1" noChangeAspect="1" noChangeArrowheads="1"/>
          </p:cNvPicPr>
          <p:nvPr>
            <a:audioFile r:link="rId2"/>
          </p:nvPr>
        </p:nvPicPr>
        <p:blipFill>
          <a:blip r:embed="rId6" cstate="print"/>
          <a:srcRect/>
          <a:stretch>
            <a:fillRect/>
          </a:stretch>
        </p:blipFill>
        <p:spPr bwMode="auto">
          <a:xfrm>
            <a:off x="0" y="6553200"/>
            <a:ext cx="304800" cy="304800"/>
          </a:xfrm>
          <a:prstGeom prst="rect">
            <a:avLst/>
          </a:prstGeom>
          <a:noFill/>
          <a:ln w="9525">
            <a:noFill/>
            <a:miter lim="800000"/>
            <a:headEnd/>
            <a:tailEnd/>
          </a:ln>
        </p:spPr>
      </p:pic>
      <p:sp>
        <p:nvSpPr>
          <p:cNvPr id="65614" name="AutoShape 78"/>
          <p:cNvSpPr>
            <a:spLocks noChangeArrowheads="1"/>
          </p:cNvSpPr>
          <p:nvPr/>
        </p:nvSpPr>
        <p:spPr bwMode="auto">
          <a:xfrm>
            <a:off x="69850" y="2362200"/>
            <a:ext cx="6559550" cy="1319213"/>
          </a:xfrm>
          <a:prstGeom prst="flowChartPreparation">
            <a:avLst/>
          </a:prstGeom>
          <a:solidFill>
            <a:srgbClr val="00FF00"/>
          </a:solidFill>
          <a:ln w="57150">
            <a:solidFill>
              <a:srgbClr val="3399FF"/>
            </a:solidFill>
            <a:miter lim="800000"/>
            <a:headEnd/>
            <a:tailEnd/>
          </a:ln>
        </p:spPr>
        <p:txBody>
          <a:bodyPr wrap="none" anchor="ctr"/>
          <a:lstStyle/>
          <a:p>
            <a:pPr algn="l"/>
            <a:r>
              <a:rPr lang="en-US" sz="2400" b="1" dirty="0">
                <a:solidFill>
                  <a:prstClr val="black"/>
                </a:solidFill>
                <a:latin typeface="Times New Roman" pitchFamily="18" charset="0"/>
              </a:rPr>
              <a:t>What rating is for age-appropriate</a:t>
            </a:r>
          </a:p>
          <a:p>
            <a:pPr algn="l"/>
            <a:r>
              <a:rPr lang="en-US" sz="2400" b="1" dirty="0">
                <a:solidFill>
                  <a:prstClr val="black"/>
                </a:solidFill>
                <a:latin typeface="Times New Roman" pitchFamily="18" charset="0"/>
              </a:rPr>
              <a:t>functioning with no concerns?</a:t>
            </a:r>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69</a:t>
            </a:fld>
            <a:endParaRPr lang="en-US" dirty="0"/>
          </a:p>
        </p:txBody>
      </p:sp>
    </p:spTree>
    <p:extLst>
      <p:ext uri="{BB962C8B-B14F-4D97-AF65-F5344CB8AC3E}">
        <p14:creationId xmlns:p14="http://schemas.microsoft.com/office/powerpoint/2010/main" val="4258817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612"/>
                                        </p:tgtEl>
                                      </p:cBhvr>
                                    </p:cmd>
                                  </p:childTnLst>
                                </p:cTn>
                              </p:par>
                              <p:par>
                                <p:cTn id="7" presetID="9" presetClass="entr" presetSubtype="0" fill="hold" grpId="0" nodeType="withEffect">
                                  <p:stCondLst>
                                    <p:cond delay="2000"/>
                                  </p:stCondLst>
                                  <p:childTnLst>
                                    <p:set>
                                      <p:cBhvr>
                                        <p:cTn id="8" dur="1" fill="hold">
                                          <p:stCondLst>
                                            <p:cond delay="0"/>
                                          </p:stCondLst>
                                        </p:cTn>
                                        <p:tgtEl>
                                          <p:spTgt spid="65611"/>
                                        </p:tgtEl>
                                        <p:attrNameLst>
                                          <p:attrName>style.visibility</p:attrName>
                                        </p:attrNameLst>
                                      </p:cBhvr>
                                      <p:to>
                                        <p:strVal val="visible"/>
                                      </p:to>
                                    </p:set>
                                    <p:animEffect transition="in" filter="dissolve">
                                      <p:cBhvr>
                                        <p:cTn id="9" dur="500"/>
                                        <p:tgtEl>
                                          <p:spTgt spid="65611"/>
                                        </p:tgtEl>
                                      </p:cBhvr>
                                    </p:animEffect>
                                  </p:childTnLst>
                                </p:cTn>
                              </p:par>
                            </p:childTnLst>
                          </p:cTn>
                        </p:par>
                        <p:par>
                          <p:cTn id="10" fill="hold">
                            <p:stCondLst>
                              <p:cond delay="2500"/>
                            </p:stCondLst>
                            <p:childTnLst>
                              <p:par>
                                <p:cTn id="11" presetID="1" presetClass="mediacall" presetSubtype="0" fill="hold" nodeType="afterEffect">
                                  <p:stCondLst>
                                    <p:cond delay="0"/>
                                  </p:stCondLst>
                                  <p:childTnLst>
                                    <p:cmd type="call" cmd="playFrom(0.0)">
                                      <p:cBhvr>
                                        <p:cTn id="12" dur="1" fill="hold"/>
                                        <p:tgtEl>
                                          <p:spTgt spid="65613"/>
                                        </p:tgtEl>
                                      </p:cBhvr>
                                    </p:cmd>
                                  </p:childTnLst>
                                </p:cTn>
                              </p:par>
                              <p:par>
                                <p:cTn id="13" presetID="1" presetClass="entr" presetSubtype="0" fill="hold" grpId="0" nodeType="withEffect">
                                  <p:stCondLst>
                                    <p:cond delay="2000"/>
                                  </p:stCondLst>
                                  <p:childTnLst>
                                    <p:set>
                                      <p:cBhvr>
                                        <p:cTn id="14" dur="1" fill="hold">
                                          <p:stCondLst>
                                            <p:cond delay="499"/>
                                          </p:stCondLst>
                                        </p:cTn>
                                        <p:tgtEl>
                                          <p:spTgt spid="65549"/>
                                        </p:tgtEl>
                                        <p:attrNameLst>
                                          <p:attrName>style.visibility</p:attrName>
                                        </p:attrNameLst>
                                      </p:cBhvr>
                                      <p:to>
                                        <p:strVal val="visible"/>
                                      </p:to>
                                    </p:set>
                                  </p:childTnLst>
                                </p:cTn>
                              </p:par>
                            </p:childTnLst>
                          </p:cTn>
                        </p:par>
                        <p:par>
                          <p:cTn id="15" fill="hold">
                            <p:stCondLst>
                              <p:cond delay="5000"/>
                            </p:stCondLst>
                            <p:childTnLst>
                              <p:par>
                                <p:cTn id="16" presetID="1" presetClass="entr" presetSubtype="0" fill="hold" grpId="0" nodeType="afterEffect">
                                  <p:stCondLst>
                                    <p:cond delay="2000"/>
                                  </p:stCondLst>
                                  <p:childTnLst>
                                    <p:set>
                                      <p:cBhvr>
                                        <p:cTn id="17" dur="1" fill="hold">
                                          <p:stCondLst>
                                            <p:cond delay="499"/>
                                          </p:stCondLst>
                                        </p:cTn>
                                        <p:tgtEl>
                                          <p:spTgt spid="65551"/>
                                        </p:tgtEl>
                                        <p:attrNameLst>
                                          <p:attrName>style.visibility</p:attrName>
                                        </p:attrNameLst>
                                      </p:cBhvr>
                                      <p:to>
                                        <p:strVal val="visible"/>
                                      </p:to>
                                    </p:set>
                                  </p:childTnLst>
                                </p:cTn>
                              </p:par>
                            </p:childTnLst>
                          </p:cTn>
                        </p:par>
                        <p:par>
                          <p:cTn id="18" fill="hold">
                            <p:stCondLst>
                              <p:cond delay="7500"/>
                            </p:stCondLst>
                            <p:childTnLst>
                              <p:par>
                                <p:cTn id="19" presetID="1" presetClass="entr" presetSubtype="0" fill="hold" grpId="0" nodeType="afterEffect">
                                  <p:stCondLst>
                                    <p:cond delay="2000"/>
                                  </p:stCondLst>
                                  <p:childTnLst>
                                    <p:set>
                                      <p:cBhvr>
                                        <p:cTn id="20" dur="1" fill="hold">
                                          <p:stCondLst>
                                            <p:cond delay="499"/>
                                          </p:stCondLst>
                                        </p:cTn>
                                        <p:tgtEl>
                                          <p:spTgt spid="65550"/>
                                        </p:tgtEl>
                                        <p:attrNameLst>
                                          <p:attrName>style.visibility</p:attrName>
                                        </p:attrNameLst>
                                      </p:cBhvr>
                                      <p:to>
                                        <p:strVal val="visible"/>
                                      </p:to>
                                    </p:set>
                                  </p:childTnLst>
                                </p:cTn>
                              </p:par>
                            </p:childTnLst>
                          </p:cTn>
                        </p:par>
                        <p:par>
                          <p:cTn id="21" fill="hold">
                            <p:stCondLst>
                              <p:cond delay="10000"/>
                            </p:stCondLst>
                            <p:childTnLst>
                              <p:par>
                                <p:cTn id="22" presetID="1" presetClass="entr" presetSubtype="0" fill="hold" grpId="0" nodeType="afterEffect">
                                  <p:stCondLst>
                                    <p:cond delay="2000"/>
                                  </p:stCondLst>
                                  <p:childTnLst>
                                    <p:set>
                                      <p:cBhvr>
                                        <p:cTn id="23" dur="1" fill="hold">
                                          <p:stCondLst>
                                            <p:cond delay="499"/>
                                          </p:stCondLst>
                                        </p:cTn>
                                        <p:tgtEl>
                                          <p:spTgt spid="6555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65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Prev" delay="0">
                      <p:tgtEl>
                        <p:sldTgt/>
                      </p:tgtEl>
                    </p:cond>
                    <p:cond evt="onStopAudio" delay="0">
                      <p:tgtEl>
                        <p:sldTgt/>
                      </p:tgtEl>
                    </p:cond>
                  </p:endCondLst>
                </p:cTn>
                <p:tgtEl>
                  <p:spTgt spid="65612"/>
                </p:tgtEl>
              </p:cMediaNode>
            </p:audio>
            <p:audio>
              <p:cMediaNode showWhenStopped="0">
                <p:cTn id="29" repeatCount="indefinite" fill="hold" display="0">
                  <p:stCondLst>
                    <p:cond delay="indefinite"/>
                  </p:stCondLst>
                  <p:endCondLst>
                    <p:cond evt="onPrev" delay="0">
                      <p:tgtEl>
                        <p:sldTgt/>
                      </p:tgtEl>
                    </p:cond>
                    <p:cond evt="onStopAudio" delay="0">
                      <p:tgtEl>
                        <p:sldTgt/>
                      </p:tgtEl>
                    </p:cond>
                  </p:endCondLst>
                </p:cTn>
                <p:tgtEl>
                  <p:spTgt spid="65613"/>
                </p:tgtEl>
              </p:cMediaNode>
            </p:audio>
          </p:childTnLst>
        </p:cTn>
      </p:par>
    </p:tnLst>
    <p:bldLst>
      <p:bldP spid="65549" grpId="0" autoUpdateAnimBg="0"/>
      <p:bldP spid="65550" grpId="0" autoUpdateAnimBg="0"/>
      <p:bldP spid="65551" grpId="0" autoUpdateAnimBg="0"/>
      <p:bldP spid="65552" grpId="0" autoUpdateAnimBg="0"/>
      <p:bldP spid="6561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9" name="Rectangle 5"/>
          <p:cNvSpPr>
            <a:spLocks noGrp="1" noChangeArrowheads="1"/>
          </p:cNvSpPr>
          <p:nvPr>
            <p:ph type="title"/>
          </p:nvPr>
        </p:nvSpPr>
        <p:spPr/>
        <p:txBody>
          <a:bodyPr/>
          <a:lstStyle/>
          <a:p>
            <a:pPr eaLnBrk="1" hangingPunct="1">
              <a:defRPr/>
            </a:pPr>
            <a:r>
              <a:rPr lang="en-US" sz="4000" dirty="0" smtClean="0">
                <a:latin typeface="Georgia" pitchFamily="18" charset="0"/>
              </a:rPr>
              <a:t>Three child outcomes</a:t>
            </a:r>
          </a:p>
        </p:txBody>
      </p:sp>
      <p:sp>
        <p:nvSpPr>
          <p:cNvPr id="5" name="Slide Number Placeholder 4"/>
          <p:cNvSpPr>
            <a:spLocks noGrp="1"/>
          </p:cNvSpPr>
          <p:nvPr>
            <p:ph type="sldNum" sz="quarter" idx="10"/>
          </p:nvPr>
        </p:nvSpPr>
        <p:spPr/>
        <p:txBody>
          <a:bodyPr/>
          <a:lstStyle/>
          <a:p>
            <a:pPr>
              <a:defRPr/>
            </a:pPr>
            <a:fld id="{06712D2E-7C77-4AF2-8AD8-5058B673BD74}" type="slidenum">
              <a:rPr lang="en-US" smtClean="0"/>
              <a:pPr>
                <a:defRPr/>
              </a:pPr>
              <a:t>7</a:t>
            </a:fld>
            <a:endParaRPr lang="en-US" dirty="0"/>
          </a:p>
        </p:txBody>
      </p:sp>
      <p:sp>
        <p:nvSpPr>
          <p:cNvPr id="36867" name="Rectangle 6"/>
          <p:cNvSpPr>
            <a:spLocks noGrp="1" noChangeArrowheads="1"/>
          </p:cNvSpPr>
          <p:nvPr>
            <p:ph idx="1"/>
          </p:nvPr>
        </p:nvSpPr>
        <p:spPr>
          <a:xfrm>
            <a:off x="228600" y="2135124"/>
            <a:ext cx="6095999" cy="4187952"/>
          </a:xfrm>
        </p:spPr>
        <p:txBody>
          <a:bodyPr/>
          <a:lstStyle/>
          <a:p>
            <a:pPr lvl="1" eaLnBrk="1" hangingPunct="1">
              <a:lnSpc>
                <a:spcPct val="90000"/>
              </a:lnSpc>
              <a:buFont typeface="Arial" pitchFamily="34" charset="0"/>
              <a:buChar char="•"/>
            </a:pPr>
            <a:r>
              <a:rPr lang="en-US" dirty="0" smtClean="0">
                <a:latin typeface="Georgia" pitchFamily="18" charset="0"/>
              </a:rPr>
              <a:t>Positive social emotional skills (including positive social relationships)</a:t>
            </a:r>
          </a:p>
          <a:p>
            <a:pPr lvl="1" eaLnBrk="1" hangingPunct="1">
              <a:lnSpc>
                <a:spcPct val="90000"/>
              </a:lnSpc>
              <a:buFont typeface="Arial" pitchFamily="34" charset="0"/>
              <a:buChar char="•"/>
            </a:pPr>
            <a:endParaRPr lang="en-US" sz="1400" dirty="0" smtClean="0">
              <a:latin typeface="Georgia" pitchFamily="18" charset="0"/>
            </a:endParaRPr>
          </a:p>
          <a:p>
            <a:pPr lvl="1" eaLnBrk="1" hangingPunct="1">
              <a:lnSpc>
                <a:spcPct val="90000"/>
              </a:lnSpc>
              <a:buFont typeface="Arial" pitchFamily="34" charset="0"/>
              <a:buChar char="•"/>
            </a:pPr>
            <a:r>
              <a:rPr lang="en-US" dirty="0" smtClean="0">
                <a:latin typeface="Georgia" pitchFamily="18" charset="0"/>
              </a:rPr>
              <a:t>Acquisition and use of knowledge and skills (including early language/ communication)</a:t>
            </a:r>
          </a:p>
          <a:p>
            <a:pPr lvl="1" eaLnBrk="1" hangingPunct="1">
              <a:lnSpc>
                <a:spcPct val="90000"/>
              </a:lnSpc>
              <a:buFont typeface="Arial" pitchFamily="34" charset="0"/>
              <a:buChar char="•"/>
            </a:pPr>
            <a:endParaRPr lang="en-US" sz="1400" dirty="0" smtClean="0">
              <a:latin typeface="Georgia" pitchFamily="18" charset="0"/>
            </a:endParaRPr>
          </a:p>
          <a:p>
            <a:pPr lvl="1" eaLnBrk="1" hangingPunct="1">
              <a:lnSpc>
                <a:spcPct val="90000"/>
              </a:lnSpc>
              <a:buFont typeface="Arial" pitchFamily="34" charset="0"/>
              <a:buChar char="•"/>
            </a:pPr>
            <a:r>
              <a:rPr lang="en-US" dirty="0" smtClean="0">
                <a:latin typeface="Georgia" pitchFamily="18" charset="0"/>
              </a:rPr>
              <a:t>Use of appropriate behaviors to meet their needs</a:t>
            </a:r>
          </a:p>
          <a:p>
            <a:pPr eaLnBrk="1" hangingPunct="1">
              <a:buFont typeface="Wingdings" pitchFamily="2" charset="2"/>
              <a:buNone/>
            </a:pPr>
            <a:endParaRPr lang="en-US" dirty="0" smtClean="0"/>
          </a:p>
          <a:p>
            <a:pPr eaLnBrk="1" hangingPunct="1">
              <a:buFont typeface="Wingdings" pitchFamily="2" charset="2"/>
              <a:buNone/>
            </a:pPr>
            <a:r>
              <a:rPr lang="en-US" dirty="0" smtClean="0"/>
              <a:t>   </a:t>
            </a:r>
            <a:endParaRPr lang="en-US" dirty="0" smtClean="0">
              <a:solidFill>
                <a:schemeClr val="bg1"/>
              </a:solidFill>
            </a:endParaRPr>
          </a:p>
        </p:txBody>
      </p:sp>
      <p:pic>
        <p:nvPicPr>
          <p:cNvPr id="12" name="Picture 11" descr="wheelchar.jpg"/>
          <p:cNvPicPr>
            <a:picLocks noChangeAspect="1"/>
          </p:cNvPicPr>
          <p:nvPr/>
        </p:nvPicPr>
        <p:blipFill>
          <a:blip r:embed="rId3" cstate="print"/>
          <a:stretch>
            <a:fillRect/>
          </a:stretch>
        </p:blipFill>
        <p:spPr>
          <a:xfrm>
            <a:off x="6544273" y="2438400"/>
            <a:ext cx="2247740" cy="3581400"/>
          </a:xfrm>
          <a:prstGeom prst="rect">
            <a:avLst/>
          </a:prstGeom>
        </p:spPr>
      </p:pic>
    </p:spTree>
    <p:extLst>
      <p:ext uri="{BB962C8B-B14F-4D97-AF65-F5344CB8AC3E}">
        <p14:creationId xmlns:p14="http://schemas.microsoft.com/office/powerpoint/2010/main" val="53162471"/>
      </p:ext>
    </p:extLst>
  </p:cSld>
  <p:clrMapOvr>
    <a:masterClrMapping/>
  </p:clrMapOvr>
  <p:transition advTm="5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505200" y="1127125"/>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69635" name="Rectangle 3"/>
          <p:cNvSpPr>
            <a:spLocks noChangeArrowheads="1"/>
          </p:cNvSpPr>
          <p:nvPr/>
        </p:nvSpPr>
        <p:spPr bwMode="auto">
          <a:xfrm>
            <a:off x="3571875" y="4264025"/>
            <a:ext cx="2413000" cy="322263"/>
          </a:xfrm>
          <a:prstGeom prst="rect">
            <a:avLst/>
          </a:prstGeom>
          <a:solidFill>
            <a:srgbClr val="FF0000"/>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1508" name="Text Box 4"/>
          <p:cNvSpPr txBox="1">
            <a:spLocks noChangeArrowheads="1"/>
          </p:cNvSpPr>
          <p:nvPr/>
        </p:nvSpPr>
        <p:spPr bwMode="auto">
          <a:xfrm>
            <a:off x="3581400" y="111125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21509" name="Text Box 5"/>
          <p:cNvSpPr txBox="1">
            <a:spLocks noChangeArrowheads="1"/>
          </p:cNvSpPr>
          <p:nvPr/>
        </p:nvSpPr>
        <p:spPr bwMode="auto">
          <a:xfrm>
            <a:off x="3581400" y="1431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21510" name="Text Box 6"/>
          <p:cNvSpPr txBox="1">
            <a:spLocks noChangeArrowheads="1"/>
          </p:cNvSpPr>
          <p:nvPr/>
        </p:nvSpPr>
        <p:spPr bwMode="auto">
          <a:xfrm>
            <a:off x="3581400" y="1736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21511" name="Text Box 7"/>
          <p:cNvSpPr txBox="1">
            <a:spLocks noChangeArrowheads="1"/>
          </p:cNvSpPr>
          <p:nvPr/>
        </p:nvSpPr>
        <p:spPr bwMode="auto">
          <a:xfrm>
            <a:off x="3581400" y="2041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21512" name="Text Box 8"/>
          <p:cNvSpPr txBox="1">
            <a:spLocks noChangeArrowheads="1"/>
          </p:cNvSpPr>
          <p:nvPr/>
        </p:nvSpPr>
        <p:spPr bwMode="auto">
          <a:xfrm>
            <a:off x="3581400" y="2346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21513" name="Text Box 9"/>
          <p:cNvSpPr txBox="1">
            <a:spLocks noChangeArrowheads="1"/>
          </p:cNvSpPr>
          <p:nvPr/>
        </p:nvSpPr>
        <p:spPr bwMode="auto">
          <a:xfrm>
            <a:off x="3581400" y="265112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21514" name="Text Box 10"/>
          <p:cNvSpPr txBox="1">
            <a:spLocks noChangeArrowheads="1"/>
          </p:cNvSpPr>
          <p:nvPr/>
        </p:nvSpPr>
        <p:spPr bwMode="auto">
          <a:xfrm>
            <a:off x="3581400" y="2955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21515" name="Text Box 11"/>
          <p:cNvSpPr txBox="1">
            <a:spLocks noChangeArrowheads="1"/>
          </p:cNvSpPr>
          <p:nvPr/>
        </p:nvSpPr>
        <p:spPr bwMode="auto">
          <a:xfrm>
            <a:off x="3581400" y="3260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21516" name="Text Box 12"/>
          <p:cNvSpPr txBox="1">
            <a:spLocks noChangeArrowheads="1"/>
          </p:cNvSpPr>
          <p:nvPr/>
        </p:nvSpPr>
        <p:spPr bwMode="auto">
          <a:xfrm>
            <a:off x="3581400" y="3565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21517" name="Text Box 13"/>
          <p:cNvSpPr txBox="1">
            <a:spLocks noChangeArrowheads="1"/>
          </p:cNvSpPr>
          <p:nvPr/>
        </p:nvSpPr>
        <p:spPr bwMode="auto">
          <a:xfrm>
            <a:off x="3581400" y="3870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21518" name="Text Box 14"/>
          <p:cNvSpPr txBox="1">
            <a:spLocks noChangeArrowheads="1"/>
          </p:cNvSpPr>
          <p:nvPr/>
        </p:nvSpPr>
        <p:spPr bwMode="auto">
          <a:xfrm>
            <a:off x="3581400" y="417512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21519" name="Text Box 15"/>
          <p:cNvSpPr txBox="1">
            <a:spLocks noChangeArrowheads="1"/>
          </p:cNvSpPr>
          <p:nvPr/>
        </p:nvSpPr>
        <p:spPr bwMode="auto">
          <a:xfrm>
            <a:off x="3581400" y="4479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21520" name="Text Box 16"/>
          <p:cNvSpPr txBox="1">
            <a:spLocks noChangeArrowheads="1"/>
          </p:cNvSpPr>
          <p:nvPr/>
        </p:nvSpPr>
        <p:spPr bwMode="auto">
          <a:xfrm>
            <a:off x="3581400" y="4784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21521" name="Text Box 17"/>
          <p:cNvSpPr txBox="1">
            <a:spLocks noChangeArrowheads="1"/>
          </p:cNvSpPr>
          <p:nvPr/>
        </p:nvSpPr>
        <p:spPr bwMode="auto">
          <a:xfrm>
            <a:off x="3581400" y="5089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21522" name="Text Box 18"/>
          <p:cNvSpPr txBox="1">
            <a:spLocks noChangeArrowheads="1"/>
          </p:cNvSpPr>
          <p:nvPr/>
        </p:nvSpPr>
        <p:spPr bwMode="auto">
          <a:xfrm>
            <a:off x="3581400" y="5394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21523" name="Text Box 19"/>
          <p:cNvSpPr txBox="1">
            <a:spLocks noChangeArrowheads="1"/>
          </p:cNvSpPr>
          <p:nvPr/>
        </p:nvSpPr>
        <p:spPr bwMode="auto">
          <a:xfrm>
            <a:off x="4419600" y="112712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21524" name="Text Box 20"/>
          <p:cNvSpPr txBox="1">
            <a:spLocks noChangeArrowheads="1"/>
          </p:cNvSpPr>
          <p:nvPr/>
        </p:nvSpPr>
        <p:spPr bwMode="auto">
          <a:xfrm>
            <a:off x="4419600" y="1447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21525" name="Text Box 21"/>
          <p:cNvSpPr txBox="1">
            <a:spLocks noChangeArrowheads="1"/>
          </p:cNvSpPr>
          <p:nvPr/>
        </p:nvSpPr>
        <p:spPr bwMode="auto">
          <a:xfrm>
            <a:off x="4419600" y="1752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21526" name="Text Box 22"/>
          <p:cNvSpPr txBox="1">
            <a:spLocks noChangeArrowheads="1"/>
          </p:cNvSpPr>
          <p:nvPr/>
        </p:nvSpPr>
        <p:spPr bwMode="auto">
          <a:xfrm>
            <a:off x="4419600" y="2057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21527" name="Text Box 23"/>
          <p:cNvSpPr txBox="1">
            <a:spLocks noChangeArrowheads="1"/>
          </p:cNvSpPr>
          <p:nvPr/>
        </p:nvSpPr>
        <p:spPr bwMode="auto">
          <a:xfrm>
            <a:off x="4419600" y="2362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21528" name="Text Box 24"/>
          <p:cNvSpPr txBox="1">
            <a:spLocks noChangeArrowheads="1"/>
          </p:cNvSpPr>
          <p:nvPr/>
        </p:nvSpPr>
        <p:spPr bwMode="auto">
          <a:xfrm>
            <a:off x="4419600" y="266700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21529" name="Text Box 25"/>
          <p:cNvSpPr txBox="1">
            <a:spLocks noChangeArrowheads="1"/>
          </p:cNvSpPr>
          <p:nvPr/>
        </p:nvSpPr>
        <p:spPr bwMode="auto">
          <a:xfrm>
            <a:off x="4419600" y="2971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21530" name="Text Box 26"/>
          <p:cNvSpPr txBox="1">
            <a:spLocks noChangeArrowheads="1"/>
          </p:cNvSpPr>
          <p:nvPr/>
        </p:nvSpPr>
        <p:spPr bwMode="auto">
          <a:xfrm>
            <a:off x="4419600" y="3276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21531" name="Text Box 27"/>
          <p:cNvSpPr txBox="1">
            <a:spLocks noChangeArrowheads="1"/>
          </p:cNvSpPr>
          <p:nvPr/>
        </p:nvSpPr>
        <p:spPr bwMode="auto">
          <a:xfrm>
            <a:off x="4419600" y="3581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21532" name="Text Box 28"/>
          <p:cNvSpPr txBox="1">
            <a:spLocks noChangeArrowheads="1"/>
          </p:cNvSpPr>
          <p:nvPr/>
        </p:nvSpPr>
        <p:spPr bwMode="auto">
          <a:xfrm>
            <a:off x="4419600" y="3886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21533" name="Text Box 29"/>
          <p:cNvSpPr txBox="1">
            <a:spLocks noChangeArrowheads="1"/>
          </p:cNvSpPr>
          <p:nvPr/>
        </p:nvSpPr>
        <p:spPr bwMode="auto">
          <a:xfrm>
            <a:off x="4419600" y="419100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21534" name="Text Box 30"/>
          <p:cNvSpPr txBox="1">
            <a:spLocks noChangeArrowheads="1"/>
          </p:cNvSpPr>
          <p:nvPr/>
        </p:nvSpPr>
        <p:spPr bwMode="auto">
          <a:xfrm>
            <a:off x="4419600" y="4495800"/>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21535" name="Text Box 31"/>
          <p:cNvSpPr txBox="1">
            <a:spLocks noChangeArrowheads="1"/>
          </p:cNvSpPr>
          <p:nvPr/>
        </p:nvSpPr>
        <p:spPr bwMode="auto">
          <a:xfrm>
            <a:off x="4419600" y="4800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21536" name="Text Box 32"/>
          <p:cNvSpPr txBox="1">
            <a:spLocks noChangeArrowheads="1"/>
          </p:cNvSpPr>
          <p:nvPr/>
        </p:nvSpPr>
        <p:spPr bwMode="auto">
          <a:xfrm>
            <a:off x="4419600" y="5105400"/>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21537" name="Text Box 33"/>
          <p:cNvSpPr txBox="1">
            <a:spLocks noChangeArrowheads="1"/>
          </p:cNvSpPr>
          <p:nvPr/>
        </p:nvSpPr>
        <p:spPr bwMode="auto">
          <a:xfrm>
            <a:off x="4419600" y="5410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21538" name="Oval 34"/>
          <p:cNvSpPr>
            <a:spLocks noChangeArrowheads="1"/>
          </p:cNvSpPr>
          <p:nvPr/>
        </p:nvSpPr>
        <p:spPr bwMode="auto">
          <a:xfrm>
            <a:off x="4114800" y="5546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39" name="Oval 35"/>
          <p:cNvSpPr>
            <a:spLocks noChangeArrowheads="1"/>
          </p:cNvSpPr>
          <p:nvPr/>
        </p:nvSpPr>
        <p:spPr bwMode="auto">
          <a:xfrm>
            <a:off x="4114800" y="5241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40" name="Oval 36"/>
          <p:cNvSpPr>
            <a:spLocks noChangeArrowheads="1"/>
          </p:cNvSpPr>
          <p:nvPr/>
        </p:nvSpPr>
        <p:spPr bwMode="auto">
          <a:xfrm>
            <a:off x="4114800" y="4937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41" name="Oval 37"/>
          <p:cNvSpPr>
            <a:spLocks noChangeArrowheads="1"/>
          </p:cNvSpPr>
          <p:nvPr/>
        </p:nvSpPr>
        <p:spPr bwMode="auto">
          <a:xfrm>
            <a:off x="4114800" y="4632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42" name="Oval 38"/>
          <p:cNvSpPr>
            <a:spLocks noChangeArrowheads="1"/>
          </p:cNvSpPr>
          <p:nvPr/>
        </p:nvSpPr>
        <p:spPr bwMode="auto">
          <a:xfrm>
            <a:off x="4114800" y="4327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43" name="Oval 39"/>
          <p:cNvSpPr>
            <a:spLocks noChangeArrowheads="1"/>
          </p:cNvSpPr>
          <p:nvPr/>
        </p:nvSpPr>
        <p:spPr bwMode="auto">
          <a:xfrm>
            <a:off x="4114800" y="4022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44" name="Oval 40"/>
          <p:cNvSpPr>
            <a:spLocks noChangeArrowheads="1"/>
          </p:cNvSpPr>
          <p:nvPr/>
        </p:nvSpPr>
        <p:spPr bwMode="auto">
          <a:xfrm>
            <a:off x="4114800" y="3717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45" name="Oval 41"/>
          <p:cNvSpPr>
            <a:spLocks noChangeArrowheads="1"/>
          </p:cNvSpPr>
          <p:nvPr/>
        </p:nvSpPr>
        <p:spPr bwMode="auto">
          <a:xfrm>
            <a:off x="4114800" y="3413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46" name="Oval 42"/>
          <p:cNvSpPr>
            <a:spLocks noChangeArrowheads="1"/>
          </p:cNvSpPr>
          <p:nvPr/>
        </p:nvSpPr>
        <p:spPr bwMode="auto">
          <a:xfrm>
            <a:off x="4114800" y="3108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47" name="Oval 43"/>
          <p:cNvSpPr>
            <a:spLocks noChangeArrowheads="1"/>
          </p:cNvSpPr>
          <p:nvPr/>
        </p:nvSpPr>
        <p:spPr bwMode="auto">
          <a:xfrm>
            <a:off x="4114800" y="2803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21548" name="Oval 44"/>
          <p:cNvSpPr>
            <a:spLocks noChangeArrowheads="1"/>
          </p:cNvSpPr>
          <p:nvPr/>
        </p:nvSpPr>
        <p:spPr bwMode="auto">
          <a:xfrm>
            <a:off x="4114800" y="2498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49" name="Oval 45"/>
          <p:cNvSpPr>
            <a:spLocks noChangeArrowheads="1"/>
          </p:cNvSpPr>
          <p:nvPr/>
        </p:nvSpPr>
        <p:spPr bwMode="auto">
          <a:xfrm>
            <a:off x="4114800" y="2193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50" name="Oval 46"/>
          <p:cNvSpPr>
            <a:spLocks noChangeArrowheads="1"/>
          </p:cNvSpPr>
          <p:nvPr/>
        </p:nvSpPr>
        <p:spPr bwMode="auto">
          <a:xfrm>
            <a:off x="4114800" y="1889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51" name="Oval 47"/>
          <p:cNvSpPr>
            <a:spLocks noChangeArrowheads="1"/>
          </p:cNvSpPr>
          <p:nvPr/>
        </p:nvSpPr>
        <p:spPr bwMode="auto">
          <a:xfrm>
            <a:off x="4114800" y="1584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52" name="Oval 48"/>
          <p:cNvSpPr>
            <a:spLocks noChangeArrowheads="1"/>
          </p:cNvSpPr>
          <p:nvPr/>
        </p:nvSpPr>
        <p:spPr bwMode="auto">
          <a:xfrm>
            <a:off x="4114800" y="1279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70</a:t>
            </a:fld>
            <a:endParaRPr lang="en-US" dirty="0"/>
          </a:p>
        </p:txBody>
      </p:sp>
    </p:spTree>
    <p:extLst>
      <p:ext uri="{BB962C8B-B14F-4D97-AF65-F5344CB8AC3E}">
        <p14:creationId xmlns:p14="http://schemas.microsoft.com/office/powerpoint/2010/main" val="3653224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69635"/>
                                        </p:tgtEl>
                                        <p:attrNameLst>
                                          <p:attrName>style.visibility</p:attrName>
                                        </p:attrNameLst>
                                      </p:cBhvr>
                                      <p:to>
                                        <p:strVal val="visible"/>
                                      </p:to>
                                    </p:set>
                                    <p:animEffect transition="in" filter="dissolve">
                                      <p:cBhvr>
                                        <p:cTn id="7" dur="500"/>
                                        <p:tgtEl>
                                          <p:spTgt spid="69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531"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532"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533"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534"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535" name="Line 7"/>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2536" name="Line 8"/>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2537" name="Line 9"/>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2538" name="Line 10"/>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2539" name="Line 11"/>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2540" name="Line 12"/>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70669" name="Text Box 13"/>
          <p:cNvSpPr txBox="1">
            <a:spLocks noChangeArrowheads="1"/>
          </p:cNvSpPr>
          <p:nvPr/>
        </p:nvSpPr>
        <p:spPr bwMode="auto">
          <a:xfrm>
            <a:off x="739775" y="5029200"/>
            <a:ext cx="3657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A:  5</a:t>
            </a:r>
            <a:endParaRPr lang="en-US" sz="2400">
              <a:solidFill>
                <a:srgbClr val="FFCC00"/>
              </a:solidFill>
              <a:latin typeface="Times New Roman" pitchFamily="18" charset="0"/>
            </a:endParaRPr>
          </a:p>
        </p:txBody>
      </p:sp>
      <p:sp>
        <p:nvSpPr>
          <p:cNvPr id="70670" name="Text Box 14"/>
          <p:cNvSpPr txBox="1">
            <a:spLocks noChangeArrowheads="1"/>
          </p:cNvSpPr>
          <p:nvPr/>
        </p:nvSpPr>
        <p:spPr bwMode="auto">
          <a:xfrm>
            <a:off x="712788" y="6096000"/>
            <a:ext cx="2209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C:  3</a:t>
            </a:r>
            <a:endParaRPr lang="en-US" sz="2400">
              <a:solidFill>
                <a:srgbClr val="FFCC00"/>
              </a:solidFill>
              <a:latin typeface="Times New Roman" pitchFamily="18" charset="0"/>
            </a:endParaRPr>
          </a:p>
        </p:txBody>
      </p:sp>
      <p:sp>
        <p:nvSpPr>
          <p:cNvPr id="70671" name="Text Box 15"/>
          <p:cNvSpPr txBox="1">
            <a:spLocks noChangeArrowheads="1"/>
          </p:cNvSpPr>
          <p:nvPr/>
        </p:nvSpPr>
        <p:spPr bwMode="auto">
          <a:xfrm>
            <a:off x="5148262" y="5029200"/>
            <a:ext cx="2895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B:  4</a:t>
            </a:r>
            <a:endParaRPr lang="en-US" sz="2400">
              <a:solidFill>
                <a:srgbClr val="FFCC00"/>
              </a:solidFill>
              <a:latin typeface="Times New Roman" pitchFamily="18" charset="0"/>
            </a:endParaRPr>
          </a:p>
        </p:txBody>
      </p:sp>
      <p:sp>
        <p:nvSpPr>
          <p:cNvPr id="70672" name="Text Box 16"/>
          <p:cNvSpPr txBox="1">
            <a:spLocks noChangeArrowheads="1"/>
          </p:cNvSpPr>
          <p:nvPr/>
        </p:nvSpPr>
        <p:spPr bwMode="auto">
          <a:xfrm>
            <a:off x="5143500" y="6096000"/>
            <a:ext cx="2971800" cy="457200"/>
          </a:xfrm>
          <a:prstGeom prst="rect">
            <a:avLst/>
          </a:prstGeom>
          <a:noFill/>
          <a:ln w="9525">
            <a:noFill/>
            <a:miter lim="800000"/>
            <a:headEnd/>
            <a:tailEnd/>
          </a:ln>
        </p:spPr>
        <p:txBody>
          <a:bodyPr>
            <a:spAutoFit/>
          </a:bodyPr>
          <a:lstStyle/>
          <a:p>
            <a:pPr algn="l">
              <a:spcBef>
                <a:spcPct val="50000"/>
              </a:spcBef>
            </a:pPr>
            <a:r>
              <a:rPr lang="en-US" sz="2400" b="1" dirty="0">
                <a:solidFill>
                  <a:srgbClr val="FFCC00"/>
                </a:solidFill>
                <a:latin typeface="Times New Roman" pitchFamily="28" charset="0"/>
              </a:rPr>
              <a:t>D:  Two of these</a:t>
            </a:r>
            <a:endParaRPr lang="en-US" sz="2400" dirty="0">
              <a:solidFill>
                <a:srgbClr val="FFCC00"/>
              </a:solidFill>
              <a:latin typeface="Times New Roman" pitchFamily="18" charset="0"/>
            </a:endParaRPr>
          </a:p>
        </p:txBody>
      </p:sp>
      <p:sp>
        <p:nvSpPr>
          <p:cNvPr id="22545" name="Oval 17"/>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2546" name="Oval 18"/>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2547" name="Oval 19"/>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2548" name="Text Box 20"/>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prstClr val="white"/>
                </a:solidFill>
                <a:latin typeface="Times New Roman" pitchFamily="28" charset="0"/>
              </a:rPr>
              <a:t>50:50</a:t>
            </a:r>
            <a:endParaRPr lang="en-US" sz="2400">
              <a:solidFill>
                <a:prstClr val="white"/>
              </a:solidFill>
              <a:latin typeface="Times New Roman" pitchFamily="18" charset="0"/>
            </a:endParaRPr>
          </a:p>
        </p:txBody>
      </p:sp>
      <p:sp>
        <p:nvSpPr>
          <p:cNvPr id="22549" name="Rectangle 21"/>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550" name="Text Box 22"/>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22551" name="Text Box 23"/>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22552" name="Text Box 24"/>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22553" name="Text Box 25"/>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22554" name="Text Box 26"/>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22555" name="Text Box 27"/>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22556" name="Rectangle 28"/>
          <p:cNvSpPr>
            <a:spLocks noChangeArrowheads="1"/>
          </p:cNvSpPr>
          <p:nvPr/>
        </p:nvSpPr>
        <p:spPr bwMode="auto">
          <a:xfrm>
            <a:off x="6696075" y="3135313"/>
            <a:ext cx="2413000" cy="322262"/>
          </a:xfrm>
          <a:prstGeom prst="rect">
            <a:avLst/>
          </a:prstGeom>
          <a:solidFill>
            <a:srgbClr val="FF0000"/>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557" name="Text Box 29"/>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22558" name="Text Box 30"/>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22559" name="Text Box 31"/>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22560" name="Text Box 32"/>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22561" name="Text Box 33"/>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22562" name="Text Box 34"/>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22563" name="Text Box 35"/>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22564" name="Text Box 36"/>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22565" name="Text Box 37"/>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22566" name="Text Box 38"/>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22567" name="Text Box 39"/>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22568" name="Text Box 40"/>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22569" name="Text Box 41"/>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22570" name="Text Box 42"/>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22571" name="Text Box 43"/>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22572" name="Text Box 44"/>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22573" name="Text Box 45"/>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22574" name="Text Box 46"/>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22575" name="Text Box 47"/>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22576" name="Text Box 48"/>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22577" name="Text Box 49"/>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22578" name="Text Box 50"/>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22579" name="Text Box 51"/>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22580" name="Text Box 52"/>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22581" name="Oval 53"/>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82" name="Oval 54"/>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83" name="Oval 55"/>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84" name="Oval 56"/>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85" name="Oval 57"/>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86" name="Oval 58"/>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87" name="Oval 59"/>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88" name="Oval 60"/>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89" name="Oval 61"/>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90" name="Oval 62"/>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22591" name="Oval 63"/>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92" name="Oval 64"/>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93" name="Oval 65"/>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94" name="Oval 66"/>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95" name="Oval 67"/>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pic>
        <p:nvPicPr>
          <p:cNvPr id="22596" name="Picture 6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22597" name="AutoShape 69"/>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598" name="Oval 70"/>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22599" name="AutoShape 71"/>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600" name="Oval 72"/>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22601" name="AutoShape 73"/>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602" name="Oval 74"/>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70731" name="Text Box 75"/>
          <p:cNvSpPr txBox="1">
            <a:spLocks noChangeArrowheads="1"/>
          </p:cNvSpPr>
          <p:nvPr/>
        </p:nvSpPr>
        <p:spPr bwMode="auto">
          <a:xfrm>
            <a:off x="685800" y="1203325"/>
            <a:ext cx="5181600" cy="707886"/>
          </a:xfrm>
          <a:prstGeom prst="rect">
            <a:avLst/>
          </a:prstGeom>
          <a:noFill/>
          <a:ln w="9525">
            <a:noFill/>
            <a:miter lim="800000"/>
            <a:headEnd/>
            <a:tailEnd/>
          </a:ln>
        </p:spPr>
        <p:txBody>
          <a:bodyPr>
            <a:spAutoFit/>
          </a:bodyPr>
          <a:lstStyle/>
          <a:p>
            <a:pPr>
              <a:spcBef>
                <a:spcPct val="50000"/>
              </a:spcBef>
            </a:pPr>
            <a:r>
              <a:rPr lang="en-US" sz="4000" b="1" dirty="0" smtClean="0">
                <a:solidFill>
                  <a:schemeClr val="bg1"/>
                </a:solidFill>
                <a:latin typeface="Times New Roman" pitchFamily="28" charset="0"/>
              </a:rPr>
              <a:t>$1,000   Question</a:t>
            </a:r>
            <a:endParaRPr lang="en-US" sz="4000" dirty="0">
              <a:solidFill>
                <a:srgbClr val="000099"/>
              </a:solidFill>
              <a:latin typeface="Times New Roman" pitchFamily="18" charset="0"/>
            </a:endParaRPr>
          </a:p>
        </p:txBody>
      </p:sp>
      <p:sp>
        <p:nvSpPr>
          <p:cNvPr id="70734" name="AutoShape 78"/>
          <p:cNvSpPr>
            <a:spLocks noChangeArrowheads="1"/>
          </p:cNvSpPr>
          <p:nvPr/>
        </p:nvSpPr>
        <p:spPr bwMode="auto">
          <a:xfrm>
            <a:off x="69850" y="2603500"/>
            <a:ext cx="6461125" cy="1077913"/>
          </a:xfrm>
          <a:prstGeom prst="flowChartPreparation">
            <a:avLst/>
          </a:prstGeom>
          <a:solidFill>
            <a:srgbClr val="00FF00"/>
          </a:solidFill>
          <a:ln w="57150">
            <a:solidFill>
              <a:srgbClr val="3399FF"/>
            </a:solidFill>
            <a:miter lim="800000"/>
            <a:headEnd/>
            <a:tailEnd/>
          </a:ln>
        </p:spPr>
        <p:txBody>
          <a:bodyPr wrap="none" anchor="ctr"/>
          <a:lstStyle/>
          <a:p>
            <a:pPr algn="l"/>
            <a:r>
              <a:rPr lang="en-US" sz="2400" b="1" dirty="0">
                <a:solidFill>
                  <a:prstClr val="black"/>
                </a:solidFill>
                <a:latin typeface="Times New Roman" pitchFamily="18" charset="0"/>
              </a:rPr>
              <a:t>       </a:t>
            </a:r>
          </a:p>
          <a:p>
            <a:pPr algn="l"/>
            <a:r>
              <a:rPr lang="en-US" sz="2400" b="1" dirty="0" smtClean="0">
                <a:solidFill>
                  <a:prstClr val="black"/>
                </a:solidFill>
                <a:latin typeface="Times New Roman" pitchFamily="18" charset="0"/>
              </a:rPr>
              <a:t>Andrew is showing </a:t>
            </a:r>
            <a:r>
              <a:rPr lang="en-US" sz="2400" b="1" dirty="0">
                <a:solidFill>
                  <a:prstClr val="black"/>
                </a:solidFill>
                <a:latin typeface="Times New Roman" pitchFamily="18" charset="0"/>
              </a:rPr>
              <a:t>a mix of age-</a:t>
            </a:r>
          </a:p>
          <a:p>
            <a:pPr algn="l"/>
            <a:r>
              <a:rPr lang="en-US" sz="2400" b="1" dirty="0">
                <a:solidFill>
                  <a:prstClr val="black"/>
                </a:solidFill>
                <a:latin typeface="Times New Roman" pitchFamily="18" charset="0"/>
              </a:rPr>
              <a:t>appropriate and not yet age-</a:t>
            </a:r>
          </a:p>
          <a:p>
            <a:pPr algn="l"/>
            <a:r>
              <a:rPr lang="en-US" sz="2400" b="1" dirty="0">
                <a:solidFill>
                  <a:prstClr val="black"/>
                </a:solidFill>
                <a:latin typeface="Times New Roman" pitchFamily="18" charset="0"/>
              </a:rPr>
              <a:t>appropriate </a:t>
            </a:r>
            <a:r>
              <a:rPr lang="en-US" sz="2400" b="1" dirty="0" smtClean="0">
                <a:solidFill>
                  <a:prstClr val="black"/>
                </a:solidFill>
                <a:latin typeface="Times New Roman" pitchFamily="18" charset="0"/>
              </a:rPr>
              <a:t>skills.  The rating?</a:t>
            </a:r>
            <a:endParaRPr lang="en-US" sz="2400" dirty="0">
              <a:solidFill>
                <a:prstClr val="black"/>
              </a:solidFill>
              <a:latin typeface="Times New Roman" pitchFamily="18" charset="0"/>
            </a:endParaRPr>
          </a:p>
          <a:p>
            <a:pPr algn="l"/>
            <a:endParaRPr lang="en-US" sz="2400" b="1" dirty="0">
              <a:solidFill>
                <a:prstClr val="black"/>
              </a:solidFill>
              <a:latin typeface="Times New Roman" pitchFamily="18" charset="0"/>
            </a:endParaRPr>
          </a:p>
        </p:txBody>
      </p:sp>
      <p:sp>
        <p:nvSpPr>
          <p:cNvPr id="22607" name="Text Box 79"/>
          <p:cNvSpPr txBox="1">
            <a:spLocks noChangeArrowheads="1"/>
          </p:cNvSpPr>
          <p:nvPr/>
        </p:nvSpPr>
        <p:spPr bwMode="auto">
          <a:xfrm>
            <a:off x="712788" y="2970213"/>
            <a:ext cx="5340350" cy="457200"/>
          </a:xfrm>
          <a:prstGeom prst="rect">
            <a:avLst/>
          </a:prstGeom>
          <a:noFill/>
          <a:ln w="9525">
            <a:noFill/>
            <a:miter lim="800000"/>
            <a:headEnd/>
            <a:tailEnd/>
          </a:ln>
        </p:spPr>
        <p:txBody>
          <a:bodyPr>
            <a:spAutoFit/>
          </a:bodyPr>
          <a:lstStyle/>
          <a:p>
            <a:pPr algn="l"/>
            <a:endParaRPr lang="en-US" sz="2400">
              <a:solidFill>
                <a:prstClr val="black"/>
              </a:solidFill>
              <a:latin typeface="Times New Roman" pitchFamily="18" charset="0"/>
            </a:endParaRPr>
          </a:p>
        </p:txBody>
      </p:sp>
    </p:spTree>
    <p:extLst>
      <p:ext uri="{BB962C8B-B14F-4D97-AF65-F5344CB8AC3E}">
        <p14:creationId xmlns:p14="http://schemas.microsoft.com/office/powerpoint/2010/main" val="880591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70731"/>
                                        </p:tgtEl>
                                        <p:attrNameLst>
                                          <p:attrName>style.visibility</p:attrName>
                                        </p:attrNameLst>
                                      </p:cBhvr>
                                      <p:to>
                                        <p:strVal val="visible"/>
                                      </p:to>
                                    </p:set>
                                    <p:animEffect transition="in" filter="dissolve">
                                      <p:cBhvr>
                                        <p:cTn id="7" dur="500"/>
                                        <p:tgtEl>
                                          <p:spTgt spid="70731"/>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70669"/>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70671"/>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70670"/>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706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70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9" grpId="0" autoUpdateAnimBg="0"/>
      <p:bldP spid="70670" grpId="0" autoUpdateAnimBg="0"/>
      <p:bldP spid="70671" grpId="0" autoUpdateAnimBg="0"/>
      <p:bldP spid="70672" grpId="0" autoUpdateAnimBg="0"/>
      <p:bldP spid="70731"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3556" name="Rectangle 4"/>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557" name="AutoShape 5"/>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558" name="AutoShape 6"/>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559" name="AutoShape 7"/>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560" name="AutoShape 8"/>
          <p:cNvSpPr>
            <a:spLocks noChangeArrowheads="1"/>
          </p:cNvSpPr>
          <p:nvPr/>
        </p:nvSpPr>
        <p:spPr bwMode="auto">
          <a:xfrm>
            <a:off x="4648200" y="5867400"/>
            <a:ext cx="4267200" cy="914400"/>
          </a:xfrm>
          <a:prstGeom prst="flowChartPreparation">
            <a:avLst/>
          </a:prstGeom>
          <a:solidFill>
            <a:schemeClr val="tx1"/>
          </a:solidFill>
          <a:ln w="57150">
            <a:solidFill>
              <a:srgbClr val="FFCC00"/>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561" name="Line 9"/>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3562" name="Line 10"/>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3563" name="Line 11"/>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3564" name="Line 12"/>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3565" name="Line 13"/>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3566" name="Line 14"/>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71695" name="Text Box 15"/>
          <p:cNvSpPr txBox="1">
            <a:spLocks noChangeArrowheads="1"/>
          </p:cNvSpPr>
          <p:nvPr/>
        </p:nvSpPr>
        <p:spPr bwMode="auto">
          <a:xfrm>
            <a:off x="790575" y="5029200"/>
            <a:ext cx="3657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A:  5</a:t>
            </a:r>
            <a:endParaRPr lang="en-US" sz="2400">
              <a:solidFill>
                <a:srgbClr val="FFCC00"/>
              </a:solidFill>
              <a:latin typeface="Times New Roman" pitchFamily="18" charset="0"/>
            </a:endParaRPr>
          </a:p>
        </p:txBody>
      </p:sp>
      <p:sp>
        <p:nvSpPr>
          <p:cNvPr id="71696" name="Text Box 16"/>
          <p:cNvSpPr txBox="1">
            <a:spLocks noChangeArrowheads="1"/>
          </p:cNvSpPr>
          <p:nvPr/>
        </p:nvSpPr>
        <p:spPr bwMode="auto">
          <a:xfrm>
            <a:off x="800100" y="6096000"/>
            <a:ext cx="2209800" cy="457200"/>
          </a:xfrm>
          <a:prstGeom prst="rect">
            <a:avLst/>
          </a:prstGeom>
          <a:noFill/>
          <a:ln w="9525">
            <a:noFill/>
            <a:miter lim="800000"/>
            <a:headEnd/>
            <a:tailEnd/>
          </a:ln>
        </p:spPr>
        <p:txBody>
          <a:bodyPr>
            <a:spAutoFit/>
          </a:bodyPr>
          <a:lstStyle/>
          <a:p>
            <a:pPr algn="l">
              <a:spcBef>
                <a:spcPct val="50000"/>
              </a:spcBef>
            </a:pPr>
            <a:r>
              <a:rPr lang="en-US" sz="2400" b="1" dirty="0">
                <a:solidFill>
                  <a:srgbClr val="FFCC00"/>
                </a:solidFill>
                <a:latin typeface="Times New Roman" pitchFamily="28" charset="0"/>
              </a:rPr>
              <a:t>C:  3</a:t>
            </a:r>
            <a:endParaRPr lang="en-US" sz="2400" dirty="0">
              <a:solidFill>
                <a:srgbClr val="FFCC00"/>
              </a:solidFill>
              <a:latin typeface="Times New Roman" pitchFamily="18" charset="0"/>
            </a:endParaRPr>
          </a:p>
        </p:txBody>
      </p:sp>
      <p:sp>
        <p:nvSpPr>
          <p:cNvPr id="71697" name="Text Box 17"/>
          <p:cNvSpPr txBox="1">
            <a:spLocks noChangeArrowheads="1"/>
          </p:cNvSpPr>
          <p:nvPr/>
        </p:nvSpPr>
        <p:spPr bwMode="auto">
          <a:xfrm>
            <a:off x="5148262" y="5029200"/>
            <a:ext cx="2895600" cy="457200"/>
          </a:xfrm>
          <a:prstGeom prst="rect">
            <a:avLst/>
          </a:prstGeom>
          <a:noFill/>
          <a:ln w="9525">
            <a:noFill/>
            <a:miter lim="800000"/>
            <a:headEnd/>
            <a:tailEnd/>
          </a:ln>
        </p:spPr>
        <p:txBody>
          <a:bodyPr>
            <a:spAutoFit/>
          </a:bodyPr>
          <a:lstStyle/>
          <a:p>
            <a:pPr algn="l">
              <a:spcBef>
                <a:spcPct val="50000"/>
              </a:spcBef>
            </a:pPr>
            <a:r>
              <a:rPr lang="en-US" sz="2400" b="1" dirty="0">
                <a:solidFill>
                  <a:srgbClr val="FFCC00"/>
                </a:solidFill>
                <a:latin typeface="Times New Roman" pitchFamily="28" charset="0"/>
              </a:rPr>
              <a:t>B:  4</a:t>
            </a:r>
            <a:endParaRPr lang="en-US" sz="2400" dirty="0">
              <a:solidFill>
                <a:srgbClr val="FFCC00"/>
              </a:solidFill>
              <a:latin typeface="Times New Roman" pitchFamily="18" charset="0"/>
            </a:endParaRPr>
          </a:p>
        </p:txBody>
      </p:sp>
      <p:sp>
        <p:nvSpPr>
          <p:cNvPr id="71698" name="Text Box 18"/>
          <p:cNvSpPr txBox="1">
            <a:spLocks noChangeArrowheads="1"/>
          </p:cNvSpPr>
          <p:nvPr/>
        </p:nvSpPr>
        <p:spPr bwMode="auto">
          <a:xfrm>
            <a:off x="5343525" y="5870575"/>
            <a:ext cx="3740150" cy="762000"/>
          </a:xfrm>
          <a:prstGeom prst="rect">
            <a:avLst/>
          </a:prstGeom>
          <a:noFill/>
          <a:ln w="9525">
            <a:noFill/>
            <a:miter lim="800000"/>
            <a:headEnd/>
            <a:tailEnd/>
          </a:ln>
        </p:spPr>
        <p:txBody>
          <a:bodyPr>
            <a:spAutoFit/>
          </a:bodyPr>
          <a:lstStyle/>
          <a:p>
            <a:pPr algn="l">
              <a:spcBef>
                <a:spcPct val="50000"/>
              </a:spcBef>
            </a:pPr>
            <a:r>
              <a:rPr lang="en-US" sz="2400" b="1" dirty="0">
                <a:solidFill>
                  <a:srgbClr val="FFCC00"/>
                </a:solidFill>
                <a:latin typeface="Times New Roman" pitchFamily="28" charset="0"/>
              </a:rPr>
              <a:t>D:  </a:t>
            </a:r>
            <a:r>
              <a:rPr lang="en-US" sz="2000" b="1" dirty="0">
                <a:solidFill>
                  <a:srgbClr val="FFCC00"/>
                </a:solidFill>
                <a:latin typeface="Times New Roman" pitchFamily="28" charset="0"/>
              </a:rPr>
              <a:t>Two of these: A or B, depending on the mix</a:t>
            </a:r>
            <a:endParaRPr lang="en-US" sz="2000" dirty="0">
              <a:solidFill>
                <a:srgbClr val="FFCC00"/>
              </a:solidFill>
              <a:latin typeface="Times New Roman" pitchFamily="18" charset="0"/>
            </a:endParaRPr>
          </a:p>
        </p:txBody>
      </p:sp>
      <p:sp>
        <p:nvSpPr>
          <p:cNvPr id="23571" name="Oval 19"/>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3572" name="Oval 20"/>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3573" name="Oval 21"/>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3574" name="Text Box 22"/>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prstClr val="white"/>
                </a:solidFill>
                <a:latin typeface="Times New Roman" pitchFamily="28" charset="0"/>
              </a:rPr>
              <a:t>50:50</a:t>
            </a:r>
            <a:endParaRPr lang="en-US" sz="2400">
              <a:solidFill>
                <a:prstClr val="white"/>
              </a:solidFill>
              <a:latin typeface="Times New Roman" pitchFamily="18" charset="0"/>
            </a:endParaRPr>
          </a:p>
        </p:txBody>
      </p:sp>
      <p:sp>
        <p:nvSpPr>
          <p:cNvPr id="23575" name="Rectangle 23"/>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576" name="Text Box 24"/>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23577" name="Text Box 25"/>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23578" name="Text Box 26"/>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23579" name="Text Box 27"/>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23580" name="Text Box 28"/>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23581" name="Text Box 29"/>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23582" name="Rectangle 30"/>
          <p:cNvSpPr>
            <a:spLocks noChangeArrowheads="1"/>
          </p:cNvSpPr>
          <p:nvPr/>
        </p:nvSpPr>
        <p:spPr bwMode="auto">
          <a:xfrm>
            <a:off x="6696075" y="3135313"/>
            <a:ext cx="2413000" cy="322262"/>
          </a:xfrm>
          <a:prstGeom prst="rect">
            <a:avLst/>
          </a:prstGeom>
          <a:solidFill>
            <a:srgbClr val="FF0000"/>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583" name="Text Box 31"/>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23584" name="Text Box 32"/>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23585" name="Text Box 33"/>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23586" name="Text Box 34"/>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23587" name="Text Box 35"/>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23588" name="Text Box 36"/>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23589" name="Text Box 37"/>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23590" name="Text Box 38"/>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23591" name="Text Box 39"/>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23592" name="Text Box 40"/>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23593" name="Text Box 41"/>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23594" name="Text Box 42"/>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23595" name="Text Box 43"/>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23596" name="Text Box 44"/>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23597" name="Text Box 45"/>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23598" name="Text Box 46"/>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23599" name="Text Box 47"/>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23600" name="Text Box 48"/>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23601" name="Text Box 49"/>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23602" name="Text Box 50"/>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23603" name="Text Box 51"/>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23604" name="Text Box 52"/>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23605" name="Text Box 53"/>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23606" name="Text Box 54"/>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23607" name="Oval 55"/>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08" name="Oval 56"/>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09" name="Oval 57"/>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10" name="Oval 58"/>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11" name="Oval 59"/>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12" name="Oval 60"/>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13" name="Oval 61"/>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14" name="Oval 62"/>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15" name="Oval 63"/>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16" name="Oval 64"/>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23617" name="Oval 65"/>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18" name="Oval 66"/>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19" name="Oval 67"/>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20" name="Oval 68"/>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21" name="Oval 69"/>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pic>
        <p:nvPicPr>
          <p:cNvPr id="23622" name="Picture 7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23623" name="AutoShape 71"/>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624" name="Oval 72"/>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23625" name="AutoShape 73"/>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626" name="Oval 74"/>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23627" name="AutoShape 75"/>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628" name="Oval 76"/>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71757" name="Text Box 77"/>
          <p:cNvSpPr txBox="1">
            <a:spLocks noChangeArrowheads="1"/>
          </p:cNvSpPr>
          <p:nvPr/>
        </p:nvSpPr>
        <p:spPr bwMode="auto">
          <a:xfrm>
            <a:off x="685800" y="1203325"/>
            <a:ext cx="5181600" cy="707886"/>
          </a:xfrm>
          <a:prstGeom prst="rect">
            <a:avLst/>
          </a:prstGeom>
          <a:noFill/>
          <a:ln w="9525">
            <a:noFill/>
            <a:miter lim="800000"/>
            <a:headEnd/>
            <a:tailEnd/>
          </a:ln>
        </p:spPr>
        <p:txBody>
          <a:bodyPr>
            <a:spAutoFit/>
          </a:bodyPr>
          <a:lstStyle/>
          <a:p>
            <a:pPr>
              <a:spcBef>
                <a:spcPct val="50000"/>
              </a:spcBef>
            </a:pPr>
            <a:r>
              <a:rPr lang="en-US" sz="4000" b="1" dirty="0" smtClean="0">
                <a:solidFill>
                  <a:schemeClr val="bg1"/>
                </a:solidFill>
                <a:latin typeface="Times New Roman" pitchFamily="28" charset="0"/>
              </a:rPr>
              <a:t>$1,000   Question</a:t>
            </a:r>
            <a:endParaRPr lang="en-US" sz="4000" dirty="0">
              <a:solidFill>
                <a:srgbClr val="000099"/>
              </a:solidFill>
              <a:latin typeface="Times New Roman" pitchFamily="18" charset="0"/>
            </a:endParaRPr>
          </a:p>
        </p:txBody>
      </p:sp>
      <p:sp>
        <p:nvSpPr>
          <p:cNvPr id="71760" name="AutoShape 80"/>
          <p:cNvSpPr>
            <a:spLocks noChangeArrowheads="1"/>
          </p:cNvSpPr>
          <p:nvPr/>
        </p:nvSpPr>
        <p:spPr bwMode="auto">
          <a:xfrm>
            <a:off x="69850" y="2603500"/>
            <a:ext cx="6461125" cy="1077913"/>
          </a:xfrm>
          <a:prstGeom prst="flowChartPreparation">
            <a:avLst/>
          </a:prstGeom>
          <a:solidFill>
            <a:srgbClr val="00FF00"/>
          </a:solidFill>
          <a:ln w="57150">
            <a:solidFill>
              <a:srgbClr val="3399FF"/>
            </a:solidFill>
            <a:miter lim="800000"/>
            <a:headEnd/>
            <a:tailEnd/>
          </a:ln>
        </p:spPr>
        <p:txBody>
          <a:bodyPr wrap="none" anchor="ctr"/>
          <a:lstStyle/>
          <a:p>
            <a:pPr algn="l"/>
            <a:r>
              <a:rPr lang="en-US" sz="2400" b="1" dirty="0">
                <a:solidFill>
                  <a:prstClr val="black"/>
                </a:solidFill>
                <a:latin typeface="Times New Roman" pitchFamily="18" charset="0"/>
              </a:rPr>
              <a:t>       </a:t>
            </a:r>
          </a:p>
          <a:p>
            <a:pPr algn="l"/>
            <a:r>
              <a:rPr lang="en-US" sz="2400" b="1" dirty="0" smtClean="0">
                <a:solidFill>
                  <a:prstClr val="black"/>
                </a:solidFill>
                <a:latin typeface="Times New Roman" pitchFamily="18" charset="0"/>
              </a:rPr>
              <a:t>Andrew is showing a mix of age-</a:t>
            </a:r>
          </a:p>
          <a:p>
            <a:pPr algn="l"/>
            <a:r>
              <a:rPr lang="en-US" sz="2400" b="1" dirty="0" smtClean="0">
                <a:solidFill>
                  <a:prstClr val="black"/>
                </a:solidFill>
                <a:latin typeface="Times New Roman" pitchFamily="18" charset="0"/>
              </a:rPr>
              <a:t>appropriate and not yet age-</a:t>
            </a:r>
          </a:p>
          <a:p>
            <a:pPr algn="l"/>
            <a:r>
              <a:rPr lang="en-US" sz="2400" b="1" dirty="0" smtClean="0">
                <a:solidFill>
                  <a:prstClr val="black"/>
                </a:solidFill>
                <a:latin typeface="Times New Roman" pitchFamily="18" charset="0"/>
              </a:rPr>
              <a:t>appropriate skills.  The rating?</a:t>
            </a:r>
            <a:endParaRPr lang="en-US" sz="2400" dirty="0" smtClean="0">
              <a:solidFill>
                <a:prstClr val="black"/>
              </a:solidFill>
              <a:latin typeface="Times New Roman" pitchFamily="18" charset="0"/>
            </a:endParaRPr>
          </a:p>
          <a:p>
            <a:pPr algn="l"/>
            <a:endParaRPr lang="en-US" sz="2400" b="1" dirty="0">
              <a:solidFill>
                <a:prstClr val="black"/>
              </a:solidFill>
              <a:latin typeface="Times New Roman" pitchFamily="18" charset="0"/>
            </a:endParaRPr>
          </a:p>
        </p:txBody>
      </p:sp>
      <p:sp>
        <p:nvSpPr>
          <p:cNvPr id="23633" name="Text Box 81"/>
          <p:cNvSpPr txBox="1">
            <a:spLocks noChangeArrowheads="1"/>
          </p:cNvSpPr>
          <p:nvPr/>
        </p:nvSpPr>
        <p:spPr bwMode="auto">
          <a:xfrm>
            <a:off x="712788" y="2970213"/>
            <a:ext cx="5340350" cy="457200"/>
          </a:xfrm>
          <a:prstGeom prst="rect">
            <a:avLst/>
          </a:prstGeom>
          <a:noFill/>
          <a:ln w="9525">
            <a:noFill/>
            <a:miter lim="800000"/>
            <a:headEnd/>
            <a:tailEnd/>
          </a:ln>
        </p:spPr>
        <p:txBody>
          <a:bodyPr>
            <a:spAutoFit/>
          </a:bodyPr>
          <a:lstStyle/>
          <a:p>
            <a:pPr algn="l"/>
            <a:endParaRPr lang="en-US" sz="2400">
              <a:solidFill>
                <a:prstClr val="black"/>
              </a:solidFill>
              <a:latin typeface="Times New Roman" pitchFamily="18" charset="0"/>
            </a:endParaRPr>
          </a:p>
        </p:txBody>
      </p:sp>
    </p:spTree>
    <p:extLst>
      <p:ext uri="{BB962C8B-B14F-4D97-AF65-F5344CB8AC3E}">
        <p14:creationId xmlns:p14="http://schemas.microsoft.com/office/powerpoint/2010/main" val="3361514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71757"/>
                                        </p:tgtEl>
                                        <p:attrNameLst>
                                          <p:attrName>style.visibility</p:attrName>
                                        </p:attrNameLst>
                                      </p:cBhvr>
                                      <p:to>
                                        <p:strVal val="visible"/>
                                      </p:to>
                                    </p:set>
                                    <p:animEffect transition="in" filter="dissolve">
                                      <p:cBhvr>
                                        <p:cTn id="7" dur="500"/>
                                        <p:tgtEl>
                                          <p:spTgt spid="71757"/>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71695"/>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71697"/>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71696"/>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716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717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5" grpId="0" autoUpdateAnimBg="0"/>
      <p:bldP spid="71696" grpId="0" autoUpdateAnimBg="0"/>
      <p:bldP spid="71697" grpId="0" autoUpdateAnimBg="0"/>
      <p:bldP spid="71698" grpId="0" autoUpdateAnimBg="0"/>
      <p:bldP spid="71757"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505200" y="1127125"/>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76803" name="Rectangle 3"/>
          <p:cNvSpPr>
            <a:spLocks noChangeArrowheads="1"/>
          </p:cNvSpPr>
          <p:nvPr/>
        </p:nvSpPr>
        <p:spPr bwMode="auto">
          <a:xfrm>
            <a:off x="3571875" y="3059113"/>
            <a:ext cx="2413000" cy="322262"/>
          </a:xfrm>
          <a:prstGeom prst="rect">
            <a:avLst/>
          </a:prstGeom>
          <a:solidFill>
            <a:srgbClr val="FF0000"/>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8676" name="Text Box 4"/>
          <p:cNvSpPr txBox="1">
            <a:spLocks noChangeArrowheads="1"/>
          </p:cNvSpPr>
          <p:nvPr/>
        </p:nvSpPr>
        <p:spPr bwMode="auto">
          <a:xfrm>
            <a:off x="3581400" y="111125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28677" name="Text Box 5"/>
          <p:cNvSpPr txBox="1">
            <a:spLocks noChangeArrowheads="1"/>
          </p:cNvSpPr>
          <p:nvPr/>
        </p:nvSpPr>
        <p:spPr bwMode="auto">
          <a:xfrm>
            <a:off x="3581400" y="1431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28678" name="Text Box 6"/>
          <p:cNvSpPr txBox="1">
            <a:spLocks noChangeArrowheads="1"/>
          </p:cNvSpPr>
          <p:nvPr/>
        </p:nvSpPr>
        <p:spPr bwMode="auto">
          <a:xfrm>
            <a:off x="3581400" y="1736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28679" name="Text Box 7"/>
          <p:cNvSpPr txBox="1">
            <a:spLocks noChangeArrowheads="1"/>
          </p:cNvSpPr>
          <p:nvPr/>
        </p:nvSpPr>
        <p:spPr bwMode="auto">
          <a:xfrm>
            <a:off x="3581400" y="2041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28680" name="Text Box 8"/>
          <p:cNvSpPr txBox="1">
            <a:spLocks noChangeArrowheads="1"/>
          </p:cNvSpPr>
          <p:nvPr/>
        </p:nvSpPr>
        <p:spPr bwMode="auto">
          <a:xfrm>
            <a:off x="3581400" y="2346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28681" name="Text Box 9"/>
          <p:cNvSpPr txBox="1">
            <a:spLocks noChangeArrowheads="1"/>
          </p:cNvSpPr>
          <p:nvPr/>
        </p:nvSpPr>
        <p:spPr bwMode="auto">
          <a:xfrm>
            <a:off x="3581400" y="265112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28682" name="Text Box 10"/>
          <p:cNvSpPr txBox="1">
            <a:spLocks noChangeArrowheads="1"/>
          </p:cNvSpPr>
          <p:nvPr/>
        </p:nvSpPr>
        <p:spPr bwMode="auto">
          <a:xfrm>
            <a:off x="3581400" y="2955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28683" name="Text Box 11"/>
          <p:cNvSpPr txBox="1">
            <a:spLocks noChangeArrowheads="1"/>
          </p:cNvSpPr>
          <p:nvPr/>
        </p:nvSpPr>
        <p:spPr bwMode="auto">
          <a:xfrm>
            <a:off x="3581400" y="3260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28684" name="Text Box 12"/>
          <p:cNvSpPr txBox="1">
            <a:spLocks noChangeArrowheads="1"/>
          </p:cNvSpPr>
          <p:nvPr/>
        </p:nvSpPr>
        <p:spPr bwMode="auto">
          <a:xfrm>
            <a:off x="3581400" y="3565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28685" name="Text Box 13"/>
          <p:cNvSpPr txBox="1">
            <a:spLocks noChangeArrowheads="1"/>
          </p:cNvSpPr>
          <p:nvPr/>
        </p:nvSpPr>
        <p:spPr bwMode="auto">
          <a:xfrm>
            <a:off x="3581400" y="3870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28686" name="Text Box 14"/>
          <p:cNvSpPr txBox="1">
            <a:spLocks noChangeArrowheads="1"/>
          </p:cNvSpPr>
          <p:nvPr/>
        </p:nvSpPr>
        <p:spPr bwMode="auto">
          <a:xfrm>
            <a:off x="3581400" y="417512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28687" name="Text Box 15"/>
          <p:cNvSpPr txBox="1">
            <a:spLocks noChangeArrowheads="1"/>
          </p:cNvSpPr>
          <p:nvPr/>
        </p:nvSpPr>
        <p:spPr bwMode="auto">
          <a:xfrm>
            <a:off x="3581400" y="4479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28688" name="Text Box 16"/>
          <p:cNvSpPr txBox="1">
            <a:spLocks noChangeArrowheads="1"/>
          </p:cNvSpPr>
          <p:nvPr/>
        </p:nvSpPr>
        <p:spPr bwMode="auto">
          <a:xfrm>
            <a:off x="3581400" y="4784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28689" name="Text Box 17"/>
          <p:cNvSpPr txBox="1">
            <a:spLocks noChangeArrowheads="1"/>
          </p:cNvSpPr>
          <p:nvPr/>
        </p:nvSpPr>
        <p:spPr bwMode="auto">
          <a:xfrm>
            <a:off x="3581400" y="5089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28690" name="Text Box 18"/>
          <p:cNvSpPr txBox="1">
            <a:spLocks noChangeArrowheads="1"/>
          </p:cNvSpPr>
          <p:nvPr/>
        </p:nvSpPr>
        <p:spPr bwMode="auto">
          <a:xfrm>
            <a:off x="3581400" y="5394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28691" name="Text Box 19"/>
          <p:cNvSpPr txBox="1">
            <a:spLocks noChangeArrowheads="1"/>
          </p:cNvSpPr>
          <p:nvPr/>
        </p:nvSpPr>
        <p:spPr bwMode="auto">
          <a:xfrm>
            <a:off x="4419600" y="112712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28692" name="Text Box 20"/>
          <p:cNvSpPr txBox="1">
            <a:spLocks noChangeArrowheads="1"/>
          </p:cNvSpPr>
          <p:nvPr/>
        </p:nvSpPr>
        <p:spPr bwMode="auto">
          <a:xfrm>
            <a:off x="4419600" y="1447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28693" name="Text Box 21"/>
          <p:cNvSpPr txBox="1">
            <a:spLocks noChangeArrowheads="1"/>
          </p:cNvSpPr>
          <p:nvPr/>
        </p:nvSpPr>
        <p:spPr bwMode="auto">
          <a:xfrm>
            <a:off x="4419600" y="1752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28694" name="Text Box 22"/>
          <p:cNvSpPr txBox="1">
            <a:spLocks noChangeArrowheads="1"/>
          </p:cNvSpPr>
          <p:nvPr/>
        </p:nvSpPr>
        <p:spPr bwMode="auto">
          <a:xfrm>
            <a:off x="4419600" y="2057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28695" name="Text Box 23"/>
          <p:cNvSpPr txBox="1">
            <a:spLocks noChangeArrowheads="1"/>
          </p:cNvSpPr>
          <p:nvPr/>
        </p:nvSpPr>
        <p:spPr bwMode="auto">
          <a:xfrm>
            <a:off x="4419600" y="2362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28696" name="Text Box 24"/>
          <p:cNvSpPr txBox="1">
            <a:spLocks noChangeArrowheads="1"/>
          </p:cNvSpPr>
          <p:nvPr/>
        </p:nvSpPr>
        <p:spPr bwMode="auto">
          <a:xfrm>
            <a:off x="4419600" y="266700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28697" name="Text Box 25"/>
          <p:cNvSpPr txBox="1">
            <a:spLocks noChangeArrowheads="1"/>
          </p:cNvSpPr>
          <p:nvPr/>
        </p:nvSpPr>
        <p:spPr bwMode="auto">
          <a:xfrm>
            <a:off x="4419600" y="2971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28698" name="Text Box 26"/>
          <p:cNvSpPr txBox="1">
            <a:spLocks noChangeArrowheads="1"/>
          </p:cNvSpPr>
          <p:nvPr/>
        </p:nvSpPr>
        <p:spPr bwMode="auto">
          <a:xfrm>
            <a:off x="4419600" y="3276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28699" name="Text Box 27"/>
          <p:cNvSpPr txBox="1">
            <a:spLocks noChangeArrowheads="1"/>
          </p:cNvSpPr>
          <p:nvPr/>
        </p:nvSpPr>
        <p:spPr bwMode="auto">
          <a:xfrm>
            <a:off x="4419600" y="3581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28700" name="Text Box 28"/>
          <p:cNvSpPr txBox="1">
            <a:spLocks noChangeArrowheads="1"/>
          </p:cNvSpPr>
          <p:nvPr/>
        </p:nvSpPr>
        <p:spPr bwMode="auto">
          <a:xfrm>
            <a:off x="4419600" y="3886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28701" name="Text Box 29"/>
          <p:cNvSpPr txBox="1">
            <a:spLocks noChangeArrowheads="1"/>
          </p:cNvSpPr>
          <p:nvPr/>
        </p:nvSpPr>
        <p:spPr bwMode="auto">
          <a:xfrm>
            <a:off x="4419600" y="419100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28702" name="Text Box 30"/>
          <p:cNvSpPr txBox="1">
            <a:spLocks noChangeArrowheads="1"/>
          </p:cNvSpPr>
          <p:nvPr/>
        </p:nvSpPr>
        <p:spPr bwMode="auto">
          <a:xfrm>
            <a:off x="4419600" y="4495800"/>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28703" name="Text Box 31"/>
          <p:cNvSpPr txBox="1">
            <a:spLocks noChangeArrowheads="1"/>
          </p:cNvSpPr>
          <p:nvPr/>
        </p:nvSpPr>
        <p:spPr bwMode="auto">
          <a:xfrm>
            <a:off x="4419600" y="4800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28704" name="Text Box 32"/>
          <p:cNvSpPr txBox="1">
            <a:spLocks noChangeArrowheads="1"/>
          </p:cNvSpPr>
          <p:nvPr/>
        </p:nvSpPr>
        <p:spPr bwMode="auto">
          <a:xfrm>
            <a:off x="4419600" y="5105400"/>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28705" name="Text Box 33"/>
          <p:cNvSpPr txBox="1">
            <a:spLocks noChangeArrowheads="1"/>
          </p:cNvSpPr>
          <p:nvPr/>
        </p:nvSpPr>
        <p:spPr bwMode="auto">
          <a:xfrm>
            <a:off x="4419600" y="5410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28706" name="Oval 34"/>
          <p:cNvSpPr>
            <a:spLocks noChangeArrowheads="1"/>
          </p:cNvSpPr>
          <p:nvPr/>
        </p:nvSpPr>
        <p:spPr bwMode="auto">
          <a:xfrm>
            <a:off x="4114800" y="5546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07" name="Oval 35"/>
          <p:cNvSpPr>
            <a:spLocks noChangeArrowheads="1"/>
          </p:cNvSpPr>
          <p:nvPr/>
        </p:nvSpPr>
        <p:spPr bwMode="auto">
          <a:xfrm>
            <a:off x="4114800" y="5241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08" name="Oval 36"/>
          <p:cNvSpPr>
            <a:spLocks noChangeArrowheads="1"/>
          </p:cNvSpPr>
          <p:nvPr/>
        </p:nvSpPr>
        <p:spPr bwMode="auto">
          <a:xfrm>
            <a:off x="4114800" y="4937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09" name="Oval 37"/>
          <p:cNvSpPr>
            <a:spLocks noChangeArrowheads="1"/>
          </p:cNvSpPr>
          <p:nvPr/>
        </p:nvSpPr>
        <p:spPr bwMode="auto">
          <a:xfrm>
            <a:off x="4114800" y="4632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10" name="Oval 38"/>
          <p:cNvSpPr>
            <a:spLocks noChangeArrowheads="1"/>
          </p:cNvSpPr>
          <p:nvPr/>
        </p:nvSpPr>
        <p:spPr bwMode="auto">
          <a:xfrm>
            <a:off x="4114800" y="4327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11" name="Oval 39"/>
          <p:cNvSpPr>
            <a:spLocks noChangeArrowheads="1"/>
          </p:cNvSpPr>
          <p:nvPr/>
        </p:nvSpPr>
        <p:spPr bwMode="auto">
          <a:xfrm>
            <a:off x="4114800" y="4022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12" name="Oval 40"/>
          <p:cNvSpPr>
            <a:spLocks noChangeArrowheads="1"/>
          </p:cNvSpPr>
          <p:nvPr/>
        </p:nvSpPr>
        <p:spPr bwMode="auto">
          <a:xfrm>
            <a:off x="4114800" y="3717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13" name="Oval 41"/>
          <p:cNvSpPr>
            <a:spLocks noChangeArrowheads="1"/>
          </p:cNvSpPr>
          <p:nvPr/>
        </p:nvSpPr>
        <p:spPr bwMode="auto">
          <a:xfrm>
            <a:off x="4114800" y="3413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14" name="Oval 42"/>
          <p:cNvSpPr>
            <a:spLocks noChangeArrowheads="1"/>
          </p:cNvSpPr>
          <p:nvPr/>
        </p:nvSpPr>
        <p:spPr bwMode="auto">
          <a:xfrm>
            <a:off x="4114800" y="3108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15" name="Oval 43"/>
          <p:cNvSpPr>
            <a:spLocks noChangeArrowheads="1"/>
          </p:cNvSpPr>
          <p:nvPr/>
        </p:nvSpPr>
        <p:spPr bwMode="auto">
          <a:xfrm>
            <a:off x="4114800" y="2803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28716" name="Oval 44"/>
          <p:cNvSpPr>
            <a:spLocks noChangeArrowheads="1"/>
          </p:cNvSpPr>
          <p:nvPr/>
        </p:nvSpPr>
        <p:spPr bwMode="auto">
          <a:xfrm>
            <a:off x="4114800" y="2498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17" name="Oval 45"/>
          <p:cNvSpPr>
            <a:spLocks noChangeArrowheads="1"/>
          </p:cNvSpPr>
          <p:nvPr/>
        </p:nvSpPr>
        <p:spPr bwMode="auto">
          <a:xfrm>
            <a:off x="4114800" y="2193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18" name="Oval 46"/>
          <p:cNvSpPr>
            <a:spLocks noChangeArrowheads="1"/>
          </p:cNvSpPr>
          <p:nvPr/>
        </p:nvSpPr>
        <p:spPr bwMode="auto">
          <a:xfrm>
            <a:off x="4114800" y="1889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19" name="Oval 47"/>
          <p:cNvSpPr>
            <a:spLocks noChangeArrowheads="1"/>
          </p:cNvSpPr>
          <p:nvPr/>
        </p:nvSpPr>
        <p:spPr bwMode="auto">
          <a:xfrm>
            <a:off x="4114800" y="1584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20" name="Oval 48"/>
          <p:cNvSpPr>
            <a:spLocks noChangeArrowheads="1"/>
          </p:cNvSpPr>
          <p:nvPr/>
        </p:nvSpPr>
        <p:spPr bwMode="auto">
          <a:xfrm>
            <a:off x="4114800" y="1279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Tree>
    <p:extLst>
      <p:ext uri="{BB962C8B-B14F-4D97-AF65-F5344CB8AC3E}">
        <p14:creationId xmlns:p14="http://schemas.microsoft.com/office/powerpoint/2010/main" val="2340518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76803"/>
                                        </p:tgtEl>
                                        <p:attrNameLst>
                                          <p:attrName>style.visibility</p:attrName>
                                        </p:attrNameLst>
                                      </p:cBhvr>
                                      <p:to>
                                        <p:strVal val="visible"/>
                                      </p:to>
                                    </p:set>
                                    <p:animEffect transition="in" filter="dissolve">
                                      <p:cBhvr>
                                        <p:cTn id="7" dur="500"/>
                                        <p:tgtEl>
                                          <p:spTgt spid="76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699"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700"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701"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702"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703" name="Line 7"/>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9704" name="Line 8"/>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9705" name="Line 9"/>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9706" name="Line 10"/>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9707" name="Line 11"/>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9708" name="Line 12"/>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77837" name="Text Box 13"/>
          <p:cNvSpPr txBox="1">
            <a:spLocks noChangeArrowheads="1"/>
          </p:cNvSpPr>
          <p:nvPr/>
        </p:nvSpPr>
        <p:spPr bwMode="auto">
          <a:xfrm>
            <a:off x="533400" y="5029200"/>
            <a:ext cx="3657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A:  3</a:t>
            </a:r>
            <a:endParaRPr lang="en-US" sz="2400">
              <a:solidFill>
                <a:srgbClr val="FFCC00"/>
              </a:solidFill>
              <a:latin typeface="Times New Roman" pitchFamily="18" charset="0"/>
            </a:endParaRPr>
          </a:p>
        </p:txBody>
      </p:sp>
      <p:sp>
        <p:nvSpPr>
          <p:cNvPr id="77838" name="Text Box 14"/>
          <p:cNvSpPr txBox="1">
            <a:spLocks noChangeArrowheads="1"/>
          </p:cNvSpPr>
          <p:nvPr/>
        </p:nvSpPr>
        <p:spPr bwMode="auto">
          <a:xfrm>
            <a:off x="533400" y="6096000"/>
            <a:ext cx="2209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C:  2</a:t>
            </a:r>
            <a:endParaRPr lang="en-US" sz="2400">
              <a:solidFill>
                <a:srgbClr val="FFCC00"/>
              </a:solidFill>
              <a:latin typeface="Times New Roman" pitchFamily="18" charset="0"/>
            </a:endParaRPr>
          </a:p>
        </p:txBody>
      </p:sp>
      <p:sp>
        <p:nvSpPr>
          <p:cNvPr id="77839" name="Text Box 15"/>
          <p:cNvSpPr txBox="1">
            <a:spLocks noChangeArrowheads="1"/>
          </p:cNvSpPr>
          <p:nvPr/>
        </p:nvSpPr>
        <p:spPr bwMode="auto">
          <a:xfrm>
            <a:off x="4953000" y="5029200"/>
            <a:ext cx="2895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B:  1</a:t>
            </a:r>
            <a:endParaRPr lang="en-US" sz="2400">
              <a:solidFill>
                <a:srgbClr val="FFCC00"/>
              </a:solidFill>
              <a:latin typeface="Times New Roman" pitchFamily="18" charset="0"/>
            </a:endParaRPr>
          </a:p>
        </p:txBody>
      </p:sp>
      <p:sp>
        <p:nvSpPr>
          <p:cNvPr id="77840" name="Text Box 16"/>
          <p:cNvSpPr txBox="1">
            <a:spLocks noChangeArrowheads="1"/>
          </p:cNvSpPr>
          <p:nvPr/>
        </p:nvSpPr>
        <p:spPr bwMode="auto">
          <a:xfrm>
            <a:off x="4953000" y="6096000"/>
            <a:ext cx="2971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D:  Either 1 or 2</a:t>
            </a:r>
            <a:endParaRPr lang="en-US" sz="2400">
              <a:solidFill>
                <a:srgbClr val="FFCC00"/>
              </a:solidFill>
              <a:latin typeface="Times New Roman" pitchFamily="18" charset="0"/>
            </a:endParaRPr>
          </a:p>
        </p:txBody>
      </p:sp>
      <p:sp>
        <p:nvSpPr>
          <p:cNvPr id="29713" name="Oval 17"/>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9714" name="Oval 18"/>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9715" name="Oval 19"/>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9716" name="Text Box 20"/>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prstClr val="white"/>
                </a:solidFill>
                <a:latin typeface="Times New Roman" pitchFamily="28" charset="0"/>
              </a:rPr>
              <a:t>50:50</a:t>
            </a:r>
            <a:endParaRPr lang="en-US" sz="2400">
              <a:solidFill>
                <a:prstClr val="white"/>
              </a:solidFill>
              <a:latin typeface="Times New Roman" pitchFamily="18" charset="0"/>
            </a:endParaRPr>
          </a:p>
        </p:txBody>
      </p:sp>
      <p:sp>
        <p:nvSpPr>
          <p:cNvPr id="29717" name="Rectangle 21"/>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718" name="Text Box 22"/>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29719" name="Text Box 23"/>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29720" name="Text Box 24"/>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29721" name="Text Box 25"/>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29722" name="Text Box 26"/>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29723" name="Text Box 27"/>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29724" name="Rectangle 28"/>
          <p:cNvSpPr>
            <a:spLocks noChangeArrowheads="1"/>
          </p:cNvSpPr>
          <p:nvPr/>
        </p:nvSpPr>
        <p:spPr bwMode="auto">
          <a:xfrm>
            <a:off x="6696075" y="1912938"/>
            <a:ext cx="2413000" cy="322262"/>
          </a:xfrm>
          <a:prstGeom prst="rect">
            <a:avLst/>
          </a:prstGeom>
          <a:solidFill>
            <a:srgbClr val="FF0000"/>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725" name="Text Box 29"/>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29726" name="Text Box 30"/>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29727" name="Text Box 31"/>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29728" name="Text Box 32"/>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29729" name="Text Box 33"/>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29730" name="Text Box 34"/>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29731" name="Text Box 35"/>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29732" name="Text Box 36"/>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29733" name="Text Box 37"/>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29734" name="Text Box 38"/>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29735" name="Text Box 39"/>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29736" name="Text Box 40"/>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29737" name="Text Box 41"/>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29738" name="Text Box 42"/>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29739" name="Text Box 43"/>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29740" name="Text Box 44"/>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29741" name="Text Box 45"/>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29742" name="Text Box 46"/>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29743" name="Text Box 47"/>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29744" name="Text Box 48"/>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29745" name="Text Box 49"/>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29746" name="Text Box 50"/>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29747" name="Text Box 51"/>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29748" name="Text Box 52"/>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29749" name="Oval 53"/>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50" name="Oval 54"/>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51" name="Oval 55"/>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52" name="Oval 56"/>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53" name="Oval 57"/>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54" name="Oval 58"/>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55" name="Oval 59"/>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56" name="Oval 60"/>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57" name="Oval 61"/>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58" name="Oval 62"/>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29759" name="Oval 63"/>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60" name="Oval 64"/>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61" name="Oval 65"/>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62" name="Oval 66"/>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63" name="Oval 67"/>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pic>
        <p:nvPicPr>
          <p:cNvPr id="29764" name="Picture 6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29765" name="AutoShape 69"/>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766" name="Oval 70"/>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29767" name="AutoShape 71"/>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768" name="Oval 72"/>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29769" name="AutoShape 73"/>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770" name="Oval 74"/>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77899" name="Text Box 75"/>
          <p:cNvSpPr txBox="1">
            <a:spLocks noChangeArrowheads="1"/>
          </p:cNvSpPr>
          <p:nvPr/>
        </p:nvSpPr>
        <p:spPr bwMode="auto">
          <a:xfrm>
            <a:off x="936625" y="939800"/>
            <a:ext cx="5181600" cy="707886"/>
          </a:xfrm>
          <a:prstGeom prst="rect">
            <a:avLst/>
          </a:prstGeom>
          <a:noFill/>
          <a:ln w="9525">
            <a:noFill/>
            <a:miter lim="800000"/>
            <a:headEnd/>
            <a:tailEnd/>
          </a:ln>
        </p:spPr>
        <p:txBody>
          <a:bodyPr>
            <a:spAutoFit/>
          </a:bodyPr>
          <a:lstStyle/>
          <a:p>
            <a:pPr algn="l">
              <a:spcBef>
                <a:spcPct val="50000"/>
              </a:spcBef>
            </a:pPr>
            <a:r>
              <a:rPr lang="en-US" sz="4000" b="1" dirty="0" smtClean="0">
                <a:solidFill>
                  <a:prstClr val="white"/>
                </a:solidFill>
                <a:latin typeface="Times New Roman" pitchFamily="28" charset="0"/>
              </a:rPr>
              <a:t>$ 16,000  Question </a:t>
            </a:r>
            <a:endParaRPr lang="en-US" sz="4000" dirty="0">
              <a:solidFill>
                <a:srgbClr val="000099"/>
              </a:solidFill>
              <a:latin typeface="Times New Roman" pitchFamily="18" charset="0"/>
            </a:endParaRPr>
          </a:p>
        </p:txBody>
      </p:sp>
      <p:sp>
        <p:nvSpPr>
          <p:cNvPr id="77902" name="AutoShape 78"/>
          <p:cNvSpPr>
            <a:spLocks noChangeArrowheads="1"/>
          </p:cNvSpPr>
          <p:nvPr/>
        </p:nvSpPr>
        <p:spPr bwMode="auto">
          <a:xfrm>
            <a:off x="69850" y="2133600"/>
            <a:ext cx="6388100" cy="1547813"/>
          </a:xfrm>
          <a:prstGeom prst="flowChartPreparation">
            <a:avLst/>
          </a:prstGeom>
          <a:solidFill>
            <a:srgbClr val="00FF00"/>
          </a:solidFill>
          <a:ln w="57150">
            <a:solidFill>
              <a:srgbClr val="3399FF"/>
            </a:solidFill>
            <a:miter lim="800000"/>
            <a:headEnd/>
            <a:tailEnd/>
          </a:ln>
        </p:spPr>
        <p:txBody>
          <a:bodyPr wrap="none" anchor="ctr"/>
          <a:lstStyle/>
          <a:p>
            <a:r>
              <a:rPr lang="en-US" sz="2000" b="1" dirty="0" smtClean="0">
                <a:solidFill>
                  <a:prstClr val="black"/>
                </a:solidFill>
                <a:latin typeface="Times New Roman" pitchFamily="18" charset="0"/>
              </a:rPr>
              <a:t>James has </a:t>
            </a:r>
            <a:r>
              <a:rPr lang="en-US" sz="2000" b="1" dirty="0">
                <a:solidFill>
                  <a:prstClr val="black"/>
                </a:solidFill>
                <a:latin typeface="Times New Roman" pitchFamily="18" charset="0"/>
              </a:rPr>
              <a:t>shown lots of progress. </a:t>
            </a:r>
            <a:endParaRPr lang="en-US" sz="2000" b="1" dirty="0" smtClean="0">
              <a:solidFill>
                <a:prstClr val="black"/>
              </a:solidFill>
              <a:latin typeface="Times New Roman" pitchFamily="18" charset="0"/>
            </a:endParaRPr>
          </a:p>
          <a:p>
            <a:r>
              <a:rPr lang="en-US" sz="2000" b="1" dirty="0" smtClean="0">
                <a:solidFill>
                  <a:prstClr val="black"/>
                </a:solidFill>
                <a:latin typeface="Times New Roman" pitchFamily="18" charset="0"/>
              </a:rPr>
              <a:t>He has early </a:t>
            </a:r>
            <a:r>
              <a:rPr lang="en-US" sz="2000" b="1" dirty="0">
                <a:solidFill>
                  <a:prstClr val="black"/>
                </a:solidFill>
                <a:latin typeface="Times New Roman" pitchFamily="18" charset="0"/>
              </a:rPr>
              <a:t>skills and can accomplish </a:t>
            </a:r>
            <a:r>
              <a:rPr lang="en-US" sz="2000" b="1" dirty="0" smtClean="0">
                <a:solidFill>
                  <a:prstClr val="black"/>
                </a:solidFill>
                <a:latin typeface="Times New Roman" pitchFamily="18" charset="0"/>
              </a:rPr>
              <a:t>new tasks</a:t>
            </a:r>
            <a:r>
              <a:rPr lang="en-US" sz="2000" b="1" dirty="0">
                <a:solidFill>
                  <a:prstClr val="black"/>
                </a:solidFill>
                <a:latin typeface="Times New Roman" pitchFamily="18" charset="0"/>
              </a:rPr>
              <a:t>, </a:t>
            </a:r>
            <a:endParaRPr lang="en-US" sz="2000" b="1" dirty="0" smtClean="0">
              <a:solidFill>
                <a:prstClr val="black"/>
              </a:solidFill>
              <a:latin typeface="Times New Roman" pitchFamily="18" charset="0"/>
            </a:endParaRPr>
          </a:p>
          <a:p>
            <a:r>
              <a:rPr lang="en-US" sz="2000" b="1" dirty="0" smtClean="0">
                <a:solidFill>
                  <a:prstClr val="black"/>
                </a:solidFill>
                <a:latin typeface="Times New Roman" pitchFamily="18" charset="0"/>
              </a:rPr>
              <a:t>but </a:t>
            </a:r>
            <a:r>
              <a:rPr lang="en-US" sz="2000" b="1" dirty="0">
                <a:solidFill>
                  <a:prstClr val="black"/>
                </a:solidFill>
                <a:latin typeface="Times New Roman" pitchFamily="18" charset="0"/>
              </a:rPr>
              <a:t>does not yet </a:t>
            </a:r>
            <a:r>
              <a:rPr lang="en-US" sz="2000" b="1" dirty="0" smtClean="0">
                <a:solidFill>
                  <a:prstClr val="black"/>
                </a:solidFill>
                <a:latin typeface="Times New Roman" pitchFamily="18" charset="0"/>
              </a:rPr>
              <a:t>have </a:t>
            </a:r>
            <a:r>
              <a:rPr lang="en-US" sz="2000" b="1" dirty="0">
                <a:solidFill>
                  <a:prstClr val="black"/>
                </a:solidFill>
                <a:latin typeface="Times New Roman" pitchFamily="18" charset="0"/>
              </a:rPr>
              <a:t>immediate foundational </a:t>
            </a:r>
            <a:endParaRPr lang="en-US" sz="2000" b="1" dirty="0" smtClean="0">
              <a:solidFill>
                <a:prstClr val="black"/>
              </a:solidFill>
              <a:latin typeface="Times New Roman" pitchFamily="18" charset="0"/>
            </a:endParaRPr>
          </a:p>
          <a:p>
            <a:r>
              <a:rPr lang="en-US" sz="2000" b="1" dirty="0" smtClean="0">
                <a:solidFill>
                  <a:prstClr val="black"/>
                </a:solidFill>
                <a:latin typeface="Times New Roman" pitchFamily="18" charset="0"/>
              </a:rPr>
              <a:t>or </a:t>
            </a:r>
            <a:r>
              <a:rPr lang="en-US" sz="2000" b="1" dirty="0">
                <a:solidFill>
                  <a:prstClr val="black"/>
                </a:solidFill>
                <a:latin typeface="Times New Roman" pitchFamily="18" charset="0"/>
              </a:rPr>
              <a:t>age-expected skills.</a:t>
            </a:r>
          </a:p>
        </p:txBody>
      </p:sp>
    </p:spTree>
    <p:extLst>
      <p:ext uri="{BB962C8B-B14F-4D97-AF65-F5344CB8AC3E}">
        <p14:creationId xmlns:p14="http://schemas.microsoft.com/office/powerpoint/2010/main" val="4032469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77899"/>
                                        </p:tgtEl>
                                        <p:attrNameLst>
                                          <p:attrName>style.visibility</p:attrName>
                                        </p:attrNameLst>
                                      </p:cBhvr>
                                      <p:to>
                                        <p:strVal val="visible"/>
                                      </p:to>
                                    </p:set>
                                    <p:animEffect transition="in" filter="dissolve">
                                      <p:cBhvr>
                                        <p:cTn id="7" dur="500"/>
                                        <p:tgtEl>
                                          <p:spTgt spid="77899"/>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77837"/>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77839"/>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77838"/>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778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779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7" grpId="0" autoUpdateAnimBg="0"/>
      <p:bldP spid="77838" grpId="0" autoUpdateAnimBg="0"/>
      <p:bldP spid="77839" grpId="0" autoUpdateAnimBg="0"/>
      <p:bldP spid="77840" grpId="0" autoUpdateAnimBg="0"/>
      <p:bldP spid="77899"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25" name="AutoShape 5"/>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26" name="AutoShape 6"/>
          <p:cNvSpPr>
            <a:spLocks noChangeArrowheads="1"/>
          </p:cNvSpPr>
          <p:nvPr/>
        </p:nvSpPr>
        <p:spPr bwMode="auto">
          <a:xfrm>
            <a:off x="4648200" y="4800600"/>
            <a:ext cx="4267200" cy="914400"/>
          </a:xfrm>
          <a:prstGeom prst="flowChartPreparation">
            <a:avLst/>
          </a:prstGeom>
          <a:solidFill>
            <a:schemeClr val="tx1"/>
          </a:solidFill>
          <a:ln w="57150">
            <a:solidFill>
              <a:srgbClr val="FFCC00"/>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27" name="AutoShape 7"/>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28" name="AutoShape 8"/>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29" name="Line 9"/>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30730" name="Line 10"/>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30731" name="Line 11"/>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30732" name="Line 12"/>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30733" name="Line 13"/>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30734" name="Line 14"/>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78863" name="Text Box 15"/>
          <p:cNvSpPr txBox="1">
            <a:spLocks noChangeArrowheads="1"/>
          </p:cNvSpPr>
          <p:nvPr/>
        </p:nvSpPr>
        <p:spPr bwMode="auto">
          <a:xfrm>
            <a:off x="533400" y="5029200"/>
            <a:ext cx="3657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A:  3</a:t>
            </a:r>
            <a:endParaRPr lang="en-US" sz="2400">
              <a:solidFill>
                <a:srgbClr val="FFCC00"/>
              </a:solidFill>
              <a:latin typeface="Times New Roman" pitchFamily="18" charset="0"/>
            </a:endParaRPr>
          </a:p>
        </p:txBody>
      </p:sp>
      <p:sp>
        <p:nvSpPr>
          <p:cNvPr id="78864" name="Text Box 16"/>
          <p:cNvSpPr txBox="1">
            <a:spLocks noChangeArrowheads="1"/>
          </p:cNvSpPr>
          <p:nvPr/>
        </p:nvSpPr>
        <p:spPr bwMode="auto">
          <a:xfrm>
            <a:off x="533400" y="6096000"/>
            <a:ext cx="2209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C:  2</a:t>
            </a:r>
            <a:endParaRPr lang="en-US" sz="2400">
              <a:solidFill>
                <a:srgbClr val="FFCC00"/>
              </a:solidFill>
              <a:latin typeface="Times New Roman" pitchFamily="18" charset="0"/>
            </a:endParaRPr>
          </a:p>
        </p:txBody>
      </p:sp>
      <p:sp>
        <p:nvSpPr>
          <p:cNvPr id="78865" name="Text Box 17"/>
          <p:cNvSpPr txBox="1">
            <a:spLocks noChangeArrowheads="1"/>
          </p:cNvSpPr>
          <p:nvPr/>
        </p:nvSpPr>
        <p:spPr bwMode="auto">
          <a:xfrm>
            <a:off x="4953000" y="5029200"/>
            <a:ext cx="2895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B:  1</a:t>
            </a:r>
            <a:endParaRPr lang="en-US" sz="2400">
              <a:solidFill>
                <a:srgbClr val="FFCC00"/>
              </a:solidFill>
              <a:latin typeface="Times New Roman" pitchFamily="18" charset="0"/>
            </a:endParaRPr>
          </a:p>
        </p:txBody>
      </p:sp>
      <p:sp>
        <p:nvSpPr>
          <p:cNvPr id="78866" name="Text Box 18"/>
          <p:cNvSpPr txBox="1">
            <a:spLocks noChangeArrowheads="1"/>
          </p:cNvSpPr>
          <p:nvPr/>
        </p:nvSpPr>
        <p:spPr bwMode="auto">
          <a:xfrm>
            <a:off x="4953000" y="6096000"/>
            <a:ext cx="2971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D:  Either 1 or 2</a:t>
            </a:r>
            <a:endParaRPr lang="en-US" sz="2400">
              <a:solidFill>
                <a:srgbClr val="FFCC00"/>
              </a:solidFill>
              <a:latin typeface="Times New Roman" pitchFamily="18" charset="0"/>
            </a:endParaRPr>
          </a:p>
        </p:txBody>
      </p:sp>
      <p:sp>
        <p:nvSpPr>
          <p:cNvPr id="30739" name="Oval 19"/>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30740" name="Oval 20"/>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30741" name="Oval 21"/>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30742" name="Text Box 22"/>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prstClr val="white"/>
                </a:solidFill>
                <a:latin typeface="Times New Roman" pitchFamily="28" charset="0"/>
              </a:rPr>
              <a:t>50:50</a:t>
            </a:r>
            <a:endParaRPr lang="en-US" sz="2400">
              <a:solidFill>
                <a:prstClr val="white"/>
              </a:solidFill>
              <a:latin typeface="Times New Roman" pitchFamily="18" charset="0"/>
            </a:endParaRPr>
          </a:p>
        </p:txBody>
      </p:sp>
      <p:sp>
        <p:nvSpPr>
          <p:cNvPr id="30743" name="Rectangle 23"/>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44" name="Text Box 24"/>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30745" name="Text Box 25"/>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30746" name="Text Box 26"/>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30747" name="Text Box 27"/>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30748" name="Text Box 28"/>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30749" name="Text Box 29"/>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30750" name="Rectangle 30"/>
          <p:cNvSpPr>
            <a:spLocks noChangeArrowheads="1"/>
          </p:cNvSpPr>
          <p:nvPr/>
        </p:nvSpPr>
        <p:spPr bwMode="auto">
          <a:xfrm>
            <a:off x="6696075" y="1912938"/>
            <a:ext cx="2413000" cy="322262"/>
          </a:xfrm>
          <a:prstGeom prst="rect">
            <a:avLst/>
          </a:prstGeom>
          <a:solidFill>
            <a:srgbClr val="FF0000"/>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51" name="Text Box 31"/>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30752" name="Text Box 32"/>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30753" name="Text Box 33"/>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30754" name="Text Box 34"/>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30755" name="Text Box 35"/>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30756" name="Text Box 36"/>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30757" name="Text Box 37"/>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30758" name="Text Box 38"/>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30759" name="Text Box 39"/>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30760" name="Text Box 40"/>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30761" name="Text Box 41"/>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30762" name="Text Box 42"/>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30763" name="Text Box 43"/>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30764" name="Text Box 44"/>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30765" name="Text Box 45"/>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30766" name="Text Box 46"/>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30767" name="Text Box 47"/>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30768" name="Text Box 48"/>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30769" name="Text Box 49"/>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30770" name="Text Box 50"/>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30771" name="Text Box 51"/>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30772" name="Text Box 52"/>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30773" name="Text Box 53"/>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30774" name="Text Box 54"/>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30775" name="Oval 55"/>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76" name="Oval 56"/>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77" name="Oval 57"/>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78" name="Oval 58"/>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79" name="Oval 59"/>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80" name="Oval 60"/>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81" name="Oval 61"/>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82" name="Oval 62"/>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83" name="Oval 63"/>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84" name="Oval 64"/>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30785" name="Oval 65"/>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86" name="Oval 66"/>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87" name="Oval 67"/>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88" name="Oval 68"/>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89" name="Oval 69"/>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pic>
        <p:nvPicPr>
          <p:cNvPr id="30790" name="Picture 7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30791" name="AutoShape 71"/>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92" name="Oval 72"/>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30793" name="AutoShape 73"/>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94" name="Oval 74"/>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30795" name="AutoShape 75"/>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96" name="Oval 76"/>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78925" name="Text Box 77"/>
          <p:cNvSpPr txBox="1">
            <a:spLocks noChangeArrowheads="1"/>
          </p:cNvSpPr>
          <p:nvPr/>
        </p:nvSpPr>
        <p:spPr bwMode="auto">
          <a:xfrm>
            <a:off x="1012825" y="838200"/>
            <a:ext cx="5181600" cy="707886"/>
          </a:xfrm>
          <a:prstGeom prst="rect">
            <a:avLst/>
          </a:prstGeom>
          <a:noFill/>
          <a:ln w="9525">
            <a:noFill/>
            <a:miter lim="800000"/>
            <a:headEnd/>
            <a:tailEnd/>
          </a:ln>
        </p:spPr>
        <p:txBody>
          <a:bodyPr>
            <a:spAutoFit/>
          </a:bodyPr>
          <a:lstStyle/>
          <a:p>
            <a:pPr algn="l">
              <a:spcBef>
                <a:spcPct val="50000"/>
              </a:spcBef>
            </a:pPr>
            <a:r>
              <a:rPr lang="en-US" sz="4000" b="1" dirty="0" smtClean="0">
                <a:solidFill>
                  <a:prstClr val="white"/>
                </a:solidFill>
                <a:latin typeface="Times New Roman" pitchFamily="28" charset="0"/>
              </a:rPr>
              <a:t>$ 16,000  Question</a:t>
            </a:r>
            <a:endParaRPr lang="en-US" sz="4000" dirty="0">
              <a:solidFill>
                <a:srgbClr val="000099"/>
              </a:solidFill>
              <a:latin typeface="Times New Roman" pitchFamily="18" charset="0"/>
            </a:endParaRPr>
          </a:p>
        </p:txBody>
      </p:sp>
      <p:sp>
        <p:nvSpPr>
          <p:cNvPr id="81" name="AutoShape 78"/>
          <p:cNvSpPr>
            <a:spLocks noChangeArrowheads="1"/>
          </p:cNvSpPr>
          <p:nvPr/>
        </p:nvSpPr>
        <p:spPr bwMode="auto">
          <a:xfrm>
            <a:off x="69850" y="2133600"/>
            <a:ext cx="6388100" cy="1547813"/>
          </a:xfrm>
          <a:prstGeom prst="flowChartPreparation">
            <a:avLst/>
          </a:prstGeom>
          <a:solidFill>
            <a:srgbClr val="00FF00"/>
          </a:solidFill>
          <a:ln w="57150">
            <a:solidFill>
              <a:srgbClr val="3399FF"/>
            </a:solidFill>
            <a:miter lim="800000"/>
            <a:headEnd/>
            <a:tailEnd/>
          </a:ln>
        </p:spPr>
        <p:txBody>
          <a:bodyPr wrap="none" anchor="ctr"/>
          <a:lstStyle/>
          <a:p>
            <a:r>
              <a:rPr lang="en-US" sz="2000" b="1" dirty="0" smtClean="0">
                <a:solidFill>
                  <a:prstClr val="black"/>
                </a:solidFill>
                <a:latin typeface="Times New Roman" pitchFamily="18" charset="0"/>
              </a:rPr>
              <a:t>James has </a:t>
            </a:r>
            <a:r>
              <a:rPr lang="en-US" sz="2000" b="1" dirty="0">
                <a:solidFill>
                  <a:prstClr val="black"/>
                </a:solidFill>
                <a:latin typeface="Times New Roman" pitchFamily="18" charset="0"/>
              </a:rPr>
              <a:t>shown lots of progress. </a:t>
            </a:r>
            <a:endParaRPr lang="en-US" sz="2000" b="1" dirty="0" smtClean="0">
              <a:solidFill>
                <a:prstClr val="black"/>
              </a:solidFill>
              <a:latin typeface="Times New Roman" pitchFamily="18" charset="0"/>
            </a:endParaRPr>
          </a:p>
          <a:p>
            <a:r>
              <a:rPr lang="en-US" sz="2000" b="1" dirty="0" smtClean="0">
                <a:solidFill>
                  <a:prstClr val="black"/>
                </a:solidFill>
                <a:latin typeface="Times New Roman" pitchFamily="18" charset="0"/>
              </a:rPr>
              <a:t>He has early </a:t>
            </a:r>
            <a:r>
              <a:rPr lang="en-US" sz="2000" b="1" dirty="0">
                <a:solidFill>
                  <a:prstClr val="black"/>
                </a:solidFill>
                <a:latin typeface="Times New Roman" pitchFamily="18" charset="0"/>
              </a:rPr>
              <a:t>skills and can accomplish </a:t>
            </a:r>
            <a:r>
              <a:rPr lang="en-US" sz="2000" b="1" dirty="0" smtClean="0">
                <a:solidFill>
                  <a:prstClr val="black"/>
                </a:solidFill>
                <a:latin typeface="Times New Roman" pitchFamily="18" charset="0"/>
              </a:rPr>
              <a:t>new tasks</a:t>
            </a:r>
            <a:r>
              <a:rPr lang="en-US" sz="2000" b="1" dirty="0">
                <a:solidFill>
                  <a:prstClr val="black"/>
                </a:solidFill>
                <a:latin typeface="Times New Roman" pitchFamily="18" charset="0"/>
              </a:rPr>
              <a:t>, </a:t>
            </a:r>
            <a:endParaRPr lang="en-US" sz="2000" b="1" dirty="0" smtClean="0">
              <a:solidFill>
                <a:prstClr val="black"/>
              </a:solidFill>
              <a:latin typeface="Times New Roman" pitchFamily="18" charset="0"/>
            </a:endParaRPr>
          </a:p>
          <a:p>
            <a:r>
              <a:rPr lang="en-US" sz="2000" b="1" dirty="0" smtClean="0">
                <a:solidFill>
                  <a:prstClr val="black"/>
                </a:solidFill>
                <a:latin typeface="Times New Roman" pitchFamily="18" charset="0"/>
              </a:rPr>
              <a:t>but </a:t>
            </a:r>
            <a:r>
              <a:rPr lang="en-US" sz="2000" b="1" dirty="0">
                <a:solidFill>
                  <a:prstClr val="black"/>
                </a:solidFill>
                <a:latin typeface="Times New Roman" pitchFamily="18" charset="0"/>
              </a:rPr>
              <a:t>does not yet </a:t>
            </a:r>
            <a:r>
              <a:rPr lang="en-US" sz="2000" b="1" dirty="0" smtClean="0">
                <a:solidFill>
                  <a:prstClr val="black"/>
                </a:solidFill>
                <a:latin typeface="Times New Roman" pitchFamily="18" charset="0"/>
              </a:rPr>
              <a:t>have </a:t>
            </a:r>
            <a:r>
              <a:rPr lang="en-US" sz="2000" b="1" dirty="0">
                <a:solidFill>
                  <a:prstClr val="black"/>
                </a:solidFill>
                <a:latin typeface="Times New Roman" pitchFamily="18" charset="0"/>
              </a:rPr>
              <a:t>immediate foundational </a:t>
            </a:r>
            <a:endParaRPr lang="en-US" sz="2000" b="1" dirty="0" smtClean="0">
              <a:solidFill>
                <a:prstClr val="black"/>
              </a:solidFill>
              <a:latin typeface="Times New Roman" pitchFamily="18" charset="0"/>
            </a:endParaRPr>
          </a:p>
          <a:p>
            <a:r>
              <a:rPr lang="en-US" sz="2000" b="1" dirty="0" smtClean="0">
                <a:solidFill>
                  <a:prstClr val="black"/>
                </a:solidFill>
                <a:latin typeface="Times New Roman" pitchFamily="18" charset="0"/>
              </a:rPr>
              <a:t>or </a:t>
            </a:r>
            <a:r>
              <a:rPr lang="en-US" sz="2000" b="1" dirty="0">
                <a:solidFill>
                  <a:prstClr val="black"/>
                </a:solidFill>
                <a:latin typeface="Times New Roman" pitchFamily="18" charset="0"/>
              </a:rPr>
              <a:t>age-expected skills.</a:t>
            </a: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75</a:t>
            </a:fld>
            <a:endParaRPr lang="en-US" dirty="0"/>
          </a:p>
        </p:txBody>
      </p:sp>
    </p:spTree>
    <p:extLst>
      <p:ext uri="{BB962C8B-B14F-4D97-AF65-F5344CB8AC3E}">
        <p14:creationId xmlns:p14="http://schemas.microsoft.com/office/powerpoint/2010/main" val="2191037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78925"/>
                                        </p:tgtEl>
                                        <p:attrNameLst>
                                          <p:attrName>style.visibility</p:attrName>
                                        </p:attrNameLst>
                                      </p:cBhvr>
                                      <p:to>
                                        <p:strVal val="visible"/>
                                      </p:to>
                                    </p:set>
                                    <p:animEffect transition="in" filter="dissolve">
                                      <p:cBhvr>
                                        <p:cTn id="7" dur="500"/>
                                        <p:tgtEl>
                                          <p:spTgt spid="78925"/>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78863"/>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78865"/>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78864"/>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788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3" grpId="0" autoUpdateAnimBg="0"/>
      <p:bldP spid="78864" grpId="0" autoUpdateAnimBg="0"/>
      <p:bldP spid="78865" grpId="0" autoUpdateAnimBg="0"/>
      <p:bldP spid="78866" grpId="0" autoUpdateAnimBg="0"/>
      <p:bldP spid="78925"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505200" y="1127125"/>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79875" name="Rectangle 3"/>
          <p:cNvSpPr>
            <a:spLocks noChangeArrowheads="1"/>
          </p:cNvSpPr>
          <p:nvPr/>
        </p:nvSpPr>
        <p:spPr bwMode="auto">
          <a:xfrm>
            <a:off x="3571875" y="2744788"/>
            <a:ext cx="2413000" cy="322262"/>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31748" name="Text Box 4"/>
          <p:cNvSpPr txBox="1">
            <a:spLocks noChangeArrowheads="1"/>
          </p:cNvSpPr>
          <p:nvPr/>
        </p:nvSpPr>
        <p:spPr bwMode="auto">
          <a:xfrm>
            <a:off x="3581400" y="111125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15</a:t>
            </a:r>
            <a:endParaRPr lang="en-US" sz="2400">
              <a:solidFill>
                <a:schemeClr val="bg1"/>
              </a:solidFill>
              <a:latin typeface="Times New Roman" pitchFamily="18" charset="0"/>
            </a:endParaRPr>
          </a:p>
        </p:txBody>
      </p:sp>
      <p:sp>
        <p:nvSpPr>
          <p:cNvPr id="31749" name="Text Box 5"/>
          <p:cNvSpPr txBox="1">
            <a:spLocks noChangeArrowheads="1"/>
          </p:cNvSpPr>
          <p:nvPr/>
        </p:nvSpPr>
        <p:spPr bwMode="auto">
          <a:xfrm>
            <a:off x="3581400" y="1431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14</a:t>
            </a:r>
            <a:endParaRPr lang="en-US" sz="2400">
              <a:solidFill>
                <a:srgbClr val="FFCC00"/>
              </a:solidFill>
              <a:latin typeface="Times New Roman" pitchFamily="18" charset="0"/>
            </a:endParaRPr>
          </a:p>
        </p:txBody>
      </p:sp>
      <p:sp>
        <p:nvSpPr>
          <p:cNvPr id="31750" name="Text Box 6"/>
          <p:cNvSpPr txBox="1">
            <a:spLocks noChangeArrowheads="1"/>
          </p:cNvSpPr>
          <p:nvPr/>
        </p:nvSpPr>
        <p:spPr bwMode="auto">
          <a:xfrm>
            <a:off x="3581400" y="1736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13</a:t>
            </a:r>
            <a:endParaRPr lang="en-US" sz="2400">
              <a:solidFill>
                <a:srgbClr val="FFCC00"/>
              </a:solidFill>
              <a:latin typeface="Times New Roman" pitchFamily="18" charset="0"/>
            </a:endParaRPr>
          </a:p>
        </p:txBody>
      </p:sp>
      <p:sp>
        <p:nvSpPr>
          <p:cNvPr id="31751" name="Text Box 7"/>
          <p:cNvSpPr txBox="1">
            <a:spLocks noChangeArrowheads="1"/>
          </p:cNvSpPr>
          <p:nvPr/>
        </p:nvSpPr>
        <p:spPr bwMode="auto">
          <a:xfrm>
            <a:off x="3581400" y="2041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a:t>
            </a:r>
            <a:endParaRPr lang="en-US" sz="2400">
              <a:solidFill>
                <a:srgbClr val="FFCC00"/>
              </a:solidFill>
              <a:latin typeface="Times New Roman" pitchFamily="18" charset="0"/>
            </a:endParaRPr>
          </a:p>
        </p:txBody>
      </p:sp>
      <p:sp>
        <p:nvSpPr>
          <p:cNvPr id="31752" name="Text Box 8"/>
          <p:cNvSpPr txBox="1">
            <a:spLocks noChangeArrowheads="1"/>
          </p:cNvSpPr>
          <p:nvPr/>
        </p:nvSpPr>
        <p:spPr bwMode="auto">
          <a:xfrm>
            <a:off x="3581400" y="2346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11</a:t>
            </a:r>
            <a:endParaRPr lang="en-US" sz="2400">
              <a:solidFill>
                <a:srgbClr val="FFCC00"/>
              </a:solidFill>
              <a:latin typeface="Times New Roman" pitchFamily="18" charset="0"/>
            </a:endParaRPr>
          </a:p>
        </p:txBody>
      </p:sp>
      <p:sp>
        <p:nvSpPr>
          <p:cNvPr id="31753" name="Text Box 9"/>
          <p:cNvSpPr txBox="1">
            <a:spLocks noChangeArrowheads="1"/>
          </p:cNvSpPr>
          <p:nvPr/>
        </p:nvSpPr>
        <p:spPr bwMode="auto">
          <a:xfrm>
            <a:off x="3581400" y="2651125"/>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a:t>
            </a:r>
            <a:endParaRPr lang="en-US" sz="2400">
              <a:solidFill>
                <a:schemeClr val="bg1"/>
              </a:solidFill>
              <a:latin typeface="Times New Roman" pitchFamily="18" charset="0"/>
            </a:endParaRPr>
          </a:p>
        </p:txBody>
      </p:sp>
      <p:sp>
        <p:nvSpPr>
          <p:cNvPr id="31754" name="Text Box 10"/>
          <p:cNvSpPr txBox="1">
            <a:spLocks noChangeArrowheads="1"/>
          </p:cNvSpPr>
          <p:nvPr/>
        </p:nvSpPr>
        <p:spPr bwMode="auto">
          <a:xfrm>
            <a:off x="3581400" y="2955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9</a:t>
            </a:r>
            <a:endParaRPr lang="en-US" sz="2400">
              <a:solidFill>
                <a:srgbClr val="FFCC00"/>
              </a:solidFill>
              <a:latin typeface="Times New Roman" pitchFamily="18" charset="0"/>
            </a:endParaRPr>
          </a:p>
        </p:txBody>
      </p:sp>
      <p:sp>
        <p:nvSpPr>
          <p:cNvPr id="31755" name="Text Box 11"/>
          <p:cNvSpPr txBox="1">
            <a:spLocks noChangeArrowheads="1"/>
          </p:cNvSpPr>
          <p:nvPr/>
        </p:nvSpPr>
        <p:spPr bwMode="auto">
          <a:xfrm>
            <a:off x="3581400" y="3260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a:t>
            </a:r>
            <a:endParaRPr lang="en-US" sz="2400">
              <a:solidFill>
                <a:srgbClr val="FFCC00"/>
              </a:solidFill>
              <a:latin typeface="Times New Roman" pitchFamily="18" charset="0"/>
            </a:endParaRPr>
          </a:p>
        </p:txBody>
      </p:sp>
      <p:sp>
        <p:nvSpPr>
          <p:cNvPr id="31756" name="Text Box 12"/>
          <p:cNvSpPr txBox="1">
            <a:spLocks noChangeArrowheads="1"/>
          </p:cNvSpPr>
          <p:nvPr/>
        </p:nvSpPr>
        <p:spPr bwMode="auto">
          <a:xfrm>
            <a:off x="3581400" y="3565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7</a:t>
            </a:r>
            <a:endParaRPr lang="en-US" sz="2400">
              <a:solidFill>
                <a:srgbClr val="FFCC00"/>
              </a:solidFill>
              <a:latin typeface="Times New Roman" pitchFamily="18" charset="0"/>
            </a:endParaRPr>
          </a:p>
        </p:txBody>
      </p:sp>
      <p:sp>
        <p:nvSpPr>
          <p:cNvPr id="31757" name="Text Box 13"/>
          <p:cNvSpPr txBox="1">
            <a:spLocks noChangeArrowheads="1"/>
          </p:cNvSpPr>
          <p:nvPr/>
        </p:nvSpPr>
        <p:spPr bwMode="auto">
          <a:xfrm>
            <a:off x="3581400" y="3870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a:t>
            </a:r>
            <a:endParaRPr lang="en-US" sz="2400">
              <a:solidFill>
                <a:srgbClr val="FFCC00"/>
              </a:solidFill>
              <a:latin typeface="Times New Roman" pitchFamily="18" charset="0"/>
            </a:endParaRPr>
          </a:p>
        </p:txBody>
      </p:sp>
      <p:sp>
        <p:nvSpPr>
          <p:cNvPr id="31758" name="Text Box 14"/>
          <p:cNvSpPr txBox="1">
            <a:spLocks noChangeArrowheads="1"/>
          </p:cNvSpPr>
          <p:nvPr/>
        </p:nvSpPr>
        <p:spPr bwMode="auto">
          <a:xfrm>
            <a:off x="3581400" y="4175125"/>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5</a:t>
            </a:r>
          </a:p>
        </p:txBody>
      </p:sp>
      <p:sp>
        <p:nvSpPr>
          <p:cNvPr id="31759" name="Text Box 15"/>
          <p:cNvSpPr txBox="1">
            <a:spLocks noChangeArrowheads="1"/>
          </p:cNvSpPr>
          <p:nvPr/>
        </p:nvSpPr>
        <p:spPr bwMode="auto">
          <a:xfrm>
            <a:off x="3581400" y="4479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a:t>
            </a:r>
            <a:endParaRPr lang="en-US" sz="2400">
              <a:solidFill>
                <a:srgbClr val="FFCC00"/>
              </a:solidFill>
              <a:latin typeface="Times New Roman" pitchFamily="18" charset="0"/>
            </a:endParaRPr>
          </a:p>
        </p:txBody>
      </p:sp>
      <p:sp>
        <p:nvSpPr>
          <p:cNvPr id="31760" name="Text Box 16"/>
          <p:cNvSpPr txBox="1">
            <a:spLocks noChangeArrowheads="1"/>
          </p:cNvSpPr>
          <p:nvPr/>
        </p:nvSpPr>
        <p:spPr bwMode="auto">
          <a:xfrm>
            <a:off x="3581400" y="4784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a:t>
            </a:r>
            <a:endParaRPr lang="en-US" sz="2400">
              <a:solidFill>
                <a:srgbClr val="FFCC00"/>
              </a:solidFill>
              <a:latin typeface="Times New Roman" pitchFamily="18" charset="0"/>
            </a:endParaRPr>
          </a:p>
        </p:txBody>
      </p:sp>
      <p:sp>
        <p:nvSpPr>
          <p:cNvPr id="31761" name="Text Box 17"/>
          <p:cNvSpPr txBox="1">
            <a:spLocks noChangeArrowheads="1"/>
          </p:cNvSpPr>
          <p:nvPr/>
        </p:nvSpPr>
        <p:spPr bwMode="auto">
          <a:xfrm>
            <a:off x="3581400" y="5089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a:t>
            </a:r>
            <a:endParaRPr lang="en-US" sz="2400">
              <a:solidFill>
                <a:srgbClr val="FFCC00"/>
              </a:solidFill>
              <a:latin typeface="Times New Roman" pitchFamily="18" charset="0"/>
            </a:endParaRPr>
          </a:p>
        </p:txBody>
      </p:sp>
      <p:sp>
        <p:nvSpPr>
          <p:cNvPr id="31762" name="Text Box 18"/>
          <p:cNvSpPr txBox="1">
            <a:spLocks noChangeArrowheads="1"/>
          </p:cNvSpPr>
          <p:nvPr/>
        </p:nvSpPr>
        <p:spPr bwMode="auto">
          <a:xfrm>
            <a:off x="3581400" y="5394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a:t>
            </a:r>
            <a:endParaRPr lang="en-US" sz="2400">
              <a:solidFill>
                <a:srgbClr val="FFCC00"/>
              </a:solidFill>
              <a:latin typeface="Times New Roman" pitchFamily="18" charset="0"/>
            </a:endParaRPr>
          </a:p>
        </p:txBody>
      </p:sp>
      <p:sp>
        <p:nvSpPr>
          <p:cNvPr id="31763" name="Text Box 19"/>
          <p:cNvSpPr txBox="1">
            <a:spLocks noChangeArrowheads="1"/>
          </p:cNvSpPr>
          <p:nvPr/>
        </p:nvSpPr>
        <p:spPr bwMode="auto">
          <a:xfrm>
            <a:off x="4419600" y="112712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 Million</a:t>
            </a:r>
            <a:endParaRPr lang="en-US" sz="2400">
              <a:solidFill>
                <a:schemeClr val="bg1"/>
              </a:solidFill>
              <a:latin typeface="Times New Roman" pitchFamily="18" charset="0"/>
            </a:endParaRPr>
          </a:p>
        </p:txBody>
      </p:sp>
      <p:sp>
        <p:nvSpPr>
          <p:cNvPr id="31764" name="Text Box 20"/>
          <p:cNvSpPr txBox="1">
            <a:spLocks noChangeArrowheads="1"/>
          </p:cNvSpPr>
          <p:nvPr/>
        </p:nvSpPr>
        <p:spPr bwMode="auto">
          <a:xfrm>
            <a:off x="4419600" y="1447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$500,000</a:t>
            </a:r>
            <a:endParaRPr lang="en-US" sz="2400">
              <a:solidFill>
                <a:srgbClr val="FFCC00"/>
              </a:solidFill>
              <a:latin typeface="Times New Roman" pitchFamily="18" charset="0"/>
            </a:endParaRPr>
          </a:p>
        </p:txBody>
      </p:sp>
      <p:sp>
        <p:nvSpPr>
          <p:cNvPr id="31765" name="Text Box 21"/>
          <p:cNvSpPr txBox="1">
            <a:spLocks noChangeArrowheads="1"/>
          </p:cNvSpPr>
          <p:nvPr/>
        </p:nvSpPr>
        <p:spPr bwMode="auto">
          <a:xfrm>
            <a:off x="4419600" y="1752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$250,000</a:t>
            </a:r>
            <a:endParaRPr lang="en-US" sz="2400">
              <a:solidFill>
                <a:srgbClr val="FFCC00"/>
              </a:solidFill>
              <a:latin typeface="Times New Roman" pitchFamily="18" charset="0"/>
            </a:endParaRPr>
          </a:p>
        </p:txBody>
      </p:sp>
      <p:sp>
        <p:nvSpPr>
          <p:cNvPr id="31766" name="Text Box 22"/>
          <p:cNvSpPr txBox="1">
            <a:spLocks noChangeArrowheads="1"/>
          </p:cNvSpPr>
          <p:nvPr/>
        </p:nvSpPr>
        <p:spPr bwMode="auto">
          <a:xfrm>
            <a:off x="4419600" y="2057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$125,000</a:t>
            </a:r>
            <a:endParaRPr lang="en-US" sz="2400">
              <a:solidFill>
                <a:srgbClr val="FFCC00"/>
              </a:solidFill>
              <a:latin typeface="Times New Roman" pitchFamily="18" charset="0"/>
            </a:endParaRPr>
          </a:p>
        </p:txBody>
      </p:sp>
      <p:sp>
        <p:nvSpPr>
          <p:cNvPr id="31767" name="Text Box 23"/>
          <p:cNvSpPr txBox="1">
            <a:spLocks noChangeArrowheads="1"/>
          </p:cNvSpPr>
          <p:nvPr/>
        </p:nvSpPr>
        <p:spPr bwMode="auto">
          <a:xfrm>
            <a:off x="4419600" y="2362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$64,000</a:t>
            </a:r>
            <a:endParaRPr lang="en-US" sz="2400">
              <a:solidFill>
                <a:srgbClr val="FFCC00"/>
              </a:solidFill>
              <a:latin typeface="Times New Roman" pitchFamily="18" charset="0"/>
            </a:endParaRPr>
          </a:p>
        </p:txBody>
      </p:sp>
      <p:sp>
        <p:nvSpPr>
          <p:cNvPr id="31768" name="Text Box 24"/>
          <p:cNvSpPr txBox="1">
            <a:spLocks noChangeArrowheads="1"/>
          </p:cNvSpPr>
          <p:nvPr/>
        </p:nvSpPr>
        <p:spPr bwMode="auto">
          <a:xfrm>
            <a:off x="4419600" y="2667000"/>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$32,000</a:t>
            </a:r>
            <a:endParaRPr lang="en-US" sz="2400">
              <a:solidFill>
                <a:schemeClr val="bg1"/>
              </a:solidFill>
              <a:latin typeface="Times New Roman" pitchFamily="18" charset="0"/>
            </a:endParaRPr>
          </a:p>
        </p:txBody>
      </p:sp>
      <p:sp>
        <p:nvSpPr>
          <p:cNvPr id="31769" name="Text Box 25"/>
          <p:cNvSpPr txBox="1">
            <a:spLocks noChangeArrowheads="1"/>
          </p:cNvSpPr>
          <p:nvPr/>
        </p:nvSpPr>
        <p:spPr bwMode="auto">
          <a:xfrm>
            <a:off x="4419600" y="2971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$16,000</a:t>
            </a:r>
            <a:endParaRPr lang="en-US" sz="2400">
              <a:solidFill>
                <a:srgbClr val="FFCC00"/>
              </a:solidFill>
              <a:latin typeface="Times New Roman" pitchFamily="18" charset="0"/>
            </a:endParaRPr>
          </a:p>
        </p:txBody>
      </p:sp>
      <p:sp>
        <p:nvSpPr>
          <p:cNvPr id="31770" name="Text Box 26"/>
          <p:cNvSpPr txBox="1">
            <a:spLocks noChangeArrowheads="1"/>
          </p:cNvSpPr>
          <p:nvPr/>
        </p:nvSpPr>
        <p:spPr bwMode="auto">
          <a:xfrm>
            <a:off x="4419600" y="3276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$8,000</a:t>
            </a:r>
            <a:endParaRPr lang="en-US" sz="2400">
              <a:solidFill>
                <a:srgbClr val="FFCC00"/>
              </a:solidFill>
              <a:latin typeface="Times New Roman" pitchFamily="18" charset="0"/>
            </a:endParaRPr>
          </a:p>
        </p:txBody>
      </p:sp>
      <p:sp>
        <p:nvSpPr>
          <p:cNvPr id="31771" name="Text Box 27"/>
          <p:cNvSpPr txBox="1">
            <a:spLocks noChangeArrowheads="1"/>
          </p:cNvSpPr>
          <p:nvPr/>
        </p:nvSpPr>
        <p:spPr bwMode="auto">
          <a:xfrm>
            <a:off x="4419600" y="3581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$4,000</a:t>
            </a:r>
            <a:endParaRPr lang="en-US" sz="2400">
              <a:solidFill>
                <a:srgbClr val="FFCC00"/>
              </a:solidFill>
              <a:latin typeface="Times New Roman" pitchFamily="18" charset="0"/>
            </a:endParaRPr>
          </a:p>
        </p:txBody>
      </p:sp>
      <p:sp>
        <p:nvSpPr>
          <p:cNvPr id="31772" name="Text Box 28"/>
          <p:cNvSpPr txBox="1">
            <a:spLocks noChangeArrowheads="1"/>
          </p:cNvSpPr>
          <p:nvPr/>
        </p:nvSpPr>
        <p:spPr bwMode="auto">
          <a:xfrm>
            <a:off x="4419600" y="3886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$2,000</a:t>
            </a:r>
            <a:endParaRPr lang="en-US" sz="2400">
              <a:solidFill>
                <a:srgbClr val="FFCC00"/>
              </a:solidFill>
              <a:latin typeface="Times New Roman" pitchFamily="18" charset="0"/>
            </a:endParaRPr>
          </a:p>
        </p:txBody>
      </p:sp>
      <p:sp>
        <p:nvSpPr>
          <p:cNvPr id="31773" name="Text Box 29"/>
          <p:cNvSpPr txBox="1">
            <a:spLocks noChangeArrowheads="1"/>
          </p:cNvSpPr>
          <p:nvPr/>
        </p:nvSpPr>
        <p:spPr bwMode="auto">
          <a:xfrm>
            <a:off x="4419600" y="4191000"/>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$1,000</a:t>
            </a:r>
          </a:p>
        </p:txBody>
      </p:sp>
      <p:sp>
        <p:nvSpPr>
          <p:cNvPr id="31774" name="Text Box 30"/>
          <p:cNvSpPr txBox="1">
            <a:spLocks noChangeArrowheads="1"/>
          </p:cNvSpPr>
          <p:nvPr/>
        </p:nvSpPr>
        <p:spPr bwMode="auto">
          <a:xfrm>
            <a:off x="4419600" y="4495800"/>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a:t>
            </a:r>
            <a:endParaRPr lang="en-US" sz="2400">
              <a:solidFill>
                <a:srgbClr val="FFCC00"/>
              </a:solidFill>
              <a:latin typeface="Times New Roman" pitchFamily="18" charset="0"/>
            </a:endParaRPr>
          </a:p>
        </p:txBody>
      </p:sp>
      <p:sp>
        <p:nvSpPr>
          <p:cNvPr id="31775" name="Text Box 31"/>
          <p:cNvSpPr txBox="1">
            <a:spLocks noChangeArrowheads="1"/>
          </p:cNvSpPr>
          <p:nvPr/>
        </p:nvSpPr>
        <p:spPr bwMode="auto">
          <a:xfrm>
            <a:off x="4419600" y="4800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$300</a:t>
            </a:r>
            <a:endParaRPr lang="en-US" sz="2400">
              <a:solidFill>
                <a:srgbClr val="FFCC00"/>
              </a:solidFill>
              <a:latin typeface="Times New Roman" pitchFamily="18" charset="0"/>
            </a:endParaRPr>
          </a:p>
        </p:txBody>
      </p:sp>
      <p:sp>
        <p:nvSpPr>
          <p:cNvPr id="31776" name="Text Box 32"/>
          <p:cNvSpPr txBox="1">
            <a:spLocks noChangeArrowheads="1"/>
          </p:cNvSpPr>
          <p:nvPr/>
        </p:nvSpPr>
        <p:spPr bwMode="auto">
          <a:xfrm>
            <a:off x="4419600" y="5105400"/>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a:t>
            </a:r>
            <a:endParaRPr lang="en-US" sz="2400">
              <a:solidFill>
                <a:srgbClr val="FFCC00"/>
              </a:solidFill>
              <a:latin typeface="Times New Roman" pitchFamily="18" charset="0"/>
            </a:endParaRPr>
          </a:p>
        </p:txBody>
      </p:sp>
      <p:sp>
        <p:nvSpPr>
          <p:cNvPr id="31777" name="Text Box 33"/>
          <p:cNvSpPr txBox="1">
            <a:spLocks noChangeArrowheads="1"/>
          </p:cNvSpPr>
          <p:nvPr/>
        </p:nvSpPr>
        <p:spPr bwMode="auto">
          <a:xfrm>
            <a:off x="4419600" y="5410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$100</a:t>
            </a:r>
            <a:endParaRPr lang="en-US" sz="2400">
              <a:solidFill>
                <a:srgbClr val="FFCC00"/>
              </a:solidFill>
              <a:latin typeface="Times New Roman" pitchFamily="18" charset="0"/>
            </a:endParaRPr>
          </a:p>
        </p:txBody>
      </p:sp>
      <p:sp>
        <p:nvSpPr>
          <p:cNvPr id="31778" name="Oval 34"/>
          <p:cNvSpPr>
            <a:spLocks noChangeArrowheads="1"/>
          </p:cNvSpPr>
          <p:nvPr/>
        </p:nvSpPr>
        <p:spPr bwMode="auto">
          <a:xfrm>
            <a:off x="4114800" y="5546725"/>
            <a:ext cx="152400" cy="152400"/>
          </a:xfrm>
          <a:prstGeom prst="ellipse">
            <a:avLst/>
          </a:prstGeom>
          <a:solidFill>
            <a:srgbClr val="FFCC00"/>
          </a:solidFill>
          <a:ln w="9525">
            <a:noFill/>
            <a:round/>
            <a:headEnd/>
            <a:tailEnd/>
          </a:ln>
        </p:spPr>
        <p:txBody>
          <a:bodyPr wrap="none" anchor="ctr"/>
          <a:lstStyle/>
          <a:p>
            <a:endParaRPr lang="en-US"/>
          </a:p>
        </p:txBody>
      </p:sp>
      <p:sp>
        <p:nvSpPr>
          <p:cNvPr id="31779" name="Oval 35"/>
          <p:cNvSpPr>
            <a:spLocks noChangeArrowheads="1"/>
          </p:cNvSpPr>
          <p:nvPr/>
        </p:nvSpPr>
        <p:spPr bwMode="auto">
          <a:xfrm>
            <a:off x="4114800" y="5241925"/>
            <a:ext cx="152400" cy="152400"/>
          </a:xfrm>
          <a:prstGeom prst="ellipse">
            <a:avLst/>
          </a:prstGeom>
          <a:solidFill>
            <a:srgbClr val="FFCC00"/>
          </a:solidFill>
          <a:ln w="9525">
            <a:noFill/>
            <a:round/>
            <a:headEnd/>
            <a:tailEnd/>
          </a:ln>
        </p:spPr>
        <p:txBody>
          <a:bodyPr wrap="none" anchor="ctr"/>
          <a:lstStyle/>
          <a:p>
            <a:endParaRPr lang="en-US"/>
          </a:p>
        </p:txBody>
      </p:sp>
      <p:sp>
        <p:nvSpPr>
          <p:cNvPr id="31780" name="Oval 36"/>
          <p:cNvSpPr>
            <a:spLocks noChangeArrowheads="1"/>
          </p:cNvSpPr>
          <p:nvPr/>
        </p:nvSpPr>
        <p:spPr bwMode="auto">
          <a:xfrm>
            <a:off x="4114800" y="4937125"/>
            <a:ext cx="152400" cy="152400"/>
          </a:xfrm>
          <a:prstGeom prst="ellipse">
            <a:avLst/>
          </a:prstGeom>
          <a:solidFill>
            <a:srgbClr val="FFCC00"/>
          </a:solidFill>
          <a:ln w="9525">
            <a:noFill/>
            <a:round/>
            <a:headEnd/>
            <a:tailEnd/>
          </a:ln>
        </p:spPr>
        <p:txBody>
          <a:bodyPr wrap="none" anchor="ctr"/>
          <a:lstStyle/>
          <a:p>
            <a:endParaRPr lang="en-US"/>
          </a:p>
        </p:txBody>
      </p:sp>
      <p:sp>
        <p:nvSpPr>
          <p:cNvPr id="31781" name="Oval 37"/>
          <p:cNvSpPr>
            <a:spLocks noChangeArrowheads="1"/>
          </p:cNvSpPr>
          <p:nvPr/>
        </p:nvSpPr>
        <p:spPr bwMode="auto">
          <a:xfrm>
            <a:off x="4114800" y="4632325"/>
            <a:ext cx="152400" cy="152400"/>
          </a:xfrm>
          <a:prstGeom prst="ellipse">
            <a:avLst/>
          </a:prstGeom>
          <a:solidFill>
            <a:srgbClr val="FFCC00"/>
          </a:solidFill>
          <a:ln w="9525">
            <a:noFill/>
            <a:round/>
            <a:headEnd/>
            <a:tailEnd/>
          </a:ln>
        </p:spPr>
        <p:txBody>
          <a:bodyPr wrap="none" anchor="ctr"/>
          <a:lstStyle/>
          <a:p>
            <a:endParaRPr lang="en-US"/>
          </a:p>
        </p:txBody>
      </p:sp>
      <p:sp>
        <p:nvSpPr>
          <p:cNvPr id="31782" name="Oval 38"/>
          <p:cNvSpPr>
            <a:spLocks noChangeArrowheads="1"/>
          </p:cNvSpPr>
          <p:nvPr/>
        </p:nvSpPr>
        <p:spPr bwMode="auto">
          <a:xfrm>
            <a:off x="4114800" y="4327525"/>
            <a:ext cx="152400" cy="152400"/>
          </a:xfrm>
          <a:prstGeom prst="ellipse">
            <a:avLst/>
          </a:prstGeom>
          <a:solidFill>
            <a:schemeClr val="bg1"/>
          </a:solidFill>
          <a:ln w="9525">
            <a:noFill/>
            <a:round/>
            <a:headEnd/>
            <a:tailEnd/>
          </a:ln>
        </p:spPr>
        <p:txBody>
          <a:bodyPr wrap="none" anchor="ctr"/>
          <a:lstStyle/>
          <a:p>
            <a:endParaRPr lang="en-US"/>
          </a:p>
        </p:txBody>
      </p:sp>
      <p:sp>
        <p:nvSpPr>
          <p:cNvPr id="31783" name="Oval 39"/>
          <p:cNvSpPr>
            <a:spLocks noChangeArrowheads="1"/>
          </p:cNvSpPr>
          <p:nvPr/>
        </p:nvSpPr>
        <p:spPr bwMode="auto">
          <a:xfrm>
            <a:off x="4114800" y="4022725"/>
            <a:ext cx="152400" cy="152400"/>
          </a:xfrm>
          <a:prstGeom prst="ellipse">
            <a:avLst/>
          </a:prstGeom>
          <a:solidFill>
            <a:srgbClr val="FFCC00"/>
          </a:solidFill>
          <a:ln w="9525">
            <a:noFill/>
            <a:round/>
            <a:headEnd/>
            <a:tailEnd/>
          </a:ln>
        </p:spPr>
        <p:txBody>
          <a:bodyPr wrap="none" anchor="ctr"/>
          <a:lstStyle/>
          <a:p>
            <a:endParaRPr lang="en-US"/>
          </a:p>
        </p:txBody>
      </p:sp>
      <p:sp>
        <p:nvSpPr>
          <p:cNvPr id="31784" name="Oval 40"/>
          <p:cNvSpPr>
            <a:spLocks noChangeArrowheads="1"/>
          </p:cNvSpPr>
          <p:nvPr/>
        </p:nvSpPr>
        <p:spPr bwMode="auto">
          <a:xfrm>
            <a:off x="4114800" y="3717925"/>
            <a:ext cx="152400" cy="152400"/>
          </a:xfrm>
          <a:prstGeom prst="ellipse">
            <a:avLst/>
          </a:prstGeom>
          <a:solidFill>
            <a:srgbClr val="FFCC00"/>
          </a:solidFill>
          <a:ln w="9525">
            <a:noFill/>
            <a:round/>
            <a:headEnd/>
            <a:tailEnd/>
          </a:ln>
        </p:spPr>
        <p:txBody>
          <a:bodyPr wrap="none" anchor="ctr"/>
          <a:lstStyle/>
          <a:p>
            <a:endParaRPr lang="en-US"/>
          </a:p>
        </p:txBody>
      </p:sp>
      <p:sp>
        <p:nvSpPr>
          <p:cNvPr id="31785" name="Oval 41"/>
          <p:cNvSpPr>
            <a:spLocks noChangeArrowheads="1"/>
          </p:cNvSpPr>
          <p:nvPr/>
        </p:nvSpPr>
        <p:spPr bwMode="auto">
          <a:xfrm>
            <a:off x="4114800" y="3413125"/>
            <a:ext cx="152400" cy="152400"/>
          </a:xfrm>
          <a:prstGeom prst="ellipse">
            <a:avLst/>
          </a:prstGeom>
          <a:solidFill>
            <a:srgbClr val="FFCC00"/>
          </a:solidFill>
          <a:ln w="9525">
            <a:noFill/>
            <a:round/>
            <a:headEnd/>
            <a:tailEnd/>
          </a:ln>
        </p:spPr>
        <p:txBody>
          <a:bodyPr wrap="none" anchor="ctr"/>
          <a:lstStyle/>
          <a:p>
            <a:endParaRPr lang="en-US"/>
          </a:p>
        </p:txBody>
      </p:sp>
      <p:sp>
        <p:nvSpPr>
          <p:cNvPr id="31786" name="Oval 42"/>
          <p:cNvSpPr>
            <a:spLocks noChangeArrowheads="1"/>
          </p:cNvSpPr>
          <p:nvPr/>
        </p:nvSpPr>
        <p:spPr bwMode="auto">
          <a:xfrm>
            <a:off x="4114800" y="3108325"/>
            <a:ext cx="152400" cy="152400"/>
          </a:xfrm>
          <a:prstGeom prst="ellipse">
            <a:avLst/>
          </a:prstGeom>
          <a:solidFill>
            <a:srgbClr val="FFCC00"/>
          </a:solidFill>
          <a:ln w="9525">
            <a:noFill/>
            <a:round/>
            <a:headEnd/>
            <a:tailEnd/>
          </a:ln>
        </p:spPr>
        <p:txBody>
          <a:bodyPr wrap="none" anchor="ctr"/>
          <a:lstStyle/>
          <a:p>
            <a:endParaRPr lang="en-US"/>
          </a:p>
        </p:txBody>
      </p:sp>
      <p:sp>
        <p:nvSpPr>
          <p:cNvPr id="31787" name="Oval 43"/>
          <p:cNvSpPr>
            <a:spLocks noChangeArrowheads="1"/>
          </p:cNvSpPr>
          <p:nvPr/>
        </p:nvSpPr>
        <p:spPr bwMode="auto">
          <a:xfrm>
            <a:off x="4114800" y="2803525"/>
            <a:ext cx="152400" cy="152400"/>
          </a:xfrm>
          <a:prstGeom prst="ellipse">
            <a:avLst/>
          </a:prstGeom>
          <a:solidFill>
            <a:schemeClr val="bg1"/>
          </a:solidFill>
          <a:ln w="9525">
            <a:noFill/>
            <a:round/>
            <a:headEnd/>
            <a:tailEnd/>
          </a:ln>
        </p:spPr>
        <p:txBody>
          <a:bodyPr wrap="none" anchor="ctr"/>
          <a:lstStyle/>
          <a:p>
            <a:endParaRPr lang="en-US" sz="2400">
              <a:solidFill>
                <a:schemeClr val="tx1"/>
              </a:solidFill>
              <a:latin typeface="Times New Roman" pitchFamily="18" charset="0"/>
            </a:endParaRPr>
          </a:p>
        </p:txBody>
      </p:sp>
      <p:sp>
        <p:nvSpPr>
          <p:cNvPr id="31788" name="Oval 44"/>
          <p:cNvSpPr>
            <a:spLocks noChangeArrowheads="1"/>
          </p:cNvSpPr>
          <p:nvPr/>
        </p:nvSpPr>
        <p:spPr bwMode="auto">
          <a:xfrm>
            <a:off x="4114800" y="2498725"/>
            <a:ext cx="152400" cy="152400"/>
          </a:xfrm>
          <a:prstGeom prst="ellipse">
            <a:avLst/>
          </a:prstGeom>
          <a:solidFill>
            <a:srgbClr val="FFCC00"/>
          </a:solidFill>
          <a:ln w="9525">
            <a:noFill/>
            <a:round/>
            <a:headEnd/>
            <a:tailEnd/>
          </a:ln>
        </p:spPr>
        <p:txBody>
          <a:bodyPr wrap="none" anchor="ctr"/>
          <a:lstStyle/>
          <a:p>
            <a:endParaRPr lang="en-US"/>
          </a:p>
        </p:txBody>
      </p:sp>
      <p:sp>
        <p:nvSpPr>
          <p:cNvPr id="31789" name="Oval 45"/>
          <p:cNvSpPr>
            <a:spLocks noChangeArrowheads="1"/>
          </p:cNvSpPr>
          <p:nvPr/>
        </p:nvSpPr>
        <p:spPr bwMode="auto">
          <a:xfrm>
            <a:off x="4114800" y="2193925"/>
            <a:ext cx="152400" cy="152400"/>
          </a:xfrm>
          <a:prstGeom prst="ellipse">
            <a:avLst/>
          </a:prstGeom>
          <a:solidFill>
            <a:srgbClr val="FFCC00"/>
          </a:solidFill>
          <a:ln w="9525">
            <a:noFill/>
            <a:round/>
            <a:headEnd/>
            <a:tailEnd/>
          </a:ln>
        </p:spPr>
        <p:txBody>
          <a:bodyPr wrap="none" anchor="ctr"/>
          <a:lstStyle/>
          <a:p>
            <a:endParaRPr lang="en-US"/>
          </a:p>
        </p:txBody>
      </p:sp>
      <p:sp>
        <p:nvSpPr>
          <p:cNvPr id="31790" name="Oval 46"/>
          <p:cNvSpPr>
            <a:spLocks noChangeArrowheads="1"/>
          </p:cNvSpPr>
          <p:nvPr/>
        </p:nvSpPr>
        <p:spPr bwMode="auto">
          <a:xfrm>
            <a:off x="4114800" y="1889125"/>
            <a:ext cx="152400" cy="152400"/>
          </a:xfrm>
          <a:prstGeom prst="ellipse">
            <a:avLst/>
          </a:prstGeom>
          <a:solidFill>
            <a:srgbClr val="FFCC00"/>
          </a:solidFill>
          <a:ln w="9525">
            <a:noFill/>
            <a:round/>
            <a:headEnd/>
            <a:tailEnd/>
          </a:ln>
        </p:spPr>
        <p:txBody>
          <a:bodyPr wrap="none" anchor="ctr"/>
          <a:lstStyle/>
          <a:p>
            <a:endParaRPr lang="en-US"/>
          </a:p>
        </p:txBody>
      </p:sp>
      <p:sp>
        <p:nvSpPr>
          <p:cNvPr id="31791" name="Oval 47"/>
          <p:cNvSpPr>
            <a:spLocks noChangeArrowheads="1"/>
          </p:cNvSpPr>
          <p:nvPr/>
        </p:nvSpPr>
        <p:spPr bwMode="auto">
          <a:xfrm>
            <a:off x="4114800" y="1584325"/>
            <a:ext cx="152400" cy="152400"/>
          </a:xfrm>
          <a:prstGeom prst="ellipse">
            <a:avLst/>
          </a:prstGeom>
          <a:solidFill>
            <a:srgbClr val="FFCC00"/>
          </a:solidFill>
          <a:ln w="9525">
            <a:noFill/>
            <a:round/>
            <a:headEnd/>
            <a:tailEnd/>
          </a:ln>
        </p:spPr>
        <p:txBody>
          <a:bodyPr wrap="none" anchor="ctr"/>
          <a:lstStyle/>
          <a:p>
            <a:endParaRPr lang="en-US"/>
          </a:p>
        </p:txBody>
      </p:sp>
      <p:sp>
        <p:nvSpPr>
          <p:cNvPr id="31792" name="Oval 48"/>
          <p:cNvSpPr>
            <a:spLocks noChangeArrowheads="1"/>
          </p:cNvSpPr>
          <p:nvPr/>
        </p:nvSpPr>
        <p:spPr bwMode="auto">
          <a:xfrm>
            <a:off x="4114800" y="1279525"/>
            <a:ext cx="152400" cy="152400"/>
          </a:xfrm>
          <a:prstGeom prst="ellipse">
            <a:avLst/>
          </a:prstGeom>
          <a:solidFill>
            <a:schemeClr val="bg1"/>
          </a:solidFill>
          <a:ln w="9525">
            <a:noFill/>
            <a:round/>
            <a:headEnd/>
            <a:tailEnd/>
          </a:ln>
        </p:spPr>
        <p:txBody>
          <a:bodyPr wrap="none" anchor="ctr"/>
          <a:lstStyle/>
          <a:p>
            <a:endParaRPr lang="en-US"/>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76</a:t>
            </a:fld>
            <a:endParaRPr lang="en-US" dirty="0"/>
          </a:p>
        </p:txBody>
      </p:sp>
    </p:spTree>
    <p:extLst>
      <p:ext uri="{BB962C8B-B14F-4D97-AF65-F5344CB8AC3E}">
        <p14:creationId xmlns:p14="http://schemas.microsoft.com/office/powerpoint/2010/main" val="1114740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500"/>
                                        <p:tgtEl>
                                          <p:spTgt spid="79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32771"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2772"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2773"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2774"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2775" name="Line 7"/>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endParaRPr lang="en-US"/>
          </a:p>
        </p:txBody>
      </p:sp>
      <p:sp>
        <p:nvSpPr>
          <p:cNvPr id="32776" name="Line 8"/>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endParaRPr lang="en-US"/>
          </a:p>
        </p:txBody>
      </p:sp>
      <p:sp>
        <p:nvSpPr>
          <p:cNvPr id="32777" name="Line 9"/>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endParaRPr lang="en-US"/>
          </a:p>
        </p:txBody>
      </p:sp>
      <p:sp>
        <p:nvSpPr>
          <p:cNvPr id="32778" name="Line 10"/>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endParaRPr lang="en-US"/>
          </a:p>
        </p:txBody>
      </p:sp>
      <p:sp>
        <p:nvSpPr>
          <p:cNvPr id="32779" name="Line 11"/>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endParaRPr lang="en-US"/>
          </a:p>
        </p:txBody>
      </p:sp>
      <p:sp>
        <p:nvSpPr>
          <p:cNvPr id="32780" name="Line 12"/>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endParaRPr lang="en-US"/>
          </a:p>
        </p:txBody>
      </p:sp>
      <p:sp>
        <p:nvSpPr>
          <p:cNvPr id="80909" name="Text Box 13"/>
          <p:cNvSpPr txBox="1">
            <a:spLocks noChangeArrowheads="1"/>
          </p:cNvSpPr>
          <p:nvPr/>
        </p:nvSpPr>
        <p:spPr bwMode="auto">
          <a:xfrm>
            <a:off x="533400" y="5029200"/>
            <a:ext cx="3657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A:  5</a:t>
            </a:r>
            <a:endParaRPr lang="en-US" sz="2400">
              <a:solidFill>
                <a:srgbClr val="FFCC00"/>
              </a:solidFill>
              <a:latin typeface="Times New Roman" pitchFamily="18" charset="0"/>
            </a:endParaRPr>
          </a:p>
        </p:txBody>
      </p:sp>
      <p:sp>
        <p:nvSpPr>
          <p:cNvPr id="80910" name="Text Box 14"/>
          <p:cNvSpPr txBox="1">
            <a:spLocks noChangeArrowheads="1"/>
          </p:cNvSpPr>
          <p:nvPr/>
        </p:nvSpPr>
        <p:spPr bwMode="auto">
          <a:xfrm>
            <a:off x="533400" y="6096000"/>
            <a:ext cx="2209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C:  7</a:t>
            </a:r>
            <a:endParaRPr lang="en-US" sz="2400">
              <a:solidFill>
                <a:srgbClr val="FFCC00"/>
              </a:solidFill>
              <a:latin typeface="Times New Roman" pitchFamily="18" charset="0"/>
            </a:endParaRPr>
          </a:p>
        </p:txBody>
      </p:sp>
      <p:sp>
        <p:nvSpPr>
          <p:cNvPr id="80911" name="Text Box 15"/>
          <p:cNvSpPr txBox="1">
            <a:spLocks noChangeArrowheads="1"/>
          </p:cNvSpPr>
          <p:nvPr/>
        </p:nvSpPr>
        <p:spPr bwMode="auto">
          <a:xfrm>
            <a:off x="4953000" y="5029200"/>
            <a:ext cx="2895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B:  6</a:t>
            </a:r>
            <a:endParaRPr lang="en-US" sz="2400">
              <a:solidFill>
                <a:srgbClr val="FFCC00"/>
              </a:solidFill>
              <a:latin typeface="Times New Roman" pitchFamily="18" charset="0"/>
            </a:endParaRPr>
          </a:p>
        </p:txBody>
      </p:sp>
      <p:sp>
        <p:nvSpPr>
          <p:cNvPr id="80912" name="Text Box 16"/>
          <p:cNvSpPr txBox="1">
            <a:spLocks noChangeArrowheads="1"/>
          </p:cNvSpPr>
          <p:nvPr/>
        </p:nvSpPr>
        <p:spPr bwMode="auto">
          <a:xfrm>
            <a:off x="4953000" y="6096000"/>
            <a:ext cx="2971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D:  4</a:t>
            </a:r>
            <a:endParaRPr lang="en-US" sz="2400">
              <a:solidFill>
                <a:srgbClr val="FFCC00"/>
              </a:solidFill>
              <a:latin typeface="Times New Roman" pitchFamily="18" charset="0"/>
            </a:endParaRPr>
          </a:p>
        </p:txBody>
      </p:sp>
      <p:sp>
        <p:nvSpPr>
          <p:cNvPr id="32785" name="Oval 17"/>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2786" name="Oval 18"/>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2787" name="Oval 19"/>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2788" name="Text Box 20"/>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schemeClr val="bg1"/>
                </a:solidFill>
              </a:rPr>
              <a:t>50:50</a:t>
            </a:r>
            <a:endParaRPr lang="en-US" sz="2400">
              <a:solidFill>
                <a:schemeClr val="bg1"/>
              </a:solidFill>
              <a:latin typeface="Times New Roman" pitchFamily="18" charset="0"/>
            </a:endParaRPr>
          </a:p>
        </p:txBody>
      </p:sp>
      <p:sp>
        <p:nvSpPr>
          <p:cNvPr id="32789" name="Rectangle 21"/>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32790" name="Rectangle 22"/>
          <p:cNvSpPr>
            <a:spLocks noChangeArrowheads="1"/>
          </p:cNvSpPr>
          <p:nvPr/>
        </p:nvSpPr>
        <p:spPr bwMode="auto">
          <a:xfrm>
            <a:off x="6696075" y="1598613"/>
            <a:ext cx="2413000" cy="322262"/>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32791" name="Text Box 23"/>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15</a:t>
            </a:r>
            <a:endParaRPr lang="en-US" sz="2400">
              <a:solidFill>
                <a:schemeClr val="bg1"/>
              </a:solidFill>
              <a:latin typeface="Times New Roman" pitchFamily="18" charset="0"/>
            </a:endParaRPr>
          </a:p>
        </p:txBody>
      </p:sp>
      <p:sp>
        <p:nvSpPr>
          <p:cNvPr id="32792" name="Text Box 24"/>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14</a:t>
            </a:r>
            <a:endParaRPr lang="en-US" sz="2400">
              <a:solidFill>
                <a:srgbClr val="FFCC00"/>
              </a:solidFill>
              <a:latin typeface="Times New Roman" pitchFamily="18" charset="0"/>
            </a:endParaRPr>
          </a:p>
        </p:txBody>
      </p:sp>
      <p:sp>
        <p:nvSpPr>
          <p:cNvPr id="32793" name="Text Box 25"/>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13</a:t>
            </a:r>
            <a:endParaRPr lang="en-US" sz="2400">
              <a:solidFill>
                <a:srgbClr val="FFCC00"/>
              </a:solidFill>
              <a:latin typeface="Times New Roman" pitchFamily="18" charset="0"/>
            </a:endParaRPr>
          </a:p>
        </p:txBody>
      </p:sp>
      <p:sp>
        <p:nvSpPr>
          <p:cNvPr id="32794" name="Text Box 26"/>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a:t>
            </a:r>
            <a:endParaRPr lang="en-US" sz="2400">
              <a:solidFill>
                <a:srgbClr val="FFCC00"/>
              </a:solidFill>
              <a:latin typeface="Times New Roman" pitchFamily="18" charset="0"/>
            </a:endParaRPr>
          </a:p>
        </p:txBody>
      </p:sp>
      <p:sp>
        <p:nvSpPr>
          <p:cNvPr id="32795" name="Text Box 27"/>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11</a:t>
            </a:r>
            <a:endParaRPr lang="en-US" sz="2400">
              <a:solidFill>
                <a:srgbClr val="FFCC00"/>
              </a:solidFill>
              <a:latin typeface="Times New Roman" pitchFamily="18" charset="0"/>
            </a:endParaRPr>
          </a:p>
        </p:txBody>
      </p:sp>
      <p:sp>
        <p:nvSpPr>
          <p:cNvPr id="32796" name="Text Box 28"/>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a:t>
            </a:r>
            <a:endParaRPr lang="en-US" sz="2400">
              <a:solidFill>
                <a:schemeClr val="bg1"/>
              </a:solidFill>
              <a:latin typeface="Times New Roman" pitchFamily="18" charset="0"/>
            </a:endParaRPr>
          </a:p>
        </p:txBody>
      </p:sp>
      <p:sp>
        <p:nvSpPr>
          <p:cNvPr id="32797" name="Text Box 29"/>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9</a:t>
            </a:r>
            <a:endParaRPr lang="en-US" sz="2400">
              <a:solidFill>
                <a:srgbClr val="FFCC00"/>
              </a:solidFill>
              <a:latin typeface="Times New Roman" pitchFamily="18" charset="0"/>
            </a:endParaRPr>
          </a:p>
        </p:txBody>
      </p:sp>
      <p:sp>
        <p:nvSpPr>
          <p:cNvPr id="32798" name="Text Box 30"/>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a:t>
            </a:r>
            <a:endParaRPr lang="en-US" sz="2400">
              <a:solidFill>
                <a:srgbClr val="FFCC00"/>
              </a:solidFill>
              <a:latin typeface="Times New Roman" pitchFamily="18" charset="0"/>
            </a:endParaRPr>
          </a:p>
        </p:txBody>
      </p:sp>
      <p:sp>
        <p:nvSpPr>
          <p:cNvPr id="32799" name="Text Box 31"/>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7</a:t>
            </a:r>
            <a:endParaRPr lang="en-US" sz="2400">
              <a:solidFill>
                <a:srgbClr val="FFCC00"/>
              </a:solidFill>
              <a:latin typeface="Times New Roman" pitchFamily="18" charset="0"/>
            </a:endParaRPr>
          </a:p>
        </p:txBody>
      </p:sp>
      <p:sp>
        <p:nvSpPr>
          <p:cNvPr id="32800" name="Text Box 32"/>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a:t>
            </a:r>
            <a:endParaRPr lang="en-US" sz="2400">
              <a:solidFill>
                <a:srgbClr val="FFCC00"/>
              </a:solidFill>
              <a:latin typeface="Times New Roman" pitchFamily="18" charset="0"/>
            </a:endParaRPr>
          </a:p>
        </p:txBody>
      </p:sp>
      <p:sp>
        <p:nvSpPr>
          <p:cNvPr id="32801" name="Text Box 33"/>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5</a:t>
            </a:r>
          </a:p>
        </p:txBody>
      </p:sp>
      <p:sp>
        <p:nvSpPr>
          <p:cNvPr id="32802" name="Text Box 34"/>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a:t>
            </a:r>
            <a:endParaRPr lang="en-US" sz="2400">
              <a:solidFill>
                <a:srgbClr val="FFCC00"/>
              </a:solidFill>
              <a:latin typeface="Times New Roman" pitchFamily="18" charset="0"/>
            </a:endParaRPr>
          </a:p>
        </p:txBody>
      </p:sp>
      <p:sp>
        <p:nvSpPr>
          <p:cNvPr id="32803" name="Text Box 35"/>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a:t>
            </a:r>
            <a:endParaRPr lang="en-US" sz="2400">
              <a:solidFill>
                <a:srgbClr val="FFCC00"/>
              </a:solidFill>
              <a:latin typeface="Times New Roman" pitchFamily="18" charset="0"/>
            </a:endParaRPr>
          </a:p>
        </p:txBody>
      </p:sp>
      <p:sp>
        <p:nvSpPr>
          <p:cNvPr id="32804" name="Text Box 36"/>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a:t>
            </a:r>
            <a:endParaRPr lang="en-US" sz="2400">
              <a:solidFill>
                <a:srgbClr val="FFCC00"/>
              </a:solidFill>
              <a:latin typeface="Times New Roman" pitchFamily="18" charset="0"/>
            </a:endParaRPr>
          </a:p>
        </p:txBody>
      </p:sp>
      <p:sp>
        <p:nvSpPr>
          <p:cNvPr id="32805" name="Text Box 37"/>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a:t>
            </a:r>
            <a:endParaRPr lang="en-US" sz="2400">
              <a:solidFill>
                <a:srgbClr val="FFCC00"/>
              </a:solidFill>
              <a:latin typeface="Times New Roman" pitchFamily="18" charset="0"/>
            </a:endParaRPr>
          </a:p>
        </p:txBody>
      </p:sp>
      <p:sp>
        <p:nvSpPr>
          <p:cNvPr id="32806" name="Text Box 38"/>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 Million</a:t>
            </a:r>
            <a:endParaRPr lang="en-US" sz="2400">
              <a:solidFill>
                <a:schemeClr val="bg1"/>
              </a:solidFill>
              <a:latin typeface="Times New Roman" pitchFamily="18" charset="0"/>
            </a:endParaRPr>
          </a:p>
        </p:txBody>
      </p:sp>
      <p:sp>
        <p:nvSpPr>
          <p:cNvPr id="32807" name="Text Box 39"/>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$500,000</a:t>
            </a:r>
            <a:endParaRPr lang="en-US" sz="2400">
              <a:solidFill>
                <a:srgbClr val="FFCC00"/>
              </a:solidFill>
              <a:latin typeface="Times New Roman" pitchFamily="18" charset="0"/>
            </a:endParaRPr>
          </a:p>
        </p:txBody>
      </p:sp>
      <p:sp>
        <p:nvSpPr>
          <p:cNvPr id="32808" name="Text Box 40"/>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$250,000</a:t>
            </a:r>
            <a:endParaRPr lang="en-US" sz="2400">
              <a:solidFill>
                <a:srgbClr val="FFCC00"/>
              </a:solidFill>
              <a:latin typeface="Times New Roman" pitchFamily="18" charset="0"/>
            </a:endParaRPr>
          </a:p>
        </p:txBody>
      </p:sp>
      <p:sp>
        <p:nvSpPr>
          <p:cNvPr id="32809" name="Text Box 41"/>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$125,000</a:t>
            </a:r>
            <a:endParaRPr lang="en-US" sz="2400">
              <a:solidFill>
                <a:srgbClr val="FFCC00"/>
              </a:solidFill>
              <a:latin typeface="Times New Roman" pitchFamily="18" charset="0"/>
            </a:endParaRPr>
          </a:p>
        </p:txBody>
      </p:sp>
      <p:sp>
        <p:nvSpPr>
          <p:cNvPr id="32810" name="Text Box 42"/>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$64,000</a:t>
            </a:r>
            <a:endParaRPr lang="en-US" sz="2400">
              <a:solidFill>
                <a:srgbClr val="FFCC00"/>
              </a:solidFill>
              <a:latin typeface="Times New Roman" pitchFamily="18" charset="0"/>
            </a:endParaRPr>
          </a:p>
        </p:txBody>
      </p:sp>
      <p:sp>
        <p:nvSpPr>
          <p:cNvPr id="32811" name="Text Box 43"/>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$32,000</a:t>
            </a:r>
            <a:endParaRPr lang="en-US" sz="2400">
              <a:solidFill>
                <a:schemeClr val="bg1"/>
              </a:solidFill>
              <a:latin typeface="Times New Roman" pitchFamily="18" charset="0"/>
            </a:endParaRPr>
          </a:p>
        </p:txBody>
      </p:sp>
      <p:sp>
        <p:nvSpPr>
          <p:cNvPr id="32812" name="Text Box 44"/>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$16,000</a:t>
            </a:r>
            <a:endParaRPr lang="en-US" sz="2400">
              <a:solidFill>
                <a:srgbClr val="FFCC00"/>
              </a:solidFill>
              <a:latin typeface="Times New Roman" pitchFamily="18" charset="0"/>
            </a:endParaRPr>
          </a:p>
        </p:txBody>
      </p:sp>
      <p:sp>
        <p:nvSpPr>
          <p:cNvPr id="32813" name="Text Box 45"/>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$8,000</a:t>
            </a:r>
            <a:endParaRPr lang="en-US" sz="2400">
              <a:solidFill>
                <a:srgbClr val="FFCC00"/>
              </a:solidFill>
              <a:latin typeface="Times New Roman" pitchFamily="18" charset="0"/>
            </a:endParaRPr>
          </a:p>
        </p:txBody>
      </p:sp>
      <p:sp>
        <p:nvSpPr>
          <p:cNvPr id="32814" name="Text Box 46"/>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$4,000</a:t>
            </a:r>
            <a:endParaRPr lang="en-US" sz="2400">
              <a:solidFill>
                <a:srgbClr val="FFCC00"/>
              </a:solidFill>
              <a:latin typeface="Times New Roman" pitchFamily="18" charset="0"/>
            </a:endParaRPr>
          </a:p>
        </p:txBody>
      </p:sp>
      <p:sp>
        <p:nvSpPr>
          <p:cNvPr id="32815" name="Text Box 47"/>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$2,000</a:t>
            </a:r>
            <a:endParaRPr lang="en-US" sz="2400">
              <a:solidFill>
                <a:srgbClr val="FFCC00"/>
              </a:solidFill>
              <a:latin typeface="Times New Roman" pitchFamily="18" charset="0"/>
            </a:endParaRPr>
          </a:p>
        </p:txBody>
      </p:sp>
      <p:sp>
        <p:nvSpPr>
          <p:cNvPr id="32816" name="Text Box 48"/>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$1,000</a:t>
            </a:r>
          </a:p>
        </p:txBody>
      </p:sp>
      <p:sp>
        <p:nvSpPr>
          <p:cNvPr id="32817" name="Text Box 49"/>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a:t>
            </a:r>
            <a:endParaRPr lang="en-US" sz="2400">
              <a:solidFill>
                <a:srgbClr val="FFCC00"/>
              </a:solidFill>
              <a:latin typeface="Times New Roman" pitchFamily="18" charset="0"/>
            </a:endParaRPr>
          </a:p>
        </p:txBody>
      </p:sp>
      <p:sp>
        <p:nvSpPr>
          <p:cNvPr id="32818" name="Text Box 50"/>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$300</a:t>
            </a:r>
            <a:endParaRPr lang="en-US" sz="2400">
              <a:solidFill>
                <a:srgbClr val="FFCC00"/>
              </a:solidFill>
              <a:latin typeface="Times New Roman" pitchFamily="18" charset="0"/>
            </a:endParaRPr>
          </a:p>
        </p:txBody>
      </p:sp>
      <p:sp>
        <p:nvSpPr>
          <p:cNvPr id="32819" name="Text Box 51"/>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a:t>
            </a:r>
            <a:endParaRPr lang="en-US" sz="2400">
              <a:solidFill>
                <a:srgbClr val="FFCC00"/>
              </a:solidFill>
              <a:latin typeface="Times New Roman" pitchFamily="18" charset="0"/>
            </a:endParaRPr>
          </a:p>
        </p:txBody>
      </p:sp>
      <p:sp>
        <p:nvSpPr>
          <p:cNvPr id="32820" name="Text Box 52"/>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$100</a:t>
            </a:r>
            <a:endParaRPr lang="en-US" sz="2400">
              <a:solidFill>
                <a:srgbClr val="FFCC00"/>
              </a:solidFill>
              <a:latin typeface="Times New Roman" pitchFamily="18" charset="0"/>
            </a:endParaRPr>
          </a:p>
        </p:txBody>
      </p:sp>
      <p:sp>
        <p:nvSpPr>
          <p:cNvPr id="32821" name="Oval 53"/>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endParaRPr lang="en-US"/>
          </a:p>
        </p:txBody>
      </p:sp>
      <p:sp>
        <p:nvSpPr>
          <p:cNvPr id="32822" name="Oval 54"/>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endParaRPr lang="en-US"/>
          </a:p>
        </p:txBody>
      </p:sp>
      <p:sp>
        <p:nvSpPr>
          <p:cNvPr id="32823" name="Oval 55"/>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endParaRPr lang="en-US"/>
          </a:p>
        </p:txBody>
      </p:sp>
      <p:sp>
        <p:nvSpPr>
          <p:cNvPr id="32824" name="Oval 56"/>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endParaRPr lang="en-US"/>
          </a:p>
        </p:txBody>
      </p:sp>
      <p:sp>
        <p:nvSpPr>
          <p:cNvPr id="32825" name="Oval 57"/>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endParaRPr lang="en-US"/>
          </a:p>
        </p:txBody>
      </p:sp>
      <p:sp>
        <p:nvSpPr>
          <p:cNvPr id="32826" name="Oval 58"/>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endParaRPr lang="en-US"/>
          </a:p>
        </p:txBody>
      </p:sp>
      <p:sp>
        <p:nvSpPr>
          <p:cNvPr id="32827" name="Oval 59"/>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endParaRPr lang="en-US"/>
          </a:p>
        </p:txBody>
      </p:sp>
      <p:sp>
        <p:nvSpPr>
          <p:cNvPr id="32828" name="Oval 60"/>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endParaRPr lang="en-US"/>
          </a:p>
        </p:txBody>
      </p:sp>
      <p:sp>
        <p:nvSpPr>
          <p:cNvPr id="32829" name="Oval 61"/>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endParaRPr lang="en-US"/>
          </a:p>
        </p:txBody>
      </p:sp>
      <p:sp>
        <p:nvSpPr>
          <p:cNvPr id="32830" name="Oval 62"/>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endParaRPr lang="en-US" sz="2400">
              <a:solidFill>
                <a:schemeClr val="tx1"/>
              </a:solidFill>
              <a:latin typeface="Times New Roman" pitchFamily="18" charset="0"/>
            </a:endParaRPr>
          </a:p>
        </p:txBody>
      </p:sp>
      <p:sp>
        <p:nvSpPr>
          <p:cNvPr id="32831" name="Oval 63"/>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endParaRPr lang="en-US"/>
          </a:p>
        </p:txBody>
      </p:sp>
      <p:sp>
        <p:nvSpPr>
          <p:cNvPr id="32832" name="Oval 64"/>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endParaRPr lang="en-US"/>
          </a:p>
        </p:txBody>
      </p:sp>
      <p:sp>
        <p:nvSpPr>
          <p:cNvPr id="32833" name="Oval 65"/>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endParaRPr lang="en-US"/>
          </a:p>
        </p:txBody>
      </p:sp>
      <p:sp>
        <p:nvSpPr>
          <p:cNvPr id="32834" name="Oval 66"/>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endParaRPr lang="en-US"/>
          </a:p>
        </p:txBody>
      </p:sp>
      <p:sp>
        <p:nvSpPr>
          <p:cNvPr id="32835" name="Oval 67"/>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endParaRPr lang="en-US"/>
          </a:p>
        </p:txBody>
      </p:sp>
      <p:pic>
        <p:nvPicPr>
          <p:cNvPr id="32836" name="Picture 6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32837" name="AutoShape 69"/>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2838" name="Oval 70"/>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endParaRPr lang="en-US"/>
          </a:p>
        </p:txBody>
      </p:sp>
      <p:sp>
        <p:nvSpPr>
          <p:cNvPr id="32839" name="AutoShape 71"/>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2840" name="Oval 72"/>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endParaRPr lang="en-US"/>
          </a:p>
        </p:txBody>
      </p:sp>
      <p:sp>
        <p:nvSpPr>
          <p:cNvPr id="32841" name="AutoShape 73"/>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2842" name="Oval 74"/>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endParaRPr lang="en-US"/>
          </a:p>
        </p:txBody>
      </p:sp>
      <p:sp>
        <p:nvSpPr>
          <p:cNvPr id="80971" name="Text Box 75"/>
          <p:cNvSpPr txBox="1">
            <a:spLocks noChangeArrowheads="1"/>
          </p:cNvSpPr>
          <p:nvPr/>
        </p:nvSpPr>
        <p:spPr bwMode="auto">
          <a:xfrm>
            <a:off x="869950" y="808037"/>
            <a:ext cx="5181600" cy="701675"/>
          </a:xfrm>
          <a:prstGeom prst="rect">
            <a:avLst/>
          </a:prstGeom>
          <a:noFill/>
          <a:ln w="9525">
            <a:noFill/>
            <a:miter lim="800000"/>
            <a:headEnd/>
            <a:tailEnd/>
          </a:ln>
        </p:spPr>
        <p:txBody>
          <a:bodyPr>
            <a:spAutoFit/>
          </a:bodyPr>
          <a:lstStyle/>
          <a:p>
            <a:pPr>
              <a:spcBef>
                <a:spcPct val="50000"/>
              </a:spcBef>
            </a:pPr>
            <a:r>
              <a:rPr lang="en-US" sz="4000" b="1" dirty="0">
                <a:solidFill>
                  <a:srgbClr val="FFFFFF"/>
                </a:solidFill>
              </a:rPr>
              <a:t>$32,000 Question</a:t>
            </a:r>
            <a:endParaRPr lang="en-US" sz="4000" dirty="0">
              <a:solidFill>
                <a:srgbClr val="FFFFFF"/>
              </a:solidFill>
              <a:latin typeface="Times New Roman" pitchFamily="18" charset="0"/>
            </a:endParaRPr>
          </a:p>
        </p:txBody>
      </p:sp>
      <p:sp>
        <p:nvSpPr>
          <p:cNvPr id="80974" name="AutoShape 78"/>
          <p:cNvSpPr>
            <a:spLocks noChangeArrowheads="1"/>
          </p:cNvSpPr>
          <p:nvPr/>
        </p:nvSpPr>
        <p:spPr bwMode="auto">
          <a:xfrm>
            <a:off x="0" y="1997075"/>
            <a:ext cx="6629400" cy="1608138"/>
          </a:xfrm>
          <a:prstGeom prst="flowChartPreparation">
            <a:avLst/>
          </a:prstGeom>
          <a:solidFill>
            <a:srgbClr val="00FF00"/>
          </a:solidFill>
          <a:ln w="57150">
            <a:solidFill>
              <a:srgbClr val="3399FF"/>
            </a:solidFill>
            <a:miter lim="800000"/>
            <a:headEnd/>
            <a:tailEnd/>
          </a:ln>
        </p:spPr>
        <p:txBody>
          <a:bodyPr wrap="none" anchor="ctr"/>
          <a:lstStyle/>
          <a:p>
            <a:pPr algn="ctr"/>
            <a:r>
              <a:rPr lang="en-US" sz="2000" b="1" dirty="0">
                <a:solidFill>
                  <a:schemeClr val="tx1"/>
                </a:solidFill>
                <a:latin typeface="Times New Roman" pitchFamily="18" charset="0"/>
              </a:rPr>
              <a:t>Aside from the concern regarding </a:t>
            </a:r>
            <a:r>
              <a:rPr lang="en-US" sz="2000" b="1" dirty="0" smtClean="0">
                <a:solidFill>
                  <a:schemeClr val="tx1"/>
                </a:solidFill>
                <a:latin typeface="Times New Roman" pitchFamily="18" charset="0"/>
              </a:rPr>
              <a:t>36-month </a:t>
            </a:r>
            <a:r>
              <a:rPr lang="en-US" sz="2000" b="1" dirty="0">
                <a:solidFill>
                  <a:schemeClr val="tx1"/>
                </a:solidFill>
                <a:latin typeface="Times New Roman" pitchFamily="18" charset="0"/>
              </a:rPr>
              <a:t>old </a:t>
            </a:r>
          </a:p>
          <a:p>
            <a:pPr algn="ctr"/>
            <a:r>
              <a:rPr lang="en-US" sz="2000" b="1" dirty="0" smtClean="0">
                <a:solidFill>
                  <a:schemeClr val="tx1"/>
                </a:solidFill>
                <a:latin typeface="Times New Roman" pitchFamily="18" charset="0"/>
              </a:rPr>
              <a:t>Anna’s occasional hitting</a:t>
            </a:r>
            <a:r>
              <a:rPr lang="en-US" sz="2000" b="1" dirty="0">
                <a:solidFill>
                  <a:schemeClr val="tx1"/>
                </a:solidFill>
                <a:latin typeface="Times New Roman" pitchFamily="18" charset="0"/>
              </a:rPr>
              <a:t>, she has all the </a:t>
            </a:r>
            <a:r>
              <a:rPr lang="en-US" sz="2000" b="1" dirty="0" smtClean="0">
                <a:solidFill>
                  <a:schemeClr val="tx1"/>
                </a:solidFill>
                <a:latin typeface="Times New Roman" pitchFamily="18" charset="0"/>
              </a:rPr>
              <a:t>early skills </a:t>
            </a:r>
            <a:r>
              <a:rPr lang="en-US" sz="2000" b="1" dirty="0">
                <a:solidFill>
                  <a:schemeClr val="tx1"/>
                </a:solidFill>
                <a:latin typeface="Times New Roman" pitchFamily="18" charset="0"/>
              </a:rPr>
              <a:t>in </a:t>
            </a:r>
            <a:r>
              <a:rPr lang="en-US" sz="2000" b="1" dirty="0" smtClean="0">
                <a:solidFill>
                  <a:schemeClr val="tx1"/>
                </a:solidFill>
                <a:latin typeface="Times New Roman" pitchFamily="18" charset="0"/>
              </a:rPr>
              <a:t>social</a:t>
            </a:r>
            <a:endParaRPr lang="en-US" sz="2000" b="1" dirty="0">
              <a:solidFill>
                <a:schemeClr val="tx1"/>
              </a:solidFill>
              <a:latin typeface="Times New Roman" pitchFamily="18" charset="0"/>
            </a:endParaRPr>
          </a:p>
          <a:p>
            <a:pPr algn="ctr"/>
            <a:r>
              <a:rPr lang="en-US" sz="2000" b="1" dirty="0">
                <a:solidFill>
                  <a:schemeClr val="tx1"/>
                </a:solidFill>
                <a:latin typeface="Times New Roman" pitchFamily="18" charset="0"/>
              </a:rPr>
              <a:t>relationships that we expect for </a:t>
            </a:r>
            <a:r>
              <a:rPr lang="en-US" sz="2000" b="1" dirty="0" smtClean="0">
                <a:solidFill>
                  <a:schemeClr val="tx1"/>
                </a:solidFill>
                <a:latin typeface="Times New Roman" pitchFamily="18" charset="0"/>
              </a:rPr>
              <a:t>a child this </a:t>
            </a:r>
            <a:r>
              <a:rPr lang="en-US" sz="2000" b="1" dirty="0">
                <a:solidFill>
                  <a:schemeClr val="tx1"/>
                </a:solidFill>
                <a:latin typeface="Times New Roman" pitchFamily="18" charset="0"/>
              </a:rPr>
              <a:t>age.</a:t>
            </a:r>
            <a:endParaRPr lang="en-US" sz="2000" dirty="0">
              <a:solidFill>
                <a:schemeClr val="tx1"/>
              </a:solidFill>
              <a:latin typeface="Times New Roman" pitchFamily="18" charset="0"/>
            </a:endParaRP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77</a:t>
            </a:fld>
            <a:endParaRPr lang="en-US" dirty="0"/>
          </a:p>
        </p:txBody>
      </p:sp>
    </p:spTree>
    <p:extLst>
      <p:ext uri="{BB962C8B-B14F-4D97-AF65-F5344CB8AC3E}">
        <p14:creationId xmlns:p14="http://schemas.microsoft.com/office/powerpoint/2010/main" val="1163688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80971"/>
                                        </p:tgtEl>
                                        <p:attrNameLst>
                                          <p:attrName>style.visibility</p:attrName>
                                        </p:attrNameLst>
                                      </p:cBhvr>
                                      <p:to>
                                        <p:strVal val="visible"/>
                                      </p:to>
                                    </p:set>
                                    <p:animEffect transition="in" filter="dissolve">
                                      <p:cBhvr>
                                        <p:cTn id="7" dur="500"/>
                                        <p:tgtEl>
                                          <p:spTgt spid="80971"/>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80909"/>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80911"/>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80910"/>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809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80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9" grpId="0" autoUpdateAnimBg="0"/>
      <p:bldP spid="80910" grpId="0" autoUpdateAnimBg="0"/>
      <p:bldP spid="80911" grpId="0" autoUpdateAnimBg="0"/>
      <p:bldP spid="80912" grpId="0" autoUpdateAnimBg="0"/>
      <p:bldP spid="80971"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3796" name="Rectangle 4"/>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33797" name="AutoShape 5"/>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3798" name="AutoShape 6"/>
          <p:cNvSpPr>
            <a:spLocks noChangeArrowheads="1"/>
          </p:cNvSpPr>
          <p:nvPr/>
        </p:nvSpPr>
        <p:spPr bwMode="auto">
          <a:xfrm>
            <a:off x="4648200" y="4800600"/>
            <a:ext cx="4267200" cy="914400"/>
          </a:xfrm>
          <a:prstGeom prst="flowChartPreparation">
            <a:avLst/>
          </a:prstGeom>
          <a:solidFill>
            <a:schemeClr val="tx1"/>
          </a:solidFill>
          <a:ln w="57150">
            <a:solidFill>
              <a:srgbClr val="FFCC00"/>
            </a:solidFill>
            <a:miter lim="800000"/>
            <a:headEnd/>
            <a:tailEnd/>
          </a:ln>
        </p:spPr>
        <p:txBody>
          <a:bodyPr wrap="none" anchor="ctr"/>
          <a:lstStyle/>
          <a:p>
            <a:endParaRPr lang="en-US"/>
          </a:p>
        </p:txBody>
      </p:sp>
      <p:sp>
        <p:nvSpPr>
          <p:cNvPr id="33799" name="AutoShape 7"/>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3800" name="AutoShape 8"/>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3801" name="Line 9"/>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endParaRPr lang="en-US"/>
          </a:p>
        </p:txBody>
      </p:sp>
      <p:sp>
        <p:nvSpPr>
          <p:cNvPr id="33802" name="Line 10"/>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endParaRPr lang="en-US"/>
          </a:p>
        </p:txBody>
      </p:sp>
      <p:sp>
        <p:nvSpPr>
          <p:cNvPr id="33803" name="Line 11"/>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endParaRPr lang="en-US"/>
          </a:p>
        </p:txBody>
      </p:sp>
      <p:sp>
        <p:nvSpPr>
          <p:cNvPr id="33804" name="Line 12"/>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endParaRPr lang="en-US"/>
          </a:p>
        </p:txBody>
      </p:sp>
      <p:sp>
        <p:nvSpPr>
          <p:cNvPr id="33805" name="Line 13"/>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endParaRPr lang="en-US"/>
          </a:p>
        </p:txBody>
      </p:sp>
      <p:sp>
        <p:nvSpPr>
          <p:cNvPr id="33806" name="Line 14"/>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endParaRPr lang="en-US"/>
          </a:p>
        </p:txBody>
      </p:sp>
      <p:sp>
        <p:nvSpPr>
          <p:cNvPr id="81935" name="Text Box 15"/>
          <p:cNvSpPr txBox="1">
            <a:spLocks noChangeArrowheads="1"/>
          </p:cNvSpPr>
          <p:nvPr/>
        </p:nvSpPr>
        <p:spPr bwMode="auto">
          <a:xfrm>
            <a:off x="533400" y="5029200"/>
            <a:ext cx="3657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A:  5</a:t>
            </a:r>
            <a:endParaRPr lang="en-US" sz="2400">
              <a:solidFill>
                <a:srgbClr val="FFCC00"/>
              </a:solidFill>
              <a:latin typeface="Times New Roman" pitchFamily="18" charset="0"/>
            </a:endParaRPr>
          </a:p>
        </p:txBody>
      </p:sp>
      <p:sp>
        <p:nvSpPr>
          <p:cNvPr id="81936" name="Text Box 16"/>
          <p:cNvSpPr txBox="1">
            <a:spLocks noChangeArrowheads="1"/>
          </p:cNvSpPr>
          <p:nvPr/>
        </p:nvSpPr>
        <p:spPr bwMode="auto">
          <a:xfrm>
            <a:off x="533400" y="6096000"/>
            <a:ext cx="2209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C:  7</a:t>
            </a:r>
            <a:endParaRPr lang="en-US" sz="2400">
              <a:solidFill>
                <a:srgbClr val="FFCC00"/>
              </a:solidFill>
              <a:latin typeface="Times New Roman" pitchFamily="18" charset="0"/>
            </a:endParaRPr>
          </a:p>
        </p:txBody>
      </p:sp>
      <p:sp>
        <p:nvSpPr>
          <p:cNvPr id="81937" name="Text Box 17"/>
          <p:cNvSpPr txBox="1">
            <a:spLocks noChangeArrowheads="1"/>
          </p:cNvSpPr>
          <p:nvPr/>
        </p:nvSpPr>
        <p:spPr bwMode="auto">
          <a:xfrm>
            <a:off x="4953000" y="5029200"/>
            <a:ext cx="2895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B:  6</a:t>
            </a:r>
            <a:endParaRPr lang="en-US" sz="2400">
              <a:solidFill>
                <a:srgbClr val="FFCC00"/>
              </a:solidFill>
              <a:latin typeface="Times New Roman" pitchFamily="18" charset="0"/>
            </a:endParaRPr>
          </a:p>
        </p:txBody>
      </p:sp>
      <p:sp>
        <p:nvSpPr>
          <p:cNvPr id="81938" name="Text Box 18"/>
          <p:cNvSpPr txBox="1">
            <a:spLocks noChangeArrowheads="1"/>
          </p:cNvSpPr>
          <p:nvPr/>
        </p:nvSpPr>
        <p:spPr bwMode="auto">
          <a:xfrm>
            <a:off x="4953000" y="6096000"/>
            <a:ext cx="2971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D:  4</a:t>
            </a:r>
            <a:endParaRPr lang="en-US" sz="2400">
              <a:solidFill>
                <a:srgbClr val="FFCC00"/>
              </a:solidFill>
              <a:latin typeface="Times New Roman" pitchFamily="18" charset="0"/>
            </a:endParaRPr>
          </a:p>
        </p:txBody>
      </p:sp>
      <p:sp>
        <p:nvSpPr>
          <p:cNvPr id="33811" name="Oval 19"/>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3812" name="Oval 20"/>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3813" name="Oval 21"/>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3814" name="Text Box 22"/>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schemeClr val="bg1"/>
                </a:solidFill>
              </a:rPr>
              <a:t>50:50</a:t>
            </a:r>
            <a:endParaRPr lang="en-US" sz="2400">
              <a:solidFill>
                <a:schemeClr val="bg1"/>
              </a:solidFill>
              <a:latin typeface="Times New Roman" pitchFamily="18" charset="0"/>
            </a:endParaRPr>
          </a:p>
        </p:txBody>
      </p:sp>
      <p:sp>
        <p:nvSpPr>
          <p:cNvPr id="33815" name="Rectangle 23"/>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33816" name="Rectangle 24"/>
          <p:cNvSpPr>
            <a:spLocks noChangeArrowheads="1"/>
          </p:cNvSpPr>
          <p:nvPr/>
        </p:nvSpPr>
        <p:spPr bwMode="auto">
          <a:xfrm>
            <a:off x="6696075" y="1598613"/>
            <a:ext cx="2413000" cy="322262"/>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33817" name="Text Box 25"/>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15</a:t>
            </a:r>
            <a:endParaRPr lang="en-US" sz="2400">
              <a:solidFill>
                <a:schemeClr val="bg1"/>
              </a:solidFill>
              <a:latin typeface="Times New Roman" pitchFamily="18" charset="0"/>
            </a:endParaRPr>
          </a:p>
        </p:txBody>
      </p:sp>
      <p:sp>
        <p:nvSpPr>
          <p:cNvPr id="33818" name="Text Box 26"/>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14</a:t>
            </a:r>
            <a:endParaRPr lang="en-US" sz="2400">
              <a:solidFill>
                <a:srgbClr val="FFCC00"/>
              </a:solidFill>
              <a:latin typeface="Times New Roman" pitchFamily="18" charset="0"/>
            </a:endParaRPr>
          </a:p>
        </p:txBody>
      </p:sp>
      <p:sp>
        <p:nvSpPr>
          <p:cNvPr id="33819" name="Text Box 27"/>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13</a:t>
            </a:r>
            <a:endParaRPr lang="en-US" sz="2400">
              <a:solidFill>
                <a:srgbClr val="FFCC00"/>
              </a:solidFill>
              <a:latin typeface="Times New Roman" pitchFamily="18" charset="0"/>
            </a:endParaRPr>
          </a:p>
        </p:txBody>
      </p:sp>
      <p:sp>
        <p:nvSpPr>
          <p:cNvPr id="33820" name="Text Box 28"/>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a:t>
            </a:r>
            <a:endParaRPr lang="en-US" sz="2400">
              <a:solidFill>
                <a:srgbClr val="FFCC00"/>
              </a:solidFill>
              <a:latin typeface="Times New Roman" pitchFamily="18" charset="0"/>
            </a:endParaRPr>
          </a:p>
        </p:txBody>
      </p:sp>
      <p:sp>
        <p:nvSpPr>
          <p:cNvPr id="33821" name="Text Box 29"/>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11</a:t>
            </a:r>
            <a:endParaRPr lang="en-US" sz="2400">
              <a:solidFill>
                <a:srgbClr val="FFCC00"/>
              </a:solidFill>
              <a:latin typeface="Times New Roman" pitchFamily="18" charset="0"/>
            </a:endParaRPr>
          </a:p>
        </p:txBody>
      </p:sp>
      <p:sp>
        <p:nvSpPr>
          <p:cNvPr id="33822" name="Text Box 30"/>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a:t>
            </a:r>
            <a:endParaRPr lang="en-US" sz="2400">
              <a:solidFill>
                <a:schemeClr val="bg1"/>
              </a:solidFill>
              <a:latin typeface="Times New Roman" pitchFamily="18" charset="0"/>
            </a:endParaRPr>
          </a:p>
        </p:txBody>
      </p:sp>
      <p:sp>
        <p:nvSpPr>
          <p:cNvPr id="33823" name="Text Box 31"/>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9</a:t>
            </a:r>
            <a:endParaRPr lang="en-US" sz="2400">
              <a:solidFill>
                <a:srgbClr val="FFCC00"/>
              </a:solidFill>
              <a:latin typeface="Times New Roman" pitchFamily="18" charset="0"/>
            </a:endParaRPr>
          </a:p>
        </p:txBody>
      </p:sp>
      <p:sp>
        <p:nvSpPr>
          <p:cNvPr id="33824" name="Text Box 32"/>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a:t>
            </a:r>
            <a:endParaRPr lang="en-US" sz="2400">
              <a:solidFill>
                <a:srgbClr val="FFCC00"/>
              </a:solidFill>
              <a:latin typeface="Times New Roman" pitchFamily="18" charset="0"/>
            </a:endParaRPr>
          </a:p>
        </p:txBody>
      </p:sp>
      <p:sp>
        <p:nvSpPr>
          <p:cNvPr id="33825" name="Text Box 33"/>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7</a:t>
            </a:r>
            <a:endParaRPr lang="en-US" sz="2400">
              <a:solidFill>
                <a:srgbClr val="FFCC00"/>
              </a:solidFill>
              <a:latin typeface="Times New Roman" pitchFamily="18" charset="0"/>
            </a:endParaRPr>
          </a:p>
        </p:txBody>
      </p:sp>
      <p:sp>
        <p:nvSpPr>
          <p:cNvPr id="33826" name="Text Box 34"/>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a:t>
            </a:r>
            <a:endParaRPr lang="en-US" sz="2400">
              <a:solidFill>
                <a:srgbClr val="FFCC00"/>
              </a:solidFill>
              <a:latin typeface="Times New Roman" pitchFamily="18" charset="0"/>
            </a:endParaRPr>
          </a:p>
        </p:txBody>
      </p:sp>
      <p:sp>
        <p:nvSpPr>
          <p:cNvPr id="33827" name="Text Box 35"/>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5</a:t>
            </a:r>
          </a:p>
        </p:txBody>
      </p:sp>
      <p:sp>
        <p:nvSpPr>
          <p:cNvPr id="33828" name="Text Box 36"/>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a:t>
            </a:r>
            <a:endParaRPr lang="en-US" sz="2400">
              <a:solidFill>
                <a:srgbClr val="FFCC00"/>
              </a:solidFill>
              <a:latin typeface="Times New Roman" pitchFamily="18" charset="0"/>
            </a:endParaRPr>
          </a:p>
        </p:txBody>
      </p:sp>
      <p:sp>
        <p:nvSpPr>
          <p:cNvPr id="33829" name="Text Box 37"/>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a:t>
            </a:r>
            <a:endParaRPr lang="en-US" sz="2400">
              <a:solidFill>
                <a:srgbClr val="FFCC00"/>
              </a:solidFill>
              <a:latin typeface="Times New Roman" pitchFamily="18" charset="0"/>
            </a:endParaRPr>
          </a:p>
        </p:txBody>
      </p:sp>
      <p:sp>
        <p:nvSpPr>
          <p:cNvPr id="33830" name="Text Box 38"/>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a:t>
            </a:r>
            <a:endParaRPr lang="en-US" sz="2400">
              <a:solidFill>
                <a:srgbClr val="FFCC00"/>
              </a:solidFill>
              <a:latin typeface="Times New Roman" pitchFamily="18" charset="0"/>
            </a:endParaRPr>
          </a:p>
        </p:txBody>
      </p:sp>
      <p:sp>
        <p:nvSpPr>
          <p:cNvPr id="33831" name="Text Box 39"/>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a:t>
            </a:r>
            <a:endParaRPr lang="en-US" sz="2400">
              <a:solidFill>
                <a:srgbClr val="FFCC00"/>
              </a:solidFill>
              <a:latin typeface="Times New Roman" pitchFamily="18" charset="0"/>
            </a:endParaRPr>
          </a:p>
        </p:txBody>
      </p:sp>
      <p:sp>
        <p:nvSpPr>
          <p:cNvPr id="33832" name="Text Box 40"/>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 Million</a:t>
            </a:r>
            <a:endParaRPr lang="en-US" sz="2400">
              <a:solidFill>
                <a:schemeClr val="bg1"/>
              </a:solidFill>
              <a:latin typeface="Times New Roman" pitchFamily="18" charset="0"/>
            </a:endParaRPr>
          </a:p>
        </p:txBody>
      </p:sp>
      <p:sp>
        <p:nvSpPr>
          <p:cNvPr id="33833" name="Text Box 41"/>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$500,000</a:t>
            </a:r>
            <a:endParaRPr lang="en-US" sz="2400">
              <a:solidFill>
                <a:srgbClr val="FFCC00"/>
              </a:solidFill>
              <a:latin typeface="Times New Roman" pitchFamily="18" charset="0"/>
            </a:endParaRPr>
          </a:p>
        </p:txBody>
      </p:sp>
      <p:sp>
        <p:nvSpPr>
          <p:cNvPr id="33834" name="Text Box 42"/>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$250,000</a:t>
            </a:r>
            <a:endParaRPr lang="en-US" sz="2400">
              <a:solidFill>
                <a:srgbClr val="FFCC00"/>
              </a:solidFill>
              <a:latin typeface="Times New Roman" pitchFamily="18" charset="0"/>
            </a:endParaRPr>
          </a:p>
        </p:txBody>
      </p:sp>
      <p:sp>
        <p:nvSpPr>
          <p:cNvPr id="33835" name="Text Box 43"/>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$125,000</a:t>
            </a:r>
            <a:endParaRPr lang="en-US" sz="2400">
              <a:solidFill>
                <a:srgbClr val="FFCC00"/>
              </a:solidFill>
              <a:latin typeface="Times New Roman" pitchFamily="18" charset="0"/>
            </a:endParaRPr>
          </a:p>
        </p:txBody>
      </p:sp>
      <p:sp>
        <p:nvSpPr>
          <p:cNvPr id="33836" name="Text Box 44"/>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$64,000</a:t>
            </a:r>
            <a:endParaRPr lang="en-US" sz="2400">
              <a:solidFill>
                <a:srgbClr val="FFCC00"/>
              </a:solidFill>
              <a:latin typeface="Times New Roman" pitchFamily="18" charset="0"/>
            </a:endParaRPr>
          </a:p>
        </p:txBody>
      </p:sp>
      <p:sp>
        <p:nvSpPr>
          <p:cNvPr id="33837" name="Text Box 45"/>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$32,000</a:t>
            </a:r>
            <a:endParaRPr lang="en-US" sz="2400">
              <a:solidFill>
                <a:schemeClr val="bg1"/>
              </a:solidFill>
              <a:latin typeface="Times New Roman" pitchFamily="18" charset="0"/>
            </a:endParaRPr>
          </a:p>
        </p:txBody>
      </p:sp>
      <p:sp>
        <p:nvSpPr>
          <p:cNvPr id="33838" name="Text Box 46"/>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$16,000</a:t>
            </a:r>
            <a:endParaRPr lang="en-US" sz="2400">
              <a:solidFill>
                <a:srgbClr val="FFCC00"/>
              </a:solidFill>
              <a:latin typeface="Times New Roman" pitchFamily="18" charset="0"/>
            </a:endParaRPr>
          </a:p>
        </p:txBody>
      </p:sp>
      <p:sp>
        <p:nvSpPr>
          <p:cNvPr id="33839" name="Text Box 47"/>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$8,000</a:t>
            </a:r>
            <a:endParaRPr lang="en-US" sz="2400">
              <a:solidFill>
                <a:srgbClr val="FFCC00"/>
              </a:solidFill>
              <a:latin typeface="Times New Roman" pitchFamily="18" charset="0"/>
            </a:endParaRPr>
          </a:p>
        </p:txBody>
      </p:sp>
      <p:sp>
        <p:nvSpPr>
          <p:cNvPr id="33840" name="Text Box 48"/>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$4,000</a:t>
            </a:r>
            <a:endParaRPr lang="en-US" sz="2400">
              <a:solidFill>
                <a:srgbClr val="FFCC00"/>
              </a:solidFill>
              <a:latin typeface="Times New Roman" pitchFamily="18" charset="0"/>
            </a:endParaRPr>
          </a:p>
        </p:txBody>
      </p:sp>
      <p:sp>
        <p:nvSpPr>
          <p:cNvPr id="33841" name="Text Box 49"/>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$2,000</a:t>
            </a:r>
            <a:endParaRPr lang="en-US" sz="2400">
              <a:solidFill>
                <a:srgbClr val="FFCC00"/>
              </a:solidFill>
              <a:latin typeface="Times New Roman" pitchFamily="18" charset="0"/>
            </a:endParaRPr>
          </a:p>
        </p:txBody>
      </p:sp>
      <p:sp>
        <p:nvSpPr>
          <p:cNvPr id="33842" name="Text Box 50"/>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$1,000</a:t>
            </a:r>
          </a:p>
        </p:txBody>
      </p:sp>
      <p:sp>
        <p:nvSpPr>
          <p:cNvPr id="33843" name="Text Box 51"/>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a:t>
            </a:r>
            <a:endParaRPr lang="en-US" sz="2400">
              <a:solidFill>
                <a:srgbClr val="FFCC00"/>
              </a:solidFill>
              <a:latin typeface="Times New Roman" pitchFamily="18" charset="0"/>
            </a:endParaRPr>
          </a:p>
        </p:txBody>
      </p:sp>
      <p:sp>
        <p:nvSpPr>
          <p:cNvPr id="33844" name="Text Box 52"/>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$300</a:t>
            </a:r>
            <a:endParaRPr lang="en-US" sz="2400">
              <a:solidFill>
                <a:srgbClr val="FFCC00"/>
              </a:solidFill>
              <a:latin typeface="Times New Roman" pitchFamily="18" charset="0"/>
            </a:endParaRPr>
          </a:p>
        </p:txBody>
      </p:sp>
      <p:sp>
        <p:nvSpPr>
          <p:cNvPr id="33845" name="Text Box 53"/>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a:t>
            </a:r>
            <a:endParaRPr lang="en-US" sz="2400">
              <a:solidFill>
                <a:srgbClr val="FFCC00"/>
              </a:solidFill>
              <a:latin typeface="Times New Roman" pitchFamily="18" charset="0"/>
            </a:endParaRPr>
          </a:p>
        </p:txBody>
      </p:sp>
      <p:sp>
        <p:nvSpPr>
          <p:cNvPr id="33846" name="Text Box 54"/>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$100</a:t>
            </a:r>
            <a:endParaRPr lang="en-US" sz="2400">
              <a:solidFill>
                <a:srgbClr val="FFCC00"/>
              </a:solidFill>
              <a:latin typeface="Times New Roman" pitchFamily="18" charset="0"/>
            </a:endParaRPr>
          </a:p>
        </p:txBody>
      </p:sp>
      <p:sp>
        <p:nvSpPr>
          <p:cNvPr id="33847" name="Oval 55"/>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endParaRPr lang="en-US"/>
          </a:p>
        </p:txBody>
      </p:sp>
      <p:sp>
        <p:nvSpPr>
          <p:cNvPr id="33848" name="Oval 56"/>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endParaRPr lang="en-US"/>
          </a:p>
        </p:txBody>
      </p:sp>
      <p:sp>
        <p:nvSpPr>
          <p:cNvPr id="33849" name="Oval 57"/>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endParaRPr lang="en-US"/>
          </a:p>
        </p:txBody>
      </p:sp>
      <p:sp>
        <p:nvSpPr>
          <p:cNvPr id="33850" name="Oval 58"/>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endParaRPr lang="en-US"/>
          </a:p>
        </p:txBody>
      </p:sp>
      <p:sp>
        <p:nvSpPr>
          <p:cNvPr id="33851" name="Oval 59"/>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endParaRPr lang="en-US"/>
          </a:p>
        </p:txBody>
      </p:sp>
      <p:sp>
        <p:nvSpPr>
          <p:cNvPr id="33852" name="Oval 60"/>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endParaRPr lang="en-US"/>
          </a:p>
        </p:txBody>
      </p:sp>
      <p:sp>
        <p:nvSpPr>
          <p:cNvPr id="33853" name="Oval 61"/>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endParaRPr lang="en-US"/>
          </a:p>
        </p:txBody>
      </p:sp>
      <p:sp>
        <p:nvSpPr>
          <p:cNvPr id="33854" name="Oval 62"/>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endParaRPr lang="en-US"/>
          </a:p>
        </p:txBody>
      </p:sp>
      <p:sp>
        <p:nvSpPr>
          <p:cNvPr id="33855" name="Oval 63"/>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endParaRPr lang="en-US"/>
          </a:p>
        </p:txBody>
      </p:sp>
      <p:sp>
        <p:nvSpPr>
          <p:cNvPr id="33856" name="Oval 64"/>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endParaRPr lang="en-US" sz="2400">
              <a:solidFill>
                <a:schemeClr val="tx1"/>
              </a:solidFill>
              <a:latin typeface="Times New Roman" pitchFamily="18" charset="0"/>
            </a:endParaRPr>
          </a:p>
        </p:txBody>
      </p:sp>
      <p:sp>
        <p:nvSpPr>
          <p:cNvPr id="33857" name="Oval 65"/>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endParaRPr lang="en-US"/>
          </a:p>
        </p:txBody>
      </p:sp>
      <p:sp>
        <p:nvSpPr>
          <p:cNvPr id="33858" name="Oval 66"/>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endParaRPr lang="en-US"/>
          </a:p>
        </p:txBody>
      </p:sp>
      <p:sp>
        <p:nvSpPr>
          <p:cNvPr id="33859" name="Oval 67"/>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endParaRPr lang="en-US"/>
          </a:p>
        </p:txBody>
      </p:sp>
      <p:sp>
        <p:nvSpPr>
          <p:cNvPr id="33860" name="Oval 68"/>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endParaRPr lang="en-US"/>
          </a:p>
        </p:txBody>
      </p:sp>
      <p:sp>
        <p:nvSpPr>
          <p:cNvPr id="33861" name="Oval 69"/>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endParaRPr lang="en-US"/>
          </a:p>
        </p:txBody>
      </p:sp>
      <p:pic>
        <p:nvPicPr>
          <p:cNvPr id="33862" name="Picture 7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33863" name="AutoShape 71"/>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3864" name="Oval 72"/>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endParaRPr lang="en-US"/>
          </a:p>
        </p:txBody>
      </p:sp>
      <p:sp>
        <p:nvSpPr>
          <p:cNvPr id="33865" name="AutoShape 73"/>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3866" name="Oval 74"/>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endParaRPr lang="en-US"/>
          </a:p>
        </p:txBody>
      </p:sp>
      <p:sp>
        <p:nvSpPr>
          <p:cNvPr id="33867" name="AutoShape 75"/>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3868" name="Oval 76"/>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endParaRPr lang="en-US"/>
          </a:p>
        </p:txBody>
      </p:sp>
      <p:sp>
        <p:nvSpPr>
          <p:cNvPr id="81997" name="Text Box 77"/>
          <p:cNvSpPr txBox="1">
            <a:spLocks noChangeArrowheads="1"/>
          </p:cNvSpPr>
          <p:nvPr/>
        </p:nvSpPr>
        <p:spPr bwMode="auto">
          <a:xfrm>
            <a:off x="784225" y="808037"/>
            <a:ext cx="5181600" cy="707886"/>
          </a:xfrm>
          <a:prstGeom prst="rect">
            <a:avLst/>
          </a:prstGeom>
          <a:noFill/>
          <a:ln w="9525">
            <a:noFill/>
            <a:miter lim="800000"/>
            <a:headEnd/>
            <a:tailEnd/>
          </a:ln>
        </p:spPr>
        <p:txBody>
          <a:bodyPr>
            <a:spAutoFit/>
          </a:bodyPr>
          <a:lstStyle/>
          <a:p>
            <a:pPr>
              <a:spcBef>
                <a:spcPct val="50000"/>
              </a:spcBef>
            </a:pPr>
            <a:r>
              <a:rPr lang="en-US" sz="4000" b="1" dirty="0" smtClean="0">
                <a:solidFill>
                  <a:schemeClr val="bg1"/>
                </a:solidFill>
              </a:rPr>
              <a:t>$ 32, 000 Question </a:t>
            </a:r>
            <a:endParaRPr lang="en-US" sz="4000" dirty="0">
              <a:solidFill>
                <a:srgbClr val="000099"/>
              </a:solidFill>
              <a:latin typeface="Times New Roman" pitchFamily="18" charset="0"/>
            </a:endParaRPr>
          </a:p>
        </p:txBody>
      </p:sp>
      <p:sp>
        <p:nvSpPr>
          <p:cNvPr id="82" name="AutoShape 78"/>
          <p:cNvSpPr>
            <a:spLocks noChangeArrowheads="1"/>
          </p:cNvSpPr>
          <p:nvPr/>
        </p:nvSpPr>
        <p:spPr bwMode="auto">
          <a:xfrm>
            <a:off x="0" y="2073276"/>
            <a:ext cx="6629400" cy="1608138"/>
          </a:xfrm>
          <a:prstGeom prst="flowChartPreparation">
            <a:avLst/>
          </a:prstGeom>
          <a:solidFill>
            <a:srgbClr val="00FF00"/>
          </a:solidFill>
          <a:ln w="57150">
            <a:solidFill>
              <a:srgbClr val="3399FF"/>
            </a:solidFill>
            <a:miter lim="800000"/>
            <a:headEnd/>
            <a:tailEnd/>
          </a:ln>
        </p:spPr>
        <p:txBody>
          <a:bodyPr wrap="none" anchor="ctr"/>
          <a:lstStyle/>
          <a:p>
            <a:pPr algn="ctr"/>
            <a:r>
              <a:rPr lang="en-US" sz="2000" b="1" dirty="0">
                <a:solidFill>
                  <a:schemeClr val="tx1"/>
                </a:solidFill>
                <a:latin typeface="Times New Roman" pitchFamily="18" charset="0"/>
              </a:rPr>
              <a:t>Aside from the concern regarding </a:t>
            </a:r>
            <a:r>
              <a:rPr lang="en-US" sz="2000" b="1" dirty="0" smtClean="0">
                <a:solidFill>
                  <a:schemeClr val="tx1"/>
                </a:solidFill>
                <a:latin typeface="Times New Roman" pitchFamily="18" charset="0"/>
              </a:rPr>
              <a:t>36-month </a:t>
            </a:r>
            <a:r>
              <a:rPr lang="en-US" sz="2000" b="1" dirty="0">
                <a:solidFill>
                  <a:schemeClr val="tx1"/>
                </a:solidFill>
                <a:latin typeface="Times New Roman" pitchFamily="18" charset="0"/>
              </a:rPr>
              <a:t>old </a:t>
            </a:r>
          </a:p>
          <a:p>
            <a:pPr algn="ctr"/>
            <a:r>
              <a:rPr lang="en-US" sz="2000" b="1" dirty="0" smtClean="0">
                <a:solidFill>
                  <a:schemeClr val="tx1"/>
                </a:solidFill>
                <a:latin typeface="Times New Roman" pitchFamily="18" charset="0"/>
              </a:rPr>
              <a:t>Anna’s occasional hitting</a:t>
            </a:r>
            <a:r>
              <a:rPr lang="en-US" sz="2000" b="1" dirty="0">
                <a:solidFill>
                  <a:schemeClr val="tx1"/>
                </a:solidFill>
                <a:latin typeface="Times New Roman" pitchFamily="18" charset="0"/>
              </a:rPr>
              <a:t>, she has all the </a:t>
            </a:r>
            <a:r>
              <a:rPr lang="en-US" sz="2000" b="1" dirty="0" smtClean="0">
                <a:solidFill>
                  <a:schemeClr val="tx1"/>
                </a:solidFill>
                <a:latin typeface="Times New Roman" pitchFamily="18" charset="0"/>
              </a:rPr>
              <a:t>early skills </a:t>
            </a:r>
            <a:r>
              <a:rPr lang="en-US" sz="2000" b="1" dirty="0">
                <a:solidFill>
                  <a:schemeClr val="tx1"/>
                </a:solidFill>
                <a:latin typeface="Times New Roman" pitchFamily="18" charset="0"/>
              </a:rPr>
              <a:t>in </a:t>
            </a:r>
            <a:r>
              <a:rPr lang="en-US" sz="2000" b="1" dirty="0" smtClean="0">
                <a:solidFill>
                  <a:schemeClr val="tx1"/>
                </a:solidFill>
                <a:latin typeface="Times New Roman" pitchFamily="18" charset="0"/>
              </a:rPr>
              <a:t>social</a:t>
            </a:r>
            <a:endParaRPr lang="en-US" sz="2000" b="1" dirty="0">
              <a:solidFill>
                <a:schemeClr val="tx1"/>
              </a:solidFill>
              <a:latin typeface="Times New Roman" pitchFamily="18" charset="0"/>
            </a:endParaRPr>
          </a:p>
          <a:p>
            <a:pPr algn="ctr"/>
            <a:r>
              <a:rPr lang="en-US" sz="2000" b="1" dirty="0">
                <a:solidFill>
                  <a:schemeClr val="tx1"/>
                </a:solidFill>
                <a:latin typeface="Times New Roman" pitchFamily="18" charset="0"/>
              </a:rPr>
              <a:t>relationships that we expect for </a:t>
            </a:r>
            <a:r>
              <a:rPr lang="en-US" sz="2000" b="1" dirty="0" smtClean="0">
                <a:solidFill>
                  <a:schemeClr val="tx1"/>
                </a:solidFill>
                <a:latin typeface="Times New Roman" pitchFamily="18" charset="0"/>
              </a:rPr>
              <a:t>a child </a:t>
            </a:r>
            <a:r>
              <a:rPr lang="en-US" sz="2000" b="1" dirty="0">
                <a:solidFill>
                  <a:schemeClr val="tx1"/>
                </a:solidFill>
                <a:latin typeface="Times New Roman" pitchFamily="18" charset="0"/>
              </a:rPr>
              <a:t>this age.</a:t>
            </a:r>
            <a:endParaRPr lang="en-US" sz="2000" dirty="0">
              <a:solidFill>
                <a:schemeClr val="tx1"/>
              </a:solidFill>
              <a:latin typeface="Times New Roman" pitchFamily="18" charset="0"/>
            </a:endParaRPr>
          </a:p>
        </p:txBody>
      </p:sp>
    </p:spTree>
    <p:extLst>
      <p:ext uri="{BB962C8B-B14F-4D97-AF65-F5344CB8AC3E}">
        <p14:creationId xmlns:p14="http://schemas.microsoft.com/office/powerpoint/2010/main" val="2381086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81997"/>
                                        </p:tgtEl>
                                        <p:attrNameLst>
                                          <p:attrName>style.visibility</p:attrName>
                                        </p:attrNameLst>
                                      </p:cBhvr>
                                      <p:to>
                                        <p:strVal val="visible"/>
                                      </p:to>
                                    </p:set>
                                    <p:animEffect transition="in" filter="dissolve">
                                      <p:cBhvr>
                                        <p:cTn id="7" dur="500"/>
                                        <p:tgtEl>
                                          <p:spTgt spid="81997"/>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81935"/>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81937"/>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81936"/>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819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5" grpId="0" autoUpdateAnimBg="0"/>
      <p:bldP spid="81936" grpId="0" autoUpdateAnimBg="0"/>
      <p:bldP spid="81937" grpId="0" autoUpdateAnimBg="0"/>
      <p:bldP spid="81938" grpId="0" autoUpdateAnimBg="0"/>
      <p:bldP spid="81997"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505200" y="1127125"/>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83971" name="Rectangle 3"/>
          <p:cNvSpPr>
            <a:spLocks noChangeArrowheads="1"/>
          </p:cNvSpPr>
          <p:nvPr/>
        </p:nvSpPr>
        <p:spPr bwMode="auto">
          <a:xfrm>
            <a:off x="3571875" y="1835150"/>
            <a:ext cx="2413000" cy="322263"/>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35844" name="Text Box 4"/>
          <p:cNvSpPr txBox="1">
            <a:spLocks noChangeArrowheads="1"/>
          </p:cNvSpPr>
          <p:nvPr/>
        </p:nvSpPr>
        <p:spPr bwMode="auto">
          <a:xfrm>
            <a:off x="3581400" y="111125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15</a:t>
            </a:r>
            <a:endParaRPr lang="en-US" sz="2400">
              <a:solidFill>
                <a:schemeClr val="bg1"/>
              </a:solidFill>
              <a:latin typeface="Times New Roman" pitchFamily="18" charset="0"/>
            </a:endParaRPr>
          </a:p>
        </p:txBody>
      </p:sp>
      <p:sp>
        <p:nvSpPr>
          <p:cNvPr id="35845" name="Text Box 5"/>
          <p:cNvSpPr txBox="1">
            <a:spLocks noChangeArrowheads="1"/>
          </p:cNvSpPr>
          <p:nvPr/>
        </p:nvSpPr>
        <p:spPr bwMode="auto">
          <a:xfrm>
            <a:off x="3581400" y="1431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14</a:t>
            </a:r>
            <a:endParaRPr lang="en-US" sz="2400">
              <a:solidFill>
                <a:srgbClr val="FFCC00"/>
              </a:solidFill>
              <a:latin typeface="Times New Roman" pitchFamily="18" charset="0"/>
            </a:endParaRPr>
          </a:p>
        </p:txBody>
      </p:sp>
      <p:sp>
        <p:nvSpPr>
          <p:cNvPr id="35846" name="Text Box 6"/>
          <p:cNvSpPr txBox="1">
            <a:spLocks noChangeArrowheads="1"/>
          </p:cNvSpPr>
          <p:nvPr/>
        </p:nvSpPr>
        <p:spPr bwMode="auto">
          <a:xfrm>
            <a:off x="3581400" y="1736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13</a:t>
            </a:r>
            <a:endParaRPr lang="en-US" sz="2400">
              <a:solidFill>
                <a:srgbClr val="FFCC00"/>
              </a:solidFill>
              <a:latin typeface="Times New Roman" pitchFamily="18" charset="0"/>
            </a:endParaRPr>
          </a:p>
        </p:txBody>
      </p:sp>
      <p:sp>
        <p:nvSpPr>
          <p:cNvPr id="35847" name="Text Box 7"/>
          <p:cNvSpPr txBox="1">
            <a:spLocks noChangeArrowheads="1"/>
          </p:cNvSpPr>
          <p:nvPr/>
        </p:nvSpPr>
        <p:spPr bwMode="auto">
          <a:xfrm>
            <a:off x="3581400" y="2041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a:t>
            </a:r>
            <a:endParaRPr lang="en-US" sz="2400">
              <a:solidFill>
                <a:srgbClr val="FFCC00"/>
              </a:solidFill>
              <a:latin typeface="Times New Roman" pitchFamily="18" charset="0"/>
            </a:endParaRPr>
          </a:p>
        </p:txBody>
      </p:sp>
      <p:sp>
        <p:nvSpPr>
          <p:cNvPr id="35848" name="Text Box 8"/>
          <p:cNvSpPr txBox="1">
            <a:spLocks noChangeArrowheads="1"/>
          </p:cNvSpPr>
          <p:nvPr/>
        </p:nvSpPr>
        <p:spPr bwMode="auto">
          <a:xfrm>
            <a:off x="3581400" y="2346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11</a:t>
            </a:r>
            <a:endParaRPr lang="en-US" sz="2400">
              <a:solidFill>
                <a:srgbClr val="FFCC00"/>
              </a:solidFill>
              <a:latin typeface="Times New Roman" pitchFamily="18" charset="0"/>
            </a:endParaRPr>
          </a:p>
        </p:txBody>
      </p:sp>
      <p:sp>
        <p:nvSpPr>
          <p:cNvPr id="35849" name="Text Box 9"/>
          <p:cNvSpPr txBox="1">
            <a:spLocks noChangeArrowheads="1"/>
          </p:cNvSpPr>
          <p:nvPr/>
        </p:nvSpPr>
        <p:spPr bwMode="auto">
          <a:xfrm>
            <a:off x="3581400" y="2651125"/>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a:t>
            </a:r>
            <a:endParaRPr lang="en-US" sz="2400">
              <a:solidFill>
                <a:schemeClr val="bg1"/>
              </a:solidFill>
              <a:latin typeface="Times New Roman" pitchFamily="18" charset="0"/>
            </a:endParaRPr>
          </a:p>
        </p:txBody>
      </p:sp>
      <p:sp>
        <p:nvSpPr>
          <p:cNvPr id="35850" name="Text Box 10"/>
          <p:cNvSpPr txBox="1">
            <a:spLocks noChangeArrowheads="1"/>
          </p:cNvSpPr>
          <p:nvPr/>
        </p:nvSpPr>
        <p:spPr bwMode="auto">
          <a:xfrm>
            <a:off x="3581400" y="2955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9</a:t>
            </a:r>
            <a:endParaRPr lang="en-US" sz="2400">
              <a:solidFill>
                <a:srgbClr val="FFCC00"/>
              </a:solidFill>
              <a:latin typeface="Times New Roman" pitchFamily="18" charset="0"/>
            </a:endParaRPr>
          </a:p>
        </p:txBody>
      </p:sp>
      <p:sp>
        <p:nvSpPr>
          <p:cNvPr id="35851" name="Text Box 11"/>
          <p:cNvSpPr txBox="1">
            <a:spLocks noChangeArrowheads="1"/>
          </p:cNvSpPr>
          <p:nvPr/>
        </p:nvSpPr>
        <p:spPr bwMode="auto">
          <a:xfrm>
            <a:off x="3581400" y="3260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a:t>
            </a:r>
            <a:endParaRPr lang="en-US" sz="2400">
              <a:solidFill>
                <a:srgbClr val="FFCC00"/>
              </a:solidFill>
              <a:latin typeface="Times New Roman" pitchFamily="18" charset="0"/>
            </a:endParaRPr>
          </a:p>
        </p:txBody>
      </p:sp>
      <p:sp>
        <p:nvSpPr>
          <p:cNvPr id="35852" name="Text Box 12"/>
          <p:cNvSpPr txBox="1">
            <a:spLocks noChangeArrowheads="1"/>
          </p:cNvSpPr>
          <p:nvPr/>
        </p:nvSpPr>
        <p:spPr bwMode="auto">
          <a:xfrm>
            <a:off x="3581400" y="3565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7</a:t>
            </a:r>
            <a:endParaRPr lang="en-US" sz="2400">
              <a:solidFill>
                <a:srgbClr val="FFCC00"/>
              </a:solidFill>
              <a:latin typeface="Times New Roman" pitchFamily="18" charset="0"/>
            </a:endParaRPr>
          </a:p>
        </p:txBody>
      </p:sp>
      <p:sp>
        <p:nvSpPr>
          <p:cNvPr id="35853" name="Text Box 13"/>
          <p:cNvSpPr txBox="1">
            <a:spLocks noChangeArrowheads="1"/>
          </p:cNvSpPr>
          <p:nvPr/>
        </p:nvSpPr>
        <p:spPr bwMode="auto">
          <a:xfrm>
            <a:off x="3581400" y="3870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a:t>
            </a:r>
            <a:endParaRPr lang="en-US" sz="2400">
              <a:solidFill>
                <a:srgbClr val="FFCC00"/>
              </a:solidFill>
              <a:latin typeface="Times New Roman" pitchFamily="18" charset="0"/>
            </a:endParaRPr>
          </a:p>
        </p:txBody>
      </p:sp>
      <p:sp>
        <p:nvSpPr>
          <p:cNvPr id="35854" name="Text Box 14"/>
          <p:cNvSpPr txBox="1">
            <a:spLocks noChangeArrowheads="1"/>
          </p:cNvSpPr>
          <p:nvPr/>
        </p:nvSpPr>
        <p:spPr bwMode="auto">
          <a:xfrm>
            <a:off x="3581400" y="4175125"/>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5</a:t>
            </a:r>
          </a:p>
        </p:txBody>
      </p:sp>
      <p:sp>
        <p:nvSpPr>
          <p:cNvPr id="35855" name="Text Box 15"/>
          <p:cNvSpPr txBox="1">
            <a:spLocks noChangeArrowheads="1"/>
          </p:cNvSpPr>
          <p:nvPr/>
        </p:nvSpPr>
        <p:spPr bwMode="auto">
          <a:xfrm>
            <a:off x="3581400" y="4479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a:t>
            </a:r>
            <a:endParaRPr lang="en-US" sz="2400">
              <a:solidFill>
                <a:srgbClr val="FFCC00"/>
              </a:solidFill>
              <a:latin typeface="Times New Roman" pitchFamily="18" charset="0"/>
            </a:endParaRPr>
          </a:p>
        </p:txBody>
      </p:sp>
      <p:sp>
        <p:nvSpPr>
          <p:cNvPr id="35856" name="Text Box 16"/>
          <p:cNvSpPr txBox="1">
            <a:spLocks noChangeArrowheads="1"/>
          </p:cNvSpPr>
          <p:nvPr/>
        </p:nvSpPr>
        <p:spPr bwMode="auto">
          <a:xfrm>
            <a:off x="3581400" y="4784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a:t>
            </a:r>
            <a:endParaRPr lang="en-US" sz="2400">
              <a:solidFill>
                <a:srgbClr val="FFCC00"/>
              </a:solidFill>
              <a:latin typeface="Times New Roman" pitchFamily="18" charset="0"/>
            </a:endParaRPr>
          </a:p>
        </p:txBody>
      </p:sp>
      <p:sp>
        <p:nvSpPr>
          <p:cNvPr id="35857" name="Text Box 17"/>
          <p:cNvSpPr txBox="1">
            <a:spLocks noChangeArrowheads="1"/>
          </p:cNvSpPr>
          <p:nvPr/>
        </p:nvSpPr>
        <p:spPr bwMode="auto">
          <a:xfrm>
            <a:off x="3581400" y="5089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a:t>
            </a:r>
            <a:endParaRPr lang="en-US" sz="2400">
              <a:solidFill>
                <a:srgbClr val="FFCC00"/>
              </a:solidFill>
              <a:latin typeface="Times New Roman" pitchFamily="18" charset="0"/>
            </a:endParaRPr>
          </a:p>
        </p:txBody>
      </p:sp>
      <p:sp>
        <p:nvSpPr>
          <p:cNvPr id="35858" name="Text Box 18"/>
          <p:cNvSpPr txBox="1">
            <a:spLocks noChangeArrowheads="1"/>
          </p:cNvSpPr>
          <p:nvPr/>
        </p:nvSpPr>
        <p:spPr bwMode="auto">
          <a:xfrm>
            <a:off x="3581400" y="5394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a:t>
            </a:r>
            <a:endParaRPr lang="en-US" sz="2400">
              <a:solidFill>
                <a:srgbClr val="FFCC00"/>
              </a:solidFill>
              <a:latin typeface="Times New Roman" pitchFamily="18" charset="0"/>
            </a:endParaRPr>
          </a:p>
        </p:txBody>
      </p:sp>
      <p:sp>
        <p:nvSpPr>
          <p:cNvPr id="35859" name="Text Box 19"/>
          <p:cNvSpPr txBox="1">
            <a:spLocks noChangeArrowheads="1"/>
          </p:cNvSpPr>
          <p:nvPr/>
        </p:nvSpPr>
        <p:spPr bwMode="auto">
          <a:xfrm>
            <a:off x="4419600" y="112712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 Million</a:t>
            </a:r>
            <a:endParaRPr lang="en-US" sz="2400">
              <a:solidFill>
                <a:schemeClr val="bg1"/>
              </a:solidFill>
              <a:latin typeface="Times New Roman" pitchFamily="18" charset="0"/>
            </a:endParaRPr>
          </a:p>
        </p:txBody>
      </p:sp>
      <p:sp>
        <p:nvSpPr>
          <p:cNvPr id="35860" name="Text Box 20"/>
          <p:cNvSpPr txBox="1">
            <a:spLocks noChangeArrowheads="1"/>
          </p:cNvSpPr>
          <p:nvPr/>
        </p:nvSpPr>
        <p:spPr bwMode="auto">
          <a:xfrm>
            <a:off x="4419600" y="1447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$500,000</a:t>
            </a:r>
            <a:endParaRPr lang="en-US" sz="2400">
              <a:solidFill>
                <a:srgbClr val="FFCC00"/>
              </a:solidFill>
              <a:latin typeface="Times New Roman" pitchFamily="18" charset="0"/>
            </a:endParaRPr>
          </a:p>
        </p:txBody>
      </p:sp>
      <p:sp>
        <p:nvSpPr>
          <p:cNvPr id="35861" name="Text Box 21"/>
          <p:cNvSpPr txBox="1">
            <a:spLocks noChangeArrowheads="1"/>
          </p:cNvSpPr>
          <p:nvPr/>
        </p:nvSpPr>
        <p:spPr bwMode="auto">
          <a:xfrm>
            <a:off x="4419600" y="1752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$250,000</a:t>
            </a:r>
            <a:endParaRPr lang="en-US" sz="2400">
              <a:solidFill>
                <a:srgbClr val="FFCC00"/>
              </a:solidFill>
              <a:latin typeface="Times New Roman" pitchFamily="18" charset="0"/>
            </a:endParaRPr>
          </a:p>
        </p:txBody>
      </p:sp>
      <p:sp>
        <p:nvSpPr>
          <p:cNvPr id="35862" name="Text Box 22"/>
          <p:cNvSpPr txBox="1">
            <a:spLocks noChangeArrowheads="1"/>
          </p:cNvSpPr>
          <p:nvPr/>
        </p:nvSpPr>
        <p:spPr bwMode="auto">
          <a:xfrm>
            <a:off x="4419600" y="2057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$125,000</a:t>
            </a:r>
            <a:endParaRPr lang="en-US" sz="2400">
              <a:solidFill>
                <a:srgbClr val="FFCC00"/>
              </a:solidFill>
              <a:latin typeface="Times New Roman" pitchFamily="18" charset="0"/>
            </a:endParaRPr>
          </a:p>
        </p:txBody>
      </p:sp>
      <p:sp>
        <p:nvSpPr>
          <p:cNvPr id="35863" name="Text Box 23"/>
          <p:cNvSpPr txBox="1">
            <a:spLocks noChangeArrowheads="1"/>
          </p:cNvSpPr>
          <p:nvPr/>
        </p:nvSpPr>
        <p:spPr bwMode="auto">
          <a:xfrm>
            <a:off x="4419600" y="2362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$64,000</a:t>
            </a:r>
            <a:endParaRPr lang="en-US" sz="2400">
              <a:solidFill>
                <a:srgbClr val="FFCC00"/>
              </a:solidFill>
              <a:latin typeface="Times New Roman" pitchFamily="18" charset="0"/>
            </a:endParaRPr>
          </a:p>
        </p:txBody>
      </p:sp>
      <p:sp>
        <p:nvSpPr>
          <p:cNvPr id="35864" name="Text Box 24"/>
          <p:cNvSpPr txBox="1">
            <a:spLocks noChangeArrowheads="1"/>
          </p:cNvSpPr>
          <p:nvPr/>
        </p:nvSpPr>
        <p:spPr bwMode="auto">
          <a:xfrm>
            <a:off x="4419600" y="2667000"/>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$32,000</a:t>
            </a:r>
            <a:endParaRPr lang="en-US" sz="2400">
              <a:solidFill>
                <a:schemeClr val="bg1"/>
              </a:solidFill>
              <a:latin typeface="Times New Roman" pitchFamily="18" charset="0"/>
            </a:endParaRPr>
          </a:p>
        </p:txBody>
      </p:sp>
      <p:sp>
        <p:nvSpPr>
          <p:cNvPr id="35865" name="Text Box 25"/>
          <p:cNvSpPr txBox="1">
            <a:spLocks noChangeArrowheads="1"/>
          </p:cNvSpPr>
          <p:nvPr/>
        </p:nvSpPr>
        <p:spPr bwMode="auto">
          <a:xfrm>
            <a:off x="4419600" y="2971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$16,000</a:t>
            </a:r>
            <a:endParaRPr lang="en-US" sz="2400">
              <a:solidFill>
                <a:srgbClr val="FFCC00"/>
              </a:solidFill>
              <a:latin typeface="Times New Roman" pitchFamily="18" charset="0"/>
            </a:endParaRPr>
          </a:p>
        </p:txBody>
      </p:sp>
      <p:sp>
        <p:nvSpPr>
          <p:cNvPr id="35866" name="Text Box 26"/>
          <p:cNvSpPr txBox="1">
            <a:spLocks noChangeArrowheads="1"/>
          </p:cNvSpPr>
          <p:nvPr/>
        </p:nvSpPr>
        <p:spPr bwMode="auto">
          <a:xfrm>
            <a:off x="4419600" y="3276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$8,000</a:t>
            </a:r>
            <a:endParaRPr lang="en-US" sz="2400">
              <a:solidFill>
                <a:srgbClr val="FFCC00"/>
              </a:solidFill>
              <a:latin typeface="Times New Roman" pitchFamily="18" charset="0"/>
            </a:endParaRPr>
          </a:p>
        </p:txBody>
      </p:sp>
      <p:sp>
        <p:nvSpPr>
          <p:cNvPr id="35867" name="Text Box 27"/>
          <p:cNvSpPr txBox="1">
            <a:spLocks noChangeArrowheads="1"/>
          </p:cNvSpPr>
          <p:nvPr/>
        </p:nvSpPr>
        <p:spPr bwMode="auto">
          <a:xfrm>
            <a:off x="4419600" y="3581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$4,000</a:t>
            </a:r>
            <a:endParaRPr lang="en-US" sz="2400">
              <a:solidFill>
                <a:srgbClr val="FFCC00"/>
              </a:solidFill>
              <a:latin typeface="Times New Roman" pitchFamily="18" charset="0"/>
            </a:endParaRPr>
          </a:p>
        </p:txBody>
      </p:sp>
      <p:sp>
        <p:nvSpPr>
          <p:cNvPr id="35868" name="Text Box 28"/>
          <p:cNvSpPr txBox="1">
            <a:spLocks noChangeArrowheads="1"/>
          </p:cNvSpPr>
          <p:nvPr/>
        </p:nvSpPr>
        <p:spPr bwMode="auto">
          <a:xfrm>
            <a:off x="4419600" y="3886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$2,000</a:t>
            </a:r>
            <a:endParaRPr lang="en-US" sz="2400">
              <a:solidFill>
                <a:srgbClr val="FFCC00"/>
              </a:solidFill>
              <a:latin typeface="Times New Roman" pitchFamily="18" charset="0"/>
            </a:endParaRPr>
          </a:p>
        </p:txBody>
      </p:sp>
      <p:sp>
        <p:nvSpPr>
          <p:cNvPr id="35869" name="Text Box 29"/>
          <p:cNvSpPr txBox="1">
            <a:spLocks noChangeArrowheads="1"/>
          </p:cNvSpPr>
          <p:nvPr/>
        </p:nvSpPr>
        <p:spPr bwMode="auto">
          <a:xfrm>
            <a:off x="4419600" y="4191000"/>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$1,000</a:t>
            </a:r>
          </a:p>
        </p:txBody>
      </p:sp>
      <p:sp>
        <p:nvSpPr>
          <p:cNvPr id="35870" name="Text Box 30"/>
          <p:cNvSpPr txBox="1">
            <a:spLocks noChangeArrowheads="1"/>
          </p:cNvSpPr>
          <p:nvPr/>
        </p:nvSpPr>
        <p:spPr bwMode="auto">
          <a:xfrm>
            <a:off x="4419600" y="4495800"/>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a:t>
            </a:r>
            <a:endParaRPr lang="en-US" sz="2400">
              <a:solidFill>
                <a:srgbClr val="FFCC00"/>
              </a:solidFill>
              <a:latin typeface="Times New Roman" pitchFamily="18" charset="0"/>
            </a:endParaRPr>
          </a:p>
        </p:txBody>
      </p:sp>
      <p:sp>
        <p:nvSpPr>
          <p:cNvPr id="35871" name="Text Box 31"/>
          <p:cNvSpPr txBox="1">
            <a:spLocks noChangeArrowheads="1"/>
          </p:cNvSpPr>
          <p:nvPr/>
        </p:nvSpPr>
        <p:spPr bwMode="auto">
          <a:xfrm>
            <a:off x="4419600" y="4800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$300</a:t>
            </a:r>
            <a:endParaRPr lang="en-US" sz="2400">
              <a:solidFill>
                <a:srgbClr val="FFCC00"/>
              </a:solidFill>
              <a:latin typeface="Times New Roman" pitchFamily="18" charset="0"/>
            </a:endParaRPr>
          </a:p>
        </p:txBody>
      </p:sp>
      <p:sp>
        <p:nvSpPr>
          <p:cNvPr id="35872" name="Text Box 32"/>
          <p:cNvSpPr txBox="1">
            <a:spLocks noChangeArrowheads="1"/>
          </p:cNvSpPr>
          <p:nvPr/>
        </p:nvSpPr>
        <p:spPr bwMode="auto">
          <a:xfrm>
            <a:off x="4419600" y="5105400"/>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a:t>
            </a:r>
            <a:endParaRPr lang="en-US" sz="2400">
              <a:solidFill>
                <a:srgbClr val="FFCC00"/>
              </a:solidFill>
              <a:latin typeface="Times New Roman" pitchFamily="18" charset="0"/>
            </a:endParaRPr>
          </a:p>
        </p:txBody>
      </p:sp>
      <p:sp>
        <p:nvSpPr>
          <p:cNvPr id="35873" name="Text Box 33"/>
          <p:cNvSpPr txBox="1">
            <a:spLocks noChangeArrowheads="1"/>
          </p:cNvSpPr>
          <p:nvPr/>
        </p:nvSpPr>
        <p:spPr bwMode="auto">
          <a:xfrm>
            <a:off x="4419600" y="5410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$100</a:t>
            </a:r>
            <a:endParaRPr lang="en-US" sz="2400">
              <a:solidFill>
                <a:srgbClr val="FFCC00"/>
              </a:solidFill>
              <a:latin typeface="Times New Roman" pitchFamily="18" charset="0"/>
            </a:endParaRPr>
          </a:p>
        </p:txBody>
      </p:sp>
      <p:sp>
        <p:nvSpPr>
          <p:cNvPr id="35874" name="Oval 34"/>
          <p:cNvSpPr>
            <a:spLocks noChangeArrowheads="1"/>
          </p:cNvSpPr>
          <p:nvPr/>
        </p:nvSpPr>
        <p:spPr bwMode="auto">
          <a:xfrm>
            <a:off x="4114800" y="5546725"/>
            <a:ext cx="152400" cy="152400"/>
          </a:xfrm>
          <a:prstGeom prst="ellipse">
            <a:avLst/>
          </a:prstGeom>
          <a:solidFill>
            <a:srgbClr val="FFCC00"/>
          </a:solidFill>
          <a:ln w="9525">
            <a:noFill/>
            <a:round/>
            <a:headEnd/>
            <a:tailEnd/>
          </a:ln>
        </p:spPr>
        <p:txBody>
          <a:bodyPr wrap="none" anchor="ctr"/>
          <a:lstStyle/>
          <a:p>
            <a:endParaRPr lang="en-US"/>
          </a:p>
        </p:txBody>
      </p:sp>
      <p:sp>
        <p:nvSpPr>
          <p:cNvPr id="35875" name="Oval 35"/>
          <p:cNvSpPr>
            <a:spLocks noChangeArrowheads="1"/>
          </p:cNvSpPr>
          <p:nvPr/>
        </p:nvSpPr>
        <p:spPr bwMode="auto">
          <a:xfrm>
            <a:off x="4114800" y="5241925"/>
            <a:ext cx="152400" cy="152400"/>
          </a:xfrm>
          <a:prstGeom prst="ellipse">
            <a:avLst/>
          </a:prstGeom>
          <a:solidFill>
            <a:srgbClr val="FFCC00"/>
          </a:solidFill>
          <a:ln w="9525">
            <a:noFill/>
            <a:round/>
            <a:headEnd/>
            <a:tailEnd/>
          </a:ln>
        </p:spPr>
        <p:txBody>
          <a:bodyPr wrap="none" anchor="ctr"/>
          <a:lstStyle/>
          <a:p>
            <a:endParaRPr lang="en-US"/>
          </a:p>
        </p:txBody>
      </p:sp>
      <p:sp>
        <p:nvSpPr>
          <p:cNvPr id="35876" name="Oval 36"/>
          <p:cNvSpPr>
            <a:spLocks noChangeArrowheads="1"/>
          </p:cNvSpPr>
          <p:nvPr/>
        </p:nvSpPr>
        <p:spPr bwMode="auto">
          <a:xfrm>
            <a:off x="4114800" y="4937125"/>
            <a:ext cx="152400" cy="152400"/>
          </a:xfrm>
          <a:prstGeom prst="ellipse">
            <a:avLst/>
          </a:prstGeom>
          <a:solidFill>
            <a:srgbClr val="FFCC00"/>
          </a:solidFill>
          <a:ln w="9525">
            <a:noFill/>
            <a:round/>
            <a:headEnd/>
            <a:tailEnd/>
          </a:ln>
        </p:spPr>
        <p:txBody>
          <a:bodyPr wrap="none" anchor="ctr"/>
          <a:lstStyle/>
          <a:p>
            <a:endParaRPr lang="en-US"/>
          </a:p>
        </p:txBody>
      </p:sp>
      <p:sp>
        <p:nvSpPr>
          <p:cNvPr id="35877" name="Oval 37"/>
          <p:cNvSpPr>
            <a:spLocks noChangeArrowheads="1"/>
          </p:cNvSpPr>
          <p:nvPr/>
        </p:nvSpPr>
        <p:spPr bwMode="auto">
          <a:xfrm>
            <a:off x="4114800" y="4632325"/>
            <a:ext cx="152400" cy="152400"/>
          </a:xfrm>
          <a:prstGeom prst="ellipse">
            <a:avLst/>
          </a:prstGeom>
          <a:solidFill>
            <a:srgbClr val="FFCC00"/>
          </a:solidFill>
          <a:ln w="9525">
            <a:noFill/>
            <a:round/>
            <a:headEnd/>
            <a:tailEnd/>
          </a:ln>
        </p:spPr>
        <p:txBody>
          <a:bodyPr wrap="none" anchor="ctr"/>
          <a:lstStyle/>
          <a:p>
            <a:endParaRPr lang="en-US"/>
          </a:p>
        </p:txBody>
      </p:sp>
      <p:sp>
        <p:nvSpPr>
          <p:cNvPr id="35878" name="Oval 38"/>
          <p:cNvSpPr>
            <a:spLocks noChangeArrowheads="1"/>
          </p:cNvSpPr>
          <p:nvPr/>
        </p:nvSpPr>
        <p:spPr bwMode="auto">
          <a:xfrm>
            <a:off x="4114800" y="4327525"/>
            <a:ext cx="152400" cy="152400"/>
          </a:xfrm>
          <a:prstGeom prst="ellipse">
            <a:avLst/>
          </a:prstGeom>
          <a:solidFill>
            <a:schemeClr val="bg1"/>
          </a:solidFill>
          <a:ln w="9525">
            <a:noFill/>
            <a:round/>
            <a:headEnd/>
            <a:tailEnd/>
          </a:ln>
        </p:spPr>
        <p:txBody>
          <a:bodyPr wrap="none" anchor="ctr"/>
          <a:lstStyle/>
          <a:p>
            <a:endParaRPr lang="en-US"/>
          </a:p>
        </p:txBody>
      </p:sp>
      <p:sp>
        <p:nvSpPr>
          <p:cNvPr id="35879" name="Oval 39"/>
          <p:cNvSpPr>
            <a:spLocks noChangeArrowheads="1"/>
          </p:cNvSpPr>
          <p:nvPr/>
        </p:nvSpPr>
        <p:spPr bwMode="auto">
          <a:xfrm>
            <a:off x="4114800" y="4022725"/>
            <a:ext cx="152400" cy="152400"/>
          </a:xfrm>
          <a:prstGeom prst="ellipse">
            <a:avLst/>
          </a:prstGeom>
          <a:solidFill>
            <a:srgbClr val="FFCC00"/>
          </a:solidFill>
          <a:ln w="9525">
            <a:noFill/>
            <a:round/>
            <a:headEnd/>
            <a:tailEnd/>
          </a:ln>
        </p:spPr>
        <p:txBody>
          <a:bodyPr wrap="none" anchor="ctr"/>
          <a:lstStyle/>
          <a:p>
            <a:endParaRPr lang="en-US"/>
          </a:p>
        </p:txBody>
      </p:sp>
      <p:sp>
        <p:nvSpPr>
          <p:cNvPr id="35880" name="Oval 40"/>
          <p:cNvSpPr>
            <a:spLocks noChangeArrowheads="1"/>
          </p:cNvSpPr>
          <p:nvPr/>
        </p:nvSpPr>
        <p:spPr bwMode="auto">
          <a:xfrm>
            <a:off x="4114800" y="3717925"/>
            <a:ext cx="152400" cy="152400"/>
          </a:xfrm>
          <a:prstGeom prst="ellipse">
            <a:avLst/>
          </a:prstGeom>
          <a:solidFill>
            <a:srgbClr val="FFCC00"/>
          </a:solidFill>
          <a:ln w="9525">
            <a:noFill/>
            <a:round/>
            <a:headEnd/>
            <a:tailEnd/>
          </a:ln>
        </p:spPr>
        <p:txBody>
          <a:bodyPr wrap="none" anchor="ctr"/>
          <a:lstStyle/>
          <a:p>
            <a:endParaRPr lang="en-US"/>
          </a:p>
        </p:txBody>
      </p:sp>
      <p:sp>
        <p:nvSpPr>
          <p:cNvPr id="35881" name="Oval 41"/>
          <p:cNvSpPr>
            <a:spLocks noChangeArrowheads="1"/>
          </p:cNvSpPr>
          <p:nvPr/>
        </p:nvSpPr>
        <p:spPr bwMode="auto">
          <a:xfrm>
            <a:off x="4114800" y="3413125"/>
            <a:ext cx="152400" cy="152400"/>
          </a:xfrm>
          <a:prstGeom prst="ellipse">
            <a:avLst/>
          </a:prstGeom>
          <a:solidFill>
            <a:srgbClr val="FFCC00"/>
          </a:solidFill>
          <a:ln w="9525">
            <a:noFill/>
            <a:round/>
            <a:headEnd/>
            <a:tailEnd/>
          </a:ln>
        </p:spPr>
        <p:txBody>
          <a:bodyPr wrap="none" anchor="ctr"/>
          <a:lstStyle/>
          <a:p>
            <a:endParaRPr lang="en-US"/>
          </a:p>
        </p:txBody>
      </p:sp>
      <p:sp>
        <p:nvSpPr>
          <p:cNvPr id="35882" name="Oval 42"/>
          <p:cNvSpPr>
            <a:spLocks noChangeArrowheads="1"/>
          </p:cNvSpPr>
          <p:nvPr/>
        </p:nvSpPr>
        <p:spPr bwMode="auto">
          <a:xfrm>
            <a:off x="4114800" y="3108325"/>
            <a:ext cx="152400" cy="152400"/>
          </a:xfrm>
          <a:prstGeom prst="ellipse">
            <a:avLst/>
          </a:prstGeom>
          <a:solidFill>
            <a:srgbClr val="FFCC00"/>
          </a:solidFill>
          <a:ln w="9525">
            <a:noFill/>
            <a:round/>
            <a:headEnd/>
            <a:tailEnd/>
          </a:ln>
        </p:spPr>
        <p:txBody>
          <a:bodyPr wrap="none" anchor="ctr"/>
          <a:lstStyle/>
          <a:p>
            <a:endParaRPr lang="en-US"/>
          </a:p>
        </p:txBody>
      </p:sp>
      <p:sp>
        <p:nvSpPr>
          <p:cNvPr id="35883" name="Oval 43"/>
          <p:cNvSpPr>
            <a:spLocks noChangeArrowheads="1"/>
          </p:cNvSpPr>
          <p:nvPr/>
        </p:nvSpPr>
        <p:spPr bwMode="auto">
          <a:xfrm>
            <a:off x="4114800" y="2803525"/>
            <a:ext cx="152400" cy="152400"/>
          </a:xfrm>
          <a:prstGeom prst="ellipse">
            <a:avLst/>
          </a:prstGeom>
          <a:solidFill>
            <a:schemeClr val="bg1"/>
          </a:solidFill>
          <a:ln w="9525">
            <a:noFill/>
            <a:round/>
            <a:headEnd/>
            <a:tailEnd/>
          </a:ln>
        </p:spPr>
        <p:txBody>
          <a:bodyPr wrap="none" anchor="ctr"/>
          <a:lstStyle/>
          <a:p>
            <a:endParaRPr lang="en-US" sz="2400">
              <a:solidFill>
                <a:schemeClr val="tx1"/>
              </a:solidFill>
              <a:latin typeface="Times New Roman" pitchFamily="18" charset="0"/>
            </a:endParaRPr>
          </a:p>
        </p:txBody>
      </p:sp>
      <p:sp>
        <p:nvSpPr>
          <p:cNvPr id="35884" name="Oval 44"/>
          <p:cNvSpPr>
            <a:spLocks noChangeArrowheads="1"/>
          </p:cNvSpPr>
          <p:nvPr/>
        </p:nvSpPr>
        <p:spPr bwMode="auto">
          <a:xfrm>
            <a:off x="4114800" y="2498725"/>
            <a:ext cx="152400" cy="152400"/>
          </a:xfrm>
          <a:prstGeom prst="ellipse">
            <a:avLst/>
          </a:prstGeom>
          <a:solidFill>
            <a:srgbClr val="FFCC00"/>
          </a:solidFill>
          <a:ln w="9525">
            <a:noFill/>
            <a:round/>
            <a:headEnd/>
            <a:tailEnd/>
          </a:ln>
        </p:spPr>
        <p:txBody>
          <a:bodyPr wrap="none" anchor="ctr"/>
          <a:lstStyle/>
          <a:p>
            <a:endParaRPr lang="en-US"/>
          </a:p>
        </p:txBody>
      </p:sp>
      <p:sp>
        <p:nvSpPr>
          <p:cNvPr id="35885" name="Oval 45"/>
          <p:cNvSpPr>
            <a:spLocks noChangeArrowheads="1"/>
          </p:cNvSpPr>
          <p:nvPr/>
        </p:nvSpPr>
        <p:spPr bwMode="auto">
          <a:xfrm>
            <a:off x="4114800" y="2193925"/>
            <a:ext cx="152400" cy="152400"/>
          </a:xfrm>
          <a:prstGeom prst="ellipse">
            <a:avLst/>
          </a:prstGeom>
          <a:solidFill>
            <a:srgbClr val="FFCC00"/>
          </a:solidFill>
          <a:ln w="9525">
            <a:noFill/>
            <a:round/>
            <a:headEnd/>
            <a:tailEnd/>
          </a:ln>
        </p:spPr>
        <p:txBody>
          <a:bodyPr wrap="none" anchor="ctr"/>
          <a:lstStyle/>
          <a:p>
            <a:endParaRPr lang="en-US"/>
          </a:p>
        </p:txBody>
      </p:sp>
      <p:sp>
        <p:nvSpPr>
          <p:cNvPr id="35886" name="Oval 46"/>
          <p:cNvSpPr>
            <a:spLocks noChangeArrowheads="1"/>
          </p:cNvSpPr>
          <p:nvPr/>
        </p:nvSpPr>
        <p:spPr bwMode="auto">
          <a:xfrm>
            <a:off x="4114800" y="1889125"/>
            <a:ext cx="152400" cy="152400"/>
          </a:xfrm>
          <a:prstGeom prst="ellipse">
            <a:avLst/>
          </a:prstGeom>
          <a:solidFill>
            <a:srgbClr val="FFCC00"/>
          </a:solidFill>
          <a:ln w="9525">
            <a:noFill/>
            <a:round/>
            <a:headEnd/>
            <a:tailEnd/>
          </a:ln>
        </p:spPr>
        <p:txBody>
          <a:bodyPr wrap="none" anchor="ctr"/>
          <a:lstStyle/>
          <a:p>
            <a:endParaRPr lang="en-US"/>
          </a:p>
        </p:txBody>
      </p:sp>
      <p:sp>
        <p:nvSpPr>
          <p:cNvPr id="35887" name="Oval 47"/>
          <p:cNvSpPr>
            <a:spLocks noChangeArrowheads="1"/>
          </p:cNvSpPr>
          <p:nvPr/>
        </p:nvSpPr>
        <p:spPr bwMode="auto">
          <a:xfrm>
            <a:off x="4114800" y="1584325"/>
            <a:ext cx="152400" cy="152400"/>
          </a:xfrm>
          <a:prstGeom prst="ellipse">
            <a:avLst/>
          </a:prstGeom>
          <a:solidFill>
            <a:srgbClr val="FFCC00"/>
          </a:solidFill>
          <a:ln w="9525">
            <a:noFill/>
            <a:round/>
            <a:headEnd/>
            <a:tailEnd/>
          </a:ln>
        </p:spPr>
        <p:txBody>
          <a:bodyPr wrap="none" anchor="ctr"/>
          <a:lstStyle/>
          <a:p>
            <a:endParaRPr lang="en-US"/>
          </a:p>
        </p:txBody>
      </p:sp>
      <p:sp>
        <p:nvSpPr>
          <p:cNvPr id="35888" name="Oval 48"/>
          <p:cNvSpPr>
            <a:spLocks noChangeArrowheads="1"/>
          </p:cNvSpPr>
          <p:nvPr/>
        </p:nvSpPr>
        <p:spPr bwMode="auto">
          <a:xfrm>
            <a:off x="4114800" y="1279525"/>
            <a:ext cx="152400" cy="152400"/>
          </a:xfrm>
          <a:prstGeom prst="ellipse">
            <a:avLst/>
          </a:prstGeom>
          <a:solidFill>
            <a:schemeClr val="bg1"/>
          </a:solidFill>
          <a:ln w="9525">
            <a:noFill/>
            <a:round/>
            <a:headEnd/>
            <a:tailEnd/>
          </a:ln>
        </p:spPr>
        <p:txBody>
          <a:bodyPr wrap="none" anchor="ctr"/>
          <a:lstStyle/>
          <a:p>
            <a:endParaRPr lang="en-US"/>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79</a:t>
            </a:fld>
            <a:endParaRPr lang="en-US" dirty="0"/>
          </a:p>
        </p:txBody>
      </p:sp>
    </p:spTree>
    <p:extLst>
      <p:ext uri="{BB962C8B-B14F-4D97-AF65-F5344CB8AC3E}">
        <p14:creationId xmlns:p14="http://schemas.microsoft.com/office/powerpoint/2010/main" val="1693792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83971"/>
                                        </p:tgtEl>
                                        <p:attrNameLst>
                                          <p:attrName>style.visibility</p:attrName>
                                        </p:attrNameLst>
                                      </p:cBhvr>
                                      <p:to>
                                        <p:strVal val="visible"/>
                                      </p:to>
                                    </p:set>
                                    <p:animEffect transition="in" filter="dissolve">
                                      <p:cBhvr>
                                        <p:cTn id="7" dur="500"/>
                                        <p:tgtEl>
                                          <p:spTgt spid="83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itchFamily="18" charset="0"/>
              </a:rPr>
              <a:t>Five family outcomes</a:t>
            </a:r>
            <a:endParaRPr lang="en-US" dirty="0">
              <a:latin typeface="Georgia" pitchFamily="18" charset="0"/>
            </a:endParaRPr>
          </a:p>
        </p:txBody>
      </p:sp>
      <p:sp>
        <p:nvSpPr>
          <p:cNvPr id="3" name="Content Placeholder 2"/>
          <p:cNvSpPr>
            <a:spLocks noGrp="1"/>
          </p:cNvSpPr>
          <p:nvPr>
            <p:ph idx="1"/>
          </p:nvPr>
        </p:nvSpPr>
        <p:spPr/>
        <p:txBody>
          <a:bodyPr/>
          <a:lstStyle/>
          <a:p>
            <a:pPr lvl="0"/>
            <a:r>
              <a:rPr lang="en-US" sz="2800" dirty="0" smtClean="0">
                <a:latin typeface="Georgia" pitchFamily="18" charset="0"/>
              </a:rPr>
              <a:t>Families understand their child's strengths, abilities, and special needs. </a:t>
            </a:r>
          </a:p>
          <a:p>
            <a:pPr lvl="0"/>
            <a:r>
              <a:rPr lang="en-US" sz="2800" dirty="0" smtClean="0">
                <a:latin typeface="Georgia" pitchFamily="18" charset="0"/>
              </a:rPr>
              <a:t>Families know their rights and advocate effectively for their children. </a:t>
            </a:r>
          </a:p>
          <a:p>
            <a:pPr lvl="0"/>
            <a:r>
              <a:rPr lang="en-US" sz="2800" dirty="0" smtClean="0">
                <a:latin typeface="Georgia" pitchFamily="18" charset="0"/>
              </a:rPr>
              <a:t>Families help their child develop and learn. </a:t>
            </a:r>
          </a:p>
          <a:p>
            <a:pPr lvl="0"/>
            <a:r>
              <a:rPr lang="en-US" sz="2800" dirty="0" smtClean="0">
                <a:latin typeface="Georgia" pitchFamily="18" charset="0"/>
              </a:rPr>
              <a:t>Families have support systems. </a:t>
            </a:r>
          </a:p>
          <a:p>
            <a:pPr lvl="0"/>
            <a:r>
              <a:rPr lang="en-US" sz="2800" dirty="0" smtClean="0">
                <a:latin typeface="Georgia" pitchFamily="18" charset="0"/>
              </a:rPr>
              <a:t>Families access desired services, programs, and activities in their community. </a:t>
            </a:r>
          </a:p>
          <a:p>
            <a:endParaRPr lang="en-US" dirty="0"/>
          </a:p>
        </p:txBody>
      </p:sp>
      <p:sp>
        <p:nvSpPr>
          <p:cNvPr id="4" name="Slide Number Placeholder 3"/>
          <p:cNvSpPr>
            <a:spLocks noGrp="1"/>
          </p:cNvSpPr>
          <p:nvPr>
            <p:ph type="sldNum" sz="quarter" idx="10"/>
          </p:nvPr>
        </p:nvSpPr>
        <p:spPr/>
        <p:txBody>
          <a:bodyPr/>
          <a:lstStyle/>
          <a:p>
            <a:pPr>
              <a:defRPr/>
            </a:pPr>
            <a:fld id="{375B5C1F-A8C5-424E-9894-3AA0CD7A156E}" type="slidenum">
              <a:rPr lang="en-US" smtClean="0"/>
              <a:pPr>
                <a:defRPr/>
              </a:pPr>
              <a:t>8</a:t>
            </a:fld>
            <a:endParaRPr lang="en-US" dirty="0"/>
          </a:p>
        </p:txBody>
      </p:sp>
    </p:spTree>
    <p:extLst>
      <p:ext uri="{BB962C8B-B14F-4D97-AF65-F5344CB8AC3E}">
        <p14:creationId xmlns:p14="http://schemas.microsoft.com/office/powerpoint/2010/main" val="7194889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36867"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6868"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6869"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6870"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6871" name="Line 7"/>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endParaRPr lang="en-US"/>
          </a:p>
        </p:txBody>
      </p:sp>
      <p:sp>
        <p:nvSpPr>
          <p:cNvPr id="36872" name="Line 8"/>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endParaRPr lang="en-US"/>
          </a:p>
        </p:txBody>
      </p:sp>
      <p:sp>
        <p:nvSpPr>
          <p:cNvPr id="36873" name="Line 9"/>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endParaRPr lang="en-US"/>
          </a:p>
        </p:txBody>
      </p:sp>
      <p:sp>
        <p:nvSpPr>
          <p:cNvPr id="36874" name="Line 10"/>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endParaRPr lang="en-US"/>
          </a:p>
        </p:txBody>
      </p:sp>
      <p:sp>
        <p:nvSpPr>
          <p:cNvPr id="36875" name="Line 11"/>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endParaRPr lang="en-US"/>
          </a:p>
        </p:txBody>
      </p:sp>
      <p:sp>
        <p:nvSpPr>
          <p:cNvPr id="36876" name="Line 12"/>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endParaRPr lang="en-US"/>
          </a:p>
        </p:txBody>
      </p:sp>
      <p:sp>
        <p:nvSpPr>
          <p:cNvPr id="85005" name="Text Box 13"/>
          <p:cNvSpPr txBox="1">
            <a:spLocks noChangeArrowheads="1"/>
          </p:cNvSpPr>
          <p:nvPr/>
        </p:nvSpPr>
        <p:spPr bwMode="auto">
          <a:xfrm>
            <a:off x="554038" y="4846638"/>
            <a:ext cx="3657600" cy="762000"/>
          </a:xfrm>
          <a:prstGeom prst="rect">
            <a:avLst/>
          </a:prstGeom>
          <a:noFill/>
          <a:ln w="9525">
            <a:noFill/>
            <a:miter lim="800000"/>
            <a:headEnd/>
            <a:tailEnd/>
          </a:ln>
        </p:spPr>
        <p:txBody>
          <a:bodyPr>
            <a:spAutoFit/>
          </a:bodyPr>
          <a:lstStyle/>
          <a:p>
            <a:pPr algn="l">
              <a:spcBef>
                <a:spcPct val="50000"/>
              </a:spcBef>
            </a:pPr>
            <a:r>
              <a:rPr lang="en-US" sz="2400" b="1" dirty="0">
                <a:solidFill>
                  <a:srgbClr val="FFCC00"/>
                </a:solidFill>
              </a:rPr>
              <a:t>A:  </a:t>
            </a:r>
            <a:r>
              <a:rPr lang="en-US" sz="2000" b="1" dirty="0">
                <a:solidFill>
                  <a:srgbClr val="FFCC00"/>
                </a:solidFill>
              </a:rPr>
              <a:t>Mention of no age-expected functioning</a:t>
            </a:r>
            <a:endParaRPr lang="en-US" sz="2000" dirty="0">
              <a:solidFill>
                <a:srgbClr val="FFCC00"/>
              </a:solidFill>
              <a:latin typeface="Times New Roman" pitchFamily="18" charset="0"/>
            </a:endParaRPr>
          </a:p>
        </p:txBody>
      </p:sp>
      <p:sp>
        <p:nvSpPr>
          <p:cNvPr id="85006" name="Text Box 14"/>
          <p:cNvSpPr txBox="1">
            <a:spLocks noChangeArrowheads="1"/>
          </p:cNvSpPr>
          <p:nvPr/>
        </p:nvSpPr>
        <p:spPr bwMode="auto">
          <a:xfrm>
            <a:off x="642938" y="5857875"/>
            <a:ext cx="3581400" cy="7620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C:  </a:t>
            </a:r>
            <a:r>
              <a:rPr lang="en-US" sz="2000" b="1">
                <a:solidFill>
                  <a:srgbClr val="FFCC00"/>
                </a:solidFill>
              </a:rPr>
              <a:t>Mention of occasional age-expected functioning</a:t>
            </a:r>
            <a:endParaRPr lang="en-US" sz="2000">
              <a:solidFill>
                <a:srgbClr val="FFCC00"/>
              </a:solidFill>
              <a:latin typeface="Times New Roman" pitchFamily="18" charset="0"/>
            </a:endParaRPr>
          </a:p>
        </p:txBody>
      </p:sp>
      <p:sp>
        <p:nvSpPr>
          <p:cNvPr id="85007" name="Text Box 15"/>
          <p:cNvSpPr txBox="1">
            <a:spLocks noChangeArrowheads="1"/>
          </p:cNvSpPr>
          <p:nvPr/>
        </p:nvSpPr>
        <p:spPr bwMode="auto">
          <a:xfrm>
            <a:off x="5122862" y="4829175"/>
            <a:ext cx="3754438" cy="762000"/>
          </a:xfrm>
          <a:prstGeom prst="rect">
            <a:avLst/>
          </a:prstGeom>
          <a:noFill/>
          <a:ln w="9525">
            <a:noFill/>
            <a:miter lim="800000"/>
            <a:headEnd/>
            <a:tailEnd/>
          </a:ln>
        </p:spPr>
        <p:txBody>
          <a:bodyPr>
            <a:spAutoFit/>
          </a:bodyPr>
          <a:lstStyle/>
          <a:p>
            <a:pPr algn="l">
              <a:spcBef>
                <a:spcPct val="50000"/>
              </a:spcBef>
            </a:pPr>
            <a:r>
              <a:rPr lang="en-US" sz="2400" b="1" dirty="0">
                <a:solidFill>
                  <a:srgbClr val="FFCC00"/>
                </a:solidFill>
              </a:rPr>
              <a:t>B:  </a:t>
            </a:r>
            <a:r>
              <a:rPr lang="en-US" sz="2000" b="1" dirty="0">
                <a:solidFill>
                  <a:srgbClr val="FFCC00"/>
                </a:solidFill>
              </a:rPr>
              <a:t>Description of many immediate foundational skills</a:t>
            </a:r>
            <a:endParaRPr lang="en-US" sz="2000" dirty="0">
              <a:solidFill>
                <a:srgbClr val="FFCC00"/>
              </a:solidFill>
              <a:latin typeface="Times New Roman" pitchFamily="18" charset="0"/>
            </a:endParaRPr>
          </a:p>
        </p:txBody>
      </p:sp>
      <p:sp>
        <p:nvSpPr>
          <p:cNvPr id="85008" name="Text Box 16"/>
          <p:cNvSpPr txBox="1">
            <a:spLocks noChangeArrowheads="1"/>
          </p:cNvSpPr>
          <p:nvPr/>
        </p:nvSpPr>
        <p:spPr bwMode="auto">
          <a:xfrm>
            <a:off x="4953000" y="6096000"/>
            <a:ext cx="2971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D:  </a:t>
            </a:r>
            <a:r>
              <a:rPr lang="en-US" sz="2000" b="1">
                <a:solidFill>
                  <a:srgbClr val="FFCC00"/>
                </a:solidFill>
              </a:rPr>
              <a:t>Two of these</a:t>
            </a:r>
            <a:endParaRPr lang="en-US" sz="2000">
              <a:solidFill>
                <a:srgbClr val="FFCC00"/>
              </a:solidFill>
              <a:latin typeface="Times New Roman" pitchFamily="18" charset="0"/>
            </a:endParaRPr>
          </a:p>
        </p:txBody>
      </p:sp>
      <p:sp>
        <p:nvSpPr>
          <p:cNvPr id="36881" name="Oval 17"/>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6882" name="Oval 18"/>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6883" name="Oval 19"/>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6884" name="Text Box 20"/>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schemeClr val="bg1"/>
                </a:solidFill>
              </a:rPr>
              <a:t>50:50</a:t>
            </a:r>
            <a:endParaRPr lang="en-US" sz="2400">
              <a:solidFill>
                <a:schemeClr val="bg1"/>
              </a:solidFill>
              <a:latin typeface="Times New Roman" pitchFamily="18" charset="0"/>
            </a:endParaRPr>
          </a:p>
        </p:txBody>
      </p:sp>
      <p:sp>
        <p:nvSpPr>
          <p:cNvPr id="36885" name="Rectangle 21"/>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36886" name="Text Box 22"/>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15</a:t>
            </a:r>
            <a:endParaRPr lang="en-US" sz="2400">
              <a:solidFill>
                <a:schemeClr val="bg1"/>
              </a:solidFill>
              <a:latin typeface="Times New Roman" pitchFamily="18" charset="0"/>
            </a:endParaRPr>
          </a:p>
        </p:txBody>
      </p:sp>
      <p:sp>
        <p:nvSpPr>
          <p:cNvPr id="36887" name="Rectangle 23"/>
          <p:cNvSpPr>
            <a:spLocks noChangeArrowheads="1"/>
          </p:cNvSpPr>
          <p:nvPr/>
        </p:nvSpPr>
        <p:spPr bwMode="auto">
          <a:xfrm>
            <a:off x="6696075" y="708025"/>
            <a:ext cx="2413000" cy="322263"/>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36888" name="Text Box 24"/>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14</a:t>
            </a:r>
            <a:endParaRPr lang="en-US" sz="2400">
              <a:solidFill>
                <a:srgbClr val="FFCC00"/>
              </a:solidFill>
              <a:latin typeface="Times New Roman" pitchFamily="18" charset="0"/>
            </a:endParaRPr>
          </a:p>
        </p:txBody>
      </p:sp>
      <p:sp>
        <p:nvSpPr>
          <p:cNvPr id="36889" name="Text Box 25"/>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13</a:t>
            </a:r>
            <a:endParaRPr lang="en-US" sz="2400">
              <a:solidFill>
                <a:srgbClr val="FFCC00"/>
              </a:solidFill>
              <a:latin typeface="Times New Roman" pitchFamily="18" charset="0"/>
            </a:endParaRPr>
          </a:p>
        </p:txBody>
      </p:sp>
      <p:sp>
        <p:nvSpPr>
          <p:cNvPr id="36890" name="Text Box 26"/>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a:t>
            </a:r>
            <a:endParaRPr lang="en-US" sz="2400">
              <a:solidFill>
                <a:srgbClr val="FFCC00"/>
              </a:solidFill>
              <a:latin typeface="Times New Roman" pitchFamily="18" charset="0"/>
            </a:endParaRPr>
          </a:p>
        </p:txBody>
      </p:sp>
      <p:sp>
        <p:nvSpPr>
          <p:cNvPr id="36891" name="Text Box 27"/>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11</a:t>
            </a:r>
            <a:endParaRPr lang="en-US" sz="2400">
              <a:solidFill>
                <a:srgbClr val="FFCC00"/>
              </a:solidFill>
              <a:latin typeface="Times New Roman" pitchFamily="18" charset="0"/>
            </a:endParaRPr>
          </a:p>
        </p:txBody>
      </p:sp>
      <p:sp>
        <p:nvSpPr>
          <p:cNvPr id="36892" name="Text Box 28"/>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a:t>
            </a:r>
            <a:endParaRPr lang="en-US" sz="2400">
              <a:solidFill>
                <a:schemeClr val="bg1"/>
              </a:solidFill>
              <a:latin typeface="Times New Roman" pitchFamily="18" charset="0"/>
            </a:endParaRPr>
          </a:p>
        </p:txBody>
      </p:sp>
      <p:sp>
        <p:nvSpPr>
          <p:cNvPr id="36893" name="Text Box 29"/>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9</a:t>
            </a:r>
            <a:endParaRPr lang="en-US" sz="2400">
              <a:solidFill>
                <a:srgbClr val="FFCC00"/>
              </a:solidFill>
              <a:latin typeface="Times New Roman" pitchFamily="18" charset="0"/>
            </a:endParaRPr>
          </a:p>
        </p:txBody>
      </p:sp>
      <p:sp>
        <p:nvSpPr>
          <p:cNvPr id="36894" name="Text Box 30"/>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a:t>
            </a:r>
            <a:endParaRPr lang="en-US" sz="2400">
              <a:solidFill>
                <a:srgbClr val="FFCC00"/>
              </a:solidFill>
              <a:latin typeface="Times New Roman" pitchFamily="18" charset="0"/>
            </a:endParaRPr>
          </a:p>
        </p:txBody>
      </p:sp>
      <p:sp>
        <p:nvSpPr>
          <p:cNvPr id="36895" name="Text Box 31"/>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7</a:t>
            </a:r>
            <a:endParaRPr lang="en-US" sz="2400">
              <a:solidFill>
                <a:srgbClr val="FFCC00"/>
              </a:solidFill>
              <a:latin typeface="Times New Roman" pitchFamily="18" charset="0"/>
            </a:endParaRPr>
          </a:p>
        </p:txBody>
      </p:sp>
      <p:sp>
        <p:nvSpPr>
          <p:cNvPr id="36896" name="Text Box 32"/>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a:t>
            </a:r>
            <a:endParaRPr lang="en-US" sz="2400">
              <a:solidFill>
                <a:srgbClr val="FFCC00"/>
              </a:solidFill>
              <a:latin typeface="Times New Roman" pitchFamily="18" charset="0"/>
            </a:endParaRPr>
          </a:p>
        </p:txBody>
      </p:sp>
      <p:sp>
        <p:nvSpPr>
          <p:cNvPr id="36897" name="Text Box 33"/>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5</a:t>
            </a:r>
          </a:p>
        </p:txBody>
      </p:sp>
      <p:sp>
        <p:nvSpPr>
          <p:cNvPr id="36898" name="Text Box 34"/>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a:t>
            </a:r>
            <a:endParaRPr lang="en-US" sz="2400">
              <a:solidFill>
                <a:srgbClr val="FFCC00"/>
              </a:solidFill>
              <a:latin typeface="Times New Roman" pitchFamily="18" charset="0"/>
            </a:endParaRPr>
          </a:p>
        </p:txBody>
      </p:sp>
      <p:sp>
        <p:nvSpPr>
          <p:cNvPr id="36899" name="Text Box 35"/>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a:t>
            </a:r>
            <a:endParaRPr lang="en-US" sz="2400">
              <a:solidFill>
                <a:srgbClr val="FFCC00"/>
              </a:solidFill>
              <a:latin typeface="Times New Roman" pitchFamily="18" charset="0"/>
            </a:endParaRPr>
          </a:p>
        </p:txBody>
      </p:sp>
      <p:sp>
        <p:nvSpPr>
          <p:cNvPr id="36900" name="Text Box 36"/>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a:t>
            </a:r>
            <a:endParaRPr lang="en-US" sz="2400">
              <a:solidFill>
                <a:srgbClr val="FFCC00"/>
              </a:solidFill>
              <a:latin typeface="Times New Roman" pitchFamily="18" charset="0"/>
            </a:endParaRPr>
          </a:p>
        </p:txBody>
      </p:sp>
      <p:sp>
        <p:nvSpPr>
          <p:cNvPr id="36901" name="Text Box 37"/>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a:t>
            </a:r>
            <a:endParaRPr lang="en-US" sz="2400">
              <a:solidFill>
                <a:srgbClr val="FFCC00"/>
              </a:solidFill>
              <a:latin typeface="Times New Roman" pitchFamily="18" charset="0"/>
            </a:endParaRPr>
          </a:p>
        </p:txBody>
      </p:sp>
      <p:sp>
        <p:nvSpPr>
          <p:cNvPr id="36902" name="Text Box 38"/>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 Million</a:t>
            </a:r>
            <a:endParaRPr lang="en-US" sz="2400">
              <a:solidFill>
                <a:schemeClr val="bg1"/>
              </a:solidFill>
              <a:latin typeface="Times New Roman" pitchFamily="18" charset="0"/>
            </a:endParaRPr>
          </a:p>
        </p:txBody>
      </p:sp>
      <p:sp>
        <p:nvSpPr>
          <p:cNvPr id="36903" name="Text Box 39"/>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$500,000</a:t>
            </a:r>
            <a:endParaRPr lang="en-US" sz="2400">
              <a:solidFill>
                <a:srgbClr val="FFCC00"/>
              </a:solidFill>
              <a:latin typeface="Times New Roman" pitchFamily="18" charset="0"/>
            </a:endParaRPr>
          </a:p>
        </p:txBody>
      </p:sp>
      <p:sp>
        <p:nvSpPr>
          <p:cNvPr id="36904" name="Text Box 40"/>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$250,000</a:t>
            </a:r>
            <a:endParaRPr lang="en-US" sz="2400">
              <a:solidFill>
                <a:srgbClr val="FFCC00"/>
              </a:solidFill>
              <a:latin typeface="Times New Roman" pitchFamily="18" charset="0"/>
            </a:endParaRPr>
          </a:p>
        </p:txBody>
      </p:sp>
      <p:sp>
        <p:nvSpPr>
          <p:cNvPr id="36905" name="Text Box 41"/>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$125,000</a:t>
            </a:r>
            <a:endParaRPr lang="en-US" sz="2400">
              <a:solidFill>
                <a:srgbClr val="FFCC00"/>
              </a:solidFill>
              <a:latin typeface="Times New Roman" pitchFamily="18" charset="0"/>
            </a:endParaRPr>
          </a:p>
        </p:txBody>
      </p:sp>
      <p:sp>
        <p:nvSpPr>
          <p:cNvPr id="36906" name="Text Box 42"/>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$64,000</a:t>
            </a:r>
            <a:endParaRPr lang="en-US" sz="2400">
              <a:solidFill>
                <a:srgbClr val="FFCC00"/>
              </a:solidFill>
              <a:latin typeface="Times New Roman" pitchFamily="18" charset="0"/>
            </a:endParaRPr>
          </a:p>
        </p:txBody>
      </p:sp>
      <p:sp>
        <p:nvSpPr>
          <p:cNvPr id="36907" name="Text Box 43"/>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$32,000</a:t>
            </a:r>
            <a:endParaRPr lang="en-US" sz="2400">
              <a:solidFill>
                <a:schemeClr val="bg1"/>
              </a:solidFill>
              <a:latin typeface="Times New Roman" pitchFamily="18" charset="0"/>
            </a:endParaRPr>
          </a:p>
        </p:txBody>
      </p:sp>
      <p:sp>
        <p:nvSpPr>
          <p:cNvPr id="36908" name="Text Box 44"/>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$16,000</a:t>
            </a:r>
            <a:endParaRPr lang="en-US" sz="2400">
              <a:solidFill>
                <a:srgbClr val="FFCC00"/>
              </a:solidFill>
              <a:latin typeface="Times New Roman" pitchFamily="18" charset="0"/>
            </a:endParaRPr>
          </a:p>
        </p:txBody>
      </p:sp>
      <p:sp>
        <p:nvSpPr>
          <p:cNvPr id="36909" name="Text Box 45"/>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$8,000</a:t>
            </a:r>
            <a:endParaRPr lang="en-US" sz="2400">
              <a:solidFill>
                <a:srgbClr val="FFCC00"/>
              </a:solidFill>
              <a:latin typeface="Times New Roman" pitchFamily="18" charset="0"/>
            </a:endParaRPr>
          </a:p>
        </p:txBody>
      </p:sp>
      <p:sp>
        <p:nvSpPr>
          <p:cNvPr id="36910" name="Text Box 46"/>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$4,000</a:t>
            </a:r>
            <a:endParaRPr lang="en-US" sz="2400">
              <a:solidFill>
                <a:srgbClr val="FFCC00"/>
              </a:solidFill>
              <a:latin typeface="Times New Roman" pitchFamily="18" charset="0"/>
            </a:endParaRPr>
          </a:p>
        </p:txBody>
      </p:sp>
      <p:sp>
        <p:nvSpPr>
          <p:cNvPr id="36911" name="Text Box 47"/>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$2,000</a:t>
            </a:r>
            <a:endParaRPr lang="en-US" sz="2400">
              <a:solidFill>
                <a:srgbClr val="FFCC00"/>
              </a:solidFill>
              <a:latin typeface="Times New Roman" pitchFamily="18" charset="0"/>
            </a:endParaRPr>
          </a:p>
        </p:txBody>
      </p:sp>
      <p:sp>
        <p:nvSpPr>
          <p:cNvPr id="36912" name="Text Box 48"/>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$1,000</a:t>
            </a:r>
          </a:p>
        </p:txBody>
      </p:sp>
      <p:sp>
        <p:nvSpPr>
          <p:cNvPr id="36913" name="Text Box 49"/>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a:t>
            </a:r>
            <a:endParaRPr lang="en-US" sz="2400">
              <a:solidFill>
                <a:srgbClr val="FFCC00"/>
              </a:solidFill>
              <a:latin typeface="Times New Roman" pitchFamily="18" charset="0"/>
            </a:endParaRPr>
          </a:p>
        </p:txBody>
      </p:sp>
      <p:sp>
        <p:nvSpPr>
          <p:cNvPr id="36914" name="Text Box 50"/>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$300</a:t>
            </a:r>
            <a:endParaRPr lang="en-US" sz="2400">
              <a:solidFill>
                <a:srgbClr val="FFCC00"/>
              </a:solidFill>
              <a:latin typeface="Times New Roman" pitchFamily="18" charset="0"/>
            </a:endParaRPr>
          </a:p>
        </p:txBody>
      </p:sp>
      <p:sp>
        <p:nvSpPr>
          <p:cNvPr id="36915" name="Text Box 51"/>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a:t>
            </a:r>
            <a:endParaRPr lang="en-US" sz="2400">
              <a:solidFill>
                <a:srgbClr val="FFCC00"/>
              </a:solidFill>
              <a:latin typeface="Times New Roman" pitchFamily="18" charset="0"/>
            </a:endParaRPr>
          </a:p>
        </p:txBody>
      </p:sp>
      <p:sp>
        <p:nvSpPr>
          <p:cNvPr id="36916" name="Text Box 52"/>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$100</a:t>
            </a:r>
            <a:endParaRPr lang="en-US" sz="2400">
              <a:solidFill>
                <a:srgbClr val="FFCC00"/>
              </a:solidFill>
              <a:latin typeface="Times New Roman" pitchFamily="18" charset="0"/>
            </a:endParaRPr>
          </a:p>
        </p:txBody>
      </p:sp>
      <p:sp>
        <p:nvSpPr>
          <p:cNvPr id="36917" name="Oval 53"/>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endParaRPr lang="en-US"/>
          </a:p>
        </p:txBody>
      </p:sp>
      <p:sp>
        <p:nvSpPr>
          <p:cNvPr id="36918" name="Oval 54"/>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endParaRPr lang="en-US"/>
          </a:p>
        </p:txBody>
      </p:sp>
      <p:sp>
        <p:nvSpPr>
          <p:cNvPr id="36919" name="Oval 55"/>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endParaRPr lang="en-US"/>
          </a:p>
        </p:txBody>
      </p:sp>
      <p:sp>
        <p:nvSpPr>
          <p:cNvPr id="36920" name="Oval 56"/>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endParaRPr lang="en-US"/>
          </a:p>
        </p:txBody>
      </p:sp>
      <p:sp>
        <p:nvSpPr>
          <p:cNvPr id="36921" name="Oval 57"/>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endParaRPr lang="en-US"/>
          </a:p>
        </p:txBody>
      </p:sp>
      <p:sp>
        <p:nvSpPr>
          <p:cNvPr id="36922" name="Oval 58"/>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endParaRPr lang="en-US"/>
          </a:p>
        </p:txBody>
      </p:sp>
      <p:sp>
        <p:nvSpPr>
          <p:cNvPr id="36923" name="Oval 59"/>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endParaRPr lang="en-US"/>
          </a:p>
        </p:txBody>
      </p:sp>
      <p:sp>
        <p:nvSpPr>
          <p:cNvPr id="36924" name="Oval 60"/>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endParaRPr lang="en-US"/>
          </a:p>
        </p:txBody>
      </p:sp>
      <p:sp>
        <p:nvSpPr>
          <p:cNvPr id="36925" name="Oval 61"/>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endParaRPr lang="en-US"/>
          </a:p>
        </p:txBody>
      </p:sp>
      <p:sp>
        <p:nvSpPr>
          <p:cNvPr id="36926" name="Oval 62"/>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endParaRPr lang="en-US" sz="2400">
              <a:solidFill>
                <a:schemeClr val="tx1"/>
              </a:solidFill>
              <a:latin typeface="Times New Roman" pitchFamily="18" charset="0"/>
            </a:endParaRPr>
          </a:p>
        </p:txBody>
      </p:sp>
      <p:sp>
        <p:nvSpPr>
          <p:cNvPr id="36927" name="Oval 63"/>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endParaRPr lang="en-US"/>
          </a:p>
        </p:txBody>
      </p:sp>
      <p:sp>
        <p:nvSpPr>
          <p:cNvPr id="36928" name="Oval 64"/>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endParaRPr lang="en-US"/>
          </a:p>
        </p:txBody>
      </p:sp>
      <p:sp>
        <p:nvSpPr>
          <p:cNvPr id="36929" name="Oval 65"/>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endParaRPr lang="en-US"/>
          </a:p>
        </p:txBody>
      </p:sp>
      <p:sp>
        <p:nvSpPr>
          <p:cNvPr id="36930" name="Oval 66"/>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endParaRPr lang="en-US"/>
          </a:p>
        </p:txBody>
      </p:sp>
      <p:sp>
        <p:nvSpPr>
          <p:cNvPr id="36931" name="Oval 67"/>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endParaRPr lang="en-US"/>
          </a:p>
        </p:txBody>
      </p:sp>
      <p:pic>
        <p:nvPicPr>
          <p:cNvPr id="36932" name="Picture 6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36933" name="AutoShape 69"/>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6934" name="Oval 70"/>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endParaRPr lang="en-US"/>
          </a:p>
        </p:txBody>
      </p:sp>
      <p:sp>
        <p:nvSpPr>
          <p:cNvPr id="36935" name="AutoShape 71"/>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6936" name="Oval 72"/>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endParaRPr lang="en-US"/>
          </a:p>
        </p:txBody>
      </p:sp>
      <p:sp>
        <p:nvSpPr>
          <p:cNvPr id="36937" name="AutoShape 73"/>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6938" name="Oval 74"/>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endParaRPr lang="en-US"/>
          </a:p>
        </p:txBody>
      </p:sp>
      <p:sp>
        <p:nvSpPr>
          <p:cNvPr id="85067" name="Text Box 75"/>
          <p:cNvSpPr txBox="1">
            <a:spLocks noChangeArrowheads="1"/>
          </p:cNvSpPr>
          <p:nvPr/>
        </p:nvSpPr>
        <p:spPr bwMode="auto">
          <a:xfrm>
            <a:off x="784225" y="990600"/>
            <a:ext cx="5181600" cy="701675"/>
          </a:xfrm>
          <a:prstGeom prst="rect">
            <a:avLst/>
          </a:prstGeom>
          <a:noFill/>
          <a:ln w="9525">
            <a:noFill/>
            <a:miter lim="800000"/>
            <a:headEnd/>
            <a:tailEnd/>
          </a:ln>
        </p:spPr>
        <p:txBody>
          <a:bodyPr>
            <a:spAutoFit/>
          </a:bodyPr>
          <a:lstStyle/>
          <a:p>
            <a:pPr algn="ctr">
              <a:spcBef>
                <a:spcPct val="50000"/>
              </a:spcBef>
            </a:pPr>
            <a:r>
              <a:rPr lang="en-US" sz="4000" b="1" dirty="0">
                <a:solidFill>
                  <a:schemeClr val="bg1"/>
                </a:solidFill>
              </a:rPr>
              <a:t>$250,000 Question</a:t>
            </a:r>
            <a:endParaRPr lang="en-US" sz="4000" dirty="0">
              <a:solidFill>
                <a:schemeClr val="bg1"/>
              </a:solidFill>
              <a:latin typeface="Times New Roman" pitchFamily="18" charset="0"/>
            </a:endParaRPr>
          </a:p>
        </p:txBody>
      </p:sp>
      <p:sp>
        <p:nvSpPr>
          <p:cNvPr id="85070" name="AutoShape 78"/>
          <p:cNvSpPr>
            <a:spLocks noChangeArrowheads="1"/>
          </p:cNvSpPr>
          <p:nvPr/>
        </p:nvSpPr>
        <p:spPr bwMode="auto">
          <a:xfrm>
            <a:off x="69850" y="2582863"/>
            <a:ext cx="6499225" cy="1098550"/>
          </a:xfrm>
          <a:prstGeom prst="flowChartPreparation">
            <a:avLst/>
          </a:prstGeom>
          <a:solidFill>
            <a:srgbClr val="00FF00"/>
          </a:solidFill>
          <a:ln w="57150">
            <a:solidFill>
              <a:srgbClr val="3399FF"/>
            </a:solidFill>
            <a:miter lim="800000"/>
            <a:headEnd/>
            <a:tailEnd/>
          </a:ln>
        </p:spPr>
        <p:txBody>
          <a:bodyPr wrap="none" anchor="ctr"/>
          <a:lstStyle/>
          <a:p>
            <a:r>
              <a:rPr lang="en-US" sz="2400" b="1" dirty="0" smtClean="0">
                <a:solidFill>
                  <a:schemeClr val="tx1"/>
                </a:solidFill>
                <a:latin typeface="Times New Roman" pitchFamily="18" charset="0"/>
              </a:rPr>
              <a:t>Evidence </a:t>
            </a:r>
            <a:r>
              <a:rPr lang="en-US" sz="2400" b="1" dirty="0">
                <a:solidFill>
                  <a:schemeClr val="tx1"/>
                </a:solidFill>
                <a:latin typeface="Times New Roman" pitchFamily="18" charset="0"/>
              </a:rPr>
              <a:t>for a </a:t>
            </a:r>
          </a:p>
          <a:p>
            <a:r>
              <a:rPr lang="en-US" sz="2400" b="1" dirty="0">
                <a:solidFill>
                  <a:schemeClr val="tx1"/>
                </a:solidFill>
                <a:latin typeface="Times New Roman" pitchFamily="18" charset="0"/>
              </a:rPr>
              <a:t>rating of  </a:t>
            </a:r>
            <a:r>
              <a:rPr lang="en-US" sz="2400" b="1" dirty="0" smtClean="0">
                <a:solidFill>
                  <a:schemeClr val="tx1"/>
                </a:solidFill>
                <a:latin typeface="Times New Roman" pitchFamily="18" charset="0"/>
              </a:rPr>
              <a:t>3 would include…</a:t>
            </a:r>
            <a:endParaRPr lang="en-US" sz="2400" b="1" dirty="0">
              <a:solidFill>
                <a:schemeClr val="tx1"/>
              </a:solidFill>
              <a:latin typeface="Times New Roman" pitchFamily="18" charset="0"/>
            </a:endParaRPr>
          </a:p>
        </p:txBody>
      </p:sp>
    </p:spTree>
    <p:extLst>
      <p:ext uri="{BB962C8B-B14F-4D97-AF65-F5344CB8AC3E}">
        <p14:creationId xmlns:p14="http://schemas.microsoft.com/office/powerpoint/2010/main" val="2683395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85067"/>
                                        </p:tgtEl>
                                        <p:attrNameLst>
                                          <p:attrName>style.visibility</p:attrName>
                                        </p:attrNameLst>
                                      </p:cBhvr>
                                      <p:to>
                                        <p:strVal val="visible"/>
                                      </p:to>
                                    </p:set>
                                    <p:animEffect transition="in" filter="dissolve">
                                      <p:cBhvr>
                                        <p:cTn id="7" dur="500"/>
                                        <p:tgtEl>
                                          <p:spTgt spid="85067"/>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85005"/>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85007"/>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85006"/>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850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85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5" grpId="0" autoUpdateAnimBg="0"/>
      <p:bldP spid="85006" grpId="0" autoUpdateAnimBg="0"/>
      <p:bldP spid="85007" grpId="0" autoUpdateAnimBg="0"/>
      <p:bldP spid="85008" grpId="0" autoUpdateAnimBg="0"/>
      <p:bldP spid="85067"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7892" name="Rectangle 4"/>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37893" name="AutoShape 5"/>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7894" name="AutoShape 6"/>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7895" name="AutoShape 7"/>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7896" name="AutoShape 8"/>
          <p:cNvSpPr>
            <a:spLocks noChangeArrowheads="1"/>
          </p:cNvSpPr>
          <p:nvPr/>
        </p:nvSpPr>
        <p:spPr bwMode="auto">
          <a:xfrm>
            <a:off x="4648200" y="5867400"/>
            <a:ext cx="4267200" cy="914400"/>
          </a:xfrm>
          <a:prstGeom prst="flowChartPreparation">
            <a:avLst/>
          </a:prstGeom>
          <a:solidFill>
            <a:schemeClr val="tx1"/>
          </a:solidFill>
          <a:ln w="57150">
            <a:solidFill>
              <a:srgbClr val="FFCC00"/>
            </a:solidFill>
            <a:miter lim="800000"/>
            <a:headEnd/>
            <a:tailEnd/>
          </a:ln>
        </p:spPr>
        <p:txBody>
          <a:bodyPr wrap="none" anchor="ctr"/>
          <a:lstStyle/>
          <a:p>
            <a:endParaRPr lang="en-US"/>
          </a:p>
        </p:txBody>
      </p:sp>
      <p:sp>
        <p:nvSpPr>
          <p:cNvPr id="37897" name="Line 9"/>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endParaRPr lang="en-US"/>
          </a:p>
        </p:txBody>
      </p:sp>
      <p:sp>
        <p:nvSpPr>
          <p:cNvPr id="37898" name="Line 10"/>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endParaRPr lang="en-US"/>
          </a:p>
        </p:txBody>
      </p:sp>
      <p:sp>
        <p:nvSpPr>
          <p:cNvPr id="37899" name="Line 11"/>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endParaRPr lang="en-US"/>
          </a:p>
        </p:txBody>
      </p:sp>
      <p:sp>
        <p:nvSpPr>
          <p:cNvPr id="37900" name="Line 12"/>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endParaRPr lang="en-US"/>
          </a:p>
        </p:txBody>
      </p:sp>
      <p:sp>
        <p:nvSpPr>
          <p:cNvPr id="37901" name="Line 13"/>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endParaRPr lang="en-US"/>
          </a:p>
        </p:txBody>
      </p:sp>
      <p:sp>
        <p:nvSpPr>
          <p:cNvPr id="37902" name="Line 14"/>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endParaRPr lang="en-US"/>
          </a:p>
        </p:txBody>
      </p:sp>
      <p:sp>
        <p:nvSpPr>
          <p:cNvPr id="86031" name="Text Box 15"/>
          <p:cNvSpPr txBox="1">
            <a:spLocks noChangeArrowheads="1"/>
          </p:cNvSpPr>
          <p:nvPr/>
        </p:nvSpPr>
        <p:spPr bwMode="auto">
          <a:xfrm>
            <a:off x="661988" y="4846638"/>
            <a:ext cx="3657600" cy="7620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A:  </a:t>
            </a:r>
            <a:r>
              <a:rPr lang="en-US" sz="2000" b="1">
                <a:solidFill>
                  <a:srgbClr val="FFCC00"/>
                </a:solidFill>
              </a:rPr>
              <a:t>Mention of no age-expected functioning</a:t>
            </a:r>
            <a:endParaRPr lang="en-US" sz="2000">
              <a:solidFill>
                <a:srgbClr val="FFCC00"/>
              </a:solidFill>
              <a:latin typeface="Times New Roman" pitchFamily="18" charset="0"/>
            </a:endParaRPr>
          </a:p>
        </p:txBody>
      </p:sp>
      <p:sp>
        <p:nvSpPr>
          <p:cNvPr id="86032" name="Text Box 16"/>
          <p:cNvSpPr txBox="1">
            <a:spLocks noChangeArrowheads="1"/>
          </p:cNvSpPr>
          <p:nvPr/>
        </p:nvSpPr>
        <p:spPr bwMode="auto">
          <a:xfrm>
            <a:off x="642938" y="5857875"/>
            <a:ext cx="3581400" cy="7620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C:  </a:t>
            </a:r>
            <a:r>
              <a:rPr lang="en-US" sz="2000" b="1">
                <a:solidFill>
                  <a:srgbClr val="FFCC00"/>
                </a:solidFill>
              </a:rPr>
              <a:t>Mention of occasional age-expected functioning</a:t>
            </a:r>
            <a:endParaRPr lang="en-US" sz="2000">
              <a:solidFill>
                <a:srgbClr val="FFCC00"/>
              </a:solidFill>
              <a:latin typeface="Times New Roman" pitchFamily="18" charset="0"/>
            </a:endParaRPr>
          </a:p>
        </p:txBody>
      </p:sp>
      <p:sp>
        <p:nvSpPr>
          <p:cNvPr id="86033" name="Text Box 17"/>
          <p:cNvSpPr txBox="1">
            <a:spLocks noChangeArrowheads="1"/>
          </p:cNvSpPr>
          <p:nvPr/>
        </p:nvSpPr>
        <p:spPr bwMode="auto">
          <a:xfrm>
            <a:off x="5122862" y="4826000"/>
            <a:ext cx="3754438" cy="762000"/>
          </a:xfrm>
          <a:prstGeom prst="rect">
            <a:avLst/>
          </a:prstGeom>
          <a:noFill/>
          <a:ln w="9525">
            <a:noFill/>
            <a:miter lim="800000"/>
            <a:headEnd/>
            <a:tailEnd/>
          </a:ln>
        </p:spPr>
        <p:txBody>
          <a:bodyPr>
            <a:spAutoFit/>
          </a:bodyPr>
          <a:lstStyle/>
          <a:p>
            <a:pPr algn="l">
              <a:spcBef>
                <a:spcPct val="50000"/>
              </a:spcBef>
            </a:pPr>
            <a:r>
              <a:rPr lang="en-US" sz="2400" b="1" dirty="0">
                <a:solidFill>
                  <a:srgbClr val="FFCC00"/>
                </a:solidFill>
              </a:rPr>
              <a:t>B:  </a:t>
            </a:r>
            <a:r>
              <a:rPr lang="en-US" sz="2000" b="1" dirty="0">
                <a:solidFill>
                  <a:srgbClr val="FFCC00"/>
                </a:solidFill>
              </a:rPr>
              <a:t>Description of many immediate foundational skills</a:t>
            </a:r>
            <a:endParaRPr lang="en-US" sz="2000" dirty="0">
              <a:solidFill>
                <a:srgbClr val="FFCC00"/>
              </a:solidFill>
              <a:latin typeface="Times New Roman" pitchFamily="18" charset="0"/>
            </a:endParaRPr>
          </a:p>
        </p:txBody>
      </p:sp>
      <p:sp>
        <p:nvSpPr>
          <p:cNvPr id="86034" name="Text Box 18"/>
          <p:cNvSpPr txBox="1">
            <a:spLocks noChangeArrowheads="1"/>
          </p:cNvSpPr>
          <p:nvPr/>
        </p:nvSpPr>
        <p:spPr bwMode="auto">
          <a:xfrm>
            <a:off x="4953000" y="6096000"/>
            <a:ext cx="357505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D:  </a:t>
            </a:r>
            <a:r>
              <a:rPr lang="en-US" sz="2000" b="1">
                <a:solidFill>
                  <a:srgbClr val="FFCC00"/>
                </a:solidFill>
              </a:rPr>
              <a:t>Two of these: A &amp; B</a:t>
            </a:r>
            <a:endParaRPr lang="en-US" sz="2000">
              <a:solidFill>
                <a:srgbClr val="FFCC00"/>
              </a:solidFill>
              <a:latin typeface="Times New Roman" pitchFamily="18" charset="0"/>
            </a:endParaRPr>
          </a:p>
        </p:txBody>
      </p:sp>
      <p:sp>
        <p:nvSpPr>
          <p:cNvPr id="37907" name="Oval 19"/>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7908" name="Oval 20"/>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7909" name="Oval 21"/>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7910" name="Text Box 22"/>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schemeClr val="bg1"/>
                </a:solidFill>
              </a:rPr>
              <a:t>50:50</a:t>
            </a:r>
            <a:endParaRPr lang="en-US" sz="2400">
              <a:solidFill>
                <a:schemeClr val="bg1"/>
              </a:solidFill>
              <a:latin typeface="Times New Roman" pitchFamily="18" charset="0"/>
            </a:endParaRPr>
          </a:p>
        </p:txBody>
      </p:sp>
      <p:sp>
        <p:nvSpPr>
          <p:cNvPr id="37911" name="Rectangle 23"/>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37912" name="Text Box 24"/>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15</a:t>
            </a:r>
            <a:endParaRPr lang="en-US" sz="2400">
              <a:solidFill>
                <a:schemeClr val="bg1"/>
              </a:solidFill>
              <a:latin typeface="Times New Roman" pitchFamily="18" charset="0"/>
            </a:endParaRPr>
          </a:p>
        </p:txBody>
      </p:sp>
      <p:sp>
        <p:nvSpPr>
          <p:cNvPr id="37913" name="Rectangle 25"/>
          <p:cNvSpPr>
            <a:spLocks noChangeArrowheads="1"/>
          </p:cNvSpPr>
          <p:nvPr/>
        </p:nvSpPr>
        <p:spPr bwMode="auto">
          <a:xfrm>
            <a:off x="6696075" y="708025"/>
            <a:ext cx="2413000" cy="322263"/>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37914" name="Text Box 26"/>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14</a:t>
            </a:r>
            <a:endParaRPr lang="en-US" sz="2400">
              <a:solidFill>
                <a:srgbClr val="FFCC00"/>
              </a:solidFill>
              <a:latin typeface="Times New Roman" pitchFamily="18" charset="0"/>
            </a:endParaRPr>
          </a:p>
        </p:txBody>
      </p:sp>
      <p:sp>
        <p:nvSpPr>
          <p:cNvPr id="37915" name="Text Box 27"/>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13</a:t>
            </a:r>
            <a:endParaRPr lang="en-US" sz="2400">
              <a:solidFill>
                <a:srgbClr val="FFCC00"/>
              </a:solidFill>
              <a:latin typeface="Times New Roman" pitchFamily="18" charset="0"/>
            </a:endParaRPr>
          </a:p>
        </p:txBody>
      </p:sp>
      <p:sp>
        <p:nvSpPr>
          <p:cNvPr id="37916" name="Text Box 28"/>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a:t>
            </a:r>
            <a:endParaRPr lang="en-US" sz="2400">
              <a:solidFill>
                <a:srgbClr val="FFCC00"/>
              </a:solidFill>
              <a:latin typeface="Times New Roman" pitchFamily="18" charset="0"/>
            </a:endParaRPr>
          </a:p>
        </p:txBody>
      </p:sp>
      <p:sp>
        <p:nvSpPr>
          <p:cNvPr id="37917" name="Text Box 29"/>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11</a:t>
            </a:r>
            <a:endParaRPr lang="en-US" sz="2400">
              <a:solidFill>
                <a:srgbClr val="FFCC00"/>
              </a:solidFill>
              <a:latin typeface="Times New Roman" pitchFamily="18" charset="0"/>
            </a:endParaRPr>
          </a:p>
        </p:txBody>
      </p:sp>
      <p:sp>
        <p:nvSpPr>
          <p:cNvPr id="37918" name="Text Box 30"/>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a:t>
            </a:r>
            <a:endParaRPr lang="en-US" sz="2400">
              <a:solidFill>
                <a:schemeClr val="bg1"/>
              </a:solidFill>
              <a:latin typeface="Times New Roman" pitchFamily="18" charset="0"/>
            </a:endParaRPr>
          </a:p>
        </p:txBody>
      </p:sp>
      <p:sp>
        <p:nvSpPr>
          <p:cNvPr id="37919" name="Text Box 31"/>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9</a:t>
            </a:r>
            <a:endParaRPr lang="en-US" sz="2400">
              <a:solidFill>
                <a:srgbClr val="FFCC00"/>
              </a:solidFill>
              <a:latin typeface="Times New Roman" pitchFamily="18" charset="0"/>
            </a:endParaRPr>
          </a:p>
        </p:txBody>
      </p:sp>
      <p:sp>
        <p:nvSpPr>
          <p:cNvPr id="37920" name="Text Box 32"/>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a:t>
            </a:r>
            <a:endParaRPr lang="en-US" sz="2400">
              <a:solidFill>
                <a:srgbClr val="FFCC00"/>
              </a:solidFill>
              <a:latin typeface="Times New Roman" pitchFamily="18" charset="0"/>
            </a:endParaRPr>
          </a:p>
        </p:txBody>
      </p:sp>
      <p:sp>
        <p:nvSpPr>
          <p:cNvPr id="37921" name="Text Box 33"/>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7</a:t>
            </a:r>
            <a:endParaRPr lang="en-US" sz="2400">
              <a:solidFill>
                <a:srgbClr val="FFCC00"/>
              </a:solidFill>
              <a:latin typeface="Times New Roman" pitchFamily="18" charset="0"/>
            </a:endParaRPr>
          </a:p>
        </p:txBody>
      </p:sp>
      <p:sp>
        <p:nvSpPr>
          <p:cNvPr id="37922" name="Text Box 34"/>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a:t>
            </a:r>
            <a:endParaRPr lang="en-US" sz="2400">
              <a:solidFill>
                <a:srgbClr val="FFCC00"/>
              </a:solidFill>
              <a:latin typeface="Times New Roman" pitchFamily="18" charset="0"/>
            </a:endParaRPr>
          </a:p>
        </p:txBody>
      </p:sp>
      <p:sp>
        <p:nvSpPr>
          <p:cNvPr id="37923" name="Text Box 35"/>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5</a:t>
            </a:r>
          </a:p>
        </p:txBody>
      </p:sp>
      <p:sp>
        <p:nvSpPr>
          <p:cNvPr id="37924" name="Text Box 36"/>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a:t>
            </a:r>
            <a:endParaRPr lang="en-US" sz="2400">
              <a:solidFill>
                <a:srgbClr val="FFCC00"/>
              </a:solidFill>
              <a:latin typeface="Times New Roman" pitchFamily="18" charset="0"/>
            </a:endParaRPr>
          </a:p>
        </p:txBody>
      </p:sp>
      <p:sp>
        <p:nvSpPr>
          <p:cNvPr id="37925" name="Text Box 37"/>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a:t>
            </a:r>
            <a:endParaRPr lang="en-US" sz="2400">
              <a:solidFill>
                <a:srgbClr val="FFCC00"/>
              </a:solidFill>
              <a:latin typeface="Times New Roman" pitchFamily="18" charset="0"/>
            </a:endParaRPr>
          </a:p>
        </p:txBody>
      </p:sp>
      <p:sp>
        <p:nvSpPr>
          <p:cNvPr id="37926" name="Text Box 38"/>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a:t>
            </a:r>
            <a:endParaRPr lang="en-US" sz="2400">
              <a:solidFill>
                <a:srgbClr val="FFCC00"/>
              </a:solidFill>
              <a:latin typeface="Times New Roman" pitchFamily="18" charset="0"/>
            </a:endParaRPr>
          </a:p>
        </p:txBody>
      </p:sp>
      <p:sp>
        <p:nvSpPr>
          <p:cNvPr id="37927" name="Text Box 39"/>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a:t>
            </a:r>
            <a:endParaRPr lang="en-US" sz="2400">
              <a:solidFill>
                <a:srgbClr val="FFCC00"/>
              </a:solidFill>
              <a:latin typeface="Times New Roman" pitchFamily="18" charset="0"/>
            </a:endParaRPr>
          </a:p>
        </p:txBody>
      </p:sp>
      <p:sp>
        <p:nvSpPr>
          <p:cNvPr id="37928" name="Text Box 40"/>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 Million</a:t>
            </a:r>
            <a:endParaRPr lang="en-US" sz="2400">
              <a:solidFill>
                <a:schemeClr val="bg1"/>
              </a:solidFill>
              <a:latin typeface="Times New Roman" pitchFamily="18" charset="0"/>
            </a:endParaRPr>
          </a:p>
        </p:txBody>
      </p:sp>
      <p:sp>
        <p:nvSpPr>
          <p:cNvPr id="37929" name="Text Box 41"/>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$500,000</a:t>
            </a:r>
            <a:endParaRPr lang="en-US" sz="2400">
              <a:solidFill>
                <a:srgbClr val="FFCC00"/>
              </a:solidFill>
              <a:latin typeface="Times New Roman" pitchFamily="18" charset="0"/>
            </a:endParaRPr>
          </a:p>
        </p:txBody>
      </p:sp>
      <p:sp>
        <p:nvSpPr>
          <p:cNvPr id="37930" name="Text Box 42"/>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$250,000</a:t>
            </a:r>
            <a:endParaRPr lang="en-US" sz="2400">
              <a:solidFill>
                <a:srgbClr val="FFCC00"/>
              </a:solidFill>
              <a:latin typeface="Times New Roman" pitchFamily="18" charset="0"/>
            </a:endParaRPr>
          </a:p>
        </p:txBody>
      </p:sp>
      <p:sp>
        <p:nvSpPr>
          <p:cNvPr id="37931" name="Text Box 43"/>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$125,000</a:t>
            </a:r>
            <a:endParaRPr lang="en-US" sz="2400">
              <a:solidFill>
                <a:srgbClr val="FFCC00"/>
              </a:solidFill>
              <a:latin typeface="Times New Roman" pitchFamily="18" charset="0"/>
            </a:endParaRPr>
          </a:p>
        </p:txBody>
      </p:sp>
      <p:sp>
        <p:nvSpPr>
          <p:cNvPr id="37932" name="Text Box 44"/>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$64,000</a:t>
            </a:r>
            <a:endParaRPr lang="en-US" sz="2400">
              <a:solidFill>
                <a:srgbClr val="FFCC00"/>
              </a:solidFill>
              <a:latin typeface="Times New Roman" pitchFamily="18" charset="0"/>
            </a:endParaRPr>
          </a:p>
        </p:txBody>
      </p:sp>
      <p:sp>
        <p:nvSpPr>
          <p:cNvPr id="37933" name="Text Box 45"/>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$32,000</a:t>
            </a:r>
            <a:endParaRPr lang="en-US" sz="2400">
              <a:solidFill>
                <a:schemeClr val="bg1"/>
              </a:solidFill>
              <a:latin typeface="Times New Roman" pitchFamily="18" charset="0"/>
            </a:endParaRPr>
          </a:p>
        </p:txBody>
      </p:sp>
      <p:sp>
        <p:nvSpPr>
          <p:cNvPr id="37934" name="Text Box 46"/>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$16,000</a:t>
            </a:r>
            <a:endParaRPr lang="en-US" sz="2400">
              <a:solidFill>
                <a:srgbClr val="FFCC00"/>
              </a:solidFill>
              <a:latin typeface="Times New Roman" pitchFamily="18" charset="0"/>
            </a:endParaRPr>
          </a:p>
        </p:txBody>
      </p:sp>
      <p:sp>
        <p:nvSpPr>
          <p:cNvPr id="37935" name="Text Box 47"/>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$8,000</a:t>
            </a:r>
            <a:endParaRPr lang="en-US" sz="2400">
              <a:solidFill>
                <a:srgbClr val="FFCC00"/>
              </a:solidFill>
              <a:latin typeface="Times New Roman" pitchFamily="18" charset="0"/>
            </a:endParaRPr>
          </a:p>
        </p:txBody>
      </p:sp>
      <p:sp>
        <p:nvSpPr>
          <p:cNvPr id="37936" name="Text Box 48"/>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$4,000</a:t>
            </a:r>
            <a:endParaRPr lang="en-US" sz="2400">
              <a:solidFill>
                <a:srgbClr val="FFCC00"/>
              </a:solidFill>
              <a:latin typeface="Times New Roman" pitchFamily="18" charset="0"/>
            </a:endParaRPr>
          </a:p>
        </p:txBody>
      </p:sp>
      <p:sp>
        <p:nvSpPr>
          <p:cNvPr id="37937" name="Text Box 49"/>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$2,000</a:t>
            </a:r>
            <a:endParaRPr lang="en-US" sz="2400">
              <a:solidFill>
                <a:srgbClr val="FFCC00"/>
              </a:solidFill>
              <a:latin typeface="Times New Roman" pitchFamily="18" charset="0"/>
            </a:endParaRPr>
          </a:p>
        </p:txBody>
      </p:sp>
      <p:sp>
        <p:nvSpPr>
          <p:cNvPr id="37938" name="Text Box 50"/>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$1,000</a:t>
            </a:r>
          </a:p>
        </p:txBody>
      </p:sp>
      <p:sp>
        <p:nvSpPr>
          <p:cNvPr id="37939" name="Text Box 51"/>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a:t>
            </a:r>
            <a:endParaRPr lang="en-US" sz="2400">
              <a:solidFill>
                <a:srgbClr val="FFCC00"/>
              </a:solidFill>
              <a:latin typeface="Times New Roman" pitchFamily="18" charset="0"/>
            </a:endParaRPr>
          </a:p>
        </p:txBody>
      </p:sp>
      <p:sp>
        <p:nvSpPr>
          <p:cNvPr id="37940" name="Text Box 52"/>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$300</a:t>
            </a:r>
            <a:endParaRPr lang="en-US" sz="2400">
              <a:solidFill>
                <a:srgbClr val="FFCC00"/>
              </a:solidFill>
              <a:latin typeface="Times New Roman" pitchFamily="18" charset="0"/>
            </a:endParaRPr>
          </a:p>
        </p:txBody>
      </p:sp>
      <p:sp>
        <p:nvSpPr>
          <p:cNvPr id="37941" name="Text Box 53"/>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a:t>
            </a:r>
            <a:endParaRPr lang="en-US" sz="2400">
              <a:solidFill>
                <a:srgbClr val="FFCC00"/>
              </a:solidFill>
              <a:latin typeface="Times New Roman" pitchFamily="18" charset="0"/>
            </a:endParaRPr>
          </a:p>
        </p:txBody>
      </p:sp>
      <p:sp>
        <p:nvSpPr>
          <p:cNvPr id="37942" name="Text Box 54"/>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$100</a:t>
            </a:r>
            <a:endParaRPr lang="en-US" sz="2400">
              <a:solidFill>
                <a:srgbClr val="FFCC00"/>
              </a:solidFill>
              <a:latin typeface="Times New Roman" pitchFamily="18" charset="0"/>
            </a:endParaRPr>
          </a:p>
        </p:txBody>
      </p:sp>
      <p:sp>
        <p:nvSpPr>
          <p:cNvPr id="37943" name="Oval 55"/>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endParaRPr lang="en-US"/>
          </a:p>
        </p:txBody>
      </p:sp>
      <p:sp>
        <p:nvSpPr>
          <p:cNvPr id="37944" name="Oval 56"/>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endParaRPr lang="en-US"/>
          </a:p>
        </p:txBody>
      </p:sp>
      <p:sp>
        <p:nvSpPr>
          <p:cNvPr id="37945" name="Oval 57"/>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endParaRPr lang="en-US"/>
          </a:p>
        </p:txBody>
      </p:sp>
      <p:sp>
        <p:nvSpPr>
          <p:cNvPr id="37946" name="Oval 58"/>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endParaRPr lang="en-US"/>
          </a:p>
        </p:txBody>
      </p:sp>
      <p:sp>
        <p:nvSpPr>
          <p:cNvPr id="37947" name="Oval 59"/>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endParaRPr lang="en-US"/>
          </a:p>
        </p:txBody>
      </p:sp>
      <p:sp>
        <p:nvSpPr>
          <p:cNvPr id="37948" name="Oval 60"/>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endParaRPr lang="en-US"/>
          </a:p>
        </p:txBody>
      </p:sp>
      <p:sp>
        <p:nvSpPr>
          <p:cNvPr id="37949" name="Oval 61"/>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endParaRPr lang="en-US"/>
          </a:p>
        </p:txBody>
      </p:sp>
      <p:sp>
        <p:nvSpPr>
          <p:cNvPr id="37950" name="Oval 62"/>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endParaRPr lang="en-US"/>
          </a:p>
        </p:txBody>
      </p:sp>
      <p:sp>
        <p:nvSpPr>
          <p:cNvPr id="37951" name="Oval 63"/>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endParaRPr lang="en-US"/>
          </a:p>
        </p:txBody>
      </p:sp>
      <p:sp>
        <p:nvSpPr>
          <p:cNvPr id="37952" name="Oval 64"/>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endParaRPr lang="en-US" sz="2400">
              <a:solidFill>
                <a:schemeClr val="tx1"/>
              </a:solidFill>
              <a:latin typeface="Times New Roman" pitchFamily="18" charset="0"/>
            </a:endParaRPr>
          </a:p>
        </p:txBody>
      </p:sp>
      <p:sp>
        <p:nvSpPr>
          <p:cNvPr id="37953" name="Oval 65"/>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endParaRPr lang="en-US"/>
          </a:p>
        </p:txBody>
      </p:sp>
      <p:sp>
        <p:nvSpPr>
          <p:cNvPr id="37954" name="Oval 66"/>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endParaRPr lang="en-US"/>
          </a:p>
        </p:txBody>
      </p:sp>
      <p:sp>
        <p:nvSpPr>
          <p:cNvPr id="37955" name="Oval 67"/>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endParaRPr lang="en-US"/>
          </a:p>
        </p:txBody>
      </p:sp>
      <p:sp>
        <p:nvSpPr>
          <p:cNvPr id="37956" name="Oval 68"/>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endParaRPr lang="en-US"/>
          </a:p>
        </p:txBody>
      </p:sp>
      <p:sp>
        <p:nvSpPr>
          <p:cNvPr id="37957" name="Oval 69"/>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endParaRPr lang="en-US"/>
          </a:p>
        </p:txBody>
      </p:sp>
      <p:pic>
        <p:nvPicPr>
          <p:cNvPr id="37958" name="Picture 7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37959" name="AutoShape 71"/>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7960" name="Oval 72"/>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endParaRPr lang="en-US"/>
          </a:p>
        </p:txBody>
      </p:sp>
      <p:sp>
        <p:nvSpPr>
          <p:cNvPr id="37961" name="AutoShape 73"/>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7962" name="Oval 74"/>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endParaRPr lang="en-US"/>
          </a:p>
        </p:txBody>
      </p:sp>
      <p:sp>
        <p:nvSpPr>
          <p:cNvPr id="37963" name="AutoShape 75"/>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7964" name="Oval 76"/>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endParaRPr lang="en-US"/>
          </a:p>
        </p:txBody>
      </p:sp>
      <p:sp>
        <p:nvSpPr>
          <p:cNvPr id="86093" name="Text Box 77"/>
          <p:cNvSpPr txBox="1">
            <a:spLocks noChangeArrowheads="1"/>
          </p:cNvSpPr>
          <p:nvPr/>
        </p:nvSpPr>
        <p:spPr bwMode="auto">
          <a:xfrm>
            <a:off x="685800" y="1203325"/>
            <a:ext cx="5181600" cy="701675"/>
          </a:xfrm>
          <a:prstGeom prst="rect">
            <a:avLst/>
          </a:prstGeom>
          <a:noFill/>
          <a:ln w="9525">
            <a:noFill/>
            <a:miter lim="800000"/>
            <a:headEnd/>
            <a:tailEnd/>
          </a:ln>
        </p:spPr>
        <p:txBody>
          <a:bodyPr>
            <a:spAutoFit/>
          </a:bodyPr>
          <a:lstStyle/>
          <a:p>
            <a:pPr algn="ctr">
              <a:spcBef>
                <a:spcPct val="50000"/>
              </a:spcBef>
            </a:pPr>
            <a:r>
              <a:rPr lang="en-US" sz="4000" b="1" dirty="0">
                <a:solidFill>
                  <a:schemeClr val="bg1"/>
                </a:solidFill>
              </a:rPr>
              <a:t>$250,000 Question</a:t>
            </a:r>
            <a:endParaRPr lang="en-US" sz="4000" dirty="0">
              <a:solidFill>
                <a:schemeClr val="bg1"/>
              </a:solidFill>
              <a:latin typeface="Times New Roman" pitchFamily="18" charset="0"/>
            </a:endParaRPr>
          </a:p>
        </p:txBody>
      </p:sp>
      <p:sp>
        <p:nvSpPr>
          <p:cNvPr id="86096" name="AutoShape 80"/>
          <p:cNvSpPr>
            <a:spLocks noChangeArrowheads="1"/>
          </p:cNvSpPr>
          <p:nvPr/>
        </p:nvSpPr>
        <p:spPr bwMode="auto">
          <a:xfrm>
            <a:off x="69850" y="2582863"/>
            <a:ext cx="6499225" cy="1098550"/>
          </a:xfrm>
          <a:prstGeom prst="flowChartPreparation">
            <a:avLst/>
          </a:prstGeom>
          <a:solidFill>
            <a:srgbClr val="00FF00"/>
          </a:solidFill>
          <a:ln w="57150">
            <a:solidFill>
              <a:srgbClr val="3399FF"/>
            </a:solidFill>
            <a:miter lim="800000"/>
            <a:headEnd/>
            <a:tailEnd/>
          </a:ln>
        </p:spPr>
        <p:txBody>
          <a:bodyPr wrap="none" anchor="ctr"/>
          <a:lstStyle/>
          <a:p>
            <a:r>
              <a:rPr lang="en-US" sz="2400" b="1" dirty="0" smtClean="0">
                <a:solidFill>
                  <a:schemeClr val="tx1"/>
                </a:solidFill>
                <a:latin typeface="Times New Roman" pitchFamily="18" charset="0"/>
              </a:rPr>
              <a:t>Evidence for a </a:t>
            </a:r>
          </a:p>
          <a:p>
            <a:r>
              <a:rPr lang="en-US" sz="2400" b="1" dirty="0" smtClean="0">
                <a:solidFill>
                  <a:schemeClr val="tx1"/>
                </a:solidFill>
                <a:latin typeface="Times New Roman" pitchFamily="18" charset="0"/>
              </a:rPr>
              <a:t>rating of  3 would include…</a:t>
            </a:r>
            <a:endParaRPr lang="en-US" sz="2400" b="1" dirty="0">
              <a:solidFill>
                <a:schemeClr val="tx1"/>
              </a:solidFill>
              <a:latin typeface="Times New Roman" pitchFamily="18" charset="0"/>
            </a:endParaRPr>
          </a:p>
        </p:txBody>
      </p:sp>
    </p:spTree>
    <p:extLst>
      <p:ext uri="{BB962C8B-B14F-4D97-AF65-F5344CB8AC3E}">
        <p14:creationId xmlns:p14="http://schemas.microsoft.com/office/powerpoint/2010/main" val="3302767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86093"/>
                                        </p:tgtEl>
                                        <p:attrNameLst>
                                          <p:attrName>style.visibility</p:attrName>
                                        </p:attrNameLst>
                                      </p:cBhvr>
                                      <p:to>
                                        <p:strVal val="visible"/>
                                      </p:to>
                                    </p:set>
                                    <p:animEffect transition="in" filter="dissolve">
                                      <p:cBhvr>
                                        <p:cTn id="7" dur="500"/>
                                        <p:tgtEl>
                                          <p:spTgt spid="86093"/>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86031"/>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86033"/>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86032"/>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860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86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31" grpId="0" autoUpdateAnimBg="0"/>
      <p:bldP spid="86032" grpId="0" autoUpdateAnimBg="0"/>
      <p:bldP spid="86033" grpId="0" autoUpdateAnimBg="0"/>
      <p:bldP spid="86034" grpId="0" autoUpdateAnimBg="0"/>
      <p:bldP spid="86093"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3186" name="Lets Play Theme.wav">
            <a:hlinkClick r:id="" action="ppaction://media"/>
          </p:cNvPr>
          <p:cNvPicPr>
            <a:picLocks noRot="1" noChangeAspect="1" noChangeArrowheads="1"/>
          </p:cNvPicPr>
          <p:nvPr>
            <a:audioFile r:link="rId1"/>
          </p:nvPr>
        </p:nvPicPr>
        <p:blipFill>
          <a:blip r:embed="rId3" cstate="print"/>
          <a:srcRect/>
          <a:stretch>
            <a:fillRect/>
          </a:stretch>
        </p:blipFill>
        <p:spPr bwMode="auto">
          <a:xfrm>
            <a:off x="8839200" y="6553200"/>
            <a:ext cx="304800" cy="304800"/>
          </a:xfrm>
          <a:prstGeom prst="rect">
            <a:avLst/>
          </a:prstGeom>
          <a:noFill/>
          <a:ln w="9525">
            <a:noFill/>
            <a:miter lim="800000"/>
            <a:headEnd/>
            <a:tailEnd/>
          </a:ln>
        </p:spPr>
      </p:pic>
      <p:grpSp>
        <p:nvGrpSpPr>
          <p:cNvPr id="2" name="Group 3"/>
          <p:cNvGrpSpPr>
            <a:grpSpLocks/>
          </p:cNvGrpSpPr>
          <p:nvPr/>
        </p:nvGrpSpPr>
        <p:grpSpPr bwMode="auto">
          <a:xfrm>
            <a:off x="9220200" y="457200"/>
            <a:ext cx="7239000" cy="5638800"/>
            <a:chOff x="0" y="288"/>
            <a:chExt cx="4560" cy="3552"/>
          </a:xfrm>
        </p:grpSpPr>
        <p:sp>
          <p:nvSpPr>
            <p:cNvPr id="45120" name="Rectangle 4"/>
            <p:cNvSpPr>
              <a:spLocks noChangeArrowheads="1"/>
            </p:cNvSpPr>
            <p:nvPr/>
          </p:nvSpPr>
          <p:spPr bwMode="auto">
            <a:xfrm>
              <a:off x="0" y="288"/>
              <a:ext cx="4560" cy="96"/>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45121" name="Rectangle 5"/>
            <p:cNvSpPr>
              <a:spLocks noChangeArrowheads="1"/>
            </p:cNvSpPr>
            <p:nvPr/>
          </p:nvSpPr>
          <p:spPr bwMode="auto">
            <a:xfrm>
              <a:off x="0" y="864"/>
              <a:ext cx="4560" cy="96"/>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45122" name="Rectangle 6"/>
            <p:cNvSpPr>
              <a:spLocks noChangeArrowheads="1"/>
            </p:cNvSpPr>
            <p:nvPr/>
          </p:nvSpPr>
          <p:spPr bwMode="auto">
            <a:xfrm>
              <a:off x="0" y="1440"/>
              <a:ext cx="4560" cy="96"/>
            </a:xfrm>
            <a:prstGeom prst="rect">
              <a:avLst/>
            </a:prstGeom>
            <a:solidFill>
              <a:srgbClr val="FFCC00"/>
            </a:solidFill>
            <a:ln w="9525">
              <a:solidFill>
                <a:schemeClr val="tx1"/>
              </a:solidFill>
              <a:miter lim="800000"/>
              <a:headEnd/>
              <a:tailEnd/>
            </a:ln>
          </p:spPr>
          <p:txBody>
            <a:bodyPr wrap="none" anchor="ctr"/>
            <a:lstStyle/>
            <a:p>
              <a:endParaRPr lang="en-US" sz="2400">
                <a:solidFill>
                  <a:schemeClr val="tx1"/>
                </a:solidFill>
                <a:latin typeface="Times New Roman" pitchFamily="18" charset="0"/>
              </a:endParaRPr>
            </a:p>
          </p:txBody>
        </p:sp>
        <p:sp>
          <p:nvSpPr>
            <p:cNvPr id="45123" name="Rectangle 7"/>
            <p:cNvSpPr>
              <a:spLocks noChangeArrowheads="1"/>
            </p:cNvSpPr>
            <p:nvPr/>
          </p:nvSpPr>
          <p:spPr bwMode="auto">
            <a:xfrm>
              <a:off x="0" y="2016"/>
              <a:ext cx="4560" cy="96"/>
            </a:xfrm>
            <a:prstGeom prst="rect">
              <a:avLst/>
            </a:prstGeom>
            <a:solidFill>
              <a:schemeClr val="bg1"/>
            </a:solidFill>
            <a:ln w="9525">
              <a:solidFill>
                <a:schemeClr val="tx1"/>
              </a:solidFill>
              <a:miter lim="800000"/>
              <a:headEnd/>
              <a:tailEnd/>
            </a:ln>
          </p:spPr>
          <p:txBody>
            <a:bodyPr wrap="none" anchor="ctr"/>
            <a:lstStyle/>
            <a:p>
              <a:endParaRPr lang="en-US" sz="2400">
                <a:solidFill>
                  <a:schemeClr val="tx1"/>
                </a:solidFill>
                <a:latin typeface="Times New Roman" pitchFamily="18" charset="0"/>
              </a:endParaRPr>
            </a:p>
          </p:txBody>
        </p:sp>
        <p:sp>
          <p:nvSpPr>
            <p:cNvPr id="45124" name="Rectangle 8"/>
            <p:cNvSpPr>
              <a:spLocks noChangeArrowheads="1"/>
            </p:cNvSpPr>
            <p:nvPr/>
          </p:nvSpPr>
          <p:spPr bwMode="auto">
            <a:xfrm>
              <a:off x="0" y="2592"/>
              <a:ext cx="4560" cy="96"/>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45125" name="Rectangle 9"/>
            <p:cNvSpPr>
              <a:spLocks noChangeArrowheads="1"/>
            </p:cNvSpPr>
            <p:nvPr/>
          </p:nvSpPr>
          <p:spPr bwMode="auto">
            <a:xfrm>
              <a:off x="0" y="3168"/>
              <a:ext cx="4560" cy="96"/>
            </a:xfrm>
            <a:prstGeom prst="rect">
              <a:avLst/>
            </a:prstGeom>
            <a:solidFill>
              <a:schemeClr val="bg1"/>
            </a:solidFill>
            <a:ln w="9525">
              <a:solidFill>
                <a:schemeClr val="tx1"/>
              </a:solidFill>
              <a:miter lim="800000"/>
              <a:headEnd/>
              <a:tailEnd/>
            </a:ln>
          </p:spPr>
          <p:txBody>
            <a:bodyPr wrap="none" anchor="ctr"/>
            <a:lstStyle/>
            <a:p>
              <a:endParaRPr lang="en-US" sz="2400">
                <a:solidFill>
                  <a:schemeClr val="tx1"/>
                </a:solidFill>
                <a:latin typeface="Times New Roman" pitchFamily="18" charset="0"/>
              </a:endParaRPr>
            </a:p>
          </p:txBody>
        </p:sp>
        <p:sp>
          <p:nvSpPr>
            <p:cNvPr id="45126" name="Rectangle 10"/>
            <p:cNvSpPr>
              <a:spLocks noChangeArrowheads="1"/>
            </p:cNvSpPr>
            <p:nvPr/>
          </p:nvSpPr>
          <p:spPr bwMode="auto">
            <a:xfrm>
              <a:off x="0" y="3744"/>
              <a:ext cx="4560" cy="96"/>
            </a:xfrm>
            <a:prstGeom prst="rect">
              <a:avLst/>
            </a:prstGeom>
            <a:solidFill>
              <a:srgbClr val="FFCC00"/>
            </a:solidFill>
            <a:ln w="9525">
              <a:solidFill>
                <a:schemeClr val="tx1"/>
              </a:solidFill>
              <a:miter lim="800000"/>
              <a:headEnd/>
              <a:tailEnd/>
            </a:ln>
          </p:spPr>
          <p:txBody>
            <a:bodyPr wrap="none" anchor="ctr"/>
            <a:lstStyle/>
            <a:p>
              <a:endParaRPr lang="en-US" sz="2400">
                <a:solidFill>
                  <a:schemeClr val="tx1"/>
                </a:solidFill>
                <a:latin typeface="Times New Roman" pitchFamily="18" charset="0"/>
              </a:endParaRPr>
            </a:p>
          </p:txBody>
        </p:sp>
      </p:grpSp>
      <p:grpSp>
        <p:nvGrpSpPr>
          <p:cNvPr id="3" name="Group 11"/>
          <p:cNvGrpSpPr>
            <a:grpSpLocks/>
          </p:cNvGrpSpPr>
          <p:nvPr/>
        </p:nvGrpSpPr>
        <p:grpSpPr bwMode="auto">
          <a:xfrm rot="5400000">
            <a:off x="266700" y="7734300"/>
            <a:ext cx="7239000" cy="5638800"/>
            <a:chOff x="0" y="480"/>
            <a:chExt cx="4560" cy="3552"/>
          </a:xfrm>
        </p:grpSpPr>
        <p:sp>
          <p:nvSpPr>
            <p:cNvPr id="45113" name="Rectangle 12"/>
            <p:cNvSpPr>
              <a:spLocks noChangeArrowheads="1"/>
            </p:cNvSpPr>
            <p:nvPr/>
          </p:nvSpPr>
          <p:spPr bwMode="auto">
            <a:xfrm>
              <a:off x="0" y="480"/>
              <a:ext cx="4560" cy="96"/>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45114" name="Rectangle 13"/>
            <p:cNvSpPr>
              <a:spLocks noChangeArrowheads="1"/>
            </p:cNvSpPr>
            <p:nvPr/>
          </p:nvSpPr>
          <p:spPr bwMode="auto">
            <a:xfrm>
              <a:off x="0" y="1056"/>
              <a:ext cx="4560" cy="96"/>
            </a:xfrm>
            <a:prstGeom prst="rect">
              <a:avLst/>
            </a:prstGeom>
            <a:solidFill>
              <a:srgbClr val="FFCC00"/>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sp>
          <p:nvSpPr>
            <p:cNvPr id="45115" name="Rectangle 14"/>
            <p:cNvSpPr>
              <a:spLocks noChangeArrowheads="1"/>
            </p:cNvSpPr>
            <p:nvPr/>
          </p:nvSpPr>
          <p:spPr bwMode="auto">
            <a:xfrm>
              <a:off x="0" y="1632"/>
              <a:ext cx="4560" cy="96"/>
            </a:xfrm>
            <a:prstGeom prst="rect">
              <a:avLst/>
            </a:prstGeom>
            <a:solidFill>
              <a:schemeClr val="bg1"/>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sp>
          <p:nvSpPr>
            <p:cNvPr id="45116" name="Rectangle 15"/>
            <p:cNvSpPr>
              <a:spLocks noChangeArrowheads="1"/>
            </p:cNvSpPr>
            <p:nvPr/>
          </p:nvSpPr>
          <p:spPr bwMode="auto">
            <a:xfrm>
              <a:off x="0" y="2208"/>
              <a:ext cx="4560" cy="96"/>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45117" name="Rectangle 16"/>
            <p:cNvSpPr>
              <a:spLocks noChangeArrowheads="1"/>
            </p:cNvSpPr>
            <p:nvPr/>
          </p:nvSpPr>
          <p:spPr bwMode="auto">
            <a:xfrm>
              <a:off x="0" y="2784"/>
              <a:ext cx="4560" cy="96"/>
            </a:xfrm>
            <a:prstGeom prst="rect">
              <a:avLst/>
            </a:prstGeom>
            <a:solidFill>
              <a:schemeClr val="bg1"/>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sp>
          <p:nvSpPr>
            <p:cNvPr id="45118" name="Rectangle 17"/>
            <p:cNvSpPr>
              <a:spLocks noChangeArrowheads="1"/>
            </p:cNvSpPr>
            <p:nvPr/>
          </p:nvSpPr>
          <p:spPr bwMode="auto">
            <a:xfrm>
              <a:off x="0" y="3360"/>
              <a:ext cx="4560" cy="96"/>
            </a:xfrm>
            <a:prstGeom prst="rect">
              <a:avLst/>
            </a:prstGeom>
            <a:solidFill>
              <a:srgbClr val="FFCC00"/>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sp>
          <p:nvSpPr>
            <p:cNvPr id="45119" name="Rectangle 18"/>
            <p:cNvSpPr>
              <a:spLocks noChangeArrowheads="1"/>
            </p:cNvSpPr>
            <p:nvPr/>
          </p:nvSpPr>
          <p:spPr bwMode="auto">
            <a:xfrm>
              <a:off x="0" y="3936"/>
              <a:ext cx="4560" cy="96"/>
            </a:xfrm>
            <a:prstGeom prst="rect">
              <a:avLst/>
            </a:prstGeom>
            <a:solidFill>
              <a:schemeClr val="bg1"/>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grpSp>
      <p:grpSp>
        <p:nvGrpSpPr>
          <p:cNvPr id="4" name="Group 19"/>
          <p:cNvGrpSpPr>
            <a:grpSpLocks/>
          </p:cNvGrpSpPr>
          <p:nvPr/>
        </p:nvGrpSpPr>
        <p:grpSpPr bwMode="auto">
          <a:xfrm>
            <a:off x="-7239000" y="152400"/>
            <a:ext cx="7239000" cy="6553200"/>
            <a:chOff x="0" y="96"/>
            <a:chExt cx="4560" cy="4128"/>
          </a:xfrm>
        </p:grpSpPr>
        <p:sp>
          <p:nvSpPr>
            <p:cNvPr id="45105" name="Rectangle 20"/>
            <p:cNvSpPr>
              <a:spLocks noChangeArrowheads="1"/>
            </p:cNvSpPr>
            <p:nvPr/>
          </p:nvSpPr>
          <p:spPr bwMode="auto">
            <a:xfrm>
              <a:off x="0" y="96"/>
              <a:ext cx="4560" cy="96"/>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45106" name="Rectangle 21"/>
            <p:cNvSpPr>
              <a:spLocks noChangeArrowheads="1"/>
            </p:cNvSpPr>
            <p:nvPr/>
          </p:nvSpPr>
          <p:spPr bwMode="auto">
            <a:xfrm>
              <a:off x="0" y="672"/>
              <a:ext cx="4560" cy="96"/>
            </a:xfrm>
            <a:prstGeom prst="rect">
              <a:avLst/>
            </a:prstGeom>
            <a:solidFill>
              <a:srgbClr val="FFCC00"/>
            </a:solidFill>
            <a:ln w="9525">
              <a:solidFill>
                <a:schemeClr val="tx1"/>
              </a:solidFill>
              <a:miter lim="800000"/>
              <a:headEnd/>
              <a:tailEnd/>
            </a:ln>
          </p:spPr>
          <p:txBody>
            <a:bodyPr wrap="none" anchor="ctr"/>
            <a:lstStyle/>
            <a:p>
              <a:endParaRPr lang="en-US" sz="2400">
                <a:solidFill>
                  <a:schemeClr val="tx1"/>
                </a:solidFill>
                <a:latin typeface="Times New Roman" pitchFamily="18" charset="0"/>
              </a:endParaRPr>
            </a:p>
          </p:txBody>
        </p:sp>
        <p:sp>
          <p:nvSpPr>
            <p:cNvPr id="45107" name="Rectangle 22"/>
            <p:cNvSpPr>
              <a:spLocks noChangeArrowheads="1"/>
            </p:cNvSpPr>
            <p:nvPr/>
          </p:nvSpPr>
          <p:spPr bwMode="auto">
            <a:xfrm>
              <a:off x="0" y="1248"/>
              <a:ext cx="4560" cy="96"/>
            </a:xfrm>
            <a:prstGeom prst="rect">
              <a:avLst/>
            </a:prstGeom>
            <a:solidFill>
              <a:schemeClr val="bg1"/>
            </a:solidFill>
            <a:ln w="9525">
              <a:solidFill>
                <a:schemeClr val="tx1"/>
              </a:solidFill>
              <a:miter lim="800000"/>
              <a:headEnd/>
              <a:tailEnd/>
            </a:ln>
          </p:spPr>
          <p:txBody>
            <a:bodyPr wrap="none" anchor="ctr"/>
            <a:lstStyle/>
            <a:p>
              <a:endParaRPr lang="en-US" sz="2400">
                <a:solidFill>
                  <a:schemeClr val="tx1"/>
                </a:solidFill>
                <a:latin typeface="Times New Roman" pitchFamily="18" charset="0"/>
              </a:endParaRPr>
            </a:p>
          </p:txBody>
        </p:sp>
        <p:sp>
          <p:nvSpPr>
            <p:cNvPr id="45108" name="Rectangle 23"/>
            <p:cNvSpPr>
              <a:spLocks noChangeArrowheads="1"/>
            </p:cNvSpPr>
            <p:nvPr/>
          </p:nvSpPr>
          <p:spPr bwMode="auto">
            <a:xfrm>
              <a:off x="0" y="1824"/>
              <a:ext cx="4560" cy="96"/>
            </a:xfrm>
            <a:prstGeom prst="rect">
              <a:avLst/>
            </a:prstGeom>
            <a:solidFill>
              <a:srgbClr val="FFCC00"/>
            </a:solidFill>
            <a:ln w="9525">
              <a:solidFill>
                <a:schemeClr val="tx1"/>
              </a:solidFill>
              <a:miter lim="800000"/>
              <a:headEnd/>
              <a:tailEnd/>
            </a:ln>
          </p:spPr>
          <p:txBody>
            <a:bodyPr wrap="none" anchor="ctr"/>
            <a:lstStyle/>
            <a:p>
              <a:endParaRPr lang="en-US" sz="2400">
                <a:solidFill>
                  <a:schemeClr val="tx1"/>
                </a:solidFill>
                <a:latin typeface="Times New Roman" pitchFamily="18" charset="0"/>
              </a:endParaRPr>
            </a:p>
          </p:txBody>
        </p:sp>
        <p:sp>
          <p:nvSpPr>
            <p:cNvPr id="45109" name="Rectangle 24"/>
            <p:cNvSpPr>
              <a:spLocks noChangeArrowheads="1"/>
            </p:cNvSpPr>
            <p:nvPr/>
          </p:nvSpPr>
          <p:spPr bwMode="auto">
            <a:xfrm>
              <a:off x="0" y="2400"/>
              <a:ext cx="4560" cy="96"/>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45110" name="Rectangle 25"/>
            <p:cNvSpPr>
              <a:spLocks noChangeArrowheads="1"/>
            </p:cNvSpPr>
            <p:nvPr/>
          </p:nvSpPr>
          <p:spPr bwMode="auto">
            <a:xfrm>
              <a:off x="0" y="2976"/>
              <a:ext cx="4560" cy="96"/>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45111" name="Rectangle 26"/>
            <p:cNvSpPr>
              <a:spLocks noChangeArrowheads="1"/>
            </p:cNvSpPr>
            <p:nvPr/>
          </p:nvSpPr>
          <p:spPr bwMode="auto">
            <a:xfrm>
              <a:off x="0" y="3552"/>
              <a:ext cx="4560" cy="96"/>
            </a:xfrm>
            <a:prstGeom prst="rect">
              <a:avLst/>
            </a:prstGeom>
            <a:solidFill>
              <a:schemeClr val="bg1"/>
            </a:solidFill>
            <a:ln w="9525">
              <a:solidFill>
                <a:schemeClr val="tx1"/>
              </a:solidFill>
              <a:miter lim="800000"/>
              <a:headEnd/>
              <a:tailEnd/>
            </a:ln>
          </p:spPr>
          <p:txBody>
            <a:bodyPr wrap="none" anchor="ctr"/>
            <a:lstStyle/>
            <a:p>
              <a:endParaRPr lang="en-US" sz="2400">
                <a:solidFill>
                  <a:schemeClr val="tx1"/>
                </a:solidFill>
                <a:latin typeface="Times New Roman" pitchFamily="18" charset="0"/>
              </a:endParaRPr>
            </a:p>
          </p:txBody>
        </p:sp>
        <p:sp>
          <p:nvSpPr>
            <p:cNvPr id="45112" name="Rectangle 27"/>
            <p:cNvSpPr>
              <a:spLocks noChangeArrowheads="1"/>
            </p:cNvSpPr>
            <p:nvPr/>
          </p:nvSpPr>
          <p:spPr bwMode="auto">
            <a:xfrm>
              <a:off x="0" y="4128"/>
              <a:ext cx="4560" cy="96"/>
            </a:xfrm>
            <a:prstGeom prst="rect">
              <a:avLst/>
            </a:prstGeom>
            <a:solidFill>
              <a:srgbClr val="FFCC00"/>
            </a:solidFill>
            <a:ln w="9525">
              <a:solidFill>
                <a:schemeClr val="tx1"/>
              </a:solidFill>
              <a:miter lim="800000"/>
              <a:headEnd/>
              <a:tailEnd/>
            </a:ln>
          </p:spPr>
          <p:txBody>
            <a:bodyPr wrap="none" anchor="ctr"/>
            <a:lstStyle/>
            <a:p>
              <a:endParaRPr lang="en-US" sz="2400">
                <a:solidFill>
                  <a:schemeClr val="tx1"/>
                </a:solidFill>
                <a:latin typeface="Times New Roman" pitchFamily="18" charset="0"/>
              </a:endParaRPr>
            </a:p>
          </p:txBody>
        </p:sp>
      </p:grpSp>
      <p:grpSp>
        <p:nvGrpSpPr>
          <p:cNvPr id="5" name="Group 28"/>
          <p:cNvGrpSpPr>
            <a:grpSpLocks/>
          </p:cNvGrpSpPr>
          <p:nvPr/>
        </p:nvGrpSpPr>
        <p:grpSpPr bwMode="auto">
          <a:xfrm rot="5400000">
            <a:off x="2552700" y="-6438900"/>
            <a:ext cx="7239000" cy="5638800"/>
            <a:chOff x="0" y="480"/>
            <a:chExt cx="4560" cy="3552"/>
          </a:xfrm>
        </p:grpSpPr>
        <p:sp>
          <p:nvSpPr>
            <p:cNvPr id="45098" name="Rectangle 29"/>
            <p:cNvSpPr>
              <a:spLocks noChangeArrowheads="1"/>
            </p:cNvSpPr>
            <p:nvPr/>
          </p:nvSpPr>
          <p:spPr bwMode="auto">
            <a:xfrm>
              <a:off x="0" y="480"/>
              <a:ext cx="4560" cy="96"/>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45099" name="Rectangle 30"/>
            <p:cNvSpPr>
              <a:spLocks noChangeArrowheads="1"/>
            </p:cNvSpPr>
            <p:nvPr/>
          </p:nvSpPr>
          <p:spPr bwMode="auto">
            <a:xfrm>
              <a:off x="0" y="1056"/>
              <a:ext cx="4560" cy="96"/>
            </a:xfrm>
            <a:prstGeom prst="rect">
              <a:avLst/>
            </a:prstGeom>
            <a:solidFill>
              <a:srgbClr val="FFCC00"/>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sp>
          <p:nvSpPr>
            <p:cNvPr id="45100" name="Rectangle 31"/>
            <p:cNvSpPr>
              <a:spLocks noChangeArrowheads="1"/>
            </p:cNvSpPr>
            <p:nvPr/>
          </p:nvSpPr>
          <p:spPr bwMode="auto">
            <a:xfrm>
              <a:off x="0" y="1632"/>
              <a:ext cx="4560" cy="96"/>
            </a:xfrm>
            <a:prstGeom prst="rect">
              <a:avLst/>
            </a:prstGeom>
            <a:solidFill>
              <a:schemeClr val="bg1"/>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sp>
          <p:nvSpPr>
            <p:cNvPr id="45101" name="Rectangle 32"/>
            <p:cNvSpPr>
              <a:spLocks noChangeArrowheads="1"/>
            </p:cNvSpPr>
            <p:nvPr/>
          </p:nvSpPr>
          <p:spPr bwMode="auto">
            <a:xfrm>
              <a:off x="0" y="2208"/>
              <a:ext cx="4560" cy="96"/>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45102" name="Rectangle 33"/>
            <p:cNvSpPr>
              <a:spLocks noChangeArrowheads="1"/>
            </p:cNvSpPr>
            <p:nvPr/>
          </p:nvSpPr>
          <p:spPr bwMode="auto">
            <a:xfrm>
              <a:off x="0" y="2784"/>
              <a:ext cx="4560" cy="96"/>
            </a:xfrm>
            <a:prstGeom prst="rect">
              <a:avLst/>
            </a:prstGeom>
            <a:solidFill>
              <a:schemeClr val="bg1"/>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sp>
          <p:nvSpPr>
            <p:cNvPr id="45103" name="Rectangle 34"/>
            <p:cNvSpPr>
              <a:spLocks noChangeArrowheads="1"/>
            </p:cNvSpPr>
            <p:nvPr/>
          </p:nvSpPr>
          <p:spPr bwMode="auto">
            <a:xfrm>
              <a:off x="0" y="3360"/>
              <a:ext cx="4560" cy="96"/>
            </a:xfrm>
            <a:prstGeom prst="rect">
              <a:avLst/>
            </a:prstGeom>
            <a:solidFill>
              <a:srgbClr val="FFCC00"/>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sp>
          <p:nvSpPr>
            <p:cNvPr id="45104" name="Rectangle 35"/>
            <p:cNvSpPr>
              <a:spLocks noChangeArrowheads="1"/>
            </p:cNvSpPr>
            <p:nvPr/>
          </p:nvSpPr>
          <p:spPr bwMode="auto">
            <a:xfrm>
              <a:off x="0" y="3936"/>
              <a:ext cx="4560" cy="96"/>
            </a:xfrm>
            <a:prstGeom prst="rect">
              <a:avLst/>
            </a:prstGeom>
            <a:solidFill>
              <a:schemeClr val="bg1"/>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grpSp>
      <p:grpSp>
        <p:nvGrpSpPr>
          <p:cNvPr id="6" name="Group 36"/>
          <p:cNvGrpSpPr>
            <a:grpSpLocks/>
          </p:cNvGrpSpPr>
          <p:nvPr/>
        </p:nvGrpSpPr>
        <p:grpSpPr bwMode="auto">
          <a:xfrm>
            <a:off x="-7239000" y="152400"/>
            <a:ext cx="7239000" cy="6553200"/>
            <a:chOff x="0" y="96"/>
            <a:chExt cx="4560" cy="4128"/>
          </a:xfrm>
        </p:grpSpPr>
        <p:sp>
          <p:nvSpPr>
            <p:cNvPr id="45090" name="Rectangle 37"/>
            <p:cNvSpPr>
              <a:spLocks noChangeArrowheads="1"/>
            </p:cNvSpPr>
            <p:nvPr/>
          </p:nvSpPr>
          <p:spPr bwMode="auto">
            <a:xfrm>
              <a:off x="0" y="96"/>
              <a:ext cx="4560" cy="96"/>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45091" name="Rectangle 38"/>
            <p:cNvSpPr>
              <a:spLocks noChangeArrowheads="1"/>
            </p:cNvSpPr>
            <p:nvPr/>
          </p:nvSpPr>
          <p:spPr bwMode="auto">
            <a:xfrm>
              <a:off x="0" y="672"/>
              <a:ext cx="4560" cy="96"/>
            </a:xfrm>
            <a:prstGeom prst="rect">
              <a:avLst/>
            </a:prstGeom>
            <a:solidFill>
              <a:srgbClr val="FFCC00"/>
            </a:solidFill>
            <a:ln w="9525">
              <a:solidFill>
                <a:schemeClr val="tx1"/>
              </a:solidFill>
              <a:miter lim="800000"/>
              <a:headEnd/>
              <a:tailEnd/>
            </a:ln>
          </p:spPr>
          <p:txBody>
            <a:bodyPr wrap="none" anchor="ctr"/>
            <a:lstStyle/>
            <a:p>
              <a:endParaRPr lang="en-US" sz="2400">
                <a:solidFill>
                  <a:schemeClr val="tx1"/>
                </a:solidFill>
                <a:latin typeface="Times New Roman" pitchFamily="18" charset="0"/>
              </a:endParaRPr>
            </a:p>
          </p:txBody>
        </p:sp>
        <p:sp>
          <p:nvSpPr>
            <p:cNvPr id="45092" name="Rectangle 39"/>
            <p:cNvSpPr>
              <a:spLocks noChangeArrowheads="1"/>
            </p:cNvSpPr>
            <p:nvPr/>
          </p:nvSpPr>
          <p:spPr bwMode="auto">
            <a:xfrm>
              <a:off x="0" y="1248"/>
              <a:ext cx="4560" cy="96"/>
            </a:xfrm>
            <a:prstGeom prst="rect">
              <a:avLst/>
            </a:prstGeom>
            <a:solidFill>
              <a:schemeClr val="bg1"/>
            </a:solidFill>
            <a:ln w="9525">
              <a:solidFill>
                <a:schemeClr val="tx1"/>
              </a:solidFill>
              <a:miter lim="800000"/>
              <a:headEnd/>
              <a:tailEnd/>
            </a:ln>
          </p:spPr>
          <p:txBody>
            <a:bodyPr wrap="none" anchor="ctr"/>
            <a:lstStyle/>
            <a:p>
              <a:endParaRPr lang="en-US" sz="2400">
                <a:solidFill>
                  <a:schemeClr val="tx1"/>
                </a:solidFill>
                <a:latin typeface="Times New Roman" pitchFamily="18" charset="0"/>
              </a:endParaRPr>
            </a:p>
          </p:txBody>
        </p:sp>
        <p:sp>
          <p:nvSpPr>
            <p:cNvPr id="45093" name="Rectangle 40"/>
            <p:cNvSpPr>
              <a:spLocks noChangeArrowheads="1"/>
            </p:cNvSpPr>
            <p:nvPr/>
          </p:nvSpPr>
          <p:spPr bwMode="auto">
            <a:xfrm>
              <a:off x="0" y="1824"/>
              <a:ext cx="4560" cy="96"/>
            </a:xfrm>
            <a:prstGeom prst="rect">
              <a:avLst/>
            </a:prstGeom>
            <a:solidFill>
              <a:srgbClr val="FFCC00"/>
            </a:solidFill>
            <a:ln w="9525">
              <a:solidFill>
                <a:schemeClr val="tx1"/>
              </a:solidFill>
              <a:miter lim="800000"/>
              <a:headEnd/>
              <a:tailEnd/>
            </a:ln>
          </p:spPr>
          <p:txBody>
            <a:bodyPr wrap="none" anchor="ctr"/>
            <a:lstStyle/>
            <a:p>
              <a:endParaRPr lang="en-US" sz="2400">
                <a:solidFill>
                  <a:schemeClr val="tx1"/>
                </a:solidFill>
                <a:latin typeface="Times New Roman" pitchFamily="18" charset="0"/>
              </a:endParaRPr>
            </a:p>
          </p:txBody>
        </p:sp>
        <p:sp>
          <p:nvSpPr>
            <p:cNvPr id="45094" name="Rectangle 41"/>
            <p:cNvSpPr>
              <a:spLocks noChangeArrowheads="1"/>
            </p:cNvSpPr>
            <p:nvPr/>
          </p:nvSpPr>
          <p:spPr bwMode="auto">
            <a:xfrm>
              <a:off x="0" y="2400"/>
              <a:ext cx="4560" cy="96"/>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45095" name="Rectangle 42"/>
            <p:cNvSpPr>
              <a:spLocks noChangeArrowheads="1"/>
            </p:cNvSpPr>
            <p:nvPr/>
          </p:nvSpPr>
          <p:spPr bwMode="auto">
            <a:xfrm>
              <a:off x="0" y="2976"/>
              <a:ext cx="4560" cy="96"/>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45096" name="Rectangle 43"/>
            <p:cNvSpPr>
              <a:spLocks noChangeArrowheads="1"/>
            </p:cNvSpPr>
            <p:nvPr/>
          </p:nvSpPr>
          <p:spPr bwMode="auto">
            <a:xfrm>
              <a:off x="0" y="3552"/>
              <a:ext cx="4560" cy="96"/>
            </a:xfrm>
            <a:prstGeom prst="rect">
              <a:avLst/>
            </a:prstGeom>
            <a:solidFill>
              <a:schemeClr val="bg1"/>
            </a:solidFill>
            <a:ln w="9525">
              <a:solidFill>
                <a:schemeClr val="tx1"/>
              </a:solidFill>
              <a:miter lim="800000"/>
              <a:headEnd/>
              <a:tailEnd/>
            </a:ln>
          </p:spPr>
          <p:txBody>
            <a:bodyPr wrap="none" anchor="ctr"/>
            <a:lstStyle/>
            <a:p>
              <a:endParaRPr lang="en-US" sz="2400">
                <a:solidFill>
                  <a:schemeClr val="tx1"/>
                </a:solidFill>
                <a:latin typeface="Times New Roman" pitchFamily="18" charset="0"/>
              </a:endParaRPr>
            </a:p>
          </p:txBody>
        </p:sp>
        <p:sp>
          <p:nvSpPr>
            <p:cNvPr id="45097" name="Rectangle 44"/>
            <p:cNvSpPr>
              <a:spLocks noChangeArrowheads="1"/>
            </p:cNvSpPr>
            <p:nvPr/>
          </p:nvSpPr>
          <p:spPr bwMode="auto">
            <a:xfrm>
              <a:off x="0" y="4128"/>
              <a:ext cx="4560" cy="96"/>
            </a:xfrm>
            <a:prstGeom prst="rect">
              <a:avLst/>
            </a:prstGeom>
            <a:solidFill>
              <a:srgbClr val="FFCC00"/>
            </a:solidFill>
            <a:ln w="9525">
              <a:solidFill>
                <a:schemeClr val="tx1"/>
              </a:solidFill>
              <a:miter lim="800000"/>
              <a:headEnd/>
              <a:tailEnd/>
            </a:ln>
          </p:spPr>
          <p:txBody>
            <a:bodyPr wrap="none" anchor="ctr"/>
            <a:lstStyle/>
            <a:p>
              <a:endParaRPr lang="en-US" sz="2400">
                <a:solidFill>
                  <a:schemeClr val="tx1"/>
                </a:solidFill>
                <a:latin typeface="Times New Roman" pitchFamily="18" charset="0"/>
              </a:endParaRPr>
            </a:p>
          </p:txBody>
        </p:sp>
      </p:grpSp>
      <p:grpSp>
        <p:nvGrpSpPr>
          <p:cNvPr id="7" name="Group 45"/>
          <p:cNvGrpSpPr>
            <a:grpSpLocks/>
          </p:cNvGrpSpPr>
          <p:nvPr/>
        </p:nvGrpSpPr>
        <p:grpSpPr bwMode="auto">
          <a:xfrm rot="5400000">
            <a:off x="266700" y="7734300"/>
            <a:ext cx="7239000" cy="5638800"/>
            <a:chOff x="0" y="480"/>
            <a:chExt cx="4560" cy="3552"/>
          </a:xfrm>
        </p:grpSpPr>
        <p:sp>
          <p:nvSpPr>
            <p:cNvPr id="45083" name="Rectangle 46"/>
            <p:cNvSpPr>
              <a:spLocks noChangeArrowheads="1"/>
            </p:cNvSpPr>
            <p:nvPr/>
          </p:nvSpPr>
          <p:spPr bwMode="auto">
            <a:xfrm>
              <a:off x="0" y="480"/>
              <a:ext cx="4560" cy="96"/>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45084" name="Rectangle 47"/>
            <p:cNvSpPr>
              <a:spLocks noChangeArrowheads="1"/>
            </p:cNvSpPr>
            <p:nvPr/>
          </p:nvSpPr>
          <p:spPr bwMode="auto">
            <a:xfrm>
              <a:off x="0" y="1056"/>
              <a:ext cx="4560" cy="96"/>
            </a:xfrm>
            <a:prstGeom prst="rect">
              <a:avLst/>
            </a:prstGeom>
            <a:solidFill>
              <a:srgbClr val="FFCC00"/>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sp>
          <p:nvSpPr>
            <p:cNvPr id="45085" name="Rectangle 48"/>
            <p:cNvSpPr>
              <a:spLocks noChangeArrowheads="1"/>
            </p:cNvSpPr>
            <p:nvPr/>
          </p:nvSpPr>
          <p:spPr bwMode="auto">
            <a:xfrm>
              <a:off x="0" y="1632"/>
              <a:ext cx="4560" cy="96"/>
            </a:xfrm>
            <a:prstGeom prst="rect">
              <a:avLst/>
            </a:prstGeom>
            <a:solidFill>
              <a:schemeClr val="bg1"/>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sp>
          <p:nvSpPr>
            <p:cNvPr id="45086" name="Rectangle 49"/>
            <p:cNvSpPr>
              <a:spLocks noChangeArrowheads="1"/>
            </p:cNvSpPr>
            <p:nvPr/>
          </p:nvSpPr>
          <p:spPr bwMode="auto">
            <a:xfrm>
              <a:off x="0" y="2208"/>
              <a:ext cx="4560" cy="96"/>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45087" name="Rectangle 50"/>
            <p:cNvSpPr>
              <a:spLocks noChangeArrowheads="1"/>
            </p:cNvSpPr>
            <p:nvPr/>
          </p:nvSpPr>
          <p:spPr bwMode="auto">
            <a:xfrm>
              <a:off x="0" y="2784"/>
              <a:ext cx="4560" cy="96"/>
            </a:xfrm>
            <a:prstGeom prst="rect">
              <a:avLst/>
            </a:prstGeom>
            <a:solidFill>
              <a:schemeClr val="bg1"/>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sp>
          <p:nvSpPr>
            <p:cNvPr id="45088" name="Rectangle 51"/>
            <p:cNvSpPr>
              <a:spLocks noChangeArrowheads="1"/>
            </p:cNvSpPr>
            <p:nvPr/>
          </p:nvSpPr>
          <p:spPr bwMode="auto">
            <a:xfrm>
              <a:off x="0" y="3360"/>
              <a:ext cx="4560" cy="96"/>
            </a:xfrm>
            <a:prstGeom prst="rect">
              <a:avLst/>
            </a:prstGeom>
            <a:solidFill>
              <a:srgbClr val="FFCC00"/>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sp>
          <p:nvSpPr>
            <p:cNvPr id="45089" name="Rectangle 52"/>
            <p:cNvSpPr>
              <a:spLocks noChangeArrowheads="1"/>
            </p:cNvSpPr>
            <p:nvPr/>
          </p:nvSpPr>
          <p:spPr bwMode="auto">
            <a:xfrm>
              <a:off x="0" y="3936"/>
              <a:ext cx="4560" cy="96"/>
            </a:xfrm>
            <a:prstGeom prst="rect">
              <a:avLst/>
            </a:prstGeom>
            <a:solidFill>
              <a:schemeClr val="bg1"/>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grpSp>
      <p:grpSp>
        <p:nvGrpSpPr>
          <p:cNvPr id="8" name="Group 53"/>
          <p:cNvGrpSpPr>
            <a:grpSpLocks/>
          </p:cNvGrpSpPr>
          <p:nvPr/>
        </p:nvGrpSpPr>
        <p:grpSpPr bwMode="auto">
          <a:xfrm>
            <a:off x="9220200" y="457200"/>
            <a:ext cx="7239000" cy="5638800"/>
            <a:chOff x="0" y="288"/>
            <a:chExt cx="4560" cy="3552"/>
          </a:xfrm>
        </p:grpSpPr>
        <p:sp>
          <p:nvSpPr>
            <p:cNvPr id="45076" name="Rectangle 54"/>
            <p:cNvSpPr>
              <a:spLocks noChangeArrowheads="1"/>
            </p:cNvSpPr>
            <p:nvPr/>
          </p:nvSpPr>
          <p:spPr bwMode="auto">
            <a:xfrm>
              <a:off x="0" y="288"/>
              <a:ext cx="4560" cy="96"/>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45077" name="Rectangle 55"/>
            <p:cNvSpPr>
              <a:spLocks noChangeArrowheads="1"/>
            </p:cNvSpPr>
            <p:nvPr/>
          </p:nvSpPr>
          <p:spPr bwMode="auto">
            <a:xfrm>
              <a:off x="0" y="864"/>
              <a:ext cx="4560" cy="96"/>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45078" name="Rectangle 56"/>
            <p:cNvSpPr>
              <a:spLocks noChangeArrowheads="1"/>
            </p:cNvSpPr>
            <p:nvPr/>
          </p:nvSpPr>
          <p:spPr bwMode="auto">
            <a:xfrm>
              <a:off x="0" y="1440"/>
              <a:ext cx="4560" cy="96"/>
            </a:xfrm>
            <a:prstGeom prst="rect">
              <a:avLst/>
            </a:prstGeom>
            <a:solidFill>
              <a:srgbClr val="FFCC00"/>
            </a:solidFill>
            <a:ln w="9525">
              <a:solidFill>
                <a:schemeClr val="tx1"/>
              </a:solidFill>
              <a:miter lim="800000"/>
              <a:headEnd/>
              <a:tailEnd/>
            </a:ln>
          </p:spPr>
          <p:txBody>
            <a:bodyPr wrap="none" anchor="ctr"/>
            <a:lstStyle/>
            <a:p>
              <a:endParaRPr lang="en-US" sz="2400">
                <a:solidFill>
                  <a:schemeClr val="tx1"/>
                </a:solidFill>
                <a:latin typeface="Times New Roman" pitchFamily="18" charset="0"/>
              </a:endParaRPr>
            </a:p>
          </p:txBody>
        </p:sp>
        <p:sp>
          <p:nvSpPr>
            <p:cNvPr id="45079" name="Rectangle 57"/>
            <p:cNvSpPr>
              <a:spLocks noChangeArrowheads="1"/>
            </p:cNvSpPr>
            <p:nvPr/>
          </p:nvSpPr>
          <p:spPr bwMode="auto">
            <a:xfrm>
              <a:off x="0" y="2016"/>
              <a:ext cx="4560" cy="96"/>
            </a:xfrm>
            <a:prstGeom prst="rect">
              <a:avLst/>
            </a:prstGeom>
            <a:solidFill>
              <a:schemeClr val="bg1"/>
            </a:solidFill>
            <a:ln w="9525">
              <a:solidFill>
                <a:schemeClr val="tx1"/>
              </a:solidFill>
              <a:miter lim="800000"/>
              <a:headEnd/>
              <a:tailEnd/>
            </a:ln>
          </p:spPr>
          <p:txBody>
            <a:bodyPr wrap="none" anchor="ctr"/>
            <a:lstStyle/>
            <a:p>
              <a:endParaRPr lang="en-US" sz="2400">
                <a:solidFill>
                  <a:schemeClr val="tx1"/>
                </a:solidFill>
                <a:latin typeface="Times New Roman" pitchFamily="18" charset="0"/>
              </a:endParaRPr>
            </a:p>
          </p:txBody>
        </p:sp>
        <p:sp>
          <p:nvSpPr>
            <p:cNvPr id="45080" name="Rectangle 58"/>
            <p:cNvSpPr>
              <a:spLocks noChangeArrowheads="1"/>
            </p:cNvSpPr>
            <p:nvPr/>
          </p:nvSpPr>
          <p:spPr bwMode="auto">
            <a:xfrm>
              <a:off x="0" y="2592"/>
              <a:ext cx="4560" cy="96"/>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45081" name="Rectangle 59"/>
            <p:cNvSpPr>
              <a:spLocks noChangeArrowheads="1"/>
            </p:cNvSpPr>
            <p:nvPr/>
          </p:nvSpPr>
          <p:spPr bwMode="auto">
            <a:xfrm>
              <a:off x="0" y="3168"/>
              <a:ext cx="4560" cy="96"/>
            </a:xfrm>
            <a:prstGeom prst="rect">
              <a:avLst/>
            </a:prstGeom>
            <a:solidFill>
              <a:schemeClr val="bg1"/>
            </a:solidFill>
            <a:ln w="9525">
              <a:solidFill>
                <a:schemeClr val="tx1"/>
              </a:solidFill>
              <a:miter lim="800000"/>
              <a:headEnd/>
              <a:tailEnd/>
            </a:ln>
          </p:spPr>
          <p:txBody>
            <a:bodyPr wrap="none" anchor="ctr"/>
            <a:lstStyle/>
            <a:p>
              <a:endParaRPr lang="en-US" sz="2400">
                <a:solidFill>
                  <a:schemeClr val="tx1"/>
                </a:solidFill>
                <a:latin typeface="Times New Roman" pitchFamily="18" charset="0"/>
              </a:endParaRPr>
            </a:p>
          </p:txBody>
        </p:sp>
        <p:sp>
          <p:nvSpPr>
            <p:cNvPr id="45082" name="Rectangle 60"/>
            <p:cNvSpPr>
              <a:spLocks noChangeArrowheads="1"/>
            </p:cNvSpPr>
            <p:nvPr/>
          </p:nvSpPr>
          <p:spPr bwMode="auto">
            <a:xfrm>
              <a:off x="0" y="3744"/>
              <a:ext cx="4560" cy="96"/>
            </a:xfrm>
            <a:prstGeom prst="rect">
              <a:avLst/>
            </a:prstGeom>
            <a:solidFill>
              <a:srgbClr val="FFCC00"/>
            </a:solidFill>
            <a:ln w="9525">
              <a:solidFill>
                <a:schemeClr val="tx1"/>
              </a:solidFill>
              <a:miter lim="800000"/>
              <a:headEnd/>
              <a:tailEnd/>
            </a:ln>
          </p:spPr>
          <p:txBody>
            <a:bodyPr wrap="none" anchor="ctr"/>
            <a:lstStyle/>
            <a:p>
              <a:endParaRPr lang="en-US" sz="2400">
                <a:solidFill>
                  <a:schemeClr val="tx1"/>
                </a:solidFill>
                <a:latin typeface="Times New Roman" pitchFamily="18" charset="0"/>
              </a:endParaRPr>
            </a:p>
          </p:txBody>
        </p:sp>
      </p:grpSp>
      <p:grpSp>
        <p:nvGrpSpPr>
          <p:cNvPr id="9" name="Group 61"/>
          <p:cNvGrpSpPr>
            <a:grpSpLocks/>
          </p:cNvGrpSpPr>
          <p:nvPr/>
        </p:nvGrpSpPr>
        <p:grpSpPr bwMode="auto">
          <a:xfrm rot="5400000">
            <a:off x="2552700" y="-6438900"/>
            <a:ext cx="7239000" cy="5638800"/>
            <a:chOff x="0" y="480"/>
            <a:chExt cx="4560" cy="3552"/>
          </a:xfrm>
        </p:grpSpPr>
        <p:sp>
          <p:nvSpPr>
            <p:cNvPr id="45069" name="Rectangle 62"/>
            <p:cNvSpPr>
              <a:spLocks noChangeArrowheads="1"/>
            </p:cNvSpPr>
            <p:nvPr/>
          </p:nvSpPr>
          <p:spPr bwMode="auto">
            <a:xfrm>
              <a:off x="0" y="480"/>
              <a:ext cx="4560" cy="96"/>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45070" name="Rectangle 63"/>
            <p:cNvSpPr>
              <a:spLocks noChangeArrowheads="1"/>
            </p:cNvSpPr>
            <p:nvPr/>
          </p:nvSpPr>
          <p:spPr bwMode="auto">
            <a:xfrm>
              <a:off x="0" y="1056"/>
              <a:ext cx="4560" cy="96"/>
            </a:xfrm>
            <a:prstGeom prst="rect">
              <a:avLst/>
            </a:prstGeom>
            <a:solidFill>
              <a:srgbClr val="FFCC00"/>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sp>
          <p:nvSpPr>
            <p:cNvPr id="45071" name="Rectangle 64"/>
            <p:cNvSpPr>
              <a:spLocks noChangeArrowheads="1"/>
            </p:cNvSpPr>
            <p:nvPr/>
          </p:nvSpPr>
          <p:spPr bwMode="auto">
            <a:xfrm>
              <a:off x="0" y="1632"/>
              <a:ext cx="4560" cy="96"/>
            </a:xfrm>
            <a:prstGeom prst="rect">
              <a:avLst/>
            </a:prstGeom>
            <a:solidFill>
              <a:schemeClr val="bg1"/>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sp>
          <p:nvSpPr>
            <p:cNvPr id="45072" name="Rectangle 65"/>
            <p:cNvSpPr>
              <a:spLocks noChangeArrowheads="1"/>
            </p:cNvSpPr>
            <p:nvPr/>
          </p:nvSpPr>
          <p:spPr bwMode="auto">
            <a:xfrm>
              <a:off x="0" y="2208"/>
              <a:ext cx="4560" cy="96"/>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45073" name="Rectangle 66"/>
            <p:cNvSpPr>
              <a:spLocks noChangeArrowheads="1"/>
            </p:cNvSpPr>
            <p:nvPr/>
          </p:nvSpPr>
          <p:spPr bwMode="auto">
            <a:xfrm>
              <a:off x="0" y="2784"/>
              <a:ext cx="4560" cy="96"/>
            </a:xfrm>
            <a:prstGeom prst="rect">
              <a:avLst/>
            </a:prstGeom>
            <a:solidFill>
              <a:schemeClr val="bg1"/>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sp>
          <p:nvSpPr>
            <p:cNvPr id="45074" name="Rectangle 67"/>
            <p:cNvSpPr>
              <a:spLocks noChangeArrowheads="1"/>
            </p:cNvSpPr>
            <p:nvPr/>
          </p:nvSpPr>
          <p:spPr bwMode="auto">
            <a:xfrm>
              <a:off x="0" y="3360"/>
              <a:ext cx="4560" cy="96"/>
            </a:xfrm>
            <a:prstGeom prst="rect">
              <a:avLst/>
            </a:prstGeom>
            <a:solidFill>
              <a:srgbClr val="FFCC00"/>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sp>
          <p:nvSpPr>
            <p:cNvPr id="45075" name="Rectangle 68"/>
            <p:cNvSpPr>
              <a:spLocks noChangeArrowheads="1"/>
            </p:cNvSpPr>
            <p:nvPr/>
          </p:nvSpPr>
          <p:spPr bwMode="auto">
            <a:xfrm>
              <a:off x="0" y="3936"/>
              <a:ext cx="4560" cy="96"/>
            </a:xfrm>
            <a:prstGeom prst="rect">
              <a:avLst/>
            </a:prstGeom>
            <a:solidFill>
              <a:schemeClr val="bg1"/>
            </a:solidFill>
            <a:ln w="9525">
              <a:solidFill>
                <a:schemeClr val="tx1"/>
              </a:solidFill>
              <a:miter lim="800000"/>
              <a:headEnd/>
              <a:tailEnd/>
            </a:ln>
          </p:spPr>
          <p:txBody>
            <a:bodyPr rot="10800000" vert="eaVert" wrap="none" anchor="ctr"/>
            <a:lstStyle/>
            <a:p>
              <a:endParaRPr lang="en-US" sz="2400">
                <a:solidFill>
                  <a:schemeClr val="tx1"/>
                </a:solidFill>
                <a:latin typeface="Times New Roman" pitchFamily="18" charset="0"/>
              </a:endParaRPr>
            </a:p>
          </p:txBody>
        </p:sp>
      </p:grpSp>
      <p:pic>
        <p:nvPicPr>
          <p:cNvPr id="93253" name="Picture 69"/>
          <p:cNvPicPr>
            <a:picLocks noChangeAspect="1" noChangeArrowheads="1"/>
          </p:cNvPicPr>
          <p:nvPr/>
        </p:nvPicPr>
        <p:blipFill>
          <a:blip r:embed="rId4" cstate="print"/>
          <a:srcRect/>
          <a:stretch>
            <a:fillRect/>
          </a:stretch>
        </p:blipFill>
        <p:spPr bwMode="auto">
          <a:xfrm>
            <a:off x="0" y="457200"/>
            <a:ext cx="9258300" cy="6910388"/>
          </a:xfrm>
          <a:prstGeom prst="rect">
            <a:avLst/>
          </a:prstGeom>
          <a:noFill/>
          <a:ln w="9525">
            <a:noFill/>
            <a:miter lim="800000"/>
            <a:headEnd/>
            <a:tailEnd/>
          </a:ln>
        </p:spPr>
      </p:pic>
      <p:sp>
        <p:nvSpPr>
          <p:cNvPr id="93254" name="Text Box 70"/>
          <p:cNvSpPr txBox="1">
            <a:spLocks noChangeArrowheads="1"/>
          </p:cNvSpPr>
          <p:nvPr/>
        </p:nvSpPr>
        <p:spPr bwMode="auto">
          <a:xfrm>
            <a:off x="1066800" y="1447800"/>
            <a:ext cx="7056438" cy="4662815"/>
          </a:xfrm>
          <a:prstGeom prst="rect">
            <a:avLst/>
          </a:prstGeom>
          <a:noFill/>
          <a:ln w="9525">
            <a:noFill/>
            <a:miter lim="800000"/>
            <a:headEnd/>
            <a:tailEnd/>
          </a:ln>
        </p:spPr>
        <p:txBody>
          <a:bodyPr>
            <a:spAutoFit/>
          </a:bodyPr>
          <a:lstStyle/>
          <a:p>
            <a:pPr>
              <a:spcBef>
                <a:spcPct val="50000"/>
              </a:spcBef>
            </a:pPr>
            <a:r>
              <a:rPr lang="en-US" sz="5400" b="1" dirty="0">
                <a:solidFill>
                  <a:schemeClr val="bg1"/>
                </a:solidFill>
              </a:rPr>
              <a:t>YOU </a:t>
            </a:r>
            <a:r>
              <a:rPr lang="en-US" sz="5400" b="1" dirty="0" smtClean="0">
                <a:solidFill>
                  <a:schemeClr val="bg1"/>
                </a:solidFill>
              </a:rPr>
              <a:t>WIN*!!! </a:t>
            </a:r>
          </a:p>
          <a:p>
            <a:pPr>
              <a:spcBef>
                <a:spcPct val="50000"/>
              </a:spcBef>
            </a:pPr>
            <a:endParaRPr lang="en-US" sz="5400" b="1" dirty="0">
              <a:solidFill>
                <a:schemeClr val="bg1"/>
              </a:solidFill>
            </a:endParaRPr>
          </a:p>
          <a:p>
            <a:pPr>
              <a:spcBef>
                <a:spcPct val="50000"/>
              </a:spcBef>
            </a:pPr>
            <a:r>
              <a:rPr lang="en-US" sz="3600" b="1" dirty="0" smtClean="0">
                <a:solidFill>
                  <a:schemeClr val="bg1"/>
                </a:solidFill>
              </a:rPr>
              <a:t>  *may substitute </a:t>
            </a:r>
            <a:r>
              <a:rPr lang="en-US" sz="3600" b="1" dirty="0">
                <a:solidFill>
                  <a:schemeClr val="bg1"/>
                </a:solidFill>
              </a:rPr>
              <a:t>more accurate </a:t>
            </a:r>
            <a:r>
              <a:rPr lang="en-US" sz="3600" b="1" dirty="0" smtClean="0">
                <a:solidFill>
                  <a:schemeClr val="bg1"/>
                </a:solidFill>
              </a:rPr>
              <a:t>child outcomes summary </a:t>
            </a:r>
            <a:r>
              <a:rPr lang="en-US" sz="3600" b="1" dirty="0">
                <a:solidFill>
                  <a:schemeClr val="bg1"/>
                </a:solidFill>
              </a:rPr>
              <a:t>data </a:t>
            </a:r>
            <a:r>
              <a:rPr lang="en-US" sz="3600" b="1" dirty="0" smtClean="0">
                <a:solidFill>
                  <a:schemeClr val="bg1"/>
                </a:solidFill>
              </a:rPr>
              <a:t>for prize if </a:t>
            </a:r>
            <a:r>
              <a:rPr lang="en-US" sz="3600" b="1" dirty="0">
                <a:solidFill>
                  <a:schemeClr val="bg1"/>
                </a:solidFill>
              </a:rPr>
              <a:t>insufficient funds</a:t>
            </a:r>
            <a:endParaRPr lang="en-US" sz="3600" dirty="0">
              <a:solidFill>
                <a:schemeClr val="bg1"/>
              </a:solidFill>
              <a:latin typeface="Times New Roman" pitchFamily="18" charset="0"/>
            </a:endParaRPr>
          </a:p>
        </p:txBody>
      </p:sp>
    </p:spTree>
    <p:extLst>
      <p:ext uri="{BB962C8B-B14F-4D97-AF65-F5344CB8AC3E}">
        <p14:creationId xmlns:p14="http://schemas.microsoft.com/office/powerpoint/2010/main" val="23177699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3186"/>
                                        </p:tgtEl>
                                      </p:cBhvr>
                                    </p:cmd>
                                  </p:childTnLst>
                                </p:cTn>
                              </p:par>
                              <p:par>
                                <p:cTn id="7" presetID="23" presetClass="entr" presetSubtype="528" fill="hold" grpId="0" nodeType="withEffect">
                                  <p:stCondLst>
                                    <p:cond delay="1000"/>
                                  </p:stCondLst>
                                  <p:childTnLst>
                                    <p:set>
                                      <p:cBhvr>
                                        <p:cTn id="8" dur="1" fill="hold">
                                          <p:stCondLst>
                                            <p:cond delay="0"/>
                                          </p:stCondLst>
                                        </p:cTn>
                                        <p:tgtEl>
                                          <p:spTgt spid="93254"/>
                                        </p:tgtEl>
                                        <p:attrNameLst>
                                          <p:attrName>style.visibility</p:attrName>
                                        </p:attrNameLst>
                                      </p:cBhvr>
                                      <p:to>
                                        <p:strVal val="visible"/>
                                      </p:to>
                                    </p:set>
                                    <p:anim calcmode="lin" valueType="num">
                                      <p:cBhvr>
                                        <p:cTn id="9" dur="500" fill="hold"/>
                                        <p:tgtEl>
                                          <p:spTgt spid="93254"/>
                                        </p:tgtEl>
                                        <p:attrNameLst>
                                          <p:attrName>ppt_w</p:attrName>
                                        </p:attrNameLst>
                                      </p:cBhvr>
                                      <p:tavLst>
                                        <p:tav tm="0">
                                          <p:val>
                                            <p:fltVal val="0"/>
                                          </p:val>
                                        </p:tav>
                                        <p:tav tm="100000">
                                          <p:val>
                                            <p:strVal val="#ppt_w"/>
                                          </p:val>
                                        </p:tav>
                                      </p:tavLst>
                                    </p:anim>
                                    <p:anim calcmode="lin" valueType="num">
                                      <p:cBhvr>
                                        <p:cTn id="10" dur="500" fill="hold"/>
                                        <p:tgtEl>
                                          <p:spTgt spid="93254"/>
                                        </p:tgtEl>
                                        <p:attrNameLst>
                                          <p:attrName>ppt_h</p:attrName>
                                        </p:attrNameLst>
                                      </p:cBhvr>
                                      <p:tavLst>
                                        <p:tav tm="0">
                                          <p:val>
                                            <p:fltVal val="0"/>
                                          </p:val>
                                        </p:tav>
                                        <p:tav tm="100000">
                                          <p:val>
                                            <p:strVal val="#ppt_h"/>
                                          </p:val>
                                        </p:tav>
                                      </p:tavLst>
                                    </p:anim>
                                    <p:anim calcmode="lin" valueType="num">
                                      <p:cBhvr>
                                        <p:cTn id="11" dur="500" fill="hold"/>
                                        <p:tgtEl>
                                          <p:spTgt spid="93254"/>
                                        </p:tgtEl>
                                        <p:attrNameLst>
                                          <p:attrName>ppt_x</p:attrName>
                                        </p:attrNameLst>
                                      </p:cBhvr>
                                      <p:tavLst>
                                        <p:tav tm="0">
                                          <p:val>
                                            <p:fltVal val="0.5"/>
                                          </p:val>
                                        </p:tav>
                                        <p:tav tm="100000">
                                          <p:val>
                                            <p:strVal val="#ppt_x"/>
                                          </p:val>
                                        </p:tav>
                                      </p:tavLst>
                                    </p:anim>
                                    <p:anim calcmode="lin" valueType="num">
                                      <p:cBhvr>
                                        <p:cTn id="12" dur="500" fill="hold"/>
                                        <p:tgtEl>
                                          <p:spTgt spid="93254"/>
                                        </p:tgtEl>
                                        <p:attrNameLst>
                                          <p:attrName>ppt_y</p:attrName>
                                        </p:attrNameLst>
                                      </p:cBhvr>
                                      <p:tavLst>
                                        <p:tav tm="0">
                                          <p:val>
                                            <p:fltVal val="0.5"/>
                                          </p:val>
                                        </p:tav>
                                        <p:tav tm="100000">
                                          <p:val>
                                            <p:strVal val="#ppt_y"/>
                                          </p:val>
                                        </p:tav>
                                      </p:tavLst>
                                    </p:anim>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1"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par>
                          <p:cTn id="23" fill="hold">
                            <p:stCondLst>
                              <p:cond delay="2500"/>
                            </p:stCondLst>
                            <p:childTnLst>
                              <p:par>
                                <p:cTn id="24" presetID="2" presetClass="entr" presetSubtype="8"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 presetClass="entr" presetSubtype="4"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2" presetClass="entr" presetSubtype="2"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1+#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 presetClass="entr" presetSubtype="1"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0-#ppt_h/2"/>
                                          </p:val>
                                        </p:tav>
                                        <p:tav tm="100000">
                                          <p:val>
                                            <p:strVal val="#ppt_y"/>
                                          </p:val>
                                        </p:tav>
                                      </p:tavLst>
                                    </p:anim>
                                  </p:childTnLst>
                                </p:cTn>
                              </p:par>
                            </p:childTnLst>
                          </p:cTn>
                        </p:par>
                        <p:par>
                          <p:cTn id="43" fill="hold">
                            <p:stCondLst>
                              <p:cond delay="4500"/>
                            </p:stCondLst>
                            <p:childTnLst>
                              <p:par>
                                <p:cTn id="44" presetID="2" presetClass="entr" presetSubtype="8"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0-#ppt_w/2"/>
                                          </p:val>
                                        </p:tav>
                                        <p:tav tm="100000">
                                          <p:val>
                                            <p:strVal val="#ppt_x"/>
                                          </p:val>
                                        </p:tav>
                                      </p:tavLst>
                                    </p:anim>
                                    <p:anim calcmode="lin" valueType="num">
                                      <p:cBhvr additive="base">
                                        <p:cTn id="47" dur="500" fill="hold"/>
                                        <p:tgtEl>
                                          <p:spTgt spid="8"/>
                                        </p:tgtEl>
                                        <p:attrNameLst>
                                          <p:attrName>ppt_y</p:attrName>
                                        </p:attrNameLst>
                                      </p:cBhvr>
                                      <p:tavLst>
                                        <p:tav tm="0">
                                          <p:val>
                                            <p:strVal val="#ppt_y"/>
                                          </p:val>
                                        </p:tav>
                                        <p:tav tm="100000">
                                          <p:val>
                                            <p:strVal val="#ppt_y"/>
                                          </p:val>
                                        </p:tav>
                                      </p:tavLst>
                                    </p:anim>
                                  </p:childTnLst>
                                </p:cTn>
                              </p:par>
                            </p:childTnLst>
                          </p:cTn>
                        </p:par>
                        <p:par>
                          <p:cTn id="48" fill="hold">
                            <p:stCondLst>
                              <p:cond delay="5000"/>
                            </p:stCondLst>
                            <p:childTnLst>
                              <p:par>
                                <p:cTn id="49" presetID="2" presetClass="entr" presetSubtype="4"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par>
                          <p:cTn id="53" fill="hold">
                            <p:stCondLst>
                              <p:cond delay="5500"/>
                            </p:stCondLst>
                            <p:childTnLst>
                              <p:par>
                                <p:cTn id="54" presetID="7" presetClass="entr" presetSubtype="1" fill="hold" nodeType="afterEffect">
                                  <p:stCondLst>
                                    <p:cond delay="0"/>
                                  </p:stCondLst>
                                  <p:childTnLst>
                                    <p:set>
                                      <p:cBhvr>
                                        <p:cTn id="55" dur="1" fill="hold">
                                          <p:stCondLst>
                                            <p:cond delay="0"/>
                                          </p:stCondLst>
                                        </p:cTn>
                                        <p:tgtEl>
                                          <p:spTgt spid="93253"/>
                                        </p:tgtEl>
                                        <p:attrNameLst>
                                          <p:attrName>style.visibility</p:attrName>
                                        </p:attrNameLst>
                                      </p:cBhvr>
                                      <p:to>
                                        <p:strVal val="visible"/>
                                      </p:to>
                                    </p:set>
                                    <p:anim calcmode="lin" valueType="num">
                                      <p:cBhvr additive="base">
                                        <p:cTn id="56" dur="5000" fill="hold"/>
                                        <p:tgtEl>
                                          <p:spTgt spid="93253"/>
                                        </p:tgtEl>
                                        <p:attrNameLst>
                                          <p:attrName>ppt_x</p:attrName>
                                        </p:attrNameLst>
                                      </p:cBhvr>
                                      <p:tavLst>
                                        <p:tav tm="0">
                                          <p:val>
                                            <p:strVal val="#ppt_x"/>
                                          </p:val>
                                        </p:tav>
                                        <p:tav tm="100000">
                                          <p:val>
                                            <p:strVal val="#ppt_x"/>
                                          </p:val>
                                        </p:tav>
                                      </p:tavLst>
                                    </p:anim>
                                    <p:anim calcmode="lin" valueType="num">
                                      <p:cBhvr additive="base">
                                        <p:cTn id="57" dur="5000" fill="hold"/>
                                        <p:tgtEl>
                                          <p:spTgt spid="932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58" fill="hold" display="0">
                  <p:stCondLst>
                    <p:cond delay="indefinite"/>
                  </p:stCondLst>
                  <p:endCondLst>
                    <p:cond evt="onPrev" delay="0">
                      <p:tgtEl>
                        <p:sldTgt/>
                      </p:tgtEl>
                    </p:cond>
                    <p:cond evt="onStopAudio" delay="0">
                      <p:tgtEl>
                        <p:sldTgt/>
                      </p:tgtEl>
                    </p:cond>
                  </p:endCondLst>
                </p:cTn>
                <p:tgtEl>
                  <p:spTgt spid="93186"/>
                </p:tgtEl>
              </p:cMediaNode>
            </p:audio>
          </p:childTnLst>
        </p:cTn>
      </p:par>
    </p:tnLst>
    <p:bldLst>
      <p:bldP spid="93254"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4"/>
          <p:cNvSpPr>
            <a:spLocks noGrp="1" noChangeArrowheads="1"/>
          </p:cNvSpPr>
          <p:nvPr>
            <p:ph type="title"/>
          </p:nvPr>
        </p:nvSpPr>
        <p:spPr/>
        <p:txBody>
          <a:bodyPr/>
          <a:lstStyle/>
          <a:p>
            <a:pPr eaLnBrk="1" hangingPunct="1"/>
            <a:r>
              <a:rPr lang="en-US" dirty="0" smtClean="0">
                <a:latin typeface="Georgia" pitchFamily="18" charset="0"/>
              </a:rPr>
              <a:t>The process for </a:t>
            </a:r>
            <a:br>
              <a:rPr lang="en-US" dirty="0" smtClean="0">
                <a:latin typeface="Georgia" pitchFamily="18" charset="0"/>
              </a:rPr>
            </a:br>
            <a:r>
              <a:rPr lang="en-US" dirty="0" smtClean="0">
                <a:latin typeface="Georgia" pitchFamily="18" charset="0"/>
              </a:rPr>
              <a:t>determining a rating:</a:t>
            </a:r>
          </a:p>
        </p:txBody>
      </p:sp>
      <p:sp>
        <p:nvSpPr>
          <p:cNvPr id="86019" name="Rectangle 6"/>
          <p:cNvSpPr>
            <a:spLocks noGrp="1" noChangeArrowheads="1"/>
          </p:cNvSpPr>
          <p:nvPr>
            <p:ph type="body" idx="1"/>
          </p:nvPr>
        </p:nvSpPr>
        <p:spPr>
          <a:xfrm>
            <a:off x="457200" y="2133600"/>
            <a:ext cx="8229600" cy="4191000"/>
          </a:xfrm>
        </p:spPr>
        <p:txBody>
          <a:bodyPr/>
          <a:lstStyle/>
          <a:p>
            <a:pPr marL="457200" indent="-457200" eaLnBrk="1" hangingPunct="1">
              <a:lnSpc>
                <a:spcPct val="90000"/>
              </a:lnSpc>
              <a:buClr>
                <a:schemeClr val="bg1"/>
              </a:buClr>
              <a:buFont typeface="Wingdings" pitchFamily="2" charset="2"/>
              <a:buAutoNum type="arabicPeriod"/>
            </a:pPr>
            <a:r>
              <a:rPr lang="en-US" sz="2800" dirty="0" smtClean="0">
                <a:latin typeface="Georgia" pitchFamily="18" charset="0"/>
              </a:rPr>
              <a:t>Discuss child’s current functioning </a:t>
            </a:r>
          </a:p>
          <a:p>
            <a:pPr marL="457200" indent="-457200" eaLnBrk="1" hangingPunct="1">
              <a:lnSpc>
                <a:spcPct val="90000"/>
              </a:lnSpc>
              <a:buClr>
                <a:schemeClr val="bg1"/>
              </a:buClr>
              <a:buFont typeface="Wingdings" pitchFamily="2" charset="2"/>
              <a:buAutoNum type="arabicPeriod"/>
            </a:pPr>
            <a:r>
              <a:rPr lang="en-US" sz="2800" dirty="0">
                <a:latin typeface="Georgia" pitchFamily="18" charset="0"/>
              </a:rPr>
              <a:t> </a:t>
            </a:r>
            <a:r>
              <a:rPr lang="en-US" sz="2800" dirty="0" smtClean="0">
                <a:latin typeface="Georgia" pitchFamily="18" charset="0"/>
              </a:rPr>
              <a:t>     in different aspects of this outcome area </a:t>
            </a:r>
          </a:p>
          <a:p>
            <a:pPr marL="457200" indent="-457200" eaLnBrk="1" hangingPunct="1">
              <a:lnSpc>
                <a:spcPct val="90000"/>
              </a:lnSpc>
              <a:buClr>
                <a:schemeClr val="bg1"/>
              </a:buClr>
              <a:buFont typeface="Wingdings" pitchFamily="2" charset="2"/>
              <a:buAutoNum type="arabicPeriod"/>
            </a:pPr>
            <a:r>
              <a:rPr lang="en-US" sz="2800" dirty="0">
                <a:latin typeface="Georgia" pitchFamily="18" charset="0"/>
              </a:rPr>
              <a:t> </a:t>
            </a:r>
            <a:r>
              <a:rPr lang="en-US" sz="2800" dirty="0" smtClean="0">
                <a:latin typeface="Georgia" pitchFamily="18" charset="0"/>
              </a:rPr>
              <a:t>     across settings and situations</a:t>
            </a:r>
          </a:p>
          <a:p>
            <a:pPr marL="457200" indent="-457200" eaLnBrk="1" hangingPunct="1">
              <a:lnSpc>
                <a:spcPct val="90000"/>
              </a:lnSpc>
              <a:buClr>
                <a:schemeClr val="bg1"/>
              </a:buClr>
              <a:buFont typeface="Wingdings" pitchFamily="2" charset="2"/>
              <a:buAutoNum type="arabicPeriod"/>
            </a:pPr>
            <a:endParaRPr lang="en-US" sz="1000" dirty="0" smtClean="0">
              <a:latin typeface="Georgia" pitchFamily="18" charset="0"/>
            </a:endParaRPr>
          </a:p>
          <a:p>
            <a:pPr marL="457200" indent="-457200" eaLnBrk="1" hangingPunct="1">
              <a:lnSpc>
                <a:spcPct val="90000"/>
              </a:lnSpc>
              <a:buClr>
                <a:schemeClr val="bg1"/>
              </a:buClr>
              <a:buFont typeface="Wingdings" pitchFamily="2" charset="2"/>
              <a:buAutoNum type="arabicPeriod"/>
            </a:pPr>
            <a:r>
              <a:rPr lang="en-US" sz="2800" dirty="0" smtClean="0">
                <a:latin typeface="Georgia" pitchFamily="18" charset="0"/>
              </a:rPr>
              <a:t>Identify where functioning is age appropriate</a:t>
            </a:r>
          </a:p>
          <a:p>
            <a:pPr marL="457200" indent="-457200" eaLnBrk="1" hangingPunct="1">
              <a:lnSpc>
                <a:spcPct val="90000"/>
              </a:lnSpc>
              <a:buClr>
                <a:schemeClr val="bg1"/>
              </a:buClr>
              <a:buFontTx/>
              <a:buNone/>
            </a:pPr>
            <a:endParaRPr lang="en-US" sz="900" dirty="0" smtClean="0">
              <a:latin typeface="Georgia" pitchFamily="18" charset="0"/>
            </a:endParaRPr>
          </a:p>
          <a:p>
            <a:pPr marL="457200" indent="-457200" eaLnBrk="1" hangingPunct="1">
              <a:lnSpc>
                <a:spcPct val="90000"/>
              </a:lnSpc>
              <a:buClr>
                <a:schemeClr val="bg1"/>
              </a:buClr>
              <a:buFont typeface="Wingdings" pitchFamily="2" charset="2"/>
              <a:buAutoNum type="arabicPeriod"/>
            </a:pPr>
            <a:r>
              <a:rPr lang="en-US" sz="2800" dirty="0" smtClean="0">
                <a:latin typeface="Georgia" pitchFamily="18" charset="0"/>
              </a:rPr>
              <a:t>Identify any areas where functioning reflects immediate foundational skills</a:t>
            </a:r>
          </a:p>
          <a:p>
            <a:pPr marL="457200" indent="-457200" eaLnBrk="1" hangingPunct="1">
              <a:lnSpc>
                <a:spcPct val="90000"/>
              </a:lnSpc>
              <a:buClr>
                <a:schemeClr val="bg1"/>
              </a:buClr>
              <a:buFont typeface="Wingdings" pitchFamily="2" charset="2"/>
              <a:buAutoNum type="arabicPeriod"/>
            </a:pPr>
            <a:endParaRPr lang="en-US" sz="1200" dirty="0" smtClean="0">
              <a:latin typeface="Georgia" pitchFamily="18" charset="0"/>
            </a:endParaRPr>
          </a:p>
          <a:p>
            <a:pPr marL="457200" indent="-457200" eaLnBrk="1" hangingPunct="1">
              <a:lnSpc>
                <a:spcPct val="90000"/>
              </a:lnSpc>
              <a:buClr>
                <a:schemeClr val="bg1"/>
              </a:buClr>
              <a:buFont typeface="Wingdings" pitchFamily="2" charset="2"/>
              <a:buAutoNum type="arabicPeriod"/>
            </a:pPr>
            <a:r>
              <a:rPr lang="en-US" sz="2800" dirty="0" smtClean="0">
                <a:latin typeface="Georgia" pitchFamily="18" charset="0"/>
              </a:rPr>
              <a:t>Decide which description/rating best describes the child’s current functioning </a:t>
            </a:r>
          </a:p>
        </p:txBody>
      </p:sp>
      <p:sp>
        <p:nvSpPr>
          <p:cNvPr id="86020" name="Slide Number Placeholder 3"/>
          <p:cNvSpPr>
            <a:spLocks noGrp="1"/>
          </p:cNvSpPr>
          <p:nvPr>
            <p:ph type="sldNum" sz="quarter" idx="11"/>
          </p:nvPr>
        </p:nvSpPr>
        <p:spPr>
          <a:xfrm>
            <a:off x="5181600" y="6172200"/>
            <a:ext cx="3733800" cy="476250"/>
          </a:xfrm>
          <a:noFill/>
        </p:spPr>
        <p:txBody>
          <a:bodyPr/>
          <a:lstStyle/>
          <a:p>
            <a:pPr algn="r"/>
            <a:fld id="{B8AEE8EB-EBE2-4FA4-B4B2-EEFBBF752A4C}" type="slidenum">
              <a:rPr lang="en-US" smtClean="0"/>
              <a:pPr algn="r"/>
              <a:t>83</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a:p>
        </p:txBody>
      </p:sp>
    </p:spTree>
    <p:extLst>
      <p:ext uri="{BB962C8B-B14F-4D97-AF65-F5344CB8AC3E}">
        <p14:creationId xmlns:p14="http://schemas.microsoft.com/office/powerpoint/2010/main" val="18299104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Age-anchoring</a:t>
            </a:r>
            <a:endParaRPr lang="en-US" dirty="0"/>
          </a:p>
        </p:txBody>
      </p:sp>
      <p:sp>
        <p:nvSpPr>
          <p:cNvPr id="4" name="Slide Number Placeholder 3"/>
          <p:cNvSpPr>
            <a:spLocks noGrp="1"/>
          </p:cNvSpPr>
          <p:nvPr>
            <p:ph type="sldNum" sz="quarter" idx="10"/>
          </p:nvPr>
        </p:nvSpPr>
        <p:spPr/>
        <p:txBody>
          <a:bodyPr/>
          <a:lstStyle/>
          <a:p>
            <a:pPr>
              <a:defRPr/>
            </a:pPr>
            <a:fld id="{692C6903-1743-4F66-A1E1-8E479C64374E}" type="slidenum">
              <a:rPr lang="en-US" smtClean="0"/>
              <a:pPr>
                <a:defRPr/>
              </a:pPr>
              <a:t>84</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a:p>
        </p:txBody>
      </p:sp>
      <p:pic>
        <p:nvPicPr>
          <p:cNvPr id="1026" name="Picture 2" descr="C:\Users\lbarton\AppData\Local\Microsoft\Windows\Temporary Internet Files\Content.IE5\WT3O3WKY\MC90031942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1454" y="1828800"/>
            <a:ext cx="3602951" cy="4495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9440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B9E1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Recommended Practices and the COS Process – Age Anchoring</a:t>
            </a:r>
            <a:endParaRPr lang="en-US" dirty="0"/>
          </a:p>
        </p:txBody>
      </p:sp>
      <p:pic>
        <p:nvPicPr>
          <p:cNvPr id="7170" name="Picture 2" descr="C:\Users\gillaspy\AppData\Local\Microsoft\Windows\Temporary Internet Files\Content.IE5\V1P0IVRX\MP900202010[1].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28600" y="1600200"/>
            <a:ext cx="9525000" cy="548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 us about Arkansas…</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86</a:t>
            </a:fld>
            <a:endParaRPr lang="en-US" dirty="0"/>
          </a:p>
        </p:txBody>
      </p:sp>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pic>
        <p:nvPicPr>
          <p:cNvPr id="17410" name="Picture 2" descr="C:\Users\gillaspy\AppData\Local\Microsoft\Windows\Temporary Internet Files\Content.IE5\ZX122AE1\MC90023130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1981200"/>
            <a:ext cx="3581400" cy="4256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34946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p:txBody>
          <a:bodyPr/>
          <a:lstStyle/>
          <a:p>
            <a:pPr eaLnBrk="1" hangingPunct="1"/>
            <a:r>
              <a:rPr lang="en-US" dirty="0" smtClean="0">
                <a:latin typeface="Georgia" pitchFamily="18" charset="0"/>
              </a:rPr>
              <a:t>Why age anchor?</a:t>
            </a:r>
          </a:p>
        </p:txBody>
      </p:sp>
      <p:sp>
        <p:nvSpPr>
          <p:cNvPr id="28675" name="Rectangle 5"/>
          <p:cNvSpPr>
            <a:spLocks noGrp="1" noChangeArrowheads="1"/>
          </p:cNvSpPr>
          <p:nvPr>
            <p:ph type="body" idx="1"/>
          </p:nvPr>
        </p:nvSpPr>
        <p:spPr/>
        <p:txBody>
          <a:bodyPr/>
          <a:lstStyle/>
          <a:p>
            <a:pPr eaLnBrk="1" hangingPunct="1">
              <a:buFont typeface="Wingdings" pitchFamily="2" charset="2"/>
              <a:buNone/>
            </a:pPr>
            <a:r>
              <a:rPr lang="en-US" dirty="0">
                <a:latin typeface="Georgia" pitchFamily="18" charset="0"/>
              </a:rPr>
              <a:t>The two COS </a:t>
            </a:r>
            <a:r>
              <a:rPr lang="en-US" dirty="0" smtClean="0">
                <a:latin typeface="Georgia" pitchFamily="18" charset="0"/>
              </a:rPr>
              <a:t>questions:</a:t>
            </a:r>
          </a:p>
          <a:p>
            <a:pPr eaLnBrk="1" hangingPunct="1">
              <a:buFont typeface="Wingdings" pitchFamily="2" charset="2"/>
              <a:buNone/>
            </a:pPr>
            <a:r>
              <a:rPr lang="en-US" dirty="0" smtClean="0">
                <a:latin typeface="Georgia" pitchFamily="18" charset="0"/>
              </a:rPr>
              <a:t>a. To what extent does this child show age-appropriate functioning, across a variety of settings and situations, on this outcome? (Rating: 1-7)</a:t>
            </a:r>
          </a:p>
          <a:p>
            <a:pPr eaLnBrk="1" hangingPunct="1">
              <a:buFontTx/>
              <a:buNone/>
            </a:pPr>
            <a:endParaRPr lang="en-US" sz="1100" dirty="0" smtClean="0">
              <a:latin typeface="Georgia" pitchFamily="18" charset="0"/>
            </a:endParaRPr>
          </a:p>
          <a:p>
            <a:pPr eaLnBrk="1" hangingPunct="1">
              <a:buFont typeface="Wingdings" pitchFamily="2" charset="2"/>
              <a:buNone/>
            </a:pPr>
            <a:r>
              <a:rPr lang="en-US" dirty="0" smtClean="0">
                <a:latin typeface="Georgia" pitchFamily="18" charset="0"/>
              </a:rPr>
              <a:t>b.	Has the child shown any new skills or behaviors related to [this outcome] since </a:t>
            </a:r>
            <a:br>
              <a:rPr lang="en-US" dirty="0" smtClean="0">
                <a:latin typeface="Georgia" pitchFamily="18" charset="0"/>
              </a:rPr>
            </a:br>
            <a:r>
              <a:rPr lang="en-US" dirty="0" smtClean="0">
                <a:latin typeface="Georgia" pitchFamily="18" charset="0"/>
              </a:rPr>
              <a:t>the last outcomes summary? (Yes-No)</a:t>
            </a:r>
          </a:p>
        </p:txBody>
      </p:sp>
      <p:sp>
        <p:nvSpPr>
          <p:cNvPr id="28676" name="Slide Number Placeholder 3"/>
          <p:cNvSpPr>
            <a:spLocks noGrp="1"/>
          </p:cNvSpPr>
          <p:nvPr>
            <p:ph type="sldNum" sz="quarter" idx="11"/>
          </p:nvPr>
        </p:nvSpPr>
        <p:spPr>
          <a:xfrm>
            <a:off x="5105400" y="6172200"/>
            <a:ext cx="3733800" cy="476250"/>
          </a:xfrm>
          <a:noFill/>
        </p:spPr>
        <p:txBody>
          <a:bodyPr/>
          <a:lstStyle/>
          <a:p>
            <a:pPr algn="r"/>
            <a:fld id="{73E75FDB-7AC4-429F-9ED1-D9B1E722227A}" type="slidenum">
              <a:rPr lang="en-US" smtClean="0"/>
              <a:pPr algn="r"/>
              <a:t>87</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32306696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mtClean="0">
                <a:latin typeface="Georgia" pitchFamily="18" charset="0"/>
              </a:rPr>
              <a:t>What are foundational skills?</a:t>
            </a:r>
            <a:endParaRPr lang="en-US" dirty="0" smtClean="0">
              <a:latin typeface="Georgia" pitchFamily="18" charset="0"/>
            </a:endParaRPr>
          </a:p>
        </p:txBody>
      </p:sp>
      <p:sp>
        <p:nvSpPr>
          <p:cNvPr id="57347" name="Rectangle 3"/>
          <p:cNvSpPr>
            <a:spLocks noGrp="1" noChangeArrowheads="1"/>
          </p:cNvSpPr>
          <p:nvPr>
            <p:ph type="body" idx="1"/>
          </p:nvPr>
        </p:nvSpPr>
        <p:spPr>
          <a:xfrm>
            <a:off x="381000" y="1981200"/>
            <a:ext cx="8610600" cy="4286250"/>
          </a:xfrm>
        </p:spPr>
        <p:txBody>
          <a:bodyPr/>
          <a:lstStyle/>
          <a:p>
            <a:pPr marL="0" indent="0" eaLnBrk="1" hangingPunct="1">
              <a:buNone/>
            </a:pPr>
            <a:r>
              <a:rPr lang="en-US" dirty="0" smtClean="0">
                <a:latin typeface="Georgia" pitchFamily="18" charset="0"/>
              </a:rPr>
              <a:t>Foundational skills are….</a:t>
            </a:r>
          </a:p>
          <a:p>
            <a:pPr eaLnBrk="1" hangingPunct="1">
              <a:buFontTx/>
              <a:buNone/>
            </a:pPr>
            <a:endParaRPr lang="en-US" sz="900" dirty="0" smtClean="0">
              <a:latin typeface="Georgia" pitchFamily="18" charset="0"/>
            </a:endParaRPr>
          </a:p>
          <a:p>
            <a:pPr lvl="1" eaLnBrk="1" hangingPunct="1">
              <a:buFont typeface="Wingdings" pitchFamily="2" charset="2"/>
              <a:buNone/>
            </a:pPr>
            <a:r>
              <a:rPr lang="en-US" dirty="0" smtClean="0">
                <a:latin typeface="Georgia" pitchFamily="18" charset="0"/>
              </a:rPr>
              <a:t>Skills and behaviors that occur earlier in development and serve as the basis, or foundation,  for later skill development</a:t>
            </a:r>
          </a:p>
          <a:p>
            <a:pPr lvl="1" eaLnBrk="1" hangingPunct="1">
              <a:buFont typeface="Wingdings" pitchFamily="2" charset="2"/>
              <a:buNone/>
            </a:pPr>
            <a:r>
              <a:rPr lang="en-US" sz="1100" dirty="0">
                <a:latin typeface="Georgia" pitchFamily="18" charset="0"/>
              </a:rPr>
              <a:t> </a:t>
            </a:r>
            <a:r>
              <a:rPr lang="en-US" sz="1100" dirty="0" smtClean="0">
                <a:latin typeface="Georgia" pitchFamily="18" charset="0"/>
              </a:rPr>
              <a:t> </a:t>
            </a:r>
          </a:p>
          <a:p>
            <a:pPr lvl="1" eaLnBrk="1" hangingPunct="1">
              <a:buFont typeface="Wingdings" pitchFamily="2" charset="2"/>
              <a:buNone/>
            </a:pPr>
            <a:r>
              <a:rPr lang="en-US" dirty="0" smtClean="0">
                <a:latin typeface="Georgia" pitchFamily="18" charset="0"/>
              </a:rPr>
              <a:t>Teachers and interventionists often use foundational skills to help children move to the next level developmentally</a:t>
            </a:r>
          </a:p>
          <a:p>
            <a:pPr lvl="1" eaLnBrk="1" hangingPunct="1">
              <a:buFont typeface="Wingdings" pitchFamily="2" charset="2"/>
              <a:buNone/>
            </a:pPr>
            <a:endParaRPr lang="en-US" dirty="0" smtClean="0"/>
          </a:p>
        </p:txBody>
      </p:sp>
      <p:sp>
        <p:nvSpPr>
          <p:cNvPr id="57348" name="Slide Number Placeholder 3"/>
          <p:cNvSpPr>
            <a:spLocks noGrp="1"/>
          </p:cNvSpPr>
          <p:nvPr>
            <p:ph type="sldNum" sz="quarter" idx="11"/>
          </p:nvPr>
        </p:nvSpPr>
        <p:spPr>
          <a:xfrm>
            <a:off x="5181600" y="6172200"/>
            <a:ext cx="3733800" cy="476250"/>
          </a:xfrm>
          <a:noFill/>
        </p:spPr>
        <p:txBody>
          <a:bodyPr/>
          <a:lstStyle/>
          <a:p>
            <a:pPr algn="r"/>
            <a:fld id="{39067023-86F7-473A-838F-628D5469D472}" type="slidenum">
              <a:rPr lang="en-US" smtClean="0"/>
              <a:pPr algn="r"/>
              <a:t>88</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533400" y="228600"/>
            <a:ext cx="8077200" cy="1143000"/>
          </a:xfrm>
        </p:spPr>
        <p:txBody>
          <a:bodyPr/>
          <a:lstStyle/>
          <a:p>
            <a:pPr eaLnBrk="1" hangingPunct="1"/>
            <a:r>
              <a:rPr lang="en-US" dirty="0" smtClean="0">
                <a:latin typeface="Georgia" pitchFamily="18" charset="0"/>
              </a:rPr>
              <a:t>What are immediate foundational skills?</a:t>
            </a:r>
          </a:p>
        </p:txBody>
      </p:sp>
      <p:sp>
        <p:nvSpPr>
          <p:cNvPr id="51203" name="Rectangle 3"/>
          <p:cNvSpPr>
            <a:spLocks noGrp="1" noChangeArrowheads="1"/>
          </p:cNvSpPr>
          <p:nvPr>
            <p:ph type="body" idx="1"/>
          </p:nvPr>
        </p:nvSpPr>
        <p:spPr>
          <a:xfrm>
            <a:off x="457200" y="2438400"/>
            <a:ext cx="8382000" cy="4286250"/>
          </a:xfrm>
        </p:spPr>
        <p:txBody>
          <a:bodyPr/>
          <a:lstStyle/>
          <a:p>
            <a:pPr marL="0" indent="0" eaLnBrk="1" hangingPunct="1">
              <a:buNone/>
              <a:defRPr/>
            </a:pPr>
            <a:r>
              <a:rPr lang="en-US" i="1" dirty="0" smtClean="0">
                <a:latin typeface="Georgia" pitchFamily="18" charset="0"/>
              </a:rPr>
              <a:t>Immediate</a:t>
            </a:r>
            <a:r>
              <a:rPr lang="en-US" dirty="0" smtClean="0">
                <a:latin typeface="Georgia" pitchFamily="18" charset="0"/>
              </a:rPr>
              <a:t> foundational skills are…</a:t>
            </a:r>
          </a:p>
          <a:p>
            <a:pPr eaLnBrk="1" hangingPunct="1">
              <a:buFontTx/>
              <a:buNone/>
              <a:defRPr/>
            </a:pPr>
            <a:endParaRPr lang="en-US" sz="1050" dirty="0" smtClean="0">
              <a:latin typeface="Georgia" pitchFamily="18" charset="0"/>
            </a:endParaRPr>
          </a:p>
          <a:p>
            <a:pPr lvl="1" eaLnBrk="1" hangingPunct="1">
              <a:buFont typeface="Wingdings" pitchFamily="2" charset="2"/>
              <a:buNone/>
              <a:defRPr/>
            </a:pPr>
            <a:r>
              <a:rPr lang="en-US" dirty="0" smtClean="0">
                <a:latin typeface="Georgia" pitchFamily="18" charset="0"/>
              </a:rPr>
              <a:t>Skills that are conceptually linked to later skills and immediately precede the later skills developmentally</a:t>
            </a:r>
          </a:p>
          <a:p>
            <a:pPr lvl="1" eaLnBrk="1" hangingPunct="1">
              <a:buFont typeface="Wingdings" pitchFamily="2" charset="2"/>
              <a:buNone/>
              <a:defRPr/>
            </a:pPr>
            <a:r>
              <a:rPr lang="en-US" dirty="0" smtClean="0">
                <a:latin typeface="Georgia" pitchFamily="18" charset="0"/>
              </a:rPr>
              <a:t>Example:  Children play alongside one another before they interact in play</a:t>
            </a:r>
          </a:p>
          <a:p>
            <a:pPr lvl="1" eaLnBrk="1" hangingPunct="1">
              <a:buFont typeface="Wingdings" pitchFamily="2" charset="2"/>
              <a:buNone/>
              <a:defRPr/>
            </a:pPr>
            <a:endParaRPr lang="en-US" dirty="0" smtClean="0"/>
          </a:p>
        </p:txBody>
      </p:sp>
      <p:sp>
        <p:nvSpPr>
          <p:cNvPr id="58372" name="Slide Number Placeholder 3"/>
          <p:cNvSpPr>
            <a:spLocks noGrp="1"/>
          </p:cNvSpPr>
          <p:nvPr>
            <p:ph type="sldNum" sz="quarter" idx="11"/>
          </p:nvPr>
        </p:nvSpPr>
        <p:spPr>
          <a:xfrm>
            <a:off x="5257800" y="6172200"/>
            <a:ext cx="3733800" cy="476250"/>
          </a:xfrm>
          <a:noFill/>
        </p:spPr>
        <p:txBody>
          <a:bodyPr/>
          <a:lstStyle/>
          <a:p>
            <a:pPr algn="r"/>
            <a:fld id="{3DC2972F-F546-45F6-BE9F-212E1C1AB30B}" type="slidenum">
              <a:rPr lang="en-US" smtClean="0"/>
              <a:pPr algn="r"/>
              <a:t>89</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3429000" cy="5943600"/>
          </a:xfrm>
        </p:spPr>
        <p:txBody>
          <a:bodyPr/>
          <a:lstStyle/>
          <a:p>
            <a:r>
              <a:rPr lang="en-US" dirty="0" smtClean="0"/>
              <a:t>Why All This Outcomes Data?</a:t>
            </a:r>
            <a:br>
              <a:rPr lang="en-US" dirty="0" smtClean="0"/>
            </a:br>
            <a:r>
              <a:rPr lang="en-US" sz="1200" dirty="0" smtClean="0"/>
              <a:t/>
            </a:r>
            <a:br>
              <a:rPr lang="en-US" sz="1200" dirty="0" smtClean="0"/>
            </a:br>
            <a:r>
              <a:rPr lang="en-US" dirty="0" smtClean="0"/>
              <a:t>What Happens with the Data?</a:t>
            </a:r>
            <a:br>
              <a:rPr lang="en-US" dirty="0" smtClean="0"/>
            </a:br>
            <a:r>
              <a:rPr lang="en-US" sz="1200" dirty="0" smtClean="0"/>
              <a:t> </a:t>
            </a:r>
            <a:r>
              <a:rPr lang="en-US" dirty="0" smtClean="0"/>
              <a:t/>
            </a:r>
            <a:br>
              <a:rPr lang="en-US" dirty="0" smtClean="0"/>
            </a:br>
            <a:r>
              <a:rPr lang="en-US" dirty="0" smtClean="0"/>
              <a:t>What Difference Does It Make?</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9</a:t>
            </a:fld>
            <a:endParaRPr lang="en-US" dirty="0"/>
          </a:p>
        </p:txBody>
      </p:sp>
      <p:pic>
        <p:nvPicPr>
          <p:cNvPr id="14"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91000" y="-19050"/>
            <a:ext cx="5823038" cy="7309338"/>
          </a:xfrm>
        </p:spPr>
      </p:pic>
    </p:spTree>
    <p:extLst>
      <p:ext uri="{BB962C8B-B14F-4D97-AF65-F5344CB8AC3E}">
        <p14:creationId xmlns:p14="http://schemas.microsoft.com/office/powerpoint/2010/main" val="21245877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idx="1"/>
          </p:nvPr>
        </p:nvSpPr>
        <p:spPr>
          <a:xfrm>
            <a:off x="685800" y="2438400"/>
            <a:ext cx="7772400" cy="4838700"/>
          </a:xfrm>
        </p:spPr>
        <p:txBody>
          <a:bodyPr/>
          <a:lstStyle/>
          <a:p>
            <a:pPr>
              <a:buFont typeface="Wingdings" pitchFamily="2" charset="2"/>
              <a:buChar char="§"/>
            </a:pPr>
            <a:r>
              <a:rPr lang="en-US" dirty="0" smtClean="0">
                <a:latin typeface="Georgia" pitchFamily="18" charset="0"/>
              </a:rPr>
              <a:t>The set of skills and behavior that occur developmentally just prior to                age-expected functioning</a:t>
            </a:r>
            <a:r>
              <a:rPr lang="en-US" i="1" dirty="0" smtClean="0">
                <a:latin typeface="Georgia" pitchFamily="18" charset="0"/>
              </a:rPr>
              <a:t> </a:t>
            </a:r>
          </a:p>
          <a:p>
            <a:pPr>
              <a:buFont typeface="Wingdings" pitchFamily="2" charset="2"/>
              <a:buChar char="§"/>
            </a:pPr>
            <a:endParaRPr lang="en-US" sz="1000" dirty="0" smtClean="0">
              <a:latin typeface="Georgia" pitchFamily="18" charset="0"/>
            </a:endParaRPr>
          </a:p>
          <a:p>
            <a:pPr>
              <a:buFont typeface="Wingdings" pitchFamily="2" charset="2"/>
              <a:buChar char="§"/>
            </a:pPr>
            <a:r>
              <a:rPr lang="en-US" dirty="0" smtClean="0">
                <a:latin typeface="Georgia" pitchFamily="18" charset="0"/>
              </a:rPr>
              <a:t>Are the basis on which to build               age-expected functioning</a:t>
            </a:r>
          </a:p>
          <a:p>
            <a:pPr>
              <a:buFont typeface="Wingdings" pitchFamily="2" charset="2"/>
              <a:buChar char="§"/>
            </a:pPr>
            <a:endParaRPr lang="en-US" sz="1000" dirty="0" smtClean="0">
              <a:latin typeface="Georgia" pitchFamily="18" charset="0"/>
            </a:endParaRPr>
          </a:p>
          <a:p>
            <a:pPr>
              <a:buFont typeface="Wingdings" pitchFamily="2" charset="2"/>
              <a:buChar char="§"/>
            </a:pPr>
            <a:r>
              <a:rPr lang="en-US" dirty="0" smtClean="0">
                <a:latin typeface="Georgia" pitchFamily="18" charset="0"/>
              </a:rPr>
              <a:t>Functioning looks like a younger child </a:t>
            </a:r>
          </a:p>
        </p:txBody>
      </p:sp>
      <p:sp>
        <p:nvSpPr>
          <p:cNvPr id="59395" name="Slide Number Placeholder 5"/>
          <p:cNvSpPr>
            <a:spLocks noGrp="1"/>
          </p:cNvSpPr>
          <p:nvPr>
            <p:ph type="sldNum" sz="quarter" idx="11"/>
          </p:nvPr>
        </p:nvSpPr>
        <p:spPr>
          <a:xfrm>
            <a:off x="7162800" y="6408738"/>
            <a:ext cx="1851025" cy="365125"/>
          </a:xfrm>
          <a:noFill/>
        </p:spPr>
        <p:txBody>
          <a:bodyPr/>
          <a:lstStyle/>
          <a:p>
            <a:pPr indent="800100"/>
            <a:fld id="{CD4D6899-DF9C-46F6-A804-B722FB8EDA26}" type="slidenum">
              <a:rPr lang="en-US" smtClean="0"/>
              <a:pPr indent="800100"/>
              <a:t>90</a:t>
            </a:fld>
            <a:endParaRPr lang="en-US" smtClean="0"/>
          </a:p>
        </p:txBody>
      </p:sp>
      <p:sp>
        <p:nvSpPr>
          <p:cNvPr id="59396" name="Rectangle 2"/>
          <p:cNvSpPr>
            <a:spLocks noGrp="1" noChangeArrowheads="1"/>
          </p:cNvSpPr>
          <p:nvPr>
            <p:ph type="title"/>
          </p:nvPr>
        </p:nvSpPr>
        <p:spPr>
          <a:xfrm>
            <a:off x="152400" y="152400"/>
            <a:ext cx="8458200" cy="1143000"/>
          </a:xfrm>
        </p:spPr>
        <p:txBody>
          <a:bodyPr/>
          <a:lstStyle/>
          <a:p>
            <a:pPr eaLnBrk="1" hangingPunct="1"/>
            <a:r>
              <a:rPr lang="en-US" b="1" dirty="0" smtClean="0">
                <a:latin typeface="Georgia" pitchFamily="18" charset="0"/>
              </a:rPr>
              <a:t>Immediate foundational skills</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ransition>
    <p:split orient="ver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idx="1"/>
          </p:nvPr>
        </p:nvSpPr>
        <p:spPr>
          <a:xfrm>
            <a:off x="685800" y="2286000"/>
            <a:ext cx="7772400" cy="4191000"/>
          </a:xfrm>
        </p:spPr>
        <p:txBody>
          <a:bodyPr/>
          <a:lstStyle/>
          <a:p>
            <a:pPr>
              <a:buFontTx/>
              <a:buNone/>
            </a:pPr>
            <a:r>
              <a:rPr lang="en-US" sz="3600" dirty="0" smtClean="0"/>
              <a:t>			</a:t>
            </a:r>
            <a:r>
              <a:rPr lang="en-US" sz="2800" dirty="0" smtClean="0"/>
              <a:t>	</a:t>
            </a:r>
            <a:r>
              <a:rPr lang="en-US" sz="2800" u="sng" dirty="0" smtClean="0">
                <a:latin typeface="Georgia" pitchFamily="18" charset="0"/>
              </a:rPr>
              <a:t>Age-expected functioning</a:t>
            </a:r>
            <a:r>
              <a:rPr lang="en-US" sz="2800" dirty="0" smtClean="0">
                <a:latin typeface="Georgia" pitchFamily="18" charset="0"/>
              </a:rPr>
              <a:t>	</a:t>
            </a:r>
          </a:p>
          <a:p>
            <a:pPr>
              <a:buFontTx/>
              <a:buNone/>
            </a:pPr>
            <a:r>
              <a:rPr lang="en-US" sz="2800" dirty="0" smtClean="0">
                <a:latin typeface="Georgia" pitchFamily="18" charset="0"/>
              </a:rPr>
              <a:t>	 	</a:t>
            </a:r>
            <a:r>
              <a:rPr lang="en-US" sz="1600" dirty="0" smtClean="0">
                <a:latin typeface="Georgia" pitchFamily="18" charset="0"/>
              </a:rPr>
              <a:t>	</a:t>
            </a:r>
          </a:p>
          <a:p>
            <a:pPr>
              <a:buFontTx/>
              <a:buNone/>
            </a:pPr>
            <a:r>
              <a:rPr lang="en-US" sz="2800" dirty="0" smtClean="0">
                <a:latin typeface="Georgia" pitchFamily="18" charset="0"/>
              </a:rPr>
              <a:t>			</a:t>
            </a:r>
            <a:r>
              <a:rPr lang="en-US" sz="2800" u="sng" dirty="0" smtClean="0">
                <a:latin typeface="Georgia" pitchFamily="18" charset="0"/>
              </a:rPr>
              <a:t>Immediate foundational skills</a:t>
            </a:r>
            <a:endParaRPr lang="en-US" sz="2800" dirty="0" smtClean="0">
              <a:latin typeface="Georgia" pitchFamily="18" charset="0"/>
            </a:endParaRPr>
          </a:p>
          <a:p>
            <a:pPr>
              <a:buFontTx/>
              <a:buNone/>
            </a:pPr>
            <a:r>
              <a:rPr lang="en-US" sz="2800" dirty="0" smtClean="0">
                <a:latin typeface="Georgia" pitchFamily="18" charset="0"/>
              </a:rPr>
              <a:t>		</a:t>
            </a:r>
            <a:r>
              <a:rPr lang="en-US" sz="2800" u="sng" dirty="0" smtClean="0">
                <a:latin typeface="Georgia" pitchFamily="18" charset="0"/>
              </a:rPr>
              <a:t> </a:t>
            </a:r>
          </a:p>
          <a:p>
            <a:pPr>
              <a:buFontTx/>
              <a:buNone/>
            </a:pPr>
            <a:r>
              <a:rPr lang="en-US" sz="2800" dirty="0" smtClean="0">
                <a:latin typeface="Georgia" pitchFamily="18" charset="0"/>
              </a:rPr>
              <a:t>		</a:t>
            </a:r>
            <a:r>
              <a:rPr lang="en-US" sz="2800" u="sng" dirty="0" smtClean="0">
                <a:latin typeface="Georgia" pitchFamily="18" charset="0"/>
              </a:rPr>
              <a:t>Foundational skills </a:t>
            </a:r>
          </a:p>
          <a:p>
            <a:pPr>
              <a:buFontTx/>
              <a:buNone/>
            </a:pPr>
            <a:endParaRPr lang="en-US" sz="2800" u="sng" dirty="0" smtClean="0">
              <a:latin typeface="Georgia" pitchFamily="18" charset="0"/>
            </a:endParaRPr>
          </a:p>
          <a:p>
            <a:pPr>
              <a:buFontTx/>
              <a:buNone/>
            </a:pPr>
            <a:r>
              <a:rPr lang="en-US" sz="2800" u="sng" dirty="0" smtClean="0">
                <a:latin typeface="Georgia" pitchFamily="18" charset="0"/>
              </a:rPr>
              <a:t>Foundational skills</a:t>
            </a:r>
            <a:endParaRPr lang="en-US" sz="2800" dirty="0" smtClean="0">
              <a:latin typeface="Georgia" pitchFamily="18" charset="0"/>
            </a:endParaRPr>
          </a:p>
        </p:txBody>
      </p:sp>
      <p:sp>
        <p:nvSpPr>
          <p:cNvPr id="60419" name="Slide Number Placeholder 5"/>
          <p:cNvSpPr>
            <a:spLocks noGrp="1"/>
          </p:cNvSpPr>
          <p:nvPr>
            <p:ph type="sldNum" sz="quarter" idx="11"/>
          </p:nvPr>
        </p:nvSpPr>
        <p:spPr>
          <a:xfrm>
            <a:off x="7162800" y="6408738"/>
            <a:ext cx="1851025" cy="365125"/>
          </a:xfrm>
          <a:noFill/>
        </p:spPr>
        <p:txBody>
          <a:bodyPr/>
          <a:lstStyle/>
          <a:p>
            <a:pPr indent="800100"/>
            <a:fld id="{3480962B-DE6F-47E7-9486-579D29696B48}" type="slidenum">
              <a:rPr lang="en-US" smtClean="0"/>
              <a:pPr indent="800100"/>
              <a:t>91</a:t>
            </a:fld>
            <a:endParaRPr lang="en-US" smtClean="0"/>
          </a:p>
        </p:txBody>
      </p:sp>
      <p:sp>
        <p:nvSpPr>
          <p:cNvPr id="60420" name="Rectangle 2"/>
          <p:cNvSpPr>
            <a:spLocks noGrp="1" noChangeArrowheads="1"/>
          </p:cNvSpPr>
          <p:nvPr>
            <p:ph type="title"/>
          </p:nvPr>
        </p:nvSpPr>
        <p:spPr/>
        <p:txBody>
          <a:bodyPr/>
          <a:lstStyle/>
          <a:p>
            <a:pPr eaLnBrk="1" hangingPunct="1"/>
            <a:r>
              <a:rPr lang="en-US" sz="3600" b="1" dirty="0" smtClean="0">
                <a:latin typeface="Georgia" pitchFamily="18" charset="0"/>
              </a:rPr>
              <a:t>How foundational skills lead to age-expected functioning</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ransition>
    <p:split orient="ver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9" name="Rectangle 5"/>
          <p:cNvSpPr>
            <a:spLocks noGrp="1" noChangeArrowheads="1"/>
          </p:cNvSpPr>
          <p:nvPr>
            <p:ph type="title"/>
          </p:nvPr>
        </p:nvSpPr>
        <p:spPr/>
        <p:txBody>
          <a:bodyPr/>
          <a:lstStyle/>
          <a:p>
            <a:pPr eaLnBrk="1" hangingPunct="1">
              <a:defRPr/>
            </a:pPr>
            <a:r>
              <a:rPr lang="en-US" sz="4000" dirty="0" smtClean="0">
                <a:latin typeface="Georgia" pitchFamily="18" charset="0"/>
              </a:rPr>
              <a:t>Activity</a:t>
            </a:r>
          </a:p>
        </p:txBody>
      </p:sp>
      <p:sp>
        <p:nvSpPr>
          <p:cNvPr id="36867" name="Rectangle 6"/>
          <p:cNvSpPr>
            <a:spLocks noGrp="1" noChangeArrowheads="1"/>
          </p:cNvSpPr>
          <p:nvPr>
            <p:ph type="body" idx="1"/>
          </p:nvPr>
        </p:nvSpPr>
        <p:spPr/>
        <p:txBody>
          <a:bodyPr/>
          <a:lstStyle/>
          <a:p>
            <a:pPr eaLnBrk="1" hangingPunct="1">
              <a:lnSpc>
                <a:spcPct val="90000"/>
              </a:lnSpc>
              <a:buNone/>
            </a:pPr>
            <a:r>
              <a:rPr lang="en-US" dirty="0" smtClean="0"/>
              <a:t>Age Anchoring Practice </a:t>
            </a:r>
          </a:p>
          <a:p>
            <a:pPr eaLnBrk="1" hangingPunct="1">
              <a:lnSpc>
                <a:spcPct val="90000"/>
              </a:lnSpc>
              <a:buNone/>
            </a:pPr>
            <a:endParaRPr lang="en-US" dirty="0"/>
          </a:p>
          <a:p>
            <a:pPr eaLnBrk="1" hangingPunct="1">
              <a:lnSpc>
                <a:spcPct val="90000"/>
              </a:lnSpc>
              <a:buNone/>
            </a:pPr>
            <a:r>
              <a:rPr lang="en-US" dirty="0" smtClean="0"/>
              <a:t>– TYLER,  12 months</a:t>
            </a:r>
          </a:p>
          <a:p>
            <a:pPr eaLnBrk="1" hangingPunct="1">
              <a:lnSpc>
                <a:spcPct val="90000"/>
              </a:lnSpc>
              <a:buNone/>
            </a:pPr>
            <a:endParaRPr lang="en-US" dirty="0"/>
          </a:p>
          <a:p>
            <a:pPr eaLnBrk="1" hangingPunct="1">
              <a:lnSpc>
                <a:spcPct val="90000"/>
              </a:lnSpc>
              <a:buNone/>
            </a:pPr>
            <a:r>
              <a:rPr lang="en-US" dirty="0" smtClean="0"/>
              <a:t>- NOLAN, 36 months</a:t>
            </a:r>
          </a:p>
          <a:p>
            <a:pPr eaLnBrk="1" hangingPunct="1">
              <a:lnSpc>
                <a:spcPct val="90000"/>
              </a:lnSpc>
              <a:buNone/>
            </a:pPr>
            <a:endParaRPr lang="en-US" dirty="0" smtClean="0"/>
          </a:p>
          <a:p>
            <a:pPr eaLnBrk="1" hangingPunct="1">
              <a:lnSpc>
                <a:spcPct val="90000"/>
              </a:lnSpc>
              <a:buNone/>
            </a:pPr>
            <a:endParaRPr lang="en-US" dirty="0"/>
          </a:p>
          <a:p>
            <a:pPr eaLnBrk="1" hangingPunct="1">
              <a:lnSpc>
                <a:spcPct val="90000"/>
              </a:lnSpc>
              <a:buNone/>
            </a:pPr>
            <a:endParaRPr lang="en-US" dirty="0" smtClean="0"/>
          </a:p>
        </p:txBody>
      </p:sp>
      <p:sp>
        <p:nvSpPr>
          <p:cNvPr id="5" name="Slide Number Placeholder 4"/>
          <p:cNvSpPr>
            <a:spLocks noGrp="1"/>
          </p:cNvSpPr>
          <p:nvPr>
            <p:ph type="sldNum" sz="quarter" idx="10"/>
          </p:nvPr>
        </p:nvSpPr>
        <p:spPr/>
        <p:txBody>
          <a:bodyPr/>
          <a:lstStyle/>
          <a:p>
            <a:pPr>
              <a:defRPr/>
            </a:pPr>
            <a:fld id="{06712D2E-7C77-4AF2-8AD8-5058B673BD74}" type="slidenum">
              <a:rPr lang="en-US" smtClean="0"/>
              <a:pPr>
                <a:defRPr/>
              </a:pPr>
              <a:t>92</a:t>
            </a:fld>
            <a:endParaRPr lang="en-US" dirty="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ransition advTm="500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Bringing It All Together</a:t>
            </a:r>
            <a:endParaRPr lang="en-US" dirty="0"/>
          </a:p>
        </p:txBody>
      </p:sp>
      <p:pic>
        <p:nvPicPr>
          <p:cNvPr id="9219" name="Picture 3" descr="C:\Users\gillaspy\AppData\Local\Microsoft\Windows\Temporary Internet Files\Content.IE5\DKTM19T9\MC90005566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143000"/>
            <a:ext cx="8003890" cy="548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2809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 us about Arkansas…</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94</a:t>
            </a:fld>
            <a:endParaRPr lang="en-US" dirty="0"/>
          </a:p>
        </p:txBody>
      </p:sp>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pic>
        <p:nvPicPr>
          <p:cNvPr id="17410" name="Picture 2" descr="C:\Users\gillaspy\AppData\Local\Microsoft\Windows\Temporary Internet Files\Content.IE5\ZX122AE1\MC90023130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1981200"/>
            <a:ext cx="3581400" cy="4256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3470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we recommend…</a:t>
            </a:r>
            <a:endParaRPr lang="en-US" dirty="0"/>
          </a:p>
        </p:txBody>
      </p:sp>
      <p:sp>
        <p:nvSpPr>
          <p:cNvPr id="3" name="Content Placeholder 2"/>
          <p:cNvSpPr>
            <a:spLocks noGrp="1"/>
          </p:cNvSpPr>
          <p:nvPr>
            <p:ph idx="1"/>
          </p:nvPr>
        </p:nvSpPr>
        <p:spPr/>
        <p:txBody>
          <a:bodyPr/>
          <a:lstStyle/>
          <a:p>
            <a:r>
              <a:rPr lang="en-US" dirty="0" smtClean="0"/>
              <a:t>Age anchoring tools</a:t>
            </a:r>
            <a:endParaRPr lang="en-US" dirty="0"/>
          </a:p>
          <a:p>
            <a:endParaRPr lang="en-US" dirty="0" smtClean="0"/>
          </a:p>
          <a:p>
            <a:r>
              <a:rPr lang="en-US" dirty="0" smtClean="0"/>
              <a:t>The rating scale definitions</a:t>
            </a:r>
          </a:p>
          <a:p>
            <a:endParaRPr lang="en-US" dirty="0"/>
          </a:p>
          <a:p>
            <a:r>
              <a:rPr lang="en-US" dirty="0" smtClean="0"/>
              <a:t>The Decision Tree</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95</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pic>
        <p:nvPicPr>
          <p:cNvPr id="19458" name="Picture 2" descr="C:\Users\gillaspy\AppData\Local\Microsoft\Windows\Temporary Internet Files\Content.IE5\KK2YLREK\MC90044128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657600"/>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6060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EDF6F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Developmental Progression</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96</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cxnSp>
        <p:nvCxnSpPr>
          <p:cNvPr id="8" name="Elbow Connector 7"/>
          <p:cNvCxnSpPr/>
          <p:nvPr/>
        </p:nvCxnSpPr>
        <p:spPr bwMode="auto">
          <a:xfrm flipV="1">
            <a:off x="1143000" y="4572000"/>
            <a:ext cx="3276600" cy="1219200"/>
          </a:xfrm>
          <a:prstGeom prst="bentConnector3">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bwMode="auto">
          <a:xfrm flipV="1">
            <a:off x="4419600" y="3429000"/>
            <a:ext cx="0" cy="114300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bwMode="auto">
          <a:xfrm>
            <a:off x="4419600" y="3429000"/>
            <a:ext cx="13716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bwMode="auto">
          <a:xfrm flipV="1">
            <a:off x="5791200" y="2286000"/>
            <a:ext cx="0" cy="114300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bwMode="auto">
          <a:xfrm>
            <a:off x="5791200" y="2286000"/>
            <a:ext cx="13716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685800" y="5060662"/>
            <a:ext cx="1981200" cy="646331"/>
          </a:xfrm>
          <a:prstGeom prst="rect">
            <a:avLst/>
          </a:prstGeom>
          <a:solidFill>
            <a:srgbClr val="EDF6F7"/>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b="1" dirty="0" smtClean="0">
                <a:solidFill>
                  <a:srgbClr val="000099"/>
                </a:solidFill>
              </a:rPr>
              <a:t>Foundational Skills</a:t>
            </a:r>
            <a:endParaRPr lang="en-US" b="1" dirty="0">
              <a:solidFill>
                <a:srgbClr val="000099"/>
              </a:solidFill>
            </a:endParaRPr>
          </a:p>
        </p:txBody>
      </p:sp>
      <p:sp>
        <p:nvSpPr>
          <p:cNvPr id="19" name="TextBox 18"/>
          <p:cNvSpPr txBox="1"/>
          <p:nvPr/>
        </p:nvSpPr>
        <p:spPr>
          <a:xfrm>
            <a:off x="2133600" y="3677334"/>
            <a:ext cx="1981200" cy="646331"/>
          </a:xfrm>
          <a:prstGeom prst="rect">
            <a:avLst/>
          </a:prstGeom>
          <a:solidFill>
            <a:srgbClr val="EDF6F7"/>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b="1" dirty="0" smtClean="0">
                <a:solidFill>
                  <a:srgbClr val="000099"/>
                </a:solidFill>
              </a:rPr>
              <a:t>Foundational Skills</a:t>
            </a:r>
            <a:endParaRPr lang="en-US" b="1" dirty="0">
              <a:solidFill>
                <a:srgbClr val="000099"/>
              </a:solidFill>
            </a:endParaRPr>
          </a:p>
        </p:txBody>
      </p:sp>
      <p:sp>
        <p:nvSpPr>
          <p:cNvPr id="20" name="TextBox 19"/>
          <p:cNvSpPr txBox="1"/>
          <p:nvPr/>
        </p:nvSpPr>
        <p:spPr>
          <a:xfrm>
            <a:off x="3657600" y="2395835"/>
            <a:ext cx="1981200" cy="923330"/>
          </a:xfrm>
          <a:prstGeom prst="rect">
            <a:avLst/>
          </a:prstGeom>
          <a:solidFill>
            <a:srgbClr val="EDF6F7"/>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b="1" dirty="0" smtClean="0">
                <a:solidFill>
                  <a:srgbClr val="000099"/>
                </a:solidFill>
              </a:rPr>
              <a:t>Immediate</a:t>
            </a:r>
          </a:p>
          <a:p>
            <a:r>
              <a:rPr lang="en-US" sz="1800" b="1" dirty="0" smtClean="0">
                <a:solidFill>
                  <a:srgbClr val="000099"/>
                </a:solidFill>
              </a:rPr>
              <a:t>Foundational Skills</a:t>
            </a:r>
            <a:endParaRPr lang="en-US" b="1" dirty="0">
              <a:solidFill>
                <a:srgbClr val="000099"/>
              </a:solidFill>
            </a:endParaRPr>
          </a:p>
        </p:txBody>
      </p:sp>
      <p:sp>
        <p:nvSpPr>
          <p:cNvPr id="21" name="TextBox 20"/>
          <p:cNvSpPr txBox="1"/>
          <p:nvPr/>
        </p:nvSpPr>
        <p:spPr>
          <a:xfrm>
            <a:off x="5486400" y="1362670"/>
            <a:ext cx="1981200" cy="646331"/>
          </a:xfrm>
          <a:prstGeom prst="rect">
            <a:avLst/>
          </a:prstGeom>
          <a:solidFill>
            <a:srgbClr val="EDF6F7"/>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b="1" dirty="0" smtClean="0">
                <a:solidFill>
                  <a:srgbClr val="000099"/>
                </a:solidFill>
              </a:rPr>
              <a:t>Age Expected Skills</a:t>
            </a:r>
            <a:endParaRPr lang="en-US" b="1" dirty="0">
              <a:solidFill>
                <a:srgbClr val="000099"/>
              </a:solidFill>
            </a:endParaRPr>
          </a:p>
        </p:txBody>
      </p:sp>
    </p:spTree>
    <p:extLst>
      <p:ext uri="{BB962C8B-B14F-4D97-AF65-F5344CB8AC3E}">
        <p14:creationId xmlns:p14="http://schemas.microsoft.com/office/powerpoint/2010/main" val="25570623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97</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pic>
        <p:nvPicPr>
          <p:cNvPr id="2048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739" t="21355" r="30352" b="5207"/>
          <a:stretch/>
        </p:blipFill>
        <p:spPr bwMode="auto">
          <a:xfrm>
            <a:off x="1600200" y="274484"/>
            <a:ext cx="6362700" cy="6431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79989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68362"/>
          </a:xfrm>
        </p:spPr>
        <p:txBody>
          <a:bodyPr>
            <a:normAutofit fontScale="90000"/>
          </a:bodyPr>
          <a:lstStyle/>
          <a:p>
            <a:r>
              <a:rPr lang="en-US" dirty="0" smtClean="0"/>
              <a:t>7-Point Rating Scale</a:t>
            </a:r>
            <a:br>
              <a:rPr lang="en-US" dirty="0" smtClean="0"/>
            </a:br>
            <a:r>
              <a:rPr lang="en-US" sz="2700" dirty="0" smtClean="0"/>
              <a:t>Please refer to handout – “The Bucket List” </a:t>
            </a:r>
            <a:endParaRPr lang="en-US" sz="2700"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141410131"/>
              </p:ext>
            </p:extLst>
          </p:nvPr>
        </p:nvGraphicFramePr>
        <p:xfrm>
          <a:off x="457200" y="2133600"/>
          <a:ext cx="8229600" cy="3962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p:cNvPicPr>
            <a:picLocks noChangeAspect="1" noChangeArrowheads="1"/>
          </p:cNvPicPr>
          <p:nvPr/>
        </p:nvPicPr>
        <p:blipFill>
          <a:blip r:embed="rId8" cstate="print"/>
          <a:srcRect/>
          <a:stretch>
            <a:fillRect/>
          </a:stretch>
        </p:blipFill>
        <p:spPr bwMode="auto">
          <a:xfrm>
            <a:off x="7924800" y="1676400"/>
            <a:ext cx="473075" cy="533400"/>
          </a:xfrm>
          <a:prstGeom prst="rect">
            <a:avLst/>
          </a:prstGeom>
          <a:noFill/>
          <a:ln w="9525">
            <a:noFill/>
            <a:miter lim="800000"/>
            <a:headEnd/>
            <a:tailEnd/>
          </a:ln>
          <a:effectLst/>
        </p:spPr>
      </p:pic>
      <p:pic>
        <p:nvPicPr>
          <p:cNvPr id="7" name="Picture 6"/>
          <p:cNvPicPr/>
          <p:nvPr/>
        </p:nvPicPr>
        <p:blipFill>
          <a:blip r:embed="rId9" cstate="print"/>
          <a:srcRect/>
          <a:stretch>
            <a:fillRect/>
          </a:stretch>
        </p:blipFill>
        <p:spPr bwMode="auto">
          <a:xfrm>
            <a:off x="6781800" y="1676400"/>
            <a:ext cx="390525" cy="545980"/>
          </a:xfrm>
          <a:prstGeom prst="rect">
            <a:avLst/>
          </a:prstGeom>
          <a:noFill/>
          <a:ln w="9525">
            <a:noFill/>
            <a:miter lim="800000"/>
            <a:headEnd/>
            <a:tailEnd/>
          </a:ln>
        </p:spPr>
      </p:pic>
      <p:pic>
        <p:nvPicPr>
          <p:cNvPr id="2051" name="Picture 3"/>
          <p:cNvPicPr>
            <a:picLocks noChangeAspect="1" noChangeArrowheads="1"/>
          </p:cNvPicPr>
          <p:nvPr/>
        </p:nvPicPr>
        <p:blipFill>
          <a:blip r:embed="rId10" cstate="print"/>
          <a:srcRect/>
          <a:stretch>
            <a:fillRect/>
          </a:stretch>
        </p:blipFill>
        <p:spPr bwMode="auto">
          <a:xfrm>
            <a:off x="762000" y="1676400"/>
            <a:ext cx="465137" cy="571500"/>
          </a:xfrm>
          <a:prstGeom prst="rect">
            <a:avLst/>
          </a:prstGeom>
          <a:noFill/>
          <a:ln w="9525">
            <a:noFill/>
            <a:miter lim="800000"/>
            <a:headEnd/>
            <a:tailEnd/>
          </a:ln>
          <a:effectLst/>
        </p:spPr>
      </p:pic>
      <p:pic>
        <p:nvPicPr>
          <p:cNvPr id="9" name="Picture 8"/>
          <p:cNvPicPr/>
          <p:nvPr/>
        </p:nvPicPr>
        <p:blipFill>
          <a:blip r:embed="rId11" cstate="print"/>
          <a:srcRect/>
          <a:stretch>
            <a:fillRect/>
          </a:stretch>
        </p:blipFill>
        <p:spPr bwMode="auto">
          <a:xfrm>
            <a:off x="1676400" y="1676400"/>
            <a:ext cx="418465" cy="519932"/>
          </a:xfrm>
          <a:prstGeom prst="rect">
            <a:avLst/>
          </a:prstGeom>
          <a:noFill/>
          <a:ln w="9525">
            <a:noFill/>
            <a:miter lim="800000"/>
            <a:headEnd/>
            <a:tailEnd/>
          </a:ln>
        </p:spPr>
      </p:pic>
      <p:pic>
        <p:nvPicPr>
          <p:cNvPr id="10" name="Picture 9"/>
          <p:cNvPicPr/>
          <p:nvPr/>
        </p:nvPicPr>
        <p:blipFill>
          <a:blip r:embed="rId12" cstate="print"/>
          <a:srcRect/>
          <a:stretch>
            <a:fillRect/>
          </a:stretch>
        </p:blipFill>
        <p:spPr bwMode="auto">
          <a:xfrm>
            <a:off x="2133600" y="1676400"/>
            <a:ext cx="443535" cy="571500"/>
          </a:xfrm>
          <a:prstGeom prst="rect">
            <a:avLst/>
          </a:prstGeom>
          <a:noFill/>
          <a:ln w="9525">
            <a:noFill/>
            <a:miter lim="800000"/>
            <a:headEnd/>
            <a:tailEnd/>
          </a:ln>
        </p:spPr>
      </p:pic>
      <p:pic>
        <p:nvPicPr>
          <p:cNvPr id="11" name="Picture 10"/>
          <p:cNvPicPr/>
          <p:nvPr/>
        </p:nvPicPr>
        <p:blipFill>
          <a:blip r:embed="rId13" cstate="print"/>
          <a:srcRect/>
          <a:stretch>
            <a:fillRect/>
          </a:stretch>
        </p:blipFill>
        <p:spPr bwMode="auto">
          <a:xfrm>
            <a:off x="2819400" y="1752600"/>
            <a:ext cx="470202" cy="483504"/>
          </a:xfrm>
          <a:prstGeom prst="rect">
            <a:avLst/>
          </a:prstGeom>
          <a:noFill/>
          <a:ln w="9525">
            <a:noFill/>
            <a:miter lim="800000"/>
            <a:headEnd/>
            <a:tailEnd/>
          </a:ln>
        </p:spPr>
      </p:pic>
      <p:pic>
        <p:nvPicPr>
          <p:cNvPr id="12" name="Picture 11"/>
          <p:cNvPicPr/>
          <p:nvPr/>
        </p:nvPicPr>
        <p:blipFill>
          <a:blip r:embed="rId14" cstate="print"/>
          <a:srcRect/>
          <a:stretch>
            <a:fillRect/>
          </a:stretch>
        </p:blipFill>
        <p:spPr bwMode="auto">
          <a:xfrm>
            <a:off x="3352800" y="1752600"/>
            <a:ext cx="458158" cy="464833"/>
          </a:xfrm>
          <a:prstGeom prst="rect">
            <a:avLst/>
          </a:prstGeom>
          <a:noFill/>
          <a:ln w="9525">
            <a:noFill/>
            <a:miter lim="800000"/>
            <a:headEnd/>
            <a:tailEnd/>
          </a:ln>
        </p:spPr>
      </p:pic>
      <p:pic>
        <p:nvPicPr>
          <p:cNvPr id="13" name="Picture 12"/>
          <p:cNvPicPr/>
          <p:nvPr/>
        </p:nvPicPr>
        <p:blipFill>
          <a:blip r:embed="rId15" cstate="print"/>
          <a:srcRect/>
          <a:stretch>
            <a:fillRect/>
          </a:stretch>
        </p:blipFill>
        <p:spPr bwMode="auto">
          <a:xfrm>
            <a:off x="3962400" y="1752600"/>
            <a:ext cx="437515" cy="492753"/>
          </a:xfrm>
          <a:prstGeom prst="rect">
            <a:avLst/>
          </a:prstGeom>
          <a:noFill/>
          <a:ln w="9525">
            <a:noFill/>
            <a:miter lim="800000"/>
            <a:headEnd/>
            <a:tailEnd/>
          </a:ln>
        </p:spPr>
      </p:pic>
      <p:pic>
        <p:nvPicPr>
          <p:cNvPr id="14" name="Picture 13"/>
          <p:cNvPicPr/>
          <p:nvPr/>
        </p:nvPicPr>
        <p:blipFill>
          <a:blip r:embed="rId13" cstate="print"/>
          <a:srcRect/>
          <a:stretch>
            <a:fillRect/>
          </a:stretch>
        </p:blipFill>
        <p:spPr bwMode="auto">
          <a:xfrm>
            <a:off x="4495800" y="1752600"/>
            <a:ext cx="463146" cy="476250"/>
          </a:xfrm>
          <a:prstGeom prst="rect">
            <a:avLst/>
          </a:prstGeom>
          <a:noFill/>
          <a:ln w="9525">
            <a:noFill/>
            <a:miter lim="800000"/>
            <a:headEnd/>
            <a:tailEnd/>
          </a:ln>
        </p:spPr>
      </p:pic>
      <p:pic>
        <p:nvPicPr>
          <p:cNvPr id="15" name="Picture 14"/>
          <p:cNvPicPr/>
          <p:nvPr/>
        </p:nvPicPr>
        <p:blipFill>
          <a:blip r:embed="rId16" cstate="print"/>
          <a:srcRect/>
          <a:stretch>
            <a:fillRect/>
          </a:stretch>
        </p:blipFill>
        <p:spPr bwMode="auto">
          <a:xfrm>
            <a:off x="5257800" y="1676400"/>
            <a:ext cx="418260" cy="523875"/>
          </a:xfrm>
          <a:prstGeom prst="rect">
            <a:avLst/>
          </a:prstGeom>
          <a:noFill/>
          <a:ln w="9525">
            <a:noFill/>
            <a:miter lim="800000"/>
            <a:headEnd/>
            <a:tailEnd/>
          </a:ln>
        </p:spPr>
      </p:pic>
      <p:pic>
        <p:nvPicPr>
          <p:cNvPr id="16" name="Picture 15"/>
          <p:cNvPicPr/>
          <p:nvPr/>
        </p:nvPicPr>
        <p:blipFill>
          <a:blip r:embed="rId11" cstate="print"/>
          <a:srcRect/>
          <a:stretch>
            <a:fillRect/>
          </a:stretch>
        </p:blipFill>
        <p:spPr bwMode="auto">
          <a:xfrm>
            <a:off x="5791200" y="1676400"/>
            <a:ext cx="436970" cy="542925"/>
          </a:xfrm>
          <a:prstGeom prst="rect">
            <a:avLst/>
          </a:prstGeom>
          <a:noFill/>
          <a:ln w="9525">
            <a:noFill/>
            <a:miter lim="800000"/>
            <a:headEnd/>
            <a:tailEnd/>
          </a:ln>
        </p:spPr>
      </p:pic>
    </p:spTree>
    <p:extLst>
      <p:ext uri="{BB962C8B-B14F-4D97-AF65-F5344CB8AC3E}">
        <p14:creationId xmlns:p14="http://schemas.microsoft.com/office/powerpoint/2010/main" val="659352363"/>
      </p:ext>
    </p:extLst>
  </p:cSld>
  <p:clrMapOvr>
    <a:masterClrMapping/>
  </p:clrMapOvr>
  <p:transition spd="med">
    <p:wipe dir="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3" name="Slide Number Placeholder 3"/>
          <p:cNvSpPr>
            <a:spLocks noGrp="1"/>
          </p:cNvSpPr>
          <p:nvPr>
            <p:ph type="sldNum" sz="quarter" idx="11"/>
          </p:nvPr>
        </p:nvSpPr>
        <p:spPr>
          <a:noFill/>
        </p:spPr>
        <p:txBody>
          <a:bodyPr/>
          <a:lstStyle/>
          <a:p>
            <a:pPr algn="r"/>
            <a:fld id="{BA890517-78AA-42C6-964F-918002C6A731}" type="slidenum">
              <a:rPr lang="en-US" smtClean="0"/>
              <a:pPr algn="r"/>
              <a:t>99</a:t>
            </a:fld>
            <a:endParaRPr lang="en-US" dirty="0" smtClean="0"/>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660" t="22657" r="25953" b="9375"/>
          <a:stretch/>
        </p:blipFill>
        <p:spPr bwMode="auto">
          <a:xfrm>
            <a:off x="685800" y="177338"/>
            <a:ext cx="7772400" cy="614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11&quot;&gt;&lt;property id=&quot;20148&quot; value=&quot;5&quot;/&gt;&lt;property id=&quot;20300&quot; value=&quot;Slide 34 - &amp;quot;What is the Child Outcomes   Summary (COS) Process?&amp;quot;&quot;/&gt;&lt;property id=&quot;20307&quot; value=&quot;700&quot;/&gt;&lt;/object&gt;&lt;object type=&quot;3&quot; unique_id=&quot;10013&quot;&gt;&lt;property id=&quot;20148&quot; value=&quot;5&quot;/&gt;&lt;property id=&quot;20300&quot; value=&quot;Slide 35 - &amp;quot;Purposes of the COS&amp;quot;&quot;/&gt;&lt;property id=&quot;20307&quot; value=&quot;702&quot;/&gt;&lt;/object&gt;&lt;object type=&quot;3&quot; unique_id=&quot;10014&quot;&gt;&lt;property id=&quot;20148&quot; value=&quot;5&quot;/&gt;&lt;property id=&quot;20300&quot; value=&quot;Slide 36 - &amp;quot;Features of the COS&amp;quot;&quot;/&gt;&lt;property id=&quot;20307&quot; value=&quot;703&quot;/&gt;&lt;/object&gt;&lt;object type=&quot;3&quot; unique_id=&quot;10015&quot;&gt;&lt;property id=&quot;20148&quot; value=&quot;5&quot;/&gt;&lt;property id=&quot;20300&quot; value=&quot;Slide 38 - &amp;quot;The two COS questions&amp;quot;&quot;/&gt;&lt;property id=&quot;20307&quot; value=&quot;705&quot;/&gt;&lt;/object&gt;&lt;object type=&quot;3&quot; unique_id=&quot;10016&quot;&gt;&lt;property id=&quot;20148&quot; value=&quot;5&quot;/&gt;&lt;property id=&quot;20300&quot; value=&quot;Slide 39 - &amp;quot;Why two questions?&amp;quot;&quot;/&gt;&lt;property id=&quot;20307&quot; value=&quot;706&quot;/&gt;&lt;/object&gt;&lt;object type=&quot;3&quot; unique_id=&quot;10017&quot;&gt;&lt;property id=&quot;20148&quot; value=&quot;5&quot;/&gt;&lt;property id=&quot;20300&quot; value=&quot;Slide 40 - &amp;quot;Why two COS questions?&amp;quot;&quot;/&gt;&lt;property id=&quot;20307&quot; value=&quot;707&quot;/&gt;&lt;/object&gt;&lt;object type=&quot;3&quot; unique_id=&quot;10018&quot;&gt;&lt;property id=&quot;20148&quot; value=&quot;5&quot;/&gt;&lt;property id=&quot;20300&quot; value=&quot;Slide 41 - &amp;quot;Summary ratings are based on…&amp;quot;&quot;/&gt;&lt;property id=&quot;20307&quot; value=&quot;708&quot;/&gt;&lt;/object&gt;&lt;object type=&quot;3&quot; unique_id=&quot;10019&quot;&gt;&lt;property id=&quot;20148&quot; value=&quot;5&quot;/&gt;&lt;property id=&quot;20300&quot; value=&quot;Slide 42 - &amp;quot;Essential Knowledge for Completing the COS&amp;quot;&quot;/&gt;&lt;property id=&quot;20307&quot; value=&quot;709&quot;/&gt;&lt;/object&gt;&lt;object type=&quot;3&quot; unique_id=&quot;10035&quot;&gt;&lt;property id=&quot;20148&quot; value=&quot;5&quot;/&gt;&lt;property id=&quot;20300&quot; value=&quot;Slide 85 - &amp;quot;Recommended Practices and the COS Process – Age Anchoring&amp;quot;&quot;/&gt;&lt;property id=&quot;20307&quot; value=&quot;733&quot;/&gt;&lt;/object&gt;&lt;object type=&quot;3&quot; unique_id=&quot;10036&quot;&gt;&lt;property id=&quot;20148&quot; value=&quot;5&quot;/&gt;&lt;property id=&quot;20300&quot; value=&quot;Slide 88 - &amp;quot;What are foundational skills?&amp;quot;&quot;/&gt;&lt;property id=&quot;20307&quot; value=&quot;734&quot;/&gt;&lt;/object&gt;&lt;object type=&quot;3&quot; unique_id=&quot;10037&quot;&gt;&lt;property id=&quot;20148&quot; value=&quot;5&quot;/&gt;&lt;property id=&quot;20300&quot; value=&quot;Slide 89 - &amp;quot;What are immediate foundational skills?&amp;quot;&quot;/&gt;&lt;property id=&quot;20307&quot; value=&quot;735&quot;/&gt;&lt;/object&gt;&lt;object type=&quot;3&quot; unique_id=&quot;10038&quot;&gt;&lt;property id=&quot;20148&quot; value=&quot;5&quot;/&gt;&lt;property id=&quot;20300&quot; value=&quot;Slide 90 - &amp;quot;Immediate foundational skills&amp;quot;&quot;/&gt;&lt;property id=&quot;20307&quot; value=&quot;736&quot;/&gt;&lt;/object&gt;&lt;object type=&quot;3&quot; unique_id=&quot;10039&quot;&gt;&lt;property id=&quot;20148&quot; value=&quot;5&quot;/&gt;&lt;property id=&quot;20300&quot; value=&quot;Slide 91 - &amp;quot;How foundational skills lead to age-expected functioning&amp;quot;&quot;/&gt;&lt;property id=&quot;20307&quot; value=&quot;737&quot;/&gt;&lt;/object&gt;&lt;object type=&quot;3&quot; unique_id=&quot;10040&quot;&gt;&lt;property id=&quot;20148&quot; value=&quot;5&quot;/&gt;&lt;property id=&quot;20300&quot; value=&quot;Slide 92 - &amp;quot;Activity&amp;quot;&quot;/&gt;&lt;property id=&quot;20307&quot; value=&quot;802&quot;/&gt;&lt;/object&gt;&lt;object type=&quot;3&quot; unique_id=&quot;10041&quot;&gt;&lt;property id=&quot;20148&quot; value=&quot;5&quot;/&gt;&lt;property id=&quot;20300&quot; value=&quot;Slide 99&quot;/&gt;&lt;property id=&quot;20307&quot; value=&quot;803&quot;/&gt;&lt;/object&gt;&lt;object type=&quot;3&quot; unique_id=&quot;10061&quot;&gt;&lt;property id=&quot;20148&quot; value=&quot;5&quot;/&gt;&lt;property id=&quot;20300&quot; value=&quot;Slide 153 - &amp;quot;Documenting the Rating Plus - Reviews and Feedback&amp;quot;&quot;/&gt;&lt;property id=&quot;20307&quot; value=&quot;814&quot;/&gt;&lt;/object&gt;&lt;object type=&quot;3&quot; unique_id=&quot;10710&quot;&gt;&lt;property id=&quot;20148&quot; value=&quot;5&quot;/&gt;&lt;property id=&quot;20300&quot; value=&quot;Slide 43 - &amp;quot;Important point&amp;quot;&quot;/&gt;&lt;property id=&quot;20307&quot; value=&quot;854&quot;/&gt;&lt;/object&gt;&lt;object type=&quot;3&quot; unique_id=&quot;10712&quot;&gt;&lt;property id=&quot;20148&quot; value=&quot;5&quot;/&gt;&lt;property id=&quot;20300&quot; value=&quot;Slide 44 - &amp;quot; How we learn about the child’s functioning across settings and situations &amp;quot;&quot;/&gt;&lt;property id=&quot;20307&quot; value=&quot;856&quot;/&gt;&lt;/object&gt;&lt;object type=&quot;3&quot; unique_id=&quot;10713&quot;&gt;&lt;property id=&quot;20148&quot; value=&quot;5&quot;/&gt;&lt;property id=&quot;20300&quot; value=&quot;Slide 45 - &amp;quot;DEC* recommended practices           for assessment&amp;quot;&quot;/&gt;&lt;property id=&quot;20307&quot; value=&quot;857&quot;/&gt;&lt;/object&gt;&lt;object type=&quot;3&quot; unique_id=&quot;10715&quot;&gt;&lt;property id=&quot;20148&quot; value=&quot;5&quot;/&gt;&lt;property id=&quot;20300&quot; value=&quot;Slide 52 - &amp;quot;Listening and learning from parents is good assessment&amp;quot;&quot;/&gt;&lt;property id=&quot;20307&quot; value=&quot;860&quot;/&gt;&lt;/object&gt;&lt;object type=&quot;3&quot; unique_id=&quot;11165&quot;&gt;&lt;property id=&quot;20148&quot; value=&quot;5&quot;/&gt;&lt;property id=&quot;20300&quot; value=&quot;Slide 30 - &amp;quot;Recommended Practices  and the COS Process: Assessment&amp;quot;&quot;/&gt;&lt;property id=&quot;20307&quot; value=&quot;871&quot;/&gt;&lt;/object&gt;&lt;object type=&quot;3&quot; unique_id=&quot;11166&quot;&gt;&lt;property id=&quot;20148&quot; value=&quot;5&quot;/&gt;&lt;property id=&quot;20300&quot; value=&quot;Slide 31 - &amp;quot;Tell us about Arkansas…&amp;quot;&quot;/&gt;&lt;property id=&quot;20307&quot; value=&quot;879&quot;/&gt;&lt;/object&gt;&lt;object type=&quot;3&quot; unique_id=&quot;11167&quot;&gt;&lt;property id=&quot;20148&quot; value=&quot;5&quot;/&gt;&lt;property id=&quot;20300&quot; value=&quot;Slide 46 - &amp;quot;1. WHAT is Functional Assessment?&amp;quot;&quot;/&gt;&lt;property id=&quot;20307&quot; value=&quot;872&quot;/&gt;&lt;/object&gt;&lt;object type=&quot;3&quot; unique_id=&quot;11168&quot;&gt;&lt;property id=&quot;20148&quot; value=&quot;5&quot;/&gt;&lt;property id=&quot;20300&quot; value=&quot;Slide 47 - &amp;quot;WHAT:  Functional Assessment is…&amp;quot;&quot;/&gt;&lt;property id=&quot;20307&quot; value=&quot;874&quot;/&gt;&lt;/object&gt;&lt;object type=&quot;3&quot; unique_id=&quot;11170&quot;&gt;&lt;property id=&quot;20148&quot; value=&quot;5&quot;/&gt;&lt;property id=&quot;20300&quot; value=&quot;Slide 48 - &amp;quot;Conventional Assessment&amp;quot;&quot;/&gt;&lt;property id=&quot;20307&quot; value=&quot;876&quot;/&gt;&lt;/object&gt;&lt;object type=&quot;3&quot; unique_id=&quot;11173&quot;&gt;&lt;property id=&quot;20148&quot; value=&quot;5&quot;/&gt;&lt;property id=&quot;20300&quot; value=&quot;Slide 55 - &amp;quot;Crosswalks&amp;quot;&quot;/&gt;&lt;property id=&quot;20307&quot; value=&quot;880&quot;/&gt;&lt;/object&gt;&lt;object type=&quot;3&quot; unique_id=&quot;11823&quot;&gt;&lt;property id=&quot;20148&quot; value=&quot;5&quot;/&gt;&lt;property id=&quot;20300&quot; value=&quot;Slide 51 - &amp;quot;Assessment should focus on…&amp;quot;&quot;/&gt;&lt;property id=&quot;20307&quot; value=&quot;899&quot;/&gt;&lt;/object&gt;&lt;object type=&quot;3&quot; unique_id=&quot;11824&quot;&gt;&lt;property id=&quot;20148&quot; value=&quot;5&quot;/&gt;&lt;property id=&quot;20300&quot; value=&quot;Slide 49 - &amp;quot;A domain score on an assessment tool does not necessarily translate directly into             an outcome rating&amp;quot;&quot;/&gt;&lt;property id=&quot;20307&quot; value=&quot;900&quot;/&gt;&lt;/object&gt;&lt;object type=&quot;3&quot; unique_id=&quot;12261&quot;&gt;&lt;property id=&quot;20148&quot; value=&quot;5&quot;/&gt;&lt;property id=&quot;20300&quot; value=&quot;Slide 87 - &amp;quot;Why age anchor?&amp;quot;&quot;/&gt;&lt;property id=&quot;20307&quot; value=&quot;903&quot;/&gt;&lt;/object&gt;&lt;object type=&quot;3&quot; unique_id=&quot;12262&quot;&gt;&lt;property id=&quot;20148&quot; value=&quot;5&quot;/&gt;&lt;property id=&quot;20300&quot; value=&quot;Slide 96 - &amp;quot;Understanding Developmental Progression&amp;quot;&quot;/&gt;&lt;property id=&quot;20307&quot; value=&quot;904&quot;/&gt;&lt;/object&gt;&lt;object type=&quot;3&quot; unique_id=&quot;13211&quot;&gt;&lt;property id=&quot;20148&quot; value=&quot;5&quot;/&gt;&lt;property id=&quot;20300&quot; value=&quot;Slide 93 - &amp;quot;Bringing It All Together&amp;quot;&quot;/&gt;&lt;property id=&quot;20307&quot; value=&quot;906&quot;/&gt;&lt;/object&gt;&lt;object type=&quot;3&quot; unique_id=&quot;13219&quot;&gt;&lt;property id=&quot;20148&quot; value=&quot;5&quot;/&gt;&lt;property id=&quot;20300&quot; value=&quot;Slide 151 - &amp;quot;Practice Using the COS Process&amp;quot;&quot;/&gt;&lt;property id=&quot;20307&quot; value=&quot;910&quot;/&gt;&lt;/object&gt;&lt;object type=&quot;3&quot; unique_id=&quot;16056&quot;&gt;&lt;property id=&quot;20148&quot; value=&quot;5&quot;/&gt;&lt;property id=&quot;20300&quot; value=&quot;Slide 54 - &amp;quot;Activity&amp;quot;&quot;/&gt;&lt;property id=&quot;20307&quot; value=&quot;963&quot;/&gt;&lt;/object&gt;&lt;object type=&quot;3&quot; unique_id=&quot;16628&quot;&gt;&lt;property id=&quot;20148&quot; value=&quot;5&quot;/&gt;&lt;property id=&quot;20300&quot; value=&quot;Slide 50 - &amp;quot;Functional Assessment&amp;quot;&quot;/&gt;&lt;property id=&quot;20307&quot; value=&quot;964&quot;/&gt;&lt;/object&gt;&lt;object type=&quot;3&quot; unique_id=&quot;16629&quot;&gt;&lt;property id=&quot;20148&quot; value=&quot;5&quot;/&gt;&lt;property id=&quot;20300&quot; value=&quot;Slide 53 - &amp;quot;Using Information within the IEP Process&amp;quot;&quot;/&gt;&lt;property id=&quot;20307&quot; value=&quot;965&quot;/&gt;&lt;/object&gt;&lt;object type=&quot;3&quot; unique_id=&quot;16630&quot;&gt;&lt;property id=&quot;20148&quot; value=&quot;5&quot;/&gt;&lt;property id=&quot;20300&quot; value=&quot;Slide 57 - &amp;quot;Tell us about Arkansas…&amp;quot;&quot;/&gt;&lt;property id=&quot;20307&quot; value=&quot;966&quot;/&gt;&lt;/object&gt;&lt;object type=&quot;3&quot; unique_id=&quot;17250&quot;&gt;&lt;property id=&quot;20148&quot; value=&quot;5&quot;/&gt;&lt;property id=&quot;20300&quot; value=&quot;Slide 94 - &amp;quot;Tell us about Arkansas…&amp;quot;&quot;/&gt;&lt;property id=&quot;20307&quot; value=&quot;967&quot;/&gt;&lt;/object&gt;&lt;object type=&quot;3&quot; unique_id=&quot;17251&quot;&gt;&lt;property id=&quot;20148&quot; value=&quot;5&quot;/&gt;&lt;property id=&quot;20300&quot; value=&quot;Slide 95 - &amp;quot;Tools we recommend…&amp;quot;&quot;/&gt;&lt;property id=&quot;20307&quot; value=&quot;968&quot;/&gt;&lt;/object&gt;&lt;object type=&quot;3&quot; unique_id=&quot;17252&quot;&gt;&lt;property id=&quot;20148&quot; value=&quot;5&quot;/&gt;&lt;property id=&quot;20300&quot; value=&quot;Slide 97&quot;/&gt;&lt;property id=&quot;20307&quot; value=&quot;969&quot;/&gt;&lt;/object&gt;&lt;object type=&quot;3&quot; unique_id=&quot;17253&quot;&gt;&lt;property id=&quot;20148&quot; value=&quot;5&quot;/&gt;&lt;property id=&quot;20300&quot; value=&quot;Slide 1 - &amp;quot; Early Childhood Outcomes Training &amp;quot;&quot;/&gt;&lt;property id=&quot;20307&quot; value=&quot;1139&quot;/&gt;&lt;/object&gt;&lt;object type=&quot;3&quot; unique_id=&quot;17254&quot;&gt;&lt;property id=&quot;20148&quot; value=&quot;5&quot;/&gt;&lt;property id=&quot;20300&quot; value=&quot;Slide 2 - &amp;quot;Our various hats…&amp;quot;&quot;/&gt;&lt;property id=&quot;20307&quot; value=&quot;1185&quot;/&gt;&lt;/object&gt;&lt;object type=&quot;3&quot; unique_id=&quot;17255&quot;&gt;&lt;property id=&quot;20148&quot; value=&quot;5&quot;/&gt;&lt;property id=&quot;20300&quot; value=&quot;Slide 3 - &amp;quot;Workshop Topics&amp;quot;&quot;/&gt;&lt;property id=&quot;20307&quot; value=&quot;1140&quot;/&gt;&lt;/object&gt;&lt;object type=&quot;3&quot; unique_id=&quot;17256&quot;&gt;&lt;property id=&quot;20148&quot; value=&quot;5&quot;/&gt;&lt;property id=&quot;20300&quot; value=&quot;Slide 4 - &amp;quot;Reviewing the Outcomes&amp;quot;&quot;/&gt;&lt;property id=&quot;20307&quot; value=&quot;1232&quot;/&gt;&lt;/object&gt;&lt;object type=&quot;3&quot; unique_id=&quot;17257&quot;&gt;&lt;property id=&quot;20148&quot; value=&quot;5&quot;/&gt;&lt;property id=&quot;20300&quot; value=&quot;Slide 5 - &amp;quot;Tell us about Arkansas…&amp;quot;&quot;/&gt;&lt;property id=&quot;20307&quot; value=&quot;974&quot;/&gt;&lt;/object&gt;&lt;object type=&quot;3&quot; unique_id=&quot;17258&quot;&gt;&lt;property id=&quot;20148&quot; value=&quot;5&quot;/&gt;&lt;property id=&quot;20300&quot; value=&quot;Slide 6 - &amp;quot;Overarching Goal of EI and ECSE&amp;quot;&quot;/&gt;&lt;property id=&quot;20307&quot; value=&quot;972&quot;/&gt;&lt;/object&gt;&lt;object type=&quot;3&quot; unique_id=&quot;17259&quot;&gt;&lt;property id=&quot;20148&quot; value=&quot;5&quot;/&gt;&lt;property id=&quot;20300&quot; value=&quot;Slide 7 - &amp;quot;Three child outcomes&amp;quot;&quot;/&gt;&lt;property id=&quot;20307&quot; value=&quot;975&quot;/&gt;&lt;/object&gt;&lt;object type=&quot;3&quot; unique_id=&quot;17260&quot;&gt;&lt;property id=&quot;20148&quot; value=&quot;5&quot;/&gt;&lt;property id=&quot;20300&quot; value=&quot;Slide 8 - &amp;quot;Five family outcomes&amp;quot;&quot;/&gt;&lt;property id=&quot;20307&quot; value=&quot;976&quot;/&gt;&lt;/object&gt;&lt;object type=&quot;3&quot; unique_id=&quot;17261&quot;&gt;&lt;property id=&quot;20148&quot; value=&quot;5&quot;/&gt;&lt;property id=&quot;20300&quot; value=&quot;Slide 9 - &amp;quot;Why All This Outcomes Data?  What Happens with the Data?   What Difference Does It Make?&amp;quot;&quot;/&gt;&lt;property id=&quot;20307&quot; value=&quot;977&quot;/&gt;&lt;/object&gt;&lt;object type=&quot;3&quot; unique_id=&quot;17262&quot;&gt;&lt;property id=&quot;20148&quot; value=&quot;5&quot;/&gt;&lt;property id=&quot;20300&quot; value=&quot;Slide 10 - &amp;quot;National Need&amp;quot;&quot;/&gt;&lt;property id=&quot;20307&quot; value=&quot;983&quot;/&gt;&lt;/object&gt;&lt;object type=&quot;3&quot; unique_id=&quot;17263&quot;&gt;&lt;property id=&quot;20148&quot; value=&quot;5&quot;/&gt;&lt;property id=&quot;20300&quot; value=&quot;Slide 11 - &amp;quot;National Need&amp;quot;&quot;/&gt;&lt;property id=&quot;20307&quot; value=&quot;984&quot;/&gt;&lt;/object&gt;&lt;object type=&quot;3&quot; unique_id=&quot;17264&quot;&gt;&lt;property id=&quot;20148&quot; value=&quot;5&quot;/&gt;&lt;property id=&quot;20300&quot; value=&quot;Slide 12 - &amp;quot;Why? People Demanded It….&amp;quot;&quot;/&gt;&lt;property id=&quot;20307&quot; value=&quot;985&quot;/&gt;&lt;/object&gt;&lt;object type=&quot;3&quot; unique_id=&quot;17265&quot;&gt;&lt;property id=&quot;20148&quot; value=&quot;5&quot;/&gt;&lt;property id=&quot;20300&quot; value=&quot;Slide 13 - &amp;quot;Why Collect Child Outcomes Data?&amp;quot;&quot;/&gt;&lt;property id=&quot;20307&quot; value=&quot;980&quot;/&gt;&lt;/object&gt;&lt;object type=&quot;3&quot; unique_id=&quot;17266&quot;&gt;&lt;property id=&quot;20148&quot; value=&quot;5&quot;/&gt;&lt;property id=&quot;20300&quot; value=&quot;Slide 14 - &amp;quot;What Do People Look At?&amp;quot;&quot;/&gt;&lt;property id=&quot;20307&quot; value=&quot;986&quot;/&gt;&lt;/object&gt;&lt;object type=&quot;3&quot; unique_id=&quot;17267&quot;&gt;&lt;property id=&quot;20148&quot; value=&quot;5&quot;/&gt;&lt;property id=&quot;20300&quot; value=&quot;Slide 15 - &amp;quot;Following the data&amp;quot;&quot;/&gt;&lt;property id=&quot;20307&quot; value=&quot;982&quot;/&gt;&lt;/object&gt;&lt;object type=&quot;3&quot; unique_id=&quot;17268&quot;&gt;&lt;property id=&quot;20148&quot; value=&quot;5&quot;/&gt;&lt;property id=&quot;20300&quot; value=&quot;Slide 16 - &amp;quot;The Summary Statements&amp;quot;&quot;/&gt;&lt;property id=&quot;20307&quot; value=&quot;987&quot;/&gt;&lt;/object&gt;&lt;object type=&quot;3&quot; unique_id=&quot;17269&quot;&gt;&lt;property id=&quot;20148&quot; value=&quot;5&quot;/&gt;&lt;property id=&quot;20300&quot; value=&quot;Slide 17 - &amp;quot;Other Ways to Think about  Summary Statement 1&amp;quot;&quot;/&gt;&lt;property id=&quot;20307&quot; value=&quot;1193&quot;/&gt;&lt;/object&gt;&lt;object type=&quot;3&quot; unique_id=&quot;17270&quot;&gt;&lt;property id=&quot;20148&quot; value=&quot;5&quot;/&gt;&lt;property id=&quot;20300&quot; value=&quot;Slide 18 - &amp;quot;Summary Statements&amp;quot;&quot;/&gt;&lt;property id=&quot;20307&quot; value=&quot;1194&quot;/&gt;&lt;/object&gt;&lt;object type=&quot;3&quot; unique_id=&quot;17271&quot;&gt;&lt;property id=&quot;20148&quot; value=&quot;5&quot;/&gt;&lt;property id=&quot;20300&quot; value=&quot;Slide 19 - &amp;quot;Other Ways to Think about Summary Statement 2&amp;quot;&quot;/&gt;&lt;property id=&quot;20307&quot; value=&quot;1195&quot;/&gt;&lt;/object&gt;&lt;object type=&quot;3&quot; unique_id=&quot;17272&quot;&gt;&lt;property id=&quot;20148&quot; value=&quot;5&quot;/&gt;&lt;property id=&quot;20300&quot; value=&quot;Slide 20&quot;/&gt;&lt;property id=&quot;20307&quot; value=&quot;989&quot;/&gt;&lt;/object&gt;&lt;object type=&quot;3&quot; unique_id=&quot;17273&quot;&gt;&lt;property id=&quot;20148&quot; value=&quot;5&quot;/&gt;&lt;property id=&quot;20300&quot; value=&quot;Slide 21&quot;/&gt;&lt;property id=&quot;20307&quot; value=&quot;988&quot;/&gt;&lt;/object&gt;&lt;object type=&quot;3&quot; unique_id=&quot;17274&quot;&gt;&lt;property id=&quot;20148&quot; value=&quot;5&quot;/&gt;&lt;property id=&quot;20300&quot; value=&quot;Slide 22 - &amp;quot;Interpretations&amp;quot;&quot;/&gt;&lt;property id=&quot;20307&quot; value=&quot;993&quot;/&gt;&lt;/object&gt;&lt;object type=&quot;3&quot; unique_id=&quot;17275&quot;&gt;&lt;property id=&quot;20148&quot; value=&quot;5&quot;/&gt;&lt;property id=&quot;20300&quot; value=&quot;Slide 23 - &amp;quot;Substantially Increased Rate of Growth - One State - Section 619 &amp;quot;&quot;/&gt;&lt;property id=&quot;20307&quot; value=&quot;978&quot;/&gt;&lt;/object&gt;&lt;object type=&quot;3&quot; unique_id=&quot;17276&quot;&gt;&lt;property id=&quot;20148&quot; value=&quot;5&quot;/&gt;&lt;property id=&quot;20300&quot; value=&quot;Slide 24 - &amp;quot;Substantially Increased Rate of Growth- One State Part C&amp;quot;&quot;/&gt;&lt;property id=&quot;20307&quot; value=&quot;992&quot;/&gt;&lt;/object&gt;&lt;object type=&quot;3&quot; unique_id=&quot;17277&quot;&gt;&lt;property id=&quot;20148&quot; value=&quot;5&quot;/&gt;&lt;property id=&quot;20300&quot; value=&quot;Slide 25 - &amp;quot;Exited Within Age Expectations –    One State Section 619&amp;quot;&quot;/&gt;&lt;property id=&quot;20307&quot; value=&quot;990&quot;/&gt;&lt;/object&gt;&lt;object type=&quot;3&quot; unique_id=&quot;17278&quot;&gt;&lt;property id=&quot;20148&quot; value=&quot;5&quot;/&gt;&lt;property id=&quot;20300&quot; value=&quot;Slide 26 - &amp;quot;Exited Within Age Expectations –   One State Part C&amp;quot;&quot;/&gt;&lt;property id=&quot;20307&quot; value=&quot;991&quot;/&gt;&lt;/object&gt;&lt;object type=&quot;3&quot; unique_id=&quot;17279&quot;&gt;&lt;property id=&quot;20148&quot; value=&quot;5&quot;/&gt;&lt;property id=&quot;20300&quot; value=&quot;Slide 27 - &amp;quot;What If…&amp;quot;&quot;/&gt;&lt;property id=&quot;20307&quot; value=&quot;994&quot;/&gt;&lt;/object&gt;&lt;object type=&quot;3&quot; unique_id=&quot;17280&quot;&gt;&lt;property id=&quot;20148&quot; value=&quot;5&quot;/&gt;&lt;property id=&quot;20300&quot; value=&quot;Slide 28&quot;/&gt;&lt;property id=&quot;20307&quot; value=&quot;997&quot;/&gt;&lt;/object&gt;&lt;object type=&quot;3&quot; unique_id=&quot;17281&quot;&gt;&lt;property id=&quot;20148&quot; value=&quot;5&quot;/&gt;&lt;property id=&quot;20300&quot; value=&quot;Slide 29 - &amp;quot;Why collect data on outcomes?&amp;quot;&quot;/&gt;&lt;property id=&quot;20307&quot; value=&quot;979&quot;/&gt;&lt;/object&gt;&lt;object type=&quot;3&quot; unique_id=&quot;17282&quot;&gt;&lt;property id=&quot;20148&quot; value=&quot;5&quot;/&gt;&lt;property id=&quot;20300&quot; value=&quot;Slide 32&quot;/&gt;&lt;property id=&quot;20307&quot; value=&quot;1059&quot;/&gt;&lt;/object&gt;&lt;object type=&quot;3&quot; unique_id=&quot;17283&quot;&gt;&lt;property id=&quot;20148&quot; value=&quot;5&quot;/&gt;&lt;property id=&quot;20300&quot; value=&quot;Slide 33 - &amp;quot;Why was the process developed?&amp;quot;&quot;/&gt;&lt;property id=&quot;20307&quot; value=&quot;1060&quot;/&gt;&lt;/object&gt;&lt;object type=&quot;3&quot; unique_id=&quot;17284&quot;&gt;&lt;property id=&quot;20148&quot; value=&quot;5&quot;/&gt;&lt;property id=&quot;20300&quot; value=&quot;Slide 37 - &amp;quot;COS Form&amp;quot;&quot;/&gt;&lt;property id=&quot;20307&quot; value=&quot;1188&quot;/&gt;&lt;/object&gt;&lt;object type=&quot;3&quot; unique_id=&quot;17285&quot;&gt;&lt;property id=&quot;20148&quot; value=&quot;5&quot;/&gt;&lt;property id=&quot;20300&quot; value=&quot;Slide 56 - &amp;quot;The seven points  on the COS scale&amp;quot;&quot;/&gt;&lt;property id=&quot;20307&quot; value=&quot;1000&quot;/&gt;&lt;/object&gt;&lt;object type=&quot;3&quot; unique_id=&quot;17286&quot;&gt;&lt;property id=&quot;20148&quot; value=&quot;5&quot;/&gt;&lt;property id=&quot;20300&quot; value=&quot;Slide 58 - &amp;quot;What COS Measures&amp;quot;&quot;/&gt;&lt;property id=&quot;20307&quot; value=&quot;1057&quot;/&gt;&lt;/object&gt;&lt;object type=&quot;3&quot; unique_id=&quot;17287&quot;&gt;&lt;property id=&quot;20148&quot; value=&quot;5&quot;/&gt;&lt;property id=&quot;20300&quot; value=&quot;Slide 59 - &amp;quot;7 – Completely&amp;quot;&quot;/&gt;&lt;property id=&quot;20307&quot; value=&quot;1002&quot;/&gt;&lt;/object&gt;&lt;object type=&quot;3&quot; unique_id=&quot;17288&quot;&gt;&lt;property id=&quot;20148&quot; value=&quot;5&quot;/&gt;&lt;property id=&quot;20300&quot; value=&quot;Slide 60 - &amp;quot;6 – Between completely  and somewhat&amp;quot;&quot;/&gt;&lt;property id=&quot;20307&quot; value=&quot;1003&quot;/&gt;&lt;/object&gt;&lt;object type=&quot;3&quot; unique_id=&quot;17289&quot;&gt;&lt;property id=&quot;20148&quot; value=&quot;5&quot;/&gt;&lt;property id=&quot;20300&quot; value=&quot;Slide 61 - &amp;quot;5 – Somewhat&amp;quot;&quot;/&gt;&lt;property id=&quot;20307&quot; value=&quot;1004&quot;/&gt;&lt;/object&gt;&lt;object type=&quot;3&quot; unique_id=&quot;17290&quot;&gt;&lt;property id=&quot;20148&quot; value=&quot;5&quot;/&gt;&lt;property id=&quot;20300&quot; value=&quot;Slide 62 - &amp;quot;4 – Between somewhat  and nearly&amp;quot;&quot;/&gt;&lt;property id=&quot;20307&quot; value=&quot;1005&quot;/&gt;&lt;/object&gt;&lt;object type=&quot;3&quot; unique_id=&quot;17291&quot;&gt;&lt;property id=&quot;20148&quot; value=&quot;5&quot;/&gt;&lt;property id=&quot;20300&quot; value=&quot;Slide 63 - &amp;quot;3 – Nearly&amp;quot;&quot;/&gt;&lt;property id=&quot;20307&quot; value=&quot;1006&quot;/&gt;&lt;/object&gt;&lt;object type=&quot;3&quot; unique_id=&quot;17292&quot;&gt;&lt;property id=&quot;20148&quot; value=&quot;5&quot;/&gt;&lt;property id=&quot;20300&quot; value=&quot;Slide 64 - &amp;quot;2 – Between nearly and not yet&amp;quot;&quot;/&gt;&lt;property id=&quot;20307&quot; value=&quot;1007&quot;/&gt;&lt;/object&gt;&lt;object type=&quot;3&quot; unique_id=&quot;17293&quot;&gt;&lt;property id=&quot;20148&quot; value=&quot;5&quot;/&gt;&lt;property id=&quot;20300&quot; value=&quot;Slide 65 - &amp;quot;1 – Not yet&amp;quot;&quot;/&gt;&lt;property id=&quot;20307&quot; value=&quot;1008&quot;/&gt;&lt;/object&gt;&lt;object type=&quot;3&quot; unique_id=&quot;17294&quot;&gt;&lt;property id=&quot;20148&quot; value=&quot;5&quot;/&gt;&lt;property id=&quot;20300&quot; value=&quot;Slide 66&quot;/&gt;&lt;property id=&quot;20307&quot; value=&quot;1010&quot;/&gt;&lt;/object&gt;&lt;object type=&quot;3&quot; unique_id=&quot;17295&quot;&gt;&lt;property id=&quot;20148&quot; value=&quot;5&quot;/&gt;&lt;property id=&quot;20300&quot; value=&quot;Slide 67&quot;/&gt;&lt;property id=&quot;20307&quot; value=&quot;1011&quot;/&gt;&lt;/object&gt;&lt;object type=&quot;3&quot; unique_id=&quot;17296&quot;&gt;&lt;property id=&quot;20148&quot; value=&quot;5&quot;/&gt;&lt;property id=&quot;20300&quot; value=&quot;Slide 68&quot;/&gt;&lt;property id=&quot;20307&quot; value=&quot;1012&quot;/&gt;&lt;/object&gt;&lt;object type=&quot;3&quot; unique_id=&quot;17297&quot;&gt;&lt;property id=&quot;20148&quot; value=&quot;5&quot;/&gt;&lt;property id=&quot;20300&quot; value=&quot;Slide 69&quot;/&gt;&lt;property id=&quot;20307&quot; value=&quot;1013&quot;/&gt;&lt;/object&gt;&lt;object type=&quot;3&quot; unique_id=&quot;17298&quot;&gt;&lt;property id=&quot;20148&quot; value=&quot;5&quot;/&gt;&lt;property id=&quot;20300&quot; value=&quot;Slide 70&quot;/&gt;&lt;property id=&quot;20307&quot; value=&quot;1014&quot;/&gt;&lt;/object&gt;&lt;object type=&quot;3&quot; unique_id=&quot;17299&quot;&gt;&lt;property id=&quot;20148&quot; value=&quot;5&quot;/&gt;&lt;property id=&quot;20300&quot; value=&quot;Slide 71&quot;/&gt;&lt;property id=&quot;20307&quot; value=&quot;1015&quot;/&gt;&lt;/object&gt;&lt;object type=&quot;3&quot; unique_id=&quot;17300&quot;&gt;&lt;property id=&quot;20148&quot; value=&quot;5&quot;/&gt;&lt;property id=&quot;20300&quot; value=&quot;Slide 72&quot;/&gt;&lt;property id=&quot;20307&quot; value=&quot;1016&quot;/&gt;&lt;/object&gt;&lt;object type=&quot;3&quot; unique_id=&quot;17301&quot;&gt;&lt;property id=&quot;20148&quot; value=&quot;5&quot;/&gt;&lt;property id=&quot;20300&quot; value=&quot;Slide 73&quot;/&gt;&lt;property id=&quot;20307&quot; value=&quot;1017&quot;/&gt;&lt;/object&gt;&lt;object type=&quot;3&quot; unique_id=&quot;17302&quot;&gt;&lt;property id=&quot;20148&quot; value=&quot;5&quot;/&gt;&lt;property id=&quot;20300&quot; value=&quot;Slide 74&quot;/&gt;&lt;property id=&quot;20307&quot; value=&quot;1018&quot;/&gt;&lt;/object&gt;&lt;object type=&quot;3&quot; unique_id=&quot;17303&quot;&gt;&lt;property id=&quot;20148&quot; value=&quot;5&quot;/&gt;&lt;property id=&quot;20300&quot; value=&quot;Slide 75&quot;/&gt;&lt;property id=&quot;20307&quot; value=&quot;1019&quot;/&gt;&lt;/object&gt;&lt;object type=&quot;3&quot; unique_id=&quot;17304&quot;&gt;&lt;property id=&quot;20148&quot; value=&quot;5&quot;/&gt;&lt;property id=&quot;20300&quot; value=&quot;Slide 76&quot;/&gt;&lt;property id=&quot;20307&quot; value=&quot;1020&quot;/&gt;&lt;/object&gt;&lt;object type=&quot;3&quot; unique_id=&quot;17305&quot;&gt;&lt;property id=&quot;20148&quot; value=&quot;5&quot;/&gt;&lt;property id=&quot;20300&quot; value=&quot;Slide 77&quot;/&gt;&lt;property id=&quot;20307&quot; value=&quot;1021&quot;/&gt;&lt;/object&gt;&lt;object type=&quot;3&quot; unique_id=&quot;17306&quot;&gt;&lt;property id=&quot;20148&quot; value=&quot;5&quot;/&gt;&lt;property id=&quot;20300&quot; value=&quot;Slide 78&quot;/&gt;&lt;property id=&quot;20307&quot; value=&quot;1022&quot;/&gt;&lt;/object&gt;&lt;object type=&quot;3&quot; unique_id=&quot;17307&quot;&gt;&lt;property id=&quot;20148&quot; value=&quot;5&quot;/&gt;&lt;property id=&quot;20300&quot; value=&quot;Slide 79&quot;/&gt;&lt;property id=&quot;20307&quot; value=&quot;1023&quot;/&gt;&lt;/object&gt;&lt;object type=&quot;3&quot; unique_id=&quot;17308&quot;&gt;&lt;property id=&quot;20148&quot; value=&quot;5&quot;/&gt;&lt;property id=&quot;20300&quot; value=&quot;Slide 80&quot;/&gt;&lt;property id=&quot;20307&quot; value=&quot;1024&quot;/&gt;&lt;/object&gt;&lt;object type=&quot;3&quot; unique_id=&quot;17309&quot;&gt;&lt;property id=&quot;20148&quot; value=&quot;5&quot;/&gt;&lt;property id=&quot;20300&quot; value=&quot;Slide 81&quot;/&gt;&lt;property id=&quot;20307&quot; value=&quot;1025&quot;/&gt;&lt;/object&gt;&lt;object type=&quot;3&quot; unique_id=&quot;17310&quot;&gt;&lt;property id=&quot;20148&quot; value=&quot;5&quot;/&gt;&lt;property id=&quot;20300&quot; value=&quot;Slide 82&quot;/&gt;&lt;property id=&quot;20307&quot; value=&quot;1189&quot;/&gt;&lt;/object&gt;&lt;object type=&quot;3&quot; unique_id=&quot;17311&quot;&gt;&lt;property id=&quot;20148&quot; value=&quot;5&quot;/&gt;&lt;property id=&quot;20300&quot; value=&quot;Slide 83 - &amp;quot;The process for  determining a rating:&amp;quot;&quot;/&gt;&lt;property id=&quot;20307&quot; value=&quot;1026&quot;/&gt;&lt;/object&gt;&lt;object type=&quot;3&quot; unique_id=&quot;17312&quot;&gt;&lt;property id=&quot;20148&quot; value=&quot;5&quot;/&gt;&lt;property id=&quot;20300&quot; value=&quot;Slide 84 - &amp;quot;Age-anchoring&amp;quot;&quot;/&gt;&lt;property id=&quot;20307&quot; value=&quot;1032&quot;/&gt;&lt;/object&gt;&lt;object type=&quot;3&quot; unique_id=&quot;17313&quot;&gt;&lt;property id=&quot;20148&quot; value=&quot;5&quot;/&gt;&lt;property id=&quot;20300&quot; value=&quot;Slide 86 - &amp;quot;Tell us about Arkansas…&amp;quot;&quot;/&gt;&lt;property id=&quot;20307&quot; value=&quot;999&quot;/&gt;&lt;/object&gt;&lt;object type=&quot;3&quot; unique_id=&quot;17314&quot;&gt;&lt;property id=&quot;20148&quot; value=&quot;5&quot;/&gt;&lt;property id=&quot;20300&quot; value=&quot;Slide 98 - &amp;quot;7-Point Rating Scale Please refer to handout – “The Bucket List” &amp;quot;&quot;/&gt;&lt;property id=&quot;20307&quot; value=&quot;1061&quot;/&gt;&lt;/object&gt;&lt;object type=&quot;3&quot; unique_id=&quot;17315&quot;&gt;&lt;property id=&quot;20148&quot; value=&quot;5&quot;/&gt;&lt;property id=&quot;20300&quot; value=&quot;Slide 100 - &amp;quot;Activity&amp;quot;&quot;/&gt;&lt;property id=&quot;20307&quot; value=&quot;1141&quot;/&gt;&lt;/object&gt;&lt;object type=&quot;3&quot; unique_id=&quot;17316&quot;&gt;&lt;property id=&quot;20148&quot; value=&quot;5&quot;/&gt;&lt;property id=&quot;20300&quot; value=&quot;Slide 101 - &amp;quot;Progress, Trajectories, and Progress Categories…Huh?&amp;quot;&quot;/&gt;&lt;property id=&quot;20307&quot; value=&quot;1064&quot;/&gt;&lt;/object&gt;&lt;object type=&quot;3&quot; unique_id=&quot;17317&quot;&gt;&lt;property id=&quot;20148&quot; value=&quot;5&quot;/&gt;&lt;property id=&quot;20300&quot; value=&quot;Slide 102 - &amp;quot;Where Progress Fits In…&amp;quot;&quot;/&gt;&lt;property id=&quot;20307&quot; value=&quot;1033&quot;/&gt;&lt;/object&gt;&lt;object type=&quot;3&quot; unique_id=&quot;17318&quot;&gt;&lt;property id=&quot;20148&quot; value=&quot;5&quot;/&gt;&lt;property id=&quot;20300&quot; value=&quot;Slide 103 - &amp;quot;Levels of functioning&amp;quot;&quot;/&gt;&lt;property id=&quot;20307&quot; value=&quot;1190&quot;/&gt;&lt;/object&gt;&lt;object type=&quot;3&quot; unique_id=&quot;17319&quot;&gt;&lt;property id=&quot;20148&quot; value=&quot;5&quot;/&gt;&lt;property id=&quot;20300&quot; value=&quot;Slide 104 - &amp;quot;Where Progress Fits In…&amp;quot;&quot;/&gt;&lt;property id=&quot;20307&quot; value=&quot;1065&quot;/&gt;&lt;/object&gt;&lt;object type=&quot;3&quot; unique_id=&quot;17320&quot;&gt;&lt;property id=&quot;20148&quot; value=&quot;5&quot;/&gt;&lt;property id=&quot;20300&quot; value=&quot;Slide 105 - &amp;quot;Progress Compared to Self&amp;quot;&quot;/&gt;&lt;property id=&quot;20307&quot; value=&quot;1068&quot;/&gt;&lt;/object&gt;&lt;object type=&quot;3&quot; unique_id=&quot;17321&quot;&gt;&lt;property id=&quot;20148&quot; value=&quot;5&quot;/&gt;&lt;property id=&quot;20300&quot; value=&quot;Slide 106 - &amp;quot;Levels of functioning&amp;quot;&quot;/&gt;&lt;property id=&quot;20307&quot; value=&quot;1009&quot;/&gt;&lt;/object&gt;&lt;object type=&quot;3&quot; unique_id=&quot;17322&quot;&gt;&lt;property id=&quot;20148&quot; value=&quot;5&quot;/&gt;&lt;property id=&quot;20300&quot; value=&quot;Slide 107 - &amp;quot;Where Progress Fits In…&amp;quot;&quot;/&gt;&lt;property id=&quot;20307&quot; value=&quot;1067&quot;/&gt;&lt;/object&gt;&lt;object type=&quot;3&quot; unique_id=&quot;17323&quot;&gt;&lt;property id=&quot;20148&quot; value=&quot;5&quot;/&gt;&lt;property id=&quot;20300&quot; value=&quot;Slide 108 - &amp;quot;Levels of functioning&amp;quot;&quot;/&gt;&lt;property id=&quot;20307&quot; value=&quot;1066&quot;/&gt;&lt;/object&gt;&lt;object type=&quot;3&quot; unique_id=&quot;17324&quot;&gt;&lt;property id=&quot;20148&quot; value=&quot;5&quot;/&gt;&lt;property id=&quot;20300&quot; value=&quot;Slide 109&quot;/&gt;&lt;property id=&quot;20307&quot; value=&quot;1035&quot;/&gt;&lt;/object&gt;&lt;object type=&quot;3&quot; unique_id=&quot;17325&quot;&gt;&lt;property id=&quot;20148&quot; value=&quot;5&quot;/&gt;&lt;property id=&quot;20300&quot; value=&quot;Slide 110&quot;/&gt;&lt;property id=&quot;20307&quot; value=&quot;1036&quot;/&gt;&lt;/object&gt;&lt;object type=&quot;3&quot; unique_id=&quot;17326&quot;&gt;&lt;property id=&quot;20148&quot; value=&quot;5&quot;/&gt;&lt;property id=&quot;20300&quot; value=&quot;Slide 111&quot;/&gt;&lt;property id=&quot;20307&quot; value=&quot;1037&quot;/&gt;&lt;/object&gt;&lt;object type=&quot;3&quot; unique_id=&quot;17327&quot;&gt;&lt;property id=&quot;20148&quot; value=&quot;5&quot;/&gt;&lt;property id=&quot;20300&quot; value=&quot;Slide 112&quot;/&gt;&lt;property id=&quot;20307&quot; value=&quot;1038&quot;/&gt;&lt;/object&gt;&lt;object type=&quot;3&quot; unique_id=&quot;17328&quot;&gt;&lt;property id=&quot;20148&quot; value=&quot;5&quot;/&gt;&lt;property id=&quot;20300&quot; value=&quot;Slide 113 - &amp;quot;Key Point&amp;quot;&quot;/&gt;&lt;property id=&quot;20307&quot; value=&quot;1039&quot;/&gt;&lt;/object&gt;&lt;object type=&quot;3&quot; unique_id=&quot;17329&quot;&gt;&lt;property id=&quot;20148&quot; value=&quot;5&quot;/&gt;&lt;property id=&quot;20300&quot; value=&quot;Slide 114 - &amp;quot;Following the data&amp;quot;&quot;/&gt;&lt;property id=&quot;20307&quot; value=&quot;1200&quot;/&gt;&lt;/object&gt;&lt;object type=&quot;3&quot; unique_id=&quot;17330&quot;&gt;&lt;property id=&quot;20148&quot; value=&quot;5&quot;/&gt;&lt;property id=&quot;20300&quot; value=&quot;Slide 115 - &amp;quot;How changes in ratings on the COSF correspond to reporting categories a - e&amp;quot;&quot;/&gt;&lt;property id=&quot;20307&quot; value=&quot;1040&quot;/&gt;&lt;/object&gt;&lt;object type=&quot;3&quot; unique_id=&quot;17331&quot;&gt;&lt;property id=&quot;20148&quot; value=&quot;5&quot;/&gt;&lt;property id=&quot;20300&quot; value=&quot;Slide 116&quot;/&gt;&lt;property id=&quot;20307&quot; value=&quot;1041&quot;/&gt;&lt;/object&gt;&lt;object type=&quot;3&quot; unique_id=&quot;17332&quot;&gt;&lt;property id=&quot;20148&quot; value=&quot;5&quot;/&gt;&lt;property id=&quot;20300&quot; value=&quot;Slide 117&quot;/&gt;&lt;property id=&quot;20307&quot; value=&quot;1042&quot;/&gt;&lt;/object&gt;&lt;object type=&quot;3&quot; unique_id=&quot;17333&quot;&gt;&lt;property id=&quot;20148&quot; value=&quot;5&quot;/&gt;&lt;property id=&quot;20300&quot; value=&quot;Slide 118&quot;/&gt;&lt;property id=&quot;20307&quot; value=&quot;1043&quot;/&gt;&lt;/object&gt;&lt;object type=&quot;3&quot; unique_id=&quot;17334&quot;&gt;&lt;property id=&quot;20148&quot; value=&quot;5&quot;/&gt;&lt;property id=&quot;20300&quot; value=&quot;Slide 119 - &amp;quot;How changes in ratings on the COSF correspond to reporting categories a - e&amp;quot;&quot;/&gt;&lt;property id=&quot;20307&quot; value=&quot;1044&quot;/&gt;&lt;/object&gt;&lt;object type=&quot;3&quot; unique_id=&quot;17335&quot;&gt;&lt;property id=&quot;20148&quot; value=&quot;5&quot;/&gt;&lt;property id=&quot;20300&quot; value=&quot;Slide 120&quot;/&gt;&lt;property id=&quot;20307&quot; value=&quot;1045&quot;/&gt;&lt;/object&gt;&lt;object type=&quot;3&quot; unique_id=&quot;17336&quot;&gt;&lt;property id=&quot;20148&quot; value=&quot;5&quot;/&gt;&lt;property id=&quot;20300&quot; value=&quot;Slide 121 - &amp;quot;How changes in ratings on the COSF correspond to reporting categories a - e&amp;quot;&quot;/&gt;&lt;property id=&quot;20307&quot; value=&quot;1046&quot;/&gt;&lt;/object&gt;&lt;object type=&quot;3&quot; unique_id=&quot;17337&quot;&gt;&lt;property id=&quot;20148&quot; value=&quot;5&quot;/&gt;&lt;property id=&quot;20300&quot; value=&quot;Slide 122&quot;/&gt;&lt;property id=&quot;20307&quot; value=&quot;1047&quot;/&gt;&lt;/object&gt;&lt;object type=&quot;3&quot; unique_id=&quot;17338&quot;&gt;&lt;property id=&quot;20148&quot; value=&quot;5&quot;/&gt;&lt;property id=&quot;20300&quot; value=&quot;Slide 123&quot;/&gt;&lt;property id=&quot;20307&quot; value=&quot;1048&quot;/&gt;&lt;/object&gt;&lt;object type=&quot;3&quot; unique_id=&quot;17339&quot;&gt;&lt;property id=&quot;20148&quot; value=&quot;5&quot;/&gt;&lt;property id=&quot;20300&quot; value=&quot;Slide 124 - &amp;quot;How changes in ratings on the COSF correspond to reporting categories a - e&amp;quot;&quot;/&gt;&lt;property id=&quot;20307&quot; value=&quot;1049&quot;/&gt;&lt;/object&gt;&lt;object type=&quot;3&quot; unique_id=&quot;17340&quot;&gt;&lt;property id=&quot;20148&quot; value=&quot;5&quot;/&gt;&lt;property id=&quot;20300&quot; value=&quot;Slide 125&quot;/&gt;&lt;property id=&quot;20307&quot; value=&quot;1050&quot;/&gt;&lt;/object&gt;&lt;object type=&quot;3&quot; unique_id=&quot;17341&quot;&gt;&lt;property id=&quot;20148&quot; value=&quot;5&quot;/&gt;&lt;property id=&quot;20300&quot; value=&quot;Slide 126&quot;/&gt;&lt;property id=&quot;20307&quot; value=&quot;1051&quot;/&gt;&lt;/object&gt;&lt;object type=&quot;3&quot; unique_id=&quot;17342&quot;&gt;&lt;property id=&quot;20148&quot; value=&quot;5&quot;/&gt;&lt;property id=&quot;20300&quot; value=&quot;Slide 127&quot;/&gt;&lt;property id=&quot;20307&quot; value=&quot;1052&quot;/&gt;&lt;/object&gt;&lt;object type=&quot;3&quot; unique_id=&quot;17343&quot;&gt;&lt;property id=&quot;20148&quot; value=&quot;5&quot;/&gt;&lt;property id=&quot;20300&quot; value=&quot;Slide 128&quot;/&gt;&lt;property id=&quot;20307&quot; value=&quot;1053&quot;/&gt;&lt;/object&gt;&lt;object type=&quot;3&quot; unique_id=&quot;17344&quot;&gt;&lt;property id=&quot;20148&quot; value=&quot;5&quot;/&gt;&lt;property id=&quot;20300&quot; value=&quot;Slide 129 - &amp;quot;How changes in ratings on the COSF correspond to reporting categories a - e&amp;quot;&quot;/&gt;&lt;property id=&quot;20307&quot; value=&quot;1054&quot;/&gt;&lt;/object&gt;&lt;object type=&quot;3&quot; unique_id=&quot;17345&quot;&gt;&lt;property id=&quot;20148&quot; value=&quot;5&quot;/&gt;&lt;property id=&quot;20300&quot; value=&quot;Slide 130&quot;/&gt;&lt;property id=&quot;20307&quot; value=&quot;1055&quot;/&gt;&lt;/object&gt;&lt;object type=&quot;3&quot; unique_id=&quot;17346&quot;&gt;&lt;property id=&quot;20148&quot; value=&quot;5&quot;/&gt;&lt;property id=&quot;20300&quot; value=&quot;Slide 131&quot;/&gt;&lt;property id=&quot;20307&quot; value=&quot;1056&quot;/&gt;&lt;/object&gt;&lt;object type=&quot;3&quot; unique_id=&quot;17347&quot;&gt;&lt;property id=&quot;20148&quot; value=&quot;5&quot;/&gt;&lt;property id=&quot;20300&quot; value=&quot;Slide 132 - &amp;quot;OSEP Reporting Categories (Progress Categories)&amp;quot;&quot;/&gt;&lt;property id=&quot;20307&quot; value=&quot;1069&quot;/&gt;&lt;/object&gt;&lt;object type=&quot;3&quot; unique_id=&quot;17348&quot;&gt;&lt;property id=&quot;20148&quot; value=&quot;5&quot;/&gt;&lt;property id=&quot;20300&quot; value=&quot;Slide 133&quot;/&gt;&lt;property id=&quot;20307&quot; value=&quot;1070&quot;/&gt;&lt;/object&gt;&lt;object type=&quot;3&quot; unique_id=&quot;17349&quot;&gt;&lt;property id=&quot;20148&quot; value=&quot;5&quot;/&gt;&lt;property id=&quot;20300&quot; value=&quot;Slide 134 - &amp;quot;Curve Ball Quiz&amp;quot;&quot;/&gt;&lt;property id=&quot;20307&quot; value=&quot;1071&quot;/&gt;&lt;/object&gt;&lt;object type=&quot;3&quot; unique_id=&quot;17350&quot;&gt;&lt;property id=&quot;20148&quot; value=&quot;5&quot;/&gt;&lt;property id=&quot;20300&quot; value=&quot;Slide 135 - &amp;quot;Curve Ball Quiz&amp;quot;&quot;/&gt;&lt;property id=&quot;20307&quot; value=&quot;1072&quot;/&gt;&lt;/object&gt;&lt;object type=&quot;3&quot; unique_id=&quot;17351&quot;&gt;&lt;property id=&quot;20148&quot; value=&quot;5&quot;/&gt;&lt;property id=&quot;20300&quot; value=&quot;Slide 136 - &amp;quot;Curve Ball Quiz&amp;quot;&quot;/&gt;&lt;property id=&quot;20307&quot; value=&quot;1073&quot;/&gt;&lt;/object&gt;&lt;object type=&quot;3&quot; unique_id=&quot;17352&quot;&gt;&lt;property id=&quot;20148&quot; value=&quot;5&quot;/&gt;&lt;property id=&quot;20300&quot; value=&quot;Slide 137 - &amp;quot;Curve Ball Quiz&amp;quot;&quot;/&gt;&lt;property id=&quot;20307&quot; value=&quot;1074&quot;/&gt;&lt;/object&gt;&lt;object type=&quot;3&quot; unique_id=&quot;17353&quot;&gt;&lt;property id=&quot;20148&quot; value=&quot;5&quot;/&gt;&lt;property id=&quot;20300&quot; value=&quot;Slide 138 - &amp;quot;Activity&amp;quot;&quot;/&gt;&lt;property id=&quot;20307&quot; value=&quot;1075&quot;/&gt;&lt;/object&gt;&lt;object type=&quot;3&quot; unique_id=&quot;17354&quot;&gt;&lt;property id=&quot;20148&quot; value=&quot;5&quot;/&gt;&lt;property id=&quot;20300&quot; value=&quot;Slide 139 - &amp;quot;The COS  Team Process&amp;quot;&quot;/&gt;&lt;property id=&quot;20307&quot; value=&quot;1076&quot;/&gt;&lt;/object&gt;&lt;object type=&quot;3&quot; unique_id=&quot;17355&quot;&gt;&lt;property id=&quot;20148&quot; value=&quot;5&quot;/&gt;&lt;property id=&quot;20300&quot; value=&quot;Slide 140 - &amp;quot;Tell us about Arkansas…&amp;quot;&quot;/&gt;&lt;property id=&quot;20307&quot; value=&quot;1077&quot;/&gt;&lt;/object&gt;&lt;object type=&quot;3&quot; unique_id=&quot;17356&quot;&gt;&lt;property id=&quot;20148&quot; value=&quot;5&quot;/&gt;&lt;property id=&quot;20300&quot; value=&quot;Slide 141 - &amp;quot;Voting:   What’s happening in Arkansas?&amp;quot;&quot;/&gt;&lt;property id=&quot;20307&quot; value=&quot;1089&quot;/&gt;&lt;/object&gt;&lt;object type=&quot;3&quot; unique_id=&quot;17357&quot;&gt;&lt;property id=&quot;20148&quot; value=&quot;5&quot;/&gt;&lt;property id=&quot;20300&quot; value=&quot;Slide 142 - &amp;quot;Using Teams&amp;quot;&quot;/&gt;&lt;property id=&quot;20307&quot; value=&quot;1090&quot;/&gt;&lt;/object&gt;&lt;object type=&quot;3&quot; unique_id=&quot;17358&quot;&gt;&lt;property id=&quot;20148&quot; value=&quot;5&quot;/&gt;&lt;property id=&quot;20300&quot; value=&quot;Slide 143 - &amp;quot;What is a high-quality  team discussion?&amp;quot;&quot;/&gt;&lt;property id=&quot;20307&quot; value=&quot;1078&quot;/&gt;&lt;/object&gt;&lt;object type=&quot;3&quot; unique_id=&quot;17359&quot;&gt;&lt;property id=&quot;20148&quot; value=&quot;5&quot;/&gt;&lt;property id=&quot;20300&quot; value=&quot;Slide 144 - &amp;quot;In a quality team discussion…&amp;quot;&quot;/&gt;&lt;property id=&quot;20307&quot; value=&quot;1079&quot;/&gt;&lt;/object&gt;&lt;object type=&quot;3&quot; unique_id=&quot;17360&quot;&gt;&lt;property id=&quot;20148&quot; value=&quot;5&quot;/&gt;&lt;property id=&quot;20300&quot; value=&quot;Slide 145 - &amp;quot;In a quality team COS process&amp;quot;&quot;/&gt;&lt;property id=&quot;20307&quot; value=&quot;1091&quot;/&gt;&lt;/object&gt;&lt;object type=&quot;3&quot; unique_id=&quot;17361&quot;&gt;&lt;property id=&quot;20148&quot; value=&quot;5&quot;/&gt;&lt;property id=&quot;20300&quot; value=&quot;Slide 146 - &amp;quot;Involving Families &amp;quot;&quot;/&gt;&lt;property id=&quot;20307&quot; value=&quot;1080&quot;/&gt;&lt;/object&gt;&lt;object type=&quot;3&quot; unique_id=&quot;17362&quot;&gt;&lt;property id=&quot;20148&quot; value=&quot;5&quot;/&gt;&lt;property id=&quot;20300&quot; value=&quot;Slide 147 - &amp;quot;Activity&amp;quot;&quot;/&gt;&lt;property id=&quot;20307&quot; value=&quot;1084&quot;/&gt;&lt;/object&gt;&lt;object type=&quot;3&quot; unique_id=&quot;17363&quot;&gt;&lt;property id=&quot;20148&quot; value=&quot;5&quot;/&gt;&lt;property id=&quot;20300&quot; value=&quot;Slide 148 - &amp;quot;Where to focus  in deciding the rating&amp;quot;&quot;/&gt;&lt;property id=&quot;20307&quot; value=&quot;1086&quot;/&gt;&lt;/object&gt;&lt;object type=&quot;3&quot; unique_id=&quot;17364&quot;&gt;&lt;property id=&quot;20148&quot; value=&quot;5&quot;/&gt;&lt;property id=&quot;20300&quot; value=&quot;Slide 149 - &amp;quot;Suggestions for reaching consensus on COS ratings &amp;quot;&quot;/&gt;&lt;property id=&quot;20307&quot; value=&quot;1087&quot;/&gt;&lt;/object&gt;&lt;object type=&quot;3&quot; unique_id=&quot;17365&quot;&gt;&lt;property id=&quot;20148&quot; value=&quot;5&quot;/&gt;&lt;property id=&quot;20300&quot; value=&quot;Slide 150 - &amp;quot;Example probes in team discussion&amp;quot;&quot;/&gt;&lt;property id=&quot;20307&quot; value=&quot;1088&quot;/&gt;&lt;/object&gt;&lt;object type=&quot;3&quot; unique_id=&quot;17366&quot;&gt;&lt;property id=&quot;20148&quot; value=&quot;5&quot;/&gt;&lt;property id=&quot;20300&quot; value=&quot;Slide 152 - &amp;quot;Suggested Resources &amp;quot;&quot;/&gt;&lt;property id=&quot;20307&quot; value=&quot;1062&quot;/&gt;&lt;/object&gt;&lt;object type=&quot;3&quot; unique_id=&quot;17367&quot;&gt;&lt;property id=&quot;20148&quot; value=&quot;5&quot;/&gt;&lt;property id=&quot;20300&quot; value=&quot;Slide 154 - &amp;quot;Tell us about Arkansas…&amp;quot;&quot;/&gt;&lt;property id=&quot;20307&quot; value=&quot;1143&quot;/&gt;&lt;/object&gt;&lt;object type=&quot;3&quot; unique_id=&quot;17368&quot;&gt;&lt;property id=&quot;20148&quot; value=&quot;5&quot;/&gt;&lt;property id=&quot;20300&quot; value=&quot;Slide 155 - &amp;quot;Reviewing Data Quality –  Why it’s important&amp;quot;&quot;/&gt;&lt;property id=&quot;20307&quot; value=&quot;1148&quot;/&gt;&lt;/object&gt;&lt;object type=&quot;3&quot; unique_id=&quot;17369&quot;&gt;&lt;property id=&quot;20148&quot; value=&quot;5&quot;/&gt;&lt;property id=&quot;20300&quot; value=&quot;Slide 156 - &amp;quot;After the rating is complete…&amp;quot;&quot;/&gt;&lt;property id=&quot;20307&quot; value=&quot;1147&quot;/&gt;&lt;/object&gt;&lt;object type=&quot;3&quot; unique_id=&quot;17370&quot;&gt;&lt;property id=&quot;20148&quot; value=&quot;5&quot;/&gt;&lt;property id=&quot;20300&quot; value=&quot;Slide 157 - &amp;quot;Training and communication for quality assurance&amp;quot;&quot;/&gt;&lt;property id=&quot;20307&quot; value=&quot;1150&quot;/&gt;&lt;/object&gt;&lt;object type=&quot;3&quot; unique_id=&quot;17371&quot;&gt;&lt;property id=&quot;20148&quot; value=&quot;5&quot;/&gt;&lt;property id=&quot;20300&quot; value=&quot;Slide 158 - &amp;quot;Need for good data&amp;quot;&quot;/&gt;&lt;property id=&quot;20307&quot; value=&quot;1186&quot;/&gt;&lt;/object&gt;&lt;object type=&quot;3&quot; unique_id=&quot;17372&quot;&gt;&lt;property id=&quot;20148&quot; value=&quot;5&quot;/&gt;&lt;property id=&quot;20300&quot; value=&quot;Slide 159 - &amp;quot;Many steps to ensuring quality data&amp;quot;&quot;/&gt;&lt;property id=&quot;20307&quot; value=&quot;1187&quot;/&gt;&lt;/object&gt;&lt;object type=&quot;3&quot; unique_id=&quot;17373&quot;&gt;&lt;property id=&quot;20148&quot; value=&quot;5&quot;/&gt;&lt;property id=&quot;20300&quot; value=&quot;Slide 160 - &amp;quot;From Ratings to Action&amp;quot;&quot;/&gt;&lt;property id=&quot;20307&quot; value=&quot;1201&quot;/&gt;&lt;/object&gt;&lt;object type=&quot;3&quot; unique_id=&quot;17374&quot;&gt;&lt;property id=&quot;20148&quot; value=&quot;5&quot;/&gt;&lt;property id=&quot;20300&quot; value=&quot;Slide 161 - &amp;quot;Continuous improvement&amp;quot;&quot;/&gt;&lt;property id=&quot;20307&quot; value=&quot;1199&quot;/&gt;&lt;/object&gt;&lt;object type=&quot;3&quot; unique_id=&quot;17375&quot;&gt;&lt;property id=&quot;20148&quot; value=&quot;5&quot;/&gt;&lt;property id=&quot;20300&quot; value=&quot;Slide 162 - &amp;quot;Continuous improvement individual/family level&amp;quot;&quot;/&gt;&lt;property id=&quot;20307&quot; value=&quot;1198&quot;/&gt;&lt;/object&gt;&lt;object type=&quot;3&quot; unique_id=&quot;17376&quot;&gt;&lt;property id=&quot;20148&quot; value=&quot;5&quot;/&gt;&lt;property id=&quot;20300&quot; value=&quot;Slide 163 - &amp;quot;Continuous improvement  group data/program level&amp;quot;&quot;/&gt;&lt;property id=&quot;20307&quot; value=&quot;1197&quot;/&gt;&lt;/object&gt;&lt;object type=&quot;3&quot; unique_id=&quot;17377&quot;&gt;&lt;property id=&quot;20148&quot; value=&quot;5&quot;/&gt;&lt;property id=&quot;20300&quot; value=&quot;Slide 164 - &amp;quot;Data-based Action&amp;quot;&quot;/&gt;&lt;property id=&quot;20307&quot; value=&quot;1146&quot;/&gt;&lt;/object&gt;&lt;object type=&quot;3&quot; unique_id=&quot;17378&quot;&gt;&lt;property id=&quot;20148&quot; value=&quot;5&quot;/&gt;&lt;property id=&quot;20300&quot; value=&quot;Slide 165 - &amp;quot;Looking for expected patterns&amp;quot;&quot;/&gt;&lt;property id=&quot;20307&quot; value=&quot;1214&quot;/&gt;&lt;/object&gt;&lt;object type=&quot;3&quot; unique_id=&quot;17379&quot;&gt;&lt;property id=&quot;20148&quot; value=&quot;5&quot;/&gt;&lt;property id=&quot;20300&quot; value=&quot;Slide 166&quot;/&gt;&lt;property id=&quot;20307&quot; value=&quot;1202&quot;/&gt;&lt;/object&gt;&lt;object type=&quot;3&quot; unique_id=&quot;17380&quot;&gt;&lt;property id=&quot;20148&quot; value=&quot;5&quot;/&gt;&lt;property id=&quot;20300&quot; value=&quot;Slide 167 - &amp;quot;Following the data&amp;quot;&quot;/&gt;&lt;property id=&quot;20307&quot; value=&quot;1152&quot;/&gt;&lt;/object&gt;&lt;object type=&quot;3&quot; unique_id=&quot;17381&quot;&gt;&lt;property id=&quot;20148&quot; value=&quot;5&quot;/&gt;&lt;property id=&quot;20300&quot; value=&quot;Slide 168 - &amp;quot;Progress Categories – Part B Positive Social Relationships&amp;quot;&quot;/&gt;&lt;property id=&quot;20307&quot; value=&quot;1226&quot;/&gt;&lt;/object&gt;&lt;object type=&quot;3&quot; unique_id=&quot;17382&quot;&gt;&lt;property id=&quot;20148&quot; value=&quot;5&quot;/&gt;&lt;property id=&quot;20300&quot; value=&quot;Slide 169 - &amp;quot;Progress Categories – Part B Acquiring and Using Knowledge and Skills&amp;quot;&quot;/&gt;&lt;property id=&quot;20307&quot; value=&quot;1227&quot;/&gt;&lt;/object&gt;&lt;object type=&quot;3&quot; unique_id=&quot;17383&quot;&gt;&lt;property id=&quot;20148&quot; value=&quot;5&quot;/&gt;&lt;property id=&quot;20300&quot; value=&quot;Slide 170 - &amp;quot;Progress Categories – Part B Take Appropriate Action to Meet Needs&amp;quot;&quot;/&gt;&lt;property id=&quot;20307&quot; value=&quot;1228&quot;/&gt;&lt;/object&gt;&lt;object type=&quot;3&quot; unique_id=&quot;17384&quot;&gt;&lt;property id=&quot;20148&quot; value=&quot;5&quot;/&gt;&lt;property id=&quot;20300&quot; value=&quot;Slide 171 - &amp;quot;Substantially Increased Rate of Growth – AR: Section 619 &amp;quot;&quot;/&gt;&lt;property id=&quot;20307&quot; value=&quot;1168&quot;/&gt;&lt;/object&gt;&lt;object type=&quot;3&quot; unique_id=&quot;17385&quot;&gt;&lt;property id=&quot;20148&quot; value=&quot;5&quot;/&gt;&lt;property id=&quot;20300&quot; value=&quot;Slide 172 - &amp;quot;Exited Within Age Expectations –    AR: Section 619&amp;quot;&quot;/&gt;&lt;property id=&quot;20307&quot; value=&quot;1170&quot;/&gt;&lt;/object&gt;&lt;object type=&quot;3&quot; unique_id=&quot;17386&quot;&gt;&lt;property id=&quot;20148&quot; value=&quot;5&quot;/&gt;&lt;property id=&quot;20300&quot; value=&quot;Slide 173 - &amp;quot;Progress Categories – Part C Positive Social Relationships&amp;quot;&quot;/&gt;&lt;property id=&quot;20307&quot; value=&quot;1231&quot;/&gt;&lt;/object&gt;&lt;object type=&quot;3&quot; unique_id=&quot;17387&quot;&gt;&lt;property id=&quot;20148&quot; value=&quot;5&quot;/&gt;&lt;property id=&quot;20300&quot; value=&quot;Slide 174 - &amp;quot;Progress Categories – Part C Acquiring and Using Knowledge and Skills&amp;quot;&quot;/&gt;&lt;property id=&quot;20307&quot; value=&quot;1230&quot;/&gt;&lt;/object&gt;&lt;object type=&quot;3&quot; unique_id=&quot;17388&quot;&gt;&lt;property id=&quot;20148&quot; value=&quot;5&quot;/&gt;&lt;property id=&quot;20300&quot; value=&quot;Slide 175 - &amp;quot;Progress Categories – Part C Take Appropriate Action to Meet Needs&amp;quot;&quot;/&gt;&lt;property id=&quot;20307&quot; value=&quot;1229&quot;/&gt;&lt;/object&gt;&lt;object type=&quot;3&quot; unique_id=&quot;17389&quot;&gt;&lt;property id=&quot;20148&quot; value=&quot;5&quot;/&gt;&lt;property id=&quot;20300&quot; value=&quot;Slide 176 - &amp;quot;Substantially Increased Rate of Growth- AR: Part C&amp;quot;&quot;/&gt;&lt;property id=&quot;20307&quot; value=&quot;1169&quot;/&gt;&lt;/object&gt;&lt;object type=&quot;3&quot; unique_id=&quot;17390&quot;&gt;&lt;property id=&quot;20148&quot; value=&quot;5&quot;/&gt;&lt;property id=&quot;20300&quot; value=&quot;Slide 177 - &amp;quot;Exited Within Age Expectations –   AR: One State Part C&amp;quot;&quot;/&gt;&lt;property id=&quot;20307&quot; value=&quot;1171&quot;/&gt;&lt;/object&gt;&lt;object type=&quot;3&quot; unique_id=&quot;17391&quot;&gt;&lt;property id=&quot;20148&quot; value=&quot;5&quot;/&gt;&lt;property id=&quot;20300&quot; value=&quot;Slide 178 - &amp;quot;Inferences&amp;quot;&quot;/&gt;&lt;property id=&quot;20307&quot; value=&quot;1167&quot;/&gt;&lt;/object&gt;&lt;object type=&quot;3&quot; unique_id=&quot;17392&quot;&gt;&lt;property id=&quot;20148&quot; value=&quot;5&quot;/&gt;&lt;property id=&quot;20300&quot; value=&quot;Slide 179 - &amp;quot;Numerous ways to  examine evidence…dig deeper…&amp;quot;&quot;/&gt;&lt;property id=&quot;20307&quot; value=&quot;1222&quot;/&gt;&lt;/object&gt;&lt;object type=&quot;3&quot; unique_id=&quot;17393&quot;&gt;&lt;property id=&quot;20148&quot; value=&quot;5&quot;/&gt;&lt;property id=&quot;20300&quot; value=&quot;Slide 180 - &amp;quot;Example Data:  Outcome 2 Entry X Exit Ratings&amp;quot;&quot;/&gt;&lt;property id=&quot;20307&quot; value=&quot;1218&quot;/&gt;&lt;/object&gt;&lt;object type=&quot;3&quot; unique_id=&quot;17394&quot;&gt;&lt;property id=&quot;20148&quot; value=&quot;5&quot;/&gt;&lt;property id=&quot;20300&quot; value=&quot;Slide 181 - &amp;quot;Example Distribution Outcome 2:                          Exit - Entrance Ratings   n=3160&amp;quot;&quot;/&gt;&lt;property id=&quot;20307&quot; value=&quot;1219&quot;/&gt;&lt;/object&gt;&lt;object type=&quot;3&quot; unique_id=&quot;17395&quot;&gt;&lt;property id=&quot;20148&quot; value=&quot;5&quot;/&gt;&lt;property id=&quot;20300&quot; value=&quot;Slide 182 - &amp;quot;Example looking at variation across programs within a state&amp;quot;&quot;/&gt;&lt;property id=&quot;20307&quot; value=&quot;1220&quot;/&gt;&lt;/object&gt;&lt;object type=&quot;3&quot; unique_id=&quot;17396&quot;&gt;&lt;property id=&quot;20148&quot; value=&quot;5&quot;/&gt;&lt;property id=&quot;20300&quot; value=&quot;Slide 183 - &amp;quot;Take Home Message&amp;quot;&quot;/&gt;&lt;property id=&quot;20307&quot; value=&quot;1225&quot;/&gt;&lt;/object&gt;&lt;object type=&quot;3&quot; unique_id=&quot;17397&quot;&gt;&lt;property id=&quot;20148&quot; value=&quot;5&quot;/&gt;&lt;property id=&quot;20300&quot; value=&quot;Slide 184 - &amp;quot;Jump up and get your data! &amp;quot;&quot;/&gt;&lt;property id=&quot;20307&quot; value=&quot;1224&quot;/&gt;&lt;/object&gt;&lt;object type=&quot;3&quot; unique_id=&quot;17398&quot;&gt;&lt;property id=&quot;20148&quot; value=&quot;5&quot;/&gt;&lt;property id=&quot;20300&quot; value=&quot;Slide 185 - &amp;quot;From Ratings to Action…  Program Improvement&amp;quot;&quot;/&gt;&lt;property id=&quot;20307&quot; value=&quot;1142&quot;/&gt;&lt;/object&gt;&lt;object type=&quot;3&quot; unique_id=&quot;17399&quot;&gt;&lt;property id=&quot;20148&quot; value=&quot;5&quot;/&gt;&lt;property id=&quot;20300&quot; value=&quot;Slide 186&quot;/&gt;&lt;property id=&quot;20307&quot; value=&quot;1210&quot;/&gt;&lt;/object&gt;&lt;object type=&quot;3&quot; unique_id=&quot;17400&quot;&gt;&lt;property id=&quot;20148&quot; value=&quot;5&quot;/&gt;&lt;property id=&quot;20300&quot; value=&quot;Slide 187&quot;/&gt;&lt;property id=&quot;20307&quot; value=&quot;1204&quot;/&gt;&lt;/object&gt;&lt;object type=&quot;3&quot; unique_id=&quot;17401&quot;&gt;&lt;property id=&quot;20148&quot; value=&quot;5&quot;/&gt;&lt;property id=&quot;20300&quot; value=&quot;Slide 188 - &amp;quot;Questions and Answers&amp;quot;&quot;/&gt;&lt;property id=&quot;20307&quot; value=&quot;1181&quot;/&gt;&lt;/object&gt;&lt;object type=&quot;3&quot; unique_id=&quot;17402&quot;&gt;&lt;property id=&quot;20148&quot; value=&quot;5&quot;/&gt;&lt;property id=&quot;20300&quot; value=&quot;Slide 189 - &amp;quot;ECO Center web site&amp;quot;&quot;/&gt;&lt;property id=&quot;20307&quot; value=&quot;1205&quot;/&gt;&lt;/object&gt;&lt;object type=&quot;3&quot; unique_id=&quot;17403&quot;&gt;&lt;property id=&quot;20148&quot; value=&quot;5&quot;/&gt;&lt;property id=&quot;20300&quot; value=&quot;Slide 190 - &amp;quot;Contact Information&amp;quot;&quot;/&gt;&lt;property id=&quot;20307&quot; value=&quot;1183&quot;/&gt;&lt;/object&gt;&lt;object type=&quot;3&quot; unique_id=&quot;17404&quot;&gt;&lt;property id=&quot;20148&quot; value=&quot;5&quot;/&gt;&lt;property id=&quot;20300&quot; value=&quot;Slide 191 - &amp;quot;END…&amp;quot;&quot;/&gt;&lt;property id=&quot;20307&quot; value=&quot;1184&quot;/&gt;&lt;/object&gt;&lt;object type=&quot;3&quot; unique_id=&quot;17405&quot;&gt;&lt;property id=&quot;20148&quot; value=&quot;5&quot;/&gt;&lt;property id=&quot;20300&quot; value=&quot;Slide 192 - &amp;quot;EXTRAS &amp;amp; LEFTOVERS….&amp;quot;&quot;/&gt;&lt;property id=&quot;20307&quot; value=&quot;1030&quot;/&gt;&lt;/object&gt;&lt;object type=&quot;3&quot; unique_id=&quot;17406&quot;&gt;&lt;property id=&quot;20148&quot; value=&quot;5&quot;/&gt;&lt;property id=&quot;20300&quot; value=&quot;Slide 193&quot;/&gt;&lt;property id=&quot;20307&quot; value=&quot;1158&quot;/&gt;&lt;/object&gt;&lt;object type=&quot;3&quot; unique_id=&quot;17407&quot;&gt;&lt;property id=&quot;20148&quot; value=&quot;5&quot;/&gt;&lt;property id=&quot;20300&quot; value=&quot;Slide 194&quot;/&gt;&lt;property id=&quot;20307&quot; value=&quot;1159&quot;/&gt;&lt;/object&gt;&lt;object type=&quot;3&quot; unique_id=&quot;17408&quot;&gt;&lt;property id=&quot;20148&quot; value=&quot;5&quot;/&gt;&lt;property id=&quot;20300&quot; value=&quot;Slide 195 - &amp;quot;The national data …                             After three years…&amp;quot;&quot;/&gt;&lt;property id=&quot;20307&quot; value=&quot;1166&quot;/&gt;&lt;/object&gt;&lt;object type=&quot;3&quot; unique_id=&quot;17409&quot;&gt;&lt;property id=&quot;20148&quot; value=&quot;5&quot;/&gt;&lt;property id=&quot;20300&quot; value=&quot;Slide 196 - &amp;quot;Is the rating subjective?&amp;quot;&quot;/&gt;&lt;property id=&quot;20307&quot; value=&quot;1028&quot;/&gt;&lt;/object&gt;&lt;object type=&quot;3&quot; unique_id=&quot;17410&quot;&gt;&lt;property id=&quot;20148&quot; value=&quot;5&quot;/&gt;&lt;property id=&quot;20300&quot; value=&quot;Slide 197 - &amp;quot;Informed Decisions&amp;quot;&quot;/&gt;&lt;property id=&quot;20307&quot; value=&quot;1029&quot;/&gt;&lt;/object&gt;&lt;object type=&quot;3&quot; unique_id=&quot;17411&quot;&gt;&lt;property id=&quot;20148&quot; value=&quot;5&quot;/&gt;&lt;property id=&quot;20300&quot; value=&quot;Slide 198 - &amp;quot;Fake Data: OSEP progress categories&amp;quot;&quot;/&gt;&lt;property id=&quot;20307&quot; value=&quot;1216&quot;/&gt;&lt;/object&gt;&lt;object type=&quot;3&quot; unique_id=&quot;17412&quot;&gt;&lt;property id=&quot;20148&quot; value=&quot;5&quot;/&gt;&lt;property id=&quot;20300&quot; value=&quot;Slide 199&quot;/&gt;&lt;property id=&quot;20307&quot; value=&quot;1221&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ad5dd78b-a5d4-427c-9203-f5378bec9229"/>
</p:tagLst>
</file>

<file path=ppt/theme/theme1.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First child">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Second child">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Third child">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Fourth child">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Fifth child">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First child">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13408</TotalTime>
  <Words>12494</Words>
  <Application>Microsoft Office PowerPoint</Application>
  <PresentationFormat>On-screen Show (4:3)</PresentationFormat>
  <Paragraphs>2378</Paragraphs>
  <Slides>199</Slides>
  <Notes>161</Notes>
  <HiddenSlides>0</HiddenSlides>
  <MMClips>3</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2</vt:i4>
      </vt:variant>
      <vt:variant>
        <vt:lpstr>Slide Titles</vt:lpstr>
      </vt:variant>
      <vt:variant>
        <vt:i4>199</vt:i4>
      </vt:variant>
    </vt:vector>
  </HeadingPairs>
  <TitlesOfParts>
    <vt:vector size="220" baseType="lpstr">
      <vt:lpstr>ＭＳ Ｐゴシック</vt:lpstr>
      <vt:lpstr>Arial</vt:lpstr>
      <vt:lpstr>Calibri</vt:lpstr>
      <vt:lpstr>Calisto MT</vt:lpstr>
      <vt:lpstr>Courier New</vt:lpstr>
      <vt:lpstr>Georgia</vt:lpstr>
      <vt:lpstr>Tahoma</vt:lpstr>
      <vt:lpstr>Times New Roman</vt:lpstr>
      <vt:lpstr>Verdana</vt:lpstr>
      <vt:lpstr>Wingdings</vt:lpstr>
      <vt:lpstr>Wingdings 2</vt:lpstr>
      <vt:lpstr>Wingdings 3</vt:lpstr>
      <vt:lpstr>3_Default Design</vt:lpstr>
      <vt:lpstr>6_Default Design-First child</vt:lpstr>
      <vt:lpstr>7_Default Design-Second child</vt:lpstr>
      <vt:lpstr>8_Default Design-Third child</vt:lpstr>
      <vt:lpstr>9_Default Design-Fourth child</vt:lpstr>
      <vt:lpstr>10_Default Design-Fifth child</vt:lpstr>
      <vt:lpstr>7_Default Design-First child</vt:lpstr>
      <vt:lpstr>Acrobat Document</vt:lpstr>
      <vt:lpstr>Chart</vt:lpstr>
      <vt:lpstr> Early Childhood Outcomes Training </vt:lpstr>
      <vt:lpstr>Our various hats…</vt:lpstr>
      <vt:lpstr>Workshop Topics</vt:lpstr>
      <vt:lpstr>Reviewing the Outcomes</vt:lpstr>
      <vt:lpstr>Tell us about Arkansas…</vt:lpstr>
      <vt:lpstr>Overarching Goal of EI and ECSE</vt:lpstr>
      <vt:lpstr>Three child outcomes</vt:lpstr>
      <vt:lpstr>Five family outcomes</vt:lpstr>
      <vt:lpstr>Why All This Outcomes Data?  What Happens with the Data?   What Difference Does It Make?</vt:lpstr>
      <vt:lpstr>National Need</vt:lpstr>
      <vt:lpstr>National Need</vt:lpstr>
      <vt:lpstr>Why? People Demanded It….</vt:lpstr>
      <vt:lpstr>Why Collect Child Outcomes Data?</vt:lpstr>
      <vt:lpstr>What Do People Look At?</vt:lpstr>
      <vt:lpstr>Following the data</vt:lpstr>
      <vt:lpstr>The Summary Statements</vt:lpstr>
      <vt:lpstr>Other Ways to Think about  Summary Statement 1</vt:lpstr>
      <vt:lpstr>Summary Statements</vt:lpstr>
      <vt:lpstr>Other Ways to Think about Summary Statement 2</vt:lpstr>
      <vt:lpstr>PowerPoint Presentation</vt:lpstr>
      <vt:lpstr>PowerPoint Presentation</vt:lpstr>
      <vt:lpstr>Interpretations</vt:lpstr>
      <vt:lpstr>Substantially Increased Rate of Growth - One State - Section 619 </vt:lpstr>
      <vt:lpstr>Substantially Increased Rate of Growth- One State Part C</vt:lpstr>
      <vt:lpstr>Exited Within Age Expectations –    One State Section 619</vt:lpstr>
      <vt:lpstr>Exited Within Age Expectations –   One State Part C</vt:lpstr>
      <vt:lpstr>What If…</vt:lpstr>
      <vt:lpstr>PowerPoint Presentation</vt:lpstr>
      <vt:lpstr>Why collect data on outcomes?</vt:lpstr>
      <vt:lpstr>Recommended Practices  and the COS Process: Assessment</vt:lpstr>
      <vt:lpstr>Tell us about Arkansas…</vt:lpstr>
      <vt:lpstr>PowerPoint Presentation</vt:lpstr>
      <vt:lpstr>Why was the process developed?</vt:lpstr>
      <vt:lpstr>What is the Child Outcomes   Summary (COS) Process?</vt:lpstr>
      <vt:lpstr>Purposes of the COS</vt:lpstr>
      <vt:lpstr>Features of the COS</vt:lpstr>
      <vt:lpstr>COS Form</vt:lpstr>
      <vt:lpstr>The two COS questions</vt:lpstr>
      <vt:lpstr>Why two questions?</vt:lpstr>
      <vt:lpstr>Why two COS questions?</vt:lpstr>
      <vt:lpstr>Summary ratings are based on…</vt:lpstr>
      <vt:lpstr>Essential Knowledge for Completing the COS</vt:lpstr>
      <vt:lpstr>Important point</vt:lpstr>
      <vt:lpstr> How we learn about the child’s functioning across settings and situations </vt:lpstr>
      <vt:lpstr>DEC* recommended practices           for assessment</vt:lpstr>
      <vt:lpstr>1. WHAT is Functional Assessment?</vt:lpstr>
      <vt:lpstr>WHAT:  Functional Assessment is…</vt:lpstr>
      <vt:lpstr>Conventional Assessment</vt:lpstr>
      <vt:lpstr>A domain score on an assessment tool does not necessarily translate directly into             an outcome rating</vt:lpstr>
      <vt:lpstr>Functional Assessment</vt:lpstr>
      <vt:lpstr>Assessment should focus on…</vt:lpstr>
      <vt:lpstr>Listening and learning from parents is good assessment</vt:lpstr>
      <vt:lpstr>Using Information within the IEP Process</vt:lpstr>
      <vt:lpstr>Activity</vt:lpstr>
      <vt:lpstr>Crosswalks</vt:lpstr>
      <vt:lpstr>The seven points  on the COS scale</vt:lpstr>
      <vt:lpstr>Tell us about Arkansas…</vt:lpstr>
      <vt:lpstr>What COS Measures</vt:lpstr>
      <vt:lpstr>7 – Completely</vt:lpstr>
      <vt:lpstr>6 – Between completely  and somewhat</vt:lpstr>
      <vt:lpstr>5 – Somewhat</vt:lpstr>
      <vt:lpstr>4 – Between somewhat  and nearly</vt:lpstr>
      <vt:lpstr>3 – Nearly</vt:lpstr>
      <vt:lpstr>2 – Between nearly and not yet</vt:lpstr>
      <vt:lpstr>1 – Not yet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process for  determining a rating:</vt:lpstr>
      <vt:lpstr>Age-anchoring</vt:lpstr>
      <vt:lpstr>Recommended Practices and the COS Process – Age Anchoring</vt:lpstr>
      <vt:lpstr>Tell us about Arkansas…</vt:lpstr>
      <vt:lpstr>Why age anchor?</vt:lpstr>
      <vt:lpstr>What are foundational skills?</vt:lpstr>
      <vt:lpstr>What are immediate foundational skills?</vt:lpstr>
      <vt:lpstr>Immediate foundational skills</vt:lpstr>
      <vt:lpstr>How foundational skills lead to age-expected functioning</vt:lpstr>
      <vt:lpstr>Activity</vt:lpstr>
      <vt:lpstr>Bringing It All Together</vt:lpstr>
      <vt:lpstr>Tell us about Arkansas…</vt:lpstr>
      <vt:lpstr>Tools we recommend…</vt:lpstr>
      <vt:lpstr>Understanding Developmental Progression</vt:lpstr>
      <vt:lpstr>PowerPoint Presentation</vt:lpstr>
      <vt:lpstr>7-Point Rating Scale Please refer to handout – “The Bucket List” </vt:lpstr>
      <vt:lpstr>PowerPoint Presentation</vt:lpstr>
      <vt:lpstr>Activity</vt:lpstr>
      <vt:lpstr>Progress, Trajectories, and Progress Categories…Huh?</vt:lpstr>
      <vt:lpstr>Where Progress Fits In…</vt:lpstr>
      <vt:lpstr>Levels of functioning</vt:lpstr>
      <vt:lpstr>Where Progress Fits In…</vt:lpstr>
      <vt:lpstr>Progress Compared to Self</vt:lpstr>
      <vt:lpstr>Levels of functioning</vt:lpstr>
      <vt:lpstr>Where Progress Fits In…</vt:lpstr>
      <vt:lpstr>Levels of functioning</vt:lpstr>
      <vt:lpstr>PowerPoint Presentation</vt:lpstr>
      <vt:lpstr>PowerPoint Presentation</vt:lpstr>
      <vt:lpstr>PowerPoint Presentation</vt:lpstr>
      <vt:lpstr>PowerPoint Presentation</vt:lpstr>
      <vt:lpstr>Key Point</vt:lpstr>
      <vt:lpstr>Following the data</vt:lpstr>
      <vt:lpstr>How changes in ratings on the COSF correspond to reporting categories a - e</vt:lpstr>
      <vt:lpstr>PowerPoint Presentation</vt:lpstr>
      <vt:lpstr>PowerPoint Presentation</vt:lpstr>
      <vt:lpstr>PowerPoint Presentation</vt:lpstr>
      <vt:lpstr>How changes in ratings on the COSF correspond to reporting categories a - e</vt:lpstr>
      <vt:lpstr>PowerPoint Presentation</vt:lpstr>
      <vt:lpstr>How changes in ratings on the COSF correspond to reporting categories a - e</vt:lpstr>
      <vt:lpstr>PowerPoint Presentation</vt:lpstr>
      <vt:lpstr>PowerPoint Presentation</vt:lpstr>
      <vt:lpstr>How changes in ratings on the COSF correspond to reporting categories a - e</vt:lpstr>
      <vt:lpstr>PowerPoint Presentation</vt:lpstr>
      <vt:lpstr>PowerPoint Presentation</vt:lpstr>
      <vt:lpstr>PowerPoint Presentation</vt:lpstr>
      <vt:lpstr>PowerPoint Presentation</vt:lpstr>
      <vt:lpstr>How changes in ratings on the COSF correspond to reporting categories a - e</vt:lpstr>
      <vt:lpstr>PowerPoint Presentation</vt:lpstr>
      <vt:lpstr>PowerPoint Presentation</vt:lpstr>
      <vt:lpstr>OSEP Reporting Categories (Progress Categories)</vt:lpstr>
      <vt:lpstr>PowerPoint Presentation</vt:lpstr>
      <vt:lpstr>Curve Ball Quiz</vt:lpstr>
      <vt:lpstr>Curve Ball Quiz</vt:lpstr>
      <vt:lpstr>Curve Ball Quiz</vt:lpstr>
      <vt:lpstr>Curve Ball Quiz</vt:lpstr>
      <vt:lpstr>Activity</vt:lpstr>
      <vt:lpstr>The COS  Team Process</vt:lpstr>
      <vt:lpstr>Tell us about Arkansas…</vt:lpstr>
      <vt:lpstr>Voting:   What’s happening in Arkansas?</vt:lpstr>
      <vt:lpstr>Using Teams</vt:lpstr>
      <vt:lpstr>What is a high-quality  team discussion?</vt:lpstr>
      <vt:lpstr>In a quality team discussion…</vt:lpstr>
      <vt:lpstr>In a quality team COS process</vt:lpstr>
      <vt:lpstr>Involving Families </vt:lpstr>
      <vt:lpstr>Activity</vt:lpstr>
      <vt:lpstr>Where to focus  in deciding the rating</vt:lpstr>
      <vt:lpstr>Suggestions for reaching consensus on COS ratings </vt:lpstr>
      <vt:lpstr>Example probes in team discussion</vt:lpstr>
      <vt:lpstr>Practice Using the COS Process</vt:lpstr>
      <vt:lpstr>Suggested Resources </vt:lpstr>
      <vt:lpstr>Documenting the Rating Plus - Reviews and Feedback</vt:lpstr>
      <vt:lpstr>Tell us about Arkansas…</vt:lpstr>
      <vt:lpstr>Reviewing Data Quality –  Why it’s important</vt:lpstr>
      <vt:lpstr>After the rating is complete…</vt:lpstr>
      <vt:lpstr>Training and communication for quality assurance</vt:lpstr>
      <vt:lpstr>Need for good data</vt:lpstr>
      <vt:lpstr>Many steps to ensuring quality data</vt:lpstr>
      <vt:lpstr>From Ratings to Action</vt:lpstr>
      <vt:lpstr>Continuous improvement</vt:lpstr>
      <vt:lpstr>Continuous improvement individual/family level</vt:lpstr>
      <vt:lpstr>Continuous improvement  group data/program level</vt:lpstr>
      <vt:lpstr>Data-based Action</vt:lpstr>
      <vt:lpstr>Looking for expected patterns</vt:lpstr>
      <vt:lpstr>PowerPoint Presentation</vt:lpstr>
      <vt:lpstr>Following the data</vt:lpstr>
      <vt:lpstr>Progress Categories – Part B Positive Social Relationships</vt:lpstr>
      <vt:lpstr>Progress Categories – Part B Acquiring and Using Knowledge and Skills</vt:lpstr>
      <vt:lpstr>Progress Categories – Part B Take Appropriate Action to Meet Needs</vt:lpstr>
      <vt:lpstr>Substantially Increased Rate of Growth – AR: Section 619 </vt:lpstr>
      <vt:lpstr>Exited Within Age Expectations –    AR: Section 619</vt:lpstr>
      <vt:lpstr>Progress Categories – Part C Positive Social Relationships</vt:lpstr>
      <vt:lpstr>Progress Categories – Part C Acquiring and Using Knowledge and Skills</vt:lpstr>
      <vt:lpstr>Progress Categories – Part C Take Appropriate Action to Meet Needs</vt:lpstr>
      <vt:lpstr>Substantially Increased Rate of Growth- AR: Part C</vt:lpstr>
      <vt:lpstr>Exited Within Age Expectations –   AR: One State Part C</vt:lpstr>
      <vt:lpstr>Inferences</vt:lpstr>
      <vt:lpstr>Numerous ways to  examine evidence…dig deeper…</vt:lpstr>
      <vt:lpstr>Example Data:  Outcome 2 Entry X Exit Ratings</vt:lpstr>
      <vt:lpstr>Example Distribution Outcome 2:                          Exit - Entrance Ratings   n=3160</vt:lpstr>
      <vt:lpstr>Example looking at variation across programs within a state</vt:lpstr>
      <vt:lpstr>Take Home Message</vt:lpstr>
      <vt:lpstr>Jump up and get your data! </vt:lpstr>
      <vt:lpstr>From Ratings to Action…  Program Improvement</vt:lpstr>
      <vt:lpstr>PowerPoint Presentation</vt:lpstr>
      <vt:lpstr>PowerPoint Presentation</vt:lpstr>
      <vt:lpstr>Questions and Answers</vt:lpstr>
      <vt:lpstr>ECO Center web site</vt:lpstr>
      <vt:lpstr>Contact Information</vt:lpstr>
      <vt:lpstr>END…</vt:lpstr>
      <vt:lpstr>EXTRAS &amp; LEFTOVERS….</vt:lpstr>
      <vt:lpstr>PowerPoint Presentation</vt:lpstr>
      <vt:lpstr>PowerPoint Presentation</vt:lpstr>
      <vt:lpstr>The national data …                             After three years…</vt:lpstr>
      <vt:lpstr>Is the rating subjective?</vt:lpstr>
      <vt:lpstr>Informed Decisions</vt:lpstr>
      <vt:lpstr>Fake Data: OSEP progress categories</vt:lpstr>
      <vt:lpstr>PowerPoint Presentation</vt:lpstr>
    </vt:vector>
  </TitlesOfParts>
  <Company>unc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 Longitudinal -  OSEP Leadership Mtng</dc:title>
  <dc:creator>ECO</dc:creator>
  <cp:lastModifiedBy>Wagner, Christine D</cp:lastModifiedBy>
  <cp:revision>750</cp:revision>
  <dcterms:created xsi:type="dcterms:W3CDTF">2008-03-27T18:39:34Z</dcterms:created>
  <dcterms:modified xsi:type="dcterms:W3CDTF">2016-02-04T20:16:30Z</dcterms:modified>
</cp:coreProperties>
</file>