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4525" r:id="rId3"/>
    <p:sldMasterId id="2147483751" r:id="rId4"/>
    <p:sldMasterId id="2147483766" r:id="rId5"/>
    <p:sldMasterId id="2147483796" r:id="rId6"/>
    <p:sldMasterId id="2147483811" r:id="rId7"/>
    <p:sldMasterId id="2147483781" r:id="rId8"/>
    <p:sldMasterId id="2147484544" r:id="rId9"/>
    <p:sldMasterId id="2147484558" r:id="rId10"/>
    <p:sldMasterId id="2147484546" r:id="rId11"/>
  </p:sldMasterIdLst>
  <p:notesMasterIdLst>
    <p:notesMasterId r:id="rId96"/>
  </p:notesMasterIdLst>
  <p:handoutMasterIdLst>
    <p:handoutMasterId r:id="rId97"/>
  </p:handoutMasterIdLst>
  <p:sldIdLst>
    <p:sldId id="284" r:id="rId12"/>
    <p:sldId id="257" r:id="rId13"/>
    <p:sldId id="613" r:id="rId14"/>
    <p:sldId id="614" r:id="rId15"/>
    <p:sldId id="699" r:id="rId16"/>
    <p:sldId id="697" r:id="rId17"/>
    <p:sldId id="698" r:id="rId18"/>
    <p:sldId id="700" r:id="rId19"/>
    <p:sldId id="615" r:id="rId20"/>
    <p:sldId id="616" r:id="rId21"/>
    <p:sldId id="763" r:id="rId22"/>
    <p:sldId id="761" r:id="rId23"/>
    <p:sldId id="620" r:id="rId24"/>
    <p:sldId id="621" r:id="rId25"/>
    <p:sldId id="737" r:id="rId26"/>
    <p:sldId id="720" r:id="rId27"/>
    <p:sldId id="721" r:id="rId28"/>
    <p:sldId id="722" r:id="rId29"/>
    <p:sldId id="623" r:id="rId30"/>
    <p:sldId id="624" r:id="rId31"/>
    <p:sldId id="625" r:id="rId32"/>
    <p:sldId id="626" r:id="rId33"/>
    <p:sldId id="627" r:id="rId34"/>
    <p:sldId id="628" r:id="rId35"/>
    <p:sldId id="629" r:id="rId36"/>
    <p:sldId id="630" r:id="rId37"/>
    <p:sldId id="631" r:id="rId38"/>
    <p:sldId id="632" r:id="rId39"/>
    <p:sldId id="633" r:id="rId40"/>
    <p:sldId id="634" r:id="rId41"/>
    <p:sldId id="635" r:id="rId42"/>
    <p:sldId id="636" r:id="rId43"/>
    <p:sldId id="637" r:id="rId44"/>
    <p:sldId id="762" r:id="rId45"/>
    <p:sldId id="645" r:id="rId46"/>
    <p:sldId id="705" r:id="rId47"/>
    <p:sldId id="707" r:id="rId48"/>
    <p:sldId id="706" r:id="rId49"/>
    <p:sldId id="709" r:id="rId50"/>
    <p:sldId id="716" r:id="rId51"/>
    <p:sldId id="717" r:id="rId52"/>
    <p:sldId id="718" r:id="rId53"/>
    <p:sldId id="719" r:id="rId54"/>
    <p:sldId id="710" r:id="rId55"/>
    <p:sldId id="734" r:id="rId56"/>
    <p:sldId id="711" r:id="rId57"/>
    <p:sldId id="712" r:id="rId58"/>
    <p:sldId id="714" r:id="rId59"/>
    <p:sldId id="646" r:id="rId60"/>
    <p:sldId id="647" r:id="rId61"/>
    <p:sldId id="776" r:id="rId62"/>
    <p:sldId id="738" r:id="rId63"/>
    <p:sldId id="739" r:id="rId64"/>
    <p:sldId id="696" r:id="rId65"/>
    <p:sldId id="764" r:id="rId66"/>
    <p:sldId id="765" r:id="rId67"/>
    <p:sldId id="766" r:id="rId68"/>
    <p:sldId id="767" r:id="rId69"/>
    <p:sldId id="768" r:id="rId70"/>
    <p:sldId id="769" r:id="rId71"/>
    <p:sldId id="775" r:id="rId72"/>
    <p:sldId id="778" r:id="rId73"/>
    <p:sldId id="779" r:id="rId74"/>
    <p:sldId id="780" r:id="rId75"/>
    <p:sldId id="638" r:id="rId76"/>
    <p:sldId id="741" r:id="rId77"/>
    <p:sldId id="742" r:id="rId78"/>
    <p:sldId id="652" r:id="rId79"/>
    <p:sldId id="653" r:id="rId80"/>
    <p:sldId id="686" r:id="rId81"/>
    <p:sldId id="661" r:id="rId82"/>
    <p:sldId id="772" r:id="rId83"/>
    <p:sldId id="663" r:id="rId84"/>
    <p:sldId id="664" r:id="rId85"/>
    <p:sldId id="773" r:id="rId86"/>
    <p:sldId id="774" r:id="rId87"/>
    <p:sldId id="723" r:id="rId88"/>
    <p:sldId id="724" r:id="rId89"/>
    <p:sldId id="725" r:id="rId90"/>
    <p:sldId id="733" r:id="rId91"/>
    <p:sldId id="610" r:id="rId92"/>
    <p:sldId id="770" r:id="rId93"/>
    <p:sldId id="777" r:id="rId94"/>
    <p:sldId id="771" r:id="rId95"/>
  </p:sldIdLst>
  <p:sldSz cx="9144000" cy="6858000" type="screen4x3"/>
  <p:notesSz cx="6858000" cy="9296400"/>
  <p:custDataLst>
    <p:tags r:id="rId98"/>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568"/>
    <a:srgbClr val="003300"/>
    <a:srgbClr val="000099"/>
    <a:srgbClr val="7D7DD5"/>
    <a:srgbClr val="4E2AB8"/>
    <a:srgbClr val="6600CC"/>
    <a:srgbClr val="6600FF"/>
    <a:srgbClr val="D5B8EA"/>
    <a:srgbClr val="FFEAA7"/>
    <a:srgbClr val="523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884" autoAdjust="0"/>
    <p:restoredTop sz="82975" autoAdjust="0"/>
  </p:normalViewPr>
  <p:slideViewPr>
    <p:cSldViewPr>
      <p:cViewPr>
        <p:scale>
          <a:sx n="73" d="100"/>
          <a:sy n="73" d="100"/>
        </p:scale>
        <p:origin x="-974" y="-355"/>
      </p:cViewPr>
      <p:guideLst>
        <p:guide orient="horz" pos="2160"/>
        <p:guide pos="2880"/>
      </p:guideLst>
    </p:cSldViewPr>
  </p:slideViewPr>
  <p:outlineViewPr>
    <p:cViewPr>
      <p:scale>
        <a:sx n="33" d="100"/>
        <a:sy n="33" d="100"/>
      </p:scale>
      <p:origin x="0" y="59496"/>
    </p:cViewPr>
  </p:outlineViewPr>
  <p:notesTextViewPr>
    <p:cViewPr>
      <p:scale>
        <a:sx n="100" d="100"/>
        <a:sy n="100" d="100"/>
      </p:scale>
      <p:origin x="0" y="0"/>
    </p:cViewPr>
  </p:notesTextViewPr>
  <p:sorterViewPr>
    <p:cViewPr>
      <p:scale>
        <a:sx n="75" d="100"/>
        <a:sy n="75" d="100"/>
      </p:scale>
      <p:origin x="0" y="10044"/>
    </p:cViewPr>
  </p:sorterViewPr>
  <p:notesViewPr>
    <p:cSldViewPr>
      <p:cViewPr varScale="1">
        <p:scale>
          <a:sx n="56" d="100"/>
          <a:sy n="56" d="100"/>
        </p:scale>
        <p:origin x="-1788" y="-78"/>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7" name="Rectangle 3"/>
          <p:cNvSpPr>
            <a:spLocks noGrp="1" noChangeArrowheads="1"/>
          </p:cNvSpPr>
          <p:nvPr>
            <p:ph type="dt" sz="quarter" idx="1"/>
          </p:nvPr>
        </p:nvSpPr>
        <p:spPr bwMode="auto">
          <a:xfrm>
            <a:off x="3884852" y="0"/>
            <a:ext cx="2971593"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6DD5799A-5623-4D95-8E4F-A5843D07E34E}" type="datetimeFigureOut">
              <a:rPr lang="en-US"/>
              <a:pPr>
                <a:defRPr/>
              </a:pPr>
              <a:t>1/2/2013</a:t>
            </a:fld>
            <a:endParaRPr lang="en-US" dirty="0"/>
          </a:p>
        </p:txBody>
      </p:sp>
      <p:sp>
        <p:nvSpPr>
          <p:cNvPr id="385029" name="Rectangle 5"/>
          <p:cNvSpPr>
            <a:spLocks noGrp="1" noChangeArrowheads="1"/>
          </p:cNvSpPr>
          <p:nvPr>
            <p:ph type="sldNum" sz="quarter" idx="3"/>
          </p:nvPr>
        </p:nvSpPr>
        <p:spPr bwMode="auto">
          <a:xfrm>
            <a:off x="3884852" y="8829038"/>
            <a:ext cx="2971593"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defRPr sz="1200">
                <a:solidFill>
                  <a:srgbClr val="224568"/>
                </a:solidFill>
                <a:latin typeface="Arial" charset="0"/>
              </a:defRPr>
            </a:lvl1pPr>
          </a:lstStyle>
          <a:p>
            <a:pPr>
              <a:defRPr/>
            </a:pPr>
            <a:fld id="{DD53F430-71A5-4CF0-A207-E53DE8272E83}" type="slidenum">
              <a:rPr lang="en-US"/>
              <a:pPr>
                <a:defRPr/>
              </a:pPr>
              <a:t>‹#›</a:t>
            </a:fld>
            <a:endParaRPr lang="en-US" dirty="0"/>
          </a:p>
        </p:txBody>
      </p:sp>
      <p:sp>
        <p:nvSpPr>
          <p:cNvPr id="6" name="Footer Placeholder 5"/>
          <p:cNvSpPr>
            <a:spLocks noGrp="1"/>
          </p:cNvSpPr>
          <p:nvPr>
            <p:ph type="ftr" sz="quarter" idx="2"/>
          </p:nvPr>
        </p:nvSpPr>
        <p:spPr>
          <a:xfrm>
            <a:off x="2" y="8830628"/>
            <a:ext cx="2971593" cy="464184"/>
          </a:xfrm>
          <a:prstGeom prst="rect">
            <a:avLst/>
          </a:prstGeom>
        </p:spPr>
        <p:txBody>
          <a:bodyPr vert="horz" lIns="91440" tIns="45720" rIns="91440" bIns="45720" rtlCol="0" anchor="b"/>
          <a:lstStyle>
            <a:lvl1pPr algn="l">
              <a:defRPr sz="1200">
                <a:latin typeface="Arial" charset="0"/>
              </a:defRPr>
            </a:lvl1pPr>
          </a:lstStyle>
          <a:p>
            <a:pPr>
              <a:defRPr/>
            </a:pPr>
            <a:r>
              <a:rPr lang="en-US" dirty="0"/>
              <a:t>Early Childhood Outcomes Center</a:t>
            </a:r>
          </a:p>
        </p:txBody>
      </p:sp>
    </p:spTree>
    <p:extLst>
      <p:ext uri="{BB962C8B-B14F-4D97-AF65-F5344CB8AC3E}">
        <p14:creationId xmlns:p14="http://schemas.microsoft.com/office/powerpoint/2010/main" val="1403819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2" y="0"/>
            <a:ext cx="2971593"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dirty="0"/>
          </a:p>
        </p:txBody>
      </p:sp>
      <p:sp>
        <p:nvSpPr>
          <p:cNvPr id="29699" name="Rectangle 3"/>
          <p:cNvSpPr>
            <a:spLocks noGrp="1" noChangeArrowheads="1"/>
          </p:cNvSpPr>
          <p:nvPr>
            <p:ph type="dt" idx="1"/>
          </p:nvPr>
        </p:nvSpPr>
        <p:spPr bwMode="auto">
          <a:xfrm>
            <a:off x="3884852" y="0"/>
            <a:ext cx="2971593"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A431A2BC-4705-4188-A0A4-AC8F57A30C1C}" type="datetimeFigureOut">
              <a:rPr lang="en-US"/>
              <a:pPr>
                <a:defRPr/>
              </a:pPr>
              <a:t>1/2/2013</a:t>
            </a:fld>
            <a:endParaRPr lang="en-US" dirty="0"/>
          </a:p>
        </p:txBody>
      </p:sp>
      <p:sp>
        <p:nvSpPr>
          <p:cNvPr id="44036" name="Rectangle 4"/>
          <p:cNvSpPr>
            <a:spLocks noGrp="1" noRot="1" noChangeAspect="1" noChangeArrowheads="1" noTextEdit="1"/>
          </p:cNvSpPr>
          <p:nvPr>
            <p:ph type="sldImg" idx="2"/>
          </p:nvPr>
        </p:nvSpPr>
        <p:spPr bwMode="auto">
          <a:xfrm>
            <a:off x="1108075" y="696913"/>
            <a:ext cx="4645025" cy="3484562"/>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4556" y="4414519"/>
            <a:ext cx="5488890" cy="4184016"/>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2" y="8829038"/>
            <a:ext cx="2971593"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dirty="0"/>
          </a:p>
        </p:txBody>
      </p:sp>
      <p:sp>
        <p:nvSpPr>
          <p:cNvPr id="29703" name="Rectangle 7"/>
          <p:cNvSpPr>
            <a:spLocks noGrp="1" noChangeArrowheads="1"/>
          </p:cNvSpPr>
          <p:nvPr>
            <p:ph type="sldNum" sz="quarter" idx="5"/>
          </p:nvPr>
        </p:nvSpPr>
        <p:spPr bwMode="auto">
          <a:xfrm>
            <a:off x="3884852" y="8829038"/>
            <a:ext cx="2971593"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B870086B-FE29-42BD-B1B4-F60304D1E2BB}" type="slidenum">
              <a:rPr lang="en-US"/>
              <a:pPr>
                <a:defRPr/>
              </a:pPr>
              <a:t>‹#›</a:t>
            </a:fld>
            <a:endParaRPr lang="en-US" dirty="0"/>
          </a:p>
        </p:txBody>
      </p:sp>
    </p:spTree>
    <p:extLst>
      <p:ext uri="{BB962C8B-B14F-4D97-AF65-F5344CB8AC3E}">
        <p14:creationId xmlns:p14="http://schemas.microsoft.com/office/powerpoint/2010/main" val="3687264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a:t>
            </a:fld>
            <a:endParaRPr lang="en-US" dirty="0"/>
          </a:p>
        </p:txBody>
      </p:sp>
    </p:spTree>
    <p:extLst>
      <p:ext uri="{BB962C8B-B14F-4D97-AF65-F5344CB8AC3E}">
        <p14:creationId xmlns:p14="http://schemas.microsoft.com/office/powerpoint/2010/main" val="367340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0692989-02C2-4725-B059-A4DE04AAB2D5}" type="slidenum">
              <a:rPr lang="en-US"/>
              <a:pPr/>
              <a:t>11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baseline="0" dirty="0" smtClean="0"/>
              <a:t>Functional, not isolated skills in domains</a:t>
            </a:r>
          </a:p>
          <a:p>
            <a:pPr eaLnBrk="1" hangingPunct="1"/>
            <a:r>
              <a:rPr lang="en-US" baseline="0" dirty="0" smtClean="0"/>
              <a:t>Across 0-5</a:t>
            </a:r>
          </a:p>
          <a:p>
            <a:pPr eaLnBrk="1" hangingPunct="1"/>
            <a:r>
              <a:rPr lang="en-US" baseline="0" dirty="0" smtClean="0"/>
              <a:t>What any parent would want for their child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Check your knowledge of the three child outcomes!!  You remember how to play Jeopardy.  Make sure you are in ‘slide show’ mode and click on each box so that the ‘door’ slides away.  Behind the door is the answer to the question.  You provide the question, which might be ‘What is Outcome 1?’  ‘What is Outcome 2?’ or ‘What is Outcome 3?’  Record your responses on the ‘Jeopardy Score Sheets’.</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AA535A5-EFE0-43ED-B3DA-7C4CB97B9646}" type="slidenum">
              <a:rPr lang="en-US" b="0" smtClean="0"/>
              <a:pPr eaLnBrk="1" hangingPunct="1"/>
              <a:t>12</a:t>
            </a:fld>
            <a:endParaRPr lang="en-US" b="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615C7B2-409D-4EEA-8B5B-03A704CEDF4D}" type="slidenum">
              <a:rPr lang="en-US"/>
              <a:pPr/>
              <a:t>13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i="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26729FC-530D-467A-934F-C10F5F039349}" type="slidenum">
              <a:rPr lang="en-US" smtClean="0"/>
              <a:pPr/>
              <a:t>14</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Division of Early Childhood,</a:t>
            </a:r>
            <a:r>
              <a:rPr lang="en-US" baseline="0" dirty="0" smtClean="0"/>
              <a:t> Council for Exceptional Children</a:t>
            </a:r>
          </a:p>
          <a:p>
            <a:r>
              <a:rPr lang="en-US" baseline="0" dirty="0" smtClean="0"/>
              <a:t>Professional Org that guides good practice across the country</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18</a:t>
            </a:fld>
            <a:endParaRPr lang="en-US" dirty="0"/>
          </a:p>
        </p:txBody>
      </p:sp>
    </p:spTree>
    <p:extLst>
      <p:ext uri="{BB962C8B-B14F-4D97-AF65-F5344CB8AC3E}">
        <p14:creationId xmlns:p14="http://schemas.microsoft.com/office/powerpoint/2010/main" val="73390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180D0D96-3CCB-48CB-B214-5470D5275E46}" type="slidenum">
              <a:rPr lang="en-US" smtClean="0"/>
              <a:pPr/>
              <a:t>19</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17D5ECF-5B3F-4FF8-B086-5ED2A276F0F3}" type="slidenum">
              <a:rPr lang="en-US" smtClean="0"/>
              <a:pPr/>
              <a:t>20</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81AFBD0-0087-42F5-8896-C3BF38D970A3}" type="slidenum">
              <a:rPr lang="en-US" smtClean="0"/>
              <a:pPr/>
              <a:t>21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i="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1AF60AA-725F-48C5-8A56-E3D6E85C7B20}" type="slidenum">
              <a:rPr lang="en-US" smtClean="0"/>
              <a:pPr/>
              <a:t>22</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86B4EDE-18E5-4D84-86CF-8E0FD56E92B2}" type="slidenum">
              <a:rPr lang="en-US" smtClean="0"/>
              <a:pPr/>
              <a:t>23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i="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D427CDE-6D57-4060-8919-AACF027270DF}" type="slidenum">
              <a:rPr lang="en-US"/>
              <a:pPr/>
              <a:t>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A315B4D-F99D-4864-8E61-C874A1628BBD}" type="slidenum">
              <a:rPr lang="en-US" smtClean="0"/>
              <a:pPr/>
              <a:t>24</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i="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33EA219-7151-4FA7-8ABC-6BD64CB059E0}" type="slidenum">
              <a:rPr lang="en-US" smtClean="0"/>
              <a:pPr/>
              <a:t>25</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531B603-6964-4F7B-833D-797B1B243338}" type="slidenum">
              <a:rPr lang="en-US" smtClean="0"/>
              <a:pPr/>
              <a:t>26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a:noFill/>
        </p:spPr>
        <p:txBody>
          <a:bodyPr/>
          <a:lstStyle/>
          <a:p>
            <a:fld id="{5C23DAAC-AFD7-4078-80BB-BEC00273D972}" type="slidenum">
              <a:rPr lang="en-US" smtClean="0"/>
              <a:pPr/>
              <a:t>33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Now let’s check your knowledge of the 7 points on the Child Outcomes Summary rating scale.  As with Outcomes Jeopardy, make sure you are in ‘slide show’ mode and click on each box so that the ‘door’ slides away.  Behind the door is the answer to the question.  You provide the question, which might be ‘What is a rating of 1?’  ‘What is a rating of 2?’ and so on.  Record your responses on the ‘Jeopardy Score Sheets’.</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C9859F2-2DBE-4C88-BD4E-9A217A4CE99A}" type="slidenum">
              <a:rPr lang="en-US" b="0" smtClean="0"/>
              <a:pPr eaLnBrk="1" hangingPunct="1"/>
              <a:t>34</a:t>
            </a:fld>
            <a:endParaRPr lang="en-US" b="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4666FF2-C2D8-4254-AF5A-AB8DEFFA6FF9}" type="slidenum">
              <a:rPr lang="en-US" smtClean="0"/>
              <a:pPr/>
              <a:t>35</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D427CDE-6D57-4060-8919-AACF027270DF}" type="slidenum">
              <a:rPr lang="en-US"/>
              <a:pPr/>
              <a:t>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GPRA – 1993, PART 2002, IDEA reauthorization – 1994.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C3AF372-E7B8-4357-AC76-1F2BABFF42A8}" type="slidenum">
              <a:rPr lang="en-US" smtClean="0"/>
              <a:pPr/>
              <a:t>41</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r>
              <a:rPr lang="en-US" smtClean="0"/>
              <a:t>Information about the family is critical to a COSF rating that reflects all the settings and situations that make up the child’s natural environment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853A8D72-498A-40BD-9C26-837C4CA638B8}" type="slidenum">
              <a:rPr lang="en-US" smtClean="0"/>
              <a:pPr/>
              <a:t>42</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r>
              <a:rPr lang="en-US" dirty="0" smtClean="0"/>
              <a:t>Part of our job in IFSP development is to help the family understand where the child is, where he is going, and when he gets there.  The same is true for the COSF discussion.  The family input should help the rest of the team where the child is (skills and behaviors shown at home and in the community), the progress the family would like to see and, in subsequent data collection, the new skills and behaviors the child is showing at home and in the community.  Refer to blocks/bucket list without numbers to illustrate a tool that can be used to assist with this communication.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E914F8F-A11A-487F-A7C1-F727EDD6024D}" type="slidenum">
              <a:rPr lang="en-US" smtClean="0"/>
              <a:pPr/>
              <a:t>43</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Play the video(s) – discuss observations for outcome 1, 2,</a:t>
            </a:r>
            <a:r>
              <a:rPr lang="en-US" baseline="0" dirty="0" smtClean="0"/>
              <a:t> and/or 3 (depending on time and video)</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fld id="{77CE9604-84C4-4458-BBA7-5E0456596F57}" type="slidenum">
              <a:rPr lang="en-US" sz="1200">
                <a:solidFill>
                  <a:schemeClr val="tx1"/>
                </a:solidFill>
                <a:latin typeface="Times New Roman" pitchFamily="18" charset="0"/>
              </a:rPr>
              <a:pPr/>
              <a:t>5</a:t>
            </a:fld>
            <a:endParaRPr lang="en-US" sz="1200">
              <a:solidFill>
                <a:schemeClr val="tx1"/>
              </a:solidFill>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C53B71D-0B3A-4F25-9FF8-ACB3AEC38364}" type="slidenum">
              <a:rPr lang="en-US" smtClean="0"/>
              <a:pPr/>
              <a:t>49</a:t>
            </a:fld>
            <a:endParaRPr lang="en-US" smtClean="0"/>
          </a:p>
        </p:txBody>
      </p:sp>
      <p:sp>
        <p:nvSpPr>
          <p:cNvPr id="132099" name="Rectangle 2"/>
          <p:cNvSpPr>
            <a:spLocks noGrp="1" noRot="1" noChangeAspect="1" noChangeArrowheads="1" noTextEdit="1"/>
          </p:cNvSpPr>
          <p:nvPr>
            <p:ph type="sldImg"/>
          </p:nvPr>
        </p:nvSpPr>
        <p:spPr>
          <a:xfrm>
            <a:off x="1104900" y="695325"/>
            <a:ext cx="4648200" cy="3486150"/>
          </a:xfrm>
          <a:ln/>
        </p:spPr>
      </p:sp>
      <p:sp>
        <p:nvSpPr>
          <p:cNvPr id="132100" name="Rectangle 3"/>
          <p:cNvSpPr>
            <a:spLocks noGrp="1" noChangeArrowheads="1"/>
          </p:cNvSpPr>
          <p:nvPr>
            <p:ph type="body" idx="1"/>
          </p:nvPr>
        </p:nvSpPr>
        <p:spPr>
          <a:xfrm>
            <a:off x="686591" y="4414839"/>
            <a:ext cx="5487982" cy="4186237"/>
          </a:xfrm>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0692989-02C2-4725-B059-A4DE04AAB2D5}" type="slidenum">
              <a:rPr lang="en-US"/>
              <a:pPr/>
              <a:t>50</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Functional skills exercise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0692989-02C2-4725-B059-A4DE04AAB2D5}" type="slidenum">
              <a:rPr lang="en-US"/>
              <a:pPr/>
              <a:t>51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Video clip(s) from Results Matter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B4AE15F-3658-48CD-BFD2-9FD8368570C6}" type="slidenum">
              <a:rPr lang="en-US" smtClean="0"/>
              <a:pPr/>
              <a:t>52</a:t>
            </a:fld>
            <a:endParaRPr lang="en-US" smtClean="0"/>
          </a:p>
        </p:txBody>
      </p:sp>
      <p:sp>
        <p:nvSpPr>
          <p:cNvPr id="133123" name="Rectangle 2"/>
          <p:cNvSpPr>
            <a:spLocks noGrp="1" noRot="1" noChangeAspect="1" noChangeArrowheads="1" noTextEdit="1"/>
          </p:cNvSpPr>
          <p:nvPr>
            <p:ph type="sldImg"/>
          </p:nvPr>
        </p:nvSpPr>
        <p:spPr>
          <a:xfrm>
            <a:off x="1104900" y="695325"/>
            <a:ext cx="4648200" cy="3486150"/>
          </a:xfrm>
          <a:ln/>
        </p:spPr>
      </p:sp>
      <p:sp>
        <p:nvSpPr>
          <p:cNvPr id="133124" name="Rectangle 3"/>
          <p:cNvSpPr>
            <a:spLocks noGrp="1" noChangeArrowheads="1"/>
          </p:cNvSpPr>
          <p:nvPr>
            <p:ph type="body" idx="1"/>
          </p:nvPr>
        </p:nvSpPr>
        <p:spPr>
          <a:xfrm>
            <a:off x="686591" y="4414839"/>
            <a:ext cx="5487982" cy="4186237"/>
          </a:xfrm>
          <a:noFill/>
          <a:ln/>
        </p:spPr>
        <p:txBody>
          <a:bodyPr/>
          <a:lstStyle/>
          <a:p>
            <a:pPr eaLnBrk="1" hangingPunct="1"/>
            <a:endParaRPr lang="en-US" i="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53</a:t>
            </a:fld>
            <a:endParaRPr lang="en-US"/>
          </a:p>
        </p:txBody>
      </p:sp>
    </p:spTree>
    <p:extLst>
      <p:ext uri="{BB962C8B-B14F-4D97-AF65-F5344CB8AC3E}">
        <p14:creationId xmlns:p14="http://schemas.microsoft.com/office/powerpoint/2010/main" val="561161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 discussions and debrief</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54</a:t>
            </a:fld>
            <a:endParaRPr lang="en-US" dirty="0"/>
          </a:p>
        </p:txBody>
      </p:sp>
    </p:spTree>
    <p:extLst>
      <p:ext uri="{BB962C8B-B14F-4D97-AF65-F5344CB8AC3E}">
        <p14:creationId xmlns:p14="http://schemas.microsoft.com/office/powerpoint/2010/main" val="600485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B65FA19-1F2C-4E30-90E2-67366230885B}" type="slidenum">
              <a:rPr lang="en-US" smtClean="0"/>
              <a:pPr/>
              <a:t>55</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480102F-682A-4C4D-8552-B7AFD2C3BE81}" type="slidenum">
              <a:rPr lang="en-US" smtClean="0"/>
              <a:pPr/>
              <a:t>56</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D8EA438C-60E1-4352-BF2C-687F83A77F77}" type="slidenum">
              <a:rPr lang="en-US" smtClean="0"/>
              <a:pPr/>
              <a:t>57</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63AA5766-7DB3-493E-8190-FCFC177B972F}" type="slidenum">
              <a:rPr lang="en-US" smtClean="0"/>
              <a:pPr/>
              <a:t>58</a:t>
            </a:fld>
            <a:endParaRPr lang="en-US" smtClean="0"/>
          </a:p>
        </p:txBody>
      </p:sp>
      <p:sp>
        <p:nvSpPr>
          <p:cNvPr id="138243" name="Rectangle 2"/>
          <p:cNvSpPr>
            <a:spLocks noGrp="1" noRot="1" noChangeAspect="1" noChangeArrowheads="1" noTextEdit="1"/>
          </p:cNvSpPr>
          <p:nvPr>
            <p:ph type="sldImg"/>
          </p:nvPr>
        </p:nvSpPr>
        <p:spPr>
          <a:xfrm>
            <a:off x="1104900" y="695325"/>
            <a:ext cx="4648200" cy="3486150"/>
          </a:xfrm>
          <a:ln/>
        </p:spPr>
      </p:sp>
      <p:sp>
        <p:nvSpPr>
          <p:cNvPr id="138244" name="Rectangle 3"/>
          <p:cNvSpPr>
            <a:spLocks noGrp="1" noChangeArrowheads="1"/>
          </p:cNvSpPr>
          <p:nvPr>
            <p:ph type="body" idx="1"/>
          </p:nvPr>
        </p:nvSpPr>
        <p:spPr>
          <a:xfrm>
            <a:off x="686591" y="4414839"/>
            <a:ext cx="5487982" cy="4186237"/>
          </a:xfrm>
          <a:noFill/>
          <a:ln/>
        </p:spPr>
        <p:txBody>
          <a:bodyPr/>
          <a:lstStyle/>
          <a:p>
            <a:pPr eaLnBrk="1" hangingPunct="1"/>
            <a:r>
              <a:rPr lang="en-US" smtClean="0"/>
              <a:t>The focus is on functionally meaningful actions.  Many assessment tools have items that measure discrete skills that aren’t individually meaningful to the child. The skills are meaningful only when they are integrated with other things so that the child can accomplish something.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fld id="{C372A740-134F-4F34-BCB8-E9211E6B03DC}" type="slidenum">
              <a:rPr lang="en-US" sz="1200">
                <a:solidFill>
                  <a:schemeClr val="tx1"/>
                </a:solidFill>
                <a:latin typeface="Times New Roman" pitchFamily="18" charset="0"/>
              </a:rPr>
              <a:pPr/>
              <a:t>6</a:t>
            </a:fld>
            <a:endParaRPr lang="en-US" sz="1200">
              <a:solidFill>
                <a:schemeClr val="tx1"/>
              </a:solidFill>
              <a:latin typeface="Times New Roman" pitchFamily="18" charset="0"/>
            </a:endParaRPr>
          </a:p>
        </p:txBody>
      </p:sp>
      <p:sp>
        <p:nvSpPr>
          <p:cNvPr id="57347" name="Rectangle 2"/>
          <p:cNvSpPr>
            <a:spLocks noGrp="1" noRot="1" noChangeAspect="1" noChangeArrowheads="1" noTextEdit="1"/>
          </p:cNvSpPr>
          <p:nvPr>
            <p:ph type="sldImg"/>
          </p:nvPr>
        </p:nvSpPr>
        <p:spPr>
          <a:xfrm>
            <a:off x="1122363" y="690563"/>
            <a:ext cx="4611687" cy="3459162"/>
          </a:xfrm>
          <a:ln/>
        </p:spPr>
      </p:sp>
      <p:sp>
        <p:nvSpPr>
          <p:cNvPr id="57348" name="Rectangle 3"/>
          <p:cNvSpPr>
            <a:spLocks noGrp="1" noChangeArrowheads="1"/>
          </p:cNvSpPr>
          <p:nvPr>
            <p:ph type="body" idx="1"/>
          </p:nvPr>
        </p:nvSpPr>
        <p:spPr>
          <a:xfrm>
            <a:off x="904876" y="4378670"/>
            <a:ext cx="5046663" cy="42269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During the 2003 budget period, the Administration rated approximately 130 federal programs on their effectiveness using part</a:t>
            </a:r>
          </a:p>
          <a:p>
            <a:pPr eaLnBrk="1" hangingPunct="1">
              <a:buFontTx/>
              <a:buChar char="•"/>
            </a:pPr>
            <a:r>
              <a:rPr lang="en-US" smtClean="0"/>
              <a:t>50% of the these programs had no performance data</a:t>
            </a:r>
          </a:p>
          <a:p>
            <a:pPr eaLnBrk="1" hangingPunct="1">
              <a:buFontTx/>
              <a:buChar char="•"/>
            </a:pPr>
            <a:r>
              <a:rPr lang="en-US" smtClean="0"/>
              <a:t>Programs tend to use inputs or process data, rather than results or outcome data</a:t>
            </a:r>
          </a:p>
          <a:p>
            <a:pPr eaLnBrk="1" hangingPunct="1">
              <a:buFontTx/>
              <a:buChar char="•"/>
            </a:pPr>
            <a:r>
              <a:rPr lang="en-US" smtClean="0"/>
              <a:t>Specifically for Part C and Section 619:   did not do well in the area of accountability/results because there were no long-term child outcome goals;  no child outcome data.  The recommendation from the PART is that OSEP needs to develop a strategy to collect annual performance data (child and family outcomes) in a timely manner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559AEA0C-24C0-4929-A478-F32904A0E82C}" type="slidenum">
              <a:rPr lang="en-US" smtClean="0"/>
              <a:pPr/>
              <a:t>59</a:t>
            </a:fld>
            <a:endParaRPr lang="en-US" smtClean="0"/>
          </a:p>
        </p:txBody>
      </p:sp>
      <p:sp>
        <p:nvSpPr>
          <p:cNvPr id="139267" name="Rectangle 2"/>
          <p:cNvSpPr>
            <a:spLocks noGrp="1" noRot="1" noChangeAspect="1" noChangeArrowheads="1" noTextEdit="1"/>
          </p:cNvSpPr>
          <p:nvPr>
            <p:ph type="sldImg"/>
          </p:nvPr>
        </p:nvSpPr>
        <p:spPr>
          <a:xfrm>
            <a:off x="1104900" y="695325"/>
            <a:ext cx="4648200" cy="3486150"/>
          </a:xfrm>
          <a:ln/>
        </p:spPr>
      </p:sp>
      <p:sp>
        <p:nvSpPr>
          <p:cNvPr id="139268" name="Rectangle 3"/>
          <p:cNvSpPr>
            <a:spLocks noGrp="1" noChangeArrowheads="1"/>
          </p:cNvSpPr>
          <p:nvPr>
            <p:ph type="body" idx="1"/>
          </p:nvPr>
        </p:nvSpPr>
        <p:spPr>
          <a:xfrm>
            <a:off x="686591" y="4414839"/>
            <a:ext cx="5487982" cy="4186237"/>
          </a:xfrm>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0692989-02C2-4725-B059-A4DE04AAB2D5}" type="slidenum">
              <a:rPr lang="en-US"/>
              <a:pPr/>
              <a:t>60</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Video Activity</a:t>
            </a:r>
            <a:r>
              <a:rPr lang="en-US" baseline="0" dirty="0" smtClean="0"/>
              <a:t> to practice AE, IF, F based on CDC milestones</a:t>
            </a:r>
          </a:p>
          <a:p>
            <a:pPr eaLnBrk="1" hangingPunct="1"/>
            <a:endParaRPr lang="en-US" baseline="0" dirty="0" smtClean="0"/>
          </a:p>
          <a:p>
            <a:pPr eaLnBrk="1" hangingPunct="1"/>
            <a:r>
              <a:rPr lang="en-US" baseline="0" dirty="0" smtClean="0"/>
              <a:t>Start by talking about “What do we expect for a child of age X”</a:t>
            </a:r>
          </a:p>
          <a:p>
            <a:pPr eaLnBrk="1" hangingPunct="1"/>
            <a:r>
              <a:rPr lang="en-US" baseline="0" dirty="0" smtClean="0"/>
              <a:t>Then play video and ask them to sort by outcome(s)</a:t>
            </a:r>
          </a:p>
          <a:p>
            <a:pPr eaLnBrk="1" hangingPunct="1"/>
            <a:r>
              <a:rPr lang="en-US" baseline="0" dirty="0" smtClean="0"/>
              <a:t>Then discuss AE, IF, F for the skills observed</a:t>
            </a:r>
          </a:p>
          <a:p>
            <a:pPr eaLnBrk="1" hangingPunct="1"/>
            <a:endParaRPr lang="en-US" baseline="0" dirty="0" smtClean="0"/>
          </a:p>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0692989-02C2-4725-B059-A4DE04AAB2D5}" type="slidenum">
              <a:rPr lang="en-US"/>
              <a:pPr/>
              <a:t>61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Video Activity</a:t>
            </a:r>
            <a:r>
              <a:rPr lang="en-US" baseline="0" dirty="0" smtClean="0"/>
              <a:t> to practice AE, IF, F based on CDC milestones</a:t>
            </a:r>
          </a:p>
          <a:p>
            <a:pPr eaLnBrk="1" hangingPunct="1"/>
            <a:endParaRPr lang="en-US" baseline="0" dirty="0" smtClean="0"/>
          </a:p>
          <a:p>
            <a:pPr eaLnBrk="1" hangingPunct="1"/>
            <a:r>
              <a:rPr lang="en-US" baseline="0" dirty="0" smtClean="0"/>
              <a:t>Show 2 kids at 18 </a:t>
            </a:r>
            <a:r>
              <a:rPr lang="en-US" baseline="0" dirty="0" err="1" smtClean="0"/>
              <a:t>mo</a:t>
            </a:r>
            <a:r>
              <a:rPr lang="en-US" baseline="0" dirty="0" smtClean="0"/>
              <a:t>; 2 kids at 3 years</a:t>
            </a:r>
          </a:p>
          <a:p>
            <a:pPr eaLnBrk="1" hangingPunct="1"/>
            <a:endParaRPr lang="en-US" baseline="0" dirty="0" smtClean="0"/>
          </a:p>
          <a:p>
            <a:pPr eaLnBrk="1" hangingPunct="1"/>
            <a:r>
              <a:rPr lang="en-US" baseline="0" dirty="0" smtClean="0"/>
              <a:t>Start by talking about “What do we expect for a child of age X”</a:t>
            </a:r>
          </a:p>
          <a:p>
            <a:pPr eaLnBrk="1" hangingPunct="1"/>
            <a:r>
              <a:rPr lang="en-US" baseline="0" dirty="0" smtClean="0"/>
              <a:t>Then play video and ask them to sort by outcome(s)</a:t>
            </a:r>
          </a:p>
          <a:p>
            <a:pPr eaLnBrk="1" hangingPunct="1"/>
            <a:r>
              <a:rPr lang="en-US" baseline="0" dirty="0" smtClean="0"/>
              <a:t>Then discuss AE, IF, F for the skills observed</a:t>
            </a:r>
          </a:p>
          <a:p>
            <a:pPr eaLnBrk="1" hangingPunct="1"/>
            <a:endParaRPr lang="en-US" baseline="0" dirty="0" smtClean="0"/>
          </a:p>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smtClean="0"/>
          </a:p>
        </p:txBody>
      </p:sp>
      <p:sp>
        <p:nvSpPr>
          <p:cNvPr id="123908" name="Slide Number Placeholder 3"/>
          <p:cNvSpPr>
            <a:spLocks noGrp="1"/>
          </p:cNvSpPr>
          <p:nvPr>
            <p:ph type="sldNum" sz="quarter" idx="5"/>
          </p:nvPr>
        </p:nvSpPr>
        <p:spPr>
          <a:noFill/>
        </p:spPr>
        <p:txBody>
          <a:bodyPr/>
          <a:lstStyle/>
          <a:p>
            <a:fld id="{5C23DAAC-AFD7-4078-80BB-BEC00273D972}" type="slidenum">
              <a:rPr lang="en-US" smtClean="0"/>
              <a:pPr/>
              <a:t>65</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question that sometimes arises in the context of the summary of functional performance process is whether or not rating a child’s functioning on the 7-point scale is ‘subjective.’  Subjectivity can be defined as related to the ‘mind’ of the rater, rather than the nature of the subject being rated.  If your team determines a rating based on what is in their minds, rather on the what the child demonstrates and the rating criteria, the rating may be subjective.  If the rating is based on the child’s demonstrated functioning, as compared to age-expected functioning and the criteria for each of the 7 points, it is a data based decision – not unlike the decisions the team makes when designing an appropriate program for a child.</a:t>
            </a:r>
          </a:p>
          <a:p>
            <a:endParaRPr lang="en-US" baseline="0" dirty="0" smtClean="0"/>
          </a:p>
          <a:p>
            <a:r>
              <a:rPr lang="en-US" baseline="0" dirty="0" smtClean="0"/>
              <a:t>Next section on age – anchoring – a practice, that when used consistently, helps ensure the proper application of the rating.</a:t>
            </a:r>
            <a:endParaRPr lang="en-US" dirty="0"/>
          </a:p>
        </p:txBody>
      </p:sp>
      <p:sp>
        <p:nvSpPr>
          <p:cNvPr id="4" name="Slide Number Placeholder 3"/>
          <p:cNvSpPr>
            <a:spLocks noGrp="1"/>
          </p:cNvSpPr>
          <p:nvPr>
            <p:ph type="sldNum" sz="quarter" idx="10"/>
          </p:nvPr>
        </p:nvSpPr>
        <p:spPr/>
        <p:txBody>
          <a:bodyPr/>
          <a:lstStyle/>
          <a:p>
            <a:fld id="{35FEE69A-A448-4BF2-9942-DEF6713F3C35}" type="slidenum">
              <a:rPr lang="en-US" smtClean="0"/>
              <a:pPr/>
              <a:t>66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Rating</a:t>
            </a:r>
            <a:r>
              <a:rPr lang="en-US" baseline="0" dirty="0" smtClean="0"/>
              <a:t> a child’s functioning based on assessment data draws upon the clinical judgment that professionals develop as part of their experience and training.   Research shows that practitioners will reach the same conclusions when certain conditions are in place.</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67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615C7B2-409D-4EEA-8B5B-03A704CEDF4D}" type="slidenum">
              <a:rPr lang="en-US"/>
              <a:pPr/>
              <a:t>68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i="1"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615C7B2-409D-4EEA-8B5B-03A704CEDF4D}" type="slidenum">
              <a:rPr lang="en-US"/>
              <a:pPr/>
              <a:t>69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i="1"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615C7B2-409D-4EEA-8B5B-03A704CEDF4D}" type="slidenum">
              <a:rPr lang="en-US"/>
              <a:pPr/>
              <a:t>70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i="1"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B65FA19-1F2C-4E30-90E2-67366230885B}" type="slidenum">
              <a:rPr lang="en-US" smtClean="0"/>
              <a:pPr/>
              <a:t>71</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fld id="{4743C6D1-2630-47DE-A69E-5EE9D7E93D2C}" type="slidenum">
              <a:rPr lang="en-US" sz="1200">
                <a:solidFill>
                  <a:schemeClr val="tx1"/>
                </a:solidFill>
                <a:latin typeface="Times New Roman" pitchFamily="18" charset="0"/>
              </a:rPr>
              <a:pPr/>
              <a:t>7</a:t>
            </a:fld>
            <a:endParaRPr lang="en-US" sz="1200">
              <a:solidFill>
                <a:schemeClr val="tx1"/>
              </a:solidFill>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B65FA19-1F2C-4E30-90E2-67366230885B}" type="slidenum">
              <a:rPr lang="en-US" smtClean="0"/>
              <a:pPr/>
              <a:t>72</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9B7C0923-B035-41C4-98B3-3AD6D1279953}" type="slidenum">
              <a:rPr lang="en-US" smtClean="0"/>
              <a:pPr/>
              <a:t>73</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3EE43FA7-A274-4D11-BFC2-E59C35BCFD72}" type="slidenum">
              <a:rPr lang="en-US" smtClean="0"/>
              <a:pPr/>
              <a:t>74</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B65FA19-1F2C-4E30-90E2-67366230885B}" type="slidenum">
              <a:rPr lang="en-US" smtClean="0"/>
              <a:pPr/>
              <a:t>75</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B65FA19-1F2C-4E30-90E2-67366230885B}" type="slidenum">
              <a:rPr lang="en-US" smtClean="0"/>
              <a:pPr/>
              <a:t>76</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D5E889AD-5F53-45D8-B261-922018AF3BE9}" type="slidenum">
              <a:rPr lang="en-US" smtClean="0"/>
              <a:pPr/>
              <a:t>77</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i="1"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50000"/>
              </a:lnSpc>
              <a:buFont typeface="Arial" pitchFamily="34" charset="0"/>
              <a:buNone/>
            </a:pPr>
            <a:r>
              <a:rPr lang="en-US" dirty="0" smtClean="0"/>
              <a:t>Integration of the child outcomes</a:t>
            </a:r>
            <a:r>
              <a:rPr lang="en-US" baseline="0" dirty="0" smtClean="0"/>
              <a:t> measurement with the IFSP/IEP process emerged in the last couple years. As states were rolling out their child outcomes measurement systems, there was a d</a:t>
            </a:r>
            <a:r>
              <a:rPr lang="en-US" sz="1200" dirty="0" smtClean="0">
                <a:latin typeface="Calisto MT" pitchFamily="18" charset="0"/>
              </a:rPr>
              <a:t>esire from the field to make outcomes ‘fit’ into existing processes – so that it would</a:t>
            </a:r>
            <a:r>
              <a:rPr lang="en-US" sz="1200" baseline="0" dirty="0" smtClean="0">
                <a:latin typeface="Calisto MT" pitchFamily="18" charset="0"/>
              </a:rPr>
              <a:t> not be this ‘</a:t>
            </a:r>
            <a:r>
              <a:rPr lang="en-US" sz="1200" dirty="0" smtClean="0">
                <a:latin typeface="Calisto MT" pitchFamily="18" charset="0"/>
              </a:rPr>
              <a:t>extra’ or ‘separate’ piece (disconnected from</a:t>
            </a:r>
            <a:r>
              <a:rPr lang="en-US" sz="1200" baseline="0" dirty="0" smtClean="0">
                <a:latin typeface="Calisto MT" pitchFamily="18" charset="0"/>
              </a:rPr>
              <a:t> the work professionals were doing with children and families).</a:t>
            </a:r>
          </a:p>
          <a:p>
            <a:pPr>
              <a:lnSpc>
                <a:spcPct val="150000"/>
              </a:lnSpc>
              <a:buFont typeface="Arial" pitchFamily="34" charset="0"/>
              <a:buNone/>
            </a:pPr>
            <a:endParaRPr lang="en-US" sz="1200" baseline="0" dirty="0" smtClean="0">
              <a:latin typeface="Calisto MT" pitchFamily="18" charset="0"/>
            </a:endParaRPr>
          </a:p>
          <a:p>
            <a:pPr>
              <a:lnSpc>
                <a:spcPct val="150000"/>
              </a:lnSpc>
              <a:buFont typeface="Arial" pitchFamily="34" charset="0"/>
              <a:buNone/>
            </a:pPr>
            <a:r>
              <a:rPr lang="en-US" sz="1200" baseline="0" dirty="0" smtClean="0">
                <a:latin typeface="Calisto MT" pitchFamily="18" charset="0"/>
              </a:rPr>
              <a:t>And we found, at the national level, that some local programs had </a:t>
            </a:r>
            <a:r>
              <a:rPr lang="en-US" sz="1200" dirty="0" smtClean="0"/>
              <a:t>naturally integrated to make the outcomes process efficient and effective.  So, it</a:t>
            </a:r>
            <a:r>
              <a:rPr lang="en-US" sz="1200" baseline="0" dirty="0" smtClean="0"/>
              <a:t> emerged from local programs.  Local programs figured out how to make it fit naturally into their IFSP/IEP processes.  </a:t>
            </a:r>
          </a:p>
          <a:p>
            <a:pPr>
              <a:lnSpc>
                <a:spcPct val="150000"/>
              </a:lnSpc>
              <a:buFont typeface="Arial" pitchFamily="34" charset="0"/>
              <a:buNone/>
            </a:pPr>
            <a:endParaRPr lang="en-US" sz="1200" baseline="0" dirty="0" smtClean="0"/>
          </a:p>
          <a:p>
            <a:pPr>
              <a:lnSpc>
                <a:spcPct val="150000"/>
              </a:lnSpc>
              <a:buFont typeface="Arial" pitchFamily="34" charset="0"/>
              <a:buNone/>
            </a:pPr>
            <a:r>
              <a:rPr lang="en-US" sz="1200" baseline="0" dirty="0" smtClean="0">
                <a:latin typeface="Calisto MT" pitchFamily="18" charset="0"/>
              </a:rPr>
              <a:t>Essentially, local programs figured out how to involve families in the outcomes measurement from the beginning and found that that improved their data collection and also improved their work with families.   </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79</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4C716150-2BFC-4715-B2AC-FA34BA567CB7}" type="slidenum">
              <a:rPr lang="en-US" smtClean="0"/>
              <a:pPr/>
              <a:t>80</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xfrm>
            <a:off x="686591" y="4338639"/>
            <a:ext cx="5487982" cy="4186237"/>
          </a:xfrm>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fld id="{34B0E3E9-5375-42F1-848D-341151891199}" type="slidenum">
              <a:rPr lang="en-US" sz="1200">
                <a:solidFill>
                  <a:schemeClr val="tx1"/>
                </a:solidFill>
                <a:latin typeface="Times New Roman" pitchFamily="18" charset="0"/>
              </a:rPr>
              <a:pPr/>
              <a:t>8</a:t>
            </a:fld>
            <a:endParaRPr lang="en-US" sz="1200">
              <a:solidFill>
                <a:schemeClr val="tx1"/>
              </a:solidFill>
              <a:latin typeface="Times New Roman" pitchFamily="18" charset="0"/>
            </a:endParaRPr>
          </a:p>
        </p:txBody>
      </p:sp>
      <p:sp>
        <p:nvSpPr>
          <p:cNvPr id="63491" name="Rectangle 2"/>
          <p:cNvSpPr>
            <a:spLocks noGrp="1" noRot="1" noChangeAspect="1" noChangeArrowheads="1" noTextEdit="1"/>
          </p:cNvSpPr>
          <p:nvPr>
            <p:ph type="sldImg"/>
          </p:nvPr>
        </p:nvSpPr>
        <p:spPr>
          <a:xfrm>
            <a:off x="1104900" y="693738"/>
            <a:ext cx="4648200" cy="3486150"/>
          </a:xfrm>
          <a:ln/>
        </p:spPr>
      </p:sp>
      <p:sp>
        <p:nvSpPr>
          <p:cNvPr id="63492" name="Rectangle 3"/>
          <p:cNvSpPr>
            <a:spLocks noGrp="1" noChangeArrowheads="1"/>
          </p:cNvSpPr>
          <p:nvPr>
            <p:ph type="body" idx="1"/>
          </p:nvPr>
        </p:nvSpPr>
        <p:spPr>
          <a:xfrm>
            <a:off x="685800" y="4414177"/>
            <a:ext cx="5489575" cy="41882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i="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224C385-7890-4AF3-87D6-A5DCEE0FF344}" type="slidenum">
              <a:rPr lang="en-US"/>
              <a:pPr/>
              <a:t>9</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0692989-02C2-4725-B059-A4DE04AAB2D5}" type="slidenum">
              <a:rPr lang="en-US"/>
              <a:pPr/>
              <a:t>10</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baseline="0" dirty="0" smtClean="0"/>
              <a:t>Functional, not isolated skills in domains</a:t>
            </a:r>
          </a:p>
          <a:p>
            <a:pPr eaLnBrk="1" hangingPunct="1"/>
            <a:r>
              <a:rPr lang="en-US" baseline="0" dirty="0" smtClean="0"/>
              <a:t>Across 0-5</a:t>
            </a:r>
          </a:p>
          <a:p>
            <a:pPr eaLnBrk="1" hangingPunct="1"/>
            <a:r>
              <a:rPr lang="en-US" baseline="0" dirty="0" smtClean="0"/>
              <a:t>What any parent would want for their child</a:t>
            </a:r>
          </a:p>
          <a:p>
            <a:pPr eaLnBrk="1" hangingPunct="1"/>
            <a:endParaRPr lang="en-US" baseline="0" dirty="0" smtClean="0"/>
          </a:p>
          <a:p>
            <a:pPr eaLnBrk="1" hangingPunct="1"/>
            <a:r>
              <a:rPr lang="en-US" baseline="0" dirty="0" smtClean="0"/>
              <a:t>PLAY Step by Step Video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latin typeface="Calisto MT"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Early Childhood Outcomes Center</a:t>
            </a:r>
            <a:endParaRPr lang="en-US" dirty="0">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F3B3C61A-68B6-4BF0-A819-A8FEE82C3229}" type="slidenum">
              <a:rPr lang="en-US"/>
              <a:pPr>
                <a:defRPr/>
              </a:pPr>
              <a:t>‹#›</a:t>
            </a:fld>
            <a:endParaRPr lang="en-US" dirty="0"/>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72204-52BB-4E89-B6F9-4E04230537CB}" type="datetimeFigureOut">
              <a:rPr lang="en-US" smtClean="0"/>
              <a:pPr/>
              <a:t>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39289495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72204-52BB-4E89-B6F9-4E04230537CB}" type="datetimeFigureOut">
              <a:rPr lang="en-US" smtClean="0"/>
              <a:pPr/>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36753716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72204-52BB-4E89-B6F9-4E04230537CB}" type="datetimeFigureOut">
              <a:rPr lang="en-US" smtClean="0"/>
              <a:pPr/>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9476857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72204-52BB-4E89-B6F9-4E04230537CB}"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26139002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72204-52BB-4E89-B6F9-4E04230537CB}"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266466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Early Childhood Outcomes Center</a:t>
            </a:r>
            <a:endParaRPr lang="en-US" dirty="0">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B6D98083-AF93-4B1A-A271-E8265DACB9BD}" type="slidenum">
              <a:rPr lang="en-US"/>
              <a:pPr>
                <a:defRPr/>
              </a:pPr>
              <a:t>‹#›</a:t>
            </a:fld>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latin typeface="Calisto MT"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a:prstGeom prst="rect">
            <a:avLst/>
          </a:prstGeom>
        </p:spPr>
        <p:txBody>
          <a:bodyPr/>
          <a:lstStyle>
            <a:lvl1pPr>
              <a:buClr>
                <a:srgbClr val="224568"/>
              </a:buClr>
              <a:defRPr>
                <a:solidFill>
                  <a:srgbClr val="224568"/>
                </a:solidFill>
                <a:latin typeface="Calisto MT" pitchFamily="18" charset="0"/>
              </a:defRPr>
            </a:lvl1pPr>
            <a:lvl2pPr>
              <a:buClr>
                <a:srgbClr val="000099"/>
              </a:buCl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1F10592D-65E3-48E7-BC5A-718EAF54148C}" type="slidenum">
              <a:rPr lang="en-US"/>
              <a:pPr>
                <a:defRPr/>
              </a:pPr>
              <a:t>‹#›</a:t>
            </a:fld>
            <a:endParaRPr lang="en-US" dirty="0"/>
          </a:p>
        </p:txBody>
      </p:sp>
    </p:spTree>
    <p:extLst>
      <p:ext uri="{BB962C8B-B14F-4D97-AF65-F5344CB8AC3E}">
        <p14:creationId xmlns:p14="http://schemas.microsoft.com/office/powerpoint/2010/main" val="23045531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5691F088-A48A-4666-BF57-286B41F2D7D0}" type="slidenum">
              <a:rPr lang="en-US"/>
              <a:pPr>
                <a:defRPr/>
              </a:pPr>
              <a:t>‹#›</a:t>
            </a:fld>
            <a:endParaRPr lang="en-US" dirty="0"/>
          </a:p>
        </p:txBody>
      </p:sp>
      <p:sp>
        <p:nvSpPr>
          <p:cNvPr id="6" name="Date Placeholder 12"/>
          <p:cNvSpPr>
            <a:spLocks noGrp="1"/>
          </p:cNvSpPr>
          <p:nvPr>
            <p:ph type="dt" sz="half" idx="12"/>
          </p:nvPr>
        </p:nvSpPr>
        <p:spPr/>
        <p:txBody>
          <a:bodyPr/>
          <a:lstStyle>
            <a:lvl1pPr>
              <a:defRPr/>
            </a:lvl1pPr>
          </a:lstStyle>
          <a:p>
            <a:pPr>
              <a:defRPr/>
            </a:pPr>
            <a:fld id="{70801AFA-20DD-48C5-A295-CDAC066C0CAF}" type="datetime1">
              <a:rPr lang="en-US"/>
              <a:pPr>
                <a:defRPr/>
              </a:pPr>
              <a:t>1/2/2013</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latin typeface="Calisto MT" pitchFamily="18" charset="0"/>
              </a:defRPr>
            </a:lvl1pPr>
          </a:lstStyle>
          <a:p>
            <a:pPr>
              <a:defRPr/>
            </a:pPr>
            <a:fld id="{03062E3D-2389-4D1B-B651-9E7CC40A420A}"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26FEF6D-852F-4723-92A6-3E1BD25D8979}" type="slidenum">
              <a:rPr lang="en-US"/>
              <a:pPr>
                <a:defRPr/>
              </a:pPr>
              <a:t>‹#›</a:t>
            </a:fld>
            <a:endParaRPr lang="en-US" dirty="0"/>
          </a:p>
        </p:txBody>
      </p:sp>
      <p:sp>
        <p:nvSpPr>
          <p:cNvPr id="6" name="Date Placeholder 12"/>
          <p:cNvSpPr>
            <a:spLocks noGrp="1"/>
          </p:cNvSpPr>
          <p:nvPr>
            <p:ph type="dt" sz="half" idx="12"/>
          </p:nvPr>
        </p:nvSpPr>
        <p:spPr/>
        <p:txBody>
          <a:bodyPr/>
          <a:lstStyle>
            <a:lvl1pPr>
              <a:defRPr/>
            </a:lvl1pPr>
          </a:lstStyle>
          <a:p>
            <a:pPr>
              <a:defRPr/>
            </a:pPr>
            <a:fld id="{2B654EDE-C1A9-4F77-A3B0-0DF54AB840EA}" type="datetime1">
              <a:rPr lang="en-US"/>
              <a:pPr>
                <a:defRPr/>
              </a:pPr>
              <a:t>1/2/2013</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atin typeface="Calisto MT" pitchFamily="18" charset="0"/>
              </a:defRPr>
            </a:lvl1pPr>
          </a:lstStyle>
          <a:p>
            <a:pPr>
              <a:defRPr/>
            </a:pPr>
            <a:fld id="{DDC8A3C4-B2C7-457A-A24B-B1C0CC7F55F2}"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CA1BE28C-EA6E-41D4-9FA8-68A276E95F0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sto MT" pitchFamily="18" charset="0"/>
              </a:defRPr>
            </a:lvl1pPr>
          </a:lstStyle>
          <a:p>
            <a:r>
              <a:rPr lang="en-US" dirty="0" smtClean="0"/>
              <a:t>Click to edit Master title style</a:t>
            </a:r>
            <a:endParaRPr lang="en-US" dirty="0"/>
          </a:p>
        </p:txBody>
      </p:sp>
      <p:sp>
        <p:nvSpPr>
          <p:cNvPr id="3"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B20BB8E-56D3-4EEC-806E-98E0494CAE0A}" type="slidenum">
              <a:rPr lang="en-US"/>
              <a:pPr>
                <a:defRPr/>
              </a:pPr>
              <a:t>‹#›</a:t>
            </a:fld>
            <a:endParaRPr lang="en-US" dirty="0"/>
          </a:p>
        </p:txBody>
      </p:sp>
      <p:sp>
        <p:nvSpPr>
          <p:cNvPr id="5" name="Date Placeholder 12"/>
          <p:cNvSpPr>
            <a:spLocks noGrp="1"/>
          </p:cNvSpPr>
          <p:nvPr>
            <p:ph type="dt" sz="half" idx="12"/>
          </p:nvPr>
        </p:nvSpPr>
        <p:spPr/>
        <p:txBody>
          <a:bodyPr/>
          <a:lstStyle>
            <a:lvl1pPr>
              <a:defRPr/>
            </a:lvl1pPr>
          </a:lstStyle>
          <a:p>
            <a:pPr>
              <a:defRPr/>
            </a:pPr>
            <a:fld id="{C4E39909-D0D1-4839-96BE-7FCB37A5BB29}" type="datetime1">
              <a:rPr lang="en-US"/>
              <a:pPr>
                <a:defRPr/>
              </a:pPr>
              <a:t>1/2/2013</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DEAFAEED-8498-42DC-AB74-D7E15757BD31}" type="slidenum">
              <a:rPr lang="en-US"/>
              <a:pPr>
                <a:defRPr/>
              </a:pPr>
              <a:t>‹#›</a:t>
            </a:fld>
            <a:endParaRPr lang="en-US" dirty="0"/>
          </a:p>
        </p:txBody>
      </p:sp>
      <p:sp>
        <p:nvSpPr>
          <p:cNvPr id="4" name="Date Placeholder 12"/>
          <p:cNvSpPr>
            <a:spLocks noGrp="1"/>
          </p:cNvSpPr>
          <p:nvPr>
            <p:ph type="dt" sz="half" idx="12"/>
          </p:nvPr>
        </p:nvSpPr>
        <p:spPr/>
        <p:txBody>
          <a:bodyPr/>
          <a:lstStyle>
            <a:lvl1pPr>
              <a:defRPr/>
            </a:lvl1pPr>
          </a:lstStyle>
          <a:p>
            <a:pPr>
              <a:defRPr/>
            </a:pPr>
            <a:fld id="{E7D0A4DE-2134-4150-90AE-711B89BF12A0}"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fld id="{DBB20A67-1EE4-4059-8117-C2177F1F5F1E}" type="datetime1">
              <a:rPr lang="en-US"/>
              <a:pPr>
                <a:defRPr/>
              </a:pPr>
              <a:t>1/2/2013</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3765E8E9-13EA-4739-9529-90FA93B2770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p:spPr>
        <p:txBody>
          <a:bodyPr/>
          <a:lstStyle>
            <a:lvl1pPr>
              <a:defRPr/>
            </a:lvl1pPr>
          </a:lstStyle>
          <a:p>
            <a:pPr>
              <a:defRPr/>
            </a:pPr>
            <a:fld id="{D7E94A6E-CB1A-40A5-A34A-996064BA37DF}" type="datetime1">
              <a:rPr lang="en-US"/>
              <a:pPr>
                <a:defRPr/>
              </a:pPr>
              <a:t>1/2/2013</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91C180AA-CECB-4617-97C5-9EF3CFD7023B}" type="slidenum">
              <a:rPr lang="en-US"/>
              <a:pPr>
                <a:defRPr/>
              </a:pPr>
              <a:t>‹#›</a:t>
            </a:fld>
            <a:endParaRPr lang="en-US" dirty="0"/>
          </a:p>
        </p:txBody>
      </p:sp>
      <p:sp>
        <p:nvSpPr>
          <p:cNvPr id="7" name="Footer Placeholder 8"/>
          <p:cNvSpPr>
            <a:spLocks noGrp="1"/>
          </p:cNvSpPr>
          <p:nvPr>
            <p:ph type="ftr" sz="quarter" idx="12"/>
          </p:nvPr>
        </p:nvSpPr>
        <p:spPr/>
        <p:txBody>
          <a:bodyPr/>
          <a:lstStyle>
            <a:lvl1pPr>
              <a:defRPr/>
            </a:lvl1pPr>
          </a:lstStyle>
          <a:p>
            <a:pPr>
              <a:defRPr/>
            </a:pPr>
            <a:r>
              <a:rPr lang="en-US" dirty="0"/>
              <a:t>Early Childhood Outcomes Center</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053DD89-7C25-4545-B2A4-DFBE039FFB55}" type="slidenum">
              <a:rPr lang="en-US"/>
              <a:pPr>
                <a:defRPr/>
              </a:pPr>
              <a:t>‹#›</a:t>
            </a:fld>
            <a:endParaRPr lang="en-US" dirty="0"/>
          </a:p>
        </p:txBody>
      </p:sp>
      <p:sp>
        <p:nvSpPr>
          <p:cNvPr id="7" name="Date Placeholder 12"/>
          <p:cNvSpPr>
            <a:spLocks noGrp="1"/>
          </p:cNvSpPr>
          <p:nvPr>
            <p:ph type="dt" sz="half" idx="12"/>
          </p:nvPr>
        </p:nvSpPr>
        <p:spPr/>
        <p:txBody>
          <a:bodyPr/>
          <a:lstStyle>
            <a:lvl1pPr>
              <a:defRPr/>
            </a:lvl1pPr>
          </a:lstStyle>
          <a:p>
            <a:pPr>
              <a:defRPr/>
            </a:pPr>
            <a:fld id="{C4878AD8-E852-4904-BD01-CE96D0400CC3}"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Early Childhood Outcomes Center</a:t>
            </a:r>
            <a:endParaRPr lang="en-US" dirty="0"/>
          </a:p>
        </p:txBody>
      </p:sp>
      <p:sp>
        <p:nvSpPr>
          <p:cNvPr id="4" name="Slide Number Placeholder 3"/>
          <p:cNvSpPr>
            <a:spLocks noGrp="1"/>
          </p:cNvSpPr>
          <p:nvPr>
            <p:ph type="sldNum" sz="quarter" idx="11"/>
          </p:nvPr>
        </p:nvSpPr>
        <p:spPr/>
        <p:txBody>
          <a:bodyPr/>
          <a:lstStyle/>
          <a:p>
            <a:pPr>
              <a:defRPr/>
            </a:pPr>
            <a:fld id="{AAF5824E-82CA-4B22-8C59-97E19E989206}" type="slidenum">
              <a:rPr lang="en-US" smtClean="0"/>
              <a:pPr>
                <a:defRPr/>
              </a:pPr>
              <a:t>‹#›</a:t>
            </a:fld>
            <a:endParaRPr lang="en-US" dirty="0"/>
          </a:p>
        </p:txBody>
      </p:sp>
      <p:sp>
        <p:nvSpPr>
          <p:cNvPr id="5" name="Date Placeholder 4"/>
          <p:cNvSpPr>
            <a:spLocks noGrp="1"/>
          </p:cNvSpPr>
          <p:nvPr>
            <p:ph type="dt" sz="half" idx="12"/>
          </p:nvPr>
        </p:nvSpPr>
        <p:spPr/>
        <p:txBody>
          <a:bodyPr/>
          <a:lstStyle/>
          <a:p>
            <a:pPr>
              <a:defRPr/>
            </a:pPr>
            <a:fld id="{0BF918E0-CBDE-4E20-8E23-E301245FD506}" type="datetime1">
              <a:rPr lang="en-US" smtClean="0"/>
              <a:pPr>
                <a:defRPr/>
              </a:pPr>
              <a:t>1/2/2013</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fld id="{DBB20A67-1EE4-4059-8117-C2177F1F5F1E}" type="datetime1">
              <a:rPr lang="en-US"/>
              <a:pPr>
                <a:defRPr/>
              </a:pPr>
              <a:t>1/2/2013</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3765E8E9-13EA-4739-9529-90FA93B2770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fld id="{50A3B5E4-3BAC-4B46-83FF-EE3AFB28CD21}" type="datetime1">
              <a:rPr lang="en-US"/>
              <a:pPr>
                <a:defRPr/>
              </a:pPr>
              <a:t>1/2/2013</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EC275754-1E0A-40AE-A8C9-A7F2DE4BAA8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11"/>
          <p:cNvSpPr>
            <a:spLocks noGrp="1"/>
          </p:cNvSpPr>
          <p:nvPr>
            <p:ph type="sldNum" sz="quarter" idx="11"/>
          </p:nvPr>
        </p:nvSpPr>
        <p:spPr/>
        <p:txBody>
          <a:bodyPr/>
          <a:lstStyle>
            <a:lvl1pPr>
              <a:defRPr/>
            </a:lvl1pPr>
          </a:lstStyle>
          <a:p>
            <a:pPr>
              <a:defRPr/>
            </a:pPr>
            <a:fld id="{19FB7FC4-87C9-4608-8B6A-634074E8BFC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4BC5FB86-FC2C-43B3-8E2C-0E23BC35FB9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1"/>
          <p:cNvSpPr>
            <a:spLocks noGrp="1"/>
          </p:cNvSpPr>
          <p:nvPr>
            <p:ph type="sldNum" sz="quarter" idx="11"/>
          </p:nvPr>
        </p:nvSpPr>
        <p:spPr/>
        <p:txBody>
          <a:bodyPr/>
          <a:lstStyle>
            <a:lvl1pPr>
              <a:defRPr/>
            </a:lvl1pPr>
          </a:lstStyle>
          <a:p>
            <a:pPr>
              <a:defRPr/>
            </a:pPr>
            <a:fld id="{7645EB81-3280-4CB7-BEAB-ACE5155F2EB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964FBA64-A626-4467-AF5B-F1838747548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61E91393-BF8C-42AD-A603-D61F5430194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fld id="{E0010392-A605-4ACE-823C-CE1D5C4F872E}" type="datetime1">
              <a:rPr lang="en-US"/>
              <a:pPr>
                <a:defRPr/>
              </a:pPr>
              <a:t>1/2/2013</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ED4A17B-649C-4F80-8105-7A7571BA1E1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1"/>
          <p:cNvSpPr>
            <a:spLocks noGrp="1"/>
          </p:cNvSpPr>
          <p:nvPr>
            <p:ph type="sldNum" sz="quarter" idx="11"/>
          </p:nvPr>
        </p:nvSpPr>
        <p:spPr/>
        <p:txBody>
          <a:bodyPr/>
          <a:lstStyle>
            <a:lvl1pPr>
              <a:defRPr/>
            </a:lvl1pPr>
          </a:lstStyle>
          <a:p>
            <a:pPr>
              <a:defRPr/>
            </a:pPr>
            <a:fld id="{E834099F-03D1-4896-B8D6-9546DE18B4D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141230E3-5912-4F59-89AB-7C40A394E03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1"/>
          <p:cNvSpPr>
            <a:spLocks noGrp="1"/>
          </p:cNvSpPr>
          <p:nvPr>
            <p:ph type="sldNum" sz="quarter" idx="11"/>
          </p:nvPr>
        </p:nvSpPr>
        <p:spPr/>
        <p:txBody>
          <a:bodyPr/>
          <a:lstStyle>
            <a:lvl1pPr>
              <a:defRPr/>
            </a:lvl1pPr>
          </a:lstStyle>
          <a:p>
            <a:pPr>
              <a:defRPr/>
            </a:pPr>
            <a:fld id="{4555FB12-A1E0-44B5-959D-6A880F3779F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a:xfrm>
            <a:off x="457200" y="6356350"/>
            <a:ext cx="2590800" cy="365125"/>
          </a:xfrm>
          <a:prstGeom prst="rect">
            <a:avLst/>
          </a:prstGeom>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953DF62-26BB-4E12-BC37-2286103161E5}" type="slidenum">
              <a:rPr lang="en-US"/>
              <a:pPr>
                <a:defRPr/>
              </a:pPr>
              <a:t>‹#›</a:t>
            </a:fld>
            <a:endParaRPr lang="en-US" dirty="0"/>
          </a:p>
        </p:txBody>
      </p:sp>
    </p:spTree>
    <p:extLst>
      <p:ext uri="{BB962C8B-B14F-4D97-AF65-F5344CB8AC3E}">
        <p14:creationId xmlns:p14="http://schemas.microsoft.com/office/powerpoint/2010/main" val="258093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0574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9700" y="2057400"/>
            <a:ext cx="3695700" cy="4114800"/>
          </a:xfrm>
        </p:spPr>
        <p:txBody>
          <a:bodyPr/>
          <a:lstStyle/>
          <a:p>
            <a:pPr lvl="0"/>
            <a:endParaRPr lang="en-US" noProof="0" smtClean="0"/>
          </a:p>
        </p:txBody>
      </p:sp>
      <p:sp>
        <p:nvSpPr>
          <p:cNvPr id="5" name="Date Placeholder 4"/>
          <p:cNvSpPr>
            <a:spLocks noGrp="1"/>
          </p:cNvSpPr>
          <p:nvPr>
            <p:ph type="dt" sz="half" idx="10"/>
          </p:nvPr>
        </p:nvSpPr>
        <p:spPr>
          <a:xfrm>
            <a:off x="5105400" y="6248400"/>
            <a:ext cx="1905000" cy="45720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76200" y="6324600"/>
            <a:ext cx="3733800" cy="457200"/>
          </a:xfrm>
          <a:prstGeom prst="rect">
            <a:avLst/>
          </a:prstGeom>
        </p:spPr>
        <p:txBody>
          <a:bodyPr/>
          <a:lstStyle>
            <a:lvl1pPr>
              <a:defRPr smtClean="0"/>
            </a:lvl1pPr>
          </a:lstStyle>
          <a:p>
            <a:pPr>
              <a:defRPr/>
            </a:pPr>
            <a:r>
              <a:rPr lang="en-US"/>
              <a:t>Early Childhood Outcomes Center</a:t>
            </a:r>
            <a:endParaRPr lang="en-US">
              <a:latin typeface="+mn-lt"/>
            </a:endParaRPr>
          </a:p>
        </p:txBody>
      </p:sp>
      <p:sp>
        <p:nvSpPr>
          <p:cNvPr id="7" name="Slide Number Placeholder 6"/>
          <p:cNvSpPr>
            <a:spLocks noGrp="1"/>
          </p:cNvSpPr>
          <p:nvPr>
            <p:ph type="sldNum" sz="quarter" idx="12"/>
          </p:nvPr>
        </p:nvSpPr>
        <p:spPr/>
        <p:txBody>
          <a:bodyPr/>
          <a:lstStyle>
            <a:lvl1pPr>
              <a:defRPr smtClean="0"/>
            </a:lvl1pPr>
          </a:lstStyle>
          <a:p>
            <a:pPr>
              <a:defRPr/>
            </a:pPr>
            <a:fld id="{41F2B4EF-A656-4189-A24F-A9DEB45A88F8}" type="slidenum">
              <a:rPr lang="en-US"/>
              <a:pPr>
                <a:defRPr/>
              </a:pPr>
              <a:t>‹#›</a:t>
            </a:fld>
            <a:endParaRPr lang="en-US"/>
          </a:p>
        </p:txBody>
      </p:sp>
    </p:spTree>
    <p:extLst>
      <p:ext uri="{BB962C8B-B14F-4D97-AF65-F5344CB8AC3E}">
        <p14:creationId xmlns:p14="http://schemas.microsoft.com/office/powerpoint/2010/main" val="934154672"/>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381000"/>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181100" y="2209800"/>
            <a:ext cx="72009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228600" y="6400800"/>
            <a:ext cx="952500" cy="307777"/>
          </a:xfrm>
          <a:prstGeom prst="rect">
            <a:avLst/>
          </a:prstGeom>
          <a:noFill/>
        </p:spPr>
        <p:txBody>
          <a:bodyPr wrap="square" rtlCol="0">
            <a:spAutoFit/>
          </a:bodyPr>
          <a:lstStyle/>
          <a:p>
            <a:fld id="{1B6E6628-C363-44BF-9DFF-4B8017902942}" type="slidenum">
              <a:rPr lang="en-US" sz="1400" smtClean="0"/>
              <a:pPr/>
              <a:t>‹#›</a:t>
            </a:fld>
            <a:endParaRPr lang="en-US" sz="1400" dirty="0"/>
          </a:p>
        </p:txBody>
      </p:sp>
    </p:spTree>
    <p:extLst>
      <p:ext uri="{BB962C8B-B14F-4D97-AF65-F5344CB8AC3E}">
        <p14:creationId xmlns:p14="http://schemas.microsoft.com/office/powerpoint/2010/main" val="3434811296"/>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smtClean="0"/>
          </a:p>
        </p:txBody>
      </p:sp>
      <p:sp>
        <p:nvSpPr>
          <p:cNvPr id="4" name="Rectangle 10"/>
          <p:cNvSpPr>
            <a:spLocks noGrp="1" noChangeArrowheads="1"/>
          </p:cNvSpPr>
          <p:nvPr>
            <p:ph type="sldNum" sz="quarter" idx="10"/>
          </p:nvPr>
        </p:nvSpPr>
        <p:spPr>
          <a:ln/>
        </p:spPr>
        <p:txBody>
          <a:bodyPr/>
          <a:lstStyle>
            <a:lvl1pPr>
              <a:defRPr/>
            </a:lvl1pPr>
          </a:lstStyle>
          <a:p>
            <a:pPr>
              <a:defRPr/>
            </a:pPr>
            <a:fld id="{C3A0237D-733A-4919-9AB3-8B169D3CC734}" type="slidenum">
              <a:rPr lang="en-US"/>
              <a:pPr>
                <a:defRPr/>
              </a:pPr>
              <a:t>‹#›</a:t>
            </a:fld>
            <a:endParaRPr lang="en-US"/>
          </a:p>
        </p:txBody>
      </p:sp>
    </p:spTree>
    <p:extLst>
      <p:ext uri="{BB962C8B-B14F-4D97-AF65-F5344CB8AC3E}">
        <p14:creationId xmlns:p14="http://schemas.microsoft.com/office/powerpoint/2010/main" val="2903295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11"/>
          <p:cNvSpPr>
            <a:spLocks noGrp="1"/>
          </p:cNvSpPr>
          <p:nvPr>
            <p:ph type="sldNum" sz="quarter" idx="11"/>
          </p:nvPr>
        </p:nvSpPr>
        <p:spPr/>
        <p:txBody>
          <a:bodyPr/>
          <a:lstStyle>
            <a:lvl1pPr>
              <a:defRPr/>
            </a:lvl1pPr>
          </a:lstStyle>
          <a:p>
            <a:pPr>
              <a:defRPr/>
            </a:pPr>
            <a:fld id="{1342FE4C-6316-4003-9230-0C98837BF74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951A93CB-40A5-41CF-B126-0202E8792FF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fld id="{31FBA9B1-D75D-4C35-A7BC-70995FC887FF}" type="datetime1">
              <a:rPr lang="en-US"/>
              <a:pPr>
                <a:defRPr/>
              </a:pPr>
              <a:t>1/2/2013</a:t>
            </a:fld>
            <a:endParaRPr lang="en-US" dirty="0"/>
          </a:p>
        </p:txBody>
      </p:sp>
      <p:sp>
        <p:nvSpPr>
          <p:cNvPr id="7"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A2F3F5B-E860-4F4C-8127-E7EB3EA5A939}"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1"/>
          <p:cNvSpPr>
            <a:spLocks noGrp="1"/>
          </p:cNvSpPr>
          <p:nvPr>
            <p:ph type="sldNum" sz="quarter" idx="11"/>
          </p:nvPr>
        </p:nvSpPr>
        <p:spPr/>
        <p:txBody>
          <a:bodyPr/>
          <a:lstStyle>
            <a:lvl1pPr>
              <a:defRPr/>
            </a:lvl1pPr>
          </a:lstStyle>
          <a:p>
            <a:pPr>
              <a:defRPr/>
            </a:pPr>
            <a:fld id="{0C1100EB-D3BA-4C7E-8494-87FB609348A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A17F3D98-F5A2-49CA-993B-3248E9D3E02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DDA0248E-25F0-4599-880B-3F53D5AE4B4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1"/>
          <p:cNvSpPr>
            <a:spLocks noGrp="1"/>
          </p:cNvSpPr>
          <p:nvPr>
            <p:ph type="sldNum" sz="quarter" idx="11"/>
          </p:nvPr>
        </p:nvSpPr>
        <p:spPr/>
        <p:txBody>
          <a:bodyPr/>
          <a:lstStyle>
            <a:lvl1pPr>
              <a:defRPr/>
            </a:lvl1pPr>
          </a:lstStyle>
          <a:p>
            <a:pPr>
              <a:defRPr/>
            </a:pPr>
            <a:fld id="{756E82AB-103A-4B41-AEA9-63C5CB17F9B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BED86EBD-E3E3-402C-B12C-E76C7E0997C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defRPr/>
            </a:lvl1pPr>
          </a:lstStyle>
          <a:p>
            <a:pPr>
              <a:defRPr/>
            </a:pPr>
            <a:fld id="{9D4FFFBC-8C2B-427B-A28A-8CB02821FA45}" type="datetime1">
              <a:rPr lang="en-US"/>
              <a:pPr>
                <a:defRPr/>
              </a:pPr>
              <a:t>1/2/2013</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9A414BC9-F86B-40C5-B3E3-D99C8B738D0D}"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1"/>
          <p:cNvSpPr>
            <a:spLocks noGrp="1"/>
          </p:cNvSpPr>
          <p:nvPr>
            <p:ph type="sldNum" sz="quarter" idx="11"/>
          </p:nvPr>
        </p:nvSpPr>
        <p:spPr/>
        <p:txBody>
          <a:bodyPr/>
          <a:lstStyle>
            <a:lvl1pPr>
              <a:defRPr/>
            </a:lvl1pPr>
          </a:lstStyle>
          <a:p>
            <a:pPr>
              <a:defRPr/>
            </a:pPr>
            <a:fld id="{FB7EF865-60E7-4340-8510-CC1D26DE003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6" name="Slide Number Placeholder 5"/>
          <p:cNvSpPr>
            <a:spLocks noGrp="1"/>
          </p:cNvSpPr>
          <p:nvPr>
            <p:ph type="sldNum" sz="quarter" idx="12"/>
          </p:nvPr>
        </p:nvSpPr>
        <p:spPr/>
        <p:txBody>
          <a:bodyPr/>
          <a:lstStyle>
            <a:lvl1pPr>
              <a:defRPr/>
            </a:lvl1pPr>
          </a:lstStyle>
          <a:p>
            <a:pPr>
              <a:defRPr/>
            </a:pPr>
            <a:fld id="{C744C9FB-40E2-4CD3-93EA-7C0A3F35254B}" type="slidenum">
              <a:rPr lang="en-US"/>
              <a:pPr>
                <a:defRPr/>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11"/>
          <p:cNvSpPr>
            <a:spLocks noGrp="1"/>
          </p:cNvSpPr>
          <p:nvPr>
            <p:ph type="sldNum" sz="quarter" idx="11"/>
          </p:nvPr>
        </p:nvSpPr>
        <p:spPr/>
        <p:txBody>
          <a:bodyPr/>
          <a:lstStyle>
            <a:lvl1pPr>
              <a:defRPr/>
            </a:lvl1pPr>
          </a:lstStyle>
          <a:p>
            <a:pPr>
              <a:defRPr/>
            </a:pPr>
            <a:fld id="{39743E6A-94B8-42A1-B233-3213E095FAD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latin typeface="Calisto MT"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latin typeface="Calisto MT" pitchFamily="18" charset="0"/>
              </a:defRPr>
            </a:lvl1pPr>
            <a:lvl2pPr>
              <a:buClr>
                <a:srgbClr val="000099"/>
              </a:buCl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1F10592D-65E3-48E7-BC5A-718EAF54148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fld id="{18D24C55-4089-4CF3-974F-50AE0D4E7EBD}" type="datetime1">
              <a:rPr lang="en-US"/>
              <a:pPr>
                <a:defRPr/>
              </a:pPr>
              <a:t>1/2/2013</a:t>
            </a:fld>
            <a:endParaRPr lang="en-US" dirty="0"/>
          </a:p>
        </p:txBody>
      </p:sp>
      <p:sp>
        <p:nvSpPr>
          <p:cNvPr id="4" name="Footer Placeholder 17"/>
          <p:cNvSpPr>
            <a:spLocks noGrp="1"/>
          </p:cNvSpPr>
          <p:nvPr>
            <p:ph type="ftr" sz="quarter" idx="11"/>
          </p:nvPr>
        </p:nvSpPr>
        <p:spPr/>
        <p:txBody>
          <a:bodyPr/>
          <a:lstStyle>
            <a:lvl1pPr>
              <a:defRPr/>
            </a:lvl1pPr>
          </a:lstStyle>
          <a:p>
            <a:pPr>
              <a:defRPr/>
            </a:pPr>
            <a:r>
              <a:rPr lang="en-US" dirty="0" smtClean="0"/>
              <a:t>Early Childhood Outcomes Center</a:t>
            </a:r>
            <a:endParaRPr lang="en-US" dirty="0"/>
          </a:p>
        </p:txBody>
      </p:sp>
      <p:sp>
        <p:nvSpPr>
          <p:cNvPr id="5" name="Slide Number Placeholder 18"/>
          <p:cNvSpPr>
            <a:spLocks noGrp="1"/>
          </p:cNvSpPr>
          <p:nvPr>
            <p:ph type="sldNum" sz="quarter" idx="12"/>
          </p:nvPr>
        </p:nvSpPr>
        <p:spPr/>
        <p:txBody>
          <a:bodyPr/>
          <a:lstStyle>
            <a:lvl1pPr>
              <a:defRPr/>
            </a:lvl1pPr>
          </a:lstStyle>
          <a:p>
            <a:pPr>
              <a:defRPr/>
            </a:pPr>
            <a:fld id="{6FC217C4-E095-41AA-B21A-5226C7624F9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1"/>
          <p:cNvSpPr>
            <a:spLocks noGrp="1"/>
          </p:cNvSpPr>
          <p:nvPr>
            <p:ph type="sldNum" sz="quarter" idx="11"/>
          </p:nvPr>
        </p:nvSpPr>
        <p:spPr/>
        <p:txBody>
          <a:bodyPr/>
          <a:lstStyle>
            <a:lvl1pPr>
              <a:defRPr/>
            </a:lvl1pPr>
          </a:lstStyle>
          <a:p>
            <a:pPr>
              <a:defRPr/>
            </a:pPr>
            <a:fld id="{62B54CB8-B7D8-4509-94AC-D10EDE63521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9DD56BDB-4694-4CC9-8811-3B5541A8837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E889A5C5-D69E-4268-AD30-B970FEC7EF8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1"/>
          <p:cNvSpPr>
            <a:spLocks noGrp="1"/>
          </p:cNvSpPr>
          <p:nvPr>
            <p:ph type="sldNum" sz="quarter" idx="11"/>
          </p:nvPr>
        </p:nvSpPr>
        <p:spPr/>
        <p:txBody>
          <a:bodyPr/>
          <a:lstStyle>
            <a:lvl1pPr>
              <a:defRPr/>
            </a:lvl1pPr>
          </a:lstStyle>
          <a:p>
            <a:pPr>
              <a:defRPr/>
            </a:pPr>
            <a:fld id="{ECDB4D4A-028D-4506-A5EF-BA3ADADC010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89789087-52DE-4EC9-A593-8557078AFB4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E722B1BA-20E7-4CC2-AEC8-3CE2B4874E4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1"/>
          <p:cNvSpPr>
            <a:spLocks noGrp="1"/>
          </p:cNvSpPr>
          <p:nvPr>
            <p:ph type="sldNum" sz="quarter" idx="11"/>
          </p:nvPr>
        </p:nvSpPr>
        <p:spPr/>
        <p:txBody>
          <a:bodyPr/>
          <a:lstStyle>
            <a:lvl1pPr>
              <a:defRPr/>
            </a:lvl1pPr>
          </a:lstStyle>
          <a:p>
            <a:pPr>
              <a:defRPr/>
            </a:pPr>
            <a:fld id="{7206BCB9-5F62-4103-A0D9-74326D6A641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0574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2057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910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a:latin typeface="Calisto MT" pitchFamily="18" charset="0"/>
              </a:defRPr>
            </a:lvl1pPr>
          </a:lstStyle>
          <a:p>
            <a:pPr>
              <a:defRPr/>
            </a:pPr>
            <a:fld id="{9A9DC8E0-E993-45A6-83FE-C84A4B31FDB0}" type="slidenum">
              <a:rPr lang="en-US" smtClean="0"/>
              <a:pPr>
                <a:defRPr/>
              </a:pPr>
              <a:t>‹#›</a:t>
            </a:fld>
            <a:endParaRPr lang="en-US" dirty="0"/>
          </a:p>
        </p:txBody>
      </p:sp>
    </p:spTree>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p:spPr>
        <p:txBody>
          <a:bodyPr/>
          <a:lstStyle>
            <a:lvl1pPr>
              <a:defRPr/>
            </a:lvl1pPr>
          </a:lstStyle>
          <a:p>
            <a:pPr>
              <a:defRPr/>
            </a:pPr>
            <a:endParaRPr lang="en-US"/>
          </a:p>
        </p:txBody>
      </p:sp>
      <p:sp>
        <p:nvSpPr>
          <p:cNvPr id="6" name="Rectangle 1029"/>
          <p:cNvSpPr>
            <a:spLocks noGrp="1" noChangeArrowheads="1"/>
          </p:cNvSpPr>
          <p:nvPr>
            <p:ph type="ftr" sz="quarter" idx="11"/>
          </p:nvPr>
        </p:nvSpPr>
        <p:spPr>
          <a:xfrm>
            <a:off x="152400" y="6356350"/>
            <a:ext cx="2895600" cy="365125"/>
          </a:xfrm>
          <a:prstGeom prst="rect">
            <a:avLst/>
          </a:prstGeom>
        </p:spPr>
        <p:txBody>
          <a:bodyPr/>
          <a:lstStyle>
            <a:lvl1pPr>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E9816E48-66EA-46AB-BAAD-CAE8482120AD}" type="slidenum">
              <a:rPr lang="en-US"/>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5B4BAD8-3F15-411B-B0B1-409B9B2B8236}"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8D5E0791-D525-4530-A986-AFBBC4F85689}"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fld id="{B16D0F92-7062-44A5-ABC2-D576BA7A0FBE}" type="datetime1">
              <a:rPr lang="en-US"/>
              <a:pPr>
                <a:defRPr/>
              </a:pPr>
              <a:t>1/2/2013</a:t>
            </a:fld>
            <a:endParaRPr lang="en-US" dirty="0"/>
          </a:p>
        </p:txBody>
      </p:sp>
      <p:sp>
        <p:nvSpPr>
          <p:cNvPr id="3"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060BB62A-854B-458D-BEB4-D8897E3678F2}"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a:xfrm>
            <a:off x="457200" y="6356350"/>
            <a:ext cx="2133600" cy="365125"/>
          </a:xfrm>
          <a:prstGeom prst="rect">
            <a:avLst/>
          </a:prstGeom>
        </p:spPr>
        <p:txBody>
          <a:bodyPr/>
          <a:lstStyle>
            <a:lvl1pPr>
              <a:defRPr/>
            </a:lvl1pPr>
          </a:lstStyle>
          <a:p>
            <a:pPr>
              <a:defRPr/>
            </a:pPr>
            <a:fld id="{734062AB-14C5-4C4B-A180-5F7B5D8BE3B3}" type="datetime1">
              <a:rPr lang="en-US"/>
              <a:pPr>
                <a:defRPr/>
              </a:pPr>
              <a:t>1/2/2013</a:t>
            </a:fld>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0C9D6EA4-C308-4CC6-B98B-BF03CA9795AC}" type="slidenum">
              <a:rPr lang="en-US"/>
              <a:pPr>
                <a:defRPr/>
              </a:pPr>
              <a:t>‹#›</a:t>
            </a:fld>
            <a:endParaRPr lang="en-US" dirty="0"/>
          </a:p>
        </p:txBody>
      </p:sp>
      <p:sp>
        <p:nvSpPr>
          <p:cNvPr id="6" name="Footer Placeholder 10"/>
          <p:cNvSpPr>
            <a:spLocks noGrp="1"/>
          </p:cNvSpPr>
          <p:nvPr>
            <p:ph type="ftr" sz="quarter" idx="12"/>
          </p:nvPr>
        </p:nvSpPr>
        <p:spPr>
          <a:xfrm>
            <a:off x="152400" y="6356350"/>
            <a:ext cx="2895600" cy="365125"/>
          </a:xfrm>
          <a:prstGeom prst="rect">
            <a:avLst/>
          </a:prstGeom>
        </p:spPr>
        <p:txBody>
          <a:bodyPr/>
          <a:lstStyle>
            <a:lvl1pPr>
              <a:defRPr>
                <a:solidFill>
                  <a:srgbClr val="224568"/>
                </a:solidFill>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762E295-9383-4909-8165-E285C049919C}"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0D562FBF-C383-42DB-B08C-1E8D2AE5AAA5}"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1BF696A-A583-4B45-82DD-0530B396FB5B}"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64F4B53A-CFC8-4102-AB04-630CD2FBB449}"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56BBCFF-1EC8-4874-9F01-31A51BE23704}" type="slidenum">
              <a:rPr lang="en-US"/>
              <a:pPr>
                <a:defRPr/>
              </a:pPr>
              <a:t>‹#›</a:t>
            </a:fld>
            <a:endParaRPr lang="en-US" dirty="0"/>
          </a:p>
        </p:txBody>
      </p:sp>
      <p:sp>
        <p:nvSpPr>
          <p:cNvPr id="8"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A476839E-5E16-44CA-AB03-F8F8586CB6B2}"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B3BEA74-AB7C-48D5-8AD7-529A7CC6B5D3}" type="slidenum">
              <a:rPr lang="en-US"/>
              <a:pPr>
                <a:defRPr/>
              </a:pPr>
              <a:t>‹#›</a:t>
            </a:fld>
            <a:endParaRPr lang="en-US" dirty="0"/>
          </a:p>
        </p:txBody>
      </p:sp>
      <p:sp>
        <p:nvSpPr>
          <p:cNvPr id="5"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F794624B-4756-4DF2-8B3D-7A8447257A6E}"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52400" y="6356350"/>
            <a:ext cx="2895600" cy="365125"/>
          </a:xfrm>
          <a:prstGeom prst="rect">
            <a:avLst/>
          </a:prstGeom>
        </p:spPr>
        <p:txBody>
          <a:bodyPr/>
          <a:lstStyle/>
          <a:p>
            <a:pPr>
              <a:defRPr/>
            </a:pPr>
            <a:r>
              <a:rPr lang="en-US" smtClean="0"/>
              <a:t>Early Childhood Outcomes Center</a:t>
            </a:r>
            <a:endParaRPr lang="en-US" dirty="0"/>
          </a:p>
        </p:txBody>
      </p:sp>
      <p:sp>
        <p:nvSpPr>
          <p:cNvPr id="4" name="Slide Number Placeholder 3"/>
          <p:cNvSpPr>
            <a:spLocks noGrp="1"/>
          </p:cNvSpPr>
          <p:nvPr>
            <p:ph type="sldNum" sz="quarter" idx="11"/>
          </p:nvPr>
        </p:nvSpPr>
        <p:spPr/>
        <p:txBody>
          <a:bodyPr/>
          <a:lstStyle/>
          <a:p>
            <a:pPr>
              <a:defRPr/>
            </a:pPr>
            <a:fld id="{A340A224-8CD3-48AB-837D-E0392A825B97}" type="slidenum">
              <a:rPr lang="en-US" smtClean="0"/>
              <a:pPr>
                <a:defRPr/>
              </a:pPr>
              <a:t>‹#›</a:t>
            </a:fld>
            <a:endParaRPr lang="en-US" dirty="0"/>
          </a:p>
        </p:txBody>
      </p:sp>
      <p:sp>
        <p:nvSpPr>
          <p:cNvPr id="5" name="Date Placeholder 4"/>
          <p:cNvSpPr>
            <a:spLocks noGrp="1"/>
          </p:cNvSpPr>
          <p:nvPr>
            <p:ph type="dt" sz="half" idx="12"/>
          </p:nvPr>
        </p:nvSpPr>
        <p:spPr>
          <a:xfrm>
            <a:off x="457200" y="6356350"/>
            <a:ext cx="2133600" cy="365125"/>
          </a:xfrm>
          <a:prstGeom prst="rect">
            <a:avLst/>
          </a:prstGeom>
        </p:spPr>
        <p:txBody>
          <a:bodyPr/>
          <a:lstStyle/>
          <a:p>
            <a:pPr>
              <a:defRPr/>
            </a:pPr>
            <a:fld id="{CC05C231-8244-49D8-B061-0FB43F8DFB4D}" type="datetime1">
              <a:rPr lang="en-US" smtClean="0"/>
              <a:pPr>
                <a:defRPr/>
              </a:pPr>
              <a:t>1/2/2013</a:t>
            </a:fld>
            <a:endParaRPr lang="en-US" dirty="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7C55BAF-7EC1-4696-9E6F-FEC5883C4506}" type="slidenum">
              <a:rPr lang="en-US"/>
              <a:pPr>
                <a:defRPr/>
              </a:pPr>
              <a:t>‹#›</a:t>
            </a:fld>
            <a:endParaRPr lang="en-US" dirty="0"/>
          </a:p>
        </p:txBody>
      </p:sp>
      <p:sp>
        <p:nvSpPr>
          <p:cNvPr id="4"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9539D63A-B3AA-42E4-B112-2B1E29716E15}"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defRPr/>
            </a:lvl1pPr>
          </a:lstStyle>
          <a:p>
            <a:pPr>
              <a:defRPr/>
            </a:pPr>
            <a:fld id="{7B801DB1-D409-42F3-AD98-D5311073C73A}" type="datetime1">
              <a:rPr lang="en-US"/>
              <a:pPr>
                <a:defRPr/>
              </a:pPr>
              <a:t>1/2/2013</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7DACE206-50E8-40A5-9D05-2F25E32834A0}"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70E4408-76C2-4998-91C0-78566A492C4D}"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8FFF99ED-0231-4623-8B04-1AB94D7DFD83}"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55DE8BF-3B65-4D79-A86F-282286D85A94}"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8CCF3F79-00E2-4BD3-9384-2F08387C93E0}"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fld id="{649426E8-DAA7-461B-BE1E-4723CDBE5C59}" type="datetime1">
              <a:rPr lang="en-US"/>
              <a:pPr>
                <a:defRPr/>
              </a:pPr>
              <a:t>1/2/2013</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58AB083A-0661-4CA9-AEEA-B0DE05504144}"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96E25C96-DB47-4951-ABE6-99B4C86CBFF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580F9B9-C989-4AE1-89B9-5DE3BBA0728C}"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CF6631CD-DAE0-462D-A0EF-F4C8B5B9EB2F}"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CC4ED708-D40F-414F-BFA4-DF305CDC33D8}"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16CBE691-9DE1-4CA2-90B3-37F3E2C37E27}"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C7657E83-F36B-4A50-83CD-C2FA038CA9DA}" type="slidenum">
              <a:rPr lang="en-US"/>
              <a:pPr>
                <a:defRPr/>
              </a:pPr>
              <a:t>‹#›</a:t>
            </a:fld>
            <a:endParaRPr lang="en-US" dirty="0"/>
          </a:p>
        </p:txBody>
      </p:sp>
      <p:sp>
        <p:nvSpPr>
          <p:cNvPr id="8"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4469E951-EE62-4316-B8A5-9F8075096E71}"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AB85AD8E-B300-4738-BCD8-540B8A1458E0}" type="slidenum">
              <a:rPr lang="en-US"/>
              <a:pPr>
                <a:defRPr/>
              </a:pPr>
              <a:t>‹#›</a:t>
            </a:fld>
            <a:endParaRPr lang="en-US" dirty="0"/>
          </a:p>
        </p:txBody>
      </p:sp>
      <p:sp>
        <p:nvSpPr>
          <p:cNvPr id="5"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5E11307E-C42A-40F7-8FBF-7F1E233D5897}"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33757882-C146-449C-8432-E0B5ACB0A214}" type="slidenum">
              <a:rPr lang="en-US"/>
              <a:pPr>
                <a:defRPr/>
              </a:pPr>
              <a:t>‹#›</a:t>
            </a:fld>
            <a:endParaRPr lang="en-US" dirty="0"/>
          </a:p>
        </p:txBody>
      </p:sp>
      <p:sp>
        <p:nvSpPr>
          <p:cNvPr id="4"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2D87ED4C-B6CC-4DC8-B0AB-19E827DDC89B}"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defRPr/>
            </a:lvl1pPr>
          </a:lstStyle>
          <a:p>
            <a:pPr>
              <a:defRPr/>
            </a:pPr>
            <a:fld id="{386D8818-DC29-4096-97FA-6736459E0216}" type="datetime1">
              <a:rPr lang="en-US"/>
              <a:pPr>
                <a:defRPr/>
              </a:pPr>
              <a:t>1/2/2013</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7DAE97F0-47D9-41A2-BBFB-1892CC3D3971}"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F45FB2F-C538-42B8-90C6-C5529ECC2D0B}"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9793F2D6-FB43-4B49-B9E6-5183457AF025}" type="datetime1">
              <a:rPr lang="en-US"/>
              <a:pPr>
                <a:defRPr/>
              </a:pPr>
              <a:t>1/2/2013</a:t>
            </a:fld>
            <a:endParaRPr lang="en-US" dirty="0"/>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Tree>
    <p:extLst>
      <p:ext uri="{BB962C8B-B14F-4D97-AF65-F5344CB8AC3E}">
        <p14:creationId xmlns:p14="http://schemas.microsoft.com/office/powerpoint/2010/main" val="394688762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Tree>
    <p:extLst>
      <p:ext uri="{BB962C8B-B14F-4D97-AF65-F5344CB8AC3E}">
        <p14:creationId xmlns:p14="http://schemas.microsoft.com/office/powerpoint/2010/main" val="39468876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fld id="{999E3E9A-FD87-4B09-AAC1-6F2270B86961}" type="datetime1">
              <a:rPr lang="en-US"/>
              <a:pPr>
                <a:defRPr/>
              </a:pPr>
              <a:t>1/2/2013</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FF83A5DE-BEF8-4449-997A-1DFDE3951C2C}"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a:prstGeom prst="rect">
            <a:avLst/>
          </a:prstGeo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4BC5FB86-FC2C-43B3-8E2C-0E23BC35FB9C}" type="slidenum">
              <a:rPr lang="en-US"/>
              <a:pPr>
                <a:defRPr/>
              </a:pPr>
              <a:t>‹#›</a:t>
            </a:fld>
            <a:endParaRPr lang="en-US" dirty="0"/>
          </a:p>
        </p:txBody>
      </p:sp>
    </p:spTree>
    <p:extLst>
      <p:ext uri="{BB962C8B-B14F-4D97-AF65-F5344CB8AC3E}">
        <p14:creationId xmlns:p14="http://schemas.microsoft.com/office/powerpoint/2010/main" val="1761418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
        <p:nvSpPr>
          <p:cNvPr id="2" name="Rectangle 1"/>
          <p:cNvSpPr/>
          <p:nvPr userDrawn="1"/>
        </p:nvSpPr>
        <p:spPr bwMode="auto">
          <a:xfrm>
            <a:off x="533400" y="457200"/>
            <a:ext cx="8229600" cy="5943600"/>
          </a:xfrm>
          <a:prstGeom prst="rect">
            <a:avLst/>
          </a:prstGeom>
          <a:no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4112986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
        <p:nvSpPr>
          <p:cNvPr id="4"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Tree>
    <p:extLst>
      <p:ext uri="{BB962C8B-B14F-4D97-AF65-F5344CB8AC3E}">
        <p14:creationId xmlns:p14="http://schemas.microsoft.com/office/powerpoint/2010/main" val="359747599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pic>
        <p:nvPicPr>
          <p:cNvPr id="2" name="Picture 1"/>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4486" y="5791200"/>
            <a:ext cx="7778496" cy="914400"/>
          </a:xfrm>
          <a:prstGeom prst="rect">
            <a:avLst/>
          </a:prstGeom>
          <a:solidFill>
            <a:schemeClr val="accent2">
              <a:lumMod val="20000"/>
              <a:lumOff val="80000"/>
            </a:schemeClr>
          </a:solidFill>
          <a:ln w="12700">
            <a:solidFill>
              <a:schemeClr val="accent2">
                <a:lumMod val="60000"/>
                <a:lumOff val="40000"/>
              </a:schemeClr>
            </a:solidFill>
          </a:ln>
        </p:spPr>
      </p:pic>
    </p:spTree>
    <p:extLst>
      <p:ext uri="{BB962C8B-B14F-4D97-AF65-F5344CB8AC3E}">
        <p14:creationId xmlns:p14="http://schemas.microsoft.com/office/powerpoint/2010/main" val="359747599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272204-52BB-4E89-B6F9-4E04230537CB}"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40230211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72204-52BB-4E89-B6F9-4E04230537CB}"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3316118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819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14710043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72204-52BB-4E89-B6F9-4E04230537CB}" type="datetimeFigureOut">
              <a:rPr lang="en-US" smtClean="0"/>
              <a:pPr/>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21274525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272204-52BB-4E89-B6F9-4E04230537CB}" type="datetimeFigureOut">
              <a:rPr lang="en-US" smtClean="0"/>
              <a:pPr/>
              <a:t>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4647037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272204-52BB-4E89-B6F9-4E04230537CB}" type="datetimeFigureOut">
              <a:rPr lang="en-US" smtClean="0"/>
              <a:pPr/>
              <a:t>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val="333248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1.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2.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1.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heme" Target="../theme/theme7.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2.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8.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6569"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12" name="Oval 11"/>
          <p:cNvSpPr/>
          <p:nvPr userDrawn="1"/>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dirty="0">
              <a:solidFill>
                <a:schemeClr val="tx1"/>
              </a:solidFill>
            </a:endParaRPr>
          </a:p>
        </p:txBody>
      </p:sp>
      <p:pic>
        <p:nvPicPr>
          <p:cNvPr id="6151" name="Picture 12" descr="pink shirt girl"/>
          <p:cNvPicPr>
            <a:picLocks noChangeAspect="1" noChangeArrowheads="1"/>
          </p:cNvPicPr>
          <p:nvPr userDrawn="1"/>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userDrawn="1"/>
        </p:nvPicPr>
        <p:blipFill>
          <a:blip r:embed="rId15"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userDrawn="1"/>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userDrawn="1"/>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userDrawn="1"/>
        </p:nvPicPr>
        <p:blipFill>
          <a:blip r:embed="rId18"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userDrawn="1"/>
        </p:nvPicPr>
        <p:blipFill>
          <a:blip r:embed="rId19" cstate="print"/>
          <a:srcRect/>
          <a:stretch>
            <a:fillRect/>
          </a:stretch>
        </p:blipFill>
        <p:spPr bwMode="auto">
          <a:xfrm>
            <a:off x="304800" y="228600"/>
            <a:ext cx="19050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fld id="{97ED6433-3746-4BE7-B0AC-5147D3B30DD9}" type="datetime1">
              <a:rPr lang="en-US"/>
              <a:pPr>
                <a:defRPr/>
              </a:pPr>
              <a:t>1/2/2013</a:t>
            </a:fld>
            <a:endParaRPr lang="en-US" dirty="0"/>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dirty="0"/>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82792737-6AC3-4324-8764-A23752AD4D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 id="2147484457" r:id="rId3"/>
    <p:sldLayoutId id="2147484458" r:id="rId4"/>
    <p:sldLayoutId id="2147484459" r:id="rId5"/>
    <p:sldLayoutId id="2147484460" r:id="rId6"/>
    <p:sldLayoutId id="2147484461" r:id="rId7"/>
    <p:sldLayoutId id="2147484462" r:id="rId8"/>
    <p:sldLayoutId id="2147484463" r:id="rId9"/>
    <p:sldLayoutId id="2147484521" r:id="rId10"/>
    <p:sldLayoutId id="2147484522" r:id="rId11"/>
    <p:sldLayoutId id="2147484564" r:id="rId12"/>
  </p:sldLayoutIdLst>
  <p:hf hdr="0" dt="0"/>
  <p:txStyles>
    <p:titleStyle>
      <a:lvl1pPr algn="r" rtl="0" eaLnBrk="0" fontAlgn="base" hangingPunct="0">
        <a:spcBef>
          <a:spcPct val="0"/>
        </a:spcBef>
        <a:spcAft>
          <a:spcPct val="0"/>
        </a:spcAft>
        <a:defRPr sz="3600" b="1">
          <a:solidFill>
            <a:srgbClr val="224568"/>
          </a:solidFill>
          <a:latin typeface="Calisto MT" pitchFamily="18" charset="0"/>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rgbClr val="000000"/>
              </a:solidFill>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8CFCE950-1500-4A32-9FF7-A6418DC73831}" type="slidenum">
              <a:rPr lang="en-US" smtClean="0"/>
              <a:pPr>
                <a:defRPr/>
              </a:pPr>
              <a:t>‹#›</a:t>
            </a:fld>
            <a:endParaRPr lang="en-US" dirty="0"/>
          </a:p>
        </p:txBody>
      </p:sp>
    </p:spTree>
    <p:extLst>
      <p:ext uri="{BB962C8B-B14F-4D97-AF65-F5344CB8AC3E}">
        <p14:creationId xmlns:p14="http://schemas.microsoft.com/office/powerpoint/2010/main" val="927177770"/>
      </p:ext>
    </p:extLst>
  </p:cSld>
  <p:clrMap bg1="lt1" tx1="dk1" bg2="lt2" tx2="dk2" accent1="accent1" accent2="accent2" accent3="accent3" accent4="accent4" accent5="accent5" accent6="accent6" hlink="hlink" folHlink="folHlink"/>
  <p:sldLayoutIdLst>
    <p:sldLayoutId id="2147484559" r:id="rId1"/>
    <p:sldLayoutId id="2147484561" r:id="rId2"/>
    <p:sldLayoutId id="2147484562" r:id="rId3"/>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72204-52BB-4E89-B6F9-4E04230537CB}" type="datetimeFigureOut">
              <a:rPr lang="en-US" smtClean="0"/>
              <a:pPr/>
              <a:t>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76966-4CE6-4FB1-BAC8-D56422812D8F}" type="slidenum">
              <a:rPr lang="en-US" smtClean="0"/>
              <a:pPr/>
              <a:t>‹#›</a:t>
            </a:fld>
            <a:endParaRPr lang="en-US"/>
          </a:p>
        </p:txBody>
      </p:sp>
    </p:spTree>
    <p:extLst>
      <p:ext uri="{BB962C8B-B14F-4D97-AF65-F5344CB8AC3E}">
        <p14:creationId xmlns:p14="http://schemas.microsoft.com/office/powerpoint/2010/main" val="3684544599"/>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userDrawn="1"/>
        </p:nvPicPr>
        <p:blipFill>
          <a:blip r:embed="rId13" cstate="print"/>
          <a:srcRect/>
          <a:stretch>
            <a:fillRect/>
          </a:stretch>
        </p:blipFill>
        <p:spPr bwMode="auto">
          <a:xfrm>
            <a:off x="7467600" y="1447800"/>
            <a:ext cx="819150" cy="806450"/>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dirty="0"/>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AAF5824E-82CA-4B22-8C59-97E19E989206}" type="slidenum">
              <a:rPr lang="en-US"/>
              <a:pPr>
                <a:defRPr/>
              </a:pPr>
              <a:t>‹#›</a:t>
            </a:fld>
            <a:endParaRPr lang="en-US" dirty="0"/>
          </a:p>
        </p:txBody>
      </p:sp>
      <p:sp>
        <p:nvSpPr>
          <p:cNvPr id="13" name="Date Placeholder 1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BF918E0-CBDE-4E20-8E23-E301245FD506}" type="datetime1">
              <a:rPr lang="en-US"/>
              <a:pPr>
                <a:defRPr/>
              </a:pPr>
              <a:t>1/2/2013</a:t>
            </a:fld>
            <a:endParaRPr lang="en-US" dirty="0"/>
          </a:p>
        </p:txBody>
      </p:sp>
    </p:spTree>
  </p:cSld>
  <p:clrMap bg1="lt1" tx1="dk1" bg2="lt2" tx2="dk2" accent1="accent1" accent2="accent2" accent3="accent3" accent4="accent4" accent5="accent5" accent6="accent6" hlink="hlink" folHlink="folHlink"/>
  <p:sldLayoutIdLst>
    <p:sldLayoutId id="2147484464" r:id="rId1"/>
    <p:sldLayoutId id="2147484508" r:id="rId2"/>
    <p:sldLayoutId id="2147484465" r:id="rId3"/>
    <p:sldLayoutId id="2147484466" r:id="rId4"/>
    <p:sldLayoutId id="2147484467" r:id="rId5"/>
    <p:sldLayoutId id="2147484468" r:id="rId6"/>
    <p:sldLayoutId id="2147484469" r:id="rId7"/>
    <p:sldLayoutId id="2147484509" r:id="rId8"/>
    <p:sldLayoutId id="2147484470" r:id="rId9"/>
    <p:sldLayoutId id="2147484537" r:id="rId10"/>
    <p:sldLayoutId id="2147484560" r:id="rId11"/>
  </p:sldLayoutIdLst>
  <p:hf hdr="0" dt="0"/>
  <p:txStyles>
    <p:titleStyle>
      <a:lvl1pPr algn="ctr" rtl="0" eaLnBrk="0" fontAlgn="base" hangingPunct="0">
        <a:spcBef>
          <a:spcPct val="0"/>
        </a:spcBef>
        <a:spcAft>
          <a:spcPct val="0"/>
        </a:spcAft>
        <a:defRPr sz="3600" b="1">
          <a:solidFill>
            <a:srgbClr val="224568"/>
          </a:solidFill>
          <a:latin typeface="Calisto MT" pitchFamily="18" charset="0"/>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Calisto MT" pitchFamily="18" charset="0"/>
          <a:ea typeface="+mn-ea"/>
          <a:cs typeface="+mn-cs"/>
        </a:defRPr>
      </a:lvl1pPr>
      <a:lvl2pPr marL="742950" indent="-285750" algn="l" rtl="0" eaLnBrk="0" fontAlgn="base" hangingPunct="0">
        <a:spcBef>
          <a:spcPct val="20000"/>
        </a:spcBef>
        <a:spcAft>
          <a:spcPct val="0"/>
        </a:spcAft>
        <a:buChar char="–"/>
        <a:defRPr sz="2800">
          <a:solidFill>
            <a:srgbClr val="224568"/>
          </a:solidFill>
          <a:latin typeface="Calisto MT" pitchFamily="18" charset="0"/>
        </a:defRPr>
      </a:lvl2pPr>
      <a:lvl3pPr marL="1143000" indent="-228600" algn="l" rtl="0" eaLnBrk="0" fontAlgn="base" hangingPunct="0">
        <a:spcBef>
          <a:spcPct val="20000"/>
        </a:spcBef>
        <a:spcAft>
          <a:spcPct val="0"/>
        </a:spcAft>
        <a:buChar char="•"/>
        <a:defRPr sz="2400">
          <a:solidFill>
            <a:srgbClr val="224568"/>
          </a:solidFill>
          <a:latin typeface="Calisto MT" pitchFamily="18" charset="0"/>
        </a:defRPr>
      </a:lvl3pPr>
      <a:lvl4pPr marL="1600200" indent="-228600" algn="l" rtl="0" eaLnBrk="0" fontAlgn="base" hangingPunct="0">
        <a:spcBef>
          <a:spcPct val="20000"/>
        </a:spcBef>
        <a:spcAft>
          <a:spcPct val="0"/>
        </a:spcAft>
        <a:buChar char="–"/>
        <a:defRPr sz="2000">
          <a:solidFill>
            <a:srgbClr val="224568"/>
          </a:solidFill>
          <a:latin typeface="Calisto MT" pitchFamily="18" charset="0"/>
        </a:defRPr>
      </a:lvl4pPr>
      <a:lvl5pPr marL="2057400" indent="-228600" algn="l" rtl="0" eaLnBrk="0" fontAlgn="base" hangingPunct="0">
        <a:spcBef>
          <a:spcPct val="20000"/>
        </a:spcBef>
        <a:spcAft>
          <a:spcPct val="0"/>
        </a:spcAft>
        <a:buChar char="»"/>
        <a:defRPr sz="2000">
          <a:solidFill>
            <a:srgbClr val="224568"/>
          </a:solidFill>
          <a:latin typeface="Calisto MT"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E3B5B-88EA-47E0-A879-A6F722CF586D}" type="datetimeFigureOut">
              <a:rPr lang="en-US" smtClean="0"/>
              <a:pPr/>
              <a:t>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12D45-20A6-4308-922F-E915917D154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8CFCE950-1500-4A32-9FF7-A6418DC73831}" type="slidenum">
              <a:rPr lang="en-US" smtClean="0"/>
              <a:pPr>
                <a:defRPr/>
              </a:pPr>
              <a:t>‹#›</a:t>
            </a:fld>
            <a:endParaRPr lang="en-US" dirty="0"/>
          </a:p>
        </p:txBody>
      </p:sp>
      <p:pic>
        <p:nvPicPr>
          <p:cNvPr id="8202" name="Picture 15" descr="girl_in_wheelchair"/>
          <p:cNvPicPr>
            <a:picLocks noChangeAspect="1" noChangeArrowheads="1"/>
          </p:cNvPicPr>
          <p:nvPr userDrawn="1"/>
        </p:nvPicPr>
        <p:blipFill>
          <a:blip r:embed="rId15" cstate="print"/>
          <a:srcRect/>
          <a:stretch>
            <a:fillRect/>
          </a:stretch>
        </p:blipFill>
        <p:spPr bwMode="auto">
          <a:xfrm>
            <a:off x="7470775" y="1444625"/>
            <a:ext cx="8382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1" r:id="rId1"/>
    <p:sldLayoutId id="2147484510" r:id="rId2"/>
    <p:sldLayoutId id="2147484472" r:id="rId3"/>
    <p:sldLayoutId id="2147484473" r:id="rId4"/>
    <p:sldLayoutId id="2147484474" r:id="rId5"/>
    <p:sldLayoutId id="2147484475" r:id="rId6"/>
    <p:sldLayoutId id="2147484476" r:id="rId7"/>
    <p:sldLayoutId id="2147484511" r:id="rId8"/>
    <p:sldLayoutId id="2147484477" r:id="rId9"/>
    <p:sldLayoutId id="2147484563" r:id="rId10"/>
    <p:sldLayoutId id="2147484565" r:id="rId11"/>
    <p:sldLayoutId id="2147484567" r:id="rId12"/>
    <p:sldLayoutId id="2147484568" r:id="rId13"/>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2A94478A-F171-4C9B-BA7E-0F974B3CD812}" type="slidenum">
              <a:rPr lang="en-US" smtClean="0"/>
              <a:pPr>
                <a:defRPr/>
              </a:pPr>
              <a:t>‹#›</a:t>
            </a:fld>
            <a:endParaRPr lang="en-US" dirty="0"/>
          </a:p>
        </p:txBody>
      </p:sp>
      <p:pic>
        <p:nvPicPr>
          <p:cNvPr id="9226" name="Picture 14" descr="blond_happy_baby"/>
          <p:cNvPicPr>
            <a:picLocks noChangeAspect="1" noChangeArrowheads="1"/>
          </p:cNvPicPr>
          <p:nvPr userDrawn="1"/>
        </p:nvPicPr>
        <p:blipFill>
          <a:blip r:embed="rId12"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8" r:id="rId1"/>
    <p:sldLayoutId id="2147484512" r:id="rId2"/>
    <p:sldLayoutId id="2147484479" r:id="rId3"/>
    <p:sldLayoutId id="2147484480" r:id="rId4"/>
    <p:sldLayoutId id="2147484481" r:id="rId5"/>
    <p:sldLayoutId id="2147484482" r:id="rId6"/>
    <p:sldLayoutId id="2147484483" r:id="rId7"/>
    <p:sldLayoutId id="2147484513" r:id="rId8"/>
    <p:sldLayoutId id="2147484484" r:id="rId9"/>
    <p:sldLayoutId id="2147484542" r:id="rId10"/>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10FB0BDC-C088-4F8B-8F3B-12E2F3E8F488}" type="slidenum">
              <a:rPr lang="en-US" smtClean="0"/>
              <a:pPr>
                <a:defRPr/>
              </a:pPr>
              <a:t>‹#›</a:t>
            </a:fld>
            <a:endParaRPr lang="en-US" dirty="0"/>
          </a:p>
        </p:txBody>
      </p:sp>
      <p:pic>
        <p:nvPicPr>
          <p:cNvPr id="10250" name="Picture 13" descr="tie_dye_boy"/>
          <p:cNvPicPr>
            <a:picLocks noChangeAspect="1" noChangeArrowheads="1"/>
          </p:cNvPicPr>
          <p:nvPr userDrawn="1"/>
        </p:nvPicPr>
        <p:blipFill>
          <a:blip r:embed="rId13"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85" r:id="rId1"/>
    <p:sldLayoutId id="2147484514" r:id="rId2"/>
    <p:sldLayoutId id="2147484486" r:id="rId3"/>
    <p:sldLayoutId id="2147484487" r:id="rId4"/>
    <p:sldLayoutId id="2147484488" r:id="rId5"/>
    <p:sldLayoutId id="2147484489" r:id="rId6"/>
    <p:sldLayoutId id="2147484490" r:id="rId7"/>
    <p:sldLayoutId id="2147484515" r:id="rId8"/>
    <p:sldLayoutId id="2147484491" r:id="rId9"/>
    <p:sldLayoutId id="2147484540" r:id="rId10"/>
    <p:sldLayoutId id="2147484541" r:id="rId11"/>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A340A224-8CD3-48AB-837D-E0392A825B97}" type="slidenum">
              <a:rPr lang="en-US"/>
              <a:pPr>
                <a:defRPr/>
              </a:pPr>
              <a:t>‹#›</a:t>
            </a:fld>
            <a:endParaRPr lang="en-US" dirty="0"/>
          </a:p>
        </p:txBody>
      </p:sp>
      <p:pic>
        <p:nvPicPr>
          <p:cNvPr id="11274" name="Picture 12" descr="pink shirt girl"/>
          <p:cNvPicPr>
            <a:picLocks noChangeAspect="1" noChangeArrowheads="1"/>
          </p:cNvPicPr>
          <p:nvPr userDrawn="1"/>
        </p:nvPicPr>
        <p:blipFill>
          <a:blip r:embed="rId12" cstate="print"/>
          <a:srcRect/>
          <a:stretch>
            <a:fillRect/>
          </a:stretch>
        </p:blipFill>
        <p:spPr bwMode="auto">
          <a:xfrm>
            <a:off x="7470775" y="1444625"/>
            <a:ext cx="876300" cy="876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2" r:id="rId1"/>
    <p:sldLayoutId id="2147484516" r:id="rId2"/>
    <p:sldLayoutId id="2147484493" r:id="rId3"/>
    <p:sldLayoutId id="2147484494" r:id="rId4"/>
    <p:sldLayoutId id="2147484495" r:id="rId5"/>
    <p:sldLayoutId id="2147484496" r:id="rId6"/>
    <p:sldLayoutId id="2147484538" r:id="rId7"/>
    <p:sldLayoutId id="2147484497" r:id="rId8"/>
    <p:sldLayoutId id="2147484517" r:id="rId9"/>
    <p:sldLayoutId id="2147484498" r:id="rId10"/>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A03F3D1E-A1B5-42C0-8311-8584E7689713}" type="slidenum">
              <a:rPr lang="en-US" smtClean="0"/>
              <a:pPr>
                <a:defRPr/>
              </a:pPr>
              <a:t>‹#›</a:t>
            </a:fld>
            <a:endParaRPr lang="en-US" dirty="0"/>
          </a:p>
        </p:txBody>
      </p:sp>
      <p:pic>
        <p:nvPicPr>
          <p:cNvPr id="12298" name="Picture 14" descr="blond_happy_baby"/>
          <p:cNvPicPr>
            <a:picLocks noChangeAspect="1" noChangeArrowheads="1"/>
          </p:cNvPicPr>
          <p:nvPr userDrawn="1"/>
        </p:nvPicPr>
        <p:blipFill>
          <a:blip r:embed="rId12"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9" r:id="rId1"/>
    <p:sldLayoutId id="2147484518" r:id="rId2"/>
    <p:sldLayoutId id="2147484500" r:id="rId3"/>
    <p:sldLayoutId id="2147484501" r:id="rId4"/>
    <p:sldLayoutId id="2147484502" r:id="rId5"/>
    <p:sldLayoutId id="2147484503" r:id="rId6"/>
    <p:sldLayoutId id="2147484504" r:id="rId7"/>
    <p:sldLayoutId id="2147484519" r:id="rId8"/>
    <p:sldLayoutId id="2147484505" r:id="rId9"/>
    <p:sldLayoutId id="2147484543" r:id="rId10"/>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rgbClr val="000000"/>
              </a:solidFill>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8CFCE950-1500-4A32-9FF7-A6418DC73831}" type="slidenum">
              <a:rPr lang="en-US" smtClean="0"/>
              <a:pPr>
                <a:defRPr/>
              </a:pPr>
              <a:t>‹#›</a:t>
            </a:fld>
            <a:endParaRPr lang="en-US" dirty="0"/>
          </a:p>
        </p:txBody>
      </p:sp>
    </p:spTree>
    <p:extLst>
      <p:ext uri="{BB962C8B-B14F-4D97-AF65-F5344CB8AC3E}">
        <p14:creationId xmlns:p14="http://schemas.microsoft.com/office/powerpoint/2010/main" val="1663033081"/>
      </p:ext>
    </p:extLst>
  </p:cSld>
  <p:clrMap bg1="lt1" tx1="dk1" bg2="lt2" tx2="dk2" accent1="accent1" accent2="accent2" accent3="accent3" accent4="accent4" accent5="accent5" accent6="accent6" hlink="hlink" folHlink="folHlink"/>
  <p:sldLayoutIdLst>
    <p:sldLayoutId id="2147484545" r:id="rId1"/>
    <p:sldLayoutId id="2147484569" r:id="rId2"/>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hyperlink" Target="http://projects.fpg.unc.edu/~eco/pages/videos.cfm"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png"/><Relationship Id="rId7"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38.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41.xml"/><Relationship Id="rId5" Type="http://schemas.openxmlformats.org/officeDocument/2006/relationships/image" Target="../media/image28.jpeg"/><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0.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3" Type="http://schemas.openxmlformats.org/officeDocument/2006/relationships/hyperlink" Target="http://www.cdc.gov/NCBDDD/actearly/pdf/checklists/All_Checklists.pdf" TargetMode="External"/><Relationship Id="rId2" Type="http://schemas.openxmlformats.org/officeDocument/2006/relationships/notesSlide" Target="../notesSlides/notesSlide51.xml"/><Relationship Id="rId1" Type="http://schemas.openxmlformats.org/officeDocument/2006/relationships/slideLayout" Target="../slideLayouts/slideLayout9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0.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0.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9.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9.xml"/></Relationships>
</file>

<file path=ppt/slides/_rels/slide6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3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3" Type="http://schemas.openxmlformats.org/officeDocument/2006/relationships/hyperlink" Target="http://projects.fpg.unc.edu/~eco/pages/selflearning.cfm" TargetMode="External"/><Relationship Id="rId2" Type="http://schemas.openxmlformats.org/officeDocument/2006/relationships/hyperlink" Target="http://www.the-eco-center.org/" TargetMode="External"/><Relationship Id="rId1" Type="http://schemas.openxmlformats.org/officeDocument/2006/relationships/slideLayout" Target="../slideLayouts/slideLayout8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3.xml.rels><?xml version="1.0" encoding="UTF-8" standalone="yes"?>
<Relationships xmlns="http://schemas.openxmlformats.org/package/2006/relationships"><Relationship Id="rId3" Type="http://schemas.openxmlformats.org/officeDocument/2006/relationships/hyperlink" Target="mailto:Larry.Edelman@ucdenver.edu" TargetMode="External"/><Relationship Id="rId2" Type="http://schemas.openxmlformats.org/officeDocument/2006/relationships/hyperlink" Target="http://www.cde.state.co.us/resultsmatter/RMVideoSeries.htm" TargetMode="External"/><Relationship Id="rId1" Type="http://schemas.openxmlformats.org/officeDocument/2006/relationships/slideLayout" Target="../slideLayouts/slideLayout8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95086" y="4495799"/>
            <a:ext cx="8077200" cy="1828801"/>
          </a:xfrm>
        </p:spPr>
        <p:txBody>
          <a:bodyPr/>
          <a:lstStyle/>
          <a:p>
            <a:pPr>
              <a:spcBef>
                <a:spcPts val="0"/>
              </a:spcBef>
            </a:pPr>
            <a:r>
              <a:rPr lang="en-US" sz="2800" dirty="0" smtClean="0">
                <a:latin typeface="Calisto MT" pitchFamily="18" charset="0"/>
              </a:rPr>
              <a:t/>
            </a:r>
            <a:br>
              <a:rPr lang="en-US" sz="2800" dirty="0" smtClean="0">
                <a:latin typeface="Calisto MT" pitchFamily="18" charset="0"/>
              </a:rPr>
            </a:br>
            <a:r>
              <a:rPr lang="en-US" sz="2800" dirty="0" smtClean="0">
                <a:solidFill>
                  <a:srgbClr val="274068"/>
                </a:solidFill>
                <a:latin typeface="Georgia" pitchFamily="18" charset="0"/>
              </a:rPr>
              <a:t>Grace </a:t>
            </a:r>
            <a:r>
              <a:rPr lang="en-US" sz="2800" dirty="0">
                <a:solidFill>
                  <a:srgbClr val="274068"/>
                </a:solidFill>
                <a:latin typeface="Georgia" pitchFamily="18" charset="0"/>
              </a:rPr>
              <a:t>Kelly, </a:t>
            </a:r>
            <a:r>
              <a:rPr lang="en-US" sz="2800" dirty="0" smtClean="0">
                <a:solidFill>
                  <a:srgbClr val="274068"/>
                </a:solidFill>
                <a:latin typeface="Georgia" pitchFamily="18" charset="0"/>
              </a:rPr>
              <a:t>SERRC</a:t>
            </a:r>
            <a:br>
              <a:rPr lang="en-US" sz="2800" dirty="0" smtClean="0">
                <a:solidFill>
                  <a:srgbClr val="274068"/>
                </a:solidFill>
                <a:latin typeface="Georgia" pitchFamily="18" charset="0"/>
              </a:rPr>
            </a:br>
            <a:r>
              <a:rPr lang="en-US" sz="2800" dirty="0" smtClean="0">
                <a:solidFill>
                  <a:srgbClr val="274068"/>
                </a:solidFill>
                <a:latin typeface="Georgia" pitchFamily="18" charset="0"/>
              </a:rPr>
              <a:t>Christina Kasprzak, NECTAC/ECO</a:t>
            </a:r>
            <a:r>
              <a:rPr lang="en-US" sz="2800" dirty="0">
                <a:solidFill>
                  <a:srgbClr val="274068"/>
                </a:solidFill>
                <a:latin typeface="Georgia" pitchFamily="18" charset="0"/>
              </a:rPr>
              <a:t/>
            </a:r>
            <a:br>
              <a:rPr lang="en-US" sz="2800" dirty="0">
                <a:solidFill>
                  <a:srgbClr val="274068"/>
                </a:solidFill>
                <a:latin typeface="Georgia" pitchFamily="18" charset="0"/>
              </a:rPr>
            </a:br>
            <a:r>
              <a:rPr lang="en-US" sz="2800" dirty="0" smtClean="0">
                <a:solidFill>
                  <a:srgbClr val="274068"/>
                </a:solidFill>
                <a:latin typeface="Georgia" pitchFamily="18" charset="0"/>
              </a:rPr>
              <a:t>December</a:t>
            </a:r>
            <a:r>
              <a:rPr lang="en-US" sz="2400" dirty="0" smtClean="0">
                <a:solidFill>
                  <a:srgbClr val="274068"/>
                </a:solidFill>
                <a:latin typeface="Georgia" pitchFamily="18" charset="0"/>
              </a:rPr>
              <a:t>, </a:t>
            </a:r>
            <a:r>
              <a:rPr lang="en-US" sz="2400" dirty="0">
                <a:solidFill>
                  <a:srgbClr val="274068"/>
                </a:solidFill>
                <a:latin typeface="Georgia" pitchFamily="18" charset="0"/>
              </a:rPr>
              <a:t>2012</a:t>
            </a:r>
            <a:r>
              <a:rPr lang="en-US" sz="2400" dirty="0"/>
              <a:t/>
            </a:r>
            <a:br>
              <a:rPr lang="en-US" sz="2400" dirty="0"/>
            </a:br>
            <a:endParaRPr lang="en-US" sz="2400" dirty="0">
              <a:latin typeface="Calisto MT" pitchFamily="18" charset="0"/>
            </a:endParaRPr>
          </a:p>
        </p:txBody>
      </p:sp>
      <p:sp>
        <p:nvSpPr>
          <p:cNvPr id="8" name="TextBox 7"/>
          <p:cNvSpPr txBox="1"/>
          <p:nvPr/>
        </p:nvSpPr>
        <p:spPr>
          <a:xfrm>
            <a:off x="327639" y="1745159"/>
            <a:ext cx="8587761" cy="769441"/>
          </a:xfrm>
          <a:prstGeom prst="rect">
            <a:avLst/>
          </a:prstGeom>
          <a:noFill/>
        </p:spPr>
        <p:txBody>
          <a:bodyPr wrap="square" rtlCol="0">
            <a:spAutoFit/>
          </a:bodyPr>
          <a:lstStyle/>
          <a:p>
            <a:r>
              <a:rPr lang="en-US" sz="4400" b="1" kern="0" dirty="0">
                <a:latin typeface="Georgia" pitchFamily="18" charset="0"/>
                <a:ea typeface="+mj-ea"/>
                <a:cs typeface="+mj-cs"/>
              </a:rPr>
              <a:t>Measuring Child Outcomes</a:t>
            </a:r>
            <a:endParaRPr lang="en-US" sz="4400" dirty="0">
              <a:latin typeface="Calisto MT" pitchFamily="18" charset="0"/>
            </a:endParaRPr>
          </a:p>
        </p:txBody>
      </p:sp>
      <p:grpSp>
        <p:nvGrpSpPr>
          <p:cNvPr id="10" name="Group 9"/>
          <p:cNvGrpSpPr/>
          <p:nvPr/>
        </p:nvGrpSpPr>
        <p:grpSpPr>
          <a:xfrm>
            <a:off x="794657" y="2514600"/>
            <a:ext cx="7391400" cy="1828800"/>
            <a:chOff x="838200" y="3429000"/>
            <a:chExt cx="7391400" cy="1828800"/>
          </a:xfrm>
        </p:grpSpPr>
        <p:pic>
          <p:nvPicPr>
            <p:cNvPr id="6" name="Picture 5" descr="C:\Documents and Settings\crysmith\Local Settings\Temporary Internet Files\Content.IE5\SXV7Z7BZ\j0427810[1].jpg"/>
            <p:cNvPicPr/>
            <p:nvPr/>
          </p:nvPicPr>
          <p:blipFill>
            <a:blip r:embed="rId3" cstate="print"/>
            <a:srcRect/>
            <a:stretch>
              <a:fillRect/>
            </a:stretch>
          </p:blipFill>
          <p:spPr bwMode="auto">
            <a:xfrm>
              <a:off x="3276600" y="3429000"/>
              <a:ext cx="2438400" cy="1828800"/>
            </a:xfrm>
            <a:prstGeom prst="rect">
              <a:avLst/>
            </a:prstGeom>
            <a:noFill/>
            <a:ln w="9525">
              <a:noFill/>
              <a:miter lim="800000"/>
              <a:headEnd/>
              <a:tailEnd/>
            </a:ln>
          </p:spPr>
        </p:pic>
        <p:pic>
          <p:nvPicPr>
            <p:cNvPr id="83969" name="Picture 1"/>
            <p:cNvPicPr>
              <a:picLocks noChangeAspect="1" noChangeArrowheads="1"/>
            </p:cNvPicPr>
            <p:nvPr/>
          </p:nvPicPr>
          <p:blipFill>
            <a:blip r:embed="rId4" cstate="print"/>
            <a:srcRect/>
            <a:stretch>
              <a:fillRect/>
            </a:stretch>
          </p:blipFill>
          <p:spPr bwMode="auto">
            <a:xfrm>
              <a:off x="5715000" y="3429000"/>
              <a:ext cx="2514600" cy="1828800"/>
            </a:xfrm>
            <a:prstGeom prst="rect">
              <a:avLst/>
            </a:prstGeom>
            <a:noFill/>
            <a:ln w="9525">
              <a:noFill/>
              <a:miter lim="800000"/>
              <a:headEnd/>
              <a:tailEnd/>
            </a:ln>
            <a:effectLst/>
          </p:spPr>
        </p:pic>
        <p:pic>
          <p:nvPicPr>
            <p:cNvPr id="9" name="Picture 8" descr="C:\Documents and Settings\crysmith\Local Settings\Temporary Internet Files\Content.IE5\SXV7Z7BZ\j0430644[1].jpg"/>
            <p:cNvPicPr/>
            <p:nvPr/>
          </p:nvPicPr>
          <p:blipFill>
            <a:blip r:embed="rId5" cstate="print"/>
            <a:srcRect/>
            <a:stretch>
              <a:fillRect/>
            </a:stretch>
          </p:blipFill>
          <p:spPr bwMode="auto">
            <a:xfrm>
              <a:off x="838200" y="3429000"/>
              <a:ext cx="2438400" cy="1828800"/>
            </a:xfrm>
            <a:prstGeom prst="rect">
              <a:avLst/>
            </a:prstGeom>
            <a:noFill/>
            <a:ln w="9525">
              <a:noFill/>
              <a:miter lim="800000"/>
              <a:headEnd/>
              <a:tailEnd/>
            </a:ln>
          </p:spPr>
        </p:pic>
      </p:gr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765" y="5625728"/>
            <a:ext cx="1280743" cy="851272"/>
          </a:xfrm>
          <a:prstGeom prst="rect">
            <a:avLst/>
          </a:prstGeom>
          <a:solidFill>
            <a:schemeClr val="accent2">
              <a:lumMod val="20000"/>
              <a:lumOff val="80000"/>
            </a:schemeClr>
          </a:solidFill>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8617" y="5734050"/>
            <a:ext cx="194517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9" name="Rectangle 5"/>
          <p:cNvSpPr>
            <a:spLocks noGrp="1" noChangeArrowheads="1"/>
          </p:cNvSpPr>
          <p:nvPr>
            <p:ph type="title"/>
          </p:nvPr>
        </p:nvSpPr>
        <p:spPr/>
        <p:txBody>
          <a:bodyPr/>
          <a:lstStyle/>
          <a:p>
            <a:pPr eaLnBrk="1" hangingPunct="1">
              <a:defRPr/>
            </a:pPr>
            <a:r>
              <a:rPr lang="en-US" sz="4000" dirty="0" smtClean="0">
                <a:latin typeface="Georgia" pitchFamily="18" charset="0"/>
              </a:rPr>
              <a:t>Three child outcomes</a:t>
            </a:r>
          </a:p>
        </p:txBody>
      </p:sp>
      <p:sp>
        <p:nvSpPr>
          <p:cNvPr id="36867" name="Rectangle 6"/>
          <p:cNvSpPr>
            <a:spLocks noGrp="1" noChangeArrowheads="1"/>
          </p:cNvSpPr>
          <p:nvPr>
            <p:ph type="body" idx="1"/>
          </p:nvPr>
        </p:nvSpPr>
        <p:spPr/>
        <p:txBody>
          <a:bodyPr/>
          <a:lstStyle/>
          <a:p>
            <a:pPr lvl="1" eaLnBrk="1" hangingPunct="1">
              <a:lnSpc>
                <a:spcPct val="90000"/>
              </a:lnSpc>
            </a:pPr>
            <a:r>
              <a:rPr lang="en-US" dirty="0" smtClean="0">
                <a:latin typeface="Georgia" pitchFamily="18" charset="0"/>
              </a:rPr>
              <a:t>Positive social emotional skills (including positive social relationships)</a:t>
            </a:r>
          </a:p>
          <a:p>
            <a:pPr lvl="1" eaLnBrk="1" hangingPunct="1">
              <a:lnSpc>
                <a:spcPct val="90000"/>
              </a:lnSpc>
              <a:buFontTx/>
              <a:buNone/>
            </a:pPr>
            <a:endParaRPr lang="en-US" sz="1400" dirty="0" smtClean="0">
              <a:latin typeface="Georgia" pitchFamily="18" charset="0"/>
            </a:endParaRPr>
          </a:p>
          <a:p>
            <a:pPr lvl="1" eaLnBrk="1" hangingPunct="1">
              <a:lnSpc>
                <a:spcPct val="90000"/>
              </a:lnSpc>
            </a:pPr>
            <a:r>
              <a:rPr lang="en-US" dirty="0" smtClean="0">
                <a:latin typeface="Georgia" pitchFamily="18" charset="0"/>
              </a:rPr>
              <a:t>Acquisition and use of knowledge and skills (including early language/ communication)</a:t>
            </a:r>
          </a:p>
          <a:p>
            <a:pPr lvl="1" eaLnBrk="1" hangingPunct="1">
              <a:lnSpc>
                <a:spcPct val="90000"/>
              </a:lnSpc>
              <a:buFontTx/>
              <a:buNone/>
            </a:pPr>
            <a:endParaRPr lang="en-US" sz="1400" dirty="0" smtClean="0">
              <a:latin typeface="Georgia" pitchFamily="18" charset="0"/>
            </a:endParaRPr>
          </a:p>
          <a:p>
            <a:pPr lvl="1" eaLnBrk="1" hangingPunct="1">
              <a:lnSpc>
                <a:spcPct val="90000"/>
              </a:lnSpc>
            </a:pPr>
            <a:r>
              <a:rPr lang="en-US" dirty="0" smtClean="0">
                <a:latin typeface="Georgia" pitchFamily="18" charset="0"/>
              </a:rPr>
              <a:t>Use of appropriate behaviors to meet their needs</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40245052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9" name="Rectangle 5"/>
          <p:cNvSpPr>
            <a:spLocks noGrp="1" noChangeArrowheads="1"/>
          </p:cNvSpPr>
          <p:nvPr>
            <p:ph type="title"/>
          </p:nvPr>
        </p:nvSpPr>
        <p:spPr/>
        <p:txBody>
          <a:bodyPr/>
          <a:lstStyle/>
          <a:p>
            <a:pPr eaLnBrk="1" hangingPunct="1">
              <a:defRPr/>
            </a:pPr>
            <a:r>
              <a:rPr lang="en-US" sz="4000" dirty="0" smtClean="0">
                <a:latin typeface="Georgia" pitchFamily="18" charset="0"/>
              </a:rPr>
              <a:t>Step by Step video</a:t>
            </a:r>
          </a:p>
        </p:txBody>
      </p:sp>
      <p:sp>
        <p:nvSpPr>
          <p:cNvPr id="36867" name="Rectangle 6"/>
          <p:cNvSpPr>
            <a:spLocks noGrp="1" noChangeArrowheads="1"/>
          </p:cNvSpPr>
          <p:nvPr>
            <p:ph type="body" idx="1"/>
          </p:nvPr>
        </p:nvSpPr>
        <p:spPr/>
        <p:txBody>
          <a:bodyPr/>
          <a:lstStyle/>
          <a:p>
            <a:pPr eaLnBrk="1" hangingPunct="1">
              <a:buFont typeface="Wingdings" pitchFamily="2" charset="2"/>
              <a:buNone/>
            </a:pPr>
            <a:r>
              <a:rPr lang="en-US" dirty="0" smtClean="0"/>
              <a:t>Available online:</a:t>
            </a:r>
          </a:p>
          <a:p>
            <a:pPr eaLnBrk="1" hangingPunct="1">
              <a:buFont typeface="Wingdings" pitchFamily="2" charset="2"/>
              <a:buNone/>
            </a:pPr>
            <a:r>
              <a:rPr lang="en-US" dirty="0">
                <a:hlinkClick r:id="rId3"/>
              </a:rPr>
              <a:t>http://projects.fpg.unc.edu/~</a:t>
            </a:r>
            <a:r>
              <a:rPr lang="en-US" dirty="0" smtClean="0">
                <a:hlinkClick r:id="rId3"/>
              </a:rPr>
              <a:t>eco/pages/videos.cfm</a:t>
            </a:r>
            <a:endParaRPr lang="en-US" dirty="0" smtClean="0"/>
          </a:p>
          <a:p>
            <a:pPr eaLnBrk="1" hangingPunct="1">
              <a:buFont typeface="Wingdings" pitchFamily="2" charset="2"/>
              <a:buNone/>
            </a:pPr>
            <a:endParaRPr lang="en-US" dirty="0" smtClean="0"/>
          </a:p>
        </p:txBody>
      </p:sp>
    </p:spTree>
    <p:extLst>
      <p:ext uri="{BB962C8B-B14F-4D97-AF65-F5344CB8AC3E}">
        <p14:creationId xmlns:p14="http://schemas.microsoft.com/office/powerpoint/2010/main" val="26934948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846102C-8F2C-4971-946A-2100A9F2E0F0}" type="slidenum">
              <a:rPr lang="en-US" b="0" smtClean="0"/>
              <a:pPr eaLnBrk="1" hangingPunct="1"/>
              <a:t>12</a:t>
            </a:fld>
            <a:endParaRPr lang="en-US" b="0" smtClean="0"/>
          </a:p>
        </p:txBody>
      </p:sp>
      <p:sp>
        <p:nvSpPr>
          <p:cNvPr id="14339" name="Rectangle 2"/>
          <p:cNvSpPr>
            <a:spLocks noGrp="1" noChangeArrowheads="1"/>
          </p:cNvSpPr>
          <p:nvPr>
            <p:ph type="title"/>
          </p:nvPr>
        </p:nvSpPr>
        <p:spPr>
          <a:xfrm>
            <a:off x="457200" y="228600"/>
            <a:ext cx="7467600" cy="1143000"/>
          </a:xfrm>
        </p:spPr>
        <p:txBody>
          <a:bodyPr/>
          <a:lstStyle/>
          <a:p>
            <a:pPr eaLnBrk="1" hangingPunct="1"/>
            <a:r>
              <a:rPr lang="en-US" smtClean="0"/>
              <a:t>Outcomes Jeopardy</a:t>
            </a:r>
          </a:p>
        </p:txBody>
      </p:sp>
      <p:graphicFrame>
        <p:nvGraphicFramePr>
          <p:cNvPr id="1065027" name="Group 67"/>
          <p:cNvGraphicFramePr>
            <a:graphicFrameLocks noGrp="1"/>
          </p:cNvGraphicFramePr>
          <p:nvPr>
            <p:ph type="tbl" idx="1"/>
          </p:nvPr>
        </p:nvGraphicFramePr>
        <p:xfrm>
          <a:off x="762000" y="1981200"/>
          <a:ext cx="7543800" cy="4114800"/>
        </p:xfrm>
        <a:graphic>
          <a:graphicData uri="http://schemas.openxmlformats.org/drawingml/2006/table">
            <a:tbl>
              <a:tblPr/>
              <a:tblGrid>
                <a:gridCol w="2514600"/>
                <a:gridCol w="2514600"/>
                <a:gridCol w="2514600"/>
              </a:tblGrid>
              <a:tr h="13716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6600CC"/>
                          </a:solidFill>
                          <a:effectLst/>
                          <a:latin typeface="Tahoma" charset="0"/>
                        </a:rPr>
                        <a:t>Pointing to the cabinet for cereal</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6600CC"/>
                          </a:solidFill>
                          <a:effectLst/>
                          <a:latin typeface="Tahoma" charset="0"/>
                        </a:rPr>
                        <a:t>Reading the letter “S” on the Stop sign</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6600CC"/>
                          </a:solidFill>
                          <a:effectLst/>
                          <a:latin typeface="Tahoma" charset="0"/>
                        </a:rPr>
                        <a:t>Washes hands before lunch</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smtClean="0">
                          <a:ln>
                            <a:noFill/>
                          </a:ln>
                          <a:solidFill>
                            <a:srgbClr val="6600CC"/>
                          </a:solidFill>
                          <a:effectLst/>
                          <a:latin typeface="Tahoma" charset="0"/>
                        </a:rPr>
                        <a:t>Biting</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6600CC"/>
                          </a:solidFill>
                          <a:effectLst/>
                          <a:latin typeface="Tahoma" charset="0"/>
                        </a:rPr>
                        <a:t>Plays by himself in the classroom</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6600CC"/>
                          </a:solidFill>
                          <a:effectLst/>
                          <a:latin typeface="Tahoma" charset="0"/>
                        </a:rPr>
                        <a:t>Plays with rhyming words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6600CC"/>
                          </a:solidFill>
                          <a:effectLst/>
                          <a:latin typeface="Tahoma" charset="0"/>
                        </a:rPr>
                        <a:t>Building a castle from blocks with a friend</a:t>
                      </a:r>
                      <a:endParaRPr kumimoji="0" lang="en-US" sz="2800" b="0" i="0" u="none" strike="noStrike" cap="none" normalizeH="0" baseline="0" smtClean="0">
                        <a:ln>
                          <a:noFill/>
                        </a:ln>
                        <a:solidFill>
                          <a:srgbClr val="6600CC"/>
                        </a:solidFill>
                        <a:effectLst/>
                        <a:latin typeface="Tahoma" charset="0"/>
                      </a:endParaRP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6600CC"/>
                          </a:solidFill>
                          <a:effectLst/>
                          <a:latin typeface="Tahoma" charset="0"/>
                        </a:rPr>
                        <a:t>Problems sleeping</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rgbClr val="6600CC"/>
                          </a:solidFill>
                          <a:effectLst/>
                          <a:latin typeface="Tahoma" charset="0"/>
                        </a:rPr>
                        <a:t>Sharing a cookie at lunchtime</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bl>
          </a:graphicData>
        </a:graphic>
      </p:graphicFrame>
      <p:sp>
        <p:nvSpPr>
          <p:cNvPr id="1065028" name="Rectangle 68"/>
          <p:cNvSpPr>
            <a:spLocks noChangeArrowheads="1"/>
          </p:cNvSpPr>
          <p:nvPr/>
        </p:nvSpPr>
        <p:spPr bwMode="auto">
          <a:xfrm>
            <a:off x="914400" y="2057400"/>
            <a:ext cx="2286000" cy="121920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2800" b="0">
                <a:solidFill>
                  <a:srgbClr val="002EC0"/>
                </a:solidFill>
              </a:rPr>
              <a:t>$100</a:t>
            </a:r>
          </a:p>
        </p:txBody>
      </p:sp>
      <p:sp>
        <p:nvSpPr>
          <p:cNvPr id="1065029" name="Rectangle 69"/>
          <p:cNvSpPr>
            <a:spLocks noChangeArrowheads="1"/>
          </p:cNvSpPr>
          <p:nvPr/>
        </p:nvSpPr>
        <p:spPr bwMode="auto">
          <a:xfrm>
            <a:off x="914400" y="3429000"/>
            <a:ext cx="2286000" cy="121920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2800" b="0">
                <a:solidFill>
                  <a:srgbClr val="002EC0"/>
                </a:solidFill>
              </a:rPr>
              <a:t>$200</a:t>
            </a:r>
          </a:p>
        </p:txBody>
      </p:sp>
      <p:sp>
        <p:nvSpPr>
          <p:cNvPr id="1065030" name="Rectangle 70"/>
          <p:cNvSpPr>
            <a:spLocks noChangeArrowheads="1"/>
          </p:cNvSpPr>
          <p:nvPr/>
        </p:nvSpPr>
        <p:spPr bwMode="auto">
          <a:xfrm>
            <a:off x="5867400" y="2057400"/>
            <a:ext cx="2286000" cy="1219200"/>
          </a:xfrm>
          <a:prstGeom prst="rect">
            <a:avLst/>
          </a:prstGeom>
          <a:solidFill>
            <a:srgbClr val="9933FF"/>
          </a:solidFill>
          <a:ln w="9525">
            <a:solidFill>
              <a:schemeClr val="tx1"/>
            </a:solidFill>
            <a:miter lim="800000"/>
            <a:headEnd/>
            <a:tailEnd/>
          </a:ln>
        </p:spPr>
        <p:txBody>
          <a:bodyPr wrap="none" anchor="ctr"/>
          <a:lstStyle/>
          <a:p>
            <a:pPr algn="ctr" eaLnBrk="0" hangingPunct="0"/>
            <a:r>
              <a:rPr lang="en-US" sz="2800" b="0">
                <a:solidFill>
                  <a:srgbClr val="002EC0"/>
                </a:solidFill>
              </a:rPr>
              <a:t>$100</a:t>
            </a:r>
          </a:p>
        </p:txBody>
      </p:sp>
      <p:sp>
        <p:nvSpPr>
          <p:cNvPr id="1065031" name="Rectangle 71"/>
          <p:cNvSpPr>
            <a:spLocks noChangeArrowheads="1"/>
          </p:cNvSpPr>
          <p:nvPr/>
        </p:nvSpPr>
        <p:spPr bwMode="auto">
          <a:xfrm>
            <a:off x="5867400" y="4800600"/>
            <a:ext cx="2286000" cy="1219200"/>
          </a:xfrm>
          <a:prstGeom prst="rect">
            <a:avLst/>
          </a:prstGeom>
          <a:solidFill>
            <a:srgbClr val="9933FF"/>
          </a:solidFill>
          <a:ln w="9525">
            <a:solidFill>
              <a:schemeClr val="tx1"/>
            </a:solidFill>
            <a:miter lim="800000"/>
            <a:headEnd/>
            <a:tailEnd/>
          </a:ln>
        </p:spPr>
        <p:txBody>
          <a:bodyPr wrap="none" anchor="ctr"/>
          <a:lstStyle/>
          <a:p>
            <a:pPr algn="ctr" eaLnBrk="0" hangingPunct="0"/>
            <a:r>
              <a:rPr lang="en-US" sz="2800" b="0">
                <a:solidFill>
                  <a:srgbClr val="002EC0"/>
                </a:solidFill>
              </a:rPr>
              <a:t>$300</a:t>
            </a:r>
          </a:p>
        </p:txBody>
      </p:sp>
      <p:sp>
        <p:nvSpPr>
          <p:cNvPr id="1065032" name="Rectangle 72"/>
          <p:cNvSpPr>
            <a:spLocks noChangeArrowheads="1"/>
          </p:cNvSpPr>
          <p:nvPr/>
        </p:nvSpPr>
        <p:spPr bwMode="auto">
          <a:xfrm>
            <a:off x="5867400" y="3429000"/>
            <a:ext cx="2286000" cy="1219200"/>
          </a:xfrm>
          <a:prstGeom prst="rect">
            <a:avLst/>
          </a:prstGeom>
          <a:solidFill>
            <a:srgbClr val="9933FF"/>
          </a:solidFill>
          <a:ln w="9525">
            <a:solidFill>
              <a:schemeClr val="tx1"/>
            </a:solidFill>
            <a:miter lim="800000"/>
            <a:headEnd/>
            <a:tailEnd/>
          </a:ln>
        </p:spPr>
        <p:txBody>
          <a:bodyPr wrap="none" anchor="ctr"/>
          <a:lstStyle/>
          <a:p>
            <a:pPr algn="ctr" eaLnBrk="0" hangingPunct="0"/>
            <a:r>
              <a:rPr lang="en-US" sz="2800" b="0">
                <a:solidFill>
                  <a:srgbClr val="002EC0"/>
                </a:solidFill>
              </a:rPr>
              <a:t>$200</a:t>
            </a:r>
          </a:p>
        </p:txBody>
      </p:sp>
      <p:sp>
        <p:nvSpPr>
          <p:cNvPr id="1065033" name="Rectangle 73"/>
          <p:cNvSpPr>
            <a:spLocks noChangeArrowheads="1"/>
          </p:cNvSpPr>
          <p:nvPr/>
        </p:nvSpPr>
        <p:spPr bwMode="auto">
          <a:xfrm>
            <a:off x="3352800" y="4800600"/>
            <a:ext cx="2286000" cy="1219200"/>
          </a:xfrm>
          <a:prstGeom prst="rect">
            <a:avLst/>
          </a:prstGeom>
          <a:solidFill>
            <a:srgbClr val="FFCC66"/>
          </a:solidFill>
          <a:ln w="9525">
            <a:solidFill>
              <a:schemeClr val="tx1"/>
            </a:solidFill>
            <a:miter lim="800000"/>
            <a:headEnd/>
            <a:tailEnd/>
          </a:ln>
        </p:spPr>
        <p:txBody>
          <a:bodyPr wrap="none" anchor="ctr"/>
          <a:lstStyle/>
          <a:p>
            <a:pPr algn="ctr" eaLnBrk="0" hangingPunct="0"/>
            <a:r>
              <a:rPr lang="en-US" sz="2800" b="0">
                <a:solidFill>
                  <a:srgbClr val="002EC0"/>
                </a:solidFill>
              </a:rPr>
              <a:t>$300</a:t>
            </a:r>
          </a:p>
        </p:txBody>
      </p:sp>
      <p:sp>
        <p:nvSpPr>
          <p:cNvPr id="1065034" name="Rectangle 74"/>
          <p:cNvSpPr>
            <a:spLocks noChangeArrowheads="1"/>
          </p:cNvSpPr>
          <p:nvPr/>
        </p:nvSpPr>
        <p:spPr bwMode="auto">
          <a:xfrm>
            <a:off x="3352800" y="3429000"/>
            <a:ext cx="2286000" cy="1219200"/>
          </a:xfrm>
          <a:prstGeom prst="rect">
            <a:avLst/>
          </a:prstGeom>
          <a:solidFill>
            <a:srgbClr val="FFCC66"/>
          </a:solidFill>
          <a:ln w="9525">
            <a:solidFill>
              <a:schemeClr val="tx1"/>
            </a:solidFill>
            <a:miter lim="800000"/>
            <a:headEnd/>
            <a:tailEnd/>
          </a:ln>
        </p:spPr>
        <p:txBody>
          <a:bodyPr wrap="none" anchor="ctr"/>
          <a:lstStyle/>
          <a:p>
            <a:pPr algn="ctr" eaLnBrk="0" hangingPunct="0"/>
            <a:r>
              <a:rPr lang="en-US" sz="2800" b="0">
                <a:solidFill>
                  <a:srgbClr val="002EC0"/>
                </a:solidFill>
              </a:rPr>
              <a:t>$200</a:t>
            </a:r>
          </a:p>
        </p:txBody>
      </p:sp>
      <p:sp>
        <p:nvSpPr>
          <p:cNvPr id="1065035" name="Rectangle 75"/>
          <p:cNvSpPr>
            <a:spLocks noChangeArrowheads="1"/>
          </p:cNvSpPr>
          <p:nvPr/>
        </p:nvSpPr>
        <p:spPr bwMode="auto">
          <a:xfrm>
            <a:off x="3352800" y="2057400"/>
            <a:ext cx="2286000" cy="1219200"/>
          </a:xfrm>
          <a:prstGeom prst="rect">
            <a:avLst/>
          </a:prstGeom>
          <a:solidFill>
            <a:srgbClr val="FFCC66"/>
          </a:solidFill>
          <a:ln w="9525">
            <a:solidFill>
              <a:schemeClr val="tx1"/>
            </a:solidFill>
            <a:miter lim="800000"/>
            <a:headEnd/>
            <a:tailEnd/>
          </a:ln>
        </p:spPr>
        <p:txBody>
          <a:bodyPr wrap="none" anchor="ctr"/>
          <a:lstStyle/>
          <a:p>
            <a:pPr algn="ctr" eaLnBrk="0" hangingPunct="0"/>
            <a:r>
              <a:rPr lang="en-US" sz="2800" b="0">
                <a:solidFill>
                  <a:srgbClr val="002EC0"/>
                </a:solidFill>
              </a:rPr>
              <a:t>$100</a:t>
            </a:r>
          </a:p>
        </p:txBody>
      </p:sp>
      <p:sp>
        <p:nvSpPr>
          <p:cNvPr id="1065036" name="Rectangle 76"/>
          <p:cNvSpPr>
            <a:spLocks noChangeArrowheads="1"/>
          </p:cNvSpPr>
          <p:nvPr/>
        </p:nvSpPr>
        <p:spPr bwMode="auto">
          <a:xfrm>
            <a:off x="914400" y="4800600"/>
            <a:ext cx="2286000" cy="121920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2800" b="0">
                <a:solidFill>
                  <a:srgbClr val="002EC0"/>
                </a:solidFill>
              </a:rPr>
              <a:t>$300</a:t>
            </a:r>
          </a:p>
        </p:txBody>
      </p:sp>
    </p:spTree>
    <p:extLst>
      <p:ext uri="{BB962C8B-B14F-4D97-AF65-F5344CB8AC3E}">
        <p14:creationId xmlns:p14="http://schemas.microsoft.com/office/powerpoint/2010/main" val="2252807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1065028"/>
                                        </p:tgtEl>
                                      </p:cBhvr>
                                    </p:animEffect>
                                    <p:set>
                                      <p:cBhvr>
                                        <p:cTn id="7" dur="1" fill="hold">
                                          <p:stCondLst>
                                            <p:cond delay="499"/>
                                          </p:stCondLst>
                                        </p:cTn>
                                        <p:tgtEl>
                                          <p:spTgt spid="10650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xit" presetSubtype="4" fill="hold" grpId="0" nodeType="clickEffect">
                                  <p:stCondLst>
                                    <p:cond delay="0"/>
                                  </p:stCondLst>
                                  <p:childTnLst>
                                    <p:animEffect transition="out" filter="slide(fromBottom)">
                                      <p:cBhvr>
                                        <p:cTn id="11" dur="500"/>
                                        <p:tgtEl>
                                          <p:spTgt spid="1065035"/>
                                        </p:tgtEl>
                                      </p:cBhvr>
                                    </p:animEffect>
                                    <p:set>
                                      <p:cBhvr>
                                        <p:cTn id="12" dur="1" fill="hold">
                                          <p:stCondLst>
                                            <p:cond delay="499"/>
                                          </p:stCondLst>
                                        </p:cTn>
                                        <p:tgtEl>
                                          <p:spTgt spid="106503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xit" presetSubtype="4" fill="hold" grpId="0" nodeType="clickEffect">
                                  <p:stCondLst>
                                    <p:cond delay="0"/>
                                  </p:stCondLst>
                                  <p:childTnLst>
                                    <p:animEffect transition="out" filter="slide(fromBottom)">
                                      <p:cBhvr>
                                        <p:cTn id="16" dur="500"/>
                                        <p:tgtEl>
                                          <p:spTgt spid="1065030"/>
                                        </p:tgtEl>
                                      </p:cBhvr>
                                    </p:animEffect>
                                    <p:set>
                                      <p:cBhvr>
                                        <p:cTn id="17" dur="1" fill="hold">
                                          <p:stCondLst>
                                            <p:cond delay="499"/>
                                          </p:stCondLst>
                                        </p:cTn>
                                        <p:tgtEl>
                                          <p:spTgt spid="1065030"/>
                                        </p:tgtEl>
                                        <p:attrNameLst>
                                          <p:attrName>style.visibility</p:attrName>
                                        </p:attrNameLst>
                                      </p:cBhvr>
                                      <p:to>
                                        <p:strVal val="hidden"/>
                                      </p:to>
                                    </p:set>
                                  </p:childTnLst>
                                  <p:subTnLst>
                                    <p:cmd type="evt" cmd="onstopaudio">
                                      <p:cBhvr>
                                        <p:cTn display="0" masterRel="sameClick">
                                          <p:stCondLst>
                                            <p:cond evt="begin" delay="0">
                                              <p:tn val="15"/>
                                            </p:cond>
                                          </p:stCondLst>
                                        </p:cTn>
                                        <p:tgtEl>
                                          <p:sldTgt/>
                                        </p:tgtEl>
                                      </p:cBhvr>
                                    </p:cmd>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xit" presetSubtype="4" fill="hold" grpId="0" nodeType="clickEffect">
                                  <p:stCondLst>
                                    <p:cond delay="0"/>
                                  </p:stCondLst>
                                  <p:childTnLst>
                                    <p:animEffect transition="out" filter="slide(fromBottom)">
                                      <p:cBhvr>
                                        <p:cTn id="21" dur="500"/>
                                        <p:tgtEl>
                                          <p:spTgt spid="1065029"/>
                                        </p:tgtEl>
                                      </p:cBhvr>
                                    </p:animEffect>
                                    <p:set>
                                      <p:cBhvr>
                                        <p:cTn id="22" dur="1" fill="hold">
                                          <p:stCondLst>
                                            <p:cond delay="499"/>
                                          </p:stCondLst>
                                        </p:cTn>
                                        <p:tgtEl>
                                          <p:spTgt spid="106502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xit" presetSubtype="4" fill="hold" grpId="0" nodeType="clickEffect">
                                  <p:stCondLst>
                                    <p:cond delay="0"/>
                                  </p:stCondLst>
                                  <p:childTnLst>
                                    <p:animEffect transition="out" filter="slide(fromBottom)">
                                      <p:cBhvr>
                                        <p:cTn id="26" dur="500"/>
                                        <p:tgtEl>
                                          <p:spTgt spid="1065034"/>
                                        </p:tgtEl>
                                      </p:cBhvr>
                                    </p:animEffect>
                                    <p:set>
                                      <p:cBhvr>
                                        <p:cTn id="27" dur="1" fill="hold">
                                          <p:stCondLst>
                                            <p:cond delay="499"/>
                                          </p:stCondLst>
                                        </p:cTn>
                                        <p:tgtEl>
                                          <p:spTgt spid="106503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xit" presetSubtype="4" fill="hold" grpId="0" nodeType="clickEffect">
                                  <p:stCondLst>
                                    <p:cond delay="0"/>
                                  </p:stCondLst>
                                  <p:childTnLst>
                                    <p:animEffect transition="out" filter="slide(fromBottom)">
                                      <p:cBhvr>
                                        <p:cTn id="31" dur="500"/>
                                        <p:tgtEl>
                                          <p:spTgt spid="1065032"/>
                                        </p:tgtEl>
                                      </p:cBhvr>
                                    </p:animEffect>
                                    <p:set>
                                      <p:cBhvr>
                                        <p:cTn id="32" dur="1" fill="hold">
                                          <p:stCondLst>
                                            <p:cond delay="499"/>
                                          </p:stCondLst>
                                        </p:cTn>
                                        <p:tgtEl>
                                          <p:spTgt spid="106503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grpId="0" nodeType="clickEffect">
                                  <p:stCondLst>
                                    <p:cond delay="0"/>
                                  </p:stCondLst>
                                  <p:childTnLst>
                                    <p:animEffect transition="out" filter="slide(fromBottom)">
                                      <p:cBhvr>
                                        <p:cTn id="36" dur="500"/>
                                        <p:tgtEl>
                                          <p:spTgt spid="1065036"/>
                                        </p:tgtEl>
                                      </p:cBhvr>
                                    </p:animEffect>
                                    <p:set>
                                      <p:cBhvr>
                                        <p:cTn id="37" dur="1" fill="hold">
                                          <p:stCondLst>
                                            <p:cond delay="499"/>
                                          </p:stCondLst>
                                        </p:cTn>
                                        <p:tgtEl>
                                          <p:spTgt spid="106503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xit" presetSubtype="4" fill="hold" grpId="0" nodeType="clickEffect">
                                  <p:stCondLst>
                                    <p:cond delay="0"/>
                                  </p:stCondLst>
                                  <p:childTnLst>
                                    <p:animEffect transition="out" filter="slide(fromBottom)">
                                      <p:cBhvr>
                                        <p:cTn id="41" dur="500"/>
                                        <p:tgtEl>
                                          <p:spTgt spid="1065033"/>
                                        </p:tgtEl>
                                      </p:cBhvr>
                                    </p:animEffect>
                                    <p:set>
                                      <p:cBhvr>
                                        <p:cTn id="42" dur="1" fill="hold">
                                          <p:stCondLst>
                                            <p:cond delay="499"/>
                                          </p:stCondLst>
                                        </p:cTn>
                                        <p:tgtEl>
                                          <p:spTgt spid="106503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xit" presetSubtype="4" fill="hold" grpId="0" nodeType="clickEffect">
                                  <p:stCondLst>
                                    <p:cond delay="0"/>
                                  </p:stCondLst>
                                  <p:childTnLst>
                                    <p:animEffect transition="out" filter="slide(fromBottom)">
                                      <p:cBhvr>
                                        <p:cTn id="46" dur="500"/>
                                        <p:tgtEl>
                                          <p:spTgt spid="1065031"/>
                                        </p:tgtEl>
                                      </p:cBhvr>
                                    </p:animEffect>
                                    <p:set>
                                      <p:cBhvr>
                                        <p:cTn id="47" dur="1" fill="hold">
                                          <p:stCondLst>
                                            <p:cond delay="499"/>
                                          </p:stCondLst>
                                        </p:cTn>
                                        <p:tgtEl>
                                          <p:spTgt spid="1065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8" grpId="0" animBg="1"/>
      <p:bldP spid="1065029" grpId="0" animBg="1"/>
      <p:bldP spid="1065030" grpId="0" animBg="1"/>
      <p:bldP spid="1065031" grpId="0" animBg="1"/>
      <p:bldP spid="1065032" grpId="0" animBg="1"/>
      <p:bldP spid="1065033" grpId="0" animBg="1"/>
      <p:bldP spid="1065034" grpId="0" animBg="1"/>
      <p:bldP spid="1065035" grpId="0" animBg="1"/>
      <p:bldP spid="10650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2819400"/>
            <a:ext cx="7772400" cy="1470025"/>
          </a:xfrm>
        </p:spPr>
        <p:txBody>
          <a:bodyPr/>
          <a:lstStyle/>
          <a:p>
            <a:r>
              <a:rPr lang="en-US" sz="4400" dirty="0" smtClean="0">
                <a:latin typeface="Georgia" pitchFamily="18" charset="0"/>
              </a:rPr>
              <a:t>Child Outcomes Summary (COS) Process</a:t>
            </a:r>
            <a:endParaRPr lang="en-US" sz="4400" dirty="0">
              <a:latin typeface="Georgia" pitchFamily="18" charset="0"/>
            </a:endParaRPr>
          </a:p>
        </p:txBody>
      </p:sp>
    </p:spTree>
    <p:extLst>
      <p:ext uri="{BB962C8B-B14F-4D97-AF65-F5344CB8AC3E}">
        <p14:creationId xmlns:p14="http://schemas.microsoft.com/office/powerpoint/2010/main" val="1515266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dirty="0" smtClean="0">
                <a:latin typeface="Georgia" pitchFamily="18" charset="0"/>
              </a:rPr>
              <a:t>What is the Child Outcomes   Summary (COS) Process?</a:t>
            </a:r>
          </a:p>
        </p:txBody>
      </p:sp>
      <p:sp>
        <p:nvSpPr>
          <p:cNvPr id="23555" name="Rectangle 5"/>
          <p:cNvSpPr>
            <a:spLocks noGrp="1" noChangeArrowheads="1"/>
          </p:cNvSpPr>
          <p:nvPr>
            <p:ph type="body" idx="1"/>
          </p:nvPr>
        </p:nvSpPr>
        <p:spPr>
          <a:xfrm>
            <a:off x="838200" y="2362200"/>
            <a:ext cx="7772400" cy="4114800"/>
          </a:xfrm>
        </p:spPr>
        <p:txBody>
          <a:bodyPr/>
          <a:lstStyle/>
          <a:p>
            <a:pPr eaLnBrk="1" hangingPunct="1"/>
            <a:r>
              <a:rPr lang="en-US" sz="2800" dirty="0" smtClean="0">
                <a:latin typeface="Georgia" pitchFamily="18" charset="0"/>
              </a:rPr>
              <a:t>A team process for reviewing child assessment data from different sources culminating in the ‘rating’ of a child’s functioning on a scale of 1-7</a:t>
            </a:r>
          </a:p>
          <a:p>
            <a:pPr eaLnBrk="1" hangingPunct="1"/>
            <a:r>
              <a:rPr lang="en-US" sz="2800" dirty="0" smtClean="0">
                <a:latin typeface="Georgia" pitchFamily="18" charset="0"/>
              </a:rPr>
              <a:t>Considers the child’s functioning across situations and settings</a:t>
            </a:r>
          </a:p>
          <a:p>
            <a:pPr eaLnBrk="1" hangingPunct="1"/>
            <a:r>
              <a:rPr lang="en-US" sz="2800" dirty="0" smtClean="0">
                <a:latin typeface="Georgia" pitchFamily="18" charset="0"/>
              </a:rPr>
              <a:t>Compares child’s functioning to same age peers</a:t>
            </a:r>
          </a:p>
        </p:txBody>
      </p:sp>
      <p:sp>
        <p:nvSpPr>
          <p:cNvPr id="23556" name="Slide Number Placeholder 3"/>
          <p:cNvSpPr>
            <a:spLocks noGrp="1"/>
          </p:cNvSpPr>
          <p:nvPr>
            <p:ph type="sldNum" sz="quarter" idx="11"/>
          </p:nvPr>
        </p:nvSpPr>
        <p:spPr>
          <a:xfrm>
            <a:off x="5105400" y="6172200"/>
            <a:ext cx="3733800" cy="476250"/>
          </a:xfrm>
          <a:noFill/>
        </p:spPr>
        <p:txBody>
          <a:bodyPr/>
          <a:lstStyle/>
          <a:p>
            <a:pPr algn="r"/>
            <a:fld id="{9E307A8A-EA9A-41C6-8457-D46FE48CFE1D}" type="slidenum">
              <a:rPr lang="en-US" smtClean="0"/>
              <a:pPr algn="r"/>
              <a:t>14</a:t>
            </a:fld>
            <a:endParaRPr lang="en-US" dirty="0" smtClean="0"/>
          </a:p>
        </p:txBody>
      </p:sp>
    </p:spTree>
    <p:extLst>
      <p:ext uri="{BB962C8B-B14F-4D97-AF65-F5344CB8AC3E}">
        <p14:creationId xmlns:p14="http://schemas.microsoft.com/office/powerpoint/2010/main" val="471688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1"/>
          </p:nvPr>
        </p:nvSpPr>
        <p:spPr>
          <a:xfrm>
            <a:off x="4953000" y="6019800"/>
            <a:ext cx="3733800" cy="476250"/>
          </a:xfrm>
          <a:noFill/>
        </p:spPr>
        <p:txBody>
          <a:bodyPr/>
          <a:lstStyle/>
          <a:p>
            <a:pPr algn="r"/>
            <a:fld id="{12043F20-D103-4019-8B31-DB2D611CE29A}" type="slidenum">
              <a:rPr lang="en-US" smtClean="0"/>
              <a:pPr algn="r"/>
              <a:t>15</a:t>
            </a:fld>
            <a:endParaRPr lang="en-US" dirty="0" smtClean="0"/>
          </a:p>
        </p:txBody>
      </p:sp>
      <p:sp>
        <p:nvSpPr>
          <p:cNvPr id="64515" name="Rectangle 2"/>
          <p:cNvSpPr>
            <a:spLocks noGrp="1" noChangeArrowheads="1"/>
          </p:cNvSpPr>
          <p:nvPr>
            <p:ph type="title"/>
          </p:nvPr>
        </p:nvSpPr>
        <p:spPr>
          <a:xfrm>
            <a:off x="304800" y="152400"/>
            <a:ext cx="8610600" cy="1143000"/>
          </a:xfrm>
        </p:spPr>
        <p:txBody>
          <a:bodyPr/>
          <a:lstStyle/>
          <a:p>
            <a:r>
              <a:rPr lang="en-US" b="1" dirty="0" smtClean="0">
                <a:latin typeface="Georgia" pitchFamily="18" charset="0"/>
              </a:rPr>
              <a:t>WHO </a:t>
            </a:r>
            <a:br>
              <a:rPr lang="en-US" b="1" dirty="0" smtClean="0">
                <a:latin typeface="Georgia" pitchFamily="18" charset="0"/>
              </a:rPr>
            </a:br>
            <a:r>
              <a:rPr lang="en-US" b="1" dirty="0" smtClean="0">
                <a:latin typeface="Georgia" pitchFamily="18" charset="0"/>
              </a:rPr>
              <a:t>participates in the rating decision?</a:t>
            </a:r>
          </a:p>
        </p:txBody>
      </p:sp>
      <p:sp>
        <p:nvSpPr>
          <p:cNvPr id="64516" name="Rectangle 3"/>
          <p:cNvSpPr>
            <a:spLocks noGrp="1" noChangeArrowheads="1"/>
          </p:cNvSpPr>
          <p:nvPr>
            <p:ph type="body" idx="1"/>
          </p:nvPr>
        </p:nvSpPr>
        <p:spPr>
          <a:xfrm>
            <a:off x="533400" y="2438400"/>
            <a:ext cx="8229600" cy="3306763"/>
          </a:xfrm>
        </p:spPr>
        <p:txBody>
          <a:bodyPr/>
          <a:lstStyle/>
          <a:p>
            <a:pPr marL="609600" indent="-609600">
              <a:lnSpc>
                <a:spcPct val="90000"/>
              </a:lnSpc>
              <a:buFont typeface="Wingdings" pitchFamily="2" charset="2"/>
              <a:buChar char="§"/>
            </a:pPr>
            <a:r>
              <a:rPr lang="en-US" dirty="0" smtClean="0">
                <a:latin typeface="Georgia" pitchFamily="18" charset="0"/>
              </a:rPr>
              <a:t>Professional and parent team members participate in the rating discussion</a:t>
            </a:r>
            <a:endParaRPr lang="en-US" sz="900" dirty="0" smtClean="0">
              <a:latin typeface="Georgia" pitchFamily="18" charset="0"/>
            </a:endParaRPr>
          </a:p>
          <a:p>
            <a:pPr marL="609600" indent="-609600">
              <a:lnSpc>
                <a:spcPct val="90000"/>
              </a:lnSpc>
              <a:buFont typeface="Wingdings" pitchFamily="2" charset="2"/>
              <a:buChar char="§"/>
            </a:pPr>
            <a:r>
              <a:rPr lang="en-US" dirty="0" smtClean="0">
                <a:latin typeface="Georgia" pitchFamily="18" charset="0"/>
              </a:rPr>
              <a:t>Parent input is respectfully considered </a:t>
            </a:r>
          </a:p>
          <a:p>
            <a:pPr marL="609600" indent="-609600">
              <a:lnSpc>
                <a:spcPct val="90000"/>
              </a:lnSpc>
              <a:buFont typeface="Wingdings" pitchFamily="2" charset="2"/>
              <a:buChar char="§"/>
            </a:pPr>
            <a:r>
              <a:rPr lang="en-US" dirty="0" smtClean="0">
                <a:latin typeface="Georgia" pitchFamily="18" charset="0"/>
              </a:rPr>
              <a:t>Multiple sources of assessment information are considered (observation, family report, formal ‘testing’) for the rating</a:t>
            </a:r>
          </a:p>
        </p:txBody>
      </p:sp>
    </p:spTree>
    <p:extLst>
      <p:ext uri="{BB962C8B-B14F-4D97-AF65-F5344CB8AC3E}">
        <p14:creationId xmlns:p14="http://schemas.microsoft.com/office/powerpoint/2010/main" val="133450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077200" cy="1143000"/>
          </a:xfrm>
        </p:spPr>
        <p:txBody>
          <a:bodyPr/>
          <a:lstStyle/>
          <a:p>
            <a:r>
              <a:rPr lang="en-US" sz="4000" dirty="0" smtClean="0">
                <a:latin typeface="Calisto MT" pitchFamily="18" charset="0"/>
              </a:rPr>
              <a:t>Why the COS Process?</a:t>
            </a:r>
            <a:endParaRPr lang="en-US" sz="4000" dirty="0"/>
          </a:p>
        </p:txBody>
      </p:sp>
      <p:sp>
        <p:nvSpPr>
          <p:cNvPr id="2" name="Content Placeholder 1"/>
          <p:cNvSpPr>
            <a:spLocks noGrp="1"/>
          </p:cNvSpPr>
          <p:nvPr>
            <p:ph idx="1"/>
          </p:nvPr>
        </p:nvSpPr>
        <p:spPr/>
        <p:txBody>
          <a:bodyPr/>
          <a:lstStyle/>
          <a:p>
            <a:r>
              <a:rPr lang="en-US" sz="3600" dirty="0" smtClean="0">
                <a:latin typeface="Georgia" pitchFamily="18" charset="0"/>
              </a:rPr>
              <a:t>No assessment developed for this purpose</a:t>
            </a:r>
          </a:p>
          <a:p>
            <a:endParaRPr lang="en-US" sz="3600" dirty="0" smtClean="0">
              <a:latin typeface="Georgia" pitchFamily="18" charset="0"/>
            </a:endParaRPr>
          </a:p>
          <a:p>
            <a:r>
              <a:rPr lang="en-US" sz="3600" dirty="0" smtClean="0">
                <a:latin typeface="Georgia" pitchFamily="18" charset="0"/>
              </a:rPr>
              <a:t>Division of Early Childhood, Council for Exceptional Children recommended practices</a:t>
            </a:r>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16</a:t>
            </a:fld>
            <a:endParaRPr lang="en-US" dirty="0"/>
          </a:p>
        </p:txBody>
      </p:sp>
    </p:spTree>
    <p:extLst>
      <p:ext uri="{BB962C8B-B14F-4D97-AF65-F5344CB8AC3E}">
        <p14:creationId xmlns:p14="http://schemas.microsoft.com/office/powerpoint/2010/main" val="721231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Calisto MT" pitchFamily="18" charset="0"/>
              </a:rPr>
              <a:t>Defining Assessment</a:t>
            </a:r>
            <a:endParaRPr lang="en-US" dirty="0">
              <a:latin typeface="Calisto MT" pitchFamily="18" charset="0"/>
            </a:endParaRPr>
          </a:p>
        </p:txBody>
      </p:sp>
      <p:sp>
        <p:nvSpPr>
          <p:cNvPr id="2" name="Content Placeholder 1"/>
          <p:cNvSpPr>
            <a:spLocks noGrp="1"/>
          </p:cNvSpPr>
          <p:nvPr>
            <p:ph idx="1"/>
          </p:nvPr>
        </p:nvSpPr>
        <p:spPr/>
        <p:txBody>
          <a:bodyPr/>
          <a:lstStyle/>
          <a:p>
            <a:pPr>
              <a:buFont typeface="Arial" pitchFamily="34" charset="0"/>
              <a:buChar char="•"/>
            </a:pPr>
            <a:r>
              <a:rPr lang="en-US" sz="2400" dirty="0" smtClean="0">
                <a:latin typeface="Calisto MT" pitchFamily="18" charset="0"/>
              </a:rPr>
              <a:t>“Assessment is a generic term that refers to the process of gathering information for decision-making.” (McLean, 2004).</a:t>
            </a:r>
          </a:p>
          <a:p>
            <a:pPr>
              <a:buFont typeface="Arial" pitchFamily="34" charset="0"/>
              <a:buChar char="•"/>
            </a:pPr>
            <a:r>
              <a:rPr lang="en-US" sz="2400" dirty="0" smtClean="0">
                <a:latin typeface="Calisto MT" pitchFamily="18" charset="0"/>
              </a:rPr>
              <a:t>Early childhood assessment is a flexible, collaborative decision-making process in which teams of parents and professionals revise their judgments and reach consensus about changing developmental, educational, medical and mental health service needs of  young children and their families.” (Bagnato &amp; Neisworth, 1991)</a:t>
            </a:r>
          </a:p>
          <a:p>
            <a:pPr>
              <a:buFont typeface="Arial" pitchFamily="34" charset="0"/>
              <a:buChar char="•"/>
            </a:pPr>
            <a:endParaRPr lang="en-US" sz="2400" dirty="0" smtClean="0"/>
          </a:p>
          <a:p>
            <a:pPr>
              <a:buNone/>
            </a:pPr>
            <a:endParaRPr lang="en-US" sz="2400" dirty="0" smtClean="0"/>
          </a:p>
          <a:p>
            <a:pPr>
              <a:buNone/>
            </a:pPr>
            <a:endParaRPr lang="en-US" sz="2400" dirty="0"/>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17</a:t>
            </a:fld>
            <a:endParaRPr lang="en-US" dirty="0"/>
          </a:p>
        </p:txBody>
      </p:sp>
    </p:spTree>
    <p:extLst>
      <p:ext uri="{BB962C8B-B14F-4D97-AF65-F5344CB8AC3E}">
        <p14:creationId xmlns:p14="http://schemas.microsoft.com/office/powerpoint/2010/main" val="3616579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533400"/>
            <a:ext cx="8077200" cy="1143000"/>
          </a:xfrm>
        </p:spPr>
        <p:txBody>
          <a:bodyPr/>
          <a:lstStyle/>
          <a:p>
            <a:pPr algn="l"/>
            <a:r>
              <a:rPr lang="en-US" dirty="0" smtClean="0">
                <a:latin typeface="Calisto MT" pitchFamily="18" charset="0"/>
              </a:rPr>
              <a:t>DEC recommended practices on early childhood assessment</a:t>
            </a:r>
            <a:r>
              <a:rPr lang="en-US" dirty="0" smtClean="0"/>
              <a:t/>
            </a:r>
            <a:br>
              <a:rPr lang="en-US" dirty="0" smtClean="0"/>
            </a:br>
            <a:endParaRPr lang="en-US" dirty="0"/>
          </a:p>
        </p:txBody>
      </p:sp>
      <p:sp>
        <p:nvSpPr>
          <p:cNvPr id="2" name="Content Placeholder 1"/>
          <p:cNvSpPr>
            <a:spLocks noGrp="1"/>
          </p:cNvSpPr>
          <p:nvPr>
            <p:ph idx="1"/>
          </p:nvPr>
        </p:nvSpPr>
        <p:spPr/>
        <p:txBody>
          <a:bodyPr/>
          <a:lstStyle/>
          <a:p>
            <a:pPr marL="457200" indent="-457200">
              <a:buNone/>
            </a:pPr>
            <a:r>
              <a:rPr lang="en-US" sz="2400" dirty="0" smtClean="0">
                <a:latin typeface="Calisto MT" pitchFamily="18" charset="0"/>
              </a:rPr>
              <a:t>1.   Professionals and families collaborate in planning and implementing assessment.</a:t>
            </a:r>
          </a:p>
          <a:p>
            <a:pPr marL="457200" indent="-457200">
              <a:buAutoNum type="arabicPeriod" startAt="2"/>
            </a:pPr>
            <a:r>
              <a:rPr lang="en-US" sz="2400" dirty="0" smtClean="0">
                <a:latin typeface="Calisto MT" pitchFamily="18" charset="0"/>
              </a:rPr>
              <a:t>Assessment is individualized and appropriate for the child and family.</a:t>
            </a:r>
          </a:p>
          <a:p>
            <a:pPr marL="457200" indent="-457200">
              <a:buAutoNum type="arabicPeriod" startAt="2"/>
            </a:pPr>
            <a:r>
              <a:rPr lang="en-US" sz="2400" dirty="0" smtClean="0">
                <a:latin typeface="Calisto MT" pitchFamily="18" charset="0"/>
              </a:rPr>
              <a:t>Assessment provides useful information for intervention.</a:t>
            </a:r>
          </a:p>
          <a:p>
            <a:pPr marL="457200" indent="-457200">
              <a:buAutoNum type="arabicPeriod" startAt="2"/>
            </a:pPr>
            <a:r>
              <a:rPr lang="en-US" sz="2400" dirty="0" smtClean="0">
                <a:latin typeface="Calisto MT" pitchFamily="18" charset="0"/>
              </a:rPr>
              <a:t>Professionals share information in respectful and useful ways.</a:t>
            </a:r>
          </a:p>
          <a:p>
            <a:pPr marL="457200" indent="-457200">
              <a:buAutoNum type="arabicPeriod" startAt="2"/>
            </a:pPr>
            <a:r>
              <a:rPr lang="en-US" sz="2400" dirty="0" smtClean="0">
                <a:latin typeface="Calisto MT" pitchFamily="18" charset="0"/>
              </a:rPr>
              <a:t>Professionals meet legal and procedural  requirements and meet recommended practice guidelines.</a:t>
            </a:r>
          </a:p>
          <a:p>
            <a:pPr marL="457200" indent="-457200">
              <a:buAutoNum type="arabicPeriod"/>
            </a:pPr>
            <a:endParaRPr lang="en-US" sz="2400" dirty="0" smtClean="0"/>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18</a:t>
            </a:fld>
            <a:endParaRPr lang="en-US" dirty="0"/>
          </a:p>
        </p:txBody>
      </p:sp>
    </p:spTree>
    <p:extLst>
      <p:ext uri="{BB962C8B-B14F-4D97-AF65-F5344CB8AC3E}">
        <p14:creationId xmlns:p14="http://schemas.microsoft.com/office/powerpoint/2010/main" val="1712824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p:txBody>
          <a:bodyPr/>
          <a:lstStyle/>
          <a:p>
            <a:pPr eaLnBrk="1" hangingPunct="1"/>
            <a:r>
              <a:rPr lang="en-US" dirty="0" smtClean="0">
                <a:latin typeface="Georgia" pitchFamily="18" charset="0"/>
              </a:rPr>
              <a:t>Purposes of the COS</a:t>
            </a:r>
          </a:p>
        </p:txBody>
      </p:sp>
      <p:sp>
        <p:nvSpPr>
          <p:cNvPr id="25603" name="Rectangle 6"/>
          <p:cNvSpPr>
            <a:spLocks noGrp="1" noChangeArrowheads="1"/>
          </p:cNvSpPr>
          <p:nvPr>
            <p:ph type="body" idx="1"/>
          </p:nvPr>
        </p:nvSpPr>
        <p:spPr>
          <a:xfrm>
            <a:off x="965200" y="2482850"/>
            <a:ext cx="7772400" cy="4114800"/>
          </a:xfrm>
        </p:spPr>
        <p:txBody>
          <a:bodyPr/>
          <a:lstStyle/>
          <a:p>
            <a:pPr eaLnBrk="1" hangingPunct="1"/>
            <a:r>
              <a:rPr lang="en-US" dirty="0" smtClean="0">
                <a:latin typeface="Georgia" pitchFamily="18" charset="0"/>
              </a:rPr>
              <a:t>It is </a:t>
            </a:r>
            <a:r>
              <a:rPr lang="en-US" b="1" i="1" dirty="0" smtClean="0">
                <a:latin typeface="Georgia" pitchFamily="18" charset="0"/>
              </a:rPr>
              <a:t>not</a:t>
            </a:r>
            <a:r>
              <a:rPr lang="en-US" dirty="0" smtClean="0">
                <a:latin typeface="Georgia" pitchFamily="18" charset="0"/>
              </a:rPr>
              <a:t> an assessment tool</a:t>
            </a:r>
          </a:p>
          <a:p>
            <a:pPr eaLnBrk="1" hangingPunct="1">
              <a:buFontTx/>
              <a:buNone/>
            </a:pPr>
            <a:endParaRPr lang="en-US" sz="1000" dirty="0" smtClean="0">
              <a:latin typeface="Georgia" pitchFamily="18" charset="0"/>
            </a:endParaRPr>
          </a:p>
          <a:p>
            <a:pPr eaLnBrk="1" hangingPunct="1"/>
            <a:r>
              <a:rPr lang="en-US" dirty="0" smtClean="0">
                <a:latin typeface="Georgia" pitchFamily="18" charset="0"/>
              </a:rPr>
              <a:t>It uses information from multiple sources, including assessment tools, observations, and family interview to get a </a:t>
            </a:r>
            <a:r>
              <a:rPr lang="en-US" b="1" i="1" dirty="0" smtClean="0">
                <a:latin typeface="Georgia" pitchFamily="18" charset="0"/>
              </a:rPr>
              <a:t>global</a:t>
            </a:r>
            <a:r>
              <a:rPr lang="en-US" dirty="0" smtClean="0">
                <a:latin typeface="Georgia" pitchFamily="18" charset="0"/>
              </a:rPr>
              <a:t> sense of how the child is doing at one point in time</a:t>
            </a:r>
          </a:p>
          <a:p>
            <a:pPr eaLnBrk="1" hangingPunct="1"/>
            <a:endParaRPr lang="en-US" dirty="0" smtClean="0"/>
          </a:p>
        </p:txBody>
      </p:sp>
      <p:sp>
        <p:nvSpPr>
          <p:cNvPr id="25604" name="Slide Number Placeholder 4"/>
          <p:cNvSpPr>
            <a:spLocks noGrp="1"/>
          </p:cNvSpPr>
          <p:nvPr>
            <p:ph type="sldNum" sz="quarter" idx="11"/>
          </p:nvPr>
        </p:nvSpPr>
        <p:spPr>
          <a:xfrm>
            <a:off x="4876800" y="6096000"/>
            <a:ext cx="3733800" cy="476250"/>
          </a:xfrm>
          <a:noFill/>
        </p:spPr>
        <p:txBody>
          <a:bodyPr/>
          <a:lstStyle/>
          <a:p>
            <a:pPr algn="r"/>
            <a:fld id="{27A06ABD-6B06-4FDC-ACB1-58E577264FEF}" type="slidenum">
              <a:rPr lang="en-US" smtClean="0"/>
              <a:pPr algn="r"/>
              <a:t>19</a:t>
            </a:fld>
            <a:endParaRPr lang="en-US" dirty="0" smtClean="0"/>
          </a:p>
        </p:txBody>
      </p:sp>
    </p:spTree>
    <p:extLst>
      <p:ext uri="{BB962C8B-B14F-4D97-AF65-F5344CB8AC3E}">
        <p14:creationId xmlns:p14="http://schemas.microsoft.com/office/powerpoint/2010/main" val="12631999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0"/>
            <a:ext cx="8229600" cy="1470025"/>
          </a:xfrm>
        </p:spPr>
        <p:txBody>
          <a:bodyPr/>
          <a:lstStyle/>
          <a:p>
            <a:r>
              <a:rPr lang="en-US" sz="4800" dirty="0" smtClean="0">
                <a:latin typeface="Calisto MT" pitchFamily="18" charset="0"/>
              </a:rPr>
              <a:t>Agenda</a:t>
            </a:r>
            <a:endParaRPr lang="en-US" sz="4800" dirty="0">
              <a:latin typeface="Calisto MT" pitchFamily="18" charset="0"/>
            </a:endParaRPr>
          </a:p>
        </p:txBody>
      </p:sp>
      <p:sp>
        <p:nvSpPr>
          <p:cNvPr id="2" name="Content Placeholder 1"/>
          <p:cNvSpPr>
            <a:spLocks noGrp="1"/>
          </p:cNvSpPr>
          <p:nvPr>
            <p:ph type="subTitle" idx="1"/>
          </p:nvPr>
        </p:nvSpPr>
        <p:spPr>
          <a:xfrm>
            <a:off x="457200" y="2362200"/>
            <a:ext cx="8305800" cy="3408866"/>
          </a:xfrm>
        </p:spPr>
        <p:txBody>
          <a:bodyPr/>
          <a:lstStyle/>
          <a:p>
            <a:pPr algn="l">
              <a:buFont typeface="Arial" pitchFamily="34" charset="0"/>
              <a:buChar char="•"/>
            </a:pPr>
            <a:r>
              <a:rPr lang="en-US" sz="2800" dirty="0" smtClean="0">
                <a:latin typeface="Calisto MT" pitchFamily="18" charset="0"/>
              </a:rPr>
              <a:t>Why child outcomes data is critical</a:t>
            </a:r>
          </a:p>
          <a:p>
            <a:pPr algn="l">
              <a:buFont typeface="Arial" pitchFamily="34" charset="0"/>
              <a:buChar char="•"/>
            </a:pPr>
            <a:r>
              <a:rPr lang="en-US" sz="2800" dirty="0" smtClean="0">
                <a:latin typeface="Calisto MT" pitchFamily="18" charset="0"/>
              </a:rPr>
              <a:t>Child Outcomes Summary (COS) process</a:t>
            </a:r>
          </a:p>
          <a:p>
            <a:pPr algn="l">
              <a:buFont typeface="Arial" pitchFamily="34" charset="0"/>
              <a:buChar char="•"/>
            </a:pPr>
            <a:r>
              <a:rPr lang="en-US" sz="2800" dirty="0" smtClean="0">
                <a:latin typeface="Calisto MT" pitchFamily="18" charset="0"/>
              </a:rPr>
              <a:t>Authentic Assessment</a:t>
            </a:r>
          </a:p>
          <a:p>
            <a:pPr algn="l">
              <a:buFont typeface="Arial" pitchFamily="34" charset="0"/>
              <a:buChar char="•"/>
            </a:pPr>
            <a:r>
              <a:rPr lang="en-US" sz="2800" dirty="0" smtClean="0">
                <a:latin typeface="Calisto MT" pitchFamily="18" charset="0"/>
              </a:rPr>
              <a:t>Child Development</a:t>
            </a:r>
          </a:p>
          <a:p>
            <a:pPr algn="l">
              <a:buFont typeface="Arial" pitchFamily="34" charset="0"/>
              <a:buChar char="•"/>
            </a:pPr>
            <a:r>
              <a:rPr lang="en-US" sz="2800" dirty="0" smtClean="0">
                <a:latin typeface="Calisto MT" pitchFamily="18" charset="0"/>
              </a:rPr>
              <a:t>Practice with Written Child Example</a:t>
            </a:r>
          </a:p>
          <a:p>
            <a:pPr algn="l">
              <a:buFont typeface="Arial" pitchFamily="34" charset="0"/>
              <a:buChar char="•"/>
            </a:pPr>
            <a:r>
              <a:rPr lang="en-US" sz="2800" dirty="0" smtClean="0">
                <a:latin typeface="Calisto MT" pitchFamily="18" charset="0"/>
              </a:rPr>
              <a:t>(If time allows) Introduction to integrating child outcomes measurement into IFSP/IEP process</a:t>
            </a:r>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p:txBody>
          <a:bodyPr/>
          <a:lstStyle/>
          <a:p>
            <a:pPr eaLnBrk="1" hangingPunct="1"/>
            <a:r>
              <a:rPr lang="en-US" dirty="0" smtClean="0">
                <a:latin typeface="Georgia" pitchFamily="18" charset="0"/>
              </a:rPr>
              <a:t>Features of the COS</a:t>
            </a:r>
          </a:p>
        </p:txBody>
      </p:sp>
      <p:sp>
        <p:nvSpPr>
          <p:cNvPr id="26627" name="Rectangle 6"/>
          <p:cNvSpPr>
            <a:spLocks noGrp="1" noChangeArrowheads="1"/>
          </p:cNvSpPr>
          <p:nvPr>
            <p:ph type="body" idx="1"/>
          </p:nvPr>
        </p:nvSpPr>
        <p:spPr>
          <a:xfrm>
            <a:off x="381000" y="2133600"/>
            <a:ext cx="8229600" cy="3154363"/>
          </a:xfrm>
        </p:spPr>
        <p:txBody>
          <a:bodyPr/>
          <a:lstStyle/>
          <a:p>
            <a:pPr eaLnBrk="1" hangingPunct="1">
              <a:buFont typeface="Wingdings" pitchFamily="2" charset="2"/>
              <a:buNone/>
            </a:pPr>
            <a:endParaRPr lang="en-US" dirty="0" smtClean="0"/>
          </a:p>
          <a:p>
            <a:pPr eaLnBrk="1" hangingPunct="1">
              <a:lnSpc>
                <a:spcPct val="90000"/>
              </a:lnSpc>
              <a:spcBef>
                <a:spcPct val="0"/>
              </a:spcBef>
            </a:pPr>
            <a:r>
              <a:rPr lang="en-US" dirty="0" smtClean="0">
                <a:latin typeface="Georgia" pitchFamily="18" charset="0"/>
              </a:rPr>
              <a:t>7-point rating scale</a:t>
            </a:r>
          </a:p>
          <a:p>
            <a:pPr eaLnBrk="1" hangingPunct="1">
              <a:lnSpc>
                <a:spcPct val="90000"/>
              </a:lnSpc>
              <a:spcBef>
                <a:spcPct val="0"/>
              </a:spcBef>
            </a:pPr>
            <a:endParaRPr lang="en-US" dirty="0" smtClean="0">
              <a:latin typeface="Georgia" pitchFamily="18" charset="0"/>
            </a:endParaRPr>
          </a:p>
          <a:p>
            <a:pPr eaLnBrk="1" hangingPunct="1">
              <a:lnSpc>
                <a:spcPct val="90000"/>
              </a:lnSpc>
              <a:spcBef>
                <a:spcPct val="0"/>
              </a:spcBef>
            </a:pPr>
            <a:r>
              <a:rPr lang="en-US" dirty="0" smtClean="0">
                <a:latin typeface="Georgia" pitchFamily="18" charset="0"/>
              </a:rPr>
              <a:t>Rating is based on the child’s functioning:</a:t>
            </a:r>
          </a:p>
          <a:p>
            <a:pPr lvl="1" eaLnBrk="1" hangingPunct="1"/>
            <a:r>
              <a:rPr lang="en-US" dirty="0" smtClean="0">
                <a:latin typeface="Georgia" pitchFamily="18" charset="0"/>
              </a:rPr>
              <a:t>What the child does across settings and situations </a:t>
            </a:r>
          </a:p>
          <a:p>
            <a:pPr lvl="1" eaLnBrk="1" hangingPunct="1"/>
            <a:r>
              <a:rPr lang="en-US" dirty="0" smtClean="0">
                <a:latin typeface="Georgia" pitchFamily="18" charset="0"/>
              </a:rPr>
              <a:t>Compared with what is expected given the child’s chronological age (do </a:t>
            </a:r>
            <a:r>
              <a:rPr lang="en-US" u="sng" dirty="0" smtClean="0">
                <a:latin typeface="Georgia" pitchFamily="18" charset="0"/>
              </a:rPr>
              <a:t>not</a:t>
            </a:r>
            <a:r>
              <a:rPr lang="en-US" dirty="0" smtClean="0">
                <a:latin typeface="Georgia" pitchFamily="18" charset="0"/>
              </a:rPr>
              <a:t> correct for prematurity for COS process!)</a:t>
            </a:r>
          </a:p>
        </p:txBody>
      </p:sp>
      <p:sp>
        <p:nvSpPr>
          <p:cNvPr id="26628" name="Slide Number Placeholder 4"/>
          <p:cNvSpPr>
            <a:spLocks noGrp="1"/>
          </p:cNvSpPr>
          <p:nvPr>
            <p:ph type="sldNum" sz="quarter" idx="11"/>
          </p:nvPr>
        </p:nvSpPr>
        <p:spPr>
          <a:xfrm>
            <a:off x="4953000" y="6096000"/>
            <a:ext cx="3733800" cy="476250"/>
          </a:xfrm>
          <a:noFill/>
        </p:spPr>
        <p:txBody>
          <a:bodyPr/>
          <a:lstStyle/>
          <a:p>
            <a:pPr algn="r"/>
            <a:fld id="{D21C8D34-F195-4D62-8E68-A4941346C058}" type="slidenum">
              <a:rPr lang="en-US" smtClean="0"/>
              <a:pPr algn="r"/>
              <a:t>20</a:t>
            </a:fld>
            <a:endParaRPr lang="en-US" dirty="0" smtClean="0"/>
          </a:p>
        </p:txBody>
      </p:sp>
    </p:spTree>
    <p:extLst>
      <p:ext uri="{BB962C8B-B14F-4D97-AF65-F5344CB8AC3E}">
        <p14:creationId xmlns:p14="http://schemas.microsoft.com/office/powerpoint/2010/main" val="31623138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dirty="0" smtClean="0">
                <a:latin typeface="Georgia" pitchFamily="18" charset="0"/>
              </a:rPr>
              <a:t>The two COS questions</a:t>
            </a:r>
          </a:p>
        </p:txBody>
      </p:sp>
      <p:sp>
        <p:nvSpPr>
          <p:cNvPr id="28675" name="Rectangle 5"/>
          <p:cNvSpPr>
            <a:spLocks noGrp="1" noChangeArrowheads="1"/>
          </p:cNvSpPr>
          <p:nvPr>
            <p:ph type="body" idx="1"/>
          </p:nvPr>
        </p:nvSpPr>
        <p:spPr/>
        <p:txBody>
          <a:bodyPr/>
          <a:lstStyle/>
          <a:p>
            <a:pPr eaLnBrk="1" hangingPunct="1">
              <a:buFont typeface="Wingdings" pitchFamily="2" charset="2"/>
              <a:buNone/>
            </a:pPr>
            <a:r>
              <a:rPr lang="en-US" dirty="0" smtClean="0">
                <a:latin typeface="Georgia" pitchFamily="18" charset="0"/>
              </a:rPr>
              <a:t>a.	To what extent does this child show age-appropriate functioning, across a variety of settings and situations, on this outcome? (Rating: 1-7)</a:t>
            </a:r>
          </a:p>
          <a:p>
            <a:pPr eaLnBrk="1" hangingPunct="1">
              <a:buFontTx/>
              <a:buNone/>
            </a:pPr>
            <a:endParaRPr lang="en-US" sz="1100" dirty="0" smtClean="0">
              <a:latin typeface="Georgia" pitchFamily="18" charset="0"/>
            </a:endParaRPr>
          </a:p>
          <a:p>
            <a:pPr eaLnBrk="1" hangingPunct="1">
              <a:buFont typeface="Wingdings" pitchFamily="2" charset="2"/>
              <a:buNone/>
            </a:pPr>
            <a:r>
              <a:rPr lang="en-US" dirty="0" smtClean="0">
                <a:latin typeface="Georgia" pitchFamily="18" charset="0"/>
              </a:rPr>
              <a:t>b.	Has the child shown any new skills or behaviors related to [this outcome] since </a:t>
            </a:r>
            <a:br>
              <a:rPr lang="en-US" dirty="0" smtClean="0">
                <a:latin typeface="Georgia" pitchFamily="18" charset="0"/>
              </a:rPr>
            </a:br>
            <a:r>
              <a:rPr lang="en-US" dirty="0" smtClean="0">
                <a:latin typeface="Georgia" pitchFamily="18" charset="0"/>
              </a:rPr>
              <a:t>the last outcomes summary? (Yes-No)</a:t>
            </a:r>
          </a:p>
        </p:txBody>
      </p:sp>
      <p:sp>
        <p:nvSpPr>
          <p:cNvPr id="28676" name="Slide Number Placeholder 3"/>
          <p:cNvSpPr>
            <a:spLocks noGrp="1"/>
          </p:cNvSpPr>
          <p:nvPr>
            <p:ph type="sldNum" sz="quarter" idx="11"/>
          </p:nvPr>
        </p:nvSpPr>
        <p:spPr>
          <a:xfrm>
            <a:off x="5105400" y="6172200"/>
            <a:ext cx="3733800" cy="476250"/>
          </a:xfrm>
          <a:noFill/>
        </p:spPr>
        <p:txBody>
          <a:bodyPr/>
          <a:lstStyle/>
          <a:p>
            <a:pPr algn="r"/>
            <a:fld id="{73E75FDB-7AC4-429F-9ED1-D9B1E722227A}" type="slidenum">
              <a:rPr lang="en-US" smtClean="0"/>
              <a:pPr algn="r"/>
              <a:t>21</a:t>
            </a:fld>
            <a:endParaRPr lang="en-US" dirty="0" smtClean="0"/>
          </a:p>
        </p:txBody>
      </p:sp>
    </p:spTree>
    <p:extLst>
      <p:ext uri="{BB962C8B-B14F-4D97-AF65-F5344CB8AC3E}">
        <p14:creationId xmlns:p14="http://schemas.microsoft.com/office/powerpoint/2010/main" val="2507977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dirty="0" smtClean="0">
                <a:latin typeface="Georgia" pitchFamily="18" charset="0"/>
              </a:rPr>
              <a:t>Why two questions?</a:t>
            </a:r>
          </a:p>
        </p:txBody>
      </p:sp>
      <p:sp>
        <p:nvSpPr>
          <p:cNvPr id="29699" name="Rectangle 5"/>
          <p:cNvSpPr>
            <a:spLocks noGrp="1" noChangeArrowheads="1"/>
          </p:cNvSpPr>
          <p:nvPr>
            <p:ph type="body" idx="1"/>
          </p:nvPr>
        </p:nvSpPr>
        <p:spPr>
          <a:xfrm>
            <a:off x="457200" y="2209800"/>
            <a:ext cx="8229600" cy="3459163"/>
          </a:xfrm>
        </p:spPr>
        <p:txBody>
          <a:bodyPr/>
          <a:lstStyle/>
          <a:p>
            <a:pPr eaLnBrk="1" hangingPunct="1">
              <a:buFont typeface="Wingdings" pitchFamily="2" charset="2"/>
              <a:buNone/>
            </a:pPr>
            <a:r>
              <a:rPr lang="en-US" dirty="0" smtClean="0">
                <a:latin typeface="Georgia" pitchFamily="18" charset="0"/>
              </a:rPr>
              <a:t>a.	The first question compares the child’s functioning to age expectations, on a scale of 1-7</a:t>
            </a:r>
          </a:p>
          <a:p>
            <a:pPr eaLnBrk="1" hangingPunct="1">
              <a:buFontTx/>
              <a:buNone/>
            </a:pPr>
            <a:endParaRPr lang="en-US" sz="1100" dirty="0" smtClean="0">
              <a:latin typeface="Georgia" pitchFamily="18" charset="0"/>
            </a:endParaRPr>
          </a:p>
          <a:p>
            <a:pPr eaLnBrk="1" hangingPunct="1">
              <a:buFont typeface="Wingdings" pitchFamily="2" charset="2"/>
              <a:buNone/>
            </a:pPr>
            <a:r>
              <a:rPr lang="en-US" dirty="0" smtClean="0">
                <a:latin typeface="Georgia" pitchFamily="18" charset="0"/>
              </a:rPr>
              <a:t>b.	The second question is only addressed after the entry COS (annually or at exit depending upon state procedures) and compares child’s skills with his or her earlier functioning</a:t>
            </a:r>
          </a:p>
        </p:txBody>
      </p:sp>
      <p:sp>
        <p:nvSpPr>
          <p:cNvPr id="29700" name="Slide Number Placeholder 3"/>
          <p:cNvSpPr>
            <a:spLocks noGrp="1"/>
          </p:cNvSpPr>
          <p:nvPr>
            <p:ph type="sldNum" sz="quarter" idx="11"/>
          </p:nvPr>
        </p:nvSpPr>
        <p:spPr>
          <a:xfrm>
            <a:off x="5181600" y="6096000"/>
            <a:ext cx="3733800" cy="476250"/>
          </a:xfrm>
          <a:noFill/>
        </p:spPr>
        <p:txBody>
          <a:bodyPr/>
          <a:lstStyle/>
          <a:p>
            <a:pPr algn="r"/>
            <a:fld id="{D3FB488A-E36F-455B-8EEB-74536239A5D8}" type="slidenum">
              <a:rPr lang="en-US" smtClean="0"/>
              <a:pPr algn="r"/>
              <a:t>22</a:t>
            </a:fld>
            <a:endParaRPr lang="en-US" dirty="0" smtClean="0"/>
          </a:p>
        </p:txBody>
      </p:sp>
    </p:spTree>
    <p:extLst>
      <p:ext uri="{BB962C8B-B14F-4D97-AF65-F5344CB8AC3E}">
        <p14:creationId xmlns:p14="http://schemas.microsoft.com/office/powerpoint/2010/main" val="408141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dirty="0" smtClean="0">
                <a:latin typeface="Georgia" pitchFamily="18" charset="0"/>
              </a:rPr>
              <a:t>Why two COS questions?</a:t>
            </a:r>
          </a:p>
        </p:txBody>
      </p:sp>
      <p:sp>
        <p:nvSpPr>
          <p:cNvPr id="30723" name="Rectangle 5"/>
          <p:cNvSpPr>
            <a:spLocks noGrp="1" noChangeArrowheads="1"/>
          </p:cNvSpPr>
          <p:nvPr>
            <p:ph type="body" idx="1"/>
          </p:nvPr>
        </p:nvSpPr>
        <p:spPr>
          <a:xfrm>
            <a:off x="457200" y="2133600"/>
            <a:ext cx="8229600" cy="3459163"/>
          </a:xfrm>
        </p:spPr>
        <p:txBody>
          <a:bodyPr/>
          <a:lstStyle/>
          <a:p>
            <a:pPr eaLnBrk="1" hangingPunct="1"/>
            <a:r>
              <a:rPr lang="en-US" dirty="0" smtClean="0">
                <a:latin typeface="Georgia" pitchFamily="18" charset="0"/>
              </a:rPr>
              <a:t>Progress data for federal reporting are calculated from the COS ratings (entry versus exit) plus the yes/no progress question</a:t>
            </a:r>
          </a:p>
          <a:p>
            <a:pPr eaLnBrk="1" hangingPunct="1">
              <a:buFontTx/>
              <a:buNone/>
            </a:pPr>
            <a:endParaRPr lang="en-US" sz="1100" dirty="0" smtClean="0">
              <a:latin typeface="Georgia" pitchFamily="18" charset="0"/>
            </a:endParaRPr>
          </a:p>
          <a:p>
            <a:pPr eaLnBrk="1" hangingPunct="1"/>
            <a:r>
              <a:rPr lang="en-US" dirty="0" smtClean="0">
                <a:latin typeface="Georgia" pitchFamily="18" charset="0"/>
              </a:rPr>
              <a:t>The yes/no progress question differentiates between children who made absolutely NO progress or regressed -- and children who gained at least one new skill</a:t>
            </a:r>
          </a:p>
        </p:txBody>
      </p:sp>
      <p:sp>
        <p:nvSpPr>
          <p:cNvPr id="30724" name="Slide Number Placeholder 3"/>
          <p:cNvSpPr>
            <a:spLocks noGrp="1"/>
          </p:cNvSpPr>
          <p:nvPr>
            <p:ph type="sldNum" sz="quarter" idx="11"/>
          </p:nvPr>
        </p:nvSpPr>
        <p:spPr>
          <a:xfrm>
            <a:off x="5181600" y="6172200"/>
            <a:ext cx="3733800" cy="476250"/>
          </a:xfrm>
          <a:noFill/>
        </p:spPr>
        <p:txBody>
          <a:bodyPr/>
          <a:lstStyle/>
          <a:p>
            <a:pPr algn="r"/>
            <a:fld id="{BEAB076C-9409-4497-AB26-025BC6762CFE}" type="slidenum">
              <a:rPr lang="en-US" smtClean="0"/>
              <a:pPr algn="r"/>
              <a:t>23</a:t>
            </a:fld>
            <a:endParaRPr lang="en-US" dirty="0" smtClean="0"/>
          </a:p>
        </p:txBody>
      </p:sp>
    </p:spTree>
    <p:extLst>
      <p:ext uri="{BB962C8B-B14F-4D97-AF65-F5344CB8AC3E}">
        <p14:creationId xmlns:p14="http://schemas.microsoft.com/office/powerpoint/2010/main" val="4090092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p:txBody>
          <a:bodyPr/>
          <a:lstStyle/>
          <a:p>
            <a:pPr eaLnBrk="1" hangingPunct="1"/>
            <a:r>
              <a:rPr lang="en-US" dirty="0" smtClean="0">
                <a:latin typeface="Georgia" pitchFamily="18" charset="0"/>
              </a:rPr>
              <a:t>Summary ratings are based on…</a:t>
            </a:r>
          </a:p>
        </p:txBody>
      </p:sp>
      <p:sp>
        <p:nvSpPr>
          <p:cNvPr id="31747" name="Rectangle 6"/>
          <p:cNvSpPr>
            <a:spLocks noGrp="1" noChangeArrowheads="1"/>
          </p:cNvSpPr>
          <p:nvPr>
            <p:ph type="body" sz="half" idx="1"/>
          </p:nvPr>
        </p:nvSpPr>
        <p:spPr>
          <a:xfrm>
            <a:off x="457200" y="2209800"/>
            <a:ext cx="4419600" cy="4191000"/>
          </a:xfrm>
        </p:spPr>
        <p:txBody>
          <a:bodyPr/>
          <a:lstStyle/>
          <a:p>
            <a:pPr eaLnBrk="1" hangingPunct="1">
              <a:buFont typeface="Wingdings" pitchFamily="2" charset="2"/>
              <a:buNone/>
            </a:pPr>
            <a:r>
              <a:rPr lang="en-US" sz="2000" b="1" i="1" dirty="0" smtClean="0">
                <a:latin typeface="Georgia" pitchFamily="18" charset="0"/>
              </a:rPr>
              <a:t>Types of Information</a:t>
            </a:r>
          </a:p>
          <a:p>
            <a:pPr lvl="1" eaLnBrk="1" hangingPunct="1"/>
            <a:r>
              <a:rPr lang="en-US" dirty="0" smtClean="0">
                <a:latin typeface="Georgia" pitchFamily="18" charset="0"/>
              </a:rPr>
              <a:t>Curriculum-based assessments (e.g., HELP)</a:t>
            </a:r>
          </a:p>
          <a:p>
            <a:pPr lvl="1" eaLnBrk="1" hangingPunct="1"/>
            <a:r>
              <a:rPr lang="en-US" dirty="0" smtClean="0">
                <a:latin typeface="Georgia" pitchFamily="18" charset="0"/>
              </a:rPr>
              <a:t>Norm-referenced assessments (e.g., </a:t>
            </a:r>
            <a:br>
              <a:rPr lang="en-US" dirty="0" smtClean="0">
                <a:latin typeface="Georgia" pitchFamily="18" charset="0"/>
              </a:rPr>
            </a:br>
            <a:r>
              <a:rPr lang="en-US" dirty="0" smtClean="0">
                <a:latin typeface="Georgia" pitchFamily="18" charset="0"/>
              </a:rPr>
              <a:t>BDI-2)</a:t>
            </a:r>
          </a:p>
          <a:p>
            <a:pPr lvl="1" eaLnBrk="1" hangingPunct="1"/>
            <a:r>
              <a:rPr lang="en-US" dirty="0" smtClean="0">
                <a:latin typeface="Georgia" pitchFamily="18" charset="0"/>
              </a:rPr>
              <a:t>Developmental screenings (e.g., </a:t>
            </a:r>
            <a:br>
              <a:rPr lang="en-US" dirty="0" smtClean="0">
                <a:latin typeface="Georgia" pitchFamily="18" charset="0"/>
              </a:rPr>
            </a:br>
            <a:r>
              <a:rPr lang="en-US" dirty="0" smtClean="0">
                <a:latin typeface="Georgia" pitchFamily="18" charset="0"/>
              </a:rPr>
              <a:t>Ages &amp; Stages)</a:t>
            </a:r>
          </a:p>
          <a:p>
            <a:pPr lvl="1" eaLnBrk="1" hangingPunct="1"/>
            <a:r>
              <a:rPr lang="en-US" dirty="0" smtClean="0">
                <a:latin typeface="Georgia" pitchFamily="18" charset="0"/>
              </a:rPr>
              <a:t>Observation and report</a:t>
            </a:r>
          </a:p>
        </p:txBody>
      </p:sp>
      <p:sp>
        <p:nvSpPr>
          <p:cNvPr id="31748" name="Rectangle 7"/>
          <p:cNvSpPr>
            <a:spLocks noGrp="1" noChangeArrowheads="1"/>
          </p:cNvSpPr>
          <p:nvPr>
            <p:ph type="body" sz="half" idx="2"/>
          </p:nvPr>
        </p:nvSpPr>
        <p:spPr>
          <a:xfrm>
            <a:off x="4343400" y="2209800"/>
            <a:ext cx="4648200" cy="4114800"/>
          </a:xfrm>
        </p:spPr>
        <p:txBody>
          <a:bodyPr/>
          <a:lstStyle/>
          <a:p>
            <a:pPr eaLnBrk="1" hangingPunct="1">
              <a:buFont typeface="Wingdings" pitchFamily="2" charset="2"/>
              <a:buNone/>
            </a:pPr>
            <a:r>
              <a:rPr lang="en-US" sz="2000" b="1" i="1" dirty="0" smtClean="0">
                <a:latin typeface="Georgia" pitchFamily="18" charset="0"/>
              </a:rPr>
              <a:t>Sources of Information</a:t>
            </a:r>
          </a:p>
          <a:p>
            <a:pPr lvl="1" eaLnBrk="1" hangingPunct="1"/>
            <a:r>
              <a:rPr lang="en-US" dirty="0" smtClean="0">
                <a:latin typeface="Georgia" pitchFamily="18" charset="0"/>
              </a:rPr>
              <a:t>Routines Based Interview (family information)</a:t>
            </a:r>
          </a:p>
          <a:p>
            <a:pPr lvl="1" eaLnBrk="1" hangingPunct="1"/>
            <a:r>
              <a:rPr lang="en-US" dirty="0" smtClean="0">
                <a:latin typeface="Georgia" pitchFamily="18" charset="0"/>
              </a:rPr>
              <a:t>Service providers</a:t>
            </a:r>
          </a:p>
          <a:p>
            <a:pPr lvl="1" eaLnBrk="1" hangingPunct="1"/>
            <a:r>
              <a:rPr lang="en-US" dirty="0" smtClean="0">
                <a:latin typeface="Georgia" pitchFamily="18" charset="0"/>
              </a:rPr>
              <a:t>Therapists</a:t>
            </a:r>
          </a:p>
          <a:p>
            <a:pPr lvl="1" eaLnBrk="1" hangingPunct="1"/>
            <a:r>
              <a:rPr lang="en-US" dirty="0" smtClean="0">
                <a:latin typeface="Georgia" pitchFamily="18" charset="0"/>
              </a:rPr>
              <a:t>Physicians</a:t>
            </a:r>
          </a:p>
          <a:p>
            <a:pPr lvl="1" eaLnBrk="1" hangingPunct="1"/>
            <a:r>
              <a:rPr lang="en-US" dirty="0" smtClean="0">
                <a:latin typeface="Georgia" pitchFamily="18" charset="0"/>
              </a:rPr>
              <a:t>Child care providers</a:t>
            </a:r>
          </a:p>
          <a:p>
            <a:pPr lvl="1" eaLnBrk="1" hangingPunct="1"/>
            <a:r>
              <a:rPr lang="en-US" dirty="0" smtClean="0">
                <a:latin typeface="Georgia" pitchFamily="18" charset="0"/>
              </a:rPr>
              <a:t>Teachers</a:t>
            </a:r>
          </a:p>
          <a:p>
            <a:pPr lvl="1" eaLnBrk="1" hangingPunct="1"/>
            <a:r>
              <a:rPr lang="en-US" dirty="0" smtClean="0">
                <a:latin typeface="Georgia" pitchFamily="18" charset="0"/>
              </a:rPr>
              <a:t>People familiar with the child in all of the settings and situations he’s in</a:t>
            </a:r>
          </a:p>
        </p:txBody>
      </p:sp>
      <p:sp>
        <p:nvSpPr>
          <p:cNvPr id="31749" name="Slide Number Placeholder 4"/>
          <p:cNvSpPr>
            <a:spLocks noGrp="1"/>
          </p:cNvSpPr>
          <p:nvPr>
            <p:ph type="sldNum" sz="quarter" idx="11"/>
          </p:nvPr>
        </p:nvSpPr>
        <p:spPr>
          <a:noFill/>
        </p:spPr>
        <p:txBody>
          <a:bodyPr/>
          <a:lstStyle/>
          <a:p>
            <a:fld id="{A1B730A5-6448-4ADB-A05C-A3374D7BFFBD}" type="slidenum">
              <a:rPr lang="en-US" smtClean="0"/>
              <a:pPr/>
              <a:t>24</a:t>
            </a:fld>
            <a:endParaRPr lang="en-US" smtClean="0"/>
          </a:p>
        </p:txBody>
      </p:sp>
    </p:spTree>
    <p:extLst>
      <p:ext uri="{BB962C8B-B14F-4D97-AF65-F5344CB8AC3E}">
        <p14:creationId xmlns:p14="http://schemas.microsoft.com/office/powerpoint/2010/main" val="2350120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228600"/>
            <a:ext cx="8077200" cy="1143000"/>
          </a:xfrm>
        </p:spPr>
        <p:txBody>
          <a:bodyPr/>
          <a:lstStyle/>
          <a:p>
            <a:pPr eaLnBrk="1" hangingPunct="1"/>
            <a:r>
              <a:rPr lang="en-US" dirty="0" smtClean="0"/>
              <a:t/>
            </a:r>
            <a:br>
              <a:rPr lang="en-US" dirty="0" smtClean="0"/>
            </a:br>
            <a:r>
              <a:rPr lang="en-US" dirty="0" smtClean="0">
                <a:latin typeface="Georgia" pitchFamily="18" charset="0"/>
              </a:rPr>
              <a:t>Among them, IFSP/IEP team </a:t>
            </a:r>
            <a:br>
              <a:rPr lang="en-US" dirty="0" smtClean="0">
                <a:latin typeface="Georgia" pitchFamily="18" charset="0"/>
              </a:rPr>
            </a:br>
            <a:r>
              <a:rPr lang="en-US" dirty="0" smtClean="0">
                <a:latin typeface="Georgia" pitchFamily="18" charset="0"/>
              </a:rPr>
              <a:t>members must:</a:t>
            </a:r>
            <a:r>
              <a:rPr lang="en-US" sz="2400" dirty="0" smtClean="0">
                <a:latin typeface="Georgia" pitchFamily="18" charset="0"/>
              </a:rPr>
              <a:t> </a:t>
            </a:r>
            <a:r>
              <a:rPr lang="en-US" sz="2400" dirty="0" smtClean="0"/>
              <a:t/>
            </a:r>
            <a:br>
              <a:rPr lang="en-US" sz="2400" dirty="0" smtClean="0"/>
            </a:br>
            <a:r>
              <a:rPr lang="en-US" dirty="0" smtClean="0"/>
              <a:t>	</a:t>
            </a:r>
          </a:p>
        </p:txBody>
      </p:sp>
      <p:sp>
        <p:nvSpPr>
          <p:cNvPr id="32772" name="Slide Number Placeholder 3"/>
          <p:cNvSpPr>
            <a:spLocks noGrp="1"/>
          </p:cNvSpPr>
          <p:nvPr>
            <p:ph type="sldNum" sz="quarter" idx="11"/>
          </p:nvPr>
        </p:nvSpPr>
        <p:spPr>
          <a:xfrm>
            <a:off x="5181600" y="6172200"/>
            <a:ext cx="3733800" cy="476250"/>
          </a:xfrm>
          <a:noFill/>
        </p:spPr>
        <p:txBody>
          <a:bodyPr/>
          <a:lstStyle/>
          <a:p>
            <a:pPr algn="r"/>
            <a:fld id="{5BB8B43B-1DC5-4018-BE80-D4F784251BD2}" type="slidenum">
              <a:rPr lang="en-US" smtClean="0"/>
              <a:pPr algn="r"/>
              <a:t>25</a:t>
            </a:fld>
            <a:endParaRPr lang="en-US" dirty="0" smtClean="0"/>
          </a:p>
        </p:txBody>
      </p:sp>
      <p:sp>
        <p:nvSpPr>
          <p:cNvPr id="2" name="Content Placeholder 1"/>
          <p:cNvSpPr>
            <a:spLocks noGrp="1"/>
          </p:cNvSpPr>
          <p:nvPr>
            <p:ph idx="1"/>
          </p:nvPr>
        </p:nvSpPr>
        <p:spPr/>
        <p:txBody>
          <a:bodyPr/>
          <a:lstStyle/>
          <a:p>
            <a:r>
              <a:rPr lang="en-US" sz="2800" dirty="0"/>
              <a:t>Know about the child’s functioning across settings and situations</a:t>
            </a:r>
          </a:p>
          <a:p>
            <a:r>
              <a:rPr lang="en-US" sz="2800" dirty="0"/>
              <a:t>Understand age-expected child development</a:t>
            </a:r>
          </a:p>
          <a:p>
            <a:r>
              <a:rPr lang="en-US" sz="2800" dirty="0"/>
              <a:t>Understand the content of the three child outcomes</a:t>
            </a:r>
          </a:p>
          <a:p>
            <a:r>
              <a:rPr lang="en-US" sz="2800" dirty="0"/>
              <a:t>Know how to use the rating scale</a:t>
            </a:r>
          </a:p>
          <a:p>
            <a:r>
              <a:rPr lang="en-US" sz="2800" dirty="0"/>
              <a:t>Understand age expectations for child functioning within the child’s </a:t>
            </a:r>
            <a:r>
              <a:rPr lang="en-US" sz="2800" dirty="0" smtClean="0"/>
              <a:t>culture</a:t>
            </a:r>
            <a:endParaRPr lang="en-US" sz="2800" dirty="0"/>
          </a:p>
        </p:txBody>
      </p:sp>
    </p:spTree>
    <p:extLst>
      <p:ext uri="{BB962C8B-B14F-4D97-AF65-F5344CB8AC3E}">
        <p14:creationId xmlns:p14="http://schemas.microsoft.com/office/powerpoint/2010/main" val="2735851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1"/>
          </p:nvPr>
        </p:nvSpPr>
        <p:spPr>
          <a:xfrm>
            <a:off x="7543800" y="6324600"/>
            <a:ext cx="1371600" cy="457200"/>
          </a:xfrm>
          <a:noFill/>
        </p:spPr>
        <p:txBody>
          <a:bodyPr/>
          <a:lstStyle/>
          <a:p>
            <a:fld id="{5918A450-90FB-42CC-A810-1B760113748F}" type="slidenum">
              <a:rPr lang="en-US" smtClean="0"/>
              <a:pPr/>
              <a:t>26</a:t>
            </a:fld>
            <a:endParaRPr lang="en-US" smtClean="0"/>
          </a:p>
        </p:txBody>
      </p:sp>
      <p:sp>
        <p:nvSpPr>
          <p:cNvPr id="33795" name="Rectangle 5"/>
          <p:cNvSpPr>
            <a:spLocks noGrp="1" noChangeArrowheads="1"/>
          </p:cNvSpPr>
          <p:nvPr>
            <p:ph type="body" sz="half" idx="1"/>
          </p:nvPr>
        </p:nvSpPr>
        <p:spPr>
          <a:xfrm>
            <a:off x="1295400" y="2057400"/>
            <a:ext cx="6324600" cy="4114800"/>
          </a:xfrm>
        </p:spPr>
        <p:txBody>
          <a:bodyPr/>
          <a:lstStyle/>
          <a:p>
            <a:pPr algn="ctr">
              <a:buFont typeface="Wingdings" pitchFamily="2" charset="2"/>
              <a:buNone/>
            </a:pPr>
            <a:endParaRPr lang="en-US" sz="4000" dirty="0" smtClean="0">
              <a:latin typeface="Georgia" pitchFamily="18" charset="0"/>
            </a:endParaRPr>
          </a:p>
          <a:p>
            <a:pPr algn="r">
              <a:buFont typeface="Wingdings" pitchFamily="2" charset="2"/>
              <a:buNone/>
            </a:pPr>
            <a:r>
              <a:rPr lang="en-US" sz="4400" b="1" dirty="0" smtClean="0">
                <a:solidFill>
                  <a:srgbClr val="274068"/>
                </a:solidFill>
                <a:latin typeface="Georgia" pitchFamily="18" charset="0"/>
              </a:rPr>
              <a:t>7-point COS rating scale</a:t>
            </a:r>
          </a:p>
        </p:txBody>
      </p:sp>
      <p:pic>
        <p:nvPicPr>
          <p:cNvPr id="4" name="Picture 4" descr="C:\Users\gillaspy\AppData\Local\Microsoft\Windows\Temporary Internet Files\Content.IE5\V1P0IVRX\MC90043705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0513" y="1619105"/>
            <a:ext cx="154305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illaspy\AppData\Local\Microsoft\Windows\Temporary Internet Files\Content.IE5\MCNDP9PR\MC9004347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8747">
            <a:off x="643544" y="2569382"/>
            <a:ext cx="1485757" cy="14857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C:\Users\gillaspy\AppData\Local\Microsoft\Windows\Temporary Internet Files\Content.IE5\7GE2YMTT\MC91022754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5294533"/>
            <a:ext cx="1452531" cy="9907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gillaspy\AppData\Local\Microsoft\Windows\Temporary Internet Files\Content.IE5\HNTRDLE0\MC90001409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92240">
            <a:off x="4730295" y="3639252"/>
            <a:ext cx="875995" cy="807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gillaspy\AppData\Local\Microsoft\Windows\Temporary Internet Files\Content.IE5\7GE2YMTT\MC90001431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24252">
            <a:off x="7120188" y="4603009"/>
            <a:ext cx="880567" cy="10460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Users\gillaspy\AppData\Local\Microsoft\Windows\Temporary Internet Files\Content.IE5\6FUTR36E\MC90001425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84257">
            <a:off x="2887750" y="3740415"/>
            <a:ext cx="877214" cy="1334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C:\Users\gillaspy\AppData\Local\Microsoft\Windows\Temporary Internet Files\Content.IE5\1B0AUX46\MC910227495[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6956" y="4646721"/>
            <a:ext cx="1470617" cy="16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77455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1"/>
          </p:nvPr>
        </p:nvSpPr>
        <p:spPr>
          <a:xfrm>
            <a:off x="5181600" y="6096000"/>
            <a:ext cx="3733800" cy="476250"/>
          </a:xfrm>
          <a:noFill/>
        </p:spPr>
        <p:txBody>
          <a:bodyPr/>
          <a:lstStyle/>
          <a:p>
            <a:fld id="{BE99B37A-276E-4F4E-9ABB-50DB611C234E}" type="slidenum">
              <a:rPr lang="en-US" smtClean="0"/>
              <a:pPr/>
              <a:t>27</a:t>
            </a:fld>
            <a:endParaRPr lang="en-US" smtClean="0"/>
          </a:p>
        </p:txBody>
      </p:sp>
      <p:sp>
        <p:nvSpPr>
          <p:cNvPr id="34819" name="Rectangle 2"/>
          <p:cNvSpPr>
            <a:spLocks noGrp="1" noChangeArrowheads="1"/>
          </p:cNvSpPr>
          <p:nvPr>
            <p:ph type="title"/>
          </p:nvPr>
        </p:nvSpPr>
        <p:spPr/>
        <p:txBody>
          <a:bodyPr/>
          <a:lstStyle/>
          <a:p>
            <a:pPr eaLnBrk="1" hangingPunct="1"/>
            <a:r>
              <a:rPr lang="en-US" b="1" dirty="0" smtClean="0">
                <a:latin typeface="Georgia" pitchFamily="18" charset="0"/>
              </a:rPr>
              <a:t>7 – Completely</a:t>
            </a:r>
          </a:p>
        </p:txBody>
      </p:sp>
      <p:sp>
        <p:nvSpPr>
          <p:cNvPr id="34820" name="Rectangle 3"/>
          <p:cNvSpPr>
            <a:spLocks noGrp="1" noChangeArrowheads="1"/>
          </p:cNvSpPr>
          <p:nvPr>
            <p:ph type="body" idx="1"/>
          </p:nvPr>
        </p:nvSpPr>
        <p:spPr>
          <a:xfrm>
            <a:off x="304800" y="2514600"/>
            <a:ext cx="8229600" cy="4144963"/>
          </a:xfrm>
        </p:spPr>
        <p:txBody>
          <a:bodyPr/>
          <a:lstStyle/>
          <a:p>
            <a:r>
              <a:rPr lang="en-US" sz="2800" dirty="0" smtClean="0">
                <a:latin typeface="Georgia" pitchFamily="18" charset="0"/>
              </a:rPr>
              <a:t>Child shows functioning expected for his or her age in </a:t>
            </a:r>
            <a:r>
              <a:rPr lang="en-US" sz="2800" b="1" dirty="0" smtClean="0">
                <a:latin typeface="Georgia" pitchFamily="18" charset="0"/>
              </a:rPr>
              <a:t>all or almost all everyday situations that are part of the child’s life</a:t>
            </a:r>
          </a:p>
          <a:p>
            <a:pPr>
              <a:buFontTx/>
              <a:buNone/>
            </a:pPr>
            <a:endParaRPr lang="en-US" sz="800" b="1" dirty="0" smtClean="0">
              <a:latin typeface="Georgia" pitchFamily="18" charset="0"/>
            </a:endParaRPr>
          </a:p>
          <a:p>
            <a:r>
              <a:rPr lang="en-US" sz="2800" b="1" dirty="0" smtClean="0">
                <a:latin typeface="Georgia" pitchFamily="18" charset="0"/>
              </a:rPr>
              <a:t>Functioning </a:t>
            </a:r>
            <a:r>
              <a:rPr lang="en-US" sz="2800" dirty="0" smtClean="0">
                <a:latin typeface="Georgia" pitchFamily="18" charset="0"/>
              </a:rPr>
              <a:t>is considered </a:t>
            </a:r>
            <a:r>
              <a:rPr lang="en-US" sz="2800" b="1" dirty="0" smtClean="0">
                <a:latin typeface="Georgia" pitchFamily="18" charset="0"/>
              </a:rPr>
              <a:t>appropriate for his or her age</a:t>
            </a:r>
          </a:p>
          <a:p>
            <a:pPr>
              <a:buFontTx/>
              <a:buNone/>
            </a:pPr>
            <a:endParaRPr lang="en-US" sz="800" b="1" dirty="0" smtClean="0">
              <a:latin typeface="Georgia" pitchFamily="18" charset="0"/>
            </a:endParaRPr>
          </a:p>
          <a:p>
            <a:r>
              <a:rPr lang="en-US" sz="2800" dirty="0" smtClean="0">
                <a:latin typeface="Georgia" pitchFamily="18" charset="0"/>
              </a:rPr>
              <a:t>No one has any concerns about the child’s functioning in this outcome area</a:t>
            </a:r>
          </a:p>
        </p:txBody>
      </p:sp>
    </p:spTree>
    <p:extLst>
      <p:ext uri="{BB962C8B-B14F-4D97-AF65-F5344CB8AC3E}">
        <p14:creationId xmlns:p14="http://schemas.microsoft.com/office/powerpoint/2010/main" val="1750234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1"/>
          </p:nvPr>
        </p:nvSpPr>
        <p:spPr>
          <a:xfrm>
            <a:off x="5105400" y="6381750"/>
            <a:ext cx="3733800" cy="476250"/>
          </a:xfrm>
          <a:noFill/>
        </p:spPr>
        <p:txBody>
          <a:bodyPr/>
          <a:lstStyle/>
          <a:p>
            <a:fld id="{8CCA20AA-1648-472E-A66B-6985198BC59F}" type="slidenum">
              <a:rPr lang="en-US" smtClean="0"/>
              <a:pPr/>
              <a:t>28</a:t>
            </a:fld>
            <a:endParaRPr lang="en-US" smtClean="0"/>
          </a:p>
        </p:txBody>
      </p:sp>
      <p:sp>
        <p:nvSpPr>
          <p:cNvPr id="35843" name="Rectangle 2"/>
          <p:cNvSpPr>
            <a:spLocks noGrp="1" noChangeArrowheads="1"/>
          </p:cNvSpPr>
          <p:nvPr>
            <p:ph type="title"/>
          </p:nvPr>
        </p:nvSpPr>
        <p:spPr>
          <a:xfrm>
            <a:off x="457200" y="228600"/>
            <a:ext cx="8077200" cy="1143000"/>
          </a:xfrm>
        </p:spPr>
        <p:txBody>
          <a:bodyPr/>
          <a:lstStyle/>
          <a:p>
            <a:pPr eaLnBrk="1" hangingPunct="1"/>
            <a:r>
              <a:rPr lang="en-US" b="1" dirty="0" smtClean="0">
                <a:latin typeface="Georgia" pitchFamily="18" charset="0"/>
              </a:rPr>
              <a:t>6 – Between completely </a:t>
            </a:r>
            <a:br>
              <a:rPr lang="en-US" b="1" dirty="0" smtClean="0">
                <a:latin typeface="Georgia" pitchFamily="18" charset="0"/>
              </a:rPr>
            </a:br>
            <a:r>
              <a:rPr lang="en-US" b="1" dirty="0" smtClean="0">
                <a:latin typeface="Georgia" pitchFamily="18" charset="0"/>
              </a:rPr>
              <a:t>and somewhat</a:t>
            </a:r>
          </a:p>
        </p:txBody>
      </p:sp>
      <p:sp>
        <p:nvSpPr>
          <p:cNvPr id="35844" name="Rectangle 3"/>
          <p:cNvSpPr>
            <a:spLocks noGrp="1" noChangeArrowheads="1"/>
          </p:cNvSpPr>
          <p:nvPr>
            <p:ph type="body" idx="1"/>
          </p:nvPr>
        </p:nvSpPr>
        <p:spPr>
          <a:xfrm>
            <a:off x="228600" y="2057400"/>
            <a:ext cx="8382000" cy="4800600"/>
          </a:xfrm>
        </p:spPr>
        <p:txBody>
          <a:bodyPr/>
          <a:lstStyle/>
          <a:p>
            <a:r>
              <a:rPr lang="en-US" sz="2600" dirty="0" smtClean="0">
                <a:latin typeface="Georgia" pitchFamily="18" charset="0"/>
              </a:rPr>
              <a:t>Child’s functioning generally is considered </a:t>
            </a:r>
            <a:r>
              <a:rPr lang="en-US" sz="2600" b="1" dirty="0" smtClean="0">
                <a:latin typeface="Georgia" pitchFamily="18" charset="0"/>
              </a:rPr>
              <a:t>appropriate for his or her </a:t>
            </a:r>
            <a:r>
              <a:rPr lang="en-US" sz="2600" dirty="0" smtClean="0">
                <a:latin typeface="Georgia" pitchFamily="18" charset="0"/>
              </a:rPr>
              <a:t>age but there are </a:t>
            </a:r>
            <a:r>
              <a:rPr lang="en-US" sz="2600" b="1" dirty="0" smtClean="0">
                <a:latin typeface="Georgia" pitchFamily="18" charset="0"/>
              </a:rPr>
              <a:t>some significant concerns about the child’s </a:t>
            </a:r>
            <a:r>
              <a:rPr lang="en-US" sz="2600" dirty="0" smtClean="0">
                <a:latin typeface="Georgia" pitchFamily="18" charset="0"/>
              </a:rPr>
              <a:t>functioning in this outcome area</a:t>
            </a:r>
          </a:p>
          <a:p>
            <a:pPr>
              <a:buFontTx/>
              <a:buNone/>
            </a:pPr>
            <a:endParaRPr lang="en-US" sz="1000" dirty="0" smtClean="0">
              <a:latin typeface="Georgia" pitchFamily="18" charset="0"/>
            </a:endParaRPr>
          </a:p>
          <a:p>
            <a:r>
              <a:rPr lang="en-US" sz="2600" dirty="0" smtClean="0">
                <a:latin typeface="Georgia" pitchFamily="18" charset="0"/>
              </a:rPr>
              <a:t>These concerns are substantial enough to suggest monitoring or possible additional support</a:t>
            </a:r>
          </a:p>
          <a:p>
            <a:pPr>
              <a:buFontTx/>
              <a:buNone/>
            </a:pPr>
            <a:endParaRPr lang="en-US" sz="1000" dirty="0" smtClean="0">
              <a:latin typeface="Georgia" pitchFamily="18" charset="0"/>
            </a:endParaRPr>
          </a:p>
          <a:p>
            <a:r>
              <a:rPr lang="en-US" sz="2600" dirty="0" smtClean="0">
                <a:latin typeface="Georgia" pitchFamily="18" charset="0"/>
              </a:rPr>
              <a:t>Although age-appropriate, the child’s functioning may border on not keeping pace with age expectations</a:t>
            </a:r>
          </a:p>
        </p:txBody>
      </p:sp>
    </p:spTree>
    <p:extLst>
      <p:ext uri="{BB962C8B-B14F-4D97-AF65-F5344CB8AC3E}">
        <p14:creationId xmlns:p14="http://schemas.microsoft.com/office/powerpoint/2010/main" val="1188012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1"/>
          </p:nvPr>
        </p:nvSpPr>
        <p:spPr>
          <a:xfrm>
            <a:off x="5105400" y="6172200"/>
            <a:ext cx="3733800" cy="476250"/>
          </a:xfrm>
          <a:noFill/>
        </p:spPr>
        <p:txBody>
          <a:bodyPr/>
          <a:lstStyle/>
          <a:p>
            <a:fld id="{E05B85F1-14E9-413C-99A0-3107F7ED4002}" type="slidenum">
              <a:rPr lang="en-US" smtClean="0"/>
              <a:pPr/>
              <a:t>29</a:t>
            </a:fld>
            <a:endParaRPr lang="en-US" smtClean="0"/>
          </a:p>
        </p:txBody>
      </p:sp>
      <p:sp>
        <p:nvSpPr>
          <p:cNvPr id="36867" name="Rectangle 2"/>
          <p:cNvSpPr>
            <a:spLocks noGrp="1" noChangeArrowheads="1"/>
          </p:cNvSpPr>
          <p:nvPr>
            <p:ph type="title"/>
          </p:nvPr>
        </p:nvSpPr>
        <p:spPr/>
        <p:txBody>
          <a:bodyPr/>
          <a:lstStyle/>
          <a:p>
            <a:pPr eaLnBrk="1" hangingPunct="1"/>
            <a:r>
              <a:rPr lang="en-US" b="1" dirty="0" smtClean="0">
                <a:latin typeface="Georgia" pitchFamily="18" charset="0"/>
              </a:rPr>
              <a:t>5 – Somewhat</a:t>
            </a:r>
          </a:p>
        </p:txBody>
      </p:sp>
      <p:sp>
        <p:nvSpPr>
          <p:cNvPr id="36868" name="Rectangle 3"/>
          <p:cNvSpPr>
            <a:spLocks noGrp="1" noChangeArrowheads="1"/>
          </p:cNvSpPr>
          <p:nvPr>
            <p:ph type="body" idx="1"/>
          </p:nvPr>
        </p:nvSpPr>
        <p:spPr>
          <a:xfrm>
            <a:off x="457200" y="2408238"/>
            <a:ext cx="8229600" cy="4449762"/>
          </a:xfrm>
        </p:spPr>
        <p:txBody>
          <a:bodyPr/>
          <a:lstStyle/>
          <a:p>
            <a:r>
              <a:rPr lang="en-US" sz="2800" dirty="0" smtClean="0">
                <a:latin typeface="Georgia" pitchFamily="18" charset="0"/>
              </a:rPr>
              <a:t>Child shows functioning expected for his or her age </a:t>
            </a:r>
            <a:r>
              <a:rPr lang="en-US" sz="2800" b="1" dirty="0" smtClean="0">
                <a:latin typeface="Georgia" pitchFamily="18" charset="0"/>
              </a:rPr>
              <a:t>some of the time and/or in some settings and situations </a:t>
            </a:r>
          </a:p>
          <a:p>
            <a:pPr>
              <a:buFontTx/>
              <a:buNone/>
            </a:pPr>
            <a:endParaRPr lang="en-US" sz="800" b="1" dirty="0" smtClean="0">
              <a:latin typeface="Georgia" pitchFamily="18" charset="0"/>
            </a:endParaRPr>
          </a:p>
          <a:p>
            <a:r>
              <a:rPr lang="en-US" sz="2800" dirty="0" smtClean="0">
                <a:latin typeface="Georgia" pitchFamily="18" charset="0"/>
              </a:rPr>
              <a:t>Child’s functioning is a mix of age-appropriate and not age-appropriate behaviors and skills</a:t>
            </a:r>
          </a:p>
          <a:p>
            <a:pPr>
              <a:buFontTx/>
              <a:buNone/>
            </a:pPr>
            <a:endParaRPr lang="en-US" sz="800" dirty="0" smtClean="0">
              <a:latin typeface="Georgia" pitchFamily="18" charset="0"/>
            </a:endParaRPr>
          </a:p>
          <a:p>
            <a:r>
              <a:rPr lang="en-US" sz="2800" dirty="0" smtClean="0">
                <a:latin typeface="Georgia" pitchFamily="18" charset="0"/>
              </a:rPr>
              <a:t>Child’s functioning might be described as like that of a </a:t>
            </a:r>
            <a:r>
              <a:rPr lang="en-US" sz="2800" b="1" dirty="0" smtClean="0">
                <a:latin typeface="Georgia" pitchFamily="18" charset="0"/>
              </a:rPr>
              <a:t>slightly younger child</a:t>
            </a:r>
            <a:endParaRPr lang="en-US" sz="2800" dirty="0" smtClean="0">
              <a:latin typeface="Georgia" pitchFamily="18" charset="0"/>
            </a:endParaRPr>
          </a:p>
        </p:txBody>
      </p:sp>
    </p:spTree>
    <p:extLst>
      <p:ext uri="{BB962C8B-B14F-4D97-AF65-F5344CB8AC3E}">
        <p14:creationId xmlns:p14="http://schemas.microsoft.com/office/powerpoint/2010/main" val="3377471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221163"/>
          </a:xfrm>
        </p:spPr>
        <p:txBody>
          <a:bodyPr/>
          <a:lstStyle/>
          <a:p>
            <a:pPr marL="0" indent="0" algn="ctr">
              <a:buNone/>
            </a:pPr>
            <a:endParaRPr lang="en-US" dirty="0" smtClean="0"/>
          </a:p>
          <a:p>
            <a:pPr marL="0" indent="0" algn="ctr">
              <a:buNone/>
            </a:pPr>
            <a:endParaRPr lang="en-US" dirty="0"/>
          </a:p>
          <a:p>
            <a:pPr marL="0" indent="0" algn="ctr">
              <a:buNone/>
            </a:pPr>
            <a:r>
              <a:rPr lang="en-US" sz="4800" b="1" dirty="0" smtClean="0">
                <a:latin typeface="Calisto MT" pitchFamily="18" charset="0"/>
              </a:rPr>
              <a:t>Why Child Outcomes Data</a:t>
            </a:r>
          </a:p>
          <a:p>
            <a:pPr marL="0" indent="0" algn="ctr">
              <a:buNone/>
            </a:pPr>
            <a:r>
              <a:rPr lang="en-US" sz="4800" b="1" dirty="0" smtClean="0">
                <a:latin typeface="Calisto MT" pitchFamily="18" charset="0"/>
              </a:rPr>
              <a:t>is Critical</a:t>
            </a:r>
            <a:endParaRPr lang="en-US" sz="4800" b="1" dirty="0">
              <a:latin typeface="Calisto MT" pitchFamily="18" charset="0"/>
            </a:endParaRPr>
          </a:p>
        </p:txBody>
      </p:sp>
      <p:sp>
        <p:nvSpPr>
          <p:cNvPr id="4" name="Slide Number Placeholder 3"/>
          <p:cNvSpPr>
            <a:spLocks noGrp="1"/>
          </p:cNvSpPr>
          <p:nvPr>
            <p:ph type="sldNum" sz="quarter" idx="12"/>
          </p:nvPr>
        </p:nvSpPr>
        <p:spPr/>
        <p:txBody>
          <a:bodyPr/>
          <a:lstStyle/>
          <a:p>
            <a:pPr>
              <a:defRPr/>
            </a:pPr>
            <a:fld id="{06712D2E-7C77-4AF2-8AD8-5058B673BD74}" type="slidenum">
              <a:rPr lang="en-US" smtClean="0"/>
              <a:pPr>
                <a:defRPr/>
              </a:pPr>
              <a:t>3</a:t>
            </a:fld>
            <a:endParaRPr lang="en-US" dirty="0"/>
          </a:p>
        </p:txBody>
      </p:sp>
    </p:spTree>
    <p:extLst>
      <p:ext uri="{BB962C8B-B14F-4D97-AF65-F5344CB8AC3E}">
        <p14:creationId xmlns:p14="http://schemas.microsoft.com/office/powerpoint/2010/main" val="3657790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1"/>
          </p:nvPr>
        </p:nvSpPr>
        <p:spPr>
          <a:xfrm>
            <a:off x="5105400" y="6172200"/>
            <a:ext cx="3733800" cy="476250"/>
          </a:xfrm>
          <a:noFill/>
        </p:spPr>
        <p:txBody>
          <a:bodyPr/>
          <a:lstStyle/>
          <a:p>
            <a:fld id="{AA8137AC-709C-4624-8565-1043A0ADB157}" type="slidenum">
              <a:rPr lang="en-US" smtClean="0"/>
              <a:pPr/>
              <a:t>30</a:t>
            </a:fld>
            <a:endParaRPr lang="en-US" smtClean="0"/>
          </a:p>
        </p:txBody>
      </p:sp>
      <p:sp>
        <p:nvSpPr>
          <p:cNvPr id="37891" name="Rectangle 2"/>
          <p:cNvSpPr>
            <a:spLocks noGrp="1" noChangeArrowheads="1"/>
          </p:cNvSpPr>
          <p:nvPr>
            <p:ph type="title"/>
          </p:nvPr>
        </p:nvSpPr>
        <p:spPr/>
        <p:txBody>
          <a:bodyPr/>
          <a:lstStyle/>
          <a:p>
            <a:pPr eaLnBrk="1" hangingPunct="1"/>
            <a:r>
              <a:rPr lang="en-US" b="1" dirty="0" smtClean="0">
                <a:latin typeface="Georgia" pitchFamily="18" charset="0"/>
              </a:rPr>
              <a:t>4 – Between somewhat </a:t>
            </a:r>
            <a:br>
              <a:rPr lang="en-US" b="1" dirty="0" smtClean="0">
                <a:latin typeface="Georgia" pitchFamily="18" charset="0"/>
              </a:rPr>
            </a:br>
            <a:r>
              <a:rPr lang="en-US" b="1" dirty="0" smtClean="0">
                <a:latin typeface="Georgia" pitchFamily="18" charset="0"/>
              </a:rPr>
              <a:t>and nearly</a:t>
            </a:r>
          </a:p>
        </p:txBody>
      </p:sp>
      <p:sp>
        <p:nvSpPr>
          <p:cNvPr id="37892" name="Rectangle 3"/>
          <p:cNvSpPr>
            <a:spLocks noGrp="1" noChangeArrowheads="1"/>
          </p:cNvSpPr>
          <p:nvPr>
            <p:ph type="body" idx="1"/>
          </p:nvPr>
        </p:nvSpPr>
        <p:spPr>
          <a:xfrm>
            <a:off x="457200" y="2408238"/>
            <a:ext cx="8229600" cy="4449762"/>
          </a:xfrm>
        </p:spPr>
        <p:txBody>
          <a:bodyPr/>
          <a:lstStyle/>
          <a:p>
            <a:r>
              <a:rPr lang="en-US" dirty="0" smtClean="0">
                <a:latin typeface="Georgia" pitchFamily="18" charset="0"/>
              </a:rPr>
              <a:t>Child shows occasional age-appropriate functioning across settings and situations </a:t>
            </a:r>
          </a:p>
          <a:p>
            <a:pPr>
              <a:buFontTx/>
              <a:buNone/>
            </a:pPr>
            <a:endParaRPr lang="en-US" sz="800" dirty="0" smtClean="0">
              <a:latin typeface="Georgia" pitchFamily="18" charset="0"/>
            </a:endParaRPr>
          </a:p>
          <a:p>
            <a:r>
              <a:rPr lang="en-US" dirty="0" smtClean="0">
                <a:latin typeface="Georgia" pitchFamily="18" charset="0"/>
              </a:rPr>
              <a:t>More functioning is </a:t>
            </a:r>
            <a:r>
              <a:rPr lang="en-US" b="1" dirty="0" smtClean="0">
                <a:latin typeface="Georgia" pitchFamily="18" charset="0"/>
              </a:rPr>
              <a:t>not age-appropriate than age-appropriate</a:t>
            </a:r>
            <a:endParaRPr lang="en-US" dirty="0" smtClean="0">
              <a:latin typeface="Georgia" pitchFamily="18" charset="0"/>
            </a:endParaRPr>
          </a:p>
        </p:txBody>
      </p:sp>
    </p:spTree>
    <p:extLst>
      <p:ext uri="{BB962C8B-B14F-4D97-AF65-F5344CB8AC3E}">
        <p14:creationId xmlns:p14="http://schemas.microsoft.com/office/powerpoint/2010/main" val="1703294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1"/>
          </p:nvPr>
        </p:nvSpPr>
        <p:spPr>
          <a:xfrm>
            <a:off x="5029200" y="6381750"/>
            <a:ext cx="3733800" cy="476250"/>
          </a:xfrm>
          <a:noFill/>
        </p:spPr>
        <p:txBody>
          <a:bodyPr/>
          <a:lstStyle/>
          <a:p>
            <a:fld id="{27828D4C-1F03-45C7-89C8-F95E607F2C32}" type="slidenum">
              <a:rPr lang="en-US" smtClean="0"/>
              <a:pPr/>
              <a:t>31</a:t>
            </a:fld>
            <a:endParaRPr lang="en-US" smtClean="0"/>
          </a:p>
        </p:txBody>
      </p:sp>
      <p:sp>
        <p:nvSpPr>
          <p:cNvPr id="38915" name="Rectangle 2"/>
          <p:cNvSpPr>
            <a:spLocks noGrp="1" noChangeArrowheads="1"/>
          </p:cNvSpPr>
          <p:nvPr>
            <p:ph type="title"/>
          </p:nvPr>
        </p:nvSpPr>
        <p:spPr/>
        <p:txBody>
          <a:bodyPr/>
          <a:lstStyle/>
          <a:p>
            <a:pPr eaLnBrk="1" hangingPunct="1"/>
            <a:r>
              <a:rPr lang="en-US" b="1" dirty="0" smtClean="0">
                <a:latin typeface="Georgia" pitchFamily="18" charset="0"/>
              </a:rPr>
              <a:t>3 – Nearly</a:t>
            </a:r>
          </a:p>
        </p:txBody>
      </p:sp>
      <p:sp>
        <p:nvSpPr>
          <p:cNvPr id="38916" name="Rectangle 3"/>
          <p:cNvSpPr>
            <a:spLocks noGrp="1" noChangeArrowheads="1"/>
          </p:cNvSpPr>
          <p:nvPr>
            <p:ph type="body" idx="1"/>
          </p:nvPr>
        </p:nvSpPr>
        <p:spPr>
          <a:xfrm>
            <a:off x="457200" y="2438400"/>
            <a:ext cx="8382000" cy="4678363"/>
          </a:xfrm>
        </p:spPr>
        <p:txBody>
          <a:bodyPr/>
          <a:lstStyle/>
          <a:p>
            <a:pPr>
              <a:buFont typeface="Wingdings" pitchFamily="2" charset="2"/>
              <a:buChar char="§"/>
            </a:pPr>
            <a:r>
              <a:rPr lang="en-US" sz="2600" dirty="0" smtClean="0">
                <a:latin typeface="Georgia" pitchFamily="18" charset="0"/>
              </a:rPr>
              <a:t>Child does </a:t>
            </a:r>
            <a:r>
              <a:rPr lang="en-US" sz="2600" b="1" dirty="0" smtClean="0">
                <a:latin typeface="Georgia" pitchFamily="18" charset="0"/>
              </a:rPr>
              <a:t>not yet </a:t>
            </a:r>
            <a:r>
              <a:rPr lang="en-US" sz="2600" dirty="0" smtClean="0">
                <a:latin typeface="Georgia" pitchFamily="18" charset="0"/>
              </a:rPr>
              <a:t>show functioning expected of a child of his or her age in any situation</a:t>
            </a:r>
          </a:p>
          <a:p>
            <a:pPr>
              <a:buFont typeface="Wingdings" pitchFamily="2" charset="2"/>
              <a:buChar char="§"/>
            </a:pPr>
            <a:endParaRPr lang="en-US" sz="800" dirty="0" smtClean="0">
              <a:latin typeface="Georgia" pitchFamily="18" charset="0"/>
            </a:endParaRPr>
          </a:p>
          <a:p>
            <a:pPr>
              <a:buFont typeface="Wingdings" pitchFamily="2" charset="2"/>
              <a:buChar char="§"/>
            </a:pPr>
            <a:r>
              <a:rPr lang="en-US" sz="2600" dirty="0" smtClean="0">
                <a:latin typeface="Georgia" pitchFamily="18" charset="0"/>
              </a:rPr>
              <a:t>Child uses </a:t>
            </a:r>
            <a:r>
              <a:rPr lang="en-US" sz="2600" b="1" dirty="0" smtClean="0">
                <a:latin typeface="Georgia" pitchFamily="18" charset="0"/>
              </a:rPr>
              <a:t>immediate foundational skills, </a:t>
            </a:r>
            <a:r>
              <a:rPr lang="en-US" sz="2600" dirty="0" smtClean="0">
                <a:latin typeface="Georgia" pitchFamily="18" charset="0"/>
              </a:rPr>
              <a:t>most or all of the time across settings and situations </a:t>
            </a:r>
          </a:p>
          <a:p>
            <a:pPr>
              <a:buFont typeface="Wingdings" pitchFamily="2" charset="2"/>
              <a:buChar char="§"/>
            </a:pPr>
            <a:endParaRPr lang="en-US" sz="800" dirty="0" smtClean="0">
              <a:latin typeface="Georgia" pitchFamily="18" charset="0"/>
            </a:endParaRPr>
          </a:p>
          <a:p>
            <a:pPr>
              <a:buFont typeface="Wingdings" pitchFamily="2" charset="2"/>
              <a:buChar char="§"/>
            </a:pPr>
            <a:r>
              <a:rPr lang="en-US" sz="2600" dirty="0" smtClean="0">
                <a:latin typeface="Georgia" pitchFamily="18" charset="0"/>
              </a:rPr>
              <a:t>Immediate foundational skills are the skills upon which to build age-appropriate functioning</a:t>
            </a:r>
          </a:p>
          <a:p>
            <a:pPr>
              <a:buFont typeface="Wingdings" pitchFamily="2" charset="2"/>
              <a:buChar char="§"/>
            </a:pPr>
            <a:endParaRPr lang="en-US" sz="800" dirty="0" smtClean="0">
              <a:latin typeface="Georgia" pitchFamily="18" charset="0"/>
            </a:endParaRPr>
          </a:p>
          <a:p>
            <a:pPr>
              <a:buFont typeface="Wingdings" pitchFamily="2" charset="2"/>
              <a:buChar char="§"/>
            </a:pPr>
            <a:r>
              <a:rPr lang="en-US" sz="2600" dirty="0" smtClean="0">
                <a:latin typeface="Georgia" pitchFamily="18" charset="0"/>
              </a:rPr>
              <a:t>Functioning might be described as like that of a </a:t>
            </a:r>
            <a:r>
              <a:rPr lang="en-US" sz="2600" b="1" dirty="0" smtClean="0">
                <a:latin typeface="Georgia" pitchFamily="18" charset="0"/>
              </a:rPr>
              <a:t>younger child</a:t>
            </a:r>
            <a:endParaRPr lang="en-US" sz="2600" dirty="0" smtClean="0">
              <a:latin typeface="Georgia" pitchFamily="18" charset="0"/>
            </a:endParaRPr>
          </a:p>
        </p:txBody>
      </p:sp>
    </p:spTree>
    <p:extLst>
      <p:ext uri="{BB962C8B-B14F-4D97-AF65-F5344CB8AC3E}">
        <p14:creationId xmlns:p14="http://schemas.microsoft.com/office/powerpoint/2010/main" val="2999939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1"/>
          </p:nvPr>
        </p:nvSpPr>
        <p:spPr>
          <a:xfrm>
            <a:off x="5029200" y="6019800"/>
            <a:ext cx="3733800" cy="476250"/>
          </a:xfrm>
          <a:noFill/>
        </p:spPr>
        <p:txBody>
          <a:bodyPr/>
          <a:lstStyle/>
          <a:p>
            <a:fld id="{91F23D3E-1461-4AB4-B94F-621ACBB99A26}" type="slidenum">
              <a:rPr lang="en-US" smtClean="0"/>
              <a:pPr/>
              <a:t>32</a:t>
            </a:fld>
            <a:endParaRPr lang="en-US" smtClean="0"/>
          </a:p>
        </p:txBody>
      </p:sp>
      <p:sp>
        <p:nvSpPr>
          <p:cNvPr id="39939" name="Rectangle 2"/>
          <p:cNvSpPr>
            <a:spLocks noGrp="1" noChangeArrowheads="1"/>
          </p:cNvSpPr>
          <p:nvPr>
            <p:ph type="title"/>
          </p:nvPr>
        </p:nvSpPr>
        <p:spPr>
          <a:xfrm>
            <a:off x="304800" y="152400"/>
            <a:ext cx="8610600" cy="1143000"/>
          </a:xfrm>
        </p:spPr>
        <p:txBody>
          <a:bodyPr/>
          <a:lstStyle/>
          <a:p>
            <a:pPr eaLnBrk="1" hangingPunct="1"/>
            <a:r>
              <a:rPr lang="en-US" b="1" dirty="0" smtClean="0">
                <a:latin typeface="Georgia" pitchFamily="18" charset="0"/>
              </a:rPr>
              <a:t>2 – Between nearly and not yet</a:t>
            </a:r>
          </a:p>
        </p:txBody>
      </p:sp>
      <p:sp>
        <p:nvSpPr>
          <p:cNvPr id="39940" name="Rectangle 3"/>
          <p:cNvSpPr>
            <a:spLocks noGrp="1" noChangeArrowheads="1"/>
          </p:cNvSpPr>
          <p:nvPr>
            <p:ph type="body" idx="1"/>
          </p:nvPr>
        </p:nvSpPr>
        <p:spPr>
          <a:xfrm>
            <a:off x="457200" y="2514600"/>
            <a:ext cx="8229600" cy="4144963"/>
          </a:xfrm>
        </p:spPr>
        <p:txBody>
          <a:bodyPr/>
          <a:lstStyle/>
          <a:p>
            <a:pPr>
              <a:buFont typeface="Wingdings" pitchFamily="2" charset="2"/>
              <a:buChar char="§"/>
            </a:pPr>
            <a:r>
              <a:rPr lang="en-US" sz="2800" dirty="0" smtClean="0">
                <a:latin typeface="Georgia" pitchFamily="18" charset="0"/>
              </a:rPr>
              <a:t>Child occasionally uses </a:t>
            </a:r>
            <a:r>
              <a:rPr lang="en-US" sz="2800" b="1" dirty="0" smtClean="0">
                <a:latin typeface="Georgia" pitchFamily="18" charset="0"/>
              </a:rPr>
              <a:t>immediate foundational skills </a:t>
            </a:r>
            <a:r>
              <a:rPr lang="en-US" sz="2800" dirty="0" smtClean="0">
                <a:latin typeface="Georgia" pitchFamily="18" charset="0"/>
              </a:rPr>
              <a:t>across</a:t>
            </a:r>
            <a:r>
              <a:rPr lang="en-US" sz="2800" b="1" dirty="0" smtClean="0">
                <a:latin typeface="Georgia" pitchFamily="18" charset="0"/>
              </a:rPr>
              <a:t> </a:t>
            </a:r>
            <a:r>
              <a:rPr lang="en-US" sz="2800" dirty="0" smtClean="0">
                <a:latin typeface="Georgia" pitchFamily="18" charset="0"/>
              </a:rPr>
              <a:t>settings and situations</a:t>
            </a:r>
          </a:p>
          <a:p>
            <a:pPr>
              <a:buFont typeface="Wingdings" pitchFamily="2" charset="2"/>
              <a:buChar char="§"/>
            </a:pPr>
            <a:endParaRPr lang="en-US" sz="800" dirty="0" smtClean="0">
              <a:latin typeface="Georgia" pitchFamily="18" charset="0"/>
            </a:endParaRPr>
          </a:p>
          <a:p>
            <a:pPr>
              <a:buFont typeface="Wingdings" pitchFamily="2" charset="2"/>
              <a:buChar char="§"/>
            </a:pPr>
            <a:r>
              <a:rPr lang="en-US" sz="2800" dirty="0" smtClean="0">
                <a:latin typeface="Georgia" pitchFamily="18" charset="0"/>
              </a:rPr>
              <a:t>More functioning reflects skills that are </a:t>
            </a:r>
            <a:r>
              <a:rPr lang="en-US" sz="2800" b="1" dirty="0" smtClean="0">
                <a:latin typeface="Georgia" pitchFamily="18" charset="0"/>
              </a:rPr>
              <a:t>not </a:t>
            </a:r>
            <a:r>
              <a:rPr lang="en-US" sz="2800" dirty="0" smtClean="0">
                <a:latin typeface="Georgia" pitchFamily="18" charset="0"/>
              </a:rPr>
              <a:t>immediate foundational than are immediate foundational</a:t>
            </a:r>
          </a:p>
        </p:txBody>
      </p:sp>
    </p:spTree>
    <p:extLst>
      <p:ext uri="{BB962C8B-B14F-4D97-AF65-F5344CB8AC3E}">
        <p14:creationId xmlns:p14="http://schemas.microsoft.com/office/powerpoint/2010/main" val="182527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1"/>
          </p:nvPr>
        </p:nvSpPr>
        <p:spPr>
          <a:xfrm>
            <a:off x="4953000" y="6096000"/>
            <a:ext cx="3733800" cy="476250"/>
          </a:xfrm>
          <a:noFill/>
        </p:spPr>
        <p:txBody>
          <a:bodyPr/>
          <a:lstStyle/>
          <a:p>
            <a:fld id="{5B20BAE6-9CE2-4414-82D3-878AA26CE6BC}" type="slidenum">
              <a:rPr lang="en-US" smtClean="0"/>
              <a:pPr/>
              <a:t>33</a:t>
            </a:fld>
            <a:endParaRPr lang="en-US" smtClean="0"/>
          </a:p>
        </p:txBody>
      </p:sp>
      <p:sp>
        <p:nvSpPr>
          <p:cNvPr id="40963" name="Rectangle 2"/>
          <p:cNvSpPr>
            <a:spLocks noGrp="1" noChangeArrowheads="1"/>
          </p:cNvSpPr>
          <p:nvPr>
            <p:ph type="title"/>
          </p:nvPr>
        </p:nvSpPr>
        <p:spPr>
          <a:xfrm>
            <a:off x="533400" y="381000"/>
            <a:ext cx="8077200" cy="1143000"/>
          </a:xfrm>
        </p:spPr>
        <p:txBody>
          <a:bodyPr/>
          <a:lstStyle/>
          <a:p>
            <a:pPr eaLnBrk="1" hangingPunct="1"/>
            <a:r>
              <a:rPr lang="en-US" b="1" dirty="0" smtClean="0">
                <a:latin typeface="Georgia" pitchFamily="18" charset="0"/>
              </a:rPr>
              <a:t>1 – Not yet</a:t>
            </a:r>
          </a:p>
        </p:txBody>
      </p:sp>
      <p:sp>
        <p:nvSpPr>
          <p:cNvPr id="92164" name="Rectangle 3"/>
          <p:cNvSpPr>
            <a:spLocks noGrp="1" noChangeArrowheads="1"/>
          </p:cNvSpPr>
          <p:nvPr>
            <p:ph type="body" idx="1"/>
          </p:nvPr>
        </p:nvSpPr>
        <p:spPr>
          <a:xfrm>
            <a:off x="381000" y="2057400"/>
            <a:ext cx="8534400" cy="5105400"/>
          </a:xfrm>
        </p:spPr>
        <p:txBody>
          <a:bodyPr/>
          <a:lstStyle/>
          <a:p>
            <a:pPr>
              <a:buFont typeface="Wingdings" pitchFamily="2" charset="2"/>
              <a:buChar char="§"/>
              <a:defRPr/>
            </a:pPr>
            <a:r>
              <a:rPr lang="en-US" sz="2400" dirty="0" smtClean="0">
                <a:latin typeface="Georgia" pitchFamily="18" charset="0"/>
              </a:rPr>
              <a:t>Child does </a:t>
            </a:r>
            <a:r>
              <a:rPr lang="en-US" sz="2400" b="1" dirty="0" smtClean="0">
                <a:latin typeface="Georgia" pitchFamily="18" charset="0"/>
              </a:rPr>
              <a:t>not yet </a:t>
            </a:r>
            <a:r>
              <a:rPr lang="en-US" sz="2400" dirty="0" smtClean="0">
                <a:latin typeface="Georgia" pitchFamily="18" charset="0"/>
              </a:rPr>
              <a:t>show functioning expected of a child his or her age in any situation</a:t>
            </a:r>
          </a:p>
          <a:p>
            <a:pPr>
              <a:buFont typeface="Wingdings" pitchFamily="2" charset="2"/>
              <a:buChar char="§"/>
              <a:defRPr/>
            </a:pPr>
            <a:endParaRPr lang="en-US" sz="900" dirty="0" smtClean="0">
              <a:latin typeface="Georgia" pitchFamily="18" charset="0"/>
            </a:endParaRPr>
          </a:p>
          <a:p>
            <a:pPr>
              <a:buFont typeface="Wingdings" pitchFamily="2" charset="2"/>
              <a:buChar char="§"/>
              <a:defRPr/>
            </a:pPr>
            <a:r>
              <a:rPr lang="en-US" sz="2400" dirty="0" smtClean="0">
                <a:latin typeface="Georgia" pitchFamily="18" charset="0"/>
              </a:rPr>
              <a:t>Child’s functioning does </a:t>
            </a:r>
            <a:r>
              <a:rPr lang="en-US" sz="2400" b="1" dirty="0" smtClean="0">
                <a:latin typeface="Georgia" pitchFamily="18" charset="0"/>
              </a:rPr>
              <a:t>not yet </a:t>
            </a:r>
            <a:r>
              <a:rPr lang="en-US" sz="2400" dirty="0" smtClean="0">
                <a:latin typeface="Georgia" pitchFamily="18" charset="0"/>
              </a:rPr>
              <a:t>include immediate foundational skills upon which to build age-appropriate functioning</a:t>
            </a:r>
          </a:p>
          <a:p>
            <a:pPr>
              <a:buFont typeface="Wingdings" pitchFamily="2" charset="2"/>
              <a:buChar char="§"/>
              <a:defRPr/>
            </a:pPr>
            <a:endParaRPr lang="en-US" sz="1050" dirty="0" smtClean="0">
              <a:latin typeface="Georgia" pitchFamily="18" charset="0"/>
            </a:endParaRPr>
          </a:p>
          <a:p>
            <a:pPr>
              <a:buFont typeface="Wingdings" pitchFamily="2" charset="2"/>
              <a:buChar char="§"/>
              <a:defRPr/>
            </a:pPr>
            <a:r>
              <a:rPr lang="en-US" sz="2400" dirty="0" smtClean="0">
                <a:latin typeface="Georgia" pitchFamily="18" charset="0"/>
              </a:rPr>
              <a:t>Child functioning reflects skills that developmentally come before immediate foundational skills</a:t>
            </a:r>
          </a:p>
          <a:p>
            <a:pPr>
              <a:buFont typeface="Wingdings" pitchFamily="2" charset="2"/>
              <a:buChar char="§"/>
              <a:defRPr/>
            </a:pPr>
            <a:endParaRPr lang="en-US" sz="1050" dirty="0" smtClean="0">
              <a:latin typeface="Georgia" pitchFamily="18" charset="0"/>
            </a:endParaRPr>
          </a:p>
          <a:p>
            <a:pPr>
              <a:buFont typeface="Wingdings" pitchFamily="2" charset="2"/>
              <a:buChar char="§"/>
              <a:defRPr/>
            </a:pPr>
            <a:r>
              <a:rPr lang="en-US" sz="2400" dirty="0" smtClean="0">
                <a:latin typeface="Georgia" pitchFamily="18" charset="0"/>
              </a:rPr>
              <a:t>Child’s functioning might be described as like that of a </a:t>
            </a:r>
            <a:r>
              <a:rPr lang="en-US" sz="2400" b="1" dirty="0" smtClean="0">
                <a:latin typeface="Georgia" pitchFamily="18" charset="0"/>
              </a:rPr>
              <a:t>much younger child</a:t>
            </a:r>
            <a:endParaRPr lang="en-US" sz="2400" dirty="0" smtClean="0">
              <a:latin typeface="Georgia" pitchFamily="18" charset="0"/>
            </a:endParaRPr>
          </a:p>
        </p:txBody>
      </p:sp>
    </p:spTree>
    <p:extLst>
      <p:ext uri="{BB962C8B-B14F-4D97-AF65-F5344CB8AC3E}">
        <p14:creationId xmlns:p14="http://schemas.microsoft.com/office/powerpoint/2010/main" val="3663992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D0D3982-1424-474B-B488-DFED82BBBDC8}" type="slidenum">
              <a:rPr lang="en-US" b="0" smtClean="0"/>
              <a:pPr eaLnBrk="1" hangingPunct="1"/>
              <a:t>34</a:t>
            </a:fld>
            <a:endParaRPr lang="en-US" b="0" smtClean="0"/>
          </a:p>
        </p:txBody>
      </p:sp>
      <p:sp>
        <p:nvSpPr>
          <p:cNvPr id="14339" name="Rectangle 2"/>
          <p:cNvSpPr>
            <a:spLocks noGrp="1" noChangeArrowheads="1"/>
          </p:cNvSpPr>
          <p:nvPr>
            <p:ph type="title" idx="4294967295"/>
          </p:nvPr>
        </p:nvSpPr>
        <p:spPr>
          <a:xfrm>
            <a:off x="0" y="152400"/>
            <a:ext cx="8077200" cy="1143000"/>
          </a:xfrm>
        </p:spPr>
        <p:txBody>
          <a:bodyPr/>
          <a:lstStyle/>
          <a:p>
            <a:pPr eaLnBrk="1" hangingPunct="1"/>
            <a:r>
              <a:rPr lang="en-US" smtClean="0"/>
              <a:t>Rating Scale Jeopardy</a:t>
            </a:r>
            <a:endParaRPr lang="en-US" sz="2400" smtClean="0"/>
          </a:p>
        </p:txBody>
      </p:sp>
      <p:graphicFrame>
        <p:nvGraphicFramePr>
          <p:cNvPr id="332832" name="Group 32"/>
          <p:cNvGraphicFramePr>
            <a:graphicFrameLocks noGrp="1"/>
          </p:cNvGraphicFramePr>
          <p:nvPr/>
        </p:nvGraphicFramePr>
        <p:xfrm>
          <a:off x="838200" y="1905000"/>
          <a:ext cx="7543800" cy="4114800"/>
        </p:xfrm>
        <a:graphic>
          <a:graphicData uri="http://schemas.openxmlformats.org/drawingml/2006/table">
            <a:tbl>
              <a:tblPr/>
              <a:tblGrid>
                <a:gridCol w="2514600"/>
                <a:gridCol w="2514600"/>
                <a:gridCol w="2514600"/>
              </a:tblGrid>
              <a:tr h="13716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Age appropriate functioning – no concerns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Mix of age appropriate and not age appropriate functioning</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6600CC"/>
                          </a:solidFill>
                          <a:effectLst/>
                          <a:latin typeface="Tahoma" charset="0"/>
                        </a:rPr>
                        <a:t>No age appropriate functioning – not yet showing immediate foundational skills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Some age appropriate functioning but very little</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No age appropriate functioning – lots of immediate foundational skills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Age appropriate functioning – some concerns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Rarely shows age appropriate functioning</a:t>
                      </a:r>
                      <a:endParaRPr kumimoji="0" lang="en-US" sz="2800" b="0" i="0" u="none" strike="noStrike" cap="none" normalizeH="0" baseline="0" smtClean="0">
                        <a:ln>
                          <a:noFill/>
                        </a:ln>
                        <a:solidFill>
                          <a:srgbClr val="6600CC"/>
                        </a:solidFill>
                        <a:effectLst/>
                        <a:latin typeface="Tahoma" charset="0"/>
                      </a:endParaRP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No age appropriate functioning – some immediate foundational skills</a:t>
                      </a: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6600CC"/>
                          </a:solidFill>
                          <a:effectLst/>
                          <a:latin typeface="Tahoma" charset="0"/>
                        </a:rPr>
                        <a:t>Age appropriate functioning</a:t>
                      </a:r>
                      <a:endParaRPr kumimoji="0" lang="en-US" sz="2400" b="0" i="0" u="none" strike="noStrike" cap="none" normalizeH="0" baseline="0" smtClean="0">
                        <a:ln>
                          <a:noFill/>
                        </a:ln>
                        <a:solidFill>
                          <a:srgbClr val="6600CC"/>
                        </a:solidFill>
                        <a:effectLst/>
                        <a:latin typeface="Tahoma" charset="0"/>
                      </a:endParaRPr>
                    </a:p>
                  </a:txBody>
                  <a:tcPr anchor="ctr" horzOverflow="overflow">
                    <a:lnL w="28575" cap="flat" cmpd="sng" algn="ctr">
                      <a:solidFill>
                        <a:srgbClr val="FFAA2D"/>
                      </a:solidFill>
                      <a:prstDash val="solid"/>
                      <a:round/>
                      <a:headEnd type="none" w="med" len="med"/>
                      <a:tailEnd type="none" w="med" len="med"/>
                    </a:lnL>
                    <a:lnR w="28575" cap="flat" cmpd="sng" algn="ctr">
                      <a:solidFill>
                        <a:srgbClr val="FFAA2D"/>
                      </a:solidFill>
                      <a:prstDash val="solid"/>
                      <a:round/>
                      <a:headEnd type="none" w="med" len="med"/>
                      <a:tailEnd type="none" w="med" len="med"/>
                    </a:lnR>
                    <a:lnT w="28575" cap="flat" cmpd="sng" algn="ctr">
                      <a:solidFill>
                        <a:srgbClr val="FFAA2D"/>
                      </a:solidFill>
                      <a:prstDash val="solid"/>
                      <a:round/>
                      <a:headEnd type="none" w="med" len="med"/>
                      <a:tailEnd type="none" w="med" len="med"/>
                    </a:lnT>
                    <a:lnB w="28575" cap="flat" cmpd="sng" algn="ctr">
                      <a:solidFill>
                        <a:srgbClr val="FFAA2D"/>
                      </a:solidFill>
                      <a:prstDash val="solid"/>
                      <a:round/>
                      <a:headEnd type="none" w="med" len="med"/>
                      <a:tailEnd type="none" w="med" len="med"/>
                    </a:lnB>
                    <a:lnTlToBr>
                      <a:noFill/>
                    </a:lnTlToBr>
                    <a:lnBlToTr>
                      <a:noFill/>
                    </a:lnBlToTr>
                    <a:noFill/>
                  </a:tcPr>
                </a:tc>
              </a:tr>
            </a:tbl>
          </a:graphicData>
        </a:graphic>
      </p:graphicFrame>
      <p:sp>
        <p:nvSpPr>
          <p:cNvPr id="1082389" name="Rectangle 21"/>
          <p:cNvSpPr>
            <a:spLocks noChangeArrowheads="1"/>
          </p:cNvSpPr>
          <p:nvPr/>
        </p:nvSpPr>
        <p:spPr bwMode="auto">
          <a:xfrm>
            <a:off x="990600" y="1981200"/>
            <a:ext cx="2286000" cy="121920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2800" b="0">
                <a:solidFill>
                  <a:srgbClr val="002EC0"/>
                </a:solidFill>
              </a:rPr>
              <a:t>$100</a:t>
            </a:r>
          </a:p>
        </p:txBody>
      </p:sp>
      <p:sp>
        <p:nvSpPr>
          <p:cNvPr id="1082390" name="Rectangle 22"/>
          <p:cNvSpPr>
            <a:spLocks noChangeArrowheads="1"/>
          </p:cNvSpPr>
          <p:nvPr/>
        </p:nvSpPr>
        <p:spPr bwMode="auto">
          <a:xfrm>
            <a:off x="990600" y="3352800"/>
            <a:ext cx="2286000" cy="121920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2800" b="0">
                <a:solidFill>
                  <a:srgbClr val="002EC0"/>
                </a:solidFill>
              </a:rPr>
              <a:t>$200</a:t>
            </a:r>
          </a:p>
        </p:txBody>
      </p:sp>
      <p:sp>
        <p:nvSpPr>
          <p:cNvPr id="1082391" name="Rectangle 23"/>
          <p:cNvSpPr>
            <a:spLocks noChangeArrowheads="1"/>
          </p:cNvSpPr>
          <p:nvPr/>
        </p:nvSpPr>
        <p:spPr bwMode="auto">
          <a:xfrm>
            <a:off x="5943600" y="1981200"/>
            <a:ext cx="2286000" cy="1219200"/>
          </a:xfrm>
          <a:prstGeom prst="rect">
            <a:avLst/>
          </a:prstGeom>
          <a:solidFill>
            <a:srgbClr val="9933FF"/>
          </a:solidFill>
          <a:ln w="9525">
            <a:solidFill>
              <a:schemeClr val="tx1"/>
            </a:solidFill>
            <a:miter lim="800000"/>
            <a:headEnd/>
            <a:tailEnd/>
          </a:ln>
        </p:spPr>
        <p:txBody>
          <a:bodyPr wrap="none" anchor="ctr"/>
          <a:lstStyle/>
          <a:p>
            <a:pPr algn="ctr" eaLnBrk="0" hangingPunct="0"/>
            <a:r>
              <a:rPr lang="en-US" sz="2800" b="0">
                <a:solidFill>
                  <a:srgbClr val="002EC0"/>
                </a:solidFill>
              </a:rPr>
              <a:t>$100</a:t>
            </a:r>
          </a:p>
        </p:txBody>
      </p:sp>
      <p:sp>
        <p:nvSpPr>
          <p:cNvPr id="1082392" name="Rectangle 24"/>
          <p:cNvSpPr>
            <a:spLocks noChangeArrowheads="1"/>
          </p:cNvSpPr>
          <p:nvPr/>
        </p:nvSpPr>
        <p:spPr bwMode="auto">
          <a:xfrm>
            <a:off x="5943600" y="4724400"/>
            <a:ext cx="2286000" cy="1219200"/>
          </a:xfrm>
          <a:prstGeom prst="rect">
            <a:avLst/>
          </a:prstGeom>
          <a:solidFill>
            <a:srgbClr val="9933FF"/>
          </a:solidFill>
          <a:ln w="9525">
            <a:solidFill>
              <a:schemeClr val="tx1"/>
            </a:solidFill>
            <a:miter lim="800000"/>
            <a:headEnd/>
            <a:tailEnd/>
          </a:ln>
        </p:spPr>
        <p:txBody>
          <a:bodyPr wrap="none" anchor="ctr"/>
          <a:lstStyle/>
          <a:p>
            <a:pPr algn="ctr" eaLnBrk="0" hangingPunct="0"/>
            <a:r>
              <a:rPr lang="en-US" sz="2800" b="0">
                <a:solidFill>
                  <a:srgbClr val="002EC0"/>
                </a:solidFill>
              </a:rPr>
              <a:t>$300</a:t>
            </a:r>
          </a:p>
        </p:txBody>
      </p:sp>
      <p:sp>
        <p:nvSpPr>
          <p:cNvPr id="1082393" name="Rectangle 25"/>
          <p:cNvSpPr>
            <a:spLocks noChangeArrowheads="1"/>
          </p:cNvSpPr>
          <p:nvPr/>
        </p:nvSpPr>
        <p:spPr bwMode="auto">
          <a:xfrm>
            <a:off x="5943600" y="3352800"/>
            <a:ext cx="2286000" cy="1219200"/>
          </a:xfrm>
          <a:prstGeom prst="rect">
            <a:avLst/>
          </a:prstGeom>
          <a:solidFill>
            <a:srgbClr val="9933FF"/>
          </a:solidFill>
          <a:ln w="9525">
            <a:solidFill>
              <a:schemeClr val="tx1"/>
            </a:solidFill>
            <a:miter lim="800000"/>
            <a:headEnd/>
            <a:tailEnd/>
          </a:ln>
        </p:spPr>
        <p:txBody>
          <a:bodyPr wrap="none" anchor="ctr"/>
          <a:lstStyle/>
          <a:p>
            <a:pPr algn="ctr" eaLnBrk="0" hangingPunct="0"/>
            <a:r>
              <a:rPr lang="en-US" sz="2800" b="0">
                <a:solidFill>
                  <a:srgbClr val="002EC0"/>
                </a:solidFill>
              </a:rPr>
              <a:t>$200</a:t>
            </a:r>
          </a:p>
        </p:txBody>
      </p:sp>
      <p:sp>
        <p:nvSpPr>
          <p:cNvPr id="1082394" name="Rectangle 26"/>
          <p:cNvSpPr>
            <a:spLocks noChangeArrowheads="1"/>
          </p:cNvSpPr>
          <p:nvPr/>
        </p:nvSpPr>
        <p:spPr bwMode="auto">
          <a:xfrm>
            <a:off x="3429000" y="4724400"/>
            <a:ext cx="2286000" cy="1219200"/>
          </a:xfrm>
          <a:prstGeom prst="rect">
            <a:avLst/>
          </a:prstGeom>
          <a:solidFill>
            <a:srgbClr val="FFCC66"/>
          </a:solidFill>
          <a:ln w="9525">
            <a:solidFill>
              <a:schemeClr val="tx1"/>
            </a:solidFill>
            <a:miter lim="800000"/>
            <a:headEnd/>
            <a:tailEnd/>
          </a:ln>
        </p:spPr>
        <p:txBody>
          <a:bodyPr wrap="none" anchor="ctr"/>
          <a:lstStyle/>
          <a:p>
            <a:pPr algn="ctr" eaLnBrk="0" hangingPunct="0"/>
            <a:r>
              <a:rPr lang="en-US" sz="2800" b="0">
                <a:solidFill>
                  <a:srgbClr val="002EC0"/>
                </a:solidFill>
              </a:rPr>
              <a:t>$300</a:t>
            </a:r>
          </a:p>
        </p:txBody>
      </p:sp>
      <p:sp>
        <p:nvSpPr>
          <p:cNvPr id="1082395" name="Rectangle 27"/>
          <p:cNvSpPr>
            <a:spLocks noChangeArrowheads="1"/>
          </p:cNvSpPr>
          <p:nvPr/>
        </p:nvSpPr>
        <p:spPr bwMode="auto">
          <a:xfrm>
            <a:off x="3429000" y="3352800"/>
            <a:ext cx="2286000" cy="1219200"/>
          </a:xfrm>
          <a:prstGeom prst="rect">
            <a:avLst/>
          </a:prstGeom>
          <a:solidFill>
            <a:srgbClr val="FFCC66"/>
          </a:solidFill>
          <a:ln w="9525">
            <a:solidFill>
              <a:schemeClr val="tx1"/>
            </a:solidFill>
            <a:miter lim="800000"/>
            <a:headEnd/>
            <a:tailEnd/>
          </a:ln>
        </p:spPr>
        <p:txBody>
          <a:bodyPr wrap="none" anchor="ctr"/>
          <a:lstStyle/>
          <a:p>
            <a:pPr algn="ctr" eaLnBrk="0" hangingPunct="0"/>
            <a:r>
              <a:rPr lang="en-US" sz="2800" b="0">
                <a:solidFill>
                  <a:srgbClr val="002EC0"/>
                </a:solidFill>
              </a:rPr>
              <a:t>$200</a:t>
            </a:r>
          </a:p>
        </p:txBody>
      </p:sp>
      <p:sp>
        <p:nvSpPr>
          <p:cNvPr id="1082396" name="Rectangle 28"/>
          <p:cNvSpPr>
            <a:spLocks noChangeArrowheads="1"/>
          </p:cNvSpPr>
          <p:nvPr/>
        </p:nvSpPr>
        <p:spPr bwMode="auto">
          <a:xfrm>
            <a:off x="3429000" y="1981200"/>
            <a:ext cx="2286000" cy="1219200"/>
          </a:xfrm>
          <a:prstGeom prst="rect">
            <a:avLst/>
          </a:prstGeom>
          <a:solidFill>
            <a:srgbClr val="FFCC66"/>
          </a:solidFill>
          <a:ln w="9525">
            <a:solidFill>
              <a:schemeClr val="tx1"/>
            </a:solidFill>
            <a:miter lim="800000"/>
            <a:headEnd/>
            <a:tailEnd/>
          </a:ln>
        </p:spPr>
        <p:txBody>
          <a:bodyPr wrap="none" anchor="ctr"/>
          <a:lstStyle/>
          <a:p>
            <a:pPr algn="ctr" eaLnBrk="0" hangingPunct="0"/>
            <a:r>
              <a:rPr lang="en-US" sz="2800" b="0">
                <a:solidFill>
                  <a:srgbClr val="002EC0"/>
                </a:solidFill>
              </a:rPr>
              <a:t>$100</a:t>
            </a:r>
          </a:p>
        </p:txBody>
      </p:sp>
      <p:sp>
        <p:nvSpPr>
          <p:cNvPr id="1082397" name="Rectangle 29"/>
          <p:cNvSpPr>
            <a:spLocks noChangeArrowheads="1"/>
          </p:cNvSpPr>
          <p:nvPr/>
        </p:nvSpPr>
        <p:spPr bwMode="auto">
          <a:xfrm>
            <a:off x="990600" y="4724400"/>
            <a:ext cx="2286000" cy="121920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2800" b="0">
                <a:solidFill>
                  <a:srgbClr val="002EC0"/>
                </a:solidFill>
              </a:rPr>
              <a:t>$300</a:t>
            </a:r>
          </a:p>
        </p:txBody>
      </p:sp>
    </p:spTree>
    <p:extLst>
      <p:ext uri="{BB962C8B-B14F-4D97-AF65-F5344CB8AC3E}">
        <p14:creationId xmlns:p14="http://schemas.microsoft.com/office/powerpoint/2010/main" val="329871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1082389"/>
                                        </p:tgtEl>
                                      </p:cBhvr>
                                    </p:animEffect>
                                    <p:set>
                                      <p:cBhvr>
                                        <p:cTn id="7" dur="1" fill="hold">
                                          <p:stCondLst>
                                            <p:cond delay="499"/>
                                          </p:stCondLst>
                                        </p:cTn>
                                        <p:tgtEl>
                                          <p:spTgt spid="108238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xit" presetSubtype="4" fill="hold" grpId="0" nodeType="clickEffect">
                                  <p:stCondLst>
                                    <p:cond delay="0"/>
                                  </p:stCondLst>
                                  <p:childTnLst>
                                    <p:animEffect transition="out" filter="slide(fromBottom)">
                                      <p:cBhvr>
                                        <p:cTn id="11" dur="500"/>
                                        <p:tgtEl>
                                          <p:spTgt spid="1082396"/>
                                        </p:tgtEl>
                                      </p:cBhvr>
                                    </p:animEffect>
                                    <p:set>
                                      <p:cBhvr>
                                        <p:cTn id="12" dur="1" fill="hold">
                                          <p:stCondLst>
                                            <p:cond delay="499"/>
                                          </p:stCondLst>
                                        </p:cTn>
                                        <p:tgtEl>
                                          <p:spTgt spid="108239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xit" presetSubtype="4" fill="hold" grpId="0" nodeType="clickEffect">
                                  <p:stCondLst>
                                    <p:cond delay="0"/>
                                  </p:stCondLst>
                                  <p:childTnLst>
                                    <p:animEffect transition="out" filter="slide(fromBottom)">
                                      <p:cBhvr>
                                        <p:cTn id="16" dur="500"/>
                                        <p:tgtEl>
                                          <p:spTgt spid="1082391"/>
                                        </p:tgtEl>
                                      </p:cBhvr>
                                    </p:animEffect>
                                    <p:set>
                                      <p:cBhvr>
                                        <p:cTn id="17" dur="1" fill="hold">
                                          <p:stCondLst>
                                            <p:cond delay="499"/>
                                          </p:stCondLst>
                                        </p:cTn>
                                        <p:tgtEl>
                                          <p:spTgt spid="1082391"/>
                                        </p:tgtEl>
                                        <p:attrNameLst>
                                          <p:attrName>style.visibility</p:attrName>
                                        </p:attrNameLst>
                                      </p:cBhvr>
                                      <p:to>
                                        <p:strVal val="hidden"/>
                                      </p:to>
                                    </p:set>
                                  </p:childTnLst>
                                  <p:subTnLst>
                                    <p:cmd type="evt" cmd="onstopaudio">
                                      <p:cBhvr>
                                        <p:cTn display="0" masterRel="sameClick">
                                          <p:stCondLst>
                                            <p:cond evt="begin" delay="0">
                                              <p:tn val="15"/>
                                            </p:cond>
                                          </p:stCondLst>
                                        </p:cTn>
                                        <p:tgtEl>
                                          <p:sldTgt/>
                                        </p:tgtEl>
                                      </p:cBhvr>
                                    </p:cmd>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xit" presetSubtype="4" fill="hold" grpId="0" nodeType="clickEffect">
                                  <p:stCondLst>
                                    <p:cond delay="0"/>
                                  </p:stCondLst>
                                  <p:childTnLst>
                                    <p:animEffect transition="out" filter="slide(fromBottom)">
                                      <p:cBhvr>
                                        <p:cTn id="21" dur="500"/>
                                        <p:tgtEl>
                                          <p:spTgt spid="1082390"/>
                                        </p:tgtEl>
                                      </p:cBhvr>
                                    </p:animEffect>
                                    <p:set>
                                      <p:cBhvr>
                                        <p:cTn id="22" dur="1" fill="hold">
                                          <p:stCondLst>
                                            <p:cond delay="499"/>
                                          </p:stCondLst>
                                        </p:cTn>
                                        <p:tgtEl>
                                          <p:spTgt spid="108239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xit" presetSubtype="4" fill="hold" grpId="0" nodeType="clickEffect">
                                  <p:stCondLst>
                                    <p:cond delay="0"/>
                                  </p:stCondLst>
                                  <p:childTnLst>
                                    <p:animEffect transition="out" filter="slide(fromBottom)">
                                      <p:cBhvr>
                                        <p:cTn id="26" dur="500"/>
                                        <p:tgtEl>
                                          <p:spTgt spid="1082395"/>
                                        </p:tgtEl>
                                      </p:cBhvr>
                                    </p:animEffect>
                                    <p:set>
                                      <p:cBhvr>
                                        <p:cTn id="27" dur="1" fill="hold">
                                          <p:stCondLst>
                                            <p:cond delay="499"/>
                                          </p:stCondLst>
                                        </p:cTn>
                                        <p:tgtEl>
                                          <p:spTgt spid="108239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xit" presetSubtype="4" fill="hold" grpId="0" nodeType="clickEffect">
                                  <p:stCondLst>
                                    <p:cond delay="0"/>
                                  </p:stCondLst>
                                  <p:childTnLst>
                                    <p:animEffect transition="out" filter="slide(fromBottom)">
                                      <p:cBhvr>
                                        <p:cTn id="31" dur="500"/>
                                        <p:tgtEl>
                                          <p:spTgt spid="1082393"/>
                                        </p:tgtEl>
                                      </p:cBhvr>
                                    </p:animEffect>
                                    <p:set>
                                      <p:cBhvr>
                                        <p:cTn id="32" dur="1" fill="hold">
                                          <p:stCondLst>
                                            <p:cond delay="499"/>
                                          </p:stCondLst>
                                        </p:cTn>
                                        <p:tgtEl>
                                          <p:spTgt spid="108239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grpId="0" nodeType="clickEffect">
                                  <p:stCondLst>
                                    <p:cond delay="0"/>
                                  </p:stCondLst>
                                  <p:childTnLst>
                                    <p:animEffect transition="out" filter="slide(fromBottom)">
                                      <p:cBhvr>
                                        <p:cTn id="36" dur="500"/>
                                        <p:tgtEl>
                                          <p:spTgt spid="1082397"/>
                                        </p:tgtEl>
                                      </p:cBhvr>
                                    </p:animEffect>
                                    <p:set>
                                      <p:cBhvr>
                                        <p:cTn id="37" dur="1" fill="hold">
                                          <p:stCondLst>
                                            <p:cond delay="499"/>
                                          </p:stCondLst>
                                        </p:cTn>
                                        <p:tgtEl>
                                          <p:spTgt spid="108239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xit" presetSubtype="4" fill="hold" grpId="0" nodeType="clickEffect">
                                  <p:stCondLst>
                                    <p:cond delay="0"/>
                                  </p:stCondLst>
                                  <p:childTnLst>
                                    <p:animEffect transition="out" filter="slide(fromBottom)">
                                      <p:cBhvr>
                                        <p:cTn id="41" dur="500"/>
                                        <p:tgtEl>
                                          <p:spTgt spid="1082394"/>
                                        </p:tgtEl>
                                      </p:cBhvr>
                                    </p:animEffect>
                                    <p:set>
                                      <p:cBhvr>
                                        <p:cTn id="42" dur="1" fill="hold">
                                          <p:stCondLst>
                                            <p:cond delay="499"/>
                                          </p:stCondLst>
                                        </p:cTn>
                                        <p:tgtEl>
                                          <p:spTgt spid="108239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xit" presetSubtype="4" fill="hold" grpId="0" nodeType="clickEffect">
                                  <p:stCondLst>
                                    <p:cond delay="0"/>
                                  </p:stCondLst>
                                  <p:childTnLst>
                                    <p:animEffect transition="out" filter="slide(fromBottom)">
                                      <p:cBhvr>
                                        <p:cTn id="46" dur="500"/>
                                        <p:tgtEl>
                                          <p:spTgt spid="1082392"/>
                                        </p:tgtEl>
                                      </p:cBhvr>
                                    </p:animEffect>
                                    <p:set>
                                      <p:cBhvr>
                                        <p:cTn id="47" dur="1" fill="hold">
                                          <p:stCondLst>
                                            <p:cond delay="499"/>
                                          </p:stCondLst>
                                        </p:cTn>
                                        <p:tgtEl>
                                          <p:spTgt spid="1082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89" grpId="0" animBg="1"/>
      <p:bldP spid="1082390" grpId="0" animBg="1"/>
      <p:bldP spid="1082391" grpId="0" animBg="1"/>
      <p:bldP spid="1082392" grpId="0" animBg="1"/>
      <p:bldP spid="1082393" grpId="0" animBg="1"/>
      <p:bldP spid="1082394" grpId="0" animBg="1"/>
      <p:bldP spid="1082395" grpId="0" animBg="1"/>
      <p:bldP spid="1082396" grpId="0" animBg="1"/>
      <p:bldP spid="108239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ubTitle" idx="1"/>
          </p:nvPr>
        </p:nvSpPr>
        <p:spPr/>
        <p:txBody>
          <a:bodyPr/>
          <a:lstStyle/>
          <a:p>
            <a:pPr lvl="1" eaLnBrk="1" hangingPunct="1">
              <a:buFont typeface="Wingdings" pitchFamily="2" charset="2"/>
              <a:buNone/>
            </a:pPr>
            <a:endParaRPr lang="en-US" dirty="0" smtClean="0"/>
          </a:p>
          <a:p>
            <a:pPr lvl="1" algn="r" eaLnBrk="1" hangingPunct="1">
              <a:buFont typeface="Wingdings" pitchFamily="2" charset="2"/>
              <a:buNone/>
            </a:pPr>
            <a:endParaRPr lang="en-US" sz="4000" b="1" dirty="0" smtClean="0">
              <a:latin typeface="Georgia" pitchFamily="18" charset="0"/>
            </a:endParaRPr>
          </a:p>
        </p:txBody>
      </p:sp>
      <p:sp>
        <p:nvSpPr>
          <p:cNvPr id="52227" name="Slide Number Placeholder 3"/>
          <p:cNvSpPr>
            <a:spLocks noGrp="1"/>
          </p:cNvSpPr>
          <p:nvPr>
            <p:ph type="sldNum" sz="quarter" idx="4294967295"/>
          </p:nvPr>
        </p:nvSpPr>
        <p:spPr>
          <a:xfrm>
            <a:off x="5410200" y="6172200"/>
            <a:ext cx="3733800" cy="476250"/>
          </a:xfrm>
          <a:noFill/>
        </p:spPr>
        <p:txBody>
          <a:bodyPr/>
          <a:lstStyle/>
          <a:p>
            <a:pPr algn="r"/>
            <a:fld id="{284BC7E5-F0AA-4B43-AEF8-09946124B099}" type="slidenum">
              <a:rPr lang="en-US" smtClean="0"/>
              <a:pPr algn="r"/>
              <a:t>35</a:t>
            </a:fld>
            <a:endParaRPr lang="en-US" dirty="0" smtClean="0"/>
          </a:p>
        </p:txBody>
      </p:sp>
      <p:sp>
        <p:nvSpPr>
          <p:cNvPr id="3" name="Title 2"/>
          <p:cNvSpPr>
            <a:spLocks noGrp="1"/>
          </p:cNvSpPr>
          <p:nvPr>
            <p:ph type="ctrTitle"/>
          </p:nvPr>
        </p:nvSpPr>
        <p:spPr>
          <a:xfrm>
            <a:off x="685800" y="3276600"/>
            <a:ext cx="7772400" cy="1470025"/>
          </a:xfrm>
        </p:spPr>
        <p:txBody>
          <a:bodyPr/>
          <a:lstStyle/>
          <a:p>
            <a:r>
              <a:rPr lang="en-US" sz="4400" dirty="0" smtClean="0"/>
              <a:t>Assessment:</a:t>
            </a:r>
            <a:br>
              <a:rPr lang="en-US" sz="4400" dirty="0" smtClean="0"/>
            </a:br>
            <a:r>
              <a:rPr lang="en-US" sz="4400" dirty="0" smtClean="0"/>
              <a:t/>
            </a:r>
            <a:br>
              <a:rPr lang="en-US" sz="4400" dirty="0" smtClean="0"/>
            </a:br>
            <a:r>
              <a:rPr lang="en-US" sz="4400" dirty="0" smtClean="0"/>
              <a:t>Authentic Assessment &amp;</a:t>
            </a:r>
            <a:br>
              <a:rPr lang="en-US" sz="4400" dirty="0" smtClean="0"/>
            </a:br>
            <a:r>
              <a:rPr lang="en-US" sz="4400" dirty="0" smtClean="0"/>
              <a:t>standardized assessment tools</a:t>
            </a:r>
            <a:endParaRPr lang="en-US" sz="4400" dirty="0"/>
          </a:p>
        </p:txBody>
      </p:sp>
    </p:spTree>
    <p:extLst>
      <p:ext uri="{BB962C8B-B14F-4D97-AF65-F5344CB8AC3E}">
        <p14:creationId xmlns:p14="http://schemas.microsoft.com/office/powerpoint/2010/main" val="4271437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idx="4294967295"/>
          </p:nvPr>
        </p:nvSpPr>
        <p:spPr>
          <a:xfrm>
            <a:off x="0" y="0"/>
            <a:ext cx="9144000" cy="1143000"/>
          </a:xfrm>
          <a:noFill/>
          <a:ln w="76200" cap="rnd">
            <a:solidFill>
              <a:srgbClr val="00B0F0"/>
            </a:solidFill>
            <a:miter lim="800000"/>
            <a:headEnd/>
            <a:tailEnd/>
          </a:ln>
          <a:effectLst>
            <a:outerShdw blurRad="44450" dist="27940" dir="5400000" algn="ctr">
              <a:srgbClr val="000000">
                <a:alpha val="32000"/>
              </a:srgbClr>
            </a:outerShdw>
          </a:effectLst>
        </p:spPr>
        <p:txBody>
          <a:bodyPr rtlCol="0">
            <a:normAutofit/>
          </a:bodyPr>
          <a:lstStyle/>
          <a:p>
            <a:pPr eaLnBrk="1" fontAlgn="auto" hangingPunct="1">
              <a:spcAft>
                <a:spcPts val="0"/>
              </a:spcAft>
              <a:defRPr/>
            </a:pPr>
            <a:r>
              <a:rPr lang="en-US" sz="4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What is Authentic Assessment?</a:t>
            </a:r>
          </a:p>
        </p:txBody>
      </p:sp>
      <p:sp>
        <p:nvSpPr>
          <p:cNvPr id="16387" name="Rectangle 3"/>
          <p:cNvSpPr>
            <a:spLocks noGrp="1"/>
          </p:cNvSpPr>
          <p:nvPr>
            <p:ph type="body" idx="4294967295"/>
          </p:nvPr>
        </p:nvSpPr>
        <p:spPr>
          <a:xfrm>
            <a:off x="381000" y="2514600"/>
            <a:ext cx="8305800" cy="3048000"/>
          </a:xfrm>
        </p:spPr>
        <p:txBody>
          <a:bodyPr rtlCol="0">
            <a:normAutofit/>
          </a:bodyPr>
          <a:lstStyle/>
          <a:p>
            <a:pPr marL="0" indent="0" algn="ctr" eaLnBrk="1" fontAlgn="auto" hangingPunct="1">
              <a:spcAft>
                <a:spcPts val="600"/>
              </a:spcAft>
              <a:buClr>
                <a:schemeClr val="bg2">
                  <a:lumMod val="50000"/>
                </a:schemeClr>
              </a:buClr>
              <a:buSzPct val="100000"/>
              <a:buNone/>
              <a:defRPr/>
            </a:pPr>
            <a:r>
              <a:rPr lang="en-US" dirty="0" smtClean="0">
                <a:cs typeface="Arial" pitchFamily="34" charset="0"/>
              </a:rPr>
              <a:t>Assessment of the young child’s skills in the </a:t>
            </a:r>
            <a:r>
              <a:rPr lang="en-US" b="1" dirty="0" smtClean="0">
                <a:cs typeface="Arial" pitchFamily="34" charset="0"/>
              </a:rPr>
              <a:t>real life contexts </a:t>
            </a:r>
            <a:r>
              <a:rPr lang="en-US" dirty="0" smtClean="0">
                <a:cs typeface="Arial" pitchFamily="34" charset="0"/>
              </a:rPr>
              <a:t>of family, culture and community rather than discrete isolated tasks irrelevant to daily life.</a:t>
            </a:r>
          </a:p>
        </p:txBody>
      </p:sp>
      <p:sp>
        <p:nvSpPr>
          <p:cNvPr id="4" name="TextBox 7"/>
          <p:cNvSpPr txBox="1">
            <a:spLocks noChangeArrowheads="1"/>
          </p:cNvSpPr>
          <p:nvPr/>
        </p:nvSpPr>
        <p:spPr bwMode="auto">
          <a:xfrm>
            <a:off x="914400" y="1249363"/>
            <a:ext cx="449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Adapted from materials developed by Naomi Younggren, 2011</a:t>
            </a:r>
          </a:p>
        </p:txBody>
      </p:sp>
    </p:spTree>
    <p:extLst>
      <p:ext uri="{BB962C8B-B14F-4D97-AF65-F5344CB8AC3E}">
        <p14:creationId xmlns:p14="http://schemas.microsoft.com/office/powerpoint/2010/main" val="43357101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idx="4294967295"/>
          </p:nvPr>
        </p:nvSpPr>
        <p:spPr>
          <a:xfrm>
            <a:off x="0" y="0"/>
            <a:ext cx="9144000" cy="1143000"/>
          </a:xfrm>
          <a:noFill/>
          <a:ln w="76200" cap="rnd">
            <a:solidFill>
              <a:srgbClr val="00B0F0"/>
            </a:solidFill>
            <a:miter lim="800000"/>
            <a:headEnd/>
            <a:tailEnd/>
          </a:ln>
          <a:effectLst>
            <a:outerShdw blurRad="44450" dist="27940" dir="5400000" algn="ctr">
              <a:srgbClr val="000000">
                <a:alpha val="32000"/>
              </a:srgbClr>
            </a:outerShdw>
          </a:effectLst>
        </p:spPr>
        <p:txBody>
          <a:bodyPr rtlCol="0">
            <a:normAutofit/>
          </a:bodyPr>
          <a:lstStyle/>
          <a:p>
            <a:pPr eaLnBrk="1" fontAlgn="auto" hangingPunct="1">
              <a:spcAft>
                <a:spcPts val="0"/>
              </a:spcAft>
              <a:defRP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Authentic Assessment</a:t>
            </a:r>
          </a:p>
        </p:txBody>
      </p:sp>
      <p:sp>
        <p:nvSpPr>
          <p:cNvPr id="16387" name="Rectangle 3"/>
          <p:cNvSpPr>
            <a:spLocks noGrp="1"/>
          </p:cNvSpPr>
          <p:nvPr>
            <p:ph type="body" idx="4294967295"/>
          </p:nvPr>
        </p:nvSpPr>
        <p:spPr>
          <a:xfrm>
            <a:off x="381000" y="2286000"/>
            <a:ext cx="8763000" cy="4267200"/>
          </a:xfrm>
        </p:spPr>
        <p:txBody>
          <a:bodyPr rtlCol="0">
            <a:normAutofit lnSpcReduction="10000"/>
          </a:bodyPr>
          <a:lstStyle/>
          <a:p>
            <a:pPr eaLnBrk="1" fontAlgn="auto" hangingPunct="1">
              <a:spcAft>
                <a:spcPts val="0"/>
              </a:spcAft>
              <a:buClr>
                <a:schemeClr val="bg2">
                  <a:lumMod val="50000"/>
                </a:schemeClr>
              </a:buClr>
              <a:buFont typeface="Arial" pitchFamily="34" charset="0"/>
              <a:buChar char="•"/>
              <a:defRPr/>
            </a:pPr>
            <a:r>
              <a:rPr lang="en-US" dirty="0" smtClean="0">
                <a:cs typeface="Arial" pitchFamily="34" charset="0"/>
              </a:rPr>
              <a:t>Yields functional &amp; contextually relevant information about the child’s strengths &amp; needs</a:t>
            </a:r>
          </a:p>
          <a:p>
            <a:pPr eaLnBrk="1" fontAlgn="auto" hangingPunct="1">
              <a:spcAft>
                <a:spcPts val="0"/>
              </a:spcAft>
              <a:buClr>
                <a:schemeClr val="bg2">
                  <a:lumMod val="50000"/>
                </a:schemeClr>
              </a:buClr>
              <a:buFont typeface="Arial" pitchFamily="34" charset="0"/>
              <a:buChar char="•"/>
              <a:defRPr/>
            </a:pPr>
            <a:r>
              <a:rPr lang="en-US" dirty="0" smtClean="0">
                <a:cs typeface="Arial" pitchFamily="34" charset="0"/>
              </a:rPr>
              <a:t>More culturally sensitive &amp; individually focused</a:t>
            </a:r>
          </a:p>
          <a:p>
            <a:pPr eaLnBrk="1" fontAlgn="auto" hangingPunct="1">
              <a:spcAft>
                <a:spcPts val="0"/>
              </a:spcAft>
              <a:buClr>
                <a:schemeClr val="bg2">
                  <a:lumMod val="50000"/>
                </a:schemeClr>
              </a:buClr>
              <a:buFont typeface="Arial" pitchFamily="34" charset="0"/>
              <a:buChar char="•"/>
              <a:defRPr/>
            </a:pPr>
            <a:r>
              <a:rPr lang="en-US" dirty="0" smtClean="0">
                <a:cs typeface="Arial" pitchFamily="34" charset="0"/>
              </a:rPr>
              <a:t>Not domain based &amp; discipline specific</a:t>
            </a:r>
          </a:p>
          <a:p>
            <a:pPr eaLnBrk="1" fontAlgn="auto" hangingPunct="1">
              <a:spcAft>
                <a:spcPts val="0"/>
              </a:spcAft>
              <a:buClr>
                <a:schemeClr val="bg2">
                  <a:lumMod val="50000"/>
                </a:schemeClr>
              </a:buClr>
              <a:buFont typeface="Arial" pitchFamily="34" charset="0"/>
              <a:buChar char="•"/>
              <a:defRPr/>
            </a:pPr>
            <a:r>
              <a:rPr lang="en-US" dirty="0" smtClean="0">
                <a:cs typeface="Arial" pitchFamily="34" charset="0"/>
              </a:rPr>
              <a:t>Not deficit driven</a:t>
            </a:r>
          </a:p>
          <a:p>
            <a:pPr eaLnBrk="1" fontAlgn="auto" hangingPunct="1">
              <a:spcAft>
                <a:spcPts val="0"/>
              </a:spcAft>
              <a:buClr>
                <a:schemeClr val="bg2">
                  <a:lumMod val="50000"/>
                </a:schemeClr>
              </a:buClr>
              <a:buFont typeface="Arial" pitchFamily="34" charset="0"/>
              <a:buChar char="•"/>
              <a:defRPr/>
            </a:pPr>
            <a:r>
              <a:rPr lang="en-US" dirty="0" smtClean="0">
                <a:cs typeface="Arial" pitchFamily="34" charset="0"/>
              </a:rPr>
              <a:t>Not threatening </a:t>
            </a:r>
          </a:p>
        </p:txBody>
      </p:sp>
      <p:sp>
        <p:nvSpPr>
          <p:cNvPr id="4" name="TextBox 7"/>
          <p:cNvSpPr txBox="1">
            <a:spLocks noChangeArrowheads="1"/>
          </p:cNvSpPr>
          <p:nvPr/>
        </p:nvSpPr>
        <p:spPr bwMode="auto">
          <a:xfrm>
            <a:off x="914400" y="1249363"/>
            <a:ext cx="449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Adapted from materials developed by Naomi Younggren, 2011</a:t>
            </a:r>
          </a:p>
        </p:txBody>
      </p:sp>
    </p:spTree>
    <p:extLst>
      <p:ext uri="{BB962C8B-B14F-4D97-AF65-F5344CB8AC3E}">
        <p14:creationId xmlns:p14="http://schemas.microsoft.com/office/powerpoint/2010/main" val="219306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D4352293-5517-4E70-B72A-31379AA3E96A}" type="slidenum">
              <a:rPr lang="en-US"/>
              <a:pPr>
                <a:defRPr/>
              </a:pPr>
              <a:t>38</a:t>
            </a:fld>
            <a:endParaRPr lang="en-US"/>
          </a:p>
        </p:txBody>
      </p:sp>
      <p:sp>
        <p:nvSpPr>
          <p:cNvPr id="240642" name="Rectangle 2"/>
          <p:cNvSpPr>
            <a:spLocks noGrp="1"/>
          </p:cNvSpPr>
          <p:nvPr>
            <p:ph type="title" idx="4294967295"/>
          </p:nvPr>
        </p:nvSpPr>
        <p:spPr>
          <a:xfrm>
            <a:off x="0" y="0"/>
            <a:ext cx="9144000" cy="1143000"/>
          </a:xfrm>
          <a:noFill/>
          <a:ln w="76200" cap="rnd">
            <a:solidFill>
              <a:srgbClr val="00B0F0"/>
            </a:solidFill>
            <a:miter lim="800000"/>
            <a:headEnd/>
            <a:tailEnd/>
          </a:ln>
          <a:effectLst>
            <a:outerShdw blurRad="44450" dist="27940" dir="5400000" algn="ctr">
              <a:srgbClr val="000000">
                <a:alpha val="32000"/>
              </a:srgbClr>
            </a:outerShdw>
          </a:effectLst>
        </p:spPr>
        <p:txBody>
          <a:bodyPr rtlCol="0">
            <a:normAutofit/>
          </a:bodyPr>
          <a:lstStyle/>
          <a:p>
            <a:pPr eaLnBrk="1" fontAlgn="auto" hangingPunct="1">
              <a:spcAft>
                <a:spcPts val="0"/>
              </a:spcAft>
              <a:defRP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Reality</a:t>
            </a:r>
          </a:p>
        </p:txBody>
      </p:sp>
      <p:sp>
        <p:nvSpPr>
          <p:cNvPr id="16387" name="Rectangle 3"/>
          <p:cNvSpPr>
            <a:spLocks noGrp="1"/>
          </p:cNvSpPr>
          <p:nvPr>
            <p:ph type="body" idx="4294967295"/>
          </p:nvPr>
        </p:nvSpPr>
        <p:spPr>
          <a:xfrm>
            <a:off x="381000" y="2209800"/>
            <a:ext cx="8382000" cy="4114800"/>
          </a:xfrm>
        </p:spPr>
        <p:txBody>
          <a:bodyPr rtlCol="0">
            <a:normAutofit fontScale="92500" lnSpcReduction="10000"/>
          </a:bodyPr>
          <a:lstStyle/>
          <a:p>
            <a:pPr marL="274320" indent="-274320" eaLnBrk="1" fontAlgn="auto" hangingPunct="1">
              <a:lnSpc>
                <a:spcPct val="120000"/>
              </a:lnSpc>
              <a:spcBef>
                <a:spcPts val="580"/>
              </a:spcBef>
              <a:spcAft>
                <a:spcPts val="0"/>
              </a:spcAft>
              <a:buFont typeface="Arial" pitchFamily="34" charset="0"/>
              <a:buChar char="•"/>
              <a:defRPr/>
            </a:pPr>
            <a:r>
              <a:rPr lang="en-US" sz="2400" dirty="0" smtClean="0">
                <a:cs typeface="Arial" pitchFamily="34" charset="0"/>
              </a:rPr>
              <a:t>Traditional standardized evaluation </a:t>
            </a:r>
            <a:r>
              <a:rPr lang="en-US" sz="2400" i="1" dirty="0" smtClean="0">
                <a:effectLst>
                  <a:outerShdw blurRad="38100" dist="38100" dir="2700000" algn="tl">
                    <a:srgbClr val="C0C0C0"/>
                  </a:outerShdw>
                </a:effectLst>
                <a:cs typeface="Arial" pitchFamily="34" charset="0"/>
              </a:rPr>
              <a:t>alone</a:t>
            </a:r>
            <a:r>
              <a:rPr lang="en-US" sz="2400" dirty="0" smtClean="0">
                <a:cs typeface="Arial" pitchFamily="34" charset="0"/>
              </a:rPr>
              <a:t>:</a:t>
            </a:r>
          </a:p>
          <a:p>
            <a:pPr marL="274320" indent="-274320" eaLnBrk="1" fontAlgn="auto" hangingPunct="1">
              <a:lnSpc>
                <a:spcPct val="120000"/>
              </a:lnSpc>
              <a:spcBef>
                <a:spcPts val="580"/>
              </a:spcBef>
              <a:spcAft>
                <a:spcPts val="0"/>
              </a:spcAft>
              <a:buFont typeface="Wingdings 2"/>
              <a:buChar char=""/>
              <a:defRPr/>
            </a:pPr>
            <a:endParaRPr lang="en-US" sz="1000" dirty="0" smtClean="0">
              <a:cs typeface="Arial" pitchFamily="34" charset="0"/>
            </a:endParaRPr>
          </a:p>
          <a:p>
            <a:pPr marL="548640" lvl="1" eaLnBrk="1" fontAlgn="auto" hangingPunct="1">
              <a:lnSpc>
                <a:spcPct val="120000"/>
              </a:lnSpc>
              <a:spcBef>
                <a:spcPts val="370"/>
              </a:spcBef>
              <a:spcAft>
                <a:spcPts val="0"/>
              </a:spcAft>
              <a:buFont typeface="Wingdings 2"/>
              <a:buChar char=""/>
              <a:defRPr/>
            </a:pPr>
            <a:r>
              <a:rPr lang="en-US" sz="2400" b="1" i="1" dirty="0" smtClean="0">
                <a:cs typeface="Arial" pitchFamily="34" charset="0"/>
              </a:rPr>
              <a:t>do not</a:t>
            </a:r>
            <a:r>
              <a:rPr lang="en-US" sz="2400" b="1" dirty="0" smtClean="0">
                <a:cs typeface="Arial" pitchFamily="34" charset="0"/>
              </a:rPr>
              <a:t> </a:t>
            </a:r>
            <a:r>
              <a:rPr lang="en-US" sz="2400" dirty="0" smtClean="0">
                <a:cs typeface="Arial" pitchFamily="34" charset="0"/>
              </a:rPr>
              <a:t>provide the information needed to develop functional IFSPs/IEPs that can be implemented within the day to day routines of the family/school house/community/child care…</a:t>
            </a:r>
          </a:p>
          <a:p>
            <a:pPr marL="548640" lvl="1" eaLnBrk="1" fontAlgn="auto" hangingPunct="1">
              <a:lnSpc>
                <a:spcPct val="120000"/>
              </a:lnSpc>
              <a:spcBef>
                <a:spcPts val="370"/>
              </a:spcBef>
              <a:spcAft>
                <a:spcPts val="0"/>
              </a:spcAft>
              <a:buFont typeface="Wingdings 2"/>
              <a:buChar char=""/>
              <a:defRPr/>
            </a:pPr>
            <a:r>
              <a:rPr lang="en-US" sz="2400" b="1" i="1" dirty="0" smtClean="0">
                <a:cs typeface="Arial" pitchFamily="34" charset="0"/>
              </a:rPr>
              <a:t>do not</a:t>
            </a:r>
            <a:r>
              <a:rPr lang="en-US" sz="2400" b="1" dirty="0" smtClean="0">
                <a:cs typeface="Arial" pitchFamily="34" charset="0"/>
              </a:rPr>
              <a:t> </a:t>
            </a:r>
            <a:r>
              <a:rPr lang="en-US" sz="2400" dirty="0" smtClean="0">
                <a:cs typeface="Arial" pitchFamily="34" charset="0"/>
              </a:rPr>
              <a:t>determine what the child is able to do, likes to do, or needs to do in regards to the family’s/players’ priorities.</a:t>
            </a:r>
          </a:p>
          <a:p>
            <a:pPr marL="548640" lvl="1" eaLnBrk="1" fontAlgn="auto" hangingPunct="1">
              <a:lnSpc>
                <a:spcPct val="120000"/>
              </a:lnSpc>
              <a:spcBef>
                <a:spcPts val="370"/>
              </a:spcBef>
              <a:spcAft>
                <a:spcPts val="0"/>
              </a:spcAft>
              <a:buFont typeface="Wingdings 2"/>
              <a:buChar char=""/>
              <a:defRPr/>
            </a:pPr>
            <a:r>
              <a:rPr lang="en-US" sz="2400" b="1" i="1" dirty="0" smtClean="0">
                <a:cs typeface="Arial" pitchFamily="34" charset="0"/>
              </a:rPr>
              <a:t>do not</a:t>
            </a:r>
            <a:r>
              <a:rPr lang="en-US" sz="2400" b="1" dirty="0" smtClean="0">
                <a:cs typeface="Arial" pitchFamily="34" charset="0"/>
              </a:rPr>
              <a:t> </a:t>
            </a:r>
            <a:r>
              <a:rPr lang="en-US" sz="2400" dirty="0" smtClean="0">
                <a:cs typeface="Arial" pitchFamily="34" charset="0"/>
              </a:rPr>
              <a:t>provide a clear understanding of the child’s abilities across environments and care providers – this is accomplished through observation and information sharing</a:t>
            </a:r>
          </a:p>
          <a:p>
            <a:pPr marL="548640" lvl="1" algn="r" eaLnBrk="1" fontAlgn="auto" hangingPunct="1">
              <a:lnSpc>
                <a:spcPct val="80000"/>
              </a:lnSpc>
              <a:spcBef>
                <a:spcPts val="370"/>
              </a:spcBef>
              <a:spcAft>
                <a:spcPts val="0"/>
              </a:spcAft>
              <a:buFont typeface="Wingdings" pitchFamily="2" charset="2"/>
              <a:buNone/>
              <a:defRPr/>
            </a:pPr>
            <a:r>
              <a:rPr lang="en-US" sz="2400" dirty="0" smtClean="0">
                <a:cs typeface="Arial" pitchFamily="34" charset="0"/>
              </a:rPr>
              <a:t>(</a:t>
            </a:r>
            <a:r>
              <a:rPr lang="en-US" sz="2400" dirty="0" err="1" smtClean="0">
                <a:cs typeface="Arial" pitchFamily="34" charset="0"/>
              </a:rPr>
              <a:t>Bagnato</a:t>
            </a:r>
            <a:r>
              <a:rPr lang="en-US" sz="2400" dirty="0" smtClean="0">
                <a:cs typeface="Arial" pitchFamily="34" charset="0"/>
              </a:rPr>
              <a:t>, </a:t>
            </a:r>
            <a:r>
              <a:rPr lang="en-US" sz="2400" dirty="0" err="1" smtClean="0">
                <a:cs typeface="Arial" pitchFamily="34" charset="0"/>
              </a:rPr>
              <a:t>Neisworth</a:t>
            </a:r>
            <a:r>
              <a:rPr lang="en-US" sz="2400" dirty="0" smtClean="0">
                <a:cs typeface="Arial" pitchFamily="34" charset="0"/>
              </a:rPr>
              <a:t>, Munson, 1997)</a:t>
            </a:r>
          </a:p>
          <a:p>
            <a:pPr eaLnBrk="1" fontAlgn="auto" hangingPunct="1">
              <a:spcAft>
                <a:spcPts val="0"/>
              </a:spcAft>
              <a:buClr>
                <a:schemeClr val="bg2">
                  <a:lumMod val="50000"/>
                </a:schemeClr>
              </a:buClr>
              <a:buFont typeface="Arial" pitchFamily="34" charset="0"/>
              <a:buNone/>
              <a:defRPr/>
            </a:pPr>
            <a:endParaRPr lang="en-US" dirty="0" smtClean="0"/>
          </a:p>
        </p:txBody>
      </p:sp>
      <p:sp>
        <p:nvSpPr>
          <p:cNvPr id="5" name="TextBox 7"/>
          <p:cNvSpPr txBox="1">
            <a:spLocks noChangeArrowheads="1"/>
          </p:cNvSpPr>
          <p:nvPr/>
        </p:nvSpPr>
        <p:spPr bwMode="auto">
          <a:xfrm>
            <a:off x="914400" y="1249363"/>
            <a:ext cx="449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Adapted from materials developed by Naomi Younggren, 2011</a:t>
            </a:r>
          </a:p>
        </p:txBody>
      </p:sp>
    </p:spTree>
    <p:extLst>
      <p:ext uri="{BB962C8B-B14F-4D97-AF65-F5344CB8AC3E}">
        <p14:creationId xmlns:p14="http://schemas.microsoft.com/office/powerpoint/2010/main" val="331822277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idx="4294967295"/>
          </p:nvPr>
        </p:nvSpPr>
        <p:spPr>
          <a:xfrm>
            <a:off x="0" y="0"/>
            <a:ext cx="9144000" cy="1143000"/>
          </a:xfrm>
          <a:noFill/>
          <a:ln w="76200" cap="rnd">
            <a:solidFill>
              <a:srgbClr val="00B0F0"/>
            </a:solidFill>
            <a:miter lim="800000"/>
            <a:headEnd/>
            <a:tailEnd/>
          </a:ln>
          <a:effectLst>
            <a:outerShdw blurRad="44450" dist="27940" dir="5400000" algn="ctr">
              <a:srgbClr val="000000">
                <a:alpha val="32000"/>
              </a:srgbClr>
            </a:outerShdw>
          </a:effectLst>
        </p:spPr>
        <p:txBody>
          <a:bodyPr rtlCol="0">
            <a:normAutofit/>
          </a:bodyPr>
          <a:lstStyle/>
          <a:p>
            <a:pPr eaLnBrk="1" fontAlgn="auto" hangingPunct="1">
              <a:spcAft>
                <a:spcPts val="0"/>
              </a:spcAft>
              <a:defRPr/>
            </a:pPr>
            <a:r>
              <a:rPr lang="en-US" sz="4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Who Does IT?</a:t>
            </a:r>
          </a:p>
        </p:txBody>
      </p:sp>
      <p:sp>
        <p:nvSpPr>
          <p:cNvPr id="16387" name="Rectangle 3"/>
          <p:cNvSpPr>
            <a:spLocks noGrp="1"/>
          </p:cNvSpPr>
          <p:nvPr>
            <p:ph type="body" idx="4294967295"/>
          </p:nvPr>
        </p:nvSpPr>
        <p:spPr>
          <a:xfrm>
            <a:off x="533400" y="2133600"/>
            <a:ext cx="8610600" cy="4419600"/>
          </a:xfrm>
        </p:spPr>
        <p:txBody>
          <a:bodyPr rtlCol="0">
            <a:normAutofit/>
          </a:bodyPr>
          <a:lstStyle/>
          <a:p>
            <a:pPr eaLnBrk="1" fontAlgn="auto" hangingPunct="1">
              <a:spcAft>
                <a:spcPts val="600"/>
              </a:spcAft>
              <a:buClr>
                <a:schemeClr val="bg2">
                  <a:lumMod val="50000"/>
                </a:schemeClr>
              </a:buClr>
              <a:buSzPct val="100000"/>
              <a:buFont typeface="Arial" pitchFamily="34" charset="0"/>
              <a:buChar char="•"/>
              <a:defRPr/>
            </a:pPr>
            <a:r>
              <a:rPr lang="en-US" dirty="0" smtClean="0"/>
              <a:t>Familiar and knowledgeable caregivers </a:t>
            </a:r>
            <a:r>
              <a:rPr lang="en-US" b="1" u="sng" dirty="0" smtClean="0"/>
              <a:t>in</a:t>
            </a:r>
            <a:r>
              <a:rPr lang="en-US" dirty="0" smtClean="0"/>
              <a:t> the child’s life</a:t>
            </a:r>
          </a:p>
          <a:p>
            <a:pPr eaLnBrk="1" fontAlgn="auto" hangingPunct="1">
              <a:lnSpc>
                <a:spcPct val="150000"/>
              </a:lnSpc>
              <a:spcAft>
                <a:spcPts val="600"/>
              </a:spcAft>
              <a:buClr>
                <a:schemeClr val="bg2">
                  <a:lumMod val="50000"/>
                </a:schemeClr>
              </a:buClr>
              <a:buSzPct val="100000"/>
              <a:buFont typeface="Arial" pitchFamily="34" charset="0"/>
              <a:buChar char="•"/>
              <a:defRPr/>
            </a:pPr>
            <a:r>
              <a:rPr lang="en-US" dirty="0" smtClean="0"/>
              <a:t>Providers</a:t>
            </a:r>
          </a:p>
          <a:p>
            <a:pPr eaLnBrk="1" fontAlgn="auto" hangingPunct="1">
              <a:lnSpc>
                <a:spcPct val="150000"/>
              </a:lnSpc>
              <a:spcAft>
                <a:spcPts val="600"/>
              </a:spcAft>
              <a:buClr>
                <a:schemeClr val="bg2">
                  <a:lumMod val="50000"/>
                </a:schemeClr>
              </a:buClr>
              <a:buSzPct val="100000"/>
              <a:buFont typeface="Arial" pitchFamily="34" charset="0"/>
              <a:buChar char="•"/>
              <a:defRPr/>
            </a:pPr>
            <a:r>
              <a:rPr lang="en-US" dirty="0" smtClean="0"/>
              <a:t>Teachers</a:t>
            </a:r>
          </a:p>
          <a:p>
            <a:pPr eaLnBrk="1" fontAlgn="auto" hangingPunct="1">
              <a:spcAft>
                <a:spcPts val="600"/>
              </a:spcAft>
              <a:buClr>
                <a:schemeClr val="bg2">
                  <a:lumMod val="50000"/>
                </a:schemeClr>
              </a:buClr>
              <a:buSzPct val="100000"/>
              <a:buFont typeface="Arial" pitchFamily="34" charset="0"/>
              <a:buChar char="•"/>
              <a:defRPr/>
            </a:pPr>
            <a:r>
              <a:rPr lang="en-US" dirty="0" smtClean="0"/>
              <a:t>Other sources less familiar can contribute some too</a:t>
            </a:r>
          </a:p>
        </p:txBody>
      </p:sp>
      <p:pic>
        <p:nvPicPr>
          <p:cNvPr id="5" name="Picture 4" descr="https://tacsuo.basecamphq.com/projects/6487398/file/79648074/Green-1039.jpg"/>
          <p:cNvPicPr/>
          <p:nvPr/>
        </p:nvPicPr>
        <p:blipFill>
          <a:blip r:embed="rId3" cstate="print"/>
          <a:srcRect/>
          <a:stretch>
            <a:fillRect/>
          </a:stretch>
        </p:blipFill>
        <p:spPr bwMode="auto">
          <a:xfrm>
            <a:off x="4800600" y="2895600"/>
            <a:ext cx="3429000" cy="2247900"/>
          </a:xfrm>
          <a:prstGeom prst="roundRect">
            <a:avLst/>
          </a:prstGeom>
          <a:noFill/>
          <a:ln w="9525">
            <a:noFill/>
            <a:miter lim="800000"/>
            <a:headEnd/>
            <a:tailEnd/>
          </a:ln>
        </p:spPr>
      </p:pic>
      <p:sp>
        <p:nvSpPr>
          <p:cNvPr id="6" name="TextBox 7"/>
          <p:cNvSpPr txBox="1">
            <a:spLocks noChangeArrowheads="1"/>
          </p:cNvSpPr>
          <p:nvPr/>
        </p:nvSpPr>
        <p:spPr bwMode="auto">
          <a:xfrm>
            <a:off x="914400" y="1249363"/>
            <a:ext cx="449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Adapted from materials developed by Naomi Younggren, 2011</a:t>
            </a:r>
          </a:p>
        </p:txBody>
      </p:sp>
    </p:spTree>
    <p:extLst>
      <p:ext uri="{BB962C8B-B14F-4D97-AF65-F5344CB8AC3E}">
        <p14:creationId xmlns:p14="http://schemas.microsoft.com/office/powerpoint/2010/main" val="19059061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2286000"/>
            <a:ext cx="4038600" cy="3962400"/>
          </a:xfrm>
        </p:spPr>
        <p:txBody>
          <a:bodyPr/>
          <a:lstStyle/>
          <a:p>
            <a:pPr marL="365760" indent="-256032" eaLnBrk="1" fontAlgn="auto" hangingPunct="1">
              <a:spcAft>
                <a:spcPts val="0"/>
              </a:spcAft>
              <a:buFont typeface="Wingdings 3"/>
              <a:buChar char=""/>
              <a:defRPr/>
            </a:pPr>
            <a:r>
              <a:rPr lang="en-US" dirty="0" smtClean="0">
                <a:solidFill>
                  <a:srgbClr val="274068"/>
                </a:solidFill>
                <a:latin typeface="Georgia" pitchFamily="18" charset="0"/>
              </a:rPr>
              <a:t>Government Performance and Results Act (GPRA)</a:t>
            </a:r>
          </a:p>
          <a:p>
            <a:pPr marL="365760" indent="-256032" eaLnBrk="1" fontAlgn="auto" hangingPunct="1">
              <a:spcAft>
                <a:spcPts val="0"/>
              </a:spcAft>
              <a:buFont typeface="Wingdings 3"/>
              <a:buChar char=""/>
              <a:defRPr/>
            </a:pPr>
            <a:r>
              <a:rPr lang="en-US" dirty="0" smtClean="0">
                <a:solidFill>
                  <a:srgbClr val="274068"/>
                </a:solidFill>
                <a:latin typeface="Georgia" pitchFamily="18" charset="0"/>
              </a:rPr>
              <a:t>Program Assessment Rating Tool (PART)</a:t>
            </a:r>
          </a:p>
          <a:p>
            <a:pPr marL="365760" indent="-256032" eaLnBrk="1" fontAlgn="auto" hangingPunct="1">
              <a:spcAft>
                <a:spcPts val="0"/>
              </a:spcAft>
              <a:buFont typeface="Wingdings 3"/>
              <a:buChar char=""/>
              <a:defRPr/>
            </a:pPr>
            <a:r>
              <a:rPr lang="en-US" dirty="0" smtClean="0">
                <a:solidFill>
                  <a:srgbClr val="274068"/>
                </a:solidFill>
                <a:latin typeface="Georgia" pitchFamily="18" charset="0"/>
              </a:rPr>
              <a:t>Individuals with Disabilities Education Act (IDEA)</a:t>
            </a:r>
          </a:p>
          <a:p>
            <a:endParaRPr lang="en-US" dirty="0"/>
          </a:p>
        </p:txBody>
      </p:sp>
      <p:sp>
        <p:nvSpPr>
          <p:cNvPr id="4" name="Slide Number Placeholder 3"/>
          <p:cNvSpPr>
            <a:spLocks noGrp="1"/>
          </p:cNvSpPr>
          <p:nvPr>
            <p:ph type="sldNum" sz="quarter" idx="11"/>
          </p:nvPr>
        </p:nvSpPr>
        <p:spPr/>
        <p:txBody>
          <a:bodyPr/>
          <a:lstStyle/>
          <a:p>
            <a:pPr>
              <a:defRPr/>
            </a:pPr>
            <a:fld id="{06712D2E-7C77-4AF2-8AD8-5058B673BD74}" type="slidenum">
              <a:rPr lang="en-US" smtClean="0"/>
              <a:pPr>
                <a:defRPr/>
              </a:pPr>
              <a:t>4</a:t>
            </a:fld>
            <a:endParaRPr lang="en-US" dirty="0"/>
          </a:p>
        </p:txBody>
      </p:sp>
      <p:pic>
        <p:nvPicPr>
          <p:cNvPr id="7" name="Content Placeholder 6" descr="C:\Documents and Settings\rooney\Local Settings\Temporary Internet Files\Content.IE5\8ZL3QK3W\MC900202982[1].wmf"/>
          <p:cNvPicPr>
            <a:picLocks noGrp="1" noChangeAspect="1" noChangeArrowheads="1"/>
          </p:cNvPicPr>
          <p:nvPr>
            <p:ph sz="half" idx="2"/>
          </p:nvPr>
        </p:nvPicPr>
        <p:blipFill>
          <a:blip r:embed="rId3" cstate="print"/>
          <a:srcRect/>
          <a:stretch>
            <a:fillRect/>
          </a:stretch>
        </p:blipFill>
        <p:spPr bwMode="auto">
          <a:xfrm>
            <a:off x="4572000" y="2362200"/>
            <a:ext cx="4038600" cy="3068083"/>
          </a:xfrm>
          <a:prstGeom prst="rect">
            <a:avLst/>
          </a:prstGeom>
          <a:noFill/>
          <a:ln w="9525">
            <a:noFill/>
            <a:miter lim="800000"/>
            <a:headEnd/>
            <a:tailEnd/>
          </a:ln>
        </p:spPr>
      </p:pic>
      <p:sp>
        <p:nvSpPr>
          <p:cNvPr id="6" name="Rectangle 5"/>
          <p:cNvSpPr>
            <a:spLocks noGrp="1" noChangeArrowheads="1"/>
          </p:cNvSpPr>
          <p:nvPr>
            <p:ph type="title"/>
          </p:nvPr>
        </p:nvSpPr>
        <p:spPr>
          <a:xfrm>
            <a:off x="533400" y="152400"/>
            <a:ext cx="8077200" cy="1143000"/>
          </a:xfrm>
        </p:spPr>
        <p:txBody>
          <a:bodyPr/>
          <a:lstStyle/>
          <a:p>
            <a:pPr eaLnBrk="1" hangingPunct="1">
              <a:defRPr/>
            </a:pPr>
            <a:r>
              <a:rPr lang="en-US" dirty="0" smtClean="0">
                <a:latin typeface="Georgia" pitchFamily="18" charset="0"/>
              </a:rPr>
              <a:t>Federal Background</a:t>
            </a:r>
          </a:p>
        </p:txBody>
      </p:sp>
    </p:spTree>
    <p:extLst>
      <p:ext uri="{BB962C8B-B14F-4D97-AF65-F5344CB8AC3E}">
        <p14:creationId xmlns:p14="http://schemas.microsoft.com/office/powerpoint/2010/main" val="1679630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idx="4294967295"/>
          </p:nvPr>
        </p:nvSpPr>
        <p:spPr>
          <a:xfrm>
            <a:off x="0" y="0"/>
            <a:ext cx="9144000" cy="1143000"/>
          </a:xfrm>
          <a:noFill/>
          <a:ln w="76200" cap="rnd">
            <a:solidFill>
              <a:srgbClr val="00B0F0"/>
            </a:solidFill>
            <a:miter lim="800000"/>
            <a:headEnd/>
            <a:tailEnd/>
          </a:ln>
          <a:effectLst>
            <a:outerShdw blurRad="44450" dist="27940" dir="5400000" algn="ctr">
              <a:srgbClr val="000000">
                <a:alpha val="32000"/>
              </a:srgbClr>
            </a:outerShdw>
          </a:effectLst>
        </p:spPr>
        <p:txBody>
          <a:bodyPr rtlCol="0">
            <a:normAutofit/>
          </a:bodyPr>
          <a:lstStyle/>
          <a:p>
            <a:pPr eaLnBrk="1" fontAlgn="auto" hangingPunct="1">
              <a:spcAft>
                <a:spcPts val="0"/>
              </a:spcAft>
              <a:defRPr/>
            </a:pPr>
            <a:r>
              <a:rPr lang="en-US" sz="4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Involving Families</a:t>
            </a:r>
          </a:p>
        </p:txBody>
      </p:sp>
      <p:sp>
        <p:nvSpPr>
          <p:cNvPr id="16387" name="Rectangle 3"/>
          <p:cNvSpPr>
            <a:spLocks noGrp="1"/>
          </p:cNvSpPr>
          <p:nvPr>
            <p:ph type="body" idx="4294967295"/>
          </p:nvPr>
        </p:nvSpPr>
        <p:spPr>
          <a:xfrm>
            <a:off x="381000" y="2209800"/>
            <a:ext cx="8763000" cy="43434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More than asking questions, or going over questionnaires, and developmental profiles</a:t>
            </a:r>
          </a:p>
          <a:p>
            <a:pPr eaLnBrk="1" fontAlgn="auto" hangingPunct="1">
              <a:spcAft>
                <a:spcPts val="0"/>
              </a:spcAft>
              <a:buFont typeface="Arial" pitchFamily="34" charset="0"/>
              <a:buChar char="•"/>
              <a:defRPr/>
            </a:pPr>
            <a:endParaRPr lang="en-US" sz="1300" dirty="0" smtClean="0"/>
          </a:p>
          <a:p>
            <a:pPr eaLnBrk="1" fontAlgn="auto" hangingPunct="1">
              <a:spcAft>
                <a:spcPts val="0"/>
              </a:spcAft>
              <a:buFont typeface="Arial" pitchFamily="34" charset="0"/>
              <a:buChar char="•"/>
              <a:defRPr/>
            </a:pPr>
            <a:r>
              <a:rPr lang="en-US" dirty="0" smtClean="0"/>
              <a:t>Listening to the family story and hearing about the child’s engagement, independence, and social relationships with various day-to-day routines and activities</a:t>
            </a:r>
          </a:p>
          <a:p>
            <a:pPr eaLnBrk="1" fontAlgn="auto" hangingPunct="1">
              <a:spcAft>
                <a:spcPts val="0"/>
              </a:spcAft>
              <a:buFont typeface="Arial" pitchFamily="34" charset="0"/>
              <a:buChar char="•"/>
              <a:defRPr/>
            </a:pPr>
            <a:endParaRPr lang="en-US" sz="1300" dirty="0" smtClean="0"/>
          </a:p>
          <a:p>
            <a:pPr eaLnBrk="1" fontAlgn="auto" hangingPunct="1">
              <a:spcAft>
                <a:spcPts val="0"/>
              </a:spcAft>
              <a:buFont typeface="Arial" pitchFamily="34" charset="0"/>
              <a:buChar char="•"/>
              <a:defRPr/>
            </a:pPr>
            <a:r>
              <a:rPr lang="en-US" dirty="0" smtClean="0"/>
              <a:t>Asking parents to show or describe</a:t>
            </a:r>
          </a:p>
          <a:p>
            <a:pPr eaLnBrk="1" fontAlgn="auto" hangingPunct="1">
              <a:spcAft>
                <a:spcPts val="0"/>
              </a:spcAft>
              <a:buFont typeface="Arial" pitchFamily="34" charset="0"/>
              <a:buChar char="•"/>
              <a:defRPr/>
            </a:pPr>
            <a:endParaRPr lang="en-US" sz="1200" dirty="0" smtClean="0"/>
          </a:p>
          <a:p>
            <a:pPr eaLnBrk="1" fontAlgn="auto" hangingPunct="1">
              <a:spcAft>
                <a:spcPts val="0"/>
              </a:spcAft>
              <a:buFont typeface="Arial" pitchFamily="34" charset="0"/>
              <a:buChar char="•"/>
              <a:defRPr/>
            </a:pPr>
            <a:r>
              <a:rPr lang="en-US" dirty="0" smtClean="0"/>
              <a:t>Observing how the parent engages</a:t>
            </a:r>
          </a:p>
          <a:p>
            <a:pPr marL="0" indent="0" eaLnBrk="1" fontAlgn="auto" hangingPunct="1">
              <a:spcAft>
                <a:spcPts val="0"/>
              </a:spcAft>
              <a:buNone/>
              <a:defRPr/>
            </a:pPr>
            <a:r>
              <a:rPr lang="en-US" dirty="0" smtClean="0"/>
              <a:t>      the child</a:t>
            </a:r>
          </a:p>
          <a:p>
            <a:pPr eaLnBrk="1" fontAlgn="auto" hangingPunct="1">
              <a:spcAft>
                <a:spcPts val="0"/>
              </a:spcAft>
              <a:buFont typeface="Arial" pitchFamily="34" charset="0"/>
              <a:buChar char="•"/>
              <a:defRPr/>
            </a:pPr>
            <a:endParaRPr lang="en-US" sz="1200" dirty="0" smtClean="0"/>
          </a:p>
          <a:p>
            <a:pPr eaLnBrk="1" fontAlgn="auto" hangingPunct="1">
              <a:spcAft>
                <a:spcPts val="0"/>
              </a:spcAft>
              <a:buFont typeface="Arial" pitchFamily="34" charset="0"/>
              <a:buChar char="•"/>
              <a:defRPr/>
            </a:pPr>
            <a:r>
              <a:rPr lang="en-US" dirty="0" smtClean="0"/>
              <a:t>Setting up play scenarios</a:t>
            </a:r>
            <a:endParaRPr lang="en-US" dirty="0" smtClean="0">
              <a:latin typeface="Arial" charset="0"/>
            </a:endParaRPr>
          </a:p>
        </p:txBody>
      </p:sp>
      <p:pic>
        <p:nvPicPr>
          <p:cNvPr id="4" name="Picture 8" descr="151_5167"/>
          <p:cNvPicPr>
            <a:picLocks noChangeAspect="1" noChangeArrowheads="1"/>
          </p:cNvPicPr>
          <p:nvPr/>
        </p:nvPicPr>
        <p:blipFill>
          <a:blip r:embed="rId3" cstate="print"/>
          <a:srcRect/>
          <a:stretch>
            <a:fillRect/>
          </a:stretch>
        </p:blipFill>
        <p:spPr>
          <a:xfrm>
            <a:off x="6477000" y="4018365"/>
            <a:ext cx="1981200" cy="2642691"/>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5" name="TextBox 7"/>
          <p:cNvSpPr txBox="1">
            <a:spLocks noChangeArrowheads="1"/>
          </p:cNvSpPr>
          <p:nvPr/>
        </p:nvSpPr>
        <p:spPr bwMode="auto">
          <a:xfrm>
            <a:off x="914400" y="1249363"/>
            <a:ext cx="449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Adapted from materials developed by Naomi Younggren, 2011</a:t>
            </a:r>
          </a:p>
        </p:txBody>
      </p:sp>
    </p:spTree>
    <p:extLst>
      <p:ext uri="{BB962C8B-B14F-4D97-AF65-F5344CB8AC3E}">
        <p14:creationId xmlns:p14="http://schemas.microsoft.com/office/powerpoint/2010/main" val="375728670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1"/>
          </p:nvPr>
        </p:nvSpPr>
        <p:spPr>
          <a:xfrm>
            <a:off x="7543800" y="6324600"/>
            <a:ext cx="1371600" cy="457200"/>
          </a:xfrm>
          <a:noFill/>
        </p:spPr>
        <p:txBody>
          <a:bodyPr/>
          <a:lstStyle/>
          <a:p>
            <a:fld id="{0D3C81DA-ABF5-4E73-A137-9EE5528E6D23}" type="slidenum">
              <a:rPr lang="en-US" smtClean="0"/>
              <a:pPr/>
              <a:t>41</a:t>
            </a:fld>
            <a:endParaRPr lang="en-US" smtClean="0"/>
          </a:p>
        </p:txBody>
      </p:sp>
      <p:sp>
        <p:nvSpPr>
          <p:cNvPr id="67587" name="Rectangle 2"/>
          <p:cNvSpPr>
            <a:spLocks noGrp="1" noChangeArrowheads="1"/>
          </p:cNvSpPr>
          <p:nvPr>
            <p:ph type="title"/>
          </p:nvPr>
        </p:nvSpPr>
        <p:spPr>
          <a:xfrm>
            <a:off x="152400" y="152400"/>
            <a:ext cx="8382000" cy="1143000"/>
          </a:xfrm>
        </p:spPr>
        <p:txBody>
          <a:bodyPr/>
          <a:lstStyle/>
          <a:p>
            <a:r>
              <a:rPr lang="en-US" sz="3300" b="1" dirty="0" smtClean="0">
                <a:latin typeface="Georgia" pitchFamily="18" charset="0"/>
              </a:rPr>
              <a:t>Involving families in a conversation about their child’s functioning</a:t>
            </a:r>
          </a:p>
        </p:txBody>
      </p:sp>
      <p:sp>
        <p:nvSpPr>
          <p:cNvPr id="67588" name="Rectangle 3"/>
          <p:cNvSpPr>
            <a:spLocks noGrp="1" noChangeArrowheads="1"/>
          </p:cNvSpPr>
          <p:nvPr>
            <p:ph type="body" idx="1"/>
          </p:nvPr>
        </p:nvSpPr>
        <p:spPr>
          <a:xfrm>
            <a:off x="457200" y="2438400"/>
            <a:ext cx="8229600" cy="3733800"/>
          </a:xfrm>
        </p:spPr>
        <p:txBody>
          <a:bodyPr/>
          <a:lstStyle/>
          <a:p>
            <a:r>
              <a:rPr lang="en-US" dirty="0" smtClean="0">
                <a:latin typeface="Georgia" pitchFamily="18" charset="0"/>
              </a:rPr>
              <a:t>Avoid jargon</a:t>
            </a:r>
          </a:p>
          <a:p>
            <a:r>
              <a:rPr lang="en-US" dirty="0" smtClean="0">
                <a:latin typeface="Georgia" pitchFamily="18" charset="0"/>
              </a:rPr>
              <a:t>Avoid questions that can be answered with a yes or no</a:t>
            </a:r>
          </a:p>
          <a:p>
            <a:pPr lvl="1"/>
            <a:r>
              <a:rPr lang="en-US" dirty="0" smtClean="0">
                <a:latin typeface="Georgia" pitchFamily="18" charset="0"/>
              </a:rPr>
              <a:t>“Does Anthony finger feed himself?”</a:t>
            </a:r>
          </a:p>
          <a:p>
            <a:r>
              <a:rPr lang="en-US" dirty="0" smtClean="0">
                <a:latin typeface="Georgia" pitchFamily="18" charset="0"/>
              </a:rPr>
              <a:t>Ask questions that allow parents to tell you what they have seen</a:t>
            </a:r>
          </a:p>
          <a:p>
            <a:pPr lvl="1"/>
            <a:r>
              <a:rPr lang="en-US" dirty="0" smtClean="0">
                <a:latin typeface="Georgia" pitchFamily="18" charset="0"/>
              </a:rPr>
              <a:t>“Tell me how Anthony eats”</a:t>
            </a:r>
          </a:p>
        </p:txBody>
      </p:sp>
    </p:spTree>
    <p:extLst>
      <p:ext uri="{BB962C8B-B14F-4D97-AF65-F5344CB8AC3E}">
        <p14:creationId xmlns:p14="http://schemas.microsoft.com/office/powerpoint/2010/main" val="281112887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1"/>
          </p:nvPr>
        </p:nvSpPr>
        <p:spPr>
          <a:xfrm>
            <a:off x="7543800" y="6324600"/>
            <a:ext cx="1371600" cy="457200"/>
          </a:xfrm>
          <a:noFill/>
        </p:spPr>
        <p:txBody>
          <a:bodyPr/>
          <a:lstStyle/>
          <a:p>
            <a:fld id="{F4890B1B-2247-4325-9BDA-CC7A0A6B9687}" type="slidenum">
              <a:rPr lang="en-US" smtClean="0"/>
              <a:pPr/>
              <a:t>42</a:t>
            </a:fld>
            <a:endParaRPr lang="en-US" smtClean="0"/>
          </a:p>
        </p:txBody>
      </p:sp>
      <p:sp>
        <p:nvSpPr>
          <p:cNvPr id="68611" name="Rectangle 2"/>
          <p:cNvSpPr>
            <a:spLocks noGrp="1" noChangeArrowheads="1"/>
          </p:cNvSpPr>
          <p:nvPr>
            <p:ph type="title"/>
          </p:nvPr>
        </p:nvSpPr>
        <p:spPr/>
        <p:txBody>
          <a:bodyPr/>
          <a:lstStyle/>
          <a:p>
            <a:r>
              <a:rPr lang="en-US" sz="3600" b="1" dirty="0" smtClean="0">
                <a:latin typeface="Georgia" pitchFamily="18" charset="0"/>
              </a:rPr>
              <a:t>What we should expect </a:t>
            </a:r>
            <a:br>
              <a:rPr lang="en-US" sz="3600" b="1" dirty="0" smtClean="0">
                <a:latin typeface="Georgia" pitchFamily="18" charset="0"/>
              </a:rPr>
            </a:br>
            <a:r>
              <a:rPr lang="en-US" sz="3600" b="1" dirty="0" smtClean="0">
                <a:latin typeface="Georgia" pitchFamily="18" charset="0"/>
              </a:rPr>
              <a:t>from family involvement</a:t>
            </a:r>
          </a:p>
        </p:txBody>
      </p:sp>
      <p:sp>
        <p:nvSpPr>
          <p:cNvPr id="68612" name="Rectangle 3"/>
          <p:cNvSpPr>
            <a:spLocks noGrp="1" noChangeArrowheads="1"/>
          </p:cNvSpPr>
          <p:nvPr>
            <p:ph type="body" idx="1"/>
          </p:nvPr>
        </p:nvSpPr>
        <p:spPr/>
        <p:txBody>
          <a:bodyPr/>
          <a:lstStyle/>
          <a:p>
            <a:r>
              <a:rPr lang="en-US" dirty="0" smtClean="0">
                <a:latin typeface="Georgia" pitchFamily="18" charset="0"/>
              </a:rPr>
              <a:t>That they can provide rich information about their child’s functioning across settings and situation – YES!</a:t>
            </a:r>
          </a:p>
          <a:p>
            <a:pPr>
              <a:buFontTx/>
              <a:buNone/>
            </a:pPr>
            <a:endParaRPr lang="en-US" sz="1000" dirty="0" smtClean="0">
              <a:latin typeface="Georgia" pitchFamily="18" charset="0"/>
            </a:endParaRPr>
          </a:p>
          <a:p>
            <a:r>
              <a:rPr lang="en-US" dirty="0" smtClean="0">
                <a:latin typeface="Georgia" pitchFamily="18" charset="0"/>
              </a:rPr>
              <a:t>That they will know whether their child is showing age appropriate behavior?   Maybe… but not necessarily!</a:t>
            </a:r>
          </a:p>
        </p:txBody>
      </p:sp>
    </p:spTree>
    <p:extLst>
      <p:ext uri="{BB962C8B-B14F-4D97-AF65-F5344CB8AC3E}">
        <p14:creationId xmlns:p14="http://schemas.microsoft.com/office/powerpoint/2010/main" val="271372906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ChangeArrowheads="1"/>
          </p:cNvSpPr>
          <p:nvPr>
            <p:ph type="title"/>
          </p:nvPr>
        </p:nvSpPr>
        <p:spPr>
          <a:xfrm>
            <a:off x="533400" y="304800"/>
            <a:ext cx="8077200" cy="1143000"/>
          </a:xfrm>
        </p:spPr>
        <p:txBody>
          <a:bodyPr/>
          <a:lstStyle/>
          <a:p>
            <a:pPr eaLnBrk="1" hangingPunct="1">
              <a:defRPr/>
            </a:pPr>
            <a:r>
              <a:rPr lang="en-US" sz="4000" dirty="0" smtClean="0"/>
              <a:t>Strategies for Involving Families in </a:t>
            </a:r>
            <a:r>
              <a:rPr lang="en-US" sz="4000" smtClean="0"/>
              <a:t>the COS </a:t>
            </a:r>
            <a:r>
              <a:rPr lang="en-US" sz="4000" dirty="0" smtClean="0"/>
              <a:t>Rating Discussion</a:t>
            </a:r>
          </a:p>
        </p:txBody>
      </p:sp>
      <p:sp>
        <p:nvSpPr>
          <p:cNvPr id="55301" name="Rectangle 3"/>
          <p:cNvSpPr>
            <a:spLocks noGrp="1" noChangeArrowheads="1"/>
          </p:cNvSpPr>
          <p:nvPr>
            <p:ph idx="1"/>
          </p:nvPr>
        </p:nvSpPr>
        <p:spPr>
          <a:xfrm>
            <a:off x="2895600" y="2286000"/>
            <a:ext cx="5791200" cy="3840163"/>
          </a:xfrm>
        </p:spPr>
        <p:txBody>
          <a:bodyPr/>
          <a:lstStyle/>
          <a:p>
            <a:pPr eaLnBrk="1" hangingPunct="1"/>
            <a:r>
              <a:rPr lang="en-US" dirty="0" smtClean="0"/>
              <a:t>Individualizing to family; giving family choice</a:t>
            </a:r>
          </a:p>
          <a:p>
            <a:pPr eaLnBrk="1" hangingPunct="1"/>
            <a:r>
              <a:rPr lang="en-US" dirty="0" smtClean="0"/>
              <a:t>Using the ‘words’ rather than numbers when discussing ratings with families</a:t>
            </a:r>
          </a:p>
          <a:p>
            <a:pPr eaLnBrk="1" hangingPunct="1"/>
            <a:r>
              <a:rPr lang="en-US" dirty="0" smtClean="0"/>
              <a:t>Other?</a:t>
            </a:r>
          </a:p>
        </p:txBody>
      </p:sp>
      <p:pic>
        <p:nvPicPr>
          <p:cNvPr id="227329" name="Picture 1"/>
          <p:cNvPicPr>
            <a:picLocks noChangeAspect="1" noChangeArrowheads="1"/>
          </p:cNvPicPr>
          <p:nvPr/>
        </p:nvPicPr>
        <p:blipFill>
          <a:blip r:embed="rId3" cstate="print"/>
          <a:srcRect/>
          <a:stretch>
            <a:fillRect/>
          </a:stretch>
        </p:blipFill>
        <p:spPr bwMode="auto">
          <a:xfrm>
            <a:off x="609600" y="2362200"/>
            <a:ext cx="2155825" cy="3230563"/>
          </a:xfrm>
          <a:prstGeom prst="rect">
            <a:avLst/>
          </a:prstGeom>
          <a:noFill/>
          <a:ln w="9525">
            <a:noFill/>
            <a:miter lim="800000"/>
            <a:headEnd/>
            <a:tailEnd/>
          </a:ln>
          <a:effectLst>
            <a:outerShdw blurRad="50800" dist="50800" dir="5400000" algn="ctr" rotWithShape="0">
              <a:srgbClr val="224568"/>
            </a:outerShdw>
          </a:effectLst>
        </p:spPr>
      </p:pic>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43</a:t>
            </a:fld>
            <a:endParaRPr lang="en-US" sz="1200" dirty="0">
              <a:latin typeface="Calisto MT" pitchFamily="18" charset="0"/>
            </a:endParaRP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0272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idx="4294967295"/>
          </p:nvPr>
        </p:nvSpPr>
        <p:spPr>
          <a:xfrm>
            <a:off x="0" y="0"/>
            <a:ext cx="9144000" cy="1143000"/>
          </a:xfrm>
          <a:noFill/>
          <a:ln w="76200" cap="rnd">
            <a:solidFill>
              <a:srgbClr val="00B0F0"/>
            </a:solidFill>
            <a:miter lim="800000"/>
            <a:headEnd/>
            <a:tailEnd/>
          </a:ln>
          <a:effectLst>
            <a:outerShdw blurRad="44450" dist="27940" dir="5400000" algn="ctr">
              <a:srgbClr val="000000">
                <a:alpha val="32000"/>
              </a:srgbClr>
            </a:outerShdw>
          </a:effectLst>
        </p:spPr>
        <p:txBody>
          <a:bodyPr rtlCol="0">
            <a:normAutofit/>
          </a:bodyPr>
          <a:lstStyle/>
          <a:p>
            <a:pPr eaLnBrk="1" fontAlgn="auto" hangingPunct="1">
              <a:spcAft>
                <a:spcPts val="0"/>
              </a:spcAft>
              <a:defRP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When Is IT Done?</a:t>
            </a:r>
          </a:p>
        </p:txBody>
      </p:sp>
      <p:sp>
        <p:nvSpPr>
          <p:cNvPr id="16387" name="Rectangle 3"/>
          <p:cNvSpPr>
            <a:spLocks noGrp="1"/>
          </p:cNvSpPr>
          <p:nvPr>
            <p:ph type="body" idx="4294967295"/>
          </p:nvPr>
        </p:nvSpPr>
        <p:spPr>
          <a:xfrm>
            <a:off x="381000" y="2209800"/>
            <a:ext cx="8305800" cy="4343400"/>
          </a:xfrm>
        </p:spPr>
        <p:txBody>
          <a:bodyPr rtlCol="0">
            <a:normAutofit/>
          </a:bodyPr>
          <a:lstStyle/>
          <a:p>
            <a:pPr eaLnBrk="1" fontAlgn="auto" hangingPunct="1">
              <a:lnSpc>
                <a:spcPct val="150000"/>
              </a:lnSpc>
              <a:spcAft>
                <a:spcPts val="600"/>
              </a:spcAft>
              <a:buClr>
                <a:schemeClr val="bg2">
                  <a:lumMod val="50000"/>
                </a:schemeClr>
              </a:buClr>
              <a:buSzPct val="100000"/>
              <a:buFont typeface="Arial" pitchFamily="34" charset="0"/>
              <a:buChar char="•"/>
              <a:defRPr/>
            </a:pPr>
            <a:r>
              <a:rPr lang="en-US" dirty="0" smtClean="0"/>
              <a:t>Over time</a:t>
            </a:r>
          </a:p>
          <a:p>
            <a:pPr eaLnBrk="1" fontAlgn="auto" hangingPunct="1">
              <a:spcAft>
                <a:spcPts val="600"/>
              </a:spcAft>
              <a:buClr>
                <a:schemeClr val="bg2">
                  <a:lumMod val="50000"/>
                </a:schemeClr>
              </a:buClr>
              <a:buSzPct val="100000"/>
              <a:buFont typeface="Arial" pitchFamily="34" charset="0"/>
              <a:buChar char="•"/>
              <a:defRPr/>
            </a:pPr>
            <a:r>
              <a:rPr lang="en-US" dirty="0" smtClean="0"/>
              <a:t>“One-time observations even in the natural context, are insufficient and often misleading” </a:t>
            </a:r>
          </a:p>
          <a:p>
            <a:pPr algn="r" eaLnBrk="1" fontAlgn="auto" hangingPunct="1">
              <a:spcAft>
                <a:spcPts val="600"/>
              </a:spcAft>
              <a:buClr>
                <a:schemeClr val="bg2">
                  <a:lumMod val="50000"/>
                </a:schemeClr>
              </a:buClr>
              <a:buSzPct val="100000"/>
              <a:buFont typeface="Arial" pitchFamily="34" charset="0"/>
              <a:buNone/>
              <a:defRPr/>
            </a:pPr>
            <a:r>
              <a:rPr lang="en-US" sz="2400" dirty="0" smtClean="0"/>
              <a:t>(</a:t>
            </a:r>
            <a:r>
              <a:rPr lang="en-US" sz="2400" dirty="0" err="1" smtClean="0"/>
              <a:t>Bagnato</a:t>
            </a:r>
            <a:r>
              <a:rPr lang="en-US" sz="2400" dirty="0" smtClean="0"/>
              <a:t>, </a:t>
            </a:r>
            <a:r>
              <a:rPr lang="en-US" sz="2400" dirty="0" err="1" smtClean="0"/>
              <a:t>Neisworth</a:t>
            </a:r>
            <a:r>
              <a:rPr lang="en-US" sz="2400" dirty="0" smtClean="0"/>
              <a:t>, </a:t>
            </a:r>
            <a:r>
              <a:rPr lang="en-US" sz="2400" dirty="0" err="1" smtClean="0"/>
              <a:t>Pretti-Frontczak</a:t>
            </a:r>
            <a:r>
              <a:rPr lang="en-US" sz="2400" dirty="0" smtClean="0"/>
              <a:t>, 2010)</a:t>
            </a:r>
          </a:p>
        </p:txBody>
      </p:sp>
      <p:sp>
        <p:nvSpPr>
          <p:cNvPr id="4" name="TextBox 7"/>
          <p:cNvSpPr txBox="1">
            <a:spLocks noChangeArrowheads="1"/>
          </p:cNvSpPr>
          <p:nvPr/>
        </p:nvSpPr>
        <p:spPr bwMode="auto">
          <a:xfrm>
            <a:off x="914400" y="1249363"/>
            <a:ext cx="449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Adapted from materials developed by Naomi Younggren, 2011</a:t>
            </a:r>
          </a:p>
        </p:txBody>
      </p:sp>
    </p:spTree>
    <p:extLst>
      <p:ext uri="{BB962C8B-B14F-4D97-AF65-F5344CB8AC3E}">
        <p14:creationId xmlns:p14="http://schemas.microsoft.com/office/powerpoint/2010/main" val="300499303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idx="4294967295"/>
          </p:nvPr>
        </p:nvSpPr>
        <p:spPr>
          <a:xfrm>
            <a:off x="0" y="0"/>
            <a:ext cx="9144000" cy="1143000"/>
          </a:xfrm>
          <a:noFill/>
          <a:ln w="76200" cap="rnd">
            <a:solidFill>
              <a:srgbClr val="00B0F0"/>
            </a:solidFill>
            <a:miter lim="800000"/>
            <a:headEnd/>
            <a:tailEnd/>
          </a:ln>
          <a:effectLst>
            <a:outerShdw blurRad="44450" dist="27940" dir="5400000" algn="ctr">
              <a:srgbClr val="000000">
                <a:alpha val="32000"/>
              </a:srgbClr>
            </a:outerShdw>
          </a:effectLst>
        </p:spPr>
        <p:txBody>
          <a:bodyPr rtlCol="0">
            <a:normAutofit fontScale="90000"/>
          </a:bodyPr>
          <a:lstStyle/>
          <a:p>
            <a:pPr eaLnBrk="1" fontAlgn="auto" hangingPunct="1">
              <a:spcAft>
                <a:spcPts val="0"/>
              </a:spcAft>
              <a:defRP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Tools for Authentic Assessment</a:t>
            </a:r>
          </a:p>
        </p:txBody>
      </p:sp>
      <p:sp>
        <p:nvSpPr>
          <p:cNvPr id="16387" name="Rectangle 3"/>
          <p:cNvSpPr>
            <a:spLocks noGrp="1"/>
          </p:cNvSpPr>
          <p:nvPr>
            <p:ph type="body" idx="4294967295"/>
          </p:nvPr>
        </p:nvSpPr>
        <p:spPr>
          <a:xfrm>
            <a:off x="457200" y="2209800"/>
            <a:ext cx="8229600" cy="2895600"/>
          </a:xfrm>
          <a:ln>
            <a:miter lim="800000"/>
            <a:headEnd/>
            <a:tailEnd/>
          </a:ln>
          <a:extLst/>
        </p:spPr>
        <p:txBody>
          <a:bodyPr rtlCol="0">
            <a:normAutofit fontScale="7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Aft>
                <a:spcPts val="0"/>
              </a:spcAft>
              <a:buFont typeface="Arial" pitchFamily="34" charset="0"/>
              <a:buNone/>
              <a:defRPr/>
            </a:pPr>
            <a:r>
              <a:rPr lang="en-US" sz="6000" b="1" cap="all" dirty="0" smtClean="0">
                <a:ln w="0"/>
                <a:solidFill>
                  <a:schemeClr val="accent2"/>
                </a:solidFill>
                <a:effectLst>
                  <a:reflection blurRad="12700" stA="50000" endPos="50000" dist="5000" dir="5400000" sy="-100000" rotWithShape="0"/>
                </a:effectLst>
                <a:latin typeface="Berlin Sans FB Demi" pitchFamily="34" charset="0"/>
              </a:rPr>
              <a:t>OBSERVATION</a:t>
            </a:r>
          </a:p>
          <a:p>
            <a:pPr eaLnBrk="1" fontAlgn="auto" hangingPunct="1">
              <a:spcAft>
                <a:spcPts val="0"/>
              </a:spcAft>
              <a:buFont typeface="Arial" pitchFamily="34" charset="0"/>
              <a:buChar char="•"/>
              <a:defRPr/>
            </a:pPr>
            <a:endParaRPr lang="en-US" cap="all" dirty="0" smtClean="0">
              <a:ln w="0">
                <a:noFill/>
              </a:ln>
              <a:solidFill>
                <a:schemeClr val="accent2"/>
              </a:solidFill>
            </a:endParaRPr>
          </a:p>
          <a:p>
            <a:pPr eaLnBrk="1" fontAlgn="auto" hangingPunct="1">
              <a:spcAft>
                <a:spcPts val="0"/>
              </a:spcAft>
              <a:buFont typeface="Arial" pitchFamily="34" charset="0"/>
              <a:buNone/>
              <a:defRPr/>
            </a:pPr>
            <a:r>
              <a:rPr lang="en-US" dirty="0" smtClean="0">
                <a:ln w="0">
                  <a:noFill/>
                </a:ln>
                <a:solidFill>
                  <a:schemeClr val="accent2"/>
                </a:solidFill>
              </a:rPr>
              <a:t>Authentic assessment involves…</a:t>
            </a:r>
          </a:p>
          <a:p>
            <a:pPr eaLnBrk="1" fontAlgn="auto" hangingPunct="1">
              <a:spcAft>
                <a:spcPts val="0"/>
              </a:spcAft>
              <a:buFont typeface="Arial" pitchFamily="34" charset="0"/>
              <a:buChar char="•"/>
              <a:defRPr/>
            </a:pPr>
            <a:r>
              <a:rPr lang="en-US" dirty="0" smtClean="0">
                <a:ln w="0">
                  <a:noFill/>
                </a:ln>
                <a:solidFill>
                  <a:schemeClr val="accent2"/>
                </a:solidFill>
              </a:rPr>
              <a:t>OBSERVATION of the child in natural circumstances </a:t>
            </a:r>
          </a:p>
          <a:p>
            <a:pPr eaLnBrk="1" fontAlgn="auto" hangingPunct="1">
              <a:spcAft>
                <a:spcPts val="0"/>
              </a:spcAft>
              <a:buFont typeface="Arial" pitchFamily="34" charset="0"/>
              <a:buChar char="•"/>
              <a:defRPr/>
            </a:pPr>
            <a:r>
              <a:rPr lang="en-US" dirty="0" smtClean="0">
                <a:ln w="0">
                  <a:noFill/>
                </a:ln>
                <a:solidFill>
                  <a:schemeClr val="accent2"/>
                </a:solidFill>
              </a:rPr>
              <a:t>information shared about the OBSERVATIONs of people familiar with the child</a:t>
            </a:r>
          </a:p>
        </p:txBody>
      </p:sp>
      <p:sp>
        <p:nvSpPr>
          <p:cNvPr id="5" name="TextBox 7"/>
          <p:cNvSpPr txBox="1">
            <a:spLocks noChangeArrowheads="1"/>
          </p:cNvSpPr>
          <p:nvPr/>
        </p:nvSpPr>
        <p:spPr bwMode="auto">
          <a:xfrm>
            <a:off x="914400" y="1249363"/>
            <a:ext cx="449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Adapted from materials developed by Naomi Younggren, 2011</a:t>
            </a:r>
          </a:p>
        </p:txBody>
      </p:sp>
    </p:spTree>
    <p:extLst>
      <p:ext uri="{BB962C8B-B14F-4D97-AF65-F5344CB8AC3E}">
        <p14:creationId xmlns:p14="http://schemas.microsoft.com/office/powerpoint/2010/main" val="295633189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idx="4294967295"/>
          </p:nvPr>
        </p:nvSpPr>
        <p:spPr>
          <a:xfrm>
            <a:off x="0" y="0"/>
            <a:ext cx="9144000" cy="1143000"/>
          </a:xfrm>
          <a:noFill/>
          <a:ln w="76200" cap="rnd">
            <a:solidFill>
              <a:srgbClr val="00B0F0"/>
            </a:solidFill>
            <a:miter lim="800000"/>
            <a:headEnd/>
            <a:tailEnd/>
          </a:ln>
          <a:effectLst>
            <a:outerShdw blurRad="44450" dist="27940" dir="5400000" algn="ctr">
              <a:srgbClr val="000000">
                <a:alpha val="32000"/>
              </a:srgbClr>
            </a:outerShdw>
          </a:effectLst>
        </p:spPr>
        <p:txBody>
          <a:bodyPr rtlCol="0">
            <a:normAutofit/>
          </a:bodyPr>
          <a:lstStyle/>
          <a:p>
            <a:pPr eaLnBrk="1" fontAlgn="auto" hangingPunct="1">
              <a:spcAft>
                <a:spcPts val="0"/>
              </a:spcAft>
              <a:defRPr/>
            </a:pPr>
            <a:r>
              <a:rPr lang="en-US" sz="4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Tools Beyond Observation</a:t>
            </a:r>
          </a:p>
        </p:txBody>
      </p:sp>
      <p:sp>
        <p:nvSpPr>
          <p:cNvPr id="16387" name="Rectangle 3"/>
          <p:cNvSpPr>
            <a:spLocks noGrp="1"/>
          </p:cNvSpPr>
          <p:nvPr>
            <p:ph type="body" idx="4294967295"/>
          </p:nvPr>
        </p:nvSpPr>
        <p:spPr>
          <a:xfrm>
            <a:off x="381000" y="2286000"/>
            <a:ext cx="8763000" cy="4267200"/>
          </a:xfrm>
        </p:spPr>
        <p:txBody>
          <a:bodyPr rtlCol="0">
            <a:normAutofit lnSpcReduction="10000"/>
          </a:bodyPr>
          <a:lstStyle/>
          <a:p>
            <a:pPr eaLnBrk="1" fontAlgn="auto" hangingPunct="1">
              <a:spcAft>
                <a:spcPts val="600"/>
              </a:spcAft>
              <a:buClr>
                <a:schemeClr val="bg2">
                  <a:lumMod val="50000"/>
                </a:schemeClr>
              </a:buClr>
              <a:buSzPct val="100000"/>
              <a:buFont typeface="Arial" pitchFamily="34" charset="0"/>
              <a:buChar char="•"/>
              <a:defRPr/>
            </a:pPr>
            <a:r>
              <a:rPr lang="en-US" dirty="0" smtClean="0"/>
              <a:t>Record review</a:t>
            </a:r>
          </a:p>
          <a:p>
            <a:pPr eaLnBrk="1" fontAlgn="auto" hangingPunct="1">
              <a:spcAft>
                <a:spcPts val="600"/>
              </a:spcAft>
              <a:buClr>
                <a:schemeClr val="bg2">
                  <a:lumMod val="50000"/>
                </a:schemeClr>
              </a:buClr>
              <a:buSzPct val="100000"/>
              <a:buFont typeface="Arial" pitchFamily="34" charset="0"/>
              <a:buChar char="•"/>
              <a:defRPr/>
            </a:pPr>
            <a:r>
              <a:rPr lang="en-US" dirty="0" smtClean="0"/>
              <a:t>Developmental history</a:t>
            </a:r>
          </a:p>
          <a:p>
            <a:pPr eaLnBrk="1" fontAlgn="auto" hangingPunct="1">
              <a:spcAft>
                <a:spcPts val="600"/>
              </a:spcAft>
              <a:buClr>
                <a:schemeClr val="bg2">
                  <a:lumMod val="50000"/>
                </a:schemeClr>
              </a:buClr>
              <a:buSzPct val="100000"/>
              <a:buFont typeface="Arial" pitchFamily="34" charset="0"/>
              <a:buChar char="•"/>
              <a:defRPr/>
            </a:pPr>
            <a:r>
              <a:rPr lang="en-US" dirty="0" smtClean="0"/>
              <a:t>Interviews</a:t>
            </a:r>
          </a:p>
          <a:p>
            <a:pPr eaLnBrk="1" fontAlgn="auto" hangingPunct="1">
              <a:spcAft>
                <a:spcPts val="600"/>
              </a:spcAft>
              <a:buClr>
                <a:schemeClr val="bg2">
                  <a:lumMod val="50000"/>
                </a:schemeClr>
              </a:buClr>
              <a:buSzPct val="100000"/>
              <a:buFont typeface="Arial" pitchFamily="34" charset="0"/>
              <a:buChar char="•"/>
              <a:defRPr/>
            </a:pPr>
            <a:r>
              <a:rPr lang="en-US" dirty="0" smtClean="0"/>
              <a:t>Checklists/rating scales</a:t>
            </a:r>
          </a:p>
          <a:p>
            <a:pPr eaLnBrk="1" fontAlgn="auto" hangingPunct="1">
              <a:spcAft>
                <a:spcPts val="600"/>
              </a:spcAft>
              <a:buClr>
                <a:schemeClr val="bg2">
                  <a:lumMod val="50000"/>
                </a:schemeClr>
              </a:buClr>
              <a:buSzPct val="100000"/>
              <a:buFont typeface="Arial" pitchFamily="34" charset="0"/>
              <a:buChar char="•"/>
              <a:defRPr/>
            </a:pPr>
            <a:r>
              <a:rPr lang="en-US" dirty="0" smtClean="0"/>
              <a:t>Anecdotal recordings</a:t>
            </a:r>
          </a:p>
          <a:p>
            <a:pPr eaLnBrk="1" fontAlgn="auto" hangingPunct="1">
              <a:spcAft>
                <a:spcPts val="600"/>
              </a:spcAft>
              <a:buClr>
                <a:schemeClr val="bg2">
                  <a:lumMod val="50000"/>
                </a:schemeClr>
              </a:buClr>
              <a:buSzPct val="100000"/>
              <a:buFont typeface="Arial" pitchFamily="34" charset="0"/>
              <a:buChar char="•"/>
              <a:defRPr/>
            </a:pPr>
            <a:r>
              <a:rPr lang="en-US" dirty="0" smtClean="0"/>
              <a:t>Portfolios</a:t>
            </a:r>
          </a:p>
          <a:p>
            <a:pPr eaLnBrk="1" fontAlgn="auto" hangingPunct="1">
              <a:spcAft>
                <a:spcPts val="600"/>
              </a:spcAft>
              <a:buClr>
                <a:schemeClr val="bg2">
                  <a:lumMod val="50000"/>
                </a:schemeClr>
              </a:buClr>
              <a:buSzPct val="100000"/>
              <a:buFont typeface="Arial" pitchFamily="34" charset="0"/>
              <a:buChar char="•"/>
              <a:defRPr/>
            </a:pPr>
            <a:r>
              <a:rPr lang="en-US" dirty="0" smtClean="0"/>
              <a:t>Technology</a:t>
            </a:r>
          </a:p>
        </p:txBody>
      </p:sp>
      <p:sp>
        <p:nvSpPr>
          <p:cNvPr id="4" name="TextBox 7"/>
          <p:cNvSpPr txBox="1">
            <a:spLocks noChangeArrowheads="1"/>
          </p:cNvSpPr>
          <p:nvPr/>
        </p:nvSpPr>
        <p:spPr bwMode="auto">
          <a:xfrm>
            <a:off x="914400" y="1249363"/>
            <a:ext cx="449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Adapted from materials developed by Naomi Younggren, 2011</a:t>
            </a:r>
          </a:p>
        </p:txBody>
      </p:sp>
    </p:spTree>
    <p:extLst>
      <p:ext uri="{BB962C8B-B14F-4D97-AF65-F5344CB8AC3E}">
        <p14:creationId xmlns:p14="http://schemas.microsoft.com/office/powerpoint/2010/main" val="102764139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idx="4294967295"/>
          </p:nvPr>
        </p:nvSpPr>
        <p:spPr>
          <a:xfrm>
            <a:off x="0" y="0"/>
            <a:ext cx="9144000" cy="1143000"/>
          </a:xfrm>
          <a:noFill/>
          <a:ln w="76200" cap="rnd">
            <a:solidFill>
              <a:srgbClr val="00B0F0"/>
            </a:solidFill>
            <a:miter lim="800000"/>
            <a:headEnd/>
            <a:tailEnd/>
          </a:ln>
          <a:effectLst>
            <a:outerShdw blurRad="44450" dist="27940" dir="5400000" algn="ctr">
              <a:srgbClr val="000000">
                <a:alpha val="32000"/>
              </a:srgbClr>
            </a:outerShdw>
          </a:effectLst>
        </p:spPr>
        <p:txBody>
          <a:bodyPr rtlCol="0">
            <a:normAutofit/>
          </a:bodyPr>
          <a:lstStyle/>
          <a:p>
            <a:pPr eaLnBrk="1" fontAlgn="auto" hangingPunct="1">
              <a:spcAft>
                <a:spcPts val="0"/>
              </a:spcAft>
              <a:defRP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Pictures for Assessment</a:t>
            </a:r>
          </a:p>
        </p:txBody>
      </p:sp>
      <p:pic>
        <p:nvPicPr>
          <p:cNvPr id="9" name="Picture 8" descr="https://tacsuo.basecamphq.com/projects/6487398/file/79648077/Green-1277.jpg"/>
          <p:cNvPicPr/>
          <p:nvPr/>
        </p:nvPicPr>
        <p:blipFill>
          <a:blip r:embed="rId3" cstate="print"/>
          <a:srcRect/>
          <a:stretch>
            <a:fillRect/>
          </a:stretch>
        </p:blipFill>
        <p:spPr bwMode="auto">
          <a:xfrm>
            <a:off x="4953000" y="2209800"/>
            <a:ext cx="2696955" cy="3648075"/>
          </a:xfrm>
          <a:prstGeom prst="roundRect">
            <a:avLst/>
          </a:prstGeom>
          <a:noFill/>
          <a:ln w="28575">
            <a:solidFill>
              <a:srgbClr val="12D8B2"/>
            </a:solidFill>
            <a:miter lim="800000"/>
            <a:headEnd/>
            <a:tailEnd/>
          </a:ln>
        </p:spPr>
      </p:pic>
      <p:pic>
        <p:nvPicPr>
          <p:cNvPr id="11" name="Picture 10" descr="https://tacsuo.basecamphq.com/projects/6487398/file/79648071/Green-544.jpg"/>
          <p:cNvPicPr/>
          <p:nvPr/>
        </p:nvPicPr>
        <p:blipFill>
          <a:blip r:embed="rId4" cstate="print"/>
          <a:srcRect/>
          <a:stretch>
            <a:fillRect/>
          </a:stretch>
        </p:blipFill>
        <p:spPr bwMode="auto">
          <a:xfrm>
            <a:off x="1219200" y="1447800"/>
            <a:ext cx="3505200" cy="2514600"/>
          </a:xfrm>
          <a:prstGeom prst="roundRect">
            <a:avLst/>
          </a:prstGeom>
          <a:noFill/>
          <a:ln w="28575">
            <a:solidFill>
              <a:srgbClr val="12D8B2"/>
            </a:solidFill>
            <a:miter lim="800000"/>
            <a:headEnd/>
            <a:tailEnd/>
          </a:ln>
        </p:spPr>
      </p:pic>
      <p:pic>
        <p:nvPicPr>
          <p:cNvPr id="12" name="Picture 11" descr="https://tacsuo.basecamphq.com/projects/6487398/file/79648076/Green-1258.jpg"/>
          <p:cNvPicPr/>
          <p:nvPr/>
        </p:nvPicPr>
        <p:blipFill>
          <a:blip r:embed="rId5" cstate="print"/>
          <a:srcRect/>
          <a:stretch>
            <a:fillRect/>
          </a:stretch>
        </p:blipFill>
        <p:spPr bwMode="auto">
          <a:xfrm>
            <a:off x="1143000" y="4191000"/>
            <a:ext cx="3440516" cy="2276475"/>
          </a:xfrm>
          <a:prstGeom prst="roundRect">
            <a:avLst/>
          </a:prstGeom>
          <a:noFill/>
          <a:ln w="28575">
            <a:solidFill>
              <a:srgbClr val="12D8B2"/>
            </a:solidFill>
            <a:miter lim="800000"/>
            <a:headEnd/>
            <a:tailEnd/>
          </a:ln>
        </p:spPr>
      </p:pic>
      <p:sp>
        <p:nvSpPr>
          <p:cNvPr id="6" name="TextBox 7"/>
          <p:cNvSpPr txBox="1">
            <a:spLocks noChangeArrowheads="1"/>
          </p:cNvSpPr>
          <p:nvPr/>
        </p:nvSpPr>
        <p:spPr bwMode="auto">
          <a:xfrm>
            <a:off x="914400" y="1249363"/>
            <a:ext cx="449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Adapted from materials developed by Naomi Younggren, 2011</a:t>
            </a:r>
          </a:p>
        </p:txBody>
      </p:sp>
    </p:spTree>
    <p:extLst>
      <p:ext uri="{BB962C8B-B14F-4D97-AF65-F5344CB8AC3E}">
        <p14:creationId xmlns:p14="http://schemas.microsoft.com/office/powerpoint/2010/main" val="259621077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idx="4294967295"/>
          </p:nvPr>
        </p:nvSpPr>
        <p:spPr>
          <a:xfrm>
            <a:off x="0" y="0"/>
            <a:ext cx="9144000" cy="1143000"/>
          </a:xfrm>
          <a:noFill/>
          <a:ln w="76200" cap="rnd">
            <a:solidFill>
              <a:srgbClr val="00B0F0"/>
            </a:solidFill>
            <a:miter lim="800000"/>
            <a:headEnd/>
            <a:tailEnd/>
          </a:ln>
          <a:effectLst>
            <a:outerShdw blurRad="44450" dist="27940" dir="5400000" algn="ctr">
              <a:srgbClr val="000000">
                <a:alpha val="32000"/>
              </a:srgbClr>
            </a:outerShdw>
          </a:effectLst>
        </p:spPr>
        <p:txBody>
          <a:bodyPr rtlCol="0">
            <a:normAutofit/>
          </a:bodyPr>
          <a:lstStyle/>
          <a:p>
            <a:pPr eaLnBrk="1" fontAlgn="auto" hangingPunct="1">
              <a:spcAft>
                <a:spcPts val="0"/>
              </a:spcAft>
              <a:defRP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Where is IT Done?</a:t>
            </a:r>
          </a:p>
        </p:txBody>
      </p:sp>
      <p:sp>
        <p:nvSpPr>
          <p:cNvPr id="16387" name="Rectangle 3"/>
          <p:cNvSpPr>
            <a:spLocks noGrp="1"/>
          </p:cNvSpPr>
          <p:nvPr>
            <p:ph type="body" idx="4294967295"/>
          </p:nvPr>
        </p:nvSpPr>
        <p:spPr>
          <a:xfrm>
            <a:off x="381000" y="2133600"/>
            <a:ext cx="5029200" cy="4419600"/>
          </a:xfrm>
        </p:spPr>
        <p:txBody>
          <a:bodyPr rtlCol="0">
            <a:normAutofit/>
          </a:bodyPr>
          <a:lstStyle/>
          <a:p>
            <a:pPr eaLnBrk="1" fontAlgn="auto" hangingPunct="1">
              <a:spcAft>
                <a:spcPts val="600"/>
              </a:spcAft>
              <a:buClr>
                <a:schemeClr val="bg2">
                  <a:lumMod val="50000"/>
                </a:schemeClr>
              </a:buClr>
              <a:buSzPct val="100000"/>
              <a:buFont typeface="Arial" pitchFamily="34" charset="0"/>
              <a:buChar char="•"/>
              <a:defRPr/>
            </a:pPr>
            <a:r>
              <a:rPr lang="en-US" b="1" dirty="0" smtClean="0"/>
              <a:t>Only</a:t>
            </a:r>
            <a:r>
              <a:rPr lang="en-US" dirty="0" smtClean="0"/>
              <a:t> in the children’s natural everyday settings, activities, and routines</a:t>
            </a:r>
          </a:p>
        </p:txBody>
      </p:sp>
      <p:pic>
        <p:nvPicPr>
          <p:cNvPr id="5" name="Picture 4" descr="https://tacsuo.basecamphq.com/projects/6487398/file/79648068/Gina%20for%20Review-78.jpg"/>
          <p:cNvPicPr/>
          <p:nvPr/>
        </p:nvPicPr>
        <p:blipFill>
          <a:blip r:embed="rId3" cstate="print"/>
          <a:srcRect/>
          <a:stretch>
            <a:fillRect/>
          </a:stretch>
        </p:blipFill>
        <p:spPr bwMode="auto">
          <a:xfrm>
            <a:off x="5638800" y="2667000"/>
            <a:ext cx="2514600" cy="3657600"/>
          </a:xfrm>
          <a:prstGeom prst="roundRect">
            <a:avLst/>
          </a:prstGeom>
          <a:noFill/>
          <a:ln w="28575">
            <a:solidFill>
              <a:srgbClr val="12D8B2"/>
            </a:solidFill>
            <a:miter lim="800000"/>
            <a:headEnd/>
            <a:tailEnd/>
          </a:ln>
        </p:spPr>
      </p:pic>
      <p:sp>
        <p:nvSpPr>
          <p:cNvPr id="6" name="TextBox 7"/>
          <p:cNvSpPr txBox="1">
            <a:spLocks noChangeArrowheads="1"/>
          </p:cNvSpPr>
          <p:nvPr/>
        </p:nvSpPr>
        <p:spPr bwMode="auto">
          <a:xfrm>
            <a:off x="914400" y="1249363"/>
            <a:ext cx="449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Adapted from materials developed by Naomi Younggren, 2011</a:t>
            </a:r>
          </a:p>
        </p:txBody>
      </p:sp>
    </p:spTree>
    <p:extLst>
      <p:ext uri="{BB962C8B-B14F-4D97-AF65-F5344CB8AC3E}">
        <p14:creationId xmlns:p14="http://schemas.microsoft.com/office/powerpoint/2010/main" val="184272714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a:xfrm>
            <a:off x="533400" y="2133600"/>
            <a:ext cx="7772400" cy="4876800"/>
          </a:xfrm>
        </p:spPr>
        <p:txBody>
          <a:bodyPr>
            <a:normAutofit lnSpcReduction="10000"/>
          </a:bodyPr>
          <a:lstStyle/>
          <a:p>
            <a:pPr marL="365760" indent="-256032" eaLnBrk="1" fontAlgn="auto" hangingPunct="1">
              <a:spcAft>
                <a:spcPts val="0"/>
              </a:spcAft>
              <a:buFont typeface="Wingdings 3"/>
              <a:buChar char=""/>
              <a:defRPr/>
            </a:pPr>
            <a:r>
              <a:rPr lang="en-US" sz="2800" dirty="0" smtClean="0">
                <a:latin typeface="Georgia" pitchFamily="18" charset="0"/>
              </a:rPr>
              <a:t>What does the child usually do?</a:t>
            </a:r>
          </a:p>
          <a:p>
            <a:pPr marL="365760" indent="-256032" eaLnBrk="1" fontAlgn="auto" hangingPunct="1">
              <a:spcAft>
                <a:spcPts val="0"/>
              </a:spcAft>
              <a:buFont typeface="Wingdings 3"/>
              <a:buChar char=""/>
              <a:defRPr/>
            </a:pPr>
            <a:endParaRPr lang="en-US" sz="900" dirty="0" smtClean="0">
              <a:latin typeface="Georgia" pitchFamily="18" charset="0"/>
            </a:endParaRPr>
          </a:p>
          <a:p>
            <a:pPr marL="365760" indent="-256032" eaLnBrk="1" fontAlgn="auto" hangingPunct="1">
              <a:spcAft>
                <a:spcPts val="0"/>
              </a:spcAft>
              <a:buFont typeface="Wingdings 3"/>
              <a:buChar char=""/>
              <a:defRPr/>
            </a:pPr>
            <a:r>
              <a:rPr lang="en-US" sz="2800" dirty="0" smtClean="0">
                <a:latin typeface="Georgia" pitchFamily="18" charset="0"/>
              </a:rPr>
              <a:t>Actual performance across settings and situations</a:t>
            </a:r>
          </a:p>
          <a:p>
            <a:pPr marL="365760" indent="-256032" eaLnBrk="1" fontAlgn="auto" hangingPunct="1">
              <a:spcAft>
                <a:spcPts val="0"/>
              </a:spcAft>
              <a:buFont typeface="Wingdings 3"/>
              <a:buChar char=""/>
              <a:defRPr/>
            </a:pPr>
            <a:endParaRPr lang="en-US" sz="900" dirty="0" smtClean="0">
              <a:latin typeface="Georgia" pitchFamily="18" charset="0"/>
            </a:endParaRPr>
          </a:p>
          <a:p>
            <a:pPr marL="365760" indent="-256032" eaLnBrk="1" fontAlgn="auto" hangingPunct="1">
              <a:spcAft>
                <a:spcPts val="0"/>
              </a:spcAft>
              <a:buFont typeface="Wingdings 3"/>
              <a:buChar char=""/>
              <a:defRPr/>
            </a:pPr>
            <a:r>
              <a:rPr lang="en-US" sz="2800" dirty="0" smtClean="0">
                <a:latin typeface="Georgia" pitchFamily="18" charset="0"/>
              </a:rPr>
              <a:t>How the child uses his/her skills to accomplish tasks</a:t>
            </a:r>
          </a:p>
          <a:p>
            <a:pPr marL="365760" indent="-256032" eaLnBrk="1" fontAlgn="auto" hangingPunct="1">
              <a:spcAft>
                <a:spcPts val="0"/>
              </a:spcAft>
              <a:buFont typeface="Wingdings 3"/>
              <a:buChar char=""/>
              <a:defRPr/>
            </a:pPr>
            <a:endParaRPr lang="en-US" sz="900" dirty="0" smtClean="0">
              <a:latin typeface="Georgia" pitchFamily="18" charset="0"/>
            </a:endParaRPr>
          </a:p>
          <a:p>
            <a:pPr marL="365760" indent="-256032" eaLnBrk="1" fontAlgn="auto" hangingPunct="1">
              <a:spcAft>
                <a:spcPts val="0"/>
              </a:spcAft>
              <a:buFont typeface="Wingdings 3"/>
              <a:buChar char=""/>
              <a:defRPr/>
            </a:pPr>
            <a:r>
              <a:rPr lang="en-US" sz="2800" b="1" i="1" dirty="0" smtClean="0">
                <a:latin typeface="Georgia" pitchFamily="18" charset="0"/>
              </a:rPr>
              <a:t>Not</a:t>
            </a:r>
            <a:r>
              <a:rPr lang="en-US" sz="2800" dirty="0" smtClean="0">
                <a:latin typeface="Georgia" pitchFamily="18" charset="0"/>
              </a:rPr>
              <a:t> the child’s capacity to function under unusual or ideal circumstances</a:t>
            </a:r>
          </a:p>
          <a:p>
            <a:pPr marL="365760" indent="-256032" eaLnBrk="1" fontAlgn="auto" hangingPunct="1">
              <a:spcAft>
                <a:spcPts val="0"/>
              </a:spcAft>
              <a:buFont typeface="Wingdings 3"/>
              <a:buChar char=""/>
              <a:defRPr/>
            </a:pPr>
            <a:endParaRPr lang="en-US" sz="900" dirty="0" smtClean="0">
              <a:latin typeface="Georgia" pitchFamily="18" charset="0"/>
            </a:endParaRPr>
          </a:p>
          <a:p>
            <a:pPr marL="365760" indent="-256032" eaLnBrk="1" fontAlgn="auto" hangingPunct="1">
              <a:spcAft>
                <a:spcPts val="0"/>
              </a:spcAft>
              <a:buFont typeface="Wingdings 3"/>
              <a:buChar char=""/>
              <a:defRPr/>
            </a:pPr>
            <a:r>
              <a:rPr lang="en-US" sz="2800" b="1" i="1" dirty="0" smtClean="0">
                <a:latin typeface="Georgia" pitchFamily="18" charset="0"/>
              </a:rPr>
              <a:t>Not</a:t>
            </a:r>
            <a:r>
              <a:rPr lang="en-US" sz="2800" dirty="0" smtClean="0">
                <a:latin typeface="Georgia" pitchFamily="18" charset="0"/>
              </a:rPr>
              <a:t> necessarily the child’s performance in a structured testing situation</a:t>
            </a:r>
          </a:p>
        </p:txBody>
      </p:sp>
      <p:sp>
        <p:nvSpPr>
          <p:cNvPr id="53251" name="Slide Number Placeholder 5"/>
          <p:cNvSpPr>
            <a:spLocks noGrp="1"/>
          </p:cNvSpPr>
          <p:nvPr>
            <p:ph type="sldNum" sz="quarter" idx="11"/>
          </p:nvPr>
        </p:nvSpPr>
        <p:spPr>
          <a:xfrm>
            <a:off x="6324600" y="6324600"/>
            <a:ext cx="2536825" cy="365125"/>
          </a:xfrm>
          <a:noFill/>
        </p:spPr>
        <p:txBody>
          <a:bodyPr/>
          <a:lstStyle/>
          <a:p>
            <a:pPr indent="800100" algn="r"/>
            <a:fld id="{A715F540-252C-44A1-8A09-5642939F397D}" type="slidenum">
              <a:rPr lang="en-US" smtClean="0"/>
              <a:pPr indent="800100" algn="r"/>
              <a:t>49</a:t>
            </a:fld>
            <a:endParaRPr lang="en-US" dirty="0" smtClean="0"/>
          </a:p>
        </p:txBody>
      </p:sp>
      <p:sp>
        <p:nvSpPr>
          <p:cNvPr id="53252" name="Rectangle 2"/>
          <p:cNvSpPr>
            <a:spLocks noGrp="1" noChangeArrowheads="1"/>
          </p:cNvSpPr>
          <p:nvPr>
            <p:ph type="title"/>
          </p:nvPr>
        </p:nvSpPr>
        <p:spPr/>
        <p:txBody>
          <a:bodyPr/>
          <a:lstStyle/>
          <a:p>
            <a:pPr eaLnBrk="1" hangingPunct="1"/>
            <a:r>
              <a:rPr lang="en-US" b="1" dirty="0" smtClean="0">
                <a:latin typeface="Georgia" pitchFamily="18" charset="0"/>
              </a:rPr>
              <a:t>Assessment should focus on…</a:t>
            </a:r>
          </a:p>
        </p:txBody>
      </p:sp>
    </p:spTree>
    <p:extLst>
      <p:ext uri="{BB962C8B-B14F-4D97-AF65-F5344CB8AC3E}">
        <p14:creationId xmlns:p14="http://schemas.microsoft.com/office/powerpoint/2010/main" val="724823131"/>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a:defRPr/>
            </a:pPr>
            <a:r>
              <a:rPr lang="en-US"/>
              <a:t>Early Childhood Outcomes Center</a:t>
            </a:r>
            <a:endParaRPr lang="en-US">
              <a:latin typeface="Arial" charset="0"/>
            </a:endParaRPr>
          </a:p>
        </p:txBody>
      </p:sp>
      <p:sp>
        <p:nvSpPr>
          <p:cNvPr id="32771" name="Slide Number Placeholder 3"/>
          <p:cNvSpPr>
            <a:spLocks noGrp="1"/>
          </p:cNvSpPr>
          <p:nvPr>
            <p:ph type="sldNum" sz="quarter" idx="4294967295"/>
          </p:nvPr>
        </p:nvSpPr>
        <p:spPr>
          <a:xfrm>
            <a:off x="7543800" y="6324600"/>
            <a:ext cx="1371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fld id="{367BEFF0-1372-499B-8A2E-F31469D414E1}" type="slidenum">
              <a:rPr lang="en-US" sz="1400">
                <a:solidFill>
                  <a:schemeClr val="bg1"/>
                </a:solidFill>
              </a:rPr>
              <a:pPr/>
              <a:t>5</a:t>
            </a:fld>
            <a:endParaRPr lang="en-US" sz="1400">
              <a:solidFill>
                <a:schemeClr val="bg1"/>
              </a:solidFill>
            </a:endParaRPr>
          </a:p>
        </p:txBody>
      </p:sp>
      <p:sp>
        <p:nvSpPr>
          <p:cNvPr id="32772" name="Rectangle 4"/>
          <p:cNvSpPr>
            <a:spLocks noChangeArrowheads="1"/>
          </p:cNvSpPr>
          <p:nvPr/>
        </p:nvSpPr>
        <p:spPr bwMode="auto">
          <a:xfrm>
            <a:off x="1524000" y="2260075"/>
            <a:ext cx="7010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eaLnBrk="1" hangingPunct="1"/>
            <a:r>
              <a:rPr lang="en-US" sz="2400" dirty="0">
                <a:solidFill>
                  <a:schemeClr val="tx1"/>
                </a:solidFill>
                <a:latin typeface="Times" pitchFamily="18" charset="0"/>
              </a:rPr>
              <a:t>SEC. 616. &lt;&lt;NOTE: 20 USC 1416.&gt;&gt; MONITORING, TECHNICAL ASSISTANCE, AND ENFORCEMENT. ``(a) Federal and State Monitoring.-…..</a:t>
            </a:r>
          </a:p>
          <a:p>
            <a:pPr algn="l" eaLnBrk="1" hangingPunct="1"/>
            <a:r>
              <a:rPr lang="en-US" sz="2400" dirty="0">
                <a:solidFill>
                  <a:schemeClr val="tx1"/>
                </a:solidFill>
                <a:latin typeface="Times" pitchFamily="18" charset="0"/>
              </a:rPr>
              <a:t>…..</a:t>
            </a:r>
          </a:p>
          <a:p>
            <a:pPr algn="l" eaLnBrk="1" hangingPunct="1"/>
            <a:r>
              <a:rPr lang="en-US" sz="2400" dirty="0">
                <a:solidFill>
                  <a:schemeClr val="tx1"/>
                </a:solidFill>
                <a:latin typeface="Times" pitchFamily="18" charset="0"/>
              </a:rPr>
              <a:t>``(2) Focused monitoring.--The primary focus of Federal and State monitoring activities described in paragraph (1) shall be on-- ``(A) </a:t>
            </a:r>
            <a:r>
              <a:rPr lang="en-US" sz="2400" dirty="0">
                <a:solidFill>
                  <a:srgbClr val="C00000"/>
                </a:solidFill>
                <a:latin typeface="Times" pitchFamily="18" charset="0"/>
              </a:rPr>
              <a:t>improving educational results and functional outcomes</a:t>
            </a:r>
            <a:r>
              <a:rPr lang="en-US" sz="2400" dirty="0">
                <a:solidFill>
                  <a:schemeClr val="tx1"/>
                </a:solidFill>
                <a:latin typeface="Times" pitchFamily="18" charset="0"/>
              </a:rPr>
              <a:t> for all children with disabilities; </a:t>
            </a:r>
          </a:p>
        </p:txBody>
      </p:sp>
      <p:sp>
        <p:nvSpPr>
          <p:cNvPr id="859141" name="Rectangle 5"/>
          <p:cNvSpPr>
            <a:spLocks noGrp="1" noChangeArrowheads="1"/>
          </p:cNvSpPr>
          <p:nvPr>
            <p:ph type="title" idx="4294967295"/>
          </p:nvPr>
        </p:nvSpPr>
        <p:spPr>
          <a:xfrm>
            <a:off x="381000" y="609600"/>
            <a:ext cx="8733971" cy="1143000"/>
          </a:xfrm>
        </p:spPr>
        <p:txBody>
          <a:bodyPr/>
          <a:lstStyle/>
          <a:p>
            <a:pPr eaLnBrk="1" hangingPunct="1">
              <a:defRPr/>
            </a:pPr>
            <a:r>
              <a:rPr lang="en-US" sz="3200" smtClean="0"/>
              <a:t>Individuals with Disabilities Education Act</a:t>
            </a:r>
          </a:p>
        </p:txBody>
      </p:sp>
    </p:spTree>
    <p:extLst>
      <p:ext uri="{BB962C8B-B14F-4D97-AF65-F5344CB8AC3E}">
        <p14:creationId xmlns:p14="http://schemas.microsoft.com/office/powerpoint/2010/main" val="334132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9" name="Rectangle 5"/>
          <p:cNvSpPr>
            <a:spLocks noGrp="1" noChangeArrowheads="1"/>
          </p:cNvSpPr>
          <p:nvPr>
            <p:ph type="title"/>
          </p:nvPr>
        </p:nvSpPr>
        <p:spPr/>
        <p:txBody>
          <a:bodyPr/>
          <a:lstStyle/>
          <a:p>
            <a:pPr eaLnBrk="1" hangingPunct="1">
              <a:defRPr/>
            </a:pPr>
            <a:r>
              <a:rPr lang="en-US" sz="4000" dirty="0" smtClean="0">
                <a:latin typeface="Georgia" pitchFamily="18" charset="0"/>
              </a:rPr>
              <a:t>Activity</a:t>
            </a:r>
          </a:p>
        </p:txBody>
      </p:sp>
      <p:sp>
        <p:nvSpPr>
          <p:cNvPr id="36867" name="Rectangle 6"/>
          <p:cNvSpPr>
            <a:spLocks noGrp="1" noChangeArrowheads="1"/>
          </p:cNvSpPr>
          <p:nvPr>
            <p:ph type="body" idx="1"/>
          </p:nvPr>
        </p:nvSpPr>
        <p:spPr/>
        <p:txBody>
          <a:bodyPr/>
          <a:lstStyle/>
          <a:p>
            <a:pPr algn="ctr" eaLnBrk="1" hangingPunct="1">
              <a:lnSpc>
                <a:spcPct val="90000"/>
              </a:lnSpc>
              <a:buNone/>
            </a:pPr>
            <a:endParaRPr lang="en-US" b="1" dirty="0" smtClean="0"/>
          </a:p>
          <a:p>
            <a:pPr algn="ctr" eaLnBrk="1" hangingPunct="1">
              <a:lnSpc>
                <a:spcPct val="90000"/>
              </a:lnSpc>
              <a:buNone/>
            </a:pPr>
            <a:r>
              <a:rPr lang="en-US" b="1" dirty="0" smtClean="0"/>
              <a:t>What are functional skills?</a:t>
            </a:r>
          </a:p>
          <a:p>
            <a:pPr algn="ctr" eaLnBrk="1" hangingPunct="1">
              <a:lnSpc>
                <a:spcPct val="90000"/>
              </a:lnSpc>
              <a:buNone/>
            </a:pPr>
            <a:r>
              <a:rPr lang="en-US" b="1" dirty="0" smtClean="0"/>
              <a:t>Versus discrete skills?</a:t>
            </a:r>
            <a:endParaRPr lang="en-US" sz="3600" b="1"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06712D2E-7C77-4AF2-8AD8-5058B673BD74}" type="slidenum">
              <a:rPr lang="en-US" smtClean="0"/>
              <a:pPr>
                <a:defRPr/>
              </a:pPr>
              <a:t>50</a:t>
            </a:fld>
            <a:endParaRPr lang="en-US" dirty="0"/>
          </a:p>
        </p:txBody>
      </p:sp>
    </p:spTree>
    <p:extLst>
      <p:ext uri="{BB962C8B-B14F-4D97-AF65-F5344CB8AC3E}">
        <p14:creationId xmlns:p14="http://schemas.microsoft.com/office/powerpoint/2010/main" val="268132562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9" name="Rectangle 5"/>
          <p:cNvSpPr>
            <a:spLocks noGrp="1" noChangeArrowheads="1"/>
          </p:cNvSpPr>
          <p:nvPr>
            <p:ph type="title"/>
          </p:nvPr>
        </p:nvSpPr>
        <p:spPr/>
        <p:txBody>
          <a:bodyPr/>
          <a:lstStyle/>
          <a:p>
            <a:pPr eaLnBrk="1" hangingPunct="1">
              <a:defRPr/>
            </a:pPr>
            <a:r>
              <a:rPr lang="en-US" sz="4000" dirty="0" smtClean="0">
                <a:latin typeface="Georgia" pitchFamily="18" charset="0"/>
              </a:rPr>
              <a:t>Activity – Video (observing)</a:t>
            </a:r>
          </a:p>
        </p:txBody>
      </p:sp>
      <p:sp>
        <p:nvSpPr>
          <p:cNvPr id="36867" name="Rectangle 6"/>
          <p:cNvSpPr>
            <a:spLocks noGrp="1" noChangeArrowheads="1"/>
          </p:cNvSpPr>
          <p:nvPr>
            <p:ph type="body" idx="1"/>
          </p:nvPr>
        </p:nvSpPr>
        <p:spPr>
          <a:xfrm>
            <a:off x="457200" y="2438400"/>
            <a:ext cx="8229600" cy="3840163"/>
          </a:xfrm>
        </p:spPr>
        <p:txBody>
          <a:bodyPr/>
          <a:lstStyle/>
          <a:p>
            <a:pPr marL="742950" indent="-742950" eaLnBrk="1" hangingPunct="1">
              <a:lnSpc>
                <a:spcPct val="90000"/>
              </a:lnSpc>
              <a:buFont typeface="+mj-lt"/>
              <a:buAutoNum type="arabicPeriod"/>
            </a:pPr>
            <a:r>
              <a:rPr lang="en-US" b="1" dirty="0" smtClean="0"/>
              <a:t>Observe outcomes 1, 2, and 3.</a:t>
            </a:r>
          </a:p>
          <a:p>
            <a:pPr marL="1143000" lvl="1" indent="-742950" eaLnBrk="1" hangingPunct="1">
              <a:lnSpc>
                <a:spcPct val="90000"/>
              </a:lnSpc>
            </a:pPr>
            <a:r>
              <a:rPr lang="en-US" b="1" smtClean="0"/>
              <a:t>Jonah </a:t>
            </a:r>
            <a:r>
              <a:rPr lang="en-US" b="1" dirty="0" smtClean="0"/>
              <a:t>(19 mo)</a:t>
            </a:r>
          </a:p>
          <a:p>
            <a:pPr marL="1143000" lvl="1" indent="-742950" eaLnBrk="1" hangingPunct="1">
              <a:lnSpc>
                <a:spcPct val="90000"/>
              </a:lnSpc>
            </a:pPr>
            <a:r>
              <a:rPr lang="en-US" b="1" dirty="0" smtClean="0"/>
              <a:t>Haley (30 mo)</a:t>
            </a:r>
          </a:p>
          <a:p>
            <a:pPr marL="1143000" lvl="1" indent="-742950" eaLnBrk="1" hangingPunct="1">
              <a:lnSpc>
                <a:spcPct val="90000"/>
              </a:lnSpc>
              <a:buNone/>
            </a:pPr>
            <a:endParaRPr lang="en-US" b="1" dirty="0" smtClean="0"/>
          </a:p>
          <a:p>
            <a:pPr marL="742950" indent="-742950" eaLnBrk="1" hangingPunct="1">
              <a:lnSpc>
                <a:spcPct val="90000"/>
              </a:lnSpc>
              <a:buFont typeface="+mj-lt"/>
              <a:buAutoNum type="arabicPeriod"/>
            </a:pPr>
            <a:r>
              <a:rPr lang="en-US" b="1" dirty="0" smtClean="0"/>
              <a:t>What did you observe?</a:t>
            </a:r>
          </a:p>
          <a:p>
            <a:pPr marL="742950" indent="-742950" eaLnBrk="1" hangingPunct="1">
              <a:lnSpc>
                <a:spcPct val="90000"/>
              </a:lnSpc>
              <a:buFont typeface="+mj-lt"/>
              <a:buAutoNum type="arabicPeriod"/>
            </a:pPr>
            <a:endParaRPr lang="en-US" b="1" dirty="0"/>
          </a:p>
          <a:p>
            <a:pPr marL="742950" indent="-742950" eaLnBrk="1" hangingPunct="1">
              <a:lnSpc>
                <a:spcPct val="90000"/>
              </a:lnSpc>
              <a:buFont typeface="+mj-lt"/>
              <a:buAutoNum type="arabicPeriod"/>
            </a:pPr>
            <a:r>
              <a:rPr lang="en-US" b="1" dirty="0" smtClean="0"/>
              <a:t>What else might you want to know?</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06712D2E-7C77-4AF2-8AD8-5058B673BD74}" type="slidenum">
              <a:rPr lang="en-US" smtClean="0"/>
              <a:pPr>
                <a:defRPr/>
              </a:pPr>
              <a:t>51</a:t>
            </a:fld>
            <a:endParaRPr lang="en-US" dirty="0"/>
          </a:p>
        </p:txBody>
      </p:sp>
    </p:spTree>
    <p:extLst>
      <p:ext uri="{BB962C8B-B14F-4D97-AF65-F5344CB8AC3E}">
        <p14:creationId xmlns:p14="http://schemas.microsoft.com/office/powerpoint/2010/main" val="165021841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457200" y="2209800"/>
            <a:ext cx="8077200" cy="4419600"/>
          </a:xfrm>
        </p:spPr>
        <p:txBody>
          <a:bodyPr/>
          <a:lstStyle/>
          <a:p>
            <a:r>
              <a:rPr lang="en-US" sz="2800" dirty="0" smtClean="0">
                <a:latin typeface="Georgia" pitchFamily="18" charset="0"/>
              </a:rPr>
              <a:t>Identify relationships between assessment instruments and the three child outcome</a:t>
            </a:r>
          </a:p>
          <a:p>
            <a:pPr>
              <a:buFontTx/>
              <a:buNone/>
            </a:pPr>
            <a:endParaRPr lang="en-US" sz="800" dirty="0" smtClean="0">
              <a:latin typeface="Georgia" pitchFamily="18" charset="0"/>
            </a:endParaRPr>
          </a:p>
          <a:p>
            <a:r>
              <a:rPr lang="en-US" sz="2800" dirty="0" smtClean="0">
                <a:latin typeface="Georgia" pitchFamily="18" charset="0"/>
              </a:rPr>
              <a:t>Display how content on a given assessment instrument is related to each outcome</a:t>
            </a:r>
          </a:p>
          <a:p>
            <a:pPr>
              <a:buFontTx/>
              <a:buNone/>
            </a:pPr>
            <a:endParaRPr lang="en-US" sz="800" dirty="0" smtClean="0">
              <a:latin typeface="Georgia" pitchFamily="18" charset="0"/>
            </a:endParaRPr>
          </a:p>
          <a:p>
            <a:r>
              <a:rPr lang="en-US" sz="2800" dirty="0" smtClean="0">
                <a:latin typeface="Georgia" pitchFamily="18" charset="0"/>
              </a:rPr>
              <a:t>Are not meant to be used as a “checklist” or “score sheet” for measuring child outcomes</a:t>
            </a:r>
          </a:p>
          <a:p>
            <a:pPr>
              <a:buFontTx/>
              <a:buNone/>
            </a:pPr>
            <a:endParaRPr lang="en-US" sz="800" dirty="0" smtClean="0">
              <a:latin typeface="Georgia" pitchFamily="18" charset="0"/>
            </a:endParaRPr>
          </a:p>
          <a:p>
            <a:r>
              <a:rPr lang="en-US" sz="2800" dirty="0" smtClean="0">
                <a:latin typeface="Georgia" pitchFamily="18" charset="0"/>
              </a:rPr>
              <a:t>Find crosswalks on   http://www.fpg.unc.edu/~eco/pages/crosswalks.cfm</a:t>
            </a:r>
          </a:p>
        </p:txBody>
      </p:sp>
      <p:sp>
        <p:nvSpPr>
          <p:cNvPr id="54275" name="Slide Number Placeholder 5"/>
          <p:cNvSpPr>
            <a:spLocks noGrp="1"/>
          </p:cNvSpPr>
          <p:nvPr>
            <p:ph type="sldNum" sz="quarter" idx="11"/>
          </p:nvPr>
        </p:nvSpPr>
        <p:spPr>
          <a:xfrm>
            <a:off x="6400800" y="6324600"/>
            <a:ext cx="2536825" cy="365125"/>
          </a:xfrm>
          <a:noFill/>
        </p:spPr>
        <p:txBody>
          <a:bodyPr/>
          <a:lstStyle/>
          <a:p>
            <a:pPr indent="800100" algn="r"/>
            <a:fld id="{5CB30EB9-CA1C-4BD7-91BF-1C3FD1F70FC9}" type="slidenum">
              <a:rPr lang="en-US" smtClean="0"/>
              <a:pPr indent="800100" algn="r"/>
              <a:t>52</a:t>
            </a:fld>
            <a:endParaRPr lang="en-US" dirty="0" smtClean="0"/>
          </a:p>
        </p:txBody>
      </p:sp>
      <p:sp>
        <p:nvSpPr>
          <p:cNvPr id="54276" name="Rectangle 2"/>
          <p:cNvSpPr>
            <a:spLocks noGrp="1" noChangeArrowheads="1"/>
          </p:cNvSpPr>
          <p:nvPr>
            <p:ph type="title"/>
          </p:nvPr>
        </p:nvSpPr>
        <p:spPr/>
        <p:txBody>
          <a:bodyPr/>
          <a:lstStyle/>
          <a:p>
            <a:pPr eaLnBrk="1" hangingPunct="1"/>
            <a:r>
              <a:rPr lang="en-US" b="1" dirty="0" smtClean="0">
                <a:latin typeface="Georgia" pitchFamily="18" charset="0"/>
              </a:rPr>
              <a:t>Crosswalks</a:t>
            </a:r>
          </a:p>
        </p:txBody>
      </p:sp>
      <p:sp>
        <p:nvSpPr>
          <p:cNvPr id="2" name="Footer Placeholder 1"/>
          <p:cNvSpPr>
            <a:spLocks noGrp="1"/>
          </p:cNvSpPr>
          <p:nvPr>
            <p:ph type="ftr" sz="quarter" idx="11"/>
          </p:nvPr>
        </p:nvSpPr>
        <p:spPr/>
        <p:txBody>
          <a:bodyPr/>
          <a:lstStyle/>
          <a:p>
            <a:pPr>
              <a:defRPr/>
            </a:pPr>
            <a:r>
              <a:rPr lang="en-US" smtClean="0"/>
              <a:t>Early Childhood Outcomes Center</a:t>
            </a:r>
            <a:endParaRPr lang="en-US" dirty="0"/>
          </a:p>
        </p:txBody>
      </p:sp>
    </p:spTree>
    <p:extLst>
      <p:ext uri="{BB962C8B-B14F-4D97-AF65-F5344CB8AC3E}">
        <p14:creationId xmlns:p14="http://schemas.microsoft.com/office/powerpoint/2010/main" val="179921835"/>
      </p:ext>
    </p:extLst>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BDI Crosswalk example</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11"/>
          </p:nvPr>
        </p:nvSpPr>
        <p:spPr>
          <a:xfrm>
            <a:off x="6553200" y="6356350"/>
            <a:ext cx="2133600" cy="365125"/>
          </a:xfrm>
        </p:spPr>
        <p:txBody>
          <a:bodyPr/>
          <a:lstStyle/>
          <a:p>
            <a:pPr>
              <a:defRPr/>
            </a:pPr>
            <a:r>
              <a:rPr lang="en-US" dirty="0" smtClean="0"/>
              <a:t>Early Childhood Outcomes Center</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858426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0030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r>
              <a:rPr lang="en-US" dirty="0" smtClean="0"/>
              <a:t>BDI Crosswalk </a:t>
            </a:r>
            <a:r>
              <a:rPr lang="en-US" smtClean="0"/>
              <a:t>– Discussion Groups</a:t>
            </a:r>
            <a:endParaRPr lang="en-US" dirty="0"/>
          </a:p>
        </p:txBody>
      </p:sp>
      <p:sp>
        <p:nvSpPr>
          <p:cNvPr id="3" name="Rectangle 3"/>
          <p:cNvSpPr>
            <a:spLocks noGrp="1" noChangeArrowheads="1"/>
          </p:cNvSpPr>
          <p:nvPr>
            <p:ph idx="1"/>
          </p:nvPr>
        </p:nvSpPr>
        <p:spPr>
          <a:xfrm>
            <a:off x="457200" y="2209800"/>
            <a:ext cx="8229600" cy="3840163"/>
          </a:xfrm>
        </p:spPr>
        <p:txBody>
          <a:bodyPr/>
          <a:lstStyle/>
          <a:p>
            <a:r>
              <a:rPr lang="en-US" sz="2400" dirty="0" smtClean="0"/>
              <a:t>What </a:t>
            </a:r>
            <a:r>
              <a:rPr lang="en-US" sz="2400" dirty="0"/>
              <a:t>do you notice about the crosswalk? </a:t>
            </a:r>
          </a:p>
          <a:p>
            <a:r>
              <a:rPr lang="en-US" sz="2400" dirty="0" smtClean="0"/>
              <a:t>Which </a:t>
            </a:r>
            <a:r>
              <a:rPr lang="en-US" sz="2400" dirty="0"/>
              <a:t>outcome area(s) have the most items? Which the least? </a:t>
            </a:r>
          </a:p>
          <a:p>
            <a:r>
              <a:rPr lang="en-US" sz="2400" dirty="0" smtClean="0"/>
              <a:t>To </a:t>
            </a:r>
            <a:r>
              <a:rPr lang="en-US" sz="2400" dirty="0"/>
              <a:t>what extent are the items functional vs. discrete skills? </a:t>
            </a:r>
          </a:p>
          <a:p>
            <a:r>
              <a:rPr lang="en-US" sz="2400" dirty="0" smtClean="0"/>
              <a:t>What </a:t>
            </a:r>
            <a:r>
              <a:rPr lang="en-US" sz="2400" dirty="0"/>
              <a:t>types of information would you want to know in each outcome areas that is not included in the assessment</a:t>
            </a:r>
            <a:r>
              <a:rPr lang="en-US" sz="2400" dirty="0" smtClean="0"/>
              <a:t>? </a:t>
            </a:r>
            <a:endParaRPr lang="en-US" sz="2400" dirty="0"/>
          </a:p>
          <a:p>
            <a:r>
              <a:rPr lang="en-US" sz="2400" dirty="0" smtClean="0"/>
              <a:t>What </a:t>
            </a:r>
            <a:r>
              <a:rPr lang="en-US" sz="2400" dirty="0"/>
              <a:t>are the implications for the need for other data sources? </a:t>
            </a:r>
          </a:p>
          <a:p>
            <a:endParaRPr lang="en-US" sz="2400" dirty="0"/>
          </a:p>
          <a:p>
            <a:pPr eaLnBrk="1" hangingPunct="1"/>
            <a:endParaRPr lang="en-US" sz="2400" dirty="0" smtClean="0"/>
          </a:p>
        </p:txBody>
      </p:sp>
    </p:spTree>
    <p:extLst>
      <p:ext uri="{BB962C8B-B14F-4D97-AF65-F5344CB8AC3E}">
        <p14:creationId xmlns:p14="http://schemas.microsoft.com/office/powerpoint/2010/main" val="3002186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sz="half" idx="2"/>
          </p:nvPr>
        </p:nvSpPr>
        <p:spPr>
          <a:xfrm>
            <a:off x="457200" y="1981200"/>
            <a:ext cx="7924800" cy="4144963"/>
          </a:xfrm>
        </p:spPr>
        <p:txBody>
          <a:bodyPr/>
          <a:lstStyle/>
          <a:p>
            <a:pPr lvl="1" eaLnBrk="1" hangingPunct="1">
              <a:buFont typeface="Wingdings" pitchFamily="2" charset="2"/>
              <a:buNone/>
            </a:pPr>
            <a:endParaRPr lang="en-US" dirty="0" smtClean="0">
              <a:solidFill>
                <a:srgbClr val="224568"/>
              </a:solidFill>
              <a:latin typeface="Georgia" pitchFamily="18" charset="0"/>
            </a:endParaRPr>
          </a:p>
          <a:p>
            <a:pPr lvl="1" algn="r" eaLnBrk="1" hangingPunct="1">
              <a:buFont typeface="Wingdings" pitchFamily="2" charset="2"/>
              <a:buNone/>
            </a:pPr>
            <a:r>
              <a:rPr lang="en-US" sz="3600" b="1" dirty="0" smtClean="0">
                <a:solidFill>
                  <a:srgbClr val="224568"/>
                </a:solidFill>
                <a:latin typeface="Georgia" pitchFamily="18" charset="0"/>
              </a:rPr>
              <a:t>Federal data requirement: </a:t>
            </a:r>
          </a:p>
          <a:p>
            <a:pPr lvl="1" algn="r" eaLnBrk="1" hangingPunct="1">
              <a:buFont typeface="Wingdings" pitchFamily="2" charset="2"/>
              <a:buNone/>
            </a:pPr>
            <a:r>
              <a:rPr lang="en-US" sz="3600" b="1" dirty="0" smtClean="0">
                <a:solidFill>
                  <a:srgbClr val="224568"/>
                </a:solidFill>
                <a:latin typeface="Georgia" pitchFamily="18" charset="0"/>
              </a:rPr>
              <a:t>Comparing child’s functioning to age expectations</a:t>
            </a:r>
            <a:endParaRPr lang="en-US" sz="3600" dirty="0" smtClean="0">
              <a:solidFill>
                <a:srgbClr val="224568"/>
              </a:solidFill>
              <a:latin typeface="Georgia" pitchFamily="18" charset="0"/>
            </a:endParaRPr>
          </a:p>
        </p:txBody>
      </p:sp>
      <p:sp>
        <p:nvSpPr>
          <p:cNvPr id="56323" name="Slide Number Placeholder 3"/>
          <p:cNvSpPr>
            <a:spLocks noGrp="1"/>
          </p:cNvSpPr>
          <p:nvPr>
            <p:ph type="sldNum" sz="quarter" idx="12"/>
          </p:nvPr>
        </p:nvSpPr>
        <p:spPr>
          <a:noFill/>
        </p:spPr>
        <p:txBody>
          <a:bodyPr/>
          <a:lstStyle/>
          <a:p>
            <a:pPr algn="r"/>
            <a:fld id="{BA890517-78AA-42C6-964F-918002C6A731}" type="slidenum">
              <a:rPr lang="en-US" smtClean="0"/>
              <a:pPr algn="r"/>
              <a:t>55</a:t>
            </a:fld>
            <a:endParaRPr lang="en-US" dirty="0" smtClean="0"/>
          </a:p>
        </p:txBody>
      </p:sp>
    </p:spTree>
    <p:extLst>
      <p:ext uri="{BB962C8B-B14F-4D97-AF65-F5344CB8AC3E}">
        <p14:creationId xmlns:p14="http://schemas.microsoft.com/office/powerpoint/2010/main" val="6513931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latin typeface="Georgia" pitchFamily="18" charset="0"/>
              </a:rPr>
              <a:t>What are foundational skills?</a:t>
            </a:r>
            <a:endParaRPr lang="en-US" dirty="0" smtClean="0">
              <a:latin typeface="Georgia" pitchFamily="18" charset="0"/>
            </a:endParaRPr>
          </a:p>
        </p:txBody>
      </p:sp>
      <p:sp>
        <p:nvSpPr>
          <p:cNvPr id="57347" name="Rectangle 3"/>
          <p:cNvSpPr>
            <a:spLocks noGrp="1" noChangeArrowheads="1"/>
          </p:cNvSpPr>
          <p:nvPr>
            <p:ph type="body" idx="1"/>
          </p:nvPr>
        </p:nvSpPr>
        <p:spPr>
          <a:xfrm>
            <a:off x="381000" y="2209800"/>
            <a:ext cx="8610600" cy="4286250"/>
          </a:xfrm>
        </p:spPr>
        <p:txBody>
          <a:bodyPr/>
          <a:lstStyle/>
          <a:p>
            <a:pPr eaLnBrk="1" hangingPunct="1"/>
            <a:r>
              <a:rPr lang="en-US" dirty="0" smtClean="0">
                <a:latin typeface="Georgia" pitchFamily="18" charset="0"/>
              </a:rPr>
              <a:t>Foundational skills are….</a:t>
            </a:r>
          </a:p>
          <a:p>
            <a:pPr eaLnBrk="1" hangingPunct="1">
              <a:buFontTx/>
              <a:buNone/>
            </a:pPr>
            <a:endParaRPr lang="en-US" sz="900" dirty="0" smtClean="0">
              <a:latin typeface="Georgia" pitchFamily="18" charset="0"/>
            </a:endParaRPr>
          </a:p>
          <a:p>
            <a:pPr lvl="1" eaLnBrk="1" hangingPunct="1">
              <a:buFont typeface="Wingdings" pitchFamily="2" charset="2"/>
              <a:buNone/>
            </a:pPr>
            <a:r>
              <a:rPr lang="en-US" dirty="0" smtClean="0">
                <a:latin typeface="Georgia" pitchFamily="18" charset="0"/>
              </a:rPr>
              <a:t>Skills and behaviors that occur earlier in development and serve as the foundation for later skill development</a:t>
            </a:r>
          </a:p>
          <a:p>
            <a:pPr lvl="1" eaLnBrk="1" hangingPunct="1">
              <a:buFont typeface="Wingdings" pitchFamily="2" charset="2"/>
              <a:buNone/>
            </a:pPr>
            <a:r>
              <a:rPr lang="en-US" dirty="0" smtClean="0">
                <a:latin typeface="Georgia" pitchFamily="18" charset="0"/>
              </a:rPr>
              <a:t>Teachers and interventionists often use foundational skills to help children move to the next level developmentally</a:t>
            </a:r>
          </a:p>
          <a:p>
            <a:pPr lvl="1" eaLnBrk="1" hangingPunct="1">
              <a:buFont typeface="Wingdings" pitchFamily="2" charset="2"/>
              <a:buNone/>
            </a:pPr>
            <a:endParaRPr lang="en-US" dirty="0" smtClean="0"/>
          </a:p>
        </p:txBody>
      </p:sp>
      <p:sp>
        <p:nvSpPr>
          <p:cNvPr id="57348" name="Slide Number Placeholder 3"/>
          <p:cNvSpPr>
            <a:spLocks noGrp="1"/>
          </p:cNvSpPr>
          <p:nvPr>
            <p:ph type="sldNum" sz="quarter" idx="11"/>
          </p:nvPr>
        </p:nvSpPr>
        <p:spPr>
          <a:xfrm>
            <a:off x="5181600" y="6172200"/>
            <a:ext cx="3733800" cy="476250"/>
          </a:xfrm>
          <a:noFill/>
        </p:spPr>
        <p:txBody>
          <a:bodyPr/>
          <a:lstStyle/>
          <a:p>
            <a:pPr algn="r"/>
            <a:fld id="{39067023-86F7-473A-838F-628D5469D472}" type="slidenum">
              <a:rPr lang="en-US" smtClean="0"/>
              <a:pPr algn="r"/>
              <a:t>56</a:t>
            </a:fld>
            <a:endParaRPr lang="en-US" dirty="0" smtClean="0"/>
          </a:p>
        </p:txBody>
      </p:sp>
    </p:spTree>
    <p:extLst>
      <p:ext uri="{BB962C8B-B14F-4D97-AF65-F5344CB8AC3E}">
        <p14:creationId xmlns:p14="http://schemas.microsoft.com/office/powerpoint/2010/main" val="1326992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228600"/>
            <a:ext cx="8077200" cy="1143000"/>
          </a:xfrm>
        </p:spPr>
        <p:txBody>
          <a:bodyPr/>
          <a:lstStyle/>
          <a:p>
            <a:pPr eaLnBrk="1" hangingPunct="1"/>
            <a:r>
              <a:rPr lang="en-US" dirty="0" smtClean="0">
                <a:latin typeface="Georgia" pitchFamily="18" charset="0"/>
              </a:rPr>
              <a:t>What are immediate foundational skills?</a:t>
            </a:r>
          </a:p>
        </p:txBody>
      </p:sp>
      <p:sp>
        <p:nvSpPr>
          <p:cNvPr id="51203" name="Rectangle 3"/>
          <p:cNvSpPr>
            <a:spLocks noGrp="1" noChangeArrowheads="1"/>
          </p:cNvSpPr>
          <p:nvPr>
            <p:ph type="body" idx="1"/>
          </p:nvPr>
        </p:nvSpPr>
        <p:spPr>
          <a:xfrm>
            <a:off x="457200" y="2438400"/>
            <a:ext cx="8382000" cy="4286250"/>
          </a:xfrm>
        </p:spPr>
        <p:txBody>
          <a:bodyPr/>
          <a:lstStyle/>
          <a:p>
            <a:pPr eaLnBrk="1" hangingPunct="1">
              <a:defRPr/>
            </a:pPr>
            <a:r>
              <a:rPr lang="en-US" i="1" dirty="0" smtClean="0">
                <a:latin typeface="Georgia" pitchFamily="18" charset="0"/>
              </a:rPr>
              <a:t>Immediate</a:t>
            </a:r>
            <a:r>
              <a:rPr lang="en-US" dirty="0" smtClean="0">
                <a:latin typeface="Georgia" pitchFamily="18" charset="0"/>
              </a:rPr>
              <a:t> foundational skills are…</a:t>
            </a:r>
          </a:p>
          <a:p>
            <a:pPr eaLnBrk="1" hangingPunct="1">
              <a:buFontTx/>
              <a:buNone/>
              <a:defRPr/>
            </a:pPr>
            <a:endParaRPr lang="en-US" sz="1050" dirty="0" smtClean="0">
              <a:latin typeface="Georgia" pitchFamily="18" charset="0"/>
            </a:endParaRPr>
          </a:p>
          <a:p>
            <a:pPr lvl="1" eaLnBrk="1" hangingPunct="1">
              <a:buFont typeface="Wingdings" pitchFamily="2" charset="2"/>
              <a:buNone/>
              <a:defRPr/>
            </a:pPr>
            <a:r>
              <a:rPr lang="en-US" dirty="0" smtClean="0">
                <a:latin typeface="Georgia" pitchFamily="18" charset="0"/>
              </a:rPr>
              <a:t>Skills that are conceptually linked to later skills and immediately precede the later skills developmentally</a:t>
            </a:r>
          </a:p>
          <a:p>
            <a:pPr lvl="1" eaLnBrk="1" hangingPunct="1">
              <a:buFont typeface="Wingdings" pitchFamily="2" charset="2"/>
              <a:buNone/>
              <a:defRPr/>
            </a:pPr>
            <a:r>
              <a:rPr lang="en-US" dirty="0" smtClean="0">
                <a:latin typeface="Georgia" pitchFamily="18" charset="0"/>
              </a:rPr>
              <a:t>Example:  Children play alongside one another before they interact in play</a:t>
            </a:r>
          </a:p>
          <a:p>
            <a:pPr lvl="1" eaLnBrk="1" hangingPunct="1">
              <a:buFont typeface="Wingdings" pitchFamily="2" charset="2"/>
              <a:buNone/>
              <a:defRPr/>
            </a:pPr>
            <a:endParaRPr lang="en-US" dirty="0" smtClean="0"/>
          </a:p>
        </p:txBody>
      </p:sp>
      <p:sp>
        <p:nvSpPr>
          <p:cNvPr id="58372" name="Slide Number Placeholder 3"/>
          <p:cNvSpPr>
            <a:spLocks noGrp="1"/>
          </p:cNvSpPr>
          <p:nvPr>
            <p:ph type="sldNum" sz="quarter" idx="11"/>
          </p:nvPr>
        </p:nvSpPr>
        <p:spPr>
          <a:xfrm>
            <a:off x="5257800" y="6172200"/>
            <a:ext cx="3733800" cy="476250"/>
          </a:xfrm>
          <a:noFill/>
        </p:spPr>
        <p:txBody>
          <a:bodyPr/>
          <a:lstStyle/>
          <a:p>
            <a:pPr algn="r"/>
            <a:fld id="{3DC2972F-F546-45F6-BE9F-212E1C1AB30B}" type="slidenum">
              <a:rPr lang="en-US" smtClean="0"/>
              <a:pPr algn="r"/>
              <a:t>57</a:t>
            </a:fld>
            <a:endParaRPr lang="en-US" dirty="0" smtClean="0"/>
          </a:p>
        </p:txBody>
      </p:sp>
    </p:spTree>
    <p:extLst>
      <p:ext uri="{BB962C8B-B14F-4D97-AF65-F5344CB8AC3E}">
        <p14:creationId xmlns:p14="http://schemas.microsoft.com/office/powerpoint/2010/main" val="41872861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685800" y="2438400"/>
            <a:ext cx="7772400" cy="4838700"/>
          </a:xfrm>
        </p:spPr>
        <p:txBody>
          <a:bodyPr/>
          <a:lstStyle/>
          <a:p>
            <a:pPr>
              <a:buFont typeface="Wingdings" pitchFamily="2" charset="2"/>
              <a:buChar char="§"/>
            </a:pPr>
            <a:r>
              <a:rPr lang="en-US" dirty="0" smtClean="0">
                <a:latin typeface="Georgia" pitchFamily="18" charset="0"/>
              </a:rPr>
              <a:t>The set of skills and behavior that occur developmentally just prior to age-expected functioning</a:t>
            </a:r>
            <a:r>
              <a:rPr lang="en-US" i="1" dirty="0" smtClean="0">
                <a:latin typeface="Georgia" pitchFamily="18" charset="0"/>
              </a:rPr>
              <a:t> </a:t>
            </a:r>
          </a:p>
          <a:p>
            <a:pPr>
              <a:buFont typeface="Wingdings" pitchFamily="2" charset="2"/>
              <a:buChar char="§"/>
            </a:pPr>
            <a:endParaRPr lang="en-US" sz="1000" dirty="0" smtClean="0">
              <a:latin typeface="Georgia" pitchFamily="18" charset="0"/>
            </a:endParaRPr>
          </a:p>
          <a:p>
            <a:pPr>
              <a:buFont typeface="Wingdings" pitchFamily="2" charset="2"/>
              <a:buChar char="§"/>
            </a:pPr>
            <a:r>
              <a:rPr lang="en-US" dirty="0" smtClean="0">
                <a:latin typeface="Georgia" pitchFamily="18" charset="0"/>
              </a:rPr>
              <a:t>Are the basis on which to build age-expected functioning</a:t>
            </a:r>
          </a:p>
          <a:p>
            <a:pPr>
              <a:buFont typeface="Wingdings" pitchFamily="2" charset="2"/>
              <a:buChar char="§"/>
            </a:pPr>
            <a:endParaRPr lang="en-US" sz="1000" dirty="0" smtClean="0">
              <a:latin typeface="Georgia" pitchFamily="18" charset="0"/>
            </a:endParaRPr>
          </a:p>
          <a:p>
            <a:pPr>
              <a:buFont typeface="Wingdings" pitchFamily="2" charset="2"/>
              <a:buChar char="§"/>
            </a:pPr>
            <a:r>
              <a:rPr lang="en-US" dirty="0" smtClean="0">
                <a:latin typeface="Georgia" pitchFamily="18" charset="0"/>
              </a:rPr>
              <a:t>Functioning looks like a younger child </a:t>
            </a:r>
          </a:p>
        </p:txBody>
      </p:sp>
      <p:sp>
        <p:nvSpPr>
          <p:cNvPr id="59395" name="Slide Number Placeholder 5"/>
          <p:cNvSpPr>
            <a:spLocks noGrp="1"/>
          </p:cNvSpPr>
          <p:nvPr>
            <p:ph type="sldNum" sz="quarter" idx="11"/>
          </p:nvPr>
        </p:nvSpPr>
        <p:spPr>
          <a:xfrm>
            <a:off x="7162800" y="6408738"/>
            <a:ext cx="1851025" cy="365125"/>
          </a:xfrm>
          <a:noFill/>
        </p:spPr>
        <p:txBody>
          <a:bodyPr/>
          <a:lstStyle/>
          <a:p>
            <a:pPr indent="800100"/>
            <a:fld id="{CD4D6899-DF9C-46F6-A804-B722FB8EDA26}" type="slidenum">
              <a:rPr lang="en-US" smtClean="0"/>
              <a:pPr indent="800100"/>
              <a:t>58</a:t>
            </a:fld>
            <a:endParaRPr lang="en-US" smtClean="0"/>
          </a:p>
        </p:txBody>
      </p:sp>
      <p:sp>
        <p:nvSpPr>
          <p:cNvPr id="59396" name="Rectangle 2"/>
          <p:cNvSpPr>
            <a:spLocks noGrp="1" noChangeArrowheads="1"/>
          </p:cNvSpPr>
          <p:nvPr>
            <p:ph type="title"/>
          </p:nvPr>
        </p:nvSpPr>
        <p:spPr>
          <a:xfrm>
            <a:off x="152400" y="152400"/>
            <a:ext cx="8458200" cy="1143000"/>
          </a:xfrm>
        </p:spPr>
        <p:txBody>
          <a:bodyPr/>
          <a:lstStyle/>
          <a:p>
            <a:pPr eaLnBrk="1" hangingPunct="1"/>
            <a:r>
              <a:rPr lang="en-US" b="1" dirty="0" smtClean="0">
                <a:latin typeface="Georgia" pitchFamily="18" charset="0"/>
              </a:rPr>
              <a:t>Immediate foundational skills</a:t>
            </a:r>
          </a:p>
        </p:txBody>
      </p:sp>
    </p:spTree>
    <p:extLst>
      <p:ext uri="{BB962C8B-B14F-4D97-AF65-F5344CB8AC3E}">
        <p14:creationId xmlns:p14="http://schemas.microsoft.com/office/powerpoint/2010/main" val="3782859143"/>
      </p:ext>
    </p:extLst>
  </p:cSld>
  <p:clrMapOvr>
    <a:masterClrMapping/>
  </p:clrMapOvr>
  <p:transition>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1"/>
          </p:nvPr>
        </p:nvSpPr>
        <p:spPr>
          <a:xfrm>
            <a:off x="7162800" y="6408738"/>
            <a:ext cx="1851025" cy="365125"/>
          </a:xfrm>
          <a:noFill/>
        </p:spPr>
        <p:txBody>
          <a:bodyPr/>
          <a:lstStyle/>
          <a:p>
            <a:pPr indent="800100"/>
            <a:fld id="{3480962B-DE6F-47E7-9486-579D29696B48}" type="slidenum">
              <a:rPr lang="en-US" smtClean="0"/>
              <a:pPr indent="800100"/>
              <a:t>59</a:t>
            </a:fld>
            <a:endParaRPr lang="en-US" smtClean="0"/>
          </a:p>
        </p:txBody>
      </p:sp>
      <p:sp>
        <p:nvSpPr>
          <p:cNvPr id="60420" name="Rectangle 2"/>
          <p:cNvSpPr>
            <a:spLocks noGrp="1" noChangeArrowheads="1"/>
          </p:cNvSpPr>
          <p:nvPr>
            <p:ph type="title"/>
          </p:nvPr>
        </p:nvSpPr>
        <p:spPr/>
        <p:txBody>
          <a:bodyPr/>
          <a:lstStyle/>
          <a:p>
            <a:pPr eaLnBrk="1" hangingPunct="1"/>
            <a:r>
              <a:rPr lang="en-US" sz="3600" b="1" dirty="0" smtClean="0">
                <a:latin typeface="Georgia" pitchFamily="18" charset="0"/>
              </a:rPr>
              <a:t>How foundational skills lead to age-expected functioning</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0"/>
            <a:ext cx="8229599" cy="435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018409"/>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a:defRPr/>
            </a:pPr>
            <a:r>
              <a:rPr lang="en-US"/>
              <a:t>Early Childhood Outcomes Center</a:t>
            </a:r>
            <a:endParaRPr lang="en-US">
              <a:latin typeface="Arial" charset="0"/>
            </a:endParaRPr>
          </a:p>
        </p:txBody>
      </p:sp>
      <p:sp>
        <p:nvSpPr>
          <p:cNvPr id="27651" name="Slide Number Placeholder 3"/>
          <p:cNvSpPr>
            <a:spLocks noGrp="1"/>
          </p:cNvSpPr>
          <p:nvPr>
            <p:ph type="sldNum" sz="quarter" idx="4294967295"/>
          </p:nvPr>
        </p:nvSpPr>
        <p:spPr>
          <a:xfrm>
            <a:off x="7543800" y="6324600"/>
            <a:ext cx="1371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fld id="{3AA24425-76EA-4814-8C04-1A8A9863AAC9}" type="slidenum">
              <a:rPr lang="en-US" sz="1400">
                <a:solidFill>
                  <a:schemeClr val="bg1"/>
                </a:solidFill>
              </a:rPr>
              <a:pPr/>
              <a:t>6</a:t>
            </a:fld>
            <a:endParaRPr lang="en-US" sz="1400">
              <a:solidFill>
                <a:schemeClr val="bg1"/>
              </a:solidFill>
            </a:endParaRPr>
          </a:p>
        </p:txBody>
      </p:sp>
      <p:sp>
        <p:nvSpPr>
          <p:cNvPr id="27652" name="Text Box 2"/>
          <p:cNvSpPr txBox="1">
            <a:spLocks noChangeArrowheads="1"/>
          </p:cNvSpPr>
          <p:nvPr/>
        </p:nvSpPr>
        <p:spPr bwMode="auto">
          <a:xfrm>
            <a:off x="533400" y="2286000"/>
            <a:ext cx="8153400"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rgbClr val="F7F7F7"/>
                </a:solidFill>
                <a:latin typeface="Arial" charset="0"/>
              </a:defRPr>
            </a:lvl1pPr>
            <a:lvl2pPr marL="973138" indent="-515938">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lgn="l" eaLnBrk="1" hangingPunct="1">
              <a:lnSpc>
                <a:spcPct val="130000"/>
              </a:lnSpc>
              <a:buClr>
                <a:schemeClr val="hlink"/>
              </a:buClr>
              <a:buFont typeface="Wingdings" pitchFamily="2" charset="2"/>
              <a:buChar char="l"/>
            </a:pPr>
            <a:r>
              <a:rPr lang="en-US" sz="2400" dirty="0">
                <a:solidFill>
                  <a:schemeClr val="tx1"/>
                </a:solidFill>
              </a:rPr>
              <a:t>130 programs examined in 2002; 50% programs had no performance data</a:t>
            </a:r>
          </a:p>
          <a:p>
            <a:pPr algn="l" eaLnBrk="1" hangingPunct="1">
              <a:lnSpc>
                <a:spcPct val="130000"/>
              </a:lnSpc>
              <a:buClr>
                <a:schemeClr val="hlink"/>
              </a:buClr>
              <a:buFont typeface="Wingdings" pitchFamily="2" charset="2"/>
              <a:buChar char="l"/>
            </a:pPr>
            <a:r>
              <a:rPr lang="en-US" sz="2400" dirty="0">
                <a:solidFill>
                  <a:schemeClr val="tx1"/>
                </a:solidFill>
              </a:rPr>
              <a:t>Programs looking at inputs, not results</a:t>
            </a:r>
          </a:p>
          <a:p>
            <a:pPr algn="l" eaLnBrk="1" hangingPunct="1">
              <a:lnSpc>
                <a:spcPct val="130000"/>
              </a:lnSpc>
              <a:buClr>
                <a:schemeClr val="hlink"/>
              </a:buClr>
              <a:buFont typeface="Wingdings" pitchFamily="2" charset="2"/>
              <a:buChar char="l"/>
            </a:pPr>
            <a:r>
              <a:rPr lang="en-US" sz="2400" dirty="0">
                <a:solidFill>
                  <a:schemeClr val="tx1"/>
                </a:solidFill>
              </a:rPr>
              <a:t>Part C and Section 619</a:t>
            </a:r>
          </a:p>
          <a:p>
            <a:pPr lvl="1" algn="l" eaLnBrk="1" hangingPunct="1">
              <a:lnSpc>
                <a:spcPct val="130000"/>
              </a:lnSpc>
              <a:buClr>
                <a:schemeClr val="accent1"/>
              </a:buClr>
              <a:buFont typeface="Wingdings" pitchFamily="2" charset="2"/>
              <a:buChar char="§"/>
            </a:pPr>
            <a:r>
              <a:rPr lang="en-US" sz="2400" dirty="0">
                <a:solidFill>
                  <a:schemeClr val="tx1"/>
                </a:solidFill>
              </a:rPr>
              <a:t>No long-term child outcome goals or data</a:t>
            </a:r>
          </a:p>
          <a:p>
            <a:pPr lvl="1" algn="l" eaLnBrk="1" hangingPunct="1">
              <a:lnSpc>
                <a:spcPct val="130000"/>
              </a:lnSpc>
              <a:buClr>
                <a:schemeClr val="accent1"/>
              </a:buClr>
              <a:buFont typeface="Wingdings" pitchFamily="2" charset="2"/>
              <a:buChar char="§"/>
            </a:pPr>
            <a:r>
              <a:rPr lang="en-US" sz="2400" dirty="0">
                <a:solidFill>
                  <a:schemeClr val="tx1"/>
                </a:solidFill>
              </a:rPr>
              <a:t>Need to develop a strategy to collect annual performance data in a timely manner</a:t>
            </a:r>
          </a:p>
        </p:txBody>
      </p:sp>
      <p:sp>
        <p:nvSpPr>
          <p:cNvPr id="576515" name="Rectangle 3"/>
          <p:cNvSpPr>
            <a:spLocks noGrp="1" noChangeArrowheads="1"/>
          </p:cNvSpPr>
          <p:nvPr>
            <p:ph type="title" idx="4294967295"/>
          </p:nvPr>
        </p:nvSpPr>
        <p:spPr/>
        <p:txBody>
          <a:bodyPr/>
          <a:lstStyle/>
          <a:p>
            <a:pPr eaLnBrk="1" hangingPunct="1">
              <a:defRPr/>
            </a:pPr>
            <a:r>
              <a:rPr lang="en-US" smtClean="0"/>
              <a:t>PART evaluation results (2002)</a:t>
            </a:r>
          </a:p>
        </p:txBody>
      </p:sp>
    </p:spTree>
    <p:extLst>
      <p:ext uri="{BB962C8B-B14F-4D97-AF65-F5344CB8AC3E}">
        <p14:creationId xmlns:p14="http://schemas.microsoft.com/office/powerpoint/2010/main" val="38126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9" name="Rectangle 5"/>
          <p:cNvSpPr>
            <a:spLocks noGrp="1" noChangeArrowheads="1"/>
          </p:cNvSpPr>
          <p:nvPr>
            <p:ph type="title"/>
          </p:nvPr>
        </p:nvSpPr>
        <p:spPr/>
        <p:txBody>
          <a:bodyPr/>
          <a:lstStyle/>
          <a:p>
            <a:pPr eaLnBrk="1" hangingPunct="1">
              <a:defRPr/>
            </a:pPr>
            <a:endParaRPr lang="en-US" sz="4000" dirty="0" smtClean="0">
              <a:latin typeface="Georgia" pitchFamily="18" charset="0"/>
            </a:endParaRPr>
          </a:p>
        </p:txBody>
      </p:sp>
      <p:sp>
        <p:nvSpPr>
          <p:cNvPr id="36867" name="Rectangle 6"/>
          <p:cNvSpPr>
            <a:spLocks noGrp="1" noChangeArrowheads="1"/>
          </p:cNvSpPr>
          <p:nvPr>
            <p:ph type="body" idx="1"/>
          </p:nvPr>
        </p:nvSpPr>
        <p:spPr/>
        <p:txBody>
          <a:bodyPr/>
          <a:lstStyle/>
          <a:p>
            <a:pPr eaLnBrk="1" hangingPunct="1">
              <a:lnSpc>
                <a:spcPct val="90000"/>
              </a:lnSpc>
              <a:buNone/>
            </a:pPr>
            <a:r>
              <a:rPr lang="en-US" sz="4800" dirty="0">
                <a:latin typeface="Georgia" pitchFamily="18" charset="0"/>
              </a:rPr>
              <a:t>Age Expectation </a:t>
            </a:r>
            <a:r>
              <a:rPr lang="en-US" sz="4800" dirty="0" smtClean="0">
                <a:latin typeface="Georgia" pitchFamily="18" charset="0"/>
              </a:rPr>
              <a:t>Resources: </a:t>
            </a:r>
          </a:p>
          <a:p>
            <a:pPr eaLnBrk="1" hangingPunct="1">
              <a:lnSpc>
                <a:spcPct val="90000"/>
              </a:lnSpc>
            </a:pPr>
            <a:r>
              <a:rPr lang="en-US" sz="3600" dirty="0" smtClean="0">
                <a:latin typeface="Georgia" pitchFamily="18" charset="0"/>
              </a:rPr>
              <a:t>ND resource</a:t>
            </a:r>
          </a:p>
          <a:p>
            <a:pPr eaLnBrk="1" hangingPunct="1">
              <a:lnSpc>
                <a:spcPct val="90000"/>
              </a:lnSpc>
            </a:pPr>
            <a:r>
              <a:rPr lang="en-US" sz="3600" dirty="0"/>
              <a:t>CDC Milestones </a:t>
            </a:r>
            <a:r>
              <a:rPr lang="en-US" sz="3600" dirty="0">
                <a:hlinkClick r:id="rId3"/>
              </a:rPr>
              <a:t>http://</a:t>
            </a:r>
            <a:r>
              <a:rPr lang="en-US" sz="3600" dirty="0" smtClean="0">
                <a:hlinkClick r:id="rId3"/>
              </a:rPr>
              <a:t>www.cdc.gov/NCBDDD/actearly/pdf/checklists/All_Checklists.pdf</a:t>
            </a:r>
            <a:r>
              <a:rPr lang="en-US" sz="3600" dirty="0" smtClean="0"/>
              <a:t> </a:t>
            </a:r>
          </a:p>
          <a:p>
            <a:pPr eaLnBrk="1" hangingPunct="1">
              <a:lnSpc>
                <a:spcPct val="90000"/>
              </a:lnSpc>
            </a:pPr>
            <a:r>
              <a:rPr lang="en-US" sz="3600" dirty="0" smtClean="0"/>
              <a:t>Other?  E.g. ELGs</a:t>
            </a:r>
          </a:p>
          <a:p>
            <a:pPr eaLnBrk="1" hangingPunct="1">
              <a:lnSpc>
                <a:spcPct val="90000"/>
              </a:lnSpc>
              <a:buNone/>
            </a:pPr>
            <a:endParaRPr lang="en-US" dirty="0" smtClean="0"/>
          </a:p>
          <a:p>
            <a:pPr eaLnBrk="1" hangingPunct="1">
              <a:lnSpc>
                <a:spcPct val="90000"/>
              </a:lnSpc>
              <a:buNone/>
            </a:pPr>
            <a:endParaRPr lang="en-US" sz="3600" b="1" dirty="0" smtClean="0"/>
          </a:p>
          <a:p>
            <a:pPr marL="457200" lvl="1" indent="0" eaLnBrk="1" hangingPunct="1">
              <a:lnSpc>
                <a:spcPct val="90000"/>
              </a:lnSpc>
              <a:buNone/>
            </a:pPr>
            <a:endParaRPr lang="en-US" sz="3600" b="1"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06712D2E-7C77-4AF2-8AD8-5058B673BD74}" type="slidenum">
              <a:rPr lang="en-US" smtClean="0"/>
              <a:pPr>
                <a:defRPr/>
              </a:pPr>
              <a:t>60</a:t>
            </a:fld>
            <a:endParaRPr lang="en-US" dirty="0"/>
          </a:p>
        </p:txBody>
      </p:sp>
    </p:spTree>
    <p:extLst>
      <p:ext uri="{BB962C8B-B14F-4D97-AF65-F5344CB8AC3E}">
        <p14:creationId xmlns:p14="http://schemas.microsoft.com/office/powerpoint/2010/main" val="143377109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9" name="Rectangle 5"/>
          <p:cNvSpPr>
            <a:spLocks noGrp="1" noChangeArrowheads="1"/>
          </p:cNvSpPr>
          <p:nvPr>
            <p:ph type="title"/>
          </p:nvPr>
        </p:nvSpPr>
        <p:spPr/>
        <p:txBody>
          <a:bodyPr/>
          <a:lstStyle/>
          <a:p>
            <a:pPr eaLnBrk="1" hangingPunct="1">
              <a:defRPr/>
            </a:pPr>
            <a:r>
              <a:rPr lang="en-US" sz="4000" dirty="0" smtClean="0">
                <a:latin typeface="Georgia" pitchFamily="18" charset="0"/>
              </a:rPr>
              <a:t>Activity</a:t>
            </a:r>
          </a:p>
        </p:txBody>
      </p:sp>
      <p:sp>
        <p:nvSpPr>
          <p:cNvPr id="36867" name="Rectangle 6"/>
          <p:cNvSpPr>
            <a:spLocks noGrp="1" noChangeArrowheads="1"/>
          </p:cNvSpPr>
          <p:nvPr>
            <p:ph type="body" idx="1"/>
          </p:nvPr>
        </p:nvSpPr>
        <p:spPr/>
        <p:txBody>
          <a:bodyPr/>
          <a:lstStyle/>
          <a:p>
            <a:pPr eaLnBrk="1" hangingPunct="1">
              <a:lnSpc>
                <a:spcPct val="90000"/>
              </a:lnSpc>
              <a:buNone/>
            </a:pPr>
            <a:r>
              <a:rPr lang="en-US" dirty="0" smtClean="0"/>
              <a:t>Determine which skills are:</a:t>
            </a:r>
          </a:p>
          <a:p>
            <a:pPr lvl="1" eaLnBrk="1" hangingPunct="1">
              <a:lnSpc>
                <a:spcPct val="90000"/>
              </a:lnSpc>
            </a:pPr>
            <a:r>
              <a:rPr lang="en-US" sz="3600" b="1" dirty="0" smtClean="0"/>
              <a:t>Age expected (AE)</a:t>
            </a:r>
          </a:p>
          <a:p>
            <a:pPr lvl="1" eaLnBrk="1" hangingPunct="1">
              <a:lnSpc>
                <a:spcPct val="90000"/>
              </a:lnSpc>
            </a:pPr>
            <a:r>
              <a:rPr lang="en-US" sz="3600" b="1" dirty="0" smtClean="0"/>
              <a:t>Immediate foundational (IF)</a:t>
            </a:r>
          </a:p>
          <a:p>
            <a:pPr lvl="1" eaLnBrk="1" hangingPunct="1">
              <a:lnSpc>
                <a:spcPct val="90000"/>
              </a:lnSpc>
            </a:pPr>
            <a:r>
              <a:rPr lang="en-US" sz="3600" b="1" dirty="0" smtClean="0"/>
              <a:t>Foundational (F)</a:t>
            </a:r>
          </a:p>
          <a:p>
            <a:pPr marL="457200" lvl="1" indent="0" eaLnBrk="1" hangingPunct="1">
              <a:lnSpc>
                <a:spcPct val="90000"/>
              </a:lnSpc>
              <a:buNone/>
            </a:pPr>
            <a:endParaRPr lang="en-US" sz="3600" b="1"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06712D2E-7C77-4AF2-8AD8-5058B673BD74}" type="slidenum">
              <a:rPr lang="en-US" smtClean="0"/>
              <a:pPr>
                <a:defRPr/>
              </a:pPr>
              <a:t>61</a:t>
            </a:fld>
            <a:endParaRPr lang="en-US" dirty="0"/>
          </a:p>
        </p:txBody>
      </p:sp>
    </p:spTree>
    <p:extLst>
      <p:ext uri="{BB962C8B-B14F-4D97-AF65-F5344CB8AC3E}">
        <p14:creationId xmlns:p14="http://schemas.microsoft.com/office/powerpoint/2010/main" val="274099031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BC5FB86-FC2C-43B3-8E2C-0E23BC35FB9C}" type="slidenum">
              <a:rPr lang="en-US" smtClean="0"/>
              <a:pPr>
                <a:defRPr/>
              </a:pPr>
              <a:t>62</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 y="1371600"/>
            <a:ext cx="9143999" cy="3580069"/>
          </a:xfrm>
          <a:prstGeom prst="rect">
            <a:avLst/>
          </a:prstGeom>
          <a:noFill/>
          <a:ln w="9525">
            <a:noFill/>
            <a:miter lim="800000"/>
            <a:headEnd/>
            <a:tailEnd/>
          </a:ln>
        </p:spPr>
      </p:pic>
      <p:sp>
        <p:nvSpPr>
          <p:cNvPr id="6" name="TextBox 5"/>
          <p:cNvSpPr txBox="1"/>
          <p:nvPr/>
        </p:nvSpPr>
        <p:spPr>
          <a:xfrm>
            <a:off x="685800" y="381000"/>
            <a:ext cx="7696200" cy="584775"/>
          </a:xfrm>
          <a:prstGeom prst="rect">
            <a:avLst/>
          </a:prstGeom>
          <a:noFill/>
        </p:spPr>
        <p:txBody>
          <a:bodyPr wrap="square" rtlCol="0">
            <a:spAutoFit/>
          </a:bodyPr>
          <a:lstStyle/>
          <a:p>
            <a:r>
              <a:rPr lang="en-US" i="1" dirty="0" smtClean="0"/>
              <a:t>skills/behaviors for a </a:t>
            </a:r>
            <a:r>
              <a:rPr lang="en-US" b="1" i="1" dirty="0" smtClean="0"/>
              <a:t>30 month old child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394E262-06BA-400D-9091-BDA87F7A89F1}" type="slidenum">
              <a:rPr lang="en-US" smtClean="0"/>
              <a:pPr>
                <a:defRPr/>
              </a:pPr>
              <a:t>63</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1452562"/>
            <a:ext cx="9109493" cy="3195638"/>
          </a:xfrm>
          <a:prstGeom prst="rect">
            <a:avLst/>
          </a:prstGeom>
          <a:noFill/>
          <a:ln w="9525">
            <a:noFill/>
            <a:miter lim="800000"/>
            <a:headEnd/>
            <a:tailEnd/>
          </a:ln>
        </p:spPr>
      </p:pic>
      <p:sp>
        <p:nvSpPr>
          <p:cNvPr id="4" name="TextBox 3"/>
          <p:cNvSpPr txBox="1"/>
          <p:nvPr/>
        </p:nvSpPr>
        <p:spPr>
          <a:xfrm>
            <a:off x="685800" y="381000"/>
            <a:ext cx="7696200" cy="584775"/>
          </a:xfrm>
          <a:prstGeom prst="rect">
            <a:avLst/>
          </a:prstGeom>
          <a:noFill/>
        </p:spPr>
        <p:txBody>
          <a:bodyPr wrap="square" rtlCol="0">
            <a:spAutoFit/>
          </a:bodyPr>
          <a:lstStyle/>
          <a:p>
            <a:r>
              <a:rPr lang="en-US" i="1" dirty="0" smtClean="0"/>
              <a:t>skills/behaviors for a </a:t>
            </a:r>
            <a:r>
              <a:rPr lang="en-US" b="1" i="1" dirty="0" smtClean="0"/>
              <a:t>30 month old child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394E262-06BA-400D-9091-BDA87F7A89F1}" type="slidenum">
              <a:rPr lang="en-US" smtClean="0"/>
              <a:pPr>
                <a:defRPr/>
              </a:pPr>
              <a:t>64</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1447800"/>
            <a:ext cx="9092999" cy="3424238"/>
          </a:xfrm>
          <a:prstGeom prst="rect">
            <a:avLst/>
          </a:prstGeom>
          <a:noFill/>
          <a:ln w="9525">
            <a:noFill/>
            <a:miter lim="800000"/>
            <a:headEnd/>
            <a:tailEnd/>
          </a:ln>
        </p:spPr>
      </p:pic>
      <p:sp>
        <p:nvSpPr>
          <p:cNvPr id="4" name="TextBox 3"/>
          <p:cNvSpPr txBox="1"/>
          <p:nvPr/>
        </p:nvSpPr>
        <p:spPr>
          <a:xfrm>
            <a:off x="685800" y="381000"/>
            <a:ext cx="7696200" cy="584775"/>
          </a:xfrm>
          <a:prstGeom prst="rect">
            <a:avLst/>
          </a:prstGeom>
          <a:noFill/>
        </p:spPr>
        <p:txBody>
          <a:bodyPr wrap="square" rtlCol="0">
            <a:spAutoFit/>
          </a:bodyPr>
          <a:lstStyle/>
          <a:p>
            <a:r>
              <a:rPr lang="en-US" i="1" dirty="0" smtClean="0"/>
              <a:t>skills/behaviors for a </a:t>
            </a:r>
            <a:r>
              <a:rPr lang="en-US" b="1" i="1" dirty="0" smtClean="0"/>
              <a:t>30 month old child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1"/>
          </p:nvPr>
        </p:nvSpPr>
        <p:spPr>
          <a:xfrm>
            <a:off x="8340996" y="6096000"/>
            <a:ext cx="345803" cy="476250"/>
          </a:xfrm>
          <a:noFill/>
        </p:spPr>
        <p:txBody>
          <a:bodyPr/>
          <a:lstStyle/>
          <a:p>
            <a:fld id="{5B20BAE6-9CE2-4414-82D3-878AA26CE6BC}" type="slidenum">
              <a:rPr lang="en-US" smtClean="0"/>
              <a:pPr/>
              <a:t>65</a:t>
            </a:fld>
            <a:endParaRPr lang="en-US" dirty="0" smtClean="0"/>
          </a:p>
        </p:txBody>
      </p:sp>
      <p:sp>
        <p:nvSpPr>
          <p:cNvPr id="40963" name="Rectangle 2"/>
          <p:cNvSpPr>
            <a:spLocks noGrp="1" noChangeArrowheads="1"/>
          </p:cNvSpPr>
          <p:nvPr>
            <p:ph type="title"/>
          </p:nvPr>
        </p:nvSpPr>
        <p:spPr>
          <a:xfrm>
            <a:off x="533400" y="381000"/>
            <a:ext cx="8077200" cy="1143000"/>
          </a:xfrm>
        </p:spPr>
        <p:txBody>
          <a:bodyPr/>
          <a:lstStyle/>
          <a:p>
            <a:pPr eaLnBrk="1" hangingPunct="1"/>
            <a:r>
              <a:rPr lang="en-US" b="1" dirty="0" smtClean="0">
                <a:latin typeface="Georgia" pitchFamily="18" charset="0"/>
              </a:rPr>
              <a:t>“Buckets List”</a:t>
            </a:r>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694315"/>
            <a:ext cx="816429" cy="105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694315"/>
            <a:ext cx="914400" cy="214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694315"/>
            <a:ext cx="1011318"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3694315"/>
            <a:ext cx="960837" cy="181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0" y="3694315"/>
            <a:ext cx="890587" cy="193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3694315"/>
            <a:ext cx="880393" cy="124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556" y="3694315"/>
            <a:ext cx="933044" cy="92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6544" y="2785671"/>
            <a:ext cx="617068" cy="523220"/>
          </a:xfrm>
          <a:prstGeom prst="rect">
            <a:avLst/>
          </a:prstGeom>
          <a:solidFill>
            <a:schemeClr val="bg1"/>
          </a:solidFill>
          <a:ln>
            <a:solidFill>
              <a:schemeClr val="tx1"/>
            </a:solidFill>
          </a:ln>
        </p:spPr>
        <p:txBody>
          <a:bodyPr wrap="square" rtlCol="0">
            <a:spAutoFit/>
          </a:bodyPr>
          <a:lstStyle/>
          <a:p>
            <a:r>
              <a:rPr lang="en-US" sz="2800" dirty="0" smtClean="0"/>
              <a:t>7</a:t>
            </a:r>
            <a:endParaRPr lang="en-US" sz="2800" dirty="0"/>
          </a:p>
        </p:txBody>
      </p:sp>
      <p:sp>
        <p:nvSpPr>
          <p:cNvPr id="19" name="TextBox 18"/>
          <p:cNvSpPr txBox="1"/>
          <p:nvPr/>
        </p:nvSpPr>
        <p:spPr>
          <a:xfrm>
            <a:off x="1731862" y="2785671"/>
            <a:ext cx="617068" cy="523220"/>
          </a:xfrm>
          <a:prstGeom prst="rect">
            <a:avLst/>
          </a:prstGeom>
          <a:solidFill>
            <a:schemeClr val="bg1"/>
          </a:solidFill>
          <a:ln>
            <a:solidFill>
              <a:schemeClr val="tx1"/>
            </a:solidFill>
          </a:ln>
        </p:spPr>
        <p:txBody>
          <a:bodyPr wrap="square" rtlCol="0">
            <a:spAutoFit/>
          </a:bodyPr>
          <a:lstStyle/>
          <a:p>
            <a:r>
              <a:rPr lang="en-US" sz="2800" dirty="0"/>
              <a:t>6</a:t>
            </a:r>
          </a:p>
        </p:txBody>
      </p:sp>
      <p:sp>
        <p:nvSpPr>
          <p:cNvPr id="20" name="TextBox 19"/>
          <p:cNvSpPr txBox="1"/>
          <p:nvPr/>
        </p:nvSpPr>
        <p:spPr>
          <a:xfrm>
            <a:off x="2879959" y="2795653"/>
            <a:ext cx="617068" cy="523220"/>
          </a:xfrm>
          <a:prstGeom prst="rect">
            <a:avLst/>
          </a:prstGeom>
          <a:solidFill>
            <a:schemeClr val="bg1"/>
          </a:solidFill>
          <a:ln>
            <a:solidFill>
              <a:schemeClr val="tx1"/>
            </a:solidFill>
          </a:ln>
        </p:spPr>
        <p:txBody>
          <a:bodyPr wrap="square" rtlCol="0">
            <a:spAutoFit/>
          </a:bodyPr>
          <a:lstStyle/>
          <a:p>
            <a:r>
              <a:rPr lang="en-US" sz="2800" dirty="0" smtClean="0"/>
              <a:t>5</a:t>
            </a:r>
            <a:endParaRPr lang="en-US" sz="2800" dirty="0"/>
          </a:p>
        </p:txBody>
      </p:sp>
      <p:sp>
        <p:nvSpPr>
          <p:cNvPr id="21" name="TextBox 20"/>
          <p:cNvSpPr txBox="1"/>
          <p:nvPr/>
        </p:nvSpPr>
        <p:spPr>
          <a:xfrm>
            <a:off x="4058085" y="2798410"/>
            <a:ext cx="617068" cy="523220"/>
          </a:xfrm>
          <a:prstGeom prst="rect">
            <a:avLst/>
          </a:prstGeom>
          <a:solidFill>
            <a:schemeClr val="bg1"/>
          </a:solidFill>
          <a:ln>
            <a:solidFill>
              <a:schemeClr val="tx1"/>
            </a:solidFill>
          </a:ln>
        </p:spPr>
        <p:txBody>
          <a:bodyPr wrap="square" rtlCol="0">
            <a:spAutoFit/>
          </a:bodyPr>
          <a:lstStyle/>
          <a:p>
            <a:r>
              <a:rPr lang="en-US" sz="2800" dirty="0" smtClean="0"/>
              <a:t>4</a:t>
            </a:r>
            <a:endParaRPr lang="en-US" sz="2800" dirty="0"/>
          </a:p>
        </p:txBody>
      </p:sp>
      <p:sp>
        <p:nvSpPr>
          <p:cNvPr id="22" name="TextBox 21"/>
          <p:cNvSpPr txBox="1"/>
          <p:nvPr/>
        </p:nvSpPr>
        <p:spPr>
          <a:xfrm>
            <a:off x="5302525" y="2801286"/>
            <a:ext cx="617068" cy="523220"/>
          </a:xfrm>
          <a:prstGeom prst="rect">
            <a:avLst/>
          </a:prstGeom>
          <a:solidFill>
            <a:schemeClr val="bg1"/>
          </a:solidFill>
          <a:ln>
            <a:solidFill>
              <a:schemeClr val="tx1"/>
            </a:solidFill>
          </a:ln>
        </p:spPr>
        <p:txBody>
          <a:bodyPr wrap="square" rtlCol="0">
            <a:spAutoFit/>
          </a:bodyPr>
          <a:lstStyle/>
          <a:p>
            <a:r>
              <a:rPr lang="en-US" sz="2800" dirty="0"/>
              <a:t>3</a:t>
            </a:r>
          </a:p>
        </p:txBody>
      </p:sp>
      <p:sp>
        <p:nvSpPr>
          <p:cNvPr id="23" name="TextBox 22"/>
          <p:cNvSpPr txBox="1"/>
          <p:nvPr/>
        </p:nvSpPr>
        <p:spPr>
          <a:xfrm>
            <a:off x="6549466" y="2798410"/>
            <a:ext cx="617068" cy="523220"/>
          </a:xfrm>
          <a:prstGeom prst="rect">
            <a:avLst/>
          </a:prstGeom>
          <a:solidFill>
            <a:schemeClr val="bg1"/>
          </a:solidFill>
          <a:ln>
            <a:solidFill>
              <a:schemeClr val="tx1"/>
            </a:solidFill>
          </a:ln>
        </p:spPr>
        <p:txBody>
          <a:bodyPr wrap="square" rtlCol="0">
            <a:spAutoFit/>
          </a:bodyPr>
          <a:lstStyle/>
          <a:p>
            <a:r>
              <a:rPr lang="en-US" sz="2800" dirty="0" smtClean="0"/>
              <a:t>2</a:t>
            </a:r>
            <a:endParaRPr lang="en-US" sz="2800" dirty="0"/>
          </a:p>
        </p:txBody>
      </p:sp>
      <p:sp>
        <p:nvSpPr>
          <p:cNvPr id="24" name="TextBox 23"/>
          <p:cNvSpPr txBox="1"/>
          <p:nvPr/>
        </p:nvSpPr>
        <p:spPr>
          <a:xfrm>
            <a:off x="7723929" y="2801286"/>
            <a:ext cx="617068" cy="523220"/>
          </a:xfrm>
          <a:prstGeom prst="rect">
            <a:avLst/>
          </a:prstGeom>
          <a:solidFill>
            <a:schemeClr val="bg1"/>
          </a:solidFill>
          <a:ln>
            <a:solidFill>
              <a:schemeClr val="tx1"/>
            </a:solidFill>
          </a:ln>
        </p:spPr>
        <p:txBody>
          <a:bodyPr wrap="square" rtlCol="0">
            <a:spAutoFit/>
          </a:bodyPr>
          <a:lstStyle/>
          <a:p>
            <a:r>
              <a:rPr lang="en-US" sz="2800" dirty="0"/>
              <a:t>1</a:t>
            </a:r>
          </a:p>
        </p:txBody>
      </p:sp>
    </p:spTree>
    <p:extLst>
      <p:ext uri="{BB962C8B-B14F-4D97-AF65-F5344CB8AC3E}">
        <p14:creationId xmlns:p14="http://schemas.microsoft.com/office/powerpoint/2010/main" val="4964523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20100" cy="1143000"/>
          </a:xfrm>
        </p:spPr>
        <p:txBody>
          <a:bodyPr/>
          <a:lstStyle/>
          <a:p>
            <a:r>
              <a:rPr lang="en-US" sz="4000" dirty="0" smtClean="0"/>
              <a:t>Is the rating subjective?</a:t>
            </a:r>
            <a:endParaRPr lang="en-US" sz="4000" dirty="0"/>
          </a:p>
        </p:txBody>
      </p:sp>
      <p:sp>
        <p:nvSpPr>
          <p:cNvPr id="3" name="Content Placeholder 2"/>
          <p:cNvSpPr>
            <a:spLocks noGrp="1"/>
          </p:cNvSpPr>
          <p:nvPr>
            <p:ph idx="1"/>
          </p:nvPr>
        </p:nvSpPr>
        <p:spPr>
          <a:xfrm>
            <a:off x="533400" y="2286000"/>
            <a:ext cx="7696200" cy="4038600"/>
          </a:xfrm>
        </p:spPr>
        <p:txBody>
          <a:bodyPr/>
          <a:lstStyle/>
          <a:p>
            <a:r>
              <a:rPr lang="en-US" sz="3000" dirty="0" smtClean="0"/>
              <a:t>What is subjective? </a:t>
            </a:r>
          </a:p>
          <a:p>
            <a:pPr lvl="1"/>
            <a:r>
              <a:rPr lang="en-US" sz="2600" dirty="0"/>
              <a:t>p</a:t>
            </a:r>
            <a:r>
              <a:rPr lang="en-US" sz="2600" dirty="0" smtClean="0"/>
              <a:t>ersonal attitudes, opinions, feelings</a:t>
            </a:r>
          </a:p>
          <a:p>
            <a:pPr marL="457200" lvl="1" indent="0">
              <a:buNone/>
            </a:pPr>
            <a:endParaRPr lang="en-US" sz="2600" dirty="0" smtClean="0"/>
          </a:p>
          <a:p>
            <a:r>
              <a:rPr lang="en-US" sz="3000" dirty="0" smtClean="0"/>
              <a:t>The child outcome summary ratings involve clinical decision making from the team based on observation and other data</a:t>
            </a:r>
          </a:p>
          <a:p>
            <a:pPr lvl="1"/>
            <a:r>
              <a:rPr lang="en-US" sz="3000" dirty="0" smtClean="0"/>
              <a:t>much like that used in deciding on goals and intervention strategies</a:t>
            </a:r>
          </a:p>
          <a:p>
            <a:endParaRPr lang="en-US" dirty="0" smtClean="0"/>
          </a:p>
          <a:p>
            <a:pPr>
              <a:buNone/>
            </a:pPr>
            <a:endParaRPr lang="en-US" dirty="0" smtClean="0"/>
          </a:p>
        </p:txBody>
      </p:sp>
    </p:spTree>
    <p:extLst>
      <p:ext uri="{BB962C8B-B14F-4D97-AF65-F5344CB8AC3E}">
        <p14:creationId xmlns:p14="http://schemas.microsoft.com/office/powerpoint/2010/main" val="3943101711"/>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Informed Decisions</a:t>
            </a:r>
            <a:endParaRPr lang="en-US" dirty="0"/>
          </a:p>
        </p:txBody>
      </p:sp>
      <p:sp>
        <p:nvSpPr>
          <p:cNvPr id="3" name="Content Placeholder 2"/>
          <p:cNvSpPr>
            <a:spLocks noGrp="1"/>
          </p:cNvSpPr>
          <p:nvPr>
            <p:ph sz="half" idx="4294967295"/>
          </p:nvPr>
        </p:nvSpPr>
        <p:spPr>
          <a:xfrm>
            <a:off x="685800" y="2209800"/>
            <a:ext cx="3695700" cy="4191000"/>
          </a:xfrm>
          <a:ln>
            <a:solidFill>
              <a:schemeClr val="accent2">
                <a:lumMod val="60000"/>
                <a:lumOff val="40000"/>
              </a:schemeClr>
            </a:solidFill>
          </a:ln>
        </p:spPr>
        <p:txBody>
          <a:bodyPr/>
          <a:lstStyle/>
          <a:p>
            <a:pPr marL="514350" indent="-514350" algn="ctr">
              <a:buNone/>
            </a:pPr>
            <a:r>
              <a:rPr lang="en-US" sz="2400" b="1" dirty="0" smtClean="0"/>
              <a:t>Conditions: </a:t>
            </a:r>
          </a:p>
          <a:p>
            <a:pPr marL="514350" indent="-514350">
              <a:buFont typeface="+mj-lt"/>
              <a:buAutoNum type="arabicPeriod"/>
            </a:pPr>
            <a:r>
              <a:rPr lang="en-US" sz="2000" dirty="0" smtClean="0"/>
              <a:t>Operational definitions of the observed attributes</a:t>
            </a:r>
          </a:p>
          <a:p>
            <a:pPr marL="514350" indent="-514350">
              <a:buFont typeface="+mj-lt"/>
              <a:buAutoNum type="arabicPeriod"/>
            </a:pPr>
            <a:r>
              <a:rPr lang="en-US" sz="2000" dirty="0" smtClean="0"/>
              <a:t>Structured rating format to record informed opinion</a:t>
            </a:r>
          </a:p>
          <a:p>
            <a:pPr marL="514350" indent="-514350">
              <a:buFont typeface="+mj-lt"/>
              <a:buAutoNum type="arabicPeriod"/>
            </a:pPr>
            <a:r>
              <a:rPr lang="en-US" sz="2000" dirty="0" smtClean="0"/>
              <a:t>Gather data from multiple sources</a:t>
            </a:r>
          </a:p>
          <a:p>
            <a:pPr marL="514350" indent="-514350">
              <a:buFont typeface="+mj-lt"/>
              <a:buAutoNum type="arabicPeriod"/>
            </a:pPr>
            <a:r>
              <a:rPr lang="en-US" sz="2000" dirty="0" smtClean="0"/>
              <a:t>Establish consensus-decision making process</a:t>
            </a:r>
          </a:p>
          <a:p>
            <a:pPr marL="514350" indent="-514350">
              <a:buFont typeface="+mj-lt"/>
              <a:buAutoNum type="arabicPeriod"/>
            </a:pPr>
            <a:r>
              <a:rPr lang="en-US" sz="2000" dirty="0" smtClean="0"/>
              <a:t>Provide training to facilitate reliable ratings</a:t>
            </a:r>
            <a:endParaRPr lang="en-US" sz="2000" dirty="0"/>
          </a:p>
        </p:txBody>
      </p:sp>
      <p:sp>
        <p:nvSpPr>
          <p:cNvPr id="5" name="TextBox 4"/>
          <p:cNvSpPr txBox="1"/>
          <p:nvPr/>
        </p:nvSpPr>
        <p:spPr>
          <a:xfrm>
            <a:off x="4724400" y="2133600"/>
            <a:ext cx="3744455" cy="4401205"/>
          </a:xfrm>
          <a:prstGeom prst="rect">
            <a:avLst/>
          </a:prstGeom>
          <a:solidFill>
            <a:schemeClr val="accent5">
              <a:lumMod val="90000"/>
            </a:schemeClr>
          </a:solidFill>
          <a:ln>
            <a:solidFill>
              <a:schemeClr val="accent2">
                <a:lumMod val="60000"/>
                <a:lumOff val="40000"/>
              </a:schemeClr>
            </a:solidFill>
          </a:ln>
        </p:spPr>
        <p:txBody>
          <a:bodyPr wrap="square" rtlCol="0">
            <a:spAutoFit/>
          </a:bodyPr>
          <a:lstStyle/>
          <a:p>
            <a:pPr marL="284163" indent="-284163" algn="l"/>
            <a:r>
              <a:rPr lang="en-US" sz="2800" dirty="0" smtClean="0"/>
              <a:t> 	</a:t>
            </a:r>
            <a:r>
              <a:rPr lang="en-US" sz="2800" dirty="0" smtClean="0">
                <a:latin typeface="+mn-lt"/>
              </a:rPr>
              <a:t>Research on clinical judgment shows that professionals can reach reliable conclusions under certain conditions</a:t>
            </a:r>
          </a:p>
          <a:p>
            <a:pPr marL="284163" indent="-284163" algn="l"/>
            <a:endParaRPr lang="en-US" sz="2800" dirty="0" smtClean="0">
              <a:latin typeface="+mn-lt"/>
            </a:endParaRPr>
          </a:p>
          <a:p>
            <a:pPr marL="284163" indent="-284163" algn="l"/>
            <a:r>
              <a:rPr lang="en-US" sz="2800" dirty="0" smtClean="0">
                <a:latin typeface="+mn-lt"/>
              </a:rPr>
              <a:t>	The  process meets all of these conditions</a:t>
            </a:r>
            <a:r>
              <a:rPr lang="en-US" sz="2800" dirty="0" smtClean="0"/>
              <a:t>.</a:t>
            </a:r>
            <a:endParaRPr lang="en-US" sz="2800" dirty="0"/>
          </a:p>
        </p:txBody>
      </p:sp>
      <p:sp>
        <p:nvSpPr>
          <p:cNvPr id="2" name="Footer Placeholder 1"/>
          <p:cNvSpPr>
            <a:spLocks noGrp="1"/>
          </p:cNvSpPr>
          <p:nvPr>
            <p:ph type="ftr" sz="quarter" idx="4294967295"/>
          </p:nvPr>
        </p:nvSpPr>
        <p:spPr>
          <a:xfrm>
            <a:off x="152400" y="6356350"/>
            <a:ext cx="2895600" cy="365125"/>
          </a:xfrm>
          <a:prstGeom prst="rect">
            <a:avLst/>
          </a:prstGeom>
        </p:spPr>
        <p:txBody>
          <a:bodyPr/>
          <a:lstStyle/>
          <a:p>
            <a:pPr>
              <a:defRPr/>
            </a:pPr>
            <a:r>
              <a:rPr lang="en-US" sz="1400" dirty="0" smtClean="0"/>
              <a:t>Early Childhood Outcomes Center</a:t>
            </a:r>
            <a:endParaRPr lang="en-US" sz="1400" dirty="0"/>
          </a:p>
        </p:txBody>
      </p:sp>
      <p:sp>
        <p:nvSpPr>
          <p:cNvPr id="4" name="Slide Number Placeholder 3"/>
          <p:cNvSpPr>
            <a:spLocks noGrp="1"/>
          </p:cNvSpPr>
          <p:nvPr>
            <p:ph type="sldNum" sz="quarter" idx="11"/>
          </p:nvPr>
        </p:nvSpPr>
        <p:spPr/>
        <p:txBody>
          <a:bodyPr/>
          <a:lstStyle/>
          <a:p>
            <a:pPr>
              <a:defRPr/>
            </a:pPr>
            <a:fld id="{56758675-5A37-4EA8-9D04-8C05A631376B}" type="slidenum">
              <a:rPr lang="en-US" smtClean="0"/>
              <a:pPr>
                <a:defRPr/>
              </a:pPr>
              <a:t>67</a:t>
            </a:fld>
            <a:endParaRPr lang="en-US" dirty="0"/>
          </a:p>
        </p:txBody>
      </p:sp>
    </p:spTree>
    <p:extLst>
      <p:ext uri="{BB962C8B-B14F-4D97-AF65-F5344CB8AC3E}">
        <p14:creationId xmlns:p14="http://schemas.microsoft.com/office/powerpoint/2010/main" val="212939676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762000" y="2008187"/>
            <a:ext cx="7772400" cy="1470025"/>
          </a:xfrm>
        </p:spPr>
        <p:txBody>
          <a:bodyPr/>
          <a:lstStyle/>
          <a:p>
            <a:pPr eaLnBrk="1" hangingPunct="1">
              <a:defRPr/>
            </a:pPr>
            <a:r>
              <a:rPr lang="en-US" sz="4400" dirty="0" smtClean="0">
                <a:latin typeface="Georgia" pitchFamily="18" charset="0"/>
              </a:rPr>
              <a:t/>
            </a:r>
            <a:br>
              <a:rPr lang="en-US" sz="4400" dirty="0" smtClean="0">
                <a:latin typeface="Georgia" pitchFamily="18" charset="0"/>
              </a:rPr>
            </a:br>
            <a:r>
              <a:rPr lang="en-US" sz="4400" dirty="0" smtClean="0">
                <a:latin typeface="Georgia" pitchFamily="18" charset="0"/>
              </a:rPr>
              <a:t>Child Development</a:t>
            </a:r>
            <a:endParaRPr lang="en-US" sz="4400" dirty="0" smtClean="0"/>
          </a:p>
        </p:txBody>
      </p:sp>
    </p:spTree>
    <p:extLst>
      <p:ext uri="{BB962C8B-B14F-4D97-AF65-F5344CB8AC3E}">
        <p14:creationId xmlns:p14="http://schemas.microsoft.com/office/powerpoint/2010/main" val="7775412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09600" y="3429000"/>
            <a:ext cx="8229600" cy="1676400"/>
          </a:xfrm>
        </p:spPr>
        <p:txBody>
          <a:bodyPr/>
          <a:lstStyle/>
          <a:p>
            <a:pPr algn="r" eaLnBrk="1" hangingPunct="1">
              <a:defRPr/>
            </a:pPr>
            <a:r>
              <a:rPr lang="en-US" dirty="0" smtClean="0">
                <a:solidFill>
                  <a:srgbClr val="FF0000"/>
                </a:solidFill>
                <a:latin typeface="Georgia" pitchFamily="18" charset="0"/>
              </a:rPr>
              <a:t>Child Development Slides</a:t>
            </a:r>
            <a:endParaRPr lang="en-US" sz="2800" dirty="0" smtClean="0">
              <a:solidFill>
                <a:srgbClr val="FF0000"/>
              </a:solidFill>
            </a:endParaRPr>
          </a:p>
        </p:txBody>
      </p:sp>
    </p:spTree>
    <p:extLst>
      <p:ext uri="{BB962C8B-B14F-4D97-AF65-F5344CB8AC3E}">
        <p14:creationId xmlns:p14="http://schemas.microsoft.com/office/powerpoint/2010/main" val="319257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p:txBody>
          <a:bodyPr/>
          <a:lstStyle/>
          <a:p>
            <a:pPr eaLnBrk="1" hangingPunct="1"/>
            <a:endParaRPr lang="en-US" smtClean="0"/>
          </a:p>
        </p:txBody>
      </p:sp>
      <p:pic>
        <p:nvPicPr>
          <p:cNvPr id="28675" name="Picture 4"/>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228600" y="228600"/>
            <a:ext cx="8763000" cy="588803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9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eaLnBrk="1" hangingPunct="1">
              <a:defRPr/>
            </a:pPr>
            <a:r>
              <a:rPr lang="en-US" sz="4400" dirty="0" smtClean="0">
                <a:latin typeface="Georgia" pitchFamily="18" charset="0"/>
              </a:rPr>
              <a:t/>
            </a:r>
            <a:br>
              <a:rPr lang="en-US" sz="4400" dirty="0" smtClean="0">
                <a:latin typeface="Georgia" pitchFamily="18" charset="0"/>
              </a:rPr>
            </a:br>
            <a:r>
              <a:rPr lang="en-US" sz="4400" dirty="0" smtClean="0">
                <a:latin typeface="Georgia" pitchFamily="18" charset="0"/>
              </a:rPr>
              <a:t>Child Example</a:t>
            </a:r>
            <a:endParaRPr lang="en-US" sz="4400" dirty="0" smtClean="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99633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Georgia" pitchFamily="18" charset="0"/>
              </a:rPr>
              <a:t>Evan &amp; Finley Child Examples</a:t>
            </a:r>
            <a:endParaRPr lang="en-US" dirty="0">
              <a:latin typeface="Georgia" pitchFamily="18" charset="0"/>
            </a:endParaRPr>
          </a:p>
        </p:txBody>
      </p:sp>
      <p:sp>
        <p:nvSpPr>
          <p:cNvPr id="56323" name="Slide Number Placeholder 3"/>
          <p:cNvSpPr>
            <a:spLocks noGrp="1"/>
          </p:cNvSpPr>
          <p:nvPr>
            <p:ph type="sldNum" sz="quarter" idx="11"/>
          </p:nvPr>
        </p:nvSpPr>
        <p:spPr>
          <a:noFill/>
        </p:spPr>
        <p:txBody>
          <a:bodyPr/>
          <a:lstStyle/>
          <a:p>
            <a:pPr algn="r"/>
            <a:fld id="{BA890517-78AA-42C6-964F-918002C6A731}" type="slidenum">
              <a:rPr lang="en-US" smtClean="0"/>
              <a:pPr algn="r"/>
              <a:t>71</a:t>
            </a:fld>
            <a:endParaRPr lang="en-US" dirty="0" smtClean="0"/>
          </a:p>
        </p:txBody>
      </p:sp>
      <p:sp>
        <p:nvSpPr>
          <p:cNvPr id="5" name="Rectangle 5"/>
          <p:cNvSpPr txBox="1">
            <a:spLocks noChangeArrowheads="1"/>
          </p:cNvSpPr>
          <p:nvPr/>
        </p:nvSpPr>
        <p:spPr>
          <a:xfrm>
            <a:off x="457200" y="2286000"/>
            <a:ext cx="8229600" cy="3840163"/>
          </a:xfrm>
          <a:prstGeom prst="rect">
            <a:avLst/>
          </a:prstGeom>
        </p:spPr>
        <p:txBody>
          <a:bodyPr/>
          <a:lst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b="1" dirty="0" smtClean="0">
                <a:latin typeface="Georgia" pitchFamily="18" charset="0"/>
              </a:rPr>
              <a:t>What you’ll need:</a:t>
            </a:r>
          </a:p>
          <a:p>
            <a:pPr eaLnBrk="1" hangingPunct="1"/>
            <a:r>
              <a:rPr lang="en-US" dirty="0" smtClean="0">
                <a:latin typeface="Georgia" pitchFamily="18" charset="0"/>
              </a:rPr>
              <a:t>Decision tree</a:t>
            </a:r>
          </a:p>
          <a:p>
            <a:pPr eaLnBrk="1" hangingPunct="1"/>
            <a:r>
              <a:rPr lang="en-US" dirty="0" smtClean="0">
                <a:latin typeface="Georgia" pitchFamily="18" charset="0"/>
              </a:rPr>
              <a:t>Team of 3</a:t>
            </a:r>
          </a:p>
        </p:txBody>
      </p:sp>
    </p:spTree>
    <p:extLst>
      <p:ext uri="{BB962C8B-B14F-4D97-AF65-F5344CB8AC3E}">
        <p14:creationId xmlns:p14="http://schemas.microsoft.com/office/powerpoint/2010/main" val="662960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Georgia" pitchFamily="18" charset="0"/>
              </a:rPr>
              <a:t>Decision Tree</a:t>
            </a:r>
            <a:endParaRPr lang="en-US" dirty="0">
              <a:latin typeface="Georgia" pitchFamily="18" charset="0"/>
            </a:endParaRPr>
          </a:p>
        </p:txBody>
      </p:sp>
      <p:sp>
        <p:nvSpPr>
          <p:cNvPr id="56323" name="Slide Number Placeholder 3"/>
          <p:cNvSpPr>
            <a:spLocks noGrp="1"/>
          </p:cNvSpPr>
          <p:nvPr>
            <p:ph type="sldNum" sz="quarter" idx="11"/>
          </p:nvPr>
        </p:nvSpPr>
        <p:spPr>
          <a:noFill/>
        </p:spPr>
        <p:txBody>
          <a:bodyPr/>
          <a:lstStyle/>
          <a:p>
            <a:pPr algn="r"/>
            <a:fld id="{BA890517-78AA-42C6-964F-918002C6A731}" type="slidenum">
              <a:rPr lang="en-US" smtClean="0"/>
              <a:pPr algn="r"/>
              <a:t>72</a:t>
            </a:fld>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686" y="2219698"/>
            <a:ext cx="6237514" cy="435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0335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pPr eaLnBrk="1" hangingPunct="1"/>
            <a:r>
              <a:rPr lang="en-US" dirty="0" smtClean="0">
                <a:latin typeface="Georgia" pitchFamily="18" charset="0"/>
              </a:rPr>
              <a:t>Where to focus in deciding </a:t>
            </a:r>
            <a:br>
              <a:rPr lang="en-US" dirty="0" smtClean="0">
                <a:latin typeface="Georgia" pitchFamily="18" charset="0"/>
              </a:rPr>
            </a:br>
            <a:r>
              <a:rPr lang="en-US" dirty="0" smtClean="0">
                <a:latin typeface="Georgia" pitchFamily="18" charset="0"/>
              </a:rPr>
              <a:t>the rating</a:t>
            </a:r>
          </a:p>
        </p:txBody>
      </p:sp>
      <p:sp>
        <p:nvSpPr>
          <p:cNvPr id="84995" name="Rectangle 5"/>
          <p:cNvSpPr>
            <a:spLocks noGrp="1" noChangeArrowheads="1"/>
          </p:cNvSpPr>
          <p:nvPr>
            <p:ph type="body" idx="1"/>
          </p:nvPr>
        </p:nvSpPr>
        <p:spPr/>
        <p:txBody>
          <a:bodyPr/>
          <a:lstStyle/>
          <a:p>
            <a:pPr eaLnBrk="1" hangingPunct="1"/>
            <a:r>
              <a:rPr lang="en-US" dirty="0" smtClean="0">
                <a:latin typeface="Georgia" pitchFamily="18" charset="0"/>
              </a:rPr>
              <a:t>Focus on the child’s overall functioning across settings and situations </a:t>
            </a:r>
          </a:p>
          <a:p>
            <a:pPr eaLnBrk="1" hangingPunct="1">
              <a:buFontTx/>
              <a:buNone/>
            </a:pPr>
            <a:endParaRPr lang="en-US" sz="900" dirty="0" smtClean="0">
              <a:latin typeface="Georgia" pitchFamily="18" charset="0"/>
            </a:endParaRPr>
          </a:p>
          <a:p>
            <a:pPr eaLnBrk="1" hangingPunct="1"/>
            <a:r>
              <a:rPr lang="en-US" dirty="0" smtClean="0">
                <a:latin typeface="Georgia" pitchFamily="18" charset="0"/>
              </a:rPr>
              <a:t>Functioning that is displayed rarely and/or when the child is provided with a lot of unusual support or prompts is of little significance for the rating</a:t>
            </a:r>
          </a:p>
        </p:txBody>
      </p:sp>
      <p:sp>
        <p:nvSpPr>
          <p:cNvPr id="84996" name="Slide Number Placeholder 3"/>
          <p:cNvSpPr>
            <a:spLocks noGrp="1"/>
          </p:cNvSpPr>
          <p:nvPr>
            <p:ph type="sldNum" sz="quarter" idx="11"/>
          </p:nvPr>
        </p:nvSpPr>
        <p:spPr>
          <a:xfrm>
            <a:off x="5105400" y="6172200"/>
            <a:ext cx="3733800" cy="476250"/>
          </a:xfrm>
          <a:noFill/>
        </p:spPr>
        <p:txBody>
          <a:bodyPr/>
          <a:lstStyle/>
          <a:p>
            <a:pPr algn="r"/>
            <a:fld id="{FFB5CCE9-16BF-44F1-A38D-25A07CE16C76}" type="slidenum">
              <a:rPr lang="en-US" smtClean="0"/>
              <a:pPr algn="r"/>
              <a:t>73</a:t>
            </a:fld>
            <a:endParaRPr lang="en-US" dirty="0" smtClean="0"/>
          </a:p>
        </p:txBody>
      </p:sp>
    </p:spTree>
    <p:extLst>
      <p:ext uri="{BB962C8B-B14F-4D97-AF65-F5344CB8AC3E}">
        <p14:creationId xmlns:p14="http://schemas.microsoft.com/office/powerpoint/2010/main" val="10997938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pPr eaLnBrk="1" hangingPunct="1"/>
            <a:r>
              <a:rPr lang="en-US" dirty="0" smtClean="0">
                <a:latin typeface="Georgia" pitchFamily="18" charset="0"/>
              </a:rPr>
              <a:t>The process for answering   </a:t>
            </a:r>
            <a:br>
              <a:rPr lang="en-US" dirty="0" smtClean="0">
                <a:latin typeface="Georgia" pitchFamily="18" charset="0"/>
              </a:rPr>
            </a:br>
            <a:r>
              <a:rPr lang="en-US" dirty="0" smtClean="0">
                <a:latin typeface="Georgia" pitchFamily="18" charset="0"/>
              </a:rPr>
              <a:t>questions</a:t>
            </a:r>
          </a:p>
        </p:txBody>
      </p:sp>
      <p:sp>
        <p:nvSpPr>
          <p:cNvPr id="86020" name="Slide Number Placeholder 3"/>
          <p:cNvSpPr>
            <a:spLocks noGrp="1"/>
          </p:cNvSpPr>
          <p:nvPr>
            <p:ph type="sldNum" sz="quarter" idx="11"/>
          </p:nvPr>
        </p:nvSpPr>
        <p:spPr>
          <a:xfrm>
            <a:off x="5181600" y="6172200"/>
            <a:ext cx="3733800" cy="476250"/>
          </a:xfrm>
          <a:noFill/>
        </p:spPr>
        <p:txBody>
          <a:bodyPr/>
          <a:lstStyle/>
          <a:p>
            <a:pPr algn="r"/>
            <a:fld id="{B8AEE8EB-EBE2-4FA4-B4B2-EEFBBF752A4C}" type="slidenum">
              <a:rPr lang="en-US" smtClean="0"/>
              <a:pPr algn="r"/>
              <a:t>74</a:t>
            </a:fld>
            <a:endParaRPr lang="en-US" dirty="0" smtClean="0"/>
          </a:p>
        </p:txBody>
      </p:sp>
      <p:sp>
        <p:nvSpPr>
          <p:cNvPr id="2" name="Content Placeholder 1"/>
          <p:cNvSpPr>
            <a:spLocks noGrp="1"/>
          </p:cNvSpPr>
          <p:nvPr>
            <p:ph idx="1"/>
          </p:nvPr>
        </p:nvSpPr>
        <p:spPr/>
        <p:txBody>
          <a:bodyPr/>
          <a:lstStyle/>
          <a:p>
            <a:r>
              <a:rPr lang="en-US" sz="2400" dirty="0"/>
              <a:t>Discuss the child’s current functioning in this outcome area across settings and </a:t>
            </a:r>
            <a:r>
              <a:rPr lang="en-US" sz="2400" dirty="0" smtClean="0"/>
              <a:t>situations</a:t>
            </a:r>
            <a:endParaRPr lang="en-US" sz="2400" dirty="0"/>
          </a:p>
          <a:p>
            <a:r>
              <a:rPr lang="en-US" sz="2400" dirty="0"/>
              <a:t>Identify areas where the child’s functioning is age appropriate</a:t>
            </a:r>
          </a:p>
          <a:p>
            <a:r>
              <a:rPr lang="en-US" sz="2400" dirty="0"/>
              <a:t>If not all functioning is age appropriate, identify areas where the child’s functioning reflects immediate foundational skills</a:t>
            </a:r>
          </a:p>
          <a:p>
            <a:r>
              <a:rPr lang="en-US" sz="2400" dirty="0"/>
              <a:t>Decide which rating best describes the child’s current functioning</a:t>
            </a:r>
          </a:p>
        </p:txBody>
      </p:sp>
    </p:spTree>
    <p:extLst>
      <p:ext uri="{BB962C8B-B14F-4D97-AF65-F5344CB8AC3E}">
        <p14:creationId xmlns:p14="http://schemas.microsoft.com/office/powerpoint/2010/main" val="18258289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Georgia" pitchFamily="18" charset="0"/>
              </a:rPr>
              <a:t>Small Group Instructions</a:t>
            </a:r>
            <a:endParaRPr lang="en-US" dirty="0">
              <a:latin typeface="Georgia" pitchFamily="18" charset="0"/>
            </a:endParaRPr>
          </a:p>
        </p:txBody>
      </p:sp>
      <p:sp>
        <p:nvSpPr>
          <p:cNvPr id="56323" name="Slide Number Placeholder 3"/>
          <p:cNvSpPr>
            <a:spLocks noGrp="1"/>
          </p:cNvSpPr>
          <p:nvPr>
            <p:ph type="sldNum" sz="quarter" idx="11"/>
          </p:nvPr>
        </p:nvSpPr>
        <p:spPr>
          <a:noFill/>
        </p:spPr>
        <p:txBody>
          <a:bodyPr/>
          <a:lstStyle/>
          <a:p>
            <a:pPr algn="r"/>
            <a:fld id="{BA890517-78AA-42C6-964F-918002C6A731}" type="slidenum">
              <a:rPr lang="en-US" smtClean="0"/>
              <a:pPr algn="r"/>
              <a:t>75</a:t>
            </a:fld>
            <a:endParaRPr lang="en-US" dirty="0" smtClean="0"/>
          </a:p>
        </p:txBody>
      </p:sp>
      <p:sp>
        <p:nvSpPr>
          <p:cNvPr id="5" name="Rectangle 5"/>
          <p:cNvSpPr txBox="1">
            <a:spLocks noChangeArrowheads="1"/>
          </p:cNvSpPr>
          <p:nvPr/>
        </p:nvSpPr>
        <p:spPr>
          <a:xfrm>
            <a:off x="457200" y="2286000"/>
            <a:ext cx="8229600" cy="3840163"/>
          </a:xfrm>
          <a:prstGeom prst="rect">
            <a:avLst/>
          </a:prstGeom>
        </p:spPr>
        <p:txBody>
          <a:bodyPr/>
          <a:lst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dirty="0" smtClean="0">
                <a:latin typeface="Georgia" pitchFamily="18" charset="0"/>
              </a:rPr>
              <a:t>Form a team of 3 </a:t>
            </a:r>
          </a:p>
          <a:p>
            <a:pPr eaLnBrk="1" hangingPunct="1"/>
            <a:r>
              <a:rPr lang="en-US" sz="2400" dirty="0" smtClean="0">
                <a:latin typeface="Georgia" pitchFamily="18" charset="0"/>
              </a:rPr>
              <a:t>Assign each team member to watch for an outcome area</a:t>
            </a:r>
          </a:p>
          <a:p>
            <a:pPr eaLnBrk="1" hangingPunct="1"/>
            <a:r>
              <a:rPr lang="en-US" sz="2400" dirty="0" smtClean="0">
                <a:latin typeface="Georgia" pitchFamily="18" charset="0"/>
              </a:rPr>
              <a:t>Discuss age expectations (Evan 18 mo; Finely 36 mo)</a:t>
            </a:r>
          </a:p>
          <a:p>
            <a:pPr eaLnBrk="1" hangingPunct="1"/>
            <a:r>
              <a:rPr lang="en-US" sz="2400" dirty="0" smtClean="0">
                <a:latin typeface="Georgia" pitchFamily="18" charset="0"/>
              </a:rPr>
              <a:t>After watching, the team should discuss the child’s skills and behaviors – what is AE, IF, F?</a:t>
            </a:r>
          </a:p>
          <a:p>
            <a:pPr eaLnBrk="1" hangingPunct="1"/>
            <a:r>
              <a:rPr lang="en-US" sz="2400" dirty="0" smtClean="0">
                <a:latin typeface="Georgia" pitchFamily="18" charset="0"/>
              </a:rPr>
              <a:t>What else would you want to know?</a:t>
            </a:r>
          </a:p>
          <a:p>
            <a:pPr eaLnBrk="1" hangingPunct="1"/>
            <a:r>
              <a:rPr lang="en-US" sz="2400" dirty="0" smtClean="0">
                <a:latin typeface="Georgia" pitchFamily="18" charset="0"/>
              </a:rPr>
              <a:t>Use the decision tree to determine a (potential) rating</a:t>
            </a:r>
          </a:p>
          <a:p>
            <a:pPr eaLnBrk="1" hangingPunct="1"/>
            <a:endParaRPr lang="en-US" sz="2400" dirty="0" smtClean="0">
              <a:latin typeface="Georgia" pitchFamily="18" charset="0"/>
            </a:endParaRPr>
          </a:p>
        </p:txBody>
      </p:sp>
    </p:spTree>
    <p:extLst>
      <p:ext uri="{BB962C8B-B14F-4D97-AF65-F5344CB8AC3E}">
        <p14:creationId xmlns:p14="http://schemas.microsoft.com/office/powerpoint/2010/main" val="8651587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Georgia" pitchFamily="18" charset="0"/>
              </a:rPr>
              <a:t>Small Group Debrief</a:t>
            </a:r>
            <a:endParaRPr lang="en-US" dirty="0">
              <a:latin typeface="Georgia" pitchFamily="18" charset="0"/>
            </a:endParaRPr>
          </a:p>
        </p:txBody>
      </p:sp>
      <p:sp>
        <p:nvSpPr>
          <p:cNvPr id="56323" name="Slide Number Placeholder 3"/>
          <p:cNvSpPr>
            <a:spLocks noGrp="1"/>
          </p:cNvSpPr>
          <p:nvPr>
            <p:ph type="sldNum" sz="quarter" idx="11"/>
          </p:nvPr>
        </p:nvSpPr>
        <p:spPr>
          <a:noFill/>
        </p:spPr>
        <p:txBody>
          <a:bodyPr/>
          <a:lstStyle/>
          <a:p>
            <a:pPr algn="r"/>
            <a:fld id="{BA890517-78AA-42C6-964F-918002C6A731}" type="slidenum">
              <a:rPr lang="en-US" smtClean="0"/>
              <a:pPr algn="r"/>
              <a:t>76</a:t>
            </a:fld>
            <a:endParaRPr lang="en-US" dirty="0" smtClean="0"/>
          </a:p>
        </p:txBody>
      </p:sp>
      <p:sp>
        <p:nvSpPr>
          <p:cNvPr id="5" name="Rectangle 5"/>
          <p:cNvSpPr txBox="1">
            <a:spLocks noChangeArrowheads="1"/>
          </p:cNvSpPr>
          <p:nvPr/>
        </p:nvSpPr>
        <p:spPr>
          <a:xfrm>
            <a:off x="457200" y="2286000"/>
            <a:ext cx="8229600" cy="3840163"/>
          </a:xfrm>
          <a:prstGeom prst="rect">
            <a:avLst/>
          </a:prstGeom>
        </p:spPr>
        <p:txBody>
          <a:bodyPr/>
          <a:lst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dirty="0" smtClean="0">
                <a:latin typeface="Georgia" pitchFamily="18" charset="0"/>
              </a:rPr>
              <a:t>What rating did you come up with and why?</a:t>
            </a:r>
          </a:p>
          <a:p>
            <a:pPr eaLnBrk="1" hangingPunct="1"/>
            <a:r>
              <a:rPr lang="en-US" dirty="0" smtClean="0">
                <a:latin typeface="Georgia" pitchFamily="18" charset="0"/>
              </a:rPr>
              <a:t>What was easy about the exercise?  </a:t>
            </a:r>
            <a:endParaRPr lang="en-US" dirty="0">
              <a:latin typeface="Georgia" pitchFamily="18" charset="0"/>
            </a:endParaRPr>
          </a:p>
          <a:p>
            <a:pPr eaLnBrk="1" hangingPunct="1"/>
            <a:r>
              <a:rPr lang="en-US" dirty="0" smtClean="0">
                <a:latin typeface="Georgia" pitchFamily="18" charset="0"/>
              </a:rPr>
              <a:t>What was hard?</a:t>
            </a:r>
          </a:p>
          <a:p>
            <a:pPr eaLnBrk="1" hangingPunct="1"/>
            <a:r>
              <a:rPr lang="en-US" dirty="0" smtClean="0">
                <a:latin typeface="Georgia" pitchFamily="18" charset="0"/>
              </a:rPr>
              <a:t>What else did you want to know about the child’s functioning?</a:t>
            </a:r>
          </a:p>
          <a:p>
            <a:pPr eaLnBrk="1" hangingPunct="1"/>
            <a:endParaRPr lang="en-US" dirty="0" smtClean="0">
              <a:latin typeface="Georgia" pitchFamily="18" charset="0"/>
            </a:endParaRPr>
          </a:p>
        </p:txBody>
      </p:sp>
    </p:spTree>
    <p:extLst>
      <p:ext uri="{BB962C8B-B14F-4D97-AF65-F5344CB8AC3E}">
        <p14:creationId xmlns:p14="http://schemas.microsoft.com/office/powerpoint/2010/main" val="40443671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733800"/>
            <a:ext cx="7772400" cy="1470025"/>
          </a:xfrm>
        </p:spPr>
        <p:txBody>
          <a:bodyPr/>
          <a:lstStyle/>
          <a:p>
            <a:pPr lvl="1" algn="ctr"/>
            <a:r>
              <a:rPr lang="en-US" sz="4400" dirty="0" smtClean="0">
                <a:latin typeface="Georgia" pitchFamily="18" charset="0"/>
              </a:rPr>
              <a:t>Introduction to:  Integrating </a:t>
            </a:r>
            <a:r>
              <a:rPr lang="en-US" sz="4400" dirty="0">
                <a:latin typeface="Georgia" pitchFamily="18" charset="0"/>
              </a:rPr>
              <a:t>the COS process into the </a:t>
            </a:r>
            <a:r>
              <a:rPr lang="en-US" sz="4400" dirty="0" smtClean="0">
                <a:latin typeface="Georgia" pitchFamily="18" charset="0"/>
              </a:rPr>
              <a:t>IFSP/IEP </a:t>
            </a:r>
            <a:r>
              <a:rPr lang="en-US" sz="4400" dirty="0">
                <a:latin typeface="Georgia" pitchFamily="18" charset="0"/>
              </a:rPr>
              <a:t>process</a:t>
            </a:r>
            <a:r>
              <a:rPr lang="en-US" sz="4000" dirty="0">
                <a:latin typeface="Georgia" pitchFamily="18" charset="0"/>
              </a:rPr>
              <a:t/>
            </a:r>
            <a:br>
              <a:rPr lang="en-US" sz="4000" dirty="0">
                <a:latin typeface="Georgia" pitchFamily="18" charset="0"/>
              </a:rPr>
            </a:br>
            <a:endParaRPr lang="en-US" dirty="0"/>
          </a:p>
        </p:txBody>
      </p:sp>
      <p:sp>
        <p:nvSpPr>
          <p:cNvPr id="44035" name="Slide Number Placeholder 3"/>
          <p:cNvSpPr>
            <a:spLocks noGrp="1"/>
          </p:cNvSpPr>
          <p:nvPr>
            <p:ph type="sldNum" sz="quarter" idx="4294967295"/>
          </p:nvPr>
        </p:nvSpPr>
        <p:spPr>
          <a:xfrm>
            <a:off x="5410200" y="6172200"/>
            <a:ext cx="3733800" cy="476250"/>
          </a:xfrm>
          <a:noFill/>
        </p:spPr>
        <p:txBody>
          <a:bodyPr/>
          <a:lstStyle/>
          <a:p>
            <a:pPr algn="r"/>
            <a:fld id="{F8CCFFAD-5C93-468A-9DED-4532208F83A8}" type="slidenum">
              <a:rPr lang="en-US" smtClean="0"/>
              <a:pPr algn="r"/>
              <a:t>77</a:t>
            </a:fld>
            <a:endParaRPr lang="en-US" dirty="0" smtClean="0"/>
          </a:p>
        </p:txBody>
      </p:sp>
    </p:spTree>
    <p:extLst>
      <p:ext uri="{BB962C8B-B14F-4D97-AF65-F5344CB8AC3E}">
        <p14:creationId xmlns:p14="http://schemas.microsoft.com/office/powerpoint/2010/main" val="1955127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63000" cy="5181600"/>
          </a:xfrm>
        </p:spPr>
        <p:txBody>
          <a:bodyPr/>
          <a:lstStyle/>
          <a:p>
            <a:endParaRPr lang="en-US" dirty="0" smtClean="0"/>
          </a:p>
          <a:p>
            <a:endParaRPr lang="en-US" dirty="0"/>
          </a:p>
          <a:p>
            <a:pPr marL="0" indent="0">
              <a:buNone/>
            </a:pPr>
            <a:r>
              <a:rPr lang="en-US" dirty="0" smtClean="0"/>
              <a:t>   IFSP Process</a:t>
            </a:r>
          </a:p>
          <a:p>
            <a:pPr lvl="3"/>
            <a:endParaRPr lang="en-US" dirty="0" smtClean="0"/>
          </a:p>
          <a:p>
            <a:endParaRPr lang="en-US" dirty="0" smtClean="0"/>
          </a:p>
          <a:p>
            <a:endParaRPr lang="en-US" dirty="0" smtClean="0"/>
          </a:p>
          <a:p>
            <a:endParaRPr lang="en-US" sz="2000" dirty="0" smtClean="0"/>
          </a:p>
        </p:txBody>
      </p:sp>
      <p:sp>
        <p:nvSpPr>
          <p:cNvPr id="4" name="Slide Number Placeholder 3"/>
          <p:cNvSpPr>
            <a:spLocks noGrp="1"/>
          </p:cNvSpPr>
          <p:nvPr>
            <p:ph type="sldNum" sz="quarter" idx="4294967295"/>
          </p:nvPr>
        </p:nvSpPr>
        <p:spPr>
          <a:xfrm>
            <a:off x="8382000" y="6492875"/>
            <a:ext cx="762000" cy="365125"/>
          </a:xfrm>
          <a:prstGeom prst="rect">
            <a:avLst/>
          </a:prstGeom>
        </p:spPr>
        <p:txBody>
          <a:bodyPr/>
          <a:lstStyle/>
          <a:p>
            <a:pPr>
              <a:defRPr/>
            </a:pPr>
            <a:fld id="{61E0697E-1834-4EDB-B31C-74180D4626DD}" type="slidenum">
              <a:rPr lang="en-US" smtClean="0"/>
              <a:pPr>
                <a:defRPr/>
              </a:pPr>
              <a:t>78</a:t>
            </a:fld>
            <a:endParaRPr lang="en-US"/>
          </a:p>
        </p:txBody>
      </p:sp>
      <p:sp>
        <p:nvSpPr>
          <p:cNvPr id="14" name="Rounded Rectangle 13"/>
          <p:cNvSpPr/>
          <p:nvPr/>
        </p:nvSpPr>
        <p:spPr>
          <a:xfrm>
            <a:off x="341088" y="3276600"/>
            <a:ext cx="1752600" cy="990600"/>
          </a:xfrm>
          <a:prstGeom prst="round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Identification and Referral</a:t>
            </a:r>
            <a:endParaRPr lang="en-US" sz="1800" dirty="0">
              <a:solidFill>
                <a:schemeClr val="bg1"/>
              </a:solidFill>
            </a:endParaRPr>
          </a:p>
        </p:txBody>
      </p:sp>
      <p:sp>
        <p:nvSpPr>
          <p:cNvPr id="16" name="Rounded Rectangle 15"/>
          <p:cNvSpPr/>
          <p:nvPr/>
        </p:nvSpPr>
        <p:spPr>
          <a:xfrm>
            <a:off x="2017488" y="3581400"/>
            <a:ext cx="1752600" cy="990600"/>
          </a:xfrm>
          <a:prstGeom prst="round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Intake and Family Assessment</a:t>
            </a:r>
            <a:endParaRPr lang="en-US" sz="1800" dirty="0">
              <a:solidFill>
                <a:schemeClr val="bg1"/>
              </a:solidFill>
            </a:endParaRPr>
          </a:p>
        </p:txBody>
      </p:sp>
      <p:sp>
        <p:nvSpPr>
          <p:cNvPr id="17" name="Rounded Rectangle 16"/>
          <p:cNvSpPr/>
          <p:nvPr/>
        </p:nvSpPr>
        <p:spPr>
          <a:xfrm>
            <a:off x="3617688" y="3733800"/>
            <a:ext cx="1752600" cy="1600200"/>
          </a:xfrm>
          <a:prstGeom prst="round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Child Evaluation and Functional Assessment</a:t>
            </a:r>
            <a:endParaRPr lang="en-US" sz="1800" dirty="0">
              <a:solidFill>
                <a:schemeClr val="bg1"/>
              </a:solidFill>
            </a:endParaRPr>
          </a:p>
        </p:txBody>
      </p:sp>
      <p:sp>
        <p:nvSpPr>
          <p:cNvPr id="18" name="Rounded Rectangle 17"/>
          <p:cNvSpPr/>
          <p:nvPr/>
        </p:nvSpPr>
        <p:spPr>
          <a:xfrm>
            <a:off x="5217888" y="3352800"/>
            <a:ext cx="1752600" cy="990600"/>
          </a:xfrm>
          <a:prstGeom prst="round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IFSP Development</a:t>
            </a:r>
            <a:endParaRPr lang="en-US" sz="1800" dirty="0">
              <a:solidFill>
                <a:schemeClr val="bg1"/>
              </a:solidFill>
            </a:endParaRPr>
          </a:p>
        </p:txBody>
      </p:sp>
      <p:sp>
        <p:nvSpPr>
          <p:cNvPr id="19" name="Rounded Rectangle 18"/>
          <p:cNvSpPr/>
          <p:nvPr/>
        </p:nvSpPr>
        <p:spPr>
          <a:xfrm>
            <a:off x="6934200" y="3976914"/>
            <a:ext cx="1752600" cy="990600"/>
          </a:xfrm>
          <a:prstGeom prst="round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Service Delivery and Transition</a:t>
            </a:r>
            <a:endParaRPr lang="en-US" sz="1800" dirty="0">
              <a:solidFill>
                <a:schemeClr val="bg1"/>
              </a:solidFill>
            </a:endParaRPr>
          </a:p>
        </p:txBody>
      </p:sp>
      <p:sp>
        <p:nvSpPr>
          <p:cNvPr id="20" name="Title 7"/>
          <p:cNvSpPr txBox="1">
            <a:spLocks/>
          </p:cNvSpPr>
          <p:nvPr/>
        </p:nvSpPr>
        <p:spPr bwMode="auto">
          <a:xfrm>
            <a:off x="685800" y="3048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effectLst/>
                <a:latin typeface="Calisto MT" pitchFamily="18" charset="0"/>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en-US" sz="4000" dirty="0" smtClean="0"/>
              <a:t>Integrating Outcomes into the IFSP Process</a:t>
            </a:r>
            <a:endParaRPr lang="en-US" sz="4000" dirty="0"/>
          </a:p>
        </p:txBody>
      </p:sp>
    </p:spTree>
    <p:extLst>
      <p:ext uri="{BB962C8B-B14F-4D97-AF65-F5344CB8AC3E}">
        <p14:creationId xmlns:p14="http://schemas.microsoft.com/office/powerpoint/2010/main" val="14228765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dirty="0" smtClean="0">
                <a:latin typeface="Calisto MT" pitchFamily="18" charset="0"/>
              </a:rPr>
              <a:t>Background</a:t>
            </a:r>
            <a:endParaRPr lang="en-US" sz="4800" dirty="0">
              <a:latin typeface="Calisto MT" pitchFamily="18" charset="0"/>
            </a:endParaRPr>
          </a:p>
        </p:txBody>
      </p:sp>
      <p:sp>
        <p:nvSpPr>
          <p:cNvPr id="2" name="Content Placeholder 1"/>
          <p:cNvSpPr>
            <a:spLocks noGrp="1"/>
          </p:cNvSpPr>
          <p:nvPr>
            <p:ph idx="1"/>
          </p:nvPr>
        </p:nvSpPr>
        <p:spPr/>
        <p:txBody>
          <a:bodyPr/>
          <a:lstStyle/>
          <a:p>
            <a:pPr>
              <a:buFont typeface="Arial" pitchFamily="34" charset="0"/>
              <a:buChar char="•"/>
            </a:pPr>
            <a:r>
              <a:rPr lang="en-US" sz="2800" dirty="0" smtClean="0"/>
              <a:t>Desire to make outcomes ‘fit’ into existing processes (not an extra/separate piece)</a:t>
            </a:r>
          </a:p>
          <a:p>
            <a:pPr>
              <a:buFont typeface="Arial" pitchFamily="34" charset="0"/>
              <a:buChar char="•"/>
            </a:pPr>
            <a:r>
              <a:rPr lang="en-US" sz="2800" dirty="0" smtClean="0"/>
              <a:t>Local programs naturally integrated to make the outcomes process efficient and effective</a:t>
            </a:r>
            <a:endParaRPr lang="en-US" sz="2800" dirty="0"/>
          </a:p>
          <a:p>
            <a:pPr>
              <a:buFont typeface="Arial" pitchFamily="34" charset="0"/>
              <a:buChar char="•"/>
            </a:pPr>
            <a:r>
              <a:rPr lang="en-US" sz="2800" dirty="0" smtClean="0"/>
              <a:t>Family involvement from the beginning improve data collection and communication with family</a:t>
            </a:r>
          </a:p>
          <a:p>
            <a:pPr>
              <a:buFont typeface="Arial" pitchFamily="34" charset="0"/>
              <a:buChar char="•"/>
            </a:pPr>
            <a:endParaRPr lang="en-US" sz="2800" dirty="0" smtClean="0"/>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79</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456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fld id="{B43A69A5-0083-4242-80CB-770F244F0A92}" type="slidenum">
              <a:rPr lang="en-US" sz="1400">
                <a:solidFill>
                  <a:schemeClr val="bg1"/>
                </a:solidFill>
              </a:rPr>
              <a:pPr/>
              <a:t>8</a:t>
            </a:fld>
            <a:endParaRPr lang="en-US" sz="1400">
              <a:solidFill>
                <a:schemeClr val="bg1"/>
              </a:solidFill>
            </a:endParaRPr>
          </a:p>
        </p:txBody>
      </p:sp>
      <p:sp>
        <p:nvSpPr>
          <p:cNvPr id="1025026" name="Rectangle 2"/>
          <p:cNvSpPr>
            <a:spLocks noGrp="1" noChangeArrowheads="1"/>
          </p:cNvSpPr>
          <p:nvPr>
            <p:ph type="title"/>
          </p:nvPr>
        </p:nvSpPr>
        <p:spPr>
          <a:xfrm>
            <a:off x="762000" y="381000"/>
            <a:ext cx="7648575" cy="1143000"/>
          </a:xfrm>
        </p:spPr>
        <p:txBody>
          <a:bodyPr/>
          <a:lstStyle/>
          <a:p>
            <a:pPr eaLnBrk="1" hangingPunct="1">
              <a:defRPr/>
            </a:pPr>
            <a:r>
              <a:rPr lang="en-US" dirty="0" smtClean="0"/>
              <a:t>How Office of Special Education (OSEP) responded</a:t>
            </a:r>
          </a:p>
        </p:txBody>
      </p:sp>
      <p:sp>
        <p:nvSpPr>
          <p:cNvPr id="33797" name="Rectangle 3"/>
          <p:cNvSpPr>
            <a:spLocks noGrp="1" noChangeArrowheads="1"/>
          </p:cNvSpPr>
          <p:nvPr>
            <p:ph type="body" sz="half" idx="1"/>
          </p:nvPr>
        </p:nvSpPr>
        <p:spPr>
          <a:xfrm>
            <a:off x="457200" y="2286000"/>
            <a:ext cx="8382000" cy="4051300"/>
          </a:xfrm>
        </p:spPr>
        <p:txBody>
          <a:bodyPr/>
          <a:lstStyle/>
          <a:p>
            <a:pPr eaLnBrk="1" hangingPunct="1"/>
            <a:r>
              <a:rPr lang="en-US" dirty="0" smtClean="0"/>
              <a:t>Required states to submit outcome data in their Annual Performance Report (APR)</a:t>
            </a:r>
            <a:br>
              <a:rPr lang="en-US" dirty="0" smtClean="0"/>
            </a:br>
            <a:endParaRPr lang="en-US" dirty="0" smtClean="0"/>
          </a:p>
          <a:p>
            <a:pPr eaLnBrk="1" hangingPunct="1"/>
            <a:r>
              <a:rPr lang="en-US" dirty="0" smtClean="0"/>
              <a:t>Funded the Early Childhood Outcomes (ECO) Center to do research, make recommendations, and assist states</a:t>
            </a:r>
          </a:p>
        </p:txBody>
      </p:sp>
    </p:spTree>
    <p:extLst>
      <p:ext uri="{BB962C8B-B14F-4D97-AF65-F5344CB8AC3E}">
        <p14:creationId xmlns:p14="http://schemas.microsoft.com/office/powerpoint/2010/main" val="4146483472"/>
      </p:ext>
    </p:extLst>
  </p:cSld>
  <p:clrMapOvr>
    <a:masterClrMapping/>
  </p:clrMapOvr>
  <p:transition>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ctrTitle"/>
          </p:nvPr>
        </p:nvSpPr>
        <p:spPr>
          <a:xfrm>
            <a:off x="685800" y="3276600"/>
            <a:ext cx="7772400" cy="1470025"/>
          </a:xfrm>
        </p:spPr>
        <p:txBody>
          <a:bodyPr/>
          <a:lstStyle/>
          <a:p>
            <a:pPr eaLnBrk="1" hangingPunct="1"/>
            <a:r>
              <a:rPr lang="en-US" dirty="0" smtClean="0">
                <a:latin typeface="Georgia" pitchFamily="18" charset="0"/>
              </a:rPr>
              <a:t>Next Steps</a:t>
            </a:r>
            <a:br>
              <a:rPr lang="en-US" dirty="0" smtClean="0">
                <a:latin typeface="Georgia" pitchFamily="18" charset="0"/>
              </a:rPr>
            </a:br>
            <a:r>
              <a:rPr lang="en-US" dirty="0" smtClean="0">
                <a:latin typeface="Georgia" pitchFamily="18" charset="0"/>
              </a:rPr>
              <a:t/>
            </a:r>
            <a:br>
              <a:rPr lang="en-US" dirty="0" smtClean="0">
                <a:latin typeface="Georgia" pitchFamily="18" charset="0"/>
              </a:rPr>
            </a:br>
            <a:r>
              <a:rPr lang="en-US" dirty="0" smtClean="0">
                <a:latin typeface="Georgia" pitchFamily="18" charset="0"/>
              </a:rPr>
              <a:t>Continuing Needs</a:t>
            </a:r>
            <a:br>
              <a:rPr lang="en-US" dirty="0" smtClean="0">
                <a:latin typeface="Georgia" pitchFamily="18" charset="0"/>
              </a:rPr>
            </a:br>
            <a:r>
              <a:rPr lang="en-US" dirty="0" smtClean="0">
                <a:latin typeface="Georgia" pitchFamily="18" charset="0"/>
              </a:rPr>
              <a:t/>
            </a:r>
            <a:br>
              <a:rPr lang="en-US" dirty="0" smtClean="0">
                <a:latin typeface="Georgia" pitchFamily="18" charset="0"/>
              </a:rPr>
            </a:br>
            <a:r>
              <a:rPr lang="en-US" dirty="0" smtClean="0">
                <a:latin typeface="Georgia" pitchFamily="18" charset="0"/>
              </a:rPr>
              <a:t>Evaluation</a:t>
            </a:r>
          </a:p>
        </p:txBody>
      </p:sp>
      <p:sp>
        <p:nvSpPr>
          <p:cNvPr id="104452" name="Slide Number Placeholder 3"/>
          <p:cNvSpPr>
            <a:spLocks noGrp="1"/>
          </p:cNvSpPr>
          <p:nvPr>
            <p:ph type="sldNum" sz="quarter" idx="4294967295"/>
          </p:nvPr>
        </p:nvSpPr>
        <p:spPr>
          <a:xfrm>
            <a:off x="5410200" y="6172200"/>
            <a:ext cx="3733800" cy="476250"/>
          </a:xfrm>
          <a:noFill/>
        </p:spPr>
        <p:txBody>
          <a:bodyPr/>
          <a:lstStyle/>
          <a:p>
            <a:pPr algn="r"/>
            <a:fld id="{4CA5064A-A699-4235-860B-B45334B5C4A1}" type="slidenum">
              <a:rPr lang="en-US" smtClean="0"/>
              <a:pPr algn="r"/>
              <a:t>80</a:t>
            </a:fld>
            <a:endParaRPr lang="en-US" dirty="0" smtClean="0"/>
          </a:p>
        </p:txBody>
      </p:sp>
    </p:spTree>
    <p:extLst>
      <p:ext uri="{BB962C8B-B14F-4D97-AF65-F5344CB8AC3E}">
        <p14:creationId xmlns:p14="http://schemas.microsoft.com/office/powerpoint/2010/main" val="3996648393"/>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394E262-06BA-400D-9091-BDA87F7A89F1}" type="slidenum">
              <a:rPr lang="en-US" smtClean="0"/>
              <a:pPr>
                <a:defRPr/>
              </a:pPr>
              <a:t>81</a:t>
            </a:fld>
            <a:endParaRPr lang="en-US" dirty="0"/>
          </a:p>
        </p:txBody>
      </p:sp>
      <p:sp>
        <p:nvSpPr>
          <p:cNvPr id="3" name="Rectangle 2"/>
          <p:cNvSpPr txBox="1">
            <a:spLocks noChangeArrowheads="1"/>
          </p:cNvSpPr>
          <p:nvPr/>
        </p:nvSpPr>
        <p:spPr bwMode="auto">
          <a:xfrm>
            <a:off x="268514" y="381000"/>
            <a:ext cx="8610600" cy="5410200"/>
          </a:xfrm>
          <a:prstGeom prst="rect">
            <a:avLst/>
          </a:prstGeom>
          <a:noFill/>
          <a:ln w="38100">
            <a:solidFill>
              <a:schemeClr val="accent2">
                <a:lumMod val="60000"/>
                <a:lumOff val="4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r>
              <a:rPr lang="en-US" dirty="0">
                <a:latin typeface="Calisto MT" pitchFamily="18" charset="0"/>
              </a:rPr>
              <a:t>Find more resources at</a:t>
            </a:r>
            <a:r>
              <a:rPr lang="en-US" dirty="0" smtClean="0">
                <a:latin typeface="Calisto MT" pitchFamily="18" charset="0"/>
              </a:rPr>
              <a:t>:</a:t>
            </a:r>
          </a:p>
          <a:p>
            <a:pPr eaLnBrk="1" hangingPunct="1"/>
            <a:endParaRPr lang="en-US" dirty="0" smtClean="0">
              <a:latin typeface="Calisto MT" pitchFamily="18" charset="0"/>
            </a:endParaRPr>
          </a:p>
          <a:p>
            <a:pPr eaLnBrk="1" hangingPunct="1"/>
            <a:r>
              <a:rPr lang="en-US" sz="2800" dirty="0" smtClean="0">
                <a:latin typeface="Calisto MT" pitchFamily="18" charset="0"/>
              </a:rPr>
              <a:t>ECO:  </a:t>
            </a:r>
            <a:r>
              <a:rPr lang="en-US" sz="2800" dirty="0" smtClean="0">
                <a:latin typeface="Calisto MT" pitchFamily="18" charset="0"/>
                <a:hlinkClick r:id="rId2"/>
              </a:rPr>
              <a:t>http://www.the-eco-center.org/</a:t>
            </a:r>
            <a:endParaRPr lang="en-US" sz="2800" dirty="0" smtClean="0">
              <a:latin typeface="Calisto MT" pitchFamily="18" charset="0"/>
            </a:endParaRPr>
          </a:p>
          <a:p>
            <a:pPr eaLnBrk="1" hangingPunct="1"/>
            <a:endParaRPr lang="en-US" sz="2800" dirty="0" smtClean="0">
              <a:latin typeface="Calisto MT" pitchFamily="18" charset="0"/>
            </a:endParaRPr>
          </a:p>
          <a:p>
            <a:pPr eaLnBrk="1" hangingPunct="1"/>
            <a:r>
              <a:rPr lang="en-US" sz="2800" dirty="0" smtClean="0">
                <a:latin typeface="Calisto MT" pitchFamily="18" charset="0"/>
              </a:rPr>
              <a:t>Self-directed </a:t>
            </a:r>
            <a:r>
              <a:rPr lang="en-US" sz="2800" dirty="0">
                <a:latin typeface="Calisto MT" pitchFamily="18" charset="0"/>
              </a:rPr>
              <a:t>learning page: </a:t>
            </a:r>
            <a:r>
              <a:rPr lang="en-US" sz="2800" dirty="0">
                <a:latin typeface="Calisto MT" pitchFamily="18" charset="0"/>
                <a:hlinkClick r:id="rId3"/>
              </a:rPr>
              <a:t>http://projects.fpg.unc.edu/~</a:t>
            </a:r>
            <a:r>
              <a:rPr lang="en-US" sz="2800" dirty="0" smtClean="0">
                <a:latin typeface="Calisto MT" pitchFamily="18" charset="0"/>
                <a:hlinkClick r:id="rId3"/>
              </a:rPr>
              <a:t>eco/pages/selflearning.cfm</a:t>
            </a:r>
            <a:r>
              <a:rPr lang="en-US" sz="2800" dirty="0" smtClean="0">
                <a:latin typeface="Calisto MT" pitchFamily="18" charset="0"/>
              </a:rPr>
              <a:t>    </a:t>
            </a:r>
          </a:p>
          <a:p>
            <a:pPr eaLnBrk="1" hangingPunct="1"/>
            <a:endParaRPr lang="en-US" dirty="0" smtClean="0">
              <a:latin typeface="Calisto MT" pitchFamily="18" charset="0"/>
            </a:endParaRPr>
          </a:p>
        </p:txBody>
      </p:sp>
    </p:spTree>
    <p:extLst>
      <p:ext uri="{BB962C8B-B14F-4D97-AF65-F5344CB8AC3E}">
        <p14:creationId xmlns:p14="http://schemas.microsoft.com/office/powerpoint/2010/main" val="17344633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394E262-06BA-400D-9091-BDA87F7A89F1}" type="slidenum">
              <a:rPr lang="en-US" smtClean="0"/>
              <a:pPr>
                <a:defRPr/>
              </a:pPr>
              <a:t>82</a:t>
            </a:fld>
            <a:endParaRPr lang="en-US" dirty="0"/>
          </a:p>
        </p:txBody>
      </p:sp>
      <p:sp>
        <p:nvSpPr>
          <p:cNvPr id="3" name="Rectangle 2"/>
          <p:cNvSpPr txBox="1">
            <a:spLocks noChangeArrowheads="1"/>
          </p:cNvSpPr>
          <p:nvPr/>
        </p:nvSpPr>
        <p:spPr bwMode="auto">
          <a:xfrm>
            <a:off x="268514" y="381000"/>
            <a:ext cx="8610600" cy="5410200"/>
          </a:xfrm>
          <a:prstGeom prst="rect">
            <a:avLst/>
          </a:prstGeom>
          <a:noFill/>
          <a:ln w="38100">
            <a:solidFill>
              <a:schemeClr val="accent2">
                <a:lumMod val="60000"/>
                <a:lumOff val="4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r>
              <a:rPr lang="en-US" sz="1600" dirty="0" smtClean="0">
                <a:latin typeface="Calisto MT" pitchFamily="18" charset="0"/>
              </a:rPr>
              <a:t>Information about ordering the </a:t>
            </a:r>
            <a:r>
              <a:rPr lang="en-US" sz="1600" i="1" dirty="0" smtClean="0">
                <a:latin typeface="Calisto MT" pitchFamily="18" charset="0"/>
              </a:rPr>
              <a:t>Just Being Kids </a:t>
            </a:r>
            <a:r>
              <a:rPr lang="en-US" sz="1600" dirty="0" smtClean="0">
                <a:latin typeface="Calisto MT" pitchFamily="18" charset="0"/>
              </a:rPr>
              <a:t>videos:</a:t>
            </a:r>
          </a:p>
          <a:p>
            <a:pPr eaLnBrk="1" hangingPunct="1"/>
            <a:endParaRPr lang="en-US" sz="1600" dirty="0" smtClean="0">
              <a:latin typeface="Calisto MT" pitchFamily="18" charset="0"/>
            </a:endParaRPr>
          </a:p>
          <a:p>
            <a:r>
              <a:rPr lang="en-US" sz="1600" dirty="0" smtClean="0">
                <a:latin typeface="Calisto MT" pitchFamily="18" charset="0"/>
              </a:rPr>
              <a:t> </a:t>
            </a:r>
            <a:r>
              <a:rPr lang="en-US" sz="1600" dirty="0"/>
              <a:t>© 2001 JFK Partners and Early Childhood Connections</a:t>
            </a:r>
          </a:p>
          <a:p>
            <a:r>
              <a:rPr lang="en-US" sz="1600" b="0" i="1" dirty="0"/>
              <a:t>Just Being Kids </a:t>
            </a:r>
            <a:r>
              <a:rPr lang="en-US" sz="1600" b="0" dirty="0"/>
              <a:t>is a collaborative publication of:</a:t>
            </a:r>
          </a:p>
          <a:p>
            <a:r>
              <a:rPr lang="en-US" sz="1600" b="0" dirty="0"/>
              <a:t>JFK Partners, University of Colorado Health Sciences Center</a:t>
            </a:r>
          </a:p>
          <a:p>
            <a:r>
              <a:rPr lang="en-US" sz="1600" b="0" dirty="0"/>
              <a:t>and</a:t>
            </a:r>
          </a:p>
          <a:p>
            <a:r>
              <a:rPr lang="en-US" sz="1600" b="0" dirty="0"/>
              <a:t>Early Childhood Connections, Colorado Department of Education</a:t>
            </a:r>
          </a:p>
          <a:p>
            <a:r>
              <a:rPr lang="en-US" sz="1600" b="0" dirty="0"/>
              <a:t>For more information about Early Childhood Connections visit:</a:t>
            </a:r>
          </a:p>
          <a:p>
            <a:r>
              <a:rPr lang="en-US" sz="1600" b="0" dirty="0"/>
              <a:t>www.cde.state.co.us/earlychildhoodconnections</a:t>
            </a:r>
          </a:p>
          <a:p>
            <a:r>
              <a:rPr lang="en-US" sz="1600" b="0" dirty="0"/>
              <a:t>For more information about ENRICH and JFK Partners visit:</a:t>
            </a:r>
          </a:p>
          <a:p>
            <a:r>
              <a:rPr lang="en-US" sz="1600" b="0" dirty="0"/>
              <a:t>www.jfkpartners.org</a:t>
            </a:r>
          </a:p>
          <a:p>
            <a:r>
              <a:rPr lang="en-US" sz="1600" b="0" dirty="0"/>
              <a:t>The Just Being Kids videotape and facilitator’s guide is distributed by Western</a:t>
            </a:r>
          </a:p>
          <a:p>
            <a:r>
              <a:rPr lang="en-US" sz="1600" b="0" dirty="0"/>
              <a:t>Media Products.</a:t>
            </a:r>
          </a:p>
          <a:p>
            <a:endParaRPr lang="en-US" sz="1600" b="0" dirty="0" smtClean="0"/>
          </a:p>
          <a:p>
            <a:r>
              <a:rPr lang="en-US" sz="1600" b="0" dirty="0" smtClean="0"/>
              <a:t>To </a:t>
            </a:r>
            <a:r>
              <a:rPr lang="en-US" sz="1600" b="0" dirty="0"/>
              <a:t>order:</a:t>
            </a:r>
          </a:p>
          <a:p>
            <a:r>
              <a:rPr lang="en-US" sz="1600" b="0" dirty="0"/>
              <a:t>Call toll-free: 1 (800) 232-8902</a:t>
            </a:r>
          </a:p>
          <a:p>
            <a:r>
              <a:rPr lang="en-US" sz="1600" b="0" dirty="0"/>
              <a:t>On-line: www.media-products.com</a:t>
            </a:r>
          </a:p>
          <a:p>
            <a:r>
              <a:rPr lang="en-US" sz="1600" b="0" dirty="0"/>
              <a:t>Fax: (303) 455-5302</a:t>
            </a:r>
          </a:p>
          <a:p>
            <a:r>
              <a:rPr lang="en-US" sz="1600" b="0" dirty="0"/>
              <a:t>Mail: P.O. Box 591, Denver, CO 80201</a:t>
            </a:r>
            <a:endParaRPr lang="en-US" sz="1600" dirty="0" smtClean="0">
              <a:latin typeface="Calisto MT" pitchFamily="18" charset="0"/>
            </a:endParaRPr>
          </a:p>
        </p:txBody>
      </p:sp>
    </p:spTree>
    <p:extLst>
      <p:ext uri="{BB962C8B-B14F-4D97-AF65-F5344CB8AC3E}">
        <p14:creationId xmlns:p14="http://schemas.microsoft.com/office/powerpoint/2010/main" val="30429099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394E262-06BA-400D-9091-BDA87F7A89F1}" type="slidenum">
              <a:rPr lang="en-US" smtClean="0"/>
              <a:pPr>
                <a:defRPr/>
              </a:pPr>
              <a:t>83</a:t>
            </a:fld>
            <a:endParaRPr lang="en-US" dirty="0"/>
          </a:p>
        </p:txBody>
      </p:sp>
      <p:sp>
        <p:nvSpPr>
          <p:cNvPr id="3" name="Rectangle 2"/>
          <p:cNvSpPr txBox="1">
            <a:spLocks noChangeArrowheads="1"/>
          </p:cNvSpPr>
          <p:nvPr/>
        </p:nvSpPr>
        <p:spPr bwMode="auto">
          <a:xfrm>
            <a:off x="268514" y="381000"/>
            <a:ext cx="8610600" cy="5410200"/>
          </a:xfrm>
          <a:prstGeom prst="rect">
            <a:avLst/>
          </a:prstGeom>
          <a:noFill/>
          <a:ln w="38100">
            <a:solidFill>
              <a:schemeClr val="accent2">
                <a:lumMod val="60000"/>
                <a:lumOff val="4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r>
              <a:rPr lang="en-US" sz="1600" b="0" dirty="0" smtClean="0">
                <a:latin typeface="Calisto MT" pitchFamily="18" charset="0"/>
              </a:rPr>
              <a:t>Information about the </a:t>
            </a:r>
            <a:r>
              <a:rPr lang="en-US" sz="1600" dirty="0" smtClean="0">
                <a:latin typeface="Calisto MT" pitchFamily="18" charset="0"/>
              </a:rPr>
              <a:t>Results Matter Video Library:</a:t>
            </a:r>
          </a:p>
          <a:p>
            <a:pPr eaLnBrk="1" hangingPunct="1"/>
            <a:endParaRPr lang="en-US" sz="1600" dirty="0">
              <a:latin typeface="Calisto MT" pitchFamily="18" charset="0"/>
            </a:endParaRPr>
          </a:p>
          <a:p>
            <a:r>
              <a:rPr lang="en-US" sz="1600" b="0" dirty="0" smtClean="0"/>
              <a:t>These </a:t>
            </a:r>
            <a:r>
              <a:rPr lang="en-US" sz="1600" b="0" dirty="0"/>
              <a:t>videos have been produced to help providers better understand ways to use observation, documentation, and assessment to inform practice. You can watch the clips online or download QuickTime versions of the videos for use in educational and professional development activities</a:t>
            </a:r>
            <a:r>
              <a:rPr lang="en-US" sz="1600" b="0" dirty="0" smtClean="0"/>
              <a:t>.</a:t>
            </a:r>
          </a:p>
          <a:p>
            <a:endParaRPr lang="en-US" sz="1600" b="0" dirty="0"/>
          </a:p>
          <a:p>
            <a:r>
              <a:rPr lang="en-US" sz="1600" b="0" dirty="0" smtClean="0">
                <a:hlinkClick r:id="rId2"/>
              </a:rPr>
              <a:t>http</a:t>
            </a:r>
            <a:r>
              <a:rPr lang="en-US" sz="1600" b="0" dirty="0">
                <a:hlinkClick r:id="rId2"/>
              </a:rPr>
              <a:t>://</a:t>
            </a:r>
            <a:r>
              <a:rPr lang="en-US" sz="1600" b="0" dirty="0" smtClean="0">
                <a:hlinkClick r:id="rId2"/>
              </a:rPr>
              <a:t>www.cde.state.co.us/resultsmatter/RMVideoSeries.htm</a:t>
            </a:r>
            <a:r>
              <a:rPr lang="en-US" sz="1600" b="0" dirty="0" smtClean="0"/>
              <a:t> </a:t>
            </a:r>
            <a:endParaRPr lang="en-US" sz="1600" b="0" dirty="0"/>
          </a:p>
          <a:p>
            <a:pPr eaLnBrk="1" hangingPunct="1"/>
            <a:endParaRPr lang="en-US" sz="1600" b="0" dirty="0" smtClean="0">
              <a:latin typeface="Calisto MT" pitchFamily="18" charset="0"/>
            </a:endParaRPr>
          </a:p>
          <a:p>
            <a:r>
              <a:rPr lang="en-US" sz="1600" b="0" dirty="0"/>
              <a:t>For more information about these video clips please contact Larry Edelman at </a:t>
            </a:r>
            <a:r>
              <a:rPr lang="en-US" sz="1600" b="0" dirty="0">
                <a:hlinkClick r:id="rId3"/>
              </a:rPr>
              <a:t>Larry.Edelman@ucdenver.edu</a:t>
            </a:r>
            <a:r>
              <a:rPr lang="en-US" sz="1600" b="0" dirty="0"/>
              <a:t>. </a:t>
            </a:r>
          </a:p>
          <a:p>
            <a:endParaRPr lang="en-US" sz="1600" b="0" dirty="0"/>
          </a:p>
          <a:p>
            <a:pPr eaLnBrk="1" hangingPunct="1"/>
            <a:endParaRPr lang="en-US" sz="1600" dirty="0" smtClean="0">
              <a:latin typeface="Calisto MT" pitchFamily="18" charset="0"/>
            </a:endParaRPr>
          </a:p>
        </p:txBody>
      </p:sp>
    </p:spTree>
    <p:extLst>
      <p:ext uri="{BB962C8B-B14F-4D97-AF65-F5344CB8AC3E}">
        <p14:creationId xmlns:p14="http://schemas.microsoft.com/office/powerpoint/2010/main" val="7893571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394E262-06BA-400D-9091-BDA87F7A89F1}" type="slidenum">
              <a:rPr lang="en-US" smtClean="0"/>
              <a:pPr>
                <a:defRPr/>
              </a:pPr>
              <a:t>84</a:t>
            </a:fld>
            <a:endParaRPr lang="en-US" dirty="0"/>
          </a:p>
        </p:txBody>
      </p:sp>
      <p:sp>
        <p:nvSpPr>
          <p:cNvPr id="3" name="Rectangle 2"/>
          <p:cNvSpPr txBox="1">
            <a:spLocks noChangeArrowheads="1"/>
          </p:cNvSpPr>
          <p:nvPr/>
        </p:nvSpPr>
        <p:spPr bwMode="auto">
          <a:xfrm>
            <a:off x="268514" y="381000"/>
            <a:ext cx="8610600" cy="5410200"/>
          </a:xfrm>
          <a:prstGeom prst="rect">
            <a:avLst/>
          </a:prstGeom>
          <a:noFill/>
          <a:ln w="38100">
            <a:solidFill>
              <a:schemeClr val="accent2">
                <a:lumMod val="60000"/>
                <a:lumOff val="4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r>
              <a:rPr lang="en-US" sz="1600" dirty="0" smtClean="0">
                <a:latin typeface="Calisto MT" pitchFamily="18" charset="0"/>
              </a:rPr>
              <a:t>Information about ordering the Learning Happens videos:</a:t>
            </a:r>
          </a:p>
          <a:p>
            <a:pPr eaLnBrk="1" hangingPunct="1"/>
            <a:endParaRPr lang="en-US" sz="1600" dirty="0" smtClean="0">
              <a:latin typeface="Calisto MT" pitchFamily="18" charset="0"/>
            </a:endParaRPr>
          </a:p>
          <a:p>
            <a:r>
              <a:rPr lang="en-US" sz="1600" dirty="0" smtClean="0">
                <a:latin typeface="Calisto MT" pitchFamily="18" charset="0"/>
              </a:rPr>
              <a:t> </a:t>
            </a:r>
            <a:r>
              <a:rPr lang="en-US" sz="1600" dirty="0">
                <a:latin typeface="Calisto MT" pitchFamily="18" charset="0"/>
              </a:rPr>
              <a:t>Learning Happens DVD </a:t>
            </a:r>
          </a:p>
          <a:p>
            <a:r>
              <a:rPr lang="en-US" sz="1600" b="0" dirty="0">
                <a:latin typeface="Calisto MT" pitchFamily="18" charset="0"/>
              </a:rPr>
              <a:t>Claire Lerner and Rebecca </a:t>
            </a:r>
            <a:r>
              <a:rPr lang="en-US" sz="1600" b="0" dirty="0" err="1">
                <a:latin typeface="Calisto MT" pitchFamily="18" charset="0"/>
              </a:rPr>
              <a:t>Parlakian</a:t>
            </a:r>
            <a:endParaRPr lang="en-US" sz="1600" b="0" dirty="0">
              <a:latin typeface="Calisto MT" pitchFamily="18" charset="0"/>
            </a:endParaRPr>
          </a:p>
          <a:p>
            <a:r>
              <a:rPr lang="en-US" sz="1600" b="0" dirty="0">
                <a:latin typeface="Calisto MT" pitchFamily="18" charset="0"/>
              </a:rPr>
              <a:t>ISBN: 9781934019085</a:t>
            </a:r>
          </a:p>
          <a:p>
            <a:r>
              <a:rPr lang="en-US" sz="1600" b="0" dirty="0">
                <a:latin typeface="Calisto MT" pitchFamily="18" charset="0"/>
              </a:rPr>
              <a:t>Item No.: V507-OLB</a:t>
            </a:r>
          </a:p>
          <a:p>
            <a:endParaRPr lang="en-US" sz="1600" b="0" dirty="0">
              <a:latin typeface="Calisto MT" pitchFamily="18" charset="0"/>
            </a:endParaRPr>
          </a:p>
          <a:p>
            <a:pPr algn="l"/>
            <a:r>
              <a:rPr lang="en-US" sz="1600" b="0" dirty="0">
                <a:latin typeface="Calisto MT" pitchFamily="18" charset="0"/>
              </a:rPr>
              <a:t>Learning Happens features 30 video vignettes that show parents and children—aged birth to 3 years—interacting during everyday play and routines. These vignettes provide rich examples of how: </a:t>
            </a:r>
          </a:p>
          <a:p>
            <a:pPr algn="l"/>
            <a:endParaRPr lang="en-US" sz="1600" b="0" dirty="0">
              <a:latin typeface="Calisto MT" pitchFamily="18" charset="0"/>
            </a:endParaRPr>
          </a:p>
          <a:p>
            <a:pPr marL="171450" indent="-171450" algn="l">
              <a:buFont typeface="Arial" pitchFamily="34" charset="0"/>
              <a:buChar char="•"/>
            </a:pPr>
            <a:r>
              <a:rPr lang="en-US" sz="1600" b="0" dirty="0">
                <a:latin typeface="Calisto MT" pitchFamily="18" charset="0"/>
              </a:rPr>
              <a:t>development unfolds from birth to age 3 </a:t>
            </a:r>
          </a:p>
          <a:p>
            <a:pPr marL="171450" indent="-171450" algn="l">
              <a:buFont typeface="Arial" pitchFamily="34" charset="0"/>
              <a:buChar char="•"/>
            </a:pPr>
            <a:r>
              <a:rPr lang="en-US" sz="1600" b="0" dirty="0">
                <a:latin typeface="Calisto MT" pitchFamily="18" charset="0"/>
              </a:rPr>
              <a:t>young children acquire school readiness skills through everyday interactions and activities</a:t>
            </a:r>
          </a:p>
          <a:p>
            <a:pPr marL="171450" indent="-171450" algn="l">
              <a:buFont typeface="Arial" pitchFamily="34" charset="0"/>
              <a:buChar char="•"/>
            </a:pPr>
            <a:r>
              <a:rPr lang="en-US" sz="1600" b="0" dirty="0">
                <a:latin typeface="Calisto MT" pitchFamily="18" charset="0"/>
              </a:rPr>
              <a:t>parents and caregivers support children’s early learning and development through daily interactions and activities </a:t>
            </a:r>
            <a:endParaRPr lang="en-US" sz="1600" b="0" dirty="0" smtClean="0">
              <a:latin typeface="Calisto MT" pitchFamily="18" charset="0"/>
            </a:endParaRPr>
          </a:p>
          <a:p>
            <a:pPr algn="l"/>
            <a:endParaRPr lang="en-US" sz="1600" b="0" dirty="0">
              <a:latin typeface="Calisto MT" pitchFamily="18" charset="0"/>
            </a:endParaRPr>
          </a:p>
          <a:p>
            <a:pPr algn="l"/>
            <a:r>
              <a:rPr lang="en-US" sz="1600" b="0" dirty="0">
                <a:latin typeface="Calisto MT" pitchFamily="18" charset="0"/>
              </a:rPr>
              <a:t>These vignettes serve as powerful tools for professionals to use both in direct work with families and for training other early child development professionals. They act as catalysts for discussion about all aspects of early development and provide vivid illustrations of the significant influence parents have in getting their young children ready for school. </a:t>
            </a:r>
          </a:p>
          <a:p>
            <a:pPr algn="l"/>
            <a:endParaRPr lang="en-US" sz="1600" b="0" dirty="0">
              <a:latin typeface="Calisto MT" pitchFamily="18" charset="0"/>
            </a:endParaRPr>
          </a:p>
        </p:txBody>
      </p:sp>
    </p:spTree>
    <p:extLst>
      <p:ext uri="{BB962C8B-B14F-4D97-AF65-F5344CB8AC3E}">
        <p14:creationId xmlns:p14="http://schemas.microsoft.com/office/powerpoint/2010/main" val="155891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21" name="Rectangle 5"/>
          <p:cNvSpPr>
            <a:spLocks noGrp="1" noChangeArrowheads="1"/>
          </p:cNvSpPr>
          <p:nvPr>
            <p:ph type="title"/>
          </p:nvPr>
        </p:nvSpPr>
        <p:spPr/>
        <p:txBody>
          <a:bodyPr/>
          <a:lstStyle/>
          <a:p>
            <a:pPr eaLnBrk="1" hangingPunct="1">
              <a:defRPr/>
            </a:pPr>
            <a:r>
              <a:rPr lang="en-US" dirty="0" smtClean="0">
                <a:latin typeface="Georgia" pitchFamily="18" charset="0"/>
              </a:rPr>
              <a:t>Goal of early intervention</a:t>
            </a:r>
          </a:p>
        </p:txBody>
      </p:sp>
      <p:sp>
        <p:nvSpPr>
          <p:cNvPr id="35843" name="Rectangle 6"/>
          <p:cNvSpPr>
            <a:spLocks noGrp="1" noChangeArrowheads="1"/>
          </p:cNvSpPr>
          <p:nvPr>
            <p:ph type="body" idx="1"/>
          </p:nvPr>
        </p:nvSpPr>
        <p:spPr>
          <a:xfrm>
            <a:off x="457200" y="2209800"/>
            <a:ext cx="8458200" cy="4343400"/>
          </a:xfrm>
        </p:spPr>
        <p:txBody>
          <a:bodyPr/>
          <a:lstStyle/>
          <a:p>
            <a:pPr eaLnBrk="1" hangingPunct="1">
              <a:buNone/>
            </a:pPr>
            <a:r>
              <a:rPr lang="en-US" sz="2800" dirty="0" smtClean="0">
                <a:latin typeface="Georgia" pitchFamily="18" charset="0"/>
              </a:rPr>
              <a:t>“…To enable young children to be active and successful participants during the early childhood years and in the future in a variety of settings – in their homes with their families, in child care, in preschool or school programs, and in the community.”</a:t>
            </a:r>
          </a:p>
          <a:p>
            <a:pPr eaLnBrk="1" hangingPunct="1">
              <a:buNone/>
            </a:pPr>
            <a:endParaRPr lang="en-US" dirty="0" smtClean="0"/>
          </a:p>
          <a:p>
            <a:pPr eaLnBrk="1" hangingPunct="1">
              <a:lnSpc>
                <a:spcPct val="80000"/>
              </a:lnSpc>
              <a:buFont typeface="Wingdings" pitchFamily="2" charset="2"/>
              <a:buNone/>
            </a:pPr>
            <a:endParaRPr lang="en-US" sz="1600" dirty="0" smtClean="0">
              <a:latin typeface="Georgia" pitchFamily="18" charset="0"/>
            </a:endParaRPr>
          </a:p>
          <a:p>
            <a:pPr eaLnBrk="1" hangingPunct="1">
              <a:lnSpc>
                <a:spcPct val="80000"/>
              </a:lnSpc>
              <a:buFont typeface="Wingdings" pitchFamily="2" charset="2"/>
              <a:buNone/>
            </a:pPr>
            <a:endParaRPr lang="en-US" sz="1600" dirty="0" smtClean="0">
              <a:latin typeface="Georgia" pitchFamily="18" charset="0"/>
            </a:endParaRPr>
          </a:p>
          <a:p>
            <a:pPr eaLnBrk="1" hangingPunct="1">
              <a:lnSpc>
                <a:spcPct val="80000"/>
              </a:lnSpc>
              <a:buFont typeface="Wingdings" pitchFamily="2" charset="2"/>
              <a:buNone/>
            </a:pPr>
            <a:r>
              <a:rPr lang="en-US" sz="1400" dirty="0" smtClean="0">
                <a:latin typeface="Georgia" pitchFamily="18" charset="0"/>
              </a:rPr>
              <a:t>(from Early Childhood Outcomes Center, http://www.fpg.unc.edu/~eco/pdfs/eco_outcomes_4-13-05.pdf)</a:t>
            </a:r>
          </a:p>
          <a:p>
            <a:pPr eaLnBrk="1" hangingPunct="1">
              <a:buNone/>
            </a:pPr>
            <a:endParaRPr lang="en-US" dirty="0" smtClean="0">
              <a:latin typeface="Georgia" pitchFamily="18" charset="0"/>
            </a:endParaRPr>
          </a:p>
        </p:txBody>
      </p:sp>
    </p:spTree>
    <p:extLst>
      <p:ext uri="{BB962C8B-B14F-4D97-AF65-F5344CB8AC3E}">
        <p14:creationId xmlns:p14="http://schemas.microsoft.com/office/powerpoint/2010/main" val="3504897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amp;#x0D;&amp;#x0A;Grace Kelly, SERRC&amp;#x0D;&amp;#x0A;Christina Kasprzak, NECTAC/ECO&amp;#x0D;&amp;#x0A;December, 2012&amp;#x0D;&amp;#x0A;&amp;quot;&quot;/&gt;&lt;property id=&quot;20307&quot; value=&quot;284&quot;/&gt;&lt;/object&gt;&lt;object type=&quot;3&quot; unique_id=&quot;10004&quot;&gt;&lt;property id=&quot;20148&quot; value=&quot;5&quot;/&gt;&lt;property id=&quot;20300&quot; value=&quot;Slide 2 - &amp;quot;Agenda&amp;quot;&quot;/&gt;&lt;property id=&quot;20307&quot; value=&quot;257&quot;/&gt;&lt;/object&gt;&lt;object type=&quot;3&quot; unique_id=&quot;10005&quot;&gt;&lt;property id=&quot;20148&quot; value=&quot;5&quot;/&gt;&lt;property id=&quot;20300&quot; value=&quot;Slide 3&quot;/&gt;&lt;property id=&quot;20307&quot; value=&quot;613&quot;/&gt;&lt;/object&gt;&lt;object type=&quot;3&quot; unique_id=&quot;10006&quot;&gt;&lt;property id=&quot;20148&quot; value=&quot;5&quot;/&gt;&lt;property id=&quot;20300&quot; value=&quot;Slide 4 - &amp;quot;Federal Background&amp;quot;&quot;/&gt;&lt;property id=&quot;20307&quot; value=&quot;614&quot;/&gt;&lt;/object&gt;&lt;object type=&quot;3&quot; unique_id=&quot;10007&quot;&gt;&lt;property id=&quot;20148&quot; value=&quot;5&quot;/&gt;&lt;property id=&quot;20300&quot; value=&quot;Slide 5 - &amp;quot;Individuals with Disabilities Education Act&amp;quot;&quot;/&gt;&lt;property id=&quot;20307&quot; value=&quot;699&quot;/&gt;&lt;/object&gt;&lt;object type=&quot;3&quot; unique_id=&quot;10008&quot;&gt;&lt;property id=&quot;20148&quot; value=&quot;5&quot;/&gt;&lt;property id=&quot;20300&quot; value=&quot;Slide 6 - &amp;quot;PART evaluation results (2002)&amp;quot;&quot;/&gt;&lt;property id=&quot;20307&quot; value=&quot;697&quot;/&gt;&lt;/object&gt;&lt;object type=&quot;3&quot; unique_id=&quot;10009&quot;&gt;&lt;property id=&quot;20148&quot; value=&quot;5&quot;/&gt;&lt;property id=&quot;20300&quot; value=&quot;Slide 7&quot;/&gt;&lt;property id=&quot;20307&quot; value=&quot;698&quot;/&gt;&lt;/object&gt;&lt;object type=&quot;3&quot; unique_id=&quot;10010&quot;&gt;&lt;property id=&quot;20148&quot; value=&quot;5&quot;/&gt;&lt;property id=&quot;20300&quot; value=&quot;Slide 8 - &amp;quot;How Office of Special Education (OSEP) responded&amp;quot;&quot;/&gt;&lt;property id=&quot;20307&quot; value=&quot;700&quot;/&gt;&lt;/object&gt;&lt;object type=&quot;3&quot; unique_id=&quot;10011&quot;&gt;&lt;property id=&quot;20148&quot; value=&quot;5&quot;/&gt;&lt;property id=&quot;20300&quot; value=&quot;Slide 9 - &amp;quot;Goal of early intervention&amp;quot;&quot;/&gt;&lt;property id=&quot;20307&quot; value=&quot;615&quot;/&gt;&lt;/object&gt;&lt;object type=&quot;3&quot; unique_id=&quot;10012&quot;&gt;&lt;property id=&quot;20148&quot; value=&quot;5&quot;/&gt;&lt;property id=&quot;20300&quot; value=&quot;Slide 10 - &amp;quot;Three child outcomes&amp;quot;&quot;/&gt;&lt;property id=&quot;20307&quot; value=&quot;616&quot;/&gt;&lt;/object&gt;&lt;object type=&quot;3&quot; unique_id=&quot;10013&quot;&gt;&lt;property id=&quot;20148&quot; value=&quot;5&quot;/&gt;&lt;property id=&quot;20300&quot; value=&quot;Slide 11 - &amp;quot;Step by Step video&amp;quot;&quot;/&gt;&lt;property id=&quot;20307&quot; value=&quot;763&quot;/&gt;&lt;/object&gt;&lt;object type=&quot;3&quot; unique_id=&quot;10014&quot;&gt;&lt;property id=&quot;20148&quot; value=&quot;5&quot;/&gt;&lt;property id=&quot;20300&quot; value=&quot;Slide 12 - &amp;quot;Outcomes Jeopardy&amp;quot;&quot;/&gt;&lt;property id=&quot;20307&quot; value=&quot;761&quot;/&gt;&lt;/object&gt;&lt;object type=&quot;3&quot; unique_id=&quot;10015&quot;&gt;&lt;property id=&quot;20148&quot; value=&quot;5&quot;/&gt;&lt;property id=&quot;20300&quot; value=&quot;Slide 13 - &amp;quot;Child Outcomes Summary (COS) Process&amp;quot;&quot;/&gt;&lt;property id=&quot;20307&quot; value=&quot;620&quot;/&gt;&lt;/object&gt;&lt;object type=&quot;3&quot; unique_id=&quot;10016&quot;&gt;&lt;property id=&quot;20148&quot; value=&quot;5&quot;/&gt;&lt;property id=&quot;20300&quot; value=&quot;Slide 14 - &amp;quot;What is the Child Outcomes   Summary (COS) Process?&amp;quot;&quot;/&gt;&lt;property id=&quot;20307&quot; value=&quot;621&quot;/&gt;&lt;/object&gt;&lt;object type=&quot;3&quot; unique_id=&quot;10017&quot;&gt;&lt;property id=&quot;20148&quot; value=&quot;5&quot;/&gt;&lt;property id=&quot;20300&quot; value=&quot;Slide 15 - &amp;quot;WHO &amp;#x0D;&amp;#x0A;participates in the rating decision?&amp;quot;&quot;/&gt;&lt;property id=&quot;20307&quot; value=&quot;737&quot;/&gt;&lt;/object&gt;&lt;object type=&quot;3&quot; unique_id=&quot;10018&quot;&gt;&lt;property id=&quot;20148&quot; value=&quot;5&quot;/&gt;&lt;property id=&quot;20300&quot; value=&quot;Slide 16 - &amp;quot;Why the COS Process?&amp;quot;&quot;/&gt;&lt;property id=&quot;20307&quot; value=&quot;720&quot;/&gt;&lt;/object&gt;&lt;object type=&quot;3&quot; unique_id=&quot;10019&quot;&gt;&lt;property id=&quot;20148&quot; value=&quot;5&quot;/&gt;&lt;property id=&quot;20300&quot; value=&quot;Slide 17 - &amp;quot;Defining Assessment&amp;quot;&quot;/&gt;&lt;property id=&quot;20307&quot; value=&quot;721&quot;/&gt;&lt;/object&gt;&lt;object type=&quot;3&quot; unique_id=&quot;10020&quot;&gt;&lt;property id=&quot;20148&quot; value=&quot;5&quot;/&gt;&lt;property id=&quot;20300&quot; value=&quot;Slide 18 - &amp;quot;DEC recommended practices on early childhood assessment&amp;#x0D;&amp;#x0A;&amp;quot;&quot;/&gt;&lt;property id=&quot;20307&quot; value=&quot;722&quot;/&gt;&lt;/object&gt;&lt;object type=&quot;3&quot; unique_id=&quot;10021&quot;&gt;&lt;property id=&quot;20148&quot; value=&quot;5&quot;/&gt;&lt;property id=&quot;20300&quot; value=&quot;Slide 19 - &amp;quot;Purposes of the COS&amp;quot;&quot;/&gt;&lt;property id=&quot;20307&quot; value=&quot;623&quot;/&gt;&lt;/object&gt;&lt;object type=&quot;3&quot; unique_id=&quot;10022&quot;&gt;&lt;property id=&quot;20148&quot; value=&quot;5&quot;/&gt;&lt;property id=&quot;20300&quot; value=&quot;Slide 20 - &amp;quot;Features of the COS&amp;quot;&quot;/&gt;&lt;property id=&quot;20307&quot; value=&quot;624&quot;/&gt;&lt;/object&gt;&lt;object type=&quot;3&quot; unique_id=&quot;10023&quot;&gt;&lt;property id=&quot;20148&quot; value=&quot;5&quot;/&gt;&lt;property id=&quot;20300&quot; value=&quot;Slide 21 - &amp;quot;The two COS questions&amp;quot;&quot;/&gt;&lt;property id=&quot;20307&quot; value=&quot;625&quot;/&gt;&lt;/object&gt;&lt;object type=&quot;3&quot; unique_id=&quot;10024&quot;&gt;&lt;property id=&quot;20148&quot; value=&quot;5&quot;/&gt;&lt;property id=&quot;20300&quot; value=&quot;Slide 22 - &amp;quot;Why two questions?&amp;quot;&quot;/&gt;&lt;property id=&quot;20307&quot; value=&quot;626&quot;/&gt;&lt;/object&gt;&lt;object type=&quot;3&quot; unique_id=&quot;10025&quot;&gt;&lt;property id=&quot;20148&quot; value=&quot;5&quot;/&gt;&lt;property id=&quot;20300&quot; value=&quot;Slide 23 - &amp;quot;Why two COS questions?&amp;quot;&quot;/&gt;&lt;property id=&quot;20307&quot; value=&quot;627&quot;/&gt;&lt;/object&gt;&lt;object type=&quot;3&quot; unique_id=&quot;10026&quot;&gt;&lt;property id=&quot;20148&quot; value=&quot;5&quot;/&gt;&lt;property id=&quot;20300&quot; value=&quot;Slide 24 - &amp;quot;Summary ratings are based on…&amp;quot;&quot;/&gt;&lt;property id=&quot;20307&quot; value=&quot;628&quot;/&gt;&lt;/object&gt;&lt;object type=&quot;3&quot; unique_id=&quot;10027&quot;&gt;&lt;property id=&quot;20148&quot; value=&quot;5&quot;/&gt;&lt;property id=&quot;20300&quot; value=&quot;Slide 25 - &amp;quot;&amp;#x0D;&amp;#x0A;Among them, IFSP/IEP team &amp;#x0D;&amp;#x0A;members must: &amp;#x0D;&amp;#x0A;&amp;amp;#x09;&amp;quot;&quot;/&gt;&lt;property id=&quot;20307&quot; value=&quot;629&quot;/&gt;&lt;/object&gt;&lt;object type=&quot;3&quot; unique_id=&quot;10028&quot;&gt;&lt;property id=&quot;20148&quot; value=&quot;5&quot;/&gt;&lt;property id=&quot;20300&quot; value=&quot;Slide 26&quot;/&gt;&lt;property id=&quot;20307&quot; value=&quot;630&quot;/&gt;&lt;/object&gt;&lt;object type=&quot;3&quot; unique_id=&quot;10029&quot;&gt;&lt;property id=&quot;20148&quot; value=&quot;5&quot;/&gt;&lt;property id=&quot;20300&quot; value=&quot;Slide 27 - &amp;quot;7 – Completely&amp;quot;&quot;/&gt;&lt;property id=&quot;20307&quot; value=&quot;631&quot;/&gt;&lt;/object&gt;&lt;object type=&quot;3&quot; unique_id=&quot;10030&quot;&gt;&lt;property id=&quot;20148&quot; value=&quot;5&quot;/&gt;&lt;property id=&quot;20300&quot; value=&quot;Slide 28 - &amp;quot;6 – Between completely &amp;#x0D;&amp;#x0A;and somewhat&amp;quot;&quot;/&gt;&lt;property id=&quot;20307&quot; value=&quot;632&quot;/&gt;&lt;/object&gt;&lt;object type=&quot;3&quot; unique_id=&quot;10031&quot;&gt;&lt;property id=&quot;20148&quot; value=&quot;5&quot;/&gt;&lt;property id=&quot;20300&quot; value=&quot;Slide 29 - &amp;quot;5 – Somewhat&amp;quot;&quot;/&gt;&lt;property id=&quot;20307&quot; value=&quot;633&quot;/&gt;&lt;/object&gt;&lt;object type=&quot;3&quot; unique_id=&quot;10032&quot;&gt;&lt;property id=&quot;20148&quot; value=&quot;5&quot;/&gt;&lt;property id=&quot;20300&quot; value=&quot;Slide 30 - &amp;quot;4 – Between somewhat &amp;#x0D;&amp;#x0A;and nearly&amp;quot;&quot;/&gt;&lt;property id=&quot;20307&quot; value=&quot;634&quot;/&gt;&lt;/object&gt;&lt;object type=&quot;3&quot; unique_id=&quot;10033&quot;&gt;&lt;property id=&quot;20148&quot; value=&quot;5&quot;/&gt;&lt;property id=&quot;20300&quot; value=&quot;Slide 31 - &amp;quot;3 – Nearly&amp;quot;&quot;/&gt;&lt;property id=&quot;20307&quot; value=&quot;635&quot;/&gt;&lt;/object&gt;&lt;object type=&quot;3&quot; unique_id=&quot;10034&quot;&gt;&lt;property id=&quot;20148&quot; value=&quot;5&quot;/&gt;&lt;property id=&quot;20300&quot; value=&quot;Slide 32 - &amp;quot;2 – Between nearly and not yet&amp;quot;&quot;/&gt;&lt;property id=&quot;20307&quot; value=&quot;636&quot;/&gt;&lt;/object&gt;&lt;object type=&quot;3&quot; unique_id=&quot;10035&quot;&gt;&lt;property id=&quot;20148&quot; value=&quot;5&quot;/&gt;&lt;property id=&quot;20300&quot; value=&quot;Slide 33 - &amp;quot;1 – Not yet&amp;quot;&quot;/&gt;&lt;property id=&quot;20307&quot; value=&quot;637&quot;/&gt;&lt;/object&gt;&lt;object type=&quot;3&quot; unique_id=&quot;10036&quot;&gt;&lt;property id=&quot;20148&quot; value=&quot;5&quot;/&gt;&lt;property id=&quot;20300&quot; value=&quot;Slide 34 - &amp;quot;Rating Scale Jeopardy&amp;quot;&quot;/&gt;&lt;property id=&quot;20307&quot; value=&quot;762&quot;/&gt;&lt;/object&gt;&lt;object type=&quot;3&quot; unique_id=&quot;10037&quot;&gt;&lt;property id=&quot;20148&quot; value=&quot;5&quot;/&gt;&lt;property id=&quot;20300&quot; value=&quot;Slide 35 - &amp;quot;Assessment:&amp;#x0D;&amp;#x0A;&amp;#x0D;&amp;#x0A;Authentic Assessment &amp;amp;&amp;#x0D;&amp;#x0A;standardized assessment tools&amp;quot;&quot;/&gt;&lt;property id=&quot;20307&quot; value=&quot;645&quot;/&gt;&lt;/object&gt;&lt;object type=&quot;3&quot; unique_id=&quot;10038&quot;&gt;&lt;property id=&quot;20148&quot; value=&quot;5&quot;/&gt;&lt;property id=&quot;20300&quot; value=&quot;Slide 36 - &amp;quot;What is Authentic Assessment?&amp;quot;&quot;/&gt;&lt;property id=&quot;20307&quot; value=&quot;705&quot;/&gt;&lt;/object&gt;&lt;object type=&quot;3&quot; unique_id=&quot;10039&quot;&gt;&lt;property id=&quot;20148&quot; value=&quot;5&quot;/&gt;&lt;property id=&quot;20300&quot; value=&quot;Slide 37 - &amp;quot;Authentic Assessment&amp;quot;&quot;/&gt;&lt;property id=&quot;20307&quot; value=&quot;707&quot;/&gt;&lt;/object&gt;&lt;object type=&quot;3&quot; unique_id=&quot;10040&quot;&gt;&lt;property id=&quot;20148&quot; value=&quot;5&quot;/&gt;&lt;property id=&quot;20300&quot; value=&quot;Slide 38 - &amp;quot;Reality&amp;quot;&quot;/&gt;&lt;property id=&quot;20307&quot; value=&quot;706&quot;/&gt;&lt;/object&gt;&lt;object type=&quot;3&quot; unique_id=&quot;10041&quot;&gt;&lt;property id=&quot;20148&quot; value=&quot;5&quot;/&gt;&lt;property id=&quot;20300&quot; value=&quot;Slide 39 - &amp;quot;Who Does IT?&amp;quot;&quot;/&gt;&lt;property id=&quot;20307&quot; value=&quot;709&quot;/&gt;&lt;/object&gt;&lt;object type=&quot;3&quot; unique_id=&quot;10042&quot;&gt;&lt;property id=&quot;20148&quot; value=&quot;5&quot;/&gt;&lt;property id=&quot;20300&quot; value=&quot;Slide 40 - &amp;quot;Involving Families&amp;quot;&quot;/&gt;&lt;property id=&quot;20307&quot; value=&quot;716&quot;/&gt;&lt;/object&gt;&lt;object type=&quot;3&quot; unique_id=&quot;10043&quot;&gt;&lt;property id=&quot;20148&quot; value=&quot;5&quot;/&gt;&lt;property id=&quot;20300&quot; value=&quot;Slide 41 - &amp;quot;Involving families in a conversation about their child’s functioning&amp;quot;&quot;/&gt;&lt;property id=&quot;20307&quot; value=&quot;717&quot;/&gt;&lt;/object&gt;&lt;object type=&quot;3&quot; unique_id=&quot;10044&quot;&gt;&lt;property id=&quot;20148&quot; value=&quot;5&quot;/&gt;&lt;property id=&quot;20300&quot; value=&quot;Slide 42 - &amp;quot;What we should expect &amp;#x0D;&amp;#x0A;from family involvement&amp;quot;&quot;/&gt;&lt;property id=&quot;20307&quot; value=&quot;718&quot;/&gt;&lt;/object&gt;&lt;object type=&quot;3&quot; unique_id=&quot;10045&quot;&gt;&lt;property id=&quot;20148&quot; value=&quot;5&quot;/&gt;&lt;property id=&quot;20300&quot; value=&quot;Slide 43 - &amp;quot;Strategies for Involving Families in the COS Rating Discussion&amp;quot;&quot;/&gt;&lt;property id=&quot;20307&quot; value=&quot;719&quot;/&gt;&lt;/object&gt;&lt;object type=&quot;3&quot; unique_id=&quot;10046&quot;&gt;&lt;property id=&quot;20148&quot; value=&quot;5&quot;/&gt;&lt;property id=&quot;20300&quot; value=&quot;Slide 44 - &amp;quot;When Is IT Done?&amp;quot;&quot;/&gt;&lt;property id=&quot;20307&quot; value=&quot;710&quot;/&gt;&lt;/object&gt;&lt;object type=&quot;3&quot; unique_id=&quot;10047&quot;&gt;&lt;property id=&quot;20148&quot; value=&quot;5&quot;/&gt;&lt;property id=&quot;20300&quot; value=&quot;Slide 45 - &amp;quot;Tools for Authentic Assessment&amp;quot;&quot;/&gt;&lt;property id=&quot;20307&quot; value=&quot;734&quot;/&gt;&lt;/object&gt;&lt;object type=&quot;3&quot; unique_id=&quot;10048&quot;&gt;&lt;property id=&quot;20148&quot; value=&quot;5&quot;/&gt;&lt;property id=&quot;20300&quot; value=&quot;Slide 46 - &amp;quot;Tools Beyond Observation&amp;quot;&quot;/&gt;&lt;property id=&quot;20307&quot; value=&quot;711&quot;/&gt;&lt;/object&gt;&lt;object type=&quot;3&quot; unique_id=&quot;10049&quot;&gt;&lt;property id=&quot;20148&quot; value=&quot;5&quot;/&gt;&lt;property id=&quot;20300&quot; value=&quot;Slide 47 - &amp;quot;Pictures for Assessment&amp;quot;&quot;/&gt;&lt;property id=&quot;20307&quot; value=&quot;712&quot;/&gt;&lt;/object&gt;&lt;object type=&quot;3&quot; unique_id=&quot;10050&quot;&gt;&lt;property id=&quot;20148&quot; value=&quot;5&quot;/&gt;&lt;property id=&quot;20300&quot; value=&quot;Slide 48 - &amp;quot;Where is IT Done?&amp;quot;&quot;/&gt;&lt;property id=&quot;20307&quot; value=&quot;714&quot;/&gt;&lt;/object&gt;&lt;object type=&quot;3&quot; unique_id=&quot;10051&quot;&gt;&lt;property id=&quot;20148&quot; value=&quot;5&quot;/&gt;&lt;property id=&quot;20300&quot; value=&quot;Slide 49 - &amp;quot;Assessment should focus on…&amp;quot;&quot;/&gt;&lt;property id=&quot;20307&quot; value=&quot;646&quot;/&gt;&lt;/object&gt;&lt;object type=&quot;3&quot; unique_id=&quot;10052&quot;&gt;&lt;property id=&quot;20148&quot; value=&quot;5&quot;/&gt;&lt;property id=&quot;20300&quot; value=&quot;Slide 50 - &amp;quot;Activity&amp;quot;&quot;/&gt;&lt;property id=&quot;20307&quot; value=&quot;647&quot;/&gt;&lt;/object&gt;&lt;object type=&quot;3&quot; unique_id=&quot;10053&quot;&gt;&lt;property id=&quot;20148&quot; value=&quot;5&quot;/&gt;&lt;property id=&quot;20300&quot; value=&quot;Slide 51 - &amp;quot;Activity – Video (observing)&amp;quot;&quot;/&gt;&lt;property id=&quot;20307&quot; value=&quot;776&quot;/&gt;&lt;/object&gt;&lt;object type=&quot;3&quot; unique_id=&quot;10054&quot;&gt;&lt;property id=&quot;20148&quot; value=&quot;5&quot;/&gt;&lt;property id=&quot;20300&quot; value=&quot;Slide 52 - &amp;quot;Crosswalks&amp;quot;&quot;/&gt;&lt;property id=&quot;20307&quot; value=&quot;738&quot;/&gt;&lt;/object&gt;&lt;object type=&quot;3&quot; unique_id=&quot;10055&quot;&gt;&lt;property id=&quot;20148&quot; value=&quot;5&quot;/&gt;&lt;property id=&quot;20300&quot; value=&quot;Slide 53 - &amp;quot;BDI Crosswalk example&amp;quot;&quot;/&gt;&lt;property id=&quot;20307&quot; value=&quot;739&quot;/&gt;&lt;/object&gt;&lt;object type=&quot;3&quot; unique_id=&quot;10056&quot;&gt;&lt;property id=&quot;20148&quot; value=&quot;5&quot;/&gt;&lt;property id=&quot;20300&quot; value=&quot;Slide 54 - &amp;quot;BDI Crosswalk – Discussion Groups&amp;quot;&quot;/&gt;&lt;property id=&quot;20307&quot; value=&quot;696&quot;/&gt;&lt;/object&gt;&lt;object type=&quot;3&quot; unique_id=&quot;10057&quot;&gt;&lt;property id=&quot;20148&quot; value=&quot;5&quot;/&gt;&lt;property id=&quot;20300&quot; value=&quot;Slide 55&quot;/&gt;&lt;property id=&quot;20307&quot; value=&quot;764&quot;/&gt;&lt;/object&gt;&lt;object type=&quot;3&quot; unique_id=&quot;10058&quot;&gt;&lt;property id=&quot;20148&quot; value=&quot;5&quot;/&gt;&lt;property id=&quot;20300&quot; value=&quot;Slide 56 - &amp;quot;What are foundational skills?&amp;quot;&quot;/&gt;&lt;property id=&quot;20307&quot; value=&quot;765&quot;/&gt;&lt;/object&gt;&lt;object type=&quot;3&quot; unique_id=&quot;10059&quot;&gt;&lt;property id=&quot;20148&quot; value=&quot;5&quot;/&gt;&lt;property id=&quot;20300&quot; value=&quot;Slide 57 - &amp;quot;What are immediate foundational skills?&amp;quot;&quot;/&gt;&lt;property id=&quot;20307&quot; value=&quot;766&quot;/&gt;&lt;/object&gt;&lt;object type=&quot;3&quot; unique_id=&quot;10060&quot;&gt;&lt;property id=&quot;20148&quot; value=&quot;5&quot;/&gt;&lt;property id=&quot;20300&quot; value=&quot;Slide 58 - &amp;quot;Immediate foundational skills&amp;quot;&quot;/&gt;&lt;property id=&quot;20307&quot; value=&quot;767&quot;/&gt;&lt;/object&gt;&lt;object type=&quot;3&quot; unique_id=&quot;10061&quot;&gt;&lt;property id=&quot;20148&quot; value=&quot;5&quot;/&gt;&lt;property id=&quot;20300&quot; value=&quot;Slide 59 - &amp;quot;How foundational skills lead to age-expected functioning&amp;quot;&quot;/&gt;&lt;property id=&quot;20307&quot; value=&quot;768&quot;/&gt;&lt;/object&gt;&lt;object type=&quot;3&quot; unique_id=&quot;10062&quot;&gt;&lt;property id=&quot;20148&quot; value=&quot;5&quot;/&gt;&lt;property id=&quot;20300&quot; value=&quot;Slide 60&quot;/&gt;&lt;property id=&quot;20307&quot; value=&quot;769&quot;/&gt;&lt;/object&gt;&lt;object type=&quot;3&quot; unique_id=&quot;10063&quot;&gt;&lt;property id=&quot;20148&quot; value=&quot;5&quot;/&gt;&lt;property id=&quot;20300&quot; value=&quot;Slide 61 - &amp;quot;Activity&amp;quot;&quot;/&gt;&lt;property id=&quot;20307&quot; value=&quot;775&quot;/&gt;&lt;/object&gt;&lt;object type=&quot;3&quot; unique_id=&quot;10064&quot;&gt;&lt;property id=&quot;20148&quot; value=&quot;5&quot;/&gt;&lt;property id=&quot;20300&quot; value=&quot;Slide 62&quot;/&gt;&lt;property id=&quot;20307&quot; value=&quot;778&quot;/&gt;&lt;/object&gt;&lt;object type=&quot;3&quot; unique_id=&quot;10065&quot;&gt;&lt;property id=&quot;20148&quot; value=&quot;5&quot;/&gt;&lt;property id=&quot;20300&quot; value=&quot;Slide 63&quot;/&gt;&lt;property id=&quot;20307&quot; value=&quot;779&quot;/&gt;&lt;/object&gt;&lt;object type=&quot;3&quot; unique_id=&quot;10066&quot;&gt;&lt;property id=&quot;20148&quot; value=&quot;5&quot;/&gt;&lt;property id=&quot;20300&quot; value=&quot;Slide 64&quot;/&gt;&lt;property id=&quot;20307&quot; value=&quot;780&quot;/&gt;&lt;/object&gt;&lt;object type=&quot;3&quot; unique_id=&quot;10067&quot;&gt;&lt;property id=&quot;20148&quot; value=&quot;5&quot;/&gt;&lt;property id=&quot;20300&quot; value=&quot;Slide 65 - &amp;quot;“Buckets List”&amp;quot;&quot;/&gt;&lt;property id=&quot;20307&quot; value=&quot;638&quot;/&gt;&lt;/object&gt;&lt;object type=&quot;3&quot; unique_id=&quot;10068&quot;&gt;&lt;property id=&quot;20148&quot; value=&quot;5&quot;/&gt;&lt;property id=&quot;20300&quot; value=&quot;Slide 66 - &amp;quot;Is the rating subjective?&amp;quot;&quot;/&gt;&lt;property id=&quot;20307&quot; value=&quot;741&quot;/&gt;&lt;/object&gt;&lt;object type=&quot;3&quot; unique_id=&quot;10069&quot;&gt;&lt;property id=&quot;20148&quot; value=&quot;5&quot;/&gt;&lt;property id=&quot;20300&quot; value=&quot;Slide 67 - &amp;quot;Informed Decisions&amp;quot;&quot;/&gt;&lt;property id=&quot;20307&quot; value=&quot;742&quot;/&gt;&lt;/object&gt;&lt;object type=&quot;3&quot; unique_id=&quot;10070&quot;&gt;&lt;property id=&quot;20148&quot; value=&quot;5&quot;/&gt;&lt;property id=&quot;20300&quot; value=&quot;Slide 68 - &amp;quot;&amp;#x0D;&amp;#x0A;Child Development&amp;quot;&quot;/&gt;&lt;property id=&quot;20307&quot; value=&quot;652&quot;/&gt;&lt;/object&gt;&lt;object type=&quot;3&quot; unique_id=&quot;10071&quot;&gt;&lt;property id=&quot;20148&quot; value=&quot;5&quot;/&gt;&lt;property id=&quot;20300&quot; value=&quot;Slide 69 - &amp;quot;Child Development Slides&amp;quot;&quot;/&gt;&lt;property id=&quot;20307&quot; value=&quot;653&quot;/&gt;&lt;/object&gt;&lt;object type=&quot;3&quot; unique_id=&quot;10072&quot;&gt;&lt;property id=&quot;20148&quot; value=&quot;5&quot;/&gt;&lt;property id=&quot;20300&quot; value=&quot;Slide 70 - &amp;quot;&amp;#x0D;&amp;#x0A;Child Example&amp;quot;&quot;/&gt;&lt;property id=&quot;20307&quot; value=&quot;686&quot;/&gt;&lt;/object&gt;&lt;object type=&quot;3&quot; unique_id=&quot;10073&quot;&gt;&lt;property id=&quot;20148&quot; value=&quot;5&quot;/&gt;&lt;property id=&quot;20300&quot; value=&quot;Slide 71 - &amp;quot;Evan &amp;amp; Finley Child Examples&amp;quot;&quot;/&gt;&lt;property id=&quot;20307&quot; value=&quot;661&quot;/&gt;&lt;/object&gt;&lt;object type=&quot;3&quot; unique_id=&quot;10074&quot;&gt;&lt;property id=&quot;20148&quot; value=&quot;5&quot;/&gt;&lt;property id=&quot;20300&quot; value=&quot;Slide 72 - &amp;quot;Decision Tree&amp;quot;&quot;/&gt;&lt;property id=&quot;20307&quot; value=&quot;772&quot;/&gt;&lt;/object&gt;&lt;object type=&quot;3&quot; unique_id=&quot;10075&quot;&gt;&lt;property id=&quot;20148&quot; value=&quot;5&quot;/&gt;&lt;property id=&quot;20300&quot; value=&quot;Slide 73 - &amp;quot;Where to focus in deciding &amp;#x0D;&amp;#x0A;the rating&amp;quot;&quot;/&gt;&lt;property id=&quot;20307&quot; value=&quot;663&quot;/&gt;&lt;/object&gt;&lt;object type=&quot;3&quot; unique_id=&quot;10076&quot;&gt;&lt;property id=&quot;20148&quot; value=&quot;5&quot;/&gt;&lt;property id=&quot;20300&quot; value=&quot;Slide 74 - &amp;quot;The process for answering   &amp;#x0D;&amp;#x0A;questions&amp;quot;&quot;/&gt;&lt;property id=&quot;20307&quot; value=&quot;664&quot;/&gt;&lt;/object&gt;&lt;object type=&quot;3&quot; unique_id=&quot;10077&quot;&gt;&lt;property id=&quot;20148&quot; value=&quot;5&quot;/&gt;&lt;property id=&quot;20300&quot; value=&quot;Slide 75 - &amp;quot;Small Group Instructions&amp;quot;&quot;/&gt;&lt;property id=&quot;20307&quot; value=&quot;773&quot;/&gt;&lt;/object&gt;&lt;object type=&quot;3&quot; unique_id=&quot;10078&quot;&gt;&lt;property id=&quot;20148&quot; value=&quot;5&quot;/&gt;&lt;property id=&quot;20300&quot; value=&quot;Slide 76 - &amp;quot;Small Group Debrief&amp;quot;&quot;/&gt;&lt;property id=&quot;20307&quot; value=&quot;774&quot;/&gt;&lt;/object&gt;&lt;object type=&quot;3&quot; unique_id=&quot;10079&quot;&gt;&lt;property id=&quot;20148&quot; value=&quot;5&quot;/&gt;&lt;property id=&quot;20300&quot; value=&quot;Slide 77 - &amp;quot;Introduction to:  Integrating the COS process into the IFSP/IEP process&amp;#x0D;&amp;#x0A;&amp;quot;&quot;/&gt;&lt;property id=&quot;20307&quot; value=&quot;723&quot;/&gt;&lt;/object&gt;&lt;object type=&quot;3&quot; unique_id=&quot;10080&quot;&gt;&lt;property id=&quot;20148&quot; value=&quot;5&quot;/&gt;&lt;property id=&quot;20300&quot; value=&quot;Slide 78&quot;/&gt;&lt;property id=&quot;20307&quot; value=&quot;724&quot;/&gt;&lt;/object&gt;&lt;object type=&quot;3&quot; unique_id=&quot;10081&quot;&gt;&lt;property id=&quot;20148&quot; value=&quot;5&quot;/&gt;&lt;property id=&quot;20300&quot; value=&quot;Slide 79 - &amp;quot;Background&amp;quot;&quot;/&gt;&lt;property id=&quot;20307&quot; value=&quot;725&quot;/&gt;&lt;/object&gt;&lt;object type=&quot;3&quot; unique_id=&quot;10082&quot;&gt;&lt;property id=&quot;20148&quot; value=&quot;5&quot;/&gt;&lt;property id=&quot;20300&quot; value=&quot;Slide 80 - &amp;quot;Next Steps&amp;#x0D;&amp;#x0A;&amp;#x0D;&amp;#x0A;Continuing Needs&amp;#x0D;&amp;#x0A;&amp;#x0D;&amp;#x0A;Evaluation&amp;quot;&quot;/&gt;&lt;property id=&quot;20307&quot; value=&quot;733&quot;/&gt;&lt;/object&gt;&lt;object type=&quot;3&quot; unique_id=&quot;10083&quot;&gt;&lt;property id=&quot;20148&quot; value=&quot;5&quot;/&gt;&lt;property id=&quot;20300&quot; value=&quot;Slide 81&quot;/&gt;&lt;property id=&quot;20307&quot; value=&quot;610&quot;/&gt;&lt;/object&gt;&lt;object type=&quot;3&quot; unique_id=&quot;10084&quot;&gt;&lt;property id=&quot;20148&quot; value=&quot;5&quot;/&gt;&lt;property id=&quot;20300&quot; value=&quot;Slide 82&quot;/&gt;&lt;property id=&quot;20307&quot; value=&quot;770&quot;/&gt;&lt;/object&gt;&lt;object type=&quot;3&quot; unique_id=&quot;10085&quot;&gt;&lt;property id=&quot;20148&quot; value=&quot;5&quot;/&gt;&lt;property id=&quot;20300&quot; value=&quot;Slide 83&quot;/&gt;&lt;property id=&quot;20307&quot; value=&quot;777&quot;/&gt;&lt;/object&gt;&lt;object type=&quot;3&quot; unique_id=&quot;10086&quot;&gt;&lt;property id=&quot;20148&quot; value=&quot;5&quot;/&gt;&lt;property id=&quot;20300&quot; value=&quot;Slide 84&quot;/&gt;&lt;property id=&quot;20307&quot; value=&quot;771&quot;/&gt;&lt;/object&gt;&lt;/object&gt;&lt;object type=&quot;8&quot; unique_id=&quot;10172&quot;&gt;&lt;/object&gt;&lt;/object&gt;&lt;/database&gt;"/>
  <p:tag name="MMPROD_NEXTUNIQUEID" val="10009"/>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ustom Design">
  <a:themeElements>
    <a:clrScheme name="Custom 1">
      <a:dk1>
        <a:sysClr val="windowText" lastClr="000000"/>
      </a:dk1>
      <a:lt1>
        <a:sysClr val="window" lastClr="FFFFFF"/>
      </a:lt1>
      <a:dk2>
        <a:srgbClr val="69676D"/>
      </a:dk2>
      <a:lt2>
        <a:srgbClr val="E5E1F4"/>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8673</TotalTime>
  <Words>4152</Words>
  <Application>Microsoft Office PowerPoint</Application>
  <PresentationFormat>On-screen Show (4:3)</PresentationFormat>
  <Paragraphs>625</Paragraphs>
  <Slides>84</Slides>
  <Notes>67</Notes>
  <HiddenSlides>0</HiddenSlides>
  <MMClips>0</MMClips>
  <ScaleCrop>false</ScaleCrop>
  <HeadingPairs>
    <vt:vector size="4" baseType="variant">
      <vt:variant>
        <vt:lpstr>Theme</vt:lpstr>
      </vt:variant>
      <vt:variant>
        <vt:i4>11</vt:i4>
      </vt:variant>
      <vt:variant>
        <vt:lpstr>Slide Titles</vt:lpstr>
      </vt:variant>
      <vt:variant>
        <vt:i4>84</vt:i4>
      </vt:variant>
    </vt:vector>
  </HeadingPairs>
  <TitlesOfParts>
    <vt:vector size="95" baseType="lpstr">
      <vt:lpstr>3_Default Design</vt:lpstr>
      <vt:lpstr>6_Default Design-First child</vt:lpstr>
      <vt:lpstr>Custom Design</vt:lpstr>
      <vt:lpstr>7_Default Design-Second child</vt:lpstr>
      <vt:lpstr>8_Default Design-Third child</vt:lpstr>
      <vt:lpstr>9_Default Design-Fourth child</vt:lpstr>
      <vt:lpstr>10_Default Design-Fifth child</vt:lpstr>
      <vt:lpstr>9_Default Design-Second child</vt:lpstr>
      <vt:lpstr>8_Default Design-Second child</vt:lpstr>
      <vt:lpstr>10_Default Design-Second child</vt:lpstr>
      <vt:lpstr>1_Custom Design</vt:lpstr>
      <vt:lpstr> Grace Kelly, SERRC Christina Kasprzak, NECTAC/ECO December, 2012 </vt:lpstr>
      <vt:lpstr>Agenda</vt:lpstr>
      <vt:lpstr>PowerPoint Presentation</vt:lpstr>
      <vt:lpstr>Federal Background</vt:lpstr>
      <vt:lpstr>Individuals with Disabilities Education Act</vt:lpstr>
      <vt:lpstr>PART evaluation results (2002)</vt:lpstr>
      <vt:lpstr>PowerPoint Presentation</vt:lpstr>
      <vt:lpstr>How Office of Special Education (OSEP) responded</vt:lpstr>
      <vt:lpstr>Goal of early intervention</vt:lpstr>
      <vt:lpstr>Three child outcomes</vt:lpstr>
      <vt:lpstr>Step by Step video</vt:lpstr>
      <vt:lpstr>Outcomes Jeopardy</vt:lpstr>
      <vt:lpstr>Child Outcomes Summary (COS) Process</vt:lpstr>
      <vt:lpstr>What is the Child Outcomes   Summary (COS) Process?</vt:lpstr>
      <vt:lpstr>WHO  participates in the rating decision?</vt:lpstr>
      <vt:lpstr>Why the COS Process?</vt:lpstr>
      <vt:lpstr>Defining Assessment</vt:lpstr>
      <vt:lpstr>DEC recommended practices on early childhood assessment </vt:lpstr>
      <vt:lpstr>Purposes of the COS</vt:lpstr>
      <vt:lpstr>Features of the COS</vt:lpstr>
      <vt:lpstr>The two COS questions</vt:lpstr>
      <vt:lpstr>Why two questions?</vt:lpstr>
      <vt:lpstr>Why two COS questions?</vt:lpstr>
      <vt:lpstr>Summary ratings are based on…</vt:lpstr>
      <vt:lpstr> Among them, IFSP/IEP team  members must:   </vt:lpstr>
      <vt:lpstr>PowerPoint Presentation</vt:lpstr>
      <vt:lpstr>7 – Completely</vt:lpstr>
      <vt:lpstr>6 – Between completely  and somewhat</vt:lpstr>
      <vt:lpstr>5 – Somewhat</vt:lpstr>
      <vt:lpstr>4 – Between somewhat  and nearly</vt:lpstr>
      <vt:lpstr>3 – Nearly</vt:lpstr>
      <vt:lpstr>2 – Between nearly and not yet</vt:lpstr>
      <vt:lpstr>1 – Not yet</vt:lpstr>
      <vt:lpstr>Rating Scale Jeopardy</vt:lpstr>
      <vt:lpstr>Assessment:  Authentic Assessment &amp; standardized assessment tools</vt:lpstr>
      <vt:lpstr>What is Authentic Assessment?</vt:lpstr>
      <vt:lpstr>Authentic Assessment</vt:lpstr>
      <vt:lpstr>Reality</vt:lpstr>
      <vt:lpstr>Who Does IT?</vt:lpstr>
      <vt:lpstr>Involving Families</vt:lpstr>
      <vt:lpstr>Involving families in a conversation about their child’s functioning</vt:lpstr>
      <vt:lpstr>What we should expect  from family involvement</vt:lpstr>
      <vt:lpstr>Strategies for Involving Families in the COS Rating Discussion</vt:lpstr>
      <vt:lpstr>When Is IT Done?</vt:lpstr>
      <vt:lpstr>Tools for Authentic Assessment</vt:lpstr>
      <vt:lpstr>Tools Beyond Observation</vt:lpstr>
      <vt:lpstr>Pictures for Assessment</vt:lpstr>
      <vt:lpstr>Where is IT Done?</vt:lpstr>
      <vt:lpstr>Assessment should focus on…</vt:lpstr>
      <vt:lpstr>Activity</vt:lpstr>
      <vt:lpstr>Activity – Video (observing)</vt:lpstr>
      <vt:lpstr>Crosswalks</vt:lpstr>
      <vt:lpstr>BDI Crosswalk example</vt:lpstr>
      <vt:lpstr>BDI Crosswalk – Discussion Groups</vt:lpstr>
      <vt:lpstr>PowerPoint Presentation</vt:lpstr>
      <vt:lpstr>What are foundational skills?</vt:lpstr>
      <vt:lpstr>What are immediate foundational skills?</vt:lpstr>
      <vt:lpstr>Immediate foundational skills</vt:lpstr>
      <vt:lpstr>How foundational skills lead to age-expected functioning</vt:lpstr>
      <vt:lpstr>PowerPoint Presentation</vt:lpstr>
      <vt:lpstr>Activity</vt:lpstr>
      <vt:lpstr>PowerPoint Presentation</vt:lpstr>
      <vt:lpstr>PowerPoint Presentation</vt:lpstr>
      <vt:lpstr>PowerPoint Presentation</vt:lpstr>
      <vt:lpstr>“Buckets List”</vt:lpstr>
      <vt:lpstr>Is the rating subjective?</vt:lpstr>
      <vt:lpstr>Informed Decisions</vt:lpstr>
      <vt:lpstr> Child Development</vt:lpstr>
      <vt:lpstr>Child Development Slides</vt:lpstr>
      <vt:lpstr> Child Example</vt:lpstr>
      <vt:lpstr>Evan &amp; Finley Child Examples</vt:lpstr>
      <vt:lpstr>Decision Tree</vt:lpstr>
      <vt:lpstr>Where to focus in deciding  the rating</vt:lpstr>
      <vt:lpstr>The process for answering    questions</vt:lpstr>
      <vt:lpstr>Small Group Instructions</vt:lpstr>
      <vt:lpstr>Small Group Debrief</vt:lpstr>
      <vt:lpstr>Introduction to:  Integrating the COS process into the IFSP/IEP process </vt:lpstr>
      <vt:lpstr>PowerPoint Presentation</vt:lpstr>
      <vt:lpstr>Background</vt:lpstr>
      <vt:lpstr>Next Steps  Continuing Needs  Evaluation</vt:lpstr>
      <vt:lpstr>PowerPoint Presentation</vt:lpstr>
      <vt:lpstr>PowerPoint Presentation</vt:lpstr>
      <vt:lpstr>PowerPoint Presentation</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fpg</cp:lastModifiedBy>
  <cp:revision>849</cp:revision>
  <cp:lastPrinted>2012-11-19T23:21:59Z</cp:lastPrinted>
  <dcterms:created xsi:type="dcterms:W3CDTF">2008-03-27T18:39:34Z</dcterms:created>
  <dcterms:modified xsi:type="dcterms:W3CDTF">2013-01-02T16:10:37Z</dcterms:modified>
</cp:coreProperties>
</file>