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4525" r:id="rId3"/>
    <p:sldMasterId id="2147483751" r:id="rId4"/>
    <p:sldMasterId id="2147483766" r:id="rId5"/>
    <p:sldMasterId id="2147483796" r:id="rId6"/>
    <p:sldMasterId id="2147483811" r:id="rId7"/>
    <p:sldMasterId id="2147483781" r:id="rId8"/>
  </p:sldMasterIdLst>
  <p:notesMasterIdLst>
    <p:notesMasterId r:id="rId117"/>
  </p:notesMasterIdLst>
  <p:handoutMasterIdLst>
    <p:handoutMasterId r:id="rId118"/>
  </p:handoutMasterIdLst>
  <p:sldIdLst>
    <p:sldId id="284" r:id="rId9"/>
    <p:sldId id="256" r:id="rId10"/>
    <p:sldId id="257" r:id="rId11"/>
    <p:sldId id="258" r:id="rId12"/>
    <p:sldId id="259" r:id="rId13"/>
    <p:sldId id="261" r:id="rId14"/>
    <p:sldId id="262" r:id="rId15"/>
    <p:sldId id="263" r:id="rId16"/>
    <p:sldId id="264" r:id="rId17"/>
    <p:sldId id="265" r:id="rId18"/>
    <p:sldId id="267" r:id="rId19"/>
    <p:sldId id="269" r:id="rId20"/>
    <p:sldId id="270" r:id="rId21"/>
    <p:sldId id="271" r:id="rId22"/>
    <p:sldId id="392" r:id="rId23"/>
    <p:sldId id="272" r:id="rId24"/>
    <p:sldId id="354" r:id="rId25"/>
    <p:sldId id="275" r:id="rId26"/>
    <p:sldId id="279" r:id="rId27"/>
    <p:sldId id="281" r:id="rId28"/>
    <p:sldId id="282" r:id="rId29"/>
    <p:sldId id="353" r:id="rId30"/>
    <p:sldId id="285" r:id="rId31"/>
    <p:sldId id="286" r:id="rId32"/>
    <p:sldId id="287" r:id="rId33"/>
    <p:sldId id="288" r:id="rId34"/>
    <p:sldId id="289" r:id="rId35"/>
    <p:sldId id="290" r:id="rId36"/>
    <p:sldId id="355" r:id="rId37"/>
    <p:sldId id="292" r:id="rId38"/>
    <p:sldId id="293" r:id="rId39"/>
    <p:sldId id="294" r:id="rId40"/>
    <p:sldId id="295" r:id="rId41"/>
    <p:sldId id="356" r:id="rId42"/>
    <p:sldId id="297" r:id="rId43"/>
    <p:sldId id="357" r:id="rId44"/>
    <p:sldId id="299" r:id="rId45"/>
    <p:sldId id="300" r:id="rId46"/>
    <p:sldId id="301" r:id="rId47"/>
    <p:sldId id="302" r:id="rId48"/>
    <p:sldId id="358" r:id="rId49"/>
    <p:sldId id="304" r:id="rId50"/>
    <p:sldId id="305" r:id="rId51"/>
    <p:sldId id="306" r:id="rId52"/>
    <p:sldId id="307" r:id="rId53"/>
    <p:sldId id="308" r:id="rId54"/>
    <p:sldId id="309" r:id="rId55"/>
    <p:sldId id="310" r:id="rId56"/>
    <p:sldId id="311" r:id="rId57"/>
    <p:sldId id="312" r:id="rId58"/>
    <p:sldId id="313" r:id="rId59"/>
    <p:sldId id="359"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95" r:id="rId81"/>
    <p:sldId id="396" r:id="rId82"/>
    <p:sldId id="335" r:id="rId83"/>
    <p:sldId id="337" r:id="rId84"/>
    <p:sldId id="338" r:id="rId85"/>
    <p:sldId id="339" r:id="rId86"/>
    <p:sldId id="340" r:id="rId87"/>
    <p:sldId id="341" r:id="rId88"/>
    <p:sldId id="342" r:id="rId89"/>
    <p:sldId id="343"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5" r:id="rId104"/>
    <p:sldId id="397" r:id="rId105"/>
    <p:sldId id="378" r:id="rId106"/>
    <p:sldId id="386" r:id="rId107"/>
    <p:sldId id="380" r:id="rId108"/>
    <p:sldId id="382" r:id="rId109"/>
    <p:sldId id="384" r:id="rId110"/>
    <p:sldId id="385" r:id="rId111"/>
    <p:sldId id="388" r:id="rId112"/>
    <p:sldId id="389" r:id="rId113"/>
    <p:sldId id="394" r:id="rId114"/>
    <p:sldId id="393" r:id="rId115"/>
    <p:sldId id="391" r:id="rId116"/>
  </p:sldIdLst>
  <p:sldSz cx="9144000" cy="6858000" type="screen4x3"/>
  <p:notesSz cx="6997700" cy="9283700"/>
  <p:custDataLst>
    <p:tags r:id="rId119"/>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568"/>
    <a:srgbClr val="4E2AB8"/>
    <a:srgbClr val="003300"/>
    <a:srgbClr val="000099"/>
    <a:srgbClr val="523F69"/>
    <a:srgbClr val="6600FF"/>
    <a:srgbClr val="6600CC"/>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2" autoAdjust="0"/>
    <p:restoredTop sz="91990" autoAdjust="0"/>
  </p:normalViewPr>
  <p:slideViewPr>
    <p:cSldViewPr>
      <p:cViewPr>
        <p:scale>
          <a:sx n="100" d="100"/>
          <a:sy n="100" d="100"/>
        </p:scale>
        <p:origin x="-78" y="1116"/>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88" y="-78"/>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notesMaster" Target="notesMasters/notesMaster1.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tags" Target="tags/tag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dt" sz="quarter"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6DD5799A-5623-4D95-8E4F-A5843D07E34E}" type="datetimeFigureOut">
              <a:rPr lang="en-US"/>
              <a:pPr>
                <a:defRPr/>
              </a:pPr>
              <a:t>3/3/2010</a:t>
            </a:fld>
            <a:endParaRPr lang="en-US" dirty="0"/>
          </a:p>
        </p:txBody>
      </p:sp>
      <p:sp>
        <p:nvSpPr>
          <p:cNvPr id="385029" name="Rectangle 5"/>
          <p:cNvSpPr>
            <a:spLocks noGrp="1" noChangeArrowheads="1"/>
          </p:cNvSpPr>
          <p:nvPr>
            <p:ph type="sldNum" sz="quarter" idx="3"/>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DD53F430-71A5-4CF0-A207-E53DE8272E83}" type="slidenum">
              <a:rPr lang="en-US"/>
              <a:pPr>
                <a:defRPr/>
              </a:pPr>
              <a:t>‹#›</a:t>
            </a:fld>
            <a:endParaRPr lang="en-US" dirty="0"/>
          </a:p>
        </p:txBody>
      </p:sp>
      <p:sp>
        <p:nvSpPr>
          <p:cNvPr id="6" name="Footer Placeholder 5"/>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atin typeface="Arial" charset="0"/>
              </a:defRPr>
            </a:lvl1pPr>
          </a:lstStyle>
          <a:p>
            <a:pPr>
              <a:defRPr/>
            </a:pPr>
            <a:r>
              <a:rPr lang="en-US" dirty="0"/>
              <a:t>Early Childhood Outcomes Center</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699" name="Rectangle 3"/>
          <p:cNvSpPr>
            <a:spLocks noGrp="1" noChangeArrowheads="1"/>
          </p:cNvSpPr>
          <p:nvPr>
            <p:ph type="dt"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A431A2BC-4705-4188-A0A4-AC8F57A30C1C}" type="datetimeFigureOut">
              <a:rPr lang="en-US"/>
              <a:pPr>
                <a:defRPr/>
              </a:pPr>
              <a:t>3/3/2010</a:t>
            </a:fld>
            <a:endParaRPr lang="en-US" dirty="0"/>
          </a:p>
        </p:txBody>
      </p:sp>
      <p:sp>
        <p:nvSpPr>
          <p:cNvPr id="44036" name="Rectangle 4"/>
          <p:cNvSpPr>
            <a:spLocks noGrp="1" noRot="1" noChangeAspec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8500" y="4408488"/>
            <a:ext cx="5600700" cy="417830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703" name="Rectangle 7"/>
          <p:cNvSpPr>
            <a:spLocks noGrp="1" noChangeArrowheads="1"/>
          </p:cNvSpPr>
          <p:nvPr>
            <p:ph type="sldNum" sz="quarter" idx="5"/>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B870086B-FE29-42BD-B1B4-F60304D1E2B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3F87345-1170-4ACF-B6BD-62422B5E9E60}" type="slidenum">
              <a:rPr lang="en-US" smtClean="0"/>
              <a:pPr/>
              <a:t>28</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29</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53A2B1-E360-4940-A770-10384529F4DC}" type="slidenum">
              <a:rPr lang="en-US" smtClean="0"/>
              <a:pPr/>
              <a:t>30</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467259A-615A-43E6-9729-C1FB17E98DA9}" type="slidenum">
              <a:rPr lang="en-US" smtClean="0"/>
              <a:pPr/>
              <a:t>31</a:t>
            </a:fld>
            <a:endParaRPr lang="en-US" dirty="0" smtClean="0"/>
          </a:p>
        </p:txBody>
      </p:sp>
      <p:sp>
        <p:nvSpPr>
          <p:cNvPr id="80899" name="Rectangle 2"/>
          <p:cNvSpPr>
            <a:spLocks noGrp="1" noRot="1" noChangeAspect="1" noChangeArrowheads="1" noTextEdit="1"/>
          </p:cNvSpPr>
          <p:nvPr>
            <p:ph type="sldImg"/>
          </p:nvPr>
        </p:nvSpPr>
        <p:spPr>
          <a:xfrm>
            <a:off x="1177925" y="693738"/>
            <a:ext cx="4641850" cy="3481387"/>
          </a:xfrm>
          <a:ln/>
        </p:spPr>
      </p:sp>
      <p:sp>
        <p:nvSpPr>
          <p:cNvPr id="80900"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A68D331-2B97-4050-A179-BDD3BBACB55F}" type="slidenum">
              <a:rPr lang="en-US" smtClean="0"/>
              <a:pPr/>
              <a:t>32</a:t>
            </a:fld>
            <a:endParaRPr lang="en-US" dirty="0" smtClean="0"/>
          </a:p>
        </p:txBody>
      </p:sp>
      <p:sp>
        <p:nvSpPr>
          <p:cNvPr id="81923" name="Rectangle 2"/>
          <p:cNvSpPr>
            <a:spLocks noGrp="1" noRot="1" noChangeAspect="1" noChangeArrowheads="1" noTextEdit="1"/>
          </p:cNvSpPr>
          <p:nvPr>
            <p:ph type="sldImg"/>
          </p:nvPr>
        </p:nvSpPr>
        <p:spPr>
          <a:xfrm>
            <a:off x="1177925" y="695325"/>
            <a:ext cx="4641850" cy="3481388"/>
          </a:xfrm>
          <a:ln/>
        </p:spPr>
      </p:sp>
      <p:sp>
        <p:nvSpPr>
          <p:cNvPr id="81924" name="Rectangle 3"/>
          <p:cNvSpPr>
            <a:spLocks noGrp="1" noChangeArrowheads="1"/>
          </p:cNvSpPr>
          <p:nvPr>
            <p:ph type="body" idx="1"/>
          </p:nvPr>
        </p:nvSpPr>
        <p:spPr>
          <a:xfrm>
            <a:off x="699770" y="4409758"/>
            <a:ext cx="5598160" cy="4179277"/>
          </a:xfrm>
          <a:noFill/>
          <a:ln/>
        </p:spPr>
        <p:txBody>
          <a:bodyPr/>
          <a:lstStyle/>
          <a:p>
            <a:pPr eaLnBrk="1" hangingPunct="1"/>
            <a:r>
              <a:rPr lang="en-US" dirty="0" smtClean="0"/>
              <a:t>A balanced assessment, according to ASHA, includes information from families, teachers, other service providers, and information that is child-centered, contextualized, descriptive and functional.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F8DA6EA-6068-4F28-B5E3-5B186B10438B}" type="slidenum">
              <a:rPr lang="en-US" smtClean="0"/>
              <a:pPr/>
              <a:t>33</a:t>
            </a:fld>
            <a:endParaRPr lang="en-US" dirty="0" smtClean="0"/>
          </a:p>
        </p:txBody>
      </p:sp>
      <p:sp>
        <p:nvSpPr>
          <p:cNvPr id="82947" name="Rectangle 2"/>
          <p:cNvSpPr>
            <a:spLocks noGrp="1" noRot="1" noChangeAspect="1" noChangeArrowheads="1" noTextEdit="1"/>
          </p:cNvSpPr>
          <p:nvPr>
            <p:ph type="sldImg"/>
          </p:nvPr>
        </p:nvSpPr>
        <p:spPr>
          <a:xfrm>
            <a:off x="1177925" y="693738"/>
            <a:ext cx="4641850" cy="3481387"/>
          </a:xfrm>
          <a:ln/>
        </p:spPr>
      </p:sp>
      <p:sp>
        <p:nvSpPr>
          <p:cNvPr id="82948"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34</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2D336EF-6BF1-423B-BB89-D9B6CCCCCBFC}" type="slidenum">
              <a:rPr lang="en-US" smtClean="0"/>
              <a:pPr/>
              <a:t>35</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36</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AB64060-D36F-4408-A43F-7A48E9BD5CB9}" type="slidenum">
              <a:rPr lang="en-US" smtClean="0"/>
              <a:pPr/>
              <a:t>37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Click over each cell to reveal example from the outcomes categories. Have participants identify which examples are 1) positive social relationships 2) acquiring and using  knowledge and skills or 3) taking action to meet needs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D92E8CC-3B1D-4D0D-B35B-AC80C079C242}" type="slidenum">
              <a:rPr lang="en-US" smtClean="0"/>
              <a:pPr/>
              <a:t>38</a:t>
            </a:fld>
            <a:endParaRPr lang="en-US" dirty="0" smtClean="0"/>
          </a:p>
        </p:txBody>
      </p:sp>
      <p:sp>
        <p:nvSpPr>
          <p:cNvPr id="88067" name="Rectangle 2"/>
          <p:cNvSpPr>
            <a:spLocks noGrp="1" noRot="1" noChangeAspect="1" noChangeArrowheads="1" noTextEdit="1"/>
          </p:cNvSpPr>
          <p:nvPr>
            <p:ph type="sldImg"/>
          </p:nvPr>
        </p:nvSpPr>
        <p:spPr>
          <a:xfrm>
            <a:off x="1177925" y="693738"/>
            <a:ext cx="4641850" cy="3481387"/>
          </a:xfrm>
          <a:ln/>
        </p:spPr>
      </p:sp>
      <p:sp>
        <p:nvSpPr>
          <p:cNvPr id="88068"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0434843-63CA-4684-A595-F917C1A8EF63}" type="slidenum">
              <a:rPr lang="en-US" smtClean="0"/>
              <a:pPr/>
              <a:t>39</a:t>
            </a:fld>
            <a:endParaRPr lang="en-US" dirty="0" smtClean="0"/>
          </a:p>
        </p:txBody>
      </p:sp>
      <p:sp>
        <p:nvSpPr>
          <p:cNvPr id="89091" name="Rectangle 2"/>
          <p:cNvSpPr>
            <a:spLocks noGrp="1" noRot="1" noChangeAspect="1" noChangeArrowheads="1" noTextEdit="1"/>
          </p:cNvSpPr>
          <p:nvPr>
            <p:ph type="sldImg"/>
          </p:nvPr>
        </p:nvSpPr>
        <p:spPr>
          <a:xfrm>
            <a:off x="1177925" y="693738"/>
            <a:ext cx="4641850" cy="3481387"/>
          </a:xfrm>
          <a:ln/>
        </p:spPr>
      </p:sp>
      <p:sp>
        <p:nvSpPr>
          <p:cNvPr id="89092"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BC05DF-6B26-4FDE-A0EA-7DCB494BA045}" type="slidenum">
              <a:rPr lang="en-US" smtClean="0"/>
              <a:pPr/>
              <a:t>40</a:t>
            </a:fld>
            <a:endParaRPr lang="en-US" dirty="0" smtClean="0"/>
          </a:p>
        </p:txBody>
      </p:sp>
      <p:sp>
        <p:nvSpPr>
          <p:cNvPr id="90115" name="Rectangle 2"/>
          <p:cNvSpPr>
            <a:spLocks noGrp="1" noRot="1" noChangeAspect="1" noChangeArrowheads="1" noTextEdit="1"/>
          </p:cNvSpPr>
          <p:nvPr>
            <p:ph type="sldImg"/>
          </p:nvPr>
        </p:nvSpPr>
        <p:spPr>
          <a:xfrm>
            <a:off x="1177925" y="693738"/>
            <a:ext cx="4641850" cy="3481387"/>
          </a:xfrm>
          <a:ln/>
        </p:spPr>
      </p:sp>
      <p:sp>
        <p:nvSpPr>
          <p:cNvPr id="90116"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41</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43ABDE8-E76D-4A59-93D6-70D654898E0B}" type="slidenum">
              <a:rPr lang="en-US" smtClean="0"/>
              <a:pPr/>
              <a:t>42</a:t>
            </a:fld>
            <a:endParaRPr lang="en-US" dirty="0" smtClean="0"/>
          </a:p>
        </p:txBody>
      </p:sp>
      <p:sp>
        <p:nvSpPr>
          <p:cNvPr id="92163" name="Rectangle 2"/>
          <p:cNvSpPr>
            <a:spLocks noGrp="1" noRot="1" noChangeAspect="1" noChangeArrowheads="1" noTextEdit="1"/>
          </p:cNvSpPr>
          <p:nvPr>
            <p:ph type="sldImg"/>
          </p:nvPr>
        </p:nvSpPr>
        <p:spPr>
          <a:xfrm>
            <a:off x="1177925" y="693738"/>
            <a:ext cx="4641850" cy="3481387"/>
          </a:xfrm>
          <a:ln/>
        </p:spPr>
      </p:sp>
      <p:sp>
        <p:nvSpPr>
          <p:cNvPr id="9216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3E5296E-524D-40F4-94C4-C89B7AAC1566}" type="slidenum">
              <a:rPr lang="en-US" smtClean="0"/>
              <a:pPr/>
              <a:t>43</a:t>
            </a:fld>
            <a:endParaRPr lang="en-US" dirty="0" smtClean="0"/>
          </a:p>
        </p:txBody>
      </p:sp>
      <p:sp>
        <p:nvSpPr>
          <p:cNvPr id="93187" name="Rectangle 2"/>
          <p:cNvSpPr>
            <a:spLocks noGrp="1" noRot="1" noChangeAspect="1" noChangeArrowheads="1" noTextEdit="1"/>
          </p:cNvSpPr>
          <p:nvPr>
            <p:ph type="sldImg"/>
          </p:nvPr>
        </p:nvSpPr>
        <p:spPr>
          <a:xfrm>
            <a:off x="1177925" y="693738"/>
            <a:ext cx="4641850" cy="3481387"/>
          </a:xfrm>
          <a:ln/>
        </p:spPr>
      </p:sp>
      <p:sp>
        <p:nvSpPr>
          <p:cNvPr id="93188"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4A5E7D3-1602-409E-B88E-E09EEE54C589}" type="slidenum">
              <a:rPr lang="en-US" smtClean="0"/>
              <a:pPr/>
              <a:t>44</a:t>
            </a:fld>
            <a:endParaRPr lang="en-US" dirty="0" smtClean="0"/>
          </a:p>
        </p:txBody>
      </p:sp>
      <p:sp>
        <p:nvSpPr>
          <p:cNvPr id="94211" name="Rectangle 2"/>
          <p:cNvSpPr>
            <a:spLocks noGrp="1" noRot="1" noChangeAspect="1" noChangeArrowheads="1" noTextEdit="1"/>
          </p:cNvSpPr>
          <p:nvPr>
            <p:ph type="sldImg"/>
          </p:nvPr>
        </p:nvSpPr>
        <p:spPr>
          <a:xfrm>
            <a:off x="1177925" y="693738"/>
            <a:ext cx="4641850" cy="3481387"/>
          </a:xfrm>
          <a:ln/>
        </p:spPr>
      </p:sp>
      <p:sp>
        <p:nvSpPr>
          <p:cNvPr id="94212"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BEE1F3F-561F-4A8B-A1ED-1D669CDF150B}" type="slidenum">
              <a:rPr lang="en-US" smtClean="0"/>
              <a:pPr/>
              <a:t>45</a:t>
            </a:fld>
            <a:endParaRPr lang="en-US" dirty="0" smtClean="0"/>
          </a:p>
        </p:txBody>
      </p:sp>
      <p:sp>
        <p:nvSpPr>
          <p:cNvPr id="95235" name="Rectangle 2"/>
          <p:cNvSpPr>
            <a:spLocks noGrp="1" noRot="1" noChangeAspect="1" noChangeArrowheads="1" noTextEdit="1"/>
          </p:cNvSpPr>
          <p:nvPr>
            <p:ph type="sldImg"/>
          </p:nvPr>
        </p:nvSpPr>
        <p:spPr>
          <a:xfrm>
            <a:off x="1177925" y="693738"/>
            <a:ext cx="4641850" cy="3481387"/>
          </a:xfrm>
          <a:ln/>
        </p:spPr>
      </p:sp>
      <p:sp>
        <p:nvSpPr>
          <p:cNvPr id="95236" name="Rectangle 3"/>
          <p:cNvSpPr>
            <a:spLocks noGrp="1" noChangeArrowheads="1"/>
          </p:cNvSpPr>
          <p:nvPr>
            <p:ph type="body" idx="1"/>
          </p:nvPr>
        </p:nvSpPr>
        <p:spPr>
          <a:xfrm>
            <a:off x="699770" y="4408146"/>
            <a:ext cx="5601400" cy="4182500"/>
          </a:xfrm>
          <a:noFill/>
          <a:ln/>
        </p:spPr>
        <p:txBody>
          <a:bodyPr/>
          <a:lstStyle/>
          <a:p>
            <a:pPr eaLnBrk="1" hangingPunct="1"/>
            <a:r>
              <a:rPr lang="en-US" dirty="0" smtClean="0"/>
              <a:t>We use the terminology that behaviors MIGHT BE more like those of younger children intentionally.  For example, a child with autism does not display typical behaviors, but the behaviors observed would not be described as those of a younger child either.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45085B3-D783-456E-BB9A-0E483F2159C9}" type="slidenum">
              <a:rPr lang="en-US" smtClean="0"/>
              <a:pPr/>
              <a:t>46</a:t>
            </a:fld>
            <a:endParaRPr lang="en-US" dirty="0" smtClean="0"/>
          </a:p>
        </p:txBody>
      </p:sp>
      <p:sp>
        <p:nvSpPr>
          <p:cNvPr id="96259" name="Rectangle 2"/>
          <p:cNvSpPr>
            <a:spLocks noGrp="1" noRot="1" noChangeAspect="1" noChangeArrowheads="1" noTextEdit="1"/>
          </p:cNvSpPr>
          <p:nvPr>
            <p:ph type="sldImg"/>
          </p:nvPr>
        </p:nvSpPr>
        <p:spPr>
          <a:xfrm>
            <a:off x="1177925" y="693738"/>
            <a:ext cx="4641850" cy="3481387"/>
          </a:xfrm>
          <a:ln/>
        </p:spPr>
      </p:sp>
      <p:sp>
        <p:nvSpPr>
          <p:cNvPr id="96260"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5E273FB-EE3B-40EC-9C6A-0F0DDA31CEA0}" type="slidenum">
              <a:rPr lang="en-US" smtClean="0"/>
              <a:pPr/>
              <a:t>47</a:t>
            </a:fld>
            <a:endParaRPr lang="en-US" dirty="0" smtClean="0"/>
          </a:p>
        </p:txBody>
      </p:sp>
      <p:sp>
        <p:nvSpPr>
          <p:cNvPr id="97283" name="Rectangle 2"/>
          <p:cNvSpPr>
            <a:spLocks noGrp="1" noRot="1" noChangeAspect="1" noChangeArrowheads="1" noTextEdit="1"/>
          </p:cNvSpPr>
          <p:nvPr>
            <p:ph type="sldImg"/>
          </p:nvPr>
        </p:nvSpPr>
        <p:spPr>
          <a:xfrm>
            <a:off x="1177925" y="693738"/>
            <a:ext cx="4641850" cy="3481387"/>
          </a:xfrm>
          <a:ln/>
        </p:spPr>
      </p:sp>
      <p:sp>
        <p:nvSpPr>
          <p:cNvPr id="9728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E9917AB-2B62-4A77-A619-4353C82E0387}" type="slidenum">
              <a:rPr lang="en-US" smtClean="0"/>
              <a:pPr/>
              <a:t>48</a:t>
            </a:fld>
            <a:endParaRPr lang="en-US" dirty="0" smtClean="0"/>
          </a:p>
        </p:txBody>
      </p:sp>
      <p:sp>
        <p:nvSpPr>
          <p:cNvPr id="98307" name="Rectangle 2"/>
          <p:cNvSpPr>
            <a:spLocks noGrp="1" noRot="1" noChangeAspect="1" noChangeArrowheads="1" noTextEdit="1"/>
          </p:cNvSpPr>
          <p:nvPr>
            <p:ph type="sldImg"/>
          </p:nvPr>
        </p:nvSpPr>
        <p:spPr>
          <a:xfrm>
            <a:off x="1177925" y="693738"/>
            <a:ext cx="4641850" cy="3481387"/>
          </a:xfrm>
          <a:ln/>
        </p:spPr>
      </p:sp>
      <p:sp>
        <p:nvSpPr>
          <p:cNvPr id="98308"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2039E54-4E0F-4ADE-BDFC-58938D8BE7AD}" type="slidenum">
              <a:rPr lang="en-US" smtClean="0"/>
              <a:pPr/>
              <a:t>49</a:t>
            </a:fld>
            <a:endParaRPr lang="en-US" dirty="0" smtClean="0"/>
          </a:p>
        </p:txBody>
      </p:sp>
      <p:sp>
        <p:nvSpPr>
          <p:cNvPr id="99331" name="Rectangle 2"/>
          <p:cNvSpPr>
            <a:spLocks noGrp="1" noRot="1" noChangeAspect="1" noChangeArrowheads="1" noTextEdit="1"/>
          </p:cNvSpPr>
          <p:nvPr>
            <p:ph type="sldImg"/>
          </p:nvPr>
        </p:nvSpPr>
        <p:spPr>
          <a:xfrm>
            <a:off x="1177925" y="693738"/>
            <a:ext cx="4641850" cy="3481387"/>
          </a:xfrm>
          <a:ln/>
        </p:spPr>
      </p:sp>
      <p:sp>
        <p:nvSpPr>
          <p:cNvPr id="99332"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82CEEBC-AAE3-4D24-B9FE-C6EFE97513CC}" type="slidenum">
              <a:rPr lang="en-US" smtClean="0"/>
              <a:pPr/>
              <a:t>50</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Click over each cell to reveal example from the outcomes categories. Have participants identify which number on the rating scale corresponds to the examples.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092F4D4-7401-4854-AA9C-17DAA7681A52}" type="slidenum">
              <a:rPr lang="en-US" smtClean="0"/>
              <a:pPr/>
              <a:t>51</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52</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49540E2-8F5A-4E8C-8DF8-B600A47D8A18}" type="slidenum">
              <a:rPr lang="en-US" smtClean="0"/>
              <a:pPr/>
              <a:t>53</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54</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1AB2DA2-0BBB-4FE9-86BA-61FB4C57E1C7}" type="slidenum">
              <a:rPr lang="en-US" smtClean="0"/>
              <a:pPr/>
              <a:t>55</a:t>
            </a:fld>
            <a:endParaRPr lang="en-US" dirty="0" smtClean="0"/>
          </a:p>
        </p:txBody>
      </p:sp>
      <p:sp>
        <p:nvSpPr>
          <p:cNvPr id="106499" name="Rectangle 2"/>
          <p:cNvSpPr>
            <a:spLocks noGrp="1" noRot="1" noChangeAspect="1" noChangeArrowheads="1" noTextEdit="1"/>
          </p:cNvSpPr>
          <p:nvPr>
            <p:ph type="sldImg"/>
          </p:nvPr>
        </p:nvSpPr>
        <p:spPr>
          <a:xfrm>
            <a:off x="1177925" y="692150"/>
            <a:ext cx="4641850" cy="3481388"/>
          </a:xfrm>
          <a:ln/>
        </p:spPr>
      </p:sp>
      <p:sp>
        <p:nvSpPr>
          <p:cNvPr id="106500"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1AB2DA2-0BBB-4FE9-86BA-61FB4C57E1C7}" type="slidenum">
              <a:rPr lang="en-US" smtClean="0"/>
              <a:pPr/>
              <a:t>56</a:t>
            </a:fld>
            <a:endParaRPr lang="en-US" dirty="0" smtClean="0"/>
          </a:p>
        </p:txBody>
      </p:sp>
      <p:sp>
        <p:nvSpPr>
          <p:cNvPr id="106499" name="Rectangle 2"/>
          <p:cNvSpPr>
            <a:spLocks noGrp="1" noRot="1" noChangeAspect="1" noChangeArrowheads="1" noTextEdit="1"/>
          </p:cNvSpPr>
          <p:nvPr>
            <p:ph type="sldImg"/>
          </p:nvPr>
        </p:nvSpPr>
        <p:spPr>
          <a:xfrm>
            <a:off x="1177925" y="692150"/>
            <a:ext cx="4641850" cy="3481388"/>
          </a:xfrm>
          <a:ln/>
        </p:spPr>
      </p:sp>
      <p:sp>
        <p:nvSpPr>
          <p:cNvPr id="106500"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50F5E00-2FF9-4ECD-A072-71C53A8638D1}" type="slidenum">
              <a:rPr lang="en-US" smtClean="0"/>
              <a:pPr/>
              <a:t>57</a:t>
            </a:fld>
            <a:endParaRPr lang="en-US" dirty="0" smtClean="0"/>
          </a:p>
        </p:txBody>
      </p:sp>
      <p:sp>
        <p:nvSpPr>
          <p:cNvPr id="104451" name="Rectangle 2"/>
          <p:cNvSpPr>
            <a:spLocks noGrp="1" noRot="1" noChangeAspect="1" noChangeArrowheads="1" noTextEdit="1"/>
          </p:cNvSpPr>
          <p:nvPr>
            <p:ph type="sldImg"/>
          </p:nvPr>
        </p:nvSpPr>
        <p:spPr>
          <a:xfrm>
            <a:off x="1177925" y="692150"/>
            <a:ext cx="4641850" cy="3481388"/>
          </a:xfrm>
          <a:ln/>
        </p:spPr>
      </p:sp>
      <p:sp>
        <p:nvSpPr>
          <p:cNvPr id="104452"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82F16FC-60E4-4B15-9206-E4E3BDF9EA85}" type="slidenum">
              <a:rPr lang="en-US" smtClean="0"/>
              <a:pPr/>
              <a:t>58</a:t>
            </a:fld>
            <a:endParaRPr lang="en-US" dirty="0" smtClean="0"/>
          </a:p>
        </p:txBody>
      </p:sp>
      <p:sp>
        <p:nvSpPr>
          <p:cNvPr id="105475" name="Rectangle 2"/>
          <p:cNvSpPr>
            <a:spLocks noGrp="1" noRot="1" noChangeAspect="1" noChangeArrowheads="1" noTextEdit="1"/>
          </p:cNvSpPr>
          <p:nvPr>
            <p:ph type="sldImg"/>
          </p:nvPr>
        </p:nvSpPr>
        <p:spPr>
          <a:xfrm>
            <a:off x="1177925" y="692150"/>
            <a:ext cx="4641850" cy="3481388"/>
          </a:xfrm>
          <a:ln/>
        </p:spPr>
      </p:sp>
      <p:sp>
        <p:nvSpPr>
          <p:cNvPr id="105476"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99D671A-C66B-4B9D-9380-749B4FA05769}" type="slidenum">
              <a:rPr lang="en-US" smtClean="0"/>
              <a:pPr/>
              <a:t>59</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2F22655-162E-479A-A318-57CFAB128BC8}" type="slidenum">
              <a:rPr lang="en-US" smtClean="0"/>
              <a:pPr/>
              <a:t>60</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52FF714-BA42-4854-90C4-A51965EC61F1}" type="slidenum">
              <a:rPr lang="en-US" smtClean="0"/>
              <a:pPr/>
              <a:t>61</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416B858-F178-49D6-A210-95816E17876D}" type="slidenum">
              <a:rPr lang="en-US" smtClean="0"/>
              <a:pPr/>
              <a:t>62</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2F0CE84-5732-4DC9-8E7D-F0DD9E2ABB08}" type="slidenum">
              <a:rPr lang="en-US" smtClean="0"/>
              <a:pPr/>
              <a:t>63</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D26D10-8B5A-417C-BD06-D1D4DA1B1C1C}" type="slidenum">
              <a:rPr lang="en-US" smtClean="0"/>
              <a:pPr/>
              <a:t>64</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E914F8F-A11A-487F-A7C1-F727EDD6024D}" type="slidenum">
              <a:rPr lang="en-US" smtClean="0"/>
              <a:pPr/>
              <a:t>65</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9A12B23-84D2-46EB-BF8B-C27C9D58BE3B}" type="slidenum">
              <a:rPr lang="en-US" smtClean="0"/>
              <a:pPr/>
              <a:t>66</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AAA713B-D492-4A66-B211-3BD7B4A77513}" type="slidenum">
              <a:rPr lang="en-US" smtClean="0"/>
              <a:pPr/>
              <a:t>23</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D0D0383-5087-4232-B95B-240F6B7E6377}" type="slidenum">
              <a:rPr lang="en-US" smtClean="0"/>
              <a:pPr/>
              <a:t>69</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70</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71</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73</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E1B6CC-2A4A-4E59-82E0-52EC8BE252D7}" type="slidenum">
              <a:rPr lang="en-US" smtClean="0"/>
              <a:pPr/>
              <a:t>77</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D8170C2-A5CB-42CA-80DE-4FDDC071E726}" type="slidenum">
              <a:rPr lang="en-US" smtClean="0"/>
              <a:pPr/>
              <a:t>24</a:t>
            </a:fld>
            <a:endParaRPr lang="en-US" dirty="0" smtClean="0"/>
          </a:p>
        </p:txBody>
      </p:sp>
      <p:sp>
        <p:nvSpPr>
          <p:cNvPr id="74755" name="Rectangle 2"/>
          <p:cNvSpPr>
            <a:spLocks noGrp="1" noRot="1" noChangeAspect="1" noChangeArrowheads="1" noTextEdit="1"/>
          </p:cNvSpPr>
          <p:nvPr>
            <p:ph type="sldImg"/>
          </p:nvPr>
        </p:nvSpPr>
        <p:spPr>
          <a:xfrm>
            <a:off x="1177925" y="692150"/>
            <a:ext cx="4641850" cy="3481388"/>
          </a:xfrm>
          <a:ln/>
        </p:spPr>
      </p:sp>
      <p:sp>
        <p:nvSpPr>
          <p:cNvPr id="74756"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78</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32201BC-E536-43AB-B796-B7534E9A4D1A}" type="slidenum">
              <a:rPr lang="en-US" smtClean="0"/>
              <a:pPr/>
              <a:t>79</a:t>
            </a:fld>
            <a:endParaRPr lang="en-US" dirty="0" smtClean="0"/>
          </a:p>
        </p:txBody>
      </p:sp>
      <p:sp>
        <p:nvSpPr>
          <p:cNvPr id="118787" name="Rectangle 2"/>
          <p:cNvSpPr>
            <a:spLocks noGrp="1" noRot="1" noChangeAspect="1" noChangeArrowheads="1" noTextEdit="1"/>
          </p:cNvSpPr>
          <p:nvPr>
            <p:ph type="sldImg"/>
          </p:nvPr>
        </p:nvSpPr>
        <p:spPr>
          <a:xfrm>
            <a:off x="1177925" y="692150"/>
            <a:ext cx="4641850" cy="3481388"/>
          </a:xfrm>
          <a:ln/>
        </p:spPr>
      </p:sp>
      <p:sp>
        <p:nvSpPr>
          <p:cNvPr id="118788"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425C229-6F7D-412F-B698-EA5B4A472F1D}" type="slidenum">
              <a:rPr lang="en-US" smtClean="0"/>
              <a:pPr/>
              <a:t>80</a:t>
            </a:fld>
            <a:endParaRPr lang="en-US" dirty="0" smtClean="0"/>
          </a:p>
        </p:txBody>
      </p:sp>
      <p:sp>
        <p:nvSpPr>
          <p:cNvPr id="119811" name="Rectangle 2"/>
          <p:cNvSpPr>
            <a:spLocks noGrp="1" noRot="1" noChangeAspect="1" noChangeArrowheads="1" noTextEdit="1"/>
          </p:cNvSpPr>
          <p:nvPr>
            <p:ph type="sldImg"/>
          </p:nvPr>
        </p:nvSpPr>
        <p:spPr>
          <a:xfrm>
            <a:off x="1177925" y="692150"/>
            <a:ext cx="4641850" cy="3481388"/>
          </a:xfrm>
          <a:ln/>
        </p:spPr>
      </p:sp>
      <p:sp>
        <p:nvSpPr>
          <p:cNvPr id="119812"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832F616-05C1-4572-9F3C-9BA5C5F62EC8}" type="slidenum">
              <a:rPr lang="en-US" smtClean="0"/>
              <a:pPr/>
              <a:t>81</a:t>
            </a:fld>
            <a:endParaRPr lang="en-US" dirty="0" smtClean="0"/>
          </a:p>
        </p:txBody>
      </p:sp>
      <p:sp>
        <p:nvSpPr>
          <p:cNvPr id="120835" name="Rectangle 2"/>
          <p:cNvSpPr>
            <a:spLocks noGrp="1" noRot="1" noChangeAspect="1" noChangeArrowheads="1" noTextEdit="1"/>
          </p:cNvSpPr>
          <p:nvPr>
            <p:ph type="sldImg"/>
          </p:nvPr>
        </p:nvSpPr>
        <p:spPr>
          <a:xfrm>
            <a:off x="1177925" y="692150"/>
            <a:ext cx="4641850" cy="3481388"/>
          </a:xfrm>
          <a:ln/>
        </p:spPr>
      </p:sp>
      <p:sp>
        <p:nvSpPr>
          <p:cNvPr id="120836" name="Rectangle 3"/>
          <p:cNvSpPr>
            <a:spLocks noGrp="1" noChangeArrowheads="1"/>
          </p:cNvSpPr>
          <p:nvPr>
            <p:ph type="body" idx="1"/>
          </p:nvPr>
        </p:nvSpPr>
        <p:spPr>
          <a:xfrm>
            <a:off x="699770" y="4408146"/>
            <a:ext cx="5601400" cy="4184112"/>
          </a:xfrm>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82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83</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5A10388A-E72B-44BA-B5FD-35BD1C3A3474}" type="slidenum">
              <a:rPr lang="en-US"/>
              <a:pPr/>
              <a:t>84</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fld id="{464F3538-D9B4-4A66-8D0F-E24C5D1DB35D}" type="slidenum">
              <a:rPr lang="en-US"/>
              <a:pPr/>
              <a:t>85</a:t>
            </a:fld>
            <a:endParaRPr lang="en-US" dirty="0"/>
          </a:p>
        </p:txBody>
      </p:sp>
      <p:sp>
        <p:nvSpPr>
          <p:cNvPr id="77827" name="Rectangle 2"/>
          <p:cNvSpPr>
            <a:spLocks noGrp="1" noRot="1" noChangeAspect="1" noChangeArrowheads="1" noTextEdit="1"/>
          </p:cNvSpPr>
          <p:nvPr>
            <p:ph type="sldImg"/>
          </p:nvPr>
        </p:nvSpPr>
        <p:spPr>
          <a:xfrm>
            <a:off x="1177925" y="690563"/>
            <a:ext cx="4643438" cy="3481387"/>
          </a:xfrm>
          <a:ln/>
        </p:spPr>
      </p:sp>
      <p:sp>
        <p:nvSpPr>
          <p:cNvPr id="77828"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fld id="{ED6BA25E-9609-4B73-9CC9-618BD8873C21}" type="slidenum">
              <a:rPr lang="en-US"/>
              <a:pPr/>
              <a:t>86</a:t>
            </a:fld>
            <a:endParaRPr lang="en-US" dirty="0"/>
          </a:p>
        </p:txBody>
      </p:sp>
      <p:sp>
        <p:nvSpPr>
          <p:cNvPr id="78851" name="Rectangle 2"/>
          <p:cNvSpPr>
            <a:spLocks noGrp="1" noRot="1" noChangeAspect="1" noChangeArrowheads="1" noTextEdit="1"/>
          </p:cNvSpPr>
          <p:nvPr>
            <p:ph type="sldImg"/>
          </p:nvPr>
        </p:nvSpPr>
        <p:spPr>
          <a:xfrm>
            <a:off x="1177925" y="690563"/>
            <a:ext cx="4643438" cy="3481387"/>
          </a:xfrm>
          <a:ln/>
        </p:spPr>
      </p:sp>
      <p:sp>
        <p:nvSpPr>
          <p:cNvPr id="78852"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fld id="{FBD3FDB3-846E-4320-B638-B5687C459578}" type="slidenum">
              <a:rPr lang="en-US"/>
              <a:pPr/>
              <a:t>87</a:t>
            </a:fld>
            <a:endParaRPr lang="en-US" dirty="0"/>
          </a:p>
        </p:txBody>
      </p:sp>
      <p:sp>
        <p:nvSpPr>
          <p:cNvPr id="79875" name="Rectangle 2"/>
          <p:cNvSpPr>
            <a:spLocks noGrp="1" noRot="1" noChangeAspect="1" noChangeArrowheads="1" noTextEdit="1"/>
          </p:cNvSpPr>
          <p:nvPr>
            <p:ph type="sldImg"/>
          </p:nvPr>
        </p:nvSpPr>
        <p:spPr>
          <a:xfrm>
            <a:off x="1177925" y="690563"/>
            <a:ext cx="4643438" cy="3481387"/>
          </a:xfrm>
          <a:ln/>
        </p:spPr>
      </p:sp>
      <p:sp>
        <p:nvSpPr>
          <p:cNvPr id="79876"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25</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fld id="{480BDD38-1845-42F5-942B-044461766762}" type="slidenum">
              <a:rPr lang="en-US"/>
              <a:pPr/>
              <a:t>88</a:t>
            </a:fld>
            <a:endParaRPr lang="en-US" dirty="0"/>
          </a:p>
        </p:txBody>
      </p:sp>
      <p:sp>
        <p:nvSpPr>
          <p:cNvPr id="80899" name="Rectangle 2"/>
          <p:cNvSpPr>
            <a:spLocks noGrp="1" noRot="1" noChangeAspect="1" noChangeArrowheads="1" noTextEdit="1"/>
          </p:cNvSpPr>
          <p:nvPr>
            <p:ph type="sldImg"/>
          </p:nvPr>
        </p:nvSpPr>
        <p:spPr>
          <a:xfrm>
            <a:off x="1177925" y="690563"/>
            <a:ext cx="4643438" cy="3481387"/>
          </a:xfrm>
          <a:ln/>
        </p:spPr>
      </p:sp>
      <p:sp>
        <p:nvSpPr>
          <p:cNvPr id="80900"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fld id="{C8C1EC3B-B787-4010-9F8A-4605EB362AB4}" type="slidenum">
              <a:rPr lang="en-US"/>
              <a:pPr/>
              <a:t>89</a:t>
            </a:fld>
            <a:endParaRPr lang="en-US" dirty="0"/>
          </a:p>
        </p:txBody>
      </p:sp>
      <p:sp>
        <p:nvSpPr>
          <p:cNvPr id="81923" name="Rectangle 2"/>
          <p:cNvSpPr>
            <a:spLocks noGrp="1" noRot="1" noChangeAspect="1" noChangeArrowheads="1" noTextEdit="1"/>
          </p:cNvSpPr>
          <p:nvPr>
            <p:ph type="sldImg"/>
          </p:nvPr>
        </p:nvSpPr>
        <p:spPr>
          <a:xfrm>
            <a:off x="1177925" y="690563"/>
            <a:ext cx="4643438" cy="3481387"/>
          </a:xfrm>
          <a:ln/>
        </p:spPr>
      </p:sp>
      <p:sp>
        <p:nvSpPr>
          <p:cNvPr id="81924"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5B0D0D47-352B-44F7-B82A-4D245AB63E27}" type="slidenum">
              <a:rPr lang="en-US" sz="1200">
                <a:solidFill>
                  <a:schemeClr val="tx1"/>
                </a:solidFill>
                <a:latin typeface="Times New Roman" pitchFamily="18" charset="0"/>
              </a:rPr>
              <a:pPr algn="r" defTabSz="923925" eaLnBrk="1" hangingPunct="1"/>
              <a:t>90</a:t>
            </a:fld>
            <a:endParaRPr lang="en-US" sz="1200" dirty="0">
              <a:solidFill>
                <a:schemeClr val="tx1"/>
              </a:solidFill>
              <a:latin typeface="Times New Roman" pitchFamily="18" charset="0"/>
            </a:endParaRPr>
          </a:p>
        </p:txBody>
      </p:sp>
      <p:sp>
        <p:nvSpPr>
          <p:cNvPr id="166915" name="Rectangle 2"/>
          <p:cNvSpPr>
            <a:spLocks noGrp="1" noRot="1" noChangeAspect="1" noChangeArrowheads="1" noTextEdit="1"/>
          </p:cNvSpPr>
          <p:nvPr>
            <p:ph type="sldImg"/>
          </p:nvPr>
        </p:nvSpPr>
        <p:spPr>
          <a:xfrm>
            <a:off x="1177925" y="690563"/>
            <a:ext cx="4643438" cy="3481387"/>
          </a:xfrm>
          <a:ln/>
        </p:spPr>
      </p:sp>
      <p:sp>
        <p:nvSpPr>
          <p:cNvPr id="166916"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369A725E-482B-4C4B-84C6-84F1DF83EB65}" type="slidenum">
              <a:rPr lang="en-US" sz="1200">
                <a:solidFill>
                  <a:schemeClr val="tx1"/>
                </a:solidFill>
                <a:latin typeface="Times New Roman" pitchFamily="18" charset="0"/>
              </a:rPr>
              <a:pPr algn="r" defTabSz="923925" eaLnBrk="1" hangingPunct="1"/>
              <a:t>91</a:t>
            </a:fld>
            <a:endParaRPr lang="en-US" sz="1200" dirty="0">
              <a:solidFill>
                <a:schemeClr val="tx1"/>
              </a:solidFill>
              <a:latin typeface="Times New Roman" pitchFamily="18" charset="0"/>
            </a:endParaRPr>
          </a:p>
        </p:txBody>
      </p:sp>
      <p:sp>
        <p:nvSpPr>
          <p:cNvPr id="181251" name="Rectangle 2"/>
          <p:cNvSpPr>
            <a:spLocks noGrp="1" noRot="1" noChangeAspect="1" noChangeArrowheads="1" noTextEdit="1"/>
          </p:cNvSpPr>
          <p:nvPr>
            <p:ph type="sldImg"/>
          </p:nvPr>
        </p:nvSpPr>
        <p:spPr>
          <a:xfrm>
            <a:off x="1177925" y="690563"/>
            <a:ext cx="4643438" cy="3481387"/>
          </a:xfrm>
          <a:ln/>
        </p:spPr>
      </p:sp>
      <p:sp>
        <p:nvSpPr>
          <p:cNvPr id="181252"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BAFE513D-17E5-4DB1-809B-2CE286CD7358}" type="slidenum">
              <a:rPr lang="en-US" sz="1200">
                <a:solidFill>
                  <a:schemeClr val="tx1"/>
                </a:solidFill>
                <a:latin typeface="Times New Roman" pitchFamily="18" charset="0"/>
              </a:rPr>
              <a:pPr algn="r" defTabSz="923925" eaLnBrk="1" hangingPunct="1"/>
              <a:t>92</a:t>
            </a:fld>
            <a:endParaRPr lang="en-US" sz="1200" dirty="0">
              <a:solidFill>
                <a:schemeClr val="tx1"/>
              </a:solidFill>
              <a:latin typeface="Times New Roman" pitchFamily="18" charset="0"/>
            </a:endParaRPr>
          </a:p>
        </p:txBody>
      </p:sp>
      <p:sp>
        <p:nvSpPr>
          <p:cNvPr id="168963" name="Rectangle 2"/>
          <p:cNvSpPr>
            <a:spLocks noGrp="1" noRot="1" noChangeAspect="1" noChangeArrowheads="1" noTextEdit="1"/>
          </p:cNvSpPr>
          <p:nvPr>
            <p:ph type="sldImg"/>
          </p:nvPr>
        </p:nvSpPr>
        <p:spPr>
          <a:xfrm>
            <a:off x="1177925" y="690563"/>
            <a:ext cx="4643438" cy="3481387"/>
          </a:xfrm>
          <a:ln/>
        </p:spPr>
      </p:sp>
      <p:sp>
        <p:nvSpPr>
          <p:cNvPr id="168964"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35CE1693-72D2-4826-89B9-99C5AD076BC3}" type="slidenum">
              <a:rPr lang="en-US" sz="1200">
                <a:solidFill>
                  <a:schemeClr val="tx1"/>
                </a:solidFill>
                <a:latin typeface="Times New Roman" pitchFamily="18" charset="0"/>
              </a:rPr>
              <a:pPr algn="r" defTabSz="923925" eaLnBrk="1" hangingPunct="1"/>
              <a:t>93</a:t>
            </a:fld>
            <a:endParaRPr lang="en-US" sz="1200" dirty="0">
              <a:solidFill>
                <a:schemeClr val="tx1"/>
              </a:solidFill>
              <a:latin typeface="Times New Roman" pitchFamily="18" charset="0"/>
            </a:endParaRPr>
          </a:p>
        </p:txBody>
      </p:sp>
      <p:sp>
        <p:nvSpPr>
          <p:cNvPr id="200707" name="Rectangle 2"/>
          <p:cNvSpPr>
            <a:spLocks noGrp="1" noRot="1" noChangeAspect="1" noChangeArrowheads="1" noTextEdit="1"/>
          </p:cNvSpPr>
          <p:nvPr>
            <p:ph type="sldImg"/>
          </p:nvPr>
        </p:nvSpPr>
        <p:spPr>
          <a:xfrm>
            <a:off x="1177925" y="690563"/>
            <a:ext cx="4643438" cy="3481387"/>
          </a:xfrm>
          <a:ln/>
        </p:spPr>
      </p:sp>
      <p:sp>
        <p:nvSpPr>
          <p:cNvPr id="200708"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2F1F0A8D-46B1-42D1-B575-D87DC31A3962}" type="slidenum">
              <a:rPr lang="en-US" sz="1200">
                <a:solidFill>
                  <a:schemeClr val="tx1"/>
                </a:solidFill>
                <a:latin typeface="Times New Roman" pitchFamily="18" charset="0"/>
              </a:rPr>
              <a:pPr algn="r" defTabSz="923925" eaLnBrk="1" hangingPunct="1"/>
              <a:t>94</a:t>
            </a:fld>
            <a:endParaRPr lang="en-US" sz="1200" dirty="0">
              <a:solidFill>
                <a:schemeClr val="tx1"/>
              </a:solidFill>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D0191475-005D-47C1-A70E-5539D521C536}" type="slidenum">
              <a:rPr lang="en-US" sz="1200">
                <a:solidFill>
                  <a:schemeClr val="tx1"/>
                </a:solidFill>
                <a:latin typeface="Times New Roman" pitchFamily="18" charset="0"/>
              </a:rPr>
              <a:pPr algn="r" defTabSz="923925" eaLnBrk="1" hangingPunct="1"/>
              <a:t>96</a:t>
            </a:fld>
            <a:endParaRPr lang="en-US" sz="1200" dirty="0">
              <a:solidFill>
                <a:schemeClr val="tx1"/>
              </a:solidFill>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D0191475-005D-47C1-A70E-5539D521C536}" type="slidenum">
              <a:rPr lang="en-US" sz="1200">
                <a:solidFill>
                  <a:schemeClr val="tx1"/>
                </a:solidFill>
                <a:latin typeface="Times New Roman" pitchFamily="18" charset="0"/>
              </a:rPr>
              <a:pPr algn="r" defTabSz="923925" eaLnBrk="1" hangingPunct="1"/>
              <a:t>97</a:t>
            </a:fld>
            <a:endParaRPr lang="en-US" sz="1200" dirty="0">
              <a:solidFill>
                <a:schemeClr val="tx1"/>
              </a:solidFill>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fld id="{AE745C47-DF1E-4F74-97D0-827D627C381B}" type="slidenum">
              <a:rPr lang="en-US"/>
              <a:pPr/>
              <a:t>98</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4940D24-16AE-43D3-BC6C-F3386BCB1009}" type="slidenum">
              <a:rPr lang="en-US" smtClean="0"/>
              <a:pPr/>
              <a:t>26</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fld id="{4C251F87-0F57-4C5D-B55A-B01E3BDF5D11}" type="slidenum">
              <a:rPr lang="en-US"/>
              <a:pPr/>
              <a:t>99</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67DE0ED9-59F1-42F8-896C-8F858CBB1C47}" type="slidenum">
              <a:rPr lang="en-US" sz="1200">
                <a:solidFill>
                  <a:schemeClr val="tx1"/>
                </a:solidFill>
                <a:latin typeface="Times New Roman" pitchFamily="18" charset="0"/>
              </a:rPr>
              <a:pPr algn="r" defTabSz="923925" eaLnBrk="1" hangingPunct="1"/>
              <a:t>100</a:t>
            </a:fld>
            <a:endParaRPr lang="en-US" sz="1200" dirty="0">
              <a:solidFill>
                <a:schemeClr val="tx1"/>
              </a:solidFill>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80E1C903-F596-40CE-A38F-DF33B5C083CE}" type="slidenum">
              <a:rPr lang="en-US" sz="1200">
                <a:solidFill>
                  <a:schemeClr val="tx1"/>
                </a:solidFill>
                <a:latin typeface="Times New Roman" pitchFamily="18" charset="0"/>
              </a:rPr>
              <a:pPr algn="r" defTabSz="923925" eaLnBrk="1" hangingPunct="1"/>
              <a:t>101</a:t>
            </a:fld>
            <a:endParaRPr lang="en-US" sz="1200" dirty="0">
              <a:solidFill>
                <a:schemeClr val="tx1"/>
              </a:solidFill>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7E83F184-7347-406F-A285-232FA19B123D}" type="slidenum">
              <a:rPr lang="en-US" sz="1200">
                <a:solidFill>
                  <a:schemeClr val="tx1"/>
                </a:solidFill>
                <a:latin typeface="Times New Roman" pitchFamily="18" charset="0"/>
              </a:rPr>
              <a:pPr algn="r" defTabSz="923925" eaLnBrk="1" hangingPunct="1"/>
              <a:t>102</a:t>
            </a:fld>
            <a:endParaRPr lang="en-US" sz="1200" dirty="0">
              <a:solidFill>
                <a:schemeClr val="tx1"/>
              </a:solidFill>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p:txBody>
          <a:bodyPr/>
          <a:lstStyle/>
          <a:p>
            <a:pPr eaLnBrk="1" hangingPunct="1"/>
            <a:r>
              <a:rPr lang="en-US" dirty="0" smtClean="0"/>
              <a:t>Can’t use data for program improvement until you believe them.</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fld id="{B4CC87B7-DF78-4B58-86F9-0A5F43A8B7F5}" type="slidenum">
              <a:rPr lang="en-US"/>
              <a:pPr/>
              <a:t>103</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fld id="{E5A094B2-09A3-4CC1-B9D4-D06488D2C378}" type="slidenum">
              <a:rPr lang="en-US"/>
              <a:pPr/>
              <a:t>104</a:t>
            </a:fld>
            <a:endParaRPr lang="en-US" dirty="0"/>
          </a:p>
        </p:txBody>
      </p:sp>
      <p:sp>
        <p:nvSpPr>
          <p:cNvPr id="121859" name="Rectangle 2"/>
          <p:cNvSpPr>
            <a:spLocks noGrp="1" noRot="1" noChangeAspect="1" noChangeArrowheads="1" noTextEdit="1"/>
          </p:cNvSpPr>
          <p:nvPr>
            <p:ph type="sldImg"/>
          </p:nvPr>
        </p:nvSpPr>
        <p:spPr>
          <a:xfrm>
            <a:off x="1177925" y="690563"/>
            <a:ext cx="4643438" cy="3481387"/>
          </a:xfrm>
          <a:ln/>
        </p:spPr>
      </p:sp>
      <p:sp>
        <p:nvSpPr>
          <p:cNvPr id="121860"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62942" y="8817612"/>
            <a:ext cx="3033143" cy="464503"/>
          </a:xfrm>
          <a:prstGeom prst="rect">
            <a:avLst/>
          </a:prstGeom>
          <a:noFill/>
          <a:ln w="9525">
            <a:noFill/>
            <a:miter lim="800000"/>
            <a:headEnd/>
            <a:tailEnd/>
          </a:ln>
        </p:spPr>
        <p:txBody>
          <a:bodyPr lIns="92446" tIns="46223" rIns="92446" bIns="46223" anchor="b"/>
          <a:lstStyle/>
          <a:p>
            <a:pPr algn="r" defTabSz="923925" eaLnBrk="1" hangingPunct="1"/>
            <a:fld id="{900BB314-7641-42F8-ACFF-5B3285D0AF25}" type="slidenum">
              <a:rPr lang="en-US" sz="1200">
                <a:solidFill>
                  <a:schemeClr val="tx1"/>
                </a:solidFill>
                <a:latin typeface="Times New Roman" pitchFamily="18" charset="0"/>
              </a:rPr>
              <a:pPr algn="r" defTabSz="923925" eaLnBrk="1" hangingPunct="1"/>
              <a:t>105</a:t>
            </a:fld>
            <a:endParaRPr lang="en-US" sz="1200" dirty="0">
              <a:solidFill>
                <a:schemeClr val="tx1"/>
              </a:solidFill>
              <a:latin typeface="Times New Roman" pitchFamily="18" charset="0"/>
            </a:endParaRPr>
          </a:p>
        </p:txBody>
      </p:sp>
      <p:sp>
        <p:nvSpPr>
          <p:cNvPr id="219139" name="Rectangle 2"/>
          <p:cNvSpPr>
            <a:spLocks noGrp="1" noRot="1" noChangeAspect="1" noChangeArrowheads="1" noTextEdit="1"/>
          </p:cNvSpPr>
          <p:nvPr>
            <p:ph type="sldImg"/>
          </p:nvPr>
        </p:nvSpPr>
        <p:spPr>
          <a:xfrm>
            <a:off x="1177925" y="690563"/>
            <a:ext cx="4643438" cy="3481387"/>
          </a:xfrm>
          <a:ln/>
        </p:spPr>
      </p:sp>
      <p:sp>
        <p:nvSpPr>
          <p:cNvPr id="219140" name="Rectangle 3"/>
          <p:cNvSpPr>
            <a:spLocks noGrp="1" noChangeArrowheads="1"/>
          </p:cNvSpPr>
          <p:nvPr>
            <p:ph type="body" idx="1"/>
          </p:nvPr>
        </p:nvSpPr>
        <p:spPr>
          <a:xfrm>
            <a:off x="700578" y="4408807"/>
            <a:ext cx="5601388" cy="4183689"/>
          </a:xfrm>
        </p:spPr>
        <p:txBody>
          <a:bodyPr/>
          <a:lstStyle/>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106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107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fld id="{C65D599D-0991-41AE-97C0-17CA05AA2651}" type="slidenum">
              <a:rPr lang="en-US"/>
              <a:pPr/>
              <a:t>108</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7CAA9C-641A-40AC-9059-46D9C4DBC2C4}" type="slidenum">
              <a:rPr lang="en-US" smtClean="0"/>
              <a:pPr/>
              <a:t>27</a:t>
            </a:fld>
            <a:endParaRPr lang="en-US" dirty="0" smtClean="0"/>
          </a:p>
        </p:txBody>
      </p:sp>
      <p:sp>
        <p:nvSpPr>
          <p:cNvPr id="76803" name="Rectangle 2"/>
          <p:cNvSpPr>
            <a:spLocks noGrp="1" noRot="1" noChangeAspect="1" noChangeArrowheads="1" noTextEdit="1"/>
          </p:cNvSpPr>
          <p:nvPr>
            <p:ph type="sldImg"/>
          </p:nvPr>
        </p:nvSpPr>
        <p:spPr>
          <a:xfrm>
            <a:off x="1177925" y="693738"/>
            <a:ext cx="4641850" cy="3481387"/>
          </a:xfrm>
          <a:ln/>
        </p:spPr>
      </p:sp>
      <p:sp>
        <p:nvSpPr>
          <p:cNvPr id="76804" name="Rectangle 3"/>
          <p:cNvSpPr>
            <a:spLocks noGrp="1" noChangeArrowheads="1"/>
          </p:cNvSpPr>
          <p:nvPr>
            <p:ph type="body" idx="1"/>
          </p:nvPr>
        </p:nvSpPr>
        <p:spPr>
          <a:xfrm>
            <a:off x="699770" y="4408146"/>
            <a:ext cx="5601400" cy="418250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71600" y="2057400"/>
            <a:ext cx="75438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DB2BFF6F-7738-4929-B96B-4204AC415C32}"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F3B3C61A-68B6-4BF0-A819-A8FEE82C3229}"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6D98083-AF93-4B1A-A271-E8265DACB9BD}" type="slidenum">
              <a:rPr lang="en-US"/>
              <a:pPr>
                <a:defRPr/>
              </a:pPr>
              <a:t>‹#›</a:t>
            </a:fld>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691F088-A48A-4666-BF57-286B41F2D7D0}"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70801AFA-20DD-48C5-A295-CDAC066C0CAF}" type="datetime1">
              <a:rPr lang="en-US"/>
              <a:pPr>
                <a:defRPr/>
              </a:pPr>
              <a:t>3/3/2010</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latin typeface="Calisto MT" pitchFamily="18" charset="0"/>
              </a:defRPr>
            </a:lvl1pPr>
          </a:lstStyle>
          <a:p>
            <a:pPr>
              <a:defRPr/>
            </a:pPr>
            <a:fld id="{03062E3D-2389-4D1B-B651-9E7CC40A420A}"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26FEF6D-852F-4723-92A6-3E1BD25D8979}"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2B654EDE-C1A9-4F77-A3B0-0DF54AB840EA}" type="datetime1">
              <a:rPr lang="en-US"/>
              <a:pPr>
                <a:defRPr/>
              </a:pPr>
              <a:t>3/3/2010</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atin typeface="Calisto MT" pitchFamily="18" charset="0"/>
              </a:defRPr>
            </a:lvl1pPr>
          </a:lstStyle>
          <a:p>
            <a:pPr>
              <a:defRPr/>
            </a:pPr>
            <a:fld id="{DDC8A3C4-B2C7-457A-A24B-B1C0CC7F55F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CA1BE28C-EA6E-41D4-9FA8-68A276E95F0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sto MT" pitchFamily="18" charset="0"/>
              </a:defRPr>
            </a:lvl1pPr>
          </a:lstStyle>
          <a:p>
            <a:r>
              <a:rPr lang="en-US" dirty="0" smtClean="0"/>
              <a:t>Click to edit Master title style</a:t>
            </a:r>
            <a:endParaRPr lang="en-US" dirty="0"/>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B20BB8E-56D3-4EEC-806E-98E0494CAE0A}"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C4E39909-D0D1-4839-96BE-7FCB37A5BB29}" type="datetime1">
              <a:rPr lang="en-US"/>
              <a:pPr>
                <a:defRPr/>
              </a:pPr>
              <a:t>3/3/2010</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DEAFAEED-8498-42DC-AB74-D7E15757BD31}" type="slidenum">
              <a:rPr lang="en-US"/>
              <a:pPr>
                <a:defRPr/>
              </a:pPr>
              <a:t>‹#›</a:t>
            </a:fld>
            <a:endParaRPr lang="en-US" dirty="0"/>
          </a:p>
        </p:txBody>
      </p:sp>
      <p:sp>
        <p:nvSpPr>
          <p:cNvPr id="4" name="Date Placeholder 12"/>
          <p:cNvSpPr>
            <a:spLocks noGrp="1"/>
          </p:cNvSpPr>
          <p:nvPr>
            <p:ph type="dt" sz="half" idx="12"/>
          </p:nvPr>
        </p:nvSpPr>
        <p:spPr/>
        <p:txBody>
          <a:bodyPr/>
          <a:lstStyle>
            <a:lvl1pPr>
              <a:defRPr/>
            </a:lvl1pPr>
          </a:lstStyle>
          <a:p>
            <a:pPr>
              <a:defRPr/>
            </a:pPr>
            <a:fld id="{E7D0A4DE-2134-4150-90AE-711B89BF12A0}" type="datetime1">
              <a:rPr lang="en-US"/>
              <a:pPr>
                <a:defRPr/>
              </a:pPr>
              <a:t>3/3/2010</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DBB20A67-1EE4-4059-8117-C2177F1F5F1E}" type="datetime1">
              <a:rPr lang="en-US"/>
              <a:pPr>
                <a:defRPr/>
              </a:pPr>
              <a:t>3/3/2010</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765E8E9-13EA-4739-9529-90FA93B2770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p:spPr>
        <p:txBody>
          <a:bodyPr/>
          <a:lstStyle>
            <a:lvl1pPr>
              <a:defRPr/>
            </a:lvl1pPr>
          </a:lstStyle>
          <a:p>
            <a:pPr>
              <a:defRPr/>
            </a:pPr>
            <a:fld id="{D7E94A6E-CB1A-40A5-A34A-996064BA37DF}" type="datetime1">
              <a:rPr lang="en-US"/>
              <a:pPr>
                <a:defRPr/>
              </a:pPr>
              <a:t>3/3/2010</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1C180AA-CECB-4617-97C5-9EF3CFD7023B}"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dirty="0"/>
              <a:t>Early Childhood Outcomes Center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053DD89-7C25-4545-B2A4-DFBE039FFB55}"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C4878AD8-E852-4904-BD01-CE96D0400CC3}" type="datetime1">
              <a:rPr lang="en-US"/>
              <a:pPr>
                <a:defRPr/>
              </a:pPr>
              <a:t>3/3/2010</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057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910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a:latin typeface="Calisto MT" pitchFamily="18" charset="0"/>
              </a:defRPr>
            </a:lvl1pPr>
          </a:lstStyle>
          <a:p>
            <a:pPr>
              <a:defRPr/>
            </a:pPr>
            <a:fld id="{9A9DC8E0-E993-45A6-83FE-C84A4B31FDB0}" type="slidenum">
              <a:rPr lang="en-US" smtClean="0"/>
              <a:pPr>
                <a:defRPr/>
              </a:pPr>
              <a:t>‹#›</a:t>
            </a:fld>
            <a:endParaRPr lang="en-US" dirty="0"/>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AF5824E-82CA-4B22-8C59-97E19E989206}" type="slidenum">
              <a:rPr lang="en-US" smtClean="0"/>
              <a:pPr>
                <a:defRPr/>
              </a:pPr>
              <a:t>‹#›</a:t>
            </a:fld>
            <a:endParaRPr lang="en-US" dirty="0"/>
          </a:p>
        </p:txBody>
      </p:sp>
      <p:sp>
        <p:nvSpPr>
          <p:cNvPr id="5" name="Date Placeholder 4"/>
          <p:cNvSpPr>
            <a:spLocks noGrp="1"/>
          </p:cNvSpPr>
          <p:nvPr>
            <p:ph type="dt" sz="half" idx="12"/>
          </p:nvPr>
        </p:nvSpPr>
        <p:spPr/>
        <p:txBody>
          <a:bodyPr/>
          <a:lstStyle/>
          <a:p>
            <a:pPr>
              <a:defRPr/>
            </a:pPr>
            <a:fld id="{0BF918E0-CBDE-4E20-8E23-E301245FD506}" type="datetime1">
              <a:rPr lang="en-US" smtClean="0"/>
              <a:pPr>
                <a:defRPr/>
              </a:pPr>
              <a:t>3/3/2010</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fld id="{50A3B5E4-3BAC-4B46-83FF-EE3AFB28CD21}" type="datetime1">
              <a:rPr lang="en-US"/>
              <a:pPr>
                <a:defRPr/>
              </a:pPr>
              <a:t>3/3/2010</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EC275754-1E0A-40AE-A8C9-A7F2DE4BAA8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9FB7FC4-87C9-4608-8B6A-634074E8BFC1}"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4BC5FB86-FC2C-43B3-8E2C-0E23BC35FB9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7645EB81-3280-4CB7-BEAB-ACE5155F2EB3}"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64FBA64-A626-4467-AF5B-F183874754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E0010392-A605-4ACE-823C-CE1D5C4F872E}" type="datetime1">
              <a:rPr lang="en-US"/>
              <a:pPr>
                <a:defRPr/>
              </a:pPr>
              <a:t>3/3/2010</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ED4A17B-649C-4F80-8105-7A7571BA1E1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61E91393-BF8C-42AD-A603-D61F5430194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834099F-03D1-4896-B8D6-9546DE18B4D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141230E3-5912-4F59-89AB-7C40A394E038}"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4555FB12-A1E0-44B5-959D-6A880F3779F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342FE4C-6316-4003-9230-0C98837BF746}"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51A93CB-40A5-41CF-B126-0202E8792FF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0C1100EB-D3BA-4C7E-8494-87FB609348A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A17F3D98-F5A2-49CA-993B-3248E9D3E02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DDA0248E-25F0-4599-880B-3F53D5AE4B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31FBA9B1-D75D-4C35-A7BC-70995FC887FF}" type="datetime1">
              <a:rPr lang="en-US"/>
              <a:pPr>
                <a:defRPr/>
              </a:pPr>
              <a:t>3/3/2010</a:t>
            </a:fld>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A2F3F5B-E860-4F4C-8127-E7EB3EA5A93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756E82AB-103A-4B41-AEA9-63C5CB17F9B7}"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BED86EBD-E3E3-402C-B12C-E76C7E0997C6}"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9D4FFFBC-8C2B-427B-A28A-8CB02821FA45}" type="datetime1">
              <a:rPr lang="en-US"/>
              <a:pPr>
                <a:defRPr/>
              </a:pPr>
              <a:t>3/3/2010</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A414BC9-F86B-40C5-B3E3-D99C8B738D0D}"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FB7EF865-60E7-4340-8510-CC1D26DE003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39743E6A-94B8-42A1-B233-3213E095FADE}"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1F10592D-65E3-48E7-BC5A-718EAF54148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62B54CB8-B7D8-4509-94AC-D10EDE635211}"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DD56BDB-4694-4CC9-8811-3B5541A88371}"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E889A5C5-D69E-4268-AD30-B970FEC7EF86}"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CDB4D4A-028D-4506-A5EF-BA3ADADC01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fld id="{18D24C55-4089-4CF3-974F-50AE0D4E7EBD}" type="datetime1">
              <a:rPr lang="en-US"/>
              <a:pPr>
                <a:defRPr/>
              </a:pPr>
              <a:t>3/3/2010</a:t>
            </a:fld>
            <a:endParaRPr lang="en-US" dirty="0"/>
          </a:p>
        </p:txBody>
      </p:sp>
      <p:sp>
        <p:nvSpPr>
          <p:cNvPr id="4" name="Footer Placeholder 17"/>
          <p:cNvSpPr>
            <a:spLocks noGrp="1"/>
          </p:cNvSpPr>
          <p:nvPr>
            <p:ph type="ftr" sz="quarter" idx="11"/>
          </p:nvPr>
        </p:nvSpPr>
        <p:spPr/>
        <p:txBody>
          <a:bodyPr/>
          <a:lstStyle>
            <a:lvl1pPr>
              <a:defRPr/>
            </a:lvl1pPr>
          </a:lstStyle>
          <a:p>
            <a:pPr>
              <a:defRPr/>
            </a:pPr>
            <a:r>
              <a:rPr lang="en-US" dirty="0" smtClean="0"/>
              <a:t>Early Childhood Outcomes Center</a:t>
            </a:r>
            <a:endParaRPr lang="en-US" dirty="0"/>
          </a:p>
        </p:txBody>
      </p:sp>
      <p:sp>
        <p:nvSpPr>
          <p:cNvPr id="5" name="Slide Number Placeholder 18"/>
          <p:cNvSpPr>
            <a:spLocks noGrp="1"/>
          </p:cNvSpPr>
          <p:nvPr>
            <p:ph type="sldNum" sz="quarter" idx="12"/>
          </p:nvPr>
        </p:nvSpPr>
        <p:spPr/>
        <p:txBody>
          <a:bodyPr/>
          <a:lstStyle>
            <a:lvl1pPr>
              <a:defRPr/>
            </a:lvl1pPr>
          </a:lstStyle>
          <a:p>
            <a:pPr>
              <a:defRPr/>
            </a:pPr>
            <a:fld id="{6FC217C4-E095-41AA-B21A-5226C7624F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89789087-52DE-4EC9-A593-8557078AFB40}"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E722B1BA-20E7-4CC2-AEC8-3CE2B4874E43}"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7206BCB9-5F62-4103-A0D9-74326D6A641E}"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5B4BAD8-3F15-411B-B0B1-409B9B2B823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D5E0791-D525-4530-A986-AFBBC4F85689}" type="datetime1">
              <a:rPr lang="en-US"/>
              <a:pPr>
                <a:defRPr/>
              </a:pPr>
              <a:t>3/3/2010</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a:xfrm>
            <a:off x="457200" y="6356350"/>
            <a:ext cx="2133600" cy="365125"/>
          </a:xfrm>
          <a:prstGeom prst="rect">
            <a:avLst/>
          </a:prstGeom>
        </p:spPr>
        <p:txBody>
          <a:bodyPr/>
          <a:lstStyle>
            <a:lvl1pPr>
              <a:defRPr/>
            </a:lvl1pPr>
          </a:lstStyle>
          <a:p>
            <a:pPr>
              <a:defRPr/>
            </a:pPr>
            <a:fld id="{734062AB-14C5-4C4B-A180-5F7B5D8BE3B3}" type="datetime1">
              <a:rPr lang="en-US"/>
              <a:pPr>
                <a:defRPr/>
              </a:pPr>
              <a:t>3/3/2010</a:t>
            </a:fld>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0C9D6EA4-C308-4CC6-B98B-BF03CA9795AC}" type="slidenum">
              <a:rPr lang="en-US"/>
              <a:pPr>
                <a:defRPr/>
              </a:pPr>
              <a:t>‹#›</a:t>
            </a:fld>
            <a:endParaRPr lang="en-US" dirty="0"/>
          </a:p>
        </p:txBody>
      </p:sp>
      <p:sp>
        <p:nvSpPr>
          <p:cNvPr id="6" name="Footer Placeholder 10"/>
          <p:cNvSpPr>
            <a:spLocks noGrp="1"/>
          </p:cNvSpPr>
          <p:nvPr>
            <p:ph type="ftr" sz="quarter" idx="12"/>
          </p:nvPr>
        </p:nvSpPr>
        <p:spPr>
          <a:xfrm>
            <a:off x="152400" y="6356350"/>
            <a:ext cx="2895600" cy="365125"/>
          </a:xfrm>
          <a:prstGeom prst="rect">
            <a:avLst/>
          </a:prstGeo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762E295-9383-4909-8165-E285C049919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0D562FBF-C383-42DB-B08C-1E8D2AE5AAA5}" type="datetime1">
              <a:rPr lang="en-US"/>
              <a:pPr>
                <a:defRPr/>
              </a:pPr>
              <a:t>3/3/2010</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1BF696A-A583-4B45-82DD-0530B396FB5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64F4B53A-CFC8-4102-AB04-630CD2FBB449}" type="datetime1">
              <a:rPr lang="en-US"/>
              <a:pPr>
                <a:defRPr/>
              </a:pPr>
              <a:t>3/3/2010</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56BBCFF-1EC8-4874-9F01-31A51BE23704}"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A476839E-5E16-44CA-AB03-F8F8586CB6B2}" type="datetime1">
              <a:rPr lang="en-US"/>
              <a:pPr>
                <a:defRPr/>
              </a:pPr>
              <a:t>3/3/2010</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B3BEA74-AB7C-48D5-8AD7-529A7CC6B5D3}"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F794624B-4756-4DF2-8B3D-7A8447257A6E}" type="datetime1">
              <a:rPr lang="en-US"/>
              <a:pPr>
                <a:defRPr/>
              </a:pPr>
              <a:t>3/3/2010</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356350"/>
            <a:ext cx="2895600" cy="365125"/>
          </a:xfrm>
          <a:prstGeom prst="rect">
            <a:avLst/>
          </a:prstGeom>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340A224-8CD3-48AB-837D-E0392A825B97}" type="slidenum">
              <a:rPr lang="en-US" smtClean="0"/>
              <a:pPr>
                <a:defRPr/>
              </a:pPr>
              <a:t>‹#›</a:t>
            </a:fld>
            <a:endParaRPr lang="en-US" dirty="0"/>
          </a:p>
        </p:txBody>
      </p:sp>
      <p:sp>
        <p:nvSpPr>
          <p:cNvPr id="5" name="Date Placeholder 4"/>
          <p:cNvSpPr>
            <a:spLocks noGrp="1"/>
          </p:cNvSpPr>
          <p:nvPr>
            <p:ph type="dt" sz="half" idx="12"/>
          </p:nvPr>
        </p:nvSpPr>
        <p:spPr>
          <a:xfrm>
            <a:off x="457200" y="6356350"/>
            <a:ext cx="2133600" cy="365125"/>
          </a:xfrm>
          <a:prstGeom prst="rect">
            <a:avLst/>
          </a:prstGeom>
        </p:spPr>
        <p:txBody>
          <a:bodyPr/>
          <a:lstStyle/>
          <a:p>
            <a:pPr>
              <a:defRPr/>
            </a:pPr>
            <a:fld id="{CC05C231-8244-49D8-B061-0FB43F8DFB4D}" type="datetime1">
              <a:rPr lang="en-US" smtClean="0"/>
              <a:pPr>
                <a:defRPr/>
              </a:pPr>
              <a:t>3/3/2010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fld id="{B16D0F92-7062-44A5-ABC2-D576BA7A0FBE}" type="datetime1">
              <a:rPr lang="en-US"/>
              <a:pPr>
                <a:defRPr/>
              </a:pPr>
              <a:t>3/3/2010</a:t>
            </a:fld>
            <a:endParaRPr lang="en-US" dirty="0"/>
          </a:p>
        </p:txBody>
      </p:sp>
      <p:sp>
        <p:nvSpPr>
          <p:cNvPr id="3"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60BB62A-854B-458D-BEB4-D8897E3678F2}"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7C55BAF-7EC1-4696-9E6F-FEC5883C4506}"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539D63A-B3AA-42E4-B112-2B1E29716E15}" type="datetime1">
              <a:rPr lang="en-US"/>
              <a:pPr>
                <a:defRPr/>
              </a:pPr>
              <a:t>3/3/2010</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7B801DB1-D409-42F3-AD98-D5311073C73A}" type="datetime1">
              <a:rPr lang="en-US"/>
              <a:pPr>
                <a:defRPr/>
              </a:pPr>
              <a:t>3/3/2010</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CE206-50E8-40A5-9D05-2F25E32834A0}"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70E4408-76C2-4998-91C0-78566A492C4D}"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FFF99ED-0231-4623-8B04-1AB94D7DFD83}" type="datetime1">
              <a:rPr lang="en-US"/>
              <a:pPr>
                <a:defRPr/>
              </a:pPr>
              <a:t>3/3/2010</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55DE8BF-3B65-4D79-A86F-282286D85A94}"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CCF3F79-00E2-4BD3-9384-2F08387C93E0}" type="datetime1">
              <a:rPr lang="en-US"/>
              <a:pPr>
                <a:defRPr/>
              </a:pPr>
              <a:t>3/3/2010</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6E25C96-DB47-4951-ABE6-99B4C86CBFF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580F9B9-C989-4AE1-89B9-5DE3BBA0728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CF6631CD-DAE0-462D-A0EF-F4C8B5B9EB2F}" type="datetime1">
              <a:rPr lang="en-US"/>
              <a:pPr>
                <a:defRPr/>
              </a:pPr>
              <a:t>3/3/2010</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C4ED708-D40F-414F-BFA4-DF305CDC33D8}"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16CBE691-9DE1-4CA2-90B3-37F3E2C37E27}" type="datetime1">
              <a:rPr lang="en-US"/>
              <a:pPr>
                <a:defRPr/>
              </a:pPr>
              <a:t>3/3/2010</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C7657E83-F36B-4A50-83CD-C2FA038CA9DA}"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4469E951-EE62-4316-B8A5-9F8075096E71}" type="datetime1">
              <a:rPr lang="en-US"/>
              <a:pPr>
                <a:defRPr/>
              </a:pPr>
              <a:t>3/3/2010</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AB85AD8E-B300-4738-BCD8-540B8A1458E0}"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5E11307E-C42A-40F7-8FBF-7F1E233D5897}" type="datetime1">
              <a:rPr lang="en-US"/>
              <a:pPr>
                <a:defRPr/>
              </a:pPr>
              <a:t>3/3/2010</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3757882-C146-449C-8432-E0B5ACB0A214}"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2D87ED4C-B6CC-4DC8-B0AB-19E827DDC89B}" type="datetime1">
              <a:rPr lang="en-US"/>
              <a:pPr>
                <a:defRPr/>
              </a:pPr>
              <a:t>3/3/2010</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649426E8-DAA7-461B-BE1E-4723CDBE5C59}" type="datetime1">
              <a:rPr lang="en-US"/>
              <a:pPr>
                <a:defRPr/>
              </a:pPr>
              <a:t>3/3/2010</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58AB083A-0661-4CA9-AEEA-B0DE0550414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386D8818-DC29-4096-97FA-6736459E0216}" type="datetime1">
              <a:rPr lang="en-US"/>
              <a:pPr>
                <a:defRPr/>
              </a:pPr>
              <a:t>3/3/2010</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E97F0-47D9-41A2-BBFB-1892CC3D3971}"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F45FB2F-C538-42B8-90C6-C5529ECC2D0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793F2D6-FB43-4B49-B9E6-5183457AF025}" type="datetime1">
              <a:rPr lang="en-US"/>
              <a:pPr>
                <a:defRPr/>
              </a:pPr>
              <a:t>3/3/2010</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999E3E9A-FD87-4B09-AAC1-6F2270B86961}" type="datetime1">
              <a:rPr lang="en-US"/>
              <a:pPr>
                <a:defRPr/>
              </a:pPr>
              <a:t>3/3/2010</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F83A5DE-BEF8-4449-997A-1DFDE3951C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pn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5.png"/><Relationship Id="rId5" Type="http://schemas.openxmlformats.org/officeDocument/2006/relationships/slideLayout" Target="../slideLayouts/slideLayout58.xml"/><Relationship Id="rId10"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png"/><Relationship Id="rId5" Type="http://schemas.openxmlformats.org/officeDocument/2006/relationships/slideLayout" Target="../slideLayouts/slideLayout77.xml"/><Relationship Id="rId10" Type="http://schemas.openxmlformats.org/officeDocument/2006/relationships/theme" Target="../theme/theme8.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dirty="0">
              <a:solidFill>
                <a:schemeClr val="tx1"/>
              </a:solidFill>
            </a:endParaRPr>
          </a:p>
        </p:txBody>
      </p:sp>
      <p:pic>
        <p:nvPicPr>
          <p:cNvPr id="6151" name="Picture 12" descr="pink shirt girl"/>
          <p:cNvPicPr>
            <a:picLocks noChangeAspect="1" noChangeArrowheads="1"/>
          </p:cNvPicPr>
          <p:nvPr userDrawn="1"/>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fld id="{97ED6433-3746-4BE7-B0AC-5147D3B30DD9}" type="datetime1">
              <a:rPr lang="en-US"/>
              <a:pPr>
                <a:defRPr/>
              </a:pPr>
              <a:t>3/3/2010</a:t>
            </a:fld>
            <a:endParaRPr lang="en-US" dirty="0"/>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dirty="0"/>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82792737-6AC3-4324-8764-A23752AD4D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457" r:id="rId3"/>
    <p:sldLayoutId id="2147484458" r:id="rId4"/>
    <p:sldLayoutId id="2147484459" r:id="rId5"/>
    <p:sldLayoutId id="2147484460" r:id="rId6"/>
    <p:sldLayoutId id="2147484461" r:id="rId7"/>
    <p:sldLayoutId id="2147484462" r:id="rId8"/>
    <p:sldLayoutId id="2147484463" r:id="rId9"/>
    <p:sldLayoutId id="2147484520" r:id="rId10"/>
    <p:sldLayoutId id="2147484521" r:id="rId11"/>
    <p:sldLayoutId id="2147484522"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4" cstate="print"/>
          <a:srcRect/>
          <a:stretch>
            <a:fillRect/>
          </a:stretch>
        </p:blipFill>
        <p:spPr bwMode="auto">
          <a:xfrm>
            <a:off x="7467600" y="1447800"/>
            <a:ext cx="819150" cy="806450"/>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AF5824E-82CA-4B22-8C59-97E19E989206}" type="slidenum">
              <a:rPr lang="en-US"/>
              <a:pPr>
                <a:defRPr/>
              </a:pPr>
              <a:t>‹#›</a:t>
            </a:fld>
            <a:endParaRPr lang="en-US" dirty="0"/>
          </a:p>
        </p:txBody>
      </p:sp>
      <p:sp>
        <p:nvSpPr>
          <p:cNvPr id="13" name="Date Placeholder 1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BF918E0-CBDE-4E20-8E23-E301245FD506}" type="datetime1">
              <a:rPr lang="en-US"/>
              <a:pPr>
                <a:defRPr/>
              </a:pPr>
              <a:t>3/3/2010</a:t>
            </a:fld>
            <a:endParaRPr lang="en-US" dirty="0"/>
          </a:p>
        </p:txBody>
      </p:sp>
    </p:spTree>
  </p:cSld>
  <p:clrMap bg1="lt1" tx1="dk1" bg2="lt2" tx2="dk2" accent1="accent1" accent2="accent2" accent3="accent3" accent4="accent4" accent5="accent5" accent6="accent6" hlink="hlink" folHlink="folHlink"/>
  <p:sldLayoutIdLst>
    <p:sldLayoutId id="2147484464" r:id="rId1"/>
    <p:sldLayoutId id="2147484508" r:id="rId2"/>
    <p:sldLayoutId id="2147484465" r:id="rId3"/>
    <p:sldLayoutId id="2147484466" r:id="rId4"/>
    <p:sldLayoutId id="2147484467" r:id="rId5"/>
    <p:sldLayoutId id="2147484468" r:id="rId6"/>
    <p:sldLayoutId id="2147484469" r:id="rId7"/>
    <p:sldLayoutId id="2147484509" r:id="rId8"/>
    <p:sldLayoutId id="2147484470" r:id="rId9"/>
    <p:sldLayoutId id="2147484523" r:id="rId10"/>
    <p:sldLayoutId id="2147484524" r:id="rId11"/>
    <p:sldLayoutId id="2147484537" r:id="rId12"/>
  </p:sldLayoutIdLst>
  <p:hf hdr="0" dt="0"/>
  <p:txStyles>
    <p:titleStyle>
      <a:lvl1pPr algn="ctr" rtl="0" eaLnBrk="0" fontAlgn="base" hangingPunct="0">
        <a:spcBef>
          <a:spcPct val="0"/>
        </a:spcBef>
        <a:spcAft>
          <a:spcPct val="0"/>
        </a:spcAft>
        <a:defRPr sz="3600" b="1">
          <a:solidFill>
            <a:srgbClr val="224568"/>
          </a:solidFill>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3B5B-88EA-47E0-A879-A6F722CF586D}" type="datetimeFigureOut">
              <a:rPr lang="en-US" smtClean="0"/>
              <a:pPr/>
              <a:t>3/3/2010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2D45-20A6-4308-922F-E915917D15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pic>
        <p:nvPicPr>
          <p:cNvPr id="8202" name="Picture 15" descr="girl_in_wheelchair"/>
          <p:cNvPicPr>
            <a:picLocks noChangeAspect="1" noChangeArrowheads="1"/>
          </p:cNvPicPr>
          <p:nvPr userDrawn="1"/>
        </p:nvPicPr>
        <p:blipFill>
          <a:blip r:embed="rId11" cstate="print"/>
          <a:srcRect/>
          <a:stretch>
            <a:fillRect/>
          </a:stretch>
        </p:blipFill>
        <p:spPr bwMode="auto">
          <a:xfrm>
            <a:off x="7470775" y="1444625"/>
            <a:ext cx="8382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1" r:id="rId1"/>
    <p:sldLayoutId id="2147484510" r:id="rId2"/>
    <p:sldLayoutId id="2147484472" r:id="rId3"/>
    <p:sldLayoutId id="2147484473" r:id="rId4"/>
    <p:sldLayoutId id="2147484474" r:id="rId5"/>
    <p:sldLayoutId id="2147484475" r:id="rId6"/>
    <p:sldLayoutId id="2147484476" r:id="rId7"/>
    <p:sldLayoutId id="2147484511" r:id="rId8"/>
    <p:sldLayoutId id="2147484477"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2A94478A-F171-4C9B-BA7E-0F974B3CD812}" type="slidenum">
              <a:rPr lang="en-US" smtClean="0"/>
              <a:pPr>
                <a:defRPr/>
              </a:pPr>
              <a:t>‹#›</a:t>
            </a:fld>
            <a:endParaRPr lang="en-US" dirty="0"/>
          </a:p>
        </p:txBody>
      </p:sp>
      <p:pic>
        <p:nvPicPr>
          <p:cNvPr id="9226" name="Picture 14" descr="blond_happy_baby"/>
          <p:cNvPicPr>
            <a:picLocks noChangeAspect="1" noChangeArrowheads="1"/>
          </p:cNvPicPr>
          <p:nvPr userDrawn="1"/>
        </p:nvPicPr>
        <p:blipFill>
          <a:blip r:embed="rId11"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8" r:id="rId1"/>
    <p:sldLayoutId id="2147484512" r:id="rId2"/>
    <p:sldLayoutId id="2147484479" r:id="rId3"/>
    <p:sldLayoutId id="2147484480" r:id="rId4"/>
    <p:sldLayoutId id="2147484481" r:id="rId5"/>
    <p:sldLayoutId id="2147484482" r:id="rId6"/>
    <p:sldLayoutId id="2147484483" r:id="rId7"/>
    <p:sldLayoutId id="2147484513" r:id="rId8"/>
    <p:sldLayoutId id="2147484484"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10FB0BDC-C088-4F8B-8F3B-12E2F3E8F488}" type="slidenum">
              <a:rPr lang="en-US" smtClean="0"/>
              <a:pPr>
                <a:defRPr/>
              </a:pPr>
              <a:t>‹#›</a:t>
            </a:fld>
            <a:endParaRPr lang="en-US" dirty="0"/>
          </a:p>
        </p:txBody>
      </p:sp>
      <p:pic>
        <p:nvPicPr>
          <p:cNvPr id="10250" name="Picture 13" descr="tie_dye_boy"/>
          <p:cNvPicPr>
            <a:picLocks noChangeAspect="1" noChangeArrowheads="1"/>
          </p:cNvPicPr>
          <p:nvPr userDrawn="1"/>
        </p:nvPicPr>
        <p:blipFill>
          <a:blip r:embed="rId11"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5" r:id="rId1"/>
    <p:sldLayoutId id="2147484514" r:id="rId2"/>
    <p:sldLayoutId id="2147484486" r:id="rId3"/>
    <p:sldLayoutId id="2147484487" r:id="rId4"/>
    <p:sldLayoutId id="2147484488" r:id="rId5"/>
    <p:sldLayoutId id="2147484489" r:id="rId6"/>
    <p:sldLayoutId id="2147484490" r:id="rId7"/>
    <p:sldLayoutId id="2147484515" r:id="rId8"/>
    <p:sldLayoutId id="2147484491"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340A224-8CD3-48AB-837D-E0392A825B97}" type="slidenum">
              <a:rPr lang="en-US"/>
              <a:pPr>
                <a:defRPr/>
              </a:pPr>
              <a:t>‹#›</a:t>
            </a:fld>
            <a:endParaRPr lang="en-US" dirty="0"/>
          </a:p>
        </p:txBody>
      </p:sp>
      <p:pic>
        <p:nvPicPr>
          <p:cNvPr id="11274" name="Picture 12" descr="pink shirt girl"/>
          <p:cNvPicPr>
            <a:picLocks noChangeAspect="1" noChangeArrowheads="1"/>
          </p:cNvPicPr>
          <p:nvPr userDrawn="1"/>
        </p:nvPicPr>
        <p:blipFill>
          <a:blip r:embed="rId12" cstate="print"/>
          <a:srcRect/>
          <a:stretch>
            <a:fillRect/>
          </a:stretch>
        </p:blipFill>
        <p:spPr bwMode="auto">
          <a:xfrm>
            <a:off x="7470775" y="1444625"/>
            <a:ext cx="876300" cy="876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2" r:id="rId1"/>
    <p:sldLayoutId id="2147484516" r:id="rId2"/>
    <p:sldLayoutId id="2147484493" r:id="rId3"/>
    <p:sldLayoutId id="2147484494" r:id="rId4"/>
    <p:sldLayoutId id="2147484495" r:id="rId5"/>
    <p:sldLayoutId id="2147484496" r:id="rId6"/>
    <p:sldLayoutId id="2147484538" r:id="rId7"/>
    <p:sldLayoutId id="2147484497" r:id="rId8"/>
    <p:sldLayoutId id="2147484517" r:id="rId9"/>
    <p:sldLayoutId id="2147484498"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A03F3D1E-A1B5-42C0-8311-8584E7689713}" type="slidenum">
              <a:rPr lang="en-US" smtClean="0"/>
              <a:pPr>
                <a:defRPr/>
              </a:pPr>
              <a:t>‹#›</a:t>
            </a:fld>
            <a:endParaRPr lang="en-US" dirty="0"/>
          </a:p>
        </p:txBody>
      </p:sp>
      <p:pic>
        <p:nvPicPr>
          <p:cNvPr id="12298" name="Picture 14" descr="blond_happy_baby"/>
          <p:cNvPicPr>
            <a:picLocks noChangeAspect="1" noChangeArrowheads="1"/>
          </p:cNvPicPr>
          <p:nvPr userDrawn="1"/>
        </p:nvPicPr>
        <p:blipFill>
          <a:blip r:embed="rId11"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9" r:id="rId1"/>
    <p:sldLayoutId id="2147484518" r:id="rId2"/>
    <p:sldLayoutId id="2147484500" r:id="rId3"/>
    <p:sldLayoutId id="2147484501" r:id="rId4"/>
    <p:sldLayoutId id="2147484502" r:id="rId5"/>
    <p:sldLayoutId id="2147484503" r:id="rId6"/>
    <p:sldLayoutId id="2147484504" r:id="rId7"/>
    <p:sldLayoutId id="2147484519" r:id="rId8"/>
    <p:sldLayoutId id="2147484505"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ptan.seresc.net/forms/pseo/AssessmentBooklet.pdf"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isbe.net/earlychi/html/ec_speced_outcomes.ht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www.cde.state.co.us/resultsmatter/download/rm_docs_assessment_selection.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www.dpi.state.nd.us/speced/early/outcomes_process_guide.pdf"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fpg.unc.edu/~eco/pages/training_resources.cfm#COSFTopics"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hyperlink" Target="http://www.fpg.unc.edu/~eco/assets/ppt/Refresher-COSF_revised.ppt" TargetMode="External"/><Relationship Id="rId4" Type="http://schemas.openxmlformats.org/officeDocument/2006/relationships/hyperlink" Target="http://www.fpg.unc.edu/~eco/assets/ppt/Refresher-background_revised.pp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fpg.unc.edu/~eco/pdfs/Age-expected_child_dev_9-5-07.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www.fpg.unc.edu/~eco/pages/training_resources.cfm#COSFTopics"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www.fpg.unc.edu/~eco/pages/training_activities.cf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3" Type="http://schemas.openxmlformats.org/officeDocument/2006/relationships/hyperlink" Target="http://www.fpg.unc.edu/~eco/pages/training_resources.cfm#COSFTopics"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hyperlink" Target="http://www.fpg.unc.edu/~eco/pages/training_activities.cf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fpg.unc.edu/~eco/pages/training_resources.cfm#COSFTopics" TargetMode="External"/><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hyperlink" Target="http://www.fpg.unc.edu/~eco/pages/training_activities.cfm"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2.xml"/><Relationship Id="rId1" Type="http://schemas.openxmlformats.org/officeDocument/2006/relationships/vmlDrawing" Target="../drawings/vmlDrawing2.v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371600"/>
            <a:ext cx="8077200" cy="5105400"/>
          </a:xfrm>
        </p:spPr>
        <p:txBody>
          <a:bodyPr/>
          <a:lstStyle/>
          <a:p>
            <a:pPr>
              <a:lnSpc>
                <a:spcPct val="150000"/>
              </a:lnSpc>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latin typeface="Calisto MT" pitchFamily="18" charset="0"/>
              </a:rPr>
              <a:t>Christina Kasprzak</a:t>
            </a:r>
            <a:r>
              <a:rPr lang="en-US" sz="2400" dirty="0" smtClean="0">
                <a:latin typeface="Calisto MT" pitchFamily="18" charset="0"/>
              </a:rPr>
              <a:t/>
            </a:r>
            <a:br>
              <a:rPr lang="en-US" sz="2400" dirty="0" smtClean="0">
                <a:latin typeface="Calisto MT" pitchFamily="18" charset="0"/>
              </a:rPr>
            </a:br>
            <a:r>
              <a:rPr lang="en-US" sz="2400" dirty="0" smtClean="0">
                <a:latin typeface="Calisto MT" pitchFamily="18" charset="0"/>
              </a:rPr>
              <a:t>Austin, Texas,  March 2010</a:t>
            </a:r>
            <a:endParaRPr lang="en-US" sz="2400" dirty="0">
              <a:latin typeface="Calisto MT" pitchFamily="18" charset="0"/>
            </a:endParaRPr>
          </a:p>
        </p:txBody>
      </p:sp>
      <p:sp>
        <p:nvSpPr>
          <p:cNvPr id="4" name="Slide Number Placeholder 3"/>
          <p:cNvSpPr>
            <a:spLocks noGrp="1"/>
          </p:cNvSpPr>
          <p:nvPr>
            <p:ph type="sldNum" sz="quarter" idx="12"/>
          </p:nvPr>
        </p:nvSpPr>
        <p:spPr/>
        <p:txBody>
          <a:bodyPr/>
          <a:lstStyle/>
          <a:p>
            <a:pPr>
              <a:defRPr/>
            </a:pPr>
            <a:fld id="{3765E8E9-13EA-4739-9529-90FA93B2770D}" type="slidenum">
              <a:rPr lang="en-US" smtClean="0"/>
              <a:pPr>
                <a:defRPr/>
              </a:pPr>
              <a:t>1</a:t>
            </a:fld>
            <a:endParaRPr lang="en-US" dirty="0"/>
          </a:p>
        </p:txBody>
      </p:sp>
      <p:sp>
        <p:nvSpPr>
          <p:cNvPr id="8" name="TextBox 7"/>
          <p:cNvSpPr txBox="1"/>
          <p:nvPr/>
        </p:nvSpPr>
        <p:spPr>
          <a:xfrm>
            <a:off x="685800" y="1828800"/>
            <a:ext cx="7467600" cy="1323439"/>
          </a:xfrm>
          <a:prstGeom prst="rect">
            <a:avLst/>
          </a:prstGeom>
          <a:noFill/>
        </p:spPr>
        <p:txBody>
          <a:bodyPr wrap="square" rtlCol="0">
            <a:spAutoFit/>
          </a:bodyPr>
          <a:lstStyle/>
          <a:p>
            <a:r>
              <a:rPr lang="en-US" sz="4000" b="1" dirty="0" smtClean="0">
                <a:latin typeface="Calisto MT" pitchFamily="18" charset="0"/>
              </a:rPr>
              <a:t>Increasing the Quality of </a:t>
            </a:r>
          </a:p>
          <a:p>
            <a:r>
              <a:rPr lang="en-US" sz="4000" b="1" dirty="0" smtClean="0">
                <a:latin typeface="Calisto MT" pitchFamily="18" charset="0"/>
              </a:rPr>
              <a:t>Child Outcomes Data</a:t>
            </a:r>
            <a:endParaRPr lang="en-US" sz="4000" dirty="0">
              <a:latin typeface="Calisto MT" pitchFamily="18" charset="0"/>
            </a:endParaRPr>
          </a:p>
        </p:txBody>
      </p:sp>
      <p:grpSp>
        <p:nvGrpSpPr>
          <p:cNvPr id="10" name="Group 9"/>
          <p:cNvGrpSpPr/>
          <p:nvPr/>
        </p:nvGrpSpPr>
        <p:grpSpPr>
          <a:xfrm>
            <a:off x="838200" y="3429000"/>
            <a:ext cx="7391400" cy="1828800"/>
            <a:chOff x="838200" y="3429000"/>
            <a:chExt cx="7391400" cy="1828800"/>
          </a:xfrm>
        </p:grpSpPr>
        <p:pic>
          <p:nvPicPr>
            <p:cNvPr id="6" name="Picture 5" descr="C:\Documents and Settings\crysmith\Local Settings\Temporary Internet Files\Content.IE5\SXV7Z7BZ\j0427810[1].jpg"/>
            <p:cNvPicPr/>
            <p:nvPr/>
          </p:nvPicPr>
          <p:blipFill>
            <a:blip r:embed="rId2" cstate="print"/>
            <a:srcRect/>
            <a:stretch>
              <a:fillRect/>
            </a:stretch>
          </p:blipFill>
          <p:spPr bwMode="auto">
            <a:xfrm>
              <a:off x="3276600" y="3429000"/>
              <a:ext cx="2438400" cy="1828800"/>
            </a:xfrm>
            <a:prstGeom prst="rect">
              <a:avLst/>
            </a:prstGeom>
            <a:noFill/>
            <a:ln w="9525">
              <a:noFill/>
              <a:miter lim="800000"/>
              <a:headEnd/>
              <a:tailEnd/>
            </a:ln>
          </p:spPr>
        </p:pic>
        <p:pic>
          <p:nvPicPr>
            <p:cNvPr id="83969" name="Picture 1"/>
            <p:cNvPicPr>
              <a:picLocks noChangeAspect="1" noChangeArrowheads="1"/>
            </p:cNvPicPr>
            <p:nvPr/>
          </p:nvPicPr>
          <p:blipFill>
            <a:blip r:embed="rId3" cstate="print"/>
            <a:srcRect/>
            <a:stretch>
              <a:fillRect/>
            </a:stretch>
          </p:blipFill>
          <p:spPr bwMode="auto">
            <a:xfrm>
              <a:off x="5715000" y="3429000"/>
              <a:ext cx="2514600" cy="1828800"/>
            </a:xfrm>
            <a:prstGeom prst="rect">
              <a:avLst/>
            </a:prstGeom>
            <a:noFill/>
            <a:ln w="9525">
              <a:noFill/>
              <a:miter lim="800000"/>
              <a:headEnd/>
              <a:tailEnd/>
            </a:ln>
            <a:effectLst/>
          </p:spPr>
        </p:pic>
        <p:pic>
          <p:nvPicPr>
            <p:cNvPr id="9" name="Picture 8" descr="C:\Documents and Settings\crysmith\Local Settings\Temporary Internet Files\Content.IE5\SXV7Z7BZ\j0430644[1].jpg"/>
            <p:cNvPicPr/>
            <p:nvPr/>
          </p:nvPicPr>
          <p:blipFill>
            <a:blip r:embed="rId4" cstate="print"/>
            <a:srcRect/>
            <a:stretch>
              <a:fillRect/>
            </a:stretch>
          </p:blipFill>
          <p:spPr bwMode="auto">
            <a:xfrm>
              <a:off x="838200" y="3429000"/>
              <a:ext cx="2438400" cy="1828800"/>
            </a:xfrm>
            <a:prstGeom prst="rect">
              <a:avLst/>
            </a:prstGeom>
            <a:noFill/>
            <a:ln w="9525">
              <a:noFill/>
              <a:miter lim="800000"/>
              <a:headEnd/>
              <a:tailEnd/>
            </a:ln>
          </p:spPr>
        </p:pic>
      </p:grpSp>
      <p:pic>
        <p:nvPicPr>
          <p:cNvPr id="12" name="Picture 11" descr="nectac-logo-2007-text-breaks-bw.emf"/>
          <p:cNvPicPr>
            <a:picLocks noChangeAspect="1"/>
          </p:cNvPicPr>
          <p:nvPr/>
        </p:nvPicPr>
        <p:blipFill>
          <a:blip r:embed="rId5" cstate="print"/>
          <a:stretch>
            <a:fillRect/>
          </a:stretch>
        </p:blipFill>
        <p:spPr>
          <a:xfrm>
            <a:off x="457200" y="5562600"/>
            <a:ext cx="1980000" cy="877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2800" dirty="0" smtClean="0"/>
              <a:t>PROS and CONS</a:t>
            </a:r>
            <a:r>
              <a:rPr lang="en-US" sz="2400" dirty="0" smtClean="0"/>
              <a:t> </a:t>
            </a:r>
            <a:r>
              <a:rPr lang="en-US" sz="2600" dirty="0" smtClean="0"/>
              <a:t>of Criterion Referenced instruments</a:t>
            </a:r>
            <a:endParaRPr lang="en-US" sz="2600" dirty="0"/>
          </a:p>
        </p:txBody>
      </p:sp>
      <p:sp>
        <p:nvSpPr>
          <p:cNvPr id="3" name="Content Placeholder 2"/>
          <p:cNvSpPr>
            <a:spLocks noGrp="1"/>
          </p:cNvSpPr>
          <p:nvPr>
            <p:ph sz="half" idx="2"/>
          </p:nvPr>
        </p:nvSpPr>
        <p:spPr>
          <a:xfrm>
            <a:off x="457200" y="2209800"/>
            <a:ext cx="4040188" cy="3840162"/>
          </a:xfrm>
        </p:spPr>
        <p:txBody>
          <a:bodyPr/>
          <a:lstStyle/>
          <a:p>
            <a:pPr>
              <a:buNone/>
            </a:pPr>
            <a:r>
              <a:rPr lang="en-US" sz="1800" b="1" dirty="0" smtClean="0"/>
              <a:t>PROS</a:t>
            </a:r>
          </a:p>
          <a:p>
            <a:r>
              <a:rPr lang="en-US" sz="1800" dirty="0" smtClean="0"/>
              <a:t>Measures child’s performance of specific objectives</a:t>
            </a:r>
          </a:p>
          <a:p>
            <a:r>
              <a:rPr lang="en-US" sz="1800" dirty="0" smtClean="0"/>
              <a:t>Direct link between assessment and intervention</a:t>
            </a:r>
          </a:p>
          <a:p>
            <a:r>
              <a:rPr lang="en-US" sz="1800" dirty="0" smtClean="0"/>
              <a:t>Provides information on child’s strengths and emerging skills</a:t>
            </a:r>
          </a:p>
          <a:p>
            <a:r>
              <a:rPr lang="en-US" sz="1800" dirty="0" smtClean="0"/>
              <a:t>Helps teams plan and meet individual child’s needs</a:t>
            </a:r>
          </a:p>
          <a:p>
            <a:r>
              <a:rPr lang="en-US" sz="1800" dirty="0" smtClean="0"/>
              <a:t>Meets recommended assessment practice standards</a:t>
            </a:r>
          </a:p>
          <a:p>
            <a:r>
              <a:rPr lang="en-US" sz="1800" dirty="0" smtClean="0"/>
              <a:t>Measures child progress</a:t>
            </a:r>
          </a:p>
          <a:p>
            <a:r>
              <a:rPr lang="en-US" sz="1800" dirty="0" smtClean="0"/>
              <a:t>May be used to measure program effectiveness</a:t>
            </a:r>
          </a:p>
          <a:p>
            <a:endParaRPr lang="en-US" sz="1800" dirty="0" smtClean="0"/>
          </a:p>
          <a:p>
            <a:endParaRPr lang="en-US" sz="1800" dirty="0" smtClean="0"/>
          </a:p>
        </p:txBody>
      </p:sp>
      <p:sp>
        <p:nvSpPr>
          <p:cNvPr id="4" name="Content Placeholder 3"/>
          <p:cNvSpPr>
            <a:spLocks noGrp="1"/>
          </p:cNvSpPr>
          <p:nvPr>
            <p:ph sz="quarter" idx="4"/>
          </p:nvPr>
        </p:nvSpPr>
        <p:spPr>
          <a:xfrm>
            <a:off x="4645025" y="2209800"/>
            <a:ext cx="4041775" cy="3840162"/>
          </a:xfrm>
        </p:spPr>
        <p:txBody>
          <a:bodyPr/>
          <a:lstStyle/>
          <a:p>
            <a:pPr>
              <a:buNone/>
            </a:pPr>
            <a:r>
              <a:rPr lang="en-US" sz="1800" b="1" dirty="0" smtClean="0"/>
              <a:t>CONS</a:t>
            </a:r>
          </a:p>
          <a:p>
            <a:r>
              <a:rPr lang="en-US" sz="1800" dirty="0" smtClean="0"/>
              <a:t>Requires agreement on criteria and standards</a:t>
            </a:r>
          </a:p>
          <a:p>
            <a:r>
              <a:rPr lang="en-US" sz="1800" dirty="0" smtClean="0"/>
              <a:t>Criteria must be clear and appropriate</a:t>
            </a:r>
          </a:p>
          <a:p>
            <a:r>
              <a:rPr lang="en-US" sz="1800" dirty="0" smtClean="0"/>
              <a:t>Usually does not show performance compared to other children</a:t>
            </a:r>
          </a:p>
          <a:p>
            <a:r>
              <a:rPr lang="en-US" sz="1800" dirty="0" smtClean="0"/>
              <a:t>Does not have standard administration procedures</a:t>
            </a:r>
          </a:p>
          <a:p>
            <a:r>
              <a:rPr lang="en-US" sz="1800" dirty="0" smtClean="0"/>
              <a:t>May not move child toward important goals</a:t>
            </a:r>
          </a:p>
          <a:p>
            <a:r>
              <a:rPr lang="en-US" sz="1800" dirty="0" smtClean="0"/>
              <a:t>Scores may not reflect increasing proficiency toward outcomes</a:t>
            </a:r>
          </a:p>
          <a:p>
            <a:endParaRPr lang="en-US" sz="1800" dirty="0" smtClean="0"/>
          </a:p>
        </p:txBody>
      </p:sp>
      <p:sp>
        <p:nvSpPr>
          <p:cNvPr id="6" name="Slide Number Placeholder 5"/>
          <p:cNvSpPr>
            <a:spLocks noGrp="1"/>
          </p:cNvSpPr>
          <p:nvPr>
            <p:ph type="sldNum" sz="quarter" idx="11"/>
          </p:nvPr>
        </p:nvSpPr>
        <p:spPr/>
        <p:txBody>
          <a:bodyPr/>
          <a:lstStyle/>
          <a:p>
            <a:pPr>
              <a:defRPr/>
            </a:pPr>
            <a:fld id="{CA1BE28C-EA6E-41D4-9FA8-68A276E95F0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153" name="Group 121"/>
          <p:cNvGraphicFramePr>
            <a:graphicFrameLocks noGrp="1"/>
          </p:cNvGraphicFramePr>
          <p:nvPr>
            <p:ph idx="4294967295"/>
          </p:nvPr>
        </p:nvGraphicFramePr>
        <p:xfrm>
          <a:off x="838200" y="1905001"/>
          <a:ext cx="7467598" cy="4575437"/>
        </p:xfrm>
        <a:graphic>
          <a:graphicData uri="http://schemas.openxmlformats.org/drawingml/2006/table">
            <a:tbl>
              <a:tblPr/>
              <a:tblGrid>
                <a:gridCol w="995680"/>
                <a:gridCol w="761576"/>
                <a:gridCol w="814917"/>
                <a:gridCol w="816397"/>
                <a:gridCol w="814917"/>
                <a:gridCol w="817880"/>
                <a:gridCol w="814917"/>
                <a:gridCol w="816397"/>
                <a:gridCol w="814917"/>
              </a:tblGrid>
              <a:tr h="388276">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388276">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Entry</a:t>
                      </a: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882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Exit</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total</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1FFE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9</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19</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83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39</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108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86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232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136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99</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61303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EC0"/>
                          </a:solidFill>
                          <a:effectLst/>
                          <a:latin typeface="Arial" charset="0"/>
                          <a:cs typeface="Arial" charset="0"/>
                        </a:rPr>
                        <a:t>Review Total</a:t>
                      </a:r>
                      <a:endParaRPr kumimoji="0" lang="en-US" sz="14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38</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60</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207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691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bl>
          </a:graphicData>
        </a:graphic>
      </p:graphicFrame>
      <p:sp>
        <p:nvSpPr>
          <p:cNvPr id="172152" name="Text Box 742"/>
          <p:cNvSpPr txBox="1">
            <a:spLocks noChangeArrowheads="1"/>
          </p:cNvSpPr>
          <p:nvPr/>
        </p:nvSpPr>
        <p:spPr bwMode="auto">
          <a:xfrm>
            <a:off x="381000" y="457200"/>
            <a:ext cx="8229600" cy="584775"/>
          </a:xfrm>
          <a:prstGeom prst="rect">
            <a:avLst/>
          </a:prstGeom>
          <a:noFill/>
          <a:ln w="9525">
            <a:noFill/>
            <a:miter lim="800000"/>
            <a:headEnd/>
            <a:tailEnd/>
          </a:ln>
        </p:spPr>
        <p:txBody>
          <a:bodyPr wrap="square">
            <a:spAutoFit/>
          </a:bodyPr>
          <a:lstStyle/>
          <a:p>
            <a:pPr>
              <a:spcBef>
                <a:spcPct val="50000"/>
              </a:spcBef>
            </a:pPr>
            <a:r>
              <a:rPr lang="en-US" b="1" dirty="0">
                <a:latin typeface="Calisto MT" pitchFamily="18" charset="0"/>
              </a:rPr>
              <a:t>Outcome 3:  Appropriate Action (fake data)</a:t>
            </a:r>
          </a:p>
        </p:txBody>
      </p:sp>
      <p:sp>
        <p:nvSpPr>
          <p:cNvPr id="4" name="Slide Number Placeholder 5"/>
          <p:cNvSpPr txBox="1">
            <a:spLocks noGrp="1"/>
          </p:cNvSpPr>
          <p:nvPr/>
        </p:nvSpPr>
        <p:spPr bwMode="auto">
          <a:xfrm>
            <a:off x="7315200" y="6096000"/>
            <a:ext cx="1371600" cy="457200"/>
          </a:xfrm>
          <a:prstGeom prst="rect">
            <a:avLst/>
          </a:prstGeom>
          <a:noFill/>
          <a:ln w="9525">
            <a:noFill/>
            <a:miter lim="800000"/>
            <a:headEnd/>
            <a:tailEnd/>
          </a:ln>
        </p:spPr>
        <p:txBody>
          <a:bodyPr anchor="b"/>
          <a:lstStyle/>
          <a:p>
            <a:pPr algn="r" eaLnBrk="1" hangingPunct="1"/>
            <a:r>
              <a:rPr lang="en-US" sz="1200" dirty="0" smtClean="0">
                <a:latin typeface="Calisto MT" pitchFamily="18" charset="0"/>
              </a:rPr>
              <a:t>100</a:t>
            </a:r>
            <a:endParaRPr lang="en-US" sz="1200" dirty="0">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Slide Number Placeholder 5"/>
          <p:cNvSpPr txBox="1">
            <a:spLocks noGrp="1"/>
          </p:cNvSpPr>
          <p:nvPr/>
        </p:nvSpPr>
        <p:spPr bwMode="auto">
          <a:xfrm>
            <a:off x="7315200" y="6096000"/>
            <a:ext cx="1371600" cy="457200"/>
          </a:xfrm>
          <a:prstGeom prst="rect">
            <a:avLst/>
          </a:prstGeom>
          <a:noFill/>
          <a:ln w="9525">
            <a:noFill/>
            <a:miter lim="800000"/>
            <a:headEnd/>
            <a:tailEnd/>
          </a:ln>
        </p:spPr>
        <p:txBody>
          <a:bodyPr anchor="b"/>
          <a:lstStyle/>
          <a:p>
            <a:pPr algn="r" eaLnBrk="1" hangingPunct="1"/>
            <a:fld id="{E3319885-4A04-4823-9D27-B9D01A55D9F4}" type="slidenum">
              <a:rPr lang="en-US" sz="1200">
                <a:latin typeface="Calisto MT" pitchFamily="18" charset="0"/>
              </a:rPr>
              <a:pPr algn="r" eaLnBrk="1" hangingPunct="1"/>
              <a:t>101</a:t>
            </a:fld>
            <a:endParaRPr lang="en-US" sz="1200" dirty="0">
              <a:latin typeface="Calisto MT" pitchFamily="18" charset="0"/>
            </a:endParaRPr>
          </a:p>
        </p:txBody>
      </p:sp>
      <p:sp>
        <p:nvSpPr>
          <p:cNvPr id="1208322" name="Rectangle 2"/>
          <p:cNvSpPr>
            <a:spLocks noGrp="1" noChangeArrowheads="1"/>
          </p:cNvSpPr>
          <p:nvPr>
            <p:ph type="title" idx="4294967295"/>
          </p:nvPr>
        </p:nvSpPr>
        <p:spPr/>
        <p:txBody>
          <a:bodyPr/>
          <a:lstStyle/>
          <a:p>
            <a:pPr eaLnBrk="1" hangingPunct="1"/>
            <a:r>
              <a:rPr lang="en-US" sz="3200" dirty="0" smtClean="0"/>
              <a:t>OSEP Categories – Outcome 2: fake data</a:t>
            </a:r>
          </a:p>
        </p:txBody>
      </p:sp>
      <p:graphicFrame>
        <p:nvGraphicFramePr>
          <p:cNvPr id="174129" name="Group 49"/>
          <p:cNvGraphicFramePr>
            <a:graphicFrameLocks noGrp="1"/>
          </p:cNvGraphicFramePr>
          <p:nvPr>
            <p:ph idx="4294967295"/>
          </p:nvPr>
        </p:nvGraphicFramePr>
        <p:xfrm>
          <a:off x="609600" y="2209800"/>
          <a:ext cx="7623175" cy="4140519"/>
        </p:xfrm>
        <a:graphic>
          <a:graphicData uri="http://schemas.openxmlformats.org/drawingml/2006/table">
            <a:tbl>
              <a:tblPr/>
              <a:tblGrid>
                <a:gridCol w="3581400"/>
                <a:gridCol w="1371600"/>
                <a:gridCol w="1285875"/>
                <a:gridCol w="1384300"/>
              </a:tblGrid>
              <a:tr h="10668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OSEP Categories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Group 1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Group 2</a:t>
                      </a:r>
                    </a:p>
                    <a:p>
                      <a:pPr marL="0" marR="0" lvl="0" indent="0" algn="ctr" defTabSz="914400" rtl="0" eaLnBrk="1" fontAlgn="base" latinLnBrk="0" hangingPunct="1">
                        <a:lnSpc>
                          <a:spcPct val="100000"/>
                        </a:lnSpc>
                        <a:spcBef>
                          <a:spcPct val="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Group 3 </a:t>
                      </a:r>
                    </a:p>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 Maintained Age Appro Trajectory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 Changed Traj – Age Appro</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 Changed Traj – Closer to Age Appropriate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34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37</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 Same Trajectory -Progress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 Flat Trajectory – No Prog.</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Slide Number Placeholder 5"/>
          <p:cNvSpPr txBox="1">
            <a:spLocks noGrp="1"/>
          </p:cNvSpPr>
          <p:nvPr/>
        </p:nvSpPr>
        <p:spPr bwMode="auto">
          <a:xfrm>
            <a:off x="7315200" y="6096000"/>
            <a:ext cx="1371600" cy="457200"/>
          </a:xfrm>
          <a:prstGeom prst="rect">
            <a:avLst/>
          </a:prstGeom>
          <a:noFill/>
          <a:ln w="9525">
            <a:noFill/>
            <a:miter lim="800000"/>
            <a:headEnd/>
            <a:tailEnd/>
          </a:ln>
        </p:spPr>
        <p:txBody>
          <a:bodyPr anchor="b"/>
          <a:lstStyle/>
          <a:p>
            <a:pPr algn="r" eaLnBrk="1" hangingPunct="1"/>
            <a:fld id="{D708CBEB-D94B-433E-93B6-CF25472200A4}" type="slidenum">
              <a:rPr lang="en-US" sz="1200">
                <a:latin typeface="Calisto MT" pitchFamily="18" charset="0"/>
              </a:rPr>
              <a:pPr algn="r" eaLnBrk="1" hangingPunct="1"/>
              <a:t>102</a:t>
            </a:fld>
            <a:endParaRPr lang="en-US" sz="1200" dirty="0">
              <a:latin typeface="Calisto MT" pitchFamily="18" charset="0"/>
            </a:endParaRPr>
          </a:p>
        </p:txBody>
      </p:sp>
      <p:sp>
        <p:nvSpPr>
          <p:cNvPr id="862210" name="Rectangle 2"/>
          <p:cNvSpPr>
            <a:spLocks noGrp="1" noChangeArrowheads="1"/>
          </p:cNvSpPr>
          <p:nvPr>
            <p:ph type="title" idx="4294967295"/>
          </p:nvPr>
        </p:nvSpPr>
        <p:spPr/>
        <p:txBody>
          <a:bodyPr/>
          <a:lstStyle/>
          <a:p>
            <a:pPr eaLnBrk="1" hangingPunct="1">
              <a:defRPr/>
            </a:pPr>
            <a:r>
              <a:rPr lang="en-US" dirty="0" smtClean="0"/>
              <a:t>Questions to ask</a:t>
            </a:r>
          </a:p>
        </p:txBody>
      </p:sp>
      <p:sp>
        <p:nvSpPr>
          <p:cNvPr id="176133" name="Rectangle 3"/>
          <p:cNvSpPr>
            <a:spLocks noGrp="1" noChangeArrowheads="1"/>
          </p:cNvSpPr>
          <p:nvPr>
            <p:ph type="body" idx="4294967295"/>
          </p:nvPr>
        </p:nvSpPr>
        <p:spPr/>
        <p:txBody>
          <a:bodyPr/>
          <a:lstStyle/>
          <a:p>
            <a:pPr eaLnBrk="1" hangingPunct="1"/>
            <a:r>
              <a:rPr lang="en-US" dirty="0" smtClean="0"/>
              <a:t>Do the data make sense?</a:t>
            </a:r>
          </a:p>
          <a:p>
            <a:pPr lvl="1" eaLnBrk="1" hangingPunct="1"/>
            <a:r>
              <a:rPr lang="en-US" dirty="0" smtClean="0"/>
              <a:t>Am I surprised?  Do I believe the data?  Believe some of the data?  All of the data?</a:t>
            </a:r>
          </a:p>
          <a:p>
            <a:pPr lvl="1" eaLnBrk="1" hangingPunct="1">
              <a:buNone/>
            </a:pPr>
            <a:endParaRPr lang="en-US" sz="2000" dirty="0" smtClean="0"/>
          </a:p>
          <a:p>
            <a:pPr eaLnBrk="1" hangingPunct="1"/>
            <a:r>
              <a:rPr lang="en-US" dirty="0" smtClean="0"/>
              <a:t>If the data are reasonable (or when they become reasonable), what might they tell us?</a:t>
            </a:r>
          </a:p>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4294967295"/>
          </p:nvPr>
        </p:nvSpPr>
        <p:spPr>
          <a:xfrm>
            <a:off x="8077200" y="6248400"/>
            <a:ext cx="685800" cy="365125"/>
          </a:xfrm>
          <a:noFill/>
        </p:spPr>
        <p:txBody>
          <a:bodyPr/>
          <a:lstStyle/>
          <a:p>
            <a:fld id="{D62A09EB-68F0-4024-90DE-0564A8D0191F}" type="slidenum">
              <a:rPr lang="en-US" smtClean="0"/>
              <a:pPr/>
              <a:t>103</a:t>
            </a:fld>
            <a:endParaRPr lang="en-US" dirty="0" smtClean="0"/>
          </a:p>
        </p:txBody>
      </p:sp>
      <p:sp>
        <p:nvSpPr>
          <p:cNvPr id="1248258" name="Rectangle 2"/>
          <p:cNvSpPr>
            <a:spLocks noGrp="1" noChangeArrowheads="1"/>
          </p:cNvSpPr>
          <p:nvPr>
            <p:ph type="title"/>
          </p:nvPr>
        </p:nvSpPr>
        <p:spPr/>
        <p:txBody>
          <a:bodyPr/>
          <a:lstStyle/>
          <a:p>
            <a:pPr eaLnBrk="1" hangingPunct="1">
              <a:defRPr/>
            </a:pPr>
            <a:r>
              <a:rPr lang="en-US" sz="3200" dirty="0" smtClean="0"/>
              <a:t>Examining COSF data at one time point</a:t>
            </a:r>
          </a:p>
        </p:txBody>
      </p:sp>
      <p:sp>
        <p:nvSpPr>
          <p:cNvPr id="45061" name="Rectangle 3"/>
          <p:cNvSpPr>
            <a:spLocks noGrp="1" noChangeArrowheads="1"/>
          </p:cNvSpPr>
          <p:nvPr>
            <p:ph type="body" idx="1"/>
          </p:nvPr>
        </p:nvSpPr>
        <p:spPr>
          <a:xfrm>
            <a:off x="838200" y="2362200"/>
            <a:ext cx="8001000" cy="3840163"/>
          </a:xfrm>
        </p:spPr>
        <p:txBody>
          <a:bodyPr/>
          <a:lstStyle/>
          <a:p>
            <a:pPr eaLnBrk="1" hangingPunct="1"/>
            <a:r>
              <a:rPr lang="en-US" dirty="0" smtClean="0"/>
              <a:t>One group - Frequency Distribution</a:t>
            </a:r>
          </a:p>
          <a:p>
            <a:pPr lvl="1" eaLnBrk="1" hangingPunct="1"/>
            <a:r>
              <a:rPr lang="en-US" dirty="0" smtClean="0"/>
              <a:t>Tables</a:t>
            </a:r>
          </a:p>
          <a:p>
            <a:pPr lvl="1" eaLnBrk="1" hangingPunct="1"/>
            <a:r>
              <a:rPr lang="en-US" dirty="0" smtClean="0"/>
              <a:t>Graphs</a:t>
            </a:r>
          </a:p>
          <a:p>
            <a:pPr eaLnBrk="1" hangingPunct="1"/>
            <a:r>
              <a:rPr lang="en-US" dirty="0" smtClean="0"/>
              <a:t>Comparing Groups</a:t>
            </a:r>
          </a:p>
          <a:p>
            <a:pPr lvl="1" eaLnBrk="1" hangingPunct="1"/>
            <a:r>
              <a:rPr lang="en-US" dirty="0" smtClean="0"/>
              <a:t>Graphs</a:t>
            </a:r>
          </a:p>
          <a:p>
            <a:pPr lvl="1" eaLnBrk="1" hangingPunct="1"/>
            <a:r>
              <a:rPr lang="en-US" dirty="0" smtClean="0"/>
              <a:t>Averages</a:t>
            </a:r>
          </a:p>
          <a:p>
            <a:pPr lvl="1" eaLnBrk="1" hangingPunct="1"/>
            <a:endParaRPr lang="en-US" dirty="0" smtClean="0"/>
          </a:p>
          <a:p>
            <a:pPr lvl="1" eaLnBrk="1" hangingPunct="1"/>
            <a:endParaRPr lang="en-US" dirty="0" smtClean="0"/>
          </a:p>
          <a:p>
            <a:pPr lvl="1" eaLnBrk="1" hangingPunct="1"/>
            <a:endParaRPr lang="en-US" dirty="0" smtClean="0"/>
          </a:p>
        </p:txBody>
      </p:sp>
      <p:pic>
        <p:nvPicPr>
          <p:cNvPr id="273410" name="Picture 2"/>
          <p:cNvPicPr>
            <a:picLocks noChangeAspect="1" noChangeArrowheads="1"/>
          </p:cNvPicPr>
          <p:nvPr/>
        </p:nvPicPr>
        <p:blipFill>
          <a:blip r:embed="rId3" cstate="print"/>
          <a:srcRect/>
          <a:stretch>
            <a:fillRect/>
          </a:stretch>
        </p:blipFill>
        <p:spPr bwMode="auto">
          <a:xfrm>
            <a:off x="5029200" y="3200400"/>
            <a:ext cx="2003729" cy="2505273"/>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5"/>
          <p:cNvSpPr>
            <a:spLocks noGrp="1"/>
          </p:cNvSpPr>
          <p:nvPr>
            <p:ph type="sldNum" sz="quarter" idx="4294967295"/>
          </p:nvPr>
        </p:nvSpPr>
        <p:spPr>
          <a:xfrm>
            <a:off x="8153400" y="6324600"/>
            <a:ext cx="762000" cy="365125"/>
          </a:xfrm>
          <a:noFill/>
        </p:spPr>
        <p:txBody>
          <a:bodyPr/>
          <a:lstStyle/>
          <a:p>
            <a:fld id="{2A01173F-549E-4570-A8BD-E0BC8BFCB61C}" type="slidenum">
              <a:rPr lang="en-US" smtClean="0"/>
              <a:pPr/>
              <a:t>104</a:t>
            </a:fld>
            <a:endParaRPr lang="en-US" dirty="0" smtClean="0"/>
          </a:p>
        </p:txBody>
      </p:sp>
      <p:sp>
        <p:nvSpPr>
          <p:cNvPr id="1307650" name="Rectangle 2"/>
          <p:cNvSpPr>
            <a:spLocks noGrp="1" noChangeArrowheads="1"/>
          </p:cNvSpPr>
          <p:nvPr>
            <p:ph type="title"/>
          </p:nvPr>
        </p:nvSpPr>
        <p:spPr/>
        <p:txBody>
          <a:bodyPr/>
          <a:lstStyle/>
          <a:p>
            <a:pPr eaLnBrk="1" hangingPunct="1"/>
            <a:r>
              <a:rPr lang="en-US" dirty="0" smtClean="0"/>
              <a:t>What we’ve looked at:</a:t>
            </a:r>
          </a:p>
        </p:txBody>
      </p:sp>
      <p:sp>
        <p:nvSpPr>
          <p:cNvPr id="62469" name="Rectangle 3"/>
          <p:cNvSpPr>
            <a:spLocks noGrp="1" noChangeArrowheads="1"/>
          </p:cNvSpPr>
          <p:nvPr>
            <p:ph type="body" idx="1"/>
          </p:nvPr>
        </p:nvSpPr>
        <p:spPr>
          <a:xfrm>
            <a:off x="685800" y="2209800"/>
            <a:ext cx="7772400" cy="3759200"/>
          </a:xfrm>
        </p:spPr>
        <p:txBody>
          <a:bodyPr/>
          <a:lstStyle/>
          <a:p>
            <a:pPr eaLnBrk="1" hangingPunct="1"/>
            <a:endParaRPr lang="en-US" sz="2800" dirty="0" smtClean="0"/>
          </a:p>
          <a:p>
            <a:pPr eaLnBrk="1" hangingPunct="1">
              <a:buNone/>
            </a:pPr>
            <a:r>
              <a:rPr lang="en-US" sz="2800" dirty="0" smtClean="0"/>
              <a:t>		</a:t>
            </a:r>
            <a:r>
              <a:rPr lang="en-US" sz="3600" b="1" dirty="0" smtClean="0"/>
              <a:t>Do outcomes vary by:</a:t>
            </a:r>
          </a:p>
          <a:p>
            <a:pPr eaLnBrk="1" hangingPunct="1">
              <a:buNone/>
            </a:pPr>
            <a:endParaRPr lang="en-US" sz="2000" dirty="0" smtClean="0"/>
          </a:p>
          <a:p>
            <a:pPr lvl="2" eaLnBrk="1" hangingPunct="1"/>
            <a:r>
              <a:rPr lang="en-US" sz="2800" dirty="0" smtClean="0"/>
              <a:t>Unit/District/Program?</a:t>
            </a:r>
          </a:p>
          <a:p>
            <a:pPr lvl="2" eaLnBrk="1" hangingPunct="1"/>
            <a:r>
              <a:rPr lang="en-US" sz="2800" dirty="0" smtClean="0"/>
              <a:t>Rating at Entry?</a:t>
            </a:r>
          </a:p>
          <a:p>
            <a:pPr lvl="2" eaLnBrk="1" hangingPunct="1"/>
            <a:r>
              <a:rPr lang="en-US" sz="2800" dirty="0" smtClean="0"/>
              <a:t>Amount of movement on the scale?</a:t>
            </a:r>
          </a:p>
          <a:p>
            <a:pPr lvl="2" eaLnBrk="1" hangingPunct="1"/>
            <a:r>
              <a:rPr lang="en-US" sz="2800" dirty="0" smtClean="0"/>
              <a:t>% in the various progress categories?</a:t>
            </a:r>
          </a:p>
          <a:p>
            <a:pPr lvl="2" eaLnBrk="1" hangingPunct="1"/>
            <a:endParaRPr lang="en-US" sz="2800" dirty="0" smtClean="0"/>
          </a:p>
        </p:txBody>
      </p:sp>
    </p:spTree>
  </p:cSld>
  <p:clrMapOvr>
    <a:masterClrMapping/>
  </p:clrMapOvr>
  <p:transition>
    <p:split orient="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9CA5C6B9-FB49-40FD-9605-B487FCFA9461}" type="slidenum">
              <a:rPr lang="en-US" sz="1200"/>
              <a:pPr algn="r" eaLnBrk="1" hangingPunct="1"/>
              <a:t>105</a:t>
            </a:fld>
            <a:endParaRPr lang="en-US" sz="1200" dirty="0"/>
          </a:p>
        </p:txBody>
      </p:sp>
      <p:sp>
        <p:nvSpPr>
          <p:cNvPr id="1307650" name="Rectangle 2"/>
          <p:cNvSpPr>
            <a:spLocks noGrp="1" noChangeArrowheads="1"/>
          </p:cNvSpPr>
          <p:nvPr>
            <p:ph type="title" idx="4294967295"/>
          </p:nvPr>
        </p:nvSpPr>
        <p:spPr/>
        <p:txBody>
          <a:bodyPr/>
          <a:lstStyle/>
          <a:p>
            <a:pPr eaLnBrk="1" hangingPunct="1"/>
            <a:r>
              <a:rPr lang="en-US" dirty="0" smtClean="0"/>
              <a:t>What else might you want to look at?</a:t>
            </a:r>
          </a:p>
        </p:txBody>
      </p:sp>
      <p:sp>
        <p:nvSpPr>
          <p:cNvPr id="218117" name="Rectangle 3"/>
          <p:cNvSpPr>
            <a:spLocks noGrp="1" noChangeArrowheads="1"/>
          </p:cNvSpPr>
          <p:nvPr>
            <p:ph type="body" idx="4294967295"/>
          </p:nvPr>
        </p:nvSpPr>
        <p:spPr>
          <a:xfrm>
            <a:off x="762000" y="1981200"/>
            <a:ext cx="7772400" cy="4267200"/>
          </a:xfrm>
        </p:spPr>
        <p:txBody>
          <a:bodyPr/>
          <a:lstStyle/>
          <a:p>
            <a:pPr eaLnBrk="1" hangingPunct="1"/>
            <a:endParaRPr lang="en-US" sz="2800" dirty="0" smtClean="0"/>
          </a:p>
          <a:p>
            <a:pPr eaLnBrk="1" hangingPunct="1">
              <a:buNone/>
            </a:pPr>
            <a:r>
              <a:rPr lang="en-US" sz="2800" b="1" dirty="0" smtClean="0"/>
              <a:t>Do outcomes vary by child/family variables </a:t>
            </a:r>
          </a:p>
          <a:p>
            <a:pPr eaLnBrk="1" hangingPunct="1">
              <a:buNone/>
            </a:pPr>
            <a:r>
              <a:rPr lang="en-US" sz="2800" b="1" dirty="0" smtClean="0"/>
              <a:t>or by service variables, e.g. :</a:t>
            </a:r>
          </a:p>
          <a:p>
            <a:pPr eaLnBrk="1" hangingPunct="1">
              <a:buNone/>
            </a:pPr>
            <a:endParaRPr lang="en-US" sz="1600" b="1" dirty="0" smtClean="0"/>
          </a:p>
          <a:p>
            <a:pPr lvl="2" eaLnBrk="1" hangingPunct="1"/>
            <a:r>
              <a:rPr lang="en-US" sz="2800" dirty="0" smtClean="0"/>
              <a:t>Services received?</a:t>
            </a:r>
          </a:p>
          <a:p>
            <a:pPr lvl="2" eaLnBrk="1" hangingPunct="1"/>
            <a:r>
              <a:rPr lang="en-US" sz="2800" dirty="0" smtClean="0"/>
              <a:t>Age at entry to service?</a:t>
            </a:r>
          </a:p>
          <a:p>
            <a:pPr lvl="2" eaLnBrk="1" hangingPunct="1"/>
            <a:r>
              <a:rPr lang="en-US" sz="2800" dirty="0" smtClean="0"/>
              <a:t>Type of services received?</a:t>
            </a:r>
          </a:p>
          <a:p>
            <a:pPr lvl="2" eaLnBrk="1" hangingPunct="1"/>
            <a:r>
              <a:rPr lang="en-US" sz="2800" dirty="0" smtClean="0"/>
              <a:t>Family outcomes?</a:t>
            </a:r>
          </a:p>
          <a:p>
            <a:pPr lvl="2" eaLnBrk="1" hangingPunct="1"/>
            <a:r>
              <a:rPr lang="en-US" sz="2800" dirty="0" smtClean="0"/>
              <a:t>Education level of parent?</a:t>
            </a:r>
          </a:p>
        </p:txBody>
      </p:sp>
    </p:spTree>
  </p:cSld>
  <p:clrMapOvr>
    <a:masterClrMapping/>
  </p:clrMapOvr>
  <p:transition>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57349" name="Rectangle 3"/>
          <p:cNvSpPr>
            <a:spLocks noGrp="1" noChangeArrowheads="1"/>
          </p:cNvSpPr>
          <p:nvPr>
            <p:ph idx="1"/>
          </p:nvPr>
        </p:nvSpPr>
        <p:spPr>
          <a:xfrm>
            <a:off x="457200" y="2438400"/>
            <a:ext cx="8229600" cy="3535363"/>
          </a:xfrm>
        </p:spPr>
        <p:txBody>
          <a:bodyPr/>
          <a:lstStyle/>
          <a:p>
            <a:pPr eaLnBrk="1" hangingPunct="1">
              <a:buFont typeface="Wingdings" pitchFamily="2" charset="2"/>
              <a:buNone/>
            </a:pPr>
            <a:endParaRPr lang="en-US" sz="3600" dirty="0" smtClean="0"/>
          </a:p>
          <a:p>
            <a:pPr algn="ctr" eaLnBrk="1" hangingPunct="1">
              <a:buFont typeface="Wingdings" pitchFamily="2" charset="2"/>
              <a:buNone/>
            </a:pPr>
            <a:r>
              <a:rPr lang="en-US" sz="4800" dirty="0" smtClean="0"/>
              <a:t>Activity 5:  </a:t>
            </a:r>
          </a:p>
          <a:p>
            <a:pPr algn="ctr" eaLnBrk="1" hangingPunct="1">
              <a:buFont typeface="Wingdings" pitchFamily="2" charset="2"/>
              <a:buNone/>
            </a:pPr>
            <a:r>
              <a:rPr lang="en-US" sz="4800" dirty="0" smtClean="0"/>
              <a:t>Reviewing sample data</a:t>
            </a:r>
          </a:p>
        </p:txBody>
      </p:sp>
      <p:sp>
        <p:nvSpPr>
          <p:cNvPr id="57347" name="Slide Number Placeholder 5"/>
          <p:cNvSpPr>
            <a:spLocks noGrp="1"/>
          </p:cNvSpPr>
          <p:nvPr>
            <p:ph type="sldNum" sz="quarter" idx="11"/>
          </p:nvPr>
        </p:nvSpPr>
        <p:spPr>
          <a:noFill/>
        </p:spPr>
        <p:txBody>
          <a:bodyPr/>
          <a:lstStyle/>
          <a:p>
            <a:fld id="{70EA244A-BD9E-47AA-B6BF-4E040FDFF986}" type="slidenum">
              <a:rPr lang="en-US" smtClean="0"/>
              <a:pPr/>
              <a:t>106</a:t>
            </a:fld>
            <a:endParaRPr lang="en-US" dirty="0"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Application</a:t>
            </a:r>
            <a:endParaRPr lang="en-US" sz="4000" dirty="0"/>
          </a:p>
        </p:txBody>
      </p:sp>
      <p:sp>
        <p:nvSpPr>
          <p:cNvPr id="57349" name="Rectangle 3"/>
          <p:cNvSpPr>
            <a:spLocks noGrp="1" noChangeArrowheads="1"/>
          </p:cNvSpPr>
          <p:nvPr>
            <p:ph idx="1"/>
          </p:nvPr>
        </p:nvSpPr>
        <p:spPr/>
        <p:txBody>
          <a:bodyPr/>
          <a:lstStyle/>
          <a:p>
            <a:pPr eaLnBrk="1" hangingPunct="1">
              <a:buFont typeface="Wingdings" pitchFamily="2" charset="2"/>
              <a:buNone/>
            </a:pPr>
            <a:r>
              <a:rPr lang="en-US" sz="3600" dirty="0" smtClean="0"/>
              <a:t>How could you use this type of data</a:t>
            </a:r>
          </a:p>
          <a:p>
            <a:pPr eaLnBrk="1" hangingPunct="1">
              <a:buFont typeface="Wingdings" pitchFamily="2" charset="2"/>
              <a:buNone/>
            </a:pPr>
            <a:r>
              <a:rPr lang="en-US" sz="3600" dirty="0" smtClean="0"/>
              <a:t>discussion in your training and TA?</a:t>
            </a:r>
          </a:p>
          <a:p>
            <a:pPr eaLnBrk="1" hangingPunct="1">
              <a:buFont typeface="Wingdings" pitchFamily="2" charset="2"/>
              <a:buNone/>
            </a:pPr>
            <a:endParaRPr lang="en-US" sz="2000" dirty="0" smtClean="0"/>
          </a:p>
          <a:p>
            <a:pPr eaLnBrk="1" hangingPunct="1">
              <a:buFont typeface="Wingdings" pitchFamily="2" charset="2"/>
              <a:buNone/>
            </a:pPr>
            <a:r>
              <a:rPr lang="en-US" sz="3600" dirty="0" smtClean="0"/>
              <a:t>What experiences or resources do you</a:t>
            </a:r>
          </a:p>
          <a:p>
            <a:pPr eaLnBrk="1" hangingPunct="1">
              <a:buFont typeface="Wingdings" pitchFamily="2" charset="2"/>
              <a:buNone/>
            </a:pPr>
            <a:r>
              <a:rPr lang="en-US" sz="3600" dirty="0" smtClean="0"/>
              <a:t>have with discussing outcomes data in</a:t>
            </a:r>
          </a:p>
          <a:p>
            <a:pPr eaLnBrk="1" hangingPunct="1">
              <a:buFont typeface="Wingdings" pitchFamily="2" charset="2"/>
              <a:buNone/>
            </a:pPr>
            <a:r>
              <a:rPr lang="en-US" sz="3600" dirty="0" smtClean="0"/>
              <a:t>your training and TA?</a:t>
            </a:r>
          </a:p>
        </p:txBody>
      </p:sp>
      <p:sp>
        <p:nvSpPr>
          <p:cNvPr id="57347" name="Slide Number Placeholder 5"/>
          <p:cNvSpPr>
            <a:spLocks noGrp="1"/>
          </p:cNvSpPr>
          <p:nvPr>
            <p:ph type="sldNum" sz="quarter" idx="11"/>
          </p:nvPr>
        </p:nvSpPr>
        <p:spPr>
          <a:noFill/>
        </p:spPr>
        <p:txBody>
          <a:bodyPr/>
          <a:lstStyle/>
          <a:p>
            <a:fld id="{70EA244A-BD9E-47AA-B6BF-4E040FDFF986}" type="slidenum">
              <a:rPr lang="en-US" smtClean="0"/>
              <a:pPr/>
              <a:t>107</a:t>
            </a:fld>
            <a:endParaRPr lang="en-US" dirty="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7"/>
          <p:cNvSpPr>
            <a:spLocks noGrp="1"/>
          </p:cNvSpPr>
          <p:nvPr>
            <p:ph type="sldNum" sz="quarter" idx="12"/>
          </p:nvPr>
        </p:nvSpPr>
        <p:spPr>
          <a:noFill/>
        </p:spPr>
        <p:txBody>
          <a:bodyPr/>
          <a:lstStyle/>
          <a:p>
            <a:fld id="{99EBA125-E482-4F91-BF13-112899A0B413}" type="slidenum">
              <a:rPr lang="en-US" smtClean="0"/>
              <a:pPr/>
              <a:t>108</a:t>
            </a:fld>
            <a:endParaRPr lang="en-US" dirty="0" smtClean="0"/>
          </a:p>
        </p:txBody>
      </p:sp>
      <p:sp>
        <p:nvSpPr>
          <p:cNvPr id="73732" name="Rectangle 2"/>
          <p:cNvSpPr>
            <a:spLocks noGrp="1" noChangeArrowheads="1"/>
          </p:cNvSpPr>
          <p:nvPr>
            <p:ph type="body" sz="half" idx="1"/>
          </p:nvPr>
        </p:nvSpPr>
        <p:spPr>
          <a:xfrm>
            <a:off x="838200" y="2286000"/>
            <a:ext cx="4267200" cy="3810000"/>
          </a:xfrm>
        </p:spPr>
        <p:txBody>
          <a:bodyPr/>
          <a:lstStyle/>
          <a:p>
            <a:pPr algn="ctr" eaLnBrk="1" hangingPunct="1">
              <a:buFont typeface="Wingdings" pitchFamily="2" charset="2"/>
              <a:buNone/>
            </a:pPr>
            <a:r>
              <a:rPr lang="en-US" b="1" dirty="0" smtClean="0"/>
              <a:t>Keeping our </a:t>
            </a:r>
          </a:p>
          <a:p>
            <a:pPr algn="ctr" eaLnBrk="1" hangingPunct="1">
              <a:buFont typeface="Wingdings" pitchFamily="2" charset="2"/>
              <a:buNone/>
            </a:pPr>
            <a:r>
              <a:rPr lang="en-US" b="1" dirty="0" smtClean="0"/>
              <a:t>eye on the prize:</a:t>
            </a:r>
          </a:p>
          <a:p>
            <a:pPr algn="ctr" eaLnBrk="1" hangingPunct="1">
              <a:buFont typeface="Wingdings" pitchFamily="2" charset="2"/>
              <a:buNone/>
            </a:pPr>
            <a:endParaRPr lang="en-US" sz="2000" b="1" dirty="0" smtClean="0"/>
          </a:p>
          <a:p>
            <a:pPr algn="ctr" eaLnBrk="1" hangingPunct="1">
              <a:buFont typeface="Wingdings" pitchFamily="2" charset="2"/>
              <a:buNone/>
            </a:pPr>
            <a:r>
              <a:rPr lang="en-US" sz="2800" dirty="0" smtClean="0"/>
              <a:t>High quality services</a:t>
            </a:r>
          </a:p>
          <a:p>
            <a:pPr algn="ctr" eaLnBrk="1" hangingPunct="1">
              <a:buFont typeface="Wingdings" pitchFamily="2" charset="2"/>
              <a:buNone/>
            </a:pPr>
            <a:r>
              <a:rPr lang="en-US" sz="2800" dirty="0" smtClean="0"/>
              <a:t>for children and families</a:t>
            </a:r>
          </a:p>
          <a:p>
            <a:pPr algn="ctr" eaLnBrk="1" hangingPunct="1">
              <a:buFont typeface="Wingdings" pitchFamily="2" charset="2"/>
              <a:buNone/>
            </a:pPr>
            <a:r>
              <a:rPr lang="en-US" sz="2800" dirty="0" smtClean="0"/>
              <a:t>that will lead to good outcomes.</a:t>
            </a:r>
          </a:p>
        </p:txBody>
      </p:sp>
      <p:pic>
        <p:nvPicPr>
          <p:cNvPr id="272386" name="Picture 2"/>
          <p:cNvPicPr>
            <a:picLocks noGrp="1" noChangeAspect="1" noChangeArrowheads="1"/>
          </p:cNvPicPr>
          <p:nvPr>
            <p:ph sz="quarter" idx="2"/>
          </p:nvPr>
        </p:nvPicPr>
        <p:blipFill>
          <a:blip r:embed="rId3" cstate="print"/>
          <a:srcRect/>
          <a:stretch>
            <a:fillRect/>
          </a:stretch>
        </p:blipFill>
        <p:spPr bwMode="auto">
          <a:xfrm>
            <a:off x="5715000" y="2514600"/>
            <a:ext cx="1950720" cy="2926080"/>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PROS and CONS of Curriculum-based instruments</a:t>
            </a:r>
            <a:endParaRPr lang="en-US" sz="2800" dirty="0"/>
          </a:p>
        </p:txBody>
      </p:sp>
      <p:sp>
        <p:nvSpPr>
          <p:cNvPr id="3" name="Content Placeholder 2"/>
          <p:cNvSpPr>
            <a:spLocks noGrp="1"/>
          </p:cNvSpPr>
          <p:nvPr>
            <p:ph sz="half" idx="2"/>
          </p:nvPr>
        </p:nvSpPr>
        <p:spPr>
          <a:xfrm>
            <a:off x="460375" y="2209800"/>
            <a:ext cx="4040188" cy="3840162"/>
          </a:xfrm>
        </p:spPr>
        <p:txBody>
          <a:bodyPr/>
          <a:lstStyle/>
          <a:p>
            <a:pPr>
              <a:buNone/>
            </a:pPr>
            <a:r>
              <a:rPr lang="en-US" sz="1800" b="1" dirty="0" smtClean="0"/>
              <a:t>PROS</a:t>
            </a:r>
          </a:p>
          <a:p>
            <a:r>
              <a:rPr lang="en-US" sz="1800" dirty="0" smtClean="0"/>
              <a:t>Provides link between assessment and curriculum</a:t>
            </a:r>
          </a:p>
          <a:p>
            <a:r>
              <a:rPr lang="en-US" sz="1800" dirty="0" smtClean="0"/>
              <a:t>Expectations based upon the curriculum and instruction</a:t>
            </a:r>
          </a:p>
          <a:p>
            <a:r>
              <a:rPr lang="en-US" sz="1800" dirty="0" smtClean="0"/>
              <a:t>Can be used to plan intervention</a:t>
            </a:r>
          </a:p>
          <a:p>
            <a:r>
              <a:rPr lang="en-US" sz="1800" dirty="0" smtClean="0"/>
              <a:t>Measures child’s current status or curriculum</a:t>
            </a:r>
          </a:p>
          <a:p>
            <a:r>
              <a:rPr lang="en-US" sz="1800" dirty="0" smtClean="0"/>
              <a:t>Evaluates program effects</a:t>
            </a:r>
          </a:p>
          <a:p>
            <a:r>
              <a:rPr lang="en-US" sz="1800" dirty="0" smtClean="0"/>
              <a:t>Often team based</a:t>
            </a:r>
          </a:p>
          <a:p>
            <a:r>
              <a:rPr lang="en-US" sz="1800" dirty="0" smtClean="0"/>
              <a:t>Meets DEC and NAEYC recommended standards</a:t>
            </a:r>
          </a:p>
          <a:p>
            <a:r>
              <a:rPr lang="en-US" sz="1800" dirty="0" smtClean="0"/>
              <a:t>Represents picture of the child’s performance</a:t>
            </a:r>
          </a:p>
          <a:p>
            <a:endParaRPr lang="en-US" sz="1800" dirty="0" smtClean="0"/>
          </a:p>
          <a:p>
            <a:pPr>
              <a:buNone/>
            </a:pPr>
            <a:endParaRPr lang="en-US" sz="1800" dirty="0" smtClean="0"/>
          </a:p>
        </p:txBody>
      </p:sp>
      <p:sp>
        <p:nvSpPr>
          <p:cNvPr id="4" name="Content Placeholder 3"/>
          <p:cNvSpPr>
            <a:spLocks noGrp="1"/>
          </p:cNvSpPr>
          <p:nvPr>
            <p:ph sz="quarter" idx="4"/>
          </p:nvPr>
        </p:nvSpPr>
        <p:spPr>
          <a:xfrm>
            <a:off x="4648200" y="2209800"/>
            <a:ext cx="4041775" cy="3840162"/>
          </a:xfrm>
        </p:spPr>
        <p:txBody>
          <a:bodyPr/>
          <a:lstStyle/>
          <a:p>
            <a:pPr>
              <a:buNone/>
            </a:pPr>
            <a:r>
              <a:rPr lang="en-US" sz="1800" b="1" dirty="0" smtClean="0"/>
              <a:t>CONS</a:t>
            </a:r>
          </a:p>
          <a:p>
            <a:r>
              <a:rPr lang="en-US" sz="1800" dirty="0" smtClean="0"/>
              <a:t>May not have established reliability and validity</a:t>
            </a:r>
          </a:p>
          <a:p>
            <a:r>
              <a:rPr lang="en-US" sz="1800" dirty="0" smtClean="0"/>
              <a:t>May not have procedures for comparing child to a normal distribution</a:t>
            </a:r>
          </a:p>
          <a:p>
            <a:r>
              <a:rPr lang="en-US" sz="1800" dirty="0" smtClean="0"/>
              <a:t>Generally linked to a specific curriculum</a:t>
            </a:r>
          </a:p>
          <a:p>
            <a:r>
              <a:rPr lang="en-US" sz="1800" dirty="0" smtClean="0"/>
              <a:t>Sometimes comprised of milestones that may not be in order of importance</a:t>
            </a:r>
          </a:p>
        </p:txBody>
      </p:sp>
      <p:sp>
        <p:nvSpPr>
          <p:cNvPr id="6" name="Slide Number Placeholder 5"/>
          <p:cNvSpPr>
            <a:spLocks noGrp="1"/>
          </p:cNvSpPr>
          <p:nvPr>
            <p:ph type="sldNum" sz="quarter" idx="11"/>
          </p:nvPr>
        </p:nvSpPr>
        <p:spPr/>
        <p:txBody>
          <a:bodyPr/>
          <a:lstStyle/>
          <a:p>
            <a:pPr>
              <a:defRPr/>
            </a:pPr>
            <a:fld id="{CA1BE28C-EA6E-41D4-9FA8-68A276E95F0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Again…</a:t>
            </a:r>
            <a:endParaRPr lang="en-US" dirty="0"/>
          </a:p>
        </p:txBody>
      </p:sp>
      <p:sp>
        <p:nvSpPr>
          <p:cNvPr id="8" name="Content Placeholder 7"/>
          <p:cNvSpPr>
            <a:spLocks noGrp="1"/>
          </p:cNvSpPr>
          <p:nvPr>
            <p:ph idx="1"/>
          </p:nvPr>
        </p:nvSpPr>
        <p:spPr/>
        <p:txBody>
          <a:bodyPr/>
          <a:lstStyle/>
          <a:p>
            <a:r>
              <a:rPr lang="en-US" sz="2400" dirty="0" smtClean="0"/>
              <a:t>No assessment developed for this purpose</a:t>
            </a:r>
          </a:p>
          <a:p>
            <a:pPr>
              <a:lnSpc>
                <a:spcPct val="150000"/>
              </a:lnSpc>
            </a:pPr>
            <a:r>
              <a:rPr lang="en-US" sz="2400" dirty="0" smtClean="0"/>
              <a:t>No ‘perfect’ assessment</a:t>
            </a:r>
          </a:p>
          <a:p>
            <a:pPr>
              <a:lnSpc>
                <a:spcPct val="150000"/>
              </a:lnSpc>
            </a:pPr>
            <a:r>
              <a:rPr lang="en-US" sz="2400" dirty="0" smtClean="0"/>
              <a:t>Formal assessment is one piece of information</a:t>
            </a:r>
          </a:p>
          <a:p>
            <a:r>
              <a:rPr lang="en-US" sz="2400" dirty="0" smtClean="0"/>
              <a:t>Formal assessment can provide consistency across teachers/providers, programs, state</a:t>
            </a:r>
          </a:p>
          <a:p>
            <a:r>
              <a:rPr lang="en-US" sz="2400" dirty="0" smtClean="0"/>
              <a:t>Formal assessment can ground teachers/providers in age expectations</a:t>
            </a:r>
          </a:p>
          <a:p>
            <a:pPr>
              <a:buNone/>
            </a:pPr>
            <a:endParaRPr lang="en-US" sz="2400" dirty="0" smtClean="0"/>
          </a:p>
        </p:txBody>
      </p:sp>
      <p:sp>
        <p:nvSpPr>
          <p:cNvPr id="6" name="Slide Number Placeholder 5"/>
          <p:cNvSpPr>
            <a:spLocks noGrp="1"/>
          </p:cNvSpPr>
          <p:nvPr>
            <p:ph type="sldNum" sz="quarter" idx="11"/>
          </p:nvPr>
        </p:nvSpPr>
        <p:spPr/>
        <p:txBody>
          <a:bodyPr/>
          <a:lstStyle/>
          <a:p>
            <a:pPr>
              <a:defRPr/>
            </a:pPr>
            <a:fld id="{CA1BE28C-EA6E-41D4-9FA8-68A276E95F0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Benefits of limiting assessment tools used for COSF</a:t>
            </a:r>
            <a:endParaRPr lang="en-US" sz="2800" dirty="0"/>
          </a:p>
        </p:txBody>
      </p:sp>
      <p:sp>
        <p:nvSpPr>
          <p:cNvPr id="3" name="Content Placeholder 2"/>
          <p:cNvSpPr>
            <a:spLocks noGrp="1"/>
          </p:cNvSpPr>
          <p:nvPr>
            <p:ph idx="1"/>
          </p:nvPr>
        </p:nvSpPr>
        <p:spPr/>
        <p:txBody>
          <a:bodyPr/>
          <a:lstStyle/>
          <a:p>
            <a:r>
              <a:rPr lang="en-US" sz="2700" dirty="0" smtClean="0"/>
              <a:t>Ensure use of quality assessments as foundation for COSF</a:t>
            </a:r>
          </a:p>
          <a:p>
            <a:r>
              <a:rPr lang="en-US" sz="2700" dirty="0" smtClean="0"/>
              <a:t>Increase the consistency across individuals and programs (ensure the quality of the data)</a:t>
            </a:r>
          </a:p>
          <a:p>
            <a:r>
              <a:rPr lang="en-US" sz="2700" dirty="0" smtClean="0"/>
              <a:t>Reduce Cost/Resources it takes to train and support many tools</a:t>
            </a:r>
          </a:p>
          <a:p>
            <a:r>
              <a:rPr lang="en-US" sz="2700" dirty="0" smtClean="0"/>
              <a:t>Other benefits?</a:t>
            </a:r>
            <a:endParaRPr lang="en-US" sz="2700" dirty="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types of criteria to consider in the process of selecting tools for use with COSF</a:t>
            </a:r>
            <a:endParaRPr lang="en-US" sz="2800" dirty="0"/>
          </a:p>
        </p:txBody>
      </p:sp>
      <p:sp>
        <p:nvSpPr>
          <p:cNvPr id="3" name="Content Placeholder 2"/>
          <p:cNvSpPr>
            <a:spLocks noGrp="1"/>
          </p:cNvSpPr>
          <p:nvPr>
            <p:ph idx="1"/>
          </p:nvPr>
        </p:nvSpPr>
        <p:spPr/>
        <p:txBody>
          <a:bodyPr/>
          <a:lstStyle/>
          <a:p>
            <a:r>
              <a:rPr lang="en-US" sz="2500" dirty="0" smtClean="0"/>
              <a:t>How well does it cover the 3 outcome areas?</a:t>
            </a:r>
          </a:p>
          <a:p>
            <a:r>
              <a:rPr lang="en-US" sz="2500" dirty="0" smtClean="0"/>
              <a:t>How functional is the information collected about the child?</a:t>
            </a:r>
          </a:p>
          <a:p>
            <a:r>
              <a:rPr lang="en-US" sz="2500" dirty="0" smtClean="0"/>
              <a:t>Does the instrument allow a child to show their skills and behaviors in natural settings and situations?</a:t>
            </a:r>
          </a:p>
          <a:p>
            <a:r>
              <a:rPr lang="en-US" sz="2500" dirty="0" smtClean="0"/>
              <a:t>Does the instrument incorporate observation, parent input, or other sources?</a:t>
            </a:r>
          </a:p>
          <a:p>
            <a:r>
              <a:rPr lang="en-US" sz="2500" dirty="0" smtClean="0"/>
              <a:t>Is the instrument limited to an ideal testing situation?</a:t>
            </a:r>
            <a:endParaRPr lang="en-US" sz="2500" dirty="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Tool Trends</a:t>
            </a:r>
            <a:endParaRPr lang="en-US" dirty="0"/>
          </a:p>
        </p:txBody>
      </p:sp>
      <p:sp>
        <p:nvSpPr>
          <p:cNvPr id="3" name="Content Placeholder 2"/>
          <p:cNvSpPr>
            <a:spLocks noGrp="1"/>
          </p:cNvSpPr>
          <p:nvPr>
            <p:ph idx="1"/>
          </p:nvPr>
        </p:nvSpPr>
        <p:spPr/>
        <p:txBody>
          <a:bodyPr/>
          <a:lstStyle/>
          <a:p>
            <a:r>
              <a:rPr lang="en-US" dirty="0" smtClean="0"/>
              <a:t>More and more states establishing a list of ‘approved’ instruments</a:t>
            </a:r>
          </a:p>
          <a:p>
            <a:r>
              <a:rPr lang="en-US" dirty="0" smtClean="0"/>
              <a:t>Most frequently used tools (reported by States):</a:t>
            </a:r>
          </a:p>
          <a:p>
            <a:pPr lvl="1"/>
            <a:r>
              <a:rPr lang="en-US" sz="2000" dirty="0" smtClean="0"/>
              <a:t>Creative Curriculum		- AEPS</a:t>
            </a:r>
          </a:p>
          <a:p>
            <a:pPr lvl="1"/>
            <a:r>
              <a:rPr lang="en-US" sz="2000" dirty="0" smtClean="0"/>
              <a:t>BDI-2				- High Scope</a:t>
            </a:r>
          </a:p>
          <a:p>
            <a:pPr lvl="1"/>
            <a:r>
              <a:rPr lang="en-US" sz="2000" dirty="0" smtClean="0"/>
              <a:t>Brigance				- Work Sampling System</a:t>
            </a:r>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Highlights of New Hampshire Criteria</a:t>
            </a:r>
            <a:endParaRPr lang="en-US" sz="3200" dirty="0"/>
          </a:p>
        </p:txBody>
      </p:sp>
      <p:sp>
        <p:nvSpPr>
          <p:cNvPr id="3" name="Content Placeholder 2"/>
          <p:cNvSpPr>
            <a:spLocks noGrp="1"/>
          </p:cNvSpPr>
          <p:nvPr>
            <p:ph idx="1"/>
          </p:nvPr>
        </p:nvSpPr>
        <p:spPr>
          <a:xfrm>
            <a:off x="457200" y="2514600"/>
            <a:ext cx="4038600" cy="3124200"/>
          </a:xfrm>
        </p:spPr>
        <p:txBody>
          <a:bodyPr/>
          <a:lstStyle/>
          <a:p>
            <a:r>
              <a:rPr lang="en-US" sz="2000" dirty="0" smtClean="0"/>
              <a:t>Adaptation for children with special needs</a:t>
            </a:r>
          </a:p>
          <a:p>
            <a:r>
              <a:rPr lang="en-US" sz="2000" dirty="0" smtClean="0"/>
              <a:t>Alignment with fed/state/local standards</a:t>
            </a:r>
          </a:p>
          <a:p>
            <a:r>
              <a:rPr lang="en-US" sz="2000" dirty="0" smtClean="0"/>
              <a:t>Encourages team and family collaboration</a:t>
            </a:r>
          </a:p>
          <a:p>
            <a:pPr lvl="0"/>
            <a:r>
              <a:rPr lang="en-US" sz="2000" dirty="0" smtClean="0"/>
              <a:t>Family involvement in the assessment process</a:t>
            </a:r>
          </a:p>
          <a:p>
            <a:endParaRPr lang="en-US" sz="2000" dirty="0" smtClean="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16</a:t>
            </a:fld>
            <a:endParaRPr lang="en-US" dirty="0"/>
          </a:p>
        </p:txBody>
      </p:sp>
      <p:sp>
        <p:nvSpPr>
          <p:cNvPr id="6" name="Content Placeholder 2"/>
          <p:cNvSpPr txBox="1">
            <a:spLocks/>
          </p:cNvSpPr>
          <p:nvPr/>
        </p:nvSpPr>
        <p:spPr bwMode="auto">
          <a:xfrm>
            <a:off x="4572000" y="2514600"/>
            <a:ext cx="41148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Comprehensiveness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Cultural sensitivity</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Developmentally appropriate</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Multiple means for child expression</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Reliability/validity</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System for documenting progress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endParaRPr kumimoji="0" lang="en-US" sz="2000" b="0" i="0" u="none" strike="noStrike" kern="0" cap="none" spc="0" normalizeH="0" baseline="0" noProof="0" dirty="0" smtClean="0">
              <a:ln>
                <a:noFill/>
              </a:ln>
              <a:solidFill>
                <a:srgbClr val="224568"/>
              </a:solidFill>
              <a:effectLst/>
              <a:uLnTx/>
              <a:uFillTx/>
              <a:latin typeface="+mn-lt"/>
              <a:ea typeface="+mn-ea"/>
              <a:cs typeface="+mn-cs"/>
            </a:endParaRPr>
          </a:p>
        </p:txBody>
      </p:sp>
      <p:sp>
        <p:nvSpPr>
          <p:cNvPr id="7" name="TextBox 6"/>
          <p:cNvSpPr txBox="1"/>
          <p:nvPr/>
        </p:nvSpPr>
        <p:spPr>
          <a:xfrm>
            <a:off x="609600" y="5867400"/>
            <a:ext cx="7848600" cy="369332"/>
          </a:xfrm>
          <a:prstGeom prst="rect">
            <a:avLst/>
          </a:prstGeom>
          <a:noFill/>
        </p:spPr>
        <p:txBody>
          <a:bodyPr wrap="square" rtlCol="0">
            <a:spAutoFit/>
          </a:bodyPr>
          <a:lstStyle/>
          <a:p>
            <a:r>
              <a:rPr lang="en-US" sz="1800" b="1" dirty="0" smtClean="0">
                <a:latin typeface="Calisto MT" pitchFamily="18" charset="0"/>
              </a:rPr>
              <a:t>For more info:  </a:t>
            </a:r>
            <a:r>
              <a:rPr lang="en-US" sz="1800" dirty="0" smtClean="0">
                <a:latin typeface="Calisto MT" pitchFamily="18" charset="0"/>
                <a:hlinkClick r:id="rId2"/>
              </a:rPr>
              <a:t>http://ptan.seresc.net/forms/pseo/AssessmentBooklet.pdf</a:t>
            </a:r>
            <a:r>
              <a:rPr lang="en-US" sz="1800" dirty="0" smtClean="0">
                <a:latin typeface="Calisto MT" pitchFamily="18" charset="0"/>
              </a:rPr>
              <a:t> </a:t>
            </a:r>
            <a:endParaRPr lang="en-US" sz="1800" dirty="0">
              <a:latin typeface="Calisto M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990600"/>
          </a:xfrm>
        </p:spPr>
        <p:txBody>
          <a:bodyPr>
            <a:normAutofit fontScale="90000"/>
          </a:bodyPr>
          <a:lstStyle/>
          <a:p>
            <a:pPr>
              <a:spcBef>
                <a:spcPts val="600"/>
              </a:spcBef>
              <a:spcAft>
                <a:spcPts val="0"/>
              </a:spcAft>
            </a:pPr>
            <a:r>
              <a:rPr lang="en-US" sz="3200" dirty="0" smtClean="0"/>
              <a:t/>
            </a:r>
            <a:br>
              <a:rPr lang="en-US" sz="3200" dirty="0" smtClean="0"/>
            </a:br>
            <a:r>
              <a:rPr lang="en-US" sz="3200" dirty="0" smtClean="0"/>
              <a:t>Highlights of Illinois Criteria</a:t>
            </a:r>
            <a:br>
              <a:rPr lang="en-US" sz="3200" dirty="0" smtClean="0"/>
            </a:br>
            <a:r>
              <a:rPr lang="en-US" sz="2400" dirty="0" smtClean="0"/>
              <a:t>A good assessment system ...</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2286000"/>
            <a:ext cx="4038600" cy="5257800"/>
          </a:xfrm>
        </p:spPr>
        <p:txBody>
          <a:bodyPr/>
          <a:lstStyle/>
          <a:p>
            <a:r>
              <a:rPr lang="en-US" sz="1800" dirty="0" smtClean="0"/>
              <a:t>Is authentic, focusing on knowledge and skills as applied in everyday contexts</a:t>
            </a:r>
          </a:p>
          <a:p>
            <a:r>
              <a:rPr lang="en-US" sz="1800" dirty="0" smtClean="0"/>
              <a:t>includes information from those who see the child using his/her skills in everyday environments</a:t>
            </a:r>
          </a:p>
          <a:p>
            <a:r>
              <a:rPr lang="en-US" sz="1800" dirty="0" smtClean="0"/>
              <a:t>is based on multiple methods for collecting information</a:t>
            </a:r>
          </a:p>
          <a:p>
            <a:r>
              <a:rPr lang="en-US" sz="1800" dirty="0" smtClean="0"/>
              <a:t>relies primarily on procedures that capture the ongoing life of the classroom and typical, familiar, daily activities of interest to and important to children</a:t>
            </a:r>
          </a:p>
          <a:p>
            <a:endParaRPr lang="en-US" sz="1800" dirty="0" smtClean="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17</a:t>
            </a:fld>
            <a:endParaRPr lang="en-US" dirty="0"/>
          </a:p>
        </p:txBody>
      </p:sp>
      <p:sp>
        <p:nvSpPr>
          <p:cNvPr id="7" name="Content Placeholder 2"/>
          <p:cNvSpPr txBox="1">
            <a:spLocks/>
          </p:cNvSpPr>
          <p:nvPr/>
        </p:nvSpPr>
        <p:spPr bwMode="auto">
          <a:xfrm>
            <a:off x="4648200" y="2362200"/>
            <a:ext cx="4038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224568"/>
              </a:buClr>
              <a:buSzTx/>
              <a:buFont typeface="Arial" pitchFamily="34" charset="0"/>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includes information from parents and other caregivers on children's use of skills at home and in the community</a:t>
            </a:r>
          </a:p>
          <a:p>
            <a:pPr marL="342900" marR="0" lvl="0" indent="-342900" algn="l" defTabSz="914400" rtl="0" eaLnBrk="0" fontAlgn="base" latinLnBrk="0" hangingPunct="0">
              <a:lnSpc>
                <a:spcPct val="100000"/>
              </a:lnSpc>
              <a:spcBef>
                <a:spcPct val="20000"/>
              </a:spcBef>
              <a:spcAft>
                <a:spcPct val="0"/>
              </a:spcAft>
              <a:buClr>
                <a:srgbClr val="224568"/>
              </a:buClr>
              <a:buSzTx/>
              <a:buFont typeface="Arial" pitchFamily="34" charset="0"/>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recognizes individual diversity of learners (culture, language, ability)</a:t>
            </a:r>
          </a:p>
          <a:p>
            <a:pPr marL="342900" marR="0" lvl="0" indent="-342900" algn="l" defTabSz="914400" rtl="0" eaLnBrk="0" fontAlgn="base" latinLnBrk="0" hangingPunct="0">
              <a:lnSpc>
                <a:spcPct val="100000"/>
              </a:lnSpc>
              <a:spcBef>
                <a:spcPct val="20000"/>
              </a:spcBef>
              <a:spcAft>
                <a:spcPct val="0"/>
              </a:spcAft>
              <a:buClr>
                <a:srgbClr val="224568"/>
              </a:buClr>
              <a:buSzTx/>
              <a:buFont typeface="Arial" pitchFamily="34" charset="0"/>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relates to curriculum and teaching, including improvement of instruction</a:t>
            </a:r>
          </a:p>
          <a:p>
            <a:pPr marL="342900" marR="0" lvl="0" indent="-342900" algn="l" defTabSz="914400" rtl="0" eaLnBrk="0" fontAlgn="base" latinLnBrk="0" hangingPunct="0">
              <a:lnSpc>
                <a:spcPct val="100000"/>
              </a:lnSpc>
              <a:spcBef>
                <a:spcPct val="20000"/>
              </a:spcBef>
              <a:spcAft>
                <a:spcPct val="0"/>
              </a:spcAft>
              <a:buClr>
                <a:srgbClr val="224568"/>
              </a:buClr>
              <a:buSzTx/>
              <a:buFont typeface="Arial" pitchFamily="34" charset="0"/>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provides useful information for overall evaluation of the program, including program improvement</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endParaRPr kumimoji="0" lang="en-US" sz="1800" b="0" i="0" u="none" strike="noStrike" kern="0" cap="none" spc="0" normalizeH="0" baseline="0" noProof="0" dirty="0" smtClean="0">
              <a:ln>
                <a:noFill/>
              </a:ln>
              <a:solidFill>
                <a:srgbClr val="22456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endParaRPr kumimoji="0" lang="en-US" sz="1800" b="0" i="0" u="none" strike="noStrike" kern="0" cap="none" spc="0" normalizeH="0" baseline="0" noProof="0" dirty="0" smtClean="0">
              <a:ln>
                <a:noFill/>
              </a:ln>
              <a:solidFill>
                <a:srgbClr val="224568"/>
              </a:solidFill>
              <a:effectLst/>
              <a:uLnTx/>
              <a:uFillTx/>
              <a:latin typeface="+mn-lt"/>
              <a:ea typeface="+mn-ea"/>
              <a:cs typeface="+mn-cs"/>
            </a:endParaRPr>
          </a:p>
        </p:txBody>
      </p:sp>
      <p:sp>
        <p:nvSpPr>
          <p:cNvPr id="8" name="TextBox 7"/>
          <p:cNvSpPr txBox="1"/>
          <p:nvPr/>
        </p:nvSpPr>
        <p:spPr>
          <a:xfrm>
            <a:off x="381000" y="6096000"/>
            <a:ext cx="8229600" cy="338554"/>
          </a:xfrm>
          <a:prstGeom prst="rect">
            <a:avLst/>
          </a:prstGeom>
          <a:noFill/>
        </p:spPr>
        <p:txBody>
          <a:bodyPr wrap="square" rtlCol="0">
            <a:spAutoFit/>
          </a:bodyPr>
          <a:lstStyle/>
          <a:p>
            <a:r>
              <a:rPr lang="en-US" sz="1600" dirty="0" smtClean="0">
                <a:latin typeface="Calisto MT" pitchFamily="18" charset="0"/>
              </a:rPr>
              <a:t>For more info:  </a:t>
            </a:r>
            <a:r>
              <a:rPr lang="en-US" sz="1600" dirty="0" smtClean="0">
                <a:latin typeface="Calisto MT" pitchFamily="18" charset="0"/>
                <a:hlinkClick r:id="rId3"/>
              </a:rPr>
              <a:t>http://www.isbe.net/earlychi/html/ec_speced_outcomes.htm</a:t>
            </a:r>
            <a:r>
              <a:rPr lang="en-US" sz="1600" dirty="0" smtClean="0">
                <a:latin typeface="Calisto MT" pitchFamily="18" charset="0"/>
              </a:rPr>
              <a:t>  </a:t>
            </a:r>
            <a:endParaRPr lang="en-US" sz="1600" dirty="0">
              <a:latin typeface="Calisto M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Highlights of Colorado Criteria</a:t>
            </a:r>
            <a:endParaRPr lang="en-US" sz="3200" dirty="0"/>
          </a:p>
        </p:txBody>
      </p:sp>
      <p:sp>
        <p:nvSpPr>
          <p:cNvPr id="3" name="Content Placeholder 2"/>
          <p:cNvSpPr>
            <a:spLocks noGrp="1"/>
          </p:cNvSpPr>
          <p:nvPr>
            <p:ph idx="1"/>
          </p:nvPr>
        </p:nvSpPr>
        <p:spPr>
          <a:xfrm>
            <a:off x="457200" y="2286000"/>
            <a:ext cx="4191000" cy="3840163"/>
          </a:xfrm>
        </p:spPr>
        <p:txBody>
          <a:bodyPr/>
          <a:lstStyle/>
          <a:p>
            <a:r>
              <a:rPr lang="en-US" sz="1800" dirty="0" smtClean="0"/>
              <a:t>Reliable and valid</a:t>
            </a:r>
          </a:p>
          <a:p>
            <a:r>
              <a:rPr lang="en-US" sz="1800" dirty="0" smtClean="0"/>
              <a:t>Authentic assessment procedures aligned with guidance from major education orgs e.g. NAEYC, DEC</a:t>
            </a:r>
          </a:p>
          <a:p>
            <a:r>
              <a:rPr lang="en-US" sz="1800" dirty="0" smtClean="0"/>
              <a:t>Naturalistic observation central to the assessment</a:t>
            </a:r>
          </a:p>
          <a:p>
            <a:r>
              <a:rPr lang="en-US" sz="1800" dirty="0" smtClean="0"/>
              <a:t>Use of anecdotal records, work sampling, and portfolios</a:t>
            </a:r>
          </a:p>
          <a:p>
            <a:r>
              <a:rPr lang="en-US" sz="1800" dirty="0" smtClean="0"/>
              <a:t>Ongoing; the assessment is completed over time</a:t>
            </a:r>
          </a:p>
          <a:p>
            <a:r>
              <a:rPr lang="en-US" sz="1800" dirty="0" smtClean="0"/>
              <a:t>Opportunities for families to participate in the assessment process</a:t>
            </a:r>
          </a:p>
          <a:p>
            <a:endParaRPr lang="en-US" sz="1800" dirty="0" smtClean="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18</a:t>
            </a:fld>
            <a:endParaRPr lang="en-US" dirty="0"/>
          </a:p>
        </p:txBody>
      </p:sp>
      <p:sp>
        <p:nvSpPr>
          <p:cNvPr id="6" name="Content Placeholder 2"/>
          <p:cNvSpPr txBox="1">
            <a:spLocks/>
          </p:cNvSpPr>
          <p:nvPr/>
        </p:nvSpPr>
        <p:spPr bwMode="auto">
          <a:xfrm>
            <a:off x="4648200" y="2286000"/>
            <a:ext cx="41910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Appropriate for the majority of children, including children with disabilities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Significant positive feedback from local stakeholders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Yields data that informs practices as well as for reporting on requirements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1800" b="0" i="0" u="none" strike="noStrike" kern="0" cap="none" spc="0" normalizeH="0" baseline="0" noProof="0" dirty="0" smtClean="0">
                <a:ln>
                  <a:noFill/>
                </a:ln>
                <a:solidFill>
                  <a:srgbClr val="224568"/>
                </a:solidFill>
                <a:effectLst/>
                <a:uLnTx/>
                <a:uFillTx/>
                <a:latin typeface="Calisto MT" pitchFamily="18" charset="0"/>
              </a:rPr>
              <a:t>Crosswalks well with Colorado’s Building Blocks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lang="en-US" sz="1800" kern="0" noProof="0" dirty="0" smtClean="0">
                <a:latin typeface="Calisto MT" pitchFamily="18" charset="0"/>
              </a:rPr>
              <a:t>Yields data to inform practices as well as for reporting requirements </a:t>
            </a:r>
            <a:endParaRPr kumimoji="0" lang="en-US" sz="1800" b="0" i="0" u="none" strike="noStrike" kern="0" cap="none" spc="0" normalizeH="0" baseline="0" noProof="0" dirty="0" smtClean="0">
              <a:ln>
                <a:noFill/>
              </a:ln>
              <a:solidFill>
                <a:srgbClr val="224568"/>
              </a:solidFill>
              <a:effectLst/>
              <a:uLnTx/>
              <a:uFillTx/>
              <a:latin typeface="Calisto MT" pitchFamily="18" charset="0"/>
            </a:endParaRP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endParaRPr kumimoji="0" lang="en-US" sz="2600" b="0" i="0" u="none" strike="noStrike" kern="0" cap="none" spc="0" normalizeH="0" baseline="0" noProof="0" dirty="0">
              <a:ln>
                <a:noFill/>
              </a:ln>
              <a:solidFill>
                <a:srgbClr val="224568"/>
              </a:solidFill>
              <a:effectLst/>
              <a:uLnTx/>
              <a:uFillTx/>
              <a:latin typeface="+mn-lt"/>
              <a:ea typeface="+mn-ea"/>
              <a:cs typeface="+mn-cs"/>
            </a:endParaRPr>
          </a:p>
        </p:txBody>
      </p:sp>
      <p:sp>
        <p:nvSpPr>
          <p:cNvPr id="7" name="TextBox 6"/>
          <p:cNvSpPr txBox="1"/>
          <p:nvPr/>
        </p:nvSpPr>
        <p:spPr>
          <a:xfrm>
            <a:off x="381000" y="6019800"/>
            <a:ext cx="8305800" cy="523220"/>
          </a:xfrm>
          <a:prstGeom prst="rect">
            <a:avLst/>
          </a:prstGeom>
          <a:noFill/>
        </p:spPr>
        <p:txBody>
          <a:bodyPr wrap="square" rtlCol="0">
            <a:spAutoFit/>
          </a:bodyPr>
          <a:lstStyle/>
          <a:p>
            <a:r>
              <a:rPr lang="en-US" sz="1400" dirty="0" smtClean="0">
                <a:latin typeface="Calisto MT" pitchFamily="18" charset="0"/>
              </a:rPr>
              <a:t>For more info:  </a:t>
            </a:r>
            <a:r>
              <a:rPr lang="en-US" sz="1400" dirty="0" smtClean="0">
                <a:latin typeface="Calisto MT" pitchFamily="18" charset="0"/>
                <a:hlinkClick r:id="rId2"/>
              </a:rPr>
              <a:t>http://www.cde.state.co.us/resultsmatter/download/rm_docs_assessment_selection.pdf</a:t>
            </a:r>
            <a:endParaRPr lang="en-US" sz="1400" dirty="0" smtClean="0">
              <a:latin typeface="Calisto MT" pitchFamily="18" charset="0"/>
            </a:endParaRPr>
          </a:p>
          <a:p>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Highlights of North Dakota Criteria</a:t>
            </a:r>
            <a:endParaRPr lang="en-US" sz="3200" dirty="0"/>
          </a:p>
        </p:txBody>
      </p:sp>
      <p:sp>
        <p:nvSpPr>
          <p:cNvPr id="3" name="Content Placeholder 2"/>
          <p:cNvSpPr>
            <a:spLocks noGrp="1"/>
          </p:cNvSpPr>
          <p:nvPr>
            <p:ph idx="1"/>
          </p:nvPr>
        </p:nvSpPr>
        <p:spPr>
          <a:xfrm>
            <a:off x="457200" y="2286000"/>
            <a:ext cx="4114800" cy="3840163"/>
          </a:xfrm>
        </p:spPr>
        <p:txBody>
          <a:bodyPr/>
          <a:lstStyle/>
          <a:p>
            <a:r>
              <a:rPr lang="en-US" sz="2000" dirty="0" smtClean="0"/>
              <a:t>How well does the instrument address each of the three outcome areas?</a:t>
            </a:r>
          </a:p>
          <a:p>
            <a:r>
              <a:rPr lang="en-US" sz="2000" dirty="0" smtClean="0"/>
              <a:t>Are the items, activities and materials culturally appropriate for the different populations served?</a:t>
            </a:r>
          </a:p>
          <a:p>
            <a:r>
              <a:rPr lang="en-US" sz="2000" dirty="0" smtClean="0"/>
              <a:t>Is the instrument appropriate for children with disabilities?</a:t>
            </a:r>
          </a:p>
          <a:p>
            <a:pPr lvl="0"/>
            <a:r>
              <a:rPr lang="en-US" sz="2000" dirty="0" smtClean="0"/>
              <a:t>Do we have information on reliability and validity?</a:t>
            </a:r>
          </a:p>
          <a:p>
            <a:endParaRPr lang="en-US" sz="2000" dirty="0" smtClean="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19</a:t>
            </a:fld>
            <a:endParaRPr lang="en-US" dirty="0"/>
          </a:p>
        </p:txBody>
      </p:sp>
      <p:sp>
        <p:nvSpPr>
          <p:cNvPr id="6" name="Content Placeholder 2"/>
          <p:cNvSpPr txBox="1">
            <a:spLocks/>
          </p:cNvSpPr>
          <p:nvPr/>
        </p:nvSpPr>
        <p:spPr bwMode="auto">
          <a:xfrm>
            <a:off x="4572000" y="2286000"/>
            <a:ext cx="4114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ct val="20000"/>
              </a:spcBef>
              <a:buClr>
                <a:srgbClr val="224568"/>
              </a:buClr>
              <a:buFontTx/>
              <a:buChar char="•"/>
            </a:pPr>
            <a:r>
              <a:rPr lang="en-US" sz="2000" dirty="0" smtClean="0">
                <a:latin typeface="Calisto MT" pitchFamily="18" charset="0"/>
              </a:rPr>
              <a:t>Who is intended to administer the instrument? Do we have the qualified personnel or the capacity to train personnel?</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Are there clear guides/instructions for how to adapt with diverse populations?</a:t>
            </a:r>
          </a:p>
          <a:p>
            <a:pPr marL="342900" marR="0" lvl="0" indent="-342900" algn="l" defTabSz="914400" rtl="0" eaLnBrk="0" fontAlgn="base" latinLnBrk="0" hangingPunct="0">
              <a:lnSpc>
                <a:spcPct val="100000"/>
              </a:lnSpc>
              <a:spcBef>
                <a:spcPct val="20000"/>
              </a:spcBef>
              <a:spcAft>
                <a:spcPct val="0"/>
              </a:spcAft>
              <a:buClr>
                <a:srgbClr val="224568"/>
              </a:buClr>
              <a:buSzTx/>
              <a:buFontTx/>
              <a:buChar char="•"/>
              <a:tabLst/>
              <a:defRPr/>
            </a:pPr>
            <a:r>
              <a:rPr kumimoji="0" lang="en-US" sz="2000" b="0" i="0" u="none" strike="noStrike" kern="0" cap="none" spc="0" normalizeH="0" baseline="0" noProof="0" dirty="0" smtClean="0">
                <a:ln>
                  <a:noFill/>
                </a:ln>
                <a:solidFill>
                  <a:srgbClr val="224568"/>
                </a:solidFill>
                <a:effectLst/>
                <a:uLnTx/>
                <a:uFillTx/>
                <a:latin typeface="Calisto MT" pitchFamily="18" charset="0"/>
              </a:rPr>
              <a:t>To what extent is the instrument being used in the state?</a:t>
            </a:r>
            <a:endParaRPr kumimoji="0" lang="en-US" sz="2000" b="0" i="0" u="none" strike="noStrike" kern="0" cap="none" spc="0" normalizeH="0" baseline="0" noProof="0" dirty="0">
              <a:ln>
                <a:noFill/>
              </a:ln>
              <a:solidFill>
                <a:srgbClr val="224568"/>
              </a:solidFill>
              <a:effectLst/>
              <a:uLnTx/>
              <a:uFillTx/>
              <a:latin typeface="Calisto MT" pitchFamily="18" charset="0"/>
            </a:endParaRPr>
          </a:p>
        </p:txBody>
      </p:sp>
      <p:sp>
        <p:nvSpPr>
          <p:cNvPr id="7" name="TextBox 6"/>
          <p:cNvSpPr txBox="1"/>
          <p:nvPr/>
        </p:nvSpPr>
        <p:spPr>
          <a:xfrm>
            <a:off x="457200" y="5943600"/>
            <a:ext cx="8153400" cy="338554"/>
          </a:xfrm>
          <a:prstGeom prst="rect">
            <a:avLst/>
          </a:prstGeom>
          <a:noFill/>
        </p:spPr>
        <p:txBody>
          <a:bodyPr wrap="square" rtlCol="0">
            <a:spAutoFit/>
          </a:bodyPr>
          <a:lstStyle/>
          <a:p>
            <a:r>
              <a:rPr lang="en-US" sz="1600" dirty="0" smtClean="0">
                <a:latin typeface="Calisto MT" pitchFamily="18" charset="0"/>
              </a:rPr>
              <a:t>For more info:  </a:t>
            </a:r>
            <a:r>
              <a:rPr lang="en-US" sz="1600" dirty="0" smtClean="0">
                <a:latin typeface="Calisto MT" pitchFamily="18" charset="0"/>
                <a:hlinkClick r:id="rId2"/>
              </a:rPr>
              <a:t>http://www.dpi.state.nd.us/speced/early/outcomes_process_guide.pdf</a:t>
            </a:r>
            <a:r>
              <a:rPr lang="en-US" sz="1600" dirty="0" smtClean="0">
                <a:latin typeface="Calisto MT"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 </a:t>
            </a:r>
            <a:r>
              <a:rPr lang="en-US" dirty="0" smtClean="0">
                <a:latin typeface="Calisto MT" pitchFamily="18" charset="0"/>
              </a:rPr>
              <a:t>Objective for the day</a:t>
            </a:r>
            <a:endParaRPr lang="en-US" dirty="0">
              <a:latin typeface="Calisto MT" pitchFamily="18" charset="0"/>
            </a:endParaRPr>
          </a:p>
        </p:txBody>
      </p:sp>
      <p:sp>
        <p:nvSpPr>
          <p:cNvPr id="3" name="Subtitle 2"/>
          <p:cNvSpPr>
            <a:spLocks noGrp="1"/>
          </p:cNvSpPr>
          <p:nvPr>
            <p:ph type="subTitle" idx="1"/>
          </p:nvPr>
        </p:nvSpPr>
        <p:spPr>
          <a:xfrm>
            <a:off x="1143000" y="2895600"/>
            <a:ext cx="6705600" cy="1752600"/>
          </a:xfrm>
        </p:spPr>
        <p:txBody>
          <a:bodyPr/>
          <a:lstStyle/>
          <a:p>
            <a:pPr algn="ctr"/>
            <a:r>
              <a:rPr lang="en-US" dirty="0" smtClean="0"/>
              <a:t>To share with you ideas and resources for use in training and TA that will help districts to report more consistent, accurate COSF data</a:t>
            </a:r>
          </a:p>
          <a:p>
            <a:pPr algn="ctr"/>
            <a:r>
              <a:rPr lang="en-US" dirty="0" smtClean="0"/>
              <a:t> </a:t>
            </a:r>
            <a:endParaRPr lang="en-US" dirty="0"/>
          </a:p>
        </p:txBody>
      </p:sp>
      <p:sp>
        <p:nvSpPr>
          <p:cNvPr id="4"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2</a:t>
            </a:fld>
            <a:endParaRPr lang="en-US" sz="1200" dirty="0">
              <a:latin typeface="Calisto M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do you think are values or priorities that would drive YOUR assessment choices?</a:t>
            </a:r>
            <a:endParaRPr lang="en-US" sz="2800" dirty="0"/>
          </a:p>
        </p:txBody>
      </p:sp>
      <p:sp>
        <p:nvSpPr>
          <p:cNvPr id="3" name="Content Placeholder 2"/>
          <p:cNvSpPr>
            <a:spLocks noGrp="1"/>
          </p:cNvSpPr>
          <p:nvPr>
            <p:ph idx="1"/>
          </p:nvPr>
        </p:nvSpPr>
        <p:spPr/>
        <p:txBody>
          <a:bodyPr/>
          <a:lstStyle/>
          <a:p>
            <a:pPr>
              <a:buNone/>
            </a:pPr>
            <a:endParaRPr lang="en-US" sz="3600" dirty="0" smtClean="0"/>
          </a:p>
          <a:p>
            <a:pPr algn="ctr">
              <a:buNone/>
            </a:pPr>
            <a:r>
              <a:rPr lang="en-US" sz="4800" dirty="0" smtClean="0"/>
              <a:t>Activity 1:  </a:t>
            </a:r>
          </a:p>
          <a:p>
            <a:pPr algn="ctr">
              <a:buNone/>
            </a:pPr>
            <a:r>
              <a:rPr lang="en-US" sz="4800" dirty="0" smtClean="0"/>
              <a:t>review of assessments</a:t>
            </a:r>
            <a:endParaRPr lang="en-US" sz="4800" dirty="0"/>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latin typeface="Calisto MT" pitchFamily="18" charset="0"/>
              </a:rPr>
              <a:t>Activity: </a:t>
            </a: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Review of assessments based on criteria </a:t>
            </a:r>
            <a:endParaRPr lang="en-US" sz="2800" dirty="0">
              <a:latin typeface="Calisto MT" pitchFamily="18" charset="0"/>
            </a:endParaRPr>
          </a:p>
        </p:txBody>
      </p:sp>
      <p:sp>
        <p:nvSpPr>
          <p:cNvPr id="4" name="Slide Number Placeholder 3"/>
          <p:cNvSpPr>
            <a:spLocks noGrp="1"/>
          </p:cNvSpPr>
          <p:nvPr>
            <p:ph type="sldNum" sz="quarter" idx="11"/>
          </p:nvPr>
        </p:nvSpPr>
        <p:spPr/>
        <p:txBody>
          <a:bodyPr/>
          <a:lstStyle/>
          <a:p>
            <a:pPr>
              <a:defRPr/>
            </a:pPr>
            <a:fld id="{03062E3D-2389-4D1B-B651-9E7CC40A420A}" type="slidenum">
              <a:rPr lang="en-US" smtClean="0"/>
              <a:pPr>
                <a:defRPr/>
              </a:pPr>
              <a:t>21</a:t>
            </a:fld>
            <a:endParaRPr lang="en-US" dirty="0"/>
          </a:p>
        </p:txBody>
      </p:sp>
      <p:sp>
        <p:nvSpPr>
          <p:cNvPr id="8" name="TextBox 7"/>
          <p:cNvSpPr txBox="1"/>
          <p:nvPr/>
        </p:nvSpPr>
        <p:spPr>
          <a:xfrm>
            <a:off x="533400" y="2362200"/>
            <a:ext cx="8153400" cy="3539430"/>
          </a:xfrm>
          <a:prstGeom prst="rect">
            <a:avLst/>
          </a:prstGeom>
          <a:noFill/>
        </p:spPr>
        <p:txBody>
          <a:bodyPr wrap="square" rtlCol="0">
            <a:spAutoFit/>
          </a:bodyPr>
          <a:lstStyle/>
          <a:p>
            <a:pPr marL="514350" lvl="0" indent="-514350" algn="l">
              <a:buFont typeface="+mj-lt"/>
              <a:buAutoNum type="arabicPeriod"/>
            </a:pPr>
            <a:r>
              <a:rPr lang="en-US" sz="2800" dirty="0" smtClean="0">
                <a:latin typeface="Calisto MT" pitchFamily="18" charset="0"/>
              </a:rPr>
              <a:t>Break into small groups</a:t>
            </a:r>
          </a:p>
          <a:p>
            <a:pPr marL="514350" lvl="0" indent="-514350" algn="l">
              <a:buFont typeface="+mj-lt"/>
              <a:buAutoNum type="arabicPeriod"/>
            </a:pPr>
            <a:r>
              <a:rPr lang="en-US" sz="2800" dirty="0" smtClean="0">
                <a:latin typeface="Calisto MT" pitchFamily="18" charset="0"/>
              </a:rPr>
              <a:t>Each group assigned a different tool              (have copy of tool and crosswalk)</a:t>
            </a:r>
          </a:p>
          <a:p>
            <a:pPr marL="514350" lvl="0" indent="-514350" algn="l">
              <a:buFont typeface="+mj-lt"/>
              <a:buAutoNum type="arabicPeriod"/>
            </a:pPr>
            <a:r>
              <a:rPr lang="en-US" sz="2800" dirty="0" smtClean="0">
                <a:latin typeface="Calisto MT" pitchFamily="18" charset="0"/>
              </a:rPr>
              <a:t>Review the tool against the criteria (handout: Selecting Assessment Tools for Use in Child Outcomes Measurement</a:t>
            </a:r>
          </a:p>
          <a:p>
            <a:pPr marL="514350" lvl="0" indent="-514350" algn="l">
              <a:buFont typeface="+mj-lt"/>
              <a:buAutoNum type="arabicPeriod"/>
            </a:pPr>
            <a:r>
              <a:rPr lang="en-US" sz="2800" dirty="0" smtClean="0">
                <a:latin typeface="Calisto MT" pitchFamily="18" charset="0"/>
              </a:rPr>
              <a:t>Whole group debrief of tools’ strengths 	</a:t>
            </a:r>
          </a:p>
          <a:p>
            <a:pPr marL="514350" lvl="0" indent="-514350" algn="l"/>
            <a:r>
              <a:rPr lang="en-US" sz="2800" dirty="0" smtClean="0">
                <a:latin typeface="Calisto MT" pitchFamily="18" charset="0"/>
              </a:rPr>
              <a:t>	and weaknesses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Application</a:t>
            </a:r>
            <a:endParaRPr lang="en-US" sz="4400" dirty="0"/>
          </a:p>
        </p:txBody>
      </p:sp>
      <p:sp>
        <p:nvSpPr>
          <p:cNvPr id="57349" name="Rectangle 3"/>
          <p:cNvSpPr>
            <a:spLocks noGrp="1" noChangeArrowheads="1"/>
          </p:cNvSpPr>
          <p:nvPr>
            <p:ph idx="1"/>
          </p:nvPr>
        </p:nvSpPr>
        <p:spPr>
          <a:xfrm>
            <a:off x="457200" y="2133600"/>
            <a:ext cx="8229600" cy="3840163"/>
          </a:xfrm>
        </p:spPr>
        <p:txBody>
          <a:bodyPr/>
          <a:lstStyle/>
          <a:p>
            <a:pPr algn="ctr" eaLnBrk="1" hangingPunct="1">
              <a:buFont typeface="Wingdings" pitchFamily="2" charset="2"/>
              <a:buNone/>
            </a:pPr>
            <a:endParaRPr lang="en-US" dirty="0" smtClean="0"/>
          </a:p>
          <a:p>
            <a:pPr algn="ctr" eaLnBrk="1" hangingPunct="1">
              <a:buFont typeface="Wingdings" pitchFamily="2" charset="2"/>
              <a:buNone/>
            </a:pPr>
            <a:r>
              <a:rPr lang="en-US" dirty="0" smtClean="0"/>
              <a:t>How could you use an activity </a:t>
            </a:r>
          </a:p>
          <a:p>
            <a:pPr algn="ctr" eaLnBrk="1" hangingPunct="1">
              <a:buFont typeface="Wingdings" pitchFamily="2" charset="2"/>
              <a:buNone/>
            </a:pPr>
            <a:r>
              <a:rPr lang="en-US" dirty="0" smtClean="0"/>
              <a:t>like this in your training and TA?</a:t>
            </a: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What experiences or resources do you have about assessment that you already use in your training and TA?</a:t>
            </a:r>
          </a:p>
        </p:txBody>
      </p:sp>
      <p:sp>
        <p:nvSpPr>
          <p:cNvPr id="57347" name="Slide Number Placeholder 5"/>
          <p:cNvSpPr>
            <a:spLocks noGrp="1"/>
          </p:cNvSpPr>
          <p:nvPr>
            <p:ph type="sldNum" sz="quarter" idx="11"/>
          </p:nvPr>
        </p:nvSpPr>
        <p:spPr>
          <a:noFill/>
        </p:spPr>
        <p:txBody>
          <a:bodyPr/>
          <a:lstStyle/>
          <a:p>
            <a:fld id="{70EA244A-BD9E-47AA-B6BF-4E040FDFF986}" type="slidenum">
              <a:rPr lang="en-US" smtClean="0"/>
              <a:pPr/>
              <a:t>22</a:t>
            </a:fld>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1066800" y="2209800"/>
            <a:ext cx="7343775" cy="1524000"/>
          </a:xfrm>
        </p:spPr>
        <p:txBody>
          <a:bodyPr/>
          <a:lstStyle/>
          <a:p>
            <a:pPr algn="ctr" eaLnBrk="1" hangingPunct="1">
              <a:defRPr/>
            </a:pPr>
            <a:r>
              <a:rPr lang="en-US" sz="4800" b="0" dirty="0" smtClean="0"/>
              <a:t>Promoting Data Quality:</a:t>
            </a:r>
            <a:r>
              <a:rPr lang="en-US" sz="4400" dirty="0" smtClean="0"/>
              <a:t/>
            </a:r>
            <a:br>
              <a:rPr lang="en-US" sz="4400" dirty="0" smtClean="0"/>
            </a:br>
            <a:r>
              <a:rPr lang="en-US" b="0" dirty="0" smtClean="0"/>
              <a:t>The Latest Resources from ECO</a:t>
            </a:r>
          </a:p>
        </p:txBody>
      </p:sp>
      <p:sp>
        <p:nvSpPr>
          <p:cNvPr id="1175555" name="Rectangle 3"/>
          <p:cNvSpPr>
            <a:spLocks noGrp="1" noChangeArrowheads="1"/>
          </p:cNvSpPr>
          <p:nvPr>
            <p:ph type="body" idx="1"/>
          </p:nvPr>
        </p:nvSpPr>
        <p:spPr>
          <a:xfrm>
            <a:off x="5257800" y="2133600"/>
            <a:ext cx="3429000" cy="3048000"/>
          </a:xfrm>
        </p:spPr>
        <p:txBody>
          <a:bodyPr/>
          <a:lstStyle/>
          <a:p>
            <a:pPr eaLnBrk="1" hangingPunct="1">
              <a:defRPr/>
            </a:pPr>
            <a:endParaRPr lang="en-US" sz="2800" dirty="0" smtClean="0"/>
          </a:p>
          <a:p>
            <a:pPr eaLnBrk="1" hangingPunct="1">
              <a:defRPr/>
            </a:pPr>
            <a:endParaRPr lang="en-US" sz="2800" dirty="0" smtClean="0"/>
          </a:p>
          <a:p>
            <a:pPr eaLnBrk="1" hangingPunct="1">
              <a:buFont typeface="Wingdings" pitchFamily="2" charset="2"/>
              <a:buNone/>
              <a:defRPr/>
            </a:pPr>
            <a:endParaRPr lang="en-US" sz="2800" dirty="0" smtClean="0"/>
          </a:p>
          <a:p>
            <a:pPr algn="ctr" eaLnBrk="1" hangingPunct="1">
              <a:spcAft>
                <a:spcPct val="10000"/>
              </a:spcAft>
              <a:buFont typeface="Wingdings" pitchFamily="2" charset="2"/>
              <a:buNone/>
              <a:defRPr/>
            </a:pPr>
            <a:endParaRPr lang="en-US" sz="3600" dirty="0" smtClean="0">
              <a:solidFill>
                <a:schemeClr val="accent2"/>
              </a:solidFill>
              <a:effectLst>
                <a:outerShdw blurRad="38100" dist="38100" dir="2700000" algn="tl">
                  <a:srgbClr val="000000"/>
                </a:outerShdw>
              </a:effectLst>
            </a:endParaRPr>
          </a:p>
        </p:txBody>
      </p:sp>
      <p:sp>
        <p:nvSpPr>
          <p:cNvPr id="9" name="Slide Number Placeholder 5"/>
          <p:cNvSpPr>
            <a:spLocks noGrp="1"/>
          </p:cNvSpPr>
          <p:nvPr>
            <p:ph type="sldNum" sz="quarter" idx="11"/>
          </p:nvPr>
        </p:nvSpPr>
        <p:spPr>
          <a:xfrm>
            <a:off x="6553200" y="6356350"/>
            <a:ext cx="2133600" cy="365125"/>
          </a:xfrm>
          <a:noFill/>
        </p:spPr>
        <p:txBody>
          <a:bodyPr/>
          <a:lstStyle/>
          <a:p>
            <a:pPr algn="r"/>
            <a:fld id="{70EA244A-BD9E-47AA-B6BF-4E040FDFF986}" type="slidenum">
              <a:rPr lang="en-US" smtClean="0">
                <a:solidFill>
                  <a:srgbClr val="224568"/>
                </a:solidFill>
                <a:latin typeface="Calisto MT" pitchFamily="18" charset="0"/>
              </a:rPr>
              <a:pPr algn="r"/>
              <a:t>23</a:t>
            </a:fld>
            <a:endParaRPr lang="en-US" dirty="0" smtClean="0">
              <a:solidFill>
                <a:srgbClr val="224568"/>
              </a:solidFill>
              <a:latin typeface="Calisto MT" pitchFamily="18" charset="0"/>
            </a:endParaRPr>
          </a:p>
        </p:txBody>
      </p:sp>
      <p:pic>
        <p:nvPicPr>
          <p:cNvPr id="10" name="Picture 1"/>
          <p:cNvPicPr>
            <a:picLocks noChangeAspect="1" noChangeArrowheads="1"/>
          </p:cNvPicPr>
          <p:nvPr/>
        </p:nvPicPr>
        <p:blipFill>
          <a:blip r:embed="rId3" cstate="print"/>
          <a:srcRect/>
          <a:stretch>
            <a:fillRect/>
          </a:stretch>
        </p:blipFill>
        <p:spPr bwMode="auto">
          <a:xfrm>
            <a:off x="3200400" y="3962400"/>
            <a:ext cx="2743200" cy="195681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pPr eaLnBrk="1" hangingPunct="1">
              <a:defRPr/>
            </a:pPr>
            <a:r>
              <a:rPr lang="en-US" sz="4400" dirty="0" smtClean="0"/>
              <a:t>Promoting Quality Data</a:t>
            </a:r>
          </a:p>
        </p:txBody>
      </p:sp>
      <p:sp>
        <p:nvSpPr>
          <p:cNvPr id="17413" name="Rectangle 3"/>
          <p:cNvSpPr>
            <a:spLocks noGrp="1" noChangeArrowheads="1"/>
          </p:cNvSpPr>
          <p:nvPr>
            <p:ph idx="1"/>
          </p:nvPr>
        </p:nvSpPr>
        <p:spPr>
          <a:xfrm>
            <a:off x="1295400" y="2286000"/>
            <a:ext cx="7010400" cy="3840163"/>
          </a:xfrm>
        </p:spPr>
        <p:txBody>
          <a:bodyPr/>
          <a:lstStyle/>
          <a:p>
            <a:pPr eaLnBrk="1" hangingPunct="1">
              <a:lnSpc>
                <a:spcPct val="90000"/>
              </a:lnSpc>
              <a:buClr>
                <a:schemeClr val="accent2"/>
              </a:buClr>
              <a:buFont typeface="Wingdings" pitchFamily="2" charset="2"/>
              <a:buNone/>
            </a:pPr>
            <a:r>
              <a:rPr lang="en-US" dirty="0" smtClean="0"/>
              <a:t>Through training and training </a:t>
            </a:r>
          </a:p>
          <a:p>
            <a:pPr eaLnBrk="1" hangingPunct="1">
              <a:lnSpc>
                <a:spcPct val="90000"/>
              </a:lnSpc>
              <a:buClr>
                <a:schemeClr val="accent2"/>
              </a:buClr>
              <a:buFont typeface="Wingdings" pitchFamily="2" charset="2"/>
              <a:buNone/>
            </a:pPr>
            <a:r>
              <a:rPr lang="en-US" dirty="0" smtClean="0"/>
              <a:t>materials, such as:</a:t>
            </a:r>
          </a:p>
          <a:p>
            <a:pPr eaLnBrk="1" hangingPunct="1">
              <a:lnSpc>
                <a:spcPct val="90000"/>
              </a:lnSpc>
              <a:buClr>
                <a:schemeClr val="accent2"/>
              </a:buClr>
              <a:buFont typeface="Wingdings" pitchFamily="2" charset="2"/>
              <a:buNone/>
            </a:pPr>
            <a:endParaRPr lang="en-US" dirty="0" smtClean="0"/>
          </a:p>
          <a:p>
            <a:pPr lvl="1" eaLnBrk="1" hangingPunct="1">
              <a:lnSpc>
                <a:spcPct val="90000"/>
              </a:lnSpc>
              <a:buClr>
                <a:schemeClr val="accent2"/>
              </a:buClr>
            </a:pPr>
            <a:r>
              <a:rPr lang="en-US" dirty="0" smtClean="0"/>
              <a:t>Refresher trainings</a:t>
            </a:r>
          </a:p>
          <a:p>
            <a:pPr lvl="1" eaLnBrk="1" hangingPunct="1">
              <a:lnSpc>
                <a:spcPct val="90000"/>
              </a:lnSpc>
              <a:buClr>
                <a:schemeClr val="accent2"/>
              </a:buClr>
            </a:pPr>
            <a:r>
              <a:rPr lang="en-US" dirty="0" smtClean="0"/>
              <a:t>Videos of team discussions</a:t>
            </a:r>
          </a:p>
          <a:p>
            <a:pPr lvl="1" eaLnBrk="1" hangingPunct="1">
              <a:lnSpc>
                <a:spcPct val="90000"/>
              </a:lnSpc>
              <a:buClr>
                <a:schemeClr val="accent2"/>
              </a:buClr>
            </a:pPr>
            <a:r>
              <a:rPr lang="en-US" dirty="0" smtClean="0"/>
              <a:t>Written child examples</a:t>
            </a:r>
          </a:p>
          <a:p>
            <a:pPr lvl="1" eaLnBrk="1" hangingPunct="1">
              <a:lnSpc>
                <a:spcPct val="90000"/>
              </a:lnSpc>
              <a:buClr>
                <a:schemeClr val="accent2"/>
              </a:buClr>
            </a:pPr>
            <a:r>
              <a:rPr lang="en-US" dirty="0" smtClean="0"/>
              <a:t>Review of completed COSFs</a:t>
            </a:r>
          </a:p>
          <a:p>
            <a:pPr lvl="1" eaLnBrk="1" hangingPunct="1">
              <a:lnSpc>
                <a:spcPct val="90000"/>
              </a:lnSpc>
              <a:buClr>
                <a:schemeClr val="accent2"/>
              </a:buClr>
              <a:buFont typeface="Wingdings" pitchFamily="2" charset="2"/>
              <a:buNone/>
            </a:pPr>
            <a:endParaRPr lang="en-US" sz="3200" dirty="0" smtClean="0"/>
          </a:p>
        </p:txBody>
      </p:sp>
      <p:sp>
        <p:nvSpPr>
          <p:cNvPr id="17411" name="Slide Number Placeholder 5"/>
          <p:cNvSpPr>
            <a:spLocks noGrp="1"/>
          </p:cNvSpPr>
          <p:nvPr>
            <p:ph type="sldNum" sz="quarter" idx="11"/>
          </p:nvPr>
        </p:nvSpPr>
        <p:spPr>
          <a:noFill/>
        </p:spPr>
        <p:txBody>
          <a:bodyPr/>
          <a:lstStyle/>
          <a:p>
            <a:fld id="{BAD64123-7F29-45FC-B698-DD114FF9C579}" type="slidenum">
              <a:rPr lang="en-US" smtClean="0"/>
              <a:pPr/>
              <a:t>24</a:t>
            </a:fld>
            <a:endParaRPr lang="en-US" dirty="0" smtClean="0"/>
          </a:p>
        </p:txBody>
      </p:sp>
      <p:sp>
        <p:nvSpPr>
          <p:cNvPr id="5" name="Footer Placeholder 4"/>
          <p:cNvSpPr>
            <a:spLocks noGrp="1"/>
          </p:cNvSpPr>
          <p:nvPr>
            <p:ph type="ftr" sz="quarter" idx="4294967295"/>
          </p:nvPr>
        </p:nvSpPr>
        <p:spPr>
          <a:xfrm>
            <a:off x="152400" y="6356350"/>
            <a:ext cx="2895600" cy="365125"/>
          </a:xfrm>
        </p:spPr>
        <p:txBody>
          <a:bodyPr/>
          <a:lstStyle/>
          <a:p>
            <a:pPr>
              <a:defRPr/>
            </a:pPr>
            <a:r>
              <a:rPr lang="en-US" dirty="0"/>
              <a:t>Early Childhood Outcomes Center</a:t>
            </a:r>
            <a:endParaRPr lang="en-US" dirty="0">
              <a:latin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latin typeface="Calisto MT" pitchFamily="18" charset="0"/>
              </a:rPr>
              <a:t>Refresher trainings</a:t>
            </a:r>
            <a:r>
              <a:rPr lang="en-US" dirty="0" smtClean="0"/>
              <a:t>	</a:t>
            </a:r>
          </a:p>
        </p:txBody>
      </p:sp>
      <p:sp>
        <p:nvSpPr>
          <p:cNvPr id="19461" name="Rectangle 3"/>
          <p:cNvSpPr>
            <a:spLocks noGrp="1" noChangeArrowheads="1"/>
          </p:cNvSpPr>
          <p:nvPr>
            <p:ph idx="1"/>
          </p:nvPr>
        </p:nvSpPr>
        <p:spPr>
          <a:xfrm>
            <a:off x="457200" y="2438400"/>
            <a:ext cx="8229600" cy="3840163"/>
          </a:xfrm>
        </p:spPr>
        <p:txBody>
          <a:bodyPr/>
          <a:lstStyle/>
          <a:p>
            <a:pPr marL="533400" indent="-533400" eaLnBrk="1" hangingPunct="1">
              <a:lnSpc>
                <a:spcPct val="90000"/>
              </a:lnSpc>
              <a:spcBef>
                <a:spcPct val="0"/>
              </a:spcBef>
              <a:spcAft>
                <a:spcPct val="0"/>
              </a:spcAft>
              <a:buNone/>
            </a:pPr>
            <a:r>
              <a:rPr lang="en-US" sz="2800" dirty="0" smtClean="0">
                <a:latin typeface="Calisto MT" pitchFamily="18" charset="0"/>
              </a:rPr>
              <a:t>Training Resources Page:</a:t>
            </a:r>
          </a:p>
          <a:p>
            <a:pPr marL="533400" indent="-533400" eaLnBrk="1" hangingPunct="1">
              <a:lnSpc>
                <a:spcPct val="90000"/>
              </a:lnSpc>
              <a:spcBef>
                <a:spcPct val="0"/>
              </a:spcBef>
              <a:spcAft>
                <a:spcPct val="0"/>
              </a:spcAft>
              <a:buNone/>
            </a:pPr>
            <a:r>
              <a:rPr lang="en-US" sz="2000" dirty="0" smtClean="0">
                <a:latin typeface="Calisto MT" pitchFamily="18" charset="0"/>
                <a:hlinkClick r:id="rId3"/>
              </a:rPr>
              <a:t>www.fpg.unc.edu/~</a:t>
            </a:r>
            <a:r>
              <a:rPr lang="en-US" sz="2000" dirty="0" smtClean="0">
                <a:latin typeface="Calisto MT" pitchFamily="18" charset="0"/>
                <a:hlinkClick r:id="rId3"/>
              </a:rPr>
              <a:t>eco/pages/training_resources.cfm#COSFTopics</a:t>
            </a:r>
            <a:r>
              <a:rPr lang="en-US" sz="2000" dirty="0" smtClean="0">
                <a:latin typeface="Calisto MT" pitchFamily="18" charset="0"/>
              </a:rPr>
              <a:t> </a:t>
            </a:r>
            <a:endParaRPr lang="en-US" sz="2000" dirty="0" smtClean="0">
              <a:latin typeface="Calisto MT" pitchFamily="18" charset="0"/>
            </a:endParaRPr>
          </a:p>
          <a:p>
            <a:pPr marL="533400" indent="-533400" eaLnBrk="1" hangingPunct="1">
              <a:lnSpc>
                <a:spcPct val="90000"/>
              </a:lnSpc>
              <a:spcBef>
                <a:spcPct val="0"/>
              </a:spcBef>
              <a:spcAft>
                <a:spcPct val="0"/>
              </a:spcAft>
              <a:buNone/>
            </a:pPr>
            <a:endParaRPr lang="en-US" sz="2000" dirty="0" smtClean="0">
              <a:latin typeface="Calisto MT" pitchFamily="18" charset="0"/>
            </a:endParaRPr>
          </a:p>
          <a:p>
            <a:pPr marL="533400" indent="-533400" eaLnBrk="1" hangingPunct="1">
              <a:lnSpc>
                <a:spcPct val="90000"/>
              </a:lnSpc>
              <a:spcBef>
                <a:spcPct val="0"/>
              </a:spcBef>
              <a:spcAft>
                <a:spcPct val="0"/>
              </a:spcAft>
              <a:buNone/>
            </a:pPr>
            <a:r>
              <a:rPr lang="en-US" sz="2800" dirty="0" smtClean="0">
                <a:latin typeface="Calisto MT" pitchFamily="18" charset="0"/>
              </a:rPr>
              <a:t>Refresher PPT:  Background on Requirements</a:t>
            </a:r>
          </a:p>
          <a:p>
            <a:pPr marL="533400" indent="-533400" eaLnBrk="1" hangingPunct="1">
              <a:lnSpc>
                <a:spcPct val="90000"/>
              </a:lnSpc>
              <a:spcBef>
                <a:spcPct val="0"/>
              </a:spcBef>
              <a:spcAft>
                <a:spcPct val="0"/>
              </a:spcAft>
              <a:buNone/>
            </a:pPr>
            <a:r>
              <a:rPr lang="en-US" sz="2000" dirty="0" smtClean="0">
                <a:latin typeface="Calisto MT" pitchFamily="18" charset="0"/>
                <a:hlinkClick r:id="rId4"/>
              </a:rPr>
              <a:t>www.fpg.unc.edu/~</a:t>
            </a:r>
            <a:r>
              <a:rPr lang="en-US" sz="2000" dirty="0" smtClean="0">
                <a:latin typeface="Calisto MT" pitchFamily="18" charset="0"/>
                <a:hlinkClick r:id="rId4"/>
              </a:rPr>
              <a:t>eco/assets/ppt/Refresher-background_revised.ppt</a:t>
            </a:r>
            <a:r>
              <a:rPr lang="en-US" sz="2000" dirty="0" smtClean="0">
                <a:latin typeface="Calisto MT" pitchFamily="18" charset="0"/>
              </a:rPr>
              <a:t> </a:t>
            </a:r>
            <a:endParaRPr lang="en-US" sz="2000" dirty="0" smtClean="0">
              <a:latin typeface="Calisto MT" pitchFamily="18" charset="0"/>
            </a:endParaRPr>
          </a:p>
          <a:p>
            <a:pPr marL="533400" indent="-533400" eaLnBrk="1" hangingPunct="1">
              <a:lnSpc>
                <a:spcPct val="90000"/>
              </a:lnSpc>
              <a:spcBef>
                <a:spcPct val="0"/>
              </a:spcBef>
              <a:spcAft>
                <a:spcPct val="0"/>
              </a:spcAft>
              <a:buNone/>
            </a:pPr>
            <a:endParaRPr lang="en-US" sz="2000" dirty="0" smtClean="0">
              <a:latin typeface="Calisto MT" pitchFamily="18" charset="0"/>
            </a:endParaRPr>
          </a:p>
          <a:p>
            <a:pPr marL="533400" indent="-533400" eaLnBrk="1" hangingPunct="1">
              <a:lnSpc>
                <a:spcPct val="90000"/>
              </a:lnSpc>
              <a:spcBef>
                <a:spcPct val="0"/>
              </a:spcBef>
              <a:spcAft>
                <a:spcPct val="0"/>
              </a:spcAft>
              <a:buNone/>
            </a:pPr>
            <a:r>
              <a:rPr lang="en-US" sz="2800" dirty="0" smtClean="0">
                <a:latin typeface="Calisto MT" pitchFamily="18" charset="0"/>
              </a:rPr>
              <a:t>Refresher PPT:  COSF</a:t>
            </a:r>
          </a:p>
          <a:p>
            <a:pPr marL="533400" indent="-533400" eaLnBrk="1" hangingPunct="1">
              <a:lnSpc>
                <a:spcPct val="90000"/>
              </a:lnSpc>
              <a:spcBef>
                <a:spcPct val="0"/>
              </a:spcBef>
              <a:spcAft>
                <a:spcPct val="0"/>
              </a:spcAft>
              <a:buNone/>
            </a:pPr>
            <a:r>
              <a:rPr lang="en-US" sz="2000" dirty="0" smtClean="0">
                <a:latin typeface="Calisto MT" pitchFamily="18" charset="0"/>
                <a:hlinkClick r:id="rId5"/>
              </a:rPr>
              <a:t>www.fpg.unc.edu/~</a:t>
            </a:r>
            <a:r>
              <a:rPr lang="en-US" sz="2000" dirty="0" smtClean="0">
                <a:latin typeface="Calisto MT" pitchFamily="18" charset="0"/>
                <a:hlinkClick r:id="rId5"/>
              </a:rPr>
              <a:t>eco/assets/ppt/Refresher-COSF_revised.ppt</a:t>
            </a:r>
            <a:r>
              <a:rPr lang="en-US" sz="2000" dirty="0" smtClean="0">
                <a:latin typeface="Calisto MT" pitchFamily="18" charset="0"/>
              </a:rPr>
              <a:t> </a:t>
            </a:r>
            <a:endParaRPr lang="en-US" sz="2000" dirty="0" smtClean="0">
              <a:latin typeface="Calisto MT" pitchFamily="18" charset="0"/>
            </a:endParaRPr>
          </a:p>
          <a:p>
            <a:pPr marL="533400" indent="-533400" eaLnBrk="1" hangingPunct="1">
              <a:lnSpc>
                <a:spcPct val="90000"/>
              </a:lnSpc>
              <a:spcBef>
                <a:spcPct val="0"/>
              </a:spcBef>
              <a:spcAft>
                <a:spcPct val="0"/>
              </a:spcAft>
              <a:buNone/>
            </a:pPr>
            <a:endParaRPr lang="en-US" sz="2000" dirty="0" smtClean="0">
              <a:latin typeface="Calisto MT" pitchFamily="18" charset="0"/>
            </a:endParaRPr>
          </a:p>
          <a:p>
            <a:pPr marL="533400" indent="-533400" eaLnBrk="1" hangingPunct="1">
              <a:lnSpc>
                <a:spcPct val="90000"/>
              </a:lnSpc>
              <a:spcBef>
                <a:spcPct val="0"/>
              </a:spcBef>
              <a:spcAft>
                <a:spcPct val="0"/>
              </a:spcAft>
              <a:buNone/>
            </a:pPr>
            <a:endParaRPr lang="en-US" sz="2000" dirty="0" smtClean="0">
              <a:latin typeface="Calisto MT" pitchFamily="18" charset="0"/>
            </a:endParaRPr>
          </a:p>
          <a:p>
            <a:pPr marL="533400" indent="-533400" eaLnBrk="1" hangingPunct="1">
              <a:lnSpc>
                <a:spcPct val="90000"/>
              </a:lnSpc>
              <a:spcBef>
                <a:spcPct val="0"/>
              </a:spcBef>
              <a:spcAft>
                <a:spcPct val="0"/>
              </a:spcAft>
              <a:buNone/>
            </a:pPr>
            <a:r>
              <a:rPr lang="en-US" sz="2000" dirty="0" smtClean="0">
                <a:latin typeface="Calisto MT" pitchFamily="18" charset="0"/>
              </a:rPr>
              <a:t>*Also includes:  Suggested Activities  &amp; Participant Materials</a:t>
            </a:r>
          </a:p>
          <a:p>
            <a:pPr marL="533400" indent="-533400" eaLnBrk="1" hangingPunct="1">
              <a:lnSpc>
                <a:spcPct val="90000"/>
              </a:lnSpc>
              <a:spcBef>
                <a:spcPct val="0"/>
              </a:spcBef>
              <a:spcAft>
                <a:spcPct val="0"/>
              </a:spcAft>
              <a:buNone/>
            </a:pPr>
            <a:endParaRPr lang="en-US" sz="2000" dirty="0" smtClean="0"/>
          </a:p>
        </p:txBody>
      </p:sp>
      <p:sp>
        <p:nvSpPr>
          <p:cNvPr id="19459" name="Slide Number Placeholder 5"/>
          <p:cNvSpPr>
            <a:spLocks noGrp="1"/>
          </p:cNvSpPr>
          <p:nvPr>
            <p:ph type="sldNum" sz="quarter" idx="11"/>
          </p:nvPr>
        </p:nvSpPr>
        <p:spPr>
          <a:noFill/>
        </p:spPr>
        <p:txBody>
          <a:bodyPr/>
          <a:lstStyle/>
          <a:p>
            <a:fld id="{D0DB9952-0ABF-4560-8012-51996C4B776C}" type="slidenum">
              <a:rPr lang="en-US" smtClean="0"/>
              <a:pPr/>
              <a:t>25</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457200" y="2286000"/>
            <a:ext cx="8077200" cy="3276600"/>
          </a:xfrm>
        </p:spPr>
        <p:txBody>
          <a:bodyPr/>
          <a:lstStyle/>
          <a:p>
            <a:pPr algn="ctr" eaLnBrk="1" hangingPunct="1">
              <a:defRPr/>
            </a:pPr>
            <a:r>
              <a:rPr lang="en-US" sz="4800" b="0" dirty="0" smtClean="0">
                <a:effectLst>
                  <a:outerShdw blurRad="38100" dist="38100" sx="1000" sy="1000" algn="tl">
                    <a:srgbClr val="000000"/>
                  </a:outerShdw>
                </a:effectLst>
              </a:rPr>
              <a:t>Refresher:</a:t>
            </a:r>
            <a:br>
              <a:rPr lang="en-US" sz="4800" b="0" dirty="0" smtClean="0">
                <a:effectLst>
                  <a:outerShdw blurRad="38100" dist="38100" sx="1000" sy="1000" algn="tl">
                    <a:srgbClr val="000000"/>
                  </a:outerShdw>
                </a:effectLst>
              </a:rPr>
            </a:br>
            <a:r>
              <a:rPr lang="en-US" sz="4800" b="0" dirty="0" smtClean="0">
                <a:effectLst>
                  <a:outerShdw blurRad="38100" dist="38100" sx="1000" sy="1000" algn="tl">
                    <a:srgbClr val="000000"/>
                  </a:outerShdw>
                </a:effectLst>
              </a:rPr>
              <a:t>  Child Outcome </a:t>
            </a:r>
            <a:br>
              <a:rPr lang="en-US" sz="4800" b="0" dirty="0" smtClean="0">
                <a:effectLst>
                  <a:outerShdw blurRad="38100" dist="38100" sx="1000" sy="1000" algn="tl">
                    <a:srgbClr val="000000"/>
                  </a:outerShdw>
                </a:effectLst>
              </a:rPr>
            </a:br>
            <a:r>
              <a:rPr lang="en-US" sz="4800" b="0" dirty="0" smtClean="0">
                <a:effectLst>
                  <a:outerShdw blurRad="38100" dist="38100" sx="1000" sy="1000" algn="tl">
                    <a:srgbClr val="000000"/>
                  </a:outerShdw>
                </a:effectLst>
              </a:rPr>
              <a:t>Summary Form</a:t>
            </a:r>
            <a:r>
              <a:rPr lang="en-US" dirty="0" smtClean="0">
                <a:solidFill>
                  <a:srgbClr val="FFFF66"/>
                </a:solidFill>
                <a:effectLst>
                  <a:outerShdw blurRad="38100" dist="38100" dir="2700000" algn="tl">
                    <a:srgbClr val="000000"/>
                  </a:outerShdw>
                </a:effectLst>
              </a:rPr>
              <a:t/>
            </a:r>
            <a:br>
              <a:rPr lang="en-US" dirty="0" smtClean="0">
                <a:solidFill>
                  <a:srgbClr val="FFFF66"/>
                </a:solidFill>
                <a:effectLst>
                  <a:outerShdw blurRad="38100" dist="38100" dir="2700000" algn="tl">
                    <a:srgbClr val="000000"/>
                  </a:outerShdw>
                </a:effectLst>
              </a:rPr>
            </a:br>
            <a:endParaRPr lang="en-US" dirty="0" smtClean="0"/>
          </a:p>
        </p:txBody>
      </p:sp>
      <p:sp>
        <p:nvSpPr>
          <p:cNvPr id="5" name="Slide Number Placeholder 5"/>
          <p:cNvSpPr>
            <a:spLocks noGrp="1"/>
          </p:cNvSpPr>
          <p:nvPr>
            <p:ph type="sldNum" sz="quarter" idx="11"/>
          </p:nvPr>
        </p:nvSpPr>
        <p:spPr>
          <a:xfrm>
            <a:off x="6553200" y="6356350"/>
            <a:ext cx="2133600" cy="365125"/>
          </a:xfrm>
          <a:noFill/>
        </p:spPr>
        <p:txBody>
          <a:bodyPr/>
          <a:lstStyle/>
          <a:p>
            <a:pPr algn="r"/>
            <a:fld id="{D0DB9952-0ABF-4560-8012-51996C4B776C}" type="slidenum">
              <a:rPr lang="en-US" smtClean="0">
                <a:solidFill>
                  <a:srgbClr val="224568"/>
                </a:solidFill>
                <a:latin typeface="Calisto MT" pitchFamily="18" charset="0"/>
              </a:rPr>
              <a:pPr algn="r"/>
              <a:t>26</a:t>
            </a:fld>
            <a:endParaRPr lang="en-US" dirty="0" smtClean="0">
              <a:solidFill>
                <a:srgbClr val="224568"/>
              </a:solidFill>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spcAft>
                <a:spcPct val="0"/>
              </a:spcAft>
            </a:pPr>
            <a:r>
              <a:rPr lang="en-US" sz="2800" b="1" dirty="0" smtClean="0"/>
              <a:t>Between them, team members must:</a:t>
            </a:r>
            <a:r>
              <a:rPr lang="en-US" sz="2400" b="1" dirty="0" smtClean="0"/>
              <a:t> </a:t>
            </a:r>
          </a:p>
          <a:p>
            <a:pPr marL="533400" indent="-533400" algn="l" eaLnBrk="1" hangingPunct="1">
              <a:lnSpc>
                <a:spcPct val="90000"/>
              </a:lnSpc>
              <a:spcBef>
                <a:spcPct val="0"/>
              </a:spcBef>
              <a:spcAft>
                <a:spcPct val="0"/>
              </a:spcAft>
            </a:pPr>
            <a:endParaRPr lang="en-US" sz="2400" dirty="0" smtClean="0"/>
          </a:p>
          <a:p>
            <a:pPr marL="533400" indent="-533400" algn="l" eaLnBrk="1" hangingPunct="1">
              <a:lnSpc>
                <a:spcPct val="90000"/>
              </a:lnSpc>
              <a:spcBef>
                <a:spcPct val="0"/>
              </a:spcBef>
              <a:buClr>
                <a:schemeClr val="bg1"/>
              </a:buClr>
            </a:pPr>
            <a:r>
              <a:rPr lang="en-US" sz="2400" dirty="0" smtClean="0">
                <a:solidFill>
                  <a:srgbClr val="4E2AB8"/>
                </a:solidFill>
              </a:rPr>
              <a:t>1.  Know about the child’s functioning across settings and</a:t>
            </a:r>
          </a:p>
          <a:p>
            <a:pPr marL="533400" indent="-533400" algn="l" eaLnBrk="1" hangingPunct="1">
              <a:lnSpc>
                <a:spcPct val="90000"/>
              </a:lnSpc>
              <a:spcBef>
                <a:spcPct val="0"/>
              </a:spcBef>
              <a:buClr>
                <a:schemeClr val="bg1"/>
              </a:buClr>
            </a:pPr>
            <a:r>
              <a:rPr lang="en-US" sz="2400" dirty="0" smtClean="0">
                <a:solidFill>
                  <a:srgbClr val="4E2AB8"/>
                </a:solidFill>
              </a:rPr>
              <a:t>     situations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2.  Understand age-expected child development</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3.  Understand the content of the three child outcomes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4.  Know how to use the rating scale</a:t>
            </a:r>
          </a:p>
          <a:p>
            <a:pPr marL="533400" indent="-533400" algn="l" eaLnBrk="1" hangingPunct="1">
              <a:lnSpc>
                <a:spcPct val="8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5.  Understand age expectations for child functioning </a:t>
            </a:r>
          </a:p>
          <a:p>
            <a:pPr marL="533400" indent="-533400" algn="l" eaLnBrk="1" hangingPunct="1">
              <a:lnSpc>
                <a:spcPct val="80000"/>
              </a:lnSpc>
              <a:spcBef>
                <a:spcPct val="0"/>
              </a:spcBef>
              <a:buClr>
                <a:schemeClr val="bg1"/>
              </a:buClr>
            </a:pPr>
            <a:r>
              <a:rPr lang="en-US" sz="2400" dirty="0" smtClean="0"/>
              <a:t>     within the child’s culture</a:t>
            </a:r>
          </a:p>
        </p:txBody>
      </p:sp>
      <p:sp>
        <p:nvSpPr>
          <p:cNvPr id="7" name="Slide Number Placeholder 5"/>
          <p:cNvSpPr>
            <a:spLocks noGrp="1"/>
          </p:cNvSpPr>
          <p:nvPr>
            <p:ph type="sldNum" sz="quarter" idx="11"/>
          </p:nvPr>
        </p:nvSpPr>
        <p:spPr>
          <a:xfrm>
            <a:off x="6553200" y="6356350"/>
            <a:ext cx="2133600" cy="365125"/>
          </a:xfrm>
          <a:noFill/>
        </p:spPr>
        <p:txBody>
          <a:bodyPr/>
          <a:lstStyle/>
          <a:p>
            <a:fld id="{D0DB9952-0ABF-4560-8012-51996C4B776C}" type="slidenum">
              <a:rPr lang="en-US" smtClean="0"/>
              <a:pPr/>
              <a:t>27</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pPr eaLnBrk="1" hangingPunct="1">
              <a:defRPr/>
            </a:pPr>
            <a:r>
              <a:rPr lang="en-US" dirty="0" smtClean="0"/>
              <a:t>Important point</a:t>
            </a:r>
          </a:p>
        </p:txBody>
      </p:sp>
      <p:sp>
        <p:nvSpPr>
          <p:cNvPr id="20485" name="Rectangle 3"/>
          <p:cNvSpPr>
            <a:spLocks noGrp="1" noChangeArrowheads="1"/>
          </p:cNvSpPr>
          <p:nvPr>
            <p:ph idx="1"/>
          </p:nvPr>
        </p:nvSpPr>
        <p:spPr>
          <a:xfrm>
            <a:off x="457200" y="2514600"/>
            <a:ext cx="8229600" cy="3840163"/>
          </a:xfrm>
        </p:spPr>
        <p:txBody>
          <a:bodyPr/>
          <a:lstStyle/>
          <a:p>
            <a:pPr eaLnBrk="1" hangingPunct="1"/>
            <a:r>
              <a:rPr lang="en-US" sz="2800" dirty="0" smtClean="0"/>
              <a:t>It is not necessary that all team members be knowledgeable in all 5 areas </a:t>
            </a:r>
          </a:p>
          <a:p>
            <a:pPr eaLnBrk="1" hangingPunct="1"/>
            <a:r>
              <a:rPr lang="en-US" sz="2800" dirty="0" smtClean="0"/>
              <a:t>Especially, no expectation that parents understand the rating scale or typical child development</a:t>
            </a:r>
          </a:p>
          <a:p>
            <a:pPr eaLnBrk="1" hangingPunct="1"/>
            <a:r>
              <a:rPr lang="en-US" sz="2800" dirty="0" smtClean="0"/>
              <a:t>But the professionals have to!</a:t>
            </a:r>
          </a:p>
        </p:txBody>
      </p:sp>
      <p:sp>
        <p:nvSpPr>
          <p:cNvPr id="20483" name="Slide Number Placeholder 5"/>
          <p:cNvSpPr>
            <a:spLocks noGrp="1"/>
          </p:cNvSpPr>
          <p:nvPr>
            <p:ph type="sldNum" sz="quarter" idx="11"/>
          </p:nvPr>
        </p:nvSpPr>
        <p:spPr>
          <a:noFill/>
        </p:spPr>
        <p:txBody>
          <a:bodyPr/>
          <a:lstStyle/>
          <a:p>
            <a:fld id="{7BF39148-E004-4270-B071-16148A168EC1}" type="slidenum">
              <a:rPr lang="en-US" smtClean="0"/>
              <a:pPr/>
              <a:t>28</a:t>
            </a:fld>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pPr>
            <a:r>
              <a:rPr lang="en-US" sz="2800" b="1" dirty="0" smtClean="0"/>
              <a:t>Between them, team members must:</a:t>
            </a:r>
            <a:r>
              <a:rPr lang="en-US" sz="2400" b="1" dirty="0" smtClean="0"/>
              <a:t> </a:t>
            </a:r>
          </a:p>
          <a:p>
            <a:pPr marL="274320" indent="-533400" algn="l" eaLnBrk="1" hangingPunct="1">
              <a:lnSpc>
                <a:spcPct val="90000"/>
              </a:lnSpc>
              <a:spcBef>
                <a:spcPct val="0"/>
              </a:spcBef>
            </a:pPr>
            <a:endParaRPr lang="en-US" sz="2400" dirty="0" smtClean="0"/>
          </a:p>
          <a:p>
            <a:pPr marL="274320" indent="-533400" algn="l" eaLnBrk="1" hangingPunct="1">
              <a:lnSpc>
                <a:spcPct val="90000"/>
              </a:lnSpc>
              <a:spcBef>
                <a:spcPct val="0"/>
              </a:spcBef>
              <a:buClr>
                <a:schemeClr val="bg1"/>
              </a:buClr>
            </a:pPr>
            <a:r>
              <a:rPr lang="en-US" sz="2400" dirty="0" smtClean="0"/>
              <a:t>1.  Know about the child’s functioning across settings and</a:t>
            </a:r>
          </a:p>
          <a:p>
            <a:pPr marL="274320" indent="-533400" algn="l" eaLnBrk="1" hangingPunct="1">
              <a:lnSpc>
                <a:spcPct val="90000"/>
              </a:lnSpc>
              <a:spcBef>
                <a:spcPct val="0"/>
              </a:spcBef>
              <a:buClr>
                <a:schemeClr val="bg1"/>
              </a:buClr>
            </a:pPr>
            <a:r>
              <a:rPr lang="en-US" sz="2400" dirty="0" smtClean="0"/>
              <a:t>     situations</a:t>
            </a:r>
          </a:p>
          <a:p>
            <a:pPr marL="274320" indent="-533400" algn="l" eaLnBrk="1" hangingPunct="1">
              <a:lnSpc>
                <a:spcPct val="90000"/>
              </a:lnSpc>
              <a:spcBef>
                <a:spcPct val="0"/>
              </a:spcBef>
              <a:buClr>
                <a:schemeClr val="bg1"/>
              </a:buClr>
              <a:buFont typeface="+mj-lt"/>
              <a:buAutoNum type="arabicPeriod"/>
            </a:pPr>
            <a:endParaRPr lang="en-US" sz="2400" dirty="0" smtClean="0"/>
          </a:p>
          <a:p>
            <a:pPr marL="274320" indent="-533400" algn="l" eaLnBrk="1" hangingPunct="1">
              <a:lnSpc>
                <a:spcPct val="90000"/>
              </a:lnSpc>
              <a:spcBef>
                <a:spcPct val="0"/>
              </a:spcBef>
              <a:buClr>
                <a:schemeClr val="bg1"/>
              </a:buClr>
            </a:pPr>
            <a:r>
              <a:rPr lang="en-US" sz="2400" dirty="0" smtClean="0">
                <a:solidFill>
                  <a:srgbClr val="4E2AB8"/>
                </a:solidFill>
              </a:rPr>
              <a:t>2.  Understand age-expected child development</a:t>
            </a:r>
          </a:p>
          <a:p>
            <a:pPr marL="274320" indent="-533400" algn="l" eaLnBrk="1" hangingPunct="1">
              <a:lnSpc>
                <a:spcPct val="90000"/>
              </a:lnSpc>
              <a:spcBef>
                <a:spcPct val="0"/>
              </a:spcBef>
              <a:buClr>
                <a:schemeClr val="bg1"/>
              </a:buClr>
              <a:buFont typeface="+mj-lt"/>
              <a:buAutoNum type="arabicPeriod"/>
            </a:pPr>
            <a:endParaRPr lang="en-US" sz="2400" dirty="0" smtClean="0"/>
          </a:p>
          <a:p>
            <a:pPr marL="274320" indent="-533400" algn="l" eaLnBrk="1" hangingPunct="1">
              <a:lnSpc>
                <a:spcPct val="90000"/>
              </a:lnSpc>
              <a:spcBef>
                <a:spcPct val="0"/>
              </a:spcBef>
              <a:buClr>
                <a:schemeClr val="bg1"/>
              </a:buClr>
            </a:pPr>
            <a:r>
              <a:rPr lang="en-US" sz="2400" dirty="0" smtClean="0"/>
              <a:t>3.  Understand the content of the three child outcomes</a:t>
            </a:r>
          </a:p>
          <a:p>
            <a:pPr marL="274320" indent="-533400" algn="l" eaLnBrk="1" hangingPunct="1">
              <a:lnSpc>
                <a:spcPct val="90000"/>
              </a:lnSpc>
              <a:spcBef>
                <a:spcPct val="0"/>
              </a:spcBef>
              <a:buClr>
                <a:schemeClr val="bg1"/>
              </a:buClr>
              <a:buFont typeface="+mj-lt"/>
              <a:buAutoNum type="arabicPeriod"/>
            </a:pPr>
            <a:endParaRPr lang="en-US" sz="2400" dirty="0" smtClean="0"/>
          </a:p>
          <a:p>
            <a:pPr marL="274320" indent="-533400" algn="l" eaLnBrk="1" hangingPunct="1">
              <a:lnSpc>
                <a:spcPct val="80000"/>
              </a:lnSpc>
              <a:spcBef>
                <a:spcPct val="0"/>
              </a:spcBef>
              <a:buClr>
                <a:schemeClr val="bg1"/>
              </a:buClr>
            </a:pPr>
            <a:r>
              <a:rPr lang="en-US" sz="2400" dirty="0" smtClean="0"/>
              <a:t>4.  Know how to use the rating scale</a:t>
            </a:r>
          </a:p>
          <a:p>
            <a:pPr marL="274320" indent="-533400" algn="l" eaLnBrk="1" hangingPunct="1">
              <a:lnSpc>
                <a:spcPct val="80000"/>
              </a:lnSpc>
              <a:spcBef>
                <a:spcPct val="0"/>
              </a:spcBef>
              <a:buClr>
                <a:schemeClr val="bg1"/>
              </a:buClr>
              <a:buFont typeface="+mj-lt"/>
              <a:buAutoNum type="arabicPeriod"/>
            </a:pPr>
            <a:endParaRPr lang="en-US" sz="2400" dirty="0" smtClean="0"/>
          </a:p>
          <a:p>
            <a:pPr marL="274320" indent="-533400" algn="l" eaLnBrk="1" hangingPunct="1">
              <a:lnSpc>
                <a:spcPct val="80000"/>
              </a:lnSpc>
              <a:spcBef>
                <a:spcPct val="0"/>
              </a:spcBef>
              <a:buClr>
                <a:schemeClr val="bg1"/>
              </a:buClr>
            </a:pPr>
            <a:r>
              <a:rPr lang="en-US" sz="2400" dirty="0" smtClean="0"/>
              <a:t>5.  Understand age expectations for child functioning </a:t>
            </a:r>
          </a:p>
          <a:p>
            <a:pPr marL="274320" indent="-533400" algn="l" eaLnBrk="1" hangingPunct="1">
              <a:lnSpc>
                <a:spcPct val="80000"/>
              </a:lnSpc>
              <a:spcBef>
                <a:spcPct val="0"/>
              </a:spcBef>
              <a:buClr>
                <a:schemeClr val="bg1"/>
              </a:buClr>
            </a:pPr>
            <a:r>
              <a:rPr lang="en-US" sz="2400" dirty="0" smtClean="0"/>
              <a:t>     within the child’s culture</a:t>
            </a:r>
          </a:p>
          <a:p>
            <a:pPr marL="533400" indent="-533400" algn="l" eaLnBrk="1" hangingPunct="1">
              <a:lnSpc>
                <a:spcPct val="90000"/>
              </a:lnSpc>
              <a:spcBef>
                <a:spcPct val="0"/>
              </a:spcBef>
              <a:spcAft>
                <a:spcPct val="0"/>
              </a:spcAft>
            </a:pPr>
            <a:endParaRPr lang="en-US" sz="2400" dirty="0" smtClean="0"/>
          </a:p>
        </p:txBody>
      </p:sp>
      <p:sp>
        <p:nvSpPr>
          <p:cNvPr id="7" name="Slide Number Placeholder 5"/>
          <p:cNvSpPr>
            <a:spLocks noGrp="1"/>
          </p:cNvSpPr>
          <p:nvPr>
            <p:ph type="sldNum" sz="quarter" idx="11"/>
          </p:nvPr>
        </p:nvSpPr>
        <p:spPr>
          <a:xfrm>
            <a:off x="6553200" y="6356350"/>
            <a:ext cx="2133600" cy="365125"/>
          </a:xfrm>
          <a:noFill/>
        </p:spPr>
        <p:txBody>
          <a:bodyPr/>
          <a:lstStyle/>
          <a:p>
            <a:fld id="{7BF39148-E004-4270-B071-16148A168EC1}" type="slidenum">
              <a:rPr lang="en-US" smtClean="0"/>
              <a:pPr/>
              <a:t>29</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0"/>
            <a:ext cx="8229600" cy="1470025"/>
          </a:xfrm>
        </p:spPr>
        <p:txBody>
          <a:bodyPr/>
          <a:lstStyle/>
          <a:p>
            <a:r>
              <a:rPr lang="en-US" sz="3200" dirty="0" smtClean="0">
                <a:latin typeface="Calisto MT" pitchFamily="18" charset="0"/>
              </a:rPr>
              <a:t>Ways of increasing the consistency and accuracy of COSF data</a:t>
            </a:r>
            <a:endParaRPr lang="en-US" sz="3200" dirty="0">
              <a:latin typeface="Calisto MT" pitchFamily="18" charset="0"/>
            </a:endParaRPr>
          </a:p>
        </p:txBody>
      </p:sp>
      <p:sp>
        <p:nvSpPr>
          <p:cNvPr id="2" name="Content Placeholder 1"/>
          <p:cNvSpPr>
            <a:spLocks noGrp="1"/>
          </p:cNvSpPr>
          <p:nvPr>
            <p:ph type="subTitle" idx="1"/>
          </p:nvPr>
        </p:nvSpPr>
        <p:spPr>
          <a:xfrm>
            <a:off x="457200" y="2819400"/>
            <a:ext cx="8382000" cy="2514600"/>
          </a:xfrm>
        </p:spPr>
        <p:txBody>
          <a:bodyPr/>
          <a:lstStyle/>
          <a:p>
            <a:pPr algn="l">
              <a:lnSpc>
                <a:spcPct val="150000"/>
              </a:lnSpc>
              <a:buFont typeface="Arial" pitchFamily="34" charset="0"/>
              <a:buChar char="•"/>
            </a:pPr>
            <a:r>
              <a:rPr lang="en-US" sz="2400" dirty="0" smtClean="0">
                <a:latin typeface="Calisto MT" pitchFamily="18" charset="0"/>
              </a:rPr>
              <a:t>  </a:t>
            </a:r>
            <a:r>
              <a:rPr lang="en-US" sz="2800" dirty="0" smtClean="0">
                <a:latin typeface="Calisto MT" pitchFamily="18" charset="0"/>
              </a:rPr>
              <a:t>Selecting formal assessments for use with COSF</a:t>
            </a:r>
          </a:p>
          <a:p>
            <a:pPr algn="l">
              <a:lnSpc>
                <a:spcPct val="150000"/>
              </a:lnSpc>
              <a:buFont typeface="Arial" pitchFamily="34" charset="0"/>
              <a:buChar char="•"/>
            </a:pPr>
            <a:r>
              <a:rPr lang="en-US" sz="2800" dirty="0" smtClean="0">
                <a:latin typeface="Calisto MT" pitchFamily="18" charset="0"/>
              </a:rPr>
              <a:t>  COSF training and training materials and activities</a:t>
            </a:r>
          </a:p>
          <a:p>
            <a:pPr algn="l">
              <a:lnSpc>
                <a:spcPct val="150000"/>
              </a:lnSpc>
              <a:buFont typeface="Arial" pitchFamily="34" charset="0"/>
              <a:buChar char="•"/>
            </a:pPr>
            <a:r>
              <a:rPr lang="en-US" sz="2800" dirty="0" smtClean="0">
                <a:latin typeface="Calisto MT" pitchFamily="18" charset="0"/>
              </a:rPr>
              <a:t>  Reviewing COSF ratings for quality</a:t>
            </a:r>
          </a:p>
          <a:p>
            <a:pPr algn="l">
              <a:lnSpc>
                <a:spcPct val="150000"/>
              </a:lnSpc>
              <a:buFont typeface="Arial" pitchFamily="34" charset="0"/>
              <a:buChar char="•"/>
            </a:pPr>
            <a:r>
              <a:rPr lang="en-US" sz="2800" dirty="0" smtClean="0">
                <a:latin typeface="Calisto MT" pitchFamily="18" charset="0"/>
              </a:rPr>
              <a:t>  Analyzing aggregate data </a:t>
            </a:r>
            <a:endParaRPr lang="en-US" sz="2800" dirty="0">
              <a:latin typeface="Calisto MT" pitchFamily="18" charset="0"/>
            </a:endParaRP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lstStyle/>
          <a:p>
            <a:pPr marL="342900" indent="-342900" eaLnBrk="1" hangingPunct="1">
              <a:defRPr/>
            </a:pPr>
            <a:r>
              <a:rPr lang="en-US" sz="3200" dirty="0" smtClean="0"/>
              <a:t/>
            </a:r>
            <a:br>
              <a:rPr lang="en-US" sz="3200" dirty="0" smtClean="0"/>
            </a:br>
            <a:r>
              <a:rPr lang="en-US" sz="3200" dirty="0" smtClean="0"/>
              <a:t>1.  Know about the child’s functioning across settings and situations</a:t>
            </a:r>
          </a:p>
        </p:txBody>
      </p:sp>
      <p:sp>
        <p:nvSpPr>
          <p:cNvPr id="1018883" name="Rectangle 3"/>
          <p:cNvSpPr>
            <a:spLocks noGrp="1" noChangeArrowheads="1"/>
          </p:cNvSpPr>
          <p:nvPr>
            <p:ph idx="1"/>
          </p:nvPr>
        </p:nvSpPr>
        <p:spPr>
          <a:xfrm>
            <a:off x="381000" y="2514600"/>
            <a:ext cx="8077200" cy="3840163"/>
          </a:xfrm>
        </p:spPr>
        <p:txBody>
          <a:bodyPr/>
          <a:lstStyle/>
          <a:p>
            <a:pPr marL="609600" indent="-38100" algn="ctr" eaLnBrk="1" hangingPunct="1">
              <a:lnSpc>
                <a:spcPct val="90000"/>
              </a:lnSpc>
              <a:spcBef>
                <a:spcPct val="0"/>
              </a:spcBef>
              <a:spcAft>
                <a:spcPct val="0"/>
              </a:spcAft>
              <a:buClr>
                <a:schemeClr val="bg1"/>
              </a:buClr>
              <a:buSzTx/>
              <a:buFont typeface="Wingdings" pitchFamily="2" charset="2"/>
              <a:buNone/>
              <a:defRPr/>
            </a:pPr>
            <a:r>
              <a:rPr lang="en-US" dirty="0" smtClean="0"/>
              <a:t>How we learn about the child’s functioning across settings and situations:</a:t>
            </a:r>
          </a:p>
          <a:p>
            <a:pPr marL="609600" indent="-38100" eaLnBrk="1" hangingPunct="1">
              <a:lnSpc>
                <a:spcPct val="90000"/>
              </a:lnSpc>
              <a:spcBef>
                <a:spcPct val="0"/>
              </a:spcBef>
              <a:spcAft>
                <a:spcPct val="0"/>
              </a:spcAft>
              <a:buClr>
                <a:schemeClr val="bg1"/>
              </a:buClr>
              <a:buSzTx/>
              <a:buFont typeface="Wingdings" pitchFamily="2" charset="2"/>
              <a:buAutoNum type="arabicPeriod"/>
              <a:defRPr/>
            </a:pPr>
            <a:endParaRPr lang="en-US" dirty="0" smtClean="0"/>
          </a:p>
          <a:p>
            <a:pPr marL="609600" indent="-38100" algn="ctr" eaLnBrk="1" hangingPunct="1">
              <a:lnSpc>
                <a:spcPct val="90000"/>
              </a:lnSpc>
              <a:spcBef>
                <a:spcPct val="0"/>
              </a:spcBef>
              <a:spcAft>
                <a:spcPct val="0"/>
              </a:spcAft>
              <a:buClr>
                <a:schemeClr val="bg1"/>
              </a:buClr>
              <a:buSzTx/>
              <a:buFont typeface="Wingdings" pitchFamily="2" charset="2"/>
              <a:buNone/>
              <a:defRPr/>
            </a:pPr>
            <a:r>
              <a:rPr lang="en-US" sz="4000" b="1" dirty="0" smtClean="0">
                <a:solidFill>
                  <a:srgbClr val="C00000"/>
                </a:solidFill>
              </a:rPr>
              <a:t>Good Assessment</a:t>
            </a:r>
          </a:p>
          <a:p>
            <a:pPr marL="609600" indent="-38100" eaLnBrk="1" hangingPunct="1">
              <a:buFont typeface="Wingdings" pitchFamily="2" charset="2"/>
              <a:buNone/>
              <a:defRPr/>
            </a:pPr>
            <a:endParaRPr lang="en-US" b="1" dirty="0" smtClean="0">
              <a:effectLst>
                <a:outerShdw blurRad="38100" dist="38100" dir="2700000" algn="tl">
                  <a:srgbClr val="000000"/>
                </a:outerShdw>
              </a:effectLst>
            </a:endParaRPr>
          </a:p>
        </p:txBody>
      </p:sp>
      <p:sp>
        <p:nvSpPr>
          <p:cNvPr id="22531" name="Slide Number Placeholder 5"/>
          <p:cNvSpPr>
            <a:spLocks noGrp="1"/>
          </p:cNvSpPr>
          <p:nvPr>
            <p:ph type="sldNum" sz="quarter" idx="11"/>
          </p:nvPr>
        </p:nvSpPr>
        <p:spPr>
          <a:noFill/>
        </p:spPr>
        <p:txBody>
          <a:bodyPr/>
          <a:lstStyle/>
          <a:p>
            <a:fld id="{34041869-295E-403E-B2F1-43FBFE44276F}" type="slidenum">
              <a:rPr lang="en-US" smtClean="0"/>
              <a:pPr/>
              <a:t>30</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18883">
                                            <p:txEl>
                                              <p:pRg st="2" end="2"/>
                                            </p:txEl>
                                          </p:spTgt>
                                        </p:tgtEl>
                                        <p:attrNameLst>
                                          <p:attrName>style.visibility</p:attrName>
                                        </p:attrNameLst>
                                      </p:cBhvr>
                                      <p:to>
                                        <p:strVal val="visible"/>
                                      </p:to>
                                    </p:set>
                                    <p:animEffect transition="in" filter="fade">
                                      <p:cBhvr>
                                        <p:cTn id="7" dur="800" decel="100000"/>
                                        <p:tgtEl>
                                          <p:spTgt spid="1018883">
                                            <p:txEl>
                                              <p:pRg st="2" end="2"/>
                                            </p:txEl>
                                          </p:spTgt>
                                        </p:tgtEl>
                                      </p:cBhvr>
                                    </p:animEffect>
                                    <p:anim calcmode="lin" valueType="num">
                                      <p:cBhvr>
                                        <p:cTn id="8" dur="800" decel="100000" fill="hold"/>
                                        <p:tgtEl>
                                          <p:spTgt spid="1018883">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18883">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18883">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18883">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1888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pPr eaLnBrk="1" hangingPunct="1">
              <a:defRPr/>
            </a:pPr>
            <a:r>
              <a:rPr lang="en-US" dirty="0" smtClean="0"/>
              <a:t>DEC* recommended practices           </a:t>
            </a:r>
            <a:br>
              <a:rPr lang="en-US" dirty="0" smtClean="0"/>
            </a:br>
            <a:r>
              <a:rPr lang="en-US" dirty="0" smtClean="0"/>
              <a:t>for assessment</a:t>
            </a:r>
          </a:p>
        </p:txBody>
      </p:sp>
      <p:sp>
        <p:nvSpPr>
          <p:cNvPr id="23557" name="Rectangle 3"/>
          <p:cNvSpPr>
            <a:spLocks noGrp="1" noChangeArrowheads="1"/>
          </p:cNvSpPr>
          <p:nvPr>
            <p:ph idx="1"/>
          </p:nvPr>
        </p:nvSpPr>
        <p:spPr/>
        <p:txBody>
          <a:bodyPr/>
          <a:lstStyle/>
          <a:p>
            <a:pPr eaLnBrk="1" hangingPunct="1"/>
            <a:r>
              <a:rPr lang="en-US" sz="2800" dirty="0" smtClean="0"/>
              <a:t>Involve multiple sources </a:t>
            </a:r>
          </a:p>
          <a:p>
            <a:pPr lvl="1" eaLnBrk="1" hangingPunct="1"/>
            <a:r>
              <a:rPr lang="en-US" sz="2400" dirty="0" smtClean="0"/>
              <a:t>Examples: family members, professional team members, service providers, caregivers</a:t>
            </a:r>
          </a:p>
          <a:p>
            <a:pPr eaLnBrk="1" hangingPunct="1"/>
            <a:r>
              <a:rPr lang="en-US" sz="2800" dirty="0" smtClean="0"/>
              <a:t>Involve multiple measures </a:t>
            </a:r>
          </a:p>
          <a:p>
            <a:pPr lvl="1" eaLnBrk="1" hangingPunct="1"/>
            <a:r>
              <a:rPr lang="en-US" sz="2400" dirty="0" smtClean="0"/>
              <a:t>Examples: observations, criterion- or curriculum-based instruments, interviews, norm-referenced scales, informed clinical opinion, work samples</a:t>
            </a:r>
          </a:p>
          <a:p>
            <a:pPr lvl="1" eaLnBrk="1" hangingPunct="1">
              <a:buFont typeface="Wingdings" pitchFamily="2" charset="2"/>
              <a:buNone/>
            </a:pPr>
            <a:endParaRPr lang="en-US" dirty="0" smtClean="0"/>
          </a:p>
        </p:txBody>
      </p:sp>
      <p:sp>
        <p:nvSpPr>
          <p:cNvPr id="23555" name="Slide Number Placeholder 5"/>
          <p:cNvSpPr>
            <a:spLocks noGrp="1"/>
          </p:cNvSpPr>
          <p:nvPr>
            <p:ph type="sldNum" sz="quarter" idx="11"/>
          </p:nvPr>
        </p:nvSpPr>
        <p:spPr>
          <a:noFill/>
        </p:spPr>
        <p:txBody>
          <a:bodyPr/>
          <a:lstStyle/>
          <a:p>
            <a:fld id="{AF7E4EE0-0E3A-4346-9471-B9ED4FDB0EBF}" type="slidenum">
              <a:rPr lang="en-US" smtClean="0"/>
              <a:pPr/>
              <a:t>31</a:t>
            </a:fld>
            <a:endParaRPr lang="en-US" dirty="0" smtClean="0"/>
          </a:p>
        </p:txBody>
      </p:sp>
      <p:sp>
        <p:nvSpPr>
          <p:cNvPr id="23558" name="Text Box 4"/>
          <p:cNvSpPr txBox="1">
            <a:spLocks noChangeArrowheads="1"/>
          </p:cNvSpPr>
          <p:nvPr/>
        </p:nvSpPr>
        <p:spPr bwMode="auto">
          <a:xfrm>
            <a:off x="2057400" y="5486400"/>
            <a:ext cx="4800600" cy="457200"/>
          </a:xfrm>
          <a:prstGeom prst="rect">
            <a:avLst/>
          </a:prstGeom>
          <a:noFill/>
          <a:ln w="9525">
            <a:noFill/>
            <a:miter lim="800000"/>
            <a:headEnd/>
            <a:tailEnd/>
          </a:ln>
        </p:spPr>
        <p:txBody>
          <a:bodyPr>
            <a:spAutoFit/>
          </a:bodyPr>
          <a:lstStyle/>
          <a:p>
            <a:pPr>
              <a:spcBef>
                <a:spcPct val="50000"/>
              </a:spcBef>
            </a:pPr>
            <a:r>
              <a:rPr lang="en-US" sz="2400" dirty="0">
                <a:solidFill>
                  <a:srgbClr val="C00000"/>
                </a:solidFill>
                <a:latin typeface="Calisto MT" pitchFamily="18" charset="0"/>
              </a:rPr>
              <a:t>*Division for Early Childhood</a:t>
            </a: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pPr eaLnBrk="1" hangingPunct="1">
              <a:defRPr/>
            </a:pPr>
            <a:r>
              <a:rPr lang="en-US" dirty="0" smtClean="0"/>
              <a:t>Assessment practices appropriate for outcomes measurement:  ASHA*</a:t>
            </a:r>
          </a:p>
        </p:txBody>
      </p:sp>
      <p:sp>
        <p:nvSpPr>
          <p:cNvPr id="24581" name="Rectangle 3"/>
          <p:cNvSpPr>
            <a:spLocks noGrp="1" noChangeArrowheads="1"/>
          </p:cNvSpPr>
          <p:nvPr>
            <p:ph idx="1"/>
          </p:nvPr>
        </p:nvSpPr>
        <p:spPr/>
        <p:txBody>
          <a:bodyPr/>
          <a:lstStyle/>
          <a:p>
            <a:pPr eaLnBrk="1" hangingPunct="1">
              <a:lnSpc>
                <a:spcPct val="130000"/>
              </a:lnSpc>
              <a:buFont typeface="Wingdings" pitchFamily="2" charset="2"/>
              <a:buNone/>
            </a:pPr>
            <a:r>
              <a:rPr lang="en-US" dirty="0" smtClean="0"/>
              <a:t>	</a:t>
            </a:r>
            <a:r>
              <a:rPr lang="en-US" sz="2800" dirty="0" smtClean="0"/>
              <a:t>ASHA recommended practices:</a:t>
            </a:r>
          </a:p>
          <a:p>
            <a:pPr lvl="1" eaLnBrk="1" hangingPunct="1">
              <a:buClr>
                <a:srgbClr val="224568"/>
              </a:buClr>
              <a:buSzTx/>
              <a:buFont typeface="Wingdings" pitchFamily="2" charset="2"/>
              <a:buChar char="§"/>
            </a:pPr>
            <a:r>
              <a:rPr lang="en-US" dirty="0" smtClean="0"/>
              <a:t>Gather information from families, teachers, other service providers</a:t>
            </a:r>
          </a:p>
          <a:p>
            <a:pPr lvl="1" eaLnBrk="1" hangingPunct="1">
              <a:buClr>
                <a:srgbClr val="224568"/>
              </a:buClr>
              <a:buSzTx/>
              <a:buFont typeface="Wingdings" pitchFamily="2" charset="2"/>
              <a:buChar char="§"/>
            </a:pPr>
            <a:r>
              <a:rPr lang="en-US" dirty="0" smtClean="0"/>
              <a:t>Collect child-centered, contextualized, descriptive, functional information</a:t>
            </a:r>
          </a:p>
          <a:p>
            <a:pPr algn="ctr" eaLnBrk="1" hangingPunct="1">
              <a:lnSpc>
                <a:spcPct val="130000"/>
              </a:lnSpc>
              <a:buClr>
                <a:schemeClr val="tx1"/>
              </a:buClr>
              <a:buFont typeface="Wingdings" pitchFamily="2" charset="2"/>
              <a:buNone/>
            </a:pPr>
            <a:endParaRPr lang="en-US" sz="2400" dirty="0" smtClean="0">
              <a:solidFill>
                <a:srgbClr val="C00000"/>
              </a:solidFill>
            </a:endParaRPr>
          </a:p>
          <a:p>
            <a:pPr algn="ctr" eaLnBrk="1" hangingPunct="1">
              <a:lnSpc>
                <a:spcPct val="130000"/>
              </a:lnSpc>
              <a:buClr>
                <a:schemeClr val="tx1"/>
              </a:buClr>
              <a:buFont typeface="Wingdings" pitchFamily="2" charset="2"/>
              <a:buNone/>
            </a:pPr>
            <a:r>
              <a:rPr lang="en-US" sz="2400" dirty="0" smtClean="0">
                <a:solidFill>
                  <a:srgbClr val="C00000"/>
                </a:solidFill>
              </a:rPr>
              <a:t>(*American Speech-Language-Hearing Association)</a:t>
            </a:r>
          </a:p>
        </p:txBody>
      </p:sp>
      <p:sp>
        <p:nvSpPr>
          <p:cNvPr id="24579" name="Slide Number Placeholder 5"/>
          <p:cNvSpPr>
            <a:spLocks noGrp="1"/>
          </p:cNvSpPr>
          <p:nvPr>
            <p:ph type="sldNum" sz="quarter" idx="11"/>
          </p:nvPr>
        </p:nvSpPr>
        <p:spPr>
          <a:noFill/>
        </p:spPr>
        <p:txBody>
          <a:bodyPr/>
          <a:lstStyle/>
          <a:p>
            <a:fld id="{1191393F-9225-41DC-8405-12970589F278}" type="slidenum">
              <a:rPr lang="en-US" smtClean="0"/>
              <a:pPr/>
              <a:t>32</a:t>
            </a:fld>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a:lstStyle/>
          <a:p>
            <a:pPr eaLnBrk="1" hangingPunct="1">
              <a:defRPr/>
            </a:pPr>
            <a:r>
              <a:rPr lang="en-US" sz="4800" dirty="0" smtClean="0"/>
              <a:t>Assessment instruments</a:t>
            </a:r>
          </a:p>
        </p:txBody>
      </p:sp>
      <p:sp>
        <p:nvSpPr>
          <p:cNvPr id="25605" name="Rectangle 3"/>
          <p:cNvSpPr>
            <a:spLocks noGrp="1" noChangeArrowheads="1"/>
          </p:cNvSpPr>
          <p:nvPr>
            <p:ph idx="1"/>
          </p:nvPr>
        </p:nvSpPr>
        <p:spPr>
          <a:xfrm>
            <a:off x="457200" y="2438400"/>
            <a:ext cx="3733800" cy="3840163"/>
          </a:xfrm>
        </p:spPr>
        <p:txBody>
          <a:bodyPr/>
          <a:lstStyle/>
          <a:p>
            <a:pPr eaLnBrk="1" hangingPunct="1"/>
            <a:r>
              <a:rPr lang="en-US" sz="2400" dirty="0" smtClean="0"/>
              <a:t>Assessment the tool vs. assessment the process</a:t>
            </a:r>
          </a:p>
          <a:p>
            <a:pPr eaLnBrk="1" hangingPunct="1">
              <a:buNone/>
            </a:pPr>
            <a:endParaRPr lang="en-US" sz="2400" dirty="0" smtClean="0"/>
          </a:p>
          <a:p>
            <a:pPr eaLnBrk="1" hangingPunct="1"/>
            <a:r>
              <a:rPr lang="en-US" sz="2400" dirty="0" smtClean="0"/>
              <a:t>Assessment tools can inform us about children’s functioning in each of the three outcome areas</a:t>
            </a:r>
          </a:p>
          <a:p>
            <a:pPr eaLnBrk="1" hangingPunct="1"/>
            <a:endParaRPr lang="en-US" sz="2400" dirty="0" smtClean="0"/>
          </a:p>
          <a:p>
            <a:pPr eaLnBrk="1" hangingPunct="1"/>
            <a:endParaRPr lang="en-US" dirty="0" smtClean="0"/>
          </a:p>
        </p:txBody>
      </p:sp>
      <p:sp>
        <p:nvSpPr>
          <p:cNvPr id="25603" name="Slide Number Placeholder 6"/>
          <p:cNvSpPr>
            <a:spLocks noGrp="1"/>
          </p:cNvSpPr>
          <p:nvPr>
            <p:ph type="sldNum" sz="quarter" idx="11"/>
          </p:nvPr>
        </p:nvSpPr>
        <p:spPr>
          <a:noFill/>
        </p:spPr>
        <p:txBody>
          <a:bodyPr/>
          <a:lstStyle/>
          <a:p>
            <a:fld id="{32C54F74-F39A-43C8-8532-50DDD625127F}" type="slidenum">
              <a:rPr lang="en-US" smtClean="0"/>
              <a:pPr/>
              <a:t>33</a:t>
            </a:fld>
            <a:endParaRPr lang="en-US" dirty="0" smtClean="0"/>
          </a:p>
        </p:txBody>
      </p:sp>
      <p:sp>
        <p:nvSpPr>
          <p:cNvPr id="25606" name="Rectangle 4"/>
          <p:cNvSpPr>
            <a:spLocks noGrp="1" noChangeArrowheads="1"/>
          </p:cNvSpPr>
          <p:nvPr>
            <p:ph type="body" sz="half" idx="4294967295"/>
          </p:nvPr>
        </p:nvSpPr>
        <p:spPr>
          <a:xfrm>
            <a:off x="4343400" y="2362200"/>
            <a:ext cx="4267200" cy="2743200"/>
          </a:xfrm>
        </p:spPr>
        <p:txBody>
          <a:bodyPr/>
          <a:lstStyle/>
          <a:p>
            <a:pPr eaLnBrk="1" hangingPunct="1"/>
            <a:r>
              <a:rPr lang="en-US" b="1" dirty="0" smtClean="0"/>
              <a:t>Challenge: </a:t>
            </a:r>
          </a:p>
          <a:p>
            <a:pPr marL="457200" lvl="1" indent="0" eaLnBrk="1" hangingPunct="1">
              <a:buFont typeface="Wingdings" pitchFamily="2" charset="2"/>
              <a:buNone/>
            </a:pPr>
            <a:endParaRPr lang="en-US" sz="2800" dirty="0" smtClean="0">
              <a:solidFill>
                <a:srgbClr val="C00000"/>
              </a:solidFill>
            </a:endParaRPr>
          </a:p>
          <a:p>
            <a:pPr marL="457200" lvl="1" indent="0" eaLnBrk="1" hangingPunct="1">
              <a:buFont typeface="Wingdings" pitchFamily="2" charset="2"/>
              <a:buNone/>
            </a:pPr>
            <a:r>
              <a:rPr lang="en-US" sz="2800" dirty="0" smtClean="0">
                <a:solidFill>
                  <a:srgbClr val="C00000"/>
                </a:solidFill>
              </a:rPr>
              <a:t>There is no assessment tool that assesses the three outcomes directly</a:t>
            </a:r>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pPr>
            <a:r>
              <a:rPr lang="en-US" sz="2800" b="1" dirty="0" smtClean="0"/>
              <a:t>Between them, team members must:</a:t>
            </a:r>
            <a:r>
              <a:rPr lang="en-US" sz="2400" b="1" dirty="0" smtClean="0"/>
              <a:t> </a:t>
            </a:r>
          </a:p>
          <a:p>
            <a:pPr marL="533400" indent="-533400" algn="l" eaLnBrk="1" hangingPunct="1">
              <a:lnSpc>
                <a:spcPct val="90000"/>
              </a:lnSpc>
              <a:spcBef>
                <a:spcPct val="0"/>
              </a:spcBef>
            </a:pPr>
            <a:endParaRPr lang="en-US" sz="2400" dirty="0" smtClean="0"/>
          </a:p>
          <a:p>
            <a:pPr marL="533400" indent="-533400" algn="l" eaLnBrk="1" hangingPunct="1">
              <a:lnSpc>
                <a:spcPct val="90000"/>
              </a:lnSpc>
              <a:spcBef>
                <a:spcPct val="0"/>
              </a:spcBef>
              <a:buClr>
                <a:schemeClr val="bg1"/>
              </a:buClr>
            </a:pPr>
            <a:r>
              <a:rPr lang="en-US" sz="2400" dirty="0" smtClean="0"/>
              <a:t>1.  Know about the child’s functioning across settings and</a:t>
            </a:r>
          </a:p>
          <a:p>
            <a:pPr marL="533400" indent="-533400" algn="l" eaLnBrk="1" hangingPunct="1">
              <a:lnSpc>
                <a:spcPct val="90000"/>
              </a:lnSpc>
              <a:spcBef>
                <a:spcPct val="0"/>
              </a:spcBef>
              <a:buClr>
                <a:schemeClr val="bg1"/>
              </a:buClr>
            </a:pPr>
            <a:r>
              <a:rPr lang="en-US" sz="2400" dirty="0" smtClean="0"/>
              <a:t>     situations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2.  Understand age-expected child development</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solidFill>
                  <a:srgbClr val="4E2AB8"/>
                </a:solidFill>
              </a:rPr>
              <a:t>3.  Understand the content of the three child outcomes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4.  Know how to use the rating scale</a:t>
            </a:r>
          </a:p>
          <a:p>
            <a:pPr marL="533400" indent="-533400" algn="l" eaLnBrk="1" hangingPunct="1">
              <a:lnSpc>
                <a:spcPct val="8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5.  Understand age expectations for child functioning </a:t>
            </a:r>
          </a:p>
          <a:p>
            <a:pPr marL="533400" indent="-533400" algn="l" eaLnBrk="1" hangingPunct="1">
              <a:lnSpc>
                <a:spcPct val="80000"/>
              </a:lnSpc>
              <a:spcBef>
                <a:spcPct val="0"/>
              </a:spcBef>
              <a:buClr>
                <a:schemeClr val="bg1"/>
              </a:buClr>
            </a:pPr>
            <a:r>
              <a:rPr lang="en-US" sz="2400" dirty="0" smtClean="0"/>
              <a:t>     within the child’s culture</a:t>
            </a:r>
          </a:p>
          <a:p>
            <a:pPr marL="533400" indent="-533400" algn="l" eaLnBrk="1" hangingPunct="1">
              <a:lnSpc>
                <a:spcPct val="90000"/>
              </a:lnSpc>
              <a:spcBef>
                <a:spcPct val="0"/>
              </a:spcBef>
              <a:spcAft>
                <a:spcPct val="0"/>
              </a:spcAft>
            </a:pPr>
            <a:endParaRPr lang="en-US" sz="2400" dirty="0" smtClean="0"/>
          </a:p>
        </p:txBody>
      </p:sp>
      <p:sp>
        <p:nvSpPr>
          <p:cNvPr id="6" name="Slide Number Placeholder 5"/>
          <p:cNvSpPr>
            <a:spLocks noGrp="1"/>
          </p:cNvSpPr>
          <p:nvPr>
            <p:ph type="sldNum" sz="quarter" idx="11"/>
          </p:nvPr>
        </p:nvSpPr>
        <p:spPr>
          <a:xfrm>
            <a:off x="6553200" y="6356350"/>
            <a:ext cx="2133600" cy="365125"/>
          </a:xfrm>
          <a:noFill/>
        </p:spPr>
        <p:txBody>
          <a:bodyPr/>
          <a:lstStyle/>
          <a:p>
            <a:fld id="{7BF39148-E004-4270-B071-16148A168EC1}" type="slidenum">
              <a:rPr lang="en-US" smtClean="0"/>
              <a:pPr/>
              <a:t>34</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p:txBody>
          <a:bodyPr/>
          <a:lstStyle/>
          <a:p>
            <a:pPr marL="685800" indent="-685800" algn="l" eaLnBrk="1" hangingPunct="1">
              <a:defRPr/>
            </a:pPr>
            <a:r>
              <a:rPr lang="en-US" dirty="0" smtClean="0"/>
              <a:t>     Resources for understanding age-expected child development</a:t>
            </a:r>
          </a:p>
        </p:txBody>
      </p:sp>
      <p:sp>
        <p:nvSpPr>
          <p:cNvPr id="1040387" name="Rectangle 3"/>
          <p:cNvSpPr>
            <a:spLocks noGrp="1" noChangeArrowheads="1"/>
          </p:cNvSpPr>
          <p:nvPr>
            <p:ph idx="1"/>
          </p:nvPr>
        </p:nvSpPr>
        <p:spPr/>
        <p:txBody>
          <a:bodyPr/>
          <a:lstStyle/>
          <a:p>
            <a:pPr eaLnBrk="1" hangingPunct="1">
              <a:defRPr/>
            </a:pPr>
            <a:r>
              <a:rPr lang="en-US" dirty="0" smtClean="0"/>
              <a:t>ECO link</a:t>
            </a:r>
          </a:p>
          <a:p>
            <a:pPr eaLnBrk="1" hangingPunct="1">
              <a:buFont typeface="Wingdings" pitchFamily="2" charset="2"/>
              <a:buNone/>
              <a:defRPr/>
            </a:pPr>
            <a:r>
              <a:rPr lang="en-US" sz="2000" dirty="0" smtClean="0">
                <a:hlinkClick r:id="rId3"/>
              </a:rPr>
              <a:t>http://www.fpg.unc.edu/~eco/pdfs/Age-expected_child_dev_9-5-07.pdf</a:t>
            </a:r>
            <a:endParaRPr lang="en-US" sz="2000" dirty="0" smtClean="0"/>
          </a:p>
          <a:p>
            <a:pPr algn="ctr" eaLnBrk="1" hangingPunct="1">
              <a:buFont typeface="Wingdings" pitchFamily="2" charset="2"/>
              <a:buNone/>
              <a:defRPr/>
            </a:pPr>
            <a:r>
              <a:rPr lang="en-US" sz="2000" b="1" dirty="0" smtClean="0"/>
              <a:t>(under “ECO Tools”)</a:t>
            </a:r>
          </a:p>
          <a:p>
            <a:pPr algn="ctr" eaLnBrk="1" hangingPunct="1">
              <a:buFont typeface="Wingdings" pitchFamily="2" charset="2"/>
              <a:buNone/>
              <a:defRPr/>
            </a:pPr>
            <a:endParaRPr lang="en-US" sz="2800" dirty="0" smtClean="0"/>
          </a:p>
          <a:p>
            <a:pPr eaLnBrk="1" hangingPunct="1">
              <a:defRPr/>
            </a:pPr>
            <a:r>
              <a:rPr lang="en-US" dirty="0" smtClean="0"/>
              <a:t>New course coming soon </a:t>
            </a:r>
          </a:p>
          <a:p>
            <a:pPr lvl="1" eaLnBrk="1" hangingPunct="1">
              <a:defRPr/>
            </a:pPr>
            <a:r>
              <a:rPr lang="en-US" dirty="0" smtClean="0"/>
              <a:t>Watch ECO web site</a:t>
            </a:r>
          </a:p>
          <a:p>
            <a:pPr lvl="1" algn="ctr" eaLnBrk="1" hangingPunct="1">
              <a:buFont typeface="Wingdings" pitchFamily="2" charset="2"/>
              <a:buNone/>
              <a:defRPr/>
            </a:pPr>
            <a:endParaRPr lang="en-US" sz="2000" dirty="0" smtClean="0"/>
          </a:p>
          <a:p>
            <a:pPr lvl="1" algn="ctr" eaLnBrk="1" hangingPunct="1">
              <a:buFont typeface="Wingdings" pitchFamily="2" charset="2"/>
              <a:buNone/>
              <a:defRPr/>
            </a:pPr>
            <a:r>
              <a:rPr lang="en-US" sz="3600" b="1" dirty="0" smtClean="0">
                <a:solidFill>
                  <a:srgbClr val="C00000"/>
                </a:solidFill>
              </a:rPr>
              <a:t>www.the-eco-center.org</a:t>
            </a:r>
          </a:p>
        </p:txBody>
      </p:sp>
      <p:sp>
        <p:nvSpPr>
          <p:cNvPr id="27651" name="Slide Number Placeholder 5"/>
          <p:cNvSpPr>
            <a:spLocks noGrp="1"/>
          </p:cNvSpPr>
          <p:nvPr>
            <p:ph type="sldNum" sz="quarter" idx="11"/>
          </p:nvPr>
        </p:nvSpPr>
        <p:spPr>
          <a:noFill/>
        </p:spPr>
        <p:txBody>
          <a:bodyPr/>
          <a:lstStyle/>
          <a:p>
            <a:fld id="{76F16518-B963-4759-96BF-E141C9B4C5B5}" type="slidenum">
              <a:rPr lang="en-US" smtClean="0"/>
              <a:pPr/>
              <a:t>35</a:t>
            </a:fld>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pPr>
            <a:r>
              <a:rPr lang="en-US" sz="2800" b="1" dirty="0" smtClean="0"/>
              <a:t>Between them, team members must:</a:t>
            </a:r>
            <a:r>
              <a:rPr lang="en-US" sz="2400" b="1" dirty="0" smtClean="0"/>
              <a:t> </a:t>
            </a:r>
          </a:p>
          <a:p>
            <a:pPr marL="533400" indent="-533400" algn="l" eaLnBrk="1" hangingPunct="1">
              <a:lnSpc>
                <a:spcPct val="90000"/>
              </a:lnSpc>
              <a:spcBef>
                <a:spcPct val="0"/>
              </a:spcBef>
            </a:pPr>
            <a:endParaRPr lang="en-US" sz="2400" dirty="0" smtClean="0"/>
          </a:p>
          <a:p>
            <a:pPr marL="533400" indent="-533400" algn="l" eaLnBrk="1" hangingPunct="1">
              <a:lnSpc>
                <a:spcPct val="90000"/>
              </a:lnSpc>
              <a:spcBef>
                <a:spcPct val="0"/>
              </a:spcBef>
              <a:buClr>
                <a:schemeClr val="bg1"/>
              </a:buClr>
            </a:pPr>
            <a:r>
              <a:rPr lang="en-US" sz="2400" dirty="0" smtClean="0"/>
              <a:t>1.  Know about the child’s functioning across settings and</a:t>
            </a:r>
          </a:p>
          <a:p>
            <a:pPr marL="533400" indent="-533400" algn="l" eaLnBrk="1" hangingPunct="1">
              <a:lnSpc>
                <a:spcPct val="90000"/>
              </a:lnSpc>
              <a:spcBef>
                <a:spcPct val="0"/>
              </a:spcBef>
              <a:buClr>
                <a:schemeClr val="bg1"/>
              </a:buClr>
            </a:pPr>
            <a:r>
              <a:rPr lang="en-US" sz="2400" dirty="0" smtClean="0"/>
              <a:t>     situations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2.  Understand age-expected child development</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3.  Understand the content of the three child outcomes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solidFill>
                  <a:srgbClr val="4E2AB8"/>
                </a:solidFill>
              </a:rPr>
              <a:t>4.  Know how to use the rating scale</a:t>
            </a:r>
          </a:p>
          <a:p>
            <a:pPr marL="533400" indent="-533400" algn="l" eaLnBrk="1" hangingPunct="1">
              <a:lnSpc>
                <a:spcPct val="8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5.  Understand age expectations for child functioning </a:t>
            </a:r>
          </a:p>
          <a:p>
            <a:pPr marL="533400" indent="-533400" algn="l" eaLnBrk="1" hangingPunct="1">
              <a:lnSpc>
                <a:spcPct val="80000"/>
              </a:lnSpc>
              <a:spcBef>
                <a:spcPct val="0"/>
              </a:spcBef>
              <a:buClr>
                <a:schemeClr val="bg1"/>
              </a:buClr>
            </a:pPr>
            <a:r>
              <a:rPr lang="en-US" sz="2400" dirty="0" smtClean="0"/>
              <a:t>     within the child’s culture</a:t>
            </a:r>
          </a:p>
          <a:p>
            <a:pPr marL="533400" indent="-533400" algn="l" eaLnBrk="1" hangingPunct="1">
              <a:lnSpc>
                <a:spcPct val="90000"/>
              </a:lnSpc>
              <a:spcBef>
                <a:spcPct val="0"/>
              </a:spcBef>
              <a:spcAft>
                <a:spcPct val="0"/>
              </a:spcAft>
            </a:pPr>
            <a:endParaRPr lang="en-US" sz="2400" dirty="0" smtClean="0"/>
          </a:p>
        </p:txBody>
      </p:sp>
      <p:sp>
        <p:nvSpPr>
          <p:cNvPr id="6" name="Slide Number Placeholder 5"/>
          <p:cNvSpPr>
            <a:spLocks noGrp="1"/>
          </p:cNvSpPr>
          <p:nvPr>
            <p:ph type="sldNum" sz="quarter" idx="11"/>
          </p:nvPr>
        </p:nvSpPr>
        <p:spPr>
          <a:xfrm>
            <a:off x="6553200" y="6356350"/>
            <a:ext cx="2133600" cy="365125"/>
          </a:xfrm>
          <a:noFill/>
        </p:spPr>
        <p:txBody>
          <a:bodyPr/>
          <a:lstStyle/>
          <a:p>
            <a:fld id="{7BF39148-E004-4270-B071-16148A168EC1}" type="slidenum">
              <a:rPr lang="en-US" smtClean="0"/>
              <a:pPr/>
              <a:t>36</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pPr eaLnBrk="1" hangingPunct="1">
              <a:defRPr/>
            </a:pPr>
            <a:r>
              <a:rPr lang="en-US" dirty="0" smtClean="0"/>
              <a:t>Outcomes Jeopardy</a:t>
            </a:r>
          </a:p>
        </p:txBody>
      </p:sp>
      <p:graphicFrame>
        <p:nvGraphicFramePr>
          <p:cNvPr id="1065027" name="Group 67"/>
          <p:cNvGraphicFramePr>
            <a:graphicFrameLocks noGrp="1"/>
          </p:cNvGraphicFramePr>
          <p:nvPr>
            <p:ph idx="1"/>
          </p:nvPr>
        </p:nvGraphicFramePr>
        <p:xfrm>
          <a:off x="457200" y="2286000"/>
          <a:ext cx="8229600" cy="4114800"/>
        </p:xfrm>
        <a:graphic>
          <a:graphicData uri="http://schemas.openxmlformats.org/drawingml/2006/table">
            <a:tbl>
              <a:tblPr/>
              <a:tblGrid>
                <a:gridCol w="2743200"/>
                <a:gridCol w="2743200"/>
                <a:gridCol w="2743200"/>
              </a:tblGrid>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Pointing to the cabinet for cereal</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Reading the letter “S” on the Stop sign</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Washes hands before lunch</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Biting</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Plays by himself in the classroom</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Plays with rhyming words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Building a castle from blocks with a friend</a:t>
                      </a:r>
                      <a:endParaRPr kumimoji="0" lang="en-US" sz="2800" b="0" i="0" u="none" strike="noStrike" cap="none" normalizeH="0" baseline="0" dirty="0" smtClean="0">
                        <a:ln>
                          <a:noFill/>
                        </a:ln>
                        <a:solidFill>
                          <a:schemeClr val="tx1"/>
                        </a:solidFill>
                        <a:effectLst/>
                        <a:latin typeface="Arial" charset="0"/>
                      </a:endParaRP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Problems sleeping</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Sharing a cookie at lunchtime</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29699" name="Slide Number Placeholder 5"/>
          <p:cNvSpPr>
            <a:spLocks noGrp="1"/>
          </p:cNvSpPr>
          <p:nvPr>
            <p:ph type="sldNum" sz="quarter" idx="11"/>
          </p:nvPr>
        </p:nvSpPr>
        <p:spPr>
          <a:noFill/>
        </p:spPr>
        <p:txBody>
          <a:bodyPr/>
          <a:lstStyle/>
          <a:p>
            <a:fld id="{6B46B6F9-DC51-4A11-ACE0-DDFD1AC66237}" type="slidenum">
              <a:rPr lang="en-US" smtClean="0"/>
              <a:pPr/>
              <a:t>37</a:t>
            </a:fld>
            <a:endParaRPr lang="en-US" dirty="0" smtClean="0"/>
          </a:p>
        </p:txBody>
      </p:sp>
      <p:sp>
        <p:nvSpPr>
          <p:cNvPr id="1065028" name="Rectangle 68"/>
          <p:cNvSpPr>
            <a:spLocks noChangeArrowheads="1"/>
          </p:cNvSpPr>
          <p:nvPr/>
        </p:nvSpPr>
        <p:spPr bwMode="auto">
          <a:xfrm>
            <a:off x="609600" y="2286000"/>
            <a:ext cx="2438400" cy="130048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65029" name="Rectangle 69"/>
          <p:cNvSpPr>
            <a:spLocks noChangeArrowheads="1"/>
          </p:cNvSpPr>
          <p:nvPr/>
        </p:nvSpPr>
        <p:spPr bwMode="auto">
          <a:xfrm>
            <a:off x="609600" y="3733800"/>
            <a:ext cx="2438400" cy="130048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65030" name="Rectangle 70"/>
          <p:cNvSpPr>
            <a:spLocks noChangeArrowheads="1"/>
          </p:cNvSpPr>
          <p:nvPr/>
        </p:nvSpPr>
        <p:spPr bwMode="auto">
          <a:xfrm>
            <a:off x="6096000" y="2362200"/>
            <a:ext cx="24384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65031" name="Rectangle 71"/>
          <p:cNvSpPr>
            <a:spLocks noChangeArrowheads="1"/>
          </p:cNvSpPr>
          <p:nvPr/>
        </p:nvSpPr>
        <p:spPr bwMode="auto">
          <a:xfrm>
            <a:off x="6096000" y="5105400"/>
            <a:ext cx="25146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$300</a:t>
            </a:r>
          </a:p>
        </p:txBody>
      </p:sp>
      <p:sp>
        <p:nvSpPr>
          <p:cNvPr id="1065032" name="Rectangle 72"/>
          <p:cNvSpPr>
            <a:spLocks noChangeArrowheads="1"/>
          </p:cNvSpPr>
          <p:nvPr/>
        </p:nvSpPr>
        <p:spPr bwMode="auto">
          <a:xfrm>
            <a:off x="6076950" y="3733800"/>
            <a:ext cx="25146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65033" name="Rectangle 73"/>
          <p:cNvSpPr>
            <a:spLocks noChangeArrowheads="1"/>
          </p:cNvSpPr>
          <p:nvPr/>
        </p:nvSpPr>
        <p:spPr bwMode="auto">
          <a:xfrm>
            <a:off x="3276600" y="5105400"/>
            <a:ext cx="2514600" cy="12192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$300</a:t>
            </a:r>
          </a:p>
        </p:txBody>
      </p:sp>
      <p:sp>
        <p:nvSpPr>
          <p:cNvPr id="1065034" name="Rectangle 74"/>
          <p:cNvSpPr>
            <a:spLocks noChangeArrowheads="1"/>
          </p:cNvSpPr>
          <p:nvPr/>
        </p:nvSpPr>
        <p:spPr bwMode="auto">
          <a:xfrm>
            <a:off x="3276600" y="3733800"/>
            <a:ext cx="2514600" cy="12192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65035" name="Rectangle 75"/>
          <p:cNvSpPr>
            <a:spLocks noChangeArrowheads="1"/>
          </p:cNvSpPr>
          <p:nvPr/>
        </p:nvSpPr>
        <p:spPr bwMode="auto">
          <a:xfrm>
            <a:off x="3276601" y="2286000"/>
            <a:ext cx="2514600" cy="12954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65036" name="Rectangle 76"/>
          <p:cNvSpPr>
            <a:spLocks noChangeArrowheads="1"/>
          </p:cNvSpPr>
          <p:nvPr/>
        </p:nvSpPr>
        <p:spPr bwMode="auto">
          <a:xfrm>
            <a:off x="609600" y="5105400"/>
            <a:ext cx="2438400" cy="130048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$300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065028"/>
                                        </p:tgtEl>
                                      </p:cBhvr>
                                    </p:animEffect>
                                    <p:set>
                                      <p:cBhvr>
                                        <p:cTn id="7" dur="1" fill="hold">
                                          <p:stCondLst>
                                            <p:cond delay="499"/>
                                          </p:stCondLst>
                                        </p:cTn>
                                        <p:tgtEl>
                                          <p:spTgt spid="10650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65035"/>
                                        </p:tgtEl>
                                      </p:cBhvr>
                                    </p:animEffect>
                                    <p:set>
                                      <p:cBhvr>
                                        <p:cTn id="12" dur="1" fill="hold">
                                          <p:stCondLst>
                                            <p:cond delay="499"/>
                                          </p:stCondLst>
                                        </p:cTn>
                                        <p:tgtEl>
                                          <p:spTgt spid="10650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65030"/>
                                        </p:tgtEl>
                                      </p:cBhvr>
                                    </p:animEffect>
                                    <p:set>
                                      <p:cBhvr>
                                        <p:cTn id="17" dur="1" fill="hold">
                                          <p:stCondLst>
                                            <p:cond delay="499"/>
                                          </p:stCondLst>
                                        </p:cTn>
                                        <p:tgtEl>
                                          <p:spTgt spid="1065030"/>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65029"/>
                                        </p:tgtEl>
                                      </p:cBhvr>
                                    </p:animEffect>
                                    <p:set>
                                      <p:cBhvr>
                                        <p:cTn id="22" dur="1" fill="hold">
                                          <p:stCondLst>
                                            <p:cond delay="499"/>
                                          </p:stCondLst>
                                        </p:cTn>
                                        <p:tgtEl>
                                          <p:spTgt spid="10650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65034"/>
                                        </p:tgtEl>
                                      </p:cBhvr>
                                    </p:animEffect>
                                    <p:set>
                                      <p:cBhvr>
                                        <p:cTn id="27" dur="1" fill="hold">
                                          <p:stCondLst>
                                            <p:cond delay="499"/>
                                          </p:stCondLst>
                                        </p:cTn>
                                        <p:tgtEl>
                                          <p:spTgt spid="10650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65032"/>
                                        </p:tgtEl>
                                      </p:cBhvr>
                                    </p:animEffect>
                                    <p:set>
                                      <p:cBhvr>
                                        <p:cTn id="32" dur="1" fill="hold">
                                          <p:stCondLst>
                                            <p:cond delay="499"/>
                                          </p:stCondLst>
                                        </p:cTn>
                                        <p:tgtEl>
                                          <p:spTgt spid="10650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65036"/>
                                        </p:tgtEl>
                                      </p:cBhvr>
                                    </p:animEffect>
                                    <p:set>
                                      <p:cBhvr>
                                        <p:cTn id="37" dur="1" fill="hold">
                                          <p:stCondLst>
                                            <p:cond delay="499"/>
                                          </p:stCondLst>
                                        </p:cTn>
                                        <p:tgtEl>
                                          <p:spTgt spid="10650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65033"/>
                                        </p:tgtEl>
                                      </p:cBhvr>
                                    </p:animEffect>
                                    <p:set>
                                      <p:cBhvr>
                                        <p:cTn id="42" dur="1" fill="hold">
                                          <p:stCondLst>
                                            <p:cond delay="499"/>
                                          </p:stCondLst>
                                        </p:cTn>
                                        <p:tgtEl>
                                          <p:spTgt spid="10650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65031"/>
                                        </p:tgtEl>
                                      </p:cBhvr>
                                    </p:animEffect>
                                    <p:set>
                                      <p:cBhvr>
                                        <p:cTn id="47" dur="1" fill="hold">
                                          <p:stCondLst>
                                            <p:cond delay="499"/>
                                          </p:stCondLst>
                                        </p:cTn>
                                        <p:tgtEl>
                                          <p:spTgt spid="1065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8" grpId="0" animBg="1"/>
      <p:bldP spid="1065029" grpId="0" animBg="1"/>
      <p:bldP spid="1065030" grpId="0" animBg="1"/>
      <p:bldP spid="1065031" grpId="0" animBg="1"/>
      <p:bldP spid="1065032" grpId="0" animBg="1"/>
      <p:bldP spid="1065033" grpId="0" animBg="1"/>
      <p:bldP spid="1065034" grpId="0" animBg="1"/>
      <p:bldP spid="1065035" grpId="0" animBg="1"/>
      <p:bldP spid="10650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pPr eaLnBrk="1" hangingPunct="1">
              <a:defRPr/>
            </a:pPr>
            <a:r>
              <a:rPr lang="en-US" dirty="0" smtClean="0"/>
              <a:t>Children have positive social relationships</a:t>
            </a:r>
            <a:r>
              <a:rPr lang="en-US" sz="3200" dirty="0" smtClean="0"/>
              <a:t> </a:t>
            </a:r>
          </a:p>
        </p:txBody>
      </p:sp>
      <p:sp>
        <p:nvSpPr>
          <p:cNvPr id="30725" name="Rectangle 3"/>
          <p:cNvSpPr>
            <a:spLocks noGrp="1" noChangeArrowheads="1"/>
          </p:cNvSpPr>
          <p:nvPr>
            <p:ph idx="1"/>
          </p:nvPr>
        </p:nvSpPr>
        <p:spPr/>
        <p:txBody>
          <a:bodyPr/>
          <a:lstStyle/>
          <a:p>
            <a:pPr eaLnBrk="1" hangingPunct="1">
              <a:buNone/>
            </a:pPr>
            <a:endParaRPr lang="en-US" sz="2000" dirty="0" smtClean="0"/>
          </a:p>
          <a:p>
            <a:pPr eaLnBrk="1" hangingPunct="1">
              <a:buNone/>
            </a:pPr>
            <a:r>
              <a:rPr lang="en-US" sz="2000" dirty="0" smtClean="0"/>
              <a:t>	</a:t>
            </a:r>
            <a:r>
              <a:rPr lang="en-US" sz="2000" b="1" dirty="0" smtClean="0"/>
              <a:t>Involves:</a:t>
            </a:r>
          </a:p>
          <a:p>
            <a:pPr lvl="1" eaLnBrk="1" hangingPunct="1"/>
            <a:r>
              <a:rPr lang="en-US" sz="2000" dirty="0" smtClean="0"/>
              <a:t>Relating with adults</a:t>
            </a:r>
          </a:p>
          <a:p>
            <a:pPr lvl="1" eaLnBrk="1" hangingPunct="1"/>
            <a:r>
              <a:rPr lang="en-US" sz="2000" dirty="0" smtClean="0"/>
              <a:t>Relating with other children</a:t>
            </a:r>
          </a:p>
          <a:p>
            <a:pPr lvl="1" eaLnBrk="1" hangingPunct="1"/>
            <a:r>
              <a:rPr lang="en-US" sz="2000" dirty="0" smtClean="0"/>
              <a:t>For older children, following rules related to groups or interacting with others</a:t>
            </a:r>
          </a:p>
          <a:p>
            <a:pPr lvl="1" eaLnBrk="1" hangingPunct="1">
              <a:buNone/>
            </a:pPr>
            <a:r>
              <a:rPr lang="en-US" sz="2000" b="1" dirty="0" smtClean="0"/>
              <a:t>Includes areas like:</a:t>
            </a:r>
          </a:p>
          <a:p>
            <a:pPr lvl="1" eaLnBrk="1" hangingPunct="1"/>
            <a:r>
              <a:rPr lang="en-US" sz="2000" dirty="0" smtClean="0"/>
              <a:t>Attachment/separation/autonomy</a:t>
            </a:r>
          </a:p>
          <a:p>
            <a:pPr lvl="1" eaLnBrk="1" hangingPunct="1"/>
            <a:r>
              <a:rPr lang="en-US" sz="2000" dirty="0" smtClean="0"/>
              <a:t>Expressing emotions and feelings</a:t>
            </a:r>
          </a:p>
          <a:p>
            <a:pPr lvl="1" eaLnBrk="1" hangingPunct="1"/>
            <a:r>
              <a:rPr lang="en-US" sz="2000" dirty="0" smtClean="0"/>
              <a:t>Learning rules and expectations</a:t>
            </a:r>
          </a:p>
          <a:p>
            <a:pPr lvl="1" eaLnBrk="1" hangingPunct="1"/>
            <a:r>
              <a:rPr lang="en-US" sz="2000" dirty="0" smtClean="0"/>
              <a:t>Social interactions and play</a:t>
            </a:r>
          </a:p>
        </p:txBody>
      </p:sp>
      <p:sp>
        <p:nvSpPr>
          <p:cNvPr id="30723" name="Slide Number Placeholder 5"/>
          <p:cNvSpPr>
            <a:spLocks noGrp="1"/>
          </p:cNvSpPr>
          <p:nvPr>
            <p:ph type="sldNum" sz="quarter" idx="11"/>
          </p:nvPr>
        </p:nvSpPr>
        <p:spPr>
          <a:noFill/>
        </p:spPr>
        <p:txBody>
          <a:bodyPr/>
          <a:lstStyle/>
          <a:p>
            <a:fld id="{DD270B3F-7018-4738-8C4A-C54744C0398D}" type="slidenum">
              <a:rPr lang="en-US" smtClean="0"/>
              <a:pPr/>
              <a:t>38</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pPr eaLnBrk="1" hangingPunct="1">
              <a:defRPr/>
            </a:pPr>
            <a:r>
              <a:rPr lang="en-US" sz="3200" dirty="0" smtClean="0"/>
              <a:t>Children acquire and use </a:t>
            </a:r>
            <a:br>
              <a:rPr lang="en-US" sz="3200" dirty="0" smtClean="0"/>
            </a:br>
            <a:r>
              <a:rPr lang="en-US" sz="3200" dirty="0" smtClean="0"/>
              <a:t>knowledge and skills </a:t>
            </a:r>
          </a:p>
        </p:txBody>
      </p:sp>
      <p:sp>
        <p:nvSpPr>
          <p:cNvPr id="31749" name="Rectangle 3"/>
          <p:cNvSpPr>
            <a:spLocks noGrp="1" noChangeArrowheads="1"/>
          </p:cNvSpPr>
          <p:nvPr>
            <p:ph idx="1"/>
          </p:nvPr>
        </p:nvSpPr>
        <p:spPr/>
        <p:txBody>
          <a:bodyPr/>
          <a:lstStyle/>
          <a:p>
            <a:pPr eaLnBrk="1" hangingPunct="1">
              <a:lnSpc>
                <a:spcPct val="90000"/>
              </a:lnSpc>
              <a:spcBef>
                <a:spcPct val="5000"/>
              </a:spcBef>
              <a:spcAft>
                <a:spcPct val="5000"/>
              </a:spcAft>
              <a:buNone/>
            </a:pPr>
            <a:r>
              <a:rPr lang="en-US" sz="2000" dirty="0" smtClean="0"/>
              <a:t>	</a:t>
            </a:r>
            <a:r>
              <a:rPr lang="en-US" sz="2000" b="1" dirty="0" smtClean="0"/>
              <a:t>Involves:</a:t>
            </a:r>
          </a:p>
          <a:p>
            <a:pPr lvl="1" eaLnBrk="1" hangingPunct="1">
              <a:lnSpc>
                <a:spcPct val="90000"/>
              </a:lnSpc>
              <a:spcBef>
                <a:spcPct val="5000"/>
              </a:spcBef>
              <a:spcAft>
                <a:spcPct val="5000"/>
              </a:spcAft>
            </a:pPr>
            <a:r>
              <a:rPr lang="en-US" sz="2000" dirty="0" smtClean="0"/>
              <a:t>Thinking</a:t>
            </a:r>
          </a:p>
          <a:p>
            <a:pPr lvl="1" eaLnBrk="1" hangingPunct="1">
              <a:lnSpc>
                <a:spcPct val="90000"/>
              </a:lnSpc>
              <a:spcBef>
                <a:spcPct val="5000"/>
              </a:spcBef>
              <a:spcAft>
                <a:spcPct val="5000"/>
              </a:spcAft>
            </a:pPr>
            <a:r>
              <a:rPr lang="en-US" sz="2000" dirty="0" smtClean="0"/>
              <a:t>Reasoning</a:t>
            </a:r>
          </a:p>
          <a:p>
            <a:pPr lvl="1" eaLnBrk="1" hangingPunct="1">
              <a:lnSpc>
                <a:spcPct val="90000"/>
              </a:lnSpc>
              <a:spcBef>
                <a:spcPct val="5000"/>
              </a:spcBef>
              <a:spcAft>
                <a:spcPct val="5000"/>
              </a:spcAft>
            </a:pPr>
            <a:r>
              <a:rPr lang="en-US" sz="2000" dirty="0" smtClean="0"/>
              <a:t>Remembering</a:t>
            </a:r>
          </a:p>
          <a:p>
            <a:pPr lvl="1" eaLnBrk="1" hangingPunct="1">
              <a:lnSpc>
                <a:spcPct val="90000"/>
              </a:lnSpc>
              <a:spcBef>
                <a:spcPct val="5000"/>
              </a:spcBef>
              <a:spcAft>
                <a:spcPct val="5000"/>
              </a:spcAft>
            </a:pPr>
            <a:r>
              <a:rPr lang="en-US" sz="2000" dirty="0" smtClean="0"/>
              <a:t>Problem solving</a:t>
            </a:r>
          </a:p>
          <a:p>
            <a:pPr lvl="1" eaLnBrk="1" hangingPunct="1">
              <a:lnSpc>
                <a:spcPct val="90000"/>
              </a:lnSpc>
              <a:spcBef>
                <a:spcPct val="5000"/>
              </a:spcBef>
              <a:spcAft>
                <a:spcPct val="5000"/>
              </a:spcAft>
            </a:pPr>
            <a:r>
              <a:rPr lang="en-US" sz="2000" dirty="0" smtClean="0"/>
              <a:t>Using symbols and language</a:t>
            </a:r>
          </a:p>
          <a:p>
            <a:pPr lvl="1" eaLnBrk="1" hangingPunct="1">
              <a:lnSpc>
                <a:spcPct val="90000"/>
              </a:lnSpc>
              <a:spcBef>
                <a:spcPct val="5000"/>
              </a:spcBef>
              <a:spcAft>
                <a:spcPct val="5000"/>
              </a:spcAft>
            </a:pPr>
            <a:r>
              <a:rPr lang="en-US" sz="2000" dirty="0" smtClean="0"/>
              <a:t>Understanding physical and social worlds</a:t>
            </a:r>
          </a:p>
          <a:p>
            <a:pPr eaLnBrk="1" hangingPunct="1">
              <a:lnSpc>
                <a:spcPct val="90000"/>
              </a:lnSpc>
              <a:spcBef>
                <a:spcPct val="5000"/>
              </a:spcBef>
              <a:spcAft>
                <a:spcPct val="5000"/>
              </a:spcAft>
              <a:buNone/>
            </a:pPr>
            <a:r>
              <a:rPr lang="en-US" sz="2000" dirty="0" smtClean="0"/>
              <a:t>	</a:t>
            </a:r>
            <a:r>
              <a:rPr lang="en-US" sz="2000" b="1" dirty="0" smtClean="0"/>
              <a:t>Includes:</a:t>
            </a:r>
          </a:p>
          <a:p>
            <a:pPr lvl="1" eaLnBrk="1" hangingPunct="1">
              <a:lnSpc>
                <a:spcPct val="90000"/>
              </a:lnSpc>
              <a:spcBef>
                <a:spcPct val="5000"/>
              </a:spcBef>
              <a:spcAft>
                <a:spcPct val="5000"/>
              </a:spcAft>
            </a:pPr>
            <a:r>
              <a:rPr lang="en-US" sz="2000" dirty="0" smtClean="0"/>
              <a:t>Early concepts—symbols, pictures, numbers</a:t>
            </a:r>
          </a:p>
          <a:p>
            <a:pPr lvl="1" eaLnBrk="1" hangingPunct="1">
              <a:lnSpc>
                <a:spcPct val="90000"/>
              </a:lnSpc>
              <a:spcBef>
                <a:spcPct val="5000"/>
              </a:spcBef>
              <a:spcAft>
                <a:spcPct val="5000"/>
              </a:spcAft>
            </a:pPr>
            <a:r>
              <a:rPr lang="en-US" sz="2000" dirty="0" smtClean="0"/>
              <a:t>Imitation</a:t>
            </a:r>
          </a:p>
          <a:p>
            <a:pPr lvl="1" eaLnBrk="1" hangingPunct="1">
              <a:lnSpc>
                <a:spcPct val="90000"/>
              </a:lnSpc>
              <a:spcBef>
                <a:spcPct val="5000"/>
              </a:spcBef>
              <a:spcAft>
                <a:spcPct val="5000"/>
              </a:spcAft>
            </a:pPr>
            <a:r>
              <a:rPr lang="en-US" sz="2000" dirty="0" smtClean="0"/>
              <a:t>Object permanence</a:t>
            </a:r>
          </a:p>
          <a:p>
            <a:pPr lvl="1" eaLnBrk="1" hangingPunct="1">
              <a:lnSpc>
                <a:spcPct val="90000"/>
              </a:lnSpc>
              <a:spcBef>
                <a:spcPct val="5000"/>
              </a:spcBef>
              <a:spcAft>
                <a:spcPct val="5000"/>
              </a:spcAft>
            </a:pPr>
            <a:r>
              <a:rPr lang="en-US" sz="2000" dirty="0" smtClean="0"/>
              <a:t>Expressive language and communication</a:t>
            </a:r>
          </a:p>
          <a:p>
            <a:pPr lvl="1" eaLnBrk="1" hangingPunct="1">
              <a:lnSpc>
                <a:spcPct val="90000"/>
              </a:lnSpc>
              <a:spcBef>
                <a:spcPct val="5000"/>
              </a:spcBef>
              <a:spcAft>
                <a:spcPct val="5000"/>
              </a:spcAft>
            </a:pPr>
            <a:r>
              <a:rPr lang="en-US" sz="2000" dirty="0" smtClean="0"/>
              <a:t>Early literacy</a:t>
            </a:r>
          </a:p>
          <a:p>
            <a:pPr lvl="1" eaLnBrk="1" hangingPunct="1">
              <a:lnSpc>
                <a:spcPct val="90000"/>
              </a:lnSpc>
              <a:spcBef>
                <a:spcPct val="5000"/>
              </a:spcBef>
              <a:spcAft>
                <a:spcPct val="5000"/>
              </a:spcAft>
            </a:pPr>
            <a:endParaRPr lang="en-US" sz="2000" dirty="0" smtClean="0"/>
          </a:p>
        </p:txBody>
      </p:sp>
      <p:sp>
        <p:nvSpPr>
          <p:cNvPr id="31747" name="Slide Number Placeholder 5"/>
          <p:cNvSpPr>
            <a:spLocks noGrp="1"/>
          </p:cNvSpPr>
          <p:nvPr>
            <p:ph type="sldNum" sz="quarter" idx="11"/>
          </p:nvPr>
        </p:nvSpPr>
        <p:spPr>
          <a:noFill/>
        </p:spPr>
        <p:txBody>
          <a:bodyPr/>
          <a:lstStyle/>
          <a:p>
            <a:fld id="{31562784-9783-48C4-B5F5-EADD4719F36C}" type="slidenum">
              <a:rPr lang="en-US" smtClean="0"/>
              <a:pPr/>
              <a:t>39</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077200" cy="1143000"/>
          </a:xfrm>
        </p:spPr>
        <p:txBody>
          <a:bodyPr/>
          <a:lstStyle/>
          <a:p>
            <a:r>
              <a:rPr lang="en-US" sz="2800" dirty="0" smtClean="0">
                <a:latin typeface="Calisto MT" pitchFamily="18" charset="0"/>
              </a:rPr>
              <a:t>Selecting and implementing good formal assessments as an essential component of good child outcomes measurement</a:t>
            </a:r>
            <a:r>
              <a:rPr lang="en-US" sz="2800" dirty="0" smtClean="0"/>
              <a:t/>
            </a:r>
            <a:br>
              <a:rPr lang="en-US" sz="2800" dirty="0" smtClean="0"/>
            </a:br>
            <a:endParaRPr lang="en-US" sz="2800" dirty="0"/>
          </a:p>
        </p:txBody>
      </p:sp>
      <p:sp>
        <p:nvSpPr>
          <p:cNvPr id="2" name="Content Placeholder 1"/>
          <p:cNvSpPr>
            <a:spLocks noGrp="1"/>
          </p:cNvSpPr>
          <p:nvPr>
            <p:ph idx="1"/>
          </p:nvPr>
        </p:nvSpPr>
        <p:spPr/>
        <p:txBody>
          <a:bodyPr/>
          <a:lstStyle/>
          <a:p>
            <a:pPr>
              <a:lnSpc>
                <a:spcPct val="150000"/>
              </a:lnSpc>
              <a:buNone/>
            </a:pPr>
            <a:r>
              <a:rPr lang="en-US" sz="2400" b="1" dirty="0" smtClean="0">
                <a:latin typeface="Calisto MT" pitchFamily="18" charset="0"/>
              </a:rPr>
              <a:t>Assessment considerations in reporting child outcomes data</a:t>
            </a:r>
          </a:p>
          <a:p>
            <a:pPr>
              <a:buNone/>
            </a:pPr>
            <a:r>
              <a:rPr lang="en-US" sz="2400" dirty="0" smtClean="0">
                <a:latin typeface="Calisto MT" pitchFamily="18" charset="0"/>
              </a:rPr>
              <a:t>a.  No assessment developed for this purpose</a:t>
            </a:r>
          </a:p>
          <a:p>
            <a:pPr>
              <a:buNone/>
            </a:pPr>
            <a:r>
              <a:rPr lang="en-US" sz="2400" dirty="0" smtClean="0">
                <a:latin typeface="Calisto MT" pitchFamily="18" charset="0"/>
              </a:rPr>
              <a:t>b.  No ‘perfect’ assessment</a:t>
            </a:r>
          </a:p>
          <a:p>
            <a:pPr>
              <a:buNone/>
            </a:pPr>
            <a:r>
              <a:rPr lang="en-US" sz="2400" dirty="0" smtClean="0">
                <a:latin typeface="Calisto MT" pitchFamily="18" charset="0"/>
              </a:rPr>
              <a:t>c.  Formal assessment is one piece of information</a:t>
            </a:r>
          </a:p>
          <a:p>
            <a:pPr>
              <a:buNone/>
            </a:pPr>
            <a:r>
              <a:rPr lang="en-US" sz="2400" dirty="0" smtClean="0">
                <a:latin typeface="Calisto MT" pitchFamily="18" charset="0"/>
              </a:rPr>
              <a:t>d.  Formal assessment can provide consistency across teachers/providers, programs, state</a:t>
            </a:r>
          </a:p>
          <a:p>
            <a:pPr>
              <a:buNone/>
            </a:pPr>
            <a:r>
              <a:rPr lang="en-US" sz="2400" dirty="0" smtClean="0">
                <a:latin typeface="Calisto MT" pitchFamily="18" charset="0"/>
              </a:rPr>
              <a:t>e.  Formal assessment can ground teachers/providers in age expectations</a:t>
            </a: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pPr eaLnBrk="1" hangingPunct="1">
              <a:defRPr/>
            </a:pPr>
            <a:r>
              <a:rPr lang="en-US" sz="3200" dirty="0" smtClean="0"/>
              <a:t>Children take appropriate action </a:t>
            </a:r>
            <a:br>
              <a:rPr lang="en-US" sz="3200" dirty="0" smtClean="0"/>
            </a:br>
            <a:r>
              <a:rPr lang="en-US" sz="3200" dirty="0" smtClean="0"/>
              <a:t>to meet their needs</a:t>
            </a:r>
            <a:r>
              <a:rPr lang="en-US" dirty="0" smtClean="0"/>
              <a:t> </a:t>
            </a:r>
          </a:p>
        </p:txBody>
      </p:sp>
      <p:sp>
        <p:nvSpPr>
          <p:cNvPr id="32773" name="Rectangle 3"/>
          <p:cNvSpPr>
            <a:spLocks noGrp="1" noChangeArrowheads="1"/>
          </p:cNvSpPr>
          <p:nvPr>
            <p:ph idx="1"/>
          </p:nvPr>
        </p:nvSpPr>
        <p:spPr/>
        <p:txBody>
          <a:bodyPr/>
          <a:lstStyle/>
          <a:p>
            <a:pPr eaLnBrk="1" hangingPunct="1">
              <a:buNone/>
            </a:pPr>
            <a:r>
              <a:rPr lang="en-US" sz="2000" dirty="0" smtClean="0"/>
              <a:t>	</a:t>
            </a:r>
            <a:r>
              <a:rPr lang="en-US" sz="2000" b="1" dirty="0" smtClean="0"/>
              <a:t>Involves:</a:t>
            </a:r>
          </a:p>
          <a:p>
            <a:pPr lvl="1" eaLnBrk="1" hangingPunct="1">
              <a:spcBef>
                <a:spcPct val="5000"/>
              </a:spcBef>
              <a:spcAft>
                <a:spcPct val="5000"/>
              </a:spcAft>
            </a:pPr>
            <a:r>
              <a:rPr lang="en-US" sz="2000" dirty="0" smtClean="0"/>
              <a:t>Taking care of basic needs</a:t>
            </a:r>
          </a:p>
          <a:p>
            <a:pPr lvl="1" eaLnBrk="1" hangingPunct="1">
              <a:spcBef>
                <a:spcPct val="5000"/>
              </a:spcBef>
              <a:spcAft>
                <a:spcPct val="5000"/>
              </a:spcAft>
            </a:pPr>
            <a:r>
              <a:rPr lang="en-US" sz="2000" dirty="0" smtClean="0"/>
              <a:t>Getting from place to place</a:t>
            </a:r>
          </a:p>
          <a:p>
            <a:pPr lvl="1" eaLnBrk="1" hangingPunct="1">
              <a:spcBef>
                <a:spcPct val="5000"/>
              </a:spcBef>
              <a:spcAft>
                <a:spcPct val="5000"/>
              </a:spcAft>
            </a:pPr>
            <a:r>
              <a:rPr lang="en-US" sz="2000" dirty="0" smtClean="0"/>
              <a:t>Using tools (e.g., fork, toothbrush, crayon)</a:t>
            </a:r>
          </a:p>
          <a:p>
            <a:pPr lvl="1" eaLnBrk="1" hangingPunct="1">
              <a:spcBef>
                <a:spcPct val="5000"/>
              </a:spcBef>
              <a:spcAft>
                <a:spcPct val="5000"/>
              </a:spcAft>
            </a:pPr>
            <a:r>
              <a:rPr lang="en-US" sz="2000" dirty="0" smtClean="0"/>
              <a:t>In older children, contributing to their own health and safety</a:t>
            </a:r>
          </a:p>
          <a:p>
            <a:pPr eaLnBrk="1" hangingPunct="1">
              <a:buNone/>
            </a:pPr>
            <a:r>
              <a:rPr lang="en-US" sz="2000" dirty="0" smtClean="0"/>
              <a:t>	</a:t>
            </a:r>
            <a:r>
              <a:rPr lang="en-US" sz="2000" b="1" dirty="0" smtClean="0"/>
              <a:t>Includes:</a:t>
            </a:r>
          </a:p>
          <a:p>
            <a:pPr lvl="1" eaLnBrk="1" hangingPunct="1">
              <a:spcBef>
                <a:spcPct val="5000"/>
              </a:spcBef>
              <a:spcAft>
                <a:spcPct val="5000"/>
              </a:spcAft>
            </a:pPr>
            <a:r>
              <a:rPr lang="en-US" sz="2000" dirty="0" smtClean="0"/>
              <a:t>Integrating motor skills to complete tasks</a:t>
            </a:r>
          </a:p>
          <a:p>
            <a:pPr lvl="1" eaLnBrk="1" hangingPunct="1">
              <a:spcBef>
                <a:spcPct val="5000"/>
              </a:spcBef>
              <a:spcAft>
                <a:spcPct val="5000"/>
              </a:spcAft>
            </a:pPr>
            <a:r>
              <a:rPr lang="en-US" sz="2000" dirty="0" smtClean="0"/>
              <a:t>Self-help skills (e.g., dressing, feeding, grooming, toileting, household responsibility)</a:t>
            </a:r>
          </a:p>
          <a:p>
            <a:pPr lvl="1" eaLnBrk="1" hangingPunct="1">
              <a:spcBef>
                <a:spcPct val="5000"/>
              </a:spcBef>
              <a:spcAft>
                <a:spcPct val="5000"/>
              </a:spcAft>
            </a:pPr>
            <a:r>
              <a:rPr lang="en-US" sz="2000" dirty="0" smtClean="0"/>
              <a:t>Acting on the world to get what one wants</a:t>
            </a:r>
          </a:p>
        </p:txBody>
      </p:sp>
      <p:sp>
        <p:nvSpPr>
          <p:cNvPr id="32771" name="Slide Number Placeholder 5"/>
          <p:cNvSpPr>
            <a:spLocks noGrp="1"/>
          </p:cNvSpPr>
          <p:nvPr>
            <p:ph type="sldNum" sz="quarter" idx="11"/>
          </p:nvPr>
        </p:nvSpPr>
        <p:spPr>
          <a:noFill/>
        </p:spPr>
        <p:txBody>
          <a:bodyPr/>
          <a:lstStyle/>
          <a:p>
            <a:fld id="{9F629A8E-E1B6-4F03-AA78-F2CE73F5C90A}" type="slidenum">
              <a:rPr lang="en-US" smtClean="0"/>
              <a:pPr/>
              <a:t>40</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algn="l"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spcAft>
                <a:spcPct val="0"/>
              </a:spcAft>
            </a:pPr>
            <a:r>
              <a:rPr lang="en-US" sz="2800" b="1" dirty="0" smtClean="0"/>
              <a:t>Between them, team members must:</a:t>
            </a:r>
            <a:r>
              <a:rPr lang="en-US" sz="2400" b="1" dirty="0" smtClean="0"/>
              <a:t> </a:t>
            </a:r>
          </a:p>
          <a:p>
            <a:pPr marL="533400" indent="-533400" algn="l" eaLnBrk="1" hangingPunct="1">
              <a:lnSpc>
                <a:spcPct val="90000"/>
              </a:lnSpc>
              <a:spcBef>
                <a:spcPct val="0"/>
              </a:spcBef>
              <a:spcAft>
                <a:spcPct val="0"/>
              </a:spcAft>
            </a:pPr>
            <a:endParaRPr lang="en-US" sz="2400" dirty="0" smtClean="0"/>
          </a:p>
          <a:p>
            <a:pPr marL="533400" indent="-533400" algn="l" eaLnBrk="1" hangingPunct="1">
              <a:lnSpc>
                <a:spcPct val="90000"/>
              </a:lnSpc>
              <a:spcBef>
                <a:spcPct val="0"/>
              </a:spcBef>
              <a:buClr>
                <a:schemeClr val="bg1"/>
              </a:buClr>
            </a:pPr>
            <a:r>
              <a:rPr lang="en-US" sz="2400" dirty="0" smtClean="0"/>
              <a:t>1.  Know about the child’s functioning across settings and situations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2.  Understand age-expected child development</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3.  Understand the content of the three child outcomes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solidFill>
                  <a:srgbClr val="6600FF"/>
                </a:solidFill>
              </a:rPr>
              <a:t>4.  Know how to use the rating scale</a:t>
            </a:r>
          </a:p>
          <a:p>
            <a:pPr marL="533400" indent="-533400" algn="l" eaLnBrk="1" hangingPunct="1">
              <a:lnSpc>
                <a:spcPct val="8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5.  Understand age expectations for child functioning 	within the child’s culture</a:t>
            </a:r>
          </a:p>
        </p:txBody>
      </p:sp>
      <p:sp>
        <p:nvSpPr>
          <p:cNvPr id="19459" name="Slide Number Placeholder 5"/>
          <p:cNvSpPr>
            <a:spLocks noGrp="1"/>
          </p:cNvSpPr>
          <p:nvPr>
            <p:ph type="sldNum" sz="quarter" idx="11"/>
          </p:nvPr>
        </p:nvSpPr>
        <p:spPr>
          <a:noFill/>
        </p:spPr>
        <p:txBody>
          <a:bodyPr/>
          <a:lstStyle/>
          <a:p>
            <a:fld id="{D0DB9952-0ABF-4560-8012-51996C4B776C}" type="slidenum">
              <a:rPr lang="en-US" smtClean="0"/>
              <a:pPr/>
              <a:t>41</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pPr eaLnBrk="1" hangingPunct="1">
              <a:defRPr/>
            </a:pPr>
            <a:r>
              <a:rPr lang="en-US" dirty="0" smtClean="0"/>
              <a:t>The two COSF questions</a:t>
            </a:r>
          </a:p>
        </p:txBody>
      </p:sp>
      <p:sp>
        <p:nvSpPr>
          <p:cNvPr id="34821" name="Rectangle 3"/>
          <p:cNvSpPr>
            <a:spLocks noGrp="1" noChangeArrowheads="1"/>
          </p:cNvSpPr>
          <p:nvPr>
            <p:ph idx="1"/>
          </p:nvPr>
        </p:nvSpPr>
        <p:spPr/>
        <p:txBody>
          <a:bodyPr/>
          <a:lstStyle/>
          <a:p>
            <a:pPr marL="406400" indent="-406400" eaLnBrk="1" hangingPunct="1">
              <a:buFont typeface="Wingdings" pitchFamily="2" charset="2"/>
              <a:buNone/>
            </a:pPr>
            <a:r>
              <a:rPr lang="en-US" sz="2800" dirty="0" smtClean="0"/>
              <a:t>a. To what extent does this child show age-appropriate functioning, across a variety of settings and situations, on this outcome? (Rating: 1-7)</a:t>
            </a:r>
          </a:p>
          <a:p>
            <a:pPr marL="406400" indent="-406400" eaLnBrk="1" hangingPunct="1"/>
            <a:endParaRPr lang="en-US" sz="2800" dirty="0" smtClean="0"/>
          </a:p>
          <a:p>
            <a:pPr marL="406400" indent="-406400" eaLnBrk="1" hangingPunct="1">
              <a:buFont typeface="Wingdings" pitchFamily="2" charset="2"/>
              <a:buNone/>
            </a:pPr>
            <a:r>
              <a:rPr lang="en-US" sz="2800" dirty="0" smtClean="0"/>
              <a:t>b. Has the child shown any new skills or behaviors related to [this outcome] since the last outcomes summary? (Yes-No)</a:t>
            </a:r>
          </a:p>
        </p:txBody>
      </p:sp>
      <p:sp>
        <p:nvSpPr>
          <p:cNvPr id="34819" name="Slide Number Placeholder 5"/>
          <p:cNvSpPr>
            <a:spLocks noGrp="1"/>
          </p:cNvSpPr>
          <p:nvPr>
            <p:ph type="sldNum" sz="quarter" idx="11"/>
          </p:nvPr>
        </p:nvSpPr>
        <p:spPr>
          <a:noFill/>
        </p:spPr>
        <p:txBody>
          <a:bodyPr/>
          <a:lstStyle/>
          <a:p>
            <a:fld id="{17780B91-B40F-4C12-91ED-19C6B6CFFBF6}" type="slidenum">
              <a:rPr lang="en-US" smtClean="0"/>
              <a:pPr/>
              <a:t>42</a:t>
            </a:fld>
            <a:endParaRPr lang="en-US" dirty="0" smtClean="0"/>
          </a:p>
        </p:txBody>
      </p:sp>
      <p:sp>
        <p:nvSpPr>
          <p:cNvPr id="6" name="Footer Placeholder 4"/>
          <p:cNvSpPr>
            <a:spLocks noGrp="1"/>
          </p:cNvSpPr>
          <p:nvPr>
            <p:ph type="ftr" sz="quarter" idx="4294967295"/>
          </p:nvPr>
        </p:nvSpPr>
        <p:spPr>
          <a:xfrm>
            <a:off x="152400" y="6356350"/>
            <a:ext cx="2895600" cy="365125"/>
          </a:xfrm>
        </p:spPr>
        <p:txBody>
          <a:bodyPr/>
          <a:lstStyle/>
          <a:p>
            <a:pPr>
              <a:defRPr/>
            </a:pPr>
            <a:r>
              <a:rPr lang="en-US" dirty="0"/>
              <a:t>Early Childhood Outcomes Center</a:t>
            </a:r>
            <a:endParaRPr lang="en-US" dirty="0">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a:lstStyle/>
          <a:p>
            <a:pPr eaLnBrk="1" hangingPunct="1">
              <a:defRPr/>
            </a:pPr>
            <a:r>
              <a:rPr lang="en-US" dirty="0" smtClean="0"/>
              <a:t>7 – Completely</a:t>
            </a:r>
          </a:p>
        </p:txBody>
      </p:sp>
      <p:sp>
        <p:nvSpPr>
          <p:cNvPr id="35845" name="Rectangle 3"/>
          <p:cNvSpPr>
            <a:spLocks noGrp="1" noChangeArrowheads="1"/>
          </p:cNvSpPr>
          <p:nvPr>
            <p:ph idx="1"/>
          </p:nvPr>
        </p:nvSpPr>
        <p:spPr/>
        <p:txBody>
          <a:bodyPr/>
          <a:lstStyle/>
          <a:p>
            <a:pPr eaLnBrk="1" hangingPunct="1">
              <a:lnSpc>
                <a:spcPct val="80000"/>
              </a:lnSpc>
            </a:pPr>
            <a:r>
              <a:rPr lang="en-US" sz="2800" dirty="0" smtClean="0"/>
              <a:t>Child </a:t>
            </a:r>
            <a:r>
              <a:rPr lang="en-US" sz="2800" dirty="0" smtClean="0"/>
              <a:t>shows </a:t>
            </a:r>
            <a:r>
              <a:rPr lang="en-US" sz="2800" dirty="0" smtClean="0"/>
              <a:t>functioning expected for his/her age in </a:t>
            </a:r>
            <a:r>
              <a:rPr lang="en-US" sz="2800" b="1" i="1" dirty="0" smtClean="0"/>
              <a:t>all</a:t>
            </a:r>
            <a:r>
              <a:rPr lang="en-US" sz="2800" dirty="0" smtClean="0"/>
              <a:t> or </a:t>
            </a:r>
            <a:r>
              <a:rPr lang="en-US" sz="2800" b="1" i="1" dirty="0" smtClean="0"/>
              <a:t>almost all</a:t>
            </a:r>
            <a:r>
              <a:rPr lang="en-US" sz="2800" dirty="0" smtClean="0"/>
              <a:t> everyday situations that are part of the child’s life </a:t>
            </a:r>
          </a:p>
          <a:p>
            <a:pPr lvl="1" eaLnBrk="1" hangingPunct="1">
              <a:lnSpc>
                <a:spcPct val="80000"/>
              </a:lnSpc>
            </a:pPr>
            <a:r>
              <a:rPr lang="en-US" dirty="0" smtClean="0"/>
              <a:t>Home, store, park, child care, with strangers, etc.</a:t>
            </a:r>
          </a:p>
          <a:p>
            <a:pPr eaLnBrk="1" hangingPunct="1">
              <a:lnSpc>
                <a:spcPct val="80000"/>
              </a:lnSpc>
              <a:spcBef>
                <a:spcPct val="20000"/>
              </a:spcBef>
            </a:pPr>
            <a:r>
              <a:rPr lang="en-US" sz="2800" dirty="0" smtClean="0"/>
              <a:t>Functioning </a:t>
            </a:r>
            <a:r>
              <a:rPr lang="en-US" sz="2800" dirty="0" smtClean="0"/>
              <a:t>is considered </a:t>
            </a:r>
            <a:r>
              <a:rPr lang="en-US" sz="2800" b="1" i="1" dirty="0" smtClean="0"/>
              <a:t>appropriate</a:t>
            </a:r>
            <a:r>
              <a:rPr lang="en-US" sz="2800" dirty="0" smtClean="0"/>
              <a:t> for his/her age</a:t>
            </a:r>
          </a:p>
          <a:p>
            <a:pPr eaLnBrk="1" hangingPunct="1">
              <a:lnSpc>
                <a:spcPct val="80000"/>
              </a:lnSpc>
              <a:spcBef>
                <a:spcPct val="20000"/>
              </a:spcBef>
            </a:pPr>
            <a:r>
              <a:rPr lang="en-US" sz="2800" dirty="0" smtClean="0"/>
              <a:t>No one has </a:t>
            </a:r>
            <a:r>
              <a:rPr lang="en-US" sz="2800" dirty="0" smtClean="0"/>
              <a:t>any concerns </a:t>
            </a:r>
            <a:r>
              <a:rPr lang="en-US" sz="2800" dirty="0" smtClean="0"/>
              <a:t>about the child’s functioning in this outcome area</a:t>
            </a:r>
          </a:p>
          <a:p>
            <a:pPr eaLnBrk="1" hangingPunct="1">
              <a:lnSpc>
                <a:spcPct val="80000"/>
              </a:lnSpc>
            </a:pPr>
            <a:endParaRPr lang="en-US" sz="3600" dirty="0" smtClean="0"/>
          </a:p>
          <a:p>
            <a:pPr eaLnBrk="1" hangingPunct="1">
              <a:lnSpc>
                <a:spcPct val="80000"/>
              </a:lnSpc>
            </a:pPr>
            <a:endParaRPr lang="en-US" sz="2400" dirty="0" smtClean="0"/>
          </a:p>
          <a:p>
            <a:pPr eaLnBrk="1" hangingPunct="1">
              <a:lnSpc>
                <a:spcPct val="80000"/>
              </a:lnSpc>
            </a:pPr>
            <a:endParaRPr lang="en-US" sz="2400" dirty="0" smtClean="0"/>
          </a:p>
        </p:txBody>
      </p:sp>
      <p:sp>
        <p:nvSpPr>
          <p:cNvPr id="35843" name="Slide Number Placeholder 5"/>
          <p:cNvSpPr>
            <a:spLocks noGrp="1"/>
          </p:cNvSpPr>
          <p:nvPr>
            <p:ph type="sldNum" sz="quarter" idx="11"/>
          </p:nvPr>
        </p:nvSpPr>
        <p:spPr>
          <a:noFill/>
        </p:spPr>
        <p:txBody>
          <a:bodyPr/>
          <a:lstStyle/>
          <a:p>
            <a:fld id="{0FEFAA78-3F33-4739-B41C-B9B11F28CE39}" type="slidenum">
              <a:rPr lang="en-US" smtClean="0"/>
              <a:pPr/>
              <a:t>43</a:t>
            </a:fld>
            <a:endParaRPr lang="en-US"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p:txBody>
          <a:bodyPr/>
          <a:lstStyle/>
          <a:p>
            <a:pPr eaLnBrk="1" hangingPunct="1">
              <a:defRPr/>
            </a:pPr>
            <a:r>
              <a:rPr lang="en-US" dirty="0" smtClean="0"/>
              <a:t>6 – Between completely </a:t>
            </a:r>
            <a:br>
              <a:rPr lang="en-US" dirty="0" smtClean="0"/>
            </a:br>
            <a:r>
              <a:rPr lang="en-US" dirty="0" smtClean="0"/>
              <a:t>and somewhat</a:t>
            </a:r>
          </a:p>
        </p:txBody>
      </p:sp>
      <p:sp>
        <p:nvSpPr>
          <p:cNvPr id="36869" name="Rectangle 3"/>
          <p:cNvSpPr>
            <a:spLocks noGrp="1" noChangeArrowheads="1"/>
          </p:cNvSpPr>
          <p:nvPr>
            <p:ph idx="1"/>
          </p:nvPr>
        </p:nvSpPr>
        <p:spPr/>
        <p:txBody>
          <a:bodyPr/>
          <a:lstStyle/>
          <a:p>
            <a:pPr eaLnBrk="1" hangingPunct="1">
              <a:spcBef>
                <a:spcPct val="0"/>
              </a:spcBef>
            </a:pPr>
            <a:r>
              <a:rPr lang="en-US" sz="2800" dirty="0" smtClean="0"/>
              <a:t>Child’s functioning generally is considered </a:t>
            </a:r>
            <a:r>
              <a:rPr lang="en-US" sz="2800" b="1" i="1" dirty="0" smtClean="0"/>
              <a:t>appropriate for his or her age </a:t>
            </a:r>
            <a:r>
              <a:rPr lang="en-US" sz="2800" dirty="0" smtClean="0"/>
              <a:t>but there are some significant concerns about the child’s functioning in this outcome area</a:t>
            </a:r>
          </a:p>
          <a:p>
            <a:pPr eaLnBrk="1" hangingPunct="1">
              <a:spcBef>
                <a:spcPct val="0"/>
              </a:spcBef>
            </a:pPr>
            <a:r>
              <a:rPr lang="en-US" sz="2800" dirty="0" smtClean="0"/>
              <a:t>These </a:t>
            </a:r>
            <a:r>
              <a:rPr lang="en-US" sz="2800" dirty="0" smtClean="0"/>
              <a:t>concerns are </a:t>
            </a:r>
            <a:r>
              <a:rPr lang="en-US" sz="2800" b="1" i="1" dirty="0" smtClean="0"/>
              <a:t>substantial enough </a:t>
            </a:r>
            <a:r>
              <a:rPr lang="en-US" sz="2800" dirty="0" smtClean="0"/>
              <a:t>to suggest monitoring or possible additional support</a:t>
            </a:r>
          </a:p>
          <a:p>
            <a:pPr eaLnBrk="1" hangingPunct="1">
              <a:spcBef>
                <a:spcPct val="0"/>
              </a:spcBef>
            </a:pPr>
            <a:r>
              <a:rPr lang="en-US" sz="2800" dirty="0" smtClean="0"/>
              <a:t>Although </a:t>
            </a:r>
            <a:r>
              <a:rPr lang="en-US" sz="2800" dirty="0" smtClean="0"/>
              <a:t>age-appropriate, the child’s functioning may border on not keeping pace with age </a:t>
            </a:r>
            <a:r>
              <a:rPr lang="en-US" sz="2800" dirty="0" smtClean="0"/>
              <a:t>expectations</a:t>
            </a:r>
            <a:endParaRPr lang="en-US" sz="2800" dirty="0" smtClean="0"/>
          </a:p>
        </p:txBody>
      </p:sp>
      <p:sp>
        <p:nvSpPr>
          <p:cNvPr id="36867" name="Slide Number Placeholder 5"/>
          <p:cNvSpPr>
            <a:spLocks noGrp="1"/>
          </p:cNvSpPr>
          <p:nvPr>
            <p:ph type="sldNum" sz="quarter" idx="11"/>
          </p:nvPr>
        </p:nvSpPr>
        <p:spPr>
          <a:noFill/>
        </p:spPr>
        <p:txBody>
          <a:bodyPr/>
          <a:lstStyle/>
          <a:p>
            <a:fld id="{0E98398B-38E1-44F3-A30E-BC2FA4B0358F}" type="slidenum">
              <a:rPr lang="en-US" smtClean="0"/>
              <a:pPr/>
              <a:t>44</a:t>
            </a:fld>
            <a:endParaRPr lang="en-US"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p:txBody>
          <a:bodyPr/>
          <a:lstStyle/>
          <a:p>
            <a:pPr eaLnBrk="1" hangingPunct="1">
              <a:defRPr/>
            </a:pPr>
            <a:r>
              <a:rPr lang="en-US" dirty="0" smtClean="0"/>
              <a:t>5 – Somewhat</a:t>
            </a:r>
          </a:p>
        </p:txBody>
      </p:sp>
      <p:sp>
        <p:nvSpPr>
          <p:cNvPr id="37893" name="Rectangle 3"/>
          <p:cNvSpPr>
            <a:spLocks noGrp="1" noChangeArrowheads="1"/>
          </p:cNvSpPr>
          <p:nvPr>
            <p:ph idx="1"/>
          </p:nvPr>
        </p:nvSpPr>
        <p:spPr/>
        <p:txBody>
          <a:bodyPr/>
          <a:lstStyle/>
          <a:p>
            <a:pPr eaLnBrk="1" hangingPunct="1"/>
            <a:r>
              <a:rPr lang="en-US" sz="2800" dirty="0" smtClean="0"/>
              <a:t>The child shows functioning expected for his/her age </a:t>
            </a:r>
            <a:r>
              <a:rPr lang="en-US" sz="2800" b="1" i="1" dirty="0" smtClean="0"/>
              <a:t>some of the time and/or in some situations</a:t>
            </a:r>
            <a:r>
              <a:rPr lang="en-US" sz="2800" dirty="0" smtClean="0"/>
              <a:t> </a:t>
            </a:r>
          </a:p>
          <a:p>
            <a:pPr eaLnBrk="1" hangingPunct="1"/>
            <a:r>
              <a:rPr lang="en-US" sz="2800" dirty="0" smtClean="0"/>
              <a:t>The child’s functioning is a </a:t>
            </a:r>
            <a:r>
              <a:rPr lang="en-US" sz="2800" b="1" i="1" dirty="0" smtClean="0"/>
              <a:t>mix</a:t>
            </a:r>
            <a:r>
              <a:rPr lang="en-US" sz="2800" dirty="0" smtClean="0"/>
              <a:t> of age-appropriate and not appropriate functioning  </a:t>
            </a:r>
          </a:p>
          <a:p>
            <a:pPr eaLnBrk="1" hangingPunct="1"/>
            <a:r>
              <a:rPr lang="en-US" sz="2800" dirty="0" smtClean="0"/>
              <a:t>The child’s functioning might be described as like that of a </a:t>
            </a:r>
            <a:r>
              <a:rPr lang="en-US" sz="2800" b="1" i="1" dirty="0" smtClean="0"/>
              <a:t>slightly younger child</a:t>
            </a:r>
            <a:r>
              <a:rPr lang="en-US" sz="2800" dirty="0" smtClean="0"/>
              <a:t> </a:t>
            </a:r>
          </a:p>
          <a:p>
            <a:pPr eaLnBrk="1" hangingPunct="1"/>
            <a:endParaRPr lang="en-US" sz="2800" dirty="0" smtClean="0"/>
          </a:p>
        </p:txBody>
      </p:sp>
      <p:sp>
        <p:nvSpPr>
          <p:cNvPr id="37891" name="Slide Number Placeholder 5"/>
          <p:cNvSpPr>
            <a:spLocks noGrp="1"/>
          </p:cNvSpPr>
          <p:nvPr>
            <p:ph type="sldNum" sz="quarter" idx="11"/>
          </p:nvPr>
        </p:nvSpPr>
        <p:spPr>
          <a:noFill/>
        </p:spPr>
        <p:txBody>
          <a:bodyPr/>
          <a:lstStyle/>
          <a:p>
            <a:fld id="{F1D23B60-51E1-42FB-AFB3-2AE8FB0904BD}" type="slidenum">
              <a:rPr lang="en-US" smtClean="0"/>
              <a:pPr/>
              <a:t>45</a:t>
            </a:fld>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pPr eaLnBrk="1" hangingPunct="1">
              <a:defRPr/>
            </a:pPr>
            <a:r>
              <a:rPr lang="en-US" dirty="0" smtClean="0"/>
              <a:t>4 – Between </a:t>
            </a:r>
            <a:r>
              <a:rPr lang="en-US" dirty="0" smtClean="0"/>
              <a:t>somewhat and nearly</a:t>
            </a:r>
            <a:endParaRPr lang="en-US" dirty="0" smtClean="0"/>
          </a:p>
        </p:txBody>
      </p:sp>
      <p:sp>
        <p:nvSpPr>
          <p:cNvPr id="38917" name="Rectangle 3"/>
          <p:cNvSpPr>
            <a:spLocks noGrp="1" noChangeArrowheads="1"/>
          </p:cNvSpPr>
          <p:nvPr>
            <p:ph idx="1"/>
          </p:nvPr>
        </p:nvSpPr>
        <p:spPr/>
        <p:txBody>
          <a:bodyPr/>
          <a:lstStyle/>
          <a:p>
            <a:pPr eaLnBrk="1" hangingPunct="1"/>
            <a:r>
              <a:rPr lang="en-US" sz="2800" dirty="0" smtClean="0"/>
              <a:t>Child shows </a:t>
            </a:r>
            <a:r>
              <a:rPr lang="en-US" sz="2800" b="1" i="1" dirty="0" smtClean="0"/>
              <a:t>occasional </a:t>
            </a:r>
            <a:r>
              <a:rPr lang="en-US" sz="2800" b="1" i="1" dirty="0" smtClean="0"/>
              <a:t>age </a:t>
            </a:r>
            <a:r>
              <a:rPr lang="en-US" sz="2800" b="1" i="1" dirty="0" smtClean="0"/>
              <a:t>appropriate </a:t>
            </a:r>
            <a:r>
              <a:rPr lang="en-US" sz="2800" dirty="0" smtClean="0"/>
              <a:t>functioning </a:t>
            </a:r>
            <a:r>
              <a:rPr lang="en-US" sz="2800" dirty="0" smtClean="0"/>
              <a:t>across settings and situations</a:t>
            </a:r>
          </a:p>
          <a:p>
            <a:pPr eaLnBrk="1" hangingPunct="1"/>
            <a:endParaRPr lang="en-US" sz="2800" dirty="0" smtClean="0"/>
          </a:p>
          <a:p>
            <a:pPr eaLnBrk="1" hangingPunct="1"/>
            <a:r>
              <a:rPr lang="en-US" sz="2800" dirty="0" smtClean="0"/>
              <a:t>More functioning is </a:t>
            </a:r>
            <a:r>
              <a:rPr lang="en-US" sz="2800" b="1" i="1" dirty="0" smtClean="0"/>
              <a:t>not</a:t>
            </a:r>
            <a:r>
              <a:rPr lang="en-US" sz="2800" dirty="0" smtClean="0"/>
              <a:t> age appropriate than age appropriate</a:t>
            </a:r>
            <a:endParaRPr lang="en-US" sz="2800" dirty="0" smtClean="0"/>
          </a:p>
          <a:p>
            <a:pPr eaLnBrk="1" hangingPunct="1">
              <a:buNone/>
            </a:pPr>
            <a:endParaRPr lang="en-US" sz="2800" dirty="0" smtClean="0"/>
          </a:p>
        </p:txBody>
      </p:sp>
      <p:sp>
        <p:nvSpPr>
          <p:cNvPr id="38915" name="Slide Number Placeholder 5"/>
          <p:cNvSpPr>
            <a:spLocks noGrp="1"/>
          </p:cNvSpPr>
          <p:nvPr>
            <p:ph type="sldNum" sz="quarter" idx="11"/>
          </p:nvPr>
        </p:nvSpPr>
        <p:spPr>
          <a:noFill/>
        </p:spPr>
        <p:txBody>
          <a:bodyPr/>
          <a:lstStyle/>
          <a:p>
            <a:fld id="{6E728995-C768-407A-B1DB-F0276635B39C}" type="slidenum">
              <a:rPr lang="en-US" smtClean="0"/>
              <a:pPr/>
              <a:t>46</a:t>
            </a:fld>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lstStyle/>
          <a:p>
            <a:pPr eaLnBrk="1" hangingPunct="1">
              <a:defRPr/>
            </a:pPr>
            <a:r>
              <a:rPr lang="en-US" dirty="0" smtClean="0"/>
              <a:t>3 – </a:t>
            </a:r>
            <a:r>
              <a:rPr lang="en-US" dirty="0" smtClean="0"/>
              <a:t>Nearly</a:t>
            </a:r>
            <a:endParaRPr lang="en-US" dirty="0" smtClean="0"/>
          </a:p>
        </p:txBody>
      </p:sp>
      <p:sp>
        <p:nvSpPr>
          <p:cNvPr id="39941" name="Rectangle 3"/>
          <p:cNvSpPr>
            <a:spLocks noGrp="1" noChangeArrowheads="1"/>
          </p:cNvSpPr>
          <p:nvPr>
            <p:ph idx="1"/>
          </p:nvPr>
        </p:nvSpPr>
        <p:spPr/>
        <p:txBody>
          <a:bodyPr/>
          <a:lstStyle/>
          <a:p>
            <a:pPr eaLnBrk="1" hangingPunct="1">
              <a:lnSpc>
                <a:spcPct val="80000"/>
              </a:lnSpc>
            </a:pPr>
            <a:r>
              <a:rPr lang="en-US" sz="2800" dirty="0" smtClean="0"/>
              <a:t>Child does not yet show functioning expected of a child of his or her age in any situation</a:t>
            </a:r>
          </a:p>
          <a:p>
            <a:pPr eaLnBrk="1" hangingPunct="1">
              <a:lnSpc>
                <a:spcPct val="80000"/>
              </a:lnSpc>
            </a:pPr>
            <a:endParaRPr lang="en-US" sz="2800" dirty="0" smtClean="0"/>
          </a:p>
          <a:p>
            <a:pPr eaLnBrk="1" hangingPunct="1">
              <a:lnSpc>
                <a:spcPct val="80000"/>
              </a:lnSpc>
            </a:pPr>
            <a:r>
              <a:rPr lang="en-US" sz="2800" dirty="0" smtClean="0"/>
              <a:t>Child uses </a:t>
            </a:r>
            <a:r>
              <a:rPr lang="en-US" sz="2800" b="1" i="1" dirty="0" smtClean="0"/>
              <a:t>immediate foundational skills</a:t>
            </a:r>
            <a:r>
              <a:rPr lang="en-US" sz="2800" dirty="0" smtClean="0"/>
              <a:t>, most or all of the time across settings and situations </a:t>
            </a:r>
          </a:p>
          <a:p>
            <a:pPr eaLnBrk="1" hangingPunct="1">
              <a:lnSpc>
                <a:spcPct val="80000"/>
              </a:lnSpc>
            </a:pPr>
            <a:endParaRPr lang="en-US" sz="2800" dirty="0" smtClean="0"/>
          </a:p>
          <a:p>
            <a:pPr eaLnBrk="1" hangingPunct="1">
              <a:lnSpc>
                <a:spcPct val="80000"/>
              </a:lnSpc>
            </a:pPr>
            <a:r>
              <a:rPr lang="en-US" sz="2800" dirty="0" smtClean="0"/>
              <a:t>Immediate foundational skills are the skills upon which to build age-appropriate functioning</a:t>
            </a:r>
          </a:p>
          <a:p>
            <a:pPr eaLnBrk="1" hangingPunct="1">
              <a:lnSpc>
                <a:spcPct val="80000"/>
              </a:lnSpc>
            </a:pPr>
            <a:endParaRPr lang="en-US" sz="2800" dirty="0" smtClean="0"/>
          </a:p>
          <a:p>
            <a:pPr eaLnBrk="1" hangingPunct="1">
              <a:lnSpc>
                <a:spcPct val="80000"/>
              </a:lnSpc>
            </a:pPr>
            <a:r>
              <a:rPr lang="en-US" sz="2800" dirty="0" smtClean="0"/>
              <a:t>Functioning might be described as like that of a </a:t>
            </a:r>
            <a:r>
              <a:rPr lang="en-US" sz="2800" b="1" i="1" dirty="0" smtClean="0"/>
              <a:t>younger child </a:t>
            </a:r>
            <a:endParaRPr lang="en-US" sz="2800" b="1" i="1" dirty="0" smtClean="0"/>
          </a:p>
        </p:txBody>
      </p:sp>
      <p:sp>
        <p:nvSpPr>
          <p:cNvPr id="39939" name="Slide Number Placeholder 5"/>
          <p:cNvSpPr>
            <a:spLocks noGrp="1"/>
          </p:cNvSpPr>
          <p:nvPr>
            <p:ph type="sldNum" sz="quarter" idx="11"/>
          </p:nvPr>
        </p:nvSpPr>
        <p:spPr>
          <a:noFill/>
        </p:spPr>
        <p:txBody>
          <a:bodyPr/>
          <a:lstStyle/>
          <a:p>
            <a:fld id="{5FCC6F04-7844-467F-A2F4-F6AF672CB12A}" type="slidenum">
              <a:rPr lang="en-US" smtClean="0"/>
              <a:pPr/>
              <a:t>47</a:t>
            </a:fld>
            <a:endParaRPr 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pPr eaLnBrk="1" hangingPunct="1">
              <a:defRPr/>
            </a:pPr>
            <a:r>
              <a:rPr lang="en-US" dirty="0" smtClean="0"/>
              <a:t>2 – Between </a:t>
            </a:r>
            <a:r>
              <a:rPr lang="en-US" dirty="0" smtClean="0"/>
              <a:t>nearly and not yet</a:t>
            </a:r>
            <a:endParaRPr lang="en-US" dirty="0" smtClean="0"/>
          </a:p>
        </p:txBody>
      </p:sp>
      <p:sp>
        <p:nvSpPr>
          <p:cNvPr id="40965" name="Rectangle 3"/>
          <p:cNvSpPr>
            <a:spLocks noGrp="1" noChangeArrowheads="1"/>
          </p:cNvSpPr>
          <p:nvPr>
            <p:ph idx="1"/>
          </p:nvPr>
        </p:nvSpPr>
        <p:spPr/>
        <p:txBody>
          <a:bodyPr/>
          <a:lstStyle/>
          <a:p>
            <a:pPr eaLnBrk="1" hangingPunct="1"/>
            <a:r>
              <a:rPr lang="en-US" sz="2600" dirty="0" smtClean="0"/>
              <a:t>Child </a:t>
            </a:r>
            <a:r>
              <a:rPr lang="en-US" sz="2600" b="1" i="1" dirty="0" smtClean="0"/>
              <a:t>occasionally uses immediate foundational </a:t>
            </a:r>
            <a:r>
              <a:rPr lang="en-US" sz="2600" dirty="0" smtClean="0"/>
              <a:t>skills across settings and situations</a:t>
            </a:r>
          </a:p>
          <a:p>
            <a:pPr eaLnBrk="1" hangingPunct="1"/>
            <a:endParaRPr lang="en-US" sz="2600" dirty="0" smtClean="0"/>
          </a:p>
          <a:p>
            <a:pPr eaLnBrk="1" hangingPunct="1"/>
            <a:r>
              <a:rPr lang="en-US" sz="2600" dirty="0" smtClean="0"/>
              <a:t>More functioning reflects skills that are </a:t>
            </a:r>
            <a:r>
              <a:rPr lang="en-US" sz="2600" b="1" i="1" dirty="0" smtClean="0"/>
              <a:t>not</a:t>
            </a:r>
            <a:r>
              <a:rPr lang="en-US" sz="2600" dirty="0" smtClean="0"/>
              <a:t> immediate foundational than are immediate foundational</a:t>
            </a:r>
          </a:p>
          <a:p>
            <a:pPr eaLnBrk="1" hangingPunct="1"/>
            <a:endParaRPr lang="en-US" sz="2600" b="1" i="1" dirty="0" smtClean="0"/>
          </a:p>
        </p:txBody>
      </p:sp>
      <p:sp>
        <p:nvSpPr>
          <p:cNvPr id="40963" name="Slide Number Placeholder 5"/>
          <p:cNvSpPr>
            <a:spLocks noGrp="1"/>
          </p:cNvSpPr>
          <p:nvPr>
            <p:ph type="sldNum" sz="quarter" idx="11"/>
          </p:nvPr>
        </p:nvSpPr>
        <p:spPr>
          <a:noFill/>
        </p:spPr>
        <p:txBody>
          <a:bodyPr/>
          <a:lstStyle/>
          <a:p>
            <a:fld id="{6E533BC0-49C8-465C-BF60-E3DD93DD1AB6}" type="slidenum">
              <a:rPr lang="en-US" smtClean="0"/>
              <a:pPr/>
              <a:t>48</a:t>
            </a:fld>
            <a:endParaRPr lang="en-US"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pPr eaLnBrk="1" hangingPunct="1">
              <a:defRPr/>
            </a:pPr>
            <a:r>
              <a:rPr lang="en-US" dirty="0" smtClean="0"/>
              <a:t>1 – Not yet</a:t>
            </a:r>
          </a:p>
        </p:txBody>
      </p:sp>
      <p:sp>
        <p:nvSpPr>
          <p:cNvPr id="41989" name="Rectangle 3"/>
          <p:cNvSpPr>
            <a:spLocks noGrp="1" noChangeArrowheads="1"/>
          </p:cNvSpPr>
          <p:nvPr>
            <p:ph idx="1"/>
          </p:nvPr>
        </p:nvSpPr>
        <p:spPr/>
        <p:txBody>
          <a:bodyPr/>
          <a:lstStyle/>
          <a:p>
            <a:pPr eaLnBrk="1" hangingPunct="1">
              <a:lnSpc>
                <a:spcPct val="90000"/>
              </a:lnSpc>
            </a:pPr>
            <a:r>
              <a:rPr lang="en-US" sz="2600" dirty="0" smtClean="0"/>
              <a:t>The child does </a:t>
            </a:r>
            <a:r>
              <a:rPr lang="en-US" sz="2600" b="1" i="1" dirty="0" smtClean="0"/>
              <a:t>not yet </a:t>
            </a:r>
            <a:r>
              <a:rPr lang="en-US" sz="2600" dirty="0" smtClean="0"/>
              <a:t>show functioning expected of a child his/her age in any situation</a:t>
            </a:r>
          </a:p>
          <a:p>
            <a:pPr eaLnBrk="1" hangingPunct="1">
              <a:lnSpc>
                <a:spcPct val="90000"/>
              </a:lnSpc>
            </a:pPr>
            <a:r>
              <a:rPr lang="en-US" sz="2600" dirty="0" smtClean="0"/>
              <a:t>The child’s functioning does </a:t>
            </a:r>
            <a:r>
              <a:rPr lang="en-US" sz="2600" b="1" i="1" dirty="0" smtClean="0"/>
              <a:t>not yet include immediate foundational skills</a:t>
            </a:r>
            <a:r>
              <a:rPr lang="en-US" sz="2600" dirty="0" smtClean="0"/>
              <a:t> upon which to build age-appropriate functioning </a:t>
            </a:r>
          </a:p>
          <a:p>
            <a:pPr eaLnBrk="1" hangingPunct="1">
              <a:lnSpc>
                <a:spcPct val="90000"/>
              </a:lnSpc>
            </a:pPr>
            <a:r>
              <a:rPr lang="en-US" sz="2600" dirty="0" smtClean="0"/>
              <a:t>Child functioning reflects skills that developmentally come before immediate foundational skills</a:t>
            </a:r>
          </a:p>
          <a:p>
            <a:pPr eaLnBrk="1" hangingPunct="1">
              <a:lnSpc>
                <a:spcPct val="90000"/>
              </a:lnSpc>
            </a:pPr>
            <a:r>
              <a:rPr lang="en-US" sz="2600" dirty="0" smtClean="0"/>
              <a:t>The child’s functioning might be described as like that of a </a:t>
            </a:r>
            <a:r>
              <a:rPr lang="en-US" sz="2600" b="1" i="1" dirty="0" smtClean="0"/>
              <a:t>much younger child</a:t>
            </a:r>
            <a:endParaRPr lang="en-US" sz="2600" dirty="0" smtClean="0"/>
          </a:p>
        </p:txBody>
      </p:sp>
      <p:sp>
        <p:nvSpPr>
          <p:cNvPr id="41987" name="Slide Number Placeholder 5"/>
          <p:cNvSpPr>
            <a:spLocks noGrp="1"/>
          </p:cNvSpPr>
          <p:nvPr>
            <p:ph type="sldNum" sz="quarter" idx="11"/>
          </p:nvPr>
        </p:nvSpPr>
        <p:spPr>
          <a:noFill/>
        </p:spPr>
        <p:txBody>
          <a:bodyPr/>
          <a:lstStyle/>
          <a:p>
            <a:fld id="{B88661D5-7434-42AA-93B4-56A4A9B95ED8}" type="slidenum">
              <a:rPr lang="en-US" smtClean="0"/>
              <a:pPr/>
              <a:t>49</a:t>
            </a:fld>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Calisto MT" pitchFamily="18" charset="0"/>
              </a:rPr>
              <a:t>Defining Assessment</a:t>
            </a:r>
            <a:endParaRPr lang="en-US" dirty="0">
              <a:latin typeface="Calisto MT" pitchFamily="18" charset="0"/>
            </a:endParaRPr>
          </a:p>
        </p:txBody>
      </p:sp>
      <p:sp>
        <p:nvSpPr>
          <p:cNvPr id="2" name="Content Placeholder 1"/>
          <p:cNvSpPr>
            <a:spLocks noGrp="1"/>
          </p:cNvSpPr>
          <p:nvPr>
            <p:ph idx="1"/>
          </p:nvPr>
        </p:nvSpPr>
        <p:spPr/>
        <p:txBody>
          <a:bodyPr/>
          <a:lstStyle/>
          <a:p>
            <a:pPr>
              <a:buFont typeface="Arial" pitchFamily="34" charset="0"/>
              <a:buChar char="•"/>
            </a:pPr>
            <a:r>
              <a:rPr lang="en-US" sz="2400" dirty="0" smtClean="0">
                <a:latin typeface="Calisto MT" pitchFamily="18" charset="0"/>
              </a:rPr>
              <a:t>“Assessment is a generic term that refers to the process of gathering information for decision-making.” (McLean, 2004).</a:t>
            </a:r>
          </a:p>
          <a:p>
            <a:pPr>
              <a:buFont typeface="Arial" pitchFamily="34" charset="0"/>
              <a:buChar char="•"/>
            </a:pPr>
            <a:r>
              <a:rPr lang="en-US" sz="2400" dirty="0" smtClean="0">
                <a:latin typeface="Calisto MT" pitchFamily="18" charset="0"/>
              </a:rPr>
              <a:t>Early childhood assessment is a flexible, collaborative decision-making process in which teams of parents and professionals revise their judgments and reach consensus about changing developmental, educational, medical and mental health service needs of  young children and their families.” (Bagnato &amp; Neisworth, 1991)</a:t>
            </a:r>
          </a:p>
          <a:p>
            <a:pPr>
              <a:buFont typeface="Arial" pitchFamily="34" charset="0"/>
              <a:buChar char="•"/>
            </a:pPr>
            <a:endParaRPr lang="en-US" sz="2400" dirty="0" smtClean="0"/>
          </a:p>
          <a:p>
            <a:pPr>
              <a:buNone/>
            </a:pPr>
            <a:endParaRPr lang="en-US" sz="2400" dirty="0" smtClean="0"/>
          </a:p>
          <a:p>
            <a:pPr>
              <a:buNone/>
            </a:pPr>
            <a:endParaRPr lang="en-US" sz="2400" dirty="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pPr eaLnBrk="1" hangingPunct="1">
              <a:defRPr/>
            </a:pPr>
            <a:r>
              <a:rPr lang="en-US" dirty="0" smtClean="0"/>
              <a:t>Rating Scale Jeopardy</a:t>
            </a:r>
          </a:p>
        </p:txBody>
      </p:sp>
      <p:graphicFrame>
        <p:nvGraphicFramePr>
          <p:cNvPr id="1082416" name="Group 48"/>
          <p:cNvGraphicFramePr>
            <a:graphicFrameLocks noGrp="1"/>
          </p:cNvGraphicFramePr>
          <p:nvPr>
            <p:ph idx="1"/>
          </p:nvPr>
        </p:nvGraphicFramePr>
        <p:xfrm>
          <a:off x="457200" y="2286000"/>
          <a:ext cx="8229600" cy="4114800"/>
        </p:xfrm>
        <a:graphic>
          <a:graphicData uri="http://schemas.openxmlformats.org/drawingml/2006/table">
            <a:tbl>
              <a:tblPr/>
              <a:tblGrid>
                <a:gridCol w="2743200"/>
                <a:gridCol w="2743200"/>
                <a:gridCol w="2743200"/>
              </a:tblGrid>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Age appropriate functioning – no concerns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Mix of age appropriate and not age appropriate functioning</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No age appropriate functioning – not yet showing </a:t>
                      </a:r>
                      <a:r>
                        <a:rPr kumimoji="0" lang="en-US" sz="2000" b="0" i="0" u="none" strike="noStrike" cap="none" normalizeH="0" baseline="0" dirty="0" smtClean="0">
                          <a:ln>
                            <a:noFill/>
                          </a:ln>
                          <a:solidFill>
                            <a:schemeClr val="tx1"/>
                          </a:solidFill>
                          <a:effectLst/>
                          <a:latin typeface="Arial" charset="0"/>
                        </a:rPr>
                        <a:t>immediate foundational </a:t>
                      </a:r>
                      <a:r>
                        <a:rPr kumimoji="0" lang="en-US" sz="2000" b="0" i="0" u="none" strike="noStrike" cap="none" normalizeH="0" baseline="0" dirty="0" smtClean="0">
                          <a:ln>
                            <a:noFill/>
                          </a:ln>
                          <a:solidFill>
                            <a:schemeClr val="tx1"/>
                          </a:solidFill>
                          <a:effectLst/>
                          <a:latin typeface="Arial" charset="0"/>
                        </a:rPr>
                        <a:t>skills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Some age appropriate functioning but very little</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No age appropriate functioning – lots of </a:t>
                      </a:r>
                      <a:r>
                        <a:rPr kumimoji="0" lang="en-US" sz="2000" b="0" i="0" u="none" strike="noStrike" cap="none" normalizeH="0" baseline="0" dirty="0" smtClean="0">
                          <a:ln>
                            <a:noFill/>
                          </a:ln>
                          <a:solidFill>
                            <a:schemeClr val="tx1"/>
                          </a:solidFill>
                          <a:effectLst/>
                          <a:latin typeface="Arial" charset="0"/>
                        </a:rPr>
                        <a:t>immediate foundational </a:t>
                      </a:r>
                      <a:r>
                        <a:rPr kumimoji="0" lang="en-US" sz="2000" b="0" i="0" u="none" strike="noStrike" cap="none" normalizeH="0" baseline="0" dirty="0" smtClean="0">
                          <a:ln>
                            <a:noFill/>
                          </a:ln>
                          <a:solidFill>
                            <a:schemeClr val="tx1"/>
                          </a:solidFill>
                          <a:effectLst/>
                          <a:latin typeface="Arial" charset="0"/>
                        </a:rPr>
                        <a:t>skills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Age appropriate functioning – some concerns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Rarely shows age appropriate functioning</a:t>
                      </a:r>
                      <a:endParaRPr kumimoji="0" lang="en-US" sz="2800" b="0" i="0" u="none" strike="noStrike" cap="none" normalizeH="0" baseline="0" dirty="0" smtClean="0">
                        <a:ln>
                          <a:noFill/>
                        </a:ln>
                        <a:solidFill>
                          <a:schemeClr val="tx1"/>
                        </a:solidFill>
                        <a:effectLst/>
                        <a:latin typeface="Arial" charset="0"/>
                      </a:endParaRP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No age appropriate functioning – </a:t>
                      </a:r>
                      <a:r>
                        <a:rPr kumimoji="0" lang="en-US" sz="2000" b="0" i="0" u="none" strike="noStrike" cap="none" normalizeH="0" baseline="0" dirty="0" smtClean="0">
                          <a:ln>
                            <a:noFill/>
                          </a:ln>
                          <a:solidFill>
                            <a:schemeClr val="tx1"/>
                          </a:solidFill>
                          <a:effectLst/>
                          <a:latin typeface="Arial" charset="0"/>
                        </a:rPr>
                        <a:t>some immediate foundational </a:t>
                      </a:r>
                      <a:r>
                        <a:rPr kumimoji="0" lang="en-US" sz="2000" b="0" i="0" u="none" strike="noStrike" cap="none" normalizeH="0" baseline="0" dirty="0" smtClean="0">
                          <a:ln>
                            <a:noFill/>
                          </a:ln>
                          <a:solidFill>
                            <a:schemeClr val="tx1"/>
                          </a:solidFill>
                          <a:effectLst/>
                          <a:latin typeface="Arial" charset="0"/>
                        </a:rPr>
                        <a:t>skills</a:t>
                      </a: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Age appropriate functioning</a:t>
                      </a:r>
                      <a:endParaRPr kumimoji="0" lang="en-US" sz="2400" b="0" i="0" u="none" strike="noStrike" cap="none" normalizeH="0" baseline="0" dirty="0" smtClean="0">
                        <a:ln>
                          <a:noFill/>
                        </a:ln>
                        <a:solidFill>
                          <a:schemeClr val="tx1"/>
                        </a:solidFill>
                        <a:effectLst/>
                        <a:latin typeface="Arial" charset="0"/>
                      </a:endParaRPr>
                    </a:p>
                  </a:txBody>
                  <a:tcPr marL="99753" marR="99753"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43011" name="Slide Number Placeholder 5"/>
          <p:cNvSpPr>
            <a:spLocks noGrp="1"/>
          </p:cNvSpPr>
          <p:nvPr>
            <p:ph type="sldNum" sz="quarter" idx="11"/>
          </p:nvPr>
        </p:nvSpPr>
        <p:spPr>
          <a:noFill/>
        </p:spPr>
        <p:txBody>
          <a:bodyPr/>
          <a:lstStyle/>
          <a:p>
            <a:fld id="{350E2F33-2F15-449C-BCA9-4A23EEC9FDB6}" type="slidenum">
              <a:rPr lang="en-US" smtClean="0"/>
              <a:pPr/>
              <a:t>50</a:t>
            </a:fld>
            <a:endParaRPr lang="en-US" dirty="0" smtClean="0"/>
          </a:p>
        </p:txBody>
      </p:sp>
      <p:sp>
        <p:nvSpPr>
          <p:cNvPr id="1082389" name="Rectangle 21"/>
          <p:cNvSpPr>
            <a:spLocks noChangeArrowheads="1"/>
          </p:cNvSpPr>
          <p:nvPr/>
        </p:nvSpPr>
        <p:spPr bwMode="auto">
          <a:xfrm>
            <a:off x="561975" y="2362200"/>
            <a:ext cx="2514600" cy="12192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82390" name="Rectangle 22"/>
          <p:cNvSpPr>
            <a:spLocks noChangeArrowheads="1"/>
          </p:cNvSpPr>
          <p:nvPr/>
        </p:nvSpPr>
        <p:spPr bwMode="auto">
          <a:xfrm>
            <a:off x="542925" y="3733800"/>
            <a:ext cx="2552700" cy="12192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82391" name="Rectangle 23"/>
          <p:cNvSpPr>
            <a:spLocks noChangeArrowheads="1"/>
          </p:cNvSpPr>
          <p:nvPr/>
        </p:nvSpPr>
        <p:spPr bwMode="auto">
          <a:xfrm>
            <a:off x="6096000" y="2362200"/>
            <a:ext cx="24384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82392" name="Rectangle 24"/>
          <p:cNvSpPr>
            <a:spLocks noChangeArrowheads="1"/>
          </p:cNvSpPr>
          <p:nvPr/>
        </p:nvSpPr>
        <p:spPr bwMode="auto">
          <a:xfrm>
            <a:off x="6096000" y="5105400"/>
            <a:ext cx="24384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$300</a:t>
            </a:r>
          </a:p>
        </p:txBody>
      </p:sp>
      <p:sp>
        <p:nvSpPr>
          <p:cNvPr id="1082393" name="Rectangle 25"/>
          <p:cNvSpPr>
            <a:spLocks noChangeArrowheads="1"/>
          </p:cNvSpPr>
          <p:nvPr/>
        </p:nvSpPr>
        <p:spPr bwMode="auto">
          <a:xfrm>
            <a:off x="6096000" y="3733800"/>
            <a:ext cx="2438400" cy="1219200"/>
          </a:xfrm>
          <a:prstGeom prst="rect">
            <a:avLst/>
          </a:prstGeom>
          <a:solidFill>
            <a:srgbClr val="E335E3"/>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82394" name="Rectangle 26"/>
          <p:cNvSpPr>
            <a:spLocks noChangeArrowheads="1"/>
          </p:cNvSpPr>
          <p:nvPr/>
        </p:nvSpPr>
        <p:spPr bwMode="auto">
          <a:xfrm>
            <a:off x="3276600" y="5105400"/>
            <a:ext cx="2590800" cy="12192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$300</a:t>
            </a:r>
          </a:p>
        </p:txBody>
      </p:sp>
      <p:sp>
        <p:nvSpPr>
          <p:cNvPr id="1082395" name="Rectangle 27"/>
          <p:cNvSpPr>
            <a:spLocks noChangeArrowheads="1"/>
          </p:cNvSpPr>
          <p:nvPr/>
        </p:nvSpPr>
        <p:spPr bwMode="auto">
          <a:xfrm>
            <a:off x="3276600" y="3733800"/>
            <a:ext cx="2590800" cy="12192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$200</a:t>
            </a:r>
          </a:p>
        </p:txBody>
      </p:sp>
      <p:sp>
        <p:nvSpPr>
          <p:cNvPr id="1082396" name="Rectangle 28"/>
          <p:cNvSpPr>
            <a:spLocks noChangeArrowheads="1"/>
          </p:cNvSpPr>
          <p:nvPr/>
        </p:nvSpPr>
        <p:spPr bwMode="auto">
          <a:xfrm>
            <a:off x="3276600" y="2362200"/>
            <a:ext cx="2590800" cy="1219200"/>
          </a:xfrm>
          <a:prstGeom prst="rect">
            <a:avLst/>
          </a:prstGeom>
          <a:solidFill>
            <a:srgbClr val="FFCC66"/>
          </a:solidFill>
          <a:ln w="9525">
            <a:solidFill>
              <a:schemeClr val="tx1"/>
            </a:solidFill>
            <a:miter lim="800000"/>
            <a:headEnd/>
            <a:tailEnd/>
          </a:ln>
        </p:spPr>
        <p:txBody>
          <a:bodyPr wrap="none" anchor="ctr"/>
          <a:lstStyle/>
          <a:p>
            <a:pPr algn="ctr"/>
            <a:r>
              <a:rPr lang="en-US" dirty="0">
                <a:solidFill>
                  <a:srgbClr val="002EC0"/>
                </a:solidFill>
              </a:rPr>
              <a:t>$100</a:t>
            </a:r>
          </a:p>
        </p:txBody>
      </p:sp>
      <p:sp>
        <p:nvSpPr>
          <p:cNvPr id="1082397" name="Rectangle 29"/>
          <p:cNvSpPr>
            <a:spLocks noChangeArrowheads="1"/>
          </p:cNvSpPr>
          <p:nvPr/>
        </p:nvSpPr>
        <p:spPr bwMode="auto">
          <a:xfrm>
            <a:off x="552450" y="5105400"/>
            <a:ext cx="2514600" cy="12192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rgbClr val="002EC0"/>
                </a:solidFill>
              </a:rPr>
              <a:t>$300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082389"/>
                                        </p:tgtEl>
                                      </p:cBhvr>
                                    </p:animEffect>
                                    <p:set>
                                      <p:cBhvr>
                                        <p:cTn id="7" dur="1" fill="hold">
                                          <p:stCondLst>
                                            <p:cond delay="499"/>
                                          </p:stCondLst>
                                        </p:cTn>
                                        <p:tgtEl>
                                          <p:spTgt spid="108238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82396"/>
                                        </p:tgtEl>
                                      </p:cBhvr>
                                    </p:animEffect>
                                    <p:set>
                                      <p:cBhvr>
                                        <p:cTn id="12" dur="1" fill="hold">
                                          <p:stCondLst>
                                            <p:cond delay="499"/>
                                          </p:stCondLst>
                                        </p:cTn>
                                        <p:tgtEl>
                                          <p:spTgt spid="10823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82391"/>
                                        </p:tgtEl>
                                      </p:cBhvr>
                                    </p:animEffect>
                                    <p:set>
                                      <p:cBhvr>
                                        <p:cTn id="17" dur="1" fill="hold">
                                          <p:stCondLst>
                                            <p:cond delay="499"/>
                                          </p:stCondLst>
                                        </p:cTn>
                                        <p:tgtEl>
                                          <p:spTgt spid="1082391"/>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82390"/>
                                        </p:tgtEl>
                                      </p:cBhvr>
                                    </p:animEffect>
                                    <p:set>
                                      <p:cBhvr>
                                        <p:cTn id="22" dur="1" fill="hold">
                                          <p:stCondLst>
                                            <p:cond delay="499"/>
                                          </p:stCondLst>
                                        </p:cTn>
                                        <p:tgtEl>
                                          <p:spTgt spid="10823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82395"/>
                                        </p:tgtEl>
                                      </p:cBhvr>
                                    </p:animEffect>
                                    <p:set>
                                      <p:cBhvr>
                                        <p:cTn id="27" dur="1" fill="hold">
                                          <p:stCondLst>
                                            <p:cond delay="499"/>
                                          </p:stCondLst>
                                        </p:cTn>
                                        <p:tgtEl>
                                          <p:spTgt spid="108239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82393"/>
                                        </p:tgtEl>
                                      </p:cBhvr>
                                    </p:animEffect>
                                    <p:set>
                                      <p:cBhvr>
                                        <p:cTn id="32" dur="1" fill="hold">
                                          <p:stCondLst>
                                            <p:cond delay="499"/>
                                          </p:stCondLst>
                                        </p:cTn>
                                        <p:tgtEl>
                                          <p:spTgt spid="108239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82397"/>
                                        </p:tgtEl>
                                      </p:cBhvr>
                                    </p:animEffect>
                                    <p:set>
                                      <p:cBhvr>
                                        <p:cTn id="37" dur="1" fill="hold">
                                          <p:stCondLst>
                                            <p:cond delay="499"/>
                                          </p:stCondLst>
                                        </p:cTn>
                                        <p:tgtEl>
                                          <p:spTgt spid="10823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82394"/>
                                        </p:tgtEl>
                                      </p:cBhvr>
                                    </p:animEffect>
                                    <p:set>
                                      <p:cBhvr>
                                        <p:cTn id="42" dur="1" fill="hold">
                                          <p:stCondLst>
                                            <p:cond delay="499"/>
                                          </p:stCondLst>
                                        </p:cTn>
                                        <p:tgtEl>
                                          <p:spTgt spid="108239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82392"/>
                                        </p:tgtEl>
                                      </p:cBhvr>
                                    </p:animEffect>
                                    <p:set>
                                      <p:cBhvr>
                                        <p:cTn id="47" dur="1" fill="hold">
                                          <p:stCondLst>
                                            <p:cond delay="499"/>
                                          </p:stCondLst>
                                        </p:cTn>
                                        <p:tgtEl>
                                          <p:spTgt spid="1082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89" grpId="0" animBg="1"/>
      <p:bldP spid="1082390" grpId="0" animBg="1"/>
      <p:bldP spid="1082391" grpId="0" animBg="1"/>
      <p:bldP spid="1082392" grpId="0" animBg="1"/>
      <p:bldP spid="1082393" grpId="0" animBg="1"/>
      <p:bldP spid="1082394" grpId="0" animBg="1"/>
      <p:bldP spid="1082395" grpId="0" animBg="1"/>
      <p:bldP spid="1082396" grpId="0" animBg="1"/>
      <p:bldP spid="108239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graphicFrame>
        <p:nvGraphicFramePr>
          <p:cNvPr id="1026" name="Rectangle 3"/>
          <p:cNvGraphicFramePr>
            <a:graphicFrameLocks/>
          </p:cNvGraphicFramePr>
          <p:nvPr>
            <p:ph idx="1"/>
          </p:nvPr>
        </p:nvGraphicFramePr>
        <p:xfrm>
          <a:off x="4572000" y="4205288"/>
          <a:ext cx="0" cy="0"/>
        </p:xfrm>
        <a:graphic>
          <a:graphicData uri="http://schemas.openxmlformats.org/presentationml/2006/ole">
            <p:oleObj spid="_x0000_s1026" name="Acrobat Document" r:id="rId4" imgW="0" imgH="0" progId="AcroExch.Document.7">
              <p:embed/>
            </p:oleObj>
          </a:graphicData>
        </a:graphic>
      </p:graphicFrame>
      <p:sp>
        <p:nvSpPr>
          <p:cNvPr id="1029" name="Slide Number Placeholder 6"/>
          <p:cNvSpPr>
            <a:spLocks noGrp="1"/>
          </p:cNvSpPr>
          <p:nvPr>
            <p:ph type="sldNum" sz="quarter" idx="11"/>
          </p:nvPr>
        </p:nvSpPr>
        <p:spPr>
          <a:noFill/>
        </p:spPr>
        <p:txBody>
          <a:bodyPr/>
          <a:lstStyle/>
          <a:p>
            <a:fld id="{A1B0A1FF-B49E-4BA3-904F-2FB9A42D2D68}" type="slidenum">
              <a:rPr lang="en-US" smtClean="0"/>
              <a:pPr/>
              <a:t>51</a:t>
            </a:fld>
            <a:endParaRPr lang="en-US" dirty="0" smtClean="0"/>
          </a:p>
        </p:txBody>
      </p:sp>
      <p:graphicFrame>
        <p:nvGraphicFramePr>
          <p:cNvPr id="1027" name="Object 4"/>
          <p:cNvGraphicFramePr>
            <a:graphicFrameLocks noChangeAspect="1"/>
          </p:cNvGraphicFramePr>
          <p:nvPr>
            <p:ph sz="half" idx="4294967295"/>
          </p:nvPr>
        </p:nvGraphicFramePr>
        <p:xfrm>
          <a:off x="1066800" y="2209800"/>
          <a:ext cx="6477000" cy="4190999"/>
        </p:xfrm>
        <a:graphic>
          <a:graphicData uri="http://schemas.openxmlformats.org/presentationml/2006/ole">
            <p:oleObj spid="_x0000_s1027" name="Acrobat Document" r:id="rId5" imgW="7543800" imgH="5829300" progId="AcroExch.Document.7">
              <p:embed/>
            </p:oleObj>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33400" y="457200"/>
            <a:ext cx="8382000" cy="1143000"/>
          </a:xfrm>
        </p:spPr>
        <p:txBody>
          <a:bodyPr/>
          <a:lstStyle/>
          <a:p>
            <a:pPr eaLnBrk="1" hangingPunct="1">
              <a:defRPr/>
            </a:pPr>
            <a:r>
              <a:rPr lang="en-US" sz="3200" dirty="0" smtClean="0"/>
              <a:t>Essential Knowledge for Completing the Child Outcomes  Summary Form </a:t>
            </a:r>
            <a:r>
              <a:rPr lang="en-US" dirty="0" smtClean="0"/>
              <a:t>	</a:t>
            </a:r>
          </a:p>
        </p:txBody>
      </p:sp>
      <p:sp>
        <p:nvSpPr>
          <p:cNvPr id="19461" name="Rectangle 3"/>
          <p:cNvSpPr>
            <a:spLocks noGrp="1" noChangeArrowheads="1"/>
          </p:cNvSpPr>
          <p:nvPr>
            <p:ph type="subTitle" idx="1"/>
          </p:nvPr>
        </p:nvSpPr>
        <p:spPr>
          <a:xfrm>
            <a:off x="457200" y="2133600"/>
            <a:ext cx="8077200" cy="4267200"/>
          </a:xfrm>
        </p:spPr>
        <p:txBody>
          <a:bodyPr/>
          <a:lstStyle/>
          <a:p>
            <a:pPr marL="533400" indent="-533400" algn="l" eaLnBrk="1" hangingPunct="1">
              <a:lnSpc>
                <a:spcPct val="90000"/>
              </a:lnSpc>
              <a:spcBef>
                <a:spcPct val="0"/>
              </a:spcBef>
            </a:pPr>
            <a:r>
              <a:rPr lang="en-US" sz="2800" b="1" dirty="0" smtClean="0"/>
              <a:t>Between them, team members must:</a:t>
            </a:r>
            <a:r>
              <a:rPr lang="en-US" sz="2400" b="1" dirty="0" smtClean="0"/>
              <a:t> </a:t>
            </a:r>
          </a:p>
          <a:p>
            <a:pPr marL="533400" indent="-533400" algn="l" eaLnBrk="1" hangingPunct="1">
              <a:lnSpc>
                <a:spcPct val="90000"/>
              </a:lnSpc>
              <a:spcBef>
                <a:spcPct val="0"/>
              </a:spcBef>
            </a:pPr>
            <a:endParaRPr lang="en-US" sz="2400" dirty="0" smtClean="0"/>
          </a:p>
          <a:p>
            <a:pPr marL="533400" indent="-533400" algn="l" eaLnBrk="1" hangingPunct="1">
              <a:lnSpc>
                <a:spcPct val="90000"/>
              </a:lnSpc>
              <a:spcBef>
                <a:spcPct val="0"/>
              </a:spcBef>
              <a:buClr>
                <a:schemeClr val="bg1"/>
              </a:buClr>
            </a:pPr>
            <a:r>
              <a:rPr lang="en-US" sz="2400" dirty="0" smtClean="0"/>
              <a:t>1.  Know about the child’s functioning across settings and</a:t>
            </a:r>
          </a:p>
          <a:p>
            <a:pPr marL="533400" indent="-533400" algn="l" eaLnBrk="1" hangingPunct="1">
              <a:lnSpc>
                <a:spcPct val="90000"/>
              </a:lnSpc>
              <a:spcBef>
                <a:spcPct val="0"/>
              </a:spcBef>
              <a:buClr>
                <a:schemeClr val="bg1"/>
              </a:buClr>
            </a:pPr>
            <a:r>
              <a:rPr lang="en-US" sz="2400" dirty="0" smtClean="0"/>
              <a:t>     situations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2.  Understand age-expected child development</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90000"/>
              </a:lnSpc>
              <a:spcBef>
                <a:spcPct val="0"/>
              </a:spcBef>
              <a:buClr>
                <a:schemeClr val="bg1"/>
              </a:buClr>
            </a:pPr>
            <a:r>
              <a:rPr lang="en-US" sz="2400" dirty="0" smtClean="0"/>
              <a:t>3.  Understand the content of the three child outcomes</a:t>
            </a:r>
          </a:p>
          <a:p>
            <a:pPr marL="533400" indent="-533400" algn="l" eaLnBrk="1" hangingPunct="1">
              <a:lnSpc>
                <a:spcPct val="90000"/>
              </a:lnSpc>
              <a:spcBef>
                <a:spcPct val="0"/>
              </a:spcBef>
              <a:buClr>
                <a:schemeClr val="bg1"/>
              </a:buClr>
              <a:buFont typeface="+mj-lt"/>
              <a:buAutoNum type="arabicPeriod"/>
            </a:pPr>
            <a:endParaRPr lang="en-US" sz="2400" dirty="0" smtClean="0"/>
          </a:p>
          <a:p>
            <a:pPr marL="533400" indent="-533400" algn="l" eaLnBrk="1" hangingPunct="1">
              <a:lnSpc>
                <a:spcPct val="80000"/>
              </a:lnSpc>
              <a:spcBef>
                <a:spcPct val="0"/>
              </a:spcBef>
              <a:buClr>
                <a:schemeClr val="bg1"/>
              </a:buClr>
            </a:pPr>
            <a:r>
              <a:rPr lang="en-US" sz="2400" dirty="0" smtClean="0"/>
              <a:t>4.  Know how to use the rating scale</a:t>
            </a:r>
          </a:p>
          <a:p>
            <a:pPr marL="533400" indent="-533400" algn="l" eaLnBrk="1" hangingPunct="1">
              <a:lnSpc>
                <a:spcPct val="80000"/>
              </a:lnSpc>
              <a:spcBef>
                <a:spcPct val="0"/>
              </a:spcBef>
              <a:buClr>
                <a:schemeClr val="bg1"/>
              </a:buClr>
              <a:buFont typeface="+mj-lt"/>
              <a:buAutoNum type="arabicPeriod"/>
            </a:pPr>
            <a:endParaRPr lang="en-US" sz="2400" dirty="0" smtClean="0">
              <a:solidFill>
                <a:srgbClr val="4E2AB8"/>
              </a:solidFill>
            </a:endParaRPr>
          </a:p>
          <a:p>
            <a:pPr marL="533400" indent="-533400" algn="l" eaLnBrk="1" hangingPunct="1">
              <a:lnSpc>
                <a:spcPct val="80000"/>
              </a:lnSpc>
              <a:spcBef>
                <a:spcPct val="0"/>
              </a:spcBef>
              <a:buClr>
                <a:schemeClr val="bg1"/>
              </a:buClr>
            </a:pPr>
            <a:r>
              <a:rPr lang="en-US" sz="2400" dirty="0" smtClean="0">
                <a:solidFill>
                  <a:srgbClr val="4E2AB8"/>
                </a:solidFill>
              </a:rPr>
              <a:t>5.  Understand age expectations for child functioning </a:t>
            </a:r>
          </a:p>
          <a:p>
            <a:pPr marL="533400" indent="-533400" algn="l" eaLnBrk="1" hangingPunct="1">
              <a:lnSpc>
                <a:spcPct val="80000"/>
              </a:lnSpc>
              <a:spcBef>
                <a:spcPct val="0"/>
              </a:spcBef>
              <a:buClr>
                <a:schemeClr val="bg1"/>
              </a:buClr>
            </a:pPr>
            <a:r>
              <a:rPr lang="en-US" sz="2400" dirty="0" smtClean="0">
                <a:solidFill>
                  <a:srgbClr val="4E2AB8"/>
                </a:solidFill>
              </a:rPr>
              <a:t>     within the child’s culture</a:t>
            </a:r>
          </a:p>
          <a:p>
            <a:pPr marL="533400" indent="-533400" algn="l" eaLnBrk="1" hangingPunct="1">
              <a:lnSpc>
                <a:spcPct val="90000"/>
              </a:lnSpc>
              <a:spcBef>
                <a:spcPct val="0"/>
              </a:spcBef>
              <a:spcAft>
                <a:spcPct val="0"/>
              </a:spcAft>
            </a:pPr>
            <a:endParaRPr lang="en-US" sz="2400" dirty="0" smtClean="0">
              <a:solidFill>
                <a:srgbClr val="6600FF"/>
              </a:solidFill>
            </a:endParaRPr>
          </a:p>
        </p:txBody>
      </p:sp>
      <p:sp>
        <p:nvSpPr>
          <p:cNvPr id="6" name="Slide Number Placeholder 5"/>
          <p:cNvSpPr>
            <a:spLocks noGrp="1"/>
          </p:cNvSpPr>
          <p:nvPr>
            <p:ph type="sldNum" sz="quarter" idx="11"/>
          </p:nvPr>
        </p:nvSpPr>
        <p:spPr>
          <a:xfrm>
            <a:off x="6553200" y="6356350"/>
            <a:ext cx="2133600" cy="365125"/>
          </a:xfrm>
          <a:noFill/>
        </p:spPr>
        <p:txBody>
          <a:bodyPr/>
          <a:lstStyle/>
          <a:p>
            <a:fld id="{350E2F33-2F15-449C-BCA9-4A23EEC9FDB6}" type="slidenum">
              <a:rPr lang="en-US" smtClean="0"/>
              <a:pPr/>
              <a:t>52</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1014787" name="Rectangle 3"/>
          <p:cNvSpPr>
            <a:spLocks noGrp="1" noChangeArrowheads="1"/>
          </p:cNvSpPr>
          <p:nvPr>
            <p:ph idx="1"/>
          </p:nvPr>
        </p:nvSpPr>
        <p:spPr/>
        <p:txBody>
          <a:bodyPr/>
          <a:lstStyle/>
          <a:p>
            <a:pPr algn="ctr" eaLnBrk="1" hangingPunct="1">
              <a:buFont typeface="Wingdings" pitchFamily="2" charset="2"/>
              <a:buNone/>
              <a:defRPr/>
            </a:pPr>
            <a:endParaRPr lang="en-US" dirty="0" smtClean="0"/>
          </a:p>
          <a:p>
            <a:pPr algn="ctr" eaLnBrk="1" hangingPunct="1">
              <a:buFont typeface="Wingdings" pitchFamily="2" charset="2"/>
              <a:buNone/>
              <a:defRPr/>
            </a:pPr>
            <a:endParaRPr lang="en-US" sz="3600" b="1" dirty="0" smtClean="0"/>
          </a:p>
          <a:p>
            <a:pPr algn="ctr" eaLnBrk="1" hangingPunct="1">
              <a:buFont typeface="Wingdings" pitchFamily="2" charset="2"/>
              <a:buNone/>
              <a:defRPr/>
            </a:pPr>
            <a:r>
              <a:rPr lang="en-US" sz="4800" b="1" dirty="0" smtClean="0"/>
              <a:t>Videos of Team Discussions</a:t>
            </a:r>
          </a:p>
          <a:p>
            <a:pPr algn="ctr" eaLnBrk="1" hangingPunct="1">
              <a:buFont typeface="Wingdings" pitchFamily="2" charset="2"/>
              <a:buNone/>
              <a:defRPr/>
            </a:pPr>
            <a:endParaRPr lang="en-US" sz="3600" b="1" dirty="0" smtClean="0"/>
          </a:p>
        </p:txBody>
      </p:sp>
      <p:sp>
        <p:nvSpPr>
          <p:cNvPr id="45059" name="Slide Number Placeholder 5"/>
          <p:cNvSpPr>
            <a:spLocks noGrp="1"/>
          </p:cNvSpPr>
          <p:nvPr>
            <p:ph type="sldNum" sz="quarter" idx="11"/>
          </p:nvPr>
        </p:nvSpPr>
        <p:spPr>
          <a:noFill/>
        </p:spPr>
        <p:txBody>
          <a:bodyPr/>
          <a:lstStyle/>
          <a:p>
            <a:fld id="{694E31A8-6D70-485A-A359-5B1FA8C4FC56}" type="slidenum">
              <a:rPr lang="en-US" smtClean="0"/>
              <a:pPr/>
              <a:t>53</a:t>
            </a:fld>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pPr eaLnBrk="1" hangingPunct="1">
              <a:defRPr/>
            </a:pPr>
            <a:r>
              <a:rPr lang="en-US" dirty="0" smtClean="0"/>
              <a:t>Training Activities	</a:t>
            </a:r>
          </a:p>
        </p:txBody>
      </p:sp>
      <p:sp>
        <p:nvSpPr>
          <p:cNvPr id="19461" name="Rectangle 3"/>
          <p:cNvSpPr>
            <a:spLocks noGrp="1" noChangeArrowheads="1"/>
          </p:cNvSpPr>
          <p:nvPr>
            <p:ph idx="1"/>
          </p:nvPr>
        </p:nvSpPr>
        <p:spPr/>
        <p:txBody>
          <a:bodyPr/>
          <a:lstStyle/>
          <a:p>
            <a:pPr marL="533400" indent="-533400" eaLnBrk="1" hangingPunct="1">
              <a:lnSpc>
                <a:spcPct val="90000"/>
              </a:lnSpc>
              <a:spcBef>
                <a:spcPct val="0"/>
              </a:spcBef>
              <a:spcAft>
                <a:spcPct val="0"/>
              </a:spcAft>
              <a:buNone/>
            </a:pPr>
            <a:r>
              <a:rPr lang="en-US" sz="2400" b="1" dirty="0" smtClean="0"/>
              <a:t>Training Resources Page:</a:t>
            </a:r>
          </a:p>
          <a:p>
            <a:pPr marL="533400" indent="-533400" eaLnBrk="1" hangingPunct="1">
              <a:lnSpc>
                <a:spcPct val="90000"/>
              </a:lnSpc>
              <a:spcBef>
                <a:spcPct val="0"/>
              </a:spcBef>
              <a:spcAft>
                <a:spcPct val="0"/>
              </a:spcAft>
              <a:buNone/>
            </a:pPr>
            <a:r>
              <a:rPr lang="en-US" sz="2400" dirty="0" smtClean="0">
                <a:hlinkClick r:id="rId3"/>
              </a:rPr>
              <a:t>www.fpg.unc.edu/~eco/pages/training_resources.cfm#COSFTopics</a:t>
            </a:r>
            <a:endParaRPr lang="en-US" sz="2400" dirty="0" smtClean="0"/>
          </a:p>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sz="2400" b="1" dirty="0" smtClean="0"/>
              <a:t>Training Activities Page:</a:t>
            </a:r>
          </a:p>
          <a:p>
            <a:pPr marL="533400" indent="-533400" eaLnBrk="1" hangingPunct="1">
              <a:lnSpc>
                <a:spcPct val="90000"/>
              </a:lnSpc>
              <a:spcBef>
                <a:spcPct val="0"/>
              </a:spcBef>
              <a:spcAft>
                <a:spcPct val="0"/>
              </a:spcAft>
              <a:buNone/>
            </a:pPr>
            <a:r>
              <a:rPr lang="en-US" sz="2400" dirty="0" smtClean="0">
                <a:hlinkClick r:id="rId4"/>
              </a:rPr>
              <a:t>www.fpg.unc.edu/~eco/pages/training_activities.cfm</a:t>
            </a:r>
            <a:endParaRPr lang="en-US" sz="2400" dirty="0" smtClean="0"/>
          </a:p>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sz="2400" dirty="0" smtClean="0"/>
              <a:t>e.g. </a:t>
            </a:r>
          </a:p>
          <a:p>
            <a:pPr marL="533400" indent="-533400" eaLnBrk="1" hangingPunct="1">
              <a:lnSpc>
                <a:spcPct val="90000"/>
              </a:lnSpc>
              <a:spcBef>
                <a:spcPct val="0"/>
              </a:spcBef>
              <a:spcAft>
                <a:spcPct val="0"/>
              </a:spcAft>
            </a:pPr>
            <a:r>
              <a:rPr lang="en-US" sz="2400" dirty="0" smtClean="0"/>
              <a:t>Quality review of COSF team discussion (video example)</a:t>
            </a:r>
          </a:p>
          <a:p>
            <a:pPr marL="533400" indent="-533400" eaLnBrk="1" hangingPunct="1">
              <a:lnSpc>
                <a:spcPct val="90000"/>
              </a:lnSpc>
              <a:spcBef>
                <a:spcPct val="0"/>
              </a:spcBef>
              <a:spcAft>
                <a:spcPct val="0"/>
              </a:spcAft>
            </a:pPr>
            <a:r>
              <a:rPr lang="en-US" sz="2400" dirty="0" smtClean="0"/>
              <a:t>Quality review of Family Participation (video example)</a:t>
            </a:r>
          </a:p>
        </p:txBody>
      </p:sp>
      <p:sp>
        <p:nvSpPr>
          <p:cNvPr id="19459" name="Slide Number Placeholder 5"/>
          <p:cNvSpPr>
            <a:spLocks noGrp="1"/>
          </p:cNvSpPr>
          <p:nvPr>
            <p:ph type="sldNum" sz="quarter" idx="11"/>
          </p:nvPr>
        </p:nvSpPr>
        <p:spPr>
          <a:noFill/>
        </p:spPr>
        <p:txBody>
          <a:bodyPr/>
          <a:lstStyle/>
          <a:p>
            <a:fld id="{D0DB9952-0ABF-4560-8012-51996C4B776C}" type="slidenum">
              <a:rPr lang="en-US" smtClean="0"/>
              <a:pPr/>
              <a:t>54</a:t>
            </a:fld>
            <a:endParaRPr lang="en-US" dirty="0" smtClean="0"/>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pPr eaLnBrk="1" hangingPunct="1">
              <a:defRPr/>
            </a:pPr>
            <a:endParaRPr lang="en-US" sz="3200" dirty="0" smtClean="0"/>
          </a:p>
        </p:txBody>
      </p:sp>
      <p:sp>
        <p:nvSpPr>
          <p:cNvPr id="1198083" name="Rectangle 3"/>
          <p:cNvSpPr>
            <a:spLocks noGrp="1" noChangeArrowheads="1"/>
          </p:cNvSpPr>
          <p:nvPr>
            <p:ph idx="1"/>
          </p:nvPr>
        </p:nvSpPr>
        <p:spPr/>
        <p:txBody>
          <a:bodyPr/>
          <a:lstStyle/>
          <a:p>
            <a:pPr algn="ctr" eaLnBrk="1" hangingPunct="1">
              <a:lnSpc>
                <a:spcPct val="90000"/>
              </a:lnSpc>
              <a:buFont typeface="Wingdings" pitchFamily="2" charset="2"/>
              <a:buNone/>
              <a:defRPr/>
            </a:pPr>
            <a:endParaRPr lang="en-US" sz="4800" dirty="0" smtClean="0"/>
          </a:p>
          <a:p>
            <a:pPr algn="ctr" eaLnBrk="1" hangingPunct="1">
              <a:lnSpc>
                <a:spcPct val="90000"/>
              </a:lnSpc>
              <a:buFont typeface="Wingdings" pitchFamily="2" charset="2"/>
              <a:buNone/>
              <a:defRPr/>
            </a:pPr>
            <a:r>
              <a:rPr lang="en-US" sz="4800" dirty="0" smtClean="0"/>
              <a:t>Activity 2:  </a:t>
            </a:r>
          </a:p>
          <a:p>
            <a:pPr algn="ctr" eaLnBrk="1" hangingPunct="1">
              <a:lnSpc>
                <a:spcPct val="90000"/>
              </a:lnSpc>
              <a:buFont typeface="Wingdings" pitchFamily="2" charset="2"/>
              <a:buNone/>
              <a:defRPr/>
            </a:pPr>
            <a:r>
              <a:rPr lang="en-US" sz="4800" dirty="0" smtClean="0"/>
              <a:t>Quality review of </a:t>
            </a:r>
          </a:p>
          <a:p>
            <a:pPr algn="ctr" eaLnBrk="1" hangingPunct="1">
              <a:lnSpc>
                <a:spcPct val="90000"/>
              </a:lnSpc>
              <a:buFont typeface="Wingdings" pitchFamily="2" charset="2"/>
              <a:buNone/>
              <a:defRPr/>
            </a:pPr>
            <a:r>
              <a:rPr lang="en-US" sz="4800" dirty="0" smtClean="0"/>
              <a:t>COSF team discussion</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55</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pPr eaLnBrk="1" hangingPunct="1">
              <a:defRPr/>
            </a:pPr>
            <a:r>
              <a:rPr lang="en-US" sz="3200" dirty="0" smtClean="0"/>
              <a:t>Quality Review of COSF Team Discussion</a:t>
            </a:r>
          </a:p>
        </p:txBody>
      </p:sp>
      <p:sp>
        <p:nvSpPr>
          <p:cNvPr id="1198083" name="Rectangle 3"/>
          <p:cNvSpPr>
            <a:spLocks noGrp="1" noChangeArrowheads="1"/>
          </p:cNvSpPr>
          <p:nvPr>
            <p:ph idx="1"/>
          </p:nvPr>
        </p:nvSpPr>
        <p:spPr>
          <a:xfrm>
            <a:off x="457200" y="2286000"/>
            <a:ext cx="4572000" cy="3840163"/>
          </a:xfrm>
          <a:effectLst/>
        </p:spPr>
        <p:txBody>
          <a:bodyPr/>
          <a:lstStyle/>
          <a:p>
            <a:pPr algn="ctr" eaLnBrk="1" hangingPunct="1">
              <a:lnSpc>
                <a:spcPct val="90000"/>
              </a:lnSpc>
              <a:buFont typeface="Wingdings" pitchFamily="2" charset="2"/>
              <a:buNone/>
              <a:defRPr/>
            </a:pPr>
            <a:r>
              <a:rPr lang="en-US" sz="4800" b="1" dirty="0" smtClean="0">
                <a:solidFill>
                  <a:srgbClr val="C00000"/>
                </a:solidFill>
              </a:rPr>
              <a:t>Ethan</a:t>
            </a:r>
          </a:p>
          <a:p>
            <a:pPr algn="ctr" eaLnBrk="1" hangingPunct="1">
              <a:lnSpc>
                <a:spcPct val="90000"/>
              </a:lnSpc>
              <a:buFont typeface="Wingdings" pitchFamily="2" charset="2"/>
              <a:buNone/>
              <a:defRPr/>
            </a:pPr>
            <a:r>
              <a:rPr lang="en-US" sz="4800" b="1" dirty="0" smtClean="0">
                <a:solidFill>
                  <a:srgbClr val="C00000"/>
                </a:solidFill>
              </a:rPr>
              <a:t>4 Yr 10 mo</a:t>
            </a:r>
          </a:p>
          <a:p>
            <a:pPr algn="r" eaLnBrk="1" hangingPunct="1">
              <a:lnSpc>
                <a:spcPct val="90000"/>
              </a:lnSpc>
              <a:buFont typeface="Wingdings" pitchFamily="2" charset="2"/>
              <a:buNone/>
              <a:defRPr/>
            </a:pPr>
            <a:endParaRPr lang="en-US" sz="1800" dirty="0" smtClean="0"/>
          </a:p>
          <a:p>
            <a:pPr algn="ctr" eaLnBrk="1" hangingPunct="1">
              <a:lnSpc>
                <a:spcPct val="90000"/>
              </a:lnSpc>
              <a:buFont typeface="Wingdings" pitchFamily="2" charset="2"/>
              <a:buNone/>
              <a:defRPr/>
            </a:pPr>
            <a:r>
              <a:rPr lang="en-US" sz="4400" dirty="0" smtClean="0"/>
              <a:t>Team: parents, </a:t>
            </a:r>
          </a:p>
          <a:p>
            <a:pPr algn="ctr" eaLnBrk="1" hangingPunct="1">
              <a:lnSpc>
                <a:spcPct val="90000"/>
              </a:lnSpc>
              <a:buFont typeface="Wingdings" pitchFamily="2" charset="2"/>
              <a:buNone/>
              <a:defRPr/>
            </a:pPr>
            <a:r>
              <a:rPr lang="en-US" sz="4400" dirty="0" smtClean="0"/>
              <a:t>ECSE teacher, </a:t>
            </a:r>
          </a:p>
          <a:p>
            <a:pPr algn="ctr" eaLnBrk="1" hangingPunct="1">
              <a:lnSpc>
                <a:spcPct val="90000"/>
              </a:lnSpc>
              <a:buFont typeface="Wingdings" pitchFamily="2" charset="2"/>
              <a:buNone/>
              <a:defRPr/>
            </a:pPr>
            <a:r>
              <a:rPr lang="en-US" sz="4400" dirty="0" smtClean="0"/>
              <a:t>SLP, OT</a:t>
            </a:r>
          </a:p>
        </p:txBody>
      </p:sp>
      <p:sp>
        <p:nvSpPr>
          <p:cNvPr id="48131" name="Slide Number Placeholder 5"/>
          <p:cNvSpPr>
            <a:spLocks noGrp="1"/>
          </p:cNvSpPr>
          <p:nvPr>
            <p:ph type="sldNum" sz="quarter" idx="11"/>
          </p:nvPr>
        </p:nvSpPr>
        <p:spPr>
          <a:noFill/>
        </p:spPr>
        <p:txBody>
          <a:bodyPr/>
          <a:lstStyle/>
          <a:p>
            <a:fld id="{43410908-EBE9-4FAF-817C-A02CDE9EA1BB}" type="slidenum">
              <a:rPr lang="en-US" smtClean="0"/>
              <a:pPr/>
              <a:t>56</a:t>
            </a:fld>
            <a:endParaRPr lang="en-US" dirty="0" smtClean="0"/>
          </a:p>
        </p:txBody>
      </p:sp>
      <p:pic>
        <p:nvPicPr>
          <p:cNvPr id="256001" name="Picture 1"/>
          <p:cNvPicPr>
            <a:picLocks noChangeAspect="1" noChangeArrowheads="1"/>
          </p:cNvPicPr>
          <p:nvPr/>
        </p:nvPicPr>
        <p:blipFill>
          <a:blip r:embed="rId3" cstate="print"/>
          <a:srcRect/>
          <a:stretch>
            <a:fillRect/>
          </a:stretch>
        </p:blipFill>
        <p:spPr bwMode="auto">
          <a:xfrm>
            <a:off x="5562600" y="2819400"/>
            <a:ext cx="1995043" cy="2991104"/>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533400" y="381000"/>
            <a:ext cx="8077200" cy="1143000"/>
          </a:xfrm>
        </p:spPr>
        <p:txBody>
          <a:bodyPr/>
          <a:lstStyle/>
          <a:p>
            <a:pPr eaLnBrk="1" hangingPunct="1">
              <a:defRPr/>
            </a:pPr>
            <a:r>
              <a:rPr lang="en-US" sz="3200" dirty="0" smtClean="0"/>
              <a:t>Quality Review of COSF Team Discussion</a:t>
            </a:r>
          </a:p>
        </p:txBody>
      </p:sp>
      <p:sp>
        <p:nvSpPr>
          <p:cNvPr id="46085" name="Rectangle 3"/>
          <p:cNvSpPr>
            <a:spLocks noGrp="1" noChangeArrowheads="1"/>
          </p:cNvSpPr>
          <p:nvPr>
            <p:ph idx="1"/>
          </p:nvPr>
        </p:nvSpPr>
        <p:spPr>
          <a:xfrm>
            <a:off x="457200" y="2667000"/>
            <a:ext cx="8229600" cy="2971800"/>
          </a:xfrm>
        </p:spPr>
        <p:txBody>
          <a:bodyPr/>
          <a:lstStyle/>
          <a:p>
            <a:pPr marL="457200" indent="-457200" eaLnBrk="1" hangingPunct="1">
              <a:buNone/>
            </a:pPr>
            <a:r>
              <a:rPr lang="en-US" sz="2800" dirty="0" smtClean="0"/>
              <a:t>1. What were the overall strengths and weaknesses of the team discussion? </a:t>
            </a:r>
          </a:p>
          <a:p>
            <a:pPr marL="457200" indent="-457200" eaLnBrk="1" hangingPunct="1">
              <a:buNone/>
            </a:pPr>
            <a:r>
              <a:rPr lang="en-US" sz="2800" dirty="0" smtClean="0"/>
              <a:t>2. How well did the team use assessment information in this discussion? </a:t>
            </a:r>
          </a:p>
          <a:p>
            <a:pPr marL="457200" indent="-457200" eaLnBrk="1" hangingPunct="1">
              <a:buNone/>
            </a:pPr>
            <a:r>
              <a:rPr lang="en-US" sz="2800" dirty="0" smtClean="0"/>
              <a:t>3. To what extent was the family involved in the discussion? </a:t>
            </a:r>
          </a:p>
        </p:txBody>
      </p:sp>
      <p:sp>
        <p:nvSpPr>
          <p:cNvPr id="46083" name="Slide Number Placeholder 5"/>
          <p:cNvSpPr>
            <a:spLocks noGrp="1"/>
          </p:cNvSpPr>
          <p:nvPr>
            <p:ph type="sldNum" sz="quarter" idx="11"/>
          </p:nvPr>
        </p:nvSpPr>
        <p:spPr>
          <a:noFill/>
        </p:spPr>
        <p:txBody>
          <a:bodyPr/>
          <a:lstStyle/>
          <a:p>
            <a:fld id="{EC9156F6-E2A2-41E2-9648-9C9398EF741E}" type="slidenum">
              <a:rPr lang="en-US" smtClean="0"/>
              <a:pPr/>
              <a:t>57</a:t>
            </a:fld>
            <a:endParaRPr lang="en-US"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pPr eaLnBrk="1" hangingPunct="1">
              <a:defRPr/>
            </a:pPr>
            <a:r>
              <a:rPr lang="en-US" sz="3200" dirty="0" smtClean="0"/>
              <a:t>Quality Review of COSF Team Discussion</a:t>
            </a:r>
          </a:p>
        </p:txBody>
      </p:sp>
      <p:sp>
        <p:nvSpPr>
          <p:cNvPr id="47109" name="Rectangle 3"/>
          <p:cNvSpPr>
            <a:spLocks noGrp="1" noChangeArrowheads="1"/>
          </p:cNvSpPr>
          <p:nvPr>
            <p:ph idx="1"/>
          </p:nvPr>
        </p:nvSpPr>
        <p:spPr>
          <a:xfrm>
            <a:off x="457200" y="2438400"/>
            <a:ext cx="8229600" cy="3840163"/>
          </a:xfrm>
        </p:spPr>
        <p:txBody>
          <a:bodyPr/>
          <a:lstStyle/>
          <a:p>
            <a:pPr marL="457200" indent="-457200" eaLnBrk="1" hangingPunct="1">
              <a:buNone/>
            </a:pPr>
            <a:r>
              <a:rPr lang="en-US" sz="2800" dirty="0" smtClean="0"/>
              <a:t>4. To what extent did the discussion focus on the child’s skills and behaviors in everyday life? </a:t>
            </a:r>
          </a:p>
          <a:p>
            <a:pPr marL="457200" indent="-457200" eaLnBrk="1" hangingPunct="1">
              <a:buNone/>
            </a:pPr>
            <a:r>
              <a:rPr lang="en-US" sz="2800" dirty="0" smtClean="0"/>
              <a:t>5. What key information might you record from this discussion using the Child Outcomes Summary Form (COSF)? </a:t>
            </a:r>
          </a:p>
          <a:p>
            <a:pPr marL="457200" indent="-457200" eaLnBrk="1" hangingPunct="1">
              <a:buNone/>
            </a:pPr>
            <a:r>
              <a:rPr lang="en-US" sz="2800" dirty="0" smtClean="0"/>
              <a:t>6. What additional information would you need to determine a rating for this outcome using the COSF?</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58</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5" name="Rectangle 5"/>
          <p:cNvSpPr>
            <a:spLocks noGrp="1" noChangeArrowheads="1"/>
          </p:cNvSpPr>
          <p:nvPr>
            <p:ph idx="1"/>
          </p:nvPr>
        </p:nvSpPr>
        <p:spPr>
          <a:xfrm>
            <a:off x="457200" y="1905000"/>
            <a:ext cx="5029200" cy="4221163"/>
          </a:xfrm>
          <a:effectLst/>
        </p:spPr>
        <p:txBody>
          <a:bodyPr/>
          <a:lstStyle/>
          <a:p>
            <a:pPr eaLnBrk="1" hangingPunct="1">
              <a:defRPr/>
            </a:pPr>
            <a:endParaRPr lang="en-US" sz="4000" dirty="0" smtClean="0"/>
          </a:p>
          <a:p>
            <a:pPr algn="ctr" eaLnBrk="1" hangingPunct="1">
              <a:buFont typeface="Wingdings" pitchFamily="2" charset="2"/>
              <a:buNone/>
              <a:defRPr/>
            </a:pPr>
            <a:r>
              <a:rPr lang="en-US" sz="4400" dirty="0" smtClean="0"/>
              <a:t>Involving Families in the COSF Process</a:t>
            </a:r>
          </a:p>
        </p:txBody>
      </p:sp>
      <p:pic>
        <p:nvPicPr>
          <p:cNvPr id="49158" name="Picture 8" descr="151_5167"/>
          <p:cNvPicPr>
            <a:picLocks noGrp="1" noChangeAspect="1" noChangeArrowheads="1"/>
          </p:cNvPicPr>
          <p:nvPr>
            <p:ph type="body" sz="half" idx="4294967295"/>
          </p:nvPr>
        </p:nvPicPr>
        <p:blipFill>
          <a:blip r:embed="rId3" cstate="print"/>
          <a:srcRect/>
          <a:stretch>
            <a:fillRect/>
          </a:stretch>
        </p:blipFill>
        <p:spPr>
          <a:xfrm>
            <a:off x="5715000" y="2209800"/>
            <a:ext cx="2400300" cy="3200400"/>
          </a:xfrm>
          <a:prstGeom prst="rect">
            <a:avLst/>
          </a:prstGeom>
          <a:noFill/>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59</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33400"/>
            <a:ext cx="8077200" cy="1143000"/>
          </a:xfrm>
        </p:spPr>
        <p:txBody>
          <a:bodyPr/>
          <a:lstStyle/>
          <a:p>
            <a:pPr algn="l"/>
            <a:r>
              <a:rPr lang="en-US" dirty="0" smtClean="0">
                <a:latin typeface="Calisto MT" pitchFamily="18" charset="0"/>
              </a:rPr>
              <a:t>DEC recommended practices on early childhood assessment</a:t>
            </a:r>
            <a:r>
              <a:rPr lang="en-US" dirty="0" smtClean="0"/>
              <a:t/>
            </a:r>
            <a:br>
              <a:rPr lang="en-US" dirty="0" smtClean="0"/>
            </a:br>
            <a:endParaRPr lang="en-US" dirty="0"/>
          </a:p>
        </p:txBody>
      </p:sp>
      <p:sp>
        <p:nvSpPr>
          <p:cNvPr id="2" name="Content Placeholder 1"/>
          <p:cNvSpPr>
            <a:spLocks noGrp="1"/>
          </p:cNvSpPr>
          <p:nvPr>
            <p:ph idx="1"/>
          </p:nvPr>
        </p:nvSpPr>
        <p:spPr/>
        <p:txBody>
          <a:bodyPr/>
          <a:lstStyle/>
          <a:p>
            <a:pPr marL="457200" indent="-457200">
              <a:buNone/>
            </a:pPr>
            <a:r>
              <a:rPr lang="en-US" sz="2400" dirty="0" smtClean="0">
                <a:latin typeface="Calisto MT" pitchFamily="18" charset="0"/>
              </a:rPr>
              <a:t>1.   Professionals and families collaborate in planning and implementing assessment.</a:t>
            </a:r>
          </a:p>
          <a:p>
            <a:pPr marL="457200" indent="-457200">
              <a:buAutoNum type="arabicPeriod" startAt="2"/>
            </a:pPr>
            <a:r>
              <a:rPr lang="en-US" sz="2400" dirty="0" smtClean="0">
                <a:latin typeface="Calisto MT" pitchFamily="18" charset="0"/>
              </a:rPr>
              <a:t>Assessment is individualized and appropriate for the child and family.</a:t>
            </a:r>
          </a:p>
          <a:p>
            <a:pPr marL="457200" indent="-457200">
              <a:buAutoNum type="arabicPeriod" startAt="2"/>
            </a:pPr>
            <a:r>
              <a:rPr lang="en-US" sz="2400" dirty="0" smtClean="0">
                <a:latin typeface="Calisto MT" pitchFamily="18" charset="0"/>
              </a:rPr>
              <a:t>Assessment provides useful information for intervention.</a:t>
            </a:r>
          </a:p>
          <a:p>
            <a:pPr marL="457200" indent="-457200">
              <a:buAutoNum type="arabicPeriod" startAt="2"/>
            </a:pPr>
            <a:r>
              <a:rPr lang="en-US" sz="2400" dirty="0" smtClean="0">
                <a:latin typeface="Calisto MT" pitchFamily="18" charset="0"/>
              </a:rPr>
              <a:t>Professionals share information in respectful and useful ways.</a:t>
            </a:r>
          </a:p>
          <a:p>
            <a:pPr marL="457200" indent="-457200">
              <a:buAutoNum type="arabicPeriod" startAt="2"/>
            </a:pPr>
            <a:r>
              <a:rPr lang="en-US" sz="2400" dirty="0" smtClean="0">
                <a:latin typeface="Calisto MT" pitchFamily="18" charset="0"/>
              </a:rPr>
              <a:t>Professionals meet legal and procedural  requirements and meet recommended practice guidelines.</a:t>
            </a:r>
          </a:p>
          <a:p>
            <a:pPr marL="457200" indent="-457200">
              <a:buAutoNum type="arabicPeriod"/>
            </a:pPr>
            <a:endParaRPr lang="en-US" sz="2400" dirty="0" smtClean="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p:txBody>
          <a:bodyPr/>
          <a:lstStyle/>
          <a:p>
            <a:pPr eaLnBrk="1" hangingPunct="1">
              <a:defRPr/>
            </a:pPr>
            <a:r>
              <a:rPr lang="en-US" dirty="0" smtClean="0"/>
              <a:t>Informing Families</a:t>
            </a:r>
          </a:p>
        </p:txBody>
      </p:sp>
      <p:sp>
        <p:nvSpPr>
          <p:cNvPr id="50181" name="Rectangle 3"/>
          <p:cNvSpPr>
            <a:spLocks noGrp="1" noChangeArrowheads="1"/>
          </p:cNvSpPr>
          <p:nvPr>
            <p:ph idx="1"/>
          </p:nvPr>
        </p:nvSpPr>
        <p:spPr>
          <a:xfrm>
            <a:off x="457200" y="2514600"/>
            <a:ext cx="8229600" cy="3840163"/>
          </a:xfrm>
        </p:spPr>
        <p:txBody>
          <a:bodyPr/>
          <a:lstStyle/>
          <a:p>
            <a:pPr eaLnBrk="1" hangingPunct="1">
              <a:buNone/>
            </a:pPr>
            <a:r>
              <a:rPr lang="en-US" dirty="0" smtClean="0"/>
              <a:t>What is being done to inform families about</a:t>
            </a:r>
          </a:p>
          <a:p>
            <a:pPr eaLnBrk="1" hangingPunct="1">
              <a:buNone/>
            </a:pPr>
            <a:r>
              <a:rPr lang="en-US" dirty="0" smtClean="0"/>
              <a:t>the data collection?</a:t>
            </a:r>
          </a:p>
          <a:p>
            <a:pPr eaLnBrk="1" hangingPunct="1">
              <a:buNone/>
            </a:pPr>
            <a:endParaRPr lang="en-US" sz="2000" dirty="0" smtClean="0"/>
          </a:p>
          <a:p>
            <a:pPr lvl="1" eaLnBrk="1" hangingPunct="1"/>
            <a:r>
              <a:rPr lang="en-US" dirty="0" smtClean="0"/>
              <a:t>Why it is occurring</a:t>
            </a:r>
          </a:p>
          <a:p>
            <a:pPr lvl="1" eaLnBrk="1" hangingPunct="1"/>
            <a:r>
              <a:rPr lang="en-US" dirty="0" smtClean="0"/>
              <a:t>What it involves</a:t>
            </a:r>
          </a:p>
          <a:p>
            <a:pPr lvl="1" eaLnBrk="1" hangingPunct="1"/>
            <a:r>
              <a:rPr lang="en-US" dirty="0" smtClean="0"/>
              <a:t>What it means for them and their child</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60</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State Materials: Informing </a:t>
            </a:r>
            <a:br>
              <a:rPr lang="en-US" dirty="0" smtClean="0"/>
            </a:br>
            <a:r>
              <a:rPr lang="en-US" dirty="0" smtClean="0"/>
              <a:t>Parents about Outcomes</a:t>
            </a:r>
            <a:endParaRPr lang="en-US" dirty="0"/>
          </a:p>
        </p:txBody>
      </p:sp>
      <p:pic>
        <p:nvPicPr>
          <p:cNvPr id="51206" name="Picture 4"/>
          <p:cNvPicPr>
            <a:picLocks noChangeAspect="1" noChangeArrowheads="1"/>
          </p:cNvPicPr>
          <p:nvPr/>
        </p:nvPicPr>
        <p:blipFill>
          <a:blip r:embed="rId3" cstate="print"/>
          <a:srcRect/>
          <a:stretch>
            <a:fillRect/>
          </a:stretch>
        </p:blipFill>
        <p:spPr bwMode="auto">
          <a:xfrm>
            <a:off x="1981200" y="2362200"/>
            <a:ext cx="5029200" cy="4182685"/>
          </a:xfrm>
          <a:prstGeom prst="rect">
            <a:avLst/>
          </a:prstGeom>
          <a:noFill/>
          <a:ln w="9525">
            <a:noFill/>
            <a:miter lim="800000"/>
            <a:headEnd/>
            <a:tailEnd/>
          </a:ln>
        </p:spPr>
      </p:pic>
      <p:sp>
        <p:nvSpPr>
          <p:cNvPr id="9"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61</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p:txBody>
          <a:bodyPr/>
          <a:lstStyle/>
          <a:p>
            <a:pPr eaLnBrk="1" hangingPunct="1">
              <a:defRPr/>
            </a:pPr>
            <a:r>
              <a:rPr lang="en-US" dirty="0" smtClean="0"/>
              <a:t>Preparing Families</a:t>
            </a:r>
          </a:p>
        </p:txBody>
      </p:sp>
      <p:sp>
        <p:nvSpPr>
          <p:cNvPr id="52229" name="Rectangle 3"/>
          <p:cNvSpPr>
            <a:spLocks noGrp="1" noChangeArrowheads="1"/>
          </p:cNvSpPr>
          <p:nvPr>
            <p:ph idx="1"/>
          </p:nvPr>
        </p:nvSpPr>
        <p:spPr/>
        <p:txBody>
          <a:bodyPr/>
          <a:lstStyle/>
          <a:p>
            <a:pPr eaLnBrk="1" hangingPunct="1"/>
            <a:r>
              <a:rPr lang="en-US" dirty="0" smtClean="0"/>
              <a:t>Helping families be active participants in the discussion</a:t>
            </a:r>
          </a:p>
          <a:p>
            <a:pPr lvl="1" eaLnBrk="1" hangingPunct="1"/>
            <a:r>
              <a:rPr lang="en-US" b="1" dirty="0" smtClean="0">
                <a:solidFill>
                  <a:srgbClr val="C00000"/>
                </a:solidFill>
              </a:rPr>
              <a:t>What is working?</a:t>
            </a:r>
          </a:p>
          <a:p>
            <a:pPr lvl="1" eaLnBrk="1" hangingPunct="1"/>
            <a:r>
              <a:rPr lang="en-US" b="1" dirty="0" smtClean="0">
                <a:solidFill>
                  <a:srgbClr val="C00000"/>
                </a:solidFill>
              </a:rPr>
              <a:t>What is not working?</a:t>
            </a:r>
          </a:p>
          <a:p>
            <a:pPr eaLnBrk="1" hangingPunct="1"/>
            <a:r>
              <a:rPr lang="en-US" dirty="0" smtClean="0"/>
              <a:t>General principle:  Families need to know what to expect</a:t>
            </a:r>
          </a:p>
          <a:p>
            <a:pPr eaLnBrk="1" hangingPunct="1"/>
            <a:endParaRPr lang="en-US" dirty="0" smtClean="0"/>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62</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pPr eaLnBrk="1" hangingPunct="1">
              <a:defRPr/>
            </a:pPr>
            <a:r>
              <a:rPr lang="en-US" sz="4000" dirty="0" smtClean="0"/>
              <a:t>What Do We Expect </a:t>
            </a:r>
            <a:br>
              <a:rPr lang="en-US" sz="4000" dirty="0" smtClean="0"/>
            </a:br>
            <a:r>
              <a:rPr lang="en-US" sz="4000" dirty="0" smtClean="0"/>
              <a:t>from Families</a:t>
            </a:r>
          </a:p>
        </p:txBody>
      </p:sp>
      <p:sp>
        <p:nvSpPr>
          <p:cNvPr id="53253" name="Rectangle 3"/>
          <p:cNvSpPr>
            <a:spLocks noGrp="1" noChangeArrowheads="1"/>
          </p:cNvSpPr>
          <p:nvPr>
            <p:ph idx="1"/>
          </p:nvPr>
        </p:nvSpPr>
        <p:spPr/>
        <p:txBody>
          <a:bodyPr/>
          <a:lstStyle/>
          <a:p>
            <a:pPr eaLnBrk="1" hangingPunct="1"/>
            <a:r>
              <a:rPr lang="en-US" dirty="0" smtClean="0"/>
              <a:t>Yes - That they will be able to provide rich information about their child’s functioning across settings and situation</a:t>
            </a:r>
          </a:p>
          <a:p>
            <a:pPr eaLnBrk="1" hangingPunct="1">
              <a:buNone/>
            </a:pPr>
            <a:endParaRPr lang="en-US" sz="2000" dirty="0" smtClean="0"/>
          </a:p>
          <a:p>
            <a:pPr eaLnBrk="1" hangingPunct="1"/>
            <a:r>
              <a:rPr lang="en-US" dirty="0" smtClean="0"/>
              <a:t>Maybe but not necessarily – That they will know whether their child is showing age appropriate behavior</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63</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p:txBody>
          <a:bodyPr/>
          <a:lstStyle/>
          <a:p>
            <a:pPr eaLnBrk="1" hangingPunct="1">
              <a:defRPr/>
            </a:pPr>
            <a:r>
              <a:rPr lang="en-US" sz="4000" dirty="0" smtClean="0"/>
              <a:t>Involving Families in a Conversation about Their Child</a:t>
            </a:r>
          </a:p>
        </p:txBody>
      </p:sp>
      <p:sp>
        <p:nvSpPr>
          <p:cNvPr id="54277" name="Rectangle 3"/>
          <p:cNvSpPr>
            <a:spLocks noGrp="1" noChangeArrowheads="1"/>
          </p:cNvSpPr>
          <p:nvPr>
            <p:ph idx="1"/>
          </p:nvPr>
        </p:nvSpPr>
        <p:spPr/>
        <p:txBody>
          <a:bodyPr/>
          <a:lstStyle/>
          <a:p>
            <a:pPr eaLnBrk="1" hangingPunct="1"/>
            <a:r>
              <a:rPr lang="en-US" dirty="0" smtClean="0"/>
              <a:t>Avoid jargon</a:t>
            </a:r>
          </a:p>
          <a:p>
            <a:pPr eaLnBrk="1" hangingPunct="1"/>
            <a:r>
              <a:rPr lang="en-US" dirty="0" smtClean="0"/>
              <a:t>Avoid questions that can be answered with a yes or no</a:t>
            </a:r>
          </a:p>
          <a:p>
            <a:pPr lvl="1" eaLnBrk="1" hangingPunct="1"/>
            <a:r>
              <a:rPr lang="en-US" dirty="0" smtClean="0"/>
              <a:t>“Does Anthony finger feed himself?”</a:t>
            </a:r>
          </a:p>
          <a:p>
            <a:pPr eaLnBrk="1" hangingPunct="1"/>
            <a:r>
              <a:rPr lang="en-US" dirty="0" smtClean="0"/>
              <a:t>Ask questions that allow parents to tell you what they have seen</a:t>
            </a:r>
          </a:p>
          <a:p>
            <a:pPr lvl="1" eaLnBrk="1" hangingPunct="1"/>
            <a:r>
              <a:rPr lang="en-US" dirty="0" smtClean="0"/>
              <a:t>“Tell me about how Anthony eats”</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64</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a:xfrm>
            <a:off x="533400" y="304800"/>
            <a:ext cx="8077200" cy="1143000"/>
          </a:xfrm>
        </p:spPr>
        <p:txBody>
          <a:bodyPr/>
          <a:lstStyle/>
          <a:p>
            <a:pPr eaLnBrk="1" hangingPunct="1">
              <a:defRPr/>
            </a:pPr>
            <a:r>
              <a:rPr lang="en-US" dirty="0" smtClean="0"/>
              <a:t>Strategies for Involving Families in the COSF Rating Discussion</a:t>
            </a:r>
          </a:p>
        </p:txBody>
      </p:sp>
      <p:sp>
        <p:nvSpPr>
          <p:cNvPr id="55301" name="Rectangle 3"/>
          <p:cNvSpPr>
            <a:spLocks noGrp="1" noChangeArrowheads="1"/>
          </p:cNvSpPr>
          <p:nvPr>
            <p:ph idx="1"/>
          </p:nvPr>
        </p:nvSpPr>
        <p:spPr>
          <a:xfrm>
            <a:off x="2895600" y="2286000"/>
            <a:ext cx="5791200" cy="3840163"/>
          </a:xfrm>
        </p:spPr>
        <p:txBody>
          <a:bodyPr/>
          <a:lstStyle/>
          <a:p>
            <a:pPr eaLnBrk="1" hangingPunct="1"/>
            <a:r>
              <a:rPr lang="en-US" dirty="0" smtClean="0"/>
              <a:t>Individualizing to family; giving family choice</a:t>
            </a:r>
          </a:p>
          <a:p>
            <a:pPr eaLnBrk="1" hangingPunct="1"/>
            <a:r>
              <a:rPr lang="en-US" dirty="0" smtClean="0"/>
              <a:t>Using the ‘words’ rather than numbers when discussing ratings with families</a:t>
            </a:r>
          </a:p>
          <a:p>
            <a:pPr eaLnBrk="1" hangingPunct="1"/>
            <a:r>
              <a:rPr lang="en-US" dirty="0" smtClean="0"/>
              <a:t>Other?</a:t>
            </a:r>
          </a:p>
        </p:txBody>
      </p:sp>
      <p:pic>
        <p:nvPicPr>
          <p:cNvPr id="227329" name="Picture 1"/>
          <p:cNvPicPr>
            <a:picLocks noChangeAspect="1" noChangeArrowheads="1"/>
          </p:cNvPicPr>
          <p:nvPr/>
        </p:nvPicPr>
        <p:blipFill>
          <a:blip r:embed="rId3" cstate="print"/>
          <a:srcRect/>
          <a:stretch>
            <a:fillRect/>
          </a:stretch>
        </p:blipFill>
        <p:spPr bwMode="auto">
          <a:xfrm>
            <a:off x="609600" y="2362200"/>
            <a:ext cx="2155825" cy="3230563"/>
          </a:xfrm>
          <a:prstGeom prst="rect">
            <a:avLst/>
          </a:prstGeom>
          <a:noFill/>
          <a:ln w="9525">
            <a:noFill/>
            <a:miter lim="800000"/>
            <a:headEnd/>
            <a:tailEnd/>
          </a:ln>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65</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ChangeArrowheads="1"/>
          </p:cNvSpPr>
          <p:nvPr>
            <p:ph type="title"/>
          </p:nvPr>
        </p:nvSpPr>
        <p:spPr/>
        <p:txBody>
          <a:bodyPr/>
          <a:lstStyle/>
          <a:p>
            <a:pPr eaLnBrk="1" hangingPunct="1">
              <a:defRPr/>
            </a:pPr>
            <a:r>
              <a:rPr lang="en-US" sz="4000" dirty="0" smtClean="0"/>
              <a:t>Involving Families in the </a:t>
            </a:r>
            <a:br>
              <a:rPr lang="en-US" sz="4000" dirty="0" smtClean="0"/>
            </a:br>
            <a:r>
              <a:rPr lang="en-US" sz="4000" dirty="0" smtClean="0"/>
              <a:t>Rating Discussion</a:t>
            </a:r>
          </a:p>
        </p:txBody>
      </p:sp>
      <p:sp>
        <p:nvSpPr>
          <p:cNvPr id="56325" name="Rectangle 3"/>
          <p:cNvSpPr>
            <a:spLocks noGrp="1" noChangeArrowheads="1"/>
          </p:cNvSpPr>
          <p:nvPr>
            <p:ph idx="1"/>
          </p:nvPr>
        </p:nvSpPr>
        <p:spPr>
          <a:xfrm>
            <a:off x="457200" y="2514600"/>
            <a:ext cx="4800600" cy="3124200"/>
          </a:xfrm>
        </p:spPr>
        <p:txBody>
          <a:bodyPr/>
          <a:lstStyle/>
          <a:p>
            <a:pPr eaLnBrk="1" hangingPunct="1"/>
            <a:r>
              <a:rPr lang="en-US" sz="3600" dirty="0" smtClean="0"/>
              <a:t>What % of families are participating?</a:t>
            </a:r>
          </a:p>
          <a:p>
            <a:pPr eaLnBrk="1" hangingPunct="1"/>
            <a:r>
              <a:rPr lang="en-US" sz="3600" dirty="0" smtClean="0"/>
              <a:t>What is working?</a:t>
            </a:r>
          </a:p>
          <a:p>
            <a:pPr eaLnBrk="1" hangingPunct="1"/>
            <a:r>
              <a:rPr lang="en-US" sz="3600" dirty="0" smtClean="0"/>
              <a:t>What is not working?</a:t>
            </a:r>
          </a:p>
          <a:p>
            <a:pPr eaLnBrk="1" hangingPunct="1"/>
            <a:endParaRPr lang="en-US" dirty="0" smtClean="0">
              <a:solidFill>
                <a:srgbClr val="FFFF66"/>
              </a:solidFill>
            </a:endParaRPr>
          </a:p>
        </p:txBody>
      </p:sp>
      <p:pic>
        <p:nvPicPr>
          <p:cNvPr id="225283" name="Picture 3"/>
          <p:cNvPicPr>
            <a:picLocks noChangeAspect="1" noChangeArrowheads="1"/>
          </p:cNvPicPr>
          <p:nvPr/>
        </p:nvPicPr>
        <p:blipFill>
          <a:blip r:embed="rId3" cstate="print"/>
          <a:srcRect/>
          <a:stretch>
            <a:fillRect/>
          </a:stretch>
        </p:blipFill>
        <p:spPr bwMode="auto">
          <a:xfrm rot="5400000">
            <a:off x="5132785" y="2944415"/>
            <a:ext cx="3048000" cy="2035969"/>
          </a:xfrm>
          <a:prstGeom prst="rect">
            <a:avLst/>
          </a:prstGeom>
          <a:noFill/>
          <a:ln w="9525">
            <a:noFill/>
            <a:miter lim="800000"/>
            <a:headEnd/>
            <a:tailEnd/>
          </a:ln>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66</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000" dirty="0" smtClean="0"/>
              <a:t>Families’ Right to </a:t>
            </a:r>
            <a:br>
              <a:rPr lang="en-US" sz="4000" dirty="0" smtClean="0"/>
            </a:br>
            <a:r>
              <a:rPr lang="en-US" sz="4000" dirty="0" smtClean="0"/>
              <a:t>COSF Information</a:t>
            </a:r>
          </a:p>
        </p:txBody>
      </p:sp>
      <p:sp>
        <p:nvSpPr>
          <p:cNvPr id="57349" name="Rectangle 3"/>
          <p:cNvSpPr>
            <a:spLocks noGrp="1" noChangeArrowheads="1"/>
          </p:cNvSpPr>
          <p:nvPr>
            <p:ph idx="1"/>
          </p:nvPr>
        </p:nvSpPr>
        <p:spPr>
          <a:xfrm>
            <a:off x="457200" y="2743200"/>
            <a:ext cx="8229600" cy="3048000"/>
          </a:xfrm>
        </p:spPr>
        <p:txBody>
          <a:bodyPr/>
          <a:lstStyle/>
          <a:p>
            <a:pPr eaLnBrk="1" hangingPunct="1">
              <a:buFont typeface="Wingdings" pitchFamily="2" charset="2"/>
              <a:buNone/>
            </a:pPr>
            <a:r>
              <a:rPr lang="en-US" sz="3600" dirty="0" smtClean="0"/>
              <a:t>	All families have a right to know what ratings have given to their child -- and to the records containing the information.</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67</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Application</a:t>
            </a:r>
            <a:endParaRPr lang="en-US" sz="4400" dirty="0"/>
          </a:p>
        </p:txBody>
      </p:sp>
      <p:sp>
        <p:nvSpPr>
          <p:cNvPr id="57349" name="Rectangle 3"/>
          <p:cNvSpPr>
            <a:spLocks noGrp="1" noChangeArrowheads="1"/>
          </p:cNvSpPr>
          <p:nvPr>
            <p:ph idx="1"/>
          </p:nvPr>
        </p:nvSpPr>
        <p:spPr/>
        <p:txBody>
          <a:bodyPr/>
          <a:lstStyle/>
          <a:p>
            <a:pPr eaLnBrk="1" hangingPunct="1"/>
            <a:r>
              <a:rPr lang="en-US" sz="3600" dirty="0" smtClean="0"/>
              <a:t>How could you use the videos in your training and TA?</a:t>
            </a:r>
          </a:p>
          <a:p>
            <a:pPr eaLnBrk="1" hangingPunct="1">
              <a:buNone/>
            </a:pPr>
            <a:endParaRPr lang="en-US" sz="2000" dirty="0" smtClean="0"/>
          </a:p>
          <a:p>
            <a:pPr eaLnBrk="1" hangingPunct="1"/>
            <a:r>
              <a:rPr lang="en-US" sz="3600" dirty="0" smtClean="0"/>
              <a:t>What experiences or resources do you have with using videos in your training and TA?</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68</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1014787" name="Rectangle 3"/>
          <p:cNvSpPr>
            <a:spLocks noGrp="1" noChangeArrowheads="1"/>
          </p:cNvSpPr>
          <p:nvPr>
            <p:ph idx="1"/>
          </p:nvPr>
        </p:nvSpPr>
        <p:spPr/>
        <p:txBody>
          <a:bodyPr/>
          <a:lstStyle/>
          <a:p>
            <a:pPr algn="ctr" eaLnBrk="1" hangingPunct="1">
              <a:buFont typeface="Wingdings" pitchFamily="2" charset="2"/>
              <a:buNone/>
              <a:defRPr/>
            </a:pPr>
            <a:endParaRPr lang="en-US" dirty="0" smtClean="0"/>
          </a:p>
          <a:p>
            <a:pPr algn="ctr" eaLnBrk="1" hangingPunct="1">
              <a:buFont typeface="Wingdings" pitchFamily="2" charset="2"/>
              <a:buNone/>
              <a:defRPr/>
            </a:pPr>
            <a:r>
              <a:rPr lang="en-US" sz="4800" dirty="0" smtClean="0"/>
              <a:t>Activity 3:  </a:t>
            </a:r>
          </a:p>
          <a:p>
            <a:pPr algn="ctr" eaLnBrk="1" hangingPunct="1">
              <a:buFont typeface="Wingdings" pitchFamily="2" charset="2"/>
              <a:buNone/>
              <a:defRPr/>
            </a:pPr>
            <a:r>
              <a:rPr lang="en-US" sz="4800" dirty="0" smtClean="0"/>
              <a:t>Written child example</a:t>
            </a:r>
            <a:endParaRPr lang="en-US" sz="4800" dirty="0" smtClean="0">
              <a:solidFill>
                <a:srgbClr val="6600CC"/>
              </a:solidFill>
              <a:effectLst>
                <a:outerShdw blurRad="38100" dist="38100" dir="2700000" algn="tl">
                  <a:srgbClr val="000000"/>
                </a:outerShdw>
              </a:effectLst>
            </a:endParaRPr>
          </a:p>
        </p:txBody>
      </p:sp>
      <p:sp>
        <p:nvSpPr>
          <p:cNvPr id="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69</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Calisto MT" pitchFamily="18" charset="0"/>
              </a:rPr>
              <a:t>Purposes of Assessment</a:t>
            </a:r>
            <a:endParaRPr lang="en-US" dirty="0">
              <a:latin typeface="Calisto MT" pitchFamily="18" charset="0"/>
            </a:endParaRPr>
          </a:p>
        </p:txBody>
      </p:sp>
      <p:sp>
        <p:nvSpPr>
          <p:cNvPr id="2" name="Content Placeholder 1"/>
          <p:cNvSpPr>
            <a:spLocks noGrp="1"/>
          </p:cNvSpPr>
          <p:nvPr>
            <p:ph idx="1"/>
          </p:nvPr>
        </p:nvSpPr>
        <p:spPr/>
        <p:txBody>
          <a:bodyPr/>
          <a:lstStyle/>
          <a:p>
            <a:r>
              <a:rPr lang="en-US" sz="2300" dirty="0" smtClean="0">
                <a:latin typeface="Calisto MT" pitchFamily="18" charset="0"/>
              </a:rPr>
              <a:t>Screening – Is there a suspected delay? Does the child need further assessment?</a:t>
            </a:r>
          </a:p>
          <a:p>
            <a:r>
              <a:rPr lang="en-US" sz="2300" dirty="0" smtClean="0">
                <a:latin typeface="Calisto MT" pitchFamily="18" charset="0"/>
              </a:rPr>
              <a:t>Eligibility Determination – Is the child eligible for specialized services?</a:t>
            </a:r>
          </a:p>
          <a:p>
            <a:r>
              <a:rPr lang="en-US" sz="2300" dirty="0" smtClean="0">
                <a:latin typeface="Calisto MT" pitchFamily="18" charset="0"/>
              </a:rPr>
              <a:t>Program Planning – What content should be taught? How should the content be taught?</a:t>
            </a:r>
          </a:p>
          <a:p>
            <a:r>
              <a:rPr lang="en-US" sz="2300" dirty="0" smtClean="0">
                <a:latin typeface="Calisto MT" pitchFamily="18" charset="0"/>
              </a:rPr>
              <a:t>Progress Monitoring – Are children making desired progress?</a:t>
            </a:r>
          </a:p>
          <a:p>
            <a:r>
              <a:rPr lang="en-US" sz="2300" dirty="0" smtClean="0">
                <a:latin typeface="Calisto MT" pitchFamily="18" charset="0"/>
              </a:rPr>
              <a:t>Program Evaluation/Accountability – Is the program achieving its intended outcomes?</a:t>
            </a:r>
          </a:p>
          <a:p>
            <a:endParaRPr lang="en-US" sz="2400" dirty="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t>Training Activities	</a:t>
            </a:r>
          </a:p>
        </p:txBody>
      </p:sp>
      <p:sp>
        <p:nvSpPr>
          <p:cNvPr id="19461" name="Rectangle 3"/>
          <p:cNvSpPr>
            <a:spLocks noGrp="1" noChangeArrowheads="1"/>
          </p:cNvSpPr>
          <p:nvPr>
            <p:ph idx="1"/>
          </p:nvPr>
        </p:nvSpPr>
        <p:spPr/>
        <p:txBody>
          <a:bodyPr/>
          <a:lstStyle/>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b="1" dirty="0" smtClean="0"/>
              <a:t>Training Resources Page:</a:t>
            </a:r>
          </a:p>
          <a:p>
            <a:pPr marL="533400" indent="-533400" eaLnBrk="1" hangingPunct="1">
              <a:lnSpc>
                <a:spcPct val="90000"/>
              </a:lnSpc>
              <a:spcBef>
                <a:spcPct val="0"/>
              </a:spcBef>
              <a:spcAft>
                <a:spcPct val="0"/>
              </a:spcAft>
              <a:buNone/>
            </a:pPr>
            <a:r>
              <a:rPr lang="en-US" sz="2400" dirty="0" smtClean="0">
                <a:hlinkClick r:id="rId3"/>
              </a:rPr>
              <a:t>www.fpg.unc.edu/~eco/pages/training_resources.cfm#CO</a:t>
            </a:r>
          </a:p>
          <a:p>
            <a:pPr marL="533400" indent="-533400" eaLnBrk="1" hangingPunct="1">
              <a:lnSpc>
                <a:spcPct val="90000"/>
              </a:lnSpc>
              <a:spcBef>
                <a:spcPct val="0"/>
              </a:spcBef>
              <a:spcAft>
                <a:spcPct val="0"/>
              </a:spcAft>
              <a:buNone/>
            </a:pPr>
            <a:r>
              <a:rPr lang="en-US" sz="2400" dirty="0" err="1" smtClean="0">
                <a:hlinkClick r:id="rId3"/>
              </a:rPr>
              <a:t>FTopics</a:t>
            </a:r>
            <a:endParaRPr lang="en-US" sz="2400" dirty="0" smtClean="0"/>
          </a:p>
          <a:p>
            <a:pPr marL="533400" indent="-533400" eaLnBrk="1" hangingPunct="1">
              <a:lnSpc>
                <a:spcPct val="90000"/>
              </a:lnSpc>
              <a:spcBef>
                <a:spcPct val="0"/>
              </a:spcBef>
              <a:spcAft>
                <a:spcPct val="0"/>
              </a:spcAft>
              <a:buNone/>
            </a:pPr>
            <a:endParaRPr lang="en-US" dirty="0" smtClean="0"/>
          </a:p>
          <a:p>
            <a:pPr marL="533400" indent="-533400" eaLnBrk="1" hangingPunct="1">
              <a:lnSpc>
                <a:spcPct val="90000"/>
              </a:lnSpc>
              <a:spcBef>
                <a:spcPct val="0"/>
              </a:spcBef>
              <a:spcAft>
                <a:spcPct val="0"/>
              </a:spcAft>
              <a:buNone/>
            </a:pPr>
            <a:r>
              <a:rPr lang="en-US" b="1" dirty="0" smtClean="0"/>
              <a:t>Training Activities Page:</a:t>
            </a:r>
          </a:p>
          <a:p>
            <a:pPr marL="533400" indent="-533400" eaLnBrk="1" hangingPunct="1">
              <a:lnSpc>
                <a:spcPct val="90000"/>
              </a:lnSpc>
              <a:spcBef>
                <a:spcPct val="0"/>
              </a:spcBef>
              <a:spcAft>
                <a:spcPct val="0"/>
              </a:spcAft>
              <a:buNone/>
            </a:pPr>
            <a:r>
              <a:rPr lang="en-US" sz="2400" dirty="0" smtClean="0">
                <a:hlinkClick r:id="rId4"/>
              </a:rPr>
              <a:t>www.fpg.unc.edu/~eco/pages/training_activities.cfm</a:t>
            </a:r>
            <a:endParaRPr lang="en-US" sz="2400" dirty="0" smtClean="0"/>
          </a:p>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sz="2400" dirty="0" smtClean="0"/>
              <a:t>e.g. </a:t>
            </a:r>
          </a:p>
          <a:p>
            <a:pPr marL="533400" indent="-533400" eaLnBrk="1" hangingPunct="1">
              <a:lnSpc>
                <a:spcPct val="90000"/>
              </a:lnSpc>
              <a:spcBef>
                <a:spcPct val="0"/>
              </a:spcBef>
              <a:spcAft>
                <a:spcPct val="0"/>
              </a:spcAft>
            </a:pPr>
            <a:r>
              <a:rPr lang="en-US" sz="2400" dirty="0" smtClean="0"/>
              <a:t>Written Child Example</a:t>
            </a:r>
          </a:p>
        </p:txBody>
      </p:sp>
    </p:spTree>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000" dirty="0" smtClean="0"/>
              <a:t>Small group activity</a:t>
            </a:r>
          </a:p>
        </p:txBody>
      </p:sp>
      <p:sp>
        <p:nvSpPr>
          <p:cNvPr id="57349" name="Rectangle 3"/>
          <p:cNvSpPr>
            <a:spLocks noGrp="1" noChangeArrowheads="1"/>
          </p:cNvSpPr>
          <p:nvPr>
            <p:ph idx="1"/>
          </p:nvPr>
        </p:nvSpPr>
        <p:spPr>
          <a:xfrm>
            <a:off x="457200" y="2286000"/>
            <a:ext cx="8229600" cy="3840163"/>
          </a:xfrm>
        </p:spPr>
        <p:txBody>
          <a:bodyPr/>
          <a:lstStyle/>
          <a:p>
            <a:pPr marL="742950" indent="-742950" eaLnBrk="1" hangingPunct="1">
              <a:buFont typeface="Wingdings" pitchFamily="2" charset="2"/>
              <a:buAutoNum type="arabicPeriod"/>
            </a:pPr>
            <a:r>
              <a:rPr lang="en-US" sz="2800" dirty="0" smtClean="0"/>
              <a:t>Count off by 1-4</a:t>
            </a:r>
          </a:p>
          <a:p>
            <a:pPr marL="742950" indent="-742950" eaLnBrk="1" hangingPunct="1">
              <a:buFont typeface="Wingdings" pitchFamily="2" charset="2"/>
              <a:buAutoNum type="arabicPeriod"/>
            </a:pPr>
            <a:r>
              <a:rPr lang="en-US" sz="2800" dirty="0" smtClean="0"/>
              <a:t>Break into 4 small groups</a:t>
            </a:r>
          </a:p>
          <a:p>
            <a:pPr marL="742950" indent="-742950" eaLnBrk="1" hangingPunct="1">
              <a:buFont typeface="Wingdings" pitchFamily="2" charset="2"/>
              <a:buAutoNum type="arabicPeriod"/>
            </a:pPr>
            <a:r>
              <a:rPr lang="en-US" sz="2800" dirty="0" smtClean="0"/>
              <a:t>Each small group reads ONE of the data sources</a:t>
            </a:r>
          </a:p>
          <a:p>
            <a:pPr marL="1143000" lvl="1" indent="-742950" eaLnBrk="1" hangingPunct="1"/>
            <a:r>
              <a:rPr lang="en-US" sz="2400" dirty="0" smtClean="0"/>
              <a:t>Family report </a:t>
            </a:r>
          </a:p>
          <a:p>
            <a:pPr marL="1143000" lvl="1" indent="-742950" eaLnBrk="1" hangingPunct="1"/>
            <a:r>
              <a:rPr lang="en-US" sz="2400" dirty="0" smtClean="0"/>
              <a:t>Preschool classroom observation </a:t>
            </a:r>
          </a:p>
          <a:p>
            <a:pPr marL="1143000" lvl="1" indent="-742950" eaLnBrk="1" hangingPunct="1"/>
            <a:r>
              <a:rPr lang="en-US" sz="2400" dirty="0" smtClean="0"/>
              <a:t>Child care provider </a:t>
            </a:r>
          </a:p>
          <a:p>
            <a:pPr marL="1143000" lvl="1" indent="-742950" eaLnBrk="1" hangingPunct="1"/>
            <a:r>
              <a:rPr lang="en-US" sz="2400" dirty="0" smtClean="0"/>
              <a:t>Formal assessment</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71</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000" dirty="0" smtClean="0"/>
              <a:t>Small group activity</a:t>
            </a:r>
          </a:p>
        </p:txBody>
      </p:sp>
      <p:sp>
        <p:nvSpPr>
          <p:cNvPr id="57349" name="Rectangle 3"/>
          <p:cNvSpPr>
            <a:spLocks noGrp="1" noChangeArrowheads="1"/>
          </p:cNvSpPr>
          <p:nvPr>
            <p:ph idx="1"/>
          </p:nvPr>
        </p:nvSpPr>
        <p:spPr/>
        <p:txBody>
          <a:bodyPr/>
          <a:lstStyle/>
          <a:p>
            <a:pPr marL="742950" indent="-742950" eaLnBrk="1" hangingPunct="1">
              <a:buFont typeface="+mj-lt"/>
              <a:buAutoNum type="arabicPeriod" startAt="4"/>
            </a:pPr>
            <a:r>
              <a:rPr lang="en-US" sz="2800" dirty="0" smtClean="0"/>
              <a:t>Discuss Ava’s skills and behaviors Outcome 1</a:t>
            </a:r>
          </a:p>
          <a:p>
            <a:pPr marL="742950" indent="-742950" eaLnBrk="1" hangingPunct="1">
              <a:buFont typeface="+mj-lt"/>
              <a:buAutoNum type="arabicPeriod" startAt="4"/>
            </a:pPr>
            <a:r>
              <a:rPr lang="en-US" sz="2800" dirty="0" smtClean="0"/>
              <a:t>Record skills and behaviors on blank summary of relevant results</a:t>
            </a:r>
          </a:p>
          <a:p>
            <a:pPr marL="742950" indent="-742950" eaLnBrk="1" hangingPunct="1">
              <a:buFont typeface="Wingdings" pitchFamily="2" charset="2"/>
              <a:buAutoNum type="arabicPeriod" startAt="4"/>
            </a:pPr>
            <a:r>
              <a:rPr lang="en-US" sz="2800" dirty="0" smtClean="0"/>
              <a:t>Code Ava’s skills and behaviors for Outcome 1 by approximation to age expectations </a:t>
            </a:r>
          </a:p>
          <a:p>
            <a:pPr marL="1143000" lvl="1" indent="-742950" eaLnBrk="1" hangingPunct="1"/>
            <a:r>
              <a:rPr lang="en-US" sz="2400" dirty="0" smtClean="0"/>
              <a:t>AA=age appropriate </a:t>
            </a:r>
          </a:p>
          <a:p>
            <a:pPr marL="1143000" lvl="1" indent="-742950" eaLnBrk="1" hangingPunct="1"/>
            <a:r>
              <a:rPr lang="en-US" sz="2400" dirty="0" smtClean="0"/>
              <a:t>IF=immediate foundational </a:t>
            </a:r>
          </a:p>
          <a:p>
            <a:pPr marL="1143000" lvl="1" indent="-742950" eaLnBrk="1" hangingPunct="1"/>
            <a:r>
              <a:rPr lang="en-US" sz="2400" dirty="0" smtClean="0"/>
              <a:t>F=foundational</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72</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000" dirty="0" smtClean="0"/>
              <a:t>Small group activity</a:t>
            </a:r>
          </a:p>
        </p:txBody>
      </p:sp>
      <p:sp>
        <p:nvSpPr>
          <p:cNvPr id="57349" name="Rectangle 3"/>
          <p:cNvSpPr>
            <a:spLocks noGrp="1" noChangeArrowheads="1"/>
          </p:cNvSpPr>
          <p:nvPr>
            <p:ph idx="1"/>
          </p:nvPr>
        </p:nvSpPr>
        <p:spPr/>
        <p:txBody>
          <a:bodyPr/>
          <a:lstStyle/>
          <a:p>
            <a:pPr marL="742950" indent="-742950" eaLnBrk="1" hangingPunct="1">
              <a:buFont typeface="+mj-lt"/>
              <a:buAutoNum type="arabicPeriod" startAt="7"/>
            </a:pPr>
            <a:r>
              <a:rPr lang="en-US" sz="2800" dirty="0" smtClean="0"/>
              <a:t>Count off 1-4 again</a:t>
            </a:r>
          </a:p>
          <a:p>
            <a:pPr marL="742950" indent="-742950" eaLnBrk="1" hangingPunct="1">
              <a:buFont typeface="+mj-lt"/>
              <a:buAutoNum type="arabicPeriod" startAt="7"/>
            </a:pPr>
            <a:r>
              <a:rPr lang="en-US" sz="2800" dirty="0" smtClean="0"/>
              <a:t>Re-gather into new groups with all data sources represented</a:t>
            </a:r>
          </a:p>
          <a:p>
            <a:pPr marL="742950" indent="-742950" eaLnBrk="1" hangingPunct="1">
              <a:buFont typeface="Wingdings" pitchFamily="2" charset="2"/>
              <a:buAutoNum type="arabicPeriod" startAt="7"/>
            </a:pPr>
            <a:r>
              <a:rPr lang="en-US" sz="2800" dirty="0" smtClean="0"/>
              <a:t>Share what you discussed in your initial group to get a complete picture of Ava</a:t>
            </a:r>
          </a:p>
          <a:p>
            <a:pPr marL="742950" indent="-742950" eaLnBrk="1" hangingPunct="1">
              <a:buFont typeface="Wingdings" pitchFamily="2" charset="2"/>
              <a:buAutoNum type="arabicPeriod" startAt="7"/>
            </a:pPr>
            <a:r>
              <a:rPr lang="en-US" sz="2800" dirty="0" smtClean="0"/>
              <a:t>Based on all the data sources and coding, what would be an appropriate rating for Outcome 1?</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73</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000" dirty="0" smtClean="0"/>
              <a:t>Small group activity</a:t>
            </a:r>
          </a:p>
        </p:txBody>
      </p:sp>
      <p:sp>
        <p:nvSpPr>
          <p:cNvPr id="57349" name="Rectangle 3"/>
          <p:cNvSpPr>
            <a:spLocks noGrp="1" noChangeArrowheads="1"/>
          </p:cNvSpPr>
          <p:nvPr>
            <p:ph idx="1"/>
          </p:nvPr>
        </p:nvSpPr>
        <p:spPr>
          <a:xfrm>
            <a:off x="457200" y="2514601"/>
            <a:ext cx="8229600" cy="2819400"/>
          </a:xfrm>
        </p:spPr>
        <p:txBody>
          <a:bodyPr/>
          <a:lstStyle/>
          <a:p>
            <a:pPr marL="742950" indent="-742950" eaLnBrk="1" hangingPunct="1">
              <a:buFont typeface="+mj-lt"/>
              <a:buAutoNum type="arabicPeriod" startAt="11"/>
            </a:pPr>
            <a:r>
              <a:rPr lang="en-US" sz="2800" dirty="0" smtClean="0"/>
              <a:t>Review the ECO-coded skills for Ava</a:t>
            </a:r>
          </a:p>
          <a:p>
            <a:pPr marL="1143000" lvl="1" indent="-742950" eaLnBrk="1" hangingPunct="1"/>
            <a:r>
              <a:rPr lang="en-US" sz="2400" dirty="0" smtClean="0"/>
              <a:t>How does your assignment of AA, IF &amp; F compare to the ECO version?</a:t>
            </a:r>
          </a:p>
          <a:p>
            <a:pPr marL="1143000" lvl="1" indent="-742950" eaLnBrk="1" hangingPunct="1"/>
            <a:r>
              <a:rPr lang="en-US" sz="2400" dirty="0" smtClean="0"/>
              <a:t>What difference, if any, do you see?</a:t>
            </a:r>
          </a:p>
          <a:p>
            <a:pPr marL="1143000" lvl="1" indent="-742950" eaLnBrk="1" hangingPunct="1"/>
            <a:r>
              <a:rPr lang="en-US" sz="2400" dirty="0" smtClean="0"/>
              <a:t>What are implications for the rating?</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74</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pPr eaLnBrk="1" hangingPunct="1">
              <a:defRPr/>
            </a:pPr>
            <a:r>
              <a:rPr lang="en-US" sz="4400" dirty="0" smtClean="0"/>
              <a:t>Small group activity</a:t>
            </a:r>
          </a:p>
        </p:txBody>
      </p:sp>
      <p:sp>
        <p:nvSpPr>
          <p:cNvPr id="57349" name="Rectangle 3"/>
          <p:cNvSpPr>
            <a:spLocks noGrp="1" noChangeArrowheads="1"/>
          </p:cNvSpPr>
          <p:nvPr>
            <p:ph idx="1"/>
          </p:nvPr>
        </p:nvSpPr>
        <p:spPr>
          <a:xfrm>
            <a:off x="457200" y="2590801"/>
            <a:ext cx="8229600" cy="2209800"/>
          </a:xfrm>
        </p:spPr>
        <p:txBody>
          <a:bodyPr/>
          <a:lstStyle/>
          <a:p>
            <a:pPr marL="742950" indent="-742950" eaLnBrk="1" hangingPunct="1">
              <a:buFont typeface="+mj-lt"/>
              <a:buAutoNum type="arabicPeriod" startAt="12"/>
            </a:pPr>
            <a:r>
              <a:rPr lang="en-US" sz="2800" dirty="0" smtClean="0"/>
              <a:t>Repeat the entire process of reviewing data sources for Ava with Outcomes 2 &amp; 3</a:t>
            </a:r>
            <a:endParaRPr lang="en-US" sz="2400" dirty="0" smtClean="0"/>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75</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smtClean="0"/>
              <a:t>Application</a:t>
            </a:r>
            <a:endParaRPr lang="en-US" sz="4800" dirty="0"/>
          </a:p>
        </p:txBody>
      </p:sp>
      <p:sp>
        <p:nvSpPr>
          <p:cNvPr id="57349" name="Rectangle 3"/>
          <p:cNvSpPr>
            <a:spLocks noGrp="1" noChangeArrowheads="1"/>
          </p:cNvSpPr>
          <p:nvPr>
            <p:ph idx="1"/>
          </p:nvPr>
        </p:nvSpPr>
        <p:spPr/>
        <p:txBody>
          <a:bodyPr/>
          <a:lstStyle/>
          <a:p>
            <a:pPr eaLnBrk="1" hangingPunct="1">
              <a:buFont typeface="Wingdings" pitchFamily="2" charset="2"/>
              <a:buNone/>
            </a:pPr>
            <a:r>
              <a:rPr lang="en-US" sz="3600" dirty="0" smtClean="0"/>
              <a:t>How could you use this child example in</a:t>
            </a:r>
          </a:p>
          <a:p>
            <a:pPr eaLnBrk="1" hangingPunct="1">
              <a:buFont typeface="Wingdings" pitchFamily="2" charset="2"/>
              <a:buNone/>
            </a:pPr>
            <a:r>
              <a:rPr lang="en-US" sz="3600" dirty="0" smtClean="0"/>
              <a:t>your training and TA?</a:t>
            </a:r>
          </a:p>
          <a:p>
            <a:pPr eaLnBrk="1" hangingPunct="1">
              <a:buFont typeface="Wingdings" pitchFamily="2" charset="2"/>
              <a:buNone/>
            </a:pPr>
            <a:endParaRPr lang="en-US" sz="2400" dirty="0" smtClean="0"/>
          </a:p>
          <a:p>
            <a:pPr eaLnBrk="1" hangingPunct="1">
              <a:buFont typeface="Wingdings" pitchFamily="2" charset="2"/>
              <a:buNone/>
            </a:pPr>
            <a:r>
              <a:rPr lang="en-US" sz="3600" dirty="0" smtClean="0"/>
              <a:t>What experiences or resources do you</a:t>
            </a:r>
          </a:p>
          <a:p>
            <a:pPr eaLnBrk="1" hangingPunct="1">
              <a:buFont typeface="Wingdings" pitchFamily="2" charset="2"/>
              <a:buNone/>
            </a:pPr>
            <a:r>
              <a:rPr lang="en-US" sz="3600" dirty="0" smtClean="0"/>
              <a:t>have with using child examples in your</a:t>
            </a:r>
          </a:p>
          <a:p>
            <a:pPr eaLnBrk="1" hangingPunct="1">
              <a:buFont typeface="Wingdings" pitchFamily="2" charset="2"/>
              <a:buNone/>
            </a:pPr>
            <a:r>
              <a:rPr lang="en-US" sz="3600" dirty="0" smtClean="0"/>
              <a:t>training and TA?</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76</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7" name="Rectangle 3"/>
          <p:cNvSpPr>
            <a:spLocks noGrp="1" noChangeArrowheads="1"/>
          </p:cNvSpPr>
          <p:nvPr>
            <p:ph idx="1"/>
          </p:nvPr>
        </p:nvSpPr>
        <p:spPr>
          <a:effectLst/>
        </p:spPr>
        <p:txBody>
          <a:bodyPr/>
          <a:lstStyle/>
          <a:p>
            <a:pPr algn="ctr" eaLnBrk="1" hangingPunct="1">
              <a:buFont typeface="Wingdings" pitchFamily="2" charset="2"/>
              <a:buNone/>
              <a:defRPr/>
            </a:pPr>
            <a:endParaRPr lang="en-US" sz="4800" dirty="0" smtClean="0"/>
          </a:p>
          <a:p>
            <a:pPr algn="ctr" eaLnBrk="1" hangingPunct="1">
              <a:buFont typeface="Wingdings" pitchFamily="2" charset="2"/>
              <a:buNone/>
              <a:defRPr/>
            </a:pPr>
            <a:r>
              <a:rPr lang="en-US" sz="4800" dirty="0" smtClean="0"/>
              <a:t>Reviewing COSF Ratings</a:t>
            </a:r>
          </a:p>
          <a:p>
            <a:pPr algn="ctr" eaLnBrk="1" hangingPunct="1">
              <a:buFont typeface="Wingdings" pitchFamily="2" charset="2"/>
              <a:buNone/>
              <a:defRPr/>
            </a:pPr>
            <a:r>
              <a:rPr lang="en-US" sz="4800" dirty="0" smtClean="0"/>
              <a:t>for Quality</a:t>
            </a:r>
          </a:p>
          <a:p>
            <a:pPr algn="ctr" eaLnBrk="1" hangingPunct="1">
              <a:buFont typeface="Wingdings" pitchFamily="2" charset="2"/>
              <a:buNone/>
              <a:defRPr/>
            </a:pPr>
            <a:endParaRPr lang="en-US" sz="4800" dirty="0" smtClean="0"/>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77</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304800" y="152400"/>
            <a:ext cx="8077200" cy="1143000"/>
          </a:xfrm>
        </p:spPr>
        <p:txBody>
          <a:bodyPr/>
          <a:lstStyle/>
          <a:p>
            <a:pPr eaLnBrk="1" hangingPunct="1">
              <a:defRPr/>
            </a:pPr>
            <a:r>
              <a:rPr lang="en-US" dirty="0" smtClean="0"/>
              <a:t/>
            </a:r>
            <a:br>
              <a:rPr lang="en-US" dirty="0" smtClean="0"/>
            </a:br>
            <a:r>
              <a:rPr lang="en-US" sz="4400" dirty="0" smtClean="0"/>
              <a:t> Training Activities </a:t>
            </a:r>
            <a:r>
              <a:rPr lang="en-US" dirty="0" smtClean="0"/>
              <a:t/>
            </a:r>
            <a:br>
              <a:rPr lang="en-US" dirty="0" smtClean="0"/>
            </a:br>
            <a:r>
              <a:rPr lang="en-US" dirty="0" smtClean="0"/>
              <a:t>	</a:t>
            </a:r>
          </a:p>
        </p:txBody>
      </p:sp>
      <p:sp>
        <p:nvSpPr>
          <p:cNvPr id="19461" name="Rectangle 3"/>
          <p:cNvSpPr>
            <a:spLocks noGrp="1" noChangeArrowheads="1"/>
          </p:cNvSpPr>
          <p:nvPr>
            <p:ph idx="1"/>
          </p:nvPr>
        </p:nvSpPr>
        <p:spPr/>
        <p:txBody>
          <a:bodyPr/>
          <a:lstStyle/>
          <a:p>
            <a:pPr marL="533400" indent="-533400" eaLnBrk="1" hangingPunct="1">
              <a:lnSpc>
                <a:spcPct val="90000"/>
              </a:lnSpc>
              <a:spcBef>
                <a:spcPct val="0"/>
              </a:spcBef>
              <a:spcAft>
                <a:spcPct val="0"/>
              </a:spcAft>
              <a:buNone/>
            </a:pPr>
            <a:r>
              <a:rPr lang="en-US" sz="3600" dirty="0" smtClean="0"/>
              <a:t>Training Resources Page:</a:t>
            </a:r>
          </a:p>
          <a:p>
            <a:pPr marL="533400" indent="-533400" eaLnBrk="1" hangingPunct="1">
              <a:lnSpc>
                <a:spcPct val="90000"/>
              </a:lnSpc>
              <a:spcBef>
                <a:spcPct val="0"/>
              </a:spcBef>
              <a:spcAft>
                <a:spcPct val="0"/>
              </a:spcAft>
              <a:buNone/>
            </a:pPr>
            <a:r>
              <a:rPr lang="en-US" sz="2400" dirty="0" smtClean="0">
                <a:hlinkClick r:id="rId3"/>
              </a:rPr>
              <a:t>www.fpg.unc.edu/~eco/pages/training_resources.cfm#COSFTopics</a:t>
            </a:r>
            <a:endParaRPr lang="en-US" sz="2400" dirty="0" smtClean="0"/>
          </a:p>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sz="3600" dirty="0" smtClean="0"/>
              <a:t>Training Activities Page:</a:t>
            </a:r>
          </a:p>
          <a:p>
            <a:pPr marL="533400" indent="-533400" eaLnBrk="1" hangingPunct="1">
              <a:lnSpc>
                <a:spcPct val="90000"/>
              </a:lnSpc>
              <a:spcBef>
                <a:spcPct val="0"/>
              </a:spcBef>
              <a:spcAft>
                <a:spcPct val="0"/>
              </a:spcAft>
              <a:buNone/>
            </a:pPr>
            <a:r>
              <a:rPr lang="en-US" sz="2400" dirty="0" smtClean="0">
                <a:hlinkClick r:id="rId4"/>
              </a:rPr>
              <a:t>www.fpg.unc.edu/~eco/pages/training_activities.cfm</a:t>
            </a:r>
            <a:endParaRPr lang="en-US" sz="2400" dirty="0" smtClean="0"/>
          </a:p>
          <a:p>
            <a:pPr marL="533400" indent="-533400" eaLnBrk="1" hangingPunct="1">
              <a:lnSpc>
                <a:spcPct val="90000"/>
              </a:lnSpc>
              <a:spcBef>
                <a:spcPct val="0"/>
              </a:spcBef>
              <a:spcAft>
                <a:spcPct val="0"/>
              </a:spcAft>
              <a:buNone/>
            </a:pPr>
            <a:endParaRPr lang="en-US" sz="2400" dirty="0" smtClean="0"/>
          </a:p>
          <a:p>
            <a:pPr marL="533400" indent="-533400" eaLnBrk="1" hangingPunct="1">
              <a:lnSpc>
                <a:spcPct val="90000"/>
              </a:lnSpc>
              <a:spcBef>
                <a:spcPct val="0"/>
              </a:spcBef>
              <a:spcAft>
                <a:spcPct val="0"/>
              </a:spcAft>
              <a:buNone/>
            </a:pPr>
            <a:r>
              <a:rPr lang="en-US" sz="2400" dirty="0" smtClean="0"/>
              <a:t>e.g. </a:t>
            </a:r>
          </a:p>
          <a:p>
            <a:pPr marL="533400" indent="-533400" eaLnBrk="1" hangingPunct="1">
              <a:lnSpc>
                <a:spcPct val="90000"/>
              </a:lnSpc>
              <a:spcBef>
                <a:spcPct val="0"/>
              </a:spcBef>
              <a:spcAft>
                <a:spcPct val="0"/>
              </a:spcAft>
            </a:pPr>
            <a:r>
              <a:rPr lang="en-US" sz="2400" dirty="0" smtClean="0"/>
              <a:t>COSF Quality Review</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78</a:t>
            </a:fld>
            <a:endParaRPr lang="en-US" sz="1200" dirty="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pPr eaLnBrk="1" hangingPunct="1">
              <a:defRPr/>
            </a:pPr>
            <a:r>
              <a:rPr lang="en-US" sz="4000" dirty="0" smtClean="0"/>
              <a:t>Quality Review of Completed COSFs</a:t>
            </a:r>
          </a:p>
        </p:txBody>
      </p:sp>
      <p:sp>
        <p:nvSpPr>
          <p:cNvPr id="60421" name="Rectangle 3"/>
          <p:cNvSpPr>
            <a:spLocks noGrp="1" noChangeArrowheads="1"/>
          </p:cNvSpPr>
          <p:nvPr>
            <p:ph idx="1"/>
          </p:nvPr>
        </p:nvSpPr>
        <p:spPr>
          <a:xfrm>
            <a:off x="609600" y="2514600"/>
            <a:ext cx="5334000" cy="3840163"/>
          </a:xfrm>
        </p:spPr>
        <p:txBody>
          <a:bodyPr/>
          <a:lstStyle/>
          <a:p>
            <a:pPr marL="514350" indent="-514350" eaLnBrk="1" hangingPunct="1">
              <a:buClr>
                <a:schemeClr val="accent2"/>
              </a:buClr>
              <a:buFont typeface="+mj-lt"/>
              <a:buAutoNum type="arabicPeriod"/>
            </a:pPr>
            <a:r>
              <a:rPr lang="en-US" sz="2800" dirty="0" smtClean="0"/>
              <a:t>Is the COSF complete?</a:t>
            </a:r>
          </a:p>
          <a:p>
            <a:pPr marL="514350" indent="-514350" eaLnBrk="1" hangingPunct="1">
              <a:buClr>
                <a:schemeClr val="accent2"/>
              </a:buClr>
              <a:buFont typeface="+mj-lt"/>
              <a:buAutoNum type="arabicPeriod"/>
            </a:pPr>
            <a:r>
              <a:rPr lang="en-US" sz="2800" dirty="0" smtClean="0"/>
              <a:t>Is there adequate evidence for the basis for the rating?</a:t>
            </a:r>
          </a:p>
          <a:p>
            <a:pPr marL="514350" indent="-514350" eaLnBrk="1" hangingPunct="1">
              <a:buClr>
                <a:schemeClr val="accent2"/>
              </a:buClr>
              <a:buFont typeface="+mj-lt"/>
              <a:buAutoNum type="arabicPeriod"/>
            </a:pPr>
            <a:r>
              <a:rPr lang="en-US" sz="2800" dirty="0" smtClean="0"/>
              <a:t>Does the evidence match the appropriate outcome area?</a:t>
            </a:r>
          </a:p>
          <a:p>
            <a:pPr marL="514350" indent="-514350" eaLnBrk="1" hangingPunct="1">
              <a:buClr>
                <a:schemeClr val="accent2"/>
              </a:buClr>
              <a:buFont typeface="+mj-lt"/>
              <a:buAutoNum type="arabicPeriod"/>
            </a:pPr>
            <a:r>
              <a:rPr lang="en-US" sz="2800" dirty="0" smtClean="0"/>
              <a:t>Is the evidence based on functional behaviors?</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79</a:t>
            </a:fld>
            <a:endParaRPr lang="en-US" sz="1200" dirty="0">
              <a:latin typeface="Calisto MT"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rot="-5400000">
            <a:off x="5519928" y="3166872"/>
            <a:ext cx="2926080" cy="192633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Assessment</a:t>
            </a:r>
            <a:endParaRPr lang="en-US" dirty="0"/>
          </a:p>
        </p:txBody>
      </p:sp>
      <p:sp>
        <p:nvSpPr>
          <p:cNvPr id="2" name="Content Placeholder 1"/>
          <p:cNvSpPr>
            <a:spLocks noGrp="1"/>
          </p:cNvSpPr>
          <p:nvPr>
            <p:ph idx="1"/>
          </p:nvPr>
        </p:nvSpPr>
        <p:spPr>
          <a:xfrm>
            <a:off x="3276600" y="2286000"/>
            <a:ext cx="5410200" cy="3840163"/>
          </a:xfrm>
        </p:spPr>
        <p:txBody>
          <a:bodyPr/>
          <a:lstStyle/>
          <a:p>
            <a:pPr>
              <a:lnSpc>
                <a:spcPct val="150000"/>
              </a:lnSpc>
              <a:buFont typeface="Arial" pitchFamily="34" charset="0"/>
              <a:buChar char="•"/>
            </a:pPr>
            <a:r>
              <a:rPr lang="en-US" sz="2400" dirty="0" smtClean="0"/>
              <a:t>Norm-referenced instrument</a:t>
            </a:r>
          </a:p>
          <a:p>
            <a:r>
              <a:rPr lang="en-US" sz="2400" dirty="0" smtClean="0"/>
              <a:t>Criterion-Referenced instrument</a:t>
            </a:r>
          </a:p>
          <a:p>
            <a:r>
              <a:rPr lang="en-US" sz="2400" dirty="0" smtClean="0"/>
              <a:t>Curriculum-based instrument</a:t>
            </a:r>
          </a:p>
          <a:p>
            <a:r>
              <a:rPr lang="en-US" sz="2400" dirty="0" smtClean="0"/>
              <a:t>Direct observation</a:t>
            </a:r>
          </a:p>
          <a:p>
            <a:r>
              <a:rPr lang="en-US" sz="2400" dirty="0" smtClean="0"/>
              <a:t>Progress monitoring</a:t>
            </a:r>
          </a:p>
          <a:p>
            <a:r>
              <a:rPr lang="en-US" sz="2400" dirty="0" smtClean="0"/>
              <a:t>Parent or professional report</a:t>
            </a:r>
          </a:p>
          <a:p>
            <a:pPr>
              <a:buNone/>
            </a:pPr>
            <a:endParaRPr lang="en-US" sz="2400" dirty="0" smtClean="0"/>
          </a:p>
          <a:p>
            <a:pPr>
              <a:buNone/>
            </a:pPr>
            <a:r>
              <a:rPr lang="en-US" sz="2400" dirty="0" smtClean="0"/>
              <a:t>    (and any combination of above)</a:t>
            </a:r>
            <a:endParaRPr lang="en-US" sz="2400" dirty="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8</a:t>
            </a:fld>
            <a:endParaRPr lang="en-US" dirty="0"/>
          </a:p>
        </p:txBody>
      </p:sp>
      <p:pic>
        <p:nvPicPr>
          <p:cNvPr id="76801" name="Picture 1"/>
          <p:cNvPicPr>
            <a:picLocks noChangeAspect="1" noChangeArrowheads="1"/>
          </p:cNvPicPr>
          <p:nvPr/>
        </p:nvPicPr>
        <p:blipFill>
          <a:blip r:embed="rId2" cstate="print"/>
          <a:srcRect/>
          <a:stretch>
            <a:fillRect/>
          </a:stretch>
        </p:blipFill>
        <p:spPr bwMode="auto">
          <a:xfrm>
            <a:off x="685800" y="2438400"/>
            <a:ext cx="2438400" cy="3657600"/>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pPr eaLnBrk="1" hangingPunct="1">
              <a:defRPr/>
            </a:pPr>
            <a:r>
              <a:rPr lang="en-US" sz="4000" dirty="0" smtClean="0"/>
              <a:t>Quality Review of Completed COSFs</a:t>
            </a:r>
          </a:p>
        </p:txBody>
      </p:sp>
      <p:sp>
        <p:nvSpPr>
          <p:cNvPr id="61445" name="Rectangle 3"/>
          <p:cNvSpPr>
            <a:spLocks noGrp="1" noChangeArrowheads="1"/>
          </p:cNvSpPr>
          <p:nvPr>
            <p:ph idx="1"/>
          </p:nvPr>
        </p:nvSpPr>
        <p:spPr>
          <a:xfrm>
            <a:off x="609600" y="2743200"/>
            <a:ext cx="4800600" cy="3581400"/>
          </a:xfrm>
        </p:spPr>
        <p:txBody>
          <a:bodyPr/>
          <a:lstStyle/>
          <a:p>
            <a:pPr marL="514350" indent="-514350" eaLnBrk="1" hangingPunct="1">
              <a:buClr>
                <a:schemeClr val="accent2"/>
              </a:buClr>
              <a:buFont typeface="+mj-lt"/>
              <a:buAutoNum type="arabicPeriod" startAt="5"/>
            </a:pPr>
            <a:r>
              <a:rPr lang="en-US" sz="2800" dirty="0" smtClean="0"/>
              <a:t>Is there evidence that  the child’s functioning across settings and situations considered?</a:t>
            </a:r>
          </a:p>
          <a:p>
            <a:pPr marL="514350" indent="-514350" eaLnBrk="1" hangingPunct="1">
              <a:buClr>
                <a:schemeClr val="accent2"/>
              </a:buClr>
              <a:buFont typeface="+mj-lt"/>
              <a:buAutoNum type="arabicPeriod" startAt="5"/>
            </a:pPr>
            <a:r>
              <a:rPr lang="en-US" sz="2800" dirty="0" smtClean="0"/>
              <a:t>Are the ratings consistent with the evidence?</a:t>
            </a:r>
          </a:p>
        </p:txBody>
      </p:sp>
      <p:pic>
        <p:nvPicPr>
          <p:cNvPr id="7" name="Picture 3"/>
          <p:cNvPicPr>
            <a:picLocks noChangeAspect="1" noChangeArrowheads="1"/>
          </p:cNvPicPr>
          <p:nvPr/>
        </p:nvPicPr>
        <p:blipFill>
          <a:blip r:embed="rId3" cstate="print"/>
          <a:srcRect/>
          <a:stretch>
            <a:fillRect/>
          </a:stretch>
        </p:blipFill>
        <p:spPr bwMode="auto">
          <a:xfrm rot="-5400000">
            <a:off x="5291328" y="3243072"/>
            <a:ext cx="2926080" cy="1926336"/>
          </a:xfrm>
          <a:prstGeom prst="rect">
            <a:avLst/>
          </a:prstGeom>
          <a:noFill/>
          <a:ln w="9525">
            <a:noFill/>
            <a:miter lim="800000"/>
            <a:headEnd/>
            <a:tailEnd/>
          </a:ln>
          <a:effectLst>
            <a:outerShdw blurRad="50800" dist="50800" dir="5400000" algn="ctr" rotWithShape="0">
              <a:srgbClr val="224568"/>
            </a:outerShdw>
          </a:effectLst>
        </p:spPr>
      </p:pic>
      <p:sp>
        <p:nvSpPr>
          <p:cNvPr id="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80</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pPr eaLnBrk="1" hangingPunct="1">
              <a:defRPr/>
            </a:pPr>
            <a:r>
              <a:rPr lang="en-US" sz="4400" dirty="0" smtClean="0"/>
              <a:t>Quality Review of COSF</a:t>
            </a:r>
          </a:p>
        </p:txBody>
      </p:sp>
      <p:sp>
        <p:nvSpPr>
          <p:cNvPr id="1191939" name="Rectangle 3"/>
          <p:cNvSpPr>
            <a:spLocks noGrp="1" noChangeArrowheads="1"/>
          </p:cNvSpPr>
          <p:nvPr>
            <p:ph idx="1"/>
          </p:nvPr>
        </p:nvSpPr>
        <p:spPr/>
        <p:txBody>
          <a:bodyPr/>
          <a:lstStyle/>
          <a:p>
            <a:pPr marL="381000" indent="-381000" algn="ctr" eaLnBrk="1" hangingPunct="1">
              <a:buClr>
                <a:schemeClr val="accent2"/>
              </a:buClr>
              <a:buFont typeface="Wingdings" pitchFamily="2" charset="2"/>
              <a:buNone/>
              <a:defRPr/>
            </a:pPr>
            <a:endParaRPr lang="en-US" sz="2000" dirty="0" smtClean="0"/>
          </a:p>
          <a:p>
            <a:pPr marL="381000" indent="-381000" algn="ctr" eaLnBrk="1" hangingPunct="1">
              <a:buClr>
                <a:schemeClr val="accent2"/>
              </a:buClr>
              <a:buFont typeface="Wingdings" pitchFamily="2" charset="2"/>
              <a:buNone/>
              <a:defRPr/>
            </a:pPr>
            <a:r>
              <a:rPr lang="en-US" sz="4800" dirty="0" smtClean="0"/>
              <a:t>Activity 4: </a:t>
            </a:r>
          </a:p>
          <a:p>
            <a:pPr marL="381000" indent="-381000" algn="ctr" eaLnBrk="1" hangingPunct="1">
              <a:buClr>
                <a:schemeClr val="accent2"/>
              </a:buClr>
              <a:buFont typeface="Wingdings" pitchFamily="2" charset="2"/>
              <a:buNone/>
              <a:defRPr/>
            </a:pPr>
            <a:r>
              <a:rPr lang="en-US" sz="4800" dirty="0" smtClean="0"/>
              <a:t>Review completed COSF </a:t>
            </a:r>
          </a:p>
          <a:p>
            <a:pPr marL="381000" indent="-381000" algn="ctr" eaLnBrk="1" hangingPunct="1">
              <a:buClr>
                <a:schemeClr val="accent2"/>
              </a:buClr>
              <a:buFont typeface="Wingdings" pitchFamily="2" charset="2"/>
              <a:buNone/>
              <a:defRPr/>
            </a:pPr>
            <a:r>
              <a:rPr lang="en-US" sz="4800" dirty="0" smtClean="0"/>
              <a:t>with errors</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81</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Application</a:t>
            </a:r>
            <a:endParaRPr lang="en-US" sz="4400" dirty="0"/>
          </a:p>
        </p:txBody>
      </p:sp>
      <p:sp>
        <p:nvSpPr>
          <p:cNvPr id="57349" name="Rectangle 3"/>
          <p:cNvSpPr>
            <a:spLocks noGrp="1" noChangeArrowheads="1"/>
          </p:cNvSpPr>
          <p:nvPr>
            <p:ph idx="1"/>
          </p:nvPr>
        </p:nvSpPr>
        <p:spPr/>
        <p:txBody>
          <a:bodyPr/>
          <a:lstStyle/>
          <a:p>
            <a:pPr eaLnBrk="1" hangingPunct="1">
              <a:buFont typeface="Wingdings" pitchFamily="2" charset="2"/>
              <a:buNone/>
            </a:pPr>
            <a:r>
              <a:rPr lang="en-US" sz="3600" dirty="0" smtClean="0"/>
              <a:t>How could you use this COSF review</a:t>
            </a:r>
          </a:p>
          <a:p>
            <a:pPr eaLnBrk="1" hangingPunct="1">
              <a:buFont typeface="Wingdings" pitchFamily="2" charset="2"/>
              <a:buNone/>
            </a:pPr>
            <a:r>
              <a:rPr lang="en-US" sz="3600" dirty="0" smtClean="0"/>
              <a:t>example in your training and TA?</a:t>
            </a:r>
          </a:p>
          <a:p>
            <a:pPr eaLnBrk="1" hangingPunct="1">
              <a:buFont typeface="Wingdings" pitchFamily="2" charset="2"/>
              <a:buNone/>
            </a:pPr>
            <a:endParaRPr lang="en-US" sz="2000" dirty="0" smtClean="0"/>
          </a:p>
          <a:p>
            <a:pPr eaLnBrk="1" hangingPunct="1">
              <a:buFont typeface="Wingdings" pitchFamily="2" charset="2"/>
              <a:buNone/>
            </a:pPr>
            <a:r>
              <a:rPr lang="en-US" sz="3600" dirty="0" smtClean="0"/>
              <a:t>What experiences or resources do you</a:t>
            </a:r>
          </a:p>
          <a:p>
            <a:pPr eaLnBrk="1" hangingPunct="1">
              <a:buFont typeface="Wingdings" pitchFamily="2" charset="2"/>
              <a:buNone/>
            </a:pPr>
            <a:r>
              <a:rPr lang="en-US" sz="3600" dirty="0" smtClean="0"/>
              <a:t>have with using COSF review examples</a:t>
            </a:r>
          </a:p>
          <a:p>
            <a:pPr eaLnBrk="1" hangingPunct="1">
              <a:buFont typeface="Wingdings" pitchFamily="2" charset="2"/>
              <a:buNone/>
            </a:pPr>
            <a:r>
              <a:rPr lang="en-US" sz="3600" dirty="0" smtClean="0"/>
              <a:t>in your training and TA?</a:t>
            </a:r>
          </a:p>
        </p:txBody>
      </p:sp>
      <p:sp>
        <p:nvSpPr>
          <p:cNvPr id="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82</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2362200"/>
            <a:ext cx="7772400" cy="1470025"/>
          </a:xfrm>
        </p:spPr>
        <p:txBody>
          <a:bodyPr/>
          <a:lstStyle/>
          <a:p>
            <a:r>
              <a:rPr lang="en-US" sz="4800" b="0" dirty="0" smtClean="0"/>
              <a:t>Looking at Data</a:t>
            </a:r>
            <a:r>
              <a:rPr lang="en-US" dirty="0" smtClean="0">
                <a:solidFill>
                  <a:srgbClr val="6600FF"/>
                </a:solidFill>
                <a:effectLst>
                  <a:outerShdw blurRad="38100" dist="38100" dir="2700000" algn="tl">
                    <a:srgbClr val="000000"/>
                  </a:outerShdw>
                </a:effectLst>
              </a:rPr>
              <a:t/>
            </a:r>
            <a:br>
              <a:rPr lang="en-US" dirty="0" smtClean="0">
                <a:solidFill>
                  <a:srgbClr val="6600FF"/>
                </a:solidFill>
                <a:effectLst>
                  <a:outerShdw blurRad="38100" dist="38100" dir="2700000" algn="tl">
                    <a:srgbClr val="000000"/>
                  </a:outerShdw>
                </a:effectLst>
              </a:rPr>
            </a:br>
            <a:endParaRPr lang="en-US" dirty="0"/>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83</a:t>
            </a:fld>
            <a:endParaRPr lang="en-US" sz="1200" dirty="0">
              <a:latin typeface="Calisto MT" pitchFamily="18" charset="0"/>
            </a:endParaRPr>
          </a:p>
        </p:txBody>
      </p:sp>
      <p:pic>
        <p:nvPicPr>
          <p:cNvPr id="6" name="Picture 1"/>
          <p:cNvPicPr>
            <a:picLocks noChangeAspect="1" noChangeArrowheads="1"/>
          </p:cNvPicPr>
          <p:nvPr/>
        </p:nvPicPr>
        <p:blipFill>
          <a:blip r:embed="rId3" cstate="print"/>
          <a:srcRect/>
          <a:stretch>
            <a:fillRect/>
          </a:stretch>
        </p:blipFill>
        <p:spPr bwMode="auto">
          <a:xfrm>
            <a:off x="3048000" y="3657600"/>
            <a:ext cx="2743200" cy="195681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p:txBody>
          <a:bodyPr/>
          <a:lstStyle/>
          <a:p>
            <a:pPr eaLnBrk="1" hangingPunct="1">
              <a:defRPr/>
            </a:pPr>
            <a:r>
              <a:rPr lang="en-US" dirty="0" smtClean="0"/>
              <a:t>Continuous Program Improvement</a:t>
            </a:r>
          </a:p>
        </p:txBody>
      </p:sp>
      <p:sp>
        <p:nvSpPr>
          <p:cNvPr id="33797" name="Text Box 4"/>
          <p:cNvSpPr txBox="1">
            <a:spLocks noChangeArrowheads="1"/>
          </p:cNvSpPr>
          <p:nvPr/>
        </p:nvSpPr>
        <p:spPr bwMode="auto">
          <a:xfrm>
            <a:off x="5334000" y="3886200"/>
            <a:ext cx="3124200" cy="1077218"/>
          </a:xfrm>
          <a:prstGeom prst="rect">
            <a:avLst/>
          </a:prstGeom>
          <a:solidFill>
            <a:srgbClr val="FFFF66"/>
          </a:solidFill>
          <a:ln w="38100">
            <a:solidFill>
              <a:srgbClr val="E1771F"/>
            </a:solidFill>
            <a:miter lim="800000"/>
            <a:headEnd/>
            <a:tailEnd/>
          </a:ln>
        </p:spPr>
        <p:txBody>
          <a:bodyPr>
            <a:spAutoFit/>
          </a:bodyPr>
          <a:lstStyle/>
          <a:p>
            <a:pPr marL="342900" indent="-342900" algn="ctr"/>
            <a:r>
              <a:rPr lang="en-US" b="1" dirty="0"/>
              <a:t>Plan (vision) </a:t>
            </a:r>
          </a:p>
          <a:p>
            <a:pPr marL="342900" indent="-342900" algn="ctr"/>
            <a:r>
              <a:rPr lang="en-US" sz="1600" b="1" dirty="0"/>
              <a:t>Program characteristics</a:t>
            </a:r>
            <a:r>
              <a:rPr lang="en-US" sz="1600" dirty="0"/>
              <a:t> </a:t>
            </a:r>
          </a:p>
          <a:p>
            <a:pPr marL="342900" indent="-342900" algn="ctr"/>
            <a:r>
              <a:rPr lang="en-US" sz="1600" b="1" dirty="0"/>
              <a:t>Child and family outcomes</a:t>
            </a:r>
          </a:p>
        </p:txBody>
      </p:sp>
      <p:sp>
        <p:nvSpPr>
          <p:cNvPr id="33798" name="Text Box 5"/>
          <p:cNvSpPr txBox="1">
            <a:spLocks noChangeArrowheads="1"/>
          </p:cNvSpPr>
          <p:nvPr/>
        </p:nvSpPr>
        <p:spPr bwMode="auto">
          <a:xfrm>
            <a:off x="3048000" y="5715000"/>
            <a:ext cx="2286000" cy="584775"/>
          </a:xfrm>
          <a:prstGeom prst="rect">
            <a:avLst/>
          </a:prstGeom>
          <a:solidFill>
            <a:srgbClr val="FFFF66"/>
          </a:solidFill>
          <a:ln w="38100">
            <a:solidFill>
              <a:srgbClr val="E1771F"/>
            </a:solidFill>
            <a:miter lim="800000"/>
            <a:headEnd/>
            <a:tailEnd/>
          </a:ln>
        </p:spPr>
        <p:txBody>
          <a:bodyPr wrap="square">
            <a:spAutoFit/>
          </a:bodyPr>
          <a:lstStyle/>
          <a:p>
            <a:pPr>
              <a:spcBef>
                <a:spcPct val="50000"/>
              </a:spcBef>
            </a:pPr>
            <a:r>
              <a:rPr lang="en-US" b="1" dirty="0"/>
              <a:t>Implement</a:t>
            </a:r>
          </a:p>
        </p:txBody>
      </p:sp>
      <p:sp>
        <p:nvSpPr>
          <p:cNvPr id="33799" name="Text Box 6"/>
          <p:cNvSpPr txBox="1">
            <a:spLocks noChangeArrowheads="1"/>
          </p:cNvSpPr>
          <p:nvPr/>
        </p:nvSpPr>
        <p:spPr bwMode="auto">
          <a:xfrm>
            <a:off x="990600" y="3810000"/>
            <a:ext cx="1905000" cy="1138773"/>
          </a:xfrm>
          <a:prstGeom prst="rect">
            <a:avLst/>
          </a:prstGeom>
          <a:solidFill>
            <a:srgbClr val="FFFF66"/>
          </a:solidFill>
          <a:ln w="38100">
            <a:solidFill>
              <a:srgbClr val="E1771F"/>
            </a:solidFill>
            <a:miter lim="800000"/>
            <a:headEnd/>
            <a:tailEnd/>
          </a:ln>
        </p:spPr>
        <p:txBody>
          <a:bodyPr>
            <a:spAutoFit/>
          </a:bodyPr>
          <a:lstStyle/>
          <a:p>
            <a:pPr algn="ctr"/>
            <a:r>
              <a:rPr lang="en-US" b="1" dirty="0"/>
              <a:t>Check</a:t>
            </a:r>
          </a:p>
          <a:p>
            <a:pPr algn="ctr"/>
            <a:r>
              <a:rPr lang="en-US" sz="1800" b="1" dirty="0"/>
              <a:t>(Collect and analyze data)</a:t>
            </a:r>
          </a:p>
        </p:txBody>
      </p:sp>
      <p:sp>
        <p:nvSpPr>
          <p:cNvPr id="33800" name="Text Box 7"/>
          <p:cNvSpPr txBox="1">
            <a:spLocks noChangeArrowheads="1"/>
          </p:cNvSpPr>
          <p:nvPr/>
        </p:nvSpPr>
        <p:spPr bwMode="auto">
          <a:xfrm>
            <a:off x="3276600" y="2362200"/>
            <a:ext cx="2209800" cy="1138773"/>
          </a:xfrm>
          <a:prstGeom prst="rect">
            <a:avLst/>
          </a:prstGeom>
          <a:solidFill>
            <a:srgbClr val="FFFF66"/>
          </a:solidFill>
          <a:ln w="38100">
            <a:solidFill>
              <a:srgbClr val="E1771F"/>
            </a:solidFill>
            <a:miter lim="800000"/>
            <a:headEnd/>
            <a:tailEnd/>
          </a:ln>
        </p:spPr>
        <p:txBody>
          <a:bodyPr>
            <a:spAutoFit/>
          </a:bodyPr>
          <a:lstStyle/>
          <a:p>
            <a:pPr algn="ctr"/>
            <a:r>
              <a:rPr lang="en-US" b="1" dirty="0"/>
              <a:t>Reflect</a:t>
            </a:r>
          </a:p>
          <a:p>
            <a:pPr algn="ctr"/>
            <a:r>
              <a:rPr lang="en-US" sz="1800" b="1" dirty="0"/>
              <a:t>Are we where we want to be?</a:t>
            </a:r>
          </a:p>
        </p:txBody>
      </p:sp>
      <p:sp>
        <p:nvSpPr>
          <p:cNvPr id="33801" name="AutoShape 13"/>
          <p:cNvSpPr>
            <a:spLocks noChangeArrowheads="1"/>
          </p:cNvSpPr>
          <p:nvPr/>
        </p:nvSpPr>
        <p:spPr bwMode="auto">
          <a:xfrm>
            <a:off x="1676400" y="24384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3802" name="AutoShape 14"/>
          <p:cNvSpPr>
            <a:spLocks noChangeArrowheads="1"/>
          </p:cNvSpPr>
          <p:nvPr/>
        </p:nvSpPr>
        <p:spPr bwMode="auto">
          <a:xfrm rot="-5400000">
            <a:off x="1600200" y="51054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3803" name="AutoShape 15"/>
          <p:cNvSpPr>
            <a:spLocks noChangeArrowheads="1"/>
          </p:cNvSpPr>
          <p:nvPr/>
        </p:nvSpPr>
        <p:spPr bwMode="auto">
          <a:xfrm rot="10800000">
            <a:off x="5943600" y="53340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3804" name="AutoShape 16"/>
          <p:cNvSpPr>
            <a:spLocks noChangeArrowheads="1"/>
          </p:cNvSpPr>
          <p:nvPr/>
        </p:nvSpPr>
        <p:spPr bwMode="auto">
          <a:xfrm rot="5400000">
            <a:off x="6210300" y="24765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13"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84</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a:xfrm>
            <a:off x="304800" y="228600"/>
            <a:ext cx="8402638" cy="1371600"/>
          </a:xfrm>
        </p:spPr>
        <p:txBody>
          <a:bodyPr/>
          <a:lstStyle/>
          <a:p>
            <a:pPr eaLnBrk="1" hangingPunct="1">
              <a:defRPr/>
            </a:pPr>
            <a:r>
              <a:rPr lang="en-US" sz="4400" dirty="0" smtClean="0"/>
              <a:t>Using data for program improvement = EIA</a:t>
            </a:r>
          </a:p>
        </p:txBody>
      </p:sp>
      <p:sp>
        <p:nvSpPr>
          <p:cNvPr id="23557" name="Rectangle 3"/>
          <p:cNvSpPr>
            <a:spLocks noGrp="1" noChangeArrowheads="1"/>
          </p:cNvSpPr>
          <p:nvPr>
            <p:ph type="body" idx="1"/>
          </p:nvPr>
        </p:nvSpPr>
        <p:spPr>
          <a:xfrm>
            <a:off x="1828800" y="1981200"/>
            <a:ext cx="2819400" cy="3810000"/>
          </a:xfrm>
        </p:spPr>
        <p:txBody>
          <a:bodyPr/>
          <a:lstStyle/>
          <a:p>
            <a:pPr algn="ctr" eaLnBrk="1" hangingPunct="1">
              <a:buFont typeface="Wingdings" pitchFamily="2" charset="2"/>
              <a:buNone/>
            </a:pPr>
            <a:endParaRPr lang="en-US" sz="4800" dirty="0" smtClean="0"/>
          </a:p>
          <a:p>
            <a:pPr eaLnBrk="1" hangingPunct="1">
              <a:buFont typeface="Wingdings" pitchFamily="2" charset="2"/>
              <a:buNone/>
            </a:pPr>
            <a:r>
              <a:rPr lang="en-US" sz="5400" b="1" dirty="0" smtClean="0">
                <a:solidFill>
                  <a:schemeClr val="accent2"/>
                </a:solidFill>
              </a:rPr>
              <a:t>E</a:t>
            </a:r>
            <a:r>
              <a:rPr lang="en-US" sz="4800" dirty="0" smtClean="0"/>
              <a:t>vidence</a:t>
            </a:r>
          </a:p>
          <a:p>
            <a:pPr eaLnBrk="1" hangingPunct="1">
              <a:buFont typeface="Wingdings" pitchFamily="2" charset="2"/>
              <a:buNone/>
            </a:pPr>
            <a:r>
              <a:rPr lang="en-US" sz="5400" b="1" dirty="0" smtClean="0">
                <a:solidFill>
                  <a:schemeClr val="accent2"/>
                </a:solidFill>
              </a:rPr>
              <a:t>I</a:t>
            </a:r>
            <a:r>
              <a:rPr lang="en-US" sz="4800" dirty="0" smtClean="0"/>
              <a:t>nference</a:t>
            </a:r>
          </a:p>
          <a:p>
            <a:pPr eaLnBrk="1" hangingPunct="1">
              <a:buFont typeface="Wingdings" pitchFamily="2" charset="2"/>
              <a:buNone/>
            </a:pPr>
            <a:r>
              <a:rPr lang="en-US" sz="5400" b="1" dirty="0" smtClean="0">
                <a:solidFill>
                  <a:schemeClr val="accent2"/>
                </a:solidFill>
              </a:rPr>
              <a:t>A</a:t>
            </a:r>
            <a:r>
              <a:rPr lang="en-US" sz="4800" dirty="0" smtClean="0"/>
              <a:t>ction</a:t>
            </a:r>
          </a:p>
        </p:txBody>
      </p:sp>
      <p:pic>
        <p:nvPicPr>
          <p:cNvPr id="196609" name="Picture 1"/>
          <p:cNvPicPr>
            <a:picLocks noChangeAspect="1" noChangeArrowheads="1"/>
          </p:cNvPicPr>
          <p:nvPr/>
        </p:nvPicPr>
        <p:blipFill>
          <a:blip r:embed="rId3" cstate="print"/>
          <a:srcRect/>
          <a:stretch>
            <a:fillRect/>
          </a:stretch>
        </p:blipFill>
        <p:spPr bwMode="auto">
          <a:xfrm>
            <a:off x="5334000" y="2895600"/>
            <a:ext cx="1995043" cy="2991104"/>
          </a:xfrm>
          <a:prstGeom prst="rect">
            <a:avLst/>
          </a:prstGeom>
          <a:noFill/>
          <a:ln w="9525">
            <a:noFill/>
            <a:miter lim="800000"/>
            <a:headEnd/>
            <a:tailEnd/>
          </a:ln>
          <a:effectLst>
            <a:outerShdw blurRad="50800" dist="50800" dir="5400000" algn="ctr" rotWithShape="0">
              <a:srgbClr val="224568"/>
            </a:outerShdw>
          </a:effectLst>
        </p:spPr>
      </p:pic>
      <p:sp>
        <p:nvSpPr>
          <p:cNvPr id="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85</a:t>
            </a:fld>
            <a:endParaRPr lang="en-US" sz="1200" dirty="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z="4800" dirty="0" smtClean="0">
                <a:effectLst/>
              </a:rPr>
              <a:t>Evidence</a:t>
            </a:r>
          </a:p>
        </p:txBody>
      </p:sp>
      <p:sp>
        <p:nvSpPr>
          <p:cNvPr id="24581" name="Rectangle 3"/>
          <p:cNvSpPr>
            <a:spLocks noGrp="1" noChangeArrowheads="1"/>
          </p:cNvSpPr>
          <p:nvPr>
            <p:ph type="body" idx="1"/>
          </p:nvPr>
        </p:nvSpPr>
        <p:spPr>
          <a:xfrm>
            <a:off x="609600" y="2362200"/>
            <a:ext cx="4495800" cy="3759200"/>
          </a:xfrm>
        </p:spPr>
        <p:txBody>
          <a:bodyPr/>
          <a:lstStyle/>
          <a:p>
            <a:pPr eaLnBrk="1" hangingPunct="1"/>
            <a:r>
              <a:rPr lang="en-US" dirty="0" smtClean="0"/>
              <a:t>Evidence refers to the numbers, such as</a:t>
            </a:r>
          </a:p>
          <a:p>
            <a:pPr lvl="1" eaLnBrk="1" hangingPunct="1">
              <a:buFont typeface="Wingdings" pitchFamily="2" charset="2"/>
              <a:buNone/>
            </a:pPr>
            <a:r>
              <a:rPr lang="en-US" sz="3200" dirty="0" smtClean="0"/>
              <a:t>“45% of children in category b”</a:t>
            </a:r>
          </a:p>
          <a:p>
            <a:pPr lvl="1" eaLnBrk="1" hangingPunct="1">
              <a:buFont typeface="Wingdings" pitchFamily="2" charset="2"/>
              <a:buNone/>
            </a:pPr>
            <a:endParaRPr lang="en-US" sz="1400" dirty="0" smtClean="0"/>
          </a:p>
          <a:p>
            <a:pPr eaLnBrk="1" hangingPunct="1"/>
            <a:r>
              <a:rPr lang="en-US" dirty="0" smtClean="0"/>
              <a:t>The numbers are not debatable</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86</a:t>
            </a:fld>
            <a:endParaRPr lang="en-US" sz="1200" dirty="0">
              <a:latin typeface="Calisto MT" pitchFamily="18" charset="0"/>
            </a:endParaRPr>
          </a:p>
        </p:txBody>
      </p:sp>
      <p:pic>
        <p:nvPicPr>
          <p:cNvPr id="194561" name="Picture 1"/>
          <p:cNvPicPr>
            <a:picLocks noChangeAspect="1" noChangeArrowheads="1"/>
          </p:cNvPicPr>
          <p:nvPr/>
        </p:nvPicPr>
        <p:blipFill>
          <a:blip r:embed="rId3" cstate="print"/>
          <a:srcRect/>
          <a:stretch>
            <a:fillRect/>
          </a:stretch>
        </p:blipFill>
        <p:spPr bwMode="auto">
          <a:xfrm>
            <a:off x="5486400" y="2590800"/>
            <a:ext cx="1989201" cy="2991104"/>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split orient="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381000"/>
            <a:ext cx="7648575" cy="1143000"/>
          </a:xfrm>
        </p:spPr>
        <p:txBody>
          <a:bodyPr/>
          <a:lstStyle/>
          <a:p>
            <a:pPr eaLnBrk="1" hangingPunct="1"/>
            <a:r>
              <a:rPr lang="en-US" sz="4800" dirty="0" smtClean="0">
                <a:effectLst/>
              </a:rPr>
              <a:t>Inference</a:t>
            </a:r>
          </a:p>
        </p:txBody>
      </p:sp>
      <p:sp>
        <p:nvSpPr>
          <p:cNvPr id="25605" name="Rectangle 3"/>
          <p:cNvSpPr>
            <a:spLocks noGrp="1" noChangeArrowheads="1"/>
          </p:cNvSpPr>
          <p:nvPr>
            <p:ph type="body" idx="1"/>
          </p:nvPr>
        </p:nvSpPr>
        <p:spPr>
          <a:xfrm>
            <a:off x="685800" y="2362200"/>
            <a:ext cx="7162800" cy="4038600"/>
          </a:xfrm>
        </p:spPr>
        <p:txBody>
          <a:bodyPr/>
          <a:lstStyle/>
          <a:p>
            <a:pPr eaLnBrk="1" hangingPunct="1"/>
            <a:r>
              <a:rPr lang="en-US" dirty="0" smtClean="0"/>
              <a:t>How do you interpret the #s?</a:t>
            </a:r>
          </a:p>
          <a:p>
            <a:pPr eaLnBrk="1" hangingPunct="1"/>
            <a:r>
              <a:rPr lang="en-US" dirty="0" smtClean="0"/>
              <a:t>What can you conclude from the #s?</a:t>
            </a:r>
          </a:p>
          <a:p>
            <a:pPr eaLnBrk="1" hangingPunct="1"/>
            <a:r>
              <a:rPr lang="en-US" dirty="0" smtClean="0"/>
              <a:t>Does evidence mean good news?  Bad news?  News we can’t interpret?</a:t>
            </a:r>
          </a:p>
          <a:p>
            <a:pPr eaLnBrk="1" hangingPunct="1"/>
            <a:r>
              <a:rPr lang="en-US" dirty="0" smtClean="0"/>
              <a:t>To reach an inference, sometimes we analyze data in other ways (ask for more evidence) </a:t>
            </a:r>
          </a:p>
          <a:p>
            <a:pPr eaLnBrk="1" hangingPunct="1"/>
            <a:endParaRPr lang="en-US" dirty="0" smtClean="0"/>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87</a:t>
            </a:fld>
            <a:endParaRPr lang="en-US" sz="1200" dirty="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609600" y="381000"/>
            <a:ext cx="7648575" cy="1143000"/>
          </a:xfrm>
        </p:spPr>
        <p:txBody>
          <a:bodyPr/>
          <a:lstStyle/>
          <a:p>
            <a:pPr eaLnBrk="1" hangingPunct="1"/>
            <a:r>
              <a:rPr lang="en-US" sz="4800" dirty="0" smtClean="0">
                <a:effectLst/>
              </a:rPr>
              <a:t>Inference</a:t>
            </a:r>
          </a:p>
        </p:txBody>
      </p:sp>
      <p:sp>
        <p:nvSpPr>
          <p:cNvPr id="26629" name="Rectangle 3"/>
          <p:cNvSpPr>
            <a:spLocks noGrp="1" noChangeArrowheads="1"/>
          </p:cNvSpPr>
          <p:nvPr>
            <p:ph type="body" idx="1"/>
          </p:nvPr>
        </p:nvSpPr>
        <p:spPr>
          <a:xfrm>
            <a:off x="533400" y="2286000"/>
            <a:ext cx="5181600" cy="4267200"/>
          </a:xfrm>
        </p:spPr>
        <p:txBody>
          <a:bodyPr/>
          <a:lstStyle/>
          <a:p>
            <a:pPr eaLnBrk="1" hangingPunct="1"/>
            <a:r>
              <a:rPr lang="en-US" sz="2800" dirty="0" smtClean="0"/>
              <a:t>Inference is debatable -- even reasonable people can reach different conclusions</a:t>
            </a:r>
          </a:p>
          <a:p>
            <a:pPr eaLnBrk="1" hangingPunct="1"/>
            <a:r>
              <a:rPr lang="en-US" sz="2800" dirty="0" smtClean="0"/>
              <a:t>Stakeholders can help with putting meaning on the numbers</a:t>
            </a:r>
          </a:p>
          <a:p>
            <a:pPr eaLnBrk="1" hangingPunct="1"/>
            <a:r>
              <a:rPr lang="en-US" sz="2800" dirty="0" smtClean="0"/>
              <a:t>Early on, the inference may be more a question of the quality of the data </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88</a:t>
            </a:fld>
            <a:endParaRPr lang="en-US" sz="1200" dirty="0">
              <a:latin typeface="Calisto MT"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6019800" y="2819400"/>
            <a:ext cx="2003729" cy="2505273"/>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28600"/>
            <a:ext cx="8077200" cy="1143000"/>
          </a:xfrm>
        </p:spPr>
        <p:txBody>
          <a:bodyPr/>
          <a:lstStyle/>
          <a:p>
            <a:pPr eaLnBrk="1" hangingPunct="1"/>
            <a:r>
              <a:rPr lang="en-US" sz="4800" dirty="0" smtClean="0">
                <a:effectLst/>
              </a:rPr>
              <a:t>Action</a:t>
            </a:r>
          </a:p>
        </p:txBody>
      </p:sp>
      <p:sp>
        <p:nvSpPr>
          <p:cNvPr id="27653" name="Rectangle 3"/>
          <p:cNvSpPr>
            <a:spLocks noGrp="1" noChangeArrowheads="1"/>
          </p:cNvSpPr>
          <p:nvPr>
            <p:ph type="body" idx="1"/>
          </p:nvPr>
        </p:nvSpPr>
        <p:spPr>
          <a:xfrm>
            <a:off x="990600" y="2514600"/>
            <a:ext cx="7086600" cy="3657600"/>
          </a:xfrm>
        </p:spPr>
        <p:txBody>
          <a:bodyPr/>
          <a:lstStyle/>
          <a:p>
            <a:pPr eaLnBrk="1" hangingPunct="1"/>
            <a:r>
              <a:rPr lang="en-US" sz="2800" dirty="0" smtClean="0"/>
              <a:t>Given the inference from the numbers, what should be done?</a:t>
            </a:r>
          </a:p>
          <a:p>
            <a:pPr eaLnBrk="1" hangingPunct="1"/>
            <a:r>
              <a:rPr lang="en-US" sz="2800" dirty="0" smtClean="0"/>
              <a:t>Recommendations or action steps</a:t>
            </a:r>
          </a:p>
          <a:p>
            <a:pPr eaLnBrk="1" hangingPunct="1"/>
            <a:r>
              <a:rPr lang="en-US" sz="2800" dirty="0" smtClean="0"/>
              <a:t>Action can be debatable – and often is</a:t>
            </a:r>
          </a:p>
          <a:p>
            <a:pPr eaLnBrk="1" hangingPunct="1"/>
            <a:r>
              <a:rPr lang="en-US" sz="2800" dirty="0" smtClean="0"/>
              <a:t>Another role for stakeholders</a:t>
            </a:r>
          </a:p>
          <a:p>
            <a:pPr eaLnBrk="1" hangingPunct="1"/>
            <a:r>
              <a:rPr lang="en-US" sz="2800" dirty="0" smtClean="0"/>
              <a:t>Again, early on the action might have to do with improving the quality of the data</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89</a:t>
            </a:fld>
            <a:endParaRPr lang="en-US" sz="1200" dirty="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PROS and CONS of Norm referenced instruments</a:t>
            </a:r>
            <a:endParaRPr lang="en-US" sz="2800" dirty="0"/>
          </a:p>
        </p:txBody>
      </p:sp>
      <p:sp>
        <p:nvSpPr>
          <p:cNvPr id="6" name="Content Placeholder 5"/>
          <p:cNvSpPr>
            <a:spLocks noGrp="1"/>
          </p:cNvSpPr>
          <p:nvPr>
            <p:ph sz="half" idx="2"/>
          </p:nvPr>
        </p:nvSpPr>
        <p:spPr>
          <a:xfrm>
            <a:off x="685800" y="2286000"/>
            <a:ext cx="4040188" cy="3840163"/>
          </a:xfrm>
        </p:spPr>
        <p:txBody>
          <a:bodyPr/>
          <a:lstStyle/>
          <a:p>
            <a:pPr>
              <a:buNone/>
            </a:pPr>
            <a:r>
              <a:rPr lang="en-US" sz="2000" b="1" dirty="0" smtClean="0"/>
              <a:t>PROS</a:t>
            </a:r>
          </a:p>
          <a:p>
            <a:r>
              <a:rPr lang="en-US" sz="2000" dirty="0" smtClean="0"/>
              <a:t>Provides information on development in relation to others</a:t>
            </a:r>
          </a:p>
          <a:p>
            <a:r>
              <a:rPr lang="en-US" sz="2000" dirty="0" smtClean="0"/>
              <a:t>Already used for eligibility</a:t>
            </a:r>
          </a:p>
          <a:p>
            <a:r>
              <a:rPr lang="en-US" sz="2000" dirty="0" smtClean="0"/>
              <a:t>Diagnosis of developmental delay</a:t>
            </a:r>
          </a:p>
          <a:p>
            <a:r>
              <a:rPr lang="en-US" sz="2000" dirty="0" smtClean="0"/>
              <a:t>Standardized procedures</a:t>
            </a:r>
            <a:endParaRPr lang="en-US" sz="2000" dirty="0"/>
          </a:p>
        </p:txBody>
      </p:sp>
      <p:sp>
        <p:nvSpPr>
          <p:cNvPr id="7" name="Content Placeholder 6"/>
          <p:cNvSpPr>
            <a:spLocks noGrp="1"/>
          </p:cNvSpPr>
          <p:nvPr>
            <p:ph sz="quarter" idx="4"/>
          </p:nvPr>
        </p:nvSpPr>
        <p:spPr>
          <a:xfrm>
            <a:off x="4495800" y="2286000"/>
            <a:ext cx="4041775" cy="3840162"/>
          </a:xfrm>
        </p:spPr>
        <p:txBody>
          <a:bodyPr/>
          <a:lstStyle/>
          <a:p>
            <a:pPr>
              <a:buNone/>
            </a:pPr>
            <a:r>
              <a:rPr lang="en-US" sz="2000" b="1" dirty="0" smtClean="0"/>
              <a:t>CONS</a:t>
            </a:r>
          </a:p>
          <a:p>
            <a:r>
              <a:rPr lang="en-US" sz="2000" dirty="0" smtClean="0"/>
              <a:t>Does not inform intervention </a:t>
            </a:r>
          </a:p>
          <a:p>
            <a:r>
              <a:rPr lang="en-US" sz="2000" dirty="0" smtClean="0"/>
              <a:t>Information removed from context of child’s routines</a:t>
            </a:r>
          </a:p>
          <a:p>
            <a:r>
              <a:rPr lang="en-US" sz="2000" dirty="0" smtClean="0"/>
              <a:t>Usually not developed or validated with children w/ disabilities</a:t>
            </a:r>
          </a:p>
          <a:p>
            <a:r>
              <a:rPr lang="en-US" sz="2000" dirty="0" smtClean="0"/>
              <a:t>Does not meet many recommended practice standards</a:t>
            </a:r>
          </a:p>
          <a:p>
            <a:r>
              <a:rPr lang="en-US" sz="2000" dirty="0" smtClean="0"/>
              <a:t>May be difficult to administer or require specialized training.</a:t>
            </a: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idx="4294967295"/>
          </p:nvPr>
        </p:nvSpPr>
        <p:spPr>
          <a:xfrm>
            <a:off x="1676400" y="609600"/>
            <a:ext cx="7097713" cy="1143000"/>
          </a:xfrm>
          <a:noFill/>
        </p:spPr>
        <p:txBody>
          <a:bodyPr/>
          <a:lstStyle/>
          <a:p>
            <a:pPr eaLnBrk="1" hangingPunct="1"/>
            <a:endParaRPr lang="en-US" dirty="0" smtClean="0"/>
          </a:p>
        </p:txBody>
      </p:sp>
      <p:sp>
        <p:nvSpPr>
          <p:cNvPr id="165893" name="Rectangle 3"/>
          <p:cNvSpPr>
            <a:spLocks noGrp="1" noChangeArrowheads="1"/>
          </p:cNvSpPr>
          <p:nvPr>
            <p:ph type="body" idx="4294967295"/>
          </p:nvPr>
        </p:nvSpPr>
        <p:spPr>
          <a:xfrm>
            <a:off x="1066800" y="2133600"/>
            <a:ext cx="6858000" cy="4114800"/>
          </a:xfrm>
        </p:spPr>
        <p:txBody>
          <a:bodyPr/>
          <a:lstStyle/>
          <a:p>
            <a:pPr algn="ctr" eaLnBrk="1" hangingPunct="1">
              <a:lnSpc>
                <a:spcPct val="80000"/>
              </a:lnSpc>
              <a:buFont typeface="Wingdings" pitchFamily="2" charset="2"/>
              <a:buNone/>
            </a:pPr>
            <a:r>
              <a:rPr lang="en-US" sz="4400" dirty="0" smtClean="0">
                <a:effectLst>
                  <a:outerShdw blurRad="38100" dist="38100" dir="2700000" algn="tl">
                    <a:srgbClr val="000000"/>
                  </a:outerShdw>
                </a:effectLst>
              </a:rPr>
              <a:t>	</a:t>
            </a:r>
          </a:p>
          <a:p>
            <a:pPr algn="ctr" eaLnBrk="1" hangingPunct="1">
              <a:lnSpc>
                <a:spcPct val="80000"/>
              </a:lnSpc>
              <a:buFont typeface="Wingdings" pitchFamily="2" charset="2"/>
              <a:buNone/>
            </a:pPr>
            <a:r>
              <a:rPr lang="en-US" sz="4400" dirty="0" smtClean="0">
                <a:effectLst>
                  <a:outerShdw blurRad="38100" dist="38100" dir="2700000" algn="tl">
                    <a:srgbClr val="000000"/>
                  </a:outerShdw>
                </a:effectLst>
              </a:rPr>
              <a:t>	</a:t>
            </a:r>
            <a:r>
              <a:rPr lang="en-US" sz="4800" dirty="0" smtClean="0">
                <a:effectLst>
                  <a:outerShdw dist="38100" sx="1000" sy="1000" algn="tl">
                    <a:srgbClr val="000000"/>
                  </a:outerShdw>
                </a:effectLst>
              </a:rPr>
              <a:t>Promoting quality data through data analysis</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90</a:t>
            </a:fld>
            <a:endParaRPr lang="en-US" sz="1200" dirty="0">
              <a:latin typeface="Calisto MT" pitchFamily="18" charset="0"/>
            </a:endParaRPr>
          </a:p>
        </p:txBody>
      </p:sp>
      <p:pic>
        <p:nvPicPr>
          <p:cNvPr id="186369" name="Picture 1"/>
          <p:cNvPicPr>
            <a:picLocks noChangeAspect="1" noChangeArrowheads="1"/>
          </p:cNvPicPr>
          <p:nvPr/>
        </p:nvPicPr>
        <p:blipFill>
          <a:blip r:embed="rId3" cstate="print"/>
          <a:srcRect/>
          <a:stretch>
            <a:fillRect/>
          </a:stretch>
        </p:blipFill>
        <p:spPr bwMode="auto">
          <a:xfrm>
            <a:off x="2971800" y="4343400"/>
            <a:ext cx="2743200" cy="195681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idx="4294967295"/>
          </p:nvPr>
        </p:nvSpPr>
        <p:spPr>
          <a:xfrm>
            <a:off x="979487" y="381000"/>
            <a:ext cx="7097713" cy="1143000"/>
          </a:xfrm>
        </p:spPr>
        <p:txBody>
          <a:bodyPr/>
          <a:lstStyle/>
          <a:p>
            <a:pPr eaLnBrk="1" hangingPunct="1">
              <a:defRPr/>
            </a:pPr>
            <a:r>
              <a:rPr lang="en-US" dirty="0" smtClean="0"/>
              <a:t>Promoting quality data through data analysis</a:t>
            </a:r>
          </a:p>
        </p:txBody>
      </p:sp>
      <p:sp>
        <p:nvSpPr>
          <p:cNvPr id="180229" name="Rectangle 3"/>
          <p:cNvSpPr>
            <a:spLocks noGrp="1" noChangeArrowheads="1"/>
          </p:cNvSpPr>
          <p:nvPr>
            <p:ph type="body" idx="4294967295"/>
          </p:nvPr>
        </p:nvSpPr>
        <p:spPr>
          <a:xfrm>
            <a:off x="1371600" y="2133600"/>
            <a:ext cx="6324600" cy="4114800"/>
          </a:xfrm>
        </p:spPr>
        <p:txBody>
          <a:bodyPr/>
          <a:lstStyle/>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Examine the data for inconsistencies</a:t>
            </a:r>
          </a:p>
          <a:p>
            <a:pPr eaLnBrk="1" hangingPunct="1">
              <a:lnSpc>
                <a:spcPct val="80000"/>
              </a:lnSpc>
            </a:pPr>
            <a:endParaRPr lang="en-US" sz="2800" dirty="0" smtClean="0"/>
          </a:p>
          <a:p>
            <a:pPr eaLnBrk="1" hangingPunct="1">
              <a:lnSpc>
                <a:spcPct val="80000"/>
              </a:lnSpc>
            </a:pPr>
            <a:r>
              <a:rPr lang="en-US" sz="2800" dirty="0" smtClean="0"/>
              <a:t>If/when you find something strange, look for other data that might help explain it.</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Is the variation caused by something other than bad data?</a:t>
            </a:r>
          </a:p>
          <a:p>
            <a:pPr eaLnBrk="1" hangingPunct="1">
              <a:lnSpc>
                <a:spcPct val="80000"/>
              </a:lnSpc>
              <a:buFont typeface="Wingdings" pitchFamily="2" charset="2"/>
              <a:buNone/>
            </a:pPr>
            <a:endParaRPr lang="en-US" sz="2800" dirty="0" smtClean="0"/>
          </a:p>
        </p:txBody>
      </p:sp>
      <p:sp>
        <p:nvSpPr>
          <p:cNvPr id="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91</a:t>
            </a:fld>
            <a:endParaRPr lang="en-US" sz="1200" dirty="0">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idx="4294967295"/>
          </p:nvPr>
        </p:nvSpPr>
        <p:spPr>
          <a:xfrm>
            <a:off x="762000" y="228600"/>
            <a:ext cx="7431087" cy="1143000"/>
          </a:xfrm>
        </p:spPr>
        <p:txBody>
          <a:bodyPr/>
          <a:lstStyle/>
          <a:p>
            <a:pPr eaLnBrk="1" hangingPunct="1">
              <a:defRPr/>
            </a:pPr>
            <a:r>
              <a:rPr lang="en-US" sz="4000" dirty="0" smtClean="0"/>
              <a:t>The validity of your data is questionable if…</a:t>
            </a:r>
          </a:p>
        </p:txBody>
      </p:sp>
      <p:sp>
        <p:nvSpPr>
          <p:cNvPr id="167941" name="Rectangle 3"/>
          <p:cNvSpPr>
            <a:spLocks noGrp="1" noChangeArrowheads="1"/>
          </p:cNvSpPr>
          <p:nvPr>
            <p:ph type="body" idx="4294967295"/>
          </p:nvPr>
        </p:nvSpPr>
        <p:spPr>
          <a:xfrm>
            <a:off x="914400" y="2209800"/>
            <a:ext cx="7315200" cy="4343400"/>
          </a:xfrm>
        </p:spPr>
        <p:txBody>
          <a:bodyPr/>
          <a:lstStyle/>
          <a:p>
            <a:pPr eaLnBrk="1" hangingPunct="1">
              <a:lnSpc>
                <a:spcPct val="90000"/>
              </a:lnSpc>
              <a:buClr>
                <a:schemeClr val="accent2"/>
              </a:buClr>
              <a:buFont typeface="Wingdings" pitchFamily="2" charset="2"/>
              <a:buNone/>
            </a:pPr>
            <a:endParaRPr lang="en-US" sz="2800" dirty="0" smtClean="0"/>
          </a:p>
          <a:p>
            <a:pPr eaLnBrk="1" hangingPunct="1">
              <a:lnSpc>
                <a:spcPct val="90000"/>
              </a:lnSpc>
              <a:buClr>
                <a:schemeClr val="accent2"/>
              </a:buClr>
              <a:buNone/>
            </a:pPr>
            <a:r>
              <a:rPr lang="en-US" dirty="0" smtClean="0"/>
              <a:t>The overall pattern in the data looks “strange’:</a:t>
            </a:r>
          </a:p>
          <a:p>
            <a:pPr eaLnBrk="1" hangingPunct="1">
              <a:lnSpc>
                <a:spcPct val="90000"/>
              </a:lnSpc>
              <a:buClr>
                <a:schemeClr val="accent2"/>
              </a:buClr>
              <a:buNone/>
            </a:pPr>
            <a:endParaRPr lang="en-US" sz="2000" dirty="0" smtClean="0"/>
          </a:p>
          <a:p>
            <a:pPr lvl="1" eaLnBrk="1" hangingPunct="1">
              <a:lnSpc>
                <a:spcPct val="90000"/>
              </a:lnSpc>
              <a:buClr>
                <a:schemeClr val="accent2"/>
              </a:buClr>
            </a:pPr>
            <a:r>
              <a:rPr lang="en-US" dirty="0" smtClean="0"/>
              <a:t>Compared to what you expect</a:t>
            </a:r>
          </a:p>
          <a:p>
            <a:pPr lvl="1" eaLnBrk="1" hangingPunct="1">
              <a:lnSpc>
                <a:spcPct val="90000"/>
              </a:lnSpc>
              <a:buClr>
                <a:schemeClr val="accent2"/>
              </a:buClr>
            </a:pPr>
            <a:r>
              <a:rPr lang="en-US" dirty="0" smtClean="0"/>
              <a:t>Compared to other data</a:t>
            </a:r>
          </a:p>
          <a:p>
            <a:pPr lvl="1" eaLnBrk="1" hangingPunct="1">
              <a:lnSpc>
                <a:spcPct val="90000"/>
              </a:lnSpc>
              <a:buClr>
                <a:schemeClr val="accent2"/>
              </a:buClr>
            </a:pPr>
            <a:r>
              <a:rPr lang="en-US" dirty="0" smtClean="0"/>
              <a:t>Compared to similar states/regions/school districts</a:t>
            </a:r>
          </a:p>
          <a:p>
            <a:pPr eaLnBrk="1" hangingPunct="1">
              <a:lnSpc>
                <a:spcPct val="90000"/>
              </a:lnSpc>
              <a:buClr>
                <a:schemeClr val="accent2"/>
              </a:buClr>
              <a:buFont typeface="Wingdings" pitchFamily="2" charset="2"/>
              <a:buNone/>
            </a:pPr>
            <a:endParaRPr lang="en-US" sz="2800" dirty="0" smtClean="0"/>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92</a:t>
            </a:fld>
            <a:endParaRPr lang="en-US" sz="1200" dirty="0">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idx="4294967295"/>
          </p:nvPr>
        </p:nvSpPr>
        <p:spPr>
          <a:xfrm>
            <a:off x="1512888" y="617538"/>
            <a:ext cx="7431087" cy="1143000"/>
          </a:xfrm>
          <a:noFill/>
        </p:spPr>
        <p:txBody>
          <a:bodyPr/>
          <a:lstStyle/>
          <a:p>
            <a:pPr eaLnBrk="1" hangingPunct="1"/>
            <a:endParaRPr lang="en-US" sz="4000" dirty="0" smtClean="0"/>
          </a:p>
        </p:txBody>
      </p:sp>
      <p:sp>
        <p:nvSpPr>
          <p:cNvPr id="199685" name="Rectangle 3"/>
          <p:cNvSpPr>
            <a:spLocks noGrp="1" noChangeArrowheads="1"/>
          </p:cNvSpPr>
          <p:nvPr>
            <p:ph type="body" idx="4294967295"/>
          </p:nvPr>
        </p:nvSpPr>
        <p:spPr>
          <a:xfrm>
            <a:off x="914400" y="2209800"/>
            <a:ext cx="7315200" cy="4343400"/>
          </a:xfrm>
        </p:spPr>
        <p:txBody>
          <a:bodyPr/>
          <a:lstStyle/>
          <a:p>
            <a:pPr eaLnBrk="1" hangingPunct="1">
              <a:lnSpc>
                <a:spcPct val="90000"/>
              </a:lnSpc>
              <a:buClr>
                <a:schemeClr val="accent2"/>
              </a:buClr>
              <a:buFont typeface="Wingdings" pitchFamily="2" charset="2"/>
              <a:buNone/>
            </a:pPr>
            <a:endParaRPr lang="en-US" sz="4400" dirty="0" smtClean="0">
              <a:solidFill>
                <a:srgbClr val="FFAA2D"/>
              </a:solidFill>
            </a:endParaRPr>
          </a:p>
          <a:p>
            <a:pPr eaLnBrk="1" hangingPunct="1">
              <a:lnSpc>
                <a:spcPct val="90000"/>
              </a:lnSpc>
              <a:buClr>
                <a:schemeClr val="accent2"/>
              </a:buClr>
              <a:buFont typeface="Wingdings" pitchFamily="2" charset="2"/>
              <a:buNone/>
            </a:pPr>
            <a:r>
              <a:rPr lang="en-US" sz="4800" dirty="0" smtClean="0"/>
              <a:t>Let’s look at some data …  </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93</a:t>
            </a:fld>
            <a:endParaRPr lang="en-US" sz="1200" dirty="0">
              <a:latin typeface="Calisto MT" pitchFamily="18" charset="0"/>
            </a:endParaRPr>
          </a:p>
        </p:txBody>
      </p:sp>
      <p:pic>
        <p:nvPicPr>
          <p:cNvPr id="180227" name="Picture 3"/>
          <p:cNvPicPr>
            <a:picLocks noChangeAspect="1" noChangeArrowheads="1"/>
          </p:cNvPicPr>
          <p:nvPr/>
        </p:nvPicPr>
        <p:blipFill>
          <a:blip r:embed="rId3" cstate="print"/>
          <a:srcRect/>
          <a:stretch>
            <a:fillRect/>
          </a:stretch>
        </p:blipFill>
        <p:spPr bwMode="auto">
          <a:xfrm>
            <a:off x="2895600" y="3962400"/>
            <a:ext cx="2926080" cy="192633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501" name="Rectangle 61"/>
          <p:cNvSpPr>
            <a:spLocks noGrp="1" noChangeArrowheads="1"/>
          </p:cNvSpPr>
          <p:nvPr>
            <p:ph type="title" idx="4294967295"/>
          </p:nvPr>
        </p:nvSpPr>
        <p:spPr/>
        <p:txBody>
          <a:bodyPr/>
          <a:lstStyle/>
          <a:p>
            <a:pPr eaLnBrk="1" hangingPunct="1"/>
            <a:r>
              <a:rPr lang="en-US" sz="3200" dirty="0" smtClean="0"/>
              <a:t>COSF Ratings – Outcome 1 Entry data (fake data)</a:t>
            </a:r>
          </a:p>
        </p:txBody>
      </p:sp>
      <p:graphicFrame>
        <p:nvGraphicFramePr>
          <p:cNvPr id="205894" name="Group 70"/>
          <p:cNvGraphicFramePr>
            <a:graphicFrameLocks noGrp="1"/>
          </p:cNvGraphicFramePr>
          <p:nvPr>
            <p:ph idx="4294967295"/>
          </p:nvPr>
        </p:nvGraphicFramePr>
        <p:xfrm>
          <a:off x="1295400" y="2286000"/>
          <a:ext cx="6324599" cy="4145280"/>
        </p:xfrm>
        <a:graphic>
          <a:graphicData uri="http://schemas.openxmlformats.org/drawingml/2006/table">
            <a:tbl>
              <a:tblPr/>
              <a:tblGrid>
                <a:gridCol w="1297215"/>
                <a:gridCol w="2513692"/>
                <a:gridCol w="2513692"/>
              </a:tblGrid>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Rating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Statewide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Statewide%</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300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15%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421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21%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3</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516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25%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604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29%</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101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109</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5080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1" i="0" u="none" strike="noStrike" cap="none" normalizeH="0" baseline="0" dirty="0" smtClean="0">
                          <a:ln>
                            <a:noFill/>
                          </a:ln>
                          <a:solidFill>
                            <a:srgbClr val="002BB4"/>
                          </a:solidFill>
                          <a:effectLst/>
                          <a:latin typeface="Arial" charset="0"/>
                        </a:rPr>
                        <a:t>7</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dirty="0" smtClean="0">
                          <a:ln>
                            <a:noFill/>
                          </a:ln>
                          <a:solidFill>
                            <a:srgbClr val="002BB4"/>
                          </a:solidFill>
                          <a:effectLst/>
                          <a:latin typeface="Arial" charset="0"/>
                        </a:rPr>
                        <a:t>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bl>
          </a:graphicData>
        </a:graphic>
      </p:graphicFrame>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94</a:t>
            </a:fld>
            <a:endParaRPr lang="en-US" sz="1200" dirty="0">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3" name="Rectangle 11"/>
          <p:cNvSpPr>
            <a:spLocks noGrp="1" noChangeArrowheads="1"/>
          </p:cNvSpPr>
          <p:nvPr>
            <p:ph type="title" idx="4294967295"/>
          </p:nvPr>
        </p:nvSpPr>
        <p:spPr>
          <a:noFill/>
        </p:spPr>
        <p:txBody>
          <a:bodyPr/>
          <a:lstStyle/>
          <a:p>
            <a:r>
              <a:rPr lang="en-US" dirty="0" smtClean="0"/>
              <a:t>Frequency on Outcome 1 - Statewide</a:t>
            </a:r>
          </a:p>
        </p:txBody>
      </p:sp>
      <p:graphicFrame>
        <p:nvGraphicFramePr>
          <p:cNvPr id="207886" name="Object 14"/>
          <p:cNvGraphicFramePr>
            <a:graphicFrameLocks noChangeAspect="1"/>
          </p:cNvGraphicFramePr>
          <p:nvPr>
            <p:ph idx="4294967295"/>
          </p:nvPr>
        </p:nvGraphicFramePr>
        <p:xfrm>
          <a:off x="838200" y="2286000"/>
          <a:ext cx="7467600" cy="4144091"/>
        </p:xfrm>
        <a:graphic>
          <a:graphicData uri="http://schemas.openxmlformats.org/presentationml/2006/ole">
            <p:oleObj spid="_x0000_s165890" name="Chart" r:id="rId3" imgW="5457909" imgH="3028965" progId="Excel.Sheet.8">
              <p:embed/>
            </p:oleObj>
          </a:graphicData>
        </a:graphic>
      </p:graphicFrame>
      <p:sp>
        <p:nvSpPr>
          <p:cNvPr id="4"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95</a:t>
            </a:fld>
            <a:endParaRPr lang="en-US" sz="1200" dirty="0">
              <a:latin typeface="Calisto MT" pitchFamily="18" charset="0"/>
            </a:endParaRP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96</a:t>
            </a:fld>
            <a:endParaRPr lang="en-US" sz="1200" dirty="0">
              <a:latin typeface="Calisto MT" pitchFamily="18" charset="0"/>
            </a:endParaRPr>
          </a:p>
        </p:txBody>
      </p:sp>
      <p:sp>
        <p:nvSpPr>
          <p:cNvPr id="1213501" name="Rectangle 61"/>
          <p:cNvSpPr>
            <a:spLocks noGrp="1" noChangeArrowheads="1"/>
          </p:cNvSpPr>
          <p:nvPr>
            <p:ph type="title" idx="4294967295"/>
          </p:nvPr>
        </p:nvSpPr>
        <p:spPr/>
        <p:txBody>
          <a:bodyPr/>
          <a:lstStyle/>
          <a:p>
            <a:pPr eaLnBrk="1" hangingPunct="1"/>
            <a:r>
              <a:rPr lang="en-US" sz="3200" dirty="0" smtClean="0"/>
              <a:t>COSF Ratings – Outcome 1 Entry data (fake data)</a:t>
            </a:r>
          </a:p>
        </p:txBody>
      </p:sp>
      <p:graphicFrame>
        <p:nvGraphicFramePr>
          <p:cNvPr id="201733" name="Group 5"/>
          <p:cNvGraphicFramePr>
            <a:graphicFrameLocks noGrp="1"/>
          </p:cNvGraphicFramePr>
          <p:nvPr>
            <p:ph idx="4294967295"/>
          </p:nvPr>
        </p:nvGraphicFramePr>
        <p:xfrm>
          <a:off x="990600" y="2286000"/>
          <a:ext cx="7239001" cy="4255200"/>
        </p:xfrm>
        <a:graphic>
          <a:graphicData uri="http://schemas.openxmlformats.org/drawingml/2006/table">
            <a:tbl>
              <a:tblPr/>
              <a:tblGrid>
                <a:gridCol w="1447191"/>
                <a:gridCol w="1448714"/>
                <a:gridCol w="1447191"/>
                <a:gridCol w="1448714"/>
                <a:gridCol w="1447191"/>
              </a:tblGrid>
              <a:tr h="794319">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Rating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1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2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3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4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3</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23</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23</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64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9032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7</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97</a:t>
            </a:fld>
            <a:endParaRPr lang="en-US" sz="1200" dirty="0">
              <a:latin typeface="Calisto MT" pitchFamily="18" charset="0"/>
            </a:endParaRPr>
          </a:p>
        </p:txBody>
      </p:sp>
      <p:sp>
        <p:nvSpPr>
          <p:cNvPr id="1213501" name="Rectangle 61"/>
          <p:cNvSpPr>
            <a:spLocks noGrp="1" noChangeArrowheads="1"/>
          </p:cNvSpPr>
          <p:nvPr>
            <p:ph type="title" idx="4294967295"/>
          </p:nvPr>
        </p:nvSpPr>
        <p:spPr/>
        <p:txBody>
          <a:bodyPr/>
          <a:lstStyle/>
          <a:p>
            <a:pPr eaLnBrk="1" hangingPunct="1"/>
            <a:r>
              <a:rPr lang="en-US" sz="3200" dirty="0" smtClean="0"/>
              <a:t>COSF Ratings – Outcome 1 Entry data (fake data)</a:t>
            </a:r>
          </a:p>
        </p:txBody>
      </p:sp>
      <p:graphicFrame>
        <p:nvGraphicFramePr>
          <p:cNvPr id="201733" name="Group 5"/>
          <p:cNvGraphicFramePr>
            <a:graphicFrameLocks noGrp="1"/>
          </p:cNvGraphicFramePr>
          <p:nvPr>
            <p:ph idx="4294967295"/>
          </p:nvPr>
        </p:nvGraphicFramePr>
        <p:xfrm>
          <a:off x="762000" y="2286000"/>
          <a:ext cx="7315199" cy="4267200"/>
        </p:xfrm>
        <a:graphic>
          <a:graphicData uri="http://schemas.openxmlformats.org/drawingml/2006/table">
            <a:tbl>
              <a:tblPr/>
              <a:tblGrid>
                <a:gridCol w="1371600"/>
                <a:gridCol w="1554788"/>
                <a:gridCol w="1462424"/>
                <a:gridCol w="1463963"/>
                <a:gridCol w="1462424"/>
              </a:tblGrid>
              <a:tr h="881888">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Rating</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a:t>
                      </a:r>
                      <a:r>
                        <a:rPr kumimoji="0" lang="en-US" sz="2400" b="0" i="0" u="none" strike="noStrike" cap="none" normalizeH="0" baseline="0" dirty="0" smtClean="0">
                          <a:ln>
                            <a:noFill/>
                          </a:ln>
                          <a:solidFill>
                            <a:srgbClr val="002BB4"/>
                          </a:solidFill>
                          <a:effectLst/>
                          <a:latin typeface="Arial" charset="0"/>
                        </a:rPr>
                        <a:t>1 %</a:t>
                      </a:r>
                      <a:endParaRPr kumimoji="0" lang="en-US" sz="2400" b="0" i="0" u="none" strike="noStrike" cap="none" normalizeH="0" baseline="0" dirty="0" smtClean="0">
                        <a:ln>
                          <a:noFill/>
                        </a:ln>
                        <a:solidFill>
                          <a:srgbClr val="002BB4"/>
                        </a:solidFill>
                        <a:effectLst/>
                        <a:latin typeface="Arial"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2 %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3 %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Group 4 %</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7</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3</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18</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17</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24</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6</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31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25</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r h="483616">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BB4"/>
                          </a:solidFill>
                          <a:effectLst/>
                          <a:latin typeface="Arial" charset="0"/>
                        </a:rPr>
                        <a:t>7</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0</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2</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rgbClr val="002BB4"/>
                          </a:solidFill>
                          <a:effectLst/>
                          <a:latin typeface="Arial" charset="0"/>
                        </a:rPr>
                        <a:t>1</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CC66"/>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80" name="Rectangle 8"/>
          <p:cNvSpPr>
            <a:spLocks noGrp="1" noChangeArrowheads="1"/>
          </p:cNvSpPr>
          <p:nvPr>
            <p:ph type="title"/>
          </p:nvPr>
        </p:nvSpPr>
        <p:spPr/>
        <p:txBody>
          <a:bodyPr/>
          <a:lstStyle/>
          <a:p>
            <a:pPr eaLnBrk="1" hangingPunct="1"/>
            <a:r>
              <a:rPr lang="en-US" dirty="0" smtClean="0"/>
              <a:t>Comparison of two Groups</a:t>
            </a:r>
          </a:p>
        </p:txBody>
      </p:sp>
      <p:graphicFrame>
        <p:nvGraphicFramePr>
          <p:cNvPr id="3080" name="Object 8"/>
          <p:cNvGraphicFramePr>
            <a:graphicFrameLocks noChangeAspect="1"/>
          </p:cNvGraphicFramePr>
          <p:nvPr/>
        </p:nvGraphicFramePr>
        <p:xfrm>
          <a:off x="198904" y="2895600"/>
          <a:ext cx="4401671" cy="2438400"/>
        </p:xfrm>
        <a:graphic>
          <a:graphicData uri="http://schemas.openxmlformats.org/presentationml/2006/ole">
            <p:oleObj spid="_x0000_s167938" name="Chart" r:id="rId4" imgW="4676851" imgH="2590761" progId="Excel.Sheet.8">
              <p:embed/>
            </p:oleObj>
          </a:graphicData>
        </a:graphic>
      </p:graphicFrame>
      <p:graphicFrame>
        <p:nvGraphicFramePr>
          <p:cNvPr id="3081" name="Object 9"/>
          <p:cNvGraphicFramePr>
            <a:graphicFrameLocks noChangeAspect="1"/>
          </p:cNvGraphicFramePr>
          <p:nvPr/>
        </p:nvGraphicFramePr>
        <p:xfrm>
          <a:off x="4648201" y="2895600"/>
          <a:ext cx="4267200" cy="2438400"/>
        </p:xfrm>
        <a:graphic>
          <a:graphicData uri="http://schemas.openxmlformats.org/presentationml/2006/ole">
            <p:oleObj spid="_x0000_s167939" name="Chart" r:id="rId5" imgW="4676851" imgH="2590761" progId="Excel.Sheet.8">
              <p:embed/>
            </p:oleObj>
          </a:graphicData>
        </a:graphic>
      </p:graphicFrame>
      <p:sp>
        <p:nvSpPr>
          <p:cNvPr id="7" name="Slide Number Placeholder 5"/>
          <p:cNvSpPr>
            <a:spLocks noGrp="1"/>
          </p:cNvSpPr>
          <p:nvPr>
            <p:ph type="sldNum" sz="quarter" idx="4294967295"/>
          </p:nvPr>
        </p:nvSpPr>
        <p:spPr>
          <a:xfrm>
            <a:off x="6553200" y="6324600"/>
            <a:ext cx="2133600" cy="365125"/>
          </a:xfrm>
          <a:noFill/>
        </p:spPr>
        <p:txBody>
          <a:bodyPr/>
          <a:lstStyle/>
          <a:p>
            <a:pPr algn="r"/>
            <a:fld id="{2B516787-3358-450E-8AD7-8E1F510E8D5F}" type="slidenum">
              <a:rPr lang="en-US" smtClean="0">
                <a:solidFill>
                  <a:srgbClr val="224568"/>
                </a:solidFill>
                <a:latin typeface="Calisto MT" pitchFamily="18" charset="0"/>
              </a:rPr>
              <a:pPr algn="r"/>
              <a:t>98</a:t>
            </a:fld>
            <a:endParaRPr lang="en-US" dirty="0" smtClean="0">
              <a:solidFill>
                <a:srgbClr val="224568"/>
              </a:solidFill>
              <a:latin typeface="Calisto MT" pitchFamily="18"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p:spPr>
        <p:txBody>
          <a:bodyPr/>
          <a:lstStyle/>
          <a:p>
            <a:fld id="{2B516787-3358-450E-8AD7-8E1F510E8D5F}" type="slidenum">
              <a:rPr lang="en-US" smtClean="0">
                <a:latin typeface="Calisto MT" pitchFamily="18" charset="0"/>
              </a:rPr>
              <a:pPr/>
              <a:t>99</a:t>
            </a:fld>
            <a:endParaRPr lang="en-US" dirty="0" smtClean="0">
              <a:latin typeface="Calisto MT" pitchFamily="18" charset="0"/>
            </a:endParaRPr>
          </a:p>
        </p:txBody>
      </p:sp>
      <p:sp>
        <p:nvSpPr>
          <p:cNvPr id="1142859" name="Rectangle 75"/>
          <p:cNvSpPr>
            <a:spLocks noGrp="1" noChangeArrowheads="1"/>
          </p:cNvSpPr>
          <p:nvPr>
            <p:ph type="title"/>
          </p:nvPr>
        </p:nvSpPr>
        <p:spPr>
          <a:xfrm>
            <a:off x="685800" y="457200"/>
            <a:ext cx="7648575" cy="830263"/>
          </a:xfrm>
        </p:spPr>
        <p:txBody>
          <a:bodyPr/>
          <a:lstStyle/>
          <a:p>
            <a:pPr eaLnBrk="1" hangingPunct="1"/>
            <a:r>
              <a:rPr lang="en-US" sz="3200" dirty="0" smtClean="0"/>
              <a:t>Average Entry Scores on Outcomes</a:t>
            </a:r>
          </a:p>
        </p:txBody>
      </p:sp>
      <p:graphicFrame>
        <p:nvGraphicFramePr>
          <p:cNvPr id="47157" name="Group 53"/>
          <p:cNvGraphicFramePr>
            <a:graphicFrameLocks noGrp="1"/>
          </p:cNvGraphicFramePr>
          <p:nvPr>
            <p:ph idx="1"/>
          </p:nvPr>
        </p:nvGraphicFramePr>
        <p:xfrm>
          <a:off x="685800" y="2286000"/>
          <a:ext cx="7543800" cy="4314825"/>
        </p:xfrm>
        <a:graphic>
          <a:graphicData uri="http://schemas.openxmlformats.org/drawingml/2006/table">
            <a:tbl>
              <a:tblPr/>
              <a:tblGrid>
                <a:gridCol w="1857200"/>
                <a:gridCol w="1896084"/>
                <a:gridCol w="1929508"/>
                <a:gridCol w="1861008"/>
              </a:tblGrid>
              <a:tr h="11144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Group</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Social-Emotional</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and Skills</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Action to</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Meet Needs</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1</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4.5</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4.6</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4.7</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2</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5.2</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4.7</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6.4</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6.6</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6</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3.8</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2.9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3.9</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428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Total</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5.03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4.63</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Arial" charset="0"/>
                          <a:cs typeface="Arial" charset="0"/>
                        </a:rPr>
                        <a:t>4.95</a:t>
                      </a:r>
                      <a:endParaRPr kumimoji="0" lang="en-US" sz="2400" b="0" i="0" u="none" strike="noStrike" cap="none" normalizeH="0" baseline="0" dirty="0" smtClean="0">
                        <a:ln>
                          <a:noFill/>
                        </a:ln>
                        <a:solidFill>
                          <a:srgbClr val="002EC0"/>
                        </a:solidFill>
                        <a:effectLst/>
                        <a:latin typeface="Times New Roman" pitchFamily="18"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x0D;&amp;#x0A;&amp;#x0D;&amp;#x0A;&amp;#x0D;&amp;#x0A;&amp;#x0D;&amp;#x0A;&amp;#x0D;&amp;#x0A;Christina Kasprzak&amp;#x0D;&amp;#x0A;Austin, Texas,  March 2010&amp;quot;&quot;/&gt;&lt;property id=&quot;20307&quot; value=&quot;284&quot;/&gt;&lt;/object&gt;&lt;object type=&quot;3&quot; unique_id=&quot;10005&quot;&gt;&lt;property id=&quot;20148&quot; value=&quot;5&quot;/&gt;&lt;property id=&quot;20300&quot; value=&quot;Slide 2 - &amp;quot; Objective for the day&amp;quot;&quot;/&gt;&lt;property id=&quot;20307&quot; value=&quot;256&quot;/&gt;&lt;/object&gt;&lt;object type=&quot;3&quot; unique_id=&quot;10006&quot;&gt;&lt;property id=&quot;20148&quot; value=&quot;5&quot;/&gt;&lt;property id=&quot;20300&quot; value=&quot;Slide 3 - &amp;quot;Ways of increasing the consistency and accuracy of COSF data&amp;quot;&quot;/&gt;&lt;property id=&quot;20307&quot; value=&quot;257&quot;/&gt;&lt;/object&gt;&lt;object type=&quot;3&quot; unique_id=&quot;10007&quot;&gt;&lt;property id=&quot;20148&quot; value=&quot;5&quot;/&gt;&lt;property id=&quot;20300&quot; value=&quot;Slide 4 - &amp;quot;Selecting and implementing good formal assessments as an essential component of good child outcomes measurement&amp;#x0D;&amp;#x0A;&amp;quot;&quot;/&gt;&lt;property id=&quot;20307&quot; value=&quot;258&quot;/&gt;&lt;/object&gt;&lt;object type=&quot;3&quot; unique_id=&quot;10008&quot;&gt;&lt;property id=&quot;20148&quot; value=&quot;5&quot;/&gt;&lt;property id=&quot;20300&quot; value=&quot;Slide 5 - &amp;quot;Defining Assessment&amp;quot;&quot;/&gt;&lt;property id=&quot;20307&quot; value=&quot;259&quot;/&gt;&lt;/object&gt;&lt;object type=&quot;3&quot; unique_id=&quot;10009&quot;&gt;&lt;property id=&quot;20148&quot; value=&quot;5&quot;/&gt;&lt;property id=&quot;20300&quot; value=&quot;Slide 6 - &amp;quot;DEC recommended practices on early childhood assessment&amp;#x0D;&amp;#x0A;&amp;quot;&quot;/&gt;&lt;property id=&quot;20307&quot; value=&quot;261&quot;/&gt;&lt;/object&gt;&lt;object type=&quot;3&quot; unique_id=&quot;10010&quot;&gt;&lt;property id=&quot;20148&quot; value=&quot;5&quot;/&gt;&lt;property id=&quot;20300&quot; value=&quot;Slide 7 - &amp;quot;Purposes of Assessment&amp;quot;&quot;/&gt;&lt;property id=&quot;20307&quot; value=&quot;262&quot;/&gt;&lt;/object&gt;&lt;object type=&quot;3&quot; unique_id=&quot;10011&quot;&gt;&lt;property id=&quot;20148&quot; value=&quot;5&quot;/&gt;&lt;property id=&quot;20300&quot; value=&quot;Slide 8 - &amp;quot;Types of Assessment&amp;quot;&quot;/&gt;&lt;property id=&quot;20307&quot; value=&quot;263&quot;/&gt;&lt;/object&gt;&lt;object type=&quot;3&quot; unique_id=&quot;10012&quot;&gt;&lt;property id=&quot;20148&quot; value=&quot;5&quot;/&gt;&lt;property id=&quot;20300&quot; value=&quot;Slide 9 - &amp;quot;PROS and CONS of Norm referenced instruments&amp;quot;&quot;/&gt;&lt;property id=&quot;20307&quot; value=&quot;264&quot;/&gt;&lt;/object&gt;&lt;object type=&quot;3&quot; unique_id=&quot;10013&quot;&gt;&lt;property id=&quot;20148&quot; value=&quot;5&quot;/&gt;&lt;property id=&quot;20300&quot; value=&quot;Slide 10 - &amp;quot;PROS and CONS of Criterion Referenced instruments&amp;quot;&quot;/&gt;&lt;property id=&quot;20307&quot; value=&quot;265&quot;/&gt;&lt;/object&gt;&lt;object type=&quot;3&quot; unique_id=&quot;10014&quot;&gt;&lt;property id=&quot;20148&quot; value=&quot;5&quot;/&gt;&lt;property id=&quot;20300&quot; value=&quot;Slide 11 - &amp;quot;PROS and CONS of Curriculum-based instruments&amp;quot;&quot;/&gt;&lt;property id=&quot;20307&quot; value=&quot;267&quot;/&gt;&lt;/object&gt;&lt;object type=&quot;3&quot; unique_id=&quot;10015&quot;&gt;&lt;property id=&quot;20148&quot; value=&quot;5&quot;/&gt;&lt;property id=&quot;20300&quot; value=&quot;Slide 12 - &amp;quot;Again…&amp;quot;&quot;/&gt;&lt;property id=&quot;20307&quot; value=&quot;269&quot;/&gt;&lt;/object&gt;&lt;object type=&quot;3&quot; unique_id=&quot;10016&quot;&gt;&lt;property id=&quot;20148&quot; value=&quot;5&quot;/&gt;&lt;property id=&quot;20300&quot; value=&quot;Slide 13 - &amp;quot;Benefits of limiting assessment tools used for COSF&amp;quot;&quot;/&gt;&lt;property id=&quot;20307&quot; value=&quot;270&quot;/&gt;&lt;/object&gt;&lt;object type=&quot;3&quot; unique_id=&quot;10017&quot;&gt;&lt;property id=&quot;20148&quot; value=&quot;5&quot;/&gt;&lt;property id=&quot;20300&quot; value=&quot;Slide 14 - &amp;quot;What types of criteria to consider in the process of selecting tools for use with COSF&amp;quot;&quot;/&gt;&lt;property id=&quot;20307&quot; value=&quot;271&quot;/&gt;&lt;/object&gt;&lt;object type=&quot;3&quot; unique_id=&quot;10018&quot;&gt;&lt;property id=&quot;20148&quot; value=&quot;5&quot;/&gt;&lt;property id=&quot;20300&quot; value=&quot;Slide 15 - &amp;quot;Assessment Tool Trends&amp;quot;&quot;/&gt;&lt;property id=&quot;20307&quot; value=&quot;392&quot;/&gt;&lt;/object&gt;&lt;object type=&quot;3&quot; unique_id=&quot;10019&quot;&gt;&lt;property id=&quot;20148&quot; value=&quot;5&quot;/&gt;&lt;property id=&quot;20300&quot; value=&quot;Slide 16 - &amp;quot;Highlights of New Hampshire Criteria&amp;quot;&quot;/&gt;&lt;property id=&quot;20307&quot; value=&quot;272&quot;/&gt;&lt;/object&gt;&lt;object type=&quot;3&quot; unique_id=&quot;10020&quot;&gt;&lt;property id=&quot;20148&quot; value=&quot;5&quot;/&gt;&lt;property id=&quot;20300&quot; value=&quot;Slide 17 - &amp;quot;&amp;#x0D;&amp;#x0A;Highlights of Illinois Criteria&amp;#x0D;&amp;#x0A;A good assessment system ...&amp;#x0D;&amp;#x0A;&amp;quot;&quot;/&gt;&lt;property id=&quot;20307&quot; value=&quot;354&quot;/&gt;&lt;/object&gt;&lt;object type=&quot;3&quot; unique_id=&quot;10021&quot;&gt;&lt;property id=&quot;20148&quot; value=&quot;5&quot;/&gt;&lt;property id=&quot;20300&quot; value=&quot;Slide 18 - &amp;quot;Highlights of Colorado Criteria&amp;quot;&quot;/&gt;&lt;property id=&quot;20307&quot; value=&quot;275&quot;/&gt;&lt;/object&gt;&lt;object type=&quot;3&quot; unique_id=&quot;10022&quot;&gt;&lt;property id=&quot;20148&quot; value=&quot;5&quot;/&gt;&lt;property id=&quot;20300&quot; value=&quot;Slide 19 - &amp;quot;Highlights of North Dakota Criteria&amp;quot;&quot;/&gt;&lt;property id=&quot;20307&quot; value=&quot;279&quot;/&gt;&lt;/object&gt;&lt;object type=&quot;3&quot; unique_id=&quot;10023&quot;&gt;&lt;property id=&quot;20148&quot; value=&quot;5&quot;/&gt;&lt;property id=&quot;20300&quot; value=&quot;Slide 20 - &amp;quot;What do you think are values or priorities that would drive YOUR assessment choices?&amp;quot;&quot;/&gt;&lt;property id=&quot;20307&quot; value=&quot;281&quot;/&gt;&lt;/object&gt;&lt;object type=&quot;3&quot; unique_id=&quot;10024&quot;&gt;&lt;property id=&quot;20148&quot; value=&quot;5&quot;/&gt;&lt;property id=&quot;20300&quot; value=&quot;Slide 21 - &amp;quot;Activity: &amp;#x0D;&amp;#x0A;Review of assessments based on criteria &amp;quot;&quot;/&gt;&lt;property id=&quot;20307&quot; value=&quot;282&quot;/&gt;&lt;/object&gt;&lt;object type=&quot;3&quot; unique_id=&quot;10025&quot;&gt;&lt;property id=&quot;20148&quot; value=&quot;5&quot;/&gt;&lt;property id=&quot;20300&quot; value=&quot;Slide 22 - &amp;quot;Application&amp;quot;&quot;/&gt;&lt;property id=&quot;20307&quot; value=&quot;353&quot;/&gt;&lt;/object&gt;&lt;object type=&quot;3&quot; unique_id=&quot;10026&quot;&gt;&lt;property id=&quot;20148&quot; value=&quot;5&quot;/&gt;&lt;property id=&quot;20300&quot; value=&quot;Slide 23 - &amp;quot;Promoting Data Quality:&amp;#x0D;&amp;#x0A;The Latest Resources from ECO&amp;quot;&quot;/&gt;&lt;property id=&quot;20307&quot; value=&quot;285&quot;/&gt;&lt;/object&gt;&lt;object type=&quot;3&quot; unique_id=&quot;10027&quot;&gt;&lt;property id=&quot;20148&quot; value=&quot;5&quot;/&gt;&lt;property id=&quot;20300&quot; value=&quot;Slide 24 - &amp;quot;Promoting Quality Data&amp;quot;&quot;/&gt;&lt;property id=&quot;20307&quot; value=&quot;286&quot;/&gt;&lt;/object&gt;&lt;object type=&quot;3&quot; unique_id=&quot;10028&quot;&gt;&lt;property id=&quot;20148&quot; value=&quot;5&quot;/&gt;&lt;property id=&quot;20300&quot; value=&quot;Slide 25 - &amp;quot;&amp;#x0D;&amp;#x0A;Refresher trainings&amp;amp;#x09;&amp;quot;&quot;/&gt;&lt;property id=&quot;20307&quot; value=&quot;287&quot;/&gt;&lt;/object&gt;&lt;object type=&quot;3&quot; unique_id=&quot;10029&quot;&gt;&lt;property id=&quot;20148&quot; value=&quot;5&quot;/&gt;&lt;property id=&quot;20300&quot; value=&quot;Slide 26 - &amp;quot;Refresher:&amp;#x0D;&amp;#x0A;  Child Outcome &amp;#x0D;&amp;#x0A;Summary Form&amp;#x0D;&amp;#x0A;&amp;quot;&quot;/&gt;&lt;property id=&quot;20307&quot; value=&quot;288&quot;/&gt;&lt;/object&gt;&lt;object type=&quot;3&quot; unique_id=&quot;10030&quot;&gt;&lt;property id=&quot;20148&quot; value=&quot;5&quot;/&gt;&lt;property id=&quot;20300&quot; value=&quot;Slide 27 - &amp;quot;Essential Knowledge for Completing the Child Outcomes  Summary Form &amp;amp;#x09;&amp;quot;&quot;/&gt;&lt;property id=&quot;20307&quot; value=&quot;289&quot;/&gt;&lt;/object&gt;&lt;object type=&quot;3&quot; unique_id=&quot;10031&quot;&gt;&lt;property id=&quot;20148&quot; value=&quot;5&quot;/&gt;&lt;property id=&quot;20300&quot; value=&quot;Slide 28 - &amp;quot;Important point&amp;quot;&quot;/&gt;&lt;property id=&quot;20307&quot; value=&quot;290&quot;/&gt;&lt;/object&gt;&lt;object type=&quot;3&quot; unique_id=&quot;10032&quot;&gt;&lt;property id=&quot;20148&quot; value=&quot;5&quot;/&gt;&lt;property id=&quot;20300&quot; value=&quot;Slide 29 - &amp;quot;Essential Knowledge for Completing the Child Outcomes  Summary Form &amp;amp;#x09;&amp;quot;&quot;/&gt;&lt;property id=&quot;20307&quot; value=&quot;355&quot;/&gt;&lt;/object&gt;&lt;object type=&quot;3&quot; unique_id=&quot;10033&quot;&gt;&lt;property id=&quot;20148&quot; value=&quot;5&quot;/&gt;&lt;property id=&quot;20300&quot; value=&quot;Slide 30 - &amp;quot;&amp;#x0D;&amp;#x0A;1.  Know about the child’s functioning across settings and situations&amp;quot;&quot;/&gt;&lt;property id=&quot;20307&quot; value=&quot;292&quot;/&gt;&lt;/object&gt;&lt;object type=&quot;3&quot; unique_id=&quot;10034&quot;&gt;&lt;property id=&quot;20148&quot; value=&quot;5&quot;/&gt;&lt;property id=&quot;20300&quot; value=&quot;Slide 31 - &amp;quot;DEC* recommended practices           &amp;#x0D;&amp;#x0A;for assessment&amp;quot;&quot;/&gt;&lt;property id=&quot;20307&quot; value=&quot;293&quot;/&gt;&lt;/object&gt;&lt;object type=&quot;3&quot; unique_id=&quot;10035&quot;&gt;&lt;property id=&quot;20148&quot; value=&quot;5&quot;/&gt;&lt;property id=&quot;20300&quot; value=&quot;Slide 32 - &amp;quot;Assessment practices appropriate for outcomes measurement:  ASHA*&amp;quot;&quot;/&gt;&lt;property id=&quot;20307&quot; value=&quot;294&quot;/&gt;&lt;/object&gt;&lt;object type=&quot;3&quot; unique_id=&quot;10036&quot;&gt;&lt;property id=&quot;20148&quot; value=&quot;5&quot;/&gt;&lt;property id=&quot;20300&quot; value=&quot;Slide 33 - &amp;quot;Assessment instruments&amp;quot;&quot;/&gt;&lt;property id=&quot;20307&quot; value=&quot;295&quot;/&gt;&lt;/object&gt;&lt;object type=&quot;3&quot; unique_id=&quot;10037&quot;&gt;&lt;property id=&quot;20148&quot; value=&quot;5&quot;/&gt;&lt;property id=&quot;20300&quot; value=&quot;Slide 34 - &amp;quot;Essential Knowledge for Completing the Child Outcomes  Summary Form &amp;amp;#x09;&amp;quot;&quot;/&gt;&lt;property id=&quot;20307&quot; value=&quot;356&quot;/&gt;&lt;/object&gt;&lt;object type=&quot;3&quot; unique_id=&quot;10038&quot;&gt;&lt;property id=&quot;20148&quot; value=&quot;5&quot;/&gt;&lt;property id=&quot;20300&quot; value=&quot;Slide 35 - &amp;quot;     Resources for understanding age-expected child development&amp;quot;&quot;/&gt;&lt;property id=&quot;20307&quot; value=&quot;297&quot;/&gt;&lt;/object&gt;&lt;object type=&quot;3&quot; unique_id=&quot;10039&quot;&gt;&lt;property id=&quot;20148&quot; value=&quot;5&quot;/&gt;&lt;property id=&quot;20300&quot; value=&quot;Slide 36 - &amp;quot;Essential Knowledge for Completing the Child Outcomes  Summary Form &amp;amp;#x09;&amp;quot;&quot;/&gt;&lt;property id=&quot;20307&quot; value=&quot;357&quot;/&gt;&lt;/object&gt;&lt;object type=&quot;3&quot; unique_id=&quot;10040&quot;&gt;&lt;property id=&quot;20148&quot; value=&quot;5&quot;/&gt;&lt;property id=&quot;20300&quot; value=&quot;Slide 37 - &amp;quot;Outcomes Jeopardy&amp;quot;&quot;/&gt;&lt;property id=&quot;20307&quot; value=&quot;299&quot;/&gt;&lt;/object&gt;&lt;object type=&quot;3&quot; unique_id=&quot;10041&quot;&gt;&lt;property id=&quot;20148&quot; value=&quot;5&quot;/&gt;&lt;property id=&quot;20300&quot; value=&quot;Slide 38 - &amp;quot;Children have positive social relationships &amp;quot;&quot;/&gt;&lt;property id=&quot;20307&quot; value=&quot;300&quot;/&gt;&lt;/object&gt;&lt;object type=&quot;3&quot; unique_id=&quot;10042&quot;&gt;&lt;property id=&quot;20148&quot; value=&quot;5&quot;/&gt;&lt;property id=&quot;20300&quot; value=&quot;Slide 39 - &amp;quot;Children acquire and use &amp;#x0D;&amp;#x0A;knowledge and skills &amp;quot;&quot;/&gt;&lt;property id=&quot;20307&quot; value=&quot;301&quot;/&gt;&lt;/object&gt;&lt;object type=&quot;3&quot; unique_id=&quot;10043&quot;&gt;&lt;property id=&quot;20148&quot; value=&quot;5&quot;/&gt;&lt;property id=&quot;20300&quot; value=&quot;Slide 40 - &amp;quot;Children take appropriate action &amp;#x0D;&amp;#x0A;to meet their needs &amp;quot;&quot;/&gt;&lt;property id=&quot;20307&quot; value=&quot;302&quot;/&gt;&lt;/object&gt;&lt;object type=&quot;3&quot; unique_id=&quot;10044&quot;&gt;&lt;property id=&quot;20148&quot; value=&quot;5&quot;/&gt;&lt;property id=&quot;20300&quot; value=&quot;Slide 41 - &amp;quot;Essential Knowledge for Completing the Child Outcomes  Summary Form &amp;amp;#x09;&amp;quot;&quot;/&gt;&lt;property id=&quot;20307&quot; value=&quot;358&quot;/&gt;&lt;/object&gt;&lt;object type=&quot;3&quot; unique_id=&quot;10045&quot;&gt;&lt;property id=&quot;20148&quot; value=&quot;5&quot;/&gt;&lt;property id=&quot;20300&quot; value=&quot;Slide 42 - &amp;quot;The two COSF questions&amp;quot;&quot;/&gt;&lt;property id=&quot;20307&quot; value=&quot;304&quot;/&gt;&lt;/object&gt;&lt;object type=&quot;3&quot; unique_id=&quot;10046&quot;&gt;&lt;property id=&quot;20148&quot; value=&quot;5&quot;/&gt;&lt;property id=&quot;20300&quot; value=&quot;Slide 43 - &amp;quot;7 – Completely&amp;quot;&quot;/&gt;&lt;property id=&quot;20307&quot; value=&quot;305&quot;/&gt;&lt;/object&gt;&lt;object type=&quot;3&quot; unique_id=&quot;10047&quot;&gt;&lt;property id=&quot;20148&quot; value=&quot;5&quot;/&gt;&lt;property id=&quot;20300&quot; value=&quot;Slide 44 - &amp;quot;6 – Between completely &amp;#x0D;&amp;#x0A;and somewhat&amp;quot;&quot;/&gt;&lt;property id=&quot;20307&quot; value=&quot;306&quot;/&gt;&lt;/object&gt;&lt;object type=&quot;3&quot; unique_id=&quot;10048&quot;&gt;&lt;property id=&quot;20148&quot; value=&quot;5&quot;/&gt;&lt;property id=&quot;20300&quot; value=&quot;Slide 45 - &amp;quot;5 – Somewhat&amp;quot;&quot;/&gt;&lt;property id=&quot;20307&quot; value=&quot;307&quot;/&gt;&lt;/object&gt;&lt;object type=&quot;3&quot; unique_id=&quot;10049&quot;&gt;&lt;property id=&quot;20148&quot; value=&quot;5&quot;/&gt;&lt;property id=&quot;20300&quot; value=&quot;Slide 46 - &amp;quot;4 – Between somewhat and nearly&amp;quot;&quot;/&gt;&lt;property id=&quot;20307&quot; value=&quot;308&quot;/&gt;&lt;/object&gt;&lt;object type=&quot;3&quot; unique_id=&quot;10050&quot;&gt;&lt;property id=&quot;20148&quot; value=&quot;5&quot;/&gt;&lt;property id=&quot;20300&quot; value=&quot;Slide 47 - &amp;quot;3 – Nearly&amp;quot;&quot;/&gt;&lt;property id=&quot;20307&quot; value=&quot;309&quot;/&gt;&lt;/object&gt;&lt;object type=&quot;3&quot; unique_id=&quot;10051&quot;&gt;&lt;property id=&quot;20148&quot; value=&quot;5&quot;/&gt;&lt;property id=&quot;20300&quot; value=&quot;Slide 48 - &amp;quot;2 – Between nearly and not yet&amp;quot;&quot;/&gt;&lt;property id=&quot;20307&quot; value=&quot;310&quot;/&gt;&lt;/object&gt;&lt;object type=&quot;3&quot; unique_id=&quot;10052&quot;&gt;&lt;property id=&quot;20148&quot; value=&quot;5&quot;/&gt;&lt;property id=&quot;20300&quot; value=&quot;Slide 49 - &amp;quot;1 – Not yet&amp;quot;&quot;/&gt;&lt;property id=&quot;20307&quot; value=&quot;311&quot;/&gt;&lt;/object&gt;&lt;object type=&quot;3&quot; unique_id=&quot;10053&quot;&gt;&lt;property id=&quot;20148&quot; value=&quot;5&quot;/&gt;&lt;property id=&quot;20300&quot; value=&quot;Slide 50 - &amp;quot;Rating Scale Jeopardy&amp;quot;&quot;/&gt;&lt;property id=&quot;20307&quot; value=&quot;312&quot;/&gt;&lt;/object&gt;&lt;object type=&quot;3&quot; unique_id=&quot;10054&quot;&gt;&lt;property id=&quot;20148&quot; value=&quot;5&quot;/&gt;&lt;property id=&quot;20300&quot; value=&quot;Slide 51&quot;/&gt;&lt;property id=&quot;20307&quot; value=&quot;313&quot;/&gt;&lt;/object&gt;&lt;object type=&quot;3&quot; unique_id=&quot;10055&quot;&gt;&lt;property id=&quot;20148&quot; value=&quot;5&quot;/&gt;&lt;property id=&quot;20300&quot; value=&quot;Slide 52 - &amp;quot;Essential Knowledge for Completing the Child Outcomes  Summary Form &amp;amp;#x09;&amp;quot;&quot;/&gt;&lt;property id=&quot;20307&quot; value=&quot;359&quot;/&gt;&lt;/object&gt;&lt;object type=&quot;3&quot; unique_id=&quot;10056&quot;&gt;&lt;property id=&quot;20148&quot; value=&quot;5&quot;/&gt;&lt;property id=&quot;20300&quot; value=&quot;Slide 53&quot;/&gt;&lt;property id=&quot;20307&quot; value=&quot;315&quot;/&gt;&lt;/object&gt;&lt;object type=&quot;3&quot; unique_id=&quot;10057&quot;&gt;&lt;property id=&quot;20148&quot; value=&quot;5&quot;/&gt;&lt;property id=&quot;20300&quot; value=&quot;Slide 54 - &amp;quot;Training Activities&amp;amp;#x09;&amp;quot;&quot;/&gt;&lt;property id=&quot;20307&quot; value=&quot;316&quot;/&gt;&lt;/object&gt;&lt;object type=&quot;3&quot; unique_id=&quot;10058&quot;&gt;&lt;property id=&quot;20148&quot; value=&quot;5&quot;/&gt;&lt;property id=&quot;20300&quot; value=&quot;Slide 55&quot;/&gt;&lt;property id=&quot;20307&quot; value=&quot;317&quot;/&gt;&lt;/object&gt;&lt;object type=&quot;3&quot; unique_id=&quot;10059&quot;&gt;&lt;property id=&quot;20148&quot; value=&quot;5&quot;/&gt;&lt;property id=&quot;20300&quot; value=&quot;Slide 56 - &amp;quot;Quality Review of COSF Team Discussion&amp;quot;&quot;/&gt;&lt;property id=&quot;20307&quot; value=&quot;318&quot;/&gt;&lt;/object&gt;&lt;object type=&quot;3&quot; unique_id=&quot;10060&quot;&gt;&lt;property id=&quot;20148&quot; value=&quot;5&quot;/&gt;&lt;property id=&quot;20300&quot; value=&quot;Slide 57 - &amp;quot;Quality Review of COSF Team Discussion&amp;quot;&quot;/&gt;&lt;property id=&quot;20307&quot; value=&quot;319&quot;/&gt;&lt;/object&gt;&lt;object type=&quot;3&quot; unique_id=&quot;10061&quot;&gt;&lt;property id=&quot;20148&quot; value=&quot;5&quot;/&gt;&lt;property id=&quot;20300&quot; value=&quot;Slide 58 - &amp;quot;Quality Review of COSF Team Discussion&amp;quot;&quot;/&gt;&lt;property id=&quot;20307&quot; value=&quot;320&quot;/&gt;&lt;/object&gt;&lt;object type=&quot;3&quot; unique_id=&quot;10062&quot;&gt;&lt;property id=&quot;20148&quot; value=&quot;5&quot;/&gt;&lt;property id=&quot;20300&quot; value=&quot;Slide 59&quot;/&gt;&lt;property id=&quot;20307&quot; value=&quot;321&quot;/&gt;&lt;/object&gt;&lt;object type=&quot;3&quot; unique_id=&quot;10063&quot;&gt;&lt;property id=&quot;20148&quot; value=&quot;5&quot;/&gt;&lt;property id=&quot;20300&quot; value=&quot;Slide 60 - &amp;quot;Informing Families&amp;quot;&quot;/&gt;&lt;property id=&quot;20307&quot; value=&quot;322&quot;/&gt;&lt;/object&gt;&lt;object type=&quot;3&quot; unique_id=&quot;10064&quot;&gt;&lt;property id=&quot;20148&quot; value=&quot;5&quot;/&gt;&lt;property id=&quot;20300&quot; value=&quot;Slide 61 - &amp;quot;State Materials: Informing &amp;#x0D;&amp;#x0A;Parents about Outcomes&amp;quot;&quot;/&gt;&lt;property id=&quot;20307&quot; value=&quot;323&quot;/&gt;&lt;/object&gt;&lt;object type=&quot;3&quot; unique_id=&quot;10065&quot;&gt;&lt;property id=&quot;20148&quot; value=&quot;5&quot;/&gt;&lt;property id=&quot;20300&quot; value=&quot;Slide 62 - &amp;quot;Preparing Families&amp;quot;&quot;/&gt;&lt;property id=&quot;20307&quot; value=&quot;324&quot;/&gt;&lt;/object&gt;&lt;object type=&quot;3&quot; unique_id=&quot;10066&quot;&gt;&lt;property id=&quot;20148&quot; value=&quot;5&quot;/&gt;&lt;property id=&quot;20300&quot; value=&quot;Slide 63 - &amp;quot;What Do We Expect &amp;#x0D;&amp;#x0A;from Families&amp;quot;&quot;/&gt;&lt;property id=&quot;20307&quot; value=&quot;325&quot;/&gt;&lt;/object&gt;&lt;object type=&quot;3&quot; unique_id=&quot;10067&quot;&gt;&lt;property id=&quot;20148&quot; value=&quot;5&quot;/&gt;&lt;property id=&quot;20300&quot; value=&quot;Slide 64 - &amp;quot;Involving Families in a Conversation about Their Child&amp;quot;&quot;/&gt;&lt;property id=&quot;20307&quot; value=&quot;326&quot;/&gt;&lt;/object&gt;&lt;object type=&quot;3&quot; unique_id=&quot;10068&quot;&gt;&lt;property id=&quot;20148&quot; value=&quot;5&quot;/&gt;&lt;property id=&quot;20300&quot; value=&quot;Slide 65 - &amp;quot;Strategies for Involving Families in the COSF Rating Discussion&amp;quot;&quot;/&gt;&lt;property id=&quot;20307&quot; value=&quot;327&quot;/&gt;&lt;/object&gt;&lt;object type=&quot;3&quot; unique_id=&quot;10069&quot;&gt;&lt;property id=&quot;20148&quot; value=&quot;5&quot;/&gt;&lt;property id=&quot;20300&quot; value=&quot;Slide 66 - &amp;quot;Involving Families in the &amp;#x0D;&amp;#x0A;Rating Discussion&amp;quot;&quot;/&gt;&lt;property id=&quot;20307&quot; value=&quot;328&quot;/&gt;&lt;/object&gt;&lt;object type=&quot;3&quot; unique_id=&quot;10070&quot;&gt;&lt;property id=&quot;20148&quot; value=&quot;5&quot;/&gt;&lt;property id=&quot;20300&quot; value=&quot;Slide 67 - &amp;quot;Families’ Right to &amp;#x0D;&amp;#x0A;COSF Information&amp;quot;&quot;/&gt;&lt;property id=&quot;20307&quot; value=&quot;329&quot;/&gt;&lt;/object&gt;&lt;object type=&quot;3&quot; unique_id=&quot;10071&quot;&gt;&lt;property id=&quot;20148&quot; value=&quot;5&quot;/&gt;&lt;property id=&quot;20300&quot; value=&quot;Slide 68 - &amp;quot;Application&amp;quot;&quot;/&gt;&lt;property id=&quot;20307&quot; value=&quot;330&quot;/&gt;&lt;/object&gt;&lt;object type=&quot;3&quot; unique_id=&quot;10072&quot;&gt;&lt;property id=&quot;20148&quot; value=&quot;5&quot;/&gt;&lt;property id=&quot;20300&quot; value=&quot;Slide 69&quot;/&gt;&lt;property id=&quot;20307&quot; value=&quot;331&quot;/&gt;&lt;/object&gt;&lt;object type=&quot;3&quot; unique_id=&quot;10073&quot;&gt;&lt;property id=&quot;20148&quot; value=&quot;5&quot;/&gt;&lt;property id=&quot;20300&quot; value=&quot;Slide 70 - &amp;quot;&amp;#x0D;&amp;#x0A;Training Activities&amp;amp;#x09;&amp;quot;&quot;/&gt;&lt;property id=&quot;20307&quot; value=&quot;332&quot;/&gt;&lt;/object&gt;&lt;object type=&quot;3&quot; unique_id=&quot;10074&quot;&gt;&lt;property id=&quot;20148&quot; value=&quot;5&quot;/&gt;&lt;property id=&quot;20300&quot; value=&quot;Slide 71 - &amp;quot;Small group activity&amp;quot;&quot;/&gt;&lt;property id=&quot;20307&quot; value=&quot;333&quot;/&gt;&lt;/object&gt;&lt;object type=&quot;3&quot; unique_id=&quot;10075&quot;&gt;&lt;property id=&quot;20148&quot; value=&quot;5&quot;/&gt;&lt;property id=&quot;20300&quot; value=&quot;Slide 72 - &amp;quot;Small group activity&amp;quot;&quot;/&gt;&lt;property id=&quot;20307&quot; value=&quot;334&quot;/&gt;&lt;/object&gt;&lt;object type=&quot;3&quot; unique_id=&quot;10076&quot;&gt;&lt;property id=&quot;20148&quot; value=&quot;5&quot;/&gt;&lt;property id=&quot;20300&quot; value=&quot;Slide 73 - &amp;quot;Small group activity&amp;quot;&quot;/&gt;&lt;property id=&quot;20307&quot; value=&quot;395&quot;/&gt;&lt;/object&gt;&lt;object type=&quot;3&quot; unique_id=&quot;10077&quot;&gt;&lt;property id=&quot;20148&quot; value=&quot;5&quot;/&gt;&lt;property id=&quot;20300&quot; value=&quot;Slide 74 - &amp;quot;Small group activity&amp;quot;&quot;/&gt;&lt;property id=&quot;20307&quot; value=&quot;396&quot;/&gt;&lt;/object&gt;&lt;object type=&quot;3&quot; unique_id=&quot;10078&quot;&gt;&lt;property id=&quot;20148&quot; value=&quot;5&quot;/&gt;&lt;property id=&quot;20300&quot; value=&quot;Slide 75 - &amp;quot;Small group activity&amp;quot;&quot;/&gt;&lt;property id=&quot;20307&quot; value=&quot;335&quot;/&gt;&lt;/object&gt;&lt;object type=&quot;3&quot; unique_id=&quot;10079&quot;&gt;&lt;property id=&quot;20148&quot; value=&quot;5&quot;/&gt;&lt;property id=&quot;20300&quot; value=&quot;Slide 76 - &amp;quot;Application&amp;quot;&quot;/&gt;&lt;property id=&quot;20307&quot; value=&quot;337&quot;/&gt;&lt;/object&gt;&lt;object type=&quot;3&quot; unique_id=&quot;10080&quot;&gt;&lt;property id=&quot;20148&quot; value=&quot;5&quot;/&gt;&lt;property id=&quot;20300&quot; value=&quot;Slide 77&quot;/&gt;&lt;property id=&quot;20307&quot; value=&quot;338&quot;/&gt;&lt;/object&gt;&lt;object type=&quot;3&quot; unique_id=&quot;10081&quot;&gt;&lt;property id=&quot;20148&quot; value=&quot;5&quot;/&gt;&lt;property id=&quot;20300&quot; value=&quot;Slide 78 - &amp;quot;&amp;#x0D;&amp;#x0A; Training Activities &amp;#x0D;&amp;#x0A;&amp;amp;#x09;&amp;quot;&quot;/&gt;&lt;property id=&quot;20307&quot; value=&quot;339&quot;/&gt;&lt;/object&gt;&lt;object type=&quot;3&quot; unique_id=&quot;10082&quot;&gt;&lt;property id=&quot;20148&quot; value=&quot;5&quot;/&gt;&lt;property id=&quot;20300&quot; value=&quot;Slide 79 - &amp;quot;Quality Review of Completed COSFs&amp;quot;&quot;/&gt;&lt;property id=&quot;20307&quot; value=&quot;340&quot;/&gt;&lt;/object&gt;&lt;object type=&quot;3&quot; unique_id=&quot;10083&quot;&gt;&lt;property id=&quot;20148&quot; value=&quot;5&quot;/&gt;&lt;property id=&quot;20300&quot; value=&quot;Slide 80 - &amp;quot;Quality Review of Completed COSFs&amp;quot;&quot;/&gt;&lt;property id=&quot;20307&quot; value=&quot;341&quot;/&gt;&lt;/object&gt;&lt;object type=&quot;3&quot; unique_id=&quot;10084&quot;&gt;&lt;property id=&quot;20148&quot; value=&quot;5&quot;/&gt;&lt;property id=&quot;20300&quot; value=&quot;Slide 81 - &amp;quot;Quality Review of COSF&amp;quot;&quot;/&gt;&lt;property id=&quot;20307&quot; value=&quot;342&quot;/&gt;&lt;/object&gt;&lt;object type=&quot;3&quot; unique_id=&quot;10085&quot;&gt;&lt;property id=&quot;20148&quot; value=&quot;5&quot;/&gt;&lt;property id=&quot;20300&quot; value=&quot;Slide 82 - &amp;quot;Application&amp;quot;&quot;/&gt;&lt;property id=&quot;20307&quot; value=&quot;343&quot;/&gt;&lt;/object&gt;&lt;object type=&quot;3&quot; unique_id=&quot;10086&quot;&gt;&lt;property id=&quot;20148&quot; value=&quot;5&quot;/&gt;&lt;property id=&quot;20300&quot; value=&quot;Slide 83 - &amp;quot;Looking at Data&amp;#x0D;&amp;#x0A;&amp;quot;&quot;/&gt;&lt;property id=&quot;20307&quot; value=&quot;360&quot;/&gt;&lt;/object&gt;&lt;object type=&quot;3&quot; unique_id=&quot;10087&quot;&gt;&lt;property id=&quot;20148&quot; value=&quot;5&quot;/&gt;&lt;property id=&quot;20300&quot; value=&quot;Slide 84 - &amp;quot;Continuous Program Improvement&amp;quot;&quot;/&gt;&lt;property id=&quot;20307&quot; value=&quot;361&quot;/&gt;&lt;/object&gt;&lt;object type=&quot;3&quot; unique_id=&quot;10088&quot;&gt;&lt;property id=&quot;20148&quot; value=&quot;5&quot;/&gt;&lt;property id=&quot;20300&quot; value=&quot;Slide 85 - &amp;quot;Using data for program improvement = EIA&amp;quot;&quot;/&gt;&lt;property id=&quot;20307&quot; value=&quot;362&quot;/&gt;&lt;/object&gt;&lt;object type=&quot;3&quot; unique_id=&quot;10089&quot;&gt;&lt;property id=&quot;20148&quot; value=&quot;5&quot;/&gt;&lt;property id=&quot;20300&quot; value=&quot;Slide 86 - &amp;quot;Evidence&amp;quot;&quot;/&gt;&lt;property id=&quot;20307&quot; value=&quot;363&quot;/&gt;&lt;/object&gt;&lt;object type=&quot;3&quot; unique_id=&quot;10090&quot;&gt;&lt;property id=&quot;20148&quot; value=&quot;5&quot;/&gt;&lt;property id=&quot;20300&quot; value=&quot;Slide 87 - &amp;quot;Inference&amp;quot;&quot;/&gt;&lt;property id=&quot;20307&quot; value=&quot;364&quot;/&gt;&lt;/object&gt;&lt;object type=&quot;3&quot; unique_id=&quot;10091&quot;&gt;&lt;property id=&quot;20148&quot; value=&quot;5&quot;/&gt;&lt;property id=&quot;20300&quot; value=&quot;Slide 88 - &amp;quot;Inference&amp;quot;&quot;/&gt;&lt;property id=&quot;20307&quot; value=&quot;365&quot;/&gt;&lt;/object&gt;&lt;object type=&quot;3&quot; unique_id=&quot;10092&quot;&gt;&lt;property id=&quot;20148&quot; value=&quot;5&quot;/&gt;&lt;property id=&quot;20300&quot; value=&quot;Slide 89 - &amp;quot;Action&amp;quot;&quot;/&gt;&lt;property id=&quot;20307&quot; value=&quot;366&quot;/&gt;&lt;/object&gt;&lt;object type=&quot;3&quot; unique_id=&quot;10093&quot;&gt;&lt;property id=&quot;20148&quot; value=&quot;5&quot;/&gt;&lt;property id=&quot;20300&quot; value=&quot;Slide 90&quot;/&gt;&lt;property id=&quot;20307&quot; value=&quot;367&quot;/&gt;&lt;/object&gt;&lt;object type=&quot;3&quot; unique_id=&quot;10094&quot;&gt;&lt;property id=&quot;20148&quot; value=&quot;5&quot;/&gt;&lt;property id=&quot;20300&quot; value=&quot;Slide 91 - &amp;quot;Promoting quality data through data analysis&amp;quot;&quot;/&gt;&lt;property id=&quot;20307&quot; value=&quot;368&quot;/&gt;&lt;/object&gt;&lt;object type=&quot;3&quot; unique_id=&quot;10095&quot;&gt;&lt;property id=&quot;20148&quot; value=&quot;5&quot;/&gt;&lt;property id=&quot;20300&quot; value=&quot;Slide 92 - &amp;quot;The validity of your data is questionable if…&amp;quot;&quot;/&gt;&lt;property id=&quot;20307&quot; value=&quot;369&quot;/&gt;&lt;/object&gt;&lt;object type=&quot;3&quot; unique_id=&quot;10096&quot;&gt;&lt;property id=&quot;20148&quot; value=&quot;5&quot;/&gt;&lt;property id=&quot;20300&quot; value=&quot;Slide 93&quot;/&gt;&lt;property id=&quot;20307&quot; value=&quot;370&quot;/&gt;&lt;/object&gt;&lt;object type=&quot;3&quot; unique_id=&quot;10097&quot;&gt;&lt;property id=&quot;20148&quot; value=&quot;5&quot;/&gt;&lt;property id=&quot;20300&quot; value=&quot;Slide 94 - &amp;quot;COSF Ratings – Outcome 1 Entry data (fake data)&amp;quot;&quot;/&gt;&lt;property id=&quot;20307&quot; value=&quot;371&quot;/&gt;&lt;/object&gt;&lt;object type=&quot;3&quot; unique_id=&quot;10098&quot;&gt;&lt;property id=&quot;20148&quot; value=&quot;5&quot;/&gt;&lt;property id=&quot;20300&quot; value=&quot;Slide 95 - &amp;quot;Frequency on Outcome 1 - Statewide&amp;quot;&quot;/&gt;&lt;property id=&quot;20307&quot; value=&quot;372&quot;/&gt;&lt;/object&gt;&lt;object type=&quot;3&quot; unique_id=&quot;10099&quot;&gt;&lt;property id=&quot;20148&quot; value=&quot;5&quot;/&gt;&lt;property id=&quot;20300&quot; value=&quot;Slide 96 - &amp;quot;COSF Ratings – Outcome 1 Entry data (fake data)&amp;quot;&quot;/&gt;&lt;property id=&quot;20307&quot; value=&quot;375&quot;/&gt;&lt;/object&gt;&lt;object type=&quot;3&quot; unique_id=&quot;10100&quot;&gt;&lt;property id=&quot;20148&quot; value=&quot;5&quot;/&gt;&lt;property id=&quot;20300&quot; value=&quot;Slide 97 - &amp;quot;COSF Ratings – Outcome 1 Entry data (fake data)&amp;quot;&quot;/&gt;&lt;property id=&quot;20307&quot; value=&quot;397&quot;/&gt;&lt;/object&gt;&lt;object type=&quot;3&quot; unique_id=&quot;10101&quot;&gt;&lt;property id=&quot;20148&quot; value=&quot;5&quot;/&gt;&lt;property id=&quot;20300&quot; value=&quot;Slide 98 - &amp;quot;Comparison of two Groups&amp;quot;&quot;/&gt;&lt;property id=&quot;20307&quot; value=&quot;378&quot;/&gt;&lt;/object&gt;&lt;object type=&quot;3&quot; unique_id=&quot;10102&quot;&gt;&lt;property id=&quot;20148&quot; value=&quot;5&quot;/&gt;&lt;property id=&quot;20300&quot; value=&quot;Slide 99 - &amp;quot;Average Entry Scores on Outcomes&amp;quot;&quot;/&gt;&lt;property id=&quot;20307&quot; value=&quot;386&quot;/&gt;&lt;/object&gt;&lt;object type=&quot;3&quot; unique_id=&quot;10103&quot;&gt;&lt;property id=&quot;20148&quot; value=&quot;5&quot;/&gt;&lt;property id=&quot;20300&quot; value=&quot;Slide 100&quot;/&gt;&lt;property id=&quot;20307&quot; value=&quot;380&quot;/&gt;&lt;/object&gt;&lt;object type=&quot;3&quot; unique_id=&quot;10104&quot;&gt;&lt;property id=&quot;20148&quot; value=&quot;5&quot;/&gt;&lt;property id=&quot;20300&quot; value=&quot;Slide 101 - &amp;quot;OSEP Categories – Outcome 2: fake data&amp;quot;&quot;/&gt;&lt;property id=&quot;20307&quot; value=&quot;382&quot;/&gt;&lt;/object&gt;&lt;object type=&quot;3&quot; unique_id=&quot;10105&quot;&gt;&lt;property id=&quot;20148&quot; value=&quot;5&quot;/&gt;&lt;property id=&quot;20300&quot; value=&quot;Slide 102 - &amp;quot;Questions to ask&amp;quot;&quot;/&gt;&lt;property id=&quot;20307&quot; value=&quot;384&quot;/&gt;&lt;/object&gt;&lt;object type=&quot;3&quot; unique_id=&quot;10106&quot;&gt;&lt;property id=&quot;20148&quot; value=&quot;5&quot;/&gt;&lt;property id=&quot;20300&quot; value=&quot;Slide 103 - &amp;quot;Examining COSF data at one time point&amp;quot;&quot;/&gt;&lt;property id=&quot;20307&quot; value=&quot;385&quot;/&gt;&lt;/object&gt;&lt;object type=&quot;3&quot; unique_id=&quot;10107&quot;&gt;&lt;property id=&quot;20148&quot; value=&quot;5&quot;/&gt;&lt;property id=&quot;20300&quot; value=&quot;Slide 104 - &amp;quot;What we’ve looked at:&amp;quot;&quot;/&gt;&lt;property id=&quot;20307&quot; value=&quot;388&quot;/&gt;&lt;/object&gt;&lt;object type=&quot;3&quot; unique_id=&quot;10108&quot;&gt;&lt;property id=&quot;20148&quot; value=&quot;5&quot;/&gt;&lt;property id=&quot;20300&quot; value=&quot;Slide 105 - &amp;quot;What else might you want to look at?&amp;quot;&quot;/&gt;&lt;property id=&quot;20307&quot; value=&quot;389&quot;/&gt;&lt;/object&gt;&lt;object type=&quot;3&quot; unique_id=&quot;10109&quot;&gt;&lt;property id=&quot;20148&quot; value=&quot;5&quot;/&gt;&lt;property id=&quot;20300&quot; value=&quot;Slide 106&quot;/&gt;&lt;property id=&quot;20307&quot; value=&quot;394&quot;/&gt;&lt;/object&gt;&lt;object type=&quot;3&quot; unique_id=&quot;10110&quot;&gt;&lt;property id=&quot;20148&quot; value=&quot;5&quot;/&gt;&lt;property id=&quot;20300&quot; value=&quot;Slide 107 - &amp;quot;Application&amp;quot;&quot;/&gt;&lt;property id=&quot;20307&quot; value=&quot;393&quot;/&gt;&lt;/object&gt;&lt;object type=&quot;3&quot; unique_id=&quot;10111&quot;&gt;&lt;property id=&quot;20148&quot; value=&quot;5&quot;/&gt;&lt;property id=&quot;20300&quot; value=&quot;Slide 108&quot;/&gt;&lt;property id=&quot;20307&quot; value=&quot;391&quot;/&gt;&lt;/objec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6615</TotalTime>
  <Words>4427</Words>
  <Application>Microsoft Office PowerPoint</Application>
  <PresentationFormat>On-screen Show (4:3)</PresentationFormat>
  <Paragraphs>1131</Paragraphs>
  <Slides>108</Slides>
  <Notes>89</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108</vt:i4>
      </vt:variant>
    </vt:vector>
  </HeadingPairs>
  <TitlesOfParts>
    <vt:vector size="118" baseType="lpstr">
      <vt:lpstr>3_Default Design</vt:lpstr>
      <vt:lpstr>6_Default Design-First child</vt:lpstr>
      <vt:lpstr>Custom Design</vt:lpstr>
      <vt:lpstr>7_Default Design-Second child</vt:lpstr>
      <vt:lpstr>8_Default Design-Third child</vt:lpstr>
      <vt:lpstr>9_Default Design-Fourth child</vt:lpstr>
      <vt:lpstr>10_Default Design-Fifth child</vt:lpstr>
      <vt:lpstr>9_Default Design-Second child</vt:lpstr>
      <vt:lpstr>Acrobat Document</vt:lpstr>
      <vt:lpstr>Chart</vt:lpstr>
      <vt:lpstr>      Christina Kasprzak Austin, Texas,  March 2010</vt:lpstr>
      <vt:lpstr> Objective for the day</vt:lpstr>
      <vt:lpstr>Ways of increasing the consistency and accuracy of COSF data</vt:lpstr>
      <vt:lpstr>Selecting and implementing good formal assessments as an essential component of good child outcomes measurement </vt:lpstr>
      <vt:lpstr>Defining Assessment</vt:lpstr>
      <vt:lpstr>DEC recommended practices on early childhood assessment </vt:lpstr>
      <vt:lpstr>Purposes of Assessment</vt:lpstr>
      <vt:lpstr>Types of Assessment</vt:lpstr>
      <vt:lpstr>PROS and CONS of Norm referenced instruments</vt:lpstr>
      <vt:lpstr>PROS and CONS of Criterion Referenced instruments</vt:lpstr>
      <vt:lpstr>PROS and CONS of Curriculum-based instruments</vt:lpstr>
      <vt:lpstr>Again…</vt:lpstr>
      <vt:lpstr>Benefits of limiting assessment tools used for COSF</vt:lpstr>
      <vt:lpstr>What types of criteria to consider in the process of selecting tools for use with COSF</vt:lpstr>
      <vt:lpstr>Assessment Tool Trends</vt:lpstr>
      <vt:lpstr>Highlights of New Hampshire Criteria</vt:lpstr>
      <vt:lpstr> Highlights of Illinois Criteria A good assessment system ... </vt:lpstr>
      <vt:lpstr>Highlights of Colorado Criteria</vt:lpstr>
      <vt:lpstr>Highlights of North Dakota Criteria</vt:lpstr>
      <vt:lpstr>What do you think are values or priorities that would drive YOUR assessment choices?</vt:lpstr>
      <vt:lpstr>Activity:  Review of assessments based on criteria </vt:lpstr>
      <vt:lpstr>Application</vt:lpstr>
      <vt:lpstr>Promoting Data Quality: The Latest Resources from ECO</vt:lpstr>
      <vt:lpstr>Promoting Quality Data</vt:lpstr>
      <vt:lpstr> Refresher trainings </vt:lpstr>
      <vt:lpstr>Refresher:   Child Outcome  Summary Form </vt:lpstr>
      <vt:lpstr>Essential Knowledge for Completing the Child Outcomes  Summary Form  </vt:lpstr>
      <vt:lpstr>Important point</vt:lpstr>
      <vt:lpstr>Essential Knowledge for Completing the Child Outcomes  Summary Form  </vt:lpstr>
      <vt:lpstr> 1.  Know about the child’s functioning across settings and situations</vt:lpstr>
      <vt:lpstr>DEC* recommended practices            for assessment</vt:lpstr>
      <vt:lpstr>Assessment practices appropriate for outcomes measurement:  ASHA*</vt:lpstr>
      <vt:lpstr>Assessment instruments</vt:lpstr>
      <vt:lpstr>Essential Knowledge for Completing the Child Outcomes  Summary Form  </vt:lpstr>
      <vt:lpstr>     Resources for understanding age-expected child development</vt:lpstr>
      <vt:lpstr>Essential Knowledge for Completing the Child Outcomes  Summary Form  </vt:lpstr>
      <vt:lpstr>Outcomes Jeopardy</vt:lpstr>
      <vt:lpstr>Children have positive social relationships </vt:lpstr>
      <vt:lpstr>Children acquire and use  knowledge and skills </vt:lpstr>
      <vt:lpstr>Children take appropriate action  to meet their needs </vt:lpstr>
      <vt:lpstr>Essential Knowledge for Completing the Child Outcomes  Summary Form  </vt:lpstr>
      <vt:lpstr>The two COSF questions</vt:lpstr>
      <vt:lpstr>7 – Completely</vt:lpstr>
      <vt:lpstr>6 – Between completely  and somewhat</vt:lpstr>
      <vt:lpstr>5 – Somewhat</vt:lpstr>
      <vt:lpstr>4 – Between somewhat and nearly</vt:lpstr>
      <vt:lpstr>3 – Nearly</vt:lpstr>
      <vt:lpstr>2 – Between nearly and not yet</vt:lpstr>
      <vt:lpstr>1 – Not yet</vt:lpstr>
      <vt:lpstr>Rating Scale Jeopardy</vt:lpstr>
      <vt:lpstr>Slide 51</vt:lpstr>
      <vt:lpstr>Essential Knowledge for Completing the Child Outcomes  Summary Form  </vt:lpstr>
      <vt:lpstr>Slide 53</vt:lpstr>
      <vt:lpstr>Training Activities </vt:lpstr>
      <vt:lpstr>Slide 55</vt:lpstr>
      <vt:lpstr>Quality Review of COSF Team Discussion</vt:lpstr>
      <vt:lpstr>Quality Review of COSF Team Discussion</vt:lpstr>
      <vt:lpstr>Quality Review of COSF Team Discussion</vt:lpstr>
      <vt:lpstr>Slide 59</vt:lpstr>
      <vt:lpstr>Informing Families</vt:lpstr>
      <vt:lpstr>State Materials: Informing  Parents about Outcomes</vt:lpstr>
      <vt:lpstr>Preparing Families</vt:lpstr>
      <vt:lpstr>What Do We Expect  from Families</vt:lpstr>
      <vt:lpstr>Involving Families in a Conversation about Their Child</vt:lpstr>
      <vt:lpstr>Strategies for Involving Families in the COSF Rating Discussion</vt:lpstr>
      <vt:lpstr>Involving Families in the  Rating Discussion</vt:lpstr>
      <vt:lpstr>Families’ Right to  COSF Information</vt:lpstr>
      <vt:lpstr>Application</vt:lpstr>
      <vt:lpstr>Slide 69</vt:lpstr>
      <vt:lpstr> Training Activities </vt:lpstr>
      <vt:lpstr>Small group activity</vt:lpstr>
      <vt:lpstr>Small group activity</vt:lpstr>
      <vt:lpstr>Small group activity</vt:lpstr>
      <vt:lpstr>Small group activity</vt:lpstr>
      <vt:lpstr>Small group activity</vt:lpstr>
      <vt:lpstr>Application</vt:lpstr>
      <vt:lpstr>Slide 77</vt:lpstr>
      <vt:lpstr>  Training Activities   </vt:lpstr>
      <vt:lpstr>Quality Review of Completed COSFs</vt:lpstr>
      <vt:lpstr>Quality Review of Completed COSFs</vt:lpstr>
      <vt:lpstr>Quality Review of COSF</vt:lpstr>
      <vt:lpstr>Application</vt:lpstr>
      <vt:lpstr>Looking at Data </vt:lpstr>
      <vt:lpstr>Continuous Program Improvement</vt:lpstr>
      <vt:lpstr>Using data for program improvement = EIA</vt:lpstr>
      <vt:lpstr>Evidence</vt:lpstr>
      <vt:lpstr>Inference</vt:lpstr>
      <vt:lpstr>Inference</vt:lpstr>
      <vt:lpstr>Action</vt:lpstr>
      <vt:lpstr>Slide 90</vt:lpstr>
      <vt:lpstr>Promoting quality data through data analysis</vt:lpstr>
      <vt:lpstr>The validity of your data is questionable if…</vt:lpstr>
      <vt:lpstr>Slide 93</vt:lpstr>
      <vt:lpstr>COSF Ratings – Outcome 1 Entry data (fake data)</vt:lpstr>
      <vt:lpstr>Frequency on Outcome 1 - Statewide</vt:lpstr>
      <vt:lpstr>COSF Ratings – Outcome 1 Entry data (fake data)</vt:lpstr>
      <vt:lpstr>COSF Ratings – Outcome 1 Entry data (fake data)</vt:lpstr>
      <vt:lpstr>Comparison of two Groups</vt:lpstr>
      <vt:lpstr>Average Entry Scores on Outcomes</vt:lpstr>
      <vt:lpstr>Slide 100</vt:lpstr>
      <vt:lpstr>OSEP Categories – Outcome 2: fake data</vt:lpstr>
      <vt:lpstr>Questions to ask</vt:lpstr>
      <vt:lpstr>Examining COSF data at one time point</vt:lpstr>
      <vt:lpstr>What we’ve looked at:</vt:lpstr>
      <vt:lpstr>What else might you want to look at?</vt:lpstr>
      <vt:lpstr>Slide 106</vt:lpstr>
      <vt:lpstr>Application</vt:lpstr>
      <vt:lpstr>Slide 108</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 </dc:title>
  <dc:creator>ECO</dc:creator>
  <cp:lastModifiedBy> </cp:lastModifiedBy>
  <cp:revision>626</cp:revision>
  <dcterms:created xsi:type="dcterms:W3CDTF">2008-03-27T18:39:34Z</dcterms:created>
  <dcterms:modified xsi:type="dcterms:W3CDTF">2010-03-04T01:37:17Z</dcterms:modified>
</cp:coreProperties>
</file>