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18.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 id="2147483701" r:id="rId5"/>
    <p:sldMasterId id="2147483718" r:id="rId6"/>
    <p:sldMasterId id="2147483730" r:id="rId7"/>
  </p:sldMasterIdLst>
  <p:notesMasterIdLst>
    <p:notesMasterId r:id="rId41"/>
  </p:notesMasterIdLst>
  <p:sldIdLst>
    <p:sldId id="353" r:id="rId8"/>
    <p:sldId id="342" r:id="rId9"/>
    <p:sldId id="258" r:id="rId10"/>
    <p:sldId id="334" r:id="rId11"/>
    <p:sldId id="336" r:id="rId12"/>
    <p:sldId id="320" r:id="rId13"/>
    <p:sldId id="273" r:id="rId14"/>
    <p:sldId id="338" r:id="rId15"/>
    <p:sldId id="343" r:id="rId16"/>
    <p:sldId id="344" r:id="rId17"/>
    <p:sldId id="345" r:id="rId18"/>
    <p:sldId id="271" r:id="rId19"/>
    <p:sldId id="347" r:id="rId20"/>
    <p:sldId id="348" r:id="rId21"/>
    <p:sldId id="272" r:id="rId22"/>
    <p:sldId id="350" r:id="rId23"/>
    <p:sldId id="351" r:id="rId24"/>
    <p:sldId id="352" r:id="rId25"/>
    <p:sldId id="337" r:id="rId26"/>
    <p:sldId id="286" r:id="rId27"/>
    <p:sldId id="274" r:id="rId28"/>
    <p:sldId id="281" r:id="rId29"/>
    <p:sldId id="280" r:id="rId30"/>
    <p:sldId id="283" r:id="rId31"/>
    <p:sldId id="400" r:id="rId32"/>
    <p:sldId id="401" r:id="rId33"/>
    <p:sldId id="402" r:id="rId34"/>
    <p:sldId id="403" r:id="rId35"/>
    <p:sldId id="404" r:id="rId36"/>
    <p:sldId id="282" r:id="rId37"/>
    <p:sldId id="310" r:id="rId38"/>
    <p:sldId id="331" r:id="rId39"/>
    <p:sldId id="354"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3 Conducting Relevant Data Analysis" id="{187536D1-5CE8-416B-96E5-3B7839DD7EBD}">
          <p14:sldIdLst>
            <p14:sldId id="353"/>
            <p14:sldId id="342"/>
            <p14:sldId id="258"/>
            <p14:sldId id="334"/>
            <p14:sldId id="336"/>
            <p14:sldId id="320"/>
            <p14:sldId id="273"/>
            <p14:sldId id="338"/>
            <p14:sldId id="343"/>
            <p14:sldId id="344"/>
            <p14:sldId id="345"/>
            <p14:sldId id="271"/>
            <p14:sldId id="347"/>
            <p14:sldId id="348"/>
            <p14:sldId id="272"/>
            <p14:sldId id="350"/>
            <p14:sldId id="351"/>
            <p14:sldId id="352"/>
            <p14:sldId id="337"/>
            <p14:sldId id="286"/>
            <p14:sldId id="274"/>
            <p14:sldId id="281"/>
            <p14:sldId id="280"/>
            <p14:sldId id="283"/>
            <p14:sldId id="400"/>
            <p14:sldId id="401"/>
            <p14:sldId id="402"/>
            <p14:sldId id="403"/>
            <p14:sldId id="404"/>
            <p14:sldId id="282"/>
            <p14:sldId id="310"/>
            <p14:sldId id="331"/>
            <p14:sldId id="35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en" initials="K" lastIdx="10" clrIdx="0">
    <p:extLst>
      <p:ext uri="{19B8F6BF-5375-455C-9EA6-DF929625EA0E}">
        <p15:presenceInfo xmlns:p15="http://schemas.microsoft.com/office/powerpoint/2012/main" userId="Kellen" providerId="None"/>
      </p:ext>
    </p:extLst>
  </p:cmAuthor>
  <p:cmAuthor id="2" name="McCullough, Katy" initials="MK" lastIdx="1" clrIdx="1">
    <p:extLst>
      <p:ext uri="{19B8F6BF-5375-455C-9EA6-DF929625EA0E}">
        <p15:presenceInfo xmlns:p15="http://schemas.microsoft.com/office/powerpoint/2012/main" userId="S::kdmccull@ad.unc.edu::59481862-36b9-4a79-8810-ddc29bafb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D764"/>
    <a:srgbClr val="F4FAFE"/>
    <a:srgbClr val="5FC180"/>
    <a:srgbClr val="7570B3"/>
    <a:srgbClr val="9E480E"/>
    <a:srgbClr val="7DCD98"/>
    <a:srgbClr val="93D5A9"/>
    <a:srgbClr val="A1DAB4"/>
    <a:srgbClr val="215968"/>
    <a:srgbClr val="527D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7D563-ED83-4EC3-896D-8FB4493FE730}" v="3" dt="2021-03-26T19:42:47.379"/>
    <p1510:client id="{675D3AF1-3F3B-4659-8E94-E30CA9CA5533}" v="2720" dt="2021-03-26T06:58:38.599"/>
    <p1510:client id="{C005ACA9-DF36-44D8-9E05-DE732761037A}" v="8" dt="2021-03-26T21:11:12.6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67" autoAdjust="0"/>
    <p:restoredTop sz="73106" autoAdjust="0"/>
  </p:normalViewPr>
  <p:slideViewPr>
    <p:cSldViewPr snapToGrid="0">
      <p:cViewPr varScale="1">
        <p:scale>
          <a:sx n="83" d="100"/>
          <a:sy n="83" d="100"/>
        </p:scale>
        <p:origin x="167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0" Type="http://schemas.openxmlformats.org/officeDocument/2006/relationships/slide" Target="slides/slide13.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gner, Christine D" userId="c369a853-deb2-4f08-bab5-9994c2352df2" providerId="ADAL" clId="{C005ACA9-DF36-44D8-9E05-DE732761037A}"/>
    <pc:docChg chg="undo custSel modSld modSection">
      <pc:chgData name="Wagner, Christine D" userId="c369a853-deb2-4f08-bab5-9994c2352df2" providerId="ADAL" clId="{C005ACA9-DF36-44D8-9E05-DE732761037A}" dt="2021-03-26T21:12:44.050" v="387" actId="962"/>
      <pc:docMkLst>
        <pc:docMk/>
      </pc:docMkLst>
      <pc:sldChg chg="modSp mod">
        <pc:chgData name="Wagner, Christine D" userId="c369a853-deb2-4f08-bab5-9994c2352df2" providerId="ADAL" clId="{C005ACA9-DF36-44D8-9E05-DE732761037A}" dt="2021-03-26T14:49:29.496" v="293" actId="13244"/>
        <pc:sldMkLst>
          <pc:docMk/>
          <pc:sldMk cId="854015012" sldId="258"/>
        </pc:sldMkLst>
        <pc:spChg chg="ord">
          <ac:chgData name="Wagner, Christine D" userId="c369a853-deb2-4f08-bab5-9994c2352df2" providerId="ADAL" clId="{C005ACA9-DF36-44D8-9E05-DE732761037A}" dt="2021-03-26T14:48:53.873" v="288" actId="13244"/>
          <ac:spMkLst>
            <pc:docMk/>
            <pc:sldMk cId="854015012" sldId="258"/>
            <ac:spMk id="2" creationId="{00000000-0000-0000-0000-000000000000}"/>
          </ac:spMkLst>
        </pc:spChg>
        <pc:spChg chg="ord">
          <ac:chgData name="Wagner, Christine D" userId="c369a853-deb2-4f08-bab5-9994c2352df2" providerId="ADAL" clId="{C005ACA9-DF36-44D8-9E05-DE732761037A}" dt="2021-03-26T14:48:51.773" v="287" actId="13244"/>
          <ac:spMkLst>
            <pc:docMk/>
            <pc:sldMk cId="854015012" sldId="258"/>
            <ac:spMk id="14" creationId="{00000000-0000-0000-0000-000000000000}"/>
          </ac:spMkLst>
        </pc:spChg>
        <pc:picChg chg="mod ord">
          <ac:chgData name="Wagner, Christine D" userId="c369a853-deb2-4f08-bab5-9994c2352df2" providerId="ADAL" clId="{C005ACA9-DF36-44D8-9E05-DE732761037A}" dt="2021-03-26T14:49:29.496" v="293" actId="13244"/>
          <ac:picMkLst>
            <pc:docMk/>
            <pc:sldMk cId="854015012" sldId="258"/>
            <ac:picMk id="15" creationId="{00000000-0000-0000-0000-000000000000}"/>
          </ac:picMkLst>
        </pc:picChg>
      </pc:sldChg>
      <pc:sldChg chg="modSp mod">
        <pc:chgData name="Wagner, Christine D" userId="c369a853-deb2-4f08-bab5-9994c2352df2" providerId="ADAL" clId="{C005ACA9-DF36-44D8-9E05-DE732761037A}" dt="2021-03-26T14:41:20.249" v="30" actId="1076"/>
        <pc:sldMkLst>
          <pc:docMk/>
          <pc:sldMk cId="719661174" sldId="271"/>
        </pc:sldMkLst>
        <pc:grpChg chg="mod">
          <ac:chgData name="Wagner, Christine D" userId="c369a853-deb2-4f08-bab5-9994c2352df2" providerId="ADAL" clId="{C005ACA9-DF36-44D8-9E05-DE732761037A}" dt="2021-03-26T14:41:20.249" v="30" actId="1076"/>
          <ac:grpSpMkLst>
            <pc:docMk/>
            <pc:sldMk cId="719661174" sldId="271"/>
            <ac:grpSpMk id="16" creationId="{773E4B3C-6041-4A41-B3CD-CE992D920447}"/>
          </ac:grpSpMkLst>
        </pc:grpChg>
      </pc:sldChg>
      <pc:sldChg chg="modSp mod">
        <pc:chgData name="Wagner, Christine D" userId="c369a853-deb2-4f08-bab5-9994c2352df2" providerId="ADAL" clId="{C005ACA9-DF36-44D8-9E05-DE732761037A}" dt="2021-03-26T14:48:10.531" v="281" actId="13244"/>
        <pc:sldMkLst>
          <pc:docMk/>
          <pc:sldMk cId="1918355704" sldId="272"/>
        </pc:sldMkLst>
        <pc:spChg chg="ord">
          <ac:chgData name="Wagner, Christine D" userId="c369a853-deb2-4f08-bab5-9994c2352df2" providerId="ADAL" clId="{C005ACA9-DF36-44D8-9E05-DE732761037A}" dt="2021-03-26T14:48:10.531" v="281" actId="13244"/>
          <ac:spMkLst>
            <pc:docMk/>
            <pc:sldMk cId="1918355704" sldId="272"/>
            <ac:spMk id="2" creationId="{C8DE2BAF-4539-4A2A-BC5E-1BE2093C72D7}"/>
          </ac:spMkLst>
        </pc:spChg>
      </pc:sldChg>
      <pc:sldChg chg="modSp mod">
        <pc:chgData name="Wagner, Christine D" userId="c369a853-deb2-4f08-bab5-9994c2352df2" providerId="ADAL" clId="{C005ACA9-DF36-44D8-9E05-DE732761037A}" dt="2021-03-26T21:12:44.050" v="387" actId="962"/>
        <pc:sldMkLst>
          <pc:docMk/>
          <pc:sldMk cId="203984684" sldId="282"/>
        </pc:sldMkLst>
        <pc:spChg chg="ord">
          <ac:chgData name="Wagner, Christine D" userId="c369a853-deb2-4f08-bab5-9994c2352df2" providerId="ADAL" clId="{C005ACA9-DF36-44D8-9E05-DE732761037A}" dt="2021-03-26T14:47:01.704" v="274" actId="13244"/>
          <ac:spMkLst>
            <pc:docMk/>
            <pc:sldMk cId="203984684" sldId="282"/>
            <ac:spMk id="2" creationId="{DBA484A4-B7D2-49BE-9FC5-7227CCE1D731}"/>
          </ac:spMkLst>
        </pc:spChg>
        <pc:spChg chg="ord">
          <ac:chgData name="Wagner, Christine D" userId="c369a853-deb2-4f08-bab5-9994c2352df2" providerId="ADAL" clId="{C005ACA9-DF36-44D8-9E05-DE732761037A}" dt="2021-03-26T14:47:04.114" v="275" actId="13244"/>
          <ac:spMkLst>
            <pc:docMk/>
            <pc:sldMk cId="203984684" sldId="282"/>
            <ac:spMk id="3" creationId="{4C5F5296-454B-4ABE-806F-CBEB34DBA0D7}"/>
          </ac:spMkLst>
        </pc:spChg>
        <pc:spChg chg="ord">
          <ac:chgData name="Wagner, Christine D" userId="c369a853-deb2-4f08-bab5-9994c2352df2" providerId="ADAL" clId="{C005ACA9-DF36-44D8-9E05-DE732761037A}" dt="2021-03-26T14:46:58.316" v="273" actId="13244"/>
          <ac:spMkLst>
            <pc:docMk/>
            <pc:sldMk cId="203984684" sldId="282"/>
            <ac:spMk id="5125" creationId="{91B07F36-3994-4110-AAEC-CB59AAD1F372}"/>
          </ac:spMkLst>
        </pc:spChg>
        <pc:picChg chg="mod">
          <ac:chgData name="Wagner, Christine D" userId="c369a853-deb2-4f08-bab5-9994c2352df2" providerId="ADAL" clId="{C005ACA9-DF36-44D8-9E05-DE732761037A}" dt="2021-03-26T21:12:44.050" v="387" actId="962"/>
          <ac:picMkLst>
            <pc:docMk/>
            <pc:sldMk cId="203984684" sldId="282"/>
            <ac:picMk id="5122" creationId="{31F32431-7A8D-483E-91EC-8362006AF6E1}"/>
          </ac:picMkLst>
        </pc:picChg>
      </pc:sldChg>
      <pc:sldChg chg="modSp mod">
        <pc:chgData name="Wagner, Christine D" userId="c369a853-deb2-4f08-bab5-9994c2352df2" providerId="ADAL" clId="{C005ACA9-DF36-44D8-9E05-DE732761037A}" dt="2021-03-26T14:45:42.733" v="270" actId="962"/>
        <pc:sldMkLst>
          <pc:docMk/>
          <pc:sldMk cId="3725023872" sldId="310"/>
        </pc:sldMkLst>
        <pc:picChg chg="mod">
          <ac:chgData name="Wagner, Christine D" userId="c369a853-deb2-4f08-bab5-9994c2352df2" providerId="ADAL" clId="{C005ACA9-DF36-44D8-9E05-DE732761037A}" dt="2021-03-26T14:45:42.733" v="270" actId="962"/>
          <ac:picMkLst>
            <pc:docMk/>
            <pc:sldMk cId="3725023872" sldId="310"/>
            <ac:picMk id="4" creationId="{C57B231B-EEEC-4D8F-A033-8C8CB1EABBA9}"/>
          </ac:picMkLst>
        </pc:picChg>
      </pc:sldChg>
      <pc:sldChg chg="modSp mod">
        <pc:chgData name="Wagner, Christine D" userId="c369a853-deb2-4f08-bab5-9994c2352df2" providerId="ADAL" clId="{C005ACA9-DF36-44D8-9E05-DE732761037A}" dt="2021-03-26T14:46:02.228" v="271" actId="207"/>
        <pc:sldMkLst>
          <pc:docMk/>
          <pc:sldMk cId="2891957196" sldId="337"/>
        </pc:sldMkLst>
        <pc:spChg chg="mod">
          <ac:chgData name="Wagner, Christine D" userId="c369a853-deb2-4f08-bab5-9994c2352df2" providerId="ADAL" clId="{C005ACA9-DF36-44D8-9E05-DE732761037A}" dt="2021-03-26T14:46:02.228" v="271" actId="207"/>
          <ac:spMkLst>
            <pc:docMk/>
            <pc:sldMk cId="2891957196" sldId="337"/>
            <ac:spMk id="6" creationId="{BC84A930-1780-40DD-BB0D-2E0091F9E49A}"/>
          </ac:spMkLst>
        </pc:spChg>
      </pc:sldChg>
      <pc:sldChg chg="modSp mod">
        <pc:chgData name="Wagner, Christine D" userId="c369a853-deb2-4f08-bab5-9994c2352df2" providerId="ADAL" clId="{C005ACA9-DF36-44D8-9E05-DE732761037A}" dt="2021-03-26T14:39:48.714" v="17" actId="962"/>
        <pc:sldMkLst>
          <pc:docMk/>
          <pc:sldMk cId="825771239" sldId="343"/>
        </pc:sldMkLst>
        <pc:grpChg chg="mod">
          <ac:chgData name="Wagner, Christine D" userId="c369a853-deb2-4f08-bab5-9994c2352df2" providerId="ADAL" clId="{C005ACA9-DF36-44D8-9E05-DE732761037A}" dt="2021-03-26T14:39:48.714" v="17" actId="962"/>
          <ac:grpSpMkLst>
            <pc:docMk/>
            <pc:sldMk cId="825771239" sldId="343"/>
            <ac:grpSpMk id="5" creationId="{5F7CA411-AE9B-44EE-92AE-B9687B9E650B}"/>
          </ac:grpSpMkLst>
        </pc:grpChg>
      </pc:sldChg>
      <pc:sldChg chg="modSp mod">
        <pc:chgData name="Wagner, Christine D" userId="c369a853-deb2-4f08-bab5-9994c2352df2" providerId="ADAL" clId="{C005ACA9-DF36-44D8-9E05-DE732761037A}" dt="2021-03-26T14:48:36.186" v="286" actId="13244"/>
        <pc:sldMkLst>
          <pc:docMk/>
          <pc:sldMk cId="4101881034" sldId="344"/>
        </pc:sldMkLst>
        <pc:spChg chg="ord">
          <ac:chgData name="Wagner, Christine D" userId="c369a853-deb2-4f08-bab5-9994c2352df2" providerId="ADAL" clId="{C005ACA9-DF36-44D8-9E05-DE732761037A}" dt="2021-03-26T14:48:22.076" v="282" actId="13244"/>
          <ac:spMkLst>
            <pc:docMk/>
            <pc:sldMk cId="4101881034" sldId="344"/>
            <ac:spMk id="2" creationId="{5454D15E-8C90-451C-926D-325363A9E872}"/>
          </ac:spMkLst>
        </pc:spChg>
        <pc:spChg chg="ord">
          <ac:chgData name="Wagner, Christine D" userId="c369a853-deb2-4f08-bab5-9994c2352df2" providerId="ADAL" clId="{C005ACA9-DF36-44D8-9E05-DE732761037A}" dt="2021-03-26T14:48:28.702" v="283" actId="13244"/>
          <ac:spMkLst>
            <pc:docMk/>
            <pc:sldMk cId="4101881034" sldId="344"/>
            <ac:spMk id="4" creationId="{45E98782-C96C-4D4A-8CB4-1B1F0029CADA}"/>
          </ac:spMkLst>
        </pc:spChg>
        <pc:spChg chg="ord">
          <ac:chgData name="Wagner, Christine D" userId="c369a853-deb2-4f08-bab5-9994c2352df2" providerId="ADAL" clId="{C005ACA9-DF36-44D8-9E05-DE732761037A}" dt="2021-03-26T14:48:34.957" v="285" actId="13244"/>
          <ac:spMkLst>
            <pc:docMk/>
            <pc:sldMk cId="4101881034" sldId="344"/>
            <ac:spMk id="6" creationId="{79F68956-AB5B-4C14-B0CF-21E5A542180D}"/>
          </ac:spMkLst>
        </pc:spChg>
        <pc:grpChg chg="mod">
          <ac:chgData name="Wagner, Christine D" userId="c369a853-deb2-4f08-bab5-9994c2352df2" providerId="ADAL" clId="{C005ACA9-DF36-44D8-9E05-DE732761037A}" dt="2021-03-26T14:39:55.297" v="18" actId="962"/>
          <ac:grpSpMkLst>
            <pc:docMk/>
            <pc:sldMk cId="4101881034" sldId="344"/>
            <ac:grpSpMk id="9" creationId="{7467E57D-F703-4F19-914A-59DFC675FDB6}"/>
          </ac:grpSpMkLst>
        </pc:grpChg>
        <pc:graphicFrameChg chg="mod">
          <ac:chgData name="Wagner, Christine D" userId="c369a853-deb2-4f08-bab5-9994c2352df2" providerId="ADAL" clId="{C005ACA9-DF36-44D8-9E05-DE732761037A}" dt="2021-03-26T14:48:36.186" v="286" actId="13244"/>
          <ac:graphicFrameMkLst>
            <pc:docMk/>
            <pc:sldMk cId="4101881034" sldId="344"/>
            <ac:graphicFrameMk id="14" creationId="{00000000-0008-0000-0100-000020000000}"/>
          </ac:graphicFrameMkLst>
        </pc:graphicFrameChg>
        <pc:graphicFrameChg chg="mod">
          <ac:chgData name="Wagner, Christine D" userId="c369a853-deb2-4f08-bab5-9994c2352df2" providerId="ADAL" clId="{C005ACA9-DF36-44D8-9E05-DE732761037A}" dt="2021-03-26T14:48:33.309" v="284" actId="13244"/>
          <ac:graphicFrameMkLst>
            <pc:docMk/>
            <pc:sldMk cId="4101881034" sldId="344"/>
            <ac:graphicFrameMk id="15" creationId="{00000000-0008-0000-0100-000021000000}"/>
          </ac:graphicFrameMkLst>
        </pc:graphicFrameChg>
      </pc:sldChg>
      <pc:sldChg chg="modSp mod">
        <pc:chgData name="Wagner, Christine D" userId="c369a853-deb2-4f08-bab5-9994c2352df2" providerId="ADAL" clId="{C005ACA9-DF36-44D8-9E05-DE732761037A}" dt="2021-03-26T14:41:12.929" v="29" actId="1076"/>
        <pc:sldMkLst>
          <pc:docMk/>
          <pc:sldMk cId="341714067" sldId="345"/>
        </pc:sldMkLst>
        <pc:grpChg chg="mod">
          <ac:chgData name="Wagner, Christine D" userId="c369a853-deb2-4f08-bab5-9994c2352df2" providerId="ADAL" clId="{C005ACA9-DF36-44D8-9E05-DE732761037A}" dt="2021-03-26T14:41:10.738" v="28" actId="1076"/>
          <ac:grpSpMkLst>
            <pc:docMk/>
            <pc:sldMk cId="341714067" sldId="345"/>
            <ac:grpSpMk id="4" creationId="{913DB841-3065-402E-96D2-F5FBE3DE5CB6}"/>
          </ac:grpSpMkLst>
        </pc:grpChg>
        <pc:grpChg chg="mod">
          <ac:chgData name="Wagner, Christine D" userId="c369a853-deb2-4f08-bab5-9994c2352df2" providerId="ADAL" clId="{C005ACA9-DF36-44D8-9E05-DE732761037A}" dt="2021-03-26T14:41:12.929" v="29" actId="1076"/>
          <ac:grpSpMkLst>
            <pc:docMk/>
            <pc:sldMk cId="341714067" sldId="345"/>
            <ac:grpSpMk id="8" creationId="{C24105BB-7B45-4484-A219-9B833751988D}"/>
          </ac:grpSpMkLst>
        </pc:grpChg>
      </pc:sldChg>
      <pc:sldChg chg="modSp mod">
        <pc:chgData name="Wagner, Christine D" userId="c369a853-deb2-4f08-bab5-9994c2352df2" providerId="ADAL" clId="{C005ACA9-DF36-44D8-9E05-DE732761037A}" dt="2021-03-26T14:41:37.404" v="31" actId="962"/>
        <pc:sldMkLst>
          <pc:docMk/>
          <pc:sldMk cId="3573896588" sldId="347"/>
        </pc:sldMkLst>
        <pc:grpChg chg="mod">
          <ac:chgData name="Wagner, Christine D" userId="c369a853-deb2-4f08-bab5-9994c2352df2" providerId="ADAL" clId="{C005ACA9-DF36-44D8-9E05-DE732761037A}" dt="2021-03-26T14:41:37.404" v="31" actId="962"/>
          <ac:grpSpMkLst>
            <pc:docMk/>
            <pc:sldMk cId="3573896588" sldId="347"/>
            <ac:grpSpMk id="4" creationId="{580F14A4-D153-414F-9CBA-77D7786A15D9}"/>
          </ac:grpSpMkLst>
        </pc:grpChg>
      </pc:sldChg>
      <pc:sldChg chg="modSp mod">
        <pc:chgData name="Wagner, Christine D" userId="c369a853-deb2-4f08-bab5-9994c2352df2" providerId="ADAL" clId="{C005ACA9-DF36-44D8-9E05-DE732761037A}" dt="2021-03-26T14:37:22.821" v="2" actId="207"/>
        <pc:sldMkLst>
          <pc:docMk/>
          <pc:sldMk cId="2213887268" sldId="348"/>
        </pc:sldMkLst>
        <pc:spChg chg="mod">
          <ac:chgData name="Wagner, Christine D" userId="c369a853-deb2-4f08-bab5-9994c2352df2" providerId="ADAL" clId="{C005ACA9-DF36-44D8-9E05-DE732761037A}" dt="2021-03-26T14:37:22.821" v="2" actId="207"/>
          <ac:spMkLst>
            <pc:docMk/>
            <pc:sldMk cId="2213887268" sldId="348"/>
            <ac:spMk id="2" creationId="{1A9C2273-5283-451F-9328-F15B946B96A3}"/>
          </ac:spMkLst>
        </pc:spChg>
      </pc:sldChg>
      <pc:sldChg chg="modSp mod">
        <pc:chgData name="Wagner, Christine D" userId="c369a853-deb2-4f08-bab5-9994c2352df2" providerId="ADAL" clId="{C005ACA9-DF36-44D8-9E05-DE732761037A}" dt="2021-03-26T14:48:03.919" v="280" actId="962"/>
        <pc:sldMkLst>
          <pc:docMk/>
          <pc:sldMk cId="845041106" sldId="350"/>
        </pc:sldMkLst>
        <pc:spChg chg="ord">
          <ac:chgData name="Wagner, Christine D" userId="c369a853-deb2-4f08-bab5-9994c2352df2" providerId="ADAL" clId="{C005ACA9-DF36-44D8-9E05-DE732761037A}" dt="2021-03-26T14:47:24.409" v="276" actId="13244"/>
          <ac:spMkLst>
            <pc:docMk/>
            <pc:sldMk cId="845041106" sldId="350"/>
            <ac:spMk id="2" creationId="{27BD7177-3BD3-4792-93DA-9940B9BDAB18}"/>
          </ac:spMkLst>
        </pc:spChg>
        <pc:spChg chg="mod ord">
          <ac:chgData name="Wagner, Christine D" userId="c369a853-deb2-4f08-bab5-9994c2352df2" providerId="ADAL" clId="{C005ACA9-DF36-44D8-9E05-DE732761037A}" dt="2021-03-26T14:48:03.068" v="279" actId="962"/>
          <ac:spMkLst>
            <pc:docMk/>
            <pc:sldMk cId="845041106" sldId="350"/>
            <ac:spMk id="13" creationId="{DED3D819-3299-4F66-A52C-0DB1BA8466B4}"/>
          </ac:spMkLst>
        </pc:spChg>
        <pc:spChg chg="mod">
          <ac:chgData name="Wagner, Christine D" userId="c369a853-deb2-4f08-bab5-9994c2352df2" providerId="ADAL" clId="{C005ACA9-DF36-44D8-9E05-DE732761037A}" dt="2021-03-26T14:48:03.919" v="280" actId="962"/>
          <ac:spMkLst>
            <pc:docMk/>
            <pc:sldMk cId="845041106" sldId="350"/>
            <ac:spMk id="15" creationId="{A0D6BAD2-03A9-46D5-AC3E-2E0F1A81307E}"/>
          </ac:spMkLst>
        </pc:spChg>
        <pc:graphicFrameChg chg="mod">
          <ac:chgData name="Wagner, Christine D" userId="c369a853-deb2-4f08-bab5-9994c2352df2" providerId="ADAL" clId="{C005ACA9-DF36-44D8-9E05-DE732761037A}" dt="2021-03-26T14:47:27.003" v="277" actId="13244"/>
          <ac:graphicFrameMkLst>
            <pc:docMk/>
            <pc:sldMk cId="845041106" sldId="350"/>
            <ac:graphicFrameMk id="8" creationId="{F78C94F1-0E3C-4824-9E1F-9F760DFFD4B4}"/>
          </ac:graphicFrameMkLst>
        </pc:graphicFrameChg>
      </pc:sldChg>
      <pc:sldChg chg="delSp modSp mod">
        <pc:chgData name="Wagner, Christine D" userId="c369a853-deb2-4f08-bab5-9994c2352df2" providerId="ADAL" clId="{C005ACA9-DF36-44D8-9E05-DE732761037A}" dt="2021-03-26T14:50:23.705" v="295" actId="14100"/>
        <pc:sldMkLst>
          <pc:docMk/>
          <pc:sldMk cId="0" sldId="353"/>
        </pc:sldMkLst>
        <pc:spChg chg="mod">
          <ac:chgData name="Wagner, Christine D" userId="c369a853-deb2-4f08-bab5-9994c2352df2" providerId="ADAL" clId="{C005ACA9-DF36-44D8-9E05-DE732761037A}" dt="2021-03-26T14:50:23.705" v="295" actId="14100"/>
          <ac:spMkLst>
            <pc:docMk/>
            <pc:sldMk cId="0" sldId="353"/>
            <ac:spMk id="2" creationId="{00000000-0000-0000-0000-000000000000}"/>
          </ac:spMkLst>
        </pc:spChg>
        <pc:spChg chg="del mod">
          <ac:chgData name="Wagner, Christine D" userId="c369a853-deb2-4f08-bab5-9994c2352df2" providerId="ADAL" clId="{C005ACA9-DF36-44D8-9E05-DE732761037A}" dt="2021-03-26T14:38:20.450" v="6" actId="478"/>
          <ac:spMkLst>
            <pc:docMk/>
            <pc:sldMk cId="0" sldId="353"/>
            <ac:spMk id="6" creationId="{CD00D7CD-D83E-4919-B185-B26E8ECE660E}"/>
          </ac:spMkLst>
        </pc:spChg>
      </pc:sldChg>
      <pc:sldChg chg="modSp mod">
        <pc:chgData name="Wagner, Christine D" userId="c369a853-deb2-4f08-bab5-9994c2352df2" providerId="ADAL" clId="{C005ACA9-DF36-44D8-9E05-DE732761037A}" dt="2021-03-26T14:46:42.824" v="272" actId="13244"/>
        <pc:sldMkLst>
          <pc:docMk/>
          <pc:sldMk cId="944409962" sldId="354"/>
        </pc:sldMkLst>
        <pc:spChg chg="ord">
          <ac:chgData name="Wagner, Christine D" userId="c369a853-deb2-4f08-bab5-9994c2352df2" providerId="ADAL" clId="{C005ACA9-DF36-44D8-9E05-DE732761037A}" dt="2021-03-26T14:46:42.824" v="272" actId="13244"/>
          <ac:spMkLst>
            <pc:docMk/>
            <pc:sldMk cId="944409962" sldId="354"/>
            <ac:spMk id="2" creationId="{00000000-0000-0000-0000-000000000000}"/>
          </ac:spMkLst>
        </pc:spChg>
        <pc:cxnChg chg="mod">
          <ac:chgData name="Wagner, Christine D" userId="c369a853-deb2-4f08-bab5-9994c2352df2" providerId="ADAL" clId="{C005ACA9-DF36-44D8-9E05-DE732761037A}" dt="2021-03-26T14:41:54.804" v="33" actId="962"/>
          <ac:cxnSpMkLst>
            <pc:docMk/>
            <pc:sldMk cId="944409962" sldId="354"/>
            <ac:cxnSpMk id="6" creationId="{00000000-0000-0000-0000-000000000000}"/>
          </ac:cxnSpMkLst>
        </pc:cxnChg>
        <pc:cxnChg chg="mod">
          <ac:chgData name="Wagner, Christine D" userId="c369a853-deb2-4f08-bab5-9994c2352df2" providerId="ADAL" clId="{C005ACA9-DF36-44D8-9E05-DE732761037A}" dt="2021-03-26T14:41:51.644" v="32" actId="962"/>
          <ac:cxnSpMkLst>
            <pc:docMk/>
            <pc:sldMk cId="944409962" sldId="354"/>
            <ac:cxnSpMk id="12" creationId="{D87CC2BA-90BC-044C-BC57-2836BE3B86EC}"/>
          </ac:cxnSpMkLst>
        </pc:cxnChg>
      </pc:sldChg>
    </pc:docChg>
  </pc:docChgLst>
  <pc:docChgLst>
    <pc:chgData name="Kellen" userId="9bc4fa1f-7b64-4b31-a669-8cacb7cbcbb5" providerId="ADAL" clId="{675D3AF1-3F3B-4659-8E94-E30CA9CA5533}"/>
    <pc:docChg chg="undo redo custSel modSld">
      <pc:chgData name="Kellen" userId="9bc4fa1f-7b64-4b31-a669-8cacb7cbcbb5" providerId="ADAL" clId="{675D3AF1-3F3B-4659-8E94-E30CA9CA5533}" dt="2021-03-26T06:58:38.599" v="9082" actId="962"/>
      <pc:docMkLst>
        <pc:docMk/>
      </pc:docMkLst>
      <pc:sldChg chg="modNotesTx">
        <pc:chgData name="Kellen" userId="9bc4fa1f-7b64-4b31-a669-8cacb7cbcbb5" providerId="ADAL" clId="{675D3AF1-3F3B-4659-8E94-E30CA9CA5533}" dt="2021-03-26T00:21:56.247" v="22"/>
        <pc:sldMkLst>
          <pc:docMk/>
          <pc:sldMk cId="719661174" sldId="271"/>
        </pc:sldMkLst>
      </pc:sldChg>
      <pc:sldChg chg="modSp mod">
        <pc:chgData name="Kellen" userId="9bc4fa1f-7b64-4b31-a669-8cacb7cbcbb5" providerId="ADAL" clId="{675D3AF1-3F3B-4659-8E94-E30CA9CA5533}" dt="2021-03-26T00:24:27.947" v="35" actId="20577"/>
        <pc:sldMkLst>
          <pc:docMk/>
          <pc:sldMk cId="3364400767" sldId="283"/>
        </pc:sldMkLst>
        <pc:spChg chg="mod">
          <ac:chgData name="Kellen" userId="9bc4fa1f-7b64-4b31-a669-8cacb7cbcbb5" providerId="ADAL" clId="{675D3AF1-3F3B-4659-8E94-E30CA9CA5533}" dt="2021-03-26T00:24:27.947" v="35" actId="20577"/>
          <ac:spMkLst>
            <pc:docMk/>
            <pc:sldMk cId="3364400767" sldId="283"/>
            <ac:spMk id="3" creationId="{04558C4C-1CD6-4FB7-8871-153C6D1F3DA7}"/>
          </ac:spMkLst>
        </pc:spChg>
      </pc:sldChg>
      <pc:sldChg chg="modSp modNotesTx">
        <pc:chgData name="Kellen" userId="9bc4fa1f-7b64-4b31-a669-8cacb7cbcbb5" providerId="ADAL" clId="{675D3AF1-3F3B-4659-8E94-E30CA9CA5533}" dt="2021-03-26T05:32:18.027" v="4334" actId="962"/>
        <pc:sldMkLst>
          <pc:docMk/>
          <pc:sldMk cId="2834517597" sldId="286"/>
        </pc:sldMkLst>
        <pc:graphicFrameChg chg="mod">
          <ac:chgData name="Kellen" userId="9bc4fa1f-7b64-4b31-a669-8cacb7cbcbb5" providerId="ADAL" clId="{675D3AF1-3F3B-4659-8E94-E30CA9CA5533}" dt="2021-03-26T05:32:18.027" v="4334" actId="962"/>
          <ac:graphicFrameMkLst>
            <pc:docMk/>
            <pc:sldMk cId="2834517597" sldId="286"/>
            <ac:graphicFrameMk id="8" creationId="{D76D97D5-D54F-4272-9434-1D517C9510F6}"/>
          </ac:graphicFrameMkLst>
        </pc:graphicFrameChg>
      </pc:sldChg>
      <pc:sldChg chg="modSp modNotesTx">
        <pc:chgData name="Kellen" userId="9bc4fa1f-7b64-4b31-a669-8cacb7cbcbb5" providerId="ADAL" clId="{675D3AF1-3F3B-4659-8E94-E30CA9CA5533}" dt="2021-03-26T06:35:15.964" v="8167" actId="20577"/>
        <pc:sldMkLst>
          <pc:docMk/>
          <pc:sldMk cId="825771239" sldId="343"/>
        </pc:sldMkLst>
        <pc:graphicFrameChg chg="mod">
          <ac:chgData name="Kellen" userId="9bc4fa1f-7b64-4b31-a669-8cacb7cbcbb5" providerId="ADAL" clId="{675D3AF1-3F3B-4659-8E94-E30CA9CA5533}" dt="2021-03-26T05:23:13.433" v="3480" actId="962"/>
          <ac:graphicFrameMkLst>
            <pc:docMk/>
            <pc:sldMk cId="825771239" sldId="343"/>
            <ac:graphicFrameMk id="6" creationId="{01F9B569-9184-4F0B-815D-FB5B3AABC638}"/>
          </ac:graphicFrameMkLst>
        </pc:graphicFrameChg>
        <pc:graphicFrameChg chg="mod">
          <ac:chgData name="Kellen" userId="9bc4fa1f-7b64-4b31-a669-8cacb7cbcbb5" providerId="ADAL" clId="{675D3AF1-3F3B-4659-8E94-E30CA9CA5533}" dt="2021-03-26T05:26:43.646" v="3884" actId="962"/>
          <ac:graphicFrameMkLst>
            <pc:docMk/>
            <pc:sldMk cId="825771239" sldId="343"/>
            <ac:graphicFrameMk id="10" creationId="{E3B5D7AD-D3FE-4F77-ADA5-D3BF64F814FE}"/>
          </ac:graphicFrameMkLst>
        </pc:graphicFrameChg>
      </pc:sldChg>
      <pc:sldChg chg="modSp modNotesTx">
        <pc:chgData name="Kellen" userId="9bc4fa1f-7b64-4b31-a669-8cacb7cbcbb5" providerId="ADAL" clId="{675D3AF1-3F3B-4659-8E94-E30CA9CA5533}" dt="2021-03-26T06:44:57.283" v="8809" actId="313"/>
        <pc:sldMkLst>
          <pc:docMk/>
          <pc:sldMk cId="4101881034" sldId="344"/>
        </pc:sldMkLst>
        <pc:graphicFrameChg chg="mod">
          <ac:chgData name="Kellen" userId="9bc4fa1f-7b64-4b31-a669-8cacb7cbcbb5" providerId="ADAL" clId="{675D3AF1-3F3B-4659-8E94-E30CA9CA5533}" dt="2021-03-26T03:34:23.320" v="212" actId="962"/>
          <ac:graphicFrameMkLst>
            <pc:docMk/>
            <pc:sldMk cId="4101881034" sldId="344"/>
            <ac:graphicFrameMk id="14" creationId="{00000000-0008-0000-0100-000020000000}"/>
          </ac:graphicFrameMkLst>
        </pc:graphicFrameChg>
        <pc:graphicFrameChg chg="mod">
          <ac:chgData name="Kellen" userId="9bc4fa1f-7b64-4b31-a669-8cacb7cbcbb5" providerId="ADAL" clId="{675D3AF1-3F3B-4659-8E94-E30CA9CA5533}" dt="2021-03-26T03:34:01.552" v="172" actId="962"/>
          <ac:graphicFrameMkLst>
            <pc:docMk/>
            <pc:sldMk cId="4101881034" sldId="344"/>
            <ac:graphicFrameMk id="15" creationId="{00000000-0008-0000-0100-000021000000}"/>
          </ac:graphicFrameMkLst>
        </pc:graphicFrameChg>
      </pc:sldChg>
      <pc:sldChg chg="modSp mod modNotesTx">
        <pc:chgData name="Kellen" userId="9bc4fa1f-7b64-4b31-a669-8cacb7cbcbb5" providerId="ADAL" clId="{675D3AF1-3F3B-4659-8E94-E30CA9CA5533}" dt="2021-03-26T04:24:18.383" v="1482" actId="20577"/>
        <pc:sldMkLst>
          <pc:docMk/>
          <pc:sldMk cId="341714067" sldId="345"/>
        </pc:sldMkLst>
        <pc:spChg chg="mod">
          <ac:chgData name="Kellen" userId="9bc4fa1f-7b64-4b31-a669-8cacb7cbcbb5" providerId="ADAL" clId="{675D3AF1-3F3B-4659-8E94-E30CA9CA5533}" dt="2021-03-26T02:12:15.363" v="36" actId="20577"/>
          <ac:spMkLst>
            <pc:docMk/>
            <pc:sldMk cId="341714067" sldId="345"/>
            <ac:spMk id="5" creationId="{7E0685B4-350F-4038-B9E9-5F0CE09ED1A9}"/>
          </ac:spMkLst>
        </pc:spChg>
        <pc:spChg chg="mod">
          <ac:chgData name="Kellen" userId="9bc4fa1f-7b64-4b31-a669-8cacb7cbcbb5" providerId="ADAL" clId="{675D3AF1-3F3B-4659-8E94-E30CA9CA5533}" dt="2021-03-26T02:12:25.787" v="38" actId="404"/>
          <ac:spMkLst>
            <pc:docMk/>
            <pc:sldMk cId="341714067" sldId="345"/>
            <ac:spMk id="9" creationId="{1FEFC479-77A8-459C-8849-51D0FBB57664}"/>
          </ac:spMkLst>
        </pc:spChg>
        <pc:graphicFrameChg chg="mod">
          <ac:chgData name="Kellen" userId="9bc4fa1f-7b64-4b31-a669-8cacb7cbcbb5" providerId="ADAL" clId="{675D3AF1-3F3B-4659-8E94-E30CA9CA5533}" dt="2021-03-26T04:22:38.350" v="1412" actId="962"/>
          <ac:graphicFrameMkLst>
            <pc:docMk/>
            <pc:sldMk cId="341714067" sldId="345"/>
            <ac:graphicFrameMk id="7" creationId="{9889D45D-42AF-4FB7-A112-DD641CAAB56F}"/>
          </ac:graphicFrameMkLst>
        </pc:graphicFrameChg>
      </pc:sldChg>
      <pc:sldChg chg="modSp mod modNotesTx">
        <pc:chgData name="Kellen" userId="9bc4fa1f-7b64-4b31-a669-8cacb7cbcbb5" providerId="ADAL" clId="{675D3AF1-3F3B-4659-8E94-E30CA9CA5533}" dt="2021-03-26T06:58:38.599" v="9082" actId="962"/>
        <pc:sldMkLst>
          <pc:docMk/>
          <pc:sldMk cId="3573896588" sldId="347"/>
        </pc:sldMkLst>
        <pc:graphicFrameChg chg="mod">
          <ac:chgData name="Kellen" userId="9bc4fa1f-7b64-4b31-a669-8cacb7cbcbb5" providerId="ADAL" clId="{675D3AF1-3F3B-4659-8E94-E30CA9CA5533}" dt="2021-03-26T06:58:38.599" v="9082" actId="962"/>
          <ac:graphicFrameMkLst>
            <pc:docMk/>
            <pc:sldMk cId="3573896588" sldId="347"/>
            <ac:graphicFrameMk id="7" creationId="{663EBF79-A8BF-4B3A-A54A-DC4122438A52}"/>
          </ac:graphicFrameMkLst>
        </pc:graphicFrameChg>
      </pc:sldChg>
      <pc:sldChg chg="modNotesTx">
        <pc:chgData name="Kellen" userId="9bc4fa1f-7b64-4b31-a669-8cacb7cbcbb5" providerId="ADAL" clId="{675D3AF1-3F3B-4659-8E94-E30CA9CA5533}" dt="2021-03-26T00:22:33.576" v="27"/>
        <pc:sldMkLst>
          <pc:docMk/>
          <pc:sldMk cId="2213887268" sldId="348"/>
        </pc:sldMkLst>
      </pc:sldChg>
      <pc:sldChg chg="modSp modNotesTx">
        <pc:chgData name="Kellen" userId="9bc4fa1f-7b64-4b31-a669-8cacb7cbcbb5" providerId="ADAL" clId="{675D3AF1-3F3B-4659-8E94-E30CA9CA5533}" dt="2021-03-26T05:05:00.795" v="2144" actId="962"/>
        <pc:sldMkLst>
          <pc:docMk/>
          <pc:sldMk cId="845041106" sldId="350"/>
        </pc:sldMkLst>
        <pc:graphicFrameChg chg="mod">
          <ac:chgData name="Kellen" userId="9bc4fa1f-7b64-4b31-a669-8cacb7cbcbb5" providerId="ADAL" clId="{675D3AF1-3F3B-4659-8E94-E30CA9CA5533}" dt="2021-03-26T05:05:00.795" v="2144" actId="962"/>
          <ac:graphicFrameMkLst>
            <pc:docMk/>
            <pc:sldMk cId="845041106" sldId="350"/>
            <ac:graphicFrameMk id="8" creationId="{F78C94F1-0E3C-4824-9E1F-9F760DFFD4B4}"/>
          </ac:graphicFrameMkLst>
        </pc:graphicFrameChg>
      </pc:sldChg>
      <pc:sldChg chg="modNotesTx">
        <pc:chgData name="Kellen" userId="9bc4fa1f-7b64-4b31-a669-8cacb7cbcbb5" providerId="ADAL" clId="{675D3AF1-3F3B-4659-8E94-E30CA9CA5533}" dt="2021-03-26T05:17:46.175" v="3052" actId="20577"/>
        <pc:sldMkLst>
          <pc:docMk/>
          <pc:sldMk cId="304994169" sldId="351"/>
        </pc:sldMkLst>
      </pc:sldChg>
      <pc:sldChg chg="modNotesTx">
        <pc:chgData name="Kellen" userId="9bc4fa1f-7b64-4b31-a669-8cacb7cbcbb5" providerId="ADAL" clId="{675D3AF1-3F3B-4659-8E94-E30CA9CA5533}" dt="2021-03-26T00:23:18.690" v="30"/>
        <pc:sldMkLst>
          <pc:docMk/>
          <pc:sldMk cId="1448476562" sldId="352"/>
        </pc:sldMkLst>
      </pc:sldChg>
    </pc:docChg>
  </pc:docChgLst>
  <pc:docChgLst>
    <pc:chgData name="McCullough, Katy" userId="59481862-36b9-4a79-8810-ddc29bafb380" providerId="ADAL" clId="{38E7D563-ED83-4EC3-896D-8FB4493FE730}"/>
    <pc:docChg chg="custSel addSld delSld modSld modSection">
      <pc:chgData name="McCullough, Katy" userId="59481862-36b9-4a79-8810-ddc29bafb380" providerId="ADAL" clId="{38E7D563-ED83-4EC3-896D-8FB4493FE730}" dt="2021-03-26T19:54:35.877" v="376" actId="33524"/>
      <pc:docMkLst>
        <pc:docMk/>
      </pc:docMkLst>
      <pc:sldChg chg="addSp delSp modSp new del">
        <pc:chgData name="McCullough, Katy" userId="59481862-36b9-4a79-8810-ddc29bafb380" providerId="ADAL" clId="{38E7D563-ED83-4EC3-896D-8FB4493FE730}" dt="2021-03-26T19:51:05.298" v="257" actId="2696"/>
        <pc:sldMkLst>
          <pc:docMk/>
          <pc:sldMk cId="4154206119" sldId="355"/>
        </pc:sldMkLst>
        <pc:spChg chg="del">
          <ac:chgData name="McCullough, Katy" userId="59481862-36b9-4a79-8810-ddc29bafb380" providerId="ADAL" clId="{38E7D563-ED83-4EC3-896D-8FB4493FE730}" dt="2021-03-26T19:41:54.975" v="1"/>
          <ac:spMkLst>
            <pc:docMk/>
            <pc:sldMk cId="4154206119" sldId="355"/>
            <ac:spMk id="3" creationId="{3EDAF163-C4DE-4FBB-934B-B4EB70444109}"/>
          </ac:spMkLst>
        </pc:spChg>
        <pc:picChg chg="add mod">
          <ac:chgData name="McCullough, Katy" userId="59481862-36b9-4a79-8810-ddc29bafb380" providerId="ADAL" clId="{38E7D563-ED83-4EC3-896D-8FB4493FE730}" dt="2021-03-26T19:41:54.975" v="1"/>
          <ac:picMkLst>
            <pc:docMk/>
            <pc:sldMk cId="4154206119" sldId="355"/>
            <ac:picMk id="5" creationId="{5334EB91-9223-4CD6-9817-2D0D4BC30F17}"/>
          </ac:picMkLst>
        </pc:picChg>
      </pc:sldChg>
      <pc:sldChg chg="modSp mod modNotesTx">
        <pc:chgData name="McCullough, Katy" userId="59481862-36b9-4a79-8810-ddc29bafb380" providerId="ADAL" clId="{38E7D563-ED83-4EC3-896D-8FB4493FE730}" dt="2021-03-26T19:54:35.877" v="376" actId="33524"/>
        <pc:sldMkLst>
          <pc:docMk/>
          <pc:sldMk cId="1040839276" sldId="400"/>
        </pc:sldMkLst>
        <pc:spChg chg="mod">
          <ac:chgData name="McCullough, Katy" userId="59481862-36b9-4a79-8810-ddc29bafb380" providerId="ADAL" clId="{38E7D563-ED83-4EC3-896D-8FB4493FE730}" dt="2021-03-26T19:47:31.472" v="200" actId="20577"/>
          <ac:spMkLst>
            <pc:docMk/>
            <pc:sldMk cId="1040839276" sldId="400"/>
            <ac:spMk id="3" creationId="{00000000-0000-0000-0000-000000000000}"/>
          </ac:spMkLst>
        </pc:spChg>
      </pc:sldChg>
      <pc:sldChg chg="modSp mod modNotesTx">
        <pc:chgData name="McCullough, Katy" userId="59481862-36b9-4a79-8810-ddc29bafb380" providerId="ADAL" clId="{38E7D563-ED83-4EC3-896D-8FB4493FE730}" dt="2021-03-26T19:48:30.758" v="215" actId="20577"/>
        <pc:sldMkLst>
          <pc:docMk/>
          <pc:sldMk cId="4233582828" sldId="401"/>
        </pc:sldMkLst>
        <pc:spChg chg="mod">
          <ac:chgData name="McCullough, Katy" userId="59481862-36b9-4a79-8810-ddc29bafb380" providerId="ADAL" clId="{38E7D563-ED83-4EC3-896D-8FB4493FE730}" dt="2021-03-26T19:48:18.860" v="214" actId="20577"/>
          <ac:spMkLst>
            <pc:docMk/>
            <pc:sldMk cId="4233582828" sldId="401"/>
            <ac:spMk id="3" creationId="{00000000-0000-0000-0000-000000000000}"/>
          </ac:spMkLst>
        </pc:spChg>
      </pc:sldChg>
      <pc:sldChg chg="modSp mod modNotesTx">
        <pc:chgData name="McCullough, Katy" userId="59481862-36b9-4a79-8810-ddc29bafb380" providerId="ADAL" clId="{38E7D563-ED83-4EC3-896D-8FB4493FE730}" dt="2021-03-26T19:49:14.464" v="220" actId="12"/>
        <pc:sldMkLst>
          <pc:docMk/>
          <pc:sldMk cId="2272470471" sldId="402"/>
        </pc:sldMkLst>
        <pc:spChg chg="mod">
          <ac:chgData name="McCullough, Katy" userId="59481862-36b9-4a79-8810-ddc29bafb380" providerId="ADAL" clId="{38E7D563-ED83-4EC3-896D-8FB4493FE730}" dt="2021-03-26T19:48:49.859" v="217" actId="20577"/>
          <ac:spMkLst>
            <pc:docMk/>
            <pc:sldMk cId="2272470471" sldId="402"/>
            <ac:spMk id="3" creationId="{00000000-0000-0000-0000-000000000000}"/>
          </ac:spMkLst>
        </pc:spChg>
      </pc:sldChg>
      <pc:sldChg chg="modSp mod modNotesTx">
        <pc:chgData name="McCullough, Katy" userId="59481862-36b9-4a79-8810-ddc29bafb380" providerId="ADAL" clId="{38E7D563-ED83-4EC3-896D-8FB4493FE730}" dt="2021-03-26T19:49:50.227" v="234" actId="1076"/>
        <pc:sldMkLst>
          <pc:docMk/>
          <pc:sldMk cId="1918509636" sldId="403"/>
        </pc:sldMkLst>
        <pc:spChg chg="mod">
          <ac:chgData name="McCullough, Katy" userId="59481862-36b9-4a79-8810-ddc29bafb380" providerId="ADAL" clId="{38E7D563-ED83-4EC3-896D-8FB4493FE730}" dt="2021-03-26T19:49:50.227" v="234" actId="1076"/>
          <ac:spMkLst>
            <pc:docMk/>
            <pc:sldMk cId="1918509636" sldId="403"/>
            <ac:spMk id="3" creationId="{00000000-0000-0000-0000-000000000000}"/>
          </ac:spMkLst>
        </pc:spChg>
      </pc:sldChg>
      <pc:sldChg chg="modSp mod modNotesTx">
        <pc:chgData name="McCullough, Katy" userId="59481862-36b9-4a79-8810-ddc29bafb380" providerId="ADAL" clId="{38E7D563-ED83-4EC3-896D-8FB4493FE730}" dt="2021-03-26T19:50:54.851" v="256" actId="20577"/>
        <pc:sldMkLst>
          <pc:docMk/>
          <pc:sldMk cId="557909846" sldId="404"/>
        </pc:sldMkLst>
        <pc:spChg chg="mod">
          <ac:chgData name="McCullough, Katy" userId="59481862-36b9-4a79-8810-ddc29bafb380" providerId="ADAL" clId="{38E7D563-ED83-4EC3-896D-8FB4493FE730}" dt="2021-03-26T19:50:54.851" v="256" actId="20577"/>
          <ac:spMkLst>
            <pc:docMk/>
            <pc:sldMk cId="557909846" sldId="404"/>
            <ac:spMk id="2" creationId="{00000000-0000-0000-0000-000000000000}"/>
          </ac:spMkLst>
        </pc:spChg>
        <pc:spChg chg="mod">
          <ac:chgData name="McCullough, Katy" userId="59481862-36b9-4a79-8810-ddc29bafb380" providerId="ADAL" clId="{38E7D563-ED83-4EC3-896D-8FB4493FE730}" dt="2021-03-26T19:50:25.910" v="239" actId="113"/>
          <ac:spMkLst>
            <pc:docMk/>
            <pc:sldMk cId="557909846" sldId="404"/>
            <ac:spMk id="3"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Number Served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Single Day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1804</c:v>
                </c:pt>
                <c:pt idx="1">
                  <c:v>1923</c:v>
                </c:pt>
                <c:pt idx="2">
                  <c:v>1889</c:v>
                </c:pt>
                <c:pt idx="3">
                  <c:v>2037</c:v>
                </c:pt>
                <c:pt idx="4">
                  <c:v>2060</c:v>
                </c:pt>
              </c:numCache>
            </c:numRef>
          </c:val>
          <c:smooth val="0"/>
          <c:extLst>
            <c:ext xmlns:c16="http://schemas.microsoft.com/office/drawing/2014/chart" uri="{C3380CC4-5D6E-409C-BE32-E72D297353CC}">
              <c16:uniqueId val="{00000000-F16A-4BA3-B58E-82ECE2124F0B}"/>
            </c:ext>
          </c:extLst>
        </c:ser>
        <c:ser>
          <c:idx val="1"/>
          <c:order val="1"/>
          <c:tx>
            <c:strRef>
              <c:f>Sheet1!$C$1</c:f>
              <c:strCache>
                <c:ptCount val="1"/>
                <c:pt idx="0">
                  <c:v>Cumulative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3717</c:v>
                </c:pt>
                <c:pt idx="1">
                  <c:v>3710</c:v>
                </c:pt>
                <c:pt idx="2">
                  <c:v>3798</c:v>
                </c:pt>
                <c:pt idx="3">
                  <c:v>3889</c:v>
                </c:pt>
                <c:pt idx="4">
                  <c:v>4010</c:v>
                </c:pt>
              </c:numCache>
            </c:numRef>
          </c:val>
          <c:smooth val="0"/>
          <c:extLst>
            <c:ext xmlns:c16="http://schemas.microsoft.com/office/drawing/2014/chart" uri="{C3380CC4-5D6E-409C-BE32-E72D297353CC}">
              <c16:uniqueId val="{00000001-F16A-4BA3-B58E-82ECE2124F0B}"/>
            </c:ext>
          </c:extLst>
        </c:ser>
        <c:dLbls>
          <c:showLegendKey val="0"/>
          <c:showVal val="0"/>
          <c:showCatName val="0"/>
          <c:showSerName val="0"/>
          <c:showPercent val="0"/>
          <c:showBubbleSize val="0"/>
        </c:dLbls>
        <c:marker val="1"/>
        <c:smooth val="0"/>
        <c:axId val="800472280"/>
        <c:axId val="800472936"/>
      </c:lineChart>
      <c:catAx>
        <c:axId val="80047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0472936"/>
        <c:crosses val="autoZero"/>
        <c:auto val="1"/>
        <c:lblAlgn val="ctr"/>
        <c:lblOffset val="100"/>
        <c:noMultiLvlLbl val="0"/>
      </c:catAx>
      <c:valAx>
        <c:axId val="800472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0472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085751962164151E-2"/>
          <c:y val="3.2105067452815661E-2"/>
          <c:w val="0.91891424803783583"/>
          <c:h val="0.91478069504138726"/>
        </c:manualLayout>
      </c:layout>
      <c:lineChart>
        <c:grouping val="standard"/>
        <c:varyColors val="0"/>
        <c:ser>
          <c:idx val="0"/>
          <c:order val="0"/>
          <c:tx>
            <c:strRef>
              <c:f>'hi-lo chart'!$E$53</c:f>
              <c:strCache>
                <c:ptCount val="1"/>
                <c:pt idx="0">
                  <c:v>Net</c:v>
                </c:pt>
              </c:strCache>
            </c:strRef>
          </c:tx>
          <c:spPr>
            <a:ln w="28575" cap="rnd">
              <a:solidFill>
                <a:srgbClr val="44546A"/>
              </a:solidFill>
              <a:round/>
            </a:ln>
            <a:effectLst/>
          </c:spPr>
          <c:marker>
            <c:symbol val="none"/>
          </c:marker>
          <c:dPt>
            <c:idx val="1"/>
            <c:marker>
              <c:symbol val="none"/>
            </c:marker>
            <c:bubble3D val="0"/>
            <c:spPr>
              <a:ln w="28575" cap="rnd">
                <a:gradFill>
                  <a:gsLst>
                    <a:gs pos="0">
                      <a:srgbClr val="C00000">
                        <a:alpha val="90000"/>
                      </a:srgbClr>
                    </a:gs>
                    <a:gs pos="50000">
                      <a:srgbClr val="44546A"/>
                    </a:gs>
                    <a:gs pos="65000">
                      <a:srgbClr val="44546A"/>
                    </a:gs>
                  </a:gsLst>
                  <a:lin ang="5400000" scaled="1"/>
                </a:gradFill>
                <a:round/>
              </a:ln>
              <a:effectLst/>
            </c:spPr>
            <c:extLst>
              <c:ext xmlns:c16="http://schemas.microsoft.com/office/drawing/2014/chart" uri="{C3380CC4-5D6E-409C-BE32-E72D297353CC}">
                <c16:uniqueId val="{00000009-A249-4EB9-9807-219587F1946C}"/>
              </c:ext>
            </c:extLst>
          </c:dPt>
          <c:dLbls>
            <c:dLbl>
              <c:idx val="0"/>
              <c:layout>
                <c:manualLayout>
                  <c:x val="-5.2583871351173581E-2"/>
                  <c:y val="4.0255434075679712E-2"/>
                </c:manualLayout>
              </c:layout>
              <c:numFmt formatCode="&quot;$&quot;#,##0" sourceLinked="0"/>
              <c:spPr>
                <a:noFill/>
                <a:ln>
                  <a:noFill/>
                </a:ln>
                <a:effectLst/>
              </c:spPr>
              <c:txPr>
                <a:bodyPr rot="0" spcFirstLastPara="1" vertOverflow="ellipsis" vert="horz" wrap="square" anchor="ctr" anchorCtr="1"/>
                <a:lstStyle/>
                <a:p>
                  <a:pPr>
                    <a:defRPr sz="1600" b="0" i="0" u="none" strike="noStrike" kern="1200" baseline="0">
                      <a:solidFill>
                        <a:srgbClr val="C00000"/>
                      </a:solidFill>
                      <a:latin typeface="Cambria" panose="02040503050406030204" pitchFamily="18" charset="0"/>
                      <a:ea typeface="Cambria" panose="02040503050406030204" pitchFamily="18" charset="0"/>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249-4EB9-9807-219587F1946C}"/>
                </c:ext>
              </c:extLst>
            </c:dLbl>
            <c:dLbl>
              <c:idx val="1"/>
              <c:layout>
                <c:manualLayout>
                  <c:x val="-6.3773451737290071E-2"/>
                  <c:y val="-8.86683590196854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A249-4EB9-9807-219587F1946C}"/>
                </c:ext>
              </c:extLst>
            </c:dLbl>
            <c:dLbl>
              <c:idx val="2"/>
              <c:layout>
                <c:manualLayout>
                  <c:x val="-6.3773451737290099E-2"/>
                  <c:y val="-4.78073640797382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249-4EB9-9807-219587F1946C}"/>
                </c:ext>
              </c:extLst>
            </c:dLbl>
            <c:numFmt formatCode="&quot;$&quot;#,##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'hi-lo chart'!$F$52:$K$52</c:f>
              <c:numCache>
                <c:formatCode>General</c:formatCode>
                <c:ptCount val="6"/>
                <c:pt idx="0">
                  <c:v>2020</c:v>
                </c:pt>
                <c:pt idx="1">
                  <c:v>2021</c:v>
                </c:pt>
                <c:pt idx="2">
                  <c:v>2022</c:v>
                </c:pt>
                <c:pt idx="3">
                  <c:v>2023</c:v>
                </c:pt>
                <c:pt idx="4">
                  <c:v>2024</c:v>
                </c:pt>
                <c:pt idx="5">
                  <c:v>2025</c:v>
                </c:pt>
              </c:numCache>
            </c:numRef>
          </c:cat>
          <c:val>
            <c:numRef>
              <c:f>'hi-lo chart'!$F$53:$K$53</c:f>
              <c:numCache>
                <c:formatCode>_("$"* #,##0.00_);_("$"* \(#,##0.00\);_("$"* "-"??_);_(@_)</c:formatCode>
                <c:ptCount val="6"/>
                <c:pt idx="0">
                  <c:v>-75000</c:v>
                </c:pt>
                <c:pt idx="1">
                  <c:v>125000</c:v>
                </c:pt>
                <c:pt idx="2">
                  <c:v>250000</c:v>
                </c:pt>
                <c:pt idx="3">
                  <c:v>275000</c:v>
                </c:pt>
                <c:pt idx="4">
                  <c:v>300000</c:v>
                </c:pt>
                <c:pt idx="5">
                  <c:v>300000</c:v>
                </c:pt>
              </c:numCache>
            </c:numRef>
          </c:val>
          <c:smooth val="0"/>
          <c:extLst xmlns:c15="http://schemas.microsoft.com/office/drawing/2012/chart">
            <c:ext xmlns:c16="http://schemas.microsoft.com/office/drawing/2014/chart" uri="{C3380CC4-5D6E-409C-BE32-E72D297353CC}">
              <c16:uniqueId val="{00000000-E074-4383-8064-CB21C11844C4}"/>
            </c:ext>
          </c:extLst>
        </c:ser>
        <c:dLbls>
          <c:dLblPos val="t"/>
          <c:showLegendKey val="0"/>
          <c:showVal val="1"/>
          <c:showCatName val="0"/>
          <c:showSerName val="0"/>
          <c:showPercent val="0"/>
          <c:showBubbleSize val="0"/>
        </c:dLbls>
        <c:dropLines>
          <c:spPr>
            <a:ln w="9525" cap="flat" cmpd="sng" algn="ctr">
              <a:gradFill flip="none" rotWithShape="1">
                <a:gsLst>
                  <a:gs pos="0">
                    <a:srgbClr val="A5A5A5">
                      <a:lumMod val="5000"/>
                      <a:lumOff val="95000"/>
                      <a:alpha val="0"/>
                    </a:srgbClr>
                  </a:gs>
                  <a:gs pos="10000">
                    <a:srgbClr val="A5A5A5">
                      <a:lumMod val="25000"/>
                      <a:lumOff val="75000"/>
                      <a:alpha val="50000"/>
                    </a:srgbClr>
                  </a:gs>
                  <a:gs pos="50000">
                    <a:srgbClr val="A5A5A5">
                      <a:alpha val="75000"/>
                      <a:lumMod val="40000"/>
                      <a:lumOff val="60000"/>
                    </a:srgbClr>
                  </a:gs>
                  <a:gs pos="100000">
                    <a:srgbClr val="A5A5A5">
                      <a:alpha val="90000"/>
                      <a:lumMod val="50000"/>
                      <a:lumOff val="50000"/>
                    </a:srgbClr>
                  </a:gs>
                </a:gsLst>
                <a:lin ang="5400000" scaled="1"/>
                <a:tileRect/>
              </a:gradFill>
              <a:round/>
            </a:ln>
            <a:effectLst/>
          </c:spPr>
        </c:dropLines>
        <c:smooth val="0"/>
        <c:axId val="98206191"/>
        <c:axId val="174835583"/>
        <c:extLst/>
      </c:lineChart>
      <c:catAx>
        <c:axId val="98206191"/>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mbria" panose="02040503050406030204" pitchFamily="18" charset="0"/>
                <a:ea typeface="Cambria" panose="02040503050406030204" pitchFamily="18" charset="0"/>
                <a:cs typeface="+mn-cs"/>
              </a:defRPr>
            </a:pPr>
            <a:endParaRPr lang="en-US"/>
          </a:p>
        </c:txPr>
        <c:crossAx val="174835583"/>
        <c:crosses val="autoZero"/>
        <c:auto val="1"/>
        <c:lblAlgn val="ctr"/>
        <c:lblOffset val="0"/>
        <c:noMultiLvlLbl val="0"/>
      </c:catAx>
      <c:valAx>
        <c:axId val="174835583"/>
        <c:scaling>
          <c:orientation val="minMax"/>
        </c:scaling>
        <c:delete val="1"/>
        <c:axPos val="l"/>
        <c:numFmt formatCode="_(&quot;$&quot;* #,##0_);_(&quot;$&quot;* \(#,##0\);_(&quot;$&quot;* &quot;-&quot;_);_(@_)" sourceLinked="0"/>
        <c:majorTickMark val="none"/>
        <c:minorTickMark val="none"/>
        <c:tickLblPos val="nextTo"/>
        <c:crossAx val="98206191"/>
        <c:crosses val="autoZero"/>
        <c:crossBetween val="midCat"/>
      </c:valAx>
      <c:spPr>
        <a:noFill/>
        <a:ln>
          <a:noFill/>
        </a:ln>
        <a:effectLst/>
      </c:spPr>
    </c:plotArea>
    <c:plotVisOnly val="1"/>
    <c:dispBlanksAs val="gap"/>
    <c:showDLblsOverMax val="0"/>
  </c:chart>
  <c:spPr>
    <a:noFill/>
    <a:ln>
      <a:noFill/>
    </a:ln>
    <a:effectLst/>
  </c:spPr>
  <c:txPr>
    <a:bodyPr/>
    <a:lstStyle/>
    <a:p>
      <a:pPr>
        <a:defRPr sz="1600">
          <a:latin typeface="Cambria" panose="02040503050406030204" pitchFamily="18" charset="0"/>
          <a:ea typeface="Cambria" panose="02040503050406030204" pitchFamily="18"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Percentage Served</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Sheet1!$B$1</c:f>
              <c:strCache>
                <c:ptCount val="1"/>
                <c:pt idx="0">
                  <c:v>Single Day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Sheet1!$A$2:$A$6</c:f>
              <c:numCache>
                <c:formatCode>General</c:formatCode>
                <c:ptCount val="5"/>
                <c:pt idx="0">
                  <c:v>2014</c:v>
                </c:pt>
                <c:pt idx="1">
                  <c:v>2015</c:v>
                </c:pt>
                <c:pt idx="2">
                  <c:v>2016</c:v>
                </c:pt>
                <c:pt idx="3">
                  <c:v>2017</c:v>
                </c:pt>
                <c:pt idx="4">
                  <c:v>2018</c:v>
                </c:pt>
              </c:numCache>
            </c:numRef>
          </c:cat>
          <c:val>
            <c:numRef>
              <c:f>Sheet1!$B$2:$B$6</c:f>
              <c:numCache>
                <c:formatCode>General</c:formatCode>
                <c:ptCount val="5"/>
                <c:pt idx="0">
                  <c:v>2.64</c:v>
                </c:pt>
                <c:pt idx="1">
                  <c:v>2.87</c:v>
                </c:pt>
                <c:pt idx="2">
                  <c:v>2.74</c:v>
                </c:pt>
                <c:pt idx="3" formatCode="0.00">
                  <c:v>2.9</c:v>
                </c:pt>
                <c:pt idx="4">
                  <c:v>3.04</c:v>
                </c:pt>
              </c:numCache>
            </c:numRef>
          </c:val>
          <c:smooth val="0"/>
          <c:extLst>
            <c:ext xmlns:c16="http://schemas.microsoft.com/office/drawing/2014/chart" uri="{C3380CC4-5D6E-409C-BE32-E72D297353CC}">
              <c16:uniqueId val="{00000000-F684-4969-BE46-A9501CCBB900}"/>
            </c:ext>
          </c:extLst>
        </c:ser>
        <c:ser>
          <c:idx val="1"/>
          <c:order val="1"/>
          <c:tx>
            <c:strRef>
              <c:f>Sheet1!$C$1</c:f>
              <c:strCache>
                <c:ptCount val="1"/>
                <c:pt idx="0">
                  <c:v>Cumulative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Sheet1!$A$2:$A$6</c:f>
              <c:numCache>
                <c:formatCode>General</c:formatCode>
                <c:ptCount val="5"/>
                <c:pt idx="0">
                  <c:v>2014</c:v>
                </c:pt>
                <c:pt idx="1">
                  <c:v>2015</c:v>
                </c:pt>
                <c:pt idx="2">
                  <c:v>2016</c:v>
                </c:pt>
                <c:pt idx="3">
                  <c:v>2017</c:v>
                </c:pt>
                <c:pt idx="4">
                  <c:v>2018</c:v>
                </c:pt>
              </c:numCache>
            </c:numRef>
          </c:cat>
          <c:val>
            <c:numRef>
              <c:f>Sheet1!$C$2:$C$6</c:f>
              <c:numCache>
                <c:formatCode>General</c:formatCode>
                <c:ptCount val="5"/>
                <c:pt idx="0">
                  <c:v>4.51</c:v>
                </c:pt>
                <c:pt idx="1">
                  <c:v>4.83</c:v>
                </c:pt>
                <c:pt idx="2">
                  <c:v>5.47</c:v>
                </c:pt>
                <c:pt idx="3">
                  <c:v>5.62</c:v>
                </c:pt>
                <c:pt idx="4">
                  <c:v>5.91</c:v>
                </c:pt>
              </c:numCache>
            </c:numRef>
          </c:val>
          <c:smooth val="0"/>
          <c:extLst>
            <c:ext xmlns:c16="http://schemas.microsoft.com/office/drawing/2014/chart" uri="{C3380CC4-5D6E-409C-BE32-E72D297353CC}">
              <c16:uniqueId val="{00000001-F684-4969-BE46-A9501CCBB900}"/>
            </c:ext>
          </c:extLst>
        </c:ser>
        <c:dLbls>
          <c:showLegendKey val="0"/>
          <c:showVal val="0"/>
          <c:showCatName val="0"/>
          <c:showSerName val="0"/>
          <c:showPercent val="0"/>
          <c:showBubbleSize val="0"/>
        </c:dLbls>
        <c:marker val="1"/>
        <c:smooth val="0"/>
        <c:axId val="387880944"/>
        <c:axId val="387882584"/>
      </c:lineChart>
      <c:catAx>
        <c:axId val="387880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882584"/>
        <c:crosses val="autoZero"/>
        <c:auto val="1"/>
        <c:lblAlgn val="ctr"/>
        <c:lblOffset val="100"/>
        <c:noMultiLvlLbl val="0"/>
      </c:catAx>
      <c:valAx>
        <c:axId val="387882584"/>
        <c:scaling>
          <c:orientation val="minMax"/>
          <c:max val="15"/>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7880944"/>
        <c:crosses val="autoZero"/>
        <c:crossBetween val="between"/>
        <c:maj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68645821222762"/>
          <c:y val="2.0347222222222225E-2"/>
          <c:w val="0.88231354178777233"/>
          <c:h val="0.89788274835612558"/>
        </c:manualLayout>
      </c:layout>
      <c:barChart>
        <c:barDir val="col"/>
        <c:grouping val="stacked"/>
        <c:varyColors val="0"/>
        <c:ser>
          <c:idx val="0"/>
          <c:order val="0"/>
          <c:tx>
            <c:strRef>
              <c:f>Calc!$C$26</c:f>
              <c:strCache>
                <c:ptCount val="1"/>
                <c:pt idx="0">
                  <c:v>Percentage of EI Children Enrolled in Private Insurance</c:v>
                </c:pt>
              </c:strCache>
            </c:strRef>
          </c:tx>
          <c:spPr>
            <a:solidFill>
              <a:srgbClr val="A1DAB4"/>
            </a:solidFill>
            <a:ln w="12700">
              <a:solidFill>
                <a:sysClr val="windowText" lastClr="000000">
                  <a:lumMod val="50000"/>
                  <a:lumOff val="50000"/>
                </a:sysClr>
              </a:solidFill>
            </a:ln>
            <a:effectLst/>
          </c:spPr>
          <c:invertIfNegative val="0"/>
          <c:dLbls>
            <c:dLbl>
              <c:idx val="0"/>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93C-44F9-A2EF-47A52250323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Cambria" panose="02040503050406030204" pitchFamily="18" charset="0"/>
                    <a:ea typeface="Cambria" panose="02040503050406030204" pitchFamily="18" charset="0"/>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Calc!$B$27:$B$28</c:f>
              <c:strCache>
                <c:ptCount val="1"/>
                <c:pt idx="0">
                  <c:v>Statewide Average</c:v>
                </c:pt>
              </c:strCache>
            </c:strRef>
          </c:cat>
          <c:val>
            <c:numRef>
              <c:f>Calc!$C$27:$C$28</c:f>
              <c:numCache>
                <c:formatCode>0%</c:formatCode>
                <c:ptCount val="1"/>
                <c:pt idx="0">
                  <c:v>0.45</c:v>
                </c:pt>
              </c:numCache>
            </c:numRef>
          </c:val>
          <c:extLst>
            <c:ext xmlns:c16="http://schemas.microsoft.com/office/drawing/2014/chart" uri="{C3380CC4-5D6E-409C-BE32-E72D297353CC}">
              <c16:uniqueId val="{00000001-593C-44F9-A2EF-47A522503230}"/>
            </c:ext>
          </c:extLst>
        </c:ser>
        <c:ser>
          <c:idx val="1"/>
          <c:order val="1"/>
          <c:tx>
            <c:strRef>
              <c:f>Calc!$D$26</c:f>
              <c:strCache>
                <c:ptCount val="1"/>
                <c:pt idx="0">
                  <c:v>Percentage of Funding Budgeted for Private Insurance</c:v>
                </c:pt>
              </c:strCache>
            </c:strRef>
          </c:tx>
          <c:spPr>
            <a:noFill/>
            <a:ln>
              <a:noFill/>
            </a:ln>
            <a:effectLst/>
          </c:spPr>
          <c:invertIfNegative val="0"/>
          <c:cat>
            <c:strRef>
              <c:f>Calc!$B$27:$B$28</c:f>
              <c:strCache>
                <c:ptCount val="1"/>
                <c:pt idx="0">
                  <c:v>Statewide Average</c:v>
                </c:pt>
              </c:strCache>
            </c:strRef>
          </c:cat>
          <c:val>
            <c:numRef>
              <c:f>Calc!$D$27:$D$28</c:f>
              <c:numCache>
                <c:formatCode>0%</c:formatCode>
                <c:ptCount val="1"/>
                <c:pt idx="0">
                  <c:v>0.55000000000000004</c:v>
                </c:pt>
              </c:numCache>
            </c:numRef>
          </c:val>
          <c:extLst>
            <c:ext xmlns:c16="http://schemas.microsoft.com/office/drawing/2014/chart" uri="{C3380CC4-5D6E-409C-BE32-E72D297353CC}">
              <c16:uniqueId val="{00000003-593C-44F9-A2EF-47A522503230}"/>
            </c:ext>
          </c:extLst>
        </c:ser>
        <c:dLbls>
          <c:showLegendKey val="0"/>
          <c:showVal val="0"/>
          <c:showCatName val="0"/>
          <c:showSerName val="0"/>
          <c:showPercent val="0"/>
          <c:showBubbleSize val="0"/>
        </c:dLbls>
        <c:gapWidth val="250"/>
        <c:overlap val="100"/>
        <c:axId val="-568085088"/>
        <c:axId val="-568084544"/>
      </c:barChart>
      <c:catAx>
        <c:axId val="-568085088"/>
        <c:scaling>
          <c:orientation val="minMax"/>
        </c:scaling>
        <c:delete val="0"/>
        <c:axPos val="b"/>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8084544"/>
        <c:crosses val="autoZero"/>
        <c:auto val="1"/>
        <c:lblAlgn val="ctr"/>
        <c:lblOffset val="100"/>
        <c:noMultiLvlLbl val="0"/>
      </c:catAx>
      <c:valAx>
        <c:axId val="-568084544"/>
        <c:scaling>
          <c:orientation val="minMax"/>
          <c:max val="1"/>
        </c:scaling>
        <c:delete val="0"/>
        <c:axPos val="l"/>
        <c:numFmt formatCode="0%" sourceLinked="1"/>
        <c:majorTickMark val="out"/>
        <c:minorTickMark val="none"/>
        <c:tickLblPos val="nextTo"/>
        <c:spPr>
          <a:noFill/>
          <a:ln>
            <a:solidFill>
              <a:sysClr val="windowText" lastClr="000000">
                <a:lumMod val="50000"/>
                <a:lumOff val="50000"/>
              </a:sysClr>
            </a:solidFill>
          </a:ln>
        </c:spPr>
        <c:txPr>
          <a:bodyPr/>
          <a:lstStyle/>
          <a:p>
            <a:pPr>
              <a:defRPr>
                <a:solidFill>
                  <a:schemeClr val="tx1">
                    <a:lumMod val="50000"/>
                    <a:lumOff val="50000"/>
                  </a:schemeClr>
                </a:solidFill>
                <a:latin typeface="+mj-lt"/>
              </a:defRPr>
            </a:pPr>
            <a:endParaRPr lang="en-US"/>
          </a:p>
        </c:txPr>
        <c:crossAx val="-568085088"/>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36554151661276"/>
          <c:y val="2.0347222222222221E-2"/>
          <c:w val="0.96467565831727686"/>
          <c:h val="0.89788274835612558"/>
        </c:manualLayout>
      </c:layout>
      <c:barChart>
        <c:barDir val="col"/>
        <c:grouping val="stacked"/>
        <c:varyColors val="0"/>
        <c:ser>
          <c:idx val="0"/>
          <c:order val="0"/>
          <c:tx>
            <c:strRef>
              <c:f>Calc!$G$26</c:f>
              <c:strCache>
                <c:ptCount val="1"/>
                <c:pt idx="0">
                  <c:v>Percentage of EI Children Enrolled in Medicaid</c:v>
                </c:pt>
              </c:strCache>
            </c:strRef>
          </c:tx>
          <c:spPr>
            <a:solidFill>
              <a:srgbClr val="A5A2CE"/>
            </a:solidFill>
            <a:ln w="12700">
              <a:solidFill>
                <a:sysClr val="windowText" lastClr="000000">
                  <a:lumMod val="50000"/>
                  <a:lumOff val="50000"/>
                </a:sysClr>
              </a:solidFill>
            </a:ln>
            <a:effectLst/>
          </c:spPr>
          <c:invertIfNegative val="0"/>
          <c:dLbls>
            <c:dLbl>
              <c:idx val="0"/>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595-4453-958E-4140EF900F26}"/>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j-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Calc!$F$27:$F$28</c:f>
              <c:strCache>
                <c:ptCount val="1"/>
                <c:pt idx="0">
                  <c:v>Statewide Average</c:v>
                </c:pt>
              </c:strCache>
            </c:strRef>
          </c:cat>
          <c:val>
            <c:numRef>
              <c:f>Calc!$G$27:$G$28</c:f>
              <c:numCache>
                <c:formatCode>0%</c:formatCode>
                <c:ptCount val="1"/>
                <c:pt idx="0">
                  <c:v>0.52</c:v>
                </c:pt>
              </c:numCache>
            </c:numRef>
          </c:val>
          <c:extLst>
            <c:ext xmlns:c16="http://schemas.microsoft.com/office/drawing/2014/chart" uri="{C3380CC4-5D6E-409C-BE32-E72D297353CC}">
              <c16:uniqueId val="{00000001-7595-4453-958E-4140EF900F26}"/>
            </c:ext>
          </c:extLst>
        </c:ser>
        <c:ser>
          <c:idx val="1"/>
          <c:order val="1"/>
          <c:tx>
            <c:strRef>
              <c:f>Calc!$H$26</c:f>
              <c:strCache>
                <c:ptCount val="1"/>
                <c:pt idx="0">
                  <c:v>Percentage of Funding Budgeted for Medicaid</c:v>
                </c:pt>
              </c:strCache>
            </c:strRef>
          </c:tx>
          <c:spPr>
            <a:solidFill>
              <a:srgbClr val="7570B3"/>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3-7595-4453-958E-4140EF900F26}"/>
              </c:ext>
            </c:extLst>
          </c:dPt>
          <c:cat>
            <c:strRef>
              <c:f>Calc!$F$27:$F$28</c:f>
              <c:strCache>
                <c:ptCount val="1"/>
                <c:pt idx="0">
                  <c:v>Statewide Average</c:v>
                </c:pt>
              </c:strCache>
            </c:strRef>
          </c:cat>
          <c:val>
            <c:numRef>
              <c:f>Calc!$H$27:$H$28</c:f>
              <c:numCache>
                <c:formatCode>0%</c:formatCode>
                <c:ptCount val="1"/>
                <c:pt idx="0">
                  <c:v>0.48</c:v>
                </c:pt>
              </c:numCache>
            </c:numRef>
          </c:val>
          <c:extLst>
            <c:ext xmlns:c16="http://schemas.microsoft.com/office/drawing/2014/chart" uri="{C3380CC4-5D6E-409C-BE32-E72D297353CC}">
              <c16:uniqueId val="{00000004-7595-4453-958E-4140EF900F26}"/>
            </c:ext>
          </c:extLst>
        </c:ser>
        <c:dLbls>
          <c:showLegendKey val="0"/>
          <c:showVal val="0"/>
          <c:showCatName val="0"/>
          <c:showSerName val="0"/>
          <c:showPercent val="0"/>
          <c:showBubbleSize val="0"/>
        </c:dLbls>
        <c:gapWidth val="250"/>
        <c:overlap val="100"/>
        <c:axId val="-568085088"/>
        <c:axId val="-568084544"/>
      </c:barChart>
      <c:catAx>
        <c:axId val="-568085088"/>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568084544"/>
        <c:crosses val="autoZero"/>
        <c:auto val="1"/>
        <c:lblAlgn val="ctr"/>
        <c:lblOffset val="100"/>
        <c:noMultiLvlLbl val="0"/>
      </c:catAx>
      <c:valAx>
        <c:axId val="-568084544"/>
        <c:scaling>
          <c:orientation val="minMax"/>
          <c:max val="1"/>
        </c:scaling>
        <c:delete val="0"/>
        <c:axPos val="l"/>
        <c:numFmt formatCode="0%" sourceLinked="1"/>
        <c:majorTickMark val="out"/>
        <c:minorTickMark val="none"/>
        <c:tickLblPos val="nextTo"/>
        <c:spPr>
          <a:noFill/>
        </c:spPr>
        <c:txPr>
          <a:bodyPr/>
          <a:lstStyle/>
          <a:p>
            <a:pPr>
              <a:defRPr>
                <a:solidFill>
                  <a:schemeClr val="tx1">
                    <a:lumMod val="50000"/>
                    <a:lumOff val="50000"/>
                  </a:schemeClr>
                </a:solidFill>
                <a:latin typeface="+mj-lt"/>
              </a:defRPr>
            </a:pPr>
            <a:endParaRPr lang="en-US"/>
          </a:p>
        </c:txPr>
        <c:crossAx val="-568085088"/>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 Enrolled in Medicaid</c:v>
                </c:pt>
              </c:strCache>
            </c:strRef>
          </c:tx>
          <c:spPr>
            <a:ln w="28575" cap="rnd">
              <a:solidFill>
                <a:srgbClr val="7570B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7570B3"/>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pt idx="0">
                  <c:v>2015</c:v>
                </c:pt>
                <c:pt idx="1">
                  <c:v>2016</c:v>
                </c:pt>
                <c:pt idx="2">
                  <c:v>2017</c:v>
                </c:pt>
                <c:pt idx="3">
                  <c:v>2018</c:v>
                </c:pt>
                <c:pt idx="4">
                  <c:v>2019</c:v>
                </c:pt>
                <c:pt idx="5">
                  <c:v>2020</c:v>
                </c:pt>
              </c:numCache>
            </c:numRef>
          </c:cat>
          <c:val>
            <c:numRef>
              <c:f>Sheet1!$B$2:$G$2</c:f>
              <c:numCache>
                <c:formatCode>0%</c:formatCode>
                <c:ptCount val="6"/>
                <c:pt idx="0">
                  <c:v>0.49</c:v>
                </c:pt>
                <c:pt idx="1">
                  <c:v>0.5</c:v>
                </c:pt>
                <c:pt idx="2">
                  <c:v>0.5</c:v>
                </c:pt>
                <c:pt idx="3">
                  <c:v>0.51</c:v>
                </c:pt>
                <c:pt idx="4">
                  <c:v>0.51</c:v>
                </c:pt>
                <c:pt idx="5">
                  <c:v>0.52</c:v>
                </c:pt>
              </c:numCache>
            </c:numRef>
          </c:val>
          <c:smooth val="0"/>
          <c:extLst>
            <c:ext xmlns:c16="http://schemas.microsoft.com/office/drawing/2014/chart" uri="{C3380CC4-5D6E-409C-BE32-E72D297353CC}">
              <c16:uniqueId val="{00000000-6AB1-4C58-BC26-BD4C71265915}"/>
            </c:ext>
          </c:extLst>
        </c:ser>
        <c:ser>
          <c:idx val="1"/>
          <c:order val="1"/>
          <c:tx>
            <c:strRef>
              <c:f>Sheet1!$A$3</c:f>
              <c:strCache>
                <c:ptCount val="1"/>
                <c:pt idx="0">
                  <c:v>% Enrolled in Private Insurance</c:v>
                </c:pt>
              </c:strCache>
            </c:strRef>
          </c:tx>
          <c:spPr>
            <a:ln w="28575" cap="rnd">
              <a:solidFill>
                <a:srgbClr val="93D5A9"/>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93D5A9"/>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Sheet1!$B$1:$G$1</c:f>
              <c:numCache>
                <c:formatCode>General</c:formatCode>
                <c:ptCount val="6"/>
                <c:pt idx="0">
                  <c:v>2015</c:v>
                </c:pt>
                <c:pt idx="1">
                  <c:v>2016</c:v>
                </c:pt>
                <c:pt idx="2">
                  <c:v>2017</c:v>
                </c:pt>
                <c:pt idx="3">
                  <c:v>2018</c:v>
                </c:pt>
                <c:pt idx="4">
                  <c:v>2019</c:v>
                </c:pt>
                <c:pt idx="5">
                  <c:v>2020</c:v>
                </c:pt>
              </c:numCache>
            </c:numRef>
          </c:cat>
          <c:val>
            <c:numRef>
              <c:f>Sheet1!$B$3:$G$3</c:f>
              <c:numCache>
                <c:formatCode>0%</c:formatCode>
                <c:ptCount val="6"/>
                <c:pt idx="0">
                  <c:v>0.4</c:v>
                </c:pt>
                <c:pt idx="1">
                  <c:v>0.42</c:v>
                </c:pt>
                <c:pt idx="2">
                  <c:v>0.46</c:v>
                </c:pt>
                <c:pt idx="3">
                  <c:v>0.45</c:v>
                </c:pt>
                <c:pt idx="4">
                  <c:v>0.45</c:v>
                </c:pt>
                <c:pt idx="5">
                  <c:v>0.45</c:v>
                </c:pt>
              </c:numCache>
            </c:numRef>
          </c:val>
          <c:smooth val="0"/>
          <c:extLst>
            <c:ext xmlns:c16="http://schemas.microsoft.com/office/drawing/2014/chart" uri="{C3380CC4-5D6E-409C-BE32-E72D297353CC}">
              <c16:uniqueId val="{00000001-6AB1-4C58-BC26-BD4C71265915}"/>
            </c:ext>
          </c:extLst>
        </c:ser>
        <c:dLbls>
          <c:dLblPos val="t"/>
          <c:showLegendKey val="0"/>
          <c:showVal val="1"/>
          <c:showCatName val="0"/>
          <c:showSerName val="0"/>
          <c:showPercent val="0"/>
          <c:showBubbleSize val="0"/>
        </c:dLbls>
        <c:smooth val="0"/>
        <c:axId val="1824600479"/>
        <c:axId val="1820968143"/>
      </c:lineChart>
      <c:catAx>
        <c:axId val="1824600479"/>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800" b="0" i="0" u="none" strike="noStrike" kern="1200" baseline="0">
                <a:solidFill>
                  <a:schemeClr val="bg1">
                    <a:lumMod val="50000"/>
                  </a:schemeClr>
                </a:solidFill>
                <a:latin typeface="+mn-lt"/>
                <a:ea typeface="+mn-ea"/>
                <a:cs typeface="+mn-cs"/>
              </a:defRPr>
            </a:pPr>
            <a:endParaRPr lang="en-US"/>
          </a:p>
        </c:txPr>
        <c:crossAx val="1820968143"/>
        <c:crosses val="autoZero"/>
        <c:auto val="1"/>
        <c:lblAlgn val="ctr"/>
        <c:lblOffset val="100"/>
        <c:tickLblSkip val="5"/>
        <c:noMultiLvlLbl val="0"/>
      </c:catAx>
      <c:valAx>
        <c:axId val="1820968143"/>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1824600479"/>
        <c:crosses val="autoZero"/>
        <c:crossBetween val="midCat"/>
        <c:majorUnit val="1"/>
      </c:valAx>
      <c:spPr>
        <a:noFill/>
        <a:ln>
          <a:noFill/>
        </a:ln>
        <a:effectLst/>
      </c:spPr>
    </c:plotArea>
    <c:plotVisOnly val="1"/>
    <c:dispBlanksAs val="gap"/>
    <c:showDLblsOverMax val="0"/>
  </c:chart>
  <c:spPr>
    <a:noFill/>
    <a:ln>
      <a:noFill/>
    </a:ln>
    <a:effectLst/>
  </c:spPr>
  <c:txPr>
    <a:bodyPr/>
    <a:lstStyle/>
    <a:p>
      <a:pPr>
        <a:defRPr sz="18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7805985161675384E-3"/>
          <c:y val="6.5800680158608682E-2"/>
          <c:w val="0.99197755053775183"/>
          <c:h val="0.85400490607716517"/>
        </c:manualLayout>
      </c:layout>
      <c:stockChart>
        <c:ser>
          <c:idx val="0"/>
          <c:order val="0"/>
          <c:tx>
            <c:strRef>
              <c:f>'hi-lo chart'!$S$1</c:f>
              <c:strCache>
                <c:ptCount val="1"/>
                <c:pt idx="0">
                  <c:v>  Max  </c:v>
                </c:pt>
              </c:strCache>
            </c:strRef>
          </c:tx>
          <c:spPr>
            <a:ln w="25400" cap="rnd">
              <a:no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6"/>
                    </a:solidFill>
                    <a:latin typeface="Cambria" panose="02040503050406030204" pitchFamily="18" charset="0"/>
                    <a:ea typeface="Cambria" panose="02040503050406030204" pitchFamily="18" charset="0"/>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'hi-lo chart'!$R$2:$R$6</c:f>
              <c:strCache>
                <c:ptCount val="5"/>
                <c:pt idx="0">
                  <c:v>   Service Coordination   </c:v>
                </c:pt>
                <c:pt idx="1">
                  <c:v>   Speech Therapy   </c:v>
                </c:pt>
                <c:pt idx="2">
                  <c:v>   Physical Therapy   </c:v>
                </c:pt>
                <c:pt idx="3">
                  <c:v>   Occupational Therapy   </c:v>
                </c:pt>
                <c:pt idx="4">
                  <c:v> Developmental Therapy </c:v>
                </c:pt>
              </c:strCache>
            </c:strRef>
          </c:cat>
          <c:val>
            <c:numRef>
              <c:f>'hi-lo chart'!$S$2:$S$6</c:f>
              <c:numCache>
                <c:formatCode>_(* #,##0_);_(* \(#,##0\);_(* "-"??_);_(@_)</c:formatCode>
                <c:ptCount val="5"/>
                <c:pt idx="0">
                  <c:v>18</c:v>
                </c:pt>
                <c:pt idx="1">
                  <c:v>15</c:v>
                </c:pt>
                <c:pt idx="2">
                  <c:v>14</c:v>
                </c:pt>
                <c:pt idx="3">
                  <c:v>12</c:v>
                </c:pt>
                <c:pt idx="4">
                  <c:v>10</c:v>
                </c:pt>
              </c:numCache>
            </c:numRef>
          </c:val>
          <c:smooth val="0"/>
          <c:extLst>
            <c:ext xmlns:c16="http://schemas.microsoft.com/office/drawing/2014/chart" uri="{C3380CC4-5D6E-409C-BE32-E72D297353CC}">
              <c16:uniqueId val="{00000001-2C3A-44B4-8F05-9325DFB2C109}"/>
            </c:ext>
          </c:extLst>
        </c:ser>
        <c:ser>
          <c:idx val="1"/>
          <c:order val="1"/>
          <c:tx>
            <c:strRef>
              <c:f>'hi-lo chart'!$T$1</c:f>
              <c:strCache>
                <c:ptCount val="1"/>
                <c:pt idx="0">
                  <c:v>  Min  </c:v>
                </c:pt>
              </c:strCache>
            </c:strRef>
          </c:tx>
          <c:spPr>
            <a:ln w="25400" cap="rnd">
              <a:no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4">
                        <a:lumMod val="75000"/>
                      </a:schemeClr>
                    </a:solidFill>
                    <a:latin typeface="Cambria" panose="02040503050406030204" pitchFamily="18" charset="0"/>
                    <a:ea typeface="Cambria" panose="02040503050406030204" pitchFamily="18" charset="0"/>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'hi-lo chart'!$R$2:$R$6</c:f>
              <c:strCache>
                <c:ptCount val="5"/>
                <c:pt idx="0">
                  <c:v>   Service Coordination   </c:v>
                </c:pt>
                <c:pt idx="1">
                  <c:v>   Speech Therapy   </c:v>
                </c:pt>
                <c:pt idx="2">
                  <c:v>   Physical Therapy   </c:v>
                </c:pt>
                <c:pt idx="3">
                  <c:v>   Occupational Therapy   </c:v>
                </c:pt>
                <c:pt idx="4">
                  <c:v> Developmental Therapy </c:v>
                </c:pt>
              </c:strCache>
            </c:strRef>
          </c:cat>
          <c:val>
            <c:numRef>
              <c:f>'hi-lo chart'!$T$2:$T$6</c:f>
              <c:numCache>
                <c:formatCode>_(* #,##0_);_(* \(#,##0\);_(* "-"??_);_(@_)</c:formatCode>
                <c:ptCount val="5"/>
                <c:pt idx="0">
                  <c:v>6</c:v>
                </c:pt>
                <c:pt idx="1">
                  <c:v>5</c:v>
                </c:pt>
                <c:pt idx="2">
                  <c:v>3</c:v>
                </c:pt>
                <c:pt idx="3">
                  <c:v>3</c:v>
                </c:pt>
                <c:pt idx="4">
                  <c:v>4</c:v>
                </c:pt>
              </c:numCache>
            </c:numRef>
          </c:val>
          <c:smooth val="0"/>
          <c:extLst>
            <c:ext xmlns:c16="http://schemas.microsoft.com/office/drawing/2014/chart" uri="{C3380CC4-5D6E-409C-BE32-E72D297353CC}">
              <c16:uniqueId val="{00000002-2C3A-44B4-8F05-9325DFB2C109}"/>
            </c:ext>
          </c:extLst>
        </c:ser>
        <c:ser>
          <c:idx val="2"/>
          <c:order val="2"/>
          <c:tx>
            <c:strRef>
              <c:f>'hi-lo chart'!$U$1</c:f>
              <c:strCache>
                <c:ptCount val="1"/>
                <c:pt idx="0">
                  <c:v>  Median  </c:v>
                </c:pt>
              </c:strCache>
            </c:strRef>
          </c:tx>
          <c:spPr>
            <a:ln w="25400" cap="rnd">
              <a:noFill/>
              <a:round/>
            </a:ln>
            <a:effectLst>
              <a:outerShdw blurRad="57150" dist="19050" dir="5400000" algn="ctr" rotWithShape="0">
                <a:srgbClr val="000000">
                  <a:alpha val="63000"/>
                </a:srgbClr>
              </a:outerShdw>
            </a:effectLst>
          </c:spPr>
          <c:marker>
            <c:symbol val="none"/>
          </c:marker>
          <c:dLbls>
            <c:dLbl>
              <c:idx val="0"/>
              <c:numFmt formatCode="#,##0" sourceLinked="0"/>
              <c:spPr>
                <a:solidFill>
                  <a:schemeClr val="lt1"/>
                </a:solidFill>
                <a:ln>
                  <a:solidFill>
                    <a:schemeClr val="accent5"/>
                  </a:solid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5"/>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6376811594202899E-2"/>
                      <c:h val="8.4056903876462821E-2"/>
                    </c:manualLayout>
                  </c15:layout>
                </c:ext>
                <c:ext xmlns:c16="http://schemas.microsoft.com/office/drawing/2014/chart" uri="{C3380CC4-5D6E-409C-BE32-E72D297353CC}">
                  <c16:uniqueId val="{00000003-6914-4158-AC54-E7AFE2B0AC47}"/>
                </c:ext>
              </c:extLst>
            </c:dLbl>
            <c:dLbl>
              <c:idx val="1"/>
              <c:numFmt formatCode="#,##0" sourceLinked="0"/>
              <c:spPr>
                <a:solidFill>
                  <a:schemeClr val="lt1"/>
                </a:solidFill>
                <a:ln>
                  <a:solidFill>
                    <a:schemeClr val="accent5"/>
                  </a:solid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5"/>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6376811594202899E-2"/>
                      <c:h val="8.4056903876462821E-2"/>
                    </c:manualLayout>
                  </c15:layout>
                </c:ext>
                <c:ext xmlns:c16="http://schemas.microsoft.com/office/drawing/2014/chart" uri="{C3380CC4-5D6E-409C-BE32-E72D297353CC}">
                  <c16:uniqueId val="{00000004-6914-4158-AC54-E7AFE2B0AC47}"/>
                </c:ext>
              </c:extLst>
            </c:dLbl>
            <c:dLbl>
              <c:idx val="2"/>
              <c:numFmt formatCode="#,##0" sourceLinked="0"/>
              <c:spPr>
                <a:solidFill>
                  <a:schemeClr val="lt1"/>
                </a:solidFill>
                <a:ln>
                  <a:solidFill>
                    <a:schemeClr val="accent5"/>
                  </a:solid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5"/>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6376811594202899E-2"/>
                      <c:h val="8.4056903876462821E-2"/>
                    </c:manualLayout>
                  </c15:layout>
                </c:ext>
                <c:ext xmlns:c16="http://schemas.microsoft.com/office/drawing/2014/chart" uri="{C3380CC4-5D6E-409C-BE32-E72D297353CC}">
                  <c16:uniqueId val="{00000002-6914-4158-AC54-E7AFE2B0AC47}"/>
                </c:ext>
              </c:extLst>
            </c:dLbl>
            <c:dLbl>
              <c:idx val="3"/>
              <c:numFmt formatCode="#,##0" sourceLinked="0"/>
              <c:spPr>
                <a:solidFill>
                  <a:schemeClr val="lt1"/>
                </a:solidFill>
                <a:ln>
                  <a:solidFill>
                    <a:schemeClr val="accent5"/>
                  </a:solid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5"/>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6376811594202899E-2"/>
                      <c:h val="8.4056903876462821E-2"/>
                    </c:manualLayout>
                  </c15:layout>
                </c:ext>
                <c:ext xmlns:c16="http://schemas.microsoft.com/office/drawing/2014/chart" uri="{C3380CC4-5D6E-409C-BE32-E72D297353CC}">
                  <c16:uniqueId val="{00000000-6914-4158-AC54-E7AFE2B0AC47}"/>
                </c:ext>
              </c:extLst>
            </c:dLbl>
            <c:dLbl>
              <c:idx val="4"/>
              <c:numFmt formatCode="#,##0" sourceLinked="0"/>
              <c:spPr>
                <a:solidFill>
                  <a:schemeClr val="lt1"/>
                </a:solidFill>
                <a:ln>
                  <a:solidFill>
                    <a:schemeClr val="accent5"/>
                  </a:solid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accent5"/>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4.6376811594202899E-2"/>
                      <c:h val="8.4056903876462821E-2"/>
                    </c:manualLayout>
                  </c15:layout>
                </c:ext>
                <c:ext xmlns:c16="http://schemas.microsoft.com/office/drawing/2014/chart" uri="{C3380CC4-5D6E-409C-BE32-E72D297353CC}">
                  <c16:uniqueId val="{00000001-6914-4158-AC54-E7AFE2B0AC47}"/>
                </c:ext>
              </c:extLst>
            </c:dLbl>
            <c:numFmt formatCode="#,##0" sourceLinked="0"/>
            <c:spPr>
              <a:solidFill>
                <a:schemeClr val="lt1"/>
              </a:solidFill>
              <a:ln>
                <a:solidFill>
                  <a:schemeClr val="accent5"/>
                </a:solid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accent5"/>
                    </a:solidFill>
                    <a:latin typeface="Cambria" panose="02040503050406030204" pitchFamily="18" charset="0"/>
                    <a:ea typeface="Cambria" panose="02040503050406030204" pitchFamily="18" charset="0"/>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'hi-lo chart'!$R$2:$R$6</c:f>
              <c:strCache>
                <c:ptCount val="5"/>
                <c:pt idx="0">
                  <c:v>   Service Coordination   </c:v>
                </c:pt>
                <c:pt idx="1">
                  <c:v>   Speech Therapy   </c:v>
                </c:pt>
                <c:pt idx="2">
                  <c:v>   Physical Therapy   </c:v>
                </c:pt>
                <c:pt idx="3">
                  <c:v>   Occupational Therapy   </c:v>
                </c:pt>
                <c:pt idx="4">
                  <c:v> Developmental Therapy </c:v>
                </c:pt>
              </c:strCache>
            </c:strRef>
          </c:cat>
          <c:val>
            <c:numRef>
              <c:f>'hi-lo chart'!$U$2:$U$6</c:f>
              <c:numCache>
                <c:formatCode>_(* #,##0_);_(* \(#,##0\);_(* "-"??_);_(@_)</c:formatCode>
                <c:ptCount val="5"/>
                <c:pt idx="0">
                  <c:v>15</c:v>
                </c:pt>
                <c:pt idx="1">
                  <c:v>12</c:v>
                </c:pt>
                <c:pt idx="2">
                  <c:v>11</c:v>
                </c:pt>
                <c:pt idx="3">
                  <c:v>9</c:v>
                </c:pt>
                <c:pt idx="4">
                  <c:v>8</c:v>
                </c:pt>
              </c:numCache>
            </c:numRef>
          </c:val>
          <c:smooth val="0"/>
          <c:extLst>
            <c:ext xmlns:c16="http://schemas.microsoft.com/office/drawing/2014/chart" uri="{C3380CC4-5D6E-409C-BE32-E72D297353CC}">
              <c16:uniqueId val="{0000000D-2C3A-44B4-8F05-9325DFB2C109}"/>
            </c:ext>
          </c:extLst>
        </c:ser>
        <c:dLbls>
          <c:showLegendKey val="0"/>
          <c:showVal val="1"/>
          <c:showCatName val="0"/>
          <c:showSerName val="0"/>
          <c:showPercent val="0"/>
          <c:showBubbleSize val="0"/>
        </c:dLbls>
        <c:hiLowLines>
          <c:spPr>
            <a:ln w="15875" cap="rnd" cmpd="sng" algn="ctr">
              <a:solidFill>
                <a:schemeClr val="bg2">
                  <a:lumMod val="50000"/>
                </a:schemeClr>
              </a:solidFill>
              <a:round/>
              <a:headEnd type="oval" w="sm" len="sm"/>
              <a:tailEnd type="oval" w="sm" len="sm"/>
            </a:ln>
            <a:effectLst/>
          </c:spPr>
        </c:hiLowLines>
        <c:axId val="1292011375"/>
        <c:axId val="1290133791"/>
      </c:stockChart>
      <c:catAx>
        <c:axId val="1292011375"/>
        <c:scaling>
          <c:orientation val="minMax"/>
        </c:scaling>
        <c:delete val="0"/>
        <c:axPos val="b"/>
        <c:numFmt formatCode="General" sourceLinked="1"/>
        <c:majorTickMark val="in"/>
        <c:minorTickMark val="none"/>
        <c:tickLblPos val="nextTo"/>
        <c:spPr>
          <a:noFill/>
          <a:ln w="12700"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290133791"/>
        <c:crosses val="autoZero"/>
        <c:auto val="1"/>
        <c:lblAlgn val="ctr"/>
        <c:lblOffset val="100"/>
        <c:noMultiLvlLbl val="0"/>
      </c:catAx>
      <c:valAx>
        <c:axId val="1290133791"/>
        <c:scaling>
          <c:orientation val="minMax"/>
        </c:scaling>
        <c:delete val="1"/>
        <c:axPos val="l"/>
        <c:numFmt formatCode="_(* #,##0_);_(* \(#,##0\);_(* &quot;-&quot;??_);_(@_)" sourceLinked="1"/>
        <c:majorTickMark val="out"/>
        <c:minorTickMark val="none"/>
        <c:tickLblPos val="nextTo"/>
        <c:crossAx val="12920113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tx>
                <c:rich>
                  <a:bodyPr rot="0" spcFirstLastPara="1" vertOverflow="ellipsis" vert="horz" wrap="square" anchor="ctr" anchorCtr="1"/>
                  <a:lstStyle/>
                  <a:p>
                    <a:pPr algn="r">
                      <a:defRPr sz="1600" b="0" i="0" u="none" strike="noStrike" kern="1200" baseline="0">
                        <a:solidFill>
                          <a:schemeClr val="accent1"/>
                        </a:solidFill>
                        <a:latin typeface="+mn-lt"/>
                        <a:ea typeface="+mn-ea"/>
                        <a:cs typeface="+mn-cs"/>
                      </a:defRPr>
                    </a:pPr>
                    <a:fld id="{F73C2803-C20F-4665-AADF-546DD4433847}" type="CELLRANGE">
                      <a:rPr lang="en-US"/>
                      <a:pPr algn="r">
                        <a:defRPr/>
                      </a:pPr>
                      <a:t>[CELLRANGE]</a:t>
                    </a:fld>
                    <a:endParaRPr lang="en-US"/>
                  </a:p>
                </c:rich>
              </c:tx>
              <c:numFmt formatCode="_(&quot;$&quot;* #,##0_);_(&quot;$&quot;* \(#,##0\);_(&quot;$&quot;* &quot;-&quot;_);_(@_)" sourceLinked="0"/>
              <c:spPr>
                <a:noFill/>
                <a:ln>
                  <a:noFill/>
                </a:ln>
                <a:effectLst/>
              </c:spPr>
              <c:txPr>
                <a:bodyPr rot="0" spcFirstLastPara="1" vertOverflow="ellipsis" vert="horz" wrap="square" anchor="ctr" anchorCtr="1"/>
                <a:lstStyle/>
                <a:p>
                  <a:pPr algn="r">
                    <a:defRPr sz="1600" b="0" i="0" u="none" strike="noStrike" kern="1200" baseline="0">
                      <a:solidFill>
                        <a:schemeClr val="accent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E5BA-4606-8FA5-EF7353693217}"/>
                </c:ext>
              </c:extLst>
            </c:dLbl>
            <c:dLbl>
              <c:idx val="1"/>
              <c:tx>
                <c:rich>
                  <a:bodyPr/>
                  <a:lstStyle/>
                  <a:p>
                    <a:fld id="{374E45E2-699E-4F13-92A3-644336F4DCA5}"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E5BA-4606-8FA5-EF7353693217}"/>
                </c:ext>
              </c:extLst>
            </c:dLbl>
            <c:dLbl>
              <c:idx val="2"/>
              <c:tx>
                <c:rich>
                  <a:bodyPr/>
                  <a:lstStyle/>
                  <a:p>
                    <a:fld id="{1B380BB6-3FD5-4E8B-A59B-4B70C29281DE}"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E5BA-4606-8FA5-EF7353693217}"/>
                </c:ext>
              </c:extLst>
            </c:dLbl>
            <c:dLbl>
              <c:idx val="3"/>
              <c:tx>
                <c:rich>
                  <a:bodyPr/>
                  <a:lstStyle/>
                  <a:p>
                    <a:fld id="{742567B9-F1F2-490B-B78B-168D46DA1929}"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E5BA-4606-8FA5-EF7353693217}"/>
                </c:ext>
              </c:extLst>
            </c:dLbl>
            <c:dLbl>
              <c:idx val="4"/>
              <c:tx>
                <c:rich>
                  <a:bodyPr/>
                  <a:lstStyle/>
                  <a:p>
                    <a:fld id="{A43E68F8-2245-4272-ACFA-7A4E8F9B53CF}" type="CELLRANGE">
                      <a:rPr lang="en-US"/>
                      <a:pPr/>
                      <a:t>[CELLRANGE]</a:t>
                    </a:fld>
                    <a:endParaRPr lang="en-US"/>
                  </a:p>
                </c:rich>
              </c:tx>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5BA-4606-8FA5-EF7353693217}"/>
                </c:ext>
              </c:extLst>
            </c:dLbl>
            <c:dLbl>
              <c:idx val="5"/>
              <c:tx>
                <c:rich>
                  <a:bodyPr rot="0" spcFirstLastPara="1" vertOverflow="ellipsis" vert="horz" wrap="square" anchor="ctr" anchorCtr="1"/>
                  <a:lstStyle/>
                  <a:p>
                    <a:pPr algn="r">
                      <a:defRPr sz="1600" b="0" i="0" u="none" strike="noStrike" kern="1200" baseline="0">
                        <a:solidFill>
                          <a:schemeClr val="accent1"/>
                        </a:solidFill>
                        <a:latin typeface="+mn-lt"/>
                        <a:ea typeface="+mn-ea"/>
                        <a:cs typeface="+mn-cs"/>
                      </a:defRPr>
                    </a:pPr>
                    <a:fld id="{3A1D3700-583B-4893-A615-BAEFBCE76520}" type="CELLRANGE">
                      <a:rPr lang="en-US"/>
                      <a:pPr algn="r">
                        <a:defRPr/>
                      </a:pPr>
                      <a:t>[CELLRANGE]</a:t>
                    </a:fld>
                    <a:endParaRPr lang="en-US"/>
                  </a:p>
                </c:rich>
              </c:tx>
              <c:numFmt formatCode="_(&quot;$&quot;* #,##0_);_(&quot;$&quot;* \(#,##0\);_(&quot;$&quot;* &quot;-&quot;_);_(@_)" sourceLinked="0"/>
              <c:spPr>
                <a:noFill/>
                <a:ln>
                  <a:noFill/>
                </a:ln>
                <a:effectLst/>
              </c:spPr>
              <c:txPr>
                <a:bodyPr rot="0" spcFirstLastPara="1" vertOverflow="ellipsis" vert="horz" wrap="square" anchor="ctr" anchorCtr="1"/>
                <a:lstStyle/>
                <a:p>
                  <a:pPr algn="r">
                    <a:defRPr sz="1600" b="0" i="0" u="none" strike="noStrike" kern="1200" baseline="0">
                      <a:solidFill>
                        <a:schemeClr val="accent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E5BA-4606-8FA5-EF7353693217}"/>
                </c:ext>
              </c:extLst>
            </c:dLbl>
            <c:numFmt formatCode="_(&quot;$&quot;* #,##0_);_(&quot;$&quot;* \(#,##0\);_(&quot;$&quot;* &quot;-&quot;_);_(@_)" sourceLinked="0"/>
            <c:spPr>
              <a:noFill/>
              <a:ln>
                <a:noFill/>
              </a:ln>
              <a:effectLst/>
            </c:spPr>
            <c:txPr>
              <a:bodyPr rot="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dLblPos val="t"/>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numRef>
              <c:f>fundsource_overtime!$B$1:$G$1</c:f>
              <c:numCache>
                <c:formatCode>General</c:formatCode>
                <c:ptCount val="6"/>
                <c:pt idx="0">
                  <c:v>2015</c:v>
                </c:pt>
                <c:pt idx="1">
                  <c:v>2016</c:v>
                </c:pt>
                <c:pt idx="2">
                  <c:v>2017</c:v>
                </c:pt>
                <c:pt idx="3">
                  <c:v>2018</c:v>
                </c:pt>
                <c:pt idx="4">
                  <c:v>2019</c:v>
                </c:pt>
                <c:pt idx="5">
                  <c:v>2020</c:v>
                </c:pt>
              </c:numCache>
            </c:numRef>
          </c:cat>
          <c:val>
            <c:numRef>
              <c:f>fundsource_overtime!$B$10:$G$10</c:f>
              <c:numCache>
                <c:formatCode>_("$"* #,##0_);_("$"* \(#,##0\);_("$"* "-"??_);_(@_)</c:formatCode>
                <c:ptCount val="6"/>
                <c:pt idx="0">
                  <c:v>43914107.149999999</c:v>
                </c:pt>
                <c:pt idx="1">
                  <c:v>46140271</c:v>
                </c:pt>
                <c:pt idx="2">
                  <c:v>49426637</c:v>
                </c:pt>
                <c:pt idx="3">
                  <c:v>51776098</c:v>
                </c:pt>
                <c:pt idx="4">
                  <c:v>54139059</c:v>
                </c:pt>
                <c:pt idx="5">
                  <c:v>55802020</c:v>
                </c:pt>
              </c:numCache>
            </c:numRef>
          </c:val>
          <c:smooth val="0"/>
          <c:extLst>
            <c:ext xmlns:c15="http://schemas.microsoft.com/office/drawing/2012/chart" uri="{02D57815-91ED-43cb-92C2-25804820EDAC}">
              <c15:datalabelsRange>
                <c15:f>fundsource_overtime!$B$11:$G$11</c15:f>
                <c15:dlblRangeCache>
                  <c:ptCount val="6"/>
                  <c:pt idx="0">
                    <c:v>$43,914,107</c:v>
                  </c:pt>
                  <c:pt idx="1">
                    <c:v>$46,140,271</c:v>
                  </c:pt>
                  <c:pt idx="2">
                    <c:v>$49,426,637</c:v>
                  </c:pt>
                  <c:pt idx="3">
                    <c:v>$51,776,098</c:v>
                  </c:pt>
                  <c:pt idx="4">
                    <c:v>$54,139,059</c:v>
                  </c:pt>
                  <c:pt idx="5">
                    <c:v>$55,802,020</c:v>
                  </c:pt>
                </c15:dlblRangeCache>
              </c15:datalabelsRange>
            </c:ext>
            <c:ext xmlns:c16="http://schemas.microsoft.com/office/drawing/2014/chart" uri="{C3380CC4-5D6E-409C-BE32-E72D297353CC}">
              <c16:uniqueId val="{00000000-E5BA-4606-8FA5-EF7353693217}"/>
            </c:ext>
          </c:extLst>
        </c:ser>
        <c:dLbls>
          <c:dLblPos val="ctr"/>
          <c:showLegendKey val="0"/>
          <c:showVal val="1"/>
          <c:showCatName val="0"/>
          <c:showSerName val="0"/>
          <c:showPercent val="0"/>
          <c:showBubbleSize val="0"/>
        </c:dLbls>
        <c:marker val="1"/>
        <c:smooth val="0"/>
        <c:axId val="1449952207"/>
        <c:axId val="1255849071"/>
      </c:lineChart>
      <c:catAx>
        <c:axId val="1449952207"/>
        <c:scaling>
          <c:orientation val="minMax"/>
        </c:scaling>
        <c:delete val="1"/>
        <c:axPos val="b"/>
        <c:numFmt formatCode="General" sourceLinked="1"/>
        <c:majorTickMark val="none"/>
        <c:minorTickMark val="none"/>
        <c:tickLblPos val="nextTo"/>
        <c:crossAx val="1255849071"/>
        <c:crosses val="autoZero"/>
        <c:auto val="1"/>
        <c:lblAlgn val="ctr"/>
        <c:lblOffset val="100"/>
        <c:noMultiLvlLbl val="0"/>
      </c:catAx>
      <c:valAx>
        <c:axId val="1255849071"/>
        <c:scaling>
          <c:orientation val="minMax"/>
          <c:min val="0"/>
        </c:scaling>
        <c:delete val="0"/>
        <c:axPos val="l"/>
        <c:numFmt formatCode="&quot;$&quot;#,##0&quot;M&quot;" sourceLinked="0"/>
        <c:majorTickMark val="out"/>
        <c:minorTickMark val="none"/>
        <c:tickLblPos val="nextTo"/>
        <c:spPr>
          <a:noFill/>
          <a:ln>
            <a:solidFill>
              <a:schemeClr val="accent3"/>
            </a:solidFill>
          </a:ln>
          <a:effectLst/>
        </c:spPr>
        <c:txPr>
          <a:bodyPr rot="-60000000" spcFirstLastPara="1" vertOverflow="ellipsis" vert="horz" wrap="square" anchor="ctr" anchorCtr="1"/>
          <a:lstStyle/>
          <a:p>
            <a:pPr>
              <a:defRPr sz="1600" b="0" i="0" u="none" strike="noStrike" kern="1200" baseline="0">
                <a:solidFill>
                  <a:schemeClr val="accent1"/>
                </a:solidFill>
                <a:latin typeface="+mn-lt"/>
                <a:ea typeface="+mn-ea"/>
                <a:cs typeface="+mn-cs"/>
              </a:defRPr>
            </a:pPr>
            <a:endParaRPr lang="en-US"/>
          </a:p>
        </c:txPr>
        <c:crossAx val="1449952207"/>
        <c:crosses val="autoZero"/>
        <c:crossBetween val="between"/>
        <c:dispUnits>
          <c:builtInUnit val="millions"/>
        </c:dispUnits>
      </c:valAx>
      <c:spPr>
        <a:noFill/>
        <a:ln>
          <a:noFill/>
        </a:ln>
        <a:effectLst/>
      </c:spPr>
    </c:plotArea>
    <c:plotVisOnly val="1"/>
    <c:dispBlanksAs val="gap"/>
    <c:showDLblsOverMax val="0"/>
  </c:chart>
  <c:spPr>
    <a:noFill/>
    <a:ln>
      <a:noFill/>
    </a:ln>
    <a:effectLst/>
  </c:spPr>
  <c:txPr>
    <a:bodyPr/>
    <a:lstStyle/>
    <a:p>
      <a:pPr>
        <a:defRPr sz="1600">
          <a:solidFill>
            <a:schemeClr val="accent1"/>
          </a:solidFill>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227369433414231"/>
          <c:y val="0"/>
          <c:w val="0.75772630566585764"/>
          <c:h val="1"/>
        </c:manualLayout>
      </c:layout>
      <c:barChart>
        <c:barDir val="bar"/>
        <c:grouping val="stacked"/>
        <c:varyColors val="0"/>
        <c:ser>
          <c:idx val="0"/>
          <c:order val="0"/>
          <c:tx>
            <c:strRef>
              <c:f>Calc!$D$42</c:f>
              <c:strCache>
                <c:ptCount val="1"/>
                <c:pt idx="0">
                  <c:v>Current</c:v>
                </c:pt>
              </c:strCache>
            </c:strRef>
          </c:tx>
          <c:spPr>
            <a:solidFill>
              <a:srgbClr val="E7E6E6"/>
            </a:solidFill>
            <a:ln>
              <a:noFill/>
            </a:ln>
            <a:effectLst/>
          </c:spPr>
          <c:invertIfNegative val="0"/>
          <c:dPt>
            <c:idx val="3"/>
            <c:invertIfNegative val="0"/>
            <c:bubble3D val="0"/>
            <c:spPr>
              <a:solidFill>
                <a:srgbClr val="7DCD98"/>
              </a:solidFill>
              <a:ln>
                <a:noFill/>
              </a:ln>
              <a:effectLst/>
            </c:spPr>
            <c:extLst>
              <c:ext xmlns:c16="http://schemas.microsoft.com/office/drawing/2014/chart" uri="{C3380CC4-5D6E-409C-BE32-E72D297353CC}">
                <c16:uniqueId val="{00000000-ADF7-4CB8-93DB-E6E6C9DF3F61}"/>
              </c:ext>
            </c:extLst>
          </c:dPt>
          <c:dPt>
            <c:idx val="4"/>
            <c:invertIfNegative val="0"/>
            <c:bubble3D val="0"/>
            <c:spPr>
              <a:solidFill>
                <a:srgbClr val="7570B3"/>
              </a:solidFill>
              <a:ln>
                <a:noFill/>
              </a:ln>
              <a:effectLst/>
            </c:spPr>
            <c:extLst>
              <c:ext xmlns:c16="http://schemas.microsoft.com/office/drawing/2014/chart" uri="{C3380CC4-5D6E-409C-BE32-E72D297353CC}">
                <c16:uniqueId val="{00000001-ADF7-4CB8-93DB-E6E6C9DF3F61}"/>
              </c:ext>
            </c:extLst>
          </c:dPt>
          <c:dLbls>
            <c:dLbl>
              <c:idx val="0"/>
              <c:layout>
                <c:manualLayout>
                  <c:x val="4.9354300693164696E-2"/>
                  <c:y val="-1.8424154278333468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75-4FBC-8678-502D4F325518}"/>
                </c:ext>
              </c:extLst>
            </c:dLbl>
            <c:dLbl>
              <c:idx val="1"/>
              <c:layout>
                <c:manualLayout>
                  <c:x val="6.9547690364647266E-2"/>
                  <c:y val="-9.21207713916673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384-41E4-A4F0-DE9D153970A7}"/>
                </c:ext>
              </c:extLst>
            </c:dLbl>
            <c:dLbl>
              <c:idx val="2"/>
              <c:layout>
                <c:manualLayout>
                  <c:x val="7.214504271421702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C75-4FBC-8678-502D4F325518}"/>
                </c:ext>
              </c:extLst>
            </c:dLbl>
            <c:dLbl>
              <c:idx val="3"/>
              <c:layout>
                <c:manualLayout>
                  <c:x val="0.13241737228530856"/>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5FC180"/>
                      </a:solidFill>
                      <a:latin typeface="+mn-lt"/>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F7-4CB8-93DB-E6E6C9DF3F61}"/>
                </c:ext>
              </c:extLst>
            </c:dLbl>
            <c:dLbl>
              <c:idx val="4"/>
              <c:layout>
                <c:manualLayout>
                  <c:x val="0.14950740621825356"/>
                  <c:y val="0"/>
                </c:manualLayout>
              </c:layout>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7570B3"/>
                      </a:solidFill>
                      <a:latin typeface="+mn-lt"/>
                      <a:ea typeface="Cambria" panose="02040503050406030204" pitchFamily="18" charset="0"/>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DF7-4CB8-93DB-E6E6C9DF3F61}"/>
                </c:ext>
              </c:extLst>
            </c:dLbl>
            <c:dLbl>
              <c:idx val="5"/>
              <c:layout>
                <c:manualLayout>
                  <c:x val="0.22785007487136449"/>
                  <c:y val="-4.606038569583367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75-4FBC-8678-502D4F325518}"/>
                </c:ext>
              </c:extLst>
            </c:dLbl>
            <c:dLbl>
              <c:idx val="6"/>
              <c:layout>
                <c:manualLayout>
                  <c:x val="0.30156462957904834"/>
                  <c:y val="-2.303019284791683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75-4FBC-8678-502D4F325518}"/>
                </c:ext>
              </c:extLst>
            </c:dLbl>
            <c:dLbl>
              <c:idx val="7"/>
              <c:layout>
                <c:manualLayout>
                  <c:x val="0.38841024687237413"/>
                  <c:y val="-6.2587698247288443E-18"/>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C75-4FBC-8678-502D4F325518}"/>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bg1">
                        <a:lumMod val="65000"/>
                      </a:schemeClr>
                    </a:solidFill>
                    <a:latin typeface="+mn-lt"/>
                    <a:ea typeface="Cambria" panose="02040503050406030204" pitchFamily="18" charset="0"/>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Calc!$C$43:$C$50</c:f>
              <c:strCache>
                <c:ptCount val="8"/>
                <c:pt idx="0">
                  <c:v>Family Fees</c:v>
                </c:pt>
                <c:pt idx="1">
                  <c:v>Local Funds</c:v>
                </c:pt>
                <c:pt idx="2">
                  <c:v>CHIP</c:v>
                </c:pt>
                <c:pt idx="3">
                  <c:v>Private Insurance</c:v>
                </c:pt>
                <c:pt idx="4">
                  <c:v>Medicaid</c:v>
                </c:pt>
                <c:pt idx="5">
                  <c:v>Federal Part C</c:v>
                </c:pt>
                <c:pt idx="6">
                  <c:v>State General Funds</c:v>
                </c:pt>
                <c:pt idx="7">
                  <c:v>State Part C</c:v>
                </c:pt>
              </c:strCache>
            </c:strRef>
          </c:cat>
          <c:val>
            <c:numRef>
              <c:f>Calc!$D$43:$D$50</c:f>
              <c:numCache>
                <c:formatCode>"$"#,##0</c:formatCode>
                <c:ptCount val="8"/>
                <c:pt idx="0">
                  <c:v>50000</c:v>
                </c:pt>
                <c:pt idx="1">
                  <c:v>800000</c:v>
                </c:pt>
                <c:pt idx="2">
                  <c:v>950000</c:v>
                </c:pt>
                <c:pt idx="3">
                  <c:v>4000000</c:v>
                </c:pt>
                <c:pt idx="4">
                  <c:v>5000000</c:v>
                </c:pt>
                <c:pt idx="5">
                  <c:v>10000000</c:v>
                </c:pt>
                <c:pt idx="6">
                  <c:v>15000000</c:v>
                </c:pt>
                <c:pt idx="7">
                  <c:v>20000000</c:v>
                </c:pt>
              </c:numCache>
            </c:numRef>
          </c:val>
          <c:extLst>
            <c:ext xmlns:c16="http://schemas.microsoft.com/office/drawing/2014/chart" uri="{C3380CC4-5D6E-409C-BE32-E72D297353CC}">
              <c16:uniqueId val="{00000004-5384-41E4-A4F0-DE9D153970A7}"/>
            </c:ext>
          </c:extLst>
        </c:ser>
        <c:dLbls>
          <c:showLegendKey val="0"/>
          <c:showVal val="0"/>
          <c:showCatName val="0"/>
          <c:showSerName val="0"/>
          <c:showPercent val="0"/>
          <c:showBubbleSize val="0"/>
        </c:dLbls>
        <c:gapWidth val="35"/>
        <c:overlap val="100"/>
        <c:axId val="157262032"/>
        <c:axId val="158260616"/>
        <c:extLst>
          <c:ext xmlns:c15="http://schemas.microsoft.com/office/drawing/2012/chart" uri="{02D57815-91ED-43cb-92C2-25804820EDAC}">
            <c15:filteredBarSeries>
              <c15:ser>
                <c:idx val="1"/>
                <c:order val="1"/>
                <c:tx>
                  <c:strRef>
                    <c:extLst>
                      <c:ext uri="{02D57815-91ED-43cb-92C2-25804820EDAC}">
                        <c15:formulaRef>
                          <c15:sqref>Calc!$E$42</c15:sqref>
                        </c15:formulaRef>
                      </c:ext>
                    </c:extLst>
                    <c:strCache>
                      <c:ptCount val="1"/>
                      <c:pt idx="0">
                        <c:v>Anticipated</c:v>
                      </c:pt>
                    </c:strCache>
                  </c:strRef>
                </c:tx>
                <c:spPr>
                  <a:solidFill>
                    <a:schemeClr val="bg1">
                      <a:lumMod val="65000"/>
                    </a:schemeClr>
                  </a:solidFill>
                  <a:ln>
                    <a:noFill/>
                  </a:ln>
                  <a:effectLst/>
                </c:spPr>
                <c:invertIfNegative val="0"/>
                <c:dLbls>
                  <c:dLbl>
                    <c:idx val="0"/>
                    <c:layout>
                      <c:manualLayout>
                        <c:x val="9.4234499945784964E-2"/>
                        <c:y val="0"/>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5-5384-41E4-A4F0-DE9D153970A7}"/>
                      </c:ext>
                    </c:extLst>
                  </c:dLbl>
                  <c:dLbl>
                    <c:idx val="1"/>
                    <c:layout>
                      <c:manualLayout>
                        <c:x val="0.10654599613175432"/>
                        <c:y val="0"/>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6-5384-41E4-A4F0-DE9D153970A7}"/>
                      </c:ext>
                    </c:extLst>
                  </c:dLbl>
                  <c:dLbl>
                    <c:idx val="2"/>
                    <c:layout>
                      <c:manualLayout>
                        <c:x val="0.12394830244881591"/>
                        <c:y val="2.1198189734950466E-3"/>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7-5384-41E4-A4F0-DE9D153970A7}"/>
                      </c:ext>
                    </c:extLst>
                  </c:dLbl>
                  <c:dLbl>
                    <c:idx val="4"/>
                    <c:layout>
                      <c:manualLayout>
                        <c:x val="0.13507656024602271"/>
                        <c:y val="-5.5543018286336749E-3"/>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9-5384-41E4-A4F0-DE9D153970A7}"/>
                      </c:ext>
                    </c:extLst>
                  </c:dLbl>
                  <c:dLbl>
                    <c:idx val="5"/>
                    <c:layout>
                      <c:manualLayout>
                        <c:x val="0.10141592649993474"/>
                        <c:y val="2.1197668256491007E-3"/>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A-5384-41E4-A4F0-DE9D153970A7}"/>
                      </c:ext>
                    </c:extLst>
                  </c:dLbl>
                  <c:dLbl>
                    <c:idx val="6"/>
                    <c:layout>
                      <c:manualLayout>
                        <c:x val="0.12972515559300907"/>
                        <c:y val="-3.7028678857558058E-3"/>
                      </c:manualLayout>
                    </c:layout>
                    <c:dLblPos val="ctr"/>
                    <c:showLegendKey val="0"/>
                    <c:showVal val="1"/>
                    <c:showCatName val="0"/>
                    <c:showSerName val="0"/>
                    <c:showPercent val="0"/>
                    <c:showBubbleSize val="0"/>
                    <c:extLst>
                      <c:ext uri="{CE6537A1-D6FC-4f65-9D91-7224C49458BB}"/>
                      <c:ext xmlns:c16="http://schemas.microsoft.com/office/drawing/2014/chart" uri="{C3380CC4-5D6E-409C-BE32-E72D297353CC}">
                        <c16:uniqueId val="{00000000-DE20-4043-AE26-D6AC2F9E5D1A}"/>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endParaRPr lang="en-US"/>
                    </a:p>
                  </c:txPr>
                  <c:dLblPos val="inBase"/>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Calc!$C$43:$C$50</c15:sqref>
                        </c15:formulaRef>
                      </c:ext>
                    </c:extLst>
                    <c:strCache>
                      <c:ptCount val="8"/>
                      <c:pt idx="0">
                        <c:v>Family Fees</c:v>
                      </c:pt>
                      <c:pt idx="1">
                        <c:v>Local Funds</c:v>
                      </c:pt>
                      <c:pt idx="2">
                        <c:v>CHIP</c:v>
                      </c:pt>
                      <c:pt idx="3">
                        <c:v>Private Insurance</c:v>
                      </c:pt>
                      <c:pt idx="4">
                        <c:v>Medicaid</c:v>
                      </c:pt>
                      <c:pt idx="5">
                        <c:v>Federal Part C</c:v>
                      </c:pt>
                      <c:pt idx="6">
                        <c:v>State General Funds</c:v>
                      </c:pt>
                      <c:pt idx="7">
                        <c:v>State Part C</c:v>
                      </c:pt>
                    </c:strCache>
                  </c:strRef>
                </c:cat>
                <c:val>
                  <c:numRef>
                    <c:extLst>
                      <c:ext uri="{02D57815-91ED-43cb-92C2-25804820EDAC}">
                        <c15:formulaRef>
                          <c15:sqref>Calc!$E$43:$E$50</c15:sqref>
                        </c15:formulaRef>
                      </c:ext>
                    </c:extLst>
                    <c:numCache>
                      <c:formatCode>"$"#,##0</c:formatCode>
                      <c:ptCount val="8"/>
                      <c:pt idx="0">
                        <c:v>5000</c:v>
                      </c:pt>
                      <c:pt idx="1">
                        <c:v>1500</c:v>
                      </c:pt>
                      <c:pt idx="2">
                        <c:v>41190</c:v>
                      </c:pt>
                      <c:pt idx="3">
                        <c:v>37500</c:v>
                      </c:pt>
                      <c:pt idx="4">
                        <c:v>112500</c:v>
                      </c:pt>
                      <c:pt idx="5">
                        <c:v>159306</c:v>
                      </c:pt>
                      <c:pt idx="6">
                        <c:v>130005</c:v>
                      </c:pt>
                      <c:pt idx="7">
                        <c:v>0</c:v>
                      </c:pt>
                    </c:numCache>
                  </c:numRef>
                </c:val>
                <c:extLst>
                  <c:ext xmlns:c16="http://schemas.microsoft.com/office/drawing/2014/chart" uri="{C3380CC4-5D6E-409C-BE32-E72D297353CC}">
                    <c16:uniqueId val="{0000000B-5384-41E4-A4F0-DE9D153970A7}"/>
                  </c:ext>
                </c:extLst>
              </c15:ser>
            </c15:filteredBarSeries>
          </c:ext>
        </c:extLst>
      </c:barChart>
      <c:catAx>
        <c:axId val="15726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crossAx val="158260616"/>
        <c:crosses val="autoZero"/>
        <c:auto val="1"/>
        <c:lblAlgn val="ctr"/>
        <c:lblOffset val="100"/>
        <c:noMultiLvlLbl val="0"/>
      </c:catAx>
      <c:valAx>
        <c:axId val="158260616"/>
        <c:scaling>
          <c:orientation val="minMax"/>
          <c:min val="0"/>
        </c:scaling>
        <c:delete val="1"/>
        <c:axPos val="b"/>
        <c:numFmt formatCode="&quot;$&quot;#,##0" sourceLinked="1"/>
        <c:majorTickMark val="none"/>
        <c:minorTickMark val="none"/>
        <c:tickLblPos val="nextTo"/>
        <c:crossAx val="157262032"/>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38638991789508"/>
          <c:y val="0"/>
          <c:w val="0.65193793297954761"/>
          <c:h val="0.93716186187289352"/>
        </c:manualLayout>
      </c:layout>
      <c:lineChart>
        <c:grouping val="standard"/>
        <c:varyColors val="0"/>
        <c:ser>
          <c:idx val="0"/>
          <c:order val="0"/>
          <c:tx>
            <c:strRef>
              <c:f>fundsource_overtime!$A$2</c:f>
              <c:strCache>
                <c:ptCount val="1"/>
                <c:pt idx="0">
                  <c:v>Family Fees</c:v>
                </c:pt>
              </c:strCache>
            </c:strRef>
          </c:tx>
          <c:spPr>
            <a:ln w="28575" cap="rnd">
              <a:solidFill>
                <a:schemeClr val="accent1"/>
              </a:solidFill>
              <a:round/>
            </a:ln>
            <a:effectLst/>
          </c:spPr>
          <c:marker>
            <c:symbol val="none"/>
          </c:marker>
          <c:dLbls>
            <c:dLbl>
              <c:idx val="0"/>
              <c:layout>
                <c:manualLayout>
                  <c:x val="-0.23507949989603166"/>
                  <c:y val="-1.1434840139134093E-2"/>
                </c:manualLayout>
              </c:layout>
              <c:spPr>
                <a:noFill/>
                <a:ln>
                  <a:noFill/>
                </a:ln>
                <a:effectLst/>
              </c:spPr>
              <c:txPr>
                <a:bodyPr rot="0" spcFirstLastPara="1" vertOverflow="ellipsis" vert="horz" wrap="square" anchor="ctr" anchorCtr="0"/>
                <a:lstStyle/>
                <a:p>
                  <a:pPr algn="l">
                    <a:defRPr sz="1400" b="0" i="0" u="none" strike="noStrike" kern="1200" baseline="0">
                      <a:solidFill>
                        <a:schemeClr val="accent5"/>
                      </a:solidFill>
                      <a:latin typeface="+mn-lt"/>
                      <a:ea typeface="+mn-ea"/>
                      <a:cs typeface="+mn-cs"/>
                    </a:defRPr>
                  </a:pPr>
                  <a:endParaRPr lang="en-US"/>
                </a:p>
              </c:tx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20696196610863377"/>
                      <c:h val="3.0142238606757469E-2"/>
                    </c:manualLayout>
                  </c15:layout>
                </c:ext>
                <c:ext xmlns:c16="http://schemas.microsoft.com/office/drawing/2014/chart" uri="{C3380CC4-5D6E-409C-BE32-E72D297353CC}">
                  <c16:uniqueId val="{0000000D-1C40-477B-89EB-A28FA0BAA9FC}"/>
                </c:ext>
              </c:extLst>
            </c:dLbl>
            <c:dLbl>
              <c:idx val="1"/>
              <c:layout>
                <c:manualLayout>
                  <c:x val="-4.8691573376878086E-2"/>
                  <c:y val="-1.37218081669609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038-4861-8D35-6E761CA5B37F}"/>
                </c:ext>
              </c:extLst>
            </c:dLbl>
            <c:dLbl>
              <c:idx val="2"/>
              <c:layout>
                <c:manualLayout>
                  <c:x val="-4.8691573376878142E-2"/>
                  <c:y val="-1.600877619478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038-4861-8D35-6E761CA5B37F}"/>
                </c:ext>
              </c:extLst>
            </c:dLbl>
            <c:dLbl>
              <c:idx val="3"/>
              <c:layout>
                <c:manualLayout>
                  <c:x val="-4.8691573376878197E-2"/>
                  <c:y val="-1.37218081669610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038-4861-8D35-6E761CA5B37F}"/>
                </c:ext>
              </c:extLst>
            </c:dLbl>
            <c:dLbl>
              <c:idx val="4"/>
              <c:layout>
                <c:manualLayout>
                  <c:x val="-4.8691573376878197E-2"/>
                  <c:y val="-1.600877619478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038-4861-8D35-6E761CA5B37F}"/>
                </c:ext>
              </c:extLst>
            </c:dLbl>
            <c:dLbl>
              <c:idx val="5"/>
              <c:layout>
                <c:manualLayout>
                  <c:x val="2.6297624566354622E-2"/>
                  <c:y val="-9.1478721113072738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1C40-477B-89EB-A28FA0BAA9FC}"/>
                </c:ext>
              </c:extLst>
            </c:dLbl>
            <c:spPr>
              <a:noFill/>
              <a:ln>
                <a:noFill/>
              </a:ln>
              <a:effectLst/>
            </c:spPr>
            <c:txPr>
              <a:bodyPr rot="0" spcFirstLastPara="1" vertOverflow="ellipsis" vert="horz" wrap="square" anchor="ctr" anchorCtr="1"/>
              <a:lstStyle/>
              <a:p>
                <a:pPr>
                  <a:defRPr sz="1400" b="0" i="0" u="none" strike="noStrike" kern="1200" baseline="0">
                    <a:solidFill>
                      <a:schemeClr val="accent5"/>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fundsource_overtime!$B$1:$G$1</c:f>
              <c:numCache>
                <c:formatCode>General</c:formatCode>
                <c:ptCount val="6"/>
                <c:pt idx="0">
                  <c:v>2015</c:v>
                </c:pt>
                <c:pt idx="1">
                  <c:v>2016</c:v>
                </c:pt>
                <c:pt idx="2">
                  <c:v>2017</c:v>
                </c:pt>
                <c:pt idx="3">
                  <c:v>2018</c:v>
                </c:pt>
                <c:pt idx="4">
                  <c:v>2019</c:v>
                </c:pt>
                <c:pt idx="5">
                  <c:v>2020</c:v>
                </c:pt>
              </c:numCache>
            </c:numRef>
          </c:cat>
          <c:val>
            <c:numRef>
              <c:f>fundsource_overtime!$B$2:$G$2</c:f>
              <c:numCache>
                <c:formatCode>_("$"* #,##0_);_("$"* \(#,##0\);_("$"* "-"??_);_(@_)</c:formatCode>
                <c:ptCount val="6"/>
                <c:pt idx="0">
                  <c:v>45200</c:v>
                </c:pt>
                <c:pt idx="1">
                  <c:v>46160</c:v>
                </c:pt>
                <c:pt idx="2">
                  <c:v>47120</c:v>
                </c:pt>
                <c:pt idx="3">
                  <c:v>48080</c:v>
                </c:pt>
                <c:pt idx="4">
                  <c:v>49040</c:v>
                </c:pt>
                <c:pt idx="5">
                  <c:v>50000</c:v>
                </c:pt>
              </c:numCache>
            </c:numRef>
          </c:val>
          <c:smooth val="0"/>
          <c:extLst>
            <c:ext xmlns:c16="http://schemas.microsoft.com/office/drawing/2014/chart" uri="{C3380CC4-5D6E-409C-BE32-E72D297353CC}">
              <c16:uniqueId val="{00000000-1C40-477B-89EB-A28FA0BAA9FC}"/>
            </c:ext>
          </c:extLst>
        </c:ser>
        <c:ser>
          <c:idx val="1"/>
          <c:order val="1"/>
          <c:tx>
            <c:strRef>
              <c:f>fundsource_overtime!$A$3</c:f>
              <c:strCache>
                <c:ptCount val="1"/>
                <c:pt idx="0">
                  <c:v>Local Funds</c:v>
                </c:pt>
              </c:strCache>
            </c:strRef>
          </c:tx>
          <c:spPr>
            <a:ln w="28575" cap="rnd">
              <a:solidFill>
                <a:srgbClr val="FFC000"/>
              </a:solidFill>
              <a:round/>
            </a:ln>
            <a:effectLst/>
          </c:spPr>
          <c:marker>
            <c:symbol val="none"/>
          </c:marker>
          <c:dLbls>
            <c:dLbl>
              <c:idx val="0"/>
              <c:layout>
                <c:manualLayout>
                  <c:x val="-0.2342547576518621"/>
                  <c:y val="-4.7794930638240555E-3"/>
                </c:manualLayout>
              </c:layout>
              <c:spPr>
                <a:noFill/>
                <a:ln>
                  <a:noFill/>
                </a:ln>
                <a:effectLst/>
              </c:spPr>
              <c:txPr>
                <a:bodyPr rot="0" spcFirstLastPara="1" vertOverflow="ellipsis" vert="horz" wrap="square" anchor="ctr" anchorCtr="0"/>
                <a:lstStyle/>
                <a:p>
                  <a:pPr algn="l">
                    <a:defRPr sz="1400" b="0" i="0" u="none" strike="noStrike" kern="1200" baseline="0">
                      <a:solidFill>
                        <a:schemeClr val="accent4"/>
                      </a:solidFill>
                      <a:latin typeface="+mn-lt"/>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15:layout>
                    <c:manualLayout>
                      <c:w val="0.22001609137658387"/>
                      <c:h val="3.4716174662411101E-2"/>
                    </c:manualLayout>
                  </c15:layout>
                </c:ext>
                <c:ext xmlns:c16="http://schemas.microsoft.com/office/drawing/2014/chart" uri="{C3380CC4-5D6E-409C-BE32-E72D297353CC}">
                  <c16:uniqueId val="{00000010-1C40-477B-89EB-A28FA0BAA9FC}"/>
                </c:ext>
              </c:extLst>
            </c:dLbl>
            <c:dLbl>
              <c:idx val="1"/>
              <c:layout>
                <c:manualLayout>
                  <c:x val="-5.3907704818805684E-2"/>
                  <c:y val="-1.7255083731842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038-4861-8D35-6E761CA5B37F}"/>
                </c:ext>
              </c:extLst>
            </c:dLbl>
            <c:dLbl>
              <c:idx val="2"/>
              <c:layout>
                <c:manualLayout>
                  <c:x val="-5.3907704818805628E-2"/>
                  <c:y val="-1.7255083731842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038-4861-8D35-6E761CA5B37F}"/>
                </c:ext>
              </c:extLst>
            </c:dLbl>
            <c:dLbl>
              <c:idx val="3"/>
              <c:layout>
                <c:manualLayout>
                  <c:x val="-5.3907704818805628E-2"/>
                  <c:y val="-1.7255083731842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038-4861-8D35-6E761CA5B37F}"/>
                </c:ext>
              </c:extLst>
            </c:dLbl>
            <c:dLbl>
              <c:idx val="4"/>
              <c:layout>
                <c:manualLayout>
                  <c:x val="-5.3907704818805628E-2"/>
                  <c:y val="-1.7255083731842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038-4861-8D35-6E761CA5B37F}"/>
                </c:ext>
              </c:extLst>
            </c:dLbl>
            <c:dLbl>
              <c:idx val="5"/>
              <c:layout>
                <c:manualLayout>
                  <c:x val="2.1006700748525804E-2"/>
                  <c:y val="-1.725508373184201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1C40-477B-89EB-A28FA0BAA9FC}"/>
                </c:ext>
              </c:extLst>
            </c:dLbl>
            <c:spPr>
              <a:noFill/>
              <a:ln>
                <a:noFill/>
              </a:ln>
              <a:effectLst/>
            </c:spPr>
            <c:txPr>
              <a:bodyPr rot="0" spcFirstLastPara="1" vertOverflow="ellipsis" vert="horz" wrap="square" anchor="ctr" anchorCtr="1"/>
              <a:lstStyle/>
              <a:p>
                <a:pPr>
                  <a:defRPr sz="14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fundsource_overtime!$B$1:$G$1</c:f>
              <c:numCache>
                <c:formatCode>General</c:formatCode>
                <c:ptCount val="6"/>
                <c:pt idx="0">
                  <c:v>2015</c:v>
                </c:pt>
                <c:pt idx="1">
                  <c:v>2016</c:v>
                </c:pt>
                <c:pt idx="2">
                  <c:v>2017</c:v>
                </c:pt>
                <c:pt idx="3">
                  <c:v>2018</c:v>
                </c:pt>
                <c:pt idx="4">
                  <c:v>2019</c:v>
                </c:pt>
                <c:pt idx="5">
                  <c:v>2020</c:v>
                </c:pt>
              </c:numCache>
            </c:numRef>
          </c:cat>
          <c:val>
            <c:numRef>
              <c:f>fundsource_overtime!$B$3:$G$3</c:f>
              <c:numCache>
                <c:formatCode>_("$"* #,##0_);_("$"* \(#,##0\);_("$"* "-"??_);_(@_)</c:formatCode>
                <c:ptCount val="6"/>
                <c:pt idx="0">
                  <c:v>800000</c:v>
                </c:pt>
                <c:pt idx="1">
                  <c:v>800000</c:v>
                </c:pt>
                <c:pt idx="2">
                  <c:v>800000</c:v>
                </c:pt>
                <c:pt idx="3">
                  <c:v>800000</c:v>
                </c:pt>
                <c:pt idx="4">
                  <c:v>800000</c:v>
                </c:pt>
                <c:pt idx="5">
                  <c:v>800000</c:v>
                </c:pt>
              </c:numCache>
            </c:numRef>
          </c:val>
          <c:smooth val="0"/>
          <c:extLst>
            <c:ext xmlns:c16="http://schemas.microsoft.com/office/drawing/2014/chart" uri="{C3380CC4-5D6E-409C-BE32-E72D297353CC}">
              <c16:uniqueId val="{00000001-1C40-477B-89EB-A28FA0BAA9FC}"/>
            </c:ext>
          </c:extLst>
        </c:ser>
        <c:ser>
          <c:idx val="3"/>
          <c:order val="3"/>
          <c:tx>
            <c:strRef>
              <c:f>fundsource_overtime!$A$5</c:f>
              <c:strCache>
                <c:ptCount val="1"/>
                <c:pt idx="0">
                  <c:v>Private Insurance</c:v>
                </c:pt>
              </c:strCache>
            </c:strRef>
          </c:tx>
          <c:spPr>
            <a:ln w="28575" cap="rnd">
              <a:solidFill>
                <a:srgbClr val="ED7D31"/>
              </a:solidFill>
              <a:round/>
            </a:ln>
            <a:effectLst/>
          </c:spPr>
          <c:marker>
            <c:symbol val="none"/>
          </c:marker>
          <c:dLbls>
            <c:dLbl>
              <c:idx val="0"/>
              <c:layout>
                <c:manualLayout>
                  <c:x val="-0.23449598043079481"/>
                  <c:y val="-2.2869680278268353E-2"/>
                </c:manualLayout>
              </c:layout>
              <c:spPr>
                <a:noFill/>
                <a:ln>
                  <a:noFill/>
                </a:ln>
                <a:effectLst/>
              </c:spPr>
              <c:txPr>
                <a:bodyPr rot="0" spcFirstLastPara="1" vertOverflow="ellipsis" vert="horz" wrap="square" anchor="ctr" anchorCtr="0"/>
                <a:lstStyle/>
                <a:p>
                  <a:pPr algn="l">
                    <a:defRPr sz="1400" b="0" i="0" u="none" strike="noStrike" kern="1200" baseline="0">
                      <a:solidFill>
                        <a:schemeClr val="accent2"/>
                      </a:solidFill>
                      <a:latin typeface="+mn-lt"/>
                      <a:ea typeface="+mn-ea"/>
                      <a:cs typeface="+mn-cs"/>
                    </a:defRPr>
                  </a:pPr>
                  <a:endParaRPr lang="en-US"/>
                </a:p>
              </c:tx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27049118105046999"/>
                      <c:h val="3.7003142690237925E-2"/>
                    </c:manualLayout>
                  </c15:layout>
                </c:ext>
                <c:ext xmlns:c16="http://schemas.microsoft.com/office/drawing/2014/chart" uri="{C3380CC4-5D6E-409C-BE32-E72D297353CC}">
                  <c16:uniqueId val="{0000000E-1C40-477B-89EB-A28FA0BAA9FC}"/>
                </c:ext>
              </c:extLst>
            </c:dLbl>
            <c:dLbl>
              <c:idx val="1"/>
              <c:layout>
                <c:manualLayout>
                  <c:x val="-6.1693405905865341E-2"/>
                  <c:y val="-2.05827122504413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038-4861-8D35-6E761CA5B37F}"/>
                </c:ext>
              </c:extLst>
            </c:dLbl>
            <c:dLbl>
              <c:idx val="2"/>
              <c:layout>
                <c:manualLayout>
                  <c:x val="-6.1693405905865341E-2"/>
                  <c:y val="-2.973058436174880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38-4861-8D35-6E761CA5B37F}"/>
                </c:ext>
              </c:extLst>
            </c:dLbl>
            <c:dLbl>
              <c:idx val="3"/>
              <c:layout>
                <c:manualLayout>
                  <c:x val="-6.1693405905865452E-2"/>
                  <c:y val="-3.2017552389575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38-4861-8D35-6E761CA5B37F}"/>
                </c:ext>
              </c:extLst>
            </c:dLbl>
            <c:dLbl>
              <c:idx val="4"/>
              <c:layout>
                <c:manualLayout>
                  <c:x val="-6.1693405905865452E-2"/>
                  <c:y val="-3.6591488445229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038-4861-8D35-6E761CA5B37F}"/>
                </c:ext>
              </c:extLst>
            </c:dLbl>
            <c:dLbl>
              <c:idx val="5"/>
              <c:layout>
                <c:manualLayout>
                  <c:x val="4.4735334558106731E-3"/>
                  <c:y val="-8.3854525659014014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C40-477B-89EB-A28FA0BAA9FC}"/>
                </c:ext>
              </c:extLst>
            </c:dLbl>
            <c:spPr>
              <a:noFill/>
              <a:ln>
                <a:noFill/>
              </a:ln>
              <a:effectLst/>
            </c:spPr>
            <c:txPr>
              <a:bodyPr rot="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fundsource_overtime!$B$1:$G$1</c:f>
              <c:numCache>
                <c:formatCode>General</c:formatCode>
                <c:ptCount val="6"/>
                <c:pt idx="0">
                  <c:v>2015</c:v>
                </c:pt>
                <c:pt idx="1">
                  <c:v>2016</c:v>
                </c:pt>
                <c:pt idx="2">
                  <c:v>2017</c:v>
                </c:pt>
                <c:pt idx="3">
                  <c:v>2018</c:v>
                </c:pt>
                <c:pt idx="4">
                  <c:v>2019</c:v>
                </c:pt>
                <c:pt idx="5">
                  <c:v>2020</c:v>
                </c:pt>
              </c:numCache>
            </c:numRef>
          </c:cat>
          <c:val>
            <c:numRef>
              <c:f>fundsource_overtime!$B$5:$G$5</c:f>
              <c:numCache>
                <c:formatCode>_("$"* #,##0_);_("$"* \(#,##0\);_("$"* "-"??_);_(@_)</c:formatCode>
                <c:ptCount val="6"/>
                <c:pt idx="0">
                  <c:v>1000000</c:v>
                </c:pt>
                <c:pt idx="1">
                  <c:v>2000000</c:v>
                </c:pt>
                <c:pt idx="2">
                  <c:v>2500000</c:v>
                </c:pt>
                <c:pt idx="3">
                  <c:v>3500000</c:v>
                </c:pt>
                <c:pt idx="4">
                  <c:v>4500000</c:v>
                </c:pt>
                <c:pt idx="5">
                  <c:v>5750000</c:v>
                </c:pt>
              </c:numCache>
            </c:numRef>
          </c:val>
          <c:smooth val="0"/>
          <c:extLst>
            <c:ext xmlns:c16="http://schemas.microsoft.com/office/drawing/2014/chart" uri="{C3380CC4-5D6E-409C-BE32-E72D297353CC}">
              <c16:uniqueId val="{00000003-1C40-477B-89EB-A28FA0BAA9FC}"/>
            </c:ext>
          </c:extLst>
        </c:ser>
        <c:ser>
          <c:idx val="4"/>
          <c:order val="4"/>
          <c:tx>
            <c:strRef>
              <c:f>fundsource_overtime!$A$6</c:f>
              <c:strCache>
                <c:ptCount val="1"/>
                <c:pt idx="0">
                  <c:v>Medicaid</c:v>
                </c:pt>
              </c:strCache>
            </c:strRef>
          </c:tx>
          <c:spPr>
            <a:ln w="28575" cap="rnd">
              <a:solidFill>
                <a:srgbClr val="7030A0"/>
              </a:solidFill>
              <a:round/>
            </a:ln>
            <a:effectLst/>
          </c:spPr>
          <c:marker>
            <c:symbol val="none"/>
          </c:marker>
          <c:dLbls>
            <c:dLbl>
              <c:idx val="0"/>
              <c:layout>
                <c:manualLayout>
                  <c:x val="-0.23538515294925094"/>
                  <c:y val="-9.3536992338116871E-3"/>
                </c:manualLayout>
              </c:layout>
              <c:spPr>
                <a:noFill/>
                <a:ln>
                  <a:noFill/>
                </a:ln>
                <a:effectLst/>
              </c:spPr>
              <c:txPr>
                <a:bodyPr rot="0" spcFirstLastPara="1" vertOverflow="ellipsis" vert="horz" wrap="square" anchor="ctr" anchorCtr="0"/>
                <a:lstStyle/>
                <a:p>
                  <a:pPr algn="l">
                    <a:defRPr sz="1400" b="0" i="0" u="none" strike="noStrike" kern="1200" baseline="0">
                      <a:solidFill>
                        <a:srgbClr val="7030A0"/>
                      </a:solidFill>
                      <a:latin typeface="+mn-lt"/>
                      <a:ea typeface="+mn-ea"/>
                      <a:cs typeface="+mn-cs"/>
                    </a:defRPr>
                  </a:pPr>
                  <a:endParaRPr lang="en-US"/>
                </a:p>
              </c:tx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21366074641401817"/>
                      <c:h val="3.9290110718064743E-2"/>
                    </c:manualLayout>
                  </c15:layout>
                </c:ext>
                <c:ext xmlns:c16="http://schemas.microsoft.com/office/drawing/2014/chart" uri="{C3380CC4-5D6E-409C-BE32-E72D297353CC}">
                  <c16:uniqueId val="{0000000C-1C40-477B-89EB-A28FA0BAA9FC}"/>
                </c:ext>
              </c:extLst>
            </c:dLbl>
            <c:dLbl>
              <c:idx val="2"/>
              <c:layout>
                <c:manualLayout>
                  <c:x val="-6.1693405905865341E-2"/>
                  <c:y val="-4.927263612141747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38-4861-8D35-6E761CA5B37F}"/>
                </c:ext>
              </c:extLst>
            </c:dLbl>
            <c:dLbl>
              <c:idx val="3"/>
              <c:layout>
                <c:manualLayout>
                  <c:x val="-6.1693405905865452E-2"/>
                  <c:y val="-3.5550827954456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38-4861-8D35-6E761CA5B37F}"/>
                </c:ext>
              </c:extLst>
            </c:dLbl>
            <c:dLbl>
              <c:idx val="4"/>
              <c:layout>
                <c:manualLayout>
                  <c:x val="-6.1693405905865452E-2"/>
                  <c:y val="-2.411598781532247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38-4861-8D35-6E761CA5B37F}"/>
                </c:ext>
              </c:extLst>
            </c:dLbl>
            <c:dLbl>
              <c:idx val="5"/>
              <c:layout>
                <c:manualLayout>
                  <c:x val="4.4735334558106731E-3"/>
                  <c:y val="-5.820243592708005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C40-477B-89EB-A28FA0BAA9FC}"/>
                </c:ext>
              </c:extLst>
            </c:dLbl>
            <c:spPr>
              <a:noFill/>
              <a:ln>
                <a:noFill/>
              </a:ln>
              <a:effectLst/>
            </c:spPr>
            <c:txPr>
              <a:bodyPr rot="0" spcFirstLastPara="1" vertOverflow="ellipsis" vert="horz" wrap="square" anchor="ctr" anchorCtr="1"/>
              <a:lstStyle/>
              <a:p>
                <a:pPr>
                  <a:defRPr sz="1400" b="0" i="0" u="none" strike="noStrike" kern="1200" baseline="0">
                    <a:solidFill>
                      <a:srgbClr val="7030A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fundsource_overtime!$B$1:$G$1</c:f>
              <c:numCache>
                <c:formatCode>General</c:formatCode>
                <c:ptCount val="6"/>
                <c:pt idx="0">
                  <c:v>2015</c:v>
                </c:pt>
                <c:pt idx="1">
                  <c:v>2016</c:v>
                </c:pt>
                <c:pt idx="2">
                  <c:v>2017</c:v>
                </c:pt>
                <c:pt idx="3">
                  <c:v>2018</c:v>
                </c:pt>
                <c:pt idx="4">
                  <c:v>2019</c:v>
                </c:pt>
                <c:pt idx="5">
                  <c:v>2020</c:v>
                </c:pt>
              </c:numCache>
            </c:numRef>
          </c:cat>
          <c:val>
            <c:numRef>
              <c:f>fundsource_overtime!$B$6:$G$6</c:f>
              <c:numCache>
                <c:formatCode>_("$"* #,##0_);_("$"* \(#,##0\);_("$"* "-"??_);_(@_)</c:formatCode>
                <c:ptCount val="6"/>
                <c:pt idx="0">
                  <c:v>2000000</c:v>
                </c:pt>
                <c:pt idx="1">
                  <c:v>3500000</c:v>
                </c:pt>
                <c:pt idx="2">
                  <c:v>4000000</c:v>
                </c:pt>
                <c:pt idx="3">
                  <c:v>6000000</c:v>
                </c:pt>
                <c:pt idx="4">
                  <c:v>6750000</c:v>
                </c:pt>
                <c:pt idx="5">
                  <c:v>7000000</c:v>
                </c:pt>
              </c:numCache>
            </c:numRef>
          </c:val>
          <c:smooth val="0"/>
          <c:extLst>
            <c:ext xmlns:c16="http://schemas.microsoft.com/office/drawing/2014/chart" uri="{C3380CC4-5D6E-409C-BE32-E72D297353CC}">
              <c16:uniqueId val="{00000004-1C40-477B-89EB-A28FA0BAA9FC}"/>
            </c:ext>
          </c:extLst>
        </c:ser>
        <c:ser>
          <c:idx val="5"/>
          <c:order val="5"/>
          <c:tx>
            <c:strRef>
              <c:f>fundsource_overtime!$A$7</c:f>
              <c:strCache>
                <c:ptCount val="1"/>
                <c:pt idx="0">
                  <c:v>Federal Part C</c:v>
                </c:pt>
              </c:strCache>
            </c:strRef>
          </c:tx>
          <c:spPr>
            <a:ln w="28575" cap="rnd">
              <a:solidFill>
                <a:schemeClr val="accent6"/>
              </a:solidFill>
              <a:round/>
            </a:ln>
            <a:effectLst/>
          </c:spPr>
          <c:marker>
            <c:symbol val="none"/>
          </c:marker>
          <c:dLbls>
            <c:dLbl>
              <c:idx val="0"/>
              <c:layout>
                <c:manualLayout>
                  <c:x val="-0.2342353648918567"/>
                  <c:y val="-2.0788539372945863E-2"/>
                </c:manualLayout>
              </c:layout>
              <c:spPr>
                <a:noFill/>
                <a:ln>
                  <a:noFill/>
                </a:ln>
                <a:effectLst/>
              </c:spPr>
              <c:txPr>
                <a:bodyPr rot="0" spcFirstLastPara="1" vertOverflow="ellipsis" vert="horz" wrap="square" anchor="ctr" anchorCtr="0"/>
                <a:lstStyle/>
                <a:p>
                  <a:pPr algn="l">
                    <a:defRPr sz="1400" b="0" i="0" u="none" strike="noStrike" kern="1200" baseline="0">
                      <a:solidFill>
                        <a:schemeClr val="accent6"/>
                      </a:solidFill>
                      <a:latin typeface="+mn-lt"/>
                      <a:ea typeface="+mn-ea"/>
                      <a:cs typeface="+mn-cs"/>
                    </a:defRPr>
                  </a:pPr>
                  <a:endParaRPr lang="en-US"/>
                </a:p>
              </c:tx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27090192697619198"/>
                      <c:h val="3.9290110718064743E-2"/>
                    </c:manualLayout>
                  </c15:layout>
                </c:ext>
                <c:ext xmlns:c16="http://schemas.microsoft.com/office/drawing/2014/chart" uri="{C3380CC4-5D6E-409C-BE32-E72D297353CC}">
                  <c16:uniqueId val="{0000000B-1C40-477B-89EB-A28FA0BAA9FC}"/>
                </c:ext>
              </c:extLst>
            </c:dLbl>
            <c:dLbl>
              <c:idx val="5"/>
              <c:layout>
                <c:manualLayout>
                  <c:x val="0"/>
                  <c:y val="-3.55508279544565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1C40-477B-89EB-A28FA0BAA9FC}"/>
                </c:ext>
              </c:extLst>
            </c:dLbl>
            <c:spPr>
              <a:noFill/>
              <a:ln>
                <a:noFill/>
              </a:ln>
              <a:effectLst/>
            </c:spPr>
            <c:txPr>
              <a:bodyPr rot="0" spcFirstLastPara="1" vertOverflow="ellipsis" vert="horz" wrap="square" anchor="ctr" anchorCtr="1"/>
              <a:lstStyle/>
              <a:p>
                <a:pPr>
                  <a:defRPr sz="1400" b="0" i="0" u="none" strike="noStrike" kern="1200" baseline="0">
                    <a:solidFill>
                      <a:schemeClr val="accent6"/>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fundsource_overtime!$B$1:$G$1</c:f>
              <c:numCache>
                <c:formatCode>General</c:formatCode>
                <c:ptCount val="6"/>
                <c:pt idx="0">
                  <c:v>2015</c:v>
                </c:pt>
                <c:pt idx="1">
                  <c:v>2016</c:v>
                </c:pt>
                <c:pt idx="2">
                  <c:v>2017</c:v>
                </c:pt>
                <c:pt idx="3">
                  <c:v>2018</c:v>
                </c:pt>
                <c:pt idx="4">
                  <c:v>2019</c:v>
                </c:pt>
                <c:pt idx="5">
                  <c:v>2020</c:v>
                </c:pt>
              </c:numCache>
            </c:numRef>
          </c:cat>
          <c:val>
            <c:numRef>
              <c:f>fundsource_overtime!$B$7:$G$7</c:f>
              <c:numCache>
                <c:formatCode>_("$"* #,##0_);_("$"* \(#,##0\);_("$"* "-"??_);_(@_)</c:formatCode>
                <c:ptCount val="6"/>
                <c:pt idx="0">
                  <c:v>9000000</c:v>
                </c:pt>
                <c:pt idx="1">
                  <c:v>9000000</c:v>
                </c:pt>
                <c:pt idx="2">
                  <c:v>9500000</c:v>
                </c:pt>
                <c:pt idx="3">
                  <c:v>9500000</c:v>
                </c:pt>
                <c:pt idx="4">
                  <c:v>10000000</c:v>
                </c:pt>
                <c:pt idx="5">
                  <c:v>10000000</c:v>
                </c:pt>
              </c:numCache>
            </c:numRef>
          </c:val>
          <c:smooth val="0"/>
          <c:extLst>
            <c:ext xmlns:c16="http://schemas.microsoft.com/office/drawing/2014/chart" uri="{C3380CC4-5D6E-409C-BE32-E72D297353CC}">
              <c16:uniqueId val="{00000005-1C40-477B-89EB-A28FA0BAA9FC}"/>
            </c:ext>
          </c:extLst>
        </c:ser>
        <c:ser>
          <c:idx val="6"/>
          <c:order val="6"/>
          <c:tx>
            <c:strRef>
              <c:f>fundsource_overtime!$A$8</c:f>
              <c:strCache>
                <c:ptCount val="1"/>
                <c:pt idx="0">
                  <c:v>State General Funds</c:v>
                </c:pt>
              </c:strCache>
            </c:strRef>
          </c:tx>
          <c:spPr>
            <a:ln w="28575" cap="rnd">
              <a:solidFill>
                <a:schemeClr val="accent1">
                  <a:lumMod val="60000"/>
                </a:schemeClr>
              </a:solidFill>
              <a:round/>
            </a:ln>
            <a:effectLst/>
          </c:spPr>
          <c:marker>
            <c:symbol val="none"/>
          </c:marker>
          <c:dLbls>
            <c:dLbl>
              <c:idx val="0"/>
              <c:layout>
                <c:manualLayout>
                  <c:x val="-0.2350352728254522"/>
                  <c:y val="-3.1079895498166463E-2"/>
                </c:manualLayout>
              </c:layout>
              <c:spPr>
                <a:noFill/>
                <a:ln>
                  <a:noFill/>
                </a:ln>
                <a:effectLst/>
              </c:spPr>
              <c:txPr>
                <a:bodyPr rot="0" spcFirstLastPara="1" vertOverflow="ellipsis" vert="horz" wrap="square" anchor="ctr" anchorCtr="0"/>
                <a:lstStyle/>
                <a:p>
                  <a:pPr algn="l">
                    <a:defRPr sz="1400" b="0" i="0" u="none" strike="noStrike" kern="1200" baseline="0">
                      <a:solidFill>
                        <a:schemeClr val="accent1">
                          <a:lumMod val="50000"/>
                        </a:schemeClr>
                      </a:solidFill>
                      <a:latin typeface="+mn-lt"/>
                      <a:ea typeface="+mn-ea"/>
                      <a:cs typeface="+mn-cs"/>
                    </a:defRPr>
                  </a:pPr>
                  <a:endParaRPr lang="en-US"/>
                </a:p>
              </c:tx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32922422939539508"/>
                      <c:h val="4.157707874589156E-2"/>
                    </c:manualLayout>
                  </c15:layout>
                </c:ext>
                <c:ext xmlns:c16="http://schemas.microsoft.com/office/drawing/2014/chart" uri="{C3380CC4-5D6E-409C-BE32-E72D297353CC}">
                  <c16:uniqueId val="{0000000A-1C40-477B-89EB-A28FA0BAA9FC}"/>
                </c:ext>
              </c:extLst>
            </c:dLbl>
            <c:dLbl>
              <c:idx val="5"/>
              <c:layout>
                <c:manualLayout>
                  <c:x val="-1.5676296744666834E-4"/>
                  <c:y val="-3.55508279544565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C40-477B-89EB-A28FA0BAA9FC}"/>
                </c:ext>
              </c:extLst>
            </c:dLbl>
            <c:spPr>
              <a:noFill/>
              <a:ln>
                <a:noFill/>
              </a:ln>
              <a:effectLst/>
            </c:spPr>
            <c:txPr>
              <a:bodyPr rot="0" spcFirstLastPara="1" vertOverflow="ellipsis" vert="horz" wrap="square" anchor="ctr" anchorCtr="1"/>
              <a:lstStyle/>
              <a:p>
                <a:pPr>
                  <a:defRPr sz="1400" b="0" i="0" u="none" strike="noStrike" kern="1200" baseline="0">
                    <a:solidFill>
                      <a:schemeClr val="accent1">
                        <a:lumMod val="50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fundsource_overtime!$B$1:$G$1</c:f>
              <c:numCache>
                <c:formatCode>General</c:formatCode>
                <c:ptCount val="6"/>
                <c:pt idx="0">
                  <c:v>2015</c:v>
                </c:pt>
                <c:pt idx="1">
                  <c:v>2016</c:v>
                </c:pt>
                <c:pt idx="2">
                  <c:v>2017</c:v>
                </c:pt>
                <c:pt idx="3">
                  <c:v>2018</c:v>
                </c:pt>
                <c:pt idx="4">
                  <c:v>2019</c:v>
                </c:pt>
                <c:pt idx="5">
                  <c:v>2020</c:v>
                </c:pt>
              </c:numCache>
            </c:numRef>
          </c:cat>
          <c:val>
            <c:numRef>
              <c:f>fundsource_overtime!$B$8:$G$8</c:f>
              <c:numCache>
                <c:formatCode>_("$"* #,##0_);_("$"* \(#,##0\);_("$"* "-"??_);_(@_)</c:formatCode>
                <c:ptCount val="6"/>
                <c:pt idx="0">
                  <c:v>13279392.15</c:v>
                </c:pt>
                <c:pt idx="1">
                  <c:v>13690095</c:v>
                </c:pt>
                <c:pt idx="2">
                  <c:v>14113500</c:v>
                </c:pt>
                <c:pt idx="3">
                  <c:v>14550000</c:v>
                </c:pt>
                <c:pt idx="4">
                  <c:v>15000000</c:v>
                </c:pt>
                <c:pt idx="5">
                  <c:v>15000000</c:v>
                </c:pt>
              </c:numCache>
            </c:numRef>
          </c:val>
          <c:smooth val="0"/>
          <c:extLst>
            <c:ext xmlns:c16="http://schemas.microsoft.com/office/drawing/2014/chart" uri="{C3380CC4-5D6E-409C-BE32-E72D297353CC}">
              <c16:uniqueId val="{00000006-1C40-477B-89EB-A28FA0BAA9FC}"/>
            </c:ext>
          </c:extLst>
        </c:ser>
        <c:ser>
          <c:idx val="7"/>
          <c:order val="7"/>
          <c:tx>
            <c:strRef>
              <c:f>fundsource_overtime!$A$9</c:f>
              <c:strCache>
                <c:ptCount val="1"/>
                <c:pt idx="0">
                  <c:v>State Part C</c:v>
                </c:pt>
              </c:strCache>
            </c:strRef>
          </c:tx>
          <c:spPr>
            <a:ln w="28575" cap="rnd">
              <a:solidFill>
                <a:schemeClr val="accent2">
                  <a:lumMod val="60000"/>
                </a:schemeClr>
              </a:solidFill>
              <a:round/>
            </a:ln>
            <a:effectLst/>
          </c:spPr>
          <c:marker>
            <c:symbol val="none"/>
          </c:marker>
          <c:dLbls>
            <c:dLbl>
              <c:idx val="0"/>
              <c:layout>
                <c:manualLayout>
                  <c:x val="-0.24165196676161982"/>
                  <c:y val="-1.4659284982147264E-2"/>
                </c:manualLayout>
              </c:layout>
              <c:spPr>
                <a:noFill/>
                <a:ln>
                  <a:noFill/>
                </a:ln>
                <a:effectLst/>
              </c:spPr>
              <c:txPr>
                <a:bodyPr rot="0" spcFirstLastPara="1" vertOverflow="ellipsis" vert="horz" wrap="square" anchor="ctr" anchorCtr="0"/>
                <a:lstStyle/>
                <a:p>
                  <a:pPr algn="l">
                    <a:defRPr sz="1400" b="0" i="0" u="none" strike="noStrike" kern="1200" baseline="0">
                      <a:solidFill>
                        <a:srgbClr val="9E480E"/>
                      </a:solidFill>
                      <a:latin typeface="+mn-lt"/>
                      <a:ea typeface="+mn-ea"/>
                      <a:cs typeface="+mn-cs"/>
                    </a:defRPr>
                  </a:pPr>
                  <a:endParaRPr lang="en-US"/>
                </a:p>
              </c:txPr>
              <c:dLblPos val="r"/>
              <c:showLegendKey val="0"/>
              <c:showVal val="1"/>
              <c:showCatName val="0"/>
              <c:showSerName val="1"/>
              <c:showPercent val="0"/>
              <c:showBubbleSize val="0"/>
              <c:separator> </c:separator>
              <c:extLst>
                <c:ext xmlns:c15="http://schemas.microsoft.com/office/drawing/2012/chart" uri="{CE6537A1-D6FC-4f65-9D91-7224C49458BB}">
                  <c15:layout>
                    <c:manualLayout>
                      <c:w val="0.23351464888568618"/>
                      <c:h val="3.7003142690237925E-2"/>
                    </c:manualLayout>
                  </c15:layout>
                </c:ext>
                <c:ext xmlns:c16="http://schemas.microsoft.com/office/drawing/2014/chart" uri="{C3380CC4-5D6E-409C-BE32-E72D297353CC}">
                  <c16:uniqueId val="{00000009-1C40-477B-89EB-A28FA0BAA9FC}"/>
                </c:ext>
              </c:extLst>
            </c:dLbl>
            <c:dLbl>
              <c:idx val="4"/>
              <c:layout>
                <c:manualLayout>
                  <c:x val="-6.6909537347792994E-2"/>
                  <c:y val="1.262838534294796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038-4861-8D35-6E761CA5B37F}"/>
                </c:ext>
              </c:extLst>
            </c:dLbl>
            <c:dLbl>
              <c:idx val="5"/>
              <c:layout>
                <c:manualLayout>
                  <c:x val="-3.0975737168013316E-3"/>
                  <c:y val="0"/>
                </c:manualLayout>
              </c:layout>
              <c:dLblPos val="r"/>
              <c:showLegendKey val="0"/>
              <c:showVal val="1"/>
              <c:showCatName val="0"/>
              <c:showSerName val="0"/>
              <c:showPercent val="0"/>
              <c:showBubbleSize val="0"/>
              <c:extLst>
                <c:ext xmlns:c15="http://schemas.microsoft.com/office/drawing/2012/chart" uri="{CE6537A1-D6FC-4f65-9D91-7224C49458BB}">
                  <c15:layout>
                    <c:manualLayout>
                      <c:w val="0.11764481818505994"/>
                      <c:h val="4.1371251623387145E-2"/>
                    </c:manualLayout>
                  </c15:layout>
                </c:ext>
                <c:ext xmlns:c16="http://schemas.microsoft.com/office/drawing/2014/chart" uri="{C3380CC4-5D6E-409C-BE32-E72D297353CC}">
                  <c16:uniqueId val="{00000011-1C40-477B-89EB-A28FA0BAA9FC}"/>
                </c:ext>
              </c:extLst>
            </c:dLbl>
            <c:spPr>
              <a:noFill/>
              <a:ln>
                <a:noFill/>
              </a:ln>
              <a:effectLst/>
            </c:spPr>
            <c:txPr>
              <a:bodyPr rot="0" spcFirstLastPara="1" vertOverflow="ellipsis" vert="horz" wrap="square" anchor="ctr" anchorCtr="1"/>
              <a:lstStyle/>
              <a:p>
                <a:pPr>
                  <a:defRPr sz="1400" b="0" i="0" u="none" strike="noStrike" kern="1200" baseline="0">
                    <a:solidFill>
                      <a:srgbClr val="9E480E"/>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fundsource_overtime!$B$1:$G$1</c:f>
              <c:numCache>
                <c:formatCode>General</c:formatCode>
                <c:ptCount val="6"/>
                <c:pt idx="0">
                  <c:v>2015</c:v>
                </c:pt>
                <c:pt idx="1">
                  <c:v>2016</c:v>
                </c:pt>
                <c:pt idx="2">
                  <c:v>2017</c:v>
                </c:pt>
                <c:pt idx="3">
                  <c:v>2018</c:v>
                </c:pt>
                <c:pt idx="4">
                  <c:v>2019</c:v>
                </c:pt>
                <c:pt idx="5">
                  <c:v>2020</c:v>
                </c:pt>
              </c:numCache>
            </c:numRef>
          </c:cat>
          <c:val>
            <c:numRef>
              <c:f>fundsource_overtime!$B$9:$G$9</c:f>
              <c:numCache>
                <c:formatCode>_("$"* #,##0_);_("$"* \(#,##0\);_("$"* "-"??_);_(@_)</c:formatCode>
                <c:ptCount val="6"/>
                <c:pt idx="0">
                  <c:v>17147500</c:v>
                </c:pt>
                <c:pt idx="1">
                  <c:v>18050000</c:v>
                </c:pt>
                <c:pt idx="2">
                  <c:v>19000000</c:v>
                </c:pt>
                <c:pt idx="3">
                  <c:v>20000000</c:v>
                </c:pt>
                <c:pt idx="4">
                  <c:v>20000000</c:v>
                </c:pt>
                <c:pt idx="5">
                  <c:v>20000000</c:v>
                </c:pt>
              </c:numCache>
            </c:numRef>
          </c:val>
          <c:smooth val="0"/>
          <c:extLst>
            <c:ext xmlns:c16="http://schemas.microsoft.com/office/drawing/2014/chart" uri="{C3380CC4-5D6E-409C-BE32-E72D297353CC}">
              <c16:uniqueId val="{00000007-1C40-477B-89EB-A28FA0BAA9FC}"/>
            </c:ext>
          </c:extLst>
        </c:ser>
        <c:dLbls>
          <c:dLblPos val="t"/>
          <c:showLegendKey val="0"/>
          <c:showVal val="1"/>
          <c:showCatName val="0"/>
          <c:showSerName val="0"/>
          <c:showPercent val="0"/>
          <c:showBubbleSize val="0"/>
        </c:dLbls>
        <c:smooth val="0"/>
        <c:axId val="646864624"/>
        <c:axId val="423019984"/>
        <c:extLst>
          <c:ext xmlns:c15="http://schemas.microsoft.com/office/drawing/2012/chart" uri="{02D57815-91ED-43cb-92C2-25804820EDAC}">
            <c15:filteredLineSeries>
              <c15:ser>
                <c:idx val="2"/>
                <c:order val="2"/>
                <c:tx>
                  <c:strRef>
                    <c:extLst>
                      <c:ext uri="{02D57815-91ED-43cb-92C2-25804820EDAC}">
                        <c15:formulaRef>
                          <c15:sqref>fundsource_overtime!$A$4</c15:sqref>
                        </c15:formulaRef>
                      </c:ext>
                    </c:extLst>
                    <c:strCache>
                      <c:ptCount val="1"/>
                      <c:pt idx="0">
                        <c:v>CHIP</c:v>
                      </c:pt>
                    </c:strCache>
                  </c:strRef>
                </c:tx>
                <c:spPr>
                  <a:ln w="28575" cap="rnd">
                    <a:solidFill>
                      <a:schemeClr val="accent3"/>
                    </a:solidFill>
                    <a:round/>
                  </a:ln>
                  <a:effectLst/>
                </c:spPr>
                <c:marker>
                  <c:symbol val="none"/>
                </c:marker>
                <c:dLbls>
                  <c:dLbl>
                    <c:idx val="0"/>
                    <c:layout>
                      <c:manualLayout>
                        <c:x val="-0.23430014249915829"/>
                        <c:y val="3.3276285185991849E-3"/>
                      </c:manualLayout>
                    </c:layout>
                    <c:spPr>
                      <a:noFill/>
                      <a:ln>
                        <a:noFill/>
                      </a:ln>
                      <a:effectLst/>
                    </c:spPr>
                    <c:txPr>
                      <a:bodyPr rot="0" spcFirstLastPara="1" vertOverflow="ellipsis" vert="horz" wrap="square" anchor="ctr" anchorCtr="0"/>
                      <a:lstStyle/>
                      <a:p>
                        <a:pPr algn="l">
                          <a:defRPr sz="1400" b="0" i="0" u="none" strike="noStrike" kern="1200" baseline="0">
                            <a:solidFill>
                              <a:schemeClr val="accent3"/>
                            </a:solidFill>
                            <a:latin typeface="+mn-lt"/>
                            <a:ea typeface="+mn-ea"/>
                            <a:cs typeface="+mn-cs"/>
                          </a:defRPr>
                        </a:pPr>
                        <a:endParaRPr lang="en-US"/>
                      </a:p>
                    </c:txPr>
                    <c:dLblPos val="r"/>
                    <c:showLegendKey val="0"/>
                    <c:showVal val="1"/>
                    <c:showCatName val="0"/>
                    <c:showSerName val="1"/>
                    <c:showPercent val="0"/>
                    <c:showBubbleSize val="0"/>
                    <c:separator> </c:separator>
                    <c:extLst>
                      <c:ext uri="{CE6537A1-D6FC-4f65-9D91-7224C49458BB}">
                        <c15:layout>
                          <c:manualLayout>
                            <c:w val="0.14460444490432087"/>
                            <c:h val="3.679731556773351E-2"/>
                          </c:manualLayout>
                        </c15:layout>
                      </c:ext>
                      <c:ext xmlns:c16="http://schemas.microsoft.com/office/drawing/2014/chart" uri="{C3380CC4-5D6E-409C-BE32-E72D297353CC}">
                        <c16:uniqueId val="{0000000F-1C40-477B-89EB-A28FA0BAA9FC}"/>
                      </c:ext>
                    </c:extLst>
                  </c:dLbl>
                  <c:dLbl>
                    <c:idx val="5"/>
                    <c:layout>
                      <c:manualLayout>
                        <c:x val="2.1006700748525804E-2"/>
                        <c:y val="-3.5550827954456563E-2"/>
                      </c:manualLayout>
                    </c:layout>
                    <c:dLblPos val="r"/>
                    <c:showLegendKey val="0"/>
                    <c:showVal val="1"/>
                    <c:showCatName val="0"/>
                    <c:showSerName val="0"/>
                    <c:showPercent val="0"/>
                    <c:showBubbleSize val="0"/>
                    <c:separator> </c:separator>
                    <c:extLst>
                      <c:ext uri="{CE6537A1-D6FC-4f65-9D91-7224C49458BB}"/>
                      <c:ext xmlns:c16="http://schemas.microsoft.com/office/drawing/2014/chart" uri="{C3380CC4-5D6E-409C-BE32-E72D297353CC}">
                        <c16:uniqueId val="{00000016-1C40-477B-89EB-A28FA0BAA9FC}"/>
                      </c:ext>
                    </c:extLst>
                  </c:dLbl>
                  <c:spPr>
                    <a:noFill/>
                    <a:ln>
                      <a:noFill/>
                    </a:ln>
                    <a:effectLst/>
                  </c:spPr>
                  <c:txPr>
                    <a:bodyPr rot="0" spcFirstLastPara="1" vertOverflow="ellipsis" vert="horz" wrap="square" anchor="ctr" anchorCtr="1"/>
                    <a:lstStyle/>
                    <a:p>
                      <a:pPr>
                        <a:defRPr sz="1400" b="0" i="0" u="none" strike="noStrike" kern="1200" baseline="0">
                          <a:solidFill>
                            <a:schemeClr val="accent3"/>
                          </a:solidFill>
                          <a:latin typeface="+mn-lt"/>
                          <a:ea typeface="+mn-ea"/>
                          <a:cs typeface="+mn-cs"/>
                        </a:defRPr>
                      </a:pPr>
                      <a:endParaRPr lang="en-US"/>
                    </a:p>
                  </c:txPr>
                  <c:dLblPos val="t"/>
                  <c:showLegendKey val="0"/>
                  <c:showVal val="1"/>
                  <c:showCatName val="0"/>
                  <c:showSerName val="0"/>
                  <c:showPercent val="0"/>
                  <c:showBubbleSize val="0"/>
                  <c:separator> </c:separator>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fundsource_overtime!$B$1:$G$1</c15:sqref>
                        </c15:formulaRef>
                      </c:ext>
                    </c:extLst>
                    <c:numCache>
                      <c:formatCode>General</c:formatCode>
                      <c:ptCount val="6"/>
                      <c:pt idx="0">
                        <c:v>2015</c:v>
                      </c:pt>
                      <c:pt idx="1">
                        <c:v>2016</c:v>
                      </c:pt>
                      <c:pt idx="2">
                        <c:v>2017</c:v>
                      </c:pt>
                      <c:pt idx="3">
                        <c:v>2018</c:v>
                      </c:pt>
                      <c:pt idx="4">
                        <c:v>2019</c:v>
                      </c:pt>
                      <c:pt idx="5">
                        <c:v>2020</c:v>
                      </c:pt>
                    </c:numCache>
                  </c:numRef>
                </c:cat>
                <c:val>
                  <c:numRef>
                    <c:extLst>
                      <c:ext uri="{02D57815-91ED-43cb-92C2-25804820EDAC}">
                        <c15:formulaRef>
                          <c15:sqref>fundsource_overtime!$B$4:$G$4</c15:sqref>
                        </c15:formulaRef>
                      </c:ext>
                    </c:extLst>
                    <c:numCache>
                      <c:formatCode>_("$"* #,##0_);_("$"* \(#,##0\);_("$"* "-"??_);_(@_)</c:formatCode>
                      <c:ptCount val="6"/>
                      <c:pt idx="0">
                        <c:v>890000</c:v>
                      </c:pt>
                      <c:pt idx="1">
                        <c:v>902000</c:v>
                      </c:pt>
                      <c:pt idx="2">
                        <c:v>914000</c:v>
                      </c:pt>
                      <c:pt idx="3">
                        <c:v>926000</c:v>
                      </c:pt>
                      <c:pt idx="4">
                        <c:v>938000</c:v>
                      </c:pt>
                      <c:pt idx="5">
                        <c:v>950000</c:v>
                      </c:pt>
                    </c:numCache>
                  </c:numRef>
                </c:val>
                <c:smooth val="0"/>
                <c:extLst>
                  <c:ext xmlns:c16="http://schemas.microsoft.com/office/drawing/2014/chart" uri="{C3380CC4-5D6E-409C-BE32-E72D297353CC}">
                    <c16:uniqueId val="{00000002-1C40-477B-89EB-A28FA0BAA9FC}"/>
                  </c:ext>
                </c:extLst>
              </c15:ser>
            </c15:filteredLineSeries>
          </c:ext>
        </c:extLst>
      </c:lineChart>
      <c:catAx>
        <c:axId val="64686462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23019984"/>
        <c:crosses val="autoZero"/>
        <c:auto val="1"/>
        <c:lblAlgn val="ctr"/>
        <c:lblOffset val="100"/>
        <c:noMultiLvlLbl val="0"/>
      </c:catAx>
      <c:valAx>
        <c:axId val="423019984"/>
        <c:scaling>
          <c:orientation val="minMax"/>
          <c:max val="20050000"/>
          <c:min val="0"/>
        </c:scaling>
        <c:delete val="1"/>
        <c:axPos val="l"/>
        <c:numFmt formatCode="_(&quot;$&quot;* #,##0_);_(&quot;$&quot;* \(#,##0\);_(&quot;$&quot;* &quot;-&quot;??_);_(@_)" sourceLinked="1"/>
        <c:majorTickMark val="out"/>
        <c:minorTickMark val="none"/>
        <c:tickLblPos val="nextTo"/>
        <c:crossAx val="646864624"/>
        <c:crosses val="autoZero"/>
        <c:crossBetween val="midCat"/>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924B41-57F5-4D12-A55F-852BA81933A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AFD26861-E185-4ED8-91F4-B021F4E9CAC7}">
      <dgm:prSet/>
      <dgm:spPr/>
      <dgm:t>
        <a:bodyPr/>
        <a:lstStyle/>
        <a:p>
          <a:r>
            <a:rPr lang="en-US"/>
            <a:t>In most recent year?</a:t>
          </a:r>
        </a:p>
      </dgm:t>
    </dgm:pt>
    <dgm:pt modelId="{5ACE567B-12CA-4EBA-96E9-2EA0692FD5BA}" type="parTrans" cxnId="{12A38BA6-DDDD-422D-A3CB-92181CA7B915}">
      <dgm:prSet/>
      <dgm:spPr/>
      <dgm:t>
        <a:bodyPr/>
        <a:lstStyle/>
        <a:p>
          <a:endParaRPr lang="en-US"/>
        </a:p>
      </dgm:t>
    </dgm:pt>
    <dgm:pt modelId="{00BF3909-8735-466A-A504-909C46C9588B}" type="sibTrans" cxnId="{12A38BA6-DDDD-422D-A3CB-92181CA7B915}">
      <dgm:prSet/>
      <dgm:spPr/>
      <dgm:t>
        <a:bodyPr/>
        <a:lstStyle/>
        <a:p>
          <a:endParaRPr lang="en-US"/>
        </a:p>
      </dgm:t>
    </dgm:pt>
    <dgm:pt modelId="{0D10A1D1-AAB6-4466-82CE-2C39B4954C2D}">
      <dgm:prSet/>
      <dgm:spPr/>
      <dgm:t>
        <a:bodyPr/>
        <a:lstStyle/>
        <a:p>
          <a:r>
            <a:rPr lang="en-US"/>
            <a:t>Single Day Count</a:t>
          </a:r>
        </a:p>
      </dgm:t>
    </dgm:pt>
    <dgm:pt modelId="{439B47DA-1F98-441A-A385-22421D582E65}" type="parTrans" cxnId="{D3D65B4F-F765-4099-B565-1CC75FCA4CBE}">
      <dgm:prSet/>
      <dgm:spPr/>
      <dgm:t>
        <a:bodyPr/>
        <a:lstStyle/>
        <a:p>
          <a:endParaRPr lang="en-US"/>
        </a:p>
      </dgm:t>
    </dgm:pt>
    <dgm:pt modelId="{9D11E254-EFFA-4BF0-9CF7-4EBA116E435B}" type="sibTrans" cxnId="{D3D65B4F-F765-4099-B565-1CC75FCA4CBE}">
      <dgm:prSet/>
      <dgm:spPr/>
      <dgm:t>
        <a:bodyPr/>
        <a:lstStyle/>
        <a:p>
          <a:endParaRPr lang="en-US"/>
        </a:p>
      </dgm:t>
    </dgm:pt>
    <dgm:pt modelId="{A1FEDC48-32E7-4A20-A52F-6E28615142C8}">
      <dgm:prSet/>
      <dgm:spPr/>
      <dgm:t>
        <a:bodyPr/>
        <a:lstStyle/>
        <a:p>
          <a:r>
            <a:rPr lang="en-US"/>
            <a:t>Aggregate Count</a:t>
          </a:r>
        </a:p>
      </dgm:t>
    </dgm:pt>
    <dgm:pt modelId="{599CFA1C-EEF5-43F4-B7FD-CB4090D0B045}" type="parTrans" cxnId="{58E918B9-1F38-44B4-ACEE-7A9CC98D2AF8}">
      <dgm:prSet/>
      <dgm:spPr/>
      <dgm:t>
        <a:bodyPr/>
        <a:lstStyle/>
        <a:p>
          <a:endParaRPr lang="en-US"/>
        </a:p>
      </dgm:t>
    </dgm:pt>
    <dgm:pt modelId="{7F9FCEEE-442B-43DB-9D23-68D6063D7B34}" type="sibTrans" cxnId="{58E918B9-1F38-44B4-ACEE-7A9CC98D2AF8}">
      <dgm:prSet/>
      <dgm:spPr/>
      <dgm:t>
        <a:bodyPr/>
        <a:lstStyle/>
        <a:p>
          <a:endParaRPr lang="en-US"/>
        </a:p>
      </dgm:t>
    </dgm:pt>
    <dgm:pt modelId="{3292E1C4-E0E2-49B8-B27A-B2123FC7B95C}">
      <dgm:prSet/>
      <dgm:spPr/>
      <dgm:t>
        <a:bodyPr/>
        <a:lstStyle/>
        <a:p>
          <a:r>
            <a:rPr lang="en-US" dirty="0"/>
            <a:t>What is the 5-year trend?</a:t>
          </a:r>
        </a:p>
      </dgm:t>
    </dgm:pt>
    <dgm:pt modelId="{0226AF67-71A3-4B8B-9CE3-370FAE72C512}" type="parTrans" cxnId="{CF7D5F1A-E7D7-405F-AF3B-81109B9797AD}">
      <dgm:prSet/>
      <dgm:spPr/>
      <dgm:t>
        <a:bodyPr/>
        <a:lstStyle/>
        <a:p>
          <a:endParaRPr lang="en-US"/>
        </a:p>
      </dgm:t>
    </dgm:pt>
    <dgm:pt modelId="{6854E1F7-3699-4AC9-B063-C87DFA056BE8}" type="sibTrans" cxnId="{CF7D5F1A-E7D7-405F-AF3B-81109B9797AD}">
      <dgm:prSet/>
      <dgm:spPr/>
      <dgm:t>
        <a:bodyPr/>
        <a:lstStyle/>
        <a:p>
          <a:endParaRPr lang="en-US"/>
        </a:p>
      </dgm:t>
    </dgm:pt>
    <dgm:pt modelId="{CA58E971-F0C7-4699-98B8-7D3219E0BD4A}">
      <dgm:prSet/>
      <dgm:spPr/>
      <dgm:t>
        <a:bodyPr/>
        <a:lstStyle/>
        <a:p>
          <a:r>
            <a:rPr lang="en-US" dirty="0"/>
            <a:t>Visualize the data</a:t>
          </a:r>
        </a:p>
      </dgm:t>
    </dgm:pt>
    <dgm:pt modelId="{3D7DE711-83F5-497D-806E-EB528E54DFC6}" type="parTrans" cxnId="{A0A0CF19-07E1-450C-BEF6-D71DFC101175}">
      <dgm:prSet/>
      <dgm:spPr/>
      <dgm:t>
        <a:bodyPr/>
        <a:lstStyle/>
        <a:p>
          <a:endParaRPr lang="en-US"/>
        </a:p>
      </dgm:t>
    </dgm:pt>
    <dgm:pt modelId="{491F3570-5BED-42EF-8788-C33EC171FBF6}" type="sibTrans" cxnId="{A0A0CF19-07E1-450C-BEF6-D71DFC101175}">
      <dgm:prSet/>
      <dgm:spPr/>
      <dgm:t>
        <a:bodyPr/>
        <a:lstStyle/>
        <a:p>
          <a:endParaRPr lang="en-US"/>
        </a:p>
      </dgm:t>
    </dgm:pt>
    <dgm:pt modelId="{DE43E32A-DFC9-4EAD-9112-A0506C6F0014}" type="pres">
      <dgm:prSet presAssocID="{CC924B41-57F5-4D12-A55F-852BA81933AC}" presName="root" presStyleCnt="0">
        <dgm:presLayoutVars>
          <dgm:dir/>
          <dgm:resizeHandles val="exact"/>
        </dgm:presLayoutVars>
      </dgm:prSet>
      <dgm:spPr/>
    </dgm:pt>
    <dgm:pt modelId="{31D20672-7A95-4EA8-8A10-6A87159EA94C}" type="pres">
      <dgm:prSet presAssocID="{AFD26861-E185-4ED8-91F4-B021F4E9CAC7}" presName="compNode" presStyleCnt="0"/>
      <dgm:spPr/>
    </dgm:pt>
    <dgm:pt modelId="{BCBD5C8A-E63A-43F1-B95A-48F603823AE0}" type="pres">
      <dgm:prSet presAssocID="{AFD26861-E185-4ED8-91F4-B021F4E9CAC7}" presName="bgRect" presStyleLbl="bgShp" presStyleIdx="0" presStyleCnt="3"/>
      <dgm:spPr>
        <a:solidFill>
          <a:srgbClr val="5FC180"/>
        </a:solidFill>
      </dgm:spPr>
    </dgm:pt>
    <dgm:pt modelId="{AD849BFD-759E-45AF-9CAC-66DA03539809}" type="pres">
      <dgm:prSet presAssocID="{AFD26861-E185-4ED8-91F4-B021F4E9CA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uge"/>
        </a:ext>
      </dgm:extLst>
    </dgm:pt>
    <dgm:pt modelId="{A6F749A1-0A3E-40D1-BA67-92BE6A923EA7}" type="pres">
      <dgm:prSet presAssocID="{AFD26861-E185-4ED8-91F4-B021F4E9CAC7}" presName="spaceRect" presStyleCnt="0"/>
      <dgm:spPr/>
    </dgm:pt>
    <dgm:pt modelId="{EA6048FA-8768-4791-B392-D0F2EBC68D1D}" type="pres">
      <dgm:prSet presAssocID="{AFD26861-E185-4ED8-91F4-B021F4E9CAC7}" presName="parTx" presStyleLbl="revTx" presStyleIdx="0" presStyleCnt="4">
        <dgm:presLayoutVars>
          <dgm:chMax val="0"/>
          <dgm:chPref val="0"/>
        </dgm:presLayoutVars>
      </dgm:prSet>
      <dgm:spPr/>
    </dgm:pt>
    <dgm:pt modelId="{55622E7D-27A8-4C4E-86AB-C877B58C8004}" type="pres">
      <dgm:prSet presAssocID="{AFD26861-E185-4ED8-91F4-B021F4E9CAC7}" presName="desTx" presStyleLbl="revTx" presStyleIdx="1" presStyleCnt="4">
        <dgm:presLayoutVars/>
      </dgm:prSet>
      <dgm:spPr/>
    </dgm:pt>
    <dgm:pt modelId="{C1D9EA49-ABCC-4038-AC20-B844479AAC37}" type="pres">
      <dgm:prSet presAssocID="{00BF3909-8735-466A-A504-909C46C9588B}" presName="sibTrans" presStyleCnt="0"/>
      <dgm:spPr/>
    </dgm:pt>
    <dgm:pt modelId="{2BB354D2-223C-4CE7-B20C-96DBE4675FCF}" type="pres">
      <dgm:prSet presAssocID="{3292E1C4-E0E2-49B8-B27A-B2123FC7B95C}" presName="compNode" presStyleCnt="0"/>
      <dgm:spPr/>
    </dgm:pt>
    <dgm:pt modelId="{61922236-DFF6-4F57-80D4-8BCAA66CC165}" type="pres">
      <dgm:prSet presAssocID="{3292E1C4-E0E2-49B8-B27A-B2123FC7B95C}" presName="bgRect" presStyleLbl="bgShp" presStyleIdx="1" presStyleCnt="3"/>
      <dgm:spPr>
        <a:solidFill>
          <a:srgbClr val="5FC180"/>
        </a:solidFill>
      </dgm:spPr>
    </dgm:pt>
    <dgm:pt modelId="{FE3EDAFA-F1CB-4DB3-9761-2B0B91E18B1D}" type="pres">
      <dgm:prSet presAssocID="{3292E1C4-E0E2-49B8-B27A-B2123FC7B95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atistics"/>
        </a:ext>
      </dgm:extLst>
    </dgm:pt>
    <dgm:pt modelId="{50398715-7876-4D30-8EEB-843B918936CB}" type="pres">
      <dgm:prSet presAssocID="{3292E1C4-E0E2-49B8-B27A-B2123FC7B95C}" presName="spaceRect" presStyleCnt="0"/>
      <dgm:spPr/>
    </dgm:pt>
    <dgm:pt modelId="{D7802E4D-2C92-4C37-AE0C-6E224C66B9C2}" type="pres">
      <dgm:prSet presAssocID="{3292E1C4-E0E2-49B8-B27A-B2123FC7B95C}" presName="parTx" presStyleLbl="revTx" presStyleIdx="2" presStyleCnt="4">
        <dgm:presLayoutVars>
          <dgm:chMax val="0"/>
          <dgm:chPref val="0"/>
        </dgm:presLayoutVars>
      </dgm:prSet>
      <dgm:spPr/>
    </dgm:pt>
    <dgm:pt modelId="{B7B39522-95A2-4187-ADB4-B5D9D0A8E32C}" type="pres">
      <dgm:prSet presAssocID="{6854E1F7-3699-4AC9-B063-C87DFA056BE8}" presName="sibTrans" presStyleCnt="0"/>
      <dgm:spPr/>
    </dgm:pt>
    <dgm:pt modelId="{D1ED70B0-78E2-463B-917E-0120375989A0}" type="pres">
      <dgm:prSet presAssocID="{CA58E971-F0C7-4699-98B8-7D3219E0BD4A}" presName="compNode" presStyleCnt="0"/>
      <dgm:spPr/>
    </dgm:pt>
    <dgm:pt modelId="{90EAC268-C499-4FEA-952B-178A1D2F2F70}" type="pres">
      <dgm:prSet presAssocID="{CA58E971-F0C7-4699-98B8-7D3219E0BD4A}" presName="bgRect" presStyleLbl="bgShp" presStyleIdx="2" presStyleCnt="3"/>
      <dgm:spPr>
        <a:solidFill>
          <a:srgbClr val="5FC180"/>
        </a:solidFill>
      </dgm:spPr>
    </dgm:pt>
    <dgm:pt modelId="{8B44F3FA-62E4-48AF-BDE4-5BB2F52CC832}" type="pres">
      <dgm:prSet presAssocID="{CA58E971-F0C7-4699-98B8-7D3219E0BD4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r chart"/>
        </a:ext>
      </dgm:extLst>
    </dgm:pt>
    <dgm:pt modelId="{BA862D22-8C8B-45D7-BBDD-6EB1F8F3176C}" type="pres">
      <dgm:prSet presAssocID="{CA58E971-F0C7-4699-98B8-7D3219E0BD4A}" presName="spaceRect" presStyleCnt="0"/>
      <dgm:spPr/>
    </dgm:pt>
    <dgm:pt modelId="{AA372BFA-4B12-4E5F-81EB-0C4EA297B46F}" type="pres">
      <dgm:prSet presAssocID="{CA58E971-F0C7-4699-98B8-7D3219E0BD4A}" presName="parTx" presStyleLbl="revTx" presStyleIdx="3" presStyleCnt="4">
        <dgm:presLayoutVars>
          <dgm:chMax val="0"/>
          <dgm:chPref val="0"/>
        </dgm:presLayoutVars>
      </dgm:prSet>
      <dgm:spPr/>
    </dgm:pt>
  </dgm:ptLst>
  <dgm:cxnLst>
    <dgm:cxn modelId="{FD460C0E-C1AC-4406-8F2B-4C903103A737}" type="presOf" srcId="{3292E1C4-E0E2-49B8-B27A-B2123FC7B95C}" destId="{D7802E4D-2C92-4C37-AE0C-6E224C66B9C2}" srcOrd="0" destOrd="0" presId="urn:microsoft.com/office/officeart/2018/2/layout/IconVerticalSolidList"/>
    <dgm:cxn modelId="{A0A0CF19-07E1-450C-BEF6-D71DFC101175}" srcId="{CC924B41-57F5-4D12-A55F-852BA81933AC}" destId="{CA58E971-F0C7-4699-98B8-7D3219E0BD4A}" srcOrd="2" destOrd="0" parTransId="{3D7DE711-83F5-497D-806E-EB528E54DFC6}" sibTransId="{491F3570-5BED-42EF-8788-C33EC171FBF6}"/>
    <dgm:cxn modelId="{CF7D5F1A-E7D7-405F-AF3B-81109B9797AD}" srcId="{CC924B41-57F5-4D12-A55F-852BA81933AC}" destId="{3292E1C4-E0E2-49B8-B27A-B2123FC7B95C}" srcOrd="1" destOrd="0" parTransId="{0226AF67-71A3-4B8B-9CE3-370FAE72C512}" sibTransId="{6854E1F7-3699-4AC9-B063-C87DFA056BE8}"/>
    <dgm:cxn modelId="{14305821-E4FC-4F36-BB27-BD6E0273FE45}" type="presOf" srcId="{CC924B41-57F5-4D12-A55F-852BA81933AC}" destId="{DE43E32A-DFC9-4EAD-9112-A0506C6F0014}" srcOrd="0" destOrd="0" presId="urn:microsoft.com/office/officeart/2018/2/layout/IconVerticalSolidList"/>
    <dgm:cxn modelId="{23069B37-0BE7-4F3D-8CA4-D92F3E866985}" type="presOf" srcId="{A1FEDC48-32E7-4A20-A52F-6E28615142C8}" destId="{55622E7D-27A8-4C4E-86AB-C877B58C8004}" srcOrd="0" destOrd="1" presId="urn:microsoft.com/office/officeart/2018/2/layout/IconVerticalSolidList"/>
    <dgm:cxn modelId="{6474D361-CACE-4D46-A02E-D92120ACABA4}" type="presOf" srcId="{CA58E971-F0C7-4699-98B8-7D3219E0BD4A}" destId="{AA372BFA-4B12-4E5F-81EB-0C4EA297B46F}" srcOrd="0" destOrd="0" presId="urn:microsoft.com/office/officeart/2018/2/layout/IconVerticalSolidList"/>
    <dgm:cxn modelId="{D3D65B4F-F765-4099-B565-1CC75FCA4CBE}" srcId="{AFD26861-E185-4ED8-91F4-B021F4E9CAC7}" destId="{0D10A1D1-AAB6-4466-82CE-2C39B4954C2D}" srcOrd="0" destOrd="0" parTransId="{439B47DA-1F98-441A-A385-22421D582E65}" sibTransId="{9D11E254-EFFA-4BF0-9CF7-4EBA116E435B}"/>
    <dgm:cxn modelId="{0921089F-196D-4BF4-BE29-00FA8CD86E9F}" type="presOf" srcId="{AFD26861-E185-4ED8-91F4-B021F4E9CAC7}" destId="{EA6048FA-8768-4791-B392-D0F2EBC68D1D}" srcOrd="0" destOrd="0" presId="urn:microsoft.com/office/officeart/2018/2/layout/IconVerticalSolidList"/>
    <dgm:cxn modelId="{12A38BA6-DDDD-422D-A3CB-92181CA7B915}" srcId="{CC924B41-57F5-4D12-A55F-852BA81933AC}" destId="{AFD26861-E185-4ED8-91F4-B021F4E9CAC7}" srcOrd="0" destOrd="0" parTransId="{5ACE567B-12CA-4EBA-96E9-2EA0692FD5BA}" sibTransId="{00BF3909-8735-466A-A504-909C46C9588B}"/>
    <dgm:cxn modelId="{F84686AE-4741-4D61-9004-A3B442C191F9}" type="presOf" srcId="{0D10A1D1-AAB6-4466-82CE-2C39B4954C2D}" destId="{55622E7D-27A8-4C4E-86AB-C877B58C8004}" srcOrd="0" destOrd="0" presId="urn:microsoft.com/office/officeart/2018/2/layout/IconVerticalSolidList"/>
    <dgm:cxn modelId="{58E918B9-1F38-44B4-ACEE-7A9CC98D2AF8}" srcId="{AFD26861-E185-4ED8-91F4-B021F4E9CAC7}" destId="{A1FEDC48-32E7-4A20-A52F-6E28615142C8}" srcOrd="1" destOrd="0" parTransId="{599CFA1C-EEF5-43F4-B7FD-CB4090D0B045}" sibTransId="{7F9FCEEE-442B-43DB-9D23-68D6063D7B34}"/>
    <dgm:cxn modelId="{A6CCDDBB-84E3-4F5B-9733-77A106B15872}" type="presParOf" srcId="{DE43E32A-DFC9-4EAD-9112-A0506C6F0014}" destId="{31D20672-7A95-4EA8-8A10-6A87159EA94C}" srcOrd="0" destOrd="0" presId="urn:microsoft.com/office/officeart/2018/2/layout/IconVerticalSolidList"/>
    <dgm:cxn modelId="{9A48B7E4-C3D9-42D3-925C-F0A7AA7A0754}" type="presParOf" srcId="{31D20672-7A95-4EA8-8A10-6A87159EA94C}" destId="{BCBD5C8A-E63A-43F1-B95A-48F603823AE0}" srcOrd="0" destOrd="0" presId="urn:microsoft.com/office/officeart/2018/2/layout/IconVerticalSolidList"/>
    <dgm:cxn modelId="{4E15DA50-BD17-453A-9630-0AC515A9A0F0}" type="presParOf" srcId="{31D20672-7A95-4EA8-8A10-6A87159EA94C}" destId="{AD849BFD-759E-45AF-9CAC-66DA03539809}" srcOrd="1" destOrd="0" presId="urn:microsoft.com/office/officeart/2018/2/layout/IconVerticalSolidList"/>
    <dgm:cxn modelId="{F184C765-D198-4D61-BDCE-0F8D694AC8FD}" type="presParOf" srcId="{31D20672-7A95-4EA8-8A10-6A87159EA94C}" destId="{A6F749A1-0A3E-40D1-BA67-92BE6A923EA7}" srcOrd="2" destOrd="0" presId="urn:microsoft.com/office/officeart/2018/2/layout/IconVerticalSolidList"/>
    <dgm:cxn modelId="{913D6EFB-D631-4170-9052-4C5554F46381}" type="presParOf" srcId="{31D20672-7A95-4EA8-8A10-6A87159EA94C}" destId="{EA6048FA-8768-4791-B392-D0F2EBC68D1D}" srcOrd="3" destOrd="0" presId="urn:microsoft.com/office/officeart/2018/2/layout/IconVerticalSolidList"/>
    <dgm:cxn modelId="{15F72D2E-DA48-4188-B7B5-408BE399F54F}" type="presParOf" srcId="{31D20672-7A95-4EA8-8A10-6A87159EA94C}" destId="{55622E7D-27A8-4C4E-86AB-C877B58C8004}" srcOrd="4" destOrd="0" presId="urn:microsoft.com/office/officeart/2018/2/layout/IconVerticalSolidList"/>
    <dgm:cxn modelId="{2697D7A9-5156-4F14-B0B4-6B81DDFB2F3F}" type="presParOf" srcId="{DE43E32A-DFC9-4EAD-9112-A0506C6F0014}" destId="{C1D9EA49-ABCC-4038-AC20-B844479AAC37}" srcOrd="1" destOrd="0" presId="urn:microsoft.com/office/officeart/2018/2/layout/IconVerticalSolidList"/>
    <dgm:cxn modelId="{E8BFFBD1-FAAC-43B6-A97D-D72701A848E2}" type="presParOf" srcId="{DE43E32A-DFC9-4EAD-9112-A0506C6F0014}" destId="{2BB354D2-223C-4CE7-B20C-96DBE4675FCF}" srcOrd="2" destOrd="0" presId="urn:microsoft.com/office/officeart/2018/2/layout/IconVerticalSolidList"/>
    <dgm:cxn modelId="{DD1EA53F-83F3-4B27-A7DE-6319BD777234}" type="presParOf" srcId="{2BB354D2-223C-4CE7-B20C-96DBE4675FCF}" destId="{61922236-DFF6-4F57-80D4-8BCAA66CC165}" srcOrd="0" destOrd="0" presId="urn:microsoft.com/office/officeart/2018/2/layout/IconVerticalSolidList"/>
    <dgm:cxn modelId="{6EED3358-BF9F-436A-9134-5590B99D86FF}" type="presParOf" srcId="{2BB354D2-223C-4CE7-B20C-96DBE4675FCF}" destId="{FE3EDAFA-F1CB-4DB3-9761-2B0B91E18B1D}" srcOrd="1" destOrd="0" presId="urn:microsoft.com/office/officeart/2018/2/layout/IconVerticalSolidList"/>
    <dgm:cxn modelId="{FA4F6297-65F1-49F5-A242-0544BD0BEBAB}" type="presParOf" srcId="{2BB354D2-223C-4CE7-B20C-96DBE4675FCF}" destId="{50398715-7876-4D30-8EEB-843B918936CB}" srcOrd="2" destOrd="0" presId="urn:microsoft.com/office/officeart/2018/2/layout/IconVerticalSolidList"/>
    <dgm:cxn modelId="{A55BE3BA-4A9A-4FD7-BA3C-5114ABA60AD5}" type="presParOf" srcId="{2BB354D2-223C-4CE7-B20C-96DBE4675FCF}" destId="{D7802E4D-2C92-4C37-AE0C-6E224C66B9C2}" srcOrd="3" destOrd="0" presId="urn:microsoft.com/office/officeart/2018/2/layout/IconVerticalSolidList"/>
    <dgm:cxn modelId="{823C76B7-A12D-4451-A034-DBC25C6599A9}" type="presParOf" srcId="{DE43E32A-DFC9-4EAD-9112-A0506C6F0014}" destId="{B7B39522-95A2-4187-ADB4-B5D9D0A8E32C}" srcOrd="3" destOrd="0" presId="urn:microsoft.com/office/officeart/2018/2/layout/IconVerticalSolidList"/>
    <dgm:cxn modelId="{36DA9E33-8F34-4885-888C-7A12B7713832}" type="presParOf" srcId="{DE43E32A-DFC9-4EAD-9112-A0506C6F0014}" destId="{D1ED70B0-78E2-463B-917E-0120375989A0}" srcOrd="4" destOrd="0" presId="urn:microsoft.com/office/officeart/2018/2/layout/IconVerticalSolidList"/>
    <dgm:cxn modelId="{038BDC49-1BEB-4483-9D94-86205B7009BD}" type="presParOf" srcId="{D1ED70B0-78E2-463B-917E-0120375989A0}" destId="{90EAC268-C499-4FEA-952B-178A1D2F2F70}" srcOrd="0" destOrd="0" presId="urn:microsoft.com/office/officeart/2018/2/layout/IconVerticalSolidList"/>
    <dgm:cxn modelId="{C4D8E8CC-7DFF-45D5-95AC-24F64B5A0080}" type="presParOf" srcId="{D1ED70B0-78E2-463B-917E-0120375989A0}" destId="{8B44F3FA-62E4-48AF-BDE4-5BB2F52CC832}" srcOrd="1" destOrd="0" presId="urn:microsoft.com/office/officeart/2018/2/layout/IconVerticalSolidList"/>
    <dgm:cxn modelId="{232AD32D-139D-46A4-A1E0-41AA6EE5F57F}" type="presParOf" srcId="{D1ED70B0-78E2-463B-917E-0120375989A0}" destId="{BA862D22-8C8B-45D7-BBDD-6EB1F8F3176C}" srcOrd="2" destOrd="0" presId="urn:microsoft.com/office/officeart/2018/2/layout/IconVerticalSolidList"/>
    <dgm:cxn modelId="{00D48073-B962-4BAC-BDF8-EDC1AC549E16}" type="presParOf" srcId="{D1ED70B0-78E2-463B-917E-0120375989A0}" destId="{AA372BFA-4B12-4E5F-81EB-0C4EA297B46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D5C8A-E63A-43F1-B95A-48F603823AE0}">
      <dsp:nvSpPr>
        <dsp:cNvPr id="0" name=""/>
        <dsp:cNvSpPr/>
      </dsp:nvSpPr>
      <dsp:spPr>
        <a:xfrm>
          <a:off x="0" y="578"/>
          <a:ext cx="5611761" cy="1353472"/>
        </a:xfrm>
        <a:prstGeom prst="roundRect">
          <a:avLst>
            <a:gd name="adj" fmla="val 10000"/>
          </a:avLst>
        </a:prstGeom>
        <a:solidFill>
          <a:srgbClr val="5FC180"/>
        </a:solidFill>
        <a:ln>
          <a:noFill/>
        </a:ln>
        <a:effectLst/>
      </dsp:spPr>
      <dsp:style>
        <a:lnRef idx="0">
          <a:scrgbClr r="0" g="0" b="0"/>
        </a:lnRef>
        <a:fillRef idx="1">
          <a:scrgbClr r="0" g="0" b="0"/>
        </a:fillRef>
        <a:effectRef idx="0">
          <a:scrgbClr r="0" g="0" b="0"/>
        </a:effectRef>
        <a:fontRef idx="minor"/>
      </dsp:style>
    </dsp:sp>
    <dsp:sp modelId="{AD849BFD-759E-45AF-9CAC-66DA03539809}">
      <dsp:nvSpPr>
        <dsp:cNvPr id="0" name=""/>
        <dsp:cNvSpPr/>
      </dsp:nvSpPr>
      <dsp:spPr>
        <a:xfrm>
          <a:off x="409425" y="305109"/>
          <a:ext cx="744409" cy="744409"/>
        </a:xfrm>
        <a:prstGeom prst="rect">
          <a:avLst/>
        </a:prstGeom>
        <a:blipFill>
          <a:blip xmlns:r="http://schemas.openxmlformats.org/officeDocument/2006/relationships" r:embed="rId1">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6048FA-8768-4791-B392-D0F2EBC68D1D}">
      <dsp:nvSpPr>
        <dsp:cNvPr id="0" name=""/>
        <dsp:cNvSpPr/>
      </dsp:nvSpPr>
      <dsp:spPr>
        <a:xfrm>
          <a:off x="1563260" y="578"/>
          <a:ext cx="2525292" cy="1353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42" tIns="143242" rIns="143242" bIns="143242" numCol="1" spcCol="1270" anchor="ctr" anchorCtr="0">
          <a:noAutofit/>
        </a:bodyPr>
        <a:lstStyle/>
        <a:p>
          <a:pPr marL="0" lvl="0" indent="0" algn="l" defTabSz="1111250">
            <a:lnSpc>
              <a:spcPct val="90000"/>
            </a:lnSpc>
            <a:spcBef>
              <a:spcPct val="0"/>
            </a:spcBef>
            <a:spcAft>
              <a:spcPct val="35000"/>
            </a:spcAft>
            <a:buNone/>
          </a:pPr>
          <a:r>
            <a:rPr lang="en-US" sz="2500" kern="1200"/>
            <a:t>In most recent year?</a:t>
          </a:r>
        </a:p>
      </dsp:txBody>
      <dsp:txXfrm>
        <a:off x="1563260" y="578"/>
        <a:ext cx="2525292" cy="1353472"/>
      </dsp:txXfrm>
    </dsp:sp>
    <dsp:sp modelId="{55622E7D-27A8-4C4E-86AB-C877B58C8004}">
      <dsp:nvSpPr>
        <dsp:cNvPr id="0" name=""/>
        <dsp:cNvSpPr/>
      </dsp:nvSpPr>
      <dsp:spPr>
        <a:xfrm>
          <a:off x="4088552" y="578"/>
          <a:ext cx="1523208" cy="1353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42" tIns="143242" rIns="143242" bIns="143242" numCol="1" spcCol="1270" anchor="ctr" anchorCtr="0">
          <a:noAutofit/>
        </a:bodyPr>
        <a:lstStyle/>
        <a:p>
          <a:pPr marL="0" lvl="0" indent="0" algn="l" defTabSz="800100">
            <a:lnSpc>
              <a:spcPct val="90000"/>
            </a:lnSpc>
            <a:spcBef>
              <a:spcPct val="0"/>
            </a:spcBef>
            <a:spcAft>
              <a:spcPct val="35000"/>
            </a:spcAft>
            <a:buNone/>
          </a:pPr>
          <a:r>
            <a:rPr lang="en-US" sz="1800" kern="1200"/>
            <a:t>Single Day Count</a:t>
          </a:r>
        </a:p>
        <a:p>
          <a:pPr marL="0" lvl="0" indent="0" algn="l" defTabSz="800100">
            <a:lnSpc>
              <a:spcPct val="90000"/>
            </a:lnSpc>
            <a:spcBef>
              <a:spcPct val="0"/>
            </a:spcBef>
            <a:spcAft>
              <a:spcPct val="35000"/>
            </a:spcAft>
            <a:buNone/>
          </a:pPr>
          <a:r>
            <a:rPr lang="en-US" sz="1800" kern="1200"/>
            <a:t>Aggregate Count</a:t>
          </a:r>
        </a:p>
      </dsp:txBody>
      <dsp:txXfrm>
        <a:off x="4088552" y="578"/>
        <a:ext cx="1523208" cy="1353472"/>
      </dsp:txXfrm>
    </dsp:sp>
    <dsp:sp modelId="{61922236-DFF6-4F57-80D4-8BCAA66CC165}">
      <dsp:nvSpPr>
        <dsp:cNvPr id="0" name=""/>
        <dsp:cNvSpPr/>
      </dsp:nvSpPr>
      <dsp:spPr>
        <a:xfrm>
          <a:off x="0" y="1692418"/>
          <a:ext cx="5611761" cy="1353472"/>
        </a:xfrm>
        <a:prstGeom prst="roundRect">
          <a:avLst>
            <a:gd name="adj" fmla="val 10000"/>
          </a:avLst>
        </a:prstGeom>
        <a:solidFill>
          <a:srgbClr val="5FC180"/>
        </a:solidFill>
        <a:ln>
          <a:noFill/>
        </a:ln>
        <a:effectLst/>
      </dsp:spPr>
      <dsp:style>
        <a:lnRef idx="0">
          <a:scrgbClr r="0" g="0" b="0"/>
        </a:lnRef>
        <a:fillRef idx="1">
          <a:scrgbClr r="0" g="0" b="0"/>
        </a:fillRef>
        <a:effectRef idx="0">
          <a:scrgbClr r="0" g="0" b="0"/>
        </a:effectRef>
        <a:fontRef idx="minor"/>
      </dsp:style>
    </dsp:sp>
    <dsp:sp modelId="{FE3EDAFA-F1CB-4DB3-9761-2B0B91E18B1D}">
      <dsp:nvSpPr>
        <dsp:cNvPr id="0" name=""/>
        <dsp:cNvSpPr/>
      </dsp:nvSpPr>
      <dsp:spPr>
        <a:xfrm>
          <a:off x="409425" y="1996949"/>
          <a:ext cx="744409" cy="744409"/>
        </a:xfrm>
        <a:prstGeom prst="rect">
          <a:avLst/>
        </a:prstGeom>
        <a:blipFill>
          <a:blip xmlns:r="http://schemas.openxmlformats.org/officeDocument/2006/relationships"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7802E4D-2C92-4C37-AE0C-6E224C66B9C2}">
      <dsp:nvSpPr>
        <dsp:cNvPr id="0" name=""/>
        <dsp:cNvSpPr/>
      </dsp:nvSpPr>
      <dsp:spPr>
        <a:xfrm>
          <a:off x="1563260" y="1692418"/>
          <a:ext cx="4048500" cy="1353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42" tIns="143242" rIns="143242" bIns="143242" numCol="1" spcCol="1270" anchor="ctr" anchorCtr="0">
          <a:noAutofit/>
        </a:bodyPr>
        <a:lstStyle/>
        <a:p>
          <a:pPr marL="0" lvl="0" indent="0" algn="l" defTabSz="1111250">
            <a:lnSpc>
              <a:spcPct val="90000"/>
            </a:lnSpc>
            <a:spcBef>
              <a:spcPct val="0"/>
            </a:spcBef>
            <a:spcAft>
              <a:spcPct val="35000"/>
            </a:spcAft>
            <a:buNone/>
          </a:pPr>
          <a:r>
            <a:rPr lang="en-US" sz="2500" kern="1200" dirty="0"/>
            <a:t>What is the 5-year trend?</a:t>
          </a:r>
        </a:p>
      </dsp:txBody>
      <dsp:txXfrm>
        <a:off x="1563260" y="1692418"/>
        <a:ext cx="4048500" cy="1353472"/>
      </dsp:txXfrm>
    </dsp:sp>
    <dsp:sp modelId="{90EAC268-C499-4FEA-952B-178A1D2F2F70}">
      <dsp:nvSpPr>
        <dsp:cNvPr id="0" name=""/>
        <dsp:cNvSpPr/>
      </dsp:nvSpPr>
      <dsp:spPr>
        <a:xfrm>
          <a:off x="0" y="3384258"/>
          <a:ext cx="5611761" cy="1353472"/>
        </a:xfrm>
        <a:prstGeom prst="roundRect">
          <a:avLst>
            <a:gd name="adj" fmla="val 10000"/>
          </a:avLst>
        </a:prstGeom>
        <a:solidFill>
          <a:srgbClr val="5FC180"/>
        </a:solidFill>
        <a:ln>
          <a:noFill/>
        </a:ln>
        <a:effectLst/>
      </dsp:spPr>
      <dsp:style>
        <a:lnRef idx="0">
          <a:scrgbClr r="0" g="0" b="0"/>
        </a:lnRef>
        <a:fillRef idx="1">
          <a:scrgbClr r="0" g="0" b="0"/>
        </a:fillRef>
        <a:effectRef idx="0">
          <a:scrgbClr r="0" g="0" b="0"/>
        </a:effectRef>
        <a:fontRef idx="minor"/>
      </dsp:style>
    </dsp:sp>
    <dsp:sp modelId="{8B44F3FA-62E4-48AF-BDE4-5BB2F52CC832}">
      <dsp:nvSpPr>
        <dsp:cNvPr id="0" name=""/>
        <dsp:cNvSpPr/>
      </dsp:nvSpPr>
      <dsp:spPr>
        <a:xfrm>
          <a:off x="409425" y="3688789"/>
          <a:ext cx="744409" cy="744409"/>
        </a:xfrm>
        <a:prstGeom prst="rect">
          <a:avLst/>
        </a:prstGeom>
        <a:blipFill>
          <a:blip xmlns:r="http://schemas.openxmlformats.org/officeDocument/2006/relationships"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A372BFA-4B12-4E5F-81EB-0C4EA297B46F}">
      <dsp:nvSpPr>
        <dsp:cNvPr id="0" name=""/>
        <dsp:cNvSpPr/>
      </dsp:nvSpPr>
      <dsp:spPr>
        <a:xfrm>
          <a:off x="1563260" y="3384258"/>
          <a:ext cx="4048500" cy="1353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242" tIns="143242" rIns="143242" bIns="143242" numCol="1" spcCol="1270" anchor="ctr" anchorCtr="0">
          <a:noAutofit/>
        </a:bodyPr>
        <a:lstStyle/>
        <a:p>
          <a:pPr marL="0" lvl="0" indent="0" algn="l" defTabSz="1111250">
            <a:lnSpc>
              <a:spcPct val="90000"/>
            </a:lnSpc>
            <a:spcBef>
              <a:spcPct val="0"/>
            </a:spcBef>
            <a:spcAft>
              <a:spcPct val="35000"/>
            </a:spcAft>
            <a:buNone/>
          </a:pPr>
          <a:r>
            <a:rPr lang="en-US" sz="2500" kern="1200" dirty="0"/>
            <a:t>Visualize the data</a:t>
          </a:r>
        </a:p>
      </dsp:txBody>
      <dsp:txXfrm>
        <a:off x="1563260" y="3384258"/>
        <a:ext cx="4048500" cy="135347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0.15216</cdr:x>
      <cdr:y>0.16376</cdr:y>
    </cdr:from>
    <cdr:to>
      <cdr:x>0.20749</cdr:x>
      <cdr:y>0.21777</cdr:y>
    </cdr:to>
    <cdr:sp macro="" textlink="">
      <cdr:nvSpPr>
        <cdr:cNvPr id="2" name="TextBox 1"/>
        <cdr:cNvSpPr txBox="1"/>
      </cdr:nvSpPr>
      <cdr:spPr>
        <a:xfrm xmlns:a="http://schemas.openxmlformats.org/drawingml/2006/main">
          <a:off x="890588" y="895350"/>
          <a:ext cx="323850"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C6F5D4-4DEB-4DC2-97B5-888AA038F4F8}" type="datetimeFigureOut">
              <a:rPr lang="en-US" smtClean="0"/>
              <a:t>3/26/2021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86AF195-8E0B-42FB-8116-FFAF4E1D0FB9}" type="slidenum">
              <a:rPr lang="en-US" smtClean="0"/>
              <a:t>‹#›</a:t>
            </a:fld>
            <a:endParaRPr lang="en-US"/>
          </a:p>
        </p:txBody>
      </p:sp>
    </p:spTree>
    <p:extLst>
      <p:ext uri="{BB962C8B-B14F-4D97-AF65-F5344CB8AC3E}">
        <p14:creationId xmlns:p14="http://schemas.microsoft.com/office/powerpoint/2010/main" val="1111732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4F7B3C-841A-4D9A-A159-007A25E1F77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1667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show what the potential breakdown could be. Note that these figures are not population based; these data represent children enrolled.  If 52% and 45% of children are enrolled in Medicaid and private insurance, respectively, then these sources could be significant contributors. If you already utilize these sources, you might want to compare these figures with the reimbursement amounts to see if the amounts are appropriate for the percentage of children enrolled in Medicaid or private insurance.  You might also be interested to know how these populations/fiscal data change over time in your state/program.  </a:t>
            </a:r>
          </a:p>
          <a:p>
            <a:endParaRPr lang="en-US" dirty="0"/>
          </a:p>
          <a:p>
            <a:r>
              <a:rPr lang="en-US" dirty="0"/>
              <a:t>From a visualization perspective, note the use of data labels in the bar graphs versus the use of gridlines.  The vertical axis lines have also been removed except for the max (100%) and min (0%) to reinforce the scale used although this is only absolutely necessary if the scale is anything but 0-100% as 0 to 100% is otherwise implied.  Another change we have incorporated is the use of color in the chart title to replace the color legend.  </a:t>
            </a:r>
          </a:p>
        </p:txBody>
      </p:sp>
      <p:sp>
        <p:nvSpPr>
          <p:cNvPr id="4" name="Slide Number Placeholder 3"/>
          <p:cNvSpPr>
            <a:spLocks noGrp="1"/>
          </p:cNvSpPr>
          <p:nvPr>
            <p:ph type="sldNum" sz="quarter" idx="5"/>
          </p:nvPr>
        </p:nvSpPr>
        <p:spPr/>
        <p:txBody>
          <a:bodyPr/>
          <a:lstStyle/>
          <a:p>
            <a:pPr defTabSz="465887"/>
            <a:fld id="{F86AF195-8E0B-42FB-8116-FFAF4E1D0FB9}" type="slidenum">
              <a:rPr lang="en-US">
                <a:solidFill>
                  <a:prstClr val="black"/>
                </a:solidFill>
                <a:latin typeface="Calibri" panose="020F0502020204030204"/>
              </a:rPr>
              <a:pPr defTabSz="465887"/>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897971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takeaway from this specific figure is that uninsured/self-pay group represents a very low percentage of the children enrolled in EI.  You can also show how these compare or differ from each other and how that dynamic has tracked over time.  Of those privately insured, who are the payers and are there important differences in what is reimbursable? Of 52% covered by Medicaid, what is covered?  This example could also be useful in understanding the “stability” of these numbers.  Is there some current or future events that may drastically reduce or change one or the other?  What room is there for changes and what changes might you expect?  Consideration could be made for how temporary or sustained these changes may be.  Be sure to keep in mind the ERISA vs. non-ERISA policies. </a:t>
            </a:r>
          </a:p>
        </p:txBody>
      </p:sp>
      <p:sp>
        <p:nvSpPr>
          <p:cNvPr id="4" name="Slide Number Placeholder 3"/>
          <p:cNvSpPr>
            <a:spLocks noGrp="1"/>
          </p:cNvSpPr>
          <p:nvPr>
            <p:ph type="sldNum" sz="quarter" idx="5"/>
          </p:nvPr>
        </p:nvSpPr>
        <p:spPr/>
        <p:txBody>
          <a:bodyPr/>
          <a:lstStyle/>
          <a:p>
            <a:pPr defTabSz="465887"/>
            <a:fld id="{F86AF195-8E0B-42FB-8116-FFAF4E1D0FB9}" type="slidenum">
              <a:rPr lang="en-US">
                <a:solidFill>
                  <a:prstClr val="black"/>
                </a:solidFill>
                <a:latin typeface="Calibri" panose="020F0502020204030204"/>
              </a:rPr>
              <a:pPr defTabSz="465887"/>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41532737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these to be able to determine how much will be billed to Medicaid and/or private insurance. We want to know how many services are provided and their costs in order to determine the cost per unit of service provided per child.  This can also be calculated or shown over a set period of time. Can also evaluate if the event or the service is being over or under-utilized if additional data are available. </a:t>
            </a:r>
          </a:p>
        </p:txBody>
      </p:sp>
      <p:sp>
        <p:nvSpPr>
          <p:cNvPr id="4" name="Slide Number Placeholder 3"/>
          <p:cNvSpPr>
            <a:spLocks noGrp="1"/>
          </p:cNvSpPr>
          <p:nvPr>
            <p:ph type="sldNum" sz="quarter" idx="5"/>
          </p:nvPr>
        </p:nvSpPr>
        <p:spPr/>
        <p:txBody>
          <a:bodyPr/>
          <a:lstStyle/>
          <a:p>
            <a:fld id="{F86AF195-8E0B-42FB-8116-FFAF4E1D0FB9}" type="slidenum">
              <a:rPr lang="en-US" smtClean="0"/>
              <a:t>12</a:t>
            </a:fld>
            <a:endParaRPr lang="en-US"/>
          </a:p>
        </p:txBody>
      </p:sp>
    </p:spTree>
    <p:extLst>
      <p:ext uri="{BB962C8B-B14F-4D97-AF65-F5344CB8AC3E}">
        <p14:creationId xmlns:p14="http://schemas.microsoft.com/office/powerpoint/2010/main" val="4118443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According to ITCA surveys, 4 “units” per child per month is the average across all services (except autism and service coordination).  The figure above shows the min, max, and median units per child per </a:t>
            </a:r>
            <a:r>
              <a:rPr lang="en-US" i="1" dirty="0"/>
              <a:t>year</a:t>
            </a:r>
            <a:r>
              <a:rPr lang="en-US" dirty="0"/>
              <a:t>.  The median is used here to represent the “middle” number but you could also look at average per child per month across all services.  The information from this graph shows you the range, or variability in the units provided per child, and the amount the “middle” or average child receives relative to this range.  Generally, costs are based on the median of all enrolled children. </a:t>
            </a:r>
            <a:r>
              <a:rPr lang="en-US" dirty="0">
                <a:solidFill>
                  <a:prstClr val="white"/>
                </a:solidFill>
                <a:latin typeface="Calibri" panose="020F0502020204030204"/>
              </a:rPr>
              <a:t>Understanding these differences may be important as you consider the costs/revenue generated from the services provided. </a:t>
            </a:r>
            <a:r>
              <a:rPr lang="en-US" dirty="0">
                <a:solidFill>
                  <a:schemeClr val="tx1"/>
                </a:solidFill>
                <a:latin typeface="+mn-lt"/>
              </a:rPr>
              <a:t>Data such as this from statewide or local systems can also </a:t>
            </a:r>
            <a:r>
              <a:rPr lang="en-US" dirty="0">
                <a:solidFill>
                  <a:prstClr val="white"/>
                </a:solidFill>
                <a:latin typeface="Calibri" panose="020F0502020204030204"/>
              </a:rPr>
              <a:t>be used to predict what additional funding may become available or to inform the states allocation methodology.  Variance across programs could be masked by statewide (i.e., aggregate) data, for instance, and warrant deeper data dives. </a:t>
            </a:r>
          </a:p>
        </p:txBody>
      </p:sp>
      <p:sp>
        <p:nvSpPr>
          <p:cNvPr id="4" name="Slide Number Placeholder 3"/>
          <p:cNvSpPr>
            <a:spLocks noGrp="1"/>
          </p:cNvSpPr>
          <p:nvPr>
            <p:ph type="sldNum" sz="quarter" idx="5"/>
          </p:nvPr>
        </p:nvSpPr>
        <p:spPr/>
        <p:txBody>
          <a:bodyPr/>
          <a:lstStyle/>
          <a:p>
            <a:pPr defTabSz="465887"/>
            <a:fld id="{F86AF195-8E0B-42FB-8116-FFAF4E1D0FB9}" type="slidenum">
              <a:rPr lang="en-US">
                <a:solidFill>
                  <a:prstClr val="black"/>
                </a:solidFill>
                <a:latin typeface="Calibri" panose="020F0502020204030204"/>
              </a:rPr>
              <a:pPr defTabSz="465887"/>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642077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Think about these questions and be honest with yourself about your capacity to access these data elements. Identify where the data is located, how will you collect the data and what type of analysis you need to conduct. You will need to be able to answer any questions that decisionmakers may have related to the data.</a:t>
            </a:r>
          </a:p>
          <a:p>
            <a:endParaRPr lang="en-US" dirty="0"/>
          </a:p>
          <a:p>
            <a:endParaRPr lang="en-US" dirty="0"/>
          </a:p>
        </p:txBody>
      </p:sp>
      <p:sp>
        <p:nvSpPr>
          <p:cNvPr id="4" name="Slide Number Placeholder 3"/>
          <p:cNvSpPr>
            <a:spLocks noGrp="1"/>
          </p:cNvSpPr>
          <p:nvPr>
            <p:ph type="sldNum" sz="quarter" idx="5"/>
          </p:nvPr>
        </p:nvSpPr>
        <p:spPr/>
        <p:txBody>
          <a:bodyPr/>
          <a:lstStyle/>
          <a:p>
            <a:pPr defTabSz="465887"/>
            <a:fld id="{F86AF195-8E0B-42FB-8116-FFAF4E1D0FB9}" type="slidenum">
              <a:rPr lang="en-US">
                <a:solidFill>
                  <a:prstClr val="black"/>
                </a:solidFill>
                <a:latin typeface="Calibri" panose="020F0502020204030204"/>
              </a:rPr>
              <a:pPr defTabSz="465887"/>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352411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6AF195-8E0B-42FB-8116-FFAF4E1D0FB9}" type="slidenum">
              <a:rPr lang="en-US" smtClean="0"/>
              <a:t>15</a:t>
            </a:fld>
            <a:endParaRPr lang="en-US"/>
          </a:p>
        </p:txBody>
      </p:sp>
    </p:spTree>
    <p:extLst>
      <p:ext uri="{BB962C8B-B14F-4D97-AF65-F5344CB8AC3E}">
        <p14:creationId xmlns:p14="http://schemas.microsoft.com/office/powerpoint/2010/main" val="41147389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showing revenue generated by Part C over a five year period from 2015-2020, across all sources.  The information displayed shows a steady increase over this time of approximately $2.5 million dollars per year or 5.4% per year, on average. Depending on the case you are selling, you may want to delineate these data by fund source.  Consider if there is there a trend or comparison that you can make to strengthen your case and how you might visualize that.</a:t>
            </a:r>
          </a:p>
        </p:txBody>
      </p:sp>
      <p:sp>
        <p:nvSpPr>
          <p:cNvPr id="4" name="Slide Number Placeholder 3"/>
          <p:cNvSpPr>
            <a:spLocks noGrp="1"/>
          </p:cNvSpPr>
          <p:nvPr>
            <p:ph type="sldNum" sz="quarter" idx="5"/>
          </p:nvPr>
        </p:nvSpPr>
        <p:spPr/>
        <p:txBody>
          <a:bodyPr/>
          <a:lstStyle/>
          <a:p>
            <a:pPr defTabSz="465887"/>
            <a:fld id="{F86AF195-8E0B-42FB-8116-FFAF4E1D0FB9}" type="slidenum">
              <a:rPr lang="en-US">
                <a:solidFill>
                  <a:prstClr val="black"/>
                </a:solidFill>
                <a:latin typeface="Calibri" panose="020F0502020204030204"/>
              </a:rPr>
              <a:pPr defTabSz="465887"/>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2503148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the graphs that showed 52% and 45% of children receiving EI services were enrolled in Medicaid and private insurance, respectively.  Now consider the data shown in this figure. Do the contributions from Medicaid and private insurance comport with what you would expect based on those figures? There should be a correlation between the Medicaid revenue and the percentage of children served by Medicaid and similarly with private insurance. </a:t>
            </a:r>
          </a:p>
          <a:p>
            <a:endParaRPr lang="en-US" dirty="0"/>
          </a:p>
          <a:p>
            <a:r>
              <a:rPr lang="en-US" dirty="0"/>
              <a:t>From an effective visualization practice perspective, the title of the figure is used as the slide title minimize unnecessary text. Note that “expansion” is strategically used in the title of this example to avoid the implication that other revenue streams should be reduced. This approach to formatting data visualizations conveys your key message up-front. Color is also used in this visualization to highlight the relatively smaller contributions from Medicaid and private insurance.  Similarly, data labels keep the visual space clean and easy to track (versus gridlines).</a:t>
            </a:r>
          </a:p>
        </p:txBody>
      </p:sp>
      <p:sp>
        <p:nvSpPr>
          <p:cNvPr id="4" name="Slide Number Placeholder 3"/>
          <p:cNvSpPr>
            <a:spLocks noGrp="1"/>
          </p:cNvSpPr>
          <p:nvPr>
            <p:ph type="sldNum" sz="quarter" idx="5"/>
          </p:nvPr>
        </p:nvSpPr>
        <p:spPr/>
        <p:txBody>
          <a:bodyPr/>
          <a:lstStyle/>
          <a:p>
            <a:pPr defTabSz="465887"/>
            <a:fld id="{F86AF195-8E0B-42FB-8116-FFAF4E1D0FB9}" type="slidenum">
              <a:rPr lang="en-US">
                <a:solidFill>
                  <a:prstClr val="black"/>
                </a:solidFill>
                <a:latin typeface="Calibri" panose="020F0502020204030204"/>
              </a:rPr>
              <a:pPr defTabSz="465887"/>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86224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Coupled with information about population size and growth, this kind of figure can be an effective means to show the sources of revenue and their relative contributions to the system.  Importantly, the changes over time may be important to show how these contributions have changed, over time, relative to the other sources.  For instance, the state Part C contribution starting around 2018 has not increased whereas the Medicaid and private insurance revenue has been increasing.  If the state were to continue their historical increases, then part c could serve more children.</a:t>
            </a:r>
          </a:p>
        </p:txBody>
      </p:sp>
      <p:sp>
        <p:nvSpPr>
          <p:cNvPr id="4" name="Slide Number Placeholder 3"/>
          <p:cNvSpPr>
            <a:spLocks noGrp="1"/>
          </p:cNvSpPr>
          <p:nvPr>
            <p:ph type="sldNum" sz="quarter" idx="5"/>
          </p:nvPr>
        </p:nvSpPr>
        <p:spPr/>
        <p:txBody>
          <a:bodyPr/>
          <a:lstStyle/>
          <a:p>
            <a:pPr defTabSz="465887"/>
            <a:fld id="{F86AF195-8E0B-42FB-8116-FFAF4E1D0FB9}" type="slidenum">
              <a:rPr lang="en-US">
                <a:solidFill>
                  <a:prstClr val="black"/>
                </a:solidFill>
                <a:latin typeface="Calibri" panose="020F0502020204030204"/>
              </a:rPr>
              <a:pPr defTabSz="465887"/>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3036928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0" dirty="0"/>
              <a:t>Purpose of this would be to demonstrate how costs will be recouped.  On the next slide, we show an example of how revenue generated tracks against the startup and ongoing costs.</a:t>
            </a:r>
          </a:p>
          <a:p>
            <a:endParaRPr lang="en-US" dirty="0"/>
          </a:p>
        </p:txBody>
      </p:sp>
      <p:sp>
        <p:nvSpPr>
          <p:cNvPr id="4" name="Slide Number Placeholder 3"/>
          <p:cNvSpPr>
            <a:spLocks noGrp="1"/>
          </p:cNvSpPr>
          <p:nvPr>
            <p:ph type="sldNum" sz="quarter" idx="5"/>
          </p:nvPr>
        </p:nvSpPr>
        <p:spPr/>
        <p:txBody>
          <a:bodyPr/>
          <a:lstStyle/>
          <a:p>
            <a:fld id="{F86AF195-8E0B-42FB-8116-FFAF4E1D0FB9}" type="slidenum">
              <a:rPr lang="en-US" smtClean="0"/>
              <a:t>19</a:t>
            </a:fld>
            <a:endParaRPr lang="en-US"/>
          </a:p>
        </p:txBody>
      </p:sp>
    </p:spTree>
    <p:extLst>
      <p:ext uri="{BB962C8B-B14F-4D97-AF65-F5344CB8AC3E}">
        <p14:creationId xmlns:p14="http://schemas.microsoft.com/office/powerpoint/2010/main" val="1028404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chemeClr val="accent6">
                    <a:lumMod val="25000"/>
                  </a:schemeClr>
                </a:solidFill>
              </a:rPr>
              <a:t>We want to remind you that this series is designed to support your efforts to plan for and build your State specific case for expanding access to Medicaid or Private Insurance.  </a:t>
            </a:r>
          </a:p>
          <a:p>
            <a:pPr lvl="0"/>
            <a:endParaRPr lang="en-US" dirty="0">
              <a:solidFill>
                <a:schemeClr val="accent6">
                  <a:lumMod val="25000"/>
                </a:schemeClr>
              </a:solidFill>
            </a:endParaRPr>
          </a:p>
          <a:p>
            <a:r>
              <a:rPr lang="en-US" dirty="0">
                <a:solidFill>
                  <a:schemeClr val="accent6">
                    <a:lumMod val="25000"/>
                  </a:schemeClr>
                </a:solidFill>
              </a:rPr>
              <a:t>In the session so far, we have talked about key components that can influence the success of your efforts and desired outcome. We have discussed the importance of relationships, both internal and external. We have focused on the importance of understanding the current political context of your state and how that could impact your desired outcomes and finally we have explored the critical information about Part C that individual(s) who are making the decision of go or no go will need. </a:t>
            </a:r>
            <a:endParaRPr lang="en-US" dirty="0">
              <a:solidFill>
                <a:schemeClr val="accent6">
                  <a:lumMod val="25000"/>
                </a:schemeClr>
              </a:solidFill>
              <a:cs typeface="Calibri"/>
            </a:endParaRPr>
          </a:p>
        </p:txBody>
      </p:sp>
      <p:sp>
        <p:nvSpPr>
          <p:cNvPr id="4" name="Slide Number Placeholder 3"/>
          <p:cNvSpPr>
            <a:spLocks noGrp="1"/>
          </p:cNvSpPr>
          <p:nvPr>
            <p:ph type="sldNum" sz="quarter" idx="10"/>
          </p:nvPr>
        </p:nvSpPr>
        <p:spPr/>
        <p:txBody>
          <a:bodyPr/>
          <a:lstStyle/>
          <a:p>
            <a:pPr defTabSz="931774">
              <a:defRPr/>
            </a:pPr>
            <a:fld id="{DA4F7B3C-841A-4D9A-A159-007A25E1F775}" type="slidenum">
              <a:rPr lang="en-US">
                <a:solidFill>
                  <a:prstClr val="black"/>
                </a:solidFill>
                <a:latin typeface="Calibri"/>
              </a:rPr>
              <a:pPr defTabSz="931774">
                <a:defRPr/>
              </a:pPr>
              <a:t>2</a:t>
            </a:fld>
            <a:endParaRPr lang="en-US">
              <a:solidFill>
                <a:prstClr val="black"/>
              </a:solidFill>
              <a:latin typeface="Calibri"/>
            </a:endParaRPr>
          </a:p>
        </p:txBody>
      </p:sp>
    </p:spTree>
    <p:extLst>
      <p:ext uri="{BB962C8B-B14F-4D97-AF65-F5344CB8AC3E}">
        <p14:creationId xmlns:p14="http://schemas.microsoft.com/office/powerpoint/2010/main" val="1161834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making the sell.  Long-term it is important to demonstrate that the system will be generating funds as a result of the changes implemented. In this example, viewers would likely be very interested to see that there would be some initial expense but that the expense would be recouped quickly and would ultimately lead to significant increases in revenue. </a:t>
            </a:r>
          </a:p>
        </p:txBody>
      </p:sp>
      <p:sp>
        <p:nvSpPr>
          <p:cNvPr id="4" name="Slide Number Placeholder 3"/>
          <p:cNvSpPr>
            <a:spLocks noGrp="1"/>
          </p:cNvSpPr>
          <p:nvPr>
            <p:ph type="sldNum" sz="quarter" idx="5"/>
          </p:nvPr>
        </p:nvSpPr>
        <p:spPr/>
        <p:txBody>
          <a:bodyPr/>
          <a:lstStyle/>
          <a:p>
            <a:fld id="{F86AF195-8E0B-42FB-8116-FFAF4E1D0FB9}" type="slidenum">
              <a:rPr lang="en-US" smtClean="0"/>
              <a:t>20</a:t>
            </a:fld>
            <a:endParaRPr lang="en-US"/>
          </a:p>
        </p:txBody>
      </p:sp>
    </p:spTree>
    <p:extLst>
      <p:ext uri="{BB962C8B-B14F-4D97-AF65-F5344CB8AC3E}">
        <p14:creationId xmlns:p14="http://schemas.microsoft.com/office/powerpoint/2010/main" val="32347910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have had a crash course in data analysis and visualization. You now have had the information regarding all the components that you need to develop your document and make the "Sell“.</a:t>
            </a:r>
          </a:p>
        </p:txBody>
      </p:sp>
      <p:sp>
        <p:nvSpPr>
          <p:cNvPr id="4" name="Slide Number Placeholder 3"/>
          <p:cNvSpPr>
            <a:spLocks noGrp="1"/>
          </p:cNvSpPr>
          <p:nvPr>
            <p:ph type="sldNum" sz="quarter" idx="5"/>
          </p:nvPr>
        </p:nvSpPr>
        <p:spPr/>
        <p:txBody>
          <a:bodyPr/>
          <a:lstStyle/>
          <a:p>
            <a:fld id="{F86AF195-8E0B-42FB-8116-FFAF4E1D0FB9}" type="slidenum">
              <a:rPr lang="en-US" smtClean="0"/>
              <a:t>21</a:t>
            </a:fld>
            <a:endParaRPr lang="en-US"/>
          </a:p>
        </p:txBody>
      </p:sp>
    </p:spTree>
    <p:extLst>
      <p:ext uri="{BB962C8B-B14F-4D97-AF65-F5344CB8AC3E}">
        <p14:creationId xmlns:p14="http://schemas.microsoft.com/office/powerpoint/2010/main" val="672312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To make the sell to the individual or individuals that will make the decision regarding "Go or No Go" , the case you need to make will need to address the following questions:</a:t>
            </a:r>
          </a:p>
          <a:p>
            <a:pPr marL="174708" indent="-174708">
              <a:buFont typeface="Arial"/>
              <a:buChar char="•"/>
            </a:pPr>
            <a:r>
              <a:rPr lang="en-US" dirty="0">
                <a:cs typeface="Calibri"/>
              </a:rPr>
              <a:t>How much new revenue can be expected? </a:t>
            </a:r>
          </a:p>
          <a:p>
            <a:pPr marL="174708" indent="-174708">
              <a:buFont typeface="Arial"/>
              <a:buChar char="•"/>
            </a:pPr>
            <a:r>
              <a:rPr lang="en-US" dirty="0">
                <a:cs typeface="Calibri"/>
              </a:rPr>
              <a:t>What impact will any new revenue have on your overall budget? </a:t>
            </a:r>
          </a:p>
          <a:p>
            <a:pPr marL="174708" indent="-174708">
              <a:buFont typeface="Arial"/>
              <a:buChar char="•"/>
            </a:pPr>
            <a:r>
              <a:rPr lang="en-US" dirty="0">
                <a:cs typeface="Calibri"/>
              </a:rPr>
              <a:t>Do you have sufficient state match that would be required by Medicaid? </a:t>
            </a:r>
          </a:p>
          <a:p>
            <a:pPr marL="174708" indent="-174708">
              <a:buFont typeface="Arial"/>
              <a:buChar char="•"/>
            </a:pPr>
            <a:r>
              <a:rPr lang="en-US" dirty="0">
                <a:cs typeface="Calibri"/>
              </a:rPr>
              <a:t>Will new funds cause other issues regarding your state appropriation? </a:t>
            </a:r>
          </a:p>
          <a:p>
            <a:pPr marL="174708" indent="-174708">
              <a:buFont typeface="Arial"/>
              <a:buChar char="•"/>
            </a:pPr>
            <a:r>
              <a:rPr lang="en-US" dirty="0">
                <a:cs typeface="Calibri"/>
              </a:rPr>
              <a:t>Could an increase in federal Medicaid revenue impact your federally required Maintenance of Effort? </a:t>
            </a:r>
          </a:p>
          <a:p>
            <a:pPr marL="174708" indent="-174708">
              <a:buFont typeface="Arial"/>
              <a:buChar char="•"/>
            </a:pPr>
            <a:r>
              <a:rPr lang="en-US" dirty="0">
                <a:cs typeface="Calibri"/>
              </a:rPr>
              <a:t>What will be the cost of initial implementation and maintenance?</a:t>
            </a:r>
          </a:p>
          <a:p>
            <a:pPr marL="174708" indent="-174708">
              <a:buFont typeface="Arial"/>
              <a:buChar char="•"/>
            </a:pPr>
            <a:endParaRPr lang="en-US" dirty="0">
              <a:cs typeface="Calibri"/>
            </a:endParaRPr>
          </a:p>
          <a:p>
            <a:r>
              <a:rPr lang="en-US" dirty="0">
                <a:cs typeface="Calibri"/>
              </a:rPr>
              <a:t>You will need to have answers to these questions to be persuasive. </a:t>
            </a:r>
          </a:p>
        </p:txBody>
      </p:sp>
      <p:sp>
        <p:nvSpPr>
          <p:cNvPr id="4" name="Slide Number Placeholder 3"/>
          <p:cNvSpPr>
            <a:spLocks noGrp="1"/>
          </p:cNvSpPr>
          <p:nvPr>
            <p:ph type="sldNum" sz="quarter" idx="5"/>
          </p:nvPr>
        </p:nvSpPr>
        <p:spPr/>
        <p:txBody>
          <a:bodyPr/>
          <a:lstStyle/>
          <a:p>
            <a:fld id="{F86AF195-8E0B-42FB-8116-FFAF4E1D0FB9}" type="slidenum">
              <a:rPr lang="en-US" smtClean="0"/>
              <a:t>22</a:t>
            </a:fld>
            <a:endParaRPr lang="en-US"/>
          </a:p>
        </p:txBody>
      </p:sp>
    </p:spTree>
    <p:extLst>
      <p:ext uri="{BB962C8B-B14F-4D97-AF65-F5344CB8AC3E}">
        <p14:creationId xmlns:p14="http://schemas.microsoft.com/office/powerpoint/2010/main" val="106638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talk strategy! A component of your preparation /presentation is a decision of what you are going to ask for. The ultimate goal should be tied to two outcomes:</a:t>
            </a:r>
            <a:br>
              <a:rPr lang="en-US" dirty="0">
                <a:cs typeface="+mn-lt"/>
              </a:rPr>
            </a:br>
            <a:endParaRPr lang="en-US" dirty="0">
              <a:cs typeface="Calibri"/>
            </a:endParaRPr>
          </a:p>
          <a:p>
            <a:pPr marL="174708" indent="-174708">
              <a:buFont typeface="Arial"/>
              <a:buChar char="•"/>
            </a:pPr>
            <a:r>
              <a:rPr lang="en-US" dirty="0">
                <a:cs typeface="Calibri"/>
              </a:rPr>
              <a:t>good fiscal stewardship of state taxpayer funding and </a:t>
            </a:r>
          </a:p>
          <a:p>
            <a:pPr marL="174708" indent="-174708">
              <a:buFont typeface="Arial"/>
              <a:buChar char="•"/>
            </a:pPr>
            <a:r>
              <a:rPr lang="en-US" dirty="0">
                <a:cs typeface="Calibri"/>
              </a:rPr>
              <a:t>improving outcomes for eligible infants and toddlers and their families. </a:t>
            </a:r>
          </a:p>
          <a:p>
            <a:pPr marL="174708" indent="-174708">
              <a:buFont typeface="Arial"/>
              <a:buChar char="•"/>
            </a:pPr>
            <a:endParaRPr lang="en-US" dirty="0">
              <a:cs typeface="Calibri"/>
            </a:endParaRPr>
          </a:p>
          <a:p>
            <a:r>
              <a:rPr lang="en-US" dirty="0">
                <a:cs typeface="Calibri"/>
              </a:rPr>
              <a:t>In order to keep that front and center, a strategic move is to have more than one option for moving forward.</a:t>
            </a:r>
          </a:p>
        </p:txBody>
      </p:sp>
      <p:sp>
        <p:nvSpPr>
          <p:cNvPr id="4" name="Slide Number Placeholder 3"/>
          <p:cNvSpPr>
            <a:spLocks noGrp="1"/>
          </p:cNvSpPr>
          <p:nvPr>
            <p:ph type="sldNum" sz="quarter" idx="5"/>
          </p:nvPr>
        </p:nvSpPr>
        <p:spPr/>
        <p:txBody>
          <a:bodyPr/>
          <a:lstStyle/>
          <a:p>
            <a:fld id="{F86AF195-8E0B-42FB-8116-FFAF4E1D0FB9}" type="slidenum">
              <a:rPr lang="en-US" smtClean="0"/>
              <a:t>23</a:t>
            </a:fld>
            <a:endParaRPr lang="en-US"/>
          </a:p>
        </p:txBody>
      </p:sp>
    </p:spTree>
    <p:extLst>
      <p:ext uri="{BB962C8B-B14F-4D97-AF65-F5344CB8AC3E}">
        <p14:creationId xmlns:p14="http://schemas.microsoft.com/office/powerpoint/2010/main" val="881505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Getting to yes often requires that the art of compromise may be needed. The goal is informed decision-making which is why this webinar and the previous two have been focused on relationships, on political context and the federal requirements for compliance – all important components of arriving at an informed decision. </a:t>
            </a:r>
          </a:p>
          <a:p>
            <a:endParaRPr lang="en-US" dirty="0">
              <a:cs typeface="Calibri"/>
            </a:endParaRPr>
          </a:p>
          <a:p>
            <a:r>
              <a:rPr lang="en-US" dirty="0">
                <a:cs typeface="Calibri"/>
              </a:rPr>
              <a:t>How you approach decision-makers will be important. Are you determined to have everything you want or are you willing to compromise  - make incremental change instead of everything at the same time. Backing people into corners without options is never a good move. Sometimes you will be lucky and get everything you want the first time out. Celebrate!</a:t>
            </a:r>
          </a:p>
          <a:p>
            <a:endParaRPr lang="en-US" dirty="0">
              <a:cs typeface="Calibri"/>
            </a:endParaRPr>
          </a:p>
          <a:p>
            <a:r>
              <a:rPr lang="en-US" dirty="0">
                <a:cs typeface="Calibri"/>
              </a:rPr>
              <a:t>However, taking small steps and accomplishing the same over a longer period of time may be an acceptable alternative and provides time to continue to make your case.  Your obligation as Part C leaders is to make every effort to improve outcomes – if the door opens, however slightly, your obligation is to push though as far as you can, as many times as you have to. </a:t>
            </a:r>
          </a:p>
          <a:p>
            <a:endParaRPr lang="en-US" dirty="0">
              <a:cs typeface="Calibri"/>
            </a:endParaRPr>
          </a:p>
        </p:txBody>
      </p:sp>
      <p:sp>
        <p:nvSpPr>
          <p:cNvPr id="4" name="Slide Number Placeholder 3"/>
          <p:cNvSpPr>
            <a:spLocks noGrp="1"/>
          </p:cNvSpPr>
          <p:nvPr>
            <p:ph type="sldNum" sz="quarter" idx="5"/>
          </p:nvPr>
        </p:nvSpPr>
        <p:spPr/>
        <p:txBody>
          <a:bodyPr/>
          <a:lstStyle/>
          <a:p>
            <a:fld id="{F86AF195-8E0B-42FB-8116-FFAF4E1D0FB9}" type="slidenum">
              <a:rPr lang="en-US" smtClean="0"/>
              <a:t>24</a:t>
            </a:fld>
            <a:endParaRPr lang="en-US"/>
          </a:p>
        </p:txBody>
      </p:sp>
    </p:spTree>
    <p:extLst>
      <p:ext uri="{BB962C8B-B14F-4D97-AF65-F5344CB8AC3E}">
        <p14:creationId xmlns:p14="http://schemas.microsoft.com/office/powerpoint/2010/main" val="2244968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4125" y="660400"/>
            <a:ext cx="4692650" cy="3519488"/>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Massachusetts experience with incremental change. </a:t>
            </a:r>
          </a:p>
          <a:p>
            <a:pPr marL="171450" indent="-171450">
              <a:buFont typeface="Arial" panose="020B0604020202020204" pitchFamily="34" charset="0"/>
              <a:buChar char="•"/>
            </a:pPr>
            <a:r>
              <a:rPr lang="en-US"/>
              <a:t>It </a:t>
            </a:r>
            <a:r>
              <a:rPr lang="en-US" dirty="0"/>
              <a:t>may be necessary for any state utilizing a cost reimbursement model of payment to move to a unit-based service model to be consistent with most public and private insurance billing practices.</a:t>
            </a:r>
          </a:p>
          <a:p>
            <a:pPr marL="171450" indent="-171450">
              <a:buFont typeface="Arial" panose="020B0604020202020204" pitchFamily="34" charset="0"/>
              <a:buChar char="•"/>
            </a:pPr>
            <a:r>
              <a:rPr lang="en-US" dirty="0"/>
              <a:t>Massachusetts EI services has rate review every two years where consideration is given to increases in rates of reimbursement due to escalating cost to service providers.</a:t>
            </a:r>
          </a:p>
        </p:txBody>
      </p:sp>
      <p:sp>
        <p:nvSpPr>
          <p:cNvPr id="4" name="Slide Number Placeholder 3"/>
          <p:cNvSpPr>
            <a:spLocks noGrp="1"/>
          </p:cNvSpPr>
          <p:nvPr>
            <p:ph type="sldNum" sz="quarter" idx="5"/>
          </p:nvPr>
        </p:nvSpPr>
        <p:spPr/>
        <p:txBody>
          <a:bodyPr/>
          <a:lstStyle/>
          <a:p>
            <a:pPr>
              <a:defRPr/>
            </a:pPr>
            <a:fld id="{5FB6411D-5EE7-4879-8B5E-050A7DD85BF9}" type="slidenum">
              <a:rPr lang="en-US" smtClean="0"/>
              <a:pPr>
                <a:defRPr/>
              </a:pPr>
              <a:t>25</a:t>
            </a:fld>
            <a:endParaRPr lang="en-US" dirty="0"/>
          </a:p>
        </p:txBody>
      </p:sp>
    </p:spTree>
    <p:extLst>
      <p:ext uri="{BB962C8B-B14F-4D97-AF65-F5344CB8AC3E}">
        <p14:creationId xmlns:p14="http://schemas.microsoft.com/office/powerpoint/2010/main" val="2416291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Remember the old adage “Rome wasn’t built in a day”.</a:t>
            </a:r>
          </a:p>
          <a:p>
            <a:pPr marL="171450" indent="-171450">
              <a:buFont typeface="Arial" panose="020B0604020202020204" pitchFamily="34" charset="0"/>
              <a:buChar char="•"/>
            </a:pPr>
            <a:r>
              <a:rPr lang="en-US" dirty="0"/>
              <a:t>In all likelihood, gaining access to private insurance reimbursement won’t be fully realized immediately.</a:t>
            </a:r>
          </a:p>
          <a:p>
            <a:pPr marL="171450" indent="-171450">
              <a:buFont typeface="Arial" panose="020B0604020202020204" pitchFamily="34" charset="0"/>
              <a:buChar char="•"/>
            </a:pPr>
            <a:r>
              <a:rPr lang="en-US" dirty="0"/>
              <a:t>The above sequencing offers a view of some of the incremental changes that have occurred over the past 30 years and approximately private insurance yields of approximately $70 million dollars.</a:t>
            </a:r>
          </a:p>
        </p:txBody>
      </p:sp>
      <p:sp>
        <p:nvSpPr>
          <p:cNvPr id="4" name="Slide Number Placeholder 3"/>
          <p:cNvSpPr>
            <a:spLocks noGrp="1"/>
          </p:cNvSpPr>
          <p:nvPr>
            <p:ph type="sldNum" sz="quarter" idx="5"/>
          </p:nvPr>
        </p:nvSpPr>
        <p:spPr/>
        <p:txBody>
          <a:bodyPr/>
          <a:lstStyle/>
          <a:p>
            <a:pPr>
              <a:defRPr/>
            </a:pPr>
            <a:fld id="{5FB6411D-5EE7-4879-8B5E-050A7DD85BF9}" type="slidenum">
              <a:rPr lang="en-US" smtClean="0"/>
              <a:pPr>
                <a:defRPr/>
              </a:pPr>
              <a:t>26</a:t>
            </a:fld>
            <a:endParaRPr lang="en-US" dirty="0"/>
          </a:p>
        </p:txBody>
      </p:sp>
    </p:spTree>
    <p:extLst>
      <p:ext uri="{BB962C8B-B14F-4D97-AF65-F5344CB8AC3E}">
        <p14:creationId xmlns:p14="http://schemas.microsoft.com/office/powerpoint/2010/main" val="1925045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Working collaboratively with all impacted parties is very important in initiating and continuously building a strong service system with multiple payer participation.</a:t>
            </a:r>
          </a:p>
          <a:p>
            <a:pPr marL="171450" indent="-171450">
              <a:buFont typeface="Arial" panose="020B0604020202020204" pitchFamily="34" charset="0"/>
              <a:buChar char="•"/>
            </a:pPr>
            <a:r>
              <a:rPr lang="en-US" dirty="0"/>
              <a:t>Don’t burn bridges that you will likely need to recross as your reimbursement system evolves.</a:t>
            </a:r>
          </a:p>
          <a:p>
            <a:pPr marL="171450" indent="-171450">
              <a:buFont typeface="Arial" panose="020B0604020202020204" pitchFamily="34" charset="0"/>
              <a:buChar char="•"/>
            </a:pPr>
            <a:r>
              <a:rPr lang="en-US" dirty="0"/>
              <a:t>Work to solve difficult programmatic issue through building trusting relationships.</a:t>
            </a:r>
          </a:p>
        </p:txBody>
      </p:sp>
      <p:sp>
        <p:nvSpPr>
          <p:cNvPr id="4" name="Slide Number Placeholder 3"/>
          <p:cNvSpPr>
            <a:spLocks noGrp="1"/>
          </p:cNvSpPr>
          <p:nvPr>
            <p:ph type="sldNum" sz="quarter" idx="5"/>
          </p:nvPr>
        </p:nvSpPr>
        <p:spPr/>
        <p:txBody>
          <a:bodyPr/>
          <a:lstStyle/>
          <a:p>
            <a:pPr>
              <a:defRPr/>
            </a:pPr>
            <a:fld id="{5FB6411D-5EE7-4879-8B5E-050A7DD85BF9}" type="slidenum">
              <a:rPr lang="en-US" smtClean="0"/>
              <a:pPr>
                <a:defRPr/>
              </a:pPr>
              <a:t>27</a:t>
            </a:fld>
            <a:endParaRPr lang="en-US" dirty="0"/>
          </a:p>
        </p:txBody>
      </p:sp>
    </p:spTree>
    <p:extLst>
      <p:ext uri="{BB962C8B-B14F-4D97-AF65-F5344CB8AC3E}">
        <p14:creationId xmlns:p14="http://schemas.microsoft.com/office/powerpoint/2010/main" val="630463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believing this slide is largely self-explanatory, it may be important to cite and reinforce the planning document from the Building the Case webinar series.</a:t>
            </a:r>
          </a:p>
          <a:p>
            <a:pPr marL="171450" indent="-171450">
              <a:buFont typeface="Arial" panose="020B0604020202020204" pitchFamily="34" charset="0"/>
              <a:buChar char="•"/>
            </a:pPr>
            <a:r>
              <a:rPr lang="en-US" dirty="0"/>
              <a:t>Remember you are playing in the insurers sandbox, meaning don’t  attempt to design an early intervention reimbursement  system that has little ability to exist in an insurance framework.</a:t>
            </a:r>
          </a:p>
          <a:p>
            <a:pPr marL="171450" indent="-171450">
              <a:buFont typeface="Arial" panose="020B0604020202020204" pitchFamily="34" charset="0"/>
              <a:buChar char="•"/>
            </a:pPr>
            <a:r>
              <a:rPr lang="en-US" dirty="0"/>
              <a:t>Learn from others, don’t reinvent the wheel.</a:t>
            </a:r>
          </a:p>
          <a:p>
            <a:pPr marL="171450" indent="-171450">
              <a:buFont typeface="Arial" panose="020B0604020202020204" pitchFamily="34" charset="0"/>
              <a:buChar char="•"/>
            </a:pPr>
            <a:r>
              <a:rPr lang="en-US" dirty="0"/>
              <a:t>Health insurers are not your enemy!!!!!!!</a:t>
            </a:r>
          </a:p>
        </p:txBody>
      </p:sp>
      <p:sp>
        <p:nvSpPr>
          <p:cNvPr id="4" name="Slide Number Placeholder 3"/>
          <p:cNvSpPr>
            <a:spLocks noGrp="1"/>
          </p:cNvSpPr>
          <p:nvPr>
            <p:ph type="sldNum" sz="quarter" idx="5"/>
          </p:nvPr>
        </p:nvSpPr>
        <p:spPr/>
        <p:txBody>
          <a:bodyPr/>
          <a:lstStyle/>
          <a:p>
            <a:pPr>
              <a:defRPr/>
            </a:pPr>
            <a:fld id="{5FB6411D-5EE7-4879-8B5E-050A7DD85BF9}" type="slidenum">
              <a:rPr lang="en-US" smtClean="0"/>
              <a:pPr>
                <a:defRPr/>
              </a:pPr>
              <a:t>28</a:t>
            </a:fld>
            <a:endParaRPr lang="en-US" dirty="0"/>
          </a:p>
        </p:txBody>
      </p:sp>
    </p:spTree>
    <p:extLst>
      <p:ext uri="{BB962C8B-B14F-4D97-AF65-F5344CB8AC3E}">
        <p14:creationId xmlns:p14="http://schemas.microsoft.com/office/powerpoint/2010/main" val="22244095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eaLnBrk="1" hangingPunct="1">
              <a:buFont typeface="Arial" panose="020B0604020202020204" pitchFamily="34" charset="0"/>
              <a:buChar char="•"/>
            </a:pPr>
            <a:r>
              <a:rPr lang="en-US" dirty="0"/>
              <a:t>When considering potential financial yields from private insurance reimbursement make yourself aware of the size of self-insuring employers as they, but legally are not required, to honor state mandated coverage.</a:t>
            </a:r>
          </a:p>
          <a:p>
            <a:pPr marL="171450" indent="-171450" eaLnBrk="1" hangingPunct="1">
              <a:buFont typeface="Arial" panose="020B0604020202020204" pitchFamily="34" charset="0"/>
              <a:buChar char="•"/>
            </a:pPr>
            <a:r>
              <a:rPr lang="en-US" dirty="0"/>
              <a:t>Your state division of insurance is a good source for understanding ERISA and non-ERISA coverage in you state.</a:t>
            </a:r>
          </a:p>
        </p:txBody>
      </p:sp>
      <p:sp>
        <p:nvSpPr>
          <p:cNvPr id="4" name="Slide Number Placeholder 3"/>
          <p:cNvSpPr>
            <a:spLocks noGrp="1"/>
          </p:cNvSpPr>
          <p:nvPr>
            <p:ph type="sldNum" sz="quarter" idx="10"/>
          </p:nvPr>
        </p:nvSpPr>
        <p:spPr/>
        <p:txBody>
          <a:bodyPr/>
          <a:lstStyle/>
          <a:p>
            <a:fld id="{40E52BFC-40AC-45C4-B848-49E6BC289A12}" type="slidenum">
              <a:rPr lang="en-US" smtClean="0"/>
              <a:pPr/>
              <a:t>29</a:t>
            </a:fld>
            <a:endParaRPr lang="en-US" dirty="0"/>
          </a:p>
        </p:txBody>
      </p:sp>
    </p:spTree>
    <p:extLst>
      <p:ext uri="{BB962C8B-B14F-4D97-AF65-F5344CB8AC3E}">
        <p14:creationId xmlns:p14="http://schemas.microsoft.com/office/powerpoint/2010/main" val="3861529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You are aware of the different components of the system framework. For today's webinar, we are focusing on Finance and Data and their impact on the work that you will need to do to build your case.  Within the subcomponent of fiscal data, there are two related quality indicators around using fiscal data at the state and local levels.</a:t>
            </a:r>
            <a:endParaRPr lang="en-US" dirty="0"/>
          </a:p>
        </p:txBody>
      </p:sp>
      <p:sp>
        <p:nvSpPr>
          <p:cNvPr id="4" name="Slide Number Placeholder 3"/>
          <p:cNvSpPr>
            <a:spLocks noGrp="1"/>
          </p:cNvSpPr>
          <p:nvPr>
            <p:ph type="sldNum" sz="quarter" idx="5"/>
          </p:nvPr>
        </p:nvSpPr>
        <p:spPr/>
        <p:txBody>
          <a:bodyPr/>
          <a:lstStyle/>
          <a:p>
            <a:pPr defTabSz="931774">
              <a:defRPr/>
            </a:pPr>
            <a:fld id="{44BAE9E6-FC52-7F4E-B22E-76509B4751CB}"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815956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you have approval for your requested change – all in one process or incremental – how do you move forward? Whether you are addressing Medicaid or Private Insurance, you will continue to have choices to make. We mentioned the possibilities related to Medicaid and Private Insurance implementation in our first webinar. While this current series will not help you draft a state plan amendment or develop legislation, our goal for this series was to get you to YES – Making the Sell. Once you get the green light for moving forward, there will be other decisions to make. All of the tools that you use to get to yes, will need to come into play again. There may be new relationships, the political context can change and the data you may need – billing codes, provider qualifications, data system changes – will present new challenges and opportunities. </a:t>
            </a:r>
          </a:p>
          <a:p>
            <a:endParaRPr lang="en-US" dirty="0">
              <a:cs typeface="Calibri"/>
            </a:endParaRPr>
          </a:p>
          <a:p>
            <a:r>
              <a:rPr lang="en-US" dirty="0">
                <a:cs typeface="Calibri"/>
              </a:rPr>
              <a:t>There is help for you from a variety of resources. You can contact ITCA, ECTA , DaSy and CIFR for support related too fiscal issues.</a:t>
            </a:r>
          </a:p>
          <a:p>
            <a:endParaRPr lang="en-US" dirty="0">
              <a:cs typeface="Calibri"/>
            </a:endParaRPr>
          </a:p>
        </p:txBody>
      </p:sp>
      <p:sp>
        <p:nvSpPr>
          <p:cNvPr id="4" name="Slide Number Placeholder 3"/>
          <p:cNvSpPr>
            <a:spLocks noGrp="1"/>
          </p:cNvSpPr>
          <p:nvPr>
            <p:ph type="sldNum" sz="quarter" idx="5"/>
          </p:nvPr>
        </p:nvSpPr>
        <p:spPr/>
        <p:txBody>
          <a:bodyPr/>
          <a:lstStyle/>
          <a:p>
            <a:fld id="{F86AF195-8E0B-42FB-8116-FFAF4E1D0FB9}" type="slidenum">
              <a:rPr lang="en-US" smtClean="0"/>
              <a:t>30</a:t>
            </a:fld>
            <a:endParaRPr lang="en-US"/>
          </a:p>
        </p:txBody>
      </p:sp>
    </p:spTree>
    <p:extLst>
      <p:ext uri="{BB962C8B-B14F-4D97-AF65-F5344CB8AC3E}">
        <p14:creationId xmlns:p14="http://schemas.microsoft.com/office/powerpoint/2010/main" val="4202119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the Planning Tool to guide you through this process on the ECTA Building the Case web page. </a:t>
            </a:r>
          </a:p>
        </p:txBody>
      </p:sp>
      <p:sp>
        <p:nvSpPr>
          <p:cNvPr id="4" name="Slide Number Placeholder 3"/>
          <p:cNvSpPr>
            <a:spLocks noGrp="1"/>
          </p:cNvSpPr>
          <p:nvPr>
            <p:ph type="sldNum" sz="quarter" idx="5"/>
          </p:nvPr>
        </p:nvSpPr>
        <p:spPr/>
        <p:txBody>
          <a:bodyPr/>
          <a:lstStyle/>
          <a:p>
            <a:fld id="{DA4F7B3C-841A-4D9A-A159-007A25E1F775}" type="slidenum">
              <a:rPr lang="en-US" smtClean="0"/>
              <a:pPr/>
              <a:t>31</a:t>
            </a:fld>
            <a:endParaRPr lang="en-US"/>
          </a:p>
        </p:txBody>
      </p:sp>
    </p:spTree>
    <p:extLst>
      <p:ext uri="{BB962C8B-B14F-4D97-AF65-F5344CB8AC3E}">
        <p14:creationId xmlns:p14="http://schemas.microsoft.com/office/powerpoint/2010/main" val="11553448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6AF195-8E0B-42FB-8116-FFAF4E1D0FB9}" type="slidenum">
              <a:rPr lang="en-US" smtClean="0"/>
              <a:t>32</a:t>
            </a:fld>
            <a:endParaRPr lang="en-US"/>
          </a:p>
        </p:txBody>
      </p:sp>
    </p:spTree>
    <p:extLst>
      <p:ext uri="{BB962C8B-B14F-4D97-AF65-F5344CB8AC3E}">
        <p14:creationId xmlns:p14="http://schemas.microsoft.com/office/powerpoint/2010/main" val="425675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session will focus specifically on the next essential component needed for building your case – Data!</a:t>
            </a:r>
          </a:p>
          <a:p>
            <a:endParaRPr lang="en-US" dirty="0">
              <a:cs typeface="Calibri"/>
            </a:endParaRPr>
          </a:p>
          <a:p>
            <a:r>
              <a:rPr lang="en-US" dirty="0">
                <a:cs typeface="Calibri"/>
              </a:rPr>
              <a:t>We will talk about:</a:t>
            </a:r>
          </a:p>
          <a:p>
            <a:pPr marL="174708" indent="-174708">
              <a:buFont typeface="Arial"/>
              <a:buChar char="•"/>
            </a:pPr>
            <a:r>
              <a:rPr lang="en-US" dirty="0">
                <a:cs typeface="Calibri"/>
              </a:rPr>
              <a:t>what you need to collect – child demographic data, service data and funding data</a:t>
            </a:r>
          </a:p>
          <a:p>
            <a:pPr marL="174708" indent="-174708">
              <a:buFont typeface="Arial"/>
              <a:buChar char="•"/>
            </a:pPr>
            <a:r>
              <a:rPr lang="en-US" dirty="0">
                <a:cs typeface="Calibri"/>
              </a:rPr>
              <a:t>what type of analysis needs to occur - annual, one time, trending analysis; and finally</a:t>
            </a:r>
          </a:p>
          <a:p>
            <a:pPr marL="174708" indent="-174708">
              <a:buFont typeface="Arial"/>
              <a:buChar char="•"/>
            </a:pPr>
            <a:r>
              <a:rPr lang="en-US" dirty="0">
                <a:cs typeface="Calibri"/>
              </a:rPr>
              <a:t>how do you present the data to ensure that key decisionmakers understand the story that you are trying to convey through the data  </a:t>
            </a:r>
          </a:p>
          <a:p>
            <a:endParaRPr lang="en-US" dirty="0"/>
          </a:p>
        </p:txBody>
      </p:sp>
      <p:sp>
        <p:nvSpPr>
          <p:cNvPr id="4" name="Slide Number Placeholder 3"/>
          <p:cNvSpPr>
            <a:spLocks noGrp="1"/>
          </p:cNvSpPr>
          <p:nvPr>
            <p:ph type="sldNum" sz="quarter" idx="5"/>
          </p:nvPr>
        </p:nvSpPr>
        <p:spPr/>
        <p:txBody>
          <a:bodyPr/>
          <a:lstStyle/>
          <a:p>
            <a:fld id="{F86AF195-8E0B-42FB-8116-FFAF4E1D0FB9}" type="slidenum">
              <a:rPr lang="en-US" smtClean="0"/>
              <a:t>4</a:t>
            </a:fld>
            <a:endParaRPr lang="en-US"/>
          </a:p>
        </p:txBody>
      </p:sp>
    </p:spTree>
    <p:extLst>
      <p:ext uri="{BB962C8B-B14F-4D97-AF65-F5344CB8AC3E}">
        <p14:creationId xmlns:p14="http://schemas.microsoft.com/office/powerpoint/2010/main" val="3240342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So given our focus, there are two outcomes that we want to make sure happen as a result of our conversation. We want to be clear that</a:t>
            </a:r>
            <a:endParaRPr lang="en-US" dirty="0"/>
          </a:p>
          <a:p>
            <a:pPr marL="174708" indent="-174708">
              <a:buFont typeface="Arial"/>
              <a:buChar char="•"/>
            </a:pPr>
            <a:r>
              <a:rPr lang="en-US" dirty="0">
                <a:cs typeface="Calibri"/>
              </a:rPr>
              <a:t>you can identify the data you need to gather, </a:t>
            </a:r>
          </a:p>
          <a:p>
            <a:pPr marL="174708" indent="-174708">
              <a:buFont typeface="Arial"/>
              <a:buChar char="•"/>
            </a:pPr>
            <a:r>
              <a:rPr lang="en-US" dirty="0">
                <a:cs typeface="Calibri"/>
              </a:rPr>
              <a:t>what types of analysis you need to do and finally </a:t>
            </a:r>
          </a:p>
          <a:p>
            <a:pPr marL="174708" indent="-174708">
              <a:buFont typeface="Arial"/>
              <a:buChar char="•"/>
            </a:pPr>
            <a:r>
              <a:rPr lang="en-US" dirty="0">
                <a:cs typeface="Calibri"/>
              </a:rPr>
              <a:t>how to use visualization techniques to ensure the information is consumable.</a:t>
            </a:r>
          </a:p>
          <a:p>
            <a:pPr marL="174708" indent="-174708">
              <a:buFont typeface="Arial"/>
              <a:buChar char="•"/>
            </a:pPr>
            <a:endParaRPr lang="en-US" dirty="0">
              <a:cs typeface="Calibri"/>
            </a:endParaRPr>
          </a:p>
          <a:p>
            <a:pPr marL="174708" indent="-174708">
              <a:buFont typeface="Arial"/>
              <a:buChar char="•"/>
            </a:pPr>
            <a:r>
              <a:rPr lang="en-US" dirty="0">
                <a:cs typeface="Calibri"/>
              </a:rPr>
              <a:t>I want to remind you of the planning tool that you can use during this presentation. The tool can be found on the ECTA Building the Case webpage.</a:t>
            </a:r>
          </a:p>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86AF195-8E0B-42FB-8116-FFAF4E1D0FB9}" type="slidenum">
              <a:rPr lang="en-US" smtClean="0"/>
              <a:t>5</a:t>
            </a:fld>
            <a:endParaRPr lang="en-US"/>
          </a:p>
        </p:txBody>
      </p:sp>
    </p:spTree>
    <p:extLst>
      <p:ext uri="{BB962C8B-B14F-4D97-AF65-F5344CB8AC3E}">
        <p14:creationId xmlns:p14="http://schemas.microsoft.com/office/powerpoint/2010/main" val="393577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the last session Ron discussed the content of this slide as content that will need to be part of your proposal to support the desired change. The ability to provide a concise synopsis of how your Part C system is structured and operates will allow decisionmakers to understand the context for the changes you desire.</a:t>
            </a:r>
            <a:endParaRPr lang="en-US" dirty="0"/>
          </a:p>
        </p:txBody>
      </p:sp>
      <p:sp>
        <p:nvSpPr>
          <p:cNvPr id="4" name="Slide Number Placeholder 3"/>
          <p:cNvSpPr>
            <a:spLocks noGrp="1"/>
          </p:cNvSpPr>
          <p:nvPr>
            <p:ph type="sldNum" sz="quarter" idx="5"/>
          </p:nvPr>
        </p:nvSpPr>
        <p:spPr/>
        <p:txBody>
          <a:bodyPr/>
          <a:lstStyle/>
          <a:p>
            <a:fld id="{6A09EEAA-E4F6-48F2-8DB2-8023E26AEC69}" type="slidenum">
              <a:rPr lang="en-US" smtClean="0"/>
              <a:t>6</a:t>
            </a:fld>
            <a:endParaRPr lang="en-US"/>
          </a:p>
        </p:txBody>
      </p:sp>
    </p:spTree>
    <p:extLst>
      <p:ext uri="{BB962C8B-B14F-4D97-AF65-F5344CB8AC3E}">
        <p14:creationId xmlns:p14="http://schemas.microsoft.com/office/powerpoint/2010/main" val="1191003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These are questions that you need to be able to answer as you begin to develop the case you want to make. If you can’t answer them now, you will need to develop a plan to obtain the data.</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defTabSz="931774">
              <a:defRPr/>
            </a:pPr>
            <a:fld id="{6A09EEAA-E4F6-48F2-8DB2-8023E26AEC69}" type="slidenum">
              <a:rPr lang="en-US">
                <a:solidFill>
                  <a:prstClr val="black"/>
                </a:solidFill>
                <a:latin typeface="Calibri" panose="020F0502020204030204"/>
              </a:rPr>
              <a:pPr defTabSz="931774">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61757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This is the first basic data point that you will need.  The next slide will show one way to present the data.</a:t>
            </a:r>
          </a:p>
          <a:p>
            <a:endParaRPr lang="en-US" dirty="0"/>
          </a:p>
        </p:txBody>
      </p:sp>
      <p:sp>
        <p:nvSpPr>
          <p:cNvPr id="4" name="Slide Number Placeholder 3"/>
          <p:cNvSpPr>
            <a:spLocks noGrp="1"/>
          </p:cNvSpPr>
          <p:nvPr>
            <p:ph type="sldNum" sz="quarter" idx="5"/>
          </p:nvPr>
        </p:nvSpPr>
        <p:spPr/>
        <p:txBody>
          <a:bodyPr/>
          <a:lstStyle/>
          <a:p>
            <a:fld id="{F86AF195-8E0B-42FB-8116-FFAF4E1D0FB9}" type="slidenum">
              <a:rPr lang="en-US" smtClean="0"/>
              <a:t>8</a:t>
            </a:fld>
            <a:endParaRPr lang="en-US"/>
          </a:p>
        </p:txBody>
      </p:sp>
    </p:spTree>
    <p:extLst>
      <p:ext uri="{BB962C8B-B14F-4D97-AF65-F5344CB8AC3E}">
        <p14:creationId xmlns:p14="http://schemas.microsoft.com/office/powerpoint/2010/main" val="65829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graphs show the number and percentage served by early intervention.  The percentage served calculation is the number served of the state’s entire birth to three population.  The number and proportion of children served and how these have changed over time are important to know and may be a very important part of the case you are building.  These graphs could be tailored to demonstrate or support your case about how much the population has changed, how fast, or how much or fast it is likely to change in the future.  These population/trend data coupled with targeted fiscal data are highly persuasive when presented effectively.  Always keep in mind, “what is my message and who is looking at it” as you will be tempted to use all the data you have available to make your case stronger but may have the opposite effect.  These figures, for instance are critical but may be more efficiently used in a cross-tabulation with other key elements.  Either way, this is a likely first step or first set of data at which you would like to look.  These data could also be used as part of a different calculation, such as a % increase from year to year, if that is a more meaningful or appropriate value for your audience. In the following slides we will present examples of the kinds of data visualizations that will likely to be part of building your case as well as tips on how to enhance their effectiveness.  </a:t>
            </a:r>
          </a:p>
          <a:p>
            <a:endParaRPr lang="en-US" dirty="0"/>
          </a:p>
          <a:p>
            <a:r>
              <a:rPr lang="en-US" dirty="0"/>
              <a:t>For the latter, you may find it helpful to come back to this slide after viewing the other figures, particularly after viewing the other line graphs in this presentation, to see how significant some of the simple changes to Excel’s default graph settings can have on the appeal and ease of analysis for the viewer.  The graphs on this slide use Excel’s default formatting.  Some key considerations or points are also highlighted in the blue text bubbles. </a:t>
            </a:r>
          </a:p>
        </p:txBody>
      </p:sp>
      <p:sp>
        <p:nvSpPr>
          <p:cNvPr id="4" name="Slide Number Placeholder 3"/>
          <p:cNvSpPr>
            <a:spLocks noGrp="1"/>
          </p:cNvSpPr>
          <p:nvPr>
            <p:ph type="sldNum" sz="quarter" idx="5"/>
          </p:nvPr>
        </p:nvSpPr>
        <p:spPr/>
        <p:txBody>
          <a:bodyPr/>
          <a:lstStyle/>
          <a:p>
            <a:pPr defTabSz="465887"/>
            <a:fld id="{F86AF195-8E0B-42FB-8116-FFAF4E1D0FB9}" type="slidenum">
              <a:rPr lang="en-US">
                <a:solidFill>
                  <a:prstClr val="black"/>
                </a:solidFill>
                <a:latin typeface="Calibri" panose="020F0502020204030204"/>
              </a:rPr>
              <a:pPr defTabSz="465887"/>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137250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 EC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480561" y="2410119"/>
            <a:ext cx="4218272" cy="1841842"/>
          </a:xfrm>
        </p:spPr>
        <p:txBody>
          <a:bodyPr bIns="0" anchor="b">
            <a:normAutofit/>
          </a:bodyPr>
          <a:lstStyle>
            <a:lvl1pPr algn="l">
              <a:defRPr sz="3038" cap="none"/>
            </a:lvl1pPr>
          </a:lstStyle>
          <a:p>
            <a:r>
              <a:rPr lang="en-US"/>
              <a:t>Click to edit master title style</a:t>
            </a:r>
          </a:p>
        </p:txBody>
      </p:sp>
      <p:sp>
        <p:nvSpPr>
          <p:cNvPr id="8" name="Subtitle 2"/>
          <p:cNvSpPr>
            <a:spLocks noGrp="1"/>
          </p:cNvSpPr>
          <p:nvPr>
            <p:ph type="subTitle" idx="1" hasCustomPrompt="1"/>
          </p:nvPr>
        </p:nvSpPr>
        <p:spPr>
          <a:xfrm>
            <a:off x="4480561" y="4436839"/>
            <a:ext cx="4218272" cy="1702399"/>
          </a:xfrm>
        </p:spPr>
        <p:txBody>
          <a:bodyPr tIns="91440" bIns="91440" anchor="ctr" anchorCtr="0">
            <a:normAutofit/>
          </a:bodyPr>
          <a:lstStyle>
            <a:lvl1pPr marL="0" indent="0" algn="l">
              <a:buNone/>
              <a:defRPr sz="1013" b="0" cap="none" baseline="0">
                <a:solidFill>
                  <a:schemeClr val="tx1"/>
                </a:solidFill>
              </a:defRPr>
            </a:lvl1pPr>
            <a:lvl2pPr marL="257175" indent="0" algn="ctr">
              <a:buNone/>
              <a:defRPr sz="1013"/>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9" name="Subtitle 2"/>
          <p:cNvSpPr txBox="1">
            <a:spLocks/>
          </p:cNvSpPr>
          <p:nvPr/>
        </p:nvSpPr>
        <p:spPr>
          <a:xfrm>
            <a:off x="371476" y="2410119"/>
            <a:ext cx="2588895" cy="3729116"/>
          </a:xfrm>
          <a:prstGeom prst="rect">
            <a:avLst/>
          </a:prstGeom>
        </p:spPr>
        <p:txBody>
          <a:bodyPr vert="horz" lIns="51435" tIns="51435" rIns="51435" bIns="51435"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013">
                <a:solidFill>
                  <a:schemeClr val="bg1"/>
                </a:solidFill>
              </a:rPr>
              <a:t>Additional</a:t>
            </a:r>
            <a:r>
              <a:rPr lang="en-US" sz="1013" baseline="0">
                <a:solidFill>
                  <a:schemeClr val="bg1"/>
                </a:solidFill>
              </a:rPr>
              <a:t> welcome, information or notification</a:t>
            </a:r>
            <a:endParaRPr lang="en-US" sz="1013">
              <a:solidFill>
                <a:schemeClr val="bg1"/>
              </a:solidFill>
            </a:endParaRPr>
          </a:p>
        </p:txBody>
      </p:sp>
      <p:cxnSp>
        <p:nvCxnSpPr>
          <p:cNvPr id="13" name="Straight Connector 12"/>
          <p:cNvCxnSpPr/>
          <p:nvPr/>
        </p:nvCxnSpPr>
        <p:spPr>
          <a:xfrm>
            <a:off x="4480561" y="1906003"/>
            <a:ext cx="421827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80561" y="891304"/>
            <a:ext cx="4218272" cy="829824"/>
          </a:xfrm>
          <a:prstGeom prst="rect">
            <a:avLst/>
          </a:prstGeom>
        </p:spPr>
      </p:pic>
    </p:spTree>
    <p:extLst>
      <p:ext uri="{BB962C8B-B14F-4D97-AF65-F5344CB8AC3E}">
        <p14:creationId xmlns:p14="http://schemas.microsoft.com/office/powerpoint/2010/main" val="3500570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82"/>
            <a:ext cx="8254092"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440873" y="1368358"/>
            <a:ext cx="4041321"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642" y="1376143"/>
            <a:ext cx="4041322"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6" y="6349536"/>
            <a:ext cx="6098158" cy="496463"/>
          </a:xfrm>
          <a:prstGeom prst="rect">
            <a:avLst/>
          </a:prstGeom>
        </p:spPr>
        <p:txBody>
          <a:bodyPr anchor="ctr" anchorCtr="0"/>
          <a:lstStyle>
            <a:lvl1pPr>
              <a:defRPr sz="619">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125" b="1">
                <a:solidFill>
                  <a:schemeClr val="bg1"/>
                </a:solidFill>
              </a:defRPr>
            </a:lvl1pPr>
          </a:lstStyle>
          <a:p>
            <a:fld id="{2D9AF0EE-D70A-44E6-96AA-D82B83AC08A7}" type="slidenum">
              <a:rPr lang="en-US" smtClean="0"/>
              <a:pPr/>
              <a:t>‹#›</a:t>
            </a:fld>
            <a:endParaRPr lang="en-US"/>
          </a:p>
        </p:txBody>
      </p:sp>
      <p:pic>
        <p:nvPicPr>
          <p:cNvPr id="8" name="Picture 7" title="Logo: ECTA Cent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2" y="6275124"/>
            <a:ext cx="1015279" cy="513985"/>
          </a:xfrm>
          <a:prstGeom prst="rect">
            <a:avLst/>
          </a:prstGeom>
        </p:spPr>
      </p:pic>
    </p:spTree>
    <p:extLst>
      <p:ext uri="{BB962C8B-B14F-4D97-AF65-F5344CB8AC3E}">
        <p14:creationId xmlns:p14="http://schemas.microsoft.com/office/powerpoint/2010/main" val="166916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3" y="226992"/>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3" y="1258112"/>
            <a:ext cx="4041321"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1238" b="1" cap="all" baseline="0">
                <a:solidFill>
                  <a:schemeClr val="bg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40873" y="2148785"/>
            <a:ext cx="4041321"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4" y="1261290"/>
            <a:ext cx="4041322"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1238" b="1" cap="all" baseline="0">
                <a:solidFill>
                  <a:schemeClr val="bg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53644" y="2147817"/>
            <a:ext cx="4041322"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6" y="6349536"/>
            <a:ext cx="6098158" cy="496463"/>
          </a:xfrm>
          <a:prstGeom prst="rect">
            <a:avLst/>
          </a:prstGeom>
        </p:spPr>
        <p:txBody>
          <a:bodyPr anchor="ctr" anchorCtr="0"/>
          <a:lstStyle>
            <a:lvl1pPr>
              <a:defRPr sz="619">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125" b="1">
                <a:solidFill>
                  <a:schemeClr val="bg1"/>
                </a:solidFill>
              </a:defRPr>
            </a:lvl1pPr>
          </a:lstStyle>
          <a:p>
            <a:fld id="{2D9AF0EE-D70A-44E6-96AA-D82B83AC08A7}" type="slidenum">
              <a:rPr lang="en-US" smtClean="0"/>
              <a:pPr/>
              <a:t>‹#›</a:t>
            </a:fld>
            <a:endParaRPr lang="en-US"/>
          </a:p>
        </p:txBody>
      </p:sp>
      <p:pic>
        <p:nvPicPr>
          <p:cNvPr id="10" name="Picture 9" title="Logo: ECTA Cent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2" y="6275124"/>
            <a:ext cx="1015279" cy="513985"/>
          </a:xfrm>
          <a:prstGeom prst="rect">
            <a:avLst/>
          </a:prstGeom>
        </p:spPr>
      </p:pic>
    </p:spTree>
    <p:extLst>
      <p:ext uri="{BB962C8B-B14F-4D97-AF65-F5344CB8AC3E}">
        <p14:creationId xmlns:p14="http://schemas.microsoft.com/office/powerpoint/2010/main" val="617837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3" y="226992"/>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3" y="1258112"/>
            <a:ext cx="4041321"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1238" b="1" cap="all" baseline="0">
                <a:solidFill>
                  <a:schemeClr val="bg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440873" y="2148785"/>
            <a:ext cx="4041321"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4" y="1261290"/>
            <a:ext cx="4041322"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1238" b="1" cap="all" baseline="0">
                <a:solidFill>
                  <a:schemeClr val="bg1"/>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53644" y="2147817"/>
            <a:ext cx="4041322"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6" y="6349536"/>
            <a:ext cx="6098158" cy="496463"/>
          </a:xfrm>
          <a:prstGeom prst="rect">
            <a:avLst/>
          </a:prstGeom>
        </p:spPr>
        <p:txBody>
          <a:bodyPr anchor="ctr" anchorCtr="0"/>
          <a:lstStyle>
            <a:lvl1pPr>
              <a:defRPr sz="619">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125" b="1">
                <a:solidFill>
                  <a:schemeClr val="bg1"/>
                </a:solidFill>
              </a:defRPr>
            </a:lvl1pPr>
          </a:lstStyle>
          <a:p>
            <a:fld id="{2D9AF0EE-D70A-44E6-96AA-D82B83AC08A7}" type="slidenum">
              <a:rPr lang="en-US" smtClean="0"/>
              <a:pPr/>
              <a:t>‹#›</a:t>
            </a:fld>
            <a:endParaRPr lang="en-US"/>
          </a:p>
        </p:txBody>
      </p:sp>
      <p:pic>
        <p:nvPicPr>
          <p:cNvPr id="10" name="Picture 9" title="Logo: ECTA Cent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2" y="6275124"/>
            <a:ext cx="1015279" cy="513985"/>
          </a:xfrm>
          <a:prstGeom prst="rect">
            <a:avLst/>
          </a:prstGeom>
        </p:spPr>
      </p:pic>
    </p:spTree>
    <p:extLst>
      <p:ext uri="{BB962C8B-B14F-4D97-AF65-F5344CB8AC3E}">
        <p14:creationId xmlns:p14="http://schemas.microsoft.com/office/powerpoint/2010/main" val="465680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1672226" y="6349536"/>
            <a:ext cx="6098158" cy="496463"/>
          </a:xfrm>
          <a:prstGeom prst="rect">
            <a:avLst/>
          </a:prstGeom>
        </p:spPr>
        <p:txBody>
          <a:bodyPr anchor="ctr" anchorCtr="0"/>
          <a:lstStyle>
            <a:lvl1pPr>
              <a:defRPr sz="619">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125" b="1">
                <a:solidFill>
                  <a:schemeClr val="bg1"/>
                </a:solidFill>
              </a:defRPr>
            </a:lvl1pPr>
          </a:lstStyle>
          <a:p>
            <a:fld id="{2D9AF0EE-D70A-44E6-96AA-D82B83AC08A7}" type="slidenum">
              <a:rPr lang="en-US" smtClean="0"/>
              <a:pPr/>
              <a:t>‹#›</a:t>
            </a:fld>
            <a:endParaRPr lang="en-US"/>
          </a:p>
        </p:txBody>
      </p:sp>
      <p:pic>
        <p:nvPicPr>
          <p:cNvPr id="6" name="Picture 5" title="Logo: ECTA Cent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2" y="6275124"/>
            <a:ext cx="1015279" cy="513985"/>
          </a:xfrm>
          <a:prstGeom prst="rect">
            <a:avLst/>
          </a:prstGeom>
        </p:spPr>
      </p:pic>
    </p:spTree>
    <p:extLst>
      <p:ext uri="{BB962C8B-B14F-4D97-AF65-F5344CB8AC3E}">
        <p14:creationId xmlns:p14="http://schemas.microsoft.com/office/powerpoint/2010/main" val="1458908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1672226" y="6349536"/>
            <a:ext cx="6098158" cy="496463"/>
          </a:xfrm>
          <a:prstGeom prst="rect">
            <a:avLst/>
          </a:prstGeom>
        </p:spPr>
        <p:txBody>
          <a:bodyPr anchor="ctr" anchorCtr="0"/>
          <a:lstStyle>
            <a:lvl1pPr>
              <a:defRPr sz="619">
                <a:solidFill>
                  <a:schemeClr val="bg1"/>
                </a:solidFill>
              </a:defRPr>
            </a:lvl1pPr>
          </a:lstStyle>
          <a:p>
            <a:endParaRPr lang="en-US"/>
          </a:p>
        </p:txBody>
      </p:sp>
      <p:sp>
        <p:nvSpPr>
          <p:cNvPr id="7"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125" b="1">
                <a:solidFill>
                  <a:schemeClr val="bg1"/>
                </a:solidFill>
              </a:defRPr>
            </a:lvl1pPr>
          </a:lstStyle>
          <a:p>
            <a:fld id="{2D9AF0EE-D70A-44E6-96AA-D82B83AC08A7}" type="slidenum">
              <a:rPr lang="en-US" smtClean="0"/>
              <a:pPr/>
              <a:t>‹#›</a:t>
            </a:fld>
            <a:endParaRPr lang="en-US"/>
          </a:p>
        </p:txBody>
      </p:sp>
      <p:pic>
        <p:nvPicPr>
          <p:cNvPr id="5" name="Picture 4" title="Logo: ECTA Cent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2" y="6275124"/>
            <a:ext cx="1015279" cy="513985"/>
          </a:xfrm>
          <a:prstGeom prst="rect">
            <a:avLst/>
          </a:prstGeom>
        </p:spPr>
      </p:pic>
    </p:spTree>
    <p:extLst>
      <p:ext uri="{BB962C8B-B14F-4D97-AF65-F5344CB8AC3E}">
        <p14:creationId xmlns:p14="http://schemas.microsoft.com/office/powerpoint/2010/main" val="378945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3" y="798973"/>
            <a:ext cx="3097456" cy="2247117"/>
          </a:xfrm>
        </p:spPr>
        <p:txBody>
          <a:bodyPr anchor="b">
            <a:normAutofit/>
          </a:bodyPr>
          <a:lstStyle>
            <a:lvl1pPr algn="ctr">
              <a:defRPr sz="135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3782786" y="798974"/>
            <a:ext cx="491217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498" y="3205494"/>
            <a:ext cx="3099267" cy="2248181"/>
          </a:xfrm>
        </p:spPr>
        <p:txBody>
          <a:bodyPr/>
          <a:lstStyle>
            <a:lvl1pPr marL="0" indent="0" algn="l">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11" name="Footer Placeholder 4"/>
          <p:cNvSpPr>
            <a:spLocks noGrp="1"/>
          </p:cNvSpPr>
          <p:nvPr>
            <p:ph type="ftr" sz="quarter" idx="3"/>
          </p:nvPr>
        </p:nvSpPr>
        <p:spPr>
          <a:xfrm>
            <a:off x="1672226" y="6349536"/>
            <a:ext cx="6098158" cy="496463"/>
          </a:xfrm>
          <a:prstGeom prst="rect">
            <a:avLst/>
          </a:prstGeom>
        </p:spPr>
        <p:txBody>
          <a:bodyPr anchor="ctr" anchorCtr="0"/>
          <a:lstStyle>
            <a:lvl1pPr>
              <a:defRPr sz="619">
                <a:solidFill>
                  <a:schemeClr val="bg1"/>
                </a:solidFill>
              </a:defRPr>
            </a:lvl1pPr>
          </a:lstStyle>
          <a:p>
            <a:endParaRPr lang="en-US"/>
          </a:p>
        </p:txBody>
      </p:sp>
      <p:sp>
        <p:nvSpPr>
          <p:cNvPr id="12"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125" b="1">
                <a:solidFill>
                  <a:schemeClr val="bg1"/>
                </a:solidFill>
              </a:defRPr>
            </a:lvl1pPr>
          </a:lstStyle>
          <a:p>
            <a:fld id="{2D9AF0EE-D70A-44E6-96AA-D82B83AC08A7}" type="slidenum">
              <a:rPr lang="en-US" smtClean="0"/>
              <a:pPr/>
              <a:t>‹#›</a:t>
            </a:fld>
            <a:endParaRPr lang="en-US"/>
          </a:p>
        </p:txBody>
      </p:sp>
      <p:pic>
        <p:nvPicPr>
          <p:cNvPr id="8" name="Picture 7" title="Logo: ECTA Cent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2" y="6275124"/>
            <a:ext cx="1015279" cy="513985"/>
          </a:xfrm>
          <a:prstGeom prst="rect">
            <a:avLst/>
          </a:prstGeom>
        </p:spPr>
      </p:pic>
    </p:spTree>
    <p:extLst>
      <p:ext uri="{BB962C8B-B14F-4D97-AF65-F5344CB8AC3E}">
        <p14:creationId xmlns:p14="http://schemas.microsoft.com/office/powerpoint/2010/main" val="1094334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125" b="1">
                <a:solidFill>
                  <a:schemeClr val="bg1"/>
                </a:solidFill>
              </a:defRPr>
            </a:lvl1pPr>
          </a:lstStyle>
          <a:p>
            <a:fld id="{2D9AF0EE-D70A-44E6-96AA-D82B83AC08A7}" type="slidenum">
              <a:rPr lang="en-US" smtClean="0"/>
              <a:pPr/>
              <a:t>‹#›</a:t>
            </a:fld>
            <a:endParaRPr lang="en-US"/>
          </a:p>
        </p:txBody>
      </p:sp>
      <p:cxnSp>
        <p:nvCxnSpPr>
          <p:cNvPr id="8" name="Straight Connector 7"/>
          <p:cNvCxnSpPr/>
          <p:nvPr/>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480186" y="2523098"/>
            <a:ext cx="6194510" cy="913250"/>
          </a:xfrm>
        </p:spPr>
        <p:txBody>
          <a:bodyPr anchor="ctr" anchorCtr="0"/>
          <a:lstStyle/>
          <a:p>
            <a:r>
              <a:rPr lang="en-US" b="0"/>
              <a:t>Click to edit Master title style</a:t>
            </a:r>
            <a:endParaRPr lang="en-US"/>
          </a:p>
        </p:txBody>
      </p:sp>
      <p:sp>
        <p:nvSpPr>
          <p:cNvPr id="12" name="Text Placeholder 2"/>
          <p:cNvSpPr>
            <a:spLocks noGrp="1"/>
          </p:cNvSpPr>
          <p:nvPr>
            <p:ph type="body" idx="1" hasCustomPrompt="1"/>
          </p:nvPr>
        </p:nvSpPr>
        <p:spPr>
          <a:xfrm>
            <a:off x="1429390" y="3846283"/>
            <a:ext cx="6245306" cy="1012929"/>
          </a:xfrm>
        </p:spPr>
        <p:txBody>
          <a:bodyPr>
            <a:noAutofit/>
          </a:bodyPr>
          <a:lstStyle>
            <a:lvl1pPr>
              <a:defRPr baseline="0"/>
            </a:lvl1pPr>
          </a:lstStyle>
          <a:p>
            <a:r>
              <a:rPr lang="en-US" sz="675"/>
              <a:t>The ECTA Center is a program of the FPG Child Development Institute of the University of North Carolina at Chapel Hill, funded through cooperative agreement number </a:t>
            </a:r>
            <a:r>
              <a:rPr lang="is-IS" sz="675"/>
              <a:t>H326P170001 </a:t>
            </a:r>
            <a:r>
              <a:rPr lang="en-US" sz="675"/>
              <a:t>from the Office of Special Education Programs, U.S. Department of Education. Opinions expressed herein do not necessarily represent the Department of Education's position or policy. Project Officer: Julia Martin </a:t>
            </a:r>
            <a:r>
              <a:rPr lang="en-US" sz="675" err="1"/>
              <a:t>Eile</a:t>
            </a:r>
            <a:endParaRPr lang="en-US" sz="675"/>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29389" y="5058531"/>
            <a:ext cx="2834640" cy="585216"/>
          </a:xfrm>
          <a:prstGeom prst="rect">
            <a:avLst/>
          </a:prstGeom>
        </p:spPr>
      </p:pic>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0252" y="4750570"/>
            <a:ext cx="1400708" cy="1099570"/>
          </a:xfrm>
          <a:prstGeom prst="rect">
            <a:avLst/>
          </a:prstGeom>
        </p:spPr>
      </p:pic>
      <p:cxnSp>
        <p:nvCxnSpPr>
          <p:cNvPr id="15" name="Straight Connector 14"/>
          <p:cNvCxnSpPr/>
          <p:nvPr/>
        </p:nvCxnSpPr>
        <p:spPr>
          <a:xfrm>
            <a:off x="1480186" y="2270760"/>
            <a:ext cx="61945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80186" y="833548"/>
            <a:ext cx="5536832" cy="1089213"/>
          </a:xfrm>
          <a:prstGeom prst="rect">
            <a:avLst/>
          </a:prstGeom>
        </p:spPr>
      </p:pic>
    </p:spTree>
    <p:extLst>
      <p:ext uri="{BB962C8B-B14F-4D97-AF65-F5344CB8AC3E}">
        <p14:creationId xmlns:p14="http://schemas.microsoft.com/office/powerpoint/2010/main" val="1934496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4480560" y="2410119"/>
            <a:ext cx="4218272" cy="1841842"/>
          </a:xfrm>
        </p:spPr>
        <p:txBody>
          <a:bodyPr bIns="0" anchor="b">
            <a:normAutofit/>
          </a:bodyPr>
          <a:lstStyle>
            <a:lvl1pPr algn="l">
              <a:defRPr sz="4050" cap="none"/>
            </a:lvl1pPr>
          </a:lstStyle>
          <a:p>
            <a:r>
              <a:rPr lang="en-US"/>
              <a:t>Click to edit master title style</a:t>
            </a:r>
          </a:p>
        </p:txBody>
      </p:sp>
      <p:sp>
        <p:nvSpPr>
          <p:cNvPr id="8" name="Subtitle 2"/>
          <p:cNvSpPr>
            <a:spLocks noGrp="1"/>
          </p:cNvSpPr>
          <p:nvPr>
            <p:ph type="subTitle" idx="1" hasCustomPrompt="1"/>
          </p:nvPr>
        </p:nvSpPr>
        <p:spPr>
          <a:xfrm>
            <a:off x="4480560" y="4436837"/>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ubtitle 2"/>
          <p:cNvSpPr txBox="1">
            <a:spLocks/>
          </p:cNvSpPr>
          <p:nvPr userDrawn="1"/>
        </p:nvSpPr>
        <p:spPr>
          <a:xfrm>
            <a:off x="371475" y="2410119"/>
            <a:ext cx="2588895" cy="3729116"/>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cxnSp>
        <p:nvCxnSpPr>
          <p:cNvPr id="13" name="Straight Connector 12"/>
          <p:cNvCxnSpPr/>
          <p:nvPr userDrawn="1"/>
        </p:nvCxnSpPr>
        <p:spPr>
          <a:xfrm>
            <a:off x="4480560" y="1906003"/>
            <a:ext cx="421827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80560" y="891304"/>
            <a:ext cx="4218272" cy="829824"/>
          </a:xfrm>
          <a:prstGeom prst="rect">
            <a:avLst/>
          </a:prstGeom>
        </p:spPr>
      </p:pic>
    </p:spTree>
    <p:extLst>
      <p:ext uri="{BB962C8B-B14F-4D97-AF65-F5344CB8AC3E}">
        <p14:creationId xmlns:p14="http://schemas.microsoft.com/office/powerpoint/2010/main" val="33530462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pic>
        <p:nvPicPr>
          <p:cNvPr id="11" name="Picture 10" title="Logo: DaSy"/>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44251" y="5250567"/>
            <a:ext cx="1491115" cy="1427519"/>
          </a:xfrm>
          <a:prstGeom prst="rect">
            <a:avLst/>
          </a:prstGeom>
        </p:spPr>
      </p:pic>
      <p:pic>
        <p:nvPicPr>
          <p:cNvPr id="4" name="Picture 3" title="Logo: ECTA"/>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480560" y="5524684"/>
            <a:ext cx="2044067" cy="1048239"/>
          </a:xfrm>
          <a:prstGeom prst="rect">
            <a:avLst/>
          </a:prstGeom>
        </p:spPr>
      </p:pic>
    </p:spTree>
    <p:extLst>
      <p:ext uri="{BB962C8B-B14F-4D97-AF65-F5344CB8AC3E}">
        <p14:creationId xmlns:p14="http://schemas.microsoft.com/office/powerpoint/2010/main" val="1695867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0" y="268899"/>
            <a:ext cx="4218272" cy="2541431"/>
          </a:xfrm>
        </p:spPr>
        <p:txBody>
          <a:bodyPr bIns="0" anchor="b">
            <a:normAutofit/>
          </a:bodyPr>
          <a:lstStyle>
            <a:lvl1pPr algn="l">
              <a:defRPr sz="4050" cap="none"/>
            </a:lvl1pPr>
          </a:lstStyle>
          <a:p>
            <a:r>
              <a:rPr lang="en-US"/>
              <a:t>Click to edit master title style</a:t>
            </a:r>
          </a:p>
        </p:txBody>
      </p:sp>
      <p:sp>
        <p:nvSpPr>
          <p:cNvPr id="3" name="Subtitle 2"/>
          <p:cNvSpPr>
            <a:spLocks noGrp="1"/>
          </p:cNvSpPr>
          <p:nvPr>
            <p:ph type="subTitle" idx="1" hasCustomPrompt="1"/>
          </p:nvPr>
        </p:nvSpPr>
        <p:spPr>
          <a:xfrm>
            <a:off x="4480560" y="3227742"/>
            <a:ext cx="4218272"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ubtitle 2"/>
          <p:cNvSpPr txBox="1">
            <a:spLocks/>
          </p:cNvSpPr>
          <p:nvPr userDrawn="1"/>
        </p:nvSpPr>
        <p:spPr>
          <a:xfrm>
            <a:off x="371475" y="337478"/>
            <a:ext cx="2588895" cy="4592662"/>
          </a:xfrm>
          <a:prstGeom prst="rect">
            <a:avLst/>
          </a:prstGeom>
        </p:spPr>
        <p:txBody>
          <a:bodyPr vert="horz" lIns="68580" tIns="68580" rIns="68580" bIns="6858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sz="1350">
                <a:solidFill>
                  <a:schemeClr val="bg1"/>
                </a:solidFill>
              </a:rPr>
              <a:t>Additional</a:t>
            </a:r>
            <a:r>
              <a:rPr lang="en-US" sz="1350" baseline="0">
                <a:solidFill>
                  <a:schemeClr val="bg1"/>
                </a:solidFill>
              </a:rPr>
              <a:t> welcome, information or notification</a:t>
            </a:r>
            <a:endParaRPr lang="en-US" sz="1350">
              <a:solidFill>
                <a:schemeClr val="bg1"/>
              </a:solidFill>
            </a:endParaRPr>
          </a:p>
        </p:txBody>
      </p:sp>
    </p:spTree>
    <p:extLst>
      <p:ext uri="{BB962C8B-B14F-4D97-AF65-F5344CB8AC3E}">
        <p14:creationId xmlns:p14="http://schemas.microsoft.com/office/powerpoint/2010/main" val="1914275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1" y="268901"/>
            <a:ext cx="4218272" cy="2541431"/>
          </a:xfrm>
        </p:spPr>
        <p:txBody>
          <a:bodyPr bIns="0" anchor="b">
            <a:normAutofit/>
          </a:bodyPr>
          <a:lstStyle>
            <a:lvl1pPr algn="l">
              <a:defRPr sz="3038" cap="none"/>
            </a:lvl1pPr>
          </a:lstStyle>
          <a:p>
            <a:r>
              <a:rPr lang="en-US"/>
              <a:t>Click to edit master title style</a:t>
            </a:r>
          </a:p>
        </p:txBody>
      </p:sp>
      <p:sp>
        <p:nvSpPr>
          <p:cNvPr id="3" name="Subtitle 2"/>
          <p:cNvSpPr>
            <a:spLocks noGrp="1"/>
          </p:cNvSpPr>
          <p:nvPr>
            <p:ph type="subTitle" idx="1" hasCustomPrompt="1"/>
          </p:nvPr>
        </p:nvSpPr>
        <p:spPr>
          <a:xfrm>
            <a:off x="4480561" y="3227744"/>
            <a:ext cx="4218272" cy="1702399"/>
          </a:xfrm>
        </p:spPr>
        <p:txBody>
          <a:bodyPr tIns="91440" bIns="91440" anchor="ctr" anchorCtr="0">
            <a:normAutofit/>
          </a:bodyPr>
          <a:lstStyle>
            <a:lvl1pPr marL="0" indent="0" algn="l">
              <a:buNone/>
              <a:defRPr sz="1013" b="0" cap="none" baseline="0">
                <a:solidFill>
                  <a:schemeClr val="tx1"/>
                </a:solidFill>
              </a:defRPr>
            </a:lvl1pPr>
            <a:lvl2pPr marL="257175" indent="0" algn="ctr">
              <a:buNone/>
              <a:defRPr sz="1013"/>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pic>
        <p:nvPicPr>
          <p:cNvPr id="11" name="Picture 10" title="Logo: DaSy"/>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44252" y="5250569"/>
            <a:ext cx="1491115" cy="1427519"/>
          </a:xfrm>
          <a:prstGeom prst="rect">
            <a:avLst/>
          </a:prstGeom>
        </p:spPr>
      </p:pic>
      <p:pic>
        <p:nvPicPr>
          <p:cNvPr id="4" name="Picture 3" title="Logo: ECTA"/>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80561" y="5524686"/>
            <a:ext cx="2044067" cy="1048239"/>
          </a:xfrm>
          <a:prstGeom prst="rect">
            <a:avLst/>
          </a:prstGeom>
        </p:spPr>
      </p:pic>
    </p:spTree>
    <p:extLst>
      <p:ext uri="{BB962C8B-B14F-4D97-AF65-F5344CB8AC3E}">
        <p14:creationId xmlns:p14="http://schemas.microsoft.com/office/powerpoint/2010/main" val="1138513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8366" y="4588552"/>
            <a:ext cx="8270466" cy="977621"/>
          </a:xfrm>
        </p:spPr>
        <p:txBody>
          <a:bodyPr tIns="91440" bIns="9144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428365" y="2743201"/>
            <a:ext cx="8256869"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428366" y="3063240"/>
            <a:ext cx="8270467" cy="1333500"/>
          </a:xfrm>
        </p:spPr>
        <p:txBody>
          <a:bodyPr bIns="0" anchor="t" anchorCtr="0">
            <a:normAutofit/>
          </a:bodyPr>
          <a:lstStyle>
            <a:lvl1pPr algn="l">
              <a:defRPr sz="27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28366" y="1333948"/>
            <a:ext cx="5536832" cy="1089213"/>
          </a:xfrm>
          <a:prstGeom prst="rect">
            <a:avLst/>
          </a:prstGeom>
        </p:spPr>
      </p:pic>
    </p:spTree>
    <p:extLst>
      <p:ext uri="{BB962C8B-B14F-4D97-AF65-F5344CB8AC3E}">
        <p14:creationId xmlns:p14="http://schemas.microsoft.com/office/powerpoint/2010/main" val="3070292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3527" y="2273883"/>
            <a:ext cx="1794611" cy="1718072"/>
          </a:xfrm>
          <a:prstGeom prst="rect">
            <a:avLst/>
          </a:prstGeom>
        </p:spPr>
      </p:pic>
      <p:pic>
        <p:nvPicPr>
          <p:cNvPr id="9" name="Picture 8" title="Logo: ECTA"/>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3746584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299"/>
            <a:ext cx="5832540" cy="2541431"/>
          </a:xfrm>
        </p:spPr>
        <p:txBody>
          <a:bodyPr bIns="0" anchor="b">
            <a:normAutofit/>
          </a:bodyPr>
          <a:lstStyle>
            <a:lvl1pPr algn="l">
              <a:defRPr sz="4950" cap="none"/>
            </a:lvl1pPr>
          </a:lstStyle>
          <a:p>
            <a:r>
              <a:rPr lang="en-US"/>
              <a:t>Click to edit master title style</a:t>
            </a:r>
          </a:p>
        </p:txBody>
      </p:sp>
      <p:sp>
        <p:nvSpPr>
          <p:cNvPr id="3" name="Subtitle 2"/>
          <p:cNvSpPr>
            <a:spLocks noGrp="1"/>
          </p:cNvSpPr>
          <p:nvPr>
            <p:ph type="subTitle" idx="1" hasCustomPrompt="1"/>
          </p:nvPr>
        </p:nvSpPr>
        <p:spPr>
          <a:xfrm>
            <a:off x="2866293" y="3761142"/>
            <a:ext cx="5832539" cy="1702399"/>
          </a:xfrm>
        </p:spPr>
        <p:txBody>
          <a:bodyPr tIns="91440" bIns="91440" anchor="ctr" anchorCtr="0">
            <a:normAutofit/>
          </a:bodyPr>
          <a:lstStyle>
            <a:lvl1pPr marL="0" indent="0" algn="l">
              <a:buNone/>
              <a:defRPr sz="1350" b="0" cap="none"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7" name="Straight Connector 6"/>
          <p:cNvCxnSpPr/>
          <p:nvPr userDrawn="1"/>
        </p:nvCxnSpPr>
        <p:spPr>
          <a:xfrm flipV="1">
            <a:off x="2623185" y="802300"/>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131" y="720763"/>
            <a:ext cx="2203062" cy="1129775"/>
          </a:xfrm>
          <a:prstGeom prst="rect">
            <a:avLst/>
          </a:prstGeom>
        </p:spPr>
      </p:pic>
    </p:spTree>
    <p:extLst>
      <p:ext uri="{BB962C8B-B14F-4D97-AF65-F5344CB8AC3E}">
        <p14:creationId xmlns:p14="http://schemas.microsoft.com/office/powerpoint/2010/main" val="36466911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743228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26108729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6150" y="1609738"/>
            <a:ext cx="6224810" cy="1887950"/>
          </a:xfrm>
        </p:spPr>
        <p:txBody>
          <a:bodyPr anchor="b">
            <a:normAutofit/>
          </a:bodyPr>
          <a:lstStyle>
            <a:lvl1pPr algn="ctr">
              <a:defRPr sz="2700" cap="none"/>
            </a:lvl1pPr>
          </a:lstStyle>
          <a:p>
            <a:r>
              <a:rPr lang="en-US"/>
              <a:t>Click to edit master title style</a:t>
            </a:r>
          </a:p>
        </p:txBody>
      </p:sp>
      <p:sp>
        <p:nvSpPr>
          <p:cNvPr id="3" name="Text Placeholder 2"/>
          <p:cNvSpPr>
            <a:spLocks noGrp="1"/>
          </p:cNvSpPr>
          <p:nvPr>
            <p:ph type="body" idx="1"/>
          </p:nvPr>
        </p:nvSpPr>
        <p:spPr>
          <a:xfrm>
            <a:off x="1456259" y="3851916"/>
            <a:ext cx="6215658" cy="1012929"/>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7" name="Picture 6" title="Logo: ECTA Cent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871" y="6275122"/>
            <a:ext cx="1015279" cy="513985"/>
          </a:xfrm>
          <a:prstGeom prst="rect">
            <a:avLst/>
          </a:prstGeom>
        </p:spPr>
      </p:pic>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37202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80"/>
            <a:ext cx="8254092"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440872" y="1368358"/>
            <a:ext cx="4041321"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3642" y="1376141"/>
            <a:ext cx="4041322"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672707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631961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226990"/>
            <a:ext cx="8254093"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440872" y="1258112"/>
            <a:ext cx="4041321"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40872" y="2148785"/>
            <a:ext cx="4041321"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53643" y="1261288"/>
            <a:ext cx="4041322"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1650" b="1" cap="all" baseline="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53643" y="2147817"/>
            <a:ext cx="4041322"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5" name="Slide Number Placeholder 5"/>
          <p:cNvSpPr>
            <a:spLocks noGrp="1"/>
          </p:cNvSpPr>
          <p:nvPr>
            <p:ph type="sldNum" sz="quarter" idx="12"/>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10" name="Picture 9" title="Logo: ECTA Cent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3759175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6" name="Picture 5" title="Logo: ECTA Cent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720432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480561" y="268901"/>
            <a:ext cx="4218272" cy="2541431"/>
          </a:xfrm>
        </p:spPr>
        <p:txBody>
          <a:bodyPr bIns="0" anchor="b">
            <a:normAutofit/>
          </a:bodyPr>
          <a:lstStyle>
            <a:lvl1pPr algn="l">
              <a:defRPr sz="3038" cap="none"/>
            </a:lvl1pPr>
          </a:lstStyle>
          <a:p>
            <a:r>
              <a:rPr lang="en-US"/>
              <a:t>Click to edit master title style</a:t>
            </a:r>
          </a:p>
        </p:txBody>
      </p:sp>
      <p:sp>
        <p:nvSpPr>
          <p:cNvPr id="3" name="Subtitle 2"/>
          <p:cNvSpPr>
            <a:spLocks noGrp="1"/>
          </p:cNvSpPr>
          <p:nvPr>
            <p:ph type="subTitle" idx="1" hasCustomPrompt="1"/>
          </p:nvPr>
        </p:nvSpPr>
        <p:spPr>
          <a:xfrm>
            <a:off x="4480561" y="3227744"/>
            <a:ext cx="4218272" cy="1702399"/>
          </a:xfrm>
        </p:spPr>
        <p:txBody>
          <a:bodyPr tIns="91440" bIns="91440" anchor="ctr" anchorCtr="0">
            <a:normAutofit/>
          </a:bodyPr>
          <a:lstStyle>
            <a:lvl1pPr marL="0" indent="0" algn="l">
              <a:buNone/>
              <a:defRPr sz="1013" b="0" cap="none" baseline="0">
                <a:solidFill>
                  <a:schemeClr val="tx1"/>
                </a:solidFill>
              </a:defRPr>
            </a:lvl1pPr>
            <a:lvl2pPr marL="257175" indent="0" algn="ctr">
              <a:buNone/>
              <a:defRPr sz="1013"/>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Tree>
    <p:extLst>
      <p:ext uri="{BB962C8B-B14F-4D97-AF65-F5344CB8AC3E}">
        <p14:creationId xmlns:p14="http://schemas.microsoft.com/office/powerpoint/2010/main" val="2229849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7"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13046160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0872" y="798973"/>
            <a:ext cx="3097456" cy="2247117"/>
          </a:xfrm>
        </p:spPr>
        <p:txBody>
          <a:bodyPr anchor="b">
            <a:normAutofit/>
          </a:bodyPr>
          <a:lstStyle>
            <a:lvl1pPr algn="ctr">
              <a:defRPr sz="18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3782786" y="798974"/>
            <a:ext cx="4912179"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0497" y="3205492"/>
            <a:ext cx="3099267" cy="2248181"/>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1"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12"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pic>
        <p:nvPicPr>
          <p:cNvPr id="8" name="Picture 7" title="Logo: ECTA Cente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871" y="6275122"/>
            <a:ext cx="1015279" cy="513985"/>
          </a:xfrm>
          <a:prstGeom prst="rect">
            <a:avLst/>
          </a:prstGeom>
        </p:spPr>
      </p:pic>
    </p:spTree>
    <p:extLst>
      <p:ext uri="{BB962C8B-B14F-4D97-AF65-F5344CB8AC3E}">
        <p14:creationId xmlns:p14="http://schemas.microsoft.com/office/powerpoint/2010/main" val="2040629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cxnSp>
        <p:nvCxnSpPr>
          <p:cNvPr id="8" name="Straight Connector 7"/>
          <p:cNvCxnSpPr/>
          <p:nvPr userDrawn="1"/>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1480186" y="2523098"/>
            <a:ext cx="6194510" cy="913250"/>
          </a:xfrm>
        </p:spPr>
        <p:txBody>
          <a:bodyPr anchor="ctr" anchorCtr="0"/>
          <a:lstStyle/>
          <a:p>
            <a:r>
              <a:rPr lang="en-US" b="0"/>
              <a:t>Find out more at</a:t>
            </a:r>
            <a:r>
              <a:rPr lang="en-US"/>
              <a:t> </a:t>
            </a:r>
            <a:r>
              <a:rPr lang="en-US" err="1"/>
              <a:t>ectacenter.org</a:t>
            </a:r>
            <a:endParaRPr lang="en-US"/>
          </a:p>
        </p:txBody>
      </p:sp>
      <p:sp>
        <p:nvSpPr>
          <p:cNvPr id="12" name="Text Placeholder 2"/>
          <p:cNvSpPr>
            <a:spLocks noGrp="1"/>
          </p:cNvSpPr>
          <p:nvPr>
            <p:ph type="body" idx="1" hasCustomPrompt="1"/>
          </p:nvPr>
        </p:nvSpPr>
        <p:spPr>
          <a:xfrm>
            <a:off x="1429390" y="3846281"/>
            <a:ext cx="6245306" cy="1012929"/>
          </a:xfrm>
        </p:spPr>
        <p:txBody>
          <a:bodyPr>
            <a:noAutofit/>
          </a:bodyPr>
          <a:lstStyle>
            <a:lvl1pPr>
              <a:defRPr baseline="0"/>
            </a:lvl1pPr>
          </a:lstStyle>
          <a:p>
            <a:r>
              <a:rPr lang="en-US" sz="900"/>
              <a:t>The ECTA Center is a program of the FPG Child Development Institute of the University of North Carolina at Chapel Hill, funded through cooperative agreement number </a:t>
            </a:r>
            <a:r>
              <a:rPr lang="is-IS" sz="900"/>
              <a:t>H326P170001 </a:t>
            </a:r>
            <a:r>
              <a:rPr lang="en-US" sz="900"/>
              <a:t>from the Office of Special Education Programs, U.S. Department of Education. Opinions expressed herein do not necessarily represent the Department of Education's position or policy. Project Officer: Julia Martin </a:t>
            </a:r>
            <a:r>
              <a:rPr lang="en-US" sz="900" err="1"/>
              <a:t>Eile</a:t>
            </a:r>
            <a:endParaRPr lang="en-US" sz="90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29389" y="5058531"/>
            <a:ext cx="2834640" cy="585216"/>
          </a:xfrm>
          <a:prstGeom prst="rect">
            <a:avLst/>
          </a:prstGeom>
        </p:spPr>
      </p:pic>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280252" y="4750570"/>
            <a:ext cx="1400708" cy="1099570"/>
          </a:xfrm>
          <a:prstGeom prst="rect">
            <a:avLst/>
          </a:prstGeom>
        </p:spPr>
      </p:pic>
      <p:cxnSp>
        <p:nvCxnSpPr>
          <p:cNvPr id="15" name="Straight Connector 14"/>
          <p:cNvCxnSpPr/>
          <p:nvPr userDrawn="1"/>
        </p:nvCxnSpPr>
        <p:spPr>
          <a:xfrm>
            <a:off x="1480186" y="2270760"/>
            <a:ext cx="61945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80186" y="833546"/>
            <a:ext cx="5536832" cy="1089213"/>
          </a:xfrm>
          <a:prstGeom prst="rect">
            <a:avLst/>
          </a:prstGeom>
        </p:spPr>
      </p:pic>
    </p:spTree>
    <p:extLst>
      <p:ext uri="{BB962C8B-B14F-4D97-AF65-F5344CB8AC3E}">
        <p14:creationId xmlns:p14="http://schemas.microsoft.com/office/powerpoint/2010/main" val="12401994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BA71C-1EBF-4D7D-827E-9FFF332D1E32}" type="slidenum">
              <a:rPr lang="en-US" smtClean="0"/>
              <a:t>‹#›</a:t>
            </a:fld>
            <a:endParaRPr lang="en-US"/>
          </a:p>
        </p:txBody>
      </p:sp>
    </p:spTree>
    <p:extLst>
      <p:ext uri="{BB962C8B-B14F-4D97-AF65-F5344CB8AC3E}">
        <p14:creationId xmlns:p14="http://schemas.microsoft.com/office/powerpoint/2010/main" val="11900065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BA71C-1EBF-4D7D-827E-9FFF332D1E32}" type="slidenum">
              <a:rPr lang="en-US" smtClean="0"/>
              <a:t>‹#›</a:t>
            </a:fld>
            <a:endParaRPr lang="en-US"/>
          </a:p>
        </p:txBody>
      </p:sp>
    </p:spTree>
    <p:extLst>
      <p:ext uri="{BB962C8B-B14F-4D97-AF65-F5344CB8AC3E}">
        <p14:creationId xmlns:p14="http://schemas.microsoft.com/office/powerpoint/2010/main" val="3198095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BA71C-1EBF-4D7D-827E-9FFF332D1E32}" type="slidenum">
              <a:rPr lang="en-US" smtClean="0"/>
              <a:t>‹#›</a:t>
            </a:fld>
            <a:endParaRPr lang="en-US"/>
          </a:p>
        </p:txBody>
      </p:sp>
    </p:spTree>
    <p:extLst>
      <p:ext uri="{BB962C8B-B14F-4D97-AF65-F5344CB8AC3E}">
        <p14:creationId xmlns:p14="http://schemas.microsoft.com/office/powerpoint/2010/main" val="38066031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BA71C-1EBF-4D7D-827E-9FFF332D1E32}" type="slidenum">
              <a:rPr lang="en-US" smtClean="0"/>
              <a:t>‹#›</a:t>
            </a:fld>
            <a:endParaRPr lang="en-US"/>
          </a:p>
        </p:txBody>
      </p:sp>
    </p:spTree>
    <p:extLst>
      <p:ext uri="{BB962C8B-B14F-4D97-AF65-F5344CB8AC3E}">
        <p14:creationId xmlns:p14="http://schemas.microsoft.com/office/powerpoint/2010/main" val="1737501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6BA71C-1EBF-4D7D-827E-9FFF332D1E32}" type="slidenum">
              <a:rPr lang="en-US" smtClean="0"/>
              <a:t>‹#›</a:t>
            </a:fld>
            <a:endParaRPr lang="en-US"/>
          </a:p>
        </p:txBody>
      </p:sp>
    </p:spTree>
    <p:extLst>
      <p:ext uri="{BB962C8B-B14F-4D97-AF65-F5344CB8AC3E}">
        <p14:creationId xmlns:p14="http://schemas.microsoft.com/office/powerpoint/2010/main" val="3503320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6BA71C-1EBF-4D7D-827E-9FFF332D1E32}" type="slidenum">
              <a:rPr lang="en-US" smtClean="0"/>
              <a:t>‹#›</a:t>
            </a:fld>
            <a:endParaRPr lang="en-US"/>
          </a:p>
        </p:txBody>
      </p:sp>
    </p:spTree>
    <p:extLst>
      <p:ext uri="{BB962C8B-B14F-4D97-AF65-F5344CB8AC3E}">
        <p14:creationId xmlns:p14="http://schemas.microsoft.com/office/powerpoint/2010/main" val="483796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6BA71C-1EBF-4D7D-827E-9FFF332D1E32}" type="slidenum">
              <a:rPr lang="en-US" smtClean="0"/>
              <a:t>‹#›</a:t>
            </a:fld>
            <a:endParaRPr lang="en-US"/>
          </a:p>
        </p:txBody>
      </p:sp>
    </p:spTree>
    <p:extLst>
      <p:ext uri="{BB962C8B-B14F-4D97-AF65-F5344CB8AC3E}">
        <p14:creationId xmlns:p14="http://schemas.microsoft.com/office/powerpoint/2010/main" val="2604382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28366" y="4588554"/>
            <a:ext cx="8270466" cy="977621"/>
          </a:xfrm>
        </p:spPr>
        <p:txBody>
          <a:bodyPr tIns="91440" bIns="91440">
            <a:normAutofit/>
          </a:bodyPr>
          <a:lstStyle>
            <a:lvl1pPr marL="0" indent="0" algn="l">
              <a:buNone/>
              <a:defRPr sz="1013" b="0" cap="none" baseline="0">
                <a:solidFill>
                  <a:schemeClr val="tx1"/>
                </a:solidFill>
              </a:defRPr>
            </a:lvl1pPr>
            <a:lvl2pPr marL="257175" indent="0" algn="ctr">
              <a:buNone/>
              <a:defRPr sz="1013"/>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cxnSp>
        <p:nvCxnSpPr>
          <p:cNvPr id="7" name="Straight Connector 6"/>
          <p:cNvCxnSpPr/>
          <p:nvPr/>
        </p:nvCxnSpPr>
        <p:spPr>
          <a:xfrm flipV="1">
            <a:off x="428366" y="2743203"/>
            <a:ext cx="8256869"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428367" y="3063240"/>
            <a:ext cx="8270467" cy="1333500"/>
          </a:xfrm>
        </p:spPr>
        <p:txBody>
          <a:bodyPr bIns="0" anchor="t" anchorCtr="0">
            <a:normAutofit/>
          </a:bodyPr>
          <a:lstStyle>
            <a:lvl1pPr algn="l">
              <a:defRPr sz="2025" cap="none"/>
            </a:lvl1pPr>
          </a:lstStyle>
          <a:p>
            <a:r>
              <a:rPr lang="en-US"/>
              <a:t>Click to edit master title style</a:t>
            </a:r>
          </a:p>
        </p:txBody>
      </p:sp>
      <p:pic>
        <p:nvPicPr>
          <p:cNvPr id="6" name="Picture 5" title="Logo: ECTA: Early Childhood Technical Assistance Cent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8367" y="1333948"/>
            <a:ext cx="5536832" cy="1089213"/>
          </a:xfrm>
          <a:prstGeom prst="rect">
            <a:avLst/>
          </a:prstGeom>
        </p:spPr>
      </p:pic>
    </p:spTree>
    <p:extLst>
      <p:ext uri="{BB962C8B-B14F-4D97-AF65-F5344CB8AC3E}">
        <p14:creationId xmlns:p14="http://schemas.microsoft.com/office/powerpoint/2010/main" val="354397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BA71C-1EBF-4D7D-827E-9FFF332D1E32}" type="slidenum">
              <a:rPr lang="en-US" smtClean="0"/>
              <a:t>‹#›</a:t>
            </a:fld>
            <a:endParaRPr lang="en-US"/>
          </a:p>
        </p:txBody>
      </p:sp>
    </p:spTree>
    <p:extLst>
      <p:ext uri="{BB962C8B-B14F-4D97-AF65-F5344CB8AC3E}">
        <p14:creationId xmlns:p14="http://schemas.microsoft.com/office/powerpoint/2010/main" val="2953329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6BA71C-1EBF-4D7D-827E-9FFF332D1E32}" type="slidenum">
              <a:rPr lang="en-US" smtClean="0"/>
              <a:t>‹#›</a:t>
            </a:fld>
            <a:endParaRPr lang="en-US"/>
          </a:p>
        </p:txBody>
      </p:sp>
    </p:spTree>
    <p:extLst>
      <p:ext uri="{BB962C8B-B14F-4D97-AF65-F5344CB8AC3E}">
        <p14:creationId xmlns:p14="http://schemas.microsoft.com/office/powerpoint/2010/main" val="5879322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BA71C-1EBF-4D7D-827E-9FFF332D1E32}" type="slidenum">
              <a:rPr lang="en-US" smtClean="0"/>
              <a:t>‹#›</a:t>
            </a:fld>
            <a:endParaRPr lang="en-US"/>
          </a:p>
        </p:txBody>
      </p:sp>
    </p:spTree>
    <p:extLst>
      <p:ext uri="{BB962C8B-B14F-4D97-AF65-F5344CB8AC3E}">
        <p14:creationId xmlns:p14="http://schemas.microsoft.com/office/powerpoint/2010/main" val="21517022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6BA71C-1EBF-4D7D-827E-9FFF332D1E32}" type="slidenum">
              <a:rPr lang="en-US" smtClean="0"/>
              <a:t>‹#›</a:t>
            </a:fld>
            <a:endParaRPr lang="en-US"/>
          </a:p>
        </p:txBody>
      </p:sp>
    </p:spTree>
    <p:extLst>
      <p:ext uri="{BB962C8B-B14F-4D97-AF65-F5344CB8AC3E}">
        <p14:creationId xmlns:p14="http://schemas.microsoft.com/office/powerpoint/2010/main" val="32903716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348CC-E4DF-4CF2-8F9B-68B831D3D0D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1C23E8D-8F87-4E2A-B052-57F38B80835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DCF3832-DB75-4A52-B8A6-FC7718129D8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9F59FFF-EDF2-444F-8BDD-839B683920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5021C-482F-4F50-9E36-4EFB60137FA8}"/>
              </a:ext>
            </a:extLst>
          </p:cNvPr>
          <p:cNvSpPr>
            <a:spLocks noGrp="1"/>
          </p:cNvSpPr>
          <p:nvPr>
            <p:ph type="sldNum" sz="quarter" idx="12"/>
          </p:nvPr>
        </p:nvSpPr>
        <p:spPr/>
        <p:txBody>
          <a:bodyPr/>
          <a:lstStyle/>
          <a:p>
            <a:fld id="{4D20F6F2-1527-4236-9806-9D7E825C4A17}" type="slidenum">
              <a:rPr lang="en-US" smtClean="0"/>
              <a:t>‹#›</a:t>
            </a:fld>
            <a:endParaRPr lang="en-US"/>
          </a:p>
        </p:txBody>
      </p:sp>
    </p:spTree>
    <p:extLst>
      <p:ext uri="{BB962C8B-B14F-4D97-AF65-F5344CB8AC3E}">
        <p14:creationId xmlns:p14="http://schemas.microsoft.com/office/powerpoint/2010/main" val="15461866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E32F8-9B01-4B9A-AB1C-47EE708FEC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A1F1C0-957B-45A6-8278-2D6FE0B97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5F930E-B634-4BAB-8282-A4072965431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02335BC-8562-47D4-B519-C89BFCA9A9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3E3F4-272A-4340-93FA-A90434E3E37F}"/>
              </a:ext>
            </a:extLst>
          </p:cNvPr>
          <p:cNvSpPr>
            <a:spLocks noGrp="1"/>
          </p:cNvSpPr>
          <p:nvPr>
            <p:ph type="sldNum" sz="quarter" idx="12"/>
          </p:nvPr>
        </p:nvSpPr>
        <p:spPr/>
        <p:txBody>
          <a:bodyPr/>
          <a:lstStyle/>
          <a:p>
            <a:fld id="{4D20F6F2-1527-4236-9806-9D7E825C4A17}" type="slidenum">
              <a:rPr lang="en-US" smtClean="0"/>
              <a:t>‹#›</a:t>
            </a:fld>
            <a:endParaRPr lang="en-US"/>
          </a:p>
        </p:txBody>
      </p:sp>
    </p:spTree>
    <p:extLst>
      <p:ext uri="{BB962C8B-B14F-4D97-AF65-F5344CB8AC3E}">
        <p14:creationId xmlns:p14="http://schemas.microsoft.com/office/powerpoint/2010/main" val="468630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55354-784E-431F-97B8-811B61B3A62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E8D1F2F-50F0-46F7-8496-B01AE08CD29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10CF0DA-F441-4722-87A2-7612D2FF0A1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3A82BC1-FEE4-4CB5-97E7-F9E8000731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66D5B6-BA1D-487F-871A-B6386CC055C7}"/>
              </a:ext>
            </a:extLst>
          </p:cNvPr>
          <p:cNvSpPr>
            <a:spLocks noGrp="1"/>
          </p:cNvSpPr>
          <p:nvPr>
            <p:ph type="sldNum" sz="quarter" idx="12"/>
          </p:nvPr>
        </p:nvSpPr>
        <p:spPr/>
        <p:txBody>
          <a:bodyPr/>
          <a:lstStyle/>
          <a:p>
            <a:fld id="{4D20F6F2-1527-4236-9806-9D7E825C4A17}" type="slidenum">
              <a:rPr lang="en-US" smtClean="0"/>
              <a:t>‹#›</a:t>
            </a:fld>
            <a:endParaRPr lang="en-US"/>
          </a:p>
        </p:txBody>
      </p:sp>
    </p:spTree>
    <p:extLst>
      <p:ext uri="{BB962C8B-B14F-4D97-AF65-F5344CB8AC3E}">
        <p14:creationId xmlns:p14="http://schemas.microsoft.com/office/powerpoint/2010/main" val="20607620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4C0E5-4CC7-410E-B43D-2AD664FD58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D07773-465A-4F08-8A6E-68F72B3157B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CA7831-63C2-42E6-A239-936189E5C4B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9CA53E-C149-47F2-89F6-74638E08C2E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20CF32B-9BC0-4005-908E-E822EA3F67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FCB879-463B-4417-A064-C30AF6A1DA0C}"/>
              </a:ext>
            </a:extLst>
          </p:cNvPr>
          <p:cNvSpPr>
            <a:spLocks noGrp="1"/>
          </p:cNvSpPr>
          <p:nvPr>
            <p:ph type="sldNum" sz="quarter" idx="12"/>
          </p:nvPr>
        </p:nvSpPr>
        <p:spPr/>
        <p:txBody>
          <a:bodyPr/>
          <a:lstStyle/>
          <a:p>
            <a:fld id="{4D20F6F2-1527-4236-9806-9D7E825C4A17}" type="slidenum">
              <a:rPr lang="en-US" smtClean="0"/>
              <a:t>‹#›</a:t>
            </a:fld>
            <a:endParaRPr lang="en-US"/>
          </a:p>
        </p:txBody>
      </p:sp>
    </p:spTree>
    <p:extLst>
      <p:ext uri="{BB962C8B-B14F-4D97-AF65-F5344CB8AC3E}">
        <p14:creationId xmlns:p14="http://schemas.microsoft.com/office/powerpoint/2010/main" val="40470935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157E0-0CA4-4BEC-95A9-06C8DF6C600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2CF7B8E-1CC6-479C-BC76-4FA253129BC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56A5D-48D6-4B43-86AD-F6F8CEE4C98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123BAC5-D693-4988-AD3D-67D73EAF65C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28E261-E6CA-448E-9343-8E68EFCBD161}"/>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2A0CF7-915D-48A0-9A0F-53E453AC8A4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A3876F2-CBF7-45E1-8BF7-E8A9329A55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DBCD014-D339-4F6B-94D9-1E0BA33B7876}"/>
              </a:ext>
            </a:extLst>
          </p:cNvPr>
          <p:cNvSpPr>
            <a:spLocks noGrp="1"/>
          </p:cNvSpPr>
          <p:nvPr>
            <p:ph type="sldNum" sz="quarter" idx="12"/>
          </p:nvPr>
        </p:nvSpPr>
        <p:spPr/>
        <p:txBody>
          <a:bodyPr/>
          <a:lstStyle/>
          <a:p>
            <a:fld id="{4D20F6F2-1527-4236-9806-9D7E825C4A17}" type="slidenum">
              <a:rPr lang="en-US" smtClean="0"/>
              <a:t>‹#›</a:t>
            </a:fld>
            <a:endParaRPr lang="en-US"/>
          </a:p>
        </p:txBody>
      </p:sp>
    </p:spTree>
    <p:extLst>
      <p:ext uri="{BB962C8B-B14F-4D97-AF65-F5344CB8AC3E}">
        <p14:creationId xmlns:p14="http://schemas.microsoft.com/office/powerpoint/2010/main" val="2568195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98B03-B9C2-4E87-9B91-CAD9AD5A76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B69528-DA69-4D71-AB29-719A7B612EC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8E618E4F-1F3F-4EED-A176-F7806405AE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1402C2-DEF1-4EB0-9924-D06983B50623}"/>
              </a:ext>
            </a:extLst>
          </p:cNvPr>
          <p:cNvSpPr>
            <a:spLocks noGrp="1"/>
          </p:cNvSpPr>
          <p:nvPr>
            <p:ph type="sldNum" sz="quarter" idx="12"/>
          </p:nvPr>
        </p:nvSpPr>
        <p:spPr/>
        <p:txBody>
          <a:bodyPr/>
          <a:lstStyle/>
          <a:p>
            <a:fld id="{4D20F6F2-1527-4236-9806-9D7E825C4A17}" type="slidenum">
              <a:rPr lang="en-US" smtClean="0"/>
              <a:t>‹#›</a:t>
            </a:fld>
            <a:endParaRPr lang="en-US"/>
          </a:p>
        </p:txBody>
      </p:sp>
    </p:spTree>
    <p:extLst>
      <p:ext uri="{BB962C8B-B14F-4D97-AF65-F5344CB8AC3E}">
        <p14:creationId xmlns:p14="http://schemas.microsoft.com/office/powerpoint/2010/main" val="1066922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300"/>
            <a:ext cx="5832540" cy="2541431"/>
          </a:xfrm>
        </p:spPr>
        <p:txBody>
          <a:bodyPr bIns="0" anchor="b">
            <a:normAutofit/>
          </a:bodyPr>
          <a:lstStyle>
            <a:lvl1pPr algn="l">
              <a:defRPr sz="3713" cap="none"/>
            </a:lvl1pPr>
          </a:lstStyle>
          <a:p>
            <a:r>
              <a:rPr lang="en-US"/>
              <a:t>Click to edit master title style</a:t>
            </a:r>
          </a:p>
        </p:txBody>
      </p:sp>
      <p:sp>
        <p:nvSpPr>
          <p:cNvPr id="3" name="Subtitle 2"/>
          <p:cNvSpPr>
            <a:spLocks noGrp="1"/>
          </p:cNvSpPr>
          <p:nvPr>
            <p:ph type="subTitle" idx="1" hasCustomPrompt="1"/>
          </p:nvPr>
        </p:nvSpPr>
        <p:spPr>
          <a:xfrm>
            <a:off x="2866294" y="3761144"/>
            <a:ext cx="5832539" cy="1702399"/>
          </a:xfrm>
        </p:spPr>
        <p:txBody>
          <a:bodyPr tIns="91440" bIns="91440" anchor="ctr" anchorCtr="0">
            <a:normAutofit/>
          </a:bodyPr>
          <a:lstStyle>
            <a:lvl1pPr marL="0" indent="0" algn="l">
              <a:buNone/>
              <a:defRPr sz="1013" b="0" cap="none" baseline="0">
                <a:solidFill>
                  <a:schemeClr val="tx1"/>
                </a:solidFill>
              </a:defRPr>
            </a:lvl1pPr>
            <a:lvl2pPr marL="257175" indent="0" algn="ctr">
              <a:buNone/>
              <a:defRPr sz="1013"/>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cxnSp>
        <p:nvCxnSpPr>
          <p:cNvPr id="7" name="Straight Connector 6"/>
          <p:cNvCxnSpPr/>
          <p:nvPr/>
        </p:nvCxnSpPr>
        <p:spPr>
          <a:xfrm flipV="1">
            <a:off x="2623185" y="802302"/>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23528" y="2273883"/>
            <a:ext cx="1794611" cy="1718072"/>
          </a:xfrm>
          <a:prstGeom prst="rect">
            <a:avLst/>
          </a:prstGeom>
        </p:spPr>
      </p:pic>
      <p:pic>
        <p:nvPicPr>
          <p:cNvPr id="9" name="Picture 8" title="Logo: ECTA"/>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131" y="720765"/>
            <a:ext cx="2203062" cy="1129775"/>
          </a:xfrm>
          <a:prstGeom prst="rect">
            <a:avLst/>
          </a:prstGeom>
        </p:spPr>
      </p:pic>
    </p:spTree>
    <p:extLst>
      <p:ext uri="{BB962C8B-B14F-4D97-AF65-F5344CB8AC3E}">
        <p14:creationId xmlns:p14="http://schemas.microsoft.com/office/powerpoint/2010/main" val="8419358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80DDF8-8149-4A0B-AC4A-0BA8FD5C503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5C1E43E-4BC0-422B-BB65-DDB6424500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0F64F5-CE8B-41C2-A26D-A9E53090F358}"/>
              </a:ext>
            </a:extLst>
          </p:cNvPr>
          <p:cNvSpPr>
            <a:spLocks noGrp="1"/>
          </p:cNvSpPr>
          <p:nvPr>
            <p:ph type="sldNum" sz="quarter" idx="12"/>
          </p:nvPr>
        </p:nvSpPr>
        <p:spPr/>
        <p:txBody>
          <a:bodyPr/>
          <a:lstStyle/>
          <a:p>
            <a:fld id="{4D20F6F2-1527-4236-9806-9D7E825C4A17}" type="slidenum">
              <a:rPr lang="en-US" smtClean="0"/>
              <a:t>‹#›</a:t>
            </a:fld>
            <a:endParaRPr lang="en-US"/>
          </a:p>
        </p:txBody>
      </p:sp>
    </p:spTree>
    <p:extLst>
      <p:ext uri="{BB962C8B-B14F-4D97-AF65-F5344CB8AC3E}">
        <p14:creationId xmlns:p14="http://schemas.microsoft.com/office/powerpoint/2010/main" val="179889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7FBD1-C1E0-496F-B9C0-B2242B5B6A8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C0CB617-B94B-40B6-96B4-7EFE31C8A626}"/>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87BAB1-85EB-46BA-B57B-5F607E88DF8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54C6A21-2984-42CD-8452-9753B2DAE0A9}"/>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BB92EC71-8A1B-4D6E-9C58-5F0D724C1D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262C59-8C9D-4C94-B773-355F95B82803}"/>
              </a:ext>
            </a:extLst>
          </p:cNvPr>
          <p:cNvSpPr>
            <a:spLocks noGrp="1"/>
          </p:cNvSpPr>
          <p:nvPr>
            <p:ph type="sldNum" sz="quarter" idx="12"/>
          </p:nvPr>
        </p:nvSpPr>
        <p:spPr/>
        <p:txBody>
          <a:bodyPr/>
          <a:lstStyle/>
          <a:p>
            <a:fld id="{4D20F6F2-1527-4236-9806-9D7E825C4A17}" type="slidenum">
              <a:rPr lang="en-US" smtClean="0"/>
              <a:t>‹#›</a:t>
            </a:fld>
            <a:endParaRPr lang="en-US"/>
          </a:p>
        </p:txBody>
      </p:sp>
    </p:spTree>
    <p:extLst>
      <p:ext uri="{BB962C8B-B14F-4D97-AF65-F5344CB8AC3E}">
        <p14:creationId xmlns:p14="http://schemas.microsoft.com/office/powerpoint/2010/main" val="112035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77A6-0CCE-4048-91E5-C079CA9C8CE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1814D926-C78E-4D0D-ACFC-E0A45FA2315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8457A5A-343D-4702-B4B8-1925B14C573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0CB0397-9198-4DFA-BA40-4347BD4C990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E18B3CB-096F-456D-BAC0-D2B914AAE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8F5E9-7505-4C47-B5D5-22720B4F27ED}"/>
              </a:ext>
            </a:extLst>
          </p:cNvPr>
          <p:cNvSpPr>
            <a:spLocks noGrp="1"/>
          </p:cNvSpPr>
          <p:nvPr>
            <p:ph type="sldNum" sz="quarter" idx="12"/>
          </p:nvPr>
        </p:nvSpPr>
        <p:spPr/>
        <p:txBody>
          <a:bodyPr/>
          <a:lstStyle/>
          <a:p>
            <a:fld id="{4D20F6F2-1527-4236-9806-9D7E825C4A17}" type="slidenum">
              <a:rPr lang="en-US" smtClean="0"/>
              <a:t>‹#›</a:t>
            </a:fld>
            <a:endParaRPr lang="en-US"/>
          </a:p>
        </p:txBody>
      </p:sp>
    </p:spTree>
    <p:extLst>
      <p:ext uri="{BB962C8B-B14F-4D97-AF65-F5344CB8AC3E}">
        <p14:creationId xmlns:p14="http://schemas.microsoft.com/office/powerpoint/2010/main" val="37392368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6B6FD-A939-4279-AF5F-6D319327B1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4C90EC-BD73-4681-AC62-C46081E596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C18CB0-C099-4B1D-B839-D0B279829A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83B5465-00EE-4FE6-B912-0B4E22CAD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7881C-4C52-4867-883B-E0AFF16DD403}"/>
              </a:ext>
            </a:extLst>
          </p:cNvPr>
          <p:cNvSpPr>
            <a:spLocks noGrp="1"/>
          </p:cNvSpPr>
          <p:nvPr>
            <p:ph type="sldNum" sz="quarter" idx="12"/>
          </p:nvPr>
        </p:nvSpPr>
        <p:spPr/>
        <p:txBody>
          <a:bodyPr/>
          <a:lstStyle/>
          <a:p>
            <a:fld id="{4D20F6F2-1527-4236-9806-9D7E825C4A17}" type="slidenum">
              <a:rPr lang="en-US" smtClean="0"/>
              <a:t>‹#›</a:t>
            </a:fld>
            <a:endParaRPr lang="en-US"/>
          </a:p>
        </p:txBody>
      </p:sp>
    </p:spTree>
    <p:extLst>
      <p:ext uri="{BB962C8B-B14F-4D97-AF65-F5344CB8AC3E}">
        <p14:creationId xmlns:p14="http://schemas.microsoft.com/office/powerpoint/2010/main" val="36633488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5AE5ED-A5DF-4843-9F42-E8CEFE8874B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B29B6F-C072-47F9-BC49-E7151B4CFF5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9CC75-34EE-499C-AE54-0BA2EC55E28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0B4FBD4-FA04-4235-A0B0-0B079CE54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13BA5-B74E-4B47-A415-D0D93CD7614C}"/>
              </a:ext>
            </a:extLst>
          </p:cNvPr>
          <p:cNvSpPr>
            <a:spLocks noGrp="1"/>
          </p:cNvSpPr>
          <p:nvPr>
            <p:ph type="sldNum" sz="quarter" idx="12"/>
          </p:nvPr>
        </p:nvSpPr>
        <p:spPr/>
        <p:txBody>
          <a:bodyPr/>
          <a:lstStyle/>
          <a:p>
            <a:fld id="{4D20F6F2-1527-4236-9806-9D7E825C4A17}" type="slidenum">
              <a:rPr lang="en-US" smtClean="0"/>
              <a:t>‹#›</a:t>
            </a:fld>
            <a:endParaRPr lang="en-US"/>
          </a:p>
        </p:txBody>
      </p:sp>
    </p:spTree>
    <p:extLst>
      <p:ext uri="{BB962C8B-B14F-4D97-AF65-F5344CB8AC3E}">
        <p14:creationId xmlns:p14="http://schemas.microsoft.com/office/powerpoint/2010/main" val="203669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66292" y="802300"/>
            <a:ext cx="5832540" cy="2541431"/>
          </a:xfrm>
        </p:spPr>
        <p:txBody>
          <a:bodyPr bIns="0" anchor="b">
            <a:normAutofit/>
          </a:bodyPr>
          <a:lstStyle>
            <a:lvl1pPr algn="l">
              <a:defRPr sz="3713" cap="none"/>
            </a:lvl1pPr>
          </a:lstStyle>
          <a:p>
            <a:r>
              <a:rPr lang="en-US"/>
              <a:t>Click to edit master title style</a:t>
            </a:r>
          </a:p>
        </p:txBody>
      </p:sp>
      <p:sp>
        <p:nvSpPr>
          <p:cNvPr id="3" name="Subtitle 2"/>
          <p:cNvSpPr>
            <a:spLocks noGrp="1"/>
          </p:cNvSpPr>
          <p:nvPr>
            <p:ph type="subTitle" idx="1" hasCustomPrompt="1"/>
          </p:nvPr>
        </p:nvSpPr>
        <p:spPr>
          <a:xfrm>
            <a:off x="2866294" y="3761144"/>
            <a:ext cx="5832539" cy="1702399"/>
          </a:xfrm>
        </p:spPr>
        <p:txBody>
          <a:bodyPr tIns="91440" bIns="91440" anchor="ctr" anchorCtr="0">
            <a:normAutofit/>
          </a:bodyPr>
          <a:lstStyle>
            <a:lvl1pPr marL="0" indent="0" algn="l">
              <a:buNone/>
              <a:defRPr sz="1013" b="0" cap="none" baseline="0">
                <a:solidFill>
                  <a:schemeClr val="tx1"/>
                </a:solidFill>
              </a:defRPr>
            </a:lvl1pPr>
            <a:lvl2pPr marL="257175" indent="0" algn="ctr">
              <a:buNone/>
              <a:defRPr sz="1013"/>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cxnSp>
        <p:nvCxnSpPr>
          <p:cNvPr id="7" name="Straight Connector 6"/>
          <p:cNvCxnSpPr/>
          <p:nvPr/>
        </p:nvCxnSpPr>
        <p:spPr>
          <a:xfrm flipV="1">
            <a:off x="2623185" y="802302"/>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131" y="720765"/>
            <a:ext cx="2203062" cy="1129775"/>
          </a:xfrm>
          <a:prstGeom prst="rect">
            <a:avLst/>
          </a:prstGeom>
        </p:spPr>
      </p:pic>
    </p:spTree>
    <p:extLst>
      <p:ext uri="{BB962C8B-B14F-4D97-AF65-F5344CB8AC3E}">
        <p14:creationId xmlns:p14="http://schemas.microsoft.com/office/powerpoint/2010/main" val="296933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6" y="6349536"/>
            <a:ext cx="6098158" cy="496463"/>
          </a:xfrm>
          <a:prstGeom prst="rect">
            <a:avLst/>
          </a:prstGeom>
        </p:spPr>
        <p:txBody>
          <a:bodyPr anchor="ctr" anchorCtr="0"/>
          <a:lstStyle>
            <a:lvl1pPr>
              <a:defRPr sz="619">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125" b="1">
                <a:solidFill>
                  <a:schemeClr val="bg1"/>
                </a:solidFill>
              </a:defRPr>
            </a:lvl1pPr>
          </a:lstStyle>
          <a:p>
            <a:fld id="{2D9AF0EE-D70A-44E6-96AA-D82B83AC08A7}" type="slidenum">
              <a:rPr lang="en-US" smtClean="0"/>
              <a:pPr/>
              <a:t>‹#›</a:t>
            </a:fld>
            <a:endParaRPr lang="en-US"/>
          </a:p>
        </p:txBody>
      </p:sp>
      <p:pic>
        <p:nvPicPr>
          <p:cNvPr id="6" name="Picture 5" title="Logo: ECTA Cent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2" y="6275124"/>
            <a:ext cx="1015279" cy="513985"/>
          </a:xfrm>
          <a:prstGeom prst="rect">
            <a:avLst/>
          </a:prstGeom>
        </p:spPr>
      </p:pic>
    </p:spTree>
    <p:extLst>
      <p:ext uri="{BB962C8B-B14F-4D97-AF65-F5344CB8AC3E}">
        <p14:creationId xmlns:p14="http://schemas.microsoft.com/office/powerpoint/2010/main" val="62921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1672226" y="6349536"/>
            <a:ext cx="6098158" cy="496463"/>
          </a:xfrm>
          <a:prstGeom prst="rect">
            <a:avLst/>
          </a:prstGeom>
        </p:spPr>
        <p:txBody>
          <a:bodyPr anchor="ctr" anchorCtr="0"/>
          <a:lstStyle>
            <a:lvl1pPr>
              <a:defRPr sz="619">
                <a:solidFill>
                  <a:schemeClr val="bg1"/>
                </a:solidFill>
              </a:defRPr>
            </a:lvl1pPr>
          </a:lstStyle>
          <a:p>
            <a:endParaRPr lang="en-US"/>
          </a:p>
        </p:txBody>
      </p:sp>
      <p:sp>
        <p:nvSpPr>
          <p:cNvPr id="13"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125" b="1">
                <a:solidFill>
                  <a:schemeClr val="bg1"/>
                </a:solidFill>
              </a:defRPr>
            </a:lvl1pPr>
          </a:lstStyle>
          <a:p>
            <a:fld id="{2D9AF0EE-D70A-44E6-96AA-D82B83AC08A7}" type="slidenum">
              <a:rPr lang="en-US" smtClean="0"/>
              <a:pPr/>
              <a:t>‹#›</a:t>
            </a:fld>
            <a:endParaRPr lang="en-US"/>
          </a:p>
        </p:txBody>
      </p:sp>
    </p:spTree>
    <p:extLst>
      <p:ext uri="{BB962C8B-B14F-4D97-AF65-F5344CB8AC3E}">
        <p14:creationId xmlns:p14="http://schemas.microsoft.com/office/powerpoint/2010/main" val="170742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56150" y="1609738"/>
            <a:ext cx="6224810" cy="1887950"/>
          </a:xfrm>
        </p:spPr>
        <p:txBody>
          <a:bodyPr anchor="b">
            <a:normAutofit/>
          </a:bodyPr>
          <a:lstStyle>
            <a:lvl1pPr algn="ctr">
              <a:defRPr sz="2025" cap="none"/>
            </a:lvl1pPr>
          </a:lstStyle>
          <a:p>
            <a:r>
              <a:rPr lang="en-US"/>
              <a:t>Click to edit master title style</a:t>
            </a:r>
          </a:p>
        </p:txBody>
      </p:sp>
      <p:sp>
        <p:nvSpPr>
          <p:cNvPr id="3" name="Text Placeholder 2"/>
          <p:cNvSpPr>
            <a:spLocks noGrp="1"/>
          </p:cNvSpPr>
          <p:nvPr>
            <p:ph type="body" idx="1"/>
          </p:nvPr>
        </p:nvSpPr>
        <p:spPr>
          <a:xfrm>
            <a:off x="1456259" y="3851918"/>
            <a:ext cx="6215658" cy="1012929"/>
          </a:xfrm>
        </p:spPr>
        <p:txBody>
          <a:bodyPr tIns="91440">
            <a:normAutofit/>
          </a:bodyPr>
          <a:lstStyle>
            <a:lvl1pPr marL="0" indent="0" algn="l">
              <a:buNone/>
              <a:defRPr sz="1013">
                <a:solidFill>
                  <a:schemeClr val="tx1"/>
                </a:solidFill>
              </a:defRPr>
            </a:lvl1pPr>
            <a:lvl2pPr marL="257175" indent="0">
              <a:buNone/>
              <a:defRPr sz="1013">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1672226" y="6349536"/>
            <a:ext cx="6098158" cy="496463"/>
          </a:xfrm>
          <a:prstGeom prst="rect">
            <a:avLst/>
          </a:prstGeom>
        </p:spPr>
        <p:txBody>
          <a:bodyPr anchor="ctr" anchorCtr="0"/>
          <a:lstStyle>
            <a:lvl1pPr>
              <a:defRPr sz="619">
                <a:solidFill>
                  <a:schemeClr val="bg1"/>
                </a:solidFill>
              </a:defRPr>
            </a:lvl1pPr>
          </a:lstStyle>
          <a:p>
            <a:endParaRPr lang="en-US"/>
          </a:p>
        </p:txBody>
      </p:sp>
      <p:sp>
        <p:nvSpPr>
          <p:cNvPr id="1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125" b="1">
                <a:solidFill>
                  <a:schemeClr val="bg1"/>
                </a:solidFill>
              </a:defRPr>
            </a:lvl1pPr>
          </a:lstStyle>
          <a:p>
            <a:fld id="{2D9AF0EE-D70A-44E6-96AA-D82B83AC08A7}" type="slidenum">
              <a:rPr lang="en-US" smtClean="0"/>
              <a:pPr/>
              <a:t>‹#›</a:t>
            </a:fld>
            <a:endParaRPr lang="en-US"/>
          </a:p>
        </p:txBody>
      </p:sp>
      <p:pic>
        <p:nvPicPr>
          <p:cNvPr id="7" name="Picture 6" title="Logo: ECTA Cente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0872" y="6275124"/>
            <a:ext cx="1015279" cy="513985"/>
          </a:xfrm>
          <a:prstGeom prst="rect">
            <a:avLst/>
          </a:prstGeom>
        </p:spPr>
      </p:pic>
      <p:cxnSp>
        <p:nvCxnSpPr>
          <p:cNvPr id="8" name="Straight Connector 7"/>
          <p:cNvCxnSpPr/>
          <p:nvPr/>
        </p:nvCxnSpPr>
        <p:spPr>
          <a:xfrm>
            <a:off x="1456150" y="3713663"/>
            <a:ext cx="622481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36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4.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872" y="226980"/>
            <a:ext cx="8254093"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40873" y="1368358"/>
            <a:ext cx="8254093" cy="4097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1672226" y="6349536"/>
            <a:ext cx="6098158" cy="496463"/>
          </a:xfrm>
          <a:prstGeom prst="rect">
            <a:avLst/>
          </a:prstGeom>
        </p:spPr>
        <p:txBody>
          <a:bodyPr anchor="ctr" anchorCtr="0"/>
          <a:lstStyle>
            <a:lvl1pPr>
              <a:defRPr sz="619">
                <a:solidFill>
                  <a:schemeClr val="bg1"/>
                </a:solidFill>
              </a:defRPr>
            </a:lvl1pPr>
          </a:lstStyle>
          <a:p>
            <a:endParaRPr lang="en-US"/>
          </a:p>
        </p:txBody>
      </p:sp>
      <p:sp>
        <p:nvSpPr>
          <p:cNvPr id="2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125" b="1">
                <a:solidFill>
                  <a:schemeClr val="bg1"/>
                </a:solidFill>
              </a:defRPr>
            </a:lvl1pPr>
          </a:lstStyle>
          <a:p>
            <a:fld id="{2D9AF0EE-D70A-44E6-96AA-D82B83AC08A7}" type="slidenum">
              <a:rPr lang="en-US" smtClean="0"/>
              <a:pPr/>
              <a:t>‹#›</a:t>
            </a:fld>
            <a:endParaRPr lang="en-US"/>
          </a:p>
        </p:txBody>
      </p:sp>
    </p:spTree>
    <p:extLst>
      <p:ext uri="{BB962C8B-B14F-4D97-AF65-F5344CB8AC3E}">
        <p14:creationId xmlns:p14="http://schemas.microsoft.com/office/powerpoint/2010/main" val="37607768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hf hdr="0" ftr="0" dt="0"/>
  <p:txStyles>
    <p:titleStyle>
      <a:lvl1pPr algn="ctr" defTabSz="514350" rtl="0" eaLnBrk="1" latinLnBrk="0" hangingPunct="1">
        <a:lnSpc>
          <a:spcPct val="90000"/>
        </a:lnSpc>
        <a:spcBef>
          <a:spcPct val="0"/>
        </a:spcBef>
        <a:buNone/>
        <a:defRPr sz="1800" b="1" i="0" kern="1200" cap="none">
          <a:solidFill>
            <a:schemeClr val="accent4"/>
          </a:solidFill>
          <a:effectLst/>
          <a:latin typeface="Arial" charset="0"/>
          <a:ea typeface="Arial" charset="0"/>
          <a:cs typeface="Arial" charset="0"/>
        </a:defRPr>
      </a:lvl1pPr>
    </p:titleStyle>
    <p:bodyStyle>
      <a:lvl1pPr marL="128588" indent="-128588" algn="l" defTabSz="514350" rtl="0" eaLnBrk="1" latinLnBrk="0" hangingPunct="1">
        <a:lnSpc>
          <a:spcPct val="120000"/>
        </a:lnSpc>
        <a:spcBef>
          <a:spcPts val="563"/>
        </a:spcBef>
        <a:buClr>
          <a:schemeClr val="accent1"/>
        </a:buClr>
        <a:buSzPct val="100000"/>
        <a:buFont typeface="Arial" panose="020B0604020202020204" pitchFamily="34" charset="0"/>
        <a:buChar char="•"/>
        <a:defRPr sz="1125" kern="1200">
          <a:solidFill>
            <a:schemeClr val="tx1"/>
          </a:solidFill>
          <a:effectLst/>
          <a:latin typeface="Arial" charset="0"/>
          <a:ea typeface="Arial" charset="0"/>
          <a:cs typeface="Arial" charset="0"/>
        </a:defRPr>
      </a:lvl1pPr>
      <a:lvl2pPr marL="385763"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1013" kern="1200" cap="none" baseline="0">
          <a:solidFill>
            <a:schemeClr val="tx1"/>
          </a:solidFill>
          <a:effectLst/>
          <a:latin typeface="Arial" charset="0"/>
          <a:ea typeface="Arial" charset="0"/>
          <a:cs typeface="Arial" charset="0"/>
        </a:defRPr>
      </a:lvl2pPr>
      <a:lvl3pPr marL="642938"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3pPr>
      <a:lvl4pPr marL="900113"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788" kern="1200" cap="none" baseline="0">
          <a:solidFill>
            <a:schemeClr val="tx1"/>
          </a:solidFill>
          <a:effectLst/>
          <a:latin typeface="Arial" charset="0"/>
          <a:ea typeface="Arial" charset="0"/>
          <a:cs typeface="Arial" charset="0"/>
        </a:defRPr>
      </a:lvl4pPr>
      <a:lvl5pPr marL="1157288"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675" kern="1200">
          <a:solidFill>
            <a:schemeClr val="tx1"/>
          </a:solidFill>
          <a:effectLst/>
          <a:latin typeface="Arial" charset="0"/>
          <a:ea typeface="Arial" charset="0"/>
          <a:cs typeface="Arial" charset="0"/>
        </a:defRPr>
      </a:lvl5pPr>
      <a:lvl6pPr marL="1414463"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675" kern="1200">
          <a:solidFill>
            <a:schemeClr val="tx1"/>
          </a:solidFill>
          <a:effectLst/>
          <a:latin typeface="+mn-lt"/>
          <a:ea typeface="+mn-ea"/>
          <a:cs typeface="+mn-cs"/>
        </a:defRPr>
      </a:lvl6pPr>
      <a:lvl7pPr marL="1671638"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675" kern="1200">
          <a:solidFill>
            <a:schemeClr val="tx1"/>
          </a:solidFill>
          <a:effectLst/>
          <a:latin typeface="+mn-lt"/>
          <a:ea typeface="+mn-ea"/>
          <a:cs typeface="+mn-cs"/>
        </a:defRPr>
      </a:lvl7pPr>
      <a:lvl8pPr marL="1928813"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675" kern="1200" baseline="0">
          <a:solidFill>
            <a:schemeClr val="tx1"/>
          </a:solidFill>
          <a:effectLst/>
          <a:latin typeface="+mn-lt"/>
          <a:ea typeface="+mn-ea"/>
          <a:cs typeface="+mn-cs"/>
        </a:defRPr>
      </a:lvl8pPr>
      <a:lvl9pPr marL="2185988" indent="-128588" algn="l" defTabSz="514350" rtl="0" eaLnBrk="1" latinLnBrk="0" hangingPunct="1">
        <a:lnSpc>
          <a:spcPct val="120000"/>
        </a:lnSpc>
        <a:spcBef>
          <a:spcPts val="281"/>
        </a:spcBef>
        <a:buClr>
          <a:schemeClr val="accent1"/>
        </a:buClr>
        <a:buSzPct val="100000"/>
        <a:buFont typeface="Arial" panose="020B0604020202020204" pitchFamily="34" charset="0"/>
        <a:buChar char="•"/>
        <a:defRPr sz="675" kern="1200" baseline="0">
          <a:solidFill>
            <a:schemeClr val="tx1"/>
          </a:solidFill>
          <a:effectLst/>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0871" y="226980"/>
            <a:ext cx="8254093"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440872" y="1368358"/>
            <a:ext cx="8254093"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1672225" y="6349534"/>
            <a:ext cx="6098158" cy="496463"/>
          </a:xfrm>
          <a:prstGeom prst="rect">
            <a:avLst/>
          </a:prstGeom>
        </p:spPr>
        <p:txBody>
          <a:bodyPr anchor="ctr" anchorCtr="0"/>
          <a:lstStyle>
            <a:lvl1pPr>
              <a:defRPr sz="825">
                <a:solidFill>
                  <a:schemeClr val="bg1"/>
                </a:solidFill>
              </a:defRPr>
            </a:lvl1pPr>
          </a:lstStyle>
          <a:p>
            <a:endParaRPr lang="en-US"/>
          </a:p>
        </p:txBody>
      </p:sp>
      <p:sp>
        <p:nvSpPr>
          <p:cNvPr id="20" name="Slide Number Placeholder 5"/>
          <p:cNvSpPr>
            <a:spLocks noGrp="1"/>
          </p:cNvSpPr>
          <p:nvPr>
            <p:ph type="sldNum" sz="quarter" idx="4"/>
          </p:nvPr>
        </p:nvSpPr>
        <p:spPr>
          <a:xfrm>
            <a:off x="7770383" y="6349534"/>
            <a:ext cx="924582" cy="503578"/>
          </a:xfrm>
          <a:prstGeom prst="rect">
            <a:avLst/>
          </a:prstGeom>
        </p:spPr>
        <p:txBody>
          <a:bodyPr anchor="ctr" anchorCtr="0"/>
          <a:lstStyle>
            <a:lvl1pPr algn="r">
              <a:defRPr sz="15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271566107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hf hdr="0" ftr="0" dt="0"/>
  <p:txStyles>
    <p:titleStyle>
      <a:lvl1pPr algn="ctr" defTabSz="685800" rtl="0" eaLnBrk="1" latinLnBrk="0" hangingPunct="1">
        <a:lnSpc>
          <a:spcPct val="90000"/>
        </a:lnSpc>
        <a:spcBef>
          <a:spcPct val="0"/>
        </a:spcBef>
        <a:buNone/>
        <a:defRPr sz="2400" b="1" i="0" kern="1200" cap="none">
          <a:solidFill>
            <a:schemeClr val="accent4"/>
          </a:solidFill>
          <a:effectLst/>
          <a:latin typeface="Arial" charset="0"/>
          <a:ea typeface="Arial" charset="0"/>
          <a:cs typeface="Arial" charset="0"/>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6BA71C-1EBF-4D7D-827E-9FFF332D1E32}" type="slidenum">
              <a:rPr lang="en-US" smtClean="0"/>
              <a:t>‹#›</a:t>
            </a:fld>
            <a:endParaRPr lang="en-US"/>
          </a:p>
        </p:txBody>
      </p:sp>
    </p:spTree>
    <p:extLst>
      <p:ext uri="{BB962C8B-B14F-4D97-AF65-F5344CB8AC3E}">
        <p14:creationId xmlns:p14="http://schemas.microsoft.com/office/powerpoint/2010/main" val="4219185414"/>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07365-F353-4DED-B151-68596BA23F0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2A00E5-902D-4081-B3A7-8C9FD8774C5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067138-6CAC-40AB-AD6D-979C9E88B6C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1402C9C2-B0BC-4B7A-94F6-9C6E7A570C9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E1291D-5D73-4EFA-A16A-E55B20EB9CA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D20F6F2-1527-4236-9806-9D7E825C4A17}" type="slidenum">
              <a:rPr lang="en-US" smtClean="0"/>
              <a:t>‹#›</a:t>
            </a:fld>
            <a:endParaRPr lang="en-US"/>
          </a:p>
        </p:txBody>
      </p:sp>
    </p:spTree>
    <p:extLst>
      <p:ext uri="{BB962C8B-B14F-4D97-AF65-F5344CB8AC3E}">
        <p14:creationId xmlns:p14="http://schemas.microsoft.com/office/powerpoint/2010/main" val="246977810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4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5.xml"/><Relationship Id="rId5" Type="http://schemas.openxmlformats.org/officeDocument/2006/relationships/image" Target="../media/image32.sv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32.sv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45.xml"/><Relationship Id="rId5" Type="http://schemas.openxmlformats.org/officeDocument/2006/relationships/image" Target="../media/image33.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37.sv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8" Type="http://schemas.openxmlformats.org/officeDocument/2006/relationships/hyperlink" Target="http://ectacenter.org/sysframe/" TargetMode="External"/><Relationship Id="rId3" Type="http://schemas.openxmlformats.org/officeDocument/2006/relationships/hyperlink" Target="https://dasycenter.org/use-of-data-for-fiscal-management-of-state-part-c-systems/" TargetMode="External"/><Relationship Id="rId7" Type="http://schemas.openxmlformats.org/officeDocument/2006/relationships/hyperlink" Target="https://www.ideainfanttoddler.org/pdf/Early-Intervention-Data-Infographic-PDF.pdf"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hyperlink" Target="https://dasycenter.org/data-visualization-toolkit/" TargetMode="External"/><Relationship Id="rId5" Type="http://schemas.openxmlformats.org/officeDocument/2006/relationships/hyperlink" Target="https://dasycenter.org/fiscal-data-a-guide/" TargetMode="External"/><Relationship Id="rId4" Type="http://schemas.openxmlformats.org/officeDocument/2006/relationships/hyperlink" Target="https://dasycenter.org/fiscal-data-profile-template/" TargetMode="External"/><Relationship Id="rId9" Type="http://schemas.openxmlformats.org/officeDocument/2006/relationships/hyperlink" Target="https://dasycenter.org/resources/dasy-framework/"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9" y="1691972"/>
            <a:ext cx="4120587" cy="1906073"/>
          </a:xfrm>
        </p:spPr>
        <p:txBody>
          <a:bodyPr>
            <a:normAutofit/>
          </a:bodyPr>
          <a:lstStyle/>
          <a:p>
            <a:r>
              <a:rPr lang="en-US" dirty="0"/>
              <a:t>Session 3: </a:t>
            </a:r>
            <a:br>
              <a:rPr lang="en-US" dirty="0"/>
            </a:br>
            <a:r>
              <a:rPr lang="en-US" dirty="0"/>
              <a:t>Conducting Relevant Data Analysis</a:t>
            </a:r>
          </a:p>
        </p:txBody>
      </p:sp>
      <p:sp>
        <p:nvSpPr>
          <p:cNvPr id="3" name="Subtitle 2"/>
          <p:cNvSpPr>
            <a:spLocks noGrp="1"/>
          </p:cNvSpPr>
          <p:nvPr>
            <p:ph type="subTitle" idx="1"/>
          </p:nvPr>
        </p:nvSpPr>
        <p:spPr>
          <a:xfrm>
            <a:off x="4503420" y="4048847"/>
            <a:ext cx="3163704" cy="1276799"/>
          </a:xfrm>
        </p:spPr>
        <p:txBody>
          <a:bodyPr>
            <a:normAutofit fontScale="85000" lnSpcReduction="10000"/>
          </a:bodyPr>
          <a:lstStyle/>
          <a:p>
            <a:r>
              <a:rPr lang="en-US" sz="1800" b="1" i="1" dirty="0">
                <a:solidFill>
                  <a:schemeClr val="accent4"/>
                </a:solidFill>
              </a:rPr>
              <a:t>Building the Case </a:t>
            </a:r>
          </a:p>
          <a:p>
            <a:r>
              <a:rPr lang="en-US" sz="1800" i="1" dirty="0">
                <a:solidFill>
                  <a:schemeClr val="accent4"/>
                </a:solidFill>
              </a:rPr>
              <a:t>Expanding Access to Public and Private Insurance Funding for Early Intervention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467E57D-F703-4F19-914A-59DFC675FDB6}"/>
              </a:ext>
              <a:ext uri="{C183D7F6-B498-43B3-948B-1728B52AA6E4}">
                <adec:decorative xmlns:adec="http://schemas.microsoft.com/office/drawing/2017/decorative" val="1"/>
              </a:ext>
            </a:extLst>
          </p:cNvPr>
          <p:cNvGrpSpPr/>
          <p:nvPr/>
        </p:nvGrpSpPr>
        <p:grpSpPr>
          <a:xfrm>
            <a:off x="875739" y="5716271"/>
            <a:ext cx="7392521" cy="640080"/>
            <a:chOff x="2664823" y="5612900"/>
            <a:chExt cx="6727948" cy="640080"/>
          </a:xfrm>
        </p:grpSpPr>
        <p:sp>
          <p:nvSpPr>
            <p:cNvPr id="16" name="Rectangle: Rounded Corners 15" descr="Which data elements are used in this calculation? &#10;Are children with private insurance mostly insured by self-insured employers (ERISA)?">
              <a:extLst>
                <a:ext uri="{FF2B5EF4-FFF2-40B4-BE49-F238E27FC236}">
                  <a16:creationId xmlns:a16="http://schemas.microsoft.com/office/drawing/2014/main" id="{442CB520-F4AE-4034-958C-C89932A0650D}"/>
                </a:ext>
              </a:extLst>
            </p:cNvPr>
            <p:cNvSpPr/>
            <p:nvPr/>
          </p:nvSpPr>
          <p:spPr>
            <a:xfrm>
              <a:off x="2717074" y="5612900"/>
              <a:ext cx="6675697" cy="609151"/>
            </a:xfrm>
            <a:prstGeom prst="roundRect">
              <a:avLst>
                <a:gd name="adj" fmla="val 8810"/>
              </a:avLst>
            </a:prstGeom>
            <a:solidFill>
              <a:schemeClr val="accent1">
                <a:lumMod val="5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457200" rtlCol="0" anchor="t" anchorCtr="0"/>
            <a:lstStyle/>
            <a:p>
              <a:pPr marL="457200"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Which data elements are used in this calculation? </a:t>
              </a:r>
            </a:p>
            <a:p>
              <a:pPr marL="45720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Are children with private insurance mostly insured by self-insured employers (ERISA)?</a:t>
              </a:r>
            </a:p>
          </p:txBody>
        </p:sp>
        <p:pic>
          <p:nvPicPr>
            <p:cNvPr id="5" name="Graphic 4" descr="Head with gears">
              <a:extLst>
                <a:ext uri="{FF2B5EF4-FFF2-40B4-BE49-F238E27FC236}">
                  <a16:creationId xmlns:a16="http://schemas.microsoft.com/office/drawing/2014/main" id="{E4A09004-D2AD-47DF-893E-00F1F526052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64823" y="5612900"/>
              <a:ext cx="640080" cy="640080"/>
            </a:xfrm>
            <a:prstGeom prst="rect">
              <a:avLst/>
            </a:prstGeom>
          </p:spPr>
        </p:pic>
      </p:grpSp>
      <p:graphicFrame>
        <p:nvGraphicFramePr>
          <p:cNvPr id="14" name="Content Placeholder 13" descr="45% of children receiving EI services are enrolled in private insurance, statewide.">
            <a:extLst>
              <a:ext uri="{FF2B5EF4-FFF2-40B4-BE49-F238E27FC236}">
                <a16:creationId xmlns:a16="http://schemas.microsoft.com/office/drawing/2014/main" id="{00000000-0008-0000-0100-000020000000}"/>
              </a:ext>
            </a:extLst>
          </p:cNvPr>
          <p:cNvGraphicFramePr>
            <a:graphicFrameLocks noGrp="1"/>
          </p:cNvGraphicFramePr>
          <p:nvPr>
            <p:ph sz="quarter" idx="4"/>
            <p:extLst>
              <p:ext uri="{D42A27DB-BD31-4B8C-83A1-F6EECF244321}">
                <p14:modId xmlns:p14="http://schemas.microsoft.com/office/powerpoint/2010/main" val="649496191"/>
              </p:ext>
            </p:extLst>
          </p:nvPr>
        </p:nvGraphicFramePr>
        <p:xfrm>
          <a:off x="4726845" y="1740539"/>
          <a:ext cx="3931920" cy="365760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 Placeholder 5">
            <a:extLst>
              <a:ext uri="{FF2B5EF4-FFF2-40B4-BE49-F238E27FC236}">
                <a16:creationId xmlns:a16="http://schemas.microsoft.com/office/drawing/2014/main" id="{79F68956-AB5B-4C14-B0CF-21E5A542180D}"/>
              </a:ext>
            </a:extLst>
          </p:cNvPr>
          <p:cNvSpPr>
            <a:spLocks noGrp="1"/>
          </p:cNvSpPr>
          <p:nvPr>
            <p:ph type="body" sz="quarter" idx="3"/>
          </p:nvPr>
        </p:nvSpPr>
        <p:spPr>
          <a:xfrm>
            <a:off x="4645819" y="916627"/>
            <a:ext cx="4295957" cy="823912"/>
          </a:xfrm>
        </p:spPr>
        <p:txBody>
          <a:bodyPr>
            <a:normAutofit/>
          </a:bodyPr>
          <a:lstStyle/>
          <a:p>
            <a:r>
              <a:rPr lang="en-US" sz="1300" dirty="0">
                <a:latin typeface="Arial" panose="020B0604020202020204" pitchFamily="34" charset="0"/>
                <a:cs typeface="Arial" panose="020B0604020202020204" pitchFamily="34" charset="0"/>
              </a:rPr>
              <a:t>Figure 2. The Percent of Children Enrolled in </a:t>
            </a:r>
            <a:r>
              <a:rPr lang="en-US" sz="1300" dirty="0">
                <a:solidFill>
                  <a:srgbClr val="93D5A9"/>
                </a:solidFill>
                <a:latin typeface="Arial" panose="020B0604020202020204" pitchFamily="34" charset="0"/>
                <a:cs typeface="Arial" panose="020B0604020202020204" pitchFamily="34" charset="0"/>
              </a:rPr>
              <a:t>Private Insurance</a:t>
            </a:r>
            <a:r>
              <a:rPr lang="en-US" sz="1300" dirty="0">
                <a:latin typeface="Arial" panose="020B0604020202020204" pitchFamily="34" charset="0"/>
                <a:cs typeface="Arial" panose="020B0604020202020204" pitchFamily="34" charset="0"/>
              </a:rPr>
              <a:t> Among Children Receiving EI Services.</a:t>
            </a:r>
          </a:p>
        </p:txBody>
      </p:sp>
      <p:graphicFrame>
        <p:nvGraphicFramePr>
          <p:cNvPr id="15" name="Content Placeholder 14" descr="52% of children receiving EI services are enrolled in Medicaid, statewide.">
            <a:extLst>
              <a:ext uri="{FF2B5EF4-FFF2-40B4-BE49-F238E27FC236}">
                <a16:creationId xmlns:a16="http://schemas.microsoft.com/office/drawing/2014/main" id="{00000000-0008-0000-0100-000021000000}"/>
              </a:ext>
            </a:extLst>
          </p:cNvPr>
          <p:cNvGraphicFramePr>
            <a:graphicFrameLocks noGrp="1"/>
          </p:cNvGraphicFramePr>
          <p:nvPr>
            <p:ph sz="half" idx="2"/>
            <p:extLst>
              <p:ext uri="{D42A27DB-BD31-4B8C-83A1-F6EECF244321}">
                <p14:modId xmlns:p14="http://schemas.microsoft.com/office/powerpoint/2010/main" val="1925344466"/>
              </p:ext>
            </p:extLst>
          </p:nvPr>
        </p:nvGraphicFramePr>
        <p:xfrm>
          <a:off x="371171" y="1740539"/>
          <a:ext cx="3931920" cy="3657600"/>
        </p:xfrm>
        <a:graphic>
          <a:graphicData uri="http://schemas.openxmlformats.org/drawingml/2006/chart">
            <c:chart xmlns:c="http://schemas.openxmlformats.org/drawingml/2006/chart" xmlns:r="http://schemas.openxmlformats.org/officeDocument/2006/relationships" r:id="rId6"/>
          </a:graphicData>
        </a:graphic>
      </p:graphicFrame>
      <p:sp>
        <p:nvSpPr>
          <p:cNvPr id="4" name="Text Placeholder 3">
            <a:extLst>
              <a:ext uri="{FF2B5EF4-FFF2-40B4-BE49-F238E27FC236}">
                <a16:creationId xmlns:a16="http://schemas.microsoft.com/office/drawing/2014/main" id="{45E98782-C96C-4D4A-8CB4-1B1F0029CADA}"/>
              </a:ext>
            </a:extLst>
          </p:cNvPr>
          <p:cNvSpPr>
            <a:spLocks noGrp="1"/>
          </p:cNvSpPr>
          <p:nvPr>
            <p:ph type="body" idx="1"/>
          </p:nvPr>
        </p:nvSpPr>
        <p:spPr>
          <a:xfrm>
            <a:off x="290145" y="916627"/>
            <a:ext cx="4297680" cy="823912"/>
          </a:xfrm>
        </p:spPr>
        <p:txBody>
          <a:bodyPr>
            <a:normAutofit/>
          </a:bodyPr>
          <a:lstStyle/>
          <a:p>
            <a:r>
              <a:rPr lang="en-US" sz="1300" dirty="0">
                <a:latin typeface="Arial" panose="020B0604020202020204" pitchFamily="34" charset="0"/>
                <a:cs typeface="Arial" panose="020B0604020202020204" pitchFamily="34" charset="0"/>
              </a:rPr>
              <a:t>Figure 1. The Percent of Children Enrolled in </a:t>
            </a:r>
            <a:r>
              <a:rPr lang="en-US" sz="1300" dirty="0">
                <a:solidFill>
                  <a:srgbClr val="7570B3"/>
                </a:solidFill>
                <a:latin typeface="Arial" panose="020B0604020202020204" pitchFamily="34" charset="0"/>
                <a:cs typeface="Arial" panose="020B0604020202020204" pitchFamily="34" charset="0"/>
              </a:rPr>
              <a:t>Medicaid</a:t>
            </a:r>
            <a:r>
              <a:rPr lang="en-US" sz="1300" dirty="0">
                <a:latin typeface="Arial" panose="020B0604020202020204" pitchFamily="34" charset="0"/>
                <a:cs typeface="Arial" panose="020B0604020202020204" pitchFamily="34" charset="0"/>
              </a:rPr>
              <a:t> Among Children Receiving EI Services.</a:t>
            </a:r>
            <a:endParaRPr lang="en-US" sz="1300" dirty="0">
              <a:solidFill>
                <a:srgbClr val="7570B3"/>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5454D15E-8C90-451C-926D-325363A9E872}"/>
              </a:ext>
            </a:extLst>
          </p:cNvPr>
          <p:cNvSpPr>
            <a:spLocks noGrp="1"/>
          </p:cNvSpPr>
          <p:nvPr>
            <p:ph type="title"/>
          </p:nvPr>
        </p:nvSpPr>
        <p:spPr>
          <a:xfrm>
            <a:off x="290145" y="365127"/>
            <a:ext cx="8226396" cy="807002"/>
          </a:xfrm>
        </p:spPr>
        <p:txBody>
          <a:bodyPr/>
          <a:lstStyle/>
          <a:p>
            <a:r>
              <a:rPr lang="en-US" dirty="0">
                <a:latin typeface="Arial" panose="020B0604020202020204" pitchFamily="34" charset="0"/>
                <a:cs typeface="Arial" panose="020B0604020202020204" pitchFamily="34" charset="0"/>
              </a:rPr>
              <a:t>Enrolled Children</a:t>
            </a:r>
          </a:p>
        </p:txBody>
      </p:sp>
      <p:sp>
        <p:nvSpPr>
          <p:cNvPr id="3" name="Slide Number Placeholder 2">
            <a:extLst>
              <a:ext uri="{FF2B5EF4-FFF2-40B4-BE49-F238E27FC236}">
                <a16:creationId xmlns:a16="http://schemas.microsoft.com/office/drawing/2014/main" id="{D45D3527-6464-4CD2-8D48-DD2DCAB2918F}"/>
              </a:ext>
            </a:extLst>
          </p:cNvPr>
          <p:cNvSpPr>
            <a:spLocks noGrp="1"/>
          </p:cNvSpPr>
          <p:nvPr>
            <p:ph type="sldNum" sz="quarter" idx="12"/>
          </p:nvPr>
        </p:nvSpPr>
        <p:spPr/>
        <p:txBody>
          <a:bodyPr/>
          <a:lstStyle/>
          <a:p>
            <a:fld id="{4D20F6F2-1527-4236-9806-9D7E825C4A17}" type="slidenum">
              <a:rPr lang="en-US" smtClean="0"/>
              <a:t>10</a:t>
            </a:fld>
            <a:endParaRPr lang="en-US"/>
          </a:p>
        </p:txBody>
      </p:sp>
    </p:spTree>
    <p:extLst>
      <p:ext uri="{BB962C8B-B14F-4D97-AF65-F5344CB8AC3E}">
        <p14:creationId xmlns:p14="http://schemas.microsoft.com/office/powerpoint/2010/main" val="410188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4D15E-8C90-451C-926D-325363A9E872}"/>
              </a:ext>
            </a:extLst>
          </p:cNvPr>
          <p:cNvSpPr>
            <a:spLocks noGrp="1"/>
          </p:cNvSpPr>
          <p:nvPr>
            <p:ph type="title"/>
          </p:nvPr>
        </p:nvSpPr>
        <p:spPr/>
        <p:txBody>
          <a:bodyPr>
            <a:normAutofit fontScale="90000"/>
          </a:bodyPr>
          <a:lstStyle/>
          <a:p>
            <a:r>
              <a:rPr lang="en-US" sz="3600" dirty="0">
                <a:latin typeface="Arial" panose="020B0604020202020204" pitchFamily="34" charset="0"/>
                <a:cs typeface="Arial" panose="020B0604020202020204" pitchFamily="34" charset="0"/>
              </a:rPr>
              <a:t>Percentage of EI Children Enrolled in </a:t>
            </a:r>
            <a:r>
              <a:rPr lang="en-US" sz="3600" dirty="0">
                <a:solidFill>
                  <a:srgbClr val="7570B3"/>
                </a:solidFill>
                <a:latin typeface="Arial" panose="020B0604020202020204" pitchFamily="34" charset="0"/>
                <a:cs typeface="Arial" panose="020B0604020202020204" pitchFamily="34" charset="0"/>
              </a:rPr>
              <a:t>Medicaid </a:t>
            </a:r>
            <a:r>
              <a:rPr lang="en-US" sz="3600" dirty="0">
                <a:latin typeface="Arial" panose="020B0604020202020204" pitchFamily="34" charset="0"/>
                <a:cs typeface="Arial" panose="020B0604020202020204" pitchFamily="34" charset="0"/>
              </a:rPr>
              <a:t>and </a:t>
            </a:r>
            <a:r>
              <a:rPr lang="en-US" sz="3600" dirty="0">
                <a:solidFill>
                  <a:srgbClr val="93D5A9"/>
                </a:solidFill>
                <a:latin typeface="Arial" panose="020B0604020202020204" pitchFamily="34" charset="0"/>
                <a:cs typeface="Arial" panose="020B0604020202020204" pitchFamily="34" charset="0"/>
              </a:rPr>
              <a:t>Private Insurance </a:t>
            </a:r>
            <a:r>
              <a:rPr lang="en-US" sz="3600" dirty="0">
                <a:latin typeface="Arial" panose="020B0604020202020204" pitchFamily="34" charset="0"/>
                <a:cs typeface="Arial" panose="020B0604020202020204" pitchFamily="34" charset="0"/>
              </a:rPr>
              <a:t>over</a:t>
            </a:r>
            <a:r>
              <a:rPr lang="en-US" sz="3600" dirty="0">
                <a:solidFill>
                  <a:srgbClr val="93D5A9"/>
                </a:solidFill>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Time</a:t>
            </a:r>
          </a:p>
        </p:txBody>
      </p:sp>
      <p:graphicFrame>
        <p:nvGraphicFramePr>
          <p:cNvPr id="7" name="Content Placeholder 6" descr="Between 2015 and 2020, the annual percentages of EI children enrolled in Medicaid rose from 49% to 52%.  The percent of those with private insurance, rose from 40% to 45% with a peak of 46% in 2017.">
            <a:extLst>
              <a:ext uri="{FF2B5EF4-FFF2-40B4-BE49-F238E27FC236}">
                <a16:creationId xmlns:a16="http://schemas.microsoft.com/office/drawing/2014/main" id="{9889D45D-42AF-4FB7-A112-DD641CAAB56F}"/>
              </a:ext>
            </a:extLst>
          </p:cNvPr>
          <p:cNvGraphicFramePr>
            <a:graphicFrameLocks noGrp="1"/>
          </p:cNvGraphicFramePr>
          <p:nvPr>
            <p:ph idx="1"/>
            <p:extLst>
              <p:ext uri="{D42A27DB-BD31-4B8C-83A1-F6EECF244321}">
                <p14:modId xmlns:p14="http://schemas.microsoft.com/office/powerpoint/2010/main" val="1333244040"/>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913DB841-3065-402E-96D2-F5FBE3DE5CB6}"/>
              </a:ext>
              <a:ext uri="{C183D7F6-B498-43B3-948B-1728B52AA6E4}">
                <adec:decorative xmlns:adec="http://schemas.microsoft.com/office/drawing/2017/decorative" val="1"/>
              </a:ext>
            </a:extLst>
          </p:cNvPr>
          <p:cNvGrpSpPr/>
          <p:nvPr/>
        </p:nvGrpSpPr>
        <p:grpSpPr>
          <a:xfrm>
            <a:off x="3711728" y="4704718"/>
            <a:ext cx="5492443" cy="640080"/>
            <a:chOff x="3576803" y="5612900"/>
            <a:chExt cx="5763717" cy="640080"/>
          </a:xfrm>
        </p:grpSpPr>
        <p:sp>
          <p:nvSpPr>
            <p:cNvPr id="5" name="Rectangle: Rounded Corners 4" descr="What is covered by a private insurance?&#10;">
              <a:extLst>
                <a:ext uri="{FF2B5EF4-FFF2-40B4-BE49-F238E27FC236}">
                  <a16:creationId xmlns:a16="http://schemas.microsoft.com/office/drawing/2014/main" id="{7E0685B4-350F-4038-B9E9-5F0CE09ED1A9}"/>
                </a:ext>
              </a:extLst>
            </p:cNvPr>
            <p:cNvSpPr/>
            <p:nvPr/>
          </p:nvSpPr>
          <p:spPr>
            <a:xfrm>
              <a:off x="3576803" y="5612900"/>
              <a:ext cx="5763717" cy="640080"/>
            </a:xfrm>
            <a:prstGeom prst="roundRect">
              <a:avLst>
                <a:gd name="adj" fmla="val 8810"/>
              </a:avLst>
            </a:prstGeom>
            <a:solidFill>
              <a:schemeClr val="accent1">
                <a:lumMod val="50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457200" rtlCol="0" anchor="ctr" anchorCtr="0"/>
            <a:lstStyle/>
            <a:p>
              <a:pPr marL="514350"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What is covered by  private insurance?</a:t>
              </a:r>
            </a:p>
          </p:txBody>
        </p:sp>
        <p:pic>
          <p:nvPicPr>
            <p:cNvPr id="6" name="Graphic 5" descr="Head with gears">
              <a:extLst>
                <a:ext uri="{FF2B5EF4-FFF2-40B4-BE49-F238E27FC236}">
                  <a16:creationId xmlns:a16="http://schemas.microsoft.com/office/drawing/2014/main" id="{C6D60097-7102-44A4-921F-2217BC7FB037}"/>
                </a:ext>
              </a:extLst>
            </p:cNvPr>
            <p:cNvPicPr>
              <a:picLocks/>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576803" y="5612900"/>
              <a:ext cx="671694" cy="640080"/>
            </a:xfrm>
            <a:prstGeom prst="rect">
              <a:avLst/>
            </a:prstGeom>
          </p:spPr>
        </p:pic>
      </p:grpSp>
      <p:grpSp>
        <p:nvGrpSpPr>
          <p:cNvPr id="8" name="Group 7">
            <a:extLst>
              <a:ext uri="{FF2B5EF4-FFF2-40B4-BE49-F238E27FC236}">
                <a16:creationId xmlns:a16="http://schemas.microsoft.com/office/drawing/2014/main" id="{C24105BB-7B45-4484-A219-9B833751988D}"/>
              </a:ext>
              <a:ext uri="{C183D7F6-B498-43B3-948B-1728B52AA6E4}">
                <adec:decorative xmlns:adec="http://schemas.microsoft.com/office/drawing/2017/decorative" val="1"/>
              </a:ext>
            </a:extLst>
          </p:cNvPr>
          <p:cNvGrpSpPr/>
          <p:nvPr/>
        </p:nvGrpSpPr>
        <p:grpSpPr>
          <a:xfrm>
            <a:off x="3510329" y="1870077"/>
            <a:ext cx="5693842" cy="640081"/>
            <a:chOff x="2664823" y="5612899"/>
            <a:chExt cx="6727948" cy="640081"/>
          </a:xfrm>
        </p:grpSpPr>
        <p:sp>
          <p:nvSpPr>
            <p:cNvPr id="9" name="Rectangle: Rounded Corners 8" descr="For those with Medicaid coverage, what does Medicaid cover?&#10;">
              <a:extLst>
                <a:ext uri="{FF2B5EF4-FFF2-40B4-BE49-F238E27FC236}">
                  <a16:creationId xmlns:a16="http://schemas.microsoft.com/office/drawing/2014/main" id="{1FEFC479-77A8-459C-8849-51D0FBB57664}"/>
                </a:ext>
              </a:extLst>
            </p:cNvPr>
            <p:cNvSpPr/>
            <p:nvPr/>
          </p:nvSpPr>
          <p:spPr>
            <a:xfrm>
              <a:off x="2717074" y="5612900"/>
              <a:ext cx="6675697" cy="640080"/>
            </a:xfrm>
            <a:prstGeom prst="roundRect">
              <a:avLst>
                <a:gd name="adj" fmla="val 8810"/>
              </a:avLst>
            </a:prstGeom>
            <a:solidFill>
              <a:schemeClr val="accent1">
                <a:lumMod val="50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457200" rtlCol="0" anchor="ctr" anchorCtr="0"/>
            <a:lstStyle/>
            <a:p>
              <a:pPr marL="514350"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For those with Medicaid coverage, what does Medicaid cover?</a:t>
              </a:r>
            </a:p>
          </p:txBody>
        </p:sp>
        <p:pic>
          <p:nvPicPr>
            <p:cNvPr id="10" name="Graphic 9" descr="Head with gears">
              <a:extLst>
                <a:ext uri="{FF2B5EF4-FFF2-40B4-BE49-F238E27FC236}">
                  <a16:creationId xmlns:a16="http://schemas.microsoft.com/office/drawing/2014/main" id="{5743A40F-7EED-4093-9D16-55AFBBCD7CF5}"/>
                </a:ext>
              </a:extLst>
            </p:cNvPr>
            <p:cNvPicPr>
              <a:picLocks/>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664823" y="5612899"/>
              <a:ext cx="756330" cy="640080"/>
            </a:xfrm>
            <a:prstGeom prst="rect">
              <a:avLst/>
            </a:prstGeom>
          </p:spPr>
        </p:pic>
      </p:grpSp>
      <p:sp>
        <p:nvSpPr>
          <p:cNvPr id="3" name="Slide Number Placeholder 2">
            <a:extLst>
              <a:ext uri="{FF2B5EF4-FFF2-40B4-BE49-F238E27FC236}">
                <a16:creationId xmlns:a16="http://schemas.microsoft.com/office/drawing/2014/main" id="{77A0630F-FE0B-4D21-9780-31B2F17470C3}"/>
              </a:ext>
            </a:extLst>
          </p:cNvPr>
          <p:cNvSpPr>
            <a:spLocks noGrp="1"/>
          </p:cNvSpPr>
          <p:nvPr>
            <p:ph type="sldNum" sz="quarter" idx="12"/>
          </p:nvPr>
        </p:nvSpPr>
        <p:spPr/>
        <p:txBody>
          <a:bodyPr/>
          <a:lstStyle/>
          <a:p>
            <a:fld id="{4D20F6F2-1527-4236-9806-9D7E825C4A17}" type="slidenum">
              <a:rPr lang="en-US" smtClean="0"/>
              <a:t>11</a:t>
            </a:fld>
            <a:endParaRPr lang="en-US"/>
          </a:p>
        </p:txBody>
      </p:sp>
    </p:spTree>
    <p:extLst>
      <p:ext uri="{BB962C8B-B14F-4D97-AF65-F5344CB8AC3E}">
        <p14:creationId xmlns:p14="http://schemas.microsoft.com/office/powerpoint/2010/main" val="34171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1+ppt_w/2"/>
                                          </p:val>
                                        </p:tav>
                                      </p:tavLst>
                                    </p:anim>
                                    <p:anim calcmode="lin" valueType="num">
                                      <p:cBhvr additive="base">
                                        <p:cTn id="13" dur="500"/>
                                        <p:tgtEl>
                                          <p:spTgt spid="8"/>
                                        </p:tgtEl>
                                        <p:attrNameLst>
                                          <p:attrName>ppt_y</p:attrName>
                                        </p:attrNameLst>
                                      </p:cBhvr>
                                      <p:tavLst>
                                        <p:tav tm="0">
                                          <p:val>
                                            <p:strVal val="ppt_y"/>
                                          </p:val>
                                        </p:tav>
                                        <p:tav tm="100000">
                                          <p:val>
                                            <p:strVal val="ppt_y"/>
                                          </p:val>
                                        </p:tav>
                                      </p:tavLst>
                                    </p:anim>
                                    <p:set>
                                      <p:cBhvr>
                                        <p:cTn id="14" dur="1" fill="hold">
                                          <p:stCondLst>
                                            <p:cond delay="499"/>
                                          </p:stCondLst>
                                        </p:cTn>
                                        <p:tgtEl>
                                          <p:spTgt spid="8"/>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68C40-C724-46A2-8BDA-78450F014D48}"/>
              </a:ext>
            </a:extLst>
          </p:cNvPr>
          <p:cNvSpPr>
            <a:spLocks noGrp="1"/>
          </p:cNvSpPr>
          <p:nvPr>
            <p:ph type="title"/>
          </p:nvPr>
        </p:nvSpPr>
        <p:spPr/>
        <p:txBody>
          <a:bodyPr/>
          <a:lstStyle/>
          <a:p>
            <a:r>
              <a:rPr lang="en-US" dirty="0"/>
              <a:t>Services Provided</a:t>
            </a:r>
          </a:p>
        </p:txBody>
      </p:sp>
      <p:sp>
        <p:nvSpPr>
          <p:cNvPr id="9" name="TextBox 8">
            <a:extLst>
              <a:ext uri="{FF2B5EF4-FFF2-40B4-BE49-F238E27FC236}">
                <a16:creationId xmlns:a16="http://schemas.microsoft.com/office/drawing/2014/main" id="{673CB7A5-B61B-4A8E-864A-7410D93C184C}"/>
              </a:ext>
            </a:extLst>
          </p:cNvPr>
          <p:cNvSpPr txBox="1"/>
          <p:nvPr/>
        </p:nvSpPr>
        <p:spPr>
          <a:xfrm>
            <a:off x="491998" y="900131"/>
            <a:ext cx="4075919" cy="4247317"/>
          </a:xfrm>
          <a:prstGeom prst="rect">
            <a:avLst/>
          </a:prstGeom>
          <a:noFill/>
        </p:spPr>
        <p:txBody>
          <a:bodyPr wrap="square" numCol="1" rtlCol="0">
            <a:spAutoFit/>
          </a:bodyPr>
          <a:lstStyle/>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Assistive Technology</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Physical Therapy</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Audiology</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Psychological Services</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Family Training, Counseling and</a:t>
            </a:r>
            <a:br>
              <a:rPr lang="en-US" sz="1800" b="0" i="0" u="none" strike="noStrike" kern="1200" dirty="0">
                <a:solidFill>
                  <a:srgbClr val="000000"/>
                </a:solidFill>
                <a:effectLst/>
                <a:latin typeface="Arial" panose="020B0604020202020204" pitchFamily="34" charset="0"/>
              </a:rPr>
            </a:br>
            <a:r>
              <a:rPr lang="en-US" sz="1800" b="0" i="0" u="none" strike="noStrike" kern="1200" dirty="0">
                <a:solidFill>
                  <a:srgbClr val="000000"/>
                </a:solidFill>
                <a:effectLst/>
                <a:latin typeface="Arial" panose="020B0604020202020204" pitchFamily="34" charset="0"/>
              </a:rPr>
              <a:t>Home Visits</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Service Coordination Services</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Health Services</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Sign Language and Cued Language </a:t>
            </a:r>
            <a:endParaRPr lang="en-US" dirty="0">
              <a:solidFill>
                <a:srgbClr val="000000"/>
              </a:solidFill>
              <a:latin typeface="Arial" panose="020B0604020202020204" pitchFamily="34" charset="0"/>
            </a:endParaRPr>
          </a:p>
        </p:txBody>
      </p:sp>
      <p:sp>
        <p:nvSpPr>
          <p:cNvPr id="11" name="TextBox 10">
            <a:extLst>
              <a:ext uri="{FF2B5EF4-FFF2-40B4-BE49-F238E27FC236}">
                <a16:creationId xmlns:a16="http://schemas.microsoft.com/office/drawing/2014/main" id="{18CFE348-35C0-4C4E-ABC5-8B4294BCF334}"/>
              </a:ext>
            </a:extLst>
          </p:cNvPr>
          <p:cNvSpPr txBox="1"/>
          <p:nvPr/>
        </p:nvSpPr>
        <p:spPr>
          <a:xfrm>
            <a:off x="4680503" y="900131"/>
            <a:ext cx="4272578" cy="4247317"/>
          </a:xfrm>
          <a:prstGeom prst="rect">
            <a:avLst/>
          </a:prstGeom>
          <a:noFill/>
        </p:spPr>
        <p:txBody>
          <a:bodyPr wrap="square">
            <a:spAutoFit/>
          </a:bodyPr>
          <a:lstStyle/>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Medical Services</a:t>
            </a: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Social Work Services</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Nursing Services</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Special Instruction</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Nutrition Services</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Speech-Language Pathology Services</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Occupational Therapy</a:t>
            </a:r>
            <a:endParaRPr lang="en-US" sz="1800" b="0" i="0" u="none" strike="noStrike" dirty="0">
              <a:effectLst/>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Transportation and related costs</a:t>
            </a:r>
            <a:endParaRPr lang="en-US" dirty="0">
              <a:latin typeface="Arial" panose="020B0604020202020204" pitchFamily="34" charset="0"/>
            </a:endParaRPr>
          </a:p>
          <a:p>
            <a:pPr marL="285750" marR="0" indent="-285750" algn="l" rtl="0" eaLnBrk="1" fontAlgn="t" latinLnBrk="0" hangingPunct="1">
              <a:lnSpc>
                <a:spcPct val="150000"/>
              </a:lnSpc>
              <a:spcBef>
                <a:spcPts val="0"/>
              </a:spcBef>
              <a:spcAft>
                <a:spcPts val="0"/>
              </a:spcAft>
              <a:buClr>
                <a:schemeClr val="accent1"/>
              </a:buClr>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rPr>
              <a:t>Vision Services</a:t>
            </a:r>
            <a:endParaRPr lang="en-US" sz="1800" b="0" i="0" u="none" strike="noStrike" dirty="0">
              <a:effectLst/>
              <a:latin typeface="Arial" panose="020B0604020202020204" pitchFamily="34" charset="0"/>
            </a:endParaRPr>
          </a:p>
        </p:txBody>
      </p:sp>
      <p:grpSp>
        <p:nvGrpSpPr>
          <p:cNvPr id="16" name="Group 15">
            <a:extLst>
              <a:ext uri="{FF2B5EF4-FFF2-40B4-BE49-F238E27FC236}">
                <a16:creationId xmlns:a16="http://schemas.microsoft.com/office/drawing/2014/main" id="{773E4B3C-6041-4A41-B3CD-CE992D920447}"/>
              </a:ext>
              <a:ext uri="{C183D7F6-B498-43B3-948B-1728B52AA6E4}">
                <adec:decorative xmlns:adec="http://schemas.microsoft.com/office/drawing/2017/decorative" val="1"/>
              </a:ext>
            </a:extLst>
          </p:cNvPr>
          <p:cNvGrpSpPr/>
          <p:nvPr/>
        </p:nvGrpSpPr>
        <p:grpSpPr>
          <a:xfrm>
            <a:off x="5945807" y="243515"/>
            <a:ext cx="3448252" cy="640081"/>
            <a:chOff x="2664823" y="5612899"/>
            <a:chExt cx="3135268" cy="640081"/>
          </a:xfrm>
        </p:grpSpPr>
        <p:sp>
          <p:nvSpPr>
            <p:cNvPr id="17" name="Rectangle: Rounded Corners 16" descr="Instead of a “service,” the unit could be an “event”&#10;">
              <a:extLst>
                <a:ext uri="{FF2B5EF4-FFF2-40B4-BE49-F238E27FC236}">
                  <a16:creationId xmlns:a16="http://schemas.microsoft.com/office/drawing/2014/main" id="{1CF0BBF9-FAFB-4A71-8F1C-6779D0461758}"/>
                </a:ext>
              </a:extLst>
            </p:cNvPr>
            <p:cNvSpPr/>
            <p:nvPr/>
          </p:nvSpPr>
          <p:spPr>
            <a:xfrm>
              <a:off x="2717075" y="5612900"/>
              <a:ext cx="3083016" cy="640080"/>
            </a:xfrm>
            <a:prstGeom prst="roundRect">
              <a:avLst>
                <a:gd name="adj" fmla="val 8810"/>
              </a:avLst>
            </a:prstGeom>
            <a:solidFill>
              <a:srgbClr val="4472C4">
                <a:lumMod val="50000"/>
              </a:srgbClr>
            </a:solidFill>
            <a:ln w="12700" cap="flat" cmpd="sng" algn="ctr">
              <a:solidFill>
                <a:sysClr val="window" lastClr="FFFFFF"/>
              </a:solidFill>
              <a:prstDash val="solid"/>
              <a:miter lim="800000"/>
            </a:ln>
            <a:effectLst>
              <a:outerShdw blurRad="50800" dist="38100" dir="13500000" algn="br" rotWithShape="0">
                <a:prstClr val="black">
                  <a:alpha val="40000"/>
                </a:prstClr>
              </a:outerShdw>
            </a:effectLst>
          </p:spPr>
          <p:txBody>
            <a:bodyPr rIns="457200" rtlCol="0" anchor="ctr" anchorCtr="0"/>
            <a:lstStyle/>
            <a:p>
              <a:pPr marL="633413" marR="0" lvl="0" defTabSz="914400" eaLnBrk="1" fontAlgn="auto" latinLnBrk="0" hangingPunct="1">
                <a:lnSpc>
                  <a:spcPct val="100000"/>
                </a:lnSpc>
                <a:spcBef>
                  <a:spcPts val="0"/>
                </a:spcBef>
                <a:spcAft>
                  <a:spcPts val="600"/>
                </a:spcAft>
                <a:buClrTx/>
                <a:buSzTx/>
                <a:buFontTx/>
                <a:buNone/>
                <a:tabLst/>
                <a:defRPr/>
              </a:pPr>
              <a:r>
                <a:rPr kumimoji="0" lang="en-US" sz="1400" b="0" i="0" u="none" strike="noStrike" kern="0" cap="none" spc="0" normalizeH="0" baseline="0" noProof="0" dirty="0">
                  <a:ln>
                    <a:noFill/>
                  </a:ln>
                  <a:solidFill>
                    <a:prstClr val="white"/>
                  </a:solidFill>
                  <a:effectLst/>
                  <a:uLnTx/>
                  <a:uFillTx/>
                  <a:latin typeface="Calibri" panose="020F0502020204030204"/>
                  <a:ea typeface="+mn-ea"/>
                  <a:cs typeface="+mn-cs"/>
                </a:rPr>
                <a:t>Instead of a “service,” the unit could be an “event”</a:t>
              </a:r>
            </a:p>
          </p:txBody>
        </p:sp>
        <p:pic>
          <p:nvPicPr>
            <p:cNvPr id="18" name="Graphic 17" descr="Head with gears">
              <a:extLst>
                <a:ext uri="{FF2B5EF4-FFF2-40B4-BE49-F238E27FC236}">
                  <a16:creationId xmlns:a16="http://schemas.microsoft.com/office/drawing/2014/main" id="{1812C1C3-25AB-4E57-892C-D236E3B6CB48}"/>
                </a:ext>
              </a:extLst>
            </p:cNvPr>
            <p:cNvPicPr>
              <a:picLocks/>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664823" y="5612899"/>
              <a:ext cx="581983" cy="640080"/>
            </a:xfrm>
            <a:prstGeom prst="rect">
              <a:avLst/>
            </a:prstGeom>
          </p:spPr>
        </p:pic>
      </p:grpSp>
      <p:sp>
        <p:nvSpPr>
          <p:cNvPr id="3" name="Slide Number Placeholder 2">
            <a:extLst>
              <a:ext uri="{FF2B5EF4-FFF2-40B4-BE49-F238E27FC236}">
                <a16:creationId xmlns:a16="http://schemas.microsoft.com/office/drawing/2014/main" id="{92FB144C-48AD-4EA1-A3BE-71991756F7BE}"/>
              </a:ext>
            </a:extLst>
          </p:cNvPr>
          <p:cNvSpPr>
            <a:spLocks noGrp="1"/>
          </p:cNvSpPr>
          <p:nvPr>
            <p:ph type="sldNum" sz="quarter" idx="4"/>
          </p:nvPr>
        </p:nvSpPr>
        <p:spPr/>
        <p:txBody>
          <a:bodyPr/>
          <a:lstStyle/>
          <a:p>
            <a:fld id="{8FF8BE51-C3B0-9B4F-9A06-4F809A9A7941}" type="slidenum">
              <a:rPr lang="en-US" smtClean="0"/>
              <a:pPr/>
              <a:t>12</a:t>
            </a:fld>
            <a:endParaRPr lang="en-US"/>
          </a:p>
        </p:txBody>
      </p:sp>
    </p:spTree>
    <p:extLst>
      <p:ext uri="{BB962C8B-B14F-4D97-AF65-F5344CB8AC3E}">
        <p14:creationId xmlns:p14="http://schemas.microsoft.com/office/powerpoint/2010/main" val="719661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nodeType="clickEffect">
                                  <p:stCondLst>
                                    <p:cond delay="0"/>
                                  </p:stCondLst>
                                  <p:childTnLst>
                                    <p:anim calcmode="lin" valueType="num">
                                      <p:cBhvr additive="base">
                                        <p:cTn id="12" dur="500"/>
                                        <p:tgtEl>
                                          <p:spTgt spid="16"/>
                                        </p:tgtEl>
                                        <p:attrNameLst>
                                          <p:attrName>ppt_x</p:attrName>
                                        </p:attrNameLst>
                                      </p:cBhvr>
                                      <p:tavLst>
                                        <p:tav tm="0">
                                          <p:val>
                                            <p:strVal val="ppt_x"/>
                                          </p:val>
                                        </p:tav>
                                        <p:tav tm="100000">
                                          <p:val>
                                            <p:strVal val="1+ppt_w/2"/>
                                          </p:val>
                                        </p:tav>
                                      </p:tavLst>
                                    </p:anim>
                                    <p:anim calcmode="lin" valueType="num">
                                      <p:cBhvr additive="base">
                                        <p:cTn id="13" dur="500"/>
                                        <p:tgtEl>
                                          <p:spTgt spid="16"/>
                                        </p:tgtEl>
                                        <p:attrNameLst>
                                          <p:attrName>ppt_y</p:attrName>
                                        </p:attrNameLst>
                                      </p:cBhvr>
                                      <p:tavLst>
                                        <p:tav tm="0">
                                          <p:val>
                                            <p:strVal val="ppt_y"/>
                                          </p:val>
                                        </p:tav>
                                        <p:tav tm="100000">
                                          <p:val>
                                            <p:strVal val="ppt_y"/>
                                          </p:val>
                                        </p:tav>
                                      </p:tavLst>
                                    </p:anim>
                                    <p:set>
                                      <p:cBhvr>
                                        <p:cTn id="14"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09BDA-1749-4488-9E05-D3B38F408D8A}"/>
              </a:ext>
            </a:extLst>
          </p:cNvPr>
          <p:cNvSpPr>
            <a:spLocks noGrp="1"/>
          </p:cNvSpPr>
          <p:nvPr>
            <p:ph type="title"/>
          </p:nvPr>
        </p:nvSpPr>
        <p:spPr>
          <a:xfrm>
            <a:off x="248411" y="77862"/>
            <a:ext cx="8266939" cy="1325563"/>
          </a:xfrm>
        </p:spPr>
        <p:txBody>
          <a:bodyPr>
            <a:noAutofit/>
          </a:bodyPr>
          <a:lstStyle/>
          <a:p>
            <a:pPr lvl="0" defTabSz="914400">
              <a:lnSpc>
                <a:spcPct val="100000"/>
              </a:lnSpc>
              <a:spcBef>
                <a:spcPts val="0"/>
              </a:spcBef>
              <a:defRPr/>
            </a:pPr>
            <a:r>
              <a:rPr lang="en-US" sz="2400" b="1" dirty="0">
                <a:solidFill>
                  <a:schemeClr val="accent1"/>
                </a:solidFill>
                <a:latin typeface="Arial" panose="020B0604020202020204" pitchFamily="34" charset="0"/>
                <a:cs typeface="Arial" panose="020B0604020202020204" pitchFamily="34" charset="0"/>
              </a:rPr>
              <a:t>Median</a:t>
            </a:r>
            <a:r>
              <a:rPr lang="en-US" sz="2400" b="1" dirty="0">
                <a:solidFill>
                  <a:schemeClr val="dk1"/>
                </a:solidFill>
                <a:latin typeface="Arial" panose="020B0604020202020204" pitchFamily="34" charset="0"/>
                <a:cs typeface="Arial" panose="020B0604020202020204" pitchFamily="34" charset="0"/>
              </a:rPr>
              <a:t>, </a:t>
            </a:r>
            <a:r>
              <a:rPr lang="en-US" sz="2400" b="1" dirty="0">
                <a:solidFill>
                  <a:schemeClr val="accent6"/>
                </a:solidFill>
                <a:latin typeface="Arial" panose="020B0604020202020204" pitchFamily="34" charset="0"/>
                <a:cs typeface="Arial" panose="020B0604020202020204" pitchFamily="34" charset="0"/>
              </a:rPr>
              <a:t>Maximum</a:t>
            </a:r>
            <a:r>
              <a:rPr lang="en-US" sz="2400" b="1" dirty="0">
                <a:solidFill>
                  <a:schemeClr val="dk1"/>
                </a:solidFill>
                <a:latin typeface="Arial" panose="020B0604020202020204" pitchFamily="34" charset="0"/>
                <a:cs typeface="Arial" panose="020B0604020202020204" pitchFamily="34" charset="0"/>
              </a:rPr>
              <a:t>, and </a:t>
            </a:r>
            <a:r>
              <a:rPr lang="en-US" sz="2400" b="1" dirty="0">
                <a:solidFill>
                  <a:schemeClr val="accent4">
                    <a:lumMod val="75000"/>
                  </a:schemeClr>
                </a:solidFill>
                <a:latin typeface="Arial" panose="020B0604020202020204" pitchFamily="34" charset="0"/>
                <a:cs typeface="Arial" panose="020B0604020202020204" pitchFamily="34" charset="0"/>
              </a:rPr>
              <a:t>Minimum</a:t>
            </a:r>
            <a:r>
              <a:rPr lang="en-US" sz="2400" b="1" dirty="0">
                <a:solidFill>
                  <a:schemeClr val="dk1"/>
                </a:solidFill>
                <a:latin typeface="Arial" panose="020B0604020202020204" pitchFamily="34" charset="0"/>
                <a:cs typeface="Arial" panose="020B0604020202020204" pitchFamily="34" charset="0"/>
              </a:rPr>
              <a:t> Units of Treatment by Type or Event </a:t>
            </a:r>
            <a:r>
              <a:rPr lang="en-US" sz="2000" b="1" dirty="0">
                <a:solidFill>
                  <a:schemeClr val="dk1"/>
                </a:solidFill>
                <a:latin typeface="Arial" panose="020B0604020202020204" pitchFamily="34" charset="0"/>
                <a:cs typeface="Arial" panose="020B0604020202020204" pitchFamily="34" charset="0"/>
              </a:rPr>
              <a:t>(# per child per hour per year)</a:t>
            </a:r>
            <a:endParaRPr lang="en-US" sz="2400" b="1" dirty="0">
              <a:latin typeface="Arial" panose="020B0604020202020204" pitchFamily="34" charset="0"/>
              <a:cs typeface="Arial" panose="020B0604020202020204" pitchFamily="34" charset="0"/>
            </a:endParaRPr>
          </a:p>
        </p:txBody>
      </p:sp>
      <p:graphicFrame>
        <p:nvGraphicFramePr>
          <p:cNvPr id="7" name="Content Placeholder 6" descr="Figure showing the maximum, minimum, and median units of treatment by type.  The maximum, minimum, and median unit of service coordination per child per year is 18, 6, and 15;  for speech therapy 15, 5, and 12; for physical therapy 14, 3, and 11; for occupational therapy 12, 3, and 9; and for developmental therapy 10, 4, and 8.">
            <a:extLst>
              <a:ext uri="{FF2B5EF4-FFF2-40B4-BE49-F238E27FC236}">
                <a16:creationId xmlns:a16="http://schemas.microsoft.com/office/drawing/2014/main" id="{663EBF79-A8BF-4B3A-A54A-DC4122438A52}"/>
              </a:ext>
            </a:extLst>
          </p:cNvPr>
          <p:cNvGraphicFramePr>
            <a:graphicFrameLocks noGrp="1"/>
          </p:cNvGraphicFramePr>
          <p:nvPr>
            <p:ph idx="1"/>
            <p:extLst>
              <p:ext uri="{D42A27DB-BD31-4B8C-83A1-F6EECF244321}">
                <p14:modId xmlns:p14="http://schemas.microsoft.com/office/powerpoint/2010/main" val="3410358315"/>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descr="Local/statewide data can be used to predict if additional funding may become available or differences in potential revenue related to services provided. &#10;">
            <a:extLst>
              <a:ext uri="{FF2B5EF4-FFF2-40B4-BE49-F238E27FC236}">
                <a16:creationId xmlns:a16="http://schemas.microsoft.com/office/drawing/2014/main" id="{53C5061E-95C6-464D-82C7-1DA1463A4518}"/>
              </a:ext>
            </a:extLst>
          </p:cNvPr>
          <p:cNvSpPr/>
          <p:nvPr/>
        </p:nvSpPr>
        <p:spPr>
          <a:xfrm>
            <a:off x="2628900" y="1278653"/>
            <a:ext cx="6515100" cy="676619"/>
          </a:xfrm>
          <a:prstGeom prst="rect">
            <a:avLst/>
          </a:prstGeom>
          <a:solidFill>
            <a:schemeClr val="accent1">
              <a:lumMod val="5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nchorCtr="0"/>
          <a:lstStyle/>
          <a:p>
            <a:pPr marL="517525"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Local/statewide data can be used to predict if additional funding may become available or differences in potential revenue related to services provided. </a:t>
            </a:r>
          </a:p>
        </p:txBody>
      </p:sp>
      <p:pic>
        <p:nvPicPr>
          <p:cNvPr id="11" name="Graphic 10" descr="Head with gears">
            <a:extLst>
              <a:ext uri="{FF2B5EF4-FFF2-40B4-BE49-F238E27FC236}">
                <a16:creationId xmlns:a16="http://schemas.microsoft.com/office/drawing/2014/main" id="{AD80F81B-7F4E-46BD-8B3B-0CBE471B03C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577353" y="1298769"/>
            <a:ext cx="653732" cy="640080"/>
          </a:xfrm>
          <a:prstGeom prst="rect">
            <a:avLst/>
          </a:prstGeom>
        </p:spPr>
      </p:pic>
      <p:grpSp>
        <p:nvGrpSpPr>
          <p:cNvPr id="4" name="Group 3">
            <a:extLst>
              <a:ext uri="{FF2B5EF4-FFF2-40B4-BE49-F238E27FC236}">
                <a16:creationId xmlns:a16="http://schemas.microsoft.com/office/drawing/2014/main" id="{580F14A4-D153-414F-9CBA-77D7786A15D9}"/>
              </a:ext>
              <a:ext uri="{C183D7F6-B498-43B3-948B-1728B52AA6E4}">
                <adec:decorative xmlns:adec="http://schemas.microsoft.com/office/drawing/2017/decorative" val="1"/>
              </a:ext>
            </a:extLst>
          </p:cNvPr>
          <p:cNvGrpSpPr/>
          <p:nvPr/>
        </p:nvGrpSpPr>
        <p:grpSpPr>
          <a:xfrm>
            <a:off x="4772687" y="2039162"/>
            <a:ext cx="4371313" cy="676619"/>
            <a:chOff x="4790943" y="6154564"/>
            <a:chExt cx="4594738" cy="676619"/>
          </a:xfrm>
        </p:grpSpPr>
        <p:sp>
          <p:nvSpPr>
            <p:cNvPr id="13" name="Rectangle: Rounded Corners 12" descr="Variance across programs can be masked by the aggregate, statewide data. &#10;">
              <a:extLst>
                <a:ext uri="{FF2B5EF4-FFF2-40B4-BE49-F238E27FC236}">
                  <a16:creationId xmlns:a16="http://schemas.microsoft.com/office/drawing/2014/main" id="{D8A68382-D033-4176-B092-A97BC2E86266}"/>
                </a:ext>
              </a:extLst>
            </p:cNvPr>
            <p:cNvSpPr/>
            <p:nvPr/>
          </p:nvSpPr>
          <p:spPr>
            <a:xfrm>
              <a:off x="4830294" y="6154564"/>
              <a:ext cx="4555387" cy="676619"/>
            </a:xfrm>
            <a:prstGeom prst="rect">
              <a:avLst/>
            </a:prstGeom>
            <a:solidFill>
              <a:schemeClr val="accent1">
                <a:lumMod val="50000"/>
              </a:schemeClr>
            </a:solidFill>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91440" rtlCol="0" anchor="ctr" anchorCtr="0"/>
            <a:lstStyle/>
            <a:p>
              <a:pPr marL="517525"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Variance across programs can be masked by the aggregate, statewide data. </a:t>
              </a:r>
            </a:p>
          </p:txBody>
        </p:sp>
        <p:pic>
          <p:nvPicPr>
            <p:cNvPr id="14" name="Graphic 13" descr="Head with gears">
              <a:extLst>
                <a:ext uri="{FF2B5EF4-FFF2-40B4-BE49-F238E27FC236}">
                  <a16:creationId xmlns:a16="http://schemas.microsoft.com/office/drawing/2014/main" id="{082C1B75-EEB7-4985-B54A-5F563BEF317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90943" y="6174680"/>
              <a:ext cx="671430" cy="640080"/>
            </a:xfrm>
            <a:prstGeom prst="rect">
              <a:avLst/>
            </a:prstGeom>
            <a:effectLst>
              <a:outerShdw blurRad="50800" dist="38100" dir="13500000" algn="br" rotWithShape="0">
                <a:prstClr val="black">
                  <a:alpha val="40000"/>
                </a:prstClr>
              </a:outerShdw>
            </a:effectLst>
          </p:spPr>
        </p:pic>
      </p:grpSp>
      <p:sp>
        <p:nvSpPr>
          <p:cNvPr id="3" name="Slide Number Placeholder 2">
            <a:extLst>
              <a:ext uri="{FF2B5EF4-FFF2-40B4-BE49-F238E27FC236}">
                <a16:creationId xmlns:a16="http://schemas.microsoft.com/office/drawing/2014/main" id="{77EF9EC2-3185-43F1-A718-CE69F9BA92F3}"/>
              </a:ext>
            </a:extLst>
          </p:cNvPr>
          <p:cNvSpPr>
            <a:spLocks noGrp="1"/>
          </p:cNvSpPr>
          <p:nvPr>
            <p:ph type="sldNum" sz="quarter" idx="12"/>
          </p:nvPr>
        </p:nvSpPr>
        <p:spPr/>
        <p:txBody>
          <a:bodyPr/>
          <a:lstStyle/>
          <a:p>
            <a:fld id="{4D20F6F2-1527-4236-9806-9D7E825C4A17}" type="slidenum">
              <a:rPr lang="en-US" smtClean="0"/>
              <a:t>13</a:t>
            </a:fld>
            <a:endParaRPr lang="en-US"/>
          </a:p>
        </p:txBody>
      </p:sp>
    </p:spTree>
    <p:extLst>
      <p:ext uri="{BB962C8B-B14F-4D97-AF65-F5344CB8AC3E}">
        <p14:creationId xmlns:p14="http://schemas.microsoft.com/office/powerpoint/2010/main" val="357389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C2273-5283-451F-9328-F15B946B96A3}"/>
              </a:ext>
            </a:extLst>
          </p:cNvPr>
          <p:cNvSpPr>
            <a:spLocks noGrp="1"/>
          </p:cNvSpPr>
          <p:nvPr>
            <p:ph type="title"/>
          </p:nvPr>
        </p:nvSpPr>
        <p:spPr>
          <a:xfrm>
            <a:off x="440872" y="226980"/>
            <a:ext cx="5720938" cy="914400"/>
          </a:xfrm>
        </p:spPr>
        <p:txBody>
          <a:bodyPr>
            <a:normAutofit/>
          </a:bodyPr>
          <a:lstStyle/>
          <a:p>
            <a:r>
              <a:rPr lang="en-US" sz="2000" dirty="0"/>
              <a:t>Reflection Questions </a:t>
            </a:r>
            <a:r>
              <a:rPr lang="en-US" sz="2000" dirty="0">
                <a:solidFill>
                  <a:srgbClr val="F4FAFE"/>
                </a:solidFill>
              </a:rPr>
              <a:t>2</a:t>
            </a:r>
          </a:p>
        </p:txBody>
      </p:sp>
      <p:sp>
        <p:nvSpPr>
          <p:cNvPr id="3" name="Content Placeholder 2">
            <a:extLst>
              <a:ext uri="{FF2B5EF4-FFF2-40B4-BE49-F238E27FC236}">
                <a16:creationId xmlns:a16="http://schemas.microsoft.com/office/drawing/2014/main" id="{D6820EB4-5D0D-4277-B1CA-69B7F9FE39DB}"/>
              </a:ext>
            </a:extLst>
          </p:cNvPr>
          <p:cNvSpPr>
            <a:spLocks noGrp="1"/>
          </p:cNvSpPr>
          <p:nvPr>
            <p:ph idx="1"/>
          </p:nvPr>
        </p:nvSpPr>
        <p:spPr>
          <a:xfrm>
            <a:off x="440872" y="1368358"/>
            <a:ext cx="5606637" cy="4097988"/>
          </a:xfrm>
        </p:spPr>
        <p:txBody>
          <a:bodyPr>
            <a:normAutofit/>
          </a:bodyPr>
          <a:lstStyle/>
          <a:p>
            <a:pPr marL="685800" lvl="1" indent="-342900">
              <a:buFont typeface="+mj-lt"/>
              <a:buAutoNum type="arabicPeriod"/>
            </a:pPr>
            <a:r>
              <a:rPr lang="en-US" sz="1600" dirty="0"/>
              <a:t>Do you have access to these data at the state level?  At the local level?  </a:t>
            </a:r>
          </a:p>
          <a:p>
            <a:pPr marL="685800" lvl="1" indent="-342900">
              <a:buFont typeface="+mj-lt"/>
              <a:buAutoNum type="arabicPeriod"/>
            </a:pPr>
            <a:r>
              <a:rPr lang="en-US" sz="1600" dirty="0"/>
              <a:t>What are your strengths for collecting and analyzing these fiscal data? </a:t>
            </a:r>
          </a:p>
        </p:txBody>
      </p:sp>
      <p:pic>
        <p:nvPicPr>
          <p:cNvPr id="7" name="Picture 6" descr="toddler girl riding a tricycle and smiling at the camera">
            <a:extLst>
              <a:ext uri="{FF2B5EF4-FFF2-40B4-BE49-F238E27FC236}">
                <a16:creationId xmlns:a16="http://schemas.microsoft.com/office/drawing/2014/main" id="{7CFA964F-E8EC-4C13-B127-DF302B1F4052}"/>
              </a:ext>
              <a:ext uri="{C183D7F6-B498-43B3-948B-1728B52AA6E4}">
                <adec:decorative xmlns:adec="http://schemas.microsoft.com/office/drawing/2017/decorative" val="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6582647" y="0"/>
            <a:ext cx="2561351" cy="6013938"/>
          </a:xfrm>
          <a:prstGeom prst="rect">
            <a:avLst/>
          </a:prstGeom>
        </p:spPr>
      </p:pic>
      <p:sp>
        <p:nvSpPr>
          <p:cNvPr id="4" name="Slide Number Placeholder 3">
            <a:extLst>
              <a:ext uri="{FF2B5EF4-FFF2-40B4-BE49-F238E27FC236}">
                <a16:creationId xmlns:a16="http://schemas.microsoft.com/office/drawing/2014/main" id="{6F32B096-1F1C-41BB-B287-D3CE2A0F8BEF}"/>
              </a:ext>
            </a:extLst>
          </p:cNvPr>
          <p:cNvSpPr>
            <a:spLocks noGrp="1"/>
          </p:cNvSpPr>
          <p:nvPr>
            <p:ph type="sldNum" sz="quarter" idx="4"/>
          </p:nvPr>
        </p:nvSpPr>
        <p:spPr/>
        <p:txBody>
          <a:bodyPr/>
          <a:lstStyle/>
          <a:p>
            <a:fld id="{8FF8BE51-C3B0-9B4F-9A06-4F809A9A7941}" type="slidenum">
              <a:rPr lang="en-US" smtClean="0"/>
              <a:pPr/>
              <a:t>14</a:t>
            </a:fld>
            <a:endParaRPr lang="en-US"/>
          </a:p>
        </p:txBody>
      </p:sp>
    </p:spTree>
    <p:extLst>
      <p:ext uri="{BB962C8B-B14F-4D97-AF65-F5344CB8AC3E}">
        <p14:creationId xmlns:p14="http://schemas.microsoft.com/office/powerpoint/2010/main" val="2213887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young girl holding a marker and writing out a math equation on a table top">
            <a:extLst>
              <a:ext uri="{FF2B5EF4-FFF2-40B4-BE49-F238E27FC236}">
                <a16:creationId xmlns:a16="http://schemas.microsoft.com/office/drawing/2014/main" id="{ABFE960D-C464-442F-B531-F3DD1E79242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4800" y="1651819"/>
            <a:ext cx="3726425" cy="2783522"/>
          </a:xfrm>
          <a:prstGeom prst="rect">
            <a:avLst/>
          </a:prstGeom>
          <a:solidFill>
            <a:srgbClr val="FFFFFF"/>
          </a:solidFill>
          <a:ln w="12700">
            <a:solidFill>
              <a:schemeClr val="tx1"/>
            </a:solidFill>
          </a:ln>
        </p:spPr>
      </p:pic>
      <p:sp>
        <p:nvSpPr>
          <p:cNvPr id="3" name="Content Placeholder 2">
            <a:extLst>
              <a:ext uri="{FF2B5EF4-FFF2-40B4-BE49-F238E27FC236}">
                <a16:creationId xmlns:a16="http://schemas.microsoft.com/office/drawing/2014/main" id="{631E2676-0E47-4DE7-902F-91CB787ADE17}"/>
              </a:ext>
            </a:extLst>
          </p:cNvPr>
          <p:cNvSpPr>
            <a:spLocks noGrp="1"/>
          </p:cNvSpPr>
          <p:nvPr>
            <p:ph idx="1"/>
          </p:nvPr>
        </p:nvSpPr>
        <p:spPr>
          <a:xfrm>
            <a:off x="4364182" y="1368358"/>
            <a:ext cx="4330783" cy="4097988"/>
          </a:xfrm>
        </p:spPr>
        <p:txBody>
          <a:bodyPr>
            <a:normAutofit/>
          </a:bodyPr>
          <a:lstStyle/>
          <a:p>
            <a:pPr marL="0" indent="0">
              <a:buNone/>
            </a:pPr>
            <a:r>
              <a:rPr lang="en-US" sz="2400" dirty="0"/>
              <a:t>What funds do you use?</a:t>
            </a:r>
          </a:p>
          <a:p>
            <a:pPr lvl="1"/>
            <a:r>
              <a:rPr lang="en-US" sz="2400" dirty="0"/>
              <a:t>Federal</a:t>
            </a:r>
          </a:p>
          <a:p>
            <a:pPr lvl="1"/>
            <a:r>
              <a:rPr lang="en-US" sz="2400" dirty="0"/>
              <a:t>State</a:t>
            </a:r>
          </a:p>
          <a:p>
            <a:pPr lvl="1"/>
            <a:r>
              <a:rPr lang="en-US" sz="2400" dirty="0"/>
              <a:t>Local</a:t>
            </a:r>
          </a:p>
          <a:p>
            <a:pPr marL="0" indent="0">
              <a:buNone/>
            </a:pPr>
            <a:r>
              <a:rPr lang="en-US" sz="2400" dirty="0"/>
              <a:t>What was the revenue by source in the current year?</a:t>
            </a:r>
          </a:p>
          <a:p>
            <a:pPr lvl="1"/>
            <a:endParaRPr lang="en-US" sz="2400" dirty="0"/>
          </a:p>
        </p:txBody>
      </p:sp>
      <p:sp>
        <p:nvSpPr>
          <p:cNvPr id="2" name="Title 1">
            <a:extLst>
              <a:ext uri="{FF2B5EF4-FFF2-40B4-BE49-F238E27FC236}">
                <a16:creationId xmlns:a16="http://schemas.microsoft.com/office/drawing/2014/main" id="{C8DE2BAF-4539-4A2A-BC5E-1BE2093C72D7}"/>
              </a:ext>
            </a:extLst>
          </p:cNvPr>
          <p:cNvSpPr>
            <a:spLocks noGrp="1"/>
          </p:cNvSpPr>
          <p:nvPr>
            <p:ph type="title"/>
          </p:nvPr>
        </p:nvSpPr>
        <p:spPr/>
        <p:txBody>
          <a:bodyPr anchor="t">
            <a:normAutofit/>
          </a:bodyPr>
          <a:lstStyle/>
          <a:p>
            <a:r>
              <a:rPr lang="en-US"/>
              <a:t>Fund Source Mapping</a:t>
            </a:r>
          </a:p>
        </p:txBody>
      </p:sp>
      <p:sp>
        <p:nvSpPr>
          <p:cNvPr id="2053" name="Slide Number Placeholder 5">
            <a:extLst>
              <a:ext uri="{FF2B5EF4-FFF2-40B4-BE49-F238E27FC236}">
                <a16:creationId xmlns:a16="http://schemas.microsoft.com/office/drawing/2014/main" id="{C3595148-339E-4556-A984-FC57696B3A85}"/>
              </a:ext>
            </a:extLst>
          </p:cNvPr>
          <p:cNvSpPr>
            <a:spLocks noGrp="1"/>
          </p:cNvSpPr>
          <p:nvPr>
            <p:ph type="sldNum" sz="quarter" idx="4"/>
          </p:nvPr>
        </p:nvSpPr>
        <p:spPr/>
        <p:txBody>
          <a:bodyPr/>
          <a:lstStyle/>
          <a:p>
            <a:pPr>
              <a:spcAft>
                <a:spcPts val="600"/>
              </a:spcAft>
            </a:pPr>
            <a:fld id="{8FF8BE51-C3B0-9B4F-9A06-4F809A9A7941}" type="slidenum">
              <a:rPr lang="en-US" smtClean="0"/>
              <a:pPr>
                <a:spcAft>
                  <a:spcPts val="600"/>
                </a:spcAft>
              </a:pPr>
              <a:t>15</a:t>
            </a:fld>
            <a:endParaRPr lang="en-US"/>
          </a:p>
        </p:txBody>
      </p:sp>
    </p:spTree>
    <p:extLst>
      <p:ext uri="{BB962C8B-B14F-4D97-AF65-F5344CB8AC3E}">
        <p14:creationId xmlns:p14="http://schemas.microsoft.com/office/powerpoint/2010/main" val="1918355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A0D6BAD2-03A9-46D5-AC3E-2E0F1A81307E}"/>
              </a:ext>
              <a:ext uri="{C183D7F6-B498-43B3-948B-1728B52AA6E4}">
                <adec:decorative xmlns:adec="http://schemas.microsoft.com/office/drawing/2017/decorative" val="1"/>
              </a:ext>
            </a:extLst>
          </p:cNvPr>
          <p:cNvSpPr/>
          <p:nvPr/>
        </p:nvSpPr>
        <p:spPr>
          <a:xfrm>
            <a:off x="7317581" y="1808322"/>
            <a:ext cx="914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2020</a:t>
            </a:r>
          </a:p>
        </p:txBody>
      </p:sp>
      <p:sp>
        <p:nvSpPr>
          <p:cNvPr id="13" name="Rectangle: Rounded Corners 12">
            <a:extLst>
              <a:ext uri="{FF2B5EF4-FFF2-40B4-BE49-F238E27FC236}">
                <a16:creationId xmlns:a16="http://schemas.microsoft.com/office/drawing/2014/main" id="{DED3D819-3299-4F66-A52C-0DB1BA8466B4}"/>
              </a:ext>
              <a:ext uri="{C183D7F6-B498-43B3-948B-1728B52AA6E4}">
                <adec:decorative xmlns:adec="http://schemas.microsoft.com/office/drawing/2017/decorative" val="1"/>
              </a:ext>
            </a:extLst>
          </p:cNvPr>
          <p:cNvSpPr/>
          <p:nvPr/>
        </p:nvSpPr>
        <p:spPr>
          <a:xfrm>
            <a:off x="1462088" y="2679859"/>
            <a:ext cx="9144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2015</a:t>
            </a:r>
          </a:p>
        </p:txBody>
      </p:sp>
      <p:graphicFrame>
        <p:nvGraphicFramePr>
          <p:cNvPr id="8" name="Content Placeholder 7" descr="fiscal chart showing revenue increase over 5 years from 43.9 million dollars to 55.8 million dollars.  The increase is steady and linear at approximately 2.5 million dollars per year.">
            <a:extLst>
              <a:ext uri="{FF2B5EF4-FFF2-40B4-BE49-F238E27FC236}">
                <a16:creationId xmlns:a16="http://schemas.microsoft.com/office/drawing/2014/main" id="{F78C94F1-0E3C-4824-9E1F-9F760DFFD4B4}"/>
              </a:ext>
            </a:extLst>
          </p:cNvPr>
          <p:cNvGraphicFramePr>
            <a:graphicFrameLocks noGrp="1"/>
          </p:cNvGraphicFramePr>
          <p:nvPr>
            <p:ph idx="1"/>
            <p:extLst>
              <p:ext uri="{D42A27DB-BD31-4B8C-83A1-F6EECF244321}">
                <p14:modId xmlns:p14="http://schemas.microsoft.com/office/powerpoint/2010/main" val="3694656252"/>
              </p:ext>
            </p:extLst>
          </p:nvPr>
        </p:nvGraphicFramePr>
        <p:xfrm>
          <a:off x="628650" y="1393525"/>
          <a:ext cx="7886700" cy="478343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27BD7177-3BD3-4792-93DA-9940B9BDAB18}"/>
              </a:ext>
            </a:extLst>
          </p:cNvPr>
          <p:cNvSpPr>
            <a:spLocks noGrp="1"/>
          </p:cNvSpPr>
          <p:nvPr>
            <p:ph type="title"/>
          </p:nvPr>
        </p:nvSpPr>
        <p:spPr>
          <a:xfrm>
            <a:off x="547688" y="231776"/>
            <a:ext cx="7967662" cy="1161749"/>
          </a:xfrm>
        </p:spPr>
        <p:txBody>
          <a:bodyPr>
            <a:noAutofit/>
          </a:bodyPr>
          <a:lstStyle/>
          <a:p>
            <a:r>
              <a:rPr lang="en-US" sz="2800" dirty="0">
                <a:solidFill>
                  <a:schemeClr val="tx1">
                    <a:lumMod val="75000"/>
                    <a:lumOff val="25000"/>
                  </a:schemeClr>
                </a:solidFill>
                <a:latin typeface="Arial" panose="020B0604020202020204" pitchFamily="34" charset="0"/>
                <a:cs typeface="Arial" panose="020B0604020202020204" pitchFamily="34" charset="0"/>
              </a:rPr>
              <a:t>Annual Part C Revenue Over 5 Years</a:t>
            </a:r>
          </a:p>
        </p:txBody>
      </p:sp>
      <p:sp>
        <p:nvSpPr>
          <p:cNvPr id="3" name="Slide Number Placeholder 2">
            <a:extLst>
              <a:ext uri="{FF2B5EF4-FFF2-40B4-BE49-F238E27FC236}">
                <a16:creationId xmlns:a16="http://schemas.microsoft.com/office/drawing/2014/main" id="{6B6917D4-22C2-4F3E-AA20-23E6450F4DC8}"/>
              </a:ext>
            </a:extLst>
          </p:cNvPr>
          <p:cNvSpPr>
            <a:spLocks noGrp="1"/>
          </p:cNvSpPr>
          <p:nvPr>
            <p:ph type="sldNum" sz="quarter" idx="12"/>
          </p:nvPr>
        </p:nvSpPr>
        <p:spPr/>
        <p:txBody>
          <a:bodyPr/>
          <a:lstStyle/>
          <a:p>
            <a:fld id="{4D20F6F2-1527-4236-9806-9D7E825C4A17}" type="slidenum">
              <a:rPr lang="en-US" smtClean="0"/>
              <a:t>16</a:t>
            </a:fld>
            <a:endParaRPr lang="en-US"/>
          </a:p>
        </p:txBody>
      </p:sp>
    </p:spTree>
    <p:extLst>
      <p:ext uri="{BB962C8B-B14F-4D97-AF65-F5344CB8AC3E}">
        <p14:creationId xmlns:p14="http://schemas.microsoft.com/office/powerpoint/2010/main" val="8450411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7177-3BD3-4792-93DA-9940B9BDAB18}"/>
              </a:ext>
            </a:extLst>
          </p:cNvPr>
          <p:cNvSpPr>
            <a:spLocks noGrp="1"/>
          </p:cNvSpPr>
          <p:nvPr>
            <p:ph type="title"/>
          </p:nvPr>
        </p:nvSpPr>
        <p:spPr>
          <a:xfrm>
            <a:off x="547688" y="231776"/>
            <a:ext cx="7967662" cy="1161749"/>
          </a:xfrm>
        </p:spPr>
        <p:txBody>
          <a:bodyPr>
            <a:noAutofit/>
          </a:bodyPr>
          <a:lstStyle/>
          <a:p>
            <a:r>
              <a:rPr lang="en-US" sz="2800" dirty="0">
                <a:solidFill>
                  <a:schemeClr val="tx1">
                    <a:lumMod val="75000"/>
                    <a:lumOff val="25000"/>
                  </a:schemeClr>
                </a:solidFill>
              </a:rPr>
              <a:t>Annual Part C Revenue from </a:t>
            </a:r>
            <a:r>
              <a:rPr lang="en-US" sz="2800" dirty="0">
                <a:solidFill>
                  <a:srgbClr val="7570B3"/>
                </a:solidFill>
              </a:rPr>
              <a:t>Medicaid (9%)</a:t>
            </a:r>
            <a:r>
              <a:rPr lang="en-US" sz="2800" dirty="0">
                <a:solidFill>
                  <a:schemeClr val="tx1">
                    <a:lumMod val="75000"/>
                    <a:lumOff val="25000"/>
                  </a:schemeClr>
                </a:solidFill>
              </a:rPr>
              <a:t> and </a:t>
            </a:r>
            <a:r>
              <a:rPr lang="en-US" sz="2800" dirty="0">
                <a:solidFill>
                  <a:srgbClr val="5FC180"/>
                </a:solidFill>
              </a:rPr>
              <a:t>Private Insurance (7%) </a:t>
            </a:r>
            <a:r>
              <a:rPr lang="en-US" sz="2800" dirty="0">
                <a:solidFill>
                  <a:schemeClr val="tx1">
                    <a:lumMod val="75000"/>
                    <a:lumOff val="25000"/>
                  </a:schemeClr>
                </a:solidFill>
              </a:rPr>
              <a:t>Supports Need for Expansion </a:t>
            </a:r>
          </a:p>
        </p:txBody>
      </p:sp>
      <p:graphicFrame>
        <p:nvGraphicFramePr>
          <p:cNvPr id="4" name="Content Placeholder 3" descr="chart showing part c revenue streams; family fees at $50,000; local funds at $800 thousand, CHIP at $950 thousand; private insurance at $4 million; medicaid at$5 million; federal part c funds at $10 million; state general funds at $15 million; and state Part C funds at $20 million">
            <a:extLst>
              <a:ext uri="{FF2B5EF4-FFF2-40B4-BE49-F238E27FC236}">
                <a16:creationId xmlns:a16="http://schemas.microsoft.com/office/drawing/2014/main" id="{00000000-0008-0000-0100-00000C000000}"/>
              </a:ext>
            </a:extLst>
          </p:cNvPr>
          <p:cNvGraphicFramePr>
            <a:graphicFrameLocks noGrp="1"/>
          </p:cNvGraphicFramePr>
          <p:nvPr>
            <p:ph idx="1"/>
            <p:extLst>
              <p:ext uri="{D42A27DB-BD31-4B8C-83A1-F6EECF244321}">
                <p14:modId xmlns:p14="http://schemas.microsoft.com/office/powerpoint/2010/main" val="526921233"/>
              </p:ext>
            </p:extLst>
          </p:nvPr>
        </p:nvGraphicFramePr>
        <p:xfrm>
          <a:off x="246561" y="1493534"/>
          <a:ext cx="8684228" cy="50549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F0B6BF94-73CD-4214-921F-952C292F19B0}"/>
              </a:ext>
            </a:extLst>
          </p:cNvPr>
          <p:cNvSpPr>
            <a:spLocks noGrp="1"/>
          </p:cNvSpPr>
          <p:nvPr>
            <p:ph type="sldNum" sz="quarter" idx="12"/>
          </p:nvPr>
        </p:nvSpPr>
        <p:spPr/>
        <p:txBody>
          <a:bodyPr/>
          <a:lstStyle/>
          <a:p>
            <a:fld id="{4D20F6F2-1527-4236-9806-9D7E825C4A17}" type="slidenum">
              <a:rPr lang="en-US" smtClean="0"/>
              <a:t>17</a:t>
            </a:fld>
            <a:endParaRPr lang="en-US"/>
          </a:p>
        </p:txBody>
      </p:sp>
    </p:spTree>
    <p:extLst>
      <p:ext uri="{BB962C8B-B14F-4D97-AF65-F5344CB8AC3E}">
        <p14:creationId xmlns:p14="http://schemas.microsoft.com/office/powerpoint/2010/main" val="30499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D7177-3BD3-4792-93DA-9940B9BDAB18}"/>
              </a:ext>
            </a:extLst>
          </p:cNvPr>
          <p:cNvSpPr>
            <a:spLocks noGrp="1"/>
          </p:cNvSpPr>
          <p:nvPr>
            <p:ph type="title"/>
          </p:nvPr>
        </p:nvSpPr>
        <p:spPr>
          <a:xfrm>
            <a:off x="264160" y="231777"/>
            <a:ext cx="8251190" cy="581024"/>
          </a:xfrm>
        </p:spPr>
        <p:txBody>
          <a:bodyPr>
            <a:noAutofit/>
          </a:bodyPr>
          <a:lstStyle/>
          <a:p>
            <a:r>
              <a:rPr lang="en-US" sz="2400" dirty="0">
                <a:latin typeface="Arial" panose="020B0604020202020204" pitchFamily="34" charset="0"/>
                <a:cs typeface="Arial" panose="020B0604020202020204" pitchFamily="34" charset="0"/>
              </a:rPr>
              <a:t>Annual Part C Revenue Over 5 Years by Fund Source</a:t>
            </a:r>
          </a:p>
        </p:txBody>
      </p:sp>
      <p:graphicFrame>
        <p:nvGraphicFramePr>
          <p:cNvPr id="6" name="Content Placeholder 5" descr="plot line chart showing Part C revenue sources over the past 5 years; Family fees increase from $45,200 to $50,000; local funds stayed steady at $800,000; private insurance increased from $1 million to $5,750,000; mecicaid increased from $2 million to $7 million, Federal Part C funds increased from $9 million to $10 million; State general funds increased from $13,279,392 to $15 million; and State Part C funds increased from $17,147,500 to $20 million">
            <a:extLst>
              <a:ext uri="{FF2B5EF4-FFF2-40B4-BE49-F238E27FC236}">
                <a16:creationId xmlns:a16="http://schemas.microsoft.com/office/drawing/2014/main" id="{2545A346-CB63-442F-B835-C194887BBCE0}"/>
              </a:ext>
            </a:extLst>
          </p:cNvPr>
          <p:cNvGraphicFramePr>
            <a:graphicFrameLocks noGrp="1"/>
          </p:cNvGraphicFramePr>
          <p:nvPr>
            <p:ph idx="1"/>
            <p:extLst>
              <p:ext uri="{D42A27DB-BD31-4B8C-83A1-F6EECF244321}">
                <p14:modId xmlns:p14="http://schemas.microsoft.com/office/powerpoint/2010/main" val="1858208935"/>
              </p:ext>
            </p:extLst>
          </p:nvPr>
        </p:nvGraphicFramePr>
        <p:xfrm>
          <a:off x="264160" y="1073020"/>
          <a:ext cx="8637244" cy="5553204"/>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1382787E-782B-41B8-8F4B-0F3AF72ABBC5}"/>
              </a:ext>
            </a:extLst>
          </p:cNvPr>
          <p:cNvSpPr>
            <a:spLocks noGrp="1"/>
          </p:cNvSpPr>
          <p:nvPr>
            <p:ph type="sldNum" sz="quarter" idx="12"/>
          </p:nvPr>
        </p:nvSpPr>
        <p:spPr/>
        <p:txBody>
          <a:bodyPr/>
          <a:lstStyle/>
          <a:p>
            <a:fld id="{4D20F6F2-1527-4236-9806-9D7E825C4A17}" type="slidenum">
              <a:rPr lang="en-US" smtClean="0"/>
              <a:t>18</a:t>
            </a:fld>
            <a:endParaRPr lang="en-US"/>
          </a:p>
        </p:txBody>
      </p:sp>
    </p:spTree>
    <p:extLst>
      <p:ext uri="{BB962C8B-B14F-4D97-AF65-F5344CB8AC3E}">
        <p14:creationId xmlns:p14="http://schemas.microsoft.com/office/powerpoint/2010/main" val="1448476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13D1A9-B0D7-43FF-A95B-6418227AD00C}"/>
              </a:ext>
            </a:extLst>
          </p:cNvPr>
          <p:cNvSpPr>
            <a:spLocks noGrp="1"/>
          </p:cNvSpPr>
          <p:nvPr>
            <p:ph type="title"/>
          </p:nvPr>
        </p:nvSpPr>
        <p:spPr/>
        <p:txBody>
          <a:bodyPr/>
          <a:lstStyle/>
          <a:p>
            <a:r>
              <a:rPr lang="en-US" dirty="0"/>
              <a:t>Implementation Costs</a:t>
            </a:r>
          </a:p>
        </p:txBody>
      </p:sp>
      <p:sp>
        <p:nvSpPr>
          <p:cNvPr id="5" name="Content Placeholder 2">
            <a:extLst>
              <a:ext uri="{FF2B5EF4-FFF2-40B4-BE49-F238E27FC236}">
                <a16:creationId xmlns:a16="http://schemas.microsoft.com/office/drawing/2014/main" id="{F6278F24-C884-41EA-BFC1-0B3E2B0F6821}"/>
              </a:ext>
            </a:extLst>
          </p:cNvPr>
          <p:cNvSpPr txBox="1">
            <a:spLocks/>
          </p:cNvSpPr>
          <p:nvPr/>
        </p:nvSpPr>
        <p:spPr>
          <a:xfrm>
            <a:off x="697476" y="1430056"/>
            <a:ext cx="5064227" cy="3263504"/>
          </a:xfrm>
          <a:prstGeom prst="rect">
            <a:avLst/>
          </a:prstGeom>
        </p:spPr>
        <p:txBody>
          <a:bodyPr>
            <a:normAutofit/>
          </a:bodyPr>
          <a:lst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r>
              <a:rPr lang="en-US" sz="2400" dirty="0"/>
              <a:t>Policy Development</a:t>
            </a:r>
          </a:p>
          <a:p>
            <a:r>
              <a:rPr lang="en-US" sz="2400" dirty="0"/>
              <a:t>Training and TA</a:t>
            </a:r>
          </a:p>
          <a:p>
            <a:r>
              <a:rPr lang="en-US" sz="2400" dirty="0"/>
              <a:t>Data System Changes</a:t>
            </a:r>
          </a:p>
          <a:p>
            <a:r>
              <a:rPr lang="en-US" sz="2400" dirty="0"/>
              <a:t>Billing and Collection System</a:t>
            </a:r>
          </a:p>
          <a:p>
            <a:r>
              <a:rPr lang="en-US" sz="2400" dirty="0"/>
              <a:t>Administration and Monitoring</a:t>
            </a:r>
          </a:p>
          <a:p>
            <a:r>
              <a:rPr lang="en-US" sz="2400" dirty="0"/>
              <a:t>Provider Costs</a:t>
            </a:r>
          </a:p>
          <a:p>
            <a:endParaRPr lang="en-US" dirty="0"/>
          </a:p>
        </p:txBody>
      </p:sp>
      <p:sp>
        <p:nvSpPr>
          <p:cNvPr id="6" name="Speech Bubble: Rectangle with Corners Rounded 5">
            <a:extLst>
              <a:ext uri="{FF2B5EF4-FFF2-40B4-BE49-F238E27FC236}">
                <a16:creationId xmlns:a16="http://schemas.microsoft.com/office/drawing/2014/main" id="{BC84A930-1780-40DD-BB0D-2E0091F9E49A}"/>
              </a:ext>
            </a:extLst>
          </p:cNvPr>
          <p:cNvSpPr/>
          <p:nvPr/>
        </p:nvSpPr>
        <p:spPr>
          <a:xfrm>
            <a:off x="5305399" y="4084651"/>
            <a:ext cx="3232248" cy="710772"/>
          </a:xfrm>
          <a:prstGeom prst="wedgeRoundRectCallout">
            <a:avLst>
              <a:gd name="adj1" fmla="val -57700"/>
              <a:gd name="adj2" fmla="val -8175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Ongoing costs are considered here</a:t>
            </a:r>
          </a:p>
        </p:txBody>
      </p:sp>
      <p:pic>
        <p:nvPicPr>
          <p:cNvPr id="12" name="Graphic 11" descr="Money">
            <a:extLst>
              <a:ext uri="{FF2B5EF4-FFF2-40B4-BE49-F238E27FC236}">
                <a16:creationId xmlns:a16="http://schemas.microsoft.com/office/drawing/2014/main" id="{249BE983-EBB1-4B21-94FC-2D7DBA624F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200749" y="1421109"/>
            <a:ext cx="2245775" cy="2245775"/>
          </a:xfrm>
          <a:prstGeom prst="rect">
            <a:avLst/>
          </a:prstGeom>
        </p:spPr>
      </p:pic>
      <p:sp>
        <p:nvSpPr>
          <p:cNvPr id="2" name="Slide Number Placeholder 1">
            <a:extLst>
              <a:ext uri="{FF2B5EF4-FFF2-40B4-BE49-F238E27FC236}">
                <a16:creationId xmlns:a16="http://schemas.microsoft.com/office/drawing/2014/main" id="{41F112C5-1278-4D97-A8D6-3BCBCF0FF176}"/>
              </a:ext>
            </a:extLst>
          </p:cNvPr>
          <p:cNvSpPr>
            <a:spLocks noGrp="1"/>
          </p:cNvSpPr>
          <p:nvPr>
            <p:ph type="sldNum" sz="quarter" idx="4"/>
          </p:nvPr>
        </p:nvSpPr>
        <p:spPr/>
        <p:txBody>
          <a:bodyPr/>
          <a:lstStyle/>
          <a:p>
            <a:fld id="{8FF8BE51-C3B0-9B4F-9A06-4F809A9A7941}" type="slidenum">
              <a:rPr lang="en-US" smtClean="0"/>
              <a:pPr/>
              <a:t>19</a:t>
            </a:fld>
            <a:endParaRPr lang="en-US"/>
          </a:p>
        </p:txBody>
      </p:sp>
    </p:spTree>
    <p:extLst>
      <p:ext uri="{BB962C8B-B14F-4D97-AF65-F5344CB8AC3E}">
        <p14:creationId xmlns:p14="http://schemas.microsoft.com/office/powerpoint/2010/main" val="2891957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Overview of the Case Building Series</a:t>
            </a:r>
          </a:p>
        </p:txBody>
      </p:sp>
      <p:sp>
        <p:nvSpPr>
          <p:cNvPr id="7" name="Content Placeholder 2">
            <a:extLst>
              <a:ext uri="{FF2B5EF4-FFF2-40B4-BE49-F238E27FC236}">
                <a16:creationId xmlns:a16="http://schemas.microsoft.com/office/drawing/2014/main" id="{3F92324A-8EC5-473F-B5F7-5C7ED474FCF1}"/>
              </a:ext>
            </a:extLst>
          </p:cNvPr>
          <p:cNvSpPr>
            <a:spLocks noGrp="1"/>
          </p:cNvSpPr>
          <p:nvPr>
            <p:ph idx="1"/>
          </p:nvPr>
        </p:nvSpPr>
        <p:spPr/>
        <p:txBody>
          <a:bodyPr vert="horz" lIns="68580" tIns="34290" rIns="68580" bIns="34290" rtlCol="0" anchor="t">
            <a:normAutofit/>
          </a:bodyPr>
          <a:lstStyle/>
          <a:p>
            <a:pPr marL="274320" indent="-257175">
              <a:spcAft>
                <a:spcPts val="900"/>
              </a:spcAft>
            </a:pPr>
            <a:r>
              <a:rPr lang="en-US" sz="2000" dirty="0">
                <a:solidFill>
                  <a:schemeClr val="accent6">
                    <a:lumMod val="25000"/>
                  </a:schemeClr>
                </a:solidFill>
              </a:rPr>
              <a:t>Session 1: Getting Started and Building Relationships</a:t>
            </a:r>
          </a:p>
          <a:p>
            <a:pPr marL="274320" indent="-257175">
              <a:spcAft>
                <a:spcPts val="900"/>
              </a:spcAft>
            </a:pPr>
            <a:r>
              <a:rPr lang="en-US" sz="2000" dirty="0">
                <a:solidFill>
                  <a:schemeClr val="accent6">
                    <a:lumMod val="25000"/>
                  </a:schemeClr>
                </a:solidFill>
              </a:rPr>
              <a:t>Session 2: Establishing State Context</a:t>
            </a:r>
          </a:p>
          <a:p>
            <a:pPr marL="274320" indent="-257175">
              <a:spcAft>
                <a:spcPts val="900"/>
              </a:spcAft>
            </a:pPr>
            <a:r>
              <a:rPr lang="en-US" sz="2000" b="1" dirty="0">
                <a:solidFill>
                  <a:schemeClr val="accent6">
                    <a:lumMod val="25000"/>
                  </a:schemeClr>
                </a:solidFill>
                <a:latin typeface="Arial"/>
                <a:cs typeface="Arial"/>
              </a:rPr>
              <a:t>Session 3: Conducting Relevant Data Analysis </a:t>
            </a:r>
          </a:p>
          <a:p>
            <a:pPr marL="274320" indent="-257175">
              <a:spcAft>
                <a:spcPts val="900"/>
              </a:spcAft>
            </a:pPr>
            <a:endParaRPr lang="en-US" sz="2000" dirty="0">
              <a:solidFill>
                <a:schemeClr val="accent6">
                  <a:lumMod val="25000"/>
                </a:schemeClr>
              </a:solidFill>
            </a:endParaRPr>
          </a:p>
        </p:txBody>
      </p:sp>
      <p:pic>
        <p:nvPicPr>
          <p:cNvPr id="10" name="Picture 2" descr="puzzle pieces being fit together by cartoon characters">
            <a:extLst>
              <a:ext uri="{FF2B5EF4-FFF2-40B4-BE49-F238E27FC236}">
                <a16:creationId xmlns:a16="http://schemas.microsoft.com/office/drawing/2014/main" id="{952DACAB-9B3E-4252-8B82-E0F249E370C9}"/>
              </a:ext>
            </a:extLst>
          </p:cNvPr>
          <p:cNvPicPr>
            <a:picLocks noGrp="1" noChangeAspect="1" noChangeArrowheads="1"/>
          </p:cNvPicPr>
          <p:nvPr>
            <p:ph sz="half" idx="4294967295"/>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551488" y="2108200"/>
            <a:ext cx="3592512" cy="3592513"/>
          </a:xfrm>
          <a:prstGeom prst="rect">
            <a:avLst/>
          </a:prstGeom>
          <a:noFill/>
          <a:ln w="6350">
            <a:noFill/>
          </a:ln>
        </p:spPr>
      </p:pic>
      <p:sp>
        <p:nvSpPr>
          <p:cNvPr id="3" name="Slide Number Placeholder 2">
            <a:extLst>
              <a:ext uri="{FF2B5EF4-FFF2-40B4-BE49-F238E27FC236}">
                <a16:creationId xmlns:a16="http://schemas.microsoft.com/office/drawing/2014/main" id="{9ECB08C0-BC49-46CF-BEE3-0AB4515A73C8}"/>
              </a:ext>
            </a:extLst>
          </p:cNvPr>
          <p:cNvSpPr>
            <a:spLocks noGrp="1"/>
          </p:cNvSpPr>
          <p:nvPr>
            <p:ph type="sldNum" sz="quarter" idx="4"/>
          </p:nvPr>
        </p:nvSpPr>
        <p:spPr/>
        <p:txBody>
          <a:bodyPr/>
          <a:lstStyle/>
          <a:p>
            <a:fld id="{8FF8BE51-C3B0-9B4F-9A06-4F809A9A7941}" type="slidenum">
              <a:rPr lang="en-US" smtClean="0"/>
              <a:pPr/>
              <a:t>2</a:t>
            </a:fld>
            <a:endParaRPr lang="en-US"/>
          </a:p>
        </p:txBody>
      </p:sp>
    </p:spTree>
    <p:extLst>
      <p:ext uri="{BB962C8B-B14F-4D97-AF65-F5344CB8AC3E}">
        <p14:creationId xmlns:p14="http://schemas.microsoft.com/office/powerpoint/2010/main" val="532767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1250" fill="hold"/>
                                        <p:tgtEl>
                                          <p:spTgt spid="7">
                                            <p:txEl>
                                              <p:pRg st="0" end="0"/>
                                            </p:txEl>
                                          </p:spTgt>
                                        </p:tgtEl>
                                        <p:attrNameLst>
                                          <p:attrName>style.color</p:attrName>
                                        </p:attrNameLst>
                                      </p:cBhvr>
                                      <p:to>
                                        <a:schemeClr val="folHlink"/>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0" nodeType="clickEffect">
                                  <p:stCondLst>
                                    <p:cond delay="0"/>
                                  </p:stCondLst>
                                  <p:childTnLst>
                                    <p:animClr clrSpc="rgb" dir="cw">
                                      <p:cBhvr override="childStyle">
                                        <p:cTn id="10" dur="1250" fill="hold"/>
                                        <p:tgtEl>
                                          <p:spTgt spid="7">
                                            <p:txEl>
                                              <p:pRg st="1" end="1"/>
                                            </p:txEl>
                                          </p:spTgt>
                                        </p:tgtEl>
                                        <p:attrNameLst>
                                          <p:attrName>style.color</p:attrName>
                                        </p:attrNameLst>
                                      </p:cBhvr>
                                      <p:to>
                                        <a:schemeClr val="folHlink"/>
                                      </p:to>
                                    </p:animClr>
                                  </p:childTnLst>
                                </p:cTn>
                              </p:par>
                              <p:par>
                                <p:cTn id="11" presetID="3" presetClass="emph" presetSubtype="2" fill="hold" grpId="1" nodeType="withEffect">
                                  <p:stCondLst>
                                    <p:cond delay="500"/>
                                  </p:stCondLst>
                                  <p:childTnLst>
                                    <p:animClr clrSpc="rgb" dir="cw">
                                      <p:cBhvr override="childStyle">
                                        <p:cTn id="12" dur="750" fill="hold"/>
                                        <p:tgtEl>
                                          <p:spTgt spid="7">
                                            <p:txEl>
                                              <p:pRg st="0" end="0"/>
                                            </p:txEl>
                                          </p:spTgt>
                                        </p:tgtEl>
                                        <p:attrNameLst>
                                          <p:attrName>style.color</p:attrName>
                                        </p:attrNameLst>
                                      </p:cBhvr>
                                      <p:to>
                                        <a:srgbClr val="E7E6E6"/>
                                      </p:to>
                                    </p:animClr>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grpId="0" nodeType="clickEffect">
                                  <p:stCondLst>
                                    <p:cond delay="0"/>
                                  </p:stCondLst>
                                  <p:childTnLst>
                                    <p:animClr clrSpc="rgb" dir="cw">
                                      <p:cBhvr override="childStyle">
                                        <p:cTn id="16" dur="1250" fill="hold"/>
                                        <p:tgtEl>
                                          <p:spTgt spid="7">
                                            <p:txEl>
                                              <p:pRg st="2" end="2"/>
                                            </p:txEl>
                                          </p:spTgt>
                                        </p:tgtEl>
                                        <p:attrNameLst>
                                          <p:attrName>style.color</p:attrName>
                                        </p:attrNameLst>
                                      </p:cBhvr>
                                      <p:to>
                                        <a:schemeClr val="folHlink"/>
                                      </p:to>
                                    </p:animClr>
                                  </p:childTnLst>
                                </p:cTn>
                              </p:par>
                              <p:par>
                                <p:cTn id="17" presetID="3" presetClass="emph" presetSubtype="2" fill="hold" grpId="1" nodeType="withEffect">
                                  <p:stCondLst>
                                    <p:cond delay="500"/>
                                  </p:stCondLst>
                                  <p:childTnLst>
                                    <p:animClr clrSpc="rgb" dir="cw">
                                      <p:cBhvr override="childStyle">
                                        <p:cTn id="18" dur="750" fill="hold"/>
                                        <p:tgtEl>
                                          <p:spTgt spid="7">
                                            <p:txEl>
                                              <p:pRg st="1" end="1"/>
                                            </p:txEl>
                                          </p:spTgt>
                                        </p:tgtEl>
                                        <p:attrNameLst>
                                          <p:attrName>style.color</p:attrName>
                                        </p:attrNameLst>
                                      </p:cBhvr>
                                      <p:to>
                                        <a:srgbClr val="E7E6E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7" grpId="1"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02E6B1-9ECE-41DE-8F0A-E0AB3F01ECBE}"/>
              </a:ext>
              <a:ext uri="{C183D7F6-B498-43B3-948B-1728B52AA6E4}">
                <adec:decorative xmlns:adec="http://schemas.microsoft.com/office/drawing/2017/decorative" val="1"/>
              </a:ext>
            </a:extLst>
          </p:cNvPr>
          <p:cNvSpPr/>
          <p:nvPr/>
        </p:nvSpPr>
        <p:spPr>
          <a:xfrm>
            <a:off x="0" y="0"/>
            <a:ext cx="9144000" cy="6017342"/>
          </a:xfrm>
          <a:prstGeom prst="rect">
            <a:avLst/>
          </a:prstGeom>
          <a:solidFill>
            <a:schemeClr val="bg2">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6A7E2-D604-4C87-9D49-F243A4B32F80}"/>
              </a:ext>
            </a:extLst>
          </p:cNvPr>
          <p:cNvSpPr>
            <a:spLocks noGrp="1"/>
          </p:cNvSpPr>
          <p:nvPr>
            <p:ph type="title"/>
          </p:nvPr>
        </p:nvSpPr>
        <p:spPr/>
        <p:txBody>
          <a:bodyPr>
            <a:normAutofit/>
          </a:bodyPr>
          <a:lstStyle/>
          <a:p>
            <a:r>
              <a:rPr lang="en-US" sz="3200" dirty="0"/>
              <a:t>Net Return on Investment over Time</a:t>
            </a:r>
          </a:p>
        </p:txBody>
      </p:sp>
      <p:graphicFrame>
        <p:nvGraphicFramePr>
          <p:cNvPr id="8" name="Content Placeholder 7" descr="line graph showing increase in funds generated (dollars) over a 5 year period starting at a negative $75,000 and increasing steeply in the first two years to $250,000 and then increasing more steadily over the next three years to $300,000. ">
            <a:extLst>
              <a:ext uri="{FF2B5EF4-FFF2-40B4-BE49-F238E27FC236}">
                <a16:creationId xmlns:a16="http://schemas.microsoft.com/office/drawing/2014/main" id="{D76D97D5-D54F-4272-9434-1D517C9510F6}"/>
              </a:ext>
            </a:extLst>
          </p:cNvPr>
          <p:cNvGraphicFramePr>
            <a:graphicFrameLocks noGrp="1"/>
          </p:cNvGraphicFramePr>
          <p:nvPr>
            <p:ph idx="1"/>
            <p:extLst>
              <p:ext uri="{D42A27DB-BD31-4B8C-83A1-F6EECF244321}">
                <p14:modId xmlns:p14="http://schemas.microsoft.com/office/powerpoint/2010/main" val="653437053"/>
              </p:ext>
            </p:extLst>
          </p:nvPr>
        </p:nvGraphicFramePr>
        <p:xfrm>
          <a:off x="441325" y="1368425"/>
          <a:ext cx="8253413" cy="4097338"/>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EA4C867A-50D8-46BD-BDC9-7B7741E9A630}"/>
              </a:ext>
            </a:extLst>
          </p:cNvPr>
          <p:cNvSpPr>
            <a:spLocks noGrp="1"/>
          </p:cNvSpPr>
          <p:nvPr>
            <p:ph type="sldNum" sz="quarter" idx="4"/>
          </p:nvPr>
        </p:nvSpPr>
        <p:spPr/>
        <p:txBody>
          <a:bodyPr/>
          <a:lstStyle/>
          <a:p>
            <a:fld id="{8FF8BE51-C3B0-9B4F-9A06-4F809A9A7941}" type="slidenum">
              <a:rPr lang="en-US" smtClean="0"/>
              <a:pPr/>
              <a:t>20</a:t>
            </a:fld>
            <a:endParaRPr lang="en-US"/>
          </a:p>
        </p:txBody>
      </p:sp>
    </p:spTree>
    <p:extLst>
      <p:ext uri="{BB962C8B-B14F-4D97-AF65-F5344CB8AC3E}">
        <p14:creationId xmlns:p14="http://schemas.microsoft.com/office/powerpoint/2010/main" val="2834517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miling young boy wearing a big red bow tie">
            <a:extLst>
              <a:ext uri="{FF2B5EF4-FFF2-40B4-BE49-F238E27FC236}">
                <a16:creationId xmlns:a16="http://schemas.microsoft.com/office/drawing/2014/main" id="{EA14D649-28C1-454D-A5E0-7B20C981321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0737" y="1717523"/>
            <a:ext cx="2856272" cy="3155814"/>
          </a:xfrm>
          <a:prstGeom prst="rect">
            <a:avLst/>
          </a:prstGeom>
          <a:solidFill>
            <a:srgbClr val="FFFFFF"/>
          </a:solidFill>
          <a:ln w="12700">
            <a:solidFill>
              <a:schemeClr val="tx1"/>
            </a:solidFill>
          </a:ln>
        </p:spPr>
      </p:pic>
      <p:sp>
        <p:nvSpPr>
          <p:cNvPr id="4" name="Title 3">
            <a:extLst>
              <a:ext uri="{FF2B5EF4-FFF2-40B4-BE49-F238E27FC236}">
                <a16:creationId xmlns:a16="http://schemas.microsoft.com/office/drawing/2014/main" id="{06B98A51-8C3B-4039-826E-D8F482269C7B}"/>
              </a:ext>
            </a:extLst>
          </p:cNvPr>
          <p:cNvSpPr>
            <a:spLocks noGrp="1"/>
          </p:cNvSpPr>
          <p:nvPr>
            <p:ph type="title"/>
          </p:nvPr>
        </p:nvSpPr>
        <p:spPr/>
        <p:txBody>
          <a:bodyPr anchor="t">
            <a:normAutofit/>
          </a:bodyPr>
          <a:lstStyle/>
          <a:p>
            <a:r>
              <a:rPr lang="en-US" dirty="0"/>
              <a:t>Making the Sell</a:t>
            </a:r>
          </a:p>
        </p:txBody>
      </p:sp>
      <p:sp>
        <p:nvSpPr>
          <p:cNvPr id="77" name="Slide Number Placeholder 5">
            <a:extLst>
              <a:ext uri="{FF2B5EF4-FFF2-40B4-BE49-F238E27FC236}">
                <a16:creationId xmlns:a16="http://schemas.microsoft.com/office/drawing/2014/main" id="{1C783A9A-40C1-49D2-94F3-09797F09C7A9}"/>
              </a:ext>
            </a:extLst>
          </p:cNvPr>
          <p:cNvSpPr>
            <a:spLocks noGrp="1"/>
          </p:cNvSpPr>
          <p:nvPr>
            <p:ph type="sldNum" sz="quarter" idx="4"/>
          </p:nvPr>
        </p:nvSpPr>
        <p:spPr/>
        <p:txBody>
          <a:bodyPr/>
          <a:lstStyle/>
          <a:p>
            <a:pPr>
              <a:spcAft>
                <a:spcPts val="600"/>
              </a:spcAft>
            </a:pPr>
            <a:fld id="{8FF8BE51-C3B0-9B4F-9A06-4F809A9A7941}" type="slidenum">
              <a:rPr lang="en-US" smtClean="0"/>
              <a:pPr>
                <a:spcAft>
                  <a:spcPts val="600"/>
                </a:spcAft>
              </a:pPr>
              <a:t>21</a:t>
            </a:fld>
            <a:endParaRPr lang="en-US"/>
          </a:p>
        </p:txBody>
      </p:sp>
    </p:spTree>
    <p:extLst>
      <p:ext uri="{BB962C8B-B14F-4D97-AF65-F5344CB8AC3E}">
        <p14:creationId xmlns:p14="http://schemas.microsoft.com/office/powerpoint/2010/main" val="1053575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BC18-4D3F-494B-AF08-F0EF2BD6E405}"/>
              </a:ext>
            </a:extLst>
          </p:cNvPr>
          <p:cNvSpPr>
            <a:spLocks noGrp="1"/>
          </p:cNvSpPr>
          <p:nvPr>
            <p:ph type="title"/>
          </p:nvPr>
        </p:nvSpPr>
        <p:spPr/>
        <p:txBody>
          <a:bodyPr anchor="t">
            <a:normAutofit/>
          </a:bodyPr>
          <a:lstStyle/>
          <a:p>
            <a:r>
              <a:rPr lang="en-US" sz="2400" dirty="0"/>
              <a:t>Questions to be Answered</a:t>
            </a:r>
          </a:p>
        </p:txBody>
      </p:sp>
      <p:sp>
        <p:nvSpPr>
          <p:cNvPr id="3" name="Content Placeholder 2">
            <a:extLst>
              <a:ext uri="{FF2B5EF4-FFF2-40B4-BE49-F238E27FC236}">
                <a16:creationId xmlns:a16="http://schemas.microsoft.com/office/drawing/2014/main" id="{31597405-1CC2-461B-9406-B51D86337BEC}"/>
              </a:ext>
            </a:extLst>
          </p:cNvPr>
          <p:cNvSpPr>
            <a:spLocks noGrp="1"/>
          </p:cNvSpPr>
          <p:nvPr>
            <p:ph idx="1"/>
          </p:nvPr>
        </p:nvSpPr>
        <p:spPr/>
        <p:txBody>
          <a:bodyPr>
            <a:noAutofit/>
          </a:bodyPr>
          <a:lstStyle/>
          <a:p>
            <a:r>
              <a:rPr lang="en-US" sz="2400" dirty="0"/>
              <a:t>Projected increase in revenue</a:t>
            </a:r>
          </a:p>
          <a:p>
            <a:pPr lvl="1"/>
            <a:r>
              <a:rPr lang="en-US" sz="2400" dirty="0"/>
              <a:t>Medicaid</a:t>
            </a:r>
          </a:p>
          <a:p>
            <a:pPr lvl="1"/>
            <a:r>
              <a:rPr lang="en-US" sz="2400" dirty="0"/>
              <a:t>Private Insurance</a:t>
            </a:r>
          </a:p>
          <a:p>
            <a:r>
              <a:rPr lang="en-US" sz="2400" dirty="0"/>
              <a:t>Impact on other federal and state fund sources</a:t>
            </a:r>
          </a:p>
          <a:p>
            <a:pPr lvl="1"/>
            <a:r>
              <a:rPr lang="en-US" sz="2400" dirty="0"/>
              <a:t>Impact on state general revenue</a:t>
            </a:r>
          </a:p>
          <a:p>
            <a:pPr lvl="1"/>
            <a:r>
              <a:rPr lang="en-US" sz="2400" dirty="0"/>
              <a:t>Impact on MOE</a:t>
            </a:r>
          </a:p>
          <a:p>
            <a:r>
              <a:rPr lang="en-US" sz="2400" dirty="0"/>
              <a:t>Fiscal Impact for first and subsequent years</a:t>
            </a:r>
          </a:p>
          <a:p>
            <a:endParaRPr lang="en-US" sz="2400" dirty="0"/>
          </a:p>
          <a:p>
            <a:endParaRPr lang="en-US" sz="2400" dirty="0"/>
          </a:p>
        </p:txBody>
      </p:sp>
      <p:sp>
        <p:nvSpPr>
          <p:cNvPr id="4" name="Slide Number Placeholder 3">
            <a:extLst>
              <a:ext uri="{FF2B5EF4-FFF2-40B4-BE49-F238E27FC236}">
                <a16:creationId xmlns:a16="http://schemas.microsoft.com/office/drawing/2014/main" id="{C5E56A23-A39F-4F73-89CA-ABE84BBB4183}"/>
              </a:ext>
            </a:extLst>
          </p:cNvPr>
          <p:cNvSpPr>
            <a:spLocks noGrp="1"/>
          </p:cNvSpPr>
          <p:nvPr>
            <p:ph type="sldNum" sz="quarter" idx="4"/>
          </p:nvPr>
        </p:nvSpPr>
        <p:spPr/>
        <p:txBody>
          <a:bodyPr/>
          <a:lstStyle/>
          <a:p>
            <a:fld id="{8FF8BE51-C3B0-9B4F-9A06-4F809A9A7941}" type="slidenum">
              <a:rPr lang="en-US" smtClean="0"/>
              <a:pPr/>
              <a:t>22</a:t>
            </a:fld>
            <a:endParaRPr lang="en-US"/>
          </a:p>
        </p:txBody>
      </p:sp>
    </p:spTree>
    <p:extLst>
      <p:ext uri="{BB962C8B-B14F-4D97-AF65-F5344CB8AC3E}">
        <p14:creationId xmlns:p14="http://schemas.microsoft.com/office/powerpoint/2010/main" val="4186834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3 preschool children smiling at the camera">
            <a:extLst>
              <a:ext uri="{FF2B5EF4-FFF2-40B4-BE49-F238E27FC236}">
                <a16:creationId xmlns:a16="http://schemas.microsoft.com/office/drawing/2014/main" id="{9CF7D0AF-0F3D-4C47-BBF5-F0B1876B7C8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12"/>
          <a:stretch/>
        </p:blipFill>
        <p:spPr bwMode="auto">
          <a:xfrm>
            <a:off x="2640794" y="1567272"/>
            <a:ext cx="3854245" cy="2893779"/>
          </a:xfrm>
          <a:prstGeom prst="rect">
            <a:avLst/>
          </a:prstGeom>
          <a:solidFill>
            <a:srgbClr val="FFFFFF"/>
          </a:solidFill>
          <a:ln w="12700">
            <a:solidFill>
              <a:schemeClr val="tx1"/>
            </a:solidFill>
          </a:ln>
        </p:spPr>
      </p:pic>
      <p:sp>
        <p:nvSpPr>
          <p:cNvPr id="4" name="Title 3">
            <a:extLst>
              <a:ext uri="{FF2B5EF4-FFF2-40B4-BE49-F238E27FC236}">
                <a16:creationId xmlns:a16="http://schemas.microsoft.com/office/drawing/2014/main" id="{D38984F7-BA56-44AB-9253-D8263327A110}"/>
              </a:ext>
            </a:extLst>
          </p:cNvPr>
          <p:cNvSpPr>
            <a:spLocks noGrp="1"/>
          </p:cNvSpPr>
          <p:nvPr>
            <p:ph type="title"/>
          </p:nvPr>
        </p:nvSpPr>
        <p:spPr/>
        <p:txBody>
          <a:bodyPr vert="horz" lIns="91440" tIns="45720" rIns="91440" bIns="45720" rtlCol="0" anchor="t">
            <a:normAutofit/>
          </a:bodyPr>
          <a:lstStyle/>
          <a:p>
            <a:pPr defTabSz="914400"/>
            <a:r>
              <a:rPr lang="en-US" dirty="0"/>
              <a:t>Developing Options</a:t>
            </a:r>
          </a:p>
        </p:txBody>
      </p:sp>
      <p:sp>
        <p:nvSpPr>
          <p:cNvPr id="13" name="Slide Number Placeholder 5">
            <a:extLst>
              <a:ext uri="{FF2B5EF4-FFF2-40B4-BE49-F238E27FC236}">
                <a16:creationId xmlns:a16="http://schemas.microsoft.com/office/drawing/2014/main" id="{6A469098-A54C-474A-93EA-07B39E1B267D}"/>
              </a:ext>
            </a:extLst>
          </p:cNvPr>
          <p:cNvSpPr>
            <a:spLocks noGrp="1"/>
          </p:cNvSpPr>
          <p:nvPr>
            <p:ph type="sldNum" sz="quarter" idx="4"/>
          </p:nvPr>
        </p:nvSpPr>
        <p:spPr/>
        <p:txBody>
          <a:bodyPr/>
          <a:lstStyle/>
          <a:p>
            <a:pPr>
              <a:spcAft>
                <a:spcPts val="600"/>
              </a:spcAft>
            </a:pPr>
            <a:fld id="{8FF8BE51-C3B0-9B4F-9A06-4F809A9A7941}" type="slidenum">
              <a:rPr lang="en-US" smtClean="0"/>
              <a:pPr>
                <a:spcAft>
                  <a:spcPts val="600"/>
                </a:spcAft>
              </a:pPr>
              <a:t>23</a:t>
            </a:fld>
            <a:endParaRPr lang="en-US"/>
          </a:p>
        </p:txBody>
      </p:sp>
    </p:spTree>
    <p:extLst>
      <p:ext uri="{BB962C8B-B14F-4D97-AF65-F5344CB8AC3E}">
        <p14:creationId xmlns:p14="http://schemas.microsoft.com/office/powerpoint/2010/main" val="443161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2180D-1F73-4AC5-B72C-71514A57276B}"/>
              </a:ext>
            </a:extLst>
          </p:cNvPr>
          <p:cNvSpPr>
            <a:spLocks noGrp="1"/>
          </p:cNvSpPr>
          <p:nvPr>
            <p:ph type="title"/>
          </p:nvPr>
        </p:nvSpPr>
        <p:spPr/>
        <p:txBody>
          <a:bodyPr anchor="t">
            <a:normAutofit/>
          </a:bodyPr>
          <a:lstStyle/>
          <a:p>
            <a:r>
              <a:rPr lang="en-US"/>
              <a:t>All or Nothing?</a:t>
            </a:r>
          </a:p>
        </p:txBody>
      </p:sp>
      <p:sp>
        <p:nvSpPr>
          <p:cNvPr id="3" name="Content Placeholder 2">
            <a:extLst>
              <a:ext uri="{FF2B5EF4-FFF2-40B4-BE49-F238E27FC236}">
                <a16:creationId xmlns:a16="http://schemas.microsoft.com/office/drawing/2014/main" id="{04558C4C-1CD6-4FB7-8871-153C6D1F3DA7}"/>
              </a:ext>
            </a:extLst>
          </p:cNvPr>
          <p:cNvSpPr>
            <a:spLocks noGrp="1"/>
          </p:cNvSpPr>
          <p:nvPr>
            <p:ph idx="1"/>
          </p:nvPr>
        </p:nvSpPr>
        <p:spPr/>
        <p:txBody>
          <a:bodyPr>
            <a:normAutofit/>
          </a:bodyPr>
          <a:lstStyle/>
          <a:p>
            <a:r>
              <a:rPr lang="en-US" sz="2400" dirty="0"/>
              <a:t>Goal: Informed decision-making at all levels</a:t>
            </a:r>
          </a:p>
          <a:p>
            <a:r>
              <a:rPr lang="en-US" sz="2400" dirty="0"/>
              <a:t>Identification of potential options for moving forward</a:t>
            </a:r>
          </a:p>
          <a:p>
            <a:pPr lvl="1"/>
            <a:r>
              <a:rPr lang="en-US" sz="2400" dirty="0"/>
              <a:t>Desired Change</a:t>
            </a:r>
          </a:p>
          <a:p>
            <a:pPr lvl="1"/>
            <a:r>
              <a:rPr lang="en-US" sz="2400" dirty="0"/>
              <a:t>Incremental Change</a:t>
            </a:r>
          </a:p>
        </p:txBody>
      </p:sp>
      <p:sp>
        <p:nvSpPr>
          <p:cNvPr id="73" name="Slide Number Placeholder 5">
            <a:extLst>
              <a:ext uri="{FF2B5EF4-FFF2-40B4-BE49-F238E27FC236}">
                <a16:creationId xmlns:a16="http://schemas.microsoft.com/office/drawing/2014/main" id="{CF1172AB-1ED4-47B9-8A5F-37E62B2FD3EC}"/>
              </a:ext>
            </a:extLst>
          </p:cNvPr>
          <p:cNvSpPr>
            <a:spLocks noGrp="1"/>
          </p:cNvSpPr>
          <p:nvPr>
            <p:ph type="sldNum" sz="quarter" idx="4"/>
          </p:nvPr>
        </p:nvSpPr>
        <p:spPr/>
        <p:txBody>
          <a:bodyPr/>
          <a:lstStyle/>
          <a:p>
            <a:pPr>
              <a:spcAft>
                <a:spcPts val="600"/>
              </a:spcAft>
            </a:pPr>
            <a:fld id="{8FF8BE51-C3B0-9B4F-9A06-4F809A9A7941}" type="slidenum">
              <a:rPr lang="en-US" smtClean="0"/>
              <a:pPr>
                <a:spcAft>
                  <a:spcPts val="600"/>
                </a:spcAft>
              </a:pPr>
              <a:t>24</a:t>
            </a:fld>
            <a:endParaRPr lang="en-US"/>
          </a:p>
        </p:txBody>
      </p:sp>
    </p:spTree>
    <p:extLst>
      <p:ext uri="{BB962C8B-B14F-4D97-AF65-F5344CB8AC3E}">
        <p14:creationId xmlns:p14="http://schemas.microsoft.com/office/powerpoint/2010/main" val="33644007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355001"/>
            <a:ext cx="7556313" cy="1232135"/>
          </a:xfrm>
        </p:spPr>
        <p:txBody>
          <a:bodyPr/>
          <a:lstStyle/>
          <a:p>
            <a:pPr algn="ctr"/>
            <a:r>
              <a:rPr lang="en-US" sz="2400" dirty="0"/>
              <a:t>Massachusetts Private Insurance Participation</a:t>
            </a:r>
            <a:br>
              <a:rPr lang="en-US" sz="2400" dirty="0"/>
            </a:br>
            <a:r>
              <a:rPr lang="en-US" sz="2400" dirty="0"/>
              <a:t>1991 - present</a:t>
            </a:r>
          </a:p>
        </p:txBody>
      </p:sp>
      <p:sp>
        <p:nvSpPr>
          <p:cNvPr id="3" name="Content Placeholder 2"/>
          <p:cNvSpPr>
            <a:spLocks noGrp="1"/>
          </p:cNvSpPr>
          <p:nvPr>
            <p:ph idx="1"/>
          </p:nvPr>
        </p:nvSpPr>
        <p:spPr>
          <a:xfrm>
            <a:off x="612774" y="1101437"/>
            <a:ext cx="8107644" cy="5161960"/>
          </a:xfrm>
        </p:spPr>
        <p:txBody>
          <a:bodyPr>
            <a:normAutofit/>
          </a:bodyPr>
          <a:lstStyle/>
          <a:p>
            <a:pPr>
              <a:lnSpc>
                <a:spcPct val="90000"/>
              </a:lnSpc>
            </a:pPr>
            <a:r>
              <a:rPr lang="en-US" altLang="en-US" sz="2000" dirty="0"/>
              <a:t>The Massachusetts EI reimbursement model changed from cost reimbursement contracts to a unit-based contact system in FY-1985 concurrent with Medicaid participation.</a:t>
            </a:r>
          </a:p>
          <a:p>
            <a:pPr>
              <a:lnSpc>
                <a:spcPct val="90000"/>
              </a:lnSpc>
            </a:pPr>
            <a:r>
              <a:rPr lang="en-US" altLang="en-US" sz="2000" dirty="0"/>
              <a:t>Currently (effective 7/1/2020) 7 third party reimbursable services &amp; current hourly rates (divisible by 15-minute increments) for program-based model:</a:t>
            </a:r>
          </a:p>
          <a:p>
            <a:pPr lvl="1">
              <a:lnSpc>
                <a:spcPct val="90000"/>
              </a:lnSpc>
            </a:pPr>
            <a:r>
              <a:rPr lang="en-US" altLang="en-US" sz="2000" dirty="0"/>
              <a:t>Home Visits 			$101.12</a:t>
            </a:r>
          </a:p>
          <a:p>
            <a:pPr lvl="1">
              <a:lnSpc>
                <a:spcPct val="90000"/>
              </a:lnSpc>
            </a:pPr>
            <a:r>
              <a:rPr lang="en-US" altLang="en-US" sz="2000" dirty="0"/>
              <a:t>Center Individual 		    86.40</a:t>
            </a:r>
          </a:p>
          <a:p>
            <a:pPr lvl="1">
              <a:lnSpc>
                <a:spcPct val="90000"/>
              </a:lnSpc>
            </a:pPr>
            <a:r>
              <a:rPr lang="en-US" altLang="en-US" sz="2000" dirty="0"/>
              <a:t>Community Based Group     38.72</a:t>
            </a:r>
          </a:p>
          <a:p>
            <a:pPr lvl="1">
              <a:lnSpc>
                <a:spcPct val="90000"/>
              </a:lnSpc>
            </a:pPr>
            <a:r>
              <a:rPr lang="en-US" altLang="en-US" sz="2000" dirty="0"/>
              <a:t>EI Only Group 		    29.48</a:t>
            </a:r>
          </a:p>
          <a:p>
            <a:pPr lvl="1">
              <a:lnSpc>
                <a:spcPct val="90000"/>
              </a:lnSpc>
            </a:pPr>
            <a:r>
              <a:rPr lang="en-US" altLang="en-US" sz="2000" dirty="0"/>
              <a:t>Parent Group	 		    37.84</a:t>
            </a:r>
          </a:p>
          <a:p>
            <a:pPr lvl="1">
              <a:lnSpc>
                <a:spcPct val="90000"/>
              </a:lnSpc>
            </a:pPr>
            <a:r>
              <a:rPr lang="en-US" altLang="en-US" sz="2000" dirty="0"/>
              <a:t>Screening 			  117.96</a:t>
            </a:r>
          </a:p>
          <a:p>
            <a:pPr lvl="1">
              <a:lnSpc>
                <a:spcPct val="90000"/>
              </a:lnSpc>
            </a:pPr>
            <a:r>
              <a:rPr lang="en-US" altLang="en-US" sz="2000" dirty="0"/>
              <a:t>Assessment			  135.36</a:t>
            </a:r>
          </a:p>
          <a:p>
            <a:pPr marL="0" indent="0">
              <a:lnSpc>
                <a:spcPct val="90000"/>
              </a:lnSpc>
              <a:buNone/>
            </a:pPr>
            <a:endParaRPr lang="en-US" altLang="en-US" dirty="0"/>
          </a:p>
          <a:p>
            <a:endParaRPr lang="en-US" dirty="0"/>
          </a:p>
        </p:txBody>
      </p:sp>
      <p:sp>
        <p:nvSpPr>
          <p:cNvPr id="5" name="Slide Number Placeholder 4"/>
          <p:cNvSpPr>
            <a:spLocks noGrp="1"/>
          </p:cNvSpPr>
          <p:nvPr>
            <p:ph type="sldNum" sz="quarter" idx="12"/>
          </p:nvPr>
        </p:nvSpPr>
        <p:spPr>
          <a:xfrm>
            <a:off x="8305800" y="242234"/>
            <a:ext cx="55403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1481631-C391-4C23-A0F2-BAA4E2FDD1EB}" type="slidenum">
              <a:rPr lang="en-US" smtClean="0"/>
              <a:pPr>
                <a:defRPr/>
              </a:pPr>
              <a:t>25</a:t>
            </a:fld>
            <a:endParaRPr lang="en-US" dirty="0"/>
          </a:p>
        </p:txBody>
      </p:sp>
      <p:sp>
        <p:nvSpPr>
          <p:cNvPr id="6" name="Footer Placeholder 5"/>
          <p:cNvSpPr>
            <a:spLocks noGrp="1"/>
          </p:cNvSpPr>
          <p:nvPr>
            <p:ph type="ftr" sz="quarter" idx="11"/>
          </p:nvPr>
        </p:nvSpPr>
        <p:spPr>
          <a:xfrm>
            <a:off x="201706" y="6423585"/>
            <a:ext cx="6122894"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100" kern="1200">
                <a:solidFill>
                  <a:schemeClr val="tx1">
                    <a:lumMod val="65000"/>
                    <a:lumOff val="3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Tree>
    <p:extLst>
      <p:ext uri="{BB962C8B-B14F-4D97-AF65-F5344CB8AC3E}">
        <p14:creationId xmlns:p14="http://schemas.microsoft.com/office/powerpoint/2010/main" val="1040839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MA Private Insurance Mandate Incremental Changes</a:t>
            </a:r>
          </a:p>
        </p:txBody>
      </p:sp>
      <p:sp>
        <p:nvSpPr>
          <p:cNvPr id="3" name="Content Placeholder 2"/>
          <p:cNvSpPr>
            <a:spLocks noGrp="1"/>
          </p:cNvSpPr>
          <p:nvPr>
            <p:ph idx="1"/>
          </p:nvPr>
        </p:nvSpPr>
        <p:spPr>
          <a:xfrm>
            <a:off x="882938" y="1061449"/>
            <a:ext cx="7556313" cy="4200084"/>
          </a:xfrm>
        </p:spPr>
        <p:txBody>
          <a:bodyPr>
            <a:normAutofit lnSpcReduction="10000"/>
          </a:bodyPr>
          <a:lstStyle/>
          <a:p>
            <a:pPr>
              <a:lnSpc>
                <a:spcPct val="90000"/>
              </a:lnSpc>
            </a:pPr>
            <a:r>
              <a:rPr lang="en-US" altLang="en-US" sz="2400" dirty="0"/>
              <a:t>Bill introduced in 1986</a:t>
            </a:r>
          </a:p>
          <a:p>
            <a:pPr>
              <a:lnSpc>
                <a:spcPct val="90000"/>
              </a:lnSpc>
            </a:pPr>
            <a:r>
              <a:rPr lang="en-US" altLang="en-US" sz="2400" dirty="0"/>
              <a:t>Legislation passed in January 1990</a:t>
            </a:r>
          </a:p>
          <a:p>
            <a:pPr>
              <a:lnSpc>
                <a:spcPct val="90000"/>
              </a:lnSpc>
            </a:pPr>
            <a:r>
              <a:rPr lang="en-US" altLang="en-US" sz="2400" dirty="0"/>
              <a:t>Law took effect in April 1990</a:t>
            </a:r>
          </a:p>
          <a:p>
            <a:pPr>
              <a:lnSpc>
                <a:spcPct val="90000"/>
              </a:lnSpc>
            </a:pPr>
            <a:r>
              <a:rPr lang="en-US" altLang="en-US" sz="2400" dirty="0"/>
              <a:t>Fully in effect April 1991</a:t>
            </a:r>
          </a:p>
          <a:p>
            <a:pPr>
              <a:lnSpc>
                <a:spcPct val="90000"/>
              </a:lnSpc>
            </a:pPr>
            <a:r>
              <a:rPr lang="en-US" altLang="en-US" sz="2400" dirty="0"/>
              <a:t>“Medically Necessary” criteria</a:t>
            </a:r>
          </a:p>
          <a:p>
            <a:pPr>
              <a:lnSpc>
                <a:spcPct val="90000"/>
              </a:lnSpc>
            </a:pPr>
            <a:r>
              <a:rPr lang="en-US" altLang="en-US" sz="2400" dirty="0"/>
              <a:t>DPH serves as gatekeeper for Medicaid EI </a:t>
            </a:r>
          </a:p>
          <a:p>
            <a:pPr>
              <a:lnSpc>
                <a:spcPct val="90000"/>
              </a:lnSpc>
            </a:pPr>
            <a:r>
              <a:rPr lang="en-US" altLang="en-US" sz="2400" dirty="0"/>
              <a:t>Service costs capped</a:t>
            </a:r>
          </a:p>
          <a:p>
            <a:pPr lvl="1">
              <a:lnSpc>
                <a:spcPct val="90000"/>
              </a:lnSpc>
            </a:pPr>
            <a:r>
              <a:rPr lang="en-US" altLang="en-US" sz="2400" dirty="0"/>
              <a:t>Initial $2,400 yearly/ $7,200 aggregate</a:t>
            </a:r>
          </a:p>
          <a:p>
            <a:pPr lvl="1">
              <a:lnSpc>
                <a:spcPct val="90000"/>
              </a:lnSpc>
            </a:pPr>
            <a:r>
              <a:rPr lang="en-US" altLang="en-US" sz="2400" dirty="0"/>
              <a:t>SFY- 97 - $3,200 yearly/$9,600 aggregate</a:t>
            </a:r>
          </a:p>
          <a:p>
            <a:pPr lvl="1">
              <a:lnSpc>
                <a:spcPct val="90000"/>
              </a:lnSpc>
            </a:pPr>
            <a:r>
              <a:rPr lang="en-US" altLang="en-US" sz="2400" dirty="0"/>
              <a:t>SFY- 03 - $5,200 yearly/$15,600 aggregate</a:t>
            </a:r>
          </a:p>
          <a:p>
            <a:pPr>
              <a:lnSpc>
                <a:spcPct val="90000"/>
              </a:lnSpc>
            </a:pPr>
            <a:r>
              <a:rPr lang="en-US" altLang="en-US" sz="2400" dirty="0"/>
              <a:t>SFY-13 – Cap removed</a:t>
            </a:r>
          </a:p>
          <a:p>
            <a:pPr lvl="1">
              <a:lnSpc>
                <a:spcPct val="90000"/>
              </a:lnSpc>
            </a:pPr>
            <a:endParaRPr lang="en-US" altLang="en-US" dirty="0"/>
          </a:p>
          <a:p>
            <a:endParaRPr lang="en-US" dirty="0"/>
          </a:p>
        </p:txBody>
      </p:sp>
      <p:sp>
        <p:nvSpPr>
          <p:cNvPr id="5" name="Slide Number Placeholder 4"/>
          <p:cNvSpPr>
            <a:spLocks noGrp="1"/>
          </p:cNvSpPr>
          <p:nvPr>
            <p:ph type="sldNum" sz="quarter" idx="12"/>
          </p:nvPr>
        </p:nvSpPr>
        <p:spPr>
          <a:xfrm>
            <a:off x="8305800" y="242234"/>
            <a:ext cx="55403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1481631-C391-4C23-A0F2-BAA4E2FDD1EB}" type="slidenum">
              <a:rPr lang="en-US" smtClean="0"/>
              <a:pPr>
                <a:defRPr/>
              </a:pPr>
              <a:t>26</a:t>
            </a:fld>
            <a:endParaRPr lang="en-US" dirty="0"/>
          </a:p>
        </p:txBody>
      </p:sp>
      <p:sp>
        <p:nvSpPr>
          <p:cNvPr id="6" name="Footer Placeholder 5"/>
          <p:cNvSpPr>
            <a:spLocks noGrp="1"/>
          </p:cNvSpPr>
          <p:nvPr>
            <p:ph type="ftr" sz="quarter" idx="11"/>
          </p:nvPr>
        </p:nvSpPr>
        <p:spPr>
          <a:xfrm>
            <a:off x="201706" y="6423585"/>
            <a:ext cx="6122894"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100" kern="1200">
                <a:solidFill>
                  <a:schemeClr val="tx1">
                    <a:lumMod val="65000"/>
                    <a:lumOff val="3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Tree>
    <p:extLst>
      <p:ext uri="{BB962C8B-B14F-4D97-AF65-F5344CB8AC3E}">
        <p14:creationId xmlns:p14="http://schemas.microsoft.com/office/powerpoint/2010/main" val="42335828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has worked in MA</a:t>
            </a:r>
          </a:p>
        </p:txBody>
      </p:sp>
      <p:sp>
        <p:nvSpPr>
          <p:cNvPr id="3" name="Content Placeholder 2"/>
          <p:cNvSpPr>
            <a:spLocks noGrp="1"/>
          </p:cNvSpPr>
          <p:nvPr>
            <p:ph idx="1"/>
          </p:nvPr>
        </p:nvSpPr>
        <p:spPr/>
        <p:txBody>
          <a:bodyPr>
            <a:normAutofit/>
          </a:bodyPr>
          <a:lstStyle/>
          <a:p>
            <a:pPr>
              <a:lnSpc>
                <a:spcPct val="90000"/>
              </a:lnSpc>
            </a:pPr>
            <a:r>
              <a:rPr lang="en-US" altLang="en-US" sz="2400" dirty="0"/>
              <a:t>VISION, COMMITMENT, PERSISTENCE</a:t>
            </a:r>
          </a:p>
          <a:p>
            <a:pPr>
              <a:lnSpc>
                <a:spcPct val="90000"/>
              </a:lnSpc>
            </a:pPr>
            <a:r>
              <a:rPr lang="en-US" altLang="en-US" sz="2400" dirty="0"/>
              <a:t>Positive, cooperative working relationships with insurers and Medicaid</a:t>
            </a:r>
          </a:p>
          <a:p>
            <a:pPr>
              <a:lnSpc>
                <a:spcPct val="90000"/>
              </a:lnSpc>
            </a:pPr>
            <a:r>
              <a:rPr lang="en-US" altLang="en-US" sz="2400" dirty="0"/>
              <a:t>Insurance/Health Plans with Early Intervention coordinators work best</a:t>
            </a:r>
          </a:p>
          <a:p>
            <a:pPr>
              <a:lnSpc>
                <a:spcPct val="90000"/>
              </a:lnSpc>
            </a:pPr>
            <a:r>
              <a:rPr lang="en-US" altLang="en-US" sz="2400" dirty="0"/>
              <a:t>Insurers did not strongly oppose withdrawal of cap </a:t>
            </a:r>
          </a:p>
          <a:p>
            <a:pPr>
              <a:lnSpc>
                <a:spcPct val="90000"/>
              </a:lnSpc>
            </a:pPr>
            <a:r>
              <a:rPr lang="en-US" altLang="en-US" sz="2400" dirty="0"/>
              <a:t>Joint efforts related to billing/claims submission</a:t>
            </a:r>
          </a:p>
          <a:p>
            <a:pPr>
              <a:lnSpc>
                <a:spcPct val="90000"/>
              </a:lnSpc>
            </a:pPr>
            <a:r>
              <a:rPr lang="en-US" altLang="en-US" sz="2400" dirty="0"/>
              <a:t>Ongoing identification of systemic problems, programs, </a:t>
            </a:r>
            <a:r>
              <a:rPr lang="en-US" altLang="en-US" sz="2400" dirty="0" err="1"/>
              <a:t>payors</a:t>
            </a:r>
            <a:endParaRPr lang="en-US" altLang="en-US" sz="2400" dirty="0"/>
          </a:p>
          <a:p>
            <a:pPr marL="0" indent="0">
              <a:buNone/>
            </a:pPr>
            <a:endParaRPr lang="en-US" dirty="0"/>
          </a:p>
        </p:txBody>
      </p:sp>
      <p:sp>
        <p:nvSpPr>
          <p:cNvPr id="5" name="Slide Number Placeholder 4"/>
          <p:cNvSpPr>
            <a:spLocks noGrp="1"/>
          </p:cNvSpPr>
          <p:nvPr>
            <p:ph type="sldNum" sz="quarter" idx="12"/>
          </p:nvPr>
        </p:nvSpPr>
        <p:spPr>
          <a:xfrm>
            <a:off x="8305800" y="242234"/>
            <a:ext cx="55403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1481631-C391-4C23-A0F2-BAA4E2FDD1EB}" type="slidenum">
              <a:rPr lang="en-US" smtClean="0"/>
              <a:pPr>
                <a:defRPr/>
              </a:pPr>
              <a:t>27</a:t>
            </a:fld>
            <a:endParaRPr lang="en-US" dirty="0"/>
          </a:p>
        </p:txBody>
      </p:sp>
      <p:sp>
        <p:nvSpPr>
          <p:cNvPr id="6" name="Footer Placeholder 5"/>
          <p:cNvSpPr>
            <a:spLocks noGrp="1"/>
          </p:cNvSpPr>
          <p:nvPr>
            <p:ph type="ftr" sz="quarter" idx="11"/>
          </p:nvPr>
        </p:nvSpPr>
        <p:spPr>
          <a:xfrm>
            <a:off x="201706" y="6423585"/>
            <a:ext cx="6122894"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100" kern="1200">
                <a:solidFill>
                  <a:schemeClr val="tx1">
                    <a:lumMod val="65000"/>
                    <a:lumOff val="3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Tree>
    <p:extLst>
      <p:ext uri="{BB962C8B-B14F-4D97-AF65-F5344CB8AC3E}">
        <p14:creationId xmlns:p14="http://schemas.microsoft.com/office/powerpoint/2010/main" val="22724704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Strategies for Accessing Private Insurance </a:t>
            </a:r>
          </a:p>
        </p:txBody>
      </p:sp>
      <p:sp>
        <p:nvSpPr>
          <p:cNvPr id="3" name="Content Placeholder 2"/>
          <p:cNvSpPr>
            <a:spLocks noGrp="1"/>
          </p:cNvSpPr>
          <p:nvPr>
            <p:ph idx="1"/>
          </p:nvPr>
        </p:nvSpPr>
        <p:spPr>
          <a:xfrm>
            <a:off x="440870" y="1192493"/>
            <a:ext cx="8254093" cy="4097988"/>
          </a:xfrm>
        </p:spPr>
        <p:txBody>
          <a:bodyPr>
            <a:noAutofit/>
          </a:bodyPr>
          <a:lstStyle/>
          <a:p>
            <a:r>
              <a:rPr lang="en-US" sz="2000" dirty="0"/>
              <a:t>Research and utilization of other state’s insurance legislation</a:t>
            </a:r>
          </a:p>
          <a:p>
            <a:r>
              <a:rPr lang="en-US" sz="2000" dirty="0"/>
              <a:t>Determine if the type of coverage you seek (discrete therapy, program driven model, service type vs. discipline specific)</a:t>
            </a:r>
          </a:p>
          <a:p>
            <a:r>
              <a:rPr lang="en-US" sz="2000" dirty="0"/>
              <a:t>Congruence between system design and what insurers reimburse</a:t>
            </a:r>
          </a:p>
          <a:p>
            <a:r>
              <a:rPr lang="en-US" sz="2000" dirty="0"/>
              <a:t>Circle of Engagement documents (who are your friends)</a:t>
            </a:r>
          </a:p>
          <a:p>
            <a:r>
              <a:rPr lang="en-US" sz="2000" dirty="0"/>
              <a:t>Health Plans are not your “enemy”</a:t>
            </a:r>
          </a:p>
          <a:p>
            <a:r>
              <a:rPr lang="en-US" sz="2000" dirty="0"/>
              <a:t>Meeting “medical necessity” (what is your eligibility criteria)</a:t>
            </a:r>
          </a:p>
          <a:p>
            <a:r>
              <a:rPr lang="en-US" sz="2000" dirty="0"/>
              <a:t>Cost saving arguments (EI vs. rehabilitation services)</a:t>
            </a:r>
          </a:p>
        </p:txBody>
      </p:sp>
      <p:sp>
        <p:nvSpPr>
          <p:cNvPr id="5" name="Slide Number Placeholder 4"/>
          <p:cNvSpPr>
            <a:spLocks noGrp="1"/>
          </p:cNvSpPr>
          <p:nvPr>
            <p:ph type="sldNum" sz="quarter" idx="12"/>
          </p:nvPr>
        </p:nvSpPr>
        <p:spPr>
          <a:xfrm>
            <a:off x="8305800" y="242234"/>
            <a:ext cx="55403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1481631-C391-4C23-A0F2-BAA4E2FDD1EB}" type="slidenum">
              <a:rPr lang="en-US" smtClean="0"/>
              <a:pPr>
                <a:defRPr/>
              </a:pPr>
              <a:t>28</a:t>
            </a:fld>
            <a:endParaRPr lang="en-US" dirty="0"/>
          </a:p>
        </p:txBody>
      </p:sp>
      <p:sp>
        <p:nvSpPr>
          <p:cNvPr id="6" name="Footer Placeholder 5"/>
          <p:cNvSpPr>
            <a:spLocks noGrp="1"/>
          </p:cNvSpPr>
          <p:nvPr>
            <p:ph type="ftr" sz="quarter" idx="11"/>
          </p:nvPr>
        </p:nvSpPr>
        <p:spPr>
          <a:xfrm>
            <a:off x="201706" y="6423585"/>
            <a:ext cx="6122894"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100" kern="1200">
                <a:solidFill>
                  <a:schemeClr val="tx1">
                    <a:lumMod val="65000"/>
                    <a:lumOff val="3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Tree>
    <p:extLst>
      <p:ext uri="{BB962C8B-B14F-4D97-AF65-F5344CB8AC3E}">
        <p14:creationId xmlns:p14="http://schemas.microsoft.com/office/powerpoint/2010/main" val="1918509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ERISA and non-ERISA Policies</a:t>
            </a:r>
            <a:br>
              <a:rPr lang="en-US" dirty="0"/>
            </a:br>
            <a:r>
              <a:rPr lang="en-US" sz="2400" dirty="0"/>
              <a:t>Employee Retirement Income Security Act of 1974</a:t>
            </a:r>
            <a:br>
              <a:rPr lang="en-US" dirty="0"/>
            </a:br>
            <a:endParaRPr lang="en-US" sz="2400" dirty="0">
              <a:solidFill>
                <a:schemeClr val="accent2"/>
              </a:solidFill>
            </a:endParaRPr>
          </a:p>
        </p:txBody>
      </p:sp>
      <p:sp>
        <p:nvSpPr>
          <p:cNvPr id="3" name="Content Placeholder 2"/>
          <p:cNvSpPr>
            <a:spLocks noGrp="1"/>
          </p:cNvSpPr>
          <p:nvPr>
            <p:ph idx="1"/>
          </p:nvPr>
        </p:nvSpPr>
        <p:spPr>
          <a:xfrm>
            <a:off x="498474" y="1753496"/>
            <a:ext cx="7556313" cy="4372667"/>
          </a:xfrm>
        </p:spPr>
        <p:txBody>
          <a:bodyPr>
            <a:normAutofit/>
          </a:bodyPr>
          <a:lstStyle/>
          <a:p>
            <a:r>
              <a:rPr lang="en-US" b="1" dirty="0"/>
              <a:t>Non-ERISA: </a:t>
            </a:r>
            <a:r>
              <a:rPr lang="en-US" dirty="0"/>
              <a:t>A fully insured group health plan under which the benefits are provided by the sponsoring employer or union through the purchase of health insurance coverage from an HMO or an insurance company.  In exchange for a premium, the HMO or the insurance company bears full risk for the cost of the benefits provided. Fully-insured plans are accountable to the State Department of Insurance. </a:t>
            </a:r>
          </a:p>
          <a:p>
            <a:r>
              <a:rPr lang="en-US" b="1" dirty="0"/>
              <a:t>ERISA: </a:t>
            </a:r>
            <a:r>
              <a:rPr lang="en-US" dirty="0"/>
              <a:t>A self-insured (or self-funded) plan is a group health plan under which the risk for the cost of the benefits provided is borne by the sponsoring employer or union.  The employer or union may hire a third-party administrator to perform such services as paying claims, collecting premiums, or supplying other administrative services), but the financial liability for the cost of the benefits provided remains with the employer or union.  </a:t>
            </a:r>
          </a:p>
          <a:p>
            <a:endParaRPr lang="en-US" dirty="0"/>
          </a:p>
        </p:txBody>
      </p:sp>
      <p:sp>
        <p:nvSpPr>
          <p:cNvPr id="5" name="Slide Number Placeholder 4"/>
          <p:cNvSpPr>
            <a:spLocks noGrp="1"/>
          </p:cNvSpPr>
          <p:nvPr>
            <p:ph type="sldNum" sz="quarter" idx="12"/>
          </p:nvPr>
        </p:nvSpPr>
        <p:spPr>
          <a:xfrm>
            <a:off x="8305800" y="242234"/>
            <a:ext cx="554038"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4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F1481631-C391-4C23-A0F2-BAA4E2FDD1EB}" type="slidenum">
              <a:rPr lang="en-US" smtClean="0"/>
              <a:pPr>
                <a:defRPr/>
              </a:pPr>
              <a:t>29</a:t>
            </a:fld>
            <a:endParaRPr lang="en-US" dirty="0"/>
          </a:p>
        </p:txBody>
      </p:sp>
      <p:sp>
        <p:nvSpPr>
          <p:cNvPr id="6" name="Footer Placeholder 5"/>
          <p:cNvSpPr>
            <a:spLocks noGrp="1"/>
          </p:cNvSpPr>
          <p:nvPr>
            <p:ph type="ftr" sz="quarter" idx="11"/>
          </p:nvPr>
        </p:nvSpPr>
        <p:spPr>
          <a:xfrm>
            <a:off x="201706" y="6423585"/>
            <a:ext cx="6122894"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100" kern="1200">
                <a:solidFill>
                  <a:schemeClr val="tx1">
                    <a:lumMod val="65000"/>
                    <a:lumOff val="3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dirty="0"/>
          </a:p>
        </p:txBody>
      </p:sp>
    </p:spTree>
    <p:extLst>
      <p:ext uri="{BB962C8B-B14F-4D97-AF65-F5344CB8AC3E}">
        <p14:creationId xmlns:p14="http://schemas.microsoft.com/office/powerpoint/2010/main" val="55790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ramework model woth Accountability and Quality Improvement, Governance, and Finance sections highlighted">
            <a:extLst>
              <a:ext uri="{C183D7F6-B498-43B3-948B-1728B52AA6E4}">
                <adec:decorative xmlns:adec="http://schemas.microsoft.com/office/drawing/2017/decorative" val="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8219" y="1630341"/>
            <a:ext cx="7572103" cy="3496719"/>
          </a:xfrm>
          <a:prstGeom prst="rect">
            <a:avLst/>
          </a:prstGeom>
        </p:spPr>
      </p:pic>
      <p:sp>
        <p:nvSpPr>
          <p:cNvPr id="44" name="TextBox 43"/>
          <p:cNvSpPr txBox="1"/>
          <p:nvPr/>
        </p:nvSpPr>
        <p:spPr>
          <a:xfrm>
            <a:off x="6892850" y="3151133"/>
            <a:ext cx="1314450" cy="1015663"/>
          </a:xfrm>
          <a:prstGeom prst="rect">
            <a:avLst/>
          </a:prstGeom>
          <a:noFill/>
        </p:spPr>
        <p:txBody>
          <a:bodyPr wrap="square" rtlCol="0" anchor="t">
            <a:spAutoFit/>
          </a:bodyPr>
          <a:lstStyle/>
          <a:p>
            <a:pPr algn="ctr" defTabSz="685800"/>
            <a:r>
              <a:rPr lang="en-US" sz="1200" b="1" i="1">
                <a:solidFill>
                  <a:srgbClr val="FFFFFF"/>
                </a:solidFill>
                <a:effectLst>
                  <a:outerShdw dist="63500" dir="2700000" algn="tl" rotWithShape="0">
                    <a:srgbClr val="13284B">
                      <a:lumMod val="50000"/>
                    </a:srgbClr>
                  </a:outerShdw>
                </a:effectLst>
                <a:latin typeface="Arial" panose="020B0604020202020204"/>
              </a:rPr>
              <a:t>Positive outcomes for children with disabilities and their families</a:t>
            </a:r>
          </a:p>
        </p:txBody>
      </p:sp>
      <p:sp>
        <p:nvSpPr>
          <p:cNvPr id="45" name="TextBox 44"/>
          <p:cNvSpPr txBox="1"/>
          <p:nvPr/>
        </p:nvSpPr>
        <p:spPr>
          <a:xfrm>
            <a:off x="6989594" y="2391388"/>
            <a:ext cx="1028700" cy="276999"/>
          </a:xfrm>
          <a:prstGeom prst="rect">
            <a:avLst/>
          </a:prstGeom>
          <a:noFill/>
        </p:spPr>
        <p:txBody>
          <a:bodyPr wrap="square" rtlCol="0">
            <a:spAutoFit/>
          </a:bodyPr>
          <a:lstStyle/>
          <a:p>
            <a:pPr algn="ctr" defTabSz="685800"/>
            <a:r>
              <a:rPr lang="en-US" sz="1200" b="1" i="1">
                <a:solidFill>
                  <a:srgbClr val="C00000"/>
                </a:solidFill>
                <a:effectLst>
                  <a:outerShdw dist="63500" dir="2700000" algn="tl" rotWithShape="0">
                    <a:srgbClr val="FFFFFF"/>
                  </a:outerShdw>
                </a:effectLst>
                <a:latin typeface="Arial" panose="020B0604020202020204"/>
              </a:rPr>
              <a:t>Result</a:t>
            </a:r>
          </a:p>
        </p:txBody>
      </p:sp>
      <p:sp>
        <p:nvSpPr>
          <p:cNvPr id="16" name="TextBox 15"/>
          <p:cNvSpPr txBox="1"/>
          <p:nvPr/>
        </p:nvSpPr>
        <p:spPr>
          <a:xfrm>
            <a:off x="4650288" y="3142438"/>
            <a:ext cx="1371600" cy="830997"/>
          </a:xfrm>
          <a:prstGeom prst="rect">
            <a:avLst/>
          </a:prstGeom>
          <a:noFill/>
        </p:spPr>
        <p:txBody>
          <a:bodyPr wrap="square" rtlCol="0">
            <a:spAutoFit/>
          </a:bodyPr>
          <a:lstStyle/>
          <a:p>
            <a:pPr algn="ctr" defTabSz="685800"/>
            <a:r>
              <a:rPr lang="en-US" sz="1200" b="1" i="1">
                <a:solidFill>
                  <a:srgbClr val="FFFFFF"/>
                </a:solidFill>
                <a:effectLst>
                  <a:outerShdw dist="63500" dir="2700000" algn="tl" rotWithShape="0">
                    <a:srgbClr val="13284B">
                      <a:lumMod val="50000"/>
                    </a:srgbClr>
                  </a:outerShdw>
                </a:effectLst>
                <a:latin typeface="Arial" panose="020B0604020202020204"/>
              </a:rPr>
              <a:t>Implementation</a:t>
            </a:r>
          </a:p>
          <a:p>
            <a:pPr algn="ctr" defTabSz="685800"/>
            <a:r>
              <a:rPr lang="en-US" sz="1200" b="1" i="1">
                <a:solidFill>
                  <a:srgbClr val="FFFFFF"/>
                </a:solidFill>
                <a:effectLst>
                  <a:outerShdw dist="63500" dir="2700000" algn="tl" rotWithShape="0">
                    <a:srgbClr val="13284B">
                      <a:lumMod val="50000"/>
                    </a:srgbClr>
                  </a:outerShdw>
                </a:effectLst>
                <a:latin typeface="Arial" panose="020B0604020202020204"/>
              </a:rPr>
              <a:t>of</a:t>
            </a:r>
          </a:p>
          <a:p>
            <a:pPr algn="ctr" defTabSz="685800"/>
            <a:r>
              <a:rPr lang="en-US" sz="1200" b="1" i="1">
                <a:solidFill>
                  <a:srgbClr val="FFFFFF"/>
                </a:solidFill>
                <a:effectLst>
                  <a:outerShdw dist="63500" dir="2700000" algn="tl" rotWithShape="0">
                    <a:srgbClr val="13284B">
                      <a:lumMod val="50000"/>
                    </a:srgbClr>
                  </a:outerShdw>
                </a:effectLst>
                <a:latin typeface="Arial" panose="020B0604020202020204"/>
              </a:rPr>
              <a:t>Effective Practices</a:t>
            </a:r>
          </a:p>
        </p:txBody>
      </p:sp>
      <p:sp>
        <p:nvSpPr>
          <p:cNvPr id="3" name="Star: 5 Points 2">
            <a:extLst>
              <a:ext uri="{FF2B5EF4-FFF2-40B4-BE49-F238E27FC236}">
                <a16:creationId xmlns:a16="http://schemas.microsoft.com/office/drawing/2014/main" id="{FD1EC6FB-478F-4242-A7F2-7031A3272EAF}"/>
              </a:ext>
              <a:ext uri="{C183D7F6-B498-43B3-948B-1728B52AA6E4}">
                <adec:decorative xmlns:adec="http://schemas.microsoft.com/office/drawing/2017/decorative" val="1"/>
              </a:ext>
            </a:extLst>
          </p:cNvPr>
          <p:cNvSpPr>
            <a:spLocks noChangeAspect="1"/>
          </p:cNvSpPr>
          <p:nvPr/>
        </p:nvSpPr>
        <p:spPr>
          <a:xfrm>
            <a:off x="1672139" y="1793783"/>
            <a:ext cx="514350" cy="51435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4" name="Star: 5 Points 3">
            <a:extLst>
              <a:ext uri="{FF2B5EF4-FFF2-40B4-BE49-F238E27FC236}">
                <a16:creationId xmlns:a16="http://schemas.microsoft.com/office/drawing/2014/main" id="{CCCF3056-5692-4457-843C-364EB4AB18E8}"/>
              </a:ext>
              <a:ext uri="{C183D7F6-B498-43B3-948B-1728B52AA6E4}">
                <adec:decorative xmlns:adec="http://schemas.microsoft.com/office/drawing/2017/decorative" val="1"/>
              </a:ext>
            </a:extLst>
          </p:cNvPr>
          <p:cNvSpPr>
            <a:spLocks noChangeAspect="1"/>
          </p:cNvSpPr>
          <p:nvPr/>
        </p:nvSpPr>
        <p:spPr>
          <a:xfrm>
            <a:off x="516503" y="3728813"/>
            <a:ext cx="514350" cy="51435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5" name="Star: 5 Points 4">
            <a:extLst>
              <a:ext uri="{FF2B5EF4-FFF2-40B4-BE49-F238E27FC236}">
                <a16:creationId xmlns:a16="http://schemas.microsoft.com/office/drawing/2014/main" id="{EAD29D03-5469-47D3-84CF-E2CF26BC140E}"/>
              </a:ext>
              <a:ext uri="{C183D7F6-B498-43B3-948B-1728B52AA6E4}">
                <adec:decorative xmlns:adec="http://schemas.microsoft.com/office/drawing/2017/decorative" val="1"/>
              </a:ext>
            </a:extLst>
          </p:cNvPr>
          <p:cNvSpPr>
            <a:spLocks noChangeAspect="1"/>
          </p:cNvSpPr>
          <p:nvPr/>
        </p:nvSpPr>
        <p:spPr>
          <a:xfrm>
            <a:off x="2866502" y="2445642"/>
            <a:ext cx="514350" cy="514350"/>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6" name="Speech Bubble: Rectangle 5">
            <a:extLst>
              <a:ext uri="{FF2B5EF4-FFF2-40B4-BE49-F238E27FC236}">
                <a16:creationId xmlns:a16="http://schemas.microsoft.com/office/drawing/2014/main" id="{C6B092B1-2687-4A94-BA3C-7FE0AD66ADFC}"/>
              </a:ext>
            </a:extLst>
          </p:cNvPr>
          <p:cNvSpPr/>
          <p:nvPr/>
        </p:nvSpPr>
        <p:spPr>
          <a:xfrm>
            <a:off x="3501791" y="1759896"/>
            <a:ext cx="3391059" cy="765444"/>
          </a:xfrm>
          <a:prstGeom prst="wedgeRectCallout">
            <a:avLst>
              <a:gd name="adj1" fmla="val -41038"/>
              <a:gd name="adj2" fmla="val 73592"/>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indent="-90488" defTabSz="685800">
              <a:buFont typeface="Arial" panose="020B0604020202020204" pitchFamily="34" charset="0"/>
              <a:buChar char="•"/>
            </a:pPr>
            <a:r>
              <a:rPr lang="en-US" sz="1000" dirty="0">
                <a:solidFill>
                  <a:srgbClr val="000000"/>
                </a:solidFill>
                <a:latin typeface="Arial" panose="020B0604020202020204"/>
              </a:rPr>
              <a:t>Finance Planning Process/Forecasting</a:t>
            </a:r>
          </a:p>
          <a:p>
            <a:pPr marL="90488" indent="-90488" defTabSz="685800">
              <a:buFont typeface="Arial" panose="020B0604020202020204" pitchFamily="34" charset="0"/>
              <a:buChar char="•"/>
            </a:pPr>
            <a:r>
              <a:rPr lang="en-US" sz="1000" dirty="0">
                <a:solidFill>
                  <a:srgbClr val="000000"/>
                </a:solidFill>
                <a:latin typeface="Arial" panose="020B0604020202020204"/>
              </a:rPr>
              <a:t>Fiscal Data</a:t>
            </a:r>
          </a:p>
          <a:p>
            <a:pPr marL="90488" indent="-90488" defTabSz="685800">
              <a:buFont typeface="Arial" panose="020B0604020202020204" pitchFamily="34" charset="0"/>
              <a:buChar char="•"/>
            </a:pPr>
            <a:r>
              <a:rPr lang="en-US" sz="1000" dirty="0">
                <a:solidFill>
                  <a:srgbClr val="000000"/>
                </a:solidFill>
                <a:latin typeface="Arial" panose="020B0604020202020204"/>
              </a:rPr>
              <a:t>Procurement</a:t>
            </a:r>
          </a:p>
          <a:p>
            <a:pPr marL="90488" indent="-90488" defTabSz="685800">
              <a:buFont typeface="Arial" panose="020B0604020202020204" pitchFamily="34" charset="0"/>
              <a:buChar char="•"/>
            </a:pPr>
            <a:r>
              <a:rPr lang="en-US" sz="1000" dirty="0">
                <a:solidFill>
                  <a:srgbClr val="000000"/>
                </a:solidFill>
                <a:latin typeface="Arial" panose="020B0604020202020204"/>
              </a:rPr>
              <a:t>Resource Allocation, Use of Funds and Disbursement</a:t>
            </a:r>
          </a:p>
          <a:p>
            <a:pPr marL="90488" indent="-90488" defTabSz="685800">
              <a:buFont typeface="Arial" panose="020B0604020202020204" pitchFamily="34" charset="0"/>
              <a:buChar char="•"/>
            </a:pPr>
            <a:r>
              <a:rPr lang="en-US" sz="1000" dirty="0">
                <a:solidFill>
                  <a:srgbClr val="000000"/>
                </a:solidFill>
                <a:latin typeface="Arial" panose="020B0604020202020204"/>
              </a:rPr>
              <a:t>Monitoring and Accountability of Funds and Resources</a:t>
            </a:r>
          </a:p>
        </p:txBody>
      </p:sp>
      <p:sp>
        <p:nvSpPr>
          <p:cNvPr id="67" name="TextBox 66"/>
          <p:cNvSpPr txBox="1"/>
          <p:nvPr/>
        </p:nvSpPr>
        <p:spPr>
          <a:xfrm>
            <a:off x="3123678" y="2836880"/>
            <a:ext cx="1186942" cy="219291"/>
          </a:xfrm>
          <a:prstGeom prst="rect">
            <a:avLst/>
          </a:prstGeom>
          <a:noFill/>
        </p:spPr>
        <p:txBody>
          <a:bodyPr wrap="square" rtlCol="0">
            <a:spAutoFit/>
          </a:bodyPr>
          <a:lstStyle/>
          <a:p>
            <a:pPr algn="ctr" defTabSz="685800"/>
            <a:r>
              <a:rPr lang="en-US" sz="825" b="1" i="1">
                <a:solidFill>
                  <a:srgbClr val="FFFFFF"/>
                </a:solidFill>
                <a:effectLst>
                  <a:outerShdw dist="63500" dir="2700000" algn="tl" rotWithShape="0">
                    <a:srgbClr val="13284B">
                      <a:lumMod val="50000"/>
                    </a:srgbClr>
                  </a:outerShdw>
                </a:effectLst>
                <a:latin typeface="Arial" panose="020B0604020202020204"/>
              </a:rPr>
              <a:t>Finance</a:t>
            </a:r>
          </a:p>
        </p:txBody>
      </p:sp>
      <p:sp>
        <p:nvSpPr>
          <p:cNvPr id="66" name="TextBox 65"/>
          <p:cNvSpPr txBox="1"/>
          <p:nvPr/>
        </p:nvSpPr>
        <p:spPr>
          <a:xfrm>
            <a:off x="2022069" y="2171280"/>
            <a:ext cx="1129792" cy="219291"/>
          </a:xfrm>
          <a:prstGeom prst="rect">
            <a:avLst/>
          </a:prstGeom>
          <a:noFill/>
        </p:spPr>
        <p:txBody>
          <a:bodyPr wrap="square" rtlCol="0">
            <a:spAutoFit/>
          </a:bodyPr>
          <a:lstStyle/>
          <a:p>
            <a:pPr algn="ctr" defTabSz="685800"/>
            <a:r>
              <a:rPr lang="en-US" sz="825" b="1" i="1">
                <a:solidFill>
                  <a:srgbClr val="FFFFFF"/>
                </a:solidFill>
                <a:effectLst>
                  <a:outerShdw dist="63500" dir="2700000" algn="tl" rotWithShape="0">
                    <a:srgbClr val="13284B">
                      <a:lumMod val="50000"/>
                    </a:srgbClr>
                  </a:outerShdw>
                </a:effectLst>
                <a:latin typeface="Arial" panose="020B0604020202020204"/>
              </a:rPr>
              <a:t>Governance</a:t>
            </a:r>
          </a:p>
        </p:txBody>
      </p:sp>
      <p:sp>
        <p:nvSpPr>
          <p:cNvPr id="54" name="TextBox 53"/>
          <p:cNvSpPr txBox="1"/>
          <p:nvPr/>
        </p:nvSpPr>
        <p:spPr>
          <a:xfrm>
            <a:off x="840709" y="2766421"/>
            <a:ext cx="1223535" cy="346249"/>
          </a:xfrm>
          <a:prstGeom prst="rect">
            <a:avLst/>
          </a:prstGeom>
          <a:noFill/>
        </p:spPr>
        <p:txBody>
          <a:bodyPr wrap="square" rtlCol="0">
            <a:spAutoFit/>
          </a:bodyPr>
          <a:lstStyle/>
          <a:p>
            <a:pPr algn="ctr" defTabSz="685800"/>
            <a:r>
              <a:rPr lang="en-US" sz="825" b="1" i="1">
                <a:solidFill>
                  <a:srgbClr val="FFFFFF"/>
                </a:solidFill>
                <a:effectLst>
                  <a:outerShdw dist="63500" dir="2700000" algn="tl" rotWithShape="0">
                    <a:srgbClr val="13284B">
                      <a:lumMod val="50000"/>
                    </a:srgbClr>
                  </a:outerShdw>
                </a:effectLst>
                <a:latin typeface="Arial" panose="020B0604020202020204"/>
              </a:rPr>
              <a:t>Quality</a:t>
            </a:r>
          </a:p>
          <a:p>
            <a:pPr algn="ctr" defTabSz="685800"/>
            <a:r>
              <a:rPr lang="en-US" sz="825" b="1" i="1">
                <a:solidFill>
                  <a:srgbClr val="FFFFFF"/>
                </a:solidFill>
                <a:effectLst>
                  <a:outerShdw dist="63500" dir="2700000" algn="tl" rotWithShape="0">
                    <a:srgbClr val="13284B">
                      <a:lumMod val="50000"/>
                    </a:srgbClr>
                  </a:outerShdw>
                </a:effectLst>
                <a:latin typeface="Arial" panose="020B0604020202020204"/>
              </a:rPr>
              <a:t>Standards</a:t>
            </a:r>
          </a:p>
        </p:txBody>
      </p:sp>
      <p:sp>
        <p:nvSpPr>
          <p:cNvPr id="57" name="TextBox 56"/>
          <p:cNvSpPr txBox="1"/>
          <p:nvPr/>
        </p:nvSpPr>
        <p:spPr>
          <a:xfrm>
            <a:off x="825732" y="4068964"/>
            <a:ext cx="1257301" cy="346249"/>
          </a:xfrm>
          <a:prstGeom prst="rect">
            <a:avLst/>
          </a:prstGeom>
          <a:noFill/>
        </p:spPr>
        <p:txBody>
          <a:bodyPr wrap="square" rtlCol="0">
            <a:spAutoFit/>
          </a:bodyPr>
          <a:lstStyle/>
          <a:p>
            <a:pPr algn="ctr" defTabSz="685800"/>
            <a:r>
              <a:rPr lang="en-US" sz="825" b="1" i="1">
                <a:solidFill>
                  <a:srgbClr val="FFFFFF"/>
                </a:solidFill>
                <a:effectLst>
                  <a:outerShdw dist="63500" dir="2700000" algn="tl" rotWithShape="0">
                    <a:srgbClr val="13284B">
                      <a:lumMod val="50000"/>
                    </a:srgbClr>
                  </a:outerShdw>
                </a:effectLst>
                <a:latin typeface="Arial" panose="020B0604020202020204"/>
              </a:rPr>
              <a:t>Accountability &amp; Quality Improvement</a:t>
            </a:r>
          </a:p>
        </p:txBody>
      </p:sp>
      <p:sp>
        <p:nvSpPr>
          <p:cNvPr id="51" name="TextBox 50"/>
          <p:cNvSpPr txBox="1"/>
          <p:nvPr/>
        </p:nvSpPr>
        <p:spPr>
          <a:xfrm>
            <a:off x="2022069" y="4732281"/>
            <a:ext cx="1129792" cy="346249"/>
          </a:xfrm>
          <a:prstGeom prst="rect">
            <a:avLst/>
          </a:prstGeom>
          <a:noFill/>
        </p:spPr>
        <p:txBody>
          <a:bodyPr wrap="square" rtlCol="0">
            <a:spAutoFit/>
          </a:bodyPr>
          <a:lstStyle/>
          <a:p>
            <a:pPr algn="ctr" defTabSz="685800"/>
            <a:r>
              <a:rPr lang="en-US" sz="825" b="1" i="1">
                <a:solidFill>
                  <a:srgbClr val="FFFFFF"/>
                </a:solidFill>
                <a:effectLst>
                  <a:outerShdw dist="63500" dir="2700000" algn="tl" rotWithShape="0">
                    <a:srgbClr val="13284B">
                      <a:lumMod val="50000"/>
                    </a:srgbClr>
                  </a:outerShdw>
                </a:effectLst>
                <a:latin typeface="Arial" panose="020B0604020202020204"/>
              </a:rPr>
              <a:t>Data</a:t>
            </a:r>
          </a:p>
          <a:p>
            <a:pPr algn="ctr" defTabSz="685800"/>
            <a:r>
              <a:rPr lang="en-US" sz="825" b="1" i="1">
                <a:solidFill>
                  <a:srgbClr val="FFFFFF"/>
                </a:solidFill>
                <a:effectLst>
                  <a:outerShdw dist="63500" dir="2700000" algn="tl" rotWithShape="0">
                    <a:srgbClr val="13284B">
                      <a:lumMod val="50000"/>
                    </a:srgbClr>
                  </a:outerShdw>
                </a:effectLst>
                <a:latin typeface="Arial" panose="020B0604020202020204"/>
              </a:rPr>
              <a:t>Systems</a:t>
            </a:r>
          </a:p>
        </p:txBody>
      </p:sp>
      <p:sp>
        <p:nvSpPr>
          <p:cNvPr id="60" name="TextBox 59"/>
          <p:cNvSpPr txBox="1"/>
          <p:nvPr/>
        </p:nvSpPr>
        <p:spPr>
          <a:xfrm>
            <a:off x="3123678" y="4068965"/>
            <a:ext cx="1186942" cy="346249"/>
          </a:xfrm>
          <a:prstGeom prst="rect">
            <a:avLst/>
          </a:prstGeom>
          <a:noFill/>
        </p:spPr>
        <p:txBody>
          <a:bodyPr wrap="square" rtlCol="0">
            <a:spAutoFit/>
          </a:bodyPr>
          <a:lstStyle/>
          <a:p>
            <a:pPr algn="ctr" defTabSz="685800"/>
            <a:r>
              <a:rPr lang="en-US" sz="825" b="1" i="1">
                <a:solidFill>
                  <a:srgbClr val="FFFFFF"/>
                </a:solidFill>
                <a:effectLst>
                  <a:outerShdw dist="63500" dir="2700000" algn="tl" rotWithShape="0">
                    <a:srgbClr val="13284B">
                      <a:lumMod val="50000"/>
                    </a:srgbClr>
                  </a:outerShdw>
                </a:effectLst>
                <a:latin typeface="Arial" panose="020B0604020202020204"/>
              </a:rPr>
              <a:t>Personnel / Workforce</a:t>
            </a:r>
          </a:p>
        </p:txBody>
      </p:sp>
      <p:sp>
        <p:nvSpPr>
          <p:cNvPr id="48" name="TextBox 47"/>
          <p:cNvSpPr txBox="1"/>
          <p:nvPr/>
        </p:nvSpPr>
        <p:spPr>
          <a:xfrm>
            <a:off x="1993886" y="3250339"/>
            <a:ext cx="1129792" cy="877163"/>
          </a:xfrm>
          <a:prstGeom prst="rect">
            <a:avLst/>
          </a:prstGeom>
          <a:noFill/>
        </p:spPr>
        <p:txBody>
          <a:bodyPr wrap="square" rtlCol="0">
            <a:spAutoFit/>
          </a:bodyPr>
          <a:lstStyle/>
          <a:p>
            <a:pPr algn="ctr" defTabSz="685800"/>
            <a:r>
              <a:rPr lang="en-US" sz="1275" b="1" i="1">
                <a:solidFill>
                  <a:srgbClr val="FFFFFF"/>
                </a:solidFill>
                <a:effectLst>
                  <a:outerShdw dist="63500" dir="2700000" algn="tl" rotWithShape="0">
                    <a:srgbClr val="13284B">
                      <a:lumMod val="50000"/>
                    </a:srgbClr>
                  </a:outerShdw>
                </a:effectLst>
                <a:latin typeface="Arial" panose="020B0604020202020204"/>
              </a:rPr>
              <a:t>Building</a:t>
            </a:r>
          </a:p>
          <a:p>
            <a:pPr algn="ctr" defTabSz="685800"/>
            <a:r>
              <a:rPr lang="en-US" sz="1275" b="1" i="1">
                <a:solidFill>
                  <a:srgbClr val="FFFFFF"/>
                </a:solidFill>
                <a:effectLst>
                  <a:outerShdw dist="63500" dir="2700000" algn="tl" rotWithShape="0">
                    <a:srgbClr val="13284B">
                      <a:lumMod val="50000"/>
                    </a:srgbClr>
                  </a:outerShdw>
                </a:effectLst>
                <a:latin typeface="Arial" panose="020B0604020202020204"/>
              </a:rPr>
              <a:t>High-Quality</a:t>
            </a:r>
          </a:p>
          <a:p>
            <a:pPr algn="ctr" defTabSz="685800"/>
            <a:r>
              <a:rPr lang="en-US" sz="1275" b="1" i="1">
                <a:solidFill>
                  <a:srgbClr val="FFFFFF"/>
                </a:solidFill>
                <a:effectLst>
                  <a:outerShdw dist="63500" dir="2700000" algn="tl" rotWithShape="0">
                    <a:srgbClr val="13284B">
                      <a:lumMod val="50000"/>
                    </a:srgbClr>
                  </a:outerShdw>
                </a:effectLst>
                <a:latin typeface="Arial" panose="020B0604020202020204"/>
              </a:rPr>
              <a:t>Systems</a:t>
            </a:r>
          </a:p>
        </p:txBody>
      </p:sp>
      <p:sp>
        <p:nvSpPr>
          <p:cNvPr id="2" name="Title 1"/>
          <p:cNvSpPr>
            <a:spLocks noGrp="1"/>
          </p:cNvSpPr>
          <p:nvPr>
            <p:ph type="title"/>
          </p:nvPr>
        </p:nvSpPr>
        <p:spPr/>
        <p:txBody>
          <a:bodyPr/>
          <a:lstStyle/>
          <a:p>
            <a:r>
              <a:rPr lang="en-US" dirty="0"/>
              <a:t>ECTA Systems Change Model-</a:t>
            </a:r>
            <a:br>
              <a:rPr lang="en-US" dirty="0"/>
            </a:br>
            <a:r>
              <a:rPr lang="en-US" dirty="0"/>
              <a:t>Framework Connections</a:t>
            </a:r>
          </a:p>
        </p:txBody>
      </p:sp>
      <p:sp>
        <p:nvSpPr>
          <p:cNvPr id="14" name="Slide Number Placeholder 13"/>
          <p:cNvSpPr>
            <a:spLocks noGrp="1"/>
          </p:cNvSpPr>
          <p:nvPr>
            <p:ph type="sldNum" sz="quarter" idx="4"/>
          </p:nvPr>
        </p:nvSpPr>
        <p:spPr>
          <a:prstGeom prst="rect">
            <a:avLst/>
          </a:prstGeom>
        </p:spPr>
        <p:txBody>
          <a:bodyPr/>
          <a:lstStyle/>
          <a:p>
            <a:pPr defTabSz="685800"/>
            <a:fld id="{8FF8BE51-C3B0-9B4F-9A06-4F809A9A7941}" type="slidenum">
              <a:rPr lang="en-US">
                <a:solidFill>
                  <a:srgbClr val="FFFFFF"/>
                </a:solidFill>
                <a:latin typeface="Arial" panose="020B0604020202020204"/>
              </a:rPr>
              <a:pPr defTabSz="685800"/>
              <a:t>3</a:t>
            </a:fld>
            <a:endParaRPr lang="en-US">
              <a:solidFill>
                <a:srgbClr val="FFFFFF"/>
              </a:solidFill>
              <a:latin typeface="Arial" panose="020B0604020202020204"/>
            </a:endParaRPr>
          </a:p>
        </p:txBody>
      </p:sp>
    </p:spTree>
    <p:extLst>
      <p:ext uri="{BB962C8B-B14F-4D97-AF65-F5344CB8AC3E}">
        <p14:creationId xmlns:p14="http://schemas.microsoft.com/office/powerpoint/2010/main" val="85401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2000" fill="remove" nodeType="clickEffect">
                                  <p:stCondLst>
                                    <p:cond delay="0"/>
                                  </p:stCondLst>
                                  <p:childTnLst>
                                    <p:animClr clrSpc="rgb" dir="cw">
                                      <p:cBhvr override="childStyle">
                                        <p:cTn id="6" dur="250" autoRev="1" fill="remove"/>
                                        <p:tgtEl>
                                          <p:spTgt spid="6">
                                            <p:txEl>
                                              <p:pRg st="1" end="1"/>
                                            </p:txEl>
                                          </p:spTgt>
                                        </p:tgtEl>
                                        <p:attrNameLst>
                                          <p:attrName>style.color</p:attrName>
                                        </p:attrNameLst>
                                      </p:cBhvr>
                                      <p:to>
                                        <a:schemeClr val="bg1"/>
                                      </p:to>
                                    </p:animClr>
                                    <p:animClr clrSpc="rgb" dir="cw">
                                      <p:cBhvr>
                                        <p:cTn id="7" dur="250" autoRev="1" fill="remove"/>
                                        <p:tgtEl>
                                          <p:spTgt spid="6">
                                            <p:txEl>
                                              <p:pRg st="1" end="1"/>
                                            </p:txEl>
                                          </p:spTgt>
                                        </p:tgtEl>
                                        <p:attrNameLst>
                                          <p:attrName>fillcolor</p:attrName>
                                        </p:attrNameLst>
                                      </p:cBhvr>
                                      <p:to>
                                        <a:schemeClr val="bg1"/>
                                      </p:to>
                                    </p:animClr>
                                    <p:set>
                                      <p:cBhvr>
                                        <p:cTn id="8" dur="250" autoRev="1" fill="remove"/>
                                        <p:tgtEl>
                                          <p:spTgt spid="6">
                                            <p:txEl>
                                              <p:pRg st="1" end="1"/>
                                            </p:txEl>
                                          </p:spTgt>
                                        </p:tgtEl>
                                        <p:attrNameLst>
                                          <p:attrName>fill.type</p:attrName>
                                        </p:attrNameLst>
                                      </p:cBhvr>
                                      <p:to>
                                        <p:strVal val="solid"/>
                                      </p:to>
                                    </p:set>
                                    <p:set>
                                      <p:cBhvr>
                                        <p:cTn id="9" dur="250" autoRev="1" fill="remove"/>
                                        <p:tgtEl>
                                          <p:spTgt spid="6">
                                            <p:txEl>
                                              <p:pRg st="1" end="1"/>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oad sign that says make change happen">
            <a:extLst>
              <a:ext uri="{FF2B5EF4-FFF2-40B4-BE49-F238E27FC236}">
                <a16:creationId xmlns:a16="http://schemas.microsoft.com/office/drawing/2014/main" id="{31F32431-7A8D-483E-91EC-8362006AF6E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73982" y="1422827"/>
            <a:ext cx="2426494" cy="2456392"/>
          </a:xfrm>
          <a:prstGeom prst="rect">
            <a:avLst/>
          </a:prstGeom>
          <a:solidFill>
            <a:srgbClr val="FFFFFF"/>
          </a:solidFill>
          <a:ln w="12700">
            <a:solidFill>
              <a:schemeClr val="tx1"/>
            </a:solidFill>
          </a:ln>
        </p:spPr>
      </p:pic>
      <p:sp>
        <p:nvSpPr>
          <p:cNvPr id="3" name="Content Placeholder 2">
            <a:extLst>
              <a:ext uri="{FF2B5EF4-FFF2-40B4-BE49-F238E27FC236}">
                <a16:creationId xmlns:a16="http://schemas.microsoft.com/office/drawing/2014/main" id="{4C5F5296-454B-4ABE-806F-CBEB34DBA0D7}"/>
              </a:ext>
            </a:extLst>
          </p:cNvPr>
          <p:cNvSpPr>
            <a:spLocks noGrp="1"/>
          </p:cNvSpPr>
          <p:nvPr>
            <p:ph idx="1"/>
          </p:nvPr>
        </p:nvSpPr>
        <p:spPr/>
        <p:txBody>
          <a:bodyPr>
            <a:noAutofit/>
          </a:bodyPr>
          <a:lstStyle/>
          <a:p>
            <a:r>
              <a:rPr lang="en-US" sz="2400" dirty="0"/>
              <a:t>Medicaid</a:t>
            </a:r>
          </a:p>
          <a:p>
            <a:pPr lvl="1"/>
            <a:r>
              <a:rPr lang="en-US" sz="2400" dirty="0"/>
              <a:t>State Plan Change</a:t>
            </a:r>
          </a:p>
          <a:p>
            <a:pPr lvl="1"/>
            <a:r>
              <a:rPr lang="en-US" sz="2400" dirty="0"/>
              <a:t>Administrative Rule</a:t>
            </a:r>
          </a:p>
          <a:p>
            <a:pPr lvl="1"/>
            <a:r>
              <a:rPr lang="en-US" sz="2400" dirty="0"/>
              <a:t>Adding/changing a waiver</a:t>
            </a:r>
          </a:p>
          <a:p>
            <a:r>
              <a:rPr lang="en-US" sz="2400" dirty="0"/>
              <a:t>Private Insurance</a:t>
            </a:r>
          </a:p>
          <a:p>
            <a:pPr lvl="1"/>
            <a:r>
              <a:rPr lang="en-US" sz="2400" dirty="0"/>
              <a:t>Law/statute change</a:t>
            </a:r>
          </a:p>
          <a:p>
            <a:pPr lvl="1"/>
            <a:r>
              <a:rPr lang="en-US" sz="2400" dirty="0"/>
              <a:t>Regulatory policy change</a:t>
            </a:r>
          </a:p>
          <a:p>
            <a:pPr lvl="1"/>
            <a:r>
              <a:rPr lang="en-US" sz="2400" dirty="0"/>
              <a:t>Agreements with individual insurers</a:t>
            </a:r>
          </a:p>
          <a:p>
            <a:endParaRPr lang="en-US" sz="2400" dirty="0"/>
          </a:p>
          <a:p>
            <a:endParaRPr lang="en-US" sz="2400" dirty="0"/>
          </a:p>
        </p:txBody>
      </p:sp>
      <p:sp>
        <p:nvSpPr>
          <p:cNvPr id="2" name="Title 1">
            <a:extLst>
              <a:ext uri="{FF2B5EF4-FFF2-40B4-BE49-F238E27FC236}">
                <a16:creationId xmlns:a16="http://schemas.microsoft.com/office/drawing/2014/main" id="{DBA484A4-B7D2-49BE-9FC5-7227CCE1D731}"/>
              </a:ext>
            </a:extLst>
          </p:cNvPr>
          <p:cNvSpPr>
            <a:spLocks noGrp="1"/>
          </p:cNvSpPr>
          <p:nvPr>
            <p:ph type="title"/>
          </p:nvPr>
        </p:nvSpPr>
        <p:spPr/>
        <p:txBody>
          <a:bodyPr anchor="t">
            <a:normAutofit/>
          </a:bodyPr>
          <a:lstStyle/>
          <a:p>
            <a:r>
              <a:rPr lang="en-US"/>
              <a:t>How to Achieve Change</a:t>
            </a:r>
          </a:p>
        </p:txBody>
      </p:sp>
      <p:sp>
        <p:nvSpPr>
          <p:cNvPr id="5125" name="Slide Number Placeholder 5">
            <a:extLst>
              <a:ext uri="{FF2B5EF4-FFF2-40B4-BE49-F238E27FC236}">
                <a16:creationId xmlns:a16="http://schemas.microsoft.com/office/drawing/2014/main" id="{91B07F36-3994-4110-AAEC-CB59AAD1F372}"/>
              </a:ext>
            </a:extLst>
          </p:cNvPr>
          <p:cNvSpPr>
            <a:spLocks noGrp="1"/>
          </p:cNvSpPr>
          <p:nvPr>
            <p:ph type="sldNum" sz="quarter" idx="4"/>
          </p:nvPr>
        </p:nvSpPr>
        <p:spPr/>
        <p:txBody>
          <a:bodyPr/>
          <a:lstStyle/>
          <a:p>
            <a:pPr>
              <a:spcAft>
                <a:spcPts val="600"/>
              </a:spcAft>
            </a:pPr>
            <a:fld id="{8FF8BE51-C3B0-9B4F-9A06-4F809A9A7941}" type="slidenum">
              <a:rPr lang="en-US" smtClean="0"/>
              <a:pPr>
                <a:spcAft>
                  <a:spcPts val="600"/>
                </a:spcAft>
              </a:pPr>
              <a:t>30</a:t>
            </a:fld>
            <a:endParaRPr lang="en-US"/>
          </a:p>
        </p:txBody>
      </p:sp>
    </p:spTree>
    <p:extLst>
      <p:ext uri="{BB962C8B-B14F-4D97-AF65-F5344CB8AC3E}">
        <p14:creationId xmlns:p14="http://schemas.microsoft.com/office/powerpoint/2010/main" val="2039846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3CE69-8526-41BD-A171-7563A5AF2414}"/>
              </a:ext>
            </a:extLst>
          </p:cNvPr>
          <p:cNvSpPr>
            <a:spLocks noGrp="1"/>
          </p:cNvSpPr>
          <p:nvPr>
            <p:ph type="title"/>
          </p:nvPr>
        </p:nvSpPr>
        <p:spPr/>
        <p:txBody>
          <a:bodyPr/>
          <a:lstStyle/>
          <a:p>
            <a:r>
              <a:rPr lang="en-US" dirty="0"/>
              <a:t>Planning Tool</a:t>
            </a:r>
          </a:p>
        </p:txBody>
      </p:sp>
      <p:pic>
        <p:nvPicPr>
          <p:cNvPr id="4" name="Content Placeholder 3" descr="Planning Tool document available on the Building the Case webpage at https://ectacenter.org/topics/finance/btc.asp">
            <a:extLst>
              <a:ext uri="{FF2B5EF4-FFF2-40B4-BE49-F238E27FC236}">
                <a16:creationId xmlns:a16="http://schemas.microsoft.com/office/drawing/2014/main" id="{C57B231B-EEEC-4D8F-A033-8C8CB1EABBA9}"/>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a:stretch/>
        </p:blipFill>
        <p:spPr>
          <a:xfrm>
            <a:off x="137003" y="769049"/>
            <a:ext cx="8861828" cy="5134708"/>
          </a:xfrm>
          <a:prstGeom prst="rect">
            <a:avLst/>
          </a:prstGeom>
        </p:spPr>
      </p:pic>
      <p:sp>
        <p:nvSpPr>
          <p:cNvPr id="3" name="Slide Number Placeholder 2">
            <a:extLst>
              <a:ext uri="{FF2B5EF4-FFF2-40B4-BE49-F238E27FC236}">
                <a16:creationId xmlns:a16="http://schemas.microsoft.com/office/drawing/2014/main" id="{EB3E95D1-3CED-4CCB-9690-161515F5C8AA}"/>
              </a:ext>
            </a:extLst>
          </p:cNvPr>
          <p:cNvSpPr>
            <a:spLocks noGrp="1"/>
          </p:cNvSpPr>
          <p:nvPr>
            <p:ph type="sldNum" sz="quarter" idx="4"/>
          </p:nvPr>
        </p:nvSpPr>
        <p:spPr/>
        <p:txBody>
          <a:bodyPr/>
          <a:lstStyle/>
          <a:p>
            <a:fld id="{8FF8BE51-C3B0-9B4F-9A06-4F809A9A7941}" type="slidenum">
              <a:rPr lang="en-US" smtClean="0"/>
              <a:pPr/>
              <a:t>31</a:t>
            </a:fld>
            <a:endParaRPr lang="en-US"/>
          </a:p>
        </p:txBody>
      </p:sp>
    </p:spTree>
    <p:extLst>
      <p:ext uri="{BB962C8B-B14F-4D97-AF65-F5344CB8AC3E}">
        <p14:creationId xmlns:p14="http://schemas.microsoft.com/office/powerpoint/2010/main" val="37250238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8BC3-9CB1-4091-A5BF-59ADB972527F}"/>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1A04256E-8168-447C-B289-673F0CFA1556}"/>
              </a:ext>
            </a:extLst>
          </p:cNvPr>
          <p:cNvSpPr>
            <a:spLocks noGrp="1"/>
          </p:cNvSpPr>
          <p:nvPr>
            <p:ph idx="1"/>
          </p:nvPr>
        </p:nvSpPr>
        <p:spPr/>
        <p:txBody>
          <a:bodyPr>
            <a:normAutofit/>
          </a:bodyPr>
          <a:lstStyle/>
          <a:p>
            <a:pPr marL="457200" indent="-457200" algn="l" fontAlgn="base">
              <a:buClr>
                <a:schemeClr val="tx1"/>
              </a:buClr>
              <a:buFont typeface="+mj-lt"/>
              <a:buAutoNum type="arabicPeriod"/>
            </a:pPr>
            <a:r>
              <a:rPr lang="en-US" sz="2200" i="0" u="none" strike="noStrike" dirty="0">
                <a:solidFill>
                  <a:schemeClr val="accent4">
                    <a:lumMod val="60000"/>
                    <a:lumOff val="40000"/>
                  </a:schemeClr>
                </a:solidFill>
                <a:effectLst/>
                <a:hlinkClick r:id="rId3" tooltip="Permalink to Use of Data for Fiscal Management of State Part C Systems">
                  <a:extLst>
                    <a:ext uri="{A12FA001-AC4F-418D-AE19-62706E023703}">
                      <ahyp:hlinkClr xmlns:ahyp="http://schemas.microsoft.com/office/drawing/2018/hyperlinkcolor" val="tx"/>
                    </a:ext>
                  </a:extLst>
                </a:hlinkClick>
              </a:rPr>
              <a:t>Use of Data for Fiscal Management of State Part C Systems</a:t>
            </a:r>
            <a:endParaRPr lang="en-US" sz="2200" i="0" dirty="0">
              <a:solidFill>
                <a:schemeClr val="accent4">
                  <a:lumMod val="60000"/>
                  <a:lumOff val="40000"/>
                </a:schemeClr>
              </a:solidFill>
              <a:effectLst/>
            </a:endParaRPr>
          </a:p>
          <a:p>
            <a:pPr marL="457200" indent="-457200" algn="l" fontAlgn="base">
              <a:buClr>
                <a:schemeClr val="tx1"/>
              </a:buClr>
              <a:buFont typeface="+mj-lt"/>
              <a:buAutoNum type="arabicPeriod"/>
            </a:pPr>
            <a:r>
              <a:rPr lang="en-US" sz="2200" i="0" u="none" strike="noStrike" dirty="0">
                <a:solidFill>
                  <a:schemeClr val="accent4">
                    <a:lumMod val="60000"/>
                    <a:lumOff val="40000"/>
                  </a:schemeClr>
                </a:solidFill>
                <a:effectLst/>
                <a:hlinkClick r:id="rId4" tooltip="Permalink to Fiscal Data Profile Template">
                  <a:extLst>
                    <a:ext uri="{A12FA001-AC4F-418D-AE19-62706E023703}">
                      <ahyp:hlinkClr xmlns:ahyp="http://schemas.microsoft.com/office/drawing/2018/hyperlinkcolor" val="tx"/>
                    </a:ext>
                  </a:extLst>
                </a:hlinkClick>
              </a:rPr>
              <a:t>Fiscal Data Profile Template</a:t>
            </a:r>
            <a:endParaRPr lang="en-US" sz="2200" i="0" dirty="0">
              <a:solidFill>
                <a:schemeClr val="accent4">
                  <a:lumMod val="60000"/>
                  <a:lumOff val="40000"/>
                </a:schemeClr>
              </a:solidFill>
              <a:effectLst/>
            </a:endParaRPr>
          </a:p>
          <a:p>
            <a:pPr marL="457200" indent="-457200" algn="l" fontAlgn="base">
              <a:buClr>
                <a:schemeClr val="tx1"/>
              </a:buClr>
              <a:buFont typeface="+mj-lt"/>
              <a:buAutoNum type="arabicPeriod"/>
            </a:pPr>
            <a:r>
              <a:rPr lang="en-US" sz="2200" i="0" u="none" strike="noStrike" dirty="0">
                <a:solidFill>
                  <a:schemeClr val="accent4">
                    <a:lumMod val="60000"/>
                    <a:lumOff val="40000"/>
                  </a:schemeClr>
                </a:solidFill>
                <a:effectLst/>
                <a:hlinkClick r:id="rId5" tooltip="Permalink to Understanding and Using Fiscal Data:  A Guide for Part C Staff">
                  <a:extLst>
                    <a:ext uri="{A12FA001-AC4F-418D-AE19-62706E023703}">
                      <ahyp:hlinkClr xmlns:ahyp="http://schemas.microsoft.com/office/drawing/2018/hyperlinkcolor" val="tx"/>
                    </a:ext>
                  </a:extLst>
                </a:hlinkClick>
              </a:rPr>
              <a:t>Understanding and Using Fiscal Data: A Guide for Part C Staff</a:t>
            </a:r>
            <a:endParaRPr lang="en-US" sz="2200" i="0" dirty="0">
              <a:solidFill>
                <a:schemeClr val="accent4">
                  <a:lumMod val="60000"/>
                  <a:lumOff val="40000"/>
                </a:schemeClr>
              </a:solidFill>
              <a:effectLst/>
            </a:endParaRPr>
          </a:p>
          <a:p>
            <a:pPr marL="457200" indent="-457200">
              <a:buClr>
                <a:schemeClr val="tx1"/>
              </a:buClr>
              <a:buFont typeface="+mj-lt"/>
              <a:buAutoNum type="arabicPeriod"/>
            </a:pPr>
            <a:r>
              <a:rPr lang="en-US" sz="2200" i="0" u="none" strike="noStrike" dirty="0">
                <a:solidFill>
                  <a:schemeClr val="accent4">
                    <a:lumMod val="60000"/>
                    <a:lumOff val="40000"/>
                  </a:schemeClr>
                </a:solidFill>
                <a:effectLst/>
                <a:hlinkClick r:id="rId6">
                  <a:extLst>
                    <a:ext uri="{A12FA001-AC4F-418D-AE19-62706E023703}">
                      <ahyp:hlinkClr xmlns:ahyp="http://schemas.microsoft.com/office/drawing/2018/hyperlinkcolor" val="tx"/>
                    </a:ext>
                  </a:extLst>
                </a:hlinkClick>
              </a:rPr>
              <a:t>Data Visualization Toolkit</a:t>
            </a:r>
            <a:endParaRPr lang="en-US" sz="2200" i="0" u="none" strike="noStrike" dirty="0">
              <a:solidFill>
                <a:schemeClr val="accent4">
                  <a:lumMod val="60000"/>
                  <a:lumOff val="40000"/>
                </a:schemeClr>
              </a:solidFill>
              <a:effectLst/>
            </a:endParaRPr>
          </a:p>
          <a:p>
            <a:pPr marL="457200" indent="-457200">
              <a:buClr>
                <a:schemeClr val="tx1"/>
              </a:buClr>
              <a:buFont typeface="+mj-lt"/>
              <a:buAutoNum type="arabicPeriod"/>
            </a:pPr>
            <a:r>
              <a:rPr lang="en-US" sz="2200" dirty="0">
                <a:solidFill>
                  <a:schemeClr val="accent4">
                    <a:lumMod val="60000"/>
                    <a:lumOff val="40000"/>
                  </a:schemeClr>
                </a:solidFill>
                <a:hlinkClick r:id="rId7">
                  <a:extLst>
                    <a:ext uri="{A12FA001-AC4F-418D-AE19-62706E023703}">
                      <ahyp:hlinkClr xmlns:ahyp="http://schemas.microsoft.com/office/drawing/2018/hyperlinkcolor" val="tx"/>
                    </a:ext>
                  </a:extLst>
                </a:hlinkClick>
              </a:rPr>
              <a:t>ITCA Early Intervention Data Infographic</a:t>
            </a:r>
            <a:endParaRPr lang="en-US" sz="2200" dirty="0">
              <a:solidFill>
                <a:schemeClr val="accent4">
                  <a:lumMod val="60000"/>
                  <a:lumOff val="40000"/>
                </a:schemeClr>
              </a:solidFill>
            </a:endParaRPr>
          </a:p>
          <a:p>
            <a:pPr marL="457200" indent="-457200">
              <a:buClr>
                <a:schemeClr val="tx1"/>
              </a:buClr>
              <a:buFont typeface="+mj-lt"/>
              <a:buAutoNum type="arabicPeriod"/>
            </a:pPr>
            <a:r>
              <a:rPr lang="en-US" sz="2200" i="0" u="none" strike="noStrike" dirty="0">
                <a:solidFill>
                  <a:schemeClr val="accent4">
                    <a:lumMod val="60000"/>
                    <a:lumOff val="40000"/>
                  </a:schemeClr>
                </a:solidFill>
                <a:effectLst/>
                <a:hlinkClick r:id="rId8">
                  <a:extLst>
                    <a:ext uri="{A12FA001-AC4F-418D-AE19-62706E023703}">
                      <ahyp:hlinkClr xmlns:ahyp="http://schemas.microsoft.com/office/drawing/2018/hyperlinkcolor" val="tx"/>
                    </a:ext>
                  </a:extLst>
                </a:hlinkClick>
              </a:rPr>
              <a:t>ECTA System Framework for Part C &amp; Section 619</a:t>
            </a:r>
            <a:endParaRPr lang="en-US" sz="2200" u="none" strike="noStrike" dirty="0">
              <a:solidFill>
                <a:schemeClr val="accent4">
                  <a:lumMod val="60000"/>
                  <a:lumOff val="40000"/>
                </a:schemeClr>
              </a:solidFill>
            </a:endParaRPr>
          </a:p>
          <a:p>
            <a:pPr marL="457200" indent="-457200">
              <a:buClr>
                <a:schemeClr val="tx1"/>
              </a:buClr>
              <a:buFont typeface="+mj-lt"/>
              <a:buAutoNum type="arabicPeriod"/>
            </a:pPr>
            <a:r>
              <a:rPr lang="en-US" sz="2200" dirty="0">
                <a:solidFill>
                  <a:schemeClr val="accent4">
                    <a:lumMod val="60000"/>
                    <a:lumOff val="40000"/>
                  </a:schemeClr>
                </a:solidFill>
                <a:hlinkClick r:id="rId9">
                  <a:extLst>
                    <a:ext uri="{A12FA001-AC4F-418D-AE19-62706E023703}">
                      <ahyp:hlinkClr xmlns:ahyp="http://schemas.microsoft.com/office/drawing/2018/hyperlinkcolor" val="tx"/>
                    </a:ext>
                  </a:extLst>
                </a:hlinkClick>
              </a:rPr>
              <a:t>DaSy Data System Framework</a:t>
            </a:r>
            <a:endParaRPr lang="en-US" sz="2200" dirty="0">
              <a:solidFill>
                <a:schemeClr val="accent4">
                  <a:lumMod val="60000"/>
                  <a:lumOff val="40000"/>
                </a:schemeClr>
              </a:solidFill>
            </a:endParaRPr>
          </a:p>
        </p:txBody>
      </p:sp>
      <p:sp>
        <p:nvSpPr>
          <p:cNvPr id="4" name="Slide Number Placeholder 3">
            <a:extLst>
              <a:ext uri="{FF2B5EF4-FFF2-40B4-BE49-F238E27FC236}">
                <a16:creationId xmlns:a16="http://schemas.microsoft.com/office/drawing/2014/main" id="{0285AE43-5826-4186-9764-37F782830B4D}"/>
              </a:ext>
            </a:extLst>
          </p:cNvPr>
          <p:cNvSpPr>
            <a:spLocks noGrp="1"/>
          </p:cNvSpPr>
          <p:nvPr>
            <p:ph type="sldNum" sz="quarter" idx="4"/>
          </p:nvPr>
        </p:nvSpPr>
        <p:spPr/>
        <p:txBody>
          <a:bodyPr/>
          <a:lstStyle/>
          <a:p>
            <a:fld id="{8FF8BE51-C3B0-9B4F-9A06-4F809A9A7941}" type="slidenum">
              <a:rPr lang="en-US" smtClean="0"/>
              <a:pPr/>
              <a:t>32</a:t>
            </a:fld>
            <a:endParaRPr lang="en-US"/>
          </a:p>
        </p:txBody>
      </p:sp>
    </p:spTree>
    <p:extLst>
      <p:ext uri="{BB962C8B-B14F-4D97-AF65-F5344CB8AC3E}">
        <p14:creationId xmlns:p14="http://schemas.microsoft.com/office/powerpoint/2010/main" val="10543996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C183D7F6-B498-43B3-948B-1728B52AA6E4}">
                <adec:decorative xmlns:adec="http://schemas.microsoft.com/office/drawing/2017/decorative" val="1"/>
              </a:ext>
            </a:extLst>
          </p:cNvPr>
          <p:cNvCxnSpPr/>
          <p:nvPr/>
        </p:nvCxnSpPr>
        <p:spPr>
          <a:xfrm>
            <a:off x="2253139" y="2481180"/>
            <a:ext cx="464588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87CC2BA-90BC-044C-BC57-2836BE3B86EC}"/>
              </a:ext>
              <a:ext uri="{C183D7F6-B498-43B3-948B-1728B52AA6E4}">
                <adec:decorative xmlns:adec="http://schemas.microsoft.com/office/drawing/2017/decorative" val="1"/>
              </a:ext>
            </a:extLst>
          </p:cNvPr>
          <p:cNvCxnSpPr/>
          <p:nvPr/>
        </p:nvCxnSpPr>
        <p:spPr>
          <a:xfrm>
            <a:off x="2253139" y="3240813"/>
            <a:ext cx="464588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OSEP">
            <a:extLst>
              <a:ext uri="{FF2B5EF4-FFF2-40B4-BE49-F238E27FC236}">
                <a16:creationId xmlns:a16="http://schemas.microsoft.com/office/drawing/2014/main" id="{73EB0444-CB63-3841-BD3A-EE701F3703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73419" y="4108735"/>
            <a:ext cx="1013170" cy="596512"/>
          </a:xfrm>
          <a:prstGeom prst="rect">
            <a:avLst/>
          </a:prstGeom>
        </p:spPr>
      </p:pic>
      <p:pic>
        <p:nvPicPr>
          <p:cNvPr id="11" name="Picture 10" title="Logo: UNC-FPG">
            <a:extLst>
              <a:ext uri="{FF2B5EF4-FFF2-40B4-BE49-F238E27FC236}">
                <a16:creationId xmlns:a16="http://schemas.microsoft.com/office/drawing/2014/main" id="{2F4E770A-2553-594E-8C58-0652635441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53140" y="4301493"/>
            <a:ext cx="3147727" cy="340703"/>
          </a:xfrm>
          <a:prstGeom prst="rect">
            <a:avLst/>
          </a:prstGeom>
        </p:spPr>
      </p:pic>
      <p:pic>
        <p:nvPicPr>
          <p:cNvPr id="9" name="Picture 8" title="Logo: DaSy">
            <a:extLst>
              <a:ext uri="{FF2B5EF4-FFF2-40B4-BE49-F238E27FC236}">
                <a16:creationId xmlns:a16="http://schemas.microsoft.com/office/drawing/2014/main" id="{1CF6424F-877C-EB48-9A99-E8F350F7E7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12242" y="1871767"/>
            <a:ext cx="2086781" cy="471737"/>
          </a:xfrm>
          <a:prstGeom prst="rect">
            <a:avLst/>
          </a:prstGeom>
        </p:spPr>
      </p:pic>
      <p:pic>
        <p:nvPicPr>
          <p:cNvPr id="7" name="Picture 6" title="Logo: ECTA">
            <a:extLst>
              <a:ext uri="{FF2B5EF4-FFF2-40B4-BE49-F238E27FC236}">
                <a16:creationId xmlns:a16="http://schemas.microsoft.com/office/drawing/2014/main" id="{2C89BA0E-DF51-8C43-917C-6261CF5217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3139" y="1942316"/>
            <a:ext cx="2372906" cy="348773"/>
          </a:xfrm>
          <a:prstGeom prst="rect">
            <a:avLst/>
          </a:prstGeom>
        </p:spPr>
      </p:pic>
      <p:sp>
        <p:nvSpPr>
          <p:cNvPr id="3" name="Text Placeholder 2"/>
          <p:cNvSpPr>
            <a:spLocks noGrp="1"/>
          </p:cNvSpPr>
          <p:nvPr>
            <p:ph idx="1"/>
          </p:nvPr>
        </p:nvSpPr>
        <p:spPr>
          <a:xfrm>
            <a:off x="2253139" y="3401046"/>
            <a:ext cx="4645883" cy="780367"/>
          </a:xfrm>
        </p:spPr>
        <p:txBody>
          <a:bodyPr>
            <a:noAutofit/>
          </a:bodyPr>
          <a:lstStyle/>
          <a:p>
            <a:pPr marL="0" indent="0">
              <a:buNone/>
            </a:pPr>
            <a:r>
              <a:rPr lang="en-US" sz="731" dirty="0"/>
              <a:t>The content of this presentation was developed under a cooperative agreement, #H326P170001, and a grant, #H373Z120002, from the Office of Special Education Programs, U.S. Department of Education. However, the content does not necessarily represent the policy of the U.S. Department of Education, and you should not assume endorsement by the Federal Government. ECTA Center Project Officer, Julia Martin </a:t>
            </a:r>
            <a:r>
              <a:rPr lang="en-US" sz="731" dirty="0" err="1"/>
              <a:t>Eile</a:t>
            </a:r>
            <a:r>
              <a:rPr lang="en-US" sz="731" dirty="0"/>
              <a:t>, and </a:t>
            </a:r>
            <a:r>
              <a:rPr lang="en-US" sz="731" dirty="0" err="1"/>
              <a:t>DaSy</a:t>
            </a:r>
            <a:r>
              <a:rPr lang="en-US" sz="731" dirty="0"/>
              <a:t> Center Project Officers, Meredith Miceli and Richelle Davis.</a:t>
            </a:r>
          </a:p>
        </p:txBody>
      </p:sp>
      <p:sp>
        <p:nvSpPr>
          <p:cNvPr id="2" name="Title 1"/>
          <p:cNvSpPr>
            <a:spLocks noGrp="1"/>
          </p:cNvSpPr>
          <p:nvPr>
            <p:ph type="title"/>
          </p:nvPr>
        </p:nvSpPr>
        <p:spPr>
          <a:xfrm>
            <a:off x="1480796" y="2582221"/>
            <a:ext cx="6190570" cy="514350"/>
          </a:xfrm>
        </p:spPr>
        <p:txBody>
          <a:bodyPr anchor="ctr" anchorCtr="0">
            <a:normAutofit fontScale="90000"/>
          </a:bodyPr>
          <a:lstStyle/>
          <a:p>
            <a:r>
              <a:rPr lang="en-US" b="0" dirty="0"/>
              <a:t>Find out more at</a:t>
            </a:r>
            <a:r>
              <a:rPr lang="en-US" dirty="0"/>
              <a:t> </a:t>
            </a:r>
            <a:r>
              <a:rPr lang="en-US" dirty="0" err="1"/>
              <a:t>ectacenter.org</a:t>
            </a:r>
            <a:br>
              <a:rPr lang="en-US" dirty="0"/>
            </a:br>
            <a:r>
              <a:rPr lang="en-US" b="0" dirty="0"/>
              <a:t>and</a:t>
            </a:r>
            <a:r>
              <a:rPr lang="en-US" dirty="0"/>
              <a:t> </a:t>
            </a:r>
            <a:r>
              <a:rPr lang="en-US" dirty="0" err="1"/>
              <a:t>dasycenter.org</a:t>
            </a:r>
            <a:endParaRPr lang="en-US" dirty="0"/>
          </a:p>
        </p:txBody>
      </p:sp>
      <p:sp>
        <p:nvSpPr>
          <p:cNvPr id="4" name="Slide Number Placeholder 3">
            <a:extLst>
              <a:ext uri="{FF2B5EF4-FFF2-40B4-BE49-F238E27FC236}">
                <a16:creationId xmlns:a16="http://schemas.microsoft.com/office/drawing/2014/main" id="{3F8CF74F-ED00-4107-B8EC-440AD9048CB0}"/>
              </a:ext>
            </a:extLst>
          </p:cNvPr>
          <p:cNvSpPr>
            <a:spLocks noGrp="1"/>
          </p:cNvSpPr>
          <p:nvPr>
            <p:ph type="sldNum" sz="quarter" idx="4"/>
          </p:nvPr>
        </p:nvSpPr>
        <p:spPr/>
        <p:txBody>
          <a:bodyPr/>
          <a:lstStyle/>
          <a:p>
            <a:fld id="{8FF8BE51-C3B0-9B4F-9A06-4F809A9A7941}" type="slidenum">
              <a:rPr lang="en-US" smtClean="0"/>
              <a:pPr/>
              <a:t>33</a:t>
            </a:fld>
            <a:endParaRPr lang="en-US"/>
          </a:p>
        </p:txBody>
      </p:sp>
    </p:spTree>
    <p:extLst>
      <p:ext uri="{BB962C8B-B14F-4D97-AF65-F5344CB8AC3E}">
        <p14:creationId xmlns:p14="http://schemas.microsoft.com/office/powerpoint/2010/main" val="944409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65945E-24EC-4FB4-A85F-544DF88B1F97}"/>
              </a:ext>
            </a:extLst>
          </p:cNvPr>
          <p:cNvSpPr>
            <a:spLocks noGrp="1"/>
          </p:cNvSpPr>
          <p:nvPr>
            <p:ph type="title"/>
          </p:nvPr>
        </p:nvSpPr>
        <p:spPr/>
        <p:txBody>
          <a:bodyPr/>
          <a:lstStyle/>
          <a:p>
            <a:r>
              <a:rPr lang="en-US" dirty="0"/>
              <a:t>Session 3 Focus</a:t>
            </a:r>
          </a:p>
        </p:txBody>
      </p:sp>
      <p:sp>
        <p:nvSpPr>
          <p:cNvPr id="8" name="Content Placeholder 2">
            <a:extLst>
              <a:ext uri="{FF2B5EF4-FFF2-40B4-BE49-F238E27FC236}">
                <a16:creationId xmlns:a16="http://schemas.microsoft.com/office/drawing/2014/main" id="{89B9617F-2A38-417F-97F2-F98A69C98506}"/>
              </a:ext>
            </a:extLst>
          </p:cNvPr>
          <p:cNvSpPr txBox="1">
            <a:spLocks/>
          </p:cNvSpPr>
          <p:nvPr/>
        </p:nvSpPr>
        <p:spPr>
          <a:xfrm>
            <a:off x="440871" y="1552480"/>
            <a:ext cx="5133452" cy="3659600"/>
          </a:xfrm>
          <a:prstGeom prst="rect">
            <a:avLst/>
          </a:prstGeom>
        </p:spPr>
        <p:txBody>
          <a:bodyPr vert="horz" lIns="91440" tIns="45720" rIns="91440" bIns="45720" rtlCol="0" anchor="t">
            <a:normAutofit/>
          </a:bodyPr>
          <a:lst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pPr marL="0" indent="0">
              <a:buNone/>
            </a:pPr>
            <a:r>
              <a:rPr lang="en-US" sz="2400" b="1" dirty="0"/>
              <a:t>Fiscal Data</a:t>
            </a:r>
            <a:endParaRPr lang="en-US" sz="2400" b="1" dirty="0">
              <a:cs typeface="Calibri"/>
            </a:endParaRPr>
          </a:p>
          <a:p>
            <a:r>
              <a:rPr lang="en-US" sz="2400" dirty="0"/>
              <a:t>What do you need to collect?</a:t>
            </a:r>
            <a:endParaRPr lang="en-US" sz="2400" dirty="0">
              <a:cs typeface="Calibri"/>
            </a:endParaRPr>
          </a:p>
          <a:p>
            <a:r>
              <a:rPr lang="en-US" sz="2400" dirty="0"/>
              <a:t>What type of analysis needs to be done?</a:t>
            </a:r>
            <a:endParaRPr lang="en-US" sz="2400" dirty="0">
              <a:cs typeface="Calibri"/>
            </a:endParaRPr>
          </a:p>
          <a:p>
            <a:r>
              <a:rPr lang="en-US" sz="2400" dirty="0"/>
              <a:t>How do you present the data to ensure its understanding and effectiveness?</a:t>
            </a:r>
          </a:p>
          <a:p>
            <a:pPr marL="0" indent="0">
              <a:buNone/>
            </a:pPr>
            <a:endParaRPr lang="en-US" sz="2400" dirty="0"/>
          </a:p>
          <a:p>
            <a:endParaRPr lang="en-US" sz="2000" dirty="0">
              <a:cs typeface="Calibri"/>
            </a:endParaRPr>
          </a:p>
        </p:txBody>
      </p:sp>
      <p:pic>
        <p:nvPicPr>
          <p:cNvPr id="5" name="Picture 6" descr="2 preschool children looking at a computer and pointing to the screen while an adult watches">
            <a:extLst>
              <a:ext uri="{FF2B5EF4-FFF2-40B4-BE49-F238E27FC236}">
                <a16:creationId xmlns:a16="http://schemas.microsoft.com/office/drawing/2014/main" id="{BDA53954-E62E-4FC4-973C-AF47EACCCDA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5546656" y="2048608"/>
            <a:ext cx="3156473" cy="3163472"/>
          </a:xfrm>
          <a:prstGeom prst="rect">
            <a:avLst/>
          </a:prstGeom>
          <a:solidFill>
            <a:srgbClr val="FFFFFF"/>
          </a:solidFill>
          <a:ln w="12700">
            <a:solidFill>
              <a:schemeClr val="tx1"/>
            </a:solidFill>
          </a:ln>
        </p:spPr>
      </p:pic>
      <p:sp>
        <p:nvSpPr>
          <p:cNvPr id="2" name="Slide Number Placeholder 1">
            <a:extLst>
              <a:ext uri="{FF2B5EF4-FFF2-40B4-BE49-F238E27FC236}">
                <a16:creationId xmlns:a16="http://schemas.microsoft.com/office/drawing/2014/main" id="{DE2EA010-68C5-4954-8EFF-1510BFC030A5}"/>
              </a:ext>
            </a:extLst>
          </p:cNvPr>
          <p:cNvSpPr>
            <a:spLocks noGrp="1"/>
          </p:cNvSpPr>
          <p:nvPr>
            <p:ph type="sldNum" sz="quarter" idx="4"/>
          </p:nvPr>
        </p:nvSpPr>
        <p:spPr/>
        <p:txBody>
          <a:bodyPr/>
          <a:lstStyle/>
          <a:p>
            <a:fld id="{8FF8BE51-C3B0-9B4F-9A06-4F809A9A7941}" type="slidenum">
              <a:rPr lang="en-US" smtClean="0"/>
              <a:pPr/>
              <a:t>4</a:t>
            </a:fld>
            <a:endParaRPr lang="en-US"/>
          </a:p>
        </p:txBody>
      </p:sp>
    </p:spTree>
    <p:extLst>
      <p:ext uri="{BB962C8B-B14F-4D97-AF65-F5344CB8AC3E}">
        <p14:creationId xmlns:p14="http://schemas.microsoft.com/office/powerpoint/2010/main" val="427217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artoon man laying bricks for a wall">
            <a:extLst>
              <a:ext uri="{FF2B5EF4-FFF2-40B4-BE49-F238E27FC236}">
                <a16:creationId xmlns:a16="http://schemas.microsoft.com/office/drawing/2014/main" id="{259B8908-1031-44D4-9900-3C40C592BE66}"/>
              </a:ext>
            </a:extLst>
          </p:cNvPr>
          <p:cNvPicPr>
            <a:picLocks noChangeAspect="1"/>
          </p:cNvPicPr>
          <p:nvPr/>
        </p:nvPicPr>
        <p:blipFill rotWithShape="1">
          <a:blip r:embed="rId3" cstate="screen">
            <a:clrChange>
              <a:clrFrom>
                <a:srgbClr val="F3F3F3"/>
              </a:clrFrom>
              <a:clrTo>
                <a:srgbClr val="F3F3F3">
                  <a:alpha val="0"/>
                </a:srgbClr>
              </a:clrTo>
            </a:clrChange>
            <a:extLst>
              <a:ext uri="{28A0092B-C50C-407E-A947-70E740481C1C}">
                <a14:useLocalDpi xmlns:a14="http://schemas.microsoft.com/office/drawing/2010/main"/>
              </a:ext>
            </a:extLst>
          </a:blip>
          <a:srcRect/>
          <a:stretch/>
        </p:blipFill>
        <p:spPr>
          <a:xfrm>
            <a:off x="440870" y="1846385"/>
            <a:ext cx="3006535" cy="2974455"/>
          </a:xfrm>
          <a:prstGeom prst="rect">
            <a:avLst/>
          </a:prstGeom>
          <a:ln w="12700">
            <a:noFill/>
          </a:ln>
        </p:spPr>
      </p:pic>
      <p:sp>
        <p:nvSpPr>
          <p:cNvPr id="5" name="Content Placeholder 2">
            <a:extLst>
              <a:ext uri="{FF2B5EF4-FFF2-40B4-BE49-F238E27FC236}">
                <a16:creationId xmlns:a16="http://schemas.microsoft.com/office/drawing/2014/main" id="{B4095571-0143-4912-B1F1-2EECB998A4CA}"/>
              </a:ext>
            </a:extLst>
          </p:cNvPr>
          <p:cNvSpPr txBox="1">
            <a:spLocks/>
          </p:cNvSpPr>
          <p:nvPr/>
        </p:nvSpPr>
        <p:spPr>
          <a:xfrm>
            <a:off x="3519948" y="1491560"/>
            <a:ext cx="5333953" cy="3563159"/>
          </a:xfrm>
          <a:prstGeom prst="rect">
            <a:avLst/>
          </a:prstGeom>
        </p:spPr>
        <p:txBody>
          <a:bodyPr vert="horz" lIns="91440" tIns="45720" rIns="91440" bIns="45720" rtlCol="0" anchor="t">
            <a:normAutofit/>
          </a:bodyPr>
          <a:lst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pPr marL="0" indent="0">
              <a:buFont typeface="Arial" panose="020B0604020202020204" pitchFamily="34" charset="0"/>
              <a:buNone/>
            </a:pPr>
            <a:r>
              <a:rPr lang="en-US" sz="2200" dirty="0"/>
              <a:t>Participants will be better able to establish the foundation for making your case by:</a:t>
            </a:r>
            <a:endParaRPr lang="en-US" sz="2200" dirty="0">
              <a:cs typeface="Calibri"/>
            </a:endParaRPr>
          </a:p>
          <a:p>
            <a:pPr lvl="1"/>
            <a:r>
              <a:rPr lang="en-US" sz="2200" dirty="0"/>
              <a:t>Identifying the elements and analysis needed to make your case and; </a:t>
            </a:r>
            <a:endParaRPr lang="en-US" sz="2200" dirty="0">
              <a:cs typeface="Calibri"/>
            </a:endParaRPr>
          </a:p>
          <a:p>
            <a:pPr lvl="1"/>
            <a:r>
              <a:rPr lang="en-US" sz="2200" dirty="0"/>
              <a:t>Using the data to create visualizations that will allow you to sell your case.</a:t>
            </a:r>
          </a:p>
        </p:txBody>
      </p:sp>
      <p:sp>
        <p:nvSpPr>
          <p:cNvPr id="4" name="Title 3">
            <a:extLst>
              <a:ext uri="{FF2B5EF4-FFF2-40B4-BE49-F238E27FC236}">
                <a16:creationId xmlns:a16="http://schemas.microsoft.com/office/drawing/2014/main" id="{0765945E-24EC-4FB4-A85F-544DF88B1F97}"/>
              </a:ext>
            </a:extLst>
          </p:cNvPr>
          <p:cNvSpPr>
            <a:spLocks noGrp="1"/>
          </p:cNvSpPr>
          <p:nvPr>
            <p:ph type="title"/>
          </p:nvPr>
        </p:nvSpPr>
        <p:spPr/>
        <p:txBody>
          <a:bodyPr/>
          <a:lstStyle/>
          <a:p>
            <a:r>
              <a:rPr lang="en-US" dirty="0"/>
              <a:t>Session 3 Outcomes</a:t>
            </a:r>
          </a:p>
        </p:txBody>
      </p:sp>
      <p:sp>
        <p:nvSpPr>
          <p:cNvPr id="2" name="Slide Number Placeholder 1">
            <a:extLst>
              <a:ext uri="{FF2B5EF4-FFF2-40B4-BE49-F238E27FC236}">
                <a16:creationId xmlns:a16="http://schemas.microsoft.com/office/drawing/2014/main" id="{595A374D-FEBB-470E-BF7E-3FD13705135B}"/>
              </a:ext>
            </a:extLst>
          </p:cNvPr>
          <p:cNvSpPr>
            <a:spLocks noGrp="1"/>
          </p:cNvSpPr>
          <p:nvPr>
            <p:ph type="sldNum" sz="quarter" idx="4"/>
          </p:nvPr>
        </p:nvSpPr>
        <p:spPr/>
        <p:txBody>
          <a:bodyPr/>
          <a:lstStyle/>
          <a:p>
            <a:fld id="{8FF8BE51-C3B0-9B4F-9A06-4F809A9A7941}" type="slidenum">
              <a:rPr lang="en-US" smtClean="0"/>
              <a:pPr/>
              <a:t>5</a:t>
            </a:fld>
            <a:endParaRPr lang="en-US"/>
          </a:p>
        </p:txBody>
      </p:sp>
    </p:spTree>
    <p:extLst>
      <p:ext uri="{BB962C8B-B14F-4D97-AF65-F5344CB8AC3E}">
        <p14:creationId xmlns:p14="http://schemas.microsoft.com/office/powerpoint/2010/main" val="296635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7EBE4BD-16DF-4D81-ADA6-FA734D948B97}"/>
              </a:ext>
            </a:extLst>
          </p:cNvPr>
          <p:cNvSpPr>
            <a:spLocks noGrp="1"/>
          </p:cNvSpPr>
          <p:nvPr>
            <p:ph type="title"/>
          </p:nvPr>
        </p:nvSpPr>
        <p:spPr/>
        <p:txBody>
          <a:bodyPr/>
          <a:lstStyle/>
          <a:p>
            <a:r>
              <a:rPr lang="en-US"/>
              <a:t>How will you share what your Part C system looks like?</a:t>
            </a:r>
          </a:p>
        </p:txBody>
      </p:sp>
      <p:sp>
        <p:nvSpPr>
          <p:cNvPr id="3" name="Content Placeholder 2">
            <a:extLst>
              <a:ext uri="{FF2B5EF4-FFF2-40B4-BE49-F238E27FC236}">
                <a16:creationId xmlns:a16="http://schemas.microsoft.com/office/drawing/2014/main" id="{8C0D8E5A-A9B3-4D3E-9369-E8FD64BBAF94}"/>
              </a:ext>
            </a:extLst>
          </p:cNvPr>
          <p:cNvSpPr>
            <a:spLocks noGrp="1"/>
          </p:cNvSpPr>
          <p:nvPr>
            <p:ph idx="1"/>
          </p:nvPr>
        </p:nvSpPr>
        <p:spPr>
          <a:solidFill>
            <a:schemeClr val="accent4">
              <a:lumMod val="20000"/>
              <a:lumOff val="80000"/>
            </a:schemeClr>
          </a:solidFill>
          <a:ln w="19050">
            <a:solidFill>
              <a:schemeClr val="tx1"/>
            </a:solidFill>
          </a:ln>
        </p:spPr>
        <p:txBody>
          <a:bodyPr vert="horz" lIns="68580" tIns="34290" rIns="68580" bIns="34290" numCol="3" rtlCol="0" anchor="t">
            <a:noAutofit/>
          </a:bodyPr>
          <a:lstStyle/>
          <a:p>
            <a:pPr>
              <a:buFont typeface="Wingdings" panose="05000000000000000000" pitchFamily="2" charset="2"/>
              <a:buChar char="q"/>
            </a:pPr>
            <a:r>
              <a:rPr lang="en-US" sz="1200" dirty="0">
                <a:latin typeface="Arial"/>
                <a:cs typeface="Arial"/>
              </a:rPr>
              <a:t> Role of Lead Agency</a:t>
            </a:r>
          </a:p>
          <a:p>
            <a:pPr>
              <a:buFont typeface="Wingdings" panose="05000000000000000000" pitchFamily="2" charset="2"/>
              <a:buChar char="q"/>
            </a:pPr>
            <a:r>
              <a:rPr lang="en-US" sz="1200" dirty="0">
                <a:latin typeface="Arial"/>
                <a:cs typeface="Arial"/>
              </a:rPr>
              <a:t> Local Service Delivery Structure</a:t>
            </a:r>
          </a:p>
          <a:p>
            <a:pPr>
              <a:buFont typeface="Wingdings" panose="05000000000000000000" pitchFamily="2" charset="2"/>
              <a:buChar char="q"/>
            </a:pPr>
            <a:r>
              <a:rPr lang="en-US" sz="1200" dirty="0">
                <a:latin typeface="Arial"/>
                <a:cs typeface="Arial"/>
              </a:rPr>
              <a:t> Eligibility Criteria</a:t>
            </a:r>
          </a:p>
          <a:p>
            <a:pPr lvl="1"/>
            <a:r>
              <a:rPr lang="en-US" sz="1200" dirty="0">
                <a:latin typeface="Arial"/>
                <a:cs typeface="Arial"/>
              </a:rPr>
              <a:t>Percent of Delay</a:t>
            </a:r>
          </a:p>
          <a:p>
            <a:pPr lvl="1"/>
            <a:r>
              <a:rPr lang="en-US" sz="1200" dirty="0">
                <a:latin typeface="Arial"/>
                <a:cs typeface="Arial"/>
              </a:rPr>
              <a:t>At Risk</a:t>
            </a:r>
          </a:p>
          <a:p>
            <a:pPr lvl="1"/>
            <a:r>
              <a:rPr lang="en-US" sz="1200" dirty="0">
                <a:latin typeface="Arial"/>
                <a:cs typeface="Arial"/>
              </a:rPr>
              <a:t>Medical Diagnoses</a:t>
            </a:r>
          </a:p>
          <a:p>
            <a:pPr lvl="1"/>
            <a:r>
              <a:rPr lang="en-US" sz="1200" dirty="0">
                <a:latin typeface="Arial"/>
                <a:cs typeface="Arial"/>
              </a:rPr>
              <a:t>Current Trends</a:t>
            </a:r>
          </a:p>
          <a:p>
            <a:pPr lvl="1"/>
            <a:r>
              <a:rPr lang="en-US" sz="1200" dirty="0">
                <a:latin typeface="Arial"/>
                <a:cs typeface="Arial"/>
              </a:rPr>
              <a:t>% of children currently served</a:t>
            </a:r>
          </a:p>
          <a:p>
            <a:pPr lvl="1"/>
            <a:r>
              <a:rPr lang="en-US" sz="1200" dirty="0">
                <a:latin typeface="Arial"/>
                <a:cs typeface="Arial"/>
              </a:rPr>
              <a:t>% you wish to serve, maximizing child find</a:t>
            </a:r>
          </a:p>
          <a:p>
            <a:pPr lvl="1"/>
            <a:r>
              <a:rPr lang="en-US" sz="1200" dirty="0">
                <a:latin typeface="Arial"/>
                <a:cs typeface="Arial"/>
              </a:rPr>
              <a:t># Served by birth cohort methodology</a:t>
            </a:r>
          </a:p>
          <a:p>
            <a:pPr lvl="1"/>
            <a:endParaRPr lang="en-US" sz="1200" dirty="0">
              <a:latin typeface="Arial"/>
              <a:cs typeface="Arial"/>
            </a:endParaRPr>
          </a:p>
          <a:p>
            <a:pPr lvl="1"/>
            <a:endParaRPr lang="en-US" sz="1200" dirty="0">
              <a:latin typeface="Arial"/>
              <a:cs typeface="Arial"/>
            </a:endParaRPr>
          </a:p>
          <a:p>
            <a:pPr lvl="1"/>
            <a:endParaRPr lang="en-US" sz="1200" dirty="0">
              <a:latin typeface="Arial"/>
              <a:cs typeface="Arial"/>
            </a:endParaRPr>
          </a:p>
          <a:p>
            <a:pPr>
              <a:buFont typeface="Wingdings" panose="05000000000000000000" pitchFamily="2" charset="2"/>
              <a:buChar char="q"/>
            </a:pPr>
            <a:r>
              <a:rPr lang="en-US" sz="1200" dirty="0">
                <a:latin typeface="Arial"/>
                <a:cs typeface="Arial"/>
              </a:rPr>
              <a:t> Type of Providers</a:t>
            </a:r>
          </a:p>
          <a:p>
            <a:pPr lvl="1"/>
            <a:r>
              <a:rPr lang="en-US" sz="1200" dirty="0">
                <a:latin typeface="Arial"/>
                <a:cs typeface="Arial"/>
              </a:rPr>
              <a:t>For profit agencies</a:t>
            </a:r>
          </a:p>
          <a:p>
            <a:pPr lvl="1"/>
            <a:r>
              <a:rPr lang="en-US" sz="1200" dirty="0">
                <a:latin typeface="Arial"/>
                <a:cs typeface="Arial"/>
              </a:rPr>
              <a:t>Non-profit agencies</a:t>
            </a:r>
          </a:p>
          <a:p>
            <a:pPr lvl="1"/>
            <a:r>
              <a:rPr lang="en-US" sz="1200" dirty="0">
                <a:latin typeface="Arial"/>
                <a:cs typeface="Arial"/>
              </a:rPr>
              <a:t>State/Local governmental employees</a:t>
            </a:r>
          </a:p>
          <a:p>
            <a:pPr lvl="1"/>
            <a:r>
              <a:rPr lang="en-US" sz="1200" dirty="0">
                <a:latin typeface="Arial"/>
                <a:cs typeface="Arial"/>
              </a:rPr>
              <a:t>Independent Providers</a:t>
            </a:r>
          </a:p>
          <a:p>
            <a:pPr>
              <a:buFont typeface="Wingdings" panose="05000000000000000000" pitchFamily="2" charset="2"/>
              <a:buChar char="q"/>
            </a:pPr>
            <a:r>
              <a:rPr lang="en-US" sz="1200" dirty="0">
                <a:latin typeface="Arial"/>
                <a:cs typeface="Arial"/>
              </a:rPr>
              <a:t>Fund Sources</a:t>
            </a:r>
          </a:p>
          <a:p>
            <a:pPr lvl="1"/>
            <a:r>
              <a:rPr lang="en-US" sz="1200" dirty="0">
                <a:latin typeface="Arial"/>
                <a:cs typeface="Arial"/>
              </a:rPr>
              <a:t>Federal</a:t>
            </a:r>
          </a:p>
          <a:p>
            <a:pPr lvl="1"/>
            <a:r>
              <a:rPr lang="en-US" sz="1200" dirty="0">
                <a:latin typeface="Arial"/>
                <a:cs typeface="Arial"/>
              </a:rPr>
              <a:t>State</a:t>
            </a:r>
          </a:p>
          <a:p>
            <a:pPr lvl="1"/>
            <a:r>
              <a:rPr lang="en-US" sz="1200" dirty="0">
                <a:latin typeface="Arial"/>
                <a:cs typeface="Arial"/>
              </a:rPr>
              <a:t>Local</a:t>
            </a:r>
          </a:p>
          <a:p>
            <a:pPr lvl="1"/>
            <a:endParaRPr lang="en-US" sz="1200" dirty="0">
              <a:latin typeface="Arial"/>
              <a:cs typeface="Arial"/>
            </a:endParaRPr>
          </a:p>
          <a:p>
            <a:pPr marL="342900" lvl="1" indent="0">
              <a:buNone/>
            </a:pPr>
            <a:endParaRPr lang="en-US" sz="1200" dirty="0"/>
          </a:p>
          <a:p>
            <a:pPr marL="342900" lvl="1" indent="0">
              <a:buNone/>
            </a:pPr>
            <a:endParaRPr lang="en-US" sz="1200" dirty="0"/>
          </a:p>
          <a:p>
            <a:pPr marL="342900" lvl="1" indent="0">
              <a:buNone/>
            </a:pPr>
            <a:endParaRPr lang="en-US" sz="1200" dirty="0"/>
          </a:p>
          <a:p>
            <a:pPr marL="342900" lvl="1" indent="0">
              <a:buNone/>
            </a:pPr>
            <a:endParaRPr lang="en-US" sz="1200" dirty="0"/>
          </a:p>
          <a:p>
            <a:pPr>
              <a:buFont typeface="Wingdings" panose="05000000000000000000" pitchFamily="2" charset="2"/>
              <a:buChar char="q"/>
            </a:pPr>
            <a:r>
              <a:rPr lang="en-US" sz="1200" dirty="0">
                <a:latin typeface="Arial"/>
                <a:cs typeface="Arial"/>
              </a:rPr>
              <a:t>How does funding flow?</a:t>
            </a:r>
          </a:p>
          <a:p>
            <a:pPr lvl="1">
              <a:buFont typeface="Wingdings" panose="05000000000000000000" pitchFamily="2" charset="2"/>
              <a:buChar char="q"/>
            </a:pPr>
            <a:r>
              <a:rPr lang="en-US" sz="1200" dirty="0">
                <a:latin typeface="Arial"/>
                <a:cs typeface="Arial"/>
              </a:rPr>
              <a:t>Contracts</a:t>
            </a:r>
          </a:p>
          <a:p>
            <a:pPr lvl="1">
              <a:buFont typeface="Wingdings" panose="05000000000000000000" pitchFamily="2" charset="2"/>
              <a:buChar char="q"/>
            </a:pPr>
            <a:r>
              <a:rPr lang="en-US" sz="1200" dirty="0">
                <a:latin typeface="Arial"/>
                <a:cs typeface="Arial"/>
              </a:rPr>
              <a:t> Grants</a:t>
            </a:r>
          </a:p>
          <a:p>
            <a:pPr lvl="1">
              <a:buFont typeface="Wingdings" panose="05000000000000000000" pitchFamily="2" charset="2"/>
              <a:buChar char="q"/>
            </a:pPr>
            <a:r>
              <a:rPr lang="en-US" sz="1200" dirty="0">
                <a:latin typeface="Arial"/>
                <a:cs typeface="Arial"/>
              </a:rPr>
              <a:t> Vouchers</a:t>
            </a:r>
          </a:p>
          <a:p>
            <a:pPr lvl="1">
              <a:buFont typeface="Wingdings" panose="05000000000000000000" pitchFamily="2" charset="2"/>
              <a:buChar char="q"/>
            </a:pPr>
            <a:r>
              <a:rPr lang="en-US" sz="1200" dirty="0">
                <a:latin typeface="Arial"/>
                <a:cs typeface="Arial"/>
              </a:rPr>
              <a:t> Fee for Service</a:t>
            </a:r>
          </a:p>
          <a:p>
            <a:pPr lvl="1">
              <a:buFont typeface="Wingdings" panose="05000000000000000000" pitchFamily="2" charset="2"/>
              <a:buChar char="q"/>
            </a:pPr>
            <a:r>
              <a:rPr lang="en-US" sz="1200" dirty="0">
                <a:latin typeface="Arial"/>
                <a:cs typeface="Arial"/>
              </a:rPr>
              <a:t> Capitation</a:t>
            </a:r>
          </a:p>
          <a:p>
            <a:pPr lvl="1">
              <a:buFont typeface="Wingdings" panose="05000000000000000000" pitchFamily="2" charset="2"/>
              <a:buChar char="q"/>
            </a:pPr>
            <a:r>
              <a:rPr lang="en-US" sz="1200" dirty="0">
                <a:latin typeface="Arial"/>
                <a:cs typeface="Arial"/>
              </a:rPr>
              <a:t> Central Finance</a:t>
            </a:r>
          </a:p>
        </p:txBody>
      </p:sp>
      <p:sp>
        <p:nvSpPr>
          <p:cNvPr id="8" name="TextBox 7">
            <a:extLst>
              <a:ext uri="{FF2B5EF4-FFF2-40B4-BE49-F238E27FC236}">
                <a16:creationId xmlns:a16="http://schemas.microsoft.com/office/drawing/2014/main" id="{F3C0B586-E55B-41F4-B2C0-4080561DDCBC}"/>
              </a:ext>
            </a:extLst>
          </p:cNvPr>
          <p:cNvSpPr txBox="1"/>
          <p:nvPr/>
        </p:nvSpPr>
        <p:spPr>
          <a:xfrm>
            <a:off x="1694842" y="885537"/>
            <a:ext cx="5456903" cy="369332"/>
          </a:xfrm>
          <a:prstGeom prst="rect">
            <a:avLst/>
          </a:prstGeom>
          <a:noFill/>
        </p:spPr>
        <p:txBody>
          <a:bodyPr wrap="square" rtlCol="0">
            <a:spAutoFit/>
          </a:bodyPr>
          <a:lstStyle/>
          <a:p>
            <a:pPr algn="ctr"/>
            <a:r>
              <a:rPr lang="en-US" dirty="0"/>
              <a:t>Can you succinctly describe:</a:t>
            </a:r>
          </a:p>
        </p:txBody>
      </p:sp>
      <p:sp>
        <p:nvSpPr>
          <p:cNvPr id="2" name="Slide Number Placeholder 1">
            <a:extLst>
              <a:ext uri="{FF2B5EF4-FFF2-40B4-BE49-F238E27FC236}">
                <a16:creationId xmlns:a16="http://schemas.microsoft.com/office/drawing/2014/main" id="{D41DD748-C72A-4E18-A5E7-2C82ECC051D9}"/>
              </a:ext>
            </a:extLst>
          </p:cNvPr>
          <p:cNvSpPr>
            <a:spLocks noGrp="1"/>
          </p:cNvSpPr>
          <p:nvPr>
            <p:ph type="sldNum" sz="quarter" idx="4"/>
          </p:nvPr>
        </p:nvSpPr>
        <p:spPr/>
        <p:txBody>
          <a:bodyPr/>
          <a:lstStyle/>
          <a:p>
            <a:fld id="{8FF8BE51-C3B0-9B4F-9A06-4F809A9A7941}" type="slidenum">
              <a:rPr lang="en-US" smtClean="0"/>
              <a:pPr/>
              <a:t>6</a:t>
            </a:fld>
            <a:endParaRPr lang="en-US"/>
          </a:p>
        </p:txBody>
      </p:sp>
    </p:spTree>
    <p:extLst>
      <p:ext uri="{BB962C8B-B14F-4D97-AF65-F5344CB8AC3E}">
        <p14:creationId xmlns:p14="http://schemas.microsoft.com/office/powerpoint/2010/main" val="2794887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Question mark on green pastel background">
            <a:extLst>
              <a:ext uri="{FF2B5EF4-FFF2-40B4-BE49-F238E27FC236}">
                <a16:creationId xmlns:a16="http://schemas.microsoft.com/office/drawing/2014/main" id="{7D382282-173B-405C-AAB2-AA8E9CCA8B88}"/>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l="-1012" b="-595"/>
          <a:stretch/>
        </p:blipFill>
        <p:spPr>
          <a:xfrm flipH="1">
            <a:off x="-1" y="1"/>
            <a:ext cx="1369847" cy="6000749"/>
          </a:xfrm>
          <a:prstGeom prst="rect">
            <a:avLst/>
          </a:prstGeom>
        </p:spPr>
      </p:pic>
      <p:sp>
        <p:nvSpPr>
          <p:cNvPr id="2" name="Title 1">
            <a:extLst>
              <a:ext uri="{FF2B5EF4-FFF2-40B4-BE49-F238E27FC236}">
                <a16:creationId xmlns:a16="http://schemas.microsoft.com/office/drawing/2014/main" id="{3EAF20A1-AB31-4CFF-9052-35FE53EAD558}"/>
              </a:ext>
            </a:extLst>
          </p:cNvPr>
          <p:cNvSpPr>
            <a:spLocks noGrp="1"/>
          </p:cNvSpPr>
          <p:nvPr>
            <p:ph type="title"/>
          </p:nvPr>
        </p:nvSpPr>
        <p:spPr/>
        <p:txBody>
          <a:bodyPr>
            <a:noAutofit/>
          </a:bodyPr>
          <a:lstStyle/>
          <a:p>
            <a:pPr algn="ctr"/>
            <a:r>
              <a:rPr lang="en-US" b="1" dirty="0"/>
              <a:t>Reflection Questions</a:t>
            </a:r>
          </a:p>
        </p:txBody>
      </p:sp>
      <p:sp>
        <p:nvSpPr>
          <p:cNvPr id="6" name="Content Placeholder 2">
            <a:extLst>
              <a:ext uri="{FF2B5EF4-FFF2-40B4-BE49-F238E27FC236}">
                <a16:creationId xmlns:a16="http://schemas.microsoft.com/office/drawing/2014/main" id="{7A63D55A-9702-46EF-B52A-1650FAD323D0}"/>
              </a:ext>
            </a:extLst>
          </p:cNvPr>
          <p:cNvSpPr txBox="1">
            <a:spLocks/>
          </p:cNvSpPr>
          <p:nvPr/>
        </p:nvSpPr>
        <p:spPr>
          <a:xfrm>
            <a:off x="1369846" y="1368359"/>
            <a:ext cx="5969242" cy="3666449"/>
          </a:xfrm>
          <a:prstGeom prst="rect">
            <a:avLst/>
          </a:prstGeom>
        </p:spPr>
        <p:txBody>
          <a:bodyPr vert="horz" lIns="91440" tIns="45720" rIns="91440" bIns="45720" rtlCol="0" anchor="t">
            <a:noAutofit/>
          </a:bodyPr>
          <a:lst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Arial" charset="0"/>
                <a:ea typeface="Arial" charset="0"/>
                <a:cs typeface="Arial" charset="0"/>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Arial" charset="0"/>
                <a:ea typeface="Arial" charset="0"/>
                <a:cs typeface="Arial" charset="0"/>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Arial" charset="0"/>
                <a:ea typeface="Arial" charset="0"/>
                <a:cs typeface="Arial" charset="0"/>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Arial" charset="0"/>
                <a:ea typeface="Arial" charset="0"/>
                <a:cs typeface="Arial" charset="0"/>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a:lstStyle>
          <a:p>
            <a:r>
              <a:rPr lang="en-US" sz="2000" dirty="0"/>
              <a:t>At the state level can you quantify service authorizations and service delivery?</a:t>
            </a:r>
          </a:p>
          <a:p>
            <a:pPr lvl="1"/>
            <a:r>
              <a:rPr lang="en-US" sz="2000" dirty="0"/>
              <a:t>Yes/No</a:t>
            </a:r>
          </a:p>
          <a:p>
            <a:r>
              <a:rPr lang="en-US" sz="2000" dirty="0"/>
              <a:t>If you responded “yes,” can you access these data…</a:t>
            </a:r>
          </a:p>
          <a:p>
            <a:pPr lvl="1"/>
            <a:r>
              <a:rPr lang="en-US" sz="2000" dirty="0"/>
              <a:t>In real time?  </a:t>
            </a:r>
          </a:p>
          <a:p>
            <a:pPr lvl="1"/>
            <a:r>
              <a:rPr lang="en-US" sz="2000" dirty="0"/>
              <a:t>Upon request?</a:t>
            </a:r>
          </a:p>
          <a:p>
            <a:pPr lvl="1"/>
            <a:r>
              <a:rPr lang="en-US" sz="2000" dirty="0"/>
              <a:t>Over a period of time? (e.g., 2- or 5-year span)</a:t>
            </a:r>
          </a:p>
        </p:txBody>
      </p:sp>
      <p:sp>
        <p:nvSpPr>
          <p:cNvPr id="3" name="Slide Number Placeholder 2">
            <a:extLst>
              <a:ext uri="{FF2B5EF4-FFF2-40B4-BE49-F238E27FC236}">
                <a16:creationId xmlns:a16="http://schemas.microsoft.com/office/drawing/2014/main" id="{D28D3300-FDAB-4525-A253-22162F211CF1}"/>
              </a:ext>
            </a:extLst>
          </p:cNvPr>
          <p:cNvSpPr>
            <a:spLocks noGrp="1"/>
          </p:cNvSpPr>
          <p:nvPr>
            <p:ph type="sldNum" sz="quarter" idx="4"/>
          </p:nvPr>
        </p:nvSpPr>
        <p:spPr/>
        <p:txBody>
          <a:bodyPr/>
          <a:lstStyle/>
          <a:p>
            <a:fld id="{8FF8BE51-C3B0-9B4F-9A06-4F809A9A7941}" type="slidenum">
              <a:rPr lang="en-US" smtClean="0"/>
              <a:pPr/>
              <a:t>7</a:t>
            </a:fld>
            <a:endParaRPr lang="en-US"/>
          </a:p>
        </p:txBody>
      </p:sp>
    </p:spTree>
    <p:extLst>
      <p:ext uri="{BB962C8B-B14F-4D97-AF65-F5344CB8AC3E}">
        <p14:creationId xmlns:p14="http://schemas.microsoft.com/office/powerpoint/2010/main" val="1364012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E8B2CD5-885B-49E8-94BC-3DDED8BA08D7}"/>
              </a:ext>
            </a:extLst>
          </p:cNvPr>
          <p:cNvSpPr>
            <a:spLocks noGrp="1"/>
          </p:cNvSpPr>
          <p:nvPr>
            <p:ph type="title"/>
          </p:nvPr>
        </p:nvSpPr>
        <p:spPr/>
        <p:txBody>
          <a:bodyPr/>
          <a:lstStyle/>
          <a:p>
            <a:r>
              <a:rPr lang="en-US" dirty="0"/>
              <a:t>How many children are you serving?</a:t>
            </a:r>
          </a:p>
        </p:txBody>
      </p:sp>
      <p:graphicFrame>
        <p:nvGraphicFramePr>
          <p:cNvPr id="5" name="Content Placeholder 2" descr="chart showing data elements needed to be collected- question to ask include How many children are you serving in the most recent year? What is the 5-year trend? And the need to have a data visualization activity.">
            <a:extLst>
              <a:ext uri="{FF2B5EF4-FFF2-40B4-BE49-F238E27FC236}">
                <a16:creationId xmlns:a16="http://schemas.microsoft.com/office/drawing/2014/main" id="{30F7272E-4608-489F-9B6F-0C164D634943}"/>
              </a:ext>
            </a:extLst>
          </p:cNvPr>
          <p:cNvGraphicFramePr>
            <a:graphicFrameLocks/>
          </p:cNvGraphicFramePr>
          <p:nvPr>
            <p:extLst>
              <p:ext uri="{D42A27DB-BD31-4B8C-83A1-F6EECF244321}">
                <p14:modId xmlns:p14="http://schemas.microsoft.com/office/powerpoint/2010/main" val="1936754480"/>
              </p:ext>
            </p:extLst>
          </p:nvPr>
        </p:nvGraphicFramePr>
        <p:xfrm>
          <a:off x="1762036" y="1059845"/>
          <a:ext cx="5611761" cy="4738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2849E78-9F93-4206-BB2F-870CDADCD652}"/>
              </a:ext>
            </a:extLst>
          </p:cNvPr>
          <p:cNvSpPr>
            <a:spLocks noGrp="1"/>
          </p:cNvSpPr>
          <p:nvPr>
            <p:ph type="sldNum" sz="quarter" idx="4"/>
          </p:nvPr>
        </p:nvSpPr>
        <p:spPr/>
        <p:txBody>
          <a:bodyPr/>
          <a:lstStyle/>
          <a:p>
            <a:fld id="{8FF8BE51-C3B0-9B4F-9A06-4F809A9A7941}" type="slidenum">
              <a:rPr lang="en-US" smtClean="0"/>
              <a:pPr/>
              <a:t>8</a:t>
            </a:fld>
            <a:endParaRPr lang="en-US"/>
          </a:p>
        </p:txBody>
      </p:sp>
    </p:spTree>
    <p:extLst>
      <p:ext uri="{BB962C8B-B14F-4D97-AF65-F5344CB8AC3E}">
        <p14:creationId xmlns:p14="http://schemas.microsoft.com/office/powerpoint/2010/main" val="4059045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6917-459B-43F6-907F-BBEE0C419979}"/>
              </a:ext>
            </a:extLst>
          </p:cNvPr>
          <p:cNvSpPr>
            <a:spLocks noGrp="1"/>
          </p:cNvSpPr>
          <p:nvPr>
            <p:ph type="title"/>
          </p:nvPr>
        </p:nvSpPr>
        <p:spPr>
          <a:xfrm>
            <a:off x="628650" y="365127"/>
            <a:ext cx="7886700" cy="736786"/>
          </a:xfrm>
        </p:spPr>
        <p:txBody>
          <a:bodyPr>
            <a:normAutofit/>
          </a:bodyPr>
          <a:lstStyle/>
          <a:p>
            <a:r>
              <a:rPr lang="en-US" sz="4000" dirty="0">
                <a:latin typeface="Arial" panose="020B0604020202020204" pitchFamily="34" charset="0"/>
                <a:cs typeface="Arial" panose="020B0604020202020204" pitchFamily="34" charset="0"/>
              </a:rPr>
              <a:t>Children Served</a:t>
            </a:r>
          </a:p>
        </p:txBody>
      </p:sp>
      <p:graphicFrame>
        <p:nvGraphicFramePr>
          <p:cNvPr id="6" name="Content Placeholder 5" descr="Line graph showing an example of the number of children served in a single day versus the cumulative count over a four-year period from 2014-2018. The cumulative count increases from a starting point of 3,717 to 4,010 whereas the single day count line increases from 1,804 to 2,060.">
            <a:extLst>
              <a:ext uri="{FF2B5EF4-FFF2-40B4-BE49-F238E27FC236}">
                <a16:creationId xmlns:a16="http://schemas.microsoft.com/office/drawing/2014/main" id="{01F9B569-9184-4F0B-815D-FB5B3AABC638}"/>
              </a:ext>
            </a:extLst>
          </p:cNvPr>
          <p:cNvGraphicFramePr>
            <a:graphicFrameLocks noGrp="1"/>
          </p:cNvGraphicFramePr>
          <p:nvPr>
            <p:ph sz="half" idx="1"/>
            <p:extLst>
              <p:ext uri="{D42A27DB-BD31-4B8C-83A1-F6EECF244321}">
                <p14:modId xmlns:p14="http://schemas.microsoft.com/office/powerpoint/2010/main" val="2919169946"/>
              </p:ext>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descr="Line chart showing an example of the percentage of children served in a single day versus the cumulative count between 2014 and 2018. The single day count increases from 2.64% to 3.04% whereas the cumulative count increases from 4.51% to 5.91%.  ">
            <a:extLst>
              <a:ext uri="{FF2B5EF4-FFF2-40B4-BE49-F238E27FC236}">
                <a16:creationId xmlns:a16="http://schemas.microsoft.com/office/drawing/2014/main" id="{E3B5D7AD-D3FE-4F77-ADA5-D3BF64F814FE}"/>
              </a:ext>
            </a:extLst>
          </p:cNvPr>
          <p:cNvGraphicFramePr>
            <a:graphicFrameLocks noGrp="1"/>
          </p:cNvGraphicFramePr>
          <p:nvPr>
            <p:ph sz="half" idx="2"/>
            <p:extLst>
              <p:ext uri="{D42A27DB-BD31-4B8C-83A1-F6EECF244321}">
                <p14:modId xmlns:p14="http://schemas.microsoft.com/office/powerpoint/2010/main" val="4043421582"/>
              </p:ext>
            </p:extLst>
          </p:nvPr>
        </p:nvGraphicFramePr>
        <p:xfrm>
          <a:off x="4629150" y="1825625"/>
          <a:ext cx="3886200" cy="4351338"/>
        </p:xfrm>
        <a:graphic>
          <a:graphicData uri="http://schemas.openxmlformats.org/drawingml/2006/chart">
            <c:chart xmlns:c="http://schemas.openxmlformats.org/drawingml/2006/chart" xmlns:r="http://schemas.openxmlformats.org/officeDocument/2006/relationships" r:id="rId4"/>
          </a:graphicData>
        </a:graphic>
      </p:graphicFrame>
      <p:grpSp>
        <p:nvGrpSpPr>
          <p:cNvPr id="5" name="Group 4">
            <a:extLst>
              <a:ext uri="{FF2B5EF4-FFF2-40B4-BE49-F238E27FC236}">
                <a16:creationId xmlns:a16="http://schemas.microsoft.com/office/drawing/2014/main" id="{5F7CA411-AE9B-44EE-92AE-B9687B9E650B}"/>
              </a:ext>
              <a:ext uri="{C183D7F6-B498-43B3-948B-1728B52AA6E4}">
                <adec:decorative xmlns:adec="http://schemas.microsoft.com/office/drawing/2017/decorative" val="1"/>
              </a:ext>
            </a:extLst>
          </p:cNvPr>
          <p:cNvGrpSpPr/>
          <p:nvPr/>
        </p:nvGrpSpPr>
        <p:grpSpPr>
          <a:xfrm>
            <a:off x="1283278" y="1157622"/>
            <a:ext cx="7232072" cy="640080"/>
            <a:chOff x="2664823" y="5612900"/>
            <a:chExt cx="6727948" cy="640080"/>
          </a:xfrm>
        </p:grpSpPr>
        <p:sp>
          <p:nvSpPr>
            <p:cNvPr id="7" name="Rectangle: Rounded Corners 6" descr="For scaling, does a scale of 0-100% not effectively demonstrate the changes?  Consider using a target or historic maximum as the maximum.  Always start with 0%.  ">
              <a:extLst>
                <a:ext uri="{FF2B5EF4-FFF2-40B4-BE49-F238E27FC236}">
                  <a16:creationId xmlns:a16="http://schemas.microsoft.com/office/drawing/2014/main" id="{F625BFE9-6E7F-4790-8612-ECBDD200558B}"/>
                </a:ext>
              </a:extLst>
            </p:cNvPr>
            <p:cNvSpPr/>
            <p:nvPr/>
          </p:nvSpPr>
          <p:spPr>
            <a:xfrm>
              <a:off x="2717074" y="5612900"/>
              <a:ext cx="6675697" cy="609151"/>
            </a:xfrm>
            <a:prstGeom prst="roundRect">
              <a:avLst>
                <a:gd name="adj" fmla="val 8810"/>
              </a:avLst>
            </a:prstGeom>
            <a:solidFill>
              <a:schemeClr val="accent1">
                <a:lumMod val="50000"/>
              </a:schemeClr>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Ins="457200" rtlCol="0" anchor="t" anchorCtr="0"/>
            <a:lstStyle/>
            <a:p>
              <a:pPr marL="457200" marR="0" lvl="0" indent="0" algn="l" defTabSz="4572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alibri" panose="020F0502020204030204"/>
                  <a:ea typeface="+mn-ea"/>
                  <a:cs typeface="+mn-cs"/>
                </a:rPr>
                <a:t>For scaling, does a scale of 0-100% not effectively demonstrate the changes?  Consider using a target or historic maximum as the maximum.  Always start with 0%.  </a:t>
              </a:r>
            </a:p>
          </p:txBody>
        </p:sp>
        <p:pic>
          <p:nvPicPr>
            <p:cNvPr id="8" name="Graphic 7" descr="Head with gears">
              <a:extLst>
                <a:ext uri="{FF2B5EF4-FFF2-40B4-BE49-F238E27FC236}">
                  <a16:creationId xmlns:a16="http://schemas.microsoft.com/office/drawing/2014/main" id="{EFCD67B0-D349-4BB8-A9DA-5D1EBC89D38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664823" y="5612900"/>
              <a:ext cx="640080" cy="640080"/>
            </a:xfrm>
            <a:prstGeom prst="rect">
              <a:avLst/>
            </a:prstGeom>
          </p:spPr>
        </p:pic>
      </p:grpSp>
      <p:sp>
        <p:nvSpPr>
          <p:cNvPr id="3" name="Slide Number Placeholder 2">
            <a:extLst>
              <a:ext uri="{FF2B5EF4-FFF2-40B4-BE49-F238E27FC236}">
                <a16:creationId xmlns:a16="http://schemas.microsoft.com/office/drawing/2014/main" id="{39719497-100F-4BA2-8E37-9C0A4571126A}"/>
              </a:ext>
            </a:extLst>
          </p:cNvPr>
          <p:cNvSpPr>
            <a:spLocks noGrp="1"/>
          </p:cNvSpPr>
          <p:nvPr>
            <p:ph type="sldNum" sz="quarter" idx="12"/>
          </p:nvPr>
        </p:nvSpPr>
        <p:spPr/>
        <p:txBody>
          <a:bodyPr/>
          <a:lstStyle/>
          <a:p>
            <a:fld id="{5A6BA71C-1EBF-4D7D-827E-9FFF332D1E32}" type="slidenum">
              <a:rPr lang="en-US" smtClean="0"/>
              <a:t>9</a:t>
            </a:fld>
            <a:endParaRPr lang="en-US"/>
          </a:p>
        </p:txBody>
      </p:sp>
    </p:spTree>
    <p:extLst>
      <p:ext uri="{BB962C8B-B14F-4D97-AF65-F5344CB8AC3E}">
        <p14:creationId xmlns:p14="http://schemas.microsoft.com/office/powerpoint/2010/main" val="82577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11" ma:contentTypeDescription="Create a new document." ma:contentTypeScope="" ma:versionID="e1b20d3fa2f84900e76f6057e6c59973">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d6a805ab112e715c366eaa5f8e71252f"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8d8b1221-cb47-43e5-997b-7d0bdebf637a">
      <UserInfo>
        <DisplayName>mhmgreer</DisplayName>
        <AccountId>346</AccountId>
        <AccountType/>
      </UserInfo>
      <UserInfo>
        <DisplayName>Wagner, Christine D</DisplayName>
        <AccountId>59</AccountId>
        <AccountType/>
      </UserInfo>
      <UserInfo>
        <DisplayName>McCullough, Katy</DisplayName>
        <AccountId>42</AccountId>
        <AccountType/>
      </UserInfo>
      <UserInfo>
        <DisplayName>Jones, Elizabeth Anne</DisplayName>
        <AccountId>55</AccountId>
        <AccountType/>
      </UserInfo>
      <UserInfo>
        <DisplayName>McCarthy, Schatzi</DisplayName>
        <AccountId>207</AccountId>
        <AccountType/>
      </UserInfo>
    </SharedWithUsers>
  </documentManagement>
</p:properties>
</file>

<file path=customXml/itemProps1.xml><?xml version="1.0" encoding="utf-8"?>
<ds:datastoreItem xmlns:ds="http://schemas.openxmlformats.org/officeDocument/2006/customXml" ds:itemID="{861CE2D6-6D07-4277-B2F5-2A0054225C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D022662-C8F9-4B39-B433-31D3C9E99FD0}">
  <ds:schemaRefs>
    <ds:schemaRef ds:uri="http://schemas.microsoft.com/sharepoint/v3/contenttype/forms"/>
  </ds:schemaRefs>
</ds:datastoreItem>
</file>

<file path=customXml/itemProps3.xml><?xml version="1.0" encoding="utf-8"?>
<ds:datastoreItem xmlns:ds="http://schemas.openxmlformats.org/officeDocument/2006/customXml" ds:itemID="{707648DE-3E26-4199-B0E9-22D44A4E8EE4}">
  <ds:schemaRefs>
    <ds:schemaRef ds:uri="http://www.w3.org/XML/1998/namespace"/>
    <ds:schemaRef ds:uri="http://purl.org/dc/dcmitype/"/>
    <ds:schemaRef ds:uri="http://schemas.microsoft.com/office/infopath/2007/PartnerControls"/>
    <ds:schemaRef ds:uri="http://schemas.openxmlformats.org/package/2006/metadata/core-properties"/>
    <ds:schemaRef ds:uri="http://purl.org/dc/terms/"/>
    <ds:schemaRef ds:uri="8d8b1221-cb47-43e5-997b-7d0bdebf637a"/>
    <ds:schemaRef ds:uri="http://schemas.microsoft.com/office/2006/documentManagement/types"/>
    <ds:schemaRef ds:uri="http://schemas.microsoft.com/office/2006/metadata/properties"/>
    <ds:schemaRef ds:uri="09c8a845-e7a6-41fb-9590-158bae58e4d1"/>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1068</TotalTime>
  <Words>4421</Words>
  <Application>Microsoft Office PowerPoint</Application>
  <PresentationFormat>On-screen Show (4:3)</PresentationFormat>
  <Paragraphs>361</Paragraphs>
  <Slides>33</Slides>
  <Notes>32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33</vt:i4>
      </vt:variant>
    </vt:vector>
  </HeadingPairs>
  <TitlesOfParts>
    <vt:vector size="42" baseType="lpstr">
      <vt:lpstr>Arial</vt:lpstr>
      <vt:lpstr>Calibri</vt:lpstr>
      <vt:lpstr>Calibri Light</vt:lpstr>
      <vt:lpstr>Cambria</vt:lpstr>
      <vt:lpstr>Wingdings</vt:lpstr>
      <vt:lpstr>1_Gallery</vt:lpstr>
      <vt:lpstr>Gallery</vt:lpstr>
      <vt:lpstr>Office Theme</vt:lpstr>
      <vt:lpstr>1_Office Theme</vt:lpstr>
      <vt:lpstr>Session 3:  Conducting Relevant Data Analysis</vt:lpstr>
      <vt:lpstr>Overview of the Case Building Series</vt:lpstr>
      <vt:lpstr>ECTA Systems Change Model- Framework Connections</vt:lpstr>
      <vt:lpstr>Session 3 Focus</vt:lpstr>
      <vt:lpstr>Session 3 Outcomes</vt:lpstr>
      <vt:lpstr>How will you share what your Part C system looks like?</vt:lpstr>
      <vt:lpstr>Reflection Questions</vt:lpstr>
      <vt:lpstr>How many children are you serving?</vt:lpstr>
      <vt:lpstr>Children Served</vt:lpstr>
      <vt:lpstr>Enrolled Children</vt:lpstr>
      <vt:lpstr>Percentage of EI Children Enrolled in Medicaid and Private Insurance over Time</vt:lpstr>
      <vt:lpstr>Services Provided</vt:lpstr>
      <vt:lpstr>Median, Maximum, and Minimum Units of Treatment by Type or Event (# per child per hour per year)</vt:lpstr>
      <vt:lpstr>Reflection Questions 2</vt:lpstr>
      <vt:lpstr>Fund Source Mapping</vt:lpstr>
      <vt:lpstr>Annual Part C Revenue Over 5 Years</vt:lpstr>
      <vt:lpstr>Annual Part C Revenue from Medicaid (9%) and Private Insurance (7%) Supports Need for Expansion </vt:lpstr>
      <vt:lpstr>Annual Part C Revenue Over 5 Years by Fund Source</vt:lpstr>
      <vt:lpstr>Implementation Costs</vt:lpstr>
      <vt:lpstr>Net Return on Investment over Time</vt:lpstr>
      <vt:lpstr>Making the Sell</vt:lpstr>
      <vt:lpstr>Questions to be Answered</vt:lpstr>
      <vt:lpstr>Developing Options</vt:lpstr>
      <vt:lpstr>All or Nothing?</vt:lpstr>
      <vt:lpstr>Massachusetts Private Insurance Participation 1991 - present</vt:lpstr>
      <vt:lpstr>MA Private Insurance Mandate Incremental Changes</vt:lpstr>
      <vt:lpstr>What has worked in MA</vt:lpstr>
      <vt:lpstr>Strategies for Accessing Private Insurance </vt:lpstr>
      <vt:lpstr>ERISA and non-ERISA Policies Employee Retirement Income Security Act of 1974 </vt:lpstr>
      <vt:lpstr>How to Achieve Change</vt:lpstr>
      <vt:lpstr>Planning Tool</vt:lpstr>
      <vt:lpstr>Resources</vt:lpstr>
      <vt:lpstr>Find out more at ectacenter.org and dasycenter.org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Case  Session 3: Conducting Relevant Data Analysis</dc:title>
  <dc:creator>Wagner, Christine D</dc:creator>
  <cp:lastModifiedBy>Wagner, Christine D</cp:lastModifiedBy>
  <cp:revision>182</cp:revision>
  <cp:lastPrinted>2020-10-27T16:19:01Z</cp:lastPrinted>
  <dcterms:created xsi:type="dcterms:W3CDTF">2020-10-17T15:21:18Z</dcterms:created>
  <dcterms:modified xsi:type="dcterms:W3CDTF">2021-03-26T21:13:02Z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