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9" r:id="rId5"/>
    <p:sldMasterId id="2147483696" r:id="rId6"/>
  </p:sldMasterIdLst>
  <p:notesMasterIdLst>
    <p:notesMasterId r:id="rId37"/>
  </p:notesMasterIdLst>
  <p:handoutMasterIdLst>
    <p:handoutMasterId r:id="rId38"/>
  </p:handoutMasterIdLst>
  <p:sldIdLst>
    <p:sldId id="335" r:id="rId7"/>
    <p:sldId id="323" r:id="rId8"/>
    <p:sldId id="324" r:id="rId9"/>
    <p:sldId id="258" r:id="rId10"/>
    <p:sldId id="329" r:id="rId11"/>
    <p:sldId id="312" r:id="rId12"/>
    <p:sldId id="290" r:id="rId13"/>
    <p:sldId id="288" r:id="rId14"/>
    <p:sldId id="313" r:id="rId15"/>
    <p:sldId id="292" r:id="rId16"/>
    <p:sldId id="309" r:id="rId17"/>
    <p:sldId id="310" r:id="rId18"/>
    <p:sldId id="293" r:id="rId19"/>
    <p:sldId id="315" r:id="rId20"/>
    <p:sldId id="314" r:id="rId21"/>
    <p:sldId id="325" r:id="rId22"/>
    <p:sldId id="326" r:id="rId23"/>
    <p:sldId id="291" r:id="rId24"/>
    <p:sldId id="276" r:id="rId25"/>
    <p:sldId id="317" r:id="rId26"/>
    <p:sldId id="318" r:id="rId27"/>
    <p:sldId id="319" r:id="rId28"/>
    <p:sldId id="280" r:id="rId29"/>
    <p:sldId id="278" r:id="rId30"/>
    <p:sldId id="281" r:id="rId31"/>
    <p:sldId id="320" r:id="rId32"/>
    <p:sldId id="321" r:id="rId33"/>
    <p:sldId id="336" r:id="rId34"/>
    <p:sldId id="327" r:id="rId35"/>
    <p:sldId id="3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2" id="{272981A8-59EA-44E9-B1CB-10CE39A830D9}">
          <p14:sldIdLst>
            <p14:sldId id="335"/>
            <p14:sldId id="323"/>
            <p14:sldId id="324"/>
            <p14:sldId id="258"/>
            <p14:sldId id="329"/>
            <p14:sldId id="312"/>
            <p14:sldId id="290"/>
            <p14:sldId id="288"/>
            <p14:sldId id="313"/>
            <p14:sldId id="292"/>
            <p14:sldId id="309"/>
            <p14:sldId id="310"/>
            <p14:sldId id="293"/>
            <p14:sldId id="315"/>
            <p14:sldId id="314"/>
            <p14:sldId id="325"/>
            <p14:sldId id="326"/>
            <p14:sldId id="291"/>
            <p14:sldId id="276"/>
            <p14:sldId id="317"/>
            <p14:sldId id="318"/>
            <p14:sldId id="319"/>
            <p14:sldId id="280"/>
            <p14:sldId id="278"/>
            <p14:sldId id="281"/>
            <p14:sldId id="320"/>
            <p14:sldId id="321"/>
            <p14:sldId id="336"/>
            <p14:sldId id="327"/>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en" initials="K" lastIdx="1" clrIdx="0">
    <p:extLst>
      <p:ext uri="{19B8F6BF-5375-455C-9EA6-DF929625EA0E}">
        <p15:presenceInfo xmlns:p15="http://schemas.microsoft.com/office/powerpoint/2012/main" userId="Ke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BFE"/>
    <a:srgbClr val="D4E2F4"/>
    <a:srgbClr val="F9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DB99F-6060-B000-D747-5768BAE6C7F1}" v="69" dt="2021-03-30T19:47:40.160"/>
    <p1510:client id="{80B1B08D-961B-476C-92DC-7B0784E0E3EA}" v="278" dt="2021-03-30T19:54:13.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ullough, Katy" userId="S::kdmccull@ad.unc.edu::59481862-36b9-4a79-8810-ddc29bafb380" providerId="AD" clId="Web-{9FC5245A-0A6D-7CEF-7C71-711CCFF1DFDD}"/>
    <pc:docChg chg="delSld modSection">
      <pc:chgData name="McCullough, Katy" userId="S::kdmccull@ad.unc.edu::59481862-36b9-4a79-8810-ddc29bafb380" providerId="AD" clId="Web-{9FC5245A-0A6D-7CEF-7C71-711CCFF1DFDD}" dt="2021-03-26T19:32:08.260" v="3"/>
      <pc:docMkLst>
        <pc:docMk/>
      </pc:docMkLst>
      <pc:sldChg chg="del">
        <pc:chgData name="McCullough, Katy" userId="S::kdmccull@ad.unc.edu::59481862-36b9-4a79-8810-ddc29bafb380" providerId="AD" clId="Web-{9FC5245A-0A6D-7CEF-7C71-711CCFF1DFDD}" dt="2021-03-26T19:32:08.260" v="3"/>
        <pc:sldMkLst>
          <pc:docMk/>
          <pc:sldMk cId="3332069131" sldId="260"/>
        </pc:sldMkLst>
      </pc:sldChg>
      <pc:sldChg chg="del">
        <pc:chgData name="McCullough, Katy" userId="S::kdmccull@ad.unc.edu::59481862-36b9-4a79-8810-ddc29bafb380" providerId="AD" clId="Web-{9FC5245A-0A6D-7CEF-7C71-711CCFF1DFDD}" dt="2021-03-26T19:32:05.134" v="0"/>
        <pc:sldMkLst>
          <pc:docMk/>
          <pc:sldMk cId="2196326064" sldId="306"/>
        </pc:sldMkLst>
      </pc:sldChg>
      <pc:sldChg chg="del">
        <pc:chgData name="McCullough, Katy" userId="S::kdmccull@ad.unc.edu::59481862-36b9-4a79-8810-ddc29bafb380" providerId="AD" clId="Web-{9FC5245A-0A6D-7CEF-7C71-711CCFF1DFDD}" dt="2021-03-26T19:32:06.541" v="1"/>
        <pc:sldMkLst>
          <pc:docMk/>
          <pc:sldMk cId="107568399" sldId="307"/>
        </pc:sldMkLst>
      </pc:sldChg>
      <pc:sldChg chg="del">
        <pc:chgData name="McCullough, Katy" userId="S::kdmccull@ad.unc.edu::59481862-36b9-4a79-8810-ddc29bafb380" providerId="AD" clId="Web-{9FC5245A-0A6D-7CEF-7C71-711CCFF1DFDD}" dt="2021-03-26T19:32:07.338" v="2"/>
        <pc:sldMkLst>
          <pc:docMk/>
          <pc:sldMk cId="3351301527" sldId="308"/>
        </pc:sldMkLst>
      </pc:sldChg>
    </pc:docChg>
  </pc:docChgLst>
  <pc:docChgLst>
    <pc:chgData name="McCullough, Katy" userId="S::kdmccull@ad.unc.edu::59481862-36b9-4a79-8810-ddc29bafb380" providerId="AD" clId="Web-{2392D1F9-08AC-2221-82FF-0787DDC892B9}"/>
    <pc:docChg chg="modSld">
      <pc:chgData name="McCullough, Katy" userId="S::kdmccull@ad.unc.edu::59481862-36b9-4a79-8810-ddc29bafb380" providerId="AD" clId="Web-{2392D1F9-08AC-2221-82FF-0787DDC892B9}" dt="2021-03-29T19:45:46.063" v="78"/>
      <pc:docMkLst>
        <pc:docMk/>
      </pc:docMkLst>
      <pc:sldChg chg="modNotes">
        <pc:chgData name="McCullough, Katy" userId="S::kdmccull@ad.unc.edu::59481862-36b9-4a79-8810-ddc29bafb380" providerId="AD" clId="Web-{2392D1F9-08AC-2221-82FF-0787DDC892B9}" dt="2021-03-29T19:43:28.420" v="34"/>
        <pc:sldMkLst>
          <pc:docMk/>
          <pc:sldMk cId="3667162486" sldId="276"/>
        </pc:sldMkLst>
      </pc:sldChg>
      <pc:sldChg chg="modNotes">
        <pc:chgData name="McCullough, Katy" userId="S::kdmccull@ad.unc.edu::59481862-36b9-4a79-8810-ddc29bafb380" providerId="AD" clId="Web-{2392D1F9-08AC-2221-82FF-0787DDC892B9}" dt="2021-03-29T19:45:46.063" v="78"/>
        <pc:sldMkLst>
          <pc:docMk/>
          <pc:sldMk cId="3055200011" sldId="291"/>
        </pc:sldMkLst>
      </pc:sldChg>
    </pc:docChg>
  </pc:docChgLst>
  <pc:docChgLst>
    <pc:chgData name="Wagner, Christine D" userId="c369a853-deb2-4f08-bab5-9994c2352df2" providerId="ADAL" clId="{80B1B08D-961B-476C-92DC-7B0784E0E3EA}"/>
    <pc:docChg chg="modSld modSection">
      <pc:chgData name="Wagner, Christine D" userId="c369a853-deb2-4f08-bab5-9994c2352df2" providerId="ADAL" clId="{80B1B08D-961B-476C-92DC-7B0784E0E3EA}" dt="2021-03-30T19:54:13.683" v="366" actId="20577"/>
      <pc:docMkLst>
        <pc:docMk/>
      </pc:docMkLst>
      <pc:sldChg chg="delSp modSp">
        <pc:chgData name="Wagner, Christine D" userId="c369a853-deb2-4f08-bab5-9994c2352df2" providerId="ADAL" clId="{80B1B08D-961B-476C-92DC-7B0784E0E3EA}" dt="2021-03-26T21:24:12.004" v="125" actId="13244"/>
        <pc:sldMkLst>
          <pc:docMk/>
          <pc:sldMk cId="854015012" sldId="258"/>
        </pc:sldMkLst>
        <pc:spChg chg="mod">
          <ac:chgData name="Wagner, Christine D" userId="c369a853-deb2-4f08-bab5-9994c2352df2" providerId="ADAL" clId="{80B1B08D-961B-476C-92DC-7B0784E0E3EA}" dt="2021-03-26T21:22:19.716" v="105" actId="13244"/>
          <ac:spMkLst>
            <pc:docMk/>
            <pc:sldMk cId="854015012" sldId="258"/>
            <ac:spMk id="2" creationId="{00000000-0000-0000-0000-000000000000}"/>
          </ac:spMkLst>
        </pc:spChg>
        <pc:spChg chg="mod">
          <ac:chgData name="Wagner, Christine D" userId="c369a853-deb2-4f08-bab5-9994c2352df2" providerId="ADAL" clId="{80B1B08D-961B-476C-92DC-7B0784E0E3EA}" dt="2021-03-26T21:22:36.326" v="109" actId="962"/>
          <ac:spMkLst>
            <pc:docMk/>
            <pc:sldMk cId="854015012" sldId="258"/>
            <ac:spMk id="3" creationId="{FD1EC6FB-478F-4242-A7F2-7031A3272EAF}"/>
          </ac:spMkLst>
        </pc:spChg>
        <pc:spChg chg="mod">
          <ac:chgData name="Wagner, Christine D" userId="c369a853-deb2-4f08-bab5-9994c2352df2" providerId="ADAL" clId="{80B1B08D-961B-476C-92DC-7B0784E0E3EA}" dt="2021-03-26T21:22:35.011" v="108" actId="962"/>
          <ac:spMkLst>
            <pc:docMk/>
            <pc:sldMk cId="854015012" sldId="258"/>
            <ac:spMk id="4" creationId="{CCCF3056-5692-4457-843C-364EB4AB18E8}"/>
          </ac:spMkLst>
        </pc:spChg>
        <pc:spChg chg="mod">
          <ac:chgData name="Wagner, Christine D" userId="c369a853-deb2-4f08-bab5-9994c2352df2" providerId="ADAL" clId="{80B1B08D-961B-476C-92DC-7B0784E0E3EA}" dt="2021-03-26T21:22:34.035" v="107" actId="962"/>
          <ac:spMkLst>
            <pc:docMk/>
            <pc:sldMk cId="854015012" sldId="258"/>
            <ac:spMk id="5" creationId="{EAD29D03-5469-47D3-84CF-E2CF26BC140E}"/>
          </ac:spMkLst>
        </pc:spChg>
        <pc:spChg chg="mod">
          <ac:chgData name="Wagner, Christine D" userId="c369a853-deb2-4f08-bab5-9994c2352df2" providerId="ADAL" clId="{80B1B08D-961B-476C-92DC-7B0784E0E3EA}" dt="2021-03-26T21:22:45.477" v="111" actId="13244"/>
          <ac:spMkLst>
            <pc:docMk/>
            <pc:sldMk cId="854015012" sldId="258"/>
            <ac:spMk id="6" creationId="{C6B092B1-2687-4A94-BA3C-7FE0AD66ADFC}"/>
          </ac:spMkLst>
        </pc:spChg>
        <pc:spChg chg="del">
          <ac:chgData name="Wagner, Christine D" userId="c369a853-deb2-4f08-bab5-9994c2352df2" providerId="ADAL" clId="{80B1B08D-961B-476C-92DC-7B0784E0E3EA}" dt="2021-03-26T21:22:25.696" v="106" actId="478"/>
          <ac:spMkLst>
            <pc:docMk/>
            <pc:sldMk cId="854015012" sldId="258"/>
            <ac:spMk id="8" creationId="{C8016099-7489-4AE7-8157-26CC481B3F6E}"/>
          </ac:spMkLst>
        </pc:spChg>
        <pc:spChg chg="del">
          <ac:chgData name="Wagner, Christine D" userId="c369a853-deb2-4f08-bab5-9994c2352df2" providerId="ADAL" clId="{80B1B08D-961B-476C-92DC-7B0784E0E3EA}" dt="2021-03-26T21:23:50.696" v="121" actId="478"/>
          <ac:spMkLst>
            <pc:docMk/>
            <pc:sldMk cId="854015012" sldId="258"/>
            <ac:spMk id="13" creationId="{00000000-0000-0000-0000-000000000000}"/>
          </ac:spMkLst>
        </pc:spChg>
        <pc:spChg chg="mod">
          <ac:chgData name="Wagner, Christine D" userId="c369a853-deb2-4f08-bab5-9994c2352df2" providerId="ADAL" clId="{80B1B08D-961B-476C-92DC-7B0784E0E3EA}" dt="2021-03-26T21:23:54.751" v="122" actId="13244"/>
          <ac:spMkLst>
            <pc:docMk/>
            <pc:sldMk cId="854015012" sldId="258"/>
            <ac:spMk id="14" creationId="{00000000-0000-0000-0000-000000000000}"/>
          </ac:spMkLst>
        </pc:spChg>
        <pc:spChg chg="mod">
          <ac:chgData name="Wagner, Christine D" userId="c369a853-deb2-4f08-bab5-9994c2352df2" providerId="ADAL" clId="{80B1B08D-961B-476C-92DC-7B0784E0E3EA}" dt="2021-03-26T21:24:12.004" v="125" actId="13244"/>
          <ac:spMkLst>
            <pc:docMk/>
            <pc:sldMk cId="854015012" sldId="258"/>
            <ac:spMk id="16" creationId="{00000000-0000-0000-0000-000000000000}"/>
          </ac:spMkLst>
        </pc:spChg>
        <pc:spChg chg="mod">
          <ac:chgData name="Wagner, Christine D" userId="c369a853-deb2-4f08-bab5-9994c2352df2" providerId="ADAL" clId="{80B1B08D-961B-476C-92DC-7B0784E0E3EA}" dt="2021-03-26T21:23:23.180" v="120" actId="13244"/>
          <ac:spMkLst>
            <pc:docMk/>
            <pc:sldMk cId="854015012" sldId="258"/>
            <ac:spMk id="44" creationId="{00000000-0000-0000-0000-000000000000}"/>
          </ac:spMkLst>
        </pc:spChg>
        <pc:spChg chg="mod">
          <ac:chgData name="Wagner, Christine D" userId="c369a853-deb2-4f08-bab5-9994c2352df2" providerId="ADAL" clId="{80B1B08D-961B-476C-92DC-7B0784E0E3EA}" dt="2021-03-26T21:24:01.170" v="123" actId="13244"/>
          <ac:spMkLst>
            <pc:docMk/>
            <pc:sldMk cId="854015012" sldId="258"/>
            <ac:spMk id="45" creationId="{00000000-0000-0000-0000-000000000000}"/>
          </ac:spMkLst>
        </pc:spChg>
        <pc:spChg chg="mod">
          <ac:chgData name="Wagner, Christine D" userId="c369a853-deb2-4f08-bab5-9994c2352df2" providerId="ADAL" clId="{80B1B08D-961B-476C-92DC-7B0784E0E3EA}" dt="2021-03-26T21:22:43.167" v="110" actId="13244"/>
          <ac:spMkLst>
            <pc:docMk/>
            <pc:sldMk cId="854015012" sldId="258"/>
            <ac:spMk id="48" creationId="{00000000-0000-0000-0000-000000000000}"/>
          </ac:spMkLst>
        </pc:spChg>
        <pc:spChg chg="mod">
          <ac:chgData name="Wagner, Christine D" userId="c369a853-deb2-4f08-bab5-9994c2352df2" providerId="ADAL" clId="{80B1B08D-961B-476C-92DC-7B0784E0E3EA}" dt="2021-03-26T21:22:56.297" v="113" actId="13244"/>
          <ac:spMkLst>
            <pc:docMk/>
            <pc:sldMk cId="854015012" sldId="258"/>
            <ac:spMk id="51" creationId="{00000000-0000-0000-0000-000000000000}"/>
          </ac:spMkLst>
        </pc:spChg>
        <pc:spChg chg="mod">
          <ac:chgData name="Wagner, Christine D" userId="c369a853-deb2-4f08-bab5-9994c2352df2" providerId="ADAL" clId="{80B1B08D-961B-476C-92DC-7B0784E0E3EA}" dt="2021-03-26T21:23:03.546" v="115" actId="13244"/>
          <ac:spMkLst>
            <pc:docMk/>
            <pc:sldMk cId="854015012" sldId="258"/>
            <ac:spMk id="54" creationId="{00000000-0000-0000-0000-000000000000}"/>
          </ac:spMkLst>
        </pc:spChg>
        <pc:spChg chg="mod">
          <ac:chgData name="Wagner, Christine D" userId="c369a853-deb2-4f08-bab5-9994c2352df2" providerId="ADAL" clId="{80B1B08D-961B-476C-92DC-7B0784E0E3EA}" dt="2021-03-26T21:22:58.754" v="114" actId="13244"/>
          <ac:spMkLst>
            <pc:docMk/>
            <pc:sldMk cId="854015012" sldId="258"/>
            <ac:spMk id="57" creationId="{00000000-0000-0000-0000-000000000000}"/>
          </ac:spMkLst>
        </pc:spChg>
        <pc:spChg chg="mod">
          <ac:chgData name="Wagner, Christine D" userId="c369a853-deb2-4f08-bab5-9994c2352df2" providerId="ADAL" clId="{80B1B08D-961B-476C-92DC-7B0784E0E3EA}" dt="2021-03-26T21:22:53.309" v="112" actId="13244"/>
          <ac:spMkLst>
            <pc:docMk/>
            <pc:sldMk cId="854015012" sldId="258"/>
            <ac:spMk id="60" creationId="{00000000-0000-0000-0000-000000000000}"/>
          </ac:spMkLst>
        </pc:spChg>
        <pc:spChg chg="mod">
          <ac:chgData name="Wagner, Christine D" userId="c369a853-deb2-4f08-bab5-9994c2352df2" providerId="ADAL" clId="{80B1B08D-961B-476C-92DC-7B0784E0E3EA}" dt="2021-03-26T21:23:05.944" v="116" actId="13244"/>
          <ac:spMkLst>
            <pc:docMk/>
            <pc:sldMk cId="854015012" sldId="258"/>
            <ac:spMk id="66" creationId="{00000000-0000-0000-0000-000000000000}"/>
          </ac:spMkLst>
        </pc:spChg>
        <pc:picChg chg="mod">
          <ac:chgData name="Wagner, Christine D" userId="c369a853-deb2-4f08-bab5-9994c2352df2" providerId="ADAL" clId="{80B1B08D-961B-476C-92DC-7B0784E0E3EA}" dt="2021-03-26T21:24:07.663" v="124" actId="962"/>
          <ac:picMkLst>
            <pc:docMk/>
            <pc:sldMk cId="854015012" sldId="258"/>
            <ac:picMk id="15" creationId="{00000000-0000-0000-0000-000000000000}"/>
          </ac:picMkLst>
        </pc:picChg>
      </pc:sldChg>
      <pc:sldChg chg="modSp">
        <pc:chgData name="Wagner, Christine D" userId="c369a853-deb2-4f08-bab5-9994c2352df2" providerId="ADAL" clId="{80B1B08D-961B-476C-92DC-7B0784E0E3EA}" dt="2021-03-26T21:24:24.065" v="127" actId="13244"/>
        <pc:sldMkLst>
          <pc:docMk/>
          <pc:sldMk cId="804490395" sldId="288"/>
        </pc:sldMkLst>
        <pc:spChg chg="mod">
          <ac:chgData name="Wagner, Christine D" userId="c369a853-deb2-4f08-bab5-9994c2352df2" providerId="ADAL" clId="{80B1B08D-961B-476C-92DC-7B0784E0E3EA}" dt="2021-03-26T21:24:22.796" v="126" actId="13244"/>
          <ac:spMkLst>
            <pc:docMk/>
            <pc:sldMk cId="804490395" sldId="288"/>
            <ac:spMk id="2" creationId="{352ABE4A-49DA-40C0-88DE-C97A51AC7F4F}"/>
          </ac:spMkLst>
        </pc:spChg>
        <pc:picChg chg="mod">
          <ac:chgData name="Wagner, Christine D" userId="c369a853-deb2-4f08-bab5-9994c2352df2" providerId="ADAL" clId="{80B1B08D-961B-476C-92DC-7B0784E0E3EA}" dt="2021-03-26T21:24:24.065" v="127" actId="13244"/>
          <ac:picMkLst>
            <pc:docMk/>
            <pc:sldMk cId="804490395" sldId="288"/>
            <ac:picMk id="5" creationId="{1EAA3753-5211-47CD-95C1-38A6322B6C93}"/>
          </ac:picMkLst>
        </pc:picChg>
      </pc:sldChg>
      <pc:sldChg chg="modSp mod">
        <pc:chgData name="Wagner, Christine D" userId="c369a853-deb2-4f08-bab5-9994c2352df2" providerId="ADAL" clId="{80B1B08D-961B-476C-92DC-7B0784E0E3EA}" dt="2021-03-26T21:20:29.706" v="3" actId="207"/>
        <pc:sldMkLst>
          <pc:docMk/>
          <pc:sldMk cId="3055200011" sldId="291"/>
        </pc:sldMkLst>
        <pc:spChg chg="mod">
          <ac:chgData name="Wagner, Christine D" userId="c369a853-deb2-4f08-bab5-9994c2352df2" providerId="ADAL" clId="{80B1B08D-961B-476C-92DC-7B0784E0E3EA}" dt="2021-03-26T21:20:29.706" v="3" actId="207"/>
          <ac:spMkLst>
            <pc:docMk/>
            <pc:sldMk cId="3055200011" sldId="291"/>
            <ac:spMk id="2" creationId="{12395C6E-16BB-431D-9A65-D71A505F630E}"/>
          </ac:spMkLst>
        </pc:spChg>
      </pc:sldChg>
      <pc:sldChg chg="modNotesTx">
        <pc:chgData name="Wagner, Christine D" userId="c369a853-deb2-4f08-bab5-9994c2352df2" providerId="ADAL" clId="{80B1B08D-961B-476C-92DC-7B0784E0E3EA}" dt="2021-03-30T19:49:45.775" v="294"/>
        <pc:sldMkLst>
          <pc:docMk/>
          <pc:sldMk cId="2831158168" sldId="312"/>
        </pc:sldMkLst>
      </pc:sldChg>
      <pc:sldChg chg="modSp">
        <pc:chgData name="Wagner, Christine D" userId="c369a853-deb2-4f08-bab5-9994c2352df2" providerId="ADAL" clId="{80B1B08D-961B-476C-92DC-7B0784E0E3EA}" dt="2021-03-26T21:24:39.782" v="131" actId="13244"/>
        <pc:sldMkLst>
          <pc:docMk/>
          <pc:sldMk cId="1030519735" sldId="314"/>
        </pc:sldMkLst>
        <pc:spChg chg="mod">
          <ac:chgData name="Wagner, Christine D" userId="c369a853-deb2-4f08-bab5-9994c2352df2" providerId="ADAL" clId="{80B1B08D-961B-476C-92DC-7B0784E0E3EA}" dt="2021-03-26T21:24:39.782" v="131" actId="13244"/>
          <ac:spMkLst>
            <pc:docMk/>
            <pc:sldMk cId="1030519735" sldId="314"/>
            <ac:spMk id="2" creationId="{1E353CB8-FFDC-431C-A672-CB6E3ED831BF}"/>
          </ac:spMkLst>
        </pc:spChg>
      </pc:sldChg>
      <pc:sldChg chg="modSp">
        <pc:chgData name="Wagner, Christine D" userId="c369a853-deb2-4f08-bab5-9994c2352df2" providerId="ADAL" clId="{80B1B08D-961B-476C-92DC-7B0784E0E3EA}" dt="2021-03-26T21:24:34.576" v="130" actId="13244"/>
        <pc:sldMkLst>
          <pc:docMk/>
          <pc:sldMk cId="2132531208" sldId="315"/>
        </pc:sldMkLst>
        <pc:spChg chg="mod">
          <ac:chgData name="Wagner, Christine D" userId="c369a853-deb2-4f08-bab5-9994c2352df2" providerId="ADAL" clId="{80B1B08D-961B-476C-92DC-7B0784E0E3EA}" dt="2021-03-26T21:24:31.970" v="128" actId="13244"/>
          <ac:spMkLst>
            <pc:docMk/>
            <pc:sldMk cId="2132531208" sldId="315"/>
            <ac:spMk id="2" creationId="{16F8855C-8DD5-42CC-B489-48481BE18536}"/>
          </ac:spMkLst>
        </pc:spChg>
        <pc:spChg chg="mod">
          <ac:chgData name="Wagner, Christine D" userId="c369a853-deb2-4f08-bab5-9994c2352df2" providerId="ADAL" clId="{80B1B08D-961B-476C-92DC-7B0784E0E3EA}" dt="2021-03-26T21:24:34.576" v="130" actId="13244"/>
          <ac:spMkLst>
            <pc:docMk/>
            <pc:sldMk cId="2132531208" sldId="315"/>
            <ac:spMk id="3" creationId="{D3B99BEA-597C-4562-9D7C-DFC48AD347D0}"/>
          </ac:spMkLst>
        </pc:spChg>
        <pc:picChg chg="mod">
          <ac:chgData name="Wagner, Christine D" userId="c369a853-deb2-4f08-bab5-9994c2352df2" providerId="ADAL" clId="{80B1B08D-961B-476C-92DC-7B0784E0E3EA}" dt="2021-03-26T21:24:33.371" v="129" actId="13244"/>
          <ac:picMkLst>
            <pc:docMk/>
            <pc:sldMk cId="2132531208" sldId="315"/>
            <ac:picMk id="5" creationId="{D49D8B7C-7480-4EE1-980A-1FCD2023C910}"/>
          </ac:picMkLst>
        </pc:picChg>
      </pc:sldChg>
      <pc:sldChg chg="modSp mod modNotesTx">
        <pc:chgData name="Wagner, Christine D" userId="c369a853-deb2-4f08-bab5-9994c2352df2" providerId="ADAL" clId="{80B1B08D-961B-476C-92DC-7B0784E0E3EA}" dt="2021-03-30T19:54:13.683" v="366" actId="20577"/>
        <pc:sldMkLst>
          <pc:docMk/>
          <pc:sldMk cId="1559829169" sldId="317"/>
        </pc:sldMkLst>
        <pc:spChg chg="mod">
          <ac:chgData name="Wagner, Christine D" userId="c369a853-deb2-4f08-bab5-9994c2352df2" providerId="ADAL" clId="{80B1B08D-961B-476C-92DC-7B0784E0E3EA}" dt="2021-03-30T19:54:13.683" v="366" actId="20577"/>
          <ac:spMkLst>
            <pc:docMk/>
            <pc:sldMk cId="1559829169" sldId="317"/>
            <ac:spMk id="3" creationId="{EA6549BF-7589-48B5-83D4-B9A1A087DE65}"/>
          </ac:spMkLst>
        </pc:spChg>
      </pc:sldChg>
      <pc:sldChg chg="modSp mod">
        <pc:chgData name="Wagner, Christine D" userId="c369a853-deb2-4f08-bab5-9994c2352df2" providerId="ADAL" clId="{80B1B08D-961B-476C-92DC-7B0784E0E3EA}" dt="2021-03-26T21:20:54.586" v="91" actId="962"/>
        <pc:sldMkLst>
          <pc:docMk/>
          <pc:sldMk cId="812471060" sldId="318"/>
        </pc:sldMkLst>
        <pc:picChg chg="mod">
          <ac:chgData name="Wagner, Christine D" userId="c369a853-deb2-4f08-bab5-9994c2352df2" providerId="ADAL" clId="{80B1B08D-961B-476C-92DC-7B0784E0E3EA}" dt="2021-03-26T21:20:54.586" v="91" actId="962"/>
          <ac:picMkLst>
            <pc:docMk/>
            <pc:sldMk cId="812471060" sldId="318"/>
            <ac:picMk id="4" creationId="{AC3CFA32-DE8E-47F6-99EC-129A105CBE9A}"/>
          </ac:picMkLst>
        </pc:picChg>
      </pc:sldChg>
      <pc:sldChg chg="modSp">
        <pc:chgData name="Wagner, Christine D" userId="c369a853-deb2-4f08-bab5-9994c2352df2" providerId="ADAL" clId="{80B1B08D-961B-476C-92DC-7B0784E0E3EA}" dt="2021-03-26T21:27:19.254" v="272"/>
        <pc:sldMkLst>
          <pc:docMk/>
          <pc:sldMk cId="0" sldId="324"/>
        </pc:sldMkLst>
        <pc:graphicFrameChg chg="mod">
          <ac:chgData name="Wagner, Christine D" userId="c369a853-deb2-4f08-bab5-9994c2352df2" providerId="ADAL" clId="{80B1B08D-961B-476C-92DC-7B0784E0E3EA}" dt="2021-03-26T21:27:19.254" v="272"/>
          <ac:graphicFrameMkLst>
            <pc:docMk/>
            <pc:sldMk cId="0" sldId="324"/>
            <ac:graphicFrameMk id="6" creationId="{D7F83239-E4C3-4EBD-A74C-8122C2C63738}"/>
          </ac:graphicFrameMkLst>
        </pc:graphicFrameChg>
      </pc:sldChg>
      <pc:sldChg chg="modSp">
        <pc:chgData name="Wagner, Christine D" userId="c369a853-deb2-4f08-bab5-9994c2352df2" providerId="ADAL" clId="{80B1B08D-961B-476C-92DC-7B0784E0E3EA}" dt="2021-03-26T21:24:47.860" v="133" actId="13244"/>
        <pc:sldMkLst>
          <pc:docMk/>
          <pc:sldMk cId="2853614249" sldId="325"/>
        </pc:sldMkLst>
        <pc:spChg chg="mod">
          <ac:chgData name="Wagner, Christine D" userId="c369a853-deb2-4f08-bab5-9994c2352df2" providerId="ADAL" clId="{80B1B08D-961B-476C-92DC-7B0784E0E3EA}" dt="2021-03-26T21:24:46.615" v="132" actId="13244"/>
          <ac:spMkLst>
            <pc:docMk/>
            <pc:sldMk cId="2853614249" sldId="325"/>
            <ac:spMk id="2" creationId="{16F8855C-8DD5-42CC-B489-48481BE18536}"/>
          </ac:spMkLst>
        </pc:spChg>
        <pc:picChg chg="mod">
          <ac:chgData name="Wagner, Christine D" userId="c369a853-deb2-4f08-bab5-9994c2352df2" providerId="ADAL" clId="{80B1B08D-961B-476C-92DC-7B0784E0E3EA}" dt="2021-03-26T21:24:47.860" v="133" actId="13244"/>
          <ac:picMkLst>
            <pc:docMk/>
            <pc:sldMk cId="2853614249" sldId="325"/>
            <ac:picMk id="5" creationId="{B793C120-CEF5-458F-91C6-9306E6D64FDC}"/>
          </ac:picMkLst>
        </pc:picChg>
      </pc:sldChg>
      <pc:sldChg chg="modSp">
        <pc:chgData name="Wagner, Christine D" userId="c369a853-deb2-4f08-bab5-9994c2352df2" providerId="ADAL" clId="{80B1B08D-961B-476C-92DC-7B0784E0E3EA}" dt="2021-03-26T21:24:54.292" v="135" actId="13244"/>
        <pc:sldMkLst>
          <pc:docMk/>
          <pc:sldMk cId="753721750" sldId="326"/>
        </pc:sldMkLst>
        <pc:spChg chg="mod">
          <ac:chgData name="Wagner, Christine D" userId="c369a853-deb2-4f08-bab5-9994c2352df2" providerId="ADAL" clId="{80B1B08D-961B-476C-92DC-7B0784E0E3EA}" dt="2021-03-26T21:24:52.724" v="134" actId="13244"/>
          <ac:spMkLst>
            <pc:docMk/>
            <pc:sldMk cId="753721750" sldId="326"/>
            <ac:spMk id="2" creationId="{16F8855C-8DD5-42CC-B489-48481BE18536}"/>
          </ac:spMkLst>
        </pc:spChg>
        <pc:spChg chg="mod">
          <ac:chgData name="Wagner, Christine D" userId="c369a853-deb2-4f08-bab5-9994c2352df2" providerId="ADAL" clId="{80B1B08D-961B-476C-92DC-7B0784E0E3EA}" dt="2021-03-26T21:24:54.292" v="135" actId="13244"/>
          <ac:spMkLst>
            <pc:docMk/>
            <pc:sldMk cId="753721750" sldId="326"/>
            <ac:spMk id="3" creationId="{D3B99BEA-597C-4562-9D7C-DFC48AD347D0}"/>
          </ac:spMkLst>
        </pc:spChg>
      </pc:sldChg>
      <pc:sldChg chg="modSp mod">
        <pc:chgData name="Wagner, Christine D" userId="c369a853-deb2-4f08-bab5-9994c2352df2" providerId="ADAL" clId="{80B1B08D-961B-476C-92DC-7B0784E0E3EA}" dt="2021-03-26T21:28:32.366" v="273" actId="1076"/>
        <pc:sldMkLst>
          <pc:docMk/>
          <pc:sldMk cId="0" sldId="327"/>
        </pc:sldMkLst>
        <pc:spChg chg="mod">
          <ac:chgData name="Wagner, Christine D" userId="c369a853-deb2-4f08-bab5-9994c2352df2" providerId="ADAL" clId="{80B1B08D-961B-476C-92DC-7B0784E0E3EA}" dt="2021-03-26T21:25:16.733" v="137" actId="13244"/>
          <ac:spMkLst>
            <pc:docMk/>
            <pc:sldMk cId="0" sldId="327"/>
            <ac:spMk id="3" creationId="{C095906B-B081-4C35-AE64-2924027D6072}"/>
          </ac:spMkLst>
        </pc:spChg>
        <pc:spChg chg="mod">
          <ac:chgData name="Wagner, Christine D" userId="c369a853-deb2-4f08-bab5-9994c2352df2" providerId="ADAL" clId="{80B1B08D-961B-476C-92DC-7B0784E0E3EA}" dt="2021-03-26T21:25:12.934" v="136" actId="13244"/>
          <ac:spMkLst>
            <pc:docMk/>
            <pc:sldMk cId="0" sldId="327"/>
            <ac:spMk id="6" creationId="{00000000-0000-0000-0000-000000000000}"/>
          </ac:spMkLst>
        </pc:spChg>
        <pc:picChg chg="mod">
          <ac:chgData name="Wagner, Christine D" userId="c369a853-deb2-4f08-bab5-9994c2352df2" providerId="ADAL" clId="{80B1B08D-961B-476C-92DC-7B0784E0E3EA}" dt="2021-03-26T21:28:32.366" v="273" actId="1076"/>
          <ac:picMkLst>
            <pc:docMk/>
            <pc:sldMk cId="0" sldId="327"/>
            <ac:picMk id="5" creationId="{D171BE77-EC46-45D4-A09C-CD6CB6346D31}"/>
          </ac:picMkLst>
        </pc:picChg>
      </pc:sldChg>
      <pc:sldChg chg="modSp">
        <pc:chgData name="Wagner, Christine D" userId="c369a853-deb2-4f08-bab5-9994c2352df2" providerId="ADAL" clId="{80B1B08D-961B-476C-92DC-7B0784E0E3EA}" dt="2021-03-26T21:25:54.780" v="142" actId="962"/>
        <pc:sldMkLst>
          <pc:docMk/>
          <pc:sldMk cId="944409962" sldId="332"/>
        </pc:sldMkLst>
        <pc:spChg chg="mod">
          <ac:chgData name="Wagner, Christine D" userId="c369a853-deb2-4f08-bab5-9994c2352df2" providerId="ADAL" clId="{80B1B08D-961B-476C-92DC-7B0784E0E3EA}" dt="2021-03-26T21:25:25.581" v="138" actId="13244"/>
          <ac:spMkLst>
            <pc:docMk/>
            <pc:sldMk cId="944409962" sldId="332"/>
            <ac:spMk id="2" creationId="{00000000-0000-0000-0000-000000000000}"/>
          </ac:spMkLst>
        </pc:spChg>
        <pc:spChg chg="mod">
          <ac:chgData name="Wagner, Christine D" userId="c369a853-deb2-4f08-bab5-9994c2352df2" providerId="ADAL" clId="{80B1B08D-961B-476C-92DC-7B0784E0E3EA}" dt="2021-03-26T21:25:26.720" v="139" actId="13244"/>
          <ac:spMkLst>
            <pc:docMk/>
            <pc:sldMk cId="944409962" sldId="332"/>
            <ac:spMk id="3" creationId="{00000000-0000-0000-0000-000000000000}"/>
          </ac:spMkLst>
        </pc:spChg>
        <pc:cxnChg chg="mod">
          <ac:chgData name="Wagner, Christine D" userId="c369a853-deb2-4f08-bab5-9994c2352df2" providerId="ADAL" clId="{80B1B08D-961B-476C-92DC-7B0784E0E3EA}" dt="2021-03-26T21:25:50.113" v="141" actId="962"/>
          <ac:cxnSpMkLst>
            <pc:docMk/>
            <pc:sldMk cId="944409962" sldId="332"/>
            <ac:cxnSpMk id="6" creationId="{00000000-0000-0000-0000-000000000000}"/>
          </ac:cxnSpMkLst>
        </pc:cxnChg>
        <pc:cxnChg chg="mod">
          <ac:chgData name="Wagner, Christine D" userId="c369a853-deb2-4f08-bab5-9994c2352df2" providerId="ADAL" clId="{80B1B08D-961B-476C-92DC-7B0784E0E3EA}" dt="2021-03-26T21:25:54.780" v="142" actId="962"/>
          <ac:cxnSpMkLst>
            <pc:docMk/>
            <pc:sldMk cId="944409962" sldId="332"/>
            <ac:cxnSpMk id="12" creationId="{D87CC2BA-90BC-044C-BC57-2836BE3B86EC}"/>
          </ac:cxnSpMkLst>
        </pc:cxnChg>
      </pc:sldChg>
      <pc:sldChg chg="delSp">
        <pc:chgData name="Wagner, Christine D" userId="c369a853-deb2-4f08-bab5-9994c2352df2" providerId="ADAL" clId="{80B1B08D-961B-476C-92DC-7B0784E0E3EA}" dt="2021-03-26T21:25:35" v="140" actId="478"/>
        <pc:sldMkLst>
          <pc:docMk/>
          <pc:sldMk cId="0" sldId="335"/>
        </pc:sldMkLst>
        <pc:spChg chg="del">
          <ac:chgData name="Wagner, Christine D" userId="c369a853-deb2-4f08-bab5-9994c2352df2" providerId="ADAL" clId="{80B1B08D-961B-476C-92DC-7B0784E0E3EA}" dt="2021-03-26T21:25:35" v="140" actId="478"/>
          <ac:spMkLst>
            <pc:docMk/>
            <pc:sldMk cId="0" sldId="335"/>
            <ac:spMk id="6" creationId="{CD00D7CD-D83E-4919-B185-B26E8ECE660E}"/>
          </ac:spMkLst>
        </pc:spChg>
      </pc:sldChg>
      <pc:sldChg chg="modSp">
        <pc:chgData name="Wagner, Christine D" userId="c369a853-deb2-4f08-bab5-9994c2352df2" providerId="ADAL" clId="{80B1B08D-961B-476C-92DC-7B0784E0E3EA}" dt="2021-03-26T21:26:14.244" v="266" actId="962"/>
        <pc:sldMkLst>
          <pc:docMk/>
          <pc:sldMk cId="1382458671" sldId="336"/>
        </pc:sldMkLst>
        <pc:picChg chg="mod">
          <ac:chgData name="Wagner, Christine D" userId="c369a853-deb2-4f08-bab5-9994c2352df2" providerId="ADAL" clId="{80B1B08D-961B-476C-92DC-7B0784E0E3EA}" dt="2021-03-26T21:26:14.244" v="266" actId="962"/>
          <ac:picMkLst>
            <pc:docMk/>
            <pc:sldMk cId="1382458671" sldId="336"/>
            <ac:picMk id="4" creationId="{C57B231B-EEEC-4D8F-A033-8C8CB1EABBA9}"/>
          </ac:picMkLst>
        </pc:picChg>
      </pc:sldChg>
    </pc:docChg>
  </pc:docChgLst>
  <pc:docChgLst>
    <pc:chgData name="Wagner, Christine D" userId="S::cdwagner@ad.unc.edu::c369a853-deb2-4f08-bab5-9994c2352df2" providerId="AD" clId="Web-{366DB99F-6060-B000-D747-5768BAE6C7F1}"/>
    <pc:docChg chg="modSld">
      <pc:chgData name="Wagner, Christine D" userId="S::cdwagner@ad.unc.edu::c369a853-deb2-4f08-bab5-9994c2352df2" providerId="AD" clId="Web-{366DB99F-6060-B000-D747-5768BAE6C7F1}" dt="2021-03-30T19:47:40.145" v="34" actId="20577"/>
      <pc:docMkLst>
        <pc:docMk/>
      </pc:docMkLst>
      <pc:sldChg chg="modSp">
        <pc:chgData name="Wagner, Christine D" userId="S::cdwagner@ad.unc.edu::c369a853-deb2-4f08-bab5-9994c2352df2" providerId="AD" clId="Web-{366DB99F-6060-B000-D747-5768BAE6C7F1}" dt="2021-03-30T19:47:40.145" v="34" actId="20577"/>
        <pc:sldMkLst>
          <pc:docMk/>
          <pc:sldMk cId="2831158168" sldId="312"/>
        </pc:sldMkLst>
        <pc:spChg chg="mod">
          <ac:chgData name="Wagner, Christine D" userId="S::cdwagner@ad.unc.edu::c369a853-deb2-4f08-bab5-9994c2352df2" providerId="AD" clId="Web-{366DB99F-6060-B000-D747-5768BAE6C7F1}" dt="2021-03-30T19:47:40.145" v="34" actId="20577"/>
          <ac:spMkLst>
            <pc:docMk/>
            <pc:sldMk cId="2831158168" sldId="312"/>
            <ac:spMk id="3" creationId="{F9E24BE1-07C6-44A1-BAE2-732608846E3A}"/>
          </ac:spMkLst>
        </pc:spChg>
        <pc:picChg chg="mod">
          <ac:chgData name="Wagner, Christine D" userId="S::cdwagner@ad.unc.edu::c369a853-deb2-4f08-bab5-9994c2352df2" providerId="AD" clId="Web-{366DB99F-6060-B000-D747-5768BAE6C7F1}" dt="2021-03-30T19:40:54.416" v="0" actId="1076"/>
          <ac:picMkLst>
            <pc:docMk/>
            <pc:sldMk cId="2831158168" sldId="312"/>
            <ac:picMk id="5" creationId="{9EB1B535-2367-4E0B-B1BA-B6FCFDE963F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A2DB9E-FC32-40B7-A3C6-ABBA86A9773A}"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78177DBB-A0C3-4DB5-B47D-E1A771EA39B2}">
      <dgm:prSet/>
      <dgm:spPr/>
      <dgm:t>
        <a:bodyPr/>
        <a:lstStyle/>
        <a:p>
          <a:r>
            <a:rPr lang="en-US" b="1"/>
            <a:t>Learn</a:t>
          </a:r>
        </a:p>
      </dgm:t>
    </dgm:pt>
    <dgm:pt modelId="{6C6499D5-1E6C-47AD-A4A2-814A908C0111}" type="sibTrans" cxnId="{880FDBC4-67C5-4CD0-988D-58F76D72C567}">
      <dgm:prSet/>
      <dgm:spPr/>
      <dgm:t>
        <a:bodyPr/>
        <a:lstStyle/>
        <a:p>
          <a:endParaRPr lang="en-US"/>
        </a:p>
      </dgm:t>
    </dgm:pt>
    <dgm:pt modelId="{02301C7F-B2A6-4901-AEDB-6E5461460FF7}" type="parTrans" cxnId="{880FDBC4-67C5-4CD0-988D-58F76D72C567}">
      <dgm:prSet/>
      <dgm:spPr/>
      <dgm:t>
        <a:bodyPr/>
        <a:lstStyle/>
        <a:p>
          <a:endParaRPr lang="en-US"/>
        </a:p>
      </dgm:t>
    </dgm:pt>
    <dgm:pt modelId="{834ABB6A-7B14-4005-8918-368CD4A7C41D}">
      <dgm:prSet/>
      <dgm:spPr/>
      <dgm:t>
        <a:bodyPr/>
        <a:lstStyle/>
        <a:p>
          <a:r>
            <a:rPr lang="en-US" b="1"/>
            <a:t>Identify</a:t>
          </a:r>
        </a:p>
      </dgm:t>
    </dgm:pt>
    <dgm:pt modelId="{D7ECD625-4E7B-4327-B258-05E9391D73D0}" type="sibTrans" cxnId="{2B37181E-16AF-489B-B9F9-266584F50489}">
      <dgm:prSet/>
      <dgm:spPr/>
      <dgm:t>
        <a:bodyPr/>
        <a:lstStyle/>
        <a:p>
          <a:endParaRPr lang="en-US"/>
        </a:p>
      </dgm:t>
    </dgm:pt>
    <dgm:pt modelId="{F97E0BD5-B335-4B97-8180-32515E4F3E49}" type="parTrans" cxnId="{2B37181E-16AF-489B-B9F9-266584F50489}">
      <dgm:prSet/>
      <dgm:spPr/>
      <dgm:t>
        <a:bodyPr/>
        <a:lstStyle/>
        <a:p>
          <a:endParaRPr lang="en-US"/>
        </a:p>
      </dgm:t>
    </dgm:pt>
    <dgm:pt modelId="{C0ABDDF6-FE90-4476-A344-4027E414779C}">
      <dgm:prSet/>
      <dgm:spPr/>
      <dgm:t>
        <a:bodyPr/>
        <a:lstStyle/>
        <a:p>
          <a:pPr rtl="0"/>
          <a:r>
            <a:rPr lang="en-US" b="1"/>
            <a:t>Understand</a:t>
          </a:r>
        </a:p>
      </dgm:t>
    </dgm:pt>
    <dgm:pt modelId="{52CFFF98-88B2-431C-A143-5C3527561EEC}" type="sibTrans" cxnId="{C8B5DBB1-18AB-42BA-B41E-67994CC435E2}">
      <dgm:prSet/>
      <dgm:spPr/>
      <dgm:t>
        <a:bodyPr/>
        <a:lstStyle/>
        <a:p>
          <a:endParaRPr lang="en-US"/>
        </a:p>
      </dgm:t>
    </dgm:pt>
    <dgm:pt modelId="{95448DFF-6372-4A82-95BF-3BBDA7483C14}" type="parTrans" cxnId="{C8B5DBB1-18AB-42BA-B41E-67994CC435E2}">
      <dgm:prSet/>
      <dgm:spPr/>
      <dgm:t>
        <a:bodyPr/>
        <a:lstStyle/>
        <a:p>
          <a:endParaRPr lang="en-US"/>
        </a:p>
      </dgm:t>
    </dgm:pt>
    <dgm:pt modelId="{43EE13CD-738D-42A8-96C8-3AB211C3F3D5}">
      <dgm:prSet/>
      <dgm:spPr>
        <a:solidFill>
          <a:schemeClr val="accent2">
            <a:lumMod val="75000"/>
          </a:schemeClr>
        </a:solidFill>
      </dgm:spPr>
      <dgm:t>
        <a:bodyPr/>
        <a:lstStyle/>
        <a:p>
          <a:r>
            <a:rPr lang="en-US" b="1"/>
            <a:t>Develop</a:t>
          </a:r>
        </a:p>
      </dgm:t>
    </dgm:pt>
    <dgm:pt modelId="{F11B76BB-C0D4-461D-B402-0D767CB2175C}" type="sibTrans" cxnId="{D70F474F-2E68-4979-ACEE-CA645925971B}">
      <dgm:prSet/>
      <dgm:spPr>
        <a:solidFill>
          <a:schemeClr val="accent2">
            <a:lumMod val="75000"/>
          </a:schemeClr>
        </a:solidFill>
      </dgm:spPr>
      <dgm:t>
        <a:bodyPr/>
        <a:lstStyle/>
        <a:p>
          <a:endParaRPr lang="en-US"/>
        </a:p>
      </dgm:t>
    </dgm:pt>
    <dgm:pt modelId="{70D26AE5-523A-4265-BF63-962BB3DF6AFC}" type="parTrans" cxnId="{D70F474F-2E68-4979-ACEE-CA645925971B}">
      <dgm:prSet/>
      <dgm:spPr/>
      <dgm:t>
        <a:bodyPr/>
        <a:lstStyle/>
        <a:p>
          <a:endParaRPr lang="en-US"/>
        </a:p>
      </dgm:t>
    </dgm:pt>
    <dgm:pt modelId="{0A4B85E9-6A11-4284-9C79-9457A4C3FF03}" type="pres">
      <dgm:prSet presAssocID="{0EA2DB9E-FC32-40B7-A3C6-ABBA86A9773A}" presName="linearFlow" presStyleCnt="0">
        <dgm:presLayoutVars>
          <dgm:resizeHandles val="exact"/>
        </dgm:presLayoutVars>
      </dgm:prSet>
      <dgm:spPr/>
    </dgm:pt>
    <dgm:pt modelId="{58C07AAA-03FA-46AF-8DBB-F05FBD8B4EB3}" type="pres">
      <dgm:prSet presAssocID="{43EE13CD-738D-42A8-96C8-3AB211C3F3D5}" presName="node" presStyleLbl="node1" presStyleIdx="0" presStyleCnt="4">
        <dgm:presLayoutVars>
          <dgm:bulletEnabled val="1"/>
        </dgm:presLayoutVars>
      </dgm:prSet>
      <dgm:spPr/>
    </dgm:pt>
    <dgm:pt modelId="{FE6D941D-8762-4697-AF12-D37154AD6D46}" type="pres">
      <dgm:prSet presAssocID="{F11B76BB-C0D4-461D-B402-0D767CB2175C}" presName="sibTrans" presStyleLbl="sibTrans2D1" presStyleIdx="0" presStyleCnt="3"/>
      <dgm:spPr/>
    </dgm:pt>
    <dgm:pt modelId="{1AB6B517-372D-407F-982B-ACCB058134E5}" type="pres">
      <dgm:prSet presAssocID="{F11B76BB-C0D4-461D-B402-0D767CB2175C}" presName="connectorText" presStyleLbl="sibTrans2D1" presStyleIdx="0" presStyleCnt="3"/>
      <dgm:spPr/>
    </dgm:pt>
    <dgm:pt modelId="{203D6AAA-9479-45E8-9FB0-9F5BA9B5D187}" type="pres">
      <dgm:prSet presAssocID="{C0ABDDF6-FE90-4476-A344-4027E414779C}" presName="node" presStyleLbl="node1" presStyleIdx="1" presStyleCnt="4">
        <dgm:presLayoutVars>
          <dgm:bulletEnabled val="1"/>
        </dgm:presLayoutVars>
      </dgm:prSet>
      <dgm:spPr/>
    </dgm:pt>
    <dgm:pt modelId="{4F835A2B-A684-4429-BC10-5200D0394063}" type="pres">
      <dgm:prSet presAssocID="{52CFFF98-88B2-431C-A143-5C3527561EEC}" presName="sibTrans" presStyleLbl="sibTrans2D1" presStyleIdx="1" presStyleCnt="3"/>
      <dgm:spPr/>
    </dgm:pt>
    <dgm:pt modelId="{D1A7F1E9-C3FB-4578-9A49-202F208400A9}" type="pres">
      <dgm:prSet presAssocID="{52CFFF98-88B2-431C-A143-5C3527561EEC}" presName="connectorText" presStyleLbl="sibTrans2D1" presStyleIdx="1" presStyleCnt="3"/>
      <dgm:spPr/>
    </dgm:pt>
    <dgm:pt modelId="{F93717C5-5EA3-4CE4-B7CD-D3F38CC1C1FF}" type="pres">
      <dgm:prSet presAssocID="{834ABB6A-7B14-4005-8918-368CD4A7C41D}" presName="node" presStyleLbl="node1" presStyleIdx="2" presStyleCnt="4">
        <dgm:presLayoutVars>
          <dgm:bulletEnabled val="1"/>
        </dgm:presLayoutVars>
      </dgm:prSet>
      <dgm:spPr/>
    </dgm:pt>
    <dgm:pt modelId="{BFF53F28-7207-4904-9D74-70D3A5DB8A43}" type="pres">
      <dgm:prSet presAssocID="{D7ECD625-4E7B-4327-B258-05E9391D73D0}" presName="sibTrans" presStyleLbl="sibTrans2D1" presStyleIdx="2" presStyleCnt="3"/>
      <dgm:spPr/>
    </dgm:pt>
    <dgm:pt modelId="{C6D203EE-4224-4861-92D6-6481397F36E5}" type="pres">
      <dgm:prSet presAssocID="{D7ECD625-4E7B-4327-B258-05E9391D73D0}" presName="connectorText" presStyleLbl="sibTrans2D1" presStyleIdx="2" presStyleCnt="3"/>
      <dgm:spPr/>
    </dgm:pt>
    <dgm:pt modelId="{6C12E6F3-4203-4372-9D09-273E6829A0A3}" type="pres">
      <dgm:prSet presAssocID="{78177DBB-A0C3-4DB5-B47D-E1A771EA39B2}" presName="node" presStyleLbl="node1" presStyleIdx="3" presStyleCnt="4">
        <dgm:presLayoutVars>
          <dgm:bulletEnabled val="1"/>
        </dgm:presLayoutVars>
      </dgm:prSet>
      <dgm:spPr/>
    </dgm:pt>
  </dgm:ptLst>
  <dgm:cxnLst>
    <dgm:cxn modelId="{E85B2315-99E7-4CE3-BE20-97CD89169C97}" type="presOf" srcId="{F11B76BB-C0D4-461D-B402-0D767CB2175C}" destId="{FE6D941D-8762-4697-AF12-D37154AD6D46}" srcOrd="0" destOrd="0" presId="urn:microsoft.com/office/officeart/2005/8/layout/process2"/>
    <dgm:cxn modelId="{2B37181E-16AF-489B-B9F9-266584F50489}" srcId="{0EA2DB9E-FC32-40B7-A3C6-ABBA86A9773A}" destId="{834ABB6A-7B14-4005-8918-368CD4A7C41D}" srcOrd="2" destOrd="0" parTransId="{F97E0BD5-B335-4B97-8180-32515E4F3E49}" sibTransId="{D7ECD625-4E7B-4327-B258-05E9391D73D0}"/>
    <dgm:cxn modelId="{D70F474F-2E68-4979-ACEE-CA645925971B}" srcId="{0EA2DB9E-FC32-40B7-A3C6-ABBA86A9773A}" destId="{43EE13CD-738D-42A8-96C8-3AB211C3F3D5}" srcOrd="0" destOrd="0" parTransId="{70D26AE5-523A-4265-BF63-962BB3DF6AFC}" sibTransId="{F11B76BB-C0D4-461D-B402-0D767CB2175C}"/>
    <dgm:cxn modelId="{9A2BA470-887F-4C0A-86BC-781D9BFB3954}" type="presOf" srcId="{834ABB6A-7B14-4005-8918-368CD4A7C41D}" destId="{F93717C5-5EA3-4CE4-B7CD-D3F38CC1C1FF}" srcOrd="0" destOrd="0" presId="urn:microsoft.com/office/officeart/2005/8/layout/process2"/>
    <dgm:cxn modelId="{C0B71573-E1D4-4AE2-8E28-41BA8EF0E4BA}" type="presOf" srcId="{D7ECD625-4E7B-4327-B258-05E9391D73D0}" destId="{BFF53F28-7207-4904-9D74-70D3A5DB8A43}" srcOrd="0" destOrd="0" presId="urn:microsoft.com/office/officeart/2005/8/layout/process2"/>
    <dgm:cxn modelId="{AF91D892-DDAF-4ABF-BC3A-51E08388FA37}" type="presOf" srcId="{52CFFF98-88B2-431C-A143-5C3527561EEC}" destId="{4F835A2B-A684-4429-BC10-5200D0394063}" srcOrd="0" destOrd="0" presId="urn:microsoft.com/office/officeart/2005/8/layout/process2"/>
    <dgm:cxn modelId="{C8B5DBB1-18AB-42BA-B41E-67994CC435E2}" srcId="{0EA2DB9E-FC32-40B7-A3C6-ABBA86A9773A}" destId="{C0ABDDF6-FE90-4476-A344-4027E414779C}" srcOrd="1" destOrd="0" parTransId="{95448DFF-6372-4A82-95BF-3BBDA7483C14}" sibTransId="{52CFFF98-88B2-431C-A143-5C3527561EEC}"/>
    <dgm:cxn modelId="{493F89B5-44EF-43FD-A6EA-477EB4DAD4EA}" type="presOf" srcId="{C0ABDDF6-FE90-4476-A344-4027E414779C}" destId="{203D6AAA-9479-45E8-9FB0-9F5BA9B5D187}" srcOrd="0" destOrd="0" presId="urn:microsoft.com/office/officeart/2005/8/layout/process2"/>
    <dgm:cxn modelId="{CAA95CB9-5E1F-47F7-BACB-AF6D9D7E9A2D}" type="presOf" srcId="{43EE13CD-738D-42A8-96C8-3AB211C3F3D5}" destId="{58C07AAA-03FA-46AF-8DBB-F05FBD8B4EB3}" srcOrd="0" destOrd="0" presId="urn:microsoft.com/office/officeart/2005/8/layout/process2"/>
    <dgm:cxn modelId="{CD7308BE-0AD5-4467-BC6A-E93765FEB699}" type="presOf" srcId="{0EA2DB9E-FC32-40B7-A3C6-ABBA86A9773A}" destId="{0A4B85E9-6A11-4284-9C79-9457A4C3FF03}" srcOrd="0" destOrd="0" presId="urn:microsoft.com/office/officeart/2005/8/layout/process2"/>
    <dgm:cxn modelId="{880FDBC4-67C5-4CD0-988D-58F76D72C567}" srcId="{0EA2DB9E-FC32-40B7-A3C6-ABBA86A9773A}" destId="{78177DBB-A0C3-4DB5-B47D-E1A771EA39B2}" srcOrd="3" destOrd="0" parTransId="{02301C7F-B2A6-4901-AEDB-6E5461460FF7}" sibTransId="{6C6499D5-1E6C-47AD-A4A2-814A908C0111}"/>
    <dgm:cxn modelId="{ECE97ACB-6746-4679-A5CE-67CBFC3089DA}" type="presOf" srcId="{D7ECD625-4E7B-4327-B258-05E9391D73D0}" destId="{C6D203EE-4224-4861-92D6-6481397F36E5}" srcOrd="1" destOrd="0" presId="urn:microsoft.com/office/officeart/2005/8/layout/process2"/>
    <dgm:cxn modelId="{04AFBAE3-1CF0-411E-B19A-65A4F2FE2276}" type="presOf" srcId="{F11B76BB-C0D4-461D-B402-0D767CB2175C}" destId="{1AB6B517-372D-407F-982B-ACCB058134E5}" srcOrd="1" destOrd="0" presId="urn:microsoft.com/office/officeart/2005/8/layout/process2"/>
    <dgm:cxn modelId="{BC849EFC-2841-4489-9A59-9416AD480CD4}" type="presOf" srcId="{52CFFF98-88B2-431C-A143-5C3527561EEC}" destId="{D1A7F1E9-C3FB-4578-9A49-202F208400A9}" srcOrd="1" destOrd="0" presId="urn:microsoft.com/office/officeart/2005/8/layout/process2"/>
    <dgm:cxn modelId="{76C636FF-DB43-4C72-9350-9DACA7773C52}" type="presOf" srcId="{78177DBB-A0C3-4DB5-B47D-E1A771EA39B2}" destId="{6C12E6F3-4203-4372-9D09-273E6829A0A3}" srcOrd="0" destOrd="0" presId="urn:microsoft.com/office/officeart/2005/8/layout/process2"/>
    <dgm:cxn modelId="{AB500F4E-69DA-43ED-9AB7-5374AF894DDB}" type="presParOf" srcId="{0A4B85E9-6A11-4284-9C79-9457A4C3FF03}" destId="{58C07AAA-03FA-46AF-8DBB-F05FBD8B4EB3}" srcOrd="0" destOrd="0" presId="urn:microsoft.com/office/officeart/2005/8/layout/process2"/>
    <dgm:cxn modelId="{E380A5B8-5FF4-49E1-B886-D14CDE0AA816}" type="presParOf" srcId="{0A4B85E9-6A11-4284-9C79-9457A4C3FF03}" destId="{FE6D941D-8762-4697-AF12-D37154AD6D46}" srcOrd="1" destOrd="0" presId="urn:microsoft.com/office/officeart/2005/8/layout/process2"/>
    <dgm:cxn modelId="{05F651CF-0072-432F-8C8A-1EDA768D2EC4}" type="presParOf" srcId="{FE6D941D-8762-4697-AF12-D37154AD6D46}" destId="{1AB6B517-372D-407F-982B-ACCB058134E5}" srcOrd="0" destOrd="0" presId="urn:microsoft.com/office/officeart/2005/8/layout/process2"/>
    <dgm:cxn modelId="{EEB4F2D3-5687-41B5-9997-E0C9469152DC}" type="presParOf" srcId="{0A4B85E9-6A11-4284-9C79-9457A4C3FF03}" destId="{203D6AAA-9479-45E8-9FB0-9F5BA9B5D187}" srcOrd="2" destOrd="0" presId="urn:microsoft.com/office/officeart/2005/8/layout/process2"/>
    <dgm:cxn modelId="{BAD92BD1-3599-43B2-87EF-64ABA115A07E}" type="presParOf" srcId="{0A4B85E9-6A11-4284-9C79-9457A4C3FF03}" destId="{4F835A2B-A684-4429-BC10-5200D0394063}" srcOrd="3" destOrd="0" presId="urn:microsoft.com/office/officeart/2005/8/layout/process2"/>
    <dgm:cxn modelId="{B52B382A-FAB7-4801-B08B-2D1D212830FE}" type="presParOf" srcId="{4F835A2B-A684-4429-BC10-5200D0394063}" destId="{D1A7F1E9-C3FB-4578-9A49-202F208400A9}" srcOrd="0" destOrd="0" presId="urn:microsoft.com/office/officeart/2005/8/layout/process2"/>
    <dgm:cxn modelId="{E2AE9BAA-8A0F-46C6-A90E-2B3C3EC5CF2D}" type="presParOf" srcId="{0A4B85E9-6A11-4284-9C79-9457A4C3FF03}" destId="{F93717C5-5EA3-4CE4-B7CD-D3F38CC1C1FF}" srcOrd="4" destOrd="0" presId="urn:microsoft.com/office/officeart/2005/8/layout/process2"/>
    <dgm:cxn modelId="{AAE85DEF-ED8C-47B0-B16B-15E5CF9C4687}" type="presParOf" srcId="{0A4B85E9-6A11-4284-9C79-9457A4C3FF03}" destId="{BFF53F28-7207-4904-9D74-70D3A5DB8A43}" srcOrd="5" destOrd="0" presId="urn:microsoft.com/office/officeart/2005/8/layout/process2"/>
    <dgm:cxn modelId="{4E3F7543-D0AC-4141-BD9D-D7144B8049D5}" type="presParOf" srcId="{BFF53F28-7207-4904-9D74-70D3A5DB8A43}" destId="{C6D203EE-4224-4861-92D6-6481397F36E5}" srcOrd="0" destOrd="0" presId="urn:microsoft.com/office/officeart/2005/8/layout/process2"/>
    <dgm:cxn modelId="{4BEAC55C-D227-42BC-8A16-3455D47B485C}" type="presParOf" srcId="{0A4B85E9-6A11-4284-9C79-9457A4C3FF03}" destId="{6C12E6F3-4203-4372-9D09-273E6829A0A3}"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07AAA-03FA-46AF-8DBB-F05FBD8B4EB3}">
      <dsp:nvSpPr>
        <dsp:cNvPr id="0" name=""/>
        <dsp:cNvSpPr/>
      </dsp:nvSpPr>
      <dsp:spPr>
        <a:xfrm>
          <a:off x="1436181" y="2273"/>
          <a:ext cx="1522656" cy="845920"/>
        </a:xfrm>
        <a:prstGeom prst="roundRect">
          <a:avLst>
            <a:gd name="adj" fmla="val 10000"/>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Develop</a:t>
          </a:r>
        </a:p>
      </dsp:txBody>
      <dsp:txXfrm>
        <a:off x="1460957" y="27049"/>
        <a:ext cx="1473104" cy="796368"/>
      </dsp:txXfrm>
    </dsp:sp>
    <dsp:sp modelId="{FE6D941D-8762-4697-AF12-D37154AD6D46}">
      <dsp:nvSpPr>
        <dsp:cNvPr id="0" name=""/>
        <dsp:cNvSpPr/>
      </dsp:nvSpPr>
      <dsp:spPr>
        <a:xfrm rot="5400000">
          <a:off x="2038899" y="869342"/>
          <a:ext cx="317220" cy="380664"/>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3310" y="901064"/>
        <a:ext cx="228398" cy="222054"/>
      </dsp:txXfrm>
    </dsp:sp>
    <dsp:sp modelId="{203D6AAA-9479-45E8-9FB0-9F5BA9B5D187}">
      <dsp:nvSpPr>
        <dsp:cNvPr id="0" name=""/>
        <dsp:cNvSpPr/>
      </dsp:nvSpPr>
      <dsp:spPr>
        <a:xfrm>
          <a:off x="1436181" y="1271154"/>
          <a:ext cx="1522656" cy="8459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Understand</a:t>
          </a:r>
        </a:p>
      </dsp:txBody>
      <dsp:txXfrm>
        <a:off x="1460957" y="1295930"/>
        <a:ext cx="1473104" cy="796368"/>
      </dsp:txXfrm>
    </dsp:sp>
    <dsp:sp modelId="{4F835A2B-A684-4429-BC10-5200D0394063}">
      <dsp:nvSpPr>
        <dsp:cNvPr id="0" name=""/>
        <dsp:cNvSpPr/>
      </dsp:nvSpPr>
      <dsp:spPr>
        <a:xfrm rot="5400000">
          <a:off x="2038899" y="2138222"/>
          <a:ext cx="317220" cy="38066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3310" y="2169944"/>
        <a:ext cx="228398" cy="222054"/>
      </dsp:txXfrm>
    </dsp:sp>
    <dsp:sp modelId="{F93717C5-5EA3-4CE4-B7CD-D3F38CC1C1FF}">
      <dsp:nvSpPr>
        <dsp:cNvPr id="0" name=""/>
        <dsp:cNvSpPr/>
      </dsp:nvSpPr>
      <dsp:spPr>
        <a:xfrm>
          <a:off x="1436181" y="2540035"/>
          <a:ext cx="1522656" cy="8459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Identify</a:t>
          </a:r>
        </a:p>
      </dsp:txBody>
      <dsp:txXfrm>
        <a:off x="1460957" y="2564811"/>
        <a:ext cx="1473104" cy="796368"/>
      </dsp:txXfrm>
    </dsp:sp>
    <dsp:sp modelId="{BFF53F28-7207-4904-9D74-70D3A5DB8A43}">
      <dsp:nvSpPr>
        <dsp:cNvPr id="0" name=""/>
        <dsp:cNvSpPr/>
      </dsp:nvSpPr>
      <dsp:spPr>
        <a:xfrm rot="5400000">
          <a:off x="2038899" y="3407103"/>
          <a:ext cx="317220" cy="38066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3310" y="3438825"/>
        <a:ext cx="228398" cy="222054"/>
      </dsp:txXfrm>
    </dsp:sp>
    <dsp:sp modelId="{6C12E6F3-4203-4372-9D09-273E6829A0A3}">
      <dsp:nvSpPr>
        <dsp:cNvPr id="0" name=""/>
        <dsp:cNvSpPr/>
      </dsp:nvSpPr>
      <dsp:spPr>
        <a:xfrm>
          <a:off x="1436181" y="3808915"/>
          <a:ext cx="1522656" cy="845920"/>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Learn</a:t>
          </a:r>
        </a:p>
      </dsp:txBody>
      <dsp:txXfrm>
        <a:off x="1460957" y="3833691"/>
        <a:ext cx="1473104" cy="7963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3/30/2021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tacenter.org/topics/finance/moe.as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tacenter.org/sysframe/component-finance.asp#planning" TargetMode="External"/><Relationship Id="rId7" Type="http://schemas.openxmlformats.org/officeDocument/2006/relationships/hyperlink" Target="https://ectacenter.org/sysframe/component-finance.asp#monitorin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ctacenter.org/sysframe/component-finance.asp#resourceallocation" TargetMode="External"/><Relationship Id="rId5" Type="http://schemas.openxmlformats.org/officeDocument/2006/relationships/hyperlink" Target="https://ectacenter.org/sysframe/component-finance.asp#procurement" TargetMode="External"/><Relationship Id="rId4" Type="http://schemas.openxmlformats.org/officeDocument/2006/relationships/hyperlink" Target="https://ectacenter.org/sysframe/component-finance.asp#fiscaldat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F7B3C-841A-4D9A-A159-007A25E1F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67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You and ultimately your senior state lead agency staff and stakeholders must be able to answer the questions on this slide.</a:t>
            </a:r>
          </a:p>
          <a:p>
            <a:pPr marL="171450" indent="-171450">
              <a:buFont typeface="Arial"/>
              <a:buChar char="•"/>
            </a:pPr>
            <a:r>
              <a:rPr lang="en-US">
                <a:cs typeface="Calibri"/>
              </a:rPr>
              <a:t>Do your homework so that potential roadblocks will be identified early.</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227502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What other actions has the State taken to address the impacts of this historic crisis? </a:t>
            </a:r>
            <a:endParaRPr lang="en-US">
              <a:cs typeface="Calibri"/>
            </a:endParaRPr>
          </a:p>
          <a:p>
            <a:pPr marL="171450" indent="-171450">
              <a:buFont typeface="Arial"/>
              <a:buChar char="•"/>
            </a:pPr>
            <a:r>
              <a:rPr lang="en-US"/>
              <a:t>Has Part C been impacted to date, either negatively or positively? </a:t>
            </a:r>
            <a:endParaRPr lang="en-US">
              <a:cs typeface="Calibri" panose="020F0502020204030204"/>
            </a:endParaRPr>
          </a:p>
          <a:p>
            <a:endParaRPr lang="en-US"/>
          </a:p>
          <a:p>
            <a:r>
              <a:rPr lang="en-US"/>
              <a:t>Have there been expansions in other program insurance (telehealth, mental health, substance use disorders, COVID-19 financial exposure)?</a:t>
            </a:r>
            <a:endParaRPr lang="en-US">
              <a:cs typeface="Calibri"/>
            </a:endParaRPr>
          </a:p>
          <a:p>
            <a:endParaRPr lang="en-US"/>
          </a:p>
          <a:p>
            <a:r>
              <a:rPr lang="en-US"/>
              <a:t>What are other sister agency priorities, and how will the lead agency avoid interagency conflict?</a:t>
            </a:r>
            <a:endParaRPr lang="en-US">
              <a:cs typeface="Calibri"/>
            </a:endParaRPr>
          </a:p>
          <a:p>
            <a:endParaRPr lang="en-US"/>
          </a:p>
          <a:p>
            <a:r>
              <a:rPr lang="en-US"/>
              <a:t>Do you have knowledge of superseding budget priorities?</a:t>
            </a:r>
            <a:endParaRPr lang="en-US">
              <a:cs typeface="Calibri"/>
            </a:endParaRPr>
          </a:p>
          <a:p>
            <a:endParaRPr lang="en-US"/>
          </a:p>
          <a:p>
            <a:r>
              <a:rPr lang="en-US"/>
              <a:t>If it’s an election year, is the right time for this change?</a:t>
            </a:r>
            <a:endParaRPr lang="en-US">
              <a:cs typeface="Calibri"/>
            </a:endParaRPr>
          </a:p>
          <a:p>
            <a:endParaRPr lang="en-US"/>
          </a:p>
          <a:p>
            <a:r>
              <a:rPr lang="en-US"/>
              <a:t>If the Medicaid budget is frozen, is it the right time to pursue this change?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6A09EEAA-E4F6-48F2-8DB2-8023E26AEC69}" type="slidenum">
              <a:rPr lang="en-US" smtClean="0"/>
              <a:t>11</a:t>
            </a:fld>
            <a:endParaRPr lang="en-US"/>
          </a:p>
        </p:txBody>
      </p:sp>
    </p:spTree>
    <p:extLst>
      <p:ext uri="{BB962C8B-B14F-4D97-AF65-F5344CB8AC3E}">
        <p14:creationId xmlns:p14="http://schemas.microsoft.com/office/powerpoint/2010/main" val="14748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b="0">
                <a:latin typeface="Times New Roman" panose="02020603050405020304" pitchFamily="18" charset="0"/>
                <a:cs typeface="Times New Roman" panose="02020603050405020304" pitchFamily="18" charset="0"/>
              </a:rPr>
              <a:t>What are the levers that can be pulled to support the program?</a:t>
            </a:r>
          </a:p>
          <a:p>
            <a:endParaRPr lang="en-US" sz="2600" b="1">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600">
                <a:latin typeface="Times New Roman" panose="02020603050405020304" pitchFamily="18" charset="0"/>
                <a:cs typeface="Times New Roman" panose="02020603050405020304" pitchFamily="18" charset="0"/>
              </a:rPr>
              <a:t>Maintenance of Effort (MOE) </a:t>
            </a:r>
            <a:r>
              <a:rPr lang="en-US" sz="2600">
                <a:latin typeface="Times New Roman" panose="02020603050405020304" pitchFamily="18" charset="0"/>
                <a:cs typeface="Times New Roman" panose="02020603050405020304" pitchFamily="18" charset="0"/>
                <a:hlinkClick r:id="rId3"/>
              </a:rPr>
              <a:t>https://ectacenter.org/topics/finance/moe.asp</a:t>
            </a:r>
            <a:r>
              <a:rPr lang="en-US" sz="2600">
                <a:latin typeface="Times New Roman" panose="02020603050405020304" pitchFamily="18" charset="0"/>
                <a:cs typeface="Times New Roman" panose="02020603050405020304" pitchFamily="18" charset="0"/>
              </a:rPr>
              <a:t> </a:t>
            </a:r>
          </a:p>
          <a:p>
            <a:pPr marL="914400" lvl="1" indent="-457200">
              <a:buFont typeface="Arial" panose="020B0604020202020204" pitchFamily="34" charset="0"/>
              <a:buChar char="•"/>
            </a:pPr>
            <a:r>
              <a:rPr lang="en-US" sz="2600">
                <a:latin typeface="Times New Roman" panose="02020603050405020304" pitchFamily="18" charset="0"/>
                <a:cs typeface="Times New Roman" panose="02020603050405020304" pitchFamily="18" charset="0"/>
              </a:rPr>
              <a:t>Maximizing funding; using state funds to match federal funds </a:t>
            </a:r>
          </a:p>
          <a:p>
            <a:pPr marL="914400" lvl="1" indent="-457200">
              <a:buFont typeface="Arial" panose="020B0604020202020204" pitchFamily="34" charset="0"/>
              <a:buChar char="•"/>
            </a:pPr>
            <a:r>
              <a:rPr lang="en-US" sz="2600">
                <a:latin typeface="Times New Roman"/>
                <a:cs typeface="Times New Roman"/>
              </a:rPr>
              <a:t>Other agency decision makers in the State for this program</a:t>
            </a:r>
          </a:p>
          <a:p>
            <a:pPr marL="914400" lvl="1" indent="-457200">
              <a:buFont typeface="Arial" panose="020B0604020202020204" pitchFamily="34" charset="0"/>
              <a:buChar char="•"/>
            </a:pPr>
            <a:r>
              <a:rPr lang="en-US" sz="2600">
                <a:latin typeface="Times New Roman"/>
                <a:cs typeface="Times New Roman"/>
              </a:rPr>
              <a:t>Education or Human Services advocacy groups</a:t>
            </a:r>
            <a:endParaRPr lang="en-US" sz="260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pPr>
            <a:r>
              <a:rPr lang="en-US" sz="2600">
                <a:latin typeface="Times New Roman" panose="02020603050405020304" pitchFamily="18" charset="0"/>
                <a:cs typeface="Times New Roman" panose="02020603050405020304" pitchFamily="18" charset="0"/>
              </a:rPr>
              <a:t>Early Intervention provider organization</a:t>
            </a:r>
          </a:p>
          <a:p>
            <a:pPr marL="914400" lvl="1" indent="-457200">
              <a:buFont typeface="Arial" panose="020B0604020202020204" pitchFamily="34" charset="0"/>
              <a:buChar char="•"/>
            </a:pPr>
            <a:r>
              <a:rPr lang="en-US" sz="2600">
                <a:latin typeface="Times New Roman"/>
                <a:cs typeface="Times New Roman"/>
              </a:rPr>
              <a:t>Broader Early Education and Child Care providers</a:t>
            </a:r>
          </a:p>
          <a:p>
            <a:endParaRPr lang="en-US"/>
          </a:p>
        </p:txBody>
      </p:sp>
      <p:sp>
        <p:nvSpPr>
          <p:cNvPr id="4" name="Slide Number Placeholder 3"/>
          <p:cNvSpPr>
            <a:spLocks noGrp="1"/>
          </p:cNvSpPr>
          <p:nvPr>
            <p:ph type="sldNum" sz="quarter" idx="5"/>
          </p:nvPr>
        </p:nvSpPr>
        <p:spPr/>
        <p:txBody>
          <a:bodyPr/>
          <a:lstStyle/>
          <a:p>
            <a:fld id="{6A09EEAA-E4F6-48F2-8DB2-8023E26AEC69}" type="slidenum">
              <a:rPr lang="en-US" smtClean="0"/>
              <a:t>12</a:t>
            </a:fld>
            <a:endParaRPr lang="en-US"/>
          </a:p>
        </p:txBody>
      </p:sp>
    </p:spTree>
    <p:extLst>
      <p:ext uri="{BB962C8B-B14F-4D97-AF65-F5344CB8AC3E}">
        <p14:creationId xmlns:p14="http://schemas.microsoft.com/office/powerpoint/2010/main" val="1113659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13</a:t>
            </a:fld>
            <a:endParaRPr lang="en-US"/>
          </a:p>
        </p:txBody>
      </p:sp>
    </p:spTree>
    <p:extLst>
      <p:ext uri="{BB962C8B-B14F-4D97-AF65-F5344CB8AC3E}">
        <p14:creationId xmlns:p14="http://schemas.microsoft.com/office/powerpoint/2010/main" val="87571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Talk about the advocacy of families for IDEA Part C and the positive impact on very young children and their families</a:t>
            </a:r>
            <a:endParaRPr lang="en-US">
              <a:cs typeface="Calibri"/>
            </a:endParaRPr>
          </a:p>
          <a:p>
            <a:pPr marL="171450" indent="-171450">
              <a:buFont typeface="Arial"/>
              <a:buChar char="•"/>
            </a:pPr>
            <a:r>
              <a:rPr lang="en-US"/>
              <a:t>Part C has always had a strong network of families to support the program </a:t>
            </a:r>
            <a:endParaRPr lang="en-US">
              <a:cs typeface="Calibri"/>
            </a:endParaRPr>
          </a:p>
          <a:p>
            <a:pPr marL="171450" indent="-171450">
              <a:buFont typeface="Arial"/>
              <a:buChar char="•"/>
            </a:pPr>
            <a:r>
              <a:rPr lang="en-US">
                <a:cs typeface="Calibri"/>
              </a:rPr>
              <a:t>Make your families front and center in your advocacy work</a:t>
            </a:r>
          </a:p>
          <a:p>
            <a:pPr marL="171450" indent="-171450">
              <a:buFont typeface="Arial"/>
              <a:buChar char="•"/>
            </a:pPr>
            <a:r>
              <a:rPr lang="en-US">
                <a:cs typeface="Calibri"/>
              </a:rPr>
              <a:t>Make it personal to friends, neighbors and positive developmental outcomes</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14</a:t>
            </a:fld>
            <a:endParaRPr lang="en-US"/>
          </a:p>
        </p:txBody>
      </p:sp>
    </p:spTree>
    <p:extLst>
      <p:ext uri="{BB962C8B-B14F-4D97-AF65-F5344CB8AC3E}">
        <p14:creationId xmlns:p14="http://schemas.microsoft.com/office/powerpoint/2010/main" val="2121960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cs typeface="Calibri"/>
              </a:rPr>
              <a:t>Providers are a key constituency in the selling of your goals of greater financial access.</a:t>
            </a:r>
          </a:p>
          <a:p>
            <a:pPr marL="171450" indent="-171450">
              <a:buFont typeface="Arial"/>
              <a:buChar char="•"/>
            </a:pPr>
            <a:r>
              <a:rPr lang="en-US" b="0">
                <a:cs typeface="Calibri"/>
              </a:rPr>
              <a:t>Are the Early Intervention program's host agency already billing third parties for other services?</a:t>
            </a:r>
          </a:p>
          <a:p>
            <a:pPr marL="171450" indent="-171450">
              <a:buFont typeface="Arial"/>
              <a:buChar char="•"/>
            </a:pPr>
            <a:r>
              <a:rPr lang="en-US" b="0">
                <a:cs typeface="Calibri"/>
              </a:rPr>
              <a:t>Connect as soon as possible with early adopters of your proposed direction.</a:t>
            </a:r>
          </a:p>
          <a:p>
            <a:endParaRPr lang="en-US" b="1">
              <a:cs typeface="Calibri"/>
            </a:endParaRPr>
          </a:p>
          <a:p>
            <a:endParaRPr lang="en-US" b="1">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15</a:t>
            </a:fld>
            <a:endParaRPr lang="en-US"/>
          </a:p>
        </p:txBody>
      </p:sp>
    </p:spTree>
    <p:extLst>
      <p:ext uri="{BB962C8B-B14F-4D97-AF65-F5344CB8AC3E}">
        <p14:creationId xmlns:p14="http://schemas.microsoft.com/office/powerpoint/2010/main" val="140717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Can you name current political champions for Early Intervention services?</a:t>
            </a:r>
          </a:p>
          <a:p>
            <a:pPr marL="171450" indent="-171450">
              <a:buFont typeface="Arial"/>
              <a:buChar char="•"/>
            </a:pPr>
            <a:r>
              <a:rPr lang="en-US">
                <a:cs typeface="Calibri"/>
              </a:rPr>
              <a:t>Do you have access to your lead agency legislative staff? They will be key for internal support and identifying legislative champions.</a:t>
            </a:r>
          </a:p>
          <a:p>
            <a:pPr marL="171450" indent="-171450">
              <a:buFont typeface="Arial"/>
              <a:buChar char="•"/>
            </a:pPr>
            <a:r>
              <a:rPr lang="en-US">
                <a:cs typeface="Calibri"/>
              </a:rPr>
              <a:t>Again, be aware of legislators whose children or grand children who have benefitted for Early Intervention services.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16</a:t>
            </a:fld>
            <a:endParaRPr lang="en-US"/>
          </a:p>
        </p:txBody>
      </p:sp>
    </p:spTree>
    <p:extLst>
      <p:ext uri="{BB962C8B-B14F-4D97-AF65-F5344CB8AC3E}">
        <p14:creationId xmlns:p14="http://schemas.microsoft.com/office/powerpoint/2010/main" val="12694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not, DO NOT, identify potential other payers, their staff or policies as the "enemy".</a:t>
            </a:r>
            <a:endParaRPr lang="en-US">
              <a:cs typeface="Calibri" panose="020F0502020204030204"/>
            </a:endParaRPr>
          </a:p>
          <a:p>
            <a:pPr marL="171450" indent="-171450">
              <a:buFont typeface="Arial"/>
              <a:buChar char="•"/>
            </a:pPr>
            <a:r>
              <a:rPr lang="en-US"/>
              <a:t>Make all best efforts to build trusting relationships even if initial efforts are not successful.</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17</a:t>
            </a:fld>
            <a:endParaRPr lang="en-US"/>
          </a:p>
        </p:txBody>
      </p:sp>
    </p:spTree>
    <p:extLst>
      <p:ext uri="{BB962C8B-B14F-4D97-AF65-F5344CB8AC3E}">
        <p14:creationId xmlns:p14="http://schemas.microsoft.com/office/powerpoint/2010/main" val="329817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Suggested considerations as you plan on making system changes.</a:t>
            </a:r>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577575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cs typeface="Calibri"/>
              </a:rPr>
              <a:t>Communication planning and networking for </a:t>
            </a:r>
            <a:r>
              <a:rPr lang="en-US" sz="1400" b="1">
                <a:cs typeface="Calibri"/>
              </a:rPr>
              <a:t>both</a:t>
            </a:r>
            <a:endParaRPr lang="en-US">
              <a:cs typeface="Calibri"/>
            </a:endParaRPr>
          </a:p>
          <a:p>
            <a:r>
              <a:rPr lang="en-US" sz="1400">
                <a:solidFill>
                  <a:srgbClr val="000000"/>
                </a:solidFill>
                <a:cs typeface="Calibri"/>
              </a:rPr>
              <a:t>1. Decision makers; and </a:t>
            </a:r>
          </a:p>
          <a:p>
            <a:r>
              <a:rPr lang="en-US" sz="1400">
                <a:solidFill>
                  <a:srgbClr val="000000"/>
                </a:solidFill>
                <a:cs typeface="Calibri"/>
              </a:rPr>
              <a:t>2. </a:t>
            </a:r>
            <a:r>
              <a:rPr lang="en-US"/>
              <a:t>People who will be implementing and or impacted by implementation</a:t>
            </a:r>
            <a:endParaRPr lang="en-US" sz="1400">
              <a:solidFill>
                <a:srgbClr val="000000"/>
              </a:solidFill>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F7B3C-841A-4D9A-A159-007A25E1F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a:solidFill>
                  <a:schemeClr val="accent6">
                    <a:lumMod val="25000"/>
                  </a:schemeClr>
                </a:solidFill>
              </a:rPr>
              <a:t>The series addresses the planning and preparation needed to build your State specific case for expanding access to Medicaid or Private Insurance.  This session will focus on establishing state context.  </a:t>
            </a:r>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F7B3C-841A-4D9A-A159-007A25E1F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15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transcript: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Ron Benham: Much of what we were talking about, specifically I think for the two of you, is from a Medicaid perspective. What should any state or Part C person at a, let's say an upper level within their management system, know when approaching Medicaid?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Catherine Hancock of Virginia: I think one thing to think about when you're first approaching a Medicaid agency if you're looking to increase your funding for your early intervention program is to establish relationships. I think that is essential. In Virginia we were really lucky to have a very positive working relationship with someone at the Medicaid agency who was really dedicated to early childhood health and related issues and was very interested in early intervention programs. So that, I think that was a huge part of what made our program successful. And I also think be prepared when you go and be prepared with some information about how you expect the long-term save the Medicaid program would be. Because we all know that if you provide services early, you're </a:t>
            </a:r>
            <a:r>
              <a:rPr lang="en-US" sz="1800" err="1">
                <a:effectLst/>
                <a:latin typeface="Calibri" panose="020F0502020204030204" pitchFamily="34" charset="0"/>
                <a:ea typeface="Calibri" panose="020F0502020204030204" pitchFamily="34" charset="0"/>
                <a:cs typeface="Times New Roman" panose="02020603050405020304" pitchFamily="18" charset="0"/>
              </a:rPr>
              <a:t>gonna</a:t>
            </a:r>
            <a:r>
              <a:rPr lang="en-US" sz="1800">
                <a:effectLst/>
                <a:latin typeface="Calibri" panose="020F0502020204030204" pitchFamily="34" charset="0"/>
                <a:ea typeface="Calibri" panose="020F0502020204030204" pitchFamily="34" charset="0"/>
                <a:cs typeface="Times New Roman" panose="02020603050405020304" pitchFamily="18" charset="0"/>
              </a:rPr>
              <a:t> save money down the road and it includes the quality of a child and family's lifelong  trajectory.</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Ron Benham: Did you already have a relationship with the individuals in Medicaid because of your own background or Kyla did you have relationships with these people before you got into serious discussions about what you wanted to do?</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Kyla Patterson: Well, I think one of the nice things in Virginia is that our code of Virginia establishes the State Medicaid Agency as one of the participating agencies in Part C early intervention and did from the get-go. So they were always engaged in this work in general and they were active participants as well on our State Interagency Coordinating Council.</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700884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 </a:t>
            </a:r>
            <a:endParaRPr lang="en-US" b="1"/>
          </a:p>
        </p:txBody>
      </p:sp>
      <p:sp>
        <p:nvSpPr>
          <p:cNvPr id="4" name="Slide Number Placeholder 3"/>
          <p:cNvSpPr>
            <a:spLocks noGrp="1"/>
          </p:cNvSpPr>
          <p:nvPr>
            <p:ph type="sldNum" sz="quarter" idx="5"/>
          </p:nvPr>
        </p:nvSpPr>
        <p:spPr/>
        <p:txBody>
          <a:bodyPr/>
          <a:lstStyle/>
          <a:p>
            <a:fld id="{6A09EEAA-E4F6-48F2-8DB2-8023E26AEC69}" type="slidenum">
              <a:rPr lang="en-US" smtClean="0"/>
              <a:t>21</a:t>
            </a:fld>
            <a:endParaRPr lang="en-US"/>
          </a:p>
        </p:txBody>
      </p:sp>
    </p:spTree>
    <p:extLst>
      <p:ext uri="{BB962C8B-B14F-4D97-AF65-F5344CB8AC3E}">
        <p14:creationId xmlns:p14="http://schemas.microsoft.com/office/powerpoint/2010/main" val="309831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0"/>
              <a:t>IDEA’s intent and purpose-  </a:t>
            </a:r>
          </a:p>
          <a:p>
            <a:pPr marL="171450" indent="-171450">
              <a:buFont typeface="Arial" panose="020B0604020202020204" pitchFamily="34" charset="0"/>
              <a:buChar char="•"/>
            </a:pPr>
            <a:r>
              <a:rPr lang="en-US" sz="1100" b="0"/>
              <a:t>Your intended audience/decisionmakers may not be familiar with IDEA statute and regulations and more specifically, financing the system</a:t>
            </a:r>
          </a:p>
          <a:p>
            <a:pPr marL="171450" indent="-171450">
              <a:buFont typeface="Arial" panose="020B0604020202020204" pitchFamily="34" charset="0"/>
              <a:buChar char="•"/>
            </a:pPr>
            <a:endParaRPr lang="en-US" sz="11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t>To aid states in developing and implementing “a statewide, comprehensive, coordinated, multidisciplinary, interagency system that provides early intervention services for infants and toddlers with disabilities and their families.”</a:t>
            </a:r>
          </a:p>
          <a:p>
            <a:pPr marL="171450" indent="-171450">
              <a:buFont typeface="Arial" panose="020B0604020202020204" pitchFamily="34" charset="0"/>
              <a:buChar char="•"/>
            </a:pPr>
            <a:endParaRPr lang="en-US" sz="1100" b="0" u="none"/>
          </a:p>
          <a:p>
            <a:pPr marL="171450" indent="-171450">
              <a:buFont typeface="Arial" panose="020B0604020202020204" pitchFamily="34" charset="0"/>
              <a:buChar char="•"/>
            </a:pPr>
            <a:r>
              <a:rPr lang="en-US" sz="1100" b="0" u="none"/>
              <a:t>IDEA funds to serve as Glue Money – </a:t>
            </a:r>
            <a:r>
              <a:rPr lang="en-US" sz="1100" b="0"/>
              <a:t>coordination of existing resources.  Building Partnerships (Method).</a:t>
            </a:r>
          </a:p>
          <a:p>
            <a:pPr marL="0" indent="0">
              <a:buFont typeface="Arial" panose="020B0604020202020204" pitchFamily="34" charset="0"/>
              <a:buNone/>
            </a:pPr>
            <a:r>
              <a:rPr lang="en-US" sz="1100" b="0"/>
              <a:t>	</a:t>
            </a:r>
          </a:p>
          <a:p>
            <a:pPr marL="628650" lvl="1" indent="-171450">
              <a:buFont typeface="Arial" panose="020B0604020202020204" pitchFamily="34" charset="0"/>
              <a:buChar char="•"/>
            </a:pPr>
            <a:r>
              <a:rPr lang="en-US" sz="1100" b="0"/>
              <a:t>Times/realities have changed in many if not all states (funding sources have shifted.  Some have gone away…)</a:t>
            </a:r>
          </a:p>
          <a:p>
            <a:pPr marL="171450" indent="-171450">
              <a:buFont typeface="Arial" panose="020B0604020202020204" pitchFamily="34" charset="0"/>
              <a:buChar char="•"/>
            </a:pPr>
            <a:endParaRPr lang="en-US" sz="1100" b="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a:effectLst/>
                <a:latin typeface="Segoe UI" panose="020B0502040204020203" pitchFamily="34" charset="0"/>
              </a:rPr>
              <a:t>Part C is NOT intended to be a stand‐alone program serving this population. The intent of Part C is to build interagency partnerships among existing state agencies in health, education, human services and developmental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a:effectLst/>
                <a:latin typeface="Segoe UI" panose="020B0502040204020203" pitchFamily="34" charset="0"/>
              </a:rPr>
              <a:t>Part C is not like Part B, where there are LEA allocations by formula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i="0">
              <a:effectLst/>
              <a:latin typeface="Segoe UI" panose="020B0502040204020203" pitchFamily="34" charset="0"/>
            </a:endParaRPr>
          </a:p>
          <a:p>
            <a:endParaRPr lang="en-US" sz="1100" b="1"/>
          </a:p>
          <a:p>
            <a:pPr marL="171450" indent="-171450">
              <a:buFont typeface="Arial" panose="020B0604020202020204" pitchFamily="34" charset="0"/>
              <a:buChar char="•"/>
            </a:pPr>
            <a:endParaRPr lang="en-US" sz="1100"/>
          </a:p>
          <a:p>
            <a:pPr marL="171450" indent="-171450">
              <a:buFont typeface="Arial" panose="020B0604020202020204" pitchFamily="34" charset="0"/>
              <a:buChar char="•"/>
            </a:pPr>
            <a:endParaRPr lang="en-US" sz="1100"/>
          </a:p>
          <a:p>
            <a:pPr marL="171450" indent="-171450">
              <a:buFont typeface="Arial" panose="020B0604020202020204" pitchFamily="34" charset="0"/>
              <a:buChar char="•"/>
            </a:pPr>
            <a:endParaRPr lang="en-US" sz="1100"/>
          </a:p>
          <a:p>
            <a:endParaRPr lang="en-US" sz="1100"/>
          </a:p>
        </p:txBody>
      </p:sp>
      <p:sp>
        <p:nvSpPr>
          <p:cNvPr id="4" name="Slide Number Placeholder 3"/>
          <p:cNvSpPr>
            <a:spLocks noGrp="1"/>
          </p:cNvSpPr>
          <p:nvPr>
            <p:ph type="sldNum" sz="quarter" idx="5"/>
          </p:nvPr>
        </p:nvSpPr>
        <p:spPr/>
        <p:txBody>
          <a:bodyPr/>
          <a:lstStyle/>
          <a:p>
            <a:fld id="{6A09EEAA-E4F6-48F2-8DB2-8023E26AEC69}" type="slidenum">
              <a:rPr lang="en-US" smtClean="0"/>
              <a:t>22</a:t>
            </a:fld>
            <a:endParaRPr lang="en-US"/>
          </a:p>
        </p:txBody>
      </p:sp>
    </p:spTree>
    <p:extLst>
      <p:ext uri="{BB962C8B-B14F-4D97-AF65-F5344CB8AC3E}">
        <p14:creationId xmlns:p14="http://schemas.microsoft.com/office/powerpoint/2010/main" val="1290172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Purpose of Part C 34 CFR 303.1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b="0"/>
              <a:t>These purposes (and the intent of Part C) also drive the allowable use of IDEA Part C funds and reflect the intent of the program.  Part C does not have a specific Use of Funds section that describes allowable activities (Similar to state set-asides in Part B).  </a:t>
            </a:r>
          </a:p>
          <a:p>
            <a:endParaRPr lang="en-US" b="0">
              <a:highlight>
                <a:srgbClr val="FFFF00"/>
              </a:highlight>
            </a:endParaRPr>
          </a:p>
          <a:p>
            <a:r>
              <a:rPr lang="en-US" b="0">
                <a:highlight>
                  <a:srgbClr val="FFFF00"/>
                </a:highlight>
              </a:rPr>
              <a:t>Where Building the Case is concerned, the intent and purpose of Part C also highlight the need for additional funding sources to support early intervention services</a:t>
            </a:r>
            <a:r>
              <a:rPr lang="en-US" b="0"/>
              <a:t>.  </a:t>
            </a:r>
            <a:r>
              <a:rPr lang="en-US" b="0" u="sng"/>
              <a:t>See Bullet # 3</a:t>
            </a:r>
          </a:p>
          <a:p>
            <a:endParaRPr lang="en-US" b="0" u="sng"/>
          </a:p>
          <a:p>
            <a:endParaRPr lang="en-US" b="0" u="sng"/>
          </a:p>
          <a:p>
            <a:r>
              <a:rPr lang="en-US" b="0" u="sng"/>
              <a:t>Stakeholders and decision-makers need to understand the intent and purpose of the program, driving the need for additional payor sources in order to maintain and grow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r>
              <a:rPr lang="en-US" sz="1200" b="0" i="0">
                <a:effectLst/>
              </a:rPr>
              <a:t>Bullet 1:  The terms </a:t>
            </a:r>
            <a:r>
              <a:rPr lang="en-US" sz="1200" b="0" i="0" u="sng">
                <a:effectLst/>
              </a:rPr>
              <a:t>Statewide</a:t>
            </a:r>
            <a:r>
              <a:rPr lang="en-US" sz="1200" b="0" i="0">
                <a:effectLst/>
              </a:rPr>
              <a:t> comprehensive, coordinated, interagency-  Tie-in to the intent of Part C (coordinating existing funding sources)</a:t>
            </a:r>
          </a:p>
          <a:p>
            <a:pPr marL="628650" lvl="1" indent="-171450">
              <a:buFont typeface="Arial" panose="020B0604020202020204" pitchFamily="34" charset="0"/>
              <a:buChar char="•"/>
            </a:pPr>
            <a:r>
              <a:rPr lang="en-US" sz="1200" b="0" i="0">
                <a:effectLst/>
              </a:rPr>
              <a:t>Statewide-  importance of ensuring that any expansions are available to all geographic regions of the State.  Consistent implementation statewide.  </a:t>
            </a:r>
          </a:p>
          <a:p>
            <a:endParaRPr lang="en-US" sz="1200" b="0" i="0">
              <a:effectLst/>
            </a:endParaRPr>
          </a:p>
          <a:p>
            <a:r>
              <a:rPr lang="en-US" sz="1200" b="0" i="0">
                <a:effectLst/>
              </a:rPr>
              <a:t>Bullet 2:  </a:t>
            </a:r>
            <a:r>
              <a:rPr lang="en-US" sz="1200" b="0" i="0" u="sng">
                <a:effectLst/>
              </a:rPr>
              <a:t>Coordination </a:t>
            </a:r>
            <a:r>
              <a:rPr lang="en-US" sz="1200" b="0" i="0">
                <a:effectLst/>
              </a:rPr>
              <a:t>…from Federal, State, local, and private sources (including public and private insurance coverage). -system considerations such as who bills for EI services.  </a:t>
            </a:r>
          </a:p>
          <a:p>
            <a:endParaRPr lang="en-US" sz="1200" b="0" i="0">
              <a:effectLst/>
            </a:endParaRPr>
          </a:p>
          <a:p>
            <a:r>
              <a:rPr lang="en-US" sz="1200" b="0" i="0">
                <a:effectLst/>
              </a:rPr>
              <a:t>Bullet 3: Expanding access to private insurance and public benefits has the potential to “expand and improve” existing EI services.  </a:t>
            </a:r>
          </a:p>
          <a:p>
            <a:endParaRPr lang="en-US" sz="1200"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rPr>
              <a:t>Bullet 4: Serving underrepresented populations- particularly minority, low-income, inner-city, and rural children, and infants and toddlers in foster care</a:t>
            </a:r>
            <a:r>
              <a:rPr lang="en-US" b="0"/>
              <a:t>d plan to provide services.  The potential of Medicaid to accomplish this.  </a:t>
            </a:r>
          </a:p>
          <a:p>
            <a:endParaRPr lang="en-US" b="1"/>
          </a:p>
        </p:txBody>
      </p:sp>
      <p:sp>
        <p:nvSpPr>
          <p:cNvPr id="4" name="Slide Number Placeholder 3"/>
          <p:cNvSpPr>
            <a:spLocks noGrp="1"/>
          </p:cNvSpPr>
          <p:nvPr>
            <p:ph type="sldNum" sz="quarter" idx="5"/>
          </p:nvPr>
        </p:nvSpPr>
        <p:spPr/>
        <p:txBody>
          <a:bodyPr/>
          <a:lstStyle/>
          <a:p>
            <a:fld id="{6A09EEAA-E4F6-48F2-8DB2-8023E26AEC69}" type="slidenum">
              <a:rPr lang="en-US" smtClean="0"/>
              <a:t>23</a:t>
            </a:fld>
            <a:endParaRPr lang="en-US"/>
          </a:p>
        </p:txBody>
      </p:sp>
    </p:spTree>
    <p:extLst>
      <p:ext uri="{BB962C8B-B14F-4D97-AF65-F5344CB8AC3E}">
        <p14:creationId xmlns:p14="http://schemas.microsoft.com/office/powerpoint/2010/main" val="336562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Key Financial Regulations</a:t>
            </a:r>
            <a:r>
              <a:rPr lang="en-US" sz="1200"/>
              <a:t>:</a:t>
            </a:r>
          </a:p>
          <a:p>
            <a:endParaRPr lang="en-US"/>
          </a:p>
          <a:p>
            <a:pPr marL="0" lvl="0" indent="0">
              <a:buFont typeface="Arial" panose="020B0604020202020204" pitchFamily="34" charset="0"/>
              <a:buNone/>
            </a:pPr>
            <a:r>
              <a:rPr lang="en-US" b="0"/>
              <a:t>System of Payment Considerations-  </a:t>
            </a:r>
          </a:p>
          <a:p>
            <a:pPr marL="628650" lvl="1" indent="-171450">
              <a:buFont typeface="Arial" panose="020B0604020202020204" pitchFamily="34" charset="0"/>
              <a:buChar char="•"/>
            </a:pPr>
            <a:r>
              <a:rPr lang="en-US" b="0"/>
              <a:t>If the state is accessing a new payor source (e.g. private insurance), its system of payments will need to be revised and approved by OSEP to reflect those changes.  </a:t>
            </a:r>
          </a:p>
          <a:p>
            <a:pPr marL="628650" lvl="1" indent="-171450">
              <a:buFont typeface="Arial" panose="020B0604020202020204" pitchFamily="34" charset="0"/>
              <a:buChar char="•"/>
            </a:pPr>
            <a:r>
              <a:rPr lang="en-US" b="0"/>
              <a:t>Updates to reflect consent requirements specific to private insurance and public benefits.</a:t>
            </a:r>
          </a:p>
          <a:p>
            <a:pPr marL="628650" lvl="1" indent="-171450">
              <a:buFont typeface="Arial" panose="020B0604020202020204" pitchFamily="34" charset="0"/>
              <a:buChar char="•"/>
            </a:pPr>
            <a:r>
              <a:rPr lang="en-US" b="0"/>
              <a:t>Any changes will have to comply with the Use of Public Benefits or Private Insurance requirements (Fees, functions that are not subject to fees, for example).  Payment of co-pays and deductibles would be considered fees.</a:t>
            </a:r>
          </a:p>
          <a:p>
            <a:pPr marL="0" lvl="0" indent="0">
              <a:buFont typeface="Arial" panose="020B0604020202020204" pitchFamily="34" charset="0"/>
              <a:buNone/>
            </a:pPr>
            <a:endParaRPr lang="en-US" b="0"/>
          </a:p>
          <a:p>
            <a:pPr marL="0" lvl="0" indent="0">
              <a:buFont typeface="Arial" panose="020B0604020202020204" pitchFamily="34" charset="0"/>
              <a:buNone/>
            </a:pPr>
            <a:r>
              <a:rPr lang="en-US" b="0"/>
              <a:t>Payor of Last Resort reminder- Any new payor sources (Public Benefits or Private Insurance) should be accessed before Part C.  *</a:t>
            </a:r>
            <a:r>
              <a:rPr lang="en-US" b="0" u="sng"/>
              <a:t>With the exception of interim payments to avoid delay/disruption of services</a:t>
            </a:r>
            <a:r>
              <a:rPr lang="en-US" b="0"/>
              <a:t>.</a:t>
            </a:r>
          </a:p>
          <a:p>
            <a:pPr marL="0" lvl="0" indent="0">
              <a:buFont typeface="Arial" panose="020B0604020202020204" pitchFamily="34" charset="0"/>
              <a:buNone/>
            </a:pPr>
            <a:endParaRPr lang="en-US" b="0"/>
          </a:p>
          <a:p>
            <a:pPr marL="0" lvl="0" indent="0">
              <a:buFont typeface="Arial" panose="020B0604020202020204" pitchFamily="34" charset="0"/>
              <a:buNone/>
            </a:pPr>
            <a:r>
              <a:rPr lang="en-US" b="0"/>
              <a:t>Methods- should reflect other agencies that provide and/or pay for EI services, and should be updated to reflect additional payor sources/responsibilities of each agency.  </a:t>
            </a:r>
          </a:p>
          <a:p>
            <a:pPr marL="0" lvl="0" indent="0">
              <a:buFont typeface="Arial" panose="020B0604020202020204" pitchFamily="34" charset="0"/>
              <a:buNone/>
            </a:pPr>
            <a:endParaRPr lang="en-US" b="0"/>
          </a:p>
          <a:p>
            <a:r>
              <a:rPr lang="en-US" sz="1200" b="0" u="sng"/>
              <a:t>Not listed- </a:t>
            </a:r>
            <a:r>
              <a:rPr lang="en-US" sz="1200" b="0"/>
              <a:t>Supplement not supplant / MOE  -  as a protection to ensure continued State funding.  It is important that stakeholders/decision makers understand that increases in program income resulting from expanded access to private insurance does not count toward a State’s MOE</a:t>
            </a:r>
          </a:p>
          <a:p>
            <a:pPr marL="628650" lvl="1" indent="-171450">
              <a:buFont typeface="Arial" panose="020B0604020202020204" pitchFamily="34" charset="0"/>
              <a:buChar char="•"/>
            </a:pPr>
            <a:r>
              <a:rPr lang="en-US" b="0"/>
              <a:t>State and local funds = Public funding.  </a:t>
            </a:r>
          </a:p>
          <a:p>
            <a:pPr marL="628650" lvl="1" indent="-171450">
              <a:buFont typeface="Arial" panose="020B0604020202020204" pitchFamily="34" charset="0"/>
              <a:buChar char="•"/>
            </a:pPr>
            <a:r>
              <a:rPr lang="en-US" b="0"/>
              <a:t>State match portion of Medicaid does count.</a:t>
            </a:r>
          </a:p>
          <a:p>
            <a:pPr marL="628650" lvl="1" indent="-171450">
              <a:buFont typeface="Arial" panose="020B0604020202020204" pitchFamily="34" charset="0"/>
              <a:buChar char="•"/>
            </a:pPr>
            <a:endParaRPr lang="en-US" b="0"/>
          </a:p>
          <a:p>
            <a:pPr marL="0" lvl="0" indent="0">
              <a:buFont typeface="Arial" panose="020B0604020202020204" pitchFamily="34" charset="0"/>
              <a:buNone/>
            </a:pPr>
            <a:r>
              <a:rPr lang="en-US" b="0"/>
              <a:t>Note that 303.520 allows for the establishment of a new baseline of State and local expenditures when the State enacts a statute regarding private health insurance that meets IDEA Part C requirements.  </a:t>
            </a:r>
          </a:p>
          <a:p>
            <a:endParaRPr lang="en-US" b="0"/>
          </a:p>
          <a:p>
            <a:endParaRPr lang="en-US" sz="1200" b="0"/>
          </a:p>
          <a:p>
            <a:endParaRPr lang="en-US"/>
          </a:p>
        </p:txBody>
      </p:sp>
      <p:sp>
        <p:nvSpPr>
          <p:cNvPr id="4" name="Slide Number Placeholder 3"/>
          <p:cNvSpPr>
            <a:spLocks noGrp="1"/>
          </p:cNvSpPr>
          <p:nvPr>
            <p:ph type="sldNum" sz="quarter" idx="5"/>
          </p:nvPr>
        </p:nvSpPr>
        <p:spPr/>
        <p:txBody>
          <a:bodyPr/>
          <a:lstStyle/>
          <a:p>
            <a:fld id="{6A09EEAA-E4F6-48F2-8DB2-8023E26AEC69}" type="slidenum">
              <a:rPr lang="en-US" smtClean="0"/>
              <a:t>24</a:t>
            </a:fld>
            <a:endParaRPr lang="en-US"/>
          </a:p>
        </p:txBody>
      </p:sp>
    </p:spTree>
    <p:extLst>
      <p:ext uri="{BB962C8B-B14F-4D97-AF65-F5344CB8AC3E}">
        <p14:creationId xmlns:p14="http://schemas.microsoft.com/office/powerpoint/2010/main" val="1075450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EI service definitions- </a:t>
            </a:r>
          </a:p>
          <a:p>
            <a:pPr marL="171450" indent="-171450">
              <a:buFont typeface="Arial" panose="020B0604020202020204" pitchFamily="34" charset="0"/>
              <a:buChar char="•"/>
            </a:pPr>
            <a:r>
              <a:rPr lang="en-US" b="0"/>
              <a:t>The IDEA regulations provide a (non-comprehensive) list of EI services.  </a:t>
            </a:r>
            <a:r>
              <a:rPr lang="en-US" b="0" u="sng"/>
              <a:t>State’s have latitude in aligning those definitions with Medicaid and private insurance, to secure payments.  </a:t>
            </a:r>
            <a:endParaRPr lang="en-US" b="0"/>
          </a:p>
          <a:p>
            <a:pPr marL="628650" lvl="1" indent="-171450">
              <a:buFont typeface="Arial" panose="020B0604020202020204" pitchFamily="34" charset="0"/>
              <a:buChar char="•"/>
            </a:pPr>
            <a:r>
              <a:rPr lang="en-US" b="0"/>
              <a:t>Special Instruction versus Developmental Therapy example.  </a:t>
            </a:r>
            <a:endParaRPr lang="en-US" b="0">
              <a:cs typeface="Calibri"/>
            </a:endParaRPr>
          </a:p>
          <a:p>
            <a:pPr marL="171450" indent="-171450">
              <a:buFont typeface="Arial" panose="020B0604020202020204" pitchFamily="34" charset="0"/>
              <a:buChar char="•"/>
            </a:pPr>
            <a:r>
              <a:rPr lang="en-US" b="0" u="sng"/>
              <a:t>Medicaid State Plans / Private insurance mandates can expand to cover EI services</a:t>
            </a:r>
            <a:r>
              <a:rPr lang="en-US" b="0"/>
              <a:t>.</a:t>
            </a:r>
          </a:p>
          <a:p>
            <a:endParaRPr lang="en-US" b="0"/>
          </a:p>
          <a:p>
            <a:r>
              <a:rPr lang="en-US" b="0"/>
              <a:t>EIS Providers</a:t>
            </a:r>
          </a:p>
          <a:p>
            <a:pPr marL="171450" indent="-171450">
              <a:buFont typeface="Arial" panose="020B0604020202020204" pitchFamily="34" charset="0"/>
              <a:buChar char="•"/>
            </a:pPr>
            <a:r>
              <a:rPr lang="en-US" b="0"/>
              <a:t>States also have latitude in establishing </a:t>
            </a:r>
            <a:r>
              <a:rPr lang="en-US" b="0" u="sng"/>
              <a:t>qualifications of providers</a:t>
            </a:r>
            <a:r>
              <a:rPr lang="en-US" b="0"/>
              <a:t>.  Revisions to those qualifications (or the Medicaid State Plan) may need to be made in order to allow payments  for Part C services.  </a:t>
            </a:r>
          </a:p>
          <a:p>
            <a:pPr marL="628650" lvl="1" indent="-171450">
              <a:buFont typeface="Arial" panose="020B0604020202020204" pitchFamily="34" charset="0"/>
              <a:buChar char="•"/>
            </a:pPr>
            <a:r>
              <a:rPr lang="en-US" b="0"/>
              <a:t>HMO example.  Certification to bill…  may result in extra administrative layers, delays/interim payments…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A09EEAA-E4F6-48F2-8DB2-8023E26AEC69}" type="slidenum">
              <a:rPr lang="en-US" smtClean="0"/>
              <a:t>25</a:t>
            </a:fld>
            <a:endParaRPr lang="en-US"/>
          </a:p>
        </p:txBody>
      </p:sp>
    </p:spTree>
    <p:extLst>
      <p:ext uri="{BB962C8B-B14F-4D97-AF65-F5344CB8AC3E}">
        <p14:creationId xmlns:p14="http://schemas.microsoft.com/office/powerpoint/2010/main" val="145128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You must be able to provide this information, either verbally or within a brief document, in a succinct manner to meet you goal. </a:t>
            </a:r>
          </a:p>
          <a:p>
            <a:pPr marL="171450" indent="-171450">
              <a:buFont typeface="Arial"/>
              <a:buChar char="•"/>
            </a:pPr>
            <a:r>
              <a:rPr lang="en-US"/>
              <a:t>Think of your elevator speech and how you would highlight your key points</a:t>
            </a:r>
            <a:endParaRPr lang="en-US">
              <a:cs typeface="Calibri" panose="020F0502020204030204"/>
            </a:endParaRPr>
          </a:p>
          <a:p>
            <a:pPr marL="171450" indent="-171450">
              <a:buFont typeface="Arial"/>
              <a:buChar char="•"/>
            </a:pPr>
            <a:r>
              <a:rPr lang="en-US"/>
              <a:t>Keep thinking of how to make your points in as reasonable amount of time as possible</a:t>
            </a:r>
            <a:endParaRPr lang="en-US">
              <a:cs typeface="Calibri" panose="020F0502020204030204"/>
            </a:endParaRPr>
          </a:p>
          <a:p>
            <a:pPr algn="r"/>
            <a:endParaRPr lang="en-US">
              <a:cs typeface="Calibri" panose="020F0502020204030204"/>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26</a:t>
            </a:fld>
            <a:endParaRPr lang="en-US"/>
          </a:p>
        </p:txBody>
      </p:sp>
    </p:spTree>
    <p:extLst>
      <p:ext uri="{BB962C8B-B14F-4D97-AF65-F5344CB8AC3E}">
        <p14:creationId xmlns:p14="http://schemas.microsoft.com/office/powerpoint/2010/main" val="1191003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Make sure you can answer these questions in a quick and authentic manner regardless of your audience.</a:t>
            </a:r>
          </a:p>
          <a:p>
            <a:endParaRPr lang="en-US" b="1">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12667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F7B3C-841A-4D9A-A159-007A25E1F775}" type="slidenum">
              <a:rPr lang="en-US" smtClean="0"/>
              <a:pPr/>
              <a:t>28</a:t>
            </a:fld>
            <a:endParaRPr lang="en-US"/>
          </a:p>
        </p:txBody>
      </p:sp>
    </p:spTree>
    <p:extLst>
      <p:ext uri="{BB962C8B-B14F-4D97-AF65-F5344CB8AC3E}">
        <p14:creationId xmlns:p14="http://schemas.microsoft.com/office/powerpoint/2010/main" val="115534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This series is being offered by the Early Childhood Technical Assistance Center in association with the Part C Fiscal Initiative Partners. </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F7B3C-841A-4D9A-A159-007A25E1F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solidFill>
                <a:srgbClr val="000000"/>
              </a:solidFill>
              <a:latin typeface="Calibri"/>
              <a:cs typeface="Calibri"/>
            </a:endParaRPr>
          </a:p>
          <a:p>
            <a:endParaRPr lang="en-US">
              <a:solidFill>
                <a:srgbClr val="000000"/>
              </a:solidFill>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F7B3C-841A-4D9A-A159-007A25E1F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ECTA System Framework has 6 components:</a:t>
            </a:r>
          </a:p>
          <a:p>
            <a:r>
              <a:rPr lang="en-US"/>
              <a:t>Governance, Accountability, Data System, Finance, Personnel/Workforce and Quality Standards.  </a:t>
            </a:r>
          </a:p>
          <a:p>
            <a:endParaRPr lang="en-US"/>
          </a:p>
          <a:p>
            <a:r>
              <a:rPr lang="en-US"/>
              <a:t>The systems Framework addresses indicators of quality for each of these system components.  </a:t>
            </a:r>
          </a:p>
          <a:p>
            <a:endParaRPr lang="en-US"/>
          </a:p>
          <a:p>
            <a:r>
              <a:rPr lang="en-US"/>
              <a:t>Within the Finance Component, there are 5 sub-components:</a:t>
            </a:r>
          </a:p>
          <a:p>
            <a:r>
              <a:rPr lang="en-US" sz="1200" b="0" i="0" u="sng" kern="1200">
                <a:solidFill>
                  <a:schemeClr val="tx1"/>
                </a:solidFill>
                <a:effectLst/>
                <a:latin typeface="+mn-lt"/>
                <a:ea typeface="+mn-ea"/>
                <a:cs typeface="+mn-cs"/>
                <a:hlinkClick r:id="rId3"/>
              </a:rPr>
              <a:t>Finance Planning Process/Forecasting</a:t>
            </a:r>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4"/>
              </a:rPr>
              <a:t>Fiscal Data</a:t>
            </a:r>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5"/>
              </a:rPr>
              <a:t>Procurement</a:t>
            </a:r>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6"/>
              </a:rPr>
              <a:t>Resource Allocation, Use of Funds and Disbursement</a:t>
            </a:r>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hlinkClick r:id="rId7"/>
              </a:rPr>
              <a:t>Monitoring and Accountability of Funds and Resources</a:t>
            </a:r>
            <a:endParaRPr lang="en-US" sz="1200" b="0" i="0" u="none" strike="noStrike" kern="1200">
              <a:solidFill>
                <a:schemeClr val="tx1"/>
              </a:solidFill>
              <a:effectLst/>
              <a:latin typeface="+mn-lt"/>
              <a:ea typeface="+mn-ea"/>
              <a:cs typeface="+mn-cs"/>
            </a:endParaRPr>
          </a:p>
          <a:p>
            <a:endParaRPr lang="en-US" sz="1200" b="0" i="0" u="none" strike="noStrike" kern="1200">
              <a:solidFill>
                <a:schemeClr val="tx1"/>
              </a:solidFill>
              <a:effectLst/>
              <a:latin typeface="+mn-lt"/>
              <a:ea typeface="+mn-ea"/>
              <a:cs typeface="+mn-cs"/>
            </a:endParaRPr>
          </a:p>
          <a:p>
            <a:r>
              <a:rPr lang="en-US"/>
              <a:t>A high-quality system supports the implementation of effective practices, which result in positive outcomes for children with disabilities and their families. </a:t>
            </a:r>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81595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6A09EEAA-E4F6-48F2-8DB2-8023E26AEC69}" type="slidenum">
              <a:rPr lang="en-US" smtClean="0"/>
              <a:t>5</a:t>
            </a:fld>
            <a:endParaRPr lang="en-US"/>
          </a:p>
        </p:txBody>
      </p:sp>
    </p:spTree>
    <p:extLst>
      <p:ext uri="{BB962C8B-B14F-4D97-AF65-F5344CB8AC3E}">
        <p14:creationId xmlns:p14="http://schemas.microsoft.com/office/powerpoint/2010/main" val="11889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Video transcript: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Ron Benham: Why did you choose to move forward to access private insurance in New Mexico during your tenure?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Andy </a:t>
            </a:r>
            <a:r>
              <a:rPr lang="en-US" sz="1800" err="1">
                <a:effectLst/>
                <a:latin typeface="Calibri" panose="020F0502020204030204" pitchFamily="34" charset="0"/>
                <a:ea typeface="Calibri" panose="020F0502020204030204" pitchFamily="34" charset="0"/>
                <a:cs typeface="Times New Roman" panose="02020603050405020304" pitchFamily="18" charset="0"/>
              </a:rPr>
              <a:t>Gomm</a:t>
            </a:r>
            <a:r>
              <a:rPr lang="en-US" sz="1800">
                <a:effectLst/>
                <a:latin typeface="Calibri" panose="020F0502020204030204" pitchFamily="34" charset="0"/>
                <a:ea typeface="Calibri" panose="020F0502020204030204" pitchFamily="34" charset="0"/>
                <a:cs typeface="Times New Roman" panose="02020603050405020304" pitchFamily="18" charset="0"/>
              </a:rPr>
              <a:t> of New Mexico:  So, back in 2005, New Mexico was facing a budget shortfall. We were increasing the number of children served at pretty much an exponential rate due to some probably good Child Find and awareness in the state of the importance of Early Intervention. And going back to the state to request additional funds, we were already maximizing Medicaid. We had a strong relationship with our Medicaid office and they were a full partner in paying for Early Intervention. But with all of that, we were still facing a shortfall. And so we started to look with our Interagency Coordinating Council for other revenue sources.  We considered family fees and based on the experience of other states  rejected that. It didn't feel appropriate for our state. So, we started to look at private insurance as a way to fill a gap in our funding and started at that time to talk to other states that had had experience.</a:t>
            </a:r>
          </a:p>
          <a:p>
            <a:endParaRPr lang="en-US">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96609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235261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3300" b="0">
                <a:latin typeface="Times New Roman" panose="02020603050405020304" pitchFamily="18" charset="0"/>
                <a:cs typeface="Times New Roman" panose="02020603050405020304" pitchFamily="18" charset="0"/>
              </a:rPr>
              <a:t>Conduct a political environmental scan:</a:t>
            </a:r>
          </a:p>
          <a:p>
            <a:pPr lvl="1" algn="l"/>
            <a:endParaRPr lang="en-US" sz="2400" b="0">
              <a:latin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pPr>
            <a:r>
              <a:rPr lang="en-US" sz="2800" b="0">
                <a:latin typeface="Times New Roman" panose="02020603050405020304" pitchFamily="18" charset="0"/>
                <a:cs typeface="Times New Roman" panose="02020603050405020304" pitchFamily="18" charset="0"/>
              </a:rPr>
              <a:t>Who can make the decision to </a:t>
            </a:r>
            <a:r>
              <a:rPr lang="en-US" sz="2800">
                <a:latin typeface="Times New Roman" panose="02020603050405020304" pitchFamily="18" charset="0"/>
                <a:cs typeface="Times New Roman" panose="02020603050405020304" pitchFamily="18" charset="0"/>
              </a:rPr>
              <a:t>move forward?</a:t>
            </a:r>
          </a:p>
          <a:p>
            <a:pPr marL="342900" lvl="0" indent="-342900" algn="l">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Does your Governor support early intervention?</a:t>
            </a:r>
            <a:endParaRPr lang="en-US" sz="2100">
              <a:latin typeface="Times New Roman" panose="02020603050405020304" pitchFamily="18" charset="0"/>
              <a:cs typeface="Times New Roman" panose="02020603050405020304" pitchFamily="18" charset="0"/>
            </a:endParaRPr>
          </a:p>
          <a:p>
            <a:pPr marL="800100" lvl="1" indent="-342900" algn="l">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Do you have informal connections to the Governor?</a:t>
            </a:r>
          </a:p>
          <a:p>
            <a:pPr marL="800100" lvl="1" indent="-342900" algn="l">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What about his/her spouse?</a:t>
            </a:r>
          </a:p>
          <a:p>
            <a:pPr marL="800100" lvl="1" indent="-342900" algn="l">
              <a:buFont typeface="Courier New" panose="02070309020205020404" pitchFamily="49" charset="0"/>
              <a:buChar char="o"/>
            </a:pPr>
            <a:endParaRPr lang="en-US" sz="2400">
              <a:latin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Has your preliminary direction/planning been shared with your Commissioner?</a:t>
            </a:r>
          </a:p>
          <a:p>
            <a:pPr marL="800100" lvl="1" indent="-342900" algn="l">
              <a:buFont typeface="Arial" panose="020B0604020202020204" pitchFamily="34" charset="0"/>
              <a:buChar char="•"/>
            </a:pPr>
            <a:r>
              <a:rPr lang="en-US" sz="2100">
                <a:latin typeface="Times New Roman" panose="02020603050405020304" pitchFamily="18" charset="0"/>
                <a:cs typeface="Times New Roman" panose="02020603050405020304" pitchFamily="18" charset="0"/>
              </a:rPr>
              <a:t> Do they understand how this supports the lead agency’s mission?</a:t>
            </a:r>
          </a:p>
          <a:p>
            <a:pPr lvl="0" algn="l"/>
            <a:endParaRPr lang="en-US" sz="2400">
              <a:latin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Does your lead agency Commissioner/Director support your proposed direction? </a:t>
            </a:r>
          </a:p>
          <a:p>
            <a:pPr marL="342900" lvl="0" indent="-342900" algn="l">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Does your lead agency Commissioner/Director understand what resources are needed to support the program?</a:t>
            </a:r>
          </a:p>
          <a:p>
            <a:endParaRPr lang="en-US"/>
          </a:p>
        </p:txBody>
      </p:sp>
      <p:sp>
        <p:nvSpPr>
          <p:cNvPr id="4" name="Slide Number Placeholder 3"/>
          <p:cNvSpPr>
            <a:spLocks noGrp="1"/>
          </p:cNvSpPr>
          <p:nvPr>
            <p:ph type="sldNum" sz="quarter" idx="5"/>
          </p:nvPr>
        </p:nvSpPr>
        <p:spPr/>
        <p:txBody>
          <a:bodyPr/>
          <a:lstStyle/>
          <a:p>
            <a:fld id="{6A09EEAA-E4F6-48F2-8DB2-8023E26AEC69}" type="slidenum">
              <a:rPr lang="en-US" smtClean="0"/>
              <a:t>8</a:t>
            </a:fld>
            <a:endParaRPr lang="en-US"/>
          </a:p>
        </p:txBody>
      </p:sp>
    </p:spTree>
    <p:extLst>
      <p:ext uri="{BB962C8B-B14F-4D97-AF65-F5344CB8AC3E}">
        <p14:creationId xmlns:p14="http://schemas.microsoft.com/office/powerpoint/2010/main" val="27867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What are those political strategies that support the program?</a:t>
            </a:r>
          </a:p>
          <a:p>
            <a:pPr marL="628650" lvl="1" indent="-171450">
              <a:buFont typeface="Arial" panose="020B0604020202020204" pitchFamily="34" charset="0"/>
              <a:buChar char="•"/>
            </a:pPr>
            <a:r>
              <a:rPr lang="en-US"/>
              <a:t>Nonpartisan</a:t>
            </a:r>
          </a:p>
          <a:p>
            <a:pPr marL="628650" lvl="1" indent="-171450">
              <a:buFont typeface="Arial" panose="020B0604020202020204" pitchFamily="34" charset="0"/>
              <a:buChar char="•"/>
            </a:pPr>
            <a:r>
              <a:rPr lang="en-US"/>
              <a:t>Honest about budget needs</a:t>
            </a:r>
          </a:p>
          <a:p>
            <a:pPr marL="628650" lvl="1" indent="-171450">
              <a:buFont typeface="Arial" panose="020B0604020202020204" pitchFamily="34" charset="0"/>
              <a:buChar char="•"/>
            </a:pPr>
            <a:r>
              <a:rPr lang="en-US"/>
              <a:t>Using best data available </a:t>
            </a:r>
          </a:p>
          <a:p>
            <a:pPr marL="628650" lvl="1" indent="-171450">
              <a:buFont typeface="Arial" panose="020B0604020202020204" pitchFamily="34" charset="0"/>
              <a:buChar char="•"/>
            </a:pPr>
            <a:r>
              <a:rPr lang="en-US"/>
              <a:t>Mobilized our champions at different times;  had both republicans and democrats</a:t>
            </a:r>
          </a:p>
          <a:p>
            <a:pPr marL="628650" lvl="1" indent="-171450">
              <a:buFont typeface="Arial" panose="020B0604020202020204" pitchFamily="34" charset="0"/>
              <a:buChar char="•"/>
            </a:pPr>
            <a:r>
              <a:rPr lang="en-US"/>
              <a:t>Parents as advocates </a:t>
            </a:r>
          </a:p>
          <a:p>
            <a:pPr marL="628650" lvl="1" indent="-171450">
              <a:buFont typeface="Arial" panose="020B0604020202020204" pitchFamily="34" charset="0"/>
              <a:buChar char="•"/>
            </a:pPr>
            <a:r>
              <a:rPr lang="en-US"/>
              <a:t>Utilized editorials in news paper </a:t>
            </a:r>
          </a:p>
        </p:txBody>
      </p:sp>
      <p:sp>
        <p:nvSpPr>
          <p:cNvPr id="4" name="Slide Number Placeholder 3"/>
          <p:cNvSpPr>
            <a:spLocks noGrp="1"/>
          </p:cNvSpPr>
          <p:nvPr>
            <p:ph type="sldNum" sz="quarter" idx="5"/>
          </p:nvPr>
        </p:nvSpPr>
        <p:spPr/>
        <p:txBody>
          <a:bodyPr/>
          <a:lstStyle/>
          <a:p>
            <a:fld id="{6A09EEAA-E4F6-48F2-8DB2-8023E26AEC69}" type="slidenum">
              <a:rPr lang="en-US" smtClean="0"/>
              <a:t>9</a:t>
            </a:fld>
            <a:endParaRPr lang="en-US"/>
          </a:p>
        </p:txBody>
      </p:sp>
    </p:spTree>
    <p:extLst>
      <p:ext uri="{BB962C8B-B14F-4D97-AF65-F5344CB8AC3E}">
        <p14:creationId xmlns:p14="http://schemas.microsoft.com/office/powerpoint/2010/main" val="967538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ECT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ubtitle 2"/>
          <p:cNvSpPr txBox="1">
            <a:spLocks/>
          </p:cNvSpPr>
          <p:nvPr userDrawn="1"/>
        </p:nvSpPr>
        <p:spPr>
          <a:xfrm>
            <a:off x="495300" y="2410119"/>
            <a:ext cx="3451860" cy="3729116"/>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ver - ECT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3" cy="1841842"/>
          </a:xfrm>
        </p:spPr>
        <p:txBody>
          <a:bodyPr bIns="0" anchor="b">
            <a:normAutofit/>
          </a:bodyPr>
          <a:lstStyle>
            <a:lvl1pPr algn="l">
              <a:defRPr sz="4050" cap="none"/>
            </a:lvl1pPr>
          </a:lstStyle>
          <a:p>
            <a:r>
              <a:rPr lang="en-US"/>
              <a:t>Click to edit master title style</a:t>
            </a:r>
          </a:p>
        </p:txBody>
      </p:sp>
      <p:sp>
        <p:nvSpPr>
          <p:cNvPr id="8" name="Subtitle 2"/>
          <p:cNvSpPr>
            <a:spLocks noGrp="1"/>
          </p:cNvSpPr>
          <p:nvPr>
            <p:ph type="subTitle" idx="1" hasCustomPrompt="1"/>
          </p:nvPr>
        </p:nvSpPr>
        <p:spPr>
          <a:xfrm>
            <a:off x="5974080" y="4436838"/>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ubtitle 2"/>
          <p:cNvSpPr txBox="1">
            <a:spLocks/>
          </p:cNvSpPr>
          <p:nvPr/>
        </p:nvSpPr>
        <p:spPr>
          <a:xfrm>
            <a:off x="495301" y="2410119"/>
            <a:ext cx="3451860" cy="3729116"/>
          </a:xfrm>
          <a:prstGeom prst="rect">
            <a:avLst/>
          </a:prstGeom>
        </p:spPr>
        <p:txBody>
          <a:bodyPr vert="horz" lIns="68580" tIns="68580" rIns="68580" bIns="6858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sz="1350">
                <a:solidFill>
                  <a:schemeClr val="bg1"/>
                </a:solidFill>
              </a:rPr>
              <a:t>Additional</a:t>
            </a:r>
            <a:r>
              <a:rPr lang="en-US" sz="1350" baseline="0">
                <a:solidFill>
                  <a:schemeClr val="bg1"/>
                </a:solidFill>
              </a:rPr>
              <a:t> welcome, information or notification</a:t>
            </a:r>
            <a:endParaRPr lang="en-US" sz="1350">
              <a:solidFill>
                <a:schemeClr val="bg1"/>
              </a:solidFill>
            </a:endParaRPr>
          </a:p>
        </p:txBody>
      </p:sp>
      <p:cxnSp>
        <p:nvCxnSpPr>
          <p:cNvPr id="13" name="Straight Connector 12"/>
          <p:cNvCxnSpPr/>
          <p:nvPr/>
        </p:nvCxnSpPr>
        <p:spPr>
          <a:xfrm>
            <a:off x="5974080" y="1906003"/>
            <a:ext cx="562436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080" y="891304"/>
            <a:ext cx="5624363" cy="829824"/>
          </a:xfrm>
          <a:prstGeom prst="rect">
            <a:avLst/>
          </a:prstGeom>
        </p:spPr>
      </p:pic>
    </p:spTree>
    <p:extLst>
      <p:ext uri="{BB962C8B-B14F-4D97-AF65-F5344CB8AC3E}">
        <p14:creationId xmlns:p14="http://schemas.microsoft.com/office/powerpoint/2010/main" val="1641981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Cover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900"/>
            <a:ext cx="5624363" cy="2541431"/>
          </a:xfrm>
        </p:spPr>
        <p:txBody>
          <a:bodyPr bIns="0" anchor="b">
            <a:normAutofit/>
          </a:bodyPr>
          <a:lstStyle>
            <a:lvl1pPr algn="l">
              <a:defRPr sz="4050" cap="none"/>
            </a:lvl1pPr>
          </a:lstStyle>
          <a:p>
            <a:r>
              <a:rPr lang="en-US"/>
              <a:t>Click to edit master title style</a:t>
            </a:r>
          </a:p>
        </p:txBody>
      </p:sp>
      <p:sp>
        <p:nvSpPr>
          <p:cNvPr id="3" name="Subtitle 2"/>
          <p:cNvSpPr>
            <a:spLocks noGrp="1"/>
          </p:cNvSpPr>
          <p:nvPr>
            <p:ph type="subTitle" idx="1" hasCustomPrompt="1"/>
          </p:nvPr>
        </p:nvSpPr>
        <p:spPr>
          <a:xfrm>
            <a:off x="5974080" y="3227743"/>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title="Logo: DaS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669" y="5250568"/>
            <a:ext cx="1988153" cy="1427519"/>
          </a:xfrm>
          <a:prstGeom prst="rect">
            <a:avLst/>
          </a:prstGeom>
        </p:spPr>
      </p:pic>
      <p:pic>
        <p:nvPicPr>
          <p:cNvPr id="4" name="Picture 3" title="Logo: EC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081" y="5524685"/>
            <a:ext cx="2725423" cy="1048239"/>
          </a:xfrm>
          <a:prstGeom prst="rect">
            <a:avLst/>
          </a:prstGeom>
        </p:spPr>
      </p:pic>
    </p:spTree>
    <p:extLst>
      <p:ext uri="{BB962C8B-B14F-4D97-AF65-F5344CB8AC3E}">
        <p14:creationId xmlns:p14="http://schemas.microsoft.com/office/powerpoint/2010/main" val="412626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Cover - Logos by Ha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900"/>
            <a:ext cx="5624363" cy="2541431"/>
          </a:xfrm>
        </p:spPr>
        <p:txBody>
          <a:bodyPr bIns="0" anchor="b">
            <a:normAutofit/>
          </a:bodyPr>
          <a:lstStyle>
            <a:lvl1pPr algn="l">
              <a:defRPr sz="4050" cap="none"/>
            </a:lvl1pPr>
          </a:lstStyle>
          <a:p>
            <a:r>
              <a:rPr lang="en-US"/>
              <a:t>Click to edit master title style</a:t>
            </a:r>
          </a:p>
        </p:txBody>
      </p:sp>
      <p:sp>
        <p:nvSpPr>
          <p:cNvPr id="3" name="Subtitle 2"/>
          <p:cNvSpPr>
            <a:spLocks noGrp="1"/>
          </p:cNvSpPr>
          <p:nvPr>
            <p:ph type="subTitle" idx="1" hasCustomPrompt="1"/>
          </p:nvPr>
        </p:nvSpPr>
        <p:spPr>
          <a:xfrm>
            <a:off x="5974080" y="3227743"/>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60921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ver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3"/>
            <a:ext cx="11027288" cy="977621"/>
          </a:xfrm>
        </p:spPr>
        <p:txBody>
          <a:bodyPr tIns="91440" bIns="9144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571154" y="2743202"/>
            <a:ext cx="11009159"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6" y="3063240"/>
            <a:ext cx="11027289" cy="1333500"/>
          </a:xfrm>
        </p:spPr>
        <p:txBody>
          <a:bodyPr bIns="0" anchor="t" anchorCtr="0">
            <a:normAutofit/>
          </a:bodyPr>
          <a:lstStyle>
            <a:lvl1pPr algn="l">
              <a:defRPr sz="2700" cap="none"/>
            </a:lvl1pPr>
          </a:lstStyle>
          <a:p>
            <a:r>
              <a:rPr lang="en-US"/>
              <a:t>Click to edit master title style</a:t>
            </a:r>
          </a:p>
        </p:txBody>
      </p:sp>
      <p:pic>
        <p:nvPicPr>
          <p:cNvPr id="6" name="Picture 5" title="Logo: ECTA: Early Childhood Technical Assistance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55" y="1333948"/>
            <a:ext cx="7382443" cy="1089213"/>
          </a:xfrm>
          <a:prstGeom prst="rect">
            <a:avLst/>
          </a:prstGeom>
        </p:spPr>
      </p:pic>
    </p:spTree>
    <p:extLst>
      <p:ext uri="{BB962C8B-B14F-4D97-AF65-F5344CB8AC3E}">
        <p14:creationId xmlns:p14="http://schemas.microsoft.com/office/powerpoint/2010/main" val="209711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300"/>
            <a:ext cx="777672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3821724" y="3761143"/>
            <a:ext cx="777671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3497580" y="802301"/>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37" y="2273883"/>
            <a:ext cx="2392815" cy="1718072"/>
          </a:xfrm>
          <a:prstGeom prst="rect">
            <a:avLst/>
          </a:prstGeom>
        </p:spPr>
      </p:pic>
      <p:pic>
        <p:nvPicPr>
          <p:cNvPr id="9" name="Picture 8" title="Logo: EC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720764"/>
            <a:ext cx="2937416" cy="1129775"/>
          </a:xfrm>
          <a:prstGeom prst="rect">
            <a:avLst/>
          </a:prstGeom>
        </p:spPr>
      </p:pic>
    </p:spTree>
    <p:extLst>
      <p:ext uri="{BB962C8B-B14F-4D97-AF65-F5344CB8AC3E}">
        <p14:creationId xmlns:p14="http://schemas.microsoft.com/office/powerpoint/2010/main" val="638612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300"/>
            <a:ext cx="777672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3821724" y="3761143"/>
            <a:ext cx="777671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3497580" y="802301"/>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41" y="720764"/>
            <a:ext cx="2937416" cy="1129775"/>
          </a:xfrm>
          <a:prstGeom prst="rect">
            <a:avLst/>
          </a:prstGeom>
        </p:spPr>
      </p:pic>
    </p:spTree>
    <p:extLst>
      <p:ext uri="{BB962C8B-B14F-4D97-AF65-F5344CB8AC3E}">
        <p14:creationId xmlns:p14="http://schemas.microsoft.com/office/powerpoint/2010/main" val="44739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6" name="Picture 5"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4137396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spTree>
    <p:extLst>
      <p:ext uri="{BB962C8B-B14F-4D97-AF65-F5344CB8AC3E}">
        <p14:creationId xmlns:p14="http://schemas.microsoft.com/office/powerpoint/2010/main" val="4422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2700" cap="none"/>
            </a:lvl1pPr>
          </a:lstStyle>
          <a:p>
            <a:r>
              <a:rPr lang="en-US"/>
              <a:t>Click to edit master title style</a:t>
            </a:r>
          </a:p>
        </p:txBody>
      </p:sp>
      <p:sp>
        <p:nvSpPr>
          <p:cNvPr id="3" name="Text Placeholder 2"/>
          <p:cNvSpPr>
            <a:spLocks noGrp="1"/>
          </p:cNvSpPr>
          <p:nvPr>
            <p:ph type="body" idx="1"/>
          </p:nvPr>
        </p:nvSpPr>
        <p:spPr>
          <a:xfrm>
            <a:off x="1941679" y="3851917"/>
            <a:ext cx="8287544"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7" name="Picture 6"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cxnSp>
        <p:nvCxnSpPr>
          <p:cNvPr id="8" name="Straight Connector 7"/>
          <p:cNvCxnSpPr/>
          <p:nvPr/>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901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1"/>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30"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2"/>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8" name="Picture 7"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38051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226991"/>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30"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7830"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8" y="1261289"/>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04858"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5" name="Slide Number Placeholder 5"/>
          <p:cNvSpPr>
            <a:spLocks noGrp="1"/>
          </p:cNvSpPr>
          <p:nvPr>
            <p:ph type="sldNum" sz="quarter" idx="12"/>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10" name="Picture 9"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72283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226991"/>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30"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7830"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8" y="1261289"/>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04858"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5" name="Slide Number Placeholder 5"/>
          <p:cNvSpPr>
            <a:spLocks noGrp="1"/>
          </p:cNvSpPr>
          <p:nvPr>
            <p:ph type="sldNum" sz="quarter" idx="12"/>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10" name="Picture 9"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533850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6" name="Picture 5"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042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over - Logos by Ha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7"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5" name="Picture 4"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496219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798973"/>
            <a:ext cx="4129941" cy="2247117"/>
          </a:xfrm>
        </p:spPr>
        <p:txBody>
          <a:bodyPr anchor="b">
            <a:normAutofit/>
          </a:bodyPr>
          <a:lstStyle>
            <a:lvl1pPr algn="ctr">
              <a:defRPr sz="18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5"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30" y="3205493"/>
            <a:ext cx="4132356"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2"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8" name="Picture 7"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2748479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cxnSp>
        <p:nvCxnSpPr>
          <p:cNvPr id="8" name="Straight Connector 7"/>
          <p:cNvCxnSpPr/>
          <p:nvPr/>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1" y="2523098"/>
            <a:ext cx="8259347" cy="913250"/>
          </a:xfrm>
        </p:spPr>
        <p:txBody>
          <a:bodyPr anchor="ctr" anchorCtr="0"/>
          <a:lstStyle/>
          <a:p>
            <a:r>
              <a:rPr lang="en-US" b="0"/>
              <a:t>Click to edit Master title style</a:t>
            </a:r>
            <a:endParaRPr lang="en-US"/>
          </a:p>
        </p:txBody>
      </p:sp>
      <p:sp>
        <p:nvSpPr>
          <p:cNvPr id="12" name="Text Placeholder 2"/>
          <p:cNvSpPr>
            <a:spLocks noGrp="1"/>
          </p:cNvSpPr>
          <p:nvPr>
            <p:ph type="body" idx="1" hasCustomPrompt="1"/>
          </p:nvPr>
        </p:nvSpPr>
        <p:spPr>
          <a:xfrm>
            <a:off x="1905853" y="3846282"/>
            <a:ext cx="8327075" cy="1012929"/>
          </a:xfrm>
        </p:spPr>
        <p:txBody>
          <a:bodyPr>
            <a:noAutofit/>
          </a:bodyPr>
          <a:lstStyle>
            <a:lvl1pPr>
              <a:defRPr baseline="0"/>
            </a:lvl1pPr>
          </a:lstStyle>
          <a:p>
            <a:r>
              <a:rPr lang="en-US" sz="900"/>
              <a:t>The ECTA Center is a program of the FPG Child Development Institute of the University of North Carolina at Chapel Hill, funded through cooperative agreement number </a:t>
            </a:r>
            <a:r>
              <a:rPr lang="is-IS" sz="900"/>
              <a:t>H326P170001 </a:t>
            </a:r>
            <a:r>
              <a:rPr lang="en-US" sz="900"/>
              <a:t>from the Office of Special Education Programs, U.S. Department of Education. Opinions expressed herein do not necessarily represent the Department of Education's position or policy. Project Officer: Julia Martin </a:t>
            </a:r>
            <a:r>
              <a:rPr lang="en-US" sz="900" err="1"/>
              <a:t>Eile</a:t>
            </a:r>
            <a:endParaRPr lang="en-US" sz="90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p:nvCxnSpPr>
        <p:spPr>
          <a:xfrm>
            <a:off x="1973581"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581" y="833547"/>
            <a:ext cx="7382443" cy="1089213"/>
          </a:xfrm>
          <a:prstGeom prst="rect">
            <a:avLst/>
          </a:prstGeom>
        </p:spPr>
      </p:pic>
    </p:spTree>
    <p:extLst>
      <p:ext uri="{BB962C8B-B14F-4D97-AF65-F5344CB8AC3E}">
        <p14:creationId xmlns:p14="http://schemas.microsoft.com/office/powerpoint/2010/main" val="3089143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3" cy="1841842"/>
          </a:xfrm>
        </p:spPr>
        <p:txBody>
          <a:bodyPr bIns="0" anchor="b">
            <a:normAutofit/>
          </a:bodyPr>
          <a:lstStyle>
            <a:lvl1pPr algn="l">
              <a:defRPr sz="4050" cap="none"/>
            </a:lvl1pPr>
          </a:lstStyle>
          <a:p>
            <a:r>
              <a:rPr lang="en-US"/>
              <a:t>Click to edit master title style</a:t>
            </a:r>
          </a:p>
        </p:txBody>
      </p:sp>
      <p:sp>
        <p:nvSpPr>
          <p:cNvPr id="8" name="Subtitle 2"/>
          <p:cNvSpPr>
            <a:spLocks noGrp="1"/>
          </p:cNvSpPr>
          <p:nvPr>
            <p:ph type="subTitle" idx="1" hasCustomPrompt="1"/>
          </p:nvPr>
        </p:nvSpPr>
        <p:spPr>
          <a:xfrm>
            <a:off x="5974080" y="4436838"/>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ubtitle 2"/>
          <p:cNvSpPr txBox="1">
            <a:spLocks/>
          </p:cNvSpPr>
          <p:nvPr/>
        </p:nvSpPr>
        <p:spPr>
          <a:xfrm>
            <a:off x="495301" y="2410119"/>
            <a:ext cx="3451860" cy="3729116"/>
          </a:xfrm>
          <a:prstGeom prst="rect">
            <a:avLst/>
          </a:prstGeom>
        </p:spPr>
        <p:txBody>
          <a:bodyPr vert="horz" lIns="68580" tIns="68580" rIns="68580" bIns="6858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sz="1350">
                <a:solidFill>
                  <a:schemeClr val="bg1"/>
                </a:solidFill>
              </a:rPr>
              <a:t>Additional</a:t>
            </a:r>
            <a:r>
              <a:rPr lang="en-US" sz="1350" baseline="0">
                <a:solidFill>
                  <a:schemeClr val="bg1"/>
                </a:solidFill>
              </a:rPr>
              <a:t> welcome, information or notification</a:t>
            </a:r>
            <a:endParaRPr lang="en-US" sz="1350">
              <a:solidFill>
                <a:schemeClr val="bg1"/>
              </a:solidFill>
            </a:endParaRPr>
          </a:p>
        </p:txBody>
      </p:sp>
      <p:cxnSp>
        <p:nvCxnSpPr>
          <p:cNvPr id="13" name="Straight Connector 12"/>
          <p:cNvCxnSpPr/>
          <p:nvPr/>
        </p:nvCxnSpPr>
        <p:spPr>
          <a:xfrm>
            <a:off x="5974080" y="1906003"/>
            <a:ext cx="562436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4080" y="891304"/>
            <a:ext cx="5624363" cy="829824"/>
          </a:xfrm>
          <a:prstGeom prst="rect">
            <a:avLst/>
          </a:prstGeom>
        </p:spPr>
      </p:pic>
    </p:spTree>
    <p:extLst>
      <p:ext uri="{BB962C8B-B14F-4D97-AF65-F5344CB8AC3E}">
        <p14:creationId xmlns:p14="http://schemas.microsoft.com/office/powerpoint/2010/main" val="3910036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900"/>
            <a:ext cx="5624363" cy="2541431"/>
          </a:xfrm>
        </p:spPr>
        <p:txBody>
          <a:bodyPr bIns="0" anchor="b">
            <a:normAutofit/>
          </a:bodyPr>
          <a:lstStyle>
            <a:lvl1pPr algn="l">
              <a:defRPr sz="4050" cap="none"/>
            </a:lvl1pPr>
          </a:lstStyle>
          <a:p>
            <a:r>
              <a:rPr lang="en-US"/>
              <a:t>Click to edit master title style</a:t>
            </a:r>
          </a:p>
        </p:txBody>
      </p:sp>
      <p:sp>
        <p:nvSpPr>
          <p:cNvPr id="3" name="Subtitle 2"/>
          <p:cNvSpPr>
            <a:spLocks noGrp="1"/>
          </p:cNvSpPr>
          <p:nvPr>
            <p:ph type="subTitle" idx="1" hasCustomPrompt="1"/>
          </p:nvPr>
        </p:nvSpPr>
        <p:spPr>
          <a:xfrm>
            <a:off x="5974080" y="3227743"/>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title="Logo: DaS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669" y="5250568"/>
            <a:ext cx="1988153" cy="1427519"/>
          </a:xfrm>
          <a:prstGeom prst="rect">
            <a:avLst/>
          </a:prstGeom>
        </p:spPr>
      </p:pic>
      <p:pic>
        <p:nvPicPr>
          <p:cNvPr id="4" name="Picture 3" title="Logo: EC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81" y="5524685"/>
            <a:ext cx="2725423" cy="1048239"/>
          </a:xfrm>
          <a:prstGeom prst="rect">
            <a:avLst/>
          </a:prstGeom>
        </p:spPr>
      </p:pic>
    </p:spTree>
    <p:extLst>
      <p:ext uri="{BB962C8B-B14F-4D97-AF65-F5344CB8AC3E}">
        <p14:creationId xmlns:p14="http://schemas.microsoft.com/office/powerpoint/2010/main" val="3246131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900"/>
            <a:ext cx="5624363" cy="2541431"/>
          </a:xfrm>
        </p:spPr>
        <p:txBody>
          <a:bodyPr bIns="0" anchor="b">
            <a:normAutofit/>
          </a:bodyPr>
          <a:lstStyle>
            <a:lvl1pPr algn="l">
              <a:defRPr sz="4050" cap="none"/>
            </a:lvl1pPr>
          </a:lstStyle>
          <a:p>
            <a:r>
              <a:rPr lang="en-US"/>
              <a:t>Click to edit master title style</a:t>
            </a:r>
          </a:p>
        </p:txBody>
      </p:sp>
      <p:sp>
        <p:nvSpPr>
          <p:cNvPr id="3" name="Subtitle 2"/>
          <p:cNvSpPr>
            <a:spLocks noGrp="1"/>
          </p:cNvSpPr>
          <p:nvPr>
            <p:ph type="subTitle" idx="1" hasCustomPrompt="1"/>
          </p:nvPr>
        </p:nvSpPr>
        <p:spPr>
          <a:xfrm>
            <a:off x="5974080" y="3227743"/>
            <a:ext cx="5624363"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892634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3"/>
            <a:ext cx="11027288" cy="977621"/>
          </a:xfrm>
        </p:spPr>
        <p:txBody>
          <a:bodyPr tIns="91440" bIns="9144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571154" y="2743202"/>
            <a:ext cx="11009159"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6" y="3063240"/>
            <a:ext cx="11027289" cy="1333500"/>
          </a:xfrm>
        </p:spPr>
        <p:txBody>
          <a:bodyPr bIns="0" anchor="t" anchorCtr="0">
            <a:normAutofit/>
          </a:bodyPr>
          <a:lstStyle>
            <a:lvl1pPr algn="l">
              <a:defRPr sz="2700" cap="none"/>
            </a:lvl1pPr>
          </a:lstStyle>
          <a:p>
            <a:r>
              <a:rPr lang="en-US"/>
              <a:t>Click to edit master title style</a:t>
            </a:r>
          </a:p>
        </p:txBody>
      </p:sp>
      <p:pic>
        <p:nvPicPr>
          <p:cNvPr id="6" name="Picture 5" title="Logo: ECTA: Early Childhood Technical Assistance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55" y="1333948"/>
            <a:ext cx="7382443" cy="1089213"/>
          </a:xfrm>
          <a:prstGeom prst="rect">
            <a:avLst/>
          </a:prstGeom>
        </p:spPr>
      </p:pic>
    </p:spTree>
    <p:extLst>
      <p:ext uri="{BB962C8B-B14F-4D97-AF65-F5344CB8AC3E}">
        <p14:creationId xmlns:p14="http://schemas.microsoft.com/office/powerpoint/2010/main" val="2372414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300"/>
            <a:ext cx="777672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3821724" y="3761143"/>
            <a:ext cx="777671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3497580" y="802301"/>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37" y="2273883"/>
            <a:ext cx="2392815" cy="1718072"/>
          </a:xfrm>
          <a:prstGeom prst="rect">
            <a:avLst/>
          </a:prstGeom>
        </p:spPr>
      </p:pic>
      <p:pic>
        <p:nvPicPr>
          <p:cNvPr id="9" name="Picture 8" title="Logo: EC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720764"/>
            <a:ext cx="2937416" cy="1129775"/>
          </a:xfrm>
          <a:prstGeom prst="rect">
            <a:avLst/>
          </a:prstGeom>
        </p:spPr>
      </p:pic>
    </p:spTree>
    <p:extLst>
      <p:ext uri="{BB962C8B-B14F-4D97-AF65-F5344CB8AC3E}">
        <p14:creationId xmlns:p14="http://schemas.microsoft.com/office/powerpoint/2010/main" val="1211006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300"/>
            <a:ext cx="7776720" cy="2541431"/>
          </a:xfrm>
        </p:spPr>
        <p:txBody>
          <a:bodyPr bIns="0" anchor="b">
            <a:normAutofit/>
          </a:bodyPr>
          <a:lstStyle>
            <a:lvl1pPr algn="l">
              <a:defRPr sz="4950" cap="none"/>
            </a:lvl1pPr>
          </a:lstStyle>
          <a:p>
            <a:r>
              <a:rPr lang="en-US"/>
              <a:t>Click to edit master title style</a:t>
            </a:r>
          </a:p>
        </p:txBody>
      </p:sp>
      <p:sp>
        <p:nvSpPr>
          <p:cNvPr id="3" name="Subtitle 2"/>
          <p:cNvSpPr>
            <a:spLocks noGrp="1"/>
          </p:cNvSpPr>
          <p:nvPr>
            <p:ph type="subTitle" idx="1" hasCustomPrompt="1"/>
          </p:nvPr>
        </p:nvSpPr>
        <p:spPr>
          <a:xfrm>
            <a:off x="3821724" y="3761143"/>
            <a:ext cx="7776719" cy="1702399"/>
          </a:xfrm>
        </p:spPr>
        <p:txBody>
          <a:bodyPr tIns="91440" bIns="91440" anchor="ctr" anchorCtr="0">
            <a:normAutofit/>
          </a:bodyPr>
          <a:lstStyle>
            <a:lvl1pPr marL="0" indent="0" algn="l">
              <a:buNone/>
              <a:defRPr sz="1350" b="0" cap="none"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p:cNvCxnSpPr/>
          <p:nvPr/>
        </p:nvCxnSpPr>
        <p:spPr>
          <a:xfrm flipV="1">
            <a:off x="3497580" y="802301"/>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41" y="720764"/>
            <a:ext cx="2937416" cy="1129775"/>
          </a:xfrm>
          <a:prstGeom prst="rect">
            <a:avLst/>
          </a:prstGeom>
        </p:spPr>
      </p:pic>
    </p:spTree>
    <p:extLst>
      <p:ext uri="{BB962C8B-B14F-4D97-AF65-F5344CB8AC3E}">
        <p14:creationId xmlns:p14="http://schemas.microsoft.com/office/powerpoint/2010/main" val="84078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6" name="Picture 5"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409477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spTree>
    <p:extLst>
      <p:ext uri="{BB962C8B-B14F-4D97-AF65-F5344CB8AC3E}">
        <p14:creationId xmlns:p14="http://schemas.microsoft.com/office/powerpoint/2010/main" val="2355051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2700" cap="none"/>
            </a:lvl1pPr>
          </a:lstStyle>
          <a:p>
            <a:r>
              <a:rPr lang="en-US"/>
              <a:t>Click to edit master title style</a:t>
            </a:r>
          </a:p>
        </p:txBody>
      </p:sp>
      <p:sp>
        <p:nvSpPr>
          <p:cNvPr id="3" name="Text Placeholder 2"/>
          <p:cNvSpPr>
            <a:spLocks noGrp="1"/>
          </p:cNvSpPr>
          <p:nvPr>
            <p:ph type="body" idx="1"/>
          </p:nvPr>
        </p:nvSpPr>
        <p:spPr>
          <a:xfrm>
            <a:off x="1941679" y="3851917"/>
            <a:ext cx="8287544"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7" name="Picture 6"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cxnSp>
        <p:nvCxnSpPr>
          <p:cNvPr id="8" name="Straight Connector 7"/>
          <p:cNvCxnSpPr/>
          <p:nvPr/>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049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1"/>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30"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2"/>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3"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8" name="Picture 7"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681021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226991"/>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30"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7830"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8" y="1261289"/>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04858"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5" name="Slide Number Placeholder 5"/>
          <p:cNvSpPr>
            <a:spLocks noGrp="1"/>
          </p:cNvSpPr>
          <p:nvPr>
            <p:ph type="sldNum" sz="quarter" idx="12"/>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10" name="Picture 9"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214164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226991"/>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30"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7830"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8" y="1261289"/>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165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04858"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5" name="Slide Number Placeholder 5"/>
          <p:cNvSpPr>
            <a:spLocks noGrp="1"/>
          </p:cNvSpPr>
          <p:nvPr>
            <p:ph type="sldNum" sz="quarter" idx="12"/>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10" name="Picture 9"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989488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6" name="Picture 5"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483988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7"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5" name="Picture 4"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121415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30" y="798973"/>
            <a:ext cx="4129941" cy="2247117"/>
          </a:xfrm>
        </p:spPr>
        <p:txBody>
          <a:bodyPr anchor="b">
            <a:normAutofit/>
          </a:bodyPr>
          <a:lstStyle>
            <a:lvl1pPr algn="ctr">
              <a:defRPr sz="18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5"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30" y="3205493"/>
            <a:ext cx="4132356"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12"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pic>
        <p:nvPicPr>
          <p:cNvPr id="8" name="Picture 7" title="Logo: ECTA Ce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9" y="6275123"/>
            <a:ext cx="1353705" cy="513985"/>
          </a:xfrm>
          <a:prstGeom prst="rect">
            <a:avLst/>
          </a:prstGeom>
        </p:spPr>
      </p:pic>
    </p:spTree>
    <p:extLst>
      <p:ext uri="{BB962C8B-B14F-4D97-AF65-F5344CB8AC3E}">
        <p14:creationId xmlns:p14="http://schemas.microsoft.com/office/powerpoint/2010/main" val="3141204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cxnSp>
        <p:nvCxnSpPr>
          <p:cNvPr id="8" name="Straight Connector 7"/>
          <p:cNvCxnSpPr/>
          <p:nvPr/>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1" y="2523098"/>
            <a:ext cx="8259347" cy="913250"/>
          </a:xfrm>
        </p:spPr>
        <p:txBody>
          <a:bodyPr anchor="ctr" anchorCtr="0"/>
          <a:lstStyle/>
          <a:p>
            <a:r>
              <a:rPr lang="en-US" b="0"/>
              <a:t>Click to edit Master title style</a:t>
            </a:r>
            <a:endParaRPr lang="en-US"/>
          </a:p>
        </p:txBody>
      </p:sp>
      <p:sp>
        <p:nvSpPr>
          <p:cNvPr id="12" name="Text Placeholder 2"/>
          <p:cNvSpPr>
            <a:spLocks noGrp="1"/>
          </p:cNvSpPr>
          <p:nvPr>
            <p:ph type="body" idx="1" hasCustomPrompt="1"/>
          </p:nvPr>
        </p:nvSpPr>
        <p:spPr>
          <a:xfrm>
            <a:off x="1905853" y="3846282"/>
            <a:ext cx="8327075" cy="1012929"/>
          </a:xfrm>
        </p:spPr>
        <p:txBody>
          <a:bodyPr>
            <a:noAutofit/>
          </a:bodyPr>
          <a:lstStyle>
            <a:lvl1pPr>
              <a:defRPr baseline="0"/>
            </a:lvl1pPr>
          </a:lstStyle>
          <a:p>
            <a:r>
              <a:rPr lang="en-US" sz="900"/>
              <a:t>The ECTA Center is a program of the FPG Child Development Institute of the University of North Carolina at Chapel Hill, funded through cooperative agreement number </a:t>
            </a:r>
            <a:r>
              <a:rPr lang="is-IS" sz="900"/>
              <a:t>H326P170001 </a:t>
            </a:r>
            <a:r>
              <a:rPr lang="en-US" sz="900"/>
              <a:t>from the Office of Special Education Programs, U.S. Department of Education. Opinions expressed herein do not necessarily represent the Department of Education's position or policy. Project Officer: Julia Martin </a:t>
            </a:r>
            <a:r>
              <a:rPr lang="en-US" sz="900" err="1"/>
              <a:t>Eile</a:t>
            </a:r>
            <a:endParaRPr lang="en-US" sz="90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p:nvCxnSpPr>
        <p:spPr>
          <a:xfrm>
            <a:off x="1973581"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581" y="833547"/>
            <a:ext cx="7382443" cy="1089213"/>
          </a:xfrm>
          <a:prstGeom prst="rect">
            <a:avLst/>
          </a:prstGeom>
        </p:spPr>
      </p:pic>
    </p:spTree>
    <p:extLst>
      <p:ext uri="{BB962C8B-B14F-4D97-AF65-F5344CB8AC3E}">
        <p14:creationId xmlns:p14="http://schemas.microsoft.com/office/powerpoint/2010/main" val="22050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7" name="Picture 6"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2" r:id="rId4"/>
    <p:sldLayoutId id="2147483661" r:id="rId5"/>
    <p:sldLayoutId id="2147483673" r:id="rId6"/>
    <p:sldLayoutId id="2147483662" r:id="rId7"/>
    <p:sldLayoutId id="2147483670" r:id="rId8"/>
    <p:sldLayoutId id="2147483663" r:id="rId9"/>
    <p:sldLayoutId id="2147483664" r:id="rId10"/>
    <p:sldLayoutId id="2147483665" r:id="rId11"/>
    <p:sldLayoutId id="2147483671" r:id="rId12"/>
    <p:sldLayoutId id="2147483666" r:id="rId13"/>
    <p:sldLayoutId id="2147483667" r:id="rId14"/>
    <p:sldLayoutId id="2147483668" r:id="rId15"/>
    <p:sldLayoutId id="2147483678" r:id="rId16"/>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9"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30" y="1368358"/>
            <a:ext cx="11005457" cy="4097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2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spTree>
    <p:extLst>
      <p:ext uri="{BB962C8B-B14F-4D97-AF65-F5344CB8AC3E}">
        <p14:creationId xmlns:p14="http://schemas.microsoft.com/office/powerpoint/2010/main" val="8016051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ctr" defTabSz="685800" rtl="0" eaLnBrk="1" latinLnBrk="0" hangingPunct="1">
        <a:lnSpc>
          <a:spcPct val="90000"/>
        </a:lnSpc>
        <a:spcBef>
          <a:spcPct val="0"/>
        </a:spcBef>
        <a:buNone/>
        <a:defRPr sz="2400" b="1" i="0" kern="1200" cap="none">
          <a:solidFill>
            <a:schemeClr val="accent4"/>
          </a:solidFill>
          <a:effectLst/>
          <a:latin typeface="Arial" charset="0"/>
          <a:ea typeface="Arial" charset="0"/>
          <a:cs typeface="Arial" charset="0"/>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Arial" charset="0"/>
          <a:ea typeface="Arial" charset="0"/>
          <a:cs typeface="Arial" charset="0"/>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Arial" charset="0"/>
          <a:ea typeface="Arial" charset="0"/>
          <a:cs typeface="Arial" charset="0"/>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Arial" charset="0"/>
          <a:ea typeface="Arial" charset="0"/>
          <a:cs typeface="Arial" charset="0"/>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Arial" charset="0"/>
          <a:ea typeface="Arial" charset="0"/>
          <a:cs typeface="Arial" charset="0"/>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9"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30" y="1368358"/>
            <a:ext cx="11005457" cy="4097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4" y="6349535"/>
            <a:ext cx="8130877" cy="496463"/>
          </a:xfrm>
          <a:prstGeom prst="rect">
            <a:avLst/>
          </a:prstGeom>
        </p:spPr>
        <p:txBody>
          <a:bodyPr anchor="ctr" anchorCtr="0"/>
          <a:lstStyle>
            <a:lvl1pPr>
              <a:defRPr sz="825">
                <a:solidFill>
                  <a:schemeClr val="bg1"/>
                </a:solidFill>
              </a:defRPr>
            </a:lvl1pPr>
          </a:lstStyle>
          <a:p>
            <a:endParaRPr lang="en-US"/>
          </a:p>
        </p:txBody>
      </p:sp>
      <p:sp>
        <p:nvSpPr>
          <p:cNvPr id="20" name="Slide Number Placeholder 5"/>
          <p:cNvSpPr>
            <a:spLocks noGrp="1"/>
          </p:cNvSpPr>
          <p:nvPr>
            <p:ph type="sldNum" sz="quarter" idx="4"/>
          </p:nvPr>
        </p:nvSpPr>
        <p:spPr>
          <a:xfrm>
            <a:off x="10360511" y="6349534"/>
            <a:ext cx="1232776" cy="503578"/>
          </a:xfrm>
          <a:prstGeom prst="rect">
            <a:avLst/>
          </a:prstGeom>
        </p:spPr>
        <p:txBody>
          <a:bodyPr anchor="ctr" anchorCtr="0"/>
          <a:lstStyle>
            <a:lvl1pPr algn="r">
              <a:defRPr sz="1500" b="1">
                <a:solidFill>
                  <a:schemeClr val="bg1"/>
                </a:solidFill>
              </a:defRPr>
            </a:lvl1pPr>
          </a:lstStyle>
          <a:p>
            <a:fld id="{2D9AF0EE-D70A-44E6-96AA-D82B83AC08A7}" type="slidenum">
              <a:rPr lang="en-US" smtClean="0"/>
              <a:pPr/>
              <a:t>‹#›</a:t>
            </a:fld>
            <a:endParaRPr lang="en-US"/>
          </a:p>
        </p:txBody>
      </p:sp>
    </p:spTree>
    <p:extLst>
      <p:ext uri="{BB962C8B-B14F-4D97-AF65-F5344CB8AC3E}">
        <p14:creationId xmlns:p14="http://schemas.microsoft.com/office/powerpoint/2010/main" val="5454392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ctr" defTabSz="685800" rtl="0" eaLnBrk="1" latinLnBrk="0" hangingPunct="1">
        <a:lnSpc>
          <a:spcPct val="90000"/>
        </a:lnSpc>
        <a:spcBef>
          <a:spcPct val="0"/>
        </a:spcBef>
        <a:buNone/>
        <a:defRPr sz="2400" b="1" i="0" kern="1200" cap="none">
          <a:solidFill>
            <a:schemeClr val="accent4"/>
          </a:solidFill>
          <a:effectLst/>
          <a:latin typeface="Arial" charset="0"/>
          <a:ea typeface="Arial" charset="0"/>
          <a:cs typeface="Arial" charset="0"/>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Arial" charset="0"/>
          <a:ea typeface="Arial" charset="0"/>
          <a:cs typeface="Arial" charset="0"/>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Arial" charset="0"/>
          <a:ea typeface="Arial" charset="0"/>
          <a:cs typeface="Arial" charset="0"/>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Arial" charset="0"/>
          <a:ea typeface="Arial" charset="0"/>
          <a:cs typeface="Arial" charset="0"/>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Arial" charset="0"/>
          <a:ea typeface="Arial" charset="0"/>
          <a:cs typeface="Arial" charset="0"/>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112962"/>
            <a:ext cx="4218272" cy="2541431"/>
          </a:xfrm>
        </p:spPr>
        <p:txBody>
          <a:bodyPr>
            <a:normAutofit/>
          </a:bodyPr>
          <a:lstStyle/>
          <a:p>
            <a:r>
              <a:rPr lang="en-US"/>
              <a:t>Session 2: </a:t>
            </a:r>
            <a:br>
              <a:rPr lang="en-US"/>
            </a:br>
            <a:r>
              <a:rPr lang="en-US"/>
              <a:t>Establishing State Context</a:t>
            </a:r>
          </a:p>
        </p:txBody>
      </p:sp>
      <p:sp>
        <p:nvSpPr>
          <p:cNvPr id="3" name="Subtitle 2"/>
          <p:cNvSpPr>
            <a:spLocks noGrp="1"/>
          </p:cNvSpPr>
          <p:nvPr>
            <p:ph type="subTitle" idx="1"/>
          </p:nvPr>
        </p:nvSpPr>
        <p:spPr>
          <a:xfrm>
            <a:off x="6004560" y="4255462"/>
            <a:ext cx="4218272" cy="1702399"/>
          </a:xfrm>
        </p:spPr>
        <p:txBody>
          <a:bodyPr>
            <a:normAutofit fontScale="92500" lnSpcReduction="20000"/>
          </a:bodyPr>
          <a:lstStyle/>
          <a:p>
            <a:r>
              <a:rPr lang="en-US" sz="2400" b="1" i="1">
                <a:solidFill>
                  <a:schemeClr val="accent4"/>
                </a:solidFill>
              </a:rPr>
              <a:t>Building the Case </a:t>
            </a:r>
          </a:p>
          <a:p>
            <a:r>
              <a:rPr lang="en-US" sz="2400" i="1">
                <a:solidFill>
                  <a:schemeClr val="accent4"/>
                </a:solidFill>
              </a:rPr>
              <a:t>Expanding Access to Public and Private Insurance Funding for Early Intervention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ront steps and columns of a majestic city building">
            <a:extLst>
              <a:ext uri="{FF2B5EF4-FFF2-40B4-BE49-F238E27FC236}">
                <a16:creationId xmlns:a16="http://schemas.microsoft.com/office/drawing/2014/main" id="{240AA4EB-D0CD-4962-A924-2D065BE7E0A1}"/>
              </a:ext>
            </a:extLst>
          </p:cNvPr>
          <p:cNvPicPr>
            <a:picLocks noChangeAspect="1"/>
          </p:cNvPicPr>
          <p:nvPr/>
        </p:nvPicPr>
        <p:blipFill rotWithShape="1">
          <a:blip r:embed="rId3"/>
          <a:srcRect t="6623" b="18397"/>
          <a:stretch/>
        </p:blipFill>
        <p:spPr>
          <a:xfrm>
            <a:off x="0" y="1"/>
            <a:ext cx="12192000" cy="6027576"/>
          </a:xfrm>
          <a:prstGeom prst="rect">
            <a:avLst/>
          </a:prstGeom>
        </p:spPr>
      </p:pic>
      <p:sp>
        <p:nvSpPr>
          <p:cNvPr id="2" name="Title 1">
            <a:extLst>
              <a:ext uri="{FF2B5EF4-FFF2-40B4-BE49-F238E27FC236}">
                <a16:creationId xmlns:a16="http://schemas.microsoft.com/office/drawing/2014/main" id="{AF4B5B17-0ACC-4B45-8466-6D084847FF98}"/>
              </a:ext>
            </a:extLst>
          </p:cNvPr>
          <p:cNvSpPr>
            <a:spLocks noGrp="1"/>
          </p:cNvSpPr>
          <p:nvPr>
            <p:ph type="title"/>
          </p:nvPr>
        </p:nvSpPr>
        <p:spPr>
          <a:xfrm>
            <a:off x="0" y="-1"/>
            <a:ext cx="12192000" cy="6027577"/>
          </a:xfrm>
          <a:solidFill>
            <a:schemeClr val="bg1">
              <a:alpha val="63000"/>
            </a:schemeClr>
          </a:solidFill>
        </p:spPr>
        <p:txBody>
          <a:bodyPr>
            <a:normAutofit/>
          </a:bodyPr>
          <a:lstStyle/>
          <a:p>
            <a:br>
              <a:rPr lang="en-US"/>
            </a:br>
            <a:r>
              <a:rPr lang="en-US"/>
              <a:t>Considerations of Legislative Intent</a:t>
            </a:r>
          </a:p>
        </p:txBody>
      </p:sp>
      <p:sp>
        <p:nvSpPr>
          <p:cNvPr id="3" name="Content Placeholder 2">
            <a:extLst>
              <a:ext uri="{FF2B5EF4-FFF2-40B4-BE49-F238E27FC236}">
                <a16:creationId xmlns:a16="http://schemas.microsoft.com/office/drawing/2014/main" id="{D092883E-AA9F-4AFE-9924-23F75DD9A5E8}"/>
              </a:ext>
            </a:extLst>
          </p:cNvPr>
          <p:cNvSpPr>
            <a:spLocks noGrp="1"/>
          </p:cNvSpPr>
          <p:nvPr>
            <p:ph idx="1"/>
          </p:nvPr>
        </p:nvSpPr>
        <p:spPr/>
        <p:txBody>
          <a:bodyPr vert="horz" lIns="91440" tIns="45720" rIns="91440" bIns="45720" rtlCol="0" anchor="t">
            <a:noAutofit/>
          </a:bodyPr>
          <a:lstStyle/>
          <a:p>
            <a:r>
              <a:rPr lang="en-US" sz="2200">
                <a:latin typeface="+mn-lt"/>
                <a:cs typeface="Arial"/>
              </a:rPr>
              <a:t>What are the policy implications of the changes you want to make? </a:t>
            </a:r>
          </a:p>
          <a:p>
            <a:r>
              <a:rPr lang="en-US" sz="2200">
                <a:latin typeface="+mn-lt"/>
                <a:cs typeface="Arial"/>
              </a:rPr>
              <a:t>What are the legislative priorities for the upcoming session?</a:t>
            </a:r>
          </a:p>
          <a:p>
            <a:r>
              <a:rPr lang="en-US" sz="2200">
                <a:latin typeface="+mn-lt"/>
                <a:cs typeface="Arial"/>
              </a:rPr>
              <a:t>Who are the advocates? Who would be opposed and why?</a:t>
            </a:r>
          </a:p>
          <a:p>
            <a:r>
              <a:rPr lang="en-US" sz="2200">
                <a:latin typeface="+mn-lt"/>
                <a:cs typeface="Arial"/>
              </a:rPr>
              <a:t>Consider building relationships first through providing information and buy-in for the change, then seek legislative change. </a:t>
            </a:r>
          </a:p>
          <a:p>
            <a:r>
              <a:rPr lang="en-US" sz="2200">
                <a:latin typeface="+mn-lt"/>
                <a:cs typeface="Arial"/>
              </a:rPr>
              <a:t>How does legislative support for this issue, make a difference for other priorities?</a:t>
            </a:r>
          </a:p>
          <a:p>
            <a:r>
              <a:rPr lang="en-US" sz="2200">
                <a:latin typeface="+mn-lt"/>
                <a:cs typeface="Arial"/>
              </a:rPr>
              <a:t>You may have to have a long game strategy; the change you want may take several years.</a:t>
            </a:r>
          </a:p>
          <a:p>
            <a:endParaRPr lang="en-US" sz="2200">
              <a:latin typeface="+mn-lt"/>
              <a:cs typeface="Arial"/>
            </a:endParaRPr>
          </a:p>
          <a:p>
            <a:endParaRPr lang="en-US" sz="2200">
              <a:latin typeface="+mn-lt"/>
            </a:endParaRPr>
          </a:p>
        </p:txBody>
      </p:sp>
    </p:spTree>
    <p:extLst>
      <p:ext uri="{BB962C8B-B14F-4D97-AF65-F5344CB8AC3E}">
        <p14:creationId xmlns:p14="http://schemas.microsoft.com/office/powerpoint/2010/main" val="104243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ront steps and columns of a majestic city building">
            <a:extLst>
              <a:ext uri="{FF2B5EF4-FFF2-40B4-BE49-F238E27FC236}">
                <a16:creationId xmlns:a16="http://schemas.microsoft.com/office/drawing/2014/main" id="{6CC4D76E-9577-49BF-B6CF-8C27E8D05BBE}"/>
              </a:ext>
            </a:extLst>
          </p:cNvPr>
          <p:cNvPicPr>
            <a:picLocks noChangeAspect="1"/>
          </p:cNvPicPr>
          <p:nvPr/>
        </p:nvPicPr>
        <p:blipFill rotWithShape="1">
          <a:blip r:embed="rId3"/>
          <a:srcRect t="6623" b="18397"/>
          <a:stretch/>
        </p:blipFill>
        <p:spPr>
          <a:xfrm>
            <a:off x="0" y="1"/>
            <a:ext cx="12192000" cy="6027576"/>
          </a:xfrm>
          <a:prstGeom prst="rect">
            <a:avLst/>
          </a:prstGeom>
        </p:spPr>
      </p:pic>
      <p:sp>
        <p:nvSpPr>
          <p:cNvPr id="2" name="Title 1">
            <a:extLst>
              <a:ext uri="{FF2B5EF4-FFF2-40B4-BE49-F238E27FC236}">
                <a16:creationId xmlns:a16="http://schemas.microsoft.com/office/drawing/2014/main" id="{1FA15002-517E-4543-9912-52A778D34B7A}"/>
              </a:ext>
            </a:extLst>
          </p:cNvPr>
          <p:cNvSpPr>
            <a:spLocks noGrp="1"/>
          </p:cNvSpPr>
          <p:nvPr>
            <p:ph type="title"/>
          </p:nvPr>
        </p:nvSpPr>
        <p:spPr>
          <a:xfrm>
            <a:off x="-10885" y="0"/>
            <a:ext cx="12192000" cy="6027577"/>
          </a:xfrm>
          <a:solidFill>
            <a:schemeClr val="bg1">
              <a:alpha val="63000"/>
            </a:schemeClr>
          </a:solidFill>
        </p:spPr>
        <p:txBody>
          <a:bodyPr>
            <a:normAutofit/>
          </a:bodyPr>
          <a:lstStyle/>
          <a:p>
            <a:br>
              <a:rPr lang="en-US"/>
            </a:br>
            <a:r>
              <a:rPr lang="en-US"/>
              <a:t>What is the impact of COVID-19 on legislative agenda?</a:t>
            </a:r>
          </a:p>
        </p:txBody>
      </p:sp>
      <p:sp>
        <p:nvSpPr>
          <p:cNvPr id="3" name="Content Placeholder 2">
            <a:extLst>
              <a:ext uri="{FF2B5EF4-FFF2-40B4-BE49-F238E27FC236}">
                <a16:creationId xmlns:a16="http://schemas.microsoft.com/office/drawing/2014/main" id="{467ABA7B-EF58-45C4-991B-231D8282A9AA}"/>
              </a:ext>
            </a:extLst>
          </p:cNvPr>
          <p:cNvSpPr>
            <a:spLocks noGrp="1"/>
          </p:cNvSpPr>
          <p:nvPr>
            <p:ph idx="1"/>
          </p:nvPr>
        </p:nvSpPr>
        <p:spPr/>
        <p:txBody>
          <a:bodyPr>
            <a:normAutofit/>
          </a:bodyPr>
          <a:lstStyle/>
          <a:p>
            <a:r>
              <a:rPr lang="en-US" sz="2200">
                <a:latin typeface="+mn-lt"/>
              </a:rPr>
              <a:t>The pandemic has stretched state and federal resources at a time when families have great needs.</a:t>
            </a:r>
          </a:p>
          <a:p>
            <a:r>
              <a:rPr lang="en-US" sz="2200">
                <a:latin typeface="+mn-lt"/>
              </a:rPr>
              <a:t>What expansions that have occurred in the Part C program do you need legislative action on to continue?(e.g., telehealth, Medicaid expansion)</a:t>
            </a:r>
          </a:p>
          <a:p>
            <a:r>
              <a:rPr lang="en-US" sz="2200">
                <a:latin typeface="+mn-lt"/>
              </a:rPr>
              <a:t>Assess whether this is the right time to proceed, engaging and educating policymakers is important even when you don’t have an ask.</a:t>
            </a:r>
          </a:p>
        </p:txBody>
      </p:sp>
    </p:spTree>
    <p:extLst>
      <p:ext uri="{BB962C8B-B14F-4D97-AF65-F5344CB8AC3E}">
        <p14:creationId xmlns:p14="http://schemas.microsoft.com/office/powerpoint/2010/main" val="102549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5C23-4BA7-4685-85DA-8FF5CFFFFC0F}"/>
              </a:ext>
            </a:extLst>
          </p:cNvPr>
          <p:cNvSpPr>
            <a:spLocks noGrp="1"/>
          </p:cNvSpPr>
          <p:nvPr>
            <p:ph type="title"/>
          </p:nvPr>
        </p:nvSpPr>
        <p:spPr/>
        <p:txBody>
          <a:bodyPr>
            <a:noAutofit/>
          </a:bodyPr>
          <a:lstStyle/>
          <a:p>
            <a:r>
              <a:rPr lang="en-US">
                <a:latin typeface="+mj-lt"/>
                <a:cs typeface="Arial"/>
              </a:rPr>
              <a:t>How do stakeholders support </a:t>
            </a:r>
            <a:br>
              <a:rPr lang="en-US">
                <a:latin typeface="+mj-lt"/>
              </a:rPr>
            </a:br>
            <a:r>
              <a:rPr lang="en-US">
                <a:latin typeface="+mj-lt"/>
                <a:cs typeface="Arial"/>
              </a:rPr>
              <a:t>a successful advocacy effort? </a:t>
            </a:r>
            <a:endParaRPr lang="en-US">
              <a:latin typeface="+mj-lt"/>
            </a:endParaRPr>
          </a:p>
        </p:txBody>
      </p:sp>
      <p:sp>
        <p:nvSpPr>
          <p:cNvPr id="3" name="Content Placeholder 2">
            <a:extLst>
              <a:ext uri="{FF2B5EF4-FFF2-40B4-BE49-F238E27FC236}">
                <a16:creationId xmlns:a16="http://schemas.microsoft.com/office/drawing/2014/main" id="{0B17B9BA-2E5C-4755-B988-4F4FA7BCF441}"/>
              </a:ext>
            </a:extLst>
          </p:cNvPr>
          <p:cNvSpPr>
            <a:spLocks noGrp="1"/>
          </p:cNvSpPr>
          <p:nvPr>
            <p:ph idx="1"/>
          </p:nvPr>
        </p:nvSpPr>
        <p:spPr>
          <a:xfrm>
            <a:off x="587829" y="1368358"/>
            <a:ext cx="7466407" cy="4097988"/>
          </a:xfrm>
        </p:spPr>
        <p:txBody>
          <a:bodyPr>
            <a:normAutofit fontScale="92500" lnSpcReduction="10000"/>
          </a:bodyPr>
          <a:lstStyle/>
          <a:p>
            <a:r>
              <a:rPr lang="en-US" sz="2400"/>
              <a:t>Share stories, data and resources on your issue.</a:t>
            </a:r>
          </a:p>
          <a:p>
            <a:r>
              <a:rPr lang="en-US" sz="2400"/>
              <a:t>Frame the message for the various audiences.</a:t>
            </a:r>
          </a:p>
          <a:p>
            <a:r>
              <a:rPr lang="en-US" sz="2400"/>
              <a:t>Visit legislators when they are not in session and in their home offices; invite them to visit your program.</a:t>
            </a:r>
          </a:p>
          <a:p>
            <a:r>
              <a:rPr lang="en-US" sz="2400"/>
              <a:t>Use social media to tell the story (e.g., Facebook, Twitter); place op-eds in the paper; attend townhalls; make calls to legislative offices.</a:t>
            </a:r>
          </a:p>
          <a:p>
            <a:r>
              <a:rPr lang="en-US" sz="2400"/>
              <a:t>Build strong partnerships with networks and coalitions who have similar issues.</a:t>
            </a:r>
          </a:p>
        </p:txBody>
      </p:sp>
      <p:pic>
        <p:nvPicPr>
          <p:cNvPr id="5" name="Picture 4" descr="young girl born with a missing arm being held by her father and smiling at something off camera">
            <a:extLst>
              <a:ext uri="{FF2B5EF4-FFF2-40B4-BE49-F238E27FC236}">
                <a16:creationId xmlns:a16="http://schemas.microsoft.com/office/drawing/2014/main" id="{AD3C9DE5-61AA-4249-A255-B16B8466BEA8}"/>
              </a:ext>
            </a:extLst>
          </p:cNvPr>
          <p:cNvPicPr>
            <a:picLocks noChangeAspect="1"/>
          </p:cNvPicPr>
          <p:nvPr/>
        </p:nvPicPr>
        <p:blipFill>
          <a:blip r:embed="rId3"/>
          <a:srcRect/>
          <a:stretch/>
        </p:blipFill>
        <p:spPr>
          <a:xfrm>
            <a:off x="8299446" y="1141380"/>
            <a:ext cx="3361345" cy="2235295"/>
          </a:xfrm>
          <a:prstGeom prst="rect">
            <a:avLst/>
          </a:prstGeom>
          <a:ln w="12700">
            <a:solidFill>
              <a:schemeClr val="tx1"/>
            </a:solidFill>
          </a:ln>
        </p:spPr>
      </p:pic>
      <p:pic>
        <p:nvPicPr>
          <p:cNvPr id="7" name="Picture 6" descr="2 preschool children climbing on a playground toy">
            <a:extLst>
              <a:ext uri="{FF2B5EF4-FFF2-40B4-BE49-F238E27FC236}">
                <a16:creationId xmlns:a16="http://schemas.microsoft.com/office/drawing/2014/main" id="{8AD4B737-755D-43BE-A945-63089378AC8F}"/>
              </a:ext>
            </a:extLst>
          </p:cNvPr>
          <p:cNvPicPr>
            <a:picLocks noChangeAspect="1"/>
          </p:cNvPicPr>
          <p:nvPr/>
        </p:nvPicPr>
        <p:blipFill>
          <a:blip r:embed="rId4"/>
          <a:srcRect/>
          <a:stretch/>
        </p:blipFill>
        <p:spPr>
          <a:xfrm>
            <a:off x="8299446" y="3552218"/>
            <a:ext cx="3361345" cy="2235295"/>
          </a:xfrm>
          <a:prstGeom prst="rect">
            <a:avLst/>
          </a:prstGeom>
          <a:ln w="12700">
            <a:solidFill>
              <a:schemeClr val="tx1"/>
            </a:solidFill>
          </a:ln>
        </p:spPr>
      </p:pic>
    </p:spTree>
    <p:extLst>
      <p:ext uri="{BB962C8B-B14F-4D97-AF65-F5344CB8AC3E}">
        <p14:creationId xmlns:p14="http://schemas.microsoft.com/office/powerpoint/2010/main" val="1069063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D9F-1579-49A8-A9F6-D5663CD40E4D}"/>
              </a:ext>
            </a:extLst>
          </p:cNvPr>
          <p:cNvSpPr>
            <a:spLocks noGrp="1"/>
          </p:cNvSpPr>
          <p:nvPr>
            <p:ph type="title"/>
          </p:nvPr>
        </p:nvSpPr>
        <p:spPr/>
        <p:txBody>
          <a:bodyPr/>
          <a:lstStyle/>
          <a:p>
            <a:r>
              <a:rPr lang="en-US">
                <a:latin typeface="Arial"/>
                <a:cs typeface="Arial"/>
              </a:rPr>
              <a:t>Reflection Questions</a:t>
            </a:r>
          </a:p>
        </p:txBody>
      </p:sp>
      <p:sp>
        <p:nvSpPr>
          <p:cNvPr id="3" name="Content Placeholder 2">
            <a:extLst>
              <a:ext uri="{FF2B5EF4-FFF2-40B4-BE49-F238E27FC236}">
                <a16:creationId xmlns:a16="http://schemas.microsoft.com/office/drawing/2014/main" id="{760D1A3B-8CC7-4884-9ED6-513F449C9367}"/>
              </a:ext>
            </a:extLst>
          </p:cNvPr>
          <p:cNvSpPr>
            <a:spLocks noGrp="1"/>
          </p:cNvSpPr>
          <p:nvPr>
            <p:ph idx="1"/>
          </p:nvPr>
        </p:nvSpPr>
        <p:spPr/>
        <p:txBody>
          <a:bodyPr vert="horz" lIns="91440" tIns="45720" rIns="91440" bIns="45720" rtlCol="0" anchor="t">
            <a:normAutofit/>
          </a:bodyPr>
          <a:lstStyle/>
          <a:p>
            <a:pPr marL="0" indent="0">
              <a:buNone/>
            </a:pPr>
            <a:r>
              <a:rPr lang="en-US" sz="2400"/>
              <a:t>How are you adjusting your approach to leading in an uncertain environment?</a:t>
            </a:r>
          </a:p>
          <a:p>
            <a:pPr lvl="1"/>
            <a:r>
              <a:rPr lang="en-US" sz="2400">
                <a:cs typeface="Calibri"/>
              </a:rPr>
              <a:t>What are your state’s ongoing challenges?</a:t>
            </a:r>
          </a:p>
          <a:p>
            <a:pPr lvl="1"/>
            <a:r>
              <a:rPr lang="en-US" sz="2400">
                <a:cs typeface="Calibri"/>
              </a:rPr>
              <a:t>What are your state’s opportunities?</a:t>
            </a:r>
          </a:p>
          <a:p>
            <a:pPr marL="457200" lvl="1" indent="0">
              <a:buNone/>
            </a:pPr>
            <a:endParaRPr lang="en-US" sz="2400"/>
          </a:p>
          <a:p>
            <a:pPr marL="457200" lvl="1" indent="0">
              <a:buNone/>
            </a:pPr>
            <a:endParaRPr lang="en-US" sz="2400"/>
          </a:p>
          <a:p>
            <a:pPr marL="0" indent="0">
              <a:buNone/>
            </a:pPr>
            <a:r>
              <a:rPr lang="en-US" sz="2400"/>
              <a:t>As state and federal resources are stretched, how do you make the case that EI is a critical priority? </a:t>
            </a:r>
          </a:p>
          <a:p>
            <a:pPr lvl="1"/>
            <a:endParaRPr lang="en-US" sz="2400">
              <a:cs typeface="Calibri"/>
            </a:endParaRPr>
          </a:p>
        </p:txBody>
      </p:sp>
    </p:spTree>
    <p:extLst>
      <p:ext uri="{BB962C8B-B14F-4D97-AF65-F5344CB8AC3E}">
        <p14:creationId xmlns:p14="http://schemas.microsoft.com/office/powerpoint/2010/main" val="2269767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young family of mother, father and daughter smiling at the camerra">
            <a:extLst>
              <a:ext uri="{FF2B5EF4-FFF2-40B4-BE49-F238E27FC236}">
                <a16:creationId xmlns:a16="http://schemas.microsoft.com/office/drawing/2014/main" id="{D49D8B7C-7480-4EE1-980A-1FCD2023C910}"/>
              </a:ext>
            </a:extLst>
          </p:cNvPr>
          <p:cNvPicPr>
            <a:picLocks noChangeAspect="1"/>
          </p:cNvPicPr>
          <p:nvPr/>
        </p:nvPicPr>
        <p:blipFill>
          <a:blip r:embed="rId3"/>
          <a:srcRect l="8725" r="8725"/>
          <a:stretch/>
        </p:blipFill>
        <p:spPr>
          <a:xfrm>
            <a:off x="0" y="892668"/>
            <a:ext cx="5626359" cy="5111812"/>
          </a:xfrm>
          <a:prstGeom prst="rect">
            <a:avLst/>
          </a:prstGeom>
        </p:spPr>
      </p:pic>
      <p:sp>
        <p:nvSpPr>
          <p:cNvPr id="3" name="Content Placeholder 2">
            <a:extLst>
              <a:ext uri="{FF2B5EF4-FFF2-40B4-BE49-F238E27FC236}">
                <a16:creationId xmlns:a16="http://schemas.microsoft.com/office/drawing/2014/main" id="{D3B99BEA-597C-4562-9D7C-DFC48AD347D0}"/>
              </a:ext>
            </a:extLst>
          </p:cNvPr>
          <p:cNvSpPr>
            <a:spLocks noGrp="1"/>
          </p:cNvSpPr>
          <p:nvPr>
            <p:ph idx="1"/>
          </p:nvPr>
        </p:nvSpPr>
        <p:spPr>
          <a:xfrm>
            <a:off x="5966927" y="1368358"/>
            <a:ext cx="5626359" cy="4097988"/>
          </a:xfrm>
        </p:spPr>
        <p:txBody>
          <a:bodyPr>
            <a:noAutofit/>
          </a:bodyPr>
          <a:lstStyle/>
          <a:p>
            <a:r>
              <a:rPr lang="en-US" sz="2400">
                <a:latin typeface="+mn-lt"/>
                <a:cs typeface="Times New Roman" panose="02020603050405020304" pitchFamily="18" charset="0"/>
              </a:rPr>
              <a:t>Families:</a:t>
            </a:r>
          </a:p>
          <a:p>
            <a:pPr lvl="1"/>
            <a:r>
              <a:rPr lang="en-US" sz="2400">
                <a:latin typeface="+mn-lt"/>
                <a:cs typeface="Times New Roman" panose="02020603050405020304" pitchFamily="18" charset="0"/>
              </a:rPr>
              <a:t>Build on strong relationships with families served</a:t>
            </a:r>
          </a:p>
          <a:p>
            <a:pPr lvl="1"/>
            <a:r>
              <a:rPr lang="en-US" sz="2400">
                <a:latin typeface="+mn-lt"/>
                <a:cs typeface="Times New Roman" panose="02020603050405020304" pitchFamily="18" charset="0"/>
              </a:rPr>
              <a:t>Recognize families as your primary political strength</a:t>
            </a:r>
          </a:p>
          <a:p>
            <a:pPr lvl="1"/>
            <a:r>
              <a:rPr lang="en-US" sz="2400">
                <a:latin typeface="+mn-lt"/>
                <a:cs typeface="Times New Roman"/>
              </a:rPr>
              <a:t>Seek support from your state Parent Training and Information (PTI) Centers</a:t>
            </a:r>
          </a:p>
          <a:p>
            <a:pPr marL="0" indent="0">
              <a:buNone/>
            </a:pPr>
            <a:endParaRPr lang="en-US" sz="2400">
              <a:latin typeface="+mn-lt"/>
            </a:endParaRPr>
          </a:p>
        </p:txBody>
      </p:sp>
      <p:sp>
        <p:nvSpPr>
          <p:cNvPr id="2" name="Title 1">
            <a:extLst>
              <a:ext uri="{FF2B5EF4-FFF2-40B4-BE49-F238E27FC236}">
                <a16:creationId xmlns:a16="http://schemas.microsoft.com/office/drawing/2014/main" id="{16F8855C-8DD5-42CC-B489-48481BE18536}"/>
              </a:ext>
            </a:extLst>
          </p:cNvPr>
          <p:cNvSpPr>
            <a:spLocks noGrp="1"/>
          </p:cNvSpPr>
          <p:nvPr>
            <p:ph type="title"/>
          </p:nvPr>
        </p:nvSpPr>
        <p:spPr/>
        <p:txBody>
          <a:bodyPr/>
          <a:lstStyle/>
          <a:p>
            <a:r>
              <a:rPr lang="en-US">
                <a:latin typeface="Arial"/>
                <a:cs typeface="Arial"/>
              </a:rPr>
              <a:t>Who are your stakeholders? </a:t>
            </a:r>
            <a:r>
              <a:rPr lang="en-US" sz="1400">
                <a:solidFill>
                  <a:schemeClr val="bg2"/>
                </a:solidFill>
                <a:latin typeface="Arial"/>
                <a:cs typeface="Arial"/>
              </a:rPr>
              <a:t>cont’d</a:t>
            </a:r>
            <a:r>
              <a:rPr lang="en-US">
                <a:solidFill>
                  <a:schemeClr val="bg2"/>
                </a:solidFill>
                <a:latin typeface="Arial"/>
                <a:cs typeface="Arial"/>
              </a:rPr>
              <a:t> </a:t>
            </a:r>
            <a:endParaRPr lang="en-US">
              <a:solidFill>
                <a:schemeClr val="bg2"/>
              </a:solidFill>
            </a:endParaRPr>
          </a:p>
        </p:txBody>
      </p:sp>
    </p:spTree>
    <p:extLst>
      <p:ext uri="{BB962C8B-B14F-4D97-AF65-F5344CB8AC3E}">
        <p14:creationId xmlns:p14="http://schemas.microsoft.com/office/powerpoint/2010/main" val="2132531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multiple hands raised in the air">
            <a:extLst>
              <a:ext uri="{FF2B5EF4-FFF2-40B4-BE49-F238E27FC236}">
                <a16:creationId xmlns:a16="http://schemas.microsoft.com/office/drawing/2014/main" id="{5CB0C6DC-BA32-485B-8CDE-D05E423D6A05}"/>
              </a:ext>
            </a:extLst>
          </p:cNvPr>
          <p:cNvPicPr>
            <a:picLocks noChangeAspect="1"/>
          </p:cNvPicPr>
          <p:nvPr/>
        </p:nvPicPr>
        <p:blipFill rotWithShape="1">
          <a:blip r:embed="rId3">
            <a:alphaModFix/>
          </a:blip>
          <a:srcRect l="20748" r="17016" b="-1"/>
          <a:stretch/>
        </p:blipFill>
        <p:spPr>
          <a:xfrm>
            <a:off x="1" y="1316736"/>
            <a:ext cx="4974336" cy="4687744"/>
          </a:xfrm>
          <a:prstGeom prst="rect">
            <a:avLst/>
          </a:prstGeom>
        </p:spPr>
      </p:pic>
      <p:sp>
        <p:nvSpPr>
          <p:cNvPr id="3" name="Content Placeholder 2">
            <a:extLst>
              <a:ext uri="{FF2B5EF4-FFF2-40B4-BE49-F238E27FC236}">
                <a16:creationId xmlns:a16="http://schemas.microsoft.com/office/drawing/2014/main" id="{8B99E0D5-DAC7-4A47-BF1D-C82AACC5DDE8}"/>
              </a:ext>
            </a:extLst>
          </p:cNvPr>
          <p:cNvSpPr>
            <a:spLocks noGrp="1"/>
          </p:cNvSpPr>
          <p:nvPr>
            <p:ph idx="1"/>
          </p:nvPr>
        </p:nvSpPr>
        <p:spPr>
          <a:xfrm>
            <a:off x="5915192" y="1192996"/>
            <a:ext cx="5966927" cy="4097988"/>
          </a:xfrm>
        </p:spPr>
        <p:txBody>
          <a:bodyPr anchor="t">
            <a:noAutofit/>
          </a:bodyPr>
          <a:lstStyle/>
          <a:p>
            <a:pPr marL="0" indent="0">
              <a:buNone/>
            </a:pPr>
            <a:r>
              <a:rPr lang="en-US" sz="2200">
                <a:solidFill>
                  <a:srgbClr val="000000"/>
                </a:solidFill>
                <a:latin typeface="+mn-lt"/>
                <a:cs typeface="Times New Roman" panose="02020603050405020304" pitchFamily="18" charset="0"/>
              </a:rPr>
              <a:t>Building leverage and on-going collaborative partnerships with:</a:t>
            </a:r>
          </a:p>
          <a:p>
            <a:r>
              <a:rPr lang="en-US" sz="2200">
                <a:solidFill>
                  <a:srgbClr val="000000"/>
                </a:solidFill>
                <a:latin typeface="+mn-lt"/>
                <a:cs typeface="Times New Roman" panose="02020603050405020304" pitchFamily="18" charset="0"/>
              </a:rPr>
              <a:t>Service providers:</a:t>
            </a:r>
          </a:p>
          <a:p>
            <a:pPr lvl="1">
              <a:lnSpc>
                <a:spcPct val="100000"/>
              </a:lnSpc>
            </a:pPr>
            <a:r>
              <a:rPr lang="en-US" sz="2200">
                <a:solidFill>
                  <a:srgbClr val="000000"/>
                </a:solidFill>
                <a:latin typeface="+mn-lt"/>
                <a:cs typeface="Times New Roman" panose="02020603050405020304" pitchFamily="18" charset="0"/>
              </a:rPr>
              <a:t>Assess your relationship with your provider community.</a:t>
            </a:r>
          </a:p>
          <a:p>
            <a:pPr lvl="1">
              <a:lnSpc>
                <a:spcPct val="100000"/>
              </a:lnSpc>
            </a:pPr>
            <a:r>
              <a:rPr lang="en-US" sz="2200">
                <a:solidFill>
                  <a:srgbClr val="000000"/>
                </a:solidFill>
                <a:latin typeface="+mn-lt"/>
                <a:cs typeface="Times New Roman" panose="02020603050405020304" pitchFamily="18" charset="0"/>
              </a:rPr>
              <a:t>Do they have a trade organization?</a:t>
            </a:r>
          </a:p>
          <a:p>
            <a:pPr lvl="1">
              <a:lnSpc>
                <a:spcPct val="100000"/>
              </a:lnSpc>
            </a:pPr>
            <a:r>
              <a:rPr lang="en-US" sz="2200">
                <a:solidFill>
                  <a:srgbClr val="000000"/>
                </a:solidFill>
                <a:latin typeface="+mn-lt"/>
                <a:cs typeface="Times New Roman" panose="02020603050405020304" pitchFamily="18" charset="0"/>
              </a:rPr>
              <a:t>Providers are key allies if you operate in concert. </a:t>
            </a:r>
          </a:p>
          <a:p>
            <a:pPr lvl="1">
              <a:lnSpc>
                <a:spcPct val="100000"/>
              </a:lnSpc>
            </a:pPr>
            <a:r>
              <a:rPr lang="en-US" sz="2200">
                <a:solidFill>
                  <a:srgbClr val="000000"/>
                </a:solidFill>
                <a:latin typeface="+mn-lt"/>
                <a:cs typeface="Times New Roman"/>
              </a:rPr>
              <a:t>Are providers currently politically active?</a:t>
            </a:r>
          </a:p>
          <a:p>
            <a:pPr lvl="1">
              <a:lnSpc>
                <a:spcPct val="100000"/>
              </a:lnSpc>
            </a:pPr>
            <a:r>
              <a:rPr lang="en-US" sz="2200">
                <a:solidFill>
                  <a:srgbClr val="000000"/>
                </a:solidFill>
                <a:latin typeface="+mn-lt"/>
                <a:cs typeface="Times New Roman" panose="02020603050405020304" pitchFamily="18" charset="0"/>
              </a:rPr>
              <a:t>Are you on the same page regarding system direction?</a:t>
            </a:r>
          </a:p>
        </p:txBody>
      </p:sp>
      <p:sp>
        <p:nvSpPr>
          <p:cNvPr id="2" name="Title 1">
            <a:extLst>
              <a:ext uri="{FF2B5EF4-FFF2-40B4-BE49-F238E27FC236}">
                <a16:creationId xmlns:a16="http://schemas.microsoft.com/office/drawing/2014/main" id="{1E353CB8-FFDC-431C-A672-CB6E3ED831BF}"/>
              </a:ext>
            </a:extLst>
          </p:cNvPr>
          <p:cNvSpPr>
            <a:spLocks noGrp="1"/>
          </p:cNvSpPr>
          <p:nvPr>
            <p:ph type="title"/>
          </p:nvPr>
        </p:nvSpPr>
        <p:spPr/>
        <p:txBody>
          <a:bodyPr anchor="ctr">
            <a:noAutofit/>
          </a:bodyPr>
          <a:lstStyle/>
          <a:p>
            <a:r>
              <a:rPr lang="en-US">
                <a:latin typeface="+mj-lt"/>
                <a:cs typeface="Arial"/>
              </a:rPr>
              <a:t>Who are your stakeholders? </a:t>
            </a:r>
            <a:endParaRPr lang="en-US">
              <a:latin typeface="+mj-lt"/>
            </a:endParaRPr>
          </a:p>
        </p:txBody>
      </p:sp>
    </p:spTree>
    <p:extLst>
      <p:ext uri="{BB962C8B-B14F-4D97-AF65-F5344CB8AC3E}">
        <p14:creationId xmlns:p14="http://schemas.microsoft.com/office/powerpoint/2010/main" val="1030519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oddlers sitting on a chair wearing funny hats and smiling">
            <a:extLst>
              <a:ext uri="{FF2B5EF4-FFF2-40B4-BE49-F238E27FC236}">
                <a16:creationId xmlns:a16="http://schemas.microsoft.com/office/drawing/2014/main" id="{B793C120-CEF5-458F-91C6-9306E6D64FDC}"/>
              </a:ext>
            </a:extLst>
          </p:cNvPr>
          <p:cNvPicPr>
            <a:picLocks noChangeAspect="1"/>
          </p:cNvPicPr>
          <p:nvPr/>
        </p:nvPicPr>
        <p:blipFill>
          <a:blip r:embed="rId3"/>
          <a:srcRect l="13409" r="13409"/>
          <a:stretch/>
        </p:blipFill>
        <p:spPr>
          <a:xfrm>
            <a:off x="0" y="873094"/>
            <a:ext cx="5626359" cy="5111812"/>
          </a:xfrm>
          <a:prstGeom prst="rect">
            <a:avLst/>
          </a:prstGeom>
        </p:spPr>
      </p:pic>
      <p:sp>
        <p:nvSpPr>
          <p:cNvPr id="3" name="Content Placeholder 2">
            <a:extLst>
              <a:ext uri="{FF2B5EF4-FFF2-40B4-BE49-F238E27FC236}">
                <a16:creationId xmlns:a16="http://schemas.microsoft.com/office/drawing/2014/main" id="{D3B99BEA-597C-4562-9D7C-DFC48AD347D0}"/>
              </a:ext>
            </a:extLst>
          </p:cNvPr>
          <p:cNvSpPr>
            <a:spLocks noGrp="1"/>
          </p:cNvSpPr>
          <p:nvPr>
            <p:ph idx="1"/>
          </p:nvPr>
        </p:nvSpPr>
        <p:spPr>
          <a:xfrm>
            <a:off x="5966927" y="1368358"/>
            <a:ext cx="5626359" cy="4097988"/>
          </a:xfrm>
        </p:spPr>
        <p:txBody>
          <a:bodyPr>
            <a:noAutofit/>
          </a:bodyPr>
          <a:lstStyle/>
          <a:p>
            <a:r>
              <a:rPr lang="en-US" sz="2400">
                <a:latin typeface="+mn-lt"/>
              </a:rPr>
              <a:t>Legislators:</a:t>
            </a:r>
          </a:p>
          <a:p>
            <a:pPr lvl="1"/>
            <a:r>
              <a:rPr lang="en-US" sz="2400">
                <a:latin typeface="+mn-lt"/>
              </a:rPr>
              <a:t>Identify a political champion(s) within your state legislature/general assembly</a:t>
            </a:r>
          </a:p>
          <a:p>
            <a:pPr lvl="1"/>
            <a:r>
              <a:rPr lang="en-US" sz="2400">
                <a:latin typeface="+mn-lt"/>
              </a:rPr>
              <a:t>Work with your Lead Agency’s legislative staff liaison</a:t>
            </a:r>
          </a:p>
          <a:p>
            <a:pPr lvl="1"/>
            <a:r>
              <a:rPr lang="en-US" sz="2400">
                <a:latin typeface="+mn-lt"/>
              </a:rPr>
              <a:t>Legislators with children receiving, or have received, early intervention services</a:t>
            </a:r>
          </a:p>
          <a:p>
            <a:endParaRPr lang="en-US" sz="2400">
              <a:latin typeface="+mn-lt"/>
            </a:endParaRPr>
          </a:p>
        </p:txBody>
      </p:sp>
      <p:sp>
        <p:nvSpPr>
          <p:cNvPr id="2" name="Title 1">
            <a:extLst>
              <a:ext uri="{FF2B5EF4-FFF2-40B4-BE49-F238E27FC236}">
                <a16:creationId xmlns:a16="http://schemas.microsoft.com/office/drawing/2014/main" id="{16F8855C-8DD5-42CC-B489-48481BE18536}"/>
              </a:ext>
            </a:extLst>
          </p:cNvPr>
          <p:cNvSpPr>
            <a:spLocks noGrp="1"/>
          </p:cNvSpPr>
          <p:nvPr>
            <p:ph type="title"/>
          </p:nvPr>
        </p:nvSpPr>
        <p:spPr/>
        <p:txBody>
          <a:bodyPr/>
          <a:lstStyle/>
          <a:p>
            <a:pPr algn="ctr"/>
            <a:r>
              <a:rPr lang="en-US">
                <a:latin typeface="Arial"/>
                <a:cs typeface="Arial"/>
              </a:rPr>
              <a:t>Who are your stakeholders? </a:t>
            </a:r>
            <a:r>
              <a:rPr lang="en-US" sz="1400">
                <a:solidFill>
                  <a:schemeClr val="bg2"/>
                </a:solidFill>
                <a:latin typeface="Arial"/>
                <a:cs typeface="Arial"/>
              </a:rPr>
              <a:t>cont’d 3</a:t>
            </a:r>
          </a:p>
        </p:txBody>
      </p:sp>
    </p:spTree>
    <p:extLst>
      <p:ext uri="{BB962C8B-B14F-4D97-AF65-F5344CB8AC3E}">
        <p14:creationId xmlns:p14="http://schemas.microsoft.com/office/powerpoint/2010/main" val="2853614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reschool girl wearing a stethoscope listening to teacher's heart">
            <a:extLst>
              <a:ext uri="{FF2B5EF4-FFF2-40B4-BE49-F238E27FC236}">
                <a16:creationId xmlns:a16="http://schemas.microsoft.com/office/drawing/2014/main" id="{9A5C9FA6-71B9-4C22-B131-F7489871C2DA}"/>
              </a:ext>
            </a:extLst>
          </p:cNvPr>
          <p:cNvPicPr>
            <a:picLocks noChangeAspect="1"/>
          </p:cNvPicPr>
          <p:nvPr/>
        </p:nvPicPr>
        <p:blipFill rotWithShape="1">
          <a:blip r:embed="rId3"/>
          <a:srcRect l="20353" r="13574" b="9223"/>
          <a:stretch/>
        </p:blipFill>
        <p:spPr>
          <a:xfrm>
            <a:off x="1" y="870877"/>
            <a:ext cx="5606142" cy="5134908"/>
          </a:xfrm>
          <a:prstGeom prst="rect">
            <a:avLst/>
          </a:prstGeom>
        </p:spPr>
      </p:pic>
      <p:sp>
        <p:nvSpPr>
          <p:cNvPr id="3" name="Content Placeholder 2">
            <a:extLst>
              <a:ext uri="{FF2B5EF4-FFF2-40B4-BE49-F238E27FC236}">
                <a16:creationId xmlns:a16="http://schemas.microsoft.com/office/drawing/2014/main" id="{D3B99BEA-597C-4562-9D7C-DFC48AD347D0}"/>
              </a:ext>
            </a:extLst>
          </p:cNvPr>
          <p:cNvSpPr>
            <a:spLocks noGrp="1"/>
          </p:cNvSpPr>
          <p:nvPr>
            <p:ph idx="1"/>
          </p:nvPr>
        </p:nvSpPr>
        <p:spPr>
          <a:xfrm>
            <a:off x="5998030" y="870877"/>
            <a:ext cx="5606142" cy="4097988"/>
          </a:xfrm>
        </p:spPr>
        <p:txBody>
          <a:bodyPr>
            <a:noAutofit/>
          </a:bodyPr>
          <a:lstStyle/>
          <a:p>
            <a:r>
              <a:rPr lang="en-US" sz="2400">
                <a:latin typeface="+mn-lt"/>
                <a:cs typeface="Times New Roman" panose="02020603050405020304" pitchFamily="18" charset="0"/>
              </a:rPr>
              <a:t>Insurers/Benefit Coordinators (if seeking change in insurance status):</a:t>
            </a:r>
          </a:p>
          <a:p>
            <a:pPr lvl="1"/>
            <a:r>
              <a:rPr lang="en-US" sz="2400">
                <a:latin typeface="+mn-lt"/>
              </a:rPr>
              <a:t>Build collegial relationships with benefit coordinators at public and private health plans</a:t>
            </a:r>
          </a:p>
          <a:p>
            <a:pPr lvl="1"/>
            <a:r>
              <a:rPr lang="en-US" sz="2400">
                <a:latin typeface="+mn-lt"/>
              </a:rPr>
              <a:t>Meet regularly with these coordinators</a:t>
            </a:r>
          </a:p>
          <a:p>
            <a:pPr lvl="1"/>
            <a:r>
              <a:rPr lang="en-US" sz="2400">
                <a:latin typeface="+mn-lt"/>
              </a:rPr>
              <a:t>Establish a supportive contact at your state/territorial Division of Insurance</a:t>
            </a:r>
          </a:p>
          <a:p>
            <a:endParaRPr lang="en-US" sz="2400">
              <a:latin typeface="+mn-lt"/>
            </a:endParaRPr>
          </a:p>
        </p:txBody>
      </p:sp>
      <p:sp>
        <p:nvSpPr>
          <p:cNvPr id="2" name="Title 1">
            <a:extLst>
              <a:ext uri="{FF2B5EF4-FFF2-40B4-BE49-F238E27FC236}">
                <a16:creationId xmlns:a16="http://schemas.microsoft.com/office/drawing/2014/main" id="{16F8855C-8DD5-42CC-B489-48481BE18536}"/>
              </a:ext>
            </a:extLst>
          </p:cNvPr>
          <p:cNvSpPr>
            <a:spLocks noGrp="1"/>
          </p:cNvSpPr>
          <p:nvPr>
            <p:ph type="title"/>
          </p:nvPr>
        </p:nvSpPr>
        <p:spPr/>
        <p:txBody>
          <a:bodyPr/>
          <a:lstStyle/>
          <a:p>
            <a:r>
              <a:rPr lang="en-US">
                <a:latin typeface="Arial"/>
                <a:cs typeface="Arial"/>
              </a:rPr>
              <a:t>Who are your stakeholders? </a:t>
            </a:r>
            <a:r>
              <a:rPr lang="en-US" sz="1400">
                <a:solidFill>
                  <a:schemeClr val="bg2"/>
                </a:solidFill>
                <a:latin typeface="Arial"/>
                <a:cs typeface="Arial"/>
              </a:rPr>
              <a:t>cont’d 2</a:t>
            </a:r>
            <a:r>
              <a:rPr lang="en-US">
                <a:latin typeface="Arial"/>
                <a:cs typeface="Arial"/>
              </a:rPr>
              <a:t> </a:t>
            </a:r>
            <a:endParaRPr lang="en-US"/>
          </a:p>
        </p:txBody>
      </p:sp>
    </p:spTree>
    <p:extLst>
      <p:ext uri="{BB962C8B-B14F-4D97-AF65-F5344CB8AC3E}">
        <p14:creationId xmlns:p14="http://schemas.microsoft.com/office/powerpoint/2010/main" val="753721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5C6E-16BB-431D-9A65-D71A505F630E}"/>
              </a:ext>
            </a:extLst>
          </p:cNvPr>
          <p:cNvSpPr>
            <a:spLocks noGrp="1"/>
          </p:cNvSpPr>
          <p:nvPr>
            <p:ph type="title"/>
          </p:nvPr>
        </p:nvSpPr>
        <p:spPr/>
        <p:txBody>
          <a:bodyPr/>
          <a:lstStyle/>
          <a:p>
            <a:r>
              <a:rPr lang="en-US"/>
              <a:t>Reflection Questions </a:t>
            </a:r>
            <a:r>
              <a:rPr lang="en-US">
                <a:solidFill>
                  <a:srgbClr val="F9FDFF"/>
                </a:solidFill>
              </a:rPr>
              <a:t>2</a:t>
            </a:r>
          </a:p>
        </p:txBody>
      </p:sp>
      <p:sp>
        <p:nvSpPr>
          <p:cNvPr id="3" name="Content Placeholder 2">
            <a:extLst>
              <a:ext uri="{FF2B5EF4-FFF2-40B4-BE49-F238E27FC236}">
                <a16:creationId xmlns:a16="http://schemas.microsoft.com/office/drawing/2014/main" id="{2A7FF7E9-BDA8-44BA-A12D-CEF8CE990C63}"/>
              </a:ext>
            </a:extLst>
          </p:cNvPr>
          <p:cNvSpPr>
            <a:spLocks noGrp="1"/>
          </p:cNvSpPr>
          <p:nvPr>
            <p:ph idx="1"/>
          </p:nvPr>
        </p:nvSpPr>
        <p:spPr/>
        <p:txBody>
          <a:bodyPr vert="horz" lIns="91440" tIns="45720" rIns="91440" bIns="45720" rtlCol="0" anchor="t">
            <a:noAutofit/>
          </a:bodyPr>
          <a:lstStyle/>
          <a:p>
            <a:pPr marL="0">
              <a:lnSpc>
                <a:spcPct val="100000"/>
              </a:lnSpc>
              <a:spcBef>
                <a:spcPts val="600"/>
              </a:spcBef>
              <a:buClr>
                <a:srgbClr val="663366">
                  <a:lumMod val="60000"/>
                  <a:lumOff val="40000"/>
                </a:srgbClr>
              </a:buClr>
              <a:buSzPct val="75000"/>
              <a:buNone/>
              <a:defRPr/>
            </a:pPr>
            <a:r>
              <a:rPr lang="en-US" sz="2400">
                <a:latin typeface="+mn-lt"/>
                <a:cs typeface="Calibri"/>
              </a:rPr>
              <a:t>What do your key stakeholders need to know in order to make an informed decision about Part C?</a:t>
            </a:r>
          </a:p>
          <a:p>
            <a:pPr marL="571500" lvl="1" indent="-342900">
              <a:lnSpc>
                <a:spcPct val="100000"/>
              </a:lnSpc>
              <a:spcBef>
                <a:spcPts val="600"/>
              </a:spcBef>
              <a:defRPr/>
            </a:pPr>
            <a:r>
              <a:rPr lang="en-US" sz="2400">
                <a:latin typeface="+mn-lt"/>
                <a:cs typeface="Calibri"/>
              </a:rPr>
              <a:t>Reflect on changing economic and political context.</a:t>
            </a:r>
          </a:p>
          <a:p>
            <a:pPr marL="571500" lvl="1" indent="-342900">
              <a:lnSpc>
                <a:spcPct val="100000"/>
              </a:lnSpc>
              <a:spcBef>
                <a:spcPts val="600"/>
              </a:spcBef>
              <a:defRPr/>
            </a:pPr>
            <a:r>
              <a:rPr lang="en-US" sz="2400">
                <a:latin typeface="+mn-lt"/>
                <a:cs typeface="Calibri"/>
              </a:rPr>
              <a:t>How does this inform next steps?</a:t>
            </a:r>
            <a:endParaRPr lang="en-US" sz="2400">
              <a:latin typeface="+mn-lt"/>
              <a:ea typeface="+mn-lt"/>
              <a:cs typeface="+mn-lt"/>
            </a:endParaRPr>
          </a:p>
          <a:p>
            <a:pPr marL="228600" lvl="1" indent="0">
              <a:lnSpc>
                <a:spcPct val="100000"/>
              </a:lnSpc>
              <a:spcBef>
                <a:spcPts val="600"/>
              </a:spcBef>
              <a:buNone/>
              <a:defRPr/>
            </a:pPr>
            <a:endParaRPr lang="en-US" sz="2400">
              <a:latin typeface="+mn-lt"/>
              <a:ea typeface="+mn-lt"/>
              <a:cs typeface="+mn-lt"/>
            </a:endParaRPr>
          </a:p>
          <a:p>
            <a:pPr marL="0">
              <a:lnSpc>
                <a:spcPct val="100000"/>
              </a:lnSpc>
              <a:spcBef>
                <a:spcPts val="600"/>
              </a:spcBef>
              <a:buNone/>
              <a:defRPr/>
            </a:pPr>
            <a:r>
              <a:rPr lang="en-US" sz="2400">
                <a:latin typeface="+mn-lt"/>
                <a:ea typeface="+mn-lt"/>
                <a:cs typeface="+mn-lt"/>
              </a:rPr>
              <a:t>Legislative Priorities </a:t>
            </a:r>
          </a:p>
          <a:p>
            <a:pPr marL="571500" lvl="1" indent="-342900">
              <a:lnSpc>
                <a:spcPct val="100000"/>
              </a:lnSpc>
              <a:spcBef>
                <a:spcPts val="600"/>
              </a:spcBef>
              <a:defRPr/>
            </a:pPr>
            <a:r>
              <a:rPr lang="en-US" sz="2400">
                <a:latin typeface="+mn-lt"/>
                <a:cs typeface="Arial"/>
              </a:rPr>
              <a:t>What are the policy implications of the changes you want to make? </a:t>
            </a:r>
          </a:p>
          <a:p>
            <a:pPr marL="571500" lvl="1" indent="-342900">
              <a:lnSpc>
                <a:spcPct val="100000"/>
              </a:lnSpc>
              <a:spcBef>
                <a:spcPts val="600"/>
              </a:spcBef>
              <a:defRPr/>
            </a:pPr>
            <a:r>
              <a:rPr lang="en-US" sz="2400">
                <a:latin typeface="+mn-lt"/>
                <a:cs typeface="Arial"/>
              </a:rPr>
              <a:t>What are the legislative priorities for the upcoming session?</a:t>
            </a:r>
          </a:p>
          <a:p>
            <a:pPr marL="571500" lvl="1" indent="-342900">
              <a:lnSpc>
                <a:spcPct val="100000"/>
              </a:lnSpc>
              <a:spcBef>
                <a:spcPts val="600"/>
              </a:spcBef>
              <a:defRPr/>
            </a:pPr>
            <a:r>
              <a:rPr lang="en-US" sz="2400">
                <a:latin typeface="+mn-lt"/>
                <a:cs typeface="Arial"/>
              </a:rPr>
              <a:t>Who are the advocates? 	</a:t>
            </a:r>
          </a:p>
          <a:p>
            <a:endParaRPr lang="en-US" sz="2400">
              <a:latin typeface="+mn-lt"/>
              <a:cs typeface="Arial"/>
            </a:endParaRPr>
          </a:p>
          <a:p>
            <a:pPr marL="914400" lvl="2">
              <a:lnSpc>
                <a:spcPct val="100000"/>
              </a:lnSpc>
              <a:spcBef>
                <a:spcPts val="600"/>
              </a:spcBef>
              <a:buClr>
                <a:srgbClr val="663366">
                  <a:lumMod val="60000"/>
                  <a:lumOff val="40000"/>
                </a:srgbClr>
              </a:buClr>
              <a:buSzPct val="75000"/>
              <a:buFont typeface="Wingdings,Sans-Serif" pitchFamily="2" charset="2"/>
              <a:buChar char="n"/>
              <a:defRPr/>
            </a:pPr>
            <a:endParaRPr lang="en-US" sz="2400" b="1" i="0" u="none" strike="noStrike" kern="1200" cap="none" spc="0" normalizeH="0" baseline="0" noProof="0">
              <a:ln>
                <a:noFill/>
              </a:ln>
              <a:effectLst/>
              <a:uLnTx/>
              <a:uFillTx/>
              <a:latin typeface="+mn-lt"/>
              <a:cs typeface="Calibri"/>
            </a:endParaRPr>
          </a:p>
          <a:p>
            <a:pPr marL="457200" marR="0" lvl="1" algn="l" defTabSz="914400" rtl="0" eaLnBrk="1" fontAlgn="auto" latinLnBrk="0" hangingPunct="1">
              <a:lnSpc>
                <a:spcPct val="100000"/>
              </a:lnSpc>
              <a:spcBef>
                <a:spcPts val="600"/>
              </a:spcBef>
              <a:spcAft>
                <a:spcPts val="0"/>
              </a:spcAft>
              <a:buClr>
                <a:srgbClr val="663366">
                  <a:lumMod val="60000"/>
                  <a:lumOff val="40000"/>
                </a:srgbClr>
              </a:buClr>
              <a:buSzPct val="75000"/>
              <a:buFont typeface="Wingdings" pitchFamily="2" charset="2"/>
              <a:buChar char="n"/>
              <a:tabLst/>
              <a:defRPr/>
            </a:pPr>
            <a:endParaRPr lang="en-US" sz="2400" b="0" i="0" u="none" strike="noStrike" kern="1200" cap="none" spc="0" normalizeH="0" baseline="0" noProof="0">
              <a:ln>
                <a:noFill/>
              </a:ln>
              <a:solidFill>
                <a:srgbClr val="000000"/>
              </a:solidFill>
              <a:effectLst/>
              <a:uLnTx/>
              <a:uFillTx/>
              <a:latin typeface="+mn-lt"/>
            </a:endParaRPr>
          </a:p>
          <a:p>
            <a:pPr marL="228600" lvl="1" indent="0">
              <a:lnSpc>
                <a:spcPct val="100000"/>
              </a:lnSpc>
              <a:spcBef>
                <a:spcPts val="600"/>
              </a:spcBef>
              <a:buClr>
                <a:srgbClr val="663366">
                  <a:lumMod val="60000"/>
                  <a:lumOff val="40000"/>
                </a:srgbClr>
              </a:buClr>
              <a:buSzPct val="75000"/>
              <a:buNone/>
              <a:defRPr/>
            </a:pPr>
            <a:endParaRPr lang="en-US" sz="2400">
              <a:solidFill>
                <a:prstClr val="black">
                  <a:lumMod val="65000"/>
                  <a:lumOff val="35000"/>
                </a:prstClr>
              </a:solidFill>
              <a:latin typeface="+mn-lt"/>
            </a:endParaRPr>
          </a:p>
        </p:txBody>
      </p:sp>
    </p:spTree>
    <p:extLst>
      <p:ext uri="{BB962C8B-B14F-4D97-AF65-F5344CB8AC3E}">
        <p14:creationId xmlns:p14="http://schemas.microsoft.com/office/powerpoint/2010/main" val="3055200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5628-5681-4365-9861-B193F5EC25CF}"/>
              </a:ext>
            </a:extLst>
          </p:cNvPr>
          <p:cNvSpPr>
            <a:spLocks noGrp="1"/>
          </p:cNvSpPr>
          <p:nvPr>
            <p:ph type="title"/>
          </p:nvPr>
        </p:nvSpPr>
        <p:spPr/>
        <p:txBody>
          <a:bodyPr>
            <a:noAutofit/>
          </a:bodyPr>
          <a:lstStyle/>
          <a:p>
            <a:pPr lvl="3" algn="ctr"/>
            <a:r>
              <a:rPr lang="en-US" sz="2400" b="1">
                <a:solidFill>
                  <a:schemeClr val="accent4"/>
                </a:solidFill>
              </a:rPr>
              <a:t> Building the Network: </a:t>
            </a:r>
            <a:br>
              <a:rPr lang="en-US" sz="2400" b="1">
                <a:solidFill>
                  <a:schemeClr val="accent4"/>
                </a:solidFill>
              </a:rPr>
            </a:br>
            <a:r>
              <a:rPr lang="en-US" sz="2400" b="1">
                <a:solidFill>
                  <a:schemeClr val="accent4"/>
                </a:solidFill>
              </a:rPr>
              <a:t>IN THE END IT’S ABOUT RELATIONSHIPS</a:t>
            </a:r>
            <a:endParaRPr lang="en-US" sz="1200" b="1">
              <a:solidFill>
                <a:schemeClr val="accent4"/>
              </a:solidFill>
            </a:endParaRPr>
          </a:p>
        </p:txBody>
      </p:sp>
      <p:sp>
        <p:nvSpPr>
          <p:cNvPr id="3" name="Content Placeholder 2">
            <a:extLst>
              <a:ext uri="{FF2B5EF4-FFF2-40B4-BE49-F238E27FC236}">
                <a16:creationId xmlns:a16="http://schemas.microsoft.com/office/drawing/2014/main" id="{8DB89669-3FA6-4791-8570-D96C4177272A}"/>
              </a:ext>
            </a:extLst>
          </p:cNvPr>
          <p:cNvSpPr>
            <a:spLocks noGrp="1"/>
          </p:cNvSpPr>
          <p:nvPr>
            <p:ph idx="1"/>
          </p:nvPr>
        </p:nvSpPr>
        <p:spPr/>
        <p:txBody>
          <a:bodyPr vert="horz" lIns="91440" tIns="45720" rIns="91440" bIns="45720" rtlCol="0" anchor="t">
            <a:noAutofit/>
          </a:bodyPr>
          <a:lstStyle/>
          <a:p>
            <a:pPr>
              <a:buNone/>
            </a:pPr>
            <a:r>
              <a:rPr lang="en-US" sz="2000" b="1">
                <a:latin typeface="Arial"/>
                <a:cs typeface="Times New Roman"/>
              </a:rPr>
              <a:t>Remember the significance of the following four points:</a:t>
            </a:r>
          </a:p>
          <a:p>
            <a:pPr marL="685800" lvl="1" indent="-342900">
              <a:buFont typeface="+mj-lt"/>
              <a:buAutoNum type="arabicPeriod"/>
            </a:pPr>
            <a:r>
              <a:rPr lang="en-US" sz="2000">
                <a:latin typeface="Arial"/>
                <a:cs typeface="Times New Roman"/>
              </a:rPr>
              <a:t>It is all about relationships </a:t>
            </a:r>
            <a:endParaRPr lang="en-US" sz="2000">
              <a:cs typeface="Times New Roman" panose="02020603050405020304" pitchFamily="18" charset="0"/>
            </a:endParaRPr>
          </a:p>
          <a:p>
            <a:pPr marL="685800" lvl="1" indent="-342900">
              <a:buFont typeface="+mj-lt"/>
              <a:buAutoNum type="arabicPeriod"/>
            </a:pPr>
            <a:r>
              <a:rPr lang="en-US" sz="2000">
                <a:latin typeface="Arial"/>
                <a:cs typeface="Times New Roman"/>
              </a:rPr>
              <a:t>Need to support provider community and families in understanding the process</a:t>
            </a:r>
          </a:p>
          <a:p>
            <a:pPr marL="685800" lvl="1" indent="-342900">
              <a:buFont typeface="+mj-lt"/>
              <a:buAutoNum type="arabicPeriod"/>
            </a:pPr>
            <a:r>
              <a:rPr lang="en-US" sz="2000">
                <a:latin typeface="Arial"/>
                <a:cs typeface="Times New Roman"/>
              </a:rPr>
              <a:t>Transparency: Communicate, communicate, communicate with everyone all of the time</a:t>
            </a:r>
          </a:p>
          <a:p>
            <a:pPr marL="685800" lvl="1" indent="-342900">
              <a:buFont typeface="+mj-lt"/>
              <a:buAutoNum type="arabicPeriod"/>
            </a:pPr>
            <a:r>
              <a:rPr lang="en-US" sz="2000">
                <a:latin typeface="Arial"/>
                <a:cs typeface="Times New Roman"/>
              </a:rPr>
              <a:t>Create stakeholder groups to identify and support ongoing implementation issues and avoidance of misunderstanding</a:t>
            </a:r>
          </a:p>
        </p:txBody>
      </p:sp>
      <p:pic>
        <p:nvPicPr>
          <p:cNvPr id="6" name="Picture 5" descr="cartoon people sitting around a table putting together puzzle pieces">
            <a:extLst>
              <a:ext uri="{FF2B5EF4-FFF2-40B4-BE49-F238E27FC236}">
                <a16:creationId xmlns:a16="http://schemas.microsoft.com/office/drawing/2014/main" id="{DD16D871-15A3-44C6-8257-96B86855922E}"/>
              </a:ext>
            </a:extLst>
          </p:cNvPr>
          <p:cNvPicPr>
            <a:picLocks noChangeAspect="1" noChangeArrowheads="1"/>
          </p:cNvPicPr>
          <p:nvPr/>
        </p:nvPicPr>
        <p:blipFill>
          <a:blip r:embed="rId3" cstate="print"/>
          <a:srcRect/>
          <a:stretch>
            <a:fillRect/>
          </a:stretch>
        </p:blipFill>
        <p:spPr bwMode="auto">
          <a:xfrm>
            <a:off x="8562118" y="3566586"/>
            <a:ext cx="2793448" cy="2327874"/>
          </a:xfrm>
          <a:prstGeom prst="rect">
            <a:avLst/>
          </a:prstGeom>
          <a:noFill/>
          <a:ln w="6350">
            <a:solidFill>
              <a:schemeClr val="tx1"/>
            </a:solidFill>
          </a:ln>
        </p:spPr>
      </p:pic>
    </p:spTree>
    <p:extLst>
      <p:ext uri="{BB962C8B-B14F-4D97-AF65-F5344CB8AC3E}">
        <p14:creationId xmlns:p14="http://schemas.microsoft.com/office/powerpoint/2010/main" val="366716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Overview of the Case Building Series</a:t>
            </a:r>
          </a:p>
        </p:txBody>
      </p:sp>
      <p:sp>
        <p:nvSpPr>
          <p:cNvPr id="3" name="Content Placeholder 2"/>
          <p:cNvSpPr>
            <a:spLocks noGrp="1"/>
          </p:cNvSpPr>
          <p:nvPr>
            <p:ph idx="1"/>
          </p:nvPr>
        </p:nvSpPr>
        <p:spPr/>
        <p:txBody>
          <a:bodyPr vert="horz" lIns="91440" tIns="45720" rIns="91440" bIns="45720" rtlCol="0" anchor="t">
            <a:normAutofit/>
          </a:bodyPr>
          <a:lstStyle/>
          <a:p>
            <a:pPr marL="365760" indent="-342900">
              <a:spcAft>
                <a:spcPts val="1200"/>
              </a:spcAft>
            </a:pPr>
            <a:r>
              <a:rPr lang="en-US" sz="2000">
                <a:solidFill>
                  <a:schemeClr val="accent6">
                    <a:lumMod val="25000"/>
                  </a:schemeClr>
                </a:solidFill>
              </a:rPr>
              <a:t>Session 1: Getting Started and Building Relationships</a:t>
            </a:r>
            <a:endParaRPr lang="en-US" sz="2000">
              <a:solidFill>
                <a:schemeClr val="accent6">
                  <a:lumMod val="25000"/>
                </a:schemeClr>
              </a:solidFill>
              <a:cs typeface="Calibri"/>
            </a:endParaRPr>
          </a:p>
          <a:p>
            <a:pPr marL="365760" indent="-342900">
              <a:spcAft>
                <a:spcPts val="1200"/>
              </a:spcAft>
              <a:buFont typeface="Wingdings" panose="05000000000000000000" pitchFamily="2" charset="2"/>
              <a:buChar char="Ø"/>
            </a:pPr>
            <a:r>
              <a:rPr lang="en-US" sz="2000" b="1">
                <a:solidFill>
                  <a:schemeClr val="accent6">
                    <a:lumMod val="25000"/>
                  </a:schemeClr>
                </a:solidFill>
                <a:ea typeface="+mn-lt"/>
                <a:cs typeface="+mn-lt"/>
              </a:rPr>
              <a:t>Session 2: </a:t>
            </a:r>
            <a:r>
              <a:rPr lang="en-US" sz="2000" b="1">
                <a:solidFill>
                  <a:schemeClr val="accent6">
                    <a:lumMod val="25000"/>
                  </a:schemeClr>
                </a:solidFill>
              </a:rPr>
              <a:t>Establishing State Context</a:t>
            </a:r>
            <a:endParaRPr lang="en-US" sz="2000" b="1">
              <a:solidFill>
                <a:schemeClr val="accent6">
                  <a:lumMod val="25000"/>
                </a:schemeClr>
              </a:solidFill>
              <a:cs typeface="Calibri"/>
            </a:endParaRPr>
          </a:p>
          <a:p>
            <a:pPr marL="308610" indent="-285750">
              <a:spcAft>
                <a:spcPts val="1200"/>
              </a:spcAft>
            </a:pPr>
            <a:r>
              <a:rPr lang="en-US" sz="2000">
                <a:solidFill>
                  <a:schemeClr val="accent6">
                    <a:lumMod val="25000"/>
                  </a:schemeClr>
                </a:solidFill>
                <a:ea typeface="+mn-lt"/>
                <a:cs typeface="+mn-lt"/>
              </a:rPr>
              <a:t>Session 3: </a:t>
            </a:r>
            <a:r>
              <a:rPr lang="en-US" sz="2000">
                <a:solidFill>
                  <a:schemeClr val="accent6">
                    <a:lumMod val="25000"/>
                  </a:schemeClr>
                </a:solidFill>
              </a:rPr>
              <a:t>Conducting Relevant Data Analysis </a:t>
            </a:r>
            <a:endParaRPr lang="en-US" sz="2000">
              <a:solidFill>
                <a:schemeClr val="accent6">
                  <a:lumMod val="25000"/>
                </a:schemeClr>
              </a:solidFill>
              <a:cs typeface="Calibri"/>
            </a:endParaRPr>
          </a:p>
        </p:txBody>
      </p:sp>
      <p:pic>
        <p:nvPicPr>
          <p:cNvPr id="4" name="Picture 2" descr="puzzle pieces being fit together by cartoon characters"/>
          <p:cNvPicPr>
            <a:picLocks noChangeAspect="1" noChangeArrowheads="1"/>
          </p:cNvPicPr>
          <p:nvPr/>
        </p:nvPicPr>
        <p:blipFill>
          <a:blip r:embed="rId3" cstate="print"/>
          <a:srcRect/>
          <a:stretch>
            <a:fillRect/>
          </a:stretch>
        </p:blipFill>
        <p:spPr bwMode="auto">
          <a:xfrm>
            <a:off x="7880606" y="1952170"/>
            <a:ext cx="2562225" cy="2647950"/>
          </a:xfrm>
          <a:prstGeom prst="rect">
            <a:avLst/>
          </a:prstGeom>
          <a:noFill/>
          <a:ln w="6350">
            <a:solidFill>
              <a:schemeClr val="tx1"/>
            </a:solidFill>
          </a:ln>
        </p:spPr>
      </p:pic>
    </p:spTree>
    <p:extLst>
      <p:ext uri="{BB962C8B-B14F-4D97-AF65-F5344CB8AC3E}">
        <p14:creationId xmlns:p14="http://schemas.microsoft.com/office/powerpoint/2010/main" val="318321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DCF5-9C26-43EE-AACC-96F91EE28C0C}"/>
              </a:ext>
            </a:extLst>
          </p:cNvPr>
          <p:cNvSpPr>
            <a:spLocks noGrp="1"/>
          </p:cNvSpPr>
          <p:nvPr>
            <p:ph type="title"/>
          </p:nvPr>
        </p:nvSpPr>
        <p:spPr/>
        <p:txBody>
          <a:bodyPr>
            <a:normAutofit fontScale="90000"/>
          </a:bodyPr>
          <a:lstStyle/>
          <a:p>
            <a:r>
              <a:rPr lang="en-US"/>
              <a:t>Hearing the Experience from a Part C Coordinator &amp; Staff </a:t>
            </a:r>
            <a:r>
              <a:rPr lang="en-US" sz="1400">
                <a:solidFill>
                  <a:schemeClr val="bg2"/>
                </a:solidFill>
              </a:rPr>
              <a:t>cont’d</a:t>
            </a:r>
          </a:p>
        </p:txBody>
      </p:sp>
      <p:sp>
        <p:nvSpPr>
          <p:cNvPr id="3" name="Content Placeholder 2">
            <a:extLst>
              <a:ext uri="{FF2B5EF4-FFF2-40B4-BE49-F238E27FC236}">
                <a16:creationId xmlns:a16="http://schemas.microsoft.com/office/drawing/2014/main" id="{EA6549BF-7589-48B5-83D4-B9A1A087DE65}"/>
              </a:ext>
            </a:extLst>
          </p:cNvPr>
          <p:cNvSpPr>
            <a:spLocks noGrp="1"/>
          </p:cNvSpPr>
          <p:nvPr>
            <p:ph idx="1"/>
          </p:nvPr>
        </p:nvSpPr>
        <p:spPr/>
        <p:txBody>
          <a:bodyPr/>
          <a:lstStyle/>
          <a:p>
            <a:r>
              <a:rPr lang="en-US">
                <a:latin typeface="Arial"/>
                <a:cs typeface="Arial"/>
              </a:rPr>
              <a:t>Catherine Hancock and Kyla Patterson from Virginia discuss the experience of Part C seeking to expand services reimbursed through Medicaid and the importance of establishing relationships.</a:t>
            </a:r>
            <a:endParaRPr lang="en-US"/>
          </a:p>
          <a:p>
            <a:pPr marL="0" indent="0">
              <a:buNone/>
            </a:pPr>
            <a:endParaRPr lang="en-US"/>
          </a:p>
          <a:p>
            <a:pPr marL="0" indent="0">
              <a:buNone/>
            </a:pPr>
            <a:r>
              <a:rPr lang="en-US" i="1">
                <a:solidFill>
                  <a:srgbClr val="0070C0"/>
                </a:solidFill>
              </a:rPr>
              <a:t>Click on the image to the right to view the video.</a:t>
            </a:r>
          </a:p>
          <a:p>
            <a:pPr marL="0" indent="0">
              <a:buNone/>
            </a:pPr>
            <a:r>
              <a:rPr lang="en-US" i="1">
                <a:solidFill>
                  <a:srgbClr val="0070C0"/>
                </a:solidFill>
              </a:rPr>
              <a:t>A transcript of the video is available in the notes.</a:t>
            </a:r>
          </a:p>
          <a:p>
            <a:endParaRPr lang="en-US"/>
          </a:p>
          <a:p>
            <a:endParaRPr lang="en-US"/>
          </a:p>
        </p:txBody>
      </p:sp>
      <p:pic>
        <p:nvPicPr>
          <p:cNvPr id="6" name="btc-s2-va" descr="video of Catherine Hancock and Kyla Patterson">
            <a:hlinkClick r:id="" action="ppaction://media"/>
            <a:extLst>
              <a:ext uri="{FF2B5EF4-FFF2-40B4-BE49-F238E27FC236}">
                <a16:creationId xmlns:a16="http://schemas.microsoft.com/office/drawing/2014/main" id="{222D3983-92C3-4AD9-BAA5-C0368D1ED93C}"/>
              </a:ext>
            </a:extLst>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6804025" y="2457450"/>
            <a:ext cx="5387975" cy="303212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9829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7B2F6-F291-4F72-933A-88F5AC68087A}"/>
              </a:ext>
            </a:extLst>
          </p:cNvPr>
          <p:cNvSpPr>
            <a:spLocks noGrp="1"/>
          </p:cNvSpPr>
          <p:nvPr>
            <p:ph type="title"/>
          </p:nvPr>
        </p:nvSpPr>
        <p:spPr/>
        <p:txBody>
          <a:bodyPr anchor="t">
            <a:normAutofit/>
          </a:bodyPr>
          <a:lstStyle/>
          <a:p>
            <a:r>
              <a:rPr lang="en-US">
                <a:latin typeface="+mj-lt"/>
              </a:rPr>
              <a:t>Understanding the Context within IDEA</a:t>
            </a:r>
            <a:endParaRPr lang="en-US">
              <a:latin typeface="+mj-lt"/>
              <a:cs typeface="Calibri Light"/>
            </a:endParaRPr>
          </a:p>
        </p:txBody>
      </p:sp>
      <p:sp>
        <p:nvSpPr>
          <p:cNvPr id="5" name="Content Placeholder 4">
            <a:extLst>
              <a:ext uri="{FF2B5EF4-FFF2-40B4-BE49-F238E27FC236}">
                <a16:creationId xmlns:a16="http://schemas.microsoft.com/office/drawing/2014/main" id="{DE2B58D6-7B9D-4FFC-923A-CCC16EDAB2F0}"/>
              </a:ext>
            </a:extLst>
          </p:cNvPr>
          <p:cNvSpPr>
            <a:spLocks noGrp="1"/>
          </p:cNvSpPr>
          <p:nvPr>
            <p:ph idx="1"/>
          </p:nvPr>
        </p:nvSpPr>
        <p:spPr/>
        <p:txBody>
          <a:bodyPr/>
          <a:lstStyle/>
          <a:p>
            <a:endParaRPr lang="en-US"/>
          </a:p>
        </p:txBody>
      </p:sp>
      <p:pic>
        <p:nvPicPr>
          <p:cNvPr id="4" name="Picture 3" descr="A close up of the word legislation in the dictionary on a white background&#10;&#10;">
            <a:extLst>
              <a:ext uri="{FF2B5EF4-FFF2-40B4-BE49-F238E27FC236}">
                <a16:creationId xmlns:a16="http://schemas.microsoft.com/office/drawing/2014/main" id="{AC3CFA32-DE8E-47F6-99EC-129A105CBE9A}"/>
              </a:ext>
            </a:extLst>
          </p:cNvPr>
          <p:cNvPicPr>
            <a:picLocks noChangeAspect="1"/>
          </p:cNvPicPr>
          <p:nvPr/>
        </p:nvPicPr>
        <p:blipFill>
          <a:blip r:embed="rId3"/>
          <a:stretch>
            <a:fillRect/>
          </a:stretch>
        </p:blipFill>
        <p:spPr>
          <a:xfrm>
            <a:off x="2659537" y="1141380"/>
            <a:ext cx="6872925" cy="4573620"/>
          </a:xfrm>
          <a:prstGeom prst="rect">
            <a:avLst/>
          </a:prstGeom>
        </p:spPr>
      </p:pic>
    </p:spTree>
    <p:extLst>
      <p:ext uri="{BB962C8B-B14F-4D97-AF65-F5344CB8AC3E}">
        <p14:creationId xmlns:p14="http://schemas.microsoft.com/office/powerpoint/2010/main" val="81247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0BA8D0-1316-431F-A081-2CD0F2D0E51D}"/>
              </a:ext>
            </a:extLst>
          </p:cNvPr>
          <p:cNvSpPr>
            <a:spLocks noGrp="1"/>
          </p:cNvSpPr>
          <p:nvPr>
            <p:ph type="title"/>
          </p:nvPr>
        </p:nvSpPr>
        <p:spPr/>
        <p:txBody>
          <a:bodyPr/>
          <a:lstStyle/>
          <a:p>
            <a:r>
              <a:rPr lang="en-US"/>
              <a:t>What is the intent of Part C?</a:t>
            </a:r>
          </a:p>
        </p:txBody>
      </p:sp>
      <p:sp>
        <p:nvSpPr>
          <p:cNvPr id="3" name="Content Placeholder 2">
            <a:extLst>
              <a:ext uri="{FF2B5EF4-FFF2-40B4-BE49-F238E27FC236}">
                <a16:creationId xmlns:a16="http://schemas.microsoft.com/office/drawing/2014/main" id="{D6D7BAE3-B308-483C-8133-2F891DBACEA1}"/>
              </a:ext>
            </a:extLst>
          </p:cNvPr>
          <p:cNvSpPr>
            <a:spLocks noGrp="1"/>
          </p:cNvSpPr>
          <p:nvPr>
            <p:ph idx="1"/>
          </p:nvPr>
        </p:nvSpPr>
        <p:spPr>
          <a:xfrm>
            <a:off x="587830" y="1368358"/>
            <a:ext cx="7403776" cy="4097988"/>
          </a:xfrm>
        </p:spPr>
        <p:txBody>
          <a:bodyPr vert="horz" lIns="91440" tIns="45720" rIns="91440" bIns="45720" rtlCol="0" anchor="t">
            <a:normAutofit lnSpcReduction="10000"/>
          </a:bodyPr>
          <a:lstStyle/>
          <a:p>
            <a:pPr marL="0" indent="0">
              <a:buNone/>
            </a:pPr>
            <a:r>
              <a:rPr lang="en-US" sz="2200" b="0" i="0" u="none" strike="noStrike">
                <a:solidFill>
                  <a:srgbClr val="212529"/>
                </a:solidFill>
                <a:effectLst/>
                <a:latin typeface="+mn-lt"/>
              </a:rPr>
              <a:t>Congress established this program in 1986 in recognition of "an urgent and substantial need" to:</a:t>
            </a:r>
          </a:p>
          <a:p>
            <a:pPr lvl="1"/>
            <a:r>
              <a:rPr lang="en-US" sz="2200">
                <a:solidFill>
                  <a:srgbClr val="212529"/>
                </a:solidFill>
                <a:latin typeface="+mn-lt"/>
              </a:rPr>
              <a:t>enhance</a:t>
            </a:r>
            <a:r>
              <a:rPr lang="en-US" sz="2200" b="0" i="0" u="none" strike="noStrike">
                <a:solidFill>
                  <a:srgbClr val="212529"/>
                </a:solidFill>
                <a:effectLst/>
                <a:latin typeface="+mn-lt"/>
              </a:rPr>
              <a:t> the development of infants and toddlers with disabilities;</a:t>
            </a:r>
          </a:p>
          <a:p>
            <a:pPr lvl="1"/>
            <a:r>
              <a:rPr lang="en-US" sz="2200">
                <a:solidFill>
                  <a:srgbClr val="212529"/>
                </a:solidFill>
                <a:latin typeface="+mn-lt"/>
              </a:rPr>
              <a:t>reduce</a:t>
            </a:r>
            <a:r>
              <a:rPr lang="en-US" sz="2200" b="0" i="0" u="none" strike="noStrike">
                <a:solidFill>
                  <a:srgbClr val="212529"/>
                </a:solidFill>
                <a:effectLst/>
                <a:latin typeface="+mn-lt"/>
              </a:rPr>
              <a:t> educational costs by minimizing the need for special education through early intervention;</a:t>
            </a:r>
          </a:p>
          <a:p>
            <a:pPr lvl="1"/>
            <a:r>
              <a:rPr lang="en-US" sz="2200">
                <a:solidFill>
                  <a:srgbClr val="212529"/>
                </a:solidFill>
                <a:latin typeface="+mn-lt"/>
              </a:rPr>
              <a:t>minimize</a:t>
            </a:r>
            <a:r>
              <a:rPr lang="en-US" sz="2200" b="0" i="0" u="none" strike="noStrike">
                <a:solidFill>
                  <a:srgbClr val="212529"/>
                </a:solidFill>
                <a:effectLst/>
                <a:latin typeface="+mn-lt"/>
              </a:rPr>
              <a:t> the likelihood of institutionalization, and maximize independent living; </a:t>
            </a:r>
            <a:r>
              <a:rPr lang="en-US" sz="2200" b="0" i="1" u="none" strike="noStrike">
                <a:solidFill>
                  <a:srgbClr val="212529"/>
                </a:solidFill>
                <a:effectLst/>
                <a:latin typeface="+mn-lt"/>
              </a:rPr>
              <a:t>and</a:t>
            </a:r>
            <a:endParaRPr lang="en-US" sz="2200" b="0" i="0" u="none" strike="noStrike">
              <a:solidFill>
                <a:srgbClr val="212529"/>
              </a:solidFill>
              <a:effectLst/>
              <a:latin typeface="+mn-lt"/>
            </a:endParaRPr>
          </a:p>
          <a:p>
            <a:pPr lvl="1"/>
            <a:r>
              <a:rPr lang="en-US" sz="2200">
                <a:solidFill>
                  <a:srgbClr val="212529"/>
                </a:solidFill>
                <a:latin typeface="+mn-lt"/>
              </a:rPr>
              <a:t>enhance</a:t>
            </a:r>
            <a:r>
              <a:rPr lang="en-US" sz="2200" b="0" i="0" u="none" strike="noStrike">
                <a:solidFill>
                  <a:srgbClr val="212529"/>
                </a:solidFill>
                <a:effectLst/>
                <a:latin typeface="+mn-lt"/>
              </a:rPr>
              <a:t> the capacity of families to meet their child's needs.</a:t>
            </a:r>
            <a:endParaRPr lang="en-US" sz="2200">
              <a:latin typeface="+mn-lt"/>
            </a:endParaRPr>
          </a:p>
          <a:p>
            <a:pPr marL="457200" lvl="1" indent="0">
              <a:buNone/>
            </a:pPr>
            <a:endParaRPr lang="en-US" sz="2200">
              <a:latin typeface="+mn-lt"/>
            </a:endParaRPr>
          </a:p>
          <a:p>
            <a:pPr lvl="2"/>
            <a:endParaRPr lang="en-US" sz="2200">
              <a:latin typeface="+mn-lt"/>
            </a:endParaRPr>
          </a:p>
        </p:txBody>
      </p:sp>
      <p:pic>
        <p:nvPicPr>
          <p:cNvPr id="7" name="Picture 6" descr="child in a mobility device playing with a board toy with another child as preschool teacher looks on">
            <a:extLst>
              <a:ext uri="{FF2B5EF4-FFF2-40B4-BE49-F238E27FC236}">
                <a16:creationId xmlns:a16="http://schemas.microsoft.com/office/drawing/2014/main" id="{A916E7AA-5C71-44EF-922B-3FBAE568D677}"/>
              </a:ext>
            </a:extLst>
          </p:cNvPr>
          <p:cNvPicPr>
            <a:picLocks noChangeAspect="1"/>
          </p:cNvPicPr>
          <p:nvPr/>
        </p:nvPicPr>
        <p:blipFill>
          <a:blip r:embed="rId3"/>
          <a:stretch>
            <a:fillRect/>
          </a:stretch>
        </p:blipFill>
        <p:spPr>
          <a:xfrm>
            <a:off x="8278837" y="1141380"/>
            <a:ext cx="3402563" cy="2235295"/>
          </a:xfrm>
          <a:prstGeom prst="rect">
            <a:avLst/>
          </a:prstGeom>
          <a:ln w="12700">
            <a:solidFill>
              <a:schemeClr val="tx1"/>
            </a:solidFill>
          </a:ln>
        </p:spPr>
      </p:pic>
      <p:pic>
        <p:nvPicPr>
          <p:cNvPr id="8" name="Picture 7" descr="toddler sitting in a chair reading a book">
            <a:extLst>
              <a:ext uri="{FF2B5EF4-FFF2-40B4-BE49-F238E27FC236}">
                <a16:creationId xmlns:a16="http://schemas.microsoft.com/office/drawing/2014/main" id="{74C5E883-34B2-4649-9253-1F8FF70788E7}"/>
              </a:ext>
            </a:extLst>
          </p:cNvPr>
          <p:cNvPicPr>
            <a:picLocks noChangeAspect="1"/>
          </p:cNvPicPr>
          <p:nvPr/>
        </p:nvPicPr>
        <p:blipFill>
          <a:blip r:embed="rId4"/>
          <a:srcRect/>
          <a:stretch/>
        </p:blipFill>
        <p:spPr>
          <a:xfrm>
            <a:off x="8299702" y="3542887"/>
            <a:ext cx="3360831" cy="2235295"/>
          </a:xfrm>
          <a:prstGeom prst="rect">
            <a:avLst/>
          </a:prstGeom>
          <a:ln w="12700">
            <a:solidFill>
              <a:schemeClr val="tx1"/>
            </a:solidFill>
          </a:ln>
        </p:spPr>
      </p:pic>
    </p:spTree>
    <p:extLst>
      <p:ext uri="{BB962C8B-B14F-4D97-AF65-F5344CB8AC3E}">
        <p14:creationId xmlns:p14="http://schemas.microsoft.com/office/powerpoint/2010/main" val="30977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C77099-0DCD-42B1-9BB1-1AD7E3A2200A}"/>
              </a:ext>
            </a:extLst>
          </p:cNvPr>
          <p:cNvSpPr>
            <a:spLocks noGrp="1"/>
          </p:cNvSpPr>
          <p:nvPr>
            <p:ph type="title"/>
          </p:nvPr>
        </p:nvSpPr>
        <p:spPr/>
        <p:txBody>
          <a:bodyPr/>
          <a:lstStyle/>
          <a:p>
            <a:r>
              <a:rPr lang="en-US"/>
              <a:t>What is the purpose of Part C?</a:t>
            </a:r>
          </a:p>
        </p:txBody>
      </p:sp>
      <p:sp>
        <p:nvSpPr>
          <p:cNvPr id="3" name="Content Placeholder 2">
            <a:extLst>
              <a:ext uri="{FF2B5EF4-FFF2-40B4-BE49-F238E27FC236}">
                <a16:creationId xmlns:a16="http://schemas.microsoft.com/office/drawing/2014/main" id="{69D9F3AC-A0BE-4E2A-AFB8-29EDA76B8C68}"/>
              </a:ext>
            </a:extLst>
          </p:cNvPr>
          <p:cNvSpPr>
            <a:spLocks noGrp="1"/>
          </p:cNvSpPr>
          <p:nvPr>
            <p:ph idx="1"/>
          </p:nvPr>
        </p:nvSpPr>
        <p:spPr>
          <a:xfrm>
            <a:off x="587829" y="1368358"/>
            <a:ext cx="7616719" cy="4097988"/>
          </a:xfrm>
        </p:spPr>
        <p:txBody>
          <a:bodyPr vert="horz" lIns="91440" tIns="45720" rIns="91440" bIns="45720" rtlCol="0" anchor="t">
            <a:normAutofit fontScale="92500" lnSpcReduction="20000"/>
          </a:bodyPr>
          <a:lstStyle/>
          <a:p>
            <a:r>
              <a:rPr lang="en-US" sz="2200" b="0" i="0">
                <a:effectLst/>
                <a:latin typeface="+mn-lt"/>
              </a:rPr>
              <a:t>Develop and implement a statewide, comprehensive, coordinated, multidisciplinary, interagency system that provides early intervention services.</a:t>
            </a:r>
            <a:endParaRPr lang="en-US" sz="2200">
              <a:latin typeface="+mn-lt"/>
            </a:endParaRPr>
          </a:p>
          <a:p>
            <a:r>
              <a:rPr lang="en-US" sz="2200" b="0" i="0">
                <a:effectLst/>
                <a:latin typeface="+mn-lt"/>
              </a:rPr>
              <a:t>Facilitate the coordination of payment for early intervention services.</a:t>
            </a:r>
            <a:endParaRPr lang="en-US" sz="2200">
              <a:latin typeface="+mn-lt"/>
            </a:endParaRPr>
          </a:p>
          <a:p>
            <a:r>
              <a:rPr lang="en-US" sz="2200" b="0" i="0">
                <a:effectLst/>
                <a:latin typeface="+mn-lt"/>
              </a:rPr>
              <a:t>Enhance State capacity to provide quality early intervention services and expand and improve existing early intervention services</a:t>
            </a:r>
            <a:r>
              <a:rPr lang="en-US" sz="2200">
                <a:latin typeface="+mn-lt"/>
              </a:rPr>
              <a:t>.</a:t>
            </a:r>
          </a:p>
          <a:p>
            <a:r>
              <a:rPr lang="en-US" sz="2200" b="0" i="0">
                <a:effectLst/>
                <a:latin typeface="+mn-lt"/>
              </a:rPr>
              <a:t>Enhance the capacity of State and local agencies and service providers to identify, evaluate, and meet the needs of all children, including historically underrepresented populations.  </a:t>
            </a:r>
          </a:p>
          <a:p>
            <a:endParaRPr lang="en-US" sz="2200">
              <a:latin typeface="+mn-lt"/>
            </a:endParaRPr>
          </a:p>
        </p:txBody>
      </p:sp>
      <p:pic>
        <p:nvPicPr>
          <p:cNvPr id="9" name="Picture 8" descr="preschool boy in a wheelchair playing with a sound book while a preschool girl looks on">
            <a:extLst>
              <a:ext uri="{FF2B5EF4-FFF2-40B4-BE49-F238E27FC236}">
                <a16:creationId xmlns:a16="http://schemas.microsoft.com/office/drawing/2014/main" id="{F8D0CC70-1858-4354-83C0-0C33C728BD5A}"/>
              </a:ext>
            </a:extLst>
          </p:cNvPr>
          <p:cNvPicPr>
            <a:picLocks noChangeAspect="1"/>
          </p:cNvPicPr>
          <p:nvPr/>
        </p:nvPicPr>
        <p:blipFill>
          <a:blip r:embed="rId3"/>
          <a:srcRect/>
          <a:stretch/>
        </p:blipFill>
        <p:spPr>
          <a:xfrm>
            <a:off x="8297073" y="1141380"/>
            <a:ext cx="3366091" cy="2235295"/>
          </a:xfrm>
          <a:prstGeom prst="rect">
            <a:avLst/>
          </a:prstGeom>
          <a:ln w="12700">
            <a:solidFill>
              <a:schemeClr val="tx1"/>
            </a:solidFill>
          </a:ln>
        </p:spPr>
      </p:pic>
      <p:pic>
        <p:nvPicPr>
          <p:cNvPr id="11" name="Picture 10" descr="2 preschool girls in pink jackets playing with sand toys on the playground">
            <a:extLst>
              <a:ext uri="{FF2B5EF4-FFF2-40B4-BE49-F238E27FC236}">
                <a16:creationId xmlns:a16="http://schemas.microsoft.com/office/drawing/2014/main" id="{B995231E-9E1B-4ABD-B65C-840E4D6CE418}"/>
              </a:ext>
            </a:extLst>
          </p:cNvPr>
          <p:cNvPicPr>
            <a:picLocks noChangeAspect="1"/>
          </p:cNvPicPr>
          <p:nvPr/>
        </p:nvPicPr>
        <p:blipFill>
          <a:blip r:embed="rId4"/>
          <a:srcRect/>
          <a:stretch/>
        </p:blipFill>
        <p:spPr>
          <a:xfrm>
            <a:off x="8310545" y="3542887"/>
            <a:ext cx="3339144" cy="2235295"/>
          </a:xfrm>
          <a:prstGeom prst="rect">
            <a:avLst/>
          </a:prstGeom>
          <a:ln w="12700">
            <a:solidFill>
              <a:schemeClr val="tx1"/>
            </a:solidFill>
          </a:ln>
        </p:spPr>
      </p:pic>
    </p:spTree>
    <p:extLst>
      <p:ext uri="{BB962C8B-B14F-4D97-AF65-F5344CB8AC3E}">
        <p14:creationId xmlns:p14="http://schemas.microsoft.com/office/powerpoint/2010/main" val="74420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Front steps and columns of a majestic city building">
            <a:extLst>
              <a:ext uri="{FF2B5EF4-FFF2-40B4-BE49-F238E27FC236}">
                <a16:creationId xmlns:a16="http://schemas.microsoft.com/office/drawing/2014/main" id="{659E9C20-AF62-4943-B3FA-469870118646}"/>
              </a:ext>
            </a:extLst>
          </p:cNvPr>
          <p:cNvPicPr>
            <a:picLocks noChangeAspect="1"/>
          </p:cNvPicPr>
          <p:nvPr/>
        </p:nvPicPr>
        <p:blipFill rotWithShape="1">
          <a:blip r:embed="rId3"/>
          <a:srcRect t="6623" b="18397"/>
          <a:stretch/>
        </p:blipFill>
        <p:spPr>
          <a:xfrm>
            <a:off x="0" y="1"/>
            <a:ext cx="12192000" cy="6027576"/>
          </a:xfrm>
          <a:prstGeom prst="rect">
            <a:avLst/>
          </a:prstGeom>
        </p:spPr>
      </p:pic>
      <p:sp>
        <p:nvSpPr>
          <p:cNvPr id="5" name="Title 4">
            <a:extLst>
              <a:ext uri="{FF2B5EF4-FFF2-40B4-BE49-F238E27FC236}">
                <a16:creationId xmlns:a16="http://schemas.microsoft.com/office/drawing/2014/main" id="{3AB553E3-2C8F-4BEE-BEE3-86CF7786B0C4}"/>
              </a:ext>
            </a:extLst>
          </p:cNvPr>
          <p:cNvSpPr>
            <a:spLocks noGrp="1"/>
          </p:cNvSpPr>
          <p:nvPr>
            <p:ph type="title"/>
          </p:nvPr>
        </p:nvSpPr>
        <p:spPr>
          <a:xfrm>
            <a:off x="0" y="-1"/>
            <a:ext cx="12192000" cy="6027575"/>
          </a:xfrm>
          <a:solidFill>
            <a:schemeClr val="bg1">
              <a:alpha val="63000"/>
            </a:schemeClr>
          </a:solidFill>
        </p:spPr>
        <p:txBody>
          <a:bodyPr>
            <a:normAutofit/>
          </a:bodyPr>
          <a:lstStyle/>
          <a:p>
            <a:br>
              <a:rPr lang="en-US"/>
            </a:br>
            <a:r>
              <a:rPr lang="en-US"/>
              <a:t>What are some of the key Part C requirements to consider?</a:t>
            </a:r>
          </a:p>
        </p:txBody>
      </p:sp>
      <p:sp>
        <p:nvSpPr>
          <p:cNvPr id="3" name="Content Placeholder 2">
            <a:extLst>
              <a:ext uri="{FF2B5EF4-FFF2-40B4-BE49-F238E27FC236}">
                <a16:creationId xmlns:a16="http://schemas.microsoft.com/office/drawing/2014/main" id="{3A66DE1F-0CD3-4B80-B9EB-4CDBF1DB0E70}"/>
              </a:ext>
            </a:extLst>
          </p:cNvPr>
          <p:cNvSpPr>
            <a:spLocks noGrp="1"/>
          </p:cNvSpPr>
          <p:nvPr>
            <p:ph idx="1"/>
          </p:nvPr>
        </p:nvSpPr>
        <p:spPr>
          <a:noFill/>
        </p:spPr>
        <p:txBody>
          <a:bodyPr vert="horz" lIns="91440" tIns="45720" rIns="91440" bIns="45720" rtlCol="0" anchor="t">
            <a:normAutofit/>
          </a:bodyPr>
          <a:lstStyle/>
          <a:p>
            <a:pPr marL="457200" lvl="1" indent="0">
              <a:buNone/>
            </a:pPr>
            <a:r>
              <a:rPr lang="en-US" sz="2400">
                <a:latin typeface="+mn-lt"/>
              </a:rPr>
              <a:t>IDEA regulations related to financing Part C Services:</a:t>
            </a:r>
            <a:endParaRPr lang="en-US" sz="2400">
              <a:latin typeface="+mn-lt"/>
              <a:cs typeface="Calibri"/>
            </a:endParaRPr>
          </a:p>
          <a:p>
            <a:pPr lvl="2"/>
            <a:r>
              <a:rPr lang="en-US" sz="2400">
                <a:latin typeface="+mn-lt"/>
              </a:rPr>
              <a:t>System of Payments in 34 CFR §§ 303.521;</a:t>
            </a:r>
            <a:endParaRPr lang="en-US" sz="2400">
              <a:latin typeface="+mn-lt"/>
              <a:cs typeface="Calibri"/>
            </a:endParaRPr>
          </a:p>
          <a:p>
            <a:pPr lvl="2"/>
            <a:r>
              <a:rPr lang="en-US" sz="2400">
                <a:latin typeface="+mn-lt"/>
              </a:rPr>
              <a:t>Use of Public Benefits or Private Insurance in 34 CFR § 303.520;</a:t>
            </a:r>
            <a:endParaRPr lang="en-US" sz="2400">
              <a:latin typeface="+mn-lt"/>
              <a:cs typeface="Calibri"/>
            </a:endParaRPr>
          </a:p>
          <a:p>
            <a:pPr lvl="1"/>
            <a:r>
              <a:rPr lang="en-US" sz="2600">
                <a:latin typeface="+mn-lt"/>
              </a:rPr>
              <a:t>Payor of Last Resort in 34 CFR § 303.510; and</a:t>
            </a:r>
          </a:p>
          <a:p>
            <a:pPr lvl="2"/>
            <a:r>
              <a:rPr lang="en-US" sz="2400">
                <a:latin typeface="+mn-lt"/>
              </a:rPr>
              <a:t>Methods in 34 CFR § 303.511.</a:t>
            </a:r>
          </a:p>
        </p:txBody>
      </p:sp>
    </p:spTree>
    <p:extLst>
      <p:ext uri="{BB962C8B-B14F-4D97-AF65-F5344CB8AC3E}">
        <p14:creationId xmlns:p14="http://schemas.microsoft.com/office/powerpoint/2010/main" val="208129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Front steps and columns of a majestic city building">
            <a:extLst>
              <a:ext uri="{FF2B5EF4-FFF2-40B4-BE49-F238E27FC236}">
                <a16:creationId xmlns:a16="http://schemas.microsoft.com/office/drawing/2014/main" id="{E01AAD4A-F45F-4BA6-80F2-F5296880CFA4}"/>
              </a:ext>
            </a:extLst>
          </p:cNvPr>
          <p:cNvPicPr>
            <a:picLocks noChangeAspect="1"/>
          </p:cNvPicPr>
          <p:nvPr/>
        </p:nvPicPr>
        <p:blipFill rotWithShape="1">
          <a:blip r:embed="rId3"/>
          <a:srcRect t="6623" b="18397"/>
          <a:stretch/>
        </p:blipFill>
        <p:spPr>
          <a:xfrm>
            <a:off x="0" y="3111"/>
            <a:ext cx="12192000" cy="6024465"/>
          </a:xfrm>
          <a:prstGeom prst="rect">
            <a:avLst/>
          </a:prstGeom>
        </p:spPr>
      </p:pic>
      <p:sp>
        <p:nvSpPr>
          <p:cNvPr id="5" name="Title 4">
            <a:extLst>
              <a:ext uri="{FF2B5EF4-FFF2-40B4-BE49-F238E27FC236}">
                <a16:creationId xmlns:a16="http://schemas.microsoft.com/office/drawing/2014/main" id="{87530CC8-5678-4E6E-ADBD-7589E056F228}"/>
              </a:ext>
            </a:extLst>
          </p:cNvPr>
          <p:cNvSpPr>
            <a:spLocks noGrp="1"/>
          </p:cNvSpPr>
          <p:nvPr>
            <p:ph type="title"/>
          </p:nvPr>
        </p:nvSpPr>
        <p:spPr>
          <a:xfrm>
            <a:off x="0" y="0"/>
            <a:ext cx="12192000" cy="6024464"/>
          </a:xfrm>
          <a:solidFill>
            <a:schemeClr val="bg1">
              <a:alpha val="63000"/>
            </a:schemeClr>
          </a:solidFill>
        </p:spPr>
        <p:txBody>
          <a:bodyPr>
            <a:normAutofit/>
          </a:bodyPr>
          <a:lstStyle/>
          <a:p>
            <a:r>
              <a:rPr lang="en-US"/>
              <a:t> </a:t>
            </a:r>
            <a:br>
              <a:rPr lang="en-US"/>
            </a:br>
            <a:r>
              <a:rPr lang="en-US"/>
              <a:t>What are some of the key Part C requirements to consider? </a:t>
            </a:r>
            <a:r>
              <a:rPr lang="en-US" sz="1100">
                <a:solidFill>
                  <a:schemeClr val="bg1">
                    <a:lumMod val="95000"/>
                  </a:schemeClr>
                </a:solidFill>
              </a:rPr>
              <a:t>cont’d</a:t>
            </a:r>
          </a:p>
        </p:txBody>
      </p:sp>
      <p:sp>
        <p:nvSpPr>
          <p:cNvPr id="3" name="Content Placeholder 2">
            <a:extLst>
              <a:ext uri="{FF2B5EF4-FFF2-40B4-BE49-F238E27FC236}">
                <a16:creationId xmlns:a16="http://schemas.microsoft.com/office/drawing/2014/main" id="{8087646A-7643-4CD6-A19A-D92CEF5A716D}"/>
              </a:ext>
            </a:extLst>
          </p:cNvPr>
          <p:cNvSpPr>
            <a:spLocks noGrp="1"/>
          </p:cNvSpPr>
          <p:nvPr>
            <p:ph idx="1"/>
          </p:nvPr>
        </p:nvSpPr>
        <p:spPr>
          <a:noFill/>
        </p:spPr>
        <p:txBody>
          <a:bodyPr vert="horz" lIns="91440" tIns="45720" rIns="91440" bIns="45720" rtlCol="0" anchor="t">
            <a:normAutofit/>
          </a:bodyPr>
          <a:lstStyle/>
          <a:p>
            <a:pPr marL="457200" lvl="1" indent="0">
              <a:buNone/>
            </a:pPr>
            <a:r>
              <a:rPr lang="en-US" sz="2400">
                <a:latin typeface="+mn-lt"/>
              </a:rPr>
              <a:t>IDEA definition of early intervention (EI) services:</a:t>
            </a:r>
          </a:p>
          <a:p>
            <a:pPr lvl="2"/>
            <a:r>
              <a:rPr lang="en-US" sz="2400">
                <a:latin typeface="+mn-lt"/>
              </a:rPr>
              <a:t>Early intervention services are defined in 34 CFR § 303.13</a:t>
            </a:r>
          </a:p>
          <a:p>
            <a:pPr marL="457200" lvl="1" indent="0">
              <a:buNone/>
            </a:pPr>
            <a:r>
              <a:rPr lang="en-US" sz="2400">
                <a:latin typeface="+mn-lt"/>
              </a:rPr>
              <a:t>IDEA regulations related to providing EI services:</a:t>
            </a:r>
            <a:endParaRPr lang="en-US" sz="2400">
              <a:latin typeface="+mn-lt"/>
              <a:cs typeface="Calibri" panose="020F0502020204030204"/>
            </a:endParaRPr>
          </a:p>
          <a:p>
            <a:pPr lvl="2"/>
            <a:r>
              <a:rPr lang="en-US" sz="2400">
                <a:latin typeface="+mn-lt"/>
              </a:rPr>
              <a:t>Early intervention service providers (EIS) - 34 CFR § 303.12</a:t>
            </a:r>
          </a:p>
          <a:p>
            <a:pPr lvl="2"/>
            <a:r>
              <a:rPr lang="en-US" sz="2400">
                <a:latin typeface="+mn-lt"/>
              </a:rPr>
              <a:t>Policy for contracting or otherwise arranging for services in 34 CFR §303.121</a:t>
            </a:r>
          </a:p>
        </p:txBody>
      </p:sp>
    </p:spTree>
    <p:extLst>
      <p:ext uri="{BB962C8B-B14F-4D97-AF65-F5344CB8AC3E}">
        <p14:creationId xmlns:p14="http://schemas.microsoft.com/office/powerpoint/2010/main" val="63876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EBE4BD-16DF-4D81-ADA6-FA734D948B97}"/>
              </a:ext>
            </a:extLst>
          </p:cNvPr>
          <p:cNvSpPr>
            <a:spLocks noGrp="1"/>
          </p:cNvSpPr>
          <p:nvPr>
            <p:ph type="title"/>
          </p:nvPr>
        </p:nvSpPr>
        <p:spPr/>
        <p:txBody>
          <a:bodyPr/>
          <a:lstStyle/>
          <a:p>
            <a:r>
              <a:rPr lang="en-US"/>
              <a:t>How will you share what your Part C system looks like?</a:t>
            </a:r>
          </a:p>
        </p:txBody>
      </p:sp>
      <p:sp>
        <p:nvSpPr>
          <p:cNvPr id="3" name="Content Placeholder 2">
            <a:extLst>
              <a:ext uri="{FF2B5EF4-FFF2-40B4-BE49-F238E27FC236}">
                <a16:creationId xmlns:a16="http://schemas.microsoft.com/office/drawing/2014/main" id="{8C0D8E5A-A9B3-4D3E-9369-E8FD64BBAF94}"/>
              </a:ext>
            </a:extLst>
          </p:cNvPr>
          <p:cNvSpPr>
            <a:spLocks noGrp="1"/>
          </p:cNvSpPr>
          <p:nvPr>
            <p:ph idx="1"/>
          </p:nvPr>
        </p:nvSpPr>
        <p:spPr>
          <a:xfrm>
            <a:off x="587829" y="1368357"/>
            <a:ext cx="11005457" cy="4393615"/>
          </a:xfrm>
          <a:solidFill>
            <a:schemeClr val="accent4">
              <a:lumMod val="20000"/>
              <a:lumOff val="80000"/>
            </a:schemeClr>
          </a:solidFill>
          <a:ln w="19050">
            <a:solidFill>
              <a:schemeClr val="tx1"/>
            </a:solidFill>
          </a:ln>
        </p:spPr>
        <p:txBody>
          <a:bodyPr vert="horz" lIns="91440" tIns="45720" rIns="91440" bIns="45720" numCol="3" rtlCol="0" anchor="t">
            <a:noAutofit/>
          </a:bodyPr>
          <a:lstStyle/>
          <a:p>
            <a:pPr>
              <a:buFont typeface="Wingdings" panose="05000000000000000000" pitchFamily="2" charset="2"/>
              <a:buChar char="q"/>
            </a:pPr>
            <a:r>
              <a:rPr lang="en-US" sz="1600">
                <a:latin typeface="Arial"/>
                <a:cs typeface="Arial"/>
              </a:rPr>
              <a:t> Role of Lead Agency</a:t>
            </a:r>
          </a:p>
          <a:p>
            <a:pPr>
              <a:buFont typeface="Wingdings" panose="05000000000000000000" pitchFamily="2" charset="2"/>
              <a:buChar char="q"/>
            </a:pPr>
            <a:r>
              <a:rPr lang="en-US" sz="1600">
                <a:latin typeface="Arial"/>
                <a:cs typeface="Arial"/>
              </a:rPr>
              <a:t> Local Service Delivery Structure</a:t>
            </a:r>
          </a:p>
          <a:p>
            <a:pPr>
              <a:buFont typeface="Wingdings" panose="05000000000000000000" pitchFamily="2" charset="2"/>
              <a:buChar char="q"/>
            </a:pPr>
            <a:r>
              <a:rPr lang="en-US" sz="1600">
                <a:latin typeface="Arial"/>
                <a:cs typeface="Arial"/>
              </a:rPr>
              <a:t> Eligibility Criteria</a:t>
            </a:r>
          </a:p>
          <a:p>
            <a:pPr lvl="1"/>
            <a:r>
              <a:rPr lang="en-US" sz="1600">
                <a:latin typeface="Arial"/>
                <a:cs typeface="Arial"/>
              </a:rPr>
              <a:t>Percent of Delay</a:t>
            </a:r>
          </a:p>
          <a:p>
            <a:pPr lvl="1"/>
            <a:r>
              <a:rPr lang="en-US" sz="1600">
                <a:latin typeface="Arial"/>
                <a:cs typeface="Arial"/>
              </a:rPr>
              <a:t>At Risk</a:t>
            </a:r>
          </a:p>
          <a:p>
            <a:pPr lvl="1"/>
            <a:r>
              <a:rPr lang="en-US" sz="1600">
                <a:latin typeface="Arial"/>
                <a:cs typeface="Arial"/>
              </a:rPr>
              <a:t>Medical Diagnoses</a:t>
            </a:r>
          </a:p>
          <a:p>
            <a:pPr lvl="1"/>
            <a:r>
              <a:rPr lang="en-US" sz="1600">
                <a:latin typeface="Arial"/>
                <a:cs typeface="Arial"/>
              </a:rPr>
              <a:t>Current Trends</a:t>
            </a:r>
          </a:p>
          <a:p>
            <a:pPr lvl="1"/>
            <a:r>
              <a:rPr lang="en-US" sz="1600">
                <a:latin typeface="Arial"/>
                <a:cs typeface="Arial"/>
              </a:rPr>
              <a:t>% of children currently served</a:t>
            </a:r>
          </a:p>
          <a:p>
            <a:pPr lvl="1"/>
            <a:r>
              <a:rPr lang="en-US" sz="1600">
                <a:latin typeface="Arial"/>
                <a:cs typeface="Arial"/>
              </a:rPr>
              <a:t>% you wish to serve, maximizing child find</a:t>
            </a:r>
          </a:p>
          <a:p>
            <a:pPr lvl="1"/>
            <a:r>
              <a:rPr lang="en-US" sz="1600">
                <a:latin typeface="Arial"/>
                <a:cs typeface="Arial"/>
              </a:rPr>
              <a:t># Served by birth cohort methodology</a:t>
            </a:r>
          </a:p>
          <a:p>
            <a:pPr>
              <a:buFont typeface="Wingdings" panose="05000000000000000000" pitchFamily="2" charset="2"/>
              <a:buChar char="q"/>
            </a:pPr>
            <a:r>
              <a:rPr lang="en-US" sz="1600">
                <a:latin typeface="Arial"/>
                <a:cs typeface="Arial"/>
              </a:rPr>
              <a:t> Type of Providers</a:t>
            </a:r>
          </a:p>
          <a:p>
            <a:pPr lvl="1"/>
            <a:r>
              <a:rPr lang="en-US" sz="1600">
                <a:latin typeface="Arial"/>
                <a:cs typeface="Arial"/>
              </a:rPr>
              <a:t>For profit agencies</a:t>
            </a:r>
          </a:p>
          <a:p>
            <a:pPr lvl="1"/>
            <a:r>
              <a:rPr lang="en-US" sz="1600">
                <a:latin typeface="Arial"/>
                <a:cs typeface="Arial"/>
              </a:rPr>
              <a:t>Non-profit agencies</a:t>
            </a:r>
          </a:p>
          <a:p>
            <a:pPr lvl="1"/>
            <a:r>
              <a:rPr lang="en-US" sz="1600">
                <a:latin typeface="Arial"/>
                <a:cs typeface="Arial"/>
              </a:rPr>
              <a:t>State/Local governmental employees</a:t>
            </a:r>
          </a:p>
          <a:p>
            <a:pPr lvl="1"/>
            <a:r>
              <a:rPr lang="en-US" sz="1600">
                <a:latin typeface="Arial"/>
                <a:cs typeface="Arial"/>
              </a:rPr>
              <a:t>Independent Providers</a:t>
            </a:r>
          </a:p>
          <a:p>
            <a:pPr>
              <a:buFont typeface="Wingdings" panose="05000000000000000000" pitchFamily="2" charset="2"/>
              <a:buChar char="q"/>
            </a:pPr>
            <a:r>
              <a:rPr lang="en-US" sz="1600">
                <a:latin typeface="Arial"/>
                <a:cs typeface="Arial"/>
              </a:rPr>
              <a:t>Fund Sources</a:t>
            </a:r>
          </a:p>
          <a:p>
            <a:pPr lvl="1"/>
            <a:r>
              <a:rPr lang="en-US" sz="1600">
                <a:latin typeface="Arial"/>
                <a:cs typeface="Arial"/>
              </a:rPr>
              <a:t>Federal</a:t>
            </a:r>
          </a:p>
          <a:p>
            <a:pPr lvl="1"/>
            <a:r>
              <a:rPr lang="en-US" sz="1600">
                <a:latin typeface="Arial"/>
                <a:cs typeface="Arial"/>
              </a:rPr>
              <a:t>State</a:t>
            </a:r>
          </a:p>
          <a:p>
            <a:pPr lvl="1"/>
            <a:r>
              <a:rPr lang="en-US" sz="1600">
                <a:latin typeface="Arial"/>
                <a:cs typeface="Arial"/>
              </a:rPr>
              <a:t>Local</a:t>
            </a:r>
          </a:p>
          <a:p>
            <a:pPr>
              <a:buFont typeface="Wingdings" panose="05000000000000000000" pitchFamily="2" charset="2"/>
              <a:buChar char="q"/>
            </a:pPr>
            <a:endParaRPr lang="en-US" sz="1600"/>
          </a:p>
          <a:p>
            <a:pPr>
              <a:buFont typeface="Wingdings" panose="05000000000000000000" pitchFamily="2" charset="2"/>
              <a:buChar char="q"/>
            </a:pPr>
            <a:r>
              <a:rPr lang="en-US" sz="1600">
                <a:latin typeface="Arial"/>
                <a:cs typeface="Arial"/>
              </a:rPr>
              <a:t>How does funding flow?</a:t>
            </a:r>
          </a:p>
          <a:p>
            <a:pPr lvl="1">
              <a:buFont typeface="Wingdings" panose="05000000000000000000" pitchFamily="2" charset="2"/>
              <a:buChar char="q"/>
            </a:pPr>
            <a:r>
              <a:rPr lang="en-US" sz="1600">
                <a:latin typeface="Arial"/>
                <a:cs typeface="Arial"/>
              </a:rPr>
              <a:t>Contracts</a:t>
            </a:r>
          </a:p>
          <a:p>
            <a:pPr lvl="1">
              <a:buFont typeface="Wingdings" panose="05000000000000000000" pitchFamily="2" charset="2"/>
              <a:buChar char="q"/>
            </a:pPr>
            <a:r>
              <a:rPr lang="en-US" sz="1600">
                <a:latin typeface="Arial"/>
                <a:cs typeface="Arial"/>
              </a:rPr>
              <a:t> Grants</a:t>
            </a:r>
          </a:p>
          <a:p>
            <a:pPr lvl="1">
              <a:buFont typeface="Wingdings" panose="05000000000000000000" pitchFamily="2" charset="2"/>
              <a:buChar char="q"/>
            </a:pPr>
            <a:r>
              <a:rPr lang="en-US" sz="1600">
                <a:latin typeface="Arial"/>
                <a:cs typeface="Arial"/>
              </a:rPr>
              <a:t> Vouchers</a:t>
            </a:r>
          </a:p>
          <a:p>
            <a:pPr lvl="1">
              <a:buFont typeface="Wingdings" panose="05000000000000000000" pitchFamily="2" charset="2"/>
              <a:buChar char="q"/>
            </a:pPr>
            <a:r>
              <a:rPr lang="en-US" sz="1600">
                <a:latin typeface="Arial"/>
                <a:cs typeface="Arial"/>
              </a:rPr>
              <a:t> Fee for Service</a:t>
            </a:r>
          </a:p>
          <a:p>
            <a:pPr lvl="1">
              <a:buFont typeface="Wingdings" panose="05000000000000000000" pitchFamily="2" charset="2"/>
              <a:buChar char="q"/>
            </a:pPr>
            <a:r>
              <a:rPr lang="en-US" sz="1600">
                <a:latin typeface="Arial"/>
                <a:cs typeface="Arial"/>
              </a:rPr>
              <a:t> Capitation</a:t>
            </a:r>
          </a:p>
          <a:p>
            <a:pPr lvl="1">
              <a:buFont typeface="Wingdings" panose="05000000000000000000" pitchFamily="2" charset="2"/>
              <a:buChar char="q"/>
            </a:pPr>
            <a:r>
              <a:rPr lang="en-US" sz="1600">
                <a:latin typeface="Arial"/>
                <a:cs typeface="Arial"/>
              </a:rPr>
              <a:t> Central Finance</a:t>
            </a:r>
          </a:p>
        </p:txBody>
      </p:sp>
      <p:sp>
        <p:nvSpPr>
          <p:cNvPr id="8" name="TextBox 7">
            <a:extLst>
              <a:ext uri="{FF2B5EF4-FFF2-40B4-BE49-F238E27FC236}">
                <a16:creationId xmlns:a16="http://schemas.microsoft.com/office/drawing/2014/main" id="{F3C0B586-E55B-41F4-B2C0-4080561DDCBC}"/>
              </a:ext>
            </a:extLst>
          </p:cNvPr>
          <p:cNvSpPr txBox="1"/>
          <p:nvPr/>
        </p:nvSpPr>
        <p:spPr>
          <a:xfrm>
            <a:off x="2107389" y="907909"/>
            <a:ext cx="7275871" cy="461665"/>
          </a:xfrm>
          <a:prstGeom prst="rect">
            <a:avLst/>
          </a:prstGeom>
          <a:noFill/>
        </p:spPr>
        <p:txBody>
          <a:bodyPr wrap="square" rtlCol="0">
            <a:spAutoFit/>
          </a:bodyPr>
          <a:lstStyle/>
          <a:p>
            <a:pPr algn="ctr"/>
            <a:r>
              <a:rPr lang="en-US" sz="2400"/>
              <a:t>Can you succinctly describe:</a:t>
            </a:r>
          </a:p>
        </p:txBody>
      </p:sp>
    </p:spTree>
    <p:extLst>
      <p:ext uri="{BB962C8B-B14F-4D97-AF65-F5344CB8AC3E}">
        <p14:creationId xmlns:p14="http://schemas.microsoft.com/office/powerpoint/2010/main" val="2794887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CE4144-B8B0-4C13-A8B7-EE4E70640512}"/>
              </a:ext>
            </a:extLst>
          </p:cNvPr>
          <p:cNvSpPr>
            <a:spLocks noGrp="1"/>
          </p:cNvSpPr>
          <p:nvPr>
            <p:ph type="title"/>
          </p:nvPr>
        </p:nvSpPr>
        <p:spPr>
          <a:xfrm>
            <a:off x="587828" y="226980"/>
            <a:ext cx="6820319" cy="914400"/>
          </a:xfrm>
        </p:spPr>
        <p:txBody>
          <a:bodyPr>
            <a:normAutofit fontScale="90000"/>
          </a:bodyPr>
          <a:lstStyle/>
          <a:p>
            <a:pPr algn="ctr"/>
            <a:r>
              <a:rPr lang="en-US" b="1"/>
              <a:t>You </a:t>
            </a:r>
            <a:r>
              <a:rPr lang="en-US" b="1">
                <a:latin typeface="+mj-lt"/>
              </a:rPr>
              <a:t>must</a:t>
            </a:r>
            <a:r>
              <a:rPr lang="en-US" b="1"/>
              <a:t> be able to tell the story of:</a:t>
            </a:r>
          </a:p>
        </p:txBody>
      </p:sp>
      <p:sp>
        <p:nvSpPr>
          <p:cNvPr id="3" name="Content Placeholder 2">
            <a:extLst>
              <a:ext uri="{FF2B5EF4-FFF2-40B4-BE49-F238E27FC236}">
                <a16:creationId xmlns:a16="http://schemas.microsoft.com/office/drawing/2014/main" id="{E4AA3004-AFB4-485A-A3EC-54C7BE8B7FF4}"/>
              </a:ext>
            </a:extLst>
          </p:cNvPr>
          <p:cNvSpPr>
            <a:spLocks noGrp="1"/>
          </p:cNvSpPr>
          <p:nvPr>
            <p:ph idx="1"/>
          </p:nvPr>
        </p:nvSpPr>
        <p:spPr>
          <a:xfrm>
            <a:off x="587830" y="1368358"/>
            <a:ext cx="7253464" cy="4097988"/>
          </a:xfrm>
        </p:spPr>
        <p:txBody>
          <a:bodyPr vert="horz" lIns="91440" tIns="45720" rIns="91440" bIns="45720" rtlCol="0" anchor="t">
            <a:normAutofit/>
          </a:bodyPr>
          <a:lstStyle/>
          <a:p>
            <a:r>
              <a:rPr lang="en-US" sz="2400">
                <a:latin typeface="Arial"/>
                <a:cs typeface="Arial"/>
              </a:rPr>
              <a:t>Why you need the change</a:t>
            </a:r>
          </a:p>
          <a:p>
            <a:r>
              <a:rPr lang="en-US" sz="2400">
                <a:latin typeface="Arial"/>
                <a:cs typeface="Arial"/>
              </a:rPr>
              <a:t>What will be different if the change is implemented</a:t>
            </a:r>
          </a:p>
          <a:p>
            <a:r>
              <a:rPr lang="en-US" sz="2400">
                <a:latin typeface="Arial"/>
                <a:cs typeface="Arial"/>
              </a:rPr>
              <a:t>How this will improve outcomes for infants and toddlers with delays and disabilities, and their families</a:t>
            </a:r>
          </a:p>
        </p:txBody>
      </p:sp>
      <p:pic>
        <p:nvPicPr>
          <p:cNvPr id="2" name="Picture 1" descr="preschool boy wearing glasses smiling at the camera">
            <a:extLst>
              <a:ext uri="{FF2B5EF4-FFF2-40B4-BE49-F238E27FC236}">
                <a16:creationId xmlns:a16="http://schemas.microsoft.com/office/drawing/2014/main" id="{FC001B1F-38E3-4BC1-95A3-36608B1EBB61}"/>
              </a:ext>
            </a:extLst>
          </p:cNvPr>
          <p:cNvPicPr>
            <a:picLocks noChangeAspect="1"/>
          </p:cNvPicPr>
          <p:nvPr/>
        </p:nvPicPr>
        <p:blipFill>
          <a:blip r:embed="rId3"/>
          <a:stretch>
            <a:fillRect/>
          </a:stretch>
        </p:blipFill>
        <p:spPr>
          <a:xfrm>
            <a:off x="8189168" y="0"/>
            <a:ext cx="4002832" cy="6004249"/>
          </a:xfrm>
          <a:prstGeom prst="rect">
            <a:avLst/>
          </a:prstGeom>
          <a:ln w="12700">
            <a:noFill/>
          </a:ln>
        </p:spPr>
      </p:pic>
    </p:spTree>
    <p:extLst>
      <p:ext uri="{BB962C8B-B14F-4D97-AF65-F5344CB8AC3E}">
        <p14:creationId xmlns:p14="http://schemas.microsoft.com/office/powerpoint/2010/main" val="3478601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CE69-8526-41BD-A171-7563A5AF2414}"/>
              </a:ext>
            </a:extLst>
          </p:cNvPr>
          <p:cNvSpPr>
            <a:spLocks noGrp="1"/>
          </p:cNvSpPr>
          <p:nvPr>
            <p:ph type="title"/>
          </p:nvPr>
        </p:nvSpPr>
        <p:spPr/>
        <p:txBody>
          <a:bodyPr/>
          <a:lstStyle/>
          <a:p>
            <a:r>
              <a:rPr lang="en-US"/>
              <a:t>Planning Tool</a:t>
            </a:r>
          </a:p>
        </p:txBody>
      </p:sp>
      <p:pic>
        <p:nvPicPr>
          <p:cNvPr id="4" name="Content Placeholder 3" descr="Planning tool available from the ECTA website at https://ectacenter.org/topics/finance/btc.asp">
            <a:extLst>
              <a:ext uri="{FF2B5EF4-FFF2-40B4-BE49-F238E27FC236}">
                <a16:creationId xmlns:a16="http://schemas.microsoft.com/office/drawing/2014/main" id="{C57B231B-EEEC-4D8F-A033-8C8CB1EABBA9}"/>
              </a:ext>
            </a:extLst>
          </p:cNvPr>
          <p:cNvPicPr>
            <a:picLocks noGrp="1" noChangeAspect="1"/>
          </p:cNvPicPr>
          <p:nvPr>
            <p:ph idx="1"/>
          </p:nvPr>
        </p:nvPicPr>
        <p:blipFill rotWithShape="1">
          <a:blip r:embed="rId3"/>
          <a:srcRect l="15060" t="21822" r="15421" b="4073"/>
          <a:stretch/>
        </p:blipFill>
        <p:spPr>
          <a:xfrm>
            <a:off x="1661003" y="861646"/>
            <a:ext cx="8861828" cy="5134708"/>
          </a:xfrm>
          <a:prstGeom prst="rect">
            <a:avLst/>
          </a:prstGeom>
        </p:spPr>
      </p:pic>
    </p:spTree>
    <p:extLst>
      <p:ext uri="{BB962C8B-B14F-4D97-AF65-F5344CB8AC3E}">
        <p14:creationId xmlns:p14="http://schemas.microsoft.com/office/powerpoint/2010/main" val="138245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7" descr="DaSy logo">
            <a:extLst>
              <a:ext uri="{FF2B5EF4-FFF2-40B4-BE49-F238E27FC236}">
                <a16:creationId xmlns:a16="http://schemas.microsoft.com/office/drawing/2014/main" id="{CAC09202-F301-44BB-A619-524A515EC466}"/>
              </a:ext>
            </a:extLst>
          </p:cNvPr>
          <p:cNvPicPr>
            <a:picLocks noChangeAspect="1"/>
          </p:cNvPicPr>
          <p:nvPr/>
        </p:nvPicPr>
        <p:blipFill>
          <a:blip r:embed="rId3" cstate="print"/>
          <a:stretch>
            <a:fillRect/>
          </a:stretch>
        </p:blipFill>
        <p:spPr>
          <a:xfrm>
            <a:off x="5487297" y="3816292"/>
            <a:ext cx="2138342" cy="1486854"/>
          </a:xfrm>
          <a:prstGeom prst="rect">
            <a:avLst/>
          </a:prstGeom>
          <a:ln w="3175">
            <a:solidFill>
              <a:schemeClr val="tx1"/>
            </a:solidFill>
          </a:ln>
        </p:spPr>
      </p:pic>
      <p:pic>
        <p:nvPicPr>
          <p:cNvPr id="5" name="Picture 4" descr="ITCA logo">
            <a:extLst>
              <a:ext uri="{FF2B5EF4-FFF2-40B4-BE49-F238E27FC236}">
                <a16:creationId xmlns:a16="http://schemas.microsoft.com/office/drawing/2014/main" id="{D171BE77-EC46-45D4-A09C-CD6CB6346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88" y="3825760"/>
            <a:ext cx="3016405" cy="1426463"/>
          </a:xfrm>
          <a:prstGeom prst="rect">
            <a:avLst/>
          </a:prstGeom>
          <a:ln w="3175">
            <a:solidFill>
              <a:schemeClr val="tx1"/>
            </a:solidFill>
          </a:ln>
        </p:spPr>
      </p:pic>
      <p:pic>
        <p:nvPicPr>
          <p:cNvPr id="7" name="Picture 6" descr="OSEP logo">
            <a:extLst>
              <a:ext uri="{FF2B5EF4-FFF2-40B4-BE49-F238E27FC236}">
                <a16:creationId xmlns:a16="http://schemas.microsoft.com/office/drawing/2014/main" id="{29FA4C1D-6DFC-46A2-9A98-2B3D7ED10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422" y="3823400"/>
            <a:ext cx="2105890" cy="1428823"/>
          </a:xfrm>
          <a:prstGeom prst="rect">
            <a:avLst/>
          </a:prstGeom>
          <a:ln w="6350">
            <a:solidFill>
              <a:schemeClr val="tx1"/>
            </a:solidFill>
          </a:ln>
        </p:spPr>
      </p:pic>
      <p:pic>
        <p:nvPicPr>
          <p:cNvPr id="4" name="Picture 4" descr="ECTA logo">
            <a:extLst>
              <a:ext uri="{FF2B5EF4-FFF2-40B4-BE49-F238E27FC236}">
                <a16:creationId xmlns:a16="http://schemas.microsoft.com/office/drawing/2014/main" id="{207870A7-A574-4796-A19C-21E1EB046C73}"/>
              </a:ext>
            </a:extLst>
          </p:cNvPr>
          <p:cNvPicPr>
            <a:picLocks noGrp="1" noChangeAspect="1"/>
          </p:cNvPicPr>
          <p:nvPr>
            <p:ph idx="1"/>
          </p:nvPr>
        </p:nvPicPr>
        <p:blipFill>
          <a:blip r:embed="rId6" cstate="print"/>
          <a:stretch>
            <a:fillRect/>
          </a:stretch>
        </p:blipFill>
        <p:spPr>
          <a:xfrm>
            <a:off x="1564170" y="1356673"/>
            <a:ext cx="9684248" cy="1428823"/>
          </a:xfrm>
          <a:prstGeom prst="rect">
            <a:avLst/>
          </a:prstGeom>
        </p:spPr>
      </p:pic>
      <p:sp>
        <p:nvSpPr>
          <p:cNvPr id="6" name="TextBox 5"/>
          <p:cNvSpPr txBox="1"/>
          <p:nvPr/>
        </p:nvSpPr>
        <p:spPr>
          <a:xfrm>
            <a:off x="3280051" y="3000790"/>
            <a:ext cx="6252486" cy="400110"/>
          </a:xfrm>
          <a:prstGeom prst="rect">
            <a:avLst/>
          </a:prstGeom>
          <a:noFill/>
        </p:spPr>
        <p:txBody>
          <a:bodyPr wrap="square" rtlCol="0">
            <a:spAutoFit/>
          </a:bodyPr>
          <a:lstStyle/>
          <a:p>
            <a:r>
              <a:rPr lang="en-US" sz="2000">
                <a:solidFill>
                  <a:srgbClr val="000000"/>
                </a:solidFill>
                <a:latin typeface="Arial" panose="020B0604020202020204"/>
              </a:rPr>
              <a:t>In association with Part C Fiscal Initiative Partners:</a:t>
            </a:r>
          </a:p>
        </p:txBody>
      </p:sp>
      <p:sp>
        <p:nvSpPr>
          <p:cNvPr id="3" name="Title 2">
            <a:extLst>
              <a:ext uri="{FF2B5EF4-FFF2-40B4-BE49-F238E27FC236}">
                <a16:creationId xmlns:a16="http://schemas.microsoft.com/office/drawing/2014/main" id="{C095906B-B081-4C35-AE64-2924027D6072}"/>
              </a:ext>
            </a:extLst>
          </p:cNvPr>
          <p:cNvSpPr>
            <a:spLocks noGrp="1"/>
          </p:cNvSpPr>
          <p:nvPr>
            <p:ph type="title"/>
          </p:nvPr>
        </p:nvSpPr>
        <p:spPr/>
        <p:txBody>
          <a:bodyPr/>
          <a:lstStyle/>
          <a:p>
            <a:r>
              <a:rPr lang="en-US">
                <a:solidFill>
                  <a:srgbClr val="F7FBFE"/>
                </a:solidFill>
              </a:rPr>
              <a:t>Sponsors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Session 2 Outcomes </a:t>
            </a:r>
            <a:endParaRPr lang="en-US" sz="3200">
              <a:cs typeface="Calibri"/>
            </a:endParaRPr>
          </a:p>
        </p:txBody>
      </p:sp>
      <p:sp>
        <p:nvSpPr>
          <p:cNvPr id="3" name="Content Placeholder 2"/>
          <p:cNvSpPr>
            <a:spLocks noGrp="1"/>
          </p:cNvSpPr>
          <p:nvPr>
            <p:ph idx="1"/>
          </p:nvPr>
        </p:nvSpPr>
        <p:spPr>
          <a:xfrm>
            <a:off x="587829" y="1368358"/>
            <a:ext cx="8443437" cy="4097988"/>
          </a:xfrm>
        </p:spPr>
        <p:txBody>
          <a:bodyPr vert="horz" lIns="91440" tIns="45720" rIns="91440" bIns="45720" rtlCol="0" anchor="t">
            <a:noAutofit/>
          </a:bodyPr>
          <a:lstStyle/>
          <a:p>
            <a:pPr marL="0" lvl="1">
              <a:spcBef>
                <a:spcPts val="0"/>
              </a:spcBef>
              <a:spcAft>
                <a:spcPts val="1200"/>
              </a:spcAft>
              <a:buNone/>
            </a:pPr>
            <a:r>
              <a:rPr lang="en-US" sz="2000">
                <a:latin typeface="+mn-lt"/>
                <a:cs typeface="Arial"/>
              </a:rPr>
              <a:t>Participants will: </a:t>
            </a:r>
          </a:p>
          <a:p>
            <a:pPr marL="400050" lvl="2">
              <a:spcBef>
                <a:spcPts val="0"/>
              </a:spcBef>
              <a:spcAft>
                <a:spcPts val="1200"/>
              </a:spcAft>
            </a:pPr>
            <a:r>
              <a:rPr lang="en-US" sz="2000">
                <a:latin typeface="+mn-lt"/>
              </a:rPr>
              <a:t>Develop an understanding of the baseline information needed to be presented regarding federal and state requirements for Part C</a:t>
            </a:r>
          </a:p>
          <a:p>
            <a:pPr marL="400050" lvl="2">
              <a:spcBef>
                <a:spcPts val="0"/>
              </a:spcBef>
              <a:spcAft>
                <a:spcPts val="1200"/>
              </a:spcAft>
            </a:pPr>
            <a:r>
              <a:rPr lang="en-US" sz="2000">
                <a:latin typeface="+mn-lt"/>
              </a:rPr>
              <a:t>Understand the audience and information needed to make a convincing argument for funding expansion</a:t>
            </a:r>
          </a:p>
          <a:p>
            <a:pPr marL="400050" lvl="2">
              <a:spcBef>
                <a:spcPts val="0"/>
              </a:spcBef>
              <a:spcAft>
                <a:spcPts val="1200"/>
              </a:spcAft>
            </a:pPr>
            <a:r>
              <a:rPr lang="en-US" sz="2000">
                <a:latin typeface="+mn-lt"/>
              </a:rPr>
              <a:t>Identify, organize and build a network of stakeholders that will support funding expansion goals</a:t>
            </a:r>
          </a:p>
          <a:p>
            <a:pPr marL="400050" lvl="2">
              <a:spcBef>
                <a:spcPts val="0"/>
              </a:spcBef>
              <a:spcAft>
                <a:spcPts val="1200"/>
              </a:spcAft>
            </a:pPr>
            <a:r>
              <a:rPr lang="en-US" sz="2000">
                <a:latin typeface="+mn-lt"/>
              </a:rPr>
              <a:t>Learn effective communication strategies to gain access and support of high-level decision makers  </a:t>
            </a:r>
          </a:p>
        </p:txBody>
      </p:sp>
      <p:graphicFrame>
        <p:nvGraphicFramePr>
          <p:cNvPr id="6" name="Content Placeholder 2" descr="flow chart showing develop leading to understand leading to identify leading to learn">
            <a:extLst>
              <a:ext uri="{FF2B5EF4-FFF2-40B4-BE49-F238E27FC236}">
                <a16:creationId xmlns:a16="http://schemas.microsoft.com/office/drawing/2014/main" id="{D7F83239-E4C3-4EBD-A74C-8122C2C63738}"/>
              </a:ext>
            </a:extLst>
          </p:cNvPr>
          <p:cNvGraphicFramePr>
            <a:graphicFrameLocks/>
          </p:cNvGraphicFramePr>
          <p:nvPr>
            <p:extLst>
              <p:ext uri="{D42A27DB-BD31-4B8C-83A1-F6EECF244321}">
                <p14:modId xmlns:p14="http://schemas.microsoft.com/office/powerpoint/2010/main" val="261565857"/>
              </p:ext>
            </p:extLst>
          </p:nvPr>
        </p:nvGraphicFramePr>
        <p:xfrm>
          <a:off x="8229600" y="1141380"/>
          <a:ext cx="4395019" cy="4657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C183D7F6-B498-43B3-948B-1728B52AA6E4}">
                <adec:decorative xmlns:adec="http://schemas.microsoft.com/office/drawing/2017/decorative" val="1"/>
              </a:ext>
            </a:extLst>
          </p:cNvPr>
          <p:cNvCxnSpPr/>
          <p:nvPr/>
        </p:nvCxnSpPr>
        <p:spPr>
          <a:xfrm>
            <a:off x="3004186" y="2165240"/>
            <a:ext cx="61945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7CC2BA-90BC-044C-BC57-2836BE3B86EC}"/>
              </a:ext>
              <a:ext uri="{C183D7F6-B498-43B3-948B-1728B52AA6E4}">
                <adec:decorative xmlns:adec="http://schemas.microsoft.com/office/drawing/2017/decorative" val="1"/>
              </a:ext>
            </a:extLst>
          </p:cNvPr>
          <p:cNvCxnSpPr/>
          <p:nvPr/>
        </p:nvCxnSpPr>
        <p:spPr>
          <a:xfrm>
            <a:off x="3004186" y="3178084"/>
            <a:ext cx="619451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OSEP">
            <a:extLst>
              <a:ext uri="{FF2B5EF4-FFF2-40B4-BE49-F238E27FC236}">
                <a16:creationId xmlns:a16="http://schemas.microsoft.com/office/drawing/2014/main" id="{73EB0444-CB63-3841-BD3A-EE701F37035D}"/>
              </a:ext>
            </a:extLst>
          </p:cNvPr>
          <p:cNvPicPr>
            <a:picLocks noChangeAspect="1"/>
          </p:cNvPicPr>
          <p:nvPr/>
        </p:nvPicPr>
        <p:blipFill>
          <a:blip r:embed="rId2"/>
          <a:stretch>
            <a:fillRect/>
          </a:stretch>
        </p:blipFill>
        <p:spPr>
          <a:xfrm>
            <a:off x="7964558" y="4335313"/>
            <a:ext cx="1350893" cy="795349"/>
          </a:xfrm>
          <a:prstGeom prst="rect">
            <a:avLst/>
          </a:prstGeom>
        </p:spPr>
      </p:pic>
      <p:pic>
        <p:nvPicPr>
          <p:cNvPr id="11" name="Picture 10" title="Logo: UNC-FPG">
            <a:extLst>
              <a:ext uri="{FF2B5EF4-FFF2-40B4-BE49-F238E27FC236}">
                <a16:creationId xmlns:a16="http://schemas.microsoft.com/office/drawing/2014/main" id="{2F4E770A-2553-594E-8C58-0652635441EE}"/>
              </a:ext>
            </a:extLst>
          </p:cNvPr>
          <p:cNvPicPr>
            <a:picLocks noChangeAspect="1"/>
          </p:cNvPicPr>
          <p:nvPr/>
        </p:nvPicPr>
        <p:blipFill>
          <a:blip r:embed="rId3"/>
          <a:stretch>
            <a:fillRect/>
          </a:stretch>
        </p:blipFill>
        <p:spPr>
          <a:xfrm>
            <a:off x="3004186" y="4592324"/>
            <a:ext cx="4196969" cy="454270"/>
          </a:xfrm>
          <a:prstGeom prst="rect">
            <a:avLst/>
          </a:prstGeom>
        </p:spPr>
      </p:pic>
      <p:pic>
        <p:nvPicPr>
          <p:cNvPr id="9" name="Picture 8" title="Logo: DaSy">
            <a:extLst>
              <a:ext uri="{FF2B5EF4-FFF2-40B4-BE49-F238E27FC236}">
                <a16:creationId xmlns:a16="http://schemas.microsoft.com/office/drawing/2014/main" id="{1CF6424F-877C-EB48-9A99-E8F350F7E799}"/>
              </a:ext>
            </a:extLst>
          </p:cNvPr>
          <p:cNvPicPr>
            <a:picLocks noChangeAspect="1"/>
          </p:cNvPicPr>
          <p:nvPr/>
        </p:nvPicPr>
        <p:blipFill>
          <a:blip r:embed="rId4"/>
          <a:stretch>
            <a:fillRect/>
          </a:stretch>
        </p:blipFill>
        <p:spPr>
          <a:xfrm>
            <a:off x="6416322" y="1352689"/>
            <a:ext cx="2782375" cy="628983"/>
          </a:xfrm>
          <a:prstGeom prst="rect">
            <a:avLst/>
          </a:prstGeom>
        </p:spPr>
      </p:pic>
      <p:pic>
        <p:nvPicPr>
          <p:cNvPr id="7" name="Picture 6" title="Logo: ECTA">
            <a:extLst>
              <a:ext uri="{FF2B5EF4-FFF2-40B4-BE49-F238E27FC236}">
                <a16:creationId xmlns:a16="http://schemas.microsoft.com/office/drawing/2014/main" id="{2C89BA0E-DF51-8C43-917C-6261CF5217AE}"/>
              </a:ext>
            </a:extLst>
          </p:cNvPr>
          <p:cNvPicPr>
            <a:picLocks noChangeAspect="1"/>
          </p:cNvPicPr>
          <p:nvPr/>
        </p:nvPicPr>
        <p:blipFill>
          <a:blip r:embed="rId5"/>
          <a:stretch>
            <a:fillRect/>
          </a:stretch>
        </p:blipFill>
        <p:spPr>
          <a:xfrm>
            <a:off x="3004185" y="1446754"/>
            <a:ext cx="3163874" cy="465031"/>
          </a:xfrm>
          <a:prstGeom prst="rect">
            <a:avLst/>
          </a:prstGeom>
        </p:spPr>
      </p:pic>
      <p:sp>
        <p:nvSpPr>
          <p:cNvPr id="3" name="Text Placeholder 2"/>
          <p:cNvSpPr>
            <a:spLocks noGrp="1"/>
          </p:cNvSpPr>
          <p:nvPr>
            <p:ph idx="1"/>
          </p:nvPr>
        </p:nvSpPr>
        <p:spPr>
          <a:xfrm>
            <a:off x="3004186" y="3391728"/>
            <a:ext cx="6194510" cy="1040489"/>
          </a:xfrm>
        </p:spPr>
        <p:txBody>
          <a:bodyPr>
            <a:noAutofit/>
          </a:bodyPr>
          <a:lstStyle/>
          <a:p>
            <a:pPr marL="0" indent="0">
              <a:buNone/>
            </a:pPr>
            <a:r>
              <a:rPr lang="en-US" sz="975"/>
              <a:t>The content of this presentation was developed under a cooperative agreement, #H326P170001, and a grant, #H373Z120002, from the Office of Special Education Programs, U.S. Department of Education. However, the content does not necessarily represent the policy of the U.S. Department of Education, and you should not assume endorsement by the Federal Government. ECTA Center Project Officer, Julia Martin </a:t>
            </a:r>
            <a:r>
              <a:rPr lang="en-US" sz="975" err="1"/>
              <a:t>Eile</a:t>
            </a:r>
            <a:r>
              <a:rPr lang="en-US" sz="975"/>
              <a:t>, and </a:t>
            </a:r>
            <a:r>
              <a:rPr lang="en-US" sz="975" err="1"/>
              <a:t>DaSy</a:t>
            </a:r>
            <a:r>
              <a:rPr lang="en-US" sz="975"/>
              <a:t> Center Project Officers, Meredith Miceli and Richelle Davis.</a:t>
            </a:r>
          </a:p>
        </p:txBody>
      </p:sp>
      <p:sp>
        <p:nvSpPr>
          <p:cNvPr id="2" name="Title 1"/>
          <p:cNvSpPr>
            <a:spLocks noGrp="1"/>
          </p:cNvSpPr>
          <p:nvPr>
            <p:ph type="title"/>
          </p:nvPr>
        </p:nvSpPr>
        <p:spPr>
          <a:xfrm>
            <a:off x="1974394" y="2299961"/>
            <a:ext cx="8254093" cy="685800"/>
          </a:xfrm>
        </p:spPr>
        <p:txBody>
          <a:bodyPr anchor="ctr" anchorCtr="0">
            <a:normAutofit fontScale="90000"/>
          </a:bodyPr>
          <a:lstStyle/>
          <a:p>
            <a:r>
              <a:rPr lang="en-US" b="0"/>
              <a:t>Find out more at</a:t>
            </a:r>
            <a:r>
              <a:rPr lang="en-US"/>
              <a:t> ectacenter.org</a:t>
            </a:r>
            <a:br>
              <a:rPr lang="en-US"/>
            </a:br>
            <a:r>
              <a:rPr lang="en-US" b="0"/>
              <a:t>and</a:t>
            </a:r>
            <a:r>
              <a:rPr lang="en-US"/>
              <a:t> dasycenter.org</a:t>
            </a:r>
          </a:p>
        </p:txBody>
      </p:sp>
    </p:spTree>
    <p:extLst>
      <p:ext uri="{BB962C8B-B14F-4D97-AF65-F5344CB8AC3E}">
        <p14:creationId xmlns:p14="http://schemas.microsoft.com/office/powerpoint/2010/main" val="94440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Systems Framework diagram showing flow of Building High Quality Systems components of Governance, Finance, Personnel/Workforce, Data Systems, Accountability/Quality Improvement, and Quality Standards leading to Implementation of Effective Practices, leading to the Result of Positive outcomes for children with disabilities and their famil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292" y="1030788"/>
            <a:ext cx="10096137" cy="4662292"/>
          </a:xfrm>
          <a:prstGeom prst="rect">
            <a:avLst/>
          </a:prstGeom>
        </p:spPr>
      </p:pic>
      <p:sp>
        <p:nvSpPr>
          <p:cNvPr id="45" name="TextBox 44"/>
          <p:cNvSpPr txBox="1"/>
          <p:nvPr/>
        </p:nvSpPr>
        <p:spPr>
          <a:xfrm>
            <a:off x="9319458" y="2045517"/>
            <a:ext cx="1371600" cy="338554"/>
          </a:xfrm>
          <a:prstGeom prst="rect">
            <a:avLst/>
          </a:prstGeom>
          <a:noFill/>
        </p:spPr>
        <p:txBody>
          <a:bodyPr wrap="square" rtlCol="0">
            <a:spAutoFit/>
          </a:bodyPr>
          <a:lstStyle/>
          <a:p>
            <a:pPr algn="ctr"/>
            <a:r>
              <a:rPr lang="en-US" sz="1600" b="1" i="1">
                <a:solidFill>
                  <a:srgbClr val="C00000"/>
                </a:solidFill>
                <a:effectLst>
                  <a:outerShdw dist="63500" dir="2700000" algn="tl" rotWithShape="0">
                    <a:schemeClr val="bg1"/>
                  </a:outerShdw>
                </a:effectLst>
              </a:rPr>
              <a:t>Result</a:t>
            </a:r>
          </a:p>
        </p:txBody>
      </p:sp>
      <p:sp>
        <p:nvSpPr>
          <p:cNvPr id="44" name="TextBox 43"/>
          <p:cNvSpPr txBox="1"/>
          <p:nvPr/>
        </p:nvSpPr>
        <p:spPr>
          <a:xfrm>
            <a:off x="9190467" y="3058510"/>
            <a:ext cx="1752600" cy="1323439"/>
          </a:xfrm>
          <a:prstGeom prst="rect">
            <a:avLst/>
          </a:prstGeom>
          <a:noFill/>
        </p:spPr>
        <p:txBody>
          <a:bodyPr wrap="square" rtlCol="0" anchor="t">
            <a:spAutoFit/>
          </a:bodyPr>
          <a:lstStyle/>
          <a:p>
            <a:pPr algn="ctr"/>
            <a:r>
              <a:rPr lang="en-US" sz="1600" b="1" i="1">
                <a:solidFill>
                  <a:schemeClr val="bg1"/>
                </a:solidFill>
                <a:effectLst>
                  <a:outerShdw dist="63500" dir="2700000" algn="tl" rotWithShape="0">
                    <a:schemeClr val="tx2">
                      <a:lumMod val="50000"/>
                    </a:schemeClr>
                  </a:outerShdw>
                </a:effectLst>
              </a:rPr>
              <a:t>Positive outcomes for children with disabilities and their families</a:t>
            </a:r>
          </a:p>
        </p:txBody>
      </p:sp>
      <p:sp>
        <p:nvSpPr>
          <p:cNvPr id="16" name="TextBox 15"/>
          <p:cNvSpPr txBox="1"/>
          <p:nvPr/>
        </p:nvSpPr>
        <p:spPr>
          <a:xfrm>
            <a:off x="6200384" y="3046917"/>
            <a:ext cx="1828800" cy="1077218"/>
          </a:xfrm>
          <a:prstGeom prst="rect">
            <a:avLst/>
          </a:prstGeom>
          <a:noFill/>
        </p:spPr>
        <p:txBody>
          <a:bodyPr wrap="square" rtlCol="0">
            <a:spAutoFit/>
          </a:bodyPr>
          <a:lstStyle/>
          <a:p>
            <a:pPr algn="ctr"/>
            <a:r>
              <a:rPr lang="en-US" sz="1600" b="1" i="1">
                <a:solidFill>
                  <a:schemeClr val="bg1"/>
                </a:solidFill>
                <a:effectLst>
                  <a:outerShdw dist="63500" dir="2700000" algn="tl" rotWithShape="0">
                    <a:schemeClr val="tx2">
                      <a:lumMod val="50000"/>
                    </a:schemeClr>
                  </a:outerShdw>
                </a:effectLst>
              </a:rPr>
              <a:t>Implementation</a:t>
            </a:r>
          </a:p>
          <a:p>
            <a:pPr algn="ctr"/>
            <a:r>
              <a:rPr lang="en-US" sz="1600" b="1" i="1">
                <a:solidFill>
                  <a:schemeClr val="bg1"/>
                </a:solidFill>
                <a:effectLst>
                  <a:outerShdw dist="63500" dir="2700000" algn="tl" rotWithShape="0">
                    <a:schemeClr val="tx2">
                      <a:lumMod val="50000"/>
                    </a:schemeClr>
                  </a:outerShdw>
                </a:effectLst>
              </a:rPr>
              <a:t>of</a:t>
            </a:r>
          </a:p>
          <a:p>
            <a:pPr algn="ctr"/>
            <a:r>
              <a:rPr lang="en-US" sz="1600" b="1" i="1">
                <a:solidFill>
                  <a:schemeClr val="bg1"/>
                </a:solidFill>
                <a:effectLst>
                  <a:outerShdw dist="63500" dir="2700000" algn="tl" rotWithShape="0">
                    <a:schemeClr val="tx2">
                      <a:lumMod val="50000"/>
                    </a:schemeClr>
                  </a:outerShdw>
                </a:effectLst>
              </a:rPr>
              <a:t>Effective Practices</a:t>
            </a:r>
          </a:p>
        </p:txBody>
      </p:sp>
      <p:sp>
        <p:nvSpPr>
          <p:cNvPr id="67" name="TextBox 66"/>
          <p:cNvSpPr txBox="1"/>
          <p:nvPr/>
        </p:nvSpPr>
        <p:spPr>
          <a:xfrm>
            <a:off x="4164903" y="2639506"/>
            <a:ext cx="1582589" cy="261610"/>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Finance</a:t>
            </a:r>
          </a:p>
        </p:txBody>
      </p:sp>
      <p:sp>
        <p:nvSpPr>
          <p:cNvPr id="3" name="Star: 5 Points 2">
            <a:extLst>
              <a:ext uri="{FF2B5EF4-FFF2-40B4-BE49-F238E27FC236}">
                <a16:creationId xmlns:a16="http://schemas.microsoft.com/office/drawing/2014/main" id="{FD1EC6FB-478F-4242-A7F2-7031A3272EAF}"/>
              </a:ext>
              <a:ext uri="{C183D7F6-B498-43B3-948B-1728B52AA6E4}">
                <adec:decorative xmlns:adec="http://schemas.microsoft.com/office/drawing/2017/decorative" val="1"/>
              </a:ext>
            </a:extLst>
          </p:cNvPr>
          <p:cNvSpPr>
            <a:spLocks noChangeAspect="1"/>
          </p:cNvSpPr>
          <p:nvPr/>
        </p:nvSpPr>
        <p:spPr>
          <a:xfrm>
            <a:off x="2229518" y="1248711"/>
            <a:ext cx="685800" cy="6858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696092" y="1752039"/>
            <a:ext cx="1506389" cy="261610"/>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Governance</a:t>
            </a:r>
          </a:p>
        </p:txBody>
      </p:sp>
      <p:sp>
        <p:nvSpPr>
          <p:cNvPr id="4" name="Star: 5 Points 3">
            <a:extLst>
              <a:ext uri="{FF2B5EF4-FFF2-40B4-BE49-F238E27FC236}">
                <a16:creationId xmlns:a16="http://schemas.microsoft.com/office/drawing/2014/main" id="{CCCF3056-5692-4457-843C-364EB4AB18E8}"/>
              </a:ext>
              <a:ext uri="{C183D7F6-B498-43B3-948B-1728B52AA6E4}">
                <adec:decorative xmlns:adec="http://schemas.microsoft.com/office/drawing/2017/decorative" val="1"/>
              </a:ext>
            </a:extLst>
          </p:cNvPr>
          <p:cNvSpPr>
            <a:spLocks noChangeAspect="1"/>
          </p:cNvSpPr>
          <p:nvPr/>
        </p:nvSpPr>
        <p:spPr>
          <a:xfrm>
            <a:off x="688671" y="3828750"/>
            <a:ext cx="685800" cy="6858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120945" y="2545561"/>
            <a:ext cx="1631380" cy="430887"/>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Quality</a:t>
            </a:r>
          </a:p>
          <a:p>
            <a:pPr algn="ctr"/>
            <a:r>
              <a:rPr lang="en-US" sz="1100" b="1" i="1">
                <a:solidFill>
                  <a:schemeClr val="bg1"/>
                </a:solidFill>
                <a:effectLst>
                  <a:outerShdw dist="63500" dir="2700000" algn="tl" rotWithShape="0">
                    <a:schemeClr val="tx2">
                      <a:lumMod val="50000"/>
                    </a:schemeClr>
                  </a:outerShdw>
                </a:effectLst>
              </a:rPr>
              <a:t>Standards</a:t>
            </a:r>
          </a:p>
        </p:txBody>
      </p:sp>
      <p:sp>
        <p:nvSpPr>
          <p:cNvPr id="57" name="TextBox 56"/>
          <p:cNvSpPr txBox="1"/>
          <p:nvPr/>
        </p:nvSpPr>
        <p:spPr>
          <a:xfrm>
            <a:off x="1100976" y="4282285"/>
            <a:ext cx="1676401" cy="430887"/>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Accountability &amp; Quality Improvement</a:t>
            </a:r>
          </a:p>
        </p:txBody>
      </p:sp>
      <p:sp>
        <p:nvSpPr>
          <p:cNvPr id="5" name="Star: 5 Points 4">
            <a:extLst>
              <a:ext uri="{FF2B5EF4-FFF2-40B4-BE49-F238E27FC236}">
                <a16:creationId xmlns:a16="http://schemas.microsoft.com/office/drawing/2014/main" id="{EAD29D03-5469-47D3-84CF-E2CF26BC140E}"/>
              </a:ext>
              <a:ext uri="{C183D7F6-B498-43B3-948B-1728B52AA6E4}">
                <adec:decorative xmlns:adec="http://schemas.microsoft.com/office/drawing/2017/decorative" val="1"/>
              </a:ext>
            </a:extLst>
          </p:cNvPr>
          <p:cNvSpPr>
            <a:spLocks noChangeAspect="1"/>
          </p:cNvSpPr>
          <p:nvPr/>
        </p:nvSpPr>
        <p:spPr>
          <a:xfrm>
            <a:off x="3822003" y="2117856"/>
            <a:ext cx="685800" cy="6858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696092" y="5166707"/>
            <a:ext cx="1506389" cy="430887"/>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Data</a:t>
            </a:r>
          </a:p>
          <a:p>
            <a:pPr algn="ctr"/>
            <a:r>
              <a:rPr lang="en-US" sz="1100" b="1" i="1">
                <a:solidFill>
                  <a:schemeClr val="bg1"/>
                </a:solidFill>
                <a:effectLst>
                  <a:outerShdw dist="63500" dir="2700000" algn="tl" rotWithShape="0">
                    <a:schemeClr val="tx2">
                      <a:lumMod val="50000"/>
                    </a:schemeClr>
                  </a:outerShdw>
                </a:effectLst>
              </a:rPr>
              <a:t>Systems</a:t>
            </a:r>
          </a:p>
        </p:txBody>
      </p:sp>
      <p:sp>
        <p:nvSpPr>
          <p:cNvPr id="60" name="TextBox 59"/>
          <p:cNvSpPr txBox="1"/>
          <p:nvPr/>
        </p:nvSpPr>
        <p:spPr>
          <a:xfrm>
            <a:off x="4164904" y="4282286"/>
            <a:ext cx="1582589" cy="430887"/>
          </a:xfrm>
          <a:prstGeom prst="rect">
            <a:avLst/>
          </a:prstGeom>
          <a:noFill/>
        </p:spPr>
        <p:txBody>
          <a:bodyPr wrap="square" rtlCol="0">
            <a:spAutoFit/>
          </a:bodyPr>
          <a:lstStyle/>
          <a:p>
            <a:pPr algn="ctr"/>
            <a:r>
              <a:rPr lang="en-US" sz="1100" b="1" i="1">
                <a:solidFill>
                  <a:schemeClr val="bg1"/>
                </a:solidFill>
                <a:effectLst>
                  <a:outerShdw dist="63500" dir="2700000" algn="tl" rotWithShape="0">
                    <a:schemeClr val="tx2">
                      <a:lumMod val="50000"/>
                    </a:schemeClr>
                  </a:outerShdw>
                </a:effectLst>
              </a:rPr>
              <a:t>Personnel / Workforce</a:t>
            </a:r>
          </a:p>
        </p:txBody>
      </p:sp>
      <p:sp>
        <p:nvSpPr>
          <p:cNvPr id="6" name="Speech Bubble: Rectangle 5">
            <a:extLst>
              <a:ext uri="{FF2B5EF4-FFF2-40B4-BE49-F238E27FC236}">
                <a16:creationId xmlns:a16="http://schemas.microsoft.com/office/drawing/2014/main" id="{C6B092B1-2687-4A94-BA3C-7FE0AD66ADFC}"/>
              </a:ext>
            </a:extLst>
          </p:cNvPr>
          <p:cNvSpPr/>
          <p:nvPr/>
        </p:nvSpPr>
        <p:spPr>
          <a:xfrm>
            <a:off x="4883424" y="1299271"/>
            <a:ext cx="4307043" cy="1020592"/>
          </a:xfrm>
          <a:prstGeom prst="wedgeRectCallout">
            <a:avLst>
              <a:gd name="adj1" fmla="val -41038"/>
              <a:gd name="adj2" fmla="val 7359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a:solidFill>
                  <a:schemeClr val="tx1"/>
                </a:solidFill>
              </a:rPr>
              <a:t>Finance Planning Process/Forecasting</a:t>
            </a:r>
            <a:endParaRPr lang="en-US" sz="1200" b="0" i="0" kern="1200">
              <a:solidFill>
                <a:schemeClr val="tx1"/>
              </a:solidFill>
              <a:effectLst/>
              <a:latin typeface="+mn-lt"/>
              <a:ea typeface="+mn-ea"/>
              <a:cs typeface="+mn-cs"/>
            </a:endParaRPr>
          </a:p>
          <a:p>
            <a:pPr marL="285750" indent="-285750">
              <a:buFont typeface="Arial" panose="020B0604020202020204" pitchFamily="34" charset="0"/>
              <a:buChar char="•"/>
            </a:pPr>
            <a:r>
              <a:rPr lang="en-US" sz="1200" b="0" i="0" strike="noStrike" kern="1200">
                <a:solidFill>
                  <a:schemeClr val="tx1"/>
                </a:solidFill>
                <a:effectLst/>
                <a:latin typeface="+mn-lt"/>
                <a:ea typeface="+mn-ea"/>
                <a:cs typeface="+mn-cs"/>
              </a:rPr>
              <a:t>Fiscal Data</a:t>
            </a:r>
            <a:endParaRPr lang="en-US" sz="1200" b="0" i="0" kern="1200">
              <a:solidFill>
                <a:schemeClr val="tx1"/>
              </a:solidFill>
              <a:effectLst/>
              <a:latin typeface="+mn-lt"/>
              <a:ea typeface="+mn-ea"/>
              <a:cs typeface="+mn-cs"/>
            </a:endParaRPr>
          </a:p>
          <a:p>
            <a:pPr marL="285750" indent="-285750">
              <a:buFont typeface="Arial" panose="020B0604020202020204" pitchFamily="34" charset="0"/>
              <a:buChar char="•"/>
            </a:pPr>
            <a:r>
              <a:rPr lang="en-US" sz="1200" b="0" i="0" strike="noStrike" kern="1200">
                <a:solidFill>
                  <a:schemeClr val="tx1"/>
                </a:solidFill>
                <a:effectLst/>
                <a:latin typeface="+mn-lt"/>
                <a:ea typeface="+mn-ea"/>
                <a:cs typeface="+mn-cs"/>
              </a:rPr>
              <a:t>Procurement</a:t>
            </a:r>
            <a:endParaRPr lang="en-US" sz="1200" b="0" i="0" kern="1200">
              <a:solidFill>
                <a:schemeClr val="tx1"/>
              </a:solidFill>
              <a:effectLst/>
              <a:latin typeface="+mn-lt"/>
              <a:ea typeface="+mn-ea"/>
              <a:cs typeface="+mn-cs"/>
            </a:endParaRPr>
          </a:p>
          <a:p>
            <a:pPr marL="285750" indent="-285750">
              <a:buFont typeface="Arial" panose="020B0604020202020204" pitchFamily="34" charset="0"/>
              <a:buChar char="•"/>
            </a:pPr>
            <a:r>
              <a:rPr lang="en-US" sz="1200" b="0" i="0" strike="noStrike" kern="1200">
                <a:solidFill>
                  <a:schemeClr val="tx1"/>
                </a:solidFill>
                <a:effectLst/>
                <a:latin typeface="+mn-lt"/>
                <a:ea typeface="+mn-ea"/>
                <a:cs typeface="+mn-cs"/>
              </a:rPr>
              <a:t>Resource Allocation, Use of Funds and Disbursement</a:t>
            </a:r>
            <a:endParaRPr lang="en-US" sz="1200" b="0" i="0" kern="1200">
              <a:solidFill>
                <a:schemeClr val="tx1"/>
              </a:solidFill>
              <a:effectLst/>
              <a:latin typeface="+mn-lt"/>
              <a:ea typeface="+mn-ea"/>
              <a:cs typeface="+mn-cs"/>
            </a:endParaRPr>
          </a:p>
          <a:p>
            <a:pPr marL="285750" indent="-285750">
              <a:buFont typeface="Arial" panose="020B0604020202020204" pitchFamily="34" charset="0"/>
              <a:buChar char="•"/>
            </a:pPr>
            <a:r>
              <a:rPr lang="en-US" sz="1200" b="0" i="0" strike="noStrike" kern="1200">
                <a:solidFill>
                  <a:schemeClr val="tx1"/>
                </a:solidFill>
                <a:effectLst/>
                <a:latin typeface="+mn-lt"/>
                <a:ea typeface="+mn-ea"/>
                <a:cs typeface="+mn-cs"/>
              </a:rPr>
              <a:t>Monitoring and Accountability of Funds and Resources</a:t>
            </a:r>
            <a:endParaRPr lang="en-US" sz="1200" b="0" i="0" kern="1200">
              <a:solidFill>
                <a:schemeClr val="tx1"/>
              </a:solidFill>
              <a:effectLst/>
              <a:latin typeface="+mn-lt"/>
              <a:ea typeface="+mn-ea"/>
              <a:cs typeface="+mn-cs"/>
            </a:endParaRPr>
          </a:p>
        </p:txBody>
      </p:sp>
      <p:sp>
        <p:nvSpPr>
          <p:cNvPr id="48" name="TextBox 47"/>
          <p:cNvSpPr txBox="1"/>
          <p:nvPr/>
        </p:nvSpPr>
        <p:spPr>
          <a:xfrm>
            <a:off x="2658514" y="3190785"/>
            <a:ext cx="1506389" cy="877163"/>
          </a:xfrm>
          <a:prstGeom prst="rect">
            <a:avLst/>
          </a:prstGeom>
          <a:noFill/>
        </p:spPr>
        <p:txBody>
          <a:bodyPr wrap="square" rtlCol="0">
            <a:spAutoFit/>
          </a:bodyPr>
          <a:lstStyle/>
          <a:p>
            <a:pPr algn="ctr"/>
            <a:r>
              <a:rPr lang="en-US" sz="1700" b="1" i="1">
                <a:solidFill>
                  <a:schemeClr val="bg1"/>
                </a:solidFill>
                <a:effectLst>
                  <a:outerShdw dist="63500" dir="2700000" algn="tl" rotWithShape="0">
                    <a:schemeClr val="tx2">
                      <a:lumMod val="50000"/>
                    </a:schemeClr>
                  </a:outerShdw>
                </a:effectLst>
              </a:rPr>
              <a:t>Building</a:t>
            </a:r>
          </a:p>
          <a:p>
            <a:pPr algn="ctr"/>
            <a:r>
              <a:rPr lang="en-US" sz="1700" b="1" i="1">
                <a:solidFill>
                  <a:schemeClr val="bg1"/>
                </a:solidFill>
                <a:effectLst>
                  <a:outerShdw dist="63500" dir="2700000" algn="tl" rotWithShape="0">
                    <a:schemeClr val="tx2">
                      <a:lumMod val="50000"/>
                    </a:schemeClr>
                  </a:outerShdw>
                </a:effectLst>
              </a:rPr>
              <a:t>High-Quality</a:t>
            </a:r>
          </a:p>
          <a:p>
            <a:pPr algn="ctr"/>
            <a:r>
              <a:rPr lang="en-US" sz="1700" b="1" i="1">
                <a:solidFill>
                  <a:schemeClr val="bg1"/>
                </a:solidFill>
                <a:effectLst>
                  <a:outerShdw dist="63500" dir="2700000" algn="tl" rotWithShape="0">
                    <a:schemeClr val="tx2">
                      <a:lumMod val="50000"/>
                    </a:schemeClr>
                  </a:outerShdw>
                </a:effectLst>
              </a:rPr>
              <a:t>Systems</a:t>
            </a:r>
          </a:p>
        </p:txBody>
      </p:sp>
      <p:sp>
        <p:nvSpPr>
          <p:cNvPr id="2" name="Title 1"/>
          <p:cNvSpPr>
            <a:spLocks noGrp="1"/>
          </p:cNvSpPr>
          <p:nvPr>
            <p:ph type="title"/>
          </p:nvPr>
        </p:nvSpPr>
        <p:spPr/>
        <p:txBody>
          <a:bodyPr>
            <a:normAutofit fontScale="90000"/>
          </a:bodyPr>
          <a:lstStyle/>
          <a:p>
            <a:r>
              <a:rPr lang="en-US"/>
              <a:t>ECTA Systems Change Model-</a:t>
            </a:r>
            <a:br>
              <a:rPr lang="en-US"/>
            </a:br>
            <a:r>
              <a:rPr lang="en-US"/>
              <a:t>Framework Connections</a:t>
            </a:r>
          </a:p>
        </p:txBody>
      </p:sp>
      <p:sp>
        <p:nvSpPr>
          <p:cNvPr id="14" name="Slide Number Placeholder 13"/>
          <p:cNvSpPr>
            <a:spLocks noGrp="1"/>
          </p:cNvSpPr>
          <p:nvPr>
            <p:ph type="sldNum" sz="quarter" idx="4"/>
          </p:nvPr>
        </p:nvSpPr>
        <p:spPr>
          <a:prstGeom prst="rect">
            <a:avLst/>
          </a:prstGeom>
        </p:spPr>
        <p:txBody>
          <a:bodyPr/>
          <a:lstStyle/>
          <a:p>
            <a:fld id="{8FF8BE51-C3B0-9B4F-9A06-4F809A9A7941}" type="slidenum">
              <a:rPr lang="en-US" smtClean="0"/>
              <a:t>4</a:t>
            </a:fld>
            <a:endParaRPr lang="en-US"/>
          </a:p>
        </p:txBody>
      </p:sp>
    </p:spTree>
    <p:extLst>
      <p:ext uri="{BB962C8B-B14F-4D97-AF65-F5344CB8AC3E}">
        <p14:creationId xmlns:p14="http://schemas.microsoft.com/office/powerpoint/2010/main" val="854015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98B7-F236-4F93-950B-6BBAB9900B8E}"/>
              </a:ext>
            </a:extLst>
          </p:cNvPr>
          <p:cNvSpPr>
            <a:spLocks noGrp="1"/>
          </p:cNvSpPr>
          <p:nvPr>
            <p:ph type="title"/>
          </p:nvPr>
        </p:nvSpPr>
        <p:spPr/>
        <p:txBody>
          <a:bodyPr/>
          <a:lstStyle/>
          <a:p>
            <a:r>
              <a:rPr lang="en-US">
                <a:latin typeface="+mj-lt"/>
                <a:cs typeface="Calibri Light"/>
              </a:rPr>
              <a:t>Establishing the Context </a:t>
            </a:r>
            <a:r>
              <a:rPr lang="en-US" sz="1200">
                <a:solidFill>
                  <a:schemeClr val="bg2"/>
                </a:solidFill>
                <a:latin typeface="+mj-lt"/>
                <a:cs typeface="Calibri Light"/>
              </a:rPr>
              <a:t>cont’d</a:t>
            </a:r>
            <a:endParaRPr lang="en-US" sz="1200">
              <a:solidFill>
                <a:schemeClr val="bg2"/>
              </a:solidFill>
              <a:latin typeface="+mj-lt"/>
            </a:endParaRPr>
          </a:p>
        </p:txBody>
      </p:sp>
      <p:sp>
        <p:nvSpPr>
          <p:cNvPr id="3" name="Content Placeholder 2">
            <a:extLst>
              <a:ext uri="{FF2B5EF4-FFF2-40B4-BE49-F238E27FC236}">
                <a16:creationId xmlns:a16="http://schemas.microsoft.com/office/drawing/2014/main" id="{B1D67712-38B6-4EEA-A552-EA2227D7EA95}"/>
              </a:ext>
            </a:extLst>
          </p:cNvPr>
          <p:cNvSpPr>
            <a:spLocks noGrp="1"/>
          </p:cNvSpPr>
          <p:nvPr>
            <p:ph idx="1"/>
          </p:nvPr>
        </p:nvSpPr>
        <p:spPr>
          <a:xfrm>
            <a:off x="587829" y="1368358"/>
            <a:ext cx="7591667" cy="4097988"/>
          </a:xfrm>
        </p:spPr>
        <p:txBody>
          <a:bodyPr vert="horz" lIns="91440" tIns="45720" rIns="91440" bIns="45720" rtlCol="0" anchor="t">
            <a:normAutofit lnSpcReduction="10000"/>
          </a:bodyPr>
          <a:lstStyle/>
          <a:p>
            <a:pPr marL="0" indent="0">
              <a:buNone/>
            </a:pPr>
            <a:r>
              <a:rPr lang="en-US" sz="2400" b="0" i="0">
                <a:solidFill>
                  <a:srgbClr val="212529"/>
                </a:solidFill>
                <a:effectLst/>
                <a:latin typeface="+mn-lt"/>
              </a:rPr>
              <a:t>Why is context important?</a:t>
            </a:r>
          </a:p>
          <a:p>
            <a:r>
              <a:rPr lang="en-US" sz="2400" b="0" i="0">
                <a:solidFill>
                  <a:srgbClr val="212529"/>
                </a:solidFill>
                <a:effectLst/>
                <a:latin typeface="+mn-lt"/>
              </a:rPr>
              <a:t>The goal of early intervention is to enable young children to be active and successful participants during the early childhood years and in the future.</a:t>
            </a:r>
          </a:p>
          <a:p>
            <a:r>
              <a:rPr lang="en-US" sz="2400" b="0" i="0">
                <a:solidFill>
                  <a:srgbClr val="212529"/>
                </a:solidFill>
                <a:effectLst/>
                <a:latin typeface="+mn-lt"/>
              </a:rPr>
              <a:t>To meet this goal, financial resources are needed.</a:t>
            </a:r>
          </a:p>
          <a:p>
            <a:r>
              <a:rPr lang="en-US" sz="2400">
                <a:solidFill>
                  <a:srgbClr val="212529"/>
                </a:solidFill>
                <a:latin typeface="+mn-lt"/>
              </a:rPr>
              <a:t>We encounter politics in all aspects of our work; understanding and navigating the politics at the program, state, and national level requires intentional relationships and defined strategies.</a:t>
            </a:r>
          </a:p>
        </p:txBody>
      </p:sp>
      <p:pic>
        <p:nvPicPr>
          <p:cNvPr id="5" name="Picture 4" descr="2 young boys playing. One is sitting on a ride-on toy while the other pushes him.">
            <a:extLst>
              <a:ext uri="{FF2B5EF4-FFF2-40B4-BE49-F238E27FC236}">
                <a16:creationId xmlns:a16="http://schemas.microsoft.com/office/drawing/2014/main" id="{20332B02-524A-4311-B92F-2461AE2F3CE2}"/>
              </a:ext>
            </a:extLst>
          </p:cNvPr>
          <p:cNvPicPr>
            <a:picLocks noChangeAspect="1"/>
          </p:cNvPicPr>
          <p:nvPr/>
        </p:nvPicPr>
        <p:blipFill>
          <a:blip r:embed="rId3"/>
          <a:srcRect/>
          <a:stretch/>
        </p:blipFill>
        <p:spPr>
          <a:xfrm>
            <a:off x="8299145" y="1141380"/>
            <a:ext cx="3361947" cy="2235295"/>
          </a:xfrm>
          <a:prstGeom prst="rect">
            <a:avLst/>
          </a:prstGeom>
          <a:ln w="12700">
            <a:solidFill>
              <a:schemeClr val="tx1"/>
            </a:solidFill>
          </a:ln>
        </p:spPr>
      </p:pic>
      <p:pic>
        <p:nvPicPr>
          <p:cNvPr id="7" name="Picture 6" descr="Young toddler looking into a mirrored toy while preschool teacher helps him sit up">
            <a:extLst>
              <a:ext uri="{FF2B5EF4-FFF2-40B4-BE49-F238E27FC236}">
                <a16:creationId xmlns:a16="http://schemas.microsoft.com/office/drawing/2014/main" id="{8FF49AB2-7156-455C-BDE7-9365F6D748E7}"/>
              </a:ext>
            </a:extLst>
          </p:cNvPr>
          <p:cNvPicPr>
            <a:picLocks noChangeAspect="1"/>
          </p:cNvPicPr>
          <p:nvPr/>
        </p:nvPicPr>
        <p:blipFill>
          <a:blip r:embed="rId4"/>
          <a:srcRect/>
          <a:stretch/>
        </p:blipFill>
        <p:spPr>
          <a:xfrm>
            <a:off x="8299145" y="3603653"/>
            <a:ext cx="3361947" cy="2235295"/>
          </a:xfrm>
          <a:prstGeom prst="rect">
            <a:avLst/>
          </a:prstGeom>
          <a:ln w="12700">
            <a:solidFill>
              <a:schemeClr val="tx1"/>
            </a:solidFill>
          </a:ln>
        </p:spPr>
      </p:pic>
    </p:spTree>
    <p:extLst>
      <p:ext uri="{BB962C8B-B14F-4D97-AF65-F5344CB8AC3E}">
        <p14:creationId xmlns:p14="http://schemas.microsoft.com/office/powerpoint/2010/main" val="306336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1FF0-2E55-4717-A8CA-E6DC15A5D1BE}"/>
              </a:ext>
            </a:extLst>
          </p:cNvPr>
          <p:cNvSpPr>
            <a:spLocks noGrp="1"/>
          </p:cNvSpPr>
          <p:nvPr>
            <p:ph type="title"/>
          </p:nvPr>
        </p:nvSpPr>
        <p:spPr/>
        <p:txBody>
          <a:bodyPr/>
          <a:lstStyle/>
          <a:p>
            <a:r>
              <a:rPr lang="en-US"/>
              <a:t>Hearing the Experience from a prior Part C Coordinator</a:t>
            </a:r>
          </a:p>
        </p:txBody>
      </p:sp>
      <p:sp>
        <p:nvSpPr>
          <p:cNvPr id="3" name="Content Placeholder 2">
            <a:extLst>
              <a:ext uri="{FF2B5EF4-FFF2-40B4-BE49-F238E27FC236}">
                <a16:creationId xmlns:a16="http://schemas.microsoft.com/office/drawing/2014/main" id="{F9E24BE1-07C6-44A1-BAE2-732608846E3A}"/>
              </a:ext>
            </a:extLst>
          </p:cNvPr>
          <p:cNvSpPr>
            <a:spLocks noGrp="1"/>
          </p:cNvSpPr>
          <p:nvPr>
            <p:ph idx="1"/>
          </p:nvPr>
        </p:nvSpPr>
        <p:spPr/>
        <p:txBody>
          <a:bodyPr/>
          <a:lstStyle/>
          <a:p>
            <a:pPr marL="0" indent="0">
              <a:buNone/>
            </a:pPr>
            <a:r>
              <a:rPr lang="en-US">
                <a:latin typeface="Arial"/>
                <a:cs typeface="Arial"/>
              </a:rPr>
              <a:t>Andy Gomm of New Mexico discusses the experience of Part C seeking to expand services reimbursed through private insurance. </a:t>
            </a:r>
          </a:p>
          <a:p>
            <a:pPr marL="0" indent="0">
              <a:buNone/>
            </a:pPr>
            <a:endParaRPr lang="en-US">
              <a:latin typeface="Arial"/>
              <a:cs typeface="Arial"/>
            </a:endParaRPr>
          </a:p>
          <a:p>
            <a:pPr marL="0" indent="0">
              <a:buNone/>
            </a:pPr>
            <a:endParaRPr lang="en-US" i="1">
              <a:solidFill>
                <a:srgbClr val="0070C0"/>
              </a:solidFill>
              <a:latin typeface="Arial"/>
              <a:cs typeface="Arial"/>
            </a:endParaRPr>
          </a:p>
          <a:p>
            <a:pPr marL="0" indent="0">
              <a:buNone/>
            </a:pPr>
            <a:endParaRPr lang="en-US" i="1">
              <a:solidFill>
                <a:srgbClr val="0070C0"/>
              </a:solidFill>
              <a:latin typeface="Arial"/>
              <a:cs typeface="Arial"/>
            </a:endParaRPr>
          </a:p>
          <a:p>
            <a:pPr marL="0" indent="0">
              <a:buNone/>
            </a:pPr>
            <a:r>
              <a:rPr lang="en-US" i="1">
                <a:solidFill>
                  <a:srgbClr val="0070C0"/>
                </a:solidFill>
                <a:latin typeface="Arial"/>
                <a:cs typeface="Arial"/>
              </a:rPr>
              <a:t>Click on the image to the right to view the video. </a:t>
            </a:r>
            <a:endParaRPr lang="en-US" i="1">
              <a:solidFill>
                <a:srgbClr val="0070C0"/>
              </a:solidFill>
            </a:endParaRPr>
          </a:p>
          <a:p>
            <a:pPr marL="0" indent="0">
              <a:buNone/>
            </a:pPr>
            <a:r>
              <a:rPr lang="en-US" i="1">
                <a:solidFill>
                  <a:srgbClr val="0070C0"/>
                </a:solidFill>
                <a:latin typeface="Arial"/>
                <a:cs typeface="Arial"/>
              </a:rPr>
              <a:t>A transcript of the video is available in the notes.</a:t>
            </a:r>
            <a:endParaRPr lang="en-US" i="1">
              <a:solidFill>
                <a:srgbClr val="0070C0"/>
              </a:solidFill>
            </a:endParaRPr>
          </a:p>
          <a:p>
            <a:endParaRPr lang="en-US"/>
          </a:p>
        </p:txBody>
      </p:sp>
      <p:pic>
        <p:nvPicPr>
          <p:cNvPr id="5" name="btc-s2-nm" descr="video from Andy Gomm of New Mexico ">
            <a:hlinkClick r:id="" action="ppaction://media"/>
            <a:extLst>
              <a:ext uri="{FF2B5EF4-FFF2-40B4-BE49-F238E27FC236}">
                <a16:creationId xmlns:a16="http://schemas.microsoft.com/office/drawing/2014/main" id="{9EB1B535-2367-4E0B-B1BA-B6FCFDE963FD}"/>
              </a:ext>
            </a:extLst>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6445437" y="2438120"/>
            <a:ext cx="5387975" cy="3030537"/>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831158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3A74-4939-4A90-BCE7-2D031EC6869B}"/>
              </a:ext>
            </a:extLst>
          </p:cNvPr>
          <p:cNvSpPr>
            <a:spLocks noGrp="1"/>
          </p:cNvSpPr>
          <p:nvPr>
            <p:ph type="title"/>
          </p:nvPr>
        </p:nvSpPr>
        <p:spPr/>
        <p:txBody>
          <a:bodyPr/>
          <a:lstStyle/>
          <a:p>
            <a:r>
              <a:rPr lang="en-US">
                <a:latin typeface="Arial"/>
                <a:cs typeface="Arial"/>
              </a:rPr>
              <a:t> What is the political context you have to address? </a:t>
            </a:r>
            <a:endParaRPr lang="en-US"/>
          </a:p>
        </p:txBody>
      </p:sp>
      <p:pic>
        <p:nvPicPr>
          <p:cNvPr id="5" name="Content Placeholder 4" descr="wordle showing different political context words like public, government, data, citizens, information, services">
            <a:extLst>
              <a:ext uri="{FF2B5EF4-FFF2-40B4-BE49-F238E27FC236}">
                <a16:creationId xmlns:a16="http://schemas.microsoft.com/office/drawing/2014/main" id="{2508AC86-3621-486D-B318-005DBB8AE5D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tretch>
            <a:fillRect/>
          </a:stretch>
        </p:blipFill>
        <p:spPr>
          <a:xfrm>
            <a:off x="2455102" y="1305989"/>
            <a:ext cx="7478038" cy="3798368"/>
          </a:xfrm>
          <a:ln w="12700">
            <a:solidFill>
              <a:schemeClr val="tx1"/>
            </a:solidFill>
          </a:ln>
        </p:spPr>
      </p:pic>
    </p:spTree>
    <p:extLst>
      <p:ext uri="{BB962C8B-B14F-4D97-AF65-F5344CB8AC3E}">
        <p14:creationId xmlns:p14="http://schemas.microsoft.com/office/powerpoint/2010/main" val="173927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ild hands on a globe">
            <a:extLst>
              <a:ext uri="{FF2B5EF4-FFF2-40B4-BE49-F238E27FC236}">
                <a16:creationId xmlns:a16="http://schemas.microsoft.com/office/drawing/2014/main" id="{1EAA3753-5211-47CD-95C1-38A6322B6C93}"/>
              </a:ext>
            </a:extLst>
          </p:cNvPr>
          <p:cNvPicPr>
            <a:picLocks noChangeAspect="1"/>
          </p:cNvPicPr>
          <p:nvPr/>
        </p:nvPicPr>
        <p:blipFill rotWithShape="1">
          <a:blip r:embed="rId3">
            <a:extLst>
              <a:ext uri="{28A0092B-C50C-407E-A947-70E740481C1C}">
                <a14:useLocalDpi xmlns:a14="http://schemas.microsoft.com/office/drawing/2010/main" val="0"/>
              </a:ext>
            </a:extLst>
          </a:blip>
          <a:srcRect l="38389" r="16491" b="-1"/>
          <a:stretch/>
        </p:blipFill>
        <p:spPr>
          <a:xfrm>
            <a:off x="0" y="0"/>
            <a:ext cx="4067339" cy="6017332"/>
          </a:xfrm>
          <a:prstGeom prst="rect">
            <a:avLst/>
          </a:prstGeom>
          <a:effectLst/>
        </p:spPr>
      </p:pic>
      <p:sp>
        <p:nvSpPr>
          <p:cNvPr id="3" name="Content Placeholder 2">
            <a:extLst>
              <a:ext uri="{FF2B5EF4-FFF2-40B4-BE49-F238E27FC236}">
                <a16:creationId xmlns:a16="http://schemas.microsoft.com/office/drawing/2014/main" id="{B55B125C-DB33-437F-A4D8-05EAA15D22CB}"/>
              </a:ext>
            </a:extLst>
          </p:cNvPr>
          <p:cNvSpPr>
            <a:spLocks noGrp="1"/>
          </p:cNvSpPr>
          <p:nvPr>
            <p:ph idx="1"/>
          </p:nvPr>
        </p:nvSpPr>
        <p:spPr>
          <a:xfrm>
            <a:off x="4346532" y="1141380"/>
            <a:ext cx="7246754" cy="4097988"/>
          </a:xfrm>
        </p:spPr>
        <p:txBody>
          <a:bodyPr>
            <a:noAutofit/>
          </a:bodyPr>
          <a:lstStyle/>
          <a:p>
            <a:pPr marL="0" indent="0">
              <a:buNone/>
            </a:pPr>
            <a:r>
              <a:rPr lang="en-US">
                <a:latin typeface="+mn-lt"/>
              </a:rPr>
              <a:t>Conduct an environmental scan:</a:t>
            </a:r>
          </a:p>
          <a:p>
            <a:pPr lvl="1"/>
            <a:r>
              <a:rPr lang="en-US" sz="2000">
                <a:latin typeface="+mn-lt"/>
              </a:rPr>
              <a:t>Who has a vested interest in this issue?</a:t>
            </a:r>
          </a:p>
          <a:p>
            <a:pPr lvl="1"/>
            <a:r>
              <a:rPr lang="en-US" sz="2000">
                <a:latin typeface="+mn-lt"/>
                <a:cs typeface="Arial"/>
              </a:rPr>
              <a:t>What data do you have to support the need?</a:t>
            </a:r>
          </a:p>
          <a:p>
            <a:pPr lvl="1"/>
            <a:r>
              <a:rPr lang="en-US" sz="2000">
                <a:latin typeface="+mn-lt"/>
              </a:rPr>
              <a:t>Determine if there is a history associated with the issue.</a:t>
            </a:r>
          </a:p>
          <a:p>
            <a:pPr lvl="1"/>
            <a:r>
              <a:rPr lang="en-US" sz="2000">
                <a:latin typeface="+mn-lt"/>
                <a:cs typeface="Arial"/>
              </a:rPr>
              <a:t>Identify the power base in the legislative and executive branches.</a:t>
            </a:r>
          </a:p>
          <a:p>
            <a:pPr lvl="1"/>
            <a:r>
              <a:rPr lang="en-US" sz="2000">
                <a:latin typeface="+mn-lt"/>
              </a:rPr>
              <a:t>Determine the relevancy of the issue to the legislative agenda.</a:t>
            </a:r>
          </a:p>
          <a:p>
            <a:pPr lvl="1"/>
            <a:r>
              <a:rPr lang="en-US" sz="2000">
                <a:latin typeface="+mn-lt"/>
              </a:rPr>
              <a:t>What resources are needed? And who else is asking for resources?</a:t>
            </a:r>
          </a:p>
          <a:p>
            <a:pPr lvl="1"/>
            <a:r>
              <a:rPr lang="en-US" sz="2000">
                <a:latin typeface="+mn-lt"/>
              </a:rPr>
              <a:t>Who would support it? Who would not? </a:t>
            </a:r>
          </a:p>
        </p:txBody>
      </p:sp>
      <p:sp>
        <p:nvSpPr>
          <p:cNvPr id="2" name="Title 1">
            <a:extLst>
              <a:ext uri="{FF2B5EF4-FFF2-40B4-BE49-F238E27FC236}">
                <a16:creationId xmlns:a16="http://schemas.microsoft.com/office/drawing/2014/main" id="{352ABE4A-49DA-40C0-88DE-C97A51AC7F4F}"/>
              </a:ext>
            </a:extLst>
          </p:cNvPr>
          <p:cNvSpPr>
            <a:spLocks noGrp="1"/>
          </p:cNvSpPr>
          <p:nvPr>
            <p:ph type="title"/>
          </p:nvPr>
        </p:nvSpPr>
        <p:spPr>
          <a:xfrm>
            <a:off x="4346532" y="226980"/>
            <a:ext cx="7246753" cy="914400"/>
          </a:xfrm>
        </p:spPr>
        <p:txBody>
          <a:bodyPr anchor="t">
            <a:normAutofit fontScale="90000"/>
          </a:bodyPr>
          <a:lstStyle/>
          <a:p>
            <a:r>
              <a:rPr lang="en-US">
                <a:latin typeface="Arial"/>
                <a:cs typeface="Arial"/>
              </a:rPr>
              <a:t>How do you address political</a:t>
            </a:r>
            <a:br>
              <a:rPr lang="en-US"/>
            </a:br>
            <a:r>
              <a:rPr lang="en-US">
                <a:latin typeface="Arial"/>
                <a:cs typeface="Arial"/>
              </a:rPr>
              <a:t>environment ?</a:t>
            </a:r>
          </a:p>
        </p:txBody>
      </p:sp>
    </p:spTree>
    <p:extLst>
      <p:ext uri="{BB962C8B-B14F-4D97-AF65-F5344CB8AC3E}">
        <p14:creationId xmlns:p14="http://schemas.microsoft.com/office/powerpoint/2010/main" val="80449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ont steps and columns of a majestic city building">
            <a:extLst>
              <a:ext uri="{FF2B5EF4-FFF2-40B4-BE49-F238E27FC236}">
                <a16:creationId xmlns:a16="http://schemas.microsoft.com/office/drawing/2014/main" id="{0F35E0DD-BAE5-4B44-B2A9-0410D8BEF3E1}"/>
              </a:ext>
            </a:extLst>
          </p:cNvPr>
          <p:cNvPicPr>
            <a:picLocks noChangeAspect="1"/>
          </p:cNvPicPr>
          <p:nvPr/>
        </p:nvPicPr>
        <p:blipFill rotWithShape="1">
          <a:blip r:embed="rId3"/>
          <a:srcRect t="6623" b="18397"/>
          <a:stretch/>
        </p:blipFill>
        <p:spPr>
          <a:xfrm>
            <a:off x="0" y="0"/>
            <a:ext cx="12192000" cy="6027576"/>
          </a:xfrm>
          <a:prstGeom prst="rect">
            <a:avLst/>
          </a:prstGeom>
        </p:spPr>
      </p:pic>
      <p:sp>
        <p:nvSpPr>
          <p:cNvPr id="2" name="Title 1">
            <a:extLst>
              <a:ext uri="{FF2B5EF4-FFF2-40B4-BE49-F238E27FC236}">
                <a16:creationId xmlns:a16="http://schemas.microsoft.com/office/drawing/2014/main" id="{848E2F6C-7157-411E-9B23-8BB94E8BCDED}"/>
              </a:ext>
            </a:extLst>
          </p:cNvPr>
          <p:cNvSpPr>
            <a:spLocks noGrp="1"/>
          </p:cNvSpPr>
          <p:nvPr>
            <p:ph type="title"/>
          </p:nvPr>
        </p:nvSpPr>
        <p:spPr>
          <a:xfrm>
            <a:off x="0" y="-52252"/>
            <a:ext cx="12192000" cy="6079827"/>
          </a:xfrm>
          <a:solidFill>
            <a:schemeClr val="bg1">
              <a:alpha val="63000"/>
            </a:schemeClr>
          </a:solidFill>
        </p:spPr>
        <p:txBody>
          <a:bodyPr>
            <a:normAutofit/>
          </a:bodyPr>
          <a:lstStyle/>
          <a:p>
            <a:br>
              <a:rPr lang="en-US" b="1"/>
            </a:br>
            <a:r>
              <a:rPr lang="en-US" b="1">
                <a:latin typeface="Arial"/>
                <a:cs typeface="Arial"/>
              </a:rPr>
              <a:t>How do </a:t>
            </a:r>
            <a:r>
              <a:rPr lang="en-US">
                <a:latin typeface="Arial"/>
                <a:cs typeface="Arial"/>
              </a:rPr>
              <a:t>you </a:t>
            </a:r>
            <a:r>
              <a:rPr lang="en-US" b="1">
                <a:latin typeface="Arial"/>
                <a:cs typeface="Arial"/>
              </a:rPr>
              <a:t>gain legislative support?</a:t>
            </a:r>
            <a:r>
              <a:rPr lang="en-US">
                <a:latin typeface="Arial"/>
                <a:cs typeface="Arial"/>
              </a:rPr>
              <a:t> </a:t>
            </a:r>
            <a:endParaRPr lang="en-US" b="1"/>
          </a:p>
        </p:txBody>
      </p:sp>
      <p:sp>
        <p:nvSpPr>
          <p:cNvPr id="3" name="Content Placeholder 2">
            <a:extLst>
              <a:ext uri="{FF2B5EF4-FFF2-40B4-BE49-F238E27FC236}">
                <a16:creationId xmlns:a16="http://schemas.microsoft.com/office/drawing/2014/main" id="{0788A68D-E88B-4622-8615-162C9D2FC78F}"/>
              </a:ext>
            </a:extLst>
          </p:cNvPr>
          <p:cNvSpPr>
            <a:spLocks noGrp="1"/>
          </p:cNvSpPr>
          <p:nvPr>
            <p:ph idx="1"/>
          </p:nvPr>
        </p:nvSpPr>
        <p:spPr>
          <a:noFill/>
        </p:spPr>
        <p:txBody>
          <a:bodyPr>
            <a:noAutofit/>
          </a:bodyPr>
          <a:lstStyle/>
          <a:p>
            <a:pPr lvl="1"/>
            <a:r>
              <a:rPr lang="en-US" sz="2200">
                <a:latin typeface="+mn-lt"/>
                <a:cs typeface="Times New Roman"/>
              </a:rPr>
              <a:t>Identify champions who have influence with the legislators (e.g., business leaders, parents, community members) who will advocate. </a:t>
            </a:r>
            <a:endParaRPr lang="en-US" sz="2200">
              <a:latin typeface="+mn-lt"/>
              <a:cs typeface="Times New Roman" panose="02020603050405020304" pitchFamily="18" charset="0"/>
            </a:endParaRPr>
          </a:p>
          <a:p>
            <a:pPr lvl="1"/>
            <a:r>
              <a:rPr lang="en-US" sz="2200">
                <a:latin typeface="+mn-lt"/>
                <a:cs typeface="Times New Roman" panose="02020603050405020304" pitchFamily="18" charset="0"/>
              </a:rPr>
              <a:t>Identify legislators who may have an interest or have a family member with a delay or disability. </a:t>
            </a:r>
          </a:p>
          <a:p>
            <a:pPr lvl="1"/>
            <a:r>
              <a:rPr lang="en-US" sz="2200">
                <a:latin typeface="+mn-lt"/>
                <a:cs typeface="Times New Roman" panose="02020603050405020304" pitchFamily="18" charset="0"/>
              </a:rPr>
              <a:t>Focus your message on common concerns for both parties when presenting.</a:t>
            </a:r>
          </a:p>
          <a:p>
            <a:pPr lvl="1"/>
            <a:r>
              <a:rPr lang="en-US" sz="2200">
                <a:latin typeface="+mn-lt"/>
                <a:cs typeface="Times New Roman" panose="02020603050405020304" pitchFamily="18" charset="0"/>
              </a:rPr>
              <a:t>Establish a clear concise message that everyone follows.</a:t>
            </a:r>
          </a:p>
          <a:p>
            <a:pPr lvl="1"/>
            <a:r>
              <a:rPr lang="en-US" sz="2200">
                <a:latin typeface="+mn-lt"/>
                <a:cs typeface="Times New Roman" panose="02020603050405020304" pitchFamily="18" charset="0"/>
              </a:rPr>
              <a:t>Tell the story of how legislative support makes a difference for children with disabilities. </a:t>
            </a:r>
          </a:p>
          <a:p>
            <a:pPr lvl="1"/>
            <a:r>
              <a:rPr lang="en-US" sz="2200">
                <a:latin typeface="+mn-lt"/>
                <a:cs typeface="Times New Roman" panose="02020603050405020304" pitchFamily="18" charset="0"/>
              </a:rPr>
              <a:t>Utilize political relationships with state  professional chapters (e.g., American Academy of Pediatrics, ASHA, Family Voices etc.).</a:t>
            </a:r>
            <a:endParaRPr lang="en-US" sz="2200">
              <a:latin typeface="+mn-lt"/>
            </a:endParaRPr>
          </a:p>
        </p:txBody>
      </p:sp>
    </p:spTree>
    <p:extLst>
      <p:ext uri="{BB962C8B-B14F-4D97-AF65-F5344CB8AC3E}">
        <p14:creationId xmlns:p14="http://schemas.microsoft.com/office/powerpoint/2010/main" val="3957261052"/>
      </p:ext>
    </p:extLst>
  </p:cSld>
  <p:clrMapOvr>
    <a:masterClrMapping/>
  </p:clrMapOvr>
</p:sld>
</file>

<file path=ppt/theme/theme1.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1_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3.xml><?xml version="1.0" encoding="utf-8"?>
<a:theme xmlns:a="http://schemas.openxmlformats.org/drawingml/2006/main" name="2_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d8b1221-cb47-43e5-997b-7d0bdebf637a">
      <UserInfo>
        <DisplayName>Lucas, Anne</DisplayName>
        <AccountId>38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1" ma:contentTypeDescription="Create a new document." ma:contentTypeScope="" ma:versionID="e1b20d3fa2f84900e76f6057e6c59973">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d6a805ab112e715c366eaa5f8e71252f"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DED297-0F05-48E1-B0A1-BC6FF0CA07F2}">
  <ds:schemaRefs>
    <ds:schemaRef ds:uri="09c8a845-e7a6-41fb-9590-158bae58e4d1"/>
    <ds:schemaRef ds:uri="8d8b1221-cb47-43e5-997b-7d0bdebf63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6EDAF2B-9E48-4375-9616-DA06EAB1F4EF}">
  <ds:schemaRefs>
    <ds:schemaRef ds:uri="09c8a845-e7a6-41fb-9590-158bae58e4d1"/>
    <ds:schemaRef ds:uri="8d8b1221-cb47-43e5-997b-7d0bdebf63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CF6B7A-E5E0-4877-B6CF-8A79427AF9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29</Notes>
  <HiddenSlides>0</HiddenSlide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Gallery</vt:lpstr>
      <vt:lpstr>1_Gallery</vt:lpstr>
      <vt:lpstr>2_Gallery</vt:lpstr>
      <vt:lpstr>Session 2:  Establishing State Context</vt:lpstr>
      <vt:lpstr>Overview of the Case Building Series</vt:lpstr>
      <vt:lpstr>Session 2 Outcomes </vt:lpstr>
      <vt:lpstr>ECTA Systems Change Model- Framework Connections</vt:lpstr>
      <vt:lpstr>Establishing the Context cont’d</vt:lpstr>
      <vt:lpstr>Hearing the Experience from a prior Part C Coordinator</vt:lpstr>
      <vt:lpstr> What is the political context you have to address? </vt:lpstr>
      <vt:lpstr>How do you address political environment ?</vt:lpstr>
      <vt:lpstr> How do you gain legislative support? </vt:lpstr>
      <vt:lpstr> Considerations of Legislative Intent</vt:lpstr>
      <vt:lpstr> What is the impact of COVID-19 on legislative agenda?</vt:lpstr>
      <vt:lpstr>How do stakeholders support  a successful advocacy effort? </vt:lpstr>
      <vt:lpstr>Reflection Questions</vt:lpstr>
      <vt:lpstr>Who are your stakeholders? cont’d </vt:lpstr>
      <vt:lpstr>Who are your stakeholders? </vt:lpstr>
      <vt:lpstr>Who are your stakeholders? cont’d 3</vt:lpstr>
      <vt:lpstr>Who are your stakeholders? cont’d 2 </vt:lpstr>
      <vt:lpstr>Reflection Questions 2</vt:lpstr>
      <vt:lpstr> Building the Network:  IN THE END IT’S ABOUT RELATIONSHIPS</vt:lpstr>
      <vt:lpstr>Hearing the Experience from a Part C Coordinator &amp; Staff cont’d</vt:lpstr>
      <vt:lpstr>Understanding the Context within IDEA</vt:lpstr>
      <vt:lpstr>What is the intent of Part C?</vt:lpstr>
      <vt:lpstr>What is the purpose of Part C?</vt:lpstr>
      <vt:lpstr> What are some of the key Part C requirements to consider?</vt:lpstr>
      <vt:lpstr>  What are some of the key Part C requirements to consider? cont’d</vt:lpstr>
      <vt:lpstr>How will you share what your Part C system looks like?</vt:lpstr>
      <vt:lpstr>You must be able to tell the story of:</vt:lpstr>
      <vt:lpstr>Planning Tool</vt:lpstr>
      <vt:lpstr>Sponsors</vt:lpstr>
      <vt:lpstr>Find out more at ectacenter.org and dasycenter.org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Design</dc:title>
  <dc:creator>Wagner, Christine D</dc:creator>
  <cp:revision>1</cp:revision>
  <dcterms:modified xsi:type="dcterms:W3CDTF">2021-03-30T19:54:21Z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ies>
</file>