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708" r:id="rId4"/>
  </p:sldMasterIdLst>
  <p:notesMasterIdLst>
    <p:notesMasterId r:id="rId55"/>
  </p:notesMasterIdLst>
  <p:handoutMasterIdLst>
    <p:handoutMasterId r:id="rId56"/>
  </p:handoutMasterIdLst>
  <p:sldIdLst>
    <p:sldId id="257" r:id="rId5"/>
    <p:sldId id="292" r:id="rId6"/>
    <p:sldId id="332" r:id="rId7"/>
    <p:sldId id="333" r:id="rId8"/>
    <p:sldId id="261" r:id="rId9"/>
    <p:sldId id="262" r:id="rId10"/>
    <p:sldId id="263" r:id="rId11"/>
    <p:sldId id="265" r:id="rId12"/>
    <p:sldId id="326" r:id="rId13"/>
    <p:sldId id="275" r:id="rId14"/>
    <p:sldId id="365" r:id="rId15"/>
    <p:sldId id="364" r:id="rId16"/>
    <p:sldId id="334" r:id="rId17"/>
    <p:sldId id="335" r:id="rId18"/>
    <p:sldId id="336" r:id="rId19"/>
    <p:sldId id="338" r:id="rId20"/>
    <p:sldId id="340" r:id="rId21"/>
    <p:sldId id="342" r:id="rId22"/>
    <p:sldId id="343" r:id="rId23"/>
    <p:sldId id="344" r:id="rId24"/>
    <p:sldId id="346" r:id="rId25"/>
    <p:sldId id="347" r:id="rId26"/>
    <p:sldId id="264" r:id="rId27"/>
    <p:sldId id="404" r:id="rId28"/>
    <p:sldId id="341" r:id="rId29"/>
    <p:sldId id="375" r:id="rId30"/>
    <p:sldId id="374" r:id="rId31"/>
    <p:sldId id="376" r:id="rId32"/>
    <p:sldId id="401" r:id="rId33"/>
    <p:sldId id="362" r:id="rId34"/>
    <p:sldId id="393" r:id="rId35"/>
    <p:sldId id="394" r:id="rId36"/>
    <p:sldId id="366" r:id="rId37"/>
    <p:sldId id="395" r:id="rId38"/>
    <p:sldId id="405" r:id="rId39"/>
    <p:sldId id="406" r:id="rId40"/>
    <p:sldId id="407" r:id="rId41"/>
    <p:sldId id="408" r:id="rId42"/>
    <p:sldId id="409" r:id="rId43"/>
    <p:sldId id="410" r:id="rId44"/>
    <p:sldId id="411" r:id="rId45"/>
    <p:sldId id="412" r:id="rId46"/>
    <p:sldId id="413" r:id="rId47"/>
    <p:sldId id="414" r:id="rId48"/>
    <p:sldId id="415" r:id="rId49"/>
    <p:sldId id="416" r:id="rId50"/>
    <p:sldId id="417" r:id="rId51"/>
    <p:sldId id="418" r:id="rId52"/>
    <p:sldId id="419" r:id="rId53"/>
    <p:sldId id="420" r:id="rId5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335" autoAdjust="0"/>
  </p:normalViewPr>
  <p:slideViewPr>
    <p:cSldViewPr>
      <p:cViewPr varScale="1">
        <p:scale>
          <a:sx n="103" d="100"/>
          <a:sy n="103" d="100"/>
        </p:scale>
        <p:origin x="-1122"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B7CBBFB-E47A-4B71-88CC-9167F6777980}" type="datetimeFigureOut">
              <a:rPr lang="en-US" smtClean="0"/>
              <a:t>10/14/2014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675B89D-5530-4E89-83E4-4B5937133435}" type="slidenum">
              <a:rPr lang="en-US" smtClean="0"/>
              <a:t>‹#›</a:t>
            </a:fld>
            <a:endParaRPr lang="en-US"/>
          </a:p>
        </p:txBody>
      </p:sp>
    </p:spTree>
    <p:extLst>
      <p:ext uri="{BB962C8B-B14F-4D97-AF65-F5344CB8AC3E}">
        <p14:creationId xmlns:p14="http://schemas.microsoft.com/office/powerpoint/2010/main" val="3454089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875B9B2-E5AB-48A5-B64E-DFF879FE5969}" type="datetimeFigureOut">
              <a:rPr lang="en-US" smtClean="0"/>
              <a:t>10/14/2014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A722767-4750-4279-A845-4C9F8C4834D7}" type="slidenum">
              <a:rPr lang="en-US" smtClean="0"/>
              <a:t>‹#›</a:t>
            </a:fld>
            <a:endParaRPr lang="en-US" dirty="0"/>
          </a:p>
        </p:txBody>
      </p:sp>
    </p:spTree>
    <p:extLst>
      <p:ext uri="{BB962C8B-B14F-4D97-AF65-F5344CB8AC3E}">
        <p14:creationId xmlns:p14="http://schemas.microsoft.com/office/powerpoint/2010/main" val="1713839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coloradoabcd.org/community-partners/model-community-framework/"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highlight two</a:t>
            </a:r>
            <a:r>
              <a:rPr lang="en-US" baseline="0" dirty="0" smtClean="0"/>
              <a:t> of the three components.</a:t>
            </a:r>
            <a:endParaRPr lang="en-US" dirty="0"/>
          </a:p>
        </p:txBody>
      </p:sp>
      <p:sp>
        <p:nvSpPr>
          <p:cNvPr id="4" name="Slide Number Placeholder 3"/>
          <p:cNvSpPr>
            <a:spLocks noGrp="1"/>
          </p:cNvSpPr>
          <p:nvPr>
            <p:ph type="sldNum" sz="quarter" idx="10"/>
          </p:nvPr>
        </p:nvSpPr>
        <p:spPr/>
        <p:txBody>
          <a:bodyPr/>
          <a:lstStyle/>
          <a:p>
            <a:fld id="{8A722767-4750-4279-A845-4C9F8C4834D7}" type="slidenum">
              <a:rPr lang="en-US" smtClean="0"/>
              <a:t>3</a:t>
            </a:fld>
            <a:endParaRPr lang="en-US" dirty="0"/>
          </a:p>
        </p:txBody>
      </p:sp>
    </p:spTree>
    <p:extLst>
      <p:ext uri="{BB962C8B-B14F-4D97-AF65-F5344CB8AC3E}">
        <p14:creationId xmlns:p14="http://schemas.microsoft.com/office/powerpoint/2010/main" val="3088430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 the Signs. Act Early.</a:t>
            </a:r>
            <a:r>
              <a:rPr lang="en-US" baseline="0" dirty="0" smtClean="0"/>
              <a:t>  Developed </a:t>
            </a:r>
            <a:r>
              <a:rPr lang="en-US" dirty="0" smtClean="0"/>
              <a:t>fact sheets that can be very helpful for providers to have handy if they uncover a potential</a:t>
            </a:r>
            <a:r>
              <a:rPr lang="en-US" baseline="0" dirty="0" smtClean="0"/>
              <a:t> developmental concern or if they or a parent is worried about a child’s development. </a:t>
            </a:r>
            <a:endParaRPr lang="en-US" dirty="0"/>
          </a:p>
        </p:txBody>
      </p:sp>
      <p:sp>
        <p:nvSpPr>
          <p:cNvPr id="4" name="Slide Number Placeholder 3"/>
          <p:cNvSpPr>
            <a:spLocks noGrp="1"/>
          </p:cNvSpPr>
          <p:nvPr>
            <p:ph type="sldNum" sz="quarter" idx="10"/>
          </p:nvPr>
        </p:nvSpPr>
        <p:spPr/>
        <p:txBody>
          <a:bodyPr/>
          <a:lstStyle/>
          <a:p>
            <a:fld id="{5ABDF6C2-4449-4F3F-BEAC-5BEAF27523B3}"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4121461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722767-4750-4279-A845-4C9F8C4834D7}" type="slidenum">
              <a:rPr lang="en-US" smtClean="0"/>
              <a:t>29</a:t>
            </a:fld>
            <a:endParaRPr lang="en-US" dirty="0"/>
          </a:p>
        </p:txBody>
      </p:sp>
    </p:spTree>
    <p:extLst>
      <p:ext uri="{BB962C8B-B14F-4D97-AF65-F5344CB8AC3E}">
        <p14:creationId xmlns:p14="http://schemas.microsoft.com/office/powerpoint/2010/main" val="1879498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Labeling includes such</a:t>
            </a:r>
            <a:r>
              <a:rPr lang="en-US" baseline="0" dirty="0" smtClean="0"/>
              <a:t> concerns </a:t>
            </a:r>
            <a:r>
              <a:rPr lang="en-US" dirty="0" smtClean="0"/>
              <a:t>as: change in the parent-child relationship, reduced expectations for child, and limited access to typical experiences. </a:t>
            </a:r>
          </a:p>
          <a:p>
            <a:endParaRPr lang="en-US" dirty="0" smtClean="0"/>
          </a:p>
          <a:p>
            <a:r>
              <a:rPr lang="en-US" dirty="0" smtClean="0"/>
              <a:t>USES SPECIFICS FROM EACH ARTICLE AND PROVIDE CITATIONS</a:t>
            </a:r>
          </a:p>
          <a:p>
            <a:r>
              <a:rPr lang="en-US" dirty="0" smtClean="0"/>
              <a:t>Screening for Developmental Delays: </a:t>
            </a:r>
          </a:p>
          <a:p>
            <a:endParaRPr lang="en-US" dirty="0" smtClean="0"/>
          </a:p>
          <a:p>
            <a:r>
              <a:rPr lang="en-US" dirty="0" smtClean="0"/>
              <a:t>Pediatric</a:t>
            </a:r>
            <a:r>
              <a:rPr lang="en-US" baseline="0" dirty="0" smtClean="0"/>
              <a:t> Healthcare Professionals’ Views on ASD Screening at 12 – 18 months: Focus groups (8) expressed concerns about and face </a:t>
            </a:r>
            <a:r>
              <a:rPr lang="en-US" baseline="0" dirty="0" err="1" smtClean="0"/>
              <a:t>challengs</a:t>
            </a:r>
            <a:r>
              <a:rPr lang="en-US" baseline="0" dirty="0" smtClean="0"/>
              <a:t> in screening for ASD in infants and toddlers. Hesitant about ASD screening in general and particular about screening infants and toddlers, challenges in utilizing current ASD screening tools, and </a:t>
            </a:r>
            <a:r>
              <a:rPr lang="en-US" baseline="0" dirty="0" err="1" smtClean="0"/>
              <a:t>frstrations</a:t>
            </a:r>
            <a:r>
              <a:rPr lang="en-US" baseline="0" dirty="0" smtClean="0"/>
              <a:t> with the state of EI services for children both with and without ASD. Expressed need for research evidence to inform screening practices – link research to practice.  Researchers and policymakers struggle with how best to disseminate available evidence regarding early ASD markers and screening guidelines, and how to design effective screening tools that would be used routinely by PHPs. Research-to-practice and practice-to-research gaps continue to exist and will take creative and persistent efforts to overcome. Develop </a:t>
            </a:r>
            <a:r>
              <a:rPr lang="en-US" baseline="0" dirty="0" err="1" smtClean="0"/>
              <a:t>transcollaborative</a:t>
            </a:r>
            <a:r>
              <a:rPr lang="en-US" baseline="0" dirty="0" smtClean="0"/>
              <a:t> translational teams of PHPs, researchers, early </a:t>
            </a:r>
            <a:r>
              <a:rPr lang="en-US" baseline="0" dirty="0" err="1" smtClean="0"/>
              <a:t>interventionsts</a:t>
            </a:r>
            <a:r>
              <a:rPr lang="en-US" baseline="0" dirty="0" smtClean="0"/>
              <a:t>, and parents working together to design and implement effective screening tools, and to support their integration into pediatric healthcare settings. “That issue of a village, it really is true, we have to get everyone involved.”</a:t>
            </a:r>
          </a:p>
          <a:p>
            <a:endParaRPr lang="en-US" dirty="0" smtClean="0"/>
          </a:p>
          <a:p>
            <a:r>
              <a:rPr lang="en-US" dirty="0" smtClean="0"/>
              <a:t>Service Coordinators’ Perception – “Over</a:t>
            </a:r>
            <a:r>
              <a:rPr lang="en-US" baseline="0" dirty="0" smtClean="0"/>
              <a:t> half of respondents that they have never received a referral from a physician or another EI program because they failed autism specific screening.  Over 80% of respondents identified “a lack of knowledge” as the most significant barrier to ASD screening.  Conclusions: professional development re: knowledge, teaching their skills, and address potential concerns of parents related to ASD.”</a:t>
            </a:r>
          </a:p>
          <a:p>
            <a:endParaRPr lang="en-US" baseline="0" dirty="0" smtClean="0"/>
          </a:p>
          <a:p>
            <a:r>
              <a:rPr lang="en-US" baseline="0" dirty="0" smtClean="0"/>
              <a:t>Screening for ASD in 12-Month-Old High-Risk Siblings by Parental Report (2014).  Using the First Year Inventory: HR-siblings later diagnosed with ASD showed greater impairments in social communication than those with other developmental outcomes based on parental and clinician ratings.  Parental report of decline in play and communication and impaired vocal imitation correctly classified a majority of ASD cases with high specificity. </a:t>
            </a:r>
            <a:endParaRPr lang="en-US" dirty="0" smtClean="0"/>
          </a:p>
          <a:p>
            <a:endParaRPr lang="en-US" dirty="0"/>
          </a:p>
        </p:txBody>
      </p:sp>
      <p:sp>
        <p:nvSpPr>
          <p:cNvPr id="4" name="Slide Number Placeholder 3"/>
          <p:cNvSpPr>
            <a:spLocks noGrp="1"/>
          </p:cNvSpPr>
          <p:nvPr>
            <p:ph type="sldNum" sz="quarter" idx="10"/>
          </p:nvPr>
        </p:nvSpPr>
        <p:spPr/>
        <p:txBody>
          <a:bodyPr/>
          <a:lstStyle/>
          <a:p>
            <a:fld id="{8A722767-4750-4279-A845-4C9F8C4834D7}" type="slidenum">
              <a:rPr lang="en-US" smtClean="0"/>
              <a:t>32</a:t>
            </a:fld>
            <a:endParaRPr lang="en-US" dirty="0"/>
          </a:p>
        </p:txBody>
      </p:sp>
    </p:spTree>
    <p:extLst>
      <p:ext uri="{BB962C8B-B14F-4D97-AF65-F5344CB8AC3E}">
        <p14:creationId xmlns:p14="http://schemas.microsoft.com/office/powerpoint/2010/main" val="3729157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722767-4750-4279-A845-4C9F8C4834D7}" type="slidenum">
              <a:rPr lang="en-US" smtClean="0"/>
              <a:t>34</a:t>
            </a:fld>
            <a:endParaRPr lang="en-US" dirty="0"/>
          </a:p>
        </p:txBody>
      </p:sp>
    </p:spTree>
    <p:extLst>
      <p:ext uri="{BB962C8B-B14F-4D97-AF65-F5344CB8AC3E}">
        <p14:creationId xmlns:p14="http://schemas.microsoft.com/office/powerpoint/2010/main" val="1128516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 AK, AR, CA, CO, CT, DE, DC, KS, MD, MI, MN, MT, NJ, NM, OH, OK, OR, PR, VA, WI),</a:t>
            </a:r>
          </a:p>
          <a:p>
            <a:pPr defTabSz="914350">
              <a:defRPr/>
            </a:pPr>
            <a:r>
              <a:rPr lang="en-US" dirty="0" smtClean="0"/>
              <a:t>who act as young children’s medical homes, as recommended by the AAP..</a:t>
            </a:r>
          </a:p>
          <a:p>
            <a:endParaRPr lang="en-US" dirty="0"/>
          </a:p>
        </p:txBody>
      </p:sp>
      <p:sp>
        <p:nvSpPr>
          <p:cNvPr id="4" name="Slide Number Placeholder 3"/>
          <p:cNvSpPr>
            <a:spLocks noGrp="1"/>
          </p:cNvSpPr>
          <p:nvPr>
            <p:ph type="sldNum" sz="quarter" idx="10"/>
          </p:nvPr>
        </p:nvSpPr>
        <p:spPr/>
        <p:txBody>
          <a:bodyPr/>
          <a:lstStyle/>
          <a:p>
            <a:fld id="{8A722767-4750-4279-A845-4C9F8C4834D7}"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654978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Early Intervention Colorado and ABCD began working together to determine how the EI data could be utilized and shared to increase screening and referral</a:t>
            </a:r>
          </a:p>
          <a:p>
            <a:r>
              <a:rPr lang="en-US" dirty="0" smtClean="0"/>
              <a:t>Quickly realized the data EI was collecting was too broad: could not track which hospital or physician was referring</a:t>
            </a:r>
          </a:p>
          <a:p>
            <a:r>
              <a:rPr lang="en-US" dirty="0" smtClean="0"/>
              <a:t>Adjusted the database to respond to the needs of ABCD</a:t>
            </a:r>
          </a:p>
          <a:p>
            <a:endParaRPr lang="en-US" dirty="0"/>
          </a:p>
        </p:txBody>
      </p:sp>
      <p:sp>
        <p:nvSpPr>
          <p:cNvPr id="4" name="Slide Number Placeholder 3"/>
          <p:cNvSpPr>
            <a:spLocks noGrp="1"/>
          </p:cNvSpPr>
          <p:nvPr>
            <p:ph type="sldNum" sz="quarter" idx="10"/>
          </p:nvPr>
        </p:nvSpPr>
        <p:spPr/>
        <p:txBody>
          <a:bodyPr/>
          <a:lstStyle/>
          <a:p>
            <a:fld id="{8A722767-4750-4279-A845-4C9F8C4834D7}"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124107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Early Learning Challenge grant, ABCD is focusing more on community referral awareness: </a:t>
            </a:r>
          </a:p>
          <a:p>
            <a:pPr lvl="1"/>
            <a:r>
              <a:rPr lang="en-US" dirty="0" smtClean="0"/>
              <a:t>Who should be doing surveillance? The different roles of community partners,</a:t>
            </a:r>
          </a:p>
          <a:p>
            <a:pPr lvl="1"/>
            <a:r>
              <a:rPr lang="en-US" dirty="0" smtClean="0"/>
              <a:t>How to support families in making it all the way through the early intervention process, not just to referral. </a:t>
            </a:r>
          </a:p>
          <a:p>
            <a:endParaRPr lang="en-US" dirty="0"/>
          </a:p>
        </p:txBody>
      </p:sp>
      <p:sp>
        <p:nvSpPr>
          <p:cNvPr id="4" name="Slide Number Placeholder 3"/>
          <p:cNvSpPr>
            <a:spLocks noGrp="1"/>
          </p:cNvSpPr>
          <p:nvPr>
            <p:ph type="sldNum" sz="quarter" idx="10"/>
          </p:nvPr>
        </p:nvSpPr>
        <p:spPr/>
        <p:txBody>
          <a:bodyPr/>
          <a:lstStyle/>
          <a:p>
            <a:fld id="{8A722767-4750-4279-A845-4C9F8C4834D7}"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254039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hlinkClick r:id="rId3"/>
              </a:rPr>
              <a:t>http://www.coloradoabcd.org/community-partners/model-community-framework/</a:t>
            </a:r>
            <a:endParaRPr lang="en-US" dirty="0" smtClean="0"/>
          </a:p>
          <a:p>
            <a:endParaRPr lang="en-US" dirty="0" smtClean="0"/>
          </a:p>
          <a:p>
            <a:r>
              <a:rPr lang="en-US" dirty="0" smtClean="0"/>
              <a:t>ABCD is in the process of working with Colorado Department of Human Services (CDHS), Colorado Department of Public Health (CDPHE), and the Colorado Department of Education (CDE) as part of the Race to the Top grant to develop a Model Community Framework (MCF) loosely based on the SERIES: “An Integrated Approach to Supporting Child Development” article that was published by Children’s Hospital of Philadelphia (summer, 2012</a:t>
            </a:r>
            <a:endParaRPr lang="en-US" dirty="0"/>
          </a:p>
        </p:txBody>
      </p:sp>
      <p:sp>
        <p:nvSpPr>
          <p:cNvPr id="4" name="Slide Number Placeholder 3"/>
          <p:cNvSpPr>
            <a:spLocks noGrp="1"/>
          </p:cNvSpPr>
          <p:nvPr>
            <p:ph type="sldNum" sz="quarter" idx="10"/>
          </p:nvPr>
        </p:nvSpPr>
        <p:spPr/>
        <p:txBody>
          <a:bodyPr/>
          <a:lstStyle/>
          <a:p>
            <a:fld id="{8A722767-4750-4279-A845-4C9F8C4834D7}"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307107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quick peek at just a sampling of our most popular materials including a milestone</a:t>
            </a:r>
            <a:r>
              <a:rPr lang="en-US" baseline="0" dirty="0" smtClean="0"/>
              <a:t> checklist, the Milestones brochure, the Milestone Moments booklet, and growth chart</a:t>
            </a:r>
            <a:r>
              <a:rPr lang="en-US" dirty="0" smtClean="0"/>
              <a:t>.  </a:t>
            </a:r>
          </a:p>
          <a:p>
            <a:endParaRPr lang="en-US" dirty="0"/>
          </a:p>
        </p:txBody>
      </p:sp>
      <p:sp>
        <p:nvSpPr>
          <p:cNvPr id="4" name="Slide Number Placeholder 3"/>
          <p:cNvSpPr>
            <a:spLocks noGrp="1"/>
          </p:cNvSpPr>
          <p:nvPr>
            <p:ph type="sldNum" sz="quarter" idx="10"/>
          </p:nvPr>
        </p:nvSpPr>
        <p:spPr/>
        <p:txBody>
          <a:bodyPr/>
          <a:lstStyle/>
          <a:p>
            <a:fld id="{7F047828-4B1F-4AC1-ABF9-79641EE3E6DA}"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221602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baseline="0" dirty="0" smtClean="0"/>
          </a:p>
          <a:p>
            <a:pPr lvl="0"/>
            <a:r>
              <a:rPr lang="en-US" baseline="0" dirty="0" smtClean="0"/>
              <a:t>The LTSAE materials are  based on the gold standard lists of developmental milestones from the American Academy of Pediatrics.    They are easy to use and self-explanatory, and they are are available in English and Spanish, and a few materials are available in other languages as well. The materials are a perfect fit for child find efforts for use within communities that are working to educate providers and parents about development and that have as their mission to identify children who may be eligible for early intervention services.</a:t>
            </a:r>
          </a:p>
          <a:p>
            <a:pPr lvl="0"/>
            <a:endParaRPr lang="en-US" baseline="0" dirty="0" smtClean="0"/>
          </a:p>
          <a:p>
            <a:pPr lvl="0"/>
            <a:r>
              <a:rPr lang="en-US" dirty="0" smtClean="0"/>
              <a:t>Any </a:t>
            </a:r>
            <a:r>
              <a:rPr lang="en-US" dirty="0"/>
              <a:t>program can </a:t>
            </a:r>
            <a:r>
              <a:rPr lang="en-US" dirty="0" smtClean="0"/>
              <a:t>use the</a:t>
            </a:r>
            <a:r>
              <a:rPr lang="en-US" baseline="0" dirty="0" smtClean="0"/>
              <a:t> Learn the Signs materials and also any program can put its own logo and contact information on them and make them their own. In fact, </a:t>
            </a:r>
            <a:r>
              <a:rPr lang="en-US" dirty="0" smtClean="0"/>
              <a:t>we </a:t>
            </a:r>
            <a:r>
              <a:rPr lang="en-US" dirty="0"/>
              <a:t>strongly </a:t>
            </a:r>
            <a:r>
              <a:rPr lang="en-US" dirty="0" smtClean="0"/>
              <a:t>encourage that.</a:t>
            </a:r>
            <a:endParaRPr lang="en-US" dirty="0"/>
          </a:p>
          <a:p>
            <a:pPr lvl="0"/>
            <a:endParaRPr lang="en-US" dirty="0"/>
          </a:p>
          <a:p>
            <a:pPr lvl="0"/>
            <a:r>
              <a:rPr lang="en-US" dirty="0" smtClean="0"/>
              <a:t>The </a:t>
            </a:r>
            <a:r>
              <a:rPr lang="en-US" dirty="0"/>
              <a:t>brochure shown here is a product of great collaboration over an idea that our Act Early Ambassador in Wisconsin, Gail </a:t>
            </a:r>
            <a:r>
              <a:rPr lang="en-US" dirty="0" err="1"/>
              <a:t>Chodron</a:t>
            </a:r>
            <a:r>
              <a:rPr lang="en-US" dirty="0" smtClean="0"/>
              <a:t>, and </a:t>
            </a:r>
            <a:r>
              <a:rPr lang="en-US" dirty="0"/>
              <a:t>her team initiated, and it's become one of our hallmark </a:t>
            </a:r>
            <a:r>
              <a:rPr lang="en-US" dirty="0" smtClean="0"/>
              <a:t>products.</a:t>
            </a:r>
            <a:endParaRPr lang="en-US" dirty="0"/>
          </a:p>
          <a:p>
            <a:pPr lvl="0"/>
            <a:endParaRPr lang="en-US" dirty="0"/>
          </a:p>
        </p:txBody>
      </p:sp>
      <p:sp>
        <p:nvSpPr>
          <p:cNvPr id="4" name="Slide Number Placeholder 3"/>
          <p:cNvSpPr>
            <a:spLocks noGrp="1"/>
          </p:cNvSpPr>
          <p:nvPr>
            <p:ph type="sldNum" sz="quarter" idx="10"/>
          </p:nvPr>
        </p:nvSpPr>
        <p:spPr/>
        <p:txBody>
          <a:bodyPr/>
          <a:lstStyle/>
          <a:p>
            <a:fld id="{5ABDF6C2-4449-4F3F-BEAC-5BEAF27523B3}"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a:t>
            </a:r>
            <a:r>
              <a:rPr lang="en-US" baseline="0" dirty="0" smtClean="0"/>
              <a:t> really excited about our new training called Watch Me! Celebrating Milestones and Sharing Concerns.</a:t>
            </a:r>
          </a:p>
          <a:p>
            <a:endParaRPr lang="en-US" baseline="0" dirty="0" smtClean="0"/>
          </a:p>
          <a:p>
            <a:r>
              <a:rPr lang="en-US" dirty="0" smtClean="0"/>
              <a:t>This is a new online training</a:t>
            </a:r>
            <a:r>
              <a:rPr lang="en-US" baseline="0" dirty="0" smtClean="0"/>
              <a:t> course for child care providers that we expect will be ready to use in July. We developed it in conjunction with a group of partners, who helped us think through the content and who will help us promote and distribute it when it’s ready. We’ve tested it with child care providers and gotten great reviews so far, so we’re hoping people will find it appealing and useful. </a:t>
            </a:r>
            <a:endParaRPr lang="en-US" dirty="0" smtClean="0"/>
          </a:p>
          <a:p>
            <a:endParaRPr lang="en-US" dirty="0" smtClean="0"/>
          </a:p>
          <a:p>
            <a:r>
              <a:rPr lang="en-US" dirty="0" smtClean="0"/>
              <a:t>We developed</a:t>
            </a:r>
            <a:r>
              <a:rPr lang="en-US" baseline="0" dirty="0" smtClean="0"/>
              <a:t> this training in collaboration with subject matter experts from the:</a:t>
            </a:r>
            <a:endParaRPr lang="en-US" dirty="0" smtClean="0"/>
          </a:p>
          <a:p>
            <a:r>
              <a:rPr lang="en-US" dirty="0" smtClean="0"/>
              <a:t>National</a:t>
            </a:r>
            <a:r>
              <a:rPr lang="en-US" baseline="0" dirty="0" smtClean="0"/>
              <a:t> Association of the Education for Young Children</a:t>
            </a:r>
            <a:endParaRPr lang="en-US" dirty="0" smtClean="0"/>
          </a:p>
          <a:p>
            <a:r>
              <a:rPr lang="en-US" dirty="0" smtClean="0"/>
              <a:t>Child Care Aware</a:t>
            </a:r>
          </a:p>
          <a:p>
            <a:r>
              <a:rPr lang="en-US" dirty="0" smtClean="0"/>
              <a:t>American</a:t>
            </a:r>
            <a:r>
              <a:rPr lang="en-US" baseline="0" dirty="0" smtClean="0"/>
              <a:t> Academy of Pediatrics</a:t>
            </a:r>
            <a:endParaRPr lang="en-US" dirty="0" smtClean="0"/>
          </a:p>
          <a:p>
            <a:r>
              <a:rPr lang="en-US" dirty="0" smtClean="0"/>
              <a:t>HRSA, Administration</a:t>
            </a:r>
            <a:r>
              <a:rPr lang="en-US" baseline="0" dirty="0" smtClean="0"/>
              <a:t> on Children and Families – Office of head Start and office of Child care</a:t>
            </a:r>
            <a:endParaRPr lang="en-US" dirty="0" smtClean="0"/>
          </a:p>
          <a:p>
            <a:r>
              <a:rPr lang="en-US" dirty="0" smtClean="0"/>
              <a:t>Yale</a:t>
            </a:r>
            <a:r>
              <a:rPr lang="en-US" baseline="0" dirty="0" smtClean="0"/>
              <a:t> Child Study Center, and </a:t>
            </a:r>
          </a:p>
          <a:p>
            <a:r>
              <a:rPr lang="en-US" baseline="0" dirty="0" smtClean="0"/>
              <a:t>Healthy Child Care America</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ABDF6C2-4449-4F3F-BEAC-5BEAF27523B3}"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897958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DF6C2-4449-4F3F-BEAC-5BEAF27523B3}"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4121461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promotes collaboration among early childhood programs in states and territories so children with autism or other developmental disabilities can be identified early and get the services and support they and their families need</a:t>
            </a:r>
            <a:endParaRPr lang="en-US" dirty="0"/>
          </a:p>
        </p:txBody>
      </p:sp>
      <p:sp>
        <p:nvSpPr>
          <p:cNvPr id="4" name="Slide Number Placeholder 3"/>
          <p:cNvSpPr>
            <a:spLocks noGrp="1"/>
          </p:cNvSpPr>
          <p:nvPr>
            <p:ph type="sldNum" sz="quarter" idx="10"/>
          </p:nvPr>
        </p:nvSpPr>
        <p:spPr/>
        <p:txBody>
          <a:bodyPr/>
          <a:lstStyle/>
          <a:p>
            <a:fld id="{8A722767-4750-4279-A845-4C9F8C4834D7}" type="slidenum">
              <a:rPr lang="en-US" smtClean="0"/>
              <a:t>9</a:t>
            </a:fld>
            <a:endParaRPr lang="en-US" dirty="0"/>
          </a:p>
        </p:txBody>
      </p:sp>
    </p:spTree>
    <p:extLst>
      <p:ext uri="{BB962C8B-B14F-4D97-AF65-F5344CB8AC3E}">
        <p14:creationId xmlns:p14="http://schemas.microsoft.com/office/powerpoint/2010/main" val="3873234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722767-4750-4279-A845-4C9F8C4834D7}" type="slidenum">
              <a:rPr lang="en-US" smtClean="0"/>
              <a:t>20</a:t>
            </a:fld>
            <a:endParaRPr lang="en-US" dirty="0"/>
          </a:p>
        </p:txBody>
      </p:sp>
    </p:spTree>
    <p:extLst>
      <p:ext uri="{BB962C8B-B14F-4D97-AF65-F5344CB8AC3E}">
        <p14:creationId xmlns:p14="http://schemas.microsoft.com/office/powerpoint/2010/main" val="2392661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smtClean="0"/>
              <a:t>Provider</a:t>
            </a:r>
          </a:p>
          <a:p>
            <a:r>
              <a:rPr lang="en-US" dirty="0" smtClean="0"/>
              <a:t>Keep “data” on behavior in different situations (play routines, self-care routines)</a:t>
            </a:r>
          </a:p>
          <a:p>
            <a:r>
              <a:rPr lang="en-US" u="sng" dirty="0" smtClean="0"/>
              <a:t>Describe</a:t>
            </a:r>
            <a:r>
              <a:rPr lang="en-US" dirty="0" smtClean="0"/>
              <a:t> the data: what the child did/did not do rather than interpret (e.g., “child left play area when approached)</a:t>
            </a:r>
          </a:p>
          <a:p>
            <a:r>
              <a:rPr lang="en-US" dirty="0" smtClean="0"/>
              <a:t>Be prepared to share with parents positive child behaviors/skills along with signs of concerns.</a:t>
            </a:r>
          </a:p>
          <a:p>
            <a:pPr lvl="0"/>
            <a:r>
              <a:rPr lang="en-US" dirty="0" smtClean="0"/>
              <a:t>Be </a:t>
            </a:r>
            <a:r>
              <a:rPr lang="en-US" dirty="0"/>
              <a:t>clear but avoid highly charged words (e.g., antisocial, behavior problem).</a:t>
            </a:r>
          </a:p>
          <a:p>
            <a:pPr lvl="0"/>
            <a:r>
              <a:rPr lang="en-US" dirty="0"/>
              <a:t>You can say, “I understand you may not see some of these types of behaviors at home because it is a different setting, here’s what I see at the child care center or at preschool.</a:t>
            </a:r>
          </a:p>
          <a:p>
            <a:pPr lvl="0"/>
            <a:r>
              <a:rPr lang="en-US" dirty="0"/>
              <a:t>Do a lot of listening</a:t>
            </a:r>
          </a:p>
          <a:p>
            <a:pPr lvl="0"/>
            <a:r>
              <a:rPr lang="en-US" dirty="0"/>
              <a:t>Try not to pass judgment</a:t>
            </a:r>
          </a:p>
          <a:p>
            <a:pPr lvl="0"/>
            <a:r>
              <a:rPr lang="en-US" dirty="0"/>
              <a:t>Consider cultural differences &amp; sensitivities</a:t>
            </a:r>
          </a:p>
          <a:p>
            <a:endParaRPr lang="en-US" dirty="0"/>
          </a:p>
        </p:txBody>
      </p:sp>
      <p:sp>
        <p:nvSpPr>
          <p:cNvPr id="4" name="Slide Number Placeholder 3"/>
          <p:cNvSpPr>
            <a:spLocks noGrp="1"/>
          </p:cNvSpPr>
          <p:nvPr>
            <p:ph type="sldNum" sz="quarter" idx="10"/>
          </p:nvPr>
        </p:nvSpPr>
        <p:spPr/>
        <p:txBody>
          <a:bodyPr/>
          <a:lstStyle/>
          <a:p>
            <a:fld id="{8A722767-4750-4279-A845-4C9F8C4834D7}" type="slidenum">
              <a:rPr lang="en-US" smtClean="0"/>
              <a:t>21</a:t>
            </a:fld>
            <a:endParaRPr lang="en-US" dirty="0"/>
          </a:p>
        </p:txBody>
      </p:sp>
    </p:spTree>
    <p:extLst>
      <p:ext uri="{BB962C8B-B14F-4D97-AF65-F5344CB8AC3E}">
        <p14:creationId xmlns:p14="http://schemas.microsoft.com/office/powerpoint/2010/main" val="3365390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722767-4750-4279-A845-4C9F8C4834D7}" type="slidenum">
              <a:rPr lang="en-US" smtClean="0"/>
              <a:t>22</a:t>
            </a:fld>
            <a:endParaRPr lang="en-US" dirty="0"/>
          </a:p>
        </p:txBody>
      </p:sp>
    </p:spTree>
    <p:extLst>
      <p:ext uri="{BB962C8B-B14F-4D97-AF65-F5344CB8AC3E}">
        <p14:creationId xmlns:p14="http://schemas.microsoft.com/office/powerpoint/2010/main" val="3686276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84701B-B57D-4F65-92E0-BBE03447F1F5}" type="datetimeFigureOut">
              <a:rPr lang="en-US" smtClean="0"/>
              <a:t>10/14/2014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B09748-D00D-4ADF-A710-9BD5CE9BA21D}" type="slidenum">
              <a:rPr lang="en-US" smtClean="0"/>
              <a:t>‹#›</a:t>
            </a:fld>
            <a:endParaRPr lang="en-US" dirty="0"/>
          </a:p>
        </p:txBody>
      </p:sp>
    </p:spTree>
    <p:extLst>
      <p:ext uri="{BB962C8B-B14F-4D97-AF65-F5344CB8AC3E}">
        <p14:creationId xmlns:p14="http://schemas.microsoft.com/office/powerpoint/2010/main" val="2772725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84701B-B57D-4F65-92E0-BBE03447F1F5}" type="datetimeFigureOut">
              <a:rPr lang="en-US" smtClean="0"/>
              <a:t>10/14/2014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B09748-D00D-4ADF-A710-9BD5CE9BA21D}" type="slidenum">
              <a:rPr lang="en-US" smtClean="0"/>
              <a:t>‹#›</a:t>
            </a:fld>
            <a:endParaRPr lang="en-US" dirty="0"/>
          </a:p>
        </p:txBody>
      </p:sp>
    </p:spTree>
    <p:extLst>
      <p:ext uri="{BB962C8B-B14F-4D97-AF65-F5344CB8AC3E}">
        <p14:creationId xmlns:p14="http://schemas.microsoft.com/office/powerpoint/2010/main" val="2637558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84701B-B57D-4F65-92E0-BBE03447F1F5}" type="datetimeFigureOut">
              <a:rPr lang="en-US" smtClean="0"/>
              <a:t>10/14/2014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B09748-D00D-4ADF-A710-9BD5CE9BA21D}" type="slidenum">
              <a:rPr lang="en-US" smtClean="0"/>
              <a:t>‹#›</a:t>
            </a:fld>
            <a:endParaRPr lang="en-US" dirty="0"/>
          </a:p>
        </p:txBody>
      </p:sp>
    </p:spTree>
    <p:extLst>
      <p:ext uri="{BB962C8B-B14F-4D97-AF65-F5344CB8AC3E}">
        <p14:creationId xmlns:p14="http://schemas.microsoft.com/office/powerpoint/2010/main" val="999836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latin typeface="Calibri" pitchFamily="34" charset="0"/>
              </a:defRPr>
            </a:lvl1pPr>
          </a:lstStyle>
          <a:p>
            <a:endParaRPr lang="en-US" dirty="0"/>
          </a:p>
        </p:txBody>
      </p:sp>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439"/>
            <a:ext cx="9144000" cy="1136469"/>
          </a:xfrm>
          <a:prstGeom prst="rect">
            <a:avLst/>
          </a:prstGeom>
          <a:ln>
            <a:noFill/>
          </a:ln>
          <a:effectLst>
            <a:softEdge rad="112500"/>
          </a:effectLst>
        </p:spPr>
      </p:pic>
    </p:spTree>
    <p:extLst>
      <p:ext uri="{BB962C8B-B14F-4D97-AF65-F5344CB8AC3E}">
        <p14:creationId xmlns:p14="http://schemas.microsoft.com/office/powerpoint/2010/main" val="64806456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latin typeface="Calibri" pitchFamily="34" charset="0"/>
              </a:defRPr>
            </a:lvl1pPr>
          </a:lstStyle>
          <a:p>
            <a:endParaRPr lang="en-US" dirty="0"/>
          </a:p>
        </p:txBody>
      </p:sp>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pic>
        <p:nvPicPr>
          <p:cNvPr id="6" name="Picture 101" descr="untitled"/>
          <p:cNvPicPr>
            <a:picLocks noChangeAspect="1" noChangeArrowheads="1"/>
          </p:cNvPicPr>
          <p:nvPr userDrawn="1"/>
        </p:nvPicPr>
        <p:blipFill>
          <a:blip r:embed="rId3" cstate="print"/>
          <a:srcRect/>
          <a:stretch>
            <a:fillRect/>
          </a:stretch>
        </p:blipFill>
        <p:spPr bwMode="auto">
          <a:xfrm>
            <a:off x="2565400" y="457200"/>
            <a:ext cx="1905000" cy="1608137"/>
          </a:xfrm>
          <a:prstGeom prst="rect">
            <a:avLst/>
          </a:prstGeom>
          <a:ln>
            <a:solidFill>
              <a:srgbClr val="660066"/>
            </a:solidFill>
          </a:ln>
          <a:effectLst>
            <a:outerShdw blurRad="292100" dist="139700" dir="2700000" algn="tl" rotWithShape="0">
              <a:srgbClr val="333333">
                <a:alpha val="65000"/>
              </a:srgbClr>
            </a:outerShdw>
          </a:effectLst>
        </p:spPr>
      </p:pic>
      <p:pic>
        <p:nvPicPr>
          <p:cNvPr id="7" name="Picture 102" descr="untitled3"/>
          <p:cNvPicPr>
            <a:picLocks noChangeAspect="1" noChangeArrowheads="1"/>
          </p:cNvPicPr>
          <p:nvPr userDrawn="1"/>
        </p:nvPicPr>
        <p:blipFill>
          <a:blip r:embed="rId4" cstate="print"/>
          <a:srcRect l="7143" t="5225" r="4286" b="5223"/>
          <a:stretch>
            <a:fillRect/>
          </a:stretch>
        </p:blipFill>
        <p:spPr bwMode="auto">
          <a:xfrm>
            <a:off x="609600" y="465137"/>
            <a:ext cx="1676400" cy="1622425"/>
          </a:xfrm>
          <a:prstGeom prst="rect">
            <a:avLst/>
          </a:prstGeom>
          <a:ln>
            <a:solidFill>
              <a:srgbClr val="660066"/>
            </a:solidFill>
          </a:ln>
          <a:effectLst>
            <a:outerShdw blurRad="292100" dist="139700" dir="2700000" algn="tl" rotWithShape="0">
              <a:srgbClr val="333333">
                <a:alpha val="65000"/>
              </a:srgbClr>
            </a:outerShdw>
          </a:effectLst>
        </p:spPr>
      </p:pic>
      <p:pic>
        <p:nvPicPr>
          <p:cNvPr id="8" name="Picture 104" descr="untitled4"/>
          <p:cNvPicPr>
            <a:picLocks noChangeAspect="1" noChangeArrowheads="1"/>
          </p:cNvPicPr>
          <p:nvPr userDrawn="1"/>
        </p:nvPicPr>
        <p:blipFill>
          <a:blip r:embed="rId5" cstate="print"/>
          <a:srcRect t="7143" r="2113" b="10001"/>
          <a:stretch>
            <a:fillRect/>
          </a:stretch>
        </p:blipFill>
        <p:spPr bwMode="auto">
          <a:xfrm>
            <a:off x="4648200" y="465137"/>
            <a:ext cx="1905000" cy="1589087"/>
          </a:xfrm>
          <a:prstGeom prst="rect">
            <a:avLst/>
          </a:prstGeom>
          <a:ln>
            <a:solidFill>
              <a:srgbClr val="660066"/>
            </a:solidFill>
          </a:ln>
          <a:effectLst>
            <a:outerShdw blurRad="292100" dist="139700" dir="2700000" algn="tl" rotWithShape="0">
              <a:srgbClr val="333333">
                <a:alpha val="65000"/>
              </a:srgbClr>
            </a:outerShdw>
          </a:effectLst>
        </p:spPr>
      </p:pic>
      <p:pic>
        <p:nvPicPr>
          <p:cNvPr id="10" name="Picture 106" descr="6"/>
          <p:cNvPicPr>
            <a:picLocks noChangeAspect="1" noChangeArrowheads="1"/>
          </p:cNvPicPr>
          <p:nvPr userDrawn="1"/>
        </p:nvPicPr>
        <p:blipFill>
          <a:blip r:embed="rId6" cstate="print"/>
          <a:srcRect l="5556" t="4024" r="5556" b="4022"/>
          <a:stretch>
            <a:fillRect/>
          </a:stretch>
        </p:blipFill>
        <p:spPr bwMode="auto">
          <a:xfrm>
            <a:off x="6781800" y="465137"/>
            <a:ext cx="1828800" cy="1612900"/>
          </a:xfrm>
          <a:prstGeom prst="rect">
            <a:avLst/>
          </a:prstGeom>
          <a:ln>
            <a:solidFill>
              <a:srgbClr val="660066"/>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4859241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accent1"/>
              </a:buClr>
              <a:buSzPct val="70000"/>
              <a:buFont typeface="Wingdings" pitchFamily="2" charset="2"/>
              <a:buChar char="§"/>
              <a:defRPr sz="2400" b="1" baseline="0">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smtClean="0"/>
          </a:p>
          <a:p>
            <a:pPr lvl="1"/>
            <a:endParaRPr lang="en-US" dirty="0" smtClean="0"/>
          </a:p>
          <a:p>
            <a:pPr lvl="2"/>
            <a:endParaRPr lang="en-US" dirty="0"/>
          </a:p>
        </p:txBody>
      </p:sp>
      <p:sp>
        <p:nvSpPr>
          <p:cNvPr id="6" name="Text Placeholder 5"/>
          <p:cNvSpPr>
            <a:spLocks noGrp="1"/>
          </p:cNvSpPr>
          <p:nvPr userDrawn="1">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smtClean="0"/>
              <a:t>* Citations, references, and credits</a:t>
            </a:r>
            <a:endParaRPr lang="en-US" dirty="0"/>
          </a:p>
        </p:txBody>
      </p:sp>
    </p:spTree>
    <p:extLst>
      <p:ext uri="{BB962C8B-B14F-4D97-AF65-F5344CB8AC3E}">
        <p14:creationId xmlns:p14="http://schemas.microsoft.com/office/powerpoint/2010/main" val="243618038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tx1"/>
              </a:buClr>
              <a:buSzPct val="70000"/>
              <a:buFont typeface="Arial" pitchFamily="34" charset="0"/>
              <a:buChar char="•"/>
              <a:defRPr sz="2400" b="1" baseline="0">
                <a:solidFill>
                  <a:schemeClr val="bg2"/>
                </a:solidFill>
                <a:latin typeface="Calibri" pitchFamily="34" charset="0"/>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p:txBody>
      </p:sp>
      <p:sp>
        <p:nvSpPr>
          <p:cNvPr id="7" name="Text Placeholder 5"/>
          <p:cNvSpPr>
            <a:spLocks noGrp="1"/>
          </p:cNvSpPr>
          <p:nvPr>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smtClean="0"/>
              <a:t>* Citations, references, and credits</a:t>
            </a:r>
            <a:endParaRPr lang="en-US" dirty="0"/>
          </a:p>
        </p:txBody>
      </p:sp>
      <p:sp>
        <p:nvSpPr>
          <p:cNvPr id="5" name="TextBox 4"/>
          <p:cNvSpPr txBox="1"/>
          <p:nvPr userDrawn="1"/>
        </p:nvSpPr>
        <p:spPr>
          <a:xfrm>
            <a:off x="3352800" y="6501884"/>
            <a:ext cx="2438401" cy="338554"/>
          </a:xfrm>
          <a:prstGeom prst="rect">
            <a:avLst/>
          </a:prstGeom>
          <a:noFill/>
        </p:spPr>
        <p:txBody>
          <a:bodyPr wrap="square" rtlCol="0">
            <a:spAutoFit/>
          </a:bodyPr>
          <a:lstStyle/>
          <a:p>
            <a:pPr algn="ctr"/>
            <a:r>
              <a:rPr lang="en-US" sz="1600" dirty="0" smtClean="0">
                <a:solidFill>
                  <a:srgbClr val="660066"/>
                </a:solidFill>
              </a:rPr>
              <a:t>www.cdc.gov/ActEarly</a:t>
            </a:r>
            <a:endParaRPr lang="en-US" sz="1600" dirty="0">
              <a:solidFill>
                <a:srgbClr val="660066"/>
              </a:solidFill>
            </a:endParaRPr>
          </a:p>
        </p:txBody>
      </p:sp>
    </p:spTree>
    <p:extLst>
      <p:ext uri="{BB962C8B-B14F-4D97-AF65-F5344CB8AC3E}">
        <p14:creationId xmlns:p14="http://schemas.microsoft.com/office/powerpoint/2010/main" val="79069361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latin typeface="Calibri" pitchFamily="34" charset="0"/>
              </a:defRPr>
            </a:lvl1pPr>
          </a:lstStyle>
          <a:p>
            <a:endParaRPr lang="en-US" dirty="0"/>
          </a:p>
        </p:txBody>
      </p:sp>
      <p:sp>
        <p:nvSpPr>
          <p:cNvPr id="6" name="TextBox 5"/>
          <p:cNvSpPr txBox="1"/>
          <p:nvPr userDrawn="1"/>
        </p:nvSpPr>
        <p:spPr>
          <a:xfrm>
            <a:off x="3352800" y="6501884"/>
            <a:ext cx="2438401" cy="338554"/>
          </a:xfrm>
          <a:prstGeom prst="rect">
            <a:avLst/>
          </a:prstGeom>
          <a:noFill/>
        </p:spPr>
        <p:txBody>
          <a:bodyPr wrap="square" rtlCol="0">
            <a:spAutoFit/>
          </a:bodyPr>
          <a:lstStyle/>
          <a:p>
            <a:pPr algn="ctr"/>
            <a:r>
              <a:rPr lang="en-US" sz="1600" dirty="0" smtClean="0">
                <a:solidFill>
                  <a:srgbClr val="660066"/>
                </a:solidFill>
              </a:rPr>
              <a:t>www.cdc.gov/ActEarly</a:t>
            </a:r>
            <a:endParaRPr lang="en-US" sz="1600" dirty="0">
              <a:solidFill>
                <a:srgbClr val="660066"/>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1450" y="5588793"/>
            <a:ext cx="1476375" cy="1107281"/>
          </a:xfrm>
          <a:prstGeom prst="rect">
            <a:avLst/>
          </a:prstGeom>
        </p:spPr>
      </p:pic>
    </p:spTree>
    <p:extLst>
      <p:ext uri="{BB962C8B-B14F-4D97-AF65-F5344CB8AC3E}">
        <p14:creationId xmlns:p14="http://schemas.microsoft.com/office/powerpoint/2010/main" val="66141542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tx1"/>
              </a:buClr>
              <a:buSzPct val="70000"/>
              <a:buFont typeface="Arial" pitchFamily="34" charset="0"/>
              <a:buChar char="•"/>
              <a:defRPr sz="2400" b="1" baseline="0">
                <a:solidFill>
                  <a:schemeClr val="bg2"/>
                </a:solidFill>
                <a:latin typeface="Calibri" pitchFamily="34" charset="0"/>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p:txBody>
      </p:sp>
      <p:sp>
        <p:nvSpPr>
          <p:cNvPr id="5" name="Text Placeholder 5"/>
          <p:cNvSpPr>
            <a:spLocks noGrp="1"/>
          </p:cNvSpPr>
          <p:nvPr>
            <p:ph type="body" sz="quarter" idx="11" hasCustomPrompt="1"/>
          </p:nvPr>
        </p:nvSpPr>
        <p:spPr>
          <a:xfrm>
            <a:off x="2133600" y="6019800"/>
            <a:ext cx="6553200" cy="381000"/>
          </a:xfrm>
          <a:prstGeom prst="rect">
            <a:avLst/>
          </a:prstGeom>
        </p:spPr>
        <p:txBody>
          <a:bodyPr anchor="b"/>
          <a:lstStyle>
            <a:lvl1pPr>
              <a:buNone/>
              <a:defRPr sz="1100">
                <a:solidFill>
                  <a:schemeClr val="tx1"/>
                </a:solidFill>
                <a:latin typeface="Calibri" pitchFamily="34" charset="0"/>
              </a:defRPr>
            </a:lvl1pPr>
          </a:lstStyle>
          <a:p>
            <a:r>
              <a:rPr lang="en-US" dirty="0" smtClean="0"/>
              <a:t>* Citations, references, and credits</a:t>
            </a:r>
            <a:endParaRPr lang="en-US" dirty="0"/>
          </a:p>
        </p:txBody>
      </p:sp>
      <p:sp>
        <p:nvSpPr>
          <p:cNvPr id="6" name="TextBox 5"/>
          <p:cNvSpPr txBox="1"/>
          <p:nvPr userDrawn="1"/>
        </p:nvSpPr>
        <p:spPr>
          <a:xfrm>
            <a:off x="3352800" y="6501884"/>
            <a:ext cx="2438401" cy="338554"/>
          </a:xfrm>
          <a:prstGeom prst="rect">
            <a:avLst/>
          </a:prstGeom>
          <a:noFill/>
        </p:spPr>
        <p:txBody>
          <a:bodyPr wrap="square" rtlCol="0">
            <a:spAutoFit/>
          </a:bodyPr>
          <a:lstStyle/>
          <a:p>
            <a:pPr algn="ctr"/>
            <a:r>
              <a:rPr lang="en-US" sz="1600" dirty="0" smtClean="0">
                <a:solidFill>
                  <a:srgbClr val="660066"/>
                </a:solidFill>
              </a:rPr>
              <a:t>www.cdc.gov/ActEarly</a:t>
            </a:r>
            <a:endParaRPr lang="en-US" sz="1600" dirty="0">
              <a:solidFill>
                <a:srgbClr val="660066"/>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1450" y="5588793"/>
            <a:ext cx="1476375" cy="1107281"/>
          </a:xfrm>
          <a:prstGeom prst="rect">
            <a:avLst/>
          </a:prstGeom>
        </p:spPr>
      </p:pic>
    </p:spTree>
    <p:extLst>
      <p:ext uri="{BB962C8B-B14F-4D97-AF65-F5344CB8AC3E}">
        <p14:creationId xmlns:p14="http://schemas.microsoft.com/office/powerpoint/2010/main" val="412670991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3" y="1271016"/>
            <a:ext cx="7772400" cy="1362075"/>
          </a:xfrm>
          <a:prstGeom prst="rect">
            <a:avLst/>
          </a:prstGeom>
        </p:spPr>
        <p:txBody>
          <a:bodyPr anchor="t"/>
          <a:lstStyle>
            <a:lvl1pPr algn="ctr">
              <a:lnSpc>
                <a:spcPts val="3800"/>
              </a:lnSpc>
              <a:defRPr sz="3600" b="1" cap="all" baseline="0">
                <a:effectLst/>
                <a:latin typeface="Calibri" pitchFamily="34" charset="0"/>
              </a:defRPr>
            </a:lvl1pPr>
          </a:lstStyle>
          <a:p>
            <a:endParaRPr lang="en-US" dirty="0"/>
          </a:p>
        </p:txBody>
      </p:sp>
      <p:sp>
        <p:nvSpPr>
          <p:cNvPr id="3" name="Text Placeholder 2"/>
          <p:cNvSpPr>
            <a:spLocks noGrp="1"/>
          </p:cNvSpPr>
          <p:nvPr>
            <p:ph type="body" idx="1"/>
          </p:nvPr>
        </p:nvSpPr>
        <p:spPr>
          <a:xfrm>
            <a:off x="684213" y="2743200"/>
            <a:ext cx="7772400" cy="1500187"/>
          </a:xfrm>
          <a:prstGeom prst="rect">
            <a:avLst/>
          </a:prstGeom>
        </p:spPr>
        <p:txBody>
          <a:bodyPr anchor="t" anchorCtr="0"/>
          <a:lstStyle>
            <a:lvl1pPr marL="0" indent="0" algn="ctr">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smtClean="0"/>
          </a:p>
        </p:txBody>
      </p:sp>
      <p:sp>
        <p:nvSpPr>
          <p:cNvPr id="4" name="TextBox 3"/>
          <p:cNvSpPr txBox="1"/>
          <p:nvPr userDrawn="1"/>
        </p:nvSpPr>
        <p:spPr>
          <a:xfrm>
            <a:off x="3352800" y="6501884"/>
            <a:ext cx="2438401" cy="338554"/>
          </a:xfrm>
          <a:prstGeom prst="rect">
            <a:avLst/>
          </a:prstGeom>
          <a:noFill/>
        </p:spPr>
        <p:txBody>
          <a:bodyPr wrap="square" rtlCol="0">
            <a:spAutoFit/>
          </a:bodyPr>
          <a:lstStyle/>
          <a:p>
            <a:pPr algn="ctr"/>
            <a:r>
              <a:rPr lang="en-US" sz="1600" dirty="0" smtClean="0">
                <a:solidFill>
                  <a:srgbClr val="660066"/>
                </a:solidFill>
              </a:rPr>
              <a:t>www.cdc.gov/ActEarly</a:t>
            </a:r>
            <a:endParaRPr lang="en-US" sz="1600" dirty="0">
              <a:solidFill>
                <a:srgbClr val="660066"/>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6712" y="308950"/>
            <a:ext cx="7170576" cy="891200"/>
          </a:xfrm>
          <a:prstGeom prst="rect">
            <a:avLst/>
          </a:prstGeom>
          <a:ln>
            <a:noFill/>
          </a:ln>
          <a:effectLst>
            <a:softEdge rad="112500"/>
          </a:effectLst>
        </p:spPr>
      </p:pic>
    </p:spTree>
    <p:extLst>
      <p:ext uri="{BB962C8B-B14F-4D97-AF65-F5344CB8AC3E}">
        <p14:creationId xmlns:p14="http://schemas.microsoft.com/office/powerpoint/2010/main" val="278178228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baseline="0">
                <a:effectLst/>
                <a:latin typeface="Calibri" pitchFamily="34" charset="0"/>
              </a:defRPr>
            </a:lvl1pPr>
          </a:lstStyle>
          <a:p>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marL="342900" indent="-342900">
              <a:buClr>
                <a:schemeClr val="tx1"/>
              </a:buClr>
              <a:buSzPct val="70000"/>
              <a:buFont typeface="Wingdings" pitchFamily="2" charset="2"/>
              <a:buChar char="§"/>
              <a:defRPr sz="2400" b="1">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endParaRPr lang="en-US" dirty="0" smtClean="0"/>
          </a:p>
          <a:p>
            <a:pPr lvl="1"/>
            <a:endParaRPr lang="en-US" dirty="0" smtClean="0"/>
          </a:p>
          <a:p>
            <a:pPr lvl="2"/>
            <a:endParaRPr lang="en-US" dirty="0"/>
          </a:p>
        </p:txBody>
      </p:sp>
      <p:sp>
        <p:nvSpPr>
          <p:cNvPr id="4" name="Text Placeholder 3"/>
          <p:cNvSpPr>
            <a:spLocks noGrp="1"/>
          </p:cNvSpPr>
          <p:nvPr>
            <p:ph type="body" sz="half" idx="2"/>
          </p:nvPr>
        </p:nvSpPr>
        <p:spPr>
          <a:xfrm>
            <a:off x="457200" y="1435101"/>
            <a:ext cx="3008313" cy="4356099"/>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6" name="Text Placeholder 5"/>
          <p:cNvSpPr>
            <a:spLocks noGrp="1"/>
          </p:cNvSpPr>
          <p:nvPr>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smtClean="0"/>
              <a:t>* Citations, references, and credits</a:t>
            </a:r>
            <a:endParaRPr lang="en-US" dirty="0"/>
          </a:p>
        </p:txBody>
      </p:sp>
      <p:sp>
        <p:nvSpPr>
          <p:cNvPr id="7" name="TextBox 6"/>
          <p:cNvSpPr txBox="1"/>
          <p:nvPr userDrawn="1"/>
        </p:nvSpPr>
        <p:spPr>
          <a:xfrm>
            <a:off x="3352800" y="6501884"/>
            <a:ext cx="2438401" cy="338554"/>
          </a:xfrm>
          <a:prstGeom prst="rect">
            <a:avLst/>
          </a:prstGeom>
          <a:noFill/>
        </p:spPr>
        <p:txBody>
          <a:bodyPr wrap="square" rtlCol="0">
            <a:spAutoFit/>
          </a:bodyPr>
          <a:lstStyle/>
          <a:p>
            <a:pPr algn="ctr"/>
            <a:r>
              <a:rPr lang="en-US" sz="1600" dirty="0" smtClean="0">
                <a:solidFill>
                  <a:srgbClr val="660066"/>
                </a:solidFill>
              </a:rPr>
              <a:t>www.cdc.gov/ActEarly</a:t>
            </a:r>
            <a:endParaRPr lang="en-US" sz="1600" dirty="0">
              <a:solidFill>
                <a:srgbClr val="660066"/>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1450" y="5588793"/>
            <a:ext cx="1476375" cy="1107281"/>
          </a:xfrm>
          <a:prstGeom prst="rect">
            <a:avLst/>
          </a:prstGeom>
        </p:spPr>
      </p:pic>
    </p:spTree>
    <p:extLst>
      <p:ext uri="{BB962C8B-B14F-4D97-AF65-F5344CB8AC3E}">
        <p14:creationId xmlns:p14="http://schemas.microsoft.com/office/powerpoint/2010/main" val="82763860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84701B-B57D-4F65-92E0-BBE03447F1F5}" type="datetimeFigureOut">
              <a:rPr lang="en-US" smtClean="0"/>
              <a:t>10/14/2014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B09748-D00D-4ADF-A710-9BD5CE9BA21D}" type="slidenum">
              <a:rPr lang="en-US" smtClean="0"/>
              <a:t>‹#›</a:t>
            </a:fld>
            <a:endParaRPr lang="en-US" dirty="0"/>
          </a:p>
        </p:txBody>
      </p:sp>
    </p:spTree>
    <p:extLst>
      <p:ext uri="{BB962C8B-B14F-4D97-AF65-F5344CB8AC3E}">
        <p14:creationId xmlns:p14="http://schemas.microsoft.com/office/powerpoint/2010/main" val="1227683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effectLst/>
                <a:latin typeface="Calibri" pitchFamily="34" charset="0"/>
              </a:defRPr>
            </a:lvl1pPr>
          </a:lstStyle>
          <a:p>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5" name="TextBox 4"/>
          <p:cNvSpPr txBox="1"/>
          <p:nvPr userDrawn="1"/>
        </p:nvSpPr>
        <p:spPr>
          <a:xfrm>
            <a:off x="3352800" y="6501884"/>
            <a:ext cx="2438401" cy="338554"/>
          </a:xfrm>
          <a:prstGeom prst="rect">
            <a:avLst/>
          </a:prstGeom>
          <a:noFill/>
        </p:spPr>
        <p:txBody>
          <a:bodyPr wrap="square" rtlCol="0">
            <a:spAutoFit/>
          </a:bodyPr>
          <a:lstStyle/>
          <a:p>
            <a:pPr algn="ctr"/>
            <a:r>
              <a:rPr lang="en-US" sz="1600" dirty="0" smtClean="0">
                <a:solidFill>
                  <a:srgbClr val="660066"/>
                </a:solidFill>
              </a:rPr>
              <a:t>www.cdc.gov/ActEarly</a:t>
            </a:r>
            <a:endParaRPr lang="en-US" sz="1600" dirty="0">
              <a:solidFill>
                <a:srgbClr val="660066"/>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1450" y="5588793"/>
            <a:ext cx="1476375" cy="1107281"/>
          </a:xfrm>
          <a:prstGeom prst="rect">
            <a:avLst/>
          </a:prstGeom>
        </p:spPr>
      </p:pic>
    </p:spTree>
    <p:extLst>
      <p:ext uri="{BB962C8B-B14F-4D97-AF65-F5344CB8AC3E}">
        <p14:creationId xmlns:p14="http://schemas.microsoft.com/office/powerpoint/2010/main" val="245273816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11430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2" name="Rectangle 1"/>
          <p:cNvSpPr/>
          <p:nvPr userDrawn="1"/>
        </p:nvSpPr>
        <p:spPr>
          <a:xfrm>
            <a:off x="1371600" y="3810000"/>
            <a:ext cx="4572000" cy="2059025"/>
          </a:xfrm>
          <a:prstGeom prst="rect">
            <a:avLst/>
          </a:prstGeom>
        </p:spPr>
        <p:txBody>
          <a:bodyPr>
            <a:spAutoFit/>
          </a:bodyPr>
          <a:lstStyle/>
          <a:p>
            <a:pPr>
              <a:spcBef>
                <a:spcPct val="20000"/>
              </a:spcBef>
              <a:buFont typeface="Arial" pitchFamily="34" charset="0"/>
              <a:buNone/>
              <a:defRPr/>
            </a:pPr>
            <a:r>
              <a:rPr lang="en-US" sz="1200" b="1" dirty="0" smtClean="0">
                <a:solidFill>
                  <a:srgbClr val="0039A6"/>
                </a:solidFill>
                <a:latin typeface="Calibri" pitchFamily="34" charset="0"/>
              </a:rPr>
              <a:t>For more information please contact Centers for Disease Control and Prevention</a:t>
            </a:r>
          </a:p>
          <a:p>
            <a:pPr>
              <a:spcBef>
                <a:spcPct val="20000"/>
              </a:spcBef>
              <a:buFont typeface="Arial" pitchFamily="34" charset="0"/>
              <a:buNone/>
              <a:defRPr/>
            </a:pPr>
            <a:endParaRPr lang="en-US" sz="1200" dirty="0" smtClean="0">
              <a:solidFill>
                <a:srgbClr val="0039A6"/>
              </a:solidFill>
              <a:latin typeface="Calibri" pitchFamily="34" charset="0"/>
            </a:endParaRPr>
          </a:p>
          <a:p>
            <a:pPr>
              <a:spcBef>
                <a:spcPct val="20000"/>
              </a:spcBef>
              <a:buFont typeface="Arial" pitchFamily="34" charset="0"/>
              <a:buNone/>
              <a:defRPr/>
            </a:pPr>
            <a:r>
              <a:rPr lang="en-US" sz="1200" dirty="0" smtClean="0">
                <a:solidFill>
                  <a:srgbClr val="0039A6"/>
                </a:solidFill>
                <a:latin typeface="Calibri" pitchFamily="34" charset="0"/>
              </a:rPr>
              <a:t>1600 Clifton Road NE,  Atlanta,  GA  30333</a:t>
            </a:r>
          </a:p>
          <a:p>
            <a:pPr>
              <a:spcBef>
                <a:spcPct val="20000"/>
              </a:spcBef>
              <a:buFont typeface="Arial" pitchFamily="34" charset="0"/>
              <a:buNone/>
              <a:defRPr/>
            </a:pPr>
            <a:r>
              <a:rPr lang="en-US" sz="1200" dirty="0" smtClean="0">
                <a:solidFill>
                  <a:srgbClr val="0039A6"/>
                </a:solidFill>
                <a:latin typeface="Calibri" pitchFamily="34" charset="0"/>
              </a:rPr>
              <a:t>Telephone: 1-800-CDC-INFO (232-4636)/TTY: 1-888-232-6348</a:t>
            </a:r>
          </a:p>
          <a:p>
            <a:pPr>
              <a:spcBef>
                <a:spcPct val="20000"/>
              </a:spcBef>
              <a:buFont typeface="Arial" pitchFamily="34" charset="0"/>
              <a:buNone/>
              <a:defRPr/>
            </a:pPr>
            <a:r>
              <a:rPr lang="en-US" sz="1200" dirty="0" smtClean="0">
                <a:solidFill>
                  <a:srgbClr val="0039A6"/>
                </a:solidFill>
                <a:latin typeface="Calibri" pitchFamily="34" charset="0"/>
              </a:rPr>
              <a:t>Visit: www.cdc.gov | Contact CDC at: 1-800-CDC-INFO or www.cdc.gov/info</a:t>
            </a:r>
          </a:p>
          <a:p>
            <a:pPr>
              <a:spcBef>
                <a:spcPct val="20000"/>
              </a:spcBef>
              <a:buFont typeface="Arial" pitchFamily="34" charset="0"/>
              <a:buNone/>
              <a:defRPr/>
            </a:pPr>
            <a:endParaRPr lang="en-US" sz="1200" dirty="0" smtClean="0">
              <a:solidFill>
                <a:srgbClr val="0039A6"/>
              </a:solidFill>
              <a:latin typeface="Calibri" pitchFamily="34" charset="0"/>
            </a:endParaRPr>
          </a:p>
          <a:p>
            <a:pPr>
              <a:spcBef>
                <a:spcPct val="20000"/>
              </a:spcBef>
              <a:buFont typeface="Arial" pitchFamily="34" charset="0"/>
              <a:buNone/>
              <a:defRPr/>
            </a:pPr>
            <a:r>
              <a:rPr lang="en-US" sz="900" dirty="0" smtClean="0">
                <a:solidFill>
                  <a:srgbClr val="0039A6"/>
                </a:solidFill>
                <a:latin typeface="Calibri" pitchFamily="34" charset="0"/>
              </a:rPr>
              <a:t>The findings and conclusions in this report are those of the authors and do not necessarily represent the official position of the Centers for Disease Control and Prevention.</a:t>
            </a:r>
          </a:p>
        </p:txBody>
      </p:sp>
      <p:sp>
        <p:nvSpPr>
          <p:cNvPr id="3" name="TextBox 2"/>
          <p:cNvSpPr txBox="1"/>
          <p:nvPr userDrawn="1"/>
        </p:nvSpPr>
        <p:spPr>
          <a:xfrm>
            <a:off x="2209800" y="6477000"/>
            <a:ext cx="4953000" cy="246221"/>
          </a:xfrm>
          <a:prstGeom prst="rect">
            <a:avLst/>
          </a:prstGeom>
          <a:noFill/>
        </p:spPr>
        <p:txBody>
          <a:bodyPr wrap="square" rtlCol="0">
            <a:spAutoFit/>
          </a:bodyPr>
          <a:lstStyle/>
          <a:p>
            <a:r>
              <a:rPr lang="en-US" sz="1000" dirty="0" smtClean="0">
                <a:solidFill>
                  <a:srgbClr val="000000"/>
                </a:solidFill>
              </a:rPr>
              <a:t>Division of Birth Defects and Developmental Disabilities, Prevention Research Branch</a:t>
            </a:r>
            <a:endParaRPr lang="en-US" sz="1000" dirty="0">
              <a:solidFill>
                <a:srgbClr val="000000"/>
              </a:solidFill>
            </a:endParaRPr>
          </a:p>
        </p:txBody>
      </p:sp>
      <p:sp>
        <p:nvSpPr>
          <p:cNvPr id="4" name="TextBox 3"/>
          <p:cNvSpPr txBox="1"/>
          <p:nvPr userDrawn="1"/>
        </p:nvSpPr>
        <p:spPr>
          <a:xfrm>
            <a:off x="2209800" y="6279254"/>
            <a:ext cx="3886200" cy="246221"/>
          </a:xfrm>
          <a:prstGeom prst="rect">
            <a:avLst/>
          </a:prstGeom>
          <a:noFill/>
        </p:spPr>
        <p:txBody>
          <a:bodyPr wrap="square" rtlCol="0">
            <a:spAutoFit/>
          </a:bodyPr>
          <a:lstStyle/>
          <a:p>
            <a:r>
              <a:rPr lang="en-US" sz="1000" dirty="0" smtClean="0">
                <a:solidFill>
                  <a:srgbClr val="000000"/>
                </a:solidFill>
              </a:rPr>
              <a:t>National Center on Birth Defects and Developmental Disabilities</a:t>
            </a:r>
            <a:endParaRPr lang="en-US" sz="1000" dirty="0">
              <a:solidFill>
                <a:srgbClr val="000000"/>
              </a:solidFill>
            </a:endParaRPr>
          </a:p>
        </p:txBody>
      </p:sp>
      <p:pic>
        <p:nvPicPr>
          <p:cNvPr id="1126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86" y="152400"/>
            <a:ext cx="91440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370874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prstGeom prst="rect">
            <a:avLst/>
          </a:prstGeo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prstGeom prst="rect">
            <a:avLst/>
          </a:prstGeo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a:xfrm>
            <a:off x="6172200" y="6191250"/>
            <a:ext cx="2476500" cy="476250"/>
          </a:xfrm>
          <a:prstGeom prst="rect">
            <a:avLst/>
          </a:prstGeom>
        </p:spPr>
        <p:txBody>
          <a:bodyPr/>
          <a:lstStyle>
            <a:lvl1pPr>
              <a:defRPr/>
            </a:lvl1pPr>
          </a:lstStyle>
          <a:p>
            <a:pPr>
              <a:defRPr/>
            </a:pPr>
            <a:fld id="{222B58BB-9E0F-46F5-8B71-24D2A61EC9E3}" type="datetimeFigureOut">
              <a:rPr lang="en-US">
                <a:solidFill>
                  <a:srgbClr val="0039A6"/>
                </a:solidFill>
              </a:rPr>
              <a:pPr>
                <a:defRPr/>
              </a:pPr>
              <a:t>10/14/2014</a:t>
            </a:fld>
            <a:endParaRPr lang="en-US" dirty="0">
              <a:solidFill>
                <a:srgbClr val="0039A6"/>
              </a:solidFill>
            </a:endParaRPr>
          </a:p>
        </p:txBody>
      </p:sp>
      <p:sp>
        <p:nvSpPr>
          <p:cNvPr id="8" name="Footer Placeholder 2"/>
          <p:cNvSpPr>
            <a:spLocks noGrp="1"/>
          </p:cNvSpPr>
          <p:nvPr>
            <p:ph type="ftr" sz="quarter" idx="11"/>
          </p:nvPr>
        </p:nvSpPr>
        <p:spPr>
          <a:xfrm>
            <a:off x="914400" y="6172200"/>
            <a:ext cx="3962400" cy="457200"/>
          </a:xfrm>
          <a:prstGeom prst="rect">
            <a:avLst/>
          </a:prstGeom>
        </p:spPr>
        <p:txBody>
          <a:bodyPr/>
          <a:lstStyle>
            <a:lvl1pPr>
              <a:defRPr/>
            </a:lvl1pPr>
          </a:lstStyle>
          <a:p>
            <a:pPr>
              <a:defRPr/>
            </a:pPr>
            <a:endParaRPr lang="en-US" dirty="0">
              <a:solidFill>
                <a:srgbClr val="0039A6"/>
              </a:solidFill>
            </a:endParaRPr>
          </a:p>
        </p:txBody>
      </p:sp>
      <p:sp>
        <p:nvSpPr>
          <p:cNvPr id="9" name="Slide Number Placeholder 22"/>
          <p:cNvSpPr>
            <a:spLocks noGrp="1"/>
          </p:cNvSpPr>
          <p:nvPr>
            <p:ph type="sldNum" sz="quarter" idx="12"/>
          </p:nvPr>
        </p:nvSpPr>
        <p:spPr>
          <a:xfrm>
            <a:off x="146050" y="6210300"/>
            <a:ext cx="457200" cy="457200"/>
          </a:xfrm>
          <a:prstGeom prst="ellipse">
            <a:avLst/>
          </a:prstGeom>
        </p:spPr>
        <p:txBody>
          <a:bodyPr/>
          <a:lstStyle>
            <a:lvl1pPr>
              <a:defRPr/>
            </a:lvl1pPr>
          </a:lstStyle>
          <a:p>
            <a:pPr>
              <a:defRPr/>
            </a:pPr>
            <a:fld id="{BF66EBA7-BAB0-47C7-AC0E-B9F276A0F120}" type="slidenum">
              <a:rPr lang="en-US">
                <a:solidFill>
                  <a:srgbClr val="0039A6"/>
                </a:solidFill>
              </a:rPr>
              <a:pPr>
                <a:defRPr/>
              </a:pPr>
              <a:t>‹#›</a:t>
            </a:fld>
            <a:endParaRPr lang="en-US" dirty="0">
              <a:solidFill>
                <a:srgbClr val="0039A6"/>
              </a:solidFill>
            </a:endParaRPr>
          </a:p>
        </p:txBody>
      </p:sp>
    </p:spTree>
    <p:extLst>
      <p:ext uri="{BB962C8B-B14F-4D97-AF65-F5344CB8AC3E}">
        <p14:creationId xmlns:p14="http://schemas.microsoft.com/office/powerpoint/2010/main" val="42668967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74D2ECF6-D5C7-45AA-97D3-5A65A9826D45}" type="datetimeFigureOut">
              <a:rPr lang="en-US">
                <a:solidFill>
                  <a:srgbClr val="696464"/>
                </a:solidFill>
              </a:rPr>
              <a:pPr>
                <a:defRPr/>
              </a:pPr>
              <a:t>10/14/2014</a:t>
            </a:fld>
            <a:endParaRPr lang="en-US">
              <a:solidFill>
                <a:srgbClr val="696464"/>
              </a:solidFill>
            </a:endParaRPr>
          </a:p>
        </p:txBody>
      </p:sp>
      <p:sp>
        <p:nvSpPr>
          <p:cNvPr id="12" name="Footer Placeholder 16"/>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13" name="Slide Number Placeholder 28"/>
          <p:cNvSpPr>
            <a:spLocks noGrp="1"/>
          </p:cNvSpPr>
          <p:nvPr>
            <p:ph type="sldNum" sz="quarter" idx="12"/>
          </p:nvPr>
        </p:nvSpPr>
        <p:spPr/>
        <p:txBody>
          <a:bodyPr/>
          <a:lstStyle>
            <a:lvl1pPr>
              <a:defRPr sz="1400" smtClean="0">
                <a:solidFill>
                  <a:srgbClr val="FFFFFF"/>
                </a:solidFill>
              </a:defRPr>
            </a:lvl1pPr>
          </a:lstStyle>
          <a:p>
            <a:pPr>
              <a:defRPr/>
            </a:pPr>
            <a:fld id="{4468930B-08EF-4D25-B5C0-6DB04035DAE8}" type="slidenum">
              <a:rPr lang="en-US"/>
              <a:pPr>
                <a:defRPr/>
              </a:pPr>
              <a:t>‹#›</a:t>
            </a:fld>
            <a:endParaRPr lang="en-US"/>
          </a:p>
        </p:txBody>
      </p:sp>
    </p:spTree>
    <p:extLst>
      <p:ext uri="{BB962C8B-B14F-4D97-AF65-F5344CB8AC3E}">
        <p14:creationId xmlns:p14="http://schemas.microsoft.com/office/powerpoint/2010/main" val="3967627265"/>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CA50DFA-E6B9-4BBF-A597-D218CC5B66F0}" type="datetimeFigureOut">
              <a:rPr lang="en-US">
                <a:solidFill>
                  <a:srgbClr val="696464"/>
                </a:solidFill>
              </a:rPr>
              <a:pPr>
                <a:defRPr/>
              </a:pPr>
              <a:t>10/14/2014</a:t>
            </a:fld>
            <a:endParaRPr lang="en-US">
              <a:solidFill>
                <a:srgbClr val="696464"/>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6" name="Slide Number Placeholder 22"/>
          <p:cNvSpPr>
            <a:spLocks noGrp="1"/>
          </p:cNvSpPr>
          <p:nvPr>
            <p:ph type="sldNum" sz="quarter" idx="12"/>
          </p:nvPr>
        </p:nvSpPr>
        <p:spPr/>
        <p:txBody>
          <a:bodyPr/>
          <a:lstStyle>
            <a:lvl1pPr>
              <a:defRPr/>
            </a:lvl1pPr>
          </a:lstStyle>
          <a:p>
            <a:pPr>
              <a:defRPr/>
            </a:pPr>
            <a:fld id="{6137B490-6A34-40F3-91EF-68DD50A29F98}" type="slidenum">
              <a:rPr lang="en-US"/>
              <a:pPr>
                <a:defRPr/>
              </a:pPr>
              <a:t>‹#›</a:t>
            </a:fld>
            <a:endParaRPr lang="en-US"/>
          </a:p>
        </p:txBody>
      </p:sp>
    </p:spTree>
    <p:extLst>
      <p:ext uri="{BB962C8B-B14F-4D97-AF65-F5344CB8AC3E}">
        <p14:creationId xmlns:p14="http://schemas.microsoft.com/office/powerpoint/2010/main" val="656465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8A800C18-4C2F-47AE-A7C5-FD7D83B6FE50}" type="datetimeFigureOut">
              <a:rPr lang="en-US">
                <a:solidFill>
                  <a:srgbClr val="696464"/>
                </a:solidFill>
              </a:rPr>
              <a:pPr>
                <a:defRPr/>
              </a:pPr>
              <a:t>10/14/2014</a:t>
            </a:fld>
            <a:endParaRPr lang="en-US">
              <a:solidFill>
                <a:srgbClr val="696464"/>
              </a:solidFill>
            </a:endParaRPr>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solidFill>
                <a:srgbClr val="696464"/>
              </a:solidFill>
            </a:endParaRPr>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13109602-59FF-41F5-A13F-F8D23D9C6143}" type="slidenum">
              <a:rPr lang="en-US"/>
              <a:pPr>
                <a:defRPr/>
              </a:pPr>
              <a:t>‹#›</a:t>
            </a:fld>
            <a:endParaRPr lang="en-US"/>
          </a:p>
        </p:txBody>
      </p:sp>
    </p:spTree>
    <p:extLst>
      <p:ext uri="{BB962C8B-B14F-4D97-AF65-F5344CB8AC3E}">
        <p14:creationId xmlns:p14="http://schemas.microsoft.com/office/powerpoint/2010/main" val="1271447090"/>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3721E11-7C5F-45C9-B399-6FCE70881036}" type="datetimeFigureOut">
              <a:rPr lang="en-US">
                <a:solidFill>
                  <a:srgbClr val="696464"/>
                </a:solidFill>
              </a:rPr>
              <a:pPr>
                <a:defRPr/>
              </a:pPr>
              <a:t>10/14/2014</a:t>
            </a:fld>
            <a:endParaRPr lang="en-US">
              <a:solidFill>
                <a:srgbClr val="696464"/>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7" name="Slide Number Placeholder 22"/>
          <p:cNvSpPr>
            <a:spLocks noGrp="1"/>
          </p:cNvSpPr>
          <p:nvPr>
            <p:ph type="sldNum" sz="quarter" idx="12"/>
          </p:nvPr>
        </p:nvSpPr>
        <p:spPr/>
        <p:txBody>
          <a:bodyPr/>
          <a:lstStyle>
            <a:lvl1pPr>
              <a:defRPr/>
            </a:lvl1pPr>
          </a:lstStyle>
          <a:p>
            <a:pPr>
              <a:defRPr/>
            </a:pPr>
            <a:fld id="{3B20DCC7-75CF-4ADB-ADCE-E8BE7B9258E9}" type="slidenum">
              <a:rPr lang="en-US"/>
              <a:pPr>
                <a:defRPr/>
              </a:pPr>
              <a:t>‹#›</a:t>
            </a:fld>
            <a:endParaRPr lang="en-US"/>
          </a:p>
        </p:txBody>
      </p:sp>
    </p:spTree>
    <p:extLst>
      <p:ext uri="{BB962C8B-B14F-4D97-AF65-F5344CB8AC3E}">
        <p14:creationId xmlns:p14="http://schemas.microsoft.com/office/powerpoint/2010/main" val="2261801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222B58BB-9E0F-46F5-8B71-24D2A61EC9E3}" type="datetimeFigureOut">
              <a:rPr lang="en-US">
                <a:solidFill>
                  <a:srgbClr val="696464"/>
                </a:solidFill>
              </a:rPr>
              <a:pPr>
                <a:defRPr/>
              </a:pPr>
              <a:t>10/14/2014</a:t>
            </a:fld>
            <a:endParaRPr lang="en-US">
              <a:solidFill>
                <a:srgbClr val="696464"/>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9" name="Slide Number Placeholder 22"/>
          <p:cNvSpPr>
            <a:spLocks noGrp="1"/>
          </p:cNvSpPr>
          <p:nvPr>
            <p:ph type="sldNum" sz="quarter" idx="12"/>
          </p:nvPr>
        </p:nvSpPr>
        <p:spPr/>
        <p:txBody>
          <a:bodyPr/>
          <a:lstStyle>
            <a:lvl1pPr>
              <a:defRPr/>
            </a:lvl1pPr>
          </a:lstStyle>
          <a:p>
            <a:pPr>
              <a:defRPr/>
            </a:pPr>
            <a:fld id="{BF66EBA7-BAB0-47C7-AC0E-B9F276A0F120}" type="slidenum">
              <a:rPr lang="en-US"/>
              <a:pPr>
                <a:defRPr/>
              </a:pPr>
              <a:t>‹#›</a:t>
            </a:fld>
            <a:endParaRPr lang="en-US"/>
          </a:p>
        </p:txBody>
      </p:sp>
    </p:spTree>
    <p:extLst>
      <p:ext uri="{BB962C8B-B14F-4D97-AF65-F5344CB8AC3E}">
        <p14:creationId xmlns:p14="http://schemas.microsoft.com/office/powerpoint/2010/main" val="30287032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347632BE-B499-4910-A3FC-769A5F79DC30}" type="datetimeFigureOut">
              <a:rPr lang="en-US">
                <a:solidFill>
                  <a:srgbClr val="696464"/>
                </a:solidFill>
              </a:rPr>
              <a:pPr>
                <a:defRPr/>
              </a:pPr>
              <a:t>10/14/2014</a:t>
            </a:fld>
            <a:endParaRPr lang="en-US">
              <a:solidFill>
                <a:srgbClr val="696464"/>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5" name="Slide Number Placeholder 22"/>
          <p:cNvSpPr>
            <a:spLocks noGrp="1"/>
          </p:cNvSpPr>
          <p:nvPr>
            <p:ph type="sldNum" sz="quarter" idx="12"/>
          </p:nvPr>
        </p:nvSpPr>
        <p:spPr/>
        <p:txBody>
          <a:bodyPr/>
          <a:lstStyle>
            <a:lvl1pPr>
              <a:defRPr/>
            </a:lvl1pPr>
          </a:lstStyle>
          <a:p>
            <a:pPr>
              <a:defRPr/>
            </a:pPr>
            <a:fld id="{12430FB4-BF01-483A-BF7C-5ADC73E89C06}" type="slidenum">
              <a:rPr lang="en-US"/>
              <a:pPr>
                <a:defRPr/>
              </a:pPr>
              <a:t>‹#›</a:t>
            </a:fld>
            <a:endParaRPr lang="en-US"/>
          </a:p>
        </p:txBody>
      </p:sp>
    </p:spTree>
    <p:extLst>
      <p:ext uri="{BB962C8B-B14F-4D97-AF65-F5344CB8AC3E}">
        <p14:creationId xmlns:p14="http://schemas.microsoft.com/office/powerpoint/2010/main" val="21992964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B7E9AC61-8EA4-4AE5-92CB-F2043002E472}" type="datetimeFigureOut">
              <a:rPr lang="en-US">
                <a:solidFill>
                  <a:srgbClr val="696464"/>
                </a:solidFill>
              </a:rPr>
              <a:pPr>
                <a:defRPr/>
              </a:pPr>
              <a:t>10/14/2014</a:t>
            </a:fld>
            <a:endParaRPr lang="en-US">
              <a:solidFill>
                <a:srgbClr val="696464"/>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4" name="Slide Number Placeholder 22"/>
          <p:cNvSpPr>
            <a:spLocks noGrp="1"/>
          </p:cNvSpPr>
          <p:nvPr>
            <p:ph type="sldNum" sz="quarter" idx="12"/>
          </p:nvPr>
        </p:nvSpPr>
        <p:spPr/>
        <p:txBody>
          <a:bodyPr/>
          <a:lstStyle>
            <a:lvl1pPr>
              <a:defRPr/>
            </a:lvl1pPr>
          </a:lstStyle>
          <a:p>
            <a:pPr>
              <a:defRPr/>
            </a:pPr>
            <a:fld id="{B1F717CD-CDA3-4828-9957-C87EFE05D12E}" type="slidenum">
              <a:rPr lang="en-US"/>
              <a:pPr>
                <a:defRPr/>
              </a:pPr>
              <a:t>‹#›</a:t>
            </a:fld>
            <a:endParaRPr lang="en-US"/>
          </a:p>
        </p:txBody>
      </p:sp>
    </p:spTree>
    <p:extLst>
      <p:ext uri="{BB962C8B-B14F-4D97-AF65-F5344CB8AC3E}">
        <p14:creationId xmlns:p14="http://schemas.microsoft.com/office/powerpoint/2010/main" val="271663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84701B-B57D-4F65-92E0-BBE03447F1F5}" type="datetimeFigureOut">
              <a:rPr lang="en-US" smtClean="0"/>
              <a:t>10/14/2014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B09748-D00D-4ADF-A710-9BD5CE9BA21D}" type="slidenum">
              <a:rPr lang="en-US" smtClean="0"/>
              <a:t>‹#›</a:t>
            </a:fld>
            <a:endParaRPr lang="en-US" dirty="0"/>
          </a:p>
        </p:txBody>
      </p:sp>
    </p:spTree>
    <p:extLst>
      <p:ext uri="{BB962C8B-B14F-4D97-AF65-F5344CB8AC3E}">
        <p14:creationId xmlns:p14="http://schemas.microsoft.com/office/powerpoint/2010/main" val="18048757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13FC523E-5690-4DF7-9FCA-D2C96CED70EF}" type="datetimeFigureOut">
              <a:rPr lang="en-US">
                <a:solidFill>
                  <a:srgbClr val="696464"/>
                </a:solidFill>
              </a:rPr>
              <a:pPr>
                <a:defRPr/>
              </a:pPr>
              <a:t>10/14/2014</a:t>
            </a:fld>
            <a:endParaRPr lang="en-US">
              <a:solidFill>
                <a:srgbClr val="696464"/>
              </a:solidFil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9" name="Slide Number Placeholder 6"/>
          <p:cNvSpPr>
            <a:spLocks noGrp="1"/>
          </p:cNvSpPr>
          <p:nvPr>
            <p:ph type="sldNum" sz="quarter" idx="12"/>
          </p:nvPr>
        </p:nvSpPr>
        <p:spPr/>
        <p:txBody>
          <a:bodyPr/>
          <a:lstStyle>
            <a:lvl1pPr>
              <a:defRPr/>
            </a:lvl1pPr>
          </a:lstStyle>
          <a:p>
            <a:pPr>
              <a:defRPr/>
            </a:pPr>
            <a:fld id="{68E8F8BD-5EF3-4C67-A9DF-54D646C7F4A9}" type="slidenum">
              <a:rPr lang="en-US"/>
              <a:pPr>
                <a:defRPr/>
              </a:pPr>
              <a:t>‹#›</a:t>
            </a:fld>
            <a:endParaRPr lang="en-US"/>
          </a:p>
        </p:txBody>
      </p:sp>
    </p:spTree>
    <p:extLst>
      <p:ext uri="{BB962C8B-B14F-4D97-AF65-F5344CB8AC3E}">
        <p14:creationId xmlns:p14="http://schemas.microsoft.com/office/powerpoint/2010/main" val="40691413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C773BB98-6E13-466A-BC2A-56B79D0F6F7A}" type="datetimeFigureOut">
              <a:rPr lang="en-US">
                <a:solidFill>
                  <a:srgbClr val="696464"/>
                </a:solidFill>
              </a:rPr>
              <a:pPr>
                <a:defRPr/>
              </a:pPr>
              <a:t>10/14/2014</a:t>
            </a:fld>
            <a:endParaRPr lang="en-US">
              <a:solidFill>
                <a:srgbClr val="696464"/>
              </a:solidFill>
            </a:endParaRPr>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solidFill>
                <a:srgbClr val="696464"/>
              </a:solidFill>
            </a:endParaRPr>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BFAA2CBD-0EED-4E7B-8F95-066738BF8057}" type="slidenum">
              <a:rPr lang="en-US"/>
              <a:pPr>
                <a:defRPr/>
              </a:pPr>
              <a:t>‹#›</a:t>
            </a:fld>
            <a:endParaRPr lang="en-US"/>
          </a:p>
        </p:txBody>
      </p:sp>
    </p:spTree>
    <p:extLst>
      <p:ext uri="{BB962C8B-B14F-4D97-AF65-F5344CB8AC3E}">
        <p14:creationId xmlns:p14="http://schemas.microsoft.com/office/powerpoint/2010/main" val="365739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26B86AE-60DB-4846-AD92-9733B03E86E0}" type="datetimeFigureOut">
              <a:rPr lang="en-US">
                <a:solidFill>
                  <a:srgbClr val="696464"/>
                </a:solidFill>
              </a:rPr>
              <a:pPr>
                <a:defRPr/>
              </a:pPr>
              <a:t>10/14/2014</a:t>
            </a:fld>
            <a:endParaRPr lang="en-US">
              <a:solidFill>
                <a:srgbClr val="696464"/>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6" name="Slide Number Placeholder 22"/>
          <p:cNvSpPr>
            <a:spLocks noGrp="1"/>
          </p:cNvSpPr>
          <p:nvPr>
            <p:ph type="sldNum" sz="quarter" idx="12"/>
          </p:nvPr>
        </p:nvSpPr>
        <p:spPr/>
        <p:txBody>
          <a:bodyPr/>
          <a:lstStyle>
            <a:lvl1pPr>
              <a:defRPr/>
            </a:lvl1pPr>
          </a:lstStyle>
          <a:p>
            <a:pPr>
              <a:defRPr/>
            </a:pPr>
            <a:fld id="{F7095E06-8292-4EFF-9DCC-3E026F6F6B7F}" type="slidenum">
              <a:rPr lang="en-US"/>
              <a:pPr>
                <a:defRPr/>
              </a:pPr>
              <a:t>‹#›</a:t>
            </a:fld>
            <a:endParaRPr lang="en-US"/>
          </a:p>
        </p:txBody>
      </p:sp>
    </p:spTree>
    <p:extLst>
      <p:ext uri="{BB962C8B-B14F-4D97-AF65-F5344CB8AC3E}">
        <p14:creationId xmlns:p14="http://schemas.microsoft.com/office/powerpoint/2010/main" val="16671672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04D43DC-8BC8-4398-8109-AA0C949A8BD6}" type="datetimeFigureOut">
              <a:rPr lang="en-US">
                <a:solidFill>
                  <a:srgbClr val="696464"/>
                </a:solidFill>
              </a:rPr>
              <a:pPr>
                <a:defRPr/>
              </a:pPr>
              <a:t>10/14/2014</a:t>
            </a:fld>
            <a:endParaRPr lang="en-US">
              <a:solidFill>
                <a:srgbClr val="696464"/>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6" name="Slide Number Placeholder 22"/>
          <p:cNvSpPr>
            <a:spLocks noGrp="1"/>
          </p:cNvSpPr>
          <p:nvPr>
            <p:ph type="sldNum" sz="quarter" idx="12"/>
          </p:nvPr>
        </p:nvSpPr>
        <p:spPr/>
        <p:txBody>
          <a:bodyPr/>
          <a:lstStyle>
            <a:lvl1pPr>
              <a:defRPr/>
            </a:lvl1pPr>
          </a:lstStyle>
          <a:p>
            <a:pPr>
              <a:defRPr/>
            </a:pPr>
            <a:fld id="{545876CE-2AC3-46BD-BEEC-FE6ED3B10059}" type="slidenum">
              <a:rPr lang="en-US"/>
              <a:pPr>
                <a:defRPr/>
              </a:pPr>
              <a:t>‹#›</a:t>
            </a:fld>
            <a:endParaRPr lang="en-US"/>
          </a:p>
        </p:txBody>
      </p:sp>
    </p:spTree>
    <p:extLst>
      <p:ext uri="{BB962C8B-B14F-4D97-AF65-F5344CB8AC3E}">
        <p14:creationId xmlns:p14="http://schemas.microsoft.com/office/powerpoint/2010/main" val="21057581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14401"/>
            <a:ext cx="8763000" cy="685800"/>
          </a:xfrm>
        </p:spPr>
        <p:txBody>
          <a:bodyPr/>
          <a:lstStyle/>
          <a:p>
            <a:r>
              <a:rPr lang="en-US" smtClean="0"/>
              <a:t>Click to edit Master title style</a:t>
            </a:r>
            <a:endParaRPr lang="en-US"/>
          </a:p>
        </p:txBody>
      </p:sp>
      <p:sp>
        <p:nvSpPr>
          <p:cNvPr id="3" name="Subtitle 2"/>
          <p:cNvSpPr>
            <a:spLocks noGrp="1"/>
          </p:cNvSpPr>
          <p:nvPr>
            <p:ph type="subTitle" idx="1"/>
          </p:nvPr>
        </p:nvSpPr>
        <p:spPr>
          <a:xfrm>
            <a:off x="228600" y="1752600"/>
            <a:ext cx="8763000" cy="3886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fld id="{6B17F67A-AECF-473C-B6F6-50BEB5617EB9}" type="slidenum">
              <a:rPr lang="en-US" smtClean="0"/>
              <a:pPr/>
              <a:t>‹#›</a:t>
            </a:fld>
            <a:endParaRPr lang="en-US"/>
          </a:p>
        </p:txBody>
      </p:sp>
    </p:spTree>
    <p:extLst>
      <p:ext uri="{BB962C8B-B14F-4D97-AF65-F5344CB8AC3E}">
        <p14:creationId xmlns:p14="http://schemas.microsoft.com/office/powerpoint/2010/main" val="21228249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6B17F67A-AECF-473C-B6F6-50BEB5617EB9}" type="slidenum">
              <a:rPr lang="en-US" smtClean="0"/>
              <a:pPr/>
              <a:t>‹#›</a:t>
            </a:fld>
            <a:endParaRPr lang="en-US"/>
          </a:p>
        </p:txBody>
      </p:sp>
    </p:spTree>
    <p:extLst>
      <p:ext uri="{BB962C8B-B14F-4D97-AF65-F5344CB8AC3E}">
        <p14:creationId xmlns:p14="http://schemas.microsoft.com/office/powerpoint/2010/main" val="32531476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685800"/>
          </a:xfrm>
        </p:spPr>
        <p:txBody>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28600" y="1752600"/>
            <a:ext cx="8763000" cy="533400"/>
          </a:xfrm>
        </p:spPr>
        <p:txBody>
          <a:bodyPr/>
          <a:lstStyle>
            <a:lvl1pPr marL="0" indent="0" algn="ctr">
              <a:buNone/>
              <a:defRPr sz="2000" i="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6B17F67A-AECF-473C-B6F6-50BEB5617EB9}" type="slidenum">
              <a:rPr lang="en-US" smtClean="0"/>
              <a:pPr/>
              <a:t>‹#›</a:t>
            </a:fld>
            <a:endParaRPr lang="en-US"/>
          </a:p>
        </p:txBody>
      </p:sp>
    </p:spTree>
    <p:extLst>
      <p:ext uri="{BB962C8B-B14F-4D97-AF65-F5344CB8AC3E}">
        <p14:creationId xmlns:p14="http://schemas.microsoft.com/office/powerpoint/2010/main" val="39388824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752600"/>
            <a:ext cx="4267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343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6B17F67A-AECF-473C-B6F6-50BEB5617EB9}" type="slidenum">
              <a:rPr lang="en-US" smtClean="0"/>
              <a:pPr/>
              <a:t>‹#›</a:t>
            </a:fld>
            <a:endParaRPr lang="en-US"/>
          </a:p>
        </p:txBody>
      </p:sp>
    </p:spTree>
    <p:extLst>
      <p:ext uri="{BB962C8B-B14F-4D97-AF65-F5344CB8AC3E}">
        <p14:creationId xmlns:p14="http://schemas.microsoft.com/office/powerpoint/2010/main" val="14552215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752599"/>
            <a:ext cx="4267200" cy="639762"/>
          </a:xfrm>
          <a:gradFill flip="none" rotWithShape="1">
            <a:gsLst>
              <a:gs pos="0">
                <a:schemeClr val="bg2">
                  <a:lumMod val="10000"/>
                </a:schemeClr>
              </a:gs>
              <a:gs pos="100000">
                <a:schemeClr val="tx2"/>
              </a:gs>
            </a:gsLst>
            <a:lin ang="5400000" scaled="0"/>
            <a:tileRect/>
          </a:gradFill>
          <a:ln>
            <a:solidFill>
              <a:schemeClr val="tx2"/>
            </a:solidFill>
          </a:ln>
          <a:effectLst>
            <a:outerShdw dist="38100" dir="2700000" algn="tl" rotWithShape="0">
              <a:schemeClr val="bg2"/>
            </a:outerShdw>
          </a:effectLst>
        </p:spPr>
        <p:txBody>
          <a:bodyPr anchor="ctr"/>
          <a:lstStyle>
            <a:lvl1pPr marL="0" indent="0" algn="ctr">
              <a:buNone/>
              <a:defRPr sz="2000" b="1" i="1">
                <a:solidFill>
                  <a:schemeClr val="bg2"/>
                </a:solidFill>
                <a:effectLst>
                  <a:outerShdw dist="50800" dir="2700000" algn="tl" rotWithShape="0">
                    <a:schemeClr val="bg2">
                      <a:lumMod val="1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2514600"/>
            <a:ext cx="4267200" cy="4114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24400" y="2514598"/>
            <a:ext cx="4267200" cy="41148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2"/>
          <p:cNvSpPr>
            <a:spLocks noGrp="1"/>
          </p:cNvSpPr>
          <p:nvPr>
            <p:ph type="body" idx="11"/>
          </p:nvPr>
        </p:nvSpPr>
        <p:spPr>
          <a:xfrm>
            <a:off x="4724400" y="1752600"/>
            <a:ext cx="4267200" cy="639762"/>
          </a:xfrm>
          <a:gradFill flip="none" rotWithShape="1">
            <a:gsLst>
              <a:gs pos="0">
                <a:schemeClr val="bg2">
                  <a:lumMod val="10000"/>
                </a:schemeClr>
              </a:gs>
              <a:gs pos="100000">
                <a:schemeClr val="tx2"/>
              </a:gs>
            </a:gsLst>
            <a:lin ang="5400000" scaled="0"/>
            <a:tileRect/>
          </a:gradFill>
          <a:ln>
            <a:solidFill>
              <a:schemeClr val="tx2"/>
            </a:solidFill>
          </a:ln>
          <a:effectLst>
            <a:outerShdw dist="38100" dir="2700000" algn="tl" rotWithShape="0">
              <a:schemeClr val="bg2"/>
            </a:outerShdw>
          </a:effectLst>
        </p:spPr>
        <p:txBody>
          <a:bodyPr anchor="ctr"/>
          <a:lstStyle>
            <a:lvl1pPr marL="0" indent="0" algn="ctr">
              <a:buNone/>
              <a:defRPr sz="2000" b="1" i="1">
                <a:solidFill>
                  <a:schemeClr val="bg2"/>
                </a:solidFill>
                <a:effectLst>
                  <a:outerShdw dist="50800" dir="2700000" algn="tl" rotWithShape="0">
                    <a:schemeClr val="bg2">
                      <a:lumMod val="1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Slide Number Placeholder 5"/>
          <p:cNvSpPr>
            <a:spLocks noGrp="1"/>
          </p:cNvSpPr>
          <p:nvPr>
            <p:ph type="sldNum" sz="quarter" idx="12"/>
          </p:nvPr>
        </p:nvSpPr>
        <p:spPr/>
        <p:txBody>
          <a:bodyPr/>
          <a:lstStyle>
            <a:lvl1pPr>
              <a:defRPr/>
            </a:lvl1pPr>
          </a:lstStyle>
          <a:p>
            <a:fld id="{6B17F67A-AECF-473C-B6F6-50BEB5617EB9}" type="slidenum">
              <a:rPr lang="en-US" smtClean="0"/>
              <a:pPr/>
              <a:t>‹#›</a:t>
            </a:fld>
            <a:endParaRPr lang="en-US"/>
          </a:p>
        </p:txBody>
      </p:sp>
    </p:spTree>
    <p:extLst>
      <p:ext uri="{BB962C8B-B14F-4D97-AF65-F5344CB8AC3E}">
        <p14:creationId xmlns:p14="http://schemas.microsoft.com/office/powerpoint/2010/main" val="24376234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685800"/>
          </a:xfrm>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fld id="{6B17F67A-AECF-473C-B6F6-50BEB5617EB9}" type="slidenum">
              <a:rPr lang="en-US" smtClean="0"/>
              <a:pPr/>
              <a:t>‹#›</a:t>
            </a:fld>
            <a:endParaRPr lang="en-US"/>
          </a:p>
        </p:txBody>
      </p:sp>
    </p:spTree>
    <p:extLst>
      <p:ext uri="{BB962C8B-B14F-4D97-AF65-F5344CB8AC3E}">
        <p14:creationId xmlns:p14="http://schemas.microsoft.com/office/powerpoint/2010/main" val="1243304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84701B-B57D-4F65-92E0-BBE03447F1F5}" type="datetimeFigureOut">
              <a:rPr lang="en-US" smtClean="0"/>
              <a:t>10/14/2014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B09748-D00D-4ADF-A710-9BD5CE9BA21D}" type="slidenum">
              <a:rPr lang="en-US" smtClean="0"/>
              <a:t>‹#›</a:t>
            </a:fld>
            <a:endParaRPr lang="en-US" dirty="0"/>
          </a:p>
        </p:txBody>
      </p:sp>
    </p:spTree>
    <p:extLst>
      <p:ext uri="{BB962C8B-B14F-4D97-AF65-F5344CB8AC3E}">
        <p14:creationId xmlns:p14="http://schemas.microsoft.com/office/powerpoint/2010/main" val="21252674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6B17F67A-AECF-473C-B6F6-50BEB5617EB9}" type="slidenum">
              <a:rPr lang="en-US" smtClean="0"/>
              <a:pPr/>
              <a:t>‹#›</a:t>
            </a:fld>
            <a:endParaRPr lang="en-US"/>
          </a:p>
        </p:txBody>
      </p:sp>
    </p:spTree>
    <p:extLst>
      <p:ext uri="{BB962C8B-B14F-4D97-AF65-F5344CB8AC3E}">
        <p14:creationId xmlns:p14="http://schemas.microsoft.com/office/powerpoint/2010/main" val="31579220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685800"/>
          </a:xfrm>
        </p:spPr>
        <p:txBody>
          <a:bodyPr/>
          <a:lstStyle>
            <a:lvl1pPr algn="ct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3581400" y="1752600"/>
            <a:ext cx="541655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34950" y="1752600"/>
            <a:ext cx="3236913" cy="4876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6B17F67A-AECF-473C-B6F6-50BEB5617EB9}" type="slidenum">
              <a:rPr lang="en-US" smtClean="0"/>
              <a:pPr/>
              <a:t>‹#›</a:t>
            </a:fld>
            <a:endParaRPr lang="en-US"/>
          </a:p>
        </p:txBody>
      </p:sp>
    </p:spTree>
    <p:extLst>
      <p:ext uri="{BB962C8B-B14F-4D97-AF65-F5344CB8AC3E}">
        <p14:creationId xmlns:p14="http://schemas.microsoft.com/office/powerpoint/2010/main" val="12446144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4876800"/>
            <a:ext cx="8763000" cy="762000"/>
          </a:xfrm>
        </p:spPr>
        <p:txBody>
          <a:bodyPr/>
          <a:lstStyle>
            <a:lvl1pPr algn="l">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228600" y="914400"/>
            <a:ext cx="8763000" cy="3810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228600" y="5791200"/>
            <a:ext cx="8763000" cy="8382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6B17F67A-AECF-473C-B6F6-50BEB5617EB9}" type="slidenum">
              <a:rPr lang="en-US" smtClean="0"/>
              <a:pPr/>
              <a:t>‹#›</a:t>
            </a:fld>
            <a:endParaRPr lang="en-US"/>
          </a:p>
        </p:txBody>
      </p:sp>
    </p:spTree>
    <p:extLst>
      <p:ext uri="{BB962C8B-B14F-4D97-AF65-F5344CB8AC3E}">
        <p14:creationId xmlns:p14="http://schemas.microsoft.com/office/powerpoint/2010/main" val="2501191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84701B-B57D-4F65-92E0-BBE03447F1F5}" type="datetimeFigureOut">
              <a:rPr lang="en-US" smtClean="0"/>
              <a:t>10/14/2014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CB09748-D00D-4ADF-A710-9BD5CE9BA21D}" type="slidenum">
              <a:rPr lang="en-US" smtClean="0"/>
              <a:t>‹#›</a:t>
            </a:fld>
            <a:endParaRPr lang="en-US" dirty="0"/>
          </a:p>
        </p:txBody>
      </p:sp>
    </p:spTree>
    <p:extLst>
      <p:ext uri="{BB962C8B-B14F-4D97-AF65-F5344CB8AC3E}">
        <p14:creationId xmlns:p14="http://schemas.microsoft.com/office/powerpoint/2010/main" val="2837551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84701B-B57D-4F65-92E0-BBE03447F1F5}" type="datetimeFigureOut">
              <a:rPr lang="en-US" smtClean="0"/>
              <a:t>10/14/2014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B09748-D00D-4ADF-A710-9BD5CE9BA21D}" type="slidenum">
              <a:rPr lang="en-US" smtClean="0"/>
              <a:t>‹#›</a:t>
            </a:fld>
            <a:endParaRPr lang="en-US" dirty="0"/>
          </a:p>
        </p:txBody>
      </p:sp>
    </p:spTree>
    <p:extLst>
      <p:ext uri="{BB962C8B-B14F-4D97-AF65-F5344CB8AC3E}">
        <p14:creationId xmlns:p14="http://schemas.microsoft.com/office/powerpoint/2010/main" val="3000470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84701B-B57D-4F65-92E0-BBE03447F1F5}" type="datetimeFigureOut">
              <a:rPr lang="en-US" smtClean="0"/>
              <a:t>10/14/2014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CB09748-D00D-4ADF-A710-9BD5CE9BA21D}" type="slidenum">
              <a:rPr lang="en-US" smtClean="0"/>
              <a:t>‹#›</a:t>
            </a:fld>
            <a:endParaRPr lang="en-US" dirty="0"/>
          </a:p>
        </p:txBody>
      </p:sp>
    </p:spTree>
    <p:extLst>
      <p:ext uri="{BB962C8B-B14F-4D97-AF65-F5344CB8AC3E}">
        <p14:creationId xmlns:p14="http://schemas.microsoft.com/office/powerpoint/2010/main" val="4098359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84701B-B57D-4F65-92E0-BBE03447F1F5}" type="datetimeFigureOut">
              <a:rPr lang="en-US" smtClean="0"/>
              <a:t>10/14/2014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B09748-D00D-4ADF-A710-9BD5CE9BA21D}" type="slidenum">
              <a:rPr lang="en-US" smtClean="0"/>
              <a:t>‹#›</a:t>
            </a:fld>
            <a:endParaRPr lang="en-US" dirty="0"/>
          </a:p>
        </p:txBody>
      </p:sp>
    </p:spTree>
    <p:extLst>
      <p:ext uri="{BB962C8B-B14F-4D97-AF65-F5344CB8AC3E}">
        <p14:creationId xmlns:p14="http://schemas.microsoft.com/office/powerpoint/2010/main" val="3772488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84701B-B57D-4F65-92E0-BBE03447F1F5}" type="datetimeFigureOut">
              <a:rPr lang="en-US" smtClean="0"/>
              <a:t>10/14/2014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B09748-D00D-4ADF-A710-9BD5CE9BA21D}" type="slidenum">
              <a:rPr lang="en-US" smtClean="0"/>
              <a:t>‹#›</a:t>
            </a:fld>
            <a:endParaRPr lang="en-US" dirty="0"/>
          </a:p>
        </p:txBody>
      </p:sp>
    </p:spTree>
    <p:extLst>
      <p:ext uri="{BB962C8B-B14F-4D97-AF65-F5344CB8AC3E}">
        <p14:creationId xmlns:p14="http://schemas.microsoft.com/office/powerpoint/2010/main" val="3219205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image" Target="../media/image15.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14.png"/><Relationship Id="rId5" Type="http://schemas.openxmlformats.org/officeDocument/2006/relationships/slideLayout" Target="../slideLayouts/slideLayout38.xml"/><Relationship Id="rId10" Type="http://schemas.openxmlformats.org/officeDocument/2006/relationships/theme" Target="../theme/theme4.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84701B-B57D-4F65-92E0-BBE03447F1F5}" type="datetimeFigureOut">
              <a:rPr lang="en-US" smtClean="0"/>
              <a:t>10/14/2014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B09748-D00D-4ADF-A710-9BD5CE9BA21D}" type="slidenum">
              <a:rPr lang="en-US" smtClean="0"/>
              <a:t>‹#›</a:t>
            </a:fld>
            <a:endParaRPr lang="en-US" dirty="0"/>
          </a:p>
        </p:txBody>
      </p:sp>
    </p:spTree>
    <p:extLst>
      <p:ext uri="{BB962C8B-B14F-4D97-AF65-F5344CB8AC3E}">
        <p14:creationId xmlns:p14="http://schemas.microsoft.com/office/powerpoint/2010/main" val="2640822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536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028"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smtClean="0">
                <a:solidFill>
                  <a:schemeClr val="tx2"/>
                </a:solidFill>
                <a:latin typeface="+mn-lt"/>
                <a:cs typeface="+mn-cs"/>
              </a:defRPr>
            </a:lvl1pPr>
          </a:lstStyle>
          <a:p>
            <a:pPr>
              <a:defRPr/>
            </a:pPr>
            <a:fld id="{78A81697-8C38-4400-AFA6-1432A1F211F7}" type="datetimeFigureOut">
              <a:rPr lang="en-US">
                <a:solidFill>
                  <a:srgbClr val="696464"/>
                </a:solidFill>
              </a:rPr>
              <a:pPr>
                <a:defRPr/>
              </a:pPr>
              <a:t>10/14/2014</a:t>
            </a:fld>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solidFill>
                <a:srgbClr val="696464"/>
              </a:solidFill>
            </a:endParaRPr>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02A2B786-DB0C-42D8-A288-EE141969AF27}" type="slidenum">
              <a:rPr lang="en-US"/>
              <a:pPr>
                <a:defRPr/>
              </a:pPr>
              <a:t>‹#›</a:t>
            </a:fld>
            <a:endParaRPr lang="en-US"/>
          </a:p>
        </p:txBody>
      </p:sp>
    </p:spTree>
    <p:extLst>
      <p:ext uri="{BB962C8B-B14F-4D97-AF65-F5344CB8AC3E}">
        <p14:creationId xmlns:p14="http://schemas.microsoft.com/office/powerpoint/2010/main" val="293410759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Franklin Gothic Book" pitchFamily="34" charset="0"/>
        </a:defRPr>
      </a:lvl2pPr>
      <a:lvl3pPr algn="l" rtl="0" fontAlgn="base">
        <a:spcBef>
          <a:spcPct val="0"/>
        </a:spcBef>
        <a:spcAft>
          <a:spcPct val="0"/>
        </a:spcAft>
        <a:defRPr sz="4000">
          <a:solidFill>
            <a:schemeClr val="tx2"/>
          </a:solidFill>
          <a:latin typeface="Franklin Gothic Book" pitchFamily="34" charset="0"/>
        </a:defRPr>
      </a:lvl3pPr>
      <a:lvl4pPr algn="l" rtl="0" fontAlgn="base">
        <a:spcBef>
          <a:spcPct val="0"/>
        </a:spcBef>
        <a:spcAft>
          <a:spcPct val="0"/>
        </a:spcAft>
        <a:defRPr sz="4000">
          <a:solidFill>
            <a:schemeClr val="tx2"/>
          </a:solidFill>
          <a:latin typeface="Franklin Gothic Book" pitchFamily="34" charset="0"/>
        </a:defRPr>
      </a:lvl4pPr>
      <a:lvl5pPr algn="l" rtl="0" fontAlgn="base">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fontAlgn="base">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AAABB6"/>
        </a:buClr>
        <a:buSzPct val="85000"/>
        <a:buFont typeface="Wingdings 2"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FFE084"/>
        </a:buClr>
        <a:buSzPct val="80000"/>
        <a:buFont typeface="Wingdings 2"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FFE084"/>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914400"/>
            <a:ext cx="8763000" cy="6858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228600" y="1752600"/>
            <a:ext cx="8763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7391400" y="304800"/>
            <a:ext cx="1600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B17F67A-AECF-473C-B6F6-50BEB5617EB9}" type="slidenum">
              <a:rPr lang="en-US" smtClean="0"/>
              <a:pPr/>
              <a:t>‹#›</a:t>
            </a:fld>
            <a:endParaRPr lang="en-US"/>
          </a:p>
        </p:txBody>
      </p:sp>
      <p:pic>
        <p:nvPicPr>
          <p:cNvPr id="1029" name="Picture 4" descr="ectacenterlogo-2013-wordmark-notext.png"/>
          <p:cNvPicPr>
            <a:picLocks noChangeAspect="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228600" y="76200"/>
            <a:ext cx="34290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228600" y="762000"/>
            <a:ext cx="8763000" cy="0"/>
          </a:xfrm>
          <a:prstGeom prst="line">
            <a:avLst/>
          </a:prstGeom>
          <a:ln>
            <a:solidFill>
              <a:schemeClr val="tx2">
                <a:lumMod val="50000"/>
              </a:schemeClr>
            </a:solidFill>
          </a:ln>
          <a:effectLst>
            <a:outerShdw dist="25400" dir="2400000" algn="tl" rotWithShape="0">
              <a:schemeClr val="bg2"/>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641809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Lst>
  <p:txStyles>
    <p:titleStyle>
      <a:lvl1pPr algn="ctr" defTabSz="457200" rtl="0" eaLnBrk="1" fontAlgn="base" hangingPunct="1">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1" fontAlgn="base" hangingPunct="1">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1" fontAlgn="base" hangingPunct="1">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1" fontAlgn="base" hangingPunct="1">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1" fontAlgn="base" hangingPunct="1">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eaLnBrk="1" fontAlgn="base" hangingPunct="1">
        <a:spcBef>
          <a:spcPct val="0"/>
        </a:spcBef>
        <a:spcAft>
          <a:spcPct val="0"/>
        </a:spcAft>
        <a:defRPr sz="3200" i="1">
          <a:solidFill>
            <a:srgbClr val="EF6011"/>
          </a:solidFill>
          <a:latin typeface="Georgia" charset="0"/>
          <a:ea typeface="ＭＳ Ｐゴシック" charset="0"/>
        </a:defRPr>
      </a:lvl6pPr>
      <a:lvl7pPr marL="914400" algn="ctr" defTabSz="457200" rtl="0" eaLnBrk="1" fontAlgn="base" hangingPunct="1">
        <a:spcBef>
          <a:spcPct val="0"/>
        </a:spcBef>
        <a:spcAft>
          <a:spcPct val="0"/>
        </a:spcAft>
        <a:defRPr sz="3200" i="1">
          <a:solidFill>
            <a:srgbClr val="EF6011"/>
          </a:solidFill>
          <a:latin typeface="Georgia" charset="0"/>
          <a:ea typeface="ＭＳ Ｐゴシック" charset="0"/>
        </a:defRPr>
      </a:lvl7pPr>
      <a:lvl8pPr marL="1371600" algn="ctr" defTabSz="457200" rtl="0" eaLnBrk="1" fontAlgn="base" hangingPunct="1">
        <a:spcBef>
          <a:spcPct val="0"/>
        </a:spcBef>
        <a:spcAft>
          <a:spcPct val="0"/>
        </a:spcAft>
        <a:defRPr sz="3200" i="1">
          <a:solidFill>
            <a:srgbClr val="EF6011"/>
          </a:solidFill>
          <a:latin typeface="Georgia" charset="0"/>
          <a:ea typeface="ＭＳ Ｐゴシック" charset="0"/>
        </a:defRPr>
      </a:lvl8pPr>
      <a:lvl9pPr marL="1828800" algn="ctr" defTabSz="457200" rtl="0" eaLnBrk="1" fontAlgn="base" hangingPunct="1">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docid=_n-M5affLX35OM&amp;tbnid=ik-HomolFqJwaM:&amp;ved=0CAUQjRw&amp;url=https://www.m-chat.org/&amp;ei=bkFFUfD7CoyI9QTrooHYDQ&amp;bvm=bv.43828540,d.dmg&amp;psig=AFQjCNGAhdnwhPuFJQzN6EcV_76ngD4BpA&amp;ust=1363579591668199" TargetMode="External"/><Relationship Id="rId2" Type="http://schemas.openxmlformats.org/officeDocument/2006/relationships/hyperlink" Target="http://www.m-chat.org/" TargetMode="External"/><Relationship Id="rId1" Type="http://schemas.openxmlformats.org/officeDocument/2006/relationships/slideLayout" Target="../slideLayouts/slideLayout24.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hyperlink" Target="http://www.autismspeaks.org/whatisit/talking_to_parents_action_kit.php#top" TargetMode="External"/><Relationship Id="rId2" Type="http://schemas.openxmlformats.org/officeDocument/2006/relationships/hyperlink" Target="http://www.acf.hhs.gov/programs/ecd/child-health-development/watch-me-thrive" TargetMode="External"/><Relationship Id="rId1" Type="http://schemas.openxmlformats.org/officeDocument/2006/relationships/slideLayout" Target="../slideLayouts/slideLayout24.xml"/><Relationship Id="rId4" Type="http://schemas.openxmlformats.org/officeDocument/2006/relationships/hyperlink" Target="http://www.autismspeaks.org/what-autism/video-glossary"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nashp.org/abcd-welcome" TargetMode="External"/><Relationship Id="rId2" Type="http://schemas.openxmlformats.org/officeDocument/2006/relationships/hyperlink" Target="http://www.tracecenter.info/practiceguides.php" TargetMode="Externa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medicalhomeinfo.org/downloads/pdfs/EIReferralForm_1.pdf" TargetMode="Externa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7.png"/><Relationship Id="rId1" Type="http://schemas.openxmlformats.org/officeDocument/2006/relationships/slideLayout" Target="../slideLayouts/slideLayout29.xml"/><Relationship Id="rId4" Type="http://schemas.openxmlformats.org/officeDocument/2006/relationships/hyperlink" Target="http://www.tracecenter.info/practiceguides.php"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hyperlink" Target="http://www.ectacenter.org/~calls/2014/ltsae/ltsae.asp" TargetMode="External"/><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10.jpeg"/><Relationship Id="rId4" Type="http://schemas.openxmlformats.org/officeDocument/2006/relationships/image" Target="../media/image1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hyperlink" Target="http://www.coloradoabcd.org/" TargetMode="External"/><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image" Target="../media/image40.jpg"/><Relationship Id="rId4" Type="http://schemas.openxmlformats.org/officeDocument/2006/relationships/image" Target="../media/image39.jpeg"/></Relationships>
</file>

<file path=ppt/slides/_rels/slide37.xml.rels><?xml version="1.0" encoding="UTF-8" standalone="yes"?>
<Relationships xmlns="http://schemas.openxmlformats.org/package/2006/relationships"><Relationship Id="rId3" Type="http://schemas.openxmlformats.org/officeDocument/2006/relationships/hyperlink" Target="http://www.coloradoabcd.org/" TargetMode="External"/><Relationship Id="rId2" Type="http://schemas.openxmlformats.org/officeDocument/2006/relationships/notesSlide" Target="../notesSlides/notesSlide15.xml"/><Relationship Id="rId1" Type="http://schemas.openxmlformats.org/officeDocument/2006/relationships/slideLayout" Target="../slideLayouts/slideLayout24.xml"/><Relationship Id="rId5" Type="http://schemas.openxmlformats.org/officeDocument/2006/relationships/image" Target="../media/image40.jpg"/><Relationship Id="rId4" Type="http://schemas.openxmlformats.org/officeDocument/2006/relationships/image" Target="../media/image39.jpeg"/></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coloradoabcd.org/" TargetMode="External"/><Relationship Id="rId1" Type="http://schemas.openxmlformats.org/officeDocument/2006/relationships/slideLayout" Target="../slideLayouts/slideLayout24.xml"/><Relationship Id="rId4" Type="http://schemas.openxmlformats.org/officeDocument/2006/relationships/image" Target="../media/image40.jpg"/></Relationships>
</file>

<file path=ppt/slides/_rels/slide39.xml.rels><?xml version="1.0" encoding="UTF-8" standalone="yes"?>
<Relationships xmlns="http://schemas.openxmlformats.org/package/2006/relationships"><Relationship Id="rId3" Type="http://schemas.openxmlformats.org/officeDocument/2006/relationships/hyperlink" Target="http://www.coloradoabcd.org/" TargetMode="External"/><Relationship Id="rId2" Type="http://schemas.openxmlformats.org/officeDocument/2006/relationships/image" Target="../media/image40.jpg"/><Relationship Id="rId1" Type="http://schemas.openxmlformats.org/officeDocument/2006/relationships/slideLayout" Target="../slideLayouts/slideLayout24.xml"/><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coloradoabcd.org/" TargetMode="External"/><Relationship Id="rId1" Type="http://schemas.openxmlformats.org/officeDocument/2006/relationships/slideLayout" Target="../slideLayouts/slideLayout24.xml"/><Relationship Id="rId4" Type="http://schemas.openxmlformats.org/officeDocument/2006/relationships/image" Target="../media/image40.jpg"/></Relationships>
</file>

<file path=ppt/slides/_rels/slide41.xml.rels><?xml version="1.0" encoding="UTF-8" standalone="yes"?>
<Relationships xmlns="http://schemas.openxmlformats.org/package/2006/relationships"><Relationship Id="rId3" Type="http://schemas.openxmlformats.org/officeDocument/2006/relationships/hyperlink" Target="http://www.coloradoabcd.org/" TargetMode="External"/><Relationship Id="rId2" Type="http://schemas.openxmlformats.org/officeDocument/2006/relationships/notesSlide" Target="../notesSlides/notesSlide16.xml"/><Relationship Id="rId1" Type="http://schemas.openxmlformats.org/officeDocument/2006/relationships/slideLayout" Target="../slideLayouts/slideLayout24.xml"/><Relationship Id="rId5" Type="http://schemas.openxmlformats.org/officeDocument/2006/relationships/image" Target="../media/image40.jpg"/><Relationship Id="rId4" Type="http://schemas.openxmlformats.org/officeDocument/2006/relationships/image" Target="../media/image39.jpeg"/></Relationships>
</file>

<file path=ppt/slides/_rels/slide42.xml.rels><?xml version="1.0" encoding="UTF-8" standalone="yes"?>
<Relationships xmlns="http://schemas.openxmlformats.org/package/2006/relationships"><Relationship Id="rId3" Type="http://schemas.openxmlformats.org/officeDocument/2006/relationships/hyperlink" Target="http://www.coloradoabcd.org/" TargetMode="External"/><Relationship Id="rId2" Type="http://schemas.openxmlformats.org/officeDocument/2006/relationships/image" Target="../media/image40.jpg"/><Relationship Id="rId1" Type="http://schemas.openxmlformats.org/officeDocument/2006/relationships/slideLayout" Target="../slideLayouts/slideLayout24.xml"/><Relationship Id="rId4" Type="http://schemas.openxmlformats.org/officeDocument/2006/relationships/image" Target="../media/image39.jpeg"/></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coloradoabcd.org/" TargetMode="External"/><Relationship Id="rId1" Type="http://schemas.openxmlformats.org/officeDocument/2006/relationships/slideLayout" Target="../slideLayouts/slideLayout24.xml"/><Relationship Id="rId4" Type="http://schemas.openxmlformats.org/officeDocument/2006/relationships/image" Target="../media/image40.jpg"/></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coloradoabcd.org/" TargetMode="External"/><Relationship Id="rId1" Type="http://schemas.openxmlformats.org/officeDocument/2006/relationships/slideLayout" Target="../slideLayouts/slideLayout24.xml"/><Relationship Id="rId4" Type="http://schemas.openxmlformats.org/officeDocument/2006/relationships/image" Target="../media/image40.jpg"/></Relationships>
</file>

<file path=ppt/slides/_rels/slide4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7.xml"/><Relationship Id="rId1" Type="http://schemas.openxmlformats.org/officeDocument/2006/relationships/slideLayout" Target="../slideLayouts/slideLayout24.xml"/><Relationship Id="rId5" Type="http://schemas.openxmlformats.org/officeDocument/2006/relationships/image" Target="../media/image39.jpeg"/><Relationship Id="rId4" Type="http://schemas.openxmlformats.org/officeDocument/2006/relationships/hyperlink" Target="http://www.coloradoabcd.org/"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www.coloradoabcd.org/" TargetMode="External"/><Relationship Id="rId2" Type="http://schemas.openxmlformats.org/officeDocument/2006/relationships/image" Target="../media/image40.jpg"/><Relationship Id="rId1" Type="http://schemas.openxmlformats.org/officeDocument/2006/relationships/slideLayout" Target="../slideLayouts/slideLayout24.xml"/><Relationship Id="rId4" Type="http://schemas.openxmlformats.org/officeDocument/2006/relationships/image" Target="../media/image39.jpeg"/></Relationships>
</file>

<file path=ppt/slides/_rels/slide47.xml.rels><?xml version="1.0" encoding="UTF-8" standalone="yes"?>
<Relationships xmlns="http://schemas.openxmlformats.org/package/2006/relationships"><Relationship Id="rId3" Type="http://schemas.openxmlformats.org/officeDocument/2006/relationships/hyperlink" Target="http://www.coloradoabcd.org/" TargetMode="External"/><Relationship Id="rId2" Type="http://schemas.openxmlformats.org/officeDocument/2006/relationships/image" Target="../media/image40.jpg"/><Relationship Id="rId1" Type="http://schemas.openxmlformats.org/officeDocument/2006/relationships/slideLayout" Target="../slideLayouts/slideLayout24.xml"/><Relationship Id="rId4" Type="http://schemas.openxmlformats.org/officeDocument/2006/relationships/image" Target="../media/image39.jpeg"/></Relationships>
</file>

<file path=ppt/slides/_rels/slide48.xml.rels><?xml version="1.0" encoding="UTF-8" standalone="yes"?>
<Relationships xmlns="http://schemas.openxmlformats.org/package/2006/relationships"><Relationship Id="rId3" Type="http://schemas.openxmlformats.org/officeDocument/2006/relationships/hyperlink" Target="http://www.coloradoabcd.org/" TargetMode="External"/><Relationship Id="rId2" Type="http://schemas.openxmlformats.org/officeDocument/2006/relationships/image" Target="../media/image40.jpg"/><Relationship Id="rId1" Type="http://schemas.openxmlformats.org/officeDocument/2006/relationships/slideLayout" Target="../slideLayouts/slideLayout24.xml"/><Relationship Id="rId4" Type="http://schemas.openxmlformats.org/officeDocument/2006/relationships/image" Target="../media/image39.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7.gif"/></Relationships>
</file>

<file path=ppt/slides/_rels/slide9.xml.rels><?xml version="1.0" encoding="UTF-8" standalone="yes"?>
<Relationships xmlns="http://schemas.openxmlformats.org/package/2006/relationships"><Relationship Id="rId3" Type="http://schemas.openxmlformats.org/officeDocument/2006/relationships/hyperlink" Target="http://www.aucd.org/docs/actearly/ambassadors/2014%20Ambassadors%20Roster_Contact%20Information.pdf"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76200"/>
            <a:ext cx="9296400" cy="914400"/>
          </a:xfrm>
          <a:prstGeom prst="rect">
            <a:avLst/>
          </a:prstGeom>
          <a:gradFill>
            <a:gsLst>
              <a:gs pos="75000">
                <a:schemeClr val="bg2">
                  <a:lumMod val="50000"/>
                </a:schemeClr>
              </a:gs>
              <a:gs pos="0">
                <a:schemeClr val="bg2">
                  <a:lumMod val="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4340" name="Picture 4" descr="ectalogo-template-large.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8600" y="65088"/>
            <a:ext cx="4648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8" descr="ta-and-d-template.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53200" y="5791200"/>
            <a:ext cx="24876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228600" y="1219200"/>
            <a:ext cx="8763000" cy="1676400"/>
          </a:xfrm>
        </p:spPr>
        <p:txBody>
          <a:bodyPr anchor="ctr">
            <a:noAutofit/>
          </a:bodyPr>
          <a:lstStyle/>
          <a:p>
            <a:pPr>
              <a:defRPr/>
            </a:pPr>
            <a:r>
              <a:rPr lang="en-US" sz="3400" dirty="0" smtClean="0"/>
              <a:t>Developmental Monitoring, Screening, and Early Identification</a:t>
            </a:r>
            <a:endParaRPr lang="en-US" sz="3400" dirty="0"/>
          </a:p>
        </p:txBody>
      </p:sp>
      <p:sp>
        <p:nvSpPr>
          <p:cNvPr id="9" name="Title 1"/>
          <p:cNvSpPr txBox="1">
            <a:spLocks/>
          </p:cNvSpPr>
          <p:nvPr/>
        </p:nvSpPr>
        <p:spPr>
          <a:xfrm>
            <a:off x="533400" y="3352800"/>
            <a:ext cx="8382000" cy="685800"/>
          </a:xfrm>
          <a:prstGeom prst="rect">
            <a:avLst/>
          </a:prstGeom>
        </p:spPr>
        <p:txBody>
          <a:bodyPr anchor="ctr"/>
          <a:lst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a:lstStyle>
          <a:p>
            <a:pPr algn="l">
              <a:defRPr/>
            </a:pPr>
            <a:endParaRPr lang="en-US" sz="2400" b="1" dirty="0" smtClean="0"/>
          </a:p>
          <a:p>
            <a:pPr algn="l">
              <a:defRPr/>
            </a:pPr>
            <a:r>
              <a:rPr lang="en-US" sz="2400" b="1" dirty="0" smtClean="0"/>
              <a:t>Christy </a:t>
            </a:r>
            <a:r>
              <a:rPr lang="en-US" sz="2400" b="1" dirty="0" err="1" smtClean="0"/>
              <a:t>Kavulic</a:t>
            </a:r>
            <a:r>
              <a:rPr lang="en-US" sz="2400" b="1" dirty="0" smtClean="0"/>
              <a:t>, </a:t>
            </a:r>
            <a:r>
              <a:rPr lang="en-US" sz="1800" dirty="0" smtClean="0"/>
              <a:t>Office of Special Education Programs</a:t>
            </a:r>
          </a:p>
          <a:p>
            <a:pPr algn="l">
              <a:defRPr/>
            </a:pPr>
            <a:r>
              <a:rPr lang="en-US" sz="2400" b="1" dirty="0" smtClean="0"/>
              <a:t>Joan Danaher,</a:t>
            </a:r>
            <a:r>
              <a:rPr lang="en-US" sz="2400" dirty="0" smtClean="0"/>
              <a:t> </a:t>
            </a:r>
            <a:r>
              <a:rPr lang="en-US" sz="1800" dirty="0"/>
              <a:t>Frank Porter Graham Child Development </a:t>
            </a:r>
            <a:r>
              <a:rPr lang="en-US" sz="1800" dirty="0" smtClean="0"/>
              <a:t>Center </a:t>
            </a:r>
          </a:p>
          <a:p>
            <a:pPr algn="l">
              <a:defRPr/>
            </a:pPr>
            <a:r>
              <a:rPr lang="en-US" sz="2400" b="1" dirty="0" smtClean="0"/>
              <a:t>Evelyn Shaw,</a:t>
            </a:r>
            <a:r>
              <a:rPr lang="en-US" sz="2400" dirty="0" smtClean="0"/>
              <a:t> </a:t>
            </a:r>
            <a:r>
              <a:rPr lang="en-US" sz="1800" dirty="0"/>
              <a:t>Frank Porter Graham Child Development </a:t>
            </a:r>
            <a:r>
              <a:rPr lang="en-US" sz="1800" dirty="0" smtClean="0"/>
              <a:t>Center</a:t>
            </a:r>
          </a:p>
        </p:txBody>
      </p:sp>
      <p:sp>
        <p:nvSpPr>
          <p:cNvPr id="10" name="Title 1"/>
          <p:cNvSpPr txBox="1">
            <a:spLocks/>
          </p:cNvSpPr>
          <p:nvPr/>
        </p:nvSpPr>
        <p:spPr>
          <a:xfrm>
            <a:off x="0" y="4838700"/>
            <a:ext cx="8763000" cy="1905000"/>
          </a:xfrm>
          <a:prstGeom prst="rect">
            <a:avLst/>
          </a:prstGeom>
        </p:spPr>
        <p:txBody>
          <a:bodyPr anchor="ctr"/>
          <a:lst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a:lstStyle>
          <a:p>
            <a:pPr>
              <a:defRPr/>
            </a:pPr>
            <a:r>
              <a:rPr lang="en-US" sz="1800" i="1" dirty="0" smtClean="0">
                <a:solidFill>
                  <a:schemeClr val="accent3"/>
                </a:solidFill>
              </a:rPr>
              <a:t>DEC Conference</a:t>
            </a:r>
          </a:p>
          <a:p>
            <a:pPr>
              <a:defRPr/>
            </a:pPr>
            <a:r>
              <a:rPr lang="en-US" sz="1800" i="1" dirty="0" smtClean="0">
                <a:solidFill>
                  <a:schemeClr val="accent3"/>
                </a:solidFill>
              </a:rPr>
              <a:t>St. Louis, MO</a:t>
            </a:r>
          </a:p>
          <a:p>
            <a:pPr>
              <a:defRPr/>
            </a:pPr>
            <a:r>
              <a:rPr lang="en-US" sz="1800" i="1" dirty="0" smtClean="0">
                <a:solidFill>
                  <a:schemeClr val="accent3"/>
                </a:solidFill>
              </a:rPr>
              <a:t>October 2014</a:t>
            </a:r>
          </a:p>
          <a:p>
            <a:pPr>
              <a:defRPr/>
            </a:pPr>
            <a:endParaRPr lang="en-US" sz="2400" i="1" dirty="0">
              <a:solidFill>
                <a:schemeClr val="accent3"/>
              </a:solidFill>
            </a:endParaRPr>
          </a:p>
        </p:txBody>
      </p:sp>
    </p:spTree>
    <p:extLst>
      <p:ext uri="{BB962C8B-B14F-4D97-AF65-F5344CB8AC3E}">
        <p14:creationId xmlns:p14="http://schemas.microsoft.com/office/powerpoint/2010/main" val="3693091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31838"/>
          </a:xfrm>
        </p:spPr>
        <p:txBody>
          <a:bodyPr/>
          <a:lstStyle/>
          <a:p>
            <a:pPr marL="0" indent="0"/>
            <a:r>
              <a:rPr lang="en-US" dirty="0">
                <a:solidFill>
                  <a:schemeClr val="accent5">
                    <a:lumMod val="50000"/>
                  </a:schemeClr>
                </a:solidFill>
              </a:rPr>
              <a:t>Celebrating </a:t>
            </a:r>
            <a:r>
              <a:rPr lang="en-US" dirty="0" smtClean="0">
                <a:solidFill>
                  <a:schemeClr val="accent5">
                    <a:lumMod val="50000"/>
                  </a:schemeClr>
                </a:solidFill>
              </a:rPr>
              <a:t>Milestones: State </a:t>
            </a:r>
            <a:r>
              <a:rPr lang="en-US" dirty="0">
                <a:solidFill>
                  <a:schemeClr val="accent5">
                    <a:lumMod val="50000"/>
                  </a:schemeClr>
                </a:solidFill>
              </a:rPr>
              <a:t>examples  </a:t>
            </a:r>
          </a:p>
        </p:txBody>
      </p:sp>
      <p:sp>
        <p:nvSpPr>
          <p:cNvPr id="3" name="Content Placeholder 2"/>
          <p:cNvSpPr>
            <a:spLocks noGrp="1"/>
          </p:cNvSpPr>
          <p:nvPr>
            <p:ph idx="1"/>
          </p:nvPr>
        </p:nvSpPr>
        <p:spPr>
          <a:xfrm>
            <a:off x="457200" y="1219200"/>
            <a:ext cx="8229600" cy="4191000"/>
          </a:xfrm>
        </p:spPr>
        <p:txBody>
          <a:bodyPr/>
          <a:lstStyle/>
          <a:p>
            <a:r>
              <a:rPr lang="en-US" dirty="0" smtClean="0">
                <a:solidFill>
                  <a:schemeClr val="accent5">
                    <a:lumMod val="50000"/>
                  </a:schemeClr>
                </a:solidFill>
              </a:rPr>
              <a:t>Partnering with public libraries (rural and urban) to promote a public awareness campaign and provide access to materials (ID and NY)</a:t>
            </a:r>
          </a:p>
          <a:p>
            <a:r>
              <a:rPr lang="en-US" dirty="0" smtClean="0">
                <a:solidFill>
                  <a:schemeClr val="accent5">
                    <a:lumMod val="50000"/>
                  </a:schemeClr>
                </a:solidFill>
              </a:rPr>
              <a:t>Partnering with Help Me Grow (NH, UT)</a:t>
            </a:r>
          </a:p>
          <a:p>
            <a:r>
              <a:rPr lang="en-US" dirty="0" smtClean="0">
                <a:solidFill>
                  <a:schemeClr val="accent5">
                    <a:lumMod val="50000"/>
                  </a:schemeClr>
                </a:solidFill>
              </a:rPr>
              <a:t>Partnering with WIC clinics to use LTSAE materials (ID &amp; MO)</a:t>
            </a:r>
          </a:p>
          <a:p>
            <a:r>
              <a:rPr lang="en-US" dirty="0" smtClean="0">
                <a:solidFill>
                  <a:schemeClr val="accent5">
                    <a:lumMod val="50000"/>
                  </a:schemeClr>
                </a:solidFill>
              </a:rPr>
              <a:t>Translation into</a:t>
            </a:r>
            <a:br>
              <a:rPr lang="en-US" dirty="0" smtClean="0">
                <a:solidFill>
                  <a:schemeClr val="accent5">
                    <a:lumMod val="50000"/>
                  </a:schemeClr>
                </a:solidFill>
              </a:rPr>
            </a:br>
            <a:r>
              <a:rPr lang="en-US" dirty="0" smtClean="0">
                <a:solidFill>
                  <a:schemeClr val="accent5">
                    <a:lumMod val="50000"/>
                  </a:schemeClr>
                </a:solidFill>
              </a:rPr>
              <a:t>multiple languages</a:t>
            </a:r>
          </a:p>
          <a:p>
            <a:r>
              <a:rPr lang="en-US" dirty="0">
                <a:solidFill>
                  <a:schemeClr val="accent5">
                    <a:lumMod val="50000"/>
                  </a:schemeClr>
                </a:solidFill>
              </a:rPr>
              <a:t>Using “widgets</a:t>
            </a:r>
            <a:r>
              <a:rPr lang="en-US" dirty="0" smtClean="0">
                <a:solidFill>
                  <a:schemeClr val="accent5">
                    <a:lumMod val="50000"/>
                  </a:schemeClr>
                </a:solidFill>
              </a:rPr>
              <a:t>”</a:t>
            </a:r>
            <a:br>
              <a:rPr lang="en-US" dirty="0" smtClean="0">
                <a:solidFill>
                  <a:schemeClr val="accent5">
                    <a:lumMod val="50000"/>
                  </a:schemeClr>
                </a:solidFill>
              </a:rPr>
            </a:br>
            <a:r>
              <a:rPr lang="en-US" dirty="0" smtClean="0">
                <a:solidFill>
                  <a:schemeClr val="accent5">
                    <a:lumMod val="50000"/>
                  </a:schemeClr>
                </a:solidFill>
              </a:rPr>
              <a:t>(NM, WI)</a:t>
            </a:r>
            <a:endParaRPr lang="en-US" dirty="0">
              <a:solidFill>
                <a:schemeClr val="accent5">
                  <a:lumMod val="50000"/>
                </a:schemeClr>
              </a:solidFill>
            </a:endParaRPr>
          </a:p>
          <a:p>
            <a:pPr marL="0" indent="0">
              <a:buNone/>
            </a:pPr>
            <a:r>
              <a:rPr lang="en-US" dirty="0" smtClean="0">
                <a:solidFill>
                  <a:schemeClr val="accent5">
                    <a:lumMod val="50000"/>
                  </a:schemeClr>
                </a:solidFill>
              </a:rPr>
              <a:t/>
            </a:r>
            <a:br>
              <a:rPr lang="en-US" dirty="0" smtClean="0">
                <a:solidFill>
                  <a:schemeClr val="accent5">
                    <a:lumMod val="50000"/>
                  </a:schemeClr>
                </a:solidFill>
              </a:rPr>
            </a:br>
            <a:endParaRPr lang="en-US" dirty="0" smtClean="0">
              <a:solidFill>
                <a:schemeClr val="accent5">
                  <a:lumMod val="50000"/>
                </a:schemeClr>
              </a:solidFill>
            </a:endParaRPr>
          </a:p>
          <a:p>
            <a:pPr marL="0" indent="0">
              <a:buNone/>
            </a:pPr>
            <a:endParaRPr lang="en-US" dirty="0">
              <a:solidFill>
                <a:schemeClr val="accent5">
                  <a:lumMod val="50000"/>
                </a:schemeClr>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507" t="33334" r="41530" b="9212"/>
          <a:stretch/>
        </p:blipFill>
        <p:spPr bwMode="auto">
          <a:xfrm>
            <a:off x="5334000" y="3686506"/>
            <a:ext cx="3420800" cy="2508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555" t="57020" r="24029" b="21221"/>
          <a:stretch/>
        </p:blipFill>
        <p:spPr bwMode="auto">
          <a:xfrm>
            <a:off x="457200" y="5105400"/>
            <a:ext cx="3971637" cy="1273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462768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Educating Primary Referral Sources: State Examples</a:t>
            </a:r>
            <a:endParaRPr lang="en-US" dirty="0"/>
          </a:p>
        </p:txBody>
      </p:sp>
      <p:sp>
        <p:nvSpPr>
          <p:cNvPr id="3" name="Content Placeholder 2"/>
          <p:cNvSpPr>
            <a:spLocks noGrp="1"/>
          </p:cNvSpPr>
          <p:nvPr>
            <p:ph idx="1"/>
          </p:nvPr>
        </p:nvSpPr>
        <p:spPr/>
        <p:txBody>
          <a:bodyPr/>
          <a:lstStyle/>
          <a:p>
            <a:pPr marL="0" indent="0">
              <a:buNone/>
            </a:pPr>
            <a:r>
              <a:rPr lang="en-US" dirty="0" smtClean="0">
                <a:solidFill>
                  <a:schemeClr val="accent5">
                    <a:lumMod val="50000"/>
                  </a:schemeClr>
                </a:solidFill>
              </a:rPr>
              <a:t>ID – Partnered with early care and education TA to </a:t>
            </a:r>
            <a:r>
              <a:rPr lang="en-US" dirty="0">
                <a:solidFill>
                  <a:schemeClr val="accent5">
                    <a:lumMod val="50000"/>
                  </a:schemeClr>
                </a:solidFill>
              </a:rPr>
              <a:t>include developmental milestones in training</a:t>
            </a:r>
            <a:r>
              <a:rPr lang="en-US" dirty="0" smtClean="0">
                <a:solidFill>
                  <a:schemeClr val="accent5">
                    <a:lumMod val="50000"/>
                  </a:schemeClr>
                </a:solidFill>
              </a:rPr>
              <a:t>.</a:t>
            </a:r>
          </a:p>
          <a:p>
            <a:pPr marL="0" indent="0">
              <a:buNone/>
            </a:pPr>
            <a:r>
              <a:rPr lang="en-US" dirty="0" smtClean="0">
                <a:solidFill>
                  <a:schemeClr val="accent5">
                    <a:lumMod val="50000"/>
                  </a:schemeClr>
                </a:solidFill>
              </a:rPr>
              <a:t>NY – Collaborated with </a:t>
            </a:r>
            <a:r>
              <a:rPr lang="en-US" dirty="0">
                <a:solidFill>
                  <a:schemeClr val="accent1"/>
                </a:solidFill>
              </a:rPr>
              <a:t>NYS Academies of Pediatricians &amp; Family </a:t>
            </a:r>
            <a:r>
              <a:rPr lang="en-US" dirty="0" smtClean="0">
                <a:solidFill>
                  <a:schemeClr val="accent1"/>
                </a:solidFill>
              </a:rPr>
              <a:t>Physicians, University </a:t>
            </a:r>
            <a:r>
              <a:rPr lang="en-US" dirty="0">
                <a:solidFill>
                  <a:schemeClr val="accent1"/>
                </a:solidFill>
              </a:rPr>
              <a:t>Centers for Excellence in Developmental </a:t>
            </a:r>
            <a:r>
              <a:rPr lang="en-US" dirty="0" smtClean="0">
                <a:solidFill>
                  <a:schemeClr val="accent1"/>
                </a:solidFill>
              </a:rPr>
              <a:t>Disabilities, Hunter </a:t>
            </a:r>
            <a:r>
              <a:rPr lang="en-US" dirty="0">
                <a:solidFill>
                  <a:schemeClr val="accent1"/>
                </a:solidFill>
              </a:rPr>
              <a:t>College and FAR </a:t>
            </a:r>
            <a:r>
              <a:rPr lang="en-US" dirty="0" smtClean="0">
                <a:solidFill>
                  <a:schemeClr val="accent1"/>
                </a:solidFill>
              </a:rPr>
              <a:t>Fund to offer two nights of training for physicians with credit hours.</a:t>
            </a:r>
          </a:p>
          <a:p>
            <a:pPr marL="0" indent="0">
              <a:buNone/>
            </a:pPr>
            <a:r>
              <a:rPr lang="en-US" dirty="0">
                <a:solidFill>
                  <a:schemeClr val="accent5">
                    <a:lumMod val="50000"/>
                  </a:schemeClr>
                </a:solidFill>
              </a:rPr>
              <a:t>WI – Developed PowerPoint presentations and implementation guidance for early care and education professionals, physicians, and home visitors</a:t>
            </a:r>
          </a:p>
          <a:p>
            <a:pPr marL="0" indent="0">
              <a:buNone/>
            </a:pPr>
            <a:endParaRPr lang="en-US" dirty="0">
              <a:solidFill>
                <a:schemeClr val="accent5">
                  <a:lumMod val="50000"/>
                </a:schemeClr>
              </a:solidFill>
            </a:endParaRPr>
          </a:p>
          <a:p>
            <a:endParaRPr lang="en-US" dirty="0"/>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0724361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Evidence-Base Practices</a:t>
            </a:r>
            <a:endParaRPr lang="en-US" dirty="0"/>
          </a:p>
        </p:txBody>
      </p:sp>
      <p:sp>
        <p:nvSpPr>
          <p:cNvPr id="3" name="Subtitle 2"/>
          <p:cNvSpPr>
            <a:spLocks noGrp="1"/>
          </p:cNvSpPr>
          <p:nvPr>
            <p:ph type="body" idx="1"/>
          </p:nvPr>
        </p:nvSpPr>
        <p:spPr/>
        <p:txBody>
          <a:bodyPr/>
          <a:lstStyle/>
          <a:p>
            <a:r>
              <a:rPr lang="en-US" dirty="0" smtClean="0"/>
              <a:t>Supporting Families </a:t>
            </a:r>
          </a:p>
          <a:p>
            <a:r>
              <a:rPr lang="en-US" dirty="0"/>
              <a:t>Educating Primary Referral </a:t>
            </a:r>
            <a:r>
              <a:rPr lang="en-US" dirty="0" smtClean="0"/>
              <a:t>Sources</a:t>
            </a:r>
            <a:endParaRPr lang="en-US" dirty="0"/>
          </a:p>
        </p:txBody>
      </p:sp>
    </p:spTree>
    <p:extLst>
      <p:ext uri="{BB962C8B-B14F-4D97-AF65-F5344CB8AC3E}">
        <p14:creationId xmlns:p14="http://schemas.microsoft.com/office/powerpoint/2010/main" val="2579974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7772400" cy="990600"/>
          </a:xfrm>
        </p:spPr>
        <p:txBody>
          <a:bodyPr/>
          <a:lstStyle/>
          <a:p>
            <a:pPr algn="ctr"/>
            <a:r>
              <a:rPr lang="en-US" b="1" dirty="0" smtClean="0">
                <a:latin typeface="Calibri" panose="020F0502020204030204" pitchFamily="34" charset="0"/>
              </a:rPr>
              <a:t>What is Screening?</a:t>
            </a:r>
            <a:endParaRPr lang="en-US" b="1" dirty="0">
              <a:latin typeface="Calibri" panose="020F0502020204030204" pitchFamily="34" charset="0"/>
            </a:endParaRPr>
          </a:p>
        </p:txBody>
      </p:sp>
      <p:sp>
        <p:nvSpPr>
          <p:cNvPr id="3" name="Content Placeholder 2"/>
          <p:cNvSpPr>
            <a:spLocks noGrp="1"/>
          </p:cNvSpPr>
          <p:nvPr>
            <p:ph sz="quarter" idx="1"/>
          </p:nvPr>
        </p:nvSpPr>
        <p:spPr>
          <a:xfrm>
            <a:off x="304800" y="1828800"/>
            <a:ext cx="8001000" cy="4267200"/>
          </a:xfrm>
        </p:spPr>
        <p:txBody>
          <a:bodyPr/>
          <a:lstStyle/>
          <a:p>
            <a:r>
              <a:rPr lang="en-US" sz="3200" dirty="0"/>
              <a:t>Brief assessment that uses standardized instruments to identify children at significant risk of having a disorder.  </a:t>
            </a:r>
          </a:p>
          <a:p>
            <a:r>
              <a:rPr lang="en-US" sz="3200" dirty="0" smtClean="0"/>
              <a:t>Screening can help determine </a:t>
            </a:r>
            <a:r>
              <a:rPr lang="en-US" sz="3200" dirty="0"/>
              <a:t>the presence of risk characteristics for delay or disability.</a:t>
            </a:r>
          </a:p>
          <a:p>
            <a:pPr>
              <a:lnSpc>
                <a:spcPct val="150000"/>
              </a:lnSpc>
            </a:pPr>
            <a:r>
              <a:rPr lang="en-US" sz="3200" b="1" dirty="0"/>
              <a:t>Does not provide a diagnosis </a:t>
            </a:r>
          </a:p>
        </p:txBody>
      </p:sp>
    </p:spTree>
    <p:extLst>
      <p:ext uri="{BB962C8B-B14F-4D97-AF65-F5344CB8AC3E}">
        <p14:creationId xmlns:p14="http://schemas.microsoft.com/office/powerpoint/2010/main" val="33353722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Universal Screening</a:t>
            </a:r>
            <a:endParaRPr lang="en-US" b="1" dirty="0"/>
          </a:p>
        </p:txBody>
      </p:sp>
      <p:sp>
        <p:nvSpPr>
          <p:cNvPr id="3" name="Content Placeholder 2"/>
          <p:cNvSpPr>
            <a:spLocks noGrp="1"/>
          </p:cNvSpPr>
          <p:nvPr>
            <p:ph sz="quarter" idx="1"/>
          </p:nvPr>
        </p:nvSpPr>
        <p:spPr>
          <a:xfrm>
            <a:off x="457200" y="1447800"/>
            <a:ext cx="8458200" cy="4572000"/>
          </a:xfrm>
        </p:spPr>
        <p:txBody>
          <a:bodyPr/>
          <a:lstStyle/>
          <a:p>
            <a:r>
              <a:rPr lang="en-US" sz="3600" dirty="0"/>
              <a:t>Population-based or universal screening – designed to evaluate all children and to identify those at risk for developmental differences.</a:t>
            </a:r>
          </a:p>
          <a:p>
            <a:r>
              <a:rPr lang="en-US" sz="3600" dirty="0"/>
              <a:t>Generally screen to identify wide range of developmental problems.</a:t>
            </a:r>
          </a:p>
          <a:p>
            <a:r>
              <a:rPr lang="en-US" sz="3600" dirty="0"/>
              <a:t>Examples include:  </a:t>
            </a:r>
          </a:p>
          <a:p>
            <a:pPr lvl="2"/>
            <a:r>
              <a:rPr lang="en-US" sz="3600" i="1" dirty="0"/>
              <a:t>Ages and Stages Questionnaire</a:t>
            </a:r>
          </a:p>
          <a:p>
            <a:pPr lvl="2"/>
            <a:r>
              <a:rPr lang="en-US" sz="3600" i="1" dirty="0"/>
              <a:t>Infant –Toddler Checklist</a:t>
            </a:r>
          </a:p>
          <a:p>
            <a:pPr marL="0" indent="0">
              <a:buNone/>
            </a:pPr>
            <a:endParaRPr lang="en-US" dirty="0"/>
          </a:p>
        </p:txBody>
      </p:sp>
    </p:spTree>
    <p:extLst>
      <p:ext uri="{BB962C8B-B14F-4D97-AF65-F5344CB8AC3E}">
        <p14:creationId xmlns:p14="http://schemas.microsoft.com/office/powerpoint/2010/main" val="16217738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anose="020F0502020204030204" pitchFamily="34" charset="0"/>
              </a:rPr>
              <a:t>Targeted Screening: ASD</a:t>
            </a:r>
            <a:endParaRPr lang="en-US" dirty="0"/>
          </a:p>
        </p:txBody>
      </p:sp>
      <p:sp>
        <p:nvSpPr>
          <p:cNvPr id="3" name="Content Placeholder 2"/>
          <p:cNvSpPr>
            <a:spLocks noGrp="1"/>
          </p:cNvSpPr>
          <p:nvPr>
            <p:ph sz="quarter" idx="1"/>
          </p:nvPr>
        </p:nvSpPr>
        <p:spPr/>
        <p:txBody>
          <a:bodyPr/>
          <a:lstStyle/>
          <a:p>
            <a:r>
              <a:rPr lang="en-US" i="1" dirty="0" smtClean="0"/>
              <a:t>“</a:t>
            </a:r>
            <a:r>
              <a:rPr lang="en-US" sz="2800" i="1" dirty="0"/>
              <a:t>T</a:t>
            </a:r>
            <a:r>
              <a:rPr lang="en-US" sz="2800" i="1" dirty="0" smtClean="0"/>
              <a:t>argeted </a:t>
            </a:r>
            <a:r>
              <a:rPr lang="en-US" sz="2800" i="1" dirty="0"/>
              <a:t>screening” </a:t>
            </a:r>
            <a:r>
              <a:rPr lang="en-US" sz="2800" dirty="0"/>
              <a:t>tools have been developed to focus on specific groups of </a:t>
            </a:r>
            <a:r>
              <a:rPr lang="en-US" sz="2800" dirty="0" smtClean="0"/>
              <a:t>children</a:t>
            </a:r>
          </a:p>
          <a:p>
            <a:r>
              <a:rPr lang="en-US" sz="2800" dirty="0"/>
              <a:t>Many children with ASD are </a:t>
            </a:r>
            <a:r>
              <a:rPr lang="en-US" sz="2800" u="sng" dirty="0"/>
              <a:t>not</a:t>
            </a:r>
            <a:r>
              <a:rPr lang="en-US" sz="2800" dirty="0"/>
              <a:t> identified with general developmental screening instruments, such as the </a:t>
            </a:r>
            <a:r>
              <a:rPr lang="en-US" sz="2800" i="1" dirty="0"/>
              <a:t>Ages and Stages </a:t>
            </a:r>
            <a:r>
              <a:rPr lang="en-US" sz="2800" i="1" dirty="0" smtClean="0"/>
              <a:t>Questionnaire</a:t>
            </a:r>
            <a:endParaRPr lang="en-US" sz="2800" dirty="0"/>
          </a:p>
          <a:p>
            <a:r>
              <a:rPr lang="en-US" sz="2800" dirty="0"/>
              <a:t>For ASD, targeted screening uses instruments that examine specific behaviors associated with ASD in young children</a:t>
            </a:r>
          </a:p>
        </p:txBody>
      </p:sp>
    </p:spTree>
    <p:extLst>
      <p:ext uri="{BB962C8B-B14F-4D97-AF65-F5344CB8AC3E}">
        <p14:creationId xmlns:p14="http://schemas.microsoft.com/office/powerpoint/2010/main" val="895844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ASD Screening Tools</a:t>
            </a:r>
            <a:endParaRPr lang="en-US" dirty="0"/>
          </a:p>
        </p:txBody>
      </p:sp>
      <p:sp>
        <p:nvSpPr>
          <p:cNvPr id="3" name="Content Placeholder 2"/>
          <p:cNvSpPr>
            <a:spLocks noGrp="1"/>
          </p:cNvSpPr>
          <p:nvPr>
            <p:ph sz="quarter" idx="1"/>
          </p:nvPr>
        </p:nvSpPr>
        <p:spPr/>
        <p:txBody>
          <a:bodyPr/>
          <a:lstStyle/>
          <a:p>
            <a:r>
              <a:rPr lang="en-US" sz="3200" dirty="0"/>
              <a:t>Modified Checklist for Autism in Toddlers (M-CHAT)</a:t>
            </a:r>
          </a:p>
          <a:p>
            <a:r>
              <a:rPr lang="en-US" sz="3200" dirty="0"/>
              <a:t>Pervasive Developmental Disorders Screening Test (PDDST)</a:t>
            </a:r>
          </a:p>
          <a:p>
            <a:r>
              <a:rPr lang="en-US" sz="3200" dirty="0"/>
              <a:t>Social Communication Questionnaire (SCQ)</a:t>
            </a:r>
          </a:p>
          <a:p>
            <a:r>
              <a:rPr lang="en-US" sz="3200" dirty="0"/>
              <a:t>Screening Tool for Autism in Two-year-olds (STAT)</a:t>
            </a:r>
          </a:p>
          <a:p>
            <a:pPr marL="0" indent="0">
              <a:buNone/>
            </a:pPr>
            <a:endParaRPr lang="en-US" sz="3200" dirty="0"/>
          </a:p>
        </p:txBody>
      </p:sp>
    </p:spTree>
    <p:extLst>
      <p:ext uri="{BB962C8B-B14F-4D97-AF65-F5344CB8AC3E}">
        <p14:creationId xmlns:p14="http://schemas.microsoft.com/office/powerpoint/2010/main" val="2994031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rPr>
              <a:t>M-CHAT-R &amp; M-CHAT-R/F</a:t>
            </a:r>
            <a:endParaRPr lang="en-US" dirty="0"/>
          </a:p>
        </p:txBody>
      </p:sp>
      <p:sp>
        <p:nvSpPr>
          <p:cNvPr id="3" name="Content Placeholder 2"/>
          <p:cNvSpPr>
            <a:spLocks noGrp="1"/>
          </p:cNvSpPr>
          <p:nvPr>
            <p:ph sz="quarter" idx="1"/>
          </p:nvPr>
        </p:nvSpPr>
        <p:spPr>
          <a:xfrm>
            <a:off x="381000" y="1447800"/>
            <a:ext cx="8382000" cy="4572000"/>
          </a:xfrm>
        </p:spPr>
        <p:txBody>
          <a:bodyPr/>
          <a:lstStyle/>
          <a:p>
            <a:r>
              <a:rPr lang="en-US" sz="2800" dirty="0"/>
              <a:t>Parent questionnaire and follow-up </a:t>
            </a:r>
            <a:r>
              <a:rPr lang="en-US" sz="2800" dirty="0" smtClean="0"/>
              <a:t>interview for children who screen positive</a:t>
            </a:r>
            <a:endParaRPr lang="en-US" sz="2800" dirty="0"/>
          </a:p>
          <a:p>
            <a:pPr lvl="1"/>
            <a:r>
              <a:rPr lang="en-US" dirty="0"/>
              <a:t>16 yes/no parent questions</a:t>
            </a:r>
          </a:p>
          <a:p>
            <a:pPr marL="914400" lvl="2" indent="0">
              <a:buNone/>
            </a:pPr>
            <a:r>
              <a:rPr lang="en-US" dirty="0"/>
              <a:t>“Does your child use his/her index finger to point, to indicate interest in something?”</a:t>
            </a:r>
          </a:p>
          <a:p>
            <a:pPr lvl="1"/>
            <a:r>
              <a:rPr lang="en-US" dirty="0" smtClean="0"/>
              <a:t>18-30 </a:t>
            </a:r>
            <a:r>
              <a:rPr lang="en-US" dirty="0"/>
              <a:t>month age span</a:t>
            </a:r>
          </a:p>
          <a:p>
            <a:pPr lvl="1"/>
            <a:r>
              <a:rPr lang="en-US" dirty="0"/>
              <a:t>Minimal experience is needed to administer </a:t>
            </a:r>
            <a:endParaRPr lang="en-US" dirty="0" smtClean="0"/>
          </a:p>
          <a:p>
            <a:r>
              <a:rPr lang="en-US" dirty="0" smtClean="0"/>
              <a:t>Quite accurate when </a:t>
            </a:r>
            <a:r>
              <a:rPr lang="en-US" dirty="0"/>
              <a:t>completed with the follow-up </a:t>
            </a:r>
            <a:r>
              <a:rPr lang="en-US" dirty="0" smtClean="0"/>
              <a:t>interview</a:t>
            </a:r>
            <a:endParaRPr lang="en-US" dirty="0"/>
          </a:p>
          <a:p>
            <a:r>
              <a:rPr lang="en-US" dirty="0"/>
              <a:t>May over-identify children as being at risk, although recent revision designed to reduce false positives and increase sensitivity.</a:t>
            </a:r>
          </a:p>
          <a:p>
            <a:pPr marL="0" indent="0">
              <a:lnSpc>
                <a:spcPct val="150000"/>
              </a:lnSpc>
              <a:buNone/>
            </a:pPr>
            <a:r>
              <a:rPr lang="en-US" dirty="0"/>
              <a:t>M-CHAT is online:  </a:t>
            </a:r>
            <a:r>
              <a:rPr lang="en-US" dirty="0">
                <a:hlinkClick r:id="rId2"/>
              </a:rPr>
              <a:t>www.m-chat.org</a:t>
            </a:r>
            <a:r>
              <a:rPr lang="en-US" dirty="0"/>
              <a:t> </a:t>
            </a:r>
          </a:p>
          <a:p>
            <a:pPr marL="0" indent="0">
              <a:buNone/>
            </a:pPr>
            <a:endParaRPr lang="en-US" dirty="0"/>
          </a:p>
        </p:txBody>
      </p:sp>
      <p:pic>
        <p:nvPicPr>
          <p:cNvPr id="4" name="Picture 2" descr="https://www.m-chat.org/_images/mchat2_08.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457200"/>
            <a:ext cx="23657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532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Providers and Professionals as Primary Referral Sources</a:t>
            </a:r>
            <a:endParaRPr lang="en-US" dirty="0"/>
          </a:p>
        </p:txBody>
      </p:sp>
      <p:sp>
        <p:nvSpPr>
          <p:cNvPr id="3" name="Content Placeholder 2"/>
          <p:cNvSpPr>
            <a:spLocks noGrp="1"/>
          </p:cNvSpPr>
          <p:nvPr>
            <p:ph sz="quarter" idx="1"/>
          </p:nvPr>
        </p:nvSpPr>
        <p:spPr>
          <a:xfrm>
            <a:off x="838200" y="2303125"/>
            <a:ext cx="4267200" cy="2743200"/>
          </a:xfrm>
        </p:spPr>
        <p:txBody>
          <a:bodyPr/>
          <a:lstStyle/>
          <a:p>
            <a:pPr marL="274320" lvl="0" indent="-274320">
              <a:spcBef>
                <a:spcPct val="20000"/>
              </a:spcBef>
              <a:buClr>
                <a:srgbClr val="5BD078"/>
              </a:buClr>
              <a:buSzPct val="95000"/>
              <a:buFont typeface="Arial"/>
              <a:buChar char="•"/>
              <a:defRPr/>
            </a:pPr>
            <a:r>
              <a:rPr lang="en-US" sz="2800" dirty="0">
                <a:solidFill>
                  <a:prstClr val="black"/>
                </a:solidFill>
              </a:rPr>
              <a:t>Take notice</a:t>
            </a:r>
          </a:p>
          <a:p>
            <a:pPr marL="274320" lvl="0" indent="-274320">
              <a:spcBef>
                <a:spcPct val="20000"/>
              </a:spcBef>
              <a:buClr>
                <a:srgbClr val="5BD078"/>
              </a:buClr>
              <a:buSzPct val="95000"/>
              <a:buFont typeface="Arial"/>
              <a:buChar char="•"/>
              <a:defRPr/>
            </a:pPr>
            <a:r>
              <a:rPr lang="en-US" sz="2800" dirty="0">
                <a:solidFill>
                  <a:prstClr val="black"/>
                </a:solidFill>
              </a:rPr>
              <a:t>Trust your instincts</a:t>
            </a:r>
          </a:p>
          <a:p>
            <a:pPr marL="274320" lvl="0" indent="-274320">
              <a:spcBef>
                <a:spcPct val="20000"/>
              </a:spcBef>
              <a:buClr>
                <a:srgbClr val="5BD078"/>
              </a:buClr>
              <a:buSzPct val="95000"/>
              <a:buFont typeface="Arial"/>
              <a:buChar char="•"/>
              <a:defRPr/>
            </a:pPr>
            <a:r>
              <a:rPr lang="en-US" sz="2800" dirty="0">
                <a:solidFill>
                  <a:prstClr val="black"/>
                </a:solidFill>
              </a:rPr>
              <a:t>Prepare to act</a:t>
            </a:r>
          </a:p>
          <a:p>
            <a:pPr marL="274320" lvl="0" indent="-274320">
              <a:spcBef>
                <a:spcPct val="20000"/>
              </a:spcBef>
              <a:buClr>
                <a:srgbClr val="5BD078"/>
              </a:buClr>
              <a:buSzPct val="95000"/>
              <a:buFont typeface="Arial"/>
              <a:buChar char="•"/>
              <a:defRPr/>
            </a:pPr>
            <a:r>
              <a:rPr lang="en-US" sz="2800" dirty="0">
                <a:solidFill>
                  <a:prstClr val="black"/>
                </a:solidFill>
              </a:rPr>
              <a:t>Take action</a:t>
            </a:r>
            <a:endParaRPr lang="en-US" sz="2000" dirty="0">
              <a:solidFill>
                <a:prstClr val="black"/>
              </a:solidFill>
            </a:endParaRPr>
          </a:p>
          <a:p>
            <a:pPr marL="0" indent="0">
              <a:buNone/>
            </a:pPr>
            <a:endParaRPr lang="en-US" dirty="0"/>
          </a:p>
        </p:txBody>
      </p:sp>
      <p:pic>
        <p:nvPicPr>
          <p:cNvPr id="4" name="Picture 4" descr="_DSC2154"/>
          <p:cNvPicPr>
            <a:picLocks noChangeAspect="1" noChangeArrowheads="1"/>
          </p:cNvPicPr>
          <p:nvPr/>
        </p:nvPicPr>
        <p:blipFill>
          <a:blip r:embed="rId2" cstate="print"/>
          <a:srcRect/>
          <a:stretch>
            <a:fillRect/>
          </a:stretch>
        </p:blipFill>
        <p:spPr bwMode="auto">
          <a:xfrm>
            <a:off x="5562600" y="1904999"/>
            <a:ext cx="2362200" cy="353945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06022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Take Notice</a:t>
            </a:r>
            <a:endParaRPr lang="en-US" dirty="0"/>
          </a:p>
        </p:txBody>
      </p:sp>
      <p:sp>
        <p:nvSpPr>
          <p:cNvPr id="3" name="Content Placeholder 2"/>
          <p:cNvSpPr>
            <a:spLocks noGrp="1"/>
          </p:cNvSpPr>
          <p:nvPr>
            <p:ph sz="quarter" idx="1"/>
          </p:nvPr>
        </p:nvSpPr>
        <p:spPr/>
        <p:txBody>
          <a:bodyPr/>
          <a:lstStyle/>
          <a:p>
            <a:pPr marL="0" indent="0">
              <a:buNone/>
            </a:pPr>
            <a:r>
              <a:rPr lang="en-US" dirty="0"/>
              <a:t>As a professional dealing with many children, it is helpful to become familiar with red flags of </a:t>
            </a:r>
            <a:r>
              <a:rPr lang="en-US" dirty="0" smtClean="0"/>
              <a:t>ASD </a:t>
            </a:r>
            <a:r>
              <a:rPr lang="en-US" dirty="0"/>
              <a:t>such as:</a:t>
            </a:r>
          </a:p>
          <a:p>
            <a:pPr lvl="1"/>
            <a:r>
              <a:rPr lang="en-US" dirty="0"/>
              <a:t>Limited language or social skills</a:t>
            </a:r>
          </a:p>
          <a:p>
            <a:pPr lvl="1"/>
            <a:r>
              <a:rPr lang="en-US" dirty="0"/>
              <a:t>Child not participating in or enjoying pretend play</a:t>
            </a:r>
          </a:p>
          <a:p>
            <a:pPr lvl="1"/>
            <a:r>
              <a:rPr lang="en-US" dirty="0"/>
              <a:t>Child not interacting or playing with peers</a:t>
            </a:r>
          </a:p>
          <a:p>
            <a:pPr lvl="1"/>
            <a:r>
              <a:rPr lang="en-US" dirty="0"/>
              <a:t>Loss of language or social skills at any age</a:t>
            </a:r>
          </a:p>
          <a:p>
            <a:endParaRPr lang="en-US" dirty="0"/>
          </a:p>
        </p:txBody>
      </p:sp>
    </p:spTree>
    <p:extLst>
      <p:ext uri="{BB962C8B-B14F-4D97-AF65-F5344CB8AC3E}">
        <p14:creationId xmlns:p14="http://schemas.microsoft.com/office/powerpoint/2010/main" val="2348243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Outcomes</a:t>
            </a:r>
            <a:endParaRPr lang="en-US" dirty="0"/>
          </a:p>
        </p:txBody>
      </p:sp>
      <p:sp>
        <p:nvSpPr>
          <p:cNvPr id="3" name="Content Placeholder 2"/>
          <p:cNvSpPr>
            <a:spLocks noGrp="1"/>
          </p:cNvSpPr>
          <p:nvPr>
            <p:ph idx="1"/>
          </p:nvPr>
        </p:nvSpPr>
        <p:spPr>
          <a:xfrm>
            <a:off x="457200" y="1371600"/>
            <a:ext cx="8229600" cy="4525963"/>
          </a:xfrm>
        </p:spPr>
        <p:txBody>
          <a:bodyPr>
            <a:normAutofit fontScale="47500" lnSpcReduction="20000"/>
          </a:bodyPr>
          <a:lstStyle/>
          <a:p>
            <a:r>
              <a:rPr lang="en-US" sz="5500" dirty="0" smtClean="0"/>
              <a:t>Awareness of the resources of the </a:t>
            </a:r>
            <a:r>
              <a:rPr lang="en-US" sz="5500" i="1" dirty="0" smtClean="0"/>
              <a:t>Birth to Five. Watch Me Thrive</a:t>
            </a:r>
            <a:r>
              <a:rPr lang="en-US" sz="5500" dirty="0" smtClean="0"/>
              <a:t> developmental and behavior screening initiative</a:t>
            </a:r>
          </a:p>
          <a:p>
            <a:r>
              <a:rPr lang="en-US" sz="5500" dirty="0" smtClean="0"/>
              <a:t>Awareness of how the Learn the Signs. Act Early developmental milestones and other resources can be used to support families and primary referral sources </a:t>
            </a:r>
          </a:p>
          <a:p>
            <a:r>
              <a:rPr lang="en-US" sz="5500" dirty="0" smtClean="0"/>
              <a:t>Understand the evidence-based practices (EBPs) of an effective developmental and behavioral screening initiative</a:t>
            </a:r>
          </a:p>
          <a:p>
            <a:r>
              <a:rPr lang="en-US" sz="5500" dirty="0" smtClean="0"/>
              <a:t>Articulate the relationship between the EPBs, necessary system supports, and the steps/stages of implementation in order to scale up and sustain an efficient developmental and behavioral screening program.</a:t>
            </a:r>
          </a:p>
          <a:p>
            <a:pPr marL="0" indent="0">
              <a:buNone/>
            </a:pPr>
            <a:endParaRPr lang="en-US" sz="4500" dirty="0"/>
          </a:p>
        </p:txBody>
      </p:sp>
    </p:spTree>
    <p:extLst>
      <p:ext uri="{BB962C8B-B14F-4D97-AF65-F5344CB8AC3E}">
        <p14:creationId xmlns:p14="http://schemas.microsoft.com/office/powerpoint/2010/main" val="4368101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US" b="1" dirty="0"/>
              <a:t>Trust Your </a:t>
            </a:r>
            <a:r>
              <a:rPr lang="en-US" b="1" dirty="0" smtClean="0"/>
              <a:t>Instincts/Prepare to Act</a:t>
            </a:r>
            <a:endParaRPr lang="en-US" dirty="0"/>
          </a:p>
        </p:txBody>
      </p:sp>
      <p:sp>
        <p:nvSpPr>
          <p:cNvPr id="10" name="Content Placeholder 9"/>
          <p:cNvSpPr>
            <a:spLocks noGrp="1"/>
          </p:cNvSpPr>
          <p:nvPr>
            <p:ph sz="quarter" idx="1"/>
          </p:nvPr>
        </p:nvSpPr>
        <p:spPr>
          <a:xfrm>
            <a:off x="609600" y="1600200"/>
            <a:ext cx="4053840" cy="4572000"/>
          </a:xfrm>
        </p:spPr>
        <p:txBody>
          <a:bodyPr/>
          <a:lstStyle/>
          <a:p>
            <a:pPr marL="0" indent="0" algn="ctr">
              <a:buNone/>
            </a:pPr>
            <a:r>
              <a:rPr lang="en-US" b="1" dirty="0"/>
              <a:t>Provider</a:t>
            </a:r>
          </a:p>
          <a:p>
            <a:r>
              <a:rPr lang="en-US" sz="2800" dirty="0"/>
              <a:t>Understand typical behavior</a:t>
            </a:r>
          </a:p>
          <a:p>
            <a:r>
              <a:rPr lang="en-US" sz="2800" dirty="0" smtClean="0"/>
              <a:t>Document your </a:t>
            </a:r>
            <a:r>
              <a:rPr lang="en-US" sz="2800" dirty="0"/>
              <a:t>observations of </a:t>
            </a:r>
            <a:r>
              <a:rPr lang="en-US" sz="2800" dirty="0" smtClean="0"/>
              <a:t>behaviors </a:t>
            </a:r>
            <a:r>
              <a:rPr lang="en-US" sz="2800" dirty="0"/>
              <a:t>that seem out of the ordinary </a:t>
            </a:r>
            <a:endParaRPr lang="en-US" sz="2800" dirty="0" smtClean="0"/>
          </a:p>
          <a:p>
            <a:r>
              <a:rPr lang="en-US" sz="2800" dirty="0" smtClean="0"/>
              <a:t>Notice </a:t>
            </a:r>
            <a:r>
              <a:rPr lang="en-US" sz="2800" dirty="0"/>
              <a:t>when child is not meeting developmental milestones</a:t>
            </a:r>
          </a:p>
          <a:p>
            <a:pPr marL="0" indent="0">
              <a:buNone/>
            </a:pPr>
            <a:endParaRPr lang="en-US" sz="2800" dirty="0"/>
          </a:p>
        </p:txBody>
      </p:sp>
      <p:sp>
        <p:nvSpPr>
          <p:cNvPr id="11" name="Content Placeholder 10"/>
          <p:cNvSpPr>
            <a:spLocks noGrp="1"/>
          </p:cNvSpPr>
          <p:nvPr>
            <p:ph sz="quarter" idx="2"/>
          </p:nvPr>
        </p:nvSpPr>
        <p:spPr>
          <a:xfrm>
            <a:off x="4933950" y="1600200"/>
            <a:ext cx="3749040" cy="4572000"/>
          </a:xfrm>
        </p:spPr>
        <p:txBody>
          <a:bodyPr/>
          <a:lstStyle/>
          <a:p>
            <a:pPr marL="0" indent="0" algn="ctr">
              <a:buNone/>
            </a:pPr>
            <a:r>
              <a:rPr lang="en-US" b="1" dirty="0"/>
              <a:t>Consultant to Providers</a:t>
            </a:r>
          </a:p>
          <a:p>
            <a:r>
              <a:rPr lang="en-US" sz="2800" dirty="0"/>
              <a:t>Talk with providers about </a:t>
            </a:r>
            <a:r>
              <a:rPr lang="en-US" sz="2800" dirty="0" smtClean="0"/>
              <a:t>developmental </a:t>
            </a:r>
            <a:r>
              <a:rPr lang="en-US" sz="2800" dirty="0"/>
              <a:t>milestones </a:t>
            </a:r>
          </a:p>
          <a:p>
            <a:r>
              <a:rPr lang="en-US" sz="2800" dirty="0"/>
              <a:t>Share resources with providers</a:t>
            </a:r>
          </a:p>
          <a:p>
            <a:r>
              <a:rPr lang="en-US" sz="2800" dirty="0"/>
              <a:t>Encourage ways to document concerns</a:t>
            </a:r>
          </a:p>
        </p:txBody>
      </p:sp>
    </p:spTree>
    <p:extLst>
      <p:ext uri="{BB962C8B-B14F-4D97-AF65-F5344CB8AC3E}">
        <p14:creationId xmlns:p14="http://schemas.microsoft.com/office/powerpoint/2010/main" val="10129258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960438"/>
          </a:xfrm>
        </p:spPr>
        <p:txBody>
          <a:bodyPr/>
          <a:lstStyle/>
          <a:p>
            <a:r>
              <a:rPr lang="en-US" b="1" dirty="0"/>
              <a:t>Take Action: Talking with Families</a:t>
            </a:r>
            <a:endParaRPr lang="en-US" dirty="0"/>
          </a:p>
        </p:txBody>
      </p:sp>
      <p:sp>
        <p:nvSpPr>
          <p:cNvPr id="3" name="Content Placeholder 2"/>
          <p:cNvSpPr>
            <a:spLocks noGrp="1"/>
          </p:cNvSpPr>
          <p:nvPr>
            <p:ph sz="quarter" idx="1"/>
          </p:nvPr>
        </p:nvSpPr>
        <p:spPr>
          <a:xfrm>
            <a:off x="228600" y="1143000"/>
            <a:ext cx="4434840" cy="4648200"/>
          </a:xfrm>
        </p:spPr>
        <p:txBody>
          <a:bodyPr/>
          <a:lstStyle/>
          <a:p>
            <a:pPr marL="0" indent="0" algn="ctr">
              <a:buNone/>
            </a:pPr>
            <a:r>
              <a:rPr lang="en-US" b="1" dirty="0"/>
              <a:t>Provider</a:t>
            </a:r>
          </a:p>
          <a:p>
            <a:pPr lvl="0"/>
            <a:r>
              <a:rPr lang="en-US" sz="2800" dirty="0" smtClean="0">
                <a:solidFill>
                  <a:srgbClr val="002060"/>
                </a:solidFill>
              </a:rPr>
              <a:t>Assure </a:t>
            </a:r>
            <a:r>
              <a:rPr lang="en-US" sz="2800" dirty="0">
                <a:solidFill>
                  <a:srgbClr val="002060"/>
                </a:solidFill>
              </a:rPr>
              <a:t>family that you are familiar with the </a:t>
            </a:r>
            <a:r>
              <a:rPr lang="en-US" sz="2800" dirty="0" smtClean="0">
                <a:solidFill>
                  <a:srgbClr val="002060"/>
                </a:solidFill>
              </a:rPr>
              <a:t>child.</a:t>
            </a:r>
          </a:p>
          <a:p>
            <a:r>
              <a:rPr lang="en-US" sz="2800" dirty="0"/>
              <a:t>Talk about strengths and </a:t>
            </a:r>
            <a:r>
              <a:rPr lang="en-US" sz="2800" dirty="0" smtClean="0"/>
              <a:t>what </a:t>
            </a:r>
            <a:r>
              <a:rPr lang="en-US" sz="2800" dirty="0"/>
              <a:t>child can do</a:t>
            </a:r>
            <a:r>
              <a:rPr lang="en-US" sz="2800" dirty="0" smtClean="0"/>
              <a:t>.</a:t>
            </a:r>
          </a:p>
          <a:p>
            <a:r>
              <a:rPr lang="en-US" sz="2800" dirty="0"/>
              <a:t>Describe behaviors </a:t>
            </a:r>
            <a:r>
              <a:rPr lang="en-US" sz="2800" dirty="0" smtClean="0"/>
              <a:t>(based on observations) and highlight </a:t>
            </a:r>
            <a:r>
              <a:rPr lang="en-US" sz="2800" dirty="0"/>
              <a:t>any </a:t>
            </a:r>
            <a:r>
              <a:rPr lang="en-US" sz="2800" dirty="0" smtClean="0"/>
              <a:t>parents have mentioned.</a:t>
            </a:r>
            <a:endParaRPr lang="en-US" sz="2800" dirty="0"/>
          </a:p>
          <a:p>
            <a:r>
              <a:rPr lang="en-US" sz="2800" dirty="0" smtClean="0"/>
              <a:t>Listen! Remain </a:t>
            </a:r>
            <a:r>
              <a:rPr lang="en-US" sz="2800" dirty="0"/>
              <a:t>objective “this is what I have observed”, but show warmth and caring</a:t>
            </a:r>
            <a:r>
              <a:rPr lang="en-US" sz="2800" dirty="0" smtClean="0"/>
              <a:t>.</a:t>
            </a:r>
          </a:p>
          <a:p>
            <a:pPr marL="0" indent="0">
              <a:buNone/>
            </a:pPr>
            <a:endParaRPr lang="en-US" dirty="0"/>
          </a:p>
        </p:txBody>
      </p:sp>
      <p:sp>
        <p:nvSpPr>
          <p:cNvPr id="4" name="Content Placeholder 3"/>
          <p:cNvSpPr>
            <a:spLocks noGrp="1"/>
          </p:cNvSpPr>
          <p:nvPr>
            <p:ph sz="quarter" idx="2"/>
          </p:nvPr>
        </p:nvSpPr>
        <p:spPr>
          <a:xfrm>
            <a:off x="4724400" y="1143000"/>
            <a:ext cx="4191000" cy="4572000"/>
          </a:xfrm>
        </p:spPr>
        <p:txBody>
          <a:bodyPr/>
          <a:lstStyle/>
          <a:p>
            <a:pPr marL="0" indent="0" algn="ctr">
              <a:buNone/>
            </a:pPr>
            <a:r>
              <a:rPr lang="en-US" b="1" dirty="0"/>
              <a:t>Consultant to Providers</a:t>
            </a:r>
          </a:p>
          <a:p>
            <a:r>
              <a:rPr lang="en-US" sz="2800" dirty="0"/>
              <a:t>Assure providers understand family dynamics </a:t>
            </a:r>
            <a:r>
              <a:rPr lang="en-US" sz="2800" dirty="0" smtClean="0"/>
              <a:t>&amp; cultural </a:t>
            </a:r>
            <a:r>
              <a:rPr lang="en-US" sz="2800" dirty="0"/>
              <a:t>implications of </a:t>
            </a:r>
            <a:r>
              <a:rPr lang="en-US" sz="2800" dirty="0" smtClean="0"/>
              <a:t>information.</a:t>
            </a:r>
            <a:endParaRPr lang="en-US" sz="2800" dirty="0"/>
          </a:p>
          <a:p>
            <a:r>
              <a:rPr lang="en-US" sz="2800" dirty="0" smtClean="0"/>
              <a:t>Encourage listening rather than talking too much. </a:t>
            </a:r>
            <a:endParaRPr lang="en-US" sz="2800" dirty="0"/>
          </a:p>
          <a:p>
            <a:r>
              <a:rPr lang="en-US" sz="2800" dirty="0"/>
              <a:t>Practice developing a script with provider prior to discussion with family</a:t>
            </a:r>
            <a:r>
              <a:rPr lang="en-US" sz="2800" dirty="0" smtClean="0"/>
              <a:t>.</a:t>
            </a:r>
          </a:p>
          <a:p>
            <a:r>
              <a:rPr lang="en-US" sz="2800" dirty="0" smtClean="0"/>
              <a:t>Assist providers in thinking through a next step plan.</a:t>
            </a:r>
            <a:endParaRPr lang="en-US" sz="2800" dirty="0"/>
          </a:p>
          <a:p>
            <a:endParaRPr lang="en-US" sz="2800" dirty="0"/>
          </a:p>
          <a:p>
            <a:pPr marL="0" indent="0">
              <a:buNone/>
            </a:pPr>
            <a:endParaRPr lang="en-US" dirty="0"/>
          </a:p>
        </p:txBody>
      </p:sp>
    </p:spTree>
    <p:extLst>
      <p:ext uri="{BB962C8B-B14F-4D97-AF65-F5344CB8AC3E}">
        <p14:creationId xmlns:p14="http://schemas.microsoft.com/office/powerpoint/2010/main" val="17275467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Next Steps with Families</a:t>
            </a:r>
            <a:endParaRPr lang="en-US" dirty="0"/>
          </a:p>
        </p:txBody>
      </p:sp>
      <p:sp>
        <p:nvSpPr>
          <p:cNvPr id="4" name="Content Placeholder 3"/>
          <p:cNvSpPr>
            <a:spLocks noGrp="1"/>
          </p:cNvSpPr>
          <p:nvPr>
            <p:ph sz="quarter" idx="1"/>
          </p:nvPr>
        </p:nvSpPr>
        <p:spPr/>
        <p:txBody>
          <a:bodyPr/>
          <a:lstStyle/>
          <a:p>
            <a:pPr lvl="0"/>
            <a:r>
              <a:rPr lang="en-US" sz="2800" dirty="0" smtClean="0"/>
              <a:t>Encourage </a:t>
            </a:r>
            <a:r>
              <a:rPr lang="en-US" sz="2800" dirty="0"/>
              <a:t>parents to </a:t>
            </a:r>
            <a:r>
              <a:rPr lang="en-US" sz="2800" dirty="0" smtClean="0"/>
              <a:t>continue to observe their </a:t>
            </a:r>
            <a:r>
              <a:rPr lang="en-US" sz="2800" dirty="0"/>
              <a:t>child</a:t>
            </a:r>
          </a:p>
          <a:p>
            <a:pPr lvl="0"/>
            <a:r>
              <a:rPr lang="en-US" sz="2800" dirty="0"/>
              <a:t>Ask if they have spoken with the child’s primary care provider and if he/she noticed any concerns.</a:t>
            </a:r>
          </a:p>
          <a:p>
            <a:pPr lvl="0"/>
            <a:r>
              <a:rPr lang="en-US" sz="2800" dirty="0"/>
              <a:t>Recommend </a:t>
            </a:r>
            <a:r>
              <a:rPr lang="en-US" sz="2800" dirty="0" smtClean="0"/>
              <a:t>obtaining a screening</a:t>
            </a:r>
            <a:endParaRPr lang="en-US" sz="2800" dirty="0"/>
          </a:p>
          <a:p>
            <a:pPr lvl="0"/>
            <a:r>
              <a:rPr lang="en-US" sz="2800" dirty="0"/>
              <a:t>Be aware of local resources and share information </a:t>
            </a:r>
            <a:r>
              <a:rPr lang="en-US" sz="2800" dirty="0" smtClean="0"/>
              <a:t>about the process of  </a:t>
            </a:r>
            <a:r>
              <a:rPr lang="en-US" sz="2800" dirty="0"/>
              <a:t>early intervention and preschool programs or referrals for screening or evaluation</a:t>
            </a:r>
            <a:r>
              <a:rPr lang="en-US" sz="2800" dirty="0" smtClean="0"/>
              <a:t>.</a:t>
            </a:r>
          </a:p>
          <a:p>
            <a:pPr lvl="0"/>
            <a:r>
              <a:rPr lang="en-US" sz="2800" dirty="0" smtClean="0"/>
              <a:t>Identify the next steps in the process, the resources needed, and be available to assist parents.</a:t>
            </a:r>
            <a:endParaRPr lang="en-US" sz="2800" dirty="0"/>
          </a:p>
        </p:txBody>
      </p:sp>
    </p:spTree>
    <p:extLst>
      <p:ext uri="{BB962C8B-B14F-4D97-AF65-F5344CB8AC3E}">
        <p14:creationId xmlns:p14="http://schemas.microsoft.com/office/powerpoint/2010/main" val="34688877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763" y="285524"/>
            <a:ext cx="8229600" cy="868362"/>
          </a:xfrm>
        </p:spPr>
        <p:txBody>
          <a:bodyPr/>
          <a:lstStyle/>
          <a:p>
            <a:r>
              <a:rPr lang="en-US" dirty="0" smtClean="0"/>
              <a:t>LTSAE Tips and Fact Sheets for Families</a:t>
            </a:r>
            <a:endParaRPr lang="en-US" dirty="0"/>
          </a:p>
        </p:txBody>
      </p:sp>
      <p:sp>
        <p:nvSpPr>
          <p:cNvPr id="3" name="Content Placeholder 2"/>
          <p:cNvSpPr>
            <a:spLocks noGrp="1"/>
          </p:cNvSpPr>
          <p:nvPr>
            <p:ph idx="1"/>
          </p:nvPr>
        </p:nvSpPr>
        <p:spPr>
          <a:xfrm>
            <a:off x="457200" y="1600201"/>
            <a:ext cx="5486400" cy="4191000"/>
          </a:xfrm>
        </p:spPr>
        <p:txBody>
          <a:bodyPr/>
          <a:lstStyle/>
          <a:p>
            <a:r>
              <a:rPr lang="en-US" dirty="0" smtClean="0">
                <a:latin typeface="+mn-lt"/>
              </a:rPr>
              <a:t>Tips for Talking with Parents</a:t>
            </a:r>
          </a:p>
          <a:p>
            <a:r>
              <a:rPr lang="en-US" dirty="0" smtClean="0">
                <a:latin typeface="+mn-lt"/>
              </a:rPr>
              <a:t>Developmental Screening</a:t>
            </a:r>
          </a:p>
          <a:p>
            <a:r>
              <a:rPr lang="en-US" dirty="0" smtClean="0">
                <a:latin typeface="+mn-lt"/>
              </a:rPr>
              <a:t>Concerned About Development? </a:t>
            </a:r>
          </a:p>
          <a:p>
            <a:pPr lvl="1"/>
            <a:r>
              <a:rPr lang="en-US" dirty="0" smtClean="0"/>
              <a:t>How to Help Your Child</a:t>
            </a:r>
          </a:p>
          <a:p>
            <a:pPr lvl="1"/>
            <a:r>
              <a:rPr lang="en-US" dirty="0" smtClean="0"/>
              <a:t>How to Talk to the Doctor</a:t>
            </a:r>
          </a:p>
          <a:p>
            <a:pPr marL="0" indent="0">
              <a:buNone/>
            </a:pPr>
            <a:endParaRPr lang="en-US" dirty="0" smtClean="0"/>
          </a:p>
          <a:p>
            <a:pPr marL="0" indent="0">
              <a:buNone/>
            </a:pPr>
            <a:endParaRPr lang="en-US"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6764" y="1143000"/>
            <a:ext cx="2058713" cy="2690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799" y="2256692"/>
            <a:ext cx="2054561" cy="2690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0392" y="3276600"/>
            <a:ext cx="2095728" cy="2690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Placeholder 7"/>
          <p:cNvSpPr txBox="1">
            <a:spLocks noGrp="1"/>
          </p:cNvSpPr>
          <p:nvPr>
            <p:ph type="body" sz="quarter" idx="11"/>
          </p:nvPr>
        </p:nvSpPr>
        <p:spPr>
          <a:prstGeom prst="rect">
            <a:avLst/>
          </a:prstGeom>
          <a:noFill/>
        </p:spPr>
        <p:txBody>
          <a:bodyPr wrap="square" rtlCol="0">
            <a:spAutoFit/>
          </a:bodyPr>
          <a:lstStyle/>
          <a:p>
            <a:pPr algn="ctr"/>
            <a:r>
              <a:rPr lang="en-US" sz="1600" dirty="0">
                <a:solidFill>
                  <a:srgbClr val="660066"/>
                </a:solidFill>
              </a:rPr>
              <a:t>www.cdc.gov/ActEarly</a:t>
            </a:r>
          </a:p>
        </p:txBody>
      </p:sp>
    </p:spTree>
    <p:extLst>
      <p:ext uri="{BB962C8B-B14F-4D97-AF65-F5344CB8AC3E}">
        <p14:creationId xmlns:p14="http://schemas.microsoft.com/office/powerpoint/2010/main" val="3617495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Developmental Screening Passport</a:t>
            </a:r>
            <a:endParaRPr lang="en-US" dirty="0"/>
          </a:p>
        </p:txBody>
      </p:sp>
      <p:sp>
        <p:nvSpPr>
          <p:cNvPr id="3" name="Content Placeholder 2"/>
          <p:cNvSpPr>
            <a:spLocks noGrp="1"/>
          </p:cNvSpPr>
          <p:nvPr>
            <p:ph sz="quarter" idx="1"/>
          </p:nvPr>
        </p:nvSpPr>
        <p:spPr>
          <a:xfrm>
            <a:off x="4191000" y="1447800"/>
            <a:ext cx="4495800" cy="4572000"/>
          </a:xfrm>
        </p:spPr>
        <p:txBody>
          <a:bodyPr/>
          <a:lstStyle/>
          <a:p>
            <a:r>
              <a:rPr lang="en-US" dirty="0" smtClean="0"/>
              <a:t>What are milestones?</a:t>
            </a:r>
          </a:p>
          <a:p>
            <a:r>
              <a:rPr lang="en-US" dirty="0" smtClean="0"/>
              <a:t>What is developmental screening?</a:t>
            </a:r>
          </a:p>
          <a:p>
            <a:r>
              <a:rPr lang="en-US" dirty="0" smtClean="0"/>
              <a:t>What is a screening passport?</a:t>
            </a:r>
          </a:p>
          <a:p>
            <a:r>
              <a:rPr lang="en-US" dirty="0" smtClean="0"/>
              <a:t>How should I use this passport?</a:t>
            </a:r>
          </a:p>
          <a:p>
            <a:r>
              <a:rPr lang="en-US" dirty="0" smtClean="0"/>
              <a:t>What should I do if I am concerned about my child’s development?</a:t>
            </a:r>
          </a:p>
          <a:p>
            <a:r>
              <a:rPr lang="en-US" dirty="0" smtClean="0"/>
              <a:t>Section that allows parents to list the date of screening, age of their child, type of screening, provider, and result.</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410" t="15221" r="37269" b="7096"/>
          <a:stretch/>
        </p:blipFill>
        <p:spPr bwMode="auto">
          <a:xfrm>
            <a:off x="857054" y="1371600"/>
            <a:ext cx="2526383" cy="5043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6976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Talking to Parents Resources</a:t>
            </a:r>
            <a:endParaRPr lang="en-US" dirty="0"/>
          </a:p>
        </p:txBody>
      </p:sp>
      <p:sp>
        <p:nvSpPr>
          <p:cNvPr id="3" name="Content Placeholder 2"/>
          <p:cNvSpPr>
            <a:spLocks noGrp="1"/>
          </p:cNvSpPr>
          <p:nvPr>
            <p:ph sz="quarter" idx="1"/>
          </p:nvPr>
        </p:nvSpPr>
        <p:spPr/>
        <p:txBody>
          <a:bodyPr/>
          <a:lstStyle/>
          <a:p>
            <a:r>
              <a:rPr lang="en-US" sz="2800" i="1" dirty="0" smtClean="0"/>
              <a:t>Birth to Five. Watch Me Thrive! </a:t>
            </a:r>
            <a:r>
              <a:rPr lang="en-US" sz="2800" i="1" dirty="0">
                <a:hlinkClick r:id="rId2"/>
              </a:rPr>
              <a:t>http://</a:t>
            </a:r>
            <a:r>
              <a:rPr lang="en-US" sz="2800" i="1" dirty="0" smtClean="0">
                <a:hlinkClick r:id="rId2"/>
              </a:rPr>
              <a:t>www.acf.hhs.gov/programs/ecd/child-health-development/watch-me-thrive</a:t>
            </a:r>
            <a:endParaRPr lang="en-US" sz="2800" i="1" dirty="0" smtClean="0"/>
          </a:p>
          <a:p>
            <a:r>
              <a:rPr lang="en-US" sz="2800" i="1" dirty="0" smtClean="0"/>
              <a:t>Talking </a:t>
            </a:r>
            <a:r>
              <a:rPr lang="en-US" sz="2800" i="1" dirty="0"/>
              <a:t>to Parents About Autism</a:t>
            </a:r>
          </a:p>
          <a:p>
            <a:pPr marL="640080" lvl="1" indent="-246888">
              <a:buClr>
                <a:srgbClr val="31B6FD"/>
              </a:buClr>
              <a:buFont typeface="Wingdings 2"/>
              <a:buChar char=""/>
            </a:pPr>
            <a:r>
              <a:rPr lang="en-US" dirty="0"/>
              <a:t>An excellent 15 min. video via YouTube by Autism Speaks</a:t>
            </a:r>
          </a:p>
          <a:p>
            <a:pPr marL="640080" lvl="1" indent="-246888">
              <a:buClr>
                <a:srgbClr val="31B6FD"/>
              </a:buClr>
              <a:buFont typeface="Wingdings 2"/>
              <a:buChar char=""/>
            </a:pPr>
            <a:r>
              <a:rPr lang="en-US" dirty="0">
                <a:solidFill>
                  <a:prstClr val="black"/>
                </a:solidFill>
                <a:hlinkClick r:id="rId3"/>
              </a:rPr>
              <a:t>www.autismspeaks.org/whatisit/talking_to_parents_action_kit.php#top</a:t>
            </a:r>
            <a:endParaRPr lang="en-US" dirty="0">
              <a:solidFill>
                <a:prstClr val="black"/>
              </a:solidFill>
            </a:endParaRPr>
          </a:p>
          <a:p>
            <a:pPr marL="640080" lvl="1" indent="-246888">
              <a:buClr>
                <a:srgbClr val="31B6FD"/>
              </a:buClr>
              <a:buFont typeface="Wingdings 2"/>
              <a:buChar char=""/>
            </a:pPr>
            <a:r>
              <a:rPr lang="en-US" dirty="0" smtClean="0">
                <a:solidFill>
                  <a:prstClr val="black"/>
                </a:solidFill>
              </a:rPr>
              <a:t>an </a:t>
            </a:r>
            <a:r>
              <a:rPr lang="en-US" altLang="en-US" dirty="0">
                <a:solidFill>
                  <a:prstClr val="black"/>
                </a:solidFill>
              </a:rPr>
              <a:t>“</a:t>
            </a:r>
            <a:r>
              <a:rPr lang="en-US" dirty="0">
                <a:solidFill>
                  <a:prstClr val="black"/>
                </a:solidFill>
              </a:rPr>
              <a:t>action kit</a:t>
            </a:r>
            <a:r>
              <a:rPr lang="en-US" altLang="en-US" dirty="0">
                <a:solidFill>
                  <a:prstClr val="black"/>
                </a:solidFill>
              </a:rPr>
              <a:t>”</a:t>
            </a:r>
            <a:r>
              <a:rPr lang="en-US" dirty="0">
                <a:solidFill>
                  <a:prstClr val="black"/>
                </a:solidFill>
              </a:rPr>
              <a:t> with handouts for early care and education providers to talk with parents about developmental screening</a:t>
            </a:r>
          </a:p>
          <a:p>
            <a:r>
              <a:rPr lang="en-US" sz="2800" dirty="0">
                <a:solidFill>
                  <a:prstClr val="black"/>
                </a:solidFill>
              </a:rPr>
              <a:t>Autism Speaks ASD Glossary</a:t>
            </a:r>
          </a:p>
          <a:p>
            <a:pPr lvl="1">
              <a:buClr>
                <a:srgbClr val="00B0F0"/>
              </a:buClr>
            </a:pPr>
            <a:r>
              <a:rPr lang="en-US" dirty="0">
                <a:solidFill>
                  <a:prstClr val="black"/>
                </a:solidFill>
                <a:hlinkClick r:id="rId4"/>
              </a:rPr>
              <a:t>http://</a:t>
            </a:r>
            <a:r>
              <a:rPr lang="en-US" dirty="0" smtClean="0">
                <a:solidFill>
                  <a:prstClr val="black"/>
                </a:solidFill>
                <a:hlinkClick r:id="rId4"/>
              </a:rPr>
              <a:t>www.autismspeaks.org/what-autism/video-glossary</a:t>
            </a:r>
            <a:endParaRPr lang="en-US" dirty="0" smtClean="0">
              <a:solidFill>
                <a:prstClr val="black"/>
              </a:solidFill>
            </a:endParaRPr>
          </a:p>
          <a:p>
            <a:pPr lvl="1">
              <a:buClr>
                <a:srgbClr val="00B0F0"/>
              </a:buClr>
            </a:pPr>
            <a:endParaRPr lang="en-US" dirty="0"/>
          </a:p>
        </p:txBody>
      </p:sp>
    </p:spTree>
    <p:extLst>
      <p:ext uri="{BB962C8B-B14F-4D97-AF65-F5344CB8AC3E}">
        <p14:creationId xmlns:p14="http://schemas.microsoft.com/office/powerpoint/2010/main" val="34452447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274638"/>
            <a:ext cx="8382000" cy="1143000"/>
          </a:xfrm>
        </p:spPr>
        <p:txBody>
          <a:bodyPr/>
          <a:lstStyle/>
          <a:p>
            <a:r>
              <a:rPr lang="en-US" dirty="0" smtClean="0"/>
              <a:t>Resources on Evidence Based Practices for Professionals</a:t>
            </a:r>
            <a:endParaRPr lang="en-US" dirty="0"/>
          </a:p>
        </p:txBody>
      </p:sp>
      <p:sp>
        <p:nvSpPr>
          <p:cNvPr id="6" name="Content Placeholder 5"/>
          <p:cNvSpPr>
            <a:spLocks noGrp="1"/>
          </p:cNvSpPr>
          <p:nvPr>
            <p:ph sz="quarter" idx="1"/>
          </p:nvPr>
        </p:nvSpPr>
        <p:spPr/>
        <p:txBody>
          <a:bodyPr/>
          <a:lstStyle/>
          <a:p>
            <a:pPr marL="0" indent="0">
              <a:buNone/>
            </a:pPr>
            <a:r>
              <a:rPr lang="en-US" dirty="0" smtClean="0"/>
              <a:t>Evidence based resources found on Birth to Five. Watch Me Thrive! </a:t>
            </a:r>
          </a:p>
          <a:p>
            <a:pPr marL="0" indent="0">
              <a:buNone/>
            </a:pPr>
            <a:endParaRPr lang="en-US" dirty="0" smtClean="0"/>
          </a:p>
          <a:p>
            <a:pPr marL="0" indent="0">
              <a:buNone/>
            </a:pPr>
            <a:r>
              <a:rPr lang="en-US" dirty="0" smtClean="0"/>
              <a:t>Tracking, Referral, and Assessment Center for Excellence (TRACE): </a:t>
            </a:r>
            <a:r>
              <a:rPr lang="en-US" dirty="0">
                <a:hlinkClick r:id="rId2"/>
              </a:rPr>
              <a:t>http://www.tracecenter.info/practiceguides.php</a:t>
            </a:r>
            <a:endParaRPr lang="en-US" dirty="0"/>
          </a:p>
          <a:p>
            <a:pPr marL="0" indent="0">
              <a:buNone/>
            </a:pPr>
            <a:endParaRPr lang="en-US" dirty="0" smtClean="0"/>
          </a:p>
          <a:p>
            <a:pPr marL="0" indent="0">
              <a:buNone/>
            </a:pPr>
            <a:r>
              <a:rPr lang="en-US" dirty="0" smtClean="0"/>
              <a:t>Assuring Better Child Health and Development (ABCD) Resource Center: </a:t>
            </a:r>
            <a:r>
              <a:rPr lang="en-US" dirty="0">
                <a:hlinkClick r:id="rId3"/>
              </a:rPr>
              <a:t>http://</a:t>
            </a:r>
            <a:r>
              <a:rPr lang="en-US" dirty="0" smtClean="0">
                <a:hlinkClick r:id="rId3"/>
              </a:rPr>
              <a:t>www.nashp.org/abcd-welcome</a:t>
            </a:r>
            <a:endParaRPr lang="en-US" dirty="0" smtClean="0"/>
          </a:p>
        </p:txBody>
      </p:sp>
    </p:spTree>
    <p:extLst>
      <p:ext uri="{BB962C8B-B14F-4D97-AF65-F5344CB8AC3E}">
        <p14:creationId xmlns:p14="http://schemas.microsoft.com/office/powerpoint/2010/main" val="25024528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914400" y="1181100"/>
            <a:ext cx="7772400" cy="5067300"/>
          </a:xfrm>
        </p:spPr>
        <p:txBody>
          <a:bodyPr/>
          <a:lstStyle/>
          <a:p>
            <a:pPr marL="0" indent="0">
              <a:buNone/>
            </a:pPr>
            <a:r>
              <a:rPr lang="en-US" dirty="0"/>
              <a:t>Universal </a:t>
            </a:r>
            <a:r>
              <a:rPr lang="en-US" dirty="0" smtClean="0"/>
              <a:t>Checklist - 3 sections</a:t>
            </a:r>
          </a:p>
          <a:p>
            <a:pPr marL="514350" indent="-514350">
              <a:buFont typeface="+mj-lt"/>
              <a:buAutoNum type="arabicPeriod"/>
            </a:pPr>
            <a:r>
              <a:rPr lang="en-US" dirty="0" smtClean="0"/>
              <a:t>Instructions for completing by any primary referral source</a:t>
            </a:r>
          </a:p>
          <a:p>
            <a:pPr marL="514350" indent="-514350">
              <a:buFont typeface="+mj-lt"/>
              <a:buAutoNum type="arabicPeriod"/>
            </a:pPr>
            <a:r>
              <a:rPr lang="en-US" dirty="0" smtClean="0"/>
              <a:t>Child and family information: how to contact family</a:t>
            </a:r>
          </a:p>
          <a:p>
            <a:pPr marL="514350" indent="-514350">
              <a:buFont typeface="+mj-lt"/>
              <a:buAutoNum type="arabicPeriod"/>
            </a:pPr>
            <a:r>
              <a:rPr lang="en-US" dirty="0" smtClean="0"/>
              <a:t>Conditions and Concerns</a:t>
            </a:r>
          </a:p>
          <a:p>
            <a:pPr marL="0" indent="0">
              <a:buNone/>
            </a:pPr>
            <a:r>
              <a:rPr lang="en-US" dirty="0" smtClean="0"/>
              <a:t>Universal Referral Form</a:t>
            </a:r>
          </a:p>
          <a:p>
            <a:r>
              <a:rPr lang="en-US" dirty="0" smtClean="0"/>
              <a:t>Collaboration with American Academy of Pediatrics</a:t>
            </a:r>
          </a:p>
          <a:p>
            <a:pPr marL="0" indent="0">
              <a:buNone/>
            </a:pPr>
            <a:r>
              <a:rPr lang="en-US" dirty="0">
                <a:hlinkClick r:id="rId2"/>
              </a:rPr>
              <a:t>http://</a:t>
            </a:r>
            <a:r>
              <a:rPr lang="en-US" dirty="0" smtClean="0">
                <a:hlinkClick r:id="rId2"/>
              </a:rPr>
              <a:t>www.medicalhomeinfo.org/downloads/pdfs/EIReferralForm_1.pdf</a:t>
            </a:r>
            <a:endParaRPr lang="en-US" dirty="0"/>
          </a:p>
          <a:p>
            <a:r>
              <a:rPr lang="en-US" dirty="0" smtClean="0"/>
              <a:t>Utilized </a:t>
            </a:r>
            <a:r>
              <a:rPr lang="en-US" dirty="0"/>
              <a:t>by ABCD Initiative </a:t>
            </a:r>
            <a:r>
              <a:rPr lang="en-US" dirty="0" smtClean="0"/>
              <a:t>and Birth to Five. Watch Me Thrive!</a:t>
            </a:r>
          </a:p>
          <a:p>
            <a:r>
              <a:rPr lang="en-US" dirty="0" smtClean="0"/>
              <a:t>Adopted by Part C programs</a:t>
            </a:r>
          </a:p>
          <a:p>
            <a:endParaRPr lang="en-US" dirty="0" smtClean="0"/>
          </a:p>
          <a:p>
            <a:pPr marL="0" indent="0">
              <a:buNone/>
            </a:pPr>
            <a:endParaRPr lang="en-US" dirty="0"/>
          </a:p>
        </p:txBody>
      </p:sp>
      <p:pic>
        <p:nvPicPr>
          <p:cNvPr id="2050" name="Picture 2" descr="Tracking, Referral, and Assessment Center for Excell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28600"/>
            <a:ext cx="3305175"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4246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4294967295"/>
          </p:nvPr>
        </p:nvPicPr>
        <p:blipFill rotWithShape="1">
          <a:blip r:embed="rId2">
            <a:extLst>
              <a:ext uri="{28A0092B-C50C-407E-A947-70E740481C1C}">
                <a14:useLocalDpi xmlns:a14="http://schemas.microsoft.com/office/drawing/2010/main" val="0"/>
              </a:ext>
            </a:extLst>
          </a:blip>
          <a:srcRect l="3839" t="32999" r="4123" b="6126"/>
          <a:stretch/>
        </p:blipFill>
        <p:spPr bwMode="auto">
          <a:xfrm>
            <a:off x="60036" y="1981200"/>
            <a:ext cx="9070109" cy="3749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Tracking, Referral, and Assessment Center for Excell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762000"/>
            <a:ext cx="3305175" cy="952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4800" y="6096000"/>
            <a:ext cx="8382000" cy="646331"/>
          </a:xfrm>
          <a:prstGeom prst="rect">
            <a:avLst/>
          </a:prstGeom>
          <a:noFill/>
        </p:spPr>
        <p:txBody>
          <a:bodyPr wrap="square" rtlCol="0">
            <a:spAutoFit/>
          </a:bodyPr>
          <a:lstStyle/>
          <a:p>
            <a:pPr algn="ctr"/>
            <a:r>
              <a:rPr lang="en-US" dirty="0">
                <a:hlinkClick r:id="rId4"/>
              </a:rPr>
              <a:t>http://</a:t>
            </a:r>
            <a:r>
              <a:rPr lang="en-US" dirty="0" smtClean="0">
                <a:hlinkClick r:id="rId4"/>
              </a:rPr>
              <a:t>www.tracecenter.info/practiceguides.php</a:t>
            </a:r>
            <a:endParaRPr lang="en-US" dirty="0" smtClean="0"/>
          </a:p>
          <a:p>
            <a:endParaRPr lang="en-US" dirty="0"/>
          </a:p>
        </p:txBody>
      </p:sp>
    </p:spTree>
    <p:extLst>
      <p:ext uri="{BB962C8B-B14F-4D97-AF65-F5344CB8AC3E}">
        <p14:creationId xmlns:p14="http://schemas.microsoft.com/office/powerpoint/2010/main" val="4762005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474" t="32605" r="14048" b="12528"/>
          <a:stretch/>
        </p:blipFill>
        <p:spPr bwMode="auto">
          <a:xfrm>
            <a:off x="457200" y="1828800"/>
            <a:ext cx="8164946" cy="3863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ABCD State Map</a:t>
            </a:r>
            <a:endParaRPr lang="en-US" dirty="0"/>
          </a:p>
        </p:txBody>
      </p:sp>
      <p:sp>
        <p:nvSpPr>
          <p:cNvPr id="4" name="TextBox 3"/>
          <p:cNvSpPr txBox="1"/>
          <p:nvPr/>
        </p:nvSpPr>
        <p:spPr>
          <a:xfrm>
            <a:off x="838200" y="6019800"/>
            <a:ext cx="7696200" cy="369332"/>
          </a:xfrm>
          <a:prstGeom prst="rect">
            <a:avLst/>
          </a:prstGeom>
          <a:noFill/>
        </p:spPr>
        <p:txBody>
          <a:bodyPr wrap="square" rtlCol="0">
            <a:spAutoFit/>
          </a:bodyPr>
          <a:lstStyle/>
          <a:p>
            <a:pPr algn="ctr"/>
            <a:r>
              <a:rPr lang="en-US" dirty="0"/>
              <a:t>http://www.nashp.org/abcd-map</a:t>
            </a:r>
          </a:p>
        </p:txBody>
      </p:sp>
    </p:spTree>
    <p:extLst>
      <p:ext uri="{BB962C8B-B14F-4D97-AF65-F5344CB8AC3E}">
        <p14:creationId xmlns:p14="http://schemas.microsoft.com/office/powerpoint/2010/main" val="1816837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7772400" cy="1447800"/>
          </a:xfrm>
        </p:spPr>
        <p:txBody>
          <a:bodyPr/>
          <a:lstStyle/>
          <a:p>
            <a:r>
              <a:rPr lang="en-US" dirty="0" smtClean="0">
                <a:latin typeface="Calibri" panose="020F0502020204030204" pitchFamily="34" charset="0"/>
              </a:rPr>
              <a:t>Celebrating Developmental Milestone: Learn the Signs. Act Early.</a:t>
            </a:r>
            <a:endParaRPr lang="en-US" dirty="0">
              <a:latin typeface="Calibri" panose="020F0502020204030204" pitchFamily="34" charset="0"/>
            </a:endParaRPr>
          </a:p>
        </p:txBody>
      </p:sp>
      <p:sp>
        <p:nvSpPr>
          <p:cNvPr id="3" name="Content Placeholder 2"/>
          <p:cNvSpPr>
            <a:spLocks noGrp="1"/>
          </p:cNvSpPr>
          <p:nvPr>
            <p:ph sz="quarter" idx="1"/>
          </p:nvPr>
        </p:nvSpPr>
        <p:spPr>
          <a:xfrm>
            <a:off x="304800" y="2057400"/>
            <a:ext cx="6626225" cy="4572000"/>
          </a:xfrm>
        </p:spPr>
        <p:txBody>
          <a:bodyPr/>
          <a:lstStyle/>
          <a:p>
            <a:pPr marL="0" indent="0">
              <a:buNone/>
            </a:pPr>
            <a:r>
              <a:rPr lang="en-US" sz="3200" dirty="0">
                <a:solidFill>
                  <a:schemeClr val="tx2"/>
                </a:solidFill>
              </a:rPr>
              <a:t>2014 ECTA Center Webinar on </a:t>
            </a:r>
            <a:r>
              <a:rPr lang="en-US" sz="3200" i="1" dirty="0">
                <a:solidFill>
                  <a:schemeClr val="tx2"/>
                </a:solidFill>
              </a:rPr>
              <a:t>Learn the Signs. Act </a:t>
            </a:r>
            <a:r>
              <a:rPr lang="en-US" sz="3200" i="1" dirty="0" smtClean="0">
                <a:solidFill>
                  <a:schemeClr val="tx2"/>
                </a:solidFill>
              </a:rPr>
              <a:t>Early (LTSAE)</a:t>
            </a:r>
            <a:endParaRPr lang="en-US" sz="3200" dirty="0">
              <a:solidFill>
                <a:schemeClr val="tx2"/>
              </a:solidFill>
            </a:endParaRPr>
          </a:p>
          <a:p>
            <a:pPr marL="0" indent="0">
              <a:buNone/>
            </a:pPr>
            <a:r>
              <a:rPr lang="en-US" sz="3200" dirty="0">
                <a:solidFill>
                  <a:schemeClr val="accent1"/>
                </a:solidFill>
                <a:hlinkClick r:id="rId3"/>
              </a:rPr>
              <a:t>http://www.ectacenter.org/~calls/2014/ltsae/ltsae.asp</a:t>
            </a:r>
            <a:endParaRPr lang="en-US" sz="3200" dirty="0">
              <a:solidFill>
                <a:schemeClr val="accent1"/>
              </a:solidFill>
            </a:endParaRPr>
          </a:p>
          <a:p>
            <a:pPr marL="0" indent="0">
              <a:buNone/>
            </a:pPr>
            <a:r>
              <a:rPr lang="en-US" sz="3200" dirty="0" smtClean="0">
                <a:solidFill>
                  <a:schemeClr val="accent1"/>
                </a:solidFill>
              </a:rPr>
              <a:t>LTSAE </a:t>
            </a:r>
            <a:r>
              <a:rPr lang="en-US" sz="3200" dirty="0">
                <a:solidFill>
                  <a:schemeClr val="accent1"/>
                </a:solidFill>
              </a:rPr>
              <a:t>has three components.  </a:t>
            </a:r>
          </a:p>
          <a:p>
            <a:pPr marL="0" indent="0">
              <a:spcBef>
                <a:spcPct val="0"/>
              </a:spcBef>
              <a:buSzPct val="75000"/>
            </a:pPr>
            <a:r>
              <a:rPr lang="en-US" sz="3200" dirty="0">
                <a:solidFill>
                  <a:schemeClr val="tx2"/>
                </a:solidFill>
                <a:ea typeface="Times New Roman" pitchFamily="18" charset="0"/>
                <a:cs typeface="Times New Roman" pitchFamily="18" charset="0"/>
              </a:rPr>
              <a:t> Health education campaign</a:t>
            </a:r>
          </a:p>
          <a:p>
            <a:pPr marL="0" indent="0">
              <a:spcBef>
                <a:spcPct val="0"/>
              </a:spcBef>
              <a:buSzPct val="75000"/>
            </a:pPr>
            <a:r>
              <a:rPr lang="en-US" sz="3200" dirty="0">
                <a:solidFill>
                  <a:schemeClr val="tx2"/>
                </a:solidFill>
                <a:ea typeface="Times New Roman" pitchFamily="18" charset="0"/>
                <a:cs typeface="Times New Roman" pitchFamily="18" charset="0"/>
              </a:rPr>
              <a:t> Act Early initiative</a:t>
            </a:r>
          </a:p>
          <a:p>
            <a:pPr marL="0" indent="0">
              <a:spcBef>
                <a:spcPct val="0"/>
              </a:spcBef>
              <a:buSzPct val="75000"/>
            </a:pPr>
            <a:r>
              <a:rPr lang="en-US" sz="3200" dirty="0">
                <a:solidFill>
                  <a:schemeClr val="tx2"/>
                </a:solidFill>
                <a:cs typeface="Times New Roman" pitchFamily="18" charset="0"/>
              </a:rPr>
              <a:t> Research and evaluation</a:t>
            </a:r>
            <a:endParaRPr lang="en-US" sz="3200" dirty="0">
              <a:solidFill>
                <a:schemeClr val="tx2"/>
              </a:solidFill>
            </a:endParaRPr>
          </a:p>
        </p:txBody>
      </p:sp>
      <p:pic>
        <p:nvPicPr>
          <p:cNvPr id="5" name="Picture 7" descr="Small poster"/>
          <p:cNvPicPr>
            <a:picLocks noChangeAspect="1" noChangeArrowheads="1"/>
          </p:cNvPicPr>
          <p:nvPr/>
        </p:nvPicPr>
        <p:blipFill>
          <a:blip r:embed="rId4" cstate="print"/>
          <a:srcRect/>
          <a:stretch>
            <a:fillRect/>
          </a:stretch>
        </p:blipFill>
        <p:spPr bwMode="auto">
          <a:xfrm>
            <a:off x="7086600" y="2133600"/>
            <a:ext cx="1831975" cy="2832799"/>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00" y="5334000"/>
            <a:ext cx="1476375" cy="1107281"/>
          </a:xfrm>
          <a:prstGeom prst="rect">
            <a:avLst/>
          </a:prstGeom>
        </p:spPr>
      </p:pic>
    </p:spTree>
    <p:extLst>
      <p:ext uri="{BB962C8B-B14F-4D97-AF65-F5344CB8AC3E}">
        <p14:creationId xmlns:p14="http://schemas.microsoft.com/office/powerpoint/2010/main" val="24815953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Evidence-Based </a:t>
            </a:r>
            <a:r>
              <a:rPr lang="en-US" dirty="0"/>
              <a:t>Developmental and Behavioral </a:t>
            </a:r>
            <a:r>
              <a:rPr lang="en-US" dirty="0" smtClean="0"/>
              <a:t>Screening</a:t>
            </a:r>
            <a:endParaRPr lang="en-US" dirty="0"/>
          </a:p>
        </p:txBody>
      </p:sp>
      <p:sp>
        <p:nvSpPr>
          <p:cNvPr id="4" name="Text Placeholder 3"/>
          <p:cNvSpPr>
            <a:spLocks noGrp="1"/>
          </p:cNvSpPr>
          <p:nvPr>
            <p:ph type="body" idx="1"/>
          </p:nvPr>
        </p:nvSpPr>
        <p:spPr/>
        <p:txBody>
          <a:bodyPr/>
          <a:lstStyle/>
          <a:p>
            <a:r>
              <a:rPr lang="en-US" sz="3200" dirty="0" smtClean="0"/>
              <a:t>Why Knowledge is Not Enough</a:t>
            </a:r>
            <a:endParaRPr lang="en-US" sz="3200" dirty="0"/>
          </a:p>
        </p:txBody>
      </p:sp>
    </p:spTree>
    <p:extLst>
      <p:ext uri="{BB962C8B-B14F-4D97-AF65-F5344CB8AC3E}">
        <p14:creationId xmlns:p14="http://schemas.microsoft.com/office/powerpoint/2010/main" val="16067484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lstStyle/>
          <a:p>
            <a:pPr algn="ctr"/>
            <a:r>
              <a:rPr lang="en-US" dirty="0"/>
              <a:t>Challenges: Developmental and Behavioral Screening</a:t>
            </a:r>
          </a:p>
        </p:txBody>
      </p:sp>
      <p:sp>
        <p:nvSpPr>
          <p:cNvPr id="3" name="Content Placeholder 2"/>
          <p:cNvSpPr>
            <a:spLocks noGrp="1"/>
          </p:cNvSpPr>
          <p:nvPr>
            <p:ph sz="quarter" idx="1"/>
          </p:nvPr>
        </p:nvSpPr>
        <p:spPr>
          <a:xfrm>
            <a:off x="152400" y="1447800"/>
            <a:ext cx="8534400" cy="4572000"/>
          </a:xfrm>
        </p:spPr>
        <p:txBody>
          <a:bodyPr/>
          <a:lstStyle/>
          <a:p>
            <a:r>
              <a:rPr lang="en-US" dirty="0" smtClean="0"/>
              <a:t>Data analyzed from the 2007 National Survey of Children’s Health  to estimate prevalence of physician-ordered developmental screening. </a:t>
            </a:r>
          </a:p>
          <a:p>
            <a:pPr lvl="1"/>
            <a:r>
              <a:rPr lang="en-US" dirty="0" smtClean="0"/>
              <a:t>Only 21% of parents reported being asked to complete a questionnaire about their child’s development; 42% of parents were informally asked about child’s development </a:t>
            </a:r>
            <a:r>
              <a:rPr lang="en-US" dirty="0"/>
              <a:t>(Rice, C., et al, 2014)</a:t>
            </a:r>
            <a:r>
              <a:rPr lang="en-US" dirty="0" smtClean="0"/>
              <a:t>.</a:t>
            </a:r>
          </a:p>
          <a:p>
            <a:r>
              <a:rPr lang="en-US" dirty="0" smtClean="0"/>
              <a:t>The implementation of universal behavioral and developmental screening is variable and often lacking. </a:t>
            </a:r>
          </a:p>
          <a:p>
            <a:pPr lvl="1"/>
            <a:r>
              <a:rPr lang="en-US" dirty="0" smtClean="0"/>
              <a:t>There is a “dire need for systems change” to improve use of valid screening tools, access to and coordination of services, and to systematically conduct and monitor child find efforts (Macy, M., Marks, K., &amp; </a:t>
            </a:r>
            <a:r>
              <a:rPr lang="en-US" dirty="0" err="1" smtClean="0"/>
              <a:t>Towle</a:t>
            </a:r>
            <a:r>
              <a:rPr lang="en-US" dirty="0" smtClean="0"/>
              <a:t>, A. 2014).</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41983012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143000"/>
          </a:xfrm>
        </p:spPr>
        <p:txBody>
          <a:bodyPr/>
          <a:lstStyle/>
          <a:p>
            <a:pPr algn="ctr"/>
            <a:r>
              <a:rPr lang="en-US" dirty="0" smtClean="0"/>
              <a:t>Why is Implementation Variable?</a:t>
            </a:r>
            <a:endParaRPr lang="en-US" dirty="0">
              <a:solidFill>
                <a:srgbClr val="002060"/>
              </a:solidFill>
              <a:latin typeface="Franklin Gothic Book" panose="020B0503020102020204" pitchFamily="34" charset="0"/>
            </a:endParaRPr>
          </a:p>
        </p:txBody>
      </p:sp>
      <p:sp>
        <p:nvSpPr>
          <p:cNvPr id="3" name="Content Placeholder 2"/>
          <p:cNvSpPr>
            <a:spLocks noGrp="1"/>
          </p:cNvSpPr>
          <p:nvPr>
            <p:ph sz="quarter" idx="1"/>
          </p:nvPr>
        </p:nvSpPr>
        <p:spPr>
          <a:xfrm>
            <a:off x="152400" y="1219200"/>
            <a:ext cx="8763000" cy="4648200"/>
          </a:xfrm>
        </p:spPr>
        <p:txBody>
          <a:bodyPr/>
          <a:lstStyle/>
          <a:p>
            <a:r>
              <a:rPr lang="en-US" dirty="0" smtClean="0"/>
              <a:t>Resource and time constraints of implementing routine screenings in practices (Daniels, A. M., et al, 2014, Macy, M. Marks, K. &amp; </a:t>
            </a:r>
            <a:r>
              <a:rPr lang="en-US" dirty="0" err="1" smtClean="0"/>
              <a:t>Towle</a:t>
            </a:r>
            <a:r>
              <a:rPr lang="en-US" dirty="0" smtClean="0"/>
              <a:t>, A., 2014)</a:t>
            </a:r>
          </a:p>
          <a:p>
            <a:r>
              <a:rPr lang="en-US" dirty="0" smtClean="0"/>
              <a:t>Failure to coordinate screening efforts (</a:t>
            </a:r>
            <a:r>
              <a:rPr lang="en-US" dirty="0"/>
              <a:t>Macy, M. Marks, K. &amp; </a:t>
            </a:r>
            <a:r>
              <a:rPr lang="en-US" dirty="0" err="1"/>
              <a:t>Towle</a:t>
            </a:r>
            <a:r>
              <a:rPr lang="en-US" dirty="0"/>
              <a:t>, A., </a:t>
            </a:r>
            <a:r>
              <a:rPr lang="en-US" dirty="0" smtClean="0"/>
              <a:t>2014)</a:t>
            </a:r>
          </a:p>
          <a:p>
            <a:r>
              <a:rPr lang="en-US" dirty="0" smtClean="0"/>
              <a:t>Failure to follow-up on a positive screen (Daniels</a:t>
            </a:r>
            <a:r>
              <a:rPr lang="en-US" dirty="0"/>
              <a:t>, A. M., et al, </a:t>
            </a:r>
            <a:r>
              <a:rPr lang="en-US" dirty="0" smtClean="0"/>
              <a:t>2014; </a:t>
            </a:r>
            <a:r>
              <a:rPr lang="en-US" dirty="0"/>
              <a:t>Gaffney, M., et al, </a:t>
            </a:r>
            <a:r>
              <a:rPr lang="en-US" dirty="0" smtClean="0"/>
              <a:t>2014; Marshall, J. &amp; </a:t>
            </a:r>
            <a:r>
              <a:rPr lang="en-US" dirty="0" err="1" smtClean="0"/>
              <a:t>Raffael</a:t>
            </a:r>
            <a:r>
              <a:rPr lang="en-US" dirty="0" smtClean="0"/>
              <a:t> Mendez, L.M., 2014) </a:t>
            </a:r>
          </a:p>
          <a:p>
            <a:r>
              <a:rPr lang="en-US" dirty="0" smtClean="0"/>
              <a:t>Lack of EI and health provider knowledge about screening and/or reluctance </a:t>
            </a:r>
            <a:r>
              <a:rPr lang="en-US" dirty="0"/>
              <a:t>to diagnose </a:t>
            </a:r>
            <a:r>
              <a:rPr lang="en-US" dirty="0" smtClean="0"/>
              <a:t>young children who are at risk for ASD, because symptoms </a:t>
            </a:r>
            <a:r>
              <a:rPr lang="en-US" dirty="0"/>
              <a:t>more </a:t>
            </a:r>
            <a:r>
              <a:rPr lang="en-US" dirty="0" smtClean="0"/>
              <a:t>varied, lack of EI services, and possible </a:t>
            </a:r>
            <a:r>
              <a:rPr lang="en-US" dirty="0"/>
              <a:t>negative effects of “labeling</a:t>
            </a:r>
            <a:r>
              <a:rPr lang="en-US" dirty="0" smtClean="0"/>
              <a:t>” on family (</a:t>
            </a:r>
            <a:r>
              <a:rPr lang="en-US" dirty="0"/>
              <a:t>Crais, E. R. et al, 2014; Daniels, A. M., et al, </a:t>
            </a:r>
            <a:r>
              <a:rPr lang="en-US" dirty="0" smtClean="0"/>
              <a:t>2014; </a:t>
            </a:r>
            <a:r>
              <a:rPr lang="en-US" dirty="0" err="1" smtClean="0"/>
              <a:t>Pizur-Barnekow</a:t>
            </a:r>
            <a:r>
              <a:rPr lang="en-US" dirty="0"/>
              <a:t>, K., et al; 2012</a:t>
            </a:r>
            <a:r>
              <a:rPr lang="en-US" dirty="0" smtClean="0"/>
              <a:t>)</a:t>
            </a:r>
            <a:endParaRPr lang="en-US" dirty="0"/>
          </a:p>
        </p:txBody>
      </p:sp>
    </p:spTree>
    <p:extLst>
      <p:ext uri="{BB962C8B-B14F-4D97-AF65-F5344CB8AC3E}">
        <p14:creationId xmlns:p14="http://schemas.microsoft.com/office/powerpoint/2010/main" val="7803454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the Challenges</a:t>
            </a:r>
            <a:endParaRPr lang="en-US" dirty="0"/>
          </a:p>
        </p:txBody>
      </p:sp>
      <p:sp>
        <p:nvSpPr>
          <p:cNvPr id="3" name="Content Placeholder 2"/>
          <p:cNvSpPr>
            <a:spLocks noGrp="1"/>
          </p:cNvSpPr>
          <p:nvPr>
            <p:ph sz="quarter" idx="1"/>
          </p:nvPr>
        </p:nvSpPr>
        <p:spPr/>
        <p:txBody>
          <a:bodyPr/>
          <a:lstStyle/>
          <a:p>
            <a:pPr marL="0" lvl="0" indent="0">
              <a:buNone/>
            </a:pPr>
            <a:r>
              <a:rPr lang="en-US" dirty="0" smtClean="0"/>
              <a:t>The </a:t>
            </a:r>
            <a:r>
              <a:rPr lang="en-US" dirty="0"/>
              <a:t>need and opportunity to improve developmental screening rates </a:t>
            </a:r>
            <a:r>
              <a:rPr lang="en-US" dirty="0" smtClean="0"/>
              <a:t>along with the “will” </a:t>
            </a:r>
            <a:r>
              <a:rPr lang="en-US" dirty="0"/>
              <a:t>and </a:t>
            </a:r>
            <a:r>
              <a:rPr lang="en-US" dirty="0" smtClean="0"/>
              <a:t>knowledge exist.</a:t>
            </a:r>
          </a:p>
          <a:p>
            <a:pPr marL="0" lvl="0" indent="0">
              <a:buNone/>
            </a:pPr>
            <a:endParaRPr lang="en-US" dirty="0" smtClean="0"/>
          </a:p>
          <a:p>
            <a:pPr lvl="0"/>
            <a:r>
              <a:rPr lang="en-US" dirty="0" smtClean="0"/>
              <a:t>How are </a:t>
            </a:r>
            <a:r>
              <a:rPr lang="en-US" dirty="0"/>
              <a:t>we going to change </a:t>
            </a:r>
            <a:r>
              <a:rPr lang="en-US" dirty="0" smtClean="0"/>
              <a:t>practice?</a:t>
            </a:r>
          </a:p>
          <a:p>
            <a:pPr lvl="0"/>
            <a:r>
              <a:rPr lang="en-US" dirty="0" smtClean="0"/>
              <a:t>How are </a:t>
            </a:r>
            <a:r>
              <a:rPr lang="en-US" dirty="0"/>
              <a:t>we going to make our systems more efficient and effective?” </a:t>
            </a:r>
            <a:endParaRPr lang="en-US" dirty="0" smtClean="0"/>
          </a:p>
          <a:p>
            <a:pPr lvl="0"/>
            <a:endParaRPr lang="en-US" dirty="0" smtClean="0"/>
          </a:p>
          <a:p>
            <a:pPr marL="0" lvl="0" indent="0">
              <a:buNone/>
            </a:pPr>
            <a:r>
              <a:rPr lang="en-US" dirty="0" smtClean="0"/>
              <a:t>ECTA </a:t>
            </a:r>
            <a:r>
              <a:rPr lang="en-US" dirty="0"/>
              <a:t>Center’s tasks include addressing both of those questions.</a:t>
            </a:r>
          </a:p>
        </p:txBody>
      </p:sp>
    </p:spTree>
    <p:extLst>
      <p:ext uri="{BB962C8B-B14F-4D97-AF65-F5344CB8AC3E}">
        <p14:creationId xmlns:p14="http://schemas.microsoft.com/office/powerpoint/2010/main" val="28696293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the Challenges and </a:t>
            </a:r>
            <a:r>
              <a:rPr lang="en-US" dirty="0" smtClean="0"/>
              <a:t>Sharing Successes</a:t>
            </a:r>
            <a:endParaRPr lang="en-US" dirty="0"/>
          </a:p>
        </p:txBody>
      </p:sp>
      <p:sp>
        <p:nvSpPr>
          <p:cNvPr id="3" name="Content Placeholder 2"/>
          <p:cNvSpPr>
            <a:spLocks noGrp="1"/>
          </p:cNvSpPr>
          <p:nvPr>
            <p:ph sz="quarter" idx="1"/>
          </p:nvPr>
        </p:nvSpPr>
        <p:spPr/>
        <p:txBody>
          <a:bodyPr/>
          <a:lstStyle/>
          <a:p>
            <a:pPr lvl="0"/>
            <a:r>
              <a:rPr lang="en-US" sz="2400" dirty="0"/>
              <a:t>What about someone in your position- what idea or resource did you personally like? Something you’d love to do/use/share at home</a:t>
            </a:r>
            <a:r>
              <a:rPr lang="en-US" sz="2400" dirty="0" smtClean="0"/>
              <a:t>?</a:t>
            </a:r>
          </a:p>
          <a:p>
            <a:pPr marL="0" lvl="0" indent="0">
              <a:buNone/>
            </a:pPr>
            <a:endParaRPr lang="en-US" sz="2400" dirty="0" smtClean="0"/>
          </a:p>
          <a:p>
            <a:r>
              <a:rPr lang="en-US" dirty="0"/>
              <a:t>What aspects of </a:t>
            </a:r>
            <a:r>
              <a:rPr lang="en-US" dirty="0" smtClean="0"/>
              <a:t>your system </a:t>
            </a:r>
            <a:r>
              <a:rPr lang="en-US" dirty="0"/>
              <a:t>might </a:t>
            </a:r>
            <a:r>
              <a:rPr lang="en-US" dirty="0" smtClean="0"/>
              <a:t>need </a:t>
            </a:r>
            <a:r>
              <a:rPr lang="en-US" dirty="0"/>
              <a:t>a “fix”?</a:t>
            </a:r>
          </a:p>
          <a:p>
            <a:pPr marL="0" lvl="0" indent="0">
              <a:buNone/>
            </a:pPr>
            <a:endParaRPr lang="en-US" dirty="0" smtClean="0"/>
          </a:p>
          <a:p>
            <a:r>
              <a:rPr lang="en-US" dirty="0" smtClean="0"/>
              <a:t>What </a:t>
            </a:r>
            <a:r>
              <a:rPr lang="en-US" dirty="0"/>
              <a:t>kinds of implementation challenges </a:t>
            </a:r>
            <a:r>
              <a:rPr lang="en-US" dirty="0" smtClean="0"/>
              <a:t>have you had</a:t>
            </a:r>
            <a:r>
              <a:rPr lang="en-US" dirty="0"/>
              <a:t>?</a:t>
            </a:r>
          </a:p>
          <a:p>
            <a:pPr marL="0" indent="0">
              <a:buNone/>
            </a:pPr>
            <a:endParaRPr lang="en-US" dirty="0"/>
          </a:p>
        </p:txBody>
      </p:sp>
    </p:spTree>
    <p:extLst>
      <p:ext uri="{BB962C8B-B14F-4D97-AF65-F5344CB8AC3E}">
        <p14:creationId xmlns:p14="http://schemas.microsoft.com/office/powerpoint/2010/main" val="6406544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Using </a:t>
            </a:r>
            <a:r>
              <a:rPr lang="en-US" dirty="0" smtClean="0"/>
              <a:t>Systems Improvement and </a:t>
            </a:r>
            <a:r>
              <a:rPr lang="en-US" dirty="0"/>
              <a:t>Implementation Science</a:t>
            </a:r>
            <a:br>
              <a:rPr lang="en-US" dirty="0"/>
            </a:br>
            <a:endParaRPr lang="en-US" dirty="0"/>
          </a:p>
        </p:txBody>
      </p:sp>
      <p:sp>
        <p:nvSpPr>
          <p:cNvPr id="3" name="Content Placeholder 2"/>
          <p:cNvSpPr>
            <a:spLocks noGrp="1"/>
          </p:cNvSpPr>
          <p:nvPr>
            <p:ph type="body" idx="1"/>
          </p:nvPr>
        </p:nvSpPr>
        <p:spPr/>
        <p:txBody>
          <a:bodyPr/>
          <a:lstStyle/>
          <a:p>
            <a:r>
              <a:rPr lang="en-US" dirty="0" smtClean="0"/>
              <a:t>State </a:t>
            </a:r>
            <a:r>
              <a:rPr lang="en-US" dirty="0"/>
              <a:t>E</a:t>
            </a:r>
            <a:r>
              <a:rPr lang="en-US" dirty="0" smtClean="0"/>
              <a:t>xample</a:t>
            </a:r>
            <a:endParaRPr lang="en-US" dirty="0"/>
          </a:p>
        </p:txBody>
      </p:sp>
    </p:spTree>
    <p:extLst>
      <p:ext uri="{BB962C8B-B14F-4D97-AF65-F5344CB8AC3E}">
        <p14:creationId xmlns:p14="http://schemas.microsoft.com/office/powerpoint/2010/main" val="4001455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CO: Assuring Better Child health and Development (ABCD)</a:t>
            </a:r>
            <a:endParaRPr lang="en-US" dirty="0"/>
          </a:p>
        </p:txBody>
      </p:sp>
      <p:sp>
        <p:nvSpPr>
          <p:cNvPr id="5" name="Content Placeholder 4"/>
          <p:cNvSpPr>
            <a:spLocks noGrp="1"/>
          </p:cNvSpPr>
          <p:nvPr>
            <p:ph sz="quarter" idx="1"/>
          </p:nvPr>
        </p:nvSpPr>
        <p:spPr/>
        <p:txBody>
          <a:bodyPr>
            <a:normAutofit/>
          </a:bodyPr>
          <a:lstStyle/>
          <a:p>
            <a:r>
              <a:rPr lang="en-US" dirty="0"/>
              <a:t>CO </a:t>
            </a:r>
            <a:r>
              <a:rPr lang="en-US" dirty="0" smtClean="0"/>
              <a:t>one </a:t>
            </a:r>
            <a:r>
              <a:rPr lang="en-US" dirty="0"/>
              <a:t>of 21 states/territories who participated in the ABCD Screening Academy </a:t>
            </a:r>
            <a:r>
              <a:rPr lang="en-US" dirty="0" smtClean="0"/>
              <a:t>beginning April 2007</a:t>
            </a:r>
          </a:p>
          <a:p>
            <a:r>
              <a:rPr lang="en-US" dirty="0" smtClean="0"/>
              <a:t>Increase the use </a:t>
            </a:r>
            <a:r>
              <a:rPr lang="en-US" dirty="0"/>
              <a:t>of a general developmental screening tool </a:t>
            </a:r>
            <a:r>
              <a:rPr lang="en-US" dirty="0" smtClean="0"/>
              <a:t>(health supervision) </a:t>
            </a:r>
            <a:r>
              <a:rPr lang="en-US" dirty="0"/>
              <a:t>during well-child care provided by primary care </a:t>
            </a:r>
            <a:r>
              <a:rPr lang="en-US" dirty="0" smtClean="0"/>
              <a:t>providers</a:t>
            </a:r>
          </a:p>
          <a:p>
            <a:r>
              <a:rPr lang="en-US" dirty="0" smtClean="0"/>
              <a:t>ABCD grantee developed a strong partnership with EI and a coordinated vision, mission, and purpose. (Governance)</a:t>
            </a:r>
            <a:endParaRPr lang="en-US" dirty="0"/>
          </a:p>
        </p:txBody>
      </p:sp>
      <p:pic>
        <p:nvPicPr>
          <p:cNvPr id="7" name="Picture 2" descr="logo.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608204"/>
            <a:ext cx="2762250" cy="11144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6037407"/>
            <a:ext cx="2857500" cy="701386"/>
          </a:xfrm>
          <a:prstGeom prst="rect">
            <a:avLst/>
          </a:prstGeom>
        </p:spPr>
      </p:pic>
    </p:spTree>
    <p:extLst>
      <p:ext uri="{BB962C8B-B14F-4D97-AF65-F5344CB8AC3E}">
        <p14:creationId xmlns:p14="http://schemas.microsoft.com/office/powerpoint/2010/main" val="34060992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for CO</a:t>
            </a:r>
            <a:endParaRPr lang="en-US" dirty="0"/>
          </a:p>
        </p:txBody>
      </p:sp>
      <p:sp>
        <p:nvSpPr>
          <p:cNvPr id="3" name="Content Placeholder 2"/>
          <p:cNvSpPr>
            <a:spLocks noGrp="1"/>
          </p:cNvSpPr>
          <p:nvPr>
            <p:ph sz="quarter" idx="1"/>
          </p:nvPr>
        </p:nvSpPr>
        <p:spPr/>
        <p:txBody>
          <a:bodyPr/>
          <a:lstStyle/>
          <a:p>
            <a:r>
              <a:rPr lang="en-US" dirty="0"/>
              <a:t>In 2005, only 40% of pediatricians in Colorado were routinely conducting developmental </a:t>
            </a:r>
            <a:r>
              <a:rPr lang="en-US" dirty="0" smtClean="0"/>
              <a:t>screening</a:t>
            </a:r>
          </a:p>
          <a:p>
            <a:r>
              <a:rPr lang="en-US" dirty="0" smtClean="0"/>
              <a:t>ABCD grantee in CO </a:t>
            </a:r>
            <a:r>
              <a:rPr lang="en-US" dirty="0"/>
              <a:t>began collecting data on screening practices in the state and targeted specific communities to improve physician referral </a:t>
            </a:r>
            <a:r>
              <a:rPr lang="en-US" dirty="0" smtClean="0"/>
              <a:t>rates</a:t>
            </a:r>
          </a:p>
          <a:p>
            <a:r>
              <a:rPr lang="en-US" sz="2800" dirty="0" smtClean="0"/>
              <a:t>With EI in CO, determined how the EI data could be used and shared to increase screening and referral</a:t>
            </a:r>
          </a:p>
          <a:p>
            <a:r>
              <a:rPr lang="en-US" sz="2800" dirty="0" smtClean="0"/>
              <a:t>Data </a:t>
            </a:r>
            <a:r>
              <a:rPr lang="en-US" sz="2800" dirty="0"/>
              <a:t>EI was collecting was too broad: could not track which hospital or physician was </a:t>
            </a:r>
            <a:r>
              <a:rPr lang="en-US" sz="2800" dirty="0" smtClean="0"/>
              <a:t>referring</a:t>
            </a:r>
          </a:p>
          <a:p>
            <a:pPr marL="0" indent="0">
              <a:buNone/>
            </a:pPr>
            <a:endParaRPr lang="en-US" sz="2800" dirty="0"/>
          </a:p>
          <a:p>
            <a:endParaRPr lang="en-US" sz="2800" b="1" dirty="0"/>
          </a:p>
          <a:p>
            <a:endParaRPr lang="en-US" dirty="0" smtClean="0"/>
          </a:p>
          <a:p>
            <a:endParaRPr lang="en-US" dirty="0"/>
          </a:p>
          <a:p>
            <a:endParaRPr lang="en-US" dirty="0"/>
          </a:p>
        </p:txBody>
      </p:sp>
      <p:pic>
        <p:nvPicPr>
          <p:cNvPr id="5" name="Picture 2" descr="logo.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5651211"/>
            <a:ext cx="2762250" cy="11144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6080414"/>
            <a:ext cx="2857500" cy="701386"/>
          </a:xfrm>
          <a:prstGeom prst="rect">
            <a:avLst/>
          </a:prstGeom>
        </p:spPr>
      </p:pic>
    </p:spTree>
    <p:extLst>
      <p:ext uri="{BB962C8B-B14F-4D97-AF65-F5344CB8AC3E}">
        <p14:creationId xmlns:p14="http://schemas.microsoft.com/office/powerpoint/2010/main" val="11593346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1143000"/>
          </a:xfrm>
        </p:spPr>
        <p:txBody>
          <a:bodyPr/>
          <a:lstStyle/>
          <a:p>
            <a:r>
              <a:rPr lang="en-US" dirty="0" smtClean="0"/>
              <a:t>CO: Improving Data Systems</a:t>
            </a:r>
            <a:endParaRPr lang="en-US" dirty="0"/>
          </a:p>
        </p:txBody>
      </p:sp>
      <p:sp>
        <p:nvSpPr>
          <p:cNvPr id="3" name="Content Placeholder 2"/>
          <p:cNvSpPr>
            <a:spLocks noGrp="1"/>
          </p:cNvSpPr>
          <p:nvPr>
            <p:ph sz="quarter" idx="1"/>
          </p:nvPr>
        </p:nvSpPr>
        <p:spPr>
          <a:xfrm>
            <a:off x="304800" y="1143000"/>
            <a:ext cx="8610600" cy="4572000"/>
          </a:xfrm>
        </p:spPr>
        <p:txBody>
          <a:bodyPr/>
          <a:lstStyle/>
          <a:p>
            <a:pPr marL="0" indent="0">
              <a:buNone/>
            </a:pPr>
            <a:r>
              <a:rPr lang="en-US" dirty="0" smtClean="0"/>
              <a:t>Adjusted </a:t>
            </a:r>
            <a:r>
              <a:rPr lang="en-US" b="1" dirty="0" smtClean="0"/>
              <a:t>database</a:t>
            </a:r>
            <a:r>
              <a:rPr lang="en-US" dirty="0" smtClean="0"/>
              <a:t> so that it tracks </a:t>
            </a:r>
            <a:r>
              <a:rPr lang="en-US" dirty="0"/>
              <a:t>referral </a:t>
            </a:r>
            <a:r>
              <a:rPr lang="en-US" dirty="0" smtClean="0"/>
              <a:t>activities; can </a:t>
            </a:r>
            <a:r>
              <a:rPr lang="en-US" dirty="0"/>
              <a:t>generate reports on referrals at the community and health </a:t>
            </a:r>
            <a:r>
              <a:rPr lang="en-US" dirty="0" smtClean="0"/>
              <a:t>practice. </a:t>
            </a:r>
          </a:p>
          <a:p>
            <a:pPr marL="0" indent="0">
              <a:buNone/>
            </a:pPr>
            <a:r>
              <a:rPr lang="en-US" dirty="0" smtClean="0"/>
              <a:t>EI </a:t>
            </a:r>
            <a:r>
              <a:rPr lang="en-US" dirty="0"/>
              <a:t>shares a report quarterly with ABCD that includes: </a:t>
            </a:r>
          </a:p>
          <a:p>
            <a:pPr lvl="1"/>
            <a:r>
              <a:rPr lang="en-US" dirty="0"/>
              <a:t># of referrals by </a:t>
            </a:r>
            <a:r>
              <a:rPr lang="en-US" dirty="0" smtClean="0"/>
              <a:t>Community Centered Boards and county     </a:t>
            </a:r>
            <a:endParaRPr lang="en-US" dirty="0"/>
          </a:p>
          <a:p>
            <a:pPr lvl="1"/>
            <a:r>
              <a:rPr lang="en-US" dirty="0" smtClean="0"/>
              <a:t>Referral source</a:t>
            </a:r>
            <a:r>
              <a:rPr lang="en-US" dirty="0"/>
              <a:t> </a:t>
            </a:r>
            <a:r>
              <a:rPr lang="en-US" dirty="0" smtClean="0"/>
              <a:t>and </a:t>
            </a:r>
            <a:r>
              <a:rPr lang="en-US" dirty="0"/>
              <a:t>w</a:t>
            </a:r>
            <a:r>
              <a:rPr lang="en-US" dirty="0" smtClean="0"/>
              <a:t>hich </a:t>
            </a:r>
            <a:r>
              <a:rPr lang="en-US" dirty="0"/>
              <a:t>physician/practice</a:t>
            </a:r>
          </a:p>
          <a:p>
            <a:pPr marL="0" indent="0">
              <a:buNone/>
            </a:pPr>
            <a:r>
              <a:rPr lang="en-US" dirty="0" smtClean="0"/>
              <a:t>Data Used to: </a:t>
            </a:r>
          </a:p>
          <a:p>
            <a:r>
              <a:rPr lang="en-US" dirty="0" smtClean="0"/>
              <a:t>Determine </a:t>
            </a:r>
            <a:r>
              <a:rPr lang="en-US" dirty="0"/>
              <a:t>how well referral systems are working in  </a:t>
            </a:r>
            <a:r>
              <a:rPr lang="en-US" dirty="0" smtClean="0"/>
              <a:t>ABCD supported communities </a:t>
            </a:r>
          </a:p>
          <a:p>
            <a:r>
              <a:rPr lang="en-US" dirty="0" smtClean="0"/>
              <a:t>Target </a:t>
            </a:r>
            <a:r>
              <a:rPr lang="en-US" dirty="0"/>
              <a:t>additional referral sources and </a:t>
            </a:r>
            <a:r>
              <a:rPr lang="en-US" dirty="0" smtClean="0"/>
              <a:t>ensure </a:t>
            </a:r>
            <a:r>
              <a:rPr lang="en-US" dirty="0"/>
              <a:t>current referral sources are making appropriate referrals</a:t>
            </a:r>
          </a:p>
          <a:p>
            <a:r>
              <a:rPr lang="en-US" dirty="0"/>
              <a:t>Identify additional communities in the state </a:t>
            </a:r>
            <a:r>
              <a:rPr lang="en-US" dirty="0" smtClean="0"/>
              <a:t>for technical </a:t>
            </a:r>
            <a:r>
              <a:rPr lang="en-US" dirty="0"/>
              <a:t>assistance</a:t>
            </a:r>
          </a:p>
          <a:p>
            <a:pPr marL="0" indent="0">
              <a:buNone/>
            </a:pPr>
            <a:endParaRPr lang="en-US" dirty="0"/>
          </a:p>
        </p:txBody>
      </p:sp>
      <p:pic>
        <p:nvPicPr>
          <p:cNvPr id="5" name="Picture 2" descr="logo.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6019800"/>
            <a:ext cx="1813170" cy="7315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6113607"/>
            <a:ext cx="2857500" cy="701386"/>
          </a:xfrm>
          <a:prstGeom prst="rect">
            <a:avLst/>
          </a:prstGeom>
        </p:spPr>
      </p:pic>
    </p:spTree>
    <p:extLst>
      <p:ext uri="{BB962C8B-B14F-4D97-AF65-F5344CB8AC3E}">
        <p14:creationId xmlns:p14="http://schemas.microsoft.com/office/powerpoint/2010/main" val="11764530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 Strengthening Accountability and Quality Improvement</a:t>
            </a:r>
            <a:endParaRPr lang="en-US" dirty="0"/>
          </a:p>
        </p:txBody>
      </p:sp>
      <p:sp>
        <p:nvSpPr>
          <p:cNvPr id="3" name="Content Placeholder 2"/>
          <p:cNvSpPr>
            <a:spLocks noGrp="1"/>
          </p:cNvSpPr>
          <p:nvPr>
            <p:ph sz="quarter" idx="1"/>
          </p:nvPr>
        </p:nvSpPr>
        <p:spPr>
          <a:xfrm>
            <a:off x="914400" y="1524000"/>
            <a:ext cx="7772400" cy="4114800"/>
          </a:xfrm>
        </p:spPr>
        <p:txBody>
          <a:bodyPr/>
          <a:lstStyle/>
          <a:p>
            <a:r>
              <a:rPr lang="en-US" dirty="0" smtClean="0"/>
              <a:t>Database allows CO to measure </a:t>
            </a:r>
            <a:r>
              <a:rPr lang="en-US" dirty="0"/>
              <a:t>change and quantify </a:t>
            </a:r>
            <a:r>
              <a:rPr lang="en-US" dirty="0" smtClean="0"/>
              <a:t>results</a:t>
            </a:r>
            <a:r>
              <a:rPr lang="en-US" dirty="0"/>
              <a:t> </a:t>
            </a:r>
            <a:r>
              <a:rPr lang="en-US" dirty="0" smtClean="0"/>
              <a:t>and have a </a:t>
            </a:r>
            <a:r>
              <a:rPr lang="en-US" dirty="0"/>
              <a:t>clear and concise snapshot of screening, referral and follow-up activities across the State of </a:t>
            </a:r>
            <a:r>
              <a:rPr lang="en-US" dirty="0" smtClean="0"/>
              <a:t>Colorado</a:t>
            </a:r>
          </a:p>
          <a:p>
            <a:r>
              <a:rPr lang="en-US" dirty="0" smtClean="0"/>
              <a:t>Information used to </a:t>
            </a:r>
            <a:r>
              <a:rPr lang="en-US" dirty="0"/>
              <a:t>guide </a:t>
            </a:r>
            <a:r>
              <a:rPr lang="en-US" dirty="0" smtClean="0"/>
              <a:t>activities </a:t>
            </a:r>
            <a:r>
              <a:rPr lang="en-US" dirty="0"/>
              <a:t>and determine our </a:t>
            </a:r>
            <a:r>
              <a:rPr lang="en-US" dirty="0" smtClean="0"/>
              <a:t>priorities</a:t>
            </a:r>
            <a:endParaRPr lang="en-US" b="1" dirty="0" smtClean="0"/>
          </a:p>
          <a:p>
            <a:r>
              <a:rPr lang="en-US" b="1" dirty="0" smtClean="0"/>
              <a:t>Increased</a:t>
            </a:r>
            <a:r>
              <a:rPr lang="en-US" dirty="0" smtClean="0"/>
              <a:t> </a:t>
            </a:r>
            <a:r>
              <a:rPr lang="en-US" dirty="0"/>
              <a:t>number of pediatric practices using standardized developmental screening and subsequent increased referrals to Early intervention (from 5% in 2006 to </a:t>
            </a:r>
            <a:r>
              <a:rPr lang="en-US" dirty="0" smtClean="0"/>
              <a:t>90% </a:t>
            </a:r>
            <a:r>
              <a:rPr lang="en-US" dirty="0"/>
              <a:t>in </a:t>
            </a:r>
            <a:r>
              <a:rPr lang="en-US" dirty="0" smtClean="0"/>
              <a:t>2013)</a:t>
            </a:r>
          </a:p>
          <a:p>
            <a:r>
              <a:rPr lang="en-US" b="1" dirty="0" smtClean="0"/>
              <a:t>Increased</a:t>
            </a:r>
            <a:r>
              <a:rPr lang="en-US" dirty="0" smtClean="0"/>
              <a:t> number of all practices who see children who screen (less than 5% to 45%).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6019800"/>
            <a:ext cx="2857500" cy="701386"/>
          </a:xfrm>
          <a:prstGeom prst="rect">
            <a:avLst/>
          </a:prstGeom>
        </p:spPr>
      </p:pic>
      <p:pic>
        <p:nvPicPr>
          <p:cNvPr id="5" name="Picture 2" descr="logo.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5943600"/>
            <a:ext cx="1813170" cy="7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2021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chemeClr val="accent4"/>
                </a:solidFill>
              </a:rPr>
              <a:t>Learn the Signs. Act </a:t>
            </a:r>
            <a:r>
              <a:rPr lang="en-US" i="1" dirty="0" smtClean="0">
                <a:solidFill>
                  <a:schemeClr val="accent4"/>
                </a:solidFill>
              </a:rPr>
              <a:t>Early</a:t>
            </a:r>
            <a:endParaRPr lang="en-US" dirty="0"/>
          </a:p>
        </p:txBody>
      </p:sp>
      <p:sp>
        <p:nvSpPr>
          <p:cNvPr id="3" name="Content Placeholder 2"/>
          <p:cNvSpPr>
            <a:spLocks noGrp="1"/>
          </p:cNvSpPr>
          <p:nvPr>
            <p:ph sz="quarter" idx="1"/>
          </p:nvPr>
        </p:nvSpPr>
        <p:spPr/>
        <p:txBody>
          <a:bodyPr/>
          <a:lstStyle/>
          <a:p>
            <a:pPr marL="0" indent="0">
              <a:buNone/>
            </a:pPr>
            <a:r>
              <a:rPr lang="en-US" sz="3200" dirty="0" smtClean="0">
                <a:solidFill>
                  <a:schemeClr val="accent1"/>
                </a:solidFill>
              </a:rPr>
              <a:t>Mission: To </a:t>
            </a:r>
            <a:r>
              <a:rPr lang="en-US" sz="3200" dirty="0">
                <a:solidFill>
                  <a:schemeClr val="accent1"/>
                </a:solidFill>
              </a:rPr>
              <a:t>improve early identification of autism and other developmental disabilities so children and their families can get the services and support they need.</a:t>
            </a:r>
          </a:p>
          <a:p>
            <a:pPr marL="0" indent="0">
              <a:buNone/>
            </a:pPr>
            <a:r>
              <a:rPr lang="en-US" sz="3200" dirty="0">
                <a:solidFill>
                  <a:schemeClr val="accent1"/>
                </a:solidFill>
              </a:rPr>
              <a:t>H</a:t>
            </a:r>
            <a:r>
              <a:rPr lang="en-US" sz="3200" dirty="0" smtClean="0">
                <a:solidFill>
                  <a:schemeClr val="accent1"/>
                </a:solidFill>
              </a:rPr>
              <a:t>ealth education campaign on</a:t>
            </a:r>
            <a:r>
              <a:rPr lang="en-US" sz="3200" dirty="0">
                <a:solidFill>
                  <a:schemeClr val="accent1"/>
                </a:solidFill>
              </a:rPr>
              <a:t>:</a:t>
            </a:r>
          </a:p>
          <a:p>
            <a:pPr lvl="1"/>
            <a:r>
              <a:rPr lang="en-US" sz="3200" dirty="0">
                <a:solidFill>
                  <a:schemeClr val="accent1"/>
                </a:solidFill>
              </a:rPr>
              <a:t>Developmental milestones</a:t>
            </a:r>
          </a:p>
          <a:p>
            <a:pPr lvl="1"/>
            <a:r>
              <a:rPr lang="en-US" sz="3200" dirty="0">
                <a:solidFill>
                  <a:schemeClr val="accent1"/>
                </a:solidFill>
              </a:rPr>
              <a:t>Tips, resources, and training for different audiences</a:t>
            </a:r>
          </a:p>
          <a:p>
            <a:pPr lvl="1"/>
            <a:r>
              <a:rPr lang="en-US" sz="3200" dirty="0">
                <a:solidFill>
                  <a:schemeClr val="accent1"/>
                </a:solidFill>
              </a:rPr>
              <a:t>Free </a:t>
            </a:r>
            <a:r>
              <a:rPr lang="en-US" sz="3200" dirty="0" smtClean="0">
                <a:solidFill>
                  <a:schemeClr val="accent1"/>
                </a:solidFill>
              </a:rPr>
              <a:t>materials</a:t>
            </a:r>
            <a:endParaRPr lang="en-US" sz="3200" dirty="0">
              <a:solidFill>
                <a:schemeClr val="accent1"/>
              </a:solidFill>
            </a:endParaRPr>
          </a:p>
          <a:p>
            <a:pPr marL="0" indent="0">
              <a:buNone/>
            </a:pPr>
            <a:endParaRPr lang="en-US" dirty="0"/>
          </a:p>
        </p:txBody>
      </p:sp>
      <p:sp>
        <p:nvSpPr>
          <p:cNvPr id="4" name="TextBox 3"/>
          <p:cNvSpPr txBox="1"/>
          <p:nvPr/>
        </p:nvSpPr>
        <p:spPr>
          <a:xfrm>
            <a:off x="3352800" y="6501884"/>
            <a:ext cx="2438401" cy="338554"/>
          </a:xfrm>
          <a:prstGeom prst="rect">
            <a:avLst/>
          </a:prstGeom>
          <a:noFill/>
        </p:spPr>
        <p:txBody>
          <a:bodyPr wrap="square" rtlCol="0">
            <a:spAutoFit/>
          </a:bodyPr>
          <a:lstStyle/>
          <a:p>
            <a:pPr algn="ctr"/>
            <a:r>
              <a:rPr lang="en-US" sz="1600" dirty="0">
                <a:solidFill>
                  <a:srgbClr val="660066"/>
                </a:solidFill>
              </a:rPr>
              <a:t>www.cdc.gov/ActEarly</a:t>
            </a:r>
          </a:p>
        </p:txBody>
      </p:sp>
    </p:spTree>
    <p:extLst>
      <p:ext uri="{BB962C8B-B14F-4D97-AF65-F5344CB8AC3E}">
        <p14:creationId xmlns:p14="http://schemas.microsoft.com/office/powerpoint/2010/main" val="9041607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 Improving Governance</a:t>
            </a:r>
            <a:endParaRPr lang="en-US" dirty="0"/>
          </a:p>
        </p:txBody>
      </p:sp>
      <p:sp>
        <p:nvSpPr>
          <p:cNvPr id="3" name="Content Placeholder 2"/>
          <p:cNvSpPr>
            <a:spLocks noGrp="1"/>
          </p:cNvSpPr>
          <p:nvPr>
            <p:ph sz="quarter" idx="1"/>
          </p:nvPr>
        </p:nvSpPr>
        <p:spPr/>
        <p:txBody>
          <a:bodyPr/>
          <a:lstStyle/>
          <a:p>
            <a:r>
              <a:rPr lang="en-US" dirty="0"/>
              <a:t>A </a:t>
            </a:r>
            <a:r>
              <a:rPr lang="en-US" b="1" dirty="0"/>
              <a:t>statewide HIPAA/FERPA compliant referral form</a:t>
            </a:r>
            <a:r>
              <a:rPr lang="en-US" dirty="0"/>
              <a:t> to be used by all referral sources</a:t>
            </a:r>
          </a:p>
          <a:p>
            <a:pPr defTabSz="931723">
              <a:defRPr/>
            </a:pPr>
            <a:r>
              <a:rPr lang="en-US" b="1" dirty="0"/>
              <a:t>Referral status feedback</a:t>
            </a:r>
            <a:r>
              <a:rPr lang="en-US" dirty="0"/>
              <a:t> loop, mandated by Early Intervention Colorado, between local early intervention programs and the primary referral source.</a:t>
            </a:r>
          </a:p>
          <a:p>
            <a:endParaRPr lang="en-US" dirty="0"/>
          </a:p>
        </p:txBody>
      </p:sp>
      <p:pic>
        <p:nvPicPr>
          <p:cNvPr id="4" name="Picture 2" descr="logo.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5651211"/>
            <a:ext cx="2762250" cy="11144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6080414"/>
            <a:ext cx="2857500" cy="701386"/>
          </a:xfrm>
          <a:prstGeom prst="rect">
            <a:avLst/>
          </a:prstGeom>
        </p:spPr>
      </p:pic>
    </p:spTree>
    <p:extLst>
      <p:ext uri="{BB962C8B-B14F-4D97-AF65-F5344CB8AC3E}">
        <p14:creationId xmlns:p14="http://schemas.microsoft.com/office/powerpoint/2010/main" val="25151967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77200" cy="1371600"/>
          </a:xfrm>
        </p:spPr>
        <p:txBody>
          <a:bodyPr/>
          <a:lstStyle/>
          <a:p>
            <a:r>
              <a:rPr lang="en-US" dirty="0" smtClean="0"/>
              <a:t>CO: Personnel/Workforce Development</a:t>
            </a:r>
            <a:endParaRPr lang="en-US" dirty="0"/>
          </a:p>
        </p:txBody>
      </p:sp>
      <p:sp>
        <p:nvSpPr>
          <p:cNvPr id="3" name="Content Placeholder 2"/>
          <p:cNvSpPr>
            <a:spLocks noGrp="1"/>
          </p:cNvSpPr>
          <p:nvPr>
            <p:ph sz="quarter" idx="1"/>
          </p:nvPr>
        </p:nvSpPr>
        <p:spPr>
          <a:xfrm>
            <a:off x="914400" y="1828800"/>
            <a:ext cx="7772400" cy="4038600"/>
          </a:xfrm>
        </p:spPr>
        <p:txBody>
          <a:bodyPr/>
          <a:lstStyle/>
          <a:p>
            <a:r>
              <a:rPr lang="en-US" dirty="0" smtClean="0"/>
              <a:t>ABCD </a:t>
            </a:r>
            <a:r>
              <a:rPr lang="en-US" dirty="0"/>
              <a:t>can target physician practices that need support to increase referrals</a:t>
            </a:r>
          </a:p>
          <a:p>
            <a:r>
              <a:rPr lang="en-US" dirty="0"/>
              <a:t>If the data is showing many children dropping out prior to eligibility, ABCD can follow up with </a:t>
            </a:r>
            <a:r>
              <a:rPr lang="en-US" dirty="0" smtClean="0"/>
              <a:t>outreach</a:t>
            </a:r>
          </a:p>
          <a:p>
            <a:pPr lvl="0"/>
            <a:r>
              <a:rPr lang="en-US" dirty="0"/>
              <a:t>ABCD community trainings on structured screening in all eight pilot </a:t>
            </a:r>
            <a:r>
              <a:rPr lang="en-US" dirty="0" smtClean="0"/>
              <a:t>communities</a:t>
            </a:r>
          </a:p>
          <a:p>
            <a:pPr marL="0" indent="0">
              <a:buNone/>
            </a:pPr>
            <a:endParaRPr lang="en-US" dirty="0" smtClean="0"/>
          </a:p>
          <a:p>
            <a:pPr marL="0" indent="0">
              <a:buNone/>
            </a:pPr>
            <a:endParaRPr lang="en-US" dirty="0" smtClean="0"/>
          </a:p>
          <a:p>
            <a:pPr marL="0" indent="0">
              <a:buNone/>
            </a:pPr>
            <a:endParaRPr lang="en-US" dirty="0"/>
          </a:p>
        </p:txBody>
      </p:sp>
      <p:pic>
        <p:nvPicPr>
          <p:cNvPr id="4" name="Picture 2" descr="logo.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5651211"/>
            <a:ext cx="2762250" cy="11144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6080414"/>
            <a:ext cx="2857500" cy="701386"/>
          </a:xfrm>
          <a:prstGeom prst="rect">
            <a:avLst/>
          </a:prstGeom>
        </p:spPr>
      </p:pic>
    </p:spTree>
    <p:extLst>
      <p:ext uri="{BB962C8B-B14F-4D97-AF65-F5344CB8AC3E}">
        <p14:creationId xmlns:p14="http://schemas.microsoft.com/office/powerpoint/2010/main" val="24524752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1143000"/>
          </a:xfrm>
        </p:spPr>
        <p:txBody>
          <a:bodyPr/>
          <a:lstStyle/>
          <a:p>
            <a:r>
              <a:rPr lang="en-US" dirty="0" smtClean="0"/>
              <a:t>CO: Exploration &amp; Installation</a:t>
            </a:r>
            <a:endParaRPr lang="en-US" dirty="0"/>
          </a:p>
        </p:txBody>
      </p:sp>
      <p:sp>
        <p:nvSpPr>
          <p:cNvPr id="3" name="Content Placeholder 2"/>
          <p:cNvSpPr>
            <a:spLocks noGrp="1"/>
          </p:cNvSpPr>
          <p:nvPr>
            <p:ph sz="quarter" idx="1"/>
          </p:nvPr>
        </p:nvSpPr>
        <p:spPr>
          <a:xfrm>
            <a:off x="304800" y="1295400"/>
            <a:ext cx="8458200" cy="4572000"/>
          </a:xfrm>
        </p:spPr>
        <p:txBody>
          <a:bodyPr/>
          <a:lstStyle/>
          <a:p>
            <a:pPr marL="0" indent="0">
              <a:buNone/>
            </a:pPr>
            <a:r>
              <a:rPr lang="en-US" i="1" dirty="0" smtClean="0"/>
              <a:t>Exploration</a:t>
            </a:r>
          </a:p>
          <a:p>
            <a:r>
              <a:rPr lang="en-US" dirty="0" smtClean="0"/>
              <a:t>Strong </a:t>
            </a:r>
            <a:r>
              <a:rPr lang="en-US" dirty="0"/>
              <a:t>core state </a:t>
            </a:r>
            <a:r>
              <a:rPr lang="en-US" dirty="0" smtClean="0"/>
              <a:t>team - representation </a:t>
            </a:r>
            <a:r>
              <a:rPr lang="en-US" dirty="0"/>
              <a:t>from all </a:t>
            </a:r>
            <a:r>
              <a:rPr lang="en-US" dirty="0" smtClean="0"/>
              <a:t>CO state </a:t>
            </a:r>
            <a:r>
              <a:rPr lang="en-US" dirty="0"/>
              <a:t>agencies, private organizations, as well as physicians, parents and all entities that have screening and referral as a component of their work. </a:t>
            </a:r>
            <a:endParaRPr lang="en-US" dirty="0" smtClean="0"/>
          </a:p>
          <a:p>
            <a:r>
              <a:rPr lang="en-US" dirty="0"/>
              <a:t>L</a:t>
            </a:r>
            <a:r>
              <a:rPr lang="en-US" dirty="0" smtClean="0"/>
              <a:t>eadership </a:t>
            </a:r>
            <a:r>
              <a:rPr lang="en-US" dirty="0"/>
              <a:t>and coordination at the state level </a:t>
            </a:r>
            <a:r>
              <a:rPr lang="en-US" dirty="0" smtClean="0"/>
              <a:t>is a model </a:t>
            </a:r>
            <a:r>
              <a:rPr lang="en-US" dirty="0"/>
              <a:t>for communities interested in initiating screening, referral and </a:t>
            </a:r>
            <a:r>
              <a:rPr lang="en-US" dirty="0" smtClean="0"/>
              <a:t>follow-up. </a:t>
            </a:r>
          </a:p>
          <a:p>
            <a:pPr marL="0" indent="0">
              <a:buNone/>
            </a:pPr>
            <a:r>
              <a:rPr lang="en-US" i="1" dirty="0" smtClean="0"/>
              <a:t>Installation - Building System Capacity</a:t>
            </a:r>
          </a:p>
          <a:p>
            <a:r>
              <a:rPr lang="en-US" dirty="0" smtClean="0"/>
              <a:t>Developed database &amp; worked with EI for data queries</a:t>
            </a:r>
          </a:p>
          <a:p>
            <a:r>
              <a:rPr lang="en-US" dirty="0" smtClean="0"/>
              <a:t>Statewide roll out in diverse communities (rural, urban, etc.)</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6037407"/>
            <a:ext cx="2857500" cy="701386"/>
          </a:xfrm>
          <a:prstGeom prst="rect">
            <a:avLst/>
          </a:prstGeom>
        </p:spPr>
      </p:pic>
      <p:pic>
        <p:nvPicPr>
          <p:cNvPr id="6" name="Picture 2" descr="logo.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5943600"/>
            <a:ext cx="1813170" cy="7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6075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1143000"/>
          </a:xfrm>
        </p:spPr>
        <p:txBody>
          <a:bodyPr/>
          <a:lstStyle/>
          <a:p>
            <a:r>
              <a:rPr lang="en-US" dirty="0" smtClean="0"/>
              <a:t>CO: Initial and Full Implementation</a:t>
            </a:r>
            <a:endParaRPr lang="en-US" dirty="0"/>
          </a:p>
        </p:txBody>
      </p:sp>
      <p:sp>
        <p:nvSpPr>
          <p:cNvPr id="3" name="Content Placeholder 2"/>
          <p:cNvSpPr>
            <a:spLocks noGrp="1"/>
          </p:cNvSpPr>
          <p:nvPr>
            <p:ph sz="quarter" idx="1"/>
          </p:nvPr>
        </p:nvSpPr>
        <p:spPr>
          <a:xfrm>
            <a:off x="685800" y="1371600"/>
            <a:ext cx="7772400" cy="4572000"/>
          </a:xfrm>
        </p:spPr>
        <p:txBody>
          <a:bodyPr/>
          <a:lstStyle/>
          <a:p>
            <a:r>
              <a:rPr lang="en-US" dirty="0" smtClean="0"/>
              <a:t>Policy changes with HIPPA/FERPA compliant referral form</a:t>
            </a:r>
          </a:p>
          <a:p>
            <a:r>
              <a:rPr lang="en-US" dirty="0" smtClean="0"/>
              <a:t>Mandated feedback loop to referral sources</a:t>
            </a:r>
          </a:p>
          <a:p>
            <a:r>
              <a:rPr lang="en-US" dirty="0" smtClean="0"/>
              <a:t>Developed ABCD </a:t>
            </a:r>
            <a:r>
              <a:rPr lang="en-US" dirty="0"/>
              <a:t>“Model Community” </a:t>
            </a:r>
            <a:r>
              <a:rPr lang="en-US" dirty="0" smtClean="0"/>
              <a:t>document - a step </a:t>
            </a:r>
            <a:r>
              <a:rPr lang="en-US" dirty="0"/>
              <a:t>by step guide </a:t>
            </a:r>
            <a:r>
              <a:rPr lang="en-US" dirty="0" smtClean="0"/>
              <a:t>to </a:t>
            </a:r>
            <a:r>
              <a:rPr lang="en-US" dirty="0"/>
              <a:t>use as a blueprint to develop a coordinated local approach to screening, referral and </a:t>
            </a:r>
            <a:r>
              <a:rPr lang="en-US" dirty="0" smtClean="0"/>
              <a:t>follow-up</a:t>
            </a:r>
          </a:p>
          <a:p>
            <a:pPr marL="0" indent="0">
              <a:buNone/>
            </a:pPr>
            <a:endParaRPr lang="en-US" dirty="0" smtClean="0"/>
          </a:p>
          <a:p>
            <a:pPr marL="0" indent="0">
              <a:buNone/>
            </a:pPr>
            <a:endParaRPr lang="en-US" dirty="0"/>
          </a:p>
          <a:p>
            <a:pPr marL="0" indent="0">
              <a:buNone/>
            </a:pPr>
            <a:endParaRPr lang="en-US" dirty="0"/>
          </a:p>
          <a:p>
            <a:pPr marL="0" indent="0">
              <a:buNone/>
            </a:pPr>
            <a:endParaRPr lang="en-US" dirty="0"/>
          </a:p>
        </p:txBody>
      </p:sp>
      <p:pic>
        <p:nvPicPr>
          <p:cNvPr id="4098" name="Picture 2" descr="logo.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608204"/>
            <a:ext cx="2762250" cy="11144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6037407"/>
            <a:ext cx="2857500" cy="701386"/>
          </a:xfrm>
          <a:prstGeom prst="rect">
            <a:avLst/>
          </a:prstGeom>
        </p:spPr>
      </p:pic>
    </p:spTree>
    <p:extLst>
      <p:ext uri="{BB962C8B-B14F-4D97-AF65-F5344CB8AC3E}">
        <p14:creationId xmlns:p14="http://schemas.microsoft.com/office/powerpoint/2010/main" val="21414917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 Initial and Full Implementation</a:t>
            </a:r>
          </a:p>
        </p:txBody>
      </p:sp>
      <p:sp>
        <p:nvSpPr>
          <p:cNvPr id="3" name="Content Placeholder 2"/>
          <p:cNvSpPr>
            <a:spLocks noGrp="1"/>
          </p:cNvSpPr>
          <p:nvPr>
            <p:ph sz="quarter" idx="1"/>
          </p:nvPr>
        </p:nvSpPr>
        <p:spPr/>
        <p:txBody>
          <a:bodyPr/>
          <a:lstStyle/>
          <a:p>
            <a:pPr lvl="0"/>
            <a:r>
              <a:rPr lang="en-US" dirty="0"/>
              <a:t>increasing the use of a objective, validated developmental screening tools at well child visits by providers outside of pilot sites</a:t>
            </a:r>
          </a:p>
          <a:p>
            <a:pPr lvl="0"/>
            <a:r>
              <a:rPr lang="en-US" dirty="0"/>
              <a:t>partnering with Kaiser Permanente and Denver Health to ensure that all of their offices implemented the use of the Ages and Stages Questionnaire (ASQ).</a:t>
            </a:r>
          </a:p>
          <a:p>
            <a:endParaRPr lang="en-US" dirty="0"/>
          </a:p>
        </p:txBody>
      </p:sp>
      <p:pic>
        <p:nvPicPr>
          <p:cNvPr id="4" name="Picture 2" descr="logo.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599977"/>
            <a:ext cx="2762250" cy="11144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6013016"/>
            <a:ext cx="2857500" cy="701386"/>
          </a:xfrm>
          <a:prstGeom prst="rect">
            <a:avLst/>
          </a:prstGeom>
        </p:spPr>
      </p:pic>
    </p:spTree>
    <p:extLst>
      <p:ext uri="{BB962C8B-B14F-4D97-AF65-F5344CB8AC3E}">
        <p14:creationId xmlns:p14="http://schemas.microsoft.com/office/powerpoint/2010/main" val="38668957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 Building on Success/Expansion</a:t>
            </a:r>
            <a:endParaRPr lang="en-US" dirty="0"/>
          </a:p>
        </p:txBody>
      </p:sp>
      <p:sp>
        <p:nvSpPr>
          <p:cNvPr id="3" name="Content Placeholder 2"/>
          <p:cNvSpPr>
            <a:spLocks noGrp="1"/>
          </p:cNvSpPr>
          <p:nvPr>
            <p:ph sz="quarter" idx="1"/>
          </p:nvPr>
        </p:nvSpPr>
        <p:spPr/>
        <p:txBody>
          <a:bodyPr/>
          <a:lstStyle/>
          <a:p>
            <a:pPr marL="0" indent="0">
              <a:buNone/>
            </a:pPr>
            <a:r>
              <a:rPr lang="en-US" dirty="0" smtClean="0"/>
              <a:t>Race to the Top/Early Learning Challenge grant dollars to develop a coordinated and quality system:</a:t>
            </a:r>
          </a:p>
          <a:p>
            <a:r>
              <a:rPr lang="en-US" dirty="0" smtClean="0"/>
              <a:t>all </a:t>
            </a:r>
            <a:r>
              <a:rPr lang="en-US" dirty="0"/>
              <a:t>children birth to five are screened for developmental delay, referred early when concerns exist, evaluated and connected to services when </a:t>
            </a:r>
            <a:r>
              <a:rPr lang="en-US" dirty="0" smtClean="0"/>
              <a:t>appropriate</a:t>
            </a:r>
          </a:p>
          <a:p>
            <a:r>
              <a:rPr lang="en-US" dirty="0" smtClean="0"/>
              <a:t>Engage all stakeholders</a:t>
            </a:r>
          </a:p>
          <a:p>
            <a:r>
              <a:rPr lang="en-US" dirty="0" smtClean="0"/>
              <a:t>Provide </a:t>
            </a:r>
            <a:r>
              <a:rPr lang="en-US" dirty="0"/>
              <a:t>facilitation, training and technical assistance to local communities across Colorado </a:t>
            </a:r>
            <a:endParaRPr lang="en-US" dirty="0" smtClean="0"/>
          </a:p>
          <a:p>
            <a:pPr lvl="0"/>
            <a:r>
              <a:rPr lang="en-US" dirty="0"/>
              <a:t>Assists physicians in understanding how to identify and care for children with developmental delays</a:t>
            </a:r>
          </a:p>
          <a:p>
            <a:endParaRPr lang="en-US" dirty="0" smtClean="0"/>
          </a:p>
          <a:p>
            <a:pPr marL="137160" lvl="0" indent="0">
              <a:buNone/>
            </a:pPr>
            <a:endParaRPr lang="en-US" dirty="0"/>
          </a:p>
          <a:p>
            <a:pPr marL="0" indent="0">
              <a:buNone/>
            </a:pPr>
            <a:endParaRPr lang="en-US" dirty="0"/>
          </a:p>
          <a:p>
            <a:pPr marL="0" lvl="0" indent="0" fontAlgn="auto">
              <a:spcBef>
                <a:spcPts val="0"/>
              </a:spcBef>
              <a:spcAft>
                <a:spcPts val="0"/>
              </a:spcAft>
              <a:buClrTx/>
              <a:buSzTx/>
              <a:buNone/>
              <a:defRPr/>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955592"/>
            <a:ext cx="2857500" cy="701386"/>
          </a:xfrm>
          <a:prstGeom prst="rect">
            <a:avLst/>
          </a:prstGeom>
        </p:spPr>
      </p:pic>
      <p:pic>
        <p:nvPicPr>
          <p:cNvPr id="6" name="Picture 2" descr="logo.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5943600"/>
            <a:ext cx="1813170" cy="7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7331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 Building on Success/Expansion</a:t>
            </a:r>
          </a:p>
        </p:txBody>
      </p:sp>
      <p:sp>
        <p:nvSpPr>
          <p:cNvPr id="3" name="Content Placeholder 2"/>
          <p:cNvSpPr>
            <a:spLocks noGrp="1"/>
          </p:cNvSpPr>
          <p:nvPr>
            <p:ph sz="quarter" idx="1"/>
          </p:nvPr>
        </p:nvSpPr>
        <p:spPr/>
        <p:txBody>
          <a:bodyPr/>
          <a:lstStyle/>
          <a:p>
            <a:pPr lvl="0"/>
            <a:r>
              <a:rPr lang="en-US" dirty="0" smtClean="0"/>
              <a:t>Incorporates </a:t>
            </a:r>
            <a:r>
              <a:rPr lang="en-US" dirty="0"/>
              <a:t>research and evidence based best practices into the </a:t>
            </a:r>
            <a:r>
              <a:rPr lang="en-US" dirty="0" smtClean="0"/>
              <a:t>work</a:t>
            </a:r>
          </a:p>
          <a:p>
            <a:pPr lvl="0"/>
            <a:r>
              <a:rPr lang="en-US" dirty="0"/>
              <a:t>E</a:t>
            </a:r>
            <a:r>
              <a:rPr lang="en-US" dirty="0" smtClean="0"/>
              <a:t>nsure </a:t>
            </a:r>
            <a:r>
              <a:rPr lang="en-US" dirty="0"/>
              <a:t>that community partners embed these research/evidence based best practices into the development of their local </a:t>
            </a:r>
            <a:r>
              <a:rPr lang="en-US" dirty="0" smtClean="0"/>
              <a:t>approach</a:t>
            </a:r>
          </a:p>
          <a:p>
            <a:r>
              <a:rPr lang="en-US" dirty="0" smtClean="0"/>
              <a:t>Focusing </a:t>
            </a:r>
            <a:r>
              <a:rPr lang="en-US" dirty="0"/>
              <a:t>more on community referral </a:t>
            </a:r>
            <a:r>
              <a:rPr lang="en-US" dirty="0" smtClean="0"/>
              <a:t>awareness among community partners</a:t>
            </a:r>
            <a:endParaRPr lang="en-US" dirty="0"/>
          </a:p>
          <a:p>
            <a:pPr lvl="1"/>
            <a:r>
              <a:rPr lang="en-US" dirty="0"/>
              <a:t>Who should be doing surveillance? </a:t>
            </a:r>
            <a:r>
              <a:rPr lang="en-US" dirty="0" smtClean="0"/>
              <a:t>How </a:t>
            </a:r>
            <a:r>
              <a:rPr lang="en-US" dirty="0"/>
              <a:t>to support families in making it all the way through the early intervention process, not just to referral. </a:t>
            </a:r>
          </a:p>
          <a:p>
            <a:endParaRPr lang="en-US" dirty="0"/>
          </a:p>
          <a:p>
            <a:pPr lvl="0"/>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955592"/>
            <a:ext cx="2857500" cy="701386"/>
          </a:xfrm>
          <a:prstGeom prst="rect">
            <a:avLst/>
          </a:prstGeom>
        </p:spPr>
      </p:pic>
      <p:pic>
        <p:nvPicPr>
          <p:cNvPr id="6" name="Picture 2" descr="logo.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5943600"/>
            <a:ext cx="1813170" cy="7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9700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on Successes</a:t>
            </a:r>
            <a:endParaRPr lang="en-US" dirty="0"/>
          </a:p>
        </p:txBody>
      </p:sp>
      <p:sp>
        <p:nvSpPr>
          <p:cNvPr id="3" name="Content Placeholder 2"/>
          <p:cNvSpPr>
            <a:spLocks noGrp="1"/>
          </p:cNvSpPr>
          <p:nvPr>
            <p:ph sz="quarter" idx="1"/>
          </p:nvPr>
        </p:nvSpPr>
        <p:spPr/>
        <p:txBody>
          <a:bodyPr>
            <a:normAutofit/>
          </a:bodyPr>
          <a:lstStyle/>
          <a:p>
            <a:pPr marL="0" lvl="0" indent="0">
              <a:buNone/>
            </a:pPr>
            <a:r>
              <a:rPr lang="en-US" dirty="0" smtClean="0"/>
              <a:t>ABCD is partnering with (Colorado Department of Human Services (CDHS), Colorado Department of Public Health (CDPHE), and the Colorado Department of Education (CDE)</a:t>
            </a:r>
          </a:p>
          <a:p>
            <a:pPr lvl="0"/>
            <a:r>
              <a:rPr lang="en-US" dirty="0" smtClean="0"/>
              <a:t>developing a Model </a:t>
            </a:r>
            <a:r>
              <a:rPr lang="en-US" dirty="0"/>
              <a:t>Community Framework (MCF) loosely based on the SERIES: “An Integrated Approach to Supporting Child Development” article that was published by Children’s Hospital of Philadelphia (summer, </a:t>
            </a:r>
            <a:r>
              <a:rPr lang="en-US" dirty="0" smtClean="0"/>
              <a:t>2012)</a:t>
            </a:r>
          </a:p>
          <a:p>
            <a:r>
              <a:rPr lang="en-US" dirty="0"/>
              <a:t>The MCF will be offered to 10 additional communities within the state based on a competitive RFP</a:t>
            </a:r>
          </a:p>
          <a:p>
            <a:pPr lvl="0"/>
            <a:endParaRPr lang="en-US" dirty="0" smtClean="0"/>
          </a:p>
          <a:p>
            <a:pPr marL="137160" lvl="0" indent="0">
              <a:buNone/>
            </a:pPr>
            <a:endParaRPr lang="en-US" dirty="0" smtClean="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6156614"/>
            <a:ext cx="2857500" cy="701386"/>
          </a:xfrm>
          <a:prstGeom prst="rect">
            <a:avLst/>
          </a:prstGeom>
        </p:spPr>
      </p:pic>
      <p:pic>
        <p:nvPicPr>
          <p:cNvPr id="6" name="Picture 2" descr="logo.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5943600"/>
            <a:ext cx="1813170" cy="7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27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 ABCD: Model </a:t>
            </a:r>
            <a:r>
              <a:rPr lang="en-US" dirty="0" smtClean="0"/>
              <a:t>Community Framework (MCF)</a:t>
            </a:r>
            <a:endParaRPr lang="en-US" dirty="0"/>
          </a:p>
        </p:txBody>
      </p:sp>
      <p:sp>
        <p:nvSpPr>
          <p:cNvPr id="3" name="Content Placeholder 2"/>
          <p:cNvSpPr>
            <a:spLocks noGrp="1"/>
          </p:cNvSpPr>
          <p:nvPr>
            <p:ph sz="quarter" idx="1"/>
          </p:nvPr>
        </p:nvSpPr>
        <p:spPr/>
        <p:txBody>
          <a:bodyPr>
            <a:normAutofit fontScale="92500" lnSpcReduction="10000"/>
          </a:bodyPr>
          <a:lstStyle/>
          <a:p>
            <a:pPr marL="0" lvl="0" indent="0">
              <a:buNone/>
            </a:pPr>
            <a:r>
              <a:rPr lang="en-US" dirty="0"/>
              <a:t>ABCD has based its MCF on the idea that screening must happen as part of a spectrum of activities that includes the following essential roles:</a:t>
            </a:r>
          </a:p>
          <a:p>
            <a:pPr lvl="1"/>
            <a:r>
              <a:rPr lang="en-US" dirty="0"/>
              <a:t>Monitoring &amp; Surveillance</a:t>
            </a:r>
          </a:p>
          <a:p>
            <a:pPr lvl="1"/>
            <a:r>
              <a:rPr lang="en-US" dirty="0"/>
              <a:t>Standardized Developmental Screening</a:t>
            </a:r>
          </a:p>
          <a:p>
            <a:pPr lvl="1"/>
            <a:r>
              <a:rPr lang="en-US" dirty="0"/>
              <a:t>Referral</a:t>
            </a:r>
          </a:p>
          <a:p>
            <a:pPr lvl="1"/>
            <a:r>
              <a:rPr lang="en-US" dirty="0"/>
              <a:t>Evaluation</a:t>
            </a:r>
          </a:p>
          <a:p>
            <a:pPr lvl="1"/>
            <a:r>
              <a:rPr lang="en-US" dirty="0"/>
              <a:t>Parent Education</a:t>
            </a:r>
          </a:p>
          <a:p>
            <a:pPr lvl="1"/>
            <a:r>
              <a:rPr lang="en-US" dirty="0"/>
              <a:t>Resources &amp; </a:t>
            </a:r>
            <a:r>
              <a:rPr lang="en-US" dirty="0" smtClean="0"/>
              <a:t>Support</a:t>
            </a:r>
          </a:p>
          <a:p>
            <a:pPr lvl="1"/>
            <a:endParaRPr lang="en-US" dirty="0"/>
          </a:p>
          <a:p>
            <a:pPr marL="0" indent="0">
              <a:buNone/>
              <a:tabLst>
                <a:tab pos="111125" algn="l"/>
              </a:tabLst>
            </a:pPr>
            <a:r>
              <a:rPr lang="en-US" dirty="0" smtClean="0"/>
              <a:t>The </a:t>
            </a:r>
            <a:r>
              <a:rPr lang="en-US" dirty="0"/>
              <a:t>MCF Components consist of </a:t>
            </a:r>
            <a:r>
              <a:rPr lang="en-US" i="1" dirty="0"/>
              <a:t>quality standards</a:t>
            </a:r>
            <a:r>
              <a:rPr lang="en-US" dirty="0"/>
              <a:t>, </a:t>
            </a:r>
            <a:r>
              <a:rPr lang="en-US" i="1" dirty="0"/>
              <a:t>roles/responsibilities, protocols </a:t>
            </a:r>
            <a:r>
              <a:rPr lang="en-US" dirty="0"/>
              <a:t>and </a:t>
            </a:r>
            <a:r>
              <a:rPr lang="en-US" i="1" dirty="0"/>
              <a:t>technical </a:t>
            </a:r>
            <a:r>
              <a:rPr lang="en-US" i="1" dirty="0" smtClean="0"/>
              <a:t>assistance</a:t>
            </a:r>
            <a:endParaRPr lang="en-US" i="1" dirty="0"/>
          </a:p>
          <a:p>
            <a:pPr lvl="1"/>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6019800"/>
            <a:ext cx="2857500" cy="701386"/>
          </a:xfrm>
          <a:prstGeom prst="rect">
            <a:avLst/>
          </a:prstGeom>
        </p:spPr>
      </p:pic>
      <p:pic>
        <p:nvPicPr>
          <p:cNvPr id="6" name="Picture 2" descr="logo.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5943600"/>
            <a:ext cx="1813170" cy="7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6421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Points:</a:t>
            </a:r>
            <a:endParaRPr lang="en-US" dirty="0"/>
          </a:p>
        </p:txBody>
      </p:sp>
      <p:sp>
        <p:nvSpPr>
          <p:cNvPr id="3" name="Content Placeholder 2"/>
          <p:cNvSpPr>
            <a:spLocks noGrp="1"/>
          </p:cNvSpPr>
          <p:nvPr>
            <p:ph sz="quarter" idx="1"/>
          </p:nvPr>
        </p:nvSpPr>
        <p:spPr/>
        <p:txBody>
          <a:bodyPr/>
          <a:lstStyle/>
          <a:p>
            <a:r>
              <a:rPr lang="en-US" dirty="0" smtClean="0"/>
              <a:t>Resources and tools are available to help states and localities implement evidence based developmental and behavioral screening.</a:t>
            </a:r>
          </a:p>
          <a:p>
            <a:r>
              <a:rPr lang="en-US" dirty="0" smtClean="0"/>
              <a:t>Implementing EBPs and strengthening systems takes time!</a:t>
            </a:r>
          </a:p>
          <a:p>
            <a:r>
              <a:rPr lang="en-US" dirty="0" smtClean="0"/>
              <a:t>Requires commitment from stakeholders at the community, local, and state level</a:t>
            </a:r>
          </a:p>
          <a:p>
            <a:r>
              <a:rPr lang="en-US" dirty="0" smtClean="0"/>
              <a:t>Requires cycling back to earlier stages because there will always be new challenges discovered, new policies and system changes, new opportunities, and new providers.</a:t>
            </a:r>
          </a:p>
          <a:p>
            <a:pPr marL="0" indent="0">
              <a:buNone/>
            </a:pPr>
            <a:endParaRPr lang="en-US" dirty="0"/>
          </a:p>
        </p:txBody>
      </p:sp>
    </p:spTree>
    <p:extLst>
      <p:ext uri="{BB962C8B-B14F-4D97-AF65-F5344CB8AC3E}">
        <p14:creationId xmlns:p14="http://schemas.microsoft.com/office/powerpoint/2010/main" val="17214371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srcRect/>
          <a:stretch>
            <a:fillRect/>
          </a:stretch>
        </p:blipFill>
        <p:spPr bwMode="auto">
          <a:xfrm>
            <a:off x="3886200" y="914400"/>
            <a:ext cx="2895600" cy="2041807"/>
          </a:xfrm>
          <a:prstGeom prst="rect">
            <a:avLst/>
          </a:prstGeom>
          <a:noFill/>
          <a:ln w="9525">
            <a:noFill/>
            <a:miter lim="800000"/>
            <a:headEnd/>
            <a:tailEnd/>
          </a:ln>
          <a:effectLst/>
        </p:spPr>
      </p:pic>
      <p:pic>
        <p:nvPicPr>
          <p:cNvPr id="6" name="Picture 5"/>
          <p:cNvPicPr/>
          <p:nvPr/>
        </p:nvPicPr>
        <p:blipFill>
          <a:blip r:embed="rId4" cstate="print"/>
          <a:srcRect/>
          <a:stretch>
            <a:fillRect/>
          </a:stretch>
        </p:blipFill>
        <p:spPr bwMode="auto">
          <a:xfrm>
            <a:off x="3733800" y="3886200"/>
            <a:ext cx="2819400" cy="1905000"/>
          </a:xfrm>
          <a:prstGeom prst="rect">
            <a:avLst/>
          </a:prstGeom>
          <a:noFill/>
          <a:ln w="9525">
            <a:noFill/>
            <a:miter lim="800000"/>
            <a:headEnd/>
            <a:tailEnd/>
          </a:ln>
          <a:effec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6600" y="719528"/>
            <a:ext cx="1534800" cy="5353694"/>
          </a:xfrm>
          <a:prstGeom prst="rect">
            <a:avLst/>
          </a:prstGeom>
        </p:spPr>
      </p:pic>
      <p:pic>
        <p:nvPicPr>
          <p:cNvPr id="26" name="Picture 2"/>
          <p:cNvPicPr>
            <a:picLocks noGrp="1" noChangeAspect="1" noChangeArrowheads="1"/>
          </p:cNvPicPr>
          <p:nvPr>
            <p:ph idx="1"/>
          </p:nvPr>
        </p:nvPicPr>
        <p:blipFill>
          <a:blip r:embed="rId6" cstate="print"/>
          <a:srcRect/>
          <a:stretch>
            <a:fillRect/>
          </a:stretch>
        </p:blipFill>
        <p:spPr bwMode="auto">
          <a:xfrm>
            <a:off x="2199657" y="3697565"/>
            <a:ext cx="1610343" cy="2258742"/>
          </a:xfrm>
          <a:prstGeom prst="rect">
            <a:avLst/>
          </a:prstGeom>
          <a:ln>
            <a:noFill/>
          </a:ln>
          <a:effectLst>
            <a:outerShdw blurRad="292100" dist="139700" dir="2700000" algn="tl" rotWithShape="0">
              <a:srgbClr val="333333">
                <a:alpha val="65000"/>
              </a:srgbClr>
            </a:outerShdw>
          </a:effectLst>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8500" y="877177"/>
            <a:ext cx="1913388" cy="2475623"/>
          </a:xfrm>
          <a:prstGeom prst="rect">
            <a:avLst/>
          </a:prstGeom>
          <a:ln>
            <a:noFill/>
          </a:ln>
          <a:effectLst>
            <a:outerShdw blurRad="292100" dist="139700" dir="2700000" algn="tl" rotWithShape="0">
              <a:srgbClr val="333333">
                <a:alpha val="65000"/>
              </a:srgbClr>
            </a:outerShdw>
          </a:effectLst>
        </p:spPr>
      </p:pic>
      <p:pic>
        <p:nvPicPr>
          <p:cNvPr id="35" name="Picture 4"/>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l="66884"/>
          <a:stretch/>
        </p:blipFill>
        <p:spPr bwMode="auto">
          <a:xfrm>
            <a:off x="2988717" y="788407"/>
            <a:ext cx="973683" cy="22704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a:spLocks noGrp="1"/>
          </p:cNvSpPr>
          <p:nvPr>
            <p:ph type="title"/>
          </p:nvPr>
        </p:nvSpPr>
        <p:spPr>
          <a:xfrm>
            <a:off x="391800" y="228600"/>
            <a:ext cx="8229600" cy="540461"/>
          </a:xfrm>
        </p:spPr>
        <p:txBody>
          <a:bodyPr/>
          <a:lstStyle/>
          <a:p>
            <a:r>
              <a:rPr lang="en-US" dirty="0" smtClean="0"/>
              <a:t>Celebrating Milestones</a:t>
            </a:r>
            <a:endParaRPr lang="en-US" dirty="0"/>
          </a:p>
        </p:txBody>
      </p:sp>
      <p:sp>
        <p:nvSpPr>
          <p:cNvPr id="10" name="TextBox 9"/>
          <p:cNvSpPr txBox="1"/>
          <p:nvPr/>
        </p:nvSpPr>
        <p:spPr>
          <a:xfrm>
            <a:off x="3352800" y="6501884"/>
            <a:ext cx="2438401" cy="338554"/>
          </a:xfrm>
          <a:prstGeom prst="rect">
            <a:avLst/>
          </a:prstGeom>
          <a:noFill/>
        </p:spPr>
        <p:txBody>
          <a:bodyPr wrap="square" rtlCol="0">
            <a:spAutoFit/>
          </a:bodyPr>
          <a:lstStyle/>
          <a:p>
            <a:pPr algn="ctr"/>
            <a:r>
              <a:rPr lang="en-US" sz="1600" dirty="0">
                <a:solidFill>
                  <a:srgbClr val="660066"/>
                </a:solidFill>
              </a:rPr>
              <a:t>www.cdc.gov/ActEarly</a:t>
            </a:r>
          </a:p>
        </p:txBody>
      </p:sp>
    </p:spTree>
    <p:extLst>
      <p:ext uri="{BB962C8B-B14F-4D97-AF65-F5344CB8AC3E}">
        <p14:creationId xmlns:p14="http://schemas.microsoft.com/office/powerpoint/2010/main" val="1838090133"/>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Bottom Line is . . .</a:t>
            </a:r>
            <a:endParaRPr lang="en-US" dirty="0"/>
          </a:p>
        </p:txBody>
      </p:sp>
      <p:sp>
        <p:nvSpPr>
          <p:cNvPr id="3" name="Content Placeholder 2"/>
          <p:cNvSpPr>
            <a:spLocks noGrp="1"/>
          </p:cNvSpPr>
          <p:nvPr>
            <p:ph sz="quarter" idx="1"/>
          </p:nvPr>
        </p:nvSpPr>
        <p:spPr/>
        <p:txBody>
          <a:bodyPr/>
          <a:lstStyle/>
          <a:p>
            <a:pPr marL="0" indent="0">
              <a:buNone/>
            </a:pPr>
            <a:r>
              <a:rPr lang="en-US" sz="3600" dirty="0" smtClean="0"/>
              <a:t>More efficient and effective screening means that children and families who need services receive them as early as possible to maximize the positive developmental and behavioral outcomes of early intervention and early care and education.</a:t>
            </a:r>
            <a:endParaRPr lang="en-US" sz="3600" dirty="0"/>
          </a:p>
        </p:txBody>
      </p:sp>
    </p:spTree>
    <p:extLst>
      <p:ext uri="{BB962C8B-B14F-4D97-AF65-F5344CB8AC3E}">
        <p14:creationId xmlns:p14="http://schemas.microsoft.com/office/powerpoint/2010/main" val="1415156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Campaign Materials</a:t>
            </a:r>
            <a:endParaRPr lang="en-US" dirty="0"/>
          </a:p>
        </p:txBody>
      </p:sp>
      <p:sp>
        <p:nvSpPr>
          <p:cNvPr id="3" name="Content Placeholder 2"/>
          <p:cNvSpPr>
            <a:spLocks noGrp="1"/>
          </p:cNvSpPr>
          <p:nvPr>
            <p:ph idx="1"/>
          </p:nvPr>
        </p:nvSpPr>
        <p:spPr/>
        <p:txBody>
          <a:bodyPr/>
          <a:lstStyle/>
          <a:p>
            <a:r>
              <a:rPr lang="en-US" dirty="0" smtClean="0">
                <a:latin typeface="+mn-lt"/>
              </a:rPr>
              <a:t>Free, customizable materials for </a:t>
            </a:r>
            <a:br>
              <a:rPr lang="en-US" dirty="0" smtClean="0">
                <a:latin typeface="+mn-lt"/>
              </a:rPr>
            </a:br>
            <a:r>
              <a:rPr lang="en-US" dirty="0" smtClean="0">
                <a:latin typeface="+mn-lt"/>
              </a:rPr>
              <a:t>state and community programs</a:t>
            </a:r>
          </a:p>
          <a:p>
            <a:pPr lvl="1"/>
            <a:r>
              <a:rPr lang="en-US" dirty="0" smtClean="0"/>
              <a:t>Are research-based and parent-friendly</a:t>
            </a:r>
          </a:p>
          <a:p>
            <a:pPr lvl="1"/>
            <a:r>
              <a:rPr lang="en-US" dirty="0" smtClean="0"/>
              <a:t>Build on AAP gold standard  lists </a:t>
            </a:r>
          </a:p>
          <a:p>
            <a:pPr lvl="1"/>
            <a:r>
              <a:rPr lang="en-US" dirty="0" smtClean="0"/>
              <a:t>Parents, early educators can use as monitoring tools</a:t>
            </a:r>
          </a:p>
          <a:p>
            <a:pPr lvl="1"/>
            <a:r>
              <a:rPr lang="en-US" dirty="0" smtClean="0"/>
              <a:t>Encourage parent-health care provider dialogue</a:t>
            </a:r>
          </a:p>
          <a:p>
            <a:pPr lvl="1"/>
            <a:r>
              <a:rPr lang="en-US" dirty="0" smtClean="0"/>
              <a:t>Available in English and Spanish</a:t>
            </a:r>
          </a:p>
          <a:p>
            <a:r>
              <a:rPr lang="en-US" dirty="0" smtClean="0">
                <a:latin typeface="+mn-lt"/>
              </a:rPr>
              <a:t>Useful for</a:t>
            </a:r>
          </a:p>
          <a:p>
            <a:pPr lvl="1"/>
            <a:r>
              <a:rPr lang="en-US" dirty="0" smtClean="0"/>
              <a:t>Any program that serves parents of young children and has interest or mandate in child development</a:t>
            </a:r>
          </a:p>
        </p:txBody>
      </p:sp>
      <p:sp>
        <p:nvSpPr>
          <p:cNvPr id="6" name="TextBox 5"/>
          <p:cNvSpPr txBox="1"/>
          <p:nvPr/>
        </p:nvSpPr>
        <p:spPr>
          <a:xfrm>
            <a:off x="304800" y="5715000"/>
            <a:ext cx="8534400" cy="830997"/>
          </a:xfrm>
          <a:prstGeom prst="rect">
            <a:avLst/>
          </a:prstGeom>
          <a:noFill/>
        </p:spPr>
        <p:txBody>
          <a:bodyPr wrap="square" rtlCol="0">
            <a:spAutoFit/>
          </a:bodyPr>
          <a:lstStyle/>
          <a:p>
            <a:pPr algn="ctr"/>
            <a:r>
              <a:rPr lang="en-US" sz="2400" b="1" dirty="0" smtClean="0">
                <a:solidFill>
                  <a:srgbClr val="0039A6"/>
                </a:solidFill>
              </a:rPr>
              <a:t>www.CDC.gov/ActEarly</a:t>
            </a:r>
          </a:p>
          <a:p>
            <a:pPr algn="ctr"/>
            <a:r>
              <a:rPr lang="en-US" sz="2400" b="1" dirty="0" smtClean="0">
                <a:solidFill>
                  <a:srgbClr val="0039A6"/>
                </a:solidFill>
              </a:rPr>
              <a:t>ActEarly@cdc.gov</a:t>
            </a:r>
            <a:endParaRPr lang="en-US" sz="2400" b="1" dirty="0">
              <a:solidFill>
                <a:srgbClr val="0039A6"/>
              </a:solidFill>
            </a:endParaRPr>
          </a:p>
        </p:txBody>
      </p:sp>
      <p:pic>
        <p:nvPicPr>
          <p:cNvPr id="7" name="Picture 3"/>
          <p:cNvPicPr>
            <a:picLocks noChangeAspect="1" noChangeArrowheads="1"/>
          </p:cNvPicPr>
          <p:nvPr/>
        </p:nvPicPr>
        <p:blipFill>
          <a:blip r:embed="rId3" cstate="print"/>
          <a:srcRect/>
          <a:stretch>
            <a:fillRect/>
          </a:stretch>
        </p:blipFill>
        <p:spPr bwMode="auto">
          <a:xfrm>
            <a:off x="6180161" y="1066800"/>
            <a:ext cx="2450686" cy="1905000"/>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60570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Watch Me! Celebrating Milestones</a:t>
            </a:r>
            <a:br>
              <a:rPr lang="en-US" i="1" dirty="0" smtClean="0"/>
            </a:br>
            <a:r>
              <a:rPr lang="en-US" i="1" dirty="0" smtClean="0"/>
              <a:t>and Sharing Concerns</a:t>
            </a:r>
            <a:endParaRPr lang="en-US" i="1" dirty="0"/>
          </a:p>
        </p:txBody>
      </p:sp>
      <p:sp>
        <p:nvSpPr>
          <p:cNvPr id="3" name="Content Placeholder 2"/>
          <p:cNvSpPr>
            <a:spLocks noGrp="1"/>
          </p:cNvSpPr>
          <p:nvPr>
            <p:ph idx="1"/>
          </p:nvPr>
        </p:nvSpPr>
        <p:spPr/>
        <p:txBody>
          <a:bodyPr/>
          <a:lstStyle/>
          <a:p>
            <a:r>
              <a:rPr lang="en-US" dirty="0" smtClean="0">
                <a:latin typeface="+mn-lt"/>
              </a:rPr>
              <a:t>Training on developmental monitoring w/ LTSAE</a:t>
            </a:r>
          </a:p>
          <a:p>
            <a:pPr lvl="1"/>
            <a:r>
              <a:rPr lang="en-US" dirty="0" smtClean="0"/>
              <a:t>For child care professionals (CCPs)</a:t>
            </a:r>
          </a:p>
          <a:p>
            <a:pPr lvl="1"/>
            <a:r>
              <a:rPr lang="en-US" dirty="0" smtClean="0"/>
              <a:t>Free, 1 hour, online</a:t>
            </a:r>
          </a:p>
          <a:p>
            <a:pPr lvl="1"/>
            <a:r>
              <a:rPr lang="en-US" dirty="0" smtClean="0">
                <a:latin typeface="+mn-lt"/>
              </a:rPr>
              <a:t>CE’s available</a:t>
            </a:r>
          </a:p>
          <a:p>
            <a:r>
              <a:rPr lang="en-US" dirty="0" smtClean="0">
                <a:latin typeface="+mn-lt"/>
              </a:rPr>
              <a:t>4 Modules:</a:t>
            </a:r>
          </a:p>
          <a:p>
            <a:pPr lvl="1"/>
            <a:r>
              <a:rPr lang="en-US" dirty="0" smtClean="0"/>
              <a:t>CCPs important role in dev monitoring</a:t>
            </a:r>
          </a:p>
          <a:p>
            <a:pPr lvl="1"/>
            <a:r>
              <a:rPr lang="en-US" dirty="0" smtClean="0"/>
              <a:t>Understanding children’s dev milestones</a:t>
            </a:r>
          </a:p>
          <a:p>
            <a:pPr lvl="1"/>
            <a:r>
              <a:rPr lang="en-US" dirty="0" smtClean="0"/>
              <a:t>Objective and engaged dev monitoring</a:t>
            </a:r>
          </a:p>
          <a:p>
            <a:pPr lvl="1"/>
            <a:r>
              <a:rPr lang="en-US" dirty="0" smtClean="0"/>
              <a:t>How to talk with parents about their child’s development</a:t>
            </a:r>
          </a:p>
          <a:p>
            <a:pPr marL="0" indent="0">
              <a:buNone/>
            </a:pPr>
            <a:endParaRPr lang="en-US" dirty="0">
              <a:latin typeface="+mn-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799" y="2209800"/>
            <a:ext cx="2372705" cy="2103700"/>
          </a:xfrm>
          <a:prstGeom prst="rect">
            <a:avLst/>
          </a:prstGeom>
        </p:spPr>
      </p:pic>
      <p:sp>
        <p:nvSpPr>
          <p:cNvPr id="6" name="TextBox 5"/>
          <p:cNvSpPr txBox="1"/>
          <p:nvPr/>
        </p:nvSpPr>
        <p:spPr>
          <a:xfrm>
            <a:off x="3352800" y="6501884"/>
            <a:ext cx="2438401" cy="338554"/>
          </a:xfrm>
          <a:prstGeom prst="rect">
            <a:avLst/>
          </a:prstGeom>
          <a:noFill/>
        </p:spPr>
        <p:txBody>
          <a:bodyPr wrap="square" rtlCol="0">
            <a:spAutoFit/>
          </a:bodyPr>
          <a:lstStyle/>
          <a:p>
            <a:pPr algn="ctr"/>
            <a:r>
              <a:rPr lang="en-US" sz="1600" dirty="0">
                <a:solidFill>
                  <a:srgbClr val="660066"/>
                </a:solidFill>
              </a:rPr>
              <a:t>www.cdc.gov/ActEarly</a:t>
            </a:r>
          </a:p>
        </p:txBody>
      </p:sp>
    </p:spTree>
    <p:extLst>
      <p:ext uri="{BB962C8B-B14F-4D97-AF65-F5344CB8AC3E}">
        <p14:creationId xmlns:p14="http://schemas.microsoft.com/office/powerpoint/2010/main" val="3429607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763" y="381000"/>
            <a:ext cx="3579437" cy="544286"/>
          </a:xfrm>
        </p:spPr>
        <p:txBody>
          <a:bodyPr/>
          <a:lstStyle/>
          <a:p>
            <a:r>
              <a:rPr lang="en-US" dirty="0" smtClean="0"/>
              <a:t>Positive Parenting Tips</a:t>
            </a:r>
            <a:endParaRPr lang="en-US" dirty="0"/>
          </a:p>
        </p:txBody>
      </p:sp>
      <p:sp>
        <p:nvSpPr>
          <p:cNvPr id="3" name="Content Placeholder 2"/>
          <p:cNvSpPr>
            <a:spLocks noGrp="1"/>
          </p:cNvSpPr>
          <p:nvPr>
            <p:ph idx="1"/>
          </p:nvPr>
        </p:nvSpPr>
        <p:spPr>
          <a:xfrm>
            <a:off x="304800" y="1143000"/>
            <a:ext cx="5321850" cy="1676400"/>
          </a:xfrm>
        </p:spPr>
        <p:txBody>
          <a:bodyPr/>
          <a:lstStyle/>
          <a:p>
            <a:pPr marL="0" indent="0">
              <a:buNone/>
            </a:pPr>
            <a:r>
              <a:rPr lang="en-US" dirty="0" smtClean="0">
                <a:latin typeface="+mn-lt"/>
              </a:rPr>
              <a:t>Parenting tip sheets  on healthy development from infancy through adolescence</a:t>
            </a:r>
          </a:p>
          <a:p>
            <a:pPr marL="0" indent="0">
              <a:buNone/>
            </a:pPr>
            <a:endParaRPr lang="en-US" dirty="0" smtClean="0"/>
          </a:p>
        </p:txBody>
      </p:sp>
      <p:pic>
        <p:nvPicPr>
          <p:cNvPr id="8"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534" t="13597" r="31086" b="6338"/>
          <a:stretch/>
        </p:blipFill>
        <p:spPr bwMode="auto">
          <a:xfrm>
            <a:off x="6105164" y="457200"/>
            <a:ext cx="2524845" cy="3291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3962400"/>
            <a:ext cx="2847975" cy="2371725"/>
          </a:xfrm>
          <a:prstGeom prst="rect">
            <a:avLst/>
          </a:prstGeom>
        </p:spPr>
      </p:pic>
      <p:sp>
        <p:nvSpPr>
          <p:cNvPr id="11" name="Content Placeholder 2"/>
          <p:cNvSpPr txBox="1">
            <a:spLocks/>
          </p:cNvSpPr>
          <p:nvPr/>
        </p:nvSpPr>
        <p:spPr>
          <a:xfrm>
            <a:off x="304800" y="4343400"/>
            <a:ext cx="5334000" cy="1676400"/>
          </a:xfrm>
          <a:prstGeom prst="rect">
            <a:avLst/>
          </a:prstGeom>
        </p:spPr>
        <p:txBody>
          <a:bodyPr/>
          <a:lstStyle>
            <a:lvl1pPr marL="342900" indent="-342900" algn="l" defTabSz="914400" rtl="0" eaLnBrk="1" latinLnBrk="0" hangingPunct="1">
              <a:spcBef>
                <a:spcPct val="20000"/>
              </a:spcBef>
              <a:buClr>
                <a:schemeClr val="accent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tx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dirty="0" smtClean="0">
                <a:latin typeface="+mn-lt"/>
              </a:rPr>
              <a:t>Common challenges and solutions.  Interactive with video examples.</a:t>
            </a:r>
          </a:p>
        </p:txBody>
      </p:sp>
      <p:sp>
        <p:nvSpPr>
          <p:cNvPr id="9" name="Rectangle 8"/>
          <p:cNvSpPr/>
          <p:nvPr/>
        </p:nvSpPr>
        <p:spPr>
          <a:xfrm>
            <a:off x="304800" y="3389293"/>
            <a:ext cx="4572000" cy="954107"/>
          </a:xfrm>
          <a:prstGeom prst="rect">
            <a:avLst/>
          </a:prstGeom>
        </p:spPr>
        <p:txBody>
          <a:bodyPr>
            <a:spAutoFit/>
          </a:bodyPr>
          <a:lstStyle/>
          <a:p>
            <a:r>
              <a:rPr lang="en-US" sz="2800" b="1" dirty="0">
                <a:latin typeface="Calibri" panose="020F0502020204030204" pitchFamily="34" charset="0"/>
              </a:rPr>
              <a:t>Essentials for Parenting Toddlers and Preschoolers</a:t>
            </a:r>
          </a:p>
        </p:txBody>
      </p:sp>
      <p:sp>
        <p:nvSpPr>
          <p:cNvPr id="10" name="TextBox 9"/>
          <p:cNvSpPr txBox="1"/>
          <p:nvPr/>
        </p:nvSpPr>
        <p:spPr>
          <a:xfrm>
            <a:off x="3352800" y="6501884"/>
            <a:ext cx="2438401" cy="338554"/>
          </a:xfrm>
          <a:prstGeom prst="rect">
            <a:avLst/>
          </a:prstGeom>
          <a:noFill/>
        </p:spPr>
        <p:txBody>
          <a:bodyPr wrap="square" rtlCol="0">
            <a:spAutoFit/>
          </a:bodyPr>
          <a:lstStyle/>
          <a:p>
            <a:pPr algn="ctr"/>
            <a:r>
              <a:rPr lang="en-US" sz="1600" dirty="0">
                <a:solidFill>
                  <a:srgbClr val="660066"/>
                </a:solidFill>
              </a:rPr>
              <a:t>www.cdc.gov/ActEarly</a:t>
            </a:r>
          </a:p>
        </p:txBody>
      </p:sp>
    </p:spTree>
    <p:extLst>
      <p:ext uri="{BB962C8B-B14F-4D97-AF65-F5344CB8AC3E}">
        <p14:creationId xmlns:p14="http://schemas.microsoft.com/office/powerpoint/2010/main" val="2135277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Act Early Initiative</a:t>
            </a:r>
            <a:endParaRPr lang="en-US" sz="3200" dirty="0"/>
          </a:p>
        </p:txBody>
      </p:sp>
      <p:sp>
        <p:nvSpPr>
          <p:cNvPr id="3" name="Content Placeholder 2"/>
          <p:cNvSpPr>
            <a:spLocks noGrp="1"/>
          </p:cNvSpPr>
          <p:nvPr>
            <p:ph idx="1"/>
          </p:nvPr>
        </p:nvSpPr>
        <p:spPr>
          <a:xfrm>
            <a:off x="457200" y="1371600"/>
            <a:ext cx="8229600" cy="4419601"/>
          </a:xfrm>
        </p:spPr>
        <p:txBody>
          <a:bodyPr/>
          <a:lstStyle/>
          <a:p>
            <a:pPr marL="0" indent="0">
              <a:buNone/>
            </a:pPr>
            <a:r>
              <a:rPr lang="en-US" sz="2600" dirty="0" smtClean="0">
                <a:solidFill>
                  <a:schemeClr val="accent1"/>
                </a:solidFill>
                <a:latin typeface="Arial" panose="020B0604020202020204" pitchFamily="34" charset="0"/>
                <a:cs typeface="Arial" panose="020B0604020202020204" pitchFamily="34" charset="0"/>
              </a:rPr>
              <a:t>A partnership of CDC, HRSA, AUCD, and AMCHP:</a:t>
            </a:r>
            <a:endParaRPr lang="en-US" sz="2600" dirty="0">
              <a:solidFill>
                <a:schemeClr val="accent1"/>
              </a:solidFill>
              <a:latin typeface="Arial" panose="020B0604020202020204" pitchFamily="34" charset="0"/>
              <a:ea typeface="Times New Roman" pitchFamily="18" charset="0"/>
              <a:cs typeface="Arial" panose="020B0604020202020204" pitchFamily="34" charset="0"/>
            </a:endParaRPr>
          </a:p>
          <a:p>
            <a:pPr marL="633413" lvl="1" indent="-233363" eaLnBrk="0" fontAlgn="base" hangingPunct="0">
              <a:spcBef>
                <a:spcPct val="0"/>
              </a:spcBef>
              <a:spcAft>
                <a:spcPct val="0"/>
              </a:spcAft>
              <a:buSzPct val="75000"/>
            </a:pPr>
            <a:r>
              <a:rPr lang="en-US" sz="2600" dirty="0" smtClean="0">
                <a:solidFill>
                  <a:schemeClr val="accent1"/>
                </a:solidFill>
                <a:latin typeface="Arial" panose="020B0604020202020204" pitchFamily="34" charset="0"/>
                <a:ea typeface="Times New Roman" pitchFamily="18" charset="0"/>
                <a:cs typeface="Arial" panose="020B0604020202020204" pitchFamily="34" charset="0"/>
              </a:rPr>
              <a:t>Act </a:t>
            </a:r>
            <a:r>
              <a:rPr lang="en-US" sz="2600" dirty="0">
                <a:solidFill>
                  <a:schemeClr val="accent1"/>
                </a:solidFill>
                <a:latin typeface="Arial" panose="020B0604020202020204" pitchFamily="34" charset="0"/>
                <a:ea typeface="Times New Roman" pitchFamily="18" charset="0"/>
                <a:cs typeface="Arial" panose="020B0604020202020204" pitchFamily="34" charset="0"/>
              </a:rPr>
              <a:t>Early </a:t>
            </a:r>
            <a:r>
              <a:rPr lang="en-US" sz="2600" dirty="0" smtClean="0">
                <a:solidFill>
                  <a:schemeClr val="accent1"/>
                </a:solidFill>
                <a:latin typeface="Arial" panose="020B0604020202020204" pitchFamily="34" charset="0"/>
                <a:ea typeface="Times New Roman" pitchFamily="18" charset="0"/>
                <a:cs typeface="Arial" panose="020B0604020202020204" pitchFamily="34" charset="0"/>
              </a:rPr>
              <a:t>Summits (2008-2010): state teams at 11 regional summits</a:t>
            </a:r>
            <a:endParaRPr lang="en-US" sz="2600" dirty="0">
              <a:solidFill>
                <a:schemeClr val="accent1"/>
              </a:solidFill>
              <a:latin typeface="Arial" panose="020B0604020202020204" pitchFamily="34" charset="0"/>
              <a:ea typeface="Times New Roman" pitchFamily="18" charset="0"/>
              <a:cs typeface="Arial" panose="020B0604020202020204" pitchFamily="34" charset="0"/>
            </a:endParaRPr>
          </a:p>
          <a:p>
            <a:pPr marL="633413" lvl="1" indent="-233363" eaLnBrk="0" fontAlgn="base" hangingPunct="0">
              <a:spcBef>
                <a:spcPct val="0"/>
              </a:spcBef>
              <a:spcAft>
                <a:spcPct val="0"/>
              </a:spcAft>
              <a:buSzPct val="75000"/>
            </a:pPr>
            <a:r>
              <a:rPr lang="en-US" sz="2600" dirty="0">
                <a:solidFill>
                  <a:schemeClr val="accent1"/>
                </a:solidFill>
                <a:latin typeface="Arial" panose="020B0604020202020204" pitchFamily="34" charset="0"/>
                <a:ea typeface="Times New Roman" pitchFamily="18" charset="0"/>
                <a:cs typeface="Arial" panose="020B0604020202020204" pitchFamily="34" charset="0"/>
              </a:rPr>
              <a:t>Act Early </a:t>
            </a:r>
            <a:r>
              <a:rPr lang="en-US" sz="2600" dirty="0" smtClean="0">
                <a:solidFill>
                  <a:schemeClr val="accent1"/>
                </a:solidFill>
                <a:latin typeface="Arial" panose="020B0604020202020204" pitchFamily="34" charset="0"/>
                <a:ea typeface="Times New Roman" pitchFamily="18" charset="0"/>
                <a:cs typeface="Arial" panose="020B0604020202020204" pitchFamily="34" charset="0"/>
              </a:rPr>
              <a:t>Ambassadors – currently in 30 states</a:t>
            </a:r>
            <a:endParaRPr lang="en-US" sz="2600" dirty="0">
              <a:solidFill>
                <a:schemeClr val="accent1"/>
              </a:solidFill>
              <a:latin typeface="Arial" panose="020B0604020202020204" pitchFamily="34" charset="0"/>
              <a:ea typeface="Times New Roman" pitchFamily="18" charset="0"/>
              <a:cs typeface="Arial" panose="020B0604020202020204" pitchFamily="34" charset="0"/>
            </a:endParaRPr>
          </a:p>
          <a:p>
            <a:pPr marL="400050" lvl="1" indent="0">
              <a:buNone/>
            </a:pPr>
            <a:r>
              <a:rPr lang="en-US" sz="2400" dirty="0" smtClean="0">
                <a:solidFill>
                  <a:schemeClr val="accent5">
                    <a:lumMod val="50000"/>
                  </a:schemeClr>
                </a:solidFill>
                <a:latin typeface="Arial" panose="020B0604020202020204" pitchFamily="34" charset="0"/>
                <a:cs typeface="Arial" panose="020B0604020202020204" pitchFamily="34" charset="0"/>
                <a:hlinkClick r:id="rId3"/>
              </a:rPr>
              <a:t>http</a:t>
            </a:r>
            <a:r>
              <a:rPr lang="en-US" sz="2400" dirty="0">
                <a:solidFill>
                  <a:schemeClr val="accent5">
                    <a:lumMod val="50000"/>
                  </a:schemeClr>
                </a:solidFill>
                <a:latin typeface="Arial" panose="020B0604020202020204" pitchFamily="34" charset="0"/>
                <a:cs typeface="Arial" panose="020B0604020202020204" pitchFamily="34" charset="0"/>
                <a:hlinkClick r:id="rId3"/>
              </a:rPr>
              <a:t>://</a:t>
            </a:r>
            <a:r>
              <a:rPr lang="en-US" sz="2400" dirty="0" smtClean="0">
                <a:solidFill>
                  <a:schemeClr val="accent5">
                    <a:lumMod val="50000"/>
                  </a:schemeClr>
                </a:solidFill>
                <a:latin typeface="Arial" panose="020B0604020202020204" pitchFamily="34" charset="0"/>
                <a:cs typeface="Arial" panose="020B0604020202020204" pitchFamily="34" charset="0"/>
                <a:hlinkClick r:id="rId3"/>
              </a:rPr>
              <a:t>www.aucd.org/docs/actearly/ambassadors/2014%20Ambassadors%20Roster_Contact%20Information.pdf</a:t>
            </a:r>
            <a:endParaRPr lang="en-US" sz="2400" dirty="0" smtClean="0">
              <a:solidFill>
                <a:schemeClr val="accent5">
                  <a:lumMod val="50000"/>
                </a:schemeClr>
              </a:solidFill>
              <a:latin typeface="Arial" panose="020B0604020202020204" pitchFamily="34" charset="0"/>
              <a:cs typeface="Arial" panose="020B0604020202020204" pitchFamily="34" charset="0"/>
            </a:endParaRPr>
          </a:p>
          <a:p>
            <a:pPr lvl="1"/>
            <a:r>
              <a:rPr lang="en-US" sz="2600" b="0" dirty="0" smtClean="0">
                <a:solidFill>
                  <a:schemeClr val="accent5">
                    <a:lumMod val="50000"/>
                  </a:schemeClr>
                </a:solidFill>
                <a:latin typeface="Arial" panose="020B0604020202020204" pitchFamily="34" charset="0"/>
                <a:cs typeface="Arial" panose="020B0604020202020204" pitchFamily="34" charset="0"/>
              </a:rPr>
              <a:t>Act Early State System Grants – competitive  2 year state team grants to strengthen state/community systems for early identification and improve coordination of early </a:t>
            </a:r>
            <a:r>
              <a:rPr lang="en-US" sz="2600" b="0" dirty="0">
                <a:solidFill>
                  <a:schemeClr val="accent5">
                    <a:lumMod val="50000"/>
                  </a:schemeClr>
                </a:solidFill>
                <a:latin typeface="Arial" panose="020B0604020202020204" pitchFamily="34" charset="0"/>
                <a:cs typeface="Arial" panose="020B0604020202020204" pitchFamily="34" charset="0"/>
              </a:rPr>
              <a:t>intervention services for children with signs of ASD/DD </a:t>
            </a:r>
          </a:p>
        </p:txBody>
      </p:sp>
      <p:sp>
        <p:nvSpPr>
          <p:cNvPr id="5" name="Text Placeholder 4"/>
          <p:cNvSpPr txBox="1">
            <a:spLocks noGrp="1"/>
          </p:cNvSpPr>
          <p:nvPr>
            <p:ph type="body" sz="quarter" idx="11"/>
          </p:nvPr>
        </p:nvSpPr>
        <p:spPr>
          <a:prstGeom prst="rect">
            <a:avLst/>
          </a:prstGeom>
          <a:noFill/>
        </p:spPr>
        <p:txBody>
          <a:bodyPr wrap="square" rtlCol="0">
            <a:spAutoFit/>
          </a:bodyPr>
          <a:lstStyle/>
          <a:p>
            <a:pPr algn="ctr"/>
            <a:r>
              <a:rPr lang="en-US" sz="1600" dirty="0">
                <a:solidFill>
                  <a:srgbClr val="660066"/>
                </a:solidFill>
              </a:rPr>
              <a:t>www.cdc.gov/ActEarly</a:t>
            </a:r>
          </a:p>
        </p:txBody>
      </p:sp>
    </p:spTree>
    <p:extLst>
      <p:ext uri="{BB962C8B-B14F-4D97-AF65-F5344CB8AC3E}">
        <p14:creationId xmlns:p14="http://schemas.microsoft.com/office/powerpoint/2010/main" val="3889772664"/>
      </p:ext>
    </p:extLst>
  </p:cSld>
  <p:clrMapOvr>
    <a:masterClrMapping/>
  </p:clrMapOvr>
  <p:transition>
    <p:fade/>
  </p:transition>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DC_OD_PPT_light([1]">
  <a:themeElements>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quity">
  <a:themeElements>
    <a:clrScheme name="Custom 1">
      <a:dk1>
        <a:srgbClr val="002060"/>
      </a:dk1>
      <a:lt1>
        <a:sysClr val="window" lastClr="FFFFFF"/>
      </a:lt1>
      <a:dk2>
        <a:srgbClr val="696464"/>
      </a:dk2>
      <a:lt2>
        <a:srgbClr val="E9E5DC"/>
      </a:lt2>
      <a:accent1>
        <a:srgbClr val="002060"/>
      </a:accent1>
      <a:accent2>
        <a:srgbClr val="CC9900"/>
      </a:accent2>
      <a:accent3>
        <a:srgbClr val="FFE084"/>
      </a:accent3>
      <a:accent4>
        <a:srgbClr val="002060"/>
      </a:accent4>
      <a:accent5>
        <a:srgbClr val="FFEFC1"/>
      </a:accent5>
      <a:accent6>
        <a:srgbClr val="0070C0"/>
      </a:accent6>
      <a:hlink>
        <a:srgbClr val="00206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ecta-ppt-template-v2">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3649</TotalTime>
  <Words>3967</Words>
  <Application>Microsoft Office PowerPoint</Application>
  <PresentationFormat>On-screen Show (4:3)</PresentationFormat>
  <Paragraphs>364</Paragraphs>
  <Slides>50</Slides>
  <Notes>17</Notes>
  <HiddenSlides>0</HiddenSlides>
  <MMClips>0</MMClips>
  <ScaleCrop>false</ScaleCrop>
  <HeadingPairs>
    <vt:vector size="4" baseType="variant">
      <vt:variant>
        <vt:lpstr>Theme</vt:lpstr>
      </vt:variant>
      <vt:variant>
        <vt:i4>4</vt:i4>
      </vt:variant>
      <vt:variant>
        <vt:lpstr>Slide Titles</vt:lpstr>
      </vt:variant>
      <vt:variant>
        <vt:i4>50</vt:i4>
      </vt:variant>
    </vt:vector>
  </HeadingPairs>
  <TitlesOfParts>
    <vt:vector size="54" baseType="lpstr">
      <vt:lpstr>Office Theme</vt:lpstr>
      <vt:lpstr>CDC_OD_PPT_light([1]</vt:lpstr>
      <vt:lpstr>Equity</vt:lpstr>
      <vt:lpstr>ecta-ppt-template-v2</vt:lpstr>
      <vt:lpstr>Developmental Monitoring, Screening, and Early Identification</vt:lpstr>
      <vt:lpstr>Session Outcomes</vt:lpstr>
      <vt:lpstr>Celebrating Developmental Milestone: Learn the Signs. Act Early.</vt:lpstr>
      <vt:lpstr>Learn the Signs. Act Early</vt:lpstr>
      <vt:lpstr>Celebrating Milestones</vt:lpstr>
      <vt:lpstr>Campaign Materials</vt:lpstr>
      <vt:lpstr>Watch Me! Celebrating Milestones and Sharing Concerns</vt:lpstr>
      <vt:lpstr>Positive Parenting Tips</vt:lpstr>
      <vt:lpstr>Act Early Initiative</vt:lpstr>
      <vt:lpstr>Celebrating Milestones: State examples  </vt:lpstr>
      <vt:lpstr>Educating Primary Referral Sources: State Examples</vt:lpstr>
      <vt:lpstr>Evidence-Base Practices</vt:lpstr>
      <vt:lpstr>What is Screening?</vt:lpstr>
      <vt:lpstr>Universal Screening</vt:lpstr>
      <vt:lpstr>Targeted Screening: ASD</vt:lpstr>
      <vt:lpstr>Examples of ASD Screening Tools</vt:lpstr>
      <vt:lpstr>M-CHAT-R &amp; M-CHAT-R/F</vt:lpstr>
      <vt:lpstr>Providers and Professionals as Primary Referral Sources</vt:lpstr>
      <vt:lpstr>Take Notice</vt:lpstr>
      <vt:lpstr>Trust Your Instincts/Prepare to Act</vt:lpstr>
      <vt:lpstr>Take Action: Talking with Families</vt:lpstr>
      <vt:lpstr>Next Steps with Families</vt:lpstr>
      <vt:lpstr>LTSAE Tips and Fact Sheets for Families</vt:lpstr>
      <vt:lpstr>Developmental Screening Passport</vt:lpstr>
      <vt:lpstr>Talking to Parents Resources</vt:lpstr>
      <vt:lpstr>Resources on Evidence Based Practices for Professionals</vt:lpstr>
      <vt:lpstr>PowerPoint Presentation</vt:lpstr>
      <vt:lpstr>PowerPoint Presentation</vt:lpstr>
      <vt:lpstr>ABCD State Map</vt:lpstr>
      <vt:lpstr>Implementing Evidence-Based Developmental and Behavioral Screening</vt:lpstr>
      <vt:lpstr>Challenges: Developmental and Behavioral Screening</vt:lpstr>
      <vt:lpstr>Why is Implementation Variable?</vt:lpstr>
      <vt:lpstr>Addressing the Challenges</vt:lpstr>
      <vt:lpstr>Addressing the Challenges and Sharing Successes</vt:lpstr>
      <vt:lpstr>Using Systems Improvement and Implementation Science </vt:lpstr>
      <vt:lpstr>CO: Assuring Better Child health and Development (ABCD)</vt:lpstr>
      <vt:lpstr>Challenge for CO</vt:lpstr>
      <vt:lpstr>CO: Improving Data Systems</vt:lpstr>
      <vt:lpstr>CO: Strengthening Accountability and Quality Improvement</vt:lpstr>
      <vt:lpstr>CO: Improving Governance</vt:lpstr>
      <vt:lpstr>CO: Personnel/Workforce Development</vt:lpstr>
      <vt:lpstr>CO: Exploration &amp; Installation</vt:lpstr>
      <vt:lpstr>CO: Initial and Full Implementation</vt:lpstr>
      <vt:lpstr>CO: Initial and Full Implementation</vt:lpstr>
      <vt:lpstr>CO: Building on Success/Expansion</vt:lpstr>
      <vt:lpstr>CO: Building on Success/Expansion</vt:lpstr>
      <vt:lpstr>Building on Successes</vt:lpstr>
      <vt:lpstr>CO’s ABCD: Model Community Framework (MCF)</vt:lpstr>
      <vt:lpstr>Take Home Points:</vt:lpstr>
      <vt:lpstr>The Bottom Line is . . .</vt:lpstr>
    </vt:vector>
  </TitlesOfParts>
  <Company>The University of North Carolina at Chapel 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Monitoring, Screening, and Early Identification</dc:title>
  <dc:creator>fpg</dc:creator>
  <cp:lastModifiedBy>fpg</cp:lastModifiedBy>
  <cp:revision>285</cp:revision>
  <cp:lastPrinted>2014-09-19T20:03:32Z</cp:lastPrinted>
  <dcterms:created xsi:type="dcterms:W3CDTF">2014-09-08T20:13:20Z</dcterms:created>
  <dcterms:modified xsi:type="dcterms:W3CDTF">2014-10-14T14:34:19Z</dcterms:modified>
</cp:coreProperties>
</file>