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45"/>
  </p:notesMasterIdLst>
  <p:sldIdLst>
    <p:sldId id="576" r:id="rId7"/>
    <p:sldId id="568" r:id="rId8"/>
    <p:sldId id="577" r:id="rId9"/>
    <p:sldId id="375" r:id="rId10"/>
    <p:sldId id="436" r:id="rId11"/>
    <p:sldId id="449" r:id="rId12"/>
    <p:sldId id="541" r:id="rId13"/>
    <p:sldId id="548" r:id="rId14"/>
    <p:sldId id="540" r:id="rId15"/>
    <p:sldId id="539" r:id="rId16"/>
    <p:sldId id="550" r:id="rId17"/>
    <p:sldId id="544" r:id="rId18"/>
    <p:sldId id="581" r:id="rId19"/>
    <p:sldId id="556" r:id="rId20"/>
    <p:sldId id="557" r:id="rId21"/>
    <p:sldId id="558" r:id="rId22"/>
    <p:sldId id="559" r:id="rId23"/>
    <p:sldId id="560" r:id="rId24"/>
    <p:sldId id="561" r:id="rId25"/>
    <p:sldId id="562" r:id="rId26"/>
    <p:sldId id="545" r:id="rId27"/>
    <p:sldId id="572" r:id="rId28"/>
    <p:sldId id="566" r:id="rId29"/>
    <p:sldId id="583" r:id="rId30"/>
    <p:sldId id="258" r:id="rId31"/>
    <p:sldId id="259" r:id="rId32"/>
    <p:sldId id="260" r:id="rId33"/>
    <p:sldId id="575" r:id="rId34"/>
    <p:sldId id="585" r:id="rId35"/>
    <p:sldId id="586" r:id="rId36"/>
    <p:sldId id="584" r:id="rId37"/>
    <p:sldId id="450" r:id="rId38"/>
    <p:sldId id="573" r:id="rId39"/>
    <p:sldId id="570" r:id="rId40"/>
    <p:sldId id="582" r:id="rId41"/>
    <p:sldId id="267" r:id="rId42"/>
    <p:sldId id="269" r:id="rId43"/>
    <p:sldId id="257" r:id="rId44"/>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FD9833-F6F6-40B0-98F2-64F76C8B942D}">
          <p14:sldIdLst>
            <p14:sldId id="576"/>
            <p14:sldId id="568"/>
            <p14:sldId id="577"/>
            <p14:sldId id="375"/>
            <p14:sldId id="436"/>
            <p14:sldId id="449"/>
          </p14:sldIdLst>
        </p14:section>
        <p14:section name="Default Section" id="{E60D6CB9-9857-4AFB-B715-38B09374DD0A}">
          <p14:sldIdLst>
            <p14:sldId id="541"/>
            <p14:sldId id="548"/>
            <p14:sldId id="540"/>
            <p14:sldId id="539"/>
            <p14:sldId id="550"/>
            <p14:sldId id="544"/>
            <p14:sldId id="581"/>
            <p14:sldId id="556"/>
            <p14:sldId id="557"/>
            <p14:sldId id="558"/>
            <p14:sldId id="559"/>
            <p14:sldId id="560"/>
            <p14:sldId id="561"/>
            <p14:sldId id="562"/>
            <p14:sldId id="545"/>
            <p14:sldId id="572"/>
            <p14:sldId id="566"/>
            <p14:sldId id="583"/>
            <p14:sldId id="258"/>
            <p14:sldId id="259"/>
            <p14:sldId id="260"/>
            <p14:sldId id="575"/>
            <p14:sldId id="585"/>
            <p14:sldId id="586"/>
            <p14:sldId id="584"/>
            <p14:sldId id="450"/>
            <p14:sldId id="573"/>
            <p14:sldId id="570"/>
            <p14:sldId id="582"/>
            <p14:sldId id="267"/>
            <p14:sldId id="269"/>
            <p14:sldId id="25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ling, Darcalyn" initials="D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09A"/>
    <a:srgbClr val="7E90C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8" autoAdjust="0"/>
    <p:restoredTop sz="94682" autoAdjust="0"/>
  </p:normalViewPr>
  <p:slideViewPr>
    <p:cSldViewPr snapToGrid="0">
      <p:cViewPr varScale="1">
        <p:scale>
          <a:sx n="108" d="100"/>
          <a:sy n="108" d="100"/>
        </p:scale>
        <p:origin x="576" y="102"/>
      </p:cViewPr>
      <p:guideLst>
        <p:guide orient="horz" pos="2160"/>
        <p:guide pos="3840"/>
      </p:guideLst>
    </p:cSldViewPr>
  </p:slideViewPr>
  <p:outlineViewPr>
    <p:cViewPr>
      <p:scale>
        <a:sx n="33" d="100"/>
        <a:sy n="33" d="100"/>
      </p:scale>
      <p:origin x="0" y="-12954"/>
    </p:cViewPr>
  </p:outlineViewPr>
  <p:notesTextViewPr>
    <p:cViewPr>
      <p:scale>
        <a:sx n="1" d="1"/>
        <a:sy n="1" d="1"/>
      </p:scale>
      <p:origin x="0" y="0"/>
    </p:cViewPr>
  </p:notesTextViewPr>
  <p:sorterViewPr>
    <p:cViewPr varScale="1">
      <p:scale>
        <a:sx n="100" d="100"/>
        <a:sy n="100" d="100"/>
      </p:scale>
      <p:origin x="0" y="-453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jnguyen\Desktop\Child%20Find\619childcountFFY17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Sheet2!$B$1</c:f>
              <c:strCache>
                <c:ptCount val="1"/>
                <c:pt idx="0">
                  <c:v>Percentage of population receiving Early Intervention services, birth to age 3 (%)</c:v>
                </c:pt>
              </c:strCache>
            </c:strRef>
          </c:tx>
          <c:spPr>
            <a:solidFill>
              <a:schemeClr val="accent1"/>
            </a:solidFill>
            <a:ln>
              <a:noFill/>
            </a:ln>
            <a:effectLst/>
          </c:spPr>
          <c:invertIfNegative val="0"/>
          <c:dLbls>
            <c:dLbl>
              <c:idx val="0"/>
              <c:layout>
                <c:manualLayout>
                  <c:x val="0.19115007058211672"/>
                  <c:y val="-1.050014724991905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2C-C248-A25B-410B7B49A3B7}"/>
                </c:ext>
              </c:extLst>
            </c:dLbl>
            <c:dLbl>
              <c:idx val="51"/>
              <c:layout>
                <c:manualLayout>
                  <c:x val="-1.6447766903630973E-3"/>
                  <c:y val="-3.36700336700333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2C-C248-A25B-410B7B49A3B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Sheet2!$A$2:$A$58</c:f>
              <c:strCache>
                <c:ptCount val="57"/>
                <c:pt idx="0">
                  <c:v>Arkansas</c:v>
                </c:pt>
                <c:pt idx="1">
                  <c:v>Oklahoma</c:v>
                </c:pt>
                <c:pt idx="2">
                  <c:v>Mississippi</c:v>
                </c:pt>
                <c:pt idx="3">
                  <c:v>Alabama</c:v>
                </c:pt>
                <c:pt idx="4">
                  <c:v>Texas</c:v>
                </c:pt>
                <c:pt idx="5">
                  <c:v>Montana</c:v>
                </c:pt>
                <c:pt idx="6">
                  <c:v>Arizona</c:v>
                </c:pt>
                <c:pt idx="7">
                  <c:v>Florida</c:v>
                </c:pt>
                <c:pt idx="8">
                  <c:v>Maine</c:v>
                </c:pt>
                <c:pt idx="9">
                  <c:v>Georgia</c:v>
                </c:pt>
                <c:pt idx="10">
                  <c:v>Iowa</c:v>
                </c:pt>
                <c:pt idx="11">
                  <c:v>Nebraska</c:v>
                </c:pt>
                <c:pt idx="12">
                  <c:v>Ohio</c:v>
                </c:pt>
                <c:pt idx="13">
                  <c:v>Alaska</c:v>
                </c:pt>
                <c:pt idx="14">
                  <c:v>Louisiana</c:v>
                </c:pt>
                <c:pt idx="15">
                  <c:v>Tennessee</c:v>
                </c:pt>
                <c:pt idx="16">
                  <c:v>South Carolina</c:v>
                </c:pt>
                <c:pt idx="17">
                  <c:v>Minnesota</c:v>
                </c:pt>
                <c:pt idx="18">
                  <c:v>North Carolina</c:v>
                </c:pt>
                <c:pt idx="19">
                  <c:v>Wisconsin</c:v>
                </c:pt>
                <c:pt idx="20">
                  <c:v>District of Columbia</c:v>
                </c:pt>
                <c:pt idx="21">
                  <c:v>Idaho</c:v>
                </c:pt>
                <c:pt idx="22">
                  <c:v>Oregon</c:v>
                </c:pt>
                <c:pt idx="23">
                  <c:v>Utah</c:v>
                </c:pt>
                <c:pt idx="24">
                  <c:v>Missouri</c:v>
                </c:pt>
                <c:pt idx="25">
                  <c:v>Nevada</c:v>
                </c:pt>
                <c:pt idx="26">
                  <c:v>Washington</c:v>
                </c:pt>
                <c:pt idx="27">
                  <c:v>Kentucky</c:v>
                </c:pt>
                <c:pt idx="28">
                  <c:v>Michigan</c:v>
                </c:pt>
                <c:pt idx="29">
                  <c:v>California</c:v>
                </c:pt>
                <c:pt idx="30">
                  <c:v>Hawaii</c:v>
                </c:pt>
                <c:pt idx="31">
                  <c:v>US and Outlying Areas</c:v>
                </c:pt>
                <c:pt idx="32">
                  <c:v>South Dakota</c:v>
                </c:pt>
                <c:pt idx="33">
                  <c:v>Virginia</c:v>
                </c:pt>
                <c:pt idx="34">
                  <c:v>Delaware</c:v>
                </c:pt>
                <c:pt idx="35">
                  <c:v>Illinois</c:v>
                </c:pt>
                <c:pt idx="36">
                  <c:v>Colorado</c:v>
                </c:pt>
                <c:pt idx="37">
                  <c:v>Maryland</c:v>
                </c:pt>
                <c:pt idx="38">
                  <c:v>Indiana</c:v>
                </c:pt>
                <c:pt idx="39">
                  <c:v>North Dakota</c:v>
                </c:pt>
                <c:pt idx="40">
                  <c:v>New Jersey</c:v>
                </c:pt>
                <c:pt idx="41">
                  <c:v>Kansas</c:v>
                </c:pt>
                <c:pt idx="42">
                  <c:v>New York</c:v>
                </c:pt>
                <c:pt idx="43">
                  <c:v>Connecticut</c:v>
                </c:pt>
                <c:pt idx="44">
                  <c:v>Pennsylvania</c:v>
                </c:pt>
                <c:pt idx="45">
                  <c:v>New Hampshire</c:v>
                </c:pt>
                <c:pt idx="46">
                  <c:v>Wyoming</c:v>
                </c:pt>
                <c:pt idx="47">
                  <c:v>Rhode Island</c:v>
                </c:pt>
                <c:pt idx="48">
                  <c:v>West Virginia</c:v>
                </c:pt>
                <c:pt idx="49">
                  <c:v>Vermont</c:v>
                </c:pt>
                <c:pt idx="50">
                  <c:v>New Mexico</c:v>
                </c:pt>
                <c:pt idx="51">
                  <c:v>Massachusetts</c:v>
                </c:pt>
                <c:pt idx="52">
                  <c:v>American Samoa</c:v>
                </c:pt>
                <c:pt idx="53">
                  <c:v>Guam</c:v>
                </c:pt>
                <c:pt idx="54">
                  <c:v>Northern Marianas</c:v>
                </c:pt>
                <c:pt idx="55">
                  <c:v>Puerto Rico</c:v>
                </c:pt>
                <c:pt idx="56">
                  <c:v>Virgin Islands</c:v>
                </c:pt>
              </c:strCache>
            </c:strRef>
          </c:cat>
          <c:val>
            <c:numRef>
              <c:f>Sheet2!$B$2:$B$58</c:f>
              <c:numCache>
                <c:formatCode>0.00%</c:formatCode>
                <c:ptCount val="57"/>
                <c:pt idx="0">
                  <c:v>8.2000000000000007E-3</c:v>
                </c:pt>
                <c:pt idx="1">
                  <c:v>1.67E-2</c:v>
                </c:pt>
                <c:pt idx="2">
                  <c:v>1.8499999999999999E-2</c:v>
                </c:pt>
                <c:pt idx="3">
                  <c:v>2.06E-2</c:v>
                </c:pt>
                <c:pt idx="4">
                  <c:v>2.1399999999999999E-2</c:v>
                </c:pt>
                <c:pt idx="5">
                  <c:v>2.2100000000000002E-2</c:v>
                </c:pt>
                <c:pt idx="6">
                  <c:v>2.2200000000000001E-2</c:v>
                </c:pt>
                <c:pt idx="7">
                  <c:v>2.29E-2</c:v>
                </c:pt>
                <c:pt idx="8">
                  <c:v>2.3900000000000001E-2</c:v>
                </c:pt>
                <c:pt idx="9">
                  <c:v>2.41E-2</c:v>
                </c:pt>
                <c:pt idx="10">
                  <c:v>2.46E-2</c:v>
                </c:pt>
                <c:pt idx="11">
                  <c:v>2.46E-2</c:v>
                </c:pt>
                <c:pt idx="12">
                  <c:v>2.53E-2</c:v>
                </c:pt>
                <c:pt idx="13">
                  <c:v>2.64E-2</c:v>
                </c:pt>
                <c:pt idx="14">
                  <c:v>2.75E-2</c:v>
                </c:pt>
                <c:pt idx="15">
                  <c:v>2.7699999999999999E-2</c:v>
                </c:pt>
                <c:pt idx="16">
                  <c:v>2.8199999999999999E-2</c:v>
                </c:pt>
                <c:pt idx="17">
                  <c:v>2.8400000000000002E-2</c:v>
                </c:pt>
                <c:pt idx="18">
                  <c:v>2.8799999999999999E-2</c:v>
                </c:pt>
                <c:pt idx="19">
                  <c:v>2.9000000000000001E-2</c:v>
                </c:pt>
                <c:pt idx="20">
                  <c:v>2.92E-2</c:v>
                </c:pt>
                <c:pt idx="21">
                  <c:v>2.92E-2</c:v>
                </c:pt>
                <c:pt idx="22">
                  <c:v>2.92E-2</c:v>
                </c:pt>
                <c:pt idx="23">
                  <c:v>2.93E-2</c:v>
                </c:pt>
                <c:pt idx="24">
                  <c:v>2.9499999999999998E-2</c:v>
                </c:pt>
                <c:pt idx="25">
                  <c:v>2.9499999999999998E-2</c:v>
                </c:pt>
                <c:pt idx="26">
                  <c:v>2.9899999999999999E-2</c:v>
                </c:pt>
                <c:pt idx="27">
                  <c:v>3.0800000000000001E-2</c:v>
                </c:pt>
                <c:pt idx="28">
                  <c:v>3.0800000000000001E-2</c:v>
                </c:pt>
                <c:pt idx="29">
                  <c:v>3.1800000000000002E-2</c:v>
                </c:pt>
                <c:pt idx="30">
                  <c:v>3.1899999999999998E-2</c:v>
                </c:pt>
                <c:pt idx="31">
                  <c:v>3.2599999999999997E-2</c:v>
                </c:pt>
                <c:pt idx="32">
                  <c:v>3.2899999999999999E-2</c:v>
                </c:pt>
                <c:pt idx="33">
                  <c:v>3.2899999999999999E-2</c:v>
                </c:pt>
                <c:pt idx="34">
                  <c:v>3.3099999999999997E-2</c:v>
                </c:pt>
                <c:pt idx="35">
                  <c:v>3.4799999999999998E-2</c:v>
                </c:pt>
                <c:pt idx="36">
                  <c:v>3.78E-2</c:v>
                </c:pt>
                <c:pt idx="37">
                  <c:v>3.8600000000000002E-2</c:v>
                </c:pt>
                <c:pt idx="38">
                  <c:v>4.0899999999999999E-2</c:v>
                </c:pt>
                <c:pt idx="39">
                  <c:v>4.1700000000000001E-2</c:v>
                </c:pt>
                <c:pt idx="40">
                  <c:v>4.3999999999999997E-2</c:v>
                </c:pt>
                <c:pt idx="41">
                  <c:v>4.4200000000000003E-2</c:v>
                </c:pt>
                <c:pt idx="42">
                  <c:v>4.4200000000000003E-2</c:v>
                </c:pt>
                <c:pt idx="43">
                  <c:v>4.5600000000000002E-2</c:v>
                </c:pt>
                <c:pt idx="44">
                  <c:v>0.05</c:v>
                </c:pt>
                <c:pt idx="45">
                  <c:v>5.3499999999999999E-2</c:v>
                </c:pt>
                <c:pt idx="46">
                  <c:v>5.4199999999999998E-2</c:v>
                </c:pt>
                <c:pt idx="47">
                  <c:v>6.1400000000000003E-2</c:v>
                </c:pt>
                <c:pt idx="48">
                  <c:v>6.2199999999999998E-2</c:v>
                </c:pt>
                <c:pt idx="49">
                  <c:v>6.9599999999999995E-2</c:v>
                </c:pt>
                <c:pt idx="50">
                  <c:v>7.5399999999999995E-2</c:v>
                </c:pt>
                <c:pt idx="51">
                  <c:v>9.5399999999999999E-2</c:v>
                </c:pt>
                <c:pt idx="52" formatCode="0.00">
                  <c:v>0</c:v>
                </c:pt>
                <c:pt idx="53" formatCode="0.00">
                  <c:v>0</c:v>
                </c:pt>
                <c:pt idx="54" formatCode="0.00">
                  <c:v>0</c:v>
                </c:pt>
                <c:pt idx="55" formatCode="0.00">
                  <c:v>0</c:v>
                </c:pt>
                <c:pt idx="56" formatCode="0.00">
                  <c:v>0</c:v>
                </c:pt>
              </c:numCache>
            </c:numRef>
          </c:val>
          <c:extLst>
            <c:ext xmlns:c16="http://schemas.microsoft.com/office/drawing/2014/chart" uri="{C3380CC4-5D6E-409C-BE32-E72D297353CC}">
              <c16:uniqueId val="{00000002-6E2C-C248-A25B-410B7B49A3B7}"/>
            </c:ext>
          </c:extLst>
        </c:ser>
        <c:dLbls>
          <c:dLblPos val="ctr"/>
          <c:showLegendKey val="0"/>
          <c:showVal val="1"/>
          <c:showCatName val="0"/>
          <c:showSerName val="0"/>
          <c:showPercent val="0"/>
          <c:showBubbleSize val="0"/>
        </c:dLbls>
        <c:gapWidth val="182"/>
        <c:axId val="1471189792"/>
        <c:axId val="1471191472"/>
      </c:barChart>
      <c:catAx>
        <c:axId val="1471189792"/>
        <c:scaling>
          <c:orientation val="minMax"/>
        </c:scaling>
        <c:delete val="1"/>
        <c:axPos val="l"/>
        <c:numFmt formatCode="General" sourceLinked="1"/>
        <c:majorTickMark val="out"/>
        <c:minorTickMark val="none"/>
        <c:tickLblPos val="nextTo"/>
        <c:crossAx val="1471191472"/>
        <c:crosses val="autoZero"/>
        <c:auto val="1"/>
        <c:lblAlgn val="ctr"/>
        <c:lblOffset val="100"/>
        <c:noMultiLvlLbl val="0"/>
      </c:catAx>
      <c:valAx>
        <c:axId val="1471191472"/>
        <c:scaling>
          <c:orientation val="minMax"/>
        </c:scaling>
        <c:delete val="1"/>
        <c:axPos val="b"/>
        <c:numFmt formatCode="0%" sourceLinked="0"/>
        <c:majorTickMark val="out"/>
        <c:minorTickMark val="none"/>
        <c:tickLblPos val="nextTo"/>
        <c:crossAx val="1471189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76F39-D085-4C93-9E2F-FC4560C1B862}"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6E60C02-EC70-44AC-9DFC-80A0582259E8}">
      <dgm:prSet phldrT="[Text]"/>
      <dgm:spPr/>
      <dgm:t>
        <a:bodyPr/>
        <a:lstStyle/>
        <a:p>
          <a:r>
            <a:rPr lang="en-US" dirty="0"/>
            <a:t>Coordination with referral sources</a:t>
          </a:r>
        </a:p>
      </dgm:t>
    </dgm:pt>
    <dgm:pt modelId="{BE193061-3E1F-44EA-B765-94714821A2F8}" type="parTrans" cxnId="{E7644CCE-5E66-4F81-9CE4-F884826BA68E}">
      <dgm:prSet/>
      <dgm:spPr/>
      <dgm:t>
        <a:bodyPr/>
        <a:lstStyle/>
        <a:p>
          <a:endParaRPr lang="en-US"/>
        </a:p>
      </dgm:t>
    </dgm:pt>
    <dgm:pt modelId="{781A00E8-C3C6-4DB5-AAB9-062A80835DA0}" type="sibTrans" cxnId="{E7644CCE-5E66-4F81-9CE4-F884826BA68E}">
      <dgm:prSet/>
      <dgm:spPr/>
      <dgm:t>
        <a:bodyPr/>
        <a:lstStyle/>
        <a:p>
          <a:endParaRPr lang="en-US"/>
        </a:p>
      </dgm:t>
    </dgm:pt>
    <dgm:pt modelId="{A4E688E2-4ECC-4BC0-86BD-D8A1B2F81B3D}">
      <dgm:prSet phldrT="[Text]"/>
      <dgm:spPr/>
      <dgm:t>
        <a:bodyPr/>
        <a:lstStyle/>
        <a:p>
          <a:pPr>
            <a:buClrTx/>
            <a:buSzTx/>
            <a:buFontTx/>
            <a:buNone/>
          </a:pPr>
          <a:r>
            <a:rPr lang="en-US" dirty="0"/>
            <a:t>Clear  definition of eligibility</a:t>
          </a:r>
        </a:p>
      </dgm:t>
    </dgm:pt>
    <dgm:pt modelId="{758F9A4A-6874-4283-AA24-A5ABB6F24C8D}" type="parTrans" cxnId="{82926242-DA5F-4232-9BA5-70082AFC73BD}">
      <dgm:prSet/>
      <dgm:spPr/>
      <dgm:t>
        <a:bodyPr/>
        <a:lstStyle/>
        <a:p>
          <a:endParaRPr lang="en-US"/>
        </a:p>
      </dgm:t>
    </dgm:pt>
    <dgm:pt modelId="{4A3368FA-5A74-4922-8C34-2724ECB21AC2}" type="sibTrans" cxnId="{82926242-DA5F-4232-9BA5-70082AFC73BD}">
      <dgm:prSet/>
      <dgm:spPr/>
      <dgm:t>
        <a:bodyPr/>
        <a:lstStyle/>
        <a:p>
          <a:endParaRPr lang="en-US"/>
        </a:p>
      </dgm:t>
    </dgm:pt>
    <dgm:pt modelId="{BBBA1115-64CB-412E-AADB-577E4F245E2B}">
      <dgm:prSet phldrT="[Text]"/>
      <dgm:spPr/>
      <dgm:t>
        <a:bodyPr/>
        <a:lstStyle/>
        <a:p>
          <a:r>
            <a:rPr lang="en-US" dirty="0"/>
            <a:t>High quality data systems</a:t>
          </a:r>
        </a:p>
      </dgm:t>
    </dgm:pt>
    <dgm:pt modelId="{76CB18BD-0C3D-4685-95D3-00F0E56F1414}" type="parTrans" cxnId="{D3F1C85F-9180-406D-83A9-5CF2EA1B904A}">
      <dgm:prSet/>
      <dgm:spPr/>
      <dgm:t>
        <a:bodyPr/>
        <a:lstStyle/>
        <a:p>
          <a:endParaRPr lang="en-US"/>
        </a:p>
      </dgm:t>
    </dgm:pt>
    <dgm:pt modelId="{585A8945-2E4E-4B87-9B4F-772BA1A966AF}" type="sibTrans" cxnId="{D3F1C85F-9180-406D-83A9-5CF2EA1B904A}">
      <dgm:prSet/>
      <dgm:spPr/>
      <dgm:t>
        <a:bodyPr/>
        <a:lstStyle/>
        <a:p>
          <a:endParaRPr lang="en-US"/>
        </a:p>
      </dgm:t>
    </dgm:pt>
    <dgm:pt modelId="{8063E4FD-B3B1-45E5-9343-5CA0E6F714F6}">
      <dgm:prSet phldrT="[Text]"/>
      <dgm:spPr/>
      <dgm:t>
        <a:bodyPr/>
        <a:lstStyle/>
        <a:p>
          <a:r>
            <a:rPr lang="en-US" dirty="0"/>
            <a:t>Evaluation and appropriate identification </a:t>
          </a:r>
        </a:p>
      </dgm:t>
    </dgm:pt>
    <dgm:pt modelId="{6A262E6C-8C16-4C00-9CE8-7CE4DB5B73CB}" type="parTrans" cxnId="{0F553377-9C41-44B3-BCCF-69E8BCE5E70A}">
      <dgm:prSet/>
      <dgm:spPr/>
      <dgm:t>
        <a:bodyPr/>
        <a:lstStyle/>
        <a:p>
          <a:endParaRPr lang="en-US"/>
        </a:p>
      </dgm:t>
    </dgm:pt>
    <dgm:pt modelId="{278362BD-C5B2-4887-A28D-73CA6899FB30}" type="sibTrans" cxnId="{0F553377-9C41-44B3-BCCF-69E8BCE5E70A}">
      <dgm:prSet/>
      <dgm:spPr/>
      <dgm:t>
        <a:bodyPr/>
        <a:lstStyle/>
        <a:p>
          <a:endParaRPr lang="en-US"/>
        </a:p>
      </dgm:t>
    </dgm:pt>
    <dgm:pt modelId="{90D5AC64-CA09-4C4C-B88B-7BC6FFA71304}">
      <dgm:prSet phldrT="[Text]"/>
      <dgm:spPr/>
      <dgm:t>
        <a:bodyPr/>
        <a:lstStyle/>
        <a:p>
          <a:r>
            <a:rPr lang="en-US" dirty="0"/>
            <a:t>Public awareness</a:t>
          </a:r>
        </a:p>
      </dgm:t>
    </dgm:pt>
    <dgm:pt modelId="{5935151B-4838-4B93-AD07-BEF1D1B64226}" type="parTrans" cxnId="{C343F9DA-59CD-4084-91E3-2BF351FE8B00}">
      <dgm:prSet/>
      <dgm:spPr/>
      <dgm:t>
        <a:bodyPr/>
        <a:lstStyle/>
        <a:p>
          <a:endParaRPr lang="en-US"/>
        </a:p>
      </dgm:t>
    </dgm:pt>
    <dgm:pt modelId="{027286F2-478A-4140-8CF7-A25ECAED1947}" type="sibTrans" cxnId="{C343F9DA-59CD-4084-91E3-2BF351FE8B00}">
      <dgm:prSet/>
      <dgm:spPr/>
      <dgm:t>
        <a:bodyPr/>
        <a:lstStyle/>
        <a:p>
          <a:endParaRPr lang="en-US"/>
        </a:p>
      </dgm:t>
    </dgm:pt>
    <dgm:pt modelId="{C2917CBC-8DBD-4314-AB15-7A544038049E}" type="pres">
      <dgm:prSet presAssocID="{F3576F39-D085-4C93-9E2F-FC4560C1B862}" presName="diagram" presStyleCnt="0">
        <dgm:presLayoutVars>
          <dgm:dir/>
          <dgm:resizeHandles val="exact"/>
        </dgm:presLayoutVars>
      </dgm:prSet>
      <dgm:spPr/>
    </dgm:pt>
    <dgm:pt modelId="{FD4566B3-684D-48FD-BD70-1506470EEE66}" type="pres">
      <dgm:prSet presAssocID="{46E60C02-EC70-44AC-9DFC-80A0582259E8}" presName="node" presStyleLbl="node1" presStyleIdx="0" presStyleCnt="5">
        <dgm:presLayoutVars>
          <dgm:bulletEnabled val="1"/>
        </dgm:presLayoutVars>
      </dgm:prSet>
      <dgm:spPr/>
    </dgm:pt>
    <dgm:pt modelId="{B8FCBD38-FC38-4377-B28F-3970A71B9610}" type="pres">
      <dgm:prSet presAssocID="{781A00E8-C3C6-4DB5-AAB9-062A80835DA0}" presName="sibTrans" presStyleCnt="0"/>
      <dgm:spPr/>
    </dgm:pt>
    <dgm:pt modelId="{277F1EBC-C9DE-4129-B4AB-80BF95FCBCE0}" type="pres">
      <dgm:prSet presAssocID="{A4E688E2-4ECC-4BC0-86BD-D8A1B2F81B3D}" presName="node" presStyleLbl="node1" presStyleIdx="1" presStyleCnt="5">
        <dgm:presLayoutVars>
          <dgm:bulletEnabled val="1"/>
        </dgm:presLayoutVars>
      </dgm:prSet>
      <dgm:spPr/>
    </dgm:pt>
    <dgm:pt modelId="{5DDB2F9C-6A72-4FA0-B9C7-BAB8214AC673}" type="pres">
      <dgm:prSet presAssocID="{4A3368FA-5A74-4922-8C34-2724ECB21AC2}" presName="sibTrans" presStyleCnt="0"/>
      <dgm:spPr/>
    </dgm:pt>
    <dgm:pt modelId="{794953C7-B334-4C9D-951E-BFE8354DB9C1}" type="pres">
      <dgm:prSet presAssocID="{BBBA1115-64CB-412E-AADB-577E4F245E2B}" presName="node" presStyleLbl="node1" presStyleIdx="2" presStyleCnt="5">
        <dgm:presLayoutVars>
          <dgm:bulletEnabled val="1"/>
        </dgm:presLayoutVars>
      </dgm:prSet>
      <dgm:spPr/>
    </dgm:pt>
    <dgm:pt modelId="{A2CF66F5-08A5-4203-B834-43864D18A40F}" type="pres">
      <dgm:prSet presAssocID="{585A8945-2E4E-4B87-9B4F-772BA1A966AF}" presName="sibTrans" presStyleCnt="0"/>
      <dgm:spPr/>
    </dgm:pt>
    <dgm:pt modelId="{A84437E1-08C6-4806-82D4-E8ABEBCC9963}" type="pres">
      <dgm:prSet presAssocID="{8063E4FD-B3B1-45E5-9343-5CA0E6F714F6}" presName="node" presStyleLbl="node1" presStyleIdx="3" presStyleCnt="5">
        <dgm:presLayoutVars>
          <dgm:bulletEnabled val="1"/>
        </dgm:presLayoutVars>
      </dgm:prSet>
      <dgm:spPr/>
    </dgm:pt>
    <dgm:pt modelId="{99B344F8-23B3-4366-BCB5-CF00354DF342}" type="pres">
      <dgm:prSet presAssocID="{278362BD-C5B2-4887-A28D-73CA6899FB30}" presName="sibTrans" presStyleCnt="0"/>
      <dgm:spPr/>
    </dgm:pt>
    <dgm:pt modelId="{304965AD-BFC1-4136-842B-F365A2D3133E}" type="pres">
      <dgm:prSet presAssocID="{90D5AC64-CA09-4C4C-B88B-7BC6FFA71304}" presName="node" presStyleLbl="node1" presStyleIdx="4" presStyleCnt="5">
        <dgm:presLayoutVars>
          <dgm:bulletEnabled val="1"/>
        </dgm:presLayoutVars>
      </dgm:prSet>
      <dgm:spPr/>
    </dgm:pt>
  </dgm:ptLst>
  <dgm:cxnLst>
    <dgm:cxn modelId="{8DF6A235-6A0C-441B-8034-5729C97D57EA}" type="presOf" srcId="{8063E4FD-B3B1-45E5-9343-5CA0E6F714F6}" destId="{A84437E1-08C6-4806-82D4-E8ABEBCC9963}" srcOrd="0" destOrd="0" presId="urn:microsoft.com/office/officeart/2005/8/layout/default"/>
    <dgm:cxn modelId="{D3F1C85F-9180-406D-83A9-5CF2EA1B904A}" srcId="{F3576F39-D085-4C93-9E2F-FC4560C1B862}" destId="{BBBA1115-64CB-412E-AADB-577E4F245E2B}" srcOrd="2" destOrd="0" parTransId="{76CB18BD-0C3D-4685-95D3-00F0E56F1414}" sibTransId="{585A8945-2E4E-4B87-9B4F-772BA1A966AF}"/>
    <dgm:cxn modelId="{82926242-DA5F-4232-9BA5-70082AFC73BD}" srcId="{F3576F39-D085-4C93-9E2F-FC4560C1B862}" destId="{A4E688E2-4ECC-4BC0-86BD-D8A1B2F81B3D}" srcOrd="1" destOrd="0" parTransId="{758F9A4A-6874-4283-AA24-A5ABB6F24C8D}" sibTransId="{4A3368FA-5A74-4922-8C34-2724ECB21AC2}"/>
    <dgm:cxn modelId="{AFB44C4D-C413-4703-AAD1-45928531B0E7}" type="presOf" srcId="{90D5AC64-CA09-4C4C-B88B-7BC6FFA71304}" destId="{304965AD-BFC1-4136-842B-F365A2D3133E}" srcOrd="0" destOrd="0" presId="urn:microsoft.com/office/officeart/2005/8/layout/default"/>
    <dgm:cxn modelId="{0F553377-9C41-44B3-BCCF-69E8BCE5E70A}" srcId="{F3576F39-D085-4C93-9E2F-FC4560C1B862}" destId="{8063E4FD-B3B1-45E5-9343-5CA0E6F714F6}" srcOrd="3" destOrd="0" parTransId="{6A262E6C-8C16-4C00-9CE8-7CE4DB5B73CB}" sibTransId="{278362BD-C5B2-4887-A28D-73CA6899FB30}"/>
    <dgm:cxn modelId="{0C5D368C-115A-4F19-9D45-8963C00BCE51}" type="presOf" srcId="{46E60C02-EC70-44AC-9DFC-80A0582259E8}" destId="{FD4566B3-684D-48FD-BD70-1506470EEE66}" srcOrd="0" destOrd="0" presId="urn:microsoft.com/office/officeart/2005/8/layout/default"/>
    <dgm:cxn modelId="{B4F27A8C-5AF0-4644-B28F-6D38CA146E24}" type="presOf" srcId="{F3576F39-D085-4C93-9E2F-FC4560C1B862}" destId="{C2917CBC-8DBD-4314-AB15-7A544038049E}" srcOrd="0" destOrd="0" presId="urn:microsoft.com/office/officeart/2005/8/layout/default"/>
    <dgm:cxn modelId="{474FCBA9-93D6-4EE2-BB25-34D2CFBECF4F}" type="presOf" srcId="{A4E688E2-4ECC-4BC0-86BD-D8A1B2F81B3D}" destId="{277F1EBC-C9DE-4129-B4AB-80BF95FCBCE0}" srcOrd="0" destOrd="0" presId="urn:microsoft.com/office/officeart/2005/8/layout/default"/>
    <dgm:cxn modelId="{E7644CCE-5E66-4F81-9CE4-F884826BA68E}" srcId="{F3576F39-D085-4C93-9E2F-FC4560C1B862}" destId="{46E60C02-EC70-44AC-9DFC-80A0582259E8}" srcOrd="0" destOrd="0" parTransId="{BE193061-3E1F-44EA-B765-94714821A2F8}" sibTransId="{781A00E8-C3C6-4DB5-AAB9-062A80835DA0}"/>
    <dgm:cxn modelId="{C343F9DA-59CD-4084-91E3-2BF351FE8B00}" srcId="{F3576F39-D085-4C93-9E2F-FC4560C1B862}" destId="{90D5AC64-CA09-4C4C-B88B-7BC6FFA71304}" srcOrd="4" destOrd="0" parTransId="{5935151B-4838-4B93-AD07-BEF1D1B64226}" sibTransId="{027286F2-478A-4140-8CF7-A25ECAED1947}"/>
    <dgm:cxn modelId="{9D6CB4DD-DB5B-4250-83CC-B694F68310C9}" type="presOf" srcId="{BBBA1115-64CB-412E-AADB-577E4F245E2B}" destId="{794953C7-B334-4C9D-951E-BFE8354DB9C1}" srcOrd="0" destOrd="0" presId="urn:microsoft.com/office/officeart/2005/8/layout/default"/>
    <dgm:cxn modelId="{97422E7F-20FE-4AC4-9289-99D55AB62E6C}" type="presParOf" srcId="{C2917CBC-8DBD-4314-AB15-7A544038049E}" destId="{FD4566B3-684D-48FD-BD70-1506470EEE66}" srcOrd="0" destOrd="0" presId="urn:microsoft.com/office/officeart/2005/8/layout/default"/>
    <dgm:cxn modelId="{A9A719B2-8A53-4C64-BBAB-D128C9FE408C}" type="presParOf" srcId="{C2917CBC-8DBD-4314-AB15-7A544038049E}" destId="{B8FCBD38-FC38-4377-B28F-3970A71B9610}" srcOrd="1" destOrd="0" presId="urn:microsoft.com/office/officeart/2005/8/layout/default"/>
    <dgm:cxn modelId="{1ABEC29D-4721-42BD-AB1A-0E8E32CFD610}" type="presParOf" srcId="{C2917CBC-8DBD-4314-AB15-7A544038049E}" destId="{277F1EBC-C9DE-4129-B4AB-80BF95FCBCE0}" srcOrd="2" destOrd="0" presId="urn:microsoft.com/office/officeart/2005/8/layout/default"/>
    <dgm:cxn modelId="{68F1EB1E-193E-48F3-A902-D0BA1E07289C}" type="presParOf" srcId="{C2917CBC-8DBD-4314-AB15-7A544038049E}" destId="{5DDB2F9C-6A72-4FA0-B9C7-BAB8214AC673}" srcOrd="3" destOrd="0" presId="urn:microsoft.com/office/officeart/2005/8/layout/default"/>
    <dgm:cxn modelId="{E01014BA-A399-4E2F-9424-10265C88F367}" type="presParOf" srcId="{C2917CBC-8DBD-4314-AB15-7A544038049E}" destId="{794953C7-B334-4C9D-951E-BFE8354DB9C1}" srcOrd="4" destOrd="0" presId="urn:microsoft.com/office/officeart/2005/8/layout/default"/>
    <dgm:cxn modelId="{4277DB74-C426-4AA8-88A1-16AD2170842C}" type="presParOf" srcId="{C2917CBC-8DBD-4314-AB15-7A544038049E}" destId="{A2CF66F5-08A5-4203-B834-43864D18A40F}" srcOrd="5" destOrd="0" presId="urn:microsoft.com/office/officeart/2005/8/layout/default"/>
    <dgm:cxn modelId="{2A5044B1-33EC-4297-85AC-4CFF2ADDD959}" type="presParOf" srcId="{C2917CBC-8DBD-4314-AB15-7A544038049E}" destId="{A84437E1-08C6-4806-82D4-E8ABEBCC9963}" srcOrd="6" destOrd="0" presId="urn:microsoft.com/office/officeart/2005/8/layout/default"/>
    <dgm:cxn modelId="{A8A982CD-13D3-4941-BFBB-8E1A67BE778A}" type="presParOf" srcId="{C2917CBC-8DBD-4314-AB15-7A544038049E}" destId="{99B344F8-23B3-4366-BCB5-CF00354DF342}" srcOrd="7" destOrd="0" presId="urn:microsoft.com/office/officeart/2005/8/layout/default"/>
    <dgm:cxn modelId="{FF26E25C-0FF3-4033-8DA0-03ECFB5F6BA8}" type="presParOf" srcId="{C2917CBC-8DBD-4314-AB15-7A544038049E}" destId="{304965AD-BFC1-4136-842B-F365A2D3133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566B3-684D-48FD-BD70-1506470EEE66}">
      <dsp:nvSpPr>
        <dsp:cNvPr id="0" name=""/>
        <dsp:cNvSpPr/>
      </dsp:nvSpPr>
      <dsp:spPr>
        <a:xfrm>
          <a:off x="977372" y="1444"/>
          <a:ext cx="1995249" cy="11971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Coordination with referral sources</a:t>
          </a:r>
        </a:p>
      </dsp:txBody>
      <dsp:txXfrm>
        <a:off x="977372" y="1444"/>
        <a:ext cx="1995249" cy="1197149"/>
      </dsp:txXfrm>
    </dsp:sp>
    <dsp:sp modelId="{277F1EBC-C9DE-4129-B4AB-80BF95FCBCE0}">
      <dsp:nvSpPr>
        <dsp:cNvPr id="0" name=""/>
        <dsp:cNvSpPr/>
      </dsp:nvSpPr>
      <dsp:spPr>
        <a:xfrm>
          <a:off x="3172146" y="1444"/>
          <a:ext cx="1995249" cy="11971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ClrTx/>
            <a:buSzTx/>
            <a:buFontTx/>
            <a:buNone/>
          </a:pPr>
          <a:r>
            <a:rPr lang="en-US" sz="2300" kern="1200" dirty="0"/>
            <a:t>Clear  definition of eligibility</a:t>
          </a:r>
        </a:p>
      </dsp:txBody>
      <dsp:txXfrm>
        <a:off x="3172146" y="1444"/>
        <a:ext cx="1995249" cy="1197149"/>
      </dsp:txXfrm>
    </dsp:sp>
    <dsp:sp modelId="{794953C7-B334-4C9D-951E-BFE8354DB9C1}">
      <dsp:nvSpPr>
        <dsp:cNvPr id="0" name=""/>
        <dsp:cNvSpPr/>
      </dsp:nvSpPr>
      <dsp:spPr>
        <a:xfrm>
          <a:off x="977372" y="1398119"/>
          <a:ext cx="1995249" cy="11971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High quality data systems</a:t>
          </a:r>
        </a:p>
      </dsp:txBody>
      <dsp:txXfrm>
        <a:off x="977372" y="1398119"/>
        <a:ext cx="1995249" cy="1197149"/>
      </dsp:txXfrm>
    </dsp:sp>
    <dsp:sp modelId="{A84437E1-08C6-4806-82D4-E8ABEBCC9963}">
      <dsp:nvSpPr>
        <dsp:cNvPr id="0" name=""/>
        <dsp:cNvSpPr/>
      </dsp:nvSpPr>
      <dsp:spPr>
        <a:xfrm>
          <a:off x="3172146" y="1398119"/>
          <a:ext cx="1995249" cy="11971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Evaluation and appropriate identification </a:t>
          </a:r>
        </a:p>
      </dsp:txBody>
      <dsp:txXfrm>
        <a:off x="3172146" y="1398119"/>
        <a:ext cx="1995249" cy="1197149"/>
      </dsp:txXfrm>
    </dsp:sp>
    <dsp:sp modelId="{304965AD-BFC1-4136-842B-F365A2D3133E}">
      <dsp:nvSpPr>
        <dsp:cNvPr id="0" name=""/>
        <dsp:cNvSpPr/>
      </dsp:nvSpPr>
      <dsp:spPr>
        <a:xfrm>
          <a:off x="2074759" y="2794793"/>
          <a:ext cx="1995249" cy="11971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Public awareness</a:t>
          </a:r>
        </a:p>
      </dsp:txBody>
      <dsp:txXfrm>
        <a:off x="2074759" y="2794793"/>
        <a:ext cx="1995249" cy="11971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B555A35B-8228-4FD6-BF3D-32C6E4566C95}" type="datetimeFigureOut">
              <a:rPr lang="en-US" smtClean="0"/>
              <a:t>9/5/2019</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6098008F-DB08-4554-A422-21F93A4BCC90}" type="slidenum">
              <a:rPr lang="en-US" smtClean="0"/>
              <a:t>‹#›</a:t>
            </a:fld>
            <a:endParaRPr lang="en-US"/>
          </a:p>
        </p:txBody>
      </p:sp>
    </p:spTree>
    <p:extLst>
      <p:ext uri="{BB962C8B-B14F-4D97-AF65-F5344CB8AC3E}">
        <p14:creationId xmlns:p14="http://schemas.microsoft.com/office/powerpoint/2010/main" val="387188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3059997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43AD813F-16E7-D04B-B2C4-57562F7CC88B}" type="slidenum">
              <a:rPr lang="en-US">
                <a:solidFill>
                  <a:prstClr val="black"/>
                </a:solidFill>
                <a:latin typeface="Calibri"/>
              </a:rPr>
              <a:pPr defTabSz="465887">
                <a:defRPr/>
              </a:pPr>
              <a:t>10</a:t>
            </a:fld>
            <a:endParaRPr lang="en-US" dirty="0">
              <a:solidFill>
                <a:prstClr val="black"/>
              </a:solidFill>
              <a:latin typeface="Calibri"/>
            </a:endParaRPr>
          </a:p>
        </p:txBody>
      </p:sp>
    </p:spTree>
    <p:extLst>
      <p:ext uri="{BB962C8B-B14F-4D97-AF65-F5344CB8AC3E}">
        <p14:creationId xmlns:p14="http://schemas.microsoft.com/office/powerpoint/2010/main" val="730825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3296986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43AD813F-16E7-D04B-B2C4-57562F7CC88B}" type="slidenum">
              <a:rPr lang="en-US">
                <a:solidFill>
                  <a:prstClr val="black"/>
                </a:solidFill>
                <a:latin typeface="Calibri"/>
              </a:rPr>
              <a:pPr defTabSz="465887">
                <a:defRPr/>
              </a:pPr>
              <a:t>12</a:t>
            </a:fld>
            <a:endParaRPr lang="en-US" dirty="0">
              <a:solidFill>
                <a:prstClr val="black"/>
              </a:solidFill>
              <a:latin typeface="Calibri"/>
            </a:endParaRPr>
          </a:p>
        </p:txBody>
      </p:sp>
    </p:spTree>
    <p:extLst>
      <p:ext uri="{BB962C8B-B14F-4D97-AF65-F5344CB8AC3E}">
        <p14:creationId xmlns:p14="http://schemas.microsoft.com/office/powerpoint/2010/main" val="323811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13</a:t>
            </a:fld>
            <a:endParaRPr lang="en-US" dirty="0"/>
          </a:p>
        </p:txBody>
      </p:sp>
    </p:spTree>
    <p:extLst>
      <p:ext uri="{BB962C8B-B14F-4D97-AF65-F5344CB8AC3E}">
        <p14:creationId xmlns:p14="http://schemas.microsoft.com/office/powerpoint/2010/main" val="58739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14</a:t>
            </a:fld>
            <a:endParaRPr lang="en-US" dirty="0"/>
          </a:p>
        </p:txBody>
      </p:sp>
    </p:spTree>
    <p:extLst>
      <p:ext uri="{BB962C8B-B14F-4D97-AF65-F5344CB8AC3E}">
        <p14:creationId xmlns:p14="http://schemas.microsoft.com/office/powerpoint/2010/main" val="275007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15</a:t>
            </a:fld>
            <a:endParaRPr lang="en-US" dirty="0"/>
          </a:p>
        </p:txBody>
      </p:sp>
    </p:spTree>
    <p:extLst>
      <p:ext uri="{BB962C8B-B14F-4D97-AF65-F5344CB8AC3E}">
        <p14:creationId xmlns:p14="http://schemas.microsoft.com/office/powerpoint/2010/main" val="1899945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16</a:t>
            </a:fld>
            <a:endParaRPr lang="en-US" dirty="0"/>
          </a:p>
        </p:txBody>
      </p:sp>
    </p:spTree>
    <p:extLst>
      <p:ext uri="{BB962C8B-B14F-4D97-AF65-F5344CB8AC3E}">
        <p14:creationId xmlns:p14="http://schemas.microsoft.com/office/powerpoint/2010/main" val="1985218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17</a:t>
            </a:fld>
            <a:endParaRPr lang="en-US" dirty="0"/>
          </a:p>
        </p:txBody>
      </p:sp>
    </p:spTree>
    <p:extLst>
      <p:ext uri="{BB962C8B-B14F-4D97-AF65-F5344CB8AC3E}">
        <p14:creationId xmlns:p14="http://schemas.microsoft.com/office/powerpoint/2010/main" val="97808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18</a:t>
            </a:fld>
            <a:endParaRPr lang="en-US" dirty="0"/>
          </a:p>
        </p:txBody>
      </p:sp>
    </p:spTree>
    <p:extLst>
      <p:ext uri="{BB962C8B-B14F-4D97-AF65-F5344CB8AC3E}">
        <p14:creationId xmlns:p14="http://schemas.microsoft.com/office/powerpoint/2010/main" val="3940438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19</a:t>
            </a:fld>
            <a:endParaRPr lang="en-US" dirty="0"/>
          </a:p>
        </p:txBody>
      </p:sp>
    </p:spTree>
    <p:extLst>
      <p:ext uri="{BB962C8B-B14F-4D97-AF65-F5344CB8AC3E}">
        <p14:creationId xmlns:p14="http://schemas.microsoft.com/office/powerpoint/2010/main" val="316332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2021935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20</a:t>
            </a:fld>
            <a:endParaRPr lang="en-US" dirty="0"/>
          </a:p>
        </p:txBody>
      </p:sp>
    </p:spTree>
    <p:extLst>
      <p:ext uri="{BB962C8B-B14F-4D97-AF65-F5344CB8AC3E}">
        <p14:creationId xmlns:p14="http://schemas.microsoft.com/office/powerpoint/2010/main" val="881701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406183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2644168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3AD813F-16E7-D04B-B2C4-57562F7CC88B}" type="slidenum">
              <a:rPr lang="en-US" smtClean="0"/>
              <a:t>23</a:t>
            </a:fld>
            <a:endParaRPr lang="en-US" dirty="0"/>
          </a:p>
        </p:txBody>
      </p:sp>
    </p:spTree>
    <p:extLst>
      <p:ext uri="{BB962C8B-B14F-4D97-AF65-F5344CB8AC3E}">
        <p14:creationId xmlns:p14="http://schemas.microsoft.com/office/powerpoint/2010/main" val="2917181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6449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090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7737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5665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2483175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167299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DC5C0-7383-4100-959F-FCC5983CE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6933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1258146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35</a:t>
            </a:fld>
            <a:endParaRPr lang="en-US"/>
          </a:p>
        </p:txBody>
      </p:sp>
    </p:spTree>
    <p:extLst>
      <p:ext uri="{BB962C8B-B14F-4D97-AF65-F5344CB8AC3E}">
        <p14:creationId xmlns:p14="http://schemas.microsoft.com/office/powerpoint/2010/main" val="2024233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2063979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4</a:t>
            </a:fld>
            <a:endParaRPr lang="en-US"/>
          </a:p>
        </p:txBody>
      </p:sp>
    </p:spTree>
    <p:extLst>
      <p:ext uri="{BB962C8B-B14F-4D97-AF65-F5344CB8AC3E}">
        <p14:creationId xmlns:p14="http://schemas.microsoft.com/office/powerpoint/2010/main" val="3931847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5</a:t>
            </a:fld>
            <a:endParaRPr lang="en-US"/>
          </a:p>
        </p:txBody>
      </p:sp>
    </p:spTree>
    <p:extLst>
      <p:ext uri="{BB962C8B-B14F-4D97-AF65-F5344CB8AC3E}">
        <p14:creationId xmlns:p14="http://schemas.microsoft.com/office/powerpoint/2010/main" val="389745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780094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43AD813F-16E7-D04B-B2C4-57562F7CC88B}" type="slidenum">
              <a:rPr lang="en-US">
                <a:solidFill>
                  <a:prstClr val="black"/>
                </a:solidFill>
                <a:latin typeface="Calibri"/>
              </a:rPr>
              <a:pPr defTabSz="465887">
                <a:defRPr/>
              </a:pPr>
              <a:t>7</a:t>
            </a:fld>
            <a:endParaRPr lang="en-US" dirty="0">
              <a:solidFill>
                <a:prstClr val="black"/>
              </a:solidFill>
              <a:latin typeface="Calibri"/>
            </a:endParaRPr>
          </a:p>
        </p:txBody>
      </p:sp>
    </p:spTree>
    <p:extLst>
      <p:ext uri="{BB962C8B-B14F-4D97-AF65-F5344CB8AC3E}">
        <p14:creationId xmlns:p14="http://schemas.microsoft.com/office/powerpoint/2010/main" val="274463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43AD813F-16E7-D04B-B2C4-57562F7CC88B}" type="slidenum">
              <a:rPr lang="en-US">
                <a:solidFill>
                  <a:prstClr val="black"/>
                </a:solidFill>
                <a:latin typeface="Calibri"/>
              </a:rPr>
              <a:pPr defTabSz="465887">
                <a:defRPr/>
              </a:pPr>
              <a:t>8</a:t>
            </a:fld>
            <a:endParaRPr lang="en-US" dirty="0">
              <a:solidFill>
                <a:prstClr val="black"/>
              </a:solidFill>
              <a:latin typeface="Calibri"/>
            </a:endParaRPr>
          </a:p>
        </p:txBody>
      </p:sp>
    </p:spTree>
    <p:extLst>
      <p:ext uri="{BB962C8B-B14F-4D97-AF65-F5344CB8AC3E}">
        <p14:creationId xmlns:p14="http://schemas.microsoft.com/office/powerpoint/2010/main" val="1210194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43AD813F-16E7-D04B-B2C4-57562F7CC88B}" type="slidenum">
              <a:rPr lang="en-US">
                <a:solidFill>
                  <a:prstClr val="black"/>
                </a:solidFill>
                <a:latin typeface="Calibri"/>
              </a:rPr>
              <a:pPr defTabSz="465887">
                <a:defRPr/>
              </a:pPr>
              <a:t>9</a:t>
            </a:fld>
            <a:endParaRPr lang="en-US" dirty="0">
              <a:solidFill>
                <a:prstClr val="black"/>
              </a:solidFill>
              <a:latin typeface="Calibri"/>
            </a:endParaRPr>
          </a:p>
        </p:txBody>
      </p:sp>
    </p:spTree>
    <p:extLst>
      <p:ext uri="{BB962C8B-B14F-4D97-AF65-F5344CB8AC3E}">
        <p14:creationId xmlns:p14="http://schemas.microsoft.com/office/powerpoint/2010/main" val="757637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gif"/><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gif"/><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26" name="Group 25"/>
          <p:cNvGrpSpPr/>
          <p:nvPr userDrawn="1"/>
        </p:nvGrpSpPr>
        <p:grpSpPr>
          <a:xfrm>
            <a:off x="6031346" y="5429892"/>
            <a:ext cx="5591048" cy="940126"/>
            <a:chOff x="6031346" y="5429892"/>
            <a:chExt cx="5591048" cy="940126"/>
          </a:xfrm>
        </p:grpSpPr>
        <p:sp>
          <p:nvSpPr>
            <p:cNvPr id="14" name="TextBox 13" descr="2017 Leadership Conference logo"/>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1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Rectangle 1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554736" y="479729"/>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a:spLocks noGrp="1"/>
          </p:cNvSpPr>
          <p:nvPr>
            <p:ph type="ctrTitle"/>
          </p:nvPr>
        </p:nvSpPr>
        <p:spPr>
          <a:xfrm>
            <a:off x="558810" y="480047"/>
            <a:ext cx="11073687" cy="2899602"/>
          </a:xfrm>
          <a:noFill/>
          <a:ln>
            <a:noFill/>
          </a:ln>
        </p:spPr>
        <p:txBody>
          <a:bodyPr anchor="b"/>
          <a:lstStyle>
            <a:lvl1pPr algn="l">
              <a:defRPr sz="6000" b="1" baseline="0">
                <a:solidFill>
                  <a:schemeClr val="bg1"/>
                </a:solidFill>
              </a:defRPr>
            </a:lvl1pPr>
          </a:lstStyle>
          <a:p>
            <a:endParaRPr lang="en-US" dirty="0"/>
          </a:p>
        </p:txBody>
      </p:sp>
      <p:sp>
        <p:nvSpPr>
          <p:cNvPr id="33"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36"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7"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61"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273145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9426763E-ACF2-4BC8-B885-E5E05F59DF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EFE2B50-7D7B-48B4-A19D-EA03E39D3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50474B2D-8853-431E-BB1B-493B704CB6F9}"/>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2F9536F9-EC52-49B6-AE3A-8381D99DAEA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79501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solidFill>
            <a:schemeClr val="accent5"/>
          </a:solidFill>
        </p:spPr>
        <p:txBody>
          <a:bodyPr vert="eaVert"/>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2659A0B3-D479-4832-A984-294F79F882F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07F0FC1-C94E-4BEE-BA06-01FE1947DD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B2579EC5-351C-419A-9AB3-F5C9A4AA0DBD}"/>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D08A6658-840A-4425-82B9-6023F4752B31}"/>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109243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79D60143-32B1-4160-9D3A-FAC4B9699BE8}"/>
              </a:ext>
            </a:extLst>
          </p:cNvPr>
          <p:cNvGrpSpPr/>
          <p:nvPr userDrawn="1"/>
        </p:nvGrpSpPr>
        <p:grpSpPr>
          <a:xfrm>
            <a:off x="0" y="6121400"/>
            <a:ext cx="12192000" cy="736600"/>
            <a:chOff x="0" y="6121400"/>
            <a:chExt cx="9144000" cy="736600"/>
          </a:xfrm>
        </p:grpSpPr>
        <p:pic>
          <p:nvPicPr>
            <p:cNvPr id="13" name="Picture 2" descr="Logo for the Center for IDEA Early Childhood Data Systems (The DaSy Center)">
              <a:extLst>
                <a:ext uri="{FF2B5EF4-FFF2-40B4-BE49-F238E27FC236}">
                  <a16:creationId xmlns:a16="http://schemas.microsoft.com/office/drawing/2014/main" id="{EB3513EE-8CAE-42E3-B512-959340FF94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a:extLst>
                <a:ext uri="{FF2B5EF4-FFF2-40B4-BE49-F238E27FC236}">
                  <a16:creationId xmlns:a16="http://schemas.microsoft.com/office/drawing/2014/main" id="{C55E99CC-41EA-45CF-B621-60F2F203AFC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5" name="Picture 14" descr="Early Childhood Technical Assistance Center logo">
              <a:extLst>
                <a:ext uri="{FF2B5EF4-FFF2-40B4-BE49-F238E27FC236}">
                  <a16:creationId xmlns:a16="http://schemas.microsoft.com/office/drawing/2014/main" id="{56864AEF-C8E7-49BF-8F05-EB515F518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549735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A7CC-61E2-4892-9B7C-2B3E2BE30B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794E75-3874-4976-B524-7E8A03860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3DC23D-08C8-48BC-9FFE-ED538897779D}"/>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5" name="Footer Placeholder 4">
            <a:extLst>
              <a:ext uri="{FF2B5EF4-FFF2-40B4-BE49-F238E27FC236}">
                <a16:creationId xmlns:a16="http://schemas.microsoft.com/office/drawing/2014/main" id="{A7AA053A-0860-4F20-BB0E-BE1F8679B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DCD54-0873-4950-9E10-C3CA4884AB04}"/>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3286335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06CA-787C-4439-823D-097B86D39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5C938-AEE8-4374-AFA9-4301B6463B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E7446-9F37-4E63-A0DD-26A33B8E8343}"/>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5" name="Footer Placeholder 4">
            <a:extLst>
              <a:ext uri="{FF2B5EF4-FFF2-40B4-BE49-F238E27FC236}">
                <a16:creationId xmlns:a16="http://schemas.microsoft.com/office/drawing/2014/main" id="{2B8A1773-6286-4634-B4CC-6BBF6B288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D039B-7A68-49BD-88A7-3989C4062F10}"/>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080988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A035-D618-4510-83F1-3E94ECD09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AE9C75-3D0E-422D-AE21-94D564BF8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C2FF63-ED34-42E5-A4CA-7A8C3847D0D4}"/>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5" name="Footer Placeholder 4">
            <a:extLst>
              <a:ext uri="{FF2B5EF4-FFF2-40B4-BE49-F238E27FC236}">
                <a16:creationId xmlns:a16="http://schemas.microsoft.com/office/drawing/2014/main" id="{824C5A51-AFF0-40BA-AC1B-51E06022E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1A56B-5B6D-48A9-833E-5074E7338AB2}"/>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973078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8EEC-D787-4B8A-8BEE-ACD9CD164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7C586-E5A2-4365-9028-F63F15DD7D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29390-22EF-4EC6-953F-4C2962BEA0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3EAA41-5688-40B2-B1C4-5AB4864B45FE}"/>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6" name="Footer Placeholder 5">
            <a:extLst>
              <a:ext uri="{FF2B5EF4-FFF2-40B4-BE49-F238E27FC236}">
                <a16:creationId xmlns:a16="http://schemas.microsoft.com/office/drawing/2014/main" id="{7E5DC685-8F8E-4800-AC3F-801F60948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843653-8978-4264-8CDC-1D4720B9AD3C}"/>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7829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F09A-1372-42A5-A44B-1B6532EA8D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0F8A5E-D317-43EF-855A-FB5D283FF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D62379-EEA7-48FD-9C36-0FD98F5044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38622F-B26E-4BFB-BF7C-94716A35C7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290F7A-7F46-41D5-A996-EF7B7F4539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99E01-5185-451A-831F-A2B4DC524F7D}"/>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8" name="Footer Placeholder 7">
            <a:extLst>
              <a:ext uri="{FF2B5EF4-FFF2-40B4-BE49-F238E27FC236}">
                <a16:creationId xmlns:a16="http://schemas.microsoft.com/office/drawing/2014/main" id="{8311B748-115A-4F63-956C-57E25B70D8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51DCA2-6EE8-40A1-979B-1BC3016EA5CB}"/>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67097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BE18-87BB-416D-80AA-7B799F51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6C6274-CBA7-4637-806D-C07D6D1AFFF4}"/>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4" name="Footer Placeholder 3">
            <a:extLst>
              <a:ext uri="{FF2B5EF4-FFF2-40B4-BE49-F238E27FC236}">
                <a16:creationId xmlns:a16="http://schemas.microsoft.com/office/drawing/2014/main" id="{5D1EAB10-E7BB-4119-8432-7455877929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A25B0-44A7-434F-8D44-543A14DBDC6A}"/>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584125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FC096-68EA-4D6D-8C3D-843B7A005D66}"/>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3" name="Footer Placeholder 2">
            <a:extLst>
              <a:ext uri="{FF2B5EF4-FFF2-40B4-BE49-F238E27FC236}">
                <a16:creationId xmlns:a16="http://schemas.microsoft.com/office/drawing/2014/main" id="{0843DFE6-76B9-488D-8EBB-6BB37EF22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683210-9581-4661-BDCD-7F5A4FC5DCD9}"/>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11919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grpSp>
        <p:nvGrpSpPr>
          <p:cNvPr id="22" name="Group 21"/>
          <p:cNvGrpSpPr/>
          <p:nvPr userDrawn="1"/>
        </p:nvGrpSpPr>
        <p:grpSpPr>
          <a:xfrm>
            <a:off x="528095" y="6115052"/>
            <a:ext cx="11540774" cy="697840"/>
            <a:chOff x="589925" y="6082045"/>
            <a:chExt cx="11478753" cy="729741"/>
          </a:xfrm>
        </p:grpSpPr>
        <p:sp>
          <p:nvSpPr>
            <p:cNvPr id="8" name="TextBox 7" descr="2017 Leadership conference logo with two decorate rainbow bars to left of the logo"/>
            <p:cNvSpPr txBox="1"/>
            <p:nvPr userDrawn="1"/>
          </p:nvSpPr>
          <p:spPr>
            <a:xfrm>
              <a:off x="6127910" y="6384520"/>
              <a:ext cx="5250891" cy="418401"/>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0" name="Picture 9"/>
            <p:cNvPicPr>
              <a:picLocks noChangeAspect="1"/>
            </p:cNvPicPr>
            <p:nvPr userDrawn="1"/>
          </p:nvPicPr>
          <p:blipFill>
            <a:blip r:embed="rId3"/>
            <a:stretch>
              <a:fillRect/>
            </a:stretch>
          </p:blipFill>
          <p:spPr>
            <a:xfrm flipV="1">
              <a:off x="595043" y="6516903"/>
              <a:ext cx="5638811" cy="40099"/>
            </a:xfrm>
            <a:prstGeom prst="rect">
              <a:avLst/>
            </a:prstGeom>
          </p:spPr>
        </p:pic>
        <p:pic>
          <p:nvPicPr>
            <p:cNvPr id="11" name="Picture 10"/>
            <p:cNvPicPr>
              <a:picLocks noChangeAspect="1"/>
            </p:cNvPicPr>
            <p:nvPr userDrawn="1"/>
          </p:nvPicPr>
          <p:blipFill>
            <a:blip r:embed="rId3"/>
            <a:stretch>
              <a:fillRect/>
            </a:stretch>
          </p:blipFill>
          <p:spPr>
            <a:xfrm flipV="1">
              <a:off x="589925" y="6637239"/>
              <a:ext cx="5638811" cy="40095"/>
            </a:xfrm>
            <a:prstGeom prst="rect">
              <a:avLst/>
            </a:prstGeom>
          </p:spPr>
        </p:pic>
      </p:grpSp>
      <p:sp>
        <p:nvSpPr>
          <p:cNvPr id="3" name="Content Placeholder 2"/>
          <p:cNvSpPr>
            <a:spLocks noGrp="1"/>
          </p:cNvSpPr>
          <p:nvPr>
            <p:ph idx="1"/>
          </p:nvPr>
        </p:nvSpPr>
        <p:spPr>
          <a:xfrm>
            <a:off x="838200" y="1690688"/>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726208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E6A4-6AF8-463B-BC1E-E1982858E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D1F9B-1CB9-409D-B848-2251B4F79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7E9540-FA0D-4707-911B-C3DC657D8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3A11C4-25DD-46E3-82DC-9836C9FAE0B2}"/>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6" name="Footer Placeholder 5">
            <a:extLst>
              <a:ext uri="{FF2B5EF4-FFF2-40B4-BE49-F238E27FC236}">
                <a16:creationId xmlns:a16="http://schemas.microsoft.com/office/drawing/2014/main" id="{B607CCFF-4370-483D-969F-039598111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5CAD5-2473-4174-93C9-C001C00A3289}"/>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949907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AAC0-F606-47B1-9067-FF873380A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398FD-CE06-4B0A-9765-96AA4108B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9A44C2-20F8-4891-9CA9-EFBD02988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2D6219-2EC3-429E-8984-2E2317902E1F}"/>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6" name="Footer Placeholder 5">
            <a:extLst>
              <a:ext uri="{FF2B5EF4-FFF2-40B4-BE49-F238E27FC236}">
                <a16:creationId xmlns:a16="http://schemas.microsoft.com/office/drawing/2014/main" id="{97EA6BBA-EC83-4097-8FA4-F8C3C57A4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75EDD-EA70-4925-8040-97C6437F881A}"/>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057838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3147-8E2D-40D5-AB81-58E956D06F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FF878A-67E6-4DCF-A197-2CEC2997F3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61C96-0F87-424D-A67B-31FD551F244F}"/>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5" name="Footer Placeholder 4">
            <a:extLst>
              <a:ext uri="{FF2B5EF4-FFF2-40B4-BE49-F238E27FC236}">
                <a16:creationId xmlns:a16="http://schemas.microsoft.com/office/drawing/2014/main" id="{9860AAC7-CC18-45A9-9B12-670D50145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1BCFB-355B-41EF-AE5C-45EC417843FB}"/>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088598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8EE240-3A99-4E44-BF11-13E6D2CEE7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B1D3A-B8DD-4381-B6D1-331932D71D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00FC4-C80F-4450-A456-B1E0553CFDAC}"/>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5" name="Footer Placeholder 4">
            <a:extLst>
              <a:ext uri="{FF2B5EF4-FFF2-40B4-BE49-F238E27FC236}">
                <a16:creationId xmlns:a16="http://schemas.microsoft.com/office/drawing/2014/main" id="{77F50D3A-465B-4016-94F2-E327D9EA7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7A2A9-42E2-4B4D-B8C7-C0ECA382C4F5}"/>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883629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316736" y="5184648"/>
            <a:ext cx="5693664"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1117600" y="2209800"/>
            <a:ext cx="8936736"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1117600" y="3886200"/>
            <a:ext cx="89408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5" name="Picture 4" descr="Early Childhood Technical Assistance Cent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7601" y="6415010"/>
            <a:ext cx="3314700" cy="36679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000" y="5867922"/>
            <a:ext cx="1544957" cy="990079"/>
          </a:xfrm>
          <a:prstGeom prst="rect">
            <a:avLst/>
          </a:prstGeom>
        </p:spPr>
      </p:pic>
      <p:sp>
        <p:nvSpPr>
          <p:cNvPr id="11" name="Rectangle 10" descr="&quot; &quot;"/>
          <p:cNvSpPr/>
          <p:nvPr userDrawn="1"/>
        </p:nvSpPr>
        <p:spPr>
          <a:xfrm>
            <a:off x="-609600" y="-304800"/>
            <a:ext cx="67056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4267200" y="-304800"/>
            <a:ext cx="79248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7213601" y="-73231"/>
            <a:ext cx="2325705"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9969501" y="-73231"/>
            <a:ext cx="2324100" cy="1371600"/>
          </a:xfrm>
          <a:prstGeom prst="rect">
            <a:avLst/>
          </a:prstGeom>
        </p:spPr>
      </p:pic>
    </p:spTree>
    <p:extLst>
      <p:ext uri="{BB962C8B-B14F-4D97-AF65-F5344CB8AC3E}">
        <p14:creationId xmlns:p14="http://schemas.microsoft.com/office/powerpoint/2010/main" val="465091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316736" y="5184648"/>
            <a:ext cx="5693664"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1117600" y="2209800"/>
            <a:ext cx="8936736"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1117600" y="3886200"/>
            <a:ext cx="89408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609600" y="-304800"/>
            <a:ext cx="67056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4267200" y="-304800"/>
            <a:ext cx="79248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8784" y="-76200"/>
            <a:ext cx="2424816" cy="1371600"/>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20961"/>
          <a:stretch/>
        </p:blipFill>
        <p:spPr>
          <a:xfrm>
            <a:off x="10123258" y="-73231"/>
            <a:ext cx="2170343" cy="1371600"/>
          </a:xfrm>
          <a:prstGeom prst="rect">
            <a:avLst/>
          </a:prstGeom>
        </p:spPr>
      </p:pic>
      <p:pic>
        <p:nvPicPr>
          <p:cNvPr id="13" name="Picture 12" descr="Early Childhood Technical Assistance Center logo">
            <a:extLst>
              <a:ext uri="{FF2B5EF4-FFF2-40B4-BE49-F238E27FC236}">
                <a16:creationId xmlns:a16="http://schemas.microsoft.com/office/drawing/2014/main" id="{866538A0-1F55-4457-89E5-E1FB1A264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37601" y="6415010"/>
            <a:ext cx="3314700" cy="366790"/>
          </a:xfrm>
          <a:prstGeom prst="rect">
            <a:avLst/>
          </a:prstGeom>
        </p:spPr>
      </p:pic>
      <p:pic>
        <p:nvPicPr>
          <p:cNvPr id="17" name="Picture 16">
            <a:extLst>
              <a:ext uri="{FF2B5EF4-FFF2-40B4-BE49-F238E27FC236}">
                <a16:creationId xmlns:a16="http://schemas.microsoft.com/office/drawing/2014/main" id="{287EE517-1A4F-43CD-9FE2-0C92BE13E0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12000" y="5867922"/>
            <a:ext cx="1544957" cy="990079"/>
          </a:xfrm>
          <a:prstGeom prst="rect">
            <a:avLst/>
          </a:prstGeom>
        </p:spPr>
      </p:pic>
    </p:spTree>
    <p:extLst>
      <p:ext uri="{BB962C8B-B14F-4D97-AF65-F5344CB8AC3E}">
        <p14:creationId xmlns:p14="http://schemas.microsoft.com/office/powerpoint/2010/main" val="716965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vl3pPr>
              <a:buClr>
                <a:srgbClr val="7FBCE7"/>
              </a:buClr>
              <a:defRPr/>
            </a:lvl3pPr>
            <a:lvl4pPr>
              <a:buClr>
                <a:srgbClr val="7FBCE7"/>
              </a:buClr>
              <a:defRPr/>
            </a:lvl4pPr>
            <a:lvl5pPr>
              <a:buClr>
                <a:srgbClr val="7FBCE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609600" y="274638"/>
            <a:ext cx="109728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2" name="Group 1">
            <a:extLst>
              <a:ext uri="{FF2B5EF4-FFF2-40B4-BE49-F238E27FC236}">
                <a16:creationId xmlns:a16="http://schemas.microsoft.com/office/drawing/2014/main" id="{935780A4-FE81-409E-B5F8-CE94DA2725A2}"/>
              </a:ext>
            </a:extLst>
          </p:cNvPr>
          <p:cNvGrpSpPr/>
          <p:nvPr userDrawn="1"/>
        </p:nvGrpSpPr>
        <p:grpSpPr>
          <a:xfrm>
            <a:off x="0" y="6121400"/>
            <a:ext cx="12192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5" name="Picture 4" descr="Early Childhood Technical Assistance Cen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
        <p:nvSpPr>
          <p:cNvPr id="10" name="Rectangle 9" descr="&quot; &quot;"/>
          <p:cNvSpPr/>
          <p:nvPr userDrawn="1"/>
        </p:nvSpPr>
        <p:spPr>
          <a:xfrm>
            <a:off x="0" y="-1143000"/>
            <a:ext cx="6096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4267200" y="-1143000"/>
            <a:ext cx="79248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3786443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6096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4267200" y="-1143000"/>
            <a:ext cx="79248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1008995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609600" y="1600200"/>
            <a:ext cx="109728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9" name="Rectangle 8" descr="&quot; &quot;"/>
          <p:cNvSpPr/>
          <p:nvPr userDrawn="1"/>
        </p:nvSpPr>
        <p:spPr>
          <a:xfrm>
            <a:off x="0" y="-1143000"/>
            <a:ext cx="6096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4267200" y="-1143000"/>
            <a:ext cx="79248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nvGrpSpPr>
          <p:cNvPr id="15" name="Group 14">
            <a:extLst>
              <a:ext uri="{FF2B5EF4-FFF2-40B4-BE49-F238E27FC236}">
                <a16:creationId xmlns:a16="http://schemas.microsoft.com/office/drawing/2014/main" id="{40BE6BEC-8036-4808-9266-3C5131D1CB71}"/>
              </a:ext>
            </a:extLst>
          </p:cNvPr>
          <p:cNvGrpSpPr/>
          <p:nvPr userDrawn="1"/>
        </p:nvGrpSpPr>
        <p:grpSpPr>
          <a:xfrm>
            <a:off x="0" y="6121400"/>
            <a:ext cx="12192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7AE55471-771A-4C58-88F9-2D835FBB84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0DF4E5C0-810C-4162-ACEF-81B557AFE0C0}"/>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C59CFCEC-6BB9-40DE-9654-E64A163F7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79292119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762001"/>
            <a:ext cx="103632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4978400" y="2438400"/>
            <a:ext cx="59944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72F7E28B-EE3E-4697-9BAE-E18B8BB63040}"/>
              </a:ext>
            </a:extLst>
          </p:cNvPr>
          <p:cNvGrpSpPr/>
          <p:nvPr userDrawn="1"/>
        </p:nvGrpSpPr>
        <p:grpSpPr>
          <a:xfrm>
            <a:off x="0" y="6121400"/>
            <a:ext cx="12192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3C9CC475-73E7-49F0-81BB-0402E23CB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FD7B347D-6CB1-48B4-BE61-D9CF417AA39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1ABEE4D-FDDC-49FD-8FDA-201D1CE3F4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09602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4" name="Rectangle 43"/>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sp>
        <p:nvSpPr>
          <p:cNvPr id="3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Rectangle 3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554736" y="470104"/>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a:spLocks noGrp="1"/>
          </p:cNvSpPr>
          <p:nvPr>
            <p:ph type="ctrTitle"/>
          </p:nvPr>
        </p:nvSpPr>
        <p:spPr>
          <a:xfrm>
            <a:off x="562939" y="479728"/>
            <a:ext cx="11073687" cy="2899602"/>
          </a:xfrm>
          <a:noFill/>
        </p:spPr>
        <p:txBody>
          <a:bodyPr anchor="b"/>
          <a:lstStyle>
            <a:lvl1pPr algn="l">
              <a:defRPr sz="6000" b="1" baseline="0">
                <a:solidFill>
                  <a:schemeClr val="bg1"/>
                </a:solidFill>
              </a:defRPr>
            </a:lvl1pPr>
          </a:lstStyle>
          <a:p>
            <a:endParaRPr lang="en-US" dirty="0"/>
          </a:p>
        </p:txBody>
      </p:sp>
      <p:sp>
        <p:nvSpPr>
          <p:cNvPr id="40"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41"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2"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3"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a:extLst>
              <a:ext uri="{FF2B5EF4-FFF2-40B4-BE49-F238E27FC236}">
                <a16:creationId xmlns:a16="http://schemas.microsoft.com/office/drawing/2014/main" id="{42FF2428-C8CC-48C8-8F13-D712C03BFCB1}"/>
              </a:ext>
            </a:extLst>
          </p:cNvPr>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1BB83B6-39CA-4352-A9CC-4258E7F835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spTree>
    <p:extLst>
      <p:ext uri="{BB962C8B-B14F-4D97-AF65-F5344CB8AC3E}">
        <p14:creationId xmlns:p14="http://schemas.microsoft.com/office/powerpoint/2010/main" val="194983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38F2AF28-429A-4A18-8FDF-A5D920595071}"/>
              </a:ext>
            </a:extLst>
          </p:cNvPr>
          <p:cNvGrpSpPr/>
          <p:nvPr userDrawn="1"/>
        </p:nvGrpSpPr>
        <p:grpSpPr>
          <a:xfrm>
            <a:off x="0" y="6172200"/>
            <a:ext cx="12192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CF88A5E9-3742-4504-810F-5B9F74561D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36D1A548-50EF-4FED-ACB1-E401DDA53391}"/>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CD24F2A-69AD-4BAA-A7FA-69CAF68D2B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070815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7" name="Group 16">
            <a:extLst>
              <a:ext uri="{FF2B5EF4-FFF2-40B4-BE49-F238E27FC236}">
                <a16:creationId xmlns:a16="http://schemas.microsoft.com/office/drawing/2014/main" id="{E9D20085-C902-45D5-9AF6-5107986BBFAC}"/>
              </a:ext>
            </a:extLst>
          </p:cNvPr>
          <p:cNvGrpSpPr/>
          <p:nvPr userDrawn="1"/>
        </p:nvGrpSpPr>
        <p:grpSpPr>
          <a:xfrm>
            <a:off x="0" y="6121400"/>
            <a:ext cx="12192000" cy="736600"/>
            <a:chOff x="0" y="6121400"/>
            <a:chExt cx="9144000" cy="736600"/>
          </a:xfrm>
        </p:grpSpPr>
        <p:pic>
          <p:nvPicPr>
            <p:cNvPr id="18" name="Picture 2" descr="Logo for the Center for IDEA Early Childhood Data Systems (The DaSy Center)">
              <a:extLst>
                <a:ext uri="{FF2B5EF4-FFF2-40B4-BE49-F238E27FC236}">
                  <a16:creationId xmlns:a16="http://schemas.microsoft.com/office/drawing/2014/main" id="{FF9054EC-3877-4073-82E0-7D6E72051C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descr="&quot; &quot;">
              <a:extLst>
                <a:ext uri="{FF2B5EF4-FFF2-40B4-BE49-F238E27FC236}">
                  <a16:creationId xmlns:a16="http://schemas.microsoft.com/office/drawing/2014/main" id="{596C844F-22F5-4F82-B744-092136848C3B}"/>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20" name="Picture 19" descr="Early Childhood Technical Assistance Center logo">
              <a:extLst>
                <a:ext uri="{FF2B5EF4-FFF2-40B4-BE49-F238E27FC236}">
                  <a16:creationId xmlns:a16="http://schemas.microsoft.com/office/drawing/2014/main" id="{DF7D0D09-C6FB-4370-8937-37475D626B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622148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3" name="Group 12">
            <a:extLst>
              <a:ext uri="{FF2B5EF4-FFF2-40B4-BE49-F238E27FC236}">
                <a16:creationId xmlns:a16="http://schemas.microsoft.com/office/drawing/2014/main" id="{1D28B46C-382D-41B3-BA72-FA9B41BCC54C}"/>
              </a:ext>
            </a:extLst>
          </p:cNvPr>
          <p:cNvGrpSpPr/>
          <p:nvPr userDrawn="1"/>
        </p:nvGrpSpPr>
        <p:grpSpPr>
          <a:xfrm>
            <a:off x="0" y="6121400"/>
            <a:ext cx="12192000" cy="736600"/>
            <a:chOff x="0" y="6121400"/>
            <a:chExt cx="9144000" cy="736600"/>
          </a:xfrm>
        </p:grpSpPr>
        <p:pic>
          <p:nvPicPr>
            <p:cNvPr id="14" name="Picture 2" descr="Logo for the Center for IDEA Early Childhood Data Systems (The DaSy Center)">
              <a:extLst>
                <a:ext uri="{FF2B5EF4-FFF2-40B4-BE49-F238E27FC236}">
                  <a16:creationId xmlns:a16="http://schemas.microsoft.com/office/drawing/2014/main" id="{83E801B1-5491-436F-BEEB-C3684F58369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a:extLst>
                <a:ext uri="{FF2B5EF4-FFF2-40B4-BE49-F238E27FC236}">
                  <a16:creationId xmlns:a16="http://schemas.microsoft.com/office/drawing/2014/main" id="{26D5B3C5-84CF-40C5-AB00-DEC32AD8DC72}"/>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6" name="Picture 15" descr="Early Childhood Technical Assistance Center logo">
              <a:extLst>
                <a:ext uri="{FF2B5EF4-FFF2-40B4-BE49-F238E27FC236}">
                  <a16:creationId xmlns:a16="http://schemas.microsoft.com/office/drawing/2014/main" id="{96A2EAFC-958B-4BF8-9164-C4D95C458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021541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79D60143-32B1-4160-9D3A-FAC4B9699BE8}"/>
              </a:ext>
            </a:extLst>
          </p:cNvPr>
          <p:cNvGrpSpPr/>
          <p:nvPr userDrawn="1"/>
        </p:nvGrpSpPr>
        <p:grpSpPr>
          <a:xfrm>
            <a:off x="0" y="6121400"/>
            <a:ext cx="12192000" cy="736600"/>
            <a:chOff x="0" y="6121400"/>
            <a:chExt cx="9144000" cy="736600"/>
          </a:xfrm>
        </p:grpSpPr>
        <p:pic>
          <p:nvPicPr>
            <p:cNvPr id="13" name="Picture 2" descr="Logo for the Center for IDEA Early Childhood Data Systems (The DaSy Center)">
              <a:extLst>
                <a:ext uri="{FF2B5EF4-FFF2-40B4-BE49-F238E27FC236}">
                  <a16:creationId xmlns:a16="http://schemas.microsoft.com/office/drawing/2014/main" id="{EB3513EE-8CAE-42E3-B512-959340FF94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a:extLst>
                <a:ext uri="{FF2B5EF4-FFF2-40B4-BE49-F238E27FC236}">
                  <a16:creationId xmlns:a16="http://schemas.microsoft.com/office/drawing/2014/main" id="{C55E99CC-41EA-45CF-B621-60F2F203AFC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5" name="Picture 14" descr="Early Childhood Technical Assistance Center logo">
              <a:extLst>
                <a:ext uri="{FF2B5EF4-FFF2-40B4-BE49-F238E27FC236}">
                  <a16:creationId xmlns:a16="http://schemas.microsoft.com/office/drawing/2014/main" id="{56864AEF-C8E7-49BF-8F05-EB515F518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597227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marL="342900" indent="-342900">
              <a:buClr>
                <a:srgbClr val="297ABB"/>
              </a:buClr>
              <a:buFont typeface="Arial" panose="020B0604020202020204" pitchFamily="34" charset="0"/>
              <a:buChar char="•"/>
              <a:defRPr sz="3200">
                <a:solidFill>
                  <a:srgbClr val="297ABB"/>
                </a:solidFill>
              </a:defRPr>
            </a:lvl1pPr>
            <a:lvl2pPr marL="742950" indent="-285750">
              <a:buClr>
                <a:srgbClr val="7FBCE7"/>
              </a:buClr>
              <a:buFont typeface="Calibri" panose="020F0502020204030204" pitchFamily="34" charset="0"/>
              <a:buChar char="–"/>
              <a:defRPr sz="2800">
                <a:solidFill>
                  <a:srgbClr val="297ABB"/>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ACA02710-B2A3-4E03-99D9-F69F0BFA780E}"/>
              </a:ext>
            </a:extLst>
          </p:cNvPr>
          <p:cNvGrpSpPr/>
          <p:nvPr userDrawn="1"/>
        </p:nvGrpSpPr>
        <p:grpSpPr>
          <a:xfrm>
            <a:off x="0" y="6121400"/>
            <a:ext cx="12192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9AB22202-D9EB-43B0-86D7-B6BCAA1233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897F00C7-1FBB-4213-AD24-5842ABA3892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B59EDC4C-63D1-4C84-8EF0-706C5B6A18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9986040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D83A6239-E334-4090-B280-31DFDC6B42EF}"/>
              </a:ext>
            </a:extLst>
          </p:cNvPr>
          <p:cNvGrpSpPr/>
          <p:nvPr userDrawn="1"/>
        </p:nvGrpSpPr>
        <p:grpSpPr>
          <a:xfrm>
            <a:off x="0" y="6121400"/>
            <a:ext cx="12192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6D0AC07A-B1BB-4E33-9B4F-4D9AC3CF18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CAD6726F-D8EF-480C-B0F8-39A9A9D970B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FDCF5C02-4ECB-4DC2-BBC3-50288C813E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403356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09600" y="1600201"/>
            <a:ext cx="10972800" cy="4038600"/>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6C24277E-20CA-40A0-AE84-24619DC7E6CA}"/>
              </a:ext>
            </a:extLst>
          </p:cNvPr>
          <p:cNvGrpSpPr/>
          <p:nvPr userDrawn="1"/>
        </p:nvGrpSpPr>
        <p:grpSpPr>
          <a:xfrm>
            <a:off x="0" y="6121400"/>
            <a:ext cx="12192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D4B41B63-A5EE-4EB2-A01D-BBA809F7DB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9D88B25D-302D-4F02-B925-B6C1D0ACB91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6FE5A321-1A08-48C9-B03D-3C50CA4EC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65452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BB234D34-5526-4606-B358-561C2F3D0E7A}"/>
              </a:ext>
            </a:extLst>
          </p:cNvPr>
          <p:cNvGrpSpPr/>
          <p:nvPr userDrawn="1"/>
        </p:nvGrpSpPr>
        <p:grpSpPr>
          <a:xfrm>
            <a:off x="0" y="6121400"/>
            <a:ext cx="12192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98BD3CDF-F0C7-4C22-9267-5AB80385F3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F373E06F-29FA-45C7-BDCB-16BF9AF1F4C6}"/>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253651CD-4ED6-4876-83F8-4D87F3A32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315971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7499-F995-494E-833F-D33A99C15EED}"/>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7DFEB3E-39CD-4CC6-B860-5C601F1467E7}"/>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CA2ACE-7CF6-40F0-825B-38527B4A2B79}"/>
              </a:ext>
            </a:extLst>
          </p:cNvPr>
          <p:cNvSpPr>
            <a:spLocks noGrp="1"/>
          </p:cNvSpPr>
          <p:nvPr>
            <p:ph type="dt" sz="half" idx="10"/>
          </p:nvPr>
        </p:nvSpPr>
        <p:spPr/>
        <p:txBody>
          <a:bodyPr/>
          <a:lstStyle/>
          <a:p>
            <a:fld id="{8C2BF34B-FF93-482C-80C0-423E47046B90}" type="datetimeFigureOut">
              <a:rPr lang="en-US" smtClean="0"/>
              <a:t>9/5/2019</a:t>
            </a:fld>
            <a:endParaRPr lang="en-US"/>
          </a:p>
        </p:txBody>
      </p:sp>
      <p:sp>
        <p:nvSpPr>
          <p:cNvPr id="5" name="Footer Placeholder 4">
            <a:extLst>
              <a:ext uri="{FF2B5EF4-FFF2-40B4-BE49-F238E27FC236}">
                <a16:creationId xmlns:a16="http://schemas.microsoft.com/office/drawing/2014/main" id="{7C2DDF5C-B059-4B68-99A5-2137D3FD1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6A4D33-10C1-4C3F-8F28-6F8DCD276D6F}"/>
              </a:ext>
            </a:extLst>
          </p:cNvPr>
          <p:cNvSpPr>
            <a:spLocks noGrp="1"/>
          </p:cNvSpPr>
          <p:nvPr>
            <p:ph type="sldNum" sz="quarter" idx="12"/>
          </p:nvPr>
        </p:nvSpPr>
        <p:spPr/>
        <p:txBody>
          <a:bodyPr/>
          <a:lstStyle/>
          <a:p>
            <a:fld id="{3A8A4771-F016-4D13-9727-0961BE853636}" type="slidenum">
              <a:rPr lang="en-US" smtClean="0"/>
              <a:t>‹#›</a:t>
            </a:fld>
            <a:endParaRPr lang="en-US"/>
          </a:p>
        </p:txBody>
      </p:sp>
    </p:spTree>
    <p:extLst>
      <p:ext uri="{BB962C8B-B14F-4D97-AF65-F5344CB8AC3E}">
        <p14:creationId xmlns:p14="http://schemas.microsoft.com/office/powerpoint/2010/main" val="1200585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609600" y="1600200"/>
            <a:ext cx="10972800" cy="4953000"/>
          </a:xfrm>
          <a:prstGeom prst="rect">
            <a:avLst/>
          </a:prstGeom>
        </p:spPr>
        <p:txBody>
          <a:bodyPr/>
          <a:lstStyle>
            <a:lvl1pPr marL="257175" indent="-257175">
              <a:buFont typeface="Arial" panose="020B0604020202020204" pitchFamily="34" charset="0"/>
              <a:buChar char="•"/>
              <a:defRPr>
                <a:solidFill>
                  <a:srgbClr val="154578"/>
                </a:solidFill>
              </a:defRPr>
            </a:lvl1pPr>
            <a:lvl2pPr marL="557213" indent="-214313">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418371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17D87E26-A4AC-48B2-822F-945591A26D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1940426-5993-4BDC-A247-B84D21CD31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2A6B1B56-9A75-4170-ADAC-203023128E42}"/>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EEE4DEFF-D3ED-4D79-A579-27EE89356900}"/>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12894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solidFill>
            <a:schemeClr val="accent5"/>
          </a:solidFill>
        </p:spPr>
        <p:txBody>
          <a:bodyPr/>
          <a:lstStyle>
            <a:lvl1pPr>
              <a:defRPr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p:cNvSpPr>
            <a:spLocks noGrp="1"/>
          </p:cNvSpPr>
          <p:nvPr>
            <p:ph type="sldNum" sz="quarter" idx="10"/>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8" name="TextBox 17" descr="2017 Leadership conference logo with two decorate rainbow bars to left of the logo">
            <a:extLst>
              <a:ext uri="{FF2B5EF4-FFF2-40B4-BE49-F238E27FC236}">
                <a16:creationId xmlns:a16="http://schemas.microsoft.com/office/drawing/2014/main" id="{E7DCB8B3-877B-4F37-8C98-DF58A08CB21C}"/>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3D8C2911-732D-4130-BC60-8AC587956B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20" name="Picture 19">
            <a:extLst>
              <a:ext uri="{FF2B5EF4-FFF2-40B4-BE49-F238E27FC236}">
                <a16:creationId xmlns:a16="http://schemas.microsoft.com/office/drawing/2014/main" id="{EA82E416-2B40-46AF-8102-7944037E659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21" name="Picture 20">
            <a:extLst>
              <a:ext uri="{FF2B5EF4-FFF2-40B4-BE49-F238E27FC236}">
                <a16:creationId xmlns:a16="http://schemas.microsoft.com/office/drawing/2014/main" id="{FB2F23A5-5665-44F6-9BD2-AB73FF78A09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76493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1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2" name="TextBox 11" descr="2017 Leadership conference logo with two decorate rainbow bars to left of the logo">
            <a:extLst>
              <a:ext uri="{FF2B5EF4-FFF2-40B4-BE49-F238E27FC236}">
                <a16:creationId xmlns:a16="http://schemas.microsoft.com/office/drawing/2014/main" id="{6B9ACFD8-DC67-4DB1-9A58-97D97C068A6D}"/>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172CCC1-C65B-4F16-A7D9-1D3678A222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4" name="Picture 13">
            <a:extLst>
              <a:ext uri="{FF2B5EF4-FFF2-40B4-BE49-F238E27FC236}">
                <a16:creationId xmlns:a16="http://schemas.microsoft.com/office/drawing/2014/main" id="{2686F78E-6D02-437C-9227-737F546D8438}"/>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5" name="Picture 14">
            <a:extLst>
              <a:ext uri="{FF2B5EF4-FFF2-40B4-BE49-F238E27FC236}">
                <a16:creationId xmlns:a16="http://schemas.microsoft.com/office/drawing/2014/main" id="{798783F4-E6E0-47E5-8B7D-65178EF5CE4A}"/>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60427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2" name="Title 1"/>
          <p:cNvSpPr>
            <a:spLocks noGrp="1"/>
          </p:cNvSpPr>
          <p:nvPr>
            <p:ph type="title"/>
          </p:nvPr>
        </p:nvSpPr>
        <p:spPr>
          <a:xfrm>
            <a:off x="838200" y="365125"/>
            <a:ext cx="10515600" cy="1033369"/>
          </a:xfrm>
        </p:spPr>
        <p:txBody>
          <a:bodyPr/>
          <a:lstStyle/>
          <a:p>
            <a:r>
              <a:rPr lang="en-US"/>
              <a:t>Click to edit Master title style</a:t>
            </a:r>
          </a:p>
        </p:txBody>
      </p:sp>
      <p:sp>
        <p:nvSpPr>
          <p:cNvPr id="11" name="TextBox 10" descr="2017 Leadership conference logo with two decorate rainbow bars to left of the logo">
            <a:extLst>
              <a:ext uri="{FF2B5EF4-FFF2-40B4-BE49-F238E27FC236}">
                <a16:creationId xmlns:a16="http://schemas.microsoft.com/office/drawing/2014/main" id="{9329E551-1B17-43B5-ACA0-512F60887F37}"/>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5A45DDE-AA77-4710-ABD7-5554314FCB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3" name="Picture 12">
            <a:extLst>
              <a:ext uri="{FF2B5EF4-FFF2-40B4-BE49-F238E27FC236}">
                <a16:creationId xmlns:a16="http://schemas.microsoft.com/office/drawing/2014/main" id="{A1D5850C-C563-4ADC-A5D5-E804EFB19CA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4" name="Picture 13">
            <a:extLst>
              <a:ext uri="{FF2B5EF4-FFF2-40B4-BE49-F238E27FC236}">
                <a16:creationId xmlns:a16="http://schemas.microsoft.com/office/drawing/2014/main" id="{96D9931C-E613-443A-8A40-FD20563F11A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99806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2848E537-3208-4828-A299-3E7B287DC158}"/>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9671DC6-7EF5-41A7-BF43-D67D921AE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FAC144EB-C364-4A15-A218-97E2F3DE9E77}"/>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FE6A74D8-9399-409D-A640-825047073CB5}"/>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8193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4" name="TextBox 13" descr="2017 Leadership conference logo with two decorate rainbow bars to left of the logo">
            <a:extLst>
              <a:ext uri="{FF2B5EF4-FFF2-40B4-BE49-F238E27FC236}">
                <a16:creationId xmlns:a16="http://schemas.microsoft.com/office/drawing/2014/main" id="{61CF0C18-B911-4E51-B7BE-13DE5B640D3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9C3B694B-690F-44BD-9E68-450294879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6" name="Picture 15">
            <a:extLst>
              <a:ext uri="{FF2B5EF4-FFF2-40B4-BE49-F238E27FC236}">
                <a16:creationId xmlns:a16="http://schemas.microsoft.com/office/drawing/2014/main" id="{B19C86BB-F718-4477-8314-08C5F15EBE86}"/>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7" name="Picture 16">
            <a:extLst>
              <a:ext uri="{FF2B5EF4-FFF2-40B4-BE49-F238E27FC236}">
                <a16:creationId xmlns:a16="http://schemas.microsoft.com/office/drawing/2014/main" id="{9DBA1270-23CE-4257-9C30-64E31AD7BCC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68160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DE2AD-8BCC-498C-8533-7B33C9798AFD}" type="datetime1">
              <a:rPr lang="en-US" smtClean="0"/>
              <a:t>9/5/2019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53B17-1229-47A4-BBB2-A02D5F84107F}" type="slidenum">
              <a:rPr lang="en-US" smtClean="0"/>
              <a:t>‹#›</a:t>
            </a:fld>
            <a:endParaRPr lang="en-US"/>
          </a:p>
        </p:txBody>
      </p:sp>
      <p:sp>
        <p:nvSpPr>
          <p:cNvPr id="17" name="Rectangle 16"/>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36993"/>
            <a:ext cx="12192000" cy="34198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userDrawn="1"/>
        </p:nvSpPr>
        <p:spPr>
          <a:xfrm>
            <a:off x="554736" y="3382860"/>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7" name="Group 6" descr="2017 Leadership Conference Logo "/>
          <p:cNvGrpSpPr/>
          <p:nvPr userDrawn="1"/>
        </p:nvGrpSpPr>
        <p:grpSpPr>
          <a:xfrm>
            <a:off x="6815468" y="5429892"/>
            <a:ext cx="4806926" cy="940126"/>
            <a:chOff x="6815468" y="5429892"/>
            <a:chExt cx="4806926" cy="940126"/>
          </a:xfrm>
        </p:grpSpPr>
        <p:sp>
          <p:nvSpPr>
            <p:cNvPr id="21" name="TextBox 20"/>
            <p:cNvSpPr txBox="1"/>
            <p:nvPr userDrawn="1"/>
          </p:nvSpPr>
          <p:spPr>
            <a:xfrm>
              <a:off x="6815468" y="5677927"/>
              <a:ext cx="4013083"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2017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22" name="Picture 2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24" name="Rectangle 23"/>
          <p:cNvSpPr/>
          <p:nvPr userDrawn="1"/>
        </p:nvSpPr>
        <p:spPr>
          <a:xfrm>
            <a:off x="554736" y="460481"/>
            <a:ext cx="11082528" cy="2898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userDrawn="1"/>
        </p:nvSpPr>
        <p:spPr>
          <a:xfrm>
            <a:off x="554099" y="3418681"/>
            <a:ext cx="4494639" cy="5003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sp>
        <p:nvSpPr>
          <p:cNvPr id="27" name="Title 1"/>
          <p:cNvSpPr txBox="1">
            <a:spLocks/>
          </p:cNvSpPr>
          <p:nvPr userDrawn="1"/>
        </p:nvSpPr>
        <p:spPr>
          <a:xfrm>
            <a:off x="554099" y="972462"/>
            <a:ext cx="9144000" cy="2387600"/>
          </a:xfrm>
          <a:prstGeom prst="rect">
            <a:avLst/>
          </a:prstGeom>
        </p:spPr>
        <p:txBody>
          <a:bodyPr anchor="b"/>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dirty="0"/>
              <a:t>Click to edit Master title style</a:t>
            </a:r>
          </a:p>
        </p:txBody>
      </p:sp>
      <p:sp>
        <p:nvSpPr>
          <p:cNvPr id="28" name="Slide Number Placeholder 5"/>
          <p:cNvSpPr txBox="1">
            <a:spLocks/>
          </p:cNvSpPr>
          <p:nvPr userDrawn="1"/>
        </p:nvSpPr>
        <p:spPr>
          <a:xfrm>
            <a:off x="108578" y="64544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3501537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D0A64-0AE3-495C-8680-443A25D7E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B1ABAB-3EE8-45E5-9B29-334F29C65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71BA5-DFCA-45EB-95B3-C1B915A8D1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FEC46-ADF7-41AE-9BFB-21D631D739BD}" type="datetimeFigureOut">
              <a:rPr lang="en-US" smtClean="0"/>
              <a:t>9/5/2019</a:t>
            </a:fld>
            <a:endParaRPr lang="en-US"/>
          </a:p>
        </p:txBody>
      </p:sp>
      <p:sp>
        <p:nvSpPr>
          <p:cNvPr id="5" name="Footer Placeholder 4">
            <a:extLst>
              <a:ext uri="{FF2B5EF4-FFF2-40B4-BE49-F238E27FC236}">
                <a16:creationId xmlns:a16="http://schemas.microsoft.com/office/drawing/2014/main" id="{704596A0-E7A3-491F-BC39-D20AE4189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31A7C6-CE6C-44DB-8910-D15D8C624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729F-2414-494F-9894-24CCD64DCCE9}" type="slidenum">
              <a:rPr lang="en-US" smtClean="0"/>
              <a:t>‹#›</a:t>
            </a:fld>
            <a:endParaRPr lang="en-US"/>
          </a:p>
        </p:txBody>
      </p:sp>
    </p:spTree>
    <p:extLst>
      <p:ext uri="{BB962C8B-B14F-4D97-AF65-F5344CB8AC3E}">
        <p14:creationId xmlns:p14="http://schemas.microsoft.com/office/powerpoint/2010/main" val="954955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609600" y="6327649"/>
            <a:ext cx="28448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7331055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hf hdr="0" ftr="0" dt="0"/>
  <p:txStyles>
    <p:titleStyle>
      <a:lvl1pPr algn="l" defTabSz="914400" rtl="0" eaLnBrk="1" latinLnBrk="0" hangingPunct="1">
        <a:spcBef>
          <a:spcPct val="0"/>
        </a:spcBef>
        <a:buNone/>
        <a:defRPr sz="3600" b="1" kern="1200">
          <a:solidFill>
            <a:srgbClr val="297ABB"/>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gcc01.safelinks.protection.outlook.com/?url=https://osep.grads360.org/#program/highlighted-resources&amp;data=01|01|margaret.gillis@sri.com|60f7158a91d145095a6108d6be9224b5|40779d3379c44626b8bf140c4d5e9075|1&amp;sdata=jX55OwpRAKIYt0qFZ%2BrG76igw1nL9t/t3Nc0Irww9XA%3D&amp;reserved=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helpmegrownational.org/hmg-partners/watchmethriv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dasycenter.org/part-c-child-find-funnel-chart-tool/" TargetMode="External"/><Relationship Id="rId5" Type="http://schemas.openxmlformats.org/officeDocument/2006/relationships/hyperlink" Target="https://dasycenter.org/child-find-special-collections/" TargetMode="External"/><Relationship Id="rId4" Type="http://schemas.openxmlformats.org/officeDocument/2006/relationships/hyperlink" Target="https://dasycenter.org/identify-meaningful-differences-in-child-find/"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dec-sped.org/protection-and-wellbeing-co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decdocs.org/executive-summary-low-birth-weight" TargetMode="External"/><Relationship Id="rId4" Type="http://schemas.openxmlformats.org/officeDocument/2006/relationships/hyperlink" Target="https://www.decdocs.org/position-statement-low-birth-weight"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twitter.com/ECTACenter" TargetMode="External"/><Relationship Id="rId5" Type="http://schemas.openxmlformats.org/officeDocument/2006/relationships/hyperlink" Target="http://ectacenter.org/" TargetMode="External"/><Relationship Id="rId4" Type="http://schemas.openxmlformats.org/officeDocument/2006/relationships/hyperlink" Target="https://twitter.com/DaSyCente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9.svg"/><Relationship Id="rId5" Type="http://schemas.openxmlformats.org/officeDocument/2006/relationships/diagramQuickStyle" Target="../diagrams/quickStyle1.xml"/><Relationship Id="rId10"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000" dirty="0"/>
              <a:t>Child Find Self-Assessment (CFSA)</a:t>
            </a:r>
          </a:p>
        </p:txBody>
      </p:sp>
      <p:sp>
        <p:nvSpPr>
          <p:cNvPr id="4" name="Content Placeholder 3"/>
          <p:cNvSpPr>
            <a:spLocks noGrp="1"/>
          </p:cNvSpPr>
          <p:nvPr>
            <p:ph type="subTitle" idx="1"/>
          </p:nvPr>
        </p:nvSpPr>
        <p:spPr>
          <a:xfrm>
            <a:off x="565145" y="3478697"/>
            <a:ext cx="11067352" cy="2033756"/>
          </a:xfrm>
        </p:spPr>
        <p:txBody>
          <a:bodyPr>
            <a:normAutofit fontScale="77500" lnSpcReduction="20000"/>
          </a:bodyPr>
          <a:lstStyle/>
          <a:p>
            <a:r>
              <a:rPr lang="en-US" sz="3200" dirty="0"/>
              <a:t>Brenda Wilkins and Jennifer Barrett-Zitkus, OSEP</a:t>
            </a:r>
          </a:p>
          <a:p>
            <a:r>
              <a:rPr lang="en-US" sz="3200" dirty="0"/>
              <a:t>Margaret Gillis, DaSy</a:t>
            </a:r>
          </a:p>
          <a:p>
            <a:r>
              <a:rPr lang="en-US" sz="3200" dirty="0"/>
              <a:t>Evelyn Shaw, ECTA</a:t>
            </a:r>
          </a:p>
          <a:p>
            <a:r>
              <a:rPr lang="en-US" sz="3200" dirty="0"/>
              <a:t>Roy Fowler, Maine Part C Coordinator</a:t>
            </a:r>
          </a:p>
          <a:p>
            <a:r>
              <a:rPr lang="en-US" sz="3200" dirty="0"/>
              <a:t>Ann Freiburg, Illinois Part C Coordinator</a:t>
            </a:r>
          </a:p>
        </p:txBody>
      </p:sp>
    </p:spTree>
    <p:extLst>
      <p:ext uri="{BB962C8B-B14F-4D97-AF65-F5344CB8AC3E}">
        <p14:creationId xmlns:p14="http://schemas.microsoft.com/office/powerpoint/2010/main" val="97392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8"/>
            <a:ext cx="10515599" cy="4938712"/>
          </a:xfrm>
        </p:spPr>
        <p:txBody>
          <a:bodyPr>
            <a:normAutofit/>
          </a:bodyPr>
          <a:lstStyle/>
          <a:p>
            <a:pPr>
              <a:buFont typeface="Wingdings" panose="05000000000000000000" pitchFamily="2" charset="2"/>
              <a:buChar char="ü"/>
            </a:pPr>
            <a:r>
              <a:rPr lang="en-US" sz="2400" i="1" u="sng" dirty="0"/>
              <a:t>Statutory requirements specific to Part C</a:t>
            </a:r>
          </a:p>
          <a:p>
            <a:pPr lvl="1">
              <a:buFont typeface="Arial" panose="020B0604020202020204" pitchFamily="34" charset="0"/>
              <a:buChar char="•"/>
            </a:pPr>
            <a:r>
              <a:rPr lang="en-US" sz="2000" dirty="0"/>
              <a:t>Highlights the specific requirements all States must have for a Comprehensive Child Find System.</a:t>
            </a:r>
            <a:endParaRPr lang="en-US" i="1" u="sng" dirty="0">
              <a:solidFill>
                <a:prstClr val="black"/>
              </a:solidFill>
            </a:endParaRPr>
          </a:p>
          <a:p>
            <a:pPr lvl="0">
              <a:buFont typeface="Wingdings" panose="05000000000000000000" pitchFamily="2" charset="2"/>
              <a:buChar char="ü"/>
            </a:pPr>
            <a:r>
              <a:rPr lang="en-US" sz="2400" i="1" u="sng" dirty="0">
                <a:solidFill>
                  <a:prstClr val="black"/>
                </a:solidFill>
              </a:rPr>
              <a:t>Child Find Best Practices </a:t>
            </a:r>
          </a:p>
          <a:p>
            <a:pPr lvl="1" indent="-342900"/>
            <a:r>
              <a:rPr lang="en-US" sz="2000" dirty="0">
                <a:solidFill>
                  <a:prstClr val="black"/>
                </a:solidFill>
              </a:rPr>
              <a:t>Evaluates and tracks how a State identifies and implements child find best practices. </a:t>
            </a:r>
          </a:p>
          <a:p>
            <a:pPr lvl="1" indent="-342900"/>
            <a:r>
              <a:rPr lang="en-US" sz="2000" dirty="0">
                <a:solidFill>
                  <a:prstClr val="black"/>
                </a:solidFill>
              </a:rPr>
              <a:t>Assist States in identifying evidence-based practices to support their Child Find efforts.</a:t>
            </a:r>
          </a:p>
          <a:p>
            <a:pPr lvl="1" indent="-342900"/>
            <a:r>
              <a:rPr lang="en-US" sz="2000" dirty="0">
                <a:solidFill>
                  <a:prstClr val="black"/>
                </a:solidFill>
              </a:rPr>
              <a:t>Child Find special populations.</a:t>
            </a:r>
            <a:endParaRPr lang="en-US" sz="2800" dirty="0"/>
          </a:p>
          <a:p>
            <a:pPr lvl="0">
              <a:buFont typeface="Wingdings" panose="05000000000000000000" pitchFamily="2" charset="2"/>
              <a:buChar char="ü"/>
            </a:pPr>
            <a:r>
              <a:rPr lang="en-US" sz="2400" i="1" u="sng" dirty="0">
                <a:solidFill>
                  <a:prstClr val="black"/>
                </a:solidFill>
              </a:rPr>
              <a:t>Technical Assistance and Resources</a:t>
            </a:r>
          </a:p>
          <a:p>
            <a:pPr lvl="1" indent="-342900"/>
            <a:r>
              <a:rPr lang="en-US" sz="2000" dirty="0">
                <a:solidFill>
                  <a:prstClr val="black"/>
                </a:solidFill>
              </a:rPr>
              <a:t>Provides an overview of OSEP-funded resources and technical assistance centers that are committed to improving State early intervention and early childhood special education service systems. </a:t>
            </a:r>
          </a:p>
          <a:p>
            <a:endParaRPr lang="en-US" dirty="0"/>
          </a:p>
        </p:txBody>
      </p:sp>
      <p:sp>
        <p:nvSpPr>
          <p:cNvPr id="3" name="Title 2"/>
          <p:cNvSpPr>
            <a:spLocks noGrp="1"/>
          </p:cNvSpPr>
          <p:nvPr>
            <p:ph type="title"/>
          </p:nvPr>
        </p:nvSpPr>
        <p:spPr/>
        <p:txBody>
          <a:bodyPr/>
          <a:lstStyle/>
          <a:p>
            <a:r>
              <a:rPr lang="en-US" dirty="0"/>
              <a:t>How is the CFSA Organized?</a:t>
            </a:r>
          </a:p>
        </p:txBody>
      </p:sp>
    </p:spTree>
    <p:extLst>
      <p:ext uri="{BB962C8B-B14F-4D97-AF65-F5344CB8AC3E}">
        <p14:creationId xmlns:p14="http://schemas.microsoft.com/office/powerpoint/2010/main" val="41478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21B102-26E5-8640-A395-3AAE3F755A34}"/>
              </a:ext>
            </a:extLst>
          </p:cNvPr>
          <p:cNvSpPr>
            <a:spLocks noGrp="1"/>
          </p:cNvSpPr>
          <p:nvPr>
            <p:ph idx="1"/>
          </p:nvPr>
        </p:nvSpPr>
        <p:spPr/>
        <p:txBody>
          <a:bodyPr/>
          <a:lstStyle/>
          <a:p>
            <a:r>
              <a:rPr lang="en-US" dirty="0"/>
              <a:t>Fillable Word form</a:t>
            </a:r>
          </a:p>
          <a:p>
            <a:r>
              <a:rPr lang="en-US" dirty="0"/>
              <a:t>Highlights requirements</a:t>
            </a:r>
          </a:p>
          <a:p>
            <a:r>
              <a:rPr lang="en-US" dirty="0"/>
              <a:t>Includes:</a:t>
            </a:r>
          </a:p>
          <a:p>
            <a:pPr lvl="1"/>
            <a:r>
              <a:rPr lang="en-US" dirty="0"/>
              <a:t>Referral procedures</a:t>
            </a:r>
          </a:p>
          <a:p>
            <a:pPr lvl="1"/>
            <a:r>
              <a:rPr lang="en-US" dirty="0"/>
              <a:t>Timeline</a:t>
            </a:r>
          </a:p>
          <a:p>
            <a:pPr lvl="1"/>
            <a:r>
              <a:rPr lang="en-US" dirty="0"/>
              <a:t>Screening procedures (optional)</a:t>
            </a:r>
          </a:p>
        </p:txBody>
      </p:sp>
      <p:sp>
        <p:nvSpPr>
          <p:cNvPr id="3" name="Title 2">
            <a:extLst>
              <a:ext uri="{FF2B5EF4-FFF2-40B4-BE49-F238E27FC236}">
                <a16:creationId xmlns:a16="http://schemas.microsoft.com/office/drawing/2014/main" id="{B8D718BA-5249-4C42-ACDB-88817165FED6}"/>
              </a:ext>
            </a:extLst>
          </p:cNvPr>
          <p:cNvSpPr>
            <a:spLocks noGrp="1"/>
          </p:cNvSpPr>
          <p:nvPr>
            <p:ph type="title"/>
          </p:nvPr>
        </p:nvSpPr>
        <p:spPr/>
        <p:txBody>
          <a:bodyPr/>
          <a:lstStyle/>
          <a:p>
            <a:r>
              <a:rPr lang="en-US" dirty="0"/>
              <a:t>Section I</a:t>
            </a:r>
          </a:p>
        </p:txBody>
      </p:sp>
    </p:spTree>
    <p:extLst>
      <p:ext uri="{BB962C8B-B14F-4D97-AF65-F5344CB8AC3E}">
        <p14:creationId xmlns:p14="http://schemas.microsoft.com/office/powerpoint/2010/main" val="217080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s graphic is an image of the table of contents of Section 2 of the Child Find Self-Assessment. The table of contents includes the following sections: Instructions, Child Find Best Practices, Theme Summary, Action Plan, and Data. There is also an arrow pointing to a button that says “Get Dat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2362201"/>
            <a:ext cx="8686800" cy="3916363"/>
          </a:xfrm>
        </p:spPr>
      </p:pic>
      <p:sp>
        <p:nvSpPr>
          <p:cNvPr id="3" name="Title 2"/>
          <p:cNvSpPr>
            <a:spLocks noGrp="1"/>
          </p:cNvSpPr>
          <p:nvPr>
            <p:ph type="title"/>
          </p:nvPr>
        </p:nvSpPr>
        <p:spPr/>
        <p:txBody>
          <a:bodyPr/>
          <a:lstStyle/>
          <a:p>
            <a:r>
              <a:rPr lang="en-US" dirty="0"/>
              <a:t>Section II Table of Contents</a:t>
            </a:r>
          </a:p>
        </p:txBody>
      </p:sp>
      <p:sp>
        <p:nvSpPr>
          <p:cNvPr id="2" name="Down Arrow 1" descr="Arrow pointing at Get Data"/>
          <p:cNvSpPr/>
          <p:nvPr/>
        </p:nvSpPr>
        <p:spPr>
          <a:xfrm>
            <a:off x="9130284" y="47244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Tree>
    <p:extLst>
      <p:ext uri="{BB962C8B-B14F-4D97-AF65-F5344CB8AC3E}">
        <p14:creationId xmlns:p14="http://schemas.microsoft.com/office/powerpoint/2010/main" val="296726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is graphic is an image the Child Find Best Practices page of Section 2 of the Child Find Self-Assessment. On the top left of the page is a list of the Best Practice Theme Ratings (Calculated); on the top right is a list of the Best Practice Ratings (BPR); on the bottom left is a list of the best practices; on the bottom right there are spaces to rate each best practice and assign its priority level. A large red circle is drawn around the best practice ratings.">
            <a:extLst>
              <a:ext uri="{FF2B5EF4-FFF2-40B4-BE49-F238E27FC236}">
                <a16:creationId xmlns:a16="http://schemas.microsoft.com/office/drawing/2014/main" id="{5F487ED6-D020-1246-9BF9-B95FB82784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9307" y="83288"/>
            <a:ext cx="8382000" cy="6336502"/>
          </a:xfrm>
        </p:spPr>
      </p:pic>
      <p:sp>
        <p:nvSpPr>
          <p:cNvPr id="4" name="Oval 3">
            <a:extLst>
              <a:ext uri="{FF2B5EF4-FFF2-40B4-BE49-F238E27FC236}">
                <a16:creationId xmlns:a16="http://schemas.microsoft.com/office/drawing/2014/main" id="{3859CD6A-C6D0-5D43-AD29-0BD98762B7FF}"/>
              </a:ext>
              <a:ext uri="{C183D7F6-B498-43B3-948B-1728B52AA6E4}">
                <adec:decorative xmlns:adec="http://schemas.microsoft.com/office/drawing/2017/decorative" val="1"/>
              </a:ext>
            </a:extLst>
          </p:cNvPr>
          <p:cNvSpPr/>
          <p:nvPr/>
        </p:nvSpPr>
        <p:spPr>
          <a:xfrm>
            <a:off x="8915400" y="3657600"/>
            <a:ext cx="914400" cy="263157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hidden="1">
            <a:extLst>
              <a:ext uri="{FF2B5EF4-FFF2-40B4-BE49-F238E27FC236}">
                <a16:creationId xmlns:a16="http://schemas.microsoft.com/office/drawing/2014/main" id="{08BFB36D-B272-435F-B3D5-A0CDB4FD0503}"/>
              </a:ext>
            </a:extLst>
          </p:cNvPr>
          <p:cNvSpPr>
            <a:spLocks noGrp="1"/>
          </p:cNvSpPr>
          <p:nvPr>
            <p:ph type="title"/>
          </p:nvPr>
        </p:nvSpPr>
        <p:spPr/>
        <p:txBody>
          <a:bodyPr/>
          <a:lstStyle/>
          <a:p>
            <a:r>
              <a:rPr lang="en-US" dirty="0"/>
              <a:t>Slide 13</a:t>
            </a:r>
          </a:p>
        </p:txBody>
      </p:sp>
    </p:spTree>
    <p:extLst>
      <p:ext uri="{BB962C8B-B14F-4D97-AF65-F5344CB8AC3E}">
        <p14:creationId xmlns:p14="http://schemas.microsoft.com/office/powerpoint/2010/main" val="130236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 Best Practice Ratings</a:t>
            </a:r>
          </a:p>
        </p:txBody>
      </p:sp>
      <p:sp>
        <p:nvSpPr>
          <p:cNvPr id="4" name="Content Placeholder 3">
            <a:extLst>
              <a:ext uri="{FF2B5EF4-FFF2-40B4-BE49-F238E27FC236}">
                <a16:creationId xmlns:a16="http://schemas.microsoft.com/office/drawing/2014/main" id="{4645D387-D5EA-B841-83E9-39A1CFCC075D}"/>
              </a:ext>
            </a:extLst>
          </p:cNvPr>
          <p:cNvSpPr>
            <a:spLocks noGrp="1"/>
          </p:cNvSpPr>
          <p:nvPr>
            <p:ph idx="1"/>
          </p:nvPr>
        </p:nvSpPr>
        <p:spPr/>
        <p:txBody>
          <a:bodyPr/>
          <a:lstStyle/>
          <a:p>
            <a:pPr marL="514350" indent="-514350">
              <a:buFont typeface="+mj-lt"/>
              <a:buAutoNum type="arabicPeriod"/>
            </a:pPr>
            <a:r>
              <a:rPr lang="en-US" dirty="0"/>
              <a:t>No, practice not in place </a:t>
            </a:r>
            <a:r>
              <a:rPr lang="en-US" u="sng" dirty="0"/>
              <a:t>and</a:t>
            </a:r>
            <a:r>
              <a:rPr lang="en-US" dirty="0"/>
              <a:t> not planning to work on it at this time.</a:t>
            </a:r>
          </a:p>
          <a:p>
            <a:pPr marL="514350" indent="-514350">
              <a:buFont typeface="+mj-lt"/>
              <a:buAutoNum type="arabicPeriod"/>
            </a:pPr>
            <a:r>
              <a:rPr lang="en-US" dirty="0"/>
              <a:t>No, practice not in place </a:t>
            </a:r>
            <a:r>
              <a:rPr lang="en-US" u="sng" dirty="0"/>
              <a:t>but</a:t>
            </a:r>
            <a:r>
              <a:rPr lang="en-US" dirty="0"/>
              <a:t> planning to work on it or getting started.</a:t>
            </a:r>
          </a:p>
          <a:p>
            <a:pPr marL="514350" indent="-514350">
              <a:buFont typeface="+mj-lt"/>
              <a:buAutoNum type="arabicPeriod"/>
            </a:pPr>
            <a:r>
              <a:rPr lang="en-US" dirty="0"/>
              <a:t>Yes, practice partially implemented.</a:t>
            </a:r>
          </a:p>
          <a:p>
            <a:pPr marL="514350" indent="-514350">
              <a:buFont typeface="+mj-lt"/>
              <a:buAutoNum type="arabicPeriod"/>
            </a:pPr>
            <a:r>
              <a:rPr lang="en-US" dirty="0"/>
              <a:t>Yes, practice fully implemented.</a:t>
            </a:r>
          </a:p>
          <a:p>
            <a:endParaRPr lang="en-US" dirty="0"/>
          </a:p>
        </p:txBody>
      </p:sp>
      <p:pic>
        <p:nvPicPr>
          <p:cNvPr id="11" name="Picture 10" descr="This graphic is an image of the Best Practice Ratings (BPR) from Section 2 of the Child Find Self-Assessment.">
            <a:extLst>
              <a:ext uri="{FF2B5EF4-FFF2-40B4-BE49-F238E27FC236}">
                <a16:creationId xmlns:a16="http://schemas.microsoft.com/office/drawing/2014/main" id="{77C6DA68-95C2-3044-8FBA-63532FC60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234" y="4328160"/>
            <a:ext cx="7691532" cy="1534160"/>
          </a:xfrm>
          <a:prstGeom prst="rect">
            <a:avLst/>
          </a:prstGeom>
        </p:spPr>
      </p:pic>
    </p:spTree>
    <p:extLst>
      <p:ext uri="{BB962C8B-B14F-4D97-AF65-F5344CB8AC3E}">
        <p14:creationId xmlns:p14="http://schemas.microsoft.com/office/powerpoint/2010/main" val="201326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 Evidence</a:t>
            </a:r>
          </a:p>
        </p:txBody>
      </p:sp>
      <p:sp>
        <p:nvSpPr>
          <p:cNvPr id="9" name="Content Placeholder 8">
            <a:extLst>
              <a:ext uri="{FF2B5EF4-FFF2-40B4-BE49-F238E27FC236}">
                <a16:creationId xmlns:a16="http://schemas.microsoft.com/office/drawing/2014/main" id="{5C8B7250-3C67-7644-A8F2-9B708A798CAD}"/>
              </a:ext>
            </a:extLst>
          </p:cNvPr>
          <p:cNvSpPr>
            <a:spLocks noGrp="1"/>
          </p:cNvSpPr>
          <p:nvPr>
            <p:ph idx="1"/>
          </p:nvPr>
        </p:nvSpPr>
        <p:spPr/>
        <p:txBody>
          <a:bodyPr/>
          <a:lstStyle/>
          <a:p>
            <a:r>
              <a:rPr lang="en-US" dirty="0"/>
              <a:t>Spaces to provide evidence for each best practice (yellow spaces)</a:t>
            </a:r>
          </a:p>
        </p:txBody>
      </p:sp>
      <p:pic>
        <p:nvPicPr>
          <p:cNvPr id="13" name="Picture 12" descr="This graphic is an image of three best practices with red arrows pointing to the space for documenting the evidence for each best practice. The spaces for documenting evidence are colored yellow.">
            <a:extLst>
              <a:ext uri="{FF2B5EF4-FFF2-40B4-BE49-F238E27FC236}">
                <a16:creationId xmlns:a16="http://schemas.microsoft.com/office/drawing/2014/main" id="{0964BD52-19D2-D748-89FF-F9095C387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1" y="3124200"/>
            <a:ext cx="8617726" cy="1828800"/>
          </a:xfrm>
          <a:prstGeom prst="rect">
            <a:avLst/>
          </a:prstGeom>
        </p:spPr>
      </p:pic>
      <p:cxnSp>
        <p:nvCxnSpPr>
          <p:cNvPr id="15" name="Straight Arrow Connector 14">
            <a:extLst>
              <a:ext uri="{FF2B5EF4-FFF2-40B4-BE49-F238E27FC236}">
                <a16:creationId xmlns:a16="http://schemas.microsoft.com/office/drawing/2014/main" id="{6DA1A109-5D9E-2F43-9B4A-FF0178077560}"/>
              </a:ext>
              <a:ext uri="{C183D7F6-B498-43B3-948B-1728B52AA6E4}">
                <adec:decorative xmlns:adec="http://schemas.microsoft.com/office/drawing/2017/decorative" val="1"/>
              </a:ext>
            </a:extLst>
          </p:cNvPr>
          <p:cNvCxnSpPr>
            <a:cxnSpLocks/>
          </p:cNvCxnSpPr>
          <p:nvPr/>
        </p:nvCxnSpPr>
        <p:spPr>
          <a:xfrm>
            <a:off x="3274974" y="2617464"/>
            <a:ext cx="0" cy="119253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E28758B-0B7E-2240-848C-2AE58A9BF1A6}"/>
              </a:ext>
              <a:ext uri="{C183D7F6-B498-43B3-948B-1728B52AA6E4}">
                <adec:decorative xmlns:adec="http://schemas.microsoft.com/office/drawing/2017/decorative" val="1"/>
              </a:ext>
            </a:extLst>
          </p:cNvPr>
          <p:cNvCxnSpPr>
            <a:cxnSpLocks/>
          </p:cNvCxnSpPr>
          <p:nvPr/>
        </p:nvCxnSpPr>
        <p:spPr>
          <a:xfrm>
            <a:off x="3657600" y="2667000"/>
            <a:ext cx="304801" cy="16002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46BFCC6-8E96-394C-9B6D-9738E88CBB9E}"/>
              </a:ext>
              <a:ext uri="{C183D7F6-B498-43B3-948B-1728B52AA6E4}">
                <adec:decorative xmlns:adec="http://schemas.microsoft.com/office/drawing/2017/decorative" val="1"/>
              </a:ext>
            </a:extLst>
          </p:cNvPr>
          <p:cNvCxnSpPr>
            <a:cxnSpLocks/>
          </p:cNvCxnSpPr>
          <p:nvPr/>
        </p:nvCxnSpPr>
        <p:spPr>
          <a:xfrm>
            <a:off x="4114800" y="2617464"/>
            <a:ext cx="685801" cy="218313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08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 Theme Ratings</a:t>
            </a:r>
          </a:p>
        </p:txBody>
      </p:sp>
      <p:sp>
        <p:nvSpPr>
          <p:cNvPr id="4" name="Content Placeholder 3">
            <a:extLst>
              <a:ext uri="{FF2B5EF4-FFF2-40B4-BE49-F238E27FC236}">
                <a16:creationId xmlns:a16="http://schemas.microsoft.com/office/drawing/2014/main" id="{4645D387-D5EA-B841-83E9-39A1CFCC075D}"/>
              </a:ext>
            </a:extLst>
          </p:cNvPr>
          <p:cNvSpPr>
            <a:spLocks noGrp="1"/>
          </p:cNvSpPr>
          <p:nvPr>
            <p:ph idx="1"/>
          </p:nvPr>
        </p:nvSpPr>
        <p:spPr>
          <a:xfrm>
            <a:off x="949842" y="1936897"/>
            <a:ext cx="10403958" cy="4038600"/>
          </a:xfrm>
        </p:spPr>
        <p:txBody>
          <a:bodyPr>
            <a:normAutofit/>
          </a:bodyPr>
          <a:lstStyle/>
          <a:p>
            <a:pPr marL="514350" indent="-514350">
              <a:buFont typeface="+mj-lt"/>
              <a:buAutoNum type="arabicPeriod"/>
            </a:pPr>
            <a:r>
              <a:rPr lang="en-US" sz="2400" dirty="0"/>
              <a:t>None of the practices are yet planned or in place.</a:t>
            </a:r>
          </a:p>
          <a:p>
            <a:pPr marL="514350" indent="-514350">
              <a:buFont typeface="+mj-lt"/>
              <a:buAutoNum type="arabicPeriod"/>
            </a:pPr>
            <a:r>
              <a:rPr lang="en-US" sz="2400" dirty="0"/>
              <a:t>Most of the practices are not yet planned or in place.</a:t>
            </a:r>
          </a:p>
          <a:p>
            <a:pPr marL="514350" indent="-514350">
              <a:buFont typeface="+mj-lt"/>
              <a:buAutoNum type="arabicPeriod"/>
            </a:pPr>
            <a:r>
              <a:rPr lang="en-US" sz="2400" dirty="0"/>
              <a:t>Some practices are in place; a few may be fully implemented.</a:t>
            </a:r>
          </a:p>
          <a:p>
            <a:pPr marL="514350" indent="-514350">
              <a:buFont typeface="+mj-lt"/>
              <a:buAutoNum type="arabicPeriod"/>
            </a:pPr>
            <a:r>
              <a:rPr lang="en-US" sz="2400" dirty="0"/>
              <a:t>At least half of the practices are in place; a few may be fully implemented.</a:t>
            </a:r>
          </a:p>
          <a:p>
            <a:pPr marL="514350" indent="-514350">
              <a:buFont typeface="+mj-lt"/>
              <a:buAutoNum type="arabicPeriod"/>
            </a:pPr>
            <a:r>
              <a:rPr lang="en-US" sz="2400" dirty="0"/>
              <a:t>At least half of the practices are in place; some are fully implemented.</a:t>
            </a:r>
          </a:p>
          <a:p>
            <a:pPr marL="514350" indent="-514350">
              <a:buFont typeface="+mj-lt"/>
              <a:buAutoNum type="arabicPeriod"/>
            </a:pPr>
            <a:r>
              <a:rPr lang="en-US" sz="2400" dirty="0"/>
              <a:t>At least half of the practices are fully implemented; the rest are partially implemented.</a:t>
            </a:r>
          </a:p>
          <a:p>
            <a:pPr marL="514350" indent="-514350">
              <a:buFont typeface="+mj-lt"/>
              <a:buAutoNum type="arabicPeriod"/>
            </a:pPr>
            <a:r>
              <a:rPr lang="en-US" sz="2400" dirty="0"/>
              <a:t>All practices are fully implemented.</a:t>
            </a:r>
          </a:p>
          <a:p>
            <a:pPr marL="514350" indent="-514350">
              <a:buFont typeface="+mj-lt"/>
              <a:buAutoNum type="arabicPeriod"/>
            </a:pPr>
            <a:endParaRPr lang="en-US" dirty="0"/>
          </a:p>
        </p:txBody>
      </p:sp>
    </p:spTree>
    <p:extLst>
      <p:ext uri="{BB962C8B-B14F-4D97-AF65-F5344CB8AC3E}">
        <p14:creationId xmlns:p14="http://schemas.microsoft.com/office/powerpoint/2010/main" val="324643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is graphic is an image the Child Find Best Practices page of Section 2 of the Child Find Self-Assessment. On the top left of the page is a list of the Best Practice Theme Ratings (Calculated); on the top right is a list of the Best Practice Ratings (BPR); on the bottom left is a list of the best practices; on the bottom right there are spaces to rate each best practice and assign its priority level. A large red circle is drawn around the list of the Best Practice Theme Ratings (Calculated). Another red circle is drawn around the Best Practice Rating for one best practice theme.">
            <a:extLst>
              <a:ext uri="{FF2B5EF4-FFF2-40B4-BE49-F238E27FC236}">
                <a16:creationId xmlns:a16="http://schemas.microsoft.com/office/drawing/2014/main" id="{5F487ED6-D020-1246-9BF9-B95FB82784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68348"/>
            <a:ext cx="8382000" cy="6336502"/>
          </a:xfrm>
        </p:spPr>
      </p:pic>
      <p:sp>
        <p:nvSpPr>
          <p:cNvPr id="2" name="Oval 1">
            <a:extLst>
              <a:ext uri="{FF2B5EF4-FFF2-40B4-BE49-F238E27FC236}">
                <a16:creationId xmlns:a16="http://schemas.microsoft.com/office/drawing/2014/main" id="{128C75AE-D087-194C-8689-83EC461307B6}"/>
              </a:ext>
              <a:ext uri="{C183D7F6-B498-43B3-948B-1728B52AA6E4}">
                <adec:decorative xmlns:adec="http://schemas.microsoft.com/office/drawing/2017/decorative" val="1"/>
              </a:ext>
            </a:extLst>
          </p:cNvPr>
          <p:cNvSpPr/>
          <p:nvPr/>
        </p:nvSpPr>
        <p:spPr>
          <a:xfrm>
            <a:off x="8610600" y="2667000"/>
            <a:ext cx="990600" cy="9144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305B860-A36A-3F4D-9CEA-8AA946DC7CB3}"/>
              </a:ext>
              <a:ext uri="{C183D7F6-B498-43B3-948B-1728B52AA6E4}">
                <adec:decorative xmlns:adec="http://schemas.microsoft.com/office/drawing/2017/decorative" val="1"/>
              </a:ext>
            </a:extLst>
          </p:cNvPr>
          <p:cNvSpPr/>
          <p:nvPr/>
        </p:nvSpPr>
        <p:spPr>
          <a:xfrm>
            <a:off x="2133600" y="1559428"/>
            <a:ext cx="4572000" cy="15240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hidden="1">
            <a:extLst>
              <a:ext uri="{FF2B5EF4-FFF2-40B4-BE49-F238E27FC236}">
                <a16:creationId xmlns:a16="http://schemas.microsoft.com/office/drawing/2014/main" id="{16618414-D897-43A8-B352-40EAE9EEFD1B}"/>
              </a:ext>
            </a:extLst>
          </p:cNvPr>
          <p:cNvSpPr>
            <a:spLocks noGrp="1"/>
          </p:cNvSpPr>
          <p:nvPr>
            <p:ph type="title"/>
          </p:nvPr>
        </p:nvSpPr>
        <p:spPr/>
        <p:txBody>
          <a:bodyPr/>
          <a:lstStyle/>
          <a:p>
            <a:r>
              <a:rPr lang="en-US" dirty="0"/>
              <a:t>Slide 17</a:t>
            </a:r>
          </a:p>
        </p:txBody>
      </p:sp>
    </p:spTree>
    <p:extLst>
      <p:ext uri="{BB962C8B-B14F-4D97-AF65-F5344CB8AC3E}">
        <p14:creationId xmlns:p14="http://schemas.microsoft.com/office/powerpoint/2010/main" val="93598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is graphic is an image the Child Find Best Practices page of Section 2 of the Child Find Self-Assessment. On the top left of the page is a list of the Best Practice Theme Ratings (Calculated); on the top right is a list of the Best Practice Ratings (BPR); on the bottom left is a list of the best practices; on the bottom right there are spaces to rate each best practice and assign its priority level. A large red circle is drawn around the list of the Best Practice Theme Ratings (Calculated). Another red circle is drawn around the Best Practice Rating for one best practice theme.">
            <a:extLst>
              <a:ext uri="{FF2B5EF4-FFF2-40B4-BE49-F238E27FC236}">
                <a16:creationId xmlns:a16="http://schemas.microsoft.com/office/drawing/2014/main" id="{5F487ED6-D020-1246-9BF9-B95FB82784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05070"/>
            <a:ext cx="8382000" cy="6336502"/>
          </a:xfrm>
        </p:spPr>
      </p:pic>
      <p:sp>
        <p:nvSpPr>
          <p:cNvPr id="4" name="Oval 3">
            <a:extLst>
              <a:ext uri="{FF2B5EF4-FFF2-40B4-BE49-F238E27FC236}">
                <a16:creationId xmlns:a16="http://schemas.microsoft.com/office/drawing/2014/main" id="{5305B860-A36A-3F4D-9CEA-8AA946DC7CB3}"/>
              </a:ext>
              <a:ext uri="{C183D7F6-B498-43B3-948B-1728B52AA6E4}">
                <adec:decorative xmlns:adec="http://schemas.microsoft.com/office/drawing/2017/decorative" val="1"/>
              </a:ext>
            </a:extLst>
          </p:cNvPr>
          <p:cNvSpPr/>
          <p:nvPr/>
        </p:nvSpPr>
        <p:spPr>
          <a:xfrm>
            <a:off x="9372600" y="2590800"/>
            <a:ext cx="1143000" cy="385077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hidden="1">
            <a:extLst>
              <a:ext uri="{FF2B5EF4-FFF2-40B4-BE49-F238E27FC236}">
                <a16:creationId xmlns:a16="http://schemas.microsoft.com/office/drawing/2014/main" id="{D1BF28AB-17D7-4FB4-8B03-5EF4BB7A26B8}"/>
              </a:ext>
            </a:extLst>
          </p:cNvPr>
          <p:cNvSpPr>
            <a:spLocks noGrp="1"/>
          </p:cNvSpPr>
          <p:nvPr>
            <p:ph type="title"/>
          </p:nvPr>
        </p:nvSpPr>
        <p:spPr/>
        <p:txBody>
          <a:bodyPr/>
          <a:lstStyle/>
          <a:p>
            <a:r>
              <a:rPr lang="en-US" dirty="0"/>
              <a:t>Slide 18</a:t>
            </a:r>
          </a:p>
        </p:txBody>
      </p:sp>
    </p:spTree>
    <p:extLst>
      <p:ext uri="{BB962C8B-B14F-4D97-AF65-F5344CB8AC3E}">
        <p14:creationId xmlns:p14="http://schemas.microsoft.com/office/powerpoint/2010/main" val="170585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 Theme Summary</a:t>
            </a:r>
          </a:p>
        </p:txBody>
      </p:sp>
      <p:sp>
        <p:nvSpPr>
          <p:cNvPr id="9" name="Content Placeholder 8">
            <a:extLst>
              <a:ext uri="{FF2B5EF4-FFF2-40B4-BE49-F238E27FC236}">
                <a16:creationId xmlns:a16="http://schemas.microsoft.com/office/drawing/2014/main" id="{5C8B7250-3C67-7644-A8F2-9B708A798CAD}"/>
              </a:ext>
            </a:extLst>
          </p:cNvPr>
          <p:cNvSpPr>
            <a:spLocks noGrp="1"/>
          </p:cNvSpPr>
          <p:nvPr>
            <p:ph idx="1"/>
          </p:nvPr>
        </p:nvSpPr>
        <p:spPr/>
        <p:txBody>
          <a:bodyPr/>
          <a:lstStyle/>
          <a:p>
            <a:r>
              <a:rPr lang="en-US" dirty="0"/>
              <a:t>Summarizes information for each theme for which all best practices rated.</a:t>
            </a:r>
          </a:p>
          <a:p>
            <a:r>
              <a:rPr lang="en-US" dirty="0"/>
              <a:t>Cannot enter data on this sheet.</a:t>
            </a:r>
          </a:p>
          <a:p>
            <a:r>
              <a:rPr lang="en-US" dirty="0"/>
              <a:t>Colored bars graphically depict theme ratings.</a:t>
            </a:r>
          </a:p>
        </p:txBody>
      </p:sp>
      <p:pic>
        <p:nvPicPr>
          <p:cNvPr id="6" name="Picture 5" descr="This graphic is an image of the Theme Summary from Section 2 of the Child Find Self-Assessment. The 7 best practice themes are listed on the left. To the right of the themes there are columns for the rating and priority of each theme. Next is a visual depiction of the rating of each theme: themes rated 6 or 7 are colored green; themes rated 3, 4, or 5 are colored yellow; and themes rated 1 or 2 are colored red. The next column shows the number of practices in each theme.  The next column shows the number of practices within each theme that were rated at each of the 4 best practice rating levels. The final column shows the number of practices within each theme that were rated at each of the 3 priority levels.">
            <a:extLst>
              <a:ext uri="{FF2B5EF4-FFF2-40B4-BE49-F238E27FC236}">
                <a16:creationId xmlns:a16="http://schemas.microsoft.com/office/drawing/2014/main" id="{999DB78F-E6A9-CA45-BFE7-40B7299B4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624" y="3750124"/>
            <a:ext cx="9144000" cy="2193477"/>
          </a:xfrm>
          <a:prstGeom prst="rect">
            <a:avLst/>
          </a:prstGeom>
        </p:spPr>
      </p:pic>
    </p:spTree>
    <p:extLst>
      <p:ext uri="{BB962C8B-B14F-4D97-AF65-F5344CB8AC3E}">
        <p14:creationId xmlns:p14="http://schemas.microsoft.com/office/powerpoint/2010/main" val="56080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05B6D7-4135-4FE5-AF5A-101CFD3925BD}"/>
              </a:ext>
            </a:extLst>
          </p:cNvPr>
          <p:cNvSpPr>
            <a:spLocks noGrp="1"/>
          </p:cNvSpPr>
          <p:nvPr>
            <p:ph idx="1"/>
          </p:nvPr>
        </p:nvSpPr>
        <p:spPr/>
        <p:txBody>
          <a:bodyPr/>
          <a:lstStyle/>
          <a:p>
            <a:r>
              <a:rPr lang="en-US" dirty="0"/>
              <a:t>National snapshot</a:t>
            </a:r>
          </a:p>
          <a:p>
            <a:r>
              <a:rPr lang="en-US" dirty="0"/>
              <a:t>Introduction to the Child Find Self-Assessment (CFSA)</a:t>
            </a:r>
          </a:p>
          <a:p>
            <a:r>
              <a:rPr lang="en-US" dirty="0"/>
              <a:t>State experiences using the CFSA</a:t>
            </a:r>
          </a:p>
          <a:p>
            <a:r>
              <a:rPr lang="en-US" dirty="0"/>
              <a:t>Resources</a:t>
            </a:r>
          </a:p>
        </p:txBody>
      </p:sp>
      <p:sp>
        <p:nvSpPr>
          <p:cNvPr id="3" name="Title 2">
            <a:extLst>
              <a:ext uri="{FF2B5EF4-FFF2-40B4-BE49-F238E27FC236}">
                <a16:creationId xmlns:a16="http://schemas.microsoft.com/office/drawing/2014/main" id="{69441F90-3952-4731-847D-D9C7BF1D3869}"/>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385461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 Action Plan</a:t>
            </a:r>
          </a:p>
        </p:txBody>
      </p:sp>
      <p:sp>
        <p:nvSpPr>
          <p:cNvPr id="9" name="Content Placeholder 8">
            <a:extLst>
              <a:ext uri="{FF2B5EF4-FFF2-40B4-BE49-F238E27FC236}">
                <a16:creationId xmlns:a16="http://schemas.microsoft.com/office/drawing/2014/main" id="{5C8B7250-3C67-7644-A8F2-9B708A798CAD}"/>
              </a:ext>
            </a:extLst>
          </p:cNvPr>
          <p:cNvSpPr>
            <a:spLocks noGrp="1"/>
          </p:cNvSpPr>
          <p:nvPr>
            <p:ph idx="1"/>
          </p:nvPr>
        </p:nvSpPr>
        <p:spPr>
          <a:xfrm>
            <a:off x="838200" y="1690688"/>
            <a:ext cx="9372600" cy="2478746"/>
          </a:xfrm>
        </p:spPr>
        <p:txBody>
          <a:bodyPr/>
          <a:lstStyle/>
          <a:p>
            <a:r>
              <a:rPr lang="en-US" sz="2600" dirty="0"/>
              <a:t>Space for States to use ratings and priorities to plan next steps.</a:t>
            </a:r>
          </a:p>
          <a:p>
            <a:r>
              <a:rPr lang="en-US" sz="2600" dirty="0"/>
              <a:t>Includes sections for documenting:</a:t>
            </a:r>
          </a:p>
          <a:p>
            <a:pPr lvl="1"/>
            <a:r>
              <a:rPr lang="en-US" sz="2200" dirty="0"/>
              <a:t>Members of the Child Find planning team.</a:t>
            </a:r>
          </a:p>
          <a:p>
            <a:pPr lvl="1"/>
            <a:r>
              <a:rPr lang="en-US" sz="2200" dirty="0"/>
              <a:t>Child Find improvement plan (e.g., activities, timeline).</a:t>
            </a:r>
          </a:p>
          <a:p>
            <a:pPr lvl="1"/>
            <a:r>
              <a:rPr lang="en-US" sz="2200" dirty="0"/>
              <a:t>How stakeholders will be involved.</a:t>
            </a:r>
          </a:p>
        </p:txBody>
      </p:sp>
      <p:pic>
        <p:nvPicPr>
          <p:cNvPr id="5" name="Picture 4" descr="This graphic is an image of the Action Plan tab from Section 2 of the Child Find Self-Assessment. On the left are hyperlinks to the sections of the Action Plan and instructions for using and printing the plan. Two columns of the Action Plan are shown: Planning Team Members and Child Find Improvement Plan.">
            <a:extLst>
              <a:ext uri="{FF2B5EF4-FFF2-40B4-BE49-F238E27FC236}">
                <a16:creationId xmlns:a16="http://schemas.microsoft.com/office/drawing/2014/main" id="{7DC4D965-6D43-FC46-A951-B0FABBAAE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852210"/>
            <a:ext cx="9144000" cy="3005790"/>
          </a:xfrm>
          <a:prstGeom prst="rect">
            <a:avLst/>
          </a:prstGeom>
        </p:spPr>
      </p:pic>
    </p:spTree>
    <p:extLst>
      <p:ext uri="{BB962C8B-B14F-4D97-AF65-F5344CB8AC3E}">
        <p14:creationId xmlns:p14="http://schemas.microsoft.com/office/powerpoint/2010/main" val="761818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2623" y="533400"/>
            <a:ext cx="10111563" cy="1143000"/>
          </a:xfrm>
        </p:spPr>
        <p:txBody>
          <a:bodyPr>
            <a:normAutofit/>
          </a:bodyPr>
          <a:lstStyle/>
          <a:p>
            <a:r>
              <a:rPr lang="en-US" dirty="0"/>
              <a:t>Section III</a:t>
            </a:r>
          </a:p>
        </p:txBody>
      </p:sp>
      <p:pic>
        <p:nvPicPr>
          <p:cNvPr id="5" name="Picture 4" descr="A screenshot of a social media post&#10;&#10;Description automatically generated">
            <a:extLst>
              <a:ext uri="{FF2B5EF4-FFF2-40B4-BE49-F238E27FC236}">
                <a16:creationId xmlns:a16="http://schemas.microsoft.com/office/drawing/2014/main" id="{55789479-66FC-4580-9B9E-E86D435D5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784242"/>
            <a:ext cx="7901046" cy="4540358"/>
          </a:xfrm>
          <a:prstGeom prst="rect">
            <a:avLst/>
          </a:prstGeom>
        </p:spPr>
      </p:pic>
    </p:spTree>
    <p:extLst>
      <p:ext uri="{BB962C8B-B14F-4D97-AF65-F5344CB8AC3E}">
        <p14:creationId xmlns:p14="http://schemas.microsoft.com/office/powerpoint/2010/main" val="1116663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8E2361-7032-4D5A-8161-281C8A3ACDAA}"/>
              </a:ext>
            </a:extLst>
          </p:cNvPr>
          <p:cNvSpPr>
            <a:spLocks noGrp="1"/>
          </p:cNvSpPr>
          <p:nvPr>
            <p:ph type="title"/>
          </p:nvPr>
        </p:nvSpPr>
        <p:spPr>
          <a:xfrm>
            <a:off x="1073888" y="227584"/>
            <a:ext cx="10090298" cy="1143000"/>
          </a:xfrm>
        </p:spPr>
        <p:txBody>
          <a:bodyPr>
            <a:normAutofit/>
          </a:bodyPr>
          <a:lstStyle/>
          <a:p>
            <a:r>
              <a:rPr lang="en-US" dirty="0"/>
              <a:t>Section IV</a:t>
            </a:r>
          </a:p>
        </p:txBody>
      </p:sp>
      <p:pic>
        <p:nvPicPr>
          <p:cNvPr id="7" name="Content Placeholder 6" descr="A screenshot of a cell phone&#10;&#10;Description automatically generated">
            <a:extLst>
              <a:ext uri="{FF2B5EF4-FFF2-40B4-BE49-F238E27FC236}">
                <a16:creationId xmlns:a16="http://schemas.microsoft.com/office/drawing/2014/main" id="{255FB915-E085-4258-8811-7500FC7DFF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8167" y="1370584"/>
            <a:ext cx="8155173" cy="5131142"/>
          </a:xfrm>
        </p:spPr>
      </p:pic>
    </p:spTree>
    <p:extLst>
      <p:ext uri="{BB962C8B-B14F-4D97-AF65-F5344CB8AC3E}">
        <p14:creationId xmlns:p14="http://schemas.microsoft.com/office/powerpoint/2010/main" val="3863405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8"/>
            <a:ext cx="10515600" cy="4802186"/>
          </a:xfrm>
        </p:spPr>
        <p:txBody>
          <a:bodyPr>
            <a:normAutofit/>
          </a:bodyPr>
          <a:lstStyle/>
          <a:p>
            <a:r>
              <a:rPr lang="en-US" sz="3600" dirty="0"/>
              <a:t>Best practices were identified through thorough review of literature and previous projects funded by OSEP and others focused on Child Find.</a:t>
            </a:r>
          </a:p>
          <a:p>
            <a:r>
              <a:rPr lang="en-US" sz="3600" dirty="0"/>
              <a:t>Modeled after the ECTA System Framework Self-Assessment.</a:t>
            </a:r>
          </a:p>
          <a:p>
            <a:r>
              <a:rPr lang="en-US" sz="3600" dirty="0"/>
              <a:t>Externally reviewed by 4 States and piloted in 4 States.</a:t>
            </a:r>
          </a:p>
          <a:p>
            <a:r>
              <a:rPr lang="en-US" sz="3600" dirty="0"/>
              <a:t>Incorporated feedback from external review and pilot.</a:t>
            </a:r>
          </a:p>
        </p:txBody>
      </p:sp>
      <p:sp>
        <p:nvSpPr>
          <p:cNvPr id="3" name="Title 2"/>
          <p:cNvSpPr>
            <a:spLocks noGrp="1"/>
          </p:cNvSpPr>
          <p:nvPr>
            <p:ph type="title"/>
          </p:nvPr>
        </p:nvSpPr>
        <p:spPr/>
        <p:txBody>
          <a:bodyPr>
            <a:normAutofit/>
          </a:bodyPr>
          <a:lstStyle/>
          <a:p>
            <a:r>
              <a:rPr lang="en-US" dirty="0"/>
              <a:t>Development</a:t>
            </a:r>
          </a:p>
        </p:txBody>
      </p:sp>
    </p:spTree>
    <p:extLst>
      <p:ext uri="{BB962C8B-B14F-4D97-AF65-F5344CB8AC3E}">
        <p14:creationId xmlns:p14="http://schemas.microsoft.com/office/powerpoint/2010/main" val="1395359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4E02F-FD04-4D19-A6B1-676DB1C02BEB}"/>
              </a:ext>
            </a:extLst>
          </p:cNvPr>
          <p:cNvSpPr>
            <a:spLocks noGrp="1"/>
          </p:cNvSpPr>
          <p:nvPr>
            <p:ph type="title"/>
          </p:nvPr>
        </p:nvSpPr>
        <p:spPr>
          <a:xfrm>
            <a:off x="1905001" y="978102"/>
            <a:ext cx="8280400" cy="1062644"/>
          </a:xfrm>
        </p:spPr>
        <p:txBody>
          <a:bodyPr vert="horz" lIns="91440" tIns="45720" rIns="91440" bIns="45720" rtlCol="0" anchor="b">
            <a:normAutofit fontScale="90000"/>
          </a:bodyPr>
          <a:lstStyle/>
          <a:p>
            <a:pPr>
              <a:lnSpc>
                <a:spcPct val="90000"/>
              </a:lnSpc>
            </a:pPr>
            <a:r>
              <a:rPr lang="en-US" sz="4100" dirty="0"/>
              <a:t>Why did Maine focus on Child Find?</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09719"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0C650C7-DC5C-DF42-B778-DEEB76E8925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1" y="2505371"/>
            <a:ext cx="2524860" cy="2455426"/>
          </a:xfrm>
          <a:prstGeom prst="rect">
            <a:avLst/>
          </a:prstGeom>
        </p:spPr>
      </p:pic>
      <p:sp>
        <p:nvSpPr>
          <p:cNvPr id="3" name="Content Placeholder 2">
            <a:extLst>
              <a:ext uri="{FF2B5EF4-FFF2-40B4-BE49-F238E27FC236}">
                <a16:creationId xmlns:a16="http://schemas.microsoft.com/office/drawing/2014/main" id="{0AA18FE4-0F53-4CC2-B5E1-5B19AACE193F}"/>
              </a:ext>
            </a:extLst>
          </p:cNvPr>
          <p:cNvSpPr>
            <a:spLocks noGrp="1"/>
          </p:cNvSpPr>
          <p:nvPr>
            <p:ph idx="1"/>
          </p:nvPr>
        </p:nvSpPr>
        <p:spPr>
          <a:xfrm>
            <a:off x="4572000" y="2362201"/>
            <a:ext cx="5715000" cy="3530471"/>
          </a:xfrm>
        </p:spPr>
        <p:txBody>
          <a:bodyPr vert="horz" lIns="91440" tIns="45720" rIns="91440" bIns="45720" rtlCol="0">
            <a:noAutofit/>
          </a:bodyPr>
          <a:lstStyle/>
          <a:p>
            <a:pPr marL="0" indent="0">
              <a:lnSpc>
                <a:spcPct val="90000"/>
              </a:lnSpc>
              <a:buNone/>
            </a:pPr>
            <a:r>
              <a:rPr lang="en-US" sz="2200" dirty="0"/>
              <a:t>Maine…</a:t>
            </a:r>
          </a:p>
          <a:p>
            <a:pPr indent="-228600">
              <a:lnSpc>
                <a:spcPct val="90000"/>
              </a:lnSpc>
            </a:pPr>
            <a:r>
              <a:rPr lang="en-US" sz="2200" dirty="0"/>
              <a:t>perennially falls short of its Part C SPP/APR Child Find targets</a:t>
            </a:r>
          </a:p>
          <a:p>
            <a:pPr indent="-228600">
              <a:lnSpc>
                <a:spcPct val="90000"/>
              </a:lnSpc>
            </a:pPr>
            <a:r>
              <a:rPr lang="en-US" sz="2200" dirty="0"/>
              <a:t>ranks 51</a:t>
            </a:r>
            <a:r>
              <a:rPr lang="en-US" sz="2200" baseline="30000" dirty="0"/>
              <a:t>st</a:t>
            </a:r>
            <a:r>
              <a:rPr lang="en-US" sz="2200" dirty="0"/>
              <a:t> in the percentage of identified children under the age of 1 (0.61%)</a:t>
            </a:r>
          </a:p>
          <a:p>
            <a:pPr indent="-228600">
              <a:lnSpc>
                <a:spcPct val="90000"/>
              </a:lnSpc>
            </a:pPr>
            <a:r>
              <a:rPr lang="en-US" sz="2200" dirty="0"/>
              <a:t>ranks 47</a:t>
            </a:r>
            <a:r>
              <a:rPr lang="en-US" sz="2200" baseline="30000" dirty="0"/>
              <a:t>th</a:t>
            </a:r>
            <a:r>
              <a:rPr lang="en-US" sz="2200" dirty="0"/>
              <a:t> in the percentage of identified children under the age of 3 (2.39%)</a:t>
            </a:r>
          </a:p>
          <a:p>
            <a:pPr indent="-228600">
              <a:lnSpc>
                <a:spcPct val="90000"/>
              </a:lnSpc>
            </a:pPr>
            <a:r>
              <a:rPr lang="en-US" sz="2200" dirty="0"/>
              <a:t>is a large, sparsely populated state and ranges from urban to extremely rural</a:t>
            </a:r>
          </a:p>
          <a:p>
            <a:pPr indent="-228600">
              <a:lnSpc>
                <a:spcPct val="90000"/>
              </a:lnSpc>
            </a:pPr>
            <a:r>
              <a:rPr lang="en-US" sz="2200" dirty="0"/>
              <a:t>has experienced a significant increase in its immigrant population</a:t>
            </a:r>
          </a:p>
        </p:txBody>
      </p:sp>
    </p:spTree>
    <p:extLst>
      <p:ext uri="{BB962C8B-B14F-4D97-AF65-F5344CB8AC3E}">
        <p14:creationId xmlns:p14="http://schemas.microsoft.com/office/powerpoint/2010/main" val="3751304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52D2-81D5-40AA-A94E-B7DFCBB8662A}"/>
              </a:ext>
            </a:extLst>
          </p:cNvPr>
          <p:cNvSpPr>
            <a:spLocks noGrp="1"/>
          </p:cNvSpPr>
          <p:nvPr>
            <p:ph type="title"/>
          </p:nvPr>
        </p:nvSpPr>
        <p:spPr/>
        <p:txBody>
          <a:bodyPr/>
          <a:lstStyle/>
          <a:p>
            <a:r>
              <a:rPr lang="en-US" dirty="0"/>
              <a:t>Support from National TA Centers</a:t>
            </a:r>
          </a:p>
        </p:txBody>
      </p:sp>
      <p:sp>
        <p:nvSpPr>
          <p:cNvPr id="3" name="Content Placeholder 2">
            <a:extLst>
              <a:ext uri="{FF2B5EF4-FFF2-40B4-BE49-F238E27FC236}">
                <a16:creationId xmlns:a16="http://schemas.microsoft.com/office/drawing/2014/main" id="{19480F99-B5AB-4241-AC8A-878ACF6ABA44}"/>
              </a:ext>
            </a:extLst>
          </p:cNvPr>
          <p:cNvSpPr>
            <a:spLocks noGrp="1"/>
          </p:cNvSpPr>
          <p:nvPr>
            <p:ph idx="1"/>
          </p:nvPr>
        </p:nvSpPr>
        <p:spPr/>
        <p:txBody>
          <a:bodyPr/>
          <a:lstStyle/>
          <a:p>
            <a:pPr marL="0" indent="0">
              <a:buNone/>
            </a:pPr>
            <a:r>
              <a:rPr lang="en-US" dirty="0"/>
              <a:t>Maine received significant support from the Early Childhood Technical Assistance Center (ECTA) and the Center for IDEA Early Childhood Data Systems (</a:t>
            </a:r>
            <a:r>
              <a:rPr lang="en-US" dirty="0" err="1"/>
              <a:t>DaSy</a:t>
            </a:r>
            <a:r>
              <a:rPr lang="en-US" dirty="0"/>
              <a:t>) which included:</a:t>
            </a:r>
          </a:p>
          <a:p>
            <a:pPr marL="0" indent="0">
              <a:buNone/>
            </a:pPr>
            <a:endParaRPr lang="en-US" dirty="0"/>
          </a:p>
          <a:p>
            <a:r>
              <a:rPr lang="en-US" dirty="0"/>
              <a:t>Clarification on Framework items</a:t>
            </a:r>
          </a:p>
          <a:p>
            <a:r>
              <a:rPr lang="en-US" dirty="0"/>
              <a:t>A national perspective</a:t>
            </a:r>
          </a:p>
          <a:p>
            <a:r>
              <a:rPr lang="en-US" dirty="0"/>
              <a:t>How other states implement best practices</a:t>
            </a:r>
          </a:p>
        </p:txBody>
      </p:sp>
    </p:spTree>
    <p:extLst>
      <p:ext uri="{BB962C8B-B14F-4D97-AF65-F5344CB8AC3E}">
        <p14:creationId xmlns:p14="http://schemas.microsoft.com/office/powerpoint/2010/main" val="4120219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2319-00A1-4DE1-9266-8F5A001CC233}"/>
              </a:ext>
            </a:extLst>
          </p:cNvPr>
          <p:cNvSpPr>
            <a:spLocks noGrp="1"/>
          </p:cNvSpPr>
          <p:nvPr>
            <p:ph type="title"/>
          </p:nvPr>
        </p:nvSpPr>
        <p:spPr/>
        <p:txBody>
          <a:bodyPr/>
          <a:lstStyle/>
          <a:p>
            <a:r>
              <a:rPr lang="en-US" dirty="0"/>
              <a:t>What Maine Learned:</a:t>
            </a:r>
          </a:p>
        </p:txBody>
      </p:sp>
      <p:sp>
        <p:nvSpPr>
          <p:cNvPr id="3" name="Content Placeholder 2">
            <a:extLst>
              <a:ext uri="{FF2B5EF4-FFF2-40B4-BE49-F238E27FC236}">
                <a16:creationId xmlns:a16="http://schemas.microsoft.com/office/drawing/2014/main" id="{C8B7BDE4-7F6A-422E-9197-AC7EB1F80659}"/>
              </a:ext>
            </a:extLst>
          </p:cNvPr>
          <p:cNvSpPr>
            <a:spLocks noGrp="1"/>
          </p:cNvSpPr>
          <p:nvPr>
            <p:ph idx="1"/>
          </p:nvPr>
        </p:nvSpPr>
        <p:spPr/>
        <p:txBody>
          <a:bodyPr/>
          <a:lstStyle/>
          <a:p>
            <a:r>
              <a:rPr lang="en-US" dirty="0"/>
              <a:t>Outreach and materials targeting “New Mainers” and increased collaboration with cultural </a:t>
            </a:r>
            <a:r>
              <a:rPr lang="en-US"/>
              <a:t>brokers is </a:t>
            </a:r>
            <a:r>
              <a:rPr lang="en-US" dirty="0"/>
              <a:t>necessary</a:t>
            </a:r>
          </a:p>
          <a:p>
            <a:r>
              <a:rPr lang="en-US" dirty="0"/>
              <a:t>Although, in general, significant outreach has occurred, Maine has not evaluated the effectiveness of that outreach</a:t>
            </a:r>
          </a:p>
          <a:p>
            <a:r>
              <a:rPr lang="en-US" dirty="0"/>
              <a:t>The lack of a state entity that oversees/coordinates developmental screenings is an impediment to increased identification</a:t>
            </a:r>
          </a:p>
        </p:txBody>
      </p:sp>
    </p:spTree>
    <p:extLst>
      <p:ext uri="{BB962C8B-B14F-4D97-AF65-F5344CB8AC3E}">
        <p14:creationId xmlns:p14="http://schemas.microsoft.com/office/powerpoint/2010/main" val="3555526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3A06-B3A0-43FB-83B7-8B0F1103087A}"/>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29C87396-C0F6-4DE4-A0DA-386BC9F915F9}"/>
              </a:ext>
            </a:extLst>
          </p:cNvPr>
          <p:cNvSpPr>
            <a:spLocks noGrp="1"/>
          </p:cNvSpPr>
          <p:nvPr>
            <p:ph idx="1"/>
          </p:nvPr>
        </p:nvSpPr>
        <p:spPr/>
        <p:txBody>
          <a:bodyPr/>
          <a:lstStyle/>
          <a:p>
            <a:r>
              <a:rPr lang="en-US" dirty="0"/>
              <a:t>Share Child Find Self-Assessment results with regional programs</a:t>
            </a:r>
          </a:p>
          <a:p>
            <a:r>
              <a:rPr lang="en-US" dirty="0"/>
              <a:t>Conduct facilitated conversations with EI teams at the regional program level to identify opportunities to implement best practices at the local level</a:t>
            </a:r>
          </a:p>
          <a:p>
            <a:r>
              <a:rPr lang="en-US" dirty="0"/>
              <a:t>Use the Child Find Self-Assessment to engage regional stakeholders and as impetus for the creation of local Interagency Coordinating Councils</a:t>
            </a:r>
          </a:p>
        </p:txBody>
      </p:sp>
    </p:spTree>
    <p:extLst>
      <p:ext uri="{BB962C8B-B14F-4D97-AF65-F5344CB8AC3E}">
        <p14:creationId xmlns:p14="http://schemas.microsoft.com/office/powerpoint/2010/main" val="4279362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4787DF-E5AF-4073-A81B-2928CFA06E69}"/>
              </a:ext>
            </a:extLst>
          </p:cNvPr>
          <p:cNvSpPr>
            <a:spLocks noGrp="1"/>
          </p:cNvSpPr>
          <p:nvPr>
            <p:ph type="title"/>
          </p:nvPr>
        </p:nvSpPr>
        <p:spPr>
          <a:xfrm>
            <a:off x="2244076" y="978102"/>
            <a:ext cx="7941325" cy="1062644"/>
          </a:xfrm>
        </p:spPr>
        <p:txBody>
          <a:bodyPr vert="horz" lIns="91440" tIns="45720" rIns="91440" bIns="45720" rtlCol="0" anchor="b">
            <a:normAutofit fontScale="90000"/>
          </a:bodyPr>
          <a:lstStyle/>
          <a:p>
            <a:pPr>
              <a:lnSpc>
                <a:spcPct val="90000"/>
              </a:lnSpc>
            </a:pPr>
            <a:r>
              <a:rPr lang="en-US" sz="4100" dirty="0"/>
              <a:t>Illinois’ Experience Using the CFSA</a:t>
            </a:r>
          </a:p>
        </p:txBody>
      </p:sp>
      <p:cxnSp>
        <p:nvCxnSpPr>
          <p:cNvPr id="14" name="Straight Connector 13">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09719"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6C2238B-C715-8440-8B7A-7D7F8D4D3EE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9517" y="2811105"/>
            <a:ext cx="2524860" cy="2505923"/>
          </a:xfrm>
          <a:prstGeom prst="rect">
            <a:avLst/>
          </a:prstGeom>
        </p:spPr>
      </p:pic>
      <p:sp>
        <p:nvSpPr>
          <p:cNvPr id="2" name="Content Placeholder 1">
            <a:extLst>
              <a:ext uri="{FF2B5EF4-FFF2-40B4-BE49-F238E27FC236}">
                <a16:creationId xmlns:a16="http://schemas.microsoft.com/office/drawing/2014/main" id="{C2387938-32B5-4527-8E29-D4C7AFCC890F}"/>
              </a:ext>
            </a:extLst>
          </p:cNvPr>
          <p:cNvSpPr>
            <a:spLocks noGrp="1"/>
          </p:cNvSpPr>
          <p:nvPr>
            <p:ph idx="1"/>
          </p:nvPr>
        </p:nvSpPr>
        <p:spPr>
          <a:xfrm>
            <a:off x="5029201" y="2489330"/>
            <a:ext cx="4922942" cy="3408853"/>
          </a:xfrm>
        </p:spPr>
        <p:txBody>
          <a:bodyPr vert="horz" lIns="91440" tIns="45720" rIns="91440" bIns="45720" rtlCol="0">
            <a:normAutofit/>
          </a:bodyPr>
          <a:lstStyle/>
          <a:p>
            <a:pPr indent="-228600">
              <a:lnSpc>
                <a:spcPct val="90000"/>
              </a:lnSpc>
            </a:pPr>
            <a:r>
              <a:rPr lang="en-US" sz="2200" dirty="0"/>
              <a:t>Completed a subset of the Best Practices in Section 2 due to limited time</a:t>
            </a:r>
          </a:p>
          <a:p>
            <a:pPr indent="-228600">
              <a:lnSpc>
                <a:spcPct val="90000"/>
              </a:lnSpc>
            </a:pPr>
            <a:r>
              <a:rPr lang="en-US" sz="2200" dirty="0"/>
              <a:t>Stakeholders involved included: interventionists, Service Coordinators, Parents, Professional Development, Monitoring, Central Directory, LEAs, SEA, 619, APORS and Bureau of Early Intervention</a:t>
            </a:r>
          </a:p>
          <a:p>
            <a:pPr indent="-228600">
              <a:lnSpc>
                <a:spcPct val="90000"/>
              </a:lnSpc>
            </a:pPr>
            <a:endParaRPr lang="en-US" sz="2200" dirty="0">
              <a:solidFill>
                <a:schemeClr val="tx1"/>
              </a:solidFill>
            </a:endParaRPr>
          </a:p>
        </p:txBody>
      </p:sp>
      <p:sp>
        <p:nvSpPr>
          <p:cNvPr id="4" name="Slide Number Placeholder 3">
            <a:extLst>
              <a:ext uri="{FF2B5EF4-FFF2-40B4-BE49-F238E27FC236}">
                <a16:creationId xmlns:a16="http://schemas.microsoft.com/office/drawing/2014/main" id="{8CFAC332-2046-4E9A-8202-71BB170FF598}"/>
              </a:ext>
            </a:extLst>
          </p:cNvPr>
          <p:cNvSpPr>
            <a:spLocks noGrp="1"/>
          </p:cNvSpPr>
          <p:nvPr>
            <p:ph type="sldNum" sz="quarter" idx="10"/>
          </p:nvPr>
        </p:nvSpPr>
        <p:spPr>
          <a:xfrm>
            <a:off x="9272177" y="6217921"/>
            <a:ext cx="6858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2897048-00E0-47FB-B07B-F36BBE8AF579}" type="slidenum">
              <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Tree>
    <p:extLst>
      <p:ext uri="{BB962C8B-B14F-4D97-AF65-F5344CB8AC3E}">
        <p14:creationId xmlns:p14="http://schemas.microsoft.com/office/powerpoint/2010/main" val="3246977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A7E043-41F4-7741-94E2-BA6DACFD28C2}"/>
              </a:ext>
            </a:extLst>
          </p:cNvPr>
          <p:cNvSpPr>
            <a:spLocks noGrp="1"/>
          </p:cNvSpPr>
          <p:nvPr>
            <p:ph idx="1"/>
          </p:nvPr>
        </p:nvSpPr>
        <p:spPr/>
        <p:txBody>
          <a:bodyPr/>
          <a:lstStyle/>
          <a:p>
            <a:r>
              <a:rPr lang="en-US" dirty="0"/>
              <a:t>Child Find Project housed within the Illinois State Board of Education, supports efforts for children 0-5 across the state</a:t>
            </a:r>
          </a:p>
          <a:p>
            <a:r>
              <a:rPr lang="en-US" dirty="0"/>
              <a:t>Quarterly workgroup currently focused on more about Transition but includes the Child Find Project manager who provides updates on data collection</a:t>
            </a:r>
          </a:p>
          <a:p>
            <a:r>
              <a:rPr lang="en-US" dirty="0"/>
              <a:t>Illinois felt we had a decently-organized Child Find system….</a:t>
            </a:r>
          </a:p>
          <a:p>
            <a:endParaRPr lang="en-US" dirty="0"/>
          </a:p>
        </p:txBody>
      </p:sp>
      <p:sp>
        <p:nvSpPr>
          <p:cNvPr id="3" name="Title 2">
            <a:extLst>
              <a:ext uri="{FF2B5EF4-FFF2-40B4-BE49-F238E27FC236}">
                <a16:creationId xmlns:a16="http://schemas.microsoft.com/office/drawing/2014/main" id="{7B98D447-79A8-4B40-9353-DADE5CBE8F84}"/>
              </a:ext>
            </a:extLst>
          </p:cNvPr>
          <p:cNvSpPr>
            <a:spLocks noGrp="1"/>
          </p:cNvSpPr>
          <p:nvPr>
            <p:ph type="title"/>
          </p:nvPr>
        </p:nvSpPr>
        <p:spPr/>
        <p:txBody>
          <a:bodyPr/>
          <a:lstStyle/>
          <a:p>
            <a:r>
              <a:rPr lang="en-US" dirty="0"/>
              <a:t>Illinois Context</a:t>
            </a:r>
          </a:p>
        </p:txBody>
      </p:sp>
      <p:sp>
        <p:nvSpPr>
          <p:cNvPr id="4" name="Slide Number Placeholder 3">
            <a:extLst>
              <a:ext uri="{FF2B5EF4-FFF2-40B4-BE49-F238E27FC236}">
                <a16:creationId xmlns:a16="http://schemas.microsoft.com/office/drawing/2014/main" id="{36186CDD-CEC0-E74B-892D-BE9BCAE861A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a:ln>
                  <a:noFill/>
                </a:ln>
                <a:solidFill>
                  <a:prstClr val="black"/>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1225166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FDE8D-B51E-4B0D-B79E-2BD4E5DDCC73}"/>
              </a:ext>
            </a:extLst>
          </p:cNvPr>
          <p:cNvSpPr>
            <a:spLocks noGrp="1"/>
          </p:cNvSpPr>
          <p:nvPr>
            <p:ph type="title"/>
          </p:nvPr>
        </p:nvSpPr>
        <p:spPr>
          <a:xfrm>
            <a:off x="1772228" y="793826"/>
            <a:ext cx="8382000" cy="132723"/>
          </a:xfrm>
          <a:solidFill>
            <a:schemeClr val="bg1"/>
          </a:solidFill>
        </p:spPr>
        <p:txBody>
          <a:bodyPr vert="horz" lIns="91440" tIns="45720" rIns="91440" bIns="45720" rtlCol="0" anchor="b">
            <a:noAutofit/>
          </a:bodyPr>
          <a:lstStyle/>
          <a:p>
            <a:r>
              <a:rPr lang="en-US" sz="2000" dirty="0">
                <a:solidFill>
                  <a:schemeClr val="tx1"/>
                </a:solidFill>
              </a:rPr>
              <a:t>In 2017 – 18, </a:t>
            </a:r>
            <a:r>
              <a:rPr lang="en-US" sz="2800" dirty="0">
                <a:solidFill>
                  <a:schemeClr val="tx1"/>
                </a:solidFill>
              </a:rPr>
              <a:t>388,694* </a:t>
            </a:r>
            <a:r>
              <a:rPr lang="en-US" sz="2000" dirty="0">
                <a:solidFill>
                  <a:schemeClr val="tx1"/>
                </a:solidFill>
              </a:rPr>
              <a:t>infants and toddlers from birth to age 3 received Early Intervention services in the U.S. and outlying areas </a:t>
            </a:r>
            <a:r>
              <a:rPr lang="en-US" sz="2800" dirty="0">
                <a:solidFill>
                  <a:schemeClr val="tx1"/>
                </a:solidFill>
              </a:rPr>
              <a:t> </a:t>
            </a:r>
            <a:endParaRPr lang="en-US" sz="2000" dirty="0">
              <a:solidFill>
                <a:schemeClr val="tx1"/>
              </a:solidFill>
            </a:endParaRPr>
          </a:p>
        </p:txBody>
      </p:sp>
      <p:sp>
        <p:nvSpPr>
          <p:cNvPr id="45" name="TextBox 1">
            <a:extLst>
              <a:ext uri="{FF2B5EF4-FFF2-40B4-BE49-F238E27FC236}">
                <a16:creationId xmlns:a16="http://schemas.microsoft.com/office/drawing/2014/main" id="{041E74E7-A14B-4C67-9205-558EE351E7AD}"/>
              </a:ext>
            </a:extLst>
          </p:cNvPr>
          <p:cNvSpPr txBox="1"/>
          <p:nvPr/>
        </p:nvSpPr>
        <p:spPr>
          <a:xfrm>
            <a:off x="1764058" y="6180400"/>
            <a:ext cx="5764254" cy="4040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dirty="0">
                <a:solidFill>
                  <a:prstClr val="black"/>
                </a:solidFill>
                <a:latin typeface="Calibri"/>
              </a:rPr>
              <a:t>*Data Downloaded from https://www2.ed.gov/programs/osepidea/618-data/static-tables/2017-2018/part-c/child-count-and-settings/1718-cchildcountandsettings-1.xlsx </a:t>
            </a:r>
          </a:p>
        </p:txBody>
      </p:sp>
      <p:graphicFrame>
        <p:nvGraphicFramePr>
          <p:cNvPr id="20" name="Chart 19">
            <a:extLst>
              <a:ext uri="{FF2B5EF4-FFF2-40B4-BE49-F238E27FC236}">
                <a16:creationId xmlns:a16="http://schemas.microsoft.com/office/drawing/2014/main" id="{ED160ED6-A0AF-1D4D-B682-074576E4023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71061472"/>
              </p:ext>
            </p:extLst>
          </p:nvPr>
        </p:nvGraphicFramePr>
        <p:xfrm>
          <a:off x="6335306" y="1180048"/>
          <a:ext cx="4618767" cy="511453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F88C071-762A-41A4-BA0D-6BFF687AC400}"/>
              </a:ext>
            </a:extLst>
          </p:cNvPr>
          <p:cNvSpPr txBox="1"/>
          <p:nvPr/>
        </p:nvSpPr>
        <p:spPr>
          <a:xfrm>
            <a:off x="1829955" y="1154668"/>
            <a:ext cx="3810000" cy="369332"/>
          </a:xfrm>
          <a:prstGeom prst="rect">
            <a:avLst/>
          </a:prstGeom>
          <a:solidFill>
            <a:schemeClr val="bg1"/>
          </a:solidFill>
          <a:ln>
            <a:solidFill>
              <a:schemeClr val="tx1"/>
            </a:solidFill>
          </a:ln>
        </p:spPr>
        <p:txBody>
          <a:bodyPr wrap="square" rtlCol="0">
            <a:spAutoFit/>
          </a:bodyPr>
          <a:lstStyle/>
          <a:p>
            <a:pPr>
              <a:defRPr/>
            </a:pPr>
            <a:r>
              <a:rPr lang="en-US" dirty="0">
                <a:solidFill>
                  <a:prstClr val="black"/>
                </a:solidFill>
                <a:latin typeface="Calibri"/>
              </a:rPr>
              <a:t>% by age group</a:t>
            </a:r>
          </a:p>
        </p:txBody>
      </p:sp>
      <p:sp>
        <p:nvSpPr>
          <p:cNvPr id="10" name="TextBox 9">
            <a:extLst>
              <a:ext uri="{FF2B5EF4-FFF2-40B4-BE49-F238E27FC236}">
                <a16:creationId xmlns:a16="http://schemas.microsoft.com/office/drawing/2014/main" id="{1B32C043-7E63-4956-8C33-B1C25EB8AAC9}"/>
              </a:ext>
            </a:extLst>
          </p:cNvPr>
          <p:cNvSpPr txBox="1"/>
          <p:nvPr/>
        </p:nvSpPr>
        <p:spPr>
          <a:xfrm>
            <a:off x="6412660" y="1154668"/>
            <a:ext cx="3810000" cy="369332"/>
          </a:xfrm>
          <a:prstGeom prst="rect">
            <a:avLst/>
          </a:prstGeom>
          <a:noFill/>
          <a:ln>
            <a:solidFill>
              <a:schemeClr val="tx1"/>
            </a:solidFill>
          </a:ln>
        </p:spPr>
        <p:txBody>
          <a:bodyPr wrap="square" rtlCol="0">
            <a:spAutoFit/>
          </a:bodyPr>
          <a:lstStyle/>
          <a:p>
            <a:pPr>
              <a:defRPr/>
            </a:pPr>
            <a:r>
              <a:rPr lang="en-US" dirty="0">
                <a:solidFill>
                  <a:prstClr val="black"/>
                </a:solidFill>
                <a:latin typeface="Calibri"/>
              </a:rPr>
              <a:t>% served by Part C by state</a:t>
            </a:r>
          </a:p>
        </p:txBody>
      </p:sp>
      <p:sp>
        <p:nvSpPr>
          <p:cNvPr id="12" name="TextBox 11">
            <a:extLst>
              <a:ext uri="{FF2B5EF4-FFF2-40B4-BE49-F238E27FC236}">
                <a16:creationId xmlns:a16="http://schemas.microsoft.com/office/drawing/2014/main" id="{B4F28039-65B6-4ACA-9518-978FD2D5AA79}"/>
              </a:ext>
            </a:extLst>
          </p:cNvPr>
          <p:cNvSpPr txBox="1"/>
          <p:nvPr/>
        </p:nvSpPr>
        <p:spPr>
          <a:xfrm>
            <a:off x="1905001" y="3151012"/>
            <a:ext cx="1211119" cy="523220"/>
          </a:xfrm>
          <a:prstGeom prst="rect">
            <a:avLst/>
          </a:prstGeom>
          <a:noFill/>
        </p:spPr>
        <p:txBody>
          <a:bodyPr wrap="square" rtlCol="0">
            <a:spAutoFit/>
          </a:bodyPr>
          <a:lstStyle/>
          <a:p>
            <a:pPr>
              <a:defRPr/>
            </a:pPr>
            <a:r>
              <a:rPr lang="en-US" sz="2800" dirty="0">
                <a:solidFill>
                  <a:prstClr val="white"/>
                </a:solidFill>
                <a:latin typeface="Calibri"/>
              </a:rPr>
              <a:t>5.43%</a:t>
            </a:r>
          </a:p>
        </p:txBody>
      </p:sp>
      <p:sp>
        <p:nvSpPr>
          <p:cNvPr id="16" name="TextBox 15">
            <a:extLst>
              <a:ext uri="{FF2B5EF4-FFF2-40B4-BE49-F238E27FC236}">
                <a16:creationId xmlns:a16="http://schemas.microsoft.com/office/drawing/2014/main" id="{DFAA1084-DD07-4F3D-9D07-E30212D66606}"/>
              </a:ext>
            </a:extLst>
          </p:cNvPr>
          <p:cNvSpPr txBox="1"/>
          <p:nvPr/>
        </p:nvSpPr>
        <p:spPr>
          <a:xfrm>
            <a:off x="1781465" y="4944815"/>
            <a:ext cx="1211119" cy="523220"/>
          </a:xfrm>
          <a:prstGeom prst="rect">
            <a:avLst/>
          </a:prstGeom>
          <a:noFill/>
        </p:spPr>
        <p:txBody>
          <a:bodyPr wrap="square" rtlCol="0">
            <a:spAutoFit/>
          </a:bodyPr>
          <a:lstStyle/>
          <a:p>
            <a:pPr>
              <a:defRPr/>
            </a:pPr>
            <a:r>
              <a:rPr lang="en-US" sz="2800" dirty="0">
                <a:solidFill>
                  <a:prstClr val="white"/>
                </a:solidFill>
                <a:latin typeface="Calibri"/>
              </a:rPr>
              <a:t>3.04%</a:t>
            </a:r>
          </a:p>
        </p:txBody>
      </p:sp>
      <p:sp>
        <p:nvSpPr>
          <p:cNvPr id="17" name="TextBox 16">
            <a:extLst>
              <a:ext uri="{FF2B5EF4-FFF2-40B4-BE49-F238E27FC236}">
                <a16:creationId xmlns:a16="http://schemas.microsoft.com/office/drawing/2014/main" id="{5819AC43-D1B2-40F1-B36B-3B2C7F55A98F}"/>
              </a:ext>
            </a:extLst>
          </p:cNvPr>
          <p:cNvSpPr txBox="1"/>
          <p:nvPr/>
        </p:nvSpPr>
        <p:spPr>
          <a:xfrm>
            <a:off x="4783438" y="4191000"/>
            <a:ext cx="1211119" cy="523220"/>
          </a:xfrm>
          <a:prstGeom prst="rect">
            <a:avLst/>
          </a:prstGeom>
          <a:noFill/>
        </p:spPr>
        <p:txBody>
          <a:bodyPr wrap="square" rtlCol="0">
            <a:spAutoFit/>
          </a:bodyPr>
          <a:lstStyle/>
          <a:p>
            <a:pPr>
              <a:defRPr/>
            </a:pPr>
            <a:r>
              <a:rPr lang="en-US" sz="2800" dirty="0">
                <a:solidFill>
                  <a:prstClr val="white"/>
                </a:solidFill>
                <a:latin typeface="Calibri"/>
              </a:rPr>
              <a:t>1.25%</a:t>
            </a:r>
          </a:p>
        </p:txBody>
      </p:sp>
      <p:pic>
        <p:nvPicPr>
          <p:cNvPr id="15" name="Picture 14">
            <a:extLst>
              <a:ext uri="{FF2B5EF4-FFF2-40B4-BE49-F238E27FC236}">
                <a16:creationId xmlns:a16="http://schemas.microsoft.com/office/drawing/2014/main" id="{008B71F7-FC52-44B6-A65C-B110937B8B1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40928" y="1717269"/>
            <a:ext cx="1330873" cy="1447011"/>
          </a:xfrm>
          <a:prstGeom prst="rect">
            <a:avLst/>
          </a:prstGeom>
        </p:spPr>
      </p:pic>
      <p:pic>
        <p:nvPicPr>
          <p:cNvPr id="18" name="Picture 17">
            <a:extLst>
              <a:ext uri="{FF2B5EF4-FFF2-40B4-BE49-F238E27FC236}">
                <a16:creationId xmlns:a16="http://schemas.microsoft.com/office/drawing/2014/main" id="{A9D54C50-F8F3-4A88-A1E7-38AB7D9A8ED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905000" y="3287671"/>
            <a:ext cx="1085530" cy="1515753"/>
          </a:xfrm>
          <a:prstGeom prst="rect">
            <a:avLst/>
          </a:prstGeom>
        </p:spPr>
      </p:pic>
      <p:pic>
        <p:nvPicPr>
          <p:cNvPr id="19" name="Picture 18">
            <a:extLst>
              <a:ext uri="{FF2B5EF4-FFF2-40B4-BE49-F238E27FC236}">
                <a16:creationId xmlns:a16="http://schemas.microsoft.com/office/drawing/2014/main" id="{BBF26282-A308-4159-9495-99CA45CC329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169578" y="4772069"/>
            <a:ext cx="681962" cy="1481137"/>
          </a:xfrm>
          <a:prstGeom prst="rect">
            <a:avLst/>
          </a:prstGeom>
        </p:spPr>
      </p:pic>
      <p:sp>
        <p:nvSpPr>
          <p:cNvPr id="22" name="TextBox 21">
            <a:extLst>
              <a:ext uri="{FF2B5EF4-FFF2-40B4-BE49-F238E27FC236}">
                <a16:creationId xmlns:a16="http://schemas.microsoft.com/office/drawing/2014/main" id="{A3970048-8007-4575-B9ED-7AEEB1FA9FEA}"/>
              </a:ext>
            </a:extLst>
          </p:cNvPr>
          <p:cNvSpPr txBox="1"/>
          <p:nvPr/>
        </p:nvSpPr>
        <p:spPr>
          <a:xfrm>
            <a:off x="3276600" y="1995726"/>
            <a:ext cx="2057400" cy="861774"/>
          </a:xfrm>
          <a:prstGeom prst="rect">
            <a:avLst/>
          </a:prstGeom>
          <a:noFill/>
        </p:spPr>
        <p:txBody>
          <a:bodyPr wrap="square" rtlCol="0">
            <a:spAutoFit/>
          </a:bodyPr>
          <a:lstStyle/>
          <a:p>
            <a:pPr>
              <a:defRPr/>
            </a:pPr>
            <a:r>
              <a:rPr lang="en-US" sz="3200" dirty="0">
                <a:solidFill>
                  <a:prstClr val="black"/>
                </a:solidFill>
                <a:latin typeface="Calibri"/>
              </a:rPr>
              <a:t>1.25% </a:t>
            </a:r>
            <a:r>
              <a:rPr lang="en-US" dirty="0">
                <a:solidFill>
                  <a:prstClr val="black"/>
                </a:solidFill>
                <a:latin typeface="Calibri"/>
              </a:rPr>
              <a:t>birth to 1 year</a:t>
            </a:r>
          </a:p>
        </p:txBody>
      </p:sp>
      <p:sp>
        <p:nvSpPr>
          <p:cNvPr id="24" name="TextBox 23">
            <a:extLst>
              <a:ext uri="{FF2B5EF4-FFF2-40B4-BE49-F238E27FC236}">
                <a16:creationId xmlns:a16="http://schemas.microsoft.com/office/drawing/2014/main" id="{246EA7E4-AF80-428D-9788-B576D824D054}"/>
              </a:ext>
            </a:extLst>
          </p:cNvPr>
          <p:cNvSpPr txBox="1"/>
          <p:nvPr/>
        </p:nvSpPr>
        <p:spPr>
          <a:xfrm>
            <a:off x="3243851" y="3414153"/>
            <a:ext cx="2057400" cy="861774"/>
          </a:xfrm>
          <a:prstGeom prst="rect">
            <a:avLst/>
          </a:prstGeom>
          <a:noFill/>
        </p:spPr>
        <p:txBody>
          <a:bodyPr wrap="square" rtlCol="0">
            <a:spAutoFit/>
          </a:bodyPr>
          <a:lstStyle/>
          <a:p>
            <a:pPr>
              <a:defRPr/>
            </a:pPr>
            <a:r>
              <a:rPr lang="en-US" sz="3200" dirty="0">
                <a:solidFill>
                  <a:prstClr val="black"/>
                </a:solidFill>
                <a:latin typeface="Calibri"/>
              </a:rPr>
              <a:t>3.04% </a:t>
            </a:r>
            <a:r>
              <a:rPr lang="en-US" dirty="0">
                <a:solidFill>
                  <a:prstClr val="black"/>
                </a:solidFill>
                <a:latin typeface="Calibri"/>
              </a:rPr>
              <a:t> 1 year to 2 years</a:t>
            </a:r>
          </a:p>
        </p:txBody>
      </p:sp>
      <p:sp>
        <p:nvSpPr>
          <p:cNvPr id="25" name="TextBox 24">
            <a:extLst>
              <a:ext uri="{FF2B5EF4-FFF2-40B4-BE49-F238E27FC236}">
                <a16:creationId xmlns:a16="http://schemas.microsoft.com/office/drawing/2014/main" id="{A6DB1B8C-D8EE-4503-83BF-1FB30710A102}"/>
              </a:ext>
            </a:extLst>
          </p:cNvPr>
          <p:cNvSpPr txBox="1"/>
          <p:nvPr/>
        </p:nvSpPr>
        <p:spPr>
          <a:xfrm>
            <a:off x="3243851" y="4854593"/>
            <a:ext cx="2057400" cy="861774"/>
          </a:xfrm>
          <a:prstGeom prst="rect">
            <a:avLst/>
          </a:prstGeom>
          <a:noFill/>
        </p:spPr>
        <p:txBody>
          <a:bodyPr wrap="square" rtlCol="0">
            <a:spAutoFit/>
          </a:bodyPr>
          <a:lstStyle/>
          <a:p>
            <a:pPr>
              <a:defRPr/>
            </a:pPr>
            <a:r>
              <a:rPr lang="en-US" sz="3200" dirty="0">
                <a:solidFill>
                  <a:prstClr val="black"/>
                </a:solidFill>
                <a:latin typeface="Calibri"/>
              </a:rPr>
              <a:t>5.45% </a:t>
            </a:r>
            <a:r>
              <a:rPr lang="en-US" dirty="0">
                <a:solidFill>
                  <a:prstClr val="black"/>
                </a:solidFill>
                <a:latin typeface="Calibri"/>
              </a:rPr>
              <a:t> 2 years to 3 years</a:t>
            </a:r>
          </a:p>
        </p:txBody>
      </p:sp>
    </p:spTree>
    <p:extLst>
      <p:ext uri="{BB962C8B-B14F-4D97-AF65-F5344CB8AC3E}">
        <p14:creationId xmlns:p14="http://schemas.microsoft.com/office/powerpoint/2010/main" val="4249405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B9F32-C8C1-5C43-83A0-E164205E3C52}"/>
              </a:ext>
            </a:extLst>
          </p:cNvPr>
          <p:cNvSpPr>
            <a:spLocks noGrp="1"/>
          </p:cNvSpPr>
          <p:nvPr>
            <p:ph idx="1"/>
          </p:nvPr>
        </p:nvSpPr>
        <p:spPr>
          <a:xfrm>
            <a:off x="1981200" y="1219200"/>
            <a:ext cx="8229600" cy="4800600"/>
          </a:xfrm>
        </p:spPr>
        <p:txBody>
          <a:bodyPr/>
          <a:lstStyle/>
          <a:p>
            <a:r>
              <a:rPr lang="en-US" sz="2200" dirty="0"/>
              <a:t>What we learned </a:t>
            </a:r>
          </a:p>
          <a:p>
            <a:pPr lvl="1"/>
            <a:r>
              <a:rPr lang="en-US" sz="2200" dirty="0"/>
              <a:t>we do have many policies, procedures, administrative rules, an interagency agreement and some strong collaborations already occurring</a:t>
            </a:r>
          </a:p>
          <a:p>
            <a:pPr lvl="1"/>
            <a:r>
              <a:rPr lang="en-US" sz="2200" dirty="0"/>
              <a:t>we have some inconsistent practices and complicated data collection, but with the best intentions with many recent improvements for more automation, etc.</a:t>
            </a:r>
          </a:p>
          <a:p>
            <a:pPr lvl="1"/>
            <a:r>
              <a:rPr lang="en-US" sz="2200" dirty="0"/>
              <a:t>the stakeholder group has rich history and a </a:t>
            </a:r>
            <a:r>
              <a:rPr lang="en-US" sz="2200" i="1" dirty="0"/>
              <a:t>wide</a:t>
            </a:r>
            <a:r>
              <a:rPr lang="en-US" sz="2200" dirty="0"/>
              <a:t> variety of perspectives</a:t>
            </a:r>
          </a:p>
          <a:p>
            <a:r>
              <a:rPr lang="en-US" sz="2200" dirty="0"/>
              <a:t>The tool helped us realize the multiple components of Child Find</a:t>
            </a:r>
          </a:p>
          <a:p>
            <a:r>
              <a:rPr lang="en-US" sz="2200" dirty="0"/>
              <a:t>Having TA team on the stakeholder call helped provide guidance for the context and intent of the tool</a:t>
            </a:r>
          </a:p>
          <a:p>
            <a:endParaRPr lang="en-US" sz="2200" dirty="0"/>
          </a:p>
        </p:txBody>
      </p:sp>
      <p:sp>
        <p:nvSpPr>
          <p:cNvPr id="3" name="Title 2">
            <a:extLst>
              <a:ext uri="{FF2B5EF4-FFF2-40B4-BE49-F238E27FC236}">
                <a16:creationId xmlns:a16="http://schemas.microsoft.com/office/drawing/2014/main" id="{D7E40EDF-CE44-704F-AE34-4280E2DE8308}"/>
              </a:ext>
            </a:extLst>
          </p:cNvPr>
          <p:cNvSpPr>
            <a:spLocks noGrp="1"/>
          </p:cNvSpPr>
          <p:nvPr>
            <p:ph type="title"/>
          </p:nvPr>
        </p:nvSpPr>
        <p:spPr/>
        <p:txBody>
          <a:bodyPr/>
          <a:lstStyle/>
          <a:p>
            <a:r>
              <a:rPr lang="en-US" dirty="0"/>
              <a:t>Reality Check</a:t>
            </a:r>
          </a:p>
        </p:txBody>
      </p:sp>
      <p:sp>
        <p:nvSpPr>
          <p:cNvPr id="4" name="Slide Number Placeholder 3">
            <a:extLst>
              <a:ext uri="{FF2B5EF4-FFF2-40B4-BE49-F238E27FC236}">
                <a16:creationId xmlns:a16="http://schemas.microsoft.com/office/drawing/2014/main" id="{7D3B2E69-63DA-E348-ABA2-28301D308CD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a:ln>
                  <a:noFill/>
                </a:ln>
                <a:solidFill>
                  <a:prstClr val="black"/>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62814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DAD5AA-FF7F-A044-B8B4-12ED332EF0EC}"/>
              </a:ext>
            </a:extLst>
          </p:cNvPr>
          <p:cNvSpPr>
            <a:spLocks noGrp="1"/>
          </p:cNvSpPr>
          <p:nvPr>
            <p:ph idx="1"/>
          </p:nvPr>
        </p:nvSpPr>
        <p:spPr/>
        <p:txBody>
          <a:bodyPr/>
          <a:lstStyle/>
          <a:p>
            <a:r>
              <a:rPr lang="en-US" sz="2400" dirty="0"/>
              <a:t>Conversations opened opportunities for improvement and a willingness of all represented groups to come to the table with their support</a:t>
            </a:r>
          </a:p>
          <a:p>
            <a:r>
              <a:rPr lang="en-US" sz="2400" dirty="0"/>
              <a:t>Plan on pulling stakeholders together again to complete the tool and create solid plans for action steps</a:t>
            </a:r>
          </a:p>
          <a:p>
            <a:r>
              <a:rPr lang="en-US" sz="2400" dirty="0"/>
              <a:t>Identified potential of cross-training about the required components from Part B and Part C perspectives to help improve the Illinois Child Find system</a:t>
            </a:r>
          </a:p>
          <a:p>
            <a:r>
              <a:rPr lang="en-US" sz="2400" dirty="0"/>
              <a:t>Identified need for be more resources/tools that could help correct and complete data collection of Child Find</a:t>
            </a:r>
          </a:p>
          <a:p>
            <a:endParaRPr lang="en-US" sz="2400" dirty="0"/>
          </a:p>
        </p:txBody>
      </p:sp>
      <p:sp>
        <p:nvSpPr>
          <p:cNvPr id="3" name="Title 2">
            <a:extLst>
              <a:ext uri="{FF2B5EF4-FFF2-40B4-BE49-F238E27FC236}">
                <a16:creationId xmlns:a16="http://schemas.microsoft.com/office/drawing/2014/main" id="{C1E2B568-5314-7041-9534-267DD655548E}"/>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D5F51EAE-87D5-824F-BC3B-9A483DBA6E14}"/>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a:ln>
                  <a:noFill/>
                </a:ln>
                <a:solidFill>
                  <a:prstClr val="black"/>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4078366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B6216-46AE-44B6-B3AC-7207526A7DCB}"/>
              </a:ext>
            </a:extLst>
          </p:cNvPr>
          <p:cNvSpPr>
            <a:spLocks noGrp="1"/>
          </p:cNvSpPr>
          <p:nvPr>
            <p:ph type="title"/>
          </p:nvPr>
        </p:nvSpPr>
        <p:spPr/>
        <p:txBody>
          <a:bodyPr/>
          <a:lstStyle/>
          <a:p>
            <a:r>
              <a:rPr lang="en-US" dirty="0"/>
              <a:t>Questions? </a:t>
            </a:r>
          </a:p>
        </p:txBody>
      </p:sp>
      <p:sp>
        <p:nvSpPr>
          <p:cNvPr id="15" name="Oval 14">
            <a:extLst>
              <a:ext uri="{FF2B5EF4-FFF2-40B4-BE49-F238E27FC236}">
                <a16:creationId xmlns:a16="http://schemas.microsoft.com/office/drawing/2014/main" id="{AED24528-EA43-614B-8BB8-3D75B5663B45}"/>
              </a:ext>
              <a:ext uri="{C183D7F6-B498-43B3-948B-1728B52AA6E4}">
                <adec:decorative xmlns:adec="http://schemas.microsoft.com/office/drawing/2017/decorative" val="1"/>
              </a:ext>
            </a:extLst>
          </p:cNvPr>
          <p:cNvSpPr/>
          <p:nvPr/>
        </p:nvSpPr>
        <p:spPr>
          <a:xfrm>
            <a:off x="2770189" y="7246938"/>
            <a:ext cx="515937" cy="498475"/>
          </a:xfrm>
          <a:prstGeom prst="ellipse">
            <a:avLst/>
          </a:prstGeom>
          <a:solidFill>
            <a:srgbClr val="FFFF00"/>
          </a:solidFill>
          <a:ln>
            <a:solidFill>
              <a:srgbClr val="FFFC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a:extLst>
              <a:ext uri="{FF2B5EF4-FFF2-40B4-BE49-F238E27FC236}">
                <a16:creationId xmlns:a16="http://schemas.microsoft.com/office/drawing/2014/main" id="{350213A4-5D5F-CA47-9C68-0A35495D07B2}"/>
              </a:ext>
              <a:ext uri="{C183D7F6-B498-43B3-948B-1728B52AA6E4}">
                <adec:decorative xmlns:adec="http://schemas.microsoft.com/office/drawing/2017/decorative" val="1"/>
              </a:ext>
            </a:extLst>
          </p:cNvPr>
          <p:cNvSpPr/>
          <p:nvPr/>
        </p:nvSpPr>
        <p:spPr>
          <a:xfrm>
            <a:off x="2768601" y="8118475"/>
            <a:ext cx="517525" cy="50006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2">
            <a:extLst>
              <a:ext uri="{FF2B5EF4-FFF2-40B4-BE49-F238E27FC236}">
                <a16:creationId xmlns:a16="http://schemas.microsoft.com/office/drawing/2014/main" id="{00FD4F5F-0065-1041-BC78-3B4F0651DA4D}"/>
              </a:ext>
              <a:ext uri="{C183D7F6-B498-43B3-948B-1728B52AA6E4}">
                <adec:decorative xmlns:adec="http://schemas.microsoft.com/office/drawing/2017/decorative" val="1"/>
              </a:ext>
            </a:extLst>
          </p:cNvPr>
          <p:cNvSpPr>
            <a:spLocks noChangeArrowheads="1"/>
          </p:cNvSpPr>
          <p:nvPr/>
        </p:nvSpPr>
        <p:spPr bwMode="auto">
          <a:xfrm>
            <a:off x="1981201" y="25124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A37F4A18-2ED9-4D9C-AC7B-3E73821A66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29201" y="869329"/>
            <a:ext cx="4090771" cy="4523624"/>
          </a:xfrm>
          <a:prstGeom prst="rect">
            <a:avLst/>
          </a:prstGeom>
        </p:spPr>
      </p:pic>
    </p:spTree>
    <p:extLst>
      <p:ext uri="{BB962C8B-B14F-4D97-AF65-F5344CB8AC3E}">
        <p14:creationId xmlns:p14="http://schemas.microsoft.com/office/powerpoint/2010/main" val="3998011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F30EFC0-FE63-41D2-A56C-45D2AB4662BF}"/>
              </a:ext>
            </a:extLst>
          </p:cNvPr>
          <p:cNvSpPr>
            <a:spLocks noGrp="1"/>
          </p:cNvSpPr>
          <p:nvPr>
            <p:ph idx="1"/>
          </p:nvPr>
        </p:nvSpPr>
        <p:spPr/>
        <p:txBody>
          <a:bodyPr/>
          <a:lstStyle/>
          <a:p>
            <a:r>
              <a:rPr lang="en-US" dirty="0"/>
              <a:t>Child Find Self-Assessment </a:t>
            </a:r>
            <a:r>
              <a:rPr lang="en-US" u="sng" dirty="0">
                <a:hlinkClick r:id="rId3"/>
              </a:rPr>
              <a:t>https://osep.grads360.org/#program/highlighted-resources</a:t>
            </a:r>
            <a:endParaRPr lang="en-US" dirty="0"/>
          </a:p>
          <a:p>
            <a:endParaRPr lang="en-US" dirty="0"/>
          </a:p>
          <a:p>
            <a:r>
              <a:rPr lang="en-US" dirty="0"/>
              <a:t>Infographic</a:t>
            </a:r>
          </a:p>
        </p:txBody>
      </p:sp>
      <p:sp>
        <p:nvSpPr>
          <p:cNvPr id="5" name="Title 4">
            <a:extLst>
              <a:ext uri="{FF2B5EF4-FFF2-40B4-BE49-F238E27FC236}">
                <a16:creationId xmlns:a16="http://schemas.microsoft.com/office/drawing/2014/main" id="{4A7B2DC7-DF5D-478C-9059-53AFAE6AAB62}"/>
              </a:ext>
            </a:extLst>
          </p:cNvPr>
          <p:cNvSpPr>
            <a:spLocks noGrp="1"/>
          </p:cNvSpPr>
          <p:nvPr>
            <p:ph type="title"/>
          </p:nvPr>
        </p:nvSpPr>
        <p:spPr/>
        <p:txBody>
          <a:bodyPr/>
          <a:lstStyle/>
          <a:p>
            <a:r>
              <a:rPr lang="en-US" dirty="0"/>
              <a:t>Child Find Resources</a:t>
            </a:r>
          </a:p>
        </p:txBody>
      </p:sp>
    </p:spTree>
    <p:extLst>
      <p:ext uri="{BB962C8B-B14F-4D97-AF65-F5344CB8AC3E}">
        <p14:creationId xmlns:p14="http://schemas.microsoft.com/office/powerpoint/2010/main" val="3459303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12A453-9AB3-4A71-ACDA-1E734B0C0CCF}"/>
              </a:ext>
            </a:extLst>
          </p:cNvPr>
          <p:cNvSpPr>
            <a:spLocks noGrp="1"/>
          </p:cNvSpPr>
          <p:nvPr>
            <p:ph idx="1"/>
          </p:nvPr>
        </p:nvSpPr>
        <p:spPr>
          <a:xfrm>
            <a:off x="838200" y="1690688"/>
            <a:ext cx="10515600" cy="4561256"/>
          </a:xfrm>
        </p:spPr>
        <p:txBody>
          <a:bodyPr/>
          <a:lstStyle/>
          <a:p>
            <a:r>
              <a:rPr lang="en-US" dirty="0"/>
              <a:t>Birth to 5: Watch Me Thrive! </a:t>
            </a:r>
            <a:r>
              <a:rPr lang="en-US" sz="1600" dirty="0">
                <a:hlinkClick r:id="rId3"/>
              </a:rPr>
              <a:t>https://helpmegrownational.org/hmg-partners/watchmethrive/</a:t>
            </a:r>
            <a:endParaRPr lang="en-US" sz="1600" dirty="0"/>
          </a:p>
          <a:p>
            <a:r>
              <a:rPr lang="en-US" dirty="0"/>
              <a:t>TA Resources for State Agencies</a:t>
            </a:r>
          </a:p>
          <a:p>
            <a:pPr lvl="1"/>
            <a:r>
              <a:rPr lang="en-US" dirty="0"/>
              <a:t>Identifying Meaningful Difference in Child Find – Excel Tool </a:t>
            </a:r>
            <a:r>
              <a:rPr lang="en-US" sz="1400" dirty="0">
                <a:hlinkClick r:id="rId4"/>
              </a:rPr>
              <a:t>https://dasycenter.org/identify-meaningful-differences-in-child-find/</a:t>
            </a:r>
            <a:endParaRPr lang="en-US" sz="1400" dirty="0"/>
          </a:p>
          <a:p>
            <a:pPr lvl="1"/>
            <a:r>
              <a:rPr lang="en-US" dirty="0"/>
              <a:t>Child Find Data Special Collection – </a:t>
            </a:r>
            <a:r>
              <a:rPr lang="en-US" sz="1400" dirty="0">
                <a:hlinkClick r:id="rId5"/>
              </a:rPr>
              <a:t>https://dasycenter.org/child-find-special-collections/</a:t>
            </a:r>
            <a:r>
              <a:rPr lang="en-US" sz="1400" dirty="0"/>
              <a:t>    </a:t>
            </a:r>
          </a:p>
          <a:p>
            <a:pPr lvl="1"/>
            <a:r>
              <a:rPr lang="en-US" dirty="0"/>
              <a:t>Child Find Funnel Diagram Tool – </a:t>
            </a:r>
            <a:r>
              <a:rPr lang="en-US" sz="1400" dirty="0">
                <a:hlinkClick r:id="rId6"/>
              </a:rPr>
              <a:t>https://dasycenter.org/part-c-child-find-funnel-chart-tool/</a:t>
            </a:r>
            <a:r>
              <a:rPr lang="en-US" sz="1400" dirty="0"/>
              <a:t> </a:t>
            </a:r>
          </a:p>
          <a:p>
            <a:pPr lvl="1"/>
            <a:r>
              <a:rPr lang="en-US" dirty="0"/>
              <a:t>State and Jurisdictional Definitions Infants and Toddlers with Disabilities Under IDEA Part C – 2019 Update – coming soon from ECTA</a:t>
            </a:r>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E33F5C92-2C05-4857-89B6-1511A03F90B1}"/>
              </a:ext>
            </a:extLst>
          </p:cNvPr>
          <p:cNvSpPr>
            <a:spLocks noGrp="1"/>
          </p:cNvSpPr>
          <p:nvPr>
            <p:ph type="title"/>
          </p:nvPr>
        </p:nvSpPr>
        <p:spPr/>
        <p:txBody>
          <a:bodyPr/>
          <a:lstStyle/>
          <a:p>
            <a:r>
              <a:rPr lang="en-US" dirty="0"/>
              <a:t>Additional Resources</a:t>
            </a:r>
          </a:p>
        </p:txBody>
      </p:sp>
    </p:spTree>
    <p:extLst>
      <p:ext uri="{BB962C8B-B14F-4D97-AF65-F5344CB8AC3E}">
        <p14:creationId xmlns:p14="http://schemas.microsoft.com/office/powerpoint/2010/main" val="1152137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CC8167-2EE7-45F0-A396-E3B34A1D4133}"/>
              </a:ext>
            </a:extLst>
          </p:cNvPr>
          <p:cNvSpPr>
            <a:spLocks noGrp="1"/>
          </p:cNvSpPr>
          <p:nvPr>
            <p:ph idx="1"/>
          </p:nvPr>
        </p:nvSpPr>
        <p:spPr>
          <a:xfrm>
            <a:off x="838200" y="1828800"/>
            <a:ext cx="10515600" cy="4419600"/>
          </a:xfrm>
        </p:spPr>
        <p:txBody>
          <a:bodyPr>
            <a:normAutofit fontScale="92500"/>
          </a:bodyPr>
          <a:lstStyle/>
          <a:p>
            <a:pPr marL="0" indent="0" algn="ctr">
              <a:buNone/>
            </a:pPr>
            <a:r>
              <a:rPr lang="en-US" b="1" dirty="0"/>
              <a:t>Protection &amp; Well-Being Community of Practice</a:t>
            </a:r>
          </a:p>
          <a:p>
            <a:r>
              <a:rPr lang="en-US" dirty="0"/>
              <a:t>Archived webinars from March 2018</a:t>
            </a:r>
          </a:p>
          <a:p>
            <a:r>
              <a:rPr lang="en-US" dirty="0"/>
              <a:t>DEC 2019 Conference panel </a:t>
            </a:r>
          </a:p>
          <a:p>
            <a:pPr>
              <a:buSzPct val="130000"/>
            </a:pPr>
            <a:r>
              <a:rPr lang="en-US" sz="2200" dirty="0">
                <a:hlinkClick r:id="rId3"/>
              </a:rPr>
              <a:t>https://www.dec-sped.org/protection-and-wellbeing-cop</a:t>
            </a:r>
            <a:endParaRPr lang="en-US" sz="2200" dirty="0"/>
          </a:p>
          <a:p>
            <a:endParaRPr lang="en-US" sz="2000" b="1" dirty="0"/>
          </a:p>
          <a:p>
            <a:pPr marL="0" indent="0" algn="ctr">
              <a:buNone/>
            </a:pPr>
            <a:r>
              <a:rPr lang="en-US" b="1" dirty="0"/>
              <a:t>Position Statement on Low Birth Weight (LBW), Prematurity, and Early Intervention</a:t>
            </a:r>
          </a:p>
          <a:p>
            <a:r>
              <a:rPr lang="en-US" dirty="0"/>
              <a:t>Approved August 2018</a:t>
            </a:r>
          </a:p>
          <a:p>
            <a:pPr>
              <a:buSzPct val="130000"/>
            </a:pPr>
            <a:r>
              <a:rPr lang="en-US" sz="2200" dirty="0">
                <a:hlinkClick r:id="rId4"/>
              </a:rPr>
              <a:t>https://www.decdocs.org/position-statement-low-birth-weight</a:t>
            </a:r>
            <a:r>
              <a:rPr lang="en-US" sz="2200" dirty="0"/>
              <a:t> </a:t>
            </a:r>
          </a:p>
          <a:p>
            <a:r>
              <a:rPr lang="en-US" dirty="0"/>
              <a:t>Executive Summary </a:t>
            </a:r>
            <a:r>
              <a:rPr lang="en-US" sz="2200" dirty="0">
                <a:hlinkClick r:id="rId5"/>
              </a:rPr>
              <a:t>https://www.decdocs.org/executive-summary-low-birth-weight</a:t>
            </a:r>
            <a:r>
              <a:rPr lang="en-US" dirty="0"/>
              <a:t> </a:t>
            </a:r>
          </a:p>
          <a:p>
            <a:pPr marL="0" indent="0">
              <a:buNone/>
            </a:pPr>
            <a:endParaRPr lang="en-US" dirty="0"/>
          </a:p>
        </p:txBody>
      </p:sp>
      <p:sp>
        <p:nvSpPr>
          <p:cNvPr id="2" name="Title 1">
            <a:extLst>
              <a:ext uri="{FF2B5EF4-FFF2-40B4-BE49-F238E27FC236}">
                <a16:creationId xmlns:a16="http://schemas.microsoft.com/office/drawing/2014/main" id="{94429E2F-55EC-4B40-9C59-6ED467E31B76}"/>
              </a:ext>
            </a:extLst>
          </p:cNvPr>
          <p:cNvSpPr>
            <a:spLocks noGrp="1"/>
          </p:cNvSpPr>
          <p:nvPr>
            <p:ph type="title"/>
          </p:nvPr>
        </p:nvSpPr>
        <p:spPr/>
        <p:txBody>
          <a:bodyPr>
            <a:normAutofit/>
          </a:bodyPr>
          <a:lstStyle/>
          <a:p>
            <a:r>
              <a:rPr lang="en-US" dirty="0"/>
              <a:t>Division for Early Childhood (DEC)</a:t>
            </a:r>
          </a:p>
        </p:txBody>
      </p:sp>
    </p:spTree>
    <p:extLst>
      <p:ext uri="{BB962C8B-B14F-4D97-AF65-F5344CB8AC3E}">
        <p14:creationId xmlns:p14="http://schemas.microsoft.com/office/powerpoint/2010/main" val="3287746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22F4736B-0F06-4F4D-8CBA-39D9F88B5CC4}"/>
              </a:ext>
            </a:extLst>
          </p:cNvPr>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3" tooltip="The DaSy Center website"/>
              </a:rPr>
              <a:t>http://dasycenter.org/</a:t>
            </a:r>
            <a:endParaRPr lang="en-US" dirty="0"/>
          </a:p>
          <a:p>
            <a:r>
              <a:rPr lang="en-US" dirty="0"/>
              <a:t>Follow </a:t>
            </a:r>
            <a:r>
              <a:rPr lang="en-US" dirty="0" err="1"/>
              <a:t>DaSy</a:t>
            </a:r>
            <a:r>
              <a:rPr lang="en-US" dirty="0"/>
              <a:t> on Twitter:</a:t>
            </a:r>
            <a:br>
              <a:rPr lang="en-US" dirty="0"/>
            </a:br>
            <a:r>
              <a:rPr lang="en-US" u="sng" dirty="0">
                <a:hlinkClick r:id="rId4" tooltip="DaSy Center Twitter feed"/>
              </a:rPr>
              <a:t>@</a:t>
            </a:r>
            <a:r>
              <a:rPr lang="en-US" u="sng" dirty="0" err="1">
                <a:hlinkClick r:id="rId4" tooltip="DaSy Center Twitter feed"/>
              </a:rPr>
              <a:t>DaSyCenter</a:t>
            </a:r>
            <a:endParaRPr lang="en-US" u="sng" dirty="0"/>
          </a:p>
          <a:p>
            <a:r>
              <a:rPr lang="en-US" dirty="0"/>
              <a:t>Visit the ECTA website at:</a:t>
            </a:r>
            <a:br>
              <a:rPr lang="en-US" dirty="0"/>
            </a:br>
            <a:r>
              <a:rPr lang="en-US" dirty="0">
                <a:hlinkClick r:id="rId5" tooltip="The ECTA Center website"/>
              </a:rPr>
              <a:t>http://ectacenter.org/</a:t>
            </a:r>
            <a:endParaRPr lang="en-US" dirty="0"/>
          </a:p>
          <a:p>
            <a:r>
              <a:rPr lang="en-US" dirty="0"/>
              <a:t>Follow ECTA on Twitter:</a:t>
            </a:r>
            <a:br>
              <a:rPr lang="en-US" dirty="0"/>
            </a:br>
            <a:r>
              <a:rPr lang="en-US" u="sng" dirty="0">
                <a:hlinkClick r:id="rId6" tooltip="ECTA Center Twitter feed"/>
              </a:rPr>
              <a:t>@</a:t>
            </a:r>
            <a:r>
              <a:rPr lang="en-US" u="sng" dirty="0" err="1">
                <a:hlinkClick r:id="rId6" tooltip="ECTA Center Twitter feed"/>
              </a:rPr>
              <a:t>ECTACenter</a:t>
            </a:r>
            <a:endParaRPr lang="en-US" dirty="0"/>
          </a:p>
          <a:p>
            <a:pPr marL="0" indent="0">
              <a:buNone/>
            </a:pPr>
            <a:endParaRPr lang="en-US" dirty="0"/>
          </a:p>
        </p:txBody>
      </p:sp>
      <p:sp>
        <p:nvSpPr>
          <p:cNvPr id="2" name="Title 1" hidden="1">
            <a:extLst>
              <a:ext uri="{FF2B5EF4-FFF2-40B4-BE49-F238E27FC236}">
                <a16:creationId xmlns:a16="http://schemas.microsoft.com/office/drawing/2014/main" id="{CEB37CDE-9B0F-4811-9E6F-2FC319049D7B}"/>
              </a:ext>
            </a:extLst>
          </p:cNvPr>
          <p:cNvSpPr>
            <a:spLocks noGrp="1"/>
          </p:cNvSpPr>
          <p:nvPr>
            <p:ph type="title"/>
          </p:nvPr>
        </p:nvSpPr>
        <p:spPr/>
        <p:txBody>
          <a:bodyPr/>
          <a:lstStyle/>
          <a:p>
            <a:r>
              <a:rPr lang="en-US" dirty="0"/>
              <a:t>Slide 29</a:t>
            </a:r>
          </a:p>
        </p:txBody>
      </p:sp>
    </p:spTree>
    <p:extLst>
      <p:ext uri="{BB962C8B-B14F-4D97-AF65-F5344CB8AC3E}">
        <p14:creationId xmlns:p14="http://schemas.microsoft.com/office/powerpoint/2010/main" val="1373862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1800" dirty="0"/>
              <a:t>The contents of this tool and guidance were developed under grants from the U.S. Department of Education, #H326P120002 and #H326P170001. However, those contents do not necessarily represent the policy of the U.S. Department of Education, and you should not assume endorsement by the Federal Government. Project Officers: Meredith </a:t>
            </a:r>
            <a:r>
              <a:rPr lang="en-US" sz="1800" dirty="0" err="1"/>
              <a:t>Miceli</a:t>
            </a:r>
            <a:r>
              <a:rPr lang="en-US" sz="1800" dirty="0"/>
              <a:t>, </a:t>
            </a:r>
            <a:r>
              <a:rPr lang="en-US" sz="1800" dirty="0" err="1"/>
              <a:t>Richelle</a:t>
            </a:r>
            <a:r>
              <a:rPr lang="en-US" sz="1800" dirty="0"/>
              <a:t> Davis, and Julia Martin </a:t>
            </a:r>
            <a:r>
              <a:rPr lang="en-US" sz="1800" dirty="0" err="1"/>
              <a:t>Eile</a:t>
            </a:r>
            <a:r>
              <a:rPr lang="en-US" sz="1800" dirty="0"/>
              <a:t>. </a:t>
            </a:r>
          </a:p>
        </p:txBody>
      </p:sp>
      <p:sp>
        <p:nvSpPr>
          <p:cNvPr id="5" name="Title 1" descr="&quot; &quot;"/>
          <p:cNvSpPr>
            <a:spLocks noGrp="1"/>
          </p:cNvSpPr>
          <p:nvPr>
            <p:ph type="title"/>
          </p:nvPr>
        </p:nvSpPr>
        <p:spPr/>
        <p:txBody>
          <a:bodyPr/>
          <a:lstStyle/>
          <a:p>
            <a:r>
              <a:rPr lang="en-US" dirty="0"/>
              <a:t>Thank you</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764" y="4296187"/>
            <a:ext cx="1062037" cy="885825"/>
          </a:xfrm>
          <a:prstGeom prst="rect">
            <a:avLst/>
          </a:prstGeom>
        </p:spPr>
      </p:pic>
    </p:spTree>
    <p:extLst>
      <p:ext uri="{BB962C8B-B14F-4D97-AF65-F5344CB8AC3E}">
        <p14:creationId xmlns:p14="http://schemas.microsoft.com/office/powerpoint/2010/main" val="2621243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honar Bangla" panose="020B0502040204020203" pitchFamily="34" charset="0"/>
                <a:ea typeface="+mn-ea"/>
                <a:cs typeface="Shonar Bangla" panose="020B0502040204020203" pitchFamily="34" charset="0"/>
              </a:rPr>
              <a:t>2019 OSEP Leadership Conference</a:t>
            </a:r>
          </a:p>
        </p:txBody>
      </p:sp>
      <p:sp>
        <p:nvSpPr>
          <p:cNvPr id="2" name="Title 1" hidden="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Tree>
    <p:extLst>
      <p:ext uri="{BB962C8B-B14F-4D97-AF65-F5344CB8AC3E}">
        <p14:creationId xmlns:p14="http://schemas.microsoft.com/office/powerpoint/2010/main" val="271377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02B42C-261A-45F8-BE2F-3DEEB6722F97}"/>
              </a:ext>
            </a:extLst>
          </p:cNvPr>
          <p:cNvSpPr>
            <a:spLocks noGrp="1"/>
          </p:cNvSpPr>
          <p:nvPr>
            <p:ph idx="1"/>
          </p:nvPr>
        </p:nvSpPr>
        <p:spPr/>
        <p:txBody>
          <a:bodyPr/>
          <a:lstStyle/>
          <a:p>
            <a:r>
              <a:rPr lang="en-US" sz="1800" b="1" dirty="0"/>
              <a:t>Child Maltreatment  </a:t>
            </a:r>
            <a:r>
              <a:rPr lang="en-US" sz="1800" dirty="0"/>
              <a:t>(Children’s Bureau, 2019; Child Maltreatment, 2017)</a:t>
            </a:r>
          </a:p>
          <a:p>
            <a:pPr lvl="1"/>
            <a:r>
              <a:rPr lang="en-US" sz="1800" dirty="0"/>
              <a:t>Over 1/4 of victims (28.5%) under age three; children less than one year have the highest victimization rate (25.3 per 1,000 children).</a:t>
            </a:r>
          </a:p>
          <a:p>
            <a:pPr lvl="1"/>
            <a:r>
              <a:rPr lang="en-US" sz="1800" dirty="0"/>
              <a:t>Voluntary reporting on CAPTA referrals to Part C (National Child Abuse and Neglect Data System  or NCANDS) evolving  (# of States, additional field).</a:t>
            </a:r>
          </a:p>
          <a:p>
            <a:r>
              <a:rPr lang="en-US" sz="1800" b="1" dirty="0"/>
              <a:t>Neonatal Abstinence Syndrome (NAS)/Prenatal Opioid Exposure</a:t>
            </a:r>
          </a:p>
          <a:p>
            <a:pPr lvl="1" indent="-257175"/>
            <a:r>
              <a:rPr lang="en-US" sz="1800" dirty="0"/>
              <a:t>CNS irritability, digestive tract dysfunction, inability to maintain core body temperature; more likely to be born low birth weight (LBW), increase in short-term (high infant mortality rate) and long-term complications.</a:t>
            </a:r>
          </a:p>
          <a:p>
            <a:pPr lvl="1" indent="-257175"/>
            <a:r>
              <a:rPr lang="en-US" sz="1800" dirty="0"/>
              <a:t>NAS has increased signiﬁcantly over time (Lynch et al 2018).</a:t>
            </a:r>
          </a:p>
          <a:p>
            <a:r>
              <a:rPr lang="en-US" sz="1800" b="1" dirty="0"/>
              <a:t>Zika infection during pregnancy </a:t>
            </a:r>
            <a:r>
              <a:rPr lang="en-US" sz="1800" dirty="0"/>
              <a:t>(</a:t>
            </a:r>
            <a:r>
              <a:rPr lang="en-US" sz="1800" dirty="0" err="1"/>
              <a:t>Wheller</a:t>
            </a:r>
            <a:r>
              <a:rPr lang="en-US" sz="1800" dirty="0"/>
              <a:t>, Anne C, 2018)</a:t>
            </a:r>
          </a:p>
          <a:p>
            <a:pPr lvl="1"/>
            <a:r>
              <a:rPr lang="en-US" sz="1800" dirty="0"/>
              <a:t>Microcephaly and other severe brain defects (not always evident at birth but can appear later); other birth defects (e.g. eye defects, hearing loss, and impaired growth). </a:t>
            </a:r>
          </a:p>
        </p:txBody>
      </p:sp>
      <p:sp>
        <p:nvSpPr>
          <p:cNvPr id="2" name="Title 1">
            <a:extLst>
              <a:ext uri="{FF2B5EF4-FFF2-40B4-BE49-F238E27FC236}">
                <a16:creationId xmlns:a16="http://schemas.microsoft.com/office/drawing/2014/main" id="{6B4F2806-F51F-42CA-A589-984038CD4D75}"/>
              </a:ext>
            </a:extLst>
          </p:cNvPr>
          <p:cNvSpPr>
            <a:spLocks noGrp="1"/>
          </p:cNvSpPr>
          <p:nvPr>
            <p:ph type="title"/>
          </p:nvPr>
        </p:nvSpPr>
        <p:spPr/>
        <p:txBody>
          <a:bodyPr>
            <a:normAutofit/>
          </a:bodyPr>
          <a:lstStyle/>
          <a:p>
            <a:r>
              <a:rPr lang="en-US" dirty="0">
                <a:latin typeface="+mj-lt"/>
              </a:rPr>
              <a:t>National Snapshot: Child Find Special Populations</a:t>
            </a:r>
            <a:endParaRPr lang="en-US" dirty="0">
              <a:highlight>
                <a:srgbClr val="FFFF00"/>
              </a:highlight>
              <a:latin typeface="+mj-lt"/>
            </a:endParaRPr>
          </a:p>
        </p:txBody>
      </p:sp>
    </p:spTree>
    <p:extLst>
      <p:ext uri="{BB962C8B-B14F-4D97-AF65-F5344CB8AC3E}">
        <p14:creationId xmlns:p14="http://schemas.microsoft.com/office/powerpoint/2010/main" val="4133767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F49811A-0627-40CA-BE83-0BAB087BA109}"/>
              </a:ext>
            </a:extLst>
          </p:cNvPr>
          <p:cNvSpPr>
            <a:spLocks noGrp="1"/>
          </p:cNvSpPr>
          <p:nvPr>
            <p:ph idx="1"/>
          </p:nvPr>
        </p:nvSpPr>
        <p:spPr/>
        <p:txBody>
          <a:bodyPr/>
          <a:lstStyle/>
          <a:p>
            <a:r>
              <a:rPr lang="en-US" sz="2400" dirty="0"/>
              <a:t>Develop systems to better track and improve earlier identification. </a:t>
            </a:r>
          </a:p>
          <a:p>
            <a:r>
              <a:rPr lang="en-US" sz="2400" dirty="0"/>
              <a:t>Close gaps in integrating Part C early identification systems within States and local communities.</a:t>
            </a:r>
          </a:p>
          <a:p>
            <a:r>
              <a:rPr lang="en-US" sz="2400" dirty="0"/>
              <a:t>Reduce gaps in tracking children from concerns to referral, evaluation, and services.</a:t>
            </a:r>
          </a:p>
          <a:p>
            <a:r>
              <a:rPr lang="en-US" sz="2400" dirty="0"/>
              <a:t>Combine developmental monitoring and screening systems to increase earlier identification (more targeted and appropriate referrals) and receipt of early intervention services.</a:t>
            </a:r>
          </a:p>
          <a:p>
            <a:pPr marL="0" indent="0">
              <a:buNone/>
            </a:pPr>
            <a:r>
              <a:rPr lang="en-US" sz="2400" dirty="0"/>
              <a:t>(Barger, Rice &amp; Simmons, 2016; Barger et al, 2018)</a:t>
            </a:r>
          </a:p>
        </p:txBody>
      </p:sp>
      <p:sp>
        <p:nvSpPr>
          <p:cNvPr id="6" name="Title 5">
            <a:extLst>
              <a:ext uri="{FF2B5EF4-FFF2-40B4-BE49-F238E27FC236}">
                <a16:creationId xmlns:a16="http://schemas.microsoft.com/office/drawing/2014/main" id="{5A157425-3980-42D2-B6F7-C6DF5F66D64A}"/>
              </a:ext>
            </a:extLst>
          </p:cNvPr>
          <p:cNvSpPr>
            <a:spLocks noGrp="1"/>
          </p:cNvSpPr>
          <p:nvPr>
            <p:ph type="title"/>
          </p:nvPr>
        </p:nvSpPr>
        <p:spPr/>
        <p:txBody>
          <a:bodyPr>
            <a:normAutofit/>
          </a:bodyPr>
          <a:lstStyle/>
          <a:p>
            <a:r>
              <a:rPr lang="en-US" dirty="0">
                <a:latin typeface="+mj-lt"/>
              </a:rPr>
              <a:t>Opportunities to Strengthen Child Find</a:t>
            </a:r>
          </a:p>
        </p:txBody>
      </p:sp>
    </p:spTree>
    <p:extLst>
      <p:ext uri="{BB962C8B-B14F-4D97-AF65-F5344CB8AC3E}">
        <p14:creationId xmlns:p14="http://schemas.microsoft.com/office/powerpoint/2010/main" val="292813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2287E295-52AD-47AD-AA85-910A35D0A70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3560240"/>
              </p:ext>
            </p:extLst>
          </p:nvPr>
        </p:nvGraphicFramePr>
        <p:xfrm>
          <a:off x="2813304" y="1687068"/>
          <a:ext cx="6144768" cy="3993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6F49253-F1E3-4A39-9A08-EF71D8D25CD2}"/>
              </a:ext>
            </a:extLst>
          </p:cNvPr>
          <p:cNvSpPr txBox="1"/>
          <p:nvPr/>
        </p:nvSpPr>
        <p:spPr>
          <a:xfrm>
            <a:off x="3276600" y="339537"/>
            <a:ext cx="5390388" cy="630942"/>
          </a:xfrm>
          <a:prstGeom prst="rect">
            <a:avLst/>
          </a:prstGeom>
          <a:noFill/>
        </p:spPr>
        <p:txBody>
          <a:bodyPr wrap="square" rtlCol="0">
            <a:spAutoFit/>
          </a:bodyPr>
          <a:lstStyle/>
          <a:p>
            <a:pPr algn="ctr"/>
            <a:r>
              <a:rPr lang="en-US" sz="3500" b="1" dirty="0">
                <a:solidFill>
                  <a:srgbClr val="297ABB"/>
                </a:solidFill>
              </a:rPr>
              <a:t>Child Find System</a:t>
            </a:r>
          </a:p>
        </p:txBody>
      </p:sp>
      <p:pic>
        <p:nvPicPr>
          <p:cNvPr id="11" name="Graphic 10" descr="Parent and Baby">
            <a:extLst>
              <a:ext uri="{FF2B5EF4-FFF2-40B4-BE49-F238E27FC236}">
                <a16:creationId xmlns:a16="http://schemas.microsoft.com/office/drawing/2014/main" id="{6CC0D95D-DB20-4240-A650-F5943D850F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87297" y="2262148"/>
            <a:ext cx="2003528" cy="2003528"/>
          </a:xfrm>
          <a:prstGeom prst="rect">
            <a:avLst/>
          </a:prstGeom>
        </p:spPr>
      </p:pic>
      <p:pic>
        <p:nvPicPr>
          <p:cNvPr id="3" name="Graphic 2" descr="Family with boy">
            <a:extLst>
              <a:ext uri="{FF2B5EF4-FFF2-40B4-BE49-F238E27FC236}">
                <a16:creationId xmlns:a16="http://schemas.microsoft.com/office/drawing/2014/main" id="{4A64391D-62E1-4BFF-A2C7-7E0914BA1F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01406" y="2043684"/>
            <a:ext cx="2153412" cy="2153412"/>
          </a:xfrm>
          <a:prstGeom prst="rect">
            <a:avLst/>
          </a:prstGeom>
        </p:spPr>
      </p:pic>
      <p:sp>
        <p:nvSpPr>
          <p:cNvPr id="2" name="Title 1" hidden="1">
            <a:extLst>
              <a:ext uri="{FF2B5EF4-FFF2-40B4-BE49-F238E27FC236}">
                <a16:creationId xmlns:a16="http://schemas.microsoft.com/office/drawing/2014/main" id="{F7E4FC3C-419F-4F9E-97AA-CEA8DA781655}"/>
              </a:ext>
            </a:extLst>
          </p:cNvPr>
          <p:cNvSpPr>
            <a:spLocks noGrp="1"/>
          </p:cNvSpPr>
          <p:nvPr>
            <p:ph type="title"/>
          </p:nvPr>
        </p:nvSpPr>
        <p:spPr/>
        <p:txBody>
          <a:bodyPr/>
          <a:lstStyle/>
          <a:p>
            <a:r>
              <a:rPr lang="en-US" dirty="0"/>
              <a:t>Slide 6</a:t>
            </a:r>
          </a:p>
        </p:txBody>
      </p:sp>
    </p:spTree>
    <p:extLst>
      <p:ext uri="{BB962C8B-B14F-4D97-AF65-F5344CB8AC3E}">
        <p14:creationId xmlns:p14="http://schemas.microsoft.com/office/powerpoint/2010/main" val="328962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3256" y="466724"/>
            <a:ext cx="10058400" cy="1143000"/>
          </a:xfrm>
        </p:spPr>
        <p:txBody>
          <a:bodyPr/>
          <a:lstStyle/>
          <a:p>
            <a:r>
              <a:rPr lang="en-US" dirty="0"/>
              <a:t>Why Focus on Child Find?</a:t>
            </a:r>
          </a:p>
        </p:txBody>
      </p:sp>
      <p:pic>
        <p:nvPicPr>
          <p:cNvPr id="7" name="Content Placeholder 6">
            <a:extLs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49397" y="3505201"/>
            <a:ext cx="3208656" cy="2886075"/>
          </a:xfr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960" y="2397760"/>
            <a:ext cx="2733676" cy="2733676"/>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6152" y="2133601"/>
            <a:ext cx="3580128" cy="2886075"/>
          </a:xfrm>
          <a:prstGeom prst="rect">
            <a:avLst/>
          </a:prstGeom>
        </p:spPr>
      </p:pic>
    </p:spTree>
    <p:extLst>
      <p:ext uri="{BB962C8B-B14F-4D97-AF65-F5344CB8AC3E}">
        <p14:creationId xmlns:p14="http://schemas.microsoft.com/office/powerpoint/2010/main" val="3897372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B81624-5155-4884-A02B-03C93E603A2E}"/>
              </a:ext>
            </a:extLst>
          </p:cNvPr>
          <p:cNvSpPr>
            <a:spLocks noGrp="1"/>
          </p:cNvSpPr>
          <p:nvPr>
            <p:ph type="title"/>
          </p:nvPr>
        </p:nvSpPr>
        <p:spPr/>
        <p:txBody>
          <a:bodyPr>
            <a:normAutofit/>
          </a:bodyPr>
          <a:lstStyle/>
          <a:p>
            <a:r>
              <a:rPr lang="en-US" dirty="0"/>
              <a:t>Child Find Special Populations</a:t>
            </a:r>
          </a:p>
        </p:txBody>
      </p:sp>
      <p:sp>
        <p:nvSpPr>
          <p:cNvPr id="11" name="Content Placeholder 1">
            <a:extLst>
              <a:ext uri="{FF2B5EF4-FFF2-40B4-BE49-F238E27FC236}">
                <a16:creationId xmlns:a16="http://schemas.microsoft.com/office/drawing/2014/main" id="{E65B9366-1273-B546-A75C-BD042E2916B2}"/>
              </a:ext>
            </a:extLst>
          </p:cNvPr>
          <p:cNvSpPr txBox="1">
            <a:spLocks/>
          </p:cNvSpPr>
          <p:nvPr/>
        </p:nvSpPr>
        <p:spPr>
          <a:xfrm>
            <a:off x="3276600" y="2743200"/>
            <a:ext cx="6934200" cy="3276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4200"/>
              </a:spcAft>
              <a:buClr>
                <a:srgbClr val="4F81BD"/>
              </a:buClr>
              <a:buNone/>
              <a:defRPr/>
            </a:pPr>
            <a:r>
              <a:rPr lang="en-US" sz="3600" dirty="0">
                <a:solidFill>
                  <a:prstClr val="black"/>
                </a:solidFill>
                <a:latin typeface="Georgia" panose="02040502050405020303" pitchFamily="18" charset="0"/>
              </a:rPr>
              <a:t>Children who have been maltreated </a:t>
            </a:r>
          </a:p>
          <a:p>
            <a:pPr marL="0" indent="0">
              <a:spcBef>
                <a:spcPts val="0"/>
              </a:spcBef>
              <a:spcAft>
                <a:spcPts val="4200"/>
              </a:spcAft>
              <a:buClr>
                <a:srgbClr val="4F81BD"/>
              </a:buClr>
              <a:buNone/>
              <a:defRPr/>
            </a:pPr>
            <a:r>
              <a:rPr lang="en-US" sz="3600" dirty="0">
                <a:solidFill>
                  <a:prstClr val="black"/>
                </a:solidFill>
                <a:latin typeface="Georgia" panose="02040502050405020303" pitchFamily="18" charset="0"/>
              </a:rPr>
              <a:t>Children with opioid or other substance exposure </a:t>
            </a:r>
          </a:p>
          <a:p>
            <a:pPr marL="0" indent="0">
              <a:spcBef>
                <a:spcPts val="0"/>
              </a:spcBef>
              <a:spcAft>
                <a:spcPts val="4200"/>
              </a:spcAft>
              <a:buClr>
                <a:srgbClr val="4F81BD"/>
              </a:buClr>
              <a:buNone/>
              <a:defRPr/>
            </a:pPr>
            <a:r>
              <a:rPr lang="en-US" sz="3600" dirty="0">
                <a:solidFill>
                  <a:prstClr val="black"/>
                </a:solidFill>
                <a:latin typeface="Georgia" panose="02040502050405020303" pitchFamily="18" charset="0"/>
              </a:rPr>
              <a:t>Children exposed to Zika infection </a:t>
            </a:r>
          </a:p>
        </p:txBody>
      </p:sp>
      <p:pic>
        <p:nvPicPr>
          <p:cNvPr id="13" name="Picture 12">
            <a:extLst>
              <a:ext uri="{FF2B5EF4-FFF2-40B4-BE49-F238E27FC236}">
                <a16:creationId xmlns:a16="http://schemas.microsoft.com/office/drawing/2014/main" id="{6E8DBFBE-79AA-374B-B6B2-004FEEE1CC3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16239" y="3825025"/>
            <a:ext cx="914400" cy="914400"/>
          </a:xfrm>
          <a:prstGeom prst="rect">
            <a:avLst/>
          </a:prstGeom>
        </p:spPr>
      </p:pic>
      <p:pic>
        <p:nvPicPr>
          <p:cNvPr id="15" name="Picture 14">
            <a:extLst>
              <a:ext uri="{FF2B5EF4-FFF2-40B4-BE49-F238E27FC236}">
                <a16:creationId xmlns:a16="http://schemas.microsoft.com/office/drawing/2014/main" id="{DF024F5F-3691-A748-B80F-E2FC0C9F7C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16239" y="5105400"/>
            <a:ext cx="914400" cy="914400"/>
          </a:xfrm>
          <a:prstGeom prst="rect">
            <a:avLst/>
          </a:prstGeom>
        </p:spPr>
      </p:pic>
      <p:pic>
        <p:nvPicPr>
          <p:cNvPr id="19" name="Content Placeholder 18">
            <a:extLst>
              <a:ext uri="{FF2B5EF4-FFF2-40B4-BE49-F238E27FC236}">
                <a16:creationId xmlns:a16="http://schemas.microsoft.com/office/drawing/2014/main" id="{2D4BC9ED-C6EE-224B-9506-B79CB60F8552}"/>
              </a:ext>
              <a:ext uri="{C183D7F6-B498-43B3-948B-1728B52AA6E4}">
                <adec:decorative xmlns:adec="http://schemas.microsoft.com/office/drawing/2017/decorative" val="1"/>
              </a:ext>
            </a:extLst>
          </p:cNvPr>
          <p:cNvPicPr>
            <a:picLocks noGrp="1" noChangeAspect="1"/>
          </p:cNvPicPr>
          <p:nvPr>
            <p:ph idx="1"/>
          </p:nvPr>
        </p:nvPicPr>
        <p:blipFill>
          <a:blip r:embed="rId5"/>
          <a:stretch>
            <a:fillRect/>
          </a:stretch>
        </p:blipFill>
        <p:spPr>
          <a:xfrm>
            <a:off x="2216239" y="2590800"/>
            <a:ext cx="914400" cy="914400"/>
          </a:xfrm>
        </p:spPr>
      </p:pic>
      <p:sp>
        <p:nvSpPr>
          <p:cNvPr id="5" name="TextBox 4">
            <a:extLst>
              <a:ext uri="{FF2B5EF4-FFF2-40B4-BE49-F238E27FC236}">
                <a16:creationId xmlns:a16="http://schemas.microsoft.com/office/drawing/2014/main" id="{7EE1A55A-4CB7-A14D-AEAF-33829DE8ECE1}"/>
              </a:ext>
            </a:extLst>
          </p:cNvPr>
          <p:cNvSpPr txBox="1"/>
          <p:nvPr/>
        </p:nvSpPr>
        <p:spPr>
          <a:xfrm>
            <a:off x="2216239" y="6400800"/>
            <a:ext cx="5334000" cy="338554"/>
          </a:xfrm>
          <a:prstGeom prst="rect">
            <a:avLst/>
          </a:prstGeom>
          <a:noFill/>
        </p:spPr>
        <p:txBody>
          <a:bodyPr wrap="square" rtlCol="0">
            <a:spAutoFit/>
          </a:bodyPr>
          <a:lstStyle/>
          <a:p>
            <a:pPr defTabSz="457200">
              <a:defRPr/>
            </a:pPr>
            <a:r>
              <a:rPr lang="en-US" sz="1600" baseline="30000" dirty="0">
                <a:solidFill>
                  <a:prstClr val="black"/>
                </a:solidFill>
                <a:latin typeface="Georgia" panose="02040502050405020303" pitchFamily="18" charset="0"/>
              </a:rPr>
              <a:t>1</a:t>
            </a:r>
            <a:r>
              <a:rPr lang="en-US" sz="1600" dirty="0">
                <a:solidFill>
                  <a:prstClr val="black"/>
                </a:solidFill>
                <a:latin typeface="Georgia" panose="02040502050405020303" pitchFamily="18" charset="0"/>
              </a:rPr>
              <a:t> </a:t>
            </a:r>
            <a:r>
              <a:rPr lang="en-US" sz="1000" dirty="0">
                <a:solidFill>
                  <a:prstClr val="black"/>
                </a:solidFill>
                <a:latin typeface="Georgia" panose="02040502050405020303" pitchFamily="18" charset="0"/>
              </a:rPr>
              <a:t>Designed by Icon Pond from </a:t>
            </a:r>
            <a:r>
              <a:rPr lang="en-US" sz="1000" dirty="0" err="1">
                <a:solidFill>
                  <a:prstClr val="black"/>
                </a:solidFill>
                <a:latin typeface="Georgia" panose="02040502050405020303" pitchFamily="18" charset="0"/>
              </a:rPr>
              <a:t>Flaticon</a:t>
            </a:r>
            <a:endParaRPr lang="en-US" sz="1000" dirty="0">
              <a:solidFill>
                <a:prstClr val="black"/>
              </a:solidFill>
              <a:latin typeface="Georgia" panose="02040502050405020303" pitchFamily="18" charset="0"/>
            </a:endParaRPr>
          </a:p>
        </p:txBody>
      </p:sp>
      <p:sp>
        <p:nvSpPr>
          <p:cNvPr id="10" name="TextBox 9">
            <a:extLst>
              <a:ext uri="{FF2B5EF4-FFF2-40B4-BE49-F238E27FC236}">
                <a16:creationId xmlns:a16="http://schemas.microsoft.com/office/drawing/2014/main" id="{180A0CAC-CE48-9342-8474-8BB398FF76B1}"/>
              </a:ext>
            </a:extLst>
          </p:cNvPr>
          <p:cNvSpPr txBox="1"/>
          <p:nvPr/>
        </p:nvSpPr>
        <p:spPr>
          <a:xfrm>
            <a:off x="3074988" y="5120425"/>
            <a:ext cx="298361" cy="381000"/>
          </a:xfrm>
          <a:prstGeom prst="rect">
            <a:avLst/>
          </a:prstGeom>
          <a:noFill/>
        </p:spPr>
        <p:txBody>
          <a:bodyPr wrap="square" rtlCol="0">
            <a:spAutoFit/>
          </a:bodyPr>
          <a:lstStyle/>
          <a:p>
            <a:pPr defTabSz="457200">
              <a:defRPr/>
            </a:pPr>
            <a:r>
              <a:rPr lang="en-US" baseline="30000" dirty="0">
                <a:solidFill>
                  <a:prstClr val="black"/>
                </a:solidFill>
                <a:latin typeface="Georgia" panose="02040502050405020303" pitchFamily="18" charset="0"/>
              </a:rPr>
              <a:t>1</a:t>
            </a:r>
            <a:endParaRPr lang="en-US" dirty="0">
              <a:solidFill>
                <a:prstClr val="black"/>
              </a:solidFill>
              <a:latin typeface="Georgia" panose="02040502050405020303" pitchFamily="18" charset="0"/>
            </a:endParaRPr>
          </a:p>
        </p:txBody>
      </p:sp>
    </p:spTree>
    <p:extLst>
      <p:ext uri="{BB962C8B-B14F-4D97-AF65-F5344CB8AC3E}">
        <p14:creationId xmlns:p14="http://schemas.microsoft.com/office/powerpoint/2010/main" val="84365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Voluntary self-assessment tool to support Part C programs.</a:t>
            </a:r>
          </a:p>
          <a:p>
            <a:r>
              <a:rPr lang="en-US" sz="3600" dirty="0"/>
              <a:t>Collaborative effort with ECTA, IDC, and </a:t>
            </a:r>
            <a:r>
              <a:rPr lang="en-US" sz="3600" dirty="0" err="1"/>
              <a:t>DaSy</a:t>
            </a:r>
            <a:r>
              <a:rPr lang="en-US" sz="3600" dirty="0"/>
              <a:t>.</a:t>
            </a:r>
          </a:p>
          <a:p>
            <a:pPr marL="0" indent="0">
              <a:buNone/>
            </a:pPr>
            <a:r>
              <a:rPr lang="en-US" sz="3600" dirty="0"/>
              <a:t> </a:t>
            </a:r>
          </a:p>
          <a:p>
            <a:endParaRPr lang="en-US" sz="3600" dirty="0"/>
          </a:p>
        </p:txBody>
      </p:sp>
      <p:sp>
        <p:nvSpPr>
          <p:cNvPr id="3" name="Title 2"/>
          <p:cNvSpPr>
            <a:spLocks noGrp="1"/>
          </p:cNvSpPr>
          <p:nvPr>
            <p:ph type="title"/>
          </p:nvPr>
        </p:nvSpPr>
        <p:spPr/>
        <p:txBody>
          <a:bodyPr>
            <a:normAutofit/>
          </a:bodyPr>
          <a:lstStyle/>
          <a:p>
            <a:r>
              <a:rPr lang="en-US" dirty="0"/>
              <a:t>Child Find Self-Assessment (CFSA)</a:t>
            </a:r>
          </a:p>
        </p:txBody>
      </p:sp>
    </p:spTree>
    <p:extLst>
      <p:ext uri="{BB962C8B-B14F-4D97-AF65-F5344CB8AC3E}">
        <p14:creationId xmlns:p14="http://schemas.microsoft.com/office/powerpoint/2010/main" val="2772164707"/>
      </p:ext>
    </p:extLst>
  </p:cSld>
  <p:clrMapOvr>
    <a:masterClrMapping/>
  </p:clrMapOvr>
</p:sld>
</file>

<file path=ppt/theme/theme1.xml><?xml version="1.0" encoding="utf-8"?>
<a:theme xmlns:a="http://schemas.openxmlformats.org/drawingml/2006/main" name="2017 Leadership Conference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DA78F738243C44AFC9EEEBF7149D7D" ma:contentTypeVersion="4" ma:contentTypeDescription="Create a new document." ma:contentTypeScope="" ma:versionID="7ccf74ab8a6f0e9e9c2378b9a3d9dfdf">
  <xsd:schema xmlns:xsd="http://www.w3.org/2001/XMLSchema" xmlns:xs="http://www.w3.org/2001/XMLSchema" xmlns:p="http://schemas.microsoft.com/office/2006/metadata/properties" xmlns:ns2="b4eb6e4d-bcc2-4e58-8704-1540da28dad6" xmlns:ns3="f20f76a6-a87a-4b60-9287-fa515040fc58" targetNamespace="http://schemas.microsoft.com/office/2006/metadata/properties" ma:root="true" ma:fieldsID="476dc55ac623fcf3d50d41fabb171ed5" ns2:_="" ns3:_="">
    <xsd:import namespace="b4eb6e4d-bcc2-4e58-8704-1540da28dad6"/>
    <xsd:import namespace="f20f76a6-a87a-4b60-9287-fa515040fc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b6e4d-bcc2-4e58-8704-1540da28da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0f76a6-a87a-4b60-9287-fa515040fc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AC1138-13EF-4DA1-9195-E3C7623C1F76}">
  <ds:schemaRefs>
    <ds:schemaRef ds:uri="http://schemas.microsoft.com/sharepoint/v3/contenttype/forms"/>
  </ds:schemaRefs>
</ds:datastoreItem>
</file>

<file path=customXml/itemProps2.xml><?xml version="1.0" encoding="utf-8"?>
<ds:datastoreItem xmlns:ds="http://schemas.openxmlformats.org/officeDocument/2006/customXml" ds:itemID="{D6CC2F23-A7BC-4E8C-9999-4D23B9FEC545}">
  <ds:schemaRef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f20f76a6-a87a-4b60-9287-fa515040fc58"/>
    <ds:schemaRef ds:uri="http://purl.org/dc/terms/"/>
    <ds:schemaRef ds:uri="b4eb6e4d-bcc2-4e58-8704-1540da28dad6"/>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7049F73-D61B-4541-AA0B-0313B71F2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eb6e4d-bcc2-4e58-8704-1540da28dad6"/>
    <ds:schemaRef ds:uri="f20f76a6-a87a-4b60-9287-fa515040fc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362</TotalTime>
  <Words>1789</Words>
  <Application>Microsoft Office PowerPoint</Application>
  <PresentationFormat>Widescreen</PresentationFormat>
  <Paragraphs>220</Paragraphs>
  <Slides>38</Slides>
  <Notes>33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38</vt:i4>
      </vt:variant>
    </vt:vector>
  </HeadingPairs>
  <TitlesOfParts>
    <vt:vector size="50" baseType="lpstr">
      <vt:lpstr>Arial</vt:lpstr>
      <vt:lpstr>Calibri</vt:lpstr>
      <vt:lpstr>Calibri Light</vt:lpstr>
      <vt:lpstr>Century Gothic</vt:lpstr>
      <vt:lpstr>Century Schoolbook</vt:lpstr>
      <vt:lpstr>Georgia</vt:lpstr>
      <vt:lpstr>Microsoft Sans Serif</vt:lpstr>
      <vt:lpstr>Shonar Bangla</vt:lpstr>
      <vt:lpstr>Wingdings</vt:lpstr>
      <vt:lpstr>2017 Leadership Conference </vt:lpstr>
      <vt:lpstr>Office Theme</vt:lpstr>
      <vt:lpstr>1_Office Theme</vt:lpstr>
      <vt:lpstr>Child Find Self-Assessment (CFSA)</vt:lpstr>
      <vt:lpstr>Agenda</vt:lpstr>
      <vt:lpstr>In 2017 – 18, 388,694* infants and toddlers from birth to age 3 received Early Intervention services in the U.S. and outlying areas  </vt:lpstr>
      <vt:lpstr>National Snapshot: Child Find Special Populations</vt:lpstr>
      <vt:lpstr>Opportunities to Strengthen Child Find</vt:lpstr>
      <vt:lpstr>Slide 6</vt:lpstr>
      <vt:lpstr>Why Focus on Child Find?</vt:lpstr>
      <vt:lpstr>Child Find Special Populations</vt:lpstr>
      <vt:lpstr>Child Find Self-Assessment (CFSA)</vt:lpstr>
      <vt:lpstr>How is the CFSA Organized?</vt:lpstr>
      <vt:lpstr>Section I</vt:lpstr>
      <vt:lpstr>Section II Table of Contents</vt:lpstr>
      <vt:lpstr>Slide 13</vt:lpstr>
      <vt:lpstr>Section II – Best Practice Ratings</vt:lpstr>
      <vt:lpstr>Section II - Evidence</vt:lpstr>
      <vt:lpstr>Section II – Theme Ratings</vt:lpstr>
      <vt:lpstr>Slide 17</vt:lpstr>
      <vt:lpstr>Slide 18</vt:lpstr>
      <vt:lpstr>Section II – Theme Summary</vt:lpstr>
      <vt:lpstr>Section II – Action Plan</vt:lpstr>
      <vt:lpstr>Section III</vt:lpstr>
      <vt:lpstr>Section IV</vt:lpstr>
      <vt:lpstr>Development</vt:lpstr>
      <vt:lpstr>Why did Maine focus on Child Find?</vt:lpstr>
      <vt:lpstr>Support from National TA Centers</vt:lpstr>
      <vt:lpstr>What Maine Learned:</vt:lpstr>
      <vt:lpstr>Next Steps:</vt:lpstr>
      <vt:lpstr>Illinois’ Experience Using the CFSA</vt:lpstr>
      <vt:lpstr>Illinois Context</vt:lpstr>
      <vt:lpstr>Reality Check</vt:lpstr>
      <vt:lpstr>Next Steps</vt:lpstr>
      <vt:lpstr>Questions? </vt:lpstr>
      <vt:lpstr>Child Find Resources</vt:lpstr>
      <vt:lpstr>Additional Resources</vt:lpstr>
      <vt:lpstr>Division for Early Childhood (DEC)</vt:lpstr>
      <vt:lpstr>Slide 29</vt:lpstr>
      <vt:lpstr>Thank you</vt:lpstr>
      <vt:lpstr>OSEP Disclaimer </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Kathan, Joseph</dc:creator>
  <cp:lastModifiedBy>Reed, Jennifer</cp:lastModifiedBy>
  <cp:revision>79</cp:revision>
  <cp:lastPrinted>2017-06-16T19:13:57Z</cp:lastPrinted>
  <dcterms:created xsi:type="dcterms:W3CDTF">2017-05-11T18:26:07Z</dcterms:created>
  <dcterms:modified xsi:type="dcterms:W3CDTF">2019-09-05T22:40:27Z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0x010100ABDA78F738243C44AFC9EEEBF7149D7D</vt:lpwstr>
  </property>
</Properties>
</file>