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6"/>
  </p:notesMasterIdLst>
  <p:sldIdLst>
    <p:sldId id="449" r:id="rId2"/>
    <p:sldId id="487" r:id="rId3"/>
    <p:sldId id="434" r:id="rId4"/>
    <p:sldId id="688" r:id="rId5"/>
    <p:sldId id="576" r:id="rId6"/>
    <p:sldId id="573" r:id="rId7"/>
    <p:sldId id="574" r:id="rId8"/>
    <p:sldId id="575" r:id="rId9"/>
    <p:sldId id="258" r:id="rId10"/>
    <p:sldId id="259" r:id="rId11"/>
    <p:sldId id="260" r:id="rId12"/>
    <p:sldId id="528" r:id="rId13"/>
    <p:sldId id="529" r:id="rId14"/>
    <p:sldId id="531" r:id="rId15"/>
    <p:sldId id="532" r:id="rId16"/>
    <p:sldId id="565" r:id="rId17"/>
    <p:sldId id="437" r:id="rId18"/>
    <p:sldId id="533" r:id="rId19"/>
    <p:sldId id="539" r:id="rId20"/>
    <p:sldId id="534" r:id="rId21"/>
    <p:sldId id="542" r:id="rId22"/>
    <p:sldId id="544" r:id="rId23"/>
    <p:sldId id="545" r:id="rId24"/>
    <p:sldId id="546" r:id="rId25"/>
    <p:sldId id="540" r:id="rId26"/>
    <p:sldId id="550" r:id="rId27"/>
    <p:sldId id="552" r:id="rId28"/>
    <p:sldId id="561" r:id="rId29"/>
    <p:sldId id="556" r:id="rId30"/>
    <p:sldId id="590" r:id="rId31"/>
    <p:sldId id="578" r:id="rId32"/>
    <p:sldId id="563" r:id="rId33"/>
    <p:sldId id="564" r:id="rId34"/>
    <p:sldId id="621" r:id="rId35"/>
    <p:sldId id="579" r:id="rId36"/>
    <p:sldId id="580" r:id="rId37"/>
    <p:sldId id="593" r:id="rId38"/>
    <p:sldId id="591" r:id="rId39"/>
    <p:sldId id="592" r:id="rId40"/>
    <p:sldId id="595" r:id="rId41"/>
    <p:sldId id="599" r:id="rId42"/>
    <p:sldId id="489" r:id="rId43"/>
    <p:sldId id="490" r:id="rId44"/>
    <p:sldId id="570" r:id="rId45"/>
    <p:sldId id="600" r:id="rId46"/>
    <p:sldId id="601" r:id="rId47"/>
    <p:sldId id="491" r:id="rId48"/>
    <p:sldId id="603" r:id="rId49"/>
    <p:sldId id="604" r:id="rId50"/>
    <p:sldId id="605" r:id="rId51"/>
    <p:sldId id="606" r:id="rId52"/>
    <p:sldId id="607" r:id="rId53"/>
    <p:sldId id="608" r:id="rId54"/>
    <p:sldId id="610" r:id="rId5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p:scale>
          <a:sx n="78" d="100"/>
          <a:sy n="78" d="100"/>
        </p:scale>
        <p:origin x="-1146" y="-156"/>
      </p:cViewPr>
      <p:guideLst>
        <p:guide orient="horz" pos="2160"/>
        <p:guide pos="2880"/>
      </p:guideLst>
    </p:cSldViewPr>
  </p:slideViewPr>
  <p:notesTextViewPr>
    <p:cViewPr>
      <p:scale>
        <a:sx n="1" d="1"/>
        <a:sy n="1" d="1"/>
      </p:scale>
      <p:origin x="0" y="0"/>
    </p:cViewPr>
  </p:notesTextViewPr>
  <p:sorterViewPr>
    <p:cViewPr>
      <p:scale>
        <a:sx n="100" d="100"/>
        <a:sy n="100" d="100"/>
      </p:scale>
      <p:origin x="0" y="1042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7959A7-DA06-49F7-BB75-11C890B377A6}" type="datetimeFigureOut">
              <a:rPr lang="en-US" smtClean="0"/>
              <a:t>10/27/2012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B436A7E-D59E-43E5-BB57-0E9C6EF9B618}" type="slidenum">
              <a:rPr lang="en-US" smtClean="0"/>
              <a:t>‹#›</a:t>
            </a:fld>
            <a:endParaRPr lang="en-US"/>
          </a:p>
        </p:txBody>
      </p:sp>
    </p:spTree>
    <p:extLst>
      <p:ext uri="{BB962C8B-B14F-4D97-AF65-F5344CB8AC3E}">
        <p14:creationId xmlns:p14="http://schemas.microsoft.com/office/powerpoint/2010/main" val="7094251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a:ln/>
        </p:spPr>
      </p:sp>
      <p:sp>
        <p:nvSpPr>
          <p:cNvPr id="1003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1003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eaLnBrk="0" hangingPunct="0">
              <a:defRPr sz="2800">
                <a:solidFill>
                  <a:schemeClr val="tx1"/>
                </a:solidFill>
                <a:latin typeface="Times New Roman" pitchFamily="18" charset="0"/>
              </a:defRPr>
            </a:lvl1pPr>
            <a:lvl2pPr marL="742950" indent="-285750" defTabSz="915988" eaLnBrk="0" hangingPunct="0">
              <a:defRPr sz="2800">
                <a:solidFill>
                  <a:schemeClr val="tx1"/>
                </a:solidFill>
                <a:latin typeface="Times New Roman" pitchFamily="18" charset="0"/>
              </a:defRPr>
            </a:lvl2pPr>
            <a:lvl3pPr marL="1143000" indent="-228600" defTabSz="915988" eaLnBrk="0" hangingPunct="0">
              <a:defRPr sz="2800">
                <a:solidFill>
                  <a:schemeClr val="tx1"/>
                </a:solidFill>
                <a:latin typeface="Times New Roman" pitchFamily="18" charset="0"/>
              </a:defRPr>
            </a:lvl3pPr>
            <a:lvl4pPr marL="1600200" indent="-228600" defTabSz="915988" eaLnBrk="0" hangingPunct="0">
              <a:defRPr sz="2800">
                <a:solidFill>
                  <a:schemeClr val="tx1"/>
                </a:solidFill>
                <a:latin typeface="Times New Roman" pitchFamily="18" charset="0"/>
              </a:defRPr>
            </a:lvl4pPr>
            <a:lvl5pPr marL="2057400" indent="-228600" defTabSz="915988" eaLnBrk="0" hangingPunct="0">
              <a:defRPr sz="2800">
                <a:solidFill>
                  <a:schemeClr val="tx1"/>
                </a:solidFill>
                <a:latin typeface="Times New Roman" pitchFamily="18" charset="0"/>
              </a:defRPr>
            </a:lvl5pPr>
            <a:lvl6pPr marL="2514600" indent="-228600" defTabSz="915988" eaLnBrk="0" fontAlgn="base" hangingPunct="0">
              <a:spcBef>
                <a:spcPct val="0"/>
              </a:spcBef>
              <a:spcAft>
                <a:spcPct val="0"/>
              </a:spcAft>
              <a:defRPr sz="2800">
                <a:solidFill>
                  <a:schemeClr val="tx1"/>
                </a:solidFill>
                <a:latin typeface="Times New Roman" pitchFamily="18" charset="0"/>
              </a:defRPr>
            </a:lvl6pPr>
            <a:lvl7pPr marL="2971800" indent="-228600" defTabSz="915988" eaLnBrk="0" fontAlgn="base" hangingPunct="0">
              <a:spcBef>
                <a:spcPct val="0"/>
              </a:spcBef>
              <a:spcAft>
                <a:spcPct val="0"/>
              </a:spcAft>
              <a:defRPr sz="2800">
                <a:solidFill>
                  <a:schemeClr val="tx1"/>
                </a:solidFill>
                <a:latin typeface="Times New Roman" pitchFamily="18" charset="0"/>
              </a:defRPr>
            </a:lvl7pPr>
            <a:lvl8pPr marL="3429000" indent="-228600" defTabSz="915988" eaLnBrk="0" fontAlgn="base" hangingPunct="0">
              <a:spcBef>
                <a:spcPct val="0"/>
              </a:spcBef>
              <a:spcAft>
                <a:spcPct val="0"/>
              </a:spcAft>
              <a:defRPr sz="2800">
                <a:solidFill>
                  <a:schemeClr val="tx1"/>
                </a:solidFill>
                <a:latin typeface="Times New Roman" pitchFamily="18" charset="0"/>
              </a:defRPr>
            </a:lvl8pPr>
            <a:lvl9pPr marL="3886200" indent="-228600" defTabSz="915988" eaLnBrk="0" fontAlgn="base" hangingPunct="0">
              <a:spcBef>
                <a:spcPct val="0"/>
              </a:spcBef>
              <a:spcAft>
                <a:spcPct val="0"/>
              </a:spcAft>
              <a:defRPr sz="2800">
                <a:solidFill>
                  <a:schemeClr val="tx1"/>
                </a:solidFill>
                <a:latin typeface="Times New Roman" pitchFamily="18" charset="0"/>
              </a:defRPr>
            </a:lvl9pPr>
          </a:lstStyle>
          <a:p>
            <a:pPr eaLnBrk="1" hangingPunct="1"/>
            <a:fld id="{B4AE26DE-AB89-4BB2-86A1-B3218CFDF132}" type="slidenum">
              <a:rPr lang="en-US" sz="1200" smtClean="0"/>
              <a:pPr eaLnBrk="1" hangingPunct="1"/>
              <a:t>13</a:t>
            </a:fld>
            <a:endParaRPr lang="en-US" sz="120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Slide Image Placeholder 1"/>
          <p:cNvSpPr>
            <a:spLocks noGrp="1" noRot="1" noChangeAspect="1" noTextEdit="1"/>
          </p:cNvSpPr>
          <p:nvPr>
            <p:ph type="sldImg"/>
          </p:nvPr>
        </p:nvSpPr>
        <p:spPr>
          <a:ln/>
        </p:spPr>
      </p:sp>
      <p:sp>
        <p:nvSpPr>
          <p:cNvPr id="181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1812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defRPr sz="2400">
                <a:solidFill>
                  <a:schemeClr val="tx1"/>
                </a:solidFill>
                <a:latin typeface="Times New Roman" pitchFamily="18" charset="0"/>
              </a:defRPr>
            </a:lvl1pPr>
            <a:lvl2pPr marL="729057" indent="-280406" defTabSz="914437" eaLnBrk="0" hangingPunct="0">
              <a:defRPr sz="2400">
                <a:solidFill>
                  <a:schemeClr val="tx1"/>
                </a:solidFill>
                <a:latin typeface="Times New Roman" pitchFamily="18" charset="0"/>
              </a:defRPr>
            </a:lvl2pPr>
            <a:lvl3pPr marL="1121626" indent="-224325" defTabSz="914437" eaLnBrk="0" hangingPunct="0">
              <a:defRPr sz="2400">
                <a:solidFill>
                  <a:schemeClr val="tx1"/>
                </a:solidFill>
                <a:latin typeface="Times New Roman" pitchFamily="18" charset="0"/>
              </a:defRPr>
            </a:lvl3pPr>
            <a:lvl4pPr marL="1570276" indent="-224325" defTabSz="914437" eaLnBrk="0" hangingPunct="0">
              <a:defRPr sz="2400">
                <a:solidFill>
                  <a:schemeClr val="tx1"/>
                </a:solidFill>
                <a:latin typeface="Times New Roman" pitchFamily="18" charset="0"/>
              </a:defRPr>
            </a:lvl4pPr>
            <a:lvl5pPr marL="2018927" indent="-224325" defTabSz="914437" eaLnBrk="0" hangingPunct="0">
              <a:defRPr sz="2400">
                <a:solidFill>
                  <a:schemeClr val="tx1"/>
                </a:solidFill>
                <a:latin typeface="Times New Roman" pitchFamily="18" charset="0"/>
              </a:defRPr>
            </a:lvl5pPr>
            <a:lvl6pPr marL="2467577" indent="-224325" defTabSz="914437" eaLnBrk="0" fontAlgn="base" hangingPunct="0">
              <a:spcBef>
                <a:spcPct val="0"/>
              </a:spcBef>
              <a:spcAft>
                <a:spcPct val="0"/>
              </a:spcAft>
              <a:defRPr sz="2400">
                <a:solidFill>
                  <a:schemeClr val="tx1"/>
                </a:solidFill>
                <a:latin typeface="Times New Roman" pitchFamily="18" charset="0"/>
              </a:defRPr>
            </a:lvl6pPr>
            <a:lvl7pPr marL="2916227" indent="-224325" defTabSz="914437" eaLnBrk="0" fontAlgn="base" hangingPunct="0">
              <a:spcBef>
                <a:spcPct val="0"/>
              </a:spcBef>
              <a:spcAft>
                <a:spcPct val="0"/>
              </a:spcAft>
              <a:defRPr sz="2400">
                <a:solidFill>
                  <a:schemeClr val="tx1"/>
                </a:solidFill>
                <a:latin typeface="Times New Roman" pitchFamily="18" charset="0"/>
              </a:defRPr>
            </a:lvl7pPr>
            <a:lvl8pPr marL="3364878" indent="-224325" defTabSz="914437" eaLnBrk="0" fontAlgn="base" hangingPunct="0">
              <a:spcBef>
                <a:spcPct val="0"/>
              </a:spcBef>
              <a:spcAft>
                <a:spcPct val="0"/>
              </a:spcAft>
              <a:defRPr sz="2400">
                <a:solidFill>
                  <a:schemeClr val="tx1"/>
                </a:solidFill>
                <a:latin typeface="Times New Roman" pitchFamily="18" charset="0"/>
              </a:defRPr>
            </a:lvl8pPr>
            <a:lvl9pPr marL="3813528" indent="-224325" defTabSz="914437" eaLnBrk="0" fontAlgn="base" hangingPunct="0">
              <a:spcBef>
                <a:spcPct val="0"/>
              </a:spcBef>
              <a:spcAft>
                <a:spcPct val="0"/>
              </a:spcAft>
              <a:defRPr sz="2400">
                <a:solidFill>
                  <a:schemeClr val="tx1"/>
                </a:solidFill>
                <a:latin typeface="Times New Roman" pitchFamily="18" charset="0"/>
              </a:defRPr>
            </a:lvl9pPr>
          </a:lstStyle>
          <a:p>
            <a:pPr eaLnBrk="1" hangingPunct="1"/>
            <a:fld id="{A766DCE7-258D-4A21-9EB7-7CCC85383853}" type="slidenum">
              <a:rPr lang="en-US" sz="1200"/>
              <a:pPr eaLnBrk="1" hangingPunct="1"/>
              <a:t>16</a:t>
            </a:fld>
            <a:endParaRPr 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eaLnBrk="0" hangingPunct="0">
              <a:defRPr sz="2800">
                <a:solidFill>
                  <a:schemeClr val="tx1"/>
                </a:solidFill>
                <a:latin typeface="Times New Roman" pitchFamily="18" charset="0"/>
              </a:defRPr>
            </a:lvl1pPr>
            <a:lvl2pPr marL="742950" indent="-285750" defTabSz="915988" eaLnBrk="0" hangingPunct="0">
              <a:defRPr sz="2800">
                <a:solidFill>
                  <a:schemeClr val="tx1"/>
                </a:solidFill>
                <a:latin typeface="Times New Roman" pitchFamily="18" charset="0"/>
              </a:defRPr>
            </a:lvl2pPr>
            <a:lvl3pPr marL="1143000" indent="-228600" defTabSz="915988" eaLnBrk="0" hangingPunct="0">
              <a:defRPr sz="2800">
                <a:solidFill>
                  <a:schemeClr val="tx1"/>
                </a:solidFill>
                <a:latin typeface="Times New Roman" pitchFamily="18" charset="0"/>
              </a:defRPr>
            </a:lvl3pPr>
            <a:lvl4pPr marL="1600200" indent="-228600" defTabSz="915988" eaLnBrk="0" hangingPunct="0">
              <a:defRPr sz="2800">
                <a:solidFill>
                  <a:schemeClr val="tx1"/>
                </a:solidFill>
                <a:latin typeface="Times New Roman" pitchFamily="18" charset="0"/>
              </a:defRPr>
            </a:lvl4pPr>
            <a:lvl5pPr marL="2057400" indent="-228600" defTabSz="915988" eaLnBrk="0" hangingPunct="0">
              <a:defRPr sz="2800">
                <a:solidFill>
                  <a:schemeClr val="tx1"/>
                </a:solidFill>
                <a:latin typeface="Times New Roman" pitchFamily="18" charset="0"/>
              </a:defRPr>
            </a:lvl5pPr>
            <a:lvl6pPr marL="2514600" indent="-228600" defTabSz="915988" eaLnBrk="0" fontAlgn="base" hangingPunct="0">
              <a:spcBef>
                <a:spcPct val="0"/>
              </a:spcBef>
              <a:spcAft>
                <a:spcPct val="0"/>
              </a:spcAft>
              <a:defRPr sz="2800">
                <a:solidFill>
                  <a:schemeClr val="tx1"/>
                </a:solidFill>
                <a:latin typeface="Times New Roman" pitchFamily="18" charset="0"/>
              </a:defRPr>
            </a:lvl6pPr>
            <a:lvl7pPr marL="2971800" indent="-228600" defTabSz="915988" eaLnBrk="0" fontAlgn="base" hangingPunct="0">
              <a:spcBef>
                <a:spcPct val="0"/>
              </a:spcBef>
              <a:spcAft>
                <a:spcPct val="0"/>
              </a:spcAft>
              <a:defRPr sz="2800">
                <a:solidFill>
                  <a:schemeClr val="tx1"/>
                </a:solidFill>
                <a:latin typeface="Times New Roman" pitchFamily="18" charset="0"/>
              </a:defRPr>
            </a:lvl7pPr>
            <a:lvl8pPr marL="3429000" indent="-228600" defTabSz="915988" eaLnBrk="0" fontAlgn="base" hangingPunct="0">
              <a:spcBef>
                <a:spcPct val="0"/>
              </a:spcBef>
              <a:spcAft>
                <a:spcPct val="0"/>
              </a:spcAft>
              <a:defRPr sz="2800">
                <a:solidFill>
                  <a:schemeClr val="tx1"/>
                </a:solidFill>
                <a:latin typeface="Times New Roman" pitchFamily="18" charset="0"/>
              </a:defRPr>
            </a:lvl8pPr>
            <a:lvl9pPr marL="3886200" indent="-228600" defTabSz="915988" eaLnBrk="0" fontAlgn="base" hangingPunct="0">
              <a:spcBef>
                <a:spcPct val="0"/>
              </a:spcBef>
              <a:spcAft>
                <a:spcPct val="0"/>
              </a:spcAft>
              <a:defRPr sz="2800">
                <a:solidFill>
                  <a:schemeClr val="tx1"/>
                </a:solidFill>
                <a:latin typeface="Times New Roman" pitchFamily="18" charset="0"/>
              </a:defRPr>
            </a:lvl9pPr>
          </a:lstStyle>
          <a:p>
            <a:pPr eaLnBrk="1" hangingPunct="1"/>
            <a:fld id="{F28CF6F1-3D52-40E5-86A4-EA9075926F09}" type="slidenum">
              <a:rPr lang="en-US" sz="1200" smtClean="0"/>
              <a:pPr eaLnBrk="1" hangingPunct="1"/>
              <a:t>20</a:t>
            </a:fld>
            <a:endParaRPr lang="en-US" sz="1200" smtClean="0"/>
          </a:p>
        </p:txBody>
      </p:sp>
      <p:sp>
        <p:nvSpPr>
          <p:cNvPr id="138243" name="Rectangle 2"/>
          <p:cNvSpPr>
            <a:spLocks noGrp="1" noRot="1" noChangeAspect="1" noChangeArrowheads="1" noTextEdit="1"/>
          </p:cNvSpPr>
          <p:nvPr>
            <p:ph type="sldImg"/>
          </p:nvPr>
        </p:nvSpPr>
        <p:spPr>
          <a:ln/>
        </p:spPr>
      </p:sp>
      <p:sp>
        <p:nvSpPr>
          <p:cNvPr id="138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Garamond" pitchFamily="18" charset="0"/>
              </a:defRPr>
            </a:lvl1pPr>
            <a:lvl2pPr marL="729057" indent="-280406" eaLnBrk="0" hangingPunct="0">
              <a:defRPr sz="2000">
                <a:solidFill>
                  <a:schemeClr val="tx1"/>
                </a:solidFill>
                <a:latin typeface="Garamond" pitchFamily="18" charset="0"/>
              </a:defRPr>
            </a:lvl2pPr>
            <a:lvl3pPr marL="1121626" indent="-224325" eaLnBrk="0" hangingPunct="0">
              <a:defRPr sz="2000">
                <a:solidFill>
                  <a:schemeClr val="tx1"/>
                </a:solidFill>
                <a:latin typeface="Garamond" pitchFamily="18" charset="0"/>
              </a:defRPr>
            </a:lvl3pPr>
            <a:lvl4pPr marL="1570276" indent="-224325" eaLnBrk="0" hangingPunct="0">
              <a:defRPr sz="2000">
                <a:solidFill>
                  <a:schemeClr val="tx1"/>
                </a:solidFill>
                <a:latin typeface="Garamond" pitchFamily="18" charset="0"/>
              </a:defRPr>
            </a:lvl4pPr>
            <a:lvl5pPr marL="2018927" indent="-224325" eaLnBrk="0" hangingPunct="0">
              <a:defRPr sz="2000">
                <a:solidFill>
                  <a:schemeClr val="tx1"/>
                </a:solidFill>
                <a:latin typeface="Garamond" pitchFamily="18" charset="0"/>
              </a:defRPr>
            </a:lvl5pPr>
            <a:lvl6pPr marL="2467577" indent="-224325" algn="ctr" eaLnBrk="0" fontAlgn="base" hangingPunct="0">
              <a:spcBef>
                <a:spcPct val="20000"/>
              </a:spcBef>
              <a:spcAft>
                <a:spcPct val="0"/>
              </a:spcAft>
              <a:buClr>
                <a:schemeClr val="accent1"/>
              </a:buClr>
              <a:buSzPct val="65000"/>
              <a:buFont typeface="Wingdings" pitchFamily="2" charset="2"/>
              <a:buChar char="n"/>
              <a:defRPr sz="2000">
                <a:solidFill>
                  <a:schemeClr val="tx1"/>
                </a:solidFill>
                <a:latin typeface="Garamond" pitchFamily="18" charset="0"/>
              </a:defRPr>
            </a:lvl6pPr>
            <a:lvl7pPr marL="2916227" indent="-224325" algn="ctr" eaLnBrk="0" fontAlgn="base" hangingPunct="0">
              <a:spcBef>
                <a:spcPct val="20000"/>
              </a:spcBef>
              <a:spcAft>
                <a:spcPct val="0"/>
              </a:spcAft>
              <a:buClr>
                <a:schemeClr val="accent1"/>
              </a:buClr>
              <a:buSzPct val="65000"/>
              <a:buFont typeface="Wingdings" pitchFamily="2" charset="2"/>
              <a:buChar char="n"/>
              <a:defRPr sz="2000">
                <a:solidFill>
                  <a:schemeClr val="tx1"/>
                </a:solidFill>
                <a:latin typeface="Garamond" pitchFamily="18" charset="0"/>
              </a:defRPr>
            </a:lvl7pPr>
            <a:lvl8pPr marL="3364878" indent="-224325" algn="ctr" eaLnBrk="0" fontAlgn="base" hangingPunct="0">
              <a:spcBef>
                <a:spcPct val="20000"/>
              </a:spcBef>
              <a:spcAft>
                <a:spcPct val="0"/>
              </a:spcAft>
              <a:buClr>
                <a:schemeClr val="accent1"/>
              </a:buClr>
              <a:buSzPct val="65000"/>
              <a:buFont typeface="Wingdings" pitchFamily="2" charset="2"/>
              <a:buChar char="n"/>
              <a:defRPr sz="2000">
                <a:solidFill>
                  <a:schemeClr val="tx1"/>
                </a:solidFill>
                <a:latin typeface="Garamond" pitchFamily="18" charset="0"/>
              </a:defRPr>
            </a:lvl8pPr>
            <a:lvl9pPr marL="3813528" indent="-224325" algn="ctr" eaLnBrk="0" fontAlgn="base" hangingPunct="0">
              <a:spcBef>
                <a:spcPct val="20000"/>
              </a:spcBef>
              <a:spcAft>
                <a:spcPct val="0"/>
              </a:spcAft>
              <a:buClr>
                <a:schemeClr val="accent1"/>
              </a:buClr>
              <a:buSzPct val="65000"/>
              <a:buFont typeface="Wingdings" pitchFamily="2" charset="2"/>
              <a:buChar char="n"/>
              <a:defRPr sz="2000">
                <a:solidFill>
                  <a:schemeClr val="tx1"/>
                </a:solidFill>
                <a:latin typeface="Garamond" pitchFamily="18" charset="0"/>
              </a:defRPr>
            </a:lvl9pPr>
          </a:lstStyle>
          <a:p>
            <a:pPr eaLnBrk="1" hangingPunct="1"/>
            <a:fld id="{913938B6-027C-4DE4-A847-CE98C9023C95}" type="slidenum">
              <a:rPr lang="en-US" sz="1200">
                <a:latin typeface="Arial" charset="0"/>
              </a:rPr>
              <a:pPr eaLnBrk="1" hangingPunct="1"/>
              <a:t>35</a:t>
            </a:fld>
            <a:endParaRPr lang="en-US" sz="1200">
              <a:latin typeface="Arial" charset="0"/>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endParaRPr lang="en-US" sz="8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Garamond" pitchFamily="18" charset="0"/>
              </a:defRPr>
            </a:lvl1pPr>
            <a:lvl2pPr marL="729057" indent="-280406" eaLnBrk="0" hangingPunct="0">
              <a:defRPr sz="2000">
                <a:solidFill>
                  <a:schemeClr val="tx1"/>
                </a:solidFill>
                <a:latin typeface="Garamond" pitchFamily="18" charset="0"/>
              </a:defRPr>
            </a:lvl2pPr>
            <a:lvl3pPr marL="1121626" indent="-224325" eaLnBrk="0" hangingPunct="0">
              <a:defRPr sz="2000">
                <a:solidFill>
                  <a:schemeClr val="tx1"/>
                </a:solidFill>
                <a:latin typeface="Garamond" pitchFamily="18" charset="0"/>
              </a:defRPr>
            </a:lvl3pPr>
            <a:lvl4pPr marL="1570276" indent="-224325" eaLnBrk="0" hangingPunct="0">
              <a:defRPr sz="2000">
                <a:solidFill>
                  <a:schemeClr val="tx1"/>
                </a:solidFill>
                <a:latin typeface="Garamond" pitchFamily="18" charset="0"/>
              </a:defRPr>
            </a:lvl4pPr>
            <a:lvl5pPr marL="2018927" indent="-224325" eaLnBrk="0" hangingPunct="0">
              <a:defRPr sz="2000">
                <a:solidFill>
                  <a:schemeClr val="tx1"/>
                </a:solidFill>
                <a:latin typeface="Garamond" pitchFamily="18" charset="0"/>
              </a:defRPr>
            </a:lvl5pPr>
            <a:lvl6pPr marL="2467577" indent="-224325" algn="ctr" eaLnBrk="0" fontAlgn="base" hangingPunct="0">
              <a:spcBef>
                <a:spcPct val="20000"/>
              </a:spcBef>
              <a:spcAft>
                <a:spcPct val="0"/>
              </a:spcAft>
              <a:buClr>
                <a:schemeClr val="accent1"/>
              </a:buClr>
              <a:buSzPct val="65000"/>
              <a:buFont typeface="Wingdings" pitchFamily="2" charset="2"/>
              <a:buChar char="n"/>
              <a:defRPr sz="2000">
                <a:solidFill>
                  <a:schemeClr val="tx1"/>
                </a:solidFill>
                <a:latin typeface="Garamond" pitchFamily="18" charset="0"/>
              </a:defRPr>
            </a:lvl6pPr>
            <a:lvl7pPr marL="2916227" indent="-224325" algn="ctr" eaLnBrk="0" fontAlgn="base" hangingPunct="0">
              <a:spcBef>
                <a:spcPct val="20000"/>
              </a:spcBef>
              <a:spcAft>
                <a:spcPct val="0"/>
              </a:spcAft>
              <a:buClr>
                <a:schemeClr val="accent1"/>
              </a:buClr>
              <a:buSzPct val="65000"/>
              <a:buFont typeface="Wingdings" pitchFamily="2" charset="2"/>
              <a:buChar char="n"/>
              <a:defRPr sz="2000">
                <a:solidFill>
                  <a:schemeClr val="tx1"/>
                </a:solidFill>
                <a:latin typeface="Garamond" pitchFamily="18" charset="0"/>
              </a:defRPr>
            </a:lvl7pPr>
            <a:lvl8pPr marL="3364878" indent="-224325" algn="ctr" eaLnBrk="0" fontAlgn="base" hangingPunct="0">
              <a:spcBef>
                <a:spcPct val="20000"/>
              </a:spcBef>
              <a:spcAft>
                <a:spcPct val="0"/>
              </a:spcAft>
              <a:buClr>
                <a:schemeClr val="accent1"/>
              </a:buClr>
              <a:buSzPct val="65000"/>
              <a:buFont typeface="Wingdings" pitchFamily="2" charset="2"/>
              <a:buChar char="n"/>
              <a:defRPr sz="2000">
                <a:solidFill>
                  <a:schemeClr val="tx1"/>
                </a:solidFill>
                <a:latin typeface="Garamond" pitchFamily="18" charset="0"/>
              </a:defRPr>
            </a:lvl8pPr>
            <a:lvl9pPr marL="3813528" indent="-224325" algn="ctr" eaLnBrk="0" fontAlgn="base" hangingPunct="0">
              <a:spcBef>
                <a:spcPct val="20000"/>
              </a:spcBef>
              <a:spcAft>
                <a:spcPct val="0"/>
              </a:spcAft>
              <a:buClr>
                <a:schemeClr val="accent1"/>
              </a:buClr>
              <a:buSzPct val="65000"/>
              <a:buFont typeface="Wingdings" pitchFamily="2" charset="2"/>
              <a:buChar char="n"/>
              <a:defRPr sz="2000">
                <a:solidFill>
                  <a:schemeClr val="tx1"/>
                </a:solidFill>
                <a:latin typeface="Garamond" pitchFamily="18" charset="0"/>
              </a:defRPr>
            </a:lvl9pPr>
          </a:lstStyle>
          <a:p>
            <a:pPr eaLnBrk="1" hangingPunct="1"/>
            <a:fld id="{CE55F694-D5B0-475D-89D3-D2AA5D71454D}" type="slidenum">
              <a:rPr lang="en-US" sz="1200">
                <a:latin typeface="Arial" charset="0"/>
              </a:rPr>
              <a:pPr eaLnBrk="1" hangingPunct="1"/>
              <a:t>36</a:t>
            </a:fld>
            <a:endParaRPr lang="en-US" sz="1200">
              <a:latin typeface="Arial" charset="0"/>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endParaRPr lang="en-US" sz="8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a:ln/>
        </p:spPr>
      </p:sp>
      <p:sp>
        <p:nvSpPr>
          <p:cNvPr id="921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921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eaLnBrk="0" hangingPunct="0">
              <a:defRPr sz="2800">
                <a:solidFill>
                  <a:schemeClr val="tx1"/>
                </a:solidFill>
                <a:latin typeface="Times New Roman" pitchFamily="18" charset="0"/>
              </a:defRPr>
            </a:lvl1pPr>
            <a:lvl2pPr marL="742950" indent="-285750" defTabSz="915988" eaLnBrk="0" hangingPunct="0">
              <a:defRPr sz="2800">
                <a:solidFill>
                  <a:schemeClr val="tx1"/>
                </a:solidFill>
                <a:latin typeface="Times New Roman" pitchFamily="18" charset="0"/>
              </a:defRPr>
            </a:lvl2pPr>
            <a:lvl3pPr marL="1143000" indent="-228600" defTabSz="915988" eaLnBrk="0" hangingPunct="0">
              <a:defRPr sz="2800">
                <a:solidFill>
                  <a:schemeClr val="tx1"/>
                </a:solidFill>
                <a:latin typeface="Times New Roman" pitchFamily="18" charset="0"/>
              </a:defRPr>
            </a:lvl3pPr>
            <a:lvl4pPr marL="1600200" indent="-228600" defTabSz="915988" eaLnBrk="0" hangingPunct="0">
              <a:defRPr sz="2800">
                <a:solidFill>
                  <a:schemeClr val="tx1"/>
                </a:solidFill>
                <a:latin typeface="Times New Roman" pitchFamily="18" charset="0"/>
              </a:defRPr>
            </a:lvl4pPr>
            <a:lvl5pPr marL="2057400" indent="-228600" defTabSz="915988" eaLnBrk="0" hangingPunct="0">
              <a:defRPr sz="2800">
                <a:solidFill>
                  <a:schemeClr val="tx1"/>
                </a:solidFill>
                <a:latin typeface="Times New Roman" pitchFamily="18" charset="0"/>
              </a:defRPr>
            </a:lvl5pPr>
            <a:lvl6pPr marL="2514600" indent="-228600" defTabSz="915988" eaLnBrk="0" fontAlgn="base" hangingPunct="0">
              <a:spcBef>
                <a:spcPct val="0"/>
              </a:spcBef>
              <a:spcAft>
                <a:spcPct val="0"/>
              </a:spcAft>
              <a:defRPr sz="2800">
                <a:solidFill>
                  <a:schemeClr val="tx1"/>
                </a:solidFill>
                <a:latin typeface="Times New Roman" pitchFamily="18" charset="0"/>
              </a:defRPr>
            </a:lvl6pPr>
            <a:lvl7pPr marL="2971800" indent="-228600" defTabSz="915988" eaLnBrk="0" fontAlgn="base" hangingPunct="0">
              <a:spcBef>
                <a:spcPct val="0"/>
              </a:spcBef>
              <a:spcAft>
                <a:spcPct val="0"/>
              </a:spcAft>
              <a:defRPr sz="2800">
                <a:solidFill>
                  <a:schemeClr val="tx1"/>
                </a:solidFill>
                <a:latin typeface="Times New Roman" pitchFamily="18" charset="0"/>
              </a:defRPr>
            </a:lvl7pPr>
            <a:lvl8pPr marL="3429000" indent="-228600" defTabSz="915988" eaLnBrk="0" fontAlgn="base" hangingPunct="0">
              <a:spcBef>
                <a:spcPct val="0"/>
              </a:spcBef>
              <a:spcAft>
                <a:spcPct val="0"/>
              </a:spcAft>
              <a:defRPr sz="2800">
                <a:solidFill>
                  <a:schemeClr val="tx1"/>
                </a:solidFill>
                <a:latin typeface="Times New Roman" pitchFamily="18" charset="0"/>
              </a:defRPr>
            </a:lvl8pPr>
            <a:lvl9pPr marL="3886200" indent="-228600" defTabSz="915988" eaLnBrk="0" fontAlgn="base" hangingPunct="0">
              <a:spcBef>
                <a:spcPct val="0"/>
              </a:spcBef>
              <a:spcAft>
                <a:spcPct val="0"/>
              </a:spcAft>
              <a:defRPr sz="2800">
                <a:solidFill>
                  <a:schemeClr val="tx1"/>
                </a:solidFill>
                <a:latin typeface="Times New Roman" pitchFamily="18" charset="0"/>
              </a:defRPr>
            </a:lvl9pPr>
          </a:lstStyle>
          <a:p>
            <a:pPr eaLnBrk="1" hangingPunct="1"/>
            <a:fld id="{13DF7079-CA3F-4A15-835B-26FD34636FFD}" type="slidenum">
              <a:rPr lang="en-US" sz="1200" smtClean="0"/>
              <a:pPr eaLnBrk="1" hangingPunct="1"/>
              <a:t>39</a:t>
            </a:fld>
            <a:endParaRPr lang="en-US" sz="120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Image Placeholder 1"/>
          <p:cNvSpPr>
            <a:spLocks noGrp="1" noRot="1" noChangeAspect="1" noTextEdit="1"/>
          </p:cNvSpPr>
          <p:nvPr>
            <p:ph type="sldImg"/>
          </p:nvPr>
        </p:nvSpPr>
        <p:spPr>
          <a:ln/>
        </p:spPr>
      </p:sp>
      <p:sp>
        <p:nvSpPr>
          <p:cNvPr id="1085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1085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defRPr sz="2400">
                <a:solidFill>
                  <a:schemeClr val="tx1"/>
                </a:solidFill>
                <a:latin typeface="Times New Roman" pitchFamily="18" charset="0"/>
              </a:defRPr>
            </a:lvl1pPr>
            <a:lvl2pPr marL="729057" indent="-280406" defTabSz="914437" eaLnBrk="0" hangingPunct="0">
              <a:defRPr sz="2400">
                <a:solidFill>
                  <a:schemeClr val="tx1"/>
                </a:solidFill>
                <a:latin typeface="Times New Roman" pitchFamily="18" charset="0"/>
              </a:defRPr>
            </a:lvl2pPr>
            <a:lvl3pPr marL="1121626" indent="-224325" defTabSz="914437" eaLnBrk="0" hangingPunct="0">
              <a:defRPr sz="2400">
                <a:solidFill>
                  <a:schemeClr val="tx1"/>
                </a:solidFill>
                <a:latin typeface="Times New Roman" pitchFamily="18" charset="0"/>
              </a:defRPr>
            </a:lvl3pPr>
            <a:lvl4pPr marL="1570276" indent="-224325" defTabSz="914437" eaLnBrk="0" hangingPunct="0">
              <a:defRPr sz="2400">
                <a:solidFill>
                  <a:schemeClr val="tx1"/>
                </a:solidFill>
                <a:latin typeface="Times New Roman" pitchFamily="18" charset="0"/>
              </a:defRPr>
            </a:lvl4pPr>
            <a:lvl5pPr marL="2018927" indent="-224325" defTabSz="914437" eaLnBrk="0" hangingPunct="0">
              <a:defRPr sz="2400">
                <a:solidFill>
                  <a:schemeClr val="tx1"/>
                </a:solidFill>
                <a:latin typeface="Times New Roman" pitchFamily="18" charset="0"/>
              </a:defRPr>
            </a:lvl5pPr>
            <a:lvl6pPr marL="2467577" indent="-224325" defTabSz="914437" eaLnBrk="0" fontAlgn="base" hangingPunct="0">
              <a:spcBef>
                <a:spcPct val="0"/>
              </a:spcBef>
              <a:spcAft>
                <a:spcPct val="0"/>
              </a:spcAft>
              <a:defRPr sz="2400">
                <a:solidFill>
                  <a:schemeClr val="tx1"/>
                </a:solidFill>
                <a:latin typeface="Times New Roman" pitchFamily="18" charset="0"/>
              </a:defRPr>
            </a:lvl6pPr>
            <a:lvl7pPr marL="2916227" indent="-224325" defTabSz="914437" eaLnBrk="0" fontAlgn="base" hangingPunct="0">
              <a:spcBef>
                <a:spcPct val="0"/>
              </a:spcBef>
              <a:spcAft>
                <a:spcPct val="0"/>
              </a:spcAft>
              <a:defRPr sz="2400">
                <a:solidFill>
                  <a:schemeClr val="tx1"/>
                </a:solidFill>
                <a:latin typeface="Times New Roman" pitchFamily="18" charset="0"/>
              </a:defRPr>
            </a:lvl7pPr>
            <a:lvl8pPr marL="3364878" indent="-224325" defTabSz="914437" eaLnBrk="0" fontAlgn="base" hangingPunct="0">
              <a:spcBef>
                <a:spcPct val="0"/>
              </a:spcBef>
              <a:spcAft>
                <a:spcPct val="0"/>
              </a:spcAft>
              <a:defRPr sz="2400">
                <a:solidFill>
                  <a:schemeClr val="tx1"/>
                </a:solidFill>
                <a:latin typeface="Times New Roman" pitchFamily="18" charset="0"/>
              </a:defRPr>
            </a:lvl8pPr>
            <a:lvl9pPr marL="3813528" indent="-224325" defTabSz="914437" eaLnBrk="0" fontAlgn="base" hangingPunct="0">
              <a:spcBef>
                <a:spcPct val="0"/>
              </a:spcBef>
              <a:spcAft>
                <a:spcPct val="0"/>
              </a:spcAft>
              <a:defRPr sz="2400">
                <a:solidFill>
                  <a:schemeClr val="tx1"/>
                </a:solidFill>
                <a:latin typeface="Times New Roman" pitchFamily="18" charset="0"/>
              </a:defRPr>
            </a:lvl9pPr>
          </a:lstStyle>
          <a:p>
            <a:pPr eaLnBrk="1" hangingPunct="1"/>
            <a:fld id="{1C3252A9-89E6-4B75-8A37-0116309A248F}" type="slidenum">
              <a:rPr lang="en-US" sz="1200"/>
              <a:pPr eaLnBrk="1" hangingPunct="1"/>
              <a:t>40</a:t>
            </a:fld>
            <a:endParaRPr 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9E8543B-4B74-4221-9AB6-46D1F661739D}" type="datetimeFigureOut">
              <a:rPr lang="en-US" smtClean="0"/>
              <a:t>10/27/2012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EAC34C-7720-45E7-AEC4-108E0FD800F0}" type="slidenum">
              <a:rPr lang="en-US" smtClean="0"/>
              <a:t>‹#›</a:t>
            </a:fld>
            <a:endParaRPr lang="en-US"/>
          </a:p>
        </p:txBody>
      </p:sp>
    </p:spTree>
    <p:extLst>
      <p:ext uri="{BB962C8B-B14F-4D97-AF65-F5344CB8AC3E}">
        <p14:creationId xmlns:p14="http://schemas.microsoft.com/office/powerpoint/2010/main" val="37279381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E8543B-4B74-4221-9AB6-46D1F661739D}" type="datetimeFigureOut">
              <a:rPr lang="en-US" smtClean="0"/>
              <a:t>10/27/2012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EAC34C-7720-45E7-AEC4-108E0FD800F0}" type="slidenum">
              <a:rPr lang="en-US" smtClean="0"/>
              <a:t>‹#›</a:t>
            </a:fld>
            <a:endParaRPr lang="en-US"/>
          </a:p>
        </p:txBody>
      </p:sp>
    </p:spTree>
    <p:extLst>
      <p:ext uri="{BB962C8B-B14F-4D97-AF65-F5344CB8AC3E}">
        <p14:creationId xmlns:p14="http://schemas.microsoft.com/office/powerpoint/2010/main" val="17798594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E8543B-4B74-4221-9AB6-46D1F661739D}" type="datetimeFigureOut">
              <a:rPr lang="en-US" smtClean="0"/>
              <a:t>10/27/2012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EAC34C-7720-45E7-AEC4-108E0FD800F0}" type="slidenum">
              <a:rPr lang="en-US" smtClean="0"/>
              <a:t>‹#›</a:t>
            </a:fld>
            <a:endParaRPr lang="en-US"/>
          </a:p>
        </p:txBody>
      </p:sp>
    </p:spTree>
    <p:extLst>
      <p:ext uri="{BB962C8B-B14F-4D97-AF65-F5344CB8AC3E}">
        <p14:creationId xmlns:p14="http://schemas.microsoft.com/office/powerpoint/2010/main" val="41184303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570C9EF-9E20-4A43-8957-BF5A0D387C64}" type="slidenum">
              <a:rPr lang="en-US"/>
              <a:pPr>
                <a:defRPr/>
              </a:pPr>
              <a:t>‹#›</a:t>
            </a:fld>
            <a:endParaRPr lang="en-US"/>
          </a:p>
        </p:txBody>
      </p:sp>
    </p:spTree>
    <p:extLst>
      <p:ext uri="{BB962C8B-B14F-4D97-AF65-F5344CB8AC3E}">
        <p14:creationId xmlns:p14="http://schemas.microsoft.com/office/powerpoint/2010/main" val="40567196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30725"/>
          </a:xfrm>
        </p:spPr>
        <p:txBody>
          <a:bodyPr/>
          <a:lstStyle/>
          <a:p>
            <a:pPr lvl="0"/>
            <a:endParaRPr lang="en-US" noProof="0" smtClean="0"/>
          </a:p>
        </p:txBody>
      </p:sp>
      <p:sp>
        <p:nvSpPr>
          <p:cNvPr id="4" name="Rectangle 4"/>
          <p:cNvSpPr>
            <a:spLocks noGrp="1" noChangeArrowheads="1"/>
          </p:cNvSpPr>
          <p:nvPr>
            <p:ph type="dt" sz="half" idx="10"/>
          </p:nvPr>
        </p:nvSpPr>
        <p:spPr/>
        <p:txBody>
          <a:bodyPr/>
          <a:lstStyle>
            <a:lvl1pPr>
              <a:defRPr/>
            </a:lvl1pPr>
          </a:lstStyle>
          <a:p>
            <a:pPr>
              <a:defRPr/>
            </a:pPr>
            <a:fld id="{1D5D2E95-97DA-43AD-92E7-DEEDBF7701E9}" type="datetime1">
              <a:rPr lang="en-US"/>
              <a:pPr>
                <a:defRPr/>
              </a:pPr>
              <a:t>10/27/2012</a:t>
            </a:fld>
            <a:endParaRPr lang="en-US" altLang="en-US"/>
          </a:p>
        </p:txBody>
      </p:sp>
      <p:sp>
        <p:nvSpPr>
          <p:cNvPr id="5" name="Rectangle 5"/>
          <p:cNvSpPr>
            <a:spLocks noGrp="1" noChangeArrowheads="1"/>
          </p:cNvSpPr>
          <p:nvPr>
            <p:ph type="ftr" sz="quarter" idx="11"/>
          </p:nvPr>
        </p:nvSpPr>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p:txBody>
          <a:bodyPr/>
          <a:lstStyle>
            <a:lvl1pPr>
              <a:defRPr/>
            </a:lvl1pPr>
          </a:lstStyle>
          <a:p>
            <a:pPr>
              <a:defRPr/>
            </a:pPr>
            <a:fld id="{CD69ED9C-3B31-48DC-B4C4-F233D92BB384}" type="slidenum">
              <a:rPr lang="en-US" altLang="en-US"/>
              <a:pPr>
                <a:defRPr/>
              </a:pPr>
              <a:t>‹#›</a:t>
            </a:fld>
            <a:endParaRPr lang="en-US" altLang="en-US"/>
          </a:p>
        </p:txBody>
      </p:sp>
    </p:spTree>
    <p:extLst>
      <p:ext uri="{BB962C8B-B14F-4D97-AF65-F5344CB8AC3E}">
        <p14:creationId xmlns:p14="http://schemas.microsoft.com/office/powerpoint/2010/main" val="1885774879"/>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E8543B-4B74-4221-9AB6-46D1F661739D}" type="datetimeFigureOut">
              <a:rPr lang="en-US" smtClean="0"/>
              <a:t>10/27/2012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EAC34C-7720-45E7-AEC4-108E0FD800F0}" type="slidenum">
              <a:rPr lang="en-US" smtClean="0"/>
              <a:t>‹#›</a:t>
            </a:fld>
            <a:endParaRPr lang="en-US"/>
          </a:p>
        </p:txBody>
      </p:sp>
    </p:spTree>
    <p:extLst>
      <p:ext uri="{BB962C8B-B14F-4D97-AF65-F5344CB8AC3E}">
        <p14:creationId xmlns:p14="http://schemas.microsoft.com/office/powerpoint/2010/main" val="1638585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E8543B-4B74-4221-9AB6-46D1F661739D}" type="datetimeFigureOut">
              <a:rPr lang="en-US" smtClean="0"/>
              <a:t>10/27/2012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EAC34C-7720-45E7-AEC4-108E0FD800F0}" type="slidenum">
              <a:rPr lang="en-US" smtClean="0"/>
              <a:t>‹#›</a:t>
            </a:fld>
            <a:endParaRPr lang="en-US"/>
          </a:p>
        </p:txBody>
      </p:sp>
    </p:spTree>
    <p:extLst>
      <p:ext uri="{BB962C8B-B14F-4D97-AF65-F5344CB8AC3E}">
        <p14:creationId xmlns:p14="http://schemas.microsoft.com/office/powerpoint/2010/main" val="2418619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9E8543B-4B74-4221-9AB6-46D1F661739D}" type="datetimeFigureOut">
              <a:rPr lang="en-US" smtClean="0"/>
              <a:t>10/27/2012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EAC34C-7720-45E7-AEC4-108E0FD800F0}" type="slidenum">
              <a:rPr lang="en-US" smtClean="0"/>
              <a:t>‹#›</a:t>
            </a:fld>
            <a:endParaRPr lang="en-US"/>
          </a:p>
        </p:txBody>
      </p:sp>
    </p:spTree>
    <p:extLst>
      <p:ext uri="{BB962C8B-B14F-4D97-AF65-F5344CB8AC3E}">
        <p14:creationId xmlns:p14="http://schemas.microsoft.com/office/powerpoint/2010/main" val="30736720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9E8543B-4B74-4221-9AB6-46D1F661739D}" type="datetimeFigureOut">
              <a:rPr lang="en-US" smtClean="0"/>
              <a:t>10/27/2012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EAC34C-7720-45E7-AEC4-108E0FD800F0}" type="slidenum">
              <a:rPr lang="en-US" smtClean="0"/>
              <a:t>‹#›</a:t>
            </a:fld>
            <a:endParaRPr lang="en-US"/>
          </a:p>
        </p:txBody>
      </p:sp>
    </p:spTree>
    <p:extLst>
      <p:ext uri="{BB962C8B-B14F-4D97-AF65-F5344CB8AC3E}">
        <p14:creationId xmlns:p14="http://schemas.microsoft.com/office/powerpoint/2010/main" val="7727014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9E8543B-4B74-4221-9AB6-46D1F661739D}" type="datetimeFigureOut">
              <a:rPr lang="en-US" smtClean="0"/>
              <a:t>10/27/2012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EAC34C-7720-45E7-AEC4-108E0FD800F0}" type="slidenum">
              <a:rPr lang="en-US" smtClean="0"/>
              <a:t>‹#›</a:t>
            </a:fld>
            <a:endParaRPr lang="en-US"/>
          </a:p>
        </p:txBody>
      </p:sp>
    </p:spTree>
    <p:extLst>
      <p:ext uri="{BB962C8B-B14F-4D97-AF65-F5344CB8AC3E}">
        <p14:creationId xmlns:p14="http://schemas.microsoft.com/office/powerpoint/2010/main" val="2523369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E8543B-4B74-4221-9AB6-46D1F661739D}" type="datetimeFigureOut">
              <a:rPr lang="en-US" smtClean="0"/>
              <a:t>10/27/2012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EAC34C-7720-45E7-AEC4-108E0FD800F0}" type="slidenum">
              <a:rPr lang="en-US" smtClean="0"/>
              <a:t>‹#›</a:t>
            </a:fld>
            <a:endParaRPr lang="en-US"/>
          </a:p>
        </p:txBody>
      </p:sp>
    </p:spTree>
    <p:extLst>
      <p:ext uri="{BB962C8B-B14F-4D97-AF65-F5344CB8AC3E}">
        <p14:creationId xmlns:p14="http://schemas.microsoft.com/office/powerpoint/2010/main" val="41829961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E8543B-4B74-4221-9AB6-46D1F661739D}" type="datetimeFigureOut">
              <a:rPr lang="en-US" smtClean="0"/>
              <a:t>10/27/2012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EAC34C-7720-45E7-AEC4-108E0FD800F0}" type="slidenum">
              <a:rPr lang="en-US" smtClean="0"/>
              <a:t>‹#›</a:t>
            </a:fld>
            <a:endParaRPr lang="en-US"/>
          </a:p>
        </p:txBody>
      </p:sp>
    </p:spTree>
    <p:extLst>
      <p:ext uri="{BB962C8B-B14F-4D97-AF65-F5344CB8AC3E}">
        <p14:creationId xmlns:p14="http://schemas.microsoft.com/office/powerpoint/2010/main" val="910883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E8543B-4B74-4221-9AB6-46D1F661739D}" type="datetimeFigureOut">
              <a:rPr lang="en-US" smtClean="0"/>
              <a:t>10/27/2012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EAC34C-7720-45E7-AEC4-108E0FD800F0}" type="slidenum">
              <a:rPr lang="en-US" smtClean="0"/>
              <a:t>‹#›</a:t>
            </a:fld>
            <a:endParaRPr lang="en-US"/>
          </a:p>
        </p:txBody>
      </p:sp>
    </p:spTree>
    <p:extLst>
      <p:ext uri="{BB962C8B-B14F-4D97-AF65-F5344CB8AC3E}">
        <p14:creationId xmlns:p14="http://schemas.microsoft.com/office/powerpoint/2010/main" val="174762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E8543B-4B74-4221-9AB6-46D1F661739D}" type="datetimeFigureOut">
              <a:rPr lang="en-US" smtClean="0"/>
              <a:t>10/27/2012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EAC34C-7720-45E7-AEC4-108E0FD800F0}" type="slidenum">
              <a:rPr lang="en-US" smtClean="0"/>
              <a:t>‹#›</a:t>
            </a:fld>
            <a:endParaRPr lang="en-US"/>
          </a:p>
        </p:txBody>
      </p:sp>
    </p:spTree>
    <p:extLst>
      <p:ext uri="{BB962C8B-B14F-4D97-AF65-F5344CB8AC3E}">
        <p14:creationId xmlns:p14="http://schemas.microsoft.com/office/powerpoint/2010/main" val="12929725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www.cdc.gov/ncbddd/autism/index.html" TargetMode="External"/><Relationship Id="rId2" Type="http://schemas.openxmlformats.org/officeDocument/2006/relationships/hyperlink" Target="http://www.cdc.gov/ncbddd/adhd/index.html" TargetMode="External"/><Relationship Id="rId1" Type="http://schemas.openxmlformats.org/officeDocument/2006/relationships/slideLayout" Target="../slideLayouts/slideLayout7.xml"/><Relationship Id="rId6" Type="http://schemas.openxmlformats.org/officeDocument/2006/relationships/hyperlink" Target="http://www.cdc.gov/ncbddd/fxs/index.html" TargetMode="External"/><Relationship Id="rId5" Type="http://schemas.openxmlformats.org/officeDocument/2006/relationships/hyperlink" Target="http://www.cdc.gov/ncbddd/fasd/index.html" TargetMode="External"/><Relationship Id="rId4" Type="http://schemas.openxmlformats.org/officeDocument/2006/relationships/hyperlink" Target="http://www.cdc.gov/ncbddd/cp/index.html"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www.cdc.gov/ncbddd/tourette/index.html" TargetMode="External"/><Relationship Id="rId3" Type="http://schemas.openxmlformats.org/officeDocument/2006/relationships/hyperlink" Target="http://www.cdc.gov/ncbddd/actearly/pdf/parents_pdfs/IntellectualDisability.pdf" TargetMode="External"/><Relationship Id="rId7" Type="http://schemas.openxmlformats.org/officeDocument/2006/relationships/hyperlink" Target="http://www.cdc.gov/ncbddd/musculardystrophy/index.html" TargetMode="External"/><Relationship Id="rId2" Type="http://schemas.openxmlformats.org/officeDocument/2006/relationships/hyperlink" Target="http://www.cdc.gov/ncbddd/actearly/pdf/parents_pdfs/VisionLossFactSheet.pdf" TargetMode="External"/><Relationship Id="rId1" Type="http://schemas.openxmlformats.org/officeDocument/2006/relationships/slideLayout" Target="../slideLayouts/slideLayout7.xml"/><Relationship Id="rId6" Type="http://schemas.openxmlformats.org/officeDocument/2006/relationships/hyperlink" Target="http://www.cdc.gov/ncbddd/jaundice/index.html" TargetMode="External"/><Relationship Id="rId5" Type="http://schemas.openxmlformats.org/officeDocument/2006/relationships/hyperlink" Target="http://www.cdc.gov/ncbddd/hearingloss/index.html" TargetMode="External"/><Relationship Id="rId4" Type="http://schemas.openxmlformats.org/officeDocument/2006/relationships/image" Target="../media/image2.gi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http://www.sciencemuseum.org.uk/on-line/brain/images/1-1-3-1-2-2-0-0-0-0-0.jpg"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hyperlink" Target="http://www.uconnucedd.org/projects/early_childhood/publications.html" TargetMode="External"/><Relationship Id="rId2" Type="http://schemas.openxmlformats.org/officeDocument/2006/relationships/hyperlink" Target="http://www.uconnucedd.org/" TargetMode="External"/><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2076215094"/>
              </p:ext>
            </p:extLst>
          </p:nvPr>
        </p:nvGraphicFramePr>
        <p:xfrm>
          <a:off x="1657350" y="-304800"/>
          <a:ext cx="5829300" cy="7543800"/>
        </p:xfrm>
        <a:graphic>
          <a:graphicData uri="http://schemas.openxmlformats.org/presentationml/2006/ole">
            <mc:AlternateContent xmlns:mc="http://schemas.openxmlformats.org/markup-compatibility/2006">
              <mc:Choice xmlns:v="urn:schemas-microsoft-com:vml" Requires="v">
                <p:oleObj spid="_x0000_s40975" name="Acrobat Document" r:id="rId3" imgW="5829103" imgH="7543564" progId="AcroExch.Document.7">
                  <p:embed/>
                </p:oleObj>
              </mc:Choice>
              <mc:Fallback>
                <p:oleObj name="Acrobat Document" r:id="rId3" imgW="5829103" imgH="7543564" progId="AcroExch.Document.7">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57350" y="-304800"/>
                        <a:ext cx="5829300" cy="7543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8794661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443841"/>
            <a:ext cx="4572000" cy="3970318"/>
          </a:xfrm>
          <a:prstGeom prst="rect">
            <a:avLst/>
          </a:prstGeom>
        </p:spPr>
        <p:txBody>
          <a:bodyPr>
            <a:spAutoFit/>
          </a:bodyPr>
          <a:lstStyle/>
          <a:p>
            <a:pPr lvl="0" fontAlgn="base">
              <a:spcBef>
                <a:spcPct val="0"/>
              </a:spcBef>
              <a:spcAft>
                <a:spcPct val="0"/>
              </a:spcAft>
              <a:buFontTx/>
              <a:buChar char="•"/>
            </a:pPr>
            <a:r>
              <a:rPr lang="en-US" dirty="0">
                <a:latin typeface="Arial" charset="0"/>
                <a:cs typeface="Arial" charset="0"/>
                <a:hlinkClick r:id="rId2"/>
              </a:rPr>
              <a:t>Attention-Deficit/Hyperactivity Disorder</a:t>
            </a:r>
            <a:r>
              <a:rPr lang="en-US" dirty="0">
                <a:latin typeface="Arial" charset="0"/>
                <a:cs typeface="Arial" charset="0"/>
              </a:rPr>
              <a:t/>
            </a:r>
            <a:br>
              <a:rPr lang="en-US" dirty="0">
                <a:latin typeface="Arial" charset="0"/>
                <a:cs typeface="Arial" charset="0"/>
              </a:rPr>
            </a:br>
            <a:r>
              <a:rPr lang="en-US" dirty="0">
                <a:latin typeface="Arial" charset="0"/>
                <a:cs typeface="Arial" charset="0"/>
              </a:rPr>
              <a:t/>
            </a:r>
            <a:br>
              <a:rPr lang="en-US" dirty="0">
                <a:latin typeface="Arial" charset="0"/>
                <a:cs typeface="Arial" charset="0"/>
              </a:rPr>
            </a:br>
            <a:endParaRPr lang="en-US" dirty="0">
              <a:latin typeface="Arial" charset="0"/>
              <a:cs typeface="Arial" charset="0"/>
            </a:endParaRPr>
          </a:p>
          <a:p>
            <a:pPr lvl="0" eaLnBrk="0" fontAlgn="base" hangingPunct="0">
              <a:spcBef>
                <a:spcPct val="0"/>
              </a:spcBef>
              <a:spcAft>
                <a:spcPct val="0"/>
              </a:spcAft>
              <a:buFontTx/>
              <a:buChar char="•"/>
            </a:pPr>
            <a:r>
              <a:rPr lang="en-US" dirty="0">
                <a:latin typeface="Arial" charset="0"/>
                <a:cs typeface="Arial" charset="0"/>
                <a:hlinkClick r:id="rId3"/>
              </a:rPr>
              <a:t>Autism Spectrum Disorders</a:t>
            </a:r>
            <a:r>
              <a:rPr lang="en-US" dirty="0">
                <a:latin typeface="Arial" charset="0"/>
                <a:cs typeface="Arial" charset="0"/>
              </a:rPr>
              <a:t/>
            </a:r>
            <a:br>
              <a:rPr lang="en-US" dirty="0">
                <a:latin typeface="Arial" charset="0"/>
                <a:cs typeface="Arial" charset="0"/>
              </a:rPr>
            </a:br>
            <a:r>
              <a:rPr lang="en-US" dirty="0">
                <a:latin typeface="Arial" charset="0"/>
                <a:cs typeface="Arial" charset="0"/>
              </a:rPr>
              <a:t/>
            </a:r>
            <a:br>
              <a:rPr lang="en-US" dirty="0">
                <a:latin typeface="Arial" charset="0"/>
                <a:cs typeface="Arial" charset="0"/>
              </a:rPr>
            </a:br>
            <a:endParaRPr lang="en-US" dirty="0">
              <a:latin typeface="Arial" charset="0"/>
              <a:cs typeface="Arial" charset="0"/>
            </a:endParaRPr>
          </a:p>
          <a:p>
            <a:pPr lvl="0" eaLnBrk="0" fontAlgn="base" hangingPunct="0">
              <a:spcBef>
                <a:spcPct val="0"/>
              </a:spcBef>
              <a:spcAft>
                <a:spcPct val="0"/>
              </a:spcAft>
              <a:buFontTx/>
              <a:buChar char="•"/>
            </a:pPr>
            <a:r>
              <a:rPr lang="en-US" dirty="0">
                <a:latin typeface="Arial" charset="0"/>
                <a:cs typeface="Arial" charset="0"/>
                <a:hlinkClick r:id="rId4"/>
              </a:rPr>
              <a:t>Cerebral Palsy</a:t>
            </a:r>
            <a:r>
              <a:rPr lang="en-US" dirty="0">
                <a:latin typeface="Arial" charset="0"/>
                <a:cs typeface="Arial" charset="0"/>
              </a:rPr>
              <a:t/>
            </a:r>
            <a:br>
              <a:rPr lang="en-US" dirty="0">
                <a:latin typeface="Arial" charset="0"/>
                <a:cs typeface="Arial" charset="0"/>
              </a:rPr>
            </a:br>
            <a:r>
              <a:rPr lang="en-US" dirty="0">
                <a:latin typeface="Arial" charset="0"/>
                <a:cs typeface="Arial" charset="0"/>
              </a:rPr>
              <a:t/>
            </a:r>
            <a:br>
              <a:rPr lang="en-US" dirty="0">
                <a:latin typeface="Arial" charset="0"/>
                <a:cs typeface="Arial" charset="0"/>
              </a:rPr>
            </a:br>
            <a:endParaRPr lang="en-US" dirty="0">
              <a:latin typeface="Arial" charset="0"/>
              <a:cs typeface="Arial" charset="0"/>
            </a:endParaRPr>
          </a:p>
          <a:p>
            <a:pPr lvl="0" eaLnBrk="0" fontAlgn="base" hangingPunct="0">
              <a:spcBef>
                <a:spcPct val="0"/>
              </a:spcBef>
              <a:spcAft>
                <a:spcPct val="0"/>
              </a:spcAft>
              <a:buFontTx/>
              <a:buChar char="•"/>
            </a:pPr>
            <a:r>
              <a:rPr lang="en-US" dirty="0">
                <a:latin typeface="Arial" charset="0"/>
                <a:cs typeface="Arial" charset="0"/>
                <a:hlinkClick r:id="rId5"/>
              </a:rPr>
              <a:t>Fetal Alcohol Spectrum Disorders</a:t>
            </a:r>
            <a:r>
              <a:rPr lang="en-US" dirty="0">
                <a:latin typeface="Arial" charset="0"/>
                <a:cs typeface="Arial" charset="0"/>
              </a:rPr>
              <a:t/>
            </a:r>
            <a:br>
              <a:rPr lang="en-US" dirty="0">
                <a:latin typeface="Arial" charset="0"/>
                <a:cs typeface="Arial" charset="0"/>
              </a:rPr>
            </a:br>
            <a:r>
              <a:rPr lang="en-US" dirty="0">
                <a:latin typeface="Arial" charset="0"/>
                <a:cs typeface="Arial" charset="0"/>
              </a:rPr>
              <a:t/>
            </a:r>
            <a:br>
              <a:rPr lang="en-US" dirty="0">
                <a:latin typeface="Arial" charset="0"/>
                <a:cs typeface="Arial" charset="0"/>
              </a:rPr>
            </a:br>
            <a:endParaRPr lang="en-US" dirty="0">
              <a:latin typeface="Arial" charset="0"/>
              <a:cs typeface="Arial" charset="0"/>
            </a:endParaRPr>
          </a:p>
          <a:p>
            <a:pPr lvl="0" eaLnBrk="0" fontAlgn="base" hangingPunct="0">
              <a:spcBef>
                <a:spcPct val="0"/>
              </a:spcBef>
              <a:spcAft>
                <a:spcPct val="0"/>
              </a:spcAft>
              <a:buFontTx/>
              <a:buChar char="•"/>
            </a:pPr>
            <a:r>
              <a:rPr lang="en-US" dirty="0">
                <a:latin typeface="Arial" charset="0"/>
                <a:cs typeface="Arial" charset="0"/>
                <a:hlinkClick r:id="rId6"/>
              </a:rPr>
              <a:t>Fragile X Syndrome</a:t>
            </a:r>
            <a:r>
              <a:rPr lang="en-US" dirty="0">
                <a:latin typeface="Arial" charset="0"/>
                <a:cs typeface="Arial" charset="0"/>
              </a:rPr>
              <a:t/>
            </a:r>
            <a:br>
              <a:rPr lang="en-US" dirty="0">
                <a:latin typeface="Arial" charset="0"/>
                <a:cs typeface="Arial" charset="0"/>
              </a:rPr>
            </a:br>
            <a:endParaRPr lang="en-US" dirty="0"/>
          </a:p>
        </p:txBody>
      </p:sp>
    </p:spTree>
    <p:extLst>
      <p:ext uri="{BB962C8B-B14F-4D97-AF65-F5344CB8AC3E}">
        <p14:creationId xmlns:p14="http://schemas.microsoft.com/office/powerpoint/2010/main" val="10787356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0" y="-600165"/>
            <a:ext cx="489236"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800" b="0" i="0" u="sng" strike="noStrike" cap="none" normalizeH="0" baseline="0" dirty="0" smtClean="0">
                <a:ln>
                  <a:noFill/>
                </a:ln>
                <a:solidFill>
                  <a:schemeClr val="tx1"/>
                </a:solidFill>
                <a:effectLst/>
                <a:latin typeface="Arial" charset="0"/>
                <a:cs typeface="Arial" charset="0"/>
              </a:rPr>
              <a:t/>
            </a:r>
            <a:br>
              <a:rPr kumimoji="0" lang="en-US" sz="1800" b="0" i="0" u="sng" strike="noStrike" cap="none" normalizeH="0" baseline="0" dirty="0" smtClean="0">
                <a:ln>
                  <a:noFill/>
                </a:ln>
                <a:solidFill>
                  <a:schemeClr val="tx1"/>
                </a:solidFill>
                <a:effectLst/>
                <a:latin typeface="Arial" charset="0"/>
                <a:cs typeface="Arial" charset="0"/>
              </a:rPr>
            </a:br>
            <a:r>
              <a:rPr kumimoji="0" lang="en-US" sz="1800" b="0" i="0" u="sng" strike="noStrike" cap="none" normalizeH="0" baseline="0" dirty="0" smtClean="0">
                <a:ln>
                  <a:noFill/>
                </a:ln>
                <a:solidFill>
                  <a:schemeClr val="tx1"/>
                </a:solidFill>
                <a:effectLst/>
                <a:latin typeface="Arial" charset="0"/>
                <a:cs typeface="Arial" charset="0"/>
              </a:rPr>
              <a:t/>
            </a:r>
            <a:br>
              <a:rPr kumimoji="0" lang="en-US" sz="1800" b="0" i="0" u="sng" strike="noStrike" cap="none" normalizeH="0" baseline="0" dirty="0" smtClean="0">
                <a:ln>
                  <a:noFill/>
                </a:ln>
                <a:solidFill>
                  <a:schemeClr val="tx1"/>
                </a:solidFill>
                <a:effectLst/>
                <a:latin typeface="Arial" charset="0"/>
                <a:cs typeface="Arial" charset="0"/>
              </a:rPr>
            </a:br>
            <a:endParaRPr kumimoji="0" lang="en-US" sz="1800" b="0" i="0" u="sng" strike="noStrike" cap="none" normalizeH="0" baseline="0" dirty="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800" b="0" i="0" u="sng" strike="noStrike" cap="none" normalizeH="0" baseline="0" dirty="0" smtClean="0">
                <a:ln>
                  <a:noFill/>
                </a:ln>
                <a:solidFill>
                  <a:schemeClr val="tx1"/>
                </a:solidFill>
                <a:effectLst/>
                <a:latin typeface="Arial" charset="0"/>
                <a:cs typeface="Arial" charset="0"/>
                <a:hlinkClick r:id="rId2"/>
              </a:rPr>
              <a:t>   </a:t>
            </a:r>
            <a:r>
              <a:rPr kumimoji="0" lang="en-US" sz="900" b="0" i="0" u="none" strike="noStrike" cap="none" normalizeH="0" baseline="0" dirty="0" smtClean="0">
                <a:ln>
                  <a:noFill/>
                </a:ln>
                <a:solidFill>
                  <a:schemeClr val="tx1"/>
                </a:solidFill>
                <a:effectLst/>
                <a:latin typeface="Arial" charset="0"/>
                <a:cs typeface="Arial" charset="0"/>
              </a:rPr>
              <a:t> </a:t>
            </a:r>
            <a:endParaRPr kumimoji="0" lang="en-US" sz="1800" b="0" i="0" u="sng" strike="noStrike" cap="none" normalizeH="0" baseline="0" dirty="0" smtClean="0">
              <a:ln>
                <a:noFill/>
              </a:ln>
              <a:solidFill>
                <a:schemeClr val="tx1"/>
              </a:solidFill>
              <a:effectLst/>
              <a:latin typeface="Arial" charset="0"/>
              <a:cs typeface="Arial" charset="0"/>
            </a:endParaRPr>
          </a:p>
        </p:txBody>
      </p:sp>
      <p:pic>
        <p:nvPicPr>
          <p:cNvPr id="7170" name="Picture 2" descr="Adobe PDF file">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76475" y="-1373188"/>
            <a:ext cx="152400" cy="1524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2133600" y="838200"/>
            <a:ext cx="4572000" cy="4524315"/>
          </a:xfrm>
          <a:prstGeom prst="rect">
            <a:avLst/>
          </a:prstGeom>
        </p:spPr>
        <p:txBody>
          <a:bodyPr>
            <a:spAutoFit/>
          </a:bodyPr>
          <a:lstStyle/>
          <a:p>
            <a:pPr eaLnBrk="0" fontAlgn="base" hangingPunct="0">
              <a:spcBef>
                <a:spcPct val="0"/>
              </a:spcBef>
              <a:spcAft>
                <a:spcPct val="0"/>
              </a:spcAft>
              <a:buFontTx/>
              <a:buChar char="•"/>
            </a:pPr>
            <a:r>
              <a:rPr lang="en-US" dirty="0">
                <a:latin typeface="Arial" charset="0"/>
                <a:cs typeface="Arial" charset="0"/>
                <a:hlinkClick r:id="rId5"/>
              </a:rPr>
              <a:t>Hearing Loss</a:t>
            </a:r>
            <a:r>
              <a:rPr lang="en-US" dirty="0">
                <a:latin typeface="Arial" charset="0"/>
                <a:cs typeface="Arial" charset="0"/>
              </a:rPr>
              <a:t/>
            </a:r>
            <a:br>
              <a:rPr lang="en-US" dirty="0">
                <a:latin typeface="Arial" charset="0"/>
                <a:cs typeface="Arial" charset="0"/>
              </a:rPr>
            </a:br>
            <a:r>
              <a:rPr lang="en-US" dirty="0">
                <a:latin typeface="Arial" charset="0"/>
                <a:cs typeface="Arial" charset="0"/>
              </a:rPr>
              <a:t/>
            </a:r>
            <a:br>
              <a:rPr lang="en-US" dirty="0">
                <a:latin typeface="Arial" charset="0"/>
                <a:cs typeface="Arial" charset="0"/>
              </a:rPr>
            </a:br>
            <a:endParaRPr lang="en-US" dirty="0">
              <a:latin typeface="Arial" charset="0"/>
              <a:cs typeface="Arial" charset="0"/>
            </a:endParaRPr>
          </a:p>
          <a:p>
            <a:pPr lvl="0" eaLnBrk="0" fontAlgn="base" hangingPunct="0">
              <a:spcBef>
                <a:spcPct val="0"/>
              </a:spcBef>
              <a:spcAft>
                <a:spcPct val="0"/>
              </a:spcAft>
              <a:buFontTx/>
              <a:buChar char="•"/>
            </a:pPr>
            <a:r>
              <a:rPr lang="en-US" u="sng" dirty="0" smtClean="0">
                <a:latin typeface="Arial" charset="0"/>
                <a:cs typeface="Arial" charset="0"/>
                <a:hlinkClick r:id="rId3"/>
              </a:rPr>
              <a:t>Intellectual </a:t>
            </a:r>
            <a:r>
              <a:rPr lang="en-US" u="sng" dirty="0">
                <a:latin typeface="Arial" charset="0"/>
                <a:cs typeface="Arial" charset="0"/>
                <a:hlinkClick r:id="rId3"/>
              </a:rPr>
              <a:t>Disability   </a:t>
            </a:r>
            <a:r>
              <a:rPr kumimoji="0" lang="en-US" sz="900" b="0" i="0" u="none" strike="noStrike" cap="none" normalizeH="0" baseline="0" dirty="0" smtClean="0">
                <a:ln>
                  <a:noFill/>
                </a:ln>
                <a:solidFill>
                  <a:schemeClr val="tx1"/>
                </a:solidFill>
                <a:effectLst/>
                <a:latin typeface="Arial" charset="0"/>
                <a:cs typeface="Arial" charset="0"/>
              </a:rPr>
              <a:t/>
            </a:r>
            <a:br>
              <a:rPr kumimoji="0" lang="en-US" sz="900" b="0" i="0" u="none" strike="noStrike" cap="none" normalizeH="0" baseline="0" dirty="0" smtClean="0">
                <a:ln>
                  <a:noFill/>
                </a:ln>
                <a:solidFill>
                  <a:schemeClr val="tx1"/>
                </a:solidFill>
                <a:effectLst/>
                <a:latin typeface="Arial" charset="0"/>
                <a:cs typeface="Arial" charset="0"/>
              </a:rPr>
            </a:br>
            <a:r>
              <a:rPr lang="en-US" dirty="0">
                <a:latin typeface="Arial" charset="0"/>
                <a:cs typeface="Arial" charset="0"/>
              </a:rPr>
              <a:t/>
            </a:r>
            <a:br>
              <a:rPr lang="en-US" dirty="0">
                <a:latin typeface="Arial" charset="0"/>
                <a:cs typeface="Arial" charset="0"/>
              </a:rPr>
            </a:br>
            <a:endParaRPr lang="en-US" u="sng" dirty="0">
              <a:latin typeface="Arial" charset="0"/>
              <a:cs typeface="Arial" charset="0"/>
            </a:endParaRPr>
          </a:p>
          <a:p>
            <a:pPr lvl="0" eaLnBrk="0" fontAlgn="base" hangingPunct="0">
              <a:spcBef>
                <a:spcPct val="0"/>
              </a:spcBef>
              <a:spcAft>
                <a:spcPct val="0"/>
              </a:spcAft>
              <a:buFontTx/>
              <a:buChar char="•"/>
            </a:pPr>
            <a:r>
              <a:rPr lang="en-US" u="sng" dirty="0">
                <a:latin typeface="Arial" charset="0"/>
                <a:cs typeface="Arial" charset="0"/>
                <a:hlinkClick r:id="rId6"/>
              </a:rPr>
              <a:t>Kernicterus </a:t>
            </a:r>
            <a:endParaRPr lang="en-US" u="sng" dirty="0" smtClean="0">
              <a:latin typeface="Arial" charset="0"/>
              <a:cs typeface="Arial" charset="0"/>
            </a:endParaRPr>
          </a:p>
          <a:p>
            <a:pPr lvl="0" eaLnBrk="0" fontAlgn="base" hangingPunct="0">
              <a:spcBef>
                <a:spcPct val="0"/>
              </a:spcBef>
              <a:spcAft>
                <a:spcPct val="0"/>
              </a:spcAft>
              <a:buFontTx/>
              <a:buChar char="•"/>
            </a:pPr>
            <a:endParaRPr lang="en-US" u="sng" dirty="0">
              <a:latin typeface="Arial" charset="0"/>
              <a:cs typeface="Arial" charset="0"/>
              <a:hlinkClick r:id="rId7"/>
            </a:endParaRPr>
          </a:p>
          <a:p>
            <a:pPr lvl="0" eaLnBrk="0" fontAlgn="base" hangingPunct="0">
              <a:spcBef>
                <a:spcPct val="0"/>
              </a:spcBef>
              <a:spcAft>
                <a:spcPct val="0"/>
              </a:spcAft>
              <a:buFontTx/>
              <a:buChar char="•"/>
            </a:pPr>
            <a:endParaRPr lang="en-US" u="sng" dirty="0" smtClean="0">
              <a:latin typeface="Arial" charset="0"/>
              <a:cs typeface="Arial" charset="0"/>
              <a:hlinkClick r:id="rId7"/>
            </a:endParaRPr>
          </a:p>
          <a:p>
            <a:pPr lvl="0" eaLnBrk="0" fontAlgn="base" hangingPunct="0">
              <a:spcBef>
                <a:spcPct val="0"/>
              </a:spcBef>
              <a:spcAft>
                <a:spcPct val="0"/>
              </a:spcAft>
              <a:buFontTx/>
              <a:buChar char="•"/>
            </a:pPr>
            <a:r>
              <a:rPr lang="en-US" u="sng" dirty="0" smtClean="0">
                <a:latin typeface="Arial" charset="0"/>
                <a:cs typeface="Arial" charset="0"/>
                <a:hlinkClick r:id="rId7"/>
              </a:rPr>
              <a:t>Muscular </a:t>
            </a:r>
            <a:r>
              <a:rPr lang="en-US" u="sng" dirty="0">
                <a:latin typeface="Arial" charset="0"/>
                <a:cs typeface="Arial" charset="0"/>
                <a:hlinkClick r:id="rId7"/>
              </a:rPr>
              <a:t>Dystrophy</a:t>
            </a:r>
            <a:r>
              <a:rPr lang="en-US" u="sng" dirty="0">
                <a:latin typeface="Arial" charset="0"/>
                <a:cs typeface="Arial" charset="0"/>
              </a:rPr>
              <a:t/>
            </a:r>
            <a:br>
              <a:rPr lang="en-US" u="sng" dirty="0">
                <a:latin typeface="Arial" charset="0"/>
                <a:cs typeface="Arial" charset="0"/>
              </a:rPr>
            </a:br>
            <a:r>
              <a:rPr lang="en-US" u="sng" dirty="0">
                <a:latin typeface="Arial" charset="0"/>
                <a:cs typeface="Arial" charset="0"/>
              </a:rPr>
              <a:t/>
            </a:r>
            <a:br>
              <a:rPr lang="en-US" u="sng" dirty="0">
                <a:latin typeface="Arial" charset="0"/>
                <a:cs typeface="Arial" charset="0"/>
              </a:rPr>
            </a:br>
            <a:endParaRPr lang="en-US" u="sng" dirty="0">
              <a:latin typeface="Arial" charset="0"/>
              <a:cs typeface="Arial" charset="0"/>
            </a:endParaRPr>
          </a:p>
          <a:p>
            <a:pPr lvl="0" eaLnBrk="0" fontAlgn="base" hangingPunct="0">
              <a:spcBef>
                <a:spcPct val="0"/>
              </a:spcBef>
              <a:spcAft>
                <a:spcPct val="0"/>
              </a:spcAft>
              <a:buFontTx/>
              <a:buChar char="•"/>
            </a:pPr>
            <a:r>
              <a:rPr lang="en-US" u="sng" dirty="0">
                <a:latin typeface="Arial" charset="0"/>
                <a:cs typeface="Arial" charset="0"/>
                <a:hlinkClick r:id="rId8"/>
              </a:rPr>
              <a:t>Tourette Syndrome</a:t>
            </a:r>
            <a:r>
              <a:rPr lang="en-US" u="sng" dirty="0">
                <a:latin typeface="Arial" charset="0"/>
                <a:cs typeface="Arial" charset="0"/>
              </a:rPr>
              <a:t/>
            </a:r>
            <a:br>
              <a:rPr lang="en-US" u="sng" dirty="0">
                <a:latin typeface="Arial" charset="0"/>
                <a:cs typeface="Arial" charset="0"/>
              </a:rPr>
            </a:br>
            <a:r>
              <a:rPr lang="en-US" u="sng" dirty="0">
                <a:latin typeface="Arial" charset="0"/>
                <a:cs typeface="Arial" charset="0"/>
              </a:rPr>
              <a:t/>
            </a:r>
            <a:br>
              <a:rPr lang="en-US" u="sng" dirty="0">
                <a:latin typeface="Arial" charset="0"/>
                <a:cs typeface="Arial" charset="0"/>
              </a:rPr>
            </a:br>
            <a:endParaRPr lang="en-US" u="sng" dirty="0">
              <a:latin typeface="Arial" charset="0"/>
              <a:cs typeface="Arial" charset="0"/>
            </a:endParaRPr>
          </a:p>
          <a:p>
            <a:pPr lvl="0" eaLnBrk="0" fontAlgn="base" hangingPunct="0">
              <a:spcBef>
                <a:spcPct val="0"/>
              </a:spcBef>
              <a:spcAft>
                <a:spcPct val="0"/>
              </a:spcAft>
              <a:buFontTx/>
              <a:buChar char="•"/>
            </a:pPr>
            <a:r>
              <a:rPr lang="en-US" u="sng" dirty="0">
                <a:latin typeface="Arial" charset="0"/>
                <a:cs typeface="Arial" charset="0"/>
                <a:hlinkClick r:id="rId2"/>
              </a:rPr>
              <a:t>Vision Impairment</a:t>
            </a:r>
            <a:endParaRPr lang="en-US" dirty="0"/>
          </a:p>
        </p:txBody>
      </p:sp>
    </p:spTree>
    <p:extLst>
      <p:ext uri="{BB962C8B-B14F-4D97-AF65-F5344CB8AC3E}">
        <p14:creationId xmlns:p14="http://schemas.microsoft.com/office/powerpoint/2010/main" val="31286789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09600" y="152400"/>
            <a:ext cx="7772400" cy="1143000"/>
          </a:xfrm>
        </p:spPr>
        <p:txBody>
          <a:bodyPr/>
          <a:lstStyle/>
          <a:p>
            <a:pPr eaLnBrk="1" hangingPunct="1"/>
            <a:r>
              <a:rPr lang="en-US" sz="4000" b="1" smtClean="0"/>
              <a:t>Early Childhood Challenges</a:t>
            </a:r>
          </a:p>
        </p:txBody>
      </p:sp>
      <p:sp>
        <p:nvSpPr>
          <p:cNvPr id="5123" name="Rectangle 3"/>
          <p:cNvSpPr>
            <a:spLocks noGrp="1" noChangeArrowheads="1"/>
          </p:cNvSpPr>
          <p:nvPr>
            <p:ph type="body" idx="1"/>
          </p:nvPr>
        </p:nvSpPr>
        <p:spPr>
          <a:xfrm>
            <a:off x="457200" y="1371600"/>
            <a:ext cx="8305800" cy="4953000"/>
          </a:xfrm>
          <a:noFill/>
        </p:spPr>
        <p:txBody>
          <a:bodyPr/>
          <a:lstStyle/>
          <a:p>
            <a:pPr eaLnBrk="1" hangingPunct="1">
              <a:lnSpc>
                <a:spcPct val="90000"/>
              </a:lnSpc>
            </a:pPr>
            <a:endParaRPr lang="en-US" sz="2800" smtClean="0"/>
          </a:p>
          <a:p>
            <a:pPr eaLnBrk="1" hangingPunct="1">
              <a:lnSpc>
                <a:spcPct val="90000"/>
              </a:lnSpc>
            </a:pPr>
            <a:r>
              <a:rPr lang="en-US" sz="2800" smtClean="0"/>
              <a:t>Changing characteristics of families</a:t>
            </a:r>
          </a:p>
          <a:p>
            <a:pPr eaLnBrk="1" hangingPunct="1">
              <a:lnSpc>
                <a:spcPct val="90000"/>
              </a:lnSpc>
            </a:pPr>
            <a:endParaRPr lang="en-US" sz="2800" smtClean="0"/>
          </a:p>
          <a:p>
            <a:pPr eaLnBrk="1" hangingPunct="1">
              <a:lnSpc>
                <a:spcPct val="90000"/>
              </a:lnSpc>
            </a:pPr>
            <a:r>
              <a:rPr lang="en-US" sz="2800" smtClean="0"/>
              <a:t>Changin</a:t>
            </a:r>
            <a:r>
              <a:rPr lang="en-US" altLang="ar-SA" sz="2800" smtClean="0"/>
              <a:t>g</a:t>
            </a:r>
            <a:r>
              <a:rPr lang="en-US" sz="2800" smtClean="0"/>
              <a:t> characteristics of children</a:t>
            </a:r>
          </a:p>
          <a:p>
            <a:pPr eaLnBrk="1" hangingPunct="1">
              <a:lnSpc>
                <a:spcPct val="90000"/>
              </a:lnSpc>
            </a:pPr>
            <a:endParaRPr lang="en-US" sz="2800" smtClean="0"/>
          </a:p>
          <a:p>
            <a:pPr eaLnBrk="1" hangingPunct="1">
              <a:lnSpc>
                <a:spcPct val="90000"/>
              </a:lnSpc>
            </a:pPr>
            <a:r>
              <a:rPr lang="en-US" sz="2800" smtClean="0"/>
              <a:t>Changin</a:t>
            </a:r>
            <a:r>
              <a:rPr lang="en-US" altLang="ar-SA" sz="2800" smtClean="0"/>
              <a:t>g</a:t>
            </a:r>
            <a:r>
              <a:rPr lang="en-US" sz="2800" smtClean="0"/>
              <a:t> characteristics of communities</a:t>
            </a:r>
          </a:p>
          <a:p>
            <a:pPr eaLnBrk="1" hangingPunct="1">
              <a:lnSpc>
                <a:spcPct val="90000"/>
              </a:lnSpc>
            </a:pPr>
            <a:endParaRPr lang="en-US" sz="2800" smtClean="0"/>
          </a:p>
          <a:p>
            <a:pPr eaLnBrk="1" hangingPunct="1">
              <a:lnSpc>
                <a:spcPct val="90000"/>
              </a:lnSpc>
            </a:pPr>
            <a:r>
              <a:rPr lang="en-US" sz="2800" smtClean="0"/>
              <a:t>Changing characteristics of early childhood programs</a:t>
            </a:r>
          </a:p>
          <a:p>
            <a:pPr eaLnBrk="1" hangingPunct="1">
              <a:lnSpc>
                <a:spcPct val="90000"/>
              </a:lnSpc>
            </a:pPr>
            <a:endParaRPr lang="en-US" sz="2800" smtClean="0"/>
          </a:p>
          <a:p>
            <a:pPr eaLnBrk="1" hangingPunct="1">
              <a:lnSpc>
                <a:spcPct val="90000"/>
              </a:lnSpc>
            </a:pPr>
            <a:r>
              <a:rPr lang="en-US" sz="2800" smtClean="0"/>
              <a:t>Changing responsibilities of early childhood systems</a:t>
            </a:r>
          </a:p>
          <a:p>
            <a:pPr eaLnBrk="1" hangingPunct="1">
              <a:lnSpc>
                <a:spcPct val="90000"/>
              </a:lnSpc>
            </a:pPr>
            <a:endParaRPr lang="en-US" sz="2800" smtClean="0"/>
          </a:p>
        </p:txBody>
      </p:sp>
    </p:spTree>
    <p:extLst>
      <p:ext uri="{BB962C8B-B14F-4D97-AF65-F5344CB8AC3E}">
        <p14:creationId xmlns:p14="http://schemas.microsoft.com/office/powerpoint/2010/main" val="28269127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1"/>
          <p:cNvSpPr>
            <a:spLocks noGrp="1"/>
          </p:cNvSpPr>
          <p:nvPr>
            <p:ph type="title"/>
          </p:nvPr>
        </p:nvSpPr>
        <p:spPr/>
        <p:txBody>
          <a:bodyPr/>
          <a:lstStyle/>
          <a:p>
            <a:endParaRPr lang="en-US" smtClean="0"/>
          </a:p>
        </p:txBody>
      </p:sp>
      <p:pic>
        <p:nvPicPr>
          <p:cNvPr id="72707" name="Picture 4" descr="http://www.sciencemuseum.org.uk/on-line/brain/images/1-1-3-1-2-2-0-0-0-0-0.jpg"/>
          <p:cNvPicPr>
            <a:picLocks noGrp="1" noChangeAspect="1" noChangeArrowheads="1"/>
          </p:cNvPicPr>
          <p:nvPr>
            <p:ph idx="1"/>
          </p:nvPr>
        </p:nvPicPr>
        <p:blipFill>
          <a:blip r:embed="rId3" r:link="rId4">
            <a:extLst>
              <a:ext uri="{28A0092B-C50C-407E-A947-70E740481C1C}">
                <a14:useLocalDpi xmlns:a14="http://schemas.microsoft.com/office/drawing/2010/main" val="0"/>
              </a:ext>
            </a:extLst>
          </a:blip>
          <a:srcRect/>
          <a:stretch>
            <a:fillRect/>
          </a:stretch>
        </p:blipFill>
        <p:spPr>
          <a:xfrm>
            <a:off x="2857500" y="2147888"/>
            <a:ext cx="3429000" cy="3429000"/>
          </a:xfrm>
          <a:noFill/>
          <a:extLs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7862634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itle 1"/>
          <p:cNvSpPr>
            <a:spLocks noGrp="1"/>
          </p:cNvSpPr>
          <p:nvPr>
            <p:ph type="title"/>
          </p:nvPr>
        </p:nvSpPr>
        <p:spPr/>
        <p:txBody>
          <a:bodyPr/>
          <a:lstStyle/>
          <a:p>
            <a:r>
              <a:rPr lang="en-US" smtClean="0"/>
              <a:t>Science of Learning</a:t>
            </a:r>
          </a:p>
        </p:txBody>
      </p:sp>
      <p:sp>
        <p:nvSpPr>
          <p:cNvPr id="122883" name="Content Placeholder 2"/>
          <p:cNvSpPr>
            <a:spLocks noGrp="1"/>
          </p:cNvSpPr>
          <p:nvPr>
            <p:ph idx="1"/>
          </p:nvPr>
        </p:nvSpPr>
        <p:spPr/>
        <p:txBody>
          <a:bodyPr/>
          <a:lstStyle/>
          <a:p>
            <a:pPr marL="0" indent="0" algn="ctr">
              <a:buFontTx/>
              <a:buNone/>
              <a:defRPr/>
            </a:pPr>
            <a:r>
              <a:rPr lang="en-US" dirty="0" smtClean="0"/>
              <a:t>The brain is adaptable and can be influenced by positive experiences; </a:t>
            </a:r>
          </a:p>
          <a:p>
            <a:pPr marL="0" indent="0" algn="ctr">
              <a:buFontTx/>
              <a:buNone/>
              <a:defRPr/>
            </a:pPr>
            <a:endParaRPr lang="en-US" dirty="0"/>
          </a:p>
          <a:p>
            <a:pPr marL="0" indent="0" algn="ctr">
              <a:buFontTx/>
              <a:buNone/>
              <a:defRPr/>
            </a:pPr>
            <a:r>
              <a:rPr lang="en-US" dirty="0"/>
              <a:t>T</a:t>
            </a:r>
            <a:r>
              <a:rPr lang="en-US" dirty="0" smtClean="0"/>
              <a:t>he brain is vulnerable and can be harmed by negative experiences</a:t>
            </a:r>
          </a:p>
          <a:p>
            <a:pPr>
              <a:defRPr/>
            </a:pPr>
            <a:endParaRPr lang="en-US" dirty="0" smtClean="0"/>
          </a:p>
        </p:txBody>
      </p:sp>
    </p:spTree>
    <p:extLst>
      <p:ext uri="{BB962C8B-B14F-4D97-AF65-F5344CB8AC3E}">
        <p14:creationId xmlns:p14="http://schemas.microsoft.com/office/powerpoint/2010/main" val="14222099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normAutofit fontScale="90000"/>
          </a:bodyPr>
          <a:lstStyle/>
          <a:p>
            <a:r>
              <a:rPr lang="en-US" sz="3200" dirty="0" smtClean="0"/>
              <a:t/>
            </a:r>
            <a:br>
              <a:rPr lang="en-US" sz="3200" dirty="0" smtClean="0"/>
            </a:br>
            <a:r>
              <a:rPr lang="en-US" sz="3200" dirty="0" smtClean="0"/>
              <a:t/>
            </a:r>
            <a:br>
              <a:rPr lang="en-US" sz="3200" dirty="0" smtClean="0"/>
            </a:br>
            <a:r>
              <a:rPr lang="en-US" sz="3200" b="1" dirty="0" smtClean="0"/>
              <a:t>Needs of Young Learners in Early Childhood:</a:t>
            </a:r>
            <a:br>
              <a:rPr lang="en-US" sz="3200" b="1" dirty="0" smtClean="0"/>
            </a:br>
            <a:endParaRPr lang="en-US" sz="3200" b="1" dirty="0" smtClean="0"/>
          </a:p>
        </p:txBody>
      </p:sp>
      <p:sp>
        <p:nvSpPr>
          <p:cNvPr id="6147" name="Content Placeholder 2"/>
          <p:cNvSpPr>
            <a:spLocks noGrp="1"/>
          </p:cNvSpPr>
          <p:nvPr>
            <p:ph idx="1"/>
          </p:nvPr>
        </p:nvSpPr>
        <p:spPr/>
        <p:txBody>
          <a:bodyPr>
            <a:normAutofit fontScale="92500" lnSpcReduction="10000"/>
          </a:bodyPr>
          <a:lstStyle/>
          <a:p>
            <a:pPr marL="0" indent="0">
              <a:buFontTx/>
              <a:buNone/>
            </a:pPr>
            <a:r>
              <a:rPr lang="en-US" dirty="0" smtClean="0"/>
              <a:t>	</a:t>
            </a:r>
          </a:p>
          <a:p>
            <a:pPr marL="0" indent="0">
              <a:buFontTx/>
              <a:buNone/>
            </a:pPr>
            <a:r>
              <a:rPr lang="en-US" dirty="0" smtClean="0"/>
              <a:t>	Enough to Eat</a:t>
            </a:r>
          </a:p>
          <a:p>
            <a:pPr marL="0" indent="0">
              <a:buFontTx/>
              <a:buNone/>
            </a:pPr>
            <a:r>
              <a:rPr lang="en-US" dirty="0" smtClean="0"/>
              <a:t>	Consistent Family/Caregivers </a:t>
            </a:r>
          </a:p>
          <a:p>
            <a:pPr marL="0" indent="0">
              <a:buNone/>
            </a:pPr>
            <a:r>
              <a:rPr lang="en-US" dirty="0"/>
              <a:t>	A Safe and Consistent Place to Live</a:t>
            </a:r>
          </a:p>
          <a:p>
            <a:pPr marL="0" indent="0">
              <a:buFontTx/>
              <a:buNone/>
            </a:pPr>
            <a:r>
              <a:rPr lang="en-US" dirty="0"/>
              <a:t>	</a:t>
            </a:r>
            <a:r>
              <a:rPr lang="en-US" dirty="0" smtClean="0"/>
              <a:t>Medical Home</a:t>
            </a:r>
          </a:p>
          <a:p>
            <a:pPr marL="0" indent="0">
              <a:buFontTx/>
              <a:buNone/>
            </a:pPr>
            <a:r>
              <a:rPr lang="en-US" dirty="0" smtClean="0"/>
              <a:t>	Mental Health/Behavioral Strategies for 		Self Regulation</a:t>
            </a:r>
          </a:p>
          <a:p>
            <a:pPr marL="0" indent="0">
              <a:buFontTx/>
              <a:buNone/>
            </a:pPr>
            <a:r>
              <a:rPr lang="en-US" dirty="0"/>
              <a:t>	</a:t>
            </a:r>
            <a:r>
              <a:rPr lang="en-US" dirty="0" smtClean="0"/>
              <a:t>Learning Opportunities</a:t>
            </a:r>
          </a:p>
          <a:p>
            <a:pPr marL="0" indent="0">
              <a:buFontTx/>
              <a:buNone/>
            </a:pPr>
            <a:r>
              <a:rPr lang="en-US" dirty="0" smtClean="0"/>
              <a:t>	</a:t>
            </a:r>
          </a:p>
        </p:txBody>
      </p:sp>
    </p:spTree>
    <p:extLst>
      <p:ext uri="{BB962C8B-B14F-4D97-AF65-F5344CB8AC3E}">
        <p14:creationId xmlns:p14="http://schemas.microsoft.com/office/powerpoint/2010/main" val="36725456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Oval 4"/>
          <p:cNvSpPr>
            <a:spLocks noChangeArrowheads="1"/>
          </p:cNvSpPr>
          <p:nvPr/>
        </p:nvSpPr>
        <p:spPr bwMode="auto">
          <a:xfrm>
            <a:off x="1676400" y="1447800"/>
            <a:ext cx="5334000" cy="5105400"/>
          </a:xfrm>
          <a:prstGeom prst="ellipse">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79875" name="Oval 5"/>
          <p:cNvSpPr>
            <a:spLocks noChangeArrowheads="1"/>
          </p:cNvSpPr>
          <p:nvPr/>
        </p:nvSpPr>
        <p:spPr bwMode="auto">
          <a:xfrm>
            <a:off x="2241550" y="1989138"/>
            <a:ext cx="4203700" cy="4022725"/>
          </a:xfrm>
          <a:prstGeom prst="ellipse">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79876" name="Oval 6"/>
          <p:cNvSpPr>
            <a:spLocks noChangeArrowheads="1"/>
          </p:cNvSpPr>
          <p:nvPr/>
        </p:nvSpPr>
        <p:spPr bwMode="auto">
          <a:xfrm>
            <a:off x="2790825" y="2514600"/>
            <a:ext cx="3105150" cy="2971800"/>
          </a:xfrm>
          <a:prstGeom prst="ellipse">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79877" name="Oval 7"/>
          <p:cNvSpPr>
            <a:spLocks noChangeArrowheads="1"/>
          </p:cNvSpPr>
          <p:nvPr/>
        </p:nvSpPr>
        <p:spPr bwMode="auto">
          <a:xfrm>
            <a:off x="3308350" y="3009900"/>
            <a:ext cx="2070100" cy="1981200"/>
          </a:xfrm>
          <a:prstGeom prst="ellipse">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79878" name="Oval 8"/>
          <p:cNvSpPr>
            <a:spLocks noChangeArrowheads="1"/>
          </p:cNvSpPr>
          <p:nvPr/>
        </p:nvSpPr>
        <p:spPr bwMode="auto">
          <a:xfrm>
            <a:off x="3825875" y="3535363"/>
            <a:ext cx="1035050" cy="930275"/>
          </a:xfrm>
          <a:prstGeom prst="ellipse">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79879" name="Text Box 9"/>
          <p:cNvSpPr txBox="1">
            <a:spLocks noChangeArrowheads="1"/>
          </p:cNvSpPr>
          <p:nvPr/>
        </p:nvSpPr>
        <p:spPr bwMode="auto">
          <a:xfrm>
            <a:off x="3182938" y="1566863"/>
            <a:ext cx="23209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en-US" sz="1600"/>
              <a:t>Larger Society</a:t>
            </a:r>
          </a:p>
        </p:txBody>
      </p:sp>
      <p:sp>
        <p:nvSpPr>
          <p:cNvPr id="79880" name="Text Box 10"/>
          <p:cNvSpPr txBox="1">
            <a:spLocks noChangeArrowheads="1"/>
          </p:cNvSpPr>
          <p:nvPr/>
        </p:nvSpPr>
        <p:spPr bwMode="auto">
          <a:xfrm>
            <a:off x="2667000" y="2009775"/>
            <a:ext cx="34290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sz="1600"/>
              <a:t>Early </a:t>
            </a:r>
          </a:p>
          <a:p>
            <a:pPr algn="ctr" eaLnBrk="1" hangingPunct="1"/>
            <a:r>
              <a:rPr lang="en-US" sz="1600"/>
              <a:t>Intervention/ ECSE Programs</a:t>
            </a:r>
          </a:p>
        </p:txBody>
      </p:sp>
      <p:sp>
        <p:nvSpPr>
          <p:cNvPr id="79881" name="Text Box 11"/>
          <p:cNvSpPr txBox="1">
            <a:spLocks noChangeArrowheads="1"/>
          </p:cNvSpPr>
          <p:nvPr/>
        </p:nvSpPr>
        <p:spPr bwMode="auto">
          <a:xfrm>
            <a:off x="3182938" y="2660650"/>
            <a:ext cx="23209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en-US" sz="1600"/>
              <a:t>Community</a:t>
            </a:r>
          </a:p>
        </p:txBody>
      </p:sp>
      <p:sp>
        <p:nvSpPr>
          <p:cNvPr id="79882" name="Text Box 12"/>
          <p:cNvSpPr txBox="1">
            <a:spLocks noChangeArrowheads="1"/>
          </p:cNvSpPr>
          <p:nvPr/>
        </p:nvSpPr>
        <p:spPr bwMode="auto">
          <a:xfrm>
            <a:off x="3182938" y="3176588"/>
            <a:ext cx="23209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en-US" sz="1600"/>
              <a:t>Family</a:t>
            </a:r>
          </a:p>
        </p:txBody>
      </p:sp>
      <p:sp>
        <p:nvSpPr>
          <p:cNvPr id="79883" name="Text Box 13"/>
          <p:cNvSpPr txBox="1">
            <a:spLocks noChangeArrowheads="1"/>
          </p:cNvSpPr>
          <p:nvPr/>
        </p:nvSpPr>
        <p:spPr bwMode="auto">
          <a:xfrm>
            <a:off x="3182938" y="3851275"/>
            <a:ext cx="23209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en-US" sz="1600"/>
              <a:t>Child</a:t>
            </a:r>
          </a:p>
        </p:txBody>
      </p:sp>
      <p:sp>
        <p:nvSpPr>
          <p:cNvPr id="79884" name="Text Box 14"/>
          <p:cNvSpPr txBox="1">
            <a:spLocks noChangeArrowheads="1"/>
          </p:cNvSpPr>
          <p:nvPr/>
        </p:nvSpPr>
        <p:spPr bwMode="auto">
          <a:xfrm>
            <a:off x="3182938" y="4486275"/>
            <a:ext cx="23209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en-US" sz="1600"/>
              <a:t>Home Routines</a:t>
            </a:r>
          </a:p>
        </p:txBody>
      </p:sp>
      <p:sp>
        <p:nvSpPr>
          <p:cNvPr id="79885" name="Text Box 15"/>
          <p:cNvSpPr txBox="1">
            <a:spLocks noChangeArrowheads="1"/>
          </p:cNvSpPr>
          <p:nvPr/>
        </p:nvSpPr>
        <p:spPr bwMode="auto">
          <a:xfrm>
            <a:off x="3182938" y="4954588"/>
            <a:ext cx="23209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en-US" sz="1600"/>
              <a:t>Community Activities</a:t>
            </a:r>
          </a:p>
        </p:txBody>
      </p:sp>
      <p:sp>
        <p:nvSpPr>
          <p:cNvPr id="79886" name="Text Box 16"/>
          <p:cNvSpPr txBox="1">
            <a:spLocks noChangeArrowheads="1"/>
          </p:cNvSpPr>
          <p:nvPr/>
        </p:nvSpPr>
        <p:spPr bwMode="auto">
          <a:xfrm>
            <a:off x="3182938" y="5519738"/>
            <a:ext cx="23209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en-US" sz="1600"/>
              <a:t>Program Practices</a:t>
            </a:r>
          </a:p>
        </p:txBody>
      </p:sp>
      <p:sp>
        <p:nvSpPr>
          <p:cNvPr id="79887" name="Text Box 17"/>
          <p:cNvSpPr txBox="1">
            <a:spLocks noChangeArrowheads="1"/>
          </p:cNvSpPr>
          <p:nvPr/>
        </p:nvSpPr>
        <p:spPr bwMode="auto">
          <a:xfrm>
            <a:off x="3182938" y="6059488"/>
            <a:ext cx="23209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en-US" sz="1600"/>
              <a:t>Cultural Beliefs/Values</a:t>
            </a:r>
          </a:p>
        </p:txBody>
      </p:sp>
      <p:sp>
        <p:nvSpPr>
          <p:cNvPr id="79888" name="Rectangle 18"/>
          <p:cNvSpPr>
            <a:spLocks noChangeArrowheads="1"/>
          </p:cNvSpPr>
          <p:nvPr/>
        </p:nvSpPr>
        <p:spPr bwMode="auto">
          <a:xfrm>
            <a:off x="0" y="-15875"/>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en-US" sz="3200">
                <a:solidFill>
                  <a:schemeClr val="tx2"/>
                </a:solidFill>
              </a:rPr>
              <a:t>Model for Viewing Different Ecological Settings as Sources of Learning Experiences and Opportunities</a:t>
            </a:r>
          </a:p>
        </p:txBody>
      </p:sp>
    </p:spTree>
    <p:extLst>
      <p:ext uri="{BB962C8B-B14F-4D97-AF65-F5344CB8AC3E}">
        <p14:creationId xmlns:p14="http://schemas.microsoft.com/office/powerpoint/2010/main" val="37624087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274638"/>
            <a:ext cx="8229600" cy="2544762"/>
          </a:xfrm>
        </p:spPr>
        <p:txBody>
          <a:bodyPr>
            <a:normAutofit/>
          </a:bodyPr>
          <a:lstStyle/>
          <a:p>
            <a:r>
              <a:rPr lang="en-US" b="1" dirty="0" smtClean="0"/>
              <a:t>And, changing </a:t>
            </a:r>
            <a:r>
              <a:rPr lang="en-US" b="1" dirty="0"/>
              <a:t>roles for early childhood professionals</a:t>
            </a:r>
            <a:r>
              <a:rPr lang="en-US" dirty="0"/>
              <a:t>:</a:t>
            </a:r>
            <a:br>
              <a:rPr lang="en-US" dirty="0"/>
            </a:br>
            <a:endParaRPr lang="en-US" dirty="0" smtClean="0"/>
          </a:p>
        </p:txBody>
      </p:sp>
      <p:sp>
        <p:nvSpPr>
          <p:cNvPr id="3" name="Content Placeholder 2"/>
          <p:cNvSpPr>
            <a:spLocks noGrp="1"/>
          </p:cNvSpPr>
          <p:nvPr>
            <p:ph idx="1"/>
          </p:nvPr>
        </p:nvSpPr>
        <p:spPr>
          <a:xfrm>
            <a:off x="533400" y="2209800"/>
            <a:ext cx="7772400" cy="4343400"/>
          </a:xfrm>
        </p:spPr>
        <p:txBody>
          <a:bodyPr>
            <a:normAutofit/>
          </a:bodyPr>
          <a:lstStyle/>
          <a:p>
            <a:pPr marL="1828800" lvl="4" indent="0">
              <a:buFontTx/>
              <a:buNone/>
              <a:defRPr/>
            </a:pPr>
            <a:r>
              <a:rPr lang="en-US" sz="3200" dirty="0" smtClean="0"/>
              <a:t>Listener</a:t>
            </a:r>
          </a:p>
          <a:p>
            <a:pPr marL="0" indent="0">
              <a:buFontTx/>
              <a:buNone/>
              <a:defRPr/>
            </a:pPr>
            <a:r>
              <a:rPr lang="en-US" dirty="0" smtClean="0"/>
              <a:t>		Conceptualizer</a:t>
            </a:r>
          </a:p>
          <a:p>
            <a:pPr marL="0" indent="0">
              <a:buFontTx/>
              <a:buNone/>
              <a:defRPr/>
            </a:pPr>
            <a:r>
              <a:rPr lang="en-US" dirty="0"/>
              <a:t>	</a:t>
            </a:r>
            <a:r>
              <a:rPr lang="en-US" dirty="0" smtClean="0"/>
              <a:t>	Collaborator</a:t>
            </a:r>
          </a:p>
          <a:p>
            <a:pPr marL="0" indent="0">
              <a:buFontTx/>
              <a:buNone/>
              <a:defRPr/>
            </a:pPr>
            <a:r>
              <a:rPr lang="en-US" dirty="0"/>
              <a:t>	</a:t>
            </a:r>
            <a:r>
              <a:rPr lang="en-US" dirty="0" smtClean="0"/>
              <a:t>	Synthesizer</a:t>
            </a:r>
          </a:p>
          <a:p>
            <a:pPr marL="0" indent="0">
              <a:buFontTx/>
              <a:buNone/>
              <a:defRPr/>
            </a:pPr>
            <a:r>
              <a:rPr lang="en-US" dirty="0"/>
              <a:t>	</a:t>
            </a:r>
            <a:r>
              <a:rPr lang="en-US" dirty="0" smtClean="0"/>
              <a:t>	Instructor/Educator</a:t>
            </a:r>
          </a:p>
          <a:p>
            <a:pPr marL="0" indent="0">
              <a:buFontTx/>
              <a:buNone/>
              <a:defRPr/>
            </a:pPr>
            <a:r>
              <a:rPr lang="en-US" dirty="0"/>
              <a:t>	</a:t>
            </a:r>
            <a:r>
              <a:rPr lang="en-US" dirty="0" smtClean="0"/>
              <a:t>	Evaluator</a:t>
            </a:r>
          </a:p>
          <a:p>
            <a:pPr marL="0" indent="0">
              <a:buFontTx/>
              <a:buNone/>
              <a:defRPr/>
            </a:pPr>
            <a:r>
              <a:rPr lang="en-US" sz="2000" dirty="0"/>
              <a:t> </a:t>
            </a:r>
            <a:r>
              <a:rPr lang="en-US" sz="2000" dirty="0" smtClean="0"/>
              <a:t>                                                                                               Bricker(1976)</a:t>
            </a:r>
            <a:endParaRPr lang="en-US" sz="2000" dirty="0"/>
          </a:p>
        </p:txBody>
      </p:sp>
    </p:spTree>
    <p:extLst>
      <p:ext uri="{BB962C8B-B14F-4D97-AF65-F5344CB8AC3E}">
        <p14:creationId xmlns:p14="http://schemas.microsoft.com/office/powerpoint/2010/main" val="37737834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447800" y="228600"/>
            <a:ext cx="6781800" cy="830997"/>
          </a:xfrm>
          <a:prstGeom prst="rect">
            <a:avLst/>
          </a:prstGeom>
          <a:noFill/>
        </p:spPr>
        <p:txBody>
          <a:bodyPr wrap="square" rtlCol="0">
            <a:spAutoFit/>
          </a:bodyPr>
          <a:lstStyle/>
          <a:p>
            <a:pPr algn="ctr"/>
            <a:r>
              <a:rPr lang="en-US" sz="2400" b="1" dirty="0" smtClean="0"/>
              <a:t>Qualified Personnel who provide early intervention services include …</a:t>
            </a:r>
            <a:endParaRPr lang="en-US" sz="2400" b="1" dirty="0"/>
          </a:p>
        </p:txBody>
      </p:sp>
      <p:sp>
        <p:nvSpPr>
          <p:cNvPr id="4" name="TextBox 3"/>
          <p:cNvSpPr txBox="1"/>
          <p:nvPr/>
        </p:nvSpPr>
        <p:spPr>
          <a:xfrm>
            <a:off x="1447800" y="1295400"/>
            <a:ext cx="7391400" cy="5029518"/>
          </a:xfrm>
          <a:prstGeom prst="rect">
            <a:avLst/>
          </a:prstGeom>
          <a:noFill/>
        </p:spPr>
        <p:txBody>
          <a:bodyPr wrap="square" rtlCol="0">
            <a:spAutoFit/>
          </a:bodyPr>
          <a:lstStyle/>
          <a:p>
            <a:pPr>
              <a:lnSpc>
                <a:spcPct val="150000"/>
              </a:lnSpc>
              <a:buFont typeface="Arial" pitchFamily="34" charset="0"/>
              <a:buChar char="•"/>
            </a:pPr>
            <a:r>
              <a:rPr lang="en-US" dirty="0" smtClean="0"/>
              <a:t>Special educators</a:t>
            </a:r>
          </a:p>
          <a:p>
            <a:pPr>
              <a:lnSpc>
                <a:spcPct val="150000"/>
              </a:lnSpc>
              <a:buFont typeface="Arial" pitchFamily="34" charset="0"/>
              <a:buChar char="•"/>
            </a:pPr>
            <a:r>
              <a:rPr lang="en-US" dirty="0" smtClean="0"/>
              <a:t>Speech-language pathologists and audiologists</a:t>
            </a:r>
          </a:p>
          <a:p>
            <a:pPr>
              <a:lnSpc>
                <a:spcPct val="150000"/>
              </a:lnSpc>
              <a:buFont typeface="Arial" pitchFamily="34" charset="0"/>
              <a:buChar char="•"/>
            </a:pPr>
            <a:r>
              <a:rPr lang="en-US" dirty="0" smtClean="0"/>
              <a:t>Occupational therapists</a:t>
            </a:r>
          </a:p>
          <a:p>
            <a:pPr>
              <a:lnSpc>
                <a:spcPct val="150000"/>
              </a:lnSpc>
              <a:buFont typeface="Arial" pitchFamily="34" charset="0"/>
              <a:buChar char="•"/>
            </a:pPr>
            <a:r>
              <a:rPr lang="en-US" dirty="0" smtClean="0"/>
              <a:t>Physical therapists</a:t>
            </a:r>
          </a:p>
          <a:p>
            <a:pPr>
              <a:lnSpc>
                <a:spcPct val="150000"/>
              </a:lnSpc>
              <a:buFont typeface="Arial" pitchFamily="34" charset="0"/>
              <a:buChar char="•"/>
            </a:pPr>
            <a:r>
              <a:rPr lang="en-US" dirty="0" smtClean="0"/>
              <a:t>Psychologists</a:t>
            </a:r>
          </a:p>
          <a:p>
            <a:pPr>
              <a:lnSpc>
                <a:spcPct val="150000"/>
              </a:lnSpc>
              <a:buFont typeface="Arial" pitchFamily="34" charset="0"/>
              <a:buChar char="•"/>
            </a:pPr>
            <a:r>
              <a:rPr lang="en-US" dirty="0" smtClean="0"/>
              <a:t>Social workers</a:t>
            </a:r>
          </a:p>
          <a:p>
            <a:pPr>
              <a:lnSpc>
                <a:spcPct val="150000"/>
              </a:lnSpc>
              <a:buFont typeface="Arial" pitchFamily="34" charset="0"/>
              <a:buChar char="•"/>
            </a:pPr>
            <a:r>
              <a:rPr lang="en-US" dirty="0" smtClean="0"/>
              <a:t>Nurses</a:t>
            </a:r>
          </a:p>
          <a:p>
            <a:pPr>
              <a:lnSpc>
                <a:spcPct val="150000"/>
              </a:lnSpc>
              <a:buFont typeface="Arial" pitchFamily="34" charset="0"/>
              <a:buChar char="•"/>
            </a:pPr>
            <a:r>
              <a:rPr lang="en-US" dirty="0" smtClean="0"/>
              <a:t>Registered dietitians</a:t>
            </a:r>
          </a:p>
          <a:p>
            <a:pPr>
              <a:lnSpc>
                <a:spcPct val="150000"/>
              </a:lnSpc>
              <a:buFont typeface="Arial" pitchFamily="34" charset="0"/>
              <a:buChar char="•"/>
            </a:pPr>
            <a:r>
              <a:rPr lang="en-US" dirty="0" smtClean="0"/>
              <a:t>Family therapists</a:t>
            </a:r>
          </a:p>
          <a:p>
            <a:pPr>
              <a:lnSpc>
                <a:spcPct val="150000"/>
              </a:lnSpc>
              <a:buFont typeface="Arial" pitchFamily="34" charset="0"/>
              <a:buChar char="•"/>
            </a:pPr>
            <a:r>
              <a:rPr lang="en-US" dirty="0" smtClean="0"/>
              <a:t>Vision specialists, including ophthalmologists and optometrists</a:t>
            </a:r>
          </a:p>
          <a:p>
            <a:pPr>
              <a:lnSpc>
                <a:spcPct val="150000"/>
              </a:lnSpc>
              <a:buFont typeface="Arial" pitchFamily="34" charset="0"/>
              <a:buChar char="•"/>
            </a:pPr>
            <a:r>
              <a:rPr lang="en-US" dirty="0" smtClean="0"/>
              <a:t>Orientation and mobility specialists</a:t>
            </a:r>
          </a:p>
          <a:p>
            <a:pPr>
              <a:lnSpc>
                <a:spcPct val="150000"/>
              </a:lnSpc>
              <a:buFont typeface="Arial" pitchFamily="34" charset="0"/>
              <a:buChar char="•"/>
            </a:pPr>
            <a:r>
              <a:rPr lang="en-US" dirty="0" smtClean="0"/>
              <a:t>Pediatricians and other physicians</a:t>
            </a:r>
          </a:p>
        </p:txBody>
      </p:sp>
    </p:spTree>
    <p:extLst>
      <p:ext uri="{BB962C8B-B14F-4D97-AF65-F5344CB8AC3E}">
        <p14:creationId xmlns:p14="http://schemas.microsoft.com/office/powerpoint/2010/main" val="32932882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0" y="37195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29699" name="Rectangle 3"/>
          <p:cNvSpPr>
            <a:spLocks noChangeArrowheads="1"/>
          </p:cNvSpPr>
          <p:nvPr/>
        </p:nvSpPr>
        <p:spPr bwMode="auto">
          <a:xfrm>
            <a:off x="228600" y="219075"/>
            <a:ext cx="87630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en-US" sz="4000" b="1">
                <a:solidFill>
                  <a:schemeClr val="tx2"/>
                </a:solidFill>
              </a:rPr>
              <a:t>General Role of Service Providers</a:t>
            </a:r>
          </a:p>
        </p:txBody>
      </p:sp>
      <p:sp>
        <p:nvSpPr>
          <p:cNvPr id="29700" name="Rectangle 4"/>
          <p:cNvSpPr>
            <a:spLocks noChangeArrowheads="1"/>
          </p:cNvSpPr>
          <p:nvPr/>
        </p:nvSpPr>
        <p:spPr bwMode="auto">
          <a:xfrm>
            <a:off x="304800" y="2676525"/>
            <a:ext cx="8610600" cy="349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ct val="20000"/>
              </a:spcBef>
              <a:buFontTx/>
              <a:buChar char="•"/>
            </a:pPr>
            <a:r>
              <a:rPr lang="en-US" sz="2400"/>
              <a:t>Consulting with parents, other service providers, and representatives of appropriate community agencies to ensure the effective provision of services in that area;</a:t>
            </a:r>
          </a:p>
          <a:p>
            <a:pPr marL="342900" indent="-342900">
              <a:spcBef>
                <a:spcPct val="20000"/>
              </a:spcBef>
              <a:buFontTx/>
              <a:buChar char="•"/>
            </a:pPr>
            <a:r>
              <a:rPr lang="en-US" sz="2400"/>
              <a:t>Training parents and others regarding the provision of those services; and</a:t>
            </a:r>
          </a:p>
          <a:p>
            <a:pPr marL="342900" indent="-342900">
              <a:spcBef>
                <a:spcPct val="20000"/>
              </a:spcBef>
              <a:buFontTx/>
              <a:buChar char="•"/>
            </a:pPr>
            <a:r>
              <a:rPr lang="en-US" sz="2400"/>
              <a:t>Participating in the multidisciplinary team’s assessment of a child and the child’s family, and in the development of integrated goals and outcomes for the individualized family service plan.</a:t>
            </a:r>
          </a:p>
          <a:p>
            <a:pPr marL="342900" indent="-342900">
              <a:spcBef>
                <a:spcPct val="20000"/>
              </a:spcBef>
              <a:buFontTx/>
              <a:buChar char="•"/>
            </a:pPr>
            <a:endParaRPr lang="en-US" sz="2600"/>
          </a:p>
        </p:txBody>
      </p:sp>
      <p:sp>
        <p:nvSpPr>
          <p:cNvPr id="29701" name="Text Box 5"/>
          <p:cNvSpPr txBox="1">
            <a:spLocks noChangeArrowheads="1"/>
          </p:cNvSpPr>
          <p:nvPr/>
        </p:nvSpPr>
        <p:spPr bwMode="auto">
          <a:xfrm>
            <a:off x="457200" y="1295400"/>
            <a:ext cx="83058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spcBef>
                <a:spcPct val="50000"/>
              </a:spcBef>
            </a:pPr>
            <a:r>
              <a:rPr lang="en-US" sz="2400"/>
              <a:t>To the extent appropriate, service providers in each area of early intervention services included in paragraph (d) of this section are responsible for:</a:t>
            </a:r>
          </a:p>
        </p:txBody>
      </p:sp>
    </p:spTree>
    <p:extLst>
      <p:ext uri="{BB962C8B-B14F-4D97-AF65-F5344CB8AC3E}">
        <p14:creationId xmlns:p14="http://schemas.microsoft.com/office/powerpoint/2010/main" val="18756686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smtClean="0"/>
              <a:t>Definition of Expert</a:t>
            </a:r>
          </a:p>
        </p:txBody>
      </p:sp>
      <p:sp>
        <p:nvSpPr>
          <p:cNvPr id="3075" name="Content Placeholder 2"/>
          <p:cNvSpPr>
            <a:spLocks noGrp="1"/>
          </p:cNvSpPr>
          <p:nvPr>
            <p:ph idx="1"/>
          </p:nvPr>
        </p:nvSpPr>
        <p:spPr/>
        <p:txBody>
          <a:bodyPr/>
          <a:lstStyle/>
          <a:p>
            <a:pPr marL="0" indent="0">
              <a:buFontTx/>
              <a:buNone/>
            </a:pPr>
            <a:endParaRPr lang="en-US" smtClean="0"/>
          </a:p>
          <a:p>
            <a:pPr marL="0" indent="0" algn="ctr">
              <a:buFontTx/>
              <a:buNone/>
            </a:pPr>
            <a:r>
              <a:rPr lang="en-US" smtClean="0"/>
              <a:t>One who knows a lot about a subject</a:t>
            </a:r>
          </a:p>
          <a:p>
            <a:pPr marL="0" indent="0" algn="ctr">
              <a:buFontTx/>
              <a:buNone/>
            </a:pPr>
            <a:r>
              <a:rPr lang="en-US" smtClean="0"/>
              <a:t>                              </a:t>
            </a:r>
          </a:p>
          <a:p>
            <a:pPr marL="0" indent="0" algn="ctr">
              <a:buFontTx/>
              <a:buNone/>
            </a:pPr>
            <a:r>
              <a:rPr lang="en-US" smtClean="0"/>
              <a:t>OR</a:t>
            </a:r>
          </a:p>
          <a:p>
            <a:pPr marL="0" indent="0" algn="ctr">
              <a:buFontTx/>
              <a:buNone/>
            </a:pPr>
            <a:endParaRPr lang="en-US" smtClean="0"/>
          </a:p>
          <a:p>
            <a:pPr marL="0" indent="0" algn="ctr">
              <a:buFontTx/>
              <a:buNone/>
            </a:pPr>
            <a:r>
              <a:rPr lang="en-US" smtClean="0"/>
              <a:t>One who has a powerpoint</a:t>
            </a:r>
          </a:p>
          <a:p>
            <a:pPr marL="0" indent="0">
              <a:buFontTx/>
              <a:buNone/>
            </a:pPr>
            <a:endParaRPr lang="en-US" smtClean="0"/>
          </a:p>
        </p:txBody>
      </p:sp>
    </p:spTree>
    <p:extLst>
      <p:ext uri="{BB962C8B-B14F-4D97-AF65-F5344CB8AC3E}">
        <p14:creationId xmlns:p14="http://schemas.microsoft.com/office/powerpoint/2010/main" val="741227568"/>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85800" y="533400"/>
            <a:ext cx="7772400" cy="1143000"/>
          </a:xfrm>
        </p:spPr>
        <p:txBody>
          <a:bodyPr/>
          <a:lstStyle/>
          <a:p>
            <a:pPr eaLnBrk="1" hangingPunct="1"/>
            <a:r>
              <a:rPr lang="en-US" sz="4000" b="1" smtClean="0"/>
              <a:t>Implications for Services</a:t>
            </a:r>
          </a:p>
        </p:txBody>
      </p:sp>
      <p:sp>
        <p:nvSpPr>
          <p:cNvPr id="291843" name="Rectangle 3"/>
          <p:cNvSpPr>
            <a:spLocks noGrp="1" noChangeArrowheads="1"/>
          </p:cNvSpPr>
          <p:nvPr>
            <p:ph type="body" idx="1"/>
          </p:nvPr>
        </p:nvSpPr>
        <p:spPr>
          <a:xfrm>
            <a:off x="838200" y="1828800"/>
            <a:ext cx="7772400" cy="4114800"/>
          </a:xfrm>
        </p:spPr>
        <p:txBody>
          <a:bodyPr/>
          <a:lstStyle/>
          <a:p>
            <a:pPr eaLnBrk="1" hangingPunct="1"/>
            <a:r>
              <a:rPr lang="en-US" dirty="0" smtClean="0"/>
              <a:t>Family-Centered Philosophy</a:t>
            </a:r>
          </a:p>
          <a:p>
            <a:pPr eaLnBrk="1" hangingPunct="1"/>
            <a:endParaRPr lang="en-US" dirty="0" smtClean="0"/>
          </a:p>
          <a:p>
            <a:pPr eaLnBrk="1" hangingPunct="1"/>
            <a:r>
              <a:rPr lang="en-US" dirty="0" smtClean="0"/>
              <a:t>Collaborations/Teaming</a:t>
            </a:r>
          </a:p>
          <a:p>
            <a:pPr eaLnBrk="1" hangingPunct="1"/>
            <a:endParaRPr lang="en-US" dirty="0" smtClean="0"/>
          </a:p>
          <a:p>
            <a:pPr eaLnBrk="1" hangingPunct="1"/>
            <a:r>
              <a:rPr lang="en-US" dirty="0" smtClean="0"/>
              <a:t>Evidenced Based Practices</a:t>
            </a:r>
          </a:p>
          <a:p>
            <a:pPr eaLnBrk="1" hangingPunct="1"/>
            <a:endParaRPr lang="en-US" dirty="0" smtClean="0"/>
          </a:p>
          <a:p>
            <a:pPr eaLnBrk="1" hangingPunct="1"/>
            <a:r>
              <a:rPr lang="en-US" dirty="0" smtClean="0"/>
              <a:t>Measurable and Functional Outcomes</a:t>
            </a:r>
          </a:p>
        </p:txBody>
      </p:sp>
    </p:spTree>
    <p:extLst>
      <p:ext uri="{BB962C8B-B14F-4D97-AF65-F5344CB8AC3E}">
        <p14:creationId xmlns:p14="http://schemas.microsoft.com/office/powerpoint/2010/main" val="1876347246"/>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91843">
                                            <p:txEl>
                                              <p:pRg st="0" end="0"/>
                                            </p:txEl>
                                          </p:spTgt>
                                        </p:tgtEl>
                                        <p:attrNameLst>
                                          <p:attrName>style.visibility</p:attrName>
                                        </p:attrNameLst>
                                      </p:cBhvr>
                                      <p:to>
                                        <p:strVal val="visible"/>
                                      </p:to>
                                    </p:set>
                                    <p:animEffect transition="in" filter="dissolve">
                                      <p:cBhvr>
                                        <p:cTn id="7" dur="500"/>
                                        <p:tgtEl>
                                          <p:spTgt spid="29184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91843">
                                            <p:txEl>
                                              <p:pRg st="2" end="2"/>
                                            </p:txEl>
                                          </p:spTgt>
                                        </p:tgtEl>
                                        <p:attrNameLst>
                                          <p:attrName>style.visibility</p:attrName>
                                        </p:attrNameLst>
                                      </p:cBhvr>
                                      <p:to>
                                        <p:strVal val="visible"/>
                                      </p:to>
                                    </p:set>
                                    <p:animEffect transition="in" filter="dissolve">
                                      <p:cBhvr>
                                        <p:cTn id="12" dur="500"/>
                                        <p:tgtEl>
                                          <p:spTgt spid="29184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91843">
                                            <p:txEl>
                                              <p:pRg st="4" end="4"/>
                                            </p:txEl>
                                          </p:spTgt>
                                        </p:tgtEl>
                                        <p:attrNameLst>
                                          <p:attrName>style.visibility</p:attrName>
                                        </p:attrNameLst>
                                      </p:cBhvr>
                                      <p:to>
                                        <p:strVal val="visible"/>
                                      </p:to>
                                    </p:set>
                                    <p:animEffect transition="in" filter="dissolve">
                                      <p:cBhvr>
                                        <p:cTn id="17" dur="500"/>
                                        <p:tgtEl>
                                          <p:spTgt spid="29184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91843">
                                            <p:txEl>
                                              <p:pRg st="6" end="6"/>
                                            </p:txEl>
                                          </p:spTgt>
                                        </p:tgtEl>
                                        <p:attrNameLst>
                                          <p:attrName>style.visibility</p:attrName>
                                        </p:attrNameLst>
                                      </p:cBhvr>
                                      <p:to>
                                        <p:strVal val="visible"/>
                                      </p:to>
                                    </p:set>
                                    <p:animEffect transition="in" filter="dissolve">
                                      <p:cBhvr>
                                        <p:cTn id="22" dur="500"/>
                                        <p:tgtEl>
                                          <p:spTgt spid="29184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1843"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2293938" y="873125"/>
            <a:ext cx="4267200"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4400" b="1" dirty="0" smtClean="0"/>
              <a:t>Family-Centered Philosophy</a:t>
            </a:r>
            <a:endParaRPr lang="en-US" sz="4400" b="1" dirty="0"/>
          </a:p>
        </p:txBody>
      </p:sp>
      <p:sp>
        <p:nvSpPr>
          <p:cNvPr id="22531" name="Text Box 3"/>
          <p:cNvSpPr txBox="1">
            <a:spLocks noChangeArrowheads="1"/>
          </p:cNvSpPr>
          <p:nvPr/>
        </p:nvSpPr>
        <p:spPr bwMode="auto">
          <a:xfrm>
            <a:off x="1066800" y="2514600"/>
            <a:ext cx="7086600" cy="28142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30000"/>
              </a:lnSpc>
            </a:pPr>
            <a:endParaRPr lang="en-US" dirty="0" smtClean="0"/>
          </a:p>
          <a:p>
            <a:pPr>
              <a:lnSpc>
                <a:spcPct val="130000"/>
              </a:lnSpc>
            </a:pPr>
            <a:r>
              <a:rPr lang="en-US" sz="2400" dirty="0" smtClean="0"/>
              <a:t>Care </a:t>
            </a:r>
            <a:r>
              <a:rPr lang="en-US" sz="2400" dirty="0"/>
              <a:t>that recognizes and respects the pivotal role of the family in the lives of children.  It supports families in their natural caregiving roles, promotes normal patterns of living, and ensures family collaboration and choice in the provision of services to the child.</a:t>
            </a:r>
          </a:p>
        </p:txBody>
      </p:sp>
    </p:spTree>
    <p:extLst>
      <p:ext uri="{BB962C8B-B14F-4D97-AF65-F5344CB8AC3E}">
        <p14:creationId xmlns:p14="http://schemas.microsoft.com/office/powerpoint/2010/main" val="39187775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Text Box 2"/>
          <p:cNvSpPr txBox="1">
            <a:spLocks noChangeArrowheads="1"/>
          </p:cNvSpPr>
          <p:nvPr/>
        </p:nvSpPr>
        <p:spPr bwMode="auto">
          <a:xfrm>
            <a:off x="1905000" y="2152650"/>
            <a:ext cx="5334000"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4800" b="1"/>
              <a:t>Team Process</a:t>
            </a:r>
          </a:p>
        </p:txBody>
      </p:sp>
    </p:spTree>
    <p:extLst>
      <p:ext uri="{BB962C8B-B14F-4D97-AF65-F5344CB8AC3E}">
        <p14:creationId xmlns:p14="http://schemas.microsoft.com/office/powerpoint/2010/main" val="39742712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ChangeArrowheads="1"/>
          </p:cNvSpPr>
          <p:nvPr/>
        </p:nvSpPr>
        <p:spPr bwMode="auto">
          <a:xfrm>
            <a:off x="0" y="37195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69635" name="Rectangle 3"/>
          <p:cNvSpPr>
            <a:spLocks noChangeArrowheads="1"/>
          </p:cNvSpPr>
          <p:nvPr/>
        </p:nvSpPr>
        <p:spPr bwMode="auto">
          <a:xfrm>
            <a:off x="609600" y="728663"/>
            <a:ext cx="7924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sz="4400" b="1">
                <a:solidFill>
                  <a:schemeClr val="tx2"/>
                </a:solidFill>
              </a:rPr>
              <a:t>Collaboration</a:t>
            </a:r>
          </a:p>
        </p:txBody>
      </p:sp>
      <p:sp>
        <p:nvSpPr>
          <p:cNvPr id="69636" name="Rectangle 4"/>
          <p:cNvSpPr>
            <a:spLocks noChangeArrowheads="1"/>
          </p:cNvSpPr>
          <p:nvPr/>
        </p:nvSpPr>
        <p:spPr bwMode="auto">
          <a:xfrm>
            <a:off x="1004888" y="2214563"/>
            <a:ext cx="7453312" cy="2643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457200" indent="-457200">
              <a:spcBef>
                <a:spcPct val="20000"/>
              </a:spcBef>
              <a:spcAft>
                <a:spcPct val="50000"/>
              </a:spcAft>
              <a:buFontTx/>
              <a:buAutoNum type="arabicPeriod"/>
            </a:pPr>
            <a:r>
              <a:rPr lang="en-US" sz="3600"/>
              <a:t>to work together, especially in some literary, artistic, or scientific understanding;</a:t>
            </a:r>
          </a:p>
          <a:p>
            <a:pPr marL="457200" indent="-457200">
              <a:spcBef>
                <a:spcPct val="20000"/>
              </a:spcBef>
              <a:spcAft>
                <a:spcPct val="50000"/>
              </a:spcAft>
              <a:buFontTx/>
              <a:buAutoNum type="arabicPeriod"/>
            </a:pPr>
            <a:r>
              <a:rPr lang="en-US" sz="3600"/>
              <a:t>to cooperate with an enemy invader.</a:t>
            </a:r>
          </a:p>
          <a:p>
            <a:pPr marL="457200" indent="-457200" algn="ctr">
              <a:spcBef>
                <a:spcPct val="20000"/>
              </a:spcBef>
              <a:buFontTx/>
              <a:buChar char="•"/>
            </a:pPr>
            <a:endParaRPr lang="en-US" sz="3600"/>
          </a:p>
          <a:p>
            <a:pPr marL="457200" indent="-457200">
              <a:spcBef>
                <a:spcPct val="20000"/>
              </a:spcBef>
            </a:pPr>
            <a:endParaRPr lang="en-US"/>
          </a:p>
        </p:txBody>
      </p:sp>
      <p:sp>
        <p:nvSpPr>
          <p:cNvPr id="69637" name="Text Box 5"/>
          <p:cNvSpPr txBox="1">
            <a:spLocks noChangeArrowheads="1"/>
          </p:cNvSpPr>
          <p:nvPr/>
        </p:nvSpPr>
        <p:spPr bwMode="auto">
          <a:xfrm>
            <a:off x="3762375" y="5791200"/>
            <a:ext cx="5029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000"/>
              <a:t>WEBSTER’S NEW WORLD DICTIONARY</a:t>
            </a:r>
          </a:p>
        </p:txBody>
      </p:sp>
    </p:spTree>
    <p:extLst>
      <p:ext uri="{BB962C8B-B14F-4D97-AF65-F5344CB8AC3E}">
        <p14:creationId xmlns:p14="http://schemas.microsoft.com/office/powerpoint/2010/main" val="11997578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ChangeArrowheads="1"/>
          </p:cNvSpPr>
          <p:nvPr/>
        </p:nvSpPr>
        <p:spPr bwMode="auto">
          <a:xfrm>
            <a:off x="0" y="37195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68611" name="Rectangle 3"/>
          <p:cNvSpPr>
            <a:spLocks noChangeArrowheads="1"/>
          </p:cNvSpPr>
          <p:nvPr/>
        </p:nvSpPr>
        <p:spPr bwMode="auto">
          <a:xfrm>
            <a:off x="609600" y="900113"/>
            <a:ext cx="7924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sz="4400" b="1">
                <a:solidFill>
                  <a:schemeClr val="tx2"/>
                </a:solidFill>
              </a:rPr>
              <a:t>Collaboration Between People:</a:t>
            </a:r>
          </a:p>
        </p:txBody>
      </p:sp>
      <p:sp>
        <p:nvSpPr>
          <p:cNvPr id="68612" name="Rectangle 4"/>
          <p:cNvSpPr>
            <a:spLocks noChangeArrowheads="1"/>
          </p:cNvSpPr>
          <p:nvPr/>
        </p:nvSpPr>
        <p:spPr bwMode="auto">
          <a:xfrm>
            <a:off x="1004888" y="2386013"/>
            <a:ext cx="7453312" cy="2643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lnSpc>
                <a:spcPct val="150000"/>
              </a:lnSpc>
              <a:spcBef>
                <a:spcPct val="20000"/>
              </a:spcBef>
            </a:pPr>
            <a:r>
              <a:rPr lang="en-US" sz="3600"/>
              <a:t>The process whereby two people create something each thinks is his own.</a:t>
            </a:r>
          </a:p>
          <a:p>
            <a:pPr algn="ctr">
              <a:spcBef>
                <a:spcPct val="20000"/>
              </a:spcBef>
              <a:buFontTx/>
              <a:buChar char="•"/>
            </a:pPr>
            <a:endParaRPr lang="en-US" sz="3600"/>
          </a:p>
          <a:p>
            <a:pPr>
              <a:spcBef>
                <a:spcPct val="20000"/>
              </a:spcBef>
            </a:pPr>
            <a:endParaRPr lang="en-US"/>
          </a:p>
        </p:txBody>
      </p:sp>
      <p:sp>
        <p:nvSpPr>
          <p:cNvPr id="68613" name="Text Box 5"/>
          <p:cNvSpPr txBox="1">
            <a:spLocks noChangeArrowheads="1"/>
          </p:cNvSpPr>
          <p:nvPr/>
        </p:nvSpPr>
        <p:spPr bwMode="auto">
          <a:xfrm>
            <a:off x="6019800" y="5734050"/>
            <a:ext cx="2743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a:t>Frank A. Clark</a:t>
            </a:r>
          </a:p>
        </p:txBody>
      </p:sp>
    </p:spTree>
    <p:extLst>
      <p:ext uri="{BB962C8B-B14F-4D97-AF65-F5344CB8AC3E}">
        <p14:creationId xmlns:p14="http://schemas.microsoft.com/office/powerpoint/2010/main" val="16257715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0" y="37195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28675" name="Rectangle 3"/>
          <p:cNvSpPr>
            <a:spLocks noChangeArrowheads="1"/>
          </p:cNvSpPr>
          <p:nvPr/>
        </p:nvSpPr>
        <p:spPr bwMode="auto">
          <a:xfrm>
            <a:off x="609600" y="228600"/>
            <a:ext cx="7924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en-US" sz="3600" b="1">
                <a:solidFill>
                  <a:schemeClr val="tx2"/>
                </a:solidFill>
              </a:rPr>
              <a:t>DEC Recommended Practices:  Interdisciplinary Models</a:t>
            </a:r>
          </a:p>
        </p:txBody>
      </p:sp>
      <p:sp>
        <p:nvSpPr>
          <p:cNvPr id="28676" name="Rectangle 4"/>
          <p:cNvSpPr>
            <a:spLocks noChangeArrowheads="1"/>
          </p:cNvSpPr>
          <p:nvPr/>
        </p:nvSpPr>
        <p:spPr bwMode="auto">
          <a:xfrm>
            <a:off x="381000" y="1752600"/>
            <a:ext cx="8499475"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ct val="20000"/>
              </a:spcBef>
              <a:spcAft>
                <a:spcPct val="50000"/>
              </a:spcAft>
              <a:buFontTx/>
              <a:buChar char="•"/>
            </a:pPr>
            <a:r>
              <a:rPr lang="en-US" sz="2800" dirty="0" smtClean="0"/>
              <a:t>Teams including family members make decisions and work together.</a:t>
            </a:r>
          </a:p>
          <a:p>
            <a:pPr marL="342900" indent="-342900">
              <a:spcBef>
                <a:spcPct val="20000"/>
              </a:spcBef>
              <a:spcAft>
                <a:spcPct val="50000"/>
              </a:spcAft>
              <a:buFontTx/>
              <a:buChar char="•"/>
            </a:pPr>
            <a:r>
              <a:rPr lang="en-US" sz="2800" dirty="0" smtClean="0"/>
              <a:t>Professionals cross disciplinary boundaries.</a:t>
            </a:r>
          </a:p>
          <a:p>
            <a:pPr marL="342900" indent="-342900">
              <a:spcBef>
                <a:spcPct val="20000"/>
              </a:spcBef>
              <a:spcAft>
                <a:spcPct val="50000"/>
              </a:spcAft>
              <a:buFontTx/>
              <a:buChar char="•"/>
            </a:pPr>
            <a:r>
              <a:rPr lang="en-US" sz="2800" dirty="0" smtClean="0"/>
              <a:t>Intervention </a:t>
            </a:r>
            <a:r>
              <a:rPr lang="en-US" sz="2800" dirty="0"/>
              <a:t>is focused on function, not services.</a:t>
            </a:r>
          </a:p>
          <a:p>
            <a:pPr marL="342900" indent="-342900">
              <a:spcBef>
                <a:spcPct val="20000"/>
              </a:spcBef>
              <a:spcAft>
                <a:spcPct val="50000"/>
              </a:spcAft>
              <a:buFontTx/>
              <a:buChar char="•"/>
            </a:pPr>
            <a:r>
              <a:rPr lang="en-US" sz="2800" dirty="0"/>
              <a:t>Regular caregivers and regular routines provide the most appropriate opportunities for children’s learning and receiving most other interventions.</a:t>
            </a:r>
          </a:p>
          <a:p>
            <a:pPr marL="342900" indent="-342900">
              <a:spcBef>
                <a:spcPct val="20000"/>
              </a:spcBef>
              <a:buFontTx/>
              <a:buChar char="•"/>
            </a:pPr>
            <a:endParaRPr lang="en-US" dirty="0"/>
          </a:p>
        </p:txBody>
      </p:sp>
    </p:spTree>
    <p:extLst>
      <p:ext uri="{BB962C8B-B14F-4D97-AF65-F5344CB8AC3E}">
        <p14:creationId xmlns:p14="http://schemas.microsoft.com/office/powerpoint/2010/main" val="39092392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2"/>
          <p:cNvSpPr>
            <a:spLocks noGrp="1" noChangeArrowheads="1"/>
          </p:cNvSpPr>
          <p:nvPr>
            <p:ph type="title"/>
          </p:nvPr>
        </p:nvSpPr>
        <p:spPr/>
        <p:txBody>
          <a:bodyPr>
            <a:normAutofit fontScale="90000"/>
          </a:bodyPr>
          <a:lstStyle/>
          <a:p>
            <a:pPr>
              <a:defRPr/>
            </a:pPr>
            <a:r>
              <a:rPr lang="en-US" sz="4000" dirty="0"/>
              <a:t/>
            </a:r>
            <a:br>
              <a:rPr lang="en-US" sz="4000" dirty="0"/>
            </a:br>
            <a:r>
              <a:rPr lang="en-US" sz="4000" dirty="0"/>
              <a:t/>
            </a:r>
            <a:br>
              <a:rPr lang="en-US" sz="4000" dirty="0"/>
            </a:br>
            <a:r>
              <a:rPr lang="en-US" sz="4000" b="1" dirty="0"/>
              <a:t>Definition of Evidenced</a:t>
            </a:r>
            <a:br>
              <a:rPr lang="en-US" sz="4000" b="1" dirty="0"/>
            </a:br>
            <a:r>
              <a:rPr lang="en-US" sz="4000" b="1" dirty="0"/>
              <a:t>Based Practice</a:t>
            </a:r>
          </a:p>
        </p:txBody>
      </p:sp>
      <p:sp>
        <p:nvSpPr>
          <p:cNvPr id="58371" name="Rectangle 3"/>
          <p:cNvSpPr>
            <a:spLocks noGrp="1" noChangeArrowheads="1"/>
          </p:cNvSpPr>
          <p:nvPr>
            <p:ph type="body" idx="1"/>
          </p:nvPr>
        </p:nvSpPr>
        <p:spPr>
          <a:xfrm>
            <a:off x="304800" y="1524000"/>
            <a:ext cx="8229600" cy="4525963"/>
          </a:xfrm>
        </p:spPr>
        <p:txBody>
          <a:bodyPr/>
          <a:lstStyle/>
          <a:p>
            <a:pPr>
              <a:buFontTx/>
              <a:buNone/>
            </a:pPr>
            <a:endParaRPr lang="en-US" sz="2400" i="1" dirty="0" smtClean="0"/>
          </a:p>
          <a:p>
            <a:pPr algn="just">
              <a:buFontTx/>
              <a:buNone/>
            </a:pPr>
            <a:r>
              <a:rPr lang="en-US" sz="2400" i="1" dirty="0" smtClean="0"/>
              <a:t>     </a:t>
            </a:r>
          </a:p>
          <a:p>
            <a:pPr algn="just">
              <a:buFontTx/>
              <a:buNone/>
            </a:pPr>
            <a:r>
              <a:rPr lang="en-US" sz="2400" i="1" dirty="0" smtClean="0"/>
              <a:t>    Practices that are informed by research, in which the   characteristics and consequences of environmental variables are empirically established and the relationship directly informs what a practitioner can do to produce a desired outcome.</a:t>
            </a:r>
          </a:p>
          <a:p>
            <a:pPr algn="just">
              <a:buFontTx/>
              <a:buNone/>
            </a:pPr>
            <a:endParaRPr lang="en-US" sz="2400" i="1" dirty="0"/>
          </a:p>
          <a:p>
            <a:pPr algn="just">
              <a:buFontTx/>
              <a:buNone/>
            </a:pPr>
            <a:r>
              <a:rPr lang="en-US" sz="2400" i="1" dirty="0" smtClean="0"/>
              <a:t>							(</a:t>
            </a:r>
            <a:r>
              <a:rPr lang="en-US" sz="2400" i="1" dirty="0" err="1" smtClean="0"/>
              <a:t>Dunst</a:t>
            </a:r>
            <a:r>
              <a:rPr lang="en-US" sz="2400" i="1" dirty="0" smtClean="0"/>
              <a:t>, 2010)</a:t>
            </a:r>
          </a:p>
        </p:txBody>
      </p:sp>
    </p:spTree>
    <p:extLst>
      <p:ext uri="{BB962C8B-B14F-4D97-AF65-F5344CB8AC3E}">
        <p14:creationId xmlns:p14="http://schemas.microsoft.com/office/powerpoint/2010/main" val="5861900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Rectangle 2"/>
          <p:cNvSpPr>
            <a:spLocks noGrp="1" noChangeArrowheads="1"/>
          </p:cNvSpPr>
          <p:nvPr>
            <p:ph type="title"/>
          </p:nvPr>
        </p:nvSpPr>
        <p:spPr/>
        <p:txBody>
          <a:bodyPr>
            <a:normAutofit fontScale="90000"/>
          </a:bodyPr>
          <a:lstStyle/>
          <a:p>
            <a:pPr>
              <a:defRPr/>
            </a:pPr>
            <a:r>
              <a:rPr lang="en-US" sz="4000"/>
              <a:t> </a:t>
            </a:r>
            <a:br>
              <a:rPr lang="en-US" sz="4000"/>
            </a:br>
            <a:endParaRPr lang="en-US" sz="4000"/>
          </a:p>
        </p:txBody>
      </p:sp>
      <p:sp>
        <p:nvSpPr>
          <p:cNvPr id="60419" name="Rectangle 3"/>
          <p:cNvSpPr>
            <a:spLocks noGrp="1" noChangeArrowheads="1"/>
          </p:cNvSpPr>
          <p:nvPr>
            <p:ph type="body" idx="1"/>
          </p:nvPr>
        </p:nvSpPr>
        <p:spPr>
          <a:xfrm>
            <a:off x="457200" y="1143000"/>
            <a:ext cx="8229600" cy="4572000"/>
          </a:xfrm>
        </p:spPr>
        <p:txBody>
          <a:bodyPr/>
          <a:lstStyle/>
          <a:p>
            <a:r>
              <a:rPr lang="en-US" sz="2800" smtClean="0"/>
              <a:t>  Evidence is not value-free.</a:t>
            </a:r>
          </a:p>
          <a:p>
            <a:endParaRPr lang="en-US" sz="2800" smtClean="0"/>
          </a:p>
          <a:p>
            <a:r>
              <a:rPr lang="en-US" sz="2800" smtClean="0"/>
              <a:t>  There are no universal solutions or quick fixes.</a:t>
            </a:r>
          </a:p>
          <a:p>
            <a:endParaRPr lang="en-US" smtClean="0"/>
          </a:p>
          <a:p>
            <a:r>
              <a:rPr lang="en-US" smtClean="0"/>
              <a:t>  </a:t>
            </a:r>
            <a:r>
              <a:rPr lang="en-US" sz="2800" smtClean="0"/>
              <a:t>Evidence is often incomplete or equivocal.</a:t>
            </a:r>
          </a:p>
          <a:p>
            <a:endParaRPr lang="en-US" sz="2800" smtClean="0"/>
          </a:p>
          <a:p>
            <a:r>
              <a:rPr lang="en-US" sz="2800" smtClean="0"/>
              <a:t>   Evidence can be quite complex.</a:t>
            </a:r>
            <a:r>
              <a:rPr lang="en-US" smtClean="0"/>
              <a:t>            </a:t>
            </a:r>
          </a:p>
        </p:txBody>
      </p:sp>
    </p:spTree>
    <p:extLst>
      <p:ext uri="{BB962C8B-B14F-4D97-AF65-F5344CB8AC3E}">
        <p14:creationId xmlns:p14="http://schemas.microsoft.com/office/powerpoint/2010/main" val="14738248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a:xfrm>
            <a:off x="560388" y="708025"/>
            <a:ext cx="7993062" cy="1143000"/>
          </a:xfrm>
        </p:spPr>
        <p:txBody>
          <a:bodyPr>
            <a:normAutofit fontScale="90000"/>
          </a:bodyPr>
          <a:lstStyle/>
          <a:p>
            <a:pPr>
              <a:defRPr/>
            </a:pPr>
            <a:r>
              <a:rPr lang="en-US" b="1" dirty="0"/>
              <a:t>Early Childhood </a:t>
            </a:r>
            <a:r>
              <a:rPr lang="en-US" b="1" dirty="0" smtClean="0"/>
              <a:t>Research Paradigms</a:t>
            </a:r>
            <a:endParaRPr lang="en-US" b="1" dirty="0"/>
          </a:p>
        </p:txBody>
      </p:sp>
      <p:sp>
        <p:nvSpPr>
          <p:cNvPr id="20483" name="Rectangle 3"/>
          <p:cNvSpPr>
            <a:spLocks noGrp="1" noChangeArrowheads="1"/>
          </p:cNvSpPr>
          <p:nvPr>
            <p:ph type="body" idx="1"/>
          </p:nvPr>
        </p:nvSpPr>
        <p:spPr>
          <a:xfrm>
            <a:off x="838200" y="2057400"/>
            <a:ext cx="8210550" cy="4114800"/>
          </a:xfrm>
        </p:spPr>
        <p:txBody>
          <a:bodyPr>
            <a:normAutofit lnSpcReduction="10000"/>
          </a:bodyPr>
          <a:lstStyle/>
          <a:p>
            <a:pPr>
              <a:spcBef>
                <a:spcPct val="50000"/>
              </a:spcBef>
            </a:pPr>
            <a:r>
              <a:rPr lang="en-US" smtClean="0"/>
              <a:t>Families have powerful impact (Family Engagement) </a:t>
            </a:r>
          </a:p>
          <a:p>
            <a:pPr>
              <a:spcBef>
                <a:spcPct val="50000"/>
              </a:spcBef>
            </a:pPr>
            <a:r>
              <a:rPr lang="en-US" smtClean="0"/>
              <a:t>More is not necessarily better (Redefine Intensity)</a:t>
            </a:r>
          </a:p>
          <a:p>
            <a:pPr>
              <a:spcBef>
                <a:spcPct val="50000"/>
              </a:spcBef>
            </a:pPr>
            <a:r>
              <a:rPr lang="en-US" smtClean="0"/>
              <a:t>Intervention has different effects(Fidelity Measures)</a:t>
            </a:r>
          </a:p>
          <a:p>
            <a:pPr>
              <a:spcBef>
                <a:spcPct val="50000"/>
              </a:spcBef>
            </a:pPr>
            <a:r>
              <a:rPr lang="en-US" smtClean="0"/>
              <a:t>Outcomes depend on……</a:t>
            </a:r>
          </a:p>
        </p:txBody>
      </p:sp>
    </p:spTree>
    <p:extLst>
      <p:ext uri="{BB962C8B-B14F-4D97-AF65-F5344CB8AC3E}">
        <p14:creationId xmlns:p14="http://schemas.microsoft.com/office/powerpoint/2010/main" val="2122411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Content Placeholder 3"/>
          <p:cNvSpPr>
            <a:spLocks noGrp="1"/>
          </p:cNvSpPr>
          <p:nvPr>
            <p:ph/>
          </p:nvPr>
        </p:nvSpPr>
        <p:spPr>
          <a:xfrm>
            <a:off x="457200" y="609600"/>
            <a:ext cx="7772400" cy="5486400"/>
          </a:xfrm>
        </p:spPr>
        <p:txBody>
          <a:bodyPr/>
          <a:lstStyle/>
          <a:p>
            <a:pPr>
              <a:buFontTx/>
              <a:buNone/>
            </a:pPr>
            <a:endParaRPr lang="en-US" dirty="0" smtClean="0"/>
          </a:p>
          <a:p>
            <a:pPr>
              <a:buFontTx/>
              <a:buNone/>
            </a:pPr>
            <a:endParaRPr lang="en-US" dirty="0" smtClean="0"/>
          </a:p>
          <a:p>
            <a:pPr>
              <a:buFontTx/>
              <a:buNone/>
            </a:pPr>
            <a:endParaRPr lang="en-US" dirty="0" smtClean="0"/>
          </a:p>
          <a:p>
            <a:pPr algn="ctr">
              <a:buFontTx/>
              <a:buNone/>
            </a:pPr>
            <a:r>
              <a:rPr lang="en-US" dirty="0" smtClean="0"/>
              <a:t>	</a:t>
            </a:r>
            <a:r>
              <a:rPr lang="en-US" sz="4400" b="1" dirty="0" smtClean="0"/>
              <a:t> Measurable Outcomes as Evidence of Effectiveness</a:t>
            </a:r>
          </a:p>
        </p:txBody>
      </p:sp>
    </p:spTree>
    <p:extLst>
      <p:ext uri="{BB962C8B-B14F-4D97-AF65-F5344CB8AC3E}">
        <p14:creationId xmlns:p14="http://schemas.microsoft.com/office/powerpoint/2010/main" val="33324073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447675" y="914400"/>
            <a:ext cx="8229600" cy="466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algn="ctr" eaLnBrk="1" hangingPunct="1">
              <a:spcBef>
                <a:spcPct val="50000"/>
              </a:spcBef>
            </a:pPr>
            <a:r>
              <a:rPr lang="en-US" sz="5000" i="1"/>
              <a:t>If you treat an individual as he is he will stay as he is, but if you treat him as he ought to be, and could be, he will become what he ought to be and could be.</a:t>
            </a:r>
          </a:p>
        </p:txBody>
      </p:sp>
      <p:sp>
        <p:nvSpPr>
          <p:cNvPr id="4099" name="Text Box 3"/>
          <p:cNvSpPr txBox="1">
            <a:spLocks noChangeArrowheads="1"/>
          </p:cNvSpPr>
          <p:nvPr/>
        </p:nvSpPr>
        <p:spPr bwMode="auto">
          <a:xfrm>
            <a:off x="6248400" y="5753100"/>
            <a:ext cx="2057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spcBef>
                <a:spcPct val="50000"/>
              </a:spcBef>
            </a:pPr>
            <a:r>
              <a:rPr lang="en-US"/>
              <a:t>~ Goethe</a:t>
            </a:r>
          </a:p>
        </p:txBody>
      </p:sp>
    </p:spTree>
    <p:extLst>
      <p:ext uri="{BB962C8B-B14F-4D97-AF65-F5344CB8AC3E}">
        <p14:creationId xmlns:p14="http://schemas.microsoft.com/office/powerpoint/2010/main" val="328748809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Content Placeholder 3"/>
          <p:cNvSpPr>
            <a:spLocks noGrp="1"/>
          </p:cNvSpPr>
          <p:nvPr>
            <p:ph/>
          </p:nvPr>
        </p:nvSpPr>
        <p:spPr/>
        <p:txBody>
          <a:bodyPr/>
          <a:lstStyle/>
          <a:p>
            <a:pPr marL="0" indent="0" algn="ctr">
              <a:lnSpc>
                <a:spcPct val="200000"/>
              </a:lnSpc>
              <a:buFontTx/>
              <a:buNone/>
            </a:pPr>
            <a:r>
              <a:rPr lang="en-US" sz="3600" smtClean="0"/>
              <a:t>We can collect data on the effectiveness of different interventions with different children and then use these data as the basis of future interventions.</a:t>
            </a:r>
          </a:p>
          <a:p>
            <a:pPr marL="0" indent="0" algn="ctr">
              <a:lnSpc>
                <a:spcPct val="200000"/>
              </a:lnSpc>
              <a:buFontTx/>
              <a:buNone/>
            </a:pPr>
            <a:r>
              <a:rPr lang="en-US" sz="2000" smtClean="0"/>
              <a:t>                                                            Ysseldyke &amp; Algozzine, 1982, p 258</a:t>
            </a:r>
          </a:p>
        </p:txBody>
      </p:sp>
    </p:spTree>
    <p:extLst>
      <p:ext uri="{BB962C8B-B14F-4D97-AF65-F5344CB8AC3E}">
        <p14:creationId xmlns:p14="http://schemas.microsoft.com/office/powerpoint/2010/main" val="10951287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p:txBody>
          <a:bodyPr/>
          <a:lstStyle/>
          <a:p>
            <a:pPr marL="0" indent="0">
              <a:buNone/>
            </a:pPr>
            <a:endParaRPr lang="en-US" dirty="0" smtClean="0"/>
          </a:p>
          <a:p>
            <a:pPr marL="0" indent="0">
              <a:buNone/>
            </a:pPr>
            <a:endParaRPr lang="en-US" dirty="0"/>
          </a:p>
          <a:p>
            <a:pPr marL="0" indent="0">
              <a:buNone/>
            </a:pPr>
            <a:endParaRPr lang="en-US" dirty="0" smtClean="0"/>
          </a:p>
          <a:p>
            <a:pPr marL="0" indent="0">
              <a:buNone/>
            </a:pPr>
            <a:r>
              <a:rPr lang="en-US" sz="4800" dirty="0" smtClean="0"/>
              <a:t>     </a:t>
            </a:r>
            <a:r>
              <a:rPr lang="en-US" sz="4800" b="1" dirty="0" smtClean="0"/>
              <a:t>Are Personnel Prepared?</a:t>
            </a:r>
            <a:endParaRPr lang="en-US" sz="4800" b="1" dirty="0"/>
          </a:p>
        </p:txBody>
      </p:sp>
    </p:spTree>
    <p:extLst>
      <p:ext uri="{BB962C8B-B14F-4D97-AF65-F5344CB8AC3E}">
        <p14:creationId xmlns:p14="http://schemas.microsoft.com/office/powerpoint/2010/main" val="27113200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Roles of the Infant Early Intervention Specialist</a:t>
            </a:r>
          </a:p>
        </p:txBody>
      </p:sp>
      <p:sp>
        <p:nvSpPr>
          <p:cNvPr id="3" name="Content Placeholder 2"/>
          <p:cNvSpPr>
            <a:spLocks noGrp="1"/>
          </p:cNvSpPr>
          <p:nvPr>
            <p:ph idx="1"/>
          </p:nvPr>
        </p:nvSpPr>
        <p:spPr/>
        <p:txBody>
          <a:bodyPr>
            <a:normAutofit lnSpcReduction="10000"/>
          </a:bodyPr>
          <a:lstStyle/>
          <a:p>
            <a:r>
              <a:rPr lang="en-US" sz="2800" dirty="0" smtClean="0"/>
              <a:t>Facilitator/Consultant</a:t>
            </a:r>
          </a:p>
          <a:p>
            <a:endParaRPr lang="en-US" sz="2800" dirty="0" smtClean="0"/>
          </a:p>
          <a:p>
            <a:r>
              <a:rPr lang="en-US" sz="2800" dirty="0" smtClean="0"/>
              <a:t>Infant Specialist</a:t>
            </a:r>
          </a:p>
          <a:p>
            <a:endParaRPr lang="en-US" sz="2800" dirty="0" smtClean="0"/>
          </a:p>
          <a:p>
            <a:r>
              <a:rPr lang="en-US" sz="2800" dirty="0" smtClean="0"/>
              <a:t>Parent Educator</a:t>
            </a:r>
          </a:p>
          <a:p>
            <a:endParaRPr lang="en-US" sz="2800" dirty="0" smtClean="0"/>
          </a:p>
          <a:p>
            <a:r>
              <a:rPr lang="en-US" sz="2800" dirty="0" smtClean="0"/>
              <a:t>Team Collaborator</a:t>
            </a:r>
          </a:p>
          <a:p>
            <a:endParaRPr lang="en-US" sz="2800" dirty="0" smtClean="0"/>
          </a:p>
          <a:p>
            <a:r>
              <a:rPr lang="en-US" sz="2800" dirty="0" smtClean="0"/>
              <a:t>Program Developer and Advocate</a:t>
            </a:r>
            <a:endParaRPr lang="en-US" sz="2800" dirty="0"/>
          </a:p>
        </p:txBody>
      </p:sp>
      <p:sp>
        <p:nvSpPr>
          <p:cNvPr id="4" name="Footer Placeholder 3"/>
          <p:cNvSpPr>
            <a:spLocks noGrp="1"/>
          </p:cNvSpPr>
          <p:nvPr>
            <p:ph type="ftr" sz="quarter" idx="11"/>
          </p:nvPr>
        </p:nvSpPr>
        <p:spPr/>
        <p:txBody>
          <a:bodyPr/>
          <a:lstStyle/>
          <a:p>
            <a:r>
              <a:rPr lang="en-US" dirty="0" err="1">
                <a:solidFill>
                  <a:schemeClr val="tx1"/>
                </a:solidFill>
              </a:rPr>
              <a:t>Geik</a:t>
            </a:r>
            <a:r>
              <a:rPr lang="en-US" dirty="0">
                <a:solidFill>
                  <a:schemeClr val="tx1"/>
                </a:solidFill>
              </a:rPr>
              <a:t>, </a:t>
            </a:r>
            <a:r>
              <a:rPr lang="en-US" dirty="0" err="1">
                <a:solidFill>
                  <a:schemeClr val="tx1"/>
                </a:solidFill>
              </a:rPr>
              <a:t>Gilkerson</a:t>
            </a:r>
            <a:r>
              <a:rPr lang="en-US" dirty="0">
                <a:solidFill>
                  <a:schemeClr val="tx1"/>
                </a:solidFill>
              </a:rPr>
              <a:t>  &amp; </a:t>
            </a:r>
            <a:r>
              <a:rPr lang="en-US" dirty="0" err="1">
                <a:solidFill>
                  <a:schemeClr val="tx1"/>
                </a:solidFill>
              </a:rPr>
              <a:t>Sponsetter</a:t>
            </a:r>
            <a:r>
              <a:rPr lang="en-US" dirty="0">
                <a:solidFill>
                  <a:schemeClr val="tx1"/>
                </a:solidFill>
              </a:rPr>
              <a:t>, 1982</a:t>
            </a:r>
          </a:p>
          <a:p>
            <a:endParaRPr lang="en-US" dirty="0"/>
          </a:p>
        </p:txBody>
      </p:sp>
    </p:spTree>
    <p:extLst>
      <p:ext uri="{BB962C8B-B14F-4D97-AF65-F5344CB8AC3E}">
        <p14:creationId xmlns:p14="http://schemas.microsoft.com/office/powerpoint/2010/main" val="8616881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371600" y="1371600"/>
            <a:ext cx="6858000" cy="4801314"/>
          </a:xfrm>
          <a:prstGeom prst="rect">
            <a:avLst/>
          </a:prstGeom>
          <a:noFill/>
        </p:spPr>
        <p:txBody>
          <a:bodyPr wrap="square" rtlCol="0">
            <a:spAutoFit/>
          </a:bodyPr>
          <a:lstStyle/>
          <a:p>
            <a:pPr marL="342900" indent="-342900">
              <a:buAutoNum type="arabicPeriod"/>
            </a:pPr>
            <a:r>
              <a:rPr lang="en-US" dirty="0" smtClean="0"/>
              <a:t>Child-related competencies (cognitive, social, and affective development; skills in developmental assessment; design of learning environments; strategies to promote engagement and interaction; skills in data collection and evaluation)</a:t>
            </a:r>
          </a:p>
          <a:p>
            <a:pPr marL="342900" indent="-342900">
              <a:buAutoNum type="arabicPeriod"/>
            </a:pPr>
            <a:endParaRPr lang="en-US" dirty="0" smtClean="0"/>
          </a:p>
          <a:p>
            <a:pPr marL="342900" indent="-342900">
              <a:buAutoNum type="arabicPeriod"/>
            </a:pPr>
            <a:r>
              <a:rPr lang="en-US" dirty="0" smtClean="0"/>
              <a:t>Family-related competencies (strategies for including family members as partners in planning and implementing intervention, strategies for promoting interaction between parent and child)</a:t>
            </a:r>
          </a:p>
          <a:p>
            <a:pPr marL="342900" indent="-342900">
              <a:buAutoNum type="arabicPeriod"/>
            </a:pPr>
            <a:endParaRPr lang="en-US" dirty="0" smtClean="0"/>
          </a:p>
          <a:p>
            <a:pPr marL="342900" indent="-342900">
              <a:buAutoNum type="arabicPeriod"/>
            </a:pPr>
            <a:r>
              <a:rPr lang="en-US" dirty="0" smtClean="0"/>
              <a:t>Team-related competencies (skill in integrating the knowledge and recommendations of multiple disciplines into the child’s and family’s daily routines) </a:t>
            </a:r>
          </a:p>
          <a:p>
            <a:pPr marL="342900" indent="-342900">
              <a:buAutoNum type="arabicPeriod"/>
            </a:pPr>
            <a:endParaRPr lang="en-US" dirty="0" smtClean="0"/>
          </a:p>
          <a:p>
            <a:pPr marL="342900" indent="-342900">
              <a:buAutoNum type="arabicPeriod"/>
            </a:pPr>
            <a:r>
              <a:rPr lang="en-US" dirty="0" smtClean="0"/>
              <a:t>Agency-related competencies (knowledge of community resources, developing blended service plans)</a:t>
            </a:r>
          </a:p>
          <a:p>
            <a:pPr marL="342900" indent="-342900"/>
            <a:endParaRPr lang="en-US" dirty="0" smtClean="0"/>
          </a:p>
          <a:p>
            <a:pPr marL="342900" indent="-342900"/>
            <a:endParaRPr lang="en-US" dirty="0"/>
          </a:p>
        </p:txBody>
      </p:sp>
      <p:sp>
        <p:nvSpPr>
          <p:cNvPr id="4" name="TextBox 3"/>
          <p:cNvSpPr txBox="1"/>
          <p:nvPr/>
        </p:nvSpPr>
        <p:spPr>
          <a:xfrm>
            <a:off x="2590800" y="152400"/>
            <a:ext cx="4191000" cy="1015663"/>
          </a:xfrm>
          <a:prstGeom prst="rect">
            <a:avLst/>
          </a:prstGeom>
          <a:noFill/>
        </p:spPr>
        <p:txBody>
          <a:bodyPr wrap="square" rtlCol="0">
            <a:spAutoFit/>
          </a:bodyPr>
          <a:lstStyle/>
          <a:p>
            <a:pPr algn="ctr"/>
            <a:endParaRPr lang="en-US" sz="2000" b="1" dirty="0" smtClean="0"/>
          </a:p>
          <a:p>
            <a:pPr algn="ctr"/>
            <a:r>
              <a:rPr lang="en-US" sz="2000" b="1" dirty="0" smtClean="0"/>
              <a:t>Common Infancy Core</a:t>
            </a:r>
          </a:p>
          <a:p>
            <a:pPr algn="ctr"/>
            <a:endParaRPr lang="en-US" sz="2000" b="1" dirty="0"/>
          </a:p>
        </p:txBody>
      </p:sp>
      <p:sp>
        <p:nvSpPr>
          <p:cNvPr id="5" name="Footer Placeholder 4"/>
          <p:cNvSpPr>
            <a:spLocks noGrp="1"/>
          </p:cNvSpPr>
          <p:nvPr>
            <p:ph type="ftr" sz="quarter" idx="11"/>
          </p:nvPr>
        </p:nvSpPr>
        <p:spPr/>
        <p:txBody>
          <a:bodyPr/>
          <a:lstStyle/>
          <a:p>
            <a:r>
              <a:rPr lang="en-US" sz="1800" dirty="0">
                <a:solidFill>
                  <a:schemeClr val="tx1"/>
                </a:solidFill>
              </a:rPr>
              <a:t>Thorp &amp; McCollum, 1988</a:t>
            </a:r>
          </a:p>
          <a:p>
            <a:endParaRPr lang="en-US" dirty="0"/>
          </a:p>
        </p:txBody>
      </p:sp>
    </p:spTree>
    <p:extLst>
      <p:ext uri="{BB962C8B-B14F-4D97-AF65-F5344CB8AC3E}">
        <p14:creationId xmlns:p14="http://schemas.microsoft.com/office/powerpoint/2010/main" val="22933225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14400" y="623160"/>
            <a:ext cx="7772400" cy="6186309"/>
          </a:xfrm>
          <a:prstGeom prst="rect">
            <a:avLst/>
          </a:prstGeom>
          <a:noFill/>
        </p:spPr>
        <p:txBody>
          <a:bodyPr wrap="square" rtlCol="0">
            <a:spAutoFit/>
          </a:bodyPr>
          <a:lstStyle/>
          <a:p>
            <a:pPr algn="ctr">
              <a:lnSpc>
                <a:spcPct val="150000"/>
              </a:lnSpc>
            </a:pPr>
            <a:endParaRPr lang="en-US" dirty="0" smtClean="0"/>
          </a:p>
          <a:p>
            <a:pPr algn="ctr">
              <a:lnSpc>
                <a:spcPct val="150000"/>
              </a:lnSpc>
            </a:pPr>
            <a:endParaRPr lang="en-US" dirty="0" smtClean="0"/>
          </a:p>
          <a:p>
            <a:pPr algn="ctr">
              <a:lnSpc>
                <a:spcPct val="150000"/>
              </a:lnSpc>
            </a:pPr>
            <a:r>
              <a:rPr lang="en-US" dirty="0" smtClean="0"/>
              <a:t>Assessment</a:t>
            </a:r>
          </a:p>
          <a:p>
            <a:pPr algn="ctr">
              <a:lnSpc>
                <a:spcPct val="150000"/>
              </a:lnSpc>
            </a:pPr>
            <a:r>
              <a:rPr lang="en-US" dirty="0" smtClean="0"/>
              <a:t>Family Involvement</a:t>
            </a:r>
          </a:p>
          <a:p>
            <a:pPr algn="ctr">
              <a:lnSpc>
                <a:spcPct val="150000"/>
              </a:lnSpc>
            </a:pPr>
            <a:r>
              <a:rPr lang="en-US" dirty="0" smtClean="0"/>
              <a:t>Program Implementation</a:t>
            </a:r>
          </a:p>
          <a:p>
            <a:pPr algn="ctr">
              <a:lnSpc>
                <a:spcPct val="150000"/>
              </a:lnSpc>
            </a:pPr>
            <a:r>
              <a:rPr lang="en-US" dirty="0" smtClean="0"/>
              <a:t>Teaming </a:t>
            </a:r>
          </a:p>
          <a:p>
            <a:pPr algn="ctr">
              <a:lnSpc>
                <a:spcPct val="150000"/>
              </a:lnSpc>
            </a:pPr>
            <a:r>
              <a:rPr lang="en-US" dirty="0" smtClean="0"/>
              <a:t>Program Administration</a:t>
            </a:r>
          </a:p>
          <a:p>
            <a:pPr algn="ctr">
              <a:lnSpc>
                <a:spcPct val="150000"/>
              </a:lnSpc>
            </a:pPr>
            <a:r>
              <a:rPr lang="en-US" dirty="0" smtClean="0"/>
              <a:t>Program Planning</a:t>
            </a:r>
          </a:p>
          <a:p>
            <a:pPr algn="ctr">
              <a:lnSpc>
                <a:spcPct val="150000"/>
              </a:lnSpc>
            </a:pPr>
            <a:r>
              <a:rPr lang="en-US" dirty="0" smtClean="0"/>
              <a:t>Typical Development</a:t>
            </a:r>
          </a:p>
          <a:p>
            <a:pPr algn="ctr">
              <a:lnSpc>
                <a:spcPct val="150000"/>
              </a:lnSpc>
            </a:pPr>
            <a:r>
              <a:rPr lang="en-US" dirty="0" smtClean="0"/>
              <a:t>Atypical Development</a:t>
            </a:r>
          </a:p>
          <a:p>
            <a:pPr algn="ctr">
              <a:lnSpc>
                <a:spcPct val="150000"/>
              </a:lnSpc>
            </a:pPr>
            <a:r>
              <a:rPr lang="en-US" dirty="0" smtClean="0"/>
              <a:t>Evaluation of Program Effectiveness</a:t>
            </a:r>
          </a:p>
          <a:p>
            <a:pPr algn="ctr">
              <a:lnSpc>
                <a:spcPct val="150000"/>
              </a:lnSpc>
            </a:pPr>
            <a:r>
              <a:rPr lang="en-US" dirty="0" smtClean="0"/>
              <a:t>Case Management</a:t>
            </a:r>
          </a:p>
          <a:p>
            <a:pPr algn="ctr">
              <a:lnSpc>
                <a:spcPct val="150000"/>
              </a:lnSpc>
            </a:pPr>
            <a:r>
              <a:rPr lang="en-US" dirty="0" smtClean="0"/>
              <a:t>Medical Management</a:t>
            </a:r>
          </a:p>
          <a:p>
            <a:pPr algn="ctr">
              <a:lnSpc>
                <a:spcPct val="150000"/>
              </a:lnSpc>
            </a:pPr>
            <a:r>
              <a:rPr lang="en-US" dirty="0" smtClean="0"/>
              <a:t>Other</a:t>
            </a:r>
          </a:p>
          <a:p>
            <a:endParaRPr lang="en-US" dirty="0"/>
          </a:p>
        </p:txBody>
      </p:sp>
      <p:sp>
        <p:nvSpPr>
          <p:cNvPr id="4" name="TextBox 3"/>
          <p:cNvSpPr txBox="1"/>
          <p:nvPr/>
        </p:nvSpPr>
        <p:spPr>
          <a:xfrm>
            <a:off x="1562100" y="152399"/>
            <a:ext cx="6477000" cy="1015663"/>
          </a:xfrm>
          <a:prstGeom prst="rect">
            <a:avLst/>
          </a:prstGeom>
          <a:noFill/>
        </p:spPr>
        <p:txBody>
          <a:bodyPr wrap="square" rtlCol="0">
            <a:spAutoFit/>
          </a:bodyPr>
          <a:lstStyle/>
          <a:p>
            <a:endParaRPr lang="en-US" sz="2000" b="1" dirty="0" smtClean="0"/>
          </a:p>
          <a:p>
            <a:endParaRPr lang="en-US" sz="2000" b="1" dirty="0"/>
          </a:p>
          <a:p>
            <a:r>
              <a:rPr lang="en-US" sz="2000" b="1" dirty="0" smtClean="0"/>
              <a:t>Breakdown of Early Intervention Competencies</a:t>
            </a:r>
            <a:endParaRPr lang="en-US" sz="2000" b="1" dirty="0"/>
          </a:p>
        </p:txBody>
      </p:sp>
      <p:sp>
        <p:nvSpPr>
          <p:cNvPr id="5" name="Footer Placeholder 4"/>
          <p:cNvSpPr>
            <a:spLocks noGrp="1"/>
          </p:cNvSpPr>
          <p:nvPr>
            <p:ph type="ftr" sz="quarter" idx="11"/>
          </p:nvPr>
        </p:nvSpPr>
        <p:spPr/>
        <p:txBody>
          <a:bodyPr/>
          <a:lstStyle/>
          <a:p>
            <a:r>
              <a:rPr lang="en-US" sz="1800" dirty="0" err="1" smtClean="0">
                <a:solidFill>
                  <a:schemeClr val="tx1"/>
                </a:solidFill>
              </a:rPr>
              <a:t>Bruder</a:t>
            </a:r>
            <a:r>
              <a:rPr lang="en-US" sz="1800" dirty="0" smtClean="0">
                <a:solidFill>
                  <a:schemeClr val="tx1"/>
                </a:solidFill>
              </a:rPr>
              <a:t> &amp; McLean, 1988</a:t>
            </a:r>
            <a:endParaRPr lang="en-US" sz="1800" dirty="0">
              <a:solidFill>
                <a:schemeClr val="tx1"/>
              </a:solidFill>
            </a:endParaRPr>
          </a:p>
        </p:txBody>
      </p:sp>
    </p:spTree>
    <p:extLst>
      <p:ext uri="{BB962C8B-B14F-4D97-AF65-F5344CB8AC3E}">
        <p14:creationId xmlns:p14="http://schemas.microsoft.com/office/powerpoint/2010/main" val="27733929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6"/>
          <p:cNvSpPr>
            <a:spLocks noGrp="1" noChangeArrowheads="1"/>
          </p:cNvSpPr>
          <p:nvPr>
            <p:ph type="sldNum" sz="quarter" idx="12"/>
          </p:nvPr>
        </p:nvSpPr>
        <p:spPr>
          <a:xfrm>
            <a:off x="6553200" y="6243638"/>
            <a:ext cx="21336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Garamond" pitchFamily="18" charset="0"/>
              </a:defRPr>
            </a:lvl1pPr>
            <a:lvl2pPr marL="742950" indent="-285750" eaLnBrk="0" hangingPunct="0">
              <a:defRPr sz="2000">
                <a:solidFill>
                  <a:schemeClr val="tx1"/>
                </a:solidFill>
                <a:latin typeface="Garamond" pitchFamily="18" charset="0"/>
              </a:defRPr>
            </a:lvl2pPr>
            <a:lvl3pPr marL="1143000" indent="-228600" eaLnBrk="0" hangingPunct="0">
              <a:defRPr sz="2000">
                <a:solidFill>
                  <a:schemeClr val="tx1"/>
                </a:solidFill>
                <a:latin typeface="Garamond" pitchFamily="18" charset="0"/>
              </a:defRPr>
            </a:lvl3pPr>
            <a:lvl4pPr marL="1600200" indent="-228600" eaLnBrk="0" hangingPunct="0">
              <a:defRPr sz="2000">
                <a:solidFill>
                  <a:schemeClr val="tx1"/>
                </a:solidFill>
                <a:latin typeface="Garamond" pitchFamily="18" charset="0"/>
              </a:defRPr>
            </a:lvl4pPr>
            <a:lvl5pPr marL="2057400" indent="-228600" eaLnBrk="0" hangingPunct="0">
              <a:defRPr sz="2000">
                <a:solidFill>
                  <a:schemeClr val="tx1"/>
                </a:solidFill>
                <a:latin typeface="Garamond" pitchFamily="18" charset="0"/>
              </a:defRPr>
            </a:lvl5pPr>
            <a:lvl6pPr marL="2514600" indent="-228600" algn="ctr" eaLnBrk="0" fontAlgn="base" hangingPunct="0">
              <a:spcBef>
                <a:spcPct val="20000"/>
              </a:spcBef>
              <a:spcAft>
                <a:spcPct val="0"/>
              </a:spcAft>
              <a:buClr>
                <a:schemeClr val="accent1"/>
              </a:buClr>
              <a:buSzPct val="65000"/>
              <a:buFont typeface="Wingdings" pitchFamily="2" charset="2"/>
              <a:buChar char="n"/>
              <a:defRPr sz="2000">
                <a:solidFill>
                  <a:schemeClr val="tx1"/>
                </a:solidFill>
                <a:latin typeface="Garamond" pitchFamily="18" charset="0"/>
              </a:defRPr>
            </a:lvl6pPr>
            <a:lvl7pPr marL="2971800" indent="-228600" algn="ctr" eaLnBrk="0" fontAlgn="base" hangingPunct="0">
              <a:spcBef>
                <a:spcPct val="20000"/>
              </a:spcBef>
              <a:spcAft>
                <a:spcPct val="0"/>
              </a:spcAft>
              <a:buClr>
                <a:schemeClr val="accent1"/>
              </a:buClr>
              <a:buSzPct val="65000"/>
              <a:buFont typeface="Wingdings" pitchFamily="2" charset="2"/>
              <a:buChar char="n"/>
              <a:defRPr sz="2000">
                <a:solidFill>
                  <a:schemeClr val="tx1"/>
                </a:solidFill>
                <a:latin typeface="Garamond" pitchFamily="18" charset="0"/>
              </a:defRPr>
            </a:lvl7pPr>
            <a:lvl8pPr marL="3429000" indent="-228600" algn="ctr" eaLnBrk="0" fontAlgn="base" hangingPunct="0">
              <a:spcBef>
                <a:spcPct val="20000"/>
              </a:spcBef>
              <a:spcAft>
                <a:spcPct val="0"/>
              </a:spcAft>
              <a:buClr>
                <a:schemeClr val="accent1"/>
              </a:buClr>
              <a:buSzPct val="65000"/>
              <a:buFont typeface="Wingdings" pitchFamily="2" charset="2"/>
              <a:buChar char="n"/>
              <a:defRPr sz="2000">
                <a:solidFill>
                  <a:schemeClr val="tx1"/>
                </a:solidFill>
                <a:latin typeface="Garamond" pitchFamily="18" charset="0"/>
              </a:defRPr>
            </a:lvl8pPr>
            <a:lvl9pPr marL="3886200" indent="-228600" algn="ctr" eaLnBrk="0" fontAlgn="base" hangingPunct="0">
              <a:spcBef>
                <a:spcPct val="20000"/>
              </a:spcBef>
              <a:spcAft>
                <a:spcPct val="0"/>
              </a:spcAft>
              <a:buClr>
                <a:schemeClr val="accent1"/>
              </a:buClr>
              <a:buSzPct val="65000"/>
              <a:buFont typeface="Wingdings" pitchFamily="2" charset="2"/>
              <a:buChar char="n"/>
              <a:defRPr sz="2000">
                <a:solidFill>
                  <a:schemeClr val="tx1"/>
                </a:solidFill>
                <a:latin typeface="Garamond" pitchFamily="18" charset="0"/>
              </a:defRPr>
            </a:lvl9pPr>
          </a:lstStyle>
          <a:p>
            <a:pPr eaLnBrk="1" hangingPunct="1"/>
            <a:fld id="{F87CB596-9AD3-4D14-AD09-23803CB29D4F}" type="slidenum">
              <a:rPr lang="en-US" altLang="en-US" sz="1200" smtClean="0">
                <a:effectLst/>
              </a:rPr>
              <a:pPr eaLnBrk="1" hangingPunct="1"/>
              <a:t>35</a:t>
            </a:fld>
            <a:endParaRPr lang="en-US" altLang="en-US" sz="1200" smtClean="0">
              <a:effectLst/>
            </a:endParaRPr>
          </a:p>
        </p:txBody>
      </p:sp>
      <p:sp>
        <p:nvSpPr>
          <p:cNvPr id="21507" name="Rectangle 2"/>
          <p:cNvSpPr>
            <a:spLocks noGrp="1" noChangeArrowheads="1"/>
          </p:cNvSpPr>
          <p:nvPr>
            <p:ph type="title" idx="4294967295"/>
          </p:nvPr>
        </p:nvSpPr>
        <p:spPr>
          <a:xfrm>
            <a:off x="457200" y="149225"/>
            <a:ext cx="8229600" cy="1066800"/>
          </a:xfrm>
        </p:spPr>
        <p:txBody>
          <a:bodyPr anchor="t"/>
          <a:lstStyle/>
          <a:p>
            <a:pPr eaLnBrk="1" hangingPunct="1">
              <a:defRPr/>
            </a:pPr>
            <a:r>
              <a:rPr lang="en-US" smtClean="0"/>
              <a:t>The Center’s Completed Projects</a:t>
            </a:r>
          </a:p>
        </p:txBody>
      </p:sp>
      <p:sp>
        <p:nvSpPr>
          <p:cNvPr id="21508" name="Rectangle 3"/>
          <p:cNvSpPr>
            <a:spLocks noGrp="1" noChangeArrowheads="1"/>
          </p:cNvSpPr>
          <p:nvPr>
            <p:ph type="body" idx="4294967295"/>
          </p:nvPr>
        </p:nvSpPr>
        <p:spPr>
          <a:xfrm>
            <a:off x="469900" y="1011238"/>
            <a:ext cx="8229600" cy="5418137"/>
          </a:xfrm>
          <a:ln>
            <a:solidFill>
              <a:schemeClr val="tx2"/>
            </a:solidFill>
            <a:miter lim="800000"/>
            <a:headEnd/>
            <a:tailEnd/>
          </a:ln>
        </p:spPr>
        <p:txBody>
          <a:bodyPr/>
          <a:lstStyle/>
          <a:p>
            <a:pPr eaLnBrk="1" hangingPunct="1">
              <a:lnSpc>
                <a:spcPct val="80000"/>
              </a:lnSpc>
              <a:defRPr/>
            </a:pPr>
            <a:r>
              <a:rPr lang="en-US" sz="1900" b="1" smtClean="0">
                <a:latin typeface="Garamond" pitchFamily="18" charset="0"/>
              </a:rPr>
              <a:t>Study I:</a:t>
            </a:r>
            <a:r>
              <a:rPr lang="en-US" sz="1900" smtClean="0">
                <a:latin typeface="Garamond" pitchFamily="18" charset="0"/>
              </a:rPr>
              <a:t>  The National Landscape of Early Intervention and Early Childhood Special 	Education</a:t>
            </a:r>
          </a:p>
          <a:p>
            <a:pPr eaLnBrk="1" hangingPunct="1">
              <a:lnSpc>
                <a:spcPct val="80000"/>
              </a:lnSpc>
              <a:buFont typeface="Wingdings" pitchFamily="2" charset="2"/>
              <a:buNone/>
              <a:defRPr/>
            </a:pPr>
            <a:endParaRPr lang="en-US" sz="1300" smtClean="0">
              <a:latin typeface="Garamond" pitchFamily="18" charset="0"/>
            </a:endParaRPr>
          </a:p>
          <a:p>
            <a:pPr eaLnBrk="1" hangingPunct="1">
              <a:lnSpc>
                <a:spcPct val="80000"/>
              </a:lnSpc>
              <a:defRPr/>
            </a:pPr>
            <a:r>
              <a:rPr lang="en-US" sz="1900" b="1" smtClean="0">
                <a:latin typeface="Garamond" pitchFamily="18" charset="0"/>
              </a:rPr>
              <a:t>Study II:</a:t>
            </a:r>
            <a:r>
              <a:rPr lang="en-US" sz="1900" smtClean="0">
                <a:latin typeface="Garamond" pitchFamily="18" charset="0"/>
              </a:rPr>
              <a:t>  The Higher Education Survey for Early Intervention and Early Childhood 	Special Education Personnel Preparation</a:t>
            </a:r>
          </a:p>
          <a:p>
            <a:pPr eaLnBrk="1" hangingPunct="1">
              <a:lnSpc>
                <a:spcPct val="80000"/>
              </a:lnSpc>
              <a:buFont typeface="Wingdings" pitchFamily="2" charset="2"/>
              <a:buNone/>
              <a:defRPr/>
            </a:pPr>
            <a:endParaRPr lang="en-US" sz="1300" smtClean="0">
              <a:latin typeface="Garamond" pitchFamily="18" charset="0"/>
            </a:endParaRPr>
          </a:p>
          <a:p>
            <a:pPr eaLnBrk="1" hangingPunct="1">
              <a:lnSpc>
                <a:spcPct val="80000"/>
              </a:lnSpc>
              <a:defRPr/>
            </a:pPr>
            <a:r>
              <a:rPr lang="en-US" sz="1900" b="1" smtClean="0">
                <a:latin typeface="Garamond" pitchFamily="18" charset="0"/>
              </a:rPr>
              <a:t>Study III:</a:t>
            </a:r>
            <a:r>
              <a:rPr lang="en-US" sz="1900" smtClean="0">
                <a:latin typeface="Garamond" pitchFamily="18" charset="0"/>
              </a:rPr>
              <a:t> The Analysis of Federally Funded Doctoral Programs in Early Childhood 	Special Education </a:t>
            </a:r>
          </a:p>
          <a:p>
            <a:pPr lvl="2" eaLnBrk="1" hangingPunct="1">
              <a:lnSpc>
                <a:spcPct val="80000"/>
              </a:lnSpc>
              <a:defRPr/>
            </a:pPr>
            <a:r>
              <a:rPr lang="en-US" sz="1500" smtClean="0">
                <a:latin typeface="Garamond" pitchFamily="18" charset="0"/>
              </a:rPr>
              <a:t>Think Tank in Simsbury, CT September 11-12, 2006 </a:t>
            </a:r>
          </a:p>
          <a:p>
            <a:pPr eaLnBrk="1" hangingPunct="1">
              <a:lnSpc>
                <a:spcPct val="80000"/>
              </a:lnSpc>
              <a:buFont typeface="Wingdings" pitchFamily="2" charset="2"/>
              <a:buNone/>
              <a:defRPr/>
            </a:pPr>
            <a:endParaRPr lang="en-US" sz="1300" smtClean="0">
              <a:latin typeface="Garamond" pitchFamily="18" charset="0"/>
            </a:endParaRPr>
          </a:p>
          <a:p>
            <a:pPr eaLnBrk="1" hangingPunct="1">
              <a:lnSpc>
                <a:spcPct val="80000"/>
              </a:lnSpc>
              <a:defRPr/>
            </a:pPr>
            <a:r>
              <a:rPr lang="en-US" sz="1900" b="1" smtClean="0">
                <a:latin typeface="Garamond" pitchFamily="18" charset="0"/>
              </a:rPr>
              <a:t>Study IV:</a:t>
            </a:r>
            <a:r>
              <a:rPr lang="en-US" sz="1900" smtClean="0">
                <a:latin typeface="Garamond" pitchFamily="18" charset="0"/>
              </a:rPr>
              <a:t> The Impact of Credentials on Early Intervention Personnel Preparation 	(Credentialing Part C)</a:t>
            </a:r>
          </a:p>
          <a:p>
            <a:pPr lvl="2" eaLnBrk="1" hangingPunct="1">
              <a:lnSpc>
                <a:spcPct val="80000"/>
              </a:lnSpc>
              <a:defRPr/>
            </a:pPr>
            <a:r>
              <a:rPr lang="en-US" sz="1500" smtClean="0">
                <a:latin typeface="Garamond" pitchFamily="18" charset="0"/>
              </a:rPr>
              <a:t>Think Tank in Washington, DC May 24-25, 2006 </a:t>
            </a:r>
          </a:p>
          <a:p>
            <a:pPr eaLnBrk="1" hangingPunct="1">
              <a:lnSpc>
                <a:spcPct val="80000"/>
              </a:lnSpc>
              <a:buFont typeface="Wingdings" pitchFamily="2" charset="2"/>
              <a:buNone/>
              <a:defRPr/>
            </a:pPr>
            <a:endParaRPr lang="en-US" sz="1300" smtClean="0">
              <a:latin typeface="Garamond" pitchFamily="18" charset="0"/>
            </a:endParaRPr>
          </a:p>
          <a:p>
            <a:pPr eaLnBrk="1" hangingPunct="1">
              <a:lnSpc>
                <a:spcPct val="80000"/>
              </a:lnSpc>
              <a:defRPr/>
            </a:pPr>
            <a:r>
              <a:rPr lang="en-US" sz="1900" b="1" smtClean="0">
                <a:latin typeface="Garamond" pitchFamily="18" charset="0"/>
              </a:rPr>
              <a:t>Study V: </a:t>
            </a:r>
            <a:r>
              <a:rPr lang="en-US" sz="1900" smtClean="0">
                <a:latin typeface="Garamond" pitchFamily="18" charset="0"/>
              </a:rPr>
              <a:t>Analysis of State Licensure/Certification Requirements for Early Childhood 	Special Educators (619)</a:t>
            </a:r>
          </a:p>
          <a:p>
            <a:pPr lvl="2" eaLnBrk="1" hangingPunct="1">
              <a:lnSpc>
                <a:spcPct val="80000"/>
              </a:lnSpc>
              <a:defRPr/>
            </a:pPr>
            <a:r>
              <a:rPr lang="en-US" sz="1500" smtClean="0">
                <a:latin typeface="Garamond" pitchFamily="18" charset="0"/>
              </a:rPr>
              <a:t>Think Tank in Washington, DC June 11-12, 2007</a:t>
            </a:r>
          </a:p>
          <a:p>
            <a:pPr eaLnBrk="1" hangingPunct="1">
              <a:lnSpc>
                <a:spcPct val="80000"/>
              </a:lnSpc>
              <a:buFont typeface="Wingdings" pitchFamily="2" charset="2"/>
              <a:buNone/>
              <a:defRPr/>
            </a:pPr>
            <a:endParaRPr lang="en-US" sz="1300" smtClean="0">
              <a:latin typeface="Garamond" pitchFamily="18" charset="0"/>
            </a:endParaRPr>
          </a:p>
          <a:p>
            <a:pPr eaLnBrk="1" hangingPunct="1">
              <a:lnSpc>
                <a:spcPct val="80000"/>
              </a:lnSpc>
              <a:defRPr/>
            </a:pPr>
            <a:r>
              <a:rPr lang="en-US" sz="1900" b="1" smtClean="0">
                <a:latin typeface="Garamond" pitchFamily="18" charset="0"/>
              </a:rPr>
              <a:t>Study VI:</a:t>
            </a:r>
            <a:r>
              <a:rPr lang="en-US" sz="1900" smtClean="0">
                <a:latin typeface="Garamond" pitchFamily="18" charset="0"/>
              </a:rPr>
              <a:t> Training and Technical Assistance Survey of Part C &amp; 619 Coordinators</a:t>
            </a:r>
          </a:p>
          <a:p>
            <a:pPr eaLnBrk="1" hangingPunct="1">
              <a:lnSpc>
                <a:spcPct val="80000"/>
              </a:lnSpc>
              <a:buFont typeface="Wingdings" pitchFamily="2" charset="2"/>
              <a:buNone/>
              <a:defRPr/>
            </a:pPr>
            <a:endParaRPr lang="en-US" sz="1300" smtClean="0">
              <a:latin typeface="Garamond" pitchFamily="18" charset="0"/>
            </a:endParaRPr>
          </a:p>
          <a:p>
            <a:pPr eaLnBrk="1" hangingPunct="1">
              <a:lnSpc>
                <a:spcPct val="80000"/>
              </a:lnSpc>
              <a:defRPr/>
            </a:pPr>
            <a:r>
              <a:rPr lang="en-US" sz="1900" b="1" smtClean="0">
                <a:latin typeface="Garamond" pitchFamily="18" charset="0"/>
              </a:rPr>
              <a:t>Study VII:</a:t>
            </a:r>
            <a:r>
              <a:rPr lang="en-US" sz="1900" smtClean="0">
                <a:latin typeface="Garamond" pitchFamily="18" charset="0"/>
              </a:rPr>
              <a:t> Confidence and Competence of 619/Part C Service Providers</a:t>
            </a:r>
          </a:p>
          <a:p>
            <a:pPr eaLnBrk="1" hangingPunct="1">
              <a:lnSpc>
                <a:spcPct val="80000"/>
              </a:lnSpc>
              <a:buFont typeface="Wingdings" pitchFamily="2" charset="2"/>
              <a:buNone/>
              <a:defRPr/>
            </a:pPr>
            <a:endParaRPr lang="en-US" sz="1900" smtClean="0">
              <a:latin typeface="Garamond" pitchFamily="18" charset="0"/>
            </a:endParaRPr>
          </a:p>
        </p:txBody>
      </p:sp>
    </p:spTree>
    <p:extLst>
      <p:ext uri="{BB962C8B-B14F-4D97-AF65-F5344CB8AC3E}">
        <p14:creationId xmlns:p14="http://schemas.microsoft.com/office/powerpoint/2010/main" val="14749762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6"/>
          <p:cNvSpPr>
            <a:spLocks noGrp="1" noChangeArrowheads="1"/>
          </p:cNvSpPr>
          <p:nvPr>
            <p:ph type="sldNum" sz="quarter" idx="12"/>
          </p:nvPr>
        </p:nvSpPr>
        <p:spPr>
          <a:xfrm>
            <a:off x="6553200" y="6243638"/>
            <a:ext cx="21336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Garamond" pitchFamily="18" charset="0"/>
              </a:defRPr>
            </a:lvl1pPr>
            <a:lvl2pPr marL="742950" indent="-285750" eaLnBrk="0" hangingPunct="0">
              <a:defRPr sz="2000">
                <a:solidFill>
                  <a:schemeClr val="tx1"/>
                </a:solidFill>
                <a:latin typeface="Garamond" pitchFamily="18" charset="0"/>
              </a:defRPr>
            </a:lvl2pPr>
            <a:lvl3pPr marL="1143000" indent="-228600" eaLnBrk="0" hangingPunct="0">
              <a:defRPr sz="2000">
                <a:solidFill>
                  <a:schemeClr val="tx1"/>
                </a:solidFill>
                <a:latin typeface="Garamond" pitchFamily="18" charset="0"/>
              </a:defRPr>
            </a:lvl3pPr>
            <a:lvl4pPr marL="1600200" indent="-228600" eaLnBrk="0" hangingPunct="0">
              <a:defRPr sz="2000">
                <a:solidFill>
                  <a:schemeClr val="tx1"/>
                </a:solidFill>
                <a:latin typeface="Garamond" pitchFamily="18" charset="0"/>
              </a:defRPr>
            </a:lvl4pPr>
            <a:lvl5pPr marL="2057400" indent="-228600" eaLnBrk="0" hangingPunct="0">
              <a:defRPr sz="2000">
                <a:solidFill>
                  <a:schemeClr val="tx1"/>
                </a:solidFill>
                <a:latin typeface="Garamond" pitchFamily="18" charset="0"/>
              </a:defRPr>
            </a:lvl5pPr>
            <a:lvl6pPr marL="2514600" indent="-228600" algn="ctr" eaLnBrk="0" fontAlgn="base" hangingPunct="0">
              <a:spcBef>
                <a:spcPct val="20000"/>
              </a:spcBef>
              <a:spcAft>
                <a:spcPct val="0"/>
              </a:spcAft>
              <a:buClr>
                <a:schemeClr val="accent1"/>
              </a:buClr>
              <a:buSzPct val="65000"/>
              <a:buFont typeface="Wingdings" pitchFamily="2" charset="2"/>
              <a:buChar char="n"/>
              <a:defRPr sz="2000">
                <a:solidFill>
                  <a:schemeClr val="tx1"/>
                </a:solidFill>
                <a:latin typeface="Garamond" pitchFamily="18" charset="0"/>
              </a:defRPr>
            </a:lvl6pPr>
            <a:lvl7pPr marL="2971800" indent="-228600" algn="ctr" eaLnBrk="0" fontAlgn="base" hangingPunct="0">
              <a:spcBef>
                <a:spcPct val="20000"/>
              </a:spcBef>
              <a:spcAft>
                <a:spcPct val="0"/>
              </a:spcAft>
              <a:buClr>
                <a:schemeClr val="accent1"/>
              </a:buClr>
              <a:buSzPct val="65000"/>
              <a:buFont typeface="Wingdings" pitchFamily="2" charset="2"/>
              <a:buChar char="n"/>
              <a:defRPr sz="2000">
                <a:solidFill>
                  <a:schemeClr val="tx1"/>
                </a:solidFill>
                <a:latin typeface="Garamond" pitchFamily="18" charset="0"/>
              </a:defRPr>
            </a:lvl7pPr>
            <a:lvl8pPr marL="3429000" indent="-228600" algn="ctr" eaLnBrk="0" fontAlgn="base" hangingPunct="0">
              <a:spcBef>
                <a:spcPct val="20000"/>
              </a:spcBef>
              <a:spcAft>
                <a:spcPct val="0"/>
              </a:spcAft>
              <a:buClr>
                <a:schemeClr val="accent1"/>
              </a:buClr>
              <a:buSzPct val="65000"/>
              <a:buFont typeface="Wingdings" pitchFamily="2" charset="2"/>
              <a:buChar char="n"/>
              <a:defRPr sz="2000">
                <a:solidFill>
                  <a:schemeClr val="tx1"/>
                </a:solidFill>
                <a:latin typeface="Garamond" pitchFamily="18" charset="0"/>
              </a:defRPr>
            </a:lvl8pPr>
            <a:lvl9pPr marL="3886200" indent="-228600" algn="ctr" eaLnBrk="0" fontAlgn="base" hangingPunct="0">
              <a:spcBef>
                <a:spcPct val="20000"/>
              </a:spcBef>
              <a:spcAft>
                <a:spcPct val="0"/>
              </a:spcAft>
              <a:buClr>
                <a:schemeClr val="accent1"/>
              </a:buClr>
              <a:buSzPct val="65000"/>
              <a:buFont typeface="Wingdings" pitchFamily="2" charset="2"/>
              <a:buChar char="n"/>
              <a:defRPr sz="2000">
                <a:solidFill>
                  <a:schemeClr val="tx1"/>
                </a:solidFill>
                <a:latin typeface="Garamond" pitchFamily="18" charset="0"/>
              </a:defRPr>
            </a:lvl9pPr>
          </a:lstStyle>
          <a:p>
            <a:pPr eaLnBrk="1" hangingPunct="1"/>
            <a:fld id="{12AD74C6-8B4D-46A6-BF70-DA02BD083E2D}" type="slidenum">
              <a:rPr lang="en-US" altLang="en-US" sz="1200" smtClean="0">
                <a:effectLst/>
              </a:rPr>
              <a:pPr eaLnBrk="1" hangingPunct="1"/>
              <a:t>36</a:t>
            </a:fld>
            <a:endParaRPr lang="en-US" altLang="en-US" sz="1200" smtClean="0">
              <a:effectLst/>
            </a:endParaRPr>
          </a:p>
        </p:txBody>
      </p:sp>
      <p:sp>
        <p:nvSpPr>
          <p:cNvPr id="22531" name="Rectangle 2"/>
          <p:cNvSpPr>
            <a:spLocks noGrp="1" noChangeArrowheads="1"/>
          </p:cNvSpPr>
          <p:nvPr>
            <p:ph type="title" idx="4294967295"/>
          </p:nvPr>
        </p:nvSpPr>
        <p:spPr/>
        <p:txBody>
          <a:bodyPr anchor="t"/>
          <a:lstStyle/>
          <a:p>
            <a:pPr eaLnBrk="1" hangingPunct="1">
              <a:defRPr/>
            </a:pPr>
            <a:r>
              <a:rPr lang="en-US" dirty="0" smtClean="0"/>
              <a:t>The Center’s Projects</a:t>
            </a:r>
          </a:p>
        </p:txBody>
      </p:sp>
      <p:sp>
        <p:nvSpPr>
          <p:cNvPr id="22532" name="Rectangle 3"/>
          <p:cNvSpPr>
            <a:spLocks noGrp="1" noChangeArrowheads="1"/>
          </p:cNvSpPr>
          <p:nvPr>
            <p:ph type="body" idx="4294967295"/>
          </p:nvPr>
        </p:nvSpPr>
        <p:spPr>
          <a:xfrm>
            <a:off x="457200" y="1460500"/>
            <a:ext cx="8229600" cy="2036763"/>
          </a:xfrm>
          <a:ln>
            <a:solidFill>
              <a:schemeClr val="tx2"/>
            </a:solidFill>
            <a:miter lim="800000"/>
            <a:headEnd/>
            <a:tailEnd/>
          </a:ln>
        </p:spPr>
        <p:txBody>
          <a:bodyPr/>
          <a:lstStyle/>
          <a:p>
            <a:pPr eaLnBrk="1" hangingPunct="1">
              <a:lnSpc>
                <a:spcPct val="80000"/>
              </a:lnSpc>
              <a:defRPr/>
            </a:pPr>
            <a:r>
              <a:rPr lang="en-US" sz="1900" b="1" smtClean="0">
                <a:latin typeface="Garamond" pitchFamily="18" charset="0"/>
              </a:rPr>
              <a:t>Study VIII:  </a:t>
            </a:r>
            <a:r>
              <a:rPr lang="en-US" sz="1900" smtClean="0">
                <a:latin typeface="Garamond" pitchFamily="18" charset="0"/>
              </a:rPr>
              <a:t>Alignment of ECSE Higher Education Curricula with National Personnel Standards</a:t>
            </a:r>
          </a:p>
          <a:p>
            <a:pPr eaLnBrk="1" hangingPunct="1">
              <a:lnSpc>
                <a:spcPct val="80000"/>
              </a:lnSpc>
              <a:buFont typeface="Wingdings" pitchFamily="2" charset="2"/>
              <a:buNone/>
              <a:defRPr/>
            </a:pPr>
            <a:endParaRPr lang="en-US" sz="1900" smtClean="0">
              <a:latin typeface="Garamond" pitchFamily="18" charset="0"/>
            </a:endParaRPr>
          </a:p>
          <a:p>
            <a:pPr eaLnBrk="1" hangingPunct="1">
              <a:lnSpc>
                <a:spcPct val="80000"/>
              </a:lnSpc>
              <a:defRPr/>
            </a:pPr>
            <a:r>
              <a:rPr lang="en-US" sz="1900" b="1" smtClean="0">
                <a:latin typeface="Garamond" pitchFamily="18" charset="0"/>
              </a:rPr>
              <a:t>Study IX:</a:t>
            </a:r>
            <a:r>
              <a:rPr lang="en-US" sz="1900" smtClean="0">
                <a:latin typeface="Garamond" pitchFamily="18" charset="0"/>
              </a:rPr>
              <a:t>  Parent Perceptions of Confidence and Competence of 619/Part C Service Providers</a:t>
            </a:r>
          </a:p>
          <a:p>
            <a:pPr eaLnBrk="1" hangingPunct="1">
              <a:lnSpc>
                <a:spcPct val="80000"/>
              </a:lnSpc>
              <a:buFont typeface="Wingdings" pitchFamily="2" charset="2"/>
              <a:buNone/>
              <a:defRPr/>
            </a:pPr>
            <a:endParaRPr lang="en-US" sz="1900" smtClean="0">
              <a:latin typeface="Garamond" pitchFamily="18" charset="0"/>
            </a:endParaRPr>
          </a:p>
          <a:p>
            <a:pPr eaLnBrk="1" hangingPunct="1">
              <a:lnSpc>
                <a:spcPct val="80000"/>
              </a:lnSpc>
              <a:defRPr/>
            </a:pPr>
            <a:r>
              <a:rPr lang="en-US" sz="1900" b="1" smtClean="0">
                <a:latin typeface="Garamond" pitchFamily="18" charset="0"/>
              </a:rPr>
              <a:t>Study X:</a:t>
            </a:r>
            <a:r>
              <a:rPr lang="en-US" sz="1900" smtClean="0">
                <a:latin typeface="Garamond" pitchFamily="18" charset="0"/>
              </a:rPr>
              <a:t> Case Studies Highlighting States from Study VI on Training and TA</a:t>
            </a:r>
          </a:p>
          <a:p>
            <a:pPr eaLnBrk="1" hangingPunct="1">
              <a:lnSpc>
                <a:spcPct val="80000"/>
              </a:lnSpc>
              <a:buFont typeface="Wingdings" pitchFamily="2" charset="2"/>
              <a:buNone/>
              <a:defRPr/>
            </a:pPr>
            <a:endParaRPr lang="en-US" sz="1900" smtClean="0">
              <a:latin typeface="Garamond" pitchFamily="18" charset="0"/>
            </a:endParaRPr>
          </a:p>
        </p:txBody>
      </p:sp>
    </p:spTree>
    <p:extLst>
      <p:ext uri="{BB962C8B-B14F-4D97-AF65-F5344CB8AC3E}">
        <p14:creationId xmlns:p14="http://schemas.microsoft.com/office/powerpoint/2010/main" val="22545830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Garamond" pitchFamily="18" charset="0"/>
              </a:defRPr>
            </a:lvl1pPr>
            <a:lvl2pPr marL="742950" indent="-285750" eaLnBrk="0" hangingPunct="0">
              <a:defRPr sz="2000">
                <a:solidFill>
                  <a:schemeClr val="tx1"/>
                </a:solidFill>
                <a:latin typeface="Garamond" pitchFamily="18" charset="0"/>
              </a:defRPr>
            </a:lvl2pPr>
            <a:lvl3pPr marL="1143000" indent="-228600" eaLnBrk="0" hangingPunct="0">
              <a:defRPr sz="2000">
                <a:solidFill>
                  <a:schemeClr val="tx1"/>
                </a:solidFill>
                <a:latin typeface="Garamond" pitchFamily="18" charset="0"/>
              </a:defRPr>
            </a:lvl3pPr>
            <a:lvl4pPr marL="1600200" indent="-228600" eaLnBrk="0" hangingPunct="0">
              <a:defRPr sz="2000">
                <a:solidFill>
                  <a:schemeClr val="tx1"/>
                </a:solidFill>
                <a:latin typeface="Garamond" pitchFamily="18" charset="0"/>
              </a:defRPr>
            </a:lvl4pPr>
            <a:lvl5pPr marL="2057400" indent="-228600" eaLnBrk="0" hangingPunct="0">
              <a:defRPr sz="2000">
                <a:solidFill>
                  <a:schemeClr val="tx1"/>
                </a:solidFill>
                <a:latin typeface="Garamond" pitchFamily="18" charset="0"/>
              </a:defRPr>
            </a:lvl5pPr>
            <a:lvl6pPr marL="2514600" indent="-228600" algn="ctr" eaLnBrk="0" fontAlgn="base" hangingPunct="0">
              <a:spcBef>
                <a:spcPct val="20000"/>
              </a:spcBef>
              <a:spcAft>
                <a:spcPct val="0"/>
              </a:spcAft>
              <a:buClr>
                <a:schemeClr val="accent1"/>
              </a:buClr>
              <a:buSzPct val="65000"/>
              <a:buFont typeface="Wingdings" pitchFamily="2" charset="2"/>
              <a:buChar char="n"/>
              <a:defRPr sz="2000">
                <a:solidFill>
                  <a:schemeClr val="tx1"/>
                </a:solidFill>
                <a:latin typeface="Garamond" pitchFamily="18" charset="0"/>
              </a:defRPr>
            </a:lvl6pPr>
            <a:lvl7pPr marL="2971800" indent="-228600" algn="ctr" eaLnBrk="0" fontAlgn="base" hangingPunct="0">
              <a:spcBef>
                <a:spcPct val="20000"/>
              </a:spcBef>
              <a:spcAft>
                <a:spcPct val="0"/>
              </a:spcAft>
              <a:buClr>
                <a:schemeClr val="accent1"/>
              </a:buClr>
              <a:buSzPct val="65000"/>
              <a:buFont typeface="Wingdings" pitchFamily="2" charset="2"/>
              <a:buChar char="n"/>
              <a:defRPr sz="2000">
                <a:solidFill>
                  <a:schemeClr val="tx1"/>
                </a:solidFill>
                <a:latin typeface="Garamond" pitchFamily="18" charset="0"/>
              </a:defRPr>
            </a:lvl7pPr>
            <a:lvl8pPr marL="3429000" indent="-228600" algn="ctr" eaLnBrk="0" fontAlgn="base" hangingPunct="0">
              <a:spcBef>
                <a:spcPct val="20000"/>
              </a:spcBef>
              <a:spcAft>
                <a:spcPct val="0"/>
              </a:spcAft>
              <a:buClr>
                <a:schemeClr val="accent1"/>
              </a:buClr>
              <a:buSzPct val="65000"/>
              <a:buFont typeface="Wingdings" pitchFamily="2" charset="2"/>
              <a:buChar char="n"/>
              <a:defRPr sz="2000">
                <a:solidFill>
                  <a:schemeClr val="tx1"/>
                </a:solidFill>
                <a:latin typeface="Garamond" pitchFamily="18" charset="0"/>
              </a:defRPr>
            </a:lvl8pPr>
            <a:lvl9pPr marL="3886200" indent="-228600" algn="ctr" eaLnBrk="0" fontAlgn="base" hangingPunct="0">
              <a:spcBef>
                <a:spcPct val="20000"/>
              </a:spcBef>
              <a:spcAft>
                <a:spcPct val="0"/>
              </a:spcAft>
              <a:buClr>
                <a:schemeClr val="accent1"/>
              </a:buClr>
              <a:buSzPct val="65000"/>
              <a:buFont typeface="Wingdings" pitchFamily="2" charset="2"/>
              <a:buChar char="n"/>
              <a:defRPr sz="2000">
                <a:solidFill>
                  <a:schemeClr val="tx1"/>
                </a:solidFill>
                <a:latin typeface="Garamond" pitchFamily="18" charset="0"/>
              </a:defRPr>
            </a:lvl9pPr>
          </a:lstStyle>
          <a:p>
            <a:pPr eaLnBrk="1" hangingPunct="1"/>
            <a:fld id="{46AADA9D-D913-4B31-AACF-D83E0298B50D}" type="slidenum">
              <a:rPr lang="en-US" altLang="en-US" sz="1200" smtClean="0"/>
              <a:pPr eaLnBrk="1" hangingPunct="1"/>
              <a:t>37</a:t>
            </a:fld>
            <a:endParaRPr lang="en-US" altLang="en-US" sz="1200" smtClean="0"/>
          </a:p>
        </p:txBody>
      </p:sp>
      <p:sp>
        <p:nvSpPr>
          <p:cNvPr id="24579" name="Rectangle 2"/>
          <p:cNvSpPr>
            <a:spLocks noGrp="1" noChangeArrowheads="1"/>
          </p:cNvSpPr>
          <p:nvPr>
            <p:ph type="title"/>
          </p:nvPr>
        </p:nvSpPr>
        <p:spPr/>
        <p:txBody>
          <a:bodyPr/>
          <a:lstStyle/>
          <a:p>
            <a:pPr eaLnBrk="1" hangingPunct="1"/>
            <a:r>
              <a:rPr lang="en-US" smtClean="0"/>
              <a:t>Web Site Information </a:t>
            </a:r>
          </a:p>
        </p:txBody>
      </p:sp>
      <p:sp>
        <p:nvSpPr>
          <p:cNvPr id="24580" name="Text Box 18"/>
          <p:cNvSpPr txBox="1">
            <a:spLocks noChangeArrowheads="1"/>
          </p:cNvSpPr>
          <p:nvPr/>
        </p:nvSpPr>
        <p:spPr bwMode="auto">
          <a:xfrm>
            <a:off x="393700" y="2171700"/>
            <a:ext cx="82677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lIns="18288" tIns="18288" rIns="18288" bIns="18288">
            <a:spAutoFit/>
          </a:bodyPr>
          <a:lstStyle>
            <a:lvl1pPr marL="342900" indent="-342900" eaLnBrk="0" hangingPunct="0">
              <a:defRPr sz="2000">
                <a:solidFill>
                  <a:schemeClr val="tx1"/>
                </a:solidFill>
                <a:latin typeface="Garamond" pitchFamily="18" charset="0"/>
              </a:defRPr>
            </a:lvl1pPr>
            <a:lvl2pPr marL="742950" indent="-285750" eaLnBrk="0" hangingPunct="0">
              <a:defRPr sz="2000">
                <a:solidFill>
                  <a:schemeClr val="tx1"/>
                </a:solidFill>
                <a:latin typeface="Garamond" pitchFamily="18" charset="0"/>
              </a:defRPr>
            </a:lvl2pPr>
            <a:lvl3pPr marL="1143000" indent="-228600" eaLnBrk="0" hangingPunct="0">
              <a:defRPr sz="2000">
                <a:solidFill>
                  <a:schemeClr val="tx1"/>
                </a:solidFill>
                <a:latin typeface="Garamond" pitchFamily="18" charset="0"/>
              </a:defRPr>
            </a:lvl3pPr>
            <a:lvl4pPr marL="1600200" indent="-228600" eaLnBrk="0" hangingPunct="0">
              <a:defRPr sz="2000">
                <a:solidFill>
                  <a:schemeClr val="tx1"/>
                </a:solidFill>
                <a:latin typeface="Garamond" pitchFamily="18" charset="0"/>
              </a:defRPr>
            </a:lvl4pPr>
            <a:lvl5pPr marL="2057400" indent="-228600" eaLnBrk="0" hangingPunct="0">
              <a:defRPr sz="2000">
                <a:solidFill>
                  <a:schemeClr val="tx1"/>
                </a:solidFill>
                <a:latin typeface="Garamond" pitchFamily="18" charset="0"/>
              </a:defRPr>
            </a:lvl5pPr>
            <a:lvl6pPr marL="2514600" indent="-228600" algn="ctr" eaLnBrk="0" fontAlgn="base" hangingPunct="0">
              <a:spcBef>
                <a:spcPct val="20000"/>
              </a:spcBef>
              <a:spcAft>
                <a:spcPct val="0"/>
              </a:spcAft>
              <a:buClr>
                <a:schemeClr val="accent1"/>
              </a:buClr>
              <a:buSzPct val="65000"/>
              <a:buFont typeface="Wingdings" pitchFamily="2" charset="2"/>
              <a:buChar char="n"/>
              <a:defRPr sz="2000">
                <a:solidFill>
                  <a:schemeClr val="tx1"/>
                </a:solidFill>
                <a:latin typeface="Garamond" pitchFamily="18" charset="0"/>
              </a:defRPr>
            </a:lvl6pPr>
            <a:lvl7pPr marL="2971800" indent="-228600" algn="ctr" eaLnBrk="0" fontAlgn="base" hangingPunct="0">
              <a:spcBef>
                <a:spcPct val="20000"/>
              </a:spcBef>
              <a:spcAft>
                <a:spcPct val="0"/>
              </a:spcAft>
              <a:buClr>
                <a:schemeClr val="accent1"/>
              </a:buClr>
              <a:buSzPct val="65000"/>
              <a:buFont typeface="Wingdings" pitchFamily="2" charset="2"/>
              <a:buChar char="n"/>
              <a:defRPr sz="2000">
                <a:solidFill>
                  <a:schemeClr val="tx1"/>
                </a:solidFill>
                <a:latin typeface="Garamond" pitchFamily="18" charset="0"/>
              </a:defRPr>
            </a:lvl7pPr>
            <a:lvl8pPr marL="3429000" indent="-228600" algn="ctr" eaLnBrk="0" fontAlgn="base" hangingPunct="0">
              <a:spcBef>
                <a:spcPct val="20000"/>
              </a:spcBef>
              <a:spcAft>
                <a:spcPct val="0"/>
              </a:spcAft>
              <a:buClr>
                <a:schemeClr val="accent1"/>
              </a:buClr>
              <a:buSzPct val="65000"/>
              <a:buFont typeface="Wingdings" pitchFamily="2" charset="2"/>
              <a:buChar char="n"/>
              <a:defRPr sz="2000">
                <a:solidFill>
                  <a:schemeClr val="tx1"/>
                </a:solidFill>
                <a:latin typeface="Garamond" pitchFamily="18" charset="0"/>
              </a:defRPr>
            </a:lvl8pPr>
            <a:lvl9pPr marL="3886200" indent="-228600" algn="ctr" eaLnBrk="0" fontAlgn="base" hangingPunct="0">
              <a:spcBef>
                <a:spcPct val="20000"/>
              </a:spcBef>
              <a:spcAft>
                <a:spcPct val="0"/>
              </a:spcAft>
              <a:buClr>
                <a:schemeClr val="accent1"/>
              </a:buClr>
              <a:buSzPct val="65000"/>
              <a:buFont typeface="Wingdings" pitchFamily="2" charset="2"/>
              <a:buChar char="n"/>
              <a:defRPr sz="2000">
                <a:solidFill>
                  <a:schemeClr val="tx1"/>
                </a:solidFill>
                <a:latin typeface="Garamond" pitchFamily="18" charset="0"/>
              </a:defRPr>
            </a:lvl9pPr>
          </a:lstStyle>
          <a:p>
            <a:pPr eaLnBrk="1" hangingPunct="1">
              <a:spcBef>
                <a:spcPct val="50000"/>
              </a:spcBef>
              <a:buFont typeface="Wingdings" pitchFamily="2" charset="2"/>
              <a:buNone/>
            </a:pPr>
            <a:endParaRPr lang="en-US" b="1"/>
          </a:p>
        </p:txBody>
      </p:sp>
      <p:sp>
        <p:nvSpPr>
          <p:cNvPr id="24581" name="Rectangle 19"/>
          <p:cNvSpPr>
            <a:spLocks noChangeArrowheads="1"/>
          </p:cNvSpPr>
          <p:nvPr/>
        </p:nvSpPr>
        <p:spPr bwMode="auto">
          <a:xfrm>
            <a:off x="406400" y="1689100"/>
            <a:ext cx="8585200" cy="3870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lIns="18288" tIns="18288" rIns="18288" bIns="18288">
            <a:spAutoFit/>
          </a:bodyPr>
          <a:lstStyle/>
          <a:p>
            <a:pPr marL="342900" indent="-342900" algn="l">
              <a:buFont typeface="Wingdings" pitchFamily="2" charset="2"/>
              <a:buNone/>
            </a:pPr>
            <a:r>
              <a:rPr lang="en-US" sz="2800">
                <a:solidFill>
                  <a:schemeClr val="tx2"/>
                </a:solidFill>
              </a:rPr>
              <a:t>Center Information</a:t>
            </a:r>
          </a:p>
          <a:p>
            <a:pPr marL="342900" indent="-342900" algn="l">
              <a:buFont typeface="Wingdings" pitchFamily="2" charset="2"/>
              <a:buNone/>
            </a:pPr>
            <a:r>
              <a:rPr lang="en-US" sz="2800">
                <a:hlinkClick r:id="rId2"/>
              </a:rPr>
              <a:t>http://www.uconnucedd.org/</a:t>
            </a:r>
            <a:endParaRPr lang="en-US" sz="2800"/>
          </a:p>
          <a:p>
            <a:pPr lvl="1" algn="l"/>
            <a:endParaRPr lang="en-US" sz="2800"/>
          </a:p>
          <a:p>
            <a:pPr marL="342900" indent="-342900" algn="l">
              <a:buFont typeface="Wingdings" pitchFamily="2" charset="2"/>
              <a:buNone/>
            </a:pPr>
            <a:r>
              <a:rPr lang="en-US" sz="2800">
                <a:solidFill>
                  <a:schemeClr val="tx2"/>
                </a:solidFill>
              </a:rPr>
              <a:t>Data Reports</a:t>
            </a:r>
          </a:p>
          <a:p>
            <a:pPr marL="342900" indent="-342900" algn="l">
              <a:buFont typeface="Wingdings" pitchFamily="2" charset="2"/>
              <a:buNone/>
            </a:pPr>
            <a:r>
              <a:rPr lang="en-US" sz="2300">
                <a:hlinkClick r:id="rId3"/>
              </a:rPr>
              <a:t>http://www.uconnucedd.org/projects/early_childhood/publications.html</a:t>
            </a:r>
            <a:endParaRPr lang="en-US" sz="2300"/>
          </a:p>
          <a:p>
            <a:pPr lvl="1" algn="l">
              <a:buFont typeface="Wingdings" pitchFamily="2" charset="2"/>
              <a:buNone/>
            </a:pPr>
            <a:endParaRPr lang="en-US" sz="2300"/>
          </a:p>
          <a:p>
            <a:pPr lvl="1" algn="l">
              <a:buFont typeface="Wingdings" pitchFamily="2" charset="2"/>
              <a:buNone/>
            </a:pPr>
            <a:endParaRPr lang="en-US" sz="2800"/>
          </a:p>
          <a:p>
            <a:pPr lvl="1" algn="l"/>
            <a:endParaRPr lang="en-US" sz="2800"/>
          </a:p>
        </p:txBody>
      </p:sp>
    </p:spTree>
    <p:extLst>
      <p:ext uri="{BB962C8B-B14F-4D97-AF65-F5344CB8AC3E}">
        <p14:creationId xmlns:p14="http://schemas.microsoft.com/office/powerpoint/2010/main" val="140838975"/>
      </p:ext>
    </p:extLst>
  </p:cSld>
  <p:clrMapOvr>
    <a:masterClrMapping/>
  </p:clrMapOvr>
  <p:transition spd="med">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p:nvPr>
        </p:nvSpPr>
        <p:spPr/>
        <p:txBody>
          <a:bodyPr/>
          <a:lstStyle/>
          <a:p>
            <a:pPr marL="0" indent="0">
              <a:buNone/>
            </a:pPr>
            <a:endParaRPr lang="en-US" dirty="0" smtClean="0"/>
          </a:p>
          <a:p>
            <a:pPr marL="0" indent="0">
              <a:buNone/>
            </a:pPr>
            <a:endParaRPr lang="en-US" dirty="0"/>
          </a:p>
          <a:p>
            <a:pPr marL="0" indent="0">
              <a:buNone/>
            </a:pPr>
            <a:endParaRPr lang="en-US" dirty="0" smtClean="0"/>
          </a:p>
          <a:p>
            <a:pPr marL="0" indent="0">
              <a:buNone/>
            </a:pPr>
            <a:r>
              <a:rPr lang="en-US" sz="4400" dirty="0" smtClean="0"/>
              <a:t>     What Do We Need To Do?</a:t>
            </a:r>
            <a:endParaRPr lang="en-US" sz="4400" dirty="0"/>
          </a:p>
        </p:txBody>
      </p:sp>
    </p:spTree>
    <p:extLst>
      <p:ext uri="{BB962C8B-B14F-4D97-AF65-F5344CB8AC3E}">
        <p14:creationId xmlns:p14="http://schemas.microsoft.com/office/powerpoint/2010/main" val="116161332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2"/>
          <p:cNvSpPr txBox="1">
            <a:spLocks noChangeArrowheads="1"/>
          </p:cNvSpPr>
          <p:nvPr/>
        </p:nvSpPr>
        <p:spPr bwMode="auto">
          <a:xfrm>
            <a:off x="1143000" y="1724025"/>
            <a:ext cx="6629400" cy="3382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algn="ctr" eaLnBrk="1" hangingPunct="1">
              <a:spcBef>
                <a:spcPct val="50000"/>
              </a:spcBef>
            </a:pPr>
            <a:r>
              <a:rPr lang="en-US" sz="7200" i="1"/>
              <a:t>You cannot satisfy hunger by drawing a cake</a:t>
            </a:r>
          </a:p>
        </p:txBody>
      </p:sp>
    </p:spTree>
    <p:extLst>
      <p:ext uri="{BB962C8B-B14F-4D97-AF65-F5344CB8AC3E}">
        <p14:creationId xmlns:p14="http://schemas.microsoft.com/office/powerpoint/2010/main" val="32956247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p:txBody>
          <a:bodyPr/>
          <a:lstStyle/>
          <a:p>
            <a:pPr marL="0" indent="0">
              <a:buNone/>
            </a:pPr>
            <a:r>
              <a:rPr lang="en-US" dirty="0" smtClean="0"/>
              <a:t>    </a:t>
            </a:r>
          </a:p>
          <a:p>
            <a:pPr marL="0" indent="0">
              <a:buNone/>
            </a:pPr>
            <a:endParaRPr lang="en-US" dirty="0"/>
          </a:p>
          <a:p>
            <a:pPr marL="0" indent="0">
              <a:buNone/>
            </a:pPr>
            <a:endParaRPr lang="en-US" dirty="0" smtClean="0"/>
          </a:p>
          <a:p>
            <a:pPr marL="0" indent="0">
              <a:buNone/>
            </a:pPr>
            <a:r>
              <a:rPr lang="en-US" sz="6000" dirty="0" smtClean="0"/>
              <a:t>    What Do We Know?</a:t>
            </a:r>
            <a:endParaRPr lang="en-US" sz="6000" dirty="0"/>
          </a:p>
        </p:txBody>
      </p:sp>
    </p:spTree>
    <p:extLst>
      <p:ext uri="{BB962C8B-B14F-4D97-AF65-F5344CB8AC3E}">
        <p14:creationId xmlns:p14="http://schemas.microsoft.com/office/powerpoint/2010/main" val="152154145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533400" y="1614488"/>
            <a:ext cx="82296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en-US" sz="4400" i="1">
                <a:solidFill>
                  <a:schemeClr val="tx2"/>
                </a:solidFill>
              </a:rPr>
              <a:t>A paradigm is a set of rules and regulations that:</a:t>
            </a:r>
          </a:p>
          <a:p>
            <a:pPr algn="ctr"/>
            <a:endParaRPr lang="en-US" sz="4400" i="1">
              <a:solidFill>
                <a:schemeClr val="tx2"/>
              </a:solidFill>
            </a:endParaRPr>
          </a:p>
        </p:txBody>
      </p:sp>
      <p:sp>
        <p:nvSpPr>
          <p:cNvPr id="7171" name="Rectangle 3"/>
          <p:cNvSpPr>
            <a:spLocks noChangeArrowheads="1"/>
          </p:cNvSpPr>
          <p:nvPr/>
        </p:nvSpPr>
        <p:spPr bwMode="auto">
          <a:xfrm>
            <a:off x="1066800" y="3476625"/>
            <a:ext cx="7010400" cy="2465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ct val="20000"/>
              </a:spcBef>
              <a:buFontTx/>
              <a:buChar char="•"/>
            </a:pPr>
            <a:r>
              <a:rPr lang="en-US" sz="2800"/>
              <a:t>define boundaries</a:t>
            </a:r>
          </a:p>
          <a:p>
            <a:pPr marL="342900" indent="-342900">
              <a:spcBef>
                <a:spcPct val="20000"/>
              </a:spcBef>
              <a:buFontTx/>
              <a:buChar char="•"/>
            </a:pPr>
            <a:r>
              <a:rPr lang="en-US" sz="2800"/>
              <a:t>tell us what to do to be successful within those boundaries</a:t>
            </a:r>
          </a:p>
          <a:p>
            <a:pPr marL="342900" indent="-342900">
              <a:spcBef>
                <a:spcPct val="20000"/>
              </a:spcBef>
              <a:buFontTx/>
              <a:buChar char="•"/>
            </a:pPr>
            <a:endParaRPr lang="en-US" sz="2800"/>
          </a:p>
          <a:p>
            <a:pPr marL="342900" indent="-342900">
              <a:spcBef>
                <a:spcPct val="20000"/>
              </a:spcBef>
              <a:buFontTx/>
              <a:buChar char="•"/>
            </a:pPr>
            <a:endParaRPr lang="en-US" sz="2800"/>
          </a:p>
          <a:p>
            <a:pPr marL="342900" indent="-342900">
              <a:spcBef>
                <a:spcPct val="20000"/>
              </a:spcBef>
              <a:buFontTx/>
              <a:buChar char="•"/>
            </a:pPr>
            <a:endParaRPr lang="en-US" sz="2800"/>
          </a:p>
        </p:txBody>
      </p:sp>
    </p:spTree>
    <p:extLst>
      <p:ext uri="{BB962C8B-B14F-4D97-AF65-F5344CB8AC3E}">
        <p14:creationId xmlns:p14="http://schemas.microsoft.com/office/powerpoint/2010/main" val="129762650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ubtitle 2"/>
          <p:cNvSpPr>
            <a:spLocks noGrp="1"/>
          </p:cNvSpPr>
          <p:nvPr>
            <p:ph type="subTitle" idx="1"/>
          </p:nvPr>
        </p:nvSpPr>
        <p:spPr>
          <a:xfrm>
            <a:off x="304800" y="304800"/>
            <a:ext cx="8229600" cy="6019800"/>
          </a:xfrm>
        </p:spPr>
        <p:txBody>
          <a:bodyPr/>
          <a:lstStyle/>
          <a:p>
            <a:r>
              <a:rPr lang="en-US" i="1" smtClean="0"/>
              <a:t>The world we have created is a product of our thinking.</a:t>
            </a:r>
          </a:p>
          <a:p>
            <a:endParaRPr lang="en-US" i="1" smtClean="0"/>
          </a:p>
          <a:p>
            <a:r>
              <a:rPr lang="en-US" i="1" smtClean="0"/>
              <a:t>It cannot be changed without changing our thinking. </a:t>
            </a:r>
          </a:p>
          <a:p>
            <a:endParaRPr lang="en-US" smtClean="0"/>
          </a:p>
          <a:p>
            <a:pPr algn="r"/>
            <a:endParaRPr lang="en-US" sz="2000" smtClean="0"/>
          </a:p>
          <a:p>
            <a:pPr algn="r"/>
            <a:endParaRPr lang="en-US" sz="2000" smtClean="0"/>
          </a:p>
          <a:p>
            <a:pPr algn="r"/>
            <a:endParaRPr lang="en-US" sz="2000" smtClean="0"/>
          </a:p>
          <a:p>
            <a:pPr algn="r"/>
            <a:endParaRPr lang="en-US" sz="2000" smtClean="0"/>
          </a:p>
          <a:p>
            <a:pPr algn="r"/>
            <a:r>
              <a:rPr lang="en-US" sz="2000" smtClean="0"/>
              <a:t>Einstein</a:t>
            </a:r>
          </a:p>
        </p:txBody>
      </p:sp>
      <p:pic>
        <p:nvPicPr>
          <p:cNvPr id="15363" name="Picture 2" descr="http://www.istockphoto.com/file_thumbview_approve/191958/2/istockphoto_191958-light-bulb.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3429000"/>
            <a:ext cx="3057525" cy="323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5406802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b="1" smtClean="0"/>
              <a:t>21</a:t>
            </a:r>
            <a:r>
              <a:rPr lang="en-US" b="1" baseline="30000" smtClean="0"/>
              <a:t>st</a:t>
            </a:r>
            <a:r>
              <a:rPr lang="en-US" b="1" smtClean="0"/>
              <a:t> Century</a:t>
            </a:r>
          </a:p>
        </p:txBody>
      </p:sp>
      <p:sp>
        <p:nvSpPr>
          <p:cNvPr id="5123" name="Content Placeholder 2"/>
          <p:cNvSpPr>
            <a:spLocks noGrp="1"/>
          </p:cNvSpPr>
          <p:nvPr>
            <p:ph idx="1"/>
          </p:nvPr>
        </p:nvSpPr>
        <p:spPr/>
        <p:txBody>
          <a:bodyPr/>
          <a:lstStyle/>
          <a:p>
            <a:pPr>
              <a:lnSpc>
                <a:spcPct val="150000"/>
              </a:lnSpc>
            </a:pPr>
            <a:r>
              <a:rPr lang="en-US" smtClean="0"/>
              <a:t>Change is the Constant</a:t>
            </a:r>
          </a:p>
          <a:p>
            <a:pPr>
              <a:lnSpc>
                <a:spcPct val="150000"/>
              </a:lnSpc>
            </a:pPr>
            <a:r>
              <a:rPr lang="en-US" smtClean="0"/>
              <a:t>Technology</a:t>
            </a:r>
          </a:p>
          <a:p>
            <a:pPr>
              <a:lnSpc>
                <a:spcPct val="150000"/>
              </a:lnSpc>
            </a:pPr>
            <a:r>
              <a:rPr lang="en-US" smtClean="0"/>
              <a:t>Instant Gratification</a:t>
            </a:r>
          </a:p>
          <a:p>
            <a:pPr>
              <a:lnSpc>
                <a:spcPct val="150000"/>
              </a:lnSpc>
            </a:pPr>
            <a:r>
              <a:rPr lang="en-US" smtClean="0"/>
              <a:t>Viral Communication</a:t>
            </a:r>
          </a:p>
          <a:p>
            <a:pPr>
              <a:lnSpc>
                <a:spcPct val="150000"/>
              </a:lnSpc>
            </a:pPr>
            <a:r>
              <a:rPr lang="en-US" smtClean="0"/>
              <a:t>Personalized Learning</a:t>
            </a:r>
          </a:p>
        </p:txBody>
      </p:sp>
    </p:spTree>
    <p:extLst>
      <p:ext uri="{BB962C8B-B14F-4D97-AF65-F5344CB8AC3E}">
        <p14:creationId xmlns:p14="http://schemas.microsoft.com/office/powerpoint/2010/main" val="136736933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sz="3600" smtClean="0"/>
              <a:t>PERSONALIZED LEARNING</a:t>
            </a:r>
          </a:p>
        </p:txBody>
      </p:sp>
      <p:sp>
        <p:nvSpPr>
          <p:cNvPr id="6147" name="Content Placeholder 2"/>
          <p:cNvSpPr>
            <a:spLocks noGrp="1"/>
          </p:cNvSpPr>
          <p:nvPr>
            <p:ph idx="1"/>
          </p:nvPr>
        </p:nvSpPr>
        <p:spPr/>
        <p:txBody>
          <a:bodyPr/>
          <a:lstStyle/>
          <a:p>
            <a:pPr marL="0" indent="0">
              <a:buFontTx/>
              <a:buNone/>
            </a:pPr>
            <a:endParaRPr lang="en-US" smtClean="0">
              <a:hlinkClick r:id=""/>
            </a:endParaRPr>
          </a:p>
          <a:p>
            <a:pPr marL="0" indent="0">
              <a:buFontTx/>
              <a:buNone/>
            </a:pPr>
            <a:r>
              <a:rPr lang="en-US" smtClean="0">
                <a:hlinkClick r:id=""/>
              </a:rPr>
              <a:t>http://www.khanacademy.org/</a:t>
            </a:r>
            <a:endParaRPr lang="en-US" smtClean="0"/>
          </a:p>
          <a:p>
            <a:pPr marL="0" indent="0">
              <a:buFontTx/>
              <a:buNone/>
            </a:pPr>
            <a:endParaRPr lang="en-US" smtClean="0"/>
          </a:p>
          <a:p>
            <a:pPr marL="0" indent="0">
              <a:buFontTx/>
              <a:buNone/>
            </a:pPr>
            <a:r>
              <a:rPr lang="en-US" smtClean="0"/>
              <a:t>Teachertube</a:t>
            </a:r>
          </a:p>
          <a:p>
            <a:pPr marL="0" indent="0">
              <a:buFontTx/>
              <a:buNone/>
            </a:pPr>
            <a:endParaRPr lang="en-US" smtClean="0"/>
          </a:p>
          <a:p>
            <a:pPr marL="0" indent="0">
              <a:buFontTx/>
              <a:buNone/>
            </a:pPr>
            <a:r>
              <a:rPr lang="en-US" smtClean="0"/>
              <a:t>YoutubeU</a:t>
            </a:r>
          </a:p>
        </p:txBody>
      </p:sp>
    </p:spTree>
    <p:extLst>
      <p:ext uri="{BB962C8B-B14F-4D97-AF65-F5344CB8AC3E}">
        <p14:creationId xmlns:p14="http://schemas.microsoft.com/office/powerpoint/2010/main" val="316433914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3"/>
          <p:cNvSpPr>
            <a:spLocks noGrp="1"/>
          </p:cNvSpPr>
          <p:nvPr>
            <p:ph/>
          </p:nvPr>
        </p:nvSpPr>
        <p:spPr/>
        <p:txBody>
          <a:bodyPr/>
          <a:lstStyle/>
          <a:p>
            <a:pPr marL="0" indent="0">
              <a:buFontTx/>
              <a:buNone/>
            </a:pPr>
            <a:r>
              <a:rPr lang="en-US" sz="2000" b="1" smtClean="0"/>
              <a:t>ed·u·ca·tion</a:t>
            </a:r>
            <a:r>
              <a:rPr lang="en-US" sz="2000" smtClean="0"/>
              <a:t>   /ˌɛdʒʊˈkeɪʃən/</a:t>
            </a:r>
            <a:br>
              <a:rPr lang="en-US" sz="2000" smtClean="0"/>
            </a:br>
            <a:endParaRPr lang="en-US" sz="2000" smtClean="0"/>
          </a:p>
          <a:p>
            <a:pPr marL="0" indent="0">
              <a:buFontTx/>
              <a:buNone/>
            </a:pPr>
            <a:r>
              <a:rPr lang="en-US" sz="2000" smtClean="0"/>
              <a:t>1. the act or process of imparting or acquiring general knowledge, developing the powers of reasoning and judgment, and generally of preparing oneself or others intellectually for mature life. </a:t>
            </a:r>
            <a:br>
              <a:rPr lang="en-US" sz="2000" smtClean="0"/>
            </a:br>
            <a:endParaRPr lang="en-US" sz="2000" smtClean="0"/>
          </a:p>
          <a:p>
            <a:pPr marL="0" indent="0">
              <a:buFontTx/>
              <a:buNone/>
            </a:pPr>
            <a:r>
              <a:rPr lang="en-US" sz="2000" smtClean="0"/>
              <a:t>2. the act or process of imparting or acquiring particular knowledge or skills, as for a profession. </a:t>
            </a:r>
            <a:br>
              <a:rPr lang="en-US" sz="2000" smtClean="0"/>
            </a:br>
            <a:endParaRPr lang="en-US" sz="2000" smtClean="0"/>
          </a:p>
          <a:p>
            <a:pPr marL="0" indent="0">
              <a:buFontTx/>
              <a:buNone/>
            </a:pPr>
            <a:r>
              <a:rPr lang="en-US" sz="2000" smtClean="0"/>
              <a:t>3. a degree, level, or kind of schooling: a university education. </a:t>
            </a:r>
            <a:br>
              <a:rPr lang="en-US" sz="2000" smtClean="0"/>
            </a:br>
            <a:endParaRPr lang="en-US" sz="2000" smtClean="0"/>
          </a:p>
          <a:p>
            <a:pPr marL="0" indent="0">
              <a:buFontTx/>
              <a:buNone/>
            </a:pPr>
            <a:r>
              <a:rPr lang="en-US" sz="2000" smtClean="0"/>
              <a:t>4. the result produced by instruction, training, or study: to show one's education. </a:t>
            </a:r>
            <a:br>
              <a:rPr lang="en-US" sz="2000" smtClean="0"/>
            </a:br>
            <a:endParaRPr lang="en-US" sz="2000" smtClean="0"/>
          </a:p>
          <a:p>
            <a:pPr marL="0" indent="0">
              <a:buFontTx/>
              <a:buNone/>
            </a:pPr>
            <a:r>
              <a:rPr lang="en-US" sz="2000" smtClean="0"/>
              <a:t>5. the science or art of teaching; pedagogics</a:t>
            </a:r>
            <a:br>
              <a:rPr lang="en-US" sz="2000" smtClean="0"/>
            </a:br>
            <a:endParaRPr lang="en-US" sz="2000" smtClean="0"/>
          </a:p>
        </p:txBody>
      </p:sp>
    </p:spTree>
    <p:extLst>
      <p:ext uri="{BB962C8B-B14F-4D97-AF65-F5344CB8AC3E}">
        <p14:creationId xmlns:p14="http://schemas.microsoft.com/office/powerpoint/2010/main" val="168353770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3"/>
          <p:cNvSpPr>
            <a:spLocks noGrp="1"/>
          </p:cNvSpPr>
          <p:nvPr>
            <p:ph type="title"/>
          </p:nvPr>
        </p:nvSpPr>
        <p:spPr>
          <a:xfrm>
            <a:off x="685800" y="533400"/>
            <a:ext cx="7772400" cy="1143000"/>
          </a:xfrm>
        </p:spPr>
        <p:txBody>
          <a:bodyPr/>
          <a:lstStyle/>
          <a:p>
            <a:r>
              <a:rPr lang="en-US" sz="3600" smtClean="0"/>
              <a:t>The Purpose of Education</a:t>
            </a:r>
          </a:p>
        </p:txBody>
      </p:sp>
      <p:sp>
        <p:nvSpPr>
          <p:cNvPr id="5" name="Content Placeholder 4"/>
          <p:cNvSpPr>
            <a:spLocks noGrp="1"/>
          </p:cNvSpPr>
          <p:nvPr>
            <p:ph idx="1"/>
          </p:nvPr>
        </p:nvSpPr>
        <p:spPr/>
        <p:txBody>
          <a:bodyPr/>
          <a:lstStyle/>
          <a:p>
            <a:pPr>
              <a:defRPr/>
            </a:pPr>
            <a:r>
              <a:rPr lang="en-US" b="1" dirty="0" smtClean="0"/>
              <a:t>Self Realization</a:t>
            </a:r>
          </a:p>
          <a:p>
            <a:pPr>
              <a:defRPr/>
            </a:pPr>
            <a:endParaRPr lang="en-US" dirty="0"/>
          </a:p>
          <a:p>
            <a:pPr>
              <a:defRPr/>
            </a:pPr>
            <a:r>
              <a:rPr lang="en-US" b="1" dirty="0" smtClean="0"/>
              <a:t>Human Relationships</a:t>
            </a:r>
          </a:p>
          <a:p>
            <a:pPr marL="0" indent="0">
              <a:buFontTx/>
              <a:buNone/>
              <a:defRPr/>
            </a:pPr>
            <a:endParaRPr lang="en-US" dirty="0"/>
          </a:p>
          <a:p>
            <a:pPr>
              <a:defRPr/>
            </a:pPr>
            <a:r>
              <a:rPr lang="en-US" b="1" dirty="0" smtClean="0"/>
              <a:t>Economic Efficiency</a:t>
            </a:r>
          </a:p>
          <a:p>
            <a:pPr>
              <a:defRPr/>
            </a:pPr>
            <a:endParaRPr lang="en-US" dirty="0"/>
          </a:p>
          <a:p>
            <a:pPr>
              <a:defRPr/>
            </a:pPr>
            <a:r>
              <a:rPr lang="en-US" b="1" dirty="0" smtClean="0"/>
              <a:t>Civic Responsibility</a:t>
            </a:r>
          </a:p>
          <a:p>
            <a:pPr marL="0" indent="0">
              <a:buFontTx/>
              <a:buNone/>
              <a:defRPr/>
            </a:pPr>
            <a:r>
              <a:rPr lang="en-US" sz="2000" dirty="0"/>
              <a:t> </a:t>
            </a:r>
            <a:r>
              <a:rPr lang="en-US" sz="2000" dirty="0" smtClean="0"/>
              <a:t>                                                                     </a:t>
            </a:r>
            <a:r>
              <a:rPr lang="en-US" sz="1600" dirty="0" smtClean="0"/>
              <a:t>Education Policies </a:t>
            </a:r>
            <a:r>
              <a:rPr lang="en-US" sz="1600" dirty="0" err="1" smtClean="0"/>
              <a:t>Commision</a:t>
            </a:r>
            <a:r>
              <a:rPr lang="en-US" sz="1600" dirty="0" smtClean="0"/>
              <a:t>, 1938</a:t>
            </a:r>
            <a:endParaRPr lang="en-US" sz="1600" dirty="0"/>
          </a:p>
        </p:txBody>
      </p:sp>
    </p:spTree>
    <p:extLst>
      <p:ext uri="{BB962C8B-B14F-4D97-AF65-F5344CB8AC3E}">
        <p14:creationId xmlns:p14="http://schemas.microsoft.com/office/powerpoint/2010/main" val="3351944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2"/>
          <p:cNvSpPr>
            <a:spLocks noGrp="1"/>
          </p:cNvSpPr>
          <p:nvPr>
            <p:ph type="title"/>
          </p:nvPr>
        </p:nvSpPr>
        <p:spPr/>
        <p:txBody>
          <a:bodyPr/>
          <a:lstStyle/>
          <a:p>
            <a:r>
              <a:rPr lang="en-US" b="1" smtClean="0"/>
              <a:t>Schools</a:t>
            </a:r>
          </a:p>
        </p:txBody>
      </p:sp>
      <p:sp>
        <p:nvSpPr>
          <p:cNvPr id="10243" name="Content Placeholder 1"/>
          <p:cNvSpPr>
            <a:spLocks noGrp="1"/>
          </p:cNvSpPr>
          <p:nvPr>
            <p:ph idx="1"/>
          </p:nvPr>
        </p:nvSpPr>
        <p:spPr/>
        <p:txBody>
          <a:bodyPr/>
          <a:lstStyle/>
          <a:p>
            <a:pPr marL="0" indent="0" algn="ctr">
              <a:lnSpc>
                <a:spcPct val="150000"/>
              </a:lnSpc>
              <a:buFontTx/>
              <a:buNone/>
            </a:pPr>
            <a:r>
              <a:rPr lang="en-US" sz="3600" smtClean="0"/>
              <a:t>Social institutions established by society to instill in children its belief and knowledge base and, that, </a:t>
            </a:r>
            <a:r>
              <a:rPr lang="en-US" sz="3600" b="1" smtClean="0"/>
              <a:t>school instruction is both systematic and deliberate</a:t>
            </a:r>
            <a:r>
              <a:rPr lang="en-US" b="1" smtClean="0"/>
              <a:t>.</a:t>
            </a:r>
          </a:p>
          <a:p>
            <a:pPr marL="0" indent="0">
              <a:buFontTx/>
              <a:buNone/>
            </a:pPr>
            <a:r>
              <a:rPr lang="en-US" sz="2000" smtClean="0"/>
              <a:t>                                                                 Ysseldyke &amp;Algozzine, 1982, p 7</a:t>
            </a:r>
          </a:p>
        </p:txBody>
      </p:sp>
    </p:spTree>
    <p:extLst>
      <p:ext uri="{BB962C8B-B14F-4D97-AF65-F5344CB8AC3E}">
        <p14:creationId xmlns:p14="http://schemas.microsoft.com/office/powerpoint/2010/main" val="38578973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smtClean="0"/>
              <a:t>Education in the 21</a:t>
            </a:r>
            <a:r>
              <a:rPr lang="en-US" baseline="30000" smtClean="0"/>
              <a:t>st</a:t>
            </a:r>
            <a:r>
              <a:rPr lang="en-US" smtClean="0"/>
              <a:t> Century</a:t>
            </a:r>
          </a:p>
        </p:txBody>
      </p:sp>
      <p:sp>
        <p:nvSpPr>
          <p:cNvPr id="7171" name="Content Placeholder 2"/>
          <p:cNvSpPr>
            <a:spLocks noGrp="1"/>
          </p:cNvSpPr>
          <p:nvPr>
            <p:ph idx="1"/>
          </p:nvPr>
        </p:nvSpPr>
        <p:spPr/>
        <p:txBody>
          <a:bodyPr/>
          <a:lstStyle/>
          <a:p>
            <a:r>
              <a:rPr lang="en-US" dirty="0" smtClean="0"/>
              <a:t>Still Racing to……..</a:t>
            </a:r>
          </a:p>
          <a:p>
            <a:r>
              <a:rPr lang="en-US" dirty="0" smtClean="0"/>
              <a:t>State Common Core Standards</a:t>
            </a:r>
          </a:p>
          <a:p>
            <a:r>
              <a:rPr lang="en-US" dirty="0" smtClean="0"/>
              <a:t>Growing Diversity in Students </a:t>
            </a:r>
          </a:p>
          <a:p>
            <a:r>
              <a:rPr lang="en-US" dirty="0" smtClean="0"/>
              <a:t>Different Family Structures</a:t>
            </a:r>
          </a:p>
          <a:p>
            <a:r>
              <a:rPr lang="en-US" dirty="0" smtClean="0"/>
              <a:t>Huge Achievement Gaps and Disparities</a:t>
            </a:r>
          </a:p>
          <a:p>
            <a:r>
              <a:rPr lang="en-US" dirty="0" smtClean="0"/>
              <a:t>RTI</a:t>
            </a:r>
          </a:p>
          <a:p>
            <a:r>
              <a:rPr lang="en-US" dirty="0" smtClean="0"/>
              <a:t>Learning to Learn</a:t>
            </a:r>
            <a:endParaRPr lang="en-US" dirty="0" smtClean="0"/>
          </a:p>
        </p:txBody>
      </p:sp>
    </p:spTree>
    <p:extLst>
      <p:ext uri="{BB962C8B-B14F-4D97-AF65-F5344CB8AC3E}">
        <p14:creationId xmlns:p14="http://schemas.microsoft.com/office/powerpoint/2010/main" val="324137555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p:cNvSpPr>
            <a:spLocks noGrp="1"/>
          </p:cNvSpPr>
          <p:nvPr>
            <p:ph type="title"/>
          </p:nvPr>
        </p:nvSpPr>
        <p:spPr/>
        <p:txBody>
          <a:bodyPr/>
          <a:lstStyle/>
          <a:p>
            <a:r>
              <a:rPr lang="en-US" smtClean="0"/>
              <a:t>Life Long Learning</a:t>
            </a:r>
          </a:p>
        </p:txBody>
      </p:sp>
      <p:sp>
        <p:nvSpPr>
          <p:cNvPr id="71683" name="Content Placeholder 2"/>
          <p:cNvSpPr>
            <a:spLocks noGrp="1"/>
          </p:cNvSpPr>
          <p:nvPr>
            <p:ph idx="1"/>
          </p:nvPr>
        </p:nvSpPr>
        <p:spPr/>
        <p:txBody>
          <a:bodyPr/>
          <a:lstStyle/>
          <a:p>
            <a:pPr marL="0" indent="0" algn="ctr">
              <a:buFontTx/>
              <a:buNone/>
            </a:pPr>
            <a:endParaRPr lang="en-US" smtClean="0"/>
          </a:p>
          <a:p>
            <a:pPr marL="0" indent="0" algn="ctr">
              <a:buFontTx/>
              <a:buNone/>
            </a:pPr>
            <a:r>
              <a:rPr lang="en-US" smtClean="0"/>
              <a:t>When Will We Know What We Don’t Know?</a:t>
            </a:r>
          </a:p>
        </p:txBody>
      </p:sp>
    </p:spTree>
    <p:extLst>
      <p:ext uri="{BB962C8B-B14F-4D97-AF65-F5344CB8AC3E}">
        <p14:creationId xmlns:p14="http://schemas.microsoft.com/office/powerpoint/2010/main" val="338612724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itle 1"/>
          <p:cNvSpPr>
            <a:spLocks noGrp="1"/>
          </p:cNvSpPr>
          <p:nvPr>
            <p:ph type="title"/>
          </p:nvPr>
        </p:nvSpPr>
        <p:spPr/>
        <p:txBody>
          <a:bodyPr/>
          <a:lstStyle/>
          <a:p>
            <a:r>
              <a:rPr lang="en-US" sz="3200" smtClean="0"/>
              <a:t>Evidenced Based Practices in Adult Learning</a:t>
            </a:r>
          </a:p>
        </p:txBody>
      </p:sp>
      <p:sp>
        <p:nvSpPr>
          <p:cNvPr id="3" name="Content Placeholder 2"/>
          <p:cNvSpPr>
            <a:spLocks noGrp="1"/>
          </p:cNvSpPr>
          <p:nvPr>
            <p:ph idx="1"/>
          </p:nvPr>
        </p:nvSpPr>
        <p:spPr/>
        <p:txBody>
          <a:bodyPr>
            <a:normAutofit fontScale="77500" lnSpcReduction="20000"/>
          </a:bodyPr>
          <a:lstStyle/>
          <a:p>
            <a:pPr>
              <a:defRPr/>
            </a:pPr>
            <a:r>
              <a:rPr lang="en-US" sz="3600" dirty="0"/>
              <a:t>Needs assessment</a:t>
            </a:r>
          </a:p>
          <a:p>
            <a:pPr>
              <a:defRPr/>
            </a:pPr>
            <a:endParaRPr lang="en-US" sz="3600" dirty="0" smtClean="0"/>
          </a:p>
          <a:p>
            <a:pPr>
              <a:defRPr/>
            </a:pPr>
            <a:r>
              <a:rPr lang="en-US" sz="3600" dirty="0" smtClean="0"/>
              <a:t>Multifaceted </a:t>
            </a:r>
            <a:r>
              <a:rPr lang="en-US" sz="3600" dirty="0"/>
              <a:t>strategies</a:t>
            </a:r>
          </a:p>
          <a:p>
            <a:pPr>
              <a:defRPr/>
            </a:pPr>
            <a:endParaRPr lang="en-US" sz="3600" dirty="0" smtClean="0"/>
          </a:p>
          <a:p>
            <a:pPr>
              <a:defRPr/>
            </a:pPr>
            <a:r>
              <a:rPr lang="en-US" sz="3600" dirty="0" smtClean="0"/>
              <a:t>Sequencing</a:t>
            </a:r>
            <a:endParaRPr lang="en-US" sz="3600" dirty="0"/>
          </a:p>
          <a:p>
            <a:pPr>
              <a:defRPr/>
            </a:pPr>
            <a:endParaRPr lang="en-US" sz="3600" dirty="0" smtClean="0"/>
          </a:p>
          <a:p>
            <a:pPr>
              <a:defRPr/>
            </a:pPr>
            <a:r>
              <a:rPr lang="en-US" sz="3600" dirty="0" smtClean="0"/>
              <a:t>Interaction</a:t>
            </a:r>
            <a:endParaRPr lang="en-US" sz="3600" dirty="0"/>
          </a:p>
          <a:p>
            <a:pPr>
              <a:defRPr/>
            </a:pPr>
            <a:endParaRPr lang="en-US" sz="3600" dirty="0" smtClean="0"/>
          </a:p>
          <a:p>
            <a:pPr>
              <a:defRPr/>
            </a:pPr>
            <a:r>
              <a:rPr lang="en-US" sz="3600" dirty="0" smtClean="0"/>
              <a:t>Commitment </a:t>
            </a:r>
            <a:r>
              <a:rPr lang="en-US" sz="3600" dirty="0"/>
              <a:t>to </a:t>
            </a:r>
            <a:r>
              <a:rPr lang="en-US" sz="3600" dirty="0" smtClean="0"/>
              <a:t>Change</a:t>
            </a:r>
            <a:endParaRPr lang="en-US" dirty="0" smtClean="0"/>
          </a:p>
          <a:p>
            <a:pPr marL="0" indent="0">
              <a:buFontTx/>
              <a:buNone/>
              <a:defRPr/>
            </a:pPr>
            <a:r>
              <a:rPr lang="en-US" sz="3600" dirty="0"/>
              <a:t> </a:t>
            </a:r>
            <a:r>
              <a:rPr lang="en-US" sz="3600" dirty="0" smtClean="0"/>
              <a:t>                                                             Van Hoof, 2004</a:t>
            </a:r>
            <a:endParaRPr lang="en-US" sz="3600" dirty="0"/>
          </a:p>
        </p:txBody>
      </p:sp>
    </p:spTree>
    <p:extLst>
      <p:ext uri="{BB962C8B-B14F-4D97-AF65-F5344CB8AC3E}">
        <p14:creationId xmlns:p14="http://schemas.microsoft.com/office/powerpoint/2010/main" val="33098448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p:txBody>
          <a:bodyPr/>
          <a:lstStyle/>
          <a:p>
            <a:pPr marL="0" indent="0">
              <a:buNone/>
            </a:pPr>
            <a:r>
              <a:rPr lang="en-US" dirty="0" smtClean="0"/>
              <a:t>    </a:t>
            </a:r>
          </a:p>
          <a:p>
            <a:pPr marL="0" indent="0">
              <a:buNone/>
            </a:pPr>
            <a:endParaRPr lang="en-US" dirty="0"/>
          </a:p>
          <a:p>
            <a:pPr marL="0" indent="0">
              <a:buNone/>
            </a:pPr>
            <a:endParaRPr lang="en-US" dirty="0" smtClean="0"/>
          </a:p>
          <a:p>
            <a:pPr marL="0" indent="0">
              <a:buNone/>
            </a:pPr>
            <a:r>
              <a:rPr lang="en-US" sz="6000" dirty="0" smtClean="0"/>
              <a:t>    What Do We Know?</a:t>
            </a:r>
            <a:endParaRPr lang="en-US" sz="6000" dirty="0"/>
          </a:p>
        </p:txBody>
      </p:sp>
    </p:spTree>
    <p:extLst>
      <p:ext uri="{BB962C8B-B14F-4D97-AF65-F5344CB8AC3E}">
        <p14:creationId xmlns:p14="http://schemas.microsoft.com/office/powerpoint/2010/main" val="299210288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le 1"/>
          <p:cNvSpPr>
            <a:spLocks noGrp="1"/>
          </p:cNvSpPr>
          <p:nvPr>
            <p:ph type="title"/>
          </p:nvPr>
        </p:nvSpPr>
        <p:spPr/>
        <p:txBody>
          <a:bodyPr>
            <a:normAutofit fontScale="90000"/>
          </a:bodyPr>
          <a:lstStyle/>
          <a:p>
            <a:r>
              <a:rPr lang="en-US" sz="2800" smtClean="0"/>
              <a:t/>
            </a:r>
            <a:br>
              <a:rPr lang="en-US" sz="2800" smtClean="0"/>
            </a:br>
            <a:r>
              <a:rPr lang="en-US" sz="2800" smtClean="0"/>
              <a:t> </a:t>
            </a:r>
            <a:r>
              <a:rPr lang="en-US" sz="3600" b="1" smtClean="0"/>
              <a:t>Meta-analysis of the Effectiveness of Adult Learning </a:t>
            </a:r>
            <a:r>
              <a:rPr lang="en-US" sz="3600" smtClean="0"/>
              <a:t>Methods</a:t>
            </a:r>
          </a:p>
        </p:txBody>
      </p:sp>
      <p:sp>
        <p:nvSpPr>
          <p:cNvPr id="77827" name="Content Placeholder 2"/>
          <p:cNvSpPr>
            <a:spLocks noGrp="1"/>
          </p:cNvSpPr>
          <p:nvPr>
            <p:ph idx="1"/>
          </p:nvPr>
        </p:nvSpPr>
        <p:spPr/>
        <p:txBody>
          <a:bodyPr/>
          <a:lstStyle/>
          <a:p>
            <a:pPr marL="0" indent="0">
              <a:buFontTx/>
              <a:buNone/>
            </a:pPr>
            <a:endParaRPr lang="en-US" sz="4000" smtClean="0"/>
          </a:p>
          <a:p>
            <a:pPr marL="0" indent="0">
              <a:buFontTx/>
              <a:buNone/>
            </a:pPr>
            <a:r>
              <a:rPr lang="en-US" sz="4000" smtClean="0"/>
              <a:t>The findings refute claims that self-directed learning and self-discovery in the absence of instructor guidance or feedback are effective </a:t>
            </a:r>
            <a:r>
              <a:rPr lang="en-US" sz="2400" smtClean="0"/>
              <a:t>			  			</a:t>
            </a:r>
            <a:r>
              <a:rPr lang="en-US" sz="2000" smtClean="0"/>
              <a:t>Dunst,Trivette, &amp; Hamby, 2010, p107</a:t>
            </a:r>
          </a:p>
        </p:txBody>
      </p:sp>
    </p:spTree>
    <p:extLst>
      <p:ext uri="{BB962C8B-B14F-4D97-AF65-F5344CB8AC3E}">
        <p14:creationId xmlns:p14="http://schemas.microsoft.com/office/powerpoint/2010/main" val="248152515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itle 1"/>
          <p:cNvSpPr>
            <a:spLocks noGrp="1"/>
          </p:cNvSpPr>
          <p:nvPr>
            <p:ph type="title"/>
          </p:nvPr>
        </p:nvSpPr>
        <p:spPr/>
        <p:txBody>
          <a:bodyPr/>
          <a:lstStyle/>
          <a:p>
            <a:r>
              <a:rPr lang="en-US" smtClean="0"/>
              <a:t>More…….</a:t>
            </a:r>
          </a:p>
        </p:txBody>
      </p:sp>
      <p:sp>
        <p:nvSpPr>
          <p:cNvPr id="78851" name="Content Placeholder 2"/>
          <p:cNvSpPr>
            <a:spLocks noGrp="1"/>
          </p:cNvSpPr>
          <p:nvPr>
            <p:ph idx="1"/>
          </p:nvPr>
        </p:nvSpPr>
        <p:spPr/>
        <p:txBody>
          <a:bodyPr/>
          <a:lstStyle/>
          <a:p>
            <a:pPr marL="0" indent="0">
              <a:buFontTx/>
              <a:buNone/>
            </a:pPr>
            <a:r>
              <a:rPr lang="en-US" smtClean="0"/>
              <a:t>The findings support…..the importance of instructor guidance and feedback, learner reflection and critical thinking, real world relevance and immediate applicability, and the use of performance standards for having learners assess their progress.</a:t>
            </a:r>
          </a:p>
        </p:txBody>
      </p:sp>
    </p:spTree>
    <p:extLst>
      <p:ext uri="{BB962C8B-B14F-4D97-AF65-F5344CB8AC3E}">
        <p14:creationId xmlns:p14="http://schemas.microsoft.com/office/powerpoint/2010/main" val="253660929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le 1"/>
          <p:cNvSpPr>
            <a:spLocks noGrp="1"/>
          </p:cNvSpPr>
          <p:nvPr>
            <p:ph type="title"/>
          </p:nvPr>
        </p:nvSpPr>
        <p:spPr/>
        <p:txBody>
          <a:bodyPr/>
          <a:lstStyle/>
          <a:p>
            <a:r>
              <a:rPr lang="en-US" smtClean="0"/>
              <a:t>Even More……</a:t>
            </a:r>
          </a:p>
        </p:txBody>
      </p:sp>
      <p:sp>
        <p:nvSpPr>
          <p:cNvPr id="79875" name="Content Placeholder 2"/>
          <p:cNvSpPr>
            <a:spLocks noGrp="1"/>
          </p:cNvSpPr>
          <p:nvPr>
            <p:ph idx="1"/>
          </p:nvPr>
        </p:nvSpPr>
        <p:spPr/>
        <p:txBody>
          <a:bodyPr/>
          <a:lstStyle/>
          <a:p>
            <a:pPr marL="0" indent="0">
              <a:buFontTx/>
              <a:buNone/>
            </a:pPr>
            <a:r>
              <a:rPr lang="en-US" smtClean="0"/>
              <a:t> </a:t>
            </a:r>
          </a:p>
          <a:p>
            <a:pPr marL="0" indent="0">
              <a:buFontTx/>
              <a:buNone/>
            </a:pPr>
            <a:r>
              <a:rPr lang="en-US" smtClean="0"/>
              <a:t>The more actively involved learners were is mastering new knowledge or practice and the more instructors or trainers supported and facilitated the learning process, the better were the learner outcomes.</a:t>
            </a:r>
          </a:p>
          <a:p>
            <a:pPr marL="0" indent="0">
              <a:buFontTx/>
              <a:buNone/>
            </a:pPr>
            <a:r>
              <a:rPr lang="en-US" smtClean="0"/>
              <a:t>                                        </a:t>
            </a:r>
            <a:r>
              <a:rPr lang="en-US" sz="2000" smtClean="0"/>
              <a:t>Dunst, Trivette, &amp; Hamby, 2010</a:t>
            </a:r>
          </a:p>
        </p:txBody>
      </p:sp>
    </p:spTree>
    <p:extLst>
      <p:ext uri="{BB962C8B-B14F-4D97-AF65-F5344CB8AC3E}">
        <p14:creationId xmlns:p14="http://schemas.microsoft.com/office/powerpoint/2010/main" val="356953837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itle 1"/>
          <p:cNvSpPr>
            <a:spLocks noGrp="1"/>
          </p:cNvSpPr>
          <p:nvPr>
            <p:ph type="title"/>
          </p:nvPr>
        </p:nvSpPr>
        <p:spPr/>
        <p:txBody>
          <a:bodyPr/>
          <a:lstStyle/>
          <a:p>
            <a:r>
              <a:rPr lang="en-US" smtClean="0"/>
              <a:t>Adult Learning</a:t>
            </a:r>
          </a:p>
        </p:txBody>
      </p:sp>
      <p:sp>
        <p:nvSpPr>
          <p:cNvPr id="123907" name="Content Placeholder 2"/>
          <p:cNvSpPr>
            <a:spLocks noGrp="1"/>
          </p:cNvSpPr>
          <p:nvPr>
            <p:ph idx="1"/>
          </p:nvPr>
        </p:nvSpPr>
        <p:spPr/>
        <p:txBody>
          <a:bodyPr/>
          <a:lstStyle/>
          <a:p>
            <a:pPr marL="0" indent="0">
              <a:buFontTx/>
              <a:buNone/>
              <a:defRPr/>
            </a:pPr>
            <a:r>
              <a:rPr lang="en-US" dirty="0" smtClean="0"/>
              <a:t>You'll never plow a field by turning it over in your mind."</a:t>
            </a:r>
          </a:p>
          <a:p>
            <a:pPr marL="0" indent="0">
              <a:buFontTx/>
              <a:buNone/>
              <a:defRPr/>
            </a:pPr>
            <a:r>
              <a:rPr lang="en-US" b="1" dirty="0" smtClean="0"/>
              <a:t>                                            --Irish proverb</a:t>
            </a:r>
            <a:endParaRPr lang="en-US" dirty="0" smtClean="0"/>
          </a:p>
          <a:p>
            <a:pPr>
              <a:defRPr/>
            </a:pPr>
            <a:endParaRPr lang="en-US" dirty="0" smtClean="0"/>
          </a:p>
        </p:txBody>
      </p:sp>
    </p:spTree>
    <p:extLst>
      <p:ext uri="{BB962C8B-B14F-4D97-AF65-F5344CB8AC3E}">
        <p14:creationId xmlns:p14="http://schemas.microsoft.com/office/powerpoint/2010/main" val="252811105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p:nvPr>
        </p:nvSpPr>
        <p:spPr/>
        <p:txBody>
          <a:bodyPr/>
          <a:lstStyle/>
          <a:p>
            <a:pPr marL="0" indent="0">
              <a:buNone/>
            </a:pPr>
            <a:endParaRPr lang="en-US" dirty="0" smtClean="0"/>
          </a:p>
          <a:p>
            <a:pPr marL="0" indent="0">
              <a:buNone/>
            </a:pPr>
            <a:endParaRPr lang="en-US" dirty="0"/>
          </a:p>
          <a:p>
            <a:pPr marL="0" indent="0">
              <a:buNone/>
            </a:pPr>
            <a:endParaRPr lang="en-US" dirty="0" smtClean="0"/>
          </a:p>
          <a:p>
            <a:pPr marL="0" indent="0">
              <a:buNone/>
            </a:pPr>
            <a:r>
              <a:rPr lang="en-US" sz="4400" dirty="0" smtClean="0"/>
              <a:t>   Can We Shift the Paradigm?</a:t>
            </a:r>
            <a:endParaRPr lang="en-US" sz="4400" dirty="0"/>
          </a:p>
        </p:txBody>
      </p:sp>
    </p:spTree>
    <p:extLst>
      <p:ext uri="{BB962C8B-B14F-4D97-AF65-F5344CB8AC3E}">
        <p14:creationId xmlns:p14="http://schemas.microsoft.com/office/powerpoint/2010/main" val="6379555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If the Child and Family Outcomes are the Dependent Variables</a:t>
            </a:r>
            <a:endParaRPr lang="en-US" dirty="0"/>
          </a:p>
        </p:txBody>
      </p:sp>
      <p:sp>
        <p:nvSpPr>
          <p:cNvPr id="5" name="Subtitle 4"/>
          <p:cNvSpPr>
            <a:spLocks noGrp="1"/>
          </p:cNvSpPr>
          <p:nvPr>
            <p:ph type="subTitle" idx="1"/>
          </p:nvPr>
        </p:nvSpPr>
        <p:spPr/>
        <p:txBody>
          <a:bodyPr/>
          <a:lstStyle/>
          <a:p>
            <a:r>
              <a:rPr lang="en-US" b="1" dirty="0" smtClean="0"/>
              <a:t>Personnel Are the…………</a:t>
            </a:r>
            <a:endParaRPr lang="en-US" b="1" dirty="0"/>
          </a:p>
        </p:txBody>
      </p:sp>
    </p:spTree>
    <p:extLst>
      <p:ext uri="{BB962C8B-B14F-4D97-AF65-F5344CB8AC3E}">
        <p14:creationId xmlns:p14="http://schemas.microsoft.com/office/powerpoint/2010/main" val="37713700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838200" y="1371600"/>
            <a:ext cx="7772400" cy="5486400"/>
          </a:xfrm>
        </p:spPr>
        <p:txBody>
          <a:bodyPr>
            <a:normAutofit/>
          </a:bodyPr>
          <a:lstStyle/>
          <a:p>
            <a:r>
              <a:rPr lang="en-US" sz="5400" dirty="0" smtClean="0"/>
              <a:t>Independent Variable</a:t>
            </a:r>
          </a:p>
          <a:p>
            <a:r>
              <a:rPr lang="en-US" sz="5400" dirty="0" smtClean="0"/>
              <a:t>Mediator</a:t>
            </a:r>
          </a:p>
          <a:p>
            <a:r>
              <a:rPr lang="en-US" sz="5400" dirty="0" smtClean="0"/>
              <a:t>Moderator</a:t>
            </a:r>
          </a:p>
          <a:p>
            <a:r>
              <a:rPr lang="en-US" sz="5400" dirty="0" smtClean="0"/>
              <a:t>All of the Above</a:t>
            </a:r>
            <a:endParaRPr lang="en-US" sz="5400" dirty="0"/>
          </a:p>
        </p:txBody>
      </p:sp>
    </p:spTree>
    <p:extLst>
      <p:ext uri="{BB962C8B-B14F-4D97-AF65-F5344CB8AC3E}">
        <p14:creationId xmlns:p14="http://schemas.microsoft.com/office/powerpoint/2010/main" val="23495866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p:nvPr>
        </p:nvSpPr>
        <p:spPr>
          <a:xfrm>
            <a:off x="685800" y="609600"/>
            <a:ext cx="7772400" cy="6248400"/>
          </a:xfrm>
        </p:spPr>
        <p:txBody>
          <a:bodyPr/>
          <a:lstStyle/>
          <a:p>
            <a:pPr marL="0" indent="0">
              <a:buNone/>
            </a:pPr>
            <a:endParaRPr lang="en-US" dirty="0" smtClean="0"/>
          </a:p>
          <a:p>
            <a:pPr marL="0" indent="0">
              <a:buNone/>
            </a:pPr>
            <a:r>
              <a:rPr lang="en-US" dirty="0" smtClean="0"/>
              <a:t>The </a:t>
            </a:r>
            <a:r>
              <a:rPr lang="en-US" sz="4400" dirty="0" smtClean="0"/>
              <a:t>Conclusion</a:t>
            </a:r>
            <a:r>
              <a:rPr lang="en-US" dirty="0" smtClean="0"/>
              <a:t> Being:</a:t>
            </a:r>
          </a:p>
          <a:p>
            <a:pPr marL="0" indent="0">
              <a:buNone/>
            </a:pPr>
            <a:endParaRPr lang="en-US" dirty="0" smtClean="0"/>
          </a:p>
          <a:p>
            <a:pPr marL="0" indent="0">
              <a:buNone/>
            </a:pPr>
            <a:r>
              <a:rPr lang="en-US" sz="4400" dirty="0" smtClean="0"/>
              <a:t>Personnel</a:t>
            </a:r>
            <a:r>
              <a:rPr lang="en-US" dirty="0" smtClean="0"/>
              <a:t> Can Have a </a:t>
            </a:r>
          </a:p>
          <a:p>
            <a:pPr marL="0" indent="0">
              <a:buNone/>
            </a:pPr>
            <a:r>
              <a:rPr lang="en-US" sz="4400" dirty="0"/>
              <a:t> </a:t>
            </a:r>
            <a:r>
              <a:rPr lang="en-US" sz="4400" dirty="0" smtClean="0"/>
              <a:t>        Powerful Impact....</a:t>
            </a:r>
          </a:p>
          <a:p>
            <a:pPr marL="0" indent="0">
              <a:buNone/>
            </a:pPr>
            <a:r>
              <a:rPr lang="en-US" sz="4400" dirty="0"/>
              <a:t>	</a:t>
            </a:r>
            <a:r>
              <a:rPr lang="en-US" sz="4400" dirty="0" smtClean="0"/>
              <a:t>					or NOT</a:t>
            </a:r>
            <a:endParaRPr lang="en-US" sz="4400" dirty="0"/>
          </a:p>
        </p:txBody>
      </p:sp>
    </p:spTree>
    <p:extLst>
      <p:ext uri="{BB962C8B-B14F-4D97-AF65-F5344CB8AC3E}">
        <p14:creationId xmlns:p14="http://schemas.microsoft.com/office/powerpoint/2010/main" val="32407065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51364" y="1524000"/>
            <a:ext cx="4572000" cy="3877985"/>
          </a:xfrm>
          <a:prstGeom prst="rect">
            <a:avLst/>
          </a:prstGeom>
        </p:spPr>
        <p:txBody>
          <a:bodyPr>
            <a:spAutoFit/>
          </a:bodyPr>
          <a:lstStyle/>
          <a:p>
            <a:pPr algn="ctr">
              <a:lnSpc>
                <a:spcPct val="150000"/>
              </a:lnSpc>
            </a:pPr>
            <a:r>
              <a:rPr lang="en-US" sz="3200" b="1" dirty="0" smtClean="0"/>
              <a:t>About one in six children </a:t>
            </a:r>
            <a:r>
              <a:rPr lang="en-US" sz="3200" dirty="0" smtClean="0"/>
              <a:t>in the U.S. have one or more developmental disabilities or other developmental delays</a:t>
            </a:r>
            <a:r>
              <a:rPr lang="en-US" sz="3600" dirty="0" smtClean="0"/>
              <a:t>.</a:t>
            </a:r>
            <a:endParaRPr lang="en-US" sz="3600" dirty="0"/>
          </a:p>
        </p:txBody>
      </p:sp>
    </p:spTree>
    <p:extLst>
      <p:ext uri="{BB962C8B-B14F-4D97-AF65-F5344CB8AC3E}">
        <p14:creationId xmlns:p14="http://schemas.microsoft.com/office/powerpoint/2010/main" val="31173874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797</TotalTime>
  <Words>1201</Words>
  <Application>Microsoft Office PowerPoint</Application>
  <PresentationFormat>On-screen Show (4:3)</PresentationFormat>
  <Paragraphs>325</Paragraphs>
  <Slides>54</Slides>
  <Notes>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54</vt:i4>
      </vt:variant>
    </vt:vector>
  </HeadingPairs>
  <TitlesOfParts>
    <vt:vector size="56" baseType="lpstr">
      <vt:lpstr>Office Theme</vt:lpstr>
      <vt:lpstr>Acrobat Document</vt:lpstr>
      <vt:lpstr>PowerPoint Presentation</vt:lpstr>
      <vt:lpstr>Definition of Expert</vt:lpstr>
      <vt:lpstr>PowerPoint Presentation</vt:lpstr>
      <vt:lpstr>PowerPoint Presentation</vt:lpstr>
      <vt:lpstr>PowerPoint Presentation</vt:lpstr>
      <vt:lpstr>If the Child and Family Outcomes are the Dependent Variables</vt:lpstr>
      <vt:lpstr>PowerPoint Presentation</vt:lpstr>
      <vt:lpstr>PowerPoint Presentation</vt:lpstr>
      <vt:lpstr>PowerPoint Presentation</vt:lpstr>
      <vt:lpstr>PowerPoint Presentation</vt:lpstr>
      <vt:lpstr>PowerPoint Presentation</vt:lpstr>
      <vt:lpstr>Early Childhood Challenges</vt:lpstr>
      <vt:lpstr>PowerPoint Presentation</vt:lpstr>
      <vt:lpstr>Science of Learning</vt:lpstr>
      <vt:lpstr>  Needs of Young Learners in Early Childhood: </vt:lpstr>
      <vt:lpstr>PowerPoint Presentation</vt:lpstr>
      <vt:lpstr>And, changing roles for early childhood professionals: </vt:lpstr>
      <vt:lpstr>PowerPoint Presentation</vt:lpstr>
      <vt:lpstr>PowerPoint Presentation</vt:lpstr>
      <vt:lpstr>Implications for Services</vt:lpstr>
      <vt:lpstr>PowerPoint Presentation</vt:lpstr>
      <vt:lpstr>PowerPoint Presentation</vt:lpstr>
      <vt:lpstr>PowerPoint Presentation</vt:lpstr>
      <vt:lpstr>PowerPoint Presentation</vt:lpstr>
      <vt:lpstr>PowerPoint Presentation</vt:lpstr>
      <vt:lpstr>  Definition of Evidenced Based Practice</vt:lpstr>
      <vt:lpstr>  </vt:lpstr>
      <vt:lpstr>Early Childhood Research Paradigms</vt:lpstr>
      <vt:lpstr>PowerPoint Presentation</vt:lpstr>
      <vt:lpstr>PowerPoint Presentation</vt:lpstr>
      <vt:lpstr>PowerPoint Presentation</vt:lpstr>
      <vt:lpstr>Roles of the Infant Early Intervention Specialist</vt:lpstr>
      <vt:lpstr>PowerPoint Presentation</vt:lpstr>
      <vt:lpstr>PowerPoint Presentation</vt:lpstr>
      <vt:lpstr>The Center’s Completed Projects</vt:lpstr>
      <vt:lpstr>The Center’s Projects</vt:lpstr>
      <vt:lpstr>Web Site Information </vt:lpstr>
      <vt:lpstr>PowerPoint Presentation</vt:lpstr>
      <vt:lpstr>PowerPoint Presentation</vt:lpstr>
      <vt:lpstr>PowerPoint Presentation</vt:lpstr>
      <vt:lpstr>PowerPoint Presentation</vt:lpstr>
      <vt:lpstr>21st Century</vt:lpstr>
      <vt:lpstr>PERSONALIZED LEARNING</vt:lpstr>
      <vt:lpstr>PowerPoint Presentation</vt:lpstr>
      <vt:lpstr>The Purpose of Education</vt:lpstr>
      <vt:lpstr>Schools</vt:lpstr>
      <vt:lpstr>Education in the 21st Century</vt:lpstr>
      <vt:lpstr>Life Long Learning</vt:lpstr>
      <vt:lpstr>Evidenced Based Practices in Adult Learning</vt:lpstr>
      <vt:lpstr>  Meta-analysis of the Effectiveness of Adult Learning Methods</vt:lpstr>
      <vt:lpstr>More…….</vt:lpstr>
      <vt:lpstr>Even More……</vt:lpstr>
      <vt:lpstr>Adult Learning</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Bruder</dc:creator>
  <cp:lastModifiedBy>Bruder</cp:lastModifiedBy>
  <cp:revision>33</cp:revision>
  <dcterms:created xsi:type="dcterms:W3CDTF">2012-10-24T03:11:44Z</dcterms:created>
  <dcterms:modified xsi:type="dcterms:W3CDTF">2012-10-27T16:08:44Z</dcterms:modified>
</cp:coreProperties>
</file>