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49" r:id="rId5"/>
  </p:sldMasterIdLst>
  <p:notesMasterIdLst>
    <p:notesMasterId r:id="rId23"/>
  </p:notesMasterIdLst>
  <p:handoutMasterIdLst>
    <p:handoutMasterId r:id="rId24"/>
  </p:handoutMasterIdLst>
  <p:sldIdLst>
    <p:sldId id="451" r:id="rId6"/>
    <p:sldId id="460" r:id="rId7"/>
    <p:sldId id="454" r:id="rId8"/>
    <p:sldId id="462" r:id="rId9"/>
    <p:sldId id="465" r:id="rId10"/>
    <p:sldId id="466" r:id="rId11"/>
    <p:sldId id="467" r:id="rId12"/>
    <p:sldId id="522" r:id="rId13"/>
    <p:sldId id="468" r:id="rId14"/>
    <p:sldId id="519" r:id="rId15"/>
    <p:sldId id="469" r:id="rId16"/>
    <p:sldId id="470" r:id="rId17"/>
    <p:sldId id="471" r:id="rId18"/>
    <p:sldId id="518" r:id="rId19"/>
    <p:sldId id="520" r:id="rId20"/>
    <p:sldId id="521" r:id="rId21"/>
    <p:sldId id="457" r:id="rId22"/>
  </p:sldIdLst>
  <p:sldSz cx="9144000" cy="6858000" type="screen4x3"/>
  <p:notesSz cx="7010400" cy="92964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4FC9C3"/>
    <a:srgbClr val="353665"/>
    <a:srgbClr val="5C649E"/>
    <a:srgbClr val="B1A1ED"/>
    <a:srgbClr val="6062AC"/>
    <a:srgbClr val="5C6497"/>
    <a:srgbClr val="006600"/>
    <a:srgbClr val="008000"/>
    <a:srgbClr val="6567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82589" autoAdjust="0"/>
  </p:normalViewPr>
  <p:slideViewPr>
    <p:cSldViewPr>
      <p:cViewPr>
        <p:scale>
          <a:sx n="80" d="100"/>
          <a:sy n="80" d="100"/>
        </p:scale>
        <p:origin x="-2502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5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11C3F41B-7C15-4315-853D-A61E5427AFA4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C71985AC-C2B2-440E-BA81-9EC74E277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82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3BB1077A-AAB4-40F1-9D46-86108FE8E393}" type="datetime1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4ECB36A2-A37A-4ED8-BAC3-8F7F14519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62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CB36A2-A37A-4ED8-BAC3-8F7F1451942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Important</a:t>
            </a:r>
            <a:r>
              <a:rPr lang="en-US" baseline="0" dirty="0" smtClean="0"/>
              <a:t> for data quality, ensure privacy and security, and interoperability (linkages and sharing)</a:t>
            </a:r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C3984B-CB35-4BEF-9C7E-A6E71B781F05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CB36A2-A37A-4ED8-BAC3-8F7F1451942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585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CB36A2-A37A-4ED8-BAC3-8F7F1451942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31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CB36A2-A37A-4ED8-BAC3-8F7F1451942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240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CB36A2-A37A-4ED8-BAC3-8F7F1451942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29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4D700930-02A6-4F48-8EF3-C5A9C205CBE0}" type="slidenum">
              <a:rPr lang="en-US" sz="1200">
                <a:latin typeface="Calibri" pitchFamily="34" charset="0"/>
              </a:rPr>
              <a:pPr algn="r" defTabSz="931863"/>
              <a:t>3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348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Articulated the 10 Fundamentals of a coordinated state early childhood data system; 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Launched a 50-state survey to assess the current status of state data systems; and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Identify state success stories; and 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Share best practices information through our website, publications, webinars and presentations. </a:t>
            </a:r>
          </a:p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Note- some states that did not address the priority are working on it through other grants.</a:t>
            </a:r>
          </a:p>
          <a:p>
            <a:endParaRPr lang="en-US" dirty="0" smtClean="0"/>
          </a:p>
          <a:p>
            <a:r>
              <a:rPr lang="en-US" dirty="0" smtClean="0"/>
              <a:t>ECDC reviewed the 30 state plans, with more in-depth review of the top 17 scorers in the section to better understand state trends/what states are planning.  Given that many states did not receive grants, this is not necessarily an accurate reflection of what has been or will be implemented.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52C042-32C7-4D02-ACF4-AE4ADCB93CD5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CAD275-A786-407E-ABF4-8F6A1322F37F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Important caveat: Scope of data landscape varies across states, which can impact usefulness of data.  Key distinctions: Targeted vs. universal and voluntary vs. mandatory.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MN – relationship</a:t>
            </a:r>
            <a:r>
              <a:rPr lang="en-US" baseline="0" dirty="0" smtClean="0"/>
              <a:t> between child attendance and outcomes.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59CDA6-ADA5-42ED-AD58-8305096E8E99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3A7EE6-FC49-440F-A6DE-CBFB824C556E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Identifiers</a:t>
            </a:r>
            <a:r>
              <a:rPr lang="en-US" baseline="0" dirty="0" smtClean="0"/>
              <a:t> – Use existing identifiers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Data Sharing – MOU define the terms of sharing – who has access, how to maintain privacy (de-identify data), security, etc.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CB36A2-A37A-4ED8-BAC3-8F7F1451942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306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7E1AAD-92A4-4BD0-B0E2-65276137C2B8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Head Start – Illinois Head Start Data Collaborative -</a:t>
            </a:r>
            <a:r>
              <a:rPr lang="en-US" baseline="0" dirty="0" smtClean="0"/>
              <a:t> State-level database to capture HS and EHS children’s demographic and demographic data, program site data. (HS workforce will be included in the state registry.)</a:t>
            </a: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2968FC-87D6-415C-BD67-7BD53D378F58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200400"/>
            <a:ext cx="4648200" cy="2210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 contrast="-20000"/>
          </a:blip>
          <a:srcRect l="932" b="64178"/>
          <a:stretch>
            <a:fillRect/>
          </a:stretch>
        </p:blipFill>
        <p:spPr bwMode="auto">
          <a:xfrm flipV="1">
            <a:off x="0" y="0"/>
            <a:ext cx="91440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 userDrawn="1"/>
        </p:nvSpPr>
        <p:spPr>
          <a:xfrm>
            <a:off x="-76200" y="5410200"/>
            <a:ext cx="9296400" cy="1676400"/>
          </a:xfrm>
          <a:prstGeom prst="roundRect">
            <a:avLst>
              <a:gd name="adj" fmla="val 30126"/>
            </a:avLst>
          </a:prstGeom>
          <a:ln w="25400" cmpd="sng">
            <a:solidFill>
              <a:srgbClr val="353665"/>
            </a:solidFill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42900" y="5638800"/>
            <a:ext cx="8610600" cy="990600"/>
          </a:xfrm>
        </p:spPr>
        <p:txBody>
          <a:bodyPr/>
          <a:lstStyle>
            <a:lvl1pPr algn="ctr">
              <a:defRPr sz="40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609600"/>
            <a:ext cx="4724400" cy="191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124200"/>
            <a:ext cx="4648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 contrast="-20000"/>
          </a:blip>
          <a:srcRect l="932" b="64178"/>
          <a:stretch>
            <a:fillRect/>
          </a:stretch>
        </p:blipFill>
        <p:spPr bwMode="auto">
          <a:xfrm flipV="1">
            <a:off x="0" y="0"/>
            <a:ext cx="91440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entagon 3"/>
          <p:cNvSpPr/>
          <p:nvPr userDrawn="1"/>
        </p:nvSpPr>
        <p:spPr>
          <a:xfrm>
            <a:off x="0" y="5372100"/>
            <a:ext cx="8153400" cy="106680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 w="25400" cmpd="sng">
            <a:noFill/>
            <a:prstDash val="lgDash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-838200" y="5410200"/>
            <a:ext cx="8610600" cy="990600"/>
          </a:xfrm>
        </p:spPr>
        <p:txBody>
          <a:bodyPr/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609600"/>
            <a:ext cx="4724400" cy="191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505200"/>
            <a:ext cx="4648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 contrast="-20000"/>
          </a:blip>
          <a:srcRect l="932" b="64178"/>
          <a:stretch>
            <a:fillRect/>
          </a:stretch>
        </p:blipFill>
        <p:spPr bwMode="auto">
          <a:xfrm flipV="1">
            <a:off x="0" y="0"/>
            <a:ext cx="91440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 Same Side Corner Rectangle 3"/>
          <p:cNvSpPr/>
          <p:nvPr userDrawn="1"/>
        </p:nvSpPr>
        <p:spPr>
          <a:xfrm>
            <a:off x="0" y="5791200"/>
            <a:ext cx="8153400" cy="10668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5">
              <a:lumMod val="75000"/>
            </a:schemeClr>
          </a:solidFill>
          <a:ln w="25400" cmpd="sng">
            <a:noFill/>
            <a:prstDash val="lgDash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-152400" y="5867400"/>
            <a:ext cx="8610600" cy="990600"/>
          </a:xfrm>
        </p:spPr>
        <p:txBody>
          <a:bodyPr/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609600"/>
            <a:ext cx="4724400" cy="191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entagon 15"/>
          <p:cNvSpPr/>
          <p:nvPr userDrawn="1"/>
        </p:nvSpPr>
        <p:spPr>
          <a:xfrm flipH="1">
            <a:off x="7391400" y="0"/>
            <a:ext cx="1752600" cy="685800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6781800"/>
            <a:ext cx="91440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6781800" cy="838200"/>
          </a:xfrm>
        </p:spPr>
        <p:txBody>
          <a:bodyPr/>
          <a:lstStyle>
            <a:lvl1pPr algn="l">
              <a:defRPr sz="36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>
            <a:lvl1pPr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  <a:defRPr>
                <a:solidFill>
                  <a:srgbClr val="002060"/>
                </a:solidFill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  <a:defRPr>
                <a:solidFill>
                  <a:srgbClr val="002060"/>
                </a:solidFill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  <a:defRPr>
                <a:solidFill>
                  <a:srgbClr val="002060"/>
                </a:solidFill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  <a:defRPr>
                <a:solidFill>
                  <a:srgbClr val="002060"/>
                </a:solidFill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 rot="5400000">
            <a:off x="4553713" y="-3867911"/>
            <a:ext cx="36576" cy="9144000"/>
          </a:xfrm>
          <a:prstGeom prst="rect">
            <a:avLst/>
          </a:prstGeom>
          <a:solidFill>
            <a:srgbClr val="002060"/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0000"/>
          </a:blip>
          <a:srcRect/>
          <a:stretch>
            <a:fillRect/>
          </a:stretch>
        </p:blipFill>
        <p:spPr bwMode="auto">
          <a:xfrm>
            <a:off x="7993858" y="6315920"/>
            <a:ext cx="1150142" cy="46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152400" y="63246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638983D-1EC8-4C24-894F-9961F826E7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" y="64770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638983D-1EC8-4C24-894F-9961F826E7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entagon 15"/>
          <p:cNvSpPr/>
          <p:nvPr userDrawn="1"/>
        </p:nvSpPr>
        <p:spPr>
          <a:xfrm flipH="1">
            <a:off x="7391400" y="0"/>
            <a:ext cx="1752600" cy="685800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6781800" cy="838200"/>
          </a:xfrm>
        </p:spPr>
        <p:txBody>
          <a:bodyPr/>
          <a:lstStyle>
            <a:lvl1pPr algn="l">
              <a:defRPr sz="36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>
            <a:lvl1pPr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  <a:defRPr>
                <a:solidFill>
                  <a:srgbClr val="002060"/>
                </a:solidFill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  <a:defRPr>
                <a:solidFill>
                  <a:srgbClr val="002060"/>
                </a:solidFill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  <a:defRPr>
                <a:solidFill>
                  <a:srgbClr val="002060"/>
                </a:solidFill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  <a:defRPr>
                <a:solidFill>
                  <a:srgbClr val="002060"/>
                </a:solidFill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 rot="5400000">
            <a:off x="4553713" y="-3867911"/>
            <a:ext cx="36576" cy="91440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/>
          </a:blip>
          <a:srcRect l="932" b="64178"/>
          <a:stretch>
            <a:fillRect/>
          </a:stretch>
        </p:blipFill>
        <p:spPr bwMode="auto">
          <a:xfrm>
            <a:off x="0" y="6705600"/>
            <a:ext cx="8001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0000"/>
          </a:blip>
          <a:srcRect/>
          <a:stretch>
            <a:fillRect/>
          </a:stretch>
        </p:blipFill>
        <p:spPr bwMode="auto">
          <a:xfrm>
            <a:off x="7993858" y="6392120"/>
            <a:ext cx="1150142" cy="46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3"/>
          <p:cNvSpPr>
            <a:spLocks noGrp="1"/>
          </p:cNvSpPr>
          <p:nvPr userDrawn="1">
            <p:ph type="sldNum" sz="quarter" idx="4294967295"/>
          </p:nvPr>
        </p:nvSpPr>
        <p:spPr>
          <a:xfrm>
            <a:off x="304800" y="6172200"/>
            <a:ext cx="8382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812A50A-7867-43BD-BD10-86F9066872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entagon 15"/>
          <p:cNvSpPr/>
          <p:nvPr userDrawn="1"/>
        </p:nvSpPr>
        <p:spPr>
          <a:xfrm flipH="1">
            <a:off x="7391400" y="0"/>
            <a:ext cx="1752600" cy="685800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6781800" cy="838200"/>
          </a:xfrm>
        </p:spPr>
        <p:txBody>
          <a:bodyPr/>
          <a:lstStyle>
            <a:lvl1pPr algn="l">
              <a:defRPr sz="3600">
                <a:solidFill>
                  <a:srgbClr val="35366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>
            <a:lvl1pPr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  <a:defRPr>
                <a:solidFill>
                  <a:srgbClr val="002060"/>
                </a:solidFill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  <a:defRPr>
                <a:solidFill>
                  <a:srgbClr val="002060"/>
                </a:solidFill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  <a:defRPr>
                <a:solidFill>
                  <a:srgbClr val="002060"/>
                </a:solidFill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  <a:defRPr>
                <a:solidFill>
                  <a:srgbClr val="002060"/>
                </a:solidFill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 rot="5400000">
            <a:off x="4553713" y="-3867911"/>
            <a:ext cx="36576" cy="9144000"/>
          </a:xfrm>
          <a:prstGeom prst="rect">
            <a:avLst/>
          </a:prstGeom>
          <a:solidFill>
            <a:srgbClr val="002060"/>
          </a:solidFill>
          <a:ln>
            <a:solidFill>
              <a:srgbClr val="6062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0000"/>
          </a:blip>
          <a:srcRect/>
          <a:stretch>
            <a:fillRect/>
          </a:stretch>
        </p:blipFill>
        <p:spPr bwMode="auto">
          <a:xfrm>
            <a:off x="7993858" y="6392120"/>
            <a:ext cx="1150142" cy="46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353665">
                <a:tint val="45000"/>
                <a:satMod val="400000"/>
              </a:srgbClr>
            </a:duotone>
            <a:lum bright="10000"/>
          </a:blip>
          <a:srcRect l="932" b="64178"/>
          <a:stretch>
            <a:fillRect/>
          </a:stretch>
        </p:blipFill>
        <p:spPr bwMode="auto">
          <a:xfrm>
            <a:off x="0" y="6705600"/>
            <a:ext cx="8001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62000" y="2667000"/>
            <a:ext cx="7620000" cy="419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5" name="AutoShape 16"/>
          <p:cNvCxnSpPr>
            <a:cxnSpLocks noChangeShapeType="1"/>
          </p:cNvCxnSpPr>
          <p:nvPr/>
        </p:nvCxnSpPr>
        <p:spPr bwMode="auto">
          <a:xfrm>
            <a:off x="2093913" y="1808163"/>
            <a:ext cx="4803775" cy="1587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cxnSp>
      <p:sp>
        <p:nvSpPr>
          <p:cNvPr id="6" name="Rectangle 5"/>
          <p:cNvSpPr/>
          <p:nvPr userDrawn="1"/>
        </p:nvSpPr>
        <p:spPr>
          <a:xfrm>
            <a:off x="8382000" y="2667000"/>
            <a:ext cx="762000" cy="41910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382000" y="0"/>
            <a:ext cx="762000" cy="2667000"/>
          </a:xfrm>
          <a:prstGeom prst="rect">
            <a:avLst/>
          </a:prstGeom>
          <a:solidFill>
            <a:schemeClr val="accent4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2667000"/>
            <a:ext cx="762000" cy="41910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762000" cy="2667000"/>
          </a:xfrm>
          <a:prstGeom prst="rect">
            <a:avLst/>
          </a:prstGeom>
          <a:solidFill>
            <a:schemeClr val="accent4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0"/>
            <a:ext cx="5410200" cy="257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5395913"/>
            <a:ext cx="2743200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1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C00A4-8EF0-43FF-97C0-925DAED68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54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295400" y="1524000"/>
            <a:ext cx="6858000" cy="4495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ヒラギノ角ゴ Pro W3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ヒラギノ角ゴ Pro W3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0" y="6400800"/>
            <a:ext cx="838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9182A-8B56-4AC6-BD52-AA33D75318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DBB07E55-B3E6-45E6-92B8-8D5D4B3E7F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18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5" r:id="rId1"/>
    <p:sldLayoutId id="2147484609" r:id="rId2"/>
    <p:sldLayoutId id="2147484610" r:id="rId3"/>
    <p:sldLayoutId id="2147484586" r:id="rId4"/>
    <p:sldLayoutId id="2147484607" r:id="rId5"/>
    <p:sldLayoutId id="2147484608" r:id="rId6"/>
    <p:sldLayoutId id="2147484611" r:id="rId7"/>
    <p:sldLayoutId id="2147484613" r:id="rId8"/>
    <p:sldLayoutId id="2147484614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9" charset="-128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awat@nga.or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ecedata.org/" TargetMode="External"/><Relationship Id="rId4" Type="http://schemas.openxmlformats.org/officeDocument/2006/relationships/hyperlink" Target="mailto:egroginsky@ecedata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em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352800"/>
            <a:ext cx="8229600" cy="1981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States’ Plans for ECE Data Systems:</a:t>
            </a:r>
            <a:br>
              <a:rPr lang="en-US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Trends &amp; Opportunities in RTTT-ELC</a:t>
            </a:r>
            <a:r>
              <a:rPr lang="en-US" sz="2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sz="1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October 28, 2012</a:t>
            </a:r>
            <a:br>
              <a:rPr lang="en-US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Child &amp; Families Outcomes Conference</a:t>
            </a:r>
            <a:br>
              <a:rPr lang="en-US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sz="1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Albert Wat</a:t>
            </a:r>
            <a:b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National Governors Association</a:t>
            </a:r>
            <a:r>
              <a:rPr lang="en-US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en-US" sz="2400" b="1" dirty="0">
              <a:solidFill>
                <a:schemeClr val="accent6">
                  <a:lumMod val="50000"/>
                </a:schemeClr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Linking Existing Data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Identifiers</a:t>
            </a:r>
          </a:p>
          <a:p>
            <a:pPr lvl="1"/>
            <a:r>
              <a:rPr lang="en-US" dirty="0" smtClean="0"/>
              <a:t>CT – Birth certificate numbers</a:t>
            </a:r>
          </a:p>
          <a:p>
            <a:pPr lvl="1"/>
            <a:r>
              <a:rPr lang="en-US" dirty="0" smtClean="0"/>
              <a:t>NY – Extend use of K-12 identifier to child care and EI</a:t>
            </a:r>
          </a:p>
          <a:p>
            <a:r>
              <a:rPr lang="en-US" dirty="0" smtClean="0"/>
              <a:t>Common data standards</a:t>
            </a:r>
          </a:p>
          <a:p>
            <a:pPr lvl="1"/>
            <a:r>
              <a:rPr lang="en-US" dirty="0" smtClean="0"/>
              <a:t>CT – Small grants to support agencies</a:t>
            </a:r>
          </a:p>
          <a:p>
            <a:pPr lvl="1"/>
            <a:r>
              <a:rPr lang="en-US" dirty="0" smtClean="0"/>
              <a:t>MN, MA, NC – Adopt CEDS</a:t>
            </a:r>
          </a:p>
          <a:p>
            <a:r>
              <a:rPr lang="en-US" dirty="0" smtClean="0"/>
              <a:t>Data sharing</a:t>
            </a:r>
          </a:p>
          <a:p>
            <a:pPr lvl="1"/>
            <a:r>
              <a:rPr lang="en-US" dirty="0" smtClean="0"/>
              <a:t>MN, NY, IL – Memoranda of Understanding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769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u="none" dirty="0" smtClean="0">
                <a:latin typeface="Arial" pitchFamily="34" charset="0"/>
                <a:cs typeface="Arial" pitchFamily="34" charset="0"/>
              </a:rPr>
              <a:t>Filling ECE Data Gaps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3449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States proposing to fill two significant gaps identified through ECDC 2011 state survey:</a:t>
            </a:r>
          </a:p>
          <a:p>
            <a:pPr>
              <a:defRPr/>
            </a:pP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Improving ECE workforce data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by adding new fields and expanding the reach of workforce registries.</a:t>
            </a:r>
          </a:p>
          <a:p>
            <a:pPr lvl="1"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IL – include all child care directors and staff in licensed ECE programs.</a:t>
            </a:r>
          </a:p>
          <a:p>
            <a:pPr lvl="1"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VT – include health workers and early interventionists</a:t>
            </a:r>
          </a:p>
          <a:p>
            <a:pPr>
              <a:defRPr/>
            </a:pP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Collecting data on child development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by capturing data on developmental screenings and referrals (RI), formative assessments (MD), and kindergarten entry assessments (KEA).</a:t>
            </a:r>
            <a:endParaRPr lang="en-US" sz="2400" u="sng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buFontTx/>
              <a:buNone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0" lvl="1" indent="0">
              <a:buFontTx/>
              <a:buNone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marL="457200" lvl="1" indent="0">
              <a:buFontTx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457200"/>
          </a:xfrm>
        </p:spPr>
        <p:txBody>
          <a:bodyPr/>
          <a:lstStyle/>
          <a:p>
            <a:r>
              <a:rPr lang="en-US" sz="3200" u="none" dirty="0" smtClean="0">
                <a:latin typeface="Arial" pitchFamily="34" charset="0"/>
                <a:cs typeface="Arial" pitchFamily="34" charset="0"/>
              </a:rPr>
              <a:t>Connecting ECE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Data to Other Systems</a:t>
            </a:r>
            <a:endParaRPr lang="en-US" sz="3200" u="non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339012" cy="43449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States propose to strengthen data linkages with: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K-12 state longitudinal data systems (required)</a:t>
            </a: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Head Start – ME, IL</a:t>
            </a: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Health and human services data</a:t>
            </a:r>
          </a:p>
          <a:p>
            <a:pPr lvl="1"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NM – linking to child welfare and Child and Adult Care Food Program data</a:t>
            </a:r>
          </a:p>
          <a:p>
            <a:pPr lvl="1"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VT – linking to Medicaid Management Information System (developmental screening, well-child visit)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buFontTx/>
              <a:buNone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0" lvl="1" indent="0">
              <a:buFontTx/>
              <a:buNone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marL="457200" lvl="1" indent="0">
              <a:buFontTx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838200"/>
          </a:xfrm>
        </p:spPr>
        <p:txBody>
          <a:bodyPr/>
          <a:lstStyle/>
          <a:p>
            <a:r>
              <a:rPr lang="en-US" sz="3200" u="none" dirty="0" smtClean="0">
                <a:latin typeface="Arial" pitchFamily="34" charset="0"/>
                <a:cs typeface="Arial" pitchFamily="34" charset="0"/>
              </a:rPr>
              <a:t>Developing Governance Structures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3449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Governance structures would set state policies to guide data collection, access, and use.  Strategies include: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Leveraging existing SLDS governance structure – ME, KY;</a:t>
            </a:r>
          </a:p>
          <a:p>
            <a:pPr lvl="1"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Establishing data governance body within Early Childhood Advisory Council – RI, NC, VT;</a:t>
            </a:r>
          </a:p>
          <a:p>
            <a:pPr lvl="1"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Developing new interagency data governance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bodies - CT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FontTx/>
              <a:buNone/>
              <a:defRPr/>
            </a:pPr>
            <a:endParaRPr lang="en-US" sz="2000" dirty="0" smtClean="0"/>
          </a:p>
          <a:p>
            <a:pPr lvl="1">
              <a:defRPr/>
            </a:pPr>
            <a:endParaRPr lang="en-US" sz="2000" dirty="0" smtClean="0"/>
          </a:p>
          <a:p>
            <a:pPr>
              <a:buNone/>
              <a:defRPr/>
            </a:pPr>
            <a:endParaRPr lang="en-US" sz="2400" dirty="0" smtClean="0"/>
          </a:p>
          <a:p>
            <a:pPr marL="457200" lvl="1" indent="0">
              <a:buFontTx/>
              <a:buNone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marL="457200" lvl="1" indent="0">
              <a:buFontTx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 for Part C and 619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sz="2400" dirty="0" smtClean="0"/>
              <a:t>Making Data Accessible</a:t>
            </a:r>
          </a:p>
          <a:p>
            <a:pPr lvl="1"/>
            <a:r>
              <a:rPr lang="en-US" sz="2000" dirty="0" smtClean="0"/>
              <a:t>Are data about Part C and 619 programs, staff, children, and families represented in states’ plans for dashboards, portals, reports, etc.? </a:t>
            </a:r>
          </a:p>
          <a:p>
            <a:pPr lvl="1"/>
            <a:r>
              <a:rPr lang="en-US" sz="2000" dirty="0" smtClean="0"/>
              <a:t>Are they an intended audience for these data products?</a:t>
            </a:r>
          </a:p>
          <a:p>
            <a:pPr lvl="1"/>
            <a:endParaRPr lang="en-US" sz="1000" dirty="0" smtClean="0"/>
          </a:p>
          <a:p>
            <a:r>
              <a:rPr lang="en-US" sz="2400" dirty="0" smtClean="0"/>
              <a:t>Linking Existing ECE Data Systems</a:t>
            </a:r>
          </a:p>
          <a:p>
            <a:pPr lvl="1"/>
            <a:r>
              <a:rPr lang="en-US" sz="2000" dirty="0" smtClean="0"/>
              <a:t>Are Part C and 619 programs, staff, children, and families included in plans for linking/creating identifiers?</a:t>
            </a:r>
          </a:p>
          <a:p>
            <a:pPr lvl="1"/>
            <a:r>
              <a:rPr lang="en-US" sz="2000" dirty="0" smtClean="0"/>
              <a:t>Are data standards from Part C and 619 programs aligned with other ECE and K-12 data systems?</a:t>
            </a:r>
          </a:p>
          <a:p>
            <a:pPr lvl="1"/>
            <a:r>
              <a:rPr lang="en-US" sz="2000" dirty="0" smtClean="0"/>
              <a:t>Are the interests of Part C and 619 programs, staff, children, and families represented in data sharing agreements?</a:t>
            </a:r>
          </a:p>
        </p:txBody>
      </p:sp>
    </p:spTree>
    <p:extLst>
      <p:ext uri="{BB962C8B-B14F-4D97-AF65-F5344CB8AC3E}">
        <p14:creationId xmlns:p14="http://schemas.microsoft.com/office/powerpoint/2010/main" val="3628021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Relevance for Part C and 619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/>
          <a:lstStyle/>
          <a:p>
            <a:r>
              <a:rPr lang="en-US" sz="2400" dirty="0" smtClean="0"/>
              <a:t>Filling ECE Data Gaps</a:t>
            </a:r>
          </a:p>
          <a:p>
            <a:pPr lvl="1"/>
            <a:r>
              <a:rPr lang="en-US" sz="2000" dirty="0" smtClean="0"/>
              <a:t>Are Part C and 619 staff included in ECE workforce registries?</a:t>
            </a:r>
          </a:p>
          <a:p>
            <a:pPr lvl="1"/>
            <a:r>
              <a:rPr lang="en-US" sz="2000" dirty="0" smtClean="0"/>
              <a:t>Are Part C and 619 children’s outcome data integrated with other ECE assessment data?</a:t>
            </a:r>
          </a:p>
          <a:p>
            <a:pPr lvl="1"/>
            <a:endParaRPr lang="en-US" sz="1000" dirty="0" smtClean="0"/>
          </a:p>
          <a:p>
            <a:r>
              <a:rPr lang="en-US" sz="2400" dirty="0" smtClean="0"/>
              <a:t>Connecting ECE Data to Other Systems</a:t>
            </a:r>
          </a:p>
          <a:p>
            <a:pPr lvl="1"/>
            <a:r>
              <a:rPr lang="en-US" sz="2000" dirty="0" smtClean="0"/>
              <a:t>Are Part C data linked to K-12 system?</a:t>
            </a:r>
          </a:p>
          <a:p>
            <a:pPr lvl="1"/>
            <a:r>
              <a:rPr lang="en-US" sz="2000" dirty="0" smtClean="0"/>
              <a:t>Are 619 data linked to health and human services systems?</a:t>
            </a:r>
          </a:p>
          <a:p>
            <a:pPr lvl="1"/>
            <a:endParaRPr lang="en-US" sz="1000" dirty="0" smtClean="0"/>
          </a:p>
          <a:p>
            <a:r>
              <a:rPr lang="en-US" sz="2400" dirty="0" smtClean="0"/>
              <a:t>Developing Governance Structures</a:t>
            </a:r>
          </a:p>
          <a:p>
            <a:pPr lvl="1"/>
            <a:r>
              <a:rPr lang="en-US" sz="2000" dirty="0" smtClean="0"/>
              <a:t>To what extent are Part C and 619 interests represented in new or existing governance structures (e.g., ECAC, SLDS)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12647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6200"/>
            <a:ext cx="8077200" cy="8382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we don’t want to happen…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2706" name="Picture 2" descr="http://www.driverseddirect.com/myspace/images/tshi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371600"/>
            <a:ext cx="7772400" cy="49149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90800" y="2209800"/>
            <a:ext cx="3429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My state built an LDS and all Part C/619 got was this stupid T-shirt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841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762000"/>
            <a:ext cx="8915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314450" lvl="2" indent="-457200">
              <a:spcBef>
                <a:spcPts val="12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defRPr/>
            </a:pPr>
            <a:endParaRPr lang="en-US" sz="1000" b="1" dirty="0" smtClean="0">
              <a:solidFill>
                <a:schemeClr val="accent6">
                  <a:lumMod val="50000"/>
                </a:schemeClr>
              </a:solidFill>
              <a:ea typeface="ＭＳ Ｐゴシック"/>
              <a:cs typeface="ＭＳ Ｐゴシック"/>
            </a:endParaRPr>
          </a:p>
          <a:p>
            <a:pPr marL="1314450" lvl="2" indent="-457200">
              <a:spcBef>
                <a:spcPts val="12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defRPr/>
            </a:pP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ea typeface="ＭＳ Ｐゴシック"/>
                <a:cs typeface="ＭＳ Ｐゴシック"/>
              </a:rPr>
              <a:t>Albert Wat, Senior Policy Analyst</a:t>
            </a:r>
          </a:p>
          <a:p>
            <a:pPr marL="1314450" lvl="2" indent="-457200">
              <a:spcBef>
                <a:spcPts val="12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defRPr/>
            </a:pPr>
            <a:r>
              <a:rPr lang="en-US" sz="2400" dirty="0" smtClean="0">
                <a:solidFill>
                  <a:srgbClr val="000066"/>
                </a:solidFill>
                <a:ea typeface="ＭＳ Ｐゴシック"/>
                <a:cs typeface="ＭＳ Ｐゴシック"/>
              </a:rPr>
              <a:t>National Governors Association</a:t>
            </a:r>
          </a:p>
          <a:p>
            <a:pPr marL="1314450" lvl="2" indent="-457200">
              <a:spcBef>
                <a:spcPts val="12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defRPr/>
            </a:pP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ea typeface="ＭＳ Ｐゴシック"/>
                <a:cs typeface="ＭＳ Ｐゴシック"/>
                <a:hlinkClick r:id="rId3"/>
              </a:rPr>
              <a:t>awat@nga.org</a:t>
            </a:r>
            <a:endParaRPr lang="en-US" sz="2400" dirty="0" smtClean="0">
              <a:solidFill>
                <a:srgbClr val="000066"/>
              </a:solidFill>
              <a:latin typeface="Arial" pitchFamily="34" charset="0"/>
              <a:ea typeface="ＭＳ Ｐゴシック"/>
              <a:cs typeface="ＭＳ Ｐゴシック"/>
            </a:endParaRPr>
          </a:p>
          <a:p>
            <a:pPr marL="1314450" lvl="2" indent="-457200">
              <a:spcBef>
                <a:spcPts val="12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defRPr/>
            </a:pPr>
            <a:r>
              <a:rPr lang="en-US" sz="2400" dirty="0" smtClean="0">
                <a:solidFill>
                  <a:srgbClr val="000066"/>
                </a:solidFill>
                <a:ea typeface="ＭＳ Ｐゴシック"/>
                <a:cs typeface="ＭＳ Ｐゴシック"/>
              </a:rPr>
              <a:t>202.624.5386</a:t>
            </a:r>
            <a:endParaRPr lang="en-US" sz="2400" dirty="0" smtClean="0">
              <a:solidFill>
                <a:srgbClr val="000066"/>
              </a:solidFill>
              <a:latin typeface="Arial" pitchFamily="34" charset="0"/>
              <a:ea typeface="ＭＳ Ｐゴシック"/>
              <a:cs typeface="ＭＳ Ｐゴシック"/>
            </a:endParaRPr>
          </a:p>
          <a:p>
            <a:pPr marL="1314450" lvl="2" indent="-457200">
              <a:spcBef>
                <a:spcPts val="12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defRPr/>
            </a:pPr>
            <a:endParaRPr lang="en-US" sz="1000" dirty="0" smtClean="0">
              <a:solidFill>
                <a:srgbClr val="000066"/>
              </a:solidFill>
              <a:latin typeface="Arial" pitchFamily="34" charset="0"/>
              <a:ea typeface="ＭＳ Ｐゴシック"/>
              <a:cs typeface="ＭＳ Ｐゴシック"/>
            </a:endParaRPr>
          </a:p>
          <a:p>
            <a:pPr marL="1314450" lvl="2" indent="-457200">
              <a:spcBef>
                <a:spcPts val="12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defRPr/>
            </a:pP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ea typeface="ＭＳ Ｐゴシック"/>
                <a:cs typeface="ＭＳ Ｐゴシック"/>
              </a:rPr>
              <a:t>Elizabeth Groginsky, </a:t>
            </a:r>
            <a:r>
              <a:rPr lang="en-US" sz="2400" dirty="0" smtClean="0">
                <a:solidFill>
                  <a:srgbClr val="000066"/>
                </a:solidFill>
                <a:ea typeface="ＭＳ Ｐゴシック"/>
                <a:cs typeface="ＭＳ Ｐゴシック"/>
              </a:rPr>
              <a:t>Executive Director</a:t>
            </a:r>
          </a:p>
          <a:p>
            <a:pPr marL="1314450" lvl="2" indent="-457200">
              <a:spcBef>
                <a:spcPts val="12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defRPr/>
            </a:pPr>
            <a:r>
              <a:rPr lang="en-US" sz="2400" dirty="0" smtClean="0">
                <a:solidFill>
                  <a:srgbClr val="000066"/>
                </a:solidFill>
                <a:ea typeface="ＭＳ Ｐゴシック"/>
                <a:cs typeface="ＭＳ Ｐゴシック"/>
              </a:rPr>
              <a:t>Early Childhood Data Collaborative  </a:t>
            </a:r>
          </a:p>
          <a:p>
            <a:pPr marL="1314450" lvl="2" indent="-457200">
              <a:spcBef>
                <a:spcPts val="12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defRPr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ＭＳ Ｐゴシック"/>
                <a:cs typeface="ＭＳ Ｐゴシック"/>
                <a:hlinkClick r:id="rId4"/>
              </a:rPr>
              <a:t>egroginsky@ecedata.org</a:t>
            </a:r>
            <a:endParaRPr lang="en-US" sz="24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ea typeface="ＭＳ Ｐゴシック"/>
              <a:cs typeface="ＭＳ Ｐゴシック"/>
            </a:endParaRPr>
          </a:p>
          <a:p>
            <a:pPr marL="1314450" lvl="2" indent="-457200">
              <a:spcBef>
                <a:spcPts val="12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defRPr/>
            </a:pPr>
            <a:r>
              <a:rPr lang="en-US" sz="2400" dirty="0" smtClean="0">
                <a:solidFill>
                  <a:srgbClr val="000066"/>
                </a:solidFill>
                <a:ea typeface="ＭＳ Ｐゴシック"/>
                <a:cs typeface="ＭＳ Ｐゴシック"/>
              </a:rPr>
              <a:t>202.572.6117</a:t>
            </a:r>
            <a:endParaRPr lang="en-US" sz="2400" dirty="0" smtClean="0">
              <a:solidFill>
                <a:srgbClr val="000066"/>
              </a:solidFill>
              <a:latin typeface="Arial" pitchFamily="34" charset="0"/>
              <a:ea typeface="ＭＳ Ｐゴシック"/>
              <a:cs typeface="ＭＳ Ｐゴシック"/>
            </a:endParaRPr>
          </a:p>
          <a:p>
            <a:pPr marL="1314450" lvl="2" indent="-457200">
              <a:spcBef>
                <a:spcPts val="120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defRPr/>
            </a:pP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ea typeface="ＭＳ Ｐゴシック"/>
                <a:cs typeface="ＭＳ Ｐゴシック"/>
              </a:rPr>
              <a:t>Join the ECDC </a:t>
            </a:r>
            <a:r>
              <a:rPr lang="en-US" sz="2400" dirty="0" smtClean="0">
                <a:solidFill>
                  <a:srgbClr val="000066"/>
                </a:solidFill>
                <a:ea typeface="ＭＳ Ｐゴシック"/>
                <a:cs typeface="ＭＳ Ｐゴシック"/>
              </a:rPr>
              <a:t>Listserv at</a:t>
            </a:r>
            <a:r>
              <a:rPr lang="en-US" sz="2400" b="1" dirty="0" smtClean="0">
                <a:solidFill>
                  <a:srgbClr val="000066"/>
                </a:solidFill>
                <a:ea typeface="ＭＳ Ｐゴシック"/>
                <a:cs typeface="ＭＳ Ｐゴシック"/>
              </a:rPr>
              <a:t> </a:t>
            </a:r>
            <a:r>
              <a:rPr lang="en-US" sz="2400" b="1" i="1" u="sng" dirty="0" smtClean="0">
                <a:latin typeface="Arial" pitchFamily="34" charset="0"/>
                <a:ea typeface="ＭＳ Ｐゴシック"/>
                <a:cs typeface="ＭＳ Ｐゴシック"/>
                <a:hlinkClick r:id="rId5"/>
              </a:rPr>
              <a:t>www.ecedata.org</a:t>
            </a:r>
            <a:r>
              <a:rPr lang="en-US" sz="2400" b="1" i="1" dirty="0" smtClean="0">
                <a:latin typeface="Arial" pitchFamily="34" charset="0"/>
                <a:ea typeface="ＭＳ Ｐゴシック"/>
                <a:cs typeface="ＭＳ Ｐゴシック"/>
              </a:rPr>
              <a:t>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ea typeface="ＭＳ Ｐゴシック"/>
              <a:cs typeface="ＭＳ Ｐゴシック"/>
            </a:endParaRP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defRPr/>
            </a:pPr>
            <a:endParaRPr lang="en-US" sz="1600" i="1" dirty="0">
              <a:latin typeface="+mj-lt"/>
              <a:ea typeface="ＭＳ Ｐゴシック"/>
              <a:cs typeface="ＭＳ Ｐゴシック"/>
            </a:endParaRP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Clr>
                <a:schemeClr val="accent5">
                  <a:lumMod val="60000"/>
                  <a:lumOff val="40000"/>
                </a:schemeClr>
              </a:buClr>
              <a:defRPr/>
            </a:pPr>
            <a:endParaRPr lang="en-US" sz="1600" i="1" dirty="0">
              <a:latin typeface="+mj-lt"/>
              <a:ea typeface="ＭＳ Ｐゴシック"/>
              <a:cs typeface="ＭＳ Ｐゴシック"/>
            </a:endParaRPr>
          </a:p>
          <a:p>
            <a:pPr marL="857250" lvl="1" indent="-45720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200" dirty="0">
              <a:solidFill>
                <a:srgbClr val="002060"/>
              </a:solidFill>
              <a:latin typeface="+mn-lt"/>
              <a:ea typeface="ＭＳ Ｐゴシック"/>
              <a:cs typeface="ＭＳ Ｐゴシック"/>
            </a:endParaRPr>
          </a:p>
          <a:p>
            <a:pPr marL="857250" lvl="1" indent="-457200" algn="ctr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2000" i="1" dirty="0">
                <a:solidFill>
                  <a:schemeClr val="accent6">
                    <a:lumMod val="50000"/>
                  </a:schemeClr>
                </a:solidFill>
                <a:latin typeface="+mn-lt"/>
                <a:ea typeface="ＭＳ Ｐゴシック"/>
                <a:cs typeface="ＭＳ Ｐゴシック"/>
              </a:rPr>
              <a:t> </a:t>
            </a:r>
          </a:p>
          <a:p>
            <a:pPr marL="857250" lvl="1" indent="-457200">
              <a:spcBef>
                <a:spcPts val="0"/>
              </a:spcBef>
              <a:buFont typeface="Arial" pitchFamily="34" charset="0"/>
              <a:buNone/>
              <a:defRPr/>
            </a:pPr>
            <a:endParaRPr lang="en-US" sz="2800" dirty="0">
              <a:solidFill>
                <a:srgbClr val="002060"/>
              </a:solidFill>
              <a:latin typeface="+mn-lt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8991600" cy="838200"/>
          </a:xfrm>
        </p:spPr>
        <p:txBody>
          <a:bodyPr/>
          <a:lstStyle/>
          <a:p>
            <a:r>
              <a:rPr lang="en-US" sz="32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Early Childhood Data Collaborative (ECDC)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30763"/>
          </a:xfrm>
        </p:spPr>
        <p:txBody>
          <a:bodyPr/>
          <a:lstStyle/>
          <a:p>
            <a:pPr marL="857250" lvl="1" indent="-457200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Arial" pitchFamily="34" charset="0"/>
                <a:ea typeface="ＭＳ Ｐゴシック"/>
                <a:cs typeface="Arial" pitchFamily="34" charset="0"/>
              </a:rPr>
              <a:t>Mission</a:t>
            </a:r>
            <a:r>
              <a:rPr lang="en-US" sz="2400" dirty="0" smtClean="0">
                <a:latin typeface="Arial" pitchFamily="34" charset="0"/>
                <a:ea typeface="ＭＳ Ｐゴシック"/>
                <a:cs typeface="Arial" pitchFamily="34" charset="0"/>
              </a:rPr>
              <a:t> </a:t>
            </a:r>
          </a:p>
          <a:p>
            <a:pPr marL="857250" lvl="1" indent="-457200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Arial" pitchFamily="34" charset="0"/>
                <a:ea typeface="ＭＳ Ｐゴシック"/>
                <a:cs typeface="Arial" pitchFamily="34" charset="0"/>
              </a:rPr>
              <a:t>	Promote policies and practices that support states’ development and use of early childhood data systems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cs typeface="Arial" pitchFamily="34" charset="0"/>
            </a:endParaRPr>
          </a:p>
          <a:p>
            <a:pPr marL="857250" lvl="1" indent="-457200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Arial" pitchFamily="34" charset="0"/>
                <a:ea typeface="ＭＳ Ｐゴシック"/>
                <a:cs typeface="Arial" pitchFamily="34" charset="0"/>
              </a:rPr>
              <a:t>Guiding Principles 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From compliance-driven to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improvement-driven data systems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From fragmented data systems to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coordinated data systems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From “snapshot” data to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longitudinal data systems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152400"/>
            <a:ext cx="8229600" cy="1143000"/>
          </a:xfrm>
        </p:spPr>
        <p:txBody>
          <a:bodyPr/>
          <a:lstStyle/>
          <a:p>
            <a:pPr marL="457200" indent="-457200" eaLnBrk="1" hangingPunct="1"/>
            <a:r>
              <a:rPr lang="en-US" sz="32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ECDC Partners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990600"/>
            <a:ext cx="8915400" cy="5486400"/>
          </a:xfrm>
        </p:spPr>
        <p:txBody>
          <a:bodyPr/>
          <a:lstStyle/>
          <a:p>
            <a:pPr marL="857250" lvl="1" indent="-457200" eaLnBrk="1" hangingPunct="1">
              <a:spcAft>
                <a:spcPts val="600"/>
              </a:spcAft>
              <a:buNone/>
              <a:defRPr/>
            </a:pPr>
            <a:r>
              <a:rPr lang="en-US" sz="2400" b="1" dirty="0" smtClean="0">
                <a:latin typeface="Arial" pitchFamily="34" charset="0"/>
                <a:ea typeface="ＭＳ Ｐゴシック"/>
                <a:cs typeface="Arial" pitchFamily="34" charset="0"/>
              </a:rPr>
              <a:t>Child Trends is the Hub  </a:t>
            </a:r>
          </a:p>
          <a:p>
            <a:pPr marL="857250" lvl="1" indent="-457200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Arial" pitchFamily="34" charset="0"/>
                <a:ea typeface="ＭＳ Ｐゴシック"/>
                <a:cs typeface="Arial" pitchFamily="34" charset="0"/>
              </a:rPr>
              <a:t>Center for the Study of Child Care Employment at UC Berkeley </a:t>
            </a:r>
          </a:p>
          <a:p>
            <a:pPr marL="857250" lvl="1" indent="-457200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Arial" pitchFamily="34" charset="0"/>
                <a:ea typeface="ＭＳ Ｐゴシック"/>
                <a:cs typeface="Arial" pitchFamily="34" charset="0"/>
              </a:rPr>
              <a:t>Council of Chief State School Officers</a:t>
            </a:r>
          </a:p>
          <a:p>
            <a:pPr marL="857250" lvl="1" indent="-457200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Arial" pitchFamily="34" charset="0"/>
                <a:ea typeface="ＭＳ Ｐゴシック"/>
                <a:cs typeface="Arial" pitchFamily="34" charset="0"/>
              </a:rPr>
              <a:t>Data Quality Campaign</a:t>
            </a:r>
          </a:p>
          <a:p>
            <a:pPr marL="857250" lvl="1" indent="-457200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Arial" pitchFamily="34" charset="0"/>
                <a:ea typeface="ＭＳ Ｐゴシック"/>
                <a:cs typeface="Arial" pitchFamily="34" charset="0"/>
              </a:rPr>
              <a:t>National Conference of State Legislatures</a:t>
            </a:r>
          </a:p>
          <a:p>
            <a:pPr marL="857250" lvl="1" indent="-457200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Arial" pitchFamily="34" charset="0"/>
                <a:ea typeface="ＭＳ Ｐゴシック"/>
                <a:cs typeface="Arial" pitchFamily="34" charset="0"/>
              </a:rPr>
              <a:t>National Governors Association Center for Best Practices </a:t>
            </a:r>
          </a:p>
          <a:p>
            <a:pPr marL="857250" lvl="1" indent="-457200" eaLnBrk="1" hangingPunct="1">
              <a:spcAft>
                <a:spcPts val="2400"/>
              </a:spcAft>
              <a:buNone/>
              <a:defRPr/>
            </a:pPr>
            <a:r>
              <a:rPr lang="en-US" sz="2400" dirty="0" smtClean="0">
                <a:latin typeface="Arial" pitchFamily="34" charset="0"/>
                <a:ea typeface="ＭＳ Ｐゴシック"/>
                <a:cs typeface="Arial" pitchFamily="34" charset="0"/>
              </a:rPr>
              <a:t>Pre-K Now, a campaign of the Pew Center on the States</a:t>
            </a:r>
          </a:p>
          <a:p>
            <a:pPr marL="857250" lvl="1" indent="-457200" eaLnBrk="1" hangingPunct="1">
              <a:spcAft>
                <a:spcPts val="2400"/>
              </a:spcAft>
              <a:buNone/>
              <a:defRPr/>
            </a:pP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ＭＳ Ｐゴシック"/>
                <a:cs typeface="Arial" pitchFamily="34" charset="0"/>
              </a:rPr>
              <a:t>Supported by funding from the Birth to Five Policy Alliance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ea typeface="ＭＳ Ｐゴシック"/>
              </a:rPr>
              <a:t> </a:t>
            </a:r>
          </a:p>
          <a:p>
            <a:pPr marL="857250" lvl="1" indent="-457200" eaLnBrk="1" hangingPunct="1">
              <a:spcAft>
                <a:spcPts val="2400"/>
              </a:spcAft>
              <a:buFont typeface="Arial" pitchFamily="34" charset="0"/>
              <a:buNone/>
              <a:defRPr/>
            </a:pPr>
            <a:endParaRPr lang="en-US" sz="2400" dirty="0" smtClean="0"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857250" lvl="1" indent="-457200" eaLnBrk="1" hangingPunct="1">
              <a:buFont typeface="Arial" pitchFamily="34" charset="0"/>
              <a:buNone/>
              <a:defRPr/>
            </a:pPr>
            <a:endParaRPr lang="en-US" dirty="0" smtClean="0">
              <a:ea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6553200" cy="838200"/>
          </a:xfrm>
        </p:spPr>
        <p:txBody>
          <a:bodyPr/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10 Fundamentals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943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Unique statewide child identifier</a:t>
            </a:r>
          </a:p>
          <a:p>
            <a:pPr marL="514350" indent="-514350">
              <a:buAutoNum type="arabicPeriod"/>
            </a:pPr>
            <a:r>
              <a:rPr lang="en-US" sz="2200" dirty="0" smtClean="0">
                <a:latin typeface="Arial" pitchFamily="34" charset="0"/>
                <a:ea typeface="ＭＳ Ｐゴシック"/>
                <a:cs typeface="Arial" pitchFamily="34" charset="0"/>
              </a:rPr>
              <a:t>Child-level demographics and program participation information</a:t>
            </a:r>
          </a:p>
          <a:p>
            <a:pPr marL="514350" indent="-514350">
              <a:buAutoNum type="arabicPeriod"/>
            </a:pPr>
            <a:r>
              <a:rPr lang="en-US" sz="2200" dirty="0" smtClean="0">
                <a:latin typeface="Arial" pitchFamily="34" charset="0"/>
                <a:ea typeface="ＭＳ Ｐゴシック"/>
                <a:cs typeface="Arial" pitchFamily="34" charset="0"/>
              </a:rPr>
              <a:t>Child level data on development</a:t>
            </a:r>
          </a:p>
          <a:p>
            <a:pPr marL="514350" indent="-514350">
              <a:buAutoNum type="arabicPeriod"/>
            </a:pPr>
            <a:r>
              <a:rPr lang="en-US" sz="2200" dirty="0" smtClean="0">
                <a:latin typeface="Arial" pitchFamily="34" charset="0"/>
                <a:ea typeface="ＭＳ Ｐゴシック"/>
                <a:cs typeface="Arial" pitchFamily="34" charset="0"/>
              </a:rPr>
              <a:t>Ability to link child level data with K-12 and other key data systems </a:t>
            </a:r>
          </a:p>
          <a:p>
            <a:pPr marL="514350" indent="-514350">
              <a:buAutoNum type="arabicPeriod"/>
            </a:pPr>
            <a:r>
              <a:rPr lang="en-US" sz="2200" dirty="0" smtClean="0">
                <a:latin typeface="Arial" pitchFamily="34" charset="0"/>
                <a:ea typeface="ＭＳ Ｐゴシック"/>
                <a:cs typeface="Arial" pitchFamily="34" charset="0"/>
              </a:rPr>
              <a:t>Unique program site identifier with the ability to link with children and the ECE workforce</a:t>
            </a:r>
          </a:p>
          <a:p>
            <a:pPr marL="514350" indent="-514350">
              <a:buAutoNum type="arabicPeriod"/>
            </a:pPr>
            <a:r>
              <a:rPr lang="en-US" sz="2200" dirty="0" smtClean="0">
                <a:latin typeface="Arial" pitchFamily="34" charset="0"/>
                <a:ea typeface="ＭＳ Ｐゴシック"/>
                <a:cs typeface="Arial" pitchFamily="34" charset="0"/>
              </a:rPr>
              <a:t>Program site structural and quality information 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sz="2200" dirty="0" smtClean="0">
                <a:latin typeface="Arial" pitchFamily="34" charset="0"/>
                <a:ea typeface="ＭＳ Ｐゴシック"/>
                <a:cs typeface="Arial" pitchFamily="34" charset="0"/>
              </a:rPr>
              <a:t>Unique ECE workforce identifier with ability to link with program sites and children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sz="2200" dirty="0" smtClean="0">
                <a:latin typeface="Arial" pitchFamily="34" charset="0"/>
                <a:ea typeface="ＭＳ Ｐゴシック"/>
                <a:cs typeface="Arial" pitchFamily="34" charset="0"/>
              </a:rPr>
              <a:t>Individual-level data on ECE workforce demographics, education and professional development information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sz="2200" dirty="0" smtClean="0">
                <a:latin typeface="Arial" pitchFamily="34" charset="0"/>
                <a:ea typeface="ＭＳ Ｐゴシック"/>
                <a:cs typeface="Arial" pitchFamily="34" charset="0"/>
              </a:rPr>
              <a:t>State governance body to manage data collection and use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sz="2200" dirty="0" smtClean="0">
                <a:latin typeface="Arial" pitchFamily="34" charset="0"/>
                <a:ea typeface="ＭＳ Ｐゴシック"/>
                <a:cs typeface="Arial" pitchFamily="34" charset="0"/>
              </a:rPr>
              <a:t>Transparent privacy protection and security policies and practices </a:t>
            </a:r>
          </a:p>
          <a:p>
            <a:pPr marL="514350" indent="-514350">
              <a:buAutoNum type="arabicPeriod"/>
            </a:pPr>
            <a:endParaRPr lang="en-US" sz="2000" dirty="0" smtClean="0"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514350" indent="-514350">
              <a:buAutoNum type="arabicPeriod"/>
            </a:pPr>
            <a:endParaRPr lang="en-US" sz="2000" dirty="0" smtClean="0"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514350" indent="-514350">
              <a:buAutoNum type="arabicPeriod"/>
            </a:pPr>
            <a:endParaRPr lang="en-US" sz="2000" dirty="0" smtClean="0"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514350" indent="-514350">
              <a:buAutoNum type="arabicPeriod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Overview of RTTT-ELC Applications</a:t>
            </a:r>
            <a:endParaRPr lang="en-US" sz="2800" u="non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05400"/>
          </a:xfrm>
        </p:spPr>
        <p:txBody>
          <a:bodyPr/>
          <a:lstStyle/>
          <a:p>
            <a:pPr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Developing Coordinated and Longitudinal Data Systems: Trends and Opportunities in the Race to the Top Early Learning Challenge Applications (RTTT-ELC)</a:t>
            </a:r>
          </a:p>
          <a:p>
            <a:pPr>
              <a:buNone/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30 of 37 applicants addressed optional priority to build or enhance an early learning data system</a:t>
            </a:r>
          </a:p>
          <a:p>
            <a:pPr lvl="1"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Nine states (six of which addressed data systems priority) won grants in 2011</a:t>
            </a:r>
          </a:p>
          <a:p>
            <a:pPr lvl="1"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Five more states will receive grants in 2012, four of which addressed data systems priority</a:t>
            </a:r>
          </a:p>
          <a:p>
            <a:pPr marL="0" indent="0">
              <a:buFontTx/>
              <a:buNone/>
              <a:defRPr/>
            </a:pPr>
            <a:endParaRPr lang="en-US" sz="2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u="none" dirty="0" smtClean="0">
                <a:latin typeface="Arial" pitchFamily="34" charset="0"/>
                <a:cs typeface="Arial" pitchFamily="34" charset="0"/>
              </a:rPr>
              <a:t>Trends in RTT-ELC Applications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800600"/>
          </a:xfrm>
        </p:spPr>
        <p:txBody>
          <a:bodyPr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Making data accessible to improve and inform ECE practice and policy;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Linking existing ECE data systems;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Filling ECE data gaps, including workforce and child development data;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Strengthening the connection between ECE data and data from other systems; and 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Developing interagency data governance structures.</a:t>
            </a:r>
          </a:p>
          <a:p>
            <a:pPr lvl="1"/>
            <a:endParaRPr lang="en-US" sz="2400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u="none" dirty="0" smtClean="0">
                <a:latin typeface="Arial" pitchFamily="34" charset="0"/>
                <a:cs typeface="Arial" pitchFamily="34" charset="0"/>
              </a:rPr>
              <a:t>Making Data Accessible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2578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States set goals to provide data to policymakers, ECE providers, parents, etc.</a:t>
            </a: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Proposed strategies include: web portals, dashboards, scorecards, and reports tailored for different users.</a:t>
            </a:r>
          </a:p>
          <a:p>
            <a:pPr lvl="1"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Pennsylvania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proposed a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“provider scorecard”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to compile data on individual ECE program sites, including QRIS information, workforce qualifications, child outcome information, etc.</a:t>
            </a:r>
          </a:p>
          <a:p>
            <a:pPr lvl="1"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Minnesota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proposed new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Early learning Information Portal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to produce dashboards and reports that help educators, administrators, and parents analyze data for continuous improvement.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Illinois…</a:t>
            </a:r>
            <a:endParaRPr lang="en-US" sz="2400" b="1" dirty="0" smtClean="0"/>
          </a:p>
          <a:p>
            <a:pPr marL="457200" lvl="1" indent="0">
              <a:buFontTx/>
              <a:buNone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marL="457200" lvl="1" indent="0">
              <a:buFontTx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33376" y="1097905"/>
            <a:ext cx="580940" cy="120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10"/>
          <p:cNvGrpSpPr/>
          <p:nvPr/>
        </p:nvGrpSpPr>
        <p:grpSpPr>
          <a:xfrm>
            <a:off x="3690953" y="1302201"/>
            <a:ext cx="1743592" cy="1057655"/>
            <a:chOff x="3650009" y="946980"/>
            <a:chExt cx="1743592" cy="1057655"/>
          </a:xfrm>
        </p:grpSpPr>
        <p:pic>
          <p:nvPicPr>
            <p:cNvPr id="1029" name="Picture 5" descr="C:\Users\j\Documents\FREELANCE 2012\SLC Case Use Studies PPT\icons\laptop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0009" y="946980"/>
              <a:ext cx="1743592" cy="10576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6" name="Rectangle 105"/>
            <p:cNvSpPr/>
            <p:nvPr/>
          </p:nvSpPr>
          <p:spPr>
            <a:xfrm>
              <a:off x="3980170" y="1082749"/>
              <a:ext cx="1066800" cy="762000"/>
            </a:xfrm>
            <a:prstGeom prst="rect">
              <a:avLst/>
            </a:prstGeom>
            <a:solidFill>
              <a:schemeClr val="bg1"/>
            </a:solidFill>
            <a:ln w="57150" cmpd="sng">
              <a:solidFill>
                <a:srgbClr val="1B5A97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" name="Picture 36" descr="slc-logo.png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8648"/>
            <a:stretch/>
          </p:blipFill>
          <p:spPr>
            <a:xfrm>
              <a:off x="4164505" y="1115785"/>
              <a:ext cx="780669" cy="746208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32" name="Picture 8" descr="C:\Users\j\Documents\FREELANCE 2012\SLC Case Use Studies PPT\icons\key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36" y="1726554"/>
            <a:ext cx="582612" cy="30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13"/>
          <p:cNvGrpSpPr/>
          <p:nvPr/>
        </p:nvGrpSpPr>
        <p:grpSpPr>
          <a:xfrm>
            <a:off x="3690953" y="1302201"/>
            <a:ext cx="1743592" cy="1057655"/>
            <a:chOff x="4737790" y="3849756"/>
            <a:chExt cx="1743592" cy="1057655"/>
          </a:xfrm>
        </p:grpSpPr>
        <p:pic>
          <p:nvPicPr>
            <p:cNvPr id="107" name="Picture 5" descr="C:\Users\j\Documents\FREELANCE 2012\SLC Case Use Studies PPT\icons\laptop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7790" y="3849756"/>
              <a:ext cx="1743592" cy="10576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8" name="Rectangle 107"/>
            <p:cNvSpPr/>
            <p:nvPr/>
          </p:nvSpPr>
          <p:spPr>
            <a:xfrm>
              <a:off x="5067951" y="3985525"/>
              <a:ext cx="1066800" cy="762000"/>
            </a:xfrm>
            <a:prstGeom prst="rect">
              <a:avLst/>
            </a:prstGeom>
            <a:solidFill>
              <a:schemeClr val="bg1"/>
            </a:solidFill>
            <a:ln w="57150" cmpd="sng">
              <a:solidFill>
                <a:srgbClr val="1B5A97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156290" y="4095549"/>
              <a:ext cx="246888" cy="246888"/>
            </a:xfrm>
            <a:prstGeom prst="rect">
              <a:avLst/>
            </a:prstGeom>
            <a:solidFill>
              <a:srgbClr val="004C6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473847" y="4095549"/>
              <a:ext cx="246888" cy="2468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5156290" y="4403410"/>
              <a:ext cx="246888" cy="246888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5473847" y="4403410"/>
              <a:ext cx="246888" cy="2468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791404" y="4095549"/>
              <a:ext cx="246888" cy="246888"/>
            </a:xfrm>
            <a:prstGeom prst="rect">
              <a:avLst/>
            </a:prstGeom>
            <a:solidFill>
              <a:srgbClr val="558ED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791404" y="4403410"/>
              <a:ext cx="246888" cy="24688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3114316" y="1831029"/>
            <a:ext cx="726864" cy="0"/>
          </a:xfrm>
          <a:prstGeom prst="line">
            <a:avLst/>
          </a:prstGeom>
          <a:ln w="28575">
            <a:solidFill>
              <a:srgbClr val="DE6126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3581400" y="381000"/>
            <a:ext cx="19566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Teacher Portal/</a:t>
            </a:r>
          </a:p>
          <a:p>
            <a:pPr algn="ctr"/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Instructional Improvement System</a:t>
            </a:r>
            <a:endParaRPr lang="en-US" sz="10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048" name="Elbow Connector 1047"/>
          <p:cNvCxnSpPr>
            <a:stCxn id="1029" idx="2"/>
            <a:endCxn id="172" idx="0"/>
          </p:cNvCxnSpPr>
          <p:nvPr/>
        </p:nvCxnSpPr>
        <p:spPr>
          <a:xfrm rot="5400000">
            <a:off x="2466104" y="1174053"/>
            <a:ext cx="910843" cy="3282448"/>
          </a:xfrm>
          <a:prstGeom prst="bentConnector3">
            <a:avLst/>
          </a:prstGeom>
          <a:ln w="28575">
            <a:solidFill>
              <a:srgbClr val="DE6126"/>
            </a:solidFill>
            <a:prstDash val="dash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0" name="Elbow Connector 1049"/>
          <p:cNvCxnSpPr>
            <a:stCxn id="1029" idx="2"/>
            <a:endCxn id="194" idx="0"/>
          </p:cNvCxnSpPr>
          <p:nvPr/>
        </p:nvCxnSpPr>
        <p:spPr>
          <a:xfrm rot="16200000" flipH="1">
            <a:off x="5751144" y="1171461"/>
            <a:ext cx="910843" cy="3287632"/>
          </a:xfrm>
          <a:prstGeom prst="bentConnector3">
            <a:avLst/>
          </a:prstGeom>
          <a:ln w="28575">
            <a:solidFill>
              <a:srgbClr val="DE6126"/>
            </a:solidFill>
            <a:prstDash val="dash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2" name="Elbow Connector 1051"/>
          <p:cNvCxnSpPr>
            <a:stCxn id="1029" idx="2"/>
            <a:endCxn id="188" idx="0"/>
          </p:cNvCxnSpPr>
          <p:nvPr/>
        </p:nvCxnSpPr>
        <p:spPr>
          <a:xfrm rot="16200000" flipH="1">
            <a:off x="4933873" y="1988732"/>
            <a:ext cx="910843" cy="1653090"/>
          </a:xfrm>
          <a:prstGeom prst="bentConnector3">
            <a:avLst/>
          </a:prstGeom>
          <a:ln w="28575">
            <a:solidFill>
              <a:srgbClr val="DE6126"/>
            </a:solidFill>
            <a:prstDash val="dash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4" name="Elbow Connector 1053"/>
          <p:cNvCxnSpPr>
            <a:stCxn id="1029" idx="2"/>
            <a:endCxn id="140" idx="0"/>
          </p:cNvCxnSpPr>
          <p:nvPr/>
        </p:nvCxnSpPr>
        <p:spPr>
          <a:xfrm rot="5400000">
            <a:off x="3291604" y="1999553"/>
            <a:ext cx="910843" cy="1631448"/>
          </a:xfrm>
          <a:prstGeom prst="bentConnector3">
            <a:avLst/>
          </a:prstGeom>
          <a:ln w="28575">
            <a:solidFill>
              <a:srgbClr val="DE6126"/>
            </a:solidFill>
            <a:prstDash val="dash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4562749" y="2359856"/>
            <a:ext cx="0" cy="910843"/>
          </a:xfrm>
          <a:prstGeom prst="line">
            <a:avLst/>
          </a:prstGeom>
          <a:ln w="28575">
            <a:solidFill>
              <a:srgbClr val="DE6126"/>
            </a:solidFill>
            <a:prstDash val="dash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225"/>
          <p:cNvGrpSpPr/>
          <p:nvPr/>
        </p:nvGrpSpPr>
        <p:grpSpPr>
          <a:xfrm>
            <a:off x="542925" y="3270699"/>
            <a:ext cx="1474752" cy="1618488"/>
            <a:chOff x="542925" y="3270699"/>
            <a:chExt cx="1474752" cy="1618488"/>
          </a:xfrm>
        </p:grpSpPr>
        <p:sp>
          <p:nvSpPr>
            <p:cNvPr id="165" name="TextBox 164"/>
            <p:cNvSpPr txBox="1"/>
            <p:nvPr/>
          </p:nvSpPr>
          <p:spPr>
            <a:xfrm>
              <a:off x="629569" y="4612188"/>
              <a:ext cx="13014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accent2">
                      <a:lumMod val="75000"/>
                    </a:schemeClr>
                  </a:solidFill>
                </a:rPr>
                <a:t>Student Data</a:t>
              </a: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542925" y="3270699"/>
              <a:ext cx="1474752" cy="1224270"/>
            </a:xfrm>
            <a:prstGeom prst="rect">
              <a:avLst/>
            </a:prstGeom>
            <a:solidFill>
              <a:schemeClr val="bg1"/>
            </a:solidFill>
            <a:ln w="57150" cmpd="sng">
              <a:solidFill>
                <a:srgbClr val="1B5A97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9" name="Picture 168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44212" y="3500679"/>
              <a:ext cx="1035838" cy="737376"/>
            </a:xfrm>
            <a:prstGeom prst="rect">
              <a:avLst/>
            </a:prstGeom>
          </p:spPr>
        </p:pic>
      </p:grpSp>
      <p:grpSp>
        <p:nvGrpSpPr>
          <p:cNvPr id="5" name="Group 228"/>
          <p:cNvGrpSpPr/>
          <p:nvPr/>
        </p:nvGrpSpPr>
        <p:grpSpPr>
          <a:xfrm>
            <a:off x="2193925" y="3270699"/>
            <a:ext cx="1474752" cy="1618488"/>
            <a:chOff x="5470485" y="3270699"/>
            <a:chExt cx="1474752" cy="1618488"/>
          </a:xfrm>
        </p:grpSpPr>
        <p:sp>
          <p:nvSpPr>
            <p:cNvPr id="140" name="Rectangle 139"/>
            <p:cNvSpPr/>
            <p:nvPr/>
          </p:nvSpPr>
          <p:spPr>
            <a:xfrm>
              <a:off x="5470485" y="3270699"/>
              <a:ext cx="1474752" cy="1224270"/>
            </a:xfrm>
            <a:prstGeom prst="rect">
              <a:avLst/>
            </a:prstGeom>
            <a:solidFill>
              <a:schemeClr val="bg1"/>
            </a:solidFill>
            <a:ln w="57150" cmpd="sng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40"/>
            <p:cNvGrpSpPr>
              <a:grpSpLocks/>
            </p:cNvGrpSpPr>
            <p:nvPr/>
          </p:nvGrpSpPr>
          <p:grpSpPr>
            <a:xfrm>
              <a:off x="5606225" y="3551114"/>
              <a:ext cx="1203272" cy="602022"/>
              <a:chOff x="7339714" y="826408"/>
              <a:chExt cx="1241610" cy="621204"/>
            </a:xfrm>
          </p:grpSpPr>
          <p:sp>
            <p:nvSpPr>
              <p:cNvPr id="143" name="Oval 142"/>
              <p:cNvSpPr/>
              <p:nvPr/>
            </p:nvSpPr>
            <p:spPr>
              <a:xfrm>
                <a:off x="7339714" y="1240677"/>
                <a:ext cx="206935" cy="206935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8000"/>
                  </a:solidFill>
                </a:endParaRPr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7546649" y="826408"/>
                <a:ext cx="206935" cy="206935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8000"/>
                  </a:solidFill>
                </a:endParaRPr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7753584" y="1240677"/>
                <a:ext cx="206935" cy="206935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8000"/>
                  </a:solidFill>
                </a:endParaRPr>
              </a:p>
            </p:txBody>
          </p:sp>
          <p:cxnSp>
            <p:nvCxnSpPr>
              <p:cNvPr id="146" name="Straight Connector 145"/>
              <p:cNvCxnSpPr>
                <a:stCxn id="144" idx="3"/>
                <a:endCxn id="143" idx="0"/>
              </p:cNvCxnSpPr>
              <p:nvPr/>
            </p:nvCxnSpPr>
            <p:spPr>
              <a:xfrm flipH="1">
                <a:off x="7443182" y="1003038"/>
                <a:ext cx="133772" cy="237639"/>
              </a:xfrm>
              <a:prstGeom prst="line">
                <a:avLst/>
              </a:prstGeom>
              <a:ln w="381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>
                <a:stCxn id="145" idx="2"/>
                <a:endCxn id="143" idx="6"/>
              </p:cNvCxnSpPr>
              <p:nvPr/>
            </p:nvCxnSpPr>
            <p:spPr>
              <a:xfrm flipH="1">
                <a:off x="7546649" y="1344145"/>
                <a:ext cx="206935" cy="0"/>
              </a:xfrm>
              <a:prstGeom prst="line">
                <a:avLst/>
              </a:prstGeom>
              <a:ln w="381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>
                <a:stCxn id="155" idx="2"/>
                <a:endCxn id="144" idx="6"/>
              </p:cNvCxnSpPr>
              <p:nvPr/>
            </p:nvCxnSpPr>
            <p:spPr>
              <a:xfrm flipH="1">
                <a:off x="7753584" y="929876"/>
                <a:ext cx="206935" cy="0"/>
              </a:xfrm>
              <a:prstGeom prst="line">
                <a:avLst/>
              </a:prstGeom>
              <a:ln w="381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>
                <a:stCxn id="145" idx="0"/>
                <a:endCxn id="144" idx="5"/>
              </p:cNvCxnSpPr>
              <p:nvPr/>
            </p:nvCxnSpPr>
            <p:spPr>
              <a:xfrm flipH="1" flipV="1">
                <a:off x="7723279" y="1003038"/>
                <a:ext cx="133773" cy="237639"/>
              </a:xfrm>
              <a:prstGeom prst="line">
                <a:avLst/>
              </a:prstGeom>
              <a:ln w="381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>
                <a:stCxn id="145" idx="7"/>
                <a:endCxn id="155" idx="4"/>
              </p:cNvCxnSpPr>
              <p:nvPr/>
            </p:nvCxnSpPr>
            <p:spPr>
              <a:xfrm flipV="1">
                <a:off x="7930214" y="1033343"/>
                <a:ext cx="133773" cy="237639"/>
              </a:xfrm>
              <a:prstGeom prst="line">
                <a:avLst/>
              </a:prstGeom>
              <a:ln w="3810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1" name="Oval 150"/>
              <p:cNvSpPr/>
              <p:nvPr/>
            </p:nvSpPr>
            <p:spPr>
              <a:xfrm>
                <a:off x="8167454" y="1240677"/>
                <a:ext cx="206935" cy="20693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953735"/>
                  </a:solidFill>
                </a:endParaRPr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8374389" y="826408"/>
                <a:ext cx="206935" cy="20693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953735"/>
                  </a:solidFill>
                </a:endParaRPr>
              </a:p>
            </p:txBody>
          </p:sp>
          <p:cxnSp>
            <p:nvCxnSpPr>
              <p:cNvPr id="153" name="Straight Connector 152"/>
              <p:cNvCxnSpPr>
                <a:stCxn id="151" idx="0"/>
                <a:endCxn id="155" idx="5"/>
              </p:cNvCxnSpPr>
              <p:nvPr/>
            </p:nvCxnSpPr>
            <p:spPr>
              <a:xfrm flipH="1" flipV="1">
                <a:off x="8137149" y="1003038"/>
                <a:ext cx="133773" cy="237639"/>
              </a:xfrm>
              <a:prstGeom prst="line">
                <a:avLst/>
              </a:prstGeom>
              <a:ln w="28575" cmpd="sng">
                <a:solidFill>
                  <a:srgbClr val="7F7F7F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>
                <a:stCxn id="152" idx="2"/>
                <a:endCxn id="155" idx="6"/>
              </p:cNvCxnSpPr>
              <p:nvPr/>
            </p:nvCxnSpPr>
            <p:spPr>
              <a:xfrm flipH="1">
                <a:off x="8167454" y="929876"/>
                <a:ext cx="206935" cy="0"/>
              </a:xfrm>
              <a:prstGeom prst="line">
                <a:avLst/>
              </a:prstGeom>
              <a:ln w="28575" cmpd="sng">
                <a:solidFill>
                  <a:srgbClr val="7F7F7F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5" name="Oval 154"/>
              <p:cNvSpPr/>
              <p:nvPr/>
            </p:nvSpPr>
            <p:spPr>
              <a:xfrm>
                <a:off x="7960519" y="826408"/>
                <a:ext cx="206935" cy="206935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953735"/>
                  </a:solidFill>
                </a:endParaRPr>
              </a:p>
            </p:txBody>
          </p:sp>
        </p:grpSp>
        <p:sp>
          <p:nvSpPr>
            <p:cNvPr id="193" name="TextBox 192"/>
            <p:cNvSpPr txBox="1"/>
            <p:nvPr/>
          </p:nvSpPr>
          <p:spPr>
            <a:xfrm>
              <a:off x="5522061" y="4612188"/>
              <a:ext cx="1371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accent2">
                      <a:lumMod val="75000"/>
                    </a:schemeClr>
                  </a:solidFill>
                </a:rPr>
                <a:t>Learning Maps</a:t>
              </a:r>
            </a:p>
          </p:txBody>
        </p:sp>
      </p:grpSp>
      <p:grpSp>
        <p:nvGrpSpPr>
          <p:cNvPr id="8" name="Group 229"/>
          <p:cNvGrpSpPr/>
          <p:nvPr/>
        </p:nvGrpSpPr>
        <p:grpSpPr>
          <a:xfrm>
            <a:off x="7113005" y="3270699"/>
            <a:ext cx="1474752" cy="1803154"/>
            <a:chOff x="7113005" y="3270699"/>
            <a:chExt cx="1474752" cy="1803154"/>
          </a:xfrm>
        </p:grpSpPr>
        <p:sp>
          <p:nvSpPr>
            <p:cNvPr id="194" name="Rectangle 193"/>
            <p:cNvSpPr/>
            <p:nvPr/>
          </p:nvSpPr>
          <p:spPr>
            <a:xfrm>
              <a:off x="7113005" y="3270699"/>
              <a:ext cx="1474752" cy="1224270"/>
            </a:xfrm>
            <a:prstGeom prst="rect">
              <a:avLst/>
            </a:prstGeom>
            <a:solidFill>
              <a:schemeClr val="bg1"/>
            </a:solidFill>
            <a:ln w="57150" cmpd="sng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18"/>
            <p:cNvSpPr>
              <a:spLocks noEditPoints="1"/>
            </p:cNvSpPr>
            <p:nvPr/>
          </p:nvSpPr>
          <p:spPr bwMode="auto">
            <a:xfrm>
              <a:off x="7518329" y="3472671"/>
              <a:ext cx="664104" cy="849713"/>
            </a:xfrm>
            <a:custGeom>
              <a:avLst/>
              <a:gdLst>
                <a:gd name="T0" fmla="*/ 34 w 750"/>
                <a:gd name="T1" fmla="*/ 926 h 960"/>
                <a:gd name="T2" fmla="*/ 34 w 750"/>
                <a:gd name="T3" fmla="*/ 926 h 960"/>
                <a:gd name="T4" fmla="*/ 34 w 750"/>
                <a:gd name="T5" fmla="*/ 33 h 960"/>
                <a:gd name="T6" fmla="*/ 514 w 750"/>
                <a:gd name="T7" fmla="*/ 33 h 960"/>
                <a:gd name="T8" fmla="*/ 514 w 750"/>
                <a:gd name="T9" fmla="*/ 207 h 960"/>
                <a:gd name="T10" fmla="*/ 514 w 750"/>
                <a:gd name="T11" fmla="*/ 224 h 960"/>
                <a:gd name="T12" fmla="*/ 514 w 750"/>
                <a:gd name="T13" fmla="*/ 241 h 960"/>
                <a:gd name="T14" fmla="*/ 716 w 750"/>
                <a:gd name="T15" fmla="*/ 241 h 960"/>
                <a:gd name="T16" fmla="*/ 716 w 750"/>
                <a:gd name="T17" fmla="*/ 926 h 960"/>
                <a:gd name="T18" fmla="*/ 34 w 750"/>
                <a:gd name="T19" fmla="*/ 926 h 960"/>
                <a:gd name="T20" fmla="*/ 548 w 750"/>
                <a:gd name="T21" fmla="*/ 57 h 960"/>
                <a:gd name="T22" fmla="*/ 548 w 750"/>
                <a:gd name="T23" fmla="*/ 57 h 960"/>
                <a:gd name="T24" fmla="*/ 699 w 750"/>
                <a:gd name="T25" fmla="*/ 207 h 960"/>
                <a:gd name="T26" fmla="*/ 548 w 750"/>
                <a:gd name="T27" fmla="*/ 207 h 960"/>
                <a:gd name="T28" fmla="*/ 548 w 750"/>
                <a:gd name="T29" fmla="*/ 57 h 960"/>
                <a:gd name="T30" fmla="*/ 538 w 750"/>
                <a:gd name="T31" fmla="*/ 0 h 960"/>
                <a:gd name="T32" fmla="*/ 538 w 750"/>
                <a:gd name="T33" fmla="*/ 0 h 960"/>
                <a:gd name="T34" fmla="*/ 0 w 750"/>
                <a:gd name="T35" fmla="*/ 0 h 960"/>
                <a:gd name="T36" fmla="*/ 0 w 750"/>
                <a:gd name="T37" fmla="*/ 960 h 960"/>
                <a:gd name="T38" fmla="*/ 750 w 750"/>
                <a:gd name="T39" fmla="*/ 960 h 960"/>
                <a:gd name="T40" fmla="*/ 750 w 750"/>
                <a:gd name="T41" fmla="*/ 211 h 960"/>
                <a:gd name="T42" fmla="*/ 538 w 750"/>
                <a:gd name="T43" fmla="*/ 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50" h="960">
                  <a:moveTo>
                    <a:pt x="34" y="926"/>
                  </a:moveTo>
                  <a:lnTo>
                    <a:pt x="34" y="926"/>
                  </a:lnTo>
                  <a:lnTo>
                    <a:pt x="34" y="33"/>
                  </a:lnTo>
                  <a:lnTo>
                    <a:pt x="514" y="33"/>
                  </a:lnTo>
                  <a:lnTo>
                    <a:pt x="514" y="207"/>
                  </a:lnTo>
                  <a:lnTo>
                    <a:pt x="514" y="224"/>
                  </a:lnTo>
                  <a:lnTo>
                    <a:pt x="514" y="241"/>
                  </a:lnTo>
                  <a:lnTo>
                    <a:pt x="716" y="241"/>
                  </a:lnTo>
                  <a:lnTo>
                    <a:pt x="716" y="926"/>
                  </a:lnTo>
                  <a:lnTo>
                    <a:pt x="34" y="926"/>
                  </a:lnTo>
                  <a:close/>
                  <a:moveTo>
                    <a:pt x="548" y="57"/>
                  </a:moveTo>
                  <a:lnTo>
                    <a:pt x="548" y="57"/>
                  </a:lnTo>
                  <a:lnTo>
                    <a:pt x="699" y="207"/>
                  </a:lnTo>
                  <a:lnTo>
                    <a:pt x="548" y="207"/>
                  </a:lnTo>
                  <a:lnTo>
                    <a:pt x="548" y="57"/>
                  </a:lnTo>
                  <a:close/>
                  <a:moveTo>
                    <a:pt x="538" y="0"/>
                  </a:moveTo>
                  <a:lnTo>
                    <a:pt x="538" y="0"/>
                  </a:lnTo>
                  <a:lnTo>
                    <a:pt x="0" y="0"/>
                  </a:lnTo>
                  <a:lnTo>
                    <a:pt x="0" y="960"/>
                  </a:lnTo>
                  <a:lnTo>
                    <a:pt x="750" y="960"/>
                  </a:lnTo>
                  <a:lnTo>
                    <a:pt x="750" y="211"/>
                  </a:lnTo>
                  <a:lnTo>
                    <a:pt x="538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7164581" y="4612188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accent2">
                      <a:lumMod val="75000"/>
                    </a:schemeClr>
                  </a:solidFill>
                </a:rPr>
                <a:t>Professional Development</a:t>
              </a:r>
            </a:p>
          </p:txBody>
        </p:sp>
        <p:sp>
          <p:nvSpPr>
            <p:cNvPr id="127" name="Down Ribbon 126"/>
            <p:cNvSpPr/>
            <p:nvPr/>
          </p:nvSpPr>
          <p:spPr>
            <a:xfrm>
              <a:off x="7294178" y="3763531"/>
              <a:ext cx="1112407" cy="353227"/>
            </a:xfrm>
            <a:prstGeom prst="ribbon">
              <a:avLst>
                <a:gd name="adj1" fmla="val 33333"/>
                <a:gd name="adj2" fmla="val 28665"/>
              </a:avLst>
            </a:prstGeom>
            <a:solidFill>
              <a:srgbClr val="558ED5"/>
            </a:solidFill>
            <a:ln w="190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226"/>
          <p:cNvGrpSpPr/>
          <p:nvPr/>
        </p:nvGrpSpPr>
        <p:grpSpPr>
          <a:xfrm>
            <a:off x="5478463" y="3270699"/>
            <a:ext cx="1474752" cy="1618488"/>
            <a:chOff x="2185445" y="3270699"/>
            <a:chExt cx="1474752" cy="1618488"/>
          </a:xfrm>
        </p:grpSpPr>
        <p:sp>
          <p:nvSpPr>
            <p:cNvPr id="189" name="TextBox 188"/>
            <p:cNvSpPr txBox="1"/>
            <p:nvPr/>
          </p:nvSpPr>
          <p:spPr>
            <a:xfrm>
              <a:off x="2237021" y="4612188"/>
              <a:ext cx="1371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accent2">
                      <a:lumMod val="75000"/>
                    </a:schemeClr>
                  </a:solidFill>
                </a:rPr>
                <a:t>Lesson </a:t>
              </a:r>
              <a:r>
                <a:rPr lang="en-US" sz="1200" b="1" dirty="0" smtClean="0">
                  <a:solidFill>
                    <a:schemeClr val="accent2">
                      <a:lumMod val="75000"/>
                    </a:schemeClr>
                  </a:solidFill>
                </a:rPr>
                <a:t>Plans</a:t>
              </a:r>
              <a:endParaRPr lang="en-US" sz="12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2185445" y="3270699"/>
              <a:ext cx="1474752" cy="1224270"/>
            </a:xfrm>
            <a:prstGeom prst="rect">
              <a:avLst/>
            </a:prstGeom>
            <a:solidFill>
              <a:schemeClr val="bg1"/>
            </a:solidFill>
            <a:ln w="57150" cmpd="sng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0" name="Picture 2" descr="C:\Users\j\Documents\FREELANCE 2012\SLC Case Use Studies PPT\icons\checkbox_filled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5897" y="3826966"/>
              <a:ext cx="388440" cy="316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45" name="Freeform 18"/>
            <p:cNvSpPr>
              <a:spLocks noEditPoints="1"/>
            </p:cNvSpPr>
            <p:nvPr/>
          </p:nvSpPr>
          <p:spPr bwMode="auto">
            <a:xfrm>
              <a:off x="2590769" y="3472671"/>
              <a:ext cx="664104" cy="849713"/>
            </a:xfrm>
            <a:custGeom>
              <a:avLst/>
              <a:gdLst>
                <a:gd name="T0" fmla="*/ 34 w 750"/>
                <a:gd name="T1" fmla="*/ 926 h 960"/>
                <a:gd name="T2" fmla="*/ 34 w 750"/>
                <a:gd name="T3" fmla="*/ 926 h 960"/>
                <a:gd name="T4" fmla="*/ 34 w 750"/>
                <a:gd name="T5" fmla="*/ 33 h 960"/>
                <a:gd name="T6" fmla="*/ 514 w 750"/>
                <a:gd name="T7" fmla="*/ 33 h 960"/>
                <a:gd name="T8" fmla="*/ 514 w 750"/>
                <a:gd name="T9" fmla="*/ 207 h 960"/>
                <a:gd name="T10" fmla="*/ 514 w 750"/>
                <a:gd name="T11" fmla="*/ 224 h 960"/>
                <a:gd name="T12" fmla="*/ 514 w 750"/>
                <a:gd name="T13" fmla="*/ 241 h 960"/>
                <a:gd name="T14" fmla="*/ 716 w 750"/>
                <a:gd name="T15" fmla="*/ 241 h 960"/>
                <a:gd name="T16" fmla="*/ 716 w 750"/>
                <a:gd name="T17" fmla="*/ 926 h 960"/>
                <a:gd name="T18" fmla="*/ 34 w 750"/>
                <a:gd name="T19" fmla="*/ 926 h 960"/>
                <a:gd name="T20" fmla="*/ 548 w 750"/>
                <a:gd name="T21" fmla="*/ 57 h 960"/>
                <a:gd name="T22" fmla="*/ 548 w 750"/>
                <a:gd name="T23" fmla="*/ 57 h 960"/>
                <a:gd name="T24" fmla="*/ 699 w 750"/>
                <a:gd name="T25" fmla="*/ 207 h 960"/>
                <a:gd name="T26" fmla="*/ 548 w 750"/>
                <a:gd name="T27" fmla="*/ 207 h 960"/>
                <a:gd name="T28" fmla="*/ 548 w 750"/>
                <a:gd name="T29" fmla="*/ 57 h 960"/>
                <a:gd name="T30" fmla="*/ 538 w 750"/>
                <a:gd name="T31" fmla="*/ 0 h 960"/>
                <a:gd name="T32" fmla="*/ 538 w 750"/>
                <a:gd name="T33" fmla="*/ 0 h 960"/>
                <a:gd name="T34" fmla="*/ 0 w 750"/>
                <a:gd name="T35" fmla="*/ 0 h 960"/>
                <a:gd name="T36" fmla="*/ 0 w 750"/>
                <a:gd name="T37" fmla="*/ 960 h 960"/>
                <a:gd name="T38" fmla="*/ 750 w 750"/>
                <a:gd name="T39" fmla="*/ 960 h 960"/>
                <a:gd name="T40" fmla="*/ 750 w 750"/>
                <a:gd name="T41" fmla="*/ 211 h 960"/>
                <a:gd name="T42" fmla="*/ 538 w 750"/>
                <a:gd name="T43" fmla="*/ 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50" h="960">
                  <a:moveTo>
                    <a:pt x="34" y="926"/>
                  </a:moveTo>
                  <a:lnTo>
                    <a:pt x="34" y="926"/>
                  </a:lnTo>
                  <a:lnTo>
                    <a:pt x="34" y="33"/>
                  </a:lnTo>
                  <a:lnTo>
                    <a:pt x="514" y="33"/>
                  </a:lnTo>
                  <a:lnTo>
                    <a:pt x="514" y="207"/>
                  </a:lnTo>
                  <a:lnTo>
                    <a:pt x="514" y="224"/>
                  </a:lnTo>
                  <a:lnTo>
                    <a:pt x="514" y="241"/>
                  </a:lnTo>
                  <a:lnTo>
                    <a:pt x="716" y="241"/>
                  </a:lnTo>
                  <a:lnTo>
                    <a:pt x="716" y="926"/>
                  </a:lnTo>
                  <a:lnTo>
                    <a:pt x="34" y="926"/>
                  </a:lnTo>
                  <a:close/>
                  <a:moveTo>
                    <a:pt x="548" y="57"/>
                  </a:moveTo>
                  <a:lnTo>
                    <a:pt x="548" y="57"/>
                  </a:lnTo>
                  <a:lnTo>
                    <a:pt x="699" y="207"/>
                  </a:lnTo>
                  <a:lnTo>
                    <a:pt x="548" y="207"/>
                  </a:lnTo>
                  <a:lnTo>
                    <a:pt x="548" y="57"/>
                  </a:lnTo>
                  <a:close/>
                  <a:moveTo>
                    <a:pt x="538" y="0"/>
                  </a:moveTo>
                  <a:lnTo>
                    <a:pt x="538" y="0"/>
                  </a:lnTo>
                  <a:lnTo>
                    <a:pt x="0" y="0"/>
                  </a:lnTo>
                  <a:lnTo>
                    <a:pt x="0" y="960"/>
                  </a:lnTo>
                  <a:lnTo>
                    <a:pt x="750" y="960"/>
                  </a:lnTo>
                  <a:lnTo>
                    <a:pt x="750" y="211"/>
                  </a:lnTo>
                  <a:lnTo>
                    <a:pt x="538" y="0"/>
                  </a:lnTo>
                  <a:close/>
                </a:path>
              </a:pathLst>
            </a:custGeom>
            <a:solidFill>
              <a:srgbClr val="06A5BB"/>
            </a:solidFill>
            <a:ln w="19050">
              <a:solidFill>
                <a:srgbClr val="06A5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4"/>
          <p:cNvGrpSpPr/>
          <p:nvPr/>
        </p:nvGrpSpPr>
        <p:grpSpPr>
          <a:xfrm>
            <a:off x="3719043" y="3270699"/>
            <a:ext cx="1696688" cy="1803154"/>
            <a:chOff x="3719043" y="3270699"/>
            <a:chExt cx="1696688" cy="1803154"/>
          </a:xfrm>
        </p:grpSpPr>
        <p:grpSp>
          <p:nvGrpSpPr>
            <p:cNvPr id="12" name="Group 227"/>
            <p:cNvGrpSpPr/>
            <p:nvPr/>
          </p:nvGrpSpPr>
          <p:grpSpPr>
            <a:xfrm>
              <a:off x="3719043" y="3270699"/>
              <a:ext cx="1696688" cy="1803154"/>
              <a:chOff x="3719043" y="3270699"/>
              <a:chExt cx="1696688" cy="1803154"/>
            </a:xfrm>
          </p:grpSpPr>
          <p:sp>
            <p:nvSpPr>
              <p:cNvPr id="191" name="Rectangle 190"/>
              <p:cNvSpPr/>
              <p:nvPr/>
            </p:nvSpPr>
            <p:spPr>
              <a:xfrm>
                <a:off x="3825373" y="3270699"/>
                <a:ext cx="1474752" cy="1224270"/>
              </a:xfrm>
              <a:prstGeom prst="rect">
                <a:avLst/>
              </a:prstGeom>
              <a:solidFill>
                <a:schemeClr val="bg1"/>
              </a:solidFill>
              <a:ln w="57150" cmpd="sng">
                <a:solidFill>
                  <a:srgbClr val="558ED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TextBox 191"/>
              <p:cNvSpPr txBox="1"/>
              <p:nvPr/>
            </p:nvSpPr>
            <p:spPr>
              <a:xfrm>
                <a:off x="3719043" y="4612188"/>
                <a:ext cx="16966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Curriculum/</a:t>
                </a:r>
              </a:p>
              <a:p>
                <a:pPr algn="ctr"/>
                <a:r>
                  <a:rPr lang="en-US" sz="12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Assessment Tools</a:t>
                </a:r>
                <a:endParaRPr lang="en-US" sz="12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13" name="Group 13"/>
              <p:cNvGrpSpPr>
                <a:grpSpLocks noChangeAspect="1"/>
              </p:cNvGrpSpPr>
              <p:nvPr/>
            </p:nvGrpSpPr>
            <p:grpSpPr bwMode="auto">
              <a:xfrm>
                <a:off x="4047604" y="3443217"/>
                <a:ext cx="817563" cy="915988"/>
                <a:chOff x="2526" y="1928"/>
                <a:chExt cx="515" cy="577"/>
              </a:xfrm>
            </p:grpSpPr>
            <p:sp>
              <p:nvSpPr>
                <p:cNvPr id="1041" name="AutoShape 1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2660" y="1928"/>
                  <a:ext cx="381" cy="5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2" name="Freeform 14"/>
                <p:cNvSpPr>
                  <a:spLocks noEditPoints="1"/>
                </p:cNvSpPr>
                <p:nvPr/>
              </p:nvSpPr>
              <p:spPr bwMode="auto">
                <a:xfrm>
                  <a:off x="2526" y="1928"/>
                  <a:ext cx="388" cy="577"/>
                </a:xfrm>
                <a:custGeom>
                  <a:avLst/>
                  <a:gdLst>
                    <a:gd name="T0" fmla="*/ 185 w 634"/>
                    <a:gd name="T1" fmla="*/ 0 h 959"/>
                    <a:gd name="T2" fmla="*/ 185 w 634"/>
                    <a:gd name="T3" fmla="*/ 0 h 959"/>
                    <a:gd name="T4" fmla="*/ 0 w 634"/>
                    <a:gd name="T5" fmla="*/ 65 h 959"/>
                    <a:gd name="T6" fmla="*/ 0 w 634"/>
                    <a:gd name="T7" fmla="*/ 698 h 959"/>
                    <a:gd name="T8" fmla="*/ 458 w 634"/>
                    <a:gd name="T9" fmla="*/ 959 h 959"/>
                    <a:gd name="T10" fmla="*/ 497 w 634"/>
                    <a:gd name="T11" fmla="*/ 945 h 959"/>
                    <a:gd name="T12" fmla="*/ 497 w 634"/>
                    <a:gd name="T13" fmla="*/ 919 h 959"/>
                    <a:gd name="T14" fmla="*/ 595 w 634"/>
                    <a:gd name="T15" fmla="*/ 884 h 959"/>
                    <a:gd name="T16" fmla="*/ 595 w 634"/>
                    <a:gd name="T17" fmla="*/ 910 h 959"/>
                    <a:gd name="T18" fmla="*/ 634 w 634"/>
                    <a:gd name="T19" fmla="*/ 896 h 959"/>
                    <a:gd name="T20" fmla="*/ 634 w 634"/>
                    <a:gd name="T21" fmla="*/ 253 h 959"/>
                    <a:gd name="T22" fmla="*/ 185 w 634"/>
                    <a:gd name="T23" fmla="*/ 0 h 959"/>
                    <a:gd name="T24" fmla="*/ 497 w 634"/>
                    <a:gd name="T25" fmla="*/ 302 h 959"/>
                    <a:gd name="T26" fmla="*/ 497 w 634"/>
                    <a:gd name="T27" fmla="*/ 302 h 959"/>
                    <a:gd name="T28" fmla="*/ 93 w 634"/>
                    <a:gd name="T29" fmla="*/ 73 h 959"/>
                    <a:gd name="T30" fmla="*/ 182 w 634"/>
                    <a:gd name="T31" fmla="*/ 41 h 959"/>
                    <a:gd name="T32" fmla="*/ 595 w 634"/>
                    <a:gd name="T33" fmla="*/ 276 h 959"/>
                    <a:gd name="T34" fmla="*/ 595 w 634"/>
                    <a:gd name="T35" fmla="*/ 843 h 959"/>
                    <a:gd name="T36" fmla="*/ 497 w 634"/>
                    <a:gd name="T37" fmla="*/ 878 h 959"/>
                    <a:gd name="T38" fmla="*/ 497 w 634"/>
                    <a:gd name="T39" fmla="*/ 302 h 9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34" h="959">
                      <a:moveTo>
                        <a:pt x="185" y="0"/>
                      </a:moveTo>
                      <a:lnTo>
                        <a:pt x="185" y="0"/>
                      </a:lnTo>
                      <a:lnTo>
                        <a:pt x="0" y="65"/>
                      </a:lnTo>
                      <a:lnTo>
                        <a:pt x="0" y="698"/>
                      </a:lnTo>
                      <a:lnTo>
                        <a:pt x="458" y="959"/>
                      </a:lnTo>
                      <a:lnTo>
                        <a:pt x="497" y="945"/>
                      </a:lnTo>
                      <a:lnTo>
                        <a:pt x="497" y="919"/>
                      </a:lnTo>
                      <a:lnTo>
                        <a:pt x="595" y="884"/>
                      </a:lnTo>
                      <a:lnTo>
                        <a:pt x="595" y="910"/>
                      </a:lnTo>
                      <a:lnTo>
                        <a:pt x="634" y="896"/>
                      </a:lnTo>
                      <a:lnTo>
                        <a:pt x="634" y="253"/>
                      </a:lnTo>
                      <a:lnTo>
                        <a:pt x="185" y="0"/>
                      </a:lnTo>
                      <a:close/>
                      <a:moveTo>
                        <a:pt x="497" y="302"/>
                      </a:moveTo>
                      <a:lnTo>
                        <a:pt x="497" y="302"/>
                      </a:lnTo>
                      <a:lnTo>
                        <a:pt x="93" y="73"/>
                      </a:lnTo>
                      <a:lnTo>
                        <a:pt x="182" y="41"/>
                      </a:lnTo>
                      <a:lnTo>
                        <a:pt x="595" y="276"/>
                      </a:lnTo>
                      <a:lnTo>
                        <a:pt x="595" y="843"/>
                      </a:lnTo>
                      <a:lnTo>
                        <a:pt x="497" y="878"/>
                      </a:lnTo>
                      <a:lnTo>
                        <a:pt x="497" y="302"/>
                      </a:lnTo>
                      <a:close/>
                    </a:path>
                  </a:pathLst>
                </a:custGeom>
                <a:solidFill>
                  <a:srgbClr val="558ED5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51246" y="3446409"/>
              <a:ext cx="280417" cy="228600"/>
            </a:xfrm>
            <a:prstGeom prst="rect">
              <a:avLst/>
            </a:prstGeom>
          </p:spPr>
        </p:pic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51246" y="3767789"/>
              <a:ext cx="280417" cy="228600"/>
            </a:xfrm>
            <a:prstGeom prst="rect">
              <a:avLst/>
            </a:prstGeom>
          </p:spPr>
        </p:pic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51246" y="4089400"/>
              <a:ext cx="280417" cy="228600"/>
            </a:xfrm>
            <a:prstGeom prst="rect">
              <a:avLst/>
            </a:prstGeom>
          </p:spPr>
        </p:pic>
      </p:grpSp>
      <p:sp>
        <p:nvSpPr>
          <p:cNvPr id="67" name="TextBox 66"/>
          <p:cNvSpPr txBox="1"/>
          <p:nvPr/>
        </p:nvSpPr>
        <p:spPr>
          <a:xfrm>
            <a:off x="228600" y="5715000"/>
            <a:ext cx="8839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Illinois Shared Learning Environment</a:t>
            </a:r>
          </a:p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(powered by the Shared Learning Collaborative:  www.slcedu.org)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7E55-B3E6-45E6-92B8-8D5D4B3E7FA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0.1691 -7.40741E-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5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6629400" cy="838200"/>
          </a:xfrm>
        </p:spPr>
        <p:txBody>
          <a:bodyPr/>
          <a:lstStyle/>
          <a:p>
            <a:r>
              <a:rPr lang="en-US" u="none" dirty="0" smtClean="0">
                <a:latin typeface="Arial" pitchFamily="34" charset="0"/>
                <a:cs typeface="Arial" pitchFamily="34" charset="0"/>
              </a:rPr>
              <a:t>Linking Existing Data Systems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62988" cy="46482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States proposing various approaches, including “data warehouses” vs. “federated” systems;</a:t>
            </a:r>
          </a:p>
          <a:p>
            <a:pPr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Proposed strategies to facilitate linkages:</a:t>
            </a:r>
          </a:p>
          <a:p>
            <a:pPr lvl="1">
              <a:defRPr/>
            </a:pP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Identifiers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to match records among datasets that represent the same child, program site, or provider/teacher;</a:t>
            </a:r>
          </a:p>
          <a:p>
            <a:pPr lvl="1">
              <a:defRPr/>
            </a:pP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Common data standards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to ensure that data fields represent the same type of information when linking databases; and</a:t>
            </a:r>
          </a:p>
          <a:p>
            <a:pPr lvl="1">
              <a:defRPr/>
            </a:pP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Data-sharing agreements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to develop formal documents that define how data would be linked and used.</a:t>
            </a:r>
          </a:p>
          <a:p>
            <a:pPr lvl="1"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0" lvl="1" indent="0">
              <a:buFontTx/>
              <a:buNone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marL="457200" lvl="1" indent="0">
              <a:buFontTx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1DDD5976928D4D8333C74A72762911" ma:contentTypeVersion="0" ma:contentTypeDescription="Create a new document." ma:contentTypeScope="" ma:versionID="087c96fae2d6b0388f8446b826be6cbb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4F43D5-29A6-4512-A695-BBD848AEB31C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4B0AB22-8D9F-4FBB-978A-0D63122AA2D4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004CFEA6-F4FE-48A9-81E9-9CBF739675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F3DB90A6-7B04-45C2-B6EF-18BC66426E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4160</TotalTime>
  <Words>1156</Words>
  <Application>Microsoft Office PowerPoint</Application>
  <PresentationFormat>On-screen Show (4:3)</PresentationFormat>
  <Paragraphs>204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2_Office Theme</vt:lpstr>
      <vt:lpstr>States’ Plans for ECE Data Systems: Trends &amp; Opportunities in RTTT-ELC  October 28, 2012 Child &amp; Families Outcomes Conference  Albert Wat National Governors Association  </vt:lpstr>
      <vt:lpstr>The Early Childhood Data Collaborative (ECDC)</vt:lpstr>
      <vt:lpstr>ECDC Partners</vt:lpstr>
      <vt:lpstr>10 Fundamentals </vt:lpstr>
      <vt:lpstr>Overview of RTTT-ELC Applications</vt:lpstr>
      <vt:lpstr>Trends in RTT-ELC Applications</vt:lpstr>
      <vt:lpstr>Making Data Accessible </vt:lpstr>
      <vt:lpstr>PowerPoint Presentation</vt:lpstr>
      <vt:lpstr>Linking Existing Data Systems</vt:lpstr>
      <vt:lpstr>Linking Existing Data Systems</vt:lpstr>
      <vt:lpstr>Filling ECE Data Gaps</vt:lpstr>
      <vt:lpstr>Connecting ECE Data to Other Systems</vt:lpstr>
      <vt:lpstr>Developing Governance Structures</vt:lpstr>
      <vt:lpstr>Relevance for Part C and 619</vt:lpstr>
      <vt:lpstr>Relevance for Part C and 619</vt:lpstr>
      <vt:lpstr>What we don’t want to happen…</vt:lpstr>
      <vt:lpstr>Contact Info</vt:lpstr>
    </vt:vector>
  </TitlesOfParts>
  <Company>NCEA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Using Coordinated State ECE Data Systems— A Framework for State Policymakers</dc:title>
  <dc:creator>Bi Vuong</dc:creator>
  <cp:lastModifiedBy>Lynne Kahn</cp:lastModifiedBy>
  <cp:revision>589</cp:revision>
  <dcterms:created xsi:type="dcterms:W3CDTF">2010-02-01T16:37:36Z</dcterms:created>
  <dcterms:modified xsi:type="dcterms:W3CDTF">2012-10-25T16:29:21Z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