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751" r:id="rId3"/>
    <p:sldMasterId id="2147483766" r:id="rId4"/>
    <p:sldMasterId id="2147483796" r:id="rId5"/>
    <p:sldMasterId id="2147483811" r:id="rId6"/>
    <p:sldMasterId id="2147484812" r:id="rId7"/>
    <p:sldMasterId id="2147484824" r:id="rId8"/>
    <p:sldMasterId id="2147484836" r:id="rId9"/>
  </p:sldMasterIdLst>
  <p:notesMasterIdLst>
    <p:notesMasterId r:id="rId42"/>
  </p:notesMasterIdLst>
  <p:handoutMasterIdLst>
    <p:handoutMasterId r:id="rId43"/>
  </p:handoutMasterIdLst>
  <p:sldIdLst>
    <p:sldId id="908" r:id="rId10"/>
    <p:sldId id="919" r:id="rId11"/>
    <p:sldId id="909" r:id="rId12"/>
    <p:sldId id="910" r:id="rId13"/>
    <p:sldId id="911" r:id="rId14"/>
    <p:sldId id="912" r:id="rId15"/>
    <p:sldId id="913" r:id="rId16"/>
    <p:sldId id="914" r:id="rId17"/>
    <p:sldId id="915" r:id="rId18"/>
    <p:sldId id="916" r:id="rId19"/>
    <p:sldId id="920" r:id="rId20"/>
    <p:sldId id="918" r:id="rId21"/>
    <p:sldId id="921" r:id="rId22"/>
    <p:sldId id="922" r:id="rId23"/>
    <p:sldId id="923" r:id="rId24"/>
    <p:sldId id="924" r:id="rId25"/>
    <p:sldId id="925" r:id="rId26"/>
    <p:sldId id="926" r:id="rId27"/>
    <p:sldId id="927" r:id="rId28"/>
    <p:sldId id="928" r:id="rId29"/>
    <p:sldId id="929" r:id="rId30"/>
    <p:sldId id="930" r:id="rId31"/>
    <p:sldId id="931" r:id="rId32"/>
    <p:sldId id="932" r:id="rId33"/>
    <p:sldId id="940" r:id="rId34"/>
    <p:sldId id="933" r:id="rId35"/>
    <p:sldId id="934" r:id="rId36"/>
    <p:sldId id="935" r:id="rId37"/>
    <p:sldId id="936" r:id="rId38"/>
    <p:sldId id="939" r:id="rId39"/>
    <p:sldId id="937" r:id="rId40"/>
    <p:sldId id="938" r:id="rId41"/>
  </p:sldIdLst>
  <p:sldSz cx="9144000" cy="6858000" type="screen4x3"/>
  <p:notesSz cx="6881813" cy="9296400"/>
  <p:custDataLst>
    <p:tags r:id="rId4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BDF9"/>
    <a:srgbClr val="3C3CBA"/>
    <a:srgbClr val="9451CB"/>
    <a:srgbClr val="FFF2C9"/>
    <a:srgbClr val="ACFEC0"/>
    <a:srgbClr val="990033"/>
    <a:srgbClr val="EACDF7"/>
    <a:srgbClr val="F3D9AB"/>
    <a:srgbClr val="EAB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9" autoAdjust="0"/>
    <p:restoredTop sz="87215" autoAdjust="0"/>
  </p:normalViewPr>
  <p:slideViewPr>
    <p:cSldViewPr>
      <p:cViewPr>
        <p:scale>
          <a:sx n="66" d="100"/>
          <a:sy n="66" d="100"/>
        </p:scale>
        <p:origin x="-1032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16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C9498-C15A-4C36-82A7-FDC83F6F41F9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A01CFA43-759E-470B-B9E6-5B151092096D}">
      <dgm:prSet phldrT="[Text]"/>
      <dgm:spPr/>
      <dgm:t>
        <a:bodyPr/>
        <a:lstStyle/>
        <a:p>
          <a:r>
            <a:rPr lang="en-US" dirty="0" smtClean="0"/>
            <a:t>Family </a:t>
          </a:r>
          <a:endParaRPr lang="en-US" dirty="0"/>
        </a:p>
      </dgm:t>
    </dgm:pt>
    <dgm:pt modelId="{DF12D48E-5832-4D7E-900C-149F201D933F}" type="parTrans" cxnId="{E69EA816-8942-4C39-9AA5-FC8D58E5BBD7}">
      <dgm:prSet/>
      <dgm:spPr/>
      <dgm:t>
        <a:bodyPr/>
        <a:lstStyle/>
        <a:p>
          <a:endParaRPr lang="en-US"/>
        </a:p>
      </dgm:t>
    </dgm:pt>
    <dgm:pt modelId="{1AA08AD4-A6A4-4D53-8A76-AD6FF7DA8B28}" type="sibTrans" cxnId="{E69EA816-8942-4C39-9AA5-FC8D58E5BBD7}">
      <dgm:prSet/>
      <dgm:spPr/>
      <dgm:t>
        <a:bodyPr/>
        <a:lstStyle/>
        <a:p>
          <a:endParaRPr lang="en-US"/>
        </a:p>
      </dgm:t>
    </dgm:pt>
    <dgm:pt modelId="{C0654BE5-95DE-4318-AC82-4C619543485A}">
      <dgm:prSet phldrT="[Text]"/>
      <dgm:spPr/>
      <dgm:t>
        <a:bodyPr/>
        <a:lstStyle/>
        <a:p>
          <a:r>
            <a:rPr lang="en-US" dirty="0" smtClean="0"/>
            <a:t>Provider </a:t>
          </a:r>
          <a:endParaRPr lang="en-US" dirty="0"/>
        </a:p>
      </dgm:t>
    </dgm:pt>
    <dgm:pt modelId="{275CC678-2C5F-4E43-9B99-A63F9EF21D4E}" type="parTrans" cxnId="{3ADB4152-7154-4E24-B191-F8E54E14161E}">
      <dgm:prSet/>
      <dgm:spPr/>
      <dgm:t>
        <a:bodyPr/>
        <a:lstStyle/>
        <a:p>
          <a:endParaRPr lang="en-US"/>
        </a:p>
      </dgm:t>
    </dgm:pt>
    <dgm:pt modelId="{6038DC83-7B39-4919-A735-B787400AFF08}" type="sibTrans" cxnId="{3ADB4152-7154-4E24-B191-F8E54E14161E}">
      <dgm:prSet/>
      <dgm:spPr/>
      <dgm:t>
        <a:bodyPr/>
        <a:lstStyle/>
        <a:p>
          <a:endParaRPr lang="en-US"/>
        </a:p>
      </dgm:t>
    </dgm:pt>
    <dgm:pt modelId="{CCA0325C-30C6-47CE-822E-0D2118F877C1}">
      <dgm:prSet phldrT="[Text]"/>
      <dgm:spPr/>
      <dgm:t>
        <a:bodyPr/>
        <a:lstStyle/>
        <a:p>
          <a:r>
            <a:rPr lang="en-US" dirty="0" smtClean="0"/>
            <a:t>Service Coordinator</a:t>
          </a:r>
          <a:endParaRPr lang="en-US" dirty="0"/>
        </a:p>
      </dgm:t>
    </dgm:pt>
    <dgm:pt modelId="{DD261B09-0688-47A2-95EE-DFE4ED6C65FC}" type="parTrans" cxnId="{D0D9D246-8CC9-4AED-A69C-AEDF3DAF2AFD}">
      <dgm:prSet/>
      <dgm:spPr/>
      <dgm:t>
        <a:bodyPr/>
        <a:lstStyle/>
        <a:p>
          <a:endParaRPr lang="en-US"/>
        </a:p>
      </dgm:t>
    </dgm:pt>
    <dgm:pt modelId="{C1AE3794-9536-4630-BCB0-663BEF6CF8C2}" type="sibTrans" cxnId="{D0D9D246-8CC9-4AED-A69C-AEDF3DAF2AFD}">
      <dgm:prSet/>
      <dgm:spPr/>
      <dgm:t>
        <a:bodyPr/>
        <a:lstStyle/>
        <a:p>
          <a:endParaRPr lang="en-US"/>
        </a:p>
      </dgm:t>
    </dgm:pt>
    <dgm:pt modelId="{4DC9368B-C002-43D3-BA27-F8F123176466}" type="pres">
      <dgm:prSet presAssocID="{4F8C9498-C15A-4C36-82A7-FDC83F6F41F9}" presName="Name0" presStyleCnt="0">
        <dgm:presLayoutVars>
          <dgm:dir/>
          <dgm:animLvl val="lvl"/>
          <dgm:resizeHandles val="exact"/>
        </dgm:presLayoutVars>
      </dgm:prSet>
      <dgm:spPr/>
    </dgm:pt>
    <dgm:pt modelId="{0C1C571D-1CA6-49DF-924D-F89A3D433213}" type="pres">
      <dgm:prSet presAssocID="{A01CFA43-759E-470B-B9E6-5B151092096D}" presName="Name8" presStyleCnt="0"/>
      <dgm:spPr/>
    </dgm:pt>
    <dgm:pt modelId="{98551866-6C98-4769-B220-C87EAD6BF25C}" type="pres">
      <dgm:prSet presAssocID="{A01CFA43-759E-470B-B9E6-5B151092096D}" presName="level" presStyleLbl="node1" presStyleIdx="0" presStyleCnt="3" custScaleY="88404" custLinFactNeighborX="-2054" custLinFactNeighborY="-37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821A1-3773-4053-A914-C701F5D018FB}" type="pres">
      <dgm:prSet presAssocID="{A01CFA43-759E-470B-B9E6-5B15109209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CD92B-3A6B-48B2-87EF-12C90F506D09}" type="pres">
      <dgm:prSet presAssocID="{C0654BE5-95DE-4318-AC82-4C619543485A}" presName="Name8" presStyleCnt="0"/>
      <dgm:spPr/>
    </dgm:pt>
    <dgm:pt modelId="{CA3BC1B9-BFB0-4EEA-85F6-DC7E9671561D}" type="pres">
      <dgm:prSet presAssocID="{C0654BE5-95DE-4318-AC82-4C619543485A}" presName="level" presStyleLbl="node1" presStyleIdx="1" presStyleCnt="3" custScaleX="91349" custScaleY="45023" custLinFactNeighborX="-1345" custLinFactNeighborY="-167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18BF8-BAF1-407C-B4D1-C82F4B2B674B}" type="pres">
      <dgm:prSet presAssocID="{C0654BE5-95DE-4318-AC82-4C61954348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863ED-15AD-4303-BB2B-4EAE635B24B4}" type="pres">
      <dgm:prSet presAssocID="{CCA0325C-30C6-47CE-822E-0D2118F877C1}" presName="Name8" presStyleCnt="0"/>
      <dgm:spPr/>
    </dgm:pt>
    <dgm:pt modelId="{8796B248-69E7-4EA9-8220-2A3CD452012B}" type="pres">
      <dgm:prSet presAssocID="{CCA0325C-30C6-47CE-822E-0D2118F877C1}" presName="level" presStyleLbl="node1" presStyleIdx="2" presStyleCnt="3" custScaleY="304826" custLinFactNeighborY="-221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5B3D5-337C-424A-A3D8-161E452C7662}" type="pres">
      <dgm:prSet presAssocID="{CCA0325C-30C6-47CE-822E-0D2118F877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C094C3-1D4F-450B-A214-91CF3C3E7812}" type="presOf" srcId="{CCA0325C-30C6-47CE-822E-0D2118F877C1}" destId="{4B25B3D5-337C-424A-A3D8-161E452C7662}" srcOrd="1" destOrd="0" presId="urn:microsoft.com/office/officeart/2005/8/layout/pyramid1"/>
    <dgm:cxn modelId="{3ADB4152-7154-4E24-B191-F8E54E14161E}" srcId="{4F8C9498-C15A-4C36-82A7-FDC83F6F41F9}" destId="{C0654BE5-95DE-4318-AC82-4C619543485A}" srcOrd="1" destOrd="0" parTransId="{275CC678-2C5F-4E43-9B99-A63F9EF21D4E}" sibTransId="{6038DC83-7B39-4919-A735-B787400AFF08}"/>
    <dgm:cxn modelId="{F0175D95-0C7F-45FE-BEE4-2A4A5567BCE9}" type="presOf" srcId="{C0654BE5-95DE-4318-AC82-4C619543485A}" destId="{04D18BF8-BAF1-407C-B4D1-C82F4B2B674B}" srcOrd="1" destOrd="0" presId="urn:microsoft.com/office/officeart/2005/8/layout/pyramid1"/>
    <dgm:cxn modelId="{805DAB2C-8B76-49F1-BE29-E4F6E5C5DF91}" type="presOf" srcId="{4F8C9498-C15A-4C36-82A7-FDC83F6F41F9}" destId="{4DC9368B-C002-43D3-BA27-F8F123176466}" srcOrd="0" destOrd="0" presId="urn:microsoft.com/office/officeart/2005/8/layout/pyramid1"/>
    <dgm:cxn modelId="{CE67A0B6-5A35-4CA4-A3D0-8AC3FE13FFFD}" type="presOf" srcId="{CCA0325C-30C6-47CE-822E-0D2118F877C1}" destId="{8796B248-69E7-4EA9-8220-2A3CD452012B}" srcOrd="0" destOrd="0" presId="urn:microsoft.com/office/officeart/2005/8/layout/pyramid1"/>
    <dgm:cxn modelId="{E69EA816-8942-4C39-9AA5-FC8D58E5BBD7}" srcId="{4F8C9498-C15A-4C36-82A7-FDC83F6F41F9}" destId="{A01CFA43-759E-470B-B9E6-5B151092096D}" srcOrd="0" destOrd="0" parTransId="{DF12D48E-5832-4D7E-900C-149F201D933F}" sibTransId="{1AA08AD4-A6A4-4D53-8A76-AD6FF7DA8B28}"/>
    <dgm:cxn modelId="{F33E440A-D090-4F31-B744-CEDF1E41D1E1}" type="presOf" srcId="{C0654BE5-95DE-4318-AC82-4C619543485A}" destId="{CA3BC1B9-BFB0-4EEA-85F6-DC7E9671561D}" srcOrd="0" destOrd="0" presId="urn:microsoft.com/office/officeart/2005/8/layout/pyramid1"/>
    <dgm:cxn modelId="{D808104B-D508-4C5C-9733-B1DE534E23B1}" type="presOf" srcId="{A01CFA43-759E-470B-B9E6-5B151092096D}" destId="{98551866-6C98-4769-B220-C87EAD6BF25C}" srcOrd="0" destOrd="0" presId="urn:microsoft.com/office/officeart/2005/8/layout/pyramid1"/>
    <dgm:cxn modelId="{D0D9D246-8CC9-4AED-A69C-AEDF3DAF2AFD}" srcId="{4F8C9498-C15A-4C36-82A7-FDC83F6F41F9}" destId="{CCA0325C-30C6-47CE-822E-0D2118F877C1}" srcOrd="2" destOrd="0" parTransId="{DD261B09-0688-47A2-95EE-DFE4ED6C65FC}" sibTransId="{C1AE3794-9536-4630-BCB0-663BEF6CF8C2}"/>
    <dgm:cxn modelId="{A4630CDB-4B97-4EDB-BCED-8F341C3BB7B1}" type="presOf" srcId="{A01CFA43-759E-470B-B9E6-5B151092096D}" destId="{541821A1-3773-4053-A914-C701F5D018FB}" srcOrd="1" destOrd="0" presId="urn:microsoft.com/office/officeart/2005/8/layout/pyramid1"/>
    <dgm:cxn modelId="{B40EFD5F-0298-46FE-BB13-9835A15CCE71}" type="presParOf" srcId="{4DC9368B-C002-43D3-BA27-F8F123176466}" destId="{0C1C571D-1CA6-49DF-924D-F89A3D433213}" srcOrd="0" destOrd="0" presId="urn:microsoft.com/office/officeart/2005/8/layout/pyramid1"/>
    <dgm:cxn modelId="{43DA625B-D7B5-46B8-B6D1-85E963A50853}" type="presParOf" srcId="{0C1C571D-1CA6-49DF-924D-F89A3D433213}" destId="{98551866-6C98-4769-B220-C87EAD6BF25C}" srcOrd="0" destOrd="0" presId="urn:microsoft.com/office/officeart/2005/8/layout/pyramid1"/>
    <dgm:cxn modelId="{FACAC791-9435-41B4-8729-B38CD47B8E04}" type="presParOf" srcId="{0C1C571D-1CA6-49DF-924D-F89A3D433213}" destId="{541821A1-3773-4053-A914-C701F5D018FB}" srcOrd="1" destOrd="0" presId="urn:microsoft.com/office/officeart/2005/8/layout/pyramid1"/>
    <dgm:cxn modelId="{A499C968-8A79-46A1-BFBC-082A6B325644}" type="presParOf" srcId="{4DC9368B-C002-43D3-BA27-F8F123176466}" destId="{56ACD92B-3A6B-48B2-87EF-12C90F506D09}" srcOrd="1" destOrd="0" presId="urn:microsoft.com/office/officeart/2005/8/layout/pyramid1"/>
    <dgm:cxn modelId="{B24AB383-73E2-40D9-BE2B-8D70AE058BDE}" type="presParOf" srcId="{56ACD92B-3A6B-48B2-87EF-12C90F506D09}" destId="{CA3BC1B9-BFB0-4EEA-85F6-DC7E9671561D}" srcOrd="0" destOrd="0" presId="urn:microsoft.com/office/officeart/2005/8/layout/pyramid1"/>
    <dgm:cxn modelId="{7EFFA7BF-BC9D-420C-B359-7A85312CFE95}" type="presParOf" srcId="{56ACD92B-3A6B-48B2-87EF-12C90F506D09}" destId="{04D18BF8-BAF1-407C-B4D1-C82F4B2B674B}" srcOrd="1" destOrd="0" presId="urn:microsoft.com/office/officeart/2005/8/layout/pyramid1"/>
    <dgm:cxn modelId="{2CB31F05-A544-4BE5-A552-865641033C5A}" type="presParOf" srcId="{4DC9368B-C002-43D3-BA27-F8F123176466}" destId="{CA0863ED-15AD-4303-BB2B-4EAE635B24B4}" srcOrd="2" destOrd="0" presId="urn:microsoft.com/office/officeart/2005/8/layout/pyramid1"/>
    <dgm:cxn modelId="{54D68665-FE51-401E-93AB-A1275B3D0100}" type="presParOf" srcId="{CA0863ED-15AD-4303-BB2B-4EAE635B24B4}" destId="{8796B248-69E7-4EA9-8220-2A3CD452012B}" srcOrd="0" destOrd="0" presId="urn:microsoft.com/office/officeart/2005/8/layout/pyramid1"/>
    <dgm:cxn modelId="{2637ABDF-6BD2-4DAC-97A4-1F888E5DD748}" type="presParOf" srcId="{CA0863ED-15AD-4303-BB2B-4EAE635B24B4}" destId="{4B25B3D5-337C-424A-A3D8-161E452C766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66B702-97B3-444C-B6EF-EF0CAE8C0E52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3B5D4B-9FAF-4957-B0ED-54E4B9474296}">
      <dgm:prSet phldrT="[Text]"/>
      <dgm:spPr/>
      <dgm:t>
        <a:bodyPr/>
        <a:lstStyle/>
        <a:p>
          <a:r>
            <a:rPr lang="en-US" dirty="0" smtClean="0"/>
            <a:t>Family </a:t>
          </a:r>
          <a:endParaRPr lang="en-US" dirty="0"/>
        </a:p>
      </dgm:t>
    </dgm:pt>
    <dgm:pt modelId="{A190BFD3-607A-4483-8DFE-487ADA924AE0}" type="parTrans" cxnId="{BB601624-2DEE-4DE6-9BA5-F42E9F6E4426}">
      <dgm:prSet/>
      <dgm:spPr/>
      <dgm:t>
        <a:bodyPr/>
        <a:lstStyle/>
        <a:p>
          <a:endParaRPr lang="en-US"/>
        </a:p>
      </dgm:t>
    </dgm:pt>
    <dgm:pt modelId="{73493EE1-9348-4668-995D-E0F8214D8F3C}" type="sibTrans" cxnId="{BB601624-2DEE-4DE6-9BA5-F42E9F6E4426}">
      <dgm:prSet/>
      <dgm:spPr/>
      <dgm:t>
        <a:bodyPr/>
        <a:lstStyle/>
        <a:p>
          <a:endParaRPr lang="en-US"/>
        </a:p>
      </dgm:t>
    </dgm:pt>
    <dgm:pt modelId="{066537C0-67A7-4A7F-A79E-E6C9AA81F4A2}">
      <dgm:prSet phldrT="[Text]"/>
      <dgm:spPr/>
      <dgm:t>
        <a:bodyPr/>
        <a:lstStyle/>
        <a:p>
          <a:r>
            <a:rPr lang="en-US" dirty="0" smtClean="0"/>
            <a:t>Service Coordinator</a:t>
          </a:r>
          <a:endParaRPr lang="en-US" dirty="0"/>
        </a:p>
      </dgm:t>
    </dgm:pt>
    <dgm:pt modelId="{EBC44289-2B4C-4893-9060-C0DBDC7F955A}" type="parTrans" cxnId="{AB847253-F16A-49B3-8341-7825F016264A}">
      <dgm:prSet/>
      <dgm:spPr/>
      <dgm:t>
        <a:bodyPr/>
        <a:lstStyle/>
        <a:p>
          <a:endParaRPr lang="en-US"/>
        </a:p>
      </dgm:t>
    </dgm:pt>
    <dgm:pt modelId="{A1AE981F-AEBB-4890-8A83-36E89E0C074B}" type="sibTrans" cxnId="{AB847253-F16A-49B3-8341-7825F016264A}">
      <dgm:prSet/>
      <dgm:spPr/>
      <dgm:t>
        <a:bodyPr/>
        <a:lstStyle/>
        <a:p>
          <a:endParaRPr lang="en-US"/>
        </a:p>
      </dgm:t>
    </dgm:pt>
    <dgm:pt modelId="{03F7C525-E9CF-4E0D-97A0-1DF020AE6214}">
      <dgm:prSet phldrT="[Text]"/>
      <dgm:spPr/>
      <dgm:t>
        <a:bodyPr/>
        <a:lstStyle/>
        <a:p>
          <a:r>
            <a:rPr lang="en-US" dirty="0" smtClean="0"/>
            <a:t>Child and Family Outcomes </a:t>
          </a:r>
          <a:endParaRPr lang="en-US" dirty="0"/>
        </a:p>
      </dgm:t>
    </dgm:pt>
    <dgm:pt modelId="{804DE7BA-21AD-41D5-9E81-12E460924F1A}" type="parTrans" cxnId="{5D3C1D00-09F6-4FB9-87E8-CBDAFEA7DBDD}">
      <dgm:prSet/>
      <dgm:spPr/>
      <dgm:t>
        <a:bodyPr/>
        <a:lstStyle/>
        <a:p>
          <a:endParaRPr lang="en-US"/>
        </a:p>
      </dgm:t>
    </dgm:pt>
    <dgm:pt modelId="{A8B695B7-D776-49B6-80DD-EDB70CDB21A3}" type="sibTrans" cxnId="{5D3C1D00-09F6-4FB9-87E8-CBDAFEA7DBDD}">
      <dgm:prSet/>
      <dgm:spPr/>
      <dgm:t>
        <a:bodyPr/>
        <a:lstStyle/>
        <a:p>
          <a:endParaRPr lang="en-US"/>
        </a:p>
      </dgm:t>
    </dgm:pt>
    <dgm:pt modelId="{79D4CE0D-0167-4885-ABFF-FB0062FC0993}">
      <dgm:prSet phldrT="[Text]"/>
      <dgm:spPr/>
      <dgm:t>
        <a:bodyPr/>
        <a:lstStyle/>
        <a:p>
          <a:r>
            <a:rPr lang="en-US" dirty="0" smtClean="0"/>
            <a:t>Provider </a:t>
          </a:r>
          <a:endParaRPr lang="en-US" dirty="0"/>
        </a:p>
      </dgm:t>
    </dgm:pt>
    <dgm:pt modelId="{27B4388C-B278-4941-A3F9-5699AE4D46D9}" type="parTrans" cxnId="{E973566A-1AF4-42B0-AE6B-C99E36357797}">
      <dgm:prSet/>
      <dgm:spPr/>
      <dgm:t>
        <a:bodyPr/>
        <a:lstStyle/>
        <a:p>
          <a:endParaRPr lang="en-US"/>
        </a:p>
      </dgm:t>
    </dgm:pt>
    <dgm:pt modelId="{D7315608-95E9-4311-81F4-DAD1463C7FCF}" type="sibTrans" cxnId="{E973566A-1AF4-42B0-AE6B-C99E36357797}">
      <dgm:prSet/>
      <dgm:spPr/>
      <dgm:t>
        <a:bodyPr/>
        <a:lstStyle/>
        <a:p>
          <a:endParaRPr lang="en-US"/>
        </a:p>
      </dgm:t>
    </dgm:pt>
    <dgm:pt modelId="{CAA02B50-D170-4AFA-B0EF-95386774C240}" type="pres">
      <dgm:prSet presAssocID="{1C66B702-97B3-444C-B6EF-EF0CAE8C0E5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72965-AE09-48E8-B5A4-2A0527668D93}" type="pres">
      <dgm:prSet presAssocID="{1C66B702-97B3-444C-B6EF-EF0CAE8C0E5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B253E-7D11-4A37-B18B-73D34CD704ED}" type="pres">
      <dgm:prSet presAssocID="{1C66B702-97B3-444C-B6EF-EF0CAE8C0E5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523DC-71F0-42DC-BB5D-277018146BF3}" type="pres">
      <dgm:prSet presAssocID="{1C66B702-97B3-444C-B6EF-EF0CAE8C0E5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EF730-FB4B-479A-86E6-5C5799ACB76B}" type="pres">
      <dgm:prSet presAssocID="{1C66B702-97B3-444C-B6EF-EF0CAE8C0E5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091517-F75A-452B-AF45-B619C6157324}" type="presOf" srcId="{79D4CE0D-0167-4885-ABFF-FB0062FC0993}" destId="{CD2EF730-FB4B-479A-86E6-5C5799ACB76B}" srcOrd="0" destOrd="0" presId="urn:microsoft.com/office/officeart/2005/8/layout/pyramid4"/>
    <dgm:cxn modelId="{6A4F1F25-35ED-46D6-BB36-671BBDFB7F8D}" type="presOf" srcId="{873B5D4B-9FAF-4957-B0ED-54E4B9474296}" destId="{EEE72965-AE09-48E8-B5A4-2A0527668D93}" srcOrd="0" destOrd="0" presId="urn:microsoft.com/office/officeart/2005/8/layout/pyramid4"/>
    <dgm:cxn modelId="{BB601624-2DEE-4DE6-9BA5-F42E9F6E4426}" srcId="{1C66B702-97B3-444C-B6EF-EF0CAE8C0E52}" destId="{873B5D4B-9FAF-4957-B0ED-54E4B9474296}" srcOrd="0" destOrd="0" parTransId="{A190BFD3-607A-4483-8DFE-487ADA924AE0}" sibTransId="{73493EE1-9348-4668-995D-E0F8214D8F3C}"/>
    <dgm:cxn modelId="{EE0E7B24-6077-4133-9BD6-A37A4666766F}" type="presOf" srcId="{1C66B702-97B3-444C-B6EF-EF0CAE8C0E52}" destId="{CAA02B50-D170-4AFA-B0EF-95386774C240}" srcOrd="0" destOrd="0" presId="urn:microsoft.com/office/officeart/2005/8/layout/pyramid4"/>
    <dgm:cxn modelId="{B066BA5C-B331-4AA4-8C6C-DA0AB3665164}" type="presOf" srcId="{066537C0-67A7-4A7F-A79E-E6C9AA81F4A2}" destId="{962B253E-7D11-4A37-B18B-73D34CD704ED}" srcOrd="0" destOrd="0" presId="urn:microsoft.com/office/officeart/2005/8/layout/pyramid4"/>
    <dgm:cxn modelId="{E973566A-1AF4-42B0-AE6B-C99E36357797}" srcId="{1C66B702-97B3-444C-B6EF-EF0CAE8C0E52}" destId="{79D4CE0D-0167-4885-ABFF-FB0062FC0993}" srcOrd="3" destOrd="0" parTransId="{27B4388C-B278-4941-A3F9-5699AE4D46D9}" sibTransId="{D7315608-95E9-4311-81F4-DAD1463C7FCF}"/>
    <dgm:cxn modelId="{5D3C1D00-09F6-4FB9-87E8-CBDAFEA7DBDD}" srcId="{1C66B702-97B3-444C-B6EF-EF0CAE8C0E52}" destId="{03F7C525-E9CF-4E0D-97A0-1DF020AE6214}" srcOrd="2" destOrd="0" parTransId="{804DE7BA-21AD-41D5-9E81-12E460924F1A}" sibTransId="{A8B695B7-D776-49B6-80DD-EDB70CDB21A3}"/>
    <dgm:cxn modelId="{17E0A871-6945-461C-997E-210F659AD56B}" type="presOf" srcId="{03F7C525-E9CF-4E0D-97A0-1DF020AE6214}" destId="{72B523DC-71F0-42DC-BB5D-277018146BF3}" srcOrd="0" destOrd="0" presId="urn:microsoft.com/office/officeart/2005/8/layout/pyramid4"/>
    <dgm:cxn modelId="{AB847253-F16A-49B3-8341-7825F016264A}" srcId="{1C66B702-97B3-444C-B6EF-EF0CAE8C0E52}" destId="{066537C0-67A7-4A7F-A79E-E6C9AA81F4A2}" srcOrd="1" destOrd="0" parTransId="{EBC44289-2B4C-4893-9060-C0DBDC7F955A}" sibTransId="{A1AE981F-AEBB-4890-8A83-36E89E0C074B}"/>
    <dgm:cxn modelId="{263F1927-B2A0-4A3B-ADC6-4B7827367A1A}" type="presParOf" srcId="{CAA02B50-D170-4AFA-B0EF-95386774C240}" destId="{EEE72965-AE09-48E8-B5A4-2A0527668D93}" srcOrd="0" destOrd="0" presId="urn:microsoft.com/office/officeart/2005/8/layout/pyramid4"/>
    <dgm:cxn modelId="{20568758-D6A7-4423-B292-BD890144E096}" type="presParOf" srcId="{CAA02B50-D170-4AFA-B0EF-95386774C240}" destId="{962B253E-7D11-4A37-B18B-73D34CD704ED}" srcOrd="1" destOrd="0" presId="urn:microsoft.com/office/officeart/2005/8/layout/pyramid4"/>
    <dgm:cxn modelId="{8C1BFD4A-2753-4F7F-958D-81CBBDD3B0CC}" type="presParOf" srcId="{CAA02B50-D170-4AFA-B0EF-95386774C240}" destId="{72B523DC-71F0-42DC-BB5D-277018146BF3}" srcOrd="2" destOrd="0" presId="urn:microsoft.com/office/officeart/2005/8/layout/pyramid4"/>
    <dgm:cxn modelId="{20F40495-AF42-43A3-8370-4B5B764A8619}" type="presParOf" srcId="{CAA02B50-D170-4AFA-B0EF-95386774C240}" destId="{CD2EF730-FB4B-479A-86E6-5C5799ACB76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51866-6C98-4769-B220-C87EAD6BF25C}">
      <dsp:nvSpPr>
        <dsp:cNvPr id="0" name=""/>
        <dsp:cNvSpPr/>
      </dsp:nvSpPr>
      <dsp:spPr>
        <a:xfrm>
          <a:off x="3250668" y="0"/>
          <a:ext cx="1660067" cy="912973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Family </a:t>
          </a:r>
          <a:endParaRPr lang="en-US" sz="2800" kern="1200" dirty="0"/>
        </a:p>
      </dsp:txBody>
      <dsp:txXfrm>
        <a:off x="3250668" y="0"/>
        <a:ext cx="1660067" cy="912973"/>
      </dsp:txXfrm>
    </dsp:sp>
    <dsp:sp modelId="{CA3BC1B9-BFB0-4EEA-85F6-DC7E9671561D}">
      <dsp:nvSpPr>
        <dsp:cNvPr id="0" name=""/>
        <dsp:cNvSpPr/>
      </dsp:nvSpPr>
      <dsp:spPr>
        <a:xfrm>
          <a:off x="2936717" y="740435"/>
          <a:ext cx="2288765" cy="464965"/>
        </a:xfrm>
        <a:prstGeom prst="trapezoid">
          <a:avLst>
            <a:gd name="adj" fmla="val 90915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Provider </a:t>
          </a:r>
          <a:endParaRPr lang="en-US" sz="2800" kern="1200" dirty="0"/>
        </a:p>
      </dsp:txBody>
      <dsp:txXfrm>
        <a:off x="3337251" y="740435"/>
        <a:ext cx="1487697" cy="464965"/>
      </dsp:txXfrm>
    </dsp:sp>
    <dsp:sp modelId="{8796B248-69E7-4EA9-8220-2A3CD452012B}">
      <dsp:nvSpPr>
        <dsp:cNvPr id="0" name=""/>
        <dsp:cNvSpPr/>
      </dsp:nvSpPr>
      <dsp:spPr>
        <a:xfrm>
          <a:off x="0" y="1149498"/>
          <a:ext cx="8229599" cy="3148024"/>
        </a:xfrm>
        <a:prstGeom prst="trapezoid">
          <a:avLst>
            <a:gd name="adj" fmla="val 90915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Service Coordinator</a:t>
          </a:r>
          <a:endParaRPr lang="en-US" sz="2800" kern="1200" dirty="0"/>
        </a:p>
      </dsp:txBody>
      <dsp:txXfrm>
        <a:off x="1440179" y="1149498"/>
        <a:ext cx="5349240" cy="3148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72965-AE09-48E8-B5A4-2A0527668D93}">
      <dsp:nvSpPr>
        <dsp:cNvPr id="0" name=""/>
        <dsp:cNvSpPr/>
      </dsp:nvSpPr>
      <dsp:spPr>
        <a:xfrm>
          <a:off x="2983309" y="0"/>
          <a:ext cx="2262981" cy="226298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Family </a:t>
          </a:r>
          <a:endParaRPr lang="en-US" sz="1600" kern="1200" dirty="0"/>
        </a:p>
      </dsp:txBody>
      <dsp:txXfrm>
        <a:off x="3549054" y="1131491"/>
        <a:ext cx="1131491" cy="1131490"/>
      </dsp:txXfrm>
    </dsp:sp>
    <dsp:sp modelId="{962B253E-7D11-4A37-B18B-73D34CD704ED}">
      <dsp:nvSpPr>
        <dsp:cNvPr id="0" name=""/>
        <dsp:cNvSpPr/>
      </dsp:nvSpPr>
      <dsp:spPr>
        <a:xfrm>
          <a:off x="1851818" y="2262981"/>
          <a:ext cx="2262981" cy="2262981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Service Coordinator</a:t>
          </a:r>
          <a:endParaRPr lang="en-US" sz="1600" kern="1200" dirty="0"/>
        </a:p>
      </dsp:txBody>
      <dsp:txXfrm>
        <a:off x="2417563" y="3394472"/>
        <a:ext cx="1131491" cy="1131490"/>
      </dsp:txXfrm>
    </dsp:sp>
    <dsp:sp modelId="{72B523DC-71F0-42DC-BB5D-277018146BF3}">
      <dsp:nvSpPr>
        <dsp:cNvPr id="0" name=""/>
        <dsp:cNvSpPr/>
      </dsp:nvSpPr>
      <dsp:spPr>
        <a:xfrm rot="10800000">
          <a:off x="2983309" y="2262981"/>
          <a:ext cx="2262981" cy="226298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Child and Family Outcomes </a:t>
          </a:r>
          <a:endParaRPr lang="en-US" sz="1600" kern="1200" dirty="0"/>
        </a:p>
      </dsp:txBody>
      <dsp:txXfrm rot="10800000">
        <a:off x="3549054" y="2262981"/>
        <a:ext cx="1131491" cy="1131490"/>
      </dsp:txXfrm>
    </dsp:sp>
    <dsp:sp modelId="{CD2EF730-FB4B-479A-86E6-5C5799ACB76B}">
      <dsp:nvSpPr>
        <dsp:cNvPr id="0" name=""/>
        <dsp:cNvSpPr/>
      </dsp:nvSpPr>
      <dsp:spPr>
        <a:xfrm>
          <a:off x="4114800" y="2262981"/>
          <a:ext cx="2262981" cy="226298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Provider </a:t>
          </a:r>
          <a:endParaRPr lang="en-US" sz="1600" kern="1200" dirty="0"/>
        </a:p>
      </dsp:txBody>
      <dsp:txXfrm>
        <a:off x="4680545" y="3394472"/>
        <a:ext cx="1131491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44860" y="30480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International  Society for Early Intervention</a:t>
            </a:r>
          </a:p>
          <a:p>
            <a:pPr>
              <a:defRPr/>
            </a:pPr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22107" y="0"/>
            <a:ext cx="1458147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" y="8830627"/>
            <a:ext cx="298191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BC00-6E41-4DAB-AD97-F32C9F5FC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653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9A4E8AF-FB59-4ECE-8C80-76E13B1AC5D3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933" y="4414519"/>
            <a:ext cx="5507948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22E3482-1AC4-4480-8E1D-0AB2BCEB3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718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4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9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7C25F-9341-4F15-B63D-4FCD2CC55CE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7C25F-9341-4F15-B63D-4FCD2CC55CE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7C25F-9341-4F15-B63D-4FCD2CC55CE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7C25F-9341-4F15-B63D-4FCD2CC55CE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0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C82B1-4536-4A15-BC0C-932840093DA1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8EF78-A1F1-4F89-A3B7-D714407AB1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96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DCD15-C78F-4613-8E89-AFDE11D11105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74162"/>
            <a:ext cx="866336" cy="722594"/>
          </a:xfrm>
          <a:prstGeom prst="rect">
            <a:avLst/>
          </a:prstGeom>
        </p:spPr>
      </p:pic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146300" y="5943600"/>
            <a:ext cx="5397500" cy="86229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dobe Garamond Pro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32741"/>
            <a:ext cx="1917700" cy="50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C0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14213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econ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C0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10474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96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  <a:lvl2pP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C0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02937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C0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73231"/>
      </p:ext>
    </p:extLst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f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C0B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2012 Measuring and Improving</a:t>
            </a:r>
            <a:br>
              <a:rPr lang="en-US" smtClean="0"/>
            </a:br>
            <a:r>
              <a:rPr lang="en-US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65695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A64-5C6F-4253-B2C9-8C84560696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C8AE-C260-411B-9A8C-838E2D8C9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0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4038600" cy="4038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1"/>
            <a:ext cx="4038600" cy="4038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A64-5C6F-4253-B2C9-8C84560696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C8AE-C260-411B-9A8C-838E2D8C9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65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A64-5C6F-4253-B2C9-8C84560696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C8AE-C260-411B-9A8C-838E2D8C9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2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A64-5C6F-4253-B2C9-8C84560696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C8AE-C260-411B-9A8C-838E2D8C9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A64-5C6F-4253-B2C9-8C84560696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C8AE-C260-411B-9A8C-838E2D8C9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36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A64-5C6F-4253-B2C9-8C84560696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C8AE-C260-411B-9A8C-838E2D8C9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29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A64-5C6F-4253-B2C9-8C84560696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C8AE-C260-411B-9A8C-838E2D8C9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77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A64-5C6F-4253-B2C9-8C84560696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C8AE-C260-411B-9A8C-838E2D8C9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76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A64-5C6F-4253-B2C9-8C84560696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C8AE-C260-411B-9A8C-838E2D8C9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41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A64-5C6F-4253-B2C9-8C84560696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C8AE-C260-411B-9A8C-838E2D8C9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33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A64-5C6F-4253-B2C9-8C84560696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C8AE-C260-411B-9A8C-838E2D8C9E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7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C5E4-B294-4CEE-88B9-8050DF724A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D239-C488-41B1-8F30-DFBBE98C19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77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9BB3-AEEB-400E-AEFA-F4383B7825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CEF4-56D4-488A-BC32-BF0A208178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23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E370-8E95-46A1-A1F7-5974107E68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A5A7-159E-4439-A5EA-CC66E22D20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08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5618-2201-4941-B136-D8C9FF691F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17D7-484E-4394-9B80-E6128ED109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47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D62CA-76C6-4FFF-B6AD-AB8B00D6BE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EF80-DAC2-4635-9D7D-6966D15938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41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073C-62A6-4DC8-B1F0-2819402C99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7C6BE-728F-4E83-BEC6-AD863CC64F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5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5C5C-4640-48DA-969D-02176BB2E2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45D9-B0FF-40F3-BBAC-948E42A47D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36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E479B-F464-4D91-9507-F1988EA32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F226-17BE-4856-AD46-091490602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9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C07D-966E-45DF-95EC-55986BBB15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0943-BABF-46A0-A6E6-1ACD67CD27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93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2DE-67CC-4B72-A484-3755469DF3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9885-5570-48AE-A18B-20E5FD94CB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6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Gill Sans Ultra Bold Condensed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fld id="{E3706C0D-52CB-4A2E-8FC0-352807947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  <a:prstGeom prst="rect">
            <a:avLst/>
          </a:prstGeom>
        </p:spPr>
        <p:txBody>
          <a:bodyPr vert="horz" rtlCol="0"/>
          <a:lstStyle>
            <a:extLst/>
          </a:lstStyle>
          <a:p>
            <a:r>
              <a:rPr lang="en-US" smtClean="0"/>
              <a:t>2012 Measuring and Improving  Child and Family Outcomes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3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F49B-DED2-4AD2-862D-0242E9D8E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A72E-077C-4734-A83D-66C2B1EB6C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52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42B12-2E81-498F-9C65-7C2412B227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E5BE-C098-4F85-B94E-C58A737008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14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ED8A-08F6-462C-AE63-02DBD407AC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A9D2-EB49-4EB3-9918-1EDD2D8B9B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205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D597-CA55-4C8A-999E-6BC7B4CB3E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27E5-4D06-4D5D-8F6E-21057AF735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69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2CDF3-52B9-4876-89F2-F7F75AADE5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81C01-89FF-4DA0-9D47-2F96D78BDF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74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7BC5-E5C3-4495-8921-A0C4A0BE2E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0AC3-8779-459A-AB90-C428C2647E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0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131-7A83-4738-A85B-B1674E07B1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E32F-73C6-4930-BDC3-321CC96EA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97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F976-110F-4222-9194-DD823B9B89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F364-35FB-4067-BCBB-1D8EB75682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87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A400-ECED-4AA8-A9F7-6291780A50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259D-99C4-4713-8618-C958F38BD8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56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9417-5FFA-4EA1-86E3-C54D56D03B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9355-DDBD-4069-97A7-558ED3F20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9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1441-31A9-4D6C-8446-20DB28BBFF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A99B-88CD-4DD8-A095-F91331C138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622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A908-31AA-4AFB-9C07-40452A3E09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F881-AD05-4248-A1A5-79A368DFC4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5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81000" y="183356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743" y="2057400"/>
            <a:ext cx="807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cap="flat" cmpd="sng" algn="ctr">
            <a:solidFill>
              <a:srgbClr val="33993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151" name="Picture 12" descr="pink shirt gir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2286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blond_happy_bab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228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girl_with_ba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2286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girl_in_wheelchai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5334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tie_dye_bo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5334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eco_round_logo_w_purp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76200"/>
            <a:ext cx="1752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54" r:id="rId3"/>
    <p:sldLayoutId id="2147484757" r:id="rId4"/>
    <p:sldLayoutId id="2147484811" r:id="rId5"/>
  </p:sldLayoutIdLst>
  <p:transition>
    <p:split orient="vert"/>
  </p:transition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175" name="Picture 14" descr="girl_with_b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1371600"/>
            <a:ext cx="68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96" r:id="rId2"/>
    <p:sldLayoutId id="2147484762" r:id="rId3"/>
    <p:sldLayoutId id="2147484764" r:id="rId4"/>
    <p:sldLayoutId id="2147484806" r:id="rId5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8201" name="Picture 15" descr="girl_in_wheelchai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98" r:id="rId2"/>
    <p:sldLayoutId id="2147484768" r:id="rId3"/>
    <p:sldLayoutId id="2147484770" r:id="rId4"/>
    <p:sldLayoutId id="2147484807" r:id="rId5"/>
    <p:sldLayoutId id="2147484800" r:id="rId6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182563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5" name="Picture 14" descr="blond_happy_bab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776" r:id="rId2"/>
    <p:sldLayoutId id="2147484778" r:id="rId3"/>
    <p:sldLayoutId id="2147484808" r:id="rId4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136525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49" name="Picture 13" descr="tie_dye_bo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247775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809" r:id="rId4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1273" name="Picture 12" descr="pink shirt gir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37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790" r:id="rId2"/>
    <p:sldLayoutId id="2147484792" r:id="rId3"/>
    <p:sldLayoutId id="2147484810" r:id="rId4"/>
  </p:sldLayoutIdLst>
  <p:transition>
    <p:split orient="vert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F068A64-5C6F-4253-B2C9-8C845606964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DD8C8AE-C260-411B-9A8C-838E2D8C9E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3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69B9B87D-C2F6-45F2-A70B-DDC48B172A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8CA1B221-CE34-4D7E-8B03-B6D857F54433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AD97C0C-0BB7-44B0-89A7-E51FCDF2EB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10/24/2012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8F83AC1-C828-4ECF-B6B6-1400D11BCA90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cpnet.adobeconnect.com/_a47435447/p9040913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ucpnet.adobeconnect.com/_a47435447/familyoutcom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nhance.sri.com/" TargetMode="External"/><Relationship Id="rId3" Type="http://schemas.openxmlformats.org/officeDocument/2006/relationships/hyperlink" Target="http://projects.fpg.unc.edu/~eco/pages/videos.cfm" TargetMode="External"/><Relationship Id="rId7" Type="http://schemas.openxmlformats.org/officeDocument/2006/relationships/hyperlink" Target="http://www.eiclearinghouse.org/documents/newsletters/2008summer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llinoiseitraining.org/page.aspx?item=274" TargetMode="External"/><Relationship Id="rId5" Type="http://schemas.openxmlformats.org/officeDocument/2006/relationships/hyperlink" Target="http://projects.fpg.unc.edu/~eco/assets/pdfs/Decision_Tree.pdf" TargetMode="External"/><Relationship Id="rId4" Type="http://schemas.openxmlformats.org/officeDocument/2006/relationships/hyperlink" Target="http://projects.fpg.unc.edu/~eco/index.cf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arylandlearninglinks.org/11695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-eco-center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92942"/>
            <a:ext cx="8458200" cy="182880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Inquiring Families Want to Know:  </a:t>
            </a:r>
            <a:br>
              <a:rPr lang="en-US" dirty="0" smtClean="0"/>
            </a:br>
            <a:r>
              <a:rPr lang="en-US" dirty="0" smtClean="0"/>
              <a:t>Engaging Families in the Outcome Rating Process</a:t>
            </a:r>
            <a:endParaRPr lang="en-US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3283634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Hearing Family Stories</a:t>
            </a:r>
          </a:p>
          <a:p>
            <a:r>
              <a:rPr lang="en-US" dirty="0" smtClean="0"/>
              <a:t>Gaining Family Insight</a:t>
            </a:r>
          </a:p>
          <a:p>
            <a:r>
              <a:rPr lang="en-US" dirty="0" smtClean="0"/>
              <a:t>Involving Families</a:t>
            </a:r>
          </a:p>
          <a:p>
            <a:r>
              <a:rPr lang="en-US" sz="1400" dirty="0"/>
              <a:t>Adapted from materials developed by Naomi Younggren, 2011</a:t>
            </a:r>
            <a:endParaRPr lang="en-US" sz="14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929">
            <a:off x="4503057" y="3581400"/>
            <a:ext cx="24269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062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How Families Can Help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Gill Sans MT Condensed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08" indent="0">
              <a:buNone/>
            </a:pPr>
            <a:r>
              <a:rPr lang="en-US" dirty="0" smtClean="0"/>
              <a:t>They  </a:t>
            </a:r>
            <a:r>
              <a:rPr lang="en-US" dirty="0"/>
              <a:t>know </a:t>
            </a:r>
            <a:r>
              <a:rPr lang="en-US" dirty="0" smtClean="0"/>
              <a:t>their  </a:t>
            </a:r>
            <a:r>
              <a:rPr lang="en-US" dirty="0"/>
              <a:t>child best. As a partner on the </a:t>
            </a:r>
            <a:r>
              <a:rPr lang="en-US" dirty="0" smtClean="0"/>
              <a:t>team they </a:t>
            </a:r>
            <a:r>
              <a:rPr lang="en-US" dirty="0"/>
              <a:t>can provide information about how </a:t>
            </a:r>
            <a:r>
              <a:rPr lang="en-US" dirty="0" smtClean="0"/>
              <a:t>their </a:t>
            </a:r>
            <a:r>
              <a:rPr lang="en-US" dirty="0"/>
              <a:t>child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Gets along with family and friends </a:t>
            </a:r>
            <a:endParaRPr lang="en-US" dirty="0" smtClean="0"/>
          </a:p>
          <a:p>
            <a:r>
              <a:rPr lang="en-US" dirty="0" smtClean="0"/>
              <a:t>Manages </a:t>
            </a:r>
            <a:r>
              <a:rPr lang="en-US" dirty="0"/>
              <a:t>feelings </a:t>
            </a:r>
            <a:endParaRPr lang="en-US" dirty="0" smtClean="0"/>
          </a:p>
          <a:p>
            <a:r>
              <a:rPr lang="en-US" dirty="0" smtClean="0"/>
              <a:t>Tries </a:t>
            </a:r>
            <a:r>
              <a:rPr lang="en-US" dirty="0"/>
              <a:t>to do new things </a:t>
            </a:r>
            <a:endParaRPr lang="en-US" dirty="0" smtClean="0"/>
          </a:p>
          <a:p>
            <a:r>
              <a:rPr lang="en-US" dirty="0" smtClean="0"/>
              <a:t>Communicates </a:t>
            </a:r>
            <a:r>
              <a:rPr lang="en-US" dirty="0"/>
              <a:t>new ideas </a:t>
            </a:r>
            <a:endParaRPr lang="en-US" dirty="0" smtClean="0"/>
          </a:p>
          <a:p>
            <a:r>
              <a:rPr lang="en-US" dirty="0" smtClean="0"/>
              <a:t>Tries </a:t>
            </a:r>
            <a:r>
              <a:rPr lang="en-US" dirty="0"/>
              <a:t>to be independent </a:t>
            </a:r>
            <a:endParaRPr lang="en-US" dirty="0" smtClean="0"/>
          </a:p>
          <a:p>
            <a:r>
              <a:rPr lang="en-US" dirty="0" smtClean="0"/>
              <a:t>Seeks </a:t>
            </a:r>
            <a:r>
              <a:rPr lang="en-US" dirty="0"/>
              <a:t>help when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2012 Measuring and Improving  Child and Family Outcomes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8400"/>
            <a:ext cx="762000" cy="457200"/>
          </a:xfrm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32617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You </a:t>
            </a:r>
            <a:r>
              <a:rPr lang="en-US" sz="4000" dirty="0"/>
              <a:t>can't handle the truth!*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Families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can</a:t>
            </a:r>
            <a:r>
              <a:rPr lang="en-US" dirty="0">
                <a:latin typeface="Arial" pitchFamily="34" charset="0"/>
                <a:cs typeface="Arial" pitchFamily="34" charset="0"/>
              </a:rPr>
              <a:t> handle the truth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We need to be able to share information with them openly and honestly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 Measuring and Improving</a:t>
            </a:r>
            <a:br>
              <a:rPr lang="en-US" smtClean="0"/>
            </a:br>
            <a:r>
              <a:rPr lang="en-US" smtClean="0"/>
              <a:t> Child and Family Outcomes Conference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495550"/>
            <a:ext cx="2286000" cy="33147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229600" y="6248400"/>
            <a:ext cx="762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3706C0D-52CB-4A2E-8FC0-352807947FB8}" type="slidenum">
              <a:rPr lang="en-US" sz="1600" smtClean="0"/>
              <a:pPr/>
              <a:t>11</a:t>
            </a:fld>
            <a:endParaRPr lang="en-US" sz="1600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09600" y="5987143"/>
            <a:ext cx="3657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/>
              <a:t>* Col. Jessup, </a:t>
            </a:r>
            <a:r>
              <a:rPr lang="en-US" sz="1400" i="1" dirty="0" smtClean="0"/>
              <a:t>A Few Good Men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6421961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12</a:t>
            </a:fld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981200"/>
            <a:ext cx="6858000" cy="41878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224568"/>
                </a:solidFill>
                <a:latin typeface="Arial" pitchFamily="34" charset="0"/>
                <a:cs typeface="Arial" pitchFamily="34" charset="0"/>
              </a:rPr>
              <a:t>Genuinely engage families in the entire process, appreciate their strengths, and reach agreement with them about their child.</a:t>
            </a:r>
          </a:p>
          <a:p>
            <a:pPr marL="0" indent="0" algn="r">
              <a:buNone/>
            </a:pPr>
            <a:r>
              <a:rPr lang="en-US" sz="4400" b="1" dirty="0" smtClean="0">
                <a:solidFill>
                  <a:srgbClr val="224568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200" b="1" dirty="0" smtClean="0">
                <a:solidFill>
                  <a:srgbClr val="224568"/>
                </a:solidFill>
                <a:latin typeface="Arial" pitchFamily="34" charset="0"/>
                <a:cs typeface="Arial" pitchFamily="34" charset="0"/>
              </a:rPr>
              <a:t>Naomi Younggren</a:t>
            </a:r>
            <a:endParaRPr lang="en-US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35226699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Talking with Families 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about Child Outcomes </a:t>
            </a:r>
          </a:p>
          <a:p>
            <a:r>
              <a:rPr lang="en-US" sz="3000" b="1" dirty="0" smtClean="0">
                <a:solidFill>
                  <a:schemeClr val="tx1"/>
                </a:solidFill>
                <a:latin typeface="Copperplate Gothic Bold" pitchFamily="34" charset="0"/>
              </a:rPr>
              <a:t>Illinois Early Intervention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Training Program </a:t>
            </a:r>
            <a:endParaRPr lang="en-US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pic>
        <p:nvPicPr>
          <p:cNvPr id="1026" name="Picture 2" descr="C:\Documents and Settings\xhlcst\Local Settings\Temporary Internet Files\Content.IE5\00ZXMDUO\MC9001568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105400" cy="3581400"/>
          </a:xfrm>
          <a:prstGeom prst="rect">
            <a:avLst/>
          </a:prstGeom>
          <a:noFill/>
        </p:spPr>
      </p:pic>
      <p:sp>
        <p:nvSpPr>
          <p:cNvPr id="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 Measuring and Improving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Child and Family Outcomes Conference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24600"/>
            <a:ext cx="838200" cy="304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22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25 Point of Entries (Child and Family Connections)</a:t>
            </a:r>
          </a:p>
          <a:p>
            <a:r>
              <a:rPr lang="en-US" sz="4400" dirty="0" smtClean="0"/>
              <a:t>Designated Service Coordinator Model (450)</a:t>
            </a:r>
          </a:p>
          <a:p>
            <a:r>
              <a:rPr lang="en-US" sz="4400" dirty="0" smtClean="0"/>
              <a:t>Vender Model Provider Base  (5,000)</a:t>
            </a:r>
          </a:p>
          <a:p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2456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2456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261694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of Child and Family Outcomes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72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xhlcst\Local Settings\Temporary Internet Files\Content.IE5\SHERG1U7\MP9004424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Service Coordinator Overload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21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Illinois EI Training Program Shift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 Measuring and Improving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Child and Family Outcomes Conference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35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xhlcst\Local Settings\Temporary Internet Files\Content.IE5\SZVDXKSE\MP9004464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13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Online 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3"/>
              </a:rPr>
              <a:t>System Overview Online </a:t>
            </a:r>
            <a:endParaRPr lang="en-US" sz="2800" dirty="0" smtClean="0"/>
          </a:p>
          <a:p>
            <a:r>
              <a:rPr lang="en-US" sz="2800" b="1" dirty="0" smtClean="0"/>
              <a:t>Understanding the Illinois Child Outcomes Process Online Training </a:t>
            </a:r>
          </a:p>
          <a:p>
            <a:r>
              <a:rPr lang="en-US" sz="2800" b="1" dirty="0" smtClean="0">
                <a:hlinkClick r:id="rId4"/>
              </a:rPr>
              <a:t>The Impact of Early Intervention on Families Online Training</a:t>
            </a:r>
            <a:endParaRPr lang="en-US" sz="2800" b="1" dirty="0" smtClean="0"/>
          </a:p>
          <a:p>
            <a:endParaRPr lang="en-US" sz="28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 Measuring and Improving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Child and Family Outcomes Conference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Presenters:</a:t>
            </a:r>
          </a:p>
          <a:p>
            <a:pPr marL="0" indent="0">
              <a:buNone/>
            </a:pPr>
            <a:r>
              <a:rPr lang="en-US" dirty="0" smtClean="0"/>
              <a:t>Shannon Dunstan, ID</a:t>
            </a:r>
          </a:p>
          <a:p>
            <a:pPr marL="0" indent="0">
              <a:buNone/>
            </a:pPr>
            <a:r>
              <a:rPr lang="en-US" dirty="0" smtClean="0"/>
              <a:t>Kathi Gillaspy, NECTAC/ECO</a:t>
            </a:r>
          </a:p>
          <a:p>
            <a:pPr marL="0" indent="0">
              <a:buNone/>
            </a:pPr>
            <a:r>
              <a:rPr lang="en-US" dirty="0" smtClean="0"/>
              <a:t>Pam Miller, MD</a:t>
            </a:r>
          </a:p>
          <a:p>
            <a:pPr marL="0" indent="0">
              <a:buNone/>
            </a:pPr>
            <a:r>
              <a:rPr lang="en-US" dirty="0" smtClean="0"/>
              <a:t>Judy </a:t>
            </a:r>
            <a:r>
              <a:rPr lang="en-US" dirty="0" err="1" smtClean="0"/>
              <a:t>Swett</a:t>
            </a:r>
            <a:r>
              <a:rPr lang="en-US" dirty="0" smtClean="0"/>
              <a:t>, PACER/NECTAC</a:t>
            </a:r>
          </a:p>
          <a:p>
            <a:pPr marL="0" indent="0">
              <a:buNone/>
            </a:pPr>
            <a:r>
              <a:rPr lang="en-US" dirty="0" smtClean="0"/>
              <a:t>Jennifer Zielinski, ID</a:t>
            </a:r>
          </a:p>
          <a:p>
            <a:pPr marL="0" indent="0">
              <a:buNone/>
            </a:pPr>
            <a:r>
              <a:rPr lang="en-US" dirty="0"/>
              <a:t>Jennifer </a:t>
            </a:r>
            <a:r>
              <a:rPr lang="en-US" dirty="0" smtClean="0"/>
              <a:t>Barrett-Zitkus, IL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2012 Measuring and Improving</a:t>
            </a:r>
            <a:br>
              <a:rPr lang="en-US" dirty="0" smtClean="0"/>
            </a:br>
            <a:r>
              <a:rPr lang="en-US" dirty="0" smtClean="0"/>
              <a:t> Child and Family Outcomes Conference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458200" y="6324600"/>
            <a:ext cx="4635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3706C0D-52CB-4A2E-8FC0-352807947FB8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7810639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xhlcst\Local Settings\Temporary Internet Files\Content.IE5\C1EV49U7\MP9004394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Face to Face Training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System Overview Follow-Up Face to Face</a:t>
            </a:r>
          </a:p>
          <a:p>
            <a:r>
              <a:rPr lang="en-US" sz="4000" b="1" dirty="0" smtClean="0"/>
              <a:t>Outcomes in Action Follow-Up</a:t>
            </a:r>
          </a:p>
          <a:p>
            <a:r>
              <a:rPr lang="en-US" sz="4000" b="1" dirty="0" smtClean="0"/>
              <a:t> EI Sponsored Trainings</a:t>
            </a:r>
          </a:p>
          <a:p>
            <a:r>
              <a:rPr lang="en-US" sz="4000" b="1" dirty="0" smtClean="0"/>
              <a:t>EI Institutes</a:t>
            </a:r>
          </a:p>
          <a:p>
            <a:r>
              <a:rPr lang="en-US" sz="4000" b="1" dirty="0" smtClean="0"/>
              <a:t>EI Cohorts </a:t>
            </a:r>
            <a:r>
              <a:rPr lang="en-US" sz="40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41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xhlcst\Local Settings\Temporary Internet Files\Content.IE5\SZVDXKSE\MP9004393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Provider Forums and LIC Meetings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Local Provider Meetings</a:t>
            </a: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Local Interagency Meetings  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01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C:\Documents and Settings\xhlcst\Local Settings\Temporary Internet Files\Content.IE5\SHERG1U7\MP900407144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2971800"/>
            <a:ext cx="4724400" cy="3886200"/>
          </a:xfrm>
          <a:prstGeom prst="rect">
            <a:avLst/>
          </a:prstGeom>
          <a:noFill/>
        </p:spPr>
      </p:pic>
      <p:pic>
        <p:nvPicPr>
          <p:cNvPr id="12295" name="Picture 7" descr="C:\Documents and Settings\xhlcst\Local Settings\Temporary Internet Files\Content.IE5\SHERG1U7\MP90044226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4495800" cy="3048000"/>
          </a:xfrm>
          <a:prstGeom prst="rect">
            <a:avLst/>
          </a:prstGeom>
          <a:noFill/>
        </p:spPr>
      </p:pic>
      <p:pic>
        <p:nvPicPr>
          <p:cNvPr id="12299" name="Picture 11" descr="C:\Documents and Settings\xhlcst\Local Settings\Temporary Internet Files\Content.IE5\C1EV49U7\MP90042280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971800"/>
            <a:ext cx="4495800" cy="3886200"/>
          </a:xfrm>
          <a:prstGeom prst="rect">
            <a:avLst/>
          </a:prstGeom>
          <a:noFill/>
        </p:spPr>
      </p:pic>
      <p:pic>
        <p:nvPicPr>
          <p:cNvPr id="12290" name="Picture 2" descr="C:\Documents and Settings\xhlcst\Local Settings\Temporary Internet Files\Content.IE5\00ZXMDUO\MP90044840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724400" cy="294640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89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Opportunities for Family Support on Child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Referral </a:t>
            </a:r>
          </a:p>
          <a:p>
            <a:r>
              <a:rPr lang="en-US" sz="4800" dirty="0" smtClean="0"/>
              <a:t>Intake  </a:t>
            </a:r>
            <a:r>
              <a:rPr lang="en-US" sz="3500" dirty="0" smtClean="0"/>
              <a:t>(Routines –Based Interview )</a:t>
            </a:r>
          </a:p>
          <a:p>
            <a:r>
              <a:rPr lang="en-US" sz="4800" dirty="0" smtClean="0"/>
              <a:t>IFSP Meetings (Decision Tree)</a:t>
            </a:r>
          </a:p>
          <a:p>
            <a:r>
              <a:rPr lang="en-US" sz="4800" dirty="0" smtClean="0"/>
              <a:t>Monthly Contact</a:t>
            </a:r>
          </a:p>
          <a:p>
            <a:r>
              <a:rPr lang="en-US" sz="4800" dirty="0" smtClean="0"/>
              <a:t>Exit  </a:t>
            </a:r>
          </a:p>
          <a:p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 Measuring and Improving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Child and Family Outcomes Conference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2456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2456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4406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smtClean="0">
                <a:hlinkClick r:id="rId3"/>
              </a:rPr>
              <a:t>ECO Outcomes Video </a:t>
            </a:r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sz="4000" dirty="0" smtClean="0">
                <a:hlinkClick r:id="rId4"/>
              </a:rPr>
              <a:t>ECO Center Website</a:t>
            </a:r>
            <a:endParaRPr lang="en-US" sz="4000" dirty="0" smtClean="0"/>
          </a:p>
          <a:p>
            <a:r>
              <a:rPr lang="en-US" sz="4000" dirty="0" smtClean="0">
                <a:hlinkClick r:id="rId5"/>
              </a:rPr>
              <a:t>Decision Tree</a:t>
            </a:r>
            <a:endParaRPr lang="en-US" sz="4000" dirty="0" smtClean="0"/>
          </a:p>
          <a:p>
            <a:r>
              <a:rPr lang="en-US" sz="4000" dirty="0" smtClean="0"/>
              <a:t>EI Training IFSP Video</a:t>
            </a:r>
          </a:p>
          <a:p>
            <a:r>
              <a:rPr lang="en-US" sz="4000" dirty="0" smtClean="0">
                <a:hlinkClick r:id="rId6"/>
              </a:rPr>
              <a:t>Illinois Training Newsletter and Web Site</a:t>
            </a:r>
            <a:endParaRPr lang="en-US" sz="4000" dirty="0" smtClean="0"/>
          </a:p>
          <a:p>
            <a:r>
              <a:rPr lang="en-US" sz="4000" dirty="0" smtClean="0">
                <a:hlinkClick r:id="rId7"/>
              </a:rPr>
              <a:t>Illinois Early Intervention Clearinghouse</a:t>
            </a:r>
            <a:endParaRPr lang="en-US" sz="4000" dirty="0" smtClean="0"/>
          </a:p>
          <a:p>
            <a:r>
              <a:rPr lang="en-US" sz="4000" dirty="0" smtClean="0">
                <a:hlinkClick r:id="rId8"/>
              </a:rPr>
              <a:t>Project Enhance 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57400" y="6324600"/>
            <a:ext cx="4876800" cy="4413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2012 Measuring and Improving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Child and Family Outcomes Conference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2456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2456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319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with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 collaboration between Idaho Parents Unlimited and Idaho’s 619 Preschool Special Education Program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 Measuring and Improving</a:t>
            </a:r>
            <a:br>
              <a:rPr lang="en-US" smtClean="0"/>
            </a:br>
            <a:r>
              <a:rPr lang="en-US" smtClean="0"/>
              <a:t> Child and Family Outcomes Conference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05800" y="6324600"/>
            <a:ext cx="838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2456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2456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 descr="C:\Users\gillaspy\AppData\Local\Microsoft\Windows\Temporary Internet Files\Content.IE5\29RDVPI5\MC90043696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195511" cy="24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94314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Engaging Families in the Child Outcomes Summary (COS) Process:  A Framework</a:t>
            </a:r>
          </a:p>
        </p:txBody>
      </p:sp>
      <p:pic>
        <p:nvPicPr>
          <p:cNvPr id="2051" name="Content Placeholder 3" descr="COS_IFSP_Integration_Graphic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25613"/>
            <a:ext cx="6248400" cy="5132387"/>
          </a:xfrm>
        </p:spPr>
      </p:pic>
      <p:sp>
        <p:nvSpPr>
          <p:cNvPr id="2" name="Rectangle 1"/>
          <p:cNvSpPr/>
          <p:nvPr/>
        </p:nvSpPr>
        <p:spPr>
          <a:xfrm>
            <a:off x="8382000" y="624840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2204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Engaging Families in the Child Outcomes Summary Process:</a:t>
            </a:r>
            <a:br>
              <a:rPr lang="en-US" dirty="0" smtClean="0"/>
            </a:br>
            <a:r>
              <a:rPr lang="en-US" dirty="0" smtClean="0"/>
              <a:t>Video Resource</a:t>
            </a:r>
          </a:p>
        </p:txBody>
      </p:sp>
      <p:pic>
        <p:nvPicPr>
          <p:cNvPr id="3075" name="Picture 3" descr="Z:\5MITP\Staff Directories\  Share the Wealth\Child Outcomes\COS IFSP Integration 2011\IFSP videotaping project\_thumb of video with Gret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435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05800" y="628650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424999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hlinkClick r:id="rId3"/>
              </a:rPr>
              <a:t>http://marylandlearninglinks.org/11695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0094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Engaging Families in the Child Outcomes Summary Process:  Video Viewing Guide</a:t>
            </a:r>
          </a:p>
        </p:txBody>
      </p:sp>
      <p:pic>
        <p:nvPicPr>
          <p:cNvPr id="4099" name="Picture 2" descr="Z:\5MITP\Staff Directories\  Share the Wealth\Child Outcomes\COS IFSP Integration 2011\IFSP videotaping project\Engaging_Families_in_the_COS_VideoViewingGuide (2)_P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7338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Z:\5MITP\Staff Directories\  Share the Wealth\Child Outcomes\COS IFSP Integration 2011\IFSP videotaping project\Engaging_Families_in_the_COS_VideoViewingGuide (2)_Page_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209800"/>
            <a:ext cx="3003550" cy="388620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8077200" y="6222584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4452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Engaging Families:</a:t>
            </a:r>
            <a:br>
              <a:rPr lang="en-US" smtClean="0"/>
            </a:br>
            <a:r>
              <a:rPr lang="en-US" smtClean="0"/>
              <a:t>Locally Developed Resources</a:t>
            </a:r>
          </a:p>
        </p:txBody>
      </p:sp>
      <p:pic>
        <p:nvPicPr>
          <p:cNvPr id="5123" name="Content Placeholder 3" descr="proposed new fvn aug 20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00200"/>
            <a:ext cx="4038600" cy="5118100"/>
          </a:xfrm>
        </p:spPr>
      </p:pic>
      <p:sp>
        <p:nvSpPr>
          <p:cNvPr id="2" name="Rectangle 1"/>
          <p:cNvSpPr/>
          <p:nvPr/>
        </p:nvSpPr>
        <p:spPr>
          <a:xfrm>
            <a:off x="8305800" y="624840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623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000" dirty="0" smtClean="0"/>
              <a:t>Hearing Family Stories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2819400"/>
          </a:xfrm>
        </p:spPr>
        <p:txBody>
          <a:bodyPr/>
          <a:lstStyle/>
          <a:p>
            <a:r>
              <a:rPr lang="en-US" dirty="0" smtClean="0"/>
              <a:t>Empower families to be active members of the IFSP/IEP team</a:t>
            </a:r>
          </a:p>
          <a:p>
            <a:endParaRPr lang="en-US" dirty="0" smtClean="0"/>
          </a:p>
          <a:p>
            <a:r>
              <a:rPr lang="en-US" dirty="0" smtClean="0"/>
              <a:t>Encourage them to share their thoughts and ideas with you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463550" cy="274637"/>
          </a:xfrm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3</a:t>
            </a:fld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 Measuring and Improving</a:t>
            </a:r>
            <a:br>
              <a:rPr lang="en-US" smtClean="0"/>
            </a:br>
            <a:r>
              <a:rPr lang="en-US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280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5MITP\Staff Directories\Pam Miller\Child Outcomes\ECO Outcomes Conference\2012\Family worksh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92138"/>
            <a:ext cx="47244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398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Online COS Tutorial:  </a:t>
            </a:r>
            <a:br>
              <a:rPr lang="en-US" smtClean="0"/>
            </a:br>
            <a:r>
              <a:rPr lang="en-US" smtClean="0"/>
              <a:t>Bringing It All Together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C:\Users\pmiller\AppData\Local\Microsoft\Windows\Temporary Internet Files\Content.Outlook\JX9QIQ7R\COS_Online_Tu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888413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29600" y="6375986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06C0D-52CB-4A2E-8FC0-352807947FB8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83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Thank you for coming!</a:t>
            </a:r>
          </a:p>
          <a:p>
            <a:r>
              <a:rPr lang="en-US" dirty="0" smtClean="0">
                <a:hlinkClick r:id="rId2"/>
              </a:rPr>
              <a:t>www.the-eco-center.org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801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Gaining Family Insight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the stage so families take an active role in interaction</a:t>
            </a:r>
          </a:p>
          <a:p>
            <a:r>
              <a:rPr lang="en-US" dirty="0" smtClean="0"/>
              <a:t>Listening</a:t>
            </a:r>
          </a:p>
          <a:p>
            <a:r>
              <a:rPr lang="en-US" dirty="0" smtClean="0"/>
              <a:t>Asking good questions</a:t>
            </a:r>
          </a:p>
          <a:p>
            <a:r>
              <a:rPr lang="en-US" dirty="0" smtClean="0"/>
              <a:t>Ask for feedback, invite comments/reactions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463550" cy="273050"/>
          </a:xfrm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4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 Measuring and Improving</a:t>
            </a:r>
            <a:br>
              <a:rPr lang="en-US" smtClean="0"/>
            </a:br>
            <a:r>
              <a:rPr lang="en-US" smtClean="0"/>
              <a:t> Child and Family Outcomes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2274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 smtClean="0"/>
              <a:t>Good Listener??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2012 Measuring and Improving  Child and Family Outcomes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463550" cy="274637"/>
          </a:xfrm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4798080" cy="3657600"/>
          </a:xfrm>
        </p:spPr>
      </p:pic>
    </p:spTree>
    <p:extLst>
      <p:ext uri="{BB962C8B-B14F-4D97-AF65-F5344CB8AC3E}">
        <p14:creationId xmlns:p14="http://schemas.microsoft.com/office/powerpoint/2010/main" val="9491053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 Pointers</a:t>
            </a:r>
            <a:br>
              <a:rPr lang="en-US" dirty="0" smtClean="0"/>
            </a:br>
            <a:r>
              <a:rPr lang="en-US" sz="2800" dirty="0" smtClean="0">
                <a:latin typeface="Gill Sans MT" pitchFamily="34" charset="0"/>
              </a:rPr>
              <a:t>Westby, </a:t>
            </a:r>
            <a:r>
              <a:rPr lang="en-US" sz="2800" dirty="0" err="1" smtClean="0">
                <a:latin typeface="Gill Sans MT" pitchFamily="34" charset="0"/>
              </a:rPr>
              <a:t>Burda</a:t>
            </a:r>
            <a:r>
              <a:rPr lang="en-US" sz="2800" dirty="0" smtClean="0">
                <a:latin typeface="Gill Sans MT" pitchFamily="34" charset="0"/>
              </a:rPr>
              <a:t>, &amp; </a:t>
            </a:r>
            <a:r>
              <a:rPr lang="en-US" sz="2800" dirty="0" err="1" smtClean="0">
                <a:latin typeface="Gill Sans MT" pitchFamily="34" charset="0"/>
              </a:rPr>
              <a:t>Metha</a:t>
            </a:r>
            <a:r>
              <a:rPr lang="en-US" sz="2800" dirty="0" smtClean="0">
                <a:latin typeface="Gill Sans MT" pitchFamily="34" charset="0"/>
              </a:rPr>
              <a:t>, 2003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Use open-ended </a:t>
            </a:r>
            <a:r>
              <a:rPr lang="en-US" dirty="0" smtClean="0"/>
              <a:t>questions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Use restating – repeating </a:t>
            </a:r>
            <a:r>
              <a:rPr lang="en-US" dirty="0"/>
              <a:t>the </a:t>
            </a:r>
            <a:r>
              <a:rPr lang="en-US" dirty="0" smtClean="0"/>
              <a:t>exact words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Summarize and invite opportunities </a:t>
            </a:r>
            <a:r>
              <a:rPr lang="en-US" dirty="0"/>
              <a:t>to correct 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smtClean="0"/>
              <a:t>Avoid back-to-back and compound questions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/>
              <a:t>Avoid leading </a:t>
            </a:r>
            <a:r>
              <a:rPr lang="en-US" dirty="0" smtClean="0"/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Cautiously use </a:t>
            </a:r>
            <a:r>
              <a:rPr lang="en-US" dirty="0"/>
              <a:t>"why" </a:t>
            </a:r>
            <a:r>
              <a:rPr lang="en-US" dirty="0" smtClean="0"/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Listen more than talk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2012 Measuring and Improving  Child and Family Outcomes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24600"/>
            <a:ext cx="463550" cy="349250"/>
          </a:xfrm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434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Parent Roles</a:t>
            </a:r>
            <a:endParaRPr lang="en-US" b="0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dirty="0" smtClean="0"/>
              <a:t>Team Member 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Information Provider &amp; Receiver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Participant in the COS rating discussion</a:t>
            </a:r>
          </a:p>
          <a:p>
            <a:pPr marL="411480" lvl="1" indent="0" eaLnBrk="1" hangingPunct="1">
              <a:buNone/>
            </a:pP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2012 Measuring and Improving  Child and Family Outcomes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400800"/>
            <a:ext cx="463550" cy="273050"/>
          </a:xfrm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01876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Information Early &amp; Often</a:t>
            </a:r>
            <a:endParaRPr lang="en-US" dirty="0"/>
          </a:p>
        </p:txBody>
      </p:sp>
      <p:pic>
        <p:nvPicPr>
          <p:cNvPr id="7" name="Content Placeholder 6" descr="http://projects.fpg.unc.edu/~eco/assets/pdfs/IFSP-OutcomesFlowChart.pdf - Windows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20881" r="3832" b="7375"/>
          <a:stretch/>
        </p:blipFill>
        <p:spPr>
          <a:xfrm>
            <a:off x="1066800" y="1987750"/>
            <a:ext cx="6858000" cy="418762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2012 Measuring and Improving  Child and Family Outcomes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463550" cy="273050"/>
          </a:xfrm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1351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What We Should Expect </a:t>
            </a:r>
            <a:br>
              <a:rPr lang="en-US" sz="3600" dirty="0" smtClean="0"/>
            </a:br>
            <a:r>
              <a:rPr lang="en-US" sz="3600" dirty="0" smtClean="0"/>
              <a:t>from Family Involvement in the COS Rating?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 </a:t>
            </a:r>
          </a:p>
          <a:p>
            <a:pPr lvl="1"/>
            <a:r>
              <a:rPr lang="en-US" dirty="0" smtClean="0"/>
              <a:t>They can provide rich information about their child’s functioning across settings and situation.</a:t>
            </a:r>
          </a:p>
          <a:p>
            <a:pPr>
              <a:buFontTx/>
              <a:buNone/>
            </a:pPr>
            <a:endParaRPr lang="en-US" sz="1000" dirty="0" smtClean="0"/>
          </a:p>
          <a:p>
            <a:r>
              <a:rPr lang="en-US" dirty="0" smtClean="0"/>
              <a:t>Maybe</a:t>
            </a:r>
          </a:p>
          <a:p>
            <a:pPr lvl="1"/>
            <a:r>
              <a:rPr lang="en-US" dirty="0" smtClean="0"/>
              <a:t>They will know whether their child is showing age expected skills.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2012 Measuring and Improving  Child and Family Outcomes Conference</a:t>
            </a:r>
            <a:endParaRPr lang="en-US"/>
          </a:p>
        </p:txBody>
      </p:sp>
      <p:sp>
        <p:nvSpPr>
          <p:cNvPr id="737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72400" y="6324600"/>
            <a:ext cx="1371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3F0B0D0-D834-45AC-807B-DAA6D7CB3ED0}" type="slidenum">
              <a:rPr lang="en-US" sz="1600" smtClean="0"/>
              <a:pPr>
                <a:defRPr/>
              </a:pPr>
              <a:t>9</a:t>
            </a:fld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8375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378&quot;&gt;&lt;object type=&quot;3&quot; unique_id=&quot;10650&quot;&gt;&lt;property id=&quot;20148&quot; value=&quot;5&quot;/&gt;&lt;property id=&quot;20300&quot; value=&quot;Slide 1 - &amp;quot;Inquiring Families Want to Know:  &amp;#x0D;&amp;#x0A;Engaging Families in the Outcome Rating Process&amp;quot;&quot;/&gt;&lt;property id=&quot;20307&quot; value=&quot;908&quot;/&gt;&lt;/object&gt;&lt;object type=&quot;3&quot; unique_id=&quot;10651&quot;&gt;&lt;property id=&quot;20148&quot; value=&quot;5&quot;/&gt;&lt;property id=&quot;20300&quot; value=&quot;Slide 3 - &amp;quot;Hearing Family Stories&amp;quot;&quot;/&gt;&lt;property id=&quot;20307&quot; value=&quot;909&quot;/&gt;&lt;/object&gt;&lt;object type=&quot;3&quot; unique_id=&quot;10652&quot;&gt;&lt;property id=&quot;20148&quot; value=&quot;5&quot;/&gt;&lt;property id=&quot;20300&quot; value=&quot;Slide 4 - &amp;quot;Gaining Family Insight&amp;quot;&quot;/&gt;&lt;property id=&quot;20307&quot; value=&quot;910&quot;/&gt;&lt;/object&gt;&lt;object type=&quot;3&quot; unique_id=&quot;10653&quot;&gt;&lt;property id=&quot;20148&quot; value=&quot;5&quot;/&gt;&lt;property id=&quot;20300&quot; value=&quot;Slide 5 - &amp;quot;Good Listener??&amp;quot;&quot;/&gt;&lt;property id=&quot;20307&quot; value=&quot;911&quot;/&gt;&lt;/object&gt;&lt;object type=&quot;3&quot; unique_id=&quot;10654&quot;&gt;&lt;property id=&quot;20148&quot; value=&quot;5&quot;/&gt;&lt;property id=&quot;20300&quot; value=&quot;Slide 6 - &amp;quot;Interviewing Pointers&amp;#x0D;&amp;#x0A;Westby, Burda, &amp;amp; Metha, 2003&amp;quot;&quot;/&gt;&lt;property id=&quot;20307&quot; value=&quot;912&quot;/&gt;&lt;/object&gt;&lt;object type=&quot;3&quot; unique_id=&quot;10655&quot;&gt;&lt;property id=&quot;20148&quot; value=&quot;5&quot;/&gt;&lt;property id=&quot;20300&quot; value=&quot;Slide 7 - &amp;quot;Parent Roles&amp;quot;&quot;/&gt;&lt;property id=&quot;20307&quot; value=&quot;913&quot;/&gt;&lt;/object&gt;&lt;object type=&quot;3&quot; unique_id=&quot;10656&quot;&gt;&lt;property id=&quot;20148&quot; value=&quot;5&quot;/&gt;&lt;property id=&quot;20300&quot; value=&quot;Slide 8 - &amp;quot;Share Information Early &amp;amp; Often&amp;quot;&quot;/&gt;&lt;property id=&quot;20307&quot; value=&quot;914&quot;/&gt;&lt;/object&gt;&lt;object type=&quot;3&quot; unique_id=&quot;10657&quot;&gt;&lt;property id=&quot;20148&quot; value=&quot;5&quot;/&gt;&lt;property id=&quot;20300&quot; value=&quot;Slide 9 - &amp;quot;What We Should Expect &amp;#x0D;&amp;#x0A;from Family Involvement in the COS Rating?&amp;quot;&quot;/&gt;&lt;property id=&quot;20307&quot; value=&quot;915&quot;/&gt;&lt;/object&gt;&lt;object type=&quot;3&quot; unique_id=&quot;10658&quot;&gt;&lt;property id=&quot;20148&quot; value=&quot;5&quot;/&gt;&lt;property id=&quot;20300&quot; value=&quot;Slide 10 - &amp;quot;How Families Can Help&amp;quot;&quot;/&gt;&lt;property id=&quot;20307&quot; value=&quot;916&quot;/&gt;&lt;/object&gt;&lt;object type=&quot;3&quot; unique_id=&quot;10660&quot;&gt;&lt;property id=&quot;20148&quot; value=&quot;5&quot;/&gt;&lt;property id=&quot;20300&quot; value=&quot;Slide 12&quot;/&gt;&lt;property id=&quot;20307&quot; value=&quot;918&quot;/&gt;&lt;/object&gt;&lt;object type=&quot;3&quot; unique_id=&quot;10734&quot;&gt;&lt;property id=&quot;20148&quot; value=&quot;5&quot;/&gt;&lt;property id=&quot;20300&quot; value=&quot;Slide 2&quot;/&gt;&lt;property id=&quot;20307&quot; value=&quot;919&quot;/&gt;&lt;/object&gt;&lt;object type=&quot;3&quot; unique_id=&quot;10791&quot;&gt;&lt;property id=&quot;20148&quot; value=&quot;5&quot;/&gt;&lt;property id=&quot;20300&quot; value=&quot;Slide 11 - &amp;quot;You can't handle the truth!* &amp;quot;&quot;/&gt;&lt;property id=&quot;20307&quot; value=&quot;920&quot;/&gt;&lt;/object&gt;&lt;object type=&quot;3&quot; unique_id=&quot;10850&quot;&gt;&lt;property id=&quot;20148&quot; value=&quot;5&quot;/&gt;&lt;property id=&quot;20300&quot; value=&quot;Slide 13 - &amp;quot; &amp;quot;&quot;/&gt;&lt;property id=&quot;20307&quot; value=&quot;921&quot;/&gt;&lt;/object&gt;&lt;object type=&quot;3&quot; unique_id=&quot;10851&quot;&gt;&lt;property id=&quot;20148&quot; value=&quot;5&quot;/&gt;&lt;property id=&quot;20300&quot; value=&quot;Slide 14 - &amp;quot;Illinois &amp;quot;&quot;/&gt;&lt;property id=&quot;20307&quot; value=&quot;922&quot;/&gt;&lt;/object&gt;&lt;object type=&quot;3&quot; unique_id=&quot;10852&quot;&gt;&lt;property id=&quot;20148&quot; value=&quot;5&quot;/&gt;&lt;property id=&quot;20300&quot; value=&quot;Slide 15 - &amp;quot;Introduction of Child and Family Outcomes &amp;quot;&quot;/&gt;&lt;property id=&quot;20307&quot; value=&quot;923&quot;/&gt;&lt;/object&gt;&lt;object type=&quot;3&quot; unique_id=&quot;10853&quot;&gt;&lt;property id=&quot;20148&quot; value=&quot;5&quot;/&gt;&lt;property id=&quot;20300&quot; value=&quot;Slide 16 - &amp;quot;Service Coordinator Overload&amp;quot;&quot;/&gt;&lt;property id=&quot;20307&quot; value=&quot;924&quot;/&gt;&lt;/object&gt;&lt;object type=&quot;3&quot; unique_id=&quot;10854&quot;&gt;&lt;property id=&quot;20148&quot; value=&quot;5&quot;/&gt;&lt;property id=&quot;20300&quot; value=&quot;Slide 17 - &amp;quot;Illinois EI Training Program Shift &amp;quot;&quot;/&gt;&lt;property id=&quot;20307&quot; value=&quot;925&quot;/&gt;&lt;/object&gt;&lt;object type=&quot;3&quot; unique_id=&quot;10855&quot;&gt;&lt;property id=&quot;20148&quot; value=&quot;5&quot;/&gt;&lt;property id=&quot;20300&quot; value=&quot;Slide 18 - &amp;quot;Online Trainings&amp;quot;&quot;/&gt;&lt;property id=&quot;20307&quot; value=&quot;926&quot;/&gt;&lt;/object&gt;&lt;object type=&quot;3&quot; unique_id=&quot;10856&quot;&gt;&lt;property id=&quot;20148&quot; value=&quot;5&quot;/&gt;&lt;property id=&quot;20300&quot; value=&quot;Slide 19 - &amp;quot;Online Trainings&amp;quot;&quot;/&gt;&lt;property id=&quot;20307&quot; value=&quot;927&quot;/&gt;&lt;/object&gt;&lt;object type=&quot;3&quot; unique_id=&quot;10857&quot;&gt;&lt;property id=&quot;20148&quot; value=&quot;5&quot;/&gt;&lt;property id=&quot;20300&quot; value=&quot;Slide 20 - &amp;quot;Face to Face Training&amp;quot;&quot;/&gt;&lt;property id=&quot;20307&quot; value=&quot;928&quot;/&gt;&lt;/object&gt;&lt;object type=&quot;3&quot; unique_id=&quot;10858&quot;&gt;&lt;property id=&quot;20148&quot; value=&quot;5&quot;/&gt;&lt;property id=&quot;20300&quot; value=&quot;Slide 21 - &amp;quot;Provider Forums and LIC Meetings&amp;quot;&quot;/&gt;&lt;property id=&quot;20307&quot; value=&quot;929&quot;/&gt;&lt;/object&gt;&lt;object type=&quot;3&quot; unique_id=&quot;10859&quot;&gt;&lt;property id=&quot;20148&quot; value=&quot;5&quot;/&gt;&lt;property id=&quot;20300&quot; value=&quot;Slide 22 - &amp;quot;&amp;#x0D;&amp;#x0A;&amp;#x0D;&amp;#x0A;&amp;#x0D;&amp;#x0A;&amp;#x0D;&amp;#x0A;&amp;#x0D;&amp;#x0A;&amp;#x0D;&amp;#x0A;&amp;#x0D;&amp;#x0A;&amp;#x0D;&amp;#x0A; &amp;quot;&quot;/&gt;&lt;property id=&quot;20307&quot; value=&quot;930&quot;/&gt;&lt;/object&gt;&lt;object type=&quot;3&quot; unique_id=&quot;10860&quot;&gt;&lt;property id=&quot;20148&quot; value=&quot;5&quot;/&gt;&lt;property id=&quot;20300&quot; value=&quot;Slide 23 - &amp;quot;Direct Opportunities for Family Support on Child Outcomes&amp;quot;&quot;/&gt;&lt;property id=&quot;20307&quot; value=&quot;931&quot;/&gt;&lt;/object&gt;&lt;object type=&quot;3&quot; unique_id=&quot;10861&quot;&gt;&lt;property id=&quot;20148&quot; value=&quot;5&quot;/&gt;&lt;property id=&quot;20300&quot; value=&quot;Slide 24 - &amp;quot;Resources&amp;quot;&quot;/&gt;&lt;property id=&quot;20307&quot; value=&quot;932&quot;/&gt;&lt;/object&gt;&lt;object type=&quot;3&quot; unique_id=&quot;10992&quot;&gt;&lt;property id=&quot;20148&quot; value=&quot;5&quot;/&gt;&lt;property id=&quot;20300&quot; value=&quot;Slide 26 - &amp;quot;Engaging Families in the Child Outcomes Summary (COS) Process:  A Framework&amp;quot;&quot;/&gt;&lt;property id=&quot;20307&quot; value=&quot;933&quot;/&gt;&lt;/object&gt;&lt;object type=&quot;3&quot; unique_id=&quot;10993&quot;&gt;&lt;property id=&quot;20148&quot; value=&quot;5&quot;/&gt;&lt;property id=&quot;20300&quot; value=&quot;Slide 27 - &amp;quot;Engaging Families in the Child Outcomes Summary Process:&amp;#x0D;&amp;#x0A;Video Resource&amp;quot;&quot;/&gt;&lt;property id=&quot;20307&quot; value=&quot;934&quot;/&gt;&lt;/object&gt;&lt;object type=&quot;3&quot; unique_id=&quot;10994&quot;&gt;&lt;property id=&quot;20148&quot; value=&quot;5&quot;/&gt;&lt;property id=&quot;20300&quot; value=&quot;Slide 28 - &amp;quot;Engaging Families in the Child Outcomes Summary Process:  Video Viewing Guide&amp;quot;&quot;/&gt;&lt;property id=&quot;20307&quot; value=&quot;935&quot;/&gt;&lt;/object&gt;&lt;object type=&quot;3&quot; unique_id=&quot;10995&quot;&gt;&lt;property id=&quot;20148&quot; value=&quot;5&quot;/&gt;&lt;property id=&quot;20300&quot; value=&quot;Slide 29 - &amp;quot;Engaging Families:&amp;#x0D;&amp;#x0A;Locally Developed Resources&amp;quot;&quot;/&gt;&lt;property id=&quot;20307&quot; value=&quot;936&quot;/&gt;&lt;/object&gt;&lt;object type=&quot;3&quot; unique_id=&quot;10996&quot;&gt;&lt;property id=&quot;20148&quot; value=&quot;5&quot;/&gt;&lt;property id=&quot;20300&quot; value=&quot;Slide 31 - &amp;quot;Online COS Tutorial:  &amp;#x0D;&amp;#x0A;Bringing It All Together&amp;quot;&quot;/&gt;&lt;property id=&quot;20307&quot; value=&quot;937&quot;/&gt;&lt;/object&gt;&lt;object type=&quot;3&quot; unique_id=&quot;10997&quot;&gt;&lt;property id=&quot;20148&quot; value=&quot;5&quot;/&gt;&lt;property id=&quot;20300&quot; value=&quot;Slide 32 - &amp;quot;Questions?&amp;quot;&quot;/&gt;&lt;property id=&quot;20307&quot; value=&quot;938&quot;/&gt;&lt;/object&gt;&lt;object type=&quot;3&quot; unique_id=&quot;11031&quot;&gt;&lt;property id=&quot;20148&quot; value=&quot;5&quot;/&gt;&lt;property id=&quot;20300&quot; value=&quot;Slide 25 - &amp;quot;Talking with Families&amp;quot;&quot;/&gt;&lt;property id=&quot;20307&quot; value=&quot;940&quot;/&gt;&lt;/object&gt;&lt;object type=&quot;3&quot; unique_id=&quot;11032&quot;&gt;&lt;property id=&quot;20148&quot; value=&quot;5&quot;/&gt;&lt;property id=&quot;20300&quot; value=&quot;Slide 30&quot;/&gt;&lt;property id=&quot;20307&quot; value=&quot;939&quot;/&gt;&lt;/object&gt;&lt;/object&gt;&lt;object type=&quot;8&quot; unique_id=&quot;104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-First chil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14818</TotalTime>
  <Words>680</Words>
  <Application>Microsoft Office PowerPoint</Application>
  <PresentationFormat>On-screen Show (4:3)</PresentationFormat>
  <Paragraphs>176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3_Default Design</vt:lpstr>
      <vt:lpstr>6_Default Design-First child</vt:lpstr>
      <vt:lpstr>7_Default Design-Second child</vt:lpstr>
      <vt:lpstr>8_Default Design-Third child</vt:lpstr>
      <vt:lpstr>9_Default Design-Fourth child</vt:lpstr>
      <vt:lpstr>10_Default Design-Fifth child</vt:lpstr>
      <vt:lpstr>Office Theme</vt:lpstr>
      <vt:lpstr>1_Office Theme</vt:lpstr>
      <vt:lpstr>2_Office Theme</vt:lpstr>
      <vt:lpstr>Inquiring Families Want to Know:   Engaging Families in the Outcome Rating Process</vt:lpstr>
      <vt:lpstr>PowerPoint Presentation</vt:lpstr>
      <vt:lpstr>Hearing Family Stories</vt:lpstr>
      <vt:lpstr>Gaining Family Insight</vt:lpstr>
      <vt:lpstr>Good Listener??</vt:lpstr>
      <vt:lpstr>Interviewing Pointers Westby, Burda, &amp; Metha, 2003</vt:lpstr>
      <vt:lpstr>Parent Roles</vt:lpstr>
      <vt:lpstr>Share Information Early &amp; Often</vt:lpstr>
      <vt:lpstr>What We Should Expect  from Family Involvement in the COS Rating?</vt:lpstr>
      <vt:lpstr>How Families Can Help</vt:lpstr>
      <vt:lpstr>You can't handle the truth!* </vt:lpstr>
      <vt:lpstr>PowerPoint Presentation</vt:lpstr>
      <vt:lpstr> </vt:lpstr>
      <vt:lpstr>Illinois </vt:lpstr>
      <vt:lpstr>Introduction of Child and Family Outcomes </vt:lpstr>
      <vt:lpstr>Service Coordinator Overload</vt:lpstr>
      <vt:lpstr>Illinois EI Training Program Shift </vt:lpstr>
      <vt:lpstr>Online Trainings</vt:lpstr>
      <vt:lpstr>Online Trainings</vt:lpstr>
      <vt:lpstr>Face to Face Training</vt:lpstr>
      <vt:lpstr>Provider Forums and LIC Meetings</vt:lpstr>
      <vt:lpstr>         </vt:lpstr>
      <vt:lpstr>Direct Opportunities for Family Support on Child Outcomes</vt:lpstr>
      <vt:lpstr>Resources</vt:lpstr>
      <vt:lpstr>Talking with Families</vt:lpstr>
      <vt:lpstr>Engaging Families in the Child Outcomes Summary (COS) Process:  A Framework</vt:lpstr>
      <vt:lpstr>Engaging Families in the Child Outcomes Summary Process: Video Resource</vt:lpstr>
      <vt:lpstr>Engaging Families in the Child Outcomes Summary Process:  Video Viewing Guide</vt:lpstr>
      <vt:lpstr>Engaging Families: Locally Developed Resources</vt:lpstr>
      <vt:lpstr>PowerPoint Presentation</vt:lpstr>
      <vt:lpstr>Online COS Tutorial:   Bringing It All Together</vt:lpstr>
      <vt:lpstr>Questions?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Longitudinal -  OSEP Leadership Mtng</dc:title>
  <dc:creator>ECO</dc:creator>
  <cp:lastModifiedBy>Kathi Gillaspy</cp:lastModifiedBy>
  <cp:revision>861</cp:revision>
  <cp:lastPrinted>2012-01-06T21:43:43Z</cp:lastPrinted>
  <dcterms:created xsi:type="dcterms:W3CDTF">2008-03-27T18:39:34Z</dcterms:created>
  <dcterms:modified xsi:type="dcterms:W3CDTF">2012-10-24T14:38:26Z</dcterms:modified>
</cp:coreProperties>
</file>