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5"/>
  </p:notesMasterIdLst>
  <p:sldIdLst>
    <p:sldId id="35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439" r:id="rId58"/>
    <p:sldId id="423" r:id="rId59"/>
    <p:sldId id="441" r:id="rId60"/>
    <p:sldId id="442" r:id="rId61"/>
    <p:sldId id="443" r:id="rId62"/>
    <p:sldId id="444" r:id="rId63"/>
    <p:sldId id="445" r:id="rId64"/>
    <p:sldId id="446" r:id="rId65"/>
    <p:sldId id="447" r:id="rId66"/>
    <p:sldId id="448" r:id="rId67"/>
    <p:sldId id="449" r:id="rId68"/>
    <p:sldId id="450" r:id="rId69"/>
    <p:sldId id="451" r:id="rId70"/>
    <p:sldId id="409" r:id="rId71"/>
    <p:sldId id="410" r:id="rId72"/>
    <p:sldId id="411" r:id="rId73"/>
    <p:sldId id="412" r:id="rId74"/>
    <p:sldId id="413" r:id="rId75"/>
    <p:sldId id="414" r:id="rId76"/>
    <p:sldId id="415" r:id="rId77"/>
    <p:sldId id="416" r:id="rId78"/>
    <p:sldId id="417" r:id="rId79"/>
    <p:sldId id="418" r:id="rId80"/>
    <p:sldId id="419" r:id="rId81"/>
    <p:sldId id="421" r:id="rId82"/>
    <p:sldId id="420" r:id="rId83"/>
    <p:sldId id="440"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A700"/>
    <a:srgbClr val="5FC850"/>
    <a:srgbClr val="82FF11"/>
    <a:srgbClr val="414141"/>
    <a:srgbClr val="531C79"/>
    <a:srgbClr val="595959"/>
    <a:srgbClr val="737373"/>
    <a:srgbClr val="A75D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74500" autoAdjust="0"/>
  </p:normalViewPr>
  <p:slideViewPr>
    <p:cSldViewPr>
      <p:cViewPr>
        <p:scale>
          <a:sx n="80" d="100"/>
          <a:sy n="80" d="100"/>
        </p:scale>
        <p:origin x="-864" y="864"/>
      </p:cViewPr>
      <p:guideLst>
        <p:guide orient="horz" pos="2160"/>
        <p:guide pos="2880"/>
      </p:guideLst>
    </p:cSldViewPr>
  </p:slideViewPr>
  <p:outlineViewPr>
    <p:cViewPr>
      <p:scale>
        <a:sx n="33" d="100"/>
        <a:sy n="33" d="100"/>
      </p:scale>
      <p:origin x="0" y="294"/>
    </p:cViewPr>
  </p:outlineViewPr>
  <p:notesTextViewPr>
    <p:cViewPr>
      <p:scale>
        <a:sx n="100" d="100"/>
        <a:sy n="100" d="100"/>
      </p:scale>
      <p:origin x="0" y="0"/>
    </p:cViewPr>
  </p:notesTextViewPr>
  <p:sorterViewPr>
    <p:cViewPr>
      <p:scale>
        <a:sx n="66" d="100"/>
        <a:sy n="66" d="100"/>
      </p:scale>
      <p:origin x="0" y="3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453A0E7-BED0-435E-82E4-DE0A8F260D07}" type="datetimeFigureOut">
              <a:rPr lang="en-US"/>
              <a:pPr>
                <a:defRPr/>
              </a:pPr>
              <a:t>10/27/2012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8C46285-589E-4F94-AACC-F65A50DB1FE7}" type="slidenum">
              <a:rPr lang="en-US"/>
              <a:pPr>
                <a:defRPr/>
              </a:pPr>
              <a:t>‹#›</a:t>
            </a:fld>
            <a:endParaRPr lang="en-US"/>
          </a:p>
        </p:txBody>
      </p:sp>
    </p:spTree>
    <p:extLst>
      <p:ext uri="{BB962C8B-B14F-4D97-AF65-F5344CB8AC3E}">
        <p14:creationId xmlns:p14="http://schemas.microsoft.com/office/powerpoint/2010/main" xmlns="" val="5306663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11</a:t>
            </a:fld>
            <a:endParaRPr lang="en-US"/>
          </a:p>
        </p:txBody>
      </p:sp>
    </p:spTree>
    <p:extLst>
      <p:ext uri="{BB962C8B-B14F-4D97-AF65-F5344CB8AC3E}">
        <p14:creationId xmlns:p14="http://schemas.microsoft.com/office/powerpoint/2010/main" xmlns="" val="292582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12</a:t>
            </a:fld>
            <a:endParaRPr lang="en-US"/>
          </a:p>
        </p:txBody>
      </p:sp>
    </p:spTree>
    <p:extLst>
      <p:ext uri="{BB962C8B-B14F-4D97-AF65-F5344CB8AC3E}">
        <p14:creationId xmlns:p14="http://schemas.microsoft.com/office/powerpoint/2010/main" xmlns="" val="2960847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13</a:t>
            </a:fld>
            <a:endParaRPr lang="en-US"/>
          </a:p>
        </p:txBody>
      </p:sp>
    </p:spTree>
    <p:extLst>
      <p:ext uri="{BB962C8B-B14F-4D97-AF65-F5344CB8AC3E}">
        <p14:creationId xmlns:p14="http://schemas.microsoft.com/office/powerpoint/2010/main" xmlns="" val="388852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14</a:t>
            </a:fld>
            <a:endParaRPr lang="en-US"/>
          </a:p>
        </p:txBody>
      </p:sp>
    </p:spTree>
    <p:extLst>
      <p:ext uri="{BB962C8B-B14F-4D97-AF65-F5344CB8AC3E}">
        <p14:creationId xmlns:p14="http://schemas.microsoft.com/office/powerpoint/2010/main" xmlns="" val="1743424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15</a:t>
            </a:fld>
            <a:endParaRPr lang="en-US"/>
          </a:p>
        </p:txBody>
      </p:sp>
    </p:spTree>
    <p:extLst>
      <p:ext uri="{BB962C8B-B14F-4D97-AF65-F5344CB8AC3E}">
        <p14:creationId xmlns:p14="http://schemas.microsoft.com/office/powerpoint/2010/main" xmlns="" val="2930022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16</a:t>
            </a:fld>
            <a:endParaRPr lang="en-US"/>
          </a:p>
        </p:txBody>
      </p:sp>
    </p:spTree>
    <p:extLst>
      <p:ext uri="{BB962C8B-B14F-4D97-AF65-F5344CB8AC3E}">
        <p14:creationId xmlns:p14="http://schemas.microsoft.com/office/powerpoint/2010/main" xmlns="" val="1816007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17</a:t>
            </a:fld>
            <a:endParaRPr lang="en-US" dirty="0"/>
          </a:p>
        </p:txBody>
      </p:sp>
    </p:spTree>
    <p:extLst>
      <p:ext uri="{BB962C8B-B14F-4D97-AF65-F5344CB8AC3E}">
        <p14:creationId xmlns:p14="http://schemas.microsoft.com/office/powerpoint/2010/main" xmlns="" val="874218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as you know, </a:t>
            </a:r>
            <a:r>
              <a:rPr lang="en-US" dirty="0" smtClean="0"/>
              <a:t>CEDS provides a common, voluntary</a:t>
            </a:r>
            <a:r>
              <a:rPr lang="en-US" baseline="0" dirty="0" smtClean="0"/>
              <a:t> vocabulary. These standards have been drawn almost entirely from other existing, well-known sources of education data standards.  &lt;click&gt;  </a:t>
            </a:r>
          </a:p>
          <a:p>
            <a:r>
              <a:rPr lang="en-US" baseline="0" dirty="0" smtClean="0"/>
              <a:t>In addition, CEDS now also offers powerful tools for stakeholders including the Alignment Tool and a Logical Data Model -- tangible resources to enable education data stakeholders to explore and utilize CEDS.</a:t>
            </a:r>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18</a:t>
            </a:fld>
            <a:endParaRPr lang="en-US"/>
          </a:p>
        </p:txBody>
      </p:sp>
    </p:spTree>
    <p:extLst>
      <p:ext uri="{BB962C8B-B14F-4D97-AF65-F5344CB8AC3E}">
        <p14:creationId xmlns:p14="http://schemas.microsoft.com/office/powerpoint/2010/main" xmlns="" val="171397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view of the CEDS website’s home page, from which you can access the CEDS elements, models, tools, and more.</a:t>
            </a:r>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E650AD-047E-43AB-95AF-4107757608F0}"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CEDS can now be viewed and interacted with in three key ways: </a:t>
            </a:r>
          </a:p>
          <a:p>
            <a:pPr lvl="0"/>
            <a:r>
              <a:rPr lang="en-US" i="1" dirty="0"/>
              <a:t>   -By element:</a:t>
            </a:r>
            <a:r>
              <a:rPr lang="en-US" dirty="0"/>
              <a:t> Via the CEDS Elements page, users can access a searchable glossary of the CEDS "vocabulary," including names, definitions, option sets, technical specifications, and more.</a:t>
            </a:r>
          </a:p>
          <a:p>
            <a:pPr lvl="0"/>
            <a:r>
              <a:rPr lang="en-US" i="1" dirty="0"/>
              <a:t>   -By relationship:</a:t>
            </a:r>
            <a:r>
              <a:rPr lang="en-US" dirty="0"/>
              <a:t> Through the CEDS Data Model, users can explore the relationships that exist among entities and elements—viewable both through a Domain Entity Schema and a Normalized Data Schema.</a:t>
            </a:r>
          </a:p>
          <a:p>
            <a:pPr lvl="0"/>
            <a:r>
              <a:rPr lang="en-US" i="1" dirty="0"/>
              <a:t>   -By comparison:</a:t>
            </a:r>
            <a:r>
              <a:rPr lang="en-US" dirty="0"/>
              <a:t> Supplemental tools, including the CEDS Alignment Tool enable users to take the next step and put CEDS into practice. </a:t>
            </a:r>
          </a:p>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element page of the CEDS website. Here, users can browse the CEDS elements, through a search engine and domain filter (for example users can choose early learning in the Domain Filer and just see the early learning elements.)  The page also includes Excel spreadsheets containing all of the elements for each domain, along with all associated information.</a:t>
            </a:r>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will focus</a:t>
            </a:r>
            <a:r>
              <a:rPr lang="en-US" baseline="0" dirty="0" smtClean="0"/>
              <a:t> on these components of CEDS elements. </a:t>
            </a:r>
          </a:p>
          <a:p>
            <a:r>
              <a:rPr lang="en-US" baseline="0" dirty="0" smtClean="0"/>
              <a:t>Let’s take a closer look at these pieces of information.</a:t>
            </a:r>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88899" indent="-288899">
              <a:spcBef>
                <a:spcPts val="0"/>
              </a:spcBef>
              <a:spcAft>
                <a:spcPts val="1800"/>
              </a:spcAft>
              <a:buClr>
                <a:srgbClr val="531C79"/>
              </a:buClr>
            </a:pPr>
            <a:r>
              <a:rPr lang="en-US" sz="3000" dirty="0">
                <a:solidFill>
                  <a:schemeClr val="tx1">
                    <a:lumMod val="65000"/>
                    <a:lumOff val="35000"/>
                  </a:schemeClr>
                </a:solidFill>
                <a:latin typeface="Trebuchet MS" pitchFamily="34" charset="0"/>
              </a:rPr>
              <a:t>Elements are attributes of entities, and units of data that can be defined and measured. &lt;click&gt; They are comprised of two parts: Name and definition. </a:t>
            </a:r>
            <a:r>
              <a:rPr lang="en-US" sz="3200" dirty="0">
                <a:solidFill>
                  <a:schemeClr val="tx1">
                    <a:lumMod val="65000"/>
                    <a:lumOff val="35000"/>
                  </a:schemeClr>
                </a:solidFill>
                <a:latin typeface="Trebuchet MS" pitchFamily="34" charset="0"/>
              </a:rPr>
              <a:t>In this example, the element called “Hispanic or Latino Ethnicity” indicates whether or not an individual "traces his or her origin or descent to Mexico, Puerto Rico, Cuba, Central and South America, and other Spanish cultures, regardless of race." </a:t>
            </a:r>
            <a:endParaRPr lang="en-US" sz="3000" dirty="0">
              <a:solidFill>
                <a:schemeClr val="tx1">
                  <a:lumMod val="65000"/>
                  <a:lumOff val="35000"/>
                </a:schemeClr>
              </a:solidFill>
              <a:latin typeface="Trebuchet MS"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dirty="0">
                <a:solidFill>
                  <a:schemeClr val="tx1">
                    <a:lumMod val="65000"/>
                    <a:lumOff val="35000"/>
                  </a:schemeClr>
                </a:solidFill>
                <a:latin typeface="Trebuchet MS" pitchFamily="34" charset="0"/>
              </a:rPr>
              <a:t>Options sets provide recommended alternatives or responses for an element. The option set for this element includes “Yes”, “No,” and “NotSelected”.  &lt;click&gt; For other elements, open-ended options are the appropriate responses, such as in “First Name." In these cases, no options are presented. Other option sets, such as language codes, have a large number of options.</a:t>
            </a:r>
          </a:p>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8899" indent="-288899">
              <a:spcBef>
                <a:spcPts val="0"/>
              </a:spcBef>
              <a:spcAft>
                <a:spcPts val="1800"/>
              </a:spcAft>
              <a:buClr>
                <a:srgbClr val="531C79"/>
              </a:buClr>
              <a:buFont typeface="Arial" pitchFamily="34" charset="0"/>
              <a:buChar char="•"/>
            </a:pPr>
            <a:r>
              <a:rPr lang="en-US" dirty="0">
                <a:solidFill>
                  <a:schemeClr val="tx1">
                    <a:lumMod val="65000"/>
                    <a:lumOff val="35000"/>
                  </a:schemeClr>
                </a:solidFill>
                <a:latin typeface="Trebuchet MS" pitchFamily="34" charset="0"/>
              </a:rPr>
              <a:t>Domain indicates the management level at which the data are maintained.  &lt;click&gt;</a:t>
            </a:r>
          </a:p>
          <a:p>
            <a:pPr marL="288899" indent="-288899">
              <a:spcBef>
                <a:spcPts val="0"/>
              </a:spcBef>
              <a:spcAft>
                <a:spcPts val="1800"/>
              </a:spcAft>
              <a:buClr>
                <a:srgbClr val="531C79"/>
              </a:buClr>
              <a:buFont typeface="Arial" pitchFamily="34" charset="0"/>
              <a:buChar char="•"/>
            </a:pPr>
            <a:r>
              <a:rPr lang="en-US" dirty="0">
                <a:solidFill>
                  <a:schemeClr val="tx1">
                    <a:lumMod val="65000"/>
                    <a:lumOff val="35000"/>
                  </a:schemeClr>
                </a:solidFill>
                <a:latin typeface="Trebuchet MS" pitchFamily="34" charset="0"/>
              </a:rPr>
              <a:t>Some domains also correspond with the sector(s) of the P-20 system in which entities exist. &lt;click&gt;</a:t>
            </a:r>
          </a:p>
          <a:p>
            <a:pPr marL="288899" indent="-288899">
              <a:spcBef>
                <a:spcPts val="0"/>
              </a:spcBef>
              <a:spcAft>
                <a:spcPts val="1800"/>
              </a:spcAft>
              <a:buClr>
                <a:srgbClr val="531C79"/>
              </a:buClr>
              <a:buFont typeface="Arial" pitchFamily="34" charset="0"/>
              <a:buChar char="•"/>
            </a:pPr>
            <a:r>
              <a:rPr lang="en-US" dirty="0">
                <a:solidFill>
                  <a:schemeClr val="tx1">
                    <a:lumMod val="65000"/>
                    <a:lumOff val="35000"/>
                  </a:schemeClr>
                </a:solidFill>
                <a:latin typeface="Trebuchet MS" pitchFamily="34" charset="0"/>
              </a:rPr>
              <a:t>CEDS Version 2 (v2) contains 5 domains: Early Learning, K12, and Postsecondary, as well as Assessments, and Learning Standards.</a:t>
            </a:r>
          </a:p>
          <a:p>
            <a:pPr marL="288899" indent="-288899">
              <a:spcBef>
                <a:spcPts val="0"/>
              </a:spcBef>
              <a:spcAft>
                <a:spcPts val="1800"/>
              </a:spcAft>
              <a:buClr>
                <a:srgbClr val="531C79"/>
              </a:buClr>
              <a:buFont typeface="Arial" pitchFamily="34" charset="0"/>
              <a:buChar char="•"/>
            </a:pPr>
            <a:r>
              <a:rPr lang="en-US" dirty="0">
                <a:solidFill>
                  <a:schemeClr val="tx1">
                    <a:lumMod val="65000"/>
                    <a:lumOff val="35000"/>
                  </a:schemeClr>
                </a:solidFill>
                <a:latin typeface="Trebuchet MS" pitchFamily="34" charset="0"/>
              </a:rPr>
              <a:t>In this case, you see that Hispanic or Latino Ethnicity is used in three of the domains.</a:t>
            </a:r>
          </a:p>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8899" indent="-288899">
              <a:spcBef>
                <a:spcPts val="0"/>
              </a:spcBef>
              <a:spcAft>
                <a:spcPts val="1800"/>
              </a:spcAft>
              <a:buClr>
                <a:srgbClr val="531C79"/>
              </a:buClr>
              <a:buFont typeface="Arial" pitchFamily="34" charset="0"/>
              <a:buChar char="•"/>
            </a:pPr>
            <a:r>
              <a:rPr lang="en-US" dirty="0">
                <a:solidFill>
                  <a:schemeClr val="tx1">
                    <a:lumMod val="65000"/>
                    <a:lumOff val="35000"/>
                  </a:schemeClr>
                </a:solidFill>
                <a:latin typeface="Trebuchet MS" pitchFamily="34" charset="0"/>
              </a:rPr>
              <a:t>Entities are persons, places, events, objects, or concepts about which data can be collected. &lt;click&gt;</a:t>
            </a:r>
          </a:p>
          <a:p>
            <a:pPr marL="288899" indent="-288899">
              <a:spcBef>
                <a:spcPts val="0"/>
              </a:spcBef>
              <a:spcAft>
                <a:spcPts val="1800"/>
              </a:spcAft>
              <a:buClr>
                <a:srgbClr val="531C79"/>
              </a:buClr>
              <a:buFont typeface="Arial" pitchFamily="34" charset="0"/>
              <a:buChar char="•"/>
            </a:pPr>
            <a:r>
              <a:rPr lang="en-US" dirty="0">
                <a:solidFill>
                  <a:schemeClr val="tx1">
                    <a:lumMod val="65000"/>
                    <a:lumOff val="35000"/>
                  </a:schemeClr>
                </a:solidFill>
                <a:latin typeface="Trebuchet MS" pitchFamily="34" charset="0"/>
              </a:rPr>
              <a:t>They provide context for the data elements, which are bits of information that could be used to describe one or more entities.  &lt;click</a:t>
            </a:r>
          </a:p>
          <a:p>
            <a:pPr marL="288899" indent="-288899">
              <a:spcBef>
                <a:spcPts val="0"/>
              </a:spcBef>
              <a:spcAft>
                <a:spcPts val="1800"/>
              </a:spcAft>
              <a:buClr>
                <a:srgbClr val="531C79"/>
              </a:buClr>
              <a:buFont typeface="Arial" pitchFamily="34" charset="0"/>
              <a:buChar char="•"/>
            </a:pPr>
            <a:r>
              <a:rPr lang="en-US" dirty="0">
                <a:solidFill>
                  <a:schemeClr val="tx1">
                    <a:lumMod val="65000"/>
                    <a:lumOff val="35000"/>
                  </a:schemeClr>
                </a:solidFill>
                <a:latin typeface="Trebuchet MS" pitchFamily="34" charset="0"/>
              </a:rPr>
              <a:t>In this example, you see that Hispanic or Latino Ethnicity is associated with Early Learning Child, K12 Staff, K12 Student, and Postsecondary Student.  Other examples include assessment, and Calendar. </a:t>
            </a:r>
          </a:p>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8899" indent="-288899">
              <a:spcBef>
                <a:spcPts val="0"/>
              </a:spcBef>
              <a:spcAft>
                <a:spcPts val="1800"/>
              </a:spcAft>
              <a:buClr>
                <a:srgbClr val="531C79"/>
              </a:buClr>
            </a:pPr>
            <a:r>
              <a:rPr lang="en-US" dirty="0">
                <a:solidFill>
                  <a:schemeClr val="tx1">
                    <a:lumMod val="65000"/>
                    <a:lumOff val="35000"/>
                  </a:schemeClr>
                </a:solidFill>
                <a:latin typeface="Trebuchet MS" pitchFamily="34" charset="0"/>
              </a:rPr>
              <a:t>Related Use cases indicate real-world applications for which each element can be used to support. </a:t>
            </a:r>
          </a:p>
          <a:p>
            <a:pPr marL="288899" indent="-288899">
              <a:spcBef>
                <a:spcPts val="0"/>
              </a:spcBef>
              <a:spcAft>
                <a:spcPts val="1800"/>
              </a:spcAft>
              <a:buClr>
                <a:srgbClr val="531C79"/>
              </a:buClr>
            </a:pPr>
            <a:r>
              <a:rPr lang="en-US" dirty="0">
                <a:solidFill>
                  <a:schemeClr val="tx1">
                    <a:lumMod val="65000"/>
                    <a:lumOff val="35000"/>
                  </a:schemeClr>
                </a:solidFill>
                <a:latin typeface="Trebuchet MS" pitchFamily="34" charset="0"/>
              </a:rPr>
              <a:t>This element, as you see, is used for postsecondary transition, and IPEDS reporting. &lt;click&gt;</a:t>
            </a:r>
          </a:p>
          <a:p>
            <a:pPr marL="288899" indent="-288899">
              <a:spcBef>
                <a:spcPts val="0"/>
              </a:spcBef>
              <a:spcAft>
                <a:spcPts val="1800"/>
              </a:spcAft>
              <a:buClr>
                <a:srgbClr val="531C79"/>
              </a:buClr>
            </a:pPr>
            <a:r>
              <a:rPr lang="en-US" dirty="0">
                <a:solidFill>
                  <a:schemeClr val="tx1">
                    <a:lumMod val="65000"/>
                    <a:lumOff val="35000"/>
                  </a:schemeClr>
                </a:solidFill>
                <a:latin typeface="Trebuchet MS" pitchFamily="34" charset="0"/>
              </a:rPr>
              <a:t>Other examples include EDFacts reporting, LEA-to-LEA Student Record Exchange, and High School Generated Transcript.</a:t>
            </a:r>
          </a:p>
          <a:p>
            <a:pPr defTabSz="914318">
              <a:defRPr/>
            </a:pPr>
            <a:endParaRPr lang="en-US" dirty="0" smtClean="0"/>
          </a:p>
          <a:p>
            <a:pPr defTabSz="914318">
              <a:defRPr/>
            </a:pPr>
            <a:r>
              <a:rPr lang="en-US" dirty="0" smtClean="0"/>
              <a:t>In</a:t>
            </a:r>
            <a:r>
              <a:rPr lang="en-US" baseline="0" dirty="0" smtClean="0"/>
              <a:t> addition to these pieces of information, CEDS also provides some other metadata such as &lt;click&gt; common names, abbreviations, business rules, format, and XML.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&lt;click&gt;  What is the CEDS Data Model? </a:t>
            </a:r>
            <a:r>
              <a:rPr lang="en-US" dirty="0"/>
              <a:t> </a:t>
            </a:r>
          </a:p>
          <a:p>
            <a:r>
              <a:rPr lang="en-US" dirty="0"/>
              <a:t>The CEDS Data Model presents logical view of the standards, its a system-agnostic representation that contains attributes, shows cardinality, and uses the commonly-used names for all entities. When planning to build or modify a database or implementation to align with CEDS, the Data Model provides a high-level framework to translate common entities, elements and relationships into physical models for a specific database platform that addresses the indexing, performance optimization, and normalization or </a:t>
            </a:r>
            <a:r>
              <a:rPr lang="en-US" dirty="0" err="1"/>
              <a:t>denormalization</a:t>
            </a:r>
            <a:r>
              <a:rPr lang="en-US" dirty="0"/>
              <a:t> appropriate for the specific application addressing local information needs. </a:t>
            </a:r>
            <a:endParaRPr lang="en-US" dirty="0" smtClean="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28</a:t>
            </a:fld>
            <a:endParaRPr lang="en-US"/>
          </a:p>
        </p:txBody>
      </p:sp>
    </p:spTree>
    <p:extLst>
      <p:ext uri="{BB962C8B-B14F-4D97-AF65-F5344CB8AC3E}">
        <p14:creationId xmlns:p14="http://schemas.microsoft.com/office/powerpoint/2010/main" xmlns="" val="352038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dirty="0" smtClean="0"/>
              <a:t>&lt;click&gt; What is the CEDS Alignment Tool?  [Paraphrase slide.] </a:t>
            </a:r>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3</a:t>
            </a:fld>
            <a:endParaRPr lang="en-US" dirty="0"/>
          </a:p>
        </p:txBody>
      </p:sp>
    </p:spTree>
    <p:extLst>
      <p:ext uri="{BB962C8B-B14F-4D97-AF65-F5344CB8AC3E}">
        <p14:creationId xmlns:p14="http://schemas.microsoft.com/office/powerpoint/2010/main" xmlns="" val="874218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30</a:t>
            </a:fld>
            <a:endParaRPr lang="en-US"/>
          </a:p>
        </p:txBody>
      </p:sp>
    </p:spTree>
    <p:extLst>
      <p:ext uri="{BB962C8B-B14F-4D97-AF65-F5344CB8AC3E}">
        <p14:creationId xmlns:p14="http://schemas.microsoft.com/office/powerpoint/2010/main" xmlns="" val="42983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31</a:t>
            </a:fld>
            <a:endParaRPr lang="en-US"/>
          </a:p>
        </p:txBody>
      </p:sp>
    </p:spTree>
    <p:extLst>
      <p:ext uri="{BB962C8B-B14F-4D97-AF65-F5344CB8AC3E}">
        <p14:creationId xmlns:p14="http://schemas.microsoft.com/office/powerpoint/2010/main" xmlns="" val="1072863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32</a:t>
            </a:fld>
            <a:endParaRPr lang="en-US"/>
          </a:p>
        </p:txBody>
      </p:sp>
    </p:spTree>
    <p:extLst>
      <p:ext uri="{BB962C8B-B14F-4D97-AF65-F5344CB8AC3E}">
        <p14:creationId xmlns:p14="http://schemas.microsoft.com/office/powerpoint/2010/main" xmlns="" val="4021767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280" y="686430"/>
            <a:ext cx="4559440" cy="3429000"/>
          </a:xfrm>
        </p:spPr>
      </p:sp>
      <p:sp>
        <p:nvSpPr>
          <p:cNvPr id="3" name="Notes Placeholder 2"/>
          <p:cNvSpPr>
            <a:spLocks noGrp="1"/>
          </p:cNvSpPr>
          <p:nvPr>
            <p:ph type="body" idx="1"/>
          </p:nvPr>
        </p:nvSpPr>
        <p:spPr/>
        <p:txBody>
          <a:bodyPr>
            <a:normAutofit/>
          </a:bodyPr>
          <a:lstStyle/>
          <a:p>
            <a:pPr defTabSz="914318">
              <a:defRPr/>
            </a:pPr>
            <a:r>
              <a:rPr lang="en-US" dirty="0" smtClean="0"/>
              <a:t>After making selections</a:t>
            </a:r>
            <a:r>
              <a:rPr lang="en-US" baseline="0" dirty="0" smtClean="0"/>
              <a:t> in the report wizard, you have chosen to see Map XYZ’s data dictionary &lt;click&gt;.  This is an example of how that might look.  A few things to note here.  First, in the top right corner &lt;click&gt; you see a way to view the CEDS Alignment.  Doing so will take you to this view of the data dictionary… &lt;click to next slide&gt;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280" y="686430"/>
            <a:ext cx="4559440" cy="3429000"/>
          </a:xfrm>
        </p:spPr>
      </p:sp>
      <p:sp>
        <p:nvSpPr>
          <p:cNvPr id="3" name="Notes Placeholder 2"/>
          <p:cNvSpPr>
            <a:spLocks noGrp="1"/>
          </p:cNvSpPr>
          <p:nvPr>
            <p:ph type="body" idx="1"/>
          </p:nvPr>
        </p:nvSpPr>
        <p:spPr/>
        <p:txBody>
          <a:bodyPr>
            <a:normAutofit/>
          </a:bodyPr>
          <a:lstStyle/>
          <a:p>
            <a:pPr marL="171435" indent="-171435">
              <a:buFont typeface="Arial" pitchFamily="34" charset="0"/>
              <a:buChar char="•"/>
            </a:pPr>
            <a:r>
              <a:rPr lang="en-US" dirty="0" smtClean="0"/>
              <a:t>You will notice on this view that not only is Map</a:t>
            </a:r>
            <a:r>
              <a:rPr lang="en-US" baseline="0" dirty="0" smtClean="0"/>
              <a:t> XYZ’s element &lt;click&gt; (from system name down to element name) shown, but also the CEDS element &lt;click&gt; (and it’s entity and group) are shown.  The third and fourth columns display how well Map XYZ’s element aligns to the CEDS element.  There are two ways to align to a CEDS element, by definition and by code set.  Later in this webinar, we show you the actual questions and answer choices that populate these columns.  This information is determined by the user entering the information.</a:t>
            </a:r>
          </a:p>
          <a:p>
            <a:pPr marL="171435" indent="-171435">
              <a:buFont typeface="Arial" pitchFamily="34" charset="0"/>
              <a:buChar char="•"/>
            </a:pPr>
            <a:r>
              <a:rPr lang="en-US" baseline="0" dirty="0" smtClean="0"/>
              <a:t>In this example, you will notice that Gender aligns to Sex and it’s Level of Alignment is that the two have identical wording, but use different codes.  The map’s Name element aligns to THREE CEDS elements.  In this case, there is a level of alignment for each of the CEDS elements as alignment may not be identical for all.</a:t>
            </a:r>
          </a:p>
          <a:p>
            <a:pPr marL="171435" indent="-171435">
              <a:buFont typeface="Arial" pitchFamily="34" charset="0"/>
              <a:buChar char="•"/>
            </a:pPr>
            <a:r>
              <a:rPr lang="en-US" baseline="0" dirty="0" smtClean="0"/>
              <a:t>Finally, you will notice in the last row that the map’s element “Hat Size” does not align with any of the CEDS Version 2 elements.  We will delve into this further momentarily with another report.</a:t>
            </a:r>
          </a:p>
          <a:p>
            <a:pPr marL="171435" indent="-171435">
              <a:buFont typeface="Arial" pitchFamily="34" charset="0"/>
              <a:buChar char="•"/>
            </a:pPr>
            <a:r>
              <a:rPr lang="en-US" baseline="0" dirty="0" smtClean="0"/>
              <a:t>Now, I would like to direct your attention to the top left-hand side of the screen to the button that says “Download Full Report” &lt;click&gt;.  This button will be available on all of the reports.  It will allow you to download all of the information here and in the “Show Details” view.  Speaking of “Show Details”, you will notice there are buttons to the left of each row in the table.  For any one row you can click “Show Details” to see all of the information on that row.  Here is an example of how that will look…&lt;click to next slide&gt;</a:t>
            </a:r>
          </a:p>
          <a:p>
            <a:pPr marL="171435" indent="-171435">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280" y="686430"/>
            <a:ext cx="4559440" cy="3429000"/>
          </a:xfrm>
        </p:spPr>
      </p:sp>
      <p:sp>
        <p:nvSpPr>
          <p:cNvPr id="3" name="Notes Placeholder 2"/>
          <p:cNvSpPr>
            <a:spLocks noGrp="1"/>
          </p:cNvSpPr>
          <p:nvPr>
            <p:ph type="body" idx="1"/>
          </p:nvPr>
        </p:nvSpPr>
        <p:spPr/>
        <p:txBody>
          <a:bodyPr>
            <a:normAutofit/>
          </a:bodyPr>
          <a:lstStyle/>
          <a:p>
            <a:pPr defTabSz="914318">
              <a:defRPr/>
            </a:pPr>
            <a:r>
              <a:rPr lang="en-US" dirty="0" smtClean="0"/>
              <a:t>On</a:t>
            </a:r>
            <a:r>
              <a:rPr lang="en-US" baseline="0" dirty="0" smtClean="0"/>
              <a:t> the left hand side you will see all of the information for Map XYZ’s element, and on the right hand side you will see all of the information for the CEDS element.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36</a:t>
            </a:fld>
            <a:endParaRPr lang="en-US"/>
          </a:p>
        </p:txBody>
      </p:sp>
    </p:spTree>
    <p:extLst>
      <p:ext uri="{BB962C8B-B14F-4D97-AF65-F5344CB8AC3E}">
        <p14:creationId xmlns:p14="http://schemas.microsoft.com/office/powerpoint/2010/main" xmlns="" val="1646784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37</a:t>
            </a:fld>
            <a:endParaRPr lang="en-US"/>
          </a:p>
        </p:txBody>
      </p:sp>
    </p:spTree>
    <p:extLst>
      <p:ext uri="{BB962C8B-B14F-4D97-AF65-F5344CB8AC3E}">
        <p14:creationId xmlns:p14="http://schemas.microsoft.com/office/powerpoint/2010/main" xmlns="" val="1002304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2012, we will begin developing the Use Case Generator. [Paraphrase slide.]  The uses we are talking about here are policy questions, metrics or indicators, other standards, etc.  So you can put in your organization’s policy questions and what elements are needed to measure success.  That also means you can look at other organization’s policy questions and map your elements to see if you have the information needed to answer them.</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is not available on the CEDS website, yet but will be coming later in 2012.</a:t>
            </a:r>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38</a:t>
            </a:fld>
            <a:endParaRPr lang="en-US"/>
          </a:p>
        </p:txBody>
      </p:sp>
    </p:spTree>
    <p:extLst>
      <p:ext uri="{BB962C8B-B14F-4D97-AF65-F5344CB8AC3E}">
        <p14:creationId xmlns:p14="http://schemas.microsoft.com/office/powerpoint/2010/main" xmlns="" val="3893155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2012, we will begin developing the Use Case Generator. [Paraphrase slide.]  The uses we are talking about here are policy questions, metrics or indicators, other standards, etc.  So you can put in your organization’s policy questions and what elements are needed to measure success.  That also means you can look at other organization’s policy questions and map your elements to see if you have the information needed to answer them.</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is not available on the CEDS website, yet but will be coming later in 2012.</a:t>
            </a:r>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39</a:t>
            </a:fld>
            <a:endParaRPr lang="en-US"/>
          </a:p>
        </p:txBody>
      </p:sp>
    </p:spTree>
    <p:extLst>
      <p:ext uri="{BB962C8B-B14F-4D97-AF65-F5344CB8AC3E}">
        <p14:creationId xmlns:p14="http://schemas.microsoft.com/office/powerpoint/2010/main" xmlns="" val="389315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4</a:t>
            </a:fld>
            <a:endParaRPr lang="en-US"/>
          </a:p>
        </p:txBody>
      </p:sp>
    </p:spTree>
    <p:extLst>
      <p:ext uri="{BB962C8B-B14F-4D97-AF65-F5344CB8AC3E}">
        <p14:creationId xmlns:p14="http://schemas.microsoft.com/office/powerpoint/2010/main" xmlns="" val="1842917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introduce</a:t>
            </a:r>
            <a:r>
              <a:rPr lang="en-US" baseline="0" dirty="0" smtClean="0"/>
              <a:t> you to CEDS: the need it meets</a:t>
            </a:r>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42</a:t>
            </a:fld>
            <a:endParaRPr lang="en-US" dirty="0"/>
          </a:p>
        </p:txBody>
      </p:sp>
    </p:spTree>
    <p:extLst>
      <p:ext uri="{BB962C8B-B14F-4D97-AF65-F5344CB8AC3E}">
        <p14:creationId xmlns:p14="http://schemas.microsoft.com/office/powerpoint/2010/main" xmlns="" val="874218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C8867F-4FCE-40BE-B025-97FE56C9E700}"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C8867F-4FCE-40BE-B025-97FE56C9E700}"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C8867F-4FCE-40BE-B025-97FE56C9E700}"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377D19-3741-4984-902B-7D2EF1DC3789}" type="slidenum">
              <a:rPr lang="en-US" smtClean="0"/>
              <a:pPr>
                <a:defRPr/>
              </a:pPr>
              <a:t>65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introduce</a:t>
            </a:r>
            <a:r>
              <a:rPr lang="en-US" baseline="0" dirty="0" smtClean="0"/>
              <a:t> you to CEDS: the need it meets</a:t>
            </a:r>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66</a:t>
            </a:fld>
            <a:endParaRPr lang="en-US" dirty="0"/>
          </a:p>
        </p:txBody>
      </p:sp>
    </p:spTree>
    <p:extLst>
      <p:ext uri="{BB962C8B-B14F-4D97-AF65-F5344CB8AC3E}">
        <p14:creationId xmlns:p14="http://schemas.microsoft.com/office/powerpoint/2010/main" xmlns="" val="874218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67</a:t>
            </a:fld>
            <a:endParaRPr lang="en-US"/>
          </a:p>
        </p:txBody>
      </p:sp>
    </p:spTree>
    <p:extLst>
      <p:ext uri="{BB962C8B-B14F-4D97-AF65-F5344CB8AC3E}">
        <p14:creationId xmlns:p14="http://schemas.microsoft.com/office/powerpoint/2010/main" xmlns="" val="2009424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68</a:t>
            </a:fld>
            <a:endParaRPr lang="en-US"/>
          </a:p>
        </p:txBody>
      </p:sp>
    </p:spTree>
    <p:extLst>
      <p:ext uri="{BB962C8B-B14F-4D97-AF65-F5344CB8AC3E}">
        <p14:creationId xmlns:p14="http://schemas.microsoft.com/office/powerpoint/2010/main" xmlns="" val="15690967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69</a:t>
            </a:fld>
            <a:endParaRPr lang="en-US"/>
          </a:p>
        </p:txBody>
      </p:sp>
    </p:spTree>
    <p:extLst>
      <p:ext uri="{BB962C8B-B14F-4D97-AF65-F5344CB8AC3E}">
        <p14:creationId xmlns:p14="http://schemas.microsoft.com/office/powerpoint/2010/main" xmlns="" val="1150241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70</a:t>
            </a:fld>
            <a:endParaRPr lang="en-US"/>
          </a:p>
        </p:txBody>
      </p:sp>
    </p:spTree>
    <p:extLst>
      <p:ext uri="{BB962C8B-B14F-4D97-AF65-F5344CB8AC3E}">
        <p14:creationId xmlns:p14="http://schemas.microsoft.com/office/powerpoint/2010/main" xmlns="" val="124710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5</a:t>
            </a:fld>
            <a:endParaRPr lang="en-US"/>
          </a:p>
        </p:txBody>
      </p:sp>
    </p:spTree>
    <p:extLst>
      <p:ext uri="{BB962C8B-B14F-4D97-AF65-F5344CB8AC3E}">
        <p14:creationId xmlns:p14="http://schemas.microsoft.com/office/powerpoint/2010/main" xmlns="" val="822546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71</a:t>
            </a:fld>
            <a:endParaRPr lang="en-US"/>
          </a:p>
        </p:txBody>
      </p:sp>
    </p:spTree>
    <p:extLst>
      <p:ext uri="{BB962C8B-B14F-4D97-AF65-F5344CB8AC3E}">
        <p14:creationId xmlns:p14="http://schemas.microsoft.com/office/powerpoint/2010/main" xmlns="" val="1436115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72</a:t>
            </a:fld>
            <a:endParaRPr lang="en-US"/>
          </a:p>
        </p:txBody>
      </p:sp>
    </p:spTree>
    <p:extLst>
      <p:ext uri="{BB962C8B-B14F-4D97-AF65-F5344CB8AC3E}">
        <p14:creationId xmlns:p14="http://schemas.microsoft.com/office/powerpoint/2010/main" xmlns="" val="17016398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73</a:t>
            </a:fld>
            <a:endParaRPr lang="en-US"/>
          </a:p>
        </p:txBody>
      </p:sp>
    </p:spTree>
    <p:extLst>
      <p:ext uri="{BB962C8B-B14F-4D97-AF65-F5344CB8AC3E}">
        <p14:creationId xmlns:p14="http://schemas.microsoft.com/office/powerpoint/2010/main" xmlns="" val="2836351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74</a:t>
            </a:fld>
            <a:endParaRPr lang="en-US"/>
          </a:p>
        </p:txBody>
      </p:sp>
    </p:spTree>
    <p:extLst>
      <p:ext uri="{BB962C8B-B14F-4D97-AF65-F5344CB8AC3E}">
        <p14:creationId xmlns:p14="http://schemas.microsoft.com/office/powerpoint/2010/main" xmlns="" val="14280563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75</a:t>
            </a:fld>
            <a:endParaRPr lang="en-US"/>
          </a:p>
        </p:txBody>
      </p:sp>
    </p:spTree>
    <p:extLst>
      <p:ext uri="{BB962C8B-B14F-4D97-AF65-F5344CB8AC3E}">
        <p14:creationId xmlns:p14="http://schemas.microsoft.com/office/powerpoint/2010/main" xmlns="" val="11785618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76</a:t>
            </a:fld>
            <a:endParaRPr lang="en-US"/>
          </a:p>
        </p:txBody>
      </p:sp>
    </p:spTree>
    <p:extLst>
      <p:ext uri="{BB962C8B-B14F-4D97-AF65-F5344CB8AC3E}">
        <p14:creationId xmlns:p14="http://schemas.microsoft.com/office/powerpoint/2010/main" xmlns="" val="10462278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77</a:t>
            </a:fld>
            <a:endParaRPr lang="en-US" dirty="0">
              <a:solidFill>
                <a:prstClr val="black"/>
              </a:solidFill>
            </a:endParaRPr>
          </a:p>
        </p:txBody>
      </p:sp>
    </p:spTree>
    <p:extLst>
      <p:ext uri="{BB962C8B-B14F-4D97-AF65-F5344CB8AC3E}">
        <p14:creationId xmlns:p14="http://schemas.microsoft.com/office/powerpoint/2010/main" xmlns="" val="8742180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78</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a:t>
            </a:r>
            <a:r>
              <a:rPr lang="en-US" baseline="0" dirty="0" smtClean="0"/>
              <a:t> names and emails</a:t>
            </a:r>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79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endParaRPr lang="en-US" baseline="0" dirty="0" smtClean="0"/>
          </a:p>
        </p:txBody>
      </p:sp>
      <p:sp>
        <p:nvSpPr>
          <p:cNvPr id="4" name="Slide Number Placeholder 3"/>
          <p:cNvSpPr>
            <a:spLocks noGrp="1"/>
          </p:cNvSpPr>
          <p:nvPr>
            <p:ph type="sldNum" sz="quarter" idx="10"/>
          </p:nvPr>
        </p:nvSpPr>
        <p:spPr/>
        <p:txBody>
          <a:bodyPr/>
          <a:lstStyle/>
          <a:p>
            <a:fld id="{83B79FB1-0690-44C2-AF2B-00BFC53768C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6D2FBA-CF1F-4F78-AB1C-42345585EA0E}" type="slidenum">
              <a:rPr lang="en-US" smtClean="0"/>
              <a:pPr>
                <a:defRPr/>
              </a:pPr>
              <a:t>7</a:t>
            </a:fld>
            <a:endParaRPr lang="en-US"/>
          </a:p>
        </p:txBody>
      </p:sp>
    </p:spTree>
    <p:extLst>
      <p:ext uri="{BB962C8B-B14F-4D97-AF65-F5344CB8AC3E}">
        <p14:creationId xmlns:p14="http://schemas.microsoft.com/office/powerpoint/2010/main" xmlns="" val="89439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8</a:t>
            </a:fld>
            <a:endParaRPr lang="en-US"/>
          </a:p>
        </p:txBody>
      </p:sp>
    </p:spTree>
    <p:extLst>
      <p:ext uri="{BB962C8B-B14F-4D97-AF65-F5344CB8AC3E}">
        <p14:creationId xmlns:p14="http://schemas.microsoft.com/office/powerpoint/2010/main" xmlns="" val="278081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5142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flip="none" rotWithShape="1">
          <a:gsLst>
            <a:gs pos="16000">
              <a:schemeClr val="bg1"/>
            </a:gs>
            <a:gs pos="50000">
              <a:schemeClr val="tx1">
                <a:lumMod val="50000"/>
                <a:lumOff val="50000"/>
                <a:alpha val="66000"/>
              </a:schemeClr>
            </a:gs>
            <a:gs pos="100000">
              <a:schemeClr val="tx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Rounded Rectangle 7"/>
          <p:cNvSpPr/>
          <p:nvPr userDrawn="1"/>
        </p:nvSpPr>
        <p:spPr>
          <a:xfrm>
            <a:off x="76200" y="457200"/>
            <a:ext cx="8991600" cy="457200"/>
          </a:xfrm>
          <a:prstGeom prst="roundRect">
            <a:avLst/>
          </a:prstGeom>
          <a:solidFill>
            <a:schemeClr val="bg1">
              <a:lumMod val="50000"/>
            </a:schemeClr>
          </a:solidFill>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28600" y="539751"/>
            <a:ext cx="609596" cy="304798"/>
          </a:xfrm>
          <a:prstGeom prst="rect">
            <a:avLst/>
          </a:prstGeom>
        </p:spPr>
      </p:pic>
      <p:sp>
        <p:nvSpPr>
          <p:cNvPr id="10" name="TextBox 9"/>
          <p:cNvSpPr txBox="1"/>
          <p:nvPr userDrawn="1"/>
        </p:nvSpPr>
        <p:spPr>
          <a:xfrm>
            <a:off x="685800" y="536059"/>
            <a:ext cx="1676400" cy="307777"/>
          </a:xfrm>
          <a:prstGeom prst="rect">
            <a:avLst/>
          </a:prstGeom>
          <a:noFill/>
        </p:spPr>
        <p:txBody>
          <a:bodyPr wrap="square" rtlCol="0">
            <a:spAutoFit/>
          </a:bodyPr>
          <a:lstStyle/>
          <a:p>
            <a:r>
              <a:rPr lang="en-US" sz="1400" dirty="0" smtClean="0">
                <a:solidFill>
                  <a:schemeClr val="bg1"/>
                </a:solidFill>
              </a:rPr>
              <a:t>Custom View</a:t>
            </a:r>
            <a:endParaRPr lang="en-US" sz="1400" dirty="0">
              <a:solidFill>
                <a:schemeClr val="bg1"/>
              </a:solidFill>
            </a:endParaRPr>
          </a:p>
        </p:txBody>
      </p:sp>
      <p:cxnSp>
        <p:nvCxnSpPr>
          <p:cNvPr id="11" name="Straight Connector 10"/>
          <p:cNvCxnSpPr/>
          <p:nvPr userDrawn="1"/>
        </p:nvCxnSpPr>
        <p:spPr>
          <a:xfrm>
            <a:off x="1943100" y="526534"/>
            <a:ext cx="0" cy="378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2057400" y="536059"/>
            <a:ext cx="1371600" cy="307777"/>
          </a:xfrm>
          <a:prstGeom prst="rect">
            <a:avLst/>
          </a:prstGeom>
          <a:noFill/>
        </p:spPr>
        <p:txBody>
          <a:bodyPr wrap="square" rtlCol="0">
            <a:spAutoFit/>
          </a:bodyPr>
          <a:lstStyle/>
          <a:p>
            <a:r>
              <a:rPr lang="en-US" sz="1400" dirty="0" smtClean="0">
                <a:solidFill>
                  <a:schemeClr val="bg1"/>
                </a:solidFill>
              </a:rPr>
              <a:t>Early Learning</a:t>
            </a:r>
            <a:endParaRPr lang="en-US" sz="1400" dirty="0">
              <a:solidFill>
                <a:schemeClr val="bg1"/>
              </a:solidFill>
            </a:endParaRPr>
          </a:p>
        </p:txBody>
      </p:sp>
      <p:sp>
        <p:nvSpPr>
          <p:cNvPr id="13" name="TextBox 12"/>
          <p:cNvSpPr txBox="1"/>
          <p:nvPr userDrawn="1"/>
        </p:nvSpPr>
        <p:spPr>
          <a:xfrm>
            <a:off x="3438525" y="533400"/>
            <a:ext cx="1371600" cy="307777"/>
          </a:xfrm>
          <a:prstGeom prst="rect">
            <a:avLst/>
          </a:prstGeom>
          <a:noFill/>
        </p:spPr>
        <p:txBody>
          <a:bodyPr wrap="square" rtlCol="0">
            <a:spAutoFit/>
          </a:bodyPr>
          <a:lstStyle/>
          <a:p>
            <a:r>
              <a:rPr lang="en-US" sz="1400" dirty="0" smtClean="0">
                <a:solidFill>
                  <a:schemeClr val="bg1"/>
                </a:solidFill>
              </a:rPr>
              <a:t>K12</a:t>
            </a:r>
            <a:endParaRPr lang="en-US" sz="1400" dirty="0">
              <a:solidFill>
                <a:schemeClr val="bg1"/>
              </a:solidFill>
            </a:endParaRPr>
          </a:p>
        </p:txBody>
      </p:sp>
      <p:sp>
        <p:nvSpPr>
          <p:cNvPr id="14" name="TextBox 13"/>
          <p:cNvSpPr txBox="1"/>
          <p:nvPr userDrawn="1"/>
        </p:nvSpPr>
        <p:spPr>
          <a:xfrm>
            <a:off x="4191000" y="533400"/>
            <a:ext cx="1371600" cy="307777"/>
          </a:xfrm>
          <a:prstGeom prst="rect">
            <a:avLst/>
          </a:prstGeom>
          <a:noFill/>
        </p:spPr>
        <p:txBody>
          <a:bodyPr wrap="square" rtlCol="0">
            <a:spAutoFit/>
          </a:bodyPr>
          <a:lstStyle/>
          <a:p>
            <a:r>
              <a:rPr lang="en-US" sz="1400" dirty="0" smtClean="0">
                <a:solidFill>
                  <a:schemeClr val="bg1"/>
                </a:solidFill>
              </a:rPr>
              <a:t>Postsecondary</a:t>
            </a:r>
            <a:endParaRPr lang="en-US" sz="1400" dirty="0">
              <a:solidFill>
                <a:schemeClr val="bg1"/>
              </a:solidFill>
            </a:endParaRPr>
          </a:p>
        </p:txBody>
      </p:sp>
      <p:cxnSp>
        <p:nvCxnSpPr>
          <p:cNvPr id="15" name="Straight Connector 14"/>
          <p:cNvCxnSpPr/>
          <p:nvPr userDrawn="1"/>
        </p:nvCxnSpPr>
        <p:spPr>
          <a:xfrm>
            <a:off x="3352800" y="523875"/>
            <a:ext cx="0" cy="378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038600" y="517009"/>
            <a:ext cx="0" cy="378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562600" y="514350"/>
            <a:ext cx="0" cy="378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5715000" y="533400"/>
            <a:ext cx="1371600" cy="307777"/>
          </a:xfrm>
          <a:prstGeom prst="rect">
            <a:avLst/>
          </a:prstGeom>
          <a:noFill/>
        </p:spPr>
        <p:txBody>
          <a:bodyPr wrap="square" rtlCol="0">
            <a:spAutoFit/>
          </a:bodyPr>
          <a:lstStyle/>
          <a:p>
            <a:r>
              <a:rPr lang="en-US" sz="1400" dirty="0" smtClean="0">
                <a:solidFill>
                  <a:schemeClr val="bg1"/>
                </a:solidFill>
              </a:rPr>
              <a:t>Combined</a:t>
            </a:r>
            <a:endParaRPr lang="en-US" sz="1400" dirty="0">
              <a:solidFill>
                <a:schemeClr val="bg1"/>
              </a:solidFill>
            </a:endParaRPr>
          </a:p>
        </p:txBody>
      </p:sp>
      <p:sp>
        <p:nvSpPr>
          <p:cNvPr id="19" name="Rounded Rectangle 18"/>
          <p:cNvSpPr/>
          <p:nvPr userDrawn="1"/>
        </p:nvSpPr>
        <p:spPr>
          <a:xfrm>
            <a:off x="76200" y="990600"/>
            <a:ext cx="8991600" cy="383977"/>
          </a:xfrm>
          <a:prstGeom prst="roundRect">
            <a:avLst/>
          </a:prstGeom>
          <a:solidFill>
            <a:schemeClr val="accent4">
              <a:lumMod val="60000"/>
              <a:lumOff val="40000"/>
            </a:schemeClr>
          </a:solidFill>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76200" y="1045030"/>
            <a:ext cx="642258" cy="307777"/>
          </a:xfrm>
          <a:prstGeom prst="rect">
            <a:avLst/>
          </a:prstGeom>
          <a:noFill/>
        </p:spPr>
        <p:txBody>
          <a:bodyPr wrap="square" rtlCol="0">
            <a:spAutoFit/>
          </a:bodyPr>
          <a:lstStyle/>
          <a:p>
            <a:pPr algn="ctr"/>
            <a:r>
              <a:rPr lang="en-US" sz="1400" dirty="0" smtClean="0">
                <a:solidFill>
                  <a:schemeClr val="bg1"/>
                </a:solidFill>
              </a:rPr>
              <a:t>Home</a:t>
            </a:r>
            <a:endParaRPr lang="en-US" sz="1400" dirty="0">
              <a:solidFill>
                <a:schemeClr val="bg1"/>
              </a:solidFill>
            </a:endParaRPr>
          </a:p>
        </p:txBody>
      </p:sp>
      <p:cxnSp>
        <p:nvCxnSpPr>
          <p:cNvPr id="21" name="Straight Connector 20"/>
          <p:cNvCxnSpPr/>
          <p:nvPr userDrawn="1"/>
        </p:nvCxnSpPr>
        <p:spPr>
          <a:xfrm>
            <a:off x="718458" y="1009745"/>
            <a:ext cx="0" cy="37834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18458" y="1042051"/>
            <a:ext cx="1034142" cy="307777"/>
          </a:xfrm>
          <a:prstGeom prst="rect">
            <a:avLst/>
          </a:prstGeom>
          <a:noFill/>
        </p:spPr>
        <p:txBody>
          <a:bodyPr wrap="square" rtlCol="0">
            <a:spAutoFit/>
          </a:bodyPr>
          <a:lstStyle/>
          <a:p>
            <a:pPr algn="ctr"/>
            <a:r>
              <a:rPr lang="en-US" sz="1400" dirty="0" smtClean="0">
                <a:solidFill>
                  <a:schemeClr val="bg1"/>
                </a:solidFill>
              </a:rPr>
              <a:t>Elements</a:t>
            </a:r>
            <a:endParaRPr lang="en-US" sz="1400" dirty="0">
              <a:solidFill>
                <a:schemeClr val="bg1"/>
              </a:solidFill>
            </a:endParaRPr>
          </a:p>
        </p:txBody>
      </p:sp>
      <p:sp>
        <p:nvSpPr>
          <p:cNvPr id="23" name="TextBox 22"/>
          <p:cNvSpPr txBox="1"/>
          <p:nvPr userDrawn="1"/>
        </p:nvSpPr>
        <p:spPr>
          <a:xfrm>
            <a:off x="1752600" y="1035050"/>
            <a:ext cx="1219200" cy="307777"/>
          </a:xfrm>
          <a:prstGeom prst="rect">
            <a:avLst/>
          </a:prstGeom>
          <a:noFill/>
        </p:spPr>
        <p:txBody>
          <a:bodyPr wrap="square" rtlCol="0">
            <a:spAutoFit/>
          </a:bodyPr>
          <a:lstStyle/>
          <a:p>
            <a:pPr algn="ctr"/>
            <a:r>
              <a:rPr lang="en-US" sz="1400" dirty="0" smtClean="0">
                <a:solidFill>
                  <a:schemeClr val="bg1"/>
                </a:solidFill>
              </a:rPr>
              <a:t>Data Model</a:t>
            </a:r>
            <a:endParaRPr lang="en-US" sz="1400" dirty="0">
              <a:solidFill>
                <a:schemeClr val="bg1"/>
              </a:solidFill>
            </a:endParaRPr>
          </a:p>
        </p:txBody>
      </p:sp>
      <p:sp>
        <p:nvSpPr>
          <p:cNvPr id="24" name="TextBox 23"/>
          <p:cNvSpPr txBox="1"/>
          <p:nvPr userDrawn="1"/>
        </p:nvSpPr>
        <p:spPr>
          <a:xfrm>
            <a:off x="2971800" y="1030514"/>
            <a:ext cx="1600200" cy="307777"/>
          </a:xfrm>
          <a:prstGeom prst="rect">
            <a:avLst/>
          </a:prstGeom>
          <a:noFill/>
        </p:spPr>
        <p:txBody>
          <a:bodyPr wrap="square" rtlCol="0">
            <a:spAutoFit/>
          </a:bodyPr>
          <a:lstStyle/>
          <a:p>
            <a:pPr algn="ctr"/>
            <a:r>
              <a:rPr lang="en-US" sz="1400" dirty="0" smtClean="0">
                <a:solidFill>
                  <a:schemeClr val="bg1"/>
                </a:solidFill>
              </a:rPr>
              <a:t>Alignment Tool</a:t>
            </a:r>
            <a:endParaRPr lang="en-US" sz="1400" dirty="0">
              <a:solidFill>
                <a:schemeClr val="bg1"/>
              </a:solidFill>
            </a:endParaRPr>
          </a:p>
        </p:txBody>
      </p:sp>
      <p:sp>
        <p:nvSpPr>
          <p:cNvPr id="25" name="TextBox 24"/>
          <p:cNvSpPr txBox="1"/>
          <p:nvPr userDrawn="1"/>
        </p:nvSpPr>
        <p:spPr>
          <a:xfrm>
            <a:off x="4572000" y="1031517"/>
            <a:ext cx="1676400" cy="307777"/>
          </a:xfrm>
          <a:prstGeom prst="rect">
            <a:avLst/>
          </a:prstGeom>
          <a:noFill/>
        </p:spPr>
        <p:txBody>
          <a:bodyPr wrap="square" rtlCol="0">
            <a:spAutoFit/>
          </a:bodyPr>
          <a:lstStyle/>
          <a:p>
            <a:pPr algn="ctr"/>
            <a:r>
              <a:rPr lang="en-US" sz="1400" dirty="0" smtClean="0">
                <a:solidFill>
                  <a:schemeClr val="bg1"/>
                </a:solidFill>
              </a:rPr>
              <a:t>Use Case Generator</a:t>
            </a:r>
            <a:endParaRPr lang="en-US" sz="1400" dirty="0">
              <a:solidFill>
                <a:schemeClr val="bg1"/>
              </a:solidFill>
            </a:endParaRPr>
          </a:p>
        </p:txBody>
      </p:sp>
      <p:cxnSp>
        <p:nvCxnSpPr>
          <p:cNvPr id="26" name="Straight Connector 25"/>
          <p:cNvCxnSpPr/>
          <p:nvPr userDrawn="1"/>
        </p:nvCxnSpPr>
        <p:spPr>
          <a:xfrm>
            <a:off x="1752600" y="998859"/>
            <a:ext cx="0" cy="37834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971800" y="996236"/>
            <a:ext cx="0" cy="37834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572000" y="998859"/>
            <a:ext cx="0" cy="37834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28"/>
          <p:cNvSpPr/>
          <p:nvPr userDrawn="1"/>
        </p:nvSpPr>
        <p:spPr>
          <a:xfrm>
            <a:off x="8077200" y="152400"/>
            <a:ext cx="990600" cy="152400"/>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6858000" y="152400"/>
            <a:ext cx="990600" cy="152400"/>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6781800" y="0"/>
            <a:ext cx="1371600" cy="215444"/>
          </a:xfrm>
          <a:prstGeom prst="rect">
            <a:avLst/>
          </a:prstGeom>
          <a:noFill/>
        </p:spPr>
        <p:txBody>
          <a:bodyPr wrap="square" rtlCol="0">
            <a:spAutoFit/>
          </a:bodyPr>
          <a:lstStyle/>
          <a:p>
            <a:r>
              <a:rPr lang="en-US" sz="800" dirty="0" smtClean="0">
                <a:solidFill>
                  <a:schemeClr val="bg1">
                    <a:lumMod val="65000"/>
                  </a:schemeClr>
                </a:solidFill>
              </a:rPr>
              <a:t>User Name</a:t>
            </a:r>
            <a:endParaRPr lang="en-US" sz="800" dirty="0">
              <a:solidFill>
                <a:schemeClr val="bg1">
                  <a:lumMod val="65000"/>
                </a:schemeClr>
              </a:solidFill>
            </a:endParaRPr>
          </a:p>
        </p:txBody>
      </p:sp>
      <p:sp>
        <p:nvSpPr>
          <p:cNvPr id="32" name="TextBox 31"/>
          <p:cNvSpPr txBox="1"/>
          <p:nvPr userDrawn="1"/>
        </p:nvSpPr>
        <p:spPr>
          <a:xfrm>
            <a:off x="8001000" y="0"/>
            <a:ext cx="1371600" cy="215444"/>
          </a:xfrm>
          <a:prstGeom prst="rect">
            <a:avLst/>
          </a:prstGeom>
          <a:noFill/>
        </p:spPr>
        <p:txBody>
          <a:bodyPr wrap="square" rtlCol="0">
            <a:spAutoFit/>
          </a:bodyPr>
          <a:lstStyle/>
          <a:p>
            <a:r>
              <a:rPr lang="en-US" sz="800" dirty="0" smtClean="0">
                <a:solidFill>
                  <a:schemeClr val="bg1">
                    <a:lumMod val="65000"/>
                  </a:schemeClr>
                </a:solidFill>
              </a:rPr>
              <a:t>Password</a:t>
            </a:r>
            <a:endParaRPr lang="en-US" sz="800" dirty="0">
              <a:solidFill>
                <a:schemeClr val="bg1">
                  <a:lumMod val="65000"/>
                </a:schemeClr>
              </a:solidFill>
            </a:endParaRPr>
          </a:p>
        </p:txBody>
      </p:sp>
      <p:sp>
        <p:nvSpPr>
          <p:cNvPr id="33" name="TextBox 32"/>
          <p:cNvSpPr txBox="1"/>
          <p:nvPr userDrawn="1"/>
        </p:nvSpPr>
        <p:spPr>
          <a:xfrm>
            <a:off x="6400800" y="273978"/>
            <a:ext cx="2763748" cy="215444"/>
          </a:xfrm>
          <a:prstGeom prst="rect">
            <a:avLst/>
          </a:prstGeom>
          <a:noFill/>
        </p:spPr>
        <p:txBody>
          <a:bodyPr wrap="square" rtlCol="0">
            <a:spAutoFit/>
          </a:bodyPr>
          <a:lstStyle/>
          <a:p>
            <a:pPr algn="r"/>
            <a:r>
              <a:rPr lang="en-US" sz="800" u="sng" dirty="0" smtClean="0">
                <a:solidFill>
                  <a:schemeClr val="tx2">
                    <a:lumMod val="60000"/>
                    <a:lumOff val="40000"/>
                  </a:schemeClr>
                </a:solidFill>
              </a:rPr>
              <a:t>Create an Account</a:t>
            </a:r>
            <a:r>
              <a:rPr lang="en-US" sz="800" u="none" dirty="0" smtClean="0">
                <a:solidFill>
                  <a:schemeClr val="tx2">
                    <a:lumMod val="60000"/>
                    <a:lumOff val="40000"/>
                  </a:schemeClr>
                </a:solidFill>
              </a:rPr>
              <a:t>       </a:t>
            </a:r>
            <a:r>
              <a:rPr lang="en-US" sz="800" u="none" baseline="0" dirty="0" smtClean="0">
                <a:solidFill>
                  <a:schemeClr val="tx2">
                    <a:lumMod val="60000"/>
                    <a:lumOff val="40000"/>
                  </a:schemeClr>
                </a:solidFill>
              </a:rPr>
              <a:t> </a:t>
            </a:r>
            <a:r>
              <a:rPr lang="en-US" sz="800" dirty="0" smtClean="0">
                <a:solidFill>
                  <a:schemeClr val="bg1">
                    <a:lumMod val="65000"/>
                  </a:schemeClr>
                </a:solidFill>
              </a:rPr>
              <a:t>Forgot </a:t>
            </a:r>
            <a:r>
              <a:rPr lang="en-US" sz="800" u="sng" dirty="0" smtClean="0">
                <a:solidFill>
                  <a:schemeClr val="tx2">
                    <a:lumMod val="60000"/>
                    <a:lumOff val="40000"/>
                  </a:schemeClr>
                </a:solidFill>
              </a:rPr>
              <a:t>User Name </a:t>
            </a:r>
            <a:r>
              <a:rPr lang="en-US" sz="800" dirty="0" smtClean="0">
                <a:solidFill>
                  <a:schemeClr val="bg1">
                    <a:lumMod val="65000"/>
                  </a:schemeClr>
                </a:solidFill>
              </a:rPr>
              <a:t>or </a:t>
            </a:r>
            <a:r>
              <a:rPr lang="en-US" sz="800" u="sng" dirty="0" smtClean="0">
                <a:solidFill>
                  <a:schemeClr val="tx2">
                    <a:lumMod val="60000"/>
                    <a:lumOff val="40000"/>
                  </a:schemeClr>
                </a:solidFill>
              </a:rPr>
              <a:t>Password</a:t>
            </a:r>
            <a:endParaRPr lang="en-US" sz="800" u="sng" dirty="0">
              <a:solidFill>
                <a:schemeClr val="tx2">
                  <a:lumMod val="60000"/>
                  <a:lumOff val="40000"/>
                </a:schemeClr>
              </a:solidFill>
            </a:endParaRPr>
          </a:p>
        </p:txBody>
      </p:sp>
      <p:cxnSp>
        <p:nvCxnSpPr>
          <p:cNvPr id="34" name="Straight Connector 33"/>
          <p:cNvCxnSpPr/>
          <p:nvPr userDrawn="1"/>
        </p:nvCxnSpPr>
        <p:spPr>
          <a:xfrm>
            <a:off x="6248400" y="990600"/>
            <a:ext cx="0" cy="37834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userDrawn="1"/>
        </p:nvSpPr>
        <p:spPr>
          <a:xfrm>
            <a:off x="6248400" y="1044773"/>
            <a:ext cx="838200" cy="307777"/>
          </a:xfrm>
          <a:prstGeom prst="rect">
            <a:avLst/>
          </a:prstGeom>
          <a:noFill/>
        </p:spPr>
        <p:txBody>
          <a:bodyPr wrap="square" rtlCol="0">
            <a:spAutoFit/>
          </a:bodyPr>
          <a:lstStyle/>
          <a:p>
            <a:pPr algn="ctr"/>
            <a:r>
              <a:rPr lang="en-US" sz="1400" dirty="0" smtClean="0">
                <a:solidFill>
                  <a:schemeClr val="bg1"/>
                </a:solidFill>
              </a:rPr>
              <a:t>Reports</a:t>
            </a:r>
            <a:endParaRPr lang="en-US" sz="1400" dirty="0">
              <a:solidFill>
                <a:schemeClr val="bg1"/>
              </a:solidFill>
            </a:endParaRPr>
          </a:p>
        </p:txBody>
      </p:sp>
      <p:cxnSp>
        <p:nvCxnSpPr>
          <p:cNvPr id="36" name="Straight Connector 35"/>
          <p:cNvCxnSpPr/>
          <p:nvPr userDrawn="1"/>
        </p:nvCxnSpPr>
        <p:spPr>
          <a:xfrm>
            <a:off x="7086600" y="990600"/>
            <a:ext cx="0" cy="37834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8658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88453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609600" y="1828800"/>
            <a:ext cx="7315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096241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itle Slide">
    <p:bg>
      <p:bgPr>
        <a:gradFill flip="none" rotWithShape="1">
          <a:gsLst>
            <a:gs pos="60000">
              <a:schemeClr val="bg1">
                <a:alpha val="55000"/>
              </a:schemeClr>
            </a:gs>
            <a:gs pos="81000">
              <a:schemeClr val="tx1">
                <a:lumMod val="50000"/>
                <a:lumOff val="50000"/>
                <a:alpha val="10000"/>
              </a:schemeClr>
            </a:gs>
            <a:gs pos="100000">
              <a:schemeClr val="tx1">
                <a:lumMod val="85000"/>
                <a:lumOff val="15000"/>
                <a:alpha val="3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956825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bg>
      <p:bgPr>
        <a:gradFill>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Picture 4" descr="CEDS logo center"/>
          <p:cNvPicPr>
            <a:picLocks noChangeAspect="1"/>
          </p:cNvPicPr>
          <p:nvPr userDrawn="1"/>
        </p:nvPicPr>
        <p:blipFill>
          <a:blip r:embed="rId2" cstate="screen">
            <a:lum/>
          </a:blip>
          <a:srcRect/>
          <a:stretch>
            <a:fillRect/>
          </a:stretch>
        </p:blipFill>
        <p:spPr>
          <a:xfrm>
            <a:off x="1525592" y="262934"/>
            <a:ext cx="5989320" cy="6238858"/>
          </a:xfrm>
          <a:prstGeom prst="rect">
            <a:avLst/>
          </a:prstGeom>
          <a:effectLst/>
        </p:spPr>
      </p:pic>
      <p:sp>
        <p:nvSpPr>
          <p:cNvPr id="6" name="Rectangle 5"/>
          <p:cNvSpPr/>
          <p:nvPr userDrawn="1"/>
        </p:nvSpPr>
        <p:spPr>
          <a:xfrm>
            <a:off x="0" y="0"/>
            <a:ext cx="9144000" cy="68580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4"/>
          <p:cNvSpPr txBox="1">
            <a:spLocks/>
          </p:cNvSpPr>
          <p:nvPr userDrawn="1"/>
        </p:nvSpPr>
        <p:spPr bwMode="auto">
          <a:xfrm>
            <a:off x="457200" y="1262063"/>
            <a:ext cx="7620000" cy="437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2400"/>
              </a:spcAft>
              <a:buClr>
                <a:srgbClr val="82FF11"/>
              </a:buClr>
              <a:buSzTx/>
              <a:buFont typeface="Arial" charset="0"/>
              <a:buNone/>
              <a:tabLst/>
              <a:defRPr/>
            </a:pPr>
            <a:endParaRPr kumimoji="0" lang="en-US" sz="4000" b="0" i="0" u="none" strike="noStrike" kern="1200" cap="none" spc="0" normalizeH="0" baseline="0" noProof="0" dirty="0">
              <a:ln>
                <a:noFill/>
              </a:ln>
              <a:solidFill>
                <a:schemeClr val="bg1"/>
              </a:solidFill>
              <a:effectLst/>
              <a:uLnTx/>
              <a:uFillTx/>
              <a:latin typeface="Trebuchet MS" pitchFamily="34" charset="0"/>
              <a:cs typeface="+mn-cs"/>
            </a:endParaRPr>
          </a:p>
        </p:txBody>
      </p:sp>
      <p:sp>
        <p:nvSpPr>
          <p:cNvPr id="8" name="Title 3"/>
          <p:cNvSpPr txBox="1">
            <a:spLocks/>
          </p:cNvSpPr>
          <p:nvPr userDrawn="1"/>
        </p:nvSpPr>
        <p:spPr bwMode="auto">
          <a:xfrm>
            <a:off x="443552" y="304800"/>
            <a:ext cx="6096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all" spc="0" normalizeH="0" baseline="0" noProof="0" dirty="0" smtClean="0">
              <a:ln>
                <a:noFill/>
              </a:ln>
              <a:solidFill>
                <a:srgbClr val="EBDAF6"/>
              </a:solidFill>
              <a:effectLst/>
              <a:uLnTx/>
              <a:uFillTx/>
              <a:latin typeface="Trebuchet MS" pitchFamily="34" charset="0"/>
              <a:ea typeface="+mj-ea"/>
              <a:cs typeface="+mj-cs"/>
            </a:endParaRPr>
          </a:p>
        </p:txBody>
      </p:sp>
      <p:cxnSp>
        <p:nvCxnSpPr>
          <p:cNvPr id="9" name="Straight Connector 8"/>
          <p:cNvCxnSpPr/>
          <p:nvPr userDrawn="1"/>
        </p:nvCxnSpPr>
        <p:spPr>
          <a:xfrm>
            <a:off x="565784" y="1143000"/>
            <a:ext cx="80467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255497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bg>
      <p:bgPr>
        <a:gradFill>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Picture 4" descr="CEDS logo center"/>
          <p:cNvPicPr>
            <a:picLocks noChangeAspect="1"/>
          </p:cNvPicPr>
          <p:nvPr userDrawn="1"/>
        </p:nvPicPr>
        <p:blipFill>
          <a:blip r:embed="rId2" cstate="screen">
            <a:lum/>
          </a:blip>
          <a:srcRect/>
          <a:stretch>
            <a:fillRect/>
          </a:stretch>
        </p:blipFill>
        <p:spPr>
          <a:xfrm>
            <a:off x="1525592" y="262934"/>
            <a:ext cx="5989320" cy="6238858"/>
          </a:xfrm>
          <a:prstGeom prst="rect">
            <a:avLst/>
          </a:prstGeom>
          <a:effectLst/>
        </p:spPr>
      </p:pic>
      <p:sp>
        <p:nvSpPr>
          <p:cNvPr id="6" name="Rectangle 5"/>
          <p:cNvSpPr/>
          <p:nvPr userDrawn="1"/>
        </p:nvSpPr>
        <p:spPr>
          <a:xfrm>
            <a:off x="0" y="0"/>
            <a:ext cx="9144000" cy="68580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4"/>
          <p:cNvSpPr txBox="1">
            <a:spLocks/>
          </p:cNvSpPr>
          <p:nvPr userDrawn="1"/>
        </p:nvSpPr>
        <p:spPr bwMode="auto">
          <a:xfrm>
            <a:off x="457200" y="1262063"/>
            <a:ext cx="7620000" cy="437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2400"/>
              </a:spcAft>
              <a:buClr>
                <a:srgbClr val="82FF11"/>
              </a:buClr>
              <a:buSzTx/>
              <a:buFont typeface="Arial" charset="0"/>
              <a:buNone/>
              <a:tabLst/>
              <a:defRPr/>
            </a:pPr>
            <a:endParaRPr kumimoji="0" lang="en-US" sz="4000" b="0" i="0" u="none" strike="noStrike" kern="1200" cap="none" spc="0" normalizeH="0" baseline="0" noProof="0" dirty="0">
              <a:ln>
                <a:noFill/>
              </a:ln>
              <a:solidFill>
                <a:schemeClr val="bg1"/>
              </a:solidFill>
              <a:effectLst/>
              <a:uLnTx/>
              <a:uFillTx/>
              <a:latin typeface="Trebuchet MS" pitchFamily="34" charset="0"/>
              <a:cs typeface="+mn-cs"/>
            </a:endParaRPr>
          </a:p>
        </p:txBody>
      </p:sp>
      <p:sp>
        <p:nvSpPr>
          <p:cNvPr id="8" name="Title 3"/>
          <p:cNvSpPr txBox="1">
            <a:spLocks/>
          </p:cNvSpPr>
          <p:nvPr userDrawn="1"/>
        </p:nvSpPr>
        <p:spPr bwMode="auto">
          <a:xfrm>
            <a:off x="443552" y="304800"/>
            <a:ext cx="6096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all" spc="0" normalizeH="0" baseline="0" noProof="0" dirty="0" smtClean="0">
              <a:ln>
                <a:noFill/>
              </a:ln>
              <a:solidFill>
                <a:srgbClr val="EBDAF6"/>
              </a:solidFill>
              <a:effectLst/>
              <a:uLnTx/>
              <a:uFillTx/>
              <a:latin typeface="Trebuchet MS" pitchFamily="34" charset="0"/>
              <a:ea typeface="+mj-ea"/>
              <a:cs typeface="+mj-cs"/>
            </a:endParaRPr>
          </a:p>
        </p:txBody>
      </p:sp>
    </p:spTree>
    <p:extLst>
      <p:ext uri="{BB962C8B-B14F-4D97-AF65-F5344CB8AC3E}">
        <p14:creationId xmlns:p14="http://schemas.microsoft.com/office/powerpoint/2010/main" xmlns="" val="37060477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16381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000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371600" y="357188"/>
            <a:ext cx="7772400" cy="285750"/>
          </a:xfrm>
          <a:prstGeom prst="rect">
            <a:avLst/>
          </a:prstGeom>
          <a:gradFill rotWithShape="1">
            <a:gsLst>
              <a:gs pos="0">
                <a:srgbClr val="737373"/>
              </a:gs>
              <a:gs pos="100000">
                <a:srgbClr val="FFFFFF"/>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 name="Oval 3"/>
          <p:cNvSpPr>
            <a:spLocks noChangeArrowheads="1"/>
          </p:cNvSpPr>
          <p:nvPr userDrawn="1"/>
        </p:nvSpPr>
        <p:spPr bwMode="auto">
          <a:xfrm>
            <a:off x="1262063" y="319088"/>
            <a:ext cx="195262" cy="3429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6" name="Picture 8" descr="CEDS_alt2_AvenirBook.jpg"/>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400" y="165100"/>
            <a:ext cx="14478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ceds_rgb_enlarged.jpg"/>
          <p:cNvPicPr>
            <a:picLocks noChangeAspect="1"/>
          </p:cNvPicPr>
          <p:nvPr userDrawn="1"/>
        </p:nvPicPr>
        <p:blipFill>
          <a:blip r:embed="rId3" cstate="screen">
            <a:clrChange>
              <a:clrFrom>
                <a:srgbClr val="FFFFFF"/>
              </a:clrFrom>
              <a:clrTo>
                <a:srgbClr val="FFFFFF">
                  <a:alpha val="0"/>
                </a:srgbClr>
              </a:clrTo>
            </a:clrChange>
            <a:lum bright="50000"/>
            <a:extLst>
              <a:ext uri="{28A0092B-C50C-407E-A947-70E740481C1C}">
                <a14:useLocalDpi xmlns:a14="http://schemas.microsoft.com/office/drawing/2010/main" xmlns="" val="0"/>
              </a:ext>
            </a:extLst>
          </a:blip>
          <a:srcRect/>
          <a:stretch>
            <a:fillRect/>
          </a:stretch>
        </p:blipFill>
        <p:spPr bwMode="auto">
          <a:xfrm rot="2780872">
            <a:off x="7124700" y="4973638"/>
            <a:ext cx="2814637"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3737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10"/>
          </p:nvPr>
        </p:nvSpPr>
        <p:spPr>
          <a:xfrm>
            <a:off x="457200" y="6356350"/>
            <a:ext cx="2133600" cy="365125"/>
          </a:xfrm>
        </p:spPr>
        <p:txBody>
          <a:bodyPr/>
          <a:lstStyle>
            <a:lvl1pPr algn="l">
              <a:defRPr smtClean="0"/>
            </a:lvl1pPr>
          </a:lstStyle>
          <a:p>
            <a:pPr>
              <a:defRPr/>
            </a:pPr>
            <a:fld id="{5B8CA06E-5A23-4D67-9030-483F618A666C}" type="slidenum">
              <a:rPr lang="en-US"/>
              <a:pPr>
                <a:defRPr/>
              </a:pPr>
              <a:t>‹#›</a:t>
            </a:fld>
            <a:endParaRPr lang="en-US"/>
          </a:p>
        </p:txBody>
      </p:sp>
    </p:spTree>
    <p:extLst>
      <p:ext uri="{BB962C8B-B14F-4D97-AF65-F5344CB8AC3E}">
        <p14:creationId xmlns:p14="http://schemas.microsoft.com/office/powerpoint/2010/main" xmlns="" val="3990687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ustom Layout">
    <p:bg>
      <p:bgPr>
        <a:gradFill>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p:cNvCxnSpPr/>
          <p:nvPr userDrawn="1"/>
        </p:nvCxnSpPr>
        <p:spPr>
          <a:xfrm>
            <a:off x="565784" y="1143000"/>
            <a:ext cx="80467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7302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371600" y="357188"/>
            <a:ext cx="7772400" cy="285750"/>
          </a:xfrm>
          <a:prstGeom prst="rect">
            <a:avLst/>
          </a:prstGeom>
          <a:gradFill rotWithShape="1">
            <a:gsLst>
              <a:gs pos="0">
                <a:srgbClr val="737373"/>
              </a:gs>
              <a:gs pos="100000">
                <a:srgbClr val="FFFFFF"/>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 name="Oval 3"/>
          <p:cNvSpPr>
            <a:spLocks noChangeArrowheads="1"/>
          </p:cNvSpPr>
          <p:nvPr userDrawn="1"/>
        </p:nvSpPr>
        <p:spPr bwMode="auto">
          <a:xfrm>
            <a:off x="1262063" y="319088"/>
            <a:ext cx="195262" cy="3429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6" name="Picture 8" descr="CEDS_alt2_AvenirBook.jpg"/>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400" y="165100"/>
            <a:ext cx="14478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3737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10"/>
          </p:nvPr>
        </p:nvSpPr>
        <p:spPr>
          <a:xfrm>
            <a:off x="457200" y="6356350"/>
            <a:ext cx="2133600" cy="365125"/>
          </a:xfrm>
        </p:spPr>
        <p:txBody>
          <a:bodyPr/>
          <a:lstStyle>
            <a:lvl1pPr algn="l">
              <a:defRPr smtClean="0"/>
            </a:lvl1pPr>
          </a:lstStyle>
          <a:p>
            <a:pPr>
              <a:defRPr/>
            </a:pPr>
            <a:fld id="{5B8CA06E-5A23-4D67-9030-483F618A666C}" type="slidenum">
              <a:rPr lang="en-US"/>
              <a:pPr>
                <a:defRPr/>
              </a:pPr>
              <a:t>‹#›</a:t>
            </a:fld>
            <a:endParaRPr lang="en-US"/>
          </a:p>
        </p:txBody>
      </p:sp>
    </p:spTree>
    <p:extLst>
      <p:ext uri="{BB962C8B-B14F-4D97-AF65-F5344CB8AC3E}">
        <p14:creationId xmlns:p14="http://schemas.microsoft.com/office/powerpoint/2010/main" xmlns="" val="399068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8610600" y="-152400"/>
            <a:ext cx="762000" cy="7162800"/>
          </a:xfrm>
          <a:prstGeom prst="rect">
            <a:avLst/>
          </a:prstGeom>
          <a:gradFill flip="none" rotWithShape="1">
            <a:gsLst>
              <a:gs pos="22000">
                <a:srgbClr val="50A700"/>
              </a:gs>
              <a:gs pos="100000">
                <a:srgbClr val="265000"/>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7" descr="CEDS LOGO_no text.jpg"/>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8634515">
            <a:off x="25400" y="173038"/>
            <a:ext cx="1316038"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userDrawn="1"/>
        </p:nvSpPr>
        <p:spPr>
          <a:xfrm>
            <a:off x="381000" y="0"/>
            <a:ext cx="8229600" cy="1107388"/>
          </a:xfrm>
          <a:prstGeom prst="rect">
            <a:avLst/>
          </a:prstGeom>
          <a:gradFill flip="none" rotWithShape="1">
            <a:gsLst>
              <a:gs pos="35000">
                <a:schemeClr val="bg1">
                  <a:alpha val="54000"/>
                </a:schemeClr>
              </a:gs>
              <a:gs pos="100000">
                <a:schemeClr val="bg1">
                  <a:lumMod val="85000"/>
                  <a:alpha val="78000"/>
                </a:schemeClr>
              </a:gs>
            </a:gsLst>
            <a:lin ang="10800000" scaled="1"/>
            <a:tileRect/>
          </a:gradFill>
          <a:ln>
            <a:noFill/>
          </a:ln>
        </p:spPr>
        <p:txBody>
          <a:bodyPr/>
          <a:lstStyle/>
          <a:p>
            <a:pPr fontAlgn="auto">
              <a:spcBef>
                <a:spcPts val="0"/>
              </a:spcBef>
              <a:spcAft>
                <a:spcPts val="0"/>
              </a:spcAft>
              <a:defRPr/>
            </a:pPr>
            <a:r>
              <a:rPr lang="en-US" sz="2800" b="1" dirty="0">
                <a:solidFill>
                  <a:schemeClr val="tx1">
                    <a:lumMod val="75000"/>
                    <a:lumOff val="25000"/>
                  </a:schemeClr>
                </a:solidFill>
                <a:latin typeface="+mn-lt"/>
                <a:cs typeface="+mn-cs"/>
              </a:rPr>
              <a:t>Graphic and title for Data Alignment Tool</a:t>
            </a:r>
          </a:p>
        </p:txBody>
      </p:sp>
      <p:sp>
        <p:nvSpPr>
          <p:cNvPr id="5" name="Rectangle 4"/>
          <p:cNvSpPr/>
          <p:nvPr userDrawn="1"/>
        </p:nvSpPr>
        <p:spPr>
          <a:xfrm>
            <a:off x="-152400" y="-152400"/>
            <a:ext cx="533400" cy="7162800"/>
          </a:xfrm>
          <a:prstGeom prst="rect">
            <a:avLst/>
          </a:prstGeom>
          <a:gradFill flip="none" rotWithShape="1">
            <a:gsLst>
              <a:gs pos="22000">
                <a:srgbClr val="50A700"/>
              </a:gs>
              <a:gs pos="100000">
                <a:srgbClr val="265000"/>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0"/>
          <p:cNvSpPr txBox="1">
            <a:spLocks noChangeArrowheads="1"/>
          </p:cNvSpPr>
          <p:nvPr userDrawn="1"/>
        </p:nvSpPr>
        <p:spPr bwMode="auto">
          <a:xfrm>
            <a:off x="381000" y="1104900"/>
            <a:ext cx="8229600" cy="342900"/>
          </a:xfrm>
          <a:prstGeom prst="rect">
            <a:avLst/>
          </a:prstGeom>
          <a:gradFill rotWithShape="0">
            <a:gsLst>
              <a:gs pos="0">
                <a:srgbClr val="737373"/>
              </a:gs>
              <a:gs pos="35001">
                <a:srgbClr val="737373"/>
              </a:gs>
              <a:gs pos="100000">
                <a:srgbClr val="49494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chemeClr val="bg1"/>
                </a:solidFill>
              </a:rPr>
              <a:t> Home	                My Projects	        Open Projects	               Request Assistance</a:t>
            </a:r>
          </a:p>
        </p:txBody>
      </p:sp>
      <p:sp>
        <p:nvSpPr>
          <p:cNvPr id="7" name="TextBox 11"/>
          <p:cNvSpPr txBox="1">
            <a:spLocks noChangeArrowheads="1"/>
          </p:cNvSpPr>
          <p:nvPr userDrawn="1"/>
        </p:nvSpPr>
        <p:spPr bwMode="auto">
          <a:xfrm>
            <a:off x="7848600" y="50800"/>
            <a:ext cx="7651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404040"/>
                </a:solidFill>
              </a:rPr>
              <a:t>Log in</a:t>
            </a:r>
          </a:p>
        </p:txBody>
      </p:sp>
    </p:spTree>
    <p:extLst>
      <p:ext uri="{BB962C8B-B14F-4D97-AF65-F5344CB8AC3E}">
        <p14:creationId xmlns:p14="http://schemas.microsoft.com/office/powerpoint/2010/main" xmlns="" val="183465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6" descr="CEDS LOGO_no text.jpg"/>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8634515">
            <a:off x="25400" y="173038"/>
            <a:ext cx="1316038"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userDrawn="1"/>
        </p:nvSpPr>
        <p:spPr>
          <a:xfrm>
            <a:off x="8610600" y="-152400"/>
            <a:ext cx="762000" cy="7162800"/>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userDrawn="1"/>
        </p:nvSpPr>
        <p:spPr>
          <a:xfrm>
            <a:off x="-152400" y="-152400"/>
            <a:ext cx="533400" cy="7162800"/>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TextBox 4"/>
          <p:cNvSpPr txBox="1"/>
          <p:nvPr userDrawn="1"/>
        </p:nvSpPr>
        <p:spPr>
          <a:xfrm>
            <a:off x="369125" y="0"/>
            <a:ext cx="8229600" cy="1107388"/>
          </a:xfrm>
          <a:prstGeom prst="rect">
            <a:avLst/>
          </a:prstGeom>
          <a:gradFill flip="none" rotWithShape="1">
            <a:gsLst>
              <a:gs pos="35000">
                <a:schemeClr val="bg1">
                  <a:alpha val="54000"/>
                </a:schemeClr>
              </a:gs>
              <a:gs pos="100000">
                <a:schemeClr val="bg1">
                  <a:lumMod val="85000"/>
                  <a:alpha val="78000"/>
                </a:schemeClr>
              </a:gs>
            </a:gsLst>
            <a:lin ang="10800000" scaled="1"/>
            <a:tileRect/>
          </a:gradFill>
          <a:ln>
            <a:noFill/>
          </a:ln>
        </p:spPr>
        <p:txBody>
          <a:bodyPr/>
          <a:lstStyle/>
          <a:p>
            <a:pPr fontAlgn="auto">
              <a:spcBef>
                <a:spcPts val="0"/>
              </a:spcBef>
              <a:spcAft>
                <a:spcPts val="0"/>
              </a:spcAft>
              <a:defRPr/>
            </a:pPr>
            <a:r>
              <a:rPr lang="en-US" sz="2800" b="1" dirty="0">
                <a:solidFill>
                  <a:schemeClr val="tx1">
                    <a:lumMod val="75000"/>
                    <a:lumOff val="25000"/>
                  </a:schemeClr>
                </a:solidFill>
                <a:latin typeface="+mn-lt"/>
                <a:cs typeface="+mn-cs"/>
              </a:rPr>
              <a:t>Graphic and title for Use Case Generator</a:t>
            </a:r>
          </a:p>
        </p:txBody>
      </p:sp>
      <p:sp>
        <p:nvSpPr>
          <p:cNvPr id="6" name="TextBox 10"/>
          <p:cNvSpPr txBox="1">
            <a:spLocks noChangeArrowheads="1"/>
          </p:cNvSpPr>
          <p:nvPr userDrawn="1"/>
        </p:nvSpPr>
        <p:spPr bwMode="auto">
          <a:xfrm>
            <a:off x="7848600" y="50800"/>
            <a:ext cx="7651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404040"/>
                </a:solidFill>
              </a:rPr>
              <a:t>Log in</a:t>
            </a:r>
          </a:p>
        </p:txBody>
      </p:sp>
      <p:sp>
        <p:nvSpPr>
          <p:cNvPr id="7" name="TextBox 11"/>
          <p:cNvSpPr txBox="1">
            <a:spLocks noChangeArrowheads="1"/>
          </p:cNvSpPr>
          <p:nvPr userDrawn="1"/>
        </p:nvSpPr>
        <p:spPr bwMode="auto">
          <a:xfrm>
            <a:off x="369888" y="1104900"/>
            <a:ext cx="8229600" cy="342900"/>
          </a:xfrm>
          <a:prstGeom prst="rect">
            <a:avLst/>
          </a:prstGeom>
          <a:gradFill rotWithShape="0">
            <a:gsLst>
              <a:gs pos="0">
                <a:srgbClr val="737373"/>
              </a:gs>
              <a:gs pos="35001">
                <a:srgbClr val="737373"/>
              </a:gs>
              <a:gs pos="100000">
                <a:srgbClr val="49494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solidFill>
                  <a:srgbClr val="FFFFFF"/>
                </a:solidFill>
              </a:rPr>
              <a:t> Home   |   Select Use Case   |   Suggest Use Case   |   Request Assistance</a:t>
            </a:r>
          </a:p>
        </p:txBody>
      </p:sp>
    </p:spTree>
    <p:extLst>
      <p:ext uri="{BB962C8B-B14F-4D97-AF65-F5344CB8AC3E}">
        <p14:creationId xmlns:p14="http://schemas.microsoft.com/office/powerpoint/2010/main" xmlns="" val="374669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371600" y="357188"/>
            <a:ext cx="7772400" cy="285750"/>
          </a:xfrm>
          <a:prstGeom prst="rect">
            <a:avLst/>
          </a:prstGeom>
          <a:gradFill rotWithShape="1">
            <a:gsLst>
              <a:gs pos="0">
                <a:srgbClr val="737373"/>
              </a:gs>
              <a:gs pos="100000">
                <a:srgbClr val="FFFFFF"/>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 name="Oval 3"/>
          <p:cNvSpPr>
            <a:spLocks noChangeArrowheads="1"/>
          </p:cNvSpPr>
          <p:nvPr userDrawn="1"/>
        </p:nvSpPr>
        <p:spPr bwMode="auto">
          <a:xfrm>
            <a:off x="1262063" y="319088"/>
            <a:ext cx="195262" cy="3429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6" name="Picture 8" descr="CEDS_alt2_AvenirBook.jpg"/>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400" y="165100"/>
            <a:ext cx="14478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ceds_rgb_enlarged.jpg"/>
          <p:cNvPicPr>
            <a:picLocks noChangeAspect="1"/>
          </p:cNvPicPr>
          <p:nvPr userDrawn="1"/>
        </p:nvPicPr>
        <p:blipFill>
          <a:blip r:embed="rId3" cstate="screen">
            <a:clrChange>
              <a:clrFrom>
                <a:srgbClr val="FFFFFF"/>
              </a:clrFrom>
              <a:clrTo>
                <a:srgbClr val="FFFFFF">
                  <a:alpha val="0"/>
                </a:srgbClr>
              </a:clrTo>
            </a:clrChange>
            <a:lum bright="50000"/>
            <a:extLst>
              <a:ext uri="{28A0092B-C50C-407E-A947-70E740481C1C}">
                <a14:useLocalDpi xmlns:a14="http://schemas.microsoft.com/office/drawing/2010/main" xmlns="" val="0"/>
              </a:ext>
            </a:extLst>
          </a:blip>
          <a:srcRect/>
          <a:stretch>
            <a:fillRect/>
          </a:stretch>
        </p:blipFill>
        <p:spPr bwMode="auto">
          <a:xfrm rot="2780872">
            <a:off x="7124700" y="4973638"/>
            <a:ext cx="2814637"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960437"/>
            <a:ext cx="8229600" cy="655638"/>
          </a:xfrm>
        </p:spPr>
        <p:txBody>
          <a:bodyPr>
            <a:noAutofit/>
          </a:bodyPr>
          <a:lstStyle>
            <a:lvl1pPr algn="l">
              <a:defRPr sz="4000" b="1">
                <a:solidFill>
                  <a:srgbClr val="73737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98637"/>
            <a:ext cx="8229600" cy="4373563"/>
          </a:xfrm>
        </p:spPr>
        <p:txBody>
          <a:bodyPr/>
          <a:lstStyle>
            <a:lvl1pPr>
              <a:buClr>
                <a:srgbClr val="7030A0"/>
              </a:buClr>
              <a:buSzPct val="115000"/>
              <a:defRPr/>
            </a:lvl1pPr>
            <a:lvl2pPr>
              <a:buClr>
                <a:srgbClr val="7030A0"/>
              </a:buClr>
              <a:buSzPct val="100000"/>
              <a:buFont typeface="Arial" pitchFamily="34" charset="0"/>
              <a:buChar char="•"/>
              <a:defRPr/>
            </a:lvl2pPr>
            <a:lvl3pPr>
              <a:buClr>
                <a:srgbClr val="7030A0"/>
              </a:buClr>
              <a:buSzPct val="80000"/>
              <a:defRPr/>
            </a:lvl3pPr>
            <a:lvl4pPr>
              <a:buClr>
                <a:srgbClr val="7030A0"/>
              </a:buClr>
              <a:buSzPct val="70000"/>
              <a:buFont typeface="Wingdings" pitchFamily="2" charset="2"/>
              <a:buChar char="§"/>
              <a:defRPr/>
            </a:lvl4pPr>
            <a:lvl5pPr>
              <a:buClr>
                <a:srgbClr val="7030A0"/>
              </a:buClr>
              <a:buSzPct val="8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457200" y="6356350"/>
            <a:ext cx="2133600" cy="365125"/>
          </a:xfrm>
        </p:spPr>
        <p:txBody>
          <a:bodyPr/>
          <a:lstStyle>
            <a:lvl1pPr algn="l">
              <a:defRPr smtClean="0"/>
            </a:lvl1pPr>
          </a:lstStyle>
          <a:p>
            <a:pPr>
              <a:defRPr/>
            </a:pPr>
            <a:fld id="{A711E9DC-9634-4F7C-AD89-CDF5474D0A87}" type="slidenum">
              <a:rPr lang="en-US"/>
              <a:pPr>
                <a:defRPr/>
              </a:pPr>
              <a:t>‹#›</a:t>
            </a:fld>
            <a:endParaRPr lang="en-US"/>
          </a:p>
        </p:txBody>
      </p:sp>
    </p:spTree>
    <p:extLst>
      <p:ext uri="{BB962C8B-B14F-4D97-AF65-F5344CB8AC3E}">
        <p14:creationId xmlns:p14="http://schemas.microsoft.com/office/powerpoint/2010/main" xmlns="" val="62922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371600" y="357188"/>
            <a:ext cx="7772400" cy="285750"/>
          </a:xfrm>
          <a:prstGeom prst="rect">
            <a:avLst/>
          </a:prstGeom>
          <a:gradFill rotWithShape="1">
            <a:gsLst>
              <a:gs pos="0">
                <a:srgbClr val="737373"/>
              </a:gs>
              <a:gs pos="100000">
                <a:srgbClr val="FFFFFF"/>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 name="Oval 3"/>
          <p:cNvSpPr>
            <a:spLocks noChangeArrowheads="1"/>
          </p:cNvSpPr>
          <p:nvPr userDrawn="1"/>
        </p:nvSpPr>
        <p:spPr bwMode="auto">
          <a:xfrm>
            <a:off x="1262063" y="319088"/>
            <a:ext cx="195262" cy="3429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6" name="Picture 8" descr="CEDS_alt2_AvenirBook.jpg"/>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400" y="165100"/>
            <a:ext cx="14478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960437"/>
            <a:ext cx="8229600" cy="655638"/>
          </a:xfrm>
        </p:spPr>
        <p:txBody>
          <a:bodyPr>
            <a:noAutofit/>
          </a:bodyPr>
          <a:lstStyle>
            <a:lvl1pPr algn="l">
              <a:defRPr sz="4000" b="1">
                <a:solidFill>
                  <a:srgbClr val="73737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98637"/>
            <a:ext cx="8229600" cy="4373563"/>
          </a:xfrm>
        </p:spPr>
        <p:txBody>
          <a:bodyPr/>
          <a:lstStyle>
            <a:lvl1pPr>
              <a:buClr>
                <a:srgbClr val="7030A0"/>
              </a:buClr>
              <a:buSzPct val="115000"/>
              <a:defRPr/>
            </a:lvl1pPr>
            <a:lvl2pPr>
              <a:buClr>
                <a:srgbClr val="7030A0"/>
              </a:buClr>
              <a:buSzPct val="100000"/>
              <a:buFont typeface="Arial" pitchFamily="34" charset="0"/>
              <a:buChar char="•"/>
              <a:defRPr/>
            </a:lvl2pPr>
            <a:lvl3pPr>
              <a:buClr>
                <a:srgbClr val="7030A0"/>
              </a:buClr>
              <a:buSzPct val="80000"/>
              <a:defRPr/>
            </a:lvl3pPr>
            <a:lvl4pPr>
              <a:buClr>
                <a:srgbClr val="7030A0"/>
              </a:buClr>
              <a:buSzPct val="70000"/>
              <a:buFont typeface="Wingdings" pitchFamily="2" charset="2"/>
              <a:buChar char="§"/>
              <a:defRPr/>
            </a:lvl4pPr>
            <a:lvl5pPr>
              <a:buClr>
                <a:srgbClr val="7030A0"/>
              </a:buClr>
              <a:buSzPct val="8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457200" y="6356350"/>
            <a:ext cx="2133600" cy="365125"/>
          </a:xfrm>
        </p:spPr>
        <p:txBody>
          <a:bodyPr/>
          <a:lstStyle>
            <a:lvl1pPr algn="l">
              <a:defRPr smtClean="0"/>
            </a:lvl1pPr>
          </a:lstStyle>
          <a:p>
            <a:pPr>
              <a:defRPr/>
            </a:pPr>
            <a:fld id="{5C6DC50A-20AD-4110-91DA-F7E64613498B}" type="slidenum">
              <a:rPr lang="en-US"/>
              <a:pPr>
                <a:defRPr/>
              </a:pPr>
              <a:t>‹#›</a:t>
            </a:fld>
            <a:endParaRPr lang="en-US"/>
          </a:p>
        </p:txBody>
      </p:sp>
    </p:spTree>
    <p:extLst>
      <p:ext uri="{BB962C8B-B14F-4D97-AF65-F5344CB8AC3E}">
        <p14:creationId xmlns:p14="http://schemas.microsoft.com/office/powerpoint/2010/main" xmlns="" val="25996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1371600" y="357188"/>
            <a:ext cx="7772400" cy="285750"/>
          </a:xfrm>
          <a:prstGeom prst="rect">
            <a:avLst/>
          </a:prstGeom>
          <a:gradFill rotWithShape="1">
            <a:gsLst>
              <a:gs pos="0">
                <a:srgbClr val="737373"/>
              </a:gs>
              <a:gs pos="100000">
                <a:srgbClr val="FFFFFF"/>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 name="Oval 3"/>
          <p:cNvSpPr>
            <a:spLocks noChangeArrowheads="1"/>
          </p:cNvSpPr>
          <p:nvPr userDrawn="1"/>
        </p:nvSpPr>
        <p:spPr bwMode="auto">
          <a:xfrm>
            <a:off x="1262063" y="319088"/>
            <a:ext cx="195262" cy="3429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4" name="Picture 8" descr="CEDS_alt2_AvenirBook.jpg"/>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400" y="165100"/>
            <a:ext cx="14478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descr="ceds_rgb_enlarged.jpg"/>
          <p:cNvPicPr>
            <a:picLocks noChangeAspect="1"/>
          </p:cNvPicPr>
          <p:nvPr userDrawn="1"/>
        </p:nvPicPr>
        <p:blipFill>
          <a:blip r:embed="rId3" cstate="screen">
            <a:clrChange>
              <a:clrFrom>
                <a:srgbClr val="FFFFFF"/>
              </a:clrFrom>
              <a:clrTo>
                <a:srgbClr val="FFFFFF">
                  <a:alpha val="0"/>
                </a:srgbClr>
              </a:clrTo>
            </a:clrChange>
            <a:lum bright="50000"/>
            <a:extLst>
              <a:ext uri="{28A0092B-C50C-407E-A947-70E740481C1C}">
                <a14:useLocalDpi xmlns:a14="http://schemas.microsoft.com/office/drawing/2010/main" xmlns="" val="0"/>
              </a:ext>
            </a:extLst>
          </a:blip>
          <a:srcRect/>
          <a:stretch>
            <a:fillRect/>
          </a:stretch>
        </p:blipFill>
        <p:spPr bwMode="auto">
          <a:xfrm rot="2780872">
            <a:off x="7124700" y="4973638"/>
            <a:ext cx="2814637"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p:cNvSpPr>
            <a:spLocks noGrp="1"/>
          </p:cNvSpPr>
          <p:nvPr>
            <p:ph type="sldNum" sz="quarter" idx="10"/>
          </p:nvPr>
        </p:nvSpPr>
        <p:spPr>
          <a:xfrm>
            <a:off x="457200" y="6356350"/>
            <a:ext cx="2133600" cy="365125"/>
          </a:xfrm>
        </p:spPr>
        <p:txBody>
          <a:bodyPr/>
          <a:lstStyle>
            <a:lvl1pPr algn="l">
              <a:defRPr smtClean="0"/>
            </a:lvl1pPr>
          </a:lstStyle>
          <a:p>
            <a:pPr>
              <a:defRPr/>
            </a:pPr>
            <a:fld id="{86DDB74B-7320-424C-ACFF-532641FAAEFF}" type="slidenum">
              <a:rPr lang="en-US"/>
              <a:pPr>
                <a:defRPr/>
              </a:pPr>
              <a:t>‹#›</a:t>
            </a:fld>
            <a:endParaRPr lang="en-US"/>
          </a:p>
        </p:txBody>
      </p:sp>
    </p:spTree>
    <p:extLst>
      <p:ext uri="{BB962C8B-B14F-4D97-AF65-F5344CB8AC3E}">
        <p14:creationId xmlns:p14="http://schemas.microsoft.com/office/powerpoint/2010/main" xmlns="" val="141578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8197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D9894F-07BD-44E7-A51F-734FB9BE15A9}" type="datetimeFigureOut">
              <a:rPr lang="en-US"/>
              <a:pPr>
                <a:defRPr/>
              </a:pPr>
              <a:t>10/27/2012</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42FF38A-AC06-4AD6-8D13-D08E79DF9D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700" r:id="rId3"/>
    <p:sldLayoutId id="2147483687" r:id="rId4"/>
    <p:sldLayoutId id="2147483688" r:id="rId5"/>
    <p:sldLayoutId id="2147483689" r:id="rId6"/>
    <p:sldLayoutId id="2147483690" r:id="rId7"/>
    <p:sldLayoutId id="2147483691" r:id="rId8"/>
    <p:sldLayoutId id="2147483693" r:id="rId9"/>
    <p:sldLayoutId id="2147483697" r:id="rId10"/>
    <p:sldLayoutId id="2147483698" r:id="rId11"/>
    <p:sldLayoutId id="2147483696"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gif"/><Relationship Id="rId4" Type="http://schemas.openxmlformats.org/officeDocument/2006/relationships/image" Target="../media/image41.png"/><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9.xml"/><Relationship Id="rId5" Type="http://schemas.openxmlformats.org/officeDocument/2006/relationships/image" Target="../media/image83.png"/><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9.xml"/><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9.xml"/><Relationship Id="rId4" Type="http://schemas.openxmlformats.org/officeDocument/2006/relationships/image" Target="../media/image83.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9.xml"/><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0.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0.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1.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0.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18" Type="http://schemas.openxmlformats.org/officeDocument/2006/relationships/image" Target="../media/image27.emf"/><Relationship Id="rId3" Type="http://schemas.openxmlformats.org/officeDocument/2006/relationships/image" Target="../media/image12.jpeg"/><Relationship Id="rId21" Type="http://schemas.openxmlformats.org/officeDocument/2006/relationships/image" Target="../media/image30.emf"/><Relationship Id="rId7" Type="http://schemas.openxmlformats.org/officeDocument/2006/relationships/image" Target="../media/image16.emf"/><Relationship Id="rId12" Type="http://schemas.openxmlformats.org/officeDocument/2006/relationships/image" Target="../media/image21.emf"/><Relationship Id="rId17" Type="http://schemas.openxmlformats.org/officeDocument/2006/relationships/image" Target="../media/image26.emf"/><Relationship Id="rId25" Type="http://schemas.openxmlformats.org/officeDocument/2006/relationships/image" Target="../media/image34.emf"/><Relationship Id="rId2" Type="http://schemas.openxmlformats.org/officeDocument/2006/relationships/notesSlide" Target="../notesSlides/notesSlide6.xml"/><Relationship Id="rId16" Type="http://schemas.openxmlformats.org/officeDocument/2006/relationships/image" Target="../media/image25.emf"/><Relationship Id="rId20" Type="http://schemas.openxmlformats.org/officeDocument/2006/relationships/image" Target="../media/image29.emf"/><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emf"/><Relationship Id="rId24" Type="http://schemas.openxmlformats.org/officeDocument/2006/relationships/image" Target="../media/image33.emf"/><Relationship Id="rId5" Type="http://schemas.openxmlformats.org/officeDocument/2006/relationships/image" Target="../media/image14.jpeg"/><Relationship Id="rId15" Type="http://schemas.openxmlformats.org/officeDocument/2006/relationships/image" Target="../media/image24.emf"/><Relationship Id="rId23" Type="http://schemas.openxmlformats.org/officeDocument/2006/relationships/image" Target="../media/image32.emf"/><Relationship Id="rId10" Type="http://schemas.openxmlformats.org/officeDocument/2006/relationships/image" Target="../media/image19.emf"/><Relationship Id="rId19" Type="http://schemas.openxmlformats.org/officeDocument/2006/relationships/image" Target="../media/image28.emf"/><Relationship Id="rId4" Type="http://schemas.openxmlformats.org/officeDocument/2006/relationships/image" Target="../media/image13.png"/><Relationship Id="rId9" Type="http://schemas.openxmlformats.org/officeDocument/2006/relationships/image" Target="../media/image18.emf"/><Relationship Id="rId14" Type="http://schemas.openxmlformats.org/officeDocument/2006/relationships/image" Target="../media/image23.emf"/><Relationship Id="rId22" Type="http://schemas.openxmlformats.org/officeDocument/2006/relationships/image" Target="../media/image31.emf"/></Relationships>
</file>

<file path=ppt/slides/_rels/slide6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2.png"/><Relationship Id="rId3" Type="http://schemas.openxmlformats.org/officeDocument/2006/relationships/hyperlink" Target="mailto:missy.cochenour@aemcorp.com" TargetMode="External"/><Relationship Id="rId7" Type="http://schemas.openxmlformats.org/officeDocument/2006/relationships/image" Target="../media/image7.jpeg"/><Relationship Id="rId12" Type="http://schemas.openxmlformats.org/officeDocument/2006/relationships/image" Target="../media/image101.png"/><Relationship Id="rId2" Type="http://schemas.openxmlformats.org/officeDocument/2006/relationships/notesSlide" Target="../notesSlides/notesSlide58.xml"/><Relationship Id="rId1" Type="http://schemas.openxmlformats.org/officeDocument/2006/relationships/slideLayout" Target="../slideLayouts/slideLayout10.xml"/><Relationship Id="rId6" Type="http://schemas.openxmlformats.org/officeDocument/2006/relationships/hyperlink" Target="mailto:truggiero@doe.k12.de.us" TargetMode="External"/><Relationship Id="rId11" Type="http://schemas.openxmlformats.org/officeDocument/2006/relationships/image" Target="../media/image100.png"/><Relationship Id="rId5" Type="http://schemas.openxmlformats.org/officeDocument/2006/relationships/hyperlink" Target="mailto:Meredith.Miceli@ed.gov" TargetMode="External"/><Relationship Id="rId10" Type="http://schemas.openxmlformats.org/officeDocument/2006/relationships/image" Target="../media/image99.png"/><Relationship Id="rId4" Type="http://schemas.openxmlformats.org/officeDocument/2006/relationships/hyperlink" Target="mailto:lynne.kahn@unc.edu" TargetMode="Externa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867400"/>
            <a:ext cx="9144000" cy="9906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EDS logo"/>
          <p:cNvPicPr>
            <a:picLocks noChangeAspect="1"/>
          </p:cNvPicPr>
          <p:nvPr/>
        </p:nvPicPr>
        <p:blipFill>
          <a:blip r:embed="rId3" cstate="screen"/>
          <a:stretch>
            <a:fillRect/>
          </a:stretch>
        </p:blipFill>
        <p:spPr>
          <a:xfrm>
            <a:off x="1131125" y="1447800"/>
            <a:ext cx="4309513" cy="3962400"/>
          </a:xfrm>
          <a:prstGeom prst="rect">
            <a:avLst/>
          </a:prstGeom>
          <a:effectLst>
            <a:outerShdw blurRad="127000" dir="5400000" algn="ctr" rotWithShape="0">
              <a:schemeClr val="bg1"/>
            </a:outerShdw>
          </a:effectLst>
        </p:spPr>
      </p:pic>
      <p:pic>
        <p:nvPicPr>
          <p:cNvPr id="8" name="Picture 7" descr="iesNCES_logo_white.jpg"/>
          <p:cNvPicPr>
            <a:picLocks noChangeAspect="1"/>
          </p:cNvPicPr>
          <p:nvPr/>
        </p:nvPicPr>
        <p:blipFill>
          <a:blip r:embed="rId4" cstate="screen">
            <a:clrChange>
              <a:clrFrom>
                <a:srgbClr val="1A1915"/>
              </a:clrFrom>
              <a:clrTo>
                <a:srgbClr val="1A1915">
                  <a:alpha val="0"/>
                </a:srgbClr>
              </a:clrTo>
            </a:clrChange>
          </a:blip>
          <a:stretch>
            <a:fillRect/>
          </a:stretch>
        </p:blipFill>
        <p:spPr>
          <a:xfrm>
            <a:off x="187656" y="5999833"/>
            <a:ext cx="2362200" cy="741023"/>
          </a:xfrm>
          <a:prstGeom prst="rect">
            <a:avLst/>
          </a:prstGeom>
          <a:effectLst>
            <a:outerShdw blurRad="63500" sx="102000" sy="102000" algn="ctr" rotWithShape="0">
              <a:prstClr val="black">
                <a:alpha val="40000"/>
              </a:prstClr>
            </a:outerShdw>
          </a:effectLst>
        </p:spPr>
      </p:pic>
      <p:pic>
        <p:nvPicPr>
          <p:cNvPr id="14" name="Picture 13" descr="url.png"/>
          <p:cNvPicPr>
            <a:picLocks noChangeAspect="1"/>
          </p:cNvPicPr>
          <p:nvPr/>
        </p:nvPicPr>
        <p:blipFill>
          <a:blip r:embed="rId5" cstate="screen"/>
          <a:srcRect l="16667" r="6061"/>
          <a:stretch>
            <a:fillRect/>
          </a:stretch>
        </p:blipFill>
        <p:spPr>
          <a:xfrm>
            <a:off x="5486400" y="6054682"/>
            <a:ext cx="3671248" cy="638663"/>
          </a:xfrm>
          <a:prstGeom prst="rect">
            <a:avLst/>
          </a:prstGeom>
        </p:spPr>
      </p:pic>
      <p:pic>
        <p:nvPicPr>
          <p:cNvPr id="16" name="Picture 15" descr="ceds.png"/>
          <p:cNvPicPr>
            <a:picLocks noChangeAspect="1"/>
          </p:cNvPicPr>
          <p:nvPr/>
        </p:nvPicPr>
        <p:blipFill>
          <a:blip r:embed="rId6" cstate="screen"/>
          <a:stretch>
            <a:fillRect/>
          </a:stretch>
        </p:blipFill>
        <p:spPr>
          <a:xfrm>
            <a:off x="5234050" y="1981200"/>
            <a:ext cx="3602438" cy="2852692"/>
          </a:xfrm>
          <a:prstGeom prst="rect">
            <a:avLst/>
          </a:prstGeom>
          <a:effectLst>
            <a:outerShdw blurRad="127000" algn="ctr" rotWithShape="0">
              <a:schemeClr val="bg1">
                <a:alpha val="40000"/>
              </a:schemeClr>
            </a:outerShdw>
          </a:effectLst>
        </p:spPr>
      </p:pic>
      <p:sp>
        <p:nvSpPr>
          <p:cNvPr id="17" name="Rectangle 16"/>
          <p:cNvSpPr/>
          <p:nvPr/>
        </p:nvSpPr>
        <p:spPr>
          <a:xfrm>
            <a:off x="0" y="0"/>
            <a:ext cx="9144000" cy="9906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COMMONVOCAB.png"/>
          <p:cNvPicPr>
            <a:picLocks noChangeAspect="1"/>
          </p:cNvPicPr>
          <p:nvPr/>
        </p:nvPicPr>
        <p:blipFill>
          <a:blip r:embed="rId7" cstate="screen"/>
          <a:stretch>
            <a:fillRect/>
          </a:stretch>
        </p:blipFill>
        <p:spPr>
          <a:xfrm>
            <a:off x="1188999" y="152400"/>
            <a:ext cx="6766001" cy="676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US map background"/>
          <p:cNvPicPr>
            <a:picLocks noChangeAspect="1"/>
          </p:cNvPicPr>
          <p:nvPr/>
        </p:nvPicPr>
        <p:blipFill>
          <a:blip r:embed="rId3" cstate="screen">
            <a:clrChange>
              <a:clrFrom>
                <a:srgbClr val="545454"/>
              </a:clrFrom>
              <a:clrTo>
                <a:srgbClr val="545454">
                  <a:alpha val="0"/>
                </a:srgbClr>
              </a:clrTo>
            </a:clrChange>
            <a:duotone>
              <a:schemeClr val="accent4">
                <a:shade val="45000"/>
                <a:satMod val="135000"/>
              </a:schemeClr>
              <a:prstClr val="white"/>
            </a:duotone>
            <a:lum bright="40000" contrast="-30000"/>
          </a:blip>
          <a:stretch>
            <a:fillRect/>
          </a:stretch>
        </p:blipFill>
        <p:spPr>
          <a:xfrm rot="20508016">
            <a:off x="255385" y="1590970"/>
            <a:ext cx="9703711" cy="6117274"/>
          </a:xfrm>
          <a:prstGeom prst="rect">
            <a:avLst/>
          </a:prstGeom>
          <a:effectLst>
            <a:outerShdw blurRad="50800" dist="38100" dir="5400000" algn="t" rotWithShape="0">
              <a:prstClr val="black">
                <a:alpha val="40000"/>
              </a:prstClr>
            </a:outerShdw>
          </a:effectLst>
        </p:spPr>
      </p:pic>
      <p:sp>
        <p:nvSpPr>
          <p:cNvPr id="18" name="Circular Arrow 17"/>
          <p:cNvSpPr/>
          <p:nvPr/>
        </p:nvSpPr>
        <p:spPr>
          <a:xfrm rot="20300102">
            <a:off x="3649019" y="3396480"/>
            <a:ext cx="2133600" cy="1600200"/>
          </a:xfrm>
          <a:prstGeom prst="circularArrow">
            <a:avLst>
              <a:gd name="adj1" fmla="val 8914"/>
              <a:gd name="adj2" fmla="val 949977"/>
              <a:gd name="adj3" fmla="val 19411927"/>
              <a:gd name="adj4" fmla="val 10800000"/>
              <a:gd name="adj5" fmla="val 14387"/>
            </a:avLst>
          </a:prstGeom>
          <a:solidFill>
            <a:srgbClr val="82FF11"/>
          </a:solidFill>
          <a:ln w="6350">
            <a:solidFill>
              <a:srgbClr val="5FC8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pic>
        <p:nvPicPr>
          <p:cNvPr id="22" name="Picture 21" descr="PreK image"/>
          <p:cNvPicPr>
            <a:picLocks noChangeAspect="1"/>
          </p:cNvPicPr>
          <p:nvPr/>
        </p:nvPicPr>
        <p:blipFill>
          <a:blip r:embed="rId4" cstate="screen"/>
          <a:srcRect/>
          <a:stretch>
            <a:fillRect/>
          </a:stretch>
        </p:blipFill>
        <p:spPr>
          <a:xfrm rot="20819034">
            <a:off x="604815" y="3351720"/>
            <a:ext cx="3693400" cy="3661003"/>
          </a:xfrm>
          <a:prstGeom prst="rect">
            <a:avLst/>
          </a:prstGeom>
          <a:ln w="85725">
            <a:solidFill>
              <a:schemeClr val="bg1"/>
            </a:solidFill>
          </a:ln>
          <a:effectLst>
            <a:outerShdw blurRad="50800" dist="38100" dir="5400000" algn="t" rotWithShape="0">
              <a:prstClr val="black">
                <a:alpha val="40000"/>
              </a:prstClr>
            </a:outerShdw>
          </a:effectLst>
        </p:spPr>
      </p:pic>
      <p:sp>
        <p:nvSpPr>
          <p:cNvPr id="11" name="TextBox 10"/>
          <p:cNvSpPr txBox="1"/>
          <p:nvPr/>
        </p:nvSpPr>
        <p:spPr>
          <a:xfrm rot="20817275">
            <a:off x="265610" y="3381426"/>
            <a:ext cx="3678171" cy="553998"/>
          </a:xfrm>
          <a:prstGeom prst="rect">
            <a:avLst/>
          </a:prstGeom>
          <a:solidFill>
            <a:schemeClr val="tx1">
              <a:alpha val="45000"/>
            </a:schemeClr>
          </a:solidFill>
        </p:spPr>
        <p:txBody>
          <a:bodyPr wrap="square" rtlCol="0">
            <a:spAutoFit/>
          </a:bodyPr>
          <a:lstStyle/>
          <a:p>
            <a:pPr algn="ctr"/>
            <a:r>
              <a:rPr lang="en-US" sz="3000" dirty="0" smtClean="0">
                <a:solidFill>
                  <a:schemeClr val="bg1"/>
                </a:solidFill>
                <a:effectLst>
                  <a:outerShdw blurRad="63500" dist="50800" dir="2700000" algn="tl">
                    <a:srgbClr val="000000">
                      <a:alpha val="80000"/>
                    </a:srgbClr>
                  </a:outerShdw>
                </a:effectLst>
                <a:latin typeface="Trebuchet MS" pitchFamily="34" charset="0"/>
              </a:rPr>
              <a:t>Early Head Start</a:t>
            </a:r>
            <a:endParaRPr lang="en-US" sz="3000" dirty="0">
              <a:solidFill>
                <a:schemeClr val="bg1"/>
              </a:solidFill>
              <a:effectLst>
                <a:outerShdw blurRad="63500" dist="50800" dir="2700000" algn="tl">
                  <a:srgbClr val="000000">
                    <a:alpha val="80000"/>
                  </a:srgbClr>
                </a:outerShdw>
              </a:effectLst>
              <a:latin typeface="Trebuchet MS" pitchFamily="34" charset="0"/>
            </a:endParaRPr>
          </a:p>
        </p:txBody>
      </p:sp>
      <p:sp>
        <p:nvSpPr>
          <p:cNvPr id="5" name="TextBox 4"/>
          <p:cNvSpPr txBox="1"/>
          <p:nvPr/>
        </p:nvSpPr>
        <p:spPr>
          <a:xfrm>
            <a:off x="228600" y="152400"/>
            <a:ext cx="3810000" cy="2590800"/>
          </a:xfrm>
          <a:prstGeom prst="wedgeRoundRectCallout">
            <a:avLst>
              <a:gd name="adj1" fmla="val -7937"/>
              <a:gd name="adj2" fmla="val 73036"/>
              <a:gd name="adj3" fmla="val 16667"/>
            </a:avLst>
          </a:prstGeom>
          <a:solidFill>
            <a:schemeClr val="bg1">
              <a:alpha val="70000"/>
            </a:schemeClr>
          </a:solidFill>
          <a:ln w="38100">
            <a:solidFill>
              <a:srgbClr val="50A700"/>
            </a:solidFill>
          </a:ln>
          <a:effectLst>
            <a:outerShdw blurRad="50800" dist="38100" dir="5400000" algn="t" rotWithShape="0">
              <a:prstClr val="black">
                <a:alpha val="40000"/>
              </a:prstClr>
            </a:outerShdw>
          </a:effectLst>
        </p:spPr>
        <p:txBody>
          <a:bodyPr wrap="square" lIns="0" tIns="0" rIns="0" bIns="0" rtlCol="0" anchor="ctr" anchorCtr="0">
            <a:noAutofit/>
          </a:bodyPr>
          <a:lstStyle/>
          <a:p>
            <a:pPr algn="ctr"/>
            <a:r>
              <a:rPr lang="en-US" sz="2000" b="1" dirty="0" smtClean="0">
                <a:solidFill>
                  <a:schemeClr val="tx1">
                    <a:lumMod val="65000"/>
                    <a:lumOff val="35000"/>
                  </a:schemeClr>
                </a:solidFill>
                <a:latin typeface="Courier New" pitchFamily="49" charset="0"/>
                <a:cs typeface="Courier New" pitchFamily="49" charset="0"/>
              </a:rPr>
              <a:t>Here’s a </a:t>
            </a:r>
          </a:p>
          <a:p>
            <a:pPr algn="ctr"/>
            <a:r>
              <a:rPr lang="en-US" sz="2000" b="1" dirty="0" smtClean="0">
                <a:solidFill>
                  <a:schemeClr val="tx1">
                    <a:lumMod val="65000"/>
                    <a:lumOff val="35000"/>
                  </a:schemeClr>
                </a:solidFill>
                <a:latin typeface="Courier New" pitchFamily="49" charset="0"/>
                <a:cs typeface="Courier New" pitchFamily="49" charset="0"/>
              </a:rPr>
              <a:t>child:</a:t>
            </a:r>
            <a:endParaRPr lang="en-US" b="1" dirty="0" smtClean="0">
              <a:solidFill>
                <a:schemeClr val="tx1">
                  <a:lumMod val="65000"/>
                  <a:lumOff val="35000"/>
                </a:schemeClr>
              </a:solidFill>
              <a:latin typeface="Courier New" pitchFamily="49" charset="0"/>
              <a:cs typeface="Courier New" pitchFamily="49" charset="0"/>
            </a:endParaRPr>
          </a:p>
          <a:p>
            <a:pPr algn="ctr"/>
            <a:r>
              <a:rPr lang="en-US" sz="900" b="1" dirty="0" smtClean="0">
                <a:solidFill>
                  <a:schemeClr val="tx1">
                    <a:lumMod val="65000"/>
                    <a:lumOff val="35000"/>
                  </a:schemeClr>
                </a:solidFill>
                <a:latin typeface="Comic Sans MS" pitchFamily="66" charset="0"/>
              </a:rPr>
              <a:t>  </a:t>
            </a:r>
          </a:p>
          <a:p>
            <a:pPr algn="ctr"/>
            <a:r>
              <a:rPr lang="en-US" sz="2400" b="1" dirty="0" smtClean="0">
                <a:solidFill>
                  <a:schemeClr val="tx1">
                    <a:lumMod val="65000"/>
                    <a:lumOff val="35000"/>
                  </a:schemeClr>
                </a:solidFill>
                <a:latin typeface="Courier New" pitchFamily="49" charset="0"/>
                <a:cs typeface="Courier New" pitchFamily="49" charset="0"/>
              </a:rPr>
              <a:t>Matthe</a:t>
            </a:r>
          </a:p>
          <a:p>
            <a:pPr algn="ctr"/>
            <a:r>
              <a:rPr lang="en-US" sz="2400" b="1" dirty="0" smtClean="0">
                <a:solidFill>
                  <a:schemeClr val="tx1">
                    <a:lumMod val="65000"/>
                    <a:lumOff val="35000"/>
                  </a:schemeClr>
                </a:solidFill>
                <a:latin typeface="Courier New" pitchFamily="49" charset="0"/>
                <a:cs typeface="Courier New" pitchFamily="49" charset="0"/>
              </a:rPr>
              <a:t>SmithIII</a:t>
            </a:r>
          </a:p>
          <a:p>
            <a:pPr algn="ctr"/>
            <a:r>
              <a:rPr lang="en-US" sz="2400" b="1" dirty="0" smtClean="0">
                <a:solidFill>
                  <a:schemeClr val="tx1">
                    <a:lumMod val="65000"/>
                    <a:lumOff val="35000"/>
                  </a:schemeClr>
                </a:solidFill>
                <a:latin typeface="Courier New" pitchFamily="49" charset="0"/>
                <a:cs typeface="Courier New" pitchFamily="49" charset="0"/>
              </a:rPr>
              <a:t>Race = Guamanian</a:t>
            </a:r>
          </a:p>
          <a:p>
            <a:pPr algn="ctr"/>
            <a:r>
              <a:rPr lang="en-US" sz="2400" b="1" dirty="0" smtClean="0">
                <a:solidFill>
                  <a:schemeClr val="tx1">
                    <a:lumMod val="65000"/>
                    <a:lumOff val="35000"/>
                  </a:schemeClr>
                </a:solidFill>
                <a:latin typeface="Courier New" pitchFamily="49" charset="0"/>
                <a:cs typeface="Courier New" pitchFamily="49" charset="0"/>
              </a:rPr>
              <a:t>Gender = M</a:t>
            </a:r>
          </a:p>
        </p:txBody>
      </p:sp>
      <p:pic>
        <p:nvPicPr>
          <p:cNvPr id="23" name="Picture 22" descr="Child Care image"/>
          <p:cNvPicPr>
            <a:picLocks noChangeAspect="1"/>
          </p:cNvPicPr>
          <p:nvPr/>
        </p:nvPicPr>
        <p:blipFill>
          <a:blip r:embed="rId5" cstate="screen"/>
          <a:srcRect/>
          <a:stretch>
            <a:fillRect/>
          </a:stretch>
        </p:blipFill>
        <p:spPr>
          <a:xfrm rot="472850">
            <a:off x="5218880" y="3472555"/>
            <a:ext cx="3448855" cy="3448924"/>
          </a:xfrm>
          <a:prstGeom prst="rect">
            <a:avLst/>
          </a:prstGeom>
          <a:ln w="85725">
            <a:solidFill>
              <a:schemeClr val="bg1"/>
            </a:solidFill>
          </a:ln>
          <a:effectLst>
            <a:outerShdw blurRad="50800" dist="38100" dir="5400000" algn="t" rotWithShape="0">
              <a:prstClr val="black">
                <a:alpha val="40000"/>
              </a:prstClr>
            </a:outerShdw>
          </a:effectLst>
        </p:spPr>
      </p:pic>
      <p:sp>
        <p:nvSpPr>
          <p:cNvPr id="12" name="TextBox 11"/>
          <p:cNvSpPr txBox="1"/>
          <p:nvPr/>
        </p:nvSpPr>
        <p:spPr>
          <a:xfrm rot="483245">
            <a:off x="5443111" y="3489258"/>
            <a:ext cx="3420260" cy="461665"/>
          </a:xfrm>
          <a:prstGeom prst="rect">
            <a:avLst/>
          </a:prstGeom>
          <a:solidFill>
            <a:schemeClr val="tx1">
              <a:alpha val="40000"/>
            </a:schemeClr>
          </a:solidFill>
        </p:spPr>
        <p:txBody>
          <a:bodyPr wrap="square" lIns="0" tIns="0" rIns="0" bIns="0" rtlCol="0">
            <a:spAutoFit/>
          </a:bodyPr>
          <a:lstStyle/>
          <a:p>
            <a:pPr algn="ctr"/>
            <a:r>
              <a:rPr lang="en-US" sz="3000" dirty="0" smtClean="0">
                <a:solidFill>
                  <a:schemeClr val="bg1"/>
                </a:solidFill>
                <a:effectLst>
                  <a:outerShdw blurRad="50800" dist="50800" dir="2700000" algn="tl">
                    <a:srgbClr val="000000">
                      <a:alpha val="51000"/>
                    </a:srgbClr>
                  </a:outerShdw>
                </a:effectLst>
                <a:latin typeface="Trebuchet MS" pitchFamily="34" charset="0"/>
              </a:rPr>
              <a:t>Part C</a:t>
            </a:r>
            <a:endParaRPr lang="en-US" sz="3000" dirty="0">
              <a:solidFill>
                <a:schemeClr val="bg1"/>
              </a:solidFill>
              <a:effectLst>
                <a:outerShdw blurRad="50800" dist="50800" dir="2700000" algn="tl">
                  <a:srgbClr val="000000">
                    <a:alpha val="51000"/>
                  </a:srgbClr>
                </a:outerShdw>
              </a:effectLst>
              <a:latin typeface="Trebuchet MS" pitchFamily="34" charset="0"/>
            </a:endParaRPr>
          </a:p>
        </p:txBody>
      </p:sp>
      <p:sp>
        <p:nvSpPr>
          <p:cNvPr id="7" name="TextBox 6"/>
          <p:cNvSpPr txBox="1"/>
          <p:nvPr/>
        </p:nvSpPr>
        <p:spPr>
          <a:xfrm>
            <a:off x="5181600" y="228600"/>
            <a:ext cx="3810000" cy="2819400"/>
          </a:xfrm>
          <a:prstGeom prst="wedgeRoundRectCallout">
            <a:avLst>
              <a:gd name="adj1" fmla="val 8540"/>
              <a:gd name="adj2" fmla="val 65889"/>
              <a:gd name="adj3" fmla="val 16667"/>
            </a:avLst>
          </a:prstGeom>
          <a:solidFill>
            <a:schemeClr val="bg1">
              <a:alpha val="70000"/>
            </a:schemeClr>
          </a:solidFill>
          <a:ln w="38100">
            <a:solidFill>
              <a:srgbClr val="50A700"/>
            </a:solidFill>
          </a:ln>
          <a:effectLst>
            <a:outerShdw blurRad="50800" dist="38100" dir="5400000" algn="t" rotWithShape="0">
              <a:prstClr val="black">
                <a:alpha val="40000"/>
              </a:prstClr>
            </a:outerShdw>
          </a:effectLst>
        </p:spPr>
        <p:txBody>
          <a:bodyPr wrap="square" lIns="0" tIns="0" rIns="0" bIns="0" rtlCol="0" anchor="ctr" anchorCtr="0">
            <a:noAutofit/>
          </a:bodyPr>
          <a:lstStyle/>
          <a:p>
            <a:pPr algn="ctr"/>
            <a:r>
              <a:rPr lang="en-US" sz="2000" b="1" dirty="0" smtClean="0">
                <a:solidFill>
                  <a:schemeClr val="tx1">
                    <a:lumMod val="65000"/>
                    <a:lumOff val="35000"/>
                  </a:schemeClr>
                </a:solidFill>
                <a:latin typeface="Courier New" pitchFamily="49" charset="0"/>
                <a:cs typeface="Courier New" pitchFamily="49" charset="0"/>
              </a:rPr>
              <a:t>Hmmm…</a:t>
            </a:r>
          </a:p>
          <a:p>
            <a:pPr algn="ctr"/>
            <a:r>
              <a:rPr lang="en-US" sz="2000" b="1" dirty="0" smtClean="0">
                <a:solidFill>
                  <a:schemeClr val="tx1">
                    <a:lumMod val="65000"/>
                    <a:lumOff val="35000"/>
                  </a:schemeClr>
                </a:solidFill>
                <a:latin typeface="Courier New" pitchFamily="49" charset="0"/>
                <a:cs typeface="Courier New" pitchFamily="49" charset="0"/>
              </a:rPr>
              <a:t>Did you mean:</a:t>
            </a:r>
            <a:endParaRPr lang="en-US" sz="3200" b="1" dirty="0" smtClean="0">
              <a:solidFill>
                <a:schemeClr val="tx1">
                  <a:lumMod val="65000"/>
                  <a:lumOff val="35000"/>
                </a:schemeClr>
              </a:solidFill>
              <a:latin typeface="Courier New" pitchFamily="49" charset="0"/>
              <a:cs typeface="Courier New" pitchFamily="49" charset="0"/>
            </a:endParaRPr>
          </a:p>
          <a:p>
            <a:pPr algn="ctr"/>
            <a:endParaRPr lang="en-US" sz="1000" b="1" dirty="0" smtClean="0">
              <a:solidFill>
                <a:schemeClr val="tx1">
                  <a:lumMod val="65000"/>
                  <a:lumOff val="35000"/>
                </a:schemeClr>
              </a:solidFill>
              <a:latin typeface="Comic Sans MS" pitchFamily="66" charset="0"/>
            </a:endParaRPr>
          </a:p>
          <a:p>
            <a:pPr algn="ctr"/>
            <a:r>
              <a:rPr lang="en-US" sz="2400" b="1" dirty="0" smtClean="0">
                <a:solidFill>
                  <a:schemeClr val="tx1">
                    <a:lumMod val="65000"/>
                    <a:lumOff val="35000"/>
                  </a:schemeClr>
                </a:solidFill>
                <a:latin typeface="Courier New" pitchFamily="49" charset="0"/>
                <a:cs typeface="Courier New" pitchFamily="49" charset="0"/>
              </a:rPr>
              <a:t>Matthew ?</a:t>
            </a:r>
          </a:p>
          <a:p>
            <a:pPr algn="ctr"/>
            <a:r>
              <a:rPr lang="en-US" sz="2400" b="1" dirty="0" smtClean="0">
                <a:solidFill>
                  <a:schemeClr val="tx1">
                    <a:lumMod val="65000"/>
                    <a:lumOff val="35000"/>
                  </a:schemeClr>
                </a:solidFill>
                <a:latin typeface="Courier New" pitchFamily="49" charset="0"/>
                <a:cs typeface="Courier New" pitchFamily="49" charset="0"/>
              </a:rPr>
              <a:t>Smith ?</a:t>
            </a:r>
          </a:p>
          <a:p>
            <a:pPr algn="ctr"/>
            <a:r>
              <a:rPr lang="en-US" sz="2400" b="1" dirty="0" smtClean="0">
                <a:solidFill>
                  <a:schemeClr val="tx1">
                    <a:lumMod val="65000"/>
                    <a:lumOff val="35000"/>
                  </a:schemeClr>
                </a:solidFill>
                <a:latin typeface="Courier New" pitchFamily="49" charset="0"/>
                <a:cs typeface="Courier New" pitchFamily="49" charset="0"/>
              </a:rPr>
              <a:t>Suffix = III ?</a:t>
            </a:r>
          </a:p>
          <a:p>
            <a:pPr algn="ctr"/>
            <a:r>
              <a:rPr lang="en-US" sz="2400" b="1" dirty="0" smtClean="0">
                <a:solidFill>
                  <a:schemeClr val="tx1">
                    <a:lumMod val="65000"/>
                    <a:lumOff val="35000"/>
                  </a:schemeClr>
                </a:solidFill>
                <a:latin typeface="Courier New" pitchFamily="49" charset="0"/>
                <a:cs typeface="Courier New" pitchFamily="49" charset="0"/>
              </a:rPr>
              <a:t>Race = NHOPI ?</a:t>
            </a:r>
          </a:p>
          <a:p>
            <a:pPr algn="ctr"/>
            <a:r>
              <a:rPr lang="en-US" sz="2400" b="1" dirty="0" smtClean="0">
                <a:solidFill>
                  <a:schemeClr val="tx1">
                    <a:lumMod val="65000"/>
                    <a:lumOff val="35000"/>
                  </a:schemeClr>
                </a:solidFill>
                <a:latin typeface="Courier New" pitchFamily="49" charset="0"/>
                <a:cs typeface="Courier New" pitchFamily="49" charset="0"/>
              </a:rPr>
              <a:t>Sex = M ?</a:t>
            </a:r>
          </a:p>
        </p:txBody>
      </p:sp>
    </p:spTree>
    <p:extLst>
      <p:ext uri="{BB962C8B-B14F-4D97-AF65-F5344CB8AC3E}">
        <p14:creationId xmlns:p14="http://schemas.microsoft.com/office/powerpoint/2010/main" xmlns="" val="3141200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2500"/>
                            </p:stCondLst>
                            <p:childTnLst>
                              <p:par>
                                <p:cTn id="19" presetID="10" presetClass="entr" presetSubtype="0" fill="hold" nodeType="after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620000" cy="792163"/>
          </a:xfrm>
        </p:spPr>
        <p:txBody>
          <a:bodyPr/>
          <a:lstStyle/>
          <a:p>
            <a:pPr algn="l"/>
            <a:r>
              <a:rPr lang="en-US" dirty="0" smtClean="0"/>
              <a:t>What is CEDS?</a:t>
            </a:r>
            <a:endParaRPr lang="en-US" dirty="0"/>
          </a:p>
        </p:txBody>
      </p:sp>
      <p:sp>
        <p:nvSpPr>
          <p:cNvPr id="9" name="Content Placeholder 4"/>
          <p:cNvSpPr>
            <a:spLocks noGrp="1"/>
          </p:cNvSpPr>
          <p:nvPr>
            <p:ph idx="1"/>
          </p:nvPr>
        </p:nvSpPr>
        <p:spPr bwMode="auto">
          <a:xfrm>
            <a:off x="609600" y="1828800"/>
            <a:ext cx="7315200" cy="4343400"/>
          </a:xfrm>
          <a:prstGeom prst="rect">
            <a:avLst/>
          </a:prstGeom>
          <a:noFill/>
          <a:ln w="9525">
            <a:noFill/>
            <a:miter lim="800000"/>
            <a:headEnd/>
            <a:tailEnd/>
          </a:ln>
        </p:spPr>
        <p:txBody>
          <a:bodyPr/>
          <a:lstStyle/>
          <a:p>
            <a:pPr marL="288925" marR="0" lvl="0" indent="-288925" defTabSz="914400" eaLnBrk="1" fontAlgn="auto" latinLnBrk="0" hangingPunct="1">
              <a:lnSpc>
                <a:spcPct val="100000"/>
              </a:lnSpc>
              <a:spcBef>
                <a:spcPts val="0"/>
              </a:spcBef>
              <a:spcAft>
                <a:spcPts val="1800"/>
              </a:spcAft>
              <a:buClr>
                <a:srgbClr val="531C79"/>
              </a:buClr>
              <a:buSzTx/>
              <a:buFont typeface="Arial" pitchFamily="34" charset="0"/>
              <a:buChar char="•"/>
              <a:tabLst/>
              <a:defRPr/>
            </a:pPr>
            <a:r>
              <a:rPr kumimoji="0" lang="en-US" sz="3000" b="0" i="0" u="none" strike="noStrike" kern="0" cap="none" spc="0" normalizeH="0" baseline="0" noProof="0" dirty="0">
                <a:ln>
                  <a:noFill/>
                </a:ln>
                <a:solidFill>
                  <a:sysClr val="windowText" lastClr="000000">
                    <a:lumMod val="65000"/>
                    <a:lumOff val="35000"/>
                  </a:sysClr>
                </a:solidFill>
                <a:effectLst/>
                <a:uLnTx/>
                <a:uFillTx/>
                <a:latin typeface="Trebuchet MS" pitchFamily="34" charset="0"/>
              </a:rPr>
              <a:t>A national collaborative effort </a:t>
            </a:r>
            <a:r>
              <a:rPr kumimoji="0" lang="en-US" sz="3000" b="0" i="0" u="none" strike="noStrike" kern="0" cap="none" spc="0" normalizeH="0" baseline="0" noProof="0" dirty="0" smtClean="0">
                <a:ln>
                  <a:noFill/>
                </a:ln>
                <a:solidFill>
                  <a:sysClr val="windowText" lastClr="000000">
                    <a:lumMod val="65000"/>
                    <a:lumOff val="35000"/>
                  </a:sysClr>
                </a:solidFill>
                <a:effectLst/>
                <a:uLnTx/>
                <a:uFillTx/>
                <a:latin typeface="Trebuchet MS" pitchFamily="34" charset="0"/>
              </a:rPr>
              <a:t>to </a:t>
            </a:r>
            <a:r>
              <a:rPr kumimoji="0" lang="en-US" sz="3000" b="0" i="0" u="none" strike="noStrike" kern="0" cap="none" spc="0" normalizeH="0" baseline="0" noProof="0" dirty="0">
                <a:ln>
                  <a:noFill/>
                </a:ln>
                <a:solidFill>
                  <a:sysClr val="windowText" lastClr="000000">
                    <a:lumMod val="65000"/>
                    <a:lumOff val="35000"/>
                  </a:sysClr>
                </a:solidFill>
                <a:effectLst/>
                <a:uLnTx/>
                <a:uFillTx/>
                <a:latin typeface="Trebuchet MS" pitchFamily="34" charset="0"/>
              </a:rPr>
              <a:t>develop </a:t>
            </a:r>
            <a:r>
              <a:rPr kumimoji="0" lang="en-US" sz="3600" b="1" i="0" u="none" strike="noStrike" kern="0" cap="none" spc="0" normalizeH="0" baseline="0" noProof="0" dirty="0" smtClean="0">
                <a:ln>
                  <a:noFill/>
                </a:ln>
                <a:solidFill>
                  <a:srgbClr val="50A700"/>
                </a:solidFill>
                <a:effectLst>
                  <a:outerShdw blurRad="38100" dist="38100" dir="2700000" algn="tl">
                    <a:srgbClr val="000000">
                      <a:alpha val="43137"/>
                    </a:srgbClr>
                  </a:outerShdw>
                </a:effectLst>
                <a:uLnTx/>
                <a:uFillTx/>
                <a:latin typeface="Trebuchet MS" pitchFamily="34" charset="0"/>
              </a:rPr>
              <a:t>voluntary</a:t>
            </a:r>
            <a:r>
              <a:rPr kumimoji="0" lang="en-US" sz="3000" b="0" i="0" u="none" strike="noStrike" kern="0" cap="none" spc="0" normalizeH="0" baseline="0" noProof="0" dirty="0" smtClean="0">
                <a:ln>
                  <a:noFill/>
                </a:ln>
                <a:solidFill>
                  <a:sysClr val="windowText" lastClr="000000">
                    <a:lumMod val="65000"/>
                    <a:lumOff val="35000"/>
                  </a:sysClr>
                </a:solidFill>
                <a:effectLst/>
                <a:uLnTx/>
                <a:uFillTx/>
                <a:latin typeface="Trebuchet MS" pitchFamily="34" charset="0"/>
              </a:rPr>
              <a:t>, </a:t>
            </a:r>
            <a:r>
              <a:rPr kumimoji="0" lang="en-US" sz="3600" b="1" i="0" u="none" strike="noStrike" kern="0" cap="none" spc="0" normalizeH="0" baseline="0" noProof="0" dirty="0" smtClean="0">
                <a:ln>
                  <a:noFill/>
                </a:ln>
                <a:solidFill>
                  <a:srgbClr val="50A700"/>
                </a:solidFill>
                <a:effectLst>
                  <a:outerShdw blurRad="38100" dist="38100" dir="2700000" algn="tl">
                    <a:srgbClr val="000000">
                      <a:alpha val="43137"/>
                    </a:srgbClr>
                  </a:outerShdw>
                </a:effectLst>
                <a:uLnTx/>
                <a:uFillTx/>
                <a:latin typeface="Trebuchet MS" pitchFamily="34" charset="0"/>
              </a:rPr>
              <a:t>common</a:t>
            </a:r>
            <a:r>
              <a:rPr kumimoji="0" lang="en-US" sz="3000" b="0" i="0" u="none" strike="noStrike" kern="0" cap="none" spc="0" normalizeH="0" baseline="0" noProof="0" dirty="0" smtClean="0">
                <a:ln>
                  <a:noFill/>
                </a:ln>
                <a:solidFill>
                  <a:sysClr val="windowText" lastClr="000000">
                    <a:lumMod val="65000"/>
                    <a:lumOff val="35000"/>
                  </a:sysClr>
                </a:solidFill>
                <a:effectLst/>
                <a:uLnTx/>
                <a:uFillTx/>
                <a:latin typeface="Trebuchet MS" pitchFamily="34" charset="0"/>
              </a:rPr>
              <a:t> </a:t>
            </a:r>
            <a:r>
              <a:rPr kumimoji="0" lang="en-US" sz="3000" b="0" i="0" u="none" strike="noStrike" kern="0" cap="none" spc="0" normalizeH="0" baseline="0" noProof="0" dirty="0">
                <a:ln>
                  <a:noFill/>
                </a:ln>
                <a:solidFill>
                  <a:sysClr val="windowText" lastClr="000000">
                    <a:lumMod val="65000"/>
                    <a:lumOff val="35000"/>
                  </a:sysClr>
                </a:solidFill>
                <a:effectLst/>
                <a:uLnTx/>
                <a:uFillTx/>
                <a:latin typeface="Trebuchet MS" pitchFamily="34" charset="0"/>
              </a:rPr>
              <a:t>data </a:t>
            </a:r>
            <a:r>
              <a:rPr kumimoji="0" lang="en-US" sz="3000" b="0" i="0" u="none" strike="noStrike" kern="0" cap="none" spc="0" normalizeH="0" baseline="0" noProof="0" dirty="0" smtClean="0">
                <a:ln>
                  <a:noFill/>
                </a:ln>
                <a:solidFill>
                  <a:sysClr val="windowText" lastClr="000000">
                    <a:lumMod val="65000"/>
                    <a:lumOff val="35000"/>
                  </a:sysClr>
                </a:solidFill>
                <a:effectLst/>
                <a:uLnTx/>
                <a:uFillTx/>
                <a:latin typeface="Trebuchet MS" pitchFamily="34" charset="0"/>
              </a:rPr>
              <a:t>standards for </a:t>
            </a:r>
            <a:r>
              <a:rPr kumimoji="0" lang="en-US" sz="3000" b="0" i="0" u="none" strike="noStrike" kern="0" cap="none" spc="0" normalizeH="0" baseline="0" noProof="0" dirty="0">
                <a:ln>
                  <a:noFill/>
                </a:ln>
                <a:solidFill>
                  <a:sysClr val="windowText" lastClr="000000">
                    <a:lumMod val="65000"/>
                    <a:lumOff val="35000"/>
                  </a:sysClr>
                </a:solidFill>
                <a:effectLst/>
                <a:uLnTx/>
                <a:uFillTx/>
                <a:latin typeface="Trebuchet MS" pitchFamily="34" charset="0"/>
              </a:rPr>
              <a:t>a key set </a:t>
            </a:r>
            <a:r>
              <a:rPr kumimoji="0" lang="en-US" sz="3000" b="0" i="0" u="none" strike="noStrike" kern="0" cap="none" spc="0" normalizeH="0" baseline="0" noProof="0" dirty="0" smtClean="0">
                <a:ln>
                  <a:noFill/>
                </a:ln>
                <a:solidFill>
                  <a:sysClr val="windowText" lastClr="000000">
                    <a:lumMod val="65000"/>
                    <a:lumOff val="35000"/>
                  </a:sysClr>
                </a:solidFill>
                <a:effectLst/>
                <a:uLnTx/>
                <a:uFillTx/>
                <a:latin typeface="Trebuchet MS" pitchFamily="34" charset="0"/>
              </a:rPr>
              <a:t>of education data elements</a:t>
            </a:r>
          </a:p>
        </p:txBody>
      </p:sp>
      <p:sp>
        <p:nvSpPr>
          <p:cNvPr id="11" name="Content Placeholder 4"/>
          <p:cNvSpPr txBox="1">
            <a:spLocks/>
          </p:cNvSpPr>
          <p:nvPr/>
        </p:nvSpPr>
        <p:spPr bwMode="auto">
          <a:xfrm>
            <a:off x="562517" y="3810000"/>
            <a:ext cx="8548688" cy="1371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8925" marR="0" lvl="0" indent="-288925" algn="l" defTabSz="914400" rtl="0" eaLnBrk="1" fontAlgn="base" latinLnBrk="0" hangingPunct="1">
              <a:lnSpc>
                <a:spcPct val="100000"/>
              </a:lnSpc>
              <a:spcBef>
                <a:spcPts val="0"/>
              </a:spcBef>
              <a:spcAft>
                <a:spcPts val="1800"/>
              </a:spcAft>
              <a:buClr>
                <a:srgbClr val="531C79"/>
              </a:buClr>
              <a:buSzPct val="115000"/>
              <a:buFont typeface="Arial" pitchFamily="34" charset="0"/>
              <a:buChar char="•"/>
              <a:tabLst/>
              <a:defRPr/>
            </a:pPr>
            <a:r>
              <a:rPr kumimoji="0" lang="en-US" sz="3000" b="0" i="0" u="none" strike="noStrike" kern="1200" cap="none" spc="0" normalizeH="0" baseline="0" noProof="0" dirty="0" smtClean="0">
                <a:ln>
                  <a:noFill/>
                </a:ln>
                <a:solidFill>
                  <a:schemeClr val="tx1">
                    <a:lumMod val="65000"/>
                    <a:lumOff val="35000"/>
                  </a:schemeClr>
                </a:solidFill>
                <a:effectLst/>
                <a:uLnTx/>
                <a:uFillTx/>
                <a:latin typeface="Trebuchet MS" pitchFamily="34" charset="0"/>
                <a:cs typeface="+mn-cs"/>
              </a:rPr>
              <a:t>A </a:t>
            </a:r>
            <a:r>
              <a:rPr kumimoji="0" lang="en-US" sz="3600" b="1" i="0" u="none" strike="noStrike" kern="1200" cap="none" spc="0" normalizeH="0" baseline="0" noProof="0" dirty="0" smtClean="0">
                <a:ln>
                  <a:noFill/>
                </a:ln>
                <a:solidFill>
                  <a:srgbClr val="50A700"/>
                </a:solidFill>
                <a:effectLst>
                  <a:outerShdw blurRad="38100" dist="38100" dir="2700000" algn="tl">
                    <a:srgbClr val="000000">
                      <a:alpha val="43137"/>
                    </a:srgbClr>
                  </a:outerShdw>
                </a:effectLst>
                <a:uLnTx/>
                <a:uFillTx/>
                <a:latin typeface="Trebuchet MS" pitchFamily="34" charset="0"/>
                <a:cs typeface="+mn-cs"/>
              </a:rPr>
              <a:t>vocabulary</a:t>
            </a:r>
            <a:r>
              <a:rPr kumimoji="0" lang="en-US" sz="3000" b="0" i="0" u="none" strike="noStrike" kern="1200" cap="none" spc="0" normalizeH="0" baseline="0" noProof="0" dirty="0" smtClean="0">
                <a:ln>
                  <a:noFill/>
                </a:ln>
                <a:solidFill>
                  <a:schemeClr val="tx1">
                    <a:lumMod val="65000"/>
                    <a:lumOff val="35000"/>
                  </a:schemeClr>
                </a:solidFill>
                <a:effectLst/>
                <a:uLnTx/>
                <a:uFillTx/>
                <a:latin typeface="Trebuchet MS" pitchFamily="34" charset="0"/>
                <a:cs typeface="+mn-cs"/>
              </a:rPr>
              <a:t> </a:t>
            </a:r>
            <a:r>
              <a:rPr kumimoji="0" lang="en-US" sz="3000" b="0" i="0" u="none" strike="noStrike" kern="1200" cap="none" spc="0" normalizeH="0" baseline="0" noProof="0" dirty="0" smtClean="0">
                <a:ln>
                  <a:noFill/>
                </a:ln>
                <a:solidFill>
                  <a:srgbClr val="595959"/>
                </a:solidFill>
                <a:effectLst/>
                <a:uLnTx/>
                <a:uFillTx/>
                <a:latin typeface="Trebuchet MS" pitchFamily="34" charset="0"/>
                <a:cs typeface="+mn-cs"/>
              </a:rPr>
              <a:t>including standard definitions, option sets &amp; technical specifications to streamline</a:t>
            </a:r>
            <a:r>
              <a:rPr kumimoji="0" lang="en-US" sz="3000" b="0" i="0" u="none" strike="noStrike" kern="1200" cap="none" spc="0" normalizeH="0" noProof="0" dirty="0" smtClean="0">
                <a:ln>
                  <a:noFill/>
                </a:ln>
                <a:solidFill>
                  <a:srgbClr val="595959"/>
                </a:solidFill>
                <a:effectLst/>
                <a:uLnTx/>
                <a:uFillTx/>
                <a:latin typeface="Trebuchet MS" pitchFamily="34" charset="0"/>
                <a:cs typeface="+mn-cs"/>
              </a:rPr>
              <a:t> sharing and comparing</a:t>
            </a:r>
            <a:endParaRPr kumimoji="0" lang="en-US" sz="3000" b="0" i="0" u="none" strike="noStrike" kern="1200" cap="none" spc="0" normalizeH="0" baseline="0" noProof="0" dirty="0" smtClean="0">
              <a:ln>
                <a:noFill/>
              </a:ln>
              <a:solidFill>
                <a:srgbClr val="595959"/>
              </a:solidFill>
              <a:effectLst/>
              <a:uLnTx/>
              <a:uFillTx/>
              <a:latin typeface="Trebuchet MS" pitchFamily="34" charset="0"/>
              <a:cs typeface="+mn-cs"/>
            </a:endParaRPr>
          </a:p>
        </p:txBody>
      </p:sp>
      <p:sp>
        <p:nvSpPr>
          <p:cNvPr id="12" name="Content Placeholder 4"/>
          <p:cNvSpPr txBox="1">
            <a:spLocks/>
          </p:cNvSpPr>
          <p:nvPr/>
        </p:nvSpPr>
        <p:spPr bwMode="auto">
          <a:xfrm>
            <a:off x="228600" y="5486400"/>
            <a:ext cx="74676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7030A0"/>
              </a:buClr>
              <a:buSzPct val="115000"/>
              <a:buFont typeface="Arial" charset="0"/>
              <a:buNone/>
              <a:tabLst/>
              <a:defRPr/>
            </a:pPr>
            <a:r>
              <a:rPr kumimoji="0" lang="en-US" sz="4000" b="1" u="none" strike="noStrike" kern="1200" cap="none" spc="0" normalizeH="0" baseline="0" noProof="0" dirty="0" smtClean="0">
                <a:ln>
                  <a:noFill/>
                </a:ln>
                <a:solidFill>
                  <a:srgbClr val="50A700"/>
                </a:solidFill>
                <a:effectLst>
                  <a:outerShdw blurRad="38100" dist="38100" dir="2700000" algn="tl">
                    <a:srgbClr val="000000">
                      <a:alpha val="43137"/>
                    </a:srgbClr>
                  </a:outerShdw>
                </a:effectLst>
                <a:uLnTx/>
                <a:uFillTx/>
                <a:latin typeface="Trebuchet MS" pitchFamily="34" charset="0"/>
                <a:cs typeface="+mn-cs"/>
              </a:rPr>
              <a:t>Voluntary Common Vocabulary</a:t>
            </a:r>
          </a:p>
          <a:p>
            <a:pPr marL="0" marR="0" lvl="0" indent="0" algn="l" defTabSz="914400" rtl="0" eaLnBrk="1" fontAlgn="base" latinLnBrk="0" hangingPunct="1">
              <a:lnSpc>
                <a:spcPct val="100000"/>
              </a:lnSpc>
              <a:spcBef>
                <a:spcPct val="20000"/>
              </a:spcBef>
              <a:spcAft>
                <a:spcPct val="0"/>
              </a:spcAft>
              <a:buClr>
                <a:srgbClr val="7030A0"/>
              </a:buClr>
              <a:buSzPct val="115000"/>
              <a:buFont typeface="Arial" charset="0"/>
              <a:buNone/>
              <a:tabLst/>
              <a:defRPr/>
            </a:pPr>
            <a:endParaRPr kumimoji="0" lang="en-US" sz="4000" b="0" i="0" u="none" strike="noStrike" kern="1200" cap="none" spc="0" normalizeH="0" baseline="0" noProof="0" dirty="0" smtClean="0">
              <a:ln>
                <a:noFill/>
              </a:ln>
              <a:solidFill>
                <a:srgbClr val="737373"/>
              </a:solidFill>
              <a:effectLst/>
              <a:uLnTx/>
              <a:uFillTx/>
              <a:latin typeface="Trebuchet MS" pitchFamily="34" charset="0"/>
              <a:cs typeface="+mn-cs"/>
            </a:endParaRPr>
          </a:p>
        </p:txBody>
      </p:sp>
    </p:spTree>
    <p:extLst>
      <p:ext uri="{BB962C8B-B14F-4D97-AF65-F5344CB8AC3E}">
        <p14:creationId xmlns:p14="http://schemas.microsoft.com/office/powerpoint/2010/main" xmlns="" val="1164047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75000"/>
                                  </p:iterate>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609600"/>
            <a:ext cx="7620000" cy="792163"/>
          </a:xfrm>
        </p:spPr>
        <p:txBody>
          <a:bodyPr/>
          <a:lstStyle/>
          <a:p>
            <a:pPr algn="l"/>
            <a:r>
              <a:rPr lang="en-US" dirty="0" smtClean="0"/>
              <a:t>CEDS is </a:t>
            </a:r>
            <a:r>
              <a:rPr lang="en-US" b="1" dirty="0" smtClean="0"/>
              <a:t>NOT</a:t>
            </a:r>
            <a:r>
              <a:rPr lang="en-US" dirty="0" smtClean="0"/>
              <a:t>:</a:t>
            </a:r>
            <a:endParaRPr lang="en-US" dirty="0"/>
          </a:p>
        </p:txBody>
      </p:sp>
      <p:sp>
        <p:nvSpPr>
          <p:cNvPr id="12" name="Content Placeholder 11"/>
          <p:cNvSpPr>
            <a:spLocks noGrp="1"/>
          </p:cNvSpPr>
          <p:nvPr>
            <p:ph idx="1"/>
          </p:nvPr>
        </p:nvSpPr>
        <p:spPr>
          <a:xfrm>
            <a:off x="1828800" y="1828800"/>
            <a:ext cx="6324600" cy="4343400"/>
          </a:xfrm>
        </p:spPr>
        <p:txBody>
          <a:bodyPr/>
          <a:lstStyle/>
          <a:p>
            <a:pPr marL="0" indent="0">
              <a:buNone/>
            </a:pPr>
            <a:r>
              <a:rPr lang="en-US" sz="4000" dirty="0" smtClean="0"/>
              <a:t>Required</a:t>
            </a:r>
          </a:p>
          <a:p>
            <a:pPr marL="0" indent="0">
              <a:buNone/>
            </a:pPr>
            <a:r>
              <a:rPr lang="en-US" sz="4000" dirty="0" smtClean="0"/>
              <a:t>All or nothing</a:t>
            </a:r>
          </a:p>
          <a:p>
            <a:pPr marL="0" indent="0">
              <a:buNone/>
            </a:pPr>
            <a:r>
              <a:rPr lang="en-US" sz="4000" dirty="0" smtClean="0"/>
              <a:t>A data collection</a:t>
            </a:r>
          </a:p>
          <a:p>
            <a:pPr marL="0" indent="0">
              <a:buNone/>
            </a:pPr>
            <a:r>
              <a:rPr lang="en-US" sz="4000" dirty="0" smtClean="0"/>
              <a:t>An implementation</a:t>
            </a:r>
          </a:p>
          <a:p>
            <a:pPr marL="0" indent="0">
              <a:buNone/>
            </a:pPr>
            <a:r>
              <a:rPr lang="en-US" sz="4000" dirty="0" smtClean="0"/>
              <a:t>Solely an ED undertaking</a:t>
            </a:r>
          </a:p>
          <a:p>
            <a:pPr marL="0" indent="0">
              <a:buNone/>
            </a:pPr>
            <a:r>
              <a:rPr lang="en-US" sz="4000" dirty="0" smtClean="0"/>
              <a:t>A federal unit record system</a:t>
            </a:r>
            <a:endParaRPr lang="en-US" sz="4000" dirty="0"/>
          </a:p>
        </p:txBody>
      </p:sp>
      <p:pic>
        <p:nvPicPr>
          <p:cNvPr id="18" name="Picture 17" descr="No Sign"/>
          <p:cNvPicPr>
            <a:picLocks noChangeAspect="1"/>
          </p:cNvPicPr>
          <p:nvPr/>
        </p:nvPicPr>
        <p:blipFill>
          <a:blip r:embed="rId3" cstate="screen"/>
          <a:stretch>
            <a:fillRect/>
          </a:stretch>
        </p:blipFill>
        <p:spPr>
          <a:xfrm>
            <a:off x="1219200" y="5530943"/>
            <a:ext cx="609600" cy="587140"/>
          </a:xfrm>
          <a:prstGeom prst="rect">
            <a:avLst/>
          </a:prstGeom>
        </p:spPr>
      </p:pic>
      <p:pic>
        <p:nvPicPr>
          <p:cNvPr id="19" name="Picture 18" descr="No Sign"/>
          <p:cNvPicPr>
            <a:picLocks noChangeAspect="1"/>
          </p:cNvPicPr>
          <p:nvPr/>
        </p:nvPicPr>
        <p:blipFill>
          <a:blip r:embed="rId3" cstate="screen"/>
          <a:stretch>
            <a:fillRect/>
          </a:stretch>
        </p:blipFill>
        <p:spPr>
          <a:xfrm>
            <a:off x="1216496" y="3352800"/>
            <a:ext cx="609600" cy="587140"/>
          </a:xfrm>
          <a:prstGeom prst="rect">
            <a:avLst/>
          </a:prstGeom>
        </p:spPr>
      </p:pic>
      <p:pic>
        <p:nvPicPr>
          <p:cNvPr id="20" name="Picture 19" descr="No Sign"/>
          <p:cNvPicPr>
            <a:picLocks noChangeAspect="1"/>
          </p:cNvPicPr>
          <p:nvPr/>
        </p:nvPicPr>
        <p:blipFill>
          <a:blip r:embed="rId3" cstate="screen"/>
          <a:stretch>
            <a:fillRect/>
          </a:stretch>
        </p:blipFill>
        <p:spPr>
          <a:xfrm>
            <a:off x="1219200" y="1905000"/>
            <a:ext cx="609600" cy="587140"/>
          </a:xfrm>
          <a:prstGeom prst="rect">
            <a:avLst/>
          </a:prstGeom>
        </p:spPr>
      </p:pic>
      <p:pic>
        <p:nvPicPr>
          <p:cNvPr id="21" name="Picture 20" descr="No Sign"/>
          <p:cNvPicPr>
            <a:picLocks noChangeAspect="1"/>
          </p:cNvPicPr>
          <p:nvPr/>
        </p:nvPicPr>
        <p:blipFill>
          <a:blip r:embed="rId3" cstate="screen"/>
          <a:stretch>
            <a:fillRect/>
          </a:stretch>
        </p:blipFill>
        <p:spPr>
          <a:xfrm>
            <a:off x="1219200" y="2618842"/>
            <a:ext cx="609600" cy="587140"/>
          </a:xfrm>
          <a:prstGeom prst="rect">
            <a:avLst/>
          </a:prstGeom>
        </p:spPr>
      </p:pic>
      <p:pic>
        <p:nvPicPr>
          <p:cNvPr id="22" name="Picture 21" descr="No Sign"/>
          <p:cNvPicPr>
            <a:picLocks noChangeAspect="1"/>
          </p:cNvPicPr>
          <p:nvPr/>
        </p:nvPicPr>
        <p:blipFill>
          <a:blip r:embed="rId3" cstate="screen"/>
          <a:stretch>
            <a:fillRect/>
          </a:stretch>
        </p:blipFill>
        <p:spPr>
          <a:xfrm>
            <a:off x="1237139" y="4114800"/>
            <a:ext cx="609600" cy="587140"/>
          </a:xfrm>
          <a:prstGeom prst="rect">
            <a:avLst/>
          </a:prstGeom>
        </p:spPr>
      </p:pic>
      <p:pic>
        <p:nvPicPr>
          <p:cNvPr id="23" name="Picture 22" descr="No Sign"/>
          <p:cNvPicPr>
            <a:picLocks noChangeAspect="1"/>
          </p:cNvPicPr>
          <p:nvPr/>
        </p:nvPicPr>
        <p:blipFill>
          <a:blip r:embed="rId3" cstate="screen"/>
          <a:stretch>
            <a:fillRect/>
          </a:stretch>
        </p:blipFill>
        <p:spPr>
          <a:xfrm>
            <a:off x="1216496" y="4800600"/>
            <a:ext cx="609600" cy="587140"/>
          </a:xfrm>
          <a:prstGeom prst="rect">
            <a:avLst/>
          </a:prstGeom>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5867400" y="247427"/>
            <a:ext cx="3443242" cy="3315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172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do we get it done?</a:t>
            </a:r>
            <a:endParaRPr lang="en-US" dirty="0"/>
          </a:p>
        </p:txBody>
      </p:sp>
      <p:sp>
        <p:nvSpPr>
          <p:cNvPr id="4" name="Content Placeholder 4"/>
          <p:cNvSpPr>
            <a:spLocks noGrp="1"/>
          </p:cNvSpPr>
          <p:nvPr>
            <p:ph idx="1"/>
          </p:nvPr>
        </p:nvSpPr>
        <p:spPr>
          <a:xfrm>
            <a:off x="685800" y="1600200"/>
            <a:ext cx="7162800" cy="4525963"/>
          </a:xfrm>
        </p:spPr>
        <p:txBody>
          <a:bodyPr/>
          <a:lstStyle/>
          <a:p>
            <a:pPr>
              <a:spcBef>
                <a:spcPts val="1800"/>
              </a:spcBef>
            </a:pPr>
            <a:r>
              <a:rPr lang="en-US" sz="2900" b="1" dirty="0" smtClean="0">
                <a:solidFill>
                  <a:srgbClr val="50A700"/>
                </a:solidFill>
                <a:effectLst>
                  <a:outerShdw blurRad="38100" dist="38100" dir="2700000" algn="tl">
                    <a:srgbClr val="000000">
                      <a:alpha val="43137"/>
                    </a:srgbClr>
                  </a:outerShdw>
                </a:effectLst>
                <a:latin typeface="Trebuchet MS" pitchFamily="34" charset="0"/>
                <a:cs typeface="Calibri" pitchFamily="34" charset="0"/>
              </a:rPr>
              <a:t>Assemble stakeholders </a:t>
            </a:r>
            <a:r>
              <a:rPr lang="en-US" sz="2900" dirty="0" smtClean="0">
                <a:solidFill>
                  <a:srgbClr val="595959"/>
                </a:solidFill>
                <a:latin typeface="Trebuchet MS" pitchFamily="34" charset="0"/>
                <a:cs typeface="Calibri" pitchFamily="34" charset="0"/>
              </a:rPr>
              <a:t>representing the field</a:t>
            </a:r>
            <a:endParaRPr lang="en-US" sz="2900" dirty="0">
              <a:solidFill>
                <a:srgbClr val="595959"/>
              </a:solidFill>
              <a:latin typeface="Trebuchet MS" pitchFamily="34" charset="0"/>
              <a:cs typeface="Calibri" pitchFamily="34" charset="0"/>
            </a:endParaRPr>
          </a:p>
          <a:p>
            <a:pPr>
              <a:spcBef>
                <a:spcPts val="1800"/>
              </a:spcBef>
            </a:pPr>
            <a:r>
              <a:rPr lang="en-US" sz="2900" b="1" dirty="0" smtClean="0">
                <a:solidFill>
                  <a:srgbClr val="50A700"/>
                </a:solidFill>
                <a:effectLst>
                  <a:outerShdw blurRad="38100" dist="38100" dir="2700000" algn="tl">
                    <a:srgbClr val="000000">
                      <a:alpha val="43137"/>
                    </a:srgbClr>
                  </a:outerShdw>
                </a:effectLst>
                <a:latin typeface="Trebuchet MS" pitchFamily="34" charset="0"/>
                <a:cs typeface="Calibri" pitchFamily="34" charset="0"/>
              </a:rPr>
              <a:t>Use existing sources </a:t>
            </a:r>
            <a:r>
              <a:rPr lang="en-US" sz="2900" dirty="0" smtClean="0">
                <a:solidFill>
                  <a:srgbClr val="595959"/>
                </a:solidFill>
                <a:latin typeface="Trebuchet MS" pitchFamily="34" charset="0"/>
                <a:cs typeface="Calibri" pitchFamily="34" charset="0"/>
              </a:rPr>
              <a:t>of data standards</a:t>
            </a:r>
            <a:endParaRPr lang="en-US" sz="2900" dirty="0">
              <a:solidFill>
                <a:srgbClr val="595959"/>
              </a:solidFill>
              <a:latin typeface="Trebuchet MS" pitchFamily="34" charset="0"/>
              <a:cs typeface="Calibri" pitchFamily="34" charset="0"/>
            </a:endParaRPr>
          </a:p>
          <a:p>
            <a:pPr>
              <a:spcBef>
                <a:spcPts val="1800"/>
              </a:spcBef>
            </a:pPr>
            <a:r>
              <a:rPr lang="en-US" sz="2900" b="1" dirty="0" smtClean="0">
                <a:solidFill>
                  <a:srgbClr val="50A700"/>
                </a:solidFill>
                <a:effectLst>
                  <a:outerShdw blurRad="38100" dist="38100" dir="2700000" algn="tl">
                    <a:srgbClr val="000000">
                      <a:alpha val="43137"/>
                    </a:srgbClr>
                  </a:outerShdw>
                </a:effectLst>
                <a:latin typeface="Trebuchet MS" pitchFamily="34" charset="0"/>
                <a:cs typeface="Calibri" pitchFamily="34" charset="0"/>
              </a:rPr>
              <a:t>Check alignment </a:t>
            </a:r>
            <a:r>
              <a:rPr lang="en-US" sz="2900" dirty="0" smtClean="0">
                <a:solidFill>
                  <a:srgbClr val="595959"/>
                </a:solidFill>
                <a:latin typeface="Trebuchet MS" pitchFamily="34" charset="0"/>
                <a:cs typeface="Calibri" pitchFamily="34" charset="0"/>
              </a:rPr>
              <a:t>with the field</a:t>
            </a:r>
          </a:p>
          <a:p>
            <a:pPr>
              <a:spcBef>
                <a:spcPts val="1800"/>
              </a:spcBef>
            </a:pPr>
            <a:r>
              <a:rPr lang="en-US" sz="2900" b="1" dirty="0" smtClean="0">
                <a:solidFill>
                  <a:srgbClr val="50A700"/>
                </a:solidFill>
                <a:effectLst>
                  <a:outerShdw blurRad="38100" dist="38100" dir="2700000" algn="tl">
                    <a:srgbClr val="000000">
                      <a:alpha val="43137"/>
                    </a:srgbClr>
                  </a:outerShdw>
                </a:effectLst>
                <a:latin typeface="Trebuchet MS" pitchFamily="34" charset="0"/>
                <a:cs typeface="Calibri" pitchFamily="34" charset="0"/>
              </a:rPr>
              <a:t>Review ideas </a:t>
            </a:r>
            <a:r>
              <a:rPr lang="en-US" sz="2900" dirty="0" smtClean="0">
                <a:solidFill>
                  <a:srgbClr val="595959"/>
                </a:solidFill>
                <a:latin typeface="Trebuchet MS" pitchFamily="34" charset="0"/>
                <a:cs typeface="Calibri" pitchFamily="34" charset="0"/>
              </a:rPr>
              <a:t>with the </a:t>
            </a:r>
            <a:r>
              <a:rPr lang="en-US" sz="2900" b="1" dirty="0" smtClean="0">
                <a:solidFill>
                  <a:srgbClr val="50A700"/>
                </a:solidFill>
                <a:effectLst>
                  <a:outerShdw blurRad="38100" dist="38100" dir="2700000" algn="tl">
                    <a:srgbClr val="000000">
                      <a:alpha val="43137"/>
                    </a:srgbClr>
                  </a:outerShdw>
                </a:effectLst>
                <a:latin typeface="Trebuchet MS" pitchFamily="34" charset="0"/>
                <a:cs typeface="Calibri" pitchFamily="34" charset="0"/>
              </a:rPr>
              <a:t>public</a:t>
            </a:r>
          </a:p>
          <a:p>
            <a:pPr>
              <a:spcBef>
                <a:spcPts val="1800"/>
              </a:spcBef>
            </a:pPr>
            <a:r>
              <a:rPr lang="en-US" sz="2900" b="1" dirty="0" smtClean="0">
                <a:solidFill>
                  <a:srgbClr val="50A700"/>
                </a:solidFill>
                <a:effectLst>
                  <a:outerShdw blurRad="38100" dist="38100" dir="2700000" algn="tl">
                    <a:srgbClr val="000000">
                      <a:alpha val="43137"/>
                    </a:srgbClr>
                  </a:outerShdw>
                </a:effectLst>
                <a:latin typeface="Trebuchet MS" pitchFamily="34" charset="0"/>
                <a:cs typeface="Calibri" pitchFamily="34" charset="0"/>
              </a:rPr>
              <a:t>Model </a:t>
            </a:r>
            <a:r>
              <a:rPr lang="en-US" sz="2900" dirty="0" smtClean="0">
                <a:solidFill>
                  <a:srgbClr val="595959"/>
                </a:solidFill>
                <a:latin typeface="Trebuchet MS" pitchFamily="34" charset="0"/>
                <a:cs typeface="Calibri" pitchFamily="34" charset="0"/>
              </a:rPr>
              <a:t>elements</a:t>
            </a:r>
          </a:p>
          <a:p>
            <a:pPr>
              <a:spcBef>
                <a:spcPts val="1800"/>
              </a:spcBef>
            </a:pPr>
            <a:r>
              <a:rPr lang="en-US" sz="2900" dirty="0" smtClean="0">
                <a:solidFill>
                  <a:srgbClr val="595959"/>
                </a:solidFill>
                <a:latin typeface="Trebuchet MS" pitchFamily="34" charset="0"/>
                <a:cs typeface="Calibri" pitchFamily="34" charset="0"/>
              </a:rPr>
              <a:t>Place in </a:t>
            </a:r>
            <a:r>
              <a:rPr lang="en-US" sz="2900" b="1" dirty="0" smtClean="0">
                <a:solidFill>
                  <a:srgbClr val="50A700"/>
                </a:solidFill>
                <a:effectLst>
                  <a:outerShdw blurRad="38100" dist="38100" dir="2700000" algn="tl">
                    <a:srgbClr val="000000">
                      <a:alpha val="43137"/>
                    </a:srgbClr>
                  </a:outerShdw>
                </a:effectLst>
                <a:latin typeface="Trebuchet MS" pitchFamily="34" charset="0"/>
                <a:cs typeface="Calibri" pitchFamily="34" charset="0"/>
              </a:rPr>
              <a:t>tools</a:t>
            </a:r>
          </a:p>
          <a:p>
            <a:pPr>
              <a:spcBef>
                <a:spcPts val="1800"/>
              </a:spcBef>
            </a:pPr>
            <a:r>
              <a:rPr lang="en-US" sz="2900" b="1" dirty="0" smtClean="0">
                <a:solidFill>
                  <a:srgbClr val="50A700"/>
                </a:solidFill>
                <a:effectLst>
                  <a:outerShdw blurRad="38100" dist="38100" dir="2700000" algn="tl">
                    <a:srgbClr val="000000">
                      <a:alpha val="43137"/>
                    </a:srgbClr>
                  </a:outerShdw>
                </a:effectLst>
                <a:latin typeface="Trebuchet MS" pitchFamily="34" charset="0"/>
                <a:cs typeface="Calibri" pitchFamily="34" charset="0"/>
              </a:rPr>
              <a:t>Release</a:t>
            </a:r>
            <a:endParaRPr lang="en-US" sz="2900" b="1" dirty="0">
              <a:solidFill>
                <a:srgbClr val="50A700"/>
              </a:solidFill>
              <a:effectLst>
                <a:outerShdw blurRad="38100" dist="38100" dir="2700000" algn="tl">
                  <a:srgbClr val="000000">
                    <a:alpha val="43137"/>
                  </a:srgbClr>
                </a:outerShdw>
              </a:effectLst>
              <a:latin typeface="Trebuchet MS" pitchFamily="34" charset="0"/>
              <a:cs typeface="Calibri" pitchFamily="34" charset="0"/>
            </a:endParaRPr>
          </a:p>
        </p:txBody>
      </p:sp>
    </p:spTree>
    <p:extLst>
      <p:ext uri="{BB962C8B-B14F-4D97-AF65-F5344CB8AC3E}">
        <p14:creationId xmlns:p14="http://schemas.microsoft.com/office/powerpoint/2010/main" xmlns="" val="2367729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CEDS v3 Stakeholders </a:t>
            </a:r>
            <a:r>
              <a:rPr lang="en-US" sz="3200" dirty="0" smtClean="0"/>
              <a:t>(1 of 2)</a:t>
            </a:r>
            <a:endParaRPr lang="en-US" sz="3200" dirty="0"/>
          </a:p>
        </p:txBody>
      </p:sp>
      <p:sp>
        <p:nvSpPr>
          <p:cNvPr id="4" name="Content Placeholder 4"/>
          <p:cNvSpPr>
            <a:spLocks noGrp="1"/>
          </p:cNvSpPr>
          <p:nvPr>
            <p:ph idx="1"/>
          </p:nvPr>
        </p:nvSpPr>
        <p:spPr>
          <a:xfrm>
            <a:off x="457200" y="1676400"/>
            <a:ext cx="7162800" cy="4525963"/>
          </a:xfrm>
        </p:spPr>
        <p:txBody>
          <a:bodyPr/>
          <a:lstStyle/>
          <a:p>
            <a:r>
              <a:rPr lang="en-US" b="1" dirty="0">
                <a:solidFill>
                  <a:srgbClr val="4EA700"/>
                </a:solidFill>
                <a:effectLst>
                  <a:outerShdw blurRad="38100" dist="38100" dir="2700000" algn="tl">
                    <a:srgbClr val="000000">
                      <a:alpha val="43137"/>
                    </a:srgbClr>
                  </a:outerShdw>
                </a:effectLst>
                <a:latin typeface="Trebuchet MS" pitchFamily="34" charset="0"/>
                <a:cs typeface="Calibri" pitchFamily="34" charset="0"/>
              </a:rPr>
              <a:t>State Agencies </a:t>
            </a:r>
          </a:p>
          <a:p>
            <a:pPr lvl="1"/>
            <a:r>
              <a:rPr lang="en-US" sz="2000" dirty="0">
                <a:solidFill>
                  <a:srgbClr val="595959"/>
                </a:solidFill>
                <a:latin typeface="Trebuchet MS" pitchFamily="34" charset="0"/>
                <a:cs typeface="Calibri" pitchFamily="34" charset="0"/>
              </a:rPr>
              <a:t>State Education Agencies</a:t>
            </a:r>
          </a:p>
          <a:p>
            <a:pPr lvl="1"/>
            <a:r>
              <a:rPr lang="en-US" sz="2000" dirty="0">
                <a:solidFill>
                  <a:srgbClr val="595959"/>
                </a:solidFill>
                <a:latin typeface="Trebuchet MS" pitchFamily="34" charset="0"/>
                <a:cs typeface="Calibri" pitchFamily="34" charset="0"/>
              </a:rPr>
              <a:t>State Higher Education Agencies</a:t>
            </a:r>
          </a:p>
          <a:p>
            <a:pPr lvl="1"/>
            <a:r>
              <a:rPr lang="en-US" sz="2000" dirty="0">
                <a:solidFill>
                  <a:srgbClr val="595959"/>
                </a:solidFill>
                <a:latin typeface="Trebuchet MS" pitchFamily="34" charset="0"/>
                <a:cs typeface="Calibri" pitchFamily="34" charset="0"/>
              </a:rPr>
              <a:t>Social Services Agencies</a:t>
            </a:r>
          </a:p>
          <a:p>
            <a:r>
              <a:rPr lang="en-US" b="1" dirty="0">
                <a:solidFill>
                  <a:srgbClr val="4EA700"/>
                </a:solidFill>
                <a:effectLst>
                  <a:outerShdw blurRad="38100" dist="38100" dir="2700000" algn="tl">
                    <a:srgbClr val="000000">
                      <a:alpha val="43137"/>
                    </a:srgbClr>
                  </a:outerShdw>
                </a:effectLst>
                <a:latin typeface="Trebuchet MS" pitchFamily="34" charset="0"/>
                <a:cs typeface="Calibri" pitchFamily="34" charset="0"/>
              </a:rPr>
              <a:t>Local Education Agencies</a:t>
            </a:r>
          </a:p>
          <a:p>
            <a:pPr lvl="1"/>
            <a:r>
              <a:rPr lang="en-US" sz="2000" dirty="0">
                <a:solidFill>
                  <a:srgbClr val="595959"/>
                </a:solidFill>
                <a:latin typeface="Trebuchet MS" pitchFamily="34" charset="0"/>
                <a:cs typeface="Calibri" pitchFamily="34" charset="0"/>
              </a:rPr>
              <a:t>K12</a:t>
            </a:r>
          </a:p>
          <a:p>
            <a:pPr lvl="1"/>
            <a:r>
              <a:rPr lang="en-US" sz="2000" dirty="0">
                <a:solidFill>
                  <a:srgbClr val="595959"/>
                </a:solidFill>
                <a:latin typeface="Trebuchet MS" pitchFamily="34" charset="0"/>
                <a:cs typeface="Calibri" pitchFamily="34" charset="0"/>
              </a:rPr>
              <a:t>Head Start</a:t>
            </a:r>
          </a:p>
          <a:p>
            <a:pPr lvl="1"/>
            <a:r>
              <a:rPr lang="en-US" sz="2000" dirty="0">
                <a:solidFill>
                  <a:srgbClr val="595959"/>
                </a:solidFill>
                <a:latin typeface="Trebuchet MS" pitchFamily="34" charset="0"/>
                <a:cs typeface="Calibri" pitchFamily="34" charset="0"/>
              </a:rPr>
              <a:t>Social Services</a:t>
            </a:r>
          </a:p>
          <a:p>
            <a:r>
              <a:rPr lang="en-US" b="1" dirty="0">
                <a:solidFill>
                  <a:srgbClr val="4EA700"/>
                </a:solidFill>
                <a:effectLst>
                  <a:outerShdw blurRad="38100" dist="38100" dir="2700000" algn="tl">
                    <a:srgbClr val="000000">
                      <a:alpha val="43137"/>
                    </a:srgbClr>
                  </a:outerShdw>
                </a:effectLst>
                <a:latin typeface="Trebuchet MS" pitchFamily="34" charset="0"/>
                <a:cs typeface="Calibri" pitchFamily="34" charset="0"/>
              </a:rPr>
              <a:t>Institutions of Higher Education</a:t>
            </a:r>
          </a:p>
          <a:p>
            <a:pPr lvl="1"/>
            <a:r>
              <a:rPr lang="en-US" sz="2000" dirty="0">
                <a:solidFill>
                  <a:srgbClr val="595959"/>
                </a:solidFill>
                <a:latin typeface="Trebuchet MS" pitchFamily="34" charset="0"/>
                <a:cs typeface="Calibri" pitchFamily="34" charset="0"/>
              </a:rPr>
              <a:t>Public</a:t>
            </a:r>
          </a:p>
          <a:p>
            <a:pPr lvl="1"/>
            <a:r>
              <a:rPr lang="en-US" sz="2000" dirty="0">
                <a:solidFill>
                  <a:srgbClr val="595959"/>
                </a:solidFill>
                <a:latin typeface="Trebuchet MS" pitchFamily="34" charset="0"/>
                <a:cs typeface="Calibri" pitchFamily="34" charset="0"/>
              </a:rPr>
              <a:t>Private</a:t>
            </a:r>
          </a:p>
          <a:p>
            <a:pPr lvl="1"/>
            <a:r>
              <a:rPr lang="en-US" sz="2000" dirty="0">
                <a:solidFill>
                  <a:srgbClr val="595959"/>
                </a:solidFill>
                <a:latin typeface="Trebuchet MS" pitchFamily="34" charset="0"/>
                <a:cs typeface="Calibri" pitchFamily="34" charset="0"/>
              </a:rPr>
              <a:t>Community Colleges</a:t>
            </a:r>
          </a:p>
          <a:p>
            <a:endParaRPr lang="en-US" dirty="0">
              <a:solidFill>
                <a:srgbClr val="737373"/>
              </a:solidFill>
              <a:latin typeface="Trebuchet MS" pitchFamily="34" charset="0"/>
              <a:cs typeface="Calibri" pitchFamily="34" charset="0"/>
            </a:endParaRPr>
          </a:p>
        </p:txBody>
      </p:sp>
    </p:spTree>
    <p:extLst>
      <p:ext uri="{BB962C8B-B14F-4D97-AF65-F5344CB8AC3E}">
        <p14:creationId xmlns:p14="http://schemas.microsoft.com/office/powerpoint/2010/main" xmlns="" val="2290611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CEDS v3 Stakeholders </a:t>
            </a:r>
            <a:r>
              <a:rPr lang="en-US" sz="3200" dirty="0" smtClean="0"/>
              <a:t>(2 </a:t>
            </a:r>
            <a:r>
              <a:rPr lang="en-US" sz="3200" dirty="0"/>
              <a:t>of 2)</a:t>
            </a:r>
            <a:endParaRPr lang="en-US" dirty="0"/>
          </a:p>
        </p:txBody>
      </p:sp>
      <p:sp>
        <p:nvSpPr>
          <p:cNvPr id="4" name="Content Placeholder 4"/>
          <p:cNvSpPr>
            <a:spLocks noGrp="1"/>
          </p:cNvSpPr>
          <p:nvPr>
            <p:ph idx="1"/>
          </p:nvPr>
        </p:nvSpPr>
        <p:spPr/>
        <p:txBody>
          <a:bodyPr/>
          <a:lstStyle/>
          <a:p>
            <a:pPr>
              <a:spcAft>
                <a:spcPts val="600"/>
              </a:spcAft>
            </a:pPr>
            <a:r>
              <a:rPr lang="en-US" b="1" dirty="0" smtClean="0">
                <a:solidFill>
                  <a:srgbClr val="4EA700"/>
                </a:solidFill>
                <a:effectLst>
                  <a:outerShdw blurRad="38100" dist="38100" dir="2700000" algn="tl">
                    <a:srgbClr val="000000">
                      <a:alpha val="43137"/>
                    </a:srgbClr>
                  </a:outerShdw>
                </a:effectLst>
                <a:latin typeface="Trebuchet MS" pitchFamily="34" charset="0"/>
                <a:cs typeface="Calibri" pitchFamily="34" charset="0"/>
              </a:rPr>
              <a:t>U.S. </a:t>
            </a:r>
            <a:r>
              <a:rPr lang="en-US" b="1" dirty="0">
                <a:solidFill>
                  <a:srgbClr val="4EA700"/>
                </a:solidFill>
                <a:effectLst>
                  <a:outerShdw blurRad="38100" dist="38100" dir="2700000" algn="tl">
                    <a:srgbClr val="000000">
                      <a:alpha val="43137"/>
                    </a:srgbClr>
                  </a:outerShdw>
                </a:effectLst>
                <a:latin typeface="Trebuchet MS" pitchFamily="34" charset="0"/>
                <a:cs typeface="Calibri" pitchFamily="34" charset="0"/>
              </a:rPr>
              <a:t>Department of Education</a:t>
            </a:r>
          </a:p>
          <a:p>
            <a:pPr lvl="1"/>
            <a:r>
              <a:rPr lang="en-US" sz="2000" dirty="0">
                <a:solidFill>
                  <a:schemeClr val="tx1">
                    <a:lumMod val="65000"/>
                    <a:lumOff val="35000"/>
                  </a:schemeClr>
                </a:solidFill>
                <a:latin typeface="Trebuchet MS" pitchFamily="34" charset="0"/>
                <a:cs typeface="Calibri" pitchFamily="34" charset="0"/>
              </a:rPr>
              <a:t>NCES (SLDS, IPEDS)</a:t>
            </a:r>
          </a:p>
          <a:p>
            <a:pPr lvl="1"/>
            <a:r>
              <a:rPr lang="en-US" sz="2000" dirty="0">
                <a:solidFill>
                  <a:schemeClr val="tx1">
                    <a:lumMod val="65000"/>
                    <a:lumOff val="35000"/>
                  </a:schemeClr>
                </a:solidFill>
                <a:latin typeface="Trebuchet MS" pitchFamily="34" charset="0"/>
                <a:cs typeface="Calibri" pitchFamily="34" charset="0"/>
              </a:rPr>
              <a:t>ED</a:t>
            </a:r>
            <a:r>
              <a:rPr lang="en-US" sz="2000" i="1" dirty="0">
                <a:solidFill>
                  <a:schemeClr val="tx1">
                    <a:lumMod val="65000"/>
                    <a:lumOff val="35000"/>
                  </a:schemeClr>
                </a:solidFill>
                <a:latin typeface="Trebuchet MS" pitchFamily="34" charset="0"/>
                <a:cs typeface="Calibri" pitchFamily="34" charset="0"/>
              </a:rPr>
              <a:t>Facts</a:t>
            </a:r>
          </a:p>
          <a:p>
            <a:pPr>
              <a:spcBef>
                <a:spcPts val="1200"/>
              </a:spcBef>
            </a:pPr>
            <a:r>
              <a:rPr lang="en-US" b="1" dirty="0" smtClean="0">
                <a:solidFill>
                  <a:srgbClr val="4EA700"/>
                </a:solidFill>
                <a:effectLst>
                  <a:outerShdw blurRad="38100" dist="38100" dir="2700000" algn="tl">
                    <a:srgbClr val="000000">
                      <a:alpha val="43137"/>
                    </a:srgbClr>
                  </a:outerShdw>
                </a:effectLst>
                <a:latin typeface="Trebuchet MS" pitchFamily="34" charset="0"/>
                <a:cs typeface="Calibri" pitchFamily="34" charset="0"/>
              </a:rPr>
              <a:t>U.S. </a:t>
            </a:r>
            <a:r>
              <a:rPr lang="en-US" b="1" dirty="0">
                <a:solidFill>
                  <a:srgbClr val="4EA700"/>
                </a:solidFill>
                <a:effectLst>
                  <a:outerShdw blurRad="38100" dist="38100" dir="2700000" algn="tl">
                    <a:srgbClr val="000000">
                      <a:alpha val="43137"/>
                    </a:srgbClr>
                  </a:outerShdw>
                </a:effectLst>
                <a:latin typeface="Trebuchet MS" pitchFamily="34" charset="0"/>
                <a:cs typeface="Calibri" pitchFamily="34" charset="0"/>
              </a:rPr>
              <a:t>Health and Human Services</a:t>
            </a:r>
          </a:p>
          <a:p>
            <a:pPr>
              <a:spcBef>
                <a:spcPts val="1200"/>
              </a:spcBef>
            </a:pPr>
            <a:r>
              <a:rPr lang="en-US" b="1" dirty="0" smtClean="0">
                <a:solidFill>
                  <a:srgbClr val="4EA700"/>
                </a:solidFill>
                <a:effectLst>
                  <a:outerShdw blurRad="38100" dist="38100" dir="2700000" algn="tl">
                    <a:srgbClr val="000000">
                      <a:alpha val="43137"/>
                    </a:srgbClr>
                  </a:outerShdw>
                </a:effectLst>
                <a:latin typeface="Trebuchet MS" pitchFamily="34" charset="0"/>
                <a:cs typeface="Calibri" pitchFamily="34" charset="0"/>
              </a:rPr>
              <a:t>U.S. </a:t>
            </a:r>
            <a:r>
              <a:rPr lang="en-US" b="1" dirty="0">
                <a:solidFill>
                  <a:srgbClr val="4EA700"/>
                </a:solidFill>
                <a:effectLst>
                  <a:outerShdw blurRad="38100" dist="38100" dir="2700000" algn="tl">
                    <a:srgbClr val="000000">
                      <a:alpha val="43137"/>
                    </a:srgbClr>
                  </a:outerShdw>
                </a:effectLst>
                <a:latin typeface="Trebuchet MS" pitchFamily="34" charset="0"/>
                <a:cs typeface="Calibri" pitchFamily="34" charset="0"/>
              </a:rPr>
              <a:t>Department of Labor</a:t>
            </a:r>
          </a:p>
          <a:p>
            <a:pPr>
              <a:spcBef>
                <a:spcPts val="1200"/>
              </a:spcBef>
            </a:pPr>
            <a:r>
              <a:rPr lang="en-US" b="1" dirty="0">
                <a:solidFill>
                  <a:srgbClr val="4EA700"/>
                </a:solidFill>
                <a:effectLst>
                  <a:outerShdw blurRad="38100" dist="38100" dir="2700000" algn="tl">
                    <a:srgbClr val="000000">
                      <a:alpha val="43137"/>
                    </a:srgbClr>
                  </a:outerShdw>
                </a:effectLst>
                <a:latin typeface="Trebuchet MS" pitchFamily="34" charset="0"/>
                <a:cs typeface="Calibri" pitchFamily="34" charset="0"/>
              </a:rPr>
              <a:t>Interoperability Standard Organizations</a:t>
            </a:r>
          </a:p>
          <a:p>
            <a:pPr>
              <a:spcBef>
                <a:spcPts val="1200"/>
              </a:spcBef>
            </a:pPr>
            <a:r>
              <a:rPr lang="en-US" b="1" dirty="0">
                <a:solidFill>
                  <a:srgbClr val="4EA700"/>
                </a:solidFill>
                <a:effectLst>
                  <a:outerShdw blurRad="38100" dist="38100" dir="2700000" algn="tl">
                    <a:srgbClr val="000000">
                      <a:alpha val="43137"/>
                    </a:srgbClr>
                  </a:outerShdw>
                </a:effectLst>
                <a:latin typeface="Trebuchet MS" pitchFamily="34" charset="0"/>
                <a:cs typeface="Calibri" pitchFamily="34" charset="0"/>
              </a:rPr>
              <a:t>Education Associations</a:t>
            </a:r>
          </a:p>
          <a:p>
            <a:pPr>
              <a:spcBef>
                <a:spcPts val="1200"/>
              </a:spcBef>
            </a:pPr>
            <a:r>
              <a:rPr lang="en-US" b="1" dirty="0">
                <a:solidFill>
                  <a:srgbClr val="4EA700"/>
                </a:solidFill>
                <a:effectLst>
                  <a:outerShdw blurRad="38100" dist="38100" dir="2700000" algn="tl">
                    <a:srgbClr val="000000">
                      <a:alpha val="43137"/>
                    </a:srgbClr>
                  </a:outerShdw>
                </a:effectLst>
                <a:latin typeface="Trebuchet MS" pitchFamily="34" charset="0"/>
                <a:cs typeface="Calibri" pitchFamily="34" charset="0"/>
              </a:rPr>
              <a:t>Foundations</a:t>
            </a:r>
            <a:endParaRPr lang="en-US" sz="2600" b="1" dirty="0">
              <a:solidFill>
                <a:srgbClr val="4EA700"/>
              </a:solidFill>
              <a:effectLst>
                <a:outerShdw blurRad="38100" dist="38100" dir="2700000" algn="tl">
                  <a:srgbClr val="000000">
                    <a:alpha val="43137"/>
                  </a:srgbClr>
                </a:outerShdw>
              </a:effectLst>
              <a:latin typeface="Trebuchet MS" pitchFamily="34" charset="0"/>
              <a:cs typeface="Calibri" pitchFamily="34" charset="0"/>
            </a:endParaRPr>
          </a:p>
          <a:p>
            <a:endParaRPr lang="en-US" dirty="0">
              <a:solidFill>
                <a:srgbClr val="737373"/>
              </a:solidFill>
              <a:latin typeface="Trebuchet MS" pitchFamily="34" charset="0"/>
              <a:cs typeface="Calibri" pitchFamily="34" charset="0"/>
            </a:endParaRPr>
          </a:p>
        </p:txBody>
      </p:sp>
    </p:spTree>
    <p:extLst>
      <p:ext uri="{BB962C8B-B14F-4D97-AF65-F5344CB8AC3E}">
        <p14:creationId xmlns:p14="http://schemas.microsoft.com/office/powerpoint/2010/main" xmlns="" val="2929867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309" y="609600"/>
            <a:ext cx="7772400" cy="792163"/>
          </a:xfrm>
        </p:spPr>
        <p:txBody>
          <a:bodyPr/>
          <a:lstStyle/>
          <a:p>
            <a:pPr algn="l"/>
            <a:r>
              <a:rPr lang="en-US" dirty="0" smtClean="0"/>
              <a:t>Version 3</a:t>
            </a:r>
            <a:endParaRPr lang="en-US" dirty="0"/>
          </a:p>
        </p:txBody>
      </p:sp>
      <p:sp>
        <p:nvSpPr>
          <p:cNvPr id="4" name="Content Placeholder 2"/>
          <p:cNvSpPr>
            <a:spLocks noGrp="1"/>
          </p:cNvSpPr>
          <p:nvPr>
            <p:ph idx="1"/>
          </p:nvPr>
        </p:nvSpPr>
        <p:spPr>
          <a:xfrm>
            <a:off x="304800" y="1600200"/>
            <a:ext cx="8001000" cy="4953000"/>
          </a:xfrm>
        </p:spPr>
        <p:txBody>
          <a:bodyPr rtlCol="0">
            <a:normAutofit fontScale="85000" lnSpcReduction="10000"/>
          </a:bodyPr>
          <a:lstStyle/>
          <a:p>
            <a:pPr marL="808038" lvl="2" indent="-288925" fontAlgn="auto">
              <a:lnSpc>
                <a:spcPct val="110000"/>
              </a:lnSpc>
              <a:spcAft>
                <a:spcPts val="0"/>
              </a:spcAft>
              <a:buClr>
                <a:srgbClr val="531C79"/>
              </a:buClr>
              <a:buSzPct val="110000"/>
              <a:buFont typeface="Arial" pitchFamily="34" charset="0"/>
              <a:buChar char="•"/>
              <a:defRPr/>
            </a:pPr>
            <a:r>
              <a:rPr lang="en-US" sz="3600" b="1" dirty="0">
                <a:solidFill>
                  <a:srgbClr val="4EA700"/>
                </a:solidFill>
                <a:effectLst>
                  <a:outerShdw blurRad="38100" dist="38100" dir="2700000" algn="tl">
                    <a:srgbClr val="000000">
                      <a:alpha val="43137"/>
                    </a:srgbClr>
                  </a:outerShdw>
                </a:effectLst>
                <a:latin typeface="Trebuchet MS" pitchFamily="34" charset="0"/>
              </a:rPr>
              <a:t>K12:</a:t>
            </a:r>
            <a:r>
              <a:rPr lang="en-US" sz="3600" dirty="0">
                <a:solidFill>
                  <a:prstClr val="black"/>
                </a:solidFill>
                <a:latin typeface="Trebuchet MS" pitchFamily="34" charset="0"/>
              </a:rPr>
              <a:t> </a:t>
            </a:r>
            <a:r>
              <a:rPr lang="en-US" sz="3200" dirty="0" smtClean="0">
                <a:solidFill>
                  <a:srgbClr val="5E5E5E"/>
                </a:solidFill>
                <a:latin typeface="Trebuchet MS" pitchFamily="34" charset="0"/>
              </a:rPr>
              <a:t>RTTT </a:t>
            </a:r>
            <a:r>
              <a:rPr lang="en-US" sz="3200" dirty="0">
                <a:solidFill>
                  <a:srgbClr val="5E5E5E"/>
                </a:solidFill>
                <a:latin typeface="Trebuchet MS" pitchFamily="34" charset="0"/>
              </a:rPr>
              <a:t>assessment, teaching &amp; learning, record </a:t>
            </a:r>
            <a:r>
              <a:rPr lang="en-US" sz="3200" dirty="0" smtClean="0">
                <a:solidFill>
                  <a:srgbClr val="5E5E5E"/>
                </a:solidFill>
                <a:latin typeface="Trebuchet MS" pitchFamily="34" charset="0"/>
              </a:rPr>
              <a:t>exchange</a:t>
            </a:r>
          </a:p>
          <a:p>
            <a:pPr marL="808038" lvl="2" indent="-288925" fontAlgn="auto">
              <a:lnSpc>
                <a:spcPct val="110000"/>
              </a:lnSpc>
              <a:spcAft>
                <a:spcPts val="0"/>
              </a:spcAft>
              <a:buClr>
                <a:srgbClr val="531C79"/>
              </a:buClr>
              <a:buSzPct val="110000"/>
              <a:buFont typeface="Arial" pitchFamily="34" charset="0"/>
              <a:buChar char="•"/>
              <a:defRPr/>
            </a:pPr>
            <a:r>
              <a:rPr lang="en-US" sz="3600" b="1" dirty="0" smtClean="0">
                <a:solidFill>
                  <a:srgbClr val="4EA700"/>
                </a:solidFill>
                <a:effectLst>
                  <a:outerShdw blurRad="38100" dist="38100" dir="2700000" algn="tl">
                    <a:srgbClr val="000000">
                      <a:alpha val="43137"/>
                    </a:srgbClr>
                  </a:outerShdw>
                </a:effectLst>
                <a:latin typeface="Trebuchet MS" pitchFamily="34" charset="0"/>
              </a:rPr>
              <a:t>Early Learning:</a:t>
            </a:r>
            <a:r>
              <a:rPr lang="en-US" sz="3600" dirty="0" smtClean="0">
                <a:latin typeface="Trebuchet MS" pitchFamily="34" charset="0"/>
              </a:rPr>
              <a:t> </a:t>
            </a:r>
            <a:r>
              <a:rPr lang="en-US" sz="3200" dirty="0" smtClean="0">
                <a:solidFill>
                  <a:srgbClr val="5E5E5E"/>
                </a:solidFill>
                <a:latin typeface="Trebuchet MS" pitchFamily="34" charset="0"/>
              </a:rPr>
              <a:t>assessment, professional development, child outcomes, and federal alignment</a:t>
            </a:r>
            <a:endParaRPr lang="en-US" sz="600" dirty="0" smtClean="0">
              <a:solidFill>
                <a:srgbClr val="5E5E5E"/>
              </a:solidFill>
              <a:latin typeface="Trebuchet MS" pitchFamily="34" charset="0"/>
            </a:endParaRPr>
          </a:p>
          <a:p>
            <a:pPr marL="808038" lvl="2" indent="-288925" fontAlgn="auto">
              <a:lnSpc>
                <a:spcPct val="110000"/>
              </a:lnSpc>
              <a:spcAft>
                <a:spcPts val="0"/>
              </a:spcAft>
              <a:buClr>
                <a:srgbClr val="531C79"/>
              </a:buClr>
              <a:buSzPct val="110000"/>
              <a:buFont typeface="Arial" pitchFamily="34" charset="0"/>
              <a:buChar char="•"/>
              <a:defRPr/>
            </a:pPr>
            <a:r>
              <a:rPr lang="en-US" sz="3600" b="1" dirty="0" smtClean="0">
                <a:solidFill>
                  <a:srgbClr val="4EA700"/>
                </a:solidFill>
                <a:effectLst>
                  <a:outerShdw blurRad="38100" dist="38100" dir="2700000" algn="tl">
                    <a:srgbClr val="000000">
                      <a:alpha val="43137"/>
                    </a:srgbClr>
                  </a:outerShdw>
                </a:effectLst>
                <a:latin typeface="Trebuchet MS" pitchFamily="34" charset="0"/>
              </a:rPr>
              <a:t>Postsecondary:</a:t>
            </a:r>
            <a:r>
              <a:rPr lang="en-US" sz="3600" dirty="0" smtClean="0">
                <a:latin typeface="Trebuchet MS" pitchFamily="34" charset="0"/>
              </a:rPr>
              <a:t> </a:t>
            </a:r>
            <a:r>
              <a:rPr lang="en-US" sz="3200" dirty="0" smtClean="0">
                <a:solidFill>
                  <a:srgbClr val="5E5E5E"/>
                </a:solidFill>
                <a:latin typeface="Trebuchet MS" pitchFamily="34" charset="0"/>
              </a:rPr>
              <a:t>furthering IPEDS support (CMSS), access, price/tuition, time to degree, Complete College America</a:t>
            </a:r>
          </a:p>
          <a:p>
            <a:pPr marL="808038" lvl="2" indent="-288925" fontAlgn="auto">
              <a:spcAft>
                <a:spcPts val="0"/>
              </a:spcAft>
              <a:buClr>
                <a:srgbClr val="531C79"/>
              </a:buClr>
              <a:buSzPct val="110000"/>
              <a:buNone/>
              <a:defRPr/>
            </a:pPr>
            <a:endParaRPr lang="en-US" sz="600" dirty="0" smtClean="0">
              <a:solidFill>
                <a:srgbClr val="5E5E5E"/>
              </a:solidFill>
              <a:latin typeface="Trebuchet MS" pitchFamily="34" charset="0"/>
            </a:endParaRPr>
          </a:p>
          <a:p>
            <a:pPr marL="808038" lvl="2" indent="-288925" fontAlgn="auto">
              <a:spcAft>
                <a:spcPts val="0"/>
              </a:spcAft>
              <a:buClr>
                <a:srgbClr val="531C79"/>
              </a:buClr>
              <a:buSzPct val="110000"/>
              <a:buFont typeface="Arial" pitchFamily="34" charset="0"/>
              <a:buChar char="•"/>
              <a:defRPr/>
            </a:pPr>
            <a:r>
              <a:rPr lang="en-US" sz="3600" b="1" dirty="0" smtClean="0">
                <a:solidFill>
                  <a:srgbClr val="4EA700"/>
                </a:solidFill>
                <a:effectLst>
                  <a:outerShdw blurRad="38100" dist="38100" dir="2700000" algn="tl">
                    <a:srgbClr val="000000">
                      <a:alpha val="43137"/>
                    </a:srgbClr>
                  </a:outerShdw>
                </a:effectLst>
                <a:latin typeface="Trebuchet MS" pitchFamily="34" charset="0"/>
              </a:rPr>
              <a:t>Additional Areas:</a:t>
            </a:r>
            <a:r>
              <a:rPr lang="en-US" sz="3600" dirty="0" smtClean="0">
                <a:latin typeface="Trebuchet MS" pitchFamily="34" charset="0"/>
              </a:rPr>
              <a:t> </a:t>
            </a:r>
            <a:r>
              <a:rPr lang="en-US" sz="3200" dirty="0" smtClean="0">
                <a:solidFill>
                  <a:srgbClr val="5E5E5E"/>
                </a:solidFill>
                <a:latin typeface="Trebuchet MS" pitchFamily="34" charset="0"/>
              </a:rPr>
              <a:t>Career and Technical Education, </a:t>
            </a:r>
            <a:r>
              <a:rPr lang="en-US" sz="3200" dirty="0">
                <a:solidFill>
                  <a:srgbClr val="5E5E5E"/>
                </a:solidFill>
                <a:latin typeface="Trebuchet MS" pitchFamily="34" charset="0"/>
              </a:rPr>
              <a:t>Workforce</a:t>
            </a:r>
            <a:r>
              <a:rPr lang="en-US" sz="3200" dirty="0" smtClean="0">
                <a:solidFill>
                  <a:srgbClr val="5E5E5E"/>
                </a:solidFill>
                <a:latin typeface="Trebuchet MS" pitchFamily="34" charset="0"/>
              </a:rPr>
              <a:t>, Adult Education</a:t>
            </a:r>
            <a:endParaRPr lang="en-US" dirty="0">
              <a:solidFill>
                <a:srgbClr val="737373"/>
              </a:solidFill>
              <a:latin typeface="Trebuchet MS" pitchFamily="34" charset="0"/>
            </a:endParaRPr>
          </a:p>
          <a:p>
            <a:pPr marL="457200" lvl="1" indent="0" fontAlgn="auto">
              <a:spcAft>
                <a:spcPts val="0"/>
              </a:spcAft>
              <a:buFont typeface="Arial" pitchFamily="34" charset="0"/>
              <a:buNone/>
              <a:defRPr/>
            </a:pPr>
            <a:endParaRPr lang="en-US" dirty="0" smtClean="0">
              <a:latin typeface="Trebuchet MS" pitchFamily="34" charset="0"/>
            </a:endParaRPr>
          </a:p>
        </p:txBody>
      </p:sp>
    </p:spTree>
    <p:extLst>
      <p:ext uri="{BB962C8B-B14F-4D97-AF65-F5344CB8AC3E}">
        <p14:creationId xmlns:p14="http://schemas.microsoft.com/office/powerpoint/2010/main" xmlns="" val="4162398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8" name="Rectangle 7"/>
          <p:cNvSpPr/>
          <p:nvPr/>
        </p:nvSpPr>
        <p:spPr>
          <a:xfrm>
            <a:off x="0" y="-40944"/>
            <a:ext cx="9144000" cy="2999096"/>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940792"/>
            <a:ext cx="9144000" cy="301274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0" y="2958152"/>
            <a:ext cx="9144000" cy="987552"/>
          </a:xfrm>
          <a:prstGeom prst="rect">
            <a:avLst/>
          </a:prstGeom>
          <a:solidFill>
            <a:schemeClr val="bg1">
              <a:alpha val="82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
        <p:nvSpPr>
          <p:cNvPr id="10" name="Title 1"/>
          <p:cNvSpPr txBox="1">
            <a:spLocks/>
          </p:cNvSpPr>
          <p:nvPr/>
        </p:nvSpPr>
        <p:spPr bwMode="auto">
          <a:xfrm>
            <a:off x="0" y="2922896"/>
            <a:ext cx="9144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lvl="0" algn="ctr">
              <a:lnSpc>
                <a:spcPct val="80000"/>
              </a:lnSpc>
            </a:pPr>
            <a:r>
              <a:rPr lang="en-US" sz="6000" b="1" cap="small" dirty="0" smtClean="0">
                <a:solidFill>
                  <a:schemeClr val="tx1">
                    <a:lumMod val="85000"/>
                    <a:lumOff val="15000"/>
                  </a:schemeClr>
                </a:solidFill>
                <a:effectLst>
                  <a:glow rad="101600">
                    <a:schemeClr val="bg1">
                      <a:alpha val="60000"/>
                    </a:schemeClr>
                  </a:glow>
                </a:effectLst>
                <a:latin typeface="Trebuchet MS" pitchFamily="34" charset="0"/>
              </a:rPr>
              <a:t>What Does CEDS Provide?</a:t>
            </a:r>
            <a:endPar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Tree>
    <p:extLst>
      <p:ext uri="{BB962C8B-B14F-4D97-AF65-F5344CB8AC3E}">
        <p14:creationId xmlns:p14="http://schemas.microsoft.com/office/powerpoint/2010/main" xmlns="" val="1561607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10" presetClass="exit" presetSubtype="0" fill="hold" grpId="1"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Website Element page"/>
          <p:cNvPicPr>
            <a:picLocks noChangeAspect="1" noChangeArrowheads="1"/>
          </p:cNvPicPr>
          <p:nvPr/>
        </p:nvPicPr>
        <p:blipFill>
          <a:blip r:embed="rId3" cstate="screen"/>
          <a:srcRect/>
          <a:stretch>
            <a:fillRect/>
          </a:stretch>
        </p:blipFill>
        <p:spPr bwMode="auto">
          <a:xfrm>
            <a:off x="5181600" y="4978673"/>
            <a:ext cx="2538349" cy="1775831"/>
          </a:xfrm>
          <a:prstGeom prst="rect">
            <a:avLst/>
          </a:prstGeom>
          <a:noFill/>
          <a:ln w="60325">
            <a:noFill/>
            <a:miter lim="800000"/>
            <a:headEnd/>
            <a:tailEnd/>
          </a:ln>
          <a:effectLst>
            <a:outerShdw blurRad="50800" dist="38100" dir="5400000" algn="t" rotWithShape="0">
              <a:prstClr val="black">
                <a:alpha val="40000"/>
              </a:prstClr>
            </a:outerShdw>
          </a:effectLst>
        </p:spPr>
      </p:pic>
      <p:sp>
        <p:nvSpPr>
          <p:cNvPr id="30723" name="Title 3"/>
          <p:cNvSpPr>
            <a:spLocks noGrp="1"/>
          </p:cNvSpPr>
          <p:nvPr>
            <p:ph type="title" idx="4294967295"/>
          </p:nvPr>
        </p:nvSpPr>
        <p:spPr>
          <a:xfrm>
            <a:off x="443552" y="443552"/>
            <a:ext cx="7620000" cy="655637"/>
          </a:xfrm>
        </p:spPr>
        <p:txBody>
          <a:bodyPr/>
          <a:lstStyle/>
          <a:p>
            <a:pPr algn="l"/>
            <a:r>
              <a:rPr lang="en-US" b="1" cap="small" dirty="0" smtClean="0">
                <a:solidFill>
                  <a:schemeClr val="tx1">
                    <a:lumMod val="85000"/>
                    <a:lumOff val="15000"/>
                  </a:schemeClr>
                </a:solidFill>
                <a:latin typeface="Trebuchet MS" pitchFamily="34" charset="0"/>
              </a:rPr>
              <a:t>CEDS provides:</a:t>
            </a:r>
          </a:p>
        </p:txBody>
      </p:sp>
      <p:sp>
        <p:nvSpPr>
          <p:cNvPr id="30724" name="Content Placeholder 4"/>
          <p:cNvSpPr>
            <a:spLocks noGrp="1"/>
          </p:cNvSpPr>
          <p:nvPr>
            <p:ph idx="4294967295"/>
          </p:nvPr>
        </p:nvSpPr>
        <p:spPr>
          <a:xfrm>
            <a:off x="457200" y="1600200"/>
            <a:ext cx="8153400" cy="1706562"/>
          </a:xfrm>
        </p:spPr>
        <p:txBody>
          <a:bodyPr/>
          <a:lstStyle/>
          <a:p>
            <a:pPr>
              <a:buClr>
                <a:srgbClr val="531C79"/>
              </a:buClr>
              <a:buSzPct val="100000"/>
            </a:pPr>
            <a:r>
              <a:rPr lang="en-US" sz="3000" dirty="0" smtClean="0">
                <a:solidFill>
                  <a:schemeClr val="tx1">
                    <a:lumMod val="85000"/>
                    <a:lumOff val="15000"/>
                  </a:schemeClr>
                </a:solidFill>
                <a:latin typeface="Trebuchet MS" pitchFamily="34" charset="0"/>
              </a:rPr>
              <a:t>A Robust &amp; Expanding </a:t>
            </a:r>
            <a:r>
              <a:rPr lang="en-US" sz="3000" b="1" dirty="0" smtClean="0">
                <a:solidFill>
                  <a:srgbClr val="50A700"/>
                </a:solidFill>
                <a:effectLst/>
                <a:latin typeface="Trebuchet MS" pitchFamily="34" charset="0"/>
              </a:rPr>
              <a:t>Common</a:t>
            </a:r>
            <a:r>
              <a:rPr lang="en-US" sz="3000" b="1" dirty="0" smtClean="0">
                <a:solidFill>
                  <a:schemeClr val="tx1">
                    <a:lumMod val="85000"/>
                    <a:lumOff val="15000"/>
                  </a:schemeClr>
                </a:solidFill>
                <a:latin typeface="Trebuchet MS" pitchFamily="34" charset="0"/>
              </a:rPr>
              <a:t>,</a:t>
            </a:r>
            <a:r>
              <a:rPr lang="en-US" sz="3000" b="1" dirty="0" smtClean="0">
                <a:solidFill>
                  <a:schemeClr val="bg1"/>
                </a:solidFill>
                <a:latin typeface="Trebuchet MS" pitchFamily="34" charset="0"/>
              </a:rPr>
              <a:t> </a:t>
            </a:r>
            <a:r>
              <a:rPr lang="en-US" sz="3000" b="1" dirty="0" smtClean="0">
                <a:solidFill>
                  <a:srgbClr val="50A700"/>
                </a:solidFill>
                <a:effectLst/>
                <a:latin typeface="Trebuchet MS" pitchFamily="34" charset="0"/>
              </a:rPr>
              <a:t>Voluntary</a:t>
            </a:r>
            <a:r>
              <a:rPr lang="en-US" sz="3000" b="1" dirty="0" smtClean="0">
                <a:solidFill>
                  <a:schemeClr val="bg1"/>
                </a:solidFill>
                <a:latin typeface="Trebuchet MS" pitchFamily="34" charset="0"/>
              </a:rPr>
              <a:t>   </a:t>
            </a:r>
            <a:r>
              <a:rPr lang="en-US" sz="3000" b="1" dirty="0" smtClean="0">
                <a:solidFill>
                  <a:srgbClr val="50A700"/>
                </a:solidFill>
                <a:effectLst/>
                <a:latin typeface="Trebuchet MS" pitchFamily="34" charset="0"/>
              </a:rPr>
              <a:t>Vocabulary</a:t>
            </a:r>
            <a:r>
              <a:rPr lang="en-US" sz="3000" b="1" dirty="0" smtClean="0">
                <a:solidFill>
                  <a:schemeClr val="bg1"/>
                </a:solidFill>
                <a:latin typeface="Trebuchet MS" pitchFamily="34" charset="0"/>
              </a:rPr>
              <a:t> </a:t>
            </a:r>
            <a:r>
              <a:rPr lang="en-US" sz="3000" dirty="0" smtClean="0">
                <a:solidFill>
                  <a:schemeClr val="tx1">
                    <a:lumMod val="85000"/>
                    <a:lumOff val="15000"/>
                  </a:schemeClr>
                </a:solidFill>
                <a:latin typeface="Trebuchet MS" pitchFamily="34" charset="0"/>
              </a:rPr>
              <a:t>drawn from existing sources</a:t>
            </a:r>
            <a:endParaRPr lang="en-US" sz="3000" b="1" dirty="0" smtClean="0">
              <a:solidFill>
                <a:schemeClr val="tx1">
                  <a:lumMod val="85000"/>
                  <a:lumOff val="15000"/>
                </a:schemeClr>
              </a:solidFill>
              <a:effectLst>
                <a:outerShdw blurRad="38100" dist="38100" dir="2700000" algn="tl">
                  <a:srgbClr val="000000">
                    <a:alpha val="43137"/>
                  </a:srgbClr>
                </a:outerShdw>
              </a:effectLst>
              <a:latin typeface="Trebuchet MS" pitchFamily="34" charset="0"/>
            </a:endParaRPr>
          </a:p>
        </p:txBody>
      </p:sp>
      <p:sp>
        <p:nvSpPr>
          <p:cNvPr id="30726" name="Content Placeholder 4"/>
          <p:cNvSpPr txBox="1">
            <a:spLocks/>
          </p:cNvSpPr>
          <p:nvPr/>
        </p:nvSpPr>
        <p:spPr bwMode="auto">
          <a:xfrm>
            <a:off x="381000" y="4482152"/>
            <a:ext cx="7467600"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Clr>
                <a:srgbClr val="531C79"/>
              </a:buClr>
              <a:buSzPct val="100000"/>
              <a:buFont typeface="Arial" charset="0"/>
              <a:buChar char="•"/>
            </a:pPr>
            <a:r>
              <a:rPr lang="en-US" sz="3000" dirty="0">
                <a:solidFill>
                  <a:schemeClr val="tx1">
                    <a:lumMod val="85000"/>
                    <a:lumOff val="15000"/>
                  </a:schemeClr>
                </a:solidFill>
                <a:latin typeface="Trebuchet MS" pitchFamily="34" charset="0"/>
              </a:rPr>
              <a:t>Powerful Stakeholder </a:t>
            </a:r>
            <a:r>
              <a:rPr lang="en-US" sz="3000" b="1" dirty="0" smtClean="0">
                <a:solidFill>
                  <a:srgbClr val="50A700"/>
                </a:solidFill>
                <a:effectLst/>
                <a:latin typeface="Trebuchet MS" pitchFamily="34" charset="0"/>
              </a:rPr>
              <a:t>Tools</a:t>
            </a:r>
            <a:endParaRPr lang="en-US" sz="3000" b="1" dirty="0">
              <a:solidFill>
                <a:srgbClr val="50A700"/>
              </a:solidFill>
              <a:effectLst/>
              <a:latin typeface="Trebuchet MS" pitchFamily="34" charset="0"/>
            </a:endParaRPr>
          </a:p>
          <a:p>
            <a:pPr lvl="1">
              <a:spcBef>
                <a:spcPct val="20000"/>
              </a:spcBef>
              <a:buClr>
                <a:srgbClr val="531C79"/>
              </a:buClr>
              <a:buSzPct val="100000"/>
              <a:buFont typeface="Arial" charset="0"/>
              <a:buChar char="•"/>
            </a:pPr>
            <a:r>
              <a:rPr lang="en-US" sz="2400" dirty="0" smtClean="0">
                <a:solidFill>
                  <a:schemeClr val="tx1">
                    <a:lumMod val="85000"/>
                    <a:lumOff val="15000"/>
                  </a:schemeClr>
                </a:solidFill>
                <a:latin typeface="Trebuchet MS" pitchFamily="34" charset="0"/>
              </a:rPr>
              <a:t>Align tool</a:t>
            </a:r>
          </a:p>
          <a:p>
            <a:pPr lvl="1">
              <a:spcBef>
                <a:spcPct val="20000"/>
              </a:spcBef>
              <a:buClr>
                <a:srgbClr val="531C79"/>
              </a:buClr>
              <a:buSzPct val="100000"/>
              <a:buFont typeface="Arial" charset="0"/>
              <a:buChar char="•"/>
            </a:pPr>
            <a:r>
              <a:rPr lang="en-US" sz="2400" dirty="0" smtClean="0">
                <a:solidFill>
                  <a:schemeClr val="tx1">
                    <a:lumMod val="85000"/>
                    <a:lumOff val="15000"/>
                  </a:schemeClr>
                </a:solidFill>
                <a:latin typeface="Trebuchet MS" pitchFamily="34" charset="0"/>
              </a:rPr>
              <a:t>Connect tool</a:t>
            </a:r>
            <a:endParaRPr lang="en-US" sz="2400" dirty="0">
              <a:solidFill>
                <a:schemeClr val="tx1">
                  <a:lumMod val="85000"/>
                  <a:lumOff val="15000"/>
                </a:schemeClr>
              </a:solidFill>
              <a:latin typeface="Trebuchet MS" pitchFamily="34" charset="0"/>
            </a:endParaRPr>
          </a:p>
          <a:p>
            <a:pPr lvl="1">
              <a:spcBef>
                <a:spcPct val="20000"/>
              </a:spcBef>
              <a:buClr>
                <a:srgbClr val="531C79"/>
              </a:buClr>
              <a:buSzPct val="100000"/>
              <a:buFont typeface="Arial" charset="0"/>
              <a:buChar char="•"/>
            </a:pPr>
            <a:r>
              <a:rPr lang="en-US" sz="2400" dirty="0" smtClean="0">
                <a:solidFill>
                  <a:schemeClr val="tx1">
                    <a:lumMod val="85000"/>
                    <a:lumOff val="15000"/>
                  </a:schemeClr>
                </a:solidFill>
                <a:latin typeface="Trebuchet MS" pitchFamily="34" charset="0"/>
              </a:rPr>
              <a:t>Logical Data Model</a:t>
            </a:r>
            <a:endParaRPr lang="en-US" sz="2400" dirty="0">
              <a:solidFill>
                <a:schemeClr val="tx1">
                  <a:lumMod val="85000"/>
                  <a:lumOff val="15000"/>
                </a:schemeClr>
              </a:solidFill>
              <a:latin typeface="Trebuchet MS" pitchFamily="34" charset="0"/>
            </a:endParaRPr>
          </a:p>
        </p:txBody>
      </p:sp>
      <p:pic>
        <p:nvPicPr>
          <p:cNvPr id="20" name="Picture 3" descr="SIF logo"/>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438400" y="3506026"/>
            <a:ext cx="609600" cy="532574"/>
          </a:xfrm>
          <a:prstGeom prst="roundRect">
            <a:avLst/>
          </a:prstGeom>
          <a:noFill/>
          <a:ln w="9525">
            <a:noFill/>
            <a:miter lim="800000"/>
            <a:headEnd/>
            <a:tailEnd/>
          </a:ln>
        </p:spPr>
      </p:pic>
      <p:pic>
        <p:nvPicPr>
          <p:cNvPr id="21" name="Picture 4" descr="PESC logo"/>
          <p:cNvPicPr>
            <a:picLocks noChangeAspect="1" noChangeArrowheads="1"/>
          </p:cNvPicPr>
          <p:nvPr/>
        </p:nvPicPr>
        <p:blipFill>
          <a:blip r:embed="rId5" cstate="screen"/>
          <a:srcRect/>
          <a:stretch>
            <a:fillRect/>
          </a:stretch>
        </p:blipFill>
        <p:spPr bwMode="auto">
          <a:xfrm>
            <a:off x="3627901" y="3042929"/>
            <a:ext cx="1005840" cy="312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6" descr="EDFacts logo"/>
          <p:cNvPicPr>
            <a:picLocks noChangeAspect="1" noChangeArrowheads="1"/>
          </p:cNvPicPr>
          <p:nvPr/>
        </p:nvPicPr>
        <p:blipFill>
          <a:blip r:embed="rId6" cstate="screen"/>
          <a:srcRect/>
          <a:stretch>
            <a:fillRect/>
          </a:stretch>
        </p:blipFill>
        <p:spPr bwMode="auto">
          <a:xfrm>
            <a:off x="3499852" y="3581400"/>
            <a:ext cx="995948" cy="381000"/>
          </a:xfrm>
          <a:prstGeom prst="roundRect">
            <a:avLst>
              <a:gd name="adj" fmla="val 10505"/>
            </a:avLst>
          </a:prstGeom>
          <a:noFill/>
          <a:ln w="9525">
            <a:noFill/>
            <a:miter lim="800000"/>
            <a:headEnd/>
            <a:tailEnd/>
          </a:ln>
        </p:spPr>
      </p:pic>
      <p:pic>
        <p:nvPicPr>
          <p:cNvPr id="23" name="Picture 10" descr="NIEM logo"/>
          <p:cNvPicPr>
            <a:picLocks noChangeAspect="1" noChangeArrowheads="1"/>
          </p:cNvPicPr>
          <p:nvPr/>
        </p:nvPicPr>
        <p:blipFill>
          <a:blip r:embed="rId7" cstate="screen">
            <a:clrChange>
              <a:clrFrom>
                <a:srgbClr val="000000"/>
              </a:clrFrom>
              <a:clrTo>
                <a:srgbClr val="000000">
                  <a:alpha val="0"/>
                </a:srgbClr>
              </a:clrTo>
            </a:clrChange>
          </a:blip>
          <a:srcRect/>
          <a:stretch>
            <a:fillRect/>
          </a:stretch>
        </p:blipFill>
        <p:spPr bwMode="auto">
          <a:xfrm>
            <a:off x="5105400" y="3690697"/>
            <a:ext cx="821762" cy="168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descr="IPEDS logo"/>
          <p:cNvPicPr>
            <a:picLocks noChangeAspect="1"/>
          </p:cNvPicPr>
          <p:nvPr/>
        </p:nvPicPr>
        <p:blipFill>
          <a:blip r:embed="rId8" cstate="screen"/>
          <a:srcRect/>
          <a:stretch>
            <a:fillRect/>
          </a:stretch>
        </p:blipFill>
        <p:spPr bwMode="auto">
          <a:xfrm>
            <a:off x="6477000" y="2868304"/>
            <a:ext cx="487363" cy="53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descr="EdFi-logo-CMYK.jpg"/>
          <p:cNvPicPr>
            <a:picLocks noChangeAspect="1"/>
          </p:cNvPicPr>
          <p:nvPr/>
        </p:nvPicPr>
        <p:blipFill>
          <a:blip r:embed="rId9" cstate="screen">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400800" y="3570613"/>
            <a:ext cx="914400" cy="440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descr="i_hbonline_logo.gif"/>
          <p:cNvPicPr>
            <a:picLocks noChangeAspect="1"/>
          </p:cNvPicPr>
          <p:nvPr/>
        </p:nvPicPr>
        <p:blipFill>
          <a:blip r:embed="rId10" cstate="screen">
            <a:clrChange>
              <a:clrFrom>
                <a:srgbClr val="FFFFFF"/>
              </a:clrFrom>
              <a:clrTo>
                <a:srgbClr val="FFFFFF">
                  <a:alpha val="0"/>
                </a:srgbClr>
              </a:clrTo>
            </a:clrChange>
          </a:blip>
          <a:srcRect l="6410" t="37301" r="34615"/>
          <a:stretch>
            <a:fillRect/>
          </a:stretch>
        </p:blipFill>
        <p:spPr>
          <a:xfrm>
            <a:off x="1627496" y="3049004"/>
            <a:ext cx="1295400" cy="278088"/>
          </a:xfrm>
          <a:prstGeom prst="rect">
            <a:avLst/>
          </a:prstGeom>
        </p:spPr>
      </p:pic>
      <p:pic>
        <p:nvPicPr>
          <p:cNvPr id="27" name="Picture 4" descr="NEDM logo"/>
          <p:cNvPicPr>
            <a:picLocks noChangeAspect="1" noChangeArrowheads="1"/>
          </p:cNvPicPr>
          <p:nvPr/>
        </p:nvPicPr>
        <p:blipFill>
          <a:blip r:embed="rId11" cstate="screen"/>
          <a:stretch>
            <a:fillRect/>
          </a:stretch>
        </p:blipFill>
        <p:spPr bwMode="auto">
          <a:xfrm>
            <a:off x="4981181" y="2895600"/>
            <a:ext cx="581419" cy="650841"/>
          </a:xfrm>
          <a:prstGeom prst="rect">
            <a:avLst/>
          </a:prstGeom>
          <a:noFill/>
          <a:ln>
            <a:noFill/>
          </a:ln>
          <a:effectLst>
            <a:softEdge rad="31750"/>
          </a:effectLst>
        </p:spPr>
      </p:pic>
      <p:pic>
        <p:nvPicPr>
          <p:cNvPr id="19" name="Picture 1" descr="Website Alignment Tool report"/>
          <p:cNvPicPr>
            <a:picLocks noChangeAspect="1" noChangeArrowheads="1"/>
          </p:cNvPicPr>
          <p:nvPr/>
        </p:nvPicPr>
        <p:blipFill>
          <a:blip r:embed="rId12" cstate="screen"/>
          <a:srcRect/>
          <a:stretch>
            <a:fillRect/>
          </a:stretch>
        </p:blipFill>
        <p:spPr bwMode="auto">
          <a:xfrm>
            <a:off x="5642642" y="4773304"/>
            <a:ext cx="2534507" cy="19050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9" name="Picture 3" descr="Website Data Model image"/>
          <p:cNvPicPr>
            <a:picLocks noChangeAspect="1" noChangeArrowheads="1"/>
          </p:cNvPicPr>
          <p:nvPr/>
        </p:nvPicPr>
        <p:blipFill>
          <a:blip r:embed="rId13" cstate="screen"/>
          <a:srcRect/>
          <a:stretch>
            <a:fillRect/>
          </a:stretch>
        </p:blipFill>
        <p:spPr bwMode="auto">
          <a:xfrm>
            <a:off x="6148450" y="4558352"/>
            <a:ext cx="2699708" cy="1969325"/>
          </a:xfrm>
          <a:prstGeom prst="rect">
            <a:avLst/>
          </a:prstGeom>
          <a:noFill/>
          <a:ln w="9525">
            <a:solidFill>
              <a:schemeClr val="bg1">
                <a:lumMod val="65000"/>
              </a:schemeClr>
            </a:solid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107103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fade">
                                      <p:cBhvr>
                                        <p:cTn id="7" dur="1000"/>
                                        <p:tgtEl>
                                          <p:spTgt spid="3072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26"/>
                                        </p:tgtEl>
                                        <p:attrNameLst>
                                          <p:attrName>style.visibility</p:attrName>
                                        </p:attrNameLst>
                                      </p:cBhvr>
                                      <p:to>
                                        <p:strVal val="visible"/>
                                      </p:to>
                                    </p:set>
                                    <p:animEffect transition="in" filter="fade">
                                      <p:cBhvr>
                                        <p:cTn id="37" dur="1000"/>
                                        <p:tgtEl>
                                          <p:spTgt spid="30726"/>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P spid="307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t="215"/>
          <a:stretch>
            <a:fillRect/>
          </a:stretch>
        </p:blipFill>
        <p:spPr bwMode="auto">
          <a:xfrm>
            <a:off x="228600" y="0"/>
            <a:ext cx="8668178" cy="6858000"/>
          </a:xfrm>
          <a:prstGeom prst="rect">
            <a:avLst/>
          </a:prstGeom>
          <a:noFill/>
          <a:ln w="9525">
            <a:noFill/>
            <a:miter lim="800000"/>
            <a:headEnd/>
            <a:tailEnd/>
          </a:ln>
        </p:spPr>
      </p:pic>
    </p:spTree>
    <p:extLst>
      <p:ext uri="{BB962C8B-B14F-4D97-AF65-F5344CB8AC3E}">
        <p14:creationId xmlns:p14="http://schemas.microsoft.com/office/powerpoint/2010/main" xmlns="" val="307827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ctrTitle"/>
          </p:nvPr>
        </p:nvSpPr>
        <p:spPr>
          <a:xfrm>
            <a:off x="457200" y="2209800"/>
            <a:ext cx="8001000" cy="1470025"/>
          </a:xfrm>
        </p:spPr>
        <p:txBody>
          <a:bodyPr/>
          <a:lstStyle/>
          <a:p>
            <a:r>
              <a:rPr lang="en-US" dirty="0" smtClean="0"/>
              <a:t>Common Education Data Standards</a:t>
            </a:r>
          </a:p>
        </p:txBody>
      </p:sp>
      <p:sp>
        <p:nvSpPr>
          <p:cNvPr id="4" name="Subtitle 2"/>
          <p:cNvSpPr txBox="1">
            <a:spLocks/>
          </p:cNvSpPr>
          <p:nvPr/>
        </p:nvSpPr>
        <p:spPr>
          <a:xfrm>
            <a:off x="533400" y="4114800"/>
            <a:ext cx="8001000" cy="914400"/>
          </a:xfrm>
          <a:prstGeom prst="rect">
            <a:avLst/>
          </a:prstGeom>
        </p:spPr>
        <p:txBody>
          <a:bodyPr>
            <a:no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en-US" sz="3200" dirty="0" smtClean="0">
                <a:solidFill>
                  <a:srgbClr val="2664B0"/>
                </a:solidFill>
                <a:latin typeface="+mn-lt"/>
              </a:rPr>
              <a:t>Lynne Kahn</a:t>
            </a:r>
          </a:p>
          <a:p>
            <a:pPr fontAlgn="auto">
              <a:spcBef>
                <a:spcPct val="20000"/>
              </a:spcBef>
              <a:spcAft>
                <a:spcPts val="0"/>
              </a:spcAft>
              <a:buFont typeface="Arial" pitchFamily="34" charset="0"/>
              <a:buNone/>
              <a:defRPr/>
            </a:pPr>
            <a:r>
              <a:rPr lang="en-US" sz="3200" dirty="0" smtClean="0">
                <a:solidFill>
                  <a:srgbClr val="2664B0"/>
                </a:solidFill>
                <a:latin typeface="+mn-lt"/>
              </a:rPr>
              <a:t>Tony Ruggiero</a:t>
            </a:r>
          </a:p>
          <a:p>
            <a:pPr fontAlgn="auto">
              <a:spcBef>
                <a:spcPct val="20000"/>
              </a:spcBef>
              <a:spcAft>
                <a:spcPts val="0"/>
              </a:spcAft>
              <a:buFont typeface="Arial" pitchFamily="34" charset="0"/>
              <a:buNone/>
              <a:defRPr/>
            </a:pPr>
            <a:r>
              <a:rPr lang="en-US" sz="3200" dirty="0" smtClean="0">
                <a:solidFill>
                  <a:srgbClr val="2664B0"/>
                </a:solidFill>
                <a:latin typeface="+mn-lt"/>
              </a:rPr>
              <a:t>Meredith Miceli</a:t>
            </a:r>
          </a:p>
          <a:p>
            <a:pPr fontAlgn="auto">
              <a:spcBef>
                <a:spcPct val="20000"/>
              </a:spcBef>
              <a:spcAft>
                <a:spcPts val="0"/>
              </a:spcAft>
              <a:buFont typeface="Arial" pitchFamily="34" charset="0"/>
              <a:buNone/>
              <a:defRPr/>
            </a:pPr>
            <a:r>
              <a:rPr lang="en-US" sz="3200" dirty="0" smtClean="0">
                <a:solidFill>
                  <a:srgbClr val="2664B0"/>
                </a:solidFill>
                <a:latin typeface="+mn-lt"/>
              </a:rPr>
              <a:t>Missy Cochenour</a:t>
            </a:r>
          </a:p>
        </p:txBody>
      </p:sp>
    </p:spTree>
    <p:extLst>
      <p:ext uri="{BB962C8B-B14F-4D97-AF65-F5344CB8AC3E}">
        <p14:creationId xmlns:p14="http://schemas.microsoft.com/office/powerpoint/2010/main" xmlns="" val="2064226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DS Views-Uses2.png"/>
          <p:cNvPicPr>
            <a:picLocks noChangeAspect="1"/>
          </p:cNvPicPr>
          <p:nvPr/>
        </p:nvPicPr>
        <p:blipFill>
          <a:blip r:embed="rId3" cstate="screen"/>
          <a:stretch>
            <a:fillRect/>
          </a:stretch>
        </p:blipFill>
        <p:spPr>
          <a:xfrm>
            <a:off x="571" y="14076"/>
            <a:ext cx="9142858" cy="6857143"/>
          </a:xfrm>
          <a:prstGeom prst="rect">
            <a:avLst/>
          </a:prstGeom>
        </p:spPr>
      </p:pic>
    </p:spTree>
    <p:extLst>
      <p:ext uri="{BB962C8B-B14F-4D97-AF65-F5344CB8AC3E}">
        <p14:creationId xmlns:p14="http://schemas.microsoft.com/office/powerpoint/2010/main" xmlns="" val="205186180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ebsite Element screenshot"/>
          <p:cNvPicPr>
            <a:picLocks noChangeAspect="1" noChangeArrowheads="1"/>
          </p:cNvPicPr>
          <p:nvPr/>
        </p:nvPicPr>
        <p:blipFill>
          <a:blip r:embed="rId3" cstate="screen"/>
          <a:srcRect/>
          <a:stretch>
            <a:fillRect/>
          </a:stretch>
        </p:blipFill>
        <p:spPr bwMode="auto">
          <a:xfrm>
            <a:off x="-304800" y="0"/>
            <a:ext cx="9802733" cy="6858000"/>
          </a:xfrm>
          <a:prstGeom prst="rect">
            <a:avLst/>
          </a:prstGeom>
          <a:noFill/>
          <a:ln w="60325">
            <a:noFill/>
            <a:miter lim="800000"/>
            <a:headEnd/>
            <a:tailEnd/>
          </a:ln>
        </p:spPr>
      </p:pic>
    </p:spTree>
    <p:extLst>
      <p:ext uri="{BB962C8B-B14F-4D97-AF65-F5344CB8AC3E}">
        <p14:creationId xmlns:p14="http://schemas.microsoft.com/office/powerpoint/2010/main" xmlns="" val="83582528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Element Detail for Hispanic Latino"/>
          <p:cNvPicPr>
            <a:picLocks noChangeAspect="1"/>
          </p:cNvPicPr>
          <p:nvPr/>
        </p:nvPicPr>
        <p:blipFill>
          <a:blip r:embed="rId3" cstate="screen"/>
          <a:srcRect/>
          <a:stretch>
            <a:fillRect/>
          </a:stretch>
        </p:blipFill>
        <p:spPr>
          <a:xfrm>
            <a:off x="4343400" y="1817856"/>
            <a:ext cx="5105400" cy="5111394"/>
          </a:xfrm>
          <a:prstGeom prst="rect">
            <a:avLst/>
          </a:prstGeom>
          <a:ln w="3175">
            <a:solidFill>
              <a:schemeClr val="tx1">
                <a:lumMod val="75000"/>
                <a:lumOff val="25000"/>
              </a:schemeClr>
            </a:solidFill>
          </a:ln>
          <a:effectLst>
            <a:outerShdw blurRad="63500" sx="101000" sy="101000" algn="ctr" rotWithShape="0">
              <a:prstClr val="black">
                <a:alpha val="40000"/>
              </a:prstClr>
            </a:outerShdw>
          </a:effectLst>
        </p:spPr>
      </p:pic>
      <p:sp>
        <p:nvSpPr>
          <p:cNvPr id="3" name="Title 3"/>
          <p:cNvSpPr>
            <a:spLocks noGrp="1"/>
          </p:cNvSpPr>
          <p:nvPr>
            <p:ph type="title" idx="4294967295"/>
          </p:nvPr>
        </p:nvSpPr>
        <p:spPr>
          <a:xfrm>
            <a:off x="457200" y="304800"/>
            <a:ext cx="8686800" cy="930275"/>
          </a:xfrm>
        </p:spPr>
        <p:txBody>
          <a:bodyPr/>
          <a:lstStyle/>
          <a:p>
            <a:pPr algn="l"/>
            <a:r>
              <a:rPr lang="en-US" b="1" cap="small" dirty="0" smtClean="0">
                <a:solidFill>
                  <a:schemeClr val="tx1">
                    <a:lumMod val="85000"/>
                    <a:lumOff val="15000"/>
                  </a:schemeClr>
                </a:solidFill>
                <a:latin typeface="Trebuchet MS" pitchFamily="34" charset="0"/>
              </a:rPr>
              <a:t>Element Details: The Parts</a:t>
            </a:r>
          </a:p>
        </p:txBody>
      </p:sp>
      <p:sp>
        <p:nvSpPr>
          <p:cNvPr id="7" name="TextBox 6"/>
          <p:cNvSpPr txBox="1"/>
          <p:nvPr/>
        </p:nvSpPr>
        <p:spPr>
          <a:xfrm>
            <a:off x="1014950" y="2198294"/>
            <a:ext cx="2496196" cy="523220"/>
          </a:xfrm>
          <a:prstGeom prst="rect">
            <a:avLst/>
          </a:prstGeom>
          <a:noFill/>
        </p:spPr>
        <p:txBody>
          <a:bodyPr wrap="none" rtlCol="0">
            <a:spAutoFit/>
          </a:bodyPr>
          <a:lstStyle/>
          <a:p>
            <a:pPr algn="ctr"/>
            <a:r>
              <a:rPr lang="en-US" sz="2800" dirty="0" smtClean="0">
                <a:solidFill>
                  <a:schemeClr val="tx1">
                    <a:lumMod val="85000"/>
                    <a:lumOff val="15000"/>
                  </a:schemeClr>
                </a:solidFill>
                <a:latin typeface="Trebuchet MS" pitchFamily="34" charset="0"/>
                <a:cs typeface="Arial" pitchFamily="34" charset="0"/>
              </a:rPr>
              <a:t>Element name</a:t>
            </a:r>
            <a:endParaRPr lang="en-US" sz="2800" dirty="0">
              <a:solidFill>
                <a:schemeClr val="tx1">
                  <a:lumMod val="85000"/>
                  <a:lumOff val="15000"/>
                </a:schemeClr>
              </a:solidFill>
              <a:latin typeface="Trebuchet MS" pitchFamily="34" charset="0"/>
              <a:cs typeface="Arial" pitchFamily="34" charset="0"/>
            </a:endParaRPr>
          </a:p>
        </p:txBody>
      </p:sp>
      <p:sp>
        <p:nvSpPr>
          <p:cNvPr id="8" name="TextBox 7"/>
          <p:cNvSpPr txBox="1"/>
          <p:nvPr/>
        </p:nvSpPr>
        <p:spPr>
          <a:xfrm>
            <a:off x="1773449" y="2639907"/>
            <a:ext cx="1766830" cy="523220"/>
          </a:xfrm>
          <a:prstGeom prst="rect">
            <a:avLst/>
          </a:prstGeom>
          <a:noFill/>
        </p:spPr>
        <p:txBody>
          <a:bodyPr wrap="none" rtlCol="0">
            <a:spAutoFit/>
          </a:bodyPr>
          <a:lstStyle/>
          <a:p>
            <a:pPr algn="ctr"/>
            <a:r>
              <a:rPr lang="en-US" sz="2800" dirty="0" smtClean="0">
                <a:solidFill>
                  <a:schemeClr val="tx1">
                    <a:lumMod val="85000"/>
                    <a:lumOff val="15000"/>
                  </a:schemeClr>
                </a:solidFill>
                <a:latin typeface="Trebuchet MS" pitchFamily="34" charset="0"/>
                <a:cs typeface="Arial" pitchFamily="34" charset="0"/>
              </a:rPr>
              <a:t>Definition</a:t>
            </a:r>
            <a:endParaRPr lang="en-US" sz="2800" dirty="0">
              <a:solidFill>
                <a:schemeClr val="tx1">
                  <a:lumMod val="85000"/>
                  <a:lumOff val="15000"/>
                </a:schemeClr>
              </a:solidFill>
              <a:latin typeface="Trebuchet MS" pitchFamily="34" charset="0"/>
              <a:cs typeface="Arial" pitchFamily="34" charset="0"/>
            </a:endParaRPr>
          </a:p>
        </p:txBody>
      </p:sp>
      <p:sp>
        <p:nvSpPr>
          <p:cNvPr id="9" name="TextBox 8"/>
          <p:cNvSpPr txBox="1"/>
          <p:nvPr/>
        </p:nvSpPr>
        <p:spPr>
          <a:xfrm>
            <a:off x="1673159" y="3835161"/>
            <a:ext cx="1851789" cy="523220"/>
          </a:xfrm>
          <a:prstGeom prst="rect">
            <a:avLst/>
          </a:prstGeom>
          <a:noFill/>
        </p:spPr>
        <p:txBody>
          <a:bodyPr wrap="none" rtlCol="0">
            <a:spAutoFit/>
          </a:bodyPr>
          <a:lstStyle/>
          <a:p>
            <a:pPr algn="ctr"/>
            <a:r>
              <a:rPr lang="en-US" sz="2800" dirty="0" smtClean="0">
                <a:solidFill>
                  <a:schemeClr val="tx1">
                    <a:lumMod val="85000"/>
                    <a:lumOff val="15000"/>
                  </a:schemeClr>
                </a:solidFill>
                <a:latin typeface="Trebuchet MS" pitchFamily="34" charset="0"/>
                <a:cs typeface="Arial" pitchFamily="34" charset="0"/>
              </a:rPr>
              <a:t>Option set</a:t>
            </a:r>
            <a:endParaRPr lang="en-US" sz="2800" dirty="0">
              <a:solidFill>
                <a:schemeClr val="tx1">
                  <a:lumMod val="85000"/>
                  <a:lumOff val="15000"/>
                </a:schemeClr>
              </a:solidFill>
              <a:latin typeface="Trebuchet MS" pitchFamily="34" charset="0"/>
              <a:cs typeface="Arial" pitchFamily="34" charset="0"/>
            </a:endParaRPr>
          </a:p>
        </p:txBody>
      </p:sp>
      <p:sp>
        <p:nvSpPr>
          <p:cNvPr id="11" name="TextBox 10"/>
          <p:cNvSpPr txBox="1"/>
          <p:nvPr/>
        </p:nvSpPr>
        <p:spPr>
          <a:xfrm>
            <a:off x="2128576" y="4867378"/>
            <a:ext cx="1382110" cy="523220"/>
          </a:xfrm>
          <a:prstGeom prst="rect">
            <a:avLst/>
          </a:prstGeom>
          <a:noFill/>
        </p:spPr>
        <p:txBody>
          <a:bodyPr wrap="none" rtlCol="0">
            <a:spAutoFit/>
          </a:bodyPr>
          <a:lstStyle/>
          <a:p>
            <a:pPr algn="ctr"/>
            <a:r>
              <a:rPr lang="en-US" sz="2800" dirty="0" smtClean="0">
                <a:solidFill>
                  <a:schemeClr val="tx1">
                    <a:lumMod val="85000"/>
                    <a:lumOff val="15000"/>
                  </a:schemeClr>
                </a:solidFill>
                <a:latin typeface="Trebuchet MS" pitchFamily="34" charset="0"/>
                <a:cs typeface="Arial" pitchFamily="34" charset="0"/>
              </a:rPr>
              <a:t>Domain</a:t>
            </a:r>
            <a:endParaRPr lang="en-US" sz="2800" dirty="0">
              <a:solidFill>
                <a:schemeClr val="tx1">
                  <a:lumMod val="85000"/>
                  <a:lumOff val="15000"/>
                </a:schemeClr>
              </a:solidFill>
              <a:latin typeface="Trebuchet MS" pitchFamily="34" charset="0"/>
              <a:cs typeface="Arial" pitchFamily="34" charset="0"/>
            </a:endParaRPr>
          </a:p>
        </p:txBody>
      </p:sp>
      <p:cxnSp>
        <p:nvCxnSpPr>
          <p:cNvPr id="13" name="Straight Connector 12" descr="pointer line"/>
          <p:cNvCxnSpPr/>
          <p:nvPr/>
        </p:nvCxnSpPr>
        <p:spPr>
          <a:xfrm>
            <a:off x="3448466" y="2502075"/>
            <a:ext cx="1051560" cy="0"/>
          </a:xfrm>
          <a:prstGeom prst="line">
            <a:avLst/>
          </a:prstGeom>
          <a:ln w="25400">
            <a:gradFill>
              <a:gsLst>
                <a:gs pos="0">
                  <a:srgbClr val="82FF11"/>
                </a:gs>
                <a:gs pos="50000">
                  <a:srgbClr val="50A700"/>
                </a:gs>
              </a:gsLst>
              <a:lin ang="5400000" scaled="0"/>
            </a:gradFill>
            <a:tailEnd type="ova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descr="pointer line"/>
          <p:cNvCxnSpPr/>
          <p:nvPr/>
        </p:nvCxnSpPr>
        <p:spPr>
          <a:xfrm>
            <a:off x="3462131" y="2967629"/>
            <a:ext cx="1371600" cy="0"/>
          </a:xfrm>
          <a:prstGeom prst="line">
            <a:avLst/>
          </a:prstGeom>
          <a:ln w="25400">
            <a:gradFill>
              <a:gsLst>
                <a:gs pos="0">
                  <a:srgbClr val="82FF11"/>
                </a:gs>
                <a:gs pos="50000">
                  <a:srgbClr val="50A700"/>
                </a:gs>
              </a:gsLst>
              <a:lin ang="5400000" scaled="0"/>
            </a:gradFill>
            <a:tailEnd type="ova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descr="pointer line"/>
          <p:cNvCxnSpPr/>
          <p:nvPr/>
        </p:nvCxnSpPr>
        <p:spPr>
          <a:xfrm>
            <a:off x="3454171" y="4139961"/>
            <a:ext cx="1234440" cy="0"/>
          </a:xfrm>
          <a:prstGeom prst="line">
            <a:avLst/>
          </a:prstGeom>
          <a:ln w="25400">
            <a:gradFill>
              <a:gsLst>
                <a:gs pos="0">
                  <a:srgbClr val="82FF11"/>
                </a:gs>
                <a:gs pos="50000">
                  <a:srgbClr val="50A700"/>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16" name="Left Bracket 15" descr="bracket"/>
          <p:cNvSpPr/>
          <p:nvPr/>
        </p:nvSpPr>
        <p:spPr>
          <a:xfrm>
            <a:off x="4687019" y="3533900"/>
            <a:ext cx="228600" cy="1188720"/>
          </a:xfrm>
          <a:prstGeom prst="leftBracket">
            <a:avLst/>
          </a:prstGeom>
          <a:ln w="25400">
            <a:solidFill>
              <a:srgbClr val="50A7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C000"/>
              </a:solidFill>
            </a:endParaRPr>
          </a:p>
        </p:txBody>
      </p:sp>
      <p:cxnSp>
        <p:nvCxnSpPr>
          <p:cNvPr id="18" name="Straight Connector 17" descr="pointer line"/>
          <p:cNvCxnSpPr/>
          <p:nvPr/>
        </p:nvCxnSpPr>
        <p:spPr>
          <a:xfrm flipV="1">
            <a:off x="3452381" y="5560103"/>
            <a:ext cx="1945944" cy="90886"/>
          </a:xfrm>
          <a:prstGeom prst="line">
            <a:avLst/>
          </a:prstGeom>
          <a:ln w="25400">
            <a:gradFill>
              <a:gsLst>
                <a:gs pos="0">
                  <a:srgbClr val="82FF11"/>
                </a:gs>
                <a:gs pos="50000">
                  <a:srgbClr val="50A700"/>
                </a:gs>
              </a:gsLst>
              <a:lin ang="5400000" scaled="0"/>
            </a:gradFill>
            <a:tailEnd type="oval"/>
          </a:ln>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3044" y="6133897"/>
            <a:ext cx="3087577" cy="523220"/>
          </a:xfrm>
          <a:prstGeom prst="rect">
            <a:avLst/>
          </a:prstGeom>
          <a:noFill/>
        </p:spPr>
        <p:txBody>
          <a:bodyPr wrap="none" rtlCol="0">
            <a:spAutoFit/>
          </a:bodyPr>
          <a:lstStyle/>
          <a:p>
            <a:pPr algn="ctr"/>
            <a:r>
              <a:rPr lang="en-US" sz="2800" dirty="0" smtClean="0">
                <a:solidFill>
                  <a:schemeClr val="tx1">
                    <a:lumMod val="85000"/>
                    <a:lumOff val="15000"/>
                  </a:schemeClr>
                </a:solidFill>
                <a:latin typeface="Trebuchet MS" pitchFamily="34" charset="0"/>
                <a:cs typeface="Arial" pitchFamily="34" charset="0"/>
              </a:rPr>
              <a:t>Related Use Cases</a:t>
            </a:r>
            <a:endParaRPr lang="en-US" sz="2800" dirty="0">
              <a:solidFill>
                <a:schemeClr val="tx1">
                  <a:lumMod val="85000"/>
                  <a:lumOff val="15000"/>
                </a:schemeClr>
              </a:solidFill>
              <a:latin typeface="Trebuchet MS" pitchFamily="34" charset="0"/>
              <a:cs typeface="Arial" pitchFamily="34" charset="0"/>
            </a:endParaRPr>
          </a:p>
        </p:txBody>
      </p:sp>
      <p:cxnSp>
        <p:nvCxnSpPr>
          <p:cNvPr id="21" name="Straight Connector 20" descr="pointer line"/>
          <p:cNvCxnSpPr/>
          <p:nvPr/>
        </p:nvCxnSpPr>
        <p:spPr>
          <a:xfrm>
            <a:off x="3438733" y="6430738"/>
            <a:ext cx="1234440" cy="0"/>
          </a:xfrm>
          <a:prstGeom prst="line">
            <a:avLst/>
          </a:prstGeom>
          <a:ln w="25400">
            <a:gradFill>
              <a:gsLst>
                <a:gs pos="0">
                  <a:srgbClr val="82FF11"/>
                </a:gs>
                <a:gs pos="50000">
                  <a:srgbClr val="50A700"/>
                </a:gs>
              </a:gsLst>
              <a:lin ang="5400000" scaled="0"/>
            </a:gradFill>
            <a:tailEnd type="none"/>
          </a:ln>
          <a:effectLst/>
        </p:spPr>
        <p:style>
          <a:lnRef idx="1">
            <a:schemeClr val="accent1"/>
          </a:lnRef>
          <a:fillRef idx="0">
            <a:schemeClr val="accent1"/>
          </a:fillRef>
          <a:effectRef idx="0">
            <a:schemeClr val="accent1"/>
          </a:effectRef>
          <a:fontRef idx="minor">
            <a:schemeClr val="tx1"/>
          </a:fontRef>
        </p:style>
      </p:cxnSp>
      <p:sp>
        <p:nvSpPr>
          <p:cNvPr id="24" name="Left Bracket 23" descr="bracket"/>
          <p:cNvSpPr/>
          <p:nvPr/>
        </p:nvSpPr>
        <p:spPr>
          <a:xfrm>
            <a:off x="4675144" y="6107875"/>
            <a:ext cx="228600" cy="822960"/>
          </a:xfrm>
          <a:prstGeom prst="leftBracket">
            <a:avLst/>
          </a:prstGeom>
          <a:ln w="25400">
            <a:solidFill>
              <a:srgbClr val="50A7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C000"/>
              </a:solidFill>
            </a:endParaRPr>
          </a:p>
        </p:txBody>
      </p:sp>
      <p:sp>
        <p:nvSpPr>
          <p:cNvPr id="10" name="TextBox 9"/>
          <p:cNvSpPr txBox="1"/>
          <p:nvPr/>
        </p:nvSpPr>
        <p:spPr>
          <a:xfrm>
            <a:off x="2126755" y="5341683"/>
            <a:ext cx="1404551" cy="523220"/>
          </a:xfrm>
          <a:prstGeom prst="rect">
            <a:avLst/>
          </a:prstGeom>
          <a:noFill/>
        </p:spPr>
        <p:txBody>
          <a:bodyPr wrap="none" rtlCol="0">
            <a:spAutoFit/>
          </a:bodyPr>
          <a:lstStyle/>
          <a:p>
            <a:pPr algn="ctr"/>
            <a:r>
              <a:rPr lang="en-US" sz="2800" dirty="0" smtClean="0">
                <a:solidFill>
                  <a:schemeClr val="tx1">
                    <a:lumMod val="85000"/>
                    <a:lumOff val="15000"/>
                  </a:schemeClr>
                </a:solidFill>
                <a:latin typeface="Trebuchet MS" pitchFamily="34" charset="0"/>
                <a:cs typeface="Arial" pitchFamily="34" charset="0"/>
              </a:rPr>
              <a:t>Entities</a:t>
            </a:r>
            <a:endParaRPr lang="en-US" sz="2800" dirty="0">
              <a:solidFill>
                <a:schemeClr val="tx1">
                  <a:lumMod val="85000"/>
                  <a:lumOff val="15000"/>
                </a:schemeClr>
              </a:solidFill>
              <a:latin typeface="Trebuchet MS" pitchFamily="34" charset="0"/>
              <a:cs typeface="Arial" pitchFamily="34" charset="0"/>
            </a:endParaRPr>
          </a:p>
        </p:txBody>
      </p:sp>
      <p:sp>
        <p:nvSpPr>
          <p:cNvPr id="43" name="TextBox 42"/>
          <p:cNvSpPr txBox="1"/>
          <p:nvPr/>
        </p:nvSpPr>
        <p:spPr>
          <a:xfrm>
            <a:off x="5538216" y="5434959"/>
            <a:ext cx="981038" cy="192360"/>
          </a:xfrm>
          <a:prstGeom prst="rect">
            <a:avLst/>
          </a:prstGeom>
          <a:solidFill>
            <a:schemeClr val="bg1"/>
          </a:solidFill>
        </p:spPr>
        <p:txBody>
          <a:bodyPr wrap="none" lIns="0" tIns="0" rIns="0" bIns="0" rtlCol="0">
            <a:spAutoFit/>
          </a:bodyPr>
          <a:lstStyle/>
          <a:p>
            <a:r>
              <a:rPr lang="en-US" sz="1250" b="1" dirty="0" smtClean="0">
                <a:solidFill>
                  <a:srgbClr val="50A700"/>
                </a:solidFill>
                <a:latin typeface="Arial" pitchFamily="34" charset="0"/>
                <a:cs typeface="Arial" pitchFamily="34" charset="0"/>
              </a:rPr>
              <a:t>K12  Student</a:t>
            </a:r>
            <a:endParaRPr lang="en-US" sz="1250" b="1" dirty="0">
              <a:solidFill>
                <a:srgbClr val="50A700"/>
              </a:solidFill>
              <a:latin typeface="Arial" pitchFamily="34" charset="0"/>
              <a:cs typeface="Arial" pitchFamily="34" charset="0"/>
            </a:endParaRPr>
          </a:p>
        </p:txBody>
      </p:sp>
      <p:sp>
        <p:nvSpPr>
          <p:cNvPr id="44" name="TextBox 43"/>
          <p:cNvSpPr txBox="1"/>
          <p:nvPr/>
        </p:nvSpPr>
        <p:spPr>
          <a:xfrm>
            <a:off x="4917375" y="5250353"/>
            <a:ext cx="317395" cy="207749"/>
          </a:xfrm>
          <a:prstGeom prst="rect">
            <a:avLst/>
          </a:prstGeom>
          <a:solidFill>
            <a:schemeClr val="bg1"/>
          </a:solidFill>
        </p:spPr>
        <p:txBody>
          <a:bodyPr wrap="none" lIns="0" tIns="0" rIns="0" bIns="0" rtlCol="0">
            <a:spAutoFit/>
          </a:bodyPr>
          <a:lstStyle/>
          <a:p>
            <a:r>
              <a:rPr lang="en-US" sz="1350" b="1" dirty="0" smtClean="0">
                <a:solidFill>
                  <a:srgbClr val="50A700"/>
                </a:solidFill>
                <a:latin typeface="Arial" pitchFamily="34" charset="0"/>
                <a:cs typeface="Arial" pitchFamily="34" charset="0"/>
              </a:rPr>
              <a:t>K12</a:t>
            </a:r>
            <a:endParaRPr lang="en-US" sz="1350" b="1" dirty="0">
              <a:solidFill>
                <a:srgbClr val="50A700"/>
              </a:solidFill>
              <a:latin typeface="Arial" pitchFamily="34" charset="0"/>
              <a:cs typeface="Arial" pitchFamily="34" charset="0"/>
            </a:endParaRPr>
          </a:p>
        </p:txBody>
      </p:sp>
      <p:cxnSp>
        <p:nvCxnSpPr>
          <p:cNvPr id="17" name="Straight Connector 16" descr="pointer line"/>
          <p:cNvCxnSpPr/>
          <p:nvPr/>
        </p:nvCxnSpPr>
        <p:spPr>
          <a:xfrm>
            <a:off x="3450789" y="5183403"/>
            <a:ext cx="1426011" cy="155547"/>
          </a:xfrm>
          <a:prstGeom prst="line">
            <a:avLst/>
          </a:prstGeom>
          <a:ln w="25400">
            <a:gradFill>
              <a:gsLst>
                <a:gs pos="0">
                  <a:srgbClr val="82FF11"/>
                </a:gs>
                <a:gs pos="50000">
                  <a:srgbClr val="50A700"/>
                </a:gs>
              </a:gsLst>
              <a:lin ang="5400000" scaled="0"/>
            </a:gradFill>
            <a:tailEnd type="ova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4180859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lement Detail for Hispanic Latino dimmed"/>
          <p:cNvPicPr>
            <a:picLocks noChangeAspect="1"/>
          </p:cNvPicPr>
          <p:nvPr/>
        </p:nvPicPr>
        <p:blipFill>
          <a:blip r:embed="rId3" cstate="screen">
            <a:lum bright="-30000"/>
          </a:blip>
          <a:srcRect/>
          <a:stretch>
            <a:fillRect/>
          </a:stretch>
        </p:blipFill>
        <p:spPr>
          <a:xfrm>
            <a:off x="6096000" y="1810931"/>
            <a:ext cx="3352800" cy="5111394"/>
          </a:xfrm>
          <a:prstGeom prst="rect">
            <a:avLst/>
          </a:prstGeom>
          <a:ln w="3175">
            <a:solidFill>
              <a:schemeClr val="tx1">
                <a:lumMod val="75000"/>
                <a:lumOff val="25000"/>
              </a:schemeClr>
            </a:solidFill>
          </a:ln>
          <a:effectLst>
            <a:outerShdw blurRad="63500" sx="101000" sy="101000" algn="ctr" rotWithShape="0">
              <a:prstClr val="black">
                <a:alpha val="40000"/>
              </a:prstClr>
            </a:outerShdw>
          </a:effectLst>
        </p:spPr>
      </p:pic>
      <p:sp>
        <p:nvSpPr>
          <p:cNvPr id="2" name="Title 3"/>
          <p:cNvSpPr txBox="1">
            <a:spLocks/>
          </p:cNvSpPr>
          <p:nvPr/>
        </p:nvSpPr>
        <p:spPr bwMode="auto">
          <a:xfrm>
            <a:off x="457200" y="304800"/>
            <a:ext cx="86868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defRPr/>
            </a:pPr>
            <a:r>
              <a:rPr lang="en-US" sz="4400" b="1" cap="small" dirty="0" smtClean="0">
                <a:solidFill>
                  <a:schemeClr val="tx1">
                    <a:lumMod val="75000"/>
                    <a:lumOff val="25000"/>
                  </a:schemeClr>
                </a:solidFill>
                <a:latin typeface="Trebuchet MS" pitchFamily="34" charset="0"/>
              </a:rPr>
              <a:t>Element Information</a:t>
            </a:r>
          </a:p>
        </p:txBody>
      </p:sp>
      <p:sp>
        <p:nvSpPr>
          <p:cNvPr id="4" name="Content Placeholder 4"/>
          <p:cNvSpPr txBox="1">
            <a:spLocks/>
          </p:cNvSpPr>
          <p:nvPr/>
        </p:nvSpPr>
        <p:spPr>
          <a:xfrm>
            <a:off x="458152" y="1752601"/>
            <a:ext cx="5561648" cy="2971799"/>
          </a:xfrm>
          <a:prstGeom prst="rect">
            <a:avLst/>
          </a:prstGeom>
        </p:spPr>
        <p:txBody>
          <a:bodyPr/>
          <a:lstStyle/>
          <a:p>
            <a:pPr marL="288925" indent="-288925">
              <a:spcBef>
                <a:spcPts val="0"/>
              </a:spcBef>
              <a:spcAft>
                <a:spcPts val="1800"/>
              </a:spcAft>
              <a:buClr>
                <a:srgbClr val="531C79"/>
              </a:buClr>
              <a:buFont typeface="Arial" pitchFamily="34" charset="0"/>
              <a:buChar char="•"/>
              <a:tabLst>
                <a:tab pos="5254625" algn="l"/>
              </a:tabLst>
            </a:pPr>
            <a:r>
              <a:rPr lang="en-US" sz="3000" b="1" dirty="0" smtClean="0">
                <a:solidFill>
                  <a:srgbClr val="50A700"/>
                </a:solidFill>
                <a:latin typeface="Trebuchet MS" pitchFamily="34" charset="0"/>
              </a:rPr>
              <a:t>Attributes of entities</a:t>
            </a:r>
            <a:r>
              <a:rPr lang="en-US" sz="3000" dirty="0" smtClean="0">
                <a:solidFill>
                  <a:schemeClr val="tx1">
                    <a:lumMod val="85000"/>
                    <a:lumOff val="15000"/>
                  </a:schemeClr>
                </a:solidFill>
                <a:latin typeface="Trebuchet MS" pitchFamily="34" charset="0"/>
              </a:rPr>
              <a:t>, and  </a:t>
            </a:r>
            <a:r>
              <a:rPr lang="en-US" sz="3000" dirty="0" smtClean="0">
                <a:solidFill>
                  <a:schemeClr val="bg1"/>
                </a:solidFill>
                <a:latin typeface="Trebuchet MS" pitchFamily="34" charset="0"/>
              </a:rPr>
              <a:t>                  </a:t>
            </a:r>
            <a:r>
              <a:rPr lang="en-US" sz="3000" b="1" dirty="0" smtClean="0">
                <a:solidFill>
                  <a:srgbClr val="50A700"/>
                </a:solidFill>
                <a:latin typeface="Trebuchet MS" pitchFamily="34" charset="0"/>
              </a:rPr>
              <a:t>units of data </a:t>
            </a:r>
            <a:r>
              <a:rPr lang="en-US" sz="3000" dirty="0" smtClean="0">
                <a:solidFill>
                  <a:schemeClr val="tx1">
                    <a:lumMod val="85000"/>
                    <a:lumOff val="15000"/>
                  </a:schemeClr>
                </a:solidFill>
                <a:latin typeface="Trebuchet MS" pitchFamily="34" charset="0"/>
              </a:rPr>
              <a:t>that can be                   </a:t>
            </a:r>
            <a:r>
              <a:rPr lang="en-US" sz="3000" b="1" dirty="0" smtClean="0">
                <a:solidFill>
                  <a:srgbClr val="50A700"/>
                </a:solidFill>
                <a:latin typeface="Trebuchet MS" pitchFamily="34" charset="0"/>
              </a:rPr>
              <a:t>defined</a:t>
            </a:r>
            <a:r>
              <a:rPr lang="en-US" sz="3000" b="1" dirty="0" smtClean="0">
                <a:solidFill>
                  <a:srgbClr val="82FF11"/>
                </a:solidFill>
                <a:effectLst>
                  <a:outerShdw blurRad="38100" dist="38100" dir="2700000" algn="tl">
                    <a:srgbClr val="000000">
                      <a:alpha val="43137"/>
                    </a:srgbClr>
                  </a:outerShdw>
                </a:effectLst>
                <a:latin typeface="Trebuchet MS" pitchFamily="34" charset="0"/>
              </a:rPr>
              <a:t> </a:t>
            </a:r>
            <a:r>
              <a:rPr lang="en-US" sz="3000" dirty="0" smtClean="0">
                <a:solidFill>
                  <a:schemeClr val="tx1">
                    <a:lumMod val="85000"/>
                    <a:lumOff val="15000"/>
                  </a:schemeClr>
                </a:solidFill>
                <a:latin typeface="Trebuchet MS" pitchFamily="34" charset="0"/>
              </a:rPr>
              <a:t>and</a:t>
            </a:r>
            <a:r>
              <a:rPr lang="en-US" sz="3000" dirty="0" smtClean="0">
                <a:solidFill>
                  <a:prstClr val="black">
                    <a:lumMod val="65000"/>
                    <a:lumOff val="35000"/>
                  </a:prstClr>
                </a:solidFill>
                <a:latin typeface="Trebuchet MS" pitchFamily="34" charset="0"/>
              </a:rPr>
              <a:t> </a:t>
            </a:r>
            <a:r>
              <a:rPr lang="en-US" sz="3000" b="1" dirty="0" smtClean="0">
                <a:solidFill>
                  <a:srgbClr val="50A700"/>
                </a:solidFill>
                <a:latin typeface="Trebuchet MS" pitchFamily="34" charset="0"/>
              </a:rPr>
              <a:t>measured</a:t>
            </a:r>
            <a:r>
              <a:rPr lang="en-US" sz="3000" dirty="0" smtClean="0">
                <a:solidFill>
                  <a:schemeClr val="tx1">
                    <a:lumMod val="85000"/>
                    <a:lumOff val="15000"/>
                  </a:schemeClr>
                </a:solidFill>
                <a:latin typeface="Trebuchet MS" pitchFamily="34" charset="0"/>
              </a:rPr>
              <a:t>.</a:t>
            </a:r>
            <a:r>
              <a:rPr lang="en-US" sz="3000" dirty="0" smtClean="0">
                <a:solidFill>
                  <a:prstClr val="black">
                    <a:lumMod val="65000"/>
                    <a:lumOff val="35000"/>
                  </a:prstClr>
                </a:solidFill>
                <a:latin typeface="Trebuchet MS" pitchFamily="34" charset="0"/>
              </a:rPr>
              <a:t> </a:t>
            </a:r>
          </a:p>
        </p:txBody>
      </p:sp>
      <p:pic>
        <p:nvPicPr>
          <p:cNvPr id="8" name="Picture 7" descr="Element Detail for Hispanic Latino - Name and Definition highlighted"/>
          <p:cNvPicPr>
            <a:picLocks noChangeAspect="1"/>
          </p:cNvPicPr>
          <p:nvPr/>
        </p:nvPicPr>
        <p:blipFill>
          <a:blip r:embed="rId4" cstate="screen"/>
          <a:srcRect/>
          <a:stretch>
            <a:fillRect/>
          </a:stretch>
        </p:blipFill>
        <p:spPr>
          <a:xfrm>
            <a:off x="6084125" y="2209800"/>
            <a:ext cx="3364675" cy="1066800"/>
          </a:xfrm>
          <a:prstGeom prst="rect">
            <a:avLst/>
          </a:prstGeom>
          <a:ln w="19050">
            <a:solidFill>
              <a:srgbClr val="50A700"/>
            </a:solidFill>
          </a:ln>
          <a:effectLst>
            <a:outerShdw blurRad="63500" sx="101000" sy="101000" algn="ctr" rotWithShape="0">
              <a:prstClr val="black">
                <a:alpha val="40000"/>
              </a:prstClr>
            </a:outerShdw>
          </a:effectLst>
        </p:spPr>
      </p:pic>
      <p:sp>
        <p:nvSpPr>
          <p:cNvPr id="9" name="Content Placeholder 4"/>
          <p:cNvSpPr txBox="1">
            <a:spLocks/>
          </p:cNvSpPr>
          <p:nvPr/>
        </p:nvSpPr>
        <p:spPr>
          <a:xfrm>
            <a:off x="457200" y="3352801"/>
            <a:ext cx="5561648" cy="2971799"/>
          </a:xfrm>
          <a:prstGeom prst="rect">
            <a:avLst/>
          </a:prstGeom>
        </p:spPr>
        <p:txBody>
          <a:bodyPr/>
          <a:lstStyle/>
          <a:p>
            <a:pPr marL="288925" indent="-288925">
              <a:spcBef>
                <a:spcPts val="0"/>
              </a:spcBef>
              <a:spcAft>
                <a:spcPts val="600"/>
              </a:spcAft>
              <a:buClr>
                <a:srgbClr val="531C79"/>
              </a:buClr>
              <a:buFont typeface="Arial" pitchFamily="34" charset="0"/>
              <a:buChar char="•"/>
            </a:pPr>
            <a:r>
              <a:rPr lang="en-US" sz="3000" dirty="0" smtClean="0">
                <a:solidFill>
                  <a:schemeClr val="tx1">
                    <a:lumMod val="85000"/>
                    <a:lumOff val="15000"/>
                  </a:schemeClr>
                </a:solidFill>
                <a:latin typeface="Trebuchet MS" pitchFamily="34" charset="0"/>
              </a:rPr>
              <a:t>Two parts:</a:t>
            </a:r>
          </a:p>
          <a:p>
            <a:pPr marL="746125" lvl="1" indent="-288925">
              <a:spcBef>
                <a:spcPts val="0"/>
              </a:spcBef>
              <a:spcAft>
                <a:spcPts val="600"/>
              </a:spcAft>
              <a:buClr>
                <a:srgbClr val="531C79"/>
              </a:buClr>
              <a:buSzPct val="80000"/>
              <a:buFont typeface="Garamond" pitchFamily="18" charset="0"/>
              <a:buChar char="→"/>
            </a:pPr>
            <a:r>
              <a:rPr lang="en-US" sz="2800" b="1" dirty="0" smtClean="0">
                <a:solidFill>
                  <a:srgbClr val="50A700"/>
                </a:solidFill>
                <a:effectLst>
                  <a:outerShdw blurRad="38100" dist="38100" dir="2700000" algn="tl">
                    <a:srgbClr val="000000">
                      <a:alpha val="43137"/>
                    </a:srgbClr>
                  </a:outerShdw>
                </a:effectLst>
                <a:latin typeface="Trebuchet MS" pitchFamily="34" charset="0"/>
              </a:rPr>
              <a:t> </a:t>
            </a:r>
            <a:r>
              <a:rPr lang="en-US" sz="2800" b="1" dirty="0" smtClean="0">
                <a:solidFill>
                  <a:srgbClr val="50A700"/>
                </a:solidFill>
                <a:latin typeface="Trebuchet MS" pitchFamily="34" charset="0"/>
              </a:rPr>
              <a:t>Name</a:t>
            </a:r>
            <a:r>
              <a:rPr lang="en-US" sz="2800" dirty="0" smtClean="0">
                <a:solidFill>
                  <a:schemeClr val="tx1">
                    <a:lumMod val="85000"/>
                    <a:lumOff val="15000"/>
                  </a:schemeClr>
                </a:solidFill>
                <a:latin typeface="Trebuchet MS" pitchFamily="34" charset="0"/>
              </a:rPr>
              <a:t>: Common text name for the element</a:t>
            </a:r>
          </a:p>
          <a:p>
            <a:pPr marL="746125" lvl="1" indent="-288925">
              <a:spcBef>
                <a:spcPts val="0"/>
              </a:spcBef>
              <a:spcAft>
                <a:spcPts val="1800"/>
              </a:spcAft>
              <a:buClr>
                <a:srgbClr val="531C79"/>
              </a:buClr>
              <a:buSzPct val="80000"/>
              <a:buFont typeface="Garamond" pitchFamily="18" charset="0"/>
              <a:buChar char="→"/>
            </a:pPr>
            <a:r>
              <a:rPr lang="en-US" sz="2800" b="1" dirty="0" smtClean="0">
                <a:solidFill>
                  <a:srgbClr val="50A700"/>
                </a:solidFill>
                <a:effectLst>
                  <a:outerShdw blurRad="38100" dist="38100" dir="2700000" algn="tl">
                    <a:srgbClr val="000000">
                      <a:alpha val="43137"/>
                    </a:srgbClr>
                  </a:outerShdw>
                </a:effectLst>
                <a:latin typeface="Trebuchet MS" pitchFamily="34" charset="0"/>
              </a:rPr>
              <a:t> </a:t>
            </a:r>
            <a:r>
              <a:rPr lang="en-US" sz="2800" b="1" dirty="0" smtClean="0">
                <a:solidFill>
                  <a:srgbClr val="50A700"/>
                </a:solidFill>
                <a:latin typeface="Trebuchet MS" pitchFamily="34" charset="0"/>
              </a:rPr>
              <a:t>Definition</a:t>
            </a:r>
            <a:r>
              <a:rPr lang="en-US" sz="2800" dirty="0" smtClean="0">
                <a:solidFill>
                  <a:schemeClr val="tx1">
                    <a:lumMod val="85000"/>
                    <a:lumOff val="15000"/>
                  </a:schemeClr>
                </a:solidFill>
                <a:latin typeface="Trebuchet MS" pitchFamily="34" charset="0"/>
              </a:rPr>
              <a:t>: A statement of the meaning or significance of an element</a:t>
            </a:r>
            <a:endParaRPr lang="en-US" sz="3000" dirty="0" smtClean="0">
              <a:solidFill>
                <a:schemeClr val="tx1">
                  <a:lumMod val="85000"/>
                  <a:lumOff val="15000"/>
                </a:schemeClr>
              </a:solidFill>
              <a:latin typeface="Trebuchet MS" pitchFamily="34" charset="0"/>
            </a:endParaRPr>
          </a:p>
        </p:txBody>
      </p:sp>
    </p:spTree>
    <p:extLst>
      <p:ext uri="{BB962C8B-B14F-4D97-AF65-F5344CB8AC3E}">
        <p14:creationId xmlns:p14="http://schemas.microsoft.com/office/powerpoint/2010/main" xmlns="" val="294453564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457200" y="310488"/>
            <a:ext cx="86868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defRPr/>
            </a:pPr>
            <a:r>
              <a:rPr lang="en-US" sz="4400" b="1" cap="small" dirty="0" smtClean="0">
                <a:solidFill>
                  <a:schemeClr val="tx1">
                    <a:lumMod val="75000"/>
                    <a:lumOff val="25000"/>
                  </a:schemeClr>
                </a:solidFill>
                <a:latin typeface="Trebuchet MS" pitchFamily="34" charset="0"/>
              </a:rPr>
              <a:t>Option Set</a:t>
            </a:r>
          </a:p>
        </p:txBody>
      </p:sp>
      <p:sp>
        <p:nvSpPr>
          <p:cNvPr id="4" name="Content Placeholder 4"/>
          <p:cNvSpPr txBox="1">
            <a:spLocks/>
          </p:cNvSpPr>
          <p:nvPr/>
        </p:nvSpPr>
        <p:spPr>
          <a:xfrm>
            <a:off x="458152" y="1752601"/>
            <a:ext cx="8076248" cy="2971799"/>
          </a:xfrm>
          <a:prstGeom prst="rect">
            <a:avLst/>
          </a:prstGeom>
        </p:spPr>
        <p:txBody>
          <a:bodyPr/>
          <a:lstStyle/>
          <a:p>
            <a:pPr marL="288925" indent="-288925">
              <a:spcBef>
                <a:spcPts val="0"/>
              </a:spcBef>
              <a:spcAft>
                <a:spcPts val="1800"/>
              </a:spcAft>
              <a:buClr>
                <a:srgbClr val="531C79"/>
              </a:buClr>
              <a:buFont typeface="Arial" pitchFamily="34" charset="0"/>
              <a:buChar char="•"/>
            </a:pPr>
            <a:r>
              <a:rPr lang="en-US" sz="3000" dirty="0" smtClean="0">
                <a:solidFill>
                  <a:schemeClr val="tx1">
                    <a:lumMod val="75000"/>
                    <a:lumOff val="25000"/>
                  </a:schemeClr>
                </a:solidFill>
                <a:latin typeface="Trebuchet MS" pitchFamily="34" charset="0"/>
              </a:rPr>
              <a:t>Provide</a:t>
            </a:r>
            <a:r>
              <a:rPr lang="en-US" sz="3000" dirty="0" smtClean="0">
                <a:solidFill>
                  <a:prstClr val="black">
                    <a:lumMod val="65000"/>
                    <a:lumOff val="35000"/>
                  </a:prstClr>
                </a:solidFill>
                <a:latin typeface="Trebuchet MS" pitchFamily="34" charset="0"/>
              </a:rPr>
              <a:t> </a:t>
            </a:r>
            <a:r>
              <a:rPr lang="en-US" sz="3000" b="1" dirty="0" smtClean="0">
                <a:solidFill>
                  <a:srgbClr val="50A700"/>
                </a:solidFill>
                <a:latin typeface="Trebuchet MS" pitchFamily="34" charset="0"/>
              </a:rPr>
              <a:t>recommended              alternatives </a:t>
            </a:r>
            <a:r>
              <a:rPr lang="en-US" sz="3000" dirty="0" smtClean="0">
                <a:solidFill>
                  <a:schemeClr val="tx1">
                    <a:lumMod val="75000"/>
                    <a:lumOff val="25000"/>
                  </a:schemeClr>
                </a:solidFill>
                <a:latin typeface="Trebuchet MS" pitchFamily="34" charset="0"/>
              </a:rPr>
              <a:t>or </a:t>
            </a:r>
            <a:r>
              <a:rPr lang="en-US" sz="3000" b="1" dirty="0" smtClean="0">
                <a:solidFill>
                  <a:srgbClr val="50A700"/>
                </a:solidFill>
                <a:latin typeface="Trebuchet MS" pitchFamily="34" charset="0"/>
              </a:rPr>
              <a:t>responses</a:t>
            </a:r>
            <a:r>
              <a:rPr lang="en-US" sz="3000" dirty="0" smtClean="0">
                <a:solidFill>
                  <a:schemeClr val="bg1"/>
                </a:solidFill>
                <a:effectLst>
                  <a:glow rad="228600">
                    <a:schemeClr val="accent2">
                      <a:satMod val="175000"/>
                      <a:alpha val="40000"/>
                    </a:schemeClr>
                  </a:glow>
                </a:effectLst>
                <a:latin typeface="Trebuchet MS" pitchFamily="34" charset="0"/>
              </a:rPr>
              <a:t>  </a:t>
            </a:r>
            <a:r>
              <a:rPr lang="en-US" sz="3000" dirty="0" smtClean="0">
                <a:solidFill>
                  <a:prstClr val="black">
                    <a:lumMod val="65000"/>
                    <a:lumOff val="35000"/>
                  </a:prstClr>
                </a:solidFill>
                <a:latin typeface="Trebuchet MS" pitchFamily="34" charset="0"/>
              </a:rPr>
              <a:t>                      </a:t>
            </a:r>
            <a:r>
              <a:rPr lang="en-US" sz="3000" dirty="0" smtClean="0">
                <a:solidFill>
                  <a:schemeClr val="tx1">
                    <a:lumMod val="75000"/>
                    <a:lumOff val="25000"/>
                  </a:schemeClr>
                </a:solidFill>
                <a:latin typeface="Trebuchet MS" pitchFamily="34" charset="0"/>
              </a:rPr>
              <a:t>for an element</a:t>
            </a:r>
            <a:endParaRPr lang="en-US" sz="2800" dirty="0" smtClean="0">
              <a:solidFill>
                <a:schemeClr val="tx1">
                  <a:lumMod val="75000"/>
                  <a:lumOff val="25000"/>
                </a:schemeClr>
              </a:solidFill>
              <a:latin typeface="Trebuchet MS" pitchFamily="34" charset="0"/>
            </a:endParaRPr>
          </a:p>
        </p:txBody>
      </p:sp>
      <p:pic>
        <p:nvPicPr>
          <p:cNvPr id="7" name="Picture 6" descr="Element Detail for Hispanic Latino dimmed"/>
          <p:cNvPicPr>
            <a:picLocks noChangeAspect="1"/>
          </p:cNvPicPr>
          <p:nvPr/>
        </p:nvPicPr>
        <p:blipFill>
          <a:blip r:embed="rId3" cstate="screen">
            <a:lum bright="-30000"/>
          </a:blip>
          <a:srcRect/>
          <a:stretch>
            <a:fillRect/>
          </a:stretch>
        </p:blipFill>
        <p:spPr>
          <a:xfrm>
            <a:off x="6096000" y="1810931"/>
            <a:ext cx="3429000" cy="5111394"/>
          </a:xfrm>
          <a:prstGeom prst="rect">
            <a:avLst/>
          </a:prstGeom>
          <a:ln w="3175">
            <a:solidFill>
              <a:schemeClr val="tx1">
                <a:lumMod val="75000"/>
                <a:lumOff val="25000"/>
              </a:schemeClr>
            </a:solidFill>
          </a:ln>
          <a:effectLst>
            <a:outerShdw blurRad="63500" sx="101000" sy="101000" algn="ctr" rotWithShape="0">
              <a:prstClr val="black">
                <a:alpha val="40000"/>
              </a:prstClr>
            </a:outerShdw>
          </a:effectLst>
        </p:spPr>
      </p:pic>
      <p:pic>
        <p:nvPicPr>
          <p:cNvPr id="8" name="Picture 7" descr="Element Detail for Hispanic Latino - Option Set highlighted"/>
          <p:cNvPicPr>
            <a:picLocks noChangeAspect="1"/>
          </p:cNvPicPr>
          <p:nvPr/>
        </p:nvPicPr>
        <p:blipFill>
          <a:blip r:embed="rId4" cstate="screen"/>
          <a:srcRect/>
          <a:stretch>
            <a:fillRect/>
          </a:stretch>
        </p:blipFill>
        <p:spPr>
          <a:xfrm>
            <a:off x="6084125" y="3200400"/>
            <a:ext cx="3440875" cy="1600200"/>
          </a:xfrm>
          <a:prstGeom prst="rect">
            <a:avLst/>
          </a:prstGeom>
          <a:ln w="19050">
            <a:solidFill>
              <a:srgbClr val="50A700"/>
            </a:solidFill>
          </a:ln>
          <a:effectLst>
            <a:glow rad="101600">
              <a:schemeClr val="accent1">
                <a:satMod val="175000"/>
                <a:alpha val="40000"/>
              </a:schemeClr>
            </a:glow>
            <a:outerShdw blurRad="63500" sx="101000" sy="101000" algn="ctr" rotWithShape="0">
              <a:prstClr val="black">
                <a:alpha val="40000"/>
              </a:prstClr>
            </a:outerShdw>
          </a:effectLst>
        </p:spPr>
      </p:pic>
      <p:sp>
        <p:nvSpPr>
          <p:cNvPr id="9" name="Content Placeholder 4"/>
          <p:cNvSpPr txBox="1">
            <a:spLocks/>
          </p:cNvSpPr>
          <p:nvPr/>
        </p:nvSpPr>
        <p:spPr>
          <a:xfrm>
            <a:off x="457200" y="3352801"/>
            <a:ext cx="8076248" cy="2971799"/>
          </a:xfrm>
          <a:prstGeom prst="rect">
            <a:avLst/>
          </a:prstGeom>
        </p:spPr>
        <p:txBody>
          <a:bodyPr/>
          <a:lstStyle/>
          <a:p>
            <a:pPr marL="288925" indent="-288925">
              <a:spcBef>
                <a:spcPts val="0"/>
              </a:spcBef>
              <a:spcAft>
                <a:spcPts val="1200"/>
              </a:spcAft>
              <a:buClr>
                <a:srgbClr val="531C79"/>
              </a:buClr>
              <a:buFont typeface="Arial" pitchFamily="34" charset="0"/>
              <a:buChar char="•"/>
            </a:pPr>
            <a:r>
              <a:rPr lang="en-US" sz="3000" dirty="0" smtClean="0">
                <a:solidFill>
                  <a:schemeClr val="tx1">
                    <a:lumMod val="75000"/>
                    <a:lumOff val="25000"/>
                  </a:schemeClr>
                </a:solidFill>
                <a:latin typeface="Trebuchet MS" pitchFamily="34" charset="0"/>
              </a:rPr>
              <a:t>Can be:</a:t>
            </a:r>
          </a:p>
          <a:p>
            <a:pPr marL="738188" indent="-288925">
              <a:spcBef>
                <a:spcPts val="0"/>
              </a:spcBef>
              <a:spcAft>
                <a:spcPts val="600"/>
              </a:spcAft>
              <a:buClr>
                <a:srgbClr val="531C79"/>
              </a:buClr>
              <a:buSzPct val="80000"/>
              <a:buFont typeface="Garamond" pitchFamily="18" charset="0"/>
              <a:buChar char="→"/>
            </a:pPr>
            <a:r>
              <a:rPr lang="en-US" sz="2800" dirty="0" smtClean="0">
                <a:solidFill>
                  <a:prstClr val="black">
                    <a:lumMod val="65000"/>
                    <a:lumOff val="35000"/>
                  </a:prstClr>
                </a:solidFill>
                <a:latin typeface="Trebuchet MS" pitchFamily="34" charset="0"/>
              </a:rPr>
              <a:t> </a:t>
            </a:r>
            <a:r>
              <a:rPr lang="en-US" sz="2800" b="1" dirty="0" smtClean="0">
                <a:solidFill>
                  <a:srgbClr val="50A700"/>
                </a:solidFill>
                <a:latin typeface="Trebuchet MS" pitchFamily="34" charset="0"/>
              </a:rPr>
              <a:t>standard set of options</a:t>
            </a:r>
            <a:r>
              <a:rPr lang="en-US" sz="2800" dirty="0" smtClean="0">
                <a:solidFill>
                  <a:schemeClr val="tx1">
                    <a:lumMod val="75000"/>
                    <a:lumOff val="25000"/>
                  </a:schemeClr>
                </a:solidFill>
                <a:latin typeface="Trebuchet MS" pitchFamily="34" charset="0"/>
              </a:rPr>
              <a:t>: </a:t>
            </a:r>
          </a:p>
          <a:p>
            <a:pPr marL="738188" indent="-288925">
              <a:spcBef>
                <a:spcPts val="0"/>
              </a:spcBef>
              <a:spcAft>
                <a:spcPts val="600"/>
              </a:spcAft>
              <a:buClr>
                <a:srgbClr val="531C79"/>
              </a:buClr>
              <a:buSzPct val="80000"/>
            </a:pPr>
            <a:r>
              <a:rPr lang="en-US" sz="2800" dirty="0" smtClean="0">
                <a:solidFill>
                  <a:schemeClr val="tx1">
                    <a:lumMod val="75000"/>
                    <a:lumOff val="25000"/>
                  </a:schemeClr>
                </a:solidFill>
                <a:latin typeface="Trebuchet MS" pitchFamily="34" charset="0"/>
              </a:rPr>
              <a:t>         Ex) LANGUAGE CODE</a:t>
            </a:r>
            <a:endParaRPr lang="en-US" sz="1000" dirty="0" smtClean="0">
              <a:solidFill>
                <a:schemeClr val="tx1">
                  <a:lumMod val="75000"/>
                  <a:lumOff val="25000"/>
                </a:schemeClr>
              </a:solidFill>
              <a:latin typeface="Trebuchet MS" pitchFamily="34" charset="0"/>
            </a:endParaRPr>
          </a:p>
          <a:p>
            <a:pPr marL="738188" indent="-288925">
              <a:spcBef>
                <a:spcPts val="0"/>
              </a:spcBef>
              <a:spcAft>
                <a:spcPts val="600"/>
              </a:spcAft>
              <a:buClr>
                <a:srgbClr val="531C79"/>
              </a:buClr>
              <a:buSzPct val="80000"/>
              <a:buFont typeface="Garamond" pitchFamily="18" charset="0"/>
              <a:buChar char="→"/>
            </a:pPr>
            <a:r>
              <a:rPr lang="en-US" sz="2800" dirty="0" smtClean="0">
                <a:solidFill>
                  <a:prstClr val="black">
                    <a:lumMod val="65000"/>
                    <a:lumOff val="35000"/>
                  </a:prstClr>
                </a:solidFill>
                <a:latin typeface="Trebuchet MS" pitchFamily="34" charset="0"/>
              </a:rPr>
              <a:t> </a:t>
            </a:r>
            <a:r>
              <a:rPr lang="en-US" sz="2800" b="1" dirty="0" smtClean="0">
                <a:solidFill>
                  <a:srgbClr val="50A700"/>
                </a:solidFill>
                <a:latin typeface="Trebuchet MS" pitchFamily="34" charset="0"/>
              </a:rPr>
              <a:t>open-ended</a:t>
            </a:r>
            <a:r>
              <a:rPr lang="en-US" sz="2800" dirty="0" smtClean="0">
                <a:solidFill>
                  <a:schemeClr val="tx1">
                    <a:lumMod val="75000"/>
                    <a:lumOff val="25000"/>
                  </a:schemeClr>
                </a:solidFill>
                <a:latin typeface="Trebuchet MS" pitchFamily="34" charset="0"/>
              </a:rPr>
              <a:t>:</a:t>
            </a:r>
            <a:r>
              <a:rPr lang="en-US" sz="2800" dirty="0" smtClean="0">
                <a:solidFill>
                  <a:schemeClr val="bg1"/>
                </a:solidFill>
                <a:latin typeface="Trebuchet MS" pitchFamily="34" charset="0"/>
              </a:rPr>
              <a:t> </a:t>
            </a:r>
          </a:p>
          <a:p>
            <a:pPr marL="738188" indent="-288925">
              <a:spcBef>
                <a:spcPts val="0"/>
              </a:spcBef>
              <a:spcAft>
                <a:spcPts val="600"/>
              </a:spcAft>
              <a:buClr>
                <a:srgbClr val="531C79"/>
              </a:buClr>
              <a:buSzPct val="80000"/>
            </a:pPr>
            <a:r>
              <a:rPr lang="en-US" sz="2800" dirty="0" smtClean="0">
                <a:solidFill>
                  <a:schemeClr val="tx1">
                    <a:lumMod val="75000"/>
                    <a:lumOff val="25000"/>
                  </a:schemeClr>
                </a:solidFill>
                <a:latin typeface="Trebuchet MS" pitchFamily="34" charset="0"/>
              </a:rPr>
              <a:t>         Ex) FIRST NAME</a:t>
            </a:r>
          </a:p>
        </p:txBody>
      </p:sp>
    </p:spTree>
    <p:extLst>
      <p:ext uri="{BB962C8B-B14F-4D97-AF65-F5344CB8AC3E}">
        <p14:creationId xmlns:p14="http://schemas.microsoft.com/office/powerpoint/2010/main" xmlns="" val="264121122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lement Detail for Hispanic Latino dimmed"/>
          <p:cNvPicPr>
            <a:picLocks noChangeAspect="1"/>
          </p:cNvPicPr>
          <p:nvPr/>
        </p:nvPicPr>
        <p:blipFill>
          <a:blip r:embed="rId3" cstate="screen">
            <a:lum bright="-30000"/>
          </a:blip>
          <a:srcRect/>
          <a:stretch>
            <a:fillRect/>
          </a:stretch>
        </p:blipFill>
        <p:spPr>
          <a:xfrm>
            <a:off x="6096000" y="1810931"/>
            <a:ext cx="3581400" cy="5111394"/>
          </a:xfrm>
          <a:prstGeom prst="rect">
            <a:avLst/>
          </a:prstGeom>
          <a:ln w="3175">
            <a:solidFill>
              <a:schemeClr val="tx1">
                <a:lumMod val="75000"/>
                <a:lumOff val="25000"/>
              </a:schemeClr>
            </a:solidFill>
          </a:ln>
          <a:effectLst>
            <a:outerShdw blurRad="63500" sx="101000" sy="101000" algn="ctr" rotWithShape="0">
              <a:prstClr val="black">
                <a:alpha val="40000"/>
              </a:prstClr>
            </a:outerShdw>
          </a:effectLst>
        </p:spPr>
      </p:pic>
      <p:pic>
        <p:nvPicPr>
          <p:cNvPr id="12" name="Picture 11" descr="Element Detail for Hispanic Latino - Domains highlighted"/>
          <p:cNvPicPr>
            <a:picLocks noChangeAspect="1"/>
          </p:cNvPicPr>
          <p:nvPr/>
        </p:nvPicPr>
        <p:blipFill>
          <a:blip r:embed="rId4" cstate="screen"/>
          <a:srcRect/>
          <a:stretch>
            <a:fillRect/>
          </a:stretch>
        </p:blipFill>
        <p:spPr>
          <a:xfrm>
            <a:off x="6084125" y="4724400"/>
            <a:ext cx="3593275" cy="1143000"/>
          </a:xfrm>
          <a:prstGeom prst="rect">
            <a:avLst/>
          </a:prstGeom>
          <a:ln w="19050">
            <a:solidFill>
              <a:srgbClr val="50A700"/>
            </a:solidFill>
          </a:ln>
          <a:effectLst>
            <a:glow rad="63500">
              <a:schemeClr val="accent1">
                <a:satMod val="175000"/>
                <a:alpha val="40000"/>
              </a:schemeClr>
            </a:glow>
            <a:outerShdw blurRad="63500" sx="101000" sy="101000" algn="ctr" rotWithShape="0">
              <a:prstClr val="black">
                <a:alpha val="40000"/>
              </a:prstClr>
            </a:outerShdw>
          </a:effectLst>
        </p:spPr>
      </p:pic>
      <p:sp>
        <p:nvSpPr>
          <p:cNvPr id="2" name="Title 3"/>
          <p:cNvSpPr txBox="1">
            <a:spLocks/>
          </p:cNvSpPr>
          <p:nvPr/>
        </p:nvSpPr>
        <p:spPr bwMode="auto">
          <a:xfrm>
            <a:off x="457200" y="304800"/>
            <a:ext cx="86868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defRPr/>
            </a:pPr>
            <a:r>
              <a:rPr lang="en-US" sz="4400" b="1" cap="small" dirty="0" smtClean="0">
                <a:solidFill>
                  <a:schemeClr val="tx1">
                    <a:lumMod val="75000"/>
                    <a:lumOff val="25000"/>
                  </a:schemeClr>
                </a:solidFill>
                <a:latin typeface="Trebuchet MS" pitchFamily="34" charset="0"/>
              </a:rPr>
              <a:t>Domain</a:t>
            </a:r>
          </a:p>
        </p:txBody>
      </p:sp>
      <p:sp>
        <p:nvSpPr>
          <p:cNvPr id="4" name="Content Placeholder 4"/>
          <p:cNvSpPr txBox="1">
            <a:spLocks/>
          </p:cNvSpPr>
          <p:nvPr/>
        </p:nvSpPr>
        <p:spPr>
          <a:xfrm>
            <a:off x="458152" y="1752601"/>
            <a:ext cx="5485448" cy="1371599"/>
          </a:xfrm>
          <a:prstGeom prst="rect">
            <a:avLst/>
          </a:prstGeom>
        </p:spPr>
        <p:txBody>
          <a:bodyPr/>
          <a:lstStyle/>
          <a:p>
            <a:pPr marL="288925" indent="-288925">
              <a:spcBef>
                <a:spcPts val="0"/>
              </a:spcBef>
              <a:spcAft>
                <a:spcPts val="1800"/>
              </a:spcAft>
              <a:buClr>
                <a:srgbClr val="531C79"/>
              </a:buClr>
              <a:buFont typeface="Arial" pitchFamily="34" charset="0"/>
              <a:buChar char="•"/>
            </a:pPr>
            <a:r>
              <a:rPr lang="en-US" sz="2800" dirty="0" smtClean="0">
                <a:solidFill>
                  <a:schemeClr val="tx1">
                    <a:lumMod val="75000"/>
                    <a:lumOff val="25000"/>
                  </a:schemeClr>
                </a:solidFill>
                <a:latin typeface="Trebuchet MS" pitchFamily="34" charset="0"/>
              </a:rPr>
              <a:t>Management level at which                      the data are maintained. </a:t>
            </a:r>
            <a:endParaRPr lang="en-US" sz="2400" b="1" dirty="0" smtClean="0">
              <a:solidFill>
                <a:schemeClr val="tx1">
                  <a:lumMod val="75000"/>
                  <a:lumOff val="25000"/>
                </a:schemeClr>
              </a:solidFill>
              <a:effectLst>
                <a:outerShdw blurRad="38100" dist="38100" dir="2700000" algn="tl">
                  <a:srgbClr val="000000">
                    <a:alpha val="43137"/>
                  </a:srgbClr>
                </a:outerShdw>
              </a:effectLst>
              <a:latin typeface="Trebuchet MS" pitchFamily="34" charset="0"/>
            </a:endParaRPr>
          </a:p>
        </p:txBody>
      </p:sp>
      <p:sp>
        <p:nvSpPr>
          <p:cNvPr id="30" name="TextBox 29"/>
          <p:cNvSpPr txBox="1"/>
          <p:nvPr/>
        </p:nvSpPr>
        <p:spPr>
          <a:xfrm>
            <a:off x="6638525" y="4994190"/>
            <a:ext cx="1160574" cy="200055"/>
          </a:xfrm>
          <a:prstGeom prst="rect">
            <a:avLst/>
          </a:prstGeom>
          <a:solidFill>
            <a:schemeClr val="bg1"/>
          </a:solidFill>
        </p:spPr>
        <p:txBody>
          <a:bodyPr wrap="none" lIns="0" tIns="0" rIns="0" bIns="0" rtlCol="0">
            <a:spAutoFit/>
          </a:bodyPr>
          <a:lstStyle/>
          <a:p>
            <a:r>
              <a:rPr lang="en-US" sz="1300" b="1" dirty="0" smtClean="0">
                <a:solidFill>
                  <a:srgbClr val="50A700"/>
                </a:solidFill>
                <a:effectLst>
                  <a:glow rad="101600">
                    <a:prstClr val="white">
                      <a:alpha val="40000"/>
                    </a:prstClr>
                  </a:glow>
                </a:effectLst>
                <a:latin typeface="Arial" pitchFamily="34" charset="0"/>
                <a:cs typeface="Arial" pitchFamily="34" charset="0"/>
              </a:rPr>
              <a:t>Early Learning</a:t>
            </a:r>
            <a:endParaRPr lang="en-US" sz="1300" b="1" dirty="0">
              <a:solidFill>
                <a:srgbClr val="50A700"/>
              </a:solidFill>
              <a:effectLst>
                <a:glow rad="101600">
                  <a:prstClr val="white">
                    <a:alpha val="40000"/>
                  </a:prstClr>
                </a:glow>
              </a:effectLst>
              <a:latin typeface="Arial" pitchFamily="34" charset="0"/>
              <a:cs typeface="Arial" pitchFamily="34" charset="0"/>
            </a:endParaRPr>
          </a:p>
        </p:txBody>
      </p:sp>
      <p:sp>
        <p:nvSpPr>
          <p:cNvPr id="31" name="TextBox 30"/>
          <p:cNvSpPr txBox="1"/>
          <p:nvPr/>
        </p:nvSpPr>
        <p:spPr>
          <a:xfrm>
            <a:off x="6637862" y="5194090"/>
            <a:ext cx="306174" cy="200055"/>
          </a:xfrm>
          <a:prstGeom prst="rect">
            <a:avLst/>
          </a:prstGeom>
          <a:solidFill>
            <a:schemeClr val="bg1"/>
          </a:solidFill>
        </p:spPr>
        <p:txBody>
          <a:bodyPr wrap="none" lIns="0" tIns="0" rIns="0" bIns="0" rtlCol="0">
            <a:spAutoFit/>
          </a:bodyPr>
          <a:lstStyle/>
          <a:p>
            <a:r>
              <a:rPr lang="en-US" sz="1300" b="1" dirty="0" smtClean="0">
                <a:solidFill>
                  <a:srgbClr val="50A700"/>
                </a:solidFill>
                <a:latin typeface="Arial" pitchFamily="34" charset="0"/>
                <a:cs typeface="Arial" pitchFamily="34" charset="0"/>
              </a:rPr>
              <a:t>K12</a:t>
            </a:r>
            <a:endParaRPr lang="en-US" sz="1300" b="1" dirty="0">
              <a:solidFill>
                <a:srgbClr val="50A700"/>
              </a:solidFill>
              <a:latin typeface="Arial" pitchFamily="34" charset="0"/>
              <a:cs typeface="Arial" pitchFamily="34" charset="0"/>
            </a:endParaRPr>
          </a:p>
        </p:txBody>
      </p:sp>
      <p:sp>
        <p:nvSpPr>
          <p:cNvPr id="32" name="TextBox 31"/>
          <p:cNvSpPr txBox="1"/>
          <p:nvPr/>
        </p:nvSpPr>
        <p:spPr>
          <a:xfrm>
            <a:off x="6635443" y="5387065"/>
            <a:ext cx="306174" cy="200055"/>
          </a:xfrm>
          <a:prstGeom prst="rect">
            <a:avLst/>
          </a:prstGeom>
          <a:solidFill>
            <a:schemeClr val="bg1"/>
          </a:solidFill>
        </p:spPr>
        <p:txBody>
          <a:bodyPr wrap="none" lIns="0" tIns="0" rIns="0" bIns="0" rtlCol="0">
            <a:spAutoFit/>
          </a:bodyPr>
          <a:lstStyle/>
          <a:p>
            <a:r>
              <a:rPr lang="en-US" sz="1300" b="1" dirty="0" smtClean="0">
                <a:solidFill>
                  <a:srgbClr val="50A700"/>
                </a:solidFill>
                <a:latin typeface="Arial" pitchFamily="34" charset="0"/>
                <a:cs typeface="Arial" pitchFamily="34" charset="0"/>
              </a:rPr>
              <a:t>K12</a:t>
            </a:r>
            <a:endParaRPr lang="en-US" sz="1300" b="1" dirty="0">
              <a:solidFill>
                <a:srgbClr val="50A700"/>
              </a:solidFill>
              <a:latin typeface="Arial" pitchFamily="34" charset="0"/>
              <a:cs typeface="Arial" pitchFamily="34" charset="0"/>
            </a:endParaRPr>
          </a:p>
        </p:txBody>
      </p:sp>
      <p:sp>
        <p:nvSpPr>
          <p:cNvPr id="33" name="TextBox 32"/>
          <p:cNvSpPr txBox="1"/>
          <p:nvPr/>
        </p:nvSpPr>
        <p:spPr>
          <a:xfrm>
            <a:off x="6633024" y="5579425"/>
            <a:ext cx="1199046" cy="200055"/>
          </a:xfrm>
          <a:prstGeom prst="rect">
            <a:avLst/>
          </a:prstGeom>
          <a:solidFill>
            <a:schemeClr val="bg1"/>
          </a:solidFill>
        </p:spPr>
        <p:txBody>
          <a:bodyPr wrap="none" lIns="0" tIns="0" rIns="0" bIns="0" rtlCol="0">
            <a:spAutoFit/>
          </a:bodyPr>
          <a:lstStyle/>
          <a:p>
            <a:r>
              <a:rPr lang="en-US" sz="1300" b="1" dirty="0" smtClean="0">
                <a:solidFill>
                  <a:srgbClr val="50A700"/>
                </a:solidFill>
                <a:latin typeface="Arial" pitchFamily="34" charset="0"/>
                <a:cs typeface="Arial" pitchFamily="34" charset="0"/>
              </a:rPr>
              <a:t>Postsecondary</a:t>
            </a:r>
            <a:endParaRPr lang="en-US" sz="1300" b="1" dirty="0">
              <a:solidFill>
                <a:srgbClr val="50A700"/>
              </a:solidFill>
              <a:latin typeface="Arial" pitchFamily="34" charset="0"/>
              <a:cs typeface="Arial" pitchFamily="34" charset="0"/>
            </a:endParaRPr>
          </a:p>
        </p:txBody>
      </p:sp>
      <p:sp>
        <p:nvSpPr>
          <p:cNvPr id="13" name="Content Placeholder 4"/>
          <p:cNvSpPr txBox="1">
            <a:spLocks/>
          </p:cNvSpPr>
          <p:nvPr/>
        </p:nvSpPr>
        <p:spPr>
          <a:xfrm>
            <a:off x="457200" y="2795651"/>
            <a:ext cx="5485448" cy="2971799"/>
          </a:xfrm>
          <a:prstGeom prst="rect">
            <a:avLst/>
          </a:prstGeom>
        </p:spPr>
        <p:txBody>
          <a:bodyPr/>
          <a:lstStyle/>
          <a:p>
            <a:pPr marL="288925" indent="-288925">
              <a:spcBef>
                <a:spcPts val="0"/>
              </a:spcBef>
              <a:spcAft>
                <a:spcPts val="1800"/>
              </a:spcAft>
              <a:buClr>
                <a:schemeClr val="bg1"/>
              </a:buClr>
              <a:buFont typeface="Arial" pitchFamily="34" charset="0"/>
              <a:buChar char="•"/>
            </a:pPr>
            <a:r>
              <a:rPr lang="en-US" sz="2800" dirty="0" smtClean="0">
                <a:solidFill>
                  <a:schemeClr val="tx1">
                    <a:lumMod val="75000"/>
                    <a:lumOff val="25000"/>
                  </a:schemeClr>
                </a:solidFill>
                <a:latin typeface="Trebuchet MS" pitchFamily="34" charset="0"/>
              </a:rPr>
              <a:t>Some correspond with </a:t>
            </a:r>
            <a:r>
              <a:rPr lang="en-US" sz="2800" b="1" dirty="0" smtClean="0">
                <a:solidFill>
                  <a:srgbClr val="50A700"/>
                </a:solidFill>
                <a:latin typeface="Trebuchet MS" pitchFamily="34" charset="0"/>
              </a:rPr>
              <a:t>sector(s) of P-20 system</a:t>
            </a:r>
            <a:r>
              <a:rPr lang="en-US" sz="2800" dirty="0" smtClean="0">
                <a:solidFill>
                  <a:schemeClr val="tx1">
                    <a:lumMod val="75000"/>
                    <a:lumOff val="25000"/>
                  </a:schemeClr>
                </a:solidFill>
                <a:latin typeface="Trebuchet MS" pitchFamily="34" charset="0"/>
              </a:rPr>
              <a:t>.</a:t>
            </a:r>
            <a:endParaRPr lang="en-US" sz="2400" b="1" dirty="0" smtClean="0">
              <a:solidFill>
                <a:schemeClr val="tx1">
                  <a:lumMod val="75000"/>
                  <a:lumOff val="25000"/>
                </a:schemeClr>
              </a:solidFill>
              <a:effectLst>
                <a:outerShdw blurRad="38100" dist="38100" dir="2700000" algn="tl">
                  <a:srgbClr val="000000">
                    <a:alpha val="43137"/>
                  </a:srgbClr>
                </a:outerShdw>
              </a:effectLst>
              <a:latin typeface="Trebuchet MS" pitchFamily="34" charset="0"/>
            </a:endParaRPr>
          </a:p>
        </p:txBody>
      </p:sp>
      <p:sp>
        <p:nvSpPr>
          <p:cNvPr id="14" name="Content Placeholder 4"/>
          <p:cNvSpPr txBox="1">
            <a:spLocks/>
          </p:cNvSpPr>
          <p:nvPr/>
        </p:nvSpPr>
        <p:spPr>
          <a:xfrm>
            <a:off x="457200" y="3886201"/>
            <a:ext cx="5485448" cy="2971799"/>
          </a:xfrm>
          <a:prstGeom prst="rect">
            <a:avLst/>
          </a:prstGeom>
        </p:spPr>
        <p:txBody>
          <a:bodyPr/>
          <a:lstStyle/>
          <a:p>
            <a:pPr marL="288925" indent="-288925">
              <a:spcBef>
                <a:spcPts val="0"/>
              </a:spcBef>
              <a:spcAft>
                <a:spcPts val="600"/>
              </a:spcAft>
              <a:buClr>
                <a:srgbClr val="595959"/>
              </a:buClr>
              <a:buFont typeface="Arial" pitchFamily="34" charset="0"/>
              <a:buChar char="•"/>
            </a:pPr>
            <a:r>
              <a:rPr lang="en-US" sz="3000" dirty="0" smtClean="0">
                <a:solidFill>
                  <a:schemeClr val="tx1">
                    <a:lumMod val="75000"/>
                    <a:lumOff val="25000"/>
                  </a:schemeClr>
                </a:solidFill>
                <a:latin typeface="Trebuchet MS" pitchFamily="34" charset="0"/>
              </a:rPr>
              <a:t>CEDS v2 contains </a:t>
            </a:r>
            <a:r>
              <a:rPr lang="en-US" sz="3000" b="1" dirty="0" smtClean="0">
                <a:solidFill>
                  <a:srgbClr val="50A700"/>
                </a:solidFill>
                <a:latin typeface="Trebuchet MS" pitchFamily="34" charset="0"/>
              </a:rPr>
              <a:t>5 domains</a:t>
            </a:r>
            <a:r>
              <a:rPr lang="en-US" sz="3000" dirty="0" smtClean="0">
                <a:solidFill>
                  <a:schemeClr val="bg1"/>
                </a:solidFill>
                <a:latin typeface="Trebuchet MS" pitchFamily="34" charset="0"/>
              </a:rPr>
              <a:t>: </a:t>
            </a:r>
          </a:p>
          <a:p>
            <a:pPr marL="738188" indent="-288925">
              <a:spcBef>
                <a:spcPts val="0"/>
              </a:spcBef>
              <a:spcAft>
                <a:spcPts val="600"/>
              </a:spcAft>
              <a:buClr>
                <a:srgbClr val="595959"/>
              </a:buClr>
              <a:buSzPct val="80000"/>
              <a:buFont typeface="Garamond" pitchFamily="18" charset="0"/>
              <a:buChar char="→"/>
            </a:pPr>
            <a:r>
              <a:rPr lang="en-US" sz="2400" b="1" dirty="0" smtClean="0">
                <a:solidFill>
                  <a:srgbClr val="50A700"/>
                </a:solidFill>
                <a:effectLst>
                  <a:outerShdw blurRad="38100" dist="38100" dir="2700000" algn="tl">
                    <a:srgbClr val="000000">
                      <a:alpha val="43137"/>
                    </a:srgbClr>
                  </a:outerShdw>
                </a:effectLst>
                <a:latin typeface="Trebuchet MS" pitchFamily="34" charset="0"/>
              </a:rPr>
              <a:t> </a:t>
            </a:r>
            <a:r>
              <a:rPr lang="en-US" sz="2400" dirty="0" smtClean="0">
                <a:solidFill>
                  <a:schemeClr val="tx1">
                    <a:lumMod val="75000"/>
                    <a:lumOff val="25000"/>
                  </a:schemeClr>
                </a:solidFill>
                <a:latin typeface="Trebuchet MS" pitchFamily="34" charset="0"/>
              </a:rPr>
              <a:t>Early Learning</a:t>
            </a:r>
          </a:p>
          <a:p>
            <a:pPr marL="738188" indent="-288925">
              <a:spcBef>
                <a:spcPts val="0"/>
              </a:spcBef>
              <a:spcAft>
                <a:spcPts val="600"/>
              </a:spcAft>
              <a:buClr>
                <a:srgbClr val="595959"/>
              </a:buClr>
              <a:buSzPct val="80000"/>
              <a:buFont typeface="Garamond" pitchFamily="18" charset="0"/>
              <a:buChar char="→"/>
            </a:pPr>
            <a:r>
              <a:rPr lang="en-US" sz="2400" dirty="0" smtClean="0">
                <a:solidFill>
                  <a:schemeClr val="tx1">
                    <a:lumMod val="75000"/>
                    <a:lumOff val="25000"/>
                  </a:schemeClr>
                </a:solidFill>
                <a:latin typeface="Trebuchet MS" pitchFamily="34" charset="0"/>
              </a:rPr>
              <a:t> K12</a:t>
            </a:r>
          </a:p>
          <a:p>
            <a:pPr marL="738188" indent="-288925">
              <a:spcBef>
                <a:spcPts val="0"/>
              </a:spcBef>
              <a:spcAft>
                <a:spcPts val="600"/>
              </a:spcAft>
              <a:buClr>
                <a:srgbClr val="595959"/>
              </a:buClr>
              <a:buSzPct val="80000"/>
              <a:buFont typeface="Garamond" pitchFamily="18" charset="0"/>
              <a:buChar char="→"/>
            </a:pPr>
            <a:r>
              <a:rPr lang="en-US" sz="2400" dirty="0" smtClean="0">
                <a:solidFill>
                  <a:schemeClr val="tx1">
                    <a:lumMod val="75000"/>
                    <a:lumOff val="25000"/>
                  </a:schemeClr>
                </a:solidFill>
                <a:latin typeface="Trebuchet MS" pitchFamily="34" charset="0"/>
              </a:rPr>
              <a:t> Postsecondary</a:t>
            </a:r>
          </a:p>
          <a:p>
            <a:pPr marL="738188" indent="-288925">
              <a:spcBef>
                <a:spcPts val="0"/>
              </a:spcBef>
              <a:spcAft>
                <a:spcPts val="600"/>
              </a:spcAft>
              <a:buClr>
                <a:srgbClr val="595959"/>
              </a:buClr>
              <a:buSzPct val="80000"/>
              <a:buFont typeface="Garamond" pitchFamily="18" charset="0"/>
              <a:buChar char="→"/>
            </a:pPr>
            <a:r>
              <a:rPr lang="en-US" sz="2400" dirty="0" smtClean="0">
                <a:solidFill>
                  <a:schemeClr val="tx1">
                    <a:lumMod val="75000"/>
                    <a:lumOff val="25000"/>
                  </a:schemeClr>
                </a:solidFill>
                <a:latin typeface="Trebuchet MS" pitchFamily="34" charset="0"/>
              </a:rPr>
              <a:t> Assessments</a:t>
            </a:r>
          </a:p>
          <a:p>
            <a:pPr marL="738188" indent="-288925">
              <a:spcBef>
                <a:spcPts val="0"/>
              </a:spcBef>
              <a:spcAft>
                <a:spcPts val="600"/>
              </a:spcAft>
              <a:buClr>
                <a:srgbClr val="595959"/>
              </a:buClr>
              <a:buSzPct val="80000"/>
              <a:buFont typeface="Garamond" pitchFamily="18" charset="0"/>
              <a:buChar char="→"/>
            </a:pPr>
            <a:r>
              <a:rPr lang="en-US" sz="2400" dirty="0" smtClean="0">
                <a:solidFill>
                  <a:schemeClr val="tx1">
                    <a:lumMod val="75000"/>
                    <a:lumOff val="25000"/>
                  </a:schemeClr>
                </a:solidFill>
                <a:latin typeface="Trebuchet MS" pitchFamily="34" charset="0"/>
              </a:rPr>
              <a:t> Learning Standards</a:t>
            </a:r>
          </a:p>
        </p:txBody>
      </p:sp>
    </p:spTree>
    <p:extLst>
      <p:ext uri="{BB962C8B-B14F-4D97-AF65-F5344CB8AC3E}">
        <p14:creationId xmlns:p14="http://schemas.microsoft.com/office/powerpoint/2010/main" xmlns="" val="393400845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lement Detail for Hispanic Latino dimmed"/>
          <p:cNvPicPr>
            <a:picLocks noChangeAspect="1"/>
          </p:cNvPicPr>
          <p:nvPr/>
        </p:nvPicPr>
        <p:blipFill>
          <a:blip r:embed="rId3" cstate="screen">
            <a:lum bright="-30000"/>
          </a:blip>
          <a:srcRect/>
          <a:stretch>
            <a:fillRect/>
          </a:stretch>
        </p:blipFill>
        <p:spPr>
          <a:xfrm>
            <a:off x="6096000" y="1810931"/>
            <a:ext cx="3352800" cy="5111394"/>
          </a:xfrm>
          <a:prstGeom prst="rect">
            <a:avLst/>
          </a:prstGeom>
          <a:ln w="3175">
            <a:solidFill>
              <a:schemeClr val="tx1">
                <a:lumMod val="75000"/>
                <a:lumOff val="25000"/>
              </a:schemeClr>
            </a:solidFill>
          </a:ln>
          <a:effectLst>
            <a:outerShdw blurRad="63500" sx="101000" sy="101000" algn="ctr" rotWithShape="0">
              <a:prstClr val="black">
                <a:alpha val="40000"/>
              </a:prstClr>
            </a:outerShdw>
          </a:effectLst>
        </p:spPr>
      </p:pic>
      <p:pic>
        <p:nvPicPr>
          <p:cNvPr id="13" name="Picture 12" descr="Element Detail for Hispanic Latino - Entities highlighted"/>
          <p:cNvPicPr>
            <a:picLocks noChangeAspect="1"/>
          </p:cNvPicPr>
          <p:nvPr/>
        </p:nvPicPr>
        <p:blipFill>
          <a:blip r:embed="rId4" cstate="screen"/>
          <a:srcRect/>
          <a:stretch>
            <a:fillRect/>
          </a:stretch>
        </p:blipFill>
        <p:spPr>
          <a:xfrm>
            <a:off x="7162800" y="4724400"/>
            <a:ext cx="2286000" cy="1143000"/>
          </a:xfrm>
          <a:prstGeom prst="rect">
            <a:avLst/>
          </a:prstGeom>
          <a:ln w="19050">
            <a:solidFill>
              <a:srgbClr val="50A700"/>
            </a:solidFill>
          </a:ln>
          <a:effectLst>
            <a:glow rad="63500">
              <a:schemeClr val="accent1">
                <a:satMod val="175000"/>
                <a:alpha val="40000"/>
              </a:schemeClr>
            </a:glow>
            <a:outerShdw blurRad="63500" sx="101000" sy="101000" algn="ctr" rotWithShape="0">
              <a:prstClr val="black">
                <a:alpha val="40000"/>
              </a:prstClr>
            </a:outerShdw>
          </a:effectLst>
        </p:spPr>
      </p:pic>
      <p:sp>
        <p:nvSpPr>
          <p:cNvPr id="2" name="Title 3"/>
          <p:cNvSpPr txBox="1">
            <a:spLocks/>
          </p:cNvSpPr>
          <p:nvPr/>
        </p:nvSpPr>
        <p:spPr bwMode="auto">
          <a:xfrm>
            <a:off x="457200" y="304800"/>
            <a:ext cx="86868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defRPr/>
            </a:pPr>
            <a:r>
              <a:rPr lang="en-US" sz="4400" b="1" cap="small" dirty="0" smtClean="0">
                <a:solidFill>
                  <a:schemeClr val="tx1">
                    <a:lumMod val="75000"/>
                    <a:lumOff val="25000"/>
                  </a:schemeClr>
                </a:solidFill>
                <a:latin typeface="Trebuchet MS" pitchFamily="34" charset="0"/>
              </a:rPr>
              <a:t>Entity</a:t>
            </a:r>
          </a:p>
        </p:txBody>
      </p:sp>
      <p:sp>
        <p:nvSpPr>
          <p:cNvPr id="4" name="Content Placeholder 4"/>
          <p:cNvSpPr txBox="1">
            <a:spLocks/>
          </p:cNvSpPr>
          <p:nvPr/>
        </p:nvSpPr>
        <p:spPr>
          <a:xfrm>
            <a:off x="458152" y="1752601"/>
            <a:ext cx="8228648" cy="2971799"/>
          </a:xfrm>
          <a:prstGeom prst="rect">
            <a:avLst/>
          </a:prstGeom>
        </p:spPr>
        <p:txBody>
          <a:bodyPr/>
          <a:lstStyle/>
          <a:p>
            <a:pPr marL="288925" indent="-288925">
              <a:spcBef>
                <a:spcPts val="0"/>
              </a:spcBef>
              <a:spcAft>
                <a:spcPts val="1800"/>
              </a:spcAft>
              <a:buClr>
                <a:srgbClr val="531C79"/>
              </a:buClr>
              <a:buFont typeface="Arial" pitchFamily="34" charset="0"/>
              <a:buChar char="•"/>
            </a:pPr>
            <a:r>
              <a:rPr lang="en-US" sz="3000" b="1" dirty="0" smtClean="0">
                <a:solidFill>
                  <a:srgbClr val="50A700"/>
                </a:solidFill>
                <a:effectLst/>
                <a:latin typeface="Trebuchet MS" pitchFamily="34" charset="0"/>
              </a:rPr>
              <a:t>Persons</a:t>
            </a:r>
            <a:r>
              <a:rPr lang="en-US" sz="3000" dirty="0" smtClean="0">
                <a:solidFill>
                  <a:schemeClr val="tx1">
                    <a:lumMod val="75000"/>
                    <a:lumOff val="25000"/>
                  </a:schemeClr>
                </a:solidFill>
                <a:latin typeface="Trebuchet MS" pitchFamily="34" charset="0"/>
              </a:rPr>
              <a:t>, </a:t>
            </a:r>
            <a:r>
              <a:rPr lang="en-US" sz="3000" b="1" dirty="0" smtClean="0">
                <a:solidFill>
                  <a:srgbClr val="50A700"/>
                </a:solidFill>
                <a:effectLst/>
                <a:latin typeface="Trebuchet MS" pitchFamily="34" charset="0"/>
              </a:rPr>
              <a:t>places</a:t>
            </a:r>
            <a:r>
              <a:rPr lang="en-US" sz="3000" dirty="0" smtClean="0">
                <a:solidFill>
                  <a:schemeClr val="tx1">
                    <a:lumMod val="75000"/>
                    <a:lumOff val="25000"/>
                  </a:schemeClr>
                </a:solidFill>
                <a:latin typeface="Trebuchet MS" pitchFamily="34" charset="0"/>
              </a:rPr>
              <a:t>, </a:t>
            </a:r>
            <a:r>
              <a:rPr lang="en-US" sz="3000" b="1" dirty="0" smtClean="0">
                <a:solidFill>
                  <a:srgbClr val="50A700"/>
                </a:solidFill>
                <a:effectLst/>
                <a:latin typeface="Trebuchet MS" pitchFamily="34" charset="0"/>
              </a:rPr>
              <a:t>events</a:t>
            </a:r>
            <a:r>
              <a:rPr lang="en-US" sz="3000" dirty="0" smtClean="0">
                <a:solidFill>
                  <a:schemeClr val="tx1">
                    <a:lumMod val="75000"/>
                    <a:lumOff val="25000"/>
                  </a:schemeClr>
                </a:solidFill>
                <a:effectLst/>
                <a:latin typeface="Trebuchet MS" pitchFamily="34" charset="0"/>
              </a:rPr>
              <a:t>, </a:t>
            </a:r>
            <a:r>
              <a:rPr lang="en-US" sz="3000" dirty="0" smtClean="0">
                <a:solidFill>
                  <a:srgbClr val="82FF11"/>
                </a:solidFill>
                <a:effectLst/>
                <a:latin typeface="Trebuchet MS" pitchFamily="34" charset="0"/>
              </a:rPr>
              <a:t>                        </a:t>
            </a:r>
            <a:r>
              <a:rPr lang="en-US" sz="3000" b="1" dirty="0" smtClean="0">
                <a:solidFill>
                  <a:srgbClr val="50A700"/>
                </a:solidFill>
                <a:effectLst/>
                <a:latin typeface="Trebuchet MS" pitchFamily="34" charset="0"/>
              </a:rPr>
              <a:t>objects</a:t>
            </a:r>
            <a:r>
              <a:rPr lang="en-US" sz="3000" dirty="0" smtClean="0">
                <a:solidFill>
                  <a:schemeClr val="tx1">
                    <a:lumMod val="75000"/>
                    <a:lumOff val="25000"/>
                  </a:schemeClr>
                </a:solidFill>
                <a:latin typeface="Trebuchet MS" pitchFamily="34" charset="0"/>
              </a:rPr>
              <a:t>, or </a:t>
            </a:r>
            <a:r>
              <a:rPr lang="en-US" sz="3000" b="1" dirty="0" smtClean="0">
                <a:solidFill>
                  <a:srgbClr val="50A700"/>
                </a:solidFill>
                <a:effectLst/>
                <a:latin typeface="Trebuchet MS" pitchFamily="34" charset="0"/>
              </a:rPr>
              <a:t>concepts</a:t>
            </a:r>
            <a:r>
              <a:rPr lang="en-US" sz="3000" b="1" dirty="0" smtClean="0">
                <a:solidFill>
                  <a:schemeClr val="bg1"/>
                </a:solidFill>
                <a:effectLst>
                  <a:outerShdw blurRad="38100" dist="38100" dir="2700000" algn="tl">
                    <a:srgbClr val="000000">
                      <a:alpha val="43137"/>
                    </a:srgbClr>
                  </a:outerShdw>
                </a:effectLst>
                <a:latin typeface="Trebuchet MS" pitchFamily="34" charset="0"/>
              </a:rPr>
              <a:t> </a:t>
            </a:r>
            <a:r>
              <a:rPr lang="en-US" sz="3000" dirty="0" smtClean="0">
                <a:solidFill>
                  <a:schemeClr val="tx1">
                    <a:lumMod val="75000"/>
                    <a:lumOff val="25000"/>
                  </a:schemeClr>
                </a:solidFill>
                <a:latin typeface="Trebuchet MS" pitchFamily="34" charset="0"/>
              </a:rPr>
              <a:t>about                       which data are collected</a:t>
            </a:r>
            <a:endParaRPr lang="en-US" sz="2800" dirty="0" smtClean="0">
              <a:solidFill>
                <a:schemeClr val="tx1">
                  <a:lumMod val="75000"/>
                  <a:lumOff val="25000"/>
                </a:schemeClr>
              </a:solidFill>
              <a:latin typeface="Trebuchet MS" pitchFamily="34" charset="0"/>
            </a:endParaRPr>
          </a:p>
        </p:txBody>
      </p:sp>
      <p:sp>
        <p:nvSpPr>
          <p:cNvPr id="22" name="Content Placeholder 4"/>
          <p:cNvSpPr txBox="1">
            <a:spLocks/>
          </p:cNvSpPr>
          <p:nvPr/>
        </p:nvSpPr>
        <p:spPr>
          <a:xfrm>
            <a:off x="3125152" y="5064457"/>
            <a:ext cx="3275648" cy="1523999"/>
          </a:xfrm>
          <a:prstGeom prst="rect">
            <a:avLst/>
          </a:prstGeom>
        </p:spPr>
        <p:txBody>
          <a:bodyPr/>
          <a:lstStyle/>
          <a:p>
            <a:pPr marL="288925" indent="-288925">
              <a:spcBef>
                <a:spcPts val="0"/>
              </a:spcBef>
              <a:spcAft>
                <a:spcPts val="600"/>
              </a:spcAft>
              <a:buClr>
                <a:srgbClr val="531C79"/>
              </a:buClr>
              <a:buSzPct val="80000"/>
              <a:buFont typeface="Garamond" pitchFamily="18" charset="0"/>
              <a:buChar char="→"/>
            </a:pPr>
            <a:r>
              <a:rPr lang="en-US" sz="2800" dirty="0" smtClean="0">
                <a:solidFill>
                  <a:schemeClr val="tx1">
                    <a:lumMod val="75000"/>
                    <a:lumOff val="25000"/>
                  </a:schemeClr>
                </a:solidFill>
                <a:latin typeface="Trebuchet MS" pitchFamily="34" charset="0"/>
              </a:rPr>
              <a:t> EL Child</a:t>
            </a:r>
          </a:p>
          <a:p>
            <a:pPr marL="342900" indent="-288925">
              <a:spcBef>
                <a:spcPts val="0"/>
              </a:spcBef>
              <a:spcAft>
                <a:spcPts val="600"/>
              </a:spcAft>
              <a:buClr>
                <a:srgbClr val="531C79"/>
              </a:buClr>
              <a:buSzPct val="80000"/>
              <a:buFont typeface="Garamond" pitchFamily="18" charset="0"/>
              <a:buChar char="→"/>
            </a:pPr>
            <a:r>
              <a:rPr lang="en-US" sz="2800" dirty="0" smtClean="0">
                <a:solidFill>
                  <a:schemeClr val="tx1">
                    <a:lumMod val="75000"/>
                    <a:lumOff val="25000"/>
                  </a:schemeClr>
                </a:solidFill>
                <a:latin typeface="Trebuchet MS" pitchFamily="34" charset="0"/>
              </a:rPr>
              <a:t> Assessment</a:t>
            </a:r>
          </a:p>
          <a:p>
            <a:pPr marL="342900" indent="-288925">
              <a:spcBef>
                <a:spcPts val="0"/>
              </a:spcBef>
              <a:spcAft>
                <a:spcPts val="600"/>
              </a:spcAft>
              <a:buClr>
                <a:srgbClr val="531C79"/>
              </a:buClr>
              <a:buSzPct val="80000"/>
              <a:buFont typeface="Garamond" pitchFamily="18" charset="0"/>
              <a:buChar char="→"/>
            </a:pPr>
            <a:r>
              <a:rPr lang="en-US" sz="2800" dirty="0" smtClean="0">
                <a:solidFill>
                  <a:schemeClr val="tx1">
                    <a:lumMod val="75000"/>
                    <a:lumOff val="25000"/>
                  </a:schemeClr>
                </a:solidFill>
                <a:latin typeface="Trebuchet MS" pitchFamily="34" charset="0"/>
              </a:rPr>
              <a:t> Section</a:t>
            </a:r>
          </a:p>
        </p:txBody>
      </p:sp>
      <p:sp>
        <p:nvSpPr>
          <p:cNvPr id="24" name="TextBox 23"/>
          <p:cNvSpPr txBox="1"/>
          <p:nvPr/>
        </p:nvSpPr>
        <p:spPr>
          <a:xfrm>
            <a:off x="7989902" y="5013555"/>
            <a:ext cx="675057" cy="200055"/>
          </a:xfrm>
          <a:prstGeom prst="rect">
            <a:avLst/>
          </a:prstGeom>
          <a:solidFill>
            <a:schemeClr val="bg1"/>
          </a:solidFill>
        </p:spPr>
        <p:txBody>
          <a:bodyPr wrap="none" lIns="0" tIns="0" rIns="0" bIns="0" rtlCol="0">
            <a:spAutoFit/>
          </a:bodyPr>
          <a:lstStyle/>
          <a:p>
            <a:r>
              <a:rPr lang="en-US" sz="1300" b="1" dirty="0" smtClean="0">
                <a:solidFill>
                  <a:srgbClr val="50A700"/>
                </a:solidFill>
                <a:latin typeface="Arial" pitchFamily="34" charset="0"/>
                <a:cs typeface="Arial" pitchFamily="34" charset="0"/>
              </a:rPr>
              <a:t>EL Child</a:t>
            </a:r>
            <a:endParaRPr lang="en-US" sz="1300" b="1" dirty="0">
              <a:solidFill>
                <a:srgbClr val="50A700"/>
              </a:solidFill>
              <a:latin typeface="Arial" pitchFamily="34" charset="0"/>
              <a:cs typeface="Arial" pitchFamily="34" charset="0"/>
            </a:endParaRPr>
          </a:p>
        </p:txBody>
      </p:sp>
      <p:sp>
        <p:nvSpPr>
          <p:cNvPr id="25" name="TextBox 24"/>
          <p:cNvSpPr txBox="1"/>
          <p:nvPr/>
        </p:nvSpPr>
        <p:spPr>
          <a:xfrm>
            <a:off x="7237372" y="5197869"/>
            <a:ext cx="771045" cy="200055"/>
          </a:xfrm>
          <a:prstGeom prst="rect">
            <a:avLst/>
          </a:prstGeom>
          <a:solidFill>
            <a:schemeClr val="bg1"/>
          </a:solidFill>
        </p:spPr>
        <p:txBody>
          <a:bodyPr wrap="none" lIns="0" tIns="0" rIns="0" bIns="0" rtlCol="0">
            <a:spAutoFit/>
          </a:bodyPr>
          <a:lstStyle/>
          <a:p>
            <a:r>
              <a:rPr lang="en-US" sz="1300" b="1" dirty="0" smtClean="0">
                <a:solidFill>
                  <a:srgbClr val="50A700"/>
                </a:solidFill>
                <a:latin typeface="Arial" pitchFamily="34" charset="0"/>
                <a:cs typeface="Arial" pitchFamily="34" charset="0"/>
              </a:rPr>
              <a:t>K12  Staff</a:t>
            </a:r>
            <a:endParaRPr lang="en-US" sz="1300" b="1" dirty="0">
              <a:solidFill>
                <a:srgbClr val="50A700"/>
              </a:solidFill>
              <a:latin typeface="Arial" pitchFamily="34" charset="0"/>
              <a:cs typeface="Arial" pitchFamily="34" charset="0"/>
            </a:endParaRPr>
          </a:p>
        </p:txBody>
      </p:sp>
      <p:sp>
        <p:nvSpPr>
          <p:cNvPr id="26" name="TextBox 25"/>
          <p:cNvSpPr txBox="1"/>
          <p:nvPr/>
        </p:nvSpPr>
        <p:spPr>
          <a:xfrm>
            <a:off x="7237187" y="5395373"/>
            <a:ext cx="1022716" cy="200055"/>
          </a:xfrm>
          <a:prstGeom prst="rect">
            <a:avLst/>
          </a:prstGeom>
          <a:solidFill>
            <a:schemeClr val="bg1"/>
          </a:solidFill>
        </p:spPr>
        <p:txBody>
          <a:bodyPr wrap="none" lIns="0" tIns="0" rIns="0" bIns="0" rtlCol="0">
            <a:spAutoFit/>
          </a:bodyPr>
          <a:lstStyle/>
          <a:p>
            <a:r>
              <a:rPr lang="en-US" sz="1300" b="1" dirty="0" smtClean="0">
                <a:solidFill>
                  <a:srgbClr val="50A700"/>
                </a:solidFill>
                <a:latin typeface="Arial" pitchFamily="34" charset="0"/>
                <a:cs typeface="Arial" pitchFamily="34" charset="0"/>
              </a:rPr>
              <a:t>K12  Student</a:t>
            </a:r>
            <a:endParaRPr lang="en-US" sz="1300" b="1" dirty="0">
              <a:solidFill>
                <a:srgbClr val="50A700"/>
              </a:solidFill>
              <a:latin typeface="Arial" pitchFamily="34" charset="0"/>
              <a:cs typeface="Arial" pitchFamily="34" charset="0"/>
            </a:endParaRPr>
          </a:p>
        </p:txBody>
      </p:sp>
      <p:sp>
        <p:nvSpPr>
          <p:cNvPr id="27" name="TextBox 26"/>
          <p:cNvSpPr txBox="1"/>
          <p:nvPr/>
        </p:nvSpPr>
        <p:spPr>
          <a:xfrm>
            <a:off x="8082150" y="5582784"/>
            <a:ext cx="891270" cy="200055"/>
          </a:xfrm>
          <a:prstGeom prst="rect">
            <a:avLst/>
          </a:prstGeom>
          <a:solidFill>
            <a:schemeClr val="bg1"/>
          </a:solidFill>
        </p:spPr>
        <p:txBody>
          <a:bodyPr wrap="none" lIns="0" tIns="0" rIns="0" bIns="0" rtlCol="0">
            <a:spAutoFit/>
          </a:bodyPr>
          <a:lstStyle/>
          <a:p>
            <a:r>
              <a:rPr lang="en-US" sz="1300" b="1" dirty="0" smtClean="0">
                <a:solidFill>
                  <a:srgbClr val="50A700"/>
                </a:solidFill>
                <a:latin typeface="Arial" pitchFamily="34" charset="0"/>
                <a:cs typeface="Arial" pitchFamily="34" charset="0"/>
              </a:rPr>
              <a:t>PS Student</a:t>
            </a:r>
            <a:endParaRPr lang="en-US" sz="1300" b="1" dirty="0">
              <a:solidFill>
                <a:srgbClr val="50A700"/>
              </a:solidFill>
              <a:latin typeface="Arial" pitchFamily="34" charset="0"/>
              <a:cs typeface="Arial" pitchFamily="34" charset="0"/>
            </a:endParaRPr>
          </a:p>
        </p:txBody>
      </p:sp>
      <p:sp>
        <p:nvSpPr>
          <p:cNvPr id="14" name="Content Placeholder 4"/>
          <p:cNvSpPr txBox="1">
            <a:spLocks/>
          </p:cNvSpPr>
          <p:nvPr/>
        </p:nvSpPr>
        <p:spPr>
          <a:xfrm>
            <a:off x="457200" y="3352801"/>
            <a:ext cx="5257800" cy="1600199"/>
          </a:xfrm>
          <a:prstGeom prst="rect">
            <a:avLst/>
          </a:prstGeom>
        </p:spPr>
        <p:txBody>
          <a:bodyPr/>
          <a:lstStyle/>
          <a:p>
            <a:pPr marL="288925" indent="-288925">
              <a:spcBef>
                <a:spcPts val="0"/>
              </a:spcBef>
              <a:spcAft>
                <a:spcPts val="1800"/>
              </a:spcAft>
              <a:buClr>
                <a:srgbClr val="531C79"/>
              </a:buClr>
              <a:buFont typeface="Arial" pitchFamily="34" charset="0"/>
              <a:buChar char="•"/>
            </a:pPr>
            <a:r>
              <a:rPr lang="en-US" sz="3000" b="1" dirty="0" smtClean="0">
                <a:solidFill>
                  <a:srgbClr val="50A700"/>
                </a:solidFill>
                <a:effectLst/>
                <a:latin typeface="Trebuchet MS" pitchFamily="34" charset="0"/>
              </a:rPr>
              <a:t>Provide context </a:t>
            </a:r>
            <a:r>
              <a:rPr lang="en-US" sz="3000" dirty="0" smtClean="0">
                <a:solidFill>
                  <a:schemeClr val="tx1">
                    <a:lumMod val="75000"/>
                    <a:lumOff val="25000"/>
                  </a:schemeClr>
                </a:solidFill>
                <a:latin typeface="Trebuchet MS" pitchFamily="34" charset="0"/>
              </a:rPr>
              <a:t>for the                         data elements</a:t>
            </a:r>
            <a:endParaRPr lang="en-US" sz="2800" dirty="0" smtClean="0">
              <a:solidFill>
                <a:schemeClr val="tx1">
                  <a:lumMod val="75000"/>
                  <a:lumOff val="25000"/>
                </a:schemeClr>
              </a:solidFill>
              <a:latin typeface="Trebuchet MS" pitchFamily="34" charset="0"/>
            </a:endParaRPr>
          </a:p>
        </p:txBody>
      </p:sp>
      <p:sp>
        <p:nvSpPr>
          <p:cNvPr id="15" name="Content Placeholder 4"/>
          <p:cNvSpPr txBox="1">
            <a:spLocks/>
          </p:cNvSpPr>
          <p:nvPr/>
        </p:nvSpPr>
        <p:spPr>
          <a:xfrm>
            <a:off x="457200" y="4495801"/>
            <a:ext cx="8228648" cy="2971799"/>
          </a:xfrm>
          <a:prstGeom prst="rect">
            <a:avLst/>
          </a:prstGeom>
        </p:spPr>
        <p:txBody>
          <a:bodyPr/>
          <a:lstStyle/>
          <a:p>
            <a:pPr marL="288925" indent="-288925">
              <a:spcBef>
                <a:spcPts val="0"/>
              </a:spcBef>
              <a:spcAft>
                <a:spcPts val="600"/>
              </a:spcAft>
              <a:buClr>
                <a:srgbClr val="531C79"/>
              </a:buClr>
              <a:buFont typeface="Arial" pitchFamily="34" charset="0"/>
              <a:buChar char="•"/>
            </a:pPr>
            <a:r>
              <a:rPr lang="en-US" sz="3000" dirty="0" smtClean="0">
                <a:solidFill>
                  <a:schemeClr val="tx1">
                    <a:lumMod val="75000"/>
                    <a:lumOff val="25000"/>
                  </a:schemeClr>
                </a:solidFill>
                <a:latin typeface="Trebuchet MS" pitchFamily="34" charset="0"/>
              </a:rPr>
              <a:t>Examples: </a:t>
            </a:r>
          </a:p>
          <a:p>
            <a:pPr marL="738188" indent="-288925">
              <a:spcBef>
                <a:spcPts val="0"/>
              </a:spcBef>
              <a:spcAft>
                <a:spcPts val="600"/>
              </a:spcAft>
              <a:buClr>
                <a:srgbClr val="531C79"/>
              </a:buClr>
              <a:buSzPct val="80000"/>
              <a:buFont typeface="Garamond" pitchFamily="18" charset="0"/>
              <a:buChar char="→"/>
            </a:pPr>
            <a:r>
              <a:rPr lang="en-US" sz="3000" dirty="0" smtClean="0">
                <a:solidFill>
                  <a:schemeClr val="tx1">
                    <a:lumMod val="75000"/>
                    <a:lumOff val="25000"/>
                  </a:schemeClr>
                </a:solidFill>
                <a:latin typeface="Trebuchet MS" pitchFamily="34" charset="0"/>
              </a:rPr>
              <a:t> </a:t>
            </a:r>
            <a:r>
              <a:rPr lang="en-US" sz="2800" dirty="0" smtClean="0">
                <a:solidFill>
                  <a:schemeClr val="tx1">
                    <a:lumMod val="75000"/>
                    <a:lumOff val="25000"/>
                  </a:schemeClr>
                </a:solidFill>
                <a:latin typeface="Trebuchet MS" pitchFamily="34" charset="0"/>
              </a:rPr>
              <a:t>Student</a:t>
            </a:r>
          </a:p>
          <a:p>
            <a:pPr marL="738188" indent="-288925">
              <a:spcBef>
                <a:spcPts val="0"/>
              </a:spcBef>
              <a:spcAft>
                <a:spcPts val="600"/>
              </a:spcAft>
              <a:buClr>
                <a:srgbClr val="531C79"/>
              </a:buClr>
              <a:buSzPct val="80000"/>
              <a:buFont typeface="Garamond" pitchFamily="18" charset="0"/>
              <a:buChar char="→"/>
            </a:pPr>
            <a:r>
              <a:rPr lang="en-US" sz="2800" dirty="0" smtClean="0">
                <a:solidFill>
                  <a:schemeClr val="tx1">
                    <a:lumMod val="75000"/>
                    <a:lumOff val="25000"/>
                  </a:schemeClr>
                </a:solidFill>
                <a:latin typeface="Trebuchet MS" pitchFamily="34" charset="0"/>
              </a:rPr>
              <a:t> Staff</a:t>
            </a:r>
          </a:p>
          <a:p>
            <a:pPr marL="738188" indent="-288925">
              <a:spcBef>
                <a:spcPts val="0"/>
              </a:spcBef>
              <a:spcAft>
                <a:spcPts val="600"/>
              </a:spcAft>
              <a:buClr>
                <a:srgbClr val="531C79"/>
              </a:buClr>
              <a:buSzPct val="80000"/>
              <a:buFont typeface="Garamond" pitchFamily="18" charset="0"/>
              <a:buChar char="→"/>
            </a:pPr>
            <a:r>
              <a:rPr lang="en-US" sz="2800" dirty="0" smtClean="0">
                <a:solidFill>
                  <a:schemeClr val="tx1">
                    <a:lumMod val="75000"/>
                    <a:lumOff val="25000"/>
                  </a:schemeClr>
                </a:solidFill>
                <a:latin typeface="Trebuchet MS" pitchFamily="34" charset="0"/>
              </a:rPr>
              <a:t> School</a:t>
            </a:r>
          </a:p>
        </p:txBody>
      </p:sp>
    </p:spTree>
    <p:extLst>
      <p:ext uri="{BB962C8B-B14F-4D97-AF65-F5344CB8AC3E}">
        <p14:creationId xmlns:p14="http://schemas.microsoft.com/office/powerpoint/2010/main" xmlns="" val="40630733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457200" y="304800"/>
            <a:ext cx="86868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defRPr/>
            </a:pPr>
            <a:r>
              <a:rPr lang="en-US" sz="4400" b="1" cap="small" dirty="0" smtClean="0">
                <a:solidFill>
                  <a:schemeClr val="tx1">
                    <a:lumMod val="75000"/>
                    <a:lumOff val="25000"/>
                  </a:schemeClr>
                </a:solidFill>
                <a:latin typeface="Trebuchet MS" pitchFamily="34" charset="0"/>
              </a:rPr>
              <a:t>Related Use Cases</a:t>
            </a:r>
          </a:p>
        </p:txBody>
      </p:sp>
      <p:sp>
        <p:nvSpPr>
          <p:cNvPr id="4" name="Content Placeholder 4"/>
          <p:cNvSpPr txBox="1">
            <a:spLocks/>
          </p:cNvSpPr>
          <p:nvPr/>
        </p:nvSpPr>
        <p:spPr>
          <a:xfrm>
            <a:off x="458152" y="1752601"/>
            <a:ext cx="5485448" cy="2971799"/>
          </a:xfrm>
          <a:prstGeom prst="rect">
            <a:avLst/>
          </a:prstGeom>
        </p:spPr>
        <p:txBody>
          <a:bodyPr/>
          <a:lstStyle/>
          <a:p>
            <a:pPr marL="288925" indent="-288925">
              <a:spcBef>
                <a:spcPts val="0"/>
              </a:spcBef>
              <a:spcAft>
                <a:spcPts val="1800"/>
              </a:spcAft>
              <a:buClr>
                <a:srgbClr val="531C79"/>
              </a:buClr>
              <a:buFont typeface="Arial" pitchFamily="34" charset="0"/>
              <a:buChar char="•"/>
            </a:pPr>
            <a:r>
              <a:rPr lang="en-US" sz="3000" b="1" dirty="0" smtClean="0">
                <a:solidFill>
                  <a:srgbClr val="50A700"/>
                </a:solidFill>
                <a:effectLst/>
                <a:latin typeface="Trebuchet MS" pitchFamily="34" charset="0"/>
              </a:rPr>
              <a:t>Real-world applications </a:t>
            </a:r>
            <a:r>
              <a:rPr lang="en-US" sz="3000" dirty="0" smtClean="0">
                <a:solidFill>
                  <a:schemeClr val="tx1">
                    <a:lumMod val="75000"/>
                    <a:lumOff val="25000"/>
                  </a:schemeClr>
                </a:solidFill>
                <a:latin typeface="Trebuchet MS" pitchFamily="34" charset="0"/>
              </a:rPr>
              <a:t>for                       which an element can be                   used to support.</a:t>
            </a:r>
            <a:endParaRPr lang="en-US" sz="2800" dirty="0" smtClean="0">
              <a:solidFill>
                <a:schemeClr val="tx1">
                  <a:lumMod val="75000"/>
                  <a:lumOff val="25000"/>
                </a:schemeClr>
              </a:solidFill>
              <a:effectLst/>
              <a:latin typeface="Trebuchet MS" pitchFamily="34" charset="0"/>
            </a:endParaRPr>
          </a:p>
        </p:txBody>
      </p:sp>
      <p:pic>
        <p:nvPicPr>
          <p:cNvPr id="7" name="Picture 6" descr="Element Detail for Hispanic Latino dimmed"/>
          <p:cNvPicPr>
            <a:picLocks noChangeAspect="1"/>
          </p:cNvPicPr>
          <p:nvPr/>
        </p:nvPicPr>
        <p:blipFill>
          <a:blip r:embed="rId3" cstate="screen">
            <a:lum bright="-30000"/>
          </a:blip>
          <a:srcRect/>
          <a:stretch>
            <a:fillRect/>
          </a:stretch>
        </p:blipFill>
        <p:spPr>
          <a:xfrm>
            <a:off x="6096000" y="1810931"/>
            <a:ext cx="3352800" cy="5111394"/>
          </a:xfrm>
          <a:prstGeom prst="rect">
            <a:avLst/>
          </a:prstGeom>
          <a:ln w="3175">
            <a:solidFill>
              <a:schemeClr val="tx1">
                <a:lumMod val="75000"/>
                <a:lumOff val="25000"/>
              </a:schemeClr>
            </a:solidFill>
          </a:ln>
          <a:effectLst>
            <a:outerShdw blurRad="63500" sx="101000" sy="101000" algn="ctr" rotWithShape="0">
              <a:prstClr val="black">
                <a:alpha val="40000"/>
              </a:prstClr>
            </a:outerShdw>
          </a:effectLst>
        </p:spPr>
      </p:pic>
      <p:pic>
        <p:nvPicPr>
          <p:cNvPr id="8" name="Picture 7" descr="Element Detail for Hispanic Latino - Related Use Cases highlighted"/>
          <p:cNvPicPr>
            <a:picLocks noChangeAspect="1"/>
          </p:cNvPicPr>
          <p:nvPr/>
        </p:nvPicPr>
        <p:blipFill>
          <a:blip r:embed="rId4" cstate="screen"/>
          <a:srcRect/>
          <a:stretch>
            <a:fillRect/>
          </a:stretch>
        </p:blipFill>
        <p:spPr>
          <a:xfrm>
            <a:off x="6084125" y="5791200"/>
            <a:ext cx="3364675" cy="1066800"/>
          </a:xfrm>
          <a:prstGeom prst="rect">
            <a:avLst/>
          </a:prstGeom>
          <a:ln w="19050">
            <a:solidFill>
              <a:srgbClr val="50A700"/>
            </a:solidFill>
          </a:ln>
          <a:effectLst>
            <a:glow rad="63500">
              <a:schemeClr val="accent1">
                <a:satMod val="175000"/>
                <a:alpha val="40000"/>
              </a:schemeClr>
            </a:glow>
            <a:outerShdw blurRad="63500" sx="101000" sy="101000" algn="ctr" rotWithShape="0">
              <a:prstClr val="black">
                <a:alpha val="40000"/>
              </a:prstClr>
            </a:outerShdw>
          </a:effectLst>
        </p:spPr>
      </p:pic>
      <p:sp>
        <p:nvSpPr>
          <p:cNvPr id="9" name="Content Placeholder 4"/>
          <p:cNvSpPr txBox="1">
            <a:spLocks/>
          </p:cNvSpPr>
          <p:nvPr/>
        </p:nvSpPr>
        <p:spPr>
          <a:xfrm>
            <a:off x="457200" y="3352801"/>
            <a:ext cx="5485448" cy="2971799"/>
          </a:xfrm>
          <a:prstGeom prst="rect">
            <a:avLst/>
          </a:prstGeom>
        </p:spPr>
        <p:txBody>
          <a:bodyPr/>
          <a:lstStyle/>
          <a:p>
            <a:pPr marL="288925" indent="-288925">
              <a:spcBef>
                <a:spcPts val="0"/>
              </a:spcBef>
              <a:spcAft>
                <a:spcPts val="600"/>
              </a:spcAft>
              <a:buClr>
                <a:srgbClr val="531C79"/>
              </a:buClr>
              <a:buFont typeface="Arial" pitchFamily="34" charset="0"/>
              <a:buChar char="•"/>
            </a:pPr>
            <a:r>
              <a:rPr lang="en-US" sz="3000" dirty="0" smtClean="0">
                <a:solidFill>
                  <a:schemeClr val="tx1">
                    <a:lumMod val="75000"/>
                    <a:lumOff val="25000"/>
                  </a:schemeClr>
                </a:solidFill>
                <a:latin typeface="Trebuchet MS" pitchFamily="34" charset="0"/>
              </a:rPr>
              <a:t>Examples:</a:t>
            </a:r>
          </a:p>
          <a:p>
            <a:pPr marL="738188" indent="-288925">
              <a:spcBef>
                <a:spcPts val="0"/>
              </a:spcBef>
              <a:spcAft>
                <a:spcPts val="1200"/>
              </a:spcAft>
              <a:buClr>
                <a:srgbClr val="531C79"/>
              </a:buClr>
              <a:buSzPct val="80000"/>
              <a:buFont typeface="Garamond" pitchFamily="18" charset="0"/>
              <a:buChar char="→"/>
            </a:pPr>
            <a:r>
              <a:rPr lang="en-US" sz="2800" dirty="0" smtClean="0">
                <a:solidFill>
                  <a:schemeClr val="tx1">
                    <a:lumMod val="75000"/>
                    <a:lumOff val="25000"/>
                  </a:schemeClr>
                </a:solidFill>
                <a:latin typeface="Trebuchet MS" pitchFamily="34" charset="0"/>
              </a:rPr>
              <a:t> ED</a:t>
            </a:r>
            <a:r>
              <a:rPr lang="en-US" sz="2800" i="1" dirty="0" smtClean="0">
                <a:solidFill>
                  <a:schemeClr val="tx1">
                    <a:lumMod val="75000"/>
                    <a:lumOff val="25000"/>
                  </a:schemeClr>
                </a:solidFill>
                <a:latin typeface="Trebuchet MS" pitchFamily="34" charset="0"/>
              </a:rPr>
              <a:t>Facts</a:t>
            </a:r>
            <a:r>
              <a:rPr lang="en-US" sz="2800" dirty="0" smtClean="0">
                <a:solidFill>
                  <a:schemeClr val="tx1">
                    <a:lumMod val="75000"/>
                    <a:lumOff val="25000"/>
                  </a:schemeClr>
                </a:solidFill>
                <a:latin typeface="Trebuchet MS" pitchFamily="34" charset="0"/>
              </a:rPr>
              <a:t> &amp; IPEDS reporting</a:t>
            </a:r>
          </a:p>
          <a:p>
            <a:pPr marL="857250" indent="-392113">
              <a:spcBef>
                <a:spcPts val="0"/>
              </a:spcBef>
              <a:spcAft>
                <a:spcPts val="1200"/>
              </a:spcAft>
              <a:buClr>
                <a:srgbClr val="531C79"/>
              </a:buClr>
              <a:buSzPct val="80000"/>
              <a:buFont typeface="Garamond" pitchFamily="18" charset="0"/>
              <a:buChar char="→"/>
            </a:pPr>
            <a:r>
              <a:rPr lang="en-US" sz="2800" dirty="0" smtClean="0">
                <a:solidFill>
                  <a:schemeClr val="tx1">
                    <a:lumMod val="75000"/>
                    <a:lumOff val="25000"/>
                  </a:schemeClr>
                </a:solidFill>
                <a:latin typeface="Trebuchet MS" pitchFamily="34" charset="0"/>
              </a:rPr>
              <a:t>LEA-to-LEA Student Record  Exchange</a:t>
            </a:r>
          </a:p>
          <a:p>
            <a:pPr marL="857250" indent="-392113">
              <a:spcBef>
                <a:spcPts val="0"/>
              </a:spcBef>
              <a:spcAft>
                <a:spcPts val="1200"/>
              </a:spcAft>
              <a:buClr>
                <a:srgbClr val="531C79"/>
              </a:buClr>
              <a:buSzPct val="80000"/>
              <a:buFont typeface="Garamond" pitchFamily="18" charset="0"/>
              <a:buChar char="→"/>
            </a:pPr>
            <a:r>
              <a:rPr lang="en-US" sz="2800" dirty="0" smtClean="0">
                <a:solidFill>
                  <a:schemeClr val="tx1">
                    <a:lumMod val="75000"/>
                    <a:lumOff val="25000"/>
                  </a:schemeClr>
                </a:solidFill>
                <a:latin typeface="Trebuchet MS" pitchFamily="34" charset="0"/>
              </a:rPr>
              <a:t>High School Generated Transcript</a:t>
            </a:r>
          </a:p>
        </p:txBody>
      </p:sp>
    </p:spTree>
    <p:extLst>
      <p:ext uri="{BB962C8B-B14F-4D97-AF65-F5344CB8AC3E}">
        <p14:creationId xmlns:p14="http://schemas.microsoft.com/office/powerpoint/2010/main" xmlns="" val="157565057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EDS Data Model art"/>
          <p:cNvPicPr>
            <a:picLocks noChangeAspect="1"/>
          </p:cNvPicPr>
          <p:nvPr/>
        </p:nvPicPr>
        <p:blipFill>
          <a:blip r:embed="rId3" cstate="screen"/>
          <a:srcRect l="13583" t="600" r="14403" b="727"/>
          <a:stretch>
            <a:fillRect/>
          </a:stretch>
        </p:blipFill>
        <p:spPr>
          <a:xfrm>
            <a:off x="0" y="0"/>
            <a:ext cx="9144000" cy="6858000"/>
          </a:xfrm>
          <a:prstGeom prst="rect">
            <a:avLst/>
          </a:prstGeom>
        </p:spPr>
      </p:pic>
      <p:sp>
        <p:nvSpPr>
          <p:cNvPr id="7" name="Rounded Rectangle 6" descr="gray background"/>
          <p:cNvSpPr/>
          <p:nvPr/>
        </p:nvSpPr>
        <p:spPr>
          <a:xfrm>
            <a:off x="0" y="0"/>
            <a:ext cx="9144000" cy="6858000"/>
          </a:xfrm>
          <a:prstGeom prst="roundRect">
            <a:avLst>
              <a:gd name="adj" fmla="val 0"/>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3"/>
          <p:cNvSpPr txBox="1">
            <a:spLocks/>
          </p:cNvSpPr>
          <p:nvPr/>
        </p:nvSpPr>
        <p:spPr bwMode="auto">
          <a:xfrm>
            <a:off x="432176" y="367352"/>
            <a:ext cx="8229600"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Trebuchet MS" pitchFamily="34" charset="0"/>
                <a:ea typeface="+mj-ea"/>
                <a:cs typeface="+mj-cs"/>
              </a:rPr>
              <a:t>CEDS Logical Data Model</a:t>
            </a:r>
          </a:p>
        </p:txBody>
      </p:sp>
      <p:sp>
        <p:nvSpPr>
          <p:cNvPr id="15" name="Content Placeholder 4"/>
          <p:cNvSpPr txBox="1">
            <a:spLocks/>
          </p:cNvSpPr>
          <p:nvPr/>
        </p:nvSpPr>
        <p:spPr bwMode="auto">
          <a:xfrm>
            <a:off x="457200" y="1371600"/>
            <a:ext cx="7848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Clr>
                <a:srgbClr val="DEC1F1"/>
              </a:buClr>
              <a:buSzPct val="115000"/>
              <a:buFont typeface="Arial" pitchFamily="34" charset="0"/>
              <a:buChar char="•"/>
              <a:defRPr/>
            </a:pPr>
            <a:r>
              <a:rPr lang="en-US" sz="3000" dirty="0" smtClean="0">
                <a:solidFill>
                  <a:schemeClr val="tx1">
                    <a:lumMod val="75000"/>
                    <a:lumOff val="25000"/>
                  </a:schemeClr>
                </a:solidFill>
                <a:latin typeface="Trebuchet MS" pitchFamily="34" charset="0"/>
              </a:rPr>
              <a:t>Provides a</a:t>
            </a:r>
            <a:r>
              <a:rPr lang="en-US" sz="3000" dirty="0" smtClean="0">
                <a:solidFill>
                  <a:schemeClr val="bg1"/>
                </a:solidFill>
                <a:latin typeface="Trebuchet MS" pitchFamily="34" charset="0"/>
              </a:rPr>
              <a:t> </a:t>
            </a:r>
            <a:r>
              <a:rPr lang="en-US" sz="3000" b="1" dirty="0" smtClean="0">
                <a:solidFill>
                  <a:srgbClr val="50A700"/>
                </a:solidFill>
                <a:latin typeface="Trebuchet MS" pitchFamily="34" charset="0"/>
              </a:rPr>
              <a:t>high-level framework </a:t>
            </a:r>
            <a:r>
              <a:rPr lang="en-US" sz="3000" dirty="0" smtClean="0">
                <a:solidFill>
                  <a:schemeClr val="tx1">
                    <a:lumMod val="75000"/>
                    <a:lumOff val="25000"/>
                  </a:schemeClr>
                </a:solidFill>
                <a:latin typeface="Trebuchet MS" pitchFamily="34" charset="0"/>
              </a:rPr>
              <a:t>for translating standards into physical models</a:t>
            </a:r>
          </a:p>
          <a:p>
            <a:pPr marL="342900" indent="-342900">
              <a:spcBef>
                <a:spcPct val="20000"/>
              </a:spcBef>
              <a:spcAft>
                <a:spcPts val="600"/>
              </a:spcAft>
              <a:buClr>
                <a:srgbClr val="DEC1F1"/>
              </a:buClr>
              <a:buSzPct val="115000"/>
              <a:buFont typeface="Arial" pitchFamily="34" charset="0"/>
              <a:buChar char="•"/>
              <a:defRPr/>
            </a:pPr>
            <a:r>
              <a:rPr lang="en-US" sz="3000" b="1" dirty="0" smtClean="0">
                <a:solidFill>
                  <a:srgbClr val="50A700"/>
                </a:solidFill>
                <a:latin typeface="Trebuchet MS" pitchFamily="34" charset="0"/>
              </a:rPr>
              <a:t>System-agnostic</a:t>
            </a:r>
            <a:r>
              <a:rPr lang="en-US" sz="3000" dirty="0" smtClean="0">
                <a:solidFill>
                  <a:schemeClr val="bg1"/>
                </a:solidFill>
                <a:latin typeface="Trebuchet MS" pitchFamily="34" charset="0"/>
              </a:rPr>
              <a:t> </a:t>
            </a:r>
            <a:r>
              <a:rPr lang="en-US" sz="3000" dirty="0" smtClean="0">
                <a:solidFill>
                  <a:schemeClr val="tx1">
                    <a:lumMod val="75000"/>
                    <a:lumOff val="25000"/>
                  </a:schemeClr>
                </a:solidFill>
                <a:latin typeface="Trebuchet MS" pitchFamily="34" charset="0"/>
              </a:rPr>
              <a:t>representation</a:t>
            </a:r>
          </a:p>
          <a:p>
            <a:pPr marL="342900" indent="-342900">
              <a:spcBef>
                <a:spcPct val="20000"/>
              </a:spcBef>
              <a:spcAft>
                <a:spcPts val="600"/>
              </a:spcAft>
              <a:buClr>
                <a:srgbClr val="DEC1F1"/>
              </a:buClr>
              <a:buSzPct val="115000"/>
              <a:buFont typeface="Arial" pitchFamily="34" charset="0"/>
              <a:buChar char="•"/>
              <a:defRPr/>
            </a:pPr>
            <a:r>
              <a:rPr kumimoji="0" lang="en-US" sz="3000" b="1" i="0" u="none" strike="noStrike" kern="1200" cap="none" spc="0" normalizeH="0" baseline="0" noProof="0" dirty="0" smtClean="0">
                <a:ln>
                  <a:noFill/>
                </a:ln>
                <a:solidFill>
                  <a:srgbClr val="50A700"/>
                </a:solidFill>
                <a:uLnTx/>
                <a:uFillTx/>
                <a:latin typeface="Trebuchet MS" pitchFamily="34" charset="0"/>
                <a:cs typeface="+mn-cs"/>
              </a:rPr>
              <a:t>2 distinct views</a:t>
            </a:r>
            <a:r>
              <a:rPr kumimoji="0" lang="en-US" sz="3000" b="1" i="0" u="none" strike="noStrike" kern="1200" cap="none" spc="0" normalizeH="0" baseline="0" noProof="0" dirty="0" smtClean="0">
                <a:ln>
                  <a:noFill/>
                </a:ln>
                <a:solidFill>
                  <a:schemeClr val="tx1">
                    <a:lumMod val="75000"/>
                    <a:lumOff val="25000"/>
                  </a:schemeClr>
                </a:solidFill>
                <a:uLnTx/>
                <a:uFillTx/>
                <a:latin typeface="Trebuchet MS" pitchFamily="34" charset="0"/>
                <a:cs typeface="+mn-cs"/>
              </a:rPr>
              <a:t>:</a:t>
            </a:r>
          </a:p>
          <a:p>
            <a:pPr marL="800100" lvl="1" indent="-342900">
              <a:spcBef>
                <a:spcPct val="20000"/>
              </a:spcBef>
              <a:buClr>
                <a:srgbClr val="DEC1F1"/>
              </a:buClr>
              <a:buSzPct val="115000"/>
              <a:buFont typeface="Arial" charset="0"/>
              <a:buChar char="•"/>
              <a:defRPr/>
            </a:pPr>
            <a:r>
              <a:rPr lang="en-US" sz="2800" dirty="0" smtClean="0">
                <a:solidFill>
                  <a:schemeClr val="tx1">
                    <a:lumMod val="75000"/>
                    <a:lumOff val="25000"/>
                  </a:schemeClr>
                </a:solidFill>
                <a:latin typeface="Trebuchet MS" pitchFamily="34" charset="0"/>
              </a:rPr>
              <a:t>Domain Entity Schema </a:t>
            </a:r>
            <a:endParaRPr lang="en-US" sz="2800" b="1" dirty="0" smtClean="0">
              <a:solidFill>
                <a:schemeClr val="tx1">
                  <a:lumMod val="75000"/>
                  <a:lumOff val="25000"/>
                </a:schemeClr>
              </a:solidFill>
              <a:effectLst>
                <a:outerShdw blurRad="38100" dist="38100" dir="2700000" algn="tl">
                  <a:srgbClr val="000000">
                    <a:alpha val="43137"/>
                  </a:srgbClr>
                </a:outerShdw>
              </a:effectLst>
              <a:latin typeface="Trebuchet MS" pitchFamily="34" charset="0"/>
            </a:endParaRPr>
          </a:p>
          <a:p>
            <a:pPr marL="800100" lvl="1" indent="-342900">
              <a:spcBef>
                <a:spcPct val="20000"/>
              </a:spcBef>
              <a:buClr>
                <a:srgbClr val="DEC1F1"/>
              </a:buClr>
              <a:buSzPct val="115000"/>
              <a:buFont typeface="Arial" charset="0"/>
              <a:buChar char="•"/>
              <a:defRPr/>
            </a:pPr>
            <a:r>
              <a:rPr lang="en-US" sz="2800" dirty="0" smtClean="0">
                <a:solidFill>
                  <a:schemeClr val="tx1">
                    <a:lumMod val="75000"/>
                    <a:lumOff val="25000"/>
                  </a:schemeClr>
                </a:solidFill>
                <a:latin typeface="Trebuchet MS" pitchFamily="34" charset="0"/>
              </a:rPr>
              <a:t>Normalized Data Schema</a:t>
            </a:r>
            <a:endParaRPr lang="en-US" sz="2400" b="1" dirty="0" smtClean="0">
              <a:solidFill>
                <a:schemeClr val="tx1">
                  <a:lumMod val="75000"/>
                  <a:lumOff val="25000"/>
                </a:schemeClr>
              </a:solidFill>
              <a:latin typeface="Trebuchet MS" pitchFamily="34" charset="0"/>
            </a:endParaRPr>
          </a:p>
        </p:txBody>
      </p:sp>
      <p:pic>
        <p:nvPicPr>
          <p:cNvPr id="12" name="Picture 2"/>
          <p:cNvPicPr>
            <a:picLocks noChangeAspect="1" noChangeArrowheads="1"/>
          </p:cNvPicPr>
          <p:nvPr/>
        </p:nvPicPr>
        <p:blipFill>
          <a:blip r:embed="rId4" cstate="screen"/>
          <a:srcRect/>
          <a:stretch>
            <a:fillRect/>
          </a:stretch>
        </p:blipFill>
        <p:spPr bwMode="auto">
          <a:xfrm>
            <a:off x="5791200" y="4259694"/>
            <a:ext cx="3048000" cy="230192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3" name="Straight Connector 12"/>
          <p:cNvCxnSpPr/>
          <p:nvPr/>
        </p:nvCxnSpPr>
        <p:spPr>
          <a:xfrm>
            <a:off x="565784" y="1143000"/>
            <a:ext cx="80467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12973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lignment Tool art"/>
          <p:cNvPicPr>
            <a:picLocks noChangeAspect="1" noChangeArrowheads="1"/>
          </p:cNvPicPr>
          <p:nvPr/>
        </p:nvPicPr>
        <p:blipFill>
          <a:blip r:embed="rId3" cstate="screen"/>
          <a:srcRect/>
          <a:stretch>
            <a:fillRect/>
          </a:stretch>
        </p:blipFill>
        <p:spPr bwMode="auto">
          <a:xfrm>
            <a:off x="-1" y="1071541"/>
            <a:ext cx="8991601" cy="4796211"/>
          </a:xfrm>
          <a:prstGeom prst="rect">
            <a:avLst/>
          </a:prstGeom>
          <a:noFill/>
          <a:ln w="9525">
            <a:noFill/>
            <a:miter lim="800000"/>
            <a:headEnd/>
            <a:tailEnd/>
          </a:ln>
        </p:spPr>
      </p:pic>
      <p:sp>
        <p:nvSpPr>
          <p:cNvPr id="12" name="Rectangle 11"/>
          <p:cNvSpPr/>
          <p:nvPr/>
        </p:nvSpPr>
        <p:spPr>
          <a:xfrm>
            <a:off x="0" y="0"/>
            <a:ext cx="9144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txBox="1">
            <a:spLocks/>
          </p:cNvSpPr>
          <p:nvPr/>
        </p:nvSpPr>
        <p:spPr bwMode="auto">
          <a:xfrm>
            <a:off x="470848" y="1303360"/>
            <a:ext cx="8229600" cy="437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7030A0"/>
              </a:buClr>
              <a:buSzPct val="115000"/>
              <a:buFont typeface="Arial" charset="0"/>
              <a:buNone/>
              <a:tabLst/>
              <a:defRPr/>
            </a:pPr>
            <a:endParaRPr kumimoji="0" lang="en-US" sz="3600" i="0" u="none" strike="noStrike" kern="1200" cap="none" spc="0" normalizeH="0" baseline="0" noProof="0" dirty="0" smtClean="0">
              <a:ln>
                <a:noFill/>
              </a:ln>
              <a:solidFill>
                <a:schemeClr val="tx1">
                  <a:lumMod val="75000"/>
                  <a:lumOff val="25000"/>
                </a:schemeClr>
              </a:solidFill>
              <a:effectLst/>
              <a:uLnTx/>
              <a:uFillTx/>
              <a:latin typeface="Trebuchet MS" pitchFamily="34" charset="0"/>
              <a:cs typeface="+mn-cs"/>
            </a:endParaRPr>
          </a:p>
          <a:p>
            <a:pPr marL="342900" marR="0" lvl="0" indent="-342900" algn="l" defTabSz="914400" rtl="0" eaLnBrk="1" fontAlgn="base" latinLnBrk="0" hangingPunct="1">
              <a:lnSpc>
                <a:spcPct val="100000"/>
              </a:lnSpc>
              <a:spcBef>
                <a:spcPct val="20000"/>
              </a:spcBef>
              <a:spcAft>
                <a:spcPct val="0"/>
              </a:spcAft>
              <a:buClr>
                <a:srgbClr val="7030A0"/>
              </a:buClr>
              <a:buSzPct val="115000"/>
              <a:buFont typeface="Arial" charset="0"/>
              <a:buNone/>
              <a:tabLst/>
              <a:defRPr/>
            </a:pPr>
            <a:r>
              <a:rPr kumimoji="0" lang="en-US" sz="3600" i="0" u="none" strike="noStrike" kern="1200" cap="none" spc="0" normalizeH="0" baseline="0" noProof="0" dirty="0" smtClean="0">
                <a:ln>
                  <a:noFill/>
                </a:ln>
                <a:solidFill>
                  <a:schemeClr val="tx1">
                    <a:lumMod val="75000"/>
                    <a:lumOff val="25000"/>
                  </a:schemeClr>
                </a:solidFill>
                <a:effectLst/>
                <a:uLnTx/>
                <a:uFillTx/>
                <a:latin typeface="Trebuchet MS" pitchFamily="34" charset="0"/>
                <a:cs typeface="+mn-cs"/>
              </a:rPr>
              <a:t>Web-based tool that allows users to:</a:t>
            </a:r>
          </a:p>
          <a:p>
            <a:pPr marL="342900" marR="0" lvl="0" indent="-342900" algn="l" defTabSz="914400" rtl="0" eaLnBrk="1" fontAlgn="base" latinLnBrk="0" hangingPunct="1">
              <a:lnSpc>
                <a:spcPct val="100000"/>
              </a:lnSpc>
              <a:spcBef>
                <a:spcPct val="20000"/>
              </a:spcBef>
              <a:spcAft>
                <a:spcPct val="0"/>
              </a:spcAft>
              <a:buClr>
                <a:srgbClr val="531C79"/>
              </a:buClr>
              <a:buSzPct val="115000"/>
              <a:buFont typeface="Arial" charset="0"/>
              <a:buChar char="•"/>
              <a:tabLst/>
              <a:defRPr/>
            </a:pPr>
            <a:r>
              <a:rPr lang="en-US" sz="3200" dirty="0" smtClean="0">
                <a:solidFill>
                  <a:schemeClr val="tx1">
                    <a:lumMod val="75000"/>
                    <a:lumOff val="25000"/>
                  </a:schemeClr>
                </a:solidFill>
                <a:latin typeface="Trebuchet MS" pitchFamily="34" charset="0"/>
              </a:rPr>
              <a:t>Import or input </a:t>
            </a:r>
            <a:r>
              <a:rPr lang="en-US" sz="3200" b="1" dirty="0" smtClean="0">
                <a:solidFill>
                  <a:srgbClr val="50A700"/>
                </a:solidFill>
                <a:latin typeface="Trebuchet MS" pitchFamily="34" charset="0"/>
              </a:rPr>
              <a:t>their data dictionaries</a:t>
            </a:r>
          </a:p>
          <a:p>
            <a:pPr marL="342900" marR="0" lvl="0" indent="-342900" algn="l" defTabSz="914400" rtl="0" eaLnBrk="1" fontAlgn="base" latinLnBrk="0" hangingPunct="1">
              <a:lnSpc>
                <a:spcPct val="100000"/>
              </a:lnSpc>
              <a:spcBef>
                <a:spcPct val="20000"/>
              </a:spcBef>
              <a:spcAft>
                <a:spcPct val="0"/>
              </a:spcAft>
              <a:buClr>
                <a:srgbClr val="531C79"/>
              </a:buClr>
              <a:buSzPct val="115000"/>
              <a:buFont typeface="Arial" charset="0"/>
              <a:buChar char="•"/>
              <a:tabLst/>
              <a:defRPr/>
            </a:pPr>
            <a:r>
              <a:rPr lang="en-US" sz="3200" b="1" dirty="0" smtClean="0">
                <a:solidFill>
                  <a:srgbClr val="50A700"/>
                </a:solidFill>
                <a:latin typeface="Trebuchet MS" pitchFamily="34" charset="0"/>
              </a:rPr>
              <a:t>Align</a:t>
            </a:r>
            <a:r>
              <a:rPr lang="en-US" sz="3200" dirty="0" smtClean="0">
                <a:solidFill>
                  <a:srgbClr val="737373"/>
                </a:solidFill>
                <a:latin typeface="Trebuchet MS" pitchFamily="34" charset="0"/>
              </a:rPr>
              <a:t> </a:t>
            </a:r>
            <a:r>
              <a:rPr lang="en-US" sz="3200" dirty="0" smtClean="0">
                <a:solidFill>
                  <a:schemeClr val="tx1">
                    <a:lumMod val="75000"/>
                    <a:lumOff val="25000"/>
                  </a:schemeClr>
                </a:solidFill>
                <a:latin typeface="Trebuchet MS" pitchFamily="34" charset="0"/>
              </a:rPr>
              <a:t>their data to CEDS</a:t>
            </a:r>
          </a:p>
          <a:p>
            <a:pPr marL="342900" marR="0" lvl="0" indent="-342900" algn="l" defTabSz="914400" rtl="0" eaLnBrk="1" fontAlgn="base" latinLnBrk="0" hangingPunct="1">
              <a:lnSpc>
                <a:spcPct val="100000"/>
              </a:lnSpc>
              <a:spcBef>
                <a:spcPct val="20000"/>
              </a:spcBef>
              <a:spcAft>
                <a:spcPct val="0"/>
              </a:spcAft>
              <a:buClr>
                <a:srgbClr val="531C79"/>
              </a:buClr>
              <a:buSzPct val="115000"/>
              <a:buFont typeface="Arial" charset="0"/>
              <a:buChar char="•"/>
              <a:tabLst/>
              <a:defRPr/>
            </a:pPr>
            <a:r>
              <a:rPr lang="en-US" sz="3200" b="1" dirty="0" smtClean="0">
                <a:solidFill>
                  <a:srgbClr val="50A700"/>
                </a:solidFill>
                <a:latin typeface="Trebuchet MS" pitchFamily="34" charset="0"/>
              </a:rPr>
              <a:t>Compare</a:t>
            </a:r>
            <a:r>
              <a:rPr lang="en-US" sz="3200" dirty="0" smtClean="0">
                <a:solidFill>
                  <a:srgbClr val="737373"/>
                </a:solidFill>
                <a:latin typeface="Trebuchet MS" pitchFamily="34" charset="0"/>
              </a:rPr>
              <a:t> </a:t>
            </a:r>
            <a:r>
              <a:rPr lang="en-US" sz="3200" dirty="0" smtClean="0">
                <a:solidFill>
                  <a:schemeClr val="tx1">
                    <a:lumMod val="75000"/>
                    <a:lumOff val="25000"/>
                  </a:schemeClr>
                </a:solidFill>
                <a:latin typeface="Trebuchet MS" pitchFamily="34" charset="0"/>
              </a:rPr>
              <a:t>themselves</a:t>
            </a:r>
            <a:r>
              <a:rPr lang="en-US" sz="3200" dirty="0" smtClean="0">
                <a:solidFill>
                  <a:schemeClr val="bg1"/>
                </a:solidFill>
                <a:latin typeface="Trebuchet MS" pitchFamily="34" charset="0"/>
              </a:rPr>
              <a:t>                         </a:t>
            </a:r>
            <a:r>
              <a:rPr lang="en-US" sz="3200" b="1" dirty="0" smtClean="0">
                <a:solidFill>
                  <a:srgbClr val="50A700"/>
                </a:solidFill>
                <a:latin typeface="Trebuchet MS" pitchFamily="34" charset="0"/>
              </a:rPr>
              <a:t>with others</a:t>
            </a:r>
          </a:p>
          <a:p>
            <a:pPr marL="342900" marR="0" lvl="0" indent="-342900" algn="l" defTabSz="914400" rtl="0" eaLnBrk="1" fontAlgn="base" latinLnBrk="0" hangingPunct="1">
              <a:lnSpc>
                <a:spcPct val="100000"/>
              </a:lnSpc>
              <a:spcBef>
                <a:spcPct val="20000"/>
              </a:spcBef>
              <a:spcAft>
                <a:spcPct val="0"/>
              </a:spcAft>
              <a:buClr>
                <a:srgbClr val="531C79"/>
              </a:buClr>
              <a:buSzPct val="115000"/>
              <a:buFont typeface="Arial" charset="0"/>
              <a:buChar char="•"/>
              <a:tabLst/>
              <a:defRPr/>
            </a:pPr>
            <a:r>
              <a:rPr lang="en-US" sz="3200" b="1" dirty="0" smtClean="0">
                <a:solidFill>
                  <a:srgbClr val="50A700"/>
                </a:solidFill>
                <a:latin typeface="Trebuchet MS" pitchFamily="34" charset="0"/>
              </a:rPr>
              <a:t>Analyze</a:t>
            </a:r>
            <a:r>
              <a:rPr lang="en-US" sz="3200" dirty="0" smtClean="0">
                <a:solidFill>
                  <a:srgbClr val="737373"/>
                </a:solidFill>
                <a:latin typeface="Trebuchet MS" pitchFamily="34" charset="0"/>
              </a:rPr>
              <a:t> </a:t>
            </a:r>
            <a:r>
              <a:rPr lang="en-US" sz="3200" dirty="0" smtClean="0">
                <a:solidFill>
                  <a:schemeClr val="tx1">
                    <a:lumMod val="75000"/>
                    <a:lumOff val="25000"/>
                  </a:schemeClr>
                </a:solidFill>
                <a:latin typeface="Trebuchet MS" pitchFamily="34" charset="0"/>
              </a:rPr>
              <a:t>their data in                    relation to various other                  CEDS-aligned efforts</a:t>
            </a:r>
          </a:p>
          <a:p>
            <a:pPr marL="342900" marR="0" lvl="0" indent="-342900" algn="l" defTabSz="914400" rtl="0" eaLnBrk="1" fontAlgn="base" latinLnBrk="0" hangingPunct="1">
              <a:lnSpc>
                <a:spcPct val="100000"/>
              </a:lnSpc>
              <a:spcBef>
                <a:spcPct val="20000"/>
              </a:spcBef>
              <a:spcAft>
                <a:spcPct val="0"/>
              </a:spcAft>
              <a:buClr>
                <a:srgbClr val="531C79"/>
              </a:buClr>
              <a:buSzPct val="115000"/>
              <a:buFont typeface="Arial" charset="0"/>
              <a:buChar char="•"/>
              <a:tabLst/>
              <a:defRPr/>
            </a:pPr>
            <a:endParaRPr kumimoji="0" lang="en-US" sz="3000" b="0" i="0" u="none" strike="noStrike" kern="1200" cap="none" spc="0" normalizeH="0" baseline="0" noProof="0" dirty="0" smtClean="0">
              <a:ln>
                <a:noFill/>
              </a:ln>
              <a:solidFill>
                <a:schemeClr val="bg1"/>
              </a:solidFill>
              <a:effectLst/>
              <a:uLnTx/>
              <a:uFillTx/>
              <a:latin typeface="Trebuchet MS" pitchFamily="34" charset="0"/>
              <a:cs typeface="+mn-cs"/>
            </a:endParaRPr>
          </a:p>
        </p:txBody>
      </p:sp>
      <p:sp>
        <p:nvSpPr>
          <p:cNvPr id="8" name="Title 3"/>
          <p:cNvSpPr txBox="1">
            <a:spLocks/>
          </p:cNvSpPr>
          <p:nvPr/>
        </p:nvSpPr>
        <p:spPr bwMode="auto">
          <a:xfrm>
            <a:off x="459472" y="438459"/>
            <a:ext cx="8229600"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small" spc="0" normalizeH="0" noProof="0" dirty="0" smtClean="0">
                <a:ln>
                  <a:noFill/>
                </a:ln>
                <a:solidFill>
                  <a:schemeClr val="tx1">
                    <a:lumMod val="75000"/>
                    <a:lumOff val="25000"/>
                  </a:schemeClr>
                </a:solidFill>
                <a:effectLst/>
                <a:uLnTx/>
                <a:uFillTx/>
                <a:latin typeface="Trebuchet MS" pitchFamily="34" charset="0"/>
                <a:ea typeface="+mj-ea"/>
                <a:cs typeface="+mj-cs"/>
              </a:rPr>
              <a:t>CEDS</a:t>
            </a:r>
          </a:p>
        </p:txBody>
      </p:sp>
      <p:pic>
        <p:nvPicPr>
          <p:cNvPr id="10" name="Picture 1" descr="Alignment tool image"/>
          <p:cNvPicPr>
            <a:picLocks noChangeAspect="1" noChangeArrowheads="1"/>
          </p:cNvPicPr>
          <p:nvPr/>
        </p:nvPicPr>
        <p:blipFill>
          <a:blip r:embed="rId4" cstate="screen"/>
          <a:srcRect/>
          <a:stretch>
            <a:fillRect/>
          </a:stretch>
        </p:blipFill>
        <p:spPr bwMode="auto">
          <a:xfrm>
            <a:off x="5918420" y="4395720"/>
            <a:ext cx="3073180" cy="2309880"/>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14" name="Straight Connector 13"/>
          <p:cNvCxnSpPr/>
          <p:nvPr/>
        </p:nvCxnSpPr>
        <p:spPr>
          <a:xfrm>
            <a:off x="565784" y="1143000"/>
            <a:ext cx="80467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lign_transparentback.png"/>
          <p:cNvPicPr>
            <a:picLocks noChangeAspect="1"/>
          </p:cNvPicPr>
          <p:nvPr/>
        </p:nvPicPr>
        <p:blipFill>
          <a:blip r:embed="rId5" cstate="screen"/>
          <a:stretch>
            <a:fillRect/>
          </a:stretch>
        </p:blipFill>
        <p:spPr>
          <a:xfrm>
            <a:off x="1989160" y="318448"/>
            <a:ext cx="1826774" cy="1676400"/>
          </a:xfrm>
          <a:prstGeom prst="rect">
            <a:avLst/>
          </a:prstGeom>
        </p:spPr>
      </p:pic>
    </p:spTree>
    <p:extLst>
      <p:ext uri="{BB962C8B-B14F-4D97-AF65-F5344CB8AC3E}">
        <p14:creationId xmlns:p14="http://schemas.microsoft.com/office/powerpoint/2010/main" xmlns="" val="4080377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6" name="Rectangle 5"/>
          <p:cNvSpPr/>
          <p:nvPr/>
        </p:nvSpPr>
        <p:spPr>
          <a:xfrm>
            <a:off x="0" y="5867400"/>
            <a:ext cx="9144000" cy="9906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9144000" cy="9906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7296"/>
            <a:ext cx="9144000" cy="2999096"/>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968088"/>
            <a:ext cx="9144000" cy="301274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bwMode="auto">
          <a:xfrm>
            <a:off x="0" y="2971800"/>
            <a:ext cx="9144000" cy="990600"/>
          </a:xfrm>
          <a:prstGeom prst="rect">
            <a:avLst/>
          </a:prstGeom>
          <a:solidFill>
            <a:schemeClr val="bg1">
              <a:alpha val="82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
        <p:nvSpPr>
          <p:cNvPr id="11" name="Title 1"/>
          <p:cNvSpPr txBox="1">
            <a:spLocks/>
          </p:cNvSpPr>
          <p:nvPr/>
        </p:nvSpPr>
        <p:spPr bwMode="auto">
          <a:xfrm>
            <a:off x="0" y="2971800"/>
            <a:ext cx="9144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Common Education</a:t>
            </a:r>
            <a:r>
              <a:rPr kumimoji="0" lang="en-US" sz="6600" b="1" i="0" u="none" strike="noStrike" kern="1200" cap="small" spc="0" normalizeH="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 </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Data Standards</a:t>
            </a: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Tree>
    <p:extLst>
      <p:ext uri="{BB962C8B-B14F-4D97-AF65-F5344CB8AC3E}">
        <p14:creationId xmlns:p14="http://schemas.microsoft.com/office/powerpoint/2010/main" xmlns="" val="32103702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par>
                          <p:cTn id="15" fill="hold">
                            <p:stCondLst>
                              <p:cond delay="1500"/>
                            </p:stCondLst>
                            <p:childTnLst>
                              <p:par>
                                <p:cTn id="16" presetID="17" presetClass="entr" presetSubtype="1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par>
                                <p:cTn id="32" presetID="10" presetClass="exit" presetSubtype="0" fill="hold" grpId="1" nodeType="withEffect">
                                  <p:stCondLst>
                                    <p:cond delay="0"/>
                                  </p:stCondLst>
                                  <p:childTnLst>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1" grpId="0"/>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a:stretch/>
        </p:blipFill>
        <p:spPr bwMode="auto">
          <a:xfrm>
            <a:off x="0" y="0"/>
            <a:ext cx="9122391" cy="7309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9292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a:stretch/>
        </p:blipFill>
        <p:spPr bwMode="auto">
          <a:xfrm>
            <a:off x="0" y="0"/>
            <a:ext cx="9090149" cy="640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screen">
            <a:extLst>
              <a:ext uri="{28A0092B-C50C-407E-A947-70E740481C1C}">
                <a14:useLocalDpi xmlns:a14="http://schemas.microsoft.com/office/drawing/2010/main" xmlns="" val="0"/>
              </a:ext>
            </a:extLst>
          </a:blip>
          <a:srcRect/>
          <a:stretch/>
        </p:blipFill>
        <p:spPr bwMode="auto">
          <a:xfrm>
            <a:off x="0" y="802944"/>
            <a:ext cx="8639034" cy="204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057400" y="2895600"/>
            <a:ext cx="2057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345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2868" y="-15922"/>
            <a:ext cx="9189736" cy="68739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6854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gray background"/>
          <p:cNvSpPr/>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098" name="Picture 2" descr="Alignment Tool screenshot"/>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a:stretch/>
        </p:blipFill>
        <p:spPr bwMode="auto">
          <a:xfrm>
            <a:off x="116775" y="0"/>
            <a:ext cx="8891336" cy="6858000"/>
          </a:xfrm>
          <a:prstGeom prst="rect">
            <a:avLst/>
          </a:prstGeom>
          <a:noFill/>
          <a:ln>
            <a:noFill/>
          </a:ln>
          <a:effectLst>
            <a:outerShdw blurRad="635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3910662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gray background"/>
          <p:cNvSpPr/>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4" name="Picture 2" descr="Alignment Tool screenshot"/>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a:stretch/>
        </p:blipFill>
        <p:spPr bwMode="auto">
          <a:xfrm>
            <a:off x="113638" y="0"/>
            <a:ext cx="8927431" cy="6858000"/>
          </a:xfrm>
          <a:prstGeom prst="rect">
            <a:avLst/>
          </a:prstGeom>
          <a:noFill/>
          <a:ln>
            <a:noFill/>
          </a:ln>
          <a:effectLst>
            <a:outerShdw blurRad="635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3850340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2"/>
          <p:cNvPicPr>
            <a:picLocks noChangeAspect="1" noChangeArrowheads="1"/>
          </p:cNvPicPr>
          <p:nvPr/>
        </p:nvPicPr>
        <p:blipFill rotWithShape="1">
          <a:blip r:embed="rId3" cstate="screen">
            <a:lum bright="-40000"/>
            <a:extLst>
              <a:ext uri="{28A0092B-C50C-407E-A947-70E740481C1C}">
                <a14:useLocalDpi xmlns:a14="http://schemas.microsoft.com/office/drawing/2010/main" xmlns="" val="0"/>
              </a:ext>
            </a:extLst>
          </a:blip>
          <a:srcRect/>
          <a:stretch/>
        </p:blipFill>
        <p:spPr bwMode="auto">
          <a:xfrm>
            <a:off x="113638" y="0"/>
            <a:ext cx="8927431" cy="6858000"/>
          </a:xfrm>
          <a:prstGeom prst="rect">
            <a:avLst/>
          </a:prstGeom>
          <a:noFill/>
          <a:ln>
            <a:noFill/>
          </a:ln>
          <a:effectLst>
            <a:outerShdw blurRad="635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screen">
            <a:extLst>
              <a:ext uri="{28A0092B-C50C-407E-A947-70E740481C1C}">
                <a14:useLocalDpi xmlns:a14="http://schemas.microsoft.com/office/drawing/2010/main" xmlns="" val="0"/>
              </a:ext>
            </a:extLst>
          </a:blip>
          <a:srcRect/>
          <a:stretch/>
        </p:blipFill>
        <p:spPr bwMode="auto">
          <a:xfrm>
            <a:off x="333501" y="508000"/>
            <a:ext cx="8496299" cy="5664200"/>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8808988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a:stretch/>
        </p:blipFill>
        <p:spPr bwMode="auto">
          <a:xfrm>
            <a:off x="914400" y="457200"/>
            <a:ext cx="6810703"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2058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799704" y="0"/>
            <a:ext cx="5544592" cy="830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7308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5552" y="3429000"/>
            <a:ext cx="228600" cy="0"/>
          </a:xfrm>
          <a:prstGeom prst="line">
            <a:avLst/>
          </a:prstGeom>
          <a:ln w="117475">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54104" y="3429000"/>
            <a:ext cx="3840480" cy="0"/>
          </a:xfrm>
          <a:prstGeom prst="line">
            <a:avLst/>
          </a:prstGeom>
          <a:ln w="117475">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3" name="Picture 2" descr="connect-noline.png"/>
          <p:cNvPicPr>
            <a:picLocks noChangeAspect="1"/>
          </p:cNvPicPr>
          <p:nvPr/>
        </p:nvPicPr>
        <p:blipFill>
          <a:blip r:embed="rId3" cstate="screen"/>
          <a:stretch>
            <a:fillRect/>
          </a:stretch>
        </p:blipFill>
        <p:spPr>
          <a:xfrm>
            <a:off x="374632" y="2272352"/>
            <a:ext cx="8464568" cy="2286000"/>
          </a:xfrm>
          <a:prstGeom prst="rect">
            <a:avLst/>
          </a:prstGeom>
        </p:spPr>
      </p:pic>
    </p:spTree>
    <p:extLst>
      <p:ext uri="{BB962C8B-B14F-4D97-AF65-F5344CB8AC3E}">
        <p14:creationId xmlns:p14="http://schemas.microsoft.com/office/powerpoint/2010/main" xmlns="" val="3843630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10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idx="4294967295"/>
          </p:nvPr>
        </p:nvSpPr>
        <p:spPr>
          <a:xfrm>
            <a:off x="457200" y="457200"/>
            <a:ext cx="8229600" cy="655637"/>
          </a:xfrm>
        </p:spPr>
        <p:txBody>
          <a:bodyPr/>
          <a:lstStyle/>
          <a:p>
            <a:pPr algn="l"/>
            <a:r>
              <a:rPr lang="en-US" b="1" cap="small" dirty="0" smtClean="0">
                <a:solidFill>
                  <a:schemeClr val="tx1">
                    <a:lumMod val="75000"/>
                    <a:lumOff val="25000"/>
                  </a:schemeClr>
                </a:solidFill>
                <a:latin typeface="Trebuchet MS" pitchFamily="34" charset="0"/>
              </a:rPr>
              <a:t>CEDS</a:t>
            </a:r>
          </a:p>
        </p:txBody>
      </p:sp>
      <p:sp>
        <p:nvSpPr>
          <p:cNvPr id="5" name="Content Placeholder 4"/>
          <p:cNvSpPr>
            <a:spLocks noGrp="1"/>
          </p:cNvSpPr>
          <p:nvPr>
            <p:ph idx="4294967295"/>
          </p:nvPr>
        </p:nvSpPr>
        <p:spPr>
          <a:xfrm>
            <a:off x="457200" y="1600200"/>
            <a:ext cx="8305800" cy="4373562"/>
          </a:xfrm>
        </p:spPr>
        <p:txBody>
          <a:bodyPr rtlCol="0">
            <a:noAutofit/>
          </a:bodyPr>
          <a:lstStyle/>
          <a:p>
            <a:pPr fontAlgn="auto">
              <a:spcAft>
                <a:spcPts val="600"/>
              </a:spcAft>
              <a:buClr>
                <a:srgbClr val="531C79"/>
              </a:buClr>
              <a:buFont typeface="Arial" pitchFamily="34" charset="0"/>
              <a:buChar char="•"/>
              <a:defRPr/>
            </a:pPr>
            <a:r>
              <a:rPr lang="en-US" sz="3000" dirty="0" smtClean="0">
                <a:solidFill>
                  <a:schemeClr val="tx1">
                    <a:lumMod val="75000"/>
                    <a:lumOff val="25000"/>
                  </a:schemeClr>
                </a:solidFill>
                <a:latin typeface="Trebuchet MS" pitchFamily="34" charset="0"/>
              </a:rPr>
              <a:t>Builds on </a:t>
            </a:r>
            <a:r>
              <a:rPr lang="en-US" b="1" dirty="0" smtClean="0">
                <a:solidFill>
                  <a:srgbClr val="531C79"/>
                </a:solidFill>
                <a:latin typeface="Trebuchet MS" pitchFamily="34" charset="0"/>
              </a:rPr>
              <a:t>CEDS Align</a:t>
            </a:r>
            <a:endParaRPr lang="en-US" sz="3000" dirty="0" smtClean="0">
              <a:solidFill>
                <a:schemeClr val="tx1">
                  <a:lumMod val="75000"/>
                  <a:lumOff val="25000"/>
                </a:schemeClr>
              </a:solidFill>
              <a:latin typeface="Trebuchet MS" pitchFamily="34" charset="0"/>
            </a:endParaRPr>
          </a:p>
          <a:p>
            <a:pPr fontAlgn="auto">
              <a:spcAft>
                <a:spcPts val="600"/>
              </a:spcAft>
              <a:buClr>
                <a:srgbClr val="531C79"/>
              </a:buClr>
              <a:buFont typeface="Arial" pitchFamily="34" charset="0"/>
              <a:buChar char="•"/>
              <a:defRPr/>
            </a:pPr>
            <a:r>
              <a:rPr lang="en-US" sz="3000" dirty="0" smtClean="0">
                <a:solidFill>
                  <a:schemeClr val="tx1">
                    <a:lumMod val="75000"/>
                    <a:lumOff val="25000"/>
                  </a:schemeClr>
                </a:solidFill>
                <a:latin typeface="Trebuchet MS" pitchFamily="34" charset="0"/>
              </a:rPr>
              <a:t>Allows stakeholders to </a:t>
            </a:r>
            <a:r>
              <a:rPr lang="en-US" b="1" dirty="0" smtClean="0">
                <a:solidFill>
                  <a:srgbClr val="531C79"/>
                </a:solidFill>
                <a:latin typeface="Trebuchet MS" pitchFamily="34" charset="0"/>
              </a:rPr>
              <a:t>connect</a:t>
            </a:r>
            <a:r>
              <a:rPr lang="en-US" sz="3000" dirty="0" smtClean="0">
                <a:solidFill>
                  <a:schemeClr val="tx1">
                    <a:lumMod val="75000"/>
                    <a:lumOff val="25000"/>
                  </a:schemeClr>
                </a:solidFill>
                <a:latin typeface="Trebuchet MS" pitchFamily="34" charset="0"/>
              </a:rPr>
              <a:t> data elements to </a:t>
            </a:r>
            <a:r>
              <a:rPr lang="en-US" b="1" dirty="0" smtClean="0">
                <a:solidFill>
                  <a:srgbClr val="531C79"/>
                </a:solidFill>
                <a:latin typeface="Trebuchet MS" pitchFamily="34" charset="0"/>
              </a:rPr>
              <a:t>practical P-20W applications</a:t>
            </a:r>
            <a:endParaRPr lang="en-US" sz="3000" b="1" dirty="0" smtClean="0">
              <a:solidFill>
                <a:srgbClr val="531C79"/>
              </a:solidFill>
              <a:latin typeface="Trebuchet MS" pitchFamily="34" charset="0"/>
              <a:ea typeface="Calibri" pitchFamily="34" charset="0"/>
              <a:cs typeface="Arial" pitchFamily="34" charset="0"/>
            </a:endParaRPr>
          </a:p>
          <a:p>
            <a:pPr lvl="1" fontAlgn="auto">
              <a:spcAft>
                <a:spcPts val="600"/>
              </a:spcAft>
              <a:buClr>
                <a:srgbClr val="531C79"/>
              </a:buClr>
              <a:buFont typeface="Arial" pitchFamily="34" charset="0"/>
              <a:buChar char="•"/>
              <a:defRPr/>
            </a:pPr>
            <a:r>
              <a:rPr lang="en-US" sz="2900" b="1" dirty="0" smtClean="0">
                <a:solidFill>
                  <a:srgbClr val="531C79"/>
                </a:solidFill>
                <a:latin typeface="Trebuchet MS" pitchFamily="34" charset="0"/>
                <a:ea typeface="Calibri" pitchFamily="34" charset="0"/>
                <a:cs typeface="Arial" pitchFamily="34" charset="0"/>
              </a:rPr>
              <a:t>Find</a:t>
            </a:r>
            <a:r>
              <a:rPr lang="en-US" sz="2900" dirty="0" smtClean="0">
                <a:solidFill>
                  <a:schemeClr val="tx1">
                    <a:lumMod val="75000"/>
                    <a:lumOff val="25000"/>
                  </a:schemeClr>
                </a:solidFill>
                <a:latin typeface="Trebuchet MS" pitchFamily="34" charset="0"/>
                <a:ea typeface="Calibri" pitchFamily="34" charset="0"/>
                <a:cs typeface="Arial" pitchFamily="34" charset="0"/>
              </a:rPr>
              <a:t> out how </a:t>
            </a:r>
            <a:r>
              <a:rPr lang="en-US" sz="2900" b="1" dirty="0" smtClean="0">
                <a:solidFill>
                  <a:srgbClr val="531C79"/>
                </a:solidFill>
                <a:latin typeface="Trebuchet MS" pitchFamily="34" charset="0"/>
                <a:ea typeface="Calibri" pitchFamily="34" charset="0"/>
                <a:cs typeface="Arial" pitchFamily="34" charset="0"/>
              </a:rPr>
              <a:t>others</a:t>
            </a:r>
            <a:r>
              <a:rPr lang="en-US" sz="2900" b="1" dirty="0" smtClean="0">
                <a:solidFill>
                  <a:schemeClr val="tx1">
                    <a:lumMod val="75000"/>
                    <a:lumOff val="25000"/>
                  </a:schemeClr>
                </a:solidFill>
                <a:latin typeface="Trebuchet MS" pitchFamily="34" charset="0"/>
                <a:ea typeface="Calibri" pitchFamily="34" charset="0"/>
                <a:cs typeface="Arial" pitchFamily="34" charset="0"/>
              </a:rPr>
              <a:t> </a:t>
            </a:r>
            <a:r>
              <a:rPr lang="en-US" sz="2900" dirty="0" smtClean="0">
                <a:solidFill>
                  <a:schemeClr val="tx1">
                    <a:lumMod val="75000"/>
                    <a:lumOff val="25000"/>
                  </a:schemeClr>
                </a:solidFill>
                <a:latin typeface="Trebuchet MS" pitchFamily="34" charset="0"/>
                <a:ea typeface="Calibri" pitchFamily="34" charset="0"/>
                <a:cs typeface="Arial" pitchFamily="34" charset="0"/>
              </a:rPr>
              <a:t>are </a:t>
            </a:r>
            <a:r>
              <a:rPr lang="en-US" sz="2900" b="1" dirty="0" smtClean="0">
                <a:solidFill>
                  <a:srgbClr val="531C79"/>
                </a:solidFill>
                <a:latin typeface="Trebuchet MS" pitchFamily="34" charset="0"/>
                <a:ea typeface="Calibri" pitchFamily="34" charset="0"/>
                <a:cs typeface="Arial" pitchFamily="34" charset="0"/>
              </a:rPr>
              <a:t>using</a:t>
            </a:r>
            <a:r>
              <a:rPr lang="en-US" sz="2900" b="1" dirty="0" smtClean="0">
                <a:solidFill>
                  <a:schemeClr val="tx1">
                    <a:lumMod val="75000"/>
                    <a:lumOff val="25000"/>
                  </a:schemeClr>
                </a:solidFill>
                <a:latin typeface="Trebuchet MS" pitchFamily="34" charset="0"/>
                <a:ea typeface="Calibri" pitchFamily="34" charset="0"/>
                <a:cs typeface="Arial" pitchFamily="34" charset="0"/>
              </a:rPr>
              <a:t> </a:t>
            </a:r>
            <a:r>
              <a:rPr lang="en-US" sz="2900" dirty="0" smtClean="0">
                <a:solidFill>
                  <a:schemeClr val="tx1">
                    <a:lumMod val="75000"/>
                    <a:lumOff val="25000"/>
                  </a:schemeClr>
                </a:solidFill>
                <a:latin typeface="Trebuchet MS" pitchFamily="34" charset="0"/>
                <a:ea typeface="Calibri" pitchFamily="34" charset="0"/>
                <a:cs typeface="Arial" pitchFamily="34" charset="0"/>
              </a:rPr>
              <a:t>data to answer </a:t>
            </a:r>
            <a:r>
              <a:rPr lang="en-US" sz="2900" b="1" dirty="0" smtClean="0">
                <a:solidFill>
                  <a:srgbClr val="531C79"/>
                </a:solidFill>
                <a:latin typeface="Trebuchet MS" pitchFamily="34" charset="0"/>
                <a:ea typeface="Calibri" pitchFamily="34" charset="0"/>
                <a:cs typeface="Arial" pitchFamily="34" charset="0"/>
              </a:rPr>
              <a:t>policy questions</a:t>
            </a:r>
            <a:r>
              <a:rPr lang="en-US" sz="2900" dirty="0" smtClean="0">
                <a:solidFill>
                  <a:schemeClr val="tx1">
                    <a:lumMod val="75000"/>
                    <a:lumOff val="25000"/>
                  </a:schemeClr>
                </a:solidFill>
                <a:latin typeface="Trebuchet MS" pitchFamily="34" charset="0"/>
                <a:ea typeface="Calibri" pitchFamily="34" charset="0"/>
                <a:cs typeface="Arial" pitchFamily="34" charset="0"/>
              </a:rPr>
              <a:t>, calculate</a:t>
            </a:r>
            <a:r>
              <a:rPr lang="en-US" sz="2900" b="1" dirty="0" smtClean="0">
                <a:solidFill>
                  <a:schemeClr val="tx1">
                    <a:lumMod val="75000"/>
                    <a:lumOff val="25000"/>
                  </a:schemeClr>
                </a:solidFill>
                <a:latin typeface="Trebuchet MS" pitchFamily="34" charset="0"/>
                <a:ea typeface="Calibri" pitchFamily="34" charset="0"/>
                <a:cs typeface="Arial" pitchFamily="34" charset="0"/>
              </a:rPr>
              <a:t> </a:t>
            </a:r>
            <a:r>
              <a:rPr lang="en-US" sz="2900" b="1" dirty="0" smtClean="0">
                <a:solidFill>
                  <a:srgbClr val="531C79"/>
                </a:solidFill>
                <a:latin typeface="Trebuchet MS" pitchFamily="34" charset="0"/>
                <a:ea typeface="Calibri" pitchFamily="34" charset="0"/>
                <a:cs typeface="Arial" pitchFamily="34" charset="0"/>
              </a:rPr>
              <a:t>metrics</a:t>
            </a:r>
            <a:r>
              <a:rPr lang="en-US" sz="2900" dirty="0" smtClean="0">
                <a:solidFill>
                  <a:schemeClr val="tx1">
                    <a:lumMod val="75000"/>
                    <a:lumOff val="25000"/>
                  </a:schemeClr>
                </a:solidFill>
                <a:latin typeface="Trebuchet MS" pitchFamily="34" charset="0"/>
                <a:ea typeface="Calibri" pitchFamily="34" charset="0"/>
                <a:cs typeface="Arial" pitchFamily="34" charset="0"/>
              </a:rPr>
              <a:t> &amp; </a:t>
            </a:r>
            <a:r>
              <a:rPr lang="en-US" sz="2900" b="1" dirty="0" smtClean="0">
                <a:solidFill>
                  <a:srgbClr val="531C79"/>
                </a:solidFill>
                <a:latin typeface="Trebuchet MS" pitchFamily="34" charset="0"/>
                <a:ea typeface="Calibri" pitchFamily="34" charset="0"/>
                <a:cs typeface="Arial" pitchFamily="34" charset="0"/>
              </a:rPr>
              <a:t>indicators</a:t>
            </a:r>
            <a:r>
              <a:rPr lang="en-US" sz="2900" dirty="0" smtClean="0">
                <a:solidFill>
                  <a:schemeClr val="tx1">
                    <a:lumMod val="75000"/>
                    <a:lumOff val="25000"/>
                  </a:schemeClr>
                </a:solidFill>
                <a:latin typeface="Trebuchet MS" pitchFamily="34" charset="0"/>
                <a:ea typeface="Calibri" pitchFamily="34" charset="0"/>
                <a:cs typeface="Arial" pitchFamily="34" charset="0"/>
              </a:rPr>
              <a:t>, &amp; </a:t>
            </a:r>
            <a:r>
              <a:rPr lang="en-US" sz="2900" b="1" dirty="0" smtClean="0">
                <a:solidFill>
                  <a:srgbClr val="531C79"/>
                </a:solidFill>
                <a:latin typeface="Trebuchet MS" pitchFamily="34" charset="0"/>
                <a:ea typeface="Calibri" pitchFamily="34" charset="0"/>
                <a:cs typeface="Arial" pitchFamily="34" charset="0"/>
              </a:rPr>
              <a:t>report</a:t>
            </a:r>
            <a:r>
              <a:rPr lang="en-US" sz="2900" dirty="0" smtClean="0">
                <a:solidFill>
                  <a:schemeClr val="tx1">
                    <a:lumMod val="75000"/>
                    <a:lumOff val="25000"/>
                  </a:schemeClr>
                </a:solidFill>
                <a:latin typeface="Trebuchet MS" pitchFamily="34" charset="0"/>
                <a:ea typeface="Calibri" pitchFamily="34" charset="0"/>
                <a:cs typeface="Arial" pitchFamily="34" charset="0"/>
              </a:rPr>
              <a:t> to the federal gov’t</a:t>
            </a:r>
          </a:p>
          <a:p>
            <a:pPr lvl="1" fontAlgn="auto">
              <a:spcAft>
                <a:spcPts val="600"/>
              </a:spcAft>
              <a:buClr>
                <a:srgbClr val="531C79"/>
              </a:buClr>
              <a:buFont typeface="Arial" pitchFamily="34" charset="0"/>
              <a:buChar char="•"/>
              <a:defRPr/>
            </a:pPr>
            <a:r>
              <a:rPr lang="en-US" sz="2900" b="1" dirty="0" smtClean="0">
                <a:solidFill>
                  <a:srgbClr val="531C79"/>
                </a:solidFill>
                <a:latin typeface="Trebuchet MS" pitchFamily="34" charset="0"/>
                <a:cs typeface="Arial" pitchFamily="34" charset="0"/>
              </a:rPr>
              <a:t>Share</a:t>
            </a:r>
            <a:r>
              <a:rPr lang="en-US" sz="2900" dirty="0" smtClean="0">
                <a:solidFill>
                  <a:schemeClr val="tx1">
                    <a:lumMod val="75000"/>
                    <a:lumOff val="25000"/>
                  </a:schemeClr>
                </a:solidFill>
                <a:latin typeface="Trebuchet MS" pitchFamily="34" charset="0"/>
                <a:cs typeface="Arial" pitchFamily="34" charset="0"/>
              </a:rPr>
              <a:t> their own </a:t>
            </a:r>
            <a:r>
              <a:rPr lang="en-US" sz="2900" dirty="0" smtClean="0">
                <a:solidFill>
                  <a:schemeClr val="tx1">
                    <a:lumMod val="75000"/>
                    <a:lumOff val="25000"/>
                  </a:schemeClr>
                </a:solidFill>
                <a:latin typeface="Trebuchet MS" pitchFamily="34" charset="0"/>
                <a:ea typeface="Calibri" pitchFamily="34" charset="0"/>
                <a:cs typeface="Arial" pitchFamily="34" charset="0"/>
              </a:rPr>
              <a:t>approaches to </a:t>
            </a:r>
            <a:r>
              <a:rPr lang="en-US" sz="2900" b="1" dirty="0" smtClean="0">
                <a:solidFill>
                  <a:srgbClr val="531C79"/>
                </a:solidFill>
                <a:latin typeface="Trebuchet MS" pitchFamily="34" charset="0"/>
                <a:ea typeface="Calibri" pitchFamily="34" charset="0"/>
                <a:cs typeface="Arial" pitchFamily="34" charset="0"/>
              </a:rPr>
              <a:t>using data </a:t>
            </a:r>
            <a:r>
              <a:rPr lang="en-US" sz="2900" dirty="0" smtClean="0">
                <a:solidFill>
                  <a:schemeClr val="tx1">
                    <a:lumMod val="75000"/>
                    <a:lumOff val="25000"/>
                  </a:schemeClr>
                </a:solidFill>
                <a:latin typeface="Trebuchet MS" pitchFamily="34" charset="0"/>
                <a:ea typeface="Calibri" pitchFamily="34" charset="0"/>
                <a:cs typeface="Arial" pitchFamily="34" charset="0"/>
              </a:rPr>
              <a:t>to meet these and other </a:t>
            </a:r>
            <a:r>
              <a:rPr lang="en-US" sz="2900" b="1" dirty="0" smtClean="0">
                <a:solidFill>
                  <a:srgbClr val="531C79"/>
                </a:solidFill>
                <a:latin typeface="Trebuchet MS" pitchFamily="34" charset="0"/>
                <a:ea typeface="Calibri" pitchFamily="34" charset="0"/>
                <a:cs typeface="Arial" pitchFamily="34" charset="0"/>
              </a:rPr>
              <a:t>information needs</a:t>
            </a:r>
            <a:r>
              <a:rPr lang="en-US" sz="2900" b="1" dirty="0" smtClean="0">
                <a:solidFill>
                  <a:srgbClr val="531C79"/>
                </a:solidFill>
                <a:latin typeface="Trebuchet MS" pitchFamily="34" charset="0"/>
                <a:cs typeface="Arial" pitchFamily="34" charset="0"/>
              </a:rPr>
              <a:t> </a:t>
            </a:r>
            <a:endParaRPr lang="en-US" sz="2900" b="1" dirty="0" smtClean="0">
              <a:solidFill>
                <a:srgbClr val="531C79"/>
              </a:solidFill>
              <a:latin typeface="Trebuchet MS" pitchFamily="34" charset="0"/>
            </a:endParaRPr>
          </a:p>
        </p:txBody>
      </p:sp>
      <p:pic>
        <p:nvPicPr>
          <p:cNvPr id="6" name="Picture 5" descr="connect.PNG"/>
          <p:cNvPicPr>
            <a:picLocks noChangeAspect="1"/>
          </p:cNvPicPr>
          <p:nvPr/>
        </p:nvPicPr>
        <p:blipFill>
          <a:blip r:embed="rId3" cstate="screen"/>
          <a:stretch>
            <a:fillRect/>
          </a:stretch>
        </p:blipFill>
        <p:spPr>
          <a:xfrm>
            <a:off x="1945944" y="255896"/>
            <a:ext cx="3810000" cy="1028955"/>
          </a:xfrm>
          <a:prstGeom prst="rect">
            <a:avLst/>
          </a:prstGeom>
        </p:spPr>
      </p:pic>
    </p:spTree>
    <p:extLst>
      <p:ext uri="{BB962C8B-B14F-4D97-AF65-F5344CB8AC3E}">
        <p14:creationId xmlns:p14="http://schemas.microsoft.com/office/powerpoint/2010/main" xmlns="" val="11566367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 background"/>
          <p:cNvPicPr>
            <a:picLocks noChangeAspect="1"/>
          </p:cNvPicPr>
          <p:nvPr/>
        </p:nvPicPr>
        <p:blipFill>
          <a:blip r:embed="rId3" cstate="screen">
            <a:duotone>
              <a:schemeClr val="accent4">
                <a:shade val="45000"/>
                <a:satMod val="135000"/>
              </a:schemeClr>
              <a:prstClr val="white"/>
            </a:duotone>
            <a:lum bright="50000" contrast="-15000"/>
          </a:blip>
          <a:srcRect/>
          <a:stretch>
            <a:fillRect/>
          </a:stretch>
        </p:blipFill>
        <p:spPr>
          <a:xfrm>
            <a:off x="990600" y="1536416"/>
            <a:ext cx="8153400" cy="5638800"/>
          </a:xfrm>
          <a:prstGeom prst="rect">
            <a:avLst/>
          </a:prstGeom>
        </p:spPr>
      </p:pic>
      <p:sp>
        <p:nvSpPr>
          <p:cNvPr id="4" name="TextBox 3"/>
          <p:cNvSpPr txBox="1"/>
          <p:nvPr/>
        </p:nvSpPr>
        <p:spPr>
          <a:xfrm>
            <a:off x="650111" y="1143000"/>
            <a:ext cx="8458200" cy="1138773"/>
          </a:xfrm>
          <a:prstGeom prst="rect">
            <a:avLst/>
          </a:prstGeom>
          <a:noFill/>
        </p:spPr>
        <p:txBody>
          <a:bodyPr wrap="square" rtlCol="0">
            <a:spAutoFit/>
          </a:bodyPr>
          <a:lstStyle/>
          <a:p>
            <a:r>
              <a:rPr lang="en-US" sz="3400" dirty="0" smtClean="0">
                <a:solidFill>
                  <a:srgbClr val="737373"/>
                </a:solidFill>
                <a:latin typeface="Trebuchet MS" pitchFamily="34" charset="0"/>
              </a:rPr>
              <a:t>A language is a </a:t>
            </a:r>
            <a:r>
              <a:rPr lang="en-US" sz="3400" b="1" dirty="0" smtClean="0">
                <a:solidFill>
                  <a:srgbClr val="50A700"/>
                </a:solidFill>
                <a:effectLst>
                  <a:outerShdw blurRad="38100" dist="38100" dir="2700000" algn="tl">
                    <a:srgbClr val="000000">
                      <a:alpha val="43137"/>
                    </a:srgbClr>
                  </a:outerShdw>
                </a:effectLst>
                <a:latin typeface="Trebuchet MS" pitchFamily="34" charset="0"/>
              </a:rPr>
              <a:t>standard</a:t>
            </a:r>
            <a:r>
              <a:rPr lang="en-US" sz="3400" dirty="0" smtClean="0">
                <a:solidFill>
                  <a:schemeClr val="bg1"/>
                </a:solidFill>
                <a:latin typeface="Trebuchet MS" pitchFamily="34" charset="0"/>
              </a:rPr>
              <a:t> </a:t>
            </a:r>
            <a:r>
              <a:rPr lang="en-US" sz="3400" dirty="0" smtClean="0">
                <a:solidFill>
                  <a:srgbClr val="737373"/>
                </a:solidFill>
                <a:latin typeface="Trebuchet MS" pitchFamily="34" charset="0"/>
              </a:rPr>
              <a:t>form of </a:t>
            </a:r>
            <a:r>
              <a:rPr lang="en-US" sz="3400" b="1" dirty="0" smtClean="0">
                <a:solidFill>
                  <a:srgbClr val="50A700"/>
                </a:solidFill>
                <a:effectLst>
                  <a:outerShdw blurRad="38100" dist="38100" dir="2700000" algn="tl">
                    <a:srgbClr val="000000">
                      <a:alpha val="43137"/>
                    </a:srgbClr>
                  </a:outerShdw>
                </a:effectLst>
                <a:latin typeface="Trebuchet MS" pitchFamily="34" charset="0"/>
              </a:rPr>
              <a:t>communication</a:t>
            </a:r>
            <a:r>
              <a:rPr lang="en-US" sz="3400" dirty="0" smtClean="0">
                <a:solidFill>
                  <a:srgbClr val="737373"/>
                </a:solidFill>
                <a:latin typeface="Trebuchet MS" pitchFamily="34" charset="0"/>
              </a:rPr>
              <a:t>.</a:t>
            </a:r>
            <a:endParaRPr lang="en-US" sz="3400" dirty="0">
              <a:solidFill>
                <a:srgbClr val="737373"/>
              </a:solidFill>
              <a:latin typeface="Trebuchet MS" pitchFamily="34" charset="0"/>
            </a:endParaRPr>
          </a:p>
        </p:txBody>
      </p:sp>
      <p:sp>
        <p:nvSpPr>
          <p:cNvPr id="6" name="TextBox 5"/>
          <p:cNvSpPr txBox="1"/>
          <p:nvPr/>
        </p:nvSpPr>
        <p:spPr>
          <a:xfrm>
            <a:off x="457200" y="3447871"/>
            <a:ext cx="8001000" cy="1138773"/>
          </a:xfrm>
          <a:prstGeom prst="rect">
            <a:avLst/>
          </a:prstGeom>
          <a:noFill/>
        </p:spPr>
        <p:txBody>
          <a:bodyPr wrap="square" rtlCol="0">
            <a:spAutoFit/>
          </a:bodyPr>
          <a:lstStyle/>
          <a:p>
            <a:r>
              <a:rPr lang="en-US" sz="3400" dirty="0" smtClean="0">
                <a:solidFill>
                  <a:srgbClr val="737373"/>
                </a:solidFill>
                <a:effectLst/>
                <a:latin typeface="Trebuchet MS" pitchFamily="34" charset="0"/>
              </a:rPr>
              <a:t>But, there are </a:t>
            </a:r>
            <a:r>
              <a:rPr lang="en-US" sz="3400" b="1" dirty="0" smtClean="0">
                <a:solidFill>
                  <a:srgbClr val="50A700"/>
                </a:solidFill>
                <a:effectLst>
                  <a:outerShdw blurRad="38100" dist="38100" dir="2700000" algn="tl">
                    <a:srgbClr val="000000">
                      <a:alpha val="43137"/>
                    </a:srgbClr>
                  </a:outerShdw>
                </a:effectLst>
                <a:latin typeface="Trebuchet MS" pitchFamily="34" charset="0"/>
              </a:rPr>
              <a:t>certain things </a:t>
            </a:r>
            <a:r>
              <a:rPr lang="en-US" sz="3400" dirty="0" smtClean="0">
                <a:solidFill>
                  <a:srgbClr val="737373"/>
                </a:solidFill>
                <a:effectLst/>
                <a:latin typeface="Trebuchet MS" pitchFamily="34" charset="0"/>
              </a:rPr>
              <a:t>we</a:t>
            </a:r>
            <a:r>
              <a:rPr lang="en-US" sz="3400" dirty="0" smtClean="0">
                <a:solidFill>
                  <a:srgbClr val="737373"/>
                </a:solidFill>
                <a:latin typeface="Trebuchet MS" pitchFamily="34" charset="0"/>
              </a:rPr>
              <a:t> </a:t>
            </a:r>
            <a:r>
              <a:rPr lang="en-US" sz="3400" b="1" dirty="0" smtClean="0">
                <a:solidFill>
                  <a:srgbClr val="50A700"/>
                </a:solidFill>
                <a:effectLst>
                  <a:outerShdw blurRad="38100" dist="38100" dir="2700000" algn="tl">
                    <a:srgbClr val="000000">
                      <a:alpha val="43137"/>
                    </a:srgbClr>
                  </a:outerShdw>
                </a:effectLst>
                <a:latin typeface="Trebuchet MS" pitchFamily="34" charset="0"/>
              </a:rPr>
              <a:t>all</a:t>
            </a:r>
            <a:r>
              <a:rPr lang="en-US" sz="3400" b="1" dirty="0" smtClean="0">
                <a:solidFill>
                  <a:schemeClr val="bg1"/>
                </a:solidFill>
                <a:latin typeface="Trebuchet MS" pitchFamily="34" charset="0"/>
              </a:rPr>
              <a:t> </a:t>
            </a:r>
            <a:r>
              <a:rPr lang="en-US" sz="3400" dirty="0" smtClean="0">
                <a:solidFill>
                  <a:srgbClr val="737373"/>
                </a:solidFill>
                <a:latin typeface="Trebuchet MS" pitchFamily="34" charset="0"/>
              </a:rPr>
              <a:t>need to </a:t>
            </a:r>
            <a:r>
              <a:rPr lang="en-US" sz="3400" b="1" dirty="0" smtClean="0">
                <a:solidFill>
                  <a:srgbClr val="50A700"/>
                </a:solidFill>
                <a:effectLst>
                  <a:outerShdw blurRad="38100" dist="38100" dir="2700000" algn="tl">
                    <a:srgbClr val="000000">
                      <a:alpha val="43137"/>
                    </a:srgbClr>
                  </a:outerShdw>
                </a:effectLst>
                <a:latin typeface="Trebuchet MS" pitchFamily="34" charset="0"/>
              </a:rPr>
              <a:t>understand</a:t>
            </a:r>
            <a:r>
              <a:rPr lang="en-US" sz="3400" dirty="0" smtClean="0">
                <a:solidFill>
                  <a:schemeClr val="bg1"/>
                </a:solidFill>
                <a:latin typeface="Trebuchet MS" pitchFamily="34" charset="0"/>
              </a:rPr>
              <a:t> </a:t>
            </a:r>
            <a:r>
              <a:rPr lang="en-US" sz="3400" dirty="0" smtClean="0">
                <a:solidFill>
                  <a:srgbClr val="737373"/>
                </a:solidFill>
                <a:effectLst/>
                <a:latin typeface="Trebuchet MS" pitchFamily="34" charset="0"/>
              </a:rPr>
              <a:t>and</a:t>
            </a:r>
            <a:r>
              <a:rPr lang="en-US" sz="3400" dirty="0" smtClean="0">
                <a:solidFill>
                  <a:schemeClr val="bg1"/>
                </a:solidFill>
                <a:latin typeface="Trebuchet MS" pitchFamily="34" charset="0"/>
              </a:rPr>
              <a:t> </a:t>
            </a:r>
            <a:r>
              <a:rPr lang="en-US" sz="3400" b="1" dirty="0" smtClean="0">
                <a:solidFill>
                  <a:srgbClr val="50A700"/>
                </a:solidFill>
                <a:effectLst>
                  <a:outerShdw blurRad="38100" dist="38100" dir="2700000" algn="tl">
                    <a:srgbClr val="000000">
                      <a:alpha val="43137"/>
                    </a:srgbClr>
                  </a:outerShdw>
                </a:effectLst>
                <a:latin typeface="Trebuchet MS" pitchFamily="34" charset="0"/>
              </a:rPr>
              <a:t>communicate</a:t>
            </a:r>
            <a:r>
              <a:rPr lang="en-US" sz="3400" dirty="0" smtClean="0">
                <a:solidFill>
                  <a:srgbClr val="737373"/>
                </a:solidFill>
                <a:latin typeface="Trebuchet MS" pitchFamily="34" charset="0"/>
              </a:rPr>
              <a:t>.</a:t>
            </a:r>
            <a:endParaRPr lang="en-US" sz="3400" dirty="0">
              <a:solidFill>
                <a:srgbClr val="737373"/>
              </a:solidFill>
              <a:latin typeface="Trebuchet MS" pitchFamily="34" charset="0"/>
            </a:endParaRPr>
          </a:p>
        </p:txBody>
      </p:sp>
      <p:sp>
        <p:nvSpPr>
          <p:cNvPr id="9" name="Rectangle 8"/>
          <p:cNvSpPr/>
          <p:nvPr/>
        </p:nvSpPr>
        <p:spPr>
          <a:xfrm>
            <a:off x="0" y="5257800"/>
            <a:ext cx="152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2401669"/>
            <a:ext cx="8458200" cy="615553"/>
          </a:xfrm>
          <a:prstGeom prst="rect">
            <a:avLst/>
          </a:prstGeom>
          <a:noFill/>
        </p:spPr>
        <p:txBody>
          <a:bodyPr wrap="square" rtlCol="0">
            <a:spAutoFit/>
          </a:bodyPr>
          <a:lstStyle/>
          <a:p>
            <a:r>
              <a:rPr lang="en-US" sz="3400" dirty="0" smtClean="0">
                <a:solidFill>
                  <a:srgbClr val="737373"/>
                </a:solidFill>
                <a:effectLst/>
                <a:latin typeface="Trebuchet MS" pitchFamily="34" charset="0"/>
              </a:rPr>
              <a:t>Humans speak </a:t>
            </a:r>
            <a:r>
              <a:rPr lang="en-US" sz="3400" b="1" dirty="0" smtClean="0">
                <a:solidFill>
                  <a:srgbClr val="50A700"/>
                </a:solidFill>
                <a:effectLst>
                  <a:outerShdw blurRad="38100" dist="38100" dir="2700000" algn="tl">
                    <a:srgbClr val="000000">
                      <a:alpha val="43137"/>
                    </a:srgbClr>
                  </a:outerShdw>
                </a:effectLst>
                <a:latin typeface="Trebuchet MS" pitchFamily="34" charset="0"/>
              </a:rPr>
              <a:t>many different languages</a:t>
            </a:r>
            <a:r>
              <a:rPr lang="en-US" sz="3400" dirty="0" smtClean="0">
                <a:solidFill>
                  <a:srgbClr val="737373"/>
                </a:solidFill>
                <a:latin typeface="Trebuchet MS" pitchFamily="34" charset="0"/>
              </a:rPr>
              <a:t>. </a:t>
            </a:r>
            <a:endParaRPr lang="en-US" sz="3400" dirty="0">
              <a:solidFill>
                <a:srgbClr val="737373"/>
              </a:solidFill>
              <a:latin typeface="Trebuchet MS" pitchFamily="34" charset="0"/>
            </a:endParaRPr>
          </a:p>
        </p:txBody>
      </p:sp>
      <p:sp>
        <p:nvSpPr>
          <p:cNvPr id="7" name="TextBox 6"/>
          <p:cNvSpPr txBox="1"/>
          <p:nvPr/>
        </p:nvSpPr>
        <p:spPr>
          <a:xfrm>
            <a:off x="457200" y="4986516"/>
            <a:ext cx="8458200" cy="427938"/>
          </a:xfrm>
          <a:prstGeom prst="rect">
            <a:avLst/>
          </a:prstGeom>
          <a:noFill/>
        </p:spPr>
        <p:txBody>
          <a:bodyPr wrap="square" rtlCol="0">
            <a:spAutoFit/>
          </a:bodyPr>
          <a:lstStyle/>
          <a:p>
            <a:pPr>
              <a:lnSpc>
                <a:spcPct val="60000"/>
              </a:lnSpc>
            </a:pPr>
            <a:r>
              <a:rPr lang="en-US" sz="3400" dirty="0" smtClean="0">
                <a:solidFill>
                  <a:srgbClr val="737373"/>
                </a:solidFill>
                <a:effectLst/>
                <a:latin typeface="Trebuchet MS" pitchFamily="34" charset="0"/>
              </a:rPr>
              <a:t>For these, we need a</a:t>
            </a:r>
            <a:endParaRPr lang="en-US" sz="3400" dirty="0">
              <a:solidFill>
                <a:srgbClr val="737373"/>
              </a:solidFill>
              <a:effectLst/>
              <a:latin typeface="Trebuchet MS" pitchFamily="34" charset="0"/>
            </a:endParaRPr>
          </a:p>
        </p:txBody>
      </p:sp>
      <p:sp>
        <p:nvSpPr>
          <p:cNvPr id="11" name="TextBox 10"/>
          <p:cNvSpPr txBox="1"/>
          <p:nvPr/>
        </p:nvSpPr>
        <p:spPr>
          <a:xfrm>
            <a:off x="500416" y="5284781"/>
            <a:ext cx="8458200" cy="1086451"/>
          </a:xfrm>
          <a:prstGeom prst="rect">
            <a:avLst/>
          </a:prstGeom>
          <a:noFill/>
        </p:spPr>
        <p:txBody>
          <a:bodyPr wrap="square" rtlCol="0">
            <a:spAutoFit/>
          </a:bodyPr>
          <a:lstStyle/>
          <a:p>
            <a:pPr>
              <a:lnSpc>
                <a:spcPct val="60000"/>
              </a:lnSpc>
            </a:pPr>
            <a:r>
              <a:rPr lang="en-US" sz="3400" b="1" dirty="0" smtClean="0">
                <a:solidFill>
                  <a:srgbClr val="737373"/>
                </a:solidFill>
                <a:latin typeface="Trebuchet MS" pitchFamily="34" charset="0"/>
              </a:rPr>
              <a:t>   </a:t>
            </a:r>
            <a:r>
              <a:rPr lang="en-US" sz="1200" b="1" dirty="0" smtClean="0">
                <a:solidFill>
                  <a:srgbClr val="737373"/>
                </a:solidFill>
                <a:latin typeface="Trebuchet MS" pitchFamily="34" charset="0"/>
              </a:rPr>
              <a:t> </a:t>
            </a:r>
            <a:r>
              <a:rPr lang="en-US" sz="3400" b="1" dirty="0" smtClean="0">
                <a:solidFill>
                  <a:srgbClr val="737373"/>
                </a:solidFill>
                <a:latin typeface="Trebuchet MS" pitchFamily="34" charset="0"/>
              </a:rPr>
              <a:t>  </a:t>
            </a:r>
            <a:r>
              <a:rPr lang="en-US" sz="6800" b="1" dirty="0" smtClean="0">
                <a:solidFill>
                  <a:srgbClr val="50A700"/>
                </a:solidFill>
                <a:effectLst>
                  <a:outerShdw blurRad="38100" dist="38100" dir="2700000" algn="tl">
                    <a:srgbClr val="000000">
                      <a:alpha val="43137"/>
                    </a:srgbClr>
                  </a:outerShdw>
                </a:effectLst>
                <a:latin typeface="Trebuchet MS" pitchFamily="34" charset="0"/>
              </a:rPr>
              <a:t>common language</a:t>
            </a:r>
            <a:r>
              <a:rPr lang="en-US" sz="3400" dirty="0" smtClean="0">
                <a:solidFill>
                  <a:srgbClr val="737373"/>
                </a:solidFill>
                <a:latin typeface="Trebuchet MS" pitchFamily="34" charset="0"/>
              </a:rPr>
              <a:t>.</a:t>
            </a:r>
          </a:p>
          <a:p>
            <a:pPr>
              <a:lnSpc>
                <a:spcPct val="70000"/>
              </a:lnSpc>
            </a:pPr>
            <a:r>
              <a:rPr lang="en-US" sz="3400" dirty="0" smtClean="0">
                <a:solidFill>
                  <a:srgbClr val="737373"/>
                </a:solidFill>
                <a:effectLst/>
                <a:latin typeface="Trebuchet MS" pitchFamily="34" charset="0"/>
              </a:rPr>
              <a:t> </a:t>
            </a:r>
            <a:endParaRPr lang="en-US" sz="3400" dirty="0">
              <a:solidFill>
                <a:srgbClr val="737373"/>
              </a:solidFill>
              <a:effectLst/>
              <a:latin typeface="Trebuchet MS" pitchFamily="34" charset="0"/>
            </a:endParaRPr>
          </a:p>
        </p:txBody>
      </p:sp>
    </p:spTree>
    <p:extLst>
      <p:ext uri="{BB962C8B-B14F-4D97-AF65-F5344CB8AC3E}">
        <p14:creationId xmlns:p14="http://schemas.microsoft.com/office/powerpoint/2010/main" xmlns="" val="3400668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7"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a:xfrm>
            <a:off x="6746544" y="1295400"/>
            <a:ext cx="838200" cy="838200"/>
          </a:xfrm>
          <a:prstGeom prst="flowChartMagneticDisk">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Flowchart: Magnetic Disk 4"/>
          <p:cNvSpPr/>
          <p:nvPr/>
        </p:nvSpPr>
        <p:spPr>
          <a:xfrm>
            <a:off x="7584744" y="2362200"/>
            <a:ext cx="838200" cy="838200"/>
          </a:xfrm>
          <a:prstGeom prst="flowChartMagneticDisk">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Flowchart: Magnetic Disk 5"/>
          <p:cNvSpPr/>
          <p:nvPr/>
        </p:nvSpPr>
        <p:spPr>
          <a:xfrm>
            <a:off x="7813344" y="3581400"/>
            <a:ext cx="838200" cy="838200"/>
          </a:xfrm>
          <a:prstGeom prst="flowChartMagneticDisk">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Flowchart: Magnetic Disk 6"/>
          <p:cNvSpPr/>
          <p:nvPr/>
        </p:nvSpPr>
        <p:spPr>
          <a:xfrm>
            <a:off x="7584744" y="4724400"/>
            <a:ext cx="838200" cy="838200"/>
          </a:xfrm>
          <a:prstGeom prst="flowChartMagneticDisk">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Flowchart: Magnetic Disk 7"/>
          <p:cNvSpPr/>
          <p:nvPr/>
        </p:nvSpPr>
        <p:spPr>
          <a:xfrm>
            <a:off x="6746544" y="5791200"/>
            <a:ext cx="838200" cy="838200"/>
          </a:xfrm>
          <a:prstGeom prst="flowChartMagneticDisk">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9" name="Straight Arrow Connector 8"/>
          <p:cNvCxnSpPr/>
          <p:nvPr/>
        </p:nvCxnSpPr>
        <p:spPr>
          <a:xfrm flipV="1">
            <a:off x="1945944" y="1752600"/>
            <a:ext cx="4648200" cy="1676400"/>
          </a:xfrm>
          <a:prstGeom prst="straightConnector1">
            <a:avLst/>
          </a:prstGeom>
          <a:ln w="12700">
            <a:solidFill>
              <a:schemeClr val="tx1">
                <a:lumMod val="75000"/>
                <a:lumOff val="25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45944" y="2971800"/>
            <a:ext cx="5410200" cy="685800"/>
          </a:xfrm>
          <a:prstGeom prst="straightConnector1">
            <a:avLst/>
          </a:prstGeom>
          <a:ln w="12700">
            <a:solidFill>
              <a:schemeClr val="tx1">
                <a:lumMod val="75000"/>
                <a:lumOff val="25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45944" y="4267200"/>
            <a:ext cx="5410200" cy="838200"/>
          </a:xfrm>
          <a:prstGeom prst="straightConnector1">
            <a:avLst/>
          </a:prstGeom>
          <a:ln w="12700">
            <a:solidFill>
              <a:schemeClr val="tx1">
                <a:lumMod val="75000"/>
                <a:lumOff val="25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45944" y="4495800"/>
            <a:ext cx="4572000" cy="1447800"/>
          </a:xfrm>
          <a:prstGeom prst="straightConnector1">
            <a:avLst/>
          </a:prstGeom>
          <a:ln w="12700">
            <a:solidFill>
              <a:schemeClr val="tx1">
                <a:lumMod val="75000"/>
                <a:lumOff val="25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45944" y="3962400"/>
            <a:ext cx="5638800" cy="0"/>
          </a:xfrm>
          <a:prstGeom prst="straightConnector1">
            <a:avLst/>
          </a:prstGeom>
          <a:ln w="12700">
            <a:solidFill>
              <a:schemeClr val="tx1">
                <a:lumMod val="75000"/>
                <a:lumOff val="25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0452507">
            <a:off x="3906374" y="2190601"/>
            <a:ext cx="602729" cy="523220"/>
          </a:xfrm>
          <a:prstGeom prst="rect">
            <a:avLst/>
          </a:prstGeom>
          <a:noFill/>
        </p:spPr>
        <p:txBody>
          <a:bodyPr wrap="none" lIns="0" rIns="0" rtlCol="0">
            <a:spAutoFit/>
          </a:bodyPr>
          <a:lstStyle/>
          <a:p>
            <a:pPr fontAlgn="auto">
              <a:spcBef>
                <a:spcPts val="0"/>
              </a:spcBef>
              <a:spcAft>
                <a:spcPts val="0"/>
              </a:spcAft>
            </a:pPr>
            <a:r>
              <a:rPr lang="en-US" sz="2800" dirty="0" smtClean="0">
                <a:solidFill>
                  <a:schemeClr val="tx1">
                    <a:lumMod val="75000"/>
                    <a:lumOff val="25000"/>
                  </a:schemeClr>
                </a:solidFill>
                <a:latin typeface="Trebuchet MS" pitchFamily="34" charset="0"/>
              </a:rPr>
              <a:t>A=B</a:t>
            </a:r>
            <a:endParaRPr lang="en-US" sz="2800" dirty="0">
              <a:solidFill>
                <a:schemeClr val="tx1">
                  <a:lumMod val="75000"/>
                  <a:lumOff val="25000"/>
                </a:schemeClr>
              </a:solidFill>
              <a:latin typeface="Trebuchet MS" pitchFamily="34" charset="0"/>
            </a:endParaRPr>
          </a:p>
        </p:txBody>
      </p:sp>
      <p:sp>
        <p:nvSpPr>
          <p:cNvPr id="16" name="TextBox 15"/>
          <p:cNvSpPr txBox="1"/>
          <p:nvPr/>
        </p:nvSpPr>
        <p:spPr>
          <a:xfrm rot="21137068">
            <a:off x="3904441" y="2903547"/>
            <a:ext cx="1288814" cy="523220"/>
          </a:xfrm>
          <a:prstGeom prst="rect">
            <a:avLst/>
          </a:prstGeom>
          <a:noFill/>
        </p:spPr>
        <p:txBody>
          <a:bodyPr wrap="none" lIns="0" rIns="0" rtlCol="0">
            <a:spAutoFit/>
          </a:bodyPr>
          <a:lstStyle/>
          <a:p>
            <a:pPr fontAlgn="auto">
              <a:spcBef>
                <a:spcPts val="0"/>
              </a:spcBef>
              <a:spcAft>
                <a:spcPts val="0"/>
              </a:spcAft>
            </a:pPr>
            <a:r>
              <a:rPr lang="en-US" sz="2800" dirty="0" smtClean="0">
                <a:solidFill>
                  <a:schemeClr val="tx1">
                    <a:lumMod val="75000"/>
                    <a:lumOff val="25000"/>
                  </a:schemeClr>
                </a:solidFill>
                <a:latin typeface="Trebuchet MS" pitchFamily="34" charset="0"/>
              </a:rPr>
              <a:t>A,B,C=T</a:t>
            </a:r>
            <a:endParaRPr lang="en-US" sz="2800" dirty="0">
              <a:solidFill>
                <a:schemeClr val="tx1">
                  <a:lumMod val="75000"/>
                  <a:lumOff val="25000"/>
                </a:schemeClr>
              </a:solidFill>
              <a:latin typeface="Trebuchet MS" pitchFamily="34" charset="0"/>
            </a:endParaRPr>
          </a:p>
        </p:txBody>
      </p:sp>
      <p:sp>
        <p:nvSpPr>
          <p:cNvPr id="18" name="TextBox 17"/>
          <p:cNvSpPr txBox="1"/>
          <p:nvPr/>
        </p:nvSpPr>
        <p:spPr>
          <a:xfrm>
            <a:off x="3914926" y="3540456"/>
            <a:ext cx="915315" cy="523220"/>
          </a:xfrm>
          <a:prstGeom prst="rect">
            <a:avLst/>
          </a:prstGeom>
          <a:noFill/>
        </p:spPr>
        <p:txBody>
          <a:bodyPr wrap="none" lIns="0" rIns="0" rtlCol="0">
            <a:spAutoFit/>
          </a:bodyPr>
          <a:lstStyle/>
          <a:p>
            <a:pPr fontAlgn="auto">
              <a:spcBef>
                <a:spcPts val="0"/>
              </a:spcBef>
              <a:spcAft>
                <a:spcPts val="0"/>
              </a:spcAft>
            </a:pPr>
            <a:r>
              <a:rPr lang="en-US" sz="2800" dirty="0" smtClean="0">
                <a:solidFill>
                  <a:schemeClr val="tx1">
                    <a:lumMod val="75000"/>
                    <a:lumOff val="25000"/>
                  </a:schemeClr>
                </a:solidFill>
                <a:latin typeface="Trebuchet MS" pitchFamily="34" charset="0"/>
              </a:rPr>
              <a:t>A=4,Z</a:t>
            </a:r>
            <a:endParaRPr lang="en-US" sz="2800" dirty="0">
              <a:solidFill>
                <a:schemeClr val="tx1">
                  <a:lumMod val="75000"/>
                  <a:lumOff val="25000"/>
                </a:schemeClr>
              </a:solidFill>
              <a:latin typeface="Trebuchet MS" pitchFamily="34" charset="0"/>
            </a:endParaRPr>
          </a:p>
        </p:txBody>
      </p:sp>
      <p:sp>
        <p:nvSpPr>
          <p:cNvPr id="19" name="TextBox 18"/>
          <p:cNvSpPr txBox="1"/>
          <p:nvPr/>
        </p:nvSpPr>
        <p:spPr>
          <a:xfrm rot="525470">
            <a:off x="3963416" y="4193502"/>
            <a:ext cx="610745" cy="523220"/>
          </a:xfrm>
          <a:prstGeom prst="rect">
            <a:avLst/>
          </a:prstGeom>
          <a:noFill/>
        </p:spPr>
        <p:txBody>
          <a:bodyPr wrap="none" lIns="0" rIns="0" rtlCol="0">
            <a:spAutoFit/>
          </a:bodyPr>
          <a:lstStyle/>
          <a:p>
            <a:pPr fontAlgn="auto">
              <a:spcBef>
                <a:spcPts val="0"/>
              </a:spcBef>
              <a:spcAft>
                <a:spcPts val="0"/>
              </a:spcAft>
            </a:pPr>
            <a:r>
              <a:rPr lang="en-US" sz="2800" dirty="0" smtClean="0">
                <a:solidFill>
                  <a:schemeClr val="tx1">
                    <a:lumMod val="75000"/>
                    <a:lumOff val="25000"/>
                  </a:schemeClr>
                </a:solidFill>
                <a:latin typeface="Trebuchet MS" pitchFamily="34" charset="0"/>
              </a:rPr>
              <a:t>A=A</a:t>
            </a:r>
            <a:endParaRPr lang="en-US" sz="2800" dirty="0">
              <a:solidFill>
                <a:schemeClr val="tx1">
                  <a:lumMod val="75000"/>
                  <a:lumOff val="25000"/>
                </a:schemeClr>
              </a:solidFill>
              <a:latin typeface="Trebuchet MS" pitchFamily="34" charset="0"/>
            </a:endParaRPr>
          </a:p>
        </p:txBody>
      </p:sp>
      <p:sp>
        <p:nvSpPr>
          <p:cNvPr id="20" name="TextBox 19"/>
          <p:cNvSpPr txBox="1"/>
          <p:nvPr/>
        </p:nvSpPr>
        <p:spPr>
          <a:xfrm rot="917398">
            <a:off x="3958226" y="4780541"/>
            <a:ext cx="599523" cy="523220"/>
          </a:xfrm>
          <a:prstGeom prst="rect">
            <a:avLst/>
          </a:prstGeom>
          <a:noFill/>
        </p:spPr>
        <p:txBody>
          <a:bodyPr wrap="none" lIns="0" rIns="0" rtlCol="0">
            <a:spAutoFit/>
          </a:bodyPr>
          <a:lstStyle/>
          <a:p>
            <a:pPr fontAlgn="auto">
              <a:spcBef>
                <a:spcPts val="0"/>
              </a:spcBef>
              <a:spcAft>
                <a:spcPts val="0"/>
              </a:spcAft>
            </a:pPr>
            <a:r>
              <a:rPr lang="en-US" sz="2800" dirty="0" smtClean="0">
                <a:solidFill>
                  <a:schemeClr val="tx1">
                    <a:lumMod val="75000"/>
                    <a:lumOff val="25000"/>
                  </a:schemeClr>
                </a:solidFill>
                <a:latin typeface="Trebuchet MS" pitchFamily="34" charset="0"/>
              </a:rPr>
              <a:t>A=X</a:t>
            </a:r>
            <a:endParaRPr lang="en-US" sz="2800" dirty="0">
              <a:solidFill>
                <a:schemeClr val="tx1">
                  <a:lumMod val="75000"/>
                  <a:lumOff val="25000"/>
                </a:schemeClr>
              </a:solidFill>
              <a:latin typeface="Trebuchet MS" pitchFamily="34" charset="0"/>
            </a:endParaRPr>
          </a:p>
        </p:txBody>
      </p:sp>
      <p:sp>
        <p:nvSpPr>
          <p:cNvPr id="21" name="Flowchart: Magnetic Disk 20"/>
          <p:cNvSpPr/>
          <p:nvPr/>
        </p:nvSpPr>
        <p:spPr>
          <a:xfrm>
            <a:off x="498144" y="3352800"/>
            <a:ext cx="1219200" cy="1219200"/>
          </a:xfrm>
          <a:prstGeom prst="flowChartMagneticDisk">
            <a:avLst/>
          </a:prstGeom>
          <a:solidFill>
            <a:schemeClr val="tx1">
              <a:lumMod val="75000"/>
              <a:lumOff val="2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 name="TextBox 21"/>
          <p:cNvSpPr txBox="1"/>
          <p:nvPr/>
        </p:nvSpPr>
        <p:spPr>
          <a:xfrm>
            <a:off x="564131" y="387207"/>
            <a:ext cx="6016365" cy="769441"/>
          </a:xfrm>
          <a:prstGeom prst="rect">
            <a:avLst/>
          </a:prstGeom>
          <a:noFill/>
        </p:spPr>
        <p:txBody>
          <a:bodyPr wrap="square" lIns="0" rIns="0" rtlCol="0">
            <a:spAutoFit/>
          </a:bodyPr>
          <a:lstStyle/>
          <a:p>
            <a:pPr fontAlgn="auto">
              <a:spcBef>
                <a:spcPts val="0"/>
              </a:spcBef>
              <a:spcAft>
                <a:spcPts val="0"/>
              </a:spcAft>
            </a:pPr>
            <a:r>
              <a:rPr lang="en-US" sz="4400" b="1" cap="small" dirty="0" smtClean="0">
                <a:solidFill>
                  <a:schemeClr val="tx1">
                    <a:lumMod val="75000"/>
                    <a:lumOff val="25000"/>
                  </a:schemeClr>
                </a:solidFill>
                <a:latin typeface="Trebuchet MS" pitchFamily="34" charset="0"/>
              </a:rPr>
              <a:t>Alignment Exercise</a:t>
            </a:r>
            <a:endParaRPr lang="en-US" sz="4400" b="1" cap="small" dirty="0">
              <a:solidFill>
                <a:schemeClr val="tx1">
                  <a:lumMod val="75000"/>
                  <a:lumOff val="25000"/>
                </a:schemeClr>
              </a:solidFill>
              <a:latin typeface="Trebuchet MS" pitchFamily="34" charset="0"/>
            </a:endParaRPr>
          </a:p>
        </p:txBody>
      </p:sp>
    </p:spTree>
    <p:extLst>
      <p:ext uri="{BB962C8B-B14F-4D97-AF65-F5344CB8AC3E}">
        <p14:creationId xmlns:p14="http://schemas.microsoft.com/office/powerpoint/2010/main" xmlns="" val="3607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682856" y="2971800"/>
            <a:ext cx="1996888"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Magnetic Disk 1"/>
          <p:cNvSpPr/>
          <p:nvPr/>
        </p:nvSpPr>
        <p:spPr>
          <a:xfrm>
            <a:off x="498144" y="3352800"/>
            <a:ext cx="1219200" cy="1219200"/>
          </a:xfrm>
          <a:prstGeom prst="flowChartMagneticDisk">
            <a:avLst/>
          </a:prstGeom>
          <a:solidFill>
            <a:schemeClr val="tx1">
              <a:lumMod val="75000"/>
              <a:lumOff val="2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3" name="Picture 2" descr="CEDS enlarged transparent.png"/>
          <p:cNvPicPr>
            <a:picLocks noChangeAspect="1"/>
          </p:cNvPicPr>
          <p:nvPr/>
        </p:nvPicPr>
        <p:blipFill>
          <a:blip r:embed="rId2" cstate="screen"/>
          <a:srcRect/>
          <a:stretch>
            <a:fillRect/>
          </a:stretch>
        </p:blipFill>
        <p:spPr>
          <a:xfrm>
            <a:off x="3393744" y="2743200"/>
            <a:ext cx="2477549" cy="2514600"/>
          </a:xfrm>
          <a:prstGeom prst="rect">
            <a:avLst/>
          </a:prstGeom>
        </p:spPr>
      </p:pic>
      <p:sp>
        <p:nvSpPr>
          <p:cNvPr id="4" name="Flowchart: Magnetic Disk 3"/>
          <p:cNvSpPr/>
          <p:nvPr/>
        </p:nvSpPr>
        <p:spPr>
          <a:xfrm>
            <a:off x="6746544" y="1295400"/>
            <a:ext cx="838200" cy="838200"/>
          </a:xfrm>
          <a:prstGeom prst="flowChartMagneticDisk">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Flowchart: Magnetic Disk 4"/>
          <p:cNvSpPr/>
          <p:nvPr/>
        </p:nvSpPr>
        <p:spPr>
          <a:xfrm>
            <a:off x="7584744" y="2362200"/>
            <a:ext cx="838200" cy="838200"/>
          </a:xfrm>
          <a:prstGeom prst="flowChartMagneticDisk">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Flowchart: Magnetic Disk 5"/>
          <p:cNvSpPr/>
          <p:nvPr/>
        </p:nvSpPr>
        <p:spPr>
          <a:xfrm>
            <a:off x="7813344" y="3581400"/>
            <a:ext cx="838200" cy="838200"/>
          </a:xfrm>
          <a:prstGeom prst="flowChartMagneticDisk">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Flowchart: Magnetic Disk 6"/>
          <p:cNvSpPr/>
          <p:nvPr/>
        </p:nvSpPr>
        <p:spPr>
          <a:xfrm>
            <a:off x="7584744" y="4724400"/>
            <a:ext cx="838200" cy="838200"/>
          </a:xfrm>
          <a:prstGeom prst="flowChartMagneticDisk">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Flowchart: Magnetic Disk 7"/>
          <p:cNvSpPr/>
          <p:nvPr/>
        </p:nvSpPr>
        <p:spPr>
          <a:xfrm>
            <a:off x="6746544" y="5791200"/>
            <a:ext cx="838200" cy="838200"/>
          </a:xfrm>
          <a:prstGeom prst="flowChartMagneticDisk">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9" name="Straight Arrow Connector 8"/>
          <p:cNvCxnSpPr/>
          <p:nvPr/>
        </p:nvCxnSpPr>
        <p:spPr>
          <a:xfrm flipV="1">
            <a:off x="5374944" y="1905000"/>
            <a:ext cx="1219200" cy="990600"/>
          </a:xfrm>
          <a:prstGeom prst="straightConnector1">
            <a:avLst/>
          </a:prstGeom>
          <a:ln w="12700">
            <a:solidFill>
              <a:schemeClr val="tx1">
                <a:lumMod val="75000"/>
                <a:lumOff val="25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908344" y="2971800"/>
            <a:ext cx="1524000" cy="304800"/>
          </a:xfrm>
          <a:prstGeom prst="straightConnector1">
            <a:avLst/>
          </a:prstGeom>
          <a:ln w="12700">
            <a:solidFill>
              <a:schemeClr val="tx1">
                <a:lumMod val="75000"/>
                <a:lumOff val="25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63676" y="4648200"/>
            <a:ext cx="1600200" cy="381000"/>
          </a:xfrm>
          <a:prstGeom prst="straightConnector1">
            <a:avLst/>
          </a:prstGeom>
          <a:ln w="12700">
            <a:solidFill>
              <a:schemeClr val="tx1">
                <a:lumMod val="75000"/>
                <a:lumOff val="25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74944" y="5181600"/>
            <a:ext cx="1219200" cy="762000"/>
          </a:xfrm>
          <a:prstGeom prst="straightConnector1">
            <a:avLst/>
          </a:prstGeom>
          <a:ln w="12700">
            <a:solidFill>
              <a:schemeClr val="tx1">
                <a:lumMod val="75000"/>
                <a:lumOff val="25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60744" y="3962400"/>
            <a:ext cx="1600200" cy="0"/>
          </a:xfrm>
          <a:prstGeom prst="straightConnector1">
            <a:avLst/>
          </a:prstGeom>
          <a:ln w="12700">
            <a:solidFill>
              <a:schemeClr val="tx1">
                <a:lumMod val="75000"/>
                <a:lumOff val="25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869744" y="3962400"/>
            <a:ext cx="1463040" cy="0"/>
          </a:xfrm>
          <a:prstGeom prst="straightConnector1">
            <a:avLst/>
          </a:prstGeom>
          <a:ln w="12700">
            <a:solidFill>
              <a:schemeClr val="tx1">
                <a:lumMod val="75000"/>
                <a:lumOff val="25000"/>
              </a:schemeClr>
            </a:solidFill>
            <a:prstDash val="dash"/>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74544" y="3505200"/>
            <a:ext cx="596317" cy="523220"/>
          </a:xfrm>
          <a:prstGeom prst="rect">
            <a:avLst/>
          </a:prstGeom>
          <a:noFill/>
        </p:spPr>
        <p:txBody>
          <a:bodyPr wrap="none" lIns="0" rIns="0" rtlCol="0">
            <a:spAutoFit/>
          </a:bodyPr>
          <a:lstStyle/>
          <a:p>
            <a:pPr fontAlgn="auto">
              <a:spcBef>
                <a:spcPts val="0"/>
              </a:spcBef>
              <a:spcAft>
                <a:spcPts val="0"/>
              </a:spcAft>
            </a:pPr>
            <a:r>
              <a:rPr lang="en-US" sz="2800" dirty="0" smtClean="0">
                <a:solidFill>
                  <a:schemeClr val="tx1">
                    <a:lumMod val="75000"/>
                    <a:lumOff val="25000"/>
                  </a:schemeClr>
                </a:solidFill>
                <a:latin typeface="Trebuchet MS" pitchFamily="34" charset="0"/>
              </a:rPr>
              <a:t>A=Z</a:t>
            </a:r>
            <a:endParaRPr lang="en-US" sz="2800" dirty="0">
              <a:solidFill>
                <a:schemeClr val="tx1">
                  <a:lumMod val="75000"/>
                  <a:lumOff val="25000"/>
                </a:schemeClr>
              </a:solidFill>
              <a:latin typeface="Trebuchet MS" pitchFamily="34" charset="0"/>
            </a:endParaRPr>
          </a:p>
        </p:txBody>
      </p:sp>
      <p:sp>
        <p:nvSpPr>
          <p:cNvPr id="16" name="TextBox 15"/>
          <p:cNvSpPr txBox="1"/>
          <p:nvPr/>
        </p:nvSpPr>
        <p:spPr>
          <a:xfrm rot="19282421">
            <a:off x="5616031" y="2088806"/>
            <a:ext cx="506549" cy="461665"/>
          </a:xfrm>
          <a:prstGeom prst="rect">
            <a:avLst/>
          </a:prstGeom>
          <a:noFill/>
        </p:spPr>
        <p:txBody>
          <a:bodyPr wrap="none" lIns="0" rIns="0" rtlCol="0">
            <a:spAutoFit/>
          </a:bodyPr>
          <a:lstStyle/>
          <a:p>
            <a:pPr fontAlgn="auto">
              <a:spcBef>
                <a:spcPts val="0"/>
              </a:spcBef>
              <a:spcAft>
                <a:spcPts val="0"/>
              </a:spcAft>
            </a:pPr>
            <a:r>
              <a:rPr lang="en-US" sz="2400" dirty="0" smtClean="0">
                <a:solidFill>
                  <a:schemeClr val="tx1">
                    <a:lumMod val="75000"/>
                    <a:lumOff val="25000"/>
                  </a:schemeClr>
                </a:solidFill>
                <a:latin typeface="Trebuchet MS" pitchFamily="34" charset="0"/>
              </a:rPr>
              <a:t>Z=B</a:t>
            </a:r>
            <a:endParaRPr lang="en-US" sz="2400" dirty="0">
              <a:solidFill>
                <a:schemeClr val="tx1">
                  <a:lumMod val="75000"/>
                  <a:lumOff val="25000"/>
                </a:schemeClr>
              </a:solidFill>
              <a:latin typeface="Trebuchet MS" pitchFamily="34" charset="0"/>
            </a:endParaRPr>
          </a:p>
        </p:txBody>
      </p:sp>
      <p:sp>
        <p:nvSpPr>
          <p:cNvPr id="17" name="TextBox 16"/>
          <p:cNvSpPr txBox="1"/>
          <p:nvPr/>
        </p:nvSpPr>
        <p:spPr>
          <a:xfrm rot="20849304">
            <a:off x="6158197" y="2750211"/>
            <a:ext cx="1070806" cy="461665"/>
          </a:xfrm>
          <a:prstGeom prst="rect">
            <a:avLst/>
          </a:prstGeom>
          <a:noFill/>
        </p:spPr>
        <p:txBody>
          <a:bodyPr wrap="none" lIns="0" rIns="0" rtlCol="0">
            <a:spAutoFit/>
          </a:bodyPr>
          <a:lstStyle/>
          <a:p>
            <a:pPr fontAlgn="auto">
              <a:spcBef>
                <a:spcPts val="0"/>
              </a:spcBef>
              <a:spcAft>
                <a:spcPts val="0"/>
              </a:spcAft>
            </a:pPr>
            <a:r>
              <a:rPr lang="en-US" sz="2400" dirty="0" smtClean="0">
                <a:solidFill>
                  <a:schemeClr val="tx1">
                    <a:lumMod val="75000"/>
                    <a:lumOff val="25000"/>
                  </a:schemeClr>
                </a:solidFill>
                <a:latin typeface="Trebuchet MS" pitchFamily="34" charset="0"/>
              </a:rPr>
              <a:t>X,4,Z=T</a:t>
            </a:r>
            <a:endParaRPr lang="en-US" sz="2400" dirty="0">
              <a:solidFill>
                <a:schemeClr val="tx1">
                  <a:lumMod val="75000"/>
                  <a:lumOff val="25000"/>
                </a:schemeClr>
              </a:solidFill>
              <a:latin typeface="Trebuchet MS" pitchFamily="34" charset="0"/>
            </a:endParaRPr>
          </a:p>
        </p:txBody>
      </p:sp>
      <p:sp>
        <p:nvSpPr>
          <p:cNvPr id="18" name="TextBox 17"/>
          <p:cNvSpPr txBox="1"/>
          <p:nvPr/>
        </p:nvSpPr>
        <p:spPr>
          <a:xfrm>
            <a:off x="6447895" y="3581400"/>
            <a:ext cx="777457" cy="461665"/>
          </a:xfrm>
          <a:prstGeom prst="rect">
            <a:avLst/>
          </a:prstGeom>
          <a:noFill/>
        </p:spPr>
        <p:txBody>
          <a:bodyPr wrap="none" lIns="0" rIns="0" rtlCol="0">
            <a:spAutoFit/>
          </a:bodyPr>
          <a:lstStyle/>
          <a:p>
            <a:pPr fontAlgn="auto">
              <a:spcBef>
                <a:spcPts val="0"/>
              </a:spcBef>
              <a:spcAft>
                <a:spcPts val="0"/>
              </a:spcAft>
            </a:pPr>
            <a:r>
              <a:rPr lang="en-US" sz="2400" dirty="0" smtClean="0">
                <a:solidFill>
                  <a:schemeClr val="tx1">
                    <a:lumMod val="75000"/>
                    <a:lumOff val="25000"/>
                  </a:schemeClr>
                </a:solidFill>
                <a:latin typeface="Trebuchet MS" pitchFamily="34" charset="0"/>
              </a:rPr>
              <a:t>Z=4,Z</a:t>
            </a:r>
            <a:endParaRPr lang="en-US" sz="2400" dirty="0">
              <a:solidFill>
                <a:schemeClr val="tx1">
                  <a:lumMod val="75000"/>
                  <a:lumOff val="25000"/>
                </a:schemeClr>
              </a:solidFill>
              <a:latin typeface="Trebuchet MS" pitchFamily="34" charset="0"/>
            </a:endParaRPr>
          </a:p>
        </p:txBody>
      </p:sp>
      <p:sp>
        <p:nvSpPr>
          <p:cNvPr id="19" name="TextBox 18"/>
          <p:cNvSpPr txBox="1"/>
          <p:nvPr/>
        </p:nvSpPr>
        <p:spPr>
          <a:xfrm rot="767872">
            <a:off x="6428503" y="4469437"/>
            <a:ext cx="501740" cy="461665"/>
          </a:xfrm>
          <a:prstGeom prst="rect">
            <a:avLst/>
          </a:prstGeom>
          <a:noFill/>
        </p:spPr>
        <p:txBody>
          <a:bodyPr wrap="none" lIns="0" rIns="0" rtlCol="0">
            <a:spAutoFit/>
          </a:bodyPr>
          <a:lstStyle/>
          <a:p>
            <a:pPr fontAlgn="auto">
              <a:spcBef>
                <a:spcPts val="0"/>
              </a:spcBef>
              <a:spcAft>
                <a:spcPts val="0"/>
              </a:spcAft>
            </a:pPr>
            <a:r>
              <a:rPr lang="en-US" sz="2400" dirty="0" smtClean="0">
                <a:solidFill>
                  <a:schemeClr val="tx1">
                    <a:lumMod val="75000"/>
                    <a:lumOff val="25000"/>
                  </a:schemeClr>
                </a:solidFill>
                <a:latin typeface="Trebuchet MS" pitchFamily="34" charset="0"/>
              </a:rPr>
              <a:t>Z=Z</a:t>
            </a:r>
            <a:endParaRPr lang="en-US" sz="2400" dirty="0">
              <a:solidFill>
                <a:schemeClr val="tx1">
                  <a:lumMod val="75000"/>
                  <a:lumOff val="25000"/>
                </a:schemeClr>
              </a:solidFill>
              <a:latin typeface="Trebuchet MS" pitchFamily="34" charset="0"/>
            </a:endParaRPr>
          </a:p>
        </p:txBody>
      </p:sp>
      <p:sp>
        <p:nvSpPr>
          <p:cNvPr id="20" name="TextBox 19"/>
          <p:cNvSpPr txBox="1"/>
          <p:nvPr/>
        </p:nvSpPr>
        <p:spPr>
          <a:xfrm rot="1921203">
            <a:off x="5854298" y="5231018"/>
            <a:ext cx="503343" cy="461665"/>
          </a:xfrm>
          <a:prstGeom prst="rect">
            <a:avLst/>
          </a:prstGeom>
          <a:noFill/>
        </p:spPr>
        <p:txBody>
          <a:bodyPr wrap="none" lIns="0" rIns="0" rtlCol="0">
            <a:spAutoFit/>
          </a:bodyPr>
          <a:lstStyle/>
          <a:p>
            <a:pPr fontAlgn="auto">
              <a:spcBef>
                <a:spcPts val="0"/>
              </a:spcBef>
              <a:spcAft>
                <a:spcPts val="0"/>
              </a:spcAft>
            </a:pPr>
            <a:r>
              <a:rPr lang="en-US" sz="2400" dirty="0" smtClean="0">
                <a:solidFill>
                  <a:schemeClr val="tx1">
                    <a:lumMod val="75000"/>
                    <a:lumOff val="25000"/>
                  </a:schemeClr>
                </a:solidFill>
                <a:latin typeface="Trebuchet MS" pitchFamily="34" charset="0"/>
              </a:rPr>
              <a:t>Z=X</a:t>
            </a:r>
            <a:endParaRPr lang="en-US" sz="2400" dirty="0">
              <a:solidFill>
                <a:schemeClr val="tx1">
                  <a:lumMod val="75000"/>
                  <a:lumOff val="25000"/>
                </a:schemeClr>
              </a:solidFill>
              <a:latin typeface="Trebuchet MS" pitchFamily="34" charset="0"/>
            </a:endParaRPr>
          </a:p>
        </p:txBody>
      </p:sp>
      <p:sp>
        <p:nvSpPr>
          <p:cNvPr id="24" name="TextBox 23"/>
          <p:cNvSpPr txBox="1"/>
          <p:nvPr/>
        </p:nvSpPr>
        <p:spPr>
          <a:xfrm>
            <a:off x="564131" y="387207"/>
            <a:ext cx="6016365" cy="769441"/>
          </a:xfrm>
          <a:prstGeom prst="rect">
            <a:avLst/>
          </a:prstGeom>
          <a:noFill/>
        </p:spPr>
        <p:txBody>
          <a:bodyPr wrap="square" lIns="0" rIns="0" rtlCol="0">
            <a:spAutoFit/>
          </a:bodyPr>
          <a:lstStyle/>
          <a:p>
            <a:pPr fontAlgn="auto">
              <a:spcBef>
                <a:spcPts val="0"/>
              </a:spcBef>
              <a:spcAft>
                <a:spcPts val="0"/>
              </a:spcAft>
            </a:pPr>
            <a:r>
              <a:rPr lang="en-US" sz="4400" b="1" cap="small" dirty="0" smtClean="0">
                <a:solidFill>
                  <a:schemeClr val="tx1">
                    <a:lumMod val="75000"/>
                    <a:lumOff val="25000"/>
                  </a:schemeClr>
                </a:solidFill>
                <a:latin typeface="Trebuchet MS" pitchFamily="34" charset="0"/>
              </a:rPr>
              <a:t>Alignment Exercise</a:t>
            </a:r>
            <a:endParaRPr lang="en-US" sz="4400" b="1" cap="small" dirty="0">
              <a:solidFill>
                <a:schemeClr val="tx1">
                  <a:lumMod val="75000"/>
                  <a:lumOff val="25000"/>
                </a:schemeClr>
              </a:solidFill>
              <a:latin typeface="Trebuchet MS" pitchFamily="34" charset="0"/>
            </a:endParaRPr>
          </a:p>
        </p:txBody>
      </p:sp>
    </p:spTree>
    <p:extLst>
      <p:ext uri="{BB962C8B-B14F-4D97-AF65-F5344CB8AC3E}">
        <p14:creationId xmlns:p14="http://schemas.microsoft.com/office/powerpoint/2010/main" xmlns="" val="4146601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Horizontal)">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16" presetClass="entr" presetSubtype="42"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Horizontal)">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1000"/>
                            </p:stCondLst>
                            <p:childTnLst>
                              <p:par>
                                <p:cTn id="34" presetID="16" presetClass="entr" presetSubtype="42"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Horizontal)">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1500"/>
                            </p:stCondLst>
                            <p:childTnLst>
                              <p:par>
                                <p:cTn id="41" presetID="16" presetClass="entr" presetSubtype="42"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outHorizontal)">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2000"/>
                            </p:stCondLst>
                            <p:childTnLst>
                              <p:par>
                                <p:cTn id="48" presetID="16" presetClass="entr" presetSubtype="42"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outHorizontal)">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p:bldP spid="16" grpId="0"/>
      <p:bldP spid="17" grpId="0"/>
      <p:bldP spid="18" grpId="0"/>
      <p:bldP spid="19"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8" name="Rectangle 7"/>
          <p:cNvSpPr/>
          <p:nvPr/>
        </p:nvSpPr>
        <p:spPr>
          <a:xfrm>
            <a:off x="0" y="-27296"/>
            <a:ext cx="9144000" cy="301752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981736"/>
            <a:ext cx="9144000" cy="287626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0" y="2985448"/>
            <a:ext cx="9144000" cy="996696"/>
          </a:xfrm>
          <a:prstGeom prst="rect">
            <a:avLst/>
          </a:prstGeom>
          <a:solidFill>
            <a:schemeClr val="bg1">
              <a:alpha val="82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
        <p:nvSpPr>
          <p:cNvPr id="10" name="Title 1"/>
          <p:cNvSpPr txBox="1">
            <a:spLocks/>
          </p:cNvSpPr>
          <p:nvPr/>
        </p:nvSpPr>
        <p:spPr bwMode="auto">
          <a:xfrm>
            <a:off x="0" y="2936544"/>
            <a:ext cx="9144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Using CONNECT</a:t>
            </a: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Tree>
    <p:extLst>
      <p:ext uri="{BB962C8B-B14F-4D97-AF65-F5344CB8AC3E}">
        <p14:creationId xmlns:p14="http://schemas.microsoft.com/office/powerpoint/2010/main" xmlns="" val="23526956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10" presetClass="exit" presetSubtype="0" fill="hold" grpId="1"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screen"/>
          <a:srcRect/>
          <a:stretch>
            <a:fillRect/>
          </a:stretch>
        </p:blipFill>
        <p:spPr bwMode="auto">
          <a:xfrm>
            <a:off x="0" y="672152"/>
            <a:ext cx="9144000" cy="6172200"/>
          </a:xfrm>
          <a:prstGeom prst="rect">
            <a:avLst/>
          </a:prstGeom>
          <a:noFill/>
          <a:ln w="9525">
            <a:noFill/>
            <a:miter lim="800000"/>
            <a:headEnd/>
            <a:tailEnd/>
          </a:ln>
        </p:spPr>
      </p:pic>
      <p:pic>
        <p:nvPicPr>
          <p:cNvPr id="11" name="Picture 4"/>
          <p:cNvPicPr>
            <a:picLocks noChangeAspect="1" noChangeArrowheads="1"/>
          </p:cNvPicPr>
          <p:nvPr/>
        </p:nvPicPr>
        <p:blipFill>
          <a:blip r:embed="rId3" cstate="screen">
            <a:lum bright="-30000"/>
          </a:blip>
          <a:srcRect/>
          <a:stretch>
            <a:fillRect/>
          </a:stretch>
        </p:blipFill>
        <p:spPr bwMode="auto">
          <a:xfrm>
            <a:off x="0" y="672152"/>
            <a:ext cx="9144000" cy="6238991"/>
          </a:xfrm>
          <a:prstGeom prst="rect">
            <a:avLst/>
          </a:prstGeom>
          <a:noFill/>
          <a:ln w="9525">
            <a:noFill/>
            <a:miter lim="800000"/>
            <a:headEnd/>
            <a:tailEnd/>
          </a:ln>
        </p:spPr>
      </p:pic>
      <p:sp>
        <p:nvSpPr>
          <p:cNvPr id="6" name="Rounded Rectangle 5" descr="gray panel"/>
          <p:cNvSpPr/>
          <p:nvPr/>
        </p:nvSpPr>
        <p:spPr>
          <a:xfrm>
            <a:off x="0" y="0"/>
            <a:ext cx="9144000" cy="685800"/>
          </a:xfrm>
          <a:prstGeom prst="roundRect">
            <a:avLst>
              <a:gd name="adj" fmla="val 0"/>
            </a:avLst>
          </a:prstGeom>
          <a:gradFill flip="none" rotWithShape="1">
            <a:gsLst>
              <a:gs pos="0">
                <a:srgbClr val="808080">
                  <a:alpha val="90000"/>
                </a:srgbClr>
              </a:gs>
              <a:gs pos="50000">
                <a:schemeClr val="tx1">
                  <a:lumMod val="65000"/>
                  <a:lumOff val="35000"/>
                  <a:alpha val="90000"/>
                </a:schemeClr>
              </a:gs>
              <a:gs pos="100000">
                <a:schemeClr val="tx1">
                  <a:lumMod val="85000"/>
                  <a:lumOff val="1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fontAlgn="auto">
              <a:spcBef>
                <a:spcPts val="0"/>
              </a:spcBef>
              <a:spcAft>
                <a:spcPts val="0"/>
              </a:spcAft>
            </a:pPr>
            <a:r>
              <a:rPr lang="en-US" sz="3000" b="1" dirty="0" smtClean="0">
                <a:solidFill>
                  <a:schemeClr val="bg1"/>
                </a:solidFill>
                <a:latin typeface="Trebuchet MS" pitchFamily="34" charset="0"/>
              </a:rPr>
              <a:t>1. Go to ceds.ed.gov and Select Tools/Connect</a:t>
            </a:r>
          </a:p>
        </p:txBody>
      </p:sp>
      <p:pic>
        <p:nvPicPr>
          <p:cNvPr id="10" name="Picture 4"/>
          <p:cNvPicPr>
            <a:picLocks noChangeAspect="1" noChangeArrowheads="1"/>
          </p:cNvPicPr>
          <p:nvPr/>
        </p:nvPicPr>
        <p:blipFill>
          <a:blip r:embed="rId4" cstate="screen"/>
          <a:srcRect/>
          <a:stretch>
            <a:fillRect/>
          </a:stretch>
        </p:blipFill>
        <p:spPr bwMode="auto">
          <a:xfrm>
            <a:off x="3107339" y="1594655"/>
            <a:ext cx="1812674" cy="849700"/>
          </a:xfrm>
          <a:prstGeom prst="rect">
            <a:avLst/>
          </a:prstGeom>
          <a:noFill/>
          <a:ln w="25400">
            <a:solidFill>
              <a:srgbClr val="50A700"/>
            </a:solidFill>
            <a:miter lim="800000"/>
            <a:headEnd/>
            <a:tailEnd/>
          </a:ln>
        </p:spPr>
      </p:pic>
      <p:pic>
        <p:nvPicPr>
          <p:cNvPr id="7" name="Picture 6" descr="pointer.png"/>
          <p:cNvPicPr>
            <a:picLocks noChangeAspect="1"/>
          </p:cNvPicPr>
          <p:nvPr/>
        </p:nvPicPr>
        <p:blipFill>
          <a:blip r:embed="rId5" cstate="screen"/>
          <a:stretch>
            <a:fillRect/>
          </a:stretch>
        </p:blipFill>
        <p:spPr>
          <a:xfrm>
            <a:off x="3606424" y="2253624"/>
            <a:ext cx="457200" cy="5384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19519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685800"/>
            <a:ext cx="9144000" cy="6989136"/>
          </a:xfrm>
          <a:prstGeom prst="rect">
            <a:avLst/>
          </a:prstGeom>
          <a:noFill/>
          <a:ln w="9525">
            <a:noFill/>
            <a:miter lim="800000"/>
            <a:headEnd/>
            <a:tailEnd/>
          </a:ln>
        </p:spPr>
      </p:pic>
      <p:sp>
        <p:nvSpPr>
          <p:cNvPr id="4" name="Rounded Rectangle 3" descr="gray panel"/>
          <p:cNvSpPr/>
          <p:nvPr/>
        </p:nvSpPr>
        <p:spPr>
          <a:xfrm>
            <a:off x="0" y="0"/>
            <a:ext cx="9144000" cy="685800"/>
          </a:xfrm>
          <a:prstGeom prst="roundRect">
            <a:avLst>
              <a:gd name="adj" fmla="val 0"/>
            </a:avLst>
          </a:prstGeom>
          <a:gradFill flip="none" rotWithShape="1">
            <a:gsLst>
              <a:gs pos="0">
                <a:srgbClr val="808080">
                  <a:alpha val="90000"/>
                </a:srgbClr>
              </a:gs>
              <a:gs pos="50000">
                <a:schemeClr val="tx1">
                  <a:lumMod val="65000"/>
                  <a:lumOff val="35000"/>
                  <a:alpha val="90000"/>
                </a:schemeClr>
              </a:gs>
              <a:gs pos="100000">
                <a:schemeClr val="tx1">
                  <a:lumMod val="85000"/>
                  <a:lumOff val="1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fontAlgn="auto">
              <a:spcBef>
                <a:spcPts val="0"/>
              </a:spcBef>
              <a:spcAft>
                <a:spcPts val="0"/>
              </a:spcAft>
            </a:pPr>
            <a:r>
              <a:rPr lang="en-US" sz="3000" b="1" dirty="0" smtClean="0">
                <a:solidFill>
                  <a:schemeClr val="bg1"/>
                </a:solidFill>
                <a:latin typeface="Trebuchet MS" pitchFamily="34" charset="0"/>
              </a:rPr>
              <a:t>2. Select “Find Existing Connection”</a:t>
            </a:r>
          </a:p>
        </p:txBody>
      </p:sp>
      <p:pic>
        <p:nvPicPr>
          <p:cNvPr id="7" name="Picture 2"/>
          <p:cNvPicPr>
            <a:picLocks noChangeAspect="1" noChangeArrowheads="1"/>
          </p:cNvPicPr>
          <p:nvPr/>
        </p:nvPicPr>
        <p:blipFill>
          <a:blip r:embed="rId2" cstate="screen">
            <a:lum bright="-30000"/>
          </a:blip>
          <a:srcRect b="-304"/>
          <a:stretch>
            <a:fillRect/>
          </a:stretch>
        </p:blipFill>
        <p:spPr bwMode="auto">
          <a:xfrm>
            <a:off x="0" y="685800"/>
            <a:ext cx="9144000" cy="7010400"/>
          </a:xfrm>
          <a:prstGeom prst="rect">
            <a:avLst/>
          </a:prstGeom>
          <a:noFill/>
          <a:ln w="9525">
            <a:noFill/>
            <a:miter lim="800000"/>
            <a:headEnd/>
            <a:tailEnd/>
          </a:ln>
        </p:spPr>
      </p:pic>
      <p:pic>
        <p:nvPicPr>
          <p:cNvPr id="8" name="Picture 2"/>
          <p:cNvPicPr>
            <a:picLocks noChangeAspect="1" noChangeArrowheads="1"/>
          </p:cNvPicPr>
          <p:nvPr/>
        </p:nvPicPr>
        <p:blipFill>
          <a:blip r:embed="rId3" cstate="screen"/>
          <a:srcRect/>
          <a:stretch>
            <a:fillRect/>
          </a:stretch>
        </p:blipFill>
        <p:spPr bwMode="auto">
          <a:xfrm>
            <a:off x="7010400" y="1981200"/>
            <a:ext cx="1371600" cy="762000"/>
          </a:xfrm>
          <a:prstGeom prst="rect">
            <a:avLst/>
          </a:prstGeom>
          <a:noFill/>
          <a:ln w="25400">
            <a:solidFill>
              <a:srgbClr val="50A700"/>
            </a:solidFill>
            <a:miter lim="800000"/>
            <a:headEnd/>
            <a:tailEnd/>
          </a:ln>
        </p:spPr>
      </p:pic>
      <p:pic>
        <p:nvPicPr>
          <p:cNvPr id="9" name="Picture 8" descr="pointer.png"/>
          <p:cNvPicPr>
            <a:picLocks noChangeAspect="1"/>
          </p:cNvPicPr>
          <p:nvPr/>
        </p:nvPicPr>
        <p:blipFill>
          <a:blip r:embed="rId4" cstate="screen"/>
          <a:stretch>
            <a:fillRect/>
          </a:stretch>
        </p:blipFill>
        <p:spPr>
          <a:xfrm>
            <a:off x="7848600" y="2362200"/>
            <a:ext cx="457200" cy="5384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30086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a:stretch>
            <a:fillRect/>
          </a:stretch>
        </p:blipFill>
        <p:spPr bwMode="auto">
          <a:xfrm>
            <a:off x="0" y="685799"/>
            <a:ext cx="9144000" cy="6172201"/>
          </a:xfrm>
          <a:prstGeom prst="rect">
            <a:avLst/>
          </a:prstGeom>
          <a:noFill/>
          <a:ln w="9525">
            <a:noFill/>
            <a:miter lim="800000"/>
            <a:headEnd/>
            <a:tailEnd/>
          </a:ln>
        </p:spPr>
      </p:pic>
      <p:sp>
        <p:nvSpPr>
          <p:cNvPr id="4" name="Rounded Rectangle 3" descr="gray panel"/>
          <p:cNvSpPr/>
          <p:nvPr/>
        </p:nvSpPr>
        <p:spPr>
          <a:xfrm>
            <a:off x="0" y="0"/>
            <a:ext cx="9144000" cy="685800"/>
          </a:xfrm>
          <a:prstGeom prst="roundRect">
            <a:avLst>
              <a:gd name="adj" fmla="val 0"/>
            </a:avLst>
          </a:prstGeom>
          <a:gradFill flip="none" rotWithShape="1">
            <a:gsLst>
              <a:gs pos="0">
                <a:srgbClr val="808080">
                  <a:alpha val="90000"/>
                </a:srgbClr>
              </a:gs>
              <a:gs pos="50000">
                <a:schemeClr val="tx1">
                  <a:lumMod val="65000"/>
                  <a:lumOff val="35000"/>
                  <a:alpha val="90000"/>
                </a:schemeClr>
              </a:gs>
              <a:gs pos="100000">
                <a:schemeClr val="tx1">
                  <a:lumMod val="85000"/>
                  <a:lumOff val="1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fontAlgn="auto">
              <a:spcBef>
                <a:spcPts val="0"/>
              </a:spcBef>
              <a:spcAft>
                <a:spcPts val="0"/>
              </a:spcAft>
            </a:pPr>
            <a:r>
              <a:rPr lang="en-US" sz="3000" b="1" dirty="0" smtClean="0">
                <a:solidFill>
                  <a:schemeClr val="bg1"/>
                </a:solidFill>
                <a:latin typeface="Trebuchet MS" pitchFamily="34" charset="0"/>
              </a:rPr>
              <a:t>3. Search by Keywords or Select a Category</a:t>
            </a:r>
          </a:p>
        </p:txBody>
      </p:sp>
      <p:pic>
        <p:nvPicPr>
          <p:cNvPr id="10" name="Picture 2"/>
          <p:cNvPicPr>
            <a:picLocks noChangeAspect="1" noChangeArrowheads="1"/>
          </p:cNvPicPr>
          <p:nvPr/>
        </p:nvPicPr>
        <p:blipFill>
          <a:blip r:embed="rId2" cstate="screen">
            <a:lum bright="-30000"/>
          </a:blip>
          <a:srcRect/>
          <a:stretch>
            <a:fillRect/>
          </a:stretch>
        </p:blipFill>
        <p:spPr bwMode="auto">
          <a:xfrm>
            <a:off x="0" y="685800"/>
            <a:ext cx="9144000" cy="6172201"/>
          </a:xfrm>
          <a:prstGeom prst="rect">
            <a:avLst/>
          </a:prstGeom>
          <a:noFill/>
          <a:ln w="9525">
            <a:noFill/>
            <a:miter lim="800000"/>
            <a:headEnd/>
            <a:tailEnd/>
          </a:ln>
        </p:spPr>
      </p:pic>
      <p:pic>
        <p:nvPicPr>
          <p:cNvPr id="11" name="Picture 2"/>
          <p:cNvPicPr>
            <a:picLocks noChangeAspect="1" noChangeArrowheads="1"/>
          </p:cNvPicPr>
          <p:nvPr/>
        </p:nvPicPr>
        <p:blipFill>
          <a:blip r:embed="rId3" cstate="screen"/>
          <a:srcRect/>
          <a:stretch>
            <a:fillRect/>
          </a:stretch>
        </p:blipFill>
        <p:spPr bwMode="auto">
          <a:xfrm>
            <a:off x="228600" y="3625687"/>
            <a:ext cx="6096000" cy="2501863"/>
          </a:xfrm>
          <a:prstGeom prst="rect">
            <a:avLst/>
          </a:prstGeom>
          <a:noFill/>
          <a:ln w="25400">
            <a:solidFill>
              <a:srgbClr val="50A700"/>
            </a:solidFill>
            <a:miter lim="800000"/>
            <a:headEnd/>
            <a:tailEnd/>
          </a:ln>
        </p:spPr>
      </p:pic>
      <p:pic>
        <p:nvPicPr>
          <p:cNvPr id="9" name="Picture 8" descr="pointer.png"/>
          <p:cNvPicPr>
            <a:picLocks noChangeAspect="1"/>
          </p:cNvPicPr>
          <p:nvPr/>
        </p:nvPicPr>
        <p:blipFill>
          <a:blip r:embed="rId4" cstate="screen"/>
          <a:stretch>
            <a:fillRect/>
          </a:stretch>
        </p:blipFill>
        <p:spPr>
          <a:xfrm>
            <a:off x="2971800" y="5791200"/>
            <a:ext cx="457200" cy="5384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263889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0" y="685799"/>
            <a:ext cx="9144000" cy="6209051"/>
          </a:xfrm>
          <a:prstGeom prst="rect">
            <a:avLst/>
          </a:prstGeom>
          <a:noFill/>
          <a:ln w="9525">
            <a:noFill/>
            <a:miter lim="800000"/>
            <a:headEnd/>
            <a:tailEnd/>
          </a:ln>
        </p:spPr>
      </p:pic>
      <p:sp>
        <p:nvSpPr>
          <p:cNvPr id="6" name="Rounded Rectangle 5" descr="gray panel"/>
          <p:cNvSpPr/>
          <p:nvPr/>
        </p:nvSpPr>
        <p:spPr>
          <a:xfrm>
            <a:off x="0" y="0"/>
            <a:ext cx="9144000" cy="685800"/>
          </a:xfrm>
          <a:prstGeom prst="roundRect">
            <a:avLst>
              <a:gd name="adj" fmla="val 0"/>
            </a:avLst>
          </a:prstGeom>
          <a:gradFill flip="none" rotWithShape="1">
            <a:gsLst>
              <a:gs pos="0">
                <a:srgbClr val="808080">
                  <a:alpha val="90000"/>
                </a:srgbClr>
              </a:gs>
              <a:gs pos="50000">
                <a:schemeClr val="tx1">
                  <a:lumMod val="65000"/>
                  <a:lumOff val="35000"/>
                  <a:alpha val="90000"/>
                </a:schemeClr>
              </a:gs>
              <a:gs pos="100000">
                <a:schemeClr val="tx1">
                  <a:lumMod val="85000"/>
                  <a:lumOff val="1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fontAlgn="auto">
              <a:spcBef>
                <a:spcPts val="0"/>
              </a:spcBef>
              <a:spcAft>
                <a:spcPts val="0"/>
              </a:spcAft>
            </a:pPr>
            <a:r>
              <a:rPr lang="en-US" sz="3000" b="1" dirty="0" smtClean="0">
                <a:solidFill>
                  <a:schemeClr val="bg1"/>
                </a:solidFill>
                <a:latin typeface="Trebuchet MS" pitchFamily="34" charset="0"/>
              </a:rPr>
              <a:t>4. This Example Selects a P20W Policy Question</a:t>
            </a:r>
          </a:p>
        </p:txBody>
      </p:sp>
      <p:pic>
        <p:nvPicPr>
          <p:cNvPr id="13" name="Picture 2"/>
          <p:cNvPicPr>
            <a:picLocks noChangeAspect="1" noChangeArrowheads="1"/>
          </p:cNvPicPr>
          <p:nvPr/>
        </p:nvPicPr>
        <p:blipFill>
          <a:blip r:embed="rId2" cstate="screen">
            <a:lum bright="-30000"/>
          </a:blip>
          <a:srcRect/>
          <a:stretch>
            <a:fillRect/>
          </a:stretch>
        </p:blipFill>
        <p:spPr bwMode="auto">
          <a:xfrm>
            <a:off x="0" y="672152"/>
            <a:ext cx="9144000" cy="6209051"/>
          </a:xfrm>
          <a:prstGeom prst="rect">
            <a:avLst/>
          </a:prstGeom>
          <a:noFill/>
          <a:ln w="9525">
            <a:noFill/>
            <a:miter lim="800000"/>
            <a:headEnd/>
            <a:tailEnd/>
          </a:ln>
        </p:spPr>
      </p:pic>
      <p:pic>
        <p:nvPicPr>
          <p:cNvPr id="16" name="Picture 2"/>
          <p:cNvPicPr>
            <a:picLocks noChangeAspect="1" noChangeArrowheads="1"/>
          </p:cNvPicPr>
          <p:nvPr/>
        </p:nvPicPr>
        <p:blipFill>
          <a:blip r:embed="rId3" cstate="screen"/>
          <a:srcRect/>
          <a:stretch>
            <a:fillRect/>
          </a:stretch>
        </p:blipFill>
        <p:spPr bwMode="auto">
          <a:xfrm>
            <a:off x="152400" y="4648200"/>
            <a:ext cx="8763000" cy="762000"/>
          </a:xfrm>
          <a:prstGeom prst="rect">
            <a:avLst/>
          </a:prstGeom>
          <a:noFill/>
          <a:ln w="25400">
            <a:solidFill>
              <a:srgbClr val="50A700"/>
            </a:solidFill>
            <a:miter lim="800000"/>
            <a:headEnd/>
            <a:tailEnd/>
          </a:ln>
        </p:spPr>
      </p:pic>
      <p:pic>
        <p:nvPicPr>
          <p:cNvPr id="15" name="Picture 14" descr="pointer.png"/>
          <p:cNvPicPr>
            <a:picLocks noChangeAspect="1"/>
          </p:cNvPicPr>
          <p:nvPr/>
        </p:nvPicPr>
        <p:blipFill>
          <a:blip r:embed="rId4" cstate="screen"/>
          <a:stretch>
            <a:fillRect/>
          </a:stretch>
        </p:blipFill>
        <p:spPr>
          <a:xfrm>
            <a:off x="968992" y="5105400"/>
            <a:ext cx="457200" cy="5384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406709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srcRect/>
          <a:stretch>
            <a:fillRect/>
          </a:stretch>
        </p:blipFill>
        <p:spPr bwMode="auto">
          <a:xfrm>
            <a:off x="0" y="644856"/>
            <a:ext cx="9144000" cy="6199496"/>
          </a:xfrm>
          <a:prstGeom prst="rect">
            <a:avLst/>
          </a:prstGeom>
          <a:noFill/>
          <a:ln w="9525">
            <a:noFill/>
            <a:miter lim="800000"/>
            <a:headEnd/>
            <a:tailEnd/>
          </a:ln>
        </p:spPr>
      </p:pic>
      <p:sp>
        <p:nvSpPr>
          <p:cNvPr id="4" name="Rounded Rectangle 3" descr="gray panel"/>
          <p:cNvSpPr/>
          <p:nvPr/>
        </p:nvSpPr>
        <p:spPr>
          <a:xfrm>
            <a:off x="0" y="0"/>
            <a:ext cx="9144000" cy="685800"/>
          </a:xfrm>
          <a:prstGeom prst="roundRect">
            <a:avLst>
              <a:gd name="adj" fmla="val 0"/>
            </a:avLst>
          </a:prstGeom>
          <a:gradFill flip="none" rotWithShape="1">
            <a:gsLst>
              <a:gs pos="0">
                <a:srgbClr val="808080">
                  <a:alpha val="90000"/>
                </a:srgbClr>
              </a:gs>
              <a:gs pos="50000">
                <a:schemeClr val="tx1">
                  <a:lumMod val="65000"/>
                  <a:lumOff val="35000"/>
                  <a:alpha val="90000"/>
                </a:schemeClr>
              </a:gs>
              <a:gs pos="100000">
                <a:schemeClr val="tx1">
                  <a:lumMod val="85000"/>
                  <a:lumOff val="1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fontAlgn="auto">
              <a:spcBef>
                <a:spcPts val="0"/>
              </a:spcBef>
              <a:spcAft>
                <a:spcPts val="0"/>
              </a:spcAft>
            </a:pPr>
            <a:r>
              <a:rPr lang="en-US" sz="3000" b="1" dirty="0" smtClean="0">
                <a:solidFill>
                  <a:schemeClr val="bg1"/>
                </a:solidFill>
                <a:latin typeface="Trebuchet MS" pitchFamily="34" charset="0"/>
              </a:rPr>
              <a:t>5. View Policy Question information</a:t>
            </a:r>
          </a:p>
        </p:txBody>
      </p:sp>
      <p:pic>
        <p:nvPicPr>
          <p:cNvPr id="8" name="Picture 7" descr="pointer.png"/>
          <p:cNvPicPr>
            <a:picLocks noChangeAspect="1"/>
          </p:cNvPicPr>
          <p:nvPr/>
        </p:nvPicPr>
        <p:blipFill>
          <a:blip r:embed="rId3" cstate="screen"/>
          <a:stretch>
            <a:fillRect/>
          </a:stretch>
        </p:blipFill>
        <p:spPr>
          <a:xfrm>
            <a:off x="152400" y="5715000"/>
            <a:ext cx="457200" cy="5384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16198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lum bright="-30000"/>
          </a:blip>
          <a:srcRect/>
          <a:stretch>
            <a:fillRect/>
          </a:stretch>
        </p:blipFill>
        <p:spPr bwMode="auto">
          <a:xfrm>
            <a:off x="0" y="644856"/>
            <a:ext cx="9144000" cy="6302752"/>
          </a:xfrm>
          <a:prstGeom prst="rect">
            <a:avLst/>
          </a:prstGeom>
          <a:noFill/>
          <a:ln w="9525">
            <a:noFill/>
            <a:miter lim="800000"/>
            <a:headEnd/>
            <a:tailEnd/>
          </a:ln>
        </p:spPr>
      </p:pic>
      <p:sp>
        <p:nvSpPr>
          <p:cNvPr id="4" name="Rounded Rectangle 3" descr="gray panel"/>
          <p:cNvSpPr/>
          <p:nvPr/>
        </p:nvSpPr>
        <p:spPr>
          <a:xfrm>
            <a:off x="0" y="0"/>
            <a:ext cx="9144000" cy="685800"/>
          </a:xfrm>
          <a:prstGeom prst="roundRect">
            <a:avLst>
              <a:gd name="adj" fmla="val 0"/>
            </a:avLst>
          </a:prstGeom>
          <a:gradFill flip="none" rotWithShape="1">
            <a:gsLst>
              <a:gs pos="0">
                <a:srgbClr val="808080">
                  <a:alpha val="90000"/>
                </a:srgbClr>
              </a:gs>
              <a:gs pos="50000">
                <a:schemeClr val="tx1">
                  <a:lumMod val="65000"/>
                  <a:lumOff val="35000"/>
                  <a:alpha val="90000"/>
                </a:schemeClr>
              </a:gs>
              <a:gs pos="100000">
                <a:schemeClr val="tx1">
                  <a:lumMod val="85000"/>
                  <a:lumOff val="1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fontAlgn="auto">
              <a:spcBef>
                <a:spcPts val="0"/>
              </a:spcBef>
              <a:spcAft>
                <a:spcPts val="0"/>
              </a:spcAft>
            </a:pPr>
            <a:r>
              <a:rPr lang="en-US" sz="2600" b="1" dirty="0" smtClean="0">
                <a:solidFill>
                  <a:schemeClr val="bg1"/>
                </a:solidFill>
                <a:latin typeface="Trebuchet MS" pitchFamily="34" charset="0"/>
              </a:rPr>
              <a:t>6. View CEDS Elements needed to answer the question</a:t>
            </a:r>
            <a:endParaRPr lang="en-US" sz="3000" b="1" dirty="0" smtClean="0">
              <a:solidFill>
                <a:schemeClr val="bg1"/>
              </a:solidFill>
              <a:latin typeface="Trebuchet MS" pitchFamily="34" charset="0"/>
            </a:endParaRPr>
          </a:p>
        </p:txBody>
      </p:sp>
      <p:pic>
        <p:nvPicPr>
          <p:cNvPr id="5122" name="Picture 2"/>
          <p:cNvPicPr>
            <a:picLocks noChangeAspect="1" noChangeArrowheads="1"/>
          </p:cNvPicPr>
          <p:nvPr/>
        </p:nvPicPr>
        <p:blipFill>
          <a:blip r:embed="rId3" cstate="screen"/>
          <a:srcRect/>
          <a:stretch>
            <a:fillRect/>
          </a:stretch>
        </p:blipFill>
        <p:spPr bwMode="auto">
          <a:xfrm>
            <a:off x="228600" y="5589896"/>
            <a:ext cx="8612281" cy="4343400"/>
          </a:xfrm>
          <a:prstGeom prst="rect">
            <a:avLst/>
          </a:prstGeom>
          <a:noFill/>
          <a:ln w="25400">
            <a:solidFill>
              <a:srgbClr val="50A700"/>
            </a:solidFill>
            <a:miter lim="800000"/>
            <a:headEnd/>
            <a:tailEnd/>
          </a:ln>
        </p:spPr>
      </p:pic>
      <p:sp>
        <p:nvSpPr>
          <p:cNvPr id="6" name="Rectangle 5"/>
          <p:cNvSpPr/>
          <p:nvPr/>
        </p:nvSpPr>
        <p:spPr>
          <a:xfrm>
            <a:off x="4689144" y="2756848"/>
            <a:ext cx="2667000" cy="457200"/>
          </a:xfrm>
          <a:prstGeom prst="rect">
            <a:avLst/>
          </a:prstGeom>
          <a:noFill/>
          <a:ln>
            <a:solidFill>
              <a:srgbClr val="50A7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0616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08881E-6 L 0.00416 -0.46623 " pathEditMode="relative" rAng="0" ptsTypes="AA">
                                      <p:cBhvr>
                                        <p:cTn id="6" dur="2000" fill="hold"/>
                                        <p:tgtEl>
                                          <p:spTgt spid="5122"/>
                                        </p:tgtEl>
                                        <p:attrNameLst>
                                          <p:attrName>ppt_x</p:attrName>
                                          <p:attrName>ppt_y</p:attrName>
                                        </p:attrNameLst>
                                      </p:cBhvr>
                                      <p:rCtr x="200" y="-233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screen"/>
          <a:srcRect/>
          <a:stretch>
            <a:fillRect/>
          </a:stretch>
        </p:blipFill>
        <p:spPr bwMode="auto">
          <a:xfrm>
            <a:off x="0" y="672152"/>
            <a:ext cx="9144000" cy="6172200"/>
          </a:xfrm>
          <a:prstGeom prst="rect">
            <a:avLst/>
          </a:prstGeom>
          <a:noFill/>
          <a:ln w="9525">
            <a:noFill/>
            <a:miter lim="800000"/>
            <a:headEnd/>
            <a:tailEnd/>
          </a:ln>
        </p:spPr>
      </p:pic>
      <p:sp>
        <p:nvSpPr>
          <p:cNvPr id="4" name="Rounded Rectangle 3" descr="gray panel"/>
          <p:cNvSpPr/>
          <p:nvPr/>
        </p:nvSpPr>
        <p:spPr>
          <a:xfrm>
            <a:off x="0" y="0"/>
            <a:ext cx="9144000" cy="685800"/>
          </a:xfrm>
          <a:prstGeom prst="roundRect">
            <a:avLst>
              <a:gd name="adj" fmla="val 0"/>
            </a:avLst>
          </a:prstGeom>
          <a:gradFill flip="none" rotWithShape="1">
            <a:gsLst>
              <a:gs pos="0">
                <a:srgbClr val="808080">
                  <a:alpha val="90000"/>
                </a:srgbClr>
              </a:gs>
              <a:gs pos="50000">
                <a:schemeClr val="tx1">
                  <a:lumMod val="65000"/>
                  <a:lumOff val="35000"/>
                  <a:alpha val="90000"/>
                </a:schemeClr>
              </a:gs>
              <a:gs pos="100000">
                <a:schemeClr val="tx1">
                  <a:lumMod val="85000"/>
                  <a:lumOff val="1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fontAlgn="auto">
              <a:spcBef>
                <a:spcPts val="0"/>
              </a:spcBef>
              <a:spcAft>
                <a:spcPts val="0"/>
              </a:spcAft>
            </a:pPr>
            <a:r>
              <a:rPr lang="en-US" sz="2800" b="1" dirty="0" smtClean="0">
                <a:solidFill>
                  <a:schemeClr val="bg1"/>
                </a:solidFill>
                <a:latin typeface="Trebuchet MS" pitchFamily="34" charset="0"/>
              </a:rPr>
              <a:t>7. Click the Element to view a detailed description</a:t>
            </a:r>
          </a:p>
        </p:txBody>
      </p:sp>
    </p:spTree>
    <p:extLst>
      <p:ext uri="{BB962C8B-B14F-4D97-AF65-F5344CB8AC3E}">
        <p14:creationId xmlns:p14="http://schemas.microsoft.com/office/powerpoint/2010/main" xmlns="" val="594530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 background"/>
          <p:cNvPicPr>
            <a:picLocks noChangeAspect="1"/>
          </p:cNvPicPr>
          <p:nvPr/>
        </p:nvPicPr>
        <p:blipFill>
          <a:blip r:embed="rId3" cstate="screen">
            <a:duotone>
              <a:schemeClr val="accent4">
                <a:shade val="45000"/>
                <a:satMod val="135000"/>
              </a:schemeClr>
              <a:prstClr val="white"/>
            </a:duotone>
            <a:lum bright="50000" contrast="-15000"/>
          </a:blip>
          <a:srcRect/>
          <a:stretch>
            <a:fillRect/>
          </a:stretch>
        </p:blipFill>
        <p:spPr>
          <a:xfrm>
            <a:off x="0" y="1295400"/>
            <a:ext cx="9144000" cy="5638800"/>
          </a:xfrm>
          <a:prstGeom prst="rect">
            <a:avLst/>
          </a:prstGeom>
        </p:spPr>
      </p:pic>
      <p:sp>
        <p:nvSpPr>
          <p:cNvPr id="9" name="Rectangle 8"/>
          <p:cNvSpPr/>
          <p:nvPr/>
        </p:nvSpPr>
        <p:spPr>
          <a:xfrm>
            <a:off x="0" y="5257800"/>
            <a:ext cx="152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1281995"/>
            <a:ext cx="7924800" cy="769441"/>
          </a:xfrm>
          <a:prstGeom prst="rect">
            <a:avLst/>
          </a:prstGeom>
          <a:noFill/>
        </p:spPr>
        <p:txBody>
          <a:bodyPr wrap="square" rtlCol="0">
            <a:spAutoFit/>
          </a:bodyPr>
          <a:lstStyle/>
          <a:p>
            <a:r>
              <a:rPr lang="en-US" sz="4400" b="1" dirty="0" smtClean="0">
                <a:solidFill>
                  <a:srgbClr val="531C79"/>
                </a:solidFill>
                <a:latin typeface="Trebuchet MS" pitchFamily="34" charset="0"/>
              </a:rPr>
              <a:t>FOR EXAMPLE: </a:t>
            </a:r>
            <a:r>
              <a:rPr lang="en-US" sz="4400" b="1" dirty="0" smtClean="0">
                <a:solidFill>
                  <a:srgbClr val="50A700"/>
                </a:solidFill>
                <a:effectLst>
                  <a:outerShdw blurRad="38100" dist="38100" dir="2700000" algn="tl">
                    <a:srgbClr val="000000">
                      <a:alpha val="43137"/>
                    </a:srgbClr>
                  </a:outerShdw>
                </a:effectLst>
                <a:latin typeface="Trebuchet MS" pitchFamily="34" charset="0"/>
              </a:rPr>
              <a:t>Sign symbols</a:t>
            </a:r>
            <a:endParaRPr lang="en-US" sz="4000" dirty="0" smtClean="0">
              <a:solidFill>
                <a:srgbClr val="50A700"/>
              </a:solidFill>
              <a:effectLst>
                <a:outerShdw blurRad="38100" dist="38100" dir="2700000" algn="tl">
                  <a:srgbClr val="000000">
                    <a:alpha val="43137"/>
                  </a:srgbClr>
                </a:outerShdw>
              </a:effectLst>
              <a:latin typeface="Trebuchet MS" pitchFamily="34" charset="0"/>
            </a:endParaRPr>
          </a:p>
        </p:txBody>
      </p:sp>
      <p:sp>
        <p:nvSpPr>
          <p:cNvPr id="6" name="TextBox 5"/>
          <p:cNvSpPr txBox="1"/>
          <p:nvPr/>
        </p:nvSpPr>
        <p:spPr>
          <a:xfrm>
            <a:off x="666509" y="2286000"/>
            <a:ext cx="7924800" cy="707886"/>
          </a:xfrm>
          <a:prstGeom prst="rect">
            <a:avLst/>
          </a:prstGeom>
          <a:noFill/>
        </p:spPr>
        <p:txBody>
          <a:bodyPr wrap="square" rtlCol="0">
            <a:spAutoFit/>
          </a:bodyPr>
          <a:lstStyle/>
          <a:p>
            <a:r>
              <a:rPr lang="en-US" sz="4000" b="1" dirty="0" smtClean="0">
                <a:solidFill>
                  <a:srgbClr val="50A700"/>
                </a:solidFill>
                <a:effectLst>
                  <a:outerShdw blurRad="38100" dist="38100" dir="2700000" algn="tl">
                    <a:srgbClr val="000000">
                      <a:alpha val="43137"/>
                    </a:srgbClr>
                  </a:outerShdw>
                </a:effectLst>
                <a:latin typeface="Trebuchet MS" pitchFamily="34" charset="0"/>
              </a:rPr>
              <a:t>Imagine...</a:t>
            </a:r>
          </a:p>
        </p:txBody>
      </p:sp>
      <p:sp>
        <p:nvSpPr>
          <p:cNvPr id="7" name="TextBox 6"/>
          <p:cNvSpPr txBox="1"/>
          <p:nvPr/>
        </p:nvSpPr>
        <p:spPr>
          <a:xfrm>
            <a:off x="685800" y="3274874"/>
            <a:ext cx="7924800" cy="2369880"/>
          </a:xfrm>
          <a:prstGeom prst="rect">
            <a:avLst/>
          </a:prstGeom>
          <a:noFill/>
        </p:spPr>
        <p:txBody>
          <a:bodyPr wrap="square" rtlCol="0">
            <a:spAutoFit/>
          </a:bodyPr>
          <a:lstStyle/>
          <a:p>
            <a:r>
              <a:rPr lang="en-US" sz="3600" dirty="0" smtClean="0">
                <a:solidFill>
                  <a:srgbClr val="737373"/>
                </a:solidFill>
                <a:latin typeface="Trebuchet MS" pitchFamily="34" charset="0"/>
              </a:rPr>
              <a:t>You arrive at an </a:t>
            </a:r>
            <a:r>
              <a:rPr lang="en-US" sz="3600" b="1" dirty="0" smtClean="0">
                <a:solidFill>
                  <a:srgbClr val="50A700"/>
                </a:solidFill>
                <a:effectLst>
                  <a:outerShdw blurRad="38100" dist="38100" dir="2700000" algn="tl">
                    <a:srgbClr val="000000">
                      <a:alpha val="43137"/>
                    </a:srgbClr>
                  </a:outerShdw>
                </a:effectLst>
                <a:latin typeface="Trebuchet MS" pitchFamily="34" charset="0"/>
              </a:rPr>
              <a:t>airport</a:t>
            </a:r>
            <a:r>
              <a:rPr lang="en-US" sz="3600" b="1" dirty="0" smtClean="0">
                <a:solidFill>
                  <a:srgbClr val="5FC800"/>
                </a:solidFill>
                <a:latin typeface="Trebuchet MS" pitchFamily="34" charset="0"/>
              </a:rPr>
              <a:t> </a:t>
            </a:r>
            <a:r>
              <a:rPr lang="en-US" sz="3600" dirty="0" smtClean="0">
                <a:solidFill>
                  <a:srgbClr val="737373"/>
                </a:solidFill>
                <a:latin typeface="Trebuchet MS" pitchFamily="34" charset="0"/>
              </a:rPr>
              <a:t>in a </a:t>
            </a:r>
            <a:r>
              <a:rPr lang="en-US" sz="3600" b="1" dirty="0" smtClean="0">
                <a:solidFill>
                  <a:srgbClr val="50A700"/>
                </a:solidFill>
                <a:effectLst>
                  <a:outerShdw blurRad="38100" dist="38100" dir="2700000" algn="tl">
                    <a:srgbClr val="000000">
                      <a:alpha val="43137"/>
                    </a:srgbClr>
                  </a:outerShdw>
                </a:effectLst>
                <a:latin typeface="Trebuchet MS" pitchFamily="34" charset="0"/>
              </a:rPr>
              <a:t>foreign city </a:t>
            </a:r>
            <a:r>
              <a:rPr lang="en-US" sz="3600" dirty="0" smtClean="0">
                <a:solidFill>
                  <a:srgbClr val="737373"/>
                </a:solidFill>
                <a:latin typeface="Trebuchet MS" pitchFamily="34" charset="0"/>
              </a:rPr>
              <a:t>where an </a:t>
            </a:r>
            <a:r>
              <a:rPr lang="en-US" sz="3600" b="1" dirty="0" smtClean="0">
                <a:solidFill>
                  <a:srgbClr val="50A700"/>
                </a:solidFill>
                <a:effectLst>
                  <a:outerShdw blurRad="38100" dist="38100" dir="2700000" algn="tl">
                    <a:srgbClr val="000000">
                      <a:alpha val="43137"/>
                    </a:srgbClr>
                  </a:outerShdw>
                </a:effectLst>
                <a:latin typeface="Trebuchet MS" pitchFamily="34" charset="0"/>
              </a:rPr>
              <a:t>unfamiliar language </a:t>
            </a:r>
            <a:r>
              <a:rPr lang="en-US" sz="3600" dirty="0" smtClean="0">
                <a:solidFill>
                  <a:srgbClr val="737373"/>
                </a:solidFill>
                <a:latin typeface="Trebuchet MS" pitchFamily="34" charset="0"/>
              </a:rPr>
              <a:t>is spoken. </a:t>
            </a:r>
          </a:p>
          <a:p>
            <a:endParaRPr lang="en-US" sz="3600" dirty="0" smtClean="0">
              <a:solidFill>
                <a:schemeClr val="bg1"/>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xmlns="" val="3497428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srcRect/>
          <a:stretch>
            <a:fillRect/>
          </a:stretch>
        </p:blipFill>
        <p:spPr bwMode="auto">
          <a:xfrm>
            <a:off x="0" y="644856"/>
            <a:ext cx="9144000" cy="6199496"/>
          </a:xfrm>
          <a:prstGeom prst="rect">
            <a:avLst/>
          </a:prstGeom>
          <a:noFill/>
          <a:ln w="9525">
            <a:noFill/>
            <a:miter lim="800000"/>
            <a:headEnd/>
            <a:tailEnd/>
          </a:ln>
        </p:spPr>
      </p:pic>
      <p:sp>
        <p:nvSpPr>
          <p:cNvPr id="4" name="Rounded Rectangle 3" descr="gray panel"/>
          <p:cNvSpPr/>
          <p:nvPr/>
        </p:nvSpPr>
        <p:spPr>
          <a:xfrm>
            <a:off x="0" y="0"/>
            <a:ext cx="9144000" cy="685800"/>
          </a:xfrm>
          <a:prstGeom prst="roundRect">
            <a:avLst>
              <a:gd name="adj" fmla="val 0"/>
            </a:avLst>
          </a:prstGeom>
          <a:gradFill flip="none" rotWithShape="1">
            <a:gsLst>
              <a:gs pos="0">
                <a:srgbClr val="808080">
                  <a:alpha val="90000"/>
                </a:srgbClr>
              </a:gs>
              <a:gs pos="50000">
                <a:schemeClr val="tx1">
                  <a:lumMod val="65000"/>
                  <a:lumOff val="35000"/>
                  <a:alpha val="90000"/>
                </a:schemeClr>
              </a:gs>
              <a:gs pos="100000">
                <a:schemeClr val="tx1">
                  <a:lumMod val="85000"/>
                  <a:lumOff val="1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fontAlgn="auto">
              <a:spcBef>
                <a:spcPts val="0"/>
              </a:spcBef>
              <a:spcAft>
                <a:spcPts val="0"/>
              </a:spcAft>
            </a:pPr>
            <a:r>
              <a:rPr lang="en-US" sz="2700" b="1" dirty="0" smtClean="0">
                <a:solidFill>
                  <a:schemeClr val="bg1"/>
                </a:solidFill>
                <a:latin typeface="Trebuchet MS" pitchFamily="34" charset="0"/>
              </a:rPr>
              <a:t>8. Click Analysis Recommendations for formulas, etc.</a:t>
            </a:r>
          </a:p>
        </p:txBody>
      </p:sp>
      <p:pic>
        <p:nvPicPr>
          <p:cNvPr id="8" name="Picture 7" descr="pointer.png"/>
          <p:cNvPicPr>
            <a:picLocks noChangeAspect="1"/>
          </p:cNvPicPr>
          <p:nvPr/>
        </p:nvPicPr>
        <p:blipFill>
          <a:blip r:embed="rId3" cstate="screen"/>
          <a:stretch>
            <a:fillRect/>
          </a:stretch>
        </p:blipFill>
        <p:spPr>
          <a:xfrm>
            <a:off x="152400" y="6090920"/>
            <a:ext cx="457200" cy="5384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223100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lum bright="-30000"/>
          </a:blip>
          <a:srcRect/>
          <a:stretch>
            <a:fillRect/>
          </a:stretch>
        </p:blipFill>
        <p:spPr bwMode="auto">
          <a:xfrm>
            <a:off x="0" y="644856"/>
            <a:ext cx="9144000" cy="6302752"/>
          </a:xfrm>
          <a:prstGeom prst="rect">
            <a:avLst/>
          </a:prstGeom>
          <a:noFill/>
          <a:ln w="9525">
            <a:noFill/>
            <a:miter lim="800000"/>
            <a:headEnd/>
            <a:tailEnd/>
          </a:ln>
        </p:spPr>
      </p:pic>
      <p:sp>
        <p:nvSpPr>
          <p:cNvPr id="4" name="Rounded Rectangle 3" descr="gray panel"/>
          <p:cNvSpPr/>
          <p:nvPr/>
        </p:nvSpPr>
        <p:spPr>
          <a:xfrm>
            <a:off x="0" y="0"/>
            <a:ext cx="9144000" cy="685800"/>
          </a:xfrm>
          <a:prstGeom prst="roundRect">
            <a:avLst>
              <a:gd name="adj" fmla="val 0"/>
            </a:avLst>
          </a:prstGeom>
          <a:gradFill flip="none" rotWithShape="1">
            <a:gsLst>
              <a:gs pos="0">
                <a:srgbClr val="808080">
                  <a:alpha val="90000"/>
                </a:srgbClr>
              </a:gs>
              <a:gs pos="50000">
                <a:schemeClr val="tx1">
                  <a:lumMod val="65000"/>
                  <a:lumOff val="35000"/>
                  <a:alpha val="90000"/>
                </a:schemeClr>
              </a:gs>
              <a:gs pos="100000">
                <a:schemeClr val="tx1">
                  <a:lumMod val="85000"/>
                  <a:lumOff val="1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fontAlgn="auto">
              <a:spcBef>
                <a:spcPts val="0"/>
              </a:spcBef>
              <a:spcAft>
                <a:spcPts val="0"/>
              </a:spcAft>
            </a:pPr>
            <a:r>
              <a:rPr lang="en-US" sz="2700" b="1" dirty="0" smtClean="0">
                <a:solidFill>
                  <a:schemeClr val="bg1"/>
                </a:solidFill>
                <a:latin typeface="Trebuchet MS" pitchFamily="34" charset="0"/>
              </a:rPr>
              <a:t>8. Click Analysis Recommendations for formulas, etc.</a:t>
            </a:r>
          </a:p>
        </p:txBody>
      </p:sp>
      <p:pic>
        <p:nvPicPr>
          <p:cNvPr id="5" name="Picture 2"/>
          <p:cNvPicPr>
            <a:picLocks noChangeAspect="1" noChangeArrowheads="1"/>
          </p:cNvPicPr>
          <p:nvPr/>
        </p:nvPicPr>
        <p:blipFill>
          <a:blip r:embed="rId3" cstate="screen"/>
          <a:srcRect/>
          <a:stretch>
            <a:fillRect/>
          </a:stretch>
        </p:blipFill>
        <p:spPr bwMode="auto">
          <a:xfrm>
            <a:off x="214952" y="5929952"/>
            <a:ext cx="8624248" cy="7509044"/>
          </a:xfrm>
          <a:prstGeom prst="rect">
            <a:avLst/>
          </a:prstGeom>
          <a:noFill/>
          <a:ln w="25400">
            <a:solidFill>
              <a:srgbClr val="50A700"/>
            </a:solidFill>
            <a:miter lim="800000"/>
            <a:headEnd/>
            <a:tailEnd/>
          </a:ln>
        </p:spPr>
      </p:pic>
    </p:spTree>
    <p:extLst>
      <p:ext uri="{BB962C8B-B14F-4D97-AF65-F5344CB8AC3E}">
        <p14:creationId xmlns:p14="http://schemas.microsoft.com/office/powerpoint/2010/main" xmlns="" val="364737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0033 -0.23404 L -0.0033 -0.85569 " pathEditMode="relative" rAng="0" ptsTypes="AA">
                                      <p:cBhvr>
                                        <p:cTn id="6" dur="1000" fill="hold"/>
                                        <p:tgtEl>
                                          <p:spTgt spid="5"/>
                                        </p:tgtEl>
                                        <p:attrNameLst>
                                          <p:attrName>ppt_x</p:attrName>
                                          <p:attrName>ppt_y</p:attrName>
                                        </p:attrNameLst>
                                      </p:cBhvr>
                                      <p:rCtr x="0" y="-3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srcRect/>
          <a:stretch>
            <a:fillRect/>
          </a:stretch>
        </p:blipFill>
        <p:spPr bwMode="auto">
          <a:xfrm>
            <a:off x="0" y="644856"/>
            <a:ext cx="9144000" cy="6199496"/>
          </a:xfrm>
          <a:prstGeom prst="rect">
            <a:avLst/>
          </a:prstGeom>
          <a:noFill/>
          <a:ln w="9525">
            <a:noFill/>
            <a:miter lim="800000"/>
            <a:headEnd/>
            <a:tailEnd/>
          </a:ln>
        </p:spPr>
      </p:pic>
      <p:sp>
        <p:nvSpPr>
          <p:cNvPr id="4" name="Rounded Rectangle 3" descr="gray panel"/>
          <p:cNvSpPr/>
          <p:nvPr/>
        </p:nvSpPr>
        <p:spPr>
          <a:xfrm>
            <a:off x="0" y="0"/>
            <a:ext cx="9144000" cy="685800"/>
          </a:xfrm>
          <a:prstGeom prst="roundRect">
            <a:avLst>
              <a:gd name="adj" fmla="val 0"/>
            </a:avLst>
          </a:prstGeom>
          <a:gradFill flip="none" rotWithShape="1">
            <a:gsLst>
              <a:gs pos="0">
                <a:srgbClr val="808080">
                  <a:alpha val="90000"/>
                </a:srgbClr>
              </a:gs>
              <a:gs pos="50000">
                <a:schemeClr val="tx1">
                  <a:lumMod val="65000"/>
                  <a:lumOff val="35000"/>
                  <a:alpha val="90000"/>
                </a:schemeClr>
              </a:gs>
              <a:gs pos="100000">
                <a:schemeClr val="tx1">
                  <a:lumMod val="85000"/>
                  <a:lumOff val="1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fontAlgn="auto">
              <a:spcBef>
                <a:spcPts val="0"/>
              </a:spcBef>
              <a:spcAft>
                <a:spcPts val="0"/>
              </a:spcAft>
            </a:pPr>
            <a:r>
              <a:rPr lang="en-US" sz="3000" b="1" dirty="0" smtClean="0">
                <a:solidFill>
                  <a:schemeClr val="bg1"/>
                </a:solidFill>
                <a:latin typeface="Trebuchet MS" pitchFamily="34" charset="0"/>
              </a:rPr>
              <a:t>9. Download the Connection</a:t>
            </a:r>
          </a:p>
        </p:txBody>
      </p:sp>
      <p:pic>
        <p:nvPicPr>
          <p:cNvPr id="8" name="Picture 7" descr="pointer.png"/>
          <p:cNvPicPr>
            <a:picLocks noChangeAspect="1"/>
          </p:cNvPicPr>
          <p:nvPr/>
        </p:nvPicPr>
        <p:blipFill>
          <a:blip r:embed="rId3" cstate="screen"/>
          <a:stretch>
            <a:fillRect/>
          </a:stretch>
        </p:blipFill>
        <p:spPr>
          <a:xfrm>
            <a:off x="8077200" y="3048000"/>
            <a:ext cx="457200" cy="5384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171666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srcRect/>
          <a:stretch>
            <a:fillRect/>
          </a:stretch>
        </p:blipFill>
        <p:spPr bwMode="auto">
          <a:xfrm>
            <a:off x="0" y="644856"/>
            <a:ext cx="9144000" cy="6199496"/>
          </a:xfrm>
          <a:prstGeom prst="rect">
            <a:avLst/>
          </a:prstGeom>
          <a:noFill/>
          <a:ln w="9525">
            <a:noFill/>
            <a:miter lim="800000"/>
            <a:headEnd/>
            <a:tailEnd/>
          </a:ln>
        </p:spPr>
      </p:pic>
      <p:sp>
        <p:nvSpPr>
          <p:cNvPr id="4" name="Rounded Rectangle 3" descr="gray panel"/>
          <p:cNvSpPr/>
          <p:nvPr/>
        </p:nvSpPr>
        <p:spPr>
          <a:xfrm>
            <a:off x="0" y="0"/>
            <a:ext cx="9144000" cy="685800"/>
          </a:xfrm>
          <a:prstGeom prst="roundRect">
            <a:avLst>
              <a:gd name="adj" fmla="val 0"/>
            </a:avLst>
          </a:prstGeom>
          <a:gradFill flip="none" rotWithShape="1">
            <a:gsLst>
              <a:gs pos="0">
                <a:srgbClr val="808080">
                  <a:alpha val="90000"/>
                </a:srgbClr>
              </a:gs>
              <a:gs pos="50000">
                <a:schemeClr val="tx1">
                  <a:lumMod val="65000"/>
                  <a:lumOff val="35000"/>
                  <a:alpha val="90000"/>
                </a:schemeClr>
              </a:gs>
              <a:gs pos="100000">
                <a:schemeClr val="tx1">
                  <a:lumMod val="85000"/>
                  <a:lumOff val="1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fontAlgn="auto">
              <a:spcBef>
                <a:spcPts val="0"/>
              </a:spcBef>
              <a:spcAft>
                <a:spcPts val="0"/>
              </a:spcAft>
            </a:pPr>
            <a:r>
              <a:rPr lang="en-US" sz="3000" b="1" dirty="0" smtClean="0">
                <a:solidFill>
                  <a:schemeClr val="bg1"/>
                </a:solidFill>
                <a:latin typeface="Trebuchet MS" pitchFamily="34" charset="0"/>
              </a:rPr>
              <a:t>9. Download the Connection</a:t>
            </a:r>
          </a:p>
        </p:txBody>
      </p:sp>
      <p:pic>
        <p:nvPicPr>
          <p:cNvPr id="8195" name="Picture 3"/>
          <p:cNvPicPr>
            <a:picLocks noChangeAspect="1" noChangeArrowheads="1"/>
          </p:cNvPicPr>
          <p:nvPr/>
        </p:nvPicPr>
        <p:blipFill>
          <a:blip r:embed="rId3" cstate="screen"/>
          <a:srcRect/>
          <a:stretch>
            <a:fillRect/>
          </a:stretch>
        </p:blipFill>
        <p:spPr bwMode="auto">
          <a:xfrm>
            <a:off x="0" y="609600"/>
            <a:ext cx="9144000" cy="6273110"/>
          </a:xfrm>
          <a:prstGeom prst="rect">
            <a:avLst/>
          </a:prstGeom>
          <a:noFill/>
          <a:ln w="9525">
            <a:noFill/>
            <a:miter lim="800000"/>
            <a:headEnd/>
            <a:tailEnd/>
          </a:ln>
        </p:spPr>
      </p:pic>
    </p:spTree>
    <p:extLst>
      <p:ext uri="{BB962C8B-B14F-4D97-AF65-F5344CB8AC3E}">
        <p14:creationId xmlns:p14="http://schemas.microsoft.com/office/powerpoint/2010/main" xmlns="" val="6641147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Delaware’s CEDS Example</a:t>
            </a:r>
            <a:endParaRPr lang="en-US" dirty="0"/>
          </a:p>
        </p:txBody>
      </p:sp>
      <p:sp>
        <p:nvSpPr>
          <p:cNvPr id="3" name="Content Placeholder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312676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smtClean="0"/>
              <a:t>Delaware</a:t>
            </a:r>
          </a:p>
        </p:txBody>
      </p:sp>
      <p:sp>
        <p:nvSpPr>
          <p:cNvPr id="2051" name="Content Placeholder 2"/>
          <p:cNvSpPr>
            <a:spLocks noGrp="1"/>
          </p:cNvSpPr>
          <p:nvPr>
            <p:ph idx="1"/>
          </p:nvPr>
        </p:nvSpPr>
        <p:spPr/>
        <p:txBody>
          <a:bodyPr/>
          <a:lstStyle/>
          <a:p>
            <a:pPr eaLnBrk="1" hangingPunct="1"/>
            <a:r>
              <a:rPr lang="en-US" dirty="0" smtClean="0"/>
              <a:t>Background</a:t>
            </a:r>
          </a:p>
          <a:p>
            <a:pPr lvl="1" eaLnBrk="1" hangingPunct="1"/>
            <a:r>
              <a:rPr lang="en-US" dirty="0" smtClean="0"/>
              <a:t>Delaware Department of Education’s Early Development &amp; Learning Resources Work Group</a:t>
            </a:r>
          </a:p>
          <a:p>
            <a:pPr lvl="1" eaLnBrk="1" hangingPunct="1"/>
            <a:r>
              <a:rPr lang="en-US" dirty="0" smtClean="0"/>
              <a:t>Started out as a group of individuals who worked with early childhood programs. Became a formal working group approximately 3 years ago</a:t>
            </a:r>
          </a:p>
          <a:p>
            <a:pPr lvl="1" eaLnBrk="1" hangingPunct="1"/>
            <a:r>
              <a:rPr lang="en-US" dirty="0" smtClean="0"/>
              <a:t>First dedicated data person came on board nearly 2 years ago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DE DOE Early Childhood Programs</a:t>
            </a:r>
          </a:p>
        </p:txBody>
      </p:sp>
      <p:sp>
        <p:nvSpPr>
          <p:cNvPr id="9" name="Slide Number Placeholder 8"/>
          <p:cNvSpPr>
            <a:spLocks noGrp="1"/>
          </p:cNvSpPr>
          <p:nvPr>
            <p:ph type="sldNum" sz="quarter" idx="4294967295"/>
          </p:nvPr>
        </p:nvSpPr>
        <p:spPr>
          <a:xfrm>
            <a:off x="6553200" y="6356350"/>
            <a:ext cx="2133600" cy="365125"/>
          </a:xfrm>
          <a:prstGeom prst="rect">
            <a:avLst/>
          </a:prstGeom>
        </p:spPr>
        <p:txBody>
          <a:bodyPr/>
          <a:lstStyle/>
          <a:p>
            <a:pPr>
              <a:defRPr/>
            </a:pPr>
            <a:fld id="{6318A357-C4A2-4853-814A-567D4A83D0CA}" type="slidenum">
              <a:rPr lang="en-US"/>
              <a:pPr>
                <a:defRPr/>
              </a:pPr>
              <a:t>56</a:t>
            </a:fld>
            <a:endParaRPr lang="en-US" dirty="0"/>
          </a:p>
        </p:txBody>
      </p:sp>
      <p:graphicFrame>
        <p:nvGraphicFramePr>
          <p:cNvPr id="10" name="Table 9"/>
          <p:cNvGraphicFramePr>
            <a:graphicFrameLocks noGrp="1"/>
          </p:cNvGraphicFramePr>
          <p:nvPr/>
        </p:nvGraphicFramePr>
        <p:xfrm>
          <a:off x="762000" y="1600200"/>
          <a:ext cx="7620003" cy="3657602"/>
        </p:xfrm>
        <a:graphic>
          <a:graphicData uri="http://schemas.openxmlformats.org/drawingml/2006/table">
            <a:tbl>
              <a:tblPr/>
              <a:tblGrid>
                <a:gridCol w="1573089"/>
                <a:gridCol w="792122"/>
                <a:gridCol w="1361114"/>
                <a:gridCol w="1361114"/>
                <a:gridCol w="1361114"/>
                <a:gridCol w="1171450"/>
              </a:tblGrid>
              <a:tr h="281354">
                <a:tc>
                  <a:txBody>
                    <a:bodyPr/>
                    <a:lstStyle/>
                    <a:p>
                      <a:pPr algn="l" fontAlgn="b"/>
                      <a:r>
                        <a:rPr lang="en-US" sz="800" b="1" i="0" u="none" strike="noStrike">
                          <a:solidFill>
                            <a:srgbClr val="000000"/>
                          </a:solidFill>
                          <a:latin typeface="Calibri"/>
                        </a:rPr>
                        <a:t> </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PAT</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HS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EHS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ECAP</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IDEA 619 Part B</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54">
                <a:tc>
                  <a:txBody>
                    <a:bodyPr/>
                    <a:lstStyle/>
                    <a:p>
                      <a:pPr algn="l" fontAlgn="b"/>
                      <a:r>
                        <a:rPr lang="en-US" sz="800" b="0" i="0" u="none" strike="noStrike">
                          <a:solidFill>
                            <a:srgbClr val="000000"/>
                          </a:solidFill>
                          <a:latin typeface="Calibri"/>
                        </a:rPr>
                        <a:t>Program Type</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State</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Federal</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Federal</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State</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Federal</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54">
                <a:tc>
                  <a:txBody>
                    <a:bodyPr/>
                    <a:lstStyle/>
                    <a:p>
                      <a:pPr algn="l" fontAlgn="b"/>
                      <a:r>
                        <a:rPr lang="en-US" sz="800" b="0" i="0" u="none" strike="noStrike">
                          <a:solidFill>
                            <a:srgbClr val="000000"/>
                          </a:solidFill>
                          <a:latin typeface="Calibri"/>
                        </a:rPr>
                        <a:t>Ages Served</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B-3</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3-5</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B-3</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3-5</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54">
                <a:tc>
                  <a:txBody>
                    <a:bodyPr/>
                    <a:lstStyle/>
                    <a:p>
                      <a:pPr algn="l" fontAlgn="b"/>
                      <a:r>
                        <a:rPr lang="en-US" sz="800" b="0" i="0" u="none" strike="noStrike">
                          <a:solidFill>
                            <a:srgbClr val="000000"/>
                          </a:solidFill>
                          <a:latin typeface="Calibri"/>
                        </a:rPr>
                        <a:t>Populations Served</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at risk</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Low-Income, Disabilities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Low-Income, Disabilities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Low-Income, Disabilities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Disabilities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54">
                <a:tc>
                  <a:txBody>
                    <a:bodyPr/>
                    <a:lstStyle/>
                    <a:p>
                      <a:pPr algn="l" fontAlgn="b"/>
                      <a:r>
                        <a:rPr lang="en-US" sz="800" b="0" i="0" u="none" strike="noStrike">
                          <a:solidFill>
                            <a:srgbClr val="000000"/>
                          </a:solidFill>
                          <a:latin typeface="Calibri"/>
                        </a:rPr>
                        <a:t>Local Programs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NCC</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NCC</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NCC</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NCC</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NCC</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54">
                <a:tc>
                  <a:txBody>
                    <a:bodyPr/>
                    <a:lstStyle/>
                    <a:p>
                      <a:pPr algn="l" fontAlgn="b"/>
                      <a:r>
                        <a:rPr lang="en-US" sz="800" b="0" i="0" u="none" strike="noStrike">
                          <a:solidFill>
                            <a:srgbClr val="000000"/>
                          </a:solidFill>
                          <a:latin typeface="Calibri"/>
                        </a:rPr>
                        <a:t>Local Programs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Kent</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Kent</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Kent</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Kent</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Kent</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54">
                <a:tc>
                  <a:txBody>
                    <a:bodyPr/>
                    <a:lstStyle/>
                    <a:p>
                      <a:pPr algn="l" fontAlgn="b"/>
                      <a:r>
                        <a:rPr lang="en-US" sz="800" b="0" i="0" u="none" strike="noStrike">
                          <a:solidFill>
                            <a:srgbClr val="000000"/>
                          </a:solidFill>
                          <a:latin typeface="Calibri"/>
                        </a:rPr>
                        <a:t>Local Programs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Sussex</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Sussex</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Sussex</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Sussex</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Sussex</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54">
                <a:tc>
                  <a:txBody>
                    <a:bodyPr/>
                    <a:lstStyle/>
                    <a:p>
                      <a:pPr algn="l" fontAlgn="b"/>
                      <a:r>
                        <a:rPr lang="en-US" sz="800" b="0" i="0" u="none" strike="noStrike">
                          <a:solidFill>
                            <a:srgbClr val="000000"/>
                          </a:solidFill>
                          <a:latin typeface="Calibri"/>
                        </a:rPr>
                        <a:t>Number of Programs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12</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14</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54">
                <a:tc>
                  <a:txBody>
                    <a:bodyPr/>
                    <a:lstStyle/>
                    <a:p>
                      <a:pPr algn="l" fontAlgn="b"/>
                      <a:r>
                        <a:rPr lang="en-US" sz="800" b="0" i="0" u="none" strike="noStrike">
                          <a:solidFill>
                            <a:srgbClr val="000000"/>
                          </a:solidFill>
                          <a:latin typeface="Calibri"/>
                        </a:rPr>
                        <a:t>Number of children/families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1400</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1265</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284</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843</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1551</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54">
                <a:tc>
                  <a:txBody>
                    <a:bodyPr/>
                    <a:lstStyle/>
                    <a:p>
                      <a:pPr algn="l" fontAlgn="b"/>
                      <a:r>
                        <a:rPr lang="en-US" sz="800" b="0" i="0" u="none" strike="noStrike">
                          <a:solidFill>
                            <a:srgbClr val="000000"/>
                          </a:solidFill>
                          <a:latin typeface="Calibri"/>
                        </a:rPr>
                        <a:t>Data Location</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Visit Track</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eSchoolPlus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eSchoolPlus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eSchoolPlus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IEPPLUS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54">
                <a:tc>
                  <a:txBody>
                    <a:bodyPr/>
                    <a:lstStyle/>
                    <a:p>
                      <a:pPr algn="l" fontAlgn="b"/>
                      <a:r>
                        <a:rPr lang="en-US" sz="800" b="0" i="0" u="none" strike="noStrike">
                          <a:solidFill>
                            <a:srgbClr val="000000"/>
                          </a:solidFill>
                          <a:latin typeface="Calibri"/>
                        </a:rPr>
                        <a:t>Data Location</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DELSIS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ChildPlus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ChildPlus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ChildPlus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eSchoolPlus for COSF</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54">
                <a:tc>
                  <a:txBody>
                    <a:bodyPr/>
                    <a:lstStyle/>
                    <a:p>
                      <a:pPr algn="l" fontAlgn="b"/>
                      <a:r>
                        <a:rPr lang="en-US" sz="800" b="0" i="0" u="none" strike="noStrike">
                          <a:solidFill>
                            <a:srgbClr val="000000"/>
                          </a:solidFill>
                          <a:latin typeface="Calibri"/>
                        </a:rPr>
                        <a:t>Data Location</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COPA</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COPA</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COPA</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54">
                <a:tc>
                  <a:txBody>
                    <a:bodyPr/>
                    <a:lstStyle/>
                    <a:p>
                      <a:pPr algn="l" fontAlgn="b"/>
                      <a:r>
                        <a:rPr lang="en-US" sz="800" b="0" i="0" u="none" strike="noStrike">
                          <a:solidFill>
                            <a:srgbClr val="000000"/>
                          </a:solidFill>
                          <a:latin typeface="Calibri"/>
                        </a:rPr>
                        <a:t>Data Location</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Ages &amp; Stages</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Teaching Strategies Gold</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Teaching Strategies Gold</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Teaching Strategies Gold</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Multiple</a:t>
                      </a:r>
                    </a:p>
                  </a:txBody>
                  <a:tcPr marL="6694" marR="6694" marT="6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Early Childhood Data Sources</a:t>
            </a:r>
          </a:p>
        </p:txBody>
      </p:sp>
      <p:sp>
        <p:nvSpPr>
          <p:cNvPr id="4099" name="Content Placeholder 2"/>
          <p:cNvSpPr>
            <a:spLocks noGrp="1"/>
          </p:cNvSpPr>
          <p:nvPr>
            <p:ph idx="1"/>
          </p:nvPr>
        </p:nvSpPr>
        <p:spPr/>
        <p:txBody>
          <a:bodyPr/>
          <a:lstStyle/>
          <a:p>
            <a:pPr eaLnBrk="1" hangingPunct="1"/>
            <a:r>
              <a:rPr lang="en-US" smtClean="0"/>
              <a:t>Delaware Practitioners in Early Childhood Database (DPEC) (DOE)</a:t>
            </a:r>
          </a:p>
          <a:p>
            <a:pPr eaLnBrk="1" hangingPunct="1"/>
            <a:r>
              <a:rPr lang="en-US" smtClean="0"/>
              <a:t>Office of Child Care Licensing (DSCYF)</a:t>
            </a:r>
          </a:p>
          <a:p>
            <a:pPr eaLnBrk="1" hangingPunct="1"/>
            <a:r>
              <a:rPr lang="en-US" smtClean="0"/>
              <a:t>Quality Rating Improvement System (QRIS) (UD)</a:t>
            </a:r>
          </a:p>
          <a:p>
            <a:pPr eaLnBrk="1" hangingPunct="1"/>
            <a:r>
              <a:rPr lang="en-US" smtClean="0"/>
              <a:t>Professional Development Registration Database (UD)</a:t>
            </a:r>
          </a:p>
          <a:p>
            <a:pPr eaLnBrk="1" hangingPunct="1"/>
            <a:r>
              <a:rPr lang="en-US" smtClean="0"/>
              <a:t>Part C 619 IDEA (DHSS)</a:t>
            </a:r>
          </a:p>
          <a:p>
            <a:pPr eaLnBrk="1" hangingPunct="1"/>
            <a:endParaRPr lang="en-US"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02B69057-EE6D-43C4-85C3-2C17B7932D48}" type="slidenum">
              <a:rPr lang="en-US"/>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Delaware and CEDS</a:t>
            </a:r>
          </a:p>
        </p:txBody>
      </p:sp>
      <p:sp>
        <p:nvSpPr>
          <p:cNvPr id="5123" name="Content Placeholder 2"/>
          <p:cNvSpPr>
            <a:spLocks noGrp="1"/>
          </p:cNvSpPr>
          <p:nvPr>
            <p:ph idx="1"/>
          </p:nvPr>
        </p:nvSpPr>
        <p:spPr/>
        <p:txBody>
          <a:bodyPr/>
          <a:lstStyle/>
          <a:p>
            <a:r>
              <a:rPr lang="en-US" dirty="0" smtClean="0"/>
              <a:t>Common Education Data Standards (CEDS)</a:t>
            </a:r>
          </a:p>
          <a:p>
            <a:pPr lvl="1"/>
            <a:r>
              <a:rPr lang="en-US" dirty="0" smtClean="0"/>
              <a:t>Voluntary Common Vocabulary</a:t>
            </a:r>
          </a:p>
          <a:p>
            <a:pPr lvl="1"/>
            <a:r>
              <a:rPr lang="en-US" dirty="0" smtClean="0"/>
              <a:t>CEDS Alignment Tool</a:t>
            </a:r>
          </a:p>
          <a:p>
            <a:pPr lvl="2"/>
            <a:r>
              <a:rPr lang="en-US" dirty="0" smtClean="0"/>
              <a:t>Web based tool that allows stakeholders to</a:t>
            </a:r>
          </a:p>
          <a:p>
            <a:pPr lvl="3"/>
            <a:r>
              <a:rPr lang="en-US" sz="1800" dirty="0" smtClean="0"/>
              <a:t>Import or input their data dictionaries</a:t>
            </a:r>
          </a:p>
          <a:p>
            <a:pPr lvl="3"/>
            <a:r>
              <a:rPr lang="en-US" sz="1800" dirty="0" smtClean="0"/>
              <a:t>Align their data to CEDS</a:t>
            </a:r>
          </a:p>
          <a:p>
            <a:pPr lvl="3"/>
            <a:r>
              <a:rPr lang="en-US" sz="1800" dirty="0" smtClean="0"/>
              <a:t>Compare their data elements to others</a:t>
            </a:r>
          </a:p>
          <a:p>
            <a:pPr lvl="2" eaLnBrk="1" hangingPunct="1"/>
            <a:endParaRPr lang="en-US"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Delaware and CEDS</a:t>
            </a:r>
          </a:p>
        </p:txBody>
      </p:sp>
      <p:sp>
        <p:nvSpPr>
          <p:cNvPr id="9" name="Slide Number Placeholder 8"/>
          <p:cNvSpPr>
            <a:spLocks noGrp="1"/>
          </p:cNvSpPr>
          <p:nvPr>
            <p:ph type="sldNum" sz="quarter" idx="4294967295"/>
          </p:nvPr>
        </p:nvSpPr>
        <p:spPr>
          <a:xfrm>
            <a:off x="6553200" y="6356350"/>
            <a:ext cx="2133600" cy="365125"/>
          </a:xfrm>
          <a:prstGeom prst="rect">
            <a:avLst/>
          </a:prstGeom>
        </p:spPr>
        <p:txBody>
          <a:bodyPr/>
          <a:lstStyle/>
          <a:p>
            <a:pPr>
              <a:defRPr/>
            </a:pPr>
            <a:fld id="{6318A357-C4A2-4853-814A-567D4A83D0CA}" type="slidenum">
              <a:rPr lang="en-US"/>
              <a:pPr>
                <a:defRPr/>
              </a:pPr>
              <a:t>59</a:t>
            </a:fld>
            <a:endParaRPr lang="en-US" dirty="0"/>
          </a:p>
        </p:txBody>
      </p:sp>
      <p:pic>
        <p:nvPicPr>
          <p:cNvPr id="23555" name="Picture 3"/>
          <p:cNvPicPr>
            <a:picLocks noChangeAspect="1" noChangeArrowheads="1"/>
          </p:cNvPicPr>
          <p:nvPr/>
        </p:nvPicPr>
        <p:blipFill>
          <a:blip r:embed="rId2" cstate="print"/>
          <a:srcRect/>
          <a:stretch>
            <a:fillRect/>
          </a:stretch>
        </p:blipFill>
        <p:spPr bwMode="auto">
          <a:xfrm>
            <a:off x="1142999" y="1676399"/>
            <a:ext cx="7543801" cy="457200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map background"/>
          <p:cNvPicPr>
            <a:picLocks noChangeAspect="1"/>
          </p:cNvPicPr>
          <p:nvPr/>
        </p:nvPicPr>
        <p:blipFill>
          <a:blip r:embed="rId3" cstate="screen">
            <a:duotone>
              <a:schemeClr val="accent4">
                <a:shade val="45000"/>
                <a:satMod val="135000"/>
              </a:schemeClr>
              <a:prstClr val="white"/>
            </a:duotone>
            <a:lum bright="50000" contrast="-15000"/>
          </a:blip>
          <a:srcRect/>
          <a:stretch>
            <a:fillRect/>
          </a:stretch>
        </p:blipFill>
        <p:spPr>
          <a:xfrm>
            <a:off x="0" y="1295400"/>
            <a:ext cx="9144000" cy="5638800"/>
          </a:xfrm>
          <a:prstGeom prst="rect">
            <a:avLst/>
          </a:prstGeom>
        </p:spPr>
      </p:pic>
      <p:sp>
        <p:nvSpPr>
          <p:cNvPr id="29" name="Rectangle 28"/>
          <p:cNvSpPr/>
          <p:nvPr/>
        </p:nvSpPr>
        <p:spPr>
          <a:xfrm>
            <a:off x="0" y="5257800"/>
            <a:ext cx="152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682" name="Picture 2" descr="airport sign 3"/>
          <p:cNvPicPr>
            <a:picLocks noChangeAspect="1" noChangeArrowheads="1"/>
          </p:cNvPicPr>
          <p:nvPr/>
        </p:nvPicPr>
        <p:blipFill>
          <a:blip r:embed="rId4" cstate="screen"/>
          <a:srcRect/>
          <a:stretch>
            <a:fillRect/>
          </a:stretch>
        </p:blipFill>
        <p:spPr bwMode="auto">
          <a:xfrm>
            <a:off x="990600" y="4012744"/>
            <a:ext cx="7398890" cy="2388056"/>
          </a:xfrm>
          <a:prstGeom prst="roundRect">
            <a:avLst/>
          </a:prstGeom>
          <a:noFill/>
          <a:ln w="76200">
            <a:noFill/>
            <a:miter lim="800000"/>
            <a:headEnd/>
            <a:tailEnd/>
          </a:ln>
          <a:effectLst>
            <a:outerShdw blurRad="50800" dist="38100" dir="5400000" algn="t" rotWithShape="0">
              <a:prstClr val="black">
                <a:alpha val="40000"/>
              </a:prstClr>
            </a:outerShdw>
          </a:effectLst>
        </p:spPr>
      </p:pic>
      <p:pic>
        <p:nvPicPr>
          <p:cNvPr id="71683" name="Picture 3" descr="Airport sign 2"/>
          <p:cNvPicPr>
            <a:picLocks noChangeAspect="1" noChangeArrowheads="1"/>
          </p:cNvPicPr>
          <p:nvPr/>
        </p:nvPicPr>
        <p:blipFill>
          <a:blip r:embed="rId5" cstate="screen"/>
          <a:srcRect/>
          <a:stretch>
            <a:fillRect/>
          </a:stretch>
        </p:blipFill>
        <p:spPr bwMode="auto">
          <a:xfrm>
            <a:off x="3962400" y="1765002"/>
            <a:ext cx="4358640" cy="1981200"/>
          </a:xfrm>
          <a:prstGeom prst="roundRect">
            <a:avLst/>
          </a:prstGeom>
          <a:noFill/>
          <a:ln w="76200">
            <a:noFill/>
            <a:miter lim="800000"/>
            <a:headEnd/>
            <a:tailEnd/>
          </a:ln>
          <a:effectLst>
            <a:outerShdw blurRad="50800" dist="38100" dir="5400000" algn="t" rotWithShape="0">
              <a:prstClr val="black">
                <a:alpha val="40000"/>
              </a:prstClr>
            </a:outerShdw>
          </a:effectLst>
        </p:spPr>
      </p:pic>
      <p:pic>
        <p:nvPicPr>
          <p:cNvPr id="71684" name="Picture 4" descr="Airport sign 1"/>
          <p:cNvPicPr>
            <a:picLocks noChangeAspect="1" noChangeArrowheads="1"/>
          </p:cNvPicPr>
          <p:nvPr/>
        </p:nvPicPr>
        <p:blipFill>
          <a:blip r:embed="rId6" cstate="screen"/>
          <a:srcRect/>
          <a:stretch>
            <a:fillRect/>
          </a:stretch>
        </p:blipFill>
        <p:spPr bwMode="auto">
          <a:xfrm>
            <a:off x="990600" y="1752600"/>
            <a:ext cx="2743200" cy="1995054"/>
          </a:xfrm>
          <a:prstGeom prst="roundRect">
            <a:avLst/>
          </a:prstGeom>
          <a:noFill/>
          <a:ln w="76200">
            <a:noFill/>
            <a:miter lim="800000"/>
            <a:headEnd/>
            <a:tailEnd/>
          </a:ln>
          <a:effectLst>
            <a:outerShdw blurRad="50800" dist="38100" dir="5400000" algn="t" rotWithShape="0">
              <a:prstClr val="black">
                <a:alpha val="40000"/>
              </a:prstClr>
            </a:outerShdw>
          </a:effectLst>
        </p:spPr>
      </p:pic>
      <p:sp>
        <p:nvSpPr>
          <p:cNvPr id="31" name="TextBox 30"/>
          <p:cNvSpPr txBox="1"/>
          <p:nvPr/>
        </p:nvSpPr>
        <p:spPr>
          <a:xfrm>
            <a:off x="986161" y="3550266"/>
            <a:ext cx="2743059" cy="215444"/>
          </a:xfrm>
          <a:prstGeom prst="rect">
            <a:avLst/>
          </a:prstGeom>
          <a:noFill/>
        </p:spPr>
        <p:txBody>
          <a:bodyPr wrap="none" rtlCol="0">
            <a:spAutoFit/>
          </a:bodyPr>
          <a:lstStyle/>
          <a:p>
            <a:r>
              <a:rPr lang="en-US" sz="800" dirty="0" smtClean="0">
                <a:solidFill>
                  <a:schemeClr val="bg1">
                    <a:lumMod val="75000"/>
                  </a:schemeClr>
                </a:solidFill>
              </a:rPr>
              <a:t>http://www.flickr.com/photos/japanesepod101/3974018590</a:t>
            </a:r>
            <a:endParaRPr lang="en-US" sz="800" dirty="0">
              <a:solidFill>
                <a:schemeClr val="bg1">
                  <a:lumMod val="75000"/>
                </a:schemeClr>
              </a:solidFill>
            </a:endParaRPr>
          </a:p>
        </p:txBody>
      </p:sp>
      <p:sp>
        <p:nvSpPr>
          <p:cNvPr id="30" name="TextBox 29"/>
          <p:cNvSpPr txBox="1"/>
          <p:nvPr/>
        </p:nvSpPr>
        <p:spPr>
          <a:xfrm>
            <a:off x="5562741" y="3518734"/>
            <a:ext cx="2743059" cy="215444"/>
          </a:xfrm>
          <a:prstGeom prst="rect">
            <a:avLst/>
          </a:prstGeom>
          <a:noFill/>
        </p:spPr>
        <p:txBody>
          <a:bodyPr wrap="none" rtlCol="0">
            <a:spAutoFit/>
          </a:bodyPr>
          <a:lstStyle/>
          <a:p>
            <a:r>
              <a:rPr lang="en-US" sz="800" dirty="0" smtClean="0">
                <a:solidFill>
                  <a:schemeClr val="bg1">
                    <a:lumMod val="75000"/>
                  </a:schemeClr>
                </a:solidFill>
              </a:rPr>
              <a:t>http://www.flickr.com/photos/japanesepod101/3974042578</a:t>
            </a:r>
            <a:endParaRPr lang="en-US" sz="800" dirty="0">
              <a:solidFill>
                <a:schemeClr val="bg1">
                  <a:lumMod val="75000"/>
                </a:schemeClr>
              </a:solidFill>
            </a:endParaRPr>
          </a:p>
        </p:txBody>
      </p:sp>
      <p:sp>
        <p:nvSpPr>
          <p:cNvPr id="32" name="Rounded Rectangle 31"/>
          <p:cNvSpPr/>
          <p:nvPr/>
        </p:nvSpPr>
        <p:spPr>
          <a:xfrm>
            <a:off x="244366" y="1371600"/>
            <a:ext cx="8610600" cy="5257800"/>
          </a:xfrm>
          <a:prstGeom prst="roundRect">
            <a:avLst>
              <a:gd name="adj" fmla="val 4211"/>
            </a:avLst>
          </a:prstGeom>
          <a:solidFill>
            <a:schemeClr val="bg1">
              <a:alpha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sign symbol Telephone"/>
          <p:cNvPicPr>
            <a:picLocks noChangeAspect="1"/>
          </p:cNvPicPr>
          <p:nvPr/>
        </p:nvPicPr>
        <p:blipFill>
          <a:blip r:embed="rId7" cstate="screen"/>
          <a:stretch>
            <a:fillRect/>
          </a:stretch>
        </p:blipFill>
        <p:spPr>
          <a:xfrm>
            <a:off x="1700296" y="1676400"/>
            <a:ext cx="486570" cy="1345438"/>
          </a:xfrm>
          <a:prstGeom prst="rect">
            <a:avLst/>
          </a:prstGeom>
        </p:spPr>
      </p:pic>
      <p:pic>
        <p:nvPicPr>
          <p:cNvPr id="34" name="Picture 33" descr="sign symbol Toilets-Men"/>
          <p:cNvPicPr>
            <a:picLocks noChangeAspect="1"/>
          </p:cNvPicPr>
          <p:nvPr/>
        </p:nvPicPr>
        <p:blipFill>
          <a:blip r:embed="rId8" cstate="screen"/>
          <a:stretch>
            <a:fillRect/>
          </a:stretch>
        </p:blipFill>
        <p:spPr>
          <a:xfrm>
            <a:off x="4990339" y="3505200"/>
            <a:ext cx="630538" cy="1628688"/>
          </a:xfrm>
          <a:prstGeom prst="rect">
            <a:avLst/>
          </a:prstGeom>
        </p:spPr>
      </p:pic>
      <p:pic>
        <p:nvPicPr>
          <p:cNvPr id="35" name="Picture 34" descr="sign symbol Toilets-Women"/>
          <p:cNvPicPr>
            <a:picLocks noChangeAspect="1"/>
          </p:cNvPicPr>
          <p:nvPr/>
        </p:nvPicPr>
        <p:blipFill>
          <a:blip r:embed="rId9" cstate="screen"/>
          <a:stretch>
            <a:fillRect/>
          </a:stretch>
        </p:blipFill>
        <p:spPr>
          <a:xfrm>
            <a:off x="6133216" y="3483198"/>
            <a:ext cx="790605" cy="1649135"/>
          </a:xfrm>
          <a:prstGeom prst="rect">
            <a:avLst/>
          </a:prstGeom>
        </p:spPr>
      </p:pic>
      <p:pic>
        <p:nvPicPr>
          <p:cNvPr id="36" name="Picture 35" descr="sign symbol Information"/>
          <p:cNvPicPr>
            <a:picLocks noChangeAspect="1"/>
          </p:cNvPicPr>
          <p:nvPr/>
        </p:nvPicPr>
        <p:blipFill>
          <a:blip r:embed="rId10" cstate="screen">
            <a:clrChange>
              <a:clrFrom>
                <a:srgbClr val="FFFFFF"/>
              </a:clrFrom>
              <a:clrTo>
                <a:srgbClr val="FFFFFF">
                  <a:alpha val="0"/>
                </a:srgbClr>
              </a:clrTo>
            </a:clrChange>
          </a:blip>
          <a:stretch>
            <a:fillRect/>
          </a:stretch>
        </p:blipFill>
        <p:spPr>
          <a:xfrm>
            <a:off x="4259652" y="2057400"/>
            <a:ext cx="1203813" cy="1218931"/>
          </a:xfrm>
          <a:prstGeom prst="rect">
            <a:avLst/>
          </a:prstGeom>
        </p:spPr>
      </p:pic>
      <p:pic>
        <p:nvPicPr>
          <p:cNvPr id="37" name="Picture 36" descr="sign symbol Taxi"/>
          <p:cNvPicPr>
            <a:picLocks noChangeAspect="1"/>
          </p:cNvPicPr>
          <p:nvPr/>
        </p:nvPicPr>
        <p:blipFill>
          <a:blip r:embed="rId11" cstate="screen">
            <a:clrChange>
              <a:clrFrom>
                <a:srgbClr val="FFFFFF"/>
              </a:clrFrom>
              <a:clrTo>
                <a:srgbClr val="FFFFFF">
                  <a:alpha val="0"/>
                </a:srgbClr>
              </a:clrTo>
            </a:clrChange>
          </a:blip>
          <a:stretch>
            <a:fillRect/>
          </a:stretch>
        </p:blipFill>
        <p:spPr>
          <a:xfrm>
            <a:off x="2816417" y="5334000"/>
            <a:ext cx="1199249" cy="1133000"/>
          </a:xfrm>
          <a:prstGeom prst="rect">
            <a:avLst/>
          </a:prstGeom>
        </p:spPr>
      </p:pic>
      <p:pic>
        <p:nvPicPr>
          <p:cNvPr id="38" name="Picture 37" descr="sign symbol Rail-Transportation"/>
          <p:cNvPicPr>
            <a:picLocks noChangeAspect="1"/>
          </p:cNvPicPr>
          <p:nvPr/>
        </p:nvPicPr>
        <p:blipFill>
          <a:blip r:embed="rId12" cstate="screen">
            <a:clrChange>
              <a:clrFrom>
                <a:srgbClr val="FFFFFF"/>
              </a:clrFrom>
              <a:clrTo>
                <a:srgbClr val="FFFFFF">
                  <a:alpha val="0"/>
                </a:srgbClr>
              </a:clrTo>
            </a:clrChange>
          </a:blip>
          <a:stretch>
            <a:fillRect/>
          </a:stretch>
        </p:blipFill>
        <p:spPr>
          <a:xfrm>
            <a:off x="7454395" y="1828800"/>
            <a:ext cx="1129434" cy="1699501"/>
          </a:xfrm>
          <a:prstGeom prst="rect">
            <a:avLst/>
          </a:prstGeom>
        </p:spPr>
      </p:pic>
      <p:pic>
        <p:nvPicPr>
          <p:cNvPr id="39" name="Picture 38" descr="sign symbol Baggage Check-in"/>
          <p:cNvPicPr>
            <a:picLocks noChangeAspect="1"/>
          </p:cNvPicPr>
          <p:nvPr/>
        </p:nvPicPr>
        <p:blipFill>
          <a:blip r:embed="rId13" cstate="screen">
            <a:clrChange>
              <a:clrFrom>
                <a:srgbClr val="FFFFFF"/>
              </a:clrFrom>
              <a:clrTo>
                <a:srgbClr val="FFFFFF">
                  <a:alpha val="0"/>
                </a:srgbClr>
              </a:clrTo>
            </a:clrChange>
          </a:blip>
          <a:stretch>
            <a:fillRect/>
          </a:stretch>
        </p:blipFill>
        <p:spPr>
          <a:xfrm>
            <a:off x="7382723" y="5334000"/>
            <a:ext cx="1188948" cy="991375"/>
          </a:xfrm>
          <a:prstGeom prst="rect">
            <a:avLst/>
          </a:prstGeom>
        </p:spPr>
      </p:pic>
      <p:pic>
        <p:nvPicPr>
          <p:cNvPr id="40" name="Picture 39" descr="sign symbol Bar"/>
          <p:cNvPicPr>
            <a:picLocks noChangeAspect="1"/>
          </p:cNvPicPr>
          <p:nvPr/>
        </p:nvPicPr>
        <p:blipFill>
          <a:blip r:embed="rId14" cstate="screen">
            <a:clrChange>
              <a:clrFrom>
                <a:srgbClr val="FFFFFF"/>
              </a:clrFrom>
              <a:clrTo>
                <a:srgbClr val="FFFFFF">
                  <a:alpha val="0"/>
                </a:srgbClr>
              </a:clrTo>
            </a:clrChange>
          </a:blip>
          <a:stretch>
            <a:fillRect/>
          </a:stretch>
        </p:blipFill>
        <p:spPr>
          <a:xfrm>
            <a:off x="5848056" y="1905000"/>
            <a:ext cx="1048747" cy="1053376"/>
          </a:xfrm>
          <a:prstGeom prst="rect">
            <a:avLst/>
          </a:prstGeom>
        </p:spPr>
      </p:pic>
      <p:pic>
        <p:nvPicPr>
          <p:cNvPr id="41" name="Picture 40" descr="sign symbol UpArrow"/>
          <p:cNvPicPr>
            <a:picLocks noChangeAspect="1"/>
          </p:cNvPicPr>
          <p:nvPr/>
        </p:nvPicPr>
        <p:blipFill>
          <a:blip r:embed="rId15" cstate="screen"/>
          <a:stretch>
            <a:fillRect/>
          </a:stretch>
        </p:blipFill>
        <p:spPr>
          <a:xfrm>
            <a:off x="7596232" y="3886200"/>
            <a:ext cx="990609" cy="1187446"/>
          </a:xfrm>
          <a:prstGeom prst="rect">
            <a:avLst/>
          </a:prstGeom>
        </p:spPr>
      </p:pic>
      <p:pic>
        <p:nvPicPr>
          <p:cNvPr id="42" name="Picture 41" descr="sign symbol LeftArrow"/>
          <p:cNvPicPr>
            <a:picLocks noChangeAspect="1"/>
          </p:cNvPicPr>
          <p:nvPr/>
        </p:nvPicPr>
        <p:blipFill>
          <a:blip r:embed="rId16" cstate="screen"/>
          <a:stretch>
            <a:fillRect/>
          </a:stretch>
        </p:blipFill>
        <p:spPr>
          <a:xfrm>
            <a:off x="2812550" y="1524001"/>
            <a:ext cx="1126916" cy="946510"/>
          </a:xfrm>
          <a:prstGeom prst="rect">
            <a:avLst/>
          </a:prstGeom>
        </p:spPr>
      </p:pic>
      <p:pic>
        <p:nvPicPr>
          <p:cNvPr id="43" name="Picture 42" descr="sign symbol Coffee-Shop"/>
          <p:cNvPicPr>
            <a:picLocks noChangeAspect="1"/>
          </p:cNvPicPr>
          <p:nvPr/>
        </p:nvPicPr>
        <p:blipFill>
          <a:blip r:embed="rId17" cstate="screen">
            <a:clrChange>
              <a:clrFrom>
                <a:srgbClr val="FFFFFF"/>
              </a:clrFrom>
              <a:clrTo>
                <a:srgbClr val="FFFFFF">
                  <a:alpha val="0"/>
                </a:srgbClr>
              </a:clrTo>
            </a:clrChange>
          </a:blip>
          <a:stretch>
            <a:fillRect/>
          </a:stretch>
        </p:blipFill>
        <p:spPr>
          <a:xfrm>
            <a:off x="2425466" y="2885545"/>
            <a:ext cx="1133000" cy="705497"/>
          </a:xfrm>
          <a:prstGeom prst="rect">
            <a:avLst/>
          </a:prstGeom>
        </p:spPr>
      </p:pic>
      <p:pic>
        <p:nvPicPr>
          <p:cNvPr id="44" name="Picture 43" descr="sign symbol Bus"/>
          <p:cNvPicPr>
            <a:picLocks noChangeAspect="1"/>
          </p:cNvPicPr>
          <p:nvPr/>
        </p:nvPicPr>
        <p:blipFill>
          <a:blip r:embed="rId18" cstate="screen">
            <a:clrChange>
              <a:clrFrom>
                <a:srgbClr val="FFFFFF"/>
              </a:clrFrom>
              <a:clrTo>
                <a:srgbClr val="FFFFFF">
                  <a:alpha val="0"/>
                </a:srgbClr>
              </a:clrTo>
            </a:clrChange>
          </a:blip>
          <a:stretch>
            <a:fillRect/>
          </a:stretch>
        </p:blipFill>
        <p:spPr>
          <a:xfrm>
            <a:off x="2033691" y="3871067"/>
            <a:ext cx="991375" cy="1237462"/>
          </a:xfrm>
          <a:prstGeom prst="rect">
            <a:avLst/>
          </a:prstGeom>
        </p:spPr>
      </p:pic>
      <p:pic>
        <p:nvPicPr>
          <p:cNvPr id="45" name="Picture 44" descr="sign symbol Exit"/>
          <p:cNvPicPr>
            <a:picLocks noChangeAspect="1"/>
          </p:cNvPicPr>
          <p:nvPr/>
        </p:nvPicPr>
        <p:blipFill>
          <a:blip r:embed="rId19" cstate="screen"/>
          <a:stretch>
            <a:fillRect/>
          </a:stretch>
        </p:blipFill>
        <p:spPr>
          <a:xfrm>
            <a:off x="1641916" y="5638800"/>
            <a:ext cx="849750" cy="804118"/>
          </a:xfrm>
          <a:prstGeom prst="rect">
            <a:avLst/>
          </a:prstGeom>
        </p:spPr>
      </p:pic>
      <p:pic>
        <p:nvPicPr>
          <p:cNvPr id="46" name="Picture 45" descr="sign symbol Stairs"/>
          <p:cNvPicPr>
            <a:picLocks noChangeAspect="1"/>
          </p:cNvPicPr>
          <p:nvPr/>
        </p:nvPicPr>
        <p:blipFill>
          <a:blip r:embed="rId20" cstate="screen"/>
          <a:stretch>
            <a:fillRect/>
          </a:stretch>
        </p:blipFill>
        <p:spPr>
          <a:xfrm>
            <a:off x="3428324" y="3886200"/>
            <a:ext cx="1194917" cy="991375"/>
          </a:xfrm>
          <a:prstGeom prst="rect">
            <a:avLst/>
          </a:prstGeom>
        </p:spPr>
      </p:pic>
      <p:pic>
        <p:nvPicPr>
          <p:cNvPr id="47" name="Picture 46" descr="sign symbol No-Smoking"/>
          <p:cNvPicPr>
            <a:picLocks noChangeAspect="1"/>
          </p:cNvPicPr>
          <p:nvPr/>
        </p:nvPicPr>
        <p:blipFill>
          <a:blip r:embed="rId21" cstate="screen">
            <a:clrChange>
              <a:clrFrom>
                <a:srgbClr val="FFFFFF"/>
              </a:clrFrom>
              <a:clrTo>
                <a:srgbClr val="FFFFFF">
                  <a:alpha val="0"/>
                </a:srgbClr>
              </a:clrTo>
            </a:clrChange>
          </a:blip>
          <a:stretch>
            <a:fillRect/>
          </a:stretch>
        </p:blipFill>
        <p:spPr>
          <a:xfrm>
            <a:off x="5527251" y="5029150"/>
            <a:ext cx="1839948" cy="1841172"/>
          </a:xfrm>
          <a:prstGeom prst="rect">
            <a:avLst/>
          </a:prstGeom>
        </p:spPr>
      </p:pic>
      <p:pic>
        <p:nvPicPr>
          <p:cNvPr id="48" name="Picture 47" descr="sign symbol Departing Flights"/>
          <p:cNvPicPr>
            <a:picLocks noChangeAspect="1"/>
          </p:cNvPicPr>
          <p:nvPr/>
        </p:nvPicPr>
        <p:blipFill>
          <a:blip r:embed="rId22" cstate="screen"/>
          <a:stretch>
            <a:fillRect/>
          </a:stretch>
        </p:blipFill>
        <p:spPr>
          <a:xfrm>
            <a:off x="4558629" y="5334001"/>
            <a:ext cx="1127258" cy="1120766"/>
          </a:xfrm>
          <a:prstGeom prst="rect">
            <a:avLst/>
          </a:prstGeom>
        </p:spPr>
      </p:pic>
      <p:pic>
        <p:nvPicPr>
          <p:cNvPr id="49" name="Picture 48" descr="sign symbol ArrivingFlights"/>
          <p:cNvPicPr>
            <a:picLocks noChangeAspect="1"/>
          </p:cNvPicPr>
          <p:nvPr/>
        </p:nvPicPr>
        <p:blipFill>
          <a:blip r:embed="rId23" cstate="screen">
            <a:clrChange>
              <a:clrFrom>
                <a:srgbClr val="FFFFFF"/>
              </a:clrFrom>
              <a:clrTo>
                <a:srgbClr val="FFFFFF">
                  <a:alpha val="0"/>
                </a:srgbClr>
              </a:clrTo>
            </a:clrChange>
          </a:blip>
          <a:stretch>
            <a:fillRect/>
          </a:stretch>
        </p:blipFill>
        <p:spPr>
          <a:xfrm>
            <a:off x="419735" y="1905001"/>
            <a:ext cx="928931" cy="1295400"/>
          </a:xfrm>
          <a:prstGeom prst="rect">
            <a:avLst/>
          </a:prstGeom>
        </p:spPr>
      </p:pic>
      <p:pic>
        <p:nvPicPr>
          <p:cNvPr id="50" name="Picture 49" descr="sign symbol Escalator-down"/>
          <p:cNvPicPr>
            <a:picLocks noChangeAspect="1"/>
          </p:cNvPicPr>
          <p:nvPr/>
        </p:nvPicPr>
        <p:blipFill>
          <a:blip r:embed="rId24" cstate="screen">
            <a:clrChange>
              <a:clrFrom>
                <a:srgbClr val="FFFFFF"/>
              </a:clrFrom>
              <a:clrTo>
                <a:srgbClr val="FFFFFF">
                  <a:alpha val="0"/>
                </a:srgbClr>
              </a:clrTo>
            </a:clrChange>
          </a:blip>
          <a:stretch>
            <a:fillRect/>
          </a:stretch>
        </p:blipFill>
        <p:spPr>
          <a:xfrm>
            <a:off x="381000" y="4740520"/>
            <a:ext cx="1424866" cy="1118020"/>
          </a:xfrm>
          <a:prstGeom prst="rect">
            <a:avLst/>
          </a:prstGeom>
        </p:spPr>
      </p:pic>
      <p:pic>
        <p:nvPicPr>
          <p:cNvPr id="19" name="Picture 18" descr="sign symbol First Aid"/>
          <p:cNvPicPr>
            <a:picLocks noChangeAspect="1"/>
          </p:cNvPicPr>
          <p:nvPr/>
        </p:nvPicPr>
        <p:blipFill>
          <a:blip r:embed="rId25" cstate="screen"/>
          <a:stretch>
            <a:fillRect/>
          </a:stretch>
        </p:blipFill>
        <p:spPr>
          <a:xfrm>
            <a:off x="611756" y="3505200"/>
            <a:ext cx="912244" cy="914400"/>
          </a:xfrm>
          <a:prstGeom prst="rect">
            <a:avLst/>
          </a:prstGeom>
        </p:spPr>
      </p:pic>
      <p:sp>
        <p:nvSpPr>
          <p:cNvPr id="51" name="Rectangle 50"/>
          <p:cNvSpPr/>
          <p:nvPr/>
        </p:nvSpPr>
        <p:spPr>
          <a:xfrm>
            <a:off x="0" y="3200400"/>
            <a:ext cx="9144000" cy="1447800"/>
          </a:xfrm>
          <a:prstGeom prst="rect">
            <a:avLst/>
          </a:prstGeom>
          <a:gradFill flip="none" rotWithShape="1">
            <a:gsLst>
              <a:gs pos="0">
                <a:schemeClr val="accent6">
                  <a:lumMod val="75000"/>
                </a:schemeClr>
              </a:gs>
              <a:gs pos="50000">
                <a:schemeClr val="accent6">
                  <a:lumMod val="50000"/>
                </a:schemeClr>
              </a:gs>
              <a:gs pos="100000">
                <a:srgbClr val="531C79"/>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effectLst>
                  <a:outerShdw blurRad="38100" dist="38100" dir="2700000" algn="tl">
                    <a:srgbClr val="000000">
                      <a:alpha val="43137"/>
                    </a:srgbClr>
                  </a:outerShdw>
                </a:effectLst>
                <a:latin typeface="Trebuchet MS" pitchFamily="34" charset="0"/>
              </a:rPr>
              <a:t>Universal travel sign symbols.</a:t>
            </a:r>
          </a:p>
          <a:p>
            <a:pPr algn="ctr"/>
            <a:r>
              <a:rPr lang="en-US" sz="3200" dirty="0" smtClean="0">
                <a:effectLst>
                  <a:outerShdw blurRad="38100" dist="38100" dir="2700000" algn="tl">
                    <a:srgbClr val="000000">
                      <a:alpha val="43137"/>
                    </a:srgbClr>
                  </a:outerShdw>
                </a:effectLst>
                <a:latin typeface="Trebuchet MS" pitchFamily="34" charset="0"/>
              </a:rPr>
              <a:t>Developed in late 1970s to aid wayfinding.</a:t>
            </a:r>
            <a:endParaRPr lang="en-US" sz="3200" dirty="0">
              <a:effectLst>
                <a:outerShdw blurRad="38100" dist="38100" dir="2700000" algn="tl">
                  <a:srgbClr val="000000">
                    <a:alpha val="43137"/>
                  </a:srgbClr>
                </a:outerShdw>
              </a:effectLst>
              <a:latin typeface="Trebuchet MS" pitchFamily="34" charset="0"/>
            </a:endParaRPr>
          </a:p>
        </p:txBody>
      </p:sp>
      <p:sp>
        <p:nvSpPr>
          <p:cNvPr id="4" name="TextBox 3"/>
          <p:cNvSpPr txBox="1"/>
          <p:nvPr/>
        </p:nvSpPr>
        <p:spPr>
          <a:xfrm>
            <a:off x="1641916" y="649069"/>
            <a:ext cx="5943600" cy="646331"/>
          </a:xfrm>
          <a:prstGeom prst="rect">
            <a:avLst/>
          </a:prstGeom>
          <a:noFill/>
        </p:spPr>
        <p:txBody>
          <a:bodyPr wrap="square" rtlCol="0">
            <a:spAutoFit/>
          </a:bodyPr>
          <a:lstStyle/>
          <a:p>
            <a:r>
              <a:rPr lang="en-US" sz="3600" dirty="0" smtClean="0">
                <a:solidFill>
                  <a:srgbClr val="737373"/>
                </a:solidFill>
                <a:latin typeface="Trebuchet MS" pitchFamily="34" charset="0"/>
              </a:rPr>
              <a:t>How do you </a:t>
            </a:r>
            <a:r>
              <a:rPr lang="en-US" sz="3600" b="1" dirty="0" smtClean="0">
                <a:solidFill>
                  <a:srgbClr val="5FC800"/>
                </a:solidFill>
                <a:effectLst>
                  <a:outerShdw blurRad="38100" dist="38100" dir="2700000" algn="tl">
                    <a:srgbClr val="000000">
                      <a:alpha val="43137"/>
                    </a:srgbClr>
                  </a:outerShdw>
                </a:effectLst>
                <a:latin typeface="Trebuchet MS" pitchFamily="34" charset="0"/>
              </a:rPr>
              <a:t>find your way</a:t>
            </a:r>
            <a:r>
              <a:rPr lang="en-US" sz="3600" dirty="0" smtClean="0">
                <a:solidFill>
                  <a:srgbClr val="737373"/>
                </a:solidFill>
                <a:latin typeface="Trebuchet MS" pitchFamily="34" charset="0"/>
              </a:rPr>
              <a:t>?</a:t>
            </a:r>
            <a:endParaRPr lang="en-US" sz="3600" dirty="0">
              <a:solidFill>
                <a:srgbClr val="737373"/>
              </a:solidFill>
              <a:latin typeface="Trebuchet MS" pitchFamily="34" charset="0"/>
            </a:endParaRPr>
          </a:p>
        </p:txBody>
      </p:sp>
    </p:spTree>
    <p:extLst>
      <p:ext uri="{BB962C8B-B14F-4D97-AF65-F5344CB8AC3E}">
        <p14:creationId xmlns:p14="http://schemas.microsoft.com/office/powerpoint/2010/main" xmlns="" val="2127703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1683"/>
                                        </p:tgtEl>
                                        <p:attrNameLst>
                                          <p:attrName>style.visibility</p:attrName>
                                        </p:attrNameLst>
                                      </p:cBhvr>
                                      <p:to>
                                        <p:strVal val="visible"/>
                                      </p:to>
                                    </p:set>
                                    <p:animEffect transition="in" filter="fade">
                                      <p:cBhvr>
                                        <p:cTn id="14" dur="1000"/>
                                        <p:tgtEl>
                                          <p:spTgt spid="7168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1682"/>
                                        </p:tgtEl>
                                        <p:attrNameLst>
                                          <p:attrName>style.visibility</p:attrName>
                                        </p:attrNameLst>
                                      </p:cBhvr>
                                      <p:to>
                                        <p:strVal val="visible"/>
                                      </p:to>
                                    </p:set>
                                    <p:animEffect transition="in" filter="fade">
                                      <p:cBhvr>
                                        <p:cTn id="21" dur="1000"/>
                                        <p:tgtEl>
                                          <p:spTgt spid="7168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childTnLst>
                                </p:cTn>
                              </p:par>
                              <p:par>
                                <p:cTn id="36" presetID="10"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childTnLst>
                                </p:cTn>
                              </p:par>
                              <p:par>
                                <p:cTn id="39" presetID="10"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childTnLst>
                                </p:cTn>
                              </p:par>
                              <p:par>
                                <p:cTn id="42" presetID="10"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childTnLst>
                                </p:cTn>
                              </p:par>
                              <p:par>
                                <p:cTn id="45" presetID="10"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1000"/>
                                        <p:tgtEl>
                                          <p:spTgt spid="39"/>
                                        </p:tgtEl>
                                      </p:cBhvr>
                                    </p:animEffect>
                                  </p:childTnLst>
                                </p:cTn>
                              </p:par>
                              <p:par>
                                <p:cTn id="51" presetID="10"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childTnLst>
                                </p:cTn>
                              </p:par>
                              <p:par>
                                <p:cTn id="54" presetID="10"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childTnLst>
                                </p:cTn>
                              </p:par>
                              <p:par>
                                <p:cTn id="57" presetID="10"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childTnLst>
                                </p:cTn>
                              </p:par>
                              <p:par>
                                <p:cTn id="60" presetID="10" presetClass="entr" presetSubtype="0"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childTnLst>
                                </p:cTn>
                              </p:par>
                              <p:par>
                                <p:cTn id="63" presetID="10"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childTnLst>
                                </p:cTn>
                              </p:par>
                              <p:par>
                                <p:cTn id="66" presetID="10" presetClass="entr" presetSubtype="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1000"/>
                                        <p:tgtEl>
                                          <p:spTgt spid="45"/>
                                        </p:tgtEl>
                                      </p:cBhvr>
                                    </p:animEffect>
                                  </p:childTnLst>
                                </p:cTn>
                              </p:par>
                              <p:par>
                                <p:cTn id="69" presetID="10"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childTnLst>
                                </p:cTn>
                              </p:par>
                              <p:par>
                                <p:cTn id="72" presetID="10"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1000"/>
                                        <p:tgtEl>
                                          <p:spTgt spid="47"/>
                                        </p:tgtEl>
                                      </p:cBhvr>
                                    </p:animEffect>
                                  </p:childTnLst>
                                </p:cTn>
                              </p:par>
                              <p:par>
                                <p:cTn id="75" presetID="10" presetClass="entr" presetSubtype="0" fill="hold"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childTnLst>
                                </p:cTn>
                              </p:par>
                              <p:par>
                                <p:cTn id="78" presetID="10" presetClass="entr" presetSubtype="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childTnLst>
                                </p:cTn>
                              </p:par>
                              <p:par>
                                <p:cTn id="81" presetID="10" presetClass="entr" presetSubtype="0"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1000"/>
                                        <p:tgtEl>
                                          <p:spTgt spid="5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0" grpId="0"/>
      <p:bldP spid="32" grpId="0" animBg="1"/>
      <p:bldP spid="5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Delaware and CEDS</a:t>
            </a:r>
          </a:p>
        </p:txBody>
      </p:sp>
      <p:sp>
        <p:nvSpPr>
          <p:cNvPr id="9" name="Slide Number Placeholder 8"/>
          <p:cNvSpPr>
            <a:spLocks noGrp="1"/>
          </p:cNvSpPr>
          <p:nvPr>
            <p:ph type="sldNum" sz="quarter" idx="4294967295"/>
          </p:nvPr>
        </p:nvSpPr>
        <p:spPr>
          <a:xfrm>
            <a:off x="6553200" y="6356350"/>
            <a:ext cx="2133600" cy="365125"/>
          </a:xfrm>
          <a:prstGeom prst="rect">
            <a:avLst/>
          </a:prstGeom>
        </p:spPr>
        <p:txBody>
          <a:bodyPr/>
          <a:lstStyle/>
          <a:p>
            <a:pPr>
              <a:defRPr/>
            </a:pPr>
            <a:fld id="{6318A357-C4A2-4853-814A-567D4A83D0CA}" type="slidenum">
              <a:rPr lang="en-US"/>
              <a:pPr>
                <a:defRPr/>
              </a:pPr>
              <a:t>60</a:t>
            </a:fld>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1447800" y="1600200"/>
            <a:ext cx="6248401" cy="297180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1524000" y="4572000"/>
            <a:ext cx="2971800" cy="7048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Delaware and CEDS</a:t>
            </a:r>
          </a:p>
        </p:txBody>
      </p:sp>
      <p:sp>
        <p:nvSpPr>
          <p:cNvPr id="5123" name="Content Placeholder 2"/>
          <p:cNvSpPr>
            <a:spLocks noGrp="1"/>
          </p:cNvSpPr>
          <p:nvPr>
            <p:ph idx="1"/>
          </p:nvPr>
        </p:nvSpPr>
        <p:spPr/>
        <p:txBody>
          <a:bodyPr/>
          <a:lstStyle/>
          <a:p>
            <a:pPr eaLnBrk="1" hangingPunct="1"/>
            <a:r>
              <a:rPr lang="en-US" dirty="0" smtClean="0"/>
              <a:t>CEDS provides a free location to store dictionary</a:t>
            </a:r>
          </a:p>
          <a:p>
            <a:pPr eaLnBrk="1" hangingPunct="1"/>
            <a:r>
              <a:rPr lang="en-US" dirty="0" smtClean="0"/>
              <a:t>CEDS is helping Delaware to identify data elements</a:t>
            </a:r>
          </a:p>
          <a:p>
            <a:pPr lvl="1" eaLnBrk="1" hangingPunct="1"/>
            <a:r>
              <a:rPr lang="en-US" dirty="0" smtClean="0"/>
              <a:t>People know we have data</a:t>
            </a:r>
          </a:p>
          <a:p>
            <a:pPr lvl="1" eaLnBrk="1" hangingPunct="1"/>
            <a:r>
              <a:rPr lang="en-US" dirty="0" smtClean="0"/>
              <a:t>Don’t know what we have or what it means</a:t>
            </a:r>
          </a:p>
          <a:p>
            <a:pPr lvl="2" eaLnBrk="1" hangingPunct="1"/>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Delaware and CEDS</a:t>
            </a:r>
          </a:p>
        </p:txBody>
      </p:sp>
      <p:sp>
        <p:nvSpPr>
          <p:cNvPr id="5123" name="Content Placeholder 2"/>
          <p:cNvSpPr>
            <a:spLocks noGrp="1"/>
          </p:cNvSpPr>
          <p:nvPr>
            <p:ph idx="1"/>
          </p:nvPr>
        </p:nvSpPr>
        <p:spPr/>
        <p:txBody>
          <a:bodyPr/>
          <a:lstStyle/>
          <a:p>
            <a:pPr eaLnBrk="1" hangingPunct="1"/>
            <a:r>
              <a:rPr lang="en-US" dirty="0" smtClean="0"/>
              <a:t>CEDS is helping Delaware prioritize and organize early childhood data</a:t>
            </a:r>
          </a:p>
          <a:p>
            <a:pPr lvl="1" eaLnBrk="1" hangingPunct="1"/>
            <a:r>
              <a:rPr lang="en-US" dirty="0" smtClean="0"/>
              <a:t>Moving away from “collect everything” approach and focus on what we need to collect, report, and analyze</a:t>
            </a:r>
          </a:p>
          <a:p>
            <a:pPr lvl="1" eaLnBrk="1" hangingPunct="1"/>
            <a:r>
              <a:rPr lang="en-US" dirty="0" smtClean="0"/>
              <a:t>Provide assistance to start conversations with P-20, various agencies, and own technical department</a:t>
            </a:r>
          </a:p>
          <a:p>
            <a:pPr lvl="1" eaLnBrk="1" hangingPunct="1"/>
            <a:endParaRPr lang="en-US" dirty="0" smtClean="0"/>
          </a:p>
          <a:p>
            <a:pPr lvl="2" eaLnBrk="1" hangingPunct="1"/>
            <a:endParaRPr lang="en-US"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Delaware and CEDS</a:t>
            </a:r>
          </a:p>
        </p:txBody>
      </p:sp>
      <p:sp>
        <p:nvSpPr>
          <p:cNvPr id="6147" name="Content Placeholder 2"/>
          <p:cNvSpPr>
            <a:spLocks noGrp="1"/>
          </p:cNvSpPr>
          <p:nvPr>
            <p:ph idx="1"/>
          </p:nvPr>
        </p:nvSpPr>
        <p:spPr/>
        <p:txBody>
          <a:bodyPr/>
          <a:lstStyle/>
          <a:p>
            <a:pPr eaLnBrk="1" hangingPunct="1"/>
            <a:r>
              <a:rPr lang="en-US" dirty="0" smtClean="0"/>
              <a:t>CEDS is helping to bring stakeholders together</a:t>
            </a:r>
          </a:p>
          <a:p>
            <a:pPr lvl="1" eaLnBrk="1" hangingPunct="1"/>
            <a:r>
              <a:rPr lang="en-US" dirty="0" smtClean="0"/>
              <a:t>Stakeholders want to belong</a:t>
            </a:r>
          </a:p>
          <a:p>
            <a:pPr lvl="1" eaLnBrk="1" hangingPunct="1"/>
            <a:r>
              <a:rPr lang="en-US" dirty="0" smtClean="0"/>
              <a:t>This is the starting point for integrating data</a:t>
            </a:r>
          </a:p>
          <a:p>
            <a:pPr eaLnBrk="1" hangingPunct="1"/>
            <a:endParaRPr lang="en-US"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Delaware and CEDS</a:t>
            </a:r>
          </a:p>
        </p:txBody>
      </p:sp>
      <p:sp>
        <p:nvSpPr>
          <p:cNvPr id="7171" name="Content Placeholder 2"/>
          <p:cNvSpPr>
            <a:spLocks noGrp="1"/>
          </p:cNvSpPr>
          <p:nvPr>
            <p:ph idx="1"/>
          </p:nvPr>
        </p:nvSpPr>
        <p:spPr>
          <a:xfrm>
            <a:off x="457200" y="1447800"/>
            <a:ext cx="8229600" cy="4525963"/>
          </a:xfrm>
        </p:spPr>
        <p:txBody>
          <a:bodyPr/>
          <a:lstStyle/>
          <a:p>
            <a:pPr eaLnBrk="1" hangingPunct="1"/>
            <a:r>
              <a:rPr lang="en-US" dirty="0" smtClean="0"/>
              <a:t>CEDS is an opportunity to build the foundation for Delaware’s data integration work</a:t>
            </a:r>
          </a:p>
          <a:p>
            <a:pPr lvl="3" eaLnBrk="1" hangingPunct="1"/>
            <a:r>
              <a:rPr lang="en-US" sz="2800" dirty="0" smtClean="0"/>
              <a:t>Working with the University of Delaware to create an early childhood data dictionary</a:t>
            </a:r>
          </a:p>
          <a:p>
            <a:pPr lvl="3" eaLnBrk="1" hangingPunct="1"/>
            <a:r>
              <a:rPr lang="en-US" sz="2800" dirty="0" smtClean="0"/>
              <a:t>EC dictionary will be aligned to CEDS</a:t>
            </a:r>
          </a:p>
          <a:p>
            <a:pPr lvl="3" eaLnBrk="1" hangingPunct="1"/>
            <a:r>
              <a:rPr lang="en-US" sz="2800" dirty="0" smtClean="0"/>
              <a:t>Three phases to building EC data dictionary</a:t>
            </a:r>
          </a:p>
          <a:p>
            <a:pPr lvl="4" eaLnBrk="1" hangingPunct="1"/>
            <a:r>
              <a:rPr lang="en-US" sz="2800" dirty="0" smtClean="0"/>
              <a:t>DOE EC Programs</a:t>
            </a:r>
          </a:p>
          <a:p>
            <a:pPr lvl="4" eaLnBrk="1" hangingPunct="1"/>
            <a:r>
              <a:rPr lang="en-US" sz="2800" dirty="0" smtClean="0"/>
              <a:t>DPEC, OCCL, QRIS, PD</a:t>
            </a:r>
          </a:p>
          <a:p>
            <a:pPr lvl="4" eaLnBrk="1" hangingPunct="1"/>
            <a:r>
              <a:rPr lang="en-US" sz="2800" dirty="0" smtClean="0"/>
              <a:t>Related EC data (e.g. Health)</a:t>
            </a:r>
          </a:p>
          <a:p>
            <a:pPr lvl="4" eaLnBrk="1" hangingPunct="1"/>
            <a:endParaRPr lang="en-US" sz="2800" dirty="0" smtClean="0"/>
          </a:p>
          <a:p>
            <a:pPr eaLnBrk="1" hangingPunct="1"/>
            <a:endParaRPr lang="en-US"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Future</a:t>
            </a:r>
          </a:p>
        </p:txBody>
      </p:sp>
      <p:sp>
        <p:nvSpPr>
          <p:cNvPr id="8195" name="Content Placeholder 2"/>
          <p:cNvSpPr>
            <a:spLocks noGrp="1"/>
          </p:cNvSpPr>
          <p:nvPr>
            <p:ph idx="1"/>
          </p:nvPr>
        </p:nvSpPr>
        <p:spPr>
          <a:xfrm>
            <a:off x="457200" y="1676400"/>
            <a:ext cx="8229600" cy="4525963"/>
          </a:xfrm>
        </p:spPr>
        <p:txBody>
          <a:bodyPr/>
          <a:lstStyle/>
          <a:p>
            <a:pPr lvl="1" eaLnBrk="1" hangingPunct="1"/>
            <a:r>
              <a:rPr lang="en-US" dirty="0" smtClean="0"/>
              <a:t>Fill in gaps in our data dictionary (e.g. add definitions, definition alignment, etc.)</a:t>
            </a:r>
          </a:p>
          <a:p>
            <a:pPr lvl="1" eaLnBrk="1" hangingPunct="1"/>
            <a:r>
              <a:rPr lang="en-US" dirty="0" smtClean="0"/>
              <a:t>Add data elements in alignment tool for 2</a:t>
            </a:r>
            <a:r>
              <a:rPr lang="en-US" baseline="30000" dirty="0" smtClean="0"/>
              <a:t>nd</a:t>
            </a:r>
            <a:r>
              <a:rPr lang="en-US" dirty="0" smtClean="0"/>
              <a:t> phase</a:t>
            </a:r>
          </a:p>
          <a:p>
            <a:pPr lvl="1" eaLnBrk="1" hangingPunct="1"/>
            <a:r>
              <a:rPr lang="en-US" dirty="0" smtClean="0"/>
              <a:t>Continue to meet with offices to inform them of our effort and to obtain data element information for data dictionary</a:t>
            </a:r>
          </a:p>
          <a:p>
            <a:pPr lvl="1" eaLnBrk="1" hangingPunct="1"/>
            <a:r>
              <a:rPr lang="en-US" dirty="0" smtClean="0"/>
              <a:t>Use Connect Tool for data integration buy-in</a:t>
            </a:r>
          </a:p>
          <a:p>
            <a:pPr lvl="1" eaLnBrk="1" hangingPunct="1"/>
            <a:r>
              <a:rPr lang="en-US" dirty="0" smtClean="0"/>
              <a:t>Publish data dictionary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8" name="Rectangle 7"/>
          <p:cNvSpPr/>
          <p:nvPr/>
        </p:nvSpPr>
        <p:spPr>
          <a:xfrm>
            <a:off x="0" y="-40944"/>
            <a:ext cx="9144000" cy="2999096"/>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940792"/>
            <a:ext cx="9144000" cy="301274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0" y="2958152"/>
            <a:ext cx="9144000" cy="987552"/>
          </a:xfrm>
          <a:prstGeom prst="rect">
            <a:avLst/>
          </a:prstGeom>
          <a:solidFill>
            <a:schemeClr val="bg1">
              <a:alpha val="82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
        <p:nvSpPr>
          <p:cNvPr id="10" name="Title 1"/>
          <p:cNvSpPr txBox="1">
            <a:spLocks/>
          </p:cNvSpPr>
          <p:nvPr/>
        </p:nvSpPr>
        <p:spPr bwMode="auto">
          <a:xfrm>
            <a:off x="0" y="2922896"/>
            <a:ext cx="9144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lvl="0" algn="ctr">
              <a:lnSpc>
                <a:spcPct val="80000"/>
              </a:lnSpc>
            </a:pPr>
            <a:r>
              <a:rPr lang="en-US" sz="6000" b="1" cap="small" dirty="0" smtClean="0">
                <a:solidFill>
                  <a:schemeClr val="tx1">
                    <a:lumMod val="85000"/>
                    <a:lumOff val="15000"/>
                  </a:schemeClr>
                </a:solidFill>
                <a:effectLst>
                  <a:glow rad="101600">
                    <a:schemeClr val="bg1">
                      <a:alpha val="60000"/>
                    </a:schemeClr>
                  </a:glow>
                </a:effectLst>
                <a:latin typeface="Trebuchet MS" pitchFamily="34" charset="0"/>
              </a:rPr>
              <a:t>CEDS Speed Session</a:t>
            </a:r>
            <a:endPar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Tree>
    <p:extLst>
      <p:ext uri="{BB962C8B-B14F-4D97-AF65-F5344CB8AC3E}">
        <p14:creationId xmlns:p14="http://schemas.microsoft.com/office/powerpoint/2010/main" xmlns="" val="5113113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10" presetClass="exit" presetSubtype="0" fill="hold" grpId="1"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309" y="609600"/>
            <a:ext cx="7772400" cy="792163"/>
          </a:xfrm>
        </p:spPr>
        <p:txBody>
          <a:bodyPr/>
          <a:lstStyle/>
          <a:p>
            <a:pPr algn="l"/>
            <a:r>
              <a:rPr lang="en-US" dirty="0" smtClean="0"/>
              <a:t>Ground Rules</a:t>
            </a:r>
            <a:endParaRPr lang="en-US" dirty="0"/>
          </a:p>
        </p:txBody>
      </p:sp>
      <p:sp>
        <p:nvSpPr>
          <p:cNvPr id="4" name="Content Placeholder 2"/>
          <p:cNvSpPr>
            <a:spLocks noGrp="1"/>
          </p:cNvSpPr>
          <p:nvPr>
            <p:ph idx="1"/>
          </p:nvPr>
        </p:nvSpPr>
        <p:spPr>
          <a:xfrm>
            <a:off x="533400" y="1905000"/>
            <a:ext cx="8001000" cy="4057650"/>
          </a:xfrm>
        </p:spPr>
        <p:txBody>
          <a:bodyPr rtlCol="0">
            <a:normAutofit/>
          </a:bodyPr>
          <a:lstStyle/>
          <a:p>
            <a:pPr marL="1143000" lvl="0" indent="-1143000">
              <a:lnSpc>
                <a:spcPct val="80000"/>
              </a:lnSpc>
              <a:spcBef>
                <a:spcPct val="0"/>
              </a:spcBef>
              <a:buFontTx/>
              <a:buAutoNum type="arabicParenR"/>
              <a:defRPr/>
            </a:pPr>
            <a:r>
              <a:rPr lang="en-US" sz="3600" b="1" cap="small" dirty="0">
                <a:solidFill>
                  <a:schemeClr val="tx1">
                    <a:lumMod val="85000"/>
                    <a:lumOff val="15000"/>
                  </a:schemeClr>
                </a:solidFill>
                <a:effectLst>
                  <a:glow rad="101600">
                    <a:schemeClr val="bg1">
                      <a:alpha val="60000"/>
                    </a:schemeClr>
                  </a:glow>
                </a:effectLst>
                <a:latin typeface="Trebuchet MS" pitchFamily="34" charset="0"/>
              </a:rPr>
              <a:t>Group must address </a:t>
            </a:r>
            <a:br>
              <a:rPr lang="en-US" sz="3600" b="1" cap="small" dirty="0">
                <a:solidFill>
                  <a:schemeClr val="tx1">
                    <a:lumMod val="85000"/>
                    <a:lumOff val="15000"/>
                  </a:schemeClr>
                </a:solidFill>
                <a:effectLst>
                  <a:glow rad="101600">
                    <a:schemeClr val="bg1">
                      <a:alpha val="60000"/>
                    </a:schemeClr>
                  </a:glow>
                </a:effectLst>
                <a:latin typeface="Trebuchet MS" pitchFamily="34" charset="0"/>
              </a:rPr>
            </a:br>
            <a:r>
              <a:rPr lang="en-US" sz="3600" b="1" cap="small" dirty="0">
                <a:solidFill>
                  <a:schemeClr val="tx1">
                    <a:lumMod val="85000"/>
                    <a:lumOff val="15000"/>
                  </a:schemeClr>
                </a:solidFill>
                <a:effectLst>
                  <a:glow rad="101600">
                    <a:schemeClr val="bg1">
                      <a:alpha val="60000"/>
                    </a:schemeClr>
                  </a:glow>
                </a:effectLst>
                <a:latin typeface="Trebuchet MS" pitchFamily="34" charset="0"/>
              </a:rPr>
              <a:t>each </a:t>
            </a:r>
            <a:r>
              <a:rPr lang="en-US" sz="3600" b="1" cap="small" dirty="0" smtClean="0">
                <a:solidFill>
                  <a:schemeClr val="tx1">
                    <a:lumMod val="85000"/>
                    <a:lumOff val="15000"/>
                  </a:schemeClr>
                </a:solidFill>
                <a:effectLst>
                  <a:glow rad="101600">
                    <a:schemeClr val="bg1">
                      <a:alpha val="60000"/>
                    </a:schemeClr>
                  </a:glow>
                </a:effectLst>
                <a:latin typeface="Trebuchet MS" pitchFamily="34" charset="0"/>
              </a:rPr>
              <a:t>topic within 2 minutes</a:t>
            </a:r>
            <a:r>
              <a:rPr lang="en-US" sz="3600" b="1" cap="small" dirty="0">
                <a:solidFill>
                  <a:schemeClr val="tx1">
                    <a:lumMod val="85000"/>
                    <a:lumOff val="15000"/>
                  </a:schemeClr>
                </a:solidFill>
                <a:effectLst>
                  <a:glow rad="101600">
                    <a:schemeClr val="bg1">
                      <a:alpha val="60000"/>
                    </a:schemeClr>
                  </a:glow>
                </a:effectLst>
                <a:latin typeface="Trebuchet MS" pitchFamily="34" charset="0"/>
              </a:rPr>
              <a:t/>
            </a:r>
            <a:br>
              <a:rPr lang="en-US" sz="3600" b="1" cap="small" dirty="0">
                <a:solidFill>
                  <a:schemeClr val="tx1">
                    <a:lumMod val="85000"/>
                    <a:lumOff val="15000"/>
                  </a:schemeClr>
                </a:solidFill>
                <a:effectLst>
                  <a:glow rad="101600">
                    <a:schemeClr val="bg1">
                      <a:alpha val="60000"/>
                    </a:schemeClr>
                  </a:glow>
                </a:effectLst>
                <a:latin typeface="Trebuchet MS" pitchFamily="34" charset="0"/>
              </a:rPr>
            </a:br>
            <a:endParaRPr lang="en-US" sz="3600" b="1" cap="small" dirty="0">
              <a:solidFill>
                <a:schemeClr val="tx1">
                  <a:lumMod val="85000"/>
                  <a:lumOff val="15000"/>
                </a:schemeClr>
              </a:solidFill>
              <a:effectLst>
                <a:glow rad="101600">
                  <a:schemeClr val="bg1">
                    <a:alpha val="60000"/>
                  </a:schemeClr>
                </a:glow>
              </a:effectLst>
              <a:latin typeface="Trebuchet MS" pitchFamily="34" charset="0"/>
            </a:endParaRPr>
          </a:p>
          <a:p>
            <a:pPr marL="1143000" lvl="0" indent="-1143000">
              <a:lnSpc>
                <a:spcPct val="80000"/>
              </a:lnSpc>
              <a:spcBef>
                <a:spcPct val="0"/>
              </a:spcBef>
              <a:buFontTx/>
              <a:buAutoNum type="arabicParenR"/>
              <a:defRPr/>
            </a:pPr>
            <a:r>
              <a:rPr lang="en-US" sz="3600" b="1" cap="small" dirty="0">
                <a:solidFill>
                  <a:schemeClr val="tx1">
                    <a:lumMod val="85000"/>
                    <a:lumOff val="15000"/>
                  </a:schemeClr>
                </a:solidFill>
                <a:effectLst>
                  <a:glow rad="101600">
                    <a:schemeClr val="bg1">
                      <a:alpha val="60000"/>
                    </a:schemeClr>
                  </a:glow>
                </a:effectLst>
                <a:latin typeface="Trebuchet MS" pitchFamily="34" charset="0"/>
              </a:rPr>
              <a:t>Group must drop and change topic when indicated</a:t>
            </a:r>
          </a:p>
          <a:p>
            <a:pPr marL="1143000" lvl="0" indent="-1143000">
              <a:lnSpc>
                <a:spcPct val="80000"/>
              </a:lnSpc>
              <a:spcBef>
                <a:spcPct val="0"/>
              </a:spcBef>
              <a:buFontTx/>
              <a:buAutoNum type="arabicParenR"/>
              <a:defRPr/>
            </a:pPr>
            <a:endParaRPr lang="en-US" sz="3600" b="1" cap="small" dirty="0">
              <a:solidFill>
                <a:schemeClr val="tx1">
                  <a:lumMod val="85000"/>
                  <a:lumOff val="15000"/>
                </a:schemeClr>
              </a:solidFill>
              <a:effectLst>
                <a:glow rad="101600">
                  <a:schemeClr val="bg1">
                    <a:alpha val="60000"/>
                  </a:schemeClr>
                </a:glow>
              </a:effectLst>
              <a:latin typeface="Trebuchet MS" pitchFamily="34" charset="0"/>
            </a:endParaRPr>
          </a:p>
          <a:p>
            <a:pPr marL="1143000" lvl="0" indent="-1143000">
              <a:lnSpc>
                <a:spcPct val="80000"/>
              </a:lnSpc>
              <a:spcBef>
                <a:spcPct val="0"/>
              </a:spcBef>
              <a:buFontTx/>
              <a:buAutoNum type="arabicParenR"/>
              <a:defRPr/>
            </a:pPr>
            <a:r>
              <a:rPr lang="en-US" sz="3600" b="1" cap="small" dirty="0">
                <a:solidFill>
                  <a:schemeClr val="tx1">
                    <a:lumMod val="85000"/>
                    <a:lumOff val="15000"/>
                  </a:schemeClr>
                </a:solidFill>
                <a:effectLst>
                  <a:glow rad="101600">
                    <a:schemeClr val="bg1">
                      <a:alpha val="60000"/>
                    </a:schemeClr>
                  </a:glow>
                </a:effectLst>
                <a:latin typeface="Trebuchet MS" pitchFamily="34" charset="0"/>
              </a:rPr>
              <a:t>Group must have a </a:t>
            </a:r>
            <a:r>
              <a:rPr lang="en-US" sz="3600" b="1" cap="small" dirty="0" smtClean="0">
                <a:solidFill>
                  <a:schemeClr val="tx1">
                    <a:lumMod val="85000"/>
                    <a:lumOff val="15000"/>
                  </a:schemeClr>
                </a:solidFill>
                <a:effectLst>
                  <a:glow rad="101600">
                    <a:schemeClr val="bg1">
                      <a:alpha val="60000"/>
                    </a:schemeClr>
                  </a:glow>
                </a:effectLst>
                <a:latin typeface="Trebuchet MS" pitchFamily="34" charset="0"/>
              </a:rPr>
              <a:t>scribe</a:t>
            </a:r>
            <a:endParaRPr lang="en-US" sz="3600" b="1" cap="small" dirty="0">
              <a:solidFill>
                <a:schemeClr val="tx1">
                  <a:lumMod val="85000"/>
                  <a:lumOff val="15000"/>
                </a:schemeClr>
              </a:solidFill>
              <a:effectLst>
                <a:glow rad="101600">
                  <a:schemeClr val="bg1">
                    <a:alpha val="60000"/>
                  </a:schemeClr>
                </a:glow>
              </a:effectLst>
              <a:latin typeface="Trebuchet MS" pitchFamily="34" charset="0"/>
            </a:endParaRPr>
          </a:p>
        </p:txBody>
      </p:sp>
    </p:spTree>
    <p:extLst>
      <p:ext uri="{BB962C8B-B14F-4D97-AF65-F5344CB8AC3E}">
        <p14:creationId xmlns:p14="http://schemas.microsoft.com/office/powerpoint/2010/main" xmlns="" val="5016963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bright="70000" contrast="-70000"/>
          </a:blip>
          <a:srcRect/>
          <a:stretch>
            <a:fillRect/>
          </a:stretch>
        </p:blipFill>
        <p:spPr>
          <a:xfrm>
            <a:off x="1539240" y="262934"/>
            <a:ext cx="5989320" cy="6238858"/>
          </a:xfrm>
          <a:prstGeom prst="rect">
            <a:avLst/>
          </a:prstGeom>
          <a:effectLst/>
        </p:spPr>
      </p:pic>
      <p:sp>
        <p:nvSpPr>
          <p:cNvPr id="2" name="Title 1"/>
          <p:cNvSpPr txBox="1">
            <a:spLocks/>
          </p:cNvSpPr>
          <p:nvPr/>
        </p:nvSpPr>
        <p:spPr bwMode="auto">
          <a:xfrm>
            <a:off x="0" y="6858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One area where CEDS would</a:t>
            </a:r>
            <a:r>
              <a:rPr kumimoji="0" lang="en-US" sz="6600" b="1" i="0" u="none" strike="noStrike" kern="1200" cap="small" spc="0" normalizeH="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 be valuable to my organization is…</a:t>
            </a: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Tree>
    <p:extLst>
      <p:ext uri="{BB962C8B-B14F-4D97-AF65-F5344CB8AC3E}">
        <p14:creationId xmlns:p14="http://schemas.microsoft.com/office/powerpoint/2010/main" xmlns="" val="1840687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DS logo center"/>
          <p:cNvPicPr>
            <a:picLocks noChangeAspect="1"/>
          </p:cNvPicPr>
          <p:nvPr/>
        </p:nvPicPr>
        <p:blipFill>
          <a:blip r:embed="rId3" cstate="screen">
            <a:lum bright="70000" contrast="-70000"/>
          </a:blip>
          <a:srcRect/>
          <a:stretch>
            <a:fillRect/>
          </a:stretch>
        </p:blipFill>
        <p:spPr>
          <a:xfrm>
            <a:off x="1539240" y="262934"/>
            <a:ext cx="5989320" cy="6238858"/>
          </a:xfrm>
          <a:prstGeom prst="rect">
            <a:avLst/>
          </a:prstGeom>
          <a:effectLst/>
        </p:spPr>
      </p:pic>
      <p:sp>
        <p:nvSpPr>
          <p:cNvPr id="2" name="Title 1"/>
          <p:cNvSpPr txBox="1">
            <a:spLocks/>
          </p:cNvSpPr>
          <p:nvPr/>
        </p:nvSpPr>
        <p:spPr bwMode="auto">
          <a:xfrm>
            <a:off x="0" y="6858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A challenge of </a:t>
            </a:r>
            <a:b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br>
            <a: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CEDS is…</a:t>
            </a: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Tree>
    <p:extLst>
      <p:ext uri="{BB962C8B-B14F-4D97-AF65-F5344CB8AC3E}">
        <p14:creationId xmlns:p14="http://schemas.microsoft.com/office/powerpoint/2010/main" xmlns="" val="14751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3000" y="2133600"/>
            <a:ext cx="7162800" cy="4525963"/>
          </a:xfrm>
        </p:spPr>
        <p:txBody>
          <a:bodyPr/>
          <a:lstStyle/>
          <a:p>
            <a:pPr marL="0" lvl="0" indent="0">
              <a:lnSpc>
                <a:spcPct val="90000"/>
              </a:lnSpc>
              <a:spcBef>
                <a:spcPct val="0"/>
              </a:spcBef>
              <a:buNone/>
            </a:pPr>
            <a:r>
              <a:rPr lang="en-US" sz="6000" dirty="0">
                <a:solidFill>
                  <a:prstClr val="black">
                    <a:lumMod val="65000"/>
                    <a:lumOff val="35000"/>
                  </a:prstClr>
                </a:solidFill>
                <a:latin typeface="Trebuchet MS" pitchFamily="34" charset="0"/>
                <a:cs typeface="Arial" charset="0"/>
              </a:rPr>
              <a:t>Common </a:t>
            </a:r>
            <a:r>
              <a:rPr lang="en-US" sz="6000" b="1" dirty="0">
                <a:solidFill>
                  <a:prstClr val="black">
                    <a:lumMod val="65000"/>
                    <a:lumOff val="35000"/>
                  </a:prstClr>
                </a:solidFill>
                <a:latin typeface="Trebuchet MS" pitchFamily="34" charset="0"/>
                <a:cs typeface="Arial" charset="0"/>
              </a:rPr>
              <a:t>Education Data</a:t>
            </a:r>
            <a:r>
              <a:rPr lang="en-US" sz="6000" dirty="0">
                <a:solidFill>
                  <a:prstClr val="black">
                    <a:lumMod val="65000"/>
                    <a:lumOff val="35000"/>
                  </a:prstClr>
                </a:solidFill>
                <a:latin typeface="Trebuchet MS" pitchFamily="34" charset="0"/>
                <a:cs typeface="Arial" charset="0"/>
              </a:rPr>
              <a:t> Standards </a:t>
            </a:r>
          </a:p>
          <a:p>
            <a:pPr marL="0" lvl="0" indent="0">
              <a:lnSpc>
                <a:spcPct val="114000"/>
              </a:lnSpc>
              <a:spcBef>
                <a:spcPct val="0"/>
              </a:spcBef>
              <a:buNone/>
            </a:pPr>
            <a:r>
              <a:rPr lang="en-US" sz="4300" b="1" dirty="0">
                <a:solidFill>
                  <a:srgbClr val="50A700"/>
                </a:solidFill>
                <a:effectLst>
                  <a:outerShdw blurRad="38100" dist="38100" dir="2700000" algn="tl">
                    <a:srgbClr val="000000">
                      <a:alpha val="43137"/>
                    </a:srgbClr>
                  </a:outerShdw>
                </a:effectLst>
                <a:latin typeface="Trebuchet MS" pitchFamily="34" charset="0"/>
                <a:cs typeface="Arial" charset="0"/>
              </a:rPr>
              <a:t>What are we talking about?</a:t>
            </a:r>
          </a:p>
          <a:p>
            <a:endParaRPr lang="en-US" dirty="0"/>
          </a:p>
        </p:txBody>
      </p:sp>
    </p:spTree>
    <p:extLst>
      <p:ext uri="{BB962C8B-B14F-4D97-AF65-F5344CB8AC3E}">
        <p14:creationId xmlns:p14="http://schemas.microsoft.com/office/powerpoint/2010/main" xmlns="" val="32377229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bright="70000" contrast="-70000"/>
          </a:blip>
          <a:srcRect/>
          <a:stretch>
            <a:fillRect/>
          </a:stretch>
        </p:blipFill>
        <p:spPr>
          <a:xfrm>
            <a:off x="1539240" y="262934"/>
            <a:ext cx="5989320" cy="6238858"/>
          </a:xfrm>
          <a:prstGeom prst="rect">
            <a:avLst/>
          </a:prstGeom>
          <a:effectLst/>
        </p:spPr>
      </p:pic>
      <p:sp>
        <p:nvSpPr>
          <p:cNvPr id="2" name="Title 1"/>
          <p:cNvSpPr txBox="1">
            <a:spLocks/>
          </p:cNvSpPr>
          <p:nvPr/>
        </p:nvSpPr>
        <p:spPr bwMode="auto">
          <a:xfrm>
            <a:off x="0" y="6858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What does it mean to “implement” CEDS?</a:t>
            </a: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Tree>
    <p:extLst>
      <p:ext uri="{BB962C8B-B14F-4D97-AF65-F5344CB8AC3E}">
        <p14:creationId xmlns:p14="http://schemas.microsoft.com/office/powerpoint/2010/main" xmlns="" val="13907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bright="70000" contrast="-70000"/>
          </a:blip>
          <a:srcRect/>
          <a:stretch>
            <a:fillRect/>
          </a:stretch>
        </p:blipFill>
        <p:spPr>
          <a:xfrm>
            <a:off x="1539240" y="262934"/>
            <a:ext cx="5989320" cy="6238858"/>
          </a:xfrm>
          <a:prstGeom prst="rect">
            <a:avLst/>
          </a:prstGeom>
          <a:effectLst/>
        </p:spPr>
      </p:pic>
      <p:sp>
        <p:nvSpPr>
          <p:cNvPr id="2" name="Title 1"/>
          <p:cNvSpPr txBox="1">
            <a:spLocks/>
          </p:cNvSpPr>
          <p:nvPr/>
        </p:nvSpPr>
        <p:spPr bwMode="auto">
          <a:xfrm>
            <a:off x="0" y="6858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If</a:t>
            </a:r>
            <a:r>
              <a:rPr kumimoji="0" lang="en-US" sz="6600" b="1" i="0" u="none" strike="noStrike" kern="1200" cap="small" spc="0" normalizeH="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 CEDS could only standardize one data set, I would want it to be…</a:t>
            </a: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Tree>
    <p:extLst>
      <p:ext uri="{BB962C8B-B14F-4D97-AF65-F5344CB8AC3E}">
        <p14:creationId xmlns:p14="http://schemas.microsoft.com/office/powerpoint/2010/main" xmlns="" val="4015400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bright="70000" contrast="-70000"/>
          </a:blip>
          <a:srcRect/>
          <a:stretch>
            <a:fillRect/>
          </a:stretch>
        </p:blipFill>
        <p:spPr>
          <a:xfrm>
            <a:off x="1539240" y="262934"/>
            <a:ext cx="5989320" cy="6238858"/>
          </a:xfrm>
          <a:prstGeom prst="rect">
            <a:avLst/>
          </a:prstGeom>
          <a:effectLst/>
        </p:spPr>
      </p:pic>
      <p:sp>
        <p:nvSpPr>
          <p:cNvPr id="2" name="Title 1"/>
          <p:cNvSpPr txBox="1">
            <a:spLocks/>
          </p:cNvSpPr>
          <p:nvPr/>
        </p:nvSpPr>
        <p:spPr bwMode="auto">
          <a:xfrm>
            <a:off x="0" y="6858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A use of CEDS in the Local</a:t>
            </a:r>
            <a:r>
              <a:rPr kumimoji="0" lang="en-US" sz="6600" b="1" i="0" u="none" strike="noStrike" kern="1200" cap="small" spc="0" normalizeH="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 Level</a:t>
            </a:r>
            <a: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 space might be…</a:t>
            </a: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Tree>
    <p:extLst>
      <p:ext uri="{BB962C8B-B14F-4D97-AF65-F5344CB8AC3E}">
        <p14:creationId xmlns:p14="http://schemas.microsoft.com/office/powerpoint/2010/main" xmlns="" val="6233897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bright="70000" contrast="-70000"/>
          </a:blip>
          <a:srcRect/>
          <a:stretch>
            <a:fillRect/>
          </a:stretch>
        </p:blipFill>
        <p:spPr>
          <a:xfrm>
            <a:off x="1539240" y="262934"/>
            <a:ext cx="5989320" cy="6238858"/>
          </a:xfrm>
          <a:prstGeom prst="rect">
            <a:avLst/>
          </a:prstGeom>
          <a:effectLst/>
        </p:spPr>
      </p:pic>
      <p:sp>
        <p:nvSpPr>
          <p:cNvPr id="2" name="Title 1"/>
          <p:cNvSpPr txBox="1">
            <a:spLocks/>
          </p:cNvSpPr>
          <p:nvPr/>
        </p:nvSpPr>
        <p:spPr bwMode="auto">
          <a:xfrm>
            <a:off x="0" y="6858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When it comes</a:t>
            </a:r>
            <a:r>
              <a:rPr kumimoji="0" lang="en-US" sz="6600" b="1" i="0" u="none" strike="noStrike" kern="1200" cap="small" spc="0" normalizeH="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 to CEDS communication efforts, I would like to see…</a:t>
            </a: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Tree>
    <p:extLst>
      <p:ext uri="{BB962C8B-B14F-4D97-AF65-F5344CB8AC3E}">
        <p14:creationId xmlns:p14="http://schemas.microsoft.com/office/powerpoint/2010/main" xmlns="" val="8931306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bright="70000" contrast="-70000"/>
          </a:blip>
          <a:srcRect/>
          <a:stretch>
            <a:fillRect/>
          </a:stretch>
        </p:blipFill>
        <p:spPr>
          <a:xfrm>
            <a:off x="1539240" y="262934"/>
            <a:ext cx="5989320" cy="6238858"/>
          </a:xfrm>
          <a:prstGeom prst="rect">
            <a:avLst/>
          </a:prstGeom>
          <a:effectLst/>
        </p:spPr>
      </p:pic>
      <p:sp>
        <p:nvSpPr>
          <p:cNvPr id="2" name="Title 1"/>
          <p:cNvSpPr txBox="1">
            <a:spLocks/>
          </p:cNvSpPr>
          <p:nvPr/>
        </p:nvSpPr>
        <p:spPr bwMode="auto">
          <a:xfrm>
            <a:off x="0" y="6858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66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What are the most</a:t>
            </a:r>
            <a:r>
              <a:rPr kumimoji="0" lang="en-US" sz="6600" b="1" i="0" u="none" strike="noStrike" kern="1200" cap="small" spc="0" normalizeH="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rPr>
              <a:t> critical/relevant connections for Connect…</a:t>
            </a:r>
            <a:endParaRPr kumimoji="0" lang="en-US" sz="7200" b="1" i="0" u="none" strike="noStrike" kern="1200" cap="small" spc="0" normalizeH="0" baseline="0" noProof="0" dirty="0" smtClean="0">
              <a:ln>
                <a:noFill/>
              </a:ln>
              <a:solidFill>
                <a:schemeClr val="tx1">
                  <a:lumMod val="85000"/>
                  <a:lumOff val="15000"/>
                </a:schemeClr>
              </a:solidFill>
              <a:effectLst>
                <a:glow rad="101600">
                  <a:schemeClr val="bg1">
                    <a:alpha val="60000"/>
                  </a:schemeClr>
                </a:glow>
              </a:effectLst>
              <a:uLnTx/>
              <a:uFillTx/>
              <a:latin typeface="Trebuchet MS" pitchFamily="34" charset="0"/>
              <a:ea typeface="+mj-ea"/>
              <a:cs typeface="+mj-cs"/>
            </a:endParaRPr>
          </a:p>
        </p:txBody>
      </p:sp>
    </p:spTree>
    <p:extLst>
      <p:ext uri="{BB962C8B-B14F-4D97-AF65-F5344CB8AC3E}">
        <p14:creationId xmlns:p14="http://schemas.microsoft.com/office/powerpoint/2010/main" xmlns="" val="24522185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bright="70000" contrast="-70000"/>
          </a:blip>
          <a:srcRect/>
          <a:stretch>
            <a:fillRect/>
          </a:stretch>
        </p:blipFill>
        <p:spPr>
          <a:xfrm>
            <a:off x="1539240" y="262934"/>
            <a:ext cx="5989320" cy="6238858"/>
          </a:xfrm>
          <a:prstGeom prst="rect">
            <a:avLst/>
          </a:prstGeom>
          <a:effectLst/>
        </p:spPr>
      </p:pic>
      <p:sp>
        <p:nvSpPr>
          <p:cNvPr id="2" name="Title 1"/>
          <p:cNvSpPr txBox="1">
            <a:spLocks/>
          </p:cNvSpPr>
          <p:nvPr/>
        </p:nvSpPr>
        <p:spPr bwMode="auto">
          <a:xfrm>
            <a:off x="0" y="8382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ctr" anchorCtr="0" compatLnSpc="1">
            <a:prstTxWarp prst="textNoShape">
              <a:avLst/>
            </a:prstTxWarp>
          </a:bodyPr>
          <a:lstStyle/>
          <a:p>
            <a:pPr lvl="0" algn="ctr">
              <a:lnSpc>
                <a:spcPct val="80000"/>
              </a:lnSpc>
              <a:defRPr/>
            </a:pPr>
            <a:r>
              <a:rPr lang="en-US" sz="6600" b="1" cap="small" dirty="0">
                <a:solidFill>
                  <a:schemeClr val="tx1">
                    <a:lumMod val="85000"/>
                    <a:lumOff val="15000"/>
                  </a:schemeClr>
                </a:solidFill>
                <a:effectLst>
                  <a:glow rad="101600">
                    <a:schemeClr val="bg1">
                      <a:alpha val="60000"/>
                    </a:schemeClr>
                  </a:glow>
                </a:effectLst>
                <a:latin typeface="Trebuchet MS" pitchFamily="34" charset="0"/>
                <a:ea typeface="+mj-ea"/>
                <a:cs typeface="+mj-cs"/>
              </a:rPr>
              <a:t>Based on what you’ve seen today, how would these tools be helpful for you in your </a:t>
            </a:r>
            <a:r>
              <a:rPr lang="en-US" sz="6600" b="1" cap="small" dirty="0" smtClean="0">
                <a:solidFill>
                  <a:schemeClr val="tx1">
                    <a:lumMod val="85000"/>
                    <a:lumOff val="15000"/>
                  </a:schemeClr>
                </a:solidFill>
                <a:effectLst>
                  <a:glow rad="101600">
                    <a:schemeClr val="bg1">
                      <a:alpha val="60000"/>
                    </a:schemeClr>
                  </a:glow>
                </a:effectLst>
                <a:latin typeface="Trebuchet MS" pitchFamily="34" charset="0"/>
                <a:ea typeface="+mj-ea"/>
                <a:cs typeface="+mj-cs"/>
              </a:rPr>
              <a:t>role?</a:t>
            </a:r>
            <a:endParaRPr lang="en-US" sz="6600" b="1" cap="small" dirty="0">
              <a:solidFill>
                <a:schemeClr val="tx1">
                  <a:lumMod val="85000"/>
                  <a:lumOff val="15000"/>
                </a:schemeClr>
              </a:solidFill>
              <a:effectLst>
                <a:glow rad="101600">
                  <a:schemeClr val="bg1">
                    <a:alpha val="60000"/>
                  </a:schemeClr>
                </a:glow>
              </a:effectLst>
              <a:latin typeface="Trebuchet MS" pitchFamily="34" charset="0"/>
              <a:ea typeface="+mj-ea"/>
              <a:cs typeface="+mj-cs"/>
            </a:endParaRPr>
          </a:p>
        </p:txBody>
      </p:sp>
    </p:spTree>
    <p:extLst>
      <p:ext uri="{BB962C8B-B14F-4D97-AF65-F5344CB8AC3E}">
        <p14:creationId xmlns:p14="http://schemas.microsoft.com/office/powerpoint/2010/main" xmlns="" val="29007439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bright="70000" contrast="-70000"/>
          </a:blip>
          <a:srcRect/>
          <a:stretch>
            <a:fillRect/>
          </a:stretch>
        </p:blipFill>
        <p:spPr>
          <a:xfrm>
            <a:off x="1539240" y="262934"/>
            <a:ext cx="5989320" cy="6238858"/>
          </a:xfrm>
          <a:prstGeom prst="rect">
            <a:avLst/>
          </a:prstGeom>
          <a:effectLst/>
        </p:spPr>
      </p:pic>
      <p:sp>
        <p:nvSpPr>
          <p:cNvPr id="2" name="Title 1"/>
          <p:cNvSpPr txBox="1">
            <a:spLocks/>
          </p:cNvSpPr>
          <p:nvPr/>
        </p:nvSpPr>
        <p:spPr bwMode="auto">
          <a:xfrm>
            <a:off x="0" y="8382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ctr" anchorCtr="0" compatLnSpc="1">
            <a:prstTxWarp prst="textNoShape">
              <a:avLst/>
            </a:prstTxWarp>
          </a:bodyPr>
          <a:lstStyle/>
          <a:p>
            <a:pPr lvl="0" algn="ctr">
              <a:lnSpc>
                <a:spcPct val="80000"/>
              </a:lnSpc>
              <a:defRPr/>
            </a:pPr>
            <a:r>
              <a:rPr lang="en-US" sz="6600" b="1" cap="small" dirty="0">
                <a:solidFill>
                  <a:schemeClr val="tx1">
                    <a:lumMod val="85000"/>
                    <a:lumOff val="15000"/>
                  </a:schemeClr>
                </a:solidFill>
                <a:effectLst>
                  <a:glow rad="101600">
                    <a:schemeClr val="bg1">
                      <a:alpha val="60000"/>
                    </a:schemeClr>
                  </a:glow>
                </a:effectLst>
                <a:latin typeface="Trebuchet MS" pitchFamily="34" charset="0"/>
                <a:ea typeface="+mj-ea"/>
                <a:cs typeface="+mj-cs"/>
              </a:rPr>
              <a:t>What other tools would you like to see from CEDS that would help make the data standards beneficial to you?</a:t>
            </a:r>
          </a:p>
        </p:txBody>
      </p:sp>
    </p:spTree>
    <p:extLst>
      <p:ext uri="{BB962C8B-B14F-4D97-AF65-F5344CB8AC3E}">
        <p14:creationId xmlns:p14="http://schemas.microsoft.com/office/powerpoint/2010/main" xmlns="" val="9976150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12" name="Title 1"/>
          <p:cNvSpPr txBox="1">
            <a:spLocks/>
          </p:cNvSpPr>
          <p:nvPr/>
        </p:nvSpPr>
        <p:spPr bwMode="auto">
          <a:xfrm>
            <a:off x="0" y="2914650"/>
            <a:ext cx="9144000" cy="1028700"/>
          </a:xfrm>
          <a:prstGeom prst="rect">
            <a:avLst/>
          </a:prstGeom>
          <a:solidFill>
            <a:schemeClr val="bg1">
              <a:alpha val="82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a:lnSpc>
                <a:spcPct val="80000"/>
              </a:lnSpc>
              <a:defRPr/>
            </a:pPr>
            <a:endParaRPr lang="en-US" sz="7200" b="1" cap="small" dirty="0" smtClean="0">
              <a:solidFill>
                <a:prstClr val="black">
                  <a:lumMod val="85000"/>
                  <a:lumOff val="15000"/>
                </a:prstClr>
              </a:solidFill>
              <a:effectLst>
                <a:glow rad="101600">
                  <a:prstClr val="white">
                    <a:alpha val="60000"/>
                  </a:prstClr>
                </a:glow>
              </a:effectLst>
              <a:latin typeface="Trebuchet MS" pitchFamily="34" charset="0"/>
            </a:endParaRPr>
          </a:p>
        </p:txBody>
      </p:sp>
      <p:sp>
        <p:nvSpPr>
          <p:cNvPr id="11" name="Title 1"/>
          <p:cNvSpPr txBox="1">
            <a:spLocks/>
          </p:cNvSpPr>
          <p:nvPr/>
        </p:nvSpPr>
        <p:spPr bwMode="auto">
          <a:xfrm>
            <a:off x="0" y="2967532"/>
            <a:ext cx="9144000" cy="92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a:lnSpc>
                <a:spcPct val="80000"/>
              </a:lnSpc>
              <a:defRPr/>
            </a:pPr>
            <a:r>
              <a:rPr lang="en-US" sz="6600" b="1" cap="small" dirty="0" smtClean="0">
                <a:solidFill>
                  <a:prstClr val="black">
                    <a:lumMod val="85000"/>
                    <a:lumOff val="15000"/>
                  </a:prstClr>
                </a:solidFill>
                <a:effectLst>
                  <a:glow rad="101600">
                    <a:prstClr val="white">
                      <a:alpha val="60000"/>
                    </a:prstClr>
                  </a:glow>
                </a:effectLst>
                <a:latin typeface="Trebuchet MS" pitchFamily="34" charset="0"/>
              </a:rPr>
              <a:t>Q &amp; A</a:t>
            </a:r>
            <a:endParaRPr lang="en-US" sz="7200" b="1" cap="small" dirty="0" smtClean="0">
              <a:solidFill>
                <a:prstClr val="black">
                  <a:lumMod val="85000"/>
                  <a:lumOff val="15000"/>
                </a:prstClr>
              </a:solidFill>
              <a:effectLst>
                <a:glow rad="101600">
                  <a:prstClr val="white">
                    <a:alpha val="60000"/>
                  </a:prstClr>
                </a:glow>
              </a:effectLst>
              <a:latin typeface="Trebuchet MS" pitchFamily="34" charset="0"/>
            </a:endParaRPr>
          </a:p>
        </p:txBody>
      </p:sp>
    </p:spTree>
    <p:extLst>
      <p:ext uri="{BB962C8B-B14F-4D97-AF65-F5344CB8AC3E}">
        <p14:creationId xmlns:p14="http://schemas.microsoft.com/office/powerpoint/2010/main" xmlns="" val="478499622"/>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2057400"/>
            <a:ext cx="91440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6000" b="1" i="0" u="none" strike="noStrike" kern="1200" cap="none" spc="0" normalizeH="0" baseline="0" noProof="0" dirty="0" smtClean="0">
                <a:ln>
                  <a:noFill/>
                </a:ln>
                <a:solidFill>
                  <a:schemeClr val="tx1">
                    <a:lumMod val="75000"/>
                    <a:lumOff val="25000"/>
                  </a:schemeClr>
                </a:solidFill>
                <a:uLnTx/>
                <a:uFillTx/>
                <a:latin typeface="Trebuchet MS" pitchFamily="34" charset="0"/>
                <a:ea typeface="+mj-ea"/>
                <a:cs typeface="+mj-cs"/>
              </a:rPr>
              <a:t>For more </a:t>
            </a:r>
            <a:r>
              <a:rPr lang="en-US" sz="6000" b="1" dirty="0" smtClean="0">
                <a:solidFill>
                  <a:schemeClr val="tx1">
                    <a:lumMod val="75000"/>
                    <a:lumOff val="25000"/>
                  </a:schemeClr>
                </a:solidFill>
                <a:latin typeface="Trebuchet MS" pitchFamily="34" charset="0"/>
                <a:ea typeface="+mj-ea"/>
                <a:cs typeface="+mj-cs"/>
              </a:rPr>
              <a:t>i</a:t>
            </a:r>
            <a:r>
              <a:rPr kumimoji="0" lang="en-US" sz="6000" b="1" i="0" u="none" strike="noStrike" kern="1200" cap="none" spc="0" normalizeH="0" baseline="0" noProof="0" dirty="0" smtClean="0">
                <a:ln>
                  <a:noFill/>
                </a:ln>
                <a:solidFill>
                  <a:schemeClr val="tx1">
                    <a:lumMod val="75000"/>
                    <a:lumOff val="25000"/>
                  </a:schemeClr>
                </a:solidFill>
                <a:uLnTx/>
                <a:uFillTx/>
                <a:latin typeface="Trebuchet MS" pitchFamily="34" charset="0"/>
                <a:ea typeface="+mj-ea"/>
                <a:cs typeface="+mj-cs"/>
              </a:rPr>
              <a:t>nformation,</a:t>
            </a:r>
          </a:p>
          <a:p>
            <a:pPr marL="0" marR="0" lvl="0" indent="0" algn="ctr" defTabSz="914400" rtl="0" eaLnBrk="1" fontAlgn="base" latinLnBrk="0" hangingPunct="1">
              <a:lnSpc>
                <a:spcPct val="80000"/>
              </a:lnSpc>
              <a:spcBef>
                <a:spcPct val="0"/>
              </a:spcBef>
              <a:spcAft>
                <a:spcPct val="0"/>
              </a:spcAft>
              <a:buClrTx/>
              <a:buSzTx/>
              <a:buFontTx/>
              <a:buNone/>
              <a:tabLst/>
              <a:defRPr/>
            </a:pPr>
            <a:r>
              <a:rPr lang="en-US" sz="6000" b="1" dirty="0" smtClean="0">
                <a:solidFill>
                  <a:schemeClr val="tx1">
                    <a:lumMod val="75000"/>
                    <a:lumOff val="25000"/>
                  </a:schemeClr>
                </a:solidFill>
                <a:latin typeface="Trebuchet MS" pitchFamily="34" charset="0"/>
                <a:ea typeface="+mj-ea"/>
                <a:cs typeface="+mj-cs"/>
              </a:rPr>
              <a:t>visit:</a:t>
            </a:r>
          </a:p>
          <a:p>
            <a:pPr marL="0" marR="0" lvl="0" indent="0" algn="ctr" defTabSz="914400" rtl="0" eaLnBrk="1" fontAlgn="base" latinLnBrk="0" hangingPunct="1">
              <a:lnSpc>
                <a:spcPct val="80000"/>
              </a:lnSpc>
              <a:spcBef>
                <a:spcPct val="0"/>
              </a:spcBef>
              <a:spcAft>
                <a:spcPct val="0"/>
              </a:spcAft>
              <a:buClrTx/>
              <a:buSzTx/>
              <a:buFontTx/>
              <a:buNone/>
              <a:tabLst/>
              <a:defRPr/>
            </a:pPr>
            <a:endParaRPr lang="en-US" sz="2400" b="1" dirty="0" smtClean="0">
              <a:solidFill>
                <a:srgbClr val="531C79"/>
              </a:solidFill>
              <a:latin typeface="Trebuchet MS" pitchFamily="34" charset="0"/>
              <a:ea typeface="+mj-ea"/>
              <a:cs typeface="+mj-cs"/>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7200" b="1" i="0" u="none" strike="noStrike" kern="1200" cap="none" spc="0" normalizeH="0" baseline="0" noProof="0" dirty="0" smtClean="0">
                <a:ln>
                  <a:noFill/>
                </a:ln>
                <a:solidFill>
                  <a:srgbClr val="50A700"/>
                </a:solidFill>
                <a:uLnTx/>
                <a:uFillTx/>
                <a:latin typeface="Trebuchet MS" pitchFamily="34" charset="0"/>
                <a:ea typeface="+mj-ea"/>
                <a:cs typeface="+mj-cs"/>
              </a:rPr>
              <a:t>http://ceds.ed.gov</a:t>
            </a:r>
          </a:p>
        </p:txBody>
      </p:sp>
    </p:spTree>
    <p:extLst>
      <p:ext uri="{BB962C8B-B14F-4D97-AF65-F5344CB8AC3E}">
        <p14:creationId xmlns:p14="http://schemas.microsoft.com/office/powerpoint/2010/main" xmlns="" val="1896959418"/>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5852160"/>
            <a:ext cx="9144000" cy="100584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0"/>
            <a:ext cx="9144000" cy="9906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4"/>
          <p:cNvSpPr txBox="1">
            <a:spLocks/>
          </p:cNvSpPr>
          <p:nvPr/>
        </p:nvSpPr>
        <p:spPr>
          <a:xfrm>
            <a:off x="0" y="1066800"/>
            <a:ext cx="9144000" cy="4724400"/>
          </a:xfrm>
          <a:prstGeom prst="rect">
            <a:avLst/>
          </a:prstGeom>
        </p:spPr>
        <p:txBody>
          <a:bodyPr rtlCol="0">
            <a:noAutofit/>
          </a:bodyPr>
          <a:lstStyle/>
          <a:p>
            <a:pPr marR="0" lvl="0" indent="3175"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400" b="1" dirty="0" smtClean="0">
                <a:solidFill>
                  <a:schemeClr val="tx1">
                    <a:lumMod val="75000"/>
                    <a:lumOff val="25000"/>
                  </a:schemeClr>
                </a:solidFill>
                <a:effectLst>
                  <a:glow rad="63500">
                    <a:schemeClr val="bg1">
                      <a:alpha val="40000"/>
                    </a:schemeClr>
                  </a:glow>
                </a:effectLst>
                <a:latin typeface="Trebuchet MS" pitchFamily="34" charset="0"/>
                <a:cs typeface="+mn-cs"/>
              </a:rPr>
              <a:t>Contacts</a:t>
            </a:r>
            <a:r>
              <a:rPr kumimoji="0" lang="en-US" sz="4400" b="1" i="0" u="none" strike="noStrike" kern="1200" cap="none" spc="0" normalizeH="0" baseline="0" noProof="0" dirty="0" smtClean="0">
                <a:ln>
                  <a:noFill/>
                </a:ln>
                <a:solidFill>
                  <a:schemeClr val="tx1">
                    <a:lumMod val="75000"/>
                    <a:lumOff val="25000"/>
                  </a:schemeClr>
                </a:solidFill>
                <a:effectLst>
                  <a:glow rad="63500">
                    <a:schemeClr val="bg1">
                      <a:alpha val="40000"/>
                    </a:schemeClr>
                  </a:glow>
                </a:effectLst>
                <a:uLnTx/>
                <a:uFillTx/>
                <a:latin typeface="Trebuchet MS" pitchFamily="34" charset="0"/>
                <a:ea typeface="+mn-ea"/>
                <a:cs typeface="+mn-cs"/>
              </a:rPr>
              <a:t>:</a:t>
            </a:r>
          </a:p>
          <a:p>
            <a:pPr lvl="0" indent="3175" fontAlgn="auto">
              <a:spcBef>
                <a:spcPts val="0"/>
              </a:spcBef>
              <a:spcAft>
                <a:spcPts val="0"/>
              </a:spcAft>
              <a:buFont typeface="Arial" pitchFamily="34" charset="0"/>
              <a:buChar char="•"/>
              <a:defRPr/>
            </a:pPr>
            <a:r>
              <a:rPr lang="en-US" sz="3200" b="1" dirty="0" smtClean="0">
                <a:solidFill>
                  <a:schemeClr val="tx1">
                    <a:lumMod val="75000"/>
                    <a:lumOff val="25000"/>
                  </a:schemeClr>
                </a:solidFill>
                <a:effectLst>
                  <a:glow rad="63500">
                    <a:schemeClr val="bg1">
                      <a:alpha val="40000"/>
                    </a:schemeClr>
                  </a:glow>
                </a:effectLst>
                <a:latin typeface="Trebuchet MS" pitchFamily="34" charset="0"/>
              </a:rPr>
              <a:t>Missy Cochenour</a:t>
            </a:r>
          </a:p>
          <a:p>
            <a:pPr lvl="1" indent="3175" fontAlgn="auto">
              <a:spcBef>
                <a:spcPts val="0"/>
              </a:spcBef>
              <a:spcAft>
                <a:spcPts val="0"/>
              </a:spcAft>
              <a:buFont typeface="Arial" pitchFamily="34" charset="0"/>
              <a:buChar char="•"/>
              <a:defRPr/>
            </a:pPr>
            <a:r>
              <a:rPr lang="en-US" sz="3200" dirty="0" smtClean="0">
                <a:solidFill>
                  <a:srgbClr val="50A700"/>
                </a:solidFill>
                <a:effectLst>
                  <a:glow rad="101600">
                    <a:schemeClr val="bg1">
                      <a:alpha val="60000"/>
                    </a:schemeClr>
                  </a:glow>
                </a:effectLst>
                <a:latin typeface="Trebuchet MS" pitchFamily="34" charset="0"/>
                <a:hlinkClick r:id="rId3"/>
              </a:rPr>
              <a:t>missy.cochenour@aemcorp.com</a:t>
            </a:r>
            <a:endParaRPr lang="en-US" sz="3200" dirty="0" smtClean="0">
              <a:solidFill>
                <a:srgbClr val="50A700"/>
              </a:solidFill>
              <a:effectLst>
                <a:glow rad="101600">
                  <a:schemeClr val="bg1">
                    <a:alpha val="60000"/>
                  </a:schemeClr>
                </a:glow>
              </a:effectLst>
              <a:latin typeface="Trebuchet MS" pitchFamily="34" charset="0"/>
            </a:endParaRPr>
          </a:p>
          <a:p>
            <a:pPr lvl="0" indent="3175" fontAlgn="auto">
              <a:spcBef>
                <a:spcPts val="0"/>
              </a:spcBef>
              <a:spcAft>
                <a:spcPts val="0"/>
              </a:spcAft>
              <a:buFont typeface="Arial" pitchFamily="34" charset="0"/>
              <a:buChar char="•"/>
              <a:defRPr/>
            </a:pPr>
            <a:r>
              <a:rPr lang="en-US" sz="3200" dirty="0" smtClean="0">
                <a:solidFill>
                  <a:srgbClr val="50A700"/>
                </a:solidFill>
                <a:effectLst>
                  <a:glow rad="101600">
                    <a:schemeClr val="bg1">
                      <a:alpha val="60000"/>
                    </a:schemeClr>
                  </a:glow>
                </a:effectLst>
                <a:latin typeface="Trebuchet MS" pitchFamily="34" charset="0"/>
              </a:rPr>
              <a:t>Lynne Kahn </a:t>
            </a:r>
          </a:p>
          <a:p>
            <a:pPr lvl="1" indent="3175" fontAlgn="auto">
              <a:spcBef>
                <a:spcPts val="0"/>
              </a:spcBef>
              <a:spcAft>
                <a:spcPts val="0"/>
              </a:spcAft>
              <a:buFont typeface="Arial" pitchFamily="34" charset="0"/>
              <a:buChar char="•"/>
              <a:defRPr/>
            </a:pPr>
            <a:r>
              <a:rPr lang="en-US" sz="3200" dirty="0" smtClean="0">
                <a:solidFill>
                  <a:srgbClr val="50A700"/>
                </a:solidFill>
                <a:effectLst>
                  <a:glow rad="101600">
                    <a:schemeClr val="bg1">
                      <a:alpha val="60000"/>
                    </a:schemeClr>
                  </a:glow>
                </a:effectLst>
                <a:latin typeface="Trebuchet MS" pitchFamily="34" charset="0"/>
                <a:hlinkClick r:id="rId4"/>
              </a:rPr>
              <a:t>lynne.kahn@unc.edu</a:t>
            </a:r>
            <a:r>
              <a:rPr lang="en-US" sz="3200" dirty="0" smtClean="0">
                <a:solidFill>
                  <a:srgbClr val="50A700"/>
                </a:solidFill>
                <a:effectLst>
                  <a:glow rad="101600">
                    <a:schemeClr val="bg1">
                      <a:alpha val="60000"/>
                    </a:schemeClr>
                  </a:glow>
                </a:effectLst>
                <a:latin typeface="Trebuchet MS" pitchFamily="34" charset="0"/>
              </a:rPr>
              <a:t> </a:t>
            </a:r>
          </a:p>
          <a:p>
            <a:pPr lvl="0" indent="3175" fontAlgn="auto">
              <a:spcBef>
                <a:spcPts val="0"/>
              </a:spcBef>
              <a:spcAft>
                <a:spcPts val="0"/>
              </a:spcAft>
              <a:buFont typeface="Arial" pitchFamily="34" charset="0"/>
              <a:buChar char="•"/>
              <a:defRPr/>
            </a:pPr>
            <a:r>
              <a:rPr lang="en-US" sz="3200" dirty="0" smtClean="0">
                <a:solidFill>
                  <a:srgbClr val="50A700"/>
                </a:solidFill>
                <a:effectLst>
                  <a:glow rad="101600">
                    <a:schemeClr val="bg1">
                      <a:alpha val="60000"/>
                    </a:schemeClr>
                  </a:glow>
                </a:effectLst>
                <a:latin typeface="Trebuchet MS" pitchFamily="34" charset="0"/>
              </a:rPr>
              <a:t>Meredith </a:t>
            </a:r>
            <a:r>
              <a:rPr lang="en-US" sz="3200" dirty="0" err="1" smtClean="0">
                <a:solidFill>
                  <a:srgbClr val="50A700"/>
                </a:solidFill>
                <a:effectLst>
                  <a:glow rad="101600">
                    <a:schemeClr val="bg1">
                      <a:alpha val="60000"/>
                    </a:schemeClr>
                  </a:glow>
                </a:effectLst>
                <a:latin typeface="Trebuchet MS" pitchFamily="34" charset="0"/>
              </a:rPr>
              <a:t>Miceli</a:t>
            </a:r>
            <a:endParaRPr lang="en-US" sz="3200" dirty="0" smtClean="0">
              <a:solidFill>
                <a:srgbClr val="50A700"/>
              </a:solidFill>
              <a:effectLst>
                <a:glow rad="101600">
                  <a:schemeClr val="bg1">
                    <a:alpha val="60000"/>
                  </a:schemeClr>
                </a:glow>
              </a:effectLst>
              <a:latin typeface="Trebuchet MS" pitchFamily="34" charset="0"/>
            </a:endParaRPr>
          </a:p>
          <a:p>
            <a:pPr lvl="1" indent="3175" fontAlgn="auto">
              <a:spcBef>
                <a:spcPts val="0"/>
              </a:spcBef>
              <a:spcAft>
                <a:spcPts val="0"/>
              </a:spcAft>
              <a:buFont typeface="Arial" pitchFamily="34" charset="0"/>
              <a:buChar char="•"/>
              <a:defRPr/>
            </a:pPr>
            <a:r>
              <a:rPr lang="en-US" sz="3200" dirty="0" smtClean="0">
                <a:solidFill>
                  <a:srgbClr val="50A700"/>
                </a:solidFill>
                <a:effectLst>
                  <a:glow rad="101600">
                    <a:schemeClr val="bg1">
                      <a:alpha val="60000"/>
                    </a:schemeClr>
                  </a:glow>
                </a:effectLst>
                <a:latin typeface="Trebuchet MS" pitchFamily="34" charset="0"/>
                <a:hlinkClick r:id="rId5"/>
              </a:rPr>
              <a:t>Meredith.Miceli@ed.gov</a:t>
            </a:r>
            <a:endParaRPr lang="en-US" sz="3200" dirty="0" smtClean="0">
              <a:solidFill>
                <a:srgbClr val="50A700"/>
              </a:solidFill>
              <a:effectLst>
                <a:glow rad="101600">
                  <a:schemeClr val="bg1">
                    <a:alpha val="60000"/>
                  </a:schemeClr>
                </a:glow>
              </a:effectLst>
              <a:latin typeface="Trebuchet MS" pitchFamily="34" charset="0"/>
            </a:endParaRPr>
          </a:p>
          <a:p>
            <a:pPr lvl="0" indent="3175" fontAlgn="auto">
              <a:spcBef>
                <a:spcPts val="0"/>
              </a:spcBef>
              <a:spcAft>
                <a:spcPts val="0"/>
              </a:spcAft>
              <a:buFont typeface="Arial" pitchFamily="34" charset="0"/>
              <a:buChar char="•"/>
              <a:defRPr/>
            </a:pPr>
            <a:r>
              <a:rPr lang="en-US" sz="3200" dirty="0" smtClean="0">
                <a:solidFill>
                  <a:srgbClr val="50A700"/>
                </a:solidFill>
                <a:effectLst>
                  <a:glow rad="101600">
                    <a:schemeClr val="bg1">
                      <a:alpha val="60000"/>
                    </a:schemeClr>
                  </a:glow>
                </a:effectLst>
                <a:latin typeface="Trebuchet MS" pitchFamily="34" charset="0"/>
              </a:rPr>
              <a:t>Tony Ruggiero </a:t>
            </a:r>
          </a:p>
          <a:p>
            <a:pPr lvl="1" indent="3175" fontAlgn="auto">
              <a:spcBef>
                <a:spcPts val="0"/>
              </a:spcBef>
              <a:spcAft>
                <a:spcPts val="0"/>
              </a:spcAft>
              <a:buFont typeface="Arial" pitchFamily="34" charset="0"/>
              <a:buChar char="•"/>
              <a:defRPr/>
            </a:pPr>
            <a:r>
              <a:rPr lang="en-US" sz="3600" dirty="0" smtClean="0">
                <a:solidFill>
                  <a:srgbClr val="50A700"/>
                </a:solidFill>
                <a:effectLst>
                  <a:glow rad="101600">
                    <a:schemeClr val="bg1">
                      <a:alpha val="60000"/>
                    </a:schemeClr>
                  </a:glow>
                </a:effectLst>
                <a:latin typeface="Trebuchet MS" pitchFamily="34" charset="0"/>
                <a:hlinkClick r:id="rId6"/>
              </a:rPr>
              <a:t>truggiero@doe.k12.de.us</a:t>
            </a:r>
            <a:r>
              <a:rPr lang="en-US" sz="3600" dirty="0" smtClean="0">
                <a:solidFill>
                  <a:srgbClr val="50A700"/>
                </a:solidFill>
                <a:effectLst>
                  <a:glow rad="101600">
                    <a:schemeClr val="bg1">
                      <a:alpha val="60000"/>
                    </a:schemeClr>
                  </a:glow>
                </a:effectLst>
                <a:latin typeface="Trebuchet MS" pitchFamily="34" charset="0"/>
              </a:rPr>
              <a:t> </a:t>
            </a:r>
          </a:p>
          <a:p>
            <a:pPr lvl="0" indent="3175" algn="ctr" fontAlgn="auto">
              <a:spcBef>
                <a:spcPts val="0"/>
              </a:spcBef>
              <a:spcAft>
                <a:spcPts val="0"/>
              </a:spcAft>
              <a:defRPr/>
            </a:pPr>
            <a:endParaRPr lang="en-US" sz="3600" dirty="0" smtClean="0">
              <a:solidFill>
                <a:srgbClr val="50A700"/>
              </a:solidFill>
              <a:effectLst>
                <a:glow rad="101600">
                  <a:schemeClr val="bg1">
                    <a:alpha val="60000"/>
                  </a:schemeClr>
                </a:glow>
              </a:effectLst>
              <a:latin typeface="Trebuchet MS" pitchFamily="34" charset="0"/>
            </a:endParaRPr>
          </a:p>
          <a:p>
            <a:pPr lvl="0" indent="3175" algn="ctr" fontAlgn="auto">
              <a:spcBef>
                <a:spcPts val="0"/>
              </a:spcBef>
              <a:spcAft>
                <a:spcPts val="1800"/>
              </a:spcAft>
              <a:defRPr/>
            </a:pPr>
            <a:endParaRPr lang="en-US" sz="3200" dirty="0" smtClean="0">
              <a:solidFill>
                <a:srgbClr val="50A700"/>
              </a:solidFill>
              <a:effectLst>
                <a:glow rad="101600">
                  <a:schemeClr val="bg1">
                    <a:alpha val="60000"/>
                  </a:schemeClr>
                </a:glow>
              </a:effectLst>
              <a:latin typeface="Trebuchet MS" pitchFamily="34" charset="0"/>
            </a:endParaRPr>
          </a:p>
          <a:p>
            <a:pPr marL="0" marR="0" lvl="0" indent="3175"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i="0" u="none" strike="noStrike" kern="1200" cap="none" spc="0" normalizeH="0" baseline="0" noProof="0" dirty="0" smtClean="0">
              <a:ln>
                <a:noFill/>
              </a:ln>
              <a:solidFill>
                <a:schemeClr val="tx1">
                  <a:lumMod val="65000"/>
                  <a:lumOff val="35000"/>
                </a:schemeClr>
              </a:solidFill>
              <a:effectLst/>
              <a:uLnTx/>
              <a:uFillTx/>
              <a:latin typeface="Trebuchet MS" pitchFamily="34" charset="0"/>
              <a:ea typeface="+mn-ea"/>
              <a:cs typeface="+mn-cs"/>
            </a:endParaRPr>
          </a:p>
        </p:txBody>
      </p:sp>
      <p:cxnSp>
        <p:nvCxnSpPr>
          <p:cNvPr id="10" name="Straight Connector 9"/>
          <p:cNvCxnSpPr/>
          <p:nvPr/>
        </p:nvCxnSpPr>
        <p:spPr>
          <a:xfrm>
            <a:off x="408296" y="3036125"/>
            <a:ext cx="83210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NCES logo"/>
          <p:cNvPicPr>
            <a:picLocks noChangeAspect="1"/>
          </p:cNvPicPr>
          <p:nvPr/>
        </p:nvPicPr>
        <p:blipFill>
          <a:blip r:embed="rId7" cstate="screen">
            <a:clrChange>
              <a:clrFrom>
                <a:srgbClr val="1A1915"/>
              </a:clrFrom>
              <a:clrTo>
                <a:srgbClr val="1A1915">
                  <a:alpha val="0"/>
                </a:srgbClr>
              </a:clrTo>
            </a:clrChange>
          </a:blip>
          <a:stretch>
            <a:fillRect/>
          </a:stretch>
        </p:blipFill>
        <p:spPr>
          <a:xfrm>
            <a:off x="187656" y="5999833"/>
            <a:ext cx="2362200" cy="741023"/>
          </a:xfrm>
          <a:prstGeom prst="rect">
            <a:avLst/>
          </a:prstGeom>
          <a:effectLst>
            <a:outerShdw blurRad="63500" sx="102000" sy="102000" algn="ctr" rotWithShape="0">
              <a:prstClr val="black">
                <a:alpha val="40000"/>
              </a:prstClr>
            </a:outerShdw>
          </a:effectLst>
        </p:spPr>
      </p:pic>
      <p:pic>
        <p:nvPicPr>
          <p:cNvPr id="12" name="Picture 11" descr="Text: http://ceds.ed.gov"/>
          <p:cNvPicPr>
            <a:picLocks noChangeAspect="1"/>
          </p:cNvPicPr>
          <p:nvPr/>
        </p:nvPicPr>
        <p:blipFill>
          <a:blip r:embed="rId8" cstate="screen"/>
          <a:srcRect l="16667" r="6061"/>
          <a:stretch>
            <a:fillRect/>
          </a:stretch>
        </p:blipFill>
        <p:spPr>
          <a:xfrm>
            <a:off x="5472752" y="5803081"/>
            <a:ext cx="3671248" cy="638663"/>
          </a:xfrm>
          <a:prstGeom prst="rect">
            <a:avLst/>
          </a:prstGeom>
        </p:spPr>
      </p:pic>
      <p:pic>
        <p:nvPicPr>
          <p:cNvPr id="16" name="Picture 15" descr="Text: A common vocabulary for P-20"/>
          <p:cNvPicPr>
            <a:picLocks noChangeAspect="1"/>
          </p:cNvPicPr>
          <p:nvPr/>
        </p:nvPicPr>
        <p:blipFill>
          <a:blip r:embed="rId9" cstate="screen"/>
          <a:stretch>
            <a:fillRect/>
          </a:stretch>
        </p:blipFill>
        <p:spPr>
          <a:xfrm>
            <a:off x="1188999" y="152400"/>
            <a:ext cx="6766001" cy="676600"/>
          </a:xfrm>
          <a:prstGeom prst="rect">
            <a:avLst/>
          </a:prstGeom>
        </p:spPr>
      </p:pic>
      <p:pic>
        <p:nvPicPr>
          <p:cNvPr id="18" name="Picture 17" descr="twitter-bird-light-bgs.png"/>
          <p:cNvPicPr>
            <a:picLocks noChangeAspect="1"/>
          </p:cNvPicPr>
          <p:nvPr/>
        </p:nvPicPr>
        <p:blipFill>
          <a:blip r:embed="rId10" cstate="screen">
            <a:lum bright="100000"/>
          </a:blip>
          <a:stretch>
            <a:fillRect/>
          </a:stretch>
        </p:blipFill>
        <p:spPr>
          <a:xfrm>
            <a:off x="6160325" y="6392304"/>
            <a:ext cx="557150" cy="557150"/>
          </a:xfrm>
          <a:prstGeom prst="rect">
            <a:avLst/>
          </a:prstGeom>
          <a:noFill/>
          <a:ln>
            <a:noFill/>
          </a:ln>
        </p:spPr>
      </p:pic>
      <p:pic>
        <p:nvPicPr>
          <p:cNvPr id="14" name="Picture 13" descr="twitter footer.png"/>
          <p:cNvPicPr>
            <a:picLocks noChangeAspect="1"/>
          </p:cNvPicPr>
          <p:nvPr/>
        </p:nvPicPr>
        <p:blipFill>
          <a:blip r:embed="rId11" cstate="screen"/>
          <a:srcRect l="14229"/>
          <a:stretch>
            <a:fillRect/>
          </a:stretch>
        </p:blipFill>
        <p:spPr>
          <a:xfrm>
            <a:off x="6553200" y="6266514"/>
            <a:ext cx="3062918" cy="708627"/>
          </a:xfrm>
          <a:prstGeom prst="rect">
            <a:avLst/>
          </a:prstGeom>
        </p:spPr>
      </p:pic>
      <p:sp>
        <p:nvSpPr>
          <p:cNvPr id="19" name="Rectangle 18"/>
          <p:cNvSpPr/>
          <p:nvPr/>
        </p:nvSpPr>
        <p:spPr>
          <a:xfrm>
            <a:off x="5037159" y="5992504"/>
            <a:ext cx="502920" cy="40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iStock_000003952301XSmall_transparent.png"/>
          <p:cNvPicPr>
            <a:picLocks noChangeAspect="1"/>
          </p:cNvPicPr>
          <p:nvPr/>
        </p:nvPicPr>
        <p:blipFill>
          <a:blip r:embed="rId12" cstate="screen"/>
          <a:stretch>
            <a:fillRect/>
          </a:stretch>
        </p:blipFill>
        <p:spPr>
          <a:xfrm>
            <a:off x="4876800" y="5901985"/>
            <a:ext cx="848322" cy="593738"/>
          </a:xfrm>
          <a:prstGeom prst="rect">
            <a:avLst/>
          </a:prstGeom>
        </p:spPr>
      </p:pic>
      <p:pic>
        <p:nvPicPr>
          <p:cNvPr id="22" name="Picture 21" descr="CEDS LOGO-transparent.png"/>
          <p:cNvPicPr>
            <a:picLocks noChangeAspect="1"/>
          </p:cNvPicPr>
          <p:nvPr/>
        </p:nvPicPr>
        <p:blipFill>
          <a:blip r:embed="rId13" cstate="screen"/>
          <a:stretch>
            <a:fillRect/>
          </a:stretch>
        </p:blipFill>
        <p:spPr>
          <a:xfrm>
            <a:off x="5154148" y="6019799"/>
            <a:ext cx="293546" cy="2743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10" presetClass="exit" presetSubtype="0" fill="hold" grpId="0" nodeType="withEffect">
                                  <p:stCondLst>
                                    <p:cond delay="0"/>
                                  </p:stCondLst>
                                  <p:childTnLst>
                                    <p:animEffect transition="out" filter="fade">
                                      <p:cBhvr>
                                        <p:cTn id="12" dur="1000"/>
                                        <p:tgtEl>
                                          <p:spTgt spid="15"/>
                                        </p:tgtEl>
                                      </p:cBhvr>
                                    </p:animEffect>
                                    <p:set>
                                      <p:cBhvr>
                                        <p:cTn id="13" dur="1" fill="hold">
                                          <p:stCondLst>
                                            <p:cond delay="999"/>
                                          </p:stCondLst>
                                        </p:cTn>
                                        <p:tgtEl>
                                          <p:spTgt spid="15"/>
                                        </p:tgtEl>
                                        <p:attrNameLst>
                                          <p:attrName>style.visibility</p:attrName>
                                        </p:attrNameLst>
                                      </p:cBhvr>
                                      <p:to>
                                        <p:strVal val="hidden"/>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S map background"/>
          <p:cNvPicPr>
            <a:picLocks noChangeAspect="1"/>
          </p:cNvPicPr>
          <p:nvPr/>
        </p:nvPicPr>
        <p:blipFill>
          <a:blip r:embed="rId3" cstate="screen">
            <a:clrChange>
              <a:clrFrom>
                <a:srgbClr val="545454"/>
              </a:clrFrom>
              <a:clrTo>
                <a:srgbClr val="545454">
                  <a:alpha val="0"/>
                </a:srgbClr>
              </a:clrTo>
            </a:clrChange>
            <a:duotone>
              <a:schemeClr val="accent4">
                <a:shade val="45000"/>
                <a:satMod val="135000"/>
              </a:schemeClr>
              <a:prstClr val="white"/>
            </a:duotone>
            <a:lum bright="40000" contrast="-30000"/>
          </a:blip>
          <a:stretch>
            <a:fillRect/>
          </a:stretch>
        </p:blipFill>
        <p:spPr>
          <a:xfrm rot="20508016">
            <a:off x="255385" y="1590970"/>
            <a:ext cx="9703711" cy="6117274"/>
          </a:xfrm>
          <a:prstGeom prst="rect">
            <a:avLst/>
          </a:prstGeom>
          <a:effectLst>
            <a:outerShdw blurRad="50800" dist="38100" dir="5400000" algn="t" rotWithShape="0">
              <a:prstClr val="black">
                <a:alpha val="40000"/>
              </a:prstClr>
            </a:outerShdw>
          </a:effectLst>
        </p:spPr>
      </p:pic>
      <p:sp>
        <p:nvSpPr>
          <p:cNvPr id="4" name="TextBox 3"/>
          <p:cNvSpPr txBox="1"/>
          <p:nvPr/>
        </p:nvSpPr>
        <p:spPr>
          <a:xfrm>
            <a:off x="609600" y="1143000"/>
            <a:ext cx="8686800" cy="1077218"/>
          </a:xfrm>
          <a:prstGeom prst="rect">
            <a:avLst/>
          </a:prstGeom>
          <a:noFill/>
        </p:spPr>
        <p:txBody>
          <a:bodyPr wrap="square" rtlCol="0">
            <a:spAutoFit/>
          </a:bodyPr>
          <a:lstStyle/>
          <a:p>
            <a:r>
              <a:rPr lang="en-US" sz="3200" b="1" dirty="0" smtClean="0">
                <a:solidFill>
                  <a:srgbClr val="50A700"/>
                </a:solidFill>
                <a:effectLst>
                  <a:outerShdw blurRad="38100" dist="38100" dir="2700000" algn="tl">
                    <a:srgbClr val="000000">
                      <a:alpha val="43137"/>
                    </a:srgbClr>
                  </a:outerShdw>
                </a:effectLst>
                <a:latin typeface="Trebuchet MS" pitchFamily="34" charset="0"/>
              </a:rPr>
              <a:t>Data standard: </a:t>
            </a:r>
            <a:r>
              <a:rPr lang="en-US" sz="3200" dirty="0" smtClean="0">
                <a:solidFill>
                  <a:srgbClr val="737373"/>
                </a:solidFill>
                <a:latin typeface="Trebuchet MS" pitchFamily="34" charset="0"/>
              </a:rPr>
              <a:t>an agreed upon set of data names, definitions, options &amp; technical specs</a:t>
            </a:r>
            <a:endParaRPr lang="en-US" sz="3200" dirty="0">
              <a:solidFill>
                <a:srgbClr val="737373"/>
              </a:solidFill>
              <a:latin typeface="Trebuchet MS" pitchFamily="34" charset="0"/>
            </a:endParaRPr>
          </a:p>
        </p:txBody>
      </p:sp>
      <p:sp>
        <p:nvSpPr>
          <p:cNvPr id="6" name="TextBox 5"/>
          <p:cNvSpPr txBox="1"/>
          <p:nvPr/>
        </p:nvSpPr>
        <p:spPr>
          <a:xfrm>
            <a:off x="457200" y="3886200"/>
            <a:ext cx="8458200" cy="1077218"/>
          </a:xfrm>
          <a:prstGeom prst="rect">
            <a:avLst/>
          </a:prstGeom>
          <a:noFill/>
        </p:spPr>
        <p:txBody>
          <a:bodyPr wrap="square" rtlCol="0">
            <a:spAutoFit/>
          </a:bodyPr>
          <a:lstStyle/>
          <a:p>
            <a:r>
              <a:rPr lang="en-US" sz="3200" dirty="0" smtClean="0">
                <a:solidFill>
                  <a:srgbClr val="737373"/>
                </a:solidFill>
                <a:latin typeface="Trebuchet MS" pitchFamily="34" charset="0"/>
              </a:rPr>
              <a:t>But, there are </a:t>
            </a:r>
            <a:r>
              <a:rPr lang="en-US" sz="3200" b="1" dirty="0" smtClean="0">
                <a:solidFill>
                  <a:srgbClr val="50A700"/>
                </a:solidFill>
                <a:effectLst>
                  <a:outerShdw blurRad="38100" dist="38100" dir="2700000" algn="tl">
                    <a:srgbClr val="000000">
                      <a:alpha val="43137"/>
                    </a:srgbClr>
                  </a:outerShdw>
                </a:effectLst>
                <a:latin typeface="Trebuchet MS" pitchFamily="34" charset="0"/>
              </a:rPr>
              <a:t>certain data </a:t>
            </a:r>
            <a:r>
              <a:rPr lang="en-US" sz="3200" dirty="0" smtClean="0">
                <a:solidFill>
                  <a:srgbClr val="737373"/>
                </a:solidFill>
                <a:latin typeface="Trebuchet MS" pitchFamily="34" charset="0"/>
              </a:rPr>
              <a:t>we </a:t>
            </a:r>
            <a:r>
              <a:rPr lang="en-US" sz="3200" b="1" dirty="0" smtClean="0">
                <a:solidFill>
                  <a:srgbClr val="50A700"/>
                </a:solidFill>
                <a:effectLst>
                  <a:outerShdw blurRad="38100" dist="38100" dir="2700000" algn="tl">
                    <a:srgbClr val="000000">
                      <a:alpha val="43137"/>
                    </a:srgbClr>
                  </a:outerShdw>
                </a:effectLst>
                <a:latin typeface="Trebuchet MS" pitchFamily="34" charset="0"/>
              </a:rPr>
              <a:t>all</a:t>
            </a:r>
            <a:r>
              <a:rPr lang="en-US" sz="3200" b="1" dirty="0" smtClean="0">
                <a:solidFill>
                  <a:schemeClr val="bg1"/>
                </a:solidFill>
                <a:latin typeface="Trebuchet MS" pitchFamily="34" charset="0"/>
              </a:rPr>
              <a:t> </a:t>
            </a:r>
            <a:r>
              <a:rPr lang="en-US" sz="3200" dirty="0" smtClean="0">
                <a:solidFill>
                  <a:srgbClr val="737373"/>
                </a:solidFill>
                <a:latin typeface="Trebuchet MS" pitchFamily="34" charset="0"/>
              </a:rPr>
              <a:t>need to </a:t>
            </a:r>
            <a:r>
              <a:rPr lang="en-US" sz="3200" b="1" dirty="0" smtClean="0">
                <a:solidFill>
                  <a:srgbClr val="50A700"/>
                </a:solidFill>
                <a:effectLst>
                  <a:outerShdw blurRad="38100" dist="38100" dir="2700000" algn="tl">
                    <a:srgbClr val="000000">
                      <a:alpha val="43137"/>
                    </a:srgbClr>
                  </a:outerShdw>
                </a:effectLst>
                <a:latin typeface="Trebuchet MS" pitchFamily="34" charset="0"/>
              </a:rPr>
              <a:t>understand</a:t>
            </a:r>
            <a:r>
              <a:rPr lang="en-US" sz="3200" dirty="0" smtClean="0">
                <a:solidFill>
                  <a:srgbClr val="737373"/>
                </a:solidFill>
                <a:latin typeface="Trebuchet MS" pitchFamily="34" charset="0"/>
              </a:rPr>
              <a:t>,</a:t>
            </a:r>
            <a:r>
              <a:rPr lang="en-US" sz="3200" b="1" dirty="0" smtClean="0">
                <a:solidFill>
                  <a:srgbClr val="5FC800"/>
                </a:solidFill>
                <a:latin typeface="Trebuchet MS" pitchFamily="34" charset="0"/>
              </a:rPr>
              <a:t> </a:t>
            </a:r>
            <a:r>
              <a:rPr lang="en-US" sz="3200" b="1" dirty="0" smtClean="0">
                <a:solidFill>
                  <a:srgbClr val="50A700"/>
                </a:solidFill>
                <a:effectLst>
                  <a:outerShdw blurRad="38100" dist="38100" dir="2700000" algn="tl">
                    <a:srgbClr val="000000">
                      <a:alpha val="43137"/>
                    </a:srgbClr>
                  </a:outerShdw>
                </a:effectLst>
                <a:latin typeface="Trebuchet MS" pitchFamily="34" charset="0"/>
              </a:rPr>
              <a:t>compare</a:t>
            </a:r>
            <a:r>
              <a:rPr lang="en-US" sz="3200" dirty="0" smtClean="0">
                <a:solidFill>
                  <a:srgbClr val="737373"/>
                </a:solidFill>
                <a:latin typeface="Trebuchet MS" pitchFamily="34" charset="0"/>
              </a:rPr>
              <a:t> &amp; </a:t>
            </a:r>
            <a:r>
              <a:rPr lang="en-US" sz="3200" b="1" dirty="0" smtClean="0">
                <a:solidFill>
                  <a:srgbClr val="50A700"/>
                </a:solidFill>
                <a:effectLst>
                  <a:outerShdw blurRad="38100" dist="38100" dir="2700000" algn="tl">
                    <a:srgbClr val="000000">
                      <a:alpha val="43137"/>
                    </a:srgbClr>
                  </a:outerShdw>
                </a:effectLst>
                <a:latin typeface="Trebuchet MS" pitchFamily="34" charset="0"/>
              </a:rPr>
              <a:t>exchange</a:t>
            </a:r>
            <a:r>
              <a:rPr lang="en-US" sz="3200" dirty="0" smtClean="0">
                <a:solidFill>
                  <a:schemeClr val="tx1">
                    <a:lumMod val="65000"/>
                    <a:lumOff val="35000"/>
                  </a:schemeClr>
                </a:solidFill>
                <a:latin typeface="Trebuchet MS" pitchFamily="34" charset="0"/>
              </a:rPr>
              <a:t>.</a:t>
            </a:r>
            <a:endParaRPr lang="en-US" sz="3200" dirty="0">
              <a:solidFill>
                <a:schemeClr val="tx1">
                  <a:lumMod val="65000"/>
                  <a:lumOff val="35000"/>
                </a:schemeClr>
              </a:solidFill>
              <a:latin typeface="Trebuchet MS" pitchFamily="34" charset="0"/>
            </a:endParaRPr>
          </a:p>
        </p:txBody>
      </p:sp>
      <p:sp>
        <p:nvSpPr>
          <p:cNvPr id="8" name="TextBox 7"/>
          <p:cNvSpPr txBox="1"/>
          <p:nvPr/>
        </p:nvSpPr>
        <p:spPr>
          <a:xfrm>
            <a:off x="457200" y="2438400"/>
            <a:ext cx="8458200" cy="1077218"/>
          </a:xfrm>
          <a:prstGeom prst="rect">
            <a:avLst/>
          </a:prstGeom>
          <a:noFill/>
        </p:spPr>
        <p:txBody>
          <a:bodyPr wrap="square" rtlCol="0">
            <a:spAutoFit/>
          </a:bodyPr>
          <a:lstStyle/>
          <a:p>
            <a:r>
              <a:rPr lang="en-US" sz="3200" dirty="0" smtClean="0">
                <a:solidFill>
                  <a:srgbClr val="737373"/>
                </a:solidFill>
                <a:latin typeface="Trebuchet MS" pitchFamily="34" charset="0"/>
              </a:rPr>
              <a:t>Education institutions across </a:t>
            </a:r>
            <a:r>
              <a:rPr lang="en-US" sz="3200" b="1" dirty="0" smtClean="0">
                <a:solidFill>
                  <a:srgbClr val="50A700"/>
                </a:solidFill>
                <a:effectLst>
                  <a:outerShdw blurRad="38100" dist="38100" dir="2700000" algn="tl">
                    <a:srgbClr val="000000">
                      <a:alpha val="43137"/>
                    </a:srgbClr>
                  </a:outerShdw>
                </a:effectLst>
                <a:latin typeface="Trebuchet MS" pitchFamily="34" charset="0"/>
              </a:rPr>
              <a:t>P-20</a:t>
            </a:r>
            <a:r>
              <a:rPr lang="en-US" sz="3200" dirty="0" smtClean="0">
                <a:solidFill>
                  <a:schemeClr val="bg1"/>
                </a:solidFill>
                <a:latin typeface="Trebuchet MS" pitchFamily="34" charset="0"/>
              </a:rPr>
              <a:t> </a:t>
            </a:r>
            <a:r>
              <a:rPr lang="en-US" sz="3200" dirty="0" smtClean="0">
                <a:solidFill>
                  <a:srgbClr val="737373"/>
                </a:solidFill>
                <a:latin typeface="Trebuchet MS" pitchFamily="34" charset="0"/>
              </a:rPr>
              <a:t>use</a:t>
            </a:r>
            <a:r>
              <a:rPr lang="en-US" sz="3200" dirty="0" smtClean="0">
                <a:solidFill>
                  <a:schemeClr val="bg1"/>
                </a:solidFill>
                <a:latin typeface="Trebuchet MS" pitchFamily="34" charset="0"/>
              </a:rPr>
              <a:t>   </a:t>
            </a:r>
            <a:r>
              <a:rPr lang="en-US" sz="3200" b="1" dirty="0" smtClean="0">
                <a:solidFill>
                  <a:srgbClr val="50A700"/>
                </a:solidFill>
                <a:effectLst>
                  <a:outerShdw blurRad="38100" dist="38100" dir="2700000" algn="tl">
                    <a:srgbClr val="000000">
                      <a:alpha val="43137"/>
                    </a:srgbClr>
                  </a:outerShdw>
                </a:effectLst>
                <a:latin typeface="Trebuchet MS" pitchFamily="34" charset="0"/>
              </a:rPr>
              <a:t>many</a:t>
            </a:r>
            <a:r>
              <a:rPr lang="en-US" sz="3200" b="1" dirty="0" smtClean="0">
                <a:solidFill>
                  <a:srgbClr val="50A700"/>
                </a:solidFill>
                <a:latin typeface="Trebuchet MS" pitchFamily="34" charset="0"/>
              </a:rPr>
              <a:t> </a:t>
            </a:r>
            <a:r>
              <a:rPr lang="en-US" sz="3200" b="1" dirty="0" smtClean="0">
                <a:solidFill>
                  <a:srgbClr val="50A700"/>
                </a:solidFill>
                <a:effectLst>
                  <a:outerShdw blurRad="38100" dist="38100" dir="2700000" algn="tl">
                    <a:srgbClr val="000000">
                      <a:alpha val="43137"/>
                    </a:srgbClr>
                  </a:outerShdw>
                </a:effectLst>
                <a:latin typeface="Trebuchet MS" pitchFamily="34" charset="0"/>
              </a:rPr>
              <a:t>different data standards</a:t>
            </a:r>
            <a:r>
              <a:rPr lang="en-US" sz="3200" dirty="0" smtClean="0">
                <a:solidFill>
                  <a:srgbClr val="737373"/>
                </a:solidFill>
                <a:latin typeface="Trebuchet MS" pitchFamily="34" charset="0"/>
              </a:rPr>
              <a:t>.</a:t>
            </a:r>
            <a:r>
              <a:rPr lang="en-US" sz="3200" dirty="0" smtClean="0">
                <a:solidFill>
                  <a:schemeClr val="bg1"/>
                </a:solidFill>
                <a:latin typeface="Trebuchet MS" pitchFamily="34" charset="0"/>
              </a:rPr>
              <a:t> </a:t>
            </a:r>
            <a:endParaRPr lang="en-US" sz="3200" dirty="0">
              <a:solidFill>
                <a:schemeClr val="bg1"/>
              </a:solidFill>
              <a:latin typeface="Trebuchet MS" pitchFamily="34" charset="0"/>
            </a:endParaRPr>
          </a:p>
        </p:txBody>
      </p:sp>
      <p:sp>
        <p:nvSpPr>
          <p:cNvPr id="7" name="TextBox 6"/>
          <p:cNvSpPr txBox="1"/>
          <p:nvPr/>
        </p:nvSpPr>
        <p:spPr>
          <a:xfrm>
            <a:off x="457200" y="5382161"/>
            <a:ext cx="8686800" cy="445122"/>
          </a:xfrm>
          <a:prstGeom prst="rect">
            <a:avLst/>
          </a:prstGeom>
          <a:noFill/>
        </p:spPr>
        <p:txBody>
          <a:bodyPr wrap="square" rtlCol="0">
            <a:spAutoFit/>
          </a:bodyPr>
          <a:lstStyle/>
          <a:p>
            <a:pPr>
              <a:lnSpc>
                <a:spcPct val="70000"/>
              </a:lnSpc>
            </a:pPr>
            <a:r>
              <a:rPr lang="en-US" sz="3200" dirty="0" smtClean="0">
                <a:solidFill>
                  <a:srgbClr val="737373"/>
                </a:solidFill>
                <a:effectLst/>
                <a:latin typeface="Trebuchet MS" pitchFamily="34" charset="0"/>
              </a:rPr>
              <a:t>For these, we need a</a:t>
            </a:r>
            <a:endParaRPr lang="en-US" sz="3200" dirty="0">
              <a:solidFill>
                <a:srgbClr val="737373"/>
              </a:solidFill>
              <a:effectLst/>
              <a:latin typeface="Trebuchet MS" pitchFamily="34" charset="0"/>
            </a:endParaRPr>
          </a:p>
        </p:txBody>
      </p:sp>
      <p:sp>
        <p:nvSpPr>
          <p:cNvPr id="9" name="TextBox 8"/>
          <p:cNvSpPr txBox="1"/>
          <p:nvPr/>
        </p:nvSpPr>
        <p:spPr>
          <a:xfrm>
            <a:off x="457200" y="5769255"/>
            <a:ext cx="8686800" cy="555345"/>
          </a:xfrm>
          <a:prstGeom prst="rect">
            <a:avLst/>
          </a:prstGeom>
          <a:noFill/>
        </p:spPr>
        <p:txBody>
          <a:bodyPr wrap="square" rtlCol="0">
            <a:spAutoFit/>
          </a:bodyPr>
          <a:lstStyle/>
          <a:p>
            <a:pPr>
              <a:lnSpc>
                <a:spcPct val="70000"/>
              </a:lnSpc>
            </a:pPr>
            <a:r>
              <a:rPr lang="en-US" sz="4200" b="1" dirty="0" smtClean="0">
                <a:solidFill>
                  <a:srgbClr val="50A700"/>
                </a:solidFill>
                <a:effectLst>
                  <a:outerShdw blurRad="38100" dist="38100" dir="2700000" algn="tl">
                    <a:srgbClr val="000000">
                      <a:alpha val="43137"/>
                    </a:srgbClr>
                  </a:outerShdw>
                </a:effectLst>
                <a:latin typeface="Trebuchet MS" pitchFamily="34" charset="0"/>
              </a:rPr>
              <a:t>common education data standard</a:t>
            </a:r>
            <a:r>
              <a:rPr lang="en-US" sz="3200" dirty="0" smtClean="0">
                <a:solidFill>
                  <a:srgbClr val="737373"/>
                </a:solidFill>
                <a:effectLst/>
                <a:latin typeface="Trebuchet MS" pitchFamily="34" charset="0"/>
              </a:rPr>
              <a:t>.</a:t>
            </a:r>
            <a:endParaRPr lang="en-US" sz="3200" dirty="0">
              <a:solidFill>
                <a:srgbClr val="737373"/>
              </a:solidFill>
              <a:effectLst/>
              <a:latin typeface="Trebuchet MS" pitchFamily="34" charset="0"/>
            </a:endParaRPr>
          </a:p>
        </p:txBody>
      </p:sp>
    </p:spTree>
    <p:extLst>
      <p:ext uri="{BB962C8B-B14F-4D97-AF65-F5344CB8AC3E}">
        <p14:creationId xmlns:p14="http://schemas.microsoft.com/office/powerpoint/2010/main" xmlns="" val="766477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 map background"/>
          <p:cNvPicPr>
            <a:picLocks noChangeAspect="1"/>
          </p:cNvPicPr>
          <p:nvPr/>
        </p:nvPicPr>
        <p:blipFill>
          <a:blip r:embed="rId3" cstate="screen">
            <a:clrChange>
              <a:clrFrom>
                <a:srgbClr val="545454"/>
              </a:clrFrom>
              <a:clrTo>
                <a:srgbClr val="545454">
                  <a:alpha val="0"/>
                </a:srgbClr>
              </a:clrTo>
            </a:clrChange>
            <a:duotone>
              <a:schemeClr val="accent4">
                <a:shade val="45000"/>
                <a:satMod val="135000"/>
              </a:schemeClr>
              <a:prstClr val="white"/>
            </a:duotone>
            <a:lum bright="40000" contrast="-30000"/>
          </a:blip>
          <a:stretch>
            <a:fillRect/>
          </a:stretch>
        </p:blipFill>
        <p:spPr>
          <a:xfrm rot="20508016">
            <a:off x="255385" y="1590970"/>
            <a:ext cx="9703711" cy="6117274"/>
          </a:xfrm>
          <a:prstGeom prst="rect">
            <a:avLst/>
          </a:prstGeom>
          <a:effectLst>
            <a:outerShdw blurRad="50800" dist="38100" dir="5400000" algn="t" rotWithShape="0">
              <a:prstClr val="black">
                <a:alpha val="40000"/>
              </a:prstClr>
            </a:outerShdw>
          </a:effectLst>
        </p:spPr>
      </p:pic>
      <p:sp>
        <p:nvSpPr>
          <p:cNvPr id="6" name="TextBox 5"/>
          <p:cNvSpPr txBox="1"/>
          <p:nvPr/>
        </p:nvSpPr>
        <p:spPr>
          <a:xfrm>
            <a:off x="1219200" y="990600"/>
            <a:ext cx="7924800" cy="646331"/>
          </a:xfrm>
          <a:prstGeom prst="rect">
            <a:avLst/>
          </a:prstGeom>
          <a:noFill/>
        </p:spPr>
        <p:txBody>
          <a:bodyPr wrap="square" rtlCol="0">
            <a:spAutoFit/>
          </a:bodyPr>
          <a:lstStyle/>
          <a:p>
            <a:r>
              <a:rPr lang="en-US" sz="3600" b="1" dirty="0" smtClean="0">
                <a:solidFill>
                  <a:srgbClr val="531C79"/>
                </a:solidFill>
                <a:latin typeface="Trebuchet MS" pitchFamily="34" charset="0"/>
              </a:rPr>
              <a:t>FOR EXAMPLE: </a:t>
            </a:r>
            <a:r>
              <a:rPr lang="en-US" sz="3600" b="1" dirty="0" smtClean="0">
                <a:solidFill>
                  <a:srgbClr val="50A700"/>
                </a:solidFill>
                <a:effectLst>
                  <a:outerShdw blurRad="38100" dist="38100" dir="2700000" algn="tl">
                    <a:srgbClr val="000000">
                      <a:alpha val="43137"/>
                    </a:srgbClr>
                  </a:outerShdw>
                </a:effectLst>
                <a:latin typeface="Trebuchet MS" pitchFamily="34" charset="0"/>
              </a:rPr>
              <a:t>Demographic data</a:t>
            </a:r>
            <a:endParaRPr lang="en-US" sz="3600" dirty="0" smtClean="0">
              <a:solidFill>
                <a:srgbClr val="50A700"/>
              </a:solidFill>
              <a:effectLst>
                <a:outerShdw blurRad="38100" dist="38100" dir="2700000" algn="tl">
                  <a:srgbClr val="000000">
                    <a:alpha val="43137"/>
                  </a:srgbClr>
                </a:outerShdw>
              </a:effectLst>
              <a:latin typeface="Trebuchet MS" pitchFamily="34" charset="0"/>
            </a:endParaRPr>
          </a:p>
        </p:txBody>
      </p:sp>
      <p:sp>
        <p:nvSpPr>
          <p:cNvPr id="7" name="TextBox 6"/>
          <p:cNvSpPr txBox="1"/>
          <p:nvPr/>
        </p:nvSpPr>
        <p:spPr>
          <a:xfrm>
            <a:off x="685800" y="2173069"/>
            <a:ext cx="7924800" cy="646331"/>
          </a:xfrm>
          <a:prstGeom prst="rect">
            <a:avLst/>
          </a:prstGeom>
          <a:noFill/>
        </p:spPr>
        <p:txBody>
          <a:bodyPr wrap="square" rtlCol="0">
            <a:spAutoFit/>
          </a:bodyPr>
          <a:lstStyle/>
          <a:p>
            <a:r>
              <a:rPr lang="en-US" sz="3600" b="1" dirty="0" smtClean="0">
                <a:solidFill>
                  <a:srgbClr val="50A700"/>
                </a:solidFill>
                <a:effectLst>
                  <a:outerShdw blurRad="38100" dist="38100" dir="2700000" algn="tl">
                    <a:srgbClr val="000000">
                      <a:alpha val="43137"/>
                    </a:srgbClr>
                  </a:outerShdw>
                </a:effectLst>
                <a:latin typeface="Trebuchet MS" pitchFamily="34" charset="0"/>
              </a:rPr>
              <a:t>Imagine...</a:t>
            </a:r>
          </a:p>
        </p:txBody>
      </p:sp>
      <p:sp>
        <p:nvSpPr>
          <p:cNvPr id="8" name="TextBox 7"/>
          <p:cNvSpPr txBox="1"/>
          <p:nvPr/>
        </p:nvSpPr>
        <p:spPr>
          <a:xfrm>
            <a:off x="685800" y="3274874"/>
            <a:ext cx="8001000" cy="2862322"/>
          </a:xfrm>
          <a:prstGeom prst="rect">
            <a:avLst/>
          </a:prstGeom>
          <a:noFill/>
        </p:spPr>
        <p:txBody>
          <a:bodyPr wrap="square" rtlCol="0">
            <a:spAutoFit/>
          </a:bodyPr>
          <a:lstStyle/>
          <a:p>
            <a:r>
              <a:rPr lang="en-US" sz="3600" dirty="0" smtClean="0">
                <a:solidFill>
                  <a:srgbClr val="737373"/>
                </a:solidFill>
                <a:latin typeface="Trebuchet MS" pitchFamily="34" charset="0"/>
              </a:rPr>
              <a:t>Your </a:t>
            </a:r>
            <a:r>
              <a:rPr lang="en-US" sz="3600" b="1" dirty="0" smtClean="0">
                <a:solidFill>
                  <a:srgbClr val="50A700"/>
                </a:solidFill>
                <a:effectLst>
                  <a:outerShdw blurRad="38100" dist="38100" dir="2700000" algn="tl">
                    <a:srgbClr val="000000">
                      <a:alpha val="43137"/>
                    </a:srgbClr>
                  </a:outerShdw>
                </a:effectLst>
                <a:latin typeface="Trebuchet MS" pitchFamily="34" charset="0"/>
              </a:rPr>
              <a:t>Early Head Start</a:t>
            </a:r>
          </a:p>
          <a:p>
            <a:r>
              <a:rPr lang="en-US" sz="3600" dirty="0" smtClean="0">
                <a:solidFill>
                  <a:srgbClr val="737373"/>
                </a:solidFill>
                <a:latin typeface="Trebuchet MS" pitchFamily="34" charset="0"/>
              </a:rPr>
              <a:t>has a child also enrolled in</a:t>
            </a:r>
            <a:r>
              <a:rPr lang="en-US" sz="3600" b="1" dirty="0" smtClean="0">
                <a:solidFill>
                  <a:srgbClr val="50A700"/>
                </a:solidFill>
                <a:latin typeface="Trebuchet MS" pitchFamily="34" charset="0"/>
              </a:rPr>
              <a:t> </a:t>
            </a:r>
          </a:p>
          <a:p>
            <a:r>
              <a:rPr lang="en-US" sz="3600" b="1" dirty="0" smtClean="0">
                <a:solidFill>
                  <a:srgbClr val="50A700"/>
                </a:solidFill>
                <a:effectLst>
                  <a:outerShdw blurRad="38100" dist="38100" dir="2700000" algn="tl">
                    <a:srgbClr val="000000">
                      <a:alpha val="43137"/>
                    </a:srgbClr>
                  </a:outerShdw>
                </a:effectLst>
                <a:latin typeface="Trebuchet MS" pitchFamily="34" charset="0"/>
              </a:rPr>
              <a:t>Part C </a:t>
            </a:r>
            <a:r>
              <a:rPr lang="en-US" sz="3600" dirty="0" smtClean="0">
                <a:solidFill>
                  <a:srgbClr val="737373"/>
                </a:solidFill>
                <a:latin typeface="Trebuchet MS" pitchFamily="34" charset="0"/>
              </a:rPr>
              <a:t>that uses a </a:t>
            </a:r>
          </a:p>
          <a:p>
            <a:r>
              <a:rPr lang="en-US" sz="3600" b="1" dirty="0" smtClean="0">
                <a:solidFill>
                  <a:srgbClr val="50A700"/>
                </a:solidFill>
                <a:effectLst>
                  <a:outerShdw blurRad="38100" dist="38100" dir="2700000" algn="tl">
                    <a:srgbClr val="000000">
                      <a:alpha val="43137"/>
                    </a:srgbClr>
                  </a:outerShdw>
                </a:effectLst>
                <a:latin typeface="Trebuchet MS" pitchFamily="34" charset="0"/>
              </a:rPr>
              <a:t>different education data standard</a:t>
            </a:r>
            <a:r>
              <a:rPr lang="en-US" sz="3600" dirty="0" smtClean="0">
                <a:solidFill>
                  <a:srgbClr val="737373"/>
                </a:solidFill>
                <a:latin typeface="Trebuchet MS" pitchFamily="34" charset="0"/>
              </a:rPr>
              <a:t>. </a:t>
            </a:r>
          </a:p>
          <a:p>
            <a:endParaRPr lang="en-US" sz="3600" dirty="0" smtClean="0">
              <a:solidFill>
                <a:schemeClr val="bg1"/>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xmlns="" val="4267794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737373"/>
      </a:dk2>
      <a:lt2>
        <a:srgbClr val="E6E6E6"/>
      </a:lt2>
      <a:accent1>
        <a:srgbClr val="50A700"/>
      </a:accent1>
      <a:accent2>
        <a:srgbClr val="531C79"/>
      </a:accent2>
      <a:accent3>
        <a:srgbClr val="80FF0D"/>
      </a:accent3>
      <a:accent4>
        <a:srgbClr val="943BD1"/>
      </a:accent4>
      <a:accent5>
        <a:srgbClr val="BFFF85"/>
      </a:accent5>
      <a:accent6>
        <a:srgbClr val="CCA1E9"/>
      </a:accent6>
      <a:hlink>
        <a:srgbClr val="F2CE00"/>
      </a:hlink>
      <a:folHlink>
        <a:srgbClr val="C0A5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7635ab0-52e7-4e33-aa76-893cd120ef45">DNVT47QTA7NQ-17-73</_dlc_DocId>
    <_dlc_DocIdUrl xmlns="b7635ab0-52e7-4e33-aa76-893cd120ef45">
      <Url>https://sharepoint.aemcorp.com/ed/CEDS/_layouts/DocIdRedir.aspx?ID=DNVT47QTA7NQ-17-73</Url>
      <Description>DNVT47QTA7NQ-17-73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5B46F08488008449F80A3817238761A" ma:contentTypeVersion="1" ma:contentTypeDescription="Create a new document." ma:contentTypeScope="" ma:versionID="3d98249c716534cc945843cbec57cfb4">
  <xsd:schema xmlns:xsd="http://www.w3.org/2001/XMLSchema" xmlns:xs="http://www.w3.org/2001/XMLSchema" xmlns:p="http://schemas.microsoft.com/office/2006/metadata/properties" xmlns:ns2="b7635ab0-52e7-4e33-aa76-893cd120ef45" targetNamespace="http://schemas.microsoft.com/office/2006/metadata/properties" ma:root="true" ma:fieldsID="02e919c86840afe6e7d82654f6a637fc" ns2:_="">
    <xsd:import namespace="b7635ab0-52e7-4e33-aa76-893cd120ef4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35ab0-52e7-4e33-aa76-893cd120ef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A6FE34-634D-4D8A-93D0-284A7E061965}">
  <ds:schemaRefs>
    <ds:schemaRef ds:uri="http://schemas.microsoft.com/sharepoint/v3/contenttype/forms"/>
  </ds:schemaRefs>
</ds:datastoreItem>
</file>

<file path=customXml/itemProps2.xml><?xml version="1.0" encoding="utf-8"?>
<ds:datastoreItem xmlns:ds="http://schemas.openxmlformats.org/officeDocument/2006/customXml" ds:itemID="{6197A3FF-E654-4107-930F-A7E4AC283B19}">
  <ds:schemaRefs>
    <ds:schemaRef ds:uri="http://www.w3.org/XML/1998/namespace"/>
    <ds:schemaRef ds:uri="b7635ab0-52e7-4e33-aa76-893cd120ef45"/>
    <ds:schemaRef ds:uri="http://purl.org/dc/terms/"/>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5FEEE8B-9D4C-415A-A0F1-918C93909809}">
  <ds:schemaRefs>
    <ds:schemaRef ds:uri="http://schemas.microsoft.com/sharepoint/events"/>
  </ds:schemaRefs>
</ds:datastoreItem>
</file>

<file path=customXml/itemProps4.xml><?xml version="1.0" encoding="utf-8"?>
<ds:datastoreItem xmlns:ds="http://schemas.openxmlformats.org/officeDocument/2006/customXml" ds:itemID="{A753323E-4219-49A7-88B9-F388C26DC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35ab0-52e7-4e33-aa76-893cd120ef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10786</TotalTime>
  <Words>3011</Words>
  <Application>Microsoft Office PowerPoint</Application>
  <PresentationFormat>On-screen Show (4:3)</PresentationFormat>
  <Paragraphs>463</Paragraphs>
  <Slides>79</Slides>
  <Notes>58</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Slide 1</vt:lpstr>
      <vt:lpstr>Common Education Data Standards</vt:lpstr>
      <vt:lpstr>Slide 3</vt:lpstr>
      <vt:lpstr>Slide 4</vt:lpstr>
      <vt:lpstr>Slide 5</vt:lpstr>
      <vt:lpstr>Slide 6</vt:lpstr>
      <vt:lpstr>Slide 7</vt:lpstr>
      <vt:lpstr>Slide 8</vt:lpstr>
      <vt:lpstr>Slide 9</vt:lpstr>
      <vt:lpstr>Slide 10</vt:lpstr>
      <vt:lpstr>What is CEDS?</vt:lpstr>
      <vt:lpstr>CEDS is NOT:</vt:lpstr>
      <vt:lpstr>How do we get it done?</vt:lpstr>
      <vt:lpstr>CEDS v3 Stakeholders (1 of 2)</vt:lpstr>
      <vt:lpstr>CEDS v3 Stakeholders (2 of 2)</vt:lpstr>
      <vt:lpstr>Version 3</vt:lpstr>
      <vt:lpstr>Slide 17</vt:lpstr>
      <vt:lpstr>CEDS provides:</vt:lpstr>
      <vt:lpstr>Slide 19</vt:lpstr>
      <vt:lpstr>Slide 20</vt:lpstr>
      <vt:lpstr>Slide 21</vt:lpstr>
      <vt:lpstr>Element Details: The Parts</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CEDS</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Delaware’s CEDS Example</vt:lpstr>
      <vt:lpstr>Delaware</vt:lpstr>
      <vt:lpstr>DE DOE Early Childhood Programs</vt:lpstr>
      <vt:lpstr>Early Childhood Data Sources</vt:lpstr>
      <vt:lpstr>Delaware and CEDS</vt:lpstr>
      <vt:lpstr>Delaware and CEDS</vt:lpstr>
      <vt:lpstr>Delaware and CEDS</vt:lpstr>
      <vt:lpstr>Delaware and CEDS</vt:lpstr>
      <vt:lpstr>Delaware and CEDS</vt:lpstr>
      <vt:lpstr>Delaware and CEDS</vt:lpstr>
      <vt:lpstr>Delaware and CEDS</vt:lpstr>
      <vt:lpstr>Future</vt:lpstr>
      <vt:lpstr>Slide 66</vt:lpstr>
      <vt:lpstr>Ground Rules</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Anthony</dc:creator>
  <cp:lastModifiedBy>Meredith Miceli</cp:lastModifiedBy>
  <cp:revision>470</cp:revision>
  <dcterms:created xsi:type="dcterms:W3CDTF">2011-09-26T18:54:17Z</dcterms:created>
  <dcterms:modified xsi:type="dcterms:W3CDTF">2012-10-27T11:46:38Z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0x01010095B46F08488008449F80A3817238761A</vt:lpwstr>
  </property>
  <property fmtid="{D5CDD505-2E9C-101B-9397-08002B2CF9AE}" pid="3" name="_dlc_DocIdItemGuid">
    <vt:lpwstr>3f5331bd-1eb7-4727-a9c5-27a8b330540c</vt:lpwstr>
  </property>
  <property fmtid="{D5CDD505-2E9C-101B-9397-08002B2CF9AE}" pid="4" name="_dlc_DocId">
    <vt:lpwstr>DNVT47QTA7NQ-17-73</vt:lpwstr>
  </property>
  <property fmtid="{D5CDD505-2E9C-101B-9397-08002B2CF9AE}" pid="5" name="_dlc_DocIdUrl">
    <vt:lpwstr>https://sharepoint.aemcorp.com/ed/CEDS/_layouts/DocIdRedir.aspx?ID=DNVT47QTA7NQ-17-73, DNVT47QTA7NQ-17-73</vt:lpwstr>
  </property>
</Properties>
</file>