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751" r:id="rId3"/>
    <p:sldMasterId id="2147483766" r:id="rId4"/>
    <p:sldMasterId id="2147483796" r:id="rId5"/>
    <p:sldMasterId id="2147483811" r:id="rId6"/>
    <p:sldMasterId id="2147484813" r:id="rId7"/>
    <p:sldMasterId id="2147484825" r:id="rId8"/>
  </p:sldMasterIdLst>
  <p:notesMasterIdLst>
    <p:notesMasterId r:id="rId77"/>
  </p:notesMasterIdLst>
  <p:handoutMasterIdLst>
    <p:handoutMasterId r:id="rId78"/>
  </p:handoutMasterIdLst>
  <p:sldIdLst>
    <p:sldId id="907" r:id="rId9"/>
    <p:sldId id="909" r:id="rId10"/>
    <p:sldId id="910" r:id="rId11"/>
    <p:sldId id="911" r:id="rId12"/>
    <p:sldId id="912" r:id="rId13"/>
    <p:sldId id="913" r:id="rId14"/>
    <p:sldId id="914" r:id="rId15"/>
    <p:sldId id="915" r:id="rId16"/>
    <p:sldId id="916" r:id="rId17"/>
    <p:sldId id="917" r:id="rId18"/>
    <p:sldId id="918" r:id="rId19"/>
    <p:sldId id="919" r:id="rId20"/>
    <p:sldId id="920" r:id="rId21"/>
    <p:sldId id="921" r:id="rId22"/>
    <p:sldId id="922" r:id="rId23"/>
    <p:sldId id="923" r:id="rId24"/>
    <p:sldId id="924" r:id="rId25"/>
    <p:sldId id="925" r:id="rId26"/>
    <p:sldId id="926" r:id="rId27"/>
    <p:sldId id="927" r:id="rId28"/>
    <p:sldId id="928" r:id="rId29"/>
    <p:sldId id="929" r:id="rId30"/>
    <p:sldId id="931" r:id="rId31"/>
    <p:sldId id="932" r:id="rId32"/>
    <p:sldId id="933" r:id="rId33"/>
    <p:sldId id="934" r:id="rId34"/>
    <p:sldId id="935" r:id="rId35"/>
    <p:sldId id="936" r:id="rId36"/>
    <p:sldId id="937" r:id="rId37"/>
    <p:sldId id="938" r:id="rId38"/>
    <p:sldId id="939" r:id="rId39"/>
    <p:sldId id="940" r:id="rId40"/>
    <p:sldId id="954" r:id="rId41"/>
    <p:sldId id="955" r:id="rId42"/>
    <p:sldId id="956" r:id="rId43"/>
    <p:sldId id="957" r:id="rId44"/>
    <p:sldId id="958" r:id="rId45"/>
    <p:sldId id="959" r:id="rId46"/>
    <p:sldId id="960" r:id="rId47"/>
    <p:sldId id="961" r:id="rId48"/>
    <p:sldId id="962" r:id="rId49"/>
    <p:sldId id="963" r:id="rId50"/>
    <p:sldId id="964" r:id="rId51"/>
    <p:sldId id="965" r:id="rId52"/>
    <p:sldId id="966" r:id="rId53"/>
    <p:sldId id="967" r:id="rId54"/>
    <p:sldId id="968" r:id="rId55"/>
    <p:sldId id="969" r:id="rId56"/>
    <p:sldId id="970" r:id="rId57"/>
    <p:sldId id="971" r:id="rId58"/>
    <p:sldId id="972" r:id="rId59"/>
    <p:sldId id="973" r:id="rId60"/>
    <p:sldId id="974" r:id="rId61"/>
    <p:sldId id="975" r:id="rId62"/>
    <p:sldId id="976" r:id="rId63"/>
    <p:sldId id="942" r:id="rId64"/>
    <p:sldId id="943" r:id="rId65"/>
    <p:sldId id="944" r:id="rId66"/>
    <p:sldId id="945" r:id="rId67"/>
    <p:sldId id="946" r:id="rId68"/>
    <p:sldId id="947" r:id="rId69"/>
    <p:sldId id="948" r:id="rId70"/>
    <p:sldId id="949" r:id="rId71"/>
    <p:sldId id="950" r:id="rId72"/>
    <p:sldId id="951" r:id="rId73"/>
    <p:sldId id="952" r:id="rId74"/>
    <p:sldId id="953" r:id="rId75"/>
    <p:sldId id="977" r:id="rId76"/>
  </p:sldIdLst>
  <p:sldSz cx="9144000" cy="6858000" type="screen4x3"/>
  <p:notesSz cx="6881813" cy="9296400"/>
  <p:custDataLst>
    <p:tags r:id="rId7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02D83E-F2EB-EC4C-96FD-2DF28696944B}">
          <p14:sldIdLst>
            <p14:sldId id="907"/>
            <p14:sldId id="909"/>
            <p14:sldId id="910"/>
            <p14:sldId id="911"/>
            <p14:sldId id="912"/>
            <p14:sldId id="913"/>
            <p14:sldId id="914"/>
            <p14:sldId id="915"/>
            <p14:sldId id="916"/>
            <p14:sldId id="917"/>
            <p14:sldId id="918"/>
            <p14:sldId id="919"/>
            <p14:sldId id="920"/>
            <p14:sldId id="921"/>
            <p14:sldId id="922"/>
            <p14:sldId id="923"/>
            <p14:sldId id="924"/>
            <p14:sldId id="925"/>
            <p14:sldId id="926"/>
            <p14:sldId id="927"/>
            <p14:sldId id="928"/>
            <p14:sldId id="929"/>
          </p14:sldIdLst>
        </p14:section>
        <p14:section name="Wisconsin" id="{883CC63C-4A48-9543-BFD0-1DDFF84BF576}">
          <p14:sldIdLst>
            <p14:sldId id="931"/>
            <p14:sldId id="932"/>
            <p14:sldId id="933"/>
            <p14:sldId id="934"/>
            <p14:sldId id="935"/>
            <p14:sldId id="936"/>
            <p14:sldId id="937"/>
            <p14:sldId id="938"/>
            <p14:sldId id="939"/>
            <p14:sldId id="940"/>
          </p14:sldIdLst>
        </p14:section>
        <p14:section name="Vermont" id="{436DDFC6-479C-F54D-95A7-25BD85ADDF8D}">
          <p14:sldIdLst>
            <p14:sldId id="954"/>
            <p14:sldId id="955"/>
            <p14:sldId id="956"/>
            <p14:sldId id="957"/>
            <p14:sldId id="958"/>
            <p14:sldId id="959"/>
            <p14:sldId id="960"/>
            <p14:sldId id="961"/>
            <p14:sldId id="962"/>
            <p14:sldId id="963"/>
            <p14:sldId id="964"/>
            <p14:sldId id="965"/>
            <p14:sldId id="966"/>
            <p14:sldId id="967"/>
            <p14:sldId id="968"/>
            <p14:sldId id="969"/>
            <p14:sldId id="970"/>
            <p14:sldId id="971"/>
            <p14:sldId id="972"/>
            <p14:sldId id="973"/>
            <p14:sldId id="974"/>
            <p14:sldId id="975"/>
            <p14:sldId id="976"/>
          </p14:sldIdLst>
        </p14:section>
        <p14:section name="Virginia" id="{3F98ADF6-F654-3D42-A780-5DE7B3A1D6F0}">
          <p14:sldIdLst>
            <p14:sldId id="942"/>
            <p14:sldId id="943"/>
            <p14:sldId id="944"/>
            <p14:sldId id="945"/>
            <p14:sldId id="946"/>
            <p14:sldId id="947"/>
            <p14:sldId id="948"/>
            <p14:sldId id="949"/>
            <p14:sldId id="950"/>
            <p14:sldId id="951"/>
            <p14:sldId id="952"/>
          </p14:sldIdLst>
        </p14:section>
        <p14:section name="Questions" id="{9560CEEA-E010-5F4D-A2AA-CE03B2A3EC20}">
          <p14:sldIdLst>
            <p14:sldId id="953"/>
            <p14:sldId id="9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DF9"/>
    <a:srgbClr val="3C3CBA"/>
    <a:srgbClr val="9451CB"/>
    <a:srgbClr val="0000FF"/>
    <a:srgbClr val="FFF2C9"/>
    <a:srgbClr val="ACFEC0"/>
    <a:srgbClr val="990033"/>
    <a:srgbClr val="EACDF7"/>
    <a:srgbClr val="F3D9AB"/>
    <a:srgbClr val="EAB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9" autoAdjust="0"/>
    <p:restoredTop sz="87215" autoAdjust="0"/>
  </p:normalViewPr>
  <p:slideViewPr>
    <p:cSldViewPr>
      <p:cViewPr>
        <p:scale>
          <a:sx n="66" d="100"/>
          <a:sy n="66" d="100"/>
        </p:scale>
        <p:origin x="-1032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16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tags" Target="tags/tag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AE687-C3AF-462D-8D1D-34D0B2B71FC7}" type="doc">
      <dgm:prSet loTypeId="urn:microsoft.com/office/officeart/2009/layout/CircleArrowProcess" loCatId="cycle" qsTypeId="urn:microsoft.com/office/officeart/2005/8/quickstyle/3d7" qsCatId="3D" csTypeId="urn:microsoft.com/office/officeart/2005/8/colors/accent6_1" csCatId="accent6" phldr="1"/>
      <dgm:spPr>
        <a:scene3d>
          <a:camera prst="perspectiveLeft" fov="2400000" zoom="91000">
            <a:rot lat="51436" lon="2204" rev="5390944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en-US"/>
        </a:p>
      </dgm:t>
    </dgm:pt>
    <dgm:pt modelId="{4816B634-95AD-4B8F-90BE-2B58D6A1D6B1}">
      <dgm:prSet phldrT="[Text]" custT="1"/>
      <dgm:spPr>
        <a:sp3d z="6350"/>
      </dgm:spPr>
      <dgm:t>
        <a:bodyPr vert="vert270">
          <a:flatTx/>
        </a:bodyPr>
        <a:lstStyle/>
        <a:p>
          <a:endParaRPr lang="en-US" sz="3200" b="1" dirty="0"/>
        </a:p>
      </dgm:t>
    </dgm:pt>
    <dgm:pt modelId="{DC7A6F27-3117-4797-B29F-6CAF3852B1A7}" type="sibTrans" cxnId="{7DBDC09B-B54C-4DEE-A049-8556EE872C16}">
      <dgm:prSet/>
      <dgm:spPr/>
      <dgm:t>
        <a:bodyPr/>
        <a:lstStyle/>
        <a:p>
          <a:endParaRPr lang="en-US" sz="4400"/>
        </a:p>
      </dgm:t>
    </dgm:pt>
    <dgm:pt modelId="{9D9A23A1-7A9C-4352-B03B-0E3A4E21370C}" type="parTrans" cxnId="{7DBDC09B-B54C-4DEE-A049-8556EE872C16}">
      <dgm:prSet/>
      <dgm:spPr/>
      <dgm:t>
        <a:bodyPr/>
        <a:lstStyle/>
        <a:p>
          <a:endParaRPr lang="en-US" sz="4400"/>
        </a:p>
      </dgm:t>
    </dgm:pt>
    <dgm:pt modelId="{8F48DF31-6D7D-4DF2-97CD-760F58C48EA2}">
      <dgm:prSet phldrT="[Text]" custT="1"/>
      <dgm:spPr>
        <a:sp3d z="6350"/>
      </dgm:spPr>
      <dgm:t>
        <a:bodyPr vert="vert270">
          <a:flatTx/>
        </a:bodyPr>
        <a:lstStyle/>
        <a:p>
          <a:endParaRPr lang="en-US" sz="1800" b="1" dirty="0"/>
        </a:p>
      </dgm:t>
    </dgm:pt>
    <dgm:pt modelId="{DE333192-7B76-4D75-BFD2-4D74843F1F6B}" type="sibTrans" cxnId="{45F5476C-B615-4134-9C5B-171D42782814}">
      <dgm:prSet/>
      <dgm:spPr/>
      <dgm:t>
        <a:bodyPr/>
        <a:lstStyle/>
        <a:p>
          <a:endParaRPr lang="en-US" sz="4400"/>
        </a:p>
      </dgm:t>
    </dgm:pt>
    <dgm:pt modelId="{24015CBF-9AB1-4353-9E3C-3C75C4EEB9D2}" type="parTrans" cxnId="{45F5476C-B615-4134-9C5B-171D42782814}">
      <dgm:prSet/>
      <dgm:spPr/>
      <dgm:t>
        <a:bodyPr/>
        <a:lstStyle/>
        <a:p>
          <a:endParaRPr lang="en-US" sz="4400"/>
        </a:p>
      </dgm:t>
    </dgm:pt>
    <dgm:pt modelId="{8D31AD1D-9945-44E1-BF4E-3AD37F4C6A59}">
      <dgm:prSet phldrT="[Text]" custT="1"/>
      <dgm:spPr>
        <a:sp3d z="6350"/>
      </dgm:spPr>
      <dgm:t>
        <a:bodyPr vert="vert270">
          <a:flatTx/>
        </a:bodyPr>
        <a:lstStyle/>
        <a:p>
          <a:endParaRPr lang="en-US" sz="3200" b="1" dirty="0"/>
        </a:p>
      </dgm:t>
    </dgm:pt>
    <dgm:pt modelId="{2F1D8ACA-8352-4185-8937-CB63B07E3751}" type="sibTrans" cxnId="{408EE777-DD8A-4718-905A-8AC75AEA1521}">
      <dgm:prSet/>
      <dgm:spPr/>
      <dgm:t>
        <a:bodyPr/>
        <a:lstStyle/>
        <a:p>
          <a:endParaRPr lang="en-US" sz="4400"/>
        </a:p>
      </dgm:t>
    </dgm:pt>
    <dgm:pt modelId="{1F9B5EA8-4B33-4FA0-80DE-90FA73463323}" type="parTrans" cxnId="{408EE777-DD8A-4718-905A-8AC75AEA1521}">
      <dgm:prSet/>
      <dgm:spPr/>
      <dgm:t>
        <a:bodyPr/>
        <a:lstStyle/>
        <a:p>
          <a:endParaRPr lang="en-US" sz="4400"/>
        </a:p>
      </dgm:t>
    </dgm:pt>
    <dgm:pt modelId="{CC5E0AA5-52B4-4A6A-AF19-BD8DDEC134F2}">
      <dgm:prSet phldrT="[Text]" custT="1"/>
      <dgm:spPr>
        <a:sp3d z="6350"/>
      </dgm:spPr>
      <dgm:t>
        <a:bodyPr vert="vert270">
          <a:flatTx/>
        </a:bodyPr>
        <a:lstStyle/>
        <a:p>
          <a:endParaRPr lang="en-US" sz="2400" b="1" dirty="0"/>
        </a:p>
      </dgm:t>
    </dgm:pt>
    <dgm:pt modelId="{09F0FB68-397C-45C9-814A-CB3E311D582A}" type="sibTrans" cxnId="{F1CDD53C-5101-4AD5-A614-595B791A46E3}">
      <dgm:prSet/>
      <dgm:spPr/>
      <dgm:t>
        <a:bodyPr/>
        <a:lstStyle/>
        <a:p>
          <a:endParaRPr lang="en-US" sz="4400"/>
        </a:p>
      </dgm:t>
    </dgm:pt>
    <dgm:pt modelId="{2F2748A0-789A-40D9-935B-59520DBE5498}" type="parTrans" cxnId="{F1CDD53C-5101-4AD5-A614-595B791A46E3}">
      <dgm:prSet/>
      <dgm:spPr/>
      <dgm:t>
        <a:bodyPr/>
        <a:lstStyle/>
        <a:p>
          <a:endParaRPr lang="en-US" sz="4400"/>
        </a:p>
      </dgm:t>
    </dgm:pt>
    <dgm:pt modelId="{F393551B-1DEF-40B3-9E33-E630D66DD3FD}">
      <dgm:prSet phldrT="[Text]" custT="1"/>
      <dgm:spPr>
        <a:sp3d z="6350"/>
      </dgm:spPr>
      <dgm:t>
        <a:bodyPr vert="vert270">
          <a:flatTx/>
        </a:bodyPr>
        <a:lstStyle/>
        <a:p>
          <a:endParaRPr lang="en-US" sz="3200" b="1" dirty="0"/>
        </a:p>
      </dgm:t>
    </dgm:pt>
    <dgm:pt modelId="{D88E6A46-73CB-469C-A67D-0AA45BF329AA}" type="parTrans" cxnId="{159FC52D-4946-41DC-8D81-C83A2B1A0955}">
      <dgm:prSet/>
      <dgm:spPr/>
      <dgm:t>
        <a:bodyPr/>
        <a:lstStyle/>
        <a:p>
          <a:endParaRPr lang="en-US"/>
        </a:p>
      </dgm:t>
    </dgm:pt>
    <dgm:pt modelId="{64AFF626-2626-44B7-ADE2-29D83998B766}" type="sibTrans" cxnId="{159FC52D-4946-41DC-8D81-C83A2B1A0955}">
      <dgm:prSet/>
      <dgm:spPr/>
      <dgm:t>
        <a:bodyPr/>
        <a:lstStyle/>
        <a:p>
          <a:endParaRPr lang="en-US"/>
        </a:p>
      </dgm:t>
    </dgm:pt>
    <dgm:pt modelId="{3BFDB886-D716-4623-BFDC-683C4C1CF186}" type="pres">
      <dgm:prSet presAssocID="{BA8AE687-C3AF-462D-8D1D-34D0B2B71FC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9CFD162-6472-49F7-8AEF-C53CB0C198EB}" type="pres">
      <dgm:prSet presAssocID="{CC5E0AA5-52B4-4A6A-AF19-BD8DDEC134F2}" presName="Accent1" presStyleCnt="0"/>
      <dgm:spPr>
        <a:sp3d z="6350"/>
      </dgm:spPr>
      <dgm:t>
        <a:bodyPr/>
        <a:lstStyle/>
        <a:p>
          <a:endParaRPr lang="en-US"/>
        </a:p>
      </dgm:t>
    </dgm:pt>
    <dgm:pt modelId="{DFFEB94E-4FD1-4A27-8BD2-1AB82467D8EB}" type="pres">
      <dgm:prSet presAssocID="{CC5E0AA5-52B4-4A6A-AF19-BD8DDEC134F2}" presName="Accent" presStyleLbl="node1" presStyleIdx="0" presStyleCnt="5" custAng="0"/>
      <dgm:spPr>
        <a:solidFill>
          <a:srgbClr val="00B050"/>
        </a:solidFill>
        <a:sp3d z="6350"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endParaRPr lang="en-US"/>
        </a:p>
      </dgm:t>
    </dgm:pt>
    <dgm:pt modelId="{D516EC65-EBCE-453E-B0C4-F86ABB20BCD6}" type="pres">
      <dgm:prSet presAssocID="{CC5E0AA5-52B4-4A6A-AF19-BD8DDEC134F2}" presName="Parent1" presStyleLbl="revTx" presStyleIdx="0" presStyleCnt="5" custLinFactNeighborX="-1826" custLinFactNeighborY="118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F5228-01E3-42C5-8416-330647C9383C}" type="pres">
      <dgm:prSet presAssocID="{8D31AD1D-9945-44E1-BF4E-3AD37F4C6A59}" presName="Accent2" presStyleCnt="0"/>
      <dgm:spPr>
        <a:sp3d z="6350"/>
      </dgm:spPr>
      <dgm:t>
        <a:bodyPr/>
        <a:lstStyle/>
        <a:p>
          <a:endParaRPr lang="en-US"/>
        </a:p>
      </dgm:t>
    </dgm:pt>
    <dgm:pt modelId="{57848E0F-D7C0-4925-AEBD-0BC7BAE249AA}" type="pres">
      <dgm:prSet presAssocID="{8D31AD1D-9945-44E1-BF4E-3AD37F4C6A59}" presName="Accent" presStyleLbl="node1" presStyleIdx="1" presStyleCnt="5"/>
      <dgm:spPr>
        <a:solidFill>
          <a:schemeClr val="accent6">
            <a:lumMod val="75000"/>
          </a:schemeClr>
        </a:solidFill>
        <a:sp3d z="6350"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endParaRPr lang="en-US"/>
        </a:p>
      </dgm:t>
    </dgm:pt>
    <dgm:pt modelId="{82414314-F692-4F2B-AFA8-6A7D1B5CC112}" type="pres">
      <dgm:prSet presAssocID="{8D31AD1D-9945-44E1-BF4E-3AD37F4C6A59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515F3-2220-4046-BD2A-C0C0E7CE71ED}" type="pres">
      <dgm:prSet presAssocID="{8F48DF31-6D7D-4DF2-97CD-760F58C48EA2}" presName="Accent3" presStyleCnt="0"/>
      <dgm:spPr>
        <a:sp3d z="6350"/>
      </dgm:spPr>
      <dgm:t>
        <a:bodyPr/>
        <a:lstStyle/>
        <a:p>
          <a:endParaRPr lang="en-US"/>
        </a:p>
      </dgm:t>
    </dgm:pt>
    <dgm:pt modelId="{AFF42387-7D62-44C3-BBD7-ED6C021FAF1D}" type="pres">
      <dgm:prSet presAssocID="{8F48DF31-6D7D-4DF2-97CD-760F58C48EA2}" presName="Accent" presStyleLbl="node1" presStyleIdx="2" presStyleCnt="5"/>
      <dgm:spPr>
        <a:solidFill>
          <a:schemeClr val="accent4">
            <a:lumMod val="75000"/>
          </a:schemeClr>
        </a:solidFill>
        <a:sp3d z="6350"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endParaRPr lang="en-US"/>
        </a:p>
      </dgm:t>
    </dgm:pt>
    <dgm:pt modelId="{A13B71C5-328A-412D-89E9-75C39913281B}" type="pres">
      <dgm:prSet presAssocID="{8F48DF31-6D7D-4DF2-97CD-760F58C48EA2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4ECD9-EB0D-496A-A3F2-AF3C65E28A82}" type="pres">
      <dgm:prSet presAssocID="{F393551B-1DEF-40B3-9E33-E630D66DD3FD}" presName="Accent4" presStyleCnt="0"/>
      <dgm:spPr/>
      <dgm:t>
        <a:bodyPr/>
        <a:lstStyle/>
        <a:p>
          <a:endParaRPr lang="en-US"/>
        </a:p>
      </dgm:t>
    </dgm:pt>
    <dgm:pt modelId="{6260696A-6750-4745-87C6-727CA9C3AB1D}" type="pres">
      <dgm:prSet presAssocID="{F393551B-1DEF-40B3-9E33-E630D66DD3FD}" presName="Accent" presStyleLbl="node1" presStyleIdx="3" presStyleCnt="5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44335BC-CD9D-4EFF-B2B8-A12C8EB4D8EA}" type="pres">
      <dgm:prSet presAssocID="{F393551B-1DEF-40B3-9E33-E630D66DD3FD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26AF4-3453-449B-AC03-45BC5B2821ED}" type="pres">
      <dgm:prSet presAssocID="{4816B634-95AD-4B8F-90BE-2B58D6A1D6B1}" presName="Accent5" presStyleCnt="0"/>
      <dgm:spPr/>
      <dgm:t>
        <a:bodyPr/>
        <a:lstStyle/>
        <a:p>
          <a:endParaRPr lang="en-US"/>
        </a:p>
      </dgm:t>
    </dgm:pt>
    <dgm:pt modelId="{E74C1BC8-E2AE-4D8B-9E4D-33A79E606A7F}" type="pres">
      <dgm:prSet presAssocID="{4816B634-95AD-4B8F-90BE-2B58D6A1D6B1}" presName="Accent" presStyleLbl="node1" presStyleIdx="4" presStyleCnt="5"/>
      <dgm:spPr>
        <a:solidFill>
          <a:srgbClr val="00B050"/>
        </a:solidFill>
        <a:sp3d z="6350"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endParaRPr lang="en-US"/>
        </a:p>
      </dgm:t>
    </dgm:pt>
    <dgm:pt modelId="{FB271DBF-ED1E-488D-A0A4-839BBCCBF6A4}" type="pres">
      <dgm:prSet presAssocID="{4816B634-95AD-4B8F-90BE-2B58D6A1D6B1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BDC09B-B54C-4DEE-A049-8556EE872C16}" srcId="{BA8AE687-C3AF-462D-8D1D-34D0B2B71FC7}" destId="{4816B634-95AD-4B8F-90BE-2B58D6A1D6B1}" srcOrd="4" destOrd="0" parTransId="{9D9A23A1-7A9C-4352-B03B-0E3A4E21370C}" sibTransId="{DC7A6F27-3117-4797-B29F-6CAF3852B1A7}"/>
    <dgm:cxn modelId="{45F5476C-B615-4134-9C5B-171D42782814}" srcId="{BA8AE687-C3AF-462D-8D1D-34D0B2B71FC7}" destId="{8F48DF31-6D7D-4DF2-97CD-760F58C48EA2}" srcOrd="2" destOrd="0" parTransId="{24015CBF-9AB1-4353-9E3C-3C75C4EEB9D2}" sibTransId="{DE333192-7B76-4D75-BFD2-4D74843F1F6B}"/>
    <dgm:cxn modelId="{408EE777-DD8A-4718-905A-8AC75AEA1521}" srcId="{BA8AE687-C3AF-462D-8D1D-34D0B2B71FC7}" destId="{8D31AD1D-9945-44E1-BF4E-3AD37F4C6A59}" srcOrd="1" destOrd="0" parTransId="{1F9B5EA8-4B33-4FA0-80DE-90FA73463323}" sibTransId="{2F1D8ACA-8352-4185-8937-CB63B07E3751}"/>
    <dgm:cxn modelId="{9F0DC17A-927D-F54A-9FB3-ED1EA9AEDA37}" type="presOf" srcId="{8D31AD1D-9945-44E1-BF4E-3AD37F4C6A59}" destId="{82414314-F692-4F2B-AFA8-6A7D1B5CC112}" srcOrd="0" destOrd="0" presId="urn:microsoft.com/office/officeart/2009/layout/CircleArrowProcess"/>
    <dgm:cxn modelId="{7F4080E1-EF3D-9941-B975-97F9E348CF24}" type="presOf" srcId="{F393551B-1DEF-40B3-9E33-E630D66DD3FD}" destId="{544335BC-CD9D-4EFF-B2B8-A12C8EB4D8EA}" srcOrd="0" destOrd="0" presId="urn:microsoft.com/office/officeart/2009/layout/CircleArrowProcess"/>
    <dgm:cxn modelId="{AC58F958-191C-EE4E-A5CD-D72F55B9E778}" type="presOf" srcId="{BA8AE687-C3AF-462D-8D1D-34D0B2B71FC7}" destId="{3BFDB886-D716-4623-BFDC-683C4C1CF186}" srcOrd="0" destOrd="0" presId="urn:microsoft.com/office/officeart/2009/layout/CircleArrowProcess"/>
    <dgm:cxn modelId="{F7F6EEA5-6BB7-954D-AF14-F6403D62613C}" type="presOf" srcId="{8F48DF31-6D7D-4DF2-97CD-760F58C48EA2}" destId="{A13B71C5-328A-412D-89E9-75C39913281B}" srcOrd="0" destOrd="0" presId="urn:microsoft.com/office/officeart/2009/layout/CircleArrowProcess"/>
    <dgm:cxn modelId="{F1CDD53C-5101-4AD5-A614-595B791A46E3}" srcId="{BA8AE687-C3AF-462D-8D1D-34D0B2B71FC7}" destId="{CC5E0AA5-52B4-4A6A-AF19-BD8DDEC134F2}" srcOrd="0" destOrd="0" parTransId="{2F2748A0-789A-40D9-935B-59520DBE5498}" sibTransId="{09F0FB68-397C-45C9-814A-CB3E311D582A}"/>
    <dgm:cxn modelId="{5A72B7BC-6BE2-2D43-B8AF-F7BEFB023653}" type="presOf" srcId="{4816B634-95AD-4B8F-90BE-2B58D6A1D6B1}" destId="{FB271DBF-ED1E-488D-A0A4-839BBCCBF6A4}" srcOrd="0" destOrd="0" presId="urn:microsoft.com/office/officeart/2009/layout/CircleArrowProcess"/>
    <dgm:cxn modelId="{159FC52D-4946-41DC-8D81-C83A2B1A0955}" srcId="{BA8AE687-C3AF-462D-8D1D-34D0B2B71FC7}" destId="{F393551B-1DEF-40B3-9E33-E630D66DD3FD}" srcOrd="3" destOrd="0" parTransId="{D88E6A46-73CB-469C-A67D-0AA45BF329AA}" sibTransId="{64AFF626-2626-44B7-ADE2-29D83998B766}"/>
    <dgm:cxn modelId="{B8E75A4B-21C9-F84A-8716-609351F9D275}" type="presOf" srcId="{CC5E0AA5-52B4-4A6A-AF19-BD8DDEC134F2}" destId="{D516EC65-EBCE-453E-B0C4-F86ABB20BCD6}" srcOrd="0" destOrd="0" presId="urn:microsoft.com/office/officeart/2009/layout/CircleArrowProcess"/>
    <dgm:cxn modelId="{E4B5076A-8209-094A-B87E-5ED0E9735A8E}" type="presParOf" srcId="{3BFDB886-D716-4623-BFDC-683C4C1CF186}" destId="{59CFD162-6472-49F7-8AEF-C53CB0C198EB}" srcOrd="0" destOrd="0" presId="urn:microsoft.com/office/officeart/2009/layout/CircleArrowProcess"/>
    <dgm:cxn modelId="{48A9DC20-87FC-6040-A669-470B795D5E77}" type="presParOf" srcId="{59CFD162-6472-49F7-8AEF-C53CB0C198EB}" destId="{DFFEB94E-4FD1-4A27-8BD2-1AB82467D8EB}" srcOrd="0" destOrd="0" presId="urn:microsoft.com/office/officeart/2009/layout/CircleArrowProcess"/>
    <dgm:cxn modelId="{0FEF91B9-883D-C443-91AF-679C716A036D}" type="presParOf" srcId="{3BFDB886-D716-4623-BFDC-683C4C1CF186}" destId="{D516EC65-EBCE-453E-B0C4-F86ABB20BCD6}" srcOrd="1" destOrd="0" presId="urn:microsoft.com/office/officeart/2009/layout/CircleArrowProcess"/>
    <dgm:cxn modelId="{8B14036E-1458-0F4C-A492-32CAE53AFC0C}" type="presParOf" srcId="{3BFDB886-D716-4623-BFDC-683C4C1CF186}" destId="{088F5228-01E3-42C5-8416-330647C9383C}" srcOrd="2" destOrd="0" presId="urn:microsoft.com/office/officeart/2009/layout/CircleArrowProcess"/>
    <dgm:cxn modelId="{67FF1274-719D-7C43-A78A-9E1B7348A650}" type="presParOf" srcId="{088F5228-01E3-42C5-8416-330647C9383C}" destId="{57848E0F-D7C0-4925-AEBD-0BC7BAE249AA}" srcOrd="0" destOrd="0" presId="urn:microsoft.com/office/officeart/2009/layout/CircleArrowProcess"/>
    <dgm:cxn modelId="{420C1585-70FE-CF4C-983D-A91A6B658A9F}" type="presParOf" srcId="{3BFDB886-D716-4623-BFDC-683C4C1CF186}" destId="{82414314-F692-4F2B-AFA8-6A7D1B5CC112}" srcOrd="3" destOrd="0" presId="urn:microsoft.com/office/officeart/2009/layout/CircleArrowProcess"/>
    <dgm:cxn modelId="{49E6C55C-4374-C74E-939C-0E25BEA45639}" type="presParOf" srcId="{3BFDB886-D716-4623-BFDC-683C4C1CF186}" destId="{32A515F3-2220-4046-BD2A-C0C0E7CE71ED}" srcOrd="4" destOrd="0" presId="urn:microsoft.com/office/officeart/2009/layout/CircleArrowProcess"/>
    <dgm:cxn modelId="{7C4D6114-41DA-924B-A62B-1B87B971BD91}" type="presParOf" srcId="{32A515F3-2220-4046-BD2A-C0C0E7CE71ED}" destId="{AFF42387-7D62-44C3-BBD7-ED6C021FAF1D}" srcOrd="0" destOrd="0" presId="urn:microsoft.com/office/officeart/2009/layout/CircleArrowProcess"/>
    <dgm:cxn modelId="{D26B28E1-7E92-4445-8618-D9A6466546C1}" type="presParOf" srcId="{3BFDB886-D716-4623-BFDC-683C4C1CF186}" destId="{A13B71C5-328A-412D-89E9-75C39913281B}" srcOrd="5" destOrd="0" presId="urn:microsoft.com/office/officeart/2009/layout/CircleArrowProcess"/>
    <dgm:cxn modelId="{A1115ED3-7B59-814C-80A6-E425C0DAF599}" type="presParOf" srcId="{3BFDB886-D716-4623-BFDC-683C4C1CF186}" destId="{AED4ECD9-EB0D-496A-A3F2-AF3C65E28A82}" srcOrd="6" destOrd="0" presId="urn:microsoft.com/office/officeart/2009/layout/CircleArrowProcess"/>
    <dgm:cxn modelId="{371592EF-D5EA-A74F-8D82-36EEB2126CC6}" type="presParOf" srcId="{AED4ECD9-EB0D-496A-A3F2-AF3C65E28A82}" destId="{6260696A-6750-4745-87C6-727CA9C3AB1D}" srcOrd="0" destOrd="0" presId="urn:microsoft.com/office/officeart/2009/layout/CircleArrowProcess"/>
    <dgm:cxn modelId="{DFF93665-D245-894A-BECA-4E2792AF001D}" type="presParOf" srcId="{3BFDB886-D716-4623-BFDC-683C4C1CF186}" destId="{544335BC-CD9D-4EFF-B2B8-A12C8EB4D8EA}" srcOrd="7" destOrd="0" presId="urn:microsoft.com/office/officeart/2009/layout/CircleArrowProcess"/>
    <dgm:cxn modelId="{9E18606D-0E2D-074B-946C-5CA9CF5BFD7C}" type="presParOf" srcId="{3BFDB886-D716-4623-BFDC-683C4C1CF186}" destId="{C1026AF4-3453-449B-AC03-45BC5B2821ED}" srcOrd="8" destOrd="0" presId="urn:microsoft.com/office/officeart/2009/layout/CircleArrowProcess"/>
    <dgm:cxn modelId="{7D873F5C-73E7-E440-8431-2C5856485335}" type="presParOf" srcId="{C1026AF4-3453-449B-AC03-45BC5B2821ED}" destId="{E74C1BC8-E2AE-4D8B-9E4D-33A79E606A7F}" srcOrd="0" destOrd="0" presId="urn:microsoft.com/office/officeart/2009/layout/CircleArrowProcess"/>
    <dgm:cxn modelId="{FBF5CC84-4A2E-D145-85AE-FD4CABA509C4}" type="presParOf" srcId="{3BFDB886-D716-4623-BFDC-683C4C1CF186}" destId="{FB271DBF-ED1E-488D-A0A4-839BBCCBF6A4}" srcOrd="9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EB94E-4FD1-4A27-8BD2-1AB82467D8EB}">
      <dsp:nvSpPr>
        <dsp:cNvPr id="0" name=""/>
        <dsp:cNvSpPr/>
      </dsp:nvSpPr>
      <dsp:spPr>
        <a:xfrm>
          <a:off x="4219211" y="0"/>
          <a:ext cx="1715580" cy="17156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6350"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16EC65-EBCE-453E-B0C4-F86ABB20BCD6}">
      <dsp:nvSpPr>
        <dsp:cNvPr id="0" name=""/>
        <dsp:cNvSpPr/>
      </dsp:nvSpPr>
      <dsp:spPr>
        <a:xfrm>
          <a:off x="4580502" y="678166"/>
          <a:ext cx="957391" cy="478481"/>
        </a:xfrm>
        <a:prstGeom prst="rect">
          <a:avLst/>
        </a:prstGeom>
        <a:noFill/>
        <a:ln>
          <a:noFill/>
        </a:ln>
        <a:effectLst/>
        <a:scene3d>
          <a:camera prst="perspectiveLeft" fov="2400000" zoom="91000">
            <a:rot lat="51436" lon="2204" rev="5390944"/>
          </a:camera>
          <a:lightRig rig="threePt" dir="t">
            <a:rot lat="0" lon="0" rev="20640000"/>
          </a:lightRig>
        </a:scene3d>
        <a:sp3d z="63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5240" tIns="15240" rIns="15240" bIns="15240" numCol="1" spcCol="1270" anchor="ctr" anchorCtr="0">
          <a:noAutofit/>
          <a:flatTx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4580502" y="678166"/>
        <a:ext cx="957391" cy="478481"/>
      </dsp:txXfrm>
    </dsp:sp>
    <dsp:sp modelId="{57848E0F-D7C0-4925-AEBD-0BC7BAE249AA}">
      <dsp:nvSpPr>
        <dsp:cNvPr id="0" name=""/>
        <dsp:cNvSpPr/>
      </dsp:nvSpPr>
      <dsp:spPr>
        <a:xfrm>
          <a:off x="3742607" y="985760"/>
          <a:ext cx="1715580" cy="17156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6350"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414314-F692-4F2B-AFA8-6A7D1B5CC112}">
      <dsp:nvSpPr>
        <dsp:cNvPr id="0" name=""/>
        <dsp:cNvSpPr/>
      </dsp:nvSpPr>
      <dsp:spPr>
        <a:xfrm>
          <a:off x="4119449" y="1609337"/>
          <a:ext cx="957391" cy="478481"/>
        </a:xfrm>
        <a:prstGeom prst="rect">
          <a:avLst/>
        </a:prstGeom>
        <a:noFill/>
        <a:ln>
          <a:noFill/>
        </a:ln>
        <a:effectLst/>
        <a:scene3d>
          <a:camera prst="perspectiveLeft" fov="2400000" zoom="91000">
            <a:rot lat="51436" lon="2204" rev="5390944"/>
          </a:camera>
          <a:lightRig rig="threePt" dir="t">
            <a:rot lat="0" lon="0" rev="20640000"/>
          </a:lightRig>
        </a:scene3d>
        <a:sp3d z="63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0320" tIns="20320" rIns="20320" bIns="20320" numCol="1" spcCol="1270" anchor="ctr" anchorCtr="0">
          <a:noAutofit/>
          <a:flatTx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/>
        </a:p>
      </dsp:txBody>
      <dsp:txXfrm>
        <a:off x="4119449" y="1609337"/>
        <a:ext cx="957391" cy="478481"/>
      </dsp:txXfrm>
    </dsp:sp>
    <dsp:sp modelId="{AFF42387-7D62-44C3-BBD7-ED6C021FAF1D}">
      <dsp:nvSpPr>
        <dsp:cNvPr id="0" name=""/>
        <dsp:cNvSpPr/>
      </dsp:nvSpPr>
      <dsp:spPr>
        <a:xfrm>
          <a:off x="4219211" y="1975951"/>
          <a:ext cx="1715580" cy="171566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6350"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3B71C5-328A-412D-89E9-75C39913281B}">
      <dsp:nvSpPr>
        <dsp:cNvPr id="0" name=""/>
        <dsp:cNvSpPr/>
      </dsp:nvSpPr>
      <dsp:spPr>
        <a:xfrm>
          <a:off x="4597984" y="2596759"/>
          <a:ext cx="957391" cy="478481"/>
        </a:xfrm>
        <a:prstGeom prst="rect">
          <a:avLst/>
        </a:prstGeom>
        <a:noFill/>
        <a:ln>
          <a:noFill/>
        </a:ln>
        <a:effectLst/>
        <a:scene3d>
          <a:camera prst="perspectiveLeft" fov="2400000" zoom="91000">
            <a:rot lat="51436" lon="2204" rev="5390944"/>
          </a:camera>
          <a:lightRig rig="threePt" dir="t">
            <a:rot lat="0" lon="0" rev="20640000"/>
          </a:lightRig>
        </a:scene3d>
        <a:sp3d z="63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430" tIns="11430" rIns="11430" bIns="11430" numCol="1" spcCol="1270" anchor="ctr" anchorCtr="0">
          <a:noAutofit/>
          <a:flatTx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4597984" y="2596759"/>
        <a:ext cx="957391" cy="478481"/>
      </dsp:txXfrm>
    </dsp:sp>
    <dsp:sp modelId="{6260696A-6750-4745-87C6-727CA9C3AB1D}">
      <dsp:nvSpPr>
        <dsp:cNvPr id="0" name=""/>
        <dsp:cNvSpPr/>
      </dsp:nvSpPr>
      <dsp:spPr>
        <a:xfrm>
          <a:off x="3742607" y="2963374"/>
          <a:ext cx="1715580" cy="17156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4335BC-CD9D-4EFF-B2B8-A12C8EB4D8EA}">
      <dsp:nvSpPr>
        <dsp:cNvPr id="0" name=""/>
        <dsp:cNvSpPr/>
      </dsp:nvSpPr>
      <dsp:spPr>
        <a:xfrm>
          <a:off x="4119449" y="3584735"/>
          <a:ext cx="957391" cy="478481"/>
        </a:xfrm>
        <a:prstGeom prst="rect">
          <a:avLst/>
        </a:prstGeom>
        <a:noFill/>
        <a:ln>
          <a:noFill/>
        </a:ln>
        <a:effectLst/>
        <a:scene3d>
          <a:camera prst="perspectiveLeft" fov="2400000" zoom="91000">
            <a:rot lat="51436" lon="2204" rev="5390944"/>
          </a:camera>
          <a:lightRig rig="threePt" dir="t">
            <a:rot lat="0" lon="0" rev="20640000"/>
          </a:lightRig>
        </a:scene3d>
        <a:sp3d z="63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0320" tIns="20320" rIns="20320" bIns="20320" numCol="1" spcCol="1270" anchor="ctr" anchorCtr="0">
          <a:noAutofit/>
          <a:flatTx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/>
        </a:p>
      </dsp:txBody>
      <dsp:txXfrm>
        <a:off x="4119449" y="3584735"/>
        <a:ext cx="957391" cy="478481"/>
      </dsp:txXfrm>
    </dsp:sp>
    <dsp:sp modelId="{E74C1BC8-E2AE-4D8B-9E4D-33A79E606A7F}">
      <dsp:nvSpPr>
        <dsp:cNvPr id="0" name=""/>
        <dsp:cNvSpPr/>
      </dsp:nvSpPr>
      <dsp:spPr>
        <a:xfrm>
          <a:off x="4341178" y="4063217"/>
          <a:ext cx="1473899" cy="147476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6350"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271DBF-ED1E-488D-A0A4-839BBCCBF6A4}">
      <dsp:nvSpPr>
        <dsp:cNvPr id="0" name=""/>
        <dsp:cNvSpPr/>
      </dsp:nvSpPr>
      <dsp:spPr>
        <a:xfrm>
          <a:off x="4597984" y="4572711"/>
          <a:ext cx="957391" cy="478481"/>
        </a:xfrm>
        <a:prstGeom prst="rect">
          <a:avLst/>
        </a:prstGeom>
        <a:noFill/>
        <a:ln>
          <a:noFill/>
        </a:ln>
        <a:effectLst/>
        <a:scene3d>
          <a:camera prst="perspectiveLeft" fov="2400000" zoom="91000">
            <a:rot lat="51436" lon="2204" rev="5390944"/>
          </a:camera>
          <a:lightRig rig="threePt" dir="t">
            <a:rot lat="0" lon="0" rev="20640000"/>
          </a:lightRig>
        </a:scene3d>
        <a:sp3d z="63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0320" tIns="20320" rIns="20320" bIns="20320" numCol="1" spcCol="1270" anchor="ctr" anchorCtr="0">
          <a:noAutofit/>
          <a:flatTx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/>
        </a:p>
      </dsp:txBody>
      <dsp:txXfrm>
        <a:off x="4597984" y="4572711"/>
        <a:ext cx="957391" cy="478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44860" y="30480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International  Society for Early Intervention</a:t>
            </a:r>
          </a:p>
          <a:p>
            <a:pPr>
              <a:defRPr/>
            </a:pPr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22107" y="0"/>
            <a:ext cx="1458147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" y="8830627"/>
            <a:ext cx="298191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1BC00-6E41-4DAB-AD97-F32C9F5FC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653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342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9A4E8AF-FB59-4ECE-8C80-76E13B1AC5D3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933" y="4414519"/>
            <a:ext cx="5507948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22E3482-1AC4-4480-8E1D-0AB2BCEB3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718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19453-113B-4CC0-AB0A-003B56F6E941}" type="slidenum">
              <a:rPr lang="en-US"/>
              <a:pPr/>
              <a:t>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i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5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16936-C17F-4132-A1E8-459765E310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41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16936-C17F-4132-A1E8-459765E310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9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16936-C17F-4132-A1E8-459765E310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18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16936-C17F-4132-A1E8-459765E310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8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marR="0" lvl="0" indent="-17470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16936-C17F-4132-A1E8-459765E310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70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16936-C17F-4132-A1E8-459765E310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32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16936-C17F-4132-A1E8-459765E310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7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16936-C17F-4132-A1E8-459765E310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33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16936-C17F-4132-A1E8-459765E310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2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16936-C17F-4132-A1E8-459765E3103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77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C489D-EAC7-4897-B85F-3C7A429F390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287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C489D-EAC7-4897-B85F-3C7A429F390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720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91FF1-6D40-4270-A616-E20FE349454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400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91FF1-6D40-4270-A616-E20FE349454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991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C489D-EAC7-4897-B85F-3C7A429F390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414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C489D-EAC7-4897-B85F-3C7A429F390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7130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C489D-EAC7-4897-B85F-3C7A429F390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351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2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44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C688-1B24-4BA0-A6EA-C74D6ECD0A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38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C688-1B24-4BA0-A6EA-C74D6ECD0A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2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200"/>
            <a:ext cx="7772400" cy="1927225"/>
          </a:xfrm>
        </p:spPr>
        <p:txBody>
          <a:bodyPr/>
          <a:lstStyle>
            <a:lvl1pPr algn="ctr">
              <a:defRPr sz="3400" b="1" baseline="0">
                <a:solidFill>
                  <a:srgbClr val="224568"/>
                </a:solidFill>
              </a:defRPr>
            </a:lvl1pPr>
          </a:lstStyle>
          <a:p>
            <a:r>
              <a:rPr lang="en-US" dirty="0" smtClean="0"/>
              <a:t>Testing the Waters to Taking the Plunge: First Steps to Integrating Child Outcomes into the IFSP/IEP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74162"/>
            <a:ext cx="866336" cy="722594"/>
          </a:xfrm>
          <a:prstGeom prst="rect">
            <a:avLst/>
          </a:prstGeom>
        </p:spPr>
      </p:pic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146300" y="5943600"/>
            <a:ext cx="5397500" cy="86229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dobe Garamond Pro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32741"/>
            <a:ext cx="1917700" cy="50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2012 Measuring and Improving  Child and Family Outcomes Conference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DC2-8705-47C8-BB6B-3E06CB3C2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57986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2012 Measuring and Improving  Child and Family Outcomes Conference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2048C-CA09-482D-B509-7B33E7C8B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73116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DC2-8705-47C8-BB6B-3E06CB3C2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econ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DC2-8705-47C8-BB6B-3E06CB3C2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C0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10474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  <a:lvl2pP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C0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02937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C0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73231"/>
      </p:ext>
    </p:extLst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f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C0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2012 Measuring and Improving</a:t>
            </a:r>
            <a:br>
              <a:rPr lang="en-US" smtClean="0"/>
            </a:br>
            <a:r>
              <a:rPr lang="en-US" smtClean="0"/>
              <a:t> Child and Family Outcomes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65695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4038600" cy="4038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1"/>
            <a:ext cx="4038600" cy="4038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590800"/>
            <a:ext cx="9009063" cy="1052513"/>
            <a:chOff x="0" y="3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83" y="404"/>
              <a:ext cx="448" cy="299"/>
              <a:chOff x="183" y="404"/>
              <a:chExt cx="448" cy="299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183" y="404"/>
                <a:ext cx="276" cy="299"/>
              </a:xfrm>
              <a:prstGeom prst="rect">
                <a:avLst/>
              </a:prstGeom>
              <a:solidFill>
                <a:srgbClr val="20455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en-US" sz="1800">
                  <a:solidFill>
                    <a:srgbClr val="204558"/>
                  </a:solidFill>
                  <a:ea typeface="ＭＳ Ｐゴシック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424" y="404"/>
                <a:ext cx="207" cy="299"/>
              </a:xfrm>
              <a:prstGeom prst="rect">
                <a:avLst/>
              </a:prstGeom>
              <a:gradFill rotWithShape="0">
                <a:gsLst>
                  <a:gs pos="0">
                    <a:srgbClr val="204558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en-US" sz="1800">
                  <a:solidFill>
                    <a:srgbClr val="204558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 userDrawn="1"/>
          </p:nvGrpSpPr>
          <p:grpSpPr bwMode="auto">
            <a:xfrm>
              <a:off x="261" y="670"/>
              <a:ext cx="465" cy="299"/>
              <a:chOff x="261" y="670"/>
              <a:chExt cx="465" cy="299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261" y="670"/>
                <a:ext cx="266" cy="2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en-US" sz="1800">
                  <a:solidFill>
                    <a:srgbClr val="204558"/>
                  </a:solidFill>
                  <a:ea typeface="ＭＳ Ｐゴシック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494" y="670"/>
                <a:ext cx="232" cy="299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en-US" sz="1800">
                  <a:solidFill>
                    <a:srgbClr val="204558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6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6B1C89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US" sz="1800">
                <a:solidFill>
                  <a:srgbClr val="204558"/>
                </a:solidFill>
                <a:ea typeface="ＭＳ Ｐゴシック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3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US" sz="1800">
                <a:solidFill>
                  <a:srgbClr val="204558"/>
                </a:solidFill>
                <a:ea typeface="ＭＳ Ｐゴシック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8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US" sz="1800">
                <a:solidFill>
                  <a:srgbClr val="204558"/>
                </a:solidFill>
                <a:ea typeface="ＭＳ Ｐゴシック" charset="0"/>
              </a:endParaRPr>
            </a:p>
          </p:txBody>
        </p:sp>
      </p:grpSp>
      <p:sp>
        <p:nvSpPr>
          <p:cNvPr id="1065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762000"/>
            <a:ext cx="76200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65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2484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8593F1-B532-9743-9BA0-D7553F93A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29624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2F964-D024-0F41-AFA4-9106C49F4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645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E41A9-3089-A14B-9D73-F640ABAA3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06478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D8094-1A86-F947-B7B0-2175FBDE8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235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1F8F8-B209-244B-A505-E8192241F3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6850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03A14-DBCF-5B43-A2B0-27A6F54FEF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538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56B60-5A3A-F340-A87F-077AF134FC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321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2BFAA-AA9E-9140-8C77-9DEDE7870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02023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652D2-16EE-8949-9004-BE08AA132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98386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43400-DEF2-C04E-860B-BCC1DAD83B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1239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675" y="617538"/>
            <a:ext cx="1892300" cy="5478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17538"/>
            <a:ext cx="5527675" cy="5478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09372-94DE-8743-8468-7F2B74C75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23313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80843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69021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52369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32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38610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93669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57404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1F497D"/>
                </a:solidFill>
                <a:latin typeface="Franklin Gothic Book"/>
              </a:rPr>
              <a:t>2012 Measuring and Improving  Child and Family Outcomes Conference</a:t>
            </a:r>
            <a:endParaRPr lang="en-US">
              <a:solidFill>
                <a:srgbClr val="1F497D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627011-DC31-4F1F-9530-14FEA7B21634}" type="slidenum">
              <a:rPr lang="en-US" smtClean="0">
                <a:solidFill>
                  <a:srgbClr val="1F497D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1F497D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46264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3596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98412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2411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C0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14213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7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81000" y="183356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743" y="2057400"/>
            <a:ext cx="807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cap="flat" cmpd="sng" algn="ctr">
            <a:solidFill>
              <a:srgbClr val="33993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151" name="Picture 12" descr="pink shirt gir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2286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blond_happy_bab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228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girl_with_b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2286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5" descr="girl_in_wheelchai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5334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tie_dye_bo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5334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 descr="eco_round_logo_w_purp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76200"/>
            <a:ext cx="1752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54" r:id="rId3"/>
    <p:sldLayoutId id="2147484757" r:id="rId4"/>
  </p:sldLayoutIdLst>
  <p:transition>
    <p:split orient="vert"/>
  </p:transition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175" name="Picture 14" descr="girl_with_ba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1371600"/>
            <a:ext cx="68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96" r:id="rId2"/>
    <p:sldLayoutId id="2147484762" r:id="rId3"/>
    <p:sldLayoutId id="2147484764" r:id="rId4"/>
    <p:sldLayoutId id="2147484806" r:id="rId5"/>
    <p:sldLayoutId id="2147484811" r:id="rId6"/>
    <p:sldLayoutId id="2147484812" r:id="rId7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8201" name="Picture 15" descr="girl_in_wheelchai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DC2-8705-47C8-BB6B-3E06CB3C2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98" r:id="rId2"/>
    <p:sldLayoutId id="2147484768" r:id="rId3"/>
    <p:sldLayoutId id="2147484770" r:id="rId4"/>
    <p:sldLayoutId id="2147484807" r:id="rId5"/>
    <p:sldLayoutId id="2147484800" r:id="rId6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182563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5" name="Picture 14" descr="blond_happy_bab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776" r:id="rId2"/>
    <p:sldLayoutId id="2147484778" r:id="rId3"/>
    <p:sldLayoutId id="2147484808" r:id="rId4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136525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49" name="Picture 13" descr="tie_dye_bo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1247775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809" r:id="rId4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1273" name="Picture 12" descr="pink shirt gir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137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790" r:id="rId2"/>
    <p:sldLayoutId id="2147484792" r:id="rId3"/>
    <p:sldLayoutId id="2147484810" r:id="rId4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arIntercolfree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752600"/>
            <a:ext cx="516413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17538"/>
            <a:ext cx="7572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39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3246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+mn-ea"/>
              </a:defRPr>
            </a:lvl1pPr>
          </a:lstStyle>
          <a:p>
            <a:pPr algn="l" eaLnBrk="1" hangingPunct="1">
              <a:defRPr/>
            </a:pPr>
            <a:r>
              <a:rPr lang="en-US" smtClean="0">
                <a:solidFill>
                  <a:srgbClr val="204558"/>
                </a:solidFill>
                <a:latin typeface="Garamond"/>
              </a:rPr>
              <a:t>2012 Measuring and Improving  Child and Family Outcomes Conference</a:t>
            </a:r>
            <a:endParaRPr lang="en-US">
              <a:solidFill>
                <a:srgbClr val="204558"/>
              </a:solidFill>
              <a:latin typeface="Garamond"/>
            </a:endParaRPr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aramond" charset="0"/>
              </a:defRPr>
            </a:lvl1pPr>
          </a:lstStyle>
          <a:p>
            <a:pPr eaLnBrk="1" hangingPunct="1"/>
            <a:fld id="{C9C5F8F4-FC6E-6C40-B5E8-0BD86465879D}" type="slidenum">
              <a:rPr lang="en-US" smtClean="0">
                <a:solidFill>
                  <a:srgbClr val="204558"/>
                </a:solidFill>
                <a:ea typeface="ＭＳ Ｐゴシック" charset="0"/>
              </a:rPr>
              <a:pPr eaLnBrk="1" hangingPunct="1"/>
              <a:t>‹#›</a:t>
            </a:fld>
            <a:endParaRPr lang="en-US" smtClean="0">
              <a:solidFill>
                <a:srgbClr val="204558"/>
              </a:solidFill>
              <a:ea typeface="ＭＳ Ｐゴシック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311150" y="1066800"/>
            <a:ext cx="7994650" cy="1052513"/>
            <a:chOff x="196" y="672"/>
            <a:chExt cx="5036" cy="663"/>
          </a:xfrm>
        </p:grpSpPr>
        <p:grpSp>
          <p:nvGrpSpPr>
            <p:cNvPr id="1033" name="Group 9"/>
            <p:cNvGrpSpPr>
              <a:grpSpLocks/>
            </p:cNvGrpSpPr>
            <p:nvPr userDrawn="1"/>
          </p:nvGrpSpPr>
          <p:grpSpPr bwMode="auto">
            <a:xfrm>
              <a:off x="379" y="740"/>
              <a:ext cx="448" cy="299"/>
              <a:chOff x="183" y="404"/>
              <a:chExt cx="448" cy="299"/>
            </a:xfrm>
          </p:grpSpPr>
          <p:sp>
            <p:nvSpPr>
              <p:cNvPr id="105482" name="Rectangle 10"/>
              <p:cNvSpPr>
                <a:spLocks noChangeArrowheads="1"/>
              </p:cNvSpPr>
              <p:nvPr/>
            </p:nvSpPr>
            <p:spPr bwMode="auto">
              <a:xfrm>
                <a:off x="183" y="404"/>
                <a:ext cx="276" cy="299"/>
              </a:xfrm>
              <a:prstGeom prst="rect">
                <a:avLst/>
              </a:prstGeom>
              <a:solidFill>
                <a:srgbClr val="20455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en-US" sz="1800">
                  <a:solidFill>
                    <a:srgbClr val="204558"/>
                  </a:solidFill>
                  <a:ea typeface="ＭＳ Ｐゴシック" charset="0"/>
                </a:endParaRPr>
              </a:p>
            </p:txBody>
          </p:sp>
          <p:sp>
            <p:nvSpPr>
              <p:cNvPr id="105483" name="Rectangle 11"/>
              <p:cNvSpPr>
                <a:spLocks noChangeArrowheads="1"/>
              </p:cNvSpPr>
              <p:nvPr/>
            </p:nvSpPr>
            <p:spPr bwMode="auto">
              <a:xfrm>
                <a:off x="424" y="404"/>
                <a:ext cx="207" cy="299"/>
              </a:xfrm>
              <a:prstGeom prst="rect">
                <a:avLst/>
              </a:prstGeom>
              <a:gradFill rotWithShape="0">
                <a:gsLst>
                  <a:gs pos="0">
                    <a:srgbClr val="204558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en-US" sz="1800">
                  <a:solidFill>
                    <a:srgbClr val="204558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034" name="Group 12"/>
            <p:cNvGrpSpPr>
              <a:grpSpLocks/>
            </p:cNvGrpSpPr>
            <p:nvPr userDrawn="1"/>
          </p:nvGrpSpPr>
          <p:grpSpPr bwMode="auto">
            <a:xfrm>
              <a:off x="457" y="1006"/>
              <a:ext cx="465" cy="299"/>
              <a:chOff x="261" y="670"/>
              <a:chExt cx="465" cy="299"/>
            </a:xfrm>
          </p:grpSpPr>
          <p:sp>
            <p:nvSpPr>
              <p:cNvPr id="105485" name="Rectangle 13"/>
              <p:cNvSpPr>
                <a:spLocks noChangeArrowheads="1"/>
              </p:cNvSpPr>
              <p:nvPr/>
            </p:nvSpPr>
            <p:spPr bwMode="auto">
              <a:xfrm>
                <a:off x="261" y="670"/>
                <a:ext cx="266" cy="2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en-US" sz="1800">
                  <a:solidFill>
                    <a:srgbClr val="204558"/>
                  </a:solidFill>
                  <a:ea typeface="ＭＳ Ｐゴシック" charset="0"/>
                </a:endParaRPr>
              </a:p>
            </p:txBody>
          </p:sp>
          <p:sp>
            <p:nvSpPr>
              <p:cNvPr id="105486" name="Rectangle 14"/>
              <p:cNvSpPr>
                <a:spLocks noChangeArrowheads="1"/>
              </p:cNvSpPr>
              <p:nvPr/>
            </p:nvSpPr>
            <p:spPr bwMode="auto">
              <a:xfrm>
                <a:off x="494" y="670"/>
                <a:ext cx="232" cy="299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defRPr/>
                </a:pPr>
                <a:endParaRPr lang="en-US" sz="1800">
                  <a:solidFill>
                    <a:srgbClr val="204558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105487" name="Rectangle 15"/>
            <p:cNvSpPr>
              <a:spLocks noChangeArrowheads="1"/>
            </p:cNvSpPr>
            <p:nvPr userDrawn="1"/>
          </p:nvSpPr>
          <p:spPr bwMode="auto">
            <a:xfrm>
              <a:off x="196" y="960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6B1C89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US" sz="1800">
                <a:solidFill>
                  <a:srgbClr val="204558"/>
                </a:solidFill>
                <a:ea typeface="ＭＳ Ｐゴシック" charset="0"/>
              </a:endParaRPr>
            </a:p>
          </p:txBody>
        </p:sp>
        <p:sp>
          <p:nvSpPr>
            <p:cNvPr id="105488" name="Rectangle 16"/>
            <p:cNvSpPr>
              <a:spLocks noChangeArrowheads="1"/>
            </p:cNvSpPr>
            <p:nvPr userDrawn="1"/>
          </p:nvSpPr>
          <p:spPr bwMode="auto">
            <a:xfrm>
              <a:off x="596" y="672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US" sz="1800">
                <a:solidFill>
                  <a:srgbClr val="204558"/>
                </a:solidFill>
                <a:ea typeface="ＭＳ Ｐゴシック" charset="0"/>
              </a:endParaRPr>
            </a:p>
          </p:txBody>
        </p:sp>
        <p:sp>
          <p:nvSpPr>
            <p:cNvPr id="105489" name="Rectangle 17"/>
            <p:cNvSpPr>
              <a:spLocks noChangeArrowheads="1"/>
            </p:cNvSpPr>
            <p:nvPr userDrawn="1"/>
          </p:nvSpPr>
          <p:spPr bwMode="auto">
            <a:xfrm flipV="1">
              <a:off x="395" y="1178"/>
              <a:ext cx="4837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US" sz="1800">
                <a:solidFill>
                  <a:srgbClr val="204558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79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B1C8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B1C89"/>
          </a:solidFill>
          <a:latin typeface="Garamond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B1C89"/>
          </a:solidFill>
          <a:latin typeface="Garamond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B1C89"/>
          </a:solidFill>
          <a:latin typeface="Garamond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B1C89"/>
          </a:solidFill>
          <a:latin typeface="Garamond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6B1C89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6B1C89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6B1C89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6B1C89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Blip>
          <a:blip r:embed="rId15"/>
        </a:buBlip>
        <a:defRPr sz="3200">
          <a:solidFill>
            <a:srgbClr val="204558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Blip>
          <a:blip r:embed="rId16"/>
        </a:buBlip>
        <a:defRPr sz="2800">
          <a:solidFill>
            <a:srgbClr val="204558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Blip>
          <a:blip r:embed="rId17"/>
        </a:buBlip>
        <a:defRPr sz="2400">
          <a:solidFill>
            <a:srgbClr val="204558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SzPct val="55000"/>
        <a:buFont typeface="Wingdings" charset="0"/>
        <a:buChar char="n"/>
        <a:defRPr sz="2000">
          <a:solidFill>
            <a:srgbClr val="204558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charset="0"/>
        <a:buChar char="n"/>
        <a:defRPr sz="2000">
          <a:solidFill>
            <a:srgbClr val="204558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n"/>
        <a:defRPr sz="2000">
          <a:solidFill>
            <a:srgbClr val="20455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n"/>
        <a:defRPr sz="2000">
          <a:solidFill>
            <a:srgbClr val="20455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n"/>
        <a:defRPr sz="2000">
          <a:solidFill>
            <a:srgbClr val="20455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n"/>
        <a:defRPr sz="2000">
          <a:solidFill>
            <a:srgbClr val="20455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B627011-DC31-4F1F-9530-14FEA7B21634}" type="slidenum">
              <a:rPr lang="en-US" smtClean="0">
                <a:latin typeface="Franklin Gothic Book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4282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  <p:sldLayoutId id="2147484835" r:id="rId10"/>
    <p:sldLayoutId id="214748483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isep.fpg.unc.ed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5.ti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7.xml"/><Relationship Id="rId7" Type="http://schemas.openxmlformats.org/officeDocument/2006/relationships/diagramLayout" Target="../diagrams/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Data" Target="../diagrams/data1.xml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22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47.xml"/><Relationship Id="rId9" Type="http://schemas.openxmlformats.org/officeDocument/2006/relationships/diagramColors" Target="../diagrams/colors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tags" Target="../tags/tag11.xml"/><Relationship Id="rId7" Type="http://schemas.openxmlformats.org/officeDocument/2006/relationships/image" Target="../media/image4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47.xml"/><Relationship Id="rId4" Type="http://schemas.openxmlformats.org/officeDocument/2006/relationships/tags" Target="../tags/tag12.xml"/><Relationship Id="rId9" Type="http://schemas.openxmlformats.org/officeDocument/2006/relationships/image" Target="../media/image4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5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9.jp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kate.rogers@state.vt.us" TargetMode="External"/><Relationship Id="rId2" Type="http://schemas.openxmlformats.org/officeDocument/2006/relationships/hyperlink" Target="http://education.vermont.gov/new/html/pgm_earlyed/essential_early.html" TargetMode="External"/><Relationship Id="rId1" Type="http://schemas.openxmlformats.org/officeDocument/2006/relationships/slideLayout" Target="../slideLayouts/slideLayout4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kathi.gillaspy@unc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Taking </a:t>
            </a:r>
            <a:r>
              <a:rPr lang="en-US" sz="3200" dirty="0"/>
              <a:t>the Plunge: First Steps to Integrating Child Outcomes into the IFSP/IEP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429000"/>
            <a:ext cx="6400800" cy="1752600"/>
          </a:xfrm>
        </p:spPr>
        <p:txBody>
          <a:bodyPr/>
          <a:lstStyle/>
          <a:p>
            <a:r>
              <a:rPr lang="en-US" sz="2200" dirty="0"/>
              <a:t>Dana </a:t>
            </a:r>
            <a:r>
              <a:rPr lang="en-US" sz="2200" dirty="0" err="1"/>
              <a:t>Romary</a:t>
            </a:r>
            <a:r>
              <a:rPr lang="en-US" sz="2200" dirty="0"/>
              <a:t>, Part C Wisconsin</a:t>
            </a:r>
          </a:p>
          <a:p>
            <a:r>
              <a:rPr lang="en-US" sz="2200" dirty="0"/>
              <a:t>Sandi Harrington, Part C Virginia </a:t>
            </a:r>
          </a:p>
          <a:p>
            <a:r>
              <a:rPr lang="en-US" sz="2200" dirty="0"/>
              <a:t>Anne </a:t>
            </a:r>
            <a:r>
              <a:rPr lang="en-US" sz="2200" dirty="0" err="1"/>
              <a:t>Brager</a:t>
            </a:r>
            <a:r>
              <a:rPr lang="en-US" sz="2200" dirty="0"/>
              <a:t>, Part C Virginia</a:t>
            </a:r>
          </a:p>
          <a:p>
            <a:r>
              <a:rPr lang="en-US" sz="2200" dirty="0"/>
              <a:t>Kate Rogers, 619 Vermont</a:t>
            </a:r>
          </a:p>
          <a:p>
            <a:r>
              <a:rPr lang="en-US" sz="2200" dirty="0" err="1"/>
              <a:t>Kathi</a:t>
            </a:r>
            <a:r>
              <a:rPr lang="en-US" sz="2200" dirty="0"/>
              <a:t> </a:t>
            </a:r>
            <a:r>
              <a:rPr lang="en-US" sz="2200" dirty="0" err="1"/>
              <a:t>Gillaspy</a:t>
            </a:r>
            <a:r>
              <a:rPr lang="en-US" sz="2200" dirty="0"/>
              <a:t>, NECTAC/ECO</a:t>
            </a:r>
          </a:p>
          <a:p>
            <a:r>
              <a:rPr lang="en-US" sz="2200" dirty="0"/>
              <a:t>Megan </a:t>
            </a:r>
            <a:r>
              <a:rPr lang="en-US" sz="2200" dirty="0" err="1"/>
              <a:t>Vinh</a:t>
            </a:r>
            <a:r>
              <a:rPr lang="en-US" sz="2200" dirty="0"/>
              <a:t>, WRRC</a:t>
            </a:r>
          </a:p>
          <a:p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4294967295"/>
          </p:nvPr>
        </p:nvSpPr>
        <p:spPr>
          <a:xfrm>
            <a:off x="2362200" y="61722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085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Pieces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575" y="63547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2012 Measuring and Improving  Child and Family Outcomes Conference</a:t>
            </a:r>
            <a:endParaRPr lang="en-US" sz="1200" dirty="0"/>
          </a:p>
        </p:txBody>
      </p:sp>
      <p:sp>
        <p:nvSpPr>
          <p:cNvPr id="10" name="Isosceles Triangle 9"/>
          <p:cNvSpPr/>
          <p:nvPr/>
        </p:nvSpPr>
        <p:spPr bwMode="auto">
          <a:xfrm>
            <a:off x="1905000" y="3048000"/>
            <a:ext cx="2514600" cy="2514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4495800" y="3048000"/>
            <a:ext cx="2590800" cy="2514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02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Assessment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5105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Planning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2971800"/>
            <a:ext cx="1981200" cy="46166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Thinking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5715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skills the child uses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5715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to do next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657600" y="3657600"/>
            <a:ext cx="1600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6248400" y="3549556"/>
            <a:ext cx="119984" cy="318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939057" y="3505200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sz="2400" dirty="0" smtClean="0"/>
              <a:t>Repeat….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58918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Framework Guiding</a:t>
            </a:r>
            <a:br>
              <a:rPr lang="en-US" dirty="0" smtClean="0"/>
            </a:br>
            <a:r>
              <a:rPr lang="en-US" dirty="0" smtClean="0"/>
              <a:t> Our Thinking?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5105400" cy="4187952"/>
          </a:xfrm>
        </p:spPr>
        <p:txBody>
          <a:bodyPr/>
          <a:lstStyle/>
          <a:p>
            <a:r>
              <a:rPr lang="en-US" dirty="0" smtClean="0"/>
              <a:t>Providers always bring some kind of framework for where they want to see children go next</a:t>
            </a:r>
          </a:p>
          <a:p>
            <a:r>
              <a:rPr lang="en-US" dirty="0" smtClean="0"/>
              <a:t>Are these guiding ideas explicit or unspoken? Using a unified framework or multiple frameworks?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2012 Measuring and Improving  Child and Family Outcomes Conference</a:t>
            </a:r>
            <a:endParaRPr lang="en-US" sz="1200" dirty="0"/>
          </a:p>
        </p:txBody>
      </p:sp>
      <p:pic>
        <p:nvPicPr>
          <p:cNvPr id="11" name="Content Placeholder 10" descr="caution sig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24642" y="2438400"/>
            <a:ext cx="2855769" cy="2855769"/>
          </a:xfrm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751665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Outcomes as a Guiding Framework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0355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The 3 functional outcomes can be a framework, a lens, for viewing child functioning and planning intervention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575" y="63547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smtClean="0"/>
              <a:t>2012 Measuring and Improving  Child and Family Outcomes Conference</a:t>
            </a:r>
            <a:endParaRPr lang="en-US" sz="1200" dirty="0"/>
          </a:p>
        </p:txBody>
      </p:sp>
      <p:pic>
        <p:nvPicPr>
          <p:cNvPr id="8" name="Picture 7" descr="From Jump Drive 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657600"/>
            <a:ext cx="3886200" cy="2819400"/>
          </a:xfrm>
          <a:prstGeom prst="rect">
            <a:avLst/>
          </a:prstGeom>
        </p:spPr>
      </p:pic>
      <p:pic>
        <p:nvPicPr>
          <p:cNvPr id="13" name="Picture 12" descr="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692496"/>
            <a:ext cx="3048000" cy="2674776"/>
          </a:xfrm>
          <a:prstGeom prst="rect">
            <a:avLst/>
          </a:prstGeom>
        </p:spPr>
      </p:pic>
      <p:pic>
        <p:nvPicPr>
          <p:cNvPr id="17" name="Picture 16" descr="Adam's 3rd birthday 010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3657600"/>
            <a:ext cx="1667477" cy="2785872"/>
          </a:xfrm>
          <a:prstGeom prst="rect">
            <a:avLst/>
          </a:prstGeom>
        </p:spPr>
      </p:pic>
      <p:sp>
        <p:nvSpPr>
          <p:cNvPr id="9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78456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 Pieces Together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575" y="63547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2012 Measuring and Improving  Child and Family Outcomes Conference</a:t>
            </a:r>
            <a:endParaRPr lang="en-US" sz="1200" dirty="0"/>
          </a:p>
        </p:txBody>
      </p:sp>
      <p:sp>
        <p:nvSpPr>
          <p:cNvPr id="10" name="Isosceles Triangle 9"/>
          <p:cNvSpPr/>
          <p:nvPr/>
        </p:nvSpPr>
        <p:spPr bwMode="auto">
          <a:xfrm>
            <a:off x="1905000" y="3048000"/>
            <a:ext cx="2514600" cy="2514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10800000">
            <a:off x="3200400" y="2743200"/>
            <a:ext cx="2514600" cy="25146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4495800" y="3048000"/>
            <a:ext cx="2590800" cy="2514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02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Assessment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5105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Planning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2743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Outcomes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5715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skills the child uses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5715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we are going to get there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1905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we want the child to achieve</a:t>
            </a:r>
            <a:endParaRPr lang="en-US" sz="2400" dirty="0"/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34832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the Outcomes??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57400"/>
            <a:ext cx="7162800" cy="4191000"/>
          </a:xfrm>
        </p:spPr>
        <p:txBody>
          <a:bodyPr/>
          <a:lstStyle/>
          <a:p>
            <a:r>
              <a:rPr lang="en-US" sz="4800" dirty="0" smtClean="0"/>
              <a:t>Socially validated </a:t>
            </a:r>
          </a:p>
          <a:p>
            <a:r>
              <a:rPr lang="en-US" sz="4800" dirty="0" smtClean="0"/>
              <a:t>They’re functional </a:t>
            </a:r>
          </a:p>
          <a:p>
            <a:r>
              <a:rPr lang="en-US" sz="4800" dirty="0" smtClean="0"/>
              <a:t>They’re integrated </a:t>
            </a:r>
          </a:p>
          <a:p>
            <a:r>
              <a:rPr lang="en-US" sz="4800" dirty="0" smtClean="0"/>
              <a:t>Flexible</a:t>
            </a:r>
            <a:endParaRPr lang="en-US" sz="4800" strike="sngStrike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575" y="63547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2012 Measuring and Improving  Child and Family Outcomes Conference</a:t>
            </a:r>
            <a:endParaRPr lang="en-US" sz="1200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25131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It Look Like? </a:t>
            </a:r>
            <a:br>
              <a:rPr lang="en-US" dirty="0" smtClean="0"/>
            </a:b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18795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What does our assessment tell us about child functioning in each outcome area across settings and situations?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575" y="63547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smtClean="0"/>
              <a:t>2012 Measuring and Improving  Child and Family Outcomes Conference</a:t>
            </a:r>
            <a:endParaRPr lang="en-US" sz="12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90037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It Look Like?</a:t>
            </a:r>
            <a:br>
              <a:rPr lang="en-US" dirty="0" smtClean="0"/>
            </a:br>
            <a:r>
              <a:rPr lang="en-US" dirty="0" smtClean="0"/>
              <a:t>IFSP/IEPs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 IFSP/IEP goals objectives – </a:t>
            </a:r>
          </a:p>
          <a:p>
            <a:pPr lvl="1"/>
            <a:r>
              <a:rPr lang="en-US" dirty="0" smtClean="0"/>
              <a:t>Has the team considered how to write objectives that continue help the child progress in each of the outcome areas?</a:t>
            </a:r>
          </a:p>
          <a:p>
            <a:pPr lvl="1"/>
            <a:r>
              <a:rPr lang="en-US" dirty="0" smtClean="0"/>
              <a:t>Will the objectives written support effective participation (overarching goal)?</a:t>
            </a:r>
          </a:p>
          <a:p>
            <a:pPr lvl="1"/>
            <a:r>
              <a:rPr lang="en-US" dirty="0" smtClean="0"/>
              <a:t> With outcomes as an organizer for where we want the child to go, use of discrete, domain-specific goals/objectives won’t make sense.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575" y="63547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smtClean="0"/>
              <a:t>2012 Measuring and Improving  Child and Family Outcomes Conference</a:t>
            </a:r>
            <a:endParaRPr lang="en-US" sz="12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822791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It Look Like?</a:t>
            </a:r>
            <a:br>
              <a:rPr lang="en-US" dirty="0" smtClean="0"/>
            </a:br>
            <a:r>
              <a:rPr lang="en-US" dirty="0" smtClean="0"/>
              <a:t>Understandable, Measurable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Emphasis on functional, integrated outcomes throughout the process produces more understandable, measureable objectives. </a:t>
            </a:r>
          </a:p>
          <a:p>
            <a:r>
              <a:rPr lang="en-US" sz="2800" dirty="0" smtClean="0"/>
              <a:t>Reinforces assessment and planning cycle.</a:t>
            </a:r>
          </a:p>
          <a:p>
            <a:r>
              <a:rPr lang="en-US" sz="2800" dirty="0" smtClean="0"/>
              <a:t>Improves practice.</a:t>
            </a:r>
          </a:p>
          <a:p>
            <a:r>
              <a:rPr lang="en-US" sz="2800" dirty="0" smtClean="0"/>
              <a:t>Supports progress in the overarching areas that are central to EI and ECSE.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575" y="63547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smtClean="0"/>
              <a:t>2012 Measuring and Improving  Child and Family Outcomes Conference</a:t>
            </a:r>
            <a:endParaRPr lang="en-US" sz="12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796392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9 states are integrating (or in the process of integrating) outcomes into their IFSP</a:t>
            </a:r>
          </a:p>
          <a:p>
            <a:r>
              <a:rPr lang="en-US" dirty="0" smtClean="0"/>
              <a:t>4 states are integrating (or are in the process of integrating) outcomes into their IEP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Integrating Outcomes Learning Community:</a:t>
            </a:r>
          </a:p>
          <a:p>
            <a:pPr lvl="1"/>
            <a:r>
              <a:rPr lang="en-US" dirty="0" smtClean="0"/>
              <a:t>104 members:  87 are state administrators, state TA providers or local providers, 17 are representatives of various TA organizations (ECO, NECTAC, RRCP)</a:t>
            </a:r>
          </a:p>
          <a:p>
            <a:pPr lvl="1"/>
            <a:r>
              <a:rPr lang="en-US" dirty="0" smtClean="0"/>
              <a:t>Membership represents 36 </a:t>
            </a:r>
            <a:r>
              <a:rPr lang="en-US" dirty="0"/>
              <a:t>of </a:t>
            </a:r>
            <a:r>
              <a:rPr lang="en-US" dirty="0" smtClean="0"/>
              <a:t>states and territories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200" smtClean="0"/>
              <a:t>2012 Measuring and Improving  Child and Family Outcomes Conference</a:t>
            </a:r>
            <a:endParaRPr lang="en-US" sz="1200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65673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Implementation Frameworks</a:t>
            </a:r>
            <a:endParaRPr lang="en-US" dirty="0"/>
          </a:p>
        </p:txBody>
      </p:sp>
      <p:pic>
        <p:nvPicPr>
          <p:cNvPr id="4" name="Picture 3" descr="http://sisep.fpg.unc.edu/sites/sisep.fpg.unc.edu/files/imce/images/SISEP-frameworks-s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4102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000" y="5562600"/>
            <a:ext cx="358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1" dirty="0" smtClean="0">
                <a:solidFill>
                  <a:schemeClr val="tx1"/>
                </a:solidFill>
              </a:rPr>
              <a:t>Source:  SISEP </a:t>
            </a:r>
            <a:r>
              <a:rPr lang="en-US" sz="1200" b="1" i="1" dirty="0" err="1" smtClean="0">
                <a:solidFill>
                  <a:schemeClr val="tx1"/>
                </a:solidFill>
              </a:rPr>
              <a:t>eNotes</a:t>
            </a:r>
            <a:r>
              <a:rPr lang="en-US" sz="1200" b="1" i="1" dirty="0" smtClean="0">
                <a:solidFill>
                  <a:schemeClr val="tx1"/>
                </a:solidFill>
              </a:rPr>
              <a:t>  </a:t>
            </a:r>
            <a:r>
              <a:rPr lang="en-US" sz="1200" b="1" i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1200" b="1" i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1200" b="1" i="1" dirty="0" smtClean="0">
                <a:solidFill>
                  <a:schemeClr val="tx1"/>
                </a:solidFill>
                <a:hlinkClick r:id="rId3"/>
              </a:rPr>
              <a:t>sisep.fpg.unc.edu</a:t>
            </a:r>
            <a:endParaRPr lang="en-US" sz="1200" b="1" i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 Measuring and Improving</a:t>
            </a:r>
            <a:br>
              <a:rPr lang="en-US" smtClean="0"/>
            </a:br>
            <a:r>
              <a:rPr lang="en-US" smtClean="0"/>
              <a:t> Child and Family Outcomes Conference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33283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93037" cy="1143000"/>
          </a:xfrm>
        </p:spPr>
        <p:txBody>
          <a:bodyPr/>
          <a:lstStyle/>
          <a:p>
            <a:r>
              <a:rPr lang="en-US" dirty="0" smtClean="0"/>
              <a:t>Setting the Context - History</a:t>
            </a:r>
            <a:endParaRPr lang="en-US" dirty="0"/>
          </a:p>
        </p:txBody>
      </p:sp>
      <p:pic>
        <p:nvPicPr>
          <p:cNvPr id="8" name="Content Placeholder 7" descr="http://projects.fpg.unc.edu/~eco/assets/pdfs/2012_AGENDA_to-post.pdf - Windows Internet Explorer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8" t="21915" r="30798" b="6619"/>
          <a:stretch/>
        </p:blipFill>
        <p:spPr>
          <a:xfrm>
            <a:off x="386492" y="1988288"/>
            <a:ext cx="4206774" cy="4183912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876800" y="2133600"/>
            <a:ext cx="3695700" cy="4114800"/>
          </a:xfrm>
        </p:spPr>
        <p:txBody>
          <a:bodyPr/>
          <a:lstStyle/>
          <a:p>
            <a:r>
              <a:rPr lang="en-US" sz="2400" dirty="0" smtClean="0"/>
              <a:t>Integrating child outcomes has been a hot topic for conference sessions since 2007</a:t>
            </a:r>
          </a:p>
          <a:p>
            <a:r>
              <a:rPr lang="en-US" sz="2400" dirty="0" smtClean="0"/>
              <a:t>Began as a local initiative</a:t>
            </a:r>
          </a:p>
          <a:p>
            <a:r>
              <a:rPr lang="en-US" sz="2400" dirty="0" smtClean="0"/>
              <a:t>Focus on gathering and using functional information about children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2012 Measuring and Improving  Child and Family Outcomes Conference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11791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sisep.fpg.unc.edu/sites/sisep.fpg.unc.edu/files/imce/images/SISEP-implementation-stages-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419" r="-2678"/>
          <a:stretch/>
        </p:blipFill>
        <p:spPr bwMode="auto">
          <a:xfrm>
            <a:off x="1219200" y="2133600"/>
            <a:ext cx="6181060" cy="33340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64886" y="5562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Metz &amp; Bartley (March 2012) Active Implementation Frameworks for Program Success. </a:t>
            </a:r>
            <a:r>
              <a:rPr lang="en-US" sz="1200" b="1" i="1" dirty="0" smtClean="0"/>
              <a:t>Zero to Three</a:t>
            </a:r>
            <a:endParaRPr lang="en-US" sz="1200" b="1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Implementation Stages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 Measuring and Improving</a:t>
            </a:r>
            <a:br>
              <a:rPr lang="en-US" smtClean="0"/>
            </a:br>
            <a:r>
              <a:rPr lang="en-US" smtClean="0"/>
              <a:t> Child and Family Outcomes Conference</a:t>
            </a:r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20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70509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944562"/>
          </a:xfrm>
          <a:noFill/>
        </p:spPr>
        <p:txBody>
          <a:bodyPr>
            <a:normAutofit/>
          </a:bodyPr>
          <a:lstStyle/>
          <a:p>
            <a:r>
              <a:rPr lang="en-US" sz="4000" dirty="0" smtClean="0"/>
              <a:t>Exploration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Identify champions</a:t>
            </a:r>
            <a:endParaRPr lang="en-US" sz="2800" strike="sngStrike" dirty="0">
              <a:solidFill>
                <a:srgbClr val="FF0000"/>
              </a:solidFill>
            </a:endParaRPr>
          </a:p>
          <a:p>
            <a:r>
              <a:rPr lang="en-US" sz="2800" dirty="0" smtClean="0"/>
              <a:t>Identify stakeholders</a:t>
            </a:r>
            <a:endParaRPr lang="en-US" sz="2800" strike="sngStrike" dirty="0">
              <a:solidFill>
                <a:srgbClr val="FF0000"/>
              </a:solidFill>
            </a:endParaRPr>
          </a:p>
          <a:p>
            <a:r>
              <a:rPr lang="en-US" sz="2800" dirty="0" smtClean="0"/>
              <a:t>Articulate desired outcomes of integrating outcomes measurement </a:t>
            </a:r>
          </a:p>
          <a:p>
            <a:r>
              <a:rPr lang="en-US" sz="2800" dirty="0" smtClean="0"/>
              <a:t>Develop clear understanding / requirements for implementation </a:t>
            </a:r>
          </a:p>
          <a:p>
            <a:r>
              <a:rPr lang="en-US" sz="2800" dirty="0" smtClean="0"/>
              <a:t>Assess “fit” </a:t>
            </a:r>
          </a:p>
          <a:p>
            <a:r>
              <a:rPr lang="en-US" sz="2800" dirty="0" smtClean="0"/>
              <a:t>Assess readiness</a:t>
            </a:r>
          </a:p>
          <a:p>
            <a:r>
              <a:rPr lang="en-US" sz="2800" dirty="0" smtClean="0"/>
              <a:t>Build public awareness support &amp; commitment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336846"/>
            <a:ext cx="39624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62980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/>
              <a:t>Installation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Ready the system to initiate new practice</a:t>
            </a:r>
          </a:p>
          <a:p>
            <a:r>
              <a:rPr lang="en-US" dirty="0" smtClean="0"/>
              <a:t>Develop implementation plan</a:t>
            </a:r>
          </a:p>
          <a:p>
            <a:pPr lvl="1"/>
            <a:r>
              <a:rPr lang="en-US" dirty="0" smtClean="0"/>
              <a:t>Identify likely “early adopters” </a:t>
            </a:r>
          </a:p>
          <a:p>
            <a:pPr lvl="1"/>
            <a:r>
              <a:rPr lang="en-US" dirty="0" smtClean="0"/>
              <a:t>Build “transformation zones”  for initial implementation </a:t>
            </a:r>
          </a:p>
          <a:p>
            <a:pPr lvl="1"/>
            <a:r>
              <a:rPr lang="en-US" dirty="0" smtClean="0"/>
              <a:t>Develop implementation teams in each zone</a:t>
            </a:r>
          </a:p>
          <a:p>
            <a:pPr lvl="1"/>
            <a:r>
              <a:rPr lang="en-US" dirty="0" smtClean="0"/>
              <a:t>Build initial communication, evaluation, monitoring mechanisms </a:t>
            </a:r>
          </a:p>
          <a:p>
            <a:r>
              <a:rPr lang="en-US" dirty="0" smtClean="0"/>
              <a:t>Develop training and technical assistance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330043"/>
            <a:ext cx="41148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64830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Developing an Integrated </a:t>
            </a:r>
            <a:r>
              <a:rPr lang="en-US" sz="4900" dirty="0" smtClean="0"/>
              <a:t>IFSP: A Work in Progress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Dana </a:t>
            </a:r>
            <a:r>
              <a:rPr lang="en-US" sz="3600" dirty="0" err="1"/>
              <a:t>Romary</a:t>
            </a:r>
            <a:r>
              <a:rPr lang="en-US" sz="3600" dirty="0"/>
              <a:t>, </a:t>
            </a:r>
            <a:r>
              <a:rPr lang="en-US" sz="3600" dirty="0" smtClean="0"/>
              <a:t>Birth to 3 Program Coordinator, Wisconsin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4800" y="6322332"/>
            <a:ext cx="35052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429000"/>
            <a:ext cx="2971800" cy="2591410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96465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4400" dirty="0" smtClean="0"/>
              <a:t>Wisconsin’s Driving Force: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Create a smooth, uninterrupted and connected IFSP process that encourages team and family participation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344557"/>
            <a:ext cx="3657600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2012 Measuring and Improving</a:t>
            </a:r>
            <a:br>
              <a:rPr lang="en-US" smtClean="0"/>
            </a:br>
            <a:r>
              <a:rPr lang="en-US" smtClean="0"/>
              <a:t> Child and Family Outcomes Conference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24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61334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abbreviated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Arriving in Wisconsin four years ago…</a:t>
            </a:r>
          </a:p>
          <a:p>
            <a:pPr marL="457200" lvl="1" indent="0">
              <a:buNone/>
            </a:pPr>
            <a:r>
              <a:rPr lang="en-US" dirty="0" smtClean="0"/>
              <a:t>-</a:t>
            </a:r>
            <a:r>
              <a:rPr lang="en-US" dirty="0"/>
              <a:t>A</a:t>
            </a:r>
            <a:r>
              <a:rPr lang="en-US" dirty="0" smtClean="0"/>
              <a:t>n initial </a:t>
            </a:r>
            <a:r>
              <a:rPr lang="en-US" dirty="0"/>
              <a:t>integrated IFSP was </a:t>
            </a:r>
            <a:r>
              <a:rPr lang="en-US" dirty="0" smtClean="0"/>
              <a:t>available</a:t>
            </a:r>
          </a:p>
          <a:p>
            <a:pPr marL="457200" lvl="1" indent="0">
              <a:buNone/>
            </a:pPr>
            <a:r>
              <a:rPr lang="en-US" dirty="0" smtClean="0"/>
              <a:t>-Only minimal use of the integrated “form”</a:t>
            </a:r>
          </a:p>
          <a:p>
            <a:pPr marL="457200" lvl="1" indent="0">
              <a:buNone/>
            </a:pPr>
            <a:r>
              <a:rPr lang="en-US" dirty="0" smtClean="0"/>
              <a:t>-An established work group between C and 619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330043"/>
            <a:ext cx="40386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25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64171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to 3 slows and reflects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 recognized specific Birth to 3 needs related to Child Outcomes </a:t>
            </a:r>
          </a:p>
          <a:p>
            <a:r>
              <a:rPr lang="en-US" sz="3600" dirty="0" smtClean="0"/>
              <a:t>We developed a 3 part Child Outcomes logic model:</a:t>
            </a:r>
          </a:p>
          <a:p>
            <a:pPr lvl="1"/>
            <a:r>
              <a:rPr lang="en-US" dirty="0" smtClean="0"/>
              <a:t>Practice/Policy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Training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248400"/>
            <a:ext cx="47244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26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23637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Birth to 3 slows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reflects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…Continued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191000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Prioritized Child Outcomes state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wide</a:t>
            </a:r>
          </a:p>
          <a:p>
            <a:pPr lvl="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Incorporated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Child Outcomes agenda items into every On-Site and Self  Assessment</a:t>
            </a:r>
          </a:p>
          <a:p>
            <a:pPr lvl="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Emphasized as “best practice” the use of the integrated IFSP</a:t>
            </a:r>
          </a:p>
          <a:p>
            <a:pPr lvl="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Continued the editing of the integrated form</a:t>
            </a:r>
          </a:p>
          <a:p>
            <a:pPr lvl="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Started accepting feedback/suggestions from Counties</a:t>
            </a:r>
          </a:p>
          <a:p>
            <a:pPr lvl="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Now EXPECTED the use of the Decision Tree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600" y="6351361"/>
            <a:ext cx="48768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27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9436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191000"/>
          </a:xfrm>
        </p:spPr>
        <p:txBody>
          <a:bodyPr>
            <a:noAutofit/>
          </a:bodyPr>
          <a:lstStyle/>
          <a:p>
            <a:r>
              <a:rPr lang="en-US" sz="2700" dirty="0" smtClean="0"/>
              <a:t>ARRA allows specific Child Outcomes enhancements to our data system</a:t>
            </a:r>
          </a:p>
          <a:p>
            <a:r>
              <a:rPr lang="en-US" sz="2700" dirty="0"/>
              <a:t>D</a:t>
            </a:r>
            <a:r>
              <a:rPr lang="en-US" sz="2700" dirty="0" smtClean="0"/>
              <a:t>esigned to parallel/coordinate with the ECO calculator</a:t>
            </a:r>
          </a:p>
          <a:p>
            <a:r>
              <a:rPr lang="en-US" sz="2700" dirty="0" smtClean="0"/>
              <a:t>Identifies Child Outcomes “errors “ and we send out notices to correct</a:t>
            </a:r>
          </a:p>
          <a:p>
            <a:r>
              <a:rPr lang="en-US" sz="2700" dirty="0" smtClean="0"/>
              <a:t>Regional meeting begin to introduce Summary </a:t>
            </a:r>
            <a:r>
              <a:rPr lang="en-US" sz="2700" dirty="0"/>
              <a:t>S</a:t>
            </a:r>
            <a:r>
              <a:rPr lang="en-US" sz="2700" dirty="0" smtClean="0"/>
              <a:t>tatements but still address reporting categories</a:t>
            </a:r>
          </a:p>
          <a:p>
            <a:r>
              <a:rPr lang="en-US" sz="2700" dirty="0" smtClean="0"/>
              <a:t>Seeing better data but little interest on behalf of Birth to 3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029" y="6440261"/>
            <a:ext cx="48768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28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63453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Aha</a:t>
            </a:r>
            <a:br>
              <a:rPr lang="en-US" dirty="0" smtClean="0"/>
            </a:br>
            <a:r>
              <a:rPr lang="en-US" dirty="0" smtClean="0"/>
              <a:t>Bring in the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an IFSP work group</a:t>
            </a:r>
          </a:p>
          <a:p>
            <a:r>
              <a:rPr lang="en-US" sz="2400" dirty="0" smtClean="0"/>
              <a:t>Include representation from across the state, including:</a:t>
            </a:r>
          </a:p>
          <a:p>
            <a:pPr marL="0" indent="0">
              <a:buNone/>
            </a:pPr>
            <a:r>
              <a:rPr lang="en-US" sz="2400" dirty="0" smtClean="0"/>
              <a:t>	-Administration</a:t>
            </a:r>
          </a:p>
          <a:p>
            <a:pPr marL="0" indent="0">
              <a:buNone/>
            </a:pPr>
            <a:r>
              <a:rPr lang="en-US" sz="2400" dirty="0" smtClean="0"/>
              <a:t>	-Providers</a:t>
            </a:r>
          </a:p>
          <a:p>
            <a:pPr marL="0" indent="0">
              <a:buNone/>
            </a:pPr>
            <a:r>
              <a:rPr lang="en-US" sz="2400" dirty="0" smtClean="0"/>
              <a:t>	-State staff</a:t>
            </a:r>
          </a:p>
          <a:p>
            <a:pPr marL="0" indent="0">
              <a:buNone/>
            </a:pPr>
            <a:r>
              <a:rPr lang="en-US" sz="2400" dirty="0" smtClean="0"/>
              <a:t>	-Regional TA</a:t>
            </a:r>
          </a:p>
          <a:p>
            <a:r>
              <a:rPr lang="en-US" sz="2400" dirty="0" smtClean="0"/>
              <a:t>Pilot the “form”</a:t>
            </a:r>
          </a:p>
          <a:p>
            <a:r>
              <a:rPr lang="en-US" sz="2400" dirty="0" smtClean="0"/>
              <a:t>Collect feedback from participants </a:t>
            </a:r>
          </a:p>
          <a:p>
            <a:r>
              <a:rPr lang="en-US" sz="2400" dirty="0" smtClean="0"/>
              <a:t>Vet the form through the Department</a:t>
            </a:r>
          </a:p>
          <a:p>
            <a:r>
              <a:rPr lang="en-US" sz="2400" dirty="0" smtClean="0"/>
              <a:t>USE IT!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6200" y="6351361"/>
            <a:ext cx="43434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29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56551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Context - History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2667000" cy="4191000"/>
          </a:xfrm>
        </p:spPr>
        <p:txBody>
          <a:bodyPr/>
          <a:lstStyle/>
          <a:p>
            <a:r>
              <a:rPr lang="en-US" sz="2000" dirty="0" smtClean="0"/>
              <a:t>Identification of several benefits</a:t>
            </a:r>
          </a:p>
          <a:p>
            <a:r>
              <a:rPr lang="en-US" sz="2000" dirty="0" smtClean="0"/>
              <a:t>Expansion to integration into the IEP process</a:t>
            </a:r>
          </a:p>
          <a:p>
            <a:r>
              <a:rPr lang="en-US" sz="2000" dirty="0" smtClean="0"/>
              <a:t>Integration Think Tank, April 2010</a:t>
            </a:r>
            <a:endParaRPr lang="en-US" sz="2000" dirty="0"/>
          </a:p>
          <a:p>
            <a:r>
              <a:rPr lang="en-US" sz="2000" dirty="0" smtClean="0"/>
              <a:t>Development of resources for state and local use</a:t>
            </a:r>
          </a:p>
        </p:txBody>
      </p:sp>
      <p:pic>
        <p:nvPicPr>
          <p:cNvPr id="10" name="Content Placeholder 9" descr="http://projects.fpg.unc.edu/~eco/assets/pdfs/IFSP-OutcomesFlowChart.pdf - Windows Internet Explorer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7222" r="18415" b="6989"/>
          <a:stretch/>
        </p:blipFill>
        <p:spPr>
          <a:xfrm>
            <a:off x="3165064" y="2667000"/>
            <a:ext cx="5824567" cy="3352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2012 Measuring and Improving  Child and Family Outcomes Conference</a:t>
            </a:r>
            <a:endParaRPr lang="en-US" sz="1200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181400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It is moving through the vetting process of DHS</a:t>
            </a:r>
          </a:p>
          <a:p>
            <a:r>
              <a:rPr lang="en-US" sz="2800" dirty="0" smtClean="0"/>
              <a:t>Counties and individuals who has used it love it</a:t>
            </a:r>
          </a:p>
          <a:p>
            <a:r>
              <a:rPr lang="en-US" sz="2800" dirty="0" smtClean="0"/>
              <a:t>Service Coordinators have acknowledged it</a:t>
            </a:r>
            <a:r>
              <a:rPr lang="en-US" sz="2800" dirty="0"/>
              <a:t> </a:t>
            </a:r>
            <a:r>
              <a:rPr lang="en-US" sz="2800" dirty="0" smtClean="0"/>
              <a:t>has helped connect the entire IFSP process, as intended.</a:t>
            </a:r>
          </a:p>
          <a:p>
            <a:r>
              <a:rPr lang="en-US" sz="2800" dirty="0" smtClean="0"/>
              <a:t>We are not mandating it’s use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However, programs and providers seem to be convincing one another therefore no need for the “STATE” to demand it’s use.</a:t>
            </a:r>
          </a:p>
          <a:p>
            <a:r>
              <a:rPr lang="en-US" sz="2800" dirty="0" smtClean="0"/>
              <a:t>On-site visits and annual self assessments revealed Child Outcomes integrated portion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" y="6248400"/>
            <a:ext cx="48768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30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91285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</a:t>
            </a:r>
            <a:r>
              <a:rPr lang="en-US" dirty="0" smtClean="0"/>
              <a:t>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On-line module development projected for 2014</a:t>
            </a:r>
          </a:p>
          <a:p>
            <a:pPr lvl="0"/>
            <a:r>
              <a:rPr lang="en-US" sz="2800" dirty="0"/>
              <a:t>Work with 619 </a:t>
            </a:r>
            <a:r>
              <a:rPr lang="en-US" sz="2800" dirty="0" smtClean="0"/>
              <a:t>regarding </a:t>
            </a:r>
            <a:r>
              <a:rPr lang="en-US" sz="2800" dirty="0"/>
              <a:t>Exit </a:t>
            </a:r>
            <a:r>
              <a:rPr lang="en-US" sz="2800" dirty="0" smtClean="0"/>
              <a:t>Outcomes and IEP participation</a:t>
            </a:r>
          </a:p>
          <a:p>
            <a:pPr lvl="0"/>
            <a:r>
              <a:rPr lang="en-US" sz="2800" dirty="0" smtClean="0"/>
              <a:t>Work towards periodic collaborative efforts with 619 when common or when mutually supportive opportunities arrive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600" y="6248400"/>
            <a:ext cx="48768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31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28960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Must have stakeholder input!</a:t>
            </a:r>
          </a:p>
          <a:p>
            <a:pPr lvl="0"/>
            <a:r>
              <a:rPr lang="en-US" dirty="0"/>
              <a:t>Allow the process </a:t>
            </a:r>
            <a:r>
              <a:rPr lang="en-US" dirty="0" smtClean="0"/>
              <a:t>to work…over time!</a:t>
            </a:r>
            <a:endParaRPr lang="en-US" dirty="0"/>
          </a:p>
          <a:p>
            <a:pPr lvl="0"/>
            <a:r>
              <a:rPr lang="en-US" dirty="0"/>
              <a:t>Use ECO!</a:t>
            </a:r>
          </a:p>
          <a:p>
            <a:pPr lvl="0"/>
            <a:r>
              <a:rPr lang="en-US" dirty="0"/>
              <a:t>Allow providers to do the talking for you!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600" y="6248400"/>
            <a:ext cx="48768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32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979081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 rot="19081954">
            <a:off x="-200073" y="1861236"/>
            <a:ext cx="5518283" cy="10622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Franklin Gothic Demi" pitchFamily="34" charset="0"/>
              </a:rPr>
              <a:t>Live</a:t>
            </a:r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Franklin Gothic Demi" pitchFamily="34" charset="0"/>
              </a:rPr>
              <a:t> </a:t>
            </a:r>
            <a:r>
              <a:rPr lang="en-US" sz="49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Franklin Gothic Demi" pitchFamily="34" charset="0"/>
              </a:rPr>
              <a:t>from</a:t>
            </a:r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Franklin Gothic Demi" pitchFamily="34" charset="0"/>
              </a:rPr>
              <a:t> </a:t>
            </a:r>
            <a:r>
              <a:rPr lang="en-US" sz="49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Franklin Gothic Demi" pitchFamily="34" charset="0"/>
              </a:rPr>
              <a:t>Vermont</a:t>
            </a:r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Franklin Gothic Demi" pitchFamily="34" charset="0"/>
              </a:rPr>
              <a:t>!</a:t>
            </a:r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</a:br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</a:b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9" y="4876800"/>
            <a:ext cx="2911278" cy="755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image placeholder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35" y="2865412"/>
            <a:ext cx="3814861" cy="1391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00135" y="4724400"/>
            <a:ext cx="3812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Agency FB" pitchFamily="34" charset="0"/>
              </a:rPr>
              <a:t>Early Childhood Outcomes Conference October 27</a:t>
            </a:r>
            <a:r>
              <a:rPr lang="en-US" sz="2000" b="1" baseline="30000" dirty="0" smtClean="0">
                <a:solidFill>
                  <a:srgbClr val="002060"/>
                </a:solidFill>
                <a:latin typeface="Agency FB" pitchFamily="34" charset="0"/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  <a:latin typeface="Agency FB" pitchFamily="34" charset="0"/>
              </a:rPr>
              <a:t>, 2012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rgbClr val="002060"/>
              </a:solidFill>
              <a:latin typeface="Agency FB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Agency FB" pitchFamily="34" charset="0"/>
              </a:rPr>
              <a:t>Kate Rogers ~ Vermont 619 Coordinator</a:t>
            </a:r>
          </a:p>
        </p:txBody>
      </p:sp>
      <p:sp>
        <p:nvSpPr>
          <p:cNvPr id="10" name="Rectangle 9"/>
          <p:cNvSpPr/>
          <p:nvPr/>
        </p:nvSpPr>
        <p:spPr>
          <a:xfrm rot="19110917">
            <a:off x="1275006" y="1674330"/>
            <a:ext cx="40594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Book"/>
              </a:rPr>
              <a:t>The </a:t>
            </a:r>
            <a:r>
              <a:rPr lang="en-US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/>
              </a:rPr>
              <a:t>new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Book"/>
              </a:rPr>
              <a:t> IEP!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33</a:t>
            </a:fld>
            <a:endParaRPr lang="en-US">
              <a:latin typeface="Franklin Gothic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23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8199240"/>
              </p:ext>
            </p:extLst>
          </p:nvPr>
        </p:nvGraphicFramePr>
        <p:xfrm>
          <a:off x="-235175" y="1410341"/>
          <a:ext cx="9677400" cy="553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146" name="Picture 2" descr="image placeholder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97" y="832831"/>
            <a:ext cx="5029173" cy="183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3836126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PLP</a:t>
            </a:r>
            <a:endParaRPr lang="en-US" sz="1800" b="1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8487" y="433686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Goals</a:t>
            </a:r>
            <a:endParaRPr lang="en-US" sz="1800" b="1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81653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 Services</a:t>
            </a:r>
            <a:endParaRPr lang="en-US" sz="1800" b="1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438" y="43368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Placement</a:t>
            </a:r>
            <a:endParaRPr lang="en-US" sz="1400" b="1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2958" y="3816532"/>
            <a:ext cx="103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Progress</a:t>
            </a:r>
            <a:endParaRPr lang="en-US" sz="1800" b="1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" y="990600"/>
            <a:ext cx="2514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B050"/>
                </a:solidFill>
                <a:latin typeface="Franklin Gothic Book"/>
              </a:rPr>
              <a:t>E</a:t>
            </a:r>
            <a:r>
              <a:rPr lang="en-US" sz="2800" b="1" dirty="0" smtClean="0">
                <a:solidFill>
                  <a:srgbClr val="FFC000"/>
                </a:solidFill>
                <a:latin typeface="Franklin Gothic Book"/>
              </a:rPr>
              <a:t>arly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C000"/>
                </a:solidFill>
                <a:latin typeface="Franklin Gothic Book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Franklin Gothic Book"/>
              </a:rPr>
              <a:t>  </a:t>
            </a:r>
            <a:r>
              <a:rPr lang="en-US" sz="3600" b="1" dirty="0" smtClean="0">
                <a:solidFill>
                  <a:srgbClr val="00B050"/>
                </a:solidFill>
                <a:latin typeface="Franklin Gothic Book"/>
              </a:rPr>
              <a:t>C</a:t>
            </a:r>
            <a:r>
              <a:rPr lang="en-US" sz="2800" b="1" dirty="0" smtClean="0">
                <a:solidFill>
                  <a:srgbClr val="FFC000"/>
                </a:solidFill>
                <a:latin typeface="Franklin Gothic Book"/>
              </a:rPr>
              <a:t>hildhood              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C000"/>
                </a:solidFill>
                <a:latin typeface="Franklin Gothic Book"/>
              </a:rPr>
              <a:t>        </a:t>
            </a:r>
            <a:r>
              <a:rPr lang="en-US" sz="3600" b="1" dirty="0" smtClean="0">
                <a:solidFill>
                  <a:srgbClr val="00B050"/>
                </a:solidFill>
                <a:latin typeface="Franklin Gothic Book"/>
              </a:rPr>
              <a:t>O</a:t>
            </a:r>
            <a:r>
              <a:rPr lang="en-US" sz="2800" b="1" dirty="0" smtClean="0">
                <a:solidFill>
                  <a:srgbClr val="FFC000"/>
                </a:solidFill>
                <a:latin typeface="Franklin Gothic Book"/>
              </a:rPr>
              <a:t>utcomes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C000"/>
              </a:solidFill>
              <a:latin typeface="Franklin Gothic Book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C000"/>
              </a:solidFill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34</a:t>
            </a:fld>
            <a:endParaRPr lang="en-US">
              <a:latin typeface="Franklin Gothic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6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00591 0.374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870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-0.01875 0.3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75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130876">
            <a:off x="827754" y="432923"/>
            <a:ext cx="400782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ln/>
                <a:solidFill>
                  <a:srgbClr val="006600"/>
                </a:solidFill>
                <a:latin typeface="Franklin Gothic Book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ln/>
                <a:solidFill>
                  <a:srgbClr val="006600"/>
                </a:solidFill>
                <a:latin typeface="Franklin Gothic Book"/>
              </a:rPr>
              <a:t>Exploration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6000" b="1" dirty="0">
              <a:ln/>
              <a:solidFill>
                <a:srgbClr val="006600"/>
              </a:solidFill>
              <a:latin typeface="Franklin Gothic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4281497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Franklin Gothic Book"/>
              </a:rPr>
              <a:t>Identify the need for change….</a:t>
            </a:r>
            <a:endParaRPr lang="en-US" sz="2800" b="1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7675"/>
            <a:ext cx="24003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35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052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2552" y="315899"/>
            <a:ext cx="6217919" cy="1375907"/>
            <a:chOff x="1057522" y="2614101"/>
            <a:chExt cx="6217919" cy="1375907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3" name="Rounded Rectangle 2"/>
            <p:cNvSpPr/>
            <p:nvPr/>
          </p:nvSpPr>
          <p:spPr>
            <a:xfrm>
              <a:off x="1057522" y="2614101"/>
              <a:ext cx="6217919" cy="1375907"/>
            </a:xfrm>
            <a:prstGeom prst="roundRect">
              <a:avLst>
                <a:gd name="adj" fmla="val 10000"/>
              </a:avLst>
            </a:prstGeom>
            <a:solidFill>
              <a:srgbClr val="CC3300"/>
            </a:solidFill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1541017" y="2694158"/>
              <a:ext cx="4694341" cy="12953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sz="4000" b="1" dirty="0" smtClean="0">
                  <a:solidFill>
                    <a:prstClr val="white"/>
                  </a:solidFill>
                  <a:latin typeface="Franklin Gothic Book"/>
                </a:rPr>
                <a:t>  </a:t>
              </a:r>
              <a:endParaRPr lang="en-US" sz="4000" b="1" dirty="0">
                <a:solidFill>
                  <a:prstClr val="white"/>
                </a:solidFill>
                <a:latin typeface="Franklin Gothic Book"/>
              </a:endParaRPr>
            </a:p>
          </p:txBody>
        </p:sp>
      </p:grpSp>
      <p:pic>
        <p:nvPicPr>
          <p:cNvPr id="5" name="Picture 4" descr="untitled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939" y="2079280"/>
            <a:ext cx="3220279" cy="45029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Oval Callout 5"/>
          <p:cNvSpPr/>
          <p:nvPr/>
        </p:nvSpPr>
        <p:spPr>
          <a:xfrm>
            <a:off x="4810539" y="1931389"/>
            <a:ext cx="2524539" cy="2425148"/>
          </a:xfrm>
          <a:prstGeom prst="wedgeEllipseCallout">
            <a:avLst>
              <a:gd name="adj1" fmla="val -107219"/>
              <a:gd name="adj2" fmla="val 2501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Book"/>
            </a:endParaRPr>
          </a:p>
        </p:txBody>
      </p:sp>
      <p:grpSp>
        <p:nvGrpSpPr>
          <p:cNvPr id="7" name="Group 6"/>
          <p:cNvGrpSpPr/>
          <p:nvPr/>
        </p:nvGrpSpPr>
        <p:grpSpPr>
          <a:xfrm rot="16200000">
            <a:off x="547416" y="234771"/>
            <a:ext cx="1341509" cy="1341509"/>
            <a:chOff x="4876409" y="1622423"/>
            <a:chExt cx="1341509" cy="1341509"/>
          </a:xfrm>
        </p:grpSpPr>
        <p:sp>
          <p:nvSpPr>
            <p:cNvPr id="8" name="Down Arrow 7"/>
            <p:cNvSpPr/>
            <p:nvPr/>
          </p:nvSpPr>
          <p:spPr>
            <a:xfrm>
              <a:off x="4876409" y="1622423"/>
              <a:ext cx="1341509" cy="134150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own Arrow 4"/>
            <p:cNvSpPr/>
            <p:nvPr/>
          </p:nvSpPr>
          <p:spPr>
            <a:xfrm>
              <a:off x="5178249" y="1622423"/>
              <a:ext cx="737829" cy="1009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16002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endParaRPr lang="en-US" sz="3600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Book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02150" y="2543798"/>
            <a:ext cx="2683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Franklin Gothic Book"/>
              </a:rPr>
              <a:t>Montpelier,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Franklin Gothic Book"/>
              </a:rPr>
              <a:t>we have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Franklin Gothic Book"/>
              </a:rPr>
              <a:t> a problem!</a:t>
            </a:r>
            <a:endParaRPr lang="en-US" sz="24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196" y="705471"/>
            <a:ext cx="1027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Franklin Gothic Book"/>
              </a:rPr>
              <a:t>2010</a:t>
            </a:r>
            <a:endParaRPr lang="en-US" sz="20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6047" y="674694"/>
            <a:ext cx="573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Franklin Gothic Book"/>
              </a:rPr>
              <a:t>School districts dissatisfied with IEP form</a:t>
            </a:r>
            <a:endParaRPr lang="en-US" sz="2400" b="1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191000" y="6248400"/>
            <a:ext cx="4724400" cy="274320"/>
          </a:xfrm>
        </p:spPr>
        <p:txBody>
          <a:bodyPr/>
          <a:lstStyle/>
          <a:p>
            <a:r>
              <a:rPr lang="en-US" dirty="0" smtClean="0">
                <a:latin typeface="Franklin Gothic Book"/>
              </a:rPr>
              <a:t>2012 Measuring and Improving  Child and Family Outcomes Conference</a:t>
            </a:r>
            <a:endParaRPr lang="en-US" dirty="0">
              <a:latin typeface="Franklin Gothic Book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36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862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-129472" y="1256499"/>
            <a:ext cx="5212080" cy="108942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cap="none" spc="1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Data Collection </a:t>
            </a:r>
            <a:r>
              <a:rPr lang="en-US" sz="3600" b="1" cap="none" spc="1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3600" b="1" cap="none" spc="1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99" y="1242782"/>
            <a:ext cx="3567227" cy="535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0181743">
            <a:off x="6009481" y="4002009"/>
            <a:ext cx="738664" cy="162347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</a:t>
            </a:r>
            <a:r>
              <a:rPr lang="en-US" sz="3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en-US" sz="3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  <a:latin typeface="Franklin Gothic Book"/>
              </a:rPr>
              <a:t>2012 Measuring and Improving  Child and Family Outcomes Conference</a:t>
            </a:r>
            <a:endParaRPr lang="en-US">
              <a:solidFill>
                <a:srgbClr val="1F497D"/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solidFill>
                  <a:srgbClr val="1F497D"/>
                </a:solidFill>
                <a:latin typeface="Franklin Gothic Book"/>
              </a:rPr>
              <a:pPr/>
              <a:t>37</a:t>
            </a:fld>
            <a:endParaRPr lang="en-US">
              <a:solidFill>
                <a:srgbClr val="1F497D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656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8569"/>
            <a:ext cx="6172200" cy="41577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97088" y="29551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Franklin Gothic Book"/>
              </a:rPr>
              <a:t>DOE forms group</a:t>
            </a:r>
            <a:endParaRPr lang="en-US" sz="2000" b="1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0" y="2566628"/>
            <a:ext cx="1859280" cy="157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5943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Franklin Gothic Book"/>
              </a:rPr>
              <a:t>Stakeholder input</a:t>
            </a:r>
            <a:endParaRPr lang="en-US" b="1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50" y="685800"/>
            <a:ext cx="3894076" cy="291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23" y="458569"/>
            <a:ext cx="4380925" cy="3371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54" y="427339"/>
            <a:ext cx="5733179" cy="3899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" y="20486"/>
            <a:ext cx="4800600" cy="68375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5077" y="1243459"/>
            <a:ext cx="2687487" cy="2185214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92D050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92D050"/>
                </a:solidFill>
                <a:latin typeface="Franklin Gothic Book"/>
              </a:rPr>
              <a:t>VERMONT’s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92D050"/>
                </a:solidFill>
                <a:latin typeface="Franklin Gothic Book"/>
              </a:rPr>
              <a:t>Integrated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92D050"/>
                </a:solidFill>
                <a:latin typeface="Franklin Gothic Book"/>
              </a:rPr>
              <a:t>IEP</a:t>
            </a:r>
            <a:endParaRPr lang="en-US" sz="3600" b="1" dirty="0">
              <a:solidFill>
                <a:srgbClr val="92D050"/>
              </a:solidFill>
              <a:latin typeface="Franklin Gothic Book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23" y="44220"/>
            <a:ext cx="4542990" cy="68375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24415" y="1193818"/>
            <a:ext cx="2543271" cy="2185214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92D050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92D050"/>
                </a:solidFill>
                <a:latin typeface="Franklin Gothic Book"/>
              </a:rPr>
              <a:t>VERMONT’s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92D050"/>
                </a:solidFill>
                <a:latin typeface="Franklin Gothic Book"/>
              </a:rPr>
              <a:t>Integrated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92D050"/>
                </a:solidFill>
                <a:latin typeface="Franklin Gothic Book"/>
              </a:rPr>
              <a:t>IEP</a:t>
            </a:r>
            <a:endParaRPr lang="en-US" sz="3600" b="1" dirty="0">
              <a:solidFill>
                <a:srgbClr val="92D050"/>
              </a:solidFill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38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218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586">
            <a:off x="605225" y="559073"/>
            <a:ext cx="4438650" cy="5142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1219200"/>
            <a:ext cx="2819400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Comments collected via:</a:t>
            </a: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  <a:latin typeface="Franklin Gothic Book"/>
              </a:rPr>
              <a:t>Wiki site</a:t>
            </a: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  <a:latin typeface="Franklin Gothic Book"/>
              </a:rPr>
              <a:t>Email</a:t>
            </a: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  <a:latin typeface="Franklin Gothic Book"/>
              </a:rPr>
              <a:t>Phone</a:t>
            </a: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  <a:latin typeface="Franklin Gothic Book"/>
              </a:rPr>
              <a:t>During statewide trainings and meetings</a:t>
            </a: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39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271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905001"/>
            <a:ext cx="77724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Integrating Outcomes Measurement: Focus and Purpose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2012 Measuring and Improving  Child and Family Outcomes Conference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48359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4" y="838200"/>
            <a:ext cx="8451121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40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790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9" y="152400"/>
            <a:ext cx="8568907" cy="639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5200" y="6400800"/>
            <a:ext cx="4724400" cy="274320"/>
          </a:xfrm>
        </p:spPr>
        <p:txBody>
          <a:bodyPr/>
          <a:lstStyle/>
          <a:p>
            <a:r>
              <a:rPr lang="en-US" dirty="0" smtClean="0">
                <a:latin typeface="Franklin Gothic Book"/>
              </a:rPr>
              <a:t>2012 Measuring and Improving  Child and Family Outcomes Conference</a:t>
            </a:r>
            <a:endParaRPr lang="en-US" dirty="0">
              <a:latin typeface="Franklin Gothic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41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706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9134235">
            <a:off x="368265" y="1415269"/>
            <a:ext cx="46563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Book"/>
              </a:rPr>
              <a:t> Installation </a:t>
            </a:r>
            <a:endParaRPr lang="en-US" sz="6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1382533"/>
            <a:ext cx="3251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4756666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Franklin Gothic Book"/>
              </a:rPr>
              <a:t>Establishing the necessary resources required to implement new IEP…</a:t>
            </a:r>
            <a:endParaRPr lang="en-US" sz="24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42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889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085034">
            <a:off x="821046" y="571613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Franklin Gothic Book"/>
              </a:rPr>
              <a:t>Dept. of Ed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prstClr val="black"/>
              </a:solidFill>
              <a:latin typeface="Franklin Gothic Book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Franklin Gothic Book"/>
              </a:rPr>
              <a:t>Data Manager</a:t>
            </a:r>
            <a:endParaRPr lang="en-US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TextBox 5"/>
          <p:cNvSpPr txBox="1"/>
          <p:nvPr/>
        </p:nvSpPr>
        <p:spPr>
          <a:xfrm rot="20846117">
            <a:off x="930332" y="2196831"/>
            <a:ext cx="419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Franklin Gothic Book"/>
              </a:rPr>
              <a:t>Focus Monitoring Team</a:t>
            </a:r>
            <a:endParaRPr lang="en-US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508841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Franklin Gothic Book"/>
              </a:rPr>
              <a:t>School District Special Education Software Programmers (3)</a:t>
            </a:r>
            <a:endParaRPr lang="en-US" sz="2800" b="1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 rot="661678">
            <a:off x="4404360" y="3650462"/>
            <a:ext cx="428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Franklin Gothic Book"/>
              </a:rPr>
              <a:t>School District Consortium </a:t>
            </a:r>
            <a:endParaRPr lang="en-US" sz="2800" b="1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096" y="4876800"/>
            <a:ext cx="413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Franklin Gothic Book"/>
              </a:rPr>
              <a:t>NECTAC &amp; ECO </a:t>
            </a:r>
            <a:endParaRPr lang="en-US" sz="4000" b="1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 rot="21231143">
            <a:off x="331656" y="3311907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Franklin Gothic Book"/>
              </a:rPr>
              <a:t>Ongoing review by Division Director and State Special Education Director</a:t>
            </a:r>
            <a:endParaRPr lang="en-US" sz="24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910" y="5949046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Franklin Gothic Book"/>
              </a:rPr>
              <a:t>Continue stakeholder feedback</a:t>
            </a:r>
            <a:endParaRPr lang="en-US" sz="2400" b="1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876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Franklin Gothic Book"/>
              </a:rPr>
              <a:t>FINAL APPROVAL from SAC  and DOE</a:t>
            </a:r>
            <a:endParaRPr lang="en-US" sz="24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43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774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0" y="990600"/>
            <a:ext cx="8336380" cy="472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44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260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4279"/>
            <a:ext cx="4800600" cy="62174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Left Arrow 2"/>
          <p:cNvSpPr/>
          <p:nvPr/>
        </p:nvSpPr>
        <p:spPr>
          <a:xfrm>
            <a:off x="5257800" y="1808945"/>
            <a:ext cx="990600" cy="294173"/>
          </a:xfrm>
          <a:prstGeom prst="lef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257800" y="3903986"/>
            <a:ext cx="1036320" cy="324475"/>
          </a:xfrm>
          <a:prstGeom prst="lef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257800" y="3094139"/>
            <a:ext cx="990600" cy="310701"/>
          </a:xfrm>
          <a:prstGeom prst="lef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Left Arrow 5"/>
          <p:cNvSpPr/>
          <p:nvPr/>
        </p:nvSpPr>
        <p:spPr>
          <a:xfrm flipV="1">
            <a:off x="5257800" y="2438400"/>
            <a:ext cx="1066800" cy="320040"/>
          </a:xfrm>
          <a:prstGeom prst="lef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4120" y="1796188"/>
            <a:ext cx="271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C000"/>
                </a:solidFill>
                <a:latin typeface="Arial Black" pitchFamily="34" charset="0"/>
              </a:rPr>
              <a:t>  Abilities &amp; interests</a:t>
            </a:r>
            <a:endParaRPr lang="en-US" sz="1600" dirty="0">
              <a:solidFill>
                <a:prstClr val="white"/>
              </a:solidFill>
              <a:latin typeface="Arial Black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1740" y="3080212"/>
            <a:ext cx="2346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C000"/>
                </a:solidFill>
                <a:latin typeface="Arial Black" pitchFamily="34" charset="0"/>
              </a:rPr>
              <a:t>   Strengths</a:t>
            </a:r>
            <a:r>
              <a:rPr lang="en-US" sz="1600" dirty="0" smtClean="0">
                <a:solidFill>
                  <a:prstClr val="white"/>
                </a:solidFill>
                <a:latin typeface="Franklin Gothic Book"/>
              </a:rPr>
              <a:t> </a:t>
            </a:r>
            <a:endParaRPr lang="en-US" sz="14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4605" y="3804614"/>
            <a:ext cx="2346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C000"/>
                </a:solidFill>
                <a:latin typeface="Arial Black" pitchFamily="34" charset="0"/>
              </a:rPr>
              <a:t>  Concerns</a:t>
            </a:r>
            <a:r>
              <a:rPr lang="en-US" sz="1600" dirty="0" smtClean="0">
                <a:solidFill>
                  <a:prstClr val="white"/>
                </a:solidFill>
                <a:latin typeface="Franklin Gothic Book"/>
              </a:rPr>
              <a:t> </a:t>
            </a:r>
            <a:endParaRPr lang="en-US" sz="16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5084" y="4667488"/>
            <a:ext cx="2748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C000"/>
                </a:solidFill>
                <a:latin typeface="Arial Black" pitchFamily="34" charset="0"/>
              </a:rPr>
              <a:t>  Needs &amp; </a:t>
            </a:r>
            <a:r>
              <a:rPr lang="en-US" sz="1600" b="1" dirty="0">
                <a:solidFill>
                  <a:srgbClr val="FFC000"/>
                </a:solidFill>
                <a:latin typeface="Arial Black" pitchFamily="34" charset="0"/>
              </a:rPr>
              <a:t>S</a:t>
            </a:r>
            <a:r>
              <a:rPr lang="en-US" sz="1600" b="1" dirty="0" smtClean="0">
                <a:solidFill>
                  <a:srgbClr val="FFC000"/>
                </a:solidFill>
                <a:latin typeface="Arial Black" pitchFamily="34" charset="0"/>
              </a:rPr>
              <a:t>upports  </a:t>
            </a:r>
            <a:endParaRPr lang="en-US" sz="16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1" name="Left Arrow 10"/>
          <p:cNvSpPr/>
          <p:nvPr/>
        </p:nvSpPr>
        <p:spPr>
          <a:xfrm flipV="1">
            <a:off x="5257800" y="5343108"/>
            <a:ext cx="1066800" cy="320040"/>
          </a:xfrm>
          <a:prstGeom prst="lef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2" name="Left Arrow 11"/>
          <p:cNvSpPr/>
          <p:nvPr/>
        </p:nvSpPr>
        <p:spPr>
          <a:xfrm flipV="1">
            <a:off x="5257800" y="5881568"/>
            <a:ext cx="1066800" cy="320040"/>
          </a:xfrm>
          <a:prstGeom prst="lef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3" name="Left Arrow 12"/>
          <p:cNvSpPr/>
          <p:nvPr/>
        </p:nvSpPr>
        <p:spPr>
          <a:xfrm flipV="1">
            <a:off x="5257800" y="4652248"/>
            <a:ext cx="1066800" cy="320040"/>
          </a:xfrm>
          <a:prstGeom prst="lef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74" y="5343108"/>
            <a:ext cx="2714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C000"/>
                </a:solidFill>
                <a:latin typeface="Arial Black" pitchFamily="34" charset="0"/>
              </a:rPr>
              <a:t> Other Considerations </a:t>
            </a:r>
            <a:endParaRPr lang="en-US" sz="16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5084" y="5866328"/>
            <a:ext cx="234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C000"/>
                </a:solidFill>
                <a:latin typeface="Arial Black" pitchFamily="34" charset="0"/>
              </a:rPr>
              <a:t>  ECO Culminating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C000"/>
                </a:solidFill>
                <a:latin typeface="Arial Black" pitchFamily="34" charset="0"/>
              </a:rPr>
              <a:t>  Statements ABC</a:t>
            </a:r>
            <a:endParaRPr lang="en-US" sz="14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374" y="2404646"/>
            <a:ext cx="2346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C000"/>
                </a:solidFill>
                <a:latin typeface="Arial Black" pitchFamily="34" charset="0"/>
              </a:rPr>
              <a:t> Medical History</a:t>
            </a:r>
            <a:endParaRPr lang="en-US" sz="16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" y="179613"/>
            <a:ext cx="29946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Page   2         Present Levels</a:t>
            </a:r>
            <a:endParaRPr lang="en-US" sz="1800" b="1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81940" y="470261"/>
            <a:ext cx="2880360" cy="211661"/>
          </a:xfrm>
          <a:custGeom>
            <a:avLst/>
            <a:gdLst>
              <a:gd name="connsiteX0" fmla="*/ 0 w 7697338"/>
              <a:gd name="connsiteY0" fmla="*/ 218364 h 382137"/>
              <a:gd name="connsiteX1" fmla="*/ 2593075 w 7697338"/>
              <a:gd name="connsiteY1" fmla="*/ 204716 h 382137"/>
              <a:gd name="connsiteX2" fmla="*/ 2811439 w 7697338"/>
              <a:gd name="connsiteY2" fmla="*/ 191069 h 382137"/>
              <a:gd name="connsiteX3" fmla="*/ 2825087 w 7697338"/>
              <a:gd name="connsiteY3" fmla="*/ 245660 h 382137"/>
              <a:gd name="connsiteX4" fmla="*/ 2934269 w 7697338"/>
              <a:gd name="connsiteY4" fmla="*/ 259307 h 382137"/>
              <a:gd name="connsiteX5" fmla="*/ 3630305 w 7697338"/>
              <a:gd name="connsiteY5" fmla="*/ 232012 h 382137"/>
              <a:gd name="connsiteX6" fmla="*/ 3753135 w 7697338"/>
              <a:gd name="connsiteY6" fmla="*/ 245660 h 382137"/>
              <a:gd name="connsiteX7" fmla="*/ 3725839 w 7697338"/>
              <a:gd name="connsiteY7" fmla="*/ 313898 h 382137"/>
              <a:gd name="connsiteX8" fmla="*/ 4831308 w 7697338"/>
              <a:gd name="connsiteY8" fmla="*/ 272955 h 382137"/>
              <a:gd name="connsiteX9" fmla="*/ 4817660 w 7697338"/>
              <a:gd name="connsiteY9" fmla="*/ 341194 h 382137"/>
              <a:gd name="connsiteX10" fmla="*/ 4940490 w 7697338"/>
              <a:gd name="connsiteY10" fmla="*/ 382137 h 382137"/>
              <a:gd name="connsiteX11" fmla="*/ 5240741 w 7697338"/>
              <a:gd name="connsiteY11" fmla="*/ 368490 h 382137"/>
              <a:gd name="connsiteX12" fmla="*/ 5745708 w 7697338"/>
              <a:gd name="connsiteY12" fmla="*/ 272955 h 382137"/>
              <a:gd name="connsiteX13" fmla="*/ 6086902 w 7697338"/>
              <a:gd name="connsiteY13" fmla="*/ 218364 h 382137"/>
              <a:gd name="connsiteX14" fmla="*/ 6223379 w 7697338"/>
              <a:gd name="connsiteY14" fmla="*/ 191069 h 382137"/>
              <a:gd name="connsiteX15" fmla="*/ 6373505 w 7697338"/>
              <a:gd name="connsiteY15" fmla="*/ 150125 h 382137"/>
              <a:gd name="connsiteX16" fmla="*/ 6496335 w 7697338"/>
              <a:gd name="connsiteY16" fmla="*/ 136478 h 382137"/>
              <a:gd name="connsiteX17" fmla="*/ 6591869 w 7697338"/>
              <a:gd name="connsiteY17" fmla="*/ 122830 h 382137"/>
              <a:gd name="connsiteX18" fmla="*/ 6646460 w 7697338"/>
              <a:gd name="connsiteY18" fmla="*/ 136478 h 382137"/>
              <a:gd name="connsiteX19" fmla="*/ 6823881 w 7697338"/>
              <a:gd name="connsiteY19" fmla="*/ 122830 h 382137"/>
              <a:gd name="connsiteX20" fmla="*/ 6892120 w 7697338"/>
              <a:gd name="connsiteY20" fmla="*/ 109182 h 382137"/>
              <a:gd name="connsiteX21" fmla="*/ 6974006 w 7697338"/>
              <a:gd name="connsiteY21" fmla="*/ 95534 h 382137"/>
              <a:gd name="connsiteX22" fmla="*/ 7014950 w 7697338"/>
              <a:gd name="connsiteY22" fmla="*/ 136478 h 382137"/>
              <a:gd name="connsiteX23" fmla="*/ 7042245 w 7697338"/>
              <a:gd name="connsiteY23" fmla="*/ 218364 h 382137"/>
              <a:gd name="connsiteX24" fmla="*/ 7110484 w 7697338"/>
              <a:gd name="connsiteY24" fmla="*/ 204716 h 382137"/>
              <a:gd name="connsiteX25" fmla="*/ 7438030 w 7697338"/>
              <a:gd name="connsiteY25" fmla="*/ 122830 h 382137"/>
              <a:gd name="connsiteX26" fmla="*/ 7547212 w 7697338"/>
              <a:gd name="connsiteY26" fmla="*/ 81887 h 382137"/>
              <a:gd name="connsiteX27" fmla="*/ 7588155 w 7697338"/>
              <a:gd name="connsiteY27" fmla="*/ 54591 h 382137"/>
              <a:gd name="connsiteX28" fmla="*/ 7656394 w 7697338"/>
              <a:gd name="connsiteY28" fmla="*/ 27295 h 382137"/>
              <a:gd name="connsiteX29" fmla="*/ 7697338 w 7697338"/>
              <a:gd name="connsiteY29" fmla="*/ 0 h 38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97338" h="382137">
                <a:moveTo>
                  <a:pt x="0" y="218364"/>
                </a:moveTo>
                <a:lnTo>
                  <a:pt x="2593075" y="204716"/>
                </a:lnTo>
                <a:cubicBezTo>
                  <a:pt x="2666002" y="204008"/>
                  <a:pt x="2739619" y="178395"/>
                  <a:pt x="2811439" y="191069"/>
                </a:cubicBezTo>
                <a:cubicBezTo>
                  <a:pt x="2829911" y="194329"/>
                  <a:pt x="2808690" y="236551"/>
                  <a:pt x="2825087" y="245660"/>
                </a:cubicBezTo>
                <a:cubicBezTo>
                  <a:pt x="2857149" y="263472"/>
                  <a:pt x="2897875" y="254758"/>
                  <a:pt x="2934269" y="259307"/>
                </a:cubicBezTo>
                <a:cubicBezTo>
                  <a:pt x="3154381" y="247723"/>
                  <a:pt x="3417760" y="232012"/>
                  <a:pt x="3630305" y="232012"/>
                </a:cubicBezTo>
                <a:cubicBezTo>
                  <a:pt x="3671500" y="232012"/>
                  <a:pt x="3712192" y="241111"/>
                  <a:pt x="3753135" y="245660"/>
                </a:cubicBezTo>
                <a:cubicBezTo>
                  <a:pt x="3744036" y="268406"/>
                  <a:pt x="3701373" y="312633"/>
                  <a:pt x="3725839" y="313898"/>
                </a:cubicBezTo>
                <a:cubicBezTo>
                  <a:pt x="3857352" y="320700"/>
                  <a:pt x="4546095" y="286537"/>
                  <a:pt x="4831308" y="272955"/>
                </a:cubicBezTo>
                <a:cubicBezTo>
                  <a:pt x="4826759" y="295701"/>
                  <a:pt x="4811287" y="318890"/>
                  <a:pt x="4817660" y="341194"/>
                </a:cubicBezTo>
                <a:cubicBezTo>
                  <a:pt x="4827255" y="374779"/>
                  <a:pt x="4934153" y="381081"/>
                  <a:pt x="4940490" y="382137"/>
                </a:cubicBezTo>
                <a:cubicBezTo>
                  <a:pt x="5040574" y="377588"/>
                  <a:pt x="5141167" y="379554"/>
                  <a:pt x="5240741" y="368490"/>
                </a:cubicBezTo>
                <a:cubicBezTo>
                  <a:pt x="5516258" y="337877"/>
                  <a:pt x="5513690" y="314599"/>
                  <a:pt x="5745708" y="272955"/>
                </a:cubicBezTo>
                <a:cubicBezTo>
                  <a:pt x="5859074" y="252607"/>
                  <a:pt x="5973961" y="240952"/>
                  <a:pt x="6086902" y="218364"/>
                </a:cubicBezTo>
                <a:cubicBezTo>
                  <a:pt x="6132394" y="209266"/>
                  <a:pt x="6178247" y="201815"/>
                  <a:pt x="6223379" y="191069"/>
                </a:cubicBezTo>
                <a:cubicBezTo>
                  <a:pt x="6273838" y="179055"/>
                  <a:pt x="6322643" y="160297"/>
                  <a:pt x="6373505" y="150125"/>
                </a:cubicBezTo>
                <a:cubicBezTo>
                  <a:pt x="6413900" y="142046"/>
                  <a:pt x="6455458" y="141588"/>
                  <a:pt x="6496335" y="136478"/>
                </a:cubicBezTo>
                <a:cubicBezTo>
                  <a:pt x="6528255" y="132488"/>
                  <a:pt x="6560024" y="127379"/>
                  <a:pt x="6591869" y="122830"/>
                </a:cubicBezTo>
                <a:cubicBezTo>
                  <a:pt x="6610066" y="127379"/>
                  <a:pt x="6627703" y="136478"/>
                  <a:pt x="6646460" y="136478"/>
                </a:cubicBezTo>
                <a:cubicBezTo>
                  <a:pt x="6705775" y="136478"/>
                  <a:pt x="6764929" y="129380"/>
                  <a:pt x="6823881" y="122830"/>
                </a:cubicBezTo>
                <a:cubicBezTo>
                  <a:pt x="6846936" y="120268"/>
                  <a:pt x="6869297" y="113332"/>
                  <a:pt x="6892120" y="109182"/>
                </a:cubicBezTo>
                <a:cubicBezTo>
                  <a:pt x="6919345" y="104232"/>
                  <a:pt x="6946711" y="100083"/>
                  <a:pt x="6974006" y="95534"/>
                </a:cubicBezTo>
                <a:cubicBezTo>
                  <a:pt x="6987654" y="109182"/>
                  <a:pt x="7005577" y="119606"/>
                  <a:pt x="7014950" y="136478"/>
                </a:cubicBezTo>
                <a:cubicBezTo>
                  <a:pt x="7028923" y="161629"/>
                  <a:pt x="7018832" y="201641"/>
                  <a:pt x="7042245" y="218364"/>
                </a:cubicBezTo>
                <a:cubicBezTo>
                  <a:pt x="7061121" y="231847"/>
                  <a:pt x="7088230" y="211261"/>
                  <a:pt x="7110484" y="204716"/>
                </a:cubicBezTo>
                <a:cubicBezTo>
                  <a:pt x="7393304" y="121533"/>
                  <a:pt x="7153497" y="170251"/>
                  <a:pt x="7438030" y="122830"/>
                </a:cubicBezTo>
                <a:cubicBezTo>
                  <a:pt x="7473462" y="111019"/>
                  <a:pt x="7514580" y="98203"/>
                  <a:pt x="7547212" y="81887"/>
                </a:cubicBezTo>
                <a:cubicBezTo>
                  <a:pt x="7561883" y="74552"/>
                  <a:pt x="7573484" y="61927"/>
                  <a:pt x="7588155" y="54591"/>
                </a:cubicBezTo>
                <a:cubicBezTo>
                  <a:pt x="7610067" y="43635"/>
                  <a:pt x="7634482" y="38251"/>
                  <a:pt x="7656394" y="27295"/>
                </a:cubicBezTo>
                <a:cubicBezTo>
                  <a:pt x="7671065" y="19960"/>
                  <a:pt x="7697338" y="0"/>
                  <a:pt x="7697338" y="0"/>
                </a:cubicBez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45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3382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2173"/>
            <a:ext cx="6283238" cy="557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46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878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030069" cy="658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katerogers\AppData\Local\Microsoft\Windows\Temporary Internet Files\Content.IE5\DX4A3R5M\MC900441570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892">
            <a:off x="5978949" y="745931"/>
            <a:ext cx="2950715" cy="264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328209">
            <a:off x="7129068" y="1971802"/>
            <a:ext cx="15660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For Data  Collection &amp; Reporting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13317" name="Picture 5" descr="C:\Users\katerogers\AppData\Local\Microsoft\Windows\Temporary Internet Files\Content.IE5\TOI4CCQZ\MC900442038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44" y="4380721"/>
            <a:ext cx="1640973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7315200" y="3886201"/>
            <a:ext cx="1673277" cy="1442258"/>
          </a:xfrm>
          <a:prstGeom prst="wedgeEllipseCallout">
            <a:avLst>
              <a:gd name="adj1" fmla="val -62097"/>
              <a:gd name="adj2" fmla="val 47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smtClean="0">
                <a:solidFill>
                  <a:prstClr val="white"/>
                </a:solidFill>
                <a:latin typeface="Franklin Gothic Book"/>
              </a:rPr>
              <a:t>Yeah!</a:t>
            </a:r>
            <a:endParaRPr lang="en-US" sz="2400" b="1" i="1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47</a:t>
            </a:fld>
            <a:endParaRPr lang="en-US">
              <a:latin typeface="Franklin Gothic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5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4" y="914400"/>
            <a:ext cx="7257521" cy="495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3849" y="5274039"/>
            <a:ext cx="1568099" cy="206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4724400" cy="274320"/>
          </a:xfrm>
        </p:spPr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48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302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095401">
            <a:off x="-58851" y="1650031"/>
            <a:ext cx="60105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Book"/>
              </a:rPr>
              <a:t>Implementation</a:t>
            </a:r>
            <a:r>
              <a:rPr lang="en-US" sz="6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Book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 rot="534368">
            <a:off x="4685607" y="783257"/>
            <a:ext cx="43488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Book"/>
              </a:rPr>
              <a:t>Regional Trainings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2879197"/>
            <a:ext cx="32960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Book"/>
              </a:rPr>
              <a:t>E-learning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Book"/>
              </a:rPr>
              <a:t> Module</a:t>
            </a:r>
          </a:p>
        </p:txBody>
      </p:sp>
      <p:sp>
        <p:nvSpPr>
          <p:cNvPr id="9" name="Rectangle 8"/>
          <p:cNvSpPr/>
          <p:nvPr/>
        </p:nvSpPr>
        <p:spPr>
          <a:xfrm rot="21037468">
            <a:off x="855491" y="440771"/>
            <a:ext cx="2103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ln/>
                <a:solidFill>
                  <a:srgbClr val="9BBB59"/>
                </a:solidFill>
                <a:latin typeface="Franklin Gothic Book"/>
              </a:rPr>
              <a:t>Sept 1</a:t>
            </a:r>
            <a:endParaRPr lang="en-US" sz="5400" b="1" dirty="0">
              <a:ln/>
              <a:solidFill>
                <a:srgbClr val="9BBB59"/>
              </a:solidFill>
              <a:latin typeface="Franklin Gothic Book"/>
            </a:endParaRPr>
          </a:p>
        </p:txBody>
      </p:sp>
      <p:pic>
        <p:nvPicPr>
          <p:cNvPr id="11" name="Picture 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3849" y="5274039"/>
            <a:ext cx="1568099" cy="206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20111" y="4800600"/>
            <a:ext cx="53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Franklin Gothic Book"/>
              </a:rPr>
              <a:t>Software Program ‘Adjustments</a:t>
            </a:r>
            <a:r>
              <a:rPr lang="en-US" sz="2000" dirty="0" smtClean="0">
                <a:solidFill>
                  <a:prstClr val="white"/>
                </a:solidFill>
                <a:latin typeface="Franklin Gothic Book"/>
              </a:rPr>
              <a:t>’</a:t>
            </a:r>
            <a:endParaRPr lang="en-US" sz="20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3" name="TextBox 12"/>
          <p:cNvSpPr txBox="1"/>
          <p:nvPr/>
        </p:nvSpPr>
        <p:spPr>
          <a:xfrm rot="20822214">
            <a:off x="380957" y="4646621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00"/>
                </a:solidFill>
                <a:latin typeface="Franklin Gothic Book"/>
              </a:rPr>
              <a:t>Data collection via Child Count</a:t>
            </a:r>
            <a:endParaRPr lang="en-US" b="1" dirty="0">
              <a:solidFill>
                <a:srgbClr val="FFFF00"/>
              </a:solidFill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49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545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</a:t>
            </a:r>
            <a:r>
              <a:rPr lang="en-US" dirty="0"/>
              <a:t>o</a:t>
            </a:r>
            <a:r>
              <a:rPr lang="en-US" dirty="0" smtClean="0"/>
              <a:t>utcomes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just about creating a more seamless process…not just details and how</a:t>
            </a:r>
          </a:p>
          <a:p>
            <a:r>
              <a:rPr lang="en-US" dirty="0" smtClean="0"/>
              <a:t>Critical to the                  picture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of what we are all trying to accomplish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575" y="63547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2012 Measuring and Improving  Child and Family Outcomes Conference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429000" y="3048000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BIG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99369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619">
            <a:off x="613897" y="738482"/>
            <a:ext cx="4037463" cy="5372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5494137" y="300335"/>
            <a:ext cx="2562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Book"/>
              </a:rPr>
              <a:t>New IEP</a:t>
            </a:r>
            <a:endParaRPr lang="en-U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600200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August 2012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latin typeface="Franklin Gothic Book"/>
              </a:rPr>
              <a:t> </a:t>
            </a: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    Regional IEP clinics  conducted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	Schools begin to use IEP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latin typeface="Franklin Gothic Book"/>
              </a:rPr>
              <a:t>	</a:t>
            </a: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	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Resources developed to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support on-going PD:</a:t>
            </a:r>
          </a:p>
          <a:p>
            <a:pPr marL="800100" lvl="1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IEP workbook</a:t>
            </a:r>
          </a:p>
          <a:p>
            <a:pPr marL="800100" lvl="1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Sample IEP</a:t>
            </a:r>
          </a:p>
          <a:p>
            <a:pPr marL="800100" lvl="1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IEP e-learning module</a:t>
            </a:r>
          </a:p>
          <a:p>
            <a:pPr marL="800100" lvl="1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>
              <a:solidFill>
                <a:prstClr val="white"/>
              </a:solidFill>
              <a:latin typeface="Franklin Gothic Book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Upcoming trainings:</a:t>
            </a:r>
          </a:p>
          <a:p>
            <a:pPr marL="800100" lvl="1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prstClr val="white"/>
                </a:solidFill>
                <a:latin typeface="Franklin Gothic Book"/>
              </a:rPr>
              <a:t>Joint Part C/B training on writing functional outcomes and goals/</a:t>
            </a:r>
            <a:r>
              <a:rPr lang="en-US" sz="1800" b="1" dirty="0" err="1" smtClean="0">
                <a:solidFill>
                  <a:prstClr val="white"/>
                </a:solidFill>
                <a:latin typeface="Franklin Gothic Book"/>
              </a:rPr>
              <a:t>obj</a:t>
            </a:r>
            <a:endParaRPr lang="en-US" sz="1800" b="1" dirty="0">
              <a:solidFill>
                <a:prstClr val="white"/>
              </a:solidFill>
              <a:latin typeface="Franklin Gothic Book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solidFill>
                <a:prstClr val="white"/>
              </a:solidFill>
              <a:latin typeface="Franklin Gothic Book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50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4801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1"/>
            <a:ext cx="9067800" cy="662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323732" cy="423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51</a:t>
            </a:fld>
            <a:endParaRPr lang="en-US">
              <a:latin typeface="Franklin Gothic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2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23811"/>
            <a:ext cx="6094424" cy="1585989"/>
          </a:xfrm>
        </p:spPr>
        <p:txBody>
          <a:bodyPr/>
          <a:lstStyle/>
          <a:p>
            <a:r>
              <a:rPr lang="en-US" dirty="0" smtClean="0"/>
              <a:t>Guidance developed for preschool </a:t>
            </a:r>
            <a:r>
              <a:rPr lang="en-US" dirty="0"/>
              <a:t>to </a:t>
            </a:r>
            <a:r>
              <a:rPr lang="en-US" dirty="0" smtClean="0"/>
              <a:t>school-age </a:t>
            </a:r>
            <a:r>
              <a:rPr lang="en-US" dirty="0"/>
              <a:t>IEP </a:t>
            </a:r>
            <a:r>
              <a:rPr lang="en-US" dirty="0" smtClean="0"/>
              <a:t> transition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02096"/>
            <a:ext cx="3494965" cy="467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74" y="6477000"/>
            <a:ext cx="4724400" cy="274320"/>
          </a:xfrm>
        </p:spPr>
        <p:txBody>
          <a:bodyPr/>
          <a:lstStyle/>
          <a:p>
            <a:r>
              <a:rPr lang="en-US" dirty="0" smtClean="0">
                <a:latin typeface="Franklin Gothic Book"/>
              </a:rPr>
              <a:t>2012 Measuring and Improving  Child and Family Outcomes Conference</a:t>
            </a:r>
            <a:endParaRPr lang="en-US" dirty="0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52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288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2066" y="152400"/>
            <a:ext cx="5787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Book"/>
              </a:rPr>
              <a:t>So, after 6 weeks…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Franklin Gothic Book"/>
              </a:rPr>
              <a:t>Software glitches have popped up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prstClr val="black"/>
              </a:solidFill>
              <a:latin typeface="Franklin Gothic Book"/>
            </a:endParaRP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Franklin Gothic Book"/>
              </a:rPr>
              <a:t>Teachers want to make sure they are completing the IEP correctly</a:t>
            </a: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  <a:latin typeface="Franklin Gothic Book"/>
            </a:endParaRP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Franklin Gothic Book"/>
              </a:rPr>
              <a:t>Seems overwhelming but easier at the same time (is that possible?)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prstClr val="black"/>
              </a:solidFill>
              <a:latin typeface="Franklin Gothic Book"/>
            </a:endParaRP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Franklin Gothic Book"/>
              </a:rPr>
              <a:t>IEP teams (including related service providers) are requesting training on how to write ‘functional’ goals and objectives</a:t>
            </a: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53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347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663276" cy="563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54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74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" y="2438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Franklin Gothic Book"/>
                <a:hlinkClick r:id="rId2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latin typeface="Franklin Gothic Book"/>
                <a:hlinkClick r:id="rId2"/>
              </a:rPr>
              <a:t>education.vermont.gov/new/html/pgm_earlyed/essential_early.html</a:t>
            </a:r>
            <a:endParaRPr lang="en-US" sz="2000" dirty="0" smtClean="0">
              <a:solidFill>
                <a:prstClr val="black"/>
              </a:solidFill>
              <a:latin typeface="Franklin Gothic Book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022865"/>
            <a:ext cx="8244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Franklin Gothic Book"/>
              </a:rPr>
              <a:t>You can locate the new IEP document, materials and resources on the Vermont Department of Education Website:</a:t>
            </a:r>
            <a:endParaRPr lang="en-US" sz="28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1635" y="5286435"/>
            <a:ext cx="3553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Book"/>
              </a:rPr>
              <a:t>Thank you!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153132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Franklin Gothic Book"/>
              </a:rPr>
              <a:t>Or better yet, give me a call at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Franklin Gothic Book"/>
              </a:rPr>
              <a:t>802-828-5115 or send me an email </a:t>
            </a:r>
            <a:r>
              <a:rPr lang="en-US" sz="2800" dirty="0" smtClean="0">
                <a:solidFill>
                  <a:prstClr val="black"/>
                </a:solidFill>
                <a:latin typeface="Franklin Gothic Book"/>
                <a:hlinkClick r:id="rId3"/>
              </a:rPr>
              <a:t>kate.rogers@state.vt.us</a:t>
            </a:r>
            <a:r>
              <a:rPr lang="en-US" sz="2800" dirty="0" smtClean="0">
                <a:solidFill>
                  <a:prstClr val="black"/>
                </a:solidFill>
                <a:latin typeface="Franklin Gothic Book"/>
              </a:rPr>
              <a:t> </a:t>
            </a:r>
            <a:endParaRPr lang="en-US" sz="28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Franklin Gothic Book"/>
              </a:rPr>
              <a:t>2012 Measuring and Improving  Child and Family Outcomes Conference</a:t>
            </a:r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7011-DC31-4F1F-9530-14FEA7B21634}" type="slidenum">
              <a:rPr lang="en-US" smtClean="0">
                <a:latin typeface="Franklin Gothic Book"/>
              </a:rPr>
              <a:pPr/>
              <a:t>55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732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572375" cy="1143000"/>
          </a:xfrm>
        </p:spPr>
        <p:txBody>
          <a:bodyPr/>
          <a:lstStyle/>
          <a:p>
            <a:pPr algn="ctr" eaLnBrk="1" hangingPunct="1">
              <a:buSzPct val="80000"/>
            </a:pPr>
            <a:r>
              <a:rPr lang="en-US" sz="5400">
                <a:latin typeface="Garamond" charset="0"/>
              </a:rPr>
              <a:t>Infant &amp; Toddler Connection of Virginia	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924800" cy="4114800"/>
          </a:xfrm>
          <a:noFill/>
        </p:spPr>
        <p:txBody>
          <a:bodyPr/>
          <a:lstStyle/>
          <a:p>
            <a:pPr algn="ctr" eaLnBrk="1" hangingPunct="1">
              <a:buSzPct val="80000"/>
              <a:buFont typeface="Wingdings" charset="0"/>
              <a:buNone/>
            </a:pPr>
            <a:r>
              <a:rPr lang="en-US" sz="5400" b="1">
                <a:latin typeface="Garamond" charset="0"/>
              </a:rPr>
              <a:t>Integrating Outcomes into the IFSP Narrative</a:t>
            </a:r>
          </a:p>
          <a:p>
            <a:pPr algn="ctr" eaLnBrk="1" hangingPunct="1">
              <a:buSzPct val="80000"/>
              <a:buFont typeface="Wingdings" charset="0"/>
              <a:buNone/>
            </a:pPr>
            <a:endParaRPr lang="en-US" sz="2400" b="1">
              <a:latin typeface="Garamond" charset="0"/>
            </a:endParaRPr>
          </a:p>
          <a:p>
            <a:pPr algn="ctr" eaLnBrk="1" hangingPunct="1">
              <a:buSzPct val="80000"/>
              <a:buFont typeface="Wingdings" charset="0"/>
              <a:buNone/>
            </a:pPr>
            <a:r>
              <a:rPr lang="en-US" sz="4400">
                <a:latin typeface="Garamond" charset="0"/>
              </a:rPr>
              <a:t>Sandi Harrington &amp; Anne Brager</a:t>
            </a:r>
          </a:p>
          <a:p>
            <a:pPr algn="ctr" eaLnBrk="1" hangingPunct="1">
              <a:buSzPct val="80000"/>
              <a:buFont typeface="Wingdings" charset="0"/>
              <a:buNone/>
            </a:pPr>
            <a:r>
              <a:rPr lang="en-US" sz="4400">
                <a:latin typeface="Garamond" charset="0"/>
              </a:rPr>
              <a:t>October 27, 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2F964-D024-0F41-AFA4-9106C49F4C4B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646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Where We Started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December 2006 </a:t>
            </a:r>
          </a:p>
          <a:p>
            <a:pPr lvl="1" eaLnBrk="1" hangingPunct="1"/>
            <a:r>
              <a:rPr lang="en-US">
                <a:latin typeface="Tahoma" charset="0"/>
              </a:rPr>
              <a:t>Time 2 of the pilot </a:t>
            </a:r>
          </a:p>
          <a:p>
            <a:pPr lvl="1" eaLnBrk="1" hangingPunct="1"/>
            <a:r>
              <a:rPr lang="en-US">
                <a:latin typeface="Tahoma" charset="0"/>
              </a:rPr>
              <a:t>We made the leap that the narrative would be in 3 outcome areas </a:t>
            </a:r>
            <a:r>
              <a:rPr lang="en-US" u="sng">
                <a:latin typeface="Tahoma" charset="0"/>
              </a:rPr>
              <a:t>not</a:t>
            </a:r>
            <a:r>
              <a:rPr lang="en-US">
                <a:latin typeface="Tahoma" charset="0"/>
              </a:rPr>
              <a:t> domains.</a:t>
            </a:r>
          </a:p>
          <a:p>
            <a:pPr eaLnBrk="1" hangingPunct="1"/>
            <a:r>
              <a:rPr lang="en-US">
                <a:latin typeface="Tahoma" charset="0"/>
              </a:rPr>
              <a:t>January –March 2007</a:t>
            </a:r>
          </a:p>
          <a:p>
            <a:pPr lvl="1" eaLnBrk="1" hangingPunct="1"/>
            <a:r>
              <a:rPr lang="en-US">
                <a:latin typeface="Tahoma" charset="0"/>
              </a:rPr>
              <a:t>State roll out</a:t>
            </a:r>
          </a:p>
          <a:p>
            <a:pPr lvl="1" eaLnBrk="1" hangingPunct="1"/>
            <a:r>
              <a:rPr lang="en-US">
                <a:latin typeface="Tahoma" charset="0"/>
              </a:rPr>
              <a:t>Localities given the option on how to write narratives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2F964-D024-0F41-AFA4-9106C49F4C4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985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Where We Started in Norfolk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Rationale for the change:</a:t>
            </a:r>
          </a:p>
          <a:p>
            <a:pPr lvl="1" eaLnBrk="1" hangingPunct="1"/>
            <a:r>
              <a:rPr lang="en-US">
                <a:latin typeface="Tahoma" charset="0"/>
              </a:rPr>
              <a:t>Wanted a functional narrative</a:t>
            </a:r>
          </a:p>
          <a:p>
            <a:pPr lvl="1" eaLnBrk="1" hangingPunct="1"/>
            <a:r>
              <a:rPr lang="en-US">
                <a:latin typeface="Tahoma" charset="0"/>
              </a:rPr>
              <a:t>Wanted the family to be involved</a:t>
            </a:r>
          </a:p>
          <a:p>
            <a:pPr lvl="1" eaLnBrk="1" hangingPunct="1"/>
            <a:r>
              <a:rPr lang="en-US">
                <a:latin typeface="Tahoma" charset="0"/>
              </a:rPr>
              <a:t>Acknowledged the need for family input for a variety of settings/situations</a:t>
            </a:r>
          </a:p>
          <a:p>
            <a:pPr lvl="1" eaLnBrk="1" hangingPunct="1"/>
            <a:r>
              <a:rPr lang="en-US">
                <a:latin typeface="Tahoma" charset="0"/>
              </a:rPr>
              <a:t>Desire to streamline the process</a:t>
            </a:r>
          </a:p>
          <a:p>
            <a:pPr lvl="1" eaLnBrk="1" hangingPunct="1"/>
            <a:r>
              <a:rPr lang="en-US">
                <a:latin typeface="Tahoma" charset="0"/>
              </a:rPr>
              <a:t>Meaningful activity vs. one more thing to do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2F964-D024-0F41-AFA4-9106C49F4C4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295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Garamond" charset="0"/>
              </a:rPr>
              <a:t>Decision to move to state wide integration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Decision made in Spring 2012 to require integration of child outcomes in IFSP for all IFSPs in Virginia by 7/1/13</a:t>
            </a:r>
          </a:p>
          <a:p>
            <a:pPr eaLnBrk="1" hangingPunct="1"/>
            <a:r>
              <a:rPr lang="en-US">
                <a:latin typeface="Tahoma" charset="0"/>
              </a:rPr>
              <a:t>Integration includes routines and activities  as a more prominent part of the IFSP</a:t>
            </a:r>
          </a:p>
          <a:p>
            <a:pPr eaLnBrk="1" hangingPunct="1"/>
            <a:r>
              <a:rPr lang="en-US">
                <a:latin typeface="Tahoma" charset="0"/>
              </a:rPr>
              <a:t>Assessment narrative written in the 3 outcome areas, not domains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2F964-D024-0F41-AFA4-9106C49F4C4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031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Disconnect?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States accountable for….</a:t>
            </a:r>
          </a:p>
          <a:p>
            <a:r>
              <a:rPr lang="en-US" dirty="0" smtClean="0"/>
              <a:t>Programs working toward….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Providers focus on….</a:t>
            </a:r>
          </a:p>
          <a:p>
            <a:r>
              <a:rPr lang="en-US" dirty="0" smtClean="0"/>
              <a:t>Children achieve….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smtClean="0"/>
              <a:t>2012 Measuring and Improving  Child and Family Outcomes Conference</a:t>
            </a:r>
            <a:endParaRPr lang="en-US" sz="1200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7552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Where We Are Now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Child Outcomes Workgroup</a:t>
            </a:r>
          </a:p>
          <a:p>
            <a:pPr lvl="1" eaLnBrk="1" hangingPunct="1"/>
            <a:r>
              <a:rPr lang="en-US">
                <a:latin typeface="Tahoma" charset="0"/>
              </a:rPr>
              <a:t>New summary statements</a:t>
            </a:r>
          </a:p>
          <a:p>
            <a:pPr lvl="1" eaLnBrk="1" hangingPunct="1"/>
            <a:r>
              <a:rPr lang="en-US">
                <a:latin typeface="Tahoma" charset="0"/>
              </a:rPr>
              <a:t>Updated </a:t>
            </a:r>
            <a:r>
              <a:rPr lang="ja-JP" altLang="en-US">
                <a:latin typeface="Tahoma" charset="0"/>
              </a:rPr>
              <a:t>“</a:t>
            </a:r>
            <a:r>
              <a:rPr lang="en-US">
                <a:latin typeface="Tahoma" charset="0"/>
              </a:rPr>
              <a:t>book</a:t>
            </a:r>
            <a:r>
              <a:rPr lang="ja-JP" altLang="en-US">
                <a:latin typeface="Tahoma" charset="0"/>
              </a:rPr>
              <a:t>”</a:t>
            </a:r>
            <a:r>
              <a:rPr lang="en-US">
                <a:latin typeface="Tahoma" charset="0"/>
              </a:rPr>
              <a:t> </a:t>
            </a:r>
          </a:p>
          <a:p>
            <a:pPr lvl="1" eaLnBrk="1" hangingPunct="1"/>
            <a:r>
              <a:rPr lang="en-US">
                <a:latin typeface="Tahoma" charset="0"/>
              </a:rPr>
              <a:t>Developing changes</a:t>
            </a:r>
          </a:p>
          <a:p>
            <a:pPr eaLnBrk="1" hangingPunct="1"/>
            <a:r>
              <a:rPr lang="en-US">
                <a:latin typeface="Tahoma" charset="0"/>
              </a:rPr>
              <a:t>Early Implementers</a:t>
            </a:r>
          </a:p>
          <a:p>
            <a:pPr lvl="1" eaLnBrk="1" hangingPunct="1"/>
            <a:r>
              <a:rPr lang="en-US">
                <a:latin typeface="Tahoma" charset="0"/>
              </a:rPr>
              <a:t>2 local systems per region (10 total)</a:t>
            </a:r>
          </a:p>
          <a:p>
            <a:pPr lvl="1" eaLnBrk="1" hangingPunct="1"/>
            <a:r>
              <a:rPr lang="en-US">
                <a:latin typeface="Tahoma" charset="0"/>
              </a:rPr>
              <a:t>Monthly conference calls / TA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2F964-D024-0F41-AFA4-9106C49F4C4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30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Where We Are Now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Challenges:</a:t>
            </a:r>
          </a:p>
          <a:p>
            <a:pPr lvl="1" eaLnBrk="1" hangingPunct="1"/>
            <a:r>
              <a:rPr lang="en-US">
                <a:latin typeface="Tahoma" charset="0"/>
              </a:rPr>
              <a:t>Typical development knowledge is still a concern</a:t>
            </a:r>
          </a:p>
          <a:p>
            <a:pPr lvl="1" eaLnBrk="1" hangingPunct="1"/>
            <a:r>
              <a:rPr lang="en-US">
                <a:latin typeface="Tahoma" charset="0"/>
              </a:rPr>
              <a:t>Staff are still struggling with the ratings which is affecting inter-rater reliability</a:t>
            </a:r>
          </a:p>
          <a:p>
            <a:pPr lvl="1" eaLnBrk="1" hangingPunct="1"/>
            <a:r>
              <a:rPr lang="en-US">
                <a:latin typeface="Tahoma" charset="0"/>
              </a:rPr>
              <a:t>Cognitive processing to translate from domains to the 3 outcomes on the spot</a:t>
            </a:r>
          </a:p>
          <a:p>
            <a:pPr lvl="1" eaLnBrk="1" hangingPunct="1"/>
            <a:r>
              <a:rPr lang="en-US">
                <a:latin typeface="Tahoma" charset="0"/>
              </a:rPr>
              <a:t>Some resistance to change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2F964-D024-0F41-AFA4-9106C49F4C4B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317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Garamond" charset="0"/>
              </a:rPr>
              <a:t>Statewide Implementation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114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Revising our booklet of requirements, aids and typical development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9674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2F964-D024-0F41-AFA4-9106C49F4C4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645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Statewide Implementation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New Summary Statements</a:t>
            </a:r>
          </a:p>
          <a:p>
            <a:endParaRPr lang="en-US">
              <a:latin typeface="Tahoma" charset="0"/>
            </a:endParaRPr>
          </a:p>
        </p:txBody>
      </p:sp>
      <p:pic>
        <p:nvPicPr>
          <p:cNvPr id="10245" name="Picture 5" descr="FullScree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20357" r="30833" b="5534"/>
          <a:stretch>
            <a:fillRect/>
          </a:stretch>
        </p:blipFill>
        <p:spPr bwMode="auto">
          <a:xfrm>
            <a:off x="2514600" y="2590800"/>
            <a:ext cx="373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2F964-D024-0F41-AFA4-9106C49F4C4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179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Garamond" charset="0"/>
              </a:rPr>
              <a:t>Statewide Implementation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114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Emphasis on Quality Practices from referral thru transition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22290" r="21043" b="6902"/>
          <a:stretch>
            <a:fillRect/>
          </a:stretch>
        </p:blipFill>
        <p:spPr bwMode="auto">
          <a:xfrm>
            <a:off x="2514600" y="2971800"/>
            <a:ext cx="3429000" cy="35956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2F964-D024-0F41-AFA4-9106C49F4C4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154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Garamond" charset="0"/>
              </a:rPr>
              <a:t>Statewide Implementation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1 webinar completed and archived</a:t>
            </a:r>
          </a:p>
          <a:p>
            <a:pPr eaLnBrk="1" hangingPunct="1"/>
            <a:r>
              <a:rPr lang="en-US">
                <a:latin typeface="Tahoma" charset="0"/>
              </a:rPr>
              <a:t>More planned</a:t>
            </a:r>
          </a:p>
          <a:p>
            <a:pPr eaLnBrk="1" hangingPunct="1"/>
            <a:r>
              <a:rPr lang="en-US">
                <a:latin typeface="Tahoma" charset="0"/>
              </a:rPr>
              <a:t>Mixture of webinars and face to face training planned</a:t>
            </a:r>
          </a:p>
          <a:p>
            <a:pPr eaLnBrk="1" hangingPunct="1"/>
            <a:r>
              <a:rPr lang="en-US">
                <a:latin typeface="Tahoma" charset="0"/>
              </a:rPr>
              <a:t>Required trainings- online modules/ EI certification and practice manual </a:t>
            </a:r>
          </a:p>
          <a:p>
            <a:pPr eaLnBrk="1" hangingPunct="1"/>
            <a:endParaRPr lang="en-US" b="1">
              <a:latin typeface="Tahom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2F964-D024-0F41-AFA4-9106C49F4C4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120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Garamond" charset="0"/>
              </a:rPr>
              <a:t>Critical Aspects of Implementation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FEEDBACK</a:t>
            </a:r>
          </a:p>
          <a:p>
            <a:pPr lvl="1" eaLnBrk="1" hangingPunct="1"/>
            <a:r>
              <a:rPr lang="en-US">
                <a:latin typeface="Tahoma" charset="0"/>
              </a:rPr>
              <a:t>Supervisors / identified staff to attend assessments/IFSPs</a:t>
            </a:r>
          </a:p>
          <a:p>
            <a:pPr lvl="1" eaLnBrk="1" hangingPunct="1"/>
            <a:r>
              <a:rPr lang="en-US">
                <a:latin typeface="Tahoma" charset="0"/>
              </a:rPr>
              <a:t>Feedback at the local and state level to programs on the narratives / outcomes ratings.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/>
              </a:rPr>
              <a:t>2012 Measuring and Improving  Child and Family Outcomes Conference</a:t>
            </a:r>
            <a:endParaRPr lang="en-US">
              <a:latin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2F964-D024-0F41-AFA4-9106C49F4C4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768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05" b="1980"/>
          <a:stretch/>
        </p:blipFill>
        <p:spPr>
          <a:xfrm>
            <a:off x="2895600" y="2057399"/>
            <a:ext cx="3256138" cy="348480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48768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67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1863259"/>
      </p:ext>
    </p:extLst>
  </p:cSld>
  <p:clrMapOvr>
    <a:masterClrMapping/>
  </p:clrMapOvr>
  <p:transition>
    <p:split orient="vert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Contact Information</a:t>
            </a:r>
          </a:p>
          <a:p>
            <a:pPr marL="0" indent="0" algn="ctr">
              <a:buNone/>
            </a:pPr>
            <a:endParaRPr lang="en-US" u="sng" dirty="0" smtClean="0"/>
          </a:p>
          <a:p>
            <a:pPr marL="0" indent="0" algn="ctr">
              <a:buNone/>
            </a:pPr>
            <a:r>
              <a:rPr lang="en-US" dirty="0" smtClean="0"/>
              <a:t>Kathi Gillaspy:  </a:t>
            </a:r>
            <a:r>
              <a:rPr lang="en-US" dirty="0" smtClean="0">
                <a:hlinkClick r:id="rId2"/>
              </a:rPr>
              <a:t>kathi.gillaspy@unc.edu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Megan Vinh:  mvinh@uoregon.edu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4800" y="6248400"/>
            <a:ext cx="48768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68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1250114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Across Levels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5400" y="2514600"/>
            <a:ext cx="7086600" cy="3733800"/>
          </a:xfrm>
        </p:spPr>
        <p:txBody>
          <a:bodyPr/>
          <a:lstStyle/>
          <a:p>
            <a:r>
              <a:rPr lang="en-US" dirty="0" smtClean="0"/>
              <a:t>States accountable for….</a:t>
            </a:r>
          </a:p>
          <a:p>
            <a:r>
              <a:rPr lang="en-US" dirty="0" smtClean="0"/>
              <a:t>Programs working toward….</a:t>
            </a:r>
          </a:p>
          <a:p>
            <a:r>
              <a:rPr lang="en-US" dirty="0" smtClean="0"/>
              <a:t>Providers focus on….</a:t>
            </a:r>
          </a:p>
          <a:p>
            <a:r>
              <a:rPr lang="en-US" dirty="0" smtClean="0"/>
              <a:t>Children achieve….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575" y="63547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smtClean="0"/>
              <a:t>2012 Measuring and Improving  Child and Family Outcomes Conference</a:t>
            </a:r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419600" y="2057400"/>
            <a:ext cx="3886200" cy="4191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….the 3 outcomes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13384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Goals for EI and ECSE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For children: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“To enable young children to be active and successful participants during the early childhood years and in the future in a variety of settings – in their homes with their families, in child care, preschool or school programs, and in the community.” 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sz="1400" i="1" dirty="0" smtClean="0"/>
              <a:t>  Based on the ECO stakeholder process when identifying 3 functional outcomes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575" y="63547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smtClean="0"/>
              <a:t>2012 Measuring and Improving  Child and Family Outcomes Conference</a:t>
            </a:r>
            <a:endParaRPr lang="en-US" sz="12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80500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Pieces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575" y="63547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2012 Measuring and Improving  Child and Family Outcomes Conference</a:t>
            </a:r>
            <a:endParaRPr lang="en-US" sz="1200" dirty="0"/>
          </a:p>
        </p:txBody>
      </p:sp>
      <p:sp>
        <p:nvSpPr>
          <p:cNvPr id="10" name="Isosceles Triangle 9"/>
          <p:cNvSpPr/>
          <p:nvPr/>
        </p:nvSpPr>
        <p:spPr bwMode="auto">
          <a:xfrm>
            <a:off x="1905000" y="3048000"/>
            <a:ext cx="2514600" cy="2514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4495800" y="3048000"/>
            <a:ext cx="2590800" cy="2514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02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Assessment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5105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Planning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5562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skills the child uses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5715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to do next</a:t>
            </a:r>
            <a:endParaRPr lang="en-US" dirty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6858000" y="62484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E7A2F964-D024-0F41-AFA4-9106C49F4C4B}" type="slidenum">
              <a:rPr lang="en-US" sz="1400" smtClean="0"/>
              <a:pPr algn="r"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80515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378&quot;&gt;&lt;object type=&quot;3&quot; unique_id=&quot;10645&quot;&gt;&lt;property id=&quot;20148&quot; value=&quot;5&quot;/&gt;&lt;property id=&quot;20300&quot; value=&quot;Slide 1 - &amp;quot;Taking the Plunge: First Steps to Integrating Child Outcomes into the IFSP/IEP Process&amp;quot;&quot;/&gt;&lt;property id=&quot;20307&quot; value=&quot;907&quot;/&gt;&lt;/object&gt;&lt;object type=&quot;3&quot; unique_id=&quot;10653&quot;&gt;&lt;property id=&quot;20148&quot; value=&quot;5&quot;/&gt;&lt;property id=&quot;20300&quot; value=&quot;Slide 2 - &amp;quot;Setting the Context - History&amp;quot;&quot;/&gt;&lt;property id=&quot;20307&quot; value=&quot;909&quot;/&gt;&lt;/object&gt;&lt;object type=&quot;3&quot; unique_id=&quot;10654&quot;&gt;&lt;property id=&quot;20148&quot; value=&quot;5&quot;/&gt;&lt;property id=&quot;20300&quot; value=&quot;Slide 3 - &amp;quot;Setting the Context - History&amp;quot;&quot;/&gt;&lt;property id=&quot;20307&quot; value=&quot;910&quot;/&gt;&lt;/object&gt;&lt;object type=&quot;3&quot; unique_id=&quot;10655&quot;&gt;&lt;property id=&quot;20148&quot; value=&quot;5&quot;/&gt;&lt;property id=&quot;20300&quot; value=&quot;Slide 4 - &amp;quot;&amp;#x0D;&amp;#x0A;&amp;#x0D;&amp;#x0A;&amp;#x0D;&amp;#x0A;Integrating Outcomes Measurement: Focus and Purpose&amp;#x0D;&amp;#x0A;&amp;#x0D;&amp;#x0A;&amp;quot;&quot;/&gt;&lt;property id=&quot;20307&quot; value=&quot;911&quot;/&gt;&lt;/object&gt;&lt;object type=&quot;3&quot; unique_id=&quot;10656&quot;&gt;&lt;property id=&quot;20148&quot; value=&quot;5&quot;/&gt;&lt;property id=&quot;20300&quot; value=&quot;Slide 5 - &amp;quot;Integrating outcomes is…&amp;quot;&quot;/&gt;&lt;property id=&quot;20307&quot; value=&quot;912&quot;/&gt;&lt;/object&gt;&lt;object type=&quot;3&quot; unique_id=&quot;10657&quot;&gt;&lt;property id=&quot;20148&quot; value=&quot;5&quot;/&gt;&lt;property id=&quot;20300&quot; value=&quot;Slide 6 - &amp;quot;Disconnect?&amp;quot;&quot;/&gt;&lt;property id=&quot;20307&quot; value=&quot;913&quot;/&gt;&lt;/object&gt;&lt;object type=&quot;3&quot; unique_id=&quot;10658&quot;&gt;&lt;property id=&quot;20148&quot; value=&quot;5&quot;/&gt;&lt;property id=&quot;20300&quot; value=&quot;Slide 7 - &amp;quot;Alignment Across Levels&amp;quot;&quot;/&gt;&lt;property id=&quot;20307&quot; value=&quot;914&quot;/&gt;&lt;/object&gt;&lt;object type=&quot;3&quot; unique_id=&quot;10659&quot;&gt;&lt;property id=&quot;20148&quot; value=&quot;5&quot;/&gt;&lt;property id=&quot;20300&quot; value=&quot;Slide 8 - &amp;quot;Ultimate Goals for EI and ECSE &amp;quot;&quot;/&gt;&lt;property id=&quot;20307&quot; value=&quot;915&quot;/&gt;&lt;/object&gt;&lt;object type=&quot;3&quot; unique_id=&quot;10660&quot;&gt;&lt;property id=&quot;20148&quot; value=&quot;5&quot;/&gt;&lt;property id=&quot;20300&quot; value=&quot;Slide 9 - &amp;quot;The Pieces&amp;quot;&quot;/&gt;&lt;property id=&quot;20307&quot; value=&quot;916&quot;/&gt;&lt;/object&gt;&lt;object type=&quot;3&quot; unique_id=&quot;10661&quot;&gt;&lt;property id=&quot;20148&quot; value=&quot;5&quot;/&gt;&lt;property id=&quot;20300&quot; value=&quot;Slide 10 - &amp;quot;The Pieces &amp;quot;&quot;/&gt;&lt;property id=&quot;20307&quot; value=&quot;917&quot;/&gt;&lt;/object&gt;&lt;object type=&quot;3&quot; unique_id=&quot;10662&quot;&gt;&lt;property id=&quot;20148&quot; value=&quot;5&quot;/&gt;&lt;property id=&quot;20300&quot; value=&quot;Slide 11 - &amp;quot;What is the Framework Guiding&amp;#x0D;&amp;#x0A; Our Thinking?  &amp;quot;&quot;/&gt;&lt;property id=&quot;20307&quot; value=&quot;918&quot;/&gt;&lt;/object&gt;&lt;object type=&quot;3&quot; unique_id=&quot;10663&quot;&gt;&lt;property id=&quot;20148&quot; value=&quot;5&quot;/&gt;&lt;property id=&quot;20300&quot; value=&quot;Slide 12 - &amp;quot;The Outcomes as a Guiding Framework&amp;quot;&quot;/&gt;&lt;property id=&quot;20307&quot; value=&quot;919&quot;/&gt;&lt;/object&gt;&lt;object type=&quot;3&quot; unique_id=&quot;10664&quot;&gt;&lt;property id=&quot;20148&quot; value=&quot;5&quot;/&gt;&lt;property id=&quot;20300&quot; value=&quot;Slide 13 - &amp;quot;Putting the Pieces Together&amp;quot;&quot;/&gt;&lt;property id=&quot;20307&quot; value=&quot;920&quot;/&gt;&lt;/object&gt;&lt;object type=&quot;3&quot; unique_id=&quot;10665&quot;&gt;&lt;property id=&quot;20148&quot; value=&quot;5&quot;/&gt;&lt;property id=&quot;20300&quot; value=&quot;Slide 14 - &amp;quot;Why Use the Outcomes??&amp;quot;&quot;/&gt;&lt;property id=&quot;20307&quot; value=&quot;921&quot;/&gt;&lt;/object&gt;&lt;object type=&quot;3&quot; unique_id=&quot;10666&quot;&gt;&lt;property id=&quot;20148&quot; value=&quot;5&quot;/&gt;&lt;property id=&quot;20300&quot; value=&quot;Slide 15 - &amp;quot;What Might It Look Like? &amp;#x0D;&amp;#x0A;Assessment&amp;quot;&quot;/&gt;&lt;property id=&quot;20307&quot; value=&quot;922&quot;/&gt;&lt;/object&gt;&lt;object type=&quot;3&quot; unique_id=&quot;10667&quot;&gt;&lt;property id=&quot;20148&quot; value=&quot;5&quot;/&gt;&lt;property id=&quot;20300&quot; value=&quot;Slide 16 - &amp;quot;What Might It Look Like?&amp;#x0D;&amp;#x0A;IFSP/IEPs&amp;quot;&quot;/&gt;&lt;property id=&quot;20307&quot; value=&quot;923&quot;/&gt;&lt;/object&gt;&lt;object type=&quot;3&quot; unique_id=&quot;10668&quot;&gt;&lt;property id=&quot;20148&quot; value=&quot;5&quot;/&gt;&lt;property id=&quot;20300&quot; value=&quot;Slide 17 - &amp;quot;What Might It Look Like?&amp;#x0D;&amp;#x0A;Understandable, Measurable&amp;quot;&quot;/&gt;&lt;property id=&quot;20307&quot; value=&quot;924&quot;/&gt;&lt;/object&gt;&lt;object type=&quot;3&quot; unique_id=&quot;10669&quot;&gt;&lt;property id=&quot;20148&quot; value=&quot;5&quot;/&gt;&lt;property id=&quot;20300&quot; value=&quot;Slide 18 - &amp;quot;Current Status&amp;quot;&quot;/&gt;&lt;property id=&quot;20307&quot; value=&quot;925&quot;/&gt;&lt;/object&gt;&lt;object type=&quot;3&quot; unique_id=&quot;10670&quot;&gt;&lt;property id=&quot;20148&quot; value=&quot;5&quot;/&gt;&lt;property id=&quot;20300&quot; value=&quot;Slide 19 - &amp;quot;Implementation Frameworks&amp;quot;&quot;/&gt;&lt;property id=&quot;20307&quot; value=&quot;926&quot;/&gt;&lt;/object&gt;&lt;object type=&quot;3&quot; unique_id=&quot;10671&quot;&gt;&lt;property id=&quot;20148&quot; value=&quot;5&quot;/&gt;&lt;property id=&quot;20300&quot; value=&quot;Slide 20 - &amp;quot;Implementation Stages&amp;quot;&quot;/&gt;&lt;property id=&quot;20307&quot; value=&quot;927&quot;/&gt;&lt;/object&gt;&lt;object type=&quot;3&quot; unique_id=&quot;10672&quot;&gt;&lt;property id=&quot;20148&quot; value=&quot;5&quot;/&gt;&lt;property id=&quot;20300&quot; value=&quot;Slide 21 - &amp;quot;Exploration&amp;quot;&quot;/&gt;&lt;property id=&quot;20307&quot; value=&quot;928&quot;/&gt;&lt;/object&gt;&lt;object type=&quot;3&quot; unique_id=&quot;10673&quot;&gt;&lt;property id=&quot;20148&quot; value=&quot;5&quot;/&gt;&lt;property id=&quot;20300&quot; value=&quot;Slide 22 - &amp;quot;Installation&amp;quot;&quot;/&gt;&lt;property id=&quot;20307&quot; value=&quot;929&quot;/&gt;&lt;/object&gt;&lt;object type=&quot;3&quot; unique_id=&quot;10674&quot;&gt;&lt;property id=&quot;20148&quot; value=&quot;5&quot;/&gt;&lt;property id=&quot;20300&quot; value=&quot;Slide 23 - &amp;quot;Developing an Integrated IFSP: A Work in Progress&amp;quot;&quot;/&gt;&lt;property id=&quot;20307&quot; value=&quot;931&quot;/&gt;&lt;/object&gt;&lt;object type=&quot;3&quot; unique_id=&quot;10675&quot;&gt;&lt;property id=&quot;20148&quot; value=&quot;5&quot;/&gt;&lt;property id=&quot;20300&quot; value=&quot;Slide 24 - &amp;quot;Wisconsin’s Driving Force:&amp;quot;&quot;/&gt;&lt;property id=&quot;20307&quot; value=&quot;932&quot;/&gt;&lt;/object&gt;&lt;object type=&quot;3&quot; unique_id=&quot;10676&quot;&gt;&lt;property id=&quot;20148&quot; value=&quot;5&quot;/&gt;&lt;property id=&quot;20300&quot; value=&quot;Slide 25 - &amp;quot;An abbreviated history&amp;quot;&quot;/&gt;&lt;property id=&quot;20307&quot; value=&quot;933&quot;/&gt;&lt;/object&gt;&lt;object type=&quot;3&quot; unique_id=&quot;10677&quot;&gt;&lt;property id=&quot;20148&quot; value=&quot;5&quot;/&gt;&lt;property id=&quot;20300&quot; value=&quot;Slide 26 - &amp;quot;Birth to 3 slows and reflects&amp;quot;&quot;/&gt;&lt;property id=&quot;20307&quot; value=&quot;934&quot;/&gt;&lt;/object&gt;&lt;object type=&quot;3&quot; unique_id=&quot;10678&quot;&gt;&lt;property id=&quot;20148&quot; value=&quot;5&quot;/&gt;&lt;property id=&quot;20300&quot; value=&quot;Slide 27 - &amp;quot;Birth to 3 slows and reflects &amp;#x0D;&amp;#x0A;…Continued&amp;quot;&quot;/&gt;&lt;property id=&quot;20307&quot; value=&quot;935&quot;/&gt;&lt;/object&gt;&lt;object type=&quot;3&quot; unique_id=&quot;10679&quot;&gt;&lt;property id=&quot;20148&quot; value=&quot;5&quot;/&gt;&lt;property id=&quot;20300&quot; value=&quot;Slide 28 - &amp;quot;Data Improvement&amp;quot;&quot;/&gt;&lt;property id=&quot;20307&quot; value=&quot;936&quot;/&gt;&lt;/object&gt;&lt;object type=&quot;3&quot; unique_id=&quot;10680&quot;&gt;&lt;property id=&quot;20148&quot; value=&quot;5&quot;/&gt;&lt;property id=&quot;20300&quot; value=&quot;Slide 29 - &amp;quot;The Big Aha&amp;#x0D;&amp;#x0A;Bring in the Stakeholders&amp;quot;&quot;/&gt;&lt;property id=&quot;20307&quot; value=&quot;937&quot;/&gt;&lt;/object&gt;&lt;object type=&quot;3&quot; unique_id=&quot;10681&quot;&gt;&lt;property id=&quot;20148&quot; value=&quot;5&quot;/&gt;&lt;property id=&quot;20300&quot; value=&quot;Slide 30 - &amp;quot;Current Status&amp;quot;&quot;/&gt;&lt;property id=&quot;20307&quot; value=&quot;938&quot;/&gt;&lt;/object&gt;&lt;object type=&quot;3&quot; unique_id=&quot;10682&quot;&gt;&lt;property id=&quot;20148&quot; value=&quot;5&quot;/&gt;&lt;property id=&quot;20300&quot; value=&quot;Slide 31 - &amp;quot;Next Steps&amp;quot;&quot;/&gt;&lt;property id=&quot;20307&quot; value=&quot;939&quot;/&gt;&lt;/object&gt;&lt;object type=&quot;3&quot; unique_id=&quot;10683&quot;&gt;&lt;property id=&quot;20148&quot; value=&quot;5&quot;/&gt;&lt;property id=&quot;20300&quot; value=&quot;Slide 32 - &amp;quot;Lessons Learned&amp;quot;&quot;/&gt;&lt;property id=&quot;20307&quot; value=&quot;940&quot;/&gt;&lt;/object&gt;&lt;object type=&quot;3&quot; unique_id=&quot;10684&quot;&gt;&lt;property id=&quot;20148&quot; value=&quot;5&quot;/&gt;&lt;property id=&quot;20300&quot; value=&quot;Slide 33 - &amp;quot;Live from Vermont!&amp;#x0D;&amp;#x0A;&amp;#x0D;&amp;#x0A;&amp;quot;&quot;/&gt;&lt;property id=&quot;20307&quot; value=&quot;954&quot;/&gt;&lt;/object&gt;&lt;object type=&quot;3&quot; unique_id=&quot;10685&quot;&gt;&lt;property id=&quot;20148&quot; value=&quot;5&quot;/&gt;&lt;property id=&quot;20300&quot; value=&quot;Slide 34&quot;/&gt;&lt;property id=&quot;20307&quot; value=&quot;955&quot;/&gt;&lt;/object&gt;&lt;object type=&quot;3&quot; unique_id=&quot;10686&quot;&gt;&lt;property id=&quot;20148&quot; value=&quot;5&quot;/&gt;&lt;property id=&quot;20300&quot; value=&quot;Slide 35&quot;/&gt;&lt;property id=&quot;20307&quot; value=&quot;956&quot;/&gt;&lt;/object&gt;&lt;object type=&quot;3&quot; unique_id=&quot;10687&quot;&gt;&lt;property id=&quot;20148&quot; value=&quot;5&quot;/&gt;&lt;property id=&quot;20300&quot; value=&quot;Slide 36&quot;/&gt;&lt;property id=&quot;20307&quot; value=&quot;957&quot;/&gt;&lt;/object&gt;&lt;object type=&quot;3&quot; unique_id=&quot;10688&quot;&gt;&lt;property id=&quot;20148&quot; value=&quot;5&quot;/&gt;&lt;property id=&quot;20300&quot; value=&quot;Slide 37 - &amp;quot;Data Collection  &amp;quot;&quot;/&gt;&lt;property id=&quot;20307&quot; value=&quot;958&quot;/&gt;&lt;/object&gt;&lt;object type=&quot;3&quot; unique_id=&quot;10689&quot;&gt;&lt;property id=&quot;20148&quot; value=&quot;5&quot;/&gt;&lt;property id=&quot;20300&quot; value=&quot;Slide 38&quot;/&gt;&lt;property id=&quot;20307&quot; value=&quot;959&quot;/&gt;&lt;/object&gt;&lt;object type=&quot;3&quot; unique_id=&quot;10690&quot;&gt;&lt;property id=&quot;20148&quot; value=&quot;5&quot;/&gt;&lt;property id=&quot;20300&quot; value=&quot;Slide 39&quot;/&gt;&lt;property id=&quot;20307&quot; value=&quot;960&quot;/&gt;&lt;/object&gt;&lt;object type=&quot;3&quot; unique_id=&quot;10691&quot;&gt;&lt;property id=&quot;20148&quot; value=&quot;5&quot;/&gt;&lt;property id=&quot;20300&quot; value=&quot;Slide 40&quot;/&gt;&lt;property id=&quot;20307&quot; value=&quot;961&quot;/&gt;&lt;/object&gt;&lt;object type=&quot;3&quot; unique_id=&quot;10692&quot;&gt;&lt;property id=&quot;20148&quot; value=&quot;5&quot;/&gt;&lt;property id=&quot;20300&quot; value=&quot;Slide 41&quot;/&gt;&lt;property id=&quot;20307&quot; value=&quot;962&quot;/&gt;&lt;/object&gt;&lt;object type=&quot;3&quot; unique_id=&quot;10693&quot;&gt;&lt;property id=&quot;20148&quot; value=&quot;5&quot;/&gt;&lt;property id=&quot;20300&quot; value=&quot;Slide 42&quot;/&gt;&lt;property id=&quot;20307&quot; value=&quot;963&quot;/&gt;&lt;/object&gt;&lt;object type=&quot;3&quot; unique_id=&quot;10694&quot;&gt;&lt;property id=&quot;20148&quot; value=&quot;5&quot;/&gt;&lt;property id=&quot;20300&quot; value=&quot;Slide 43&quot;/&gt;&lt;property id=&quot;20307&quot; value=&quot;964&quot;/&gt;&lt;/object&gt;&lt;object type=&quot;3&quot; unique_id=&quot;10695&quot;&gt;&lt;property id=&quot;20148&quot; value=&quot;5&quot;/&gt;&lt;property id=&quot;20300&quot; value=&quot;Slide 44&quot;/&gt;&lt;property id=&quot;20307&quot; value=&quot;965&quot;/&gt;&lt;/object&gt;&lt;object type=&quot;3&quot; unique_id=&quot;10696&quot;&gt;&lt;property id=&quot;20148&quot; value=&quot;5&quot;/&gt;&lt;property id=&quot;20300&quot; value=&quot;Slide 45&quot;/&gt;&lt;property id=&quot;20307&quot; value=&quot;966&quot;/&gt;&lt;/object&gt;&lt;object type=&quot;3&quot; unique_id=&quot;10697&quot;&gt;&lt;property id=&quot;20148&quot; value=&quot;5&quot;/&gt;&lt;property id=&quot;20300&quot; value=&quot;Slide 46&quot;/&gt;&lt;property id=&quot;20307&quot; value=&quot;967&quot;/&gt;&lt;/object&gt;&lt;object type=&quot;3&quot; unique_id=&quot;10698&quot;&gt;&lt;property id=&quot;20148&quot; value=&quot;5&quot;/&gt;&lt;property id=&quot;20300&quot; value=&quot;Slide 47&quot;/&gt;&lt;property id=&quot;20307&quot; value=&quot;968&quot;/&gt;&lt;/object&gt;&lt;object type=&quot;3&quot; unique_id=&quot;10699&quot;&gt;&lt;property id=&quot;20148&quot; value=&quot;5&quot;/&gt;&lt;property id=&quot;20300&quot; value=&quot;Slide 48&quot;/&gt;&lt;property id=&quot;20307&quot; value=&quot;969&quot;/&gt;&lt;/object&gt;&lt;object type=&quot;3&quot; unique_id=&quot;10700&quot;&gt;&lt;property id=&quot;20148&quot; value=&quot;5&quot;/&gt;&lt;property id=&quot;20300&quot; value=&quot;Slide 49&quot;/&gt;&lt;property id=&quot;20307&quot; value=&quot;970&quot;/&gt;&lt;/object&gt;&lt;object type=&quot;3&quot; unique_id=&quot;10701&quot;&gt;&lt;property id=&quot;20148&quot; value=&quot;5&quot;/&gt;&lt;property id=&quot;20300&quot; value=&quot;Slide 50&quot;/&gt;&lt;property id=&quot;20307&quot; value=&quot;971&quot;/&gt;&lt;/object&gt;&lt;object type=&quot;3&quot; unique_id=&quot;10702&quot;&gt;&lt;property id=&quot;20148&quot; value=&quot;5&quot;/&gt;&lt;property id=&quot;20300&quot; value=&quot;Slide 51&quot;/&gt;&lt;property id=&quot;20307&quot; value=&quot;972&quot;/&gt;&lt;/object&gt;&lt;object type=&quot;3&quot; unique_id=&quot;10703&quot;&gt;&lt;property id=&quot;20148&quot; value=&quot;5&quot;/&gt;&lt;property id=&quot;20300&quot; value=&quot;Slide 52 - &amp;quot;Guidance developed for preschool to school-age IEP  transition &amp;quot;&quot;/&gt;&lt;property id=&quot;20307&quot; value=&quot;973&quot;/&gt;&lt;/object&gt;&lt;object type=&quot;3&quot; unique_id=&quot;10704&quot;&gt;&lt;property id=&quot;20148&quot; value=&quot;5&quot;/&gt;&lt;property id=&quot;20300&quot; value=&quot;Slide 53&quot;/&gt;&lt;property id=&quot;20307&quot; value=&quot;974&quot;/&gt;&lt;/object&gt;&lt;object type=&quot;3&quot; unique_id=&quot;10705&quot;&gt;&lt;property id=&quot;20148&quot; value=&quot;5&quot;/&gt;&lt;property id=&quot;20300&quot; value=&quot;Slide 54&quot;/&gt;&lt;property id=&quot;20307&quot; value=&quot;975&quot;/&gt;&lt;/object&gt;&lt;object type=&quot;3&quot; unique_id=&quot;10706&quot;&gt;&lt;property id=&quot;20148&quot; value=&quot;5&quot;/&gt;&lt;property id=&quot;20300&quot; value=&quot;Slide 55&quot;/&gt;&lt;property id=&quot;20307&quot; value=&quot;976&quot;/&gt;&lt;/object&gt;&lt;object type=&quot;3&quot; unique_id=&quot;10707&quot;&gt;&lt;property id=&quot;20148&quot; value=&quot;5&quot;/&gt;&lt;property id=&quot;20300&quot; value=&quot;Slide 56 - &amp;quot;Infant &amp;amp; Toddler Connection of Virginia&amp;amp;#x09;&amp;quot;&quot;/&gt;&lt;property id=&quot;20307&quot; value=&quot;942&quot;/&gt;&lt;/object&gt;&lt;object type=&quot;3&quot; unique_id=&quot;10708&quot;&gt;&lt;property id=&quot;20148&quot; value=&quot;5&quot;/&gt;&lt;property id=&quot;20300&quot; value=&quot;Slide 57 - &amp;quot;Where We Started&amp;quot;&quot;/&gt;&lt;property id=&quot;20307&quot; value=&quot;943&quot;/&gt;&lt;/object&gt;&lt;object type=&quot;3&quot; unique_id=&quot;10709&quot;&gt;&lt;property id=&quot;20148&quot; value=&quot;5&quot;/&gt;&lt;property id=&quot;20300&quot; value=&quot;Slide 58 - &amp;quot;Where We Started in Norfolk&amp;quot;&quot;/&gt;&lt;property id=&quot;20307&quot; value=&quot;944&quot;/&gt;&lt;/object&gt;&lt;object type=&quot;3&quot; unique_id=&quot;10710&quot;&gt;&lt;property id=&quot;20148&quot; value=&quot;5&quot;/&gt;&lt;property id=&quot;20300&quot; value=&quot;Slide 59 - &amp;quot;Decision to move to state wide integration&amp;quot;&quot;/&gt;&lt;property id=&quot;20307&quot; value=&quot;945&quot;/&gt;&lt;/object&gt;&lt;object type=&quot;3&quot; unique_id=&quot;10711&quot;&gt;&lt;property id=&quot;20148&quot; value=&quot;5&quot;/&gt;&lt;property id=&quot;20300&quot; value=&quot;Slide 60 - &amp;quot;Where We Are Now&amp;quot;&quot;/&gt;&lt;property id=&quot;20307&quot; value=&quot;946&quot;/&gt;&lt;/object&gt;&lt;object type=&quot;3&quot; unique_id=&quot;10712&quot;&gt;&lt;property id=&quot;20148&quot; value=&quot;5&quot;/&gt;&lt;property id=&quot;20300&quot; value=&quot;Slide 61 - &amp;quot;Where We Are Now&amp;quot;&quot;/&gt;&lt;property id=&quot;20307&quot; value=&quot;947&quot;/&gt;&lt;/object&gt;&lt;object type=&quot;3&quot; unique_id=&quot;10713&quot;&gt;&lt;property id=&quot;20148&quot; value=&quot;5&quot;/&gt;&lt;property id=&quot;20300&quot; value=&quot;Slide 62 - &amp;quot;Statewide Implementation&amp;quot;&quot;/&gt;&lt;property id=&quot;20307&quot; value=&quot;948&quot;/&gt;&lt;/object&gt;&lt;object type=&quot;3&quot; unique_id=&quot;10714&quot;&gt;&lt;property id=&quot;20148&quot; value=&quot;5&quot;/&gt;&lt;property id=&quot;20300&quot; value=&quot;Slide 63 - &amp;quot;Statewide Implementation&amp;quot;&quot;/&gt;&lt;property id=&quot;20307&quot; value=&quot;949&quot;/&gt;&lt;/object&gt;&lt;object type=&quot;3&quot; unique_id=&quot;10715&quot;&gt;&lt;property id=&quot;20148&quot; value=&quot;5&quot;/&gt;&lt;property id=&quot;20300&quot; value=&quot;Slide 64 - &amp;quot;Statewide Implementation&amp;quot;&quot;/&gt;&lt;property id=&quot;20307&quot; value=&quot;950&quot;/&gt;&lt;/object&gt;&lt;object type=&quot;3&quot; unique_id=&quot;10716&quot;&gt;&lt;property id=&quot;20148&quot; value=&quot;5&quot;/&gt;&lt;property id=&quot;20300&quot; value=&quot;Slide 65 - &amp;quot;Statewide Implementation&amp;quot;&quot;/&gt;&lt;property id=&quot;20307&quot; value=&quot;951&quot;/&gt;&lt;/object&gt;&lt;object type=&quot;3&quot; unique_id=&quot;10717&quot;&gt;&lt;property id=&quot;20148&quot; value=&quot;5&quot;/&gt;&lt;property id=&quot;20300&quot; value=&quot;Slide 66 - &amp;quot;Critical Aspects of Implementation&amp;quot;&quot;/&gt;&lt;property id=&quot;20307&quot; value=&quot;952&quot;/&gt;&lt;/object&gt;&lt;object type=&quot;3&quot; unique_id=&quot;10718&quot;&gt;&lt;property id=&quot;20148&quot; value=&quot;5&quot;/&gt;&lt;property id=&quot;20300&quot; value=&quot;Slide 67 - &amp;quot;Questions?&amp;quot;&quot;/&gt;&lt;property id=&quot;20307&quot; value=&quot;953&quot;/&gt;&lt;/object&gt;&lt;object type=&quot;3&quot; unique_id=&quot;10719&quot;&gt;&lt;property id=&quot;20148&quot; value=&quot;5&quot;/&gt;&lt;property id=&quot;20300&quot; value=&quot;Slide 68&quot;/&gt;&lt;property id=&quot;20307&quot; value=&quot;977&quot;/&gt;&lt;/object&gt;&lt;/object&gt;&lt;object type=&quot;8&quot; unique_id=&quot;1042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5aeadc0-4c06-4bfa-a850-bb80f49bfd6c"/>
  <p:tag name="ANNOTATION_TYPE_8" val="0"/>
  <p:tag name="ANNOTATION_START_8" val="46.7"/>
  <p:tag name="ANNOTATION_TOP_8" val="33.1"/>
  <p:tag name="ANNOTATION_LEFT_8" val="566.8"/>
  <p:tag name="ANNOTATION_WIDTH_8" val="106.0"/>
  <p:tag name="ANNOTATION_HEIGHT_8" val="105.7"/>
  <p:tag name="ANNOTATION_ANIMATION_8" val="3"/>
  <p:tag name="ANNOTATION_ROTATION_8" val="225"/>
  <p:tag name="ANNOTATION_SUB_TYPE_8" val="1"/>
  <p:tag name="ANNOTATION_LOOP_COUNT_8" val="1"/>
  <p:tag name="ANNOTATION_BOX_RADIUS_8" val="0"/>
  <p:tag name="ANNOTATION_SCALE_8" val="125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TYPE_2" val="2"/>
  <p:tag name="ANNOTATION_START_2" val="5.2"/>
  <p:tag name="ANNOTATION_END_2" val="15.3"/>
  <p:tag name="ANNOTATION_TOP_2" val="30.3"/>
  <p:tag name="ANNOTATION_LEFT_2" val="255.8"/>
  <p:tag name="ANNOTATION_WIDTH_2" val="253.0"/>
  <p:tag name="ANNOTATION_HEIGHT_2" val="83.2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0498160"/>
  <p:tag name="ANNOTATION_FILL_COLOR_2" val="3969653"/>
  <p:tag name="ANNOTATION_FILL_ALPHA_2" val="50"/>
  <p:tag name="ANNOTATION_BORDER_WIDTH_2" val="2"/>
  <p:tag name="ANNOTATION_TYPE_3" val="2"/>
  <p:tag name="ANNOTATION_START_3" val="15.3"/>
  <p:tag name="ANNOTATION_END_3" val="34.8"/>
  <p:tag name="ANNOTATION_TOP_3" val="-35.2"/>
  <p:tag name="ANNOTATION_LEFT_3" val="-35.3"/>
  <p:tag name="ANNOTATION_WIDTH_3" val="646.7"/>
  <p:tag name="ANNOTATION_HEIGHT_3" val="502.5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0498160"/>
  <p:tag name="ANNOTATION_FILL_COLOR_3" val="3969653"/>
  <p:tag name="ANNOTATION_FILL_ALPHA_3" val="50"/>
  <p:tag name="ANNOTATION_BORDER_WIDTH_3" val="2"/>
  <p:tag name="ANNOTATION_TYPE_4" val="2"/>
  <p:tag name="ANNOTATION_START_4" val="34.8"/>
  <p:tag name="ANNOTATION_END_4" val="34.8"/>
  <p:tag name="ANNOTATION_TOP_4" val="-35.2"/>
  <p:tag name="ANNOTATION_LEFT_4" val="-35.3"/>
  <p:tag name="ANNOTATION_WIDTH_4" val="646.7"/>
  <p:tag name="ANNOTATION_HEIGHT_4" val="502.5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0498160"/>
  <p:tag name="ANNOTATION_FILL_COLOR_4" val="3969653"/>
  <p:tag name="ANNOTATION_FILL_ALPHA_4" val="50"/>
  <p:tag name="ANNOTATION_BORDER_WIDTH_4" val="2"/>
  <p:tag name="ANNOTATION_TYPE_5" val="2"/>
  <p:tag name="ANNOTATION_START_5" val="34.8"/>
  <p:tag name="ANNOTATION_END_5" val="40.5"/>
  <p:tag name="ANNOTATION_TOP_5" val="117.7"/>
  <p:tag name="ANNOTATION_LEFT_5" val="308.8"/>
  <p:tag name="ANNOTATION_WIDTH_5" val="219.8"/>
  <p:tag name="ANNOTATION_HEIGHT_5" val="273.4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0498160"/>
  <p:tag name="ANNOTATION_FILL_COLOR_5" val="3969653"/>
  <p:tag name="ANNOTATION_FILL_ALPHA_5" val="50"/>
  <p:tag name="ANNOTATION_BORDER_WIDTH_5" val="2"/>
  <p:tag name="ANNOTATION_TYPE_6" val="2"/>
  <p:tag name="ANNOTATION_START_6" val="40.5"/>
  <p:tag name="ANNOTATION_END_6" val="43.9"/>
  <p:tag name="ANNOTATION_TOP_6" val="-35.2"/>
  <p:tag name="ANNOTATION_LEFT_6" val="-35.3"/>
  <p:tag name="ANNOTATION_WIDTH_6" val="646.7"/>
  <p:tag name="ANNOTATION_HEIGHT_6" val="502.5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0498160"/>
  <p:tag name="ANNOTATION_FILL_COLOR_6" val="3969653"/>
  <p:tag name="ANNOTATION_FILL_ALPHA_6" val="50"/>
  <p:tag name="ANNOTATION_BORDER_WIDTH_6" val="2"/>
  <p:tag name="ANNOTATION_TYPE_7" val="0"/>
  <p:tag name="ANNOTATION_START_7" val="43.9"/>
  <p:tag name="ANNOTATION_TOP_7" val="29.6"/>
  <p:tag name="ANNOTATION_LEFT_7" val="538.5"/>
  <p:tag name="ANNOTATION_WIDTH_7" val="106.0"/>
  <p:tag name="ANNOTATION_HEIGHT_7" val="105.7"/>
  <p:tag name="ANNOTATION_ANIMATION_7" val="3"/>
  <p:tag name="ANNOTATION_ROTATION_7" val="225"/>
  <p:tag name="ANNOTATION_SUB_TYPE_7" val="1"/>
  <p:tag name="ANNOTATION_LOOP_COUNT_7" val="1"/>
  <p:tag name="ANNOTATION_BOX_RADIUS_7" val="0"/>
  <p:tag name="ANNOTATION_SCALE_7" val="125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UDIO_ID" val="292"/>
  <p:tag name="ELAPSEDTIME" val="54.2"/>
  <p:tag name="TIMELINE" val="29.0"/>
  <p:tag name="ANNOTATION_TYPE_1" val="0"/>
  <p:tag name="ANNOTATION_START_1" val="49.4"/>
  <p:tag name="ANNOTATION_TOP_1" val="19.7"/>
  <p:tag name="ANNOTATION_LEFT_1" val="526.5"/>
  <p:tag name="ANNOTATION_WIDTH_1" val="106.0"/>
  <p:tag name="ANNOTATION_HEIGHT_1" val="105.7"/>
  <p:tag name="ANNOTATION_ANIMATION_1" val="3"/>
  <p:tag name="ANNOTATION_ROTATION_1" val="225"/>
  <p:tag name="ANNOTATION_SUB_TYPE_1" val="1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COUN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KATERO~1\AppData\Local\Temp\articulate\presenter\imgtemp\KQfrAYfs_files\slide0001_image001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271eb93-6e7e-449d-ba63-37d8e0abc3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4a46659-65e0-4c10-8bfa-964a8633bca9"/>
  <p:tag name="AUDIO_ID" val="266"/>
  <p:tag name="ELAPSEDTIME" val="11.3"/>
  <p:tag name="ANNOTATION_COUN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katerogers\Music\IEP recordings\STE-012.wav"/>
  <p:tag name="AUDIO_ID" val="260"/>
  <p:tag name="ELAPSEDTIME" val="40.464"/>
  <p:tag name="ARTICULATE_SLIDE_GUID" val="c7c74368-eba1-425a-9e31-7b43e23fd4f0"/>
  <p:tag name="TIMELINE" val="33.1"/>
  <p:tag name="ANNOTATION_TYPE_1" val="2"/>
  <p:tag name="ANNOTATION_START_1" val="4.8"/>
  <p:tag name="ANNOTATION_END_1" val="4.8"/>
  <p:tag name="ANNOTATION_TOP_1" val="-35.2"/>
  <p:tag name="ANNOTATION_LEFT_1" val="-35.3"/>
  <p:tag name="ANNOTATION_WIDTH_1" val="646.7"/>
  <p:tag name="ANNOTATION_HEIGHT_1" val="502.5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0498160"/>
  <p:tag name="ANNOTATION_FILL_COLOR_1" val="3969653"/>
  <p:tag name="ANNOTATION_FILL_ALPHA_1" val="50"/>
  <p:tag name="ANNOTATION_BORDER_WIDTH_1" val="2"/>
  <p:tag name="ANNOTATION_TYPE_2" val="2"/>
  <p:tag name="ANNOTATION_START_2" val="4.8"/>
  <p:tag name="ANNOTATION_END_2" val="8.9"/>
  <p:tag name="ANNOTATION_TOP_2" val="28.9"/>
  <p:tag name="ANNOTATION_LEFT_2" val="39.6"/>
  <p:tag name="ANNOTATION_WIDTH_2" val="263.6"/>
  <p:tag name="ANNOTATION_HEIGHT_2" val="38.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0498160"/>
  <p:tag name="ANNOTATION_FILL_COLOR_2" val="3969653"/>
  <p:tag name="ANNOTATION_FILL_ALPHA_2" val="50"/>
  <p:tag name="ANNOTATION_BORDER_WIDTH_2" val="2"/>
  <p:tag name="ANNOTATION_TYPE_3" val="2"/>
  <p:tag name="ANNOTATION_START_3" val="8.9"/>
  <p:tag name="ANNOTATION_END_3" val="12.5"/>
  <p:tag name="ANNOTATION_TOP_3" val="-35.2"/>
  <p:tag name="ANNOTATION_LEFT_3" val="-35.3"/>
  <p:tag name="ANNOTATION_WIDTH_3" val="646.7"/>
  <p:tag name="ANNOTATION_HEIGHT_3" val="502.5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0498160"/>
  <p:tag name="ANNOTATION_FILL_COLOR_3" val="3969653"/>
  <p:tag name="ANNOTATION_FILL_ALPHA_3" val="50"/>
  <p:tag name="ANNOTATION_BORDER_WIDTH_3" val="2"/>
  <p:tag name="ANNOTATION_TYPE_4" val="0"/>
  <p:tag name="ANNOTATION_START_4" val="12.5"/>
  <p:tag name="ANNOTATION_END_4" val="22.6"/>
  <p:tag name="ANNOTATION_TOP_4" val="182.5"/>
  <p:tag name="ANNOTATION_LEFT_4" val="164.0"/>
  <p:tag name="ANNOTATION_WIDTH_4" val="106.0"/>
  <p:tag name="ANNOTATION_HEIGHT_4" val="105.7"/>
  <p:tag name="ANNOTATION_ANIMATION_4" val="4"/>
  <p:tag name="ANNOTATION_ROTATION_4" val="0"/>
  <p:tag name="ANNOTATION_SUB_TYPE_4" val="7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255"/>
  <p:tag name="ANNOTATION_FILL_ALPHA_4" val="100"/>
  <p:tag name="ANNOTATION_BORDER_WIDTH_4" val="2"/>
  <p:tag name="ANNOTATION_TYPE_5" val="2"/>
  <p:tag name="ANNOTATION_START_5" val="22.6"/>
  <p:tag name="ANNOTATION_END_5" val="22.6"/>
  <p:tag name="ANNOTATION_TOP_5" val="-35.2"/>
  <p:tag name="ANNOTATION_LEFT_5" val="-35.3"/>
  <p:tag name="ANNOTATION_WIDTH_5" val="646.7"/>
  <p:tag name="ANNOTATION_HEIGHT_5" val="502.5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0498160"/>
  <p:tag name="ANNOTATION_FILL_COLOR_5" val="3969653"/>
  <p:tag name="ANNOTATION_FILL_ALPHA_5" val="50"/>
  <p:tag name="ANNOTATION_BORDER_WIDTH_5" val="2"/>
  <p:tag name="ANNOTATION_TYPE_6" val="2"/>
  <p:tag name="ANNOTATION_START_6" val="22.6"/>
  <p:tag name="ANNOTATION_END_6" val="28.5"/>
  <p:tag name="ANNOTATION_TOP_6" val="106.4"/>
  <p:tag name="ANNOTATION_LEFT_6" val="446.7"/>
  <p:tag name="ANNOTATION_WIDTH_6" val="119.4"/>
  <p:tag name="ANNOTATION_HEIGHT_6" val="109.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0498160"/>
  <p:tag name="ANNOTATION_FILL_COLOR_6" val="3969653"/>
  <p:tag name="ANNOTATION_FILL_ALPHA_6" val="50"/>
  <p:tag name="ANNOTATION_BORDER_WIDTH_6" val="2"/>
  <p:tag name="ANNOTATION_TYPE_7" val="2"/>
  <p:tag name="ANNOTATION_START_7" val="28.5"/>
  <p:tag name="ANNOTATION_TOP_7" val="-35.2"/>
  <p:tag name="ANNOTATION_LEFT_7" val="-35.3"/>
  <p:tag name="ANNOTATION_WIDTH_7" val="646.7"/>
  <p:tag name="ANNOTATION_HEIGHT_7" val="502.5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0498160"/>
  <p:tag name="ANNOTATION_FILL_COLOR_7" val="3969653"/>
  <p:tag name="ANNOTATION_FILL_ALPHA_7" val="50"/>
  <p:tag name="ANNOTATION_BORDER_WIDTH_7" val="2"/>
  <p:tag name="ANNOTATION_COUNT" val="7"/>
</p:tagLst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-First chil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TCV">
  <a:themeElements>
    <a:clrScheme name="ITCV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ITCV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20455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20455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CV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CV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V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V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CV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V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V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14849</TotalTime>
  <Words>2296</Words>
  <Application>Microsoft Office PowerPoint</Application>
  <PresentationFormat>On-screen Show (4:3)</PresentationFormat>
  <Paragraphs>490</Paragraphs>
  <Slides>68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3_Default Design</vt:lpstr>
      <vt:lpstr>6_Default Design-First child</vt:lpstr>
      <vt:lpstr>7_Default Design-Second child</vt:lpstr>
      <vt:lpstr>8_Default Design-Third child</vt:lpstr>
      <vt:lpstr>9_Default Design-Fourth child</vt:lpstr>
      <vt:lpstr>10_Default Design-Fifth child</vt:lpstr>
      <vt:lpstr>ITCV</vt:lpstr>
      <vt:lpstr>Angles</vt:lpstr>
      <vt:lpstr>Taking the Plunge: First Steps to Integrating Child Outcomes into the IFSP/IEP Process</vt:lpstr>
      <vt:lpstr>Setting the Context - History</vt:lpstr>
      <vt:lpstr>Setting the Context - History</vt:lpstr>
      <vt:lpstr>   Integrating Outcomes Measurement: Focus and Purpose  </vt:lpstr>
      <vt:lpstr>Integrating outcomes is…</vt:lpstr>
      <vt:lpstr>Disconnect?</vt:lpstr>
      <vt:lpstr>Alignment Across Levels</vt:lpstr>
      <vt:lpstr>Ultimate Goals for EI and ECSE </vt:lpstr>
      <vt:lpstr>The Pieces</vt:lpstr>
      <vt:lpstr>The Pieces </vt:lpstr>
      <vt:lpstr>What is the Framework Guiding  Our Thinking?  </vt:lpstr>
      <vt:lpstr>The Outcomes as a Guiding Framework</vt:lpstr>
      <vt:lpstr>Putting the Pieces Together</vt:lpstr>
      <vt:lpstr>Why Use the Outcomes??</vt:lpstr>
      <vt:lpstr>What Might It Look Like?  Assessment</vt:lpstr>
      <vt:lpstr>What Might It Look Like? IFSP/IEPs</vt:lpstr>
      <vt:lpstr>What Might It Look Like? Understandable, Measurable</vt:lpstr>
      <vt:lpstr>Current Status</vt:lpstr>
      <vt:lpstr>Implementation Frameworks</vt:lpstr>
      <vt:lpstr>Implementation Stages</vt:lpstr>
      <vt:lpstr>Exploration</vt:lpstr>
      <vt:lpstr>Installation</vt:lpstr>
      <vt:lpstr>Developing an Integrated IFSP: A Work in Progress</vt:lpstr>
      <vt:lpstr>Wisconsin’s Driving Force:</vt:lpstr>
      <vt:lpstr>An abbreviated history</vt:lpstr>
      <vt:lpstr>Birth to 3 slows and reflects</vt:lpstr>
      <vt:lpstr>Birth to 3 slows and reflects  …Continued</vt:lpstr>
      <vt:lpstr>Data Improvement</vt:lpstr>
      <vt:lpstr>The Big Aha Bring in the Stakeholders</vt:lpstr>
      <vt:lpstr>Current Status</vt:lpstr>
      <vt:lpstr>Next Steps</vt:lpstr>
      <vt:lpstr>Lessons Learned</vt:lpstr>
      <vt:lpstr>Live from Vermont!  </vt:lpstr>
      <vt:lpstr>PowerPoint Presentation</vt:lpstr>
      <vt:lpstr>PowerPoint Presentation</vt:lpstr>
      <vt:lpstr>PowerPoint Presentation</vt:lpstr>
      <vt:lpstr>Data Collection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Guidance developed for preschool to school-age IEP  transition </vt:lpstr>
      <vt:lpstr>PowerPoint Presentation</vt:lpstr>
      <vt:lpstr>PowerPoint Presentation</vt:lpstr>
      <vt:lpstr>PowerPoint Presentation</vt:lpstr>
      <vt:lpstr>Infant &amp; Toddler Connection of Virginia </vt:lpstr>
      <vt:lpstr>Where We Started</vt:lpstr>
      <vt:lpstr>Where We Started in Norfolk</vt:lpstr>
      <vt:lpstr>Decision to move to state wide integration</vt:lpstr>
      <vt:lpstr>Where We Are Now</vt:lpstr>
      <vt:lpstr>Where We Are Now</vt:lpstr>
      <vt:lpstr>Statewide Implementation</vt:lpstr>
      <vt:lpstr>Statewide Implementation</vt:lpstr>
      <vt:lpstr>Statewide Implementation</vt:lpstr>
      <vt:lpstr>Statewide Implementation</vt:lpstr>
      <vt:lpstr>Critical Aspects of Implementation</vt:lpstr>
      <vt:lpstr>Questions?</vt:lpstr>
      <vt:lpstr>PowerPoint Presentation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Longitudinal -  OSEP Leadership Mtng</dc:title>
  <dc:creator>ECO</dc:creator>
  <cp:lastModifiedBy>Kathi Gillaspy</cp:lastModifiedBy>
  <cp:revision>862</cp:revision>
  <cp:lastPrinted>2012-01-06T21:43:43Z</cp:lastPrinted>
  <dcterms:created xsi:type="dcterms:W3CDTF">2008-03-27T18:39:34Z</dcterms:created>
  <dcterms:modified xsi:type="dcterms:W3CDTF">2012-10-24T15:42:20Z</dcterms:modified>
</cp:coreProperties>
</file>