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5" r:id="rId2"/>
    <p:sldMasterId id="2147483751" r:id="rId3"/>
    <p:sldMasterId id="2147483766" r:id="rId4"/>
    <p:sldMasterId id="2147483796" r:id="rId5"/>
    <p:sldMasterId id="2147483811" r:id="rId6"/>
  </p:sldMasterIdLst>
  <p:notesMasterIdLst>
    <p:notesMasterId r:id="rId23"/>
  </p:notesMasterIdLst>
  <p:handoutMasterIdLst>
    <p:handoutMasterId r:id="rId24"/>
  </p:handoutMasterIdLst>
  <p:sldIdLst>
    <p:sldId id="995" r:id="rId7"/>
    <p:sldId id="996" r:id="rId8"/>
    <p:sldId id="1009" r:id="rId9"/>
    <p:sldId id="1010" r:id="rId10"/>
    <p:sldId id="1003" r:id="rId11"/>
    <p:sldId id="997" r:id="rId12"/>
    <p:sldId id="1000" r:id="rId13"/>
    <p:sldId id="1001" r:id="rId14"/>
    <p:sldId id="1002" r:id="rId15"/>
    <p:sldId id="1004" r:id="rId16"/>
    <p:sldId id="998" r:id="rId17"/>
    <p:sldId id="1005" r:id="rId18"/>
    <p:sldId id="1006" r:id="rId19"/>
    <p:sldId id="1007" r:id="rId20"/>
    <p:sldId id="1008" r:id="rId21"/>
    <p:sldId id="1011" r:id="rId22"/>
  </p:sldIdLst>
  <p:sldSz cx="9144000" cy="6858000" type="screen4x3"/>
  <p:notesSz cx="6881813" cy="9296400"/>
  <p:custDataLst>
    <p:tags r:id="rId25"/>
  </p:custDataLst>
  <p:defaultTextStyle>
    <a:defPPr>
      <a:defRPr lang="en-US"/>
    </a:defPPr>
    <a:lvl1pPr algn="ctr" rtl="0" eaLnBrk="0" fontAlgn="base" hangingPunct="0">
      <a:spcBef>
        <a:spcPct val="0"/>
      </a:spcBef>
      <a:spcAft>
        <a:spcPct val="0"/>
      </a:spcAft>
      <a:defRPr sz="3200" kern="1200">
        <a:solidFill>
          <a:srgbClr val="224568"/>
        </a:solidFill>
        <a:latin typeface="Arial" charset="0"/>
        <a:ea typeface="+mn-ea"/>
        <a:cs typeface="+mn-cs"/>
      </a:defRPr>
    </a:lvl1pPr>
    <a:lvl2pPr marL="457200" algn="ctr" rtl="0" eaLnBrk="0" fontAlgn="base" hangingPunct="0">
      <a:spcBef>
        <a:spcPct val="0"/>
      </a:spcBef>
      <a:spcAft>
        <a:spcPct val="0"/>
      </a:spcAft>
      <a:defRPr sz="3200" kern="1200">
        <a:solidFill>
          <a:srgbClr val="224568"/>
        </a:solidFill>
        <a:latin typeface="Arial" charset="0"/>
        <a:ea typeface="+mn-ea"/>
        <a:cs typeface="+mn-cs"/>
      </a:defRPr>
    </a:lvl2pPr>
    <a:lvl3pPr marL="914400" algn="ctr" rtl="0" eaLnBrk="0" fontAlgn="base" hangingPunct="0">
      <a:spcBef>
        <a:spcPct val="0"/>
      </a:spcBef>
      <a:spcAft>
        <a:spcPct val="0"/>
      </a:spcAft>
      <a:defRPr sz="3200" kern="1200">
        <a:solidFill>
          <a:srgbClr val="224568"/>
        </a:solidFill>
        <a:latin typeface="Arial" charset="0"/>
        <a:ea typeface="+mn-ea"/>
        <a:cs typeface="+mn-cs"/>
      </a:defRPr>
    </a:lvl3pPr>
    <a:lvl4pPr marL="1371600" algn="ctr" rtl="0" eaLnBrk="0" fontAlgn="base" hangingPunct="0">
      <a:spcBef>
        <a:spcPct val="0"/>
      </a:spcBef>
      <a:spcAft>
        <a:spcPct val="0"/>
      </a:spcAft>
      <a:defRPr sz="3200" kern="1200">
        <a:solidFill>
          <a:srgbClr val="224568"/>
        </a:solidFill>
        <a:latin typeface="Arial" charset="0"/>
        <a:ea typeface="+mn-ea"/>
        <a:cs typeface="+mn-cs"/>
      </a:defRPr>
    </a:lvl4pPr>
    <a:lvl5pPr marL="1828800" algn="ctr" rtl="0" eaLnBrk="0" fontAlgn="base" hangingPunct="0">
      <a:spcBef>
        <a:spcPct val="0"/>
      </a:spcBef>
      <a:spcAft>
        <a:spcPct val="0"/>
      </a:spcAft>
      <a:defRPr sz="3200" kern="1200">
        <a:solidFill>
          <a:srgbClr val="224568"/>
        </a:solidFill>
        <a:latin typeface="Arial" charset="0"/>
        <a:ea typeface="+mn-ea"/>
        <a:cs typeface="+mn-cs"/>
      </a:defRPr>
    </a:lvl5pPr>
    <a:lvl6pPr marL="2286000" algn="l" defTabSz="914400" rtl="0" eaLnBrk="1" latinLnBrk="0" hangingPunct="1">
      <a:defRPr sz="3200" kern="1200">
        <a:solidFill>
          <a:srgbClr val="224568"/>
        </a:solidFill>
        <a:latin typeface="Arial" charset="0"/>
        <a:ea typeface="+mn-ea"/>
        <a:cs typeface="+mn-cs"/>
      </a:defRPr>
    </a:lvl6pPr>
    <a:lvl7pPr marL="2743200" algn="l" defTabSz="914400" rtl="0" eaLnBrk="1" latinLnBrk="0" hangingPunct="1">
      <a:defRPr sz="3200" kern="1200">
        <a:solidFill>
          <a:srgbClr val="224568"/>
        </a:solidFill>
        <a:latin typeface="Arial" charset="0"/>
        <a:ea typeface="+mn-ea"/>
        <a:cs typeface="+mn-cs"/>
      </a:defRPr>
    </a:lvl7pPr>
    <a:lvl8pPr marL="3200400" algn="l" defTabSz="914400" rtl="0" eaLnBrk="1" latinLnBrk="0" hangingPunct="1">
      <a:defRPr sz="3200" kern="1200">
        <a:solidFill>
          <a:srgbClr val="224568"/>
        </a:solidFill>
        <a:latin typeface="Arial" charset="0"/>
        <a:ea typeface="+mn-ea"/>
        <a:cs typeface="+mn-cs"/>
      </a:defRPr>
    </a:lvl8pPr>
    <a:lvl9pPr marL="3657600" algn="l" defTabSz="914400" rtl="0" eaLnBrk="1" latinLnBrk="0" hangingPunct="1">
      <a:defRPr sz="3200" kern="1200">
        <a:solidFill>
          <a:srgbClr val="224568"/>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7BCF7"/>
    <a:srgbClr val="F3D9AB"/>
    <a:srgbClr val="EABC68"/>
    <a:srgbClr val="FFF2C9"/>
    <a:srgbClr val="FFE9A3"/>
    <a:srgbClr val="7BD12D"/>
    <a:srgbClr val="9FDB57"/>
    <a:srgbClr val="ACFEC0"/>
    <a:srgbClr val="92FB4B"/>
    <a:srgbClr val="A9FC7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29" autoAdjust="0"/>
    <p:restoredTop sz="80145" autoAdjust="0"/>
  </p:normalViewPr>
  <p:slideViewPr>
    <p:cSldViewPr>
      <p:cViewPr>
        <p:scale>
          <a:sx n="70" d="100"/>
          <a:sy n="70" d="100"/>
        </p:scale>
        <p:origin x="-1770" y="-24"/>
      </p:cViewPr>
      <p:guideLst>
        <p:guide orient="horz" pos="2160"/>
        <p:guide pos="2880"/>
      </p:guideLst>
    </p:cSldViewPr>
  </p:slideViewPr>
  <p:outlineViewPr>
    <p:cViewPr>
      <p:scale>
        <a:sx n="33" d="100"/>
        <a:sy n="33" d="100"/>
      </p:scale>
      <p:origin x="0" y="28824"/>
    </p:cViewPr>
  </p:outlineViewPr>
  <p:notesTextViewPr>
    <p:cViewPr>
      <p:scale>
        <a:sx n="100" d="100"/>
        <a:sy n="100" d="100"/>
      </p:scale>
      <p:origin x="0" y="0"/>
    </p:cViewPr>
  </p:notesTextViewPr>
  <p:sorterViewPr>
    <p:cViewPr>
      <p:scale>
        <a:sx n="80" d="100"/>
        <a:sy n="80" d="100"/>
      </p:scale>
      <p:origin x="0" y="1296"/>
    </p:cViewPr>
  </p:sorterViewPr>
  <p:notesViewPr>
    <p:cSldViewPr>
      <p:cViewPr varScale="1">
        <p:scale>
          <a:sx n="75" d="100"/>
          <a:sy n="75" d="100"/>
        </p:scale>
        <p:origin x="-2130" y="-84"/>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hdr" sz="quarter"/>
          </p:nvPr>
        </p:nvSpPr>
        <p:spPr bwMode="auto">
          <a:xfrm>
            <a:off x="1944860" y="304800"/>
            <a:ext cx="2981911" cy="46418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eaLnBrk="1" hangingPunct="1">
              <a:defRPr sz="1000">
                <a:solidFill>
                  <a:schemeClr val="tx1"/>
                </a:solidFill>
                <a:latin typeface="Arial" charset="0"/>
              </a:defRPr>
            </a:lvl1pPr>
          </a:lstStyle>
          <a:p>
            <a:pPr>
              <a:defRPr/>
            </a:pPr>
            <a:r>
              <a:rPr lang="en-US" dirty="0" smtClean="0"/>
              <a:t>Orientation for New Staff</a:t>
            </a:r>
          </a:p>
          <a:p>
            <a:pPr>
              <a:defRPr/>
            </a:pPr>
            <a:r>
              <a:rPr lang="en-US" dirty="0" smtClean="0"/>
              <a:t>September 2011</a:t>
            </a:r>
            <a:endParaRPr lang="en-US" dirty="0"/>
          </a:p>
        </p:txBody>
      </p:sp>
      <p:sp>
        <p:nvSpPr>
          <p:cNvPr id="385027" name="Rectangle 3"/>
          <p:cNvSpPr>
            <a:spLocks noGrp="1" noChangeArrowheads="1"/>
          </p:cNvSpPr>
          <p:nvPr>
            <p:ph type="dt" sz="quarter" idx="1"/>
          </p:nvPr>
        </p:nvSpPr>
        <p:spPr bwMode="auto">
          <a:xfrm>
            <a:off x="5422107" y="0"/>
            <a:ext cx="1458147"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endParaRPr lang="en-US" dirty="0"/>
          </a:p>
        </p:txBody>
      </p:sp>
      <p:sp>
        <p:nvSpPr>
          <p:cNvPr id="6" name="Footer Placeholder 5"/>
          <p:cNvSpPr>
            <a:spLocks noGrp="1"/>
          </p:cNvSpPr>
          <p:nvPr>
            <p:ph type="ftr" sz="quarter" idx="2"/>
          </p:nvPr>
        </p:nvSpPr>
        <p:spPr>
          <a:xfrm>
            <a:off x="1" y="8830627"/>
            <a:ext cx="2981911" cy="464184"/>
          </a:xfrm>
          <a:prstGeom prst="rect">
            <a:avLst/>
          </a:prstGeom>
        </p:spPr>
        <p:txBody>
          <a:bodyPr vert="horz" lIns="91440" tIns="45720" rIns="91440" bIns="4572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A751BC00-6E41-4DAB-AD97-F32C9F5FCA08}"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0"/>
            <a:ext cx="2981911"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p>
        </p:txBody>
      </p:sp>
      <p:sp>
        <p:nvSpPr>
          <p:cNvPr id="29699" name="Rectangle 3"/>
          <p:cNvSpPr>
            <a:spLocks noGrp="1" noChangeArrowheads="1"/>
          </p:cNvSpPr>
          <p:nvPr>
            <p:ph type="dt" idx="1"/>
          </p:nvPr>
        </p:nvSpPr>
        <p:spPr bwMode="auto">
          <a:xfrm>
            <a:off x="3898342" y="0"/>
            <a:ext cx="2981911"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fld id="{39A4E8AF-FB59-4ECE-8C80-76E13B1AC5D3}" type="datetimeFigureOut">
              <a:rPr lang="en-US"/>
              <a:pPr>
                <a:defRPr/>
              </a:pPr>
              <a:t>9/21/2011</a:t>
            </a:fld>
            <a:endParaRPr lang="en-US"/>
          </a:p>
        </p:txBody>
      </p:sp>
      <p:sp>
        <p:nvSpPr>
          <p:cNvPr id="43012" name="Rectangle 4"/>
          <p:cNvSpPr>
            <a:spLocks noGrp="1" noRot="1" noChangeAspect="1" noChangeArrowheads="1" noTextEdit="1"/>
          </p:cNvSpPr>
          <p:nvPr>
            <p:ph type="sldImg" idx="2"/>
          </p:nvPr>
        </p:nvSpPr>
        <p:spPr bwMode="auto">
          <a:xfrm>
            <a:off x="1119188" y="698500"/>
            <a:ext cx="4645025" cy="3484563"/>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6933" y="4414519"/>
            <a:ext cx="5507948" cy="4184016"/>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1" y="8829037"/>
            <a:ext cx="2981911" cy="465774"/>
          </a:xfrm>
          <a:prstGeom prst="rect">
            <a:avLst/>
          </a:prstGeom>
          <a:noFill/>
          <a:ln w="9525">
            <a:noFill/>
            <a:miter lim="800000"/>
            <a:headEnd/>
            <a:tailEnd/>
          </a:ln>
          <a:effectLst/>
        </p:spPr>
        <p:txBody>
          <a:bodyPr vert="horz" wrap="square" lIns="92438" tIns="46220" rIns="92438" bIns="46220" numCol="1" anchor="b"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898342" y="8829037"/>
            <a:ext cx="2981911" cy="465774"/>
          </a:xfrm>
          <a:prstGeom prst="rect">
            <a:avLst/>
          </a:prstGeom>
          <a:noFill/>
          <a:ln w="9525">
            <a:noFill/>
            <a:miter lim="800000"/>
            <a:headEnd/>
            <a:tailEnd/>
          </a:ln>
          <a:effectLst/>
        </p:spPr>
        <p:txBody>
          <a:bodyPr vert="horz" wrap="square" lIns="92438" tIns="46220" rIns="92438" bIns="46220" numCol="1" anchor="b" anchorCtr="0" compatLnSpc="1">
            <a:prstTxWarp prst="textNoShape">
              <a:avLst/>
            </a:prstTxWarp>
          </a:bodyPr>
          <a:lstStyle>
            <a:lvl1pPr algn="r" eaLnBrk="1" hangingPunct="1">
              <a:defRPr sz="1200">
                <a:solidFill>
                  <a:schemeClr val="tx1"/>
                </a:solidFill>
                <a:latin typeface="Arial" charset="0"/>
              </a:defRPr>
            </a:lvl1pPr>
          </a:lstStyle>
          <a:p>
            <a:pPr>
              <a:defRPr/>
            </a:pPr>
            <a:fld id="{422E3482-1AC4-4480-8E1D-0AB2BCEB3E2D}"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4919453-113B-4CC0-AB0A-003B56F6E941}" type="slidenum">
              <a:rPr lang="en-US"/>
              <a:pPr/>
              <a:t>1</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i="1" dirty="0" smtClean="0"/>
              <a:t>‘’Come together’ is supposed to go with the music theme…  None</a:t>
            </a:r>
            <a:r>
              <a:rPr lang="en-US" i="1" baseline="0" dirty="0" smtClean="0"/>
              <a:t> of the other lyrics of that song make sense for this session, though.  Did you know John Lennon wrote it for Timothy Leary??</a:t>
            </a:r>
            <a:endParaRPr lang="en-US" i="1"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Outcomes</a:t>
            </a:r>
            <a:r>
              <a:rPr lang="en-US" baseline="0" dirty="0" smtClean="0"/>
              <a:t> aren’t just about accountability…</a:t>
            </a:r>
          </a:p>
          <a:p>
            <a:r>
              <a:rPr lang="en-US" baseline="0" dirty="0" smtClean="0"/>
              <a:t>This is where we want our children (EI and ECSE children) to accomplish and so we want to be accountable for helping children/families achieve this goal…</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3200" dirty="0" smtClean="0"/>
              <a:t>Regardless</a:t>
            </a:r>
            <a:r>
              <a:rPr lang="en-US" sz="3200" baseline="0" dirty="0" smtClean="0"/>
              <a:t> of assessment approach…</a:t>
            </a:r>
            <a:endParaRPr lang="en-US" sz="3200"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outcomes are</a:t>
            </a:r>
            <a:r>
              <a:rPr lang="en-US" baseline="0" dirty="0" smtClean="0"/>
              <a:t> what we want the child to achieve…</a:t>
            </a:r>
          </a:p>
          <a:p>
            <a:r>
              <a:rPr lang="en-US" baseline="0" dirty="0" smtClean="0"/>
              <a:t>They are  a lens that influences how we look at what skills the child uses (what the child can and does do) and something we can use to organize and intentionally shape our planning for how to help the child continue to learn to use his/her skills in richer, more complex, successful ways.</a:t>
            </a:r>
          </a:p>
          <a:p>
            <a:endParaRPr lang="en-US" baseline="0" dirty="0" smtClean="0"/>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600" b="1">
                <a:solidFill>
                  <a:srgbClr val="224568"/>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a:prstGeom prst="rect">
            <a:avLst/>
          </a:prstGeom>
        </p:spPr>
        <p:txBody>
          <a:bodyPr/>
          <a:lstStyle>
            <a:lvl1pPr marL="0" indent="0" algn="r">
              <a:buNone/>
              <a:defRPr sz="2400">
                <a:solidFill>
                  <a:srgbClr val="224568"/>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65C57DB5-E535-4D58-B47D-FE3F48080403}" type="slidenum">
              <a:rPr lang="en-US"/>
              <a:pPr>
                <a:defRPr/>
              </a:pPr>
              <a:t>‹#›</a:t>
            </a:fld>
            <a:endParaRPr lang="en-US" dirty="0"/>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First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91000"/>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0"/>
          <p:cNvSpPr>
            <a:spLocks noGrp="1"/>
          </p:cNvSpPr>
          <p:nvPr>
            <p:ph type="sldNum" sz="quarter" idx="10"/>
          </p:nvPr>
        </p:nvSpPr>
        <p:spPr/>
        <p:txBody>
          <a:bodyPr/>
          <a:lstStyle>
            <a:lvl1pPr>
              <a:defRPr/>
            </a:lvl1pPr>
          </a:lstStyle>
          <a:p>
            <a:pPr>
              <a:defRPr/>
            </a:pPr>
            <a:fld id="{06712D2E-7C77-4AF2-8AD8-5058B673BD74}" type="slidenum">
              <a:rPr lang="en-US"/>
              <a:pPr>
                <a:defRPr/>
              </a:pPr>
              <a:t>‹#›</a:t>
            </a:fld>
            <a:endParaRPr lang="en-US" dirty="0"/>
          </a:p>
        </p:txBody>
      </p:sp>
      <p:sp>
        <p:nvSpPr>
          <p:cNvPr id="5" name="Footer Placeholder 11"/>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61337565-7CFA-4911-94BD-ED477B8C17C1}" type="slidenum">
              <a:rPr lang="en-US"/>
              <a:pPr>
                <a:defRPr/>
              </a:pPr>
              <a:t>‹#›</a:t>
            </a:fld>
            <a:endParaRPr lang="en-US" dirty="0"/>
          </a:p>
        </p:txBody>
      </p:sp>
    </p:spTree>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BB0CB9C9-56F6-4ADD-B4A8-649640E21AF5}" type="slidenum">
              <a:rPr lang="en-US"/>
              <a:pPr>
                <a:defRPr/>
              </a:pPr>
              <a:t>‹#›</a:t>
            </a:fld>
            <a:endParaRPr lang="en-US" dirty="0"/>
          </a:p>
        </p:txBody>
      </p:sp>
    </p:spTree>
  </p:cSld>
  <p:clrMapOvr>
    <a:masterClrMapping/>
  </p:clrMapOvr>
  <p:transition>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91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2A42048C-CA09-482D-B509-7B33E7C8B069}" type="slidenum">
              <a:rPr lang="en-US"/>
              <a:pPr>
                <a:defRPr/>
              </a:pPr>
              <a:t>‹#›</a:t>
            </a:fld>
            <a:endParaRPr lang="en-US" dirty="0"/>
          </a:p>
        </p:txBody>
      </p:sp>
    </p:spTree>
  </p:cSld>
  <p:clrMapOvr>
    <a:masterClrMapping/>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6758675-5A37-4EA8-9D04-8C05A631376B}" type="slidenum">
              <a:rPr lang="en-US"/>
              <a:pPr>
                <a:defRPr/>
              </a:pPr>
              <a:t>‹#›</a:t>
            </a:fld>
            <a:endParaRPr lang="en-US" dirty="0"/>
          </a:p>
        </p:txBody>
      </p:sp>
    </p:spTree>
  </p:cSld>
  <p:clrMapOvr>
    <a:masterClrMapping/>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48044758-7142-4F60-AB32-4D38056C44F9}" type="slidenum">
              <a:rPr lang="en-US"/>
              <a:pPr>
                <a:defRPr/>
              </a:pPr>
              <a:t>‹#›</a:t>
            </a:fld>
            <a:endParaRPr lang="en-US" dirty="0"/>
          </a:p>
        </p:txBody>
      </p:sp>
    </p:spTree>
  </p:cSld>
  <p:clrMapOvr>
    <a:masterClrMapping/>
  </p:clrMapOvr>
  <p:transition>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91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BA7F3BA3-4780-4BBF-A926-AE48C7EF6037}"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1DF9983B-A996-4C58-ACA5-A3614C6F1C8A}" type="slidenum">
              <a:rPr lang="en-US"/>
              <a:pPr>
                <a:defRPr/>
              </a:pPr>
              <a:t>‹#›</a:t>
            </a:fld>
            <a:endParaRPr lang="en-US" dirty="0"/>
          </a:p>
        </p:txBody>
      </p:sp>
    </p:spTree>
  </p:cSld>
  <p:clrMapOvr>
    <a:masterClrMapping/>
  </p:clrMapOvr>
  <p:transition>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22098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19700" y="22098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xfrm>
            <a:off x="5105400" y="6248400"/>
            <a:ext cx="1905000" cy="457200"/>
          </a:xfrm>
          <a:prstGeom prst="rect">
            <a:avLst/>
          </a:prstGeom>
          <a:ln/>
        </p:spPr>
        <p:txBody>
          <a:bodyPr/>
          <a:lstStyle>
            <a:lvl1pPr>
              <a:defRPr/>
            </a:lvl1pPr>
          </a:lstStyle>
          <a:p>
            <a:pPr>
              <a:defRPr/>
            </a:pPr>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r>
              <a:rPr lang="en-US" smtClean="0"/>
              <a:t>Early Childhood Outcomes Center</a:t>
            </a: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B8865DC2-8705-47C8-BB6B-3E06CB3C237A}" type="slidenum">
              <a:rPr lang="en-US"/>
              <a:pPr>
                <a:defRPr/>
              </a:pPr>
              <a:t>‹#›</a:t>
            </a:fld>
            <a:endParaRPr lang="en-US"/>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a:prstGeom prst="rect">
            <a:avLst/>
          </a:prstGeom>
        </p:spPr>
        <p:txBody>
          <a:bodyPr/>
          <a:lstStyle>
            <a:lvl1pPr>
              <a:defRPr>
                <a:solidFill>
                  <a:srgbClr val="224568"/>
                </a:solidFill>
              </a:defRPr>
            </a:lvl1pPr>
            <a:lvl2pP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6"/>
          <p:cNvSpPr>
            <a:spLocks noGrp="1"/>
          </p:cNvSpPr>
          <p:nvPr>
            <p:ph type="dt" sz="half" idx="10"/>
          </p:nvPr>
        </p:nvSpPr>
        <p:spPr/>
        <p:txBody>
          <a:bodyPr/>
          <a:lstStyle>
            <a:lvl1pPr>
              <a:defRPr>
                <a:solidFill>
                  <a:srgbClr val="224568"/>
                </a:solidFill>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6" name="Slide Number Placeholder 18"/>
          <p:cNvSpPr>
            <a:spLocks noGrp="1"/>
          </p:cNvSpPr>
          <p:nvPr>
            <p:ph type="sldNum" sz="quarter" idx="12"/>
          </p:nvPr>
        </p:nvSpPr>
        <p:spPr/>
        <p:txBody>
          <a:bodyPr/>
          <a:lstStyle>
            <a:lvl1pPr>
              <a:defRPr>
                <a:solidFill>
                  <a:srgbClr val="224568"/>
                </a:solidFill>
              </a:defRPr>
            </a:lvl1pPr>
          </a:lstStyle>
          <a:p>
            <a:pPr>
              <a:defRPr/>
            </a:pPr>
            <a:fld id="{1953DF62-26BB-4E12-BC37-2286103161E5}" type="slidenum">
              <a:rPr lang="en-US"/>
              <a:pPr>
                <a:defRPr/>
              </a:pPr>
              <a:t>‹#›</a:t>
            </a:fld>
            <a:endParaRPr lang="en-US" dirty="0"/>
          </a:p>
        </p:txBody>
      </p:sp>
    </p:spTree>
  </p:cSld>
  <p:clrMapOvr>
    <a:masterClrMapping/>
  </p:clrMapOvr>
  <p:transition>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2209800"/>
            <a:ext cx="754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1600" y="4343400"/>
            <a:ext cx="754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xfrm>
            <a:off x="5105400" y="6248400"/>
            <a:ext cx="1905000" cy="457200"/>
          </a:xfrm>
          <a:prstGeom prst="rect">
            <a:avLst/>
          </a:prstGeom>
          <a:ln/>
        </p:spPr>
        <p:txBody>
          <a:bodyPr/>
          <a:lstStyle>
            <a:lvl1pPr>
              <a:defRPr/>
            </a:lvl1pPr>
          </a:lstStyle>
          <a:p>
            <a:pPr>
              <a:defRPr/>
            </a:pPr>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r>
              <a:rPr lang="en-US" smtClean="0"/>
              <a:t>Early Childhood Outcomes Center</a:t>
            </a: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0D336CA2-72BC-4BA2-9B1C-681FC59D14E8}" type="slidenum">
              <a:rPr lang="en-US"/>
              <a:pPr>
                <a:defRPr/>
              </a:pPr>
              <a:t>‹#›</a:t>
            </a:fld>
            <a:endParaRPr lang="en-US"/>
          </a:p>
        </p:txBody>
      </p:sp>
    </p:spTree>
  </p:cSld>
  <p:clrMapOvr>
    <a:masterClrMapping/>
  </p:clrMapOvr>
  <p:transition>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B4E117B8-CCAE-4E48-B202-6E9F5F1B279F}" type="slidenum">
              <a:rPr lang="en-US"/>
              <a:pPr>
                <a:defRPr/>
              </a:pPr>
              <a:t>‹#›</a:t>
            </a:fld>
            <a:endParaRPr lang="en-US" dirty="0"/>
          </a:p>
        </p:txBody>
      </p:sp>
    </p:spTree>
  </p:cSld>
  <p:clrMapOvr>
    <a:masterClrMapping/>
  </p:clrMapOvr>
  <p:transition>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Secon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692C6903-1743-4F66-A1E1-8E479C64374E}" type="slidenum">
              <a:rPr lang="en-US"/>
              <a:pPr>
                <a:defRPr/>
              </a:pPr>
              <a:t>‹#›</a:t>
            </a:fld>
            <a:endParaRPr lang="en-US" dirty="0"/>
          </a:p>
        </p:txBody>
      </p:sp>
      <p:sp>
        <p:nvSpPr>
          <p:cNvPr id="5" name="Footer Placeholder 10"/>
          <p:cNvSpPr>
            <a:spLocks noGrp="1"/>
          </p:cNvSpPr>
          <p:nvPr>
            <p:ph type="ftr" sz="quarter" idx="11"/>
          </p:nvPr>
        </p:nvSpPr>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F460580-15A6-4E6E-A8EB-177DB23F4F86}" type="slidenum">
              <a:rPr lang="en-US"/>
              <a:pPr>
                <a:defRPr/>
              </a:pPr>
              <a:t>‹#›</a:t>
            </a:fld>
            <a:endParaRPr lang="en-US" dirty="0"/>
          </a:p>
        </p:txBody>
      </p:sp>
      <p:sp>
        <p:nvSpPr>
          <p:cNvPr id="6" name="Date Placeholder 12"/>
          <p:cNvSpPr>
            <a:spLocks noGrp="1"/>
          </p:cNvSpPr>
          <p:nvPr>
            <p:ph type="dt" sz="half" idx="12"/>
          </p:nvPr>
        </p:nvSpPr>
        <p:spPr>
          <a:xfrm>
            <a:off x="457200" y="6356350"/>
            <a:ext cx="2133600" cy="365125"/>
          </a:xfrm>
          <a:prstGeom prst="rect">
            <a:avLst/>
          </a:prstGeom>
        </p:spPr>
        <p:txBody>
          <a:bodyPr/>
          <a:lstStyle>
            <a:lvl1pPr>
              <a:defRPr/>
            </a:lvl1pPr>
          </a:lstStyle>
          <a:p>
            <a:pPr>
              <a:defRPr/>
            </a:pPr>
            <a:endParaRPr lang="en-US"/>
          </a:p>
        </p:txBody>
      </p:sp>
    </p:spTree>
  </p:cSld>
  <p:clrMapOvr>
    <a:masterClrMapping/>
  </p:clrMapOvr>
  <p:transition>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9A891656-C04C-4C4B-A558-1F91F64B4998}" type="slidenum">
              <a:rPr lang="en-US"/>
              <a:pPr>
                <a:defRPr/>
              </a:pPr>
              <a:t>‹#›</a:t>
            </a:fld>
            <a:endParaRPr lang="en-US" dirty="0"/>
          </a:p>
        </p:txBody>
      </p:sp>
    </p:spTree>
  </p:cSld>
  <p:clrMapOvr>
    <a:masterClrMapping/>
  </p:clrMapOvr>
  <p:transition>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1809DEB4-6A4B-4C45-B27F-EA6B7F311E88}" type="slidenum">
              <a:rPr lang="en-US"/>
              <a:pPr>
                <a:defRPr/>
              </a:pPr>
              <a:t>‹#›</a:t>
            </a:fld>
            <a:endParaRPr lang="en-US" dirty="0"/>
          </a:p>
        </p:txBody>
      </p:sp>
    </p:spTree>
  </p:cSld>
  <p:clrMapOvr>
    <a:masterClrMapping/>
  </p:clrMapOvr>
  <p:transition>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79010DC1-277C-48AD-81DE-AFDC5FE9C183}" type="slidenum">
              <a:rPr lang="en-US"/>
              <a:pPr>
                <a:defRPr/>
              </a:pPr>
              <a:t>‹#›</a:t>
            </a:fld>
            <a:endParaRPr lang="en-US" dirty="0"/>
          </a:p>
        </p:txBody>
      </p:sp>
    </p:spTree>
  </p:cSld>
  <p:clrMapOvr>
    <a:masterClrMapping/>
  </p:clrMapOvr>
  <p:transition>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2434EDAA-BC19-4AD4-B633-9614C112D322}" type="slidenum">
              <a:rPr lang="en-US"/>
              <a:pPr>
                <a:defRPr/>
              </a:pPr>
              <a:t>‹#›</a:t>
            </a:fld>
            <a:endParaRPr lang="en-US" dirty="0"/>
          </a:p>
        </p:txBody>
      </p:sp>
    </p:spTree>
  </p:cSld>
  <p:clrMapOvr>
    <a:masterClrMapping/>
  </p:clrMapOvr>
  <p:transition>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0F380073-7DD2-4DC4-AEAE-0AE7070507E5}"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440AFAD-517C-4903-B695-E1F780FF9C0F}" type="slidenum">
              <a:rPr lang="en-US"/>
              <a:pPr>
                <a:defRPr/>
              </a:pPr>
              <a:t>‹#›</a:t>
            </a:fld>
            <a:endParaRPr lang="en-US" dirty="0"/>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6"/>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6" name="Slide Number Placeholder 18"/>
          <p:cNvSpPr>
            <a:spLocks noGrp="1"/>
          </p:cNvSpPr>
          <p:nvPr>
            <p:ph type="sldNum" sz="quarter" idx="12"/>
          </p:nvPr>
        </p:nvSpPr>
        <p:spPr/>
        <p:txBody>
          <a:bodyPr/>
          <a:lstStyle>
            <a:lvl1pPr>
              <a:defRPr/>
            </a:lvl1pPr>
          </a:lstStyle>
          <a:p>
            <a:pPr>
              <a:defRPr/>
            </a:pPr>
            <a:fld id="{77619571-9C42-4A4C-B688-F260DFD1FD19}" type="slidenum">
              <a:rPr lang="en-US"/>
              <a:pPr>
                <a:defRPr/>
              </a:pPr>
              <a:t>‹#›</a:t>
            </a:fld>
            <a:endParaRPr lang="en-US" dirty="0"/>
          </a:p>
        </p:txBody>
      </p:sp>
    </p:spTree>
  </p:cSld>
  <p:clrMapOvr>
    <a:masterClrMapping/>
  </p:clrMapOvr>
  <p:transition>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396EC958-E46F-4994-8058-A5444C4A93A3}" type="slidenum">
              <a:rPr lang="en-US"/>
              <a:pPr>
                <a:defRPr/>
              </a:pPr>
              <a:t>‹#›</a:t>
            </a:fld>
            <a:endParaRPr lang="en-US" dirty="0"/>
          </a:p>
        </p:txBody>
      </p:sp>
    </p:spTree>
  </p:cSld>
  <p:clrMapOvr>
    <a:masterClrMapping/>
  </p:clrMapOvr>
  <p:transition>
    <p:split orient="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thir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47995C5E-8F69-4404-985A-593E1D6989F4}"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4034FC27-B157-4DF2-8DAF-C08A4FBD6AFC}" type="slidenum">
              <a:rPr lang="en-US"/>
              <a:pPr>
                <a:defRPr/>
              </a:pPr>
              <a:t>‹#›</a:t>
            </a:fld>
            <a:endParaRPr lang="en-US" dirty="0"/>
          </a:p>
        </p:txBody>
      </p:sp>
    </p:spTree>
  </p:cSld>
  <p:clrMapOvr>
    <a:masterClrMapping/>
  </p:clrMapOvr>
  <p:transition>
    <p:split orient="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22755C9-D5B5-4D0D-A410-8A3AE6F0F2D4}" type="slidenum">
              <a:rPr lang="en-US"/>
              <a:pPr>
                <a:defRPr/>
              </a:pPr>
              <a:t>‹#›</a:t>
            </a:fld>
            <a:endParaRPr lang="en-US" dirty="0"/>
          </a:p>
        </p:txBody>
      </p:sp>
    </p:spTree>
  </p:cSld>
  <p:clrMapOvr>
    <a:masterClrMapping/>
  </p:clrMapOvr>
  <p:transition>
    <p:split orient="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3700DA04-0460-4E9A-BC18-9A3406F6012D}" type="slidenum">
              <a:rPr lang="en-US"/>
              <a:pPr>
                <a:defRPr/>
              </a:pPr>
              <a:t>‹#›</a:t>
            </a:fld>
            <a:endParaRPr lang="en-US" dirty="0"/>
          </a:p>
        </p:txBody>
      </p:sp>
    </p:spTree>
  </p:cSld>
  <p:clrMapOvr>
    <a:masterClrMapping/>
  </p:clrMapOvr>
  <p:transition>
    <p:split orient="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6005E910-4C7F-4DCB-BBC7-6C6393DB3752}" type="slidenum">
              <a:rPr lang="en-US"/>
              <a:pPr>
                <a:defRPr/>
              </a:pPr>
              <a:t>‹#›</a:t>
            </a:fld>
            <a:endParaRPr lang="en-US" dirty="0"/>
          </a:p>
        </p:txBody>
      </p:sp>
    </p:spTree>
  </p:cSld>
  <p:clrMapOvr>
    <a:masterClrMapping/>
  </p:clrMapOvr>
  <p:transition>
    <p:split orient="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EBFBBA49-829F-4423-B10B-F0F4E4D69F0C}" type="slidenum">
              <a:rPr lang="en-US"/>
              <a:pPr>
                <a:defRPr/>
              </a:pPr>
              <a:t>‹#›</a:t>
            </a:fld>
            <a:endParaRPr lang="en-US" dirty="0"/>
          </a:p>
        </p:txBody>
      </p:sp>
    </p:spTree>
  </p:cSld>
  <p:clrMapOvr>
    <a:masterClrMapping/>
  </p:clrMapOvr>
  <p:transition>
    <p:split orient="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812B433-F82C-4034-95A5-F35E414A50C8}"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0828B05B-62BC-40DA-AA8E-86190A02A08B}" type="slidenum">
              <a:rPr lang="en-US"/>
              <a:pPr>
                <a:defRPr/>
              </a:pPr>
              <a:t>‹#›</a:t>
            </a:fld>
            <a:endParaRPr lang="en-US" dirty="0"/>
          </a:p>
        </p:txBody>
      </p:sp>
    </p:spTree>
  </p:cSld>
  <p:clrMapOvr>
    <a:masterClrMapping/>
  </p:clrMapOvr>
  <p:transition>
    <p:split orient="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1545C4CB-DD48-4AC7-B14F-99C07A22243B}" type="slidenum">
              <a:rPr lang="en-US"/>
              <a:pPr>
                <a:defRPr/>
              </a:pPr>
              <a:t>‹#›</a:t>
            </a:fld>
            <a:endParaRPr lang="en-US" dirty="0"/>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0B355C1C-C290-4D17-B454-91D2A1D4C472}" type="slidenum">
              <a:rPr lang="en-US"/>
              <a:pPr>
                <a:defRPr/>
              </a:pPr>
              <a:t>‹#›</a:t>
            </a:fld>
            <a:endParaRPr lang="en-US" dirty="0"/>
          </a:p>
        </p:txBody>
      </p:sp>
    </p:spTree>
  </p:cSld>
  <p:clrMapOvr>
    <a:masterClrMapping/>
  </p:clrMapOvr>
  <p:transition>
    <p:split orient="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Four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E0C68C25-49C4-46A0-A164-0A8C884F3722}"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4F65E31-0512-4941-8651-9354CA085CEC}" type="slidenum">
              <a:rPr lang="en-US"/>
              <a:pPr>
                <a:defRPr/>
              </a:pPr>
              <a:t>‹#›</a:t>
            </a:fld>
            <a:endParaRPr lang="en-US" dirty="0"/>
          </a:p>
        </p:txBody>
      </p:sp>
    </p:spTree>
  </p:cSld>
  <p:clrMapOvr>
    <a:masterClrMapping/>
  </p:clrMapOvr>
  <p:transition>
    <p:split orient="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5D81EC74-CED3-42DB-B64D-423490AA04EE}" type="slidenum">
              <a:rPr lang="en-US"/>
              <a:pPr>
                <a:defRPr/>
              </a:pPr>
              <a:t>‹#›</a:t>
            </a:fld>
            <a:endParaRPr lang="en-US" dirty="0"/>
          </a:p>
        </p:txBody>
      </p:sp>
    </p:spTree>
  </p:cSld>
  <p:clrMapOvr>
    <a:masterClrMapping/>
  </p:clrMapOvr>
  <p:transition>
    <p:split orient="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B3A61977-7F77-473C-B9D9-0F773AEB4AF3}" type="slidenum">
              <a:rPr lang="en-US"/>
              <a:pPr>
                <a:defRPr/>
              </a:pPr>
              <a:t>‹#›</a:t>
            </a:fld>
            <a:endParaRPr lang="en-US" dirty="0"/>
          </a:p>
        </p:txBody>
      </p:sp>
    </p:spTree>
  </p:cSld>
  <p:clrMapOvr>
    <a:masterClrMapping/>
  </p:clrMapOvr>
  <p:transition>
    <p:split orient="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139AC16-3F97-455B-ABE9-8FDA5981D1DF}" type="slidenum">
              <a:rPr lang="en-US"/>
              <a:pPr>
                <a:defRPr/>
              </a:pPr>
              <a:t>‹#›</a:t>
            </a:fld>
            <a:endParaRPr lang="en-US" dirty="0"/>
          </a:p>
        </p:txBody>
      </p:sp>
    </p:spTree>
  </p:cSld>
  <p:clrMapOvr>
    <a:masterClrMapping/>
  </p:clrMapOvr>
  <p:transition>
    <p:split orient="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5CB7C8CA-BCB9-4086-9949-8747C6E0472F}" type="slidenum">
              <a:rPr lang="en-US"/>
              <a:pPr>
                <a:defRPr/>
              </a:pPr>
              <a:t>‹#›</a:t>
            </a:fld>
            <a:endParaRPr lang="en-US" dirty="0"/>
          </a:p>
        </p:txBody>
      </p:sp>
    </p:spTree>
  </p:cSld>
  <p:clrMapOvr>
    <a:masterClrMapping/>
  </p:clrMapOvr>
  <p:transition>
    <p:split orient="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F06D0213-635C-4591-A172-07C489A2D246}"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F9849273-CADD-438B-AF85-55A08702E107}" type="slidenum">
              <a:rPr lang="en-US"/>
              <a:pPr>
                <a:defRPr/>
              </a:pPr>
              <a:t>‹#›</a:t>
            </a:fld>
            <a:endParaRPr lang="en-US" dirty="0"/>
          </a:p>
        </p:txBody>
      </p:sp>
    </p:spTree>
  </p:cSld>
  <p:clrMapOvr>
    <a:masterClrMapping/>
  </p:clrMapOvr>
  <p:transition>
    <p:split orient="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7B894CFA-82C1-47BC-A8B6-FE9727CF44D4}" type="slidenum">
              <a:rPr lang="en-US"/>
              <a:pPr>
                <a:defRPr/>
              </a:pPr>
              <a:t>‹#›</a:t>
            </a:fld>
            <a:endParaRPr lang="en-US" dirty="0"/>
          </a:p>
        </p:txBody>
      </p:sp>
    </p:spTree>
  </p:cSld>
  <p:clrMapOvr>
    <a:masterClrMapping/>
  </p:clrMapOvr>
  <p:transition>
    <p:split orient="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Fif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sz="1400">
                <a:solidFill>
                  <a:srgbClr val="224568"/>
                </a:solidFill>
              </a:defRPr>
            </a:lvl1pPr>
          </a:lstStyle>
          <a:p>
            <a:pPr>
              <a:defRPr/>
            </a:pPr>
            <a:fld id="{375B5C1F-A8C5-424E-9894-3AA0CD7A156E}" type="slidenum">
              <a:rPr lang="en-US" smtClean="0"/>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905000"/>
            <a:ext cx="4040188"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1905000"/>
            <a:ext cx="4041775"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7"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8" name="Slide Number Placeholder 18"/>
          <p:cNvSpPr>
            <a:spLocks noGrp="1"/>
          </p:cNvSpPr>
          <p:nvPr>
            <p:ph type="sldNum" sz="quarter" idx="12"/>
          </p:nvPr>
        </p:nvSpPr>
        <p:spPr/>
        <p:txBody>
          <a:bodyPr/>
          <a:lstStyle>
            <a:lvl1pPr>
              <a:defRPr/>
            </a:lvl1pPr>
          </a:lstStyle>
          <a:p>
            <a:pPr>
              <a:defRPr/>
            </a:pPr>
            <a:fld id="{B235CE98-2700-4863-A715-7B495BA9D44A}" type="slidenum">
              <a:rPr lang="en-US"/>
              <a:pPr>
                <a:defRPr/>
              </a:pPr>
              <a:t>‹#›</a:t>
            </a:fld>
            <a:endParaRPr lang="en-US" dirty="0"/>
          </a:p>
        </p:txBody>
      </p:sp>
    </p:spTree>
  </p:cSld>
  <p:clrMapOvr>
    <a:masterClrMapping/>
  </p:clrMapOvr>
  <p:transition>
    <p:split orient="vert"/>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2FA2F534-D375-48D8-A9D6-CFDFEB0FB535}" type="slidenum">
              <a:rPr lang="en-US"/>
              <a:pPr>
                <a:defRPr/>
              </a:pPr>
              <a:t>‹#›</a:t>
            </a:fld>
            <a:endParaRPr lang="en-US" dirty="0"/>
          </a:p>
        </p:txBody>
      </p:sp>
    </p:spTree>
  </p:cSld>
  <p:clrMapOvr>
    <a:masterClrMapping/>
  </p:clrMapOvr>
  <p:transition>
    <p:split orient="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64A5EA9E-345B-486D-927A-05EF4099A1B7}" type="slidenum">
              <a:rPr lang="en-US"/>
              <a:pPr>
                <a:defRPr/>
              </a:pPr>
              <a:t>‹#›</a:t>
            </a:fld>
            <a:endParaRPr lang="en-US" dirty="0"/>
          </a:p>
        </p:txBody>
      </p:sp>
    </p:spTree>
  </p:cSld>
  <p:clrMapOvr>
    <a:masterClrMapping/>
  </p:clrMapOvr>
  <p:transition>
    <p:split orient="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26C5D5AB-D770-42B2-B9A9-CA2E092E61BF}" type="slidenum">
              <a:rPr lang="en-US"/>
              <a:pPr>
                <a:defRPr/>
              </a:pPr>
              <a:t>‹#›</a:t>
            </a:fld>
            <a:endParaRPr lang="en-US" dirty="0"/>
          </a:p>
        </p:txBody>
      </p:sp>
    </p:spTree>
  </p:cSld>
  <p:clrMapOvr>
    <a:masterClrMapping/>
  </p:clrMapOvr>
  <p:transition>
    <p:split orient="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13D906D7-0C62-47F6-AF2E-08873796B0D5}" type="slidenum">
              <a:rPr lang="en-US"/>
              <a:pPr>
                <a:defRPr/>
              </a:pPr>
              <a:t>‹#›</a:t>
            </a:fld>
            <a:endParaRPr lang="en-US" dirty="0"/>
          </a:p>
        </p:txBody>
      </p:sp>
    </p:spTree>
  </p:cSld>
  <p:clrMapOvr>
    <a:masterClrMapping/>
  </p:clrMapOvr>
  <p:transition>
    <p:split orient="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E6DD6A5B-4173-48D0-A385-EF52A9566617}" type="slidenum">
              <a:rPr lang="en-US"/>
              <a:pPr>
                <a:defRPr/>
              </a:pPr>
              <a:t>‹#›</a:t>
            </a:fld>
            <a:endParaRPr lang="en-US" dirty="0"/>
          </a:p>
        </p:txBody>
      </p:sp>
    </p:spTree>
  </p:cSld>
  <p:clrMapOvr>
    <a:masterClrMapping/>
  </p:clrMapOvr>
  <p:transition>
    <p:split orient="ver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849D0C6-B720-4631-85BE-51B4D8BBC5B4}"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0F45CCE-8ED4-41D1-8C4D-DC07D70004D2}" type="slidenum">
              <a:rPr lang="en-US"/>
              <a:pPr>
                <a:defRPr/>
              </a:pPr>
              <a:t>‹#›</a:t>
            </a:fld>
            <a:endParaRPr lang="en-US" dirty="0"/>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6"/>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5" name="Slide Number Placeholder 18"/>
          <p:cNvSpPr>
            <a:spLocks noGrp="1"/>
          </p:cNvSpPr>
          <p:nvPr>
            <p:ph type="sldNum" sz="quarter" idx="12"/>
          </p:nvPr>
        </p:nvSpPr>
        <p:spPr/>
        <p:txBody>
          <a:bodyPr/>
          <a:lstStyle>
            <a:lvl1pPr>
              <a:defRPr/>
            </a:lvl1pPr>
          </a:lstStyle>
          <a:p>
            <a:pPr>
              <a:defRPr/>
            </a:pPr>
            <a:fld id="{8ADE0D91-35C7-4D19-AC08-46749F46E893}" type="slidenum">
              <a:rPr lang="en-US"/>
              <a:pPr>
                <a:defRPr/>
              </a:pPr>
              <a:t>‹#›</a:t>
            </a:fld>
            <a:endParaRPr lang="en-US" dirty="0"/>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6"/>
          <p:cNvSpPr>
            <a:spLocks noGrp="1"/>
          </p:cNvSpPr>
          <p:nvPr>
            <p:ph type="dt" sz="half" idx="10"/>
          </p:nvPr>
        </p:nvSpPr>
        <p:spPr/>
        <p:txBody>
          <a:bodyPr/>
          <a:lstStyle>
            <a:lvl1pPr>
              <a:defRPr/>
            </a:lvl1pPr>
          </a:lstStyle>
          <a:p>
            <a:pPr>
              <a:defRPr/>
            </a:pPr>
            <a:endParaRPr lang="en-US"/>
          </a:p>
        </p:txBody>
      </p:sp>
      <p:sp>
        <p:nvSpPr>
          <p:cNvPr id="3"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4" name="Slide Number Placeholder 18"/>
          <p:cNvSpPr>
            <a:spLocks noGrp="1"/>
          </p:cNvSpPr>
          <p:nvPr>
            <p:ph type="sldNum" sz="quarter" idx="12"/>
          </p:nvPr>
        </p:nvSpPr>
        <p:spPr/>
        <p:txBody>
          <a:bodyPr/>
          <a:lstStyle>
            <a:lvl1pPr>
              <a:defRPr/>
            </a:lvl1pPr>
          </a:lstStyle>
          <a:p>
            <a:pPr>
              <a:defRPr/>
            </a:pPr>
            <a:fld id="{0237E485-FEA7-4FA1-B013-CCFBD25ED34B}" type="slidenum">
              <a:rPr lang="en-US"/>
              <a:pPr>
                <a:defRPr/>
              </a:pPr>
              <a:t>‹#›</a:t>
            </a:fld>
            <a:endParaRPr lang="en-US" dirty="0"/>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81200"/>
            <a:ext cx="5111750" cy="4144963"/>
          </a:xfrm>
          <a:prstGeom prst="rect">
            <a:avLst/>
          </a:prstGeom>
        </p:spPr>
        <p:txBody>
          <a:bodyPr/>
          <a:lstStyle>
            <a:lvl1pPr>
              <a:defRPr sz="3200">
                <a:solidFill>
                  <a:srgbClr val="000099"/>
                </a:solidFill>
              </a:defRPr>
            </a:lvl1pPr>
            <a:lvl2pPr>
              <a:defRPr sz="2800">
                <a:solidFill>
                  <a:srgbClr val="000099"/>
                </a:solidFill>
              </a:defRPr>
            </a:lvl2pPr>
            <a:lvl3pPr>
              <a:defRPr sz="2400">
                <a:solidFill>
                  <a:srgbClr val="000099"/>
                </a:solidFill>
              </a:defRPr>
            </a:lvl3pPr>
            <a:lvl4pPr>
              <a:defRPr sz="2000">
                <a:solidFill>
                  <a:srgbClr val="000099"/>
                </a:solidFill>
              </a:defRPr>
            </a:lvl4pPr>
            <a:lvl5pPr>
              <a:defRPr sz="2000">
                <a:solidFill>
                  <a:srgbClr val="000099"/>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981200"/>
            <a:ext cx="3008313" cy="4144963"/>
          </a:xfrm>
          <a:prstGeom prst="rect">
            <a:avLst/>
          </a:prstGeom>
        </p:spPr>
        <p:txBody>
          <a:bodyPr/>
          <a:lstStyle>
            <a:lvl1pPr marL="0" indent="0">
              <a:buNone/>
              <a:defRPr sz="1400">
                <a:solidFill>
                  <a:srgbClr val="0000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299AE91D-41EA-4087-9A18-2093DE4B70B5}" type="slidenum">
              <a:rPr lang="en-US"/>
              <a:pPr>
                <a:defRPr/>
              </a:pPr>
              <a:t>‹#›</a:t>
            </a:fld>
            <a:endParaRPr lang="en-US" dirty="0"/>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FC2C6228-AA7A-4A7E-977E-A44A4E3A7000}" type="slidenum">
              <a:rPr lang="en-US"/>
              <a:pPr>
                <a:defRPr/>
              </a:pPr>
              <a:t>‹#›</a:t>
            </a:fld>
            <a:endParaRPr lang="en-US" dirty="0"/>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3.pn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4.png"/><Relationship Id="rId5" Type="http://schemas.openxmlformats.org/officeDocument/2006/relationships/slideLayout" Target="../slideLayouts/slideLayout25.xml"/><Relationship Id="rId10" Type="http://schemas.openxmlformats.org/officeDocument/2006/relationships/theme" Target="../theme/theme3.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image" Target="../media/image2.png"/><Relationship Id="rId5" Type="http://schemas.openxmlformats.org/officeDocument/2006/relationships/slideLayout" Target="../slideLayouts/slideLayout34.xml"/><Relationship Id="rId10" Type="http://schemas.openxmlformats.org/officeDocument/2006/relationships/theme" Target="../theme/theme4.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image" Target="../media/image5.png"/><Relationship Id="rId5" Type="http://schemas.openxmlformats.org/officeDocument/2006/relationships/slideLayout" Target="../slideLayouts/slideLayout43.xml"/><Relationship Id="rId10" Type="http://schemas.openxmlformats.org/officeDocument/2006/relationships/theme" Target="../theme/theme5.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image" Target="../media/image1.png"/><Relationship Id="rId5" Type="http://schemas.openxmlformats.org/officeDocument/2006/relationships/slideLayout" Target="../slideLayouts/slideLayout52.xml"/><Relationship Id="rId10" Type="http://schemas.openxmlformats.org/officeDocument/2006/relationships/theme" Target="../theme/theme6.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381000" y="304800"/>
            <a:ext cx="8534400" cy="1219200"/>
          </a:xfrm>
          <a:prstGeom prst="rect">
            <a:avLst/>
          </a:prstGeom>
          <a:solidFill>
            <a:srgbClr val="4E2AB8"/>
          </a:solidFill>
          <a:ln w="9525" algn="ctr">
            <a:noFill/>
            <a:miter lim="800000"/>
            <a:headEnd/>
            <a:tailEnd/>
          </a:ln>
          <a:effectLst/>
        </p:spPr>
        <p:txBody>
          <a:bodyPr wrap="none" anchor="ctr"/>
          <a:lstStyle/>
          <a:p>
            <a:pPr>
              <a:defRPr/>
            </a:pPr>
            <a:endParaRPr lang="en-US" dirty="0"/>
          </a:p>
        </p:txBody>
      </p:sp>
      <p:sp>
        <p:nvSpPr>
          <p:cNvPr id="6147" name="Rectangle 2"/>
          <p:cNvSpPr>
            <a:spLocks noGrp="1" noChangeArrowheads="1"/>
          </p:cNvSpPr>
          <p:nvPr>
            <p:ph type="title"/>
          </p:nvPr>
        </p:nvSpPr>
        <p:spPr bwMode="auto">
          <a:xfrm>
            <a:off x="533400" y="2743200"/>
            <a:ext cx="8077200" cy="327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6568"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66569"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12" name="Oval 11"/>
          <p:cNvSpPr/>
          <p:nvPr/>
        </p:nvSpPr>
        <p:spPr bwMode="auto">
          <a:xfrm>
            <a:off x="457200" y="1143000"/>
            <a:ext cx="1600200" cy="1524000"/>
          </a:xfrm>
          <a:prstGeom prst="ellipse">
            <a:avLst/>
          </a:prstGeom>
          <a:noFill/>
          <a:ln w="9525" cap="flat" cmpd="sng" algn="ctr">
            <a:solidFill>
              <a:srgbClr val="339933">
                <a:alpha val="0"/>
              </a:srgbClr>
            </a:solidFill>
            <a:prstDash val="solid"/>
            <a:round/>
            <a:headEnd type="none" w="med" len="med"/>
            <a:tailEnd type="none" w="med" len="med"/>
          </a:ln>
          <a:effectLst/>
        </p:spPr>
        <p:txBody>
          <a:bodyPr/>
          <a:lstStyle/>
          <a:p>
            <a:pPr algn="r" eaLnBrk="1" hangingPunct="1">
              <a:defRPr/>
            </a:pPr>
            <a:endParaRPr lang="en-US" sz="1800">
              <a:solidFill>
                <a:schemeClr val="tx1"/>
              </a:solidFill>
            </a:endParaRPr>
          </a:p>
        </p:txBody>
      </p:sp>
      <p:pic>
        <p:nvPicPr>
          <p:cNvPr id="6151" name="Picture 12" descr="pink shirt girl"/>
          <p:cNvPicPr>
            <a:picLocks noChangeAspect="1" noChangeArrowheads="1"/>
          </p:cNvPicPr>
          <p:nvPr/>
        </p:nvPicPr>
        <p:blipFill>
          <a:blip r:embed="rId11" cstate="print"/>
          <a:srcRect/>
          <a:stretch>
            <a:fillRect/>
          </a:stretch>
        </p:blipFill>
        <p:spPr bwMode="auto">
          <a:xfrm>
            <a:off x="7924800" y="304800"/>
            <a:ext cx="876300" cy="876300"/>
          </a:xfrm>
          <a:prstGeom prst="rect">
            <a:avLst/>
          </a:prstGeom>
          <a:noFill/>
          <a:ln w="9525">
            <a:noFill/>
            <a:miter lim="800000"/>
            <a:headEnd/>
            <a:tailEnd/>
          </a:ln>
        </p:spPr>
      </p:pic>
      <p:pic>
        <p:nvPicPr>
          <p:cNvPr id="6152" name="Picture 14" descr="blond_happy_baby"/>
          <p:cNvPicPr>
            <a:picLocks noChangeAspect="1" noChangeArrowheads="1"/>
          </p:cNvPicPr>
          <p:nvPr/>
        </p:nvPicPr>
        <p:blipFill>
          <a:blip r:embed="rId12" cstate="print"/>
          <a:srcRect/>
          <a:stretch>
            <a:fillRect/>
          </a:stretch>
        </p:blipFill>
        <p:spPr bwMode="auto">
          <a:xfrm>
            <a:off x="6705600" y="304800"/>
            <a:ext cx="895350" cy="881063"/>
          </a:xfrm>
          <a:prstGeom prst="rect">
            <a:avLst/>
          </a:prstGeom>
          <a:noFill/>
          <a:ln w="9525">
            <a:noFill/>
            <a:miter lim="800000"/>
            <a:headEnd/>
            <a:tailEnd/>
          </a:ln>
        </p:spPr>
      </p:pic>
      <p:pic>
        <p:nvPicPr>
          <p:cNvPr id="6153" name="Picture 16" descr="girl_with_ball"/>
          <p:cNvPicPr>
            <a:picLocks noChangeAspect="1" noChangeArrowheads="1"/>
          </p:cNvPicPr>
          <p:nvPr/>
        </p:nvPicPr>
        <p:blipFill>
          <a:blip r:embed="rId13" cstate="print"/>
          <a:srcRect/>
          <a:stretch>
            <a:fillRect/>
          </a:stretch>
        </p:blipFill>
        <p:spPr bwMode="auto">
          <a:xfrm>
            <a:off x="5486400" y="381000"/>
            <a:ext cx="819150" cy="806450"/>
          </a:xfrm>
          <a:prstGeom prst="rect">
            <a:avLst/>
          </a:prstGeom>
          <a:noFill/>
          <a:ln w="9525">
            <a:noFill/>
            <a:miter lim="800000"/>
            <a:headEnd/>
            <a:tailEnd/>
          </a:ln>
        </p:spPr>
      </p:pic>
      <p:pic>
        <p:nvPicPr>
          <p:cNvPr id="6154" name="Picture 15" descr="girl_in_wheelchair"/>
          <p:cNvPicPr>
            <a:picLocks noChangeAspect="1" noChangeArrowheads="1"/>
          </p:cNvPicPr>
          <p:nvPr/>
        </p:nvPicPr>
        <p:blipFill>
          <a:blip r:embed="rId14" cstate="print"/>
          <a:srcRect/>
          <a:stretch>
            <a:fillRect/>
          </a:stretch>
        </p:blipFill>
        <p:spPr bwMode="auto">
          <a:xfrm>
            <a:off x="6096000" y="685800"/>
            <a:ext cx="838200" cy="825500"/>
          </a:xfrm>
          <a:prstGeom prst="rect">
            <a:avLst/>
          </a:prstGeom>
          <a:noFill/>
          <a:ln w="9525">
            <a:noFill/>
            <a:miter lim="800000"/>
            <a:headEnd/>
            <a:tailEnd/>
          </a:ln>
        </p:spPr>
      </p:pic>
      <p:pic>
        <p:nvPicPr>
          <p:cNvPr id="6155" name="Picture 13" descr="tie_dye_boy"/>
          <p:cNvPicPr>
            <a:picLocks noChangeAspect="1" noChangeArrowheads="1"/>
          </p:cNvPicPr>
          <p:nvPr/>
        </p:nvPicPr>
        <p:blipFill>
          <a:blip r:embed="rId15" cstate="print"/>
          <a:srcRect/>
          <a:stretch>
            <a:fillRect/>
          </a:stretch>
        </p:blipFill>
        <p:spPr bwMode="auto">
          <a:xfrm>
            <a:off x="7315200" y="609600"/>
            <a:ext cx="895350" cy="881063"/>
          </a:xfrm>
          <a:prstGeom prst="rect">
            <a:avLst/>
          </a:prstGeom>
          <a:noFill/>
          <a:ln w="9525">
            <a:noFill/>
            <a:miter lim="800000"/>
            <a:headEnd/>
            <a:tailEnd/>
          </a:ln>
        </p:spPr>
      </p:pic>
      <p:pic>
        <p:nvPicPr>
          <p:cNvPr id="6156" name="Picture 17" descr="eco_round_logo_w_purple"/>
          <p:cNvPicPr>
            <a:picLocks noChangeAspect="1" noChangeArrowheads="1"/>
          </p:cNvPicPr>
          <p:nvPr/>
        </p:nvPicPr>
        <p:blipFill>
          <a:blip r:embed="rId16" cstate="print"/>
          <a:srcRect/>
          <a:stretch>
            <a:fillRect/>
          </a:stretch>
        </p:blipFill>
        <p:spPr bwMode="auto">
          <a:xfrm>
            <a:off x="457200" y="228600"/>
            <a:ext cx="1752600" cy="1700213"/>
          </a:xfrm>
          <a:prstGeom prst="rect">
            <a:avLst/>
          </a:prstGeom>
          <a:noFill/>
          <a:ln w="9525">
            <a:noFill/>
            <a:miter lim="800000"/>
            <a:headEnd/>
            <a:tailEnd/>
          </a:ln>
        </p:spPr>
      </p:pic>
      <p:sp>
        <p:nvSpPr>
          <p:cNvPr id="17" name="Date Placeholder 16"/>
          <p:cNvSpPr>
            <a:spLocks noGrp="1"/>
          </p:cNvSpPr>
          <p:nvPr>
            <p:ph type="dt" sz="half" idx="2"/>
          </p:nvPr>
        </p:nvSpPr>
        <p:spPr>
          <a:xfrm>
            <a:off x="457200" y="6356350"/>
            <a:ext cx="2590800" cy="365125"/>
          </a:xfrm>
          <a:prstGeom prst="rect">
            <a:avLst/>
          </a:prstGeom>
        </p:spPr>
        <p:txBody>
          <a:bodyPr vert="horz" lIns="91440" tIns="45720" rIns="91440" bIns="45720" rtlCol="0" anchor="ctr"/>
          <a:lstStyle>
            <a:lvl1pPr algn="l">
              <a:defRPr sz="1200">
                <a:solidFill>
                  <a:srgbClr val="000099"/>
                </a:solidFill>
                <a:latin typeface="Arial" charset="0"/>
              </a:defRPr>
            </a:lvl1pPr>
          </a:lstStyle>
          <a:p>
            <a:pPr>
              <a:defRPr/>
            </a:pPr>
            <a:endParaRPr lang="en-US"/>
          </a:p>
        </p:txBody>
      </p:sp>
      <p:sp>
        <p:nvSpPr>
          <p:cNvPr id="18" name="Footer Placeholder 1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a:t>Early Childhood Outcomes Center</a:t>
            </a:r>
          </a:p>
        </p:txBody>
      </p:sp>
      <p:sp>
        <p:nvSpPr>
          <p:cNvPr id="19" name="Slide Number Placeholder 1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99"/>
                </a:solidFill>
                <a:latin typeface="Arial" charset="0"/>
              </a:defRPr>
            </a:lvl1pPr>
          </a:lstStyle>
          <a:p>
            <a:pPr>
              <a:defRPr/>
            </a:pPr>
            <a:fld id="{CFA39685-D68F-4561-B745-71463EE09FC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94" r:id="rId1"/>
    <p:sldLayoutId id="2147484795" r:id="rId2"/>
    <p:sldLayoutId id="2147484753" r:id="rId3"/>
    <p:sldLayoutId id="2147484754" r:id="rId4"/>
    <p:sldLayoutId id="2147484755" r:id="rId5"/>
    <p:sldLayoutId id="2147484756" r:id="rId6"/>
    <p:sldLayoutId id="2147484757" r:id="rId7"/>
    <p:sldLayoutId id="2147484758" r:id="rId8"/>
    <p:sldLayoutId id="2147484759" r:id="rId9"/>
  </p:sldLayoutIdLst>
  <p:transition>
    <p:split orient="vert"/>
  </p:transition>
  <p:hf hdr="0" dt="0"/>
  <p:txStyles>
    <p:titleStyle>
      <a:lvl1pPr algn="r" rtl="0" eaLnBrk="0" fontAlgn="base" hangingPunct="0">
        <a:spcBef>
          <a:spcPct val="0"/>
        </a:spcBef>
        <a:spcAft>
          <a:spcPct val="0"/>
        </a:spcAft>
        <a:defRPr sz="3600" b="1">
          <a:solidFill>
            <a:srgbClr val="224568"/>
          </a:solidFill>
          <a:latin typeface="+mj-lt"/>
          <a:ea typeface="+mj-ea"/>
          <a:cs typeface="+mj-cs"/>
        </a:defRPr>
      </a:lvl1pPr>
      <a:lvl2pPr algn="r" rtl="0" eaLnBrk="0" fontAlgn="base" hangingPunct="0">
        <a:spcBef>
          <a:spcPct val="0"/>
        </a:spcBef>
        <a:spcAft>
          <a:spcPct val="0"/>
        </a:spcAft>
        <a:defRPr sz="3600" b="1">
          <a:solidFill>
            <a:srgbClr val="224568"/>
          </a:solidFill>
          <a:latin typeface="Arial" charset="0"/>
        </a:defRPr>
      </a:lvl2pPr>
      <a:lvl3pPr algn="r" rtl="0" eaLnBrk="0" fontAlgn="base" hangingPunct="0">
        <a:spcBef>
          <a:spcPct val="0"/>
        </a:spcBef>
        <a:spcAft>
          <a:spcPct val="0"/>
        </a:spcAft>
        <a:defRPr sz="3600" b="1">
          <a:solidFill>
            <a:srgbClr val="224568"/>
          </a:solidFill>
          <a:latin typeface="Arial" charset="0"/>
        </a:defRPr>
      </a:lvl3pPr>
      <a:lvl4pPr algn="r" rtl="0" eaLnBrk="0" fontAlgn="base" hangingPunct="0">
        <a:spcBef>
          <a:spcPct val="0"/>
        </a:spcBef>
        <a:spcAft>
          <a:spcPct val="0"/>
        </a:spcAft>
        <a:defRPr sz="3600" b="1">
          <a:solidFill>
            <a:srgbClr val="224568"/>
          </a:solidFill>
          <a:latin typeface="Arial" charset="0"/>
        </a:defRPr>
      </a:lvl4pPr>
      <a:lvl5pPr algn="r" rtl="0" eaLnBrk="0" fontAlgn="base" hangingPunct="0">
        <a:spcBef>
          <a:spcPct val="0"/>
        </a:spcBef>
        <a:spcAft>
          <a:spcPct val="0"/>
        </a:spcAft>
        <a:defRPr sz="3600" b="1">
          <a:solidFill>
            <a:srgbClr val="224568"/>
          </a:solidFill>
          <a:latin typeface="Arial" charset="0"/>
        </a:defRPr>
      </a:lvl5pPr>
      <a:lvl6pPr marL="457200" algn="r" rtl="0" fontAlgn="base">
        <a:spcBef>
          <a:spcPct val="0"/>
        </a:spcBef>
        <a:spcAft>
          <a:spcPct val="0"/>
        </a:spcAft>
        <a:defRPr sz="4400">
          <a:solidFill>
            <a:schemeClr val="tx1"/>
          </a:solidFill>
          <a:latin typeface="Arial" charset="0"/>
        </a:defRPr>
      </a:lvl6pPr>
      <a:lvl7pPr marL="914400" algn="r" rtl="0" fontAlgn="base">
        <a:spcBef>
          <a:spcPct val="0"/>
        </a:spcBef>
        <a:spcAft>
          <a:spcPct val="0"/>
        </a:spcAft>
        <a:defRPr sz="4400">
          <a:solidFill>
            <a:schemeClr val="tx1"/>
          </a:solidFill>
          <a:latin typeface="Arial" charset="0"/>
        </a:defRPr>
      </a:lvl7pPr>
      <a:lvl8pPr marL="1371600" algn="r" rtl="0" fontAlgn="base">
        <a:spcBef>
          <a:spcPct val="0"/>
        </a:spcBef>
        <a:spcAft>
          <a:spcPct val="0"/>
        </a:spcAft>
        <a:defRPr sz="4400">
          <a:solidFill>
            <a:schemeClr val="tx1"/>
          </a:solidFill>
          <a:latin typeface="Arial" charset="0"/>
        </a:defRPr>
      </a:lvl8pPr>
      <a:lvl9pPr marL="1828800" algn="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pic>
        <p:nvPicPr>
          <p:cNvPr id="7175" name="Picture 14" descr="girl_with_ball"/>
          <p:cNvPicPr>
            <a:picLocks noChangeAspect="1" noChangeArrowheads="1"/>
          </p:cNvPicPr>
          <p:nvPr/>
        </p:nvPicPr>
        <p:blipFill>
          <a:blip r:embed="rId13" cstate="print"/>
          <a:srcRect/>
          <a:stretch>
            <a:fillRect/>
          </a:stretch>
        </p:blipFill>
        <p:spPr bwMode="auto">
          <a:xfrm>
            <a:off x="7543800" y="1371600"/>
            <a:ext cx="685800" cy="674688"/>
          </a:xfrm>
          <a:prstGeom prst="rect">
            <a:avLst/>
          </a:prstGeom>
          <a:noFill/>
          <a:ln w="9525">
            <a:noFill/>
            <a:miter lim="800000"/>
            <a:headEnd/>
            <a:tailEnd/>
          </a:ln>
        </p:spPr>
      </p:pic>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127BCD32-B8B1-4B60-800B-62699F4AFF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60" r:id="rId1"/>
    <p:sldLayoutId id="2147484796" r:id="rId2"/>
    <p:sldLayoutId id="2147484761" r:id="rId3"/>
    <p:sldLayoutId id="2147484762" r:id="rId4"/>
    <p:sldLayoutId id="2147484763" r:id="rId5"/>
    <p:sldLayoutId id="2147484764" r:id="rId6"/>
    <p:sldLayoutId id="2147484765" r:id="rId7"/>
    <p:sldLayoutId id="2147484797" r:id="rId8"/>
    <p:sldLayoutId id="2147484766" r:id="rId9"/>
    <p:sldLayoutId id="2147484807" r:id="rId10"/>
    <p:sldLayoutId id="2147484810" r:id="rId11"/>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6E664CDE-7449-45EB-8EB8-AB4097DD4741}" type="slidenum">
              <a:rPr lang="en-US"/>
              <a:pPr>
                <a:defRPr/>
              </a:pPr>
              <a:t>‹#›</a:t>
            </a:fld>
            <a:endParaRPr lang="en-US" dirty="0"/>
          </a:p>
        </p:txBody>
      </p:sp>
      <p:pic>
        <p:nvPicPr>
          <p:cNvPr id="8201" name="Picture 15" descr="girl_in_wheelchair"/>
          <p:cNvPicPr>
            <a:picLocks noChangeAspect="1" noChangeArrowheads="1"/>
          </p:cNvPicPr>
          <p:nvPr/>
        </p:nvPicPr>
        <p:blipFill>
          <a:blip r:embed="rId11" cstate="print"/>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67" r:id="rId1"/>
    <p:sldLayoutId id="2147484798" r:id="rId2"/>
    <p:sldLayoutId id="2147484799" r:id="rId3"/>
    <p:sldLayoutId id="2147484768" r:id="rId4"/>
    <p:sldLayoutId id="2147484769" r:id="rId5"/>
    <p:sldLayoutId id="2147484770" r:id="rId6"/>
    <p:sldLayoutId id="2147484771" r:id="rId7"/>
    <p:sldLayoutId id="2147484800" r:id="rId8"/>
    <p:sldLayoutId id="2147484772"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182563"/>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3E0CAFC6-C2FE-4CAB-AE23-784F1376D4EF}" type="slidenum">
              <a:rPr lang="en-US"/>
              <a:pPr>
                <a:defRPr/>
              </a:pPr>
              <a:t>‹#›</a:t>
            </a:fld>
            <a:endParaRPr lang="en-US" dirty="0"/>
          </a:p>
        </p:txBody>
      </p:sp>
      <p:pic>
        <p:nvPicPr>
          <p:cNvPr id="9225" name="Picture 14" descr="blond_happy_baby"/>
          <p:cNvPicPr>
            <a:picLocks noChangeAspect="1" noChangeArrowheads="1"/>
          </p:cNvPicPr>
          <p:nvPr/>
        </p:nvPicPr>
        <p:blipFill>
          <a:blip r:embed="rId11" cstate="print"/>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73" r:id="rId1"/>
    <p:sldLayoutId id="2147484801" r:id="rId2"/>
    <p:sldLayoutId id="2147484774" r:id="rId3"/>
    <p:sldLayoutId id="2147484775" r:id="rId4"/>
    <p:sldLayoutId id="2147484776" r:id="rId5"/>
    <p:sldLayoutId id="2147484777" r:id="rId6"/>
    <p:sldLayoutId id="2147484778" r:id="rId7"/>
    <p:sldLayoutId id="2147484802" r:id="rId8"/>
    <p:sldLayoutId id="2147484779"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136525"/>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DB84FBEA-FAEA-4EFA-B8A0-BE1EE00F58AC}" type="slidenum">
              <a:rPr lang="en-US"/>
              <a:pPr>
                <a:defRPr/>
              </a:pPr>
              <a:t>‹#›</a:t>
            </a:fld>
            <a:endParaRPr lang="en-US" dirty="0"/>
          </a:p>
        </p:txBody>
      </p:sp>
      <p:pic>
        <p:nvPicPr>
          <p:cNvPr id="10249" name="Picture 13" descr="tie_dye_boy"/>
          <p:cNvPicPr>
            <a:picLocks noChangeAspect="1" noChangeArrowheads="1"/>
          </p:cNvPicPr>
          <p:nvPr/>
        </p:nvPicPr>
        <p:blipFill>
          <a:blip r:embed="rId11" cstate="print"/>
          <a:srcRect/>
          <a:stretch>
            <a:fillRect/>
          </a:stretch>
        </p:blipFill>
        <p:spPr bwMode="auto">
          <a:xfrm>
            <a:off x="7543800" y="1247775"/>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0" r:id="rId1"/>
    <p:sldLayoutId id="2147484803" r:id="rId2"/>
    <p:sldLayoutId id="2147484781" r:id="rId3"/>
    <p:sldLayoutId id="2147484782" r:id="rId4"/>
    <p:sldLayoutId id="2147484783" r:id="rId5"/>
    <p:sldLayoutId id="2147484784" r:id="rId6"/>
    <p:sldLayoutId id="2147484785" r:id="rId7"/>
    <p:sldLayoutId id="2147484804" r:id="rId8"/>
    <p:sldLayoutId id="2147484786"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E86127DA-2B73-4237-ADF3-B61E908059E2}" type="slidenum">
              <a:rPr lang="en-US"/>
              <a:pPr>
                <a:defRPr/>
              </a:pPr>
              <a:t>‹#›</a:t>
            </a:fld>
            <a:endParaRPr lang="en-US" dirty="0"/>
          </a:p>
        </p:txBody>
      </p:sp>
      <p:pic>
        <p:nvPicPr>
          <p:cNvPr id="11273" name="Picture 12" descr="pink shirt girl"/>
          <p:cNvPicPr>
            <a:picLocks noChangeAspect="1" noChangeArrowheads="1"/>
          </p:cNvPicPr>
          <p:nvPr/>
        </p:nvPicPr>
        <p:blipFill>
          <a:blip r:embed="rId11" cstate="print"/>
          <a:srcRect/>
          <a:stretch>
            <a:fillRect/>
          </a:stretch>
        </p:blipFill>
        <p:spPr bwMode="auto">
          <a:xfrm>
            <a:off x="7543800" y="1371600"/>
            <a:ext cx="6858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7" r:id="rId1"/>
    <p:sldLayoutId id="2147484805" r:id="rId2"/>
    <p:sldLayoutId id="2147484788" r:id="rId3"/>
    <p:sldLayoutId id="2147484789" r:id="rId4"/>
    <p:sldLayoutId id="2147484790" r:id="rId5"/>
    <p:sldLayoutId id="2147484791" r:id="rId6"/>
    <p:sldLayoutId id="2147484792" r:id="rId7"/>
    <p:sldLayoutId id="2147484806" r:id="rId8"/>
    <p:sldLayoutId id="2147484793"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9.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685800" y="1905001"/>
            <a:ext cx="7772400" cy="2057400"/>
          </a:xfrm>
        </p:spPr>
        <p:txBody>
          <a:bodyPr/>
          <a:lstStyle/>
          <a:p>
            <a:pPr eaLnBrk="1" hangingPunct="1">
              <a:defRPr/>
            </a:pP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Integrating Outcomes Measurement: Focus and Purpose</a:t>
            </a:r>
            <a:br>
              <a:rPr lang="en-US" sz="4000" dirty="0" smtClean="0"/>
            </a:br>
            <a:r>
              <a:rPr lang="en-US" sz="4000" dirty="0" smtClean="0"/>
              <a:t/>
            </a:r>
            <a:br>
              <a:rPr lang="en-US" sz="4000" dirty="0" smtClean="0"/>
            </a:br>
            <a:endParaRPr lang="en-US" sz="4000" dirty="0" smtClean="0"/>
          </a:p>
        </p:txBody>
      </p:sp>
      <p:sp>
        <p:nvSpPr>
          <p:cNvPr id="4" name="Rectangle 7"/>
          <p:cNvSpPr>
            <a:spLocks noGrp="1" noChangeArrowheads="1"/>
          </p:cNvSpPr>
          <p:nvPr>
            <p:ph type="ftr" sz="quarter" idx="4294967295"/>
          </p:nvPr>
        </p:nvSpPr>
        <p:spPr>
          <a:xfrm>
            <a:off x="0" y="6356350"/>
            <a:ext cx="2895600" cy="365125"/>
          </a:xfrm>
        </p:spPr>
        <p:txBody>
          <a:bodyPr/>
          <a:lstStyle/>
          <a:p>
            <a:pPr>
              <a:defRPr/>
            </a:pPr>
            <a:r>
              <a:rPr lang="en-US"/>
              <a:t>Early Childhood Outcomes Center</a:t>
            </a:r>
            <a:endParaRPr lang="en-US">
              <a:solidFill>
                <a:schemeClr val="bg1"/>
              </a:solidFill>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Examples of Guiding Frameworks</a:t>
            </a:r>
            <a:endParaRPr lang="en-US" dirty="0"/>
          </a:p>
        </p:txBody>
      </p:sp>
      <p:sp>
        <p:nvSpPr>
          <p:cNvPr id="7" name="Content Placeholder 6"/>
          <p:cNvSpPr>
            <a:spLocks noGrp="1"/>
          </p:cNvSpPr>
          <p:nvPr>
            <p:ph idx="1"/>
          </p:nvPr>
        </p:nvSpPr>
        <p:spPr>
          <a:xfrm>
            <a:off x="381000" y="1905000"/>
            <a:ext cx="8305800" cy="4035552"/>
          </a:xfrm>
        </p:spPr>
        <p:txBody>
          <a:bodyPr/>
          <a:lstStyle/>
          <a:p>
            <a:pPr>
              <a:buNone/>
            </a:pPr>
            <a:r>
              <a:rPr lang="en-US" dirty="0" smtClean="0"/>
              <a:t>	The 3 functional outcomes can be a framework, a lens, for viewing child functioning and planning intervention</a:t>
            </a:r>
            <a:endParaRPr lang="en-US" dirty="0"/>
          </a:p>
        </p:txBody>
      </p:sp>
      <p:sp>
        <p:nvSpPr>
          <p:cNvPr id="4" name="Slide Number Placeholder 3"/>
          <p:cNvSpPr>
            <a:spLocks noGrp="1"/>
          </p:cNvSpPr>
          <p:nvPr>
            <p:ph type="sldNum" sz="quarter" idx="10"/>
          </p:nvPr>
        </p:nvSpPr>
        <p:spPr/>
        <p:txBody>
          <a:bodyPr/>
          <a:lstStyle/>
          <a:p>
            <a:pPr>
              <a:defRPr/>
            </a:pPr>
            <a:fld id="{E0C68C25-49C4-46A0-A164-0A8C884F3722}" type="slidenum">
              <a:rPr lang="en-US" smtClean="0"/>
              <a:pPr>
                <a:defRPr/>
              </a:pPr>
              <a:t>10</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pic>
        <p:nvPicPr>
          <p:cNvPr id="8" name="Picture 7" descr="From Jump Drive 552.JPG"/>
          <p:cNvPicPr>
            <a:picLocks noChangeAspect="1"/>
          </p:cNvPicPr>
          <p:nvPr/>
        </p:nvPicPr>
        <p:blipFill>
          <a:blip r:embed="rId2" cstate="print"/>
          <a:stretch>
            <a:fillRect/>
          </a:stretch>
        </p:blipFill>
        <p:spPr>
          <a:xfrm>
            <a:off x="3352800" y="3657600"/>
            <a:ext cx="3886200" cy="2819400"/>
          </a:xfrm>
          <a:prstGeom prst="rect">
            <a:avLst/>
          </a:prstGeom>
        </p:spPr>
      </p:pic>
      <p:pic>
        <p:nvPicPr>
          <p:cNvPr id="13" name="Picture 12" descr="CROPPED.jpg"/>
          <p:cNvPicPr>
            <a:picLocks noChangeAspect="1"/>
          </p:cNvPicPr>
          <p:nvPr/>
        </p:nvPicPr>
        <p:blipFill>
          <a:blip r:embed="rId3" cstate="print"/>
          <a:stretch>
            <a:fillRect/>
          </a:stretch>
        </p:blipFill>
        <p:spPr>
          <a:xfrm>
            <a:off x="228600" y="3692496"/>
            <a:ext cx="3048000" cy="2674776"/>
          </a:xfrm>
          <a:prstGeom prst="rect">
            <a:avLst/>
          </a:prstGeom>
        </p:spPr>
      </p:pic>
      <p:pic>
        <p:nvPicPr>
          <p:cNvPr id="17" name="Picture 16" descr="Adam's 3rd birthday 010crop.jpg"/>
          <p:cNvPicPr>
            <a:picLocks noChangeAspect="1"/>
          </p:cNvPicPr>
          <p:nvPr/>
        </p:nvPicPr>
        <p:blipFill>
          <a:blip r:embed="rId4" cstate="print"/>
          <a:stretch>
            <a:fillRect/>
          </a:stretch>
        </p:blipFill>
        <p:spPr>
          <a:xfrm>
            <a:off x="7315200" y="3657600"/>
            <a:ext cx="1667477" cy="2785872"/>
          </a:xfrm>
          <a:prstGeom prst="rect">
            <a:avLst/>
          </a:prstGeom>
        </p:spPr>
      </p:pic>
    </p:spTree>
  </p:cSld>
  <p:clrMapOvr>
    <a:masterClrMapping/>
  </p:clrMapOvr>
  <p:transition>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the Pieces Together</a:t>
            </a:r>
            <a:endParaRPr lang="en-US" dirty="0"/>
          </a:p>
        </p:txBody>
      </p:sp>
      <p:sp>
        <p:nvSpPr>
          <p:cNvPr id="4" name="Slide Number Placeholder 3"/>
          <p:cNvSpPr>
            <a:spLocks noGrp="1"/>
          </p:cNvSpPr>
          <p:nvPr>
            <p:ph type="sldNum" sz="quarter" idx="10"/>
          </p:nvPr>
        </p:nvSpPr>
        <p:spPr/>
        <p:txBody>
          <a:bodyPr/>
          <a:lstStyle/>
          <a:p>
            <a:pPr>
              <a:defRPr/>
            </a:pPr>
            <a:fld id="{692C6903-1743-4F66-A1E1-8E479C64374E}" type="slidenum">
              <a:rPr lang="en-US" smtClean="0"/>
              <a:pPr>
                <a:defRPr/>
              </a:pPr>
              <a:t>11</a:t>
            </a:fld>
            <a:endParaRPr lang="en-US" dirty="0"/>
          </a:p>
        </p:txBody>
      </p:sp>
      <p:sp>
        <p:nvSpPr>
          <p:cNvPr id="5" name="Footer Placeholder 4"/>
          <p:cNvSpPr>
            <a:spLocks noGrp="1"/>
          </p:cNvSpPr>
          <p:nvPr>
            <p:ph type="ftr" sz="quarter" idx="11"/>
          </p:nvPr>
        </p:nvSpPr>
        <p:spPr/>
        <p:txBody>
          <a:bodyPr/>
          <a:lstStyle/>
          <a:p>
            <a:pPr>
              <a:defRPr/>
            </a:pPr>
            <a:r>
              <a:rPr lang="en-US" dirty="0" smtClean="0"/>
              <a:t>Early Childhood Outcomes Center</a:t>
            </a:r>
            <a:endParaRPr lang="en-US" dirty="0"/>
          </a:p>
        </p:txBody>
      </p:sp>
      <p:sp>
        <p:nvSpPr>
          <p:cNvPr id="10" name="Isosceles Triangle 9"/>
          <p:cNvSpPr/>
          <p:nvPr/>
        </p:nvSpPr>
        <p:spPr bwMode="auto">
          <a:xfrm>
            <a:off x="1905000" y="3048000"/>
            <a:ext cx="2514600" cy="2514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p>
            <a:pPr marL="0" marR="0" indent="0" algn="r" defTabSz="914400" rtl="0" eaLnBrk="1" fontAlgn="base" latinLnBrk="0" hangingPunct="1">
              <a:lnSpc>
                <a:spcPct val="100000"/>
              </a:lnSpc>
              <a:spcBef>
                <a:spcPct val="0"/>
              </a:spcBef>
              <a:spcAft>
                <a:spcPct val="0"/>
              </a:spcAft>
              <a:buClrTx/>
              <a:buSzTx/>
              <a:buFontTx/>
              <a:buNone/>
              <a:tabLst/>
            </a:pPr>
            <a:endParaRPr lang="en-US" sz="2400" dirty="0" smtClean="0">
              <a:solidFill>
                <a:schemeClr val="tx1"/>
              </a:solidFill>
            </a:endParaRPr>
          </a:p>
        </p:txBody>
      </p:sp>
      <p:sp>
        <p:nvSpPr>
          <p:cNvPr id="11" name="Isosceles Triangle 10"/>
          <p:cNvSpPr/>
          <p:nvPr/>
        </p:nvSpPr>
        <p:spPr bwMode="auto">
          <a:xfrm rot="10800000">
            <a:off x="3200400" y="2743200"/>
            <a:ext cx="2514600" cy="2514600"/>
          </a:xfrm>
          <a:prstGeom prst="triangl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2" name="Isosceles Triangle 11"/>
          <p:cNvSpPr/>
          <p:nvPr/>
        </p:nvSpPr>
        <p:spPr bwMode="auto">
          <a:xfrm>
            <a:off x="4495800" y="3048000"/>
            <a:ext cx="2590800" cy="2514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TextBox 12"/>
          <p:cNvSpPr txBox="1"/>
          <p:nvPr/>
        </p:nvSpPr>
        <p:spPr>
          <a:xfrm>
            <a:off x="2209800" y="5029200"/>
            <a:ext cx="1981200" cy="461665"/>
          </a:xfrm>
          <a:prstGeom prst="rect">
            <a:avLst/>
          </a:prstGeom>
          <a:noFill/>
        </p:spPr>
        <p:txBody>
          <a:bodyPr wrap="square" rtlCol="0">
            <a:spAutoFit/>
          </a:bodyPr>
          <a:lstStyle/>
          <a:p>
            <a:r>
              <a:rPr lang="en-US" sz="2400" dirty="0" smtClean="0"/>
              <a:t>Assessment</a:t>
            </a:r>
            <a:endParaRPr lang="en-US" dirty="0"/>
          </a:p>
        </p:txBody>
      </p:sp>
      <p:sp>
        <p:nvSpPr>
          <p:cNvPr id="14" name="TextBox 13"/>
          <p:cNvSpPr txBox="1"/>
          <p:nvPr/>
        </p:nvSpPr>
        <p:spPr>
          <a:xfrm>
            <a:off x="4953000" y="5105400"/>
            <a:ext cx="1752600" cy="461665"/>
          </a:xfrm>
          <a:prstGeom prst="rect">
            <a:avLst/>
          </a:prstGeom>
          <a:noFill/>
        </p:spPr>
        <p:txBody>
          <a:bodyPr wrap="square" rtlCol="0">
            <a:spAutoFit/>
          </a:bodyPr>
          <a:lstStyle/>
          <a:p>
            <a:r>
              <a:rPr lang="en-US" sz="2400" dirty="0" smtClean="0"/>
              <a:t>Planning</a:t>
            </a:r>
            <a:endParaRPr lang="en-US" dirty="0"/>
          </a:p>
        </p:txBody>
      </p:sp>
      <p:sp>
        <p:nvSpPr>
          <p:cNvPr id="15" name="TextBox 14"/>
          <p:cNvSpPr txBox="1"/>
          <p:nvPr/>
        </p:nvSpPr>
        <p:spPr>
          <a:xfrm>
            <a:off x="3505200" y="2743200"/>
            <a:ext cx="1981200" cy="461665"/>
          </a:xfrm>
          <a:prstGeom prst="rect">
            <a:avLst/>
          </a:prstGeom>
          <a:noFill/>
        </p:spPr>
        <p:txBody>
          <a:bodyPr wrap="square" rtlCol="0">
            <a:spAutoFit/>
          </a:bodyPr>
          <a:lstStyle/>
          <a:p>
            <a:r>
              <a:rPr lang="en-US" sz="2400" dirty="0" smtClean="0"/>
              <a:t>Outcomes</a:t>
            </a:r>
            <a:endParaRPr lang="en-US" dirty="0"/>
          </a:p>
        </p:txBody>
      </p:sp>
      <p:sp>
        <p:nvSpPr>
          <p:cNvPr id="17" name="TextBox 16"/>
          <p:cNvSpPr txBox="1"/>
          <p:nvPr/>
        </p:nvSpPr>
        <p:spPr>
          <a:xfrm>
            <a:off x="1676400" y="5715000"/>
            <a:ext cx="2743200" cy="830997"/>
          </a:xfrm>
          <a:prstGeom prst="rect">
            <a:avLst/>
          </a:prstGeom>
          <a:noFill/>
        </p:spPr>
        <p:txBody>
          <a:bodyPr wrap="square" rtlCol="0">
            <a:spAutoFit/>
          </a:bodyPr>
          <a:lstStyle/>
          <a:p>
            <a:r>
              <a:rPr lang="en-US" sz="2400" dirty="0" smtClean="0"/>
              <a:t>What skills the child uses</a:t>
            </a:r>
            <a:endParaRPr lang="en-US" dirty="0"/>
          </a:p>
        </p:txBody>
      </p:sp>
      <p:sp>
        <p:nvSpPr>
          <p:cNvPr id="18" name="TextBox 17"/>
          <p:cNvSpPr txBox="1"/>
          <p:nvPr/>
        </p:nvSpPr>
        <p:spPr>
          <a:xfrm>
            <a:off x="4572000" y="5715000"/>
            <a:ext cx="2667000" cy="830997"/>
          </a:xfrm>
          <a:prstGeom prst="rect">
            <a:avLst/>
          </a:prstGeom>
          <a:noFill/>
        </p:spPr>
        <p:txBody>
          <a:bodyPr wrap="square" rtlCol="0">
            <a:spAutoFit/>
          </a:bodyPr>
          <a:lstStyle/>
          <a:p>
            <a:r>
              <a:rPr lang="en-US" sz="2400" dirty="0" smtClean="0"/>
              <a:t>How we are going to get there</a:t>
            </a:r>
            <a:endParaRPr lang="en-US" dirty="0"/>
          </a:p>
        </p:txBody>
      </p:sp>
      <p:sp>
        <p:nvSpPr>
          <p:cNvPr id="19" name="TextBox 18"/>
          <p:cNvSpPr txBox="1"/>
          <p:nvPr/>
        </p:nvSpPr>
        <p:spPr>
          <a:xfrm>
            <a:off x="3048000" y="1905000"/>
            <a:ext cx="2819400" cy="830997"/>
          </a:xfrm>
          <a:prstGeom prst="rect">
            <a:avLst/>
          </a:prstGeom>
          <a:noFill/>
        </p:spPr>
        <p:txBody>
          <a:bodyPr wrap="square" rtlCol="0">
            <a:spAutoFit/>
          </a:bodyPr>
          <a:lstStyle/>
          <a:p>
            <a:r>
              <a:rPr lang="en-US" sz="2400" dirty="0" smtClean="0"/>
              <a:t>What we want the child to achieve</a:t>
            </a:r>
            <a:endParaRPr lang="en-US" sz="2400" dirty="0"/>
          </a:p>
        </p:txBody>
      </p:sp>
    </p:spTree>
  </p:cSld>
  <p:clrMapOvr>
    <a:masterClrMapping/>
  </p:clrMapOvr>
  <p:transition>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Why Use the Outcomes??</a:t>
            </a:r>
            <a:endParaRPr lang="en-US" dirty="0"/>
          </a:p>
        </p:txBody>
      </p:sp>
      <p:sp>
        <p:nvSpPr>
          <p:cNvPr id="7" name="Content Placeholder 6"/>
          <p:cNvSpPr>
            <a:spLocks noGrp="1"/>
          </p:cNvSpPr>
          <p:nvPr>
            <p:ph idx="1"/>
          </p:nvPr>
        </p:nvSpPr>
        <p:spPr>
          <a:xfrm>
            <a:off x="457200" y="2057400"/>
            <a:ext cx="8686800" cy="4191000"/>
          </a:xfrm>
        </p:spPr>
        <p:txBody>
          <a:bodyPr/>
          <a:lstStyle/>
          <a:p>
            <a:r>
              <a:rPr lang="en-US" sz="2700" dirty="0" smtClean="0"/>
              <a:t>Socially validated as what we’re trying to achieve,     a focus that matters</a:t>
            </a:r>
          </a:p>
          <a:p>
            <a:r>
              <a:rPr lang="en-US" sz="2700" dirty="0" smtClean="0"/>
              <a:t>They’re functional – reinforce getting functional information in our assessment and writing functional IFSP/IEP goals/objectives for what to work on</a:t>
            </a:r>
          </a:p>
          <a:p>
            <a:r>
              <a:rPr lang="en-US" sz="2700" dirty="0" smtClean="0"/>
              <a:t>They’re integrated – Emphasize the whole child  -      a key to overall goal of effective participation</a:t>
            </a:r>
          </a:p>
          <a:p>
            <a:r>
              <a:rPr lang="en-US" sz="2700" dirty="0" smtClean="0"/>
              <a:t>Flexible – not wedded to one particular assessment, curriculum, or level of child functioning</a:t>
            </a:r>
            <a:endParaRPr lang="en-US" sz="2700" dirty="0"/>
          </a:p>
        </p:txBody>
      </p:sp>
      <p:sp>
        <p:nvSpPr>
          <p:cNvPr id="4" name="Slide Number Placeholder 3"/>
          <p:cNvSpPr>
            <a:spLocks noGrp="1"/>
          </p:cNvSpPr>
          <p:nvPr>
            <p:ph type="sldNum" sz="quarter" idx="10"/>
          </p:nvPr>
        </p:nvSpPr>
        <p:spPr/>
        <p:txBody>
          <a:bodyPr/>
          <a:lstStyle/>
          <a:p>
            <a:pPr>
              <a:defRPr/>
            </a:pPr>
            <a:fld id="{BA7F3BA3-4780-4BBF-A926-AE48C7EF6037}" type="slidenum">
              <a:rPr lang="en-US" smtClean="0"/>
              <a:pPr>
                <a:defRPr/>
              </a:pPr>
              <a:t>12</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cSld>
  <p:clrMapOvr>
    <a:masterClrMapping/>
  </p:clrMapOvr>
  <p:transition>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Might It Look Like? </a:t>
            </a:r>
            <a:br>
              <a:rPr lang="en-US" dirty="0" smtClean="0"/>
            </a:br>
            <a:r>
              <a:rPr lang="en-US" dirty="0" smtClean="0"/>
              <a:t>Assessment</a:t>
            </a:r>
            <a:endParaRPr lang="en-US" dirty="0"/>
          </a:p>
        </p:txBody>
      </p:sp>
      <p:sp>
        <p:nvSpPr>
          <p:cNvPr id="3" name="Content Placeholder 2"/>
          <p:cNvSpPr>
            <a:spLocks noGrp="1"/>
          </p:cNvSpPr>
          <p:nvPr>
            <p:ph idx="1"/>
          </p:nvPr>
        </p:nvSpPr>
        <p:spPr>
          <a:xfrm>
            <a:off x="457200" y="1905000"/>
            <a:ext cx="8686800" cy="4187952"/>
          </a:xfrm>
        </p:spPr>
        <p:txBody>
          <a:bodyPr/>
          <a:lstStyle/>
          <a:p>
            <a:r>
              <a:rPr lang="en-US" dirty="0" smtClean="0"/>
              <a:t>Assessment – What does our assessment tell us about child functioning in each outcome area across settings and   situations?  </a:t>
            </a:r>
          </a:p>
          <a:p>
            <a:pPr lvl="1"/>
            <a:r>
              <a:rPr lang="en-US" dirty="0" smtClean="0"/>
              <a:t>Organizer for writing or sharing results</a:t>
            </a:r>
          </a:p>
          <a:p>
            <a:pPr lvl="1"/>
            <a:r>
              <a:rPr lang="en-US" dirty="0" smtClean="0"/>
              <a:t>Organizer for planning breadth and type of assessment approaches needed and who   should be involved in it</a:t>
            </a:r>
          </a:p>
          <a:p>
            <a:pPr lvl="1"/>
            <a:r>
              <a:rPr lang="en-US" dirty="0" smtClean="0"/>
              <a:t>Produces information for outcomes and planning</a:t>
            </a:r>
            <a:endParaRPr lang="en-US" dirty="0"/>
          </a:p>
        </p:txBody>
      </p:sp>
      <p:sp>
        <p:nvSpPr>
          <p:cNvPr id="4" name="Slide Number Placeholder 3"/>
          <p:cNvSpPr>
            <a:spLocks noGrp="1"/>
          </p:cNvSpPr>
          <p:nvPr>
            <p:ph type="sldNum" sz="quarter" idx="10"/>
          </p:nvPr>
        </p:nvSpPr>
        <p:spPr/>
        <p:txBody>
          <a:bodyPr/>
          <a:lstStyle/>
          <a:p>
            <a:pPr>
              <a:defRPr/>
            </a:pPr>
            <a:fld id="{375B5C1F-A8C5-424E-9894-3AA0CD7A156E}" type="slidenum">
              <a:rPr lang="en-US" smtClean="0"/>
              <a:pPr>
                <a:defRPr/>
              </a:pPr>
              <a:t>13</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cSld>
  <p:clrMapOvr>
    <a:masterClrMapping/>
  </p:clrMapOvr>
  <p:transition>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Might It Look Like?</a:t>
            </a:r>
            <a:br>
              <a:rPr lang="en-US" dirty="0" smtClean="0"/>
            </a:br>
            <a:r>
              <a:rPr lang="en-US" dirty="0" smtClean="0"/>
              <a:t>IFSP/IEPs</a:t>
            </a:r>
            <a:endParaRPr lang="en-US" dirty="0"/>
          </a:p>
        </p:txBody>
      </p:sp>
      <p:sp>
        <p:nvSpPr>
          <p:cNvPr id="3" name="Content Placeholder 2"/>
          <p:cNvSpPr>
            <a:spLocks noGrp="1"/>
          </p:cNvSpPr>
          <p:nvPr>
            <p:ph idx="1"/>
          </p:nvPr>
        </p:nvSpPr>
        <p:spPr/>
        <p:txBody>
          <a:bodyPr/>
          <a:lstStyle/>
          <a:p>
            <a:r>
              <a:rPr lang="en-US" dirty="0" smtClean="0"/>
              <a:t>Planning IFSP/IEP goals objectives – </a:t>
            </a:r>
          </a:p>
          <a:p>
            <a:pPr lvl="1"/>
            <a:r>
              <a:rPr lang="en-US" dirty="0" smtClean="0"/>
              <a:t>Has the team considered how to write objectives that continue help the child progress in each of the outcome areas?</a:t>
            </a:r>
          </a:p>
          <a:p>
            <a:pPr lvl="1"/>
            <a:r>
              <a:rPr lang="en-US" dirty="0" smtClean="0"/>
              <a:t>Will the objectives written support effective participation (overarching goal)?</a:t>
            </a:r>
          </a:p>
          <a:p>
            <a:pPr lvl="1"/>
            <a:r>
              <a:rPr lang="en-US" dirty="0" smtClean="0"/>
              <a:t> With outcomes as an organizer for where we want the child to go, use of discrete, domain-specific goals/objectives won’t make sense.</a:t>
            </a:r>
            <a:endParaRPr lang="en-US" dirty="0"/>
          </a:p>
        </p:txBody>
      </p:sp>
      <p:sp>
        <p:nvSpPr>
          <p:cNvPr id="4" name="Slide Number Placeholder 3"/>
          <p:cNvSpPr>
            <a:spLocks noGrp="1"/>
          </p:cNvSpPr>
          <p:nvPr>
            <p:ph type="sldNum" sz="quarter" idx="10"/>
          </p:nvPr>
        </p:nvSpPr>
        <p:spPr/>
        <p:txBody>
          <a:bodyPr/>
          <a:lstStyle/>
          <a:p>
            <a:pPr>
              <a:defRPr/>
            </a:pPr>
            <a:fld id="{06712D2E-7C77-4AF2-8AD8-5058B673BD74}" type="slidenum">
              <a:rPr lang="en-US" smtClean="0"/>
              <a:pPr>
                <a:defRPr/>
              </a:pPr>
              <a:t>14</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dirty="0"/>
          </a:p>
        </p:txBody>
      </p:sp>
    </p:spTree>
  </p:cSld>
  <p:clrMapOvr>
    <a:masterClrMapping/>
  </p:clrMapOvr>
  <p:transition>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Might It Look Like?</a:t>
            </a:r>
            <a:br>
              <a:rPr lang="en-US" dirty="0" smtClean="0"/>
            </a:br>
            <a:r>
              <a:rPr lang="en-US" dirty="0" smtClean="0"/>
              <a:t>Understandable, Measurable</a:t>
            </a:r>
            <a:endParaRPr lang="en-US" dirty="0"/>
          </a:p>
        </p:txBody>
      </p:sp>
      <p:sp>
        <p:nvSpPr>
          <p:cNvPr id="3" name="Content Placeholder 2"/>
          <p:cNvSpPr>
            <a:spLocks noGrp="1"/>
          </p:cNvSpPr>
          <p:nvPr>
            <p:ph idx="1"/>
          </p:nvPr>
        </p:nvSpPr>
        <p:spPr/>
        <p:txBody>
          <a:bodyPr/>
          <a:lstStyle/>
          <a:p>
            <a:r>
              <a:rPr lang="en-US" sz="2800" dirty="0" smtClean="0"/>
              <a:t>Emphasis on functional, integrated outcomes throughout the process often produces much more understandable, measureable objectives.  Families can tell when their children are achieving them.</a:t>
            </a:r>
          </a:p>
          <a:p>
            <a:r>
              <a:rPr lang="en-US" sz="2800" dirty="0" smtClean="0"/>
              <a:t>Reinforces assessment and planning cycle.</a:t>
            </a:r>
          </a:p>
          <a:p>
            <a:r>
              <a:rPr lang="en-US" sz="2800" dirty="0" smtClean="0"/>
              <a:t>Improves practice.</a:t>
            </a:r>
          </a:p>
          <a:p>
            <a:r>
              <a:rPr lang="en-US" sz="2800" dirty="0" smtClean="0"/>
              <a:t>Supports progress in the overarching areas that are central to EI and ECSE.</a:t>
            </a:r>
          </a:p>
          <a:p>
            <a:pPr>
              <a:buNone/>
            </a:pPr>
            <a:endParaRPr lang="en-US" sz="2800" dirty="0"/>
          </a:p>
        </p:txBody>
      </p:sp>
      <p:sp>
        <p:nvSpPr>
          <p:cNvPr id="4" name="Slide Number Placeholder 3"/>
          <p:cNvSpPr>
            <a:spLocks noGrp="1"/>
          </p:cNvSpPr>
          <p:nvPr>
            <p:ph type="sldNum" sz="quarter" idx="10"/>
          </p:nvPr>
        </p:nvSpPr>
        <p:spPr/>
        <p:txBody>
          <a:bodyPr/>
          <a:lstStyle/>
          <a:p>
            <a:pPr>
              <a:defRPr/>
            </a:pPr>
            <a:fld id="{47995C5E-8F69-4404-985A-593E1D6989F4}" type="slidenum">
              <a:rPr lang="en-US" smtClean="0"/>
              <a:pPr>
                <a:defRPr/>
              </a:pPr>
              <a:t>15</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cSld>
  <p:clrMapOvr>
    <a:masterClrMapping/>
  </p:clrMapOvr>
  <p:transition>
    <p:split orient="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Assessment</a:t>
            </a:r>
            <a:endParaRPr lang="en-US" dirty="0"/>
          </a:p>
        </p:txBody>
      </p:sp>
      <p:sp>
        <p:nvSpPr>
          <p:cNvPr id="6" name="Content Placeholder 5"/>
          <p:cNvSpPr>
            <a:spLocks noGrp="1"/>
          </p:cNvSpPr>
          <p:nvPr>
            <p:ph sz="half" idx="1"/>
          </p:nvPr>
        </p:nvSpPr>
        <p:spPr>
          <a:xfrm>
            <a:off x="914400" y="2057400"/>
            <a:ext cx="2057400" cy="1676400"/>
          </a:xfrm>
          <a:ln>
            <a:solidFill>
              <a:schemeClr val="accent5">
                <a:lumMod val="25000"/>
              </a:schemeClr>
            </a:solidFill>
          </a:ln>
        </p:spPr>
        <p:txBody>
          <a:bodyPr anchor="ctr"/>
          <a:lstStyle/>
          <a:p>
            <a:pPr algn="ctr">
              <a:buNone/>
            </a:pPr>
            <a:r>
              <a:rPr lang="en-US" dirty="0" smtClean="0"/>
              <a:t>Initial IFSP/IEP	</a:t>
            </a:r>
            <a:endParaRPr lang="en-US" dirty="0"/>
          </a:p>
        </p:txBody>
      </p:sp>
      <p:sp>
        <p:nvSpPr>
          <p:cNvPr id="7" name="Content Placeholder 6"/>
          <p:cNvSpPr>
            <a:spLocks noGrp="1"/>
          </p:cNvSpPr>
          <p:nvPr>
            <p:ph sz="half" idx="2"/>
          </p:nvPr>
        </p:nvSpPr>
        <p:spPr>
          <a:xfrm>
            <a:off x="6248400" y="2057400"/>
            <a:ext cx="1905000" cy="1752600"/>
          </a:xfrm>
          <a:ln>
            <a:solidFill>
              <a:schemeClr val="accent5">
                <a:lumMod val="25000"/>
              </a:schemeClr>
            </a:solidFill>
          </a:ln>
        </p:spPr>
        <p:txBody>
          <a:bodyPr anchor="ctr"/>
          <a:lstStyle/>
          <a:p>
            <a:pPr>
              <a:buNone/>
            </a:pPr>
            <a:r>
              <a:rPr lang="en-US" dirty="0" smtClean="0"/>
              <a:t>IFSP/IEP Review</a:t>
            </a:r>
            <a:endParaRPr lang="en-US" dirty="0"/>
          </a:p>
        </p:txBody>
      </p:sp>
      <p:sp>
        <p:nvSpPr>
          <p:cNvPr id="5" name="Footer Placeholder 4"/>
          <p:cNvSpPr>
            <a:spLocks noGrp="1"/>
          </p:cNvSpPr>
          <p:nvPr>
            <p:ph type="ftr" sz="quarter" idx="10"/>
          </p:nvPr>
        </p:nvSpPr>
        <p:spPr/>
        <p:txBody>
          <a:bodyPr/>
          <a:lstStyle/>
          <a:p>
            <a:pPr>
              <a:defRPr/>
            </a:pPr>
            <a:r>
              <a:rPr lang="en-US" dirty="0" smtClean="0"/>
              <a:t>Early Childhood Outcomes Center</a:t>
            </a:r>
            <a:endParaRPr lang="en-US" dirty="0"/>
          </a:p>
        </p:txBody>
      </p:sp>
      <p:sp>
        <p:nvSpPr>
          <p:cNvPr id="4" name="Slide Number Placeholder 3"/>
          <p:cNvSpPr>
            <a:spLocks noGrp="1"/>
          </p:cNvSpPr>
          <p:nvPr>
            <p:ph type="sldNum" sz="quarter" idx="11"/>
          </p:nvPr>
        </p:nvSpPr>
        <p:spPr/>
        <p:txBody>
          <a:bodyPr/>
          <a:lstStyle/>
          <a:p>
            <a:pPr>
              <a:defRPr/>
            </a:pPr>
            <a:fld id="{692C6903-1743-4F66-A1E1-8E479C64374E}" type="slidenum">
              <a:rPr lang="en-US" smtClean="0"/>
              <a:pPr>
                <a:defRPr/>
              </a:pPr>
              <a:t>16</a:t>
            </a:fld>
            <a:endParaRPr lang="en-US" dirty="0"/>
          </a:p>
        </p:txBody>
      </p:sp>
      <p:sp>
        <p:nvSpPr>
          <p:cNvPr id="8" name="Content Placeholder 5"/>
          <p:cNvSpPr txBox="1">
            <a:spLocks/>
          </p:cNvSpPr>
          <p:nvPr/>
        </p:nvSpPr>
        <p:spPr bwMode="auto">
          <a:xfrm>
            <a:off x="3657600" y="2057400"/>
            <a:ext cx="1905000" cy="1676400"/>
          </a:xfrm>
          <a:prstGeom prst="rect">
            <a:avLst/>
          </a:prstGeom>
          <a:noFill/>
          <a:ln w="9525">
            <a:solidFill>
              <a:schemeClr val="accent2">
                <a:lumMod val="60000"/>
                <a:lumOff val="40000"/>
              </a:schemeClr>
            </a:solidFill>
            <a:miter lim="800000"/>
            <a:headEnd/>
            <a:tailEnd/>
          </a:ln>
        </p:spPr>
        <p:txBody>
          <a:bodyPr vert="horz" wrap="square" lIns="91440" tIns="45720" rIns="91440" bIns="45720" numCol="1" anchor="ctr" anchorCtr="0" compatLnSpc="1">
            <a:prstTxWarp prst="textNoShape">
              <a:avLst/>
            </a:prstTxWarp>
          </a:bodyPr>
          <a:lstStyle/>
          <a:p>
            <a:pPr marR="0" lvl="0" defTabSz="914400" rtl="0" eaLnBrk="0" fontAlgn="base" latinLnBrk="0" hangingPunct="0">
              <a:lnSpc>
                <a:spcPct val="100000"/>
              </a:lnSpc>
              <a:spcBef>
                <a:spcPct val="20000"/>
              </a:spcBef>
              <a:spcAft>
                <a:spcPct val="0"/>
              </a:spcAft>
              <a:buClrTx/>
              <a:buSzTx/>
              <a:tabLst/>
              <a:defRPr/>
            </a:pPr>
            <a:r>
              <a:rPr lang="en-US" sz="2400" kern="0" dirty="0" smtClean="0">
                <a:latin typeface="+mn-lt"/>
              </a:rPr>
              <a:t>Planning and Intervention</a:t>
            </a:r>
            <a:endParaRPr kumimoji="0" lang="en-US" sz="2400" b="0" i="0" u="none" strike="noStrike" kern="0" cap="none" spc="0" normalizeH="0" baseline="0" noProof="0" dirty="0">
              <a:ln>
                <a:noFill/>
              </a:ln>
              <a:solidFill>
                <a:srgbClr val="224568"/>
              </a:solidFill>
              <a:effectLst/>
              <a:uLnTx/>
              <a:uFillTx/>
              <a:latin typeface="+mn-lt"/>
              <a:ea typeface="+mn-ea"/>
              <a:cs typeface="+mn-cs"/>
            </a:endParaRPr>
          </a:p>
        </p:txBody>
      </p:sp>
      <p:sp>
        <p:nvSpPr>
          <p:cNvPr id="9" name="Content Placeholder 5"/>
          <p:cNvSpPr txBox="1">
            <a:spLocks/>
          </p:cNvSpPr>
          <p:nvPr/>
        </p:nvSpPr>
        <p:spPr bwMode="auto">
          <a:xfrm>
            <a:off x="838200" y="4267200"/>
            <a:ext cx="2057400" cy="1676400"/>
          </a:xfrm>
          <a:prstGeom prst="rect">
            <a:avLst/>
          </a:prstGeom>
          <a:noFill/>
          <a:ln w="9525">
            <a:solidFill>
              <a:schemeClr val="accent5">
                <a:lumMod val="25000"/>
              </a:schemeClr>
            </a:solidFill>
            <a:miter lim="800000"/>
            <a:headEnd/>
            <a:tailEnd/>
          </a:ln>
        </p:spPr>
        <p:txBody>
          <a:bodyPr vert="horz" wrap="square" lIns="91440" tIns="45720" rIns="91440" bIns="45720" numCol="1" anchor="ctr" anchorCtr="0" compatLnSpc="1">
            <a:prstTxWarp prst="textNoShape">
              <a:avLst/>
            </a:prstTxWarp>
          </a:bodyPr>
          <a:lstStyle/>
          <a:p>
            <a:pPr marL="342900" marR="0" lvl="0" indent="-342900" defTabSz="914400" rtl="0" eaLnBrk="0" fontAlgn="base" latinLnBrk="0" hangingPunct="0">
              <a:lnSpc>
                <a:spcPct val="100000"/>
              </a:lnSpc>
              <a:spcBef>
                <a:spcPct val="20000"/>
              </a:spcBef>
              <a:spcAft>
                <a:spcPct val="0"/>
              </a:spcAft>
              <a:buClrTx/>
              <a:buSzTx/>
              <a:buFontTx/>
              <a:buNone/>
              <a:tabLst/>
              <a:defRPr/>
            </a:pPr>
            <a:r>
              <a:rPr kumimoji="0" lang="en-US" sz="2800" b="0" i="0" u="none" strike="noStrike" kern="0" cap="none" spc="0" normalizeH="0" baseline="0" noProof="0" dirty="0" smtClean="0">
                <a:ln>
                  <a:noFill/>
                </a:ln>
                <a:solidFill>
                  <a:srgbClr val="224568"/>
                </a:solidFill>
                <a:effectLst/>
                <a:uLnTx/>
                <a:uFillTx/>
                <a:latin typeface="+mn-lt"/>
                <a:ea typeface="+mn-ea"/>
                <a:cs typeface="+mn-cs"/>
              </a:rPr>
              <a:t>3 outcomes	</a:t>
            </a:r>
            <a:endParaRPr kumimoji="0" lang="en-US" sz="2800" b="0" i="0" u="none" strike="noStrike" kern="0" cap="none" spc="0" normalizeH="0" baseline="0" noProof="0" dirty="0">
              <a:ln>
                <a:noFill/>
              </a:ln>
              <a:solidFill>
                <a:srgbClr val="224568"/>
              </a:solidFill>
              <a:effectLst/>
              <a:uLnTx/>
              <a:uFillTx/>
              <a:latin typeface="+mn-lt"/>
              <a:ea typeface="+mn-ea"/>
              <a:cs typeface="+mn-cs"/>
            </a:endParaRPr>
          </a:p>
        </p:txBody>
      </p:sp>
      <p:sp>
        <p:nvSpPr>
          <p:cNvPr id="10" name="Content Placeholder 5"/>
          <p:cNvSpPr txBox="1">
            <a:spLocks/>
          </p:cNvSpPr>
          <p:nvPr/>
        </p:nvSpPr>
        <p:spPr bwMode="auto">
          <a:xfrm>
            <a:off x="3429000" y="4267200"/>
            <a:ext cx="2057400" cy="1676400"/>
          </a:xfrm>
          <a:prstGeom prst="rect">
            <a:avLst/>
          </a:prstGeom>
          <a:noFill/>
          <a:ln w="9525">
            <a:solidFill>
              <a:schemeClr val="accent5">
                <a:lumMod val="25000"/>
              </a:schemeClr>
            </a:solidFill>
            <a:miter lim="800000"/>
            <a:headEnd/>
            <a:tailEnd/>
          </a:ln>
        </p:spPr>
        <p:txBody>
          <a:bodyPr vert="horz" wrap="square" lIns="91440" tIns="45720" rIns="91440" bIns="45720" numCol="1" anchor="ctr" anchorCtr="0" compatLnSpc="1">
            <a:prstTxWarp prst="textNoShape">
              <a:avLst/>
            </a:prstTxWarp>
          </a:bodyPr>
          <a:lstStyle/>
          <a:p>
            <a:pPr marR="0" lvl="0"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rgbClr val="224568"/>
                </a:solidFill>
                <a:effectLst/>
                <a:uLnTx/>
                <a:uFillTx/>
                <a:latin typeface="+mn-lt"/>
                <a:ea typeface="+mn-ea"/>
                <a:cs typeface="+mn-cs"/>
              </a:rPr>
              <a:t>Targeted outcomes</a:t>
            </a:r>
            <a:endParaRPr kumimoji="0" lang="en-US" sz="2400" b="0" i="0" u="none" strike="noStrike" kern="0" cap="none" spc="0" normalizeH="0" baseline="0" noProof="0" dirty="0">
              <a:ln>
                <a:noFill/>
              </a:ln>
              <a:solidFill>
                <a:srgbClr val="224568"/>
              </a:solidFill>
              <a:effectLst/>
              <a:uLnTx/>
              <a:uFillTx/>
              <a:latin typeface="+mn-lt"/>
              <a:ea typeface="+mn-ea"/>
              <a:cs typeface="+mn-cs"/>
            </a:endParaRPr>
          </a:p>
        </p:txBody>
      </p:sp>
      <p:sp>
        <p:nvSpPr>
          <p:cNvPr id="11" name="Content Placeholder 5"/>
          <p:cNvSpPr txBox="1">
            <a:spLocks/>
          </p:cNvSpPr>
          <p:nvPr/>
        </p:nvSpPr>
        <p:spPr bwMode="auto">
          <a:xfrm>
            <a:off x="6096000" y="4191000"/>
            <a:ext cx="2057400" cy="1676400"/>
          </a:xfrm>
          <a:prstGeom prst="rect">
            <a:avLst/>
          </a:prstGeom>
          <a:noFill/>
          <a:ln w="9525">
            <a:solidFill>
              <a:schemeClr val="accent5">
                <a:lumMod val="25000"/>
              </a:schemeClr>
            </a:solidFill>
            <a:miter lim="800000"/>
            <a:headEnd/>
            <a:tailEnd/>
          </a:ln>
        </p:spPr>
        <p:txBody>
          <a:bodyPr vert="horz" wrap="square" lIns="91440" tIns="45720" rIns="91440" bIns="45720" numCol="1" anchor="ctr" anchorCtr="0" compatLnSpc="1">
            <a:prstTxWarp prst="textNoShape">
              <a:avLst/>
            </a:prstTxWarp>
          </a:bodyPr>
          <a:lstStyle/>
          <a:p>
            <a:pPr marL="342900" lvl="0" indent="-342900" algn="l">
              <a:spcBef>
                <a:spcPct val="20000"/>
              </a:spcBef>
            </a:pPr>
            <a:r>
              <a:rPr lang="en-US" sz="2800" kern="0" dirty="0" smtClean="0"/>
              <a:t>3 outcomes </a:t>
            </a:r>
            <a:r>
              <a:rPr kumimoji="0" lang="en-US" sz="2800" b="0" i="0" u="none" strike="noStrike" kern="0" cap="none" spc="0" normalizeH="0" baseline="0" noProof="0" dirty="0" smtClean="0">
                <a:ln>
                  <a:noFill/>
                </a:ln>
                <a:solidFill>
                  <a:srgbClr val="224568"/>
                </a:solidFill>
                <a:effectLst/>
                <a:uLnTx/>
                <a:uFillTx/>
                <a:latin typeface="+mn-lt"/>
                <a:ea typeface="+mn-ea"/>
                <a:cs typeface="+mn-cs"/>
              </a:rPr>
              <a:t>	</a:t>
            </a:r>
            <a:endParaRPr kumimoji="0" lang="en-US" sz="2800" b="0" i="0" u="none" strike="noStrike" kern="0" cap="none" spc="0" normalizeH="0" baseline="0" noProof="0" dirty="0">
              <a:ln>
                <a:noFill/>
              </a:ln>
              <a:solidFill>
                <a:srgbClr val="224568"/>
              </a:solidFill>
              <a:effectLst/>
              <a:uLnTx/>
              <a:uFillTx/>
              <a:latin typeface="+mn-lt"/>
              <a:ea typeface="+mn-ea"/>
              <a:cs typeface="+mn-cs"/>
            </a:endParaRPr>
          </a:p>
        </p:txBody>
      </p:sp>
    </p:spTree>
  </p:cSld>
  <p:clrMapOvr>
    <a:masterClrMapping/>
  </p:clrMapOvr>
  <p:transition>
    <p:split orient="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a:t>
            </a:r>
            <a:endParaRPr lang="en-US" dirty="0"/>
          </a:p>
        </p:txBody>
      </p:sp>
      <p:sp>
        <p:nvSpPr>
          <p:cNvPr id="3" name="Content Placeholder 2"/>
          <p:cNvSpPr>
            <a:spLocks noGrp="1"/>
          </p:cNvSpPr>
          <p:nvPr>
            <p:ph idx="1"/>
          </p:nvPr>
        </p:nvSpPr>
        <p:spPr/>
        <p:txBody>
          <a:bodyPr/>
          <a:lstStyle/>
          <a:p>
            <a:r>
              <a:rPr lang="en-US" dirty="0" smtClean="0"/>
              <a:t>Not just about creating a more seamless process…not just details and how</a:t>
            </a:r>
          </a:p>
          <a:p>
            <a:r>
              <a:rPr lang="en-US" dirty="0" smtClean="0"/>
              <a:t>Critical to the                  picture </a:t>
            </a:r>
          </a:p>
          <a:p>
            <a:endParaRPr lang="en-US" dirty="0" smtClean="0"/>
          </a:p>
          <a:p>
            <a:pPr>
              <a:buNone/>
            </a:pPr>
            <a:r>
              <a:rPr lang="en-US" dirty="0" smtClean="0"/>
              <a:t>    of what we are all trying to accomplish</a:t>
            </a:r>
            <a:endParaRPr lang="en-US" dirty="0"/>
          </a:p>
        </p:txBody>
      </p:sp>
      <p:sp>
        <p:nvSpPr>
          <p:cNvPr id="4" name="Slide Number Placeholder 3"/>
          <p:cNvSpPr>
            <a:spLocks noGrp="1"/>
          </p:cNvSpPr>
          <p:nvPr>
            <p:ph type="sldNum" sz="quarter" idx="10"/>
          </p:nvPr>
        </p:nvSpPr>
        <p:spPr/>
        <p:txBody>
          <a:bodyPr/>
          <a:lstStyle/>
          <a:p>
            <a:pPr>
              <a:defRPr/>
            </a:pPr>
            <a:fld id="{06712D2E-7C77-4AF2-8AD8-5058B673BD74}" type="slidenum">
              <a:rPr lang="en-US" smtClean="0"/>
              <a:pPr>
                <a:defRPr/>
              </a:pPr>
              <a:t>2</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dirty="0"/>
          </a:p>
        </p:txBody>
      </p:sp>
      <p:sp>
        <p:nvSpPr>
          <p:cNvPr id="6" name="Rectangle 5"/>
          <p:cNvSpPr/>
          <p:nvPr/>
        </p:nvSpPr>
        <p:spPr>
          <a:xfrm>
            <a:off x="3429000" y="3048000"/>
            <a:ext cx="1689886" cy="110799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BIG</a:t>
            </a:r>
            <a:endParaRPr lang="en-US" sz="66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ransition>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Disconnect?</a:t>
            </a:r>
            <a:endParaRPr lang="en-US" dirty="0"/>
          </a:p>
        </p:txBody>
      </p:sp>
      <p:sp>
        <p:nvSpPr>
          <p:cNvPr id="7" name="Content Placeholder 6"/>
          <p:cNvSpPr>
            <a:spLocks noGrp="1"/>
          </p:cNvSpPr>
          <p:nvPr>
            <p:ph sz="half" idx="1"/>
          </p:nvPr>
        </p:nvSpPr>
        <p:spPr/>
        <p:txBody>
          <a:bodyPr/>
          <a:lstStyle/>
          <a:p>
            <a:r>
              <a:rPr lang="en-US" dirty="0" smtClean="0"/>
              <a:t>States accountable for….</a:t>
            </a:r>
          </a:p>
          <a:p>
            <a:r>
              <a:rPr lang="en-US" dirty="0" smtClean="0"/>
              <a:t>Programs working toward….</a:t>
            </a:r>
            <a:endParaRPr lang="en-US" dirty="0"/>
          </a:p>
        </p:txBody>
      </p:sp>
      <p:sp>
        <p:nvSpPr>
          <p:cNvPr id="8" name="Content Placeholder 7"/>
          <p:cNvSpPr>
            <a:spLocks noGrp="1"/>
          </p:cNvSpPr>
          <p:nvPr>
            <p:ph sz="half" idx="2"/>
          </p:nvPr>
        </p:nvSpPr>
        <p:spPr/>
        <p:txBody>
          <a:bodyPr/>
          <a:lstStyle/>
          <a:p>
            <a:endParaRPr lang="en-US" dirty="0" smtClean="0"/>
          </a:p>
          <a:p>
            <a:endParaRPr lang="en-US" dirty="0" smtClean="0"/>
          </a:p>
          <a:p>
            <a:endParaRPr lang="en-US" dirty="0" smtClean="0"/>
          </a:p>
          <a:p>
            <a:endParaRPr lang="en-US" dirty="0" smtClean="0"/>
          </a:p>
          <a:p>
            <a:r>
              <a:rPr lang="en-US" dirty="0" smtClean="0"/>
              <a:t>Providers focus on….</a:t>
            </a:r>
          </a:p>
          <a:p>
            <a:r>
              <a:rPr lang="en-US" dirty="0" smtClean="0"/>
              <a:t>Children achieve….</a:t>
            </a:r>
            <a:endParaRPr lang="en-US" dirty="0"/>
          </a:p>
        </p:txBody>
      </p:sp>
      <p:sp>
        <p:nvSpPr>
          <p:cNvPr id="5" name="Footer Placeholder 4"/>
          <p:cNvSpPr>
            <a:spLocks noGrp="1"/>
          </p:cNvSpPr>
          <p:nvPr>
            <p:ph type="ftr" sz="quarter" idx="10"/>
          </p:nvPr>
        </p:nvSpPr>
        <p:spPr/>
        <p:txBody>
          <a:bodyPr/>
          <a:lstStyle/>
          <a:p>
            <a:pPr>
              <a:defRPr/>
            </a:pPr>
            <a:r>
              <a:rPr lang="en-US" smtClean="0"/>
              <a:t>Early Childhood Outcomes Center</a:t>
            </a:r>
            <a:endParaRPr lang="en-US" dirty="0"/>
          </a:p>
        </p:txBody>
      </p:sp>
      <p:sp>
        <p:nvSpPr>
          <p:cNvPr id="4" name="Slide Number Placeholder 3"/>
          <p:cNvSpPr>
            <a:spLocks noGrp="1"/>
          </p:cNvSpPr>
          <p:nvPr>
            <p:ph type="sldNum" sz="quarter" idx="11"/>
          </p:nvPr>
        </p:nvSpPr>
        <p:spPr/>
        <p:txBody>
          <a:bodyPr/>
          <a:lstStyle/>
          <a:p>
            <a:pPr>
              <a:defRPr/>
            </a:pPr>
            <a:fld id="{06712D2E-7C77-4AF2-8AD8-5058B673BD74}" type="slidenum">
              <a:rPr lang="en-US" smtClean="0"/>
              <a:pPr>
                <a:defRPr/>
              </a:pPr>
              <a:t>3</a:t>
            </a:fld>
            <a:endParaRPr lang="en-US" dirty="0"/>
          </a:p>
        </p:txBody>
      </p:sp>
    </p:spTree>
  </p:cSld>
  <p:clrMapOvr>
    <a:masterClrMapping/>
  </p:clrMapOvr>
  <p:transition>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Alignment Across Levels</a:t>
            </a:r>
            <a:endParaRPr lang="en-US" dirty="0"/>
          </a:p>
        </p:txBody>
      </p:sp>
      <p:sp>
        <p:nvSpPr>
          <p:cNvPr id="7" name="Content Placeholder 6"/>
          <p:cNvSpPr>
            <a:spLocks noGrp="1"/>
          </p:cNvSpPr>
          <p:nvPr>
            <p:ph idx="1"/>
          </p:nvPr>
        </p:nvSpPr>
        <p:spPr>
          <a:xfrm>
            <a:off x="1295400" y="2514600"/>
            <a:ext cx="7086600" cy="3733800"/>
          </a:xfrm>
        </p:spPr>
        <p:txBody>
          <a:bodyPr/>
          <a:lstStyle/>
          <a:p>
            <a:r>
              <a:rPr lang="en-US" dirty="0" smtClean="0"/>
              <a:t>States accountable for….</a:t>
            </a:r>
          </a:p>
          <a:p>
            <a:r>
              <a:rPr lang="en-US" dirty="0" smtClean="0"/>
              <a:t>Programs working toward….</a:t>
            </a:r>
          </a:p>
          <a:p>
            <a:r>
              <a:rPr lang="en-US" dirty="0" smtClean="0"/>
              <a:t>Providers focus on….</a:t>
            </a:r>
          </a:p>
          <a:p>
            <a:r>
              <a:rPr lang="en-US" dirty="0" smtClean="0"/>
              <a:t>Children achieve….</a:t>
            </a:r>
            <a:endParaRPr lang="en-US" dirty="0"/>
          </a:p>
        </p:txBody>
      </p:sp>
      <p:sp>
        <p:nvSpPr>
          <p:cNvPr id="4" name="Slide Number Placeholder 3"/>
          <p:cNvSpPr>
            <a:spLocks noGrp="1"/>
          </p:cNvSpPr>
          <p:nvPr>
            <p:ph type="sldNum" sz="quarter" idx="10"/>
          </p:nvPr>
        </p:nvSpPr>
        <p:spPr/>
        <p:txBody>
          <a:bodyPr/>
          <a:lstStyle/>
          <a:p>
            <a:pPr>
              <a:defRPr/>
            </a:pPr>
            <a:fld id="{06712D2E-7C77-4AF2-8AD8-5058B673BD74}" type="slidenum">
              <a:rPr lang="en-US" smtClean="0"/>
              <a:pPr>
                <a:defRPr/>
              </a:pPr>
              <a:t>4</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dirty="0"/>
          </a:p>
        </p:txBody>
      </p:sp>
      <p:sp>
        <p:nvSpPr>
          <p:cNvPr id="8" name="Content Placeholder 7"/>
          <p:cNvSpPr>
            <a:spLocks noGrp="1"/>
          </p:cNvSpPr>
          <p:nvPr>
            <p:ph sz="half" idx="4294967295"/>
          </p:nvPr>
        </p:nvSpPr>
        <p:spPr>
          <a:xfrm>
            <a:off x="4419600" y="2057400"/>
            <a:ext cx="3886200" cy="4191000"/>
          </a:xfrm>
        </p:spPr>
        <p:txBody>
          <a:bodyPr/>
          <a:lstStyle/>
          <a:p>
            <a:endParaRPr lang="en-US" dirty="0" smtClean="0"/>
          </a:p>
          <a:p>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….the 3 outcomes</a:t>
            </a:r>
          </a:p>
        </p:txBody>
      </p:sp>
    </p:spTree>
  </p:cSld>
  <p:clrMapOvr>
    <a:masterClrMapping/>
  </p:clrMapOvr>
  <p:transition>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Ultimate Goals for EI and ECSE </a:t>
            </a:r>
            <a:endParaRPr lang="en-US" dirty="0"/>
          </a:p>
        </p:txBody>
      </p:sp>
      <p:sp>
        <p:nvSpPr>
          <p:cNvPr id="3" name="Content Placeholder 2"/>
          <p:cNvSpPr>
            <a:spLocks noGrp="1"/>
          </p:cNvSpPr>
          <p:nvPr>
            <p:ph idx="1"/>
          </p:nvPr>
        </p:nvSpPr>
        <p:spPr/>
        <p:txBody>
          <a:bodyPr/>
          <a:lstStyle/>
          <a:p>
            <a:pPr>
              <a:buNone/>
            </a:pPr>
            <a:r>
              <a:rPr lang="en-US" i="1" dirty="0" smtClean="0"/>
              <a:t>For children:</a:t>
            </a:r>
            <a:r>
              <a:rPr lang="en-US" dirty="0" smtClean="0"/>
              <a:t>   </a:t>
            </a:r>
          </a:p>
          <a:p>
            <a:pPr>
              <a:buNone/>
            </a:pPr>
            <a:r>
              <a:rPr lang="en-US" dirty="0" smtClean="0"/>
              <a:t>   “To enable young children to be active and successful participants during the early childhood years and in the future in a variety of settings – in their homes with their families, in child care, preschool or school programs, and in the community.” </a:t>
            </a:r>
          </a:p>
          <a:p>
            <a:pPr>
              <a:buNone/>
            </a:pPr>
            <a:r>
              <a:rPr lang="en-US" dirty="0" smtClean="0"/>
              <a:t>              </a:t>
            </a:r>
            <a:r>
              <a:rPr lang="en-US" sz="1400" i="1" dirty="0" smtClean="0"/>
              <a:t>  Based on the ECO stakeholder process when identifying 3 functional outcomes</a:t>
            </a:r>
            <a:r>
              <a:rPr lang="en-US" dirty="0" smtClean="0"/>
              <a:t> </a:t>
            </a:r>
          </a:p>
          <a:p>
            <a:endParaRPr lang="en-US" dirty="0"/>
          </a:p>
        </p:txBody>
      </p:sp>
      <p:sp>
        <p:nvSpPr>
          <p:cNvPr id="4" name="Slide Number Placeholder 3"/>
          <p:cNvSpPr>
            <a:spLocks noGrp="1"/>
          </p:cNvSpPr>
          <p:nvPr>
            <p:ph type="sldNum" sz="quarter" idx="10"/>
          </p:nvPr>
        </p:nvSpPr>
        <p:spPr/>
        <p:txBody>
          <a:bodyPr/>
          <a:lstStyle/>
          <a:p>
            <a:pPr>
              <a:defRPr/>
            </a:pPr>
            <a:fld id="{47995C5E-8F69-4404-985A-593E1D6989F4}" type="slidenum">
              <a:rPr lang="en-US" smtClean="0"/>
              <a:pPr>
                <a:defRPr/>
              </a:pPr>
              <a:t>5</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Pieces</a:t>
            </a:r>
            <a:endParaRPr lang="en-US" dirty="0"/>
          </a:p>
        </p:txBody>
      </p:sp>
      <p:sp>
        <p:nvSpPr>
          <p:cNvPr id="4" name="Slide Number Placeholder 3"/>
          <p:cNvSpPr>
            <a:spLocks noGrp="1"/>
          </p:cNvSpPr>
          <p:nvPr>
            <p:ph type="sldNum" sz="quarter" idx="10"/>
          </p:nvPr>
        </p:nvSpPr>
        <p:spPr/>
        <p:txBody>
          <a:bodyPr/>
          <a:lstStyle/>
          <a:p>
            <a:pPr>
              <a:defRPr/>
            </a:pPr>
            <a:fld id="{692C6903-1743-4F66-A1E1-8E479C64374E}" type="slidenum">
              <a:rPr lang="en-US" smtClean="0"/>
              <a:pPr>
                <a:defRPr/>
              </a:pPr>
              <a:t>6</a:t>
            </a:fld>
            <a:endParaRPr lang="en-US" dirty="0"/>
          </a:p>
        </p:txBody>
      </p:sp>
      <p:sp>
        <p:nvSpPr>
          <p:cNvPr id="5" name="Footer Placeholder 4"/>
          <p:cNvSpPr>
            <a:spLocks noGrp="1"/>
          </p:cNvSpPr>
          <p:nvPr>
            <p:ph type="ftr" sz="quarter" idx="11"/>
          </p:nvPr>
        </p:nvSpPr>
        <p:spPr/>
        <p:txBody>
          <a:bodyPr/>
          <a:lstStyle/>
          <a:p>
            <a:pPr>
              <a:defRPr/>
            </a:pPr>
            <a:r>
              <a:rPr lang="en-US" dirty="0" smtClean="0"/>
              <a:t>Early Childhood Outcomes Center</a:t>
            </a:r>
            <a:endParaRPr lang="en-US" dirty="0"/>
          </a:p>
        </p:txBody>
      </p:sp>
      <p:sp>
        <p:nvSpPr>
          <p:cNvPr id="10" name="Isosceles Triangle 9"/>
          <p:cNvSpPr/>
          <p:nvPr/>
        </p:nvSpPr>
        <p:spPr bwMode="auto">
          <a:xfrm>
            <a:off x="1905000" y="3048000"/>
            <a:ext cx="2514600" cy="2514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p>
            <a:pPr marL="0" marR="0" indent="0" algn="r" defTabSz="914400" rtl="0" eaLnBrk="1" fontAlgn="base" latinLnBrk="0" hangingPunct="1">
              <a:lnSpc>
                <a:spcPct val="100000"/>
              </a:lnSpc>
              <a:spcBef>
                <a:spcPct val="0"/>
              </a:spcBef>
              <a:spcAft>
                <a:spcPct val="0"/>
              </a:spcAft>
              <a:buClrTx/>
              <a:buSzTx/>
              <a:buFontTx/>
              <a:buNone/>
              <a:tabLst/>
            </a:pPr>
            <a:endParaRPr lang="en-US" sz="2400" dirty="0" smtClean="0">
              <a:solidFill>
                <a:schemeClr val="tx1"/>
              </a:solidFill>
            </a:endParaRPr>
          </a:p>
        </p:txBody>
      </p:sp>
      <p:sp>
        <p:nvSpPr>
          <p:cNvPr id="12" name="Isosceles Triangle 11"/>
          <p:cNvSpPr/>
          <p:nvPr/>
        </p:nvSpPr>
        <p:spPr bwMode="auto">
          <a:xfrm>
            <a:off x="4495800" y="3048000"/>
            <a:ext cx="2590800" cy="2514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TextBox 12"/>
          <p:cNvSpPr txBox="1"/>
          <p:nvPr/>
        </p:nvSpPr>
        <p:spPr>
          <a:xfrm>
            <a:off x="2209800" y="5029200"/>
            <a:ext cx="1981200" cy="461665"/>
          </a:xfrm>
          <a:prstGeom prst="rect">
            <a:avLst/>
          </a:prstGeom>
          <a:noFill/>
        </p:spPr>
        <p:txBody>
          <a:bodyPr wrap="square" rtlCol="0">
            <a:spAutoFit/>
          </a:bodyPr>
          <a:lstStyle/>
          <a:p>
            <a:r>
              <a:rPr lang="en-US" sz="2400" dirty="0" smtClean="0"/>
              <a:t>Assessment</a:t>
            </a:r>
            <a:endParaRPr lang="en-US" dirty="0"/>
          </a:p>
        </p:txBody>
      </p:sp>
      <p:sp>
        <p:nvSpPr>
          <p:cNvPr id="14" name="TextBox 13"/>
          <p:cNvSpPr txBox="1"/>
          <p:nvPr/>
        </p:nvSpPr>
        <p:spPr>
          <a:xfrm>
            <a:off x="4953000" y="5105400"/>
            <a:ext cx="1752600" cy="461665"/>
          </a:xfrm>
          <a:prstGeom prst="rect">
            <a:avLst/>
          </a:prstGeom>
          <a:noFill/>
        </p:spPr>
        <p:txBody>
          <a:bodyPr wrap="square" rtlCol="0">
            <a:spAutoFit/>
          </a:bodyPr>
          <a:lstStyle/>
          <a:p>
            <a:r>
              <a:rPr lang="en-US" sz="2400" dirty="0" smtClean="0"/>
              <a:t>Planning</a:t>
            </a:r>
            <a:endParaRPr lang="en-US" dirty="0"/>
          </a:p>
        </p:txBody>
      </p:sp>
      <p:sp>
        <p:nvSpPr>
          <p:cNvPr id="17" name="TextBox 16"/>
          <p:cNvSpPr txBox="1"/>
          <p:nvPr/>
        </p:nvSpPr>
        <p:spPr>
          <a:xfrm>
            <a:off x="1676400" y="5562600"/>
            <a:ext cx="2743200" cy="830997"/>
          </a:xfrm>
          <a:prstGeom prst="rect">
            <a:avLst/>
          </a:prstGeom>
          <a:noFill/>
        </p:spPr>
        <p:txBody>
          <a:bodyPr wrap="square" rtlCol="0">
            <a:spAutoFit/>
          </a:bodyPr>
          <a:lstStyle/>
          <a:p>
            <a:r>
              <a:rPr lang="en-US" sz="2400" dirty="0" smtClean="0"/>
              <a:t>What skills the child uses</a:t>
            </a:r>
            <a:endParaRPr lang="en-US" dirty="0"/>
          </a:p>
        </p:txBody>
      </p:sp>
      <p:sp>
        <p:nvSpPr>
          <p:cNvPr id="18" name="TextBox 17"/>
          <p:cNvSpPr txBox="1"/>
          <p:nvPr/>
        </p:nvSpPr>
        <p:spPr>
          <a:xfrm>
            <a:off x="4572000" y="5715000"/>
            <a:ext cx="2819400" cy="461665"/>
          </a:xfrm>
          <a:prstGeom prst="rect">
            <a:avLst/>
          </a:prstGeom>
          <a:noFill/>
        </p:spPr>
        <p:txBody>
          <a:bodyPr wrap="square" rtlCol="0">
            <a:spAutoFit/>
          </a:bodyPr>
          <a:lstStyle/>
          <a:p>
            <a:r>
              <a:rPr lang="en-US" sz="2400" dirty="0" smtClean="0"/>
              <a:t>What to do next</a:t>
            </a:r>
            <a:endParaRPr lang="en-US" dirty="0"/>
          </a:p>
        </p:txBody>
      </p:sp>
    </p:spTree>
  </p:cSld>
  <p:clrMapOvr>
    <a:masterClrMapping/>
  </p:clrMapOvr>
  <p:transition>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Pieces </a:t>
            </a:r>
            <a:endParaRPr lang="en-US" dirty="0"/>
          </a:p>
        </p:txBody>
      </p:sp>
      <p:sp>
        <p:nvSpPr>
          <p:cNvPr id="4" name="Slide Number Placeholder 3"/>
          <p:cNvSpPr>
            <a:spLocks noGrp="1"/>
          </p:cNvSpPr>
          <p:nvPr>
            <p:ph type="sldNum" sz="quarter" idx="10"/>
          </p:nvPr>
        </p:nvSpPr>
        <p:spPr/>
        <p:txBody>
          <a:bodyPr/>
          <a:lstStyle/>
          <a:p>
            <a:pPr>
              <a:defRPr/>
            </a:pPr>
            <a:fld id="{692C6903-1743-4F66-A1E1-8E479C64374E}" type="slidenum">
              <a:rPr lang="en-US" smtClean="0"/>
              <a:pPr>
                <a:defRPr/>
              </a:pPr>
              <a:t>7</a:t>
            </a:fld>
            <a:endParaRPr lang="en-US" dirty="0"/>
          </a:p>
        </p:txBody>
      </p:sp>
      <p:sp>
        <p:nvSpPr>
          <p:cNvPr id="5" name="Footer Placeholder 4"/>
          <p:cNvSpPr>
            <a:spLocks noGrp="1"/>
          </p:cNvSpPr>
          <p:nvPr>
            <p:ph type="ftr" sz="quarter" idx="11"/>
          </p:nvPr>
        </p:nvSpPr>
        <p:spPr/>
        <p:txBody>
          <a:bodyPr/>
          <a:lstStyle/>
          <a:p>
            <a:pPr>
              <a:defRPr/>
            </a:pPr>
            <a:r>
              <a:rPr lang="en-US" dirty="0" smtClean="0"/>
              <a:t>Early Childhood Outcomes Center</a:t>
            </a:r>
            <a:endParaRPr lang="en-US" dirty="0"/>
          </a:p>
        </p:txBody>
      </p:sp>
      <p:sp>
        <p:nvSpPr>
          <p:cNvPr id="10" name="Isosceles Triangle 9"/>
          <p:cNvSpPr/>
          <p:nvPr/>
        </p:nvSpPr>
        <p:spPr bwMode="auto">
          <a:xfrm>
            <a:off x="1905000" y="3048000"/>
            <a:ext cx="2514600" cy="2514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charset="0"/>
            </a:endParaRPr>
          </a:p>
          <a:p>
            <a:pPr marL="0" marR="0" indent="0" algn="r" defTabSz="914400" rtl="0" eaLnBrk="1" fontAlgn="base" latinLnBrk="0" hangingPunct="1">
              <a:lnSpc>
                <a:spcPct val="100000"/>
              </a:lnSpc>
              <a:spcBef>
                <a:spcPct val="0"/>
              </a:spcBef>
              <a:spcAft>
                <a:spcPct val="0"/>
              </a:spcAft>
              <a:buClrTx/>
              <a:buSzTx/>
              <a:buFontTx/>
              <a:buNone/>
              <a:tabLst/>
            </a:pPr>
            <a:endParaRPr lang="en-US" sz="2400" dirty="0" smtClean="0">
              <a:solidFill>
                <a:schemeClr val="tx1"/>
              </a:solidFill>
            </a:endParaRPr>
          </a:p>
        </p:txBody>
      </p:sp>
      <p:sp>
        <p:nvSpPr>
          <p:cNvPr id="12" name="Isosceles Triangle 11"/>
          <p:cNvSpPr/>
          <p:nvPr/>
        </p:nvSpPr>
        <p:spPr bwMode="auto">
          <a:xfrm>
            <a:off x="4495800" y="3048000"/>
            <a:ext cx="2590800" cy="2514600"/>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3" name="TextBox 12"/>
          <p:cNvSpPr txBox="1"/>
          <p:nvPr/>
        </p:nvSpPr>
        <p:spPr>
          <a:xfrm>
            <a:off x="2209800" y="5029200"/>
            <a:ext cx="1981200" cy="461665"/>
          </a:xfrm>
          <a:prstGeom prst="rect">
            <a:avLst/>
          </a:prstGeom>
          <a:noFill/>
        </p:spPr>
        <p:txBody>
          <a:bodyPr wrap="square" rtlCol="0">
            <a:spAutoFit/>
          </a:bodyPr>
          <a:lstStyle/>
          <a:p>
            <a:r>
              <a:rPr lang="en-US" sz="2400" dirty="0" smtClean="0"/>
              <a:t>Assessment</a:t>
            </a:r>
            <a:endParaRPr lang="en-US" dirty="0"/>
          </a:p>
        </p:txBody>
      </p:sp>
      <p:sp>
        <p:nvSpPr>
          <p:cNvPr id="14" name="TextBox 13"/>
          <p:cNvSpPr txBox="1"/>
          <p:nvPr/>
        </p:nvSpPr>
        <p:spPr>
          <a:xfrm>
            <a:off x="4953000" y="5105400"/>
            <a:ext cx="1752600" cy="461665"/>
          </a:xfrm>
          <a:prstGeom prst="rect">
            <a:avLst/>
          </a:prstGeom>
          <a:noFill/>
        </p:spPr>
        <p:txBody>
          <a:bodyPr wrap="square" rtlCol="0">
            <a:spAutoFit/>
          </a:bodyPr>
          <a:lstStyle/>
          <a:p>
            <a:r>
              <a:rPr lang="en-US" sz="2400" dirty="0" smtClean="0"/>
              <a:t>Planning</a:t>
            </a:r>
            <a:endParaRPr lang="en-US" dirty="0"/>
          </a:p>
        </p:txBody>
      </p:sp>
      <p:sp>
        <p:nvSpPr>
          <p:cNvPr id="15" name="TextBox 14"/>
          <p:cNvSpPr txBox="1"/>
          <p:nvPr/>
        </p:nvSpPr>
        <p:spPr>
          <a:xfrm>
            <a:off x="3505200" y="2971800"/>
            <a:ext cx="1981200" cy="461665"/>
          </a:xfrm>
          <a:prstGeom prst="rect">
            <a:avLst/>
          </a:prstGeom>
          <a:noFill/>
          <a:effectLst>
            <a:glow rad="101600">
              <a:schemeClr val="accent2">
                <a:satMod val="175000"/>
                <a:alpha val="40000"/>
              </a:schemeClr>
            </a:glow>
          </a:effectLst>
        </p:spPr>
        <p:txBody>
          <a:bodyPr wrap="square" rtlCol="0">
            <a:prstTxWarp prst="textWave2">
              <a:avLst/>
            </a:prstTxWarp>
            <a:spAutoFit/>
          </a:bodyPr>
          <a:lstStyle/>
          <a:p>
            <a:r>
              <a:rPr lang="en-US" sz="2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Thinking</a:t>
            </a:r>
            <a:endParaRPr lang="en-US" dirty="0"/>
          </a:p>
        </p:txBody>
      </p:sp>
      <p:sp>
        <p:nvSpPr>
          <p:cNvPr id="17" name="TextBox 16"/>
          <p:cNvSpPr txBox="1"/>
          <p:nvPr/>
        </p:nvSpPr>
        <p:spPr>
          <a:xfrm>
            <a:off x="1676400" y="5715000"/>
            <a:ext cx="2743200" cy="830997"/>
          </a:xfrm>
          <a:prstGeom prst="rect">
            <a:avLst/>
          </a:prstGeom>
          <a:noFill/>
        </p:spPr>
        <p:txBody>
          <a:bodyPr wrap="square" rtlCol="0">
            <a:spAutoFit/>
          </a:bodyPr>
          <a:lstStyle/>
          <a:p>
            <a:r>
              <a:rPr lang="en-US" sz="2400" dirty="0" smtClean="0"/>
              <a:t>What skills the child uses</a:t>
            </a:r>
            <a:endParaRPr lang="en-US" dirty="0"/>
          </a:p>
        </p:txBody>
      </p:sp>
      <p:sp>
        <p:nvSpPr>
          <p:cNvPr id="18" name="TextBox 17"/>
          <p:cNvSpPr txBox="1"/>
          <p:nvPr/>
        </p:nvSpPr>
        <p:spPr>
          <a:xfrm>
            <a:off x="4572000" y="5715000"/>
            <a:ext cx="2819400" cy="461665"/>
          </a:xfrm>
          <a:prstGeom prst="rect">
            <a:avLst/>
          </a:prstGeom>
          <a:noFill/>
        </p:spPr>
        <p:txBody>
          <a:bodyPr wrap="square" rtlCol="0">
            <a:spAutoFit/>
          </a:bodyPr>
          <a:lstStyle/>
          <a:p>
            <a:r>
              <a:rPr lang="en-US" sz="2400" dirty="0" smtClean="0"/>
              <a:t>What to do next</a:t>
            </a:r>
            <a:endParaRPr lang="en-US" dirty="0"/>
          </a:p>
        </p:txBody>
      </p:sp>
      <p:cxnSp>
        <p:nvCxnSpPr>
          <p:cNvPr id="21" name="Straight Arrow Connector 20"/>
          <p:cNvCxnSpPr/>
          <p:nvPr/>
        </p:nvCxnSpPr>
        <p:spPr bwMode="auto">
          <a:xfrm>
            <a:off x="3657600" y="3657600"/>
            <a:ext cx="1600200" cy="0"/>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cxnSp>
        <p:nvCxnSpPr>
          <p:cNvPr id="44" name="Straight Connector 43"/>
          <p:cNvCxnSpPr/>
          <p:nvPr/>
        </p:nvCxnSpPr>
        <p:spPr bwMode="auto">
          <a:xfrm flipV="1">
            <a:off x="6248400" y="3549556"/>
            <a:ext cx="119984" cy="3184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 name="TextBox 15"/>
          <p:cNvSpPr txBox="1"/>
          <p:nvPr/>
        </p:nvSpPr>
        <p:spPr>
          <a:xfrm>
            <a:off x="5939057" y="3505200"/>
            <a:ext cx="2937022" cy="584775"/>
          </a:xfrm>
          <a:prstGeom prst="rect">
            <a:avLst/>
          </a:prstGeom>
          <a:noFill/>
        </p:spPr>
        <p:txBody>
          <a:bodyPr wrap="none" rtlCol="0">
            <a:spAutoFit/>
          </a:bodyPr>
          <a:lstStyle/>
          <a:p>
            <a:r>
              <a:rPr lang="en-US" dirty="0" smtClean="0"/>
              <a:t>            </a:t>
            </a:r>
            <a:r>
              <a:rPr lang="en-US" sz="2400" dirty="0" smtClean="0"/>
              <a:t>Repeat….</a:t>
            </a:r>
            <a:endParaRPr lang="en-US" sz="2400" dirty="0"/>
          </a:p>
        </p:txBody>
      </p:sp>
    </p:spTree>
  </p:cSld>
  <p:clrMapOvr>
    <a:masterClrMapping/>
  </p:clrMapOvr>
  <p:transition>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is the Framework Guiding</a:t>
            </a:r>
            <a:br>
              <a:rPr lang="en-US" dirty="0" smtClean="0"/>
            </a:br>
            <a:r>
              <a:rPr lang="en-US" dirty="0" smtClean="0"/>
              <a:t> Our Thinking?  </a:t>
            </a:r>
            <a:endParaRPr lang="en-US" dirty="0"/>
          </a:p>
        </p:txBody>
      </p:sp>
      <p:sp>
        <p:nvSpPr>
          <p:cNvPr id="7" name="Content Placeholder 6"/>
          <p:cNvSpPr>
            <a:spLocks noGrp="1"/>
          </p:cNvSpPr>
          <p:nvPr>
            <p:ph sz="half" idx="1"/>
          </p:nvPr>
        </p:nvSpPr>
        <p:spPr>
          <a:xfrm>
            <a:off x="457200" y="2057400"/>
            <a:ext cx="5105400" cy="4187952"/>
          </a:xfrm>
        </p:spPr>
        <p:txBody>
          <a:bodyPr/>
          <a:lstStyle/>
          <a:p>
            <a:r>
              <a:rPr lang="en-US" dirty="0" smtClean="0"/>
              <a:t>Providers always bring some kind of framework for where they want to see children go next</a:t>
            </a:r>
          </a:p>
          <a:p>
            <a:r>
              <a:rPr lang="en-US" dirty="0" smtClean="0"/>
              <a:t>Are these guiding ideas explicit or unspoken? Using a unified framework or multiple frameworks?</a:t>
            </a:r>
            <a:endParaRPr lang="en-US" dirty="0"/>
          </a:p>
        </p:txBody>
      </p:sp>
      <p:sp>
        <p:nvSpPr>
          <p:cNvPr id="5" name="Footer Placeholder 4"/>
          <p:cNvSpPr>
            <a:spLocks noGrp="1"/>
          </p:cNvSpPr>
          <p:nvPr>
            <p:ph type="ftr" sz="quarter" idx="10"/>
          </p:nvPr>
        </p:nvSpPr>
        <p:spPr/>
        <p:txBody>
          <a:bodyPr/>
          <a:lstStyle/>
          <a:p>
            <a:pPr>
              <a:defRPr/>
            </a:pPr>
            <a:r>
              <a:rPr lang="en-US" smtClean="0"/>
              <a:t>Early Childhood Outcomes Center</a:t>
            </a:r>
            <a:endParaRPr lang="en-US"/>
          </a:p>
        </p:txBody>
      </p:sp>
      <p:sp>
        <p:nvSpPr>
          <p:cNvPr id="4" name="Slide Number Placeholder 3"/>
          <p:cNvSpPr>
            <a:spLocks noGrp="1"/>
          </p:cNvSpPr>
          <p:nvPr>
            <p:ph type="sldNum" sz="quarter" idx="11"/>
          </p:nvPr>
        </p:nvSpPr>
        <p:spPr/>
        <p:txBody>
          <a:bodyPr/>
          <a:lstStyle/>
          <a:p>
            <a:pPr>
              <a:defRPr/>
            </a:pPr>
            <a:fld id="{47995C5E-8F69-4404-985A-593E1D6989F4}" type="slidenum">
              <a:rPr lang="en-US" smtClean="0"/>
              <a:pPr>
                <a:defRPr/>
              </a:pPr>
              <a:t>8</a:t>
            </a:fld>
            <a:endParaRPr lang="en-US" dirty="0"/>
          </a:p>
        </p:txBody>
      </p:sp>
      <p:pic>
        <p:nvPicPr>
          <p:cNvPr id="11" name="Content Placeholder 10" descr="caution sign.PNG"/>
          <p:cNvPicPr>
            <a:picLocks noGrp="1" noChangeAspect="1"/>
          </p:cNvPicPr>
          <p:nvPr>
            <p:ph sz="half" idx="2"/>
          </p:nvPr>
        </p:nvPicPr>
        <p:blipFill>
          <a:blip r:embed="rId2" cstate="print"/>
          <a:stretch>
            <a:fillRect/>
          </a:stretch>
        </p:blipFill>
        <p:spPr>
          <a:xfrm>
            <a:off x="5524642" y="2438400"/>
            <a:ext cx="2855769" cy="2855769"/>
          </a:xfrm>
        </p:spPr>
      </p:pic>
    </p:spTree>
  </p:cSld>
  <p:clrMapOvr>
    <a:masterClrMapping/>
  </p:clrMapOvr>
  <p:transition>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Guiding Frameworks</a:t>
            </a:r>
            <a:endParaRPr lang="en-US" dirty="0"/>
          </a:p>
        </p:txBody>
      </p:sp>
      <p:sp>
        <p:nvSpPr>
          <p:cNvPr id="3" name="Content Placeholder 2"/>
          <p:cNvSpPr>
            <a:spLocks noGrp="1"/>
          </p:cNvSpPr>
          <p:nvPr>
            <p:ph idx="1"/>
          </p:nvPr>
        </p:nvSpPr>
        <p:spPr/>
        <p:txBody>
          <a:bodyPr/>
          <a:lstStyle/>
          <a:p>
            <a:r>
              <a:rPr lang="en-US" dirty="0" smtClean="0"/>
              <a:t>The items on a specific assessment tool</a:t>
            </a:r>
          </a:p>
          <a:p>
            <a:r>
              <a:rPr lang="en-US" dirty="0" smtClean="0"/>
              <a:t>A milestone checklist or series of skills to learn based on a provider’s specialty area</a:t>
            </a:r>
          </a:p>
          <a:p>
            <a:r>
              <a:rPr lang="en-US" dirty="0" smtClean="0"/>
              <a:t>A specific curriculum, with assessment identifying starting point</a:t>
            </a:r>
          </a:p>
          <a:p>
            <a:r>
              <a:rPr lang="en-US" dirty="0" smtClean="0"/>
              <a:t>Whatever the family wants</a:t>
            </a:r>
          </a:p>
          <a:p>
            <a:endParaRPr lang="en-US" dirty="0"/>
          </a:p>
        </p:txBody>
      </p:sp>
      <p:sp>
        <p:nvSpPr>
          <p:cNvPr id="4" name="Slide Number Placeholder 3"/>
          <p:cNvSpPr>
            <a:spLocks noGrp="1"/>
          </p:cNvSpPr>
          <p:nvPr>
            <p:ph type="sldNum" sz="quarter" idx="10"/>
          </p:nvPr>
        </p:nvSpPr>
        <p:spPr/>
        <p:txBody>
          <a:bodyPr/>
          <a:lstStyle/>
          <a:p>
            <a:pPr>
              <a:defRPr/>
            </a:pPr>
            <a:fld id="{E0C68C25-49C4-46A0-A164-0A8C884F3722}" type="slidenum">
              <a:rPr lang="en-US" smtClean="0"/>
              <a:pPr>
                <a:defRPr/>
              </a:pPr>
              <a:t>9</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cSld>
  <p:clrMapOvr>
    <a:masterClrMapping/>
  </p:clrMapOvr>
  <p:transition>
    <p:split orient="vert"/>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378&quot;&gt;&lt;object type=&quot;3&quot; unique_id=&quot;10645&quot;&gt;&lt;property id=&quot;20148&quot; value=&quot;5&quot;/&gt;&lt;property id=&quot;20300&quot; value=&quot;Slide 1 - &amp;quot;Orientation for New Staff&amp;quot;&quot;/&gt;&lt;property id=&quot;20307&quot; value=&quot;925&quot;/&gt;&lt;/object&gt;&lt;object type=&quot;3&quot; unique_id=&quot;10646&quot;&gt;&lt;property id=&quot;20148&quot; value=&quot;5&quot;/&gt;&lt;property id=&quot;20300&quot; value=&quot;Slide 2 - &amp;quot;What We Will Cover&amp;quot;&quot;/&gt;&lt;property id=&quot;20307&quot; value=&quot;924&quot;/&gt;&lt;/object&gt;&lt;object type=&quot;3&quot; unique_id=&quot;10647&quot;&gt;&lt;property id=&quot;20148&quot; value=&quot;5&quot;/&gt;&lt;property id=&quot;20300&quot; value=&quot;Slide 3&quot;/&gt;&lt;property id=&quot;20307&quot; value=&quot;926&quot;/&gt;&lt;/object&gt;&lt;object type=&quot;3&quot; unique_id=&quot;10648&quot;&gt;&lt;property id=&quot;20148&quot; value=&quot;5&quot;/&gt;&lt;property id=&quot;20300&quot; value=&quot;Slide 4 - &amp;quot;Why?&amp;quot;&quot;/&gt;&lt;property id=&quot;20307&quot; value=&quot;927&quot;/&gt;&lt;/object&gt;&lt;object type=&quot;3&quot; unique_id=&quot;10649&quot;&gt;&lt;property id=&quot;20148&quot; value=&quot;5&quot;/&gt;&lt;property id=&quot;20300&quot; value=&quot;Slide 5 - &amp;quot;Federal Forces Proving Impetus for Data on Child Outcomes&amp;quot;&quot;/&gt;&lt;property id=&quot;20307&quot; value=&quot;928&quot;/&gt;&lt;/object&gt;&lt;object type=&quot;3&quot; unique_id=&quot;10650&quot;&gt;&lt;property id=&quot;20148&quot; value=&quot;5&quot;/&gt;&lt;property id=&quot;20300&quot; value=&quot;Slide 6 - &amp;quot;Individuals with Disabilities Education Act&amp;quot;&quot;/&gt;&lt;property id=&quot;20307&quot; value=&quot;929&quot;/&gt;&lt;/object&gt;&lt;object type=&quot;3&quot; unique_id=&quot;10651&quot;&gt;&lt;property id=&quot;20148&quot; value=&quot;5&quot;/&gt;&lt;property id=&quot;20300&quot; value=&quot;Slide 7 - &amp;quot;Family Indicator: C4&amp;#x0D;&amp;#x0A;&amp;quot;&quot;/&gt;&lt;property id=&quot;20307&quot; value=&quot;930&quot;/&gt;&lt;/object&gt;&lt;object type=&quot;3&quot; unique_id=&quot;10652&quot;&gt;&lt;property id=&quot;20148&quot; value=&quot;5&quot;/&gt;&lt;property id=&quot;20300&quot; value=&quot;Slide 8 - &amp;quot;APR Requirements for Part C&amp;quot;&quot;/&gt;&lt;property id=&quot;20307&quot; value=&quot;931&quot;/&gt;&lt;/object&gt;&lt;object type=&quot;3&quot; unique_id=&quot;10653&quot;&gt;&lt;property id=&quot;20148&quot; value=&quot;5&quot;/&gt;&lt;property id=&quot;20300&quot; value=&quot;Slide 9 - &amp;quot;APR Requirements for Part B, Section 619 Preschool Programs&amp;quot;&quot;/&gt;&lt;property id=&quot;20307&quot; value=&quot;932&quot;/&gt;&lt;/object&gt;&lt;object type=&quot;3&quot; unique_id=&quot;10654&quot;&gt;&lt;property id=&quot;20148&quot; value=&quot;5&quot;/&gt;&lt;property id=&quot;20300&quot; value=&quot;Slide 10 - &amp;quot;State Approaches for Family Indicator&amp;quot;&quot;/&gt;&lt;property id=&quot;20307&quot; value=&quot;933&quot;/&gt;&lt;/object&gt;&lt;object type=&quot;3&quot; unique_id=&quot;10655&quot;&gt;&lt;property id=&quot;20148&quot; value=&quot;5&quot;/&gt;&lt;property id=&quot;20300&quot; value=&quot;Slide 11 - &amp;quot;Comparison of the ECO and NCSEAM instruments in relation to content&amp;quot;&quot;/&gt;&lt;property id=&quot;20307&quot; value=&quot;934&quot;/&gt;&lt;/object&gt;&lt;object type=&quot;3&quot; unique_id=&quot;10656&quot;&gt;&lt;property id=&quot;20148&quot; value=&quot;5&quot;/&gt;&lt;property id=&quot;20300&quot; value=&quot;Slide 12 - &amp;quot;Challenges Related to Family Surveys&amp;quot;&quot;/&gt;&lt;property id=&quot;20307&quot; value=&quot;935&quot;/&gt;&lt;/object&gt;&lt;object type=&quot;3&quot; unique_id=&quot;10657&quot;&gt;&lt;property id=&quot;20148&quot; value=&quot;5&quot;/&gt;&lt;property id=&quot;20300&quot; value=&quot;Slide 13&quot;/&gt;&lt;property id=&quot;20307&quot; value=&quot;936&quot;/&gt;&lt;/object&gt;&lt;object type=&quot;3&quot; unique_id=&quot;10658&quot;&gt;&lt;property id=&quot;20148&quot; value=&quot;5&quot;/&gt;&lt;property id=&quot;20300&quot; value=&quot;Slide 14 - &amp;quot;Goal of Early Intervention and &amp;#x0D;&amp;#x0A;Early Childhood Special Education&amp;quot;&quot;/&gt;&lt;property id=&quot;20307&quot; value=&quot;937&quot;/&gt;&lt;/object&gt;&lt;object type=&quot;3&quot; unique_id=&quot;10659&quot;&gt;&lt;property id=&quot;20148&quot; value=&quot;5&quot;/&gt;&lt;property id=&quot;20300&quot; value=&quot;Slide 15&quot;/&gt;&lt;property id=&quot;20307&quot; value=&quot;938&quot;/&gt;&lt;/object&gt;&lt;object type=&quot;3&quot; unique_id=&quot;10660&quot;&gt;&lt;property id=&quot;20148&quot; value=&quot;5&quot;/&gt;&lt;property id=&quot;20300&quot; value=&quot;Slide 16 - &amp;quot;Three Child Outcomes&amp;quot;&quot;/&gt;&lt;property id=&quot;20307&quot; value=&quot;939&quot;/&gt;&lt;/object&gt;&lt;object type=&quot;3&quot; unique_id=&quot;10661&quot;&gt;&lt;property id=&quot;20148&quot; value=&quot;5&quot;/&gt;&lt;property id=&quot;20300&quot; value=&quot;Slide 17 - &amp;quot;Outcomes Are Functional&amp;quot;&quot;/&gt;&lt;property id=&quot;20307&quot; value=&quot;940&quot;/&gt;&lt;/object&gt;&lt;object type=&quot;3&quot; unique_id=&quot;10662&quot;&gt;&lt;property id=&quot;20148&quot; value=&quot;5&quot;/&gt;&lt;property id=&quot;20300&quot; value=&quot;Slide 18 - &amp;quot;Functional Outcomes are NOT&amp;quot;&quot;/&gt;&lt;property id=&quot;20307&quot; value=&quot;941&quot;/&gt;&lt;/object&gt;&lt;object type=&quot;3&quot; unique_id=&quot;10663&quot;&gt;&lt;property id=&quot;20148&quot; value=&quot;5&quot;/&gt;&lt;property id=&quot;20300&quot; value=&quot;Slide 19 - &amp;quot;Functional Outcomes&amp;quot;&quot;/&gt;&lt;property id=&quot;20307&quot; value=&quot;942&quot;/&gt;&lt;/object&gt;&lt;object type=&quot;3&quot; unique_id=&quot;10664&quot;&gt;&lt;property id=&quot;20148&quot; value=&quot;5&quot;/&gt;&lt;property id=&quot;20300&quot; value=&quot;Slide 20 - &amp;quot;Thinking Functionally&amp;quot;&quot;/&gt;&lt;property id=&quot;20307&quot; value=&quot;943&quot;/&gt;&lt;/object&gt;&lt;object type=&quot;3&quot; unique_id=&quot;10665&quot;&gt;&lt;property id=&quot;20148&quot; value=&quot;5&quot;/&gt;&lt;property id=&quot;20300&quot; value=&quot;Slide 21 - &amp;quot;Children Have Positive &amp;#x0D;&amp;#x0A;Social Relationships &amp;quot;&quot;/&gt;&lt;property id=&quot;20307&quot; value=&quot;944&quot;/&gt;&lt;/object&gt;&lt;object type=&quot;3&quot; unique_id=&quot;10666&quot;&gt;&lt;property id=&quot;20148&quot; value=&quot;5&quot;/&gt;&lt;property id=&quot;20300&quot; value=&quot;Slide 22 - &amp;quot;Children Acquire and Use   Knowledge and Skills &amp;quot;&quot;/&gt;&lt;property id=&quot;20307&quot; value=&quot;945&quot;/&gt;&lt;/object&gt;&lt;object type=&quot;3&quot; unique_id=&quot;10667&quot;&gt;&lt;property id=&quot;20148&quot; value=&quot;5&quot;/&gt;&lt;property id=&quot;20300&quot; value=&quot;Slide 23 - &amp;quot;Children Take Appropriate Action to Meet Their Needs &amp;quot;&quot;/&gt;&lt;property id=&quot;20307&quot; value=&quot;946&quot;/&gt;&lt;/object&gt;&lt;object type=&quot;3&quot; unique_id=&quot;10668&quot;&gt;&lt;property id=&quot;20148&quot; value=&quot;5&quot;/&gt;&lt;property id=&quot;20300&quot; value=&quot;Slide 24 - &amp;quot;Taking Action to Meet Needs&amp;quot;&quot;/&gt;&lt;property id=&quot;20307&quot; value=&quot;947&quot;/&gt;&lt;/object&gt;&lt;object type=&quot;3&quot; unique_id=&quot;10669&quot;&gt;&lt;property id=&quot;20148&quot; value=&quot;5&quot;/&gt;&lt;property id=&quot;20300&quot; value=&quot;Slide 25 - &amp;quot;Outcomes Reflect Global Functioning&amp;quot;&quot;/&gt;&lt;property id=&quot;20307&quot; value=&quot;948&quot;/&gt;&lt;/object&gt;&lt;object type=&quot;3&quot; unique_id=&quot;10670&quot;&gt;&lt;property id=&quot;20148&quot; value=&quot;5&quot;/&gt;&lt;property id=&quot;20300&quot; value=&quot;Slide 26 - &amp;quot;OSEP Reporting Categories&amp;#x0D;&amp;#x0A;Percentage of children who: &amp;#x0D;&amp;#x0A;&amp;quot;&quot;/&gt;&lt;property id=&quot;20307&quot; value=&quot;949&quot;/&gt;&lt;/object&gt;&lt;object type=&quot;3&quot; unique_id=&quot;10671&quot;&gt;&lt;property id=&quot;20148&quot; value=&quot;5&quot;/&gt;&lt;property id=&quot;20300&quot; value=&quot;Slide 27 - &amp;quot;Helping Children Move Toward Age-Expected Functioning &amp;quot;&quot;/&gt;&lt;property id=&quot;20307&quot; value=&quot;950&quot;/&gt;&lt;/object&gt;&lt;object type=&quot;3&quot; unique_id=&quot;10672&quot;&gt;&lt;property id=&quot;20148&quot; value=&quot;5&quot;/&gt;&lt;property id=&quot;20300&quot; value=&quot;Slide 28&quot;/&gt;&lt;property id=&quot;20307&quot; value=&quot;951&quot;/&gt;&lt;/object&gt;&lt;object type=&quot;3&quot; unique_id=&quot;10673&quot;&gt;&lt;property id=&quot;20148&quot; value=&quot;5&quot;/&gt;&lt;property id=&quot;20300&quot; value=&quot;Slide 29&quot;/&gt;&lt;property id=&quot;20307&quot; value=&quot;952&quot;/&gt;&lt;/object&gt;&lt;object type=&quot;3&quot; unique_id=&quot;10674&quot;&gt;&lt;property id=&quot;20148&quot; value=&quot;5&quot;/&gt;&lt;property id=&quot;20300&quot; value=&quot;Slide 30&quot;/&gt;&lt;property id=&quot;20307&quot; value=&quot;953&quot;/&gt;&lt;/object&gt;&lt;object type=&quot;3&quot; unique_id=&quot;10675&quot;&gt;&lt;property id=&quot;20148&quot; value=&quot;5&quot;/&gt;&lt;property id=&quot;20300&quot; value=&quot;Slide 31&quot;/&gt;&lt;property id=&quot;20307&quot; value=&quot;954&quot;/&gt;&lt;/object&gt;&lt;object type=&quot;3&quot; unique_id=&quot;10676&quot;&gt;&lt;property id=&quot;20148&quot; value=&quot;5&quot;/&gt;&lt;property id=&quot;20300&quot; value=&quot;Slide 32 - &amp;quot;Key Point&amp;quot;&quot;/&gt;&lt;property id=&quot;20307&quot; value=&quot;955&quot;/&gt;&lt;/object&gt;&lt;object type=&quot;3&quot; unique_id=&quot;10677&quot;&gt;&lt;property id=&quot;20148&quot; value=&quot;5&quot;/&gt;&lt;property id=&quot;20300&quot; value=&quot;Slide 33 - &amp;quot;Understanding the reporting categories a - e&amp;quot;&quot;/&gt;&lt;property id=&quot;20307&quot; value=&quot;956&quot;/&gt;&lt;/object&gt;&lt;object type=&quot;3&quot; unique_id=&quot;10678&quot;&gt;&lt;property id=&quot;20148&quot; value=&quot;5&quot;/&gt;&lt;property id=&quot;20300&quot; value=&quot;Slide 34&quot;/&gt;&lt;property id=&quot;20307&quot; value=&quot;957&quot;/&gt;&lt;/object&gt;&lt;object type=&quot;3&quot; unique_id=&quot;10679&quot;&gt;&lt;property id=&quot;20148&quot; value=&quot;5&quot;/&gt;&lt;property id=&quot;20300&quot; value=&quot;Slide 35&quot;/&gt;&lt;property id=&quot;20307&quot; value=&quot;958&quot;/&gt;&lt;/object&gt;&lt;object type=&quot;3&quot; unique_id=&quot;10680&quot;&gt;&lt;property id=&quot;20148&quot; value=&quot;5&quot;/&gt;&lt;property id=&quot;20300&quot; value=&quot;Slide 36&quot;/&gt;&lt;property id=&quot;20307&quot; value=&quot;959&quot;/&gt;&lt;/object&gt;&lt;object type=&quot;3&quot; unique_id=&quot;10681&quot;&gt;&lt;property id=&quot;20148&quot; value=&quot;5&quot;/&gt;&lt;property id=&quot;20300&quot; value=&quot;Slide 37&quot;/&gt;&lt;property id=&quot;20307&quot; value=&quot;960&quot;/&gt;&lt;/object&gt;&lt;object type=&quot;3&quot; unique_id=&quot;10682&quot;&gt;&lt;property id=&quot;20148&quot; value=&quot;5&quot;/&gt;&lt;property id=&quot;20300&quot; value=&quot;Slide 38&quot;/&gt;&lt;property id=&quot;20307&quot; value=&quot;961&quot;/&gt;&lt;/object&gt;&lt;object type=&quot;3&quot; unique_id=&quot;10683&quot;&gt;&lt;property id=&quot;20148&quot; value=&quot;5&quot;/&gt;&lt;property id=&quot;20300&quot; value=&quot;Slide 39&quot;/&gt;&lt;property id=&quot;20307&quot; value=&quot;962&quot;/&gt;&lt;/object&gt;&lt;object type=&quot;3&quot; unique_id=&quot;10684&quot;&gt;&lt;property id=&quot;20148&quot; value=&quot;5&quot;/&gt;&lt;property id=&quot;20300&quot; value=&quot;Slide 40&quot;/&gt;&lt;property id=&quot;20307&quot; value=&quot;963&quot;/&gt;&lt;/object&gt;&lt;object type=&quot;3&quot; unique_id=&quot;10685&quot;&gt;&lt;property id=&quot;20148&quot; value=&quot;5&quot;/&gt;&lt;property id=&quot;20300&quot; value=&quot;Slide 41&quot;/&gt;&lt;property id=&quot;20307&quot; value=&quot;964&quot;/&gt;&lt;/object&gt;&lt;object type=&quot;3&quot; unique_id=&quot;10686&quot;&gt;&lt;property id=&quot;20148&quot; value=&quot;5&quot;/&gt;&lt;property id=&quot;20300&quot; value=&quot;Slide 42&quot;/&gt;&lt;property id=&quot;20307&quot; value=&quot;965&quot;/&gt;&lt;/object&gt;&lt;object type=&quot;3&quot; unique_id=&quot;10687&quot;&gt;&lt;property id=&quot;20148&quot; value=&quot;5&quot;/&gt;&lt;property id=&quot;20300&quot; value=&quot;Slide 43&quot;/&gt;&lt;property id=&quot;20307&quot; value=&quot;966&quot;/&gt;&lt;/object&gt;&lt;object type=&quot;3&quot; unique_id=&quot;10688&quot;&gt;&lt;property id=&quot;20148&quot; value=&quot;5&quot;/&gt;&lt;property id=&quot;20300&quot; value=&quot;Slide 44&quot;/&gt;&lt;property id=&quot;20307&quot; value=&quot;967&quot;/&gt;&lt;/object&gt;&lt;object type=&quot;3&quot; unique_id=&quot;10689&quot;&gt;&lt;property id=&quot;20148&quot; value=&quot;5&quot;/&gt;&lt;property id=&quot;20300&quot; value=&quot;Slide 45&quot;/&gt;&lt;property id=&quot;20307&quot; value=&quot;968&quot;/&gt;&lt;/object&gt;&lt;object type=&quot;3&quot; unique_id=&quot;10690&quot;&gt;&lt;property id=&quot;20148&quot; value=&quot;5&quot;/&gt;&lt;property id=&quot;20300&quot; value=&quot;Slide 46&quot;/&gt;&lt;property id=&quot;20307&quot; value=&quot;969&quot;/&gt;&lt;/object&gt;&lt;object type=&quot;3&quot; unique_id=&quot;10691&quot;&gt;&lt;property id=&quot;20148&quot; value=&quot;5&quot;/&gt;&lt;property id=&quot;20300&quot; value=&quot;Slide 47&quot;/&gt;&lt;property id=&quot;20307&quot; value=&quot;970&quot;/&gt;&lt;/object&gt;&lt;object type=&quot;3&quot; unique_id=&quot;10692&quot;&gt;&lt;property id=&quot;20148&quot; value=&quot;5&quot;/&gt;&lt;property id=&quot;20300&quot; value=&quot;Slide 48 - &amp;quot;The Summary Statements&amp;quot;&quot;/&gt;&lt;property id=&quot;20307&quot; value=&quot;971&quot;/&gt;&lt;/object&gt;&lt;object type=&quot;3&quot; unique_id=&quot;10693&quot;&gt;&lt;property id=&quot;20148&quot; value=&quot;5&quot;/&gt;&lt;property id=&quot;20300&quot; value=&quot;Slide 49 - &amp;quot;The Summary Statements&amp;quot;&quot;/&gt;&lt;property id=&quot;20307&quot; value=&quot;972&quot;/&gt;&lt;/object&gt;&lt;object type=&quot;3&quot; unique_id=&quot;10694&quot;&gt;&lt;property id=&quot;20148&quot; value=&quot;5&quot;/&gt;&lt;property id=&quot;20300&quot; value=&quot;Slide 50 - &amp;quot;The concepts are easier than the words or the formulas&amp;quot;&quot;/&gt;&lt;property id=&quot;20307&quot; value=&quot;973&quot;/&gt;&lt;/object&gt;&lt;object type=&quot;3&quot; unique_id=&quot;10695&quot;&gt;&lt;property id=&quot;20148&quot; value=&quot;5&quot;/&gt;&lt;property id=&quot;20300&quot; value=&quot;Slide 51&quot;/&gt;&lt;property id=&quot;20307&quot; value=&quot;974&quot;/&gt;&lt;/object&gt;&lt;object type=&quot;3&quot; unique_id=&quot;10696&quot;&gt;&lt;property id=&quot;20148&quot; value=&quot;5&quot;/&gt;&lt;property id=&quot;20300&quot; value=&quot;Slide 52 - &amp;quot;All approaches have challenges&amp;quot;&quot;/&gt;&lt;property id=&quot;20307&quot; value=&quot;975&quot;/&gt;&lt;/object&gt;&lt;object type=&quot;3&quot; unique_id=&quot;10697&quot;&gt;&lt;property id=&quot;20148&quot; value=&quot;5&quot;/&gt;&lt;property id=&quot;20300&quot; value=&quot;Slide 53 - &amp;quot;All approaches have challenges&amp;quot;&quot;/&gt;&lt;property id=&quot;20307&quot; value=&quot;976&quot;/&gt;&lt;/object&gt;&lt;object type=&quot;3&quot; unique_id=&quot;10698&quot;&gt;&lt;property id=&quot;20148&quot; value=&quot;5&quot;/&gt;&lt;property id=&quot;20300&quot; value=&quot;Slide 54 - &amp;quot;All approaches have challenges&amp;quot;&quot;/&gt;&lt;property id=&quot;20307&quot; value=&quot;977&quot;/&gt;&lt;/object&gt;&lt;object type=&quot;3&quot; unique_id=&quot;10699&quot;&gt;&lt;property id=&quot;20148&quot; value=&quot;5&quot;/&gt;&lt;property id=&quot;20300&quot; value=&quot;Slide 55 - &amp;quot;Themes of Agenda Sessions&amp;quot;&quot;/&gt;&lt;property id=&quot;20307&quot; value=&quot;978&quot;/&gt;&lt;/object&gt;&lt;object type=&quot;3&quot; unique_id=&quot;10700&quot;&gt;&lt;property id=&quot;20148&quot; value=&quot;5&quot;/&gt;&lt;property id=&quot;20300&quot; value=&quot;Slide 56 - &amp;quot;Themes of Agenda Sessions&amp;quot;&quot;/&gt;&lt;property id=&quot;20307&quot; value=&quot;979&quot;/&gt;&lt;/object&gt;&lt;object type=&quot;3&quot; unique_id=&quot;10701&quot;&gt;&lt;property id=&quot;20148&quot; value=&quot;5&quot;/&gt;&lt;property id=&quot;20300&quot; value=&quot;Slide 57&quot;/&gt;&lt;property id=&quot;20307&quot; value=&quot;980&quot;/&gt;&lt;/object&gt;&lt;/object&gt;&lt;object type=&quot;8&quot; unique_id=&quot;10424&quot;&gt;&lt;/object&gt;&lt;/object&gt;&lt;/database&gt;"/>
  <p:tag name="SECTOMILLISECCONVERTED" val="1"/>
</p:tagLst>
</file>

<file path=ppt/theme/theme1.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First child">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Default Design-Secon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8_Default Design-Thir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Default Design-Four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Default Design-Fif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18011</TotalTime>
  <Words>768</Words>
  <Application>Microsoft Office PowerPoint</Application>
  <PresentationFormat>On-screen Show (4:3)</PresentationFormat>
  <Paragraphs>129</Paragraphs>
  <Slides>16</Slides>
  <Notes>4</Notes>
  <HiddenSlides>0</HiddenSlides>
  <MMClips>0</MMClips>
  <ScaleCrop>false</ScaleCrop>
  <HeadingPairs>
    <vt:vector size="4" baseType="variant">
      <vt:variant>
        <vt:lpstr>Theme</vt:lpstr>
      </vt:variant>
      <vt:variant>
        <vt:i4>6</vt:i4>
      </vt:variant>
      <vt:variant>
        <vt:lpstr>Slide Titles</vt:lpstr>
      </vt:variant>
      <vt:variant>
        <vt:i4>16</vt:i4>
      </vt:variant>
    </vt:vector>
  </HeadingPairs>
  <TitlesOfParts>
    <vt:vector size="22" baseType="lpstr">
      <vt:lpstr>3_Default Design</vt:lpstr>
      <vt:lpstr>6_Default Design-First child</vt:lpstr>
      <vt:lpstr>7_Default Design-Second child</vt:lpstr>
      <vt:lpstr>8_Default Design-Third child</vt:lpstr>
      <vt:lpstr>9_Default Design-Fourth child</vt:lpstr>
      <vt:lpstr>10_Default Design-Fifth child</vt:lpstr>
      <vt:lpstr>   Integrating Outcomes Measurement: Focus and Purpose  </vt:lpstr>
      <vt:lpstr>Integration</vt:lpstr>
      <vt:lpstr>Disconnect?</vt:lpstr>
      <vt:lpstr>Alignment Across Levels</vt:lpstr>
      <vt:lpstr>Ultimate Goals for EI and ECSE </vt:lpstr>
      <vt:lpstr>The Pieces</vt:lpstr>
      <vt:lpstr>The Pieces </vt:lpstr>
      <vt:lpstr>What is the Framework Guiding  Our Thinking?  </vt:lpstr>
      <vt:lpstr>Examples of Guiding Frameworks</vt:lpstr>
      <vt:lpstr>Examples of Guiding Frameworks</vt:lpstr>
      <vt:lpstr>Putting the Pieces Together</vt:lpstr>
      <vt:lpstr>Why Use the Outcomes??</vt:lpstr>
      <vt:lpstr>What Might It Look Like?  Assessment</vt:lpstr>
      <vt:lpstr>What Might It Look Like? IFSP/IEPs</vt:lpstr>
      <vt:lpstr>What Might It Look Like? Understandable, Measurable</vt:lpstr>
      <vt:lpstr>Ongoing Assessment</vt:lpstr>
    </vt:vector>
  </TitlesOfParts>
  <Company>unc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Longitudinal -  OSEP Leadership Mtng</dc:title>
  <dc:creator>ECO</dc:creator>
  <cp:lastModifiedBy>Lauren</cp:lastModifiedBy>
  <cp:revision>871</cp:revision>
  <dcterms:created xsi:type="dcterms:W3CDTF">2008-03-27T18:39:34Z</dcterms:created>
  <dcterms:modified xsi:type="dcterms:W3CDTF">2011-09-21T17:53:33Z</dcterms:modified>
</cp:coreProperties>
</file>