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 id="2147483825" r:id="rId6"/>
    <p:sldMasterId id="2147484678" r:id="rId7"/>
  </p:sldMasterIdLst>
  <p:notesMasterIdLst>
    <p:notesMasterId r:id="rId34"/>
  </p:notesMasterIdLst>
  <p:handoutMasterIdLst>
    <p:handoutMasterId r:id="rId35"/>
  </p:handoutMasterIdLst>
  <p:sldIdLst>
    <p:sldId id="431" r:id="rId8"/>
    <p:sldId id="447" r:id="rId9"/>
    <p:sldId id="423" r:id="rId10"/>
    <p:sldId id="435" r:id="rId11"/>
    <p:sldId id="436" r:id="rId12"/>
    <p:sldId id="424" r:id="rId13"/>
    <p:sldId id="441" r:id="rId14"/>
    <p:sldId id="425" r:id="rId15"/>
    <p:sldId id="449" r:id="rId16"/>
    <p:sldId id="415" r:id="rId17"/>
    <p:sldId id="396" r:id="rId18"/>
    <p:sldId id="442" r:id="rId19"/>
    <p:sldId id="419" r:id="rId20"/>
    <p:sldId id="420" r:id="rId21"/>
    <p:sldId id="438" r:id="rId22"/>
    <p:sldId id="450" r:id="rId23"/>
    <p:sldId id="451" r:id="rId24"/>
    <p:sldId id="452" r:id="rId25"/>
    <p:sldId id="448" r:id="rId26"/>
    <p:sldId id="443" r:id="rId27"/>
    <p:sldId id="414" r:id="rId28"/>
    <p:sldId id="439" r:id="rId29"/>
    <p:sldId id="432" r:id="rId30"/>
    <p:sldId id="433" r:id="rId31"/>
    <p:sldId id="434" r:id="rId32"/>
    <p:sldId id="427"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ssy Cochenour" initials="MC" lastIdx="11" clrIdx="0"/>
  <p:cmAuthor id="1" name="awat" initials="awa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62AC"/>
    <a:srgbClr val="006600"/>
    <a:srgbClr val="B1A1ED"/>
    <a:srgbClr val="5C6497"/>
    <a:srgbClr val="000066"/>
    <a:srgbClr val="008000"/>
    <a:srgbClr val="5C649E"/>
    <a:srgbClr val="6567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4928" autoAdjust="0"/>
  </p:normalViewPr>
  <p:slideViewPr>
    <p:cSldViewPr>
      <p:cViewPr varScale="1">
        <p:scale>
          <a:sx n="77" d="100"/>
          <a:sy n="77" d="100"/>
        </p:scale>
        <p:origin x="-834" y="-96"/>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56"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camara\My%20Documents\SharePoint%20Drafts\50%20State%20ECE%20Data%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camara\My%20Documents\SharePoint%20Drafts\50%20State%20ECE%20Data%20char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acamara\My%20Documents\SharePoint%20Drafts\50%20State%20ECE%20Data%20chart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lrMapOvr bg1="lt1" tx1="dk1" bg2="lt2" tx2="dk2" accent1="accent1" accent2="accent2" accent3="accent3" accent4="accent4" accent5="accent5" accent6="accent6" hlink="hlink" folHlink="folHlink"/>
  <c:chart>
    <c:plotArea>
      <c:layout>
        <c:manualLayout>
          <c:layoutTarget val="inner"/>
          <c:xMode val="edge"/>
          <c:yMode val="edge"/>
          <c:x val="0.13247909983474301"/>
          <c:y val="4.4409667541557465E-2"/>
          <c:w val="0.69178465539030132"/>
          <c:h val="0.54176832062658964"/>
        </c:manualLayout>
      </c:layout>
      <c:barChart>
        <c:barDir val="col"/>
        <c:grouping val="clustered"/>
        <c:ser>
          <c:idx val="0"/>
          <c:order val="0"/>
          <c:tx>
            <c:strRef>
              <c:f>Background!$C$56</c:f>
              <c:strCache>
                <c:ptCount val="1"/>
                <c:pt idx="0">
                  <c:v>Child-Level Data</c:v>
                </c:pt>
              </c:strCache>
            </c:strRef>
          </c:tx>
          <c:dLbls>
            <c:dLbl>
              <c:idx val="1"/>
              <c:layout/>
              <c:tx>
                <c:rich>
                  <a:bodyPr/>
                  <a:lstStyle/>
                  <a:p>
                    <a:r>
                      <a:rPr lang="en-US"/>
                      <a:t>N/A</a:t>
                    </a:r>
                  </a:p>
                </c:rich>
              </c:tx>
              <c:dLblPos val="outEnd"/>
              <c:showVal val="1"/>
            </c:dLbl>
            <c:dLblPos val="outEnd"/>
            <c:showVal val="1"/>
          </c:dLbls>
          <c:cat>
            <c:strRef>
              <c:f>Background!$B$57:$B$62</c:f>
              <c:strCache>
                <c:ptCount val="6"/>
                <c:pt idx="0">
                  <c:v>Subsidized Child Care</c:v>
                </c:pt>
                <c:pt idx="1">
                  <c:v>Licensed Child Care</c:v>
                </c:pt>
                <c:pt idx="2">
                  <c:v>Early Intervention </c:v>
                </c:pt>
                <c:pt idx="3">
                  <c:v>Preschool Special Education</c:v>
                </c:pt>
                <c:pt idx="4">
                  <c:v>State Pre-K</c:v>
                </c:pt>
                <c:pt idx="5">
                  <c:v>State-Funded Head Start</c:v>
                </c:pt>
              </c:strCache>
            </c:strRef>
          </c:cat>
          <c:val>
            <c:numRef>
              <c:f>Background!$C$57:$C$62</c:f>
              <c:numCache>
                <c:formatCode>General</c:formatCode>
                <c:ptCount val="6"/>
                <c:pt idx="0">
                  <c:v>46</c:v>
                </c:pt>
                <c:pt idx="1">
                  <c:v>0</c:v>
                </c:pt>
                <c:pt idx="2">
                  <c:v>47</c:v>
                </c:pt>
                <c:pt idx="3">
                  <c:v>47</c:v>
                </c:pt>
                <c:pt idx="4">
                  <c:v>37</c:v>
                </c:pt>
                <c:pt idx="5">
                  <c:v>12</c:v>
                </c:pt>
              </c:numCache>
            </c:numRef>
          </c:val>
        </c:ser>
        <c:ser>
          <c:idx val="1"/>
          <c:order val="1"/>
          <c:tx>
            <c:strRef>
              <c:f>Background!$D$56</c:f>
              <c:strCache>
                <c:ptCount val="1"/>
                <c:pt idx="0">
                  <c:v>Program Site-Level Data</c:v>
                </c:pt>
              </c:strCache>
            </c:strRef>
          </c:tx>
          <c:cat>
            <c:strRef>
              <c:f>Background!$B$57:$B$62</c:f>
              <c:strCache>
                <c:ptCount val="6"/>
                <c:pt idx="0">
                  <c:v>Subsidized Child Care</c:v>
                </c:pt>
                <c:pt idx="1">
                  <c:v>Licensed Child Care</c:v>
                </c:pt>
                <c:pt idx="2">
                  <c:v>Early Intervention </c:v>
                </c:pt>
                <c:pt idx="3">
                  <c:v>Preschool Special Education</c:v>
                </c:pt>
                <c:pt idx="4">
                  <c:v>State Pre-K</c:v>
                </c:pt>
                <c:pt idx="5">
                  <c:v>State-Funded Head Start</c:v>
                </c:pt>
              </c:strCache>
            </c:strRef>
          </c:cat>
          <c:val>
            <c:numRef>
              <c:f>Background!$D$57:$D$62</c:f>
              <c:numCache>
                <c:formatCode>General</c:formatCode>
                <c:ptCount val="6"/>
                <c:pt idx="0">
                  <c:v>43</c:v>
                </c:pt>
                <c:pt idx="1">
                  <c:v>42</c:v>
                </c:pt>
                <c:pt idx="2">
                  <c:v>40</c:v>
                </c:pt>
                <c:pt idx="3">
                  <c:v>43</c:v>
                </c:pt>
                <c:pt idx="4">
                  <c:v>40</c:v>
                </c:pt>
                <c:pt idx="5">
                  <c:v>16</c:v>
                </c:pt>
              </c:numCache>
            </c:numRef>
          </c:val>
        </c:ser>
        <c:ser>
          <c:idx val="2"/>
          <c:order val="2"/>
          <c:tx>
            <c:strRef>
              <c:f>Background!$E$56</c:f>
              <c:strCache>
                <c:ptCount val="1"/>
                <c:pt idx="0">
                  <c:v>ECE Workforce-Level Data</c:v>
                </c:pt>
              </c:strCache>
            </c:strRef>
          </c:tx>
          <c:cat>
            <c:strRef>
              <c:f>Background!$B$57:$B$62</c:f>
              <c:strCache>
                <c:ptCount val="6"/>
                <c:pt idx="0">
                  <c:v>Subsidized Child Care</c:v>
                </c:pt>
                <c:pt idx="1">
                  <c:v>Licensed Child Care</c:v>
                </c:pt>
                <c:pt idx="2">
                  <c:v>Early Intervention </c:v>
                </c:pt>
                <c:pt idx="3">
                  <c:v>Preschool Special Education</c:v>
                </c:pt>
                <c:pt idx="4">
                  <c:v>State Pre-K</c:v>
                </c:pt>
                <c:pt idx="5">
                  <c:v>State-Funded Head Start</c:v>
                </c:pt>
              </c:strCache>
            </c:strRef>
          </c:cat>
          <c:val>
            <c:numRef>
              <c:f>Background!$E$57:$E$62</c:f>
              <c:numCache>
                <c:formatCode>General</c:formatCode>
                <c:ptCount val="6"/>
                <c:pt idx="0">
                  <c:v>27</c:v>
                </c:pt>
                <c:pt idx="1">
                  <c:v>39</c:v>
                </c:pt>
                <c:pt idx="2">
                  <c:v>39</c:v>
                </c:pt>
                <c:pt idx="3">
                  <c:v>36</c:v>
                </c:pt>
                <c:pt idx="4">
                  <c:v>36</c:v>
                </c:pt>
                <c:pt idx="5">
                  <c:v>12</c:v>
                </c:pt>
              </c:numCache>
            </c:numRef>
          </c:val>
        </c:ser>
        <c:dLbls>
          <c:showVal val="1"/>
        </c:dLbls>
        <c:axId val="85909504"/>
        <c:axId val="85911040"/>
      </c:barChart>
      <c:catAx>
        <c:axId val="85909504"/>
        <c:scaling>
          <c:orientation val="minMax"/>
        </c:scaling>
        <c:axPos val="b"/>
        <c:tickLblPos val="nextTo"/>
        <c:txPr>
          <a:bodyPr/>
          <a:lstStyle/>
          <a:p>
            <a:pPr>
              <a:defRPr>
                <a:solidFill>
                  <a:srgbClr val="002060"/>
                </a:solidFill>
              </a:defRPr>
            </a:pPr>
            <a:endParaRPr lang="en-US"/>
          </a:p>
        </c:txPr>
        <c:crossAx val="85911040"/>
        <c:crosses val="autoZero"/>
        <c:auto val="1"/>
        <c:lblAlgn val="ctr"/>
        <c:lblOffset val="100"/>
      </c:catAx>
      <c:valAx>
        <c:axId val="85911040"/>
        <c:scaling>
          <c:orientation val="minMax"/>
        </c:scaling>
        <c:axPos val="l"/>
        <c:majorGridlines>
          <c:spPr>
            <a:ln w="0">
              <a:solidFill>
                <a:sysClr val="window" lastClr="FFFFFF"/>
              </a:solidFill>
            </a:ln>
          </c:spPr>
        </c:majorGridlines>
        <c:title>
          <c:tx>
            <c:rich>
              <a:bodyPr rot="0" vert="wordArtVert"/>
              <a:lstStyle/>
              <a:p>
                <a:pPr>
                  <a:defRPr>
                    <a:solidFill>
                      <a:srgbClr val="002060"/>
                    </a:solidFill>
                  </a:defRPr>
                </a:pPr>
                <a:r>
                  <a:rPr lang="en-US" dirty="0">
                    <a:solidFill>
                      <a:srgbClr val="002060"/>
                    </a:solidFill>
                  </a:rPr>
                  <a:t># of States</a:t>
                </a:r>
              </a:p>
            </c:rich>
          </c:tx>
          <c:layout>
            <c:manualLayout>
              <c:xMode val="edge"/>
              <c:yMode val="edge"/>
              <c:x val="2.6636774569845582E-2"/>
              <c:y val="4.4409633654948433E-2"/>
            </c:manualLayout>
          </c:layout>
        </c:title>
        <c:numFmt formatCode="General" sourceLinked="1"/>
        <c:tickLblPos val="nextTo"/>
        <c:crossAx val="85909504"/>
        <c:crosses val="autoZero"/>
        <c:crossBetween val="between"/>
      </c:valAx>
    </c:plotArea>
    <c:legend>
      <c:legendPos val="r"/>
      <c:layout>
        <c:manualLayout>
          <c:xMode val="edge"/>
          <c:yMode val="edge"/>
          <c:x val="0.83292578011082063"/>
          <c:y val="7.812773403324684E-2"/>
          <c:w val="0.15318533100029247"/>
          <c:h val="0.71026745776496159"/>
        </c:manualLayout>
      </c:layout>
      <c:txPr>
        <a:bodyPr/>
        <a:lstStyle/>
        <a:p>
          <a:pPr>
            <a:defRPr b="0">
              <a:solidFill>
                <a:srgbClr val="002060"/>
              </a:solidFill>
            </a:defRPr>
          </a:pPr>
          <a:endParaRPr lang="en-US"/>
        </a:p>
      </c:txPr>
    </c:legend>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lrMapOvr bg1="lt1" tx1="dk1" bg2="lt2" tx2="dk2" accent1="accent1" accent2="accent2" accent3="accent3" accent4="accent4" accent5="accent5" accent6="accent6" hlink="hlink" folHlink="folHlink"/>
  <c:chart>
    <c:plotArea>
      <c:layout>
        <c:manualLayout>
          <c:layoutTarget val="inner"/>
          <c:xMode val="edge"/>
          <c:yMode val="edge"/>
          <c:x val="7.0911708953047534E-2"/>
          <c:y val="4.2294921468149824E-2"/>
          <c:w val="0.72503353747448562"/>
          <c:h val="0.76815273090863601"/>
        </c:manualLayout>
      </c:layout>
      <c:barChart>
        <c:barDir val="col"/>
        <c:grouping val="stacked"/>
        <c:ser>
          <c:idx val="0"/>
          <c:order val="0"/>
          <c:tx>
            <c:strRef>
              <c:f>Sheet1!$B$1</c:f>
              <c:strCache>
                <c:ptCount val="1"/>
                <c:pt idx="0">
                  <c:v>Connects Across Some Programs</c:v>
                </c:pt>
              </c:strCache>
            </c:strRef>
          </c:tx>
          <c:dLbls>
            <c:showVal val="1"/>
          </c:dLbls>
          <c:cat>
            <c:strRef>
              <c:f>Sheet1!$A$2:$A$4</c:f>
              <c:strCache>
                <c:ptCount val="3"/>
                <c:pt idx="0">
                  <c:v>Child-level</c:v>
                </c:pt>
                <c:pt idx="1">
                  <c:v>Program site-level</c:v>
                </c:pt>
                <c:pt idx="2">
                  <c:v>ECE workforce-level</c:v>
                </c:pt>
              </c:strCache>
            </c:strRef>
          </c:cat>
          <c:val>
            <c:numRef>
              <c:f>Sheet1!$B$2:$B$4</c:f>
              <c:numCache>
                <c:formatCode>General</c:formatCode>
                <c:ptCount val="3"/>
                <c:pt idx="0">
                  <c:v>31</c:v>
                </c:pt>
                <c:pt idx="1">
                  <c:v>29</c:v>
                </c:pt>
                <c:pt idx="2">
                  <c:v>14</c:v>
                </c:pt>
              </c:numCache>
            </c:numRef>
          </c:val>
        </c:ser>
        <c:ser>
          <c:idx val="1"/>
          <c:order val="1"/>
          <c:tx>
            <c:strRef>
              <c:f>Sheet1!$C$1</c:f>
              <c:strCache>
                <c:ptCount val="1"/>
                <c:pt idx="0">
                  <c:v>Connects Across All Programs</c:v>
                </c:pt>
              </c:strCache>
            </c:strRef>
          </c:tx>
          <c:dLbls>
            <c:showVal val="1"/>
          </c:dLbls>
          <c:cat>
            <c:strRef>
              <c:f>Sheet1!$A$2:$A$4</c:f>
              <c:strCache>
                <c:ptCount val="3"/>
                <c:pt idx="0">
                  <c:v>Child-level</c:v>
                </c:pt>
                <c:pt idx="1">
                  <c:v>Program site-level</c:v>
                </c:pt>
                <c:pt idx="2">
                  <c:v>ECE workforce-level</c:v>
                </c:pt>
              </c:strCache>
            </c:strRef>
          </c:cat>
          <c:val>
            <c:numRef>
              <c:f>Sheet1!$C$2:$C$4</c:f>
              <c:numCache>
                <c:formatCode>General</c:formatCode>
                <c:ptCount val="3"/>
                <c:pt idx="0">
                  <c:v>1</c:v>
                </c:pt>
                <c:pt idx="1">
                  <c:v>1</c:v>
                </c:pt>
                <c:pt idx="2">
                  <c:v>0</c:v>
                </c:pt>
              </c:numCache>
            </c:numRef>
          </c:val>
        </c:ser>
        <c:overlap val="100"/>
        <c:axId val="86408192"/>
        <c:axId val="86434560"/>
      </c:barChart>
      <c:catAx>
        <c:axId val="86408192"/>
        <c:scaling>
          <c:orientation val="minMax"/>
        </c:scaling>
        <c:axPos val="b"/>
        <c:tickLblPos val="nextTo"/>
        <c:txPr>
          <a:bodyPr/>
          <a:lstStyle/>
          <a:p>
            <a:pPr>
              <a:defRPr>
                <a:solidFill>
                  <a:srgbClr val="002060"/>
                </a:solidFill>
              </a:defRPr>
            </a:pPr>
            <a:endParaRPr lang="en-US"/>
          </a:p>
        </c:txPr>
        <c:crossAx val="86434560"/>
        <c:crosses val="autoZero"/>
        <c:auto val="1"/>
        <c:lblAlgn val="ctr"/>
        <c:lblOffset val="100"/>
      </c:catAx>
      <c:valAx>
        <c:axId val="86434560"/>
        <c:scaling>
          <c:orientation val="minMax"/>
          <c:max val="50"/>
          <c:min val="0"/>
        </c:scaling>
        <c:axPos val="l"/>
        <c:majorGridlines>
          <c:spPr>
            <a:ln>
              <a:solidFill>
                <a:sysClr val="window" lastClr="FFFFFF"/>
              </a:solidFill>
            </a:ln>
          </c:spPr>
        </c:majorGridlines>
        <c:numFmt formatCode="General" sourceLinked="1"/>
        <c:tickLblPos val="nextTo"/>
        <c:crossAx val="86408192"/>
        <c:crosses val="autoZero"/>
        <c:crossBetween val="between"/>
      </c:valAx>
    </c:plotArea>
    <c:legend>
      <c:legendPos val="r"/>
      <c:layout>
        <c:manualLayout>
          <c:xMode val="edge"/>
          <c:yMode val="edge"/>
          <c:x val="0.7959452464275325"/>
          <c:y val="0.17589842936299743"/>
          <c:w val="0.19479549431321125"/>
          <c:h val="0.48947298254385113"/>
        </c:manualLayout>
      </c:layout>
      <c:txPr>
        <a:bodyPr/>
        <a:lstStyle/>
        <a:p>
          <a:pPr>
            <a:defRPr>
              <a:solidFill>
                <a:srgbClr val="002060"/>
              </a:solidFill>
            </a:defRPr>
          </a:pPr>
          <a:endParaRPr lang="en-US"/>
        </a:p>
      </c:txPr>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7"/>
  <c:clrMapOvr bg1="lt1" tx1="dk1" bg2="lt2" tx2="dk2" accent1="accent1" accent2="accent2" accent3="accent3" accent4="accent4" accent5="accent5" accent6="accent6" hlink="hlink" folHlink="folHlink"/>
  <c:chart>
    <c:plotArea>
      <c:layout>
        <c:manualLayout>
          <c:layoutTarget val="inner"/>
          <c:xMode val="edge"/>
          <c:yMode val="edge"/>
          <c:x val="0.11991938507686498"/>
          <c:y val="4.1634063320209885E-2"/>
          <c:w val="0.72866317491563559"/>
          <c:h val="0.60062561515748425"/>
        </c:manualLayout>
      </c:layout>
      <c:barChart>
        <c:barDir val="col"/>
        <c:grouping val="clustered"/>
        <c:ser>
          <c:idx val="0"/>
          <c:order val="0"/>
          <c:tx>
            <c:strRef>
              <c:f>'Fundamental 3'!$C$59</c:f>
              <c:strCache>
                <c:ptCount val="1"/>
                <c:pt idx="0">
                  <c:v>Yes</c:v>
                </c:pt>
              </c:strCache>
            </c:strRef>
          </c:tx>
          <c:cat>
            <c:strRef>
              <c:f>'Fundamental 3'!$B$60:$B$64</c:f>
              <c:strCache>
                <c:ptCount val="5"/>
                <c:pt idx="0">
                  <c:v>Subsidized Child Care</c:v>
                </c:pt>
                <c:pt idx="1">
                  <c:v>Early Intervention </c:v>
                </c:pt>
                <c:pt idx="2">
                  <c:v>Preschool Special Education</c:v>
                </c:pt>
                <c:pt idx="3">
                  <c:v>State Pre-K</c:v>
                </c:pt>
                <c:pt idx="4">
                  <c:v>State-Funded Head Start</c:v>
                </c:pt>
              </c:strCache>
            </c:strRef>
          </c:cat>
          <c:val>
            <c:numRef>
              <c:f>'Fundamental 3'!$C$60:$C$64</c:f>
              <c:numCache>
                <c:formatCode>General</c:formatCode>
                <c:ptCount val="5"/>
                <c:pt idx="0">
                  <c:v>0</c:v>
                </c:pt>
                <c:pt idx="1">
                  <c:v>40</c:v>
                </c:pt>
                <c:pt idx="2">
                  <c:v>40</c:v>
                </c:pt>
                <c:pt idx="3">
                  <c:v>19</c:v>
                </c:pt>
                <c:pt idx="4">
                  <c:v>5</c:v>
                </c:pt>
              </c:numCache>
            </c:numRef>
          </c:val>
        </c:ser>
        <c:ser>
          <c:idx val="1"/>
          <c:order val="1"/>
          <c:tx>
            <c:strRef>
              <c:f>'Fundamental 3'!$D$59</c:f>
              <c:strCache>
                <c:ptCount val="1"/>
                <c:pt idx="0">
                  <c:v>Plans to Collect</c:v>
                </c:pt>
              </c:strCache>
            </c:strRef>
          </c:tx>
          <c:cat>
            <c:strRef>
              <c:f>'Fundamental 3'!$B$60:$B$64</c:f>
              <c:strCache>
                <c:ptCount val="5"/>
                <c:pt idx="0">
                  <c:v>Subsidized Child Care</c:v>
                </c:pt>
                <c:pt idx="1">
                  <c:v>Early Intervention </c:v>
                </c:pt>
                <c:pt idx="2">
                  <c:v>Preschool Special Education</c:v>
                </c:pt>
                <c:pt idx="3">
                  <c:v>State Pre-K</c:v>
                </c:pt>
                <c:pt idx="4">
                  <c:v>State-Funded Head Start</c:v>
                </c:pt>
              </c:strCache>
            </c:strRef>
          </c:cat>
          <c:val>
            <c:numRef>
              <c:f>'Fundamental 3'!$D$60:$D$64</c:f>
              <c:numCache>
                <c:formatCode>General</c:formatCode>
                <c:ptCount val="5"/>
                <c:pt idx="0">
                  <c:v>1</c:v>
                </c:pt>
                <c:pt idx="1">
                  <c:v>2</c:v>
                </c:pt>
                <c:pt idx="2">
                  <c:v>0</c:v>
                </c:pt>
                <c:pt idx="3">
                  <c:v>3</c:v>
                </c:pt>
                <c:pt idx="4">
                  <c:v>2</c:v>
                </c:pt>
              </c:numCache>
            </c:numRef>
          </c:val>
        </c:ser>
        <c:dLbls>
          <c:showVal val="1"/>
        </c:dLbls>
        <c:axId val="86112128"/>
        <c:axId val="86113664"/>
      </c:barChart>
      <c:catAx>
        <c:axId val="86112128"/>
        <c:scaling>
          <c:orientation val="minMax"/>
        </c:scaling>
        <c:axPos val="b"/>
        <c:tickLblPos val="nextTo"/>
        <c:txPr>
          <a:bodyPr/>
          <a:lstStyle/>
          <a:p>
            <a:pPr>
              <a:defRPr>
                <a:solidFill>
                  <a:srgbClr val="002060"/>
                </a:solidFill>
              </a:defRPr>
            </a:pPr>
            <a:endParaRPr lang="en-US"/>
          </a:p>
        </c:txPr>
        <c:crossAx val="86113664"/>
        <c:crosses val="autoZero"/>
        <c:auto val="1"/>
        <c:lblAlgn val="ctr"/>
        <c:lblOffset val="100"/>
      </c:catAx>
      <c:valAx>
        <c:axId val="86113664"/>
        <c:scaling>
          <c:orientation val="minMax"/>
          <c:max val="50"/>
        </c:scaling>
        <c:axPos val="l"/>
        <c:majorGridlines>
          <c:spPr>
            <a:ln>
              <a:solidFill>
                <a:sysClr val="window" lastClr="FFFFFF"/>
              </a:solidFill>
            </a:ln>
          </c:spPr>
        </c:majorGridlines>
        <c:title>
          <c:tx>
            <c:rich>
              <a:bodyPr rot="0" vert="wordArtVert"/>
              <a:lstStyle/>
              <a:p>
                <a:pPr>
                  <a:defRPr>
                    <a:solidFill>
                      <a:srgbClr val="002060"/>
                    </a:solidFill>
                  </a:defRPr>
                </a:pPr>
                <a:r>
                  <a:rPr lang="en-US">
                    <a:solidFill>
                      <a:srgbClr val="002060"/>
                    </a:solidFill>
                  </a:rPr>
                  <a:t># of States</a:t>
                </a:r>
              </a:p>
            </c:rich>
          </c:tx>
          <c:layout/>
        </c:title>
        <c:numFmt formatCode="General" sourceLinked="1"/>
        <c:tickLblPos val="nextTo"/>
        <c:crossAx val="86112128"/>
        <c:crosses val="autoZero"/>
        <c:crossBetween val="between"/>
      </c:valAx>
    </c:plotArea>
    <c:legend>
      <c:legendPos val="r"/>
      <c:layout>
        <c:manualLayout>
          <c:xMode val="edge"/>
          <c:yMode val="edge"/>
          <c:x val="0.85751113142107305"/>
          <c:y val="0.14126250820210001"/>
          <c:w val="0.13356029715035628"/>
          <c:h val="0.43101665026246894"/>
        </c:manualLayout>
      </c:layout>
      <c:txPr>
        <a:bodyPr/>
        <a:lstStyle/>
        <a:p>
          <a:pPr>
            <a:defRPr>
              <a:solidFill>
                <a:srgbClr val="002060"/>
              </a:solidFill>
            </a:defRPr>
          </a:pPr>
          <a:endParaRPr lang="en-US"/>
        </a:p>
      </c:txPr>
    </c:legend>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lrMapOvr bg1="lt1" tx1="dk1" bg2="lt2" tx2="dk2" accent1="accent1" accent2="accent2" accent3="accent3" accent4="accent4" accent5="accent5" accent6="accent6" hlink="hlink" folHlink="folHlink"/>
  <c:chart>
    <c:plotArea>
      <c:layout>
        <c:manualLayout>
          <c:layoutTarget val="inner"/>
          <c:xMode val="edge"/>
          <c:yMode val="edge"/>
          <c:x val="0.34996337389644694"/>
          <c:y val="2.9100529100529106E-2"/>
          <c:w val="0.45068814125507156"/>
          <c:h val="0.83948193975752949"/>
        </c:manualLayout>
      </c:layout>
      <c:barChart>
        <c:barDir val="bar"/>
        <c:grouping val="clustered"/>
        <c:ser>
          <c:idx val="0"/>
          <c:order val="0"/>
          <c:tx>
            <c:strRef>
              <c:f>'Fundamental 4'!$J$67</c:f>
              <c:strCache>
                <c:ptCount val="1"/>
                <c:pt idx="0">
                  <c:v>Link to Social Services</c:v>
                </c:pt>
              </c:strCache>
            </c:strRef>
          </c:tx>
          <c:cat>
            <c:strRef>
              <c:f>'Fundamental 4'!$I$68:$I$72</c:f>
              <c:strCache>
                <c:ptCount val="5"/>
                <c:pt idx="0">
                  <c:v>State-Funded Head Start</c:v>
                </c:pt>
                <c:pt idx="1">
                  <c:v>State Pre-K</c:v>
                </c:pt>
                <c:pt idx="2">
                  <c:v>Preschool Special Education</c:v>
                </c:pt>
                <c:pt idx="3">
                  <c:v>Early Intervention </c:v>
                </c:pt>
                <c:pt idx="4">
                  <c:v>Subsidized Child Care</c:v>
                </c:pt>
              </c:strCache>
            </c:strRef>
          </c:cat>
          <c:val>
            <c:numRef>
              <c:f>'Fundamental 4'!$J$68:$J$72</c:f>
              <c:numCache>
                <c:formatCode>General</c:formatCode>
                <c:ptCount val="5"/>
                <c:pt idx="0">
                  <c:v>2</c:v>
                </c:pt>
                <c:pt idx="1">
                  <c:v>8</c:v>
                </c:pt>
                <c:pt idx="2">
                  <c:v>6</c:v>
                </c:pt>
                <c:pt idx="3">
                  <c:v>9</c:v>
                </c:pt>
                <c:pt idx="4">
                  <c:v>29</c:v>
                </c:pt>
              </c:numCache>
            </c:numRef>
          </c:val>
        </c:ser>
        <c:ser>
          <c:idx val="1"/>
          <c:order val="1"/>
          <c:tx>
            <c:strRef>
              <c:f>'Fundamental 4'!$K$67</c:f>
              <c:strCache>
                <c:ptCount val="1"/>
                <c:pt idx="0">
                  <c:v>Link to Health</c:v>
                </c:pt>
              </c:strCache>
            </c:strRef>
          </c:tx>
          <c:cat>
            <c:strRef>
              <c:f>'Fundamental 4'!$I$68:$I$72</c:f>
              <c:strCache>
                <c:ptCount val="5"/>
                <c:pt idx="0">
                  <c:v>State-Funded Head Start</c:v>
                </c:pt>
                <c:pt idx="1">
                  <c:v>State Pre-K</c:v>
                </c:pt>
                <c:pt idx="2">
                  <c:v>Preschool Special Education</c:v>
                </c:pt>
                <c:pt idx="3">
                  <c:v>Early Intervention </c:v>
                </c:pt>
                <c:pt idx="4">
                  <c:v>Subsidized Child Care</c:v>
                </c:pt>
              </c:strCache>
            </c:strRef>
          </c:cat>
          <c:val>
            <c:numRef>
              <c:f>'Fundamental 4'!$K$68:$K$72</c:f>
              <c:numCache>
                <c:formatCode>General</c:formatCode>
                <c:ptCount val="5"/>
                <c:pt idx="0">
                  <c:v>1</c:v>
                </c:pt>
                <c:pt idx="1">
                  <c:v>6</c:v>
                </c:pt>
                <c:pt idx="2">
                  <c:v>10</c:v>
                </c:pt>
                <c:pt idx="3">
                  <c:v>23</c:v>
                </c:pt>
                <c:pt idx="4">
                  <c:v>21</c:v>
                </c:pt>
              </c:numCache>
            </c:numRef>
          </c:val>
        </c:ser>
        <c:ser>
          <c:idx val="2"/>
          <c:order val="2"/>
          <c:tx>
            <c:strRef>
              <c:f>'Fundamental 4'!$L$67</c:f>
              <c:strCache>
                <c:ptCount val="1"/>
                <c:pt idx="0">
                  <c:v>Link to K-12</c:v>
                </c:pt>
              </c:strCache>
            </c:strRef>
          </c:tx>
          <c:cat>
            <c:strRef>
              <c:f>'Fundamental 4'!$I$68:$I$72</c:f>
              <c:strCache>
                <c:ptCount val="5"/>
                <c:pt idx="0">
                  <c:v>State-Funded Head Start</c:v>
                </c:pt>
                <c:pt idx="1">
                  <c:v>State Pre-K</c:v>
                </c:pt>
                <c:pt idx="2">
                  <c:v>Preschool Special Education</c:v>
                </c:pt>
                <c:pt idx="3">
                  <c:v>Early Intervention </c:v>
                </c:pt>
                <c:pt idx="4">
                  <c:v>Subsidized Child Care</c:v>
                </c:pt>
              </c:strCache>
            </c:strRef>
          </c:cat>
          <c:val>
            <c:numRef>
              <c:f>'Fundamental 4'!$L$68:$L$72</c:f>
              <c:numCache>
                <c:formatCode>General</c:formatCode>
                <c:ptCount val="5"/>
                <c:pt idx="0">
                  <c:v>7</c:v>
                </c:pt>
                <c:pt idx="1">
                  <c:v>28</c:v>
                </c:pt>
                <c:pt idx="2">
                  <c:v>34</c:v>
                </c:pt>
                <c:pt idx="3">
                  <c:v>17</c:v>
                </c:pt>
                <c:pt idx="4">
                  <c:v>4</c:v>
                </c:pt>
              </c:numCache>
            </c:numRef>
          </c:val>
        </c:ser>
        <c:dLbls>
          <c:showVal val="1"/>
        </c:dLbls>
        <c:axId val="86640896"/>
        <c:axId val="86646784"/>
      </c:barChart>
      <c:catAx>
        <c:axId val="86640896"/>
        <c:scaling>
          <c:orientation val="minMax"/>
        </c:scaling>
        <c:axPos val="l"/>
        <c:tickLblPos val="nextTo"/>
        <c:txPr>
          <a:bodyPr/>
          <a:lstStyle/>
          <a:p>
            <a:pPr>
              <a:defRPr>
                <a:solidFill>
                  <a:srgbClr val="002060"/>
                </a:solidFill>
              </a:defRPr>
            </a:pPr>
            <a:endParaRPr lang="en-US"/>
          </a:p>
        </c:txPr>
        <c:crossAx val="86646784"/>
        <c:crosses val="autoZero"/>
        <c:auto val="1"/>
        <c:lblAlgn val="ctr"/>
        <c:lblOffset val="100"/>
      </c:catAx>
      <c:valAx>
        <c:axId val="86646784"/>
        <c:scaling>
          <c:orientation val="minMax"/>
        </c:scaling>
        <c:axPos val="b"/>
        <c:majorGridlines>
          <c:spPr>
            <a:ln>
              <a:solidFill>
                <a:sysClr val="window" lastClr="FFFFFF"/>
              </a:solidFill>
            </a:ln>
          </c:spPr>
        </c:majorGridlines>
        <c:numFmt formatCode="General" sourceLinked="1"/>
        <c:tickLblPos val="nextTo"/>
        <c:crossAx val="86640896"/>
        <c:crosses val="autoZero"/>
        <c:crossBetween val="between"/>
      </c:valAx>
    </c:plotArea>
    <c:legend>
      <c:legendPos val="r"/>
      <c:layout>
        <c:manualLayout>
          <c:xMode val="edge"/>
          <c:yMode val="edge"/>
          <c:x val="0.80841290861369597"/>
          <c:y val="0.23906657501145701"/>
          <c:w val="0.18249618229539569"/>
          <c:h val="0.45837457817772875"/>
        </c:manualLayout>
      </c:layout>
      <c:txPr>
        <a:bodyPr/>
        <a:lstStyle/>
        <a:p>
          <a:pPr>
            <a:defRPr>
              <a:solidFill>
                <a:srgbClr val="002060"/>
              </a:solidFill>
            </a:defRPr>
          </a:pPr>
          <a:endParaRPr lang="en-US"/>
        </a:p>
      </c:txPr>
    </c:legend>
    <c:plotVisOnly val="1"/>
    <c:dispBlanksAs val="gap"/>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67BB7-291A-4DC9-97BB-7982C228C37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2D77FD6-2BC6-40F8-BE27-1B80564D3E85}">
      <dgm:prSet phldrT="[Text]"/>
      <dgm:spPr/>
      <dgm:t>
        <a:bodyPr/>
        <a:lstStyle/>
        <a:p>
          <a:r>
            <a:rPr lang="en-US" dirty="0" smtClean="0"/>
            <a:t>Kindergarten Readiness Assessment</a:t>
          </a:r>
          <a:endParaRPr lang="en-US" dirty="0"/>
        </a:p>
      </dgm:t>
    </dgm:pt>
    <dgm:pt modelId="{AB7BA00E-0DDE-447C-97E1-859FC64E33DE}" type="parTrans" cxnId="{32C3C079-F429-4544-98A1-9446789AC64F}">
      <dgm:prSet/>
      <dgm:spPr/>
      <dgm:t>
        <a:bodyPr/>
        <a:lstStyle/>
        <a:p>
          <a:endParaRPr lang="en-US"/>
        </a:p>
      </dgm:t>
    </dgm:pt>
    <dgm:pt modelId="{B3B9B484-5097-4244-BF7E-2AEFB6A3A108}" type="sibTrans" cxnId="{32C3C079-F429-4544-98A1-9446789AC64F}">
      <dgm:prSet/>
      <dgm:spPr/>
      <dgm:t>
        <a:bodyPr/>
        <a:lstStyle/>
        <a:p>
          <a:endParaRPr lang="en-US"/>
        </a:p>
      </dgm:t>
    </dgm:pt>
    <dgm:pt modelId="{21013E33-78C8-401E-AE86-23AE06E4184D}">
      <dgm:prSet phldrT="[Text]" custT="1"/>
      <dgm:spPr/>
      <dgm:t>
        <a:bodyPr/>
        <a:lstStyle/>
        <a:p>
          <a:r>
            <a:rPr lang="en-US" sz="1400" dirty="0" smtClean="0"/>
            <a:t>Classroom Instruction</a:t>
          </a:r>
          <a:endParaRPr lang="en-US" sz="1400" dirty="0"/>
        </a:p>
      </dgm:t>
    </dgm:pt>
    <dgm:pt modelId="{217DAE23-6691-4D63-BF0C-0A46CCE64CF5}" type="parTrans" cxnId="{879C1F2E-656B-4107-9C32-B2647BAB7377}">
      <dgm:prSet/>
      <dgm:spPr/>
      <dgm:t>
        <a:bodyPr/>
        <a:lstStyle/>
        <a:p>
          <a:endParaRPr lang="en-US"/>
        </a:p>
      </dgm:t>
    </dgm:pt>
    <dgm:pt modelId="{96E394B4-E9B8-4D72-9265-79A3A6884070}" type="sibTrans" cxnId="{879C1F2E-656B-4107-9C32-B2647BAB7377}">
      <dgm:prSet/>
      <dgm:spPr/>
      <dgm:t>
        <a:bodyPr/>
        <a:lstStyle/>
        <a:p>
          <a:endParaRPr lang="en-US"/>
        </a:p>
      </dgm:t>
    </dgm:pt>
    <dgm:pt modelId="{F51D1962-EEBA-4292-86A6-5EEFE9519888}">
      <dgm:prSet phldrT="[Text]" custT="1"/>
      <dgm:spPr/>
      <dgm:t>
        <a:bodyPr/>
        <a:lstStyle/>
        <a:p>
          <a:r>
            <a:rPr lang="en-US" sz="1400" dirty="0" smtClean="0"/>
            <a:t>Integrated Staff Development</a:t>
          </a:r>
          <a:endParaRPr lang="en-US" sz="1400" dirty="0"/>
        </a:p>
      </dgm:t>
    </dgm:pt>
    <dgm:pt modelId="{53335AEC-B146-4345-9B70-C8F0B88821C6}" type="parTrans" cxnId="{C55D6881-67BD-4CFE-A5A4-F8B897D68DA7}">
      <dgm:prSet/>
      <dgm:spPr/>
      <dgm:t>
        <a:bodyPr/>
        <a:lstStyle/>
        <a:p>
          <a:endParaRPr lang="en-US"/>
        </a:p>
      </dgm:t>
    </dgm:pt>
    <dgm:pt modelId="{4E7FDC5A-FC9A-44B5-A798-9C9F480EAD2B}" type="sibTrans" cxnId="{C55D6881-67BD-4CFE-A5A4-F8B897D68DA7}">
      <dgm:prSet/>
      <dgm:spPr/>
      <dgm:t>
        <a:bodyPr/>
        <a:lstStyle/>
        <a:p>
          <a:endParaRPr lang="en-US"/>
        </a:p>
      </dgm:t>
    </dgm:pt>
    <dgm:pt modelId="{33C6AACD-2272-4AC5-913E-7AAB7A7BCBFB}">
      <dgm:prSet phldrT="[Text]" custT="1"/>
      <dgm:spPr/>
      <dgm:t>
        <a:bodyPr/>
        <a:lstStyle/>
        <a:p>
          <a:r>
            <a:rPr lang="en-US" sz="1400" dirty="0" smtClean="0"/>
            <a:t>Family Engagement</a:t>
          </a:r>
          <a:endParaRPr lang="en-US" sz="1400" dirty="0"/>
        </a:p>
      </dgm:t>
    </dgm:pt>
    <dgm:pt modelId="{5913AC3B-AE8A-4BF9-B96B-C04FC9BD67D4}" type="parTrans" cxnId="{9E9FAD13-280E-4BAF-A1B6-F93A09109064}">
      <dgm:prSet/>
      <dgm:spPr/>
      <dgm:t>
        <a:bodyPr/>
        <a:lstStyle/>
        <a:p>
          <a:endParaRPr lang="en-US"/>
        </a:p>
      </dgm:t>
    </dgm:pt>
    <dgm:pt modelId="{E64C4E82-9EBF-4006-89CA-578C19BB4ABA}" type="sibTrans" cxnId="{9E9FAD13-280E-4BAF-A1B6-F93A09109064}">
      <dgm:prSet/>
      <dgm:spPr/>
      <dgm:t>
        <a:bodyPr/>
        <a:lstStyle/>
        <a:p>
          <a:endParaRPr lang="en-US"/>
        </a:p>
      </dgm:t>
    </dgm:pt>
    <dgm:pt modelId="{D51875A2-0DAD-47FD-8806-EF3C5D0E09D2}">
      <dgm:prSet phldrT="[Text]" custT="1"/>
      <dgm:spPr/>
      <dgm:t>
        <a:bodyPr/>
        <a:lstStyle/>
        <a:p>
          <a:r>
            <a:rPr lang="en-US" sz="1400" dirty="0" smtClean="0"/>
            <a:t>Coordination with ECE programs</a:t>
          </a:r>
          <a:endParaRPr lang="en-US" sz="1400" dirty="0"/>
        </a:p>
      </dgm:t>
    </dgm:pt>
    <dgm:pt modelId="{2E4B604E-0934-4E56-A118-0BD453041EF4}" type="parTrans" cxnId="{DBD43C43-3CDA-44A0-A427-B485FADB8273}">
      <dgm:prSet/>
      <dgm:spPr/>
      <dgm:t>
        <a:bodyPr/>
        <a:lstStyle/>
        <a:p>
          <a:endParaRPr lang="en-US"/>
        </a:p>
      </dgm:t>
    </dgm:pt>
    <dgm:pt modelId="{52D71B85-6B6B-4EDB-BDAC-9AD1432E0CA0}" type="sibTrans" cxnId="{DBD43C43-3CDA-44A0-A427-B485FADB8273}">
      <dgm:prSet/>
      <dgm:spPr/>
      <dgm:t>
        <a:bodyPr/>
        <a:lstStyle/>
        <a:p>
          <a:endParaRPr lang="en-US"/>
        </a:p>
      </dgm:t>
    </dgm:pt>
    <dgm:pt modelId="{B7563A15-16AD-4514-A7B5-D0E1B32DE552}">
      <dgm:prSet custScaleX="108825" custScaleY="111786" custRadScaleRad="111155" custRadScaleInc="-206"/>
      <dgm:spPr/>
      <dgm:t>
        <a:bodyPr/>
        <a:lstStyle/>
        <a:p>
          <a:endParaRPr lang="en-US" dirty="0"/>
        </a:p>
      </dgm:t>
    </dgm:pt>
    <dgm:pt modelId="{329993D6-A522-4EF5-87D0-51824878BC2F}" type="parTrans" cxnId="{D6799537-F77E-4BA3-AAB0-191700200ABC}">
      <dgm:prSet custAng="10805562" custFlipHor="1" custScaleX="176266" custScaleY="86972" custLinFactNeighborX="-11619" custLinFactNeighborY="-435"/>
      <dgm:spPr/>
      <dgm:t>
        <a:bodyPr/>
        <a:lstStyle/>
        <a:p>
          <a:endParaRPr lang="en-US"/>
        </a:p>
      </dgm:t>
    </dgm:pt>
    <dgm:pt modelId="{CAF2441E-75F8-438A-AE7E-6DB441A5FA20}" type="sibTrans" cxnId="{D6799537-F77E-4BA3-AAB0-191700200ABC}">
      <dgm:prSet/>
      <dgm:spPr/>
      <dgm:t>
        <a:bodyPr/>
        <a:lstStyle/>
        <a:p>
          <a:endParaRPr lang="en-US"/>
        </a:p>
      </dgm:t>
    </dgm:pt>
    <dgm:pt modelId="{1CE80DF0-9631-49EB-8B8F-9CA9A8CF8FC6}" type="pres">
      <dgm:prSet presAssocID="{2B967BB7-291A-4DC9-97BB-7982C228C371}" presName="Name0" presStyleCnt="0">
        <dgm:presLayoutVars>
          <dgm:chMax val="1"/>
          <dgm:dir/>
          <dgm:animLvl val="ctr"/>
          <dgm:resizeHandles val="exact"/>
        </dgm:presLayoutVars>
      </dgm:prSet>
      <dgm:spPr/>
      <dgm:t>
        <a:bodyPr/>
        <a:lstStyle/>
        <a:p>
          <a:endParaRPr lang="en-US"/>
        </a:p>
      </dgm:t>
    </dgm:pt>
    <dgm:pt modelId="{321817E9-89F0-4420-8AF9-9ADB9D8A9D05}" type="pres">
      <dgm:prSet presAssocID="{52D77FD6-2BC6-40F8-BE27-1B80564D3E85}" presName="centerShape" presStyleLbl="node0" presStyleIdx="0" presStyleCnt="1" custScaleX="176333" custScaleY="172860" custLinFactNeighborX="-1118" custLinFactNeighborY="145"/>
      <dgm:spPr/>
      <dgm:t>
        <a:bodyPr/>
        <a:lstStyle/>
        <a:p>
          <a:endParaRPr lang="en-US"/>
        </a:p>
      </dgm:t>
    </dgm:pt>
    <dgm:pt modelId="{DBE792A0-4F54-4D0C-9D81-71914D3A48FB}" type="pres">
      <dgm:prSet presAssocID="{217DAE23-6691-4D63-BF0C-0A46CCE64CF5}" presName="parTrans" presStyleLbl="sibTrans2D1" presStyleIdx="0" presStyleCnt="4"/>
      <dgm:spPr/>
      <dgm:t>
        <a:bodyPr/>
        <a:lstStyle/>
        <a:p>
          <a:endParaRPr lang="en-US"/>
        </a:p>
      </dgm:t>
    </dgm:pt>
    <dgm:pt modelId="{393079E2-4494-4C21-86AB-8DA502715D46}" type="pres">
      <dgm:prSet presAssocID="{217DAE23-6691-4D63-BF0C-0A46CCE64CF5}" presName="connectorText" presStyleLbl="sibTrans2D1" presStyleIdx="0" presStyleCnt="4"/>
      <dgm:spPr/>
      <dgm:t>
        <a:bodyPr/>
        <a:lstStyle/>
        <a:p>
          <a:endParaRPr lang="en-US"/>
        </a:p>
      </dgm:t>
    </dgm:pt>
    <dgm:pt modelId="{3C6F2FB8-F9EF-4BD4-9581-3080D48E275B}" type="pres">
      <dgm:prSet presAssocID="{21013E33-78C8-401E-AE86-23AE06E4184D}" presName="node" presStyleLbl="node1" presStyleIdx="0" presStyleCnt="4" custRadScaleRad="118496" custRadScaleInc="-960">
        <dgm:presLayoutVars>
          <dgm:bulletEnabled val="1"/>
        </dgm:presLayoutVars>
      </dgm:prSet>
      <dgm:spPr/>
      <dgm:t>
        <a:bodyPr/>
        <a:lstStyle/>
        <a:p>
          <a:endParaRPr lang="en-US"/>
        </a:p>
      </dgm:t>
    </dgm:pt>
    <dgm:pt modelId="{1B1F69E8-6C75-47B6-8D51-CA35F5E33E3D}" type="pres">
      <dgm:prSet presAssocID="{53335AEC-B146-4345-9B70-C8F0B88821C6}" presName="parTrans" presStyleLbl="sibTrans2D1" presStyleIdx="1" presStyleCnt="4" custScaleX="152202"/>
      <dgm:spPr/>
      <dgm:t>
        <a:bodyPr/>
        <a:lstStyle/>
        <a:p>
          <a:endParaRPr lang="en-US"/>
        </a:p>
      </dgm:t>
    </dgm:pt>
    <dgm:pt modelId="{1DE5C12C-2357-485F-8B22-B46A0F9A3D38}" type="pres">
      <dgm:prSet presAssocID="{53335AEC-B146-4345-9B70-C8F0B88821C6}" presName="connectorText" presStyleLbl="sibTrans2D1" presStyleIdx="1" presStyleCnt="4"/>
      <dgm:spPr/>
      <dgm:t>
        <a:bodyPr/>
        <a:lstStyle/>
        <a:p>
          <a:endParaRPr lang="en-US"/>
        </a:p>
      </dgm:t>
    </dgm:pt>
    <dgm:pt modelId="{D5BD123D-AD50-4822-929C-DC790C024641}" type="pres">
      <dgm:prSet presAssocID="{F51D1962-EEBA-4292-86A6-5EEFE9519888}" presName="node" presStyleLbl="node1" presStyleIdx="1" presStyleCnt="4" custScaleX="112179" custScaleY="111785" custRadScaleRad="109622" custRadScaleInc="209">
        <dgm:presLayoutVars>
          <dgm:bulletEnabled val="1"/>
        </dgm:presLayoutVars>
      </dgm:prSet>
      <dgm:spPr/>
      <dgm:t>
        <a:bodyPr/>
        <a:lstStyle/>
        <a:p>
          <a:endParaRPr lang="en-US"/>
        </a:p>
      </dgm:t>
    </dgm:pt>
    <dgm:pt modelId="{A304A9AC-10CF-45F1-A730-EEFABD637B9F}" type="pres">
      <dgm:prSet presAssocID="{5913AC3B-AE8A-4BF9-B96B-C04FC9BD67D4}" presName="parTrans" presStyleLbl="sibTrans2D1" presStyleIdx="2" presStyleCnt="4"/>
      <dgm:spPr/>
      <dgm:t>
        <a:bodyPr/>
        <a:lstStyle/>
        <a:p>
          <a:endParaRPr lang="en-US"/>
        </a:p>
      </dgm:t>
    </dgm:pt>
    <dgm:pt modelId="{5BA5D251-BDC6-4E9A-AE7A-3FA8468BE0F5}" type="pres">
      <dgm:prSet presAssocID="{5913AC3B-AE8A-4BF9-B96B-C04FC9BD67D4}" presName="connectorText" presStyleLbl="sibTrans2D1" presStyleIdx="2" presStyleCnt="4"/>
      <dgm:spPr/>
      <dgm:t>
        <a:bodyPr/>
        <a:lstStyle/>
        <a:p>
          <a:endParaRPr lang="en-US"/>
        </a:p>
      </dgm:t>
    </dgm:pt>
    <dgm:pt modelId="{7ACC7EF9-0E2A-430D-95AC-AC2FB1E8EADC}" type="pres">
      <dgm:prSet presAssocID="{33C6AACD-2272-4AC5-913E-7AAB7A7BCBFB}" presName="node" presStyleLbl="node1" presStyleIdx="2" presStyleCnt="4" custScaleX="104250" custScaleY="104902" custRadScaleRad="100554" custRadScaleInc="2420">
        <dgm:presLayoutVars>
          <dgm:bulletEnabled val="1"/>
        </dgm:presLayoutVars>
      </dgm:prSet>
      <dgm:spPr/>
      <dgm:t>
        <a:bodyPr/>
        <a:lstStyle/>
        <a:p>
          <a:endParaRPr lang="en-US"/>
        </a:p>
      </dgm:t>
    </dgm:pt>
    <dgm:pt modelId="{33064E5B-D4B4-4A02-A896-89537A5F2A81}" type="pres">
      <dgm:prSet presAssocID="{2E4B604E-0934-4E56-A118-0BD453041EF4}" presName="parTrans" presStyleLbl="sibTrans2D1" presStyleIdx="3" presStyleCnt="4" custAng="10805562" custFlipHor="1" custScaleX="176266" custScaleY="86972" custLinFactNeighborX="-11619" custLinFactNeighborY="-435"/>
      <dgm:spPr/>
      <dgm:t>
        <a:bodyPr/>
        <a:lstStyle/>
        <a:p>
          <a:endParaRPr lang="en-US"/>
        </a:p>
      </dgm:t>
    </dgm:pt>
    <dgm:pt modelId="{D1092412-38F0-475F-A07E-02C0B55D503B}" type="pres">
      <dgm:prSet presAssocID="{2E4B604E-0934-4E56-A118-0BD453041EF4}" presName="connectorText" presStyleLbl="sibTrans2D1" presStyleIdx="3" presStyleCnt="4"/>
      <dgm:spPr/>
      <dgm:t>
        <a:bodyPr/>
        <a:lstStyle/>
        <a:p>
          <a:endParaRPr lang="en-US"/>
        </a:p>
      </dgm:t>
    </dgm:pt>
    <dgm:pt modelId="{F777434C-244B-4634-B4D8-87AB67E16CD6}" type="pres">
      <dgm:prSet presAssocID="{D51875A2-0DAD-47FD-8806-EF3C5D0E09D2}" presName="node" presStyleLbl="node1" presStyleIdx="3" presStyleCnt="4" custScaleX="108825" custScaleY="111786" custRadScaleRad="111155" custRadScaleInc="-206">
        <dgm:presLayoutVars>
          <dgm:bulletEnabled val="1"/>
        </dgm:presLayoutVars>
      </dgm:prSet>
      <dgm:spPr/>
      <dgm:t>
        <a:bodyPr/>
        <a:lstStyle/>
        <a:p>
          <a:endParaRPr lang="en-US"/>
        </a:p>
      </dgm:t>
    </dgm:pt>
  </dgm:ptLst>
  <dgm:cxnLst>
    <dgm:cxn modelId="{9E9FAD13-280E-4BAF-A1B6-F93A09109064}" srcId="{52D77FD6-2BC6-40F8-BE27-1B80564D3E85}" destId="{33C6AACD-2272-4AC5-913E-7AAB7A7BCBFB}" srcOrd="2" destOrd="0" parTransId="{5913AC3B-AE8A-4BF9-B96B-C04FC9BD67D4}" sibTransId="{E64C4E82-9EBF-4006-89CA-578C19BB4ABA}"/>
    <dgm:cxn modelId="{16E68FEB-6D7F-449C-BB77-B2FEEF549A9C}" type="presOf" srcId="{2B967BB7-291A-4DC9-97BB-7982C228C371}" destId="{1CE80DF0-9631-49EB-8B8F-9CA9A8CF8FC6}" srcOrd="0" destOrd="0" presId="urn:microsoft.com/office/officeart/2005/8/layout/radial5"/>
    <dgm:cxn modelId="{34004DD3-9A39-42AA-927B-65E6EC842186}" type="presOf" srcId="{5913AC3B-AE8A-4BF9-B96B-C04FC9BD67D4}" destId="{A304A9AC-10CF-45F1-A730-EEFABD637B9F}" srcOrd="0" destOrd="0" presId="urn:microsoft.com/office/officeart/2005/8/layout/radial5"/>
    <dgm:cxn modelId="{C55D6881-67BD-4CFE-A5A4-F8B897D68DA7}" srcId="{52D77FD6-2BC6-40F8-BE27-1B80564D3E85}" destId="{F51D1962-EEBA-4292-86A6-5EEFE9519888}" srcOrd="1" destOrd="0" parTransId="{53335AEC-B146-4345-9B70-C8F0B88821C6}" sibTransId="{4E7FDC5A-FC9A-44B5-A798-9C9F480EAD2B}"/>
    <dgm:cxn modelId="{E39263B5-32B2-4B44-9E74-6881FD617DF0}" type="presOf" srcId="{21013E33-78C8-401E-AE86-23AE06E4184D}" destId="{3C6F2FB8-F9EF-4BD4-9581-3080D48E275B}" srcOrd="0" destOrd="0" presId="urn:microsoft.com/office/officeart/2005/8/layout/radial5"/>
    <dgm:cxn modelId="{8EABA1E2-ECA2-4F2C-BD9C-6A881D714A7D}" type="presOf" srcId="{217DAE23-6691-4D63-BF0C-0A46CCE64CF5}" destId="{DBE792A0-4F54-4D0C-9D81-71914D3A48FB}" srcOrd="0" destOrd="0" presId="urn:microsoft.com/office/officeart/2005/8/layout/radial5"/>
    <dgm:cxn modelId="{FF0C27F7-21DA-4619-A7DE-9C416124CC8C}" type="presOf" srcId="{52D77FD6-2BC6-40F8-BE27-1B80564D3E85}" destId="{321817E9-89F0-4420-8AF9-9ADB9D8A9D05}" srcOrd="0" destOrd="0" presId="urn:microsoft.com/office/officeart/2005/8/layout/radial5"/>
    <dgm:cxn modelId="{D6799537-F77E-4BA3-AAB0-191700200ABC}" srcId="{2B967BB7-291A-4DC9-97BB-7982C228C371}" destId="{B7563A15-16AD-4514-A7B5-D0E1B32DE552}" srcOrd="1" destOrd="0" parTransId="{329993D6-A522-4EF5-87D0-51824878BC2F}" sibTransId="{CAF2441E-75F8-438A-AE7E-6DB441A5FA20}"/>
    <dgm:cxn modelId="{0B1BA7E1-61E9-4C66-AD83-7C32AF786F44}" type="presOf" srcId="{53335AEC-B146-4345-9B70-C8F0B88821C6}" destId="{1B1F69E8-6C75-47B6-8D51-CA35F5E33E3D}" srcOrd="0" destOrd="0" presId="urn:microsoft.com/office/officeart/2005/8/layout/radial5"/>
    <dgm:cxn modelId="{8CB57BD9-F478-4FC2-B916-08608DB10FBE}" type="presOf" srcId="{D51875A2-0DAD-47FD-8806-EF3C5D0E09D2}" destId="{F777434C-244B-4634-B4D8-87AB67E16CD6}" srcOrd="0" destOrd="0" presId="urn:microsoft.com/office/officeart/2005/8/layout/radial5"/>
    <dgm:cxn modelId="{CD2E7025-7611-408E-8F31-78B582FD4016}" type="presOf" srcId="{2E4B604E-0934-4E56-A118-0BD453041EF4}" destId="{D1092412-38F0-475F-A07E-02C0B55D503B}" srcOrd="1" destOrd="0" presId="urn:microsoft.com/office/officeart/2005/8/layout/radial5"/>
    <dgm:cxn modelId="{561E0047-B330-40F0-85E6-30E6756C5427}" type="presOf" srcId="{53335AEC-B146-4345-9B70-C8F0B88821C6}" destId="{1DE5C12C-2357-485F-8B22-B46A0F9A3D38}" srcOrd="1" destOrd="0" presId="urn:microsoft.com/office/officeart/2005/8/layout/radial5"/>
    <dgm:cxn modelId="{A24947F2-3BC7-4BEE-929E-51E233FCF117}" type="presOf" srcId="{33C6AACD-2272-4AC5-913E-7AAB7A7BCBFB}" destId="{7ACC7EF9-0E2A-430D-95AC-AC2FB1E8EADC}" srcOrd="0" destOrd="0" presId="urn:microsoft.com/office/officeart/2005/8/layout/radial5"/>
    <dgm:cxn modelId="{3FFE1443-B80A-47F7-B33D-94A22B47C5B0}" type="presOf" srcId="{F51D1962-EEBA-4292-86A6-5EEFE9519888}" destId="{D5BD123D-AD50-4822-929C-DC790C024641}" srcOrd="0" destOrd="0" presId="urn:microsoft.com/office/officeart/2005/8/layout/radial5"/>
    <dgm:cxn modelId="{F665A9A7-A294-4FBB-B5EA-3880B89D19FB}" type="presOf" srcId="{217DAE23-6691-4D63-BF0C-0A46CCE64CF5}" destId="{393079E2-4494-4C21-86AB-8DA502715D46}" srcOrd="1" destOrd="0" presId="urn:microsoft.com/office/officeart/2005/8/layout/radial5"/>
    <dgm:cxn modelId="{B2AE93A5-11ED-4FB3-AF9E-0E7C26E86C06}" type="presOf" srcId="{2E4B604E-0934-4E56-A118-0BD453041EF4}" destId="{33064E5B-D4B4-4A02-A896-89537A5F2A81}" srcOrd="0" destOrd="0" presId="urn:microsoft.com/office/officeart/2005/8/layout/radial5"/>
    <dgm:cxn modelId="{DBD43C43-3CDA-44A0-A427-B485FADB8273}" srcId="{52D77FD6-2BC6-40F8-BE27-1B80564D3E85}" destId="{D51875A2-0DAD-47FD-8806-EF3C5D0E09D2}" srcOrd="3" destOrd="0" parTransId="{2E4B604E-0934-4E56-A118-0BD453041EF4}" sibTransId="{52D71B85-6B6B-4EDB-BDAC-9AD1432E0CA0}"/>
    <dgm:cxn modelId="{879C1F2E-656B-4107-9C32-B2647BAB7377}" srcId="{52D77FD6-2BC6-40F8-BE27-1B80564D3E85}" destId="{21013E33-78C8-401E-AE86-23AE06E4184D}" srcOrd="0" destOrd="0" parTransId="{217DAE23-6691-4D63-BF0C-0A46CCE64CF5}" sibTransId="{96E394B4-E9B8-4D72-9265-79A3A6884070}"/>
    <dgm:cxn modelId="{32C3C079-F429-4544-98A1-9446789AC64F}" srcId="{2B967BB7-291A-4DC9-97BB-7982C228C371}" destId="{52D77FD6-2BC6-40F8-BE27-1B80564D3E85}" srcOrd="0" destOrd="0" parTransId="{AB7BA00E-0DDE-447C-97E1-859FC64E33DE}" sibTransId="{B3B9B484-5097-4244-BF7E-2AEFB6A3A108}"/>
    <dgm:cxn modelId="{1820D2B2-6F4E-4CA7-BB32-70CEF6DF3F4B}" type="presOf" srcId="{5913AC3B-AE8A-4BF9-B96B-C04FC9BD67D4}" destId="{5BA5D251-BDC6-4E9A-AE7A-3FA8468BE0F5}" srcOrd="1" destOrd="0" presId="urn:microsoft.com/office/officeart/2005/8/layout/radial5"/>
    <dgm:cxn modelId="{3C138BBF-0B00-4CBB-BA32-39C0A37015FF}" type="presParOf" srcId="{1CE80DF0-9631-49EB-8B8F-9CA9A8CF8FC6}" destId="{321817E9-89F0-4420-8AF9-9ADB9D8A9D05}" srcOrd="0" destOrd="0" presId="urn:microsoft.com/office/officeart/2005/8/layout/radial5"/>
    <dgm:cxn modelId="{9AD80C2F-9B25-4C5C-B8DD-274664165736}" type="presParOf" srcId="{1CE80DF0-9631-49EB-8B8F-9CA9A8CF8FC6}" destId="{DBE792A0-4F54-4D0C-9D81-71914D3A48FB}" srcOrd="1" destOrd="0" presId="urn:microsoft.com/office/officeart/2005/8/layout/radial5"/>
    <dgm:cxn modelId="{B752939E-8D0D-434A-82AC-AC00A1E77AD1}" type="presParOf" srcId="{DBE792A0-4F54-4D0C-9D81-71914D3A48FB}" destId="{393079E2-4494-4C21-86AB-8DA502715D46}" srcOrd="0" destOrd="0" presId="urn:microsoft.com/office/officeart/2005/8/layout/radial5"/>
    <dgm:cxn modelId="{6AF2A618-2919-46CF-8491-78FFD8E1C5F6}" type="presParOf" srcId="{1CE80DF0-9631-49EB-8B8F-9CA9A8CF8FC6}" destId="{3C6F2FB8-F9EF-4BD4-9581-3080D48E275B}" srcOrd="2" destOrd="0" presId="urn:microsoft.com/office/officeart/2005/8/layout/radial5"/>
    <dgm:cxn modelId="{598BCE04-90B4-4F65-B9AF-59550AACD8C3}" type="presParOf" srcId="{1CE80DF0-9631-49EB-8B8F-9CA9A8CF8FC6}" destId="{1B1F69E8-6C75-47B6-8D51-CA35F5E33E3D}" srcOrd="3" destOrd="0" presId="urn:microsoft.com/office/officeart/2005/8/layout/radial5"/>
    <dgm:cxn modelId="{FCB4AFB1-24EC-4B1D-93E5-D1223D1FEE06}" type="presParOf" srcId="{1B1F69E8-6C75-47B6-8D51-CA35F5E33E3D}" destId="{1DE5C12C-2357-485F-8B22-B46A0F9A3D38}" srcOrd="0" destOrd="0" presId="urn:microsoft.com/office/officeart/2005/8/layout/radial5"/>
    <dgm:cxn modelId="{A4F9119C-1A61-4AF5-9528-75D98278F599}" type="presParOf" srcId="{1CE80DF0-9631-49EB-8B8F-9CA9A8CF8FC6}" destId="{D5BD123D-AD50-4822-929C-DC790C024641}" srcOrd="4" destOrd="0" presId="urn:microsoft.com/office/officeart/2005/8/layout/radial5"/>
    <dgm:cxn modelId="{551ADAFA-6334-49F0-935F-00B7CAF477D0}" type="presParOf" srcId="{1CE80DF0-9631-49EB-8B8F-9CA9A8CF8FC6}" destId="{A304A9AC-10CF-45F1-A730-EEFABD637B9F}" srcOrd="5" destOrd="0" presId="urn:microsoft.com/office/officeart/2005/8/layout/radial5"/>
    <dgm:cxn modelId="{3F7B4E79-1DAE-40C6-AFC9-43041D178456}" type="presParOf" srcId="{A304A9AC-10CF-45F1-A730-EEFABD637B9F}" destId="{5BA5D251-BDC6-4E9A-AE7A-3FA8468BE0F5}" srcOrd="0" destOrd="0" presId="urn:microsoft.com/office/officeart/2005/8/layout/radial5"/>
    <dgm:cxn modelId="{F0766DD7-97D3-4F12-B680-D1431F97452F}" type="presParOf" srcId="{1CE80DF0-9631-49EB-8B8F-9CA9A8CF8FC6}" destId="{7ACC7EF9-0E2A-430D-95AC-AC2FB1E8EADC}" srcOrd="6" destOrd="0" presId="urn:microsoft.com/office/officeart/2005/8/layout/radial5"/>
    <dgm:cxn modelId="{E8865CC6-648F-4C2F-939C-01451A48122C}" type="presParOf" srcId="{1CE80DF0-9631-49EB-8B8F-9CA9A8CF8FC6}" destId="{33064E5B-D4B4-4A02-A896-89537A5F2A81}" srcOrd="7" destOrd="0" presId="urn:microsoft.com/office/officeart/2005/8/layout/radial5"/>
    <dgm:cxn modelId="{6E0999F2-E5B6-4E11-8389-EFFEAC176112}" type="presParOf" srcId="{33064E5B-D4B4-4A02-A896-89537A5F2A81}" destId="{D1092412-38F0-475F-A07E-02C0B55D503B}" srcOrd="0" destOrd="0" presId="urn:microsoft.com/office/officeart/2005/8/layout/radial5"/>
    <dgm:cxn modelId="{97650023-D285-44DA-9972-C11EF505C392}" type="presParOf" srcId="{1CE80DF0-9631-49EB-8B8F-9CA9A8CF8FC6}" destId="{F777434C-244B-4634-B4D8-87AB67E16CD6}"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1817E9-89F0-4420-8AF9-9ADB9D8A9D05}">
      <dsp:nvSpPr>
        <dsp:cNvPr id="0" name=""/>
        <dsp:cNvSpPr/>
      </dsp:nvSpPr>
      <dsp:spPr>
        <a:xfrm>
          <a:off x="1772987" y="1528033"/>
          <a:ext cx="1913299" cy="1875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Kindergarten Readiness Assessment</a:t>
          </a:r>
          <a:endParaRPr lang="en-US" sz="1900" kern="1200" dirty="0"/>
        </a:p>
      </dsp:txBody>
      <dsp:txXfrm>
        <a:off x="1772987" y="1528033"/>
        <a:ext cx="1913299" cy="1875616"/>
      </dsp:txXfrm>
    </dsp:sp>
    <dsp:sp modelId="{DBE792A0-4F54-4D0C-9D81-71914D3A48FB}">
      <dsp:nvSpPr>
        <dsp:cNvPr id="0" name=""/>
        <dsp:cNvSpPr/>
      </dsp:nvSpPr>
      <dsp:spPr>
        <a:xfrm rot="16246018">
          <a:off x="2680222" y="1190689"/>
          <a:ext cx="127049" cy="4423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6246018">
        <a:off x="2680222" y="1190689"/>
        <a:ext cx="127049" cy="442346"/>
      </dsp:txXfrm>
    </dsp:sp>
    <dsp:sp modelId="{3C6F2FB8-F9EF-4BD4-9581-3080D48E275B}">
      <dsp:nvSpPr>
        <dsp:cNvPr id="0" name=""/>
        <dsp:cNvSpPr/>
      </dsp:nvSpPr>
      <dsp:spPr>
        <a:xfrm>
          <a:off x="2103598" y="-12539"/>
          <a:ext cx="1301018" cy="1301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Classroom Instruction</a:t>
          </a:r>
          <a:endParaRPr lang="en-US" sz="1400" kern="1200" dirty="0"/>
        </a:p>
      </dsp:txBody>
      <dsp:txXfrm>
        <a:off x="2103598" y="-12539"/>
        <a:ext cx="1301018" cy="1301018"/>
      </dsp:txXfrm>
    </dsp:sp>
    <dsp:sp modelId="{1B1F69E8-6C75-47B6-8D51-CA35F5E33E3D}">
      <dsp:nvSpPr>
        <dsp:cNvPr id="0" name=""/>
        <dsp:cNvSpPr/>
      </dsp:nvSpPr>
      <dsp:spPr>
        <a:xfrm rot="21596618">
          <a:off x="3715059" y="2243559"/>
          <a:ext cx="284208" cy="4423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596618">
        <a:off x="3715059" y="2243559"/>
        <a:ext cx="284208" cy="442346"/>
      </dsp:txXfrm>
    </dsp:sp>
    <dsp:sp modelId="{D5BD123D-AD50-4822-929C-DC790C024641}">
      <dsp:nvSpPr>
        <dsp:cNvPr id="0" name=""/>
        <dsp:cNvSpPr/>
      </dsp:nvSpPr>
      <dsp:spPr>
        <a:xfrm>
          <a:off x="4038609" y="1736663"/>
          <a:ext cx="1459469" cy="1454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Integrated Staff Development</a:t>
          </a:r>
          <a:endParaRPr lang="en-US" sz="1400" kern="1200" dirty="0"/>
        </a:p>
      </dsp:txBody>
      <dsp:txXfrm>
        <a:off x="4038609" y="1736663"/>
        <a:ext cx="1459469" cy="1454343"/>
      </dsp:txXfrm>
    </dsp:sp>
    <dsp:sp modelId="{A304A9AC-10CF-45F1-A730-EEFABD637B9F}">
      <dsp:nvSpPr>
        <dsp:cNvPr id="0" name=""/>
        <dsp:cNvSpPr/>
      </dsp:nvSpPr>
      <dsp:spPr>
        <a:xfrm rot="5388798">
          <a:off x="2680772" y="3278067"/>
          <a:ext cx="104465" cy="4423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388798">
        <a:off x="2680772" y="3278067"/>
        <a:ext cx="104465" cy="442346"/>
      </dsp:txXfrm>
    </dsp:sp>
    <dsp:sp modelId="{7ACC7EF9-0E2A-430D-95AC-AC2FB1E8EADC}">
      <dsp:nvSpPr>
        <dsp:cNvPr id="0" name=""/>
        <dsp:cNvSpPr/>
      </dsp:nvSpPr>
      <dsp:spPr>
        <a:xfrm>
          <a:off x="2057404" y="3600745"/>
          <a:ext cx="1356311" cy="1364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Family Engagement</a:t>
          </a:r>
          <a:endParaRPr lang="en-US" sz="1400" kern="1200" dirty="0"/>
        </a:p>
      </dsp:txBody>
      <dsp:txXfrm>
        <a:off x="2057404" y="3600745"/>
        <a:ext cx="1356311" cy="1364794"/>
      </dsp:txXfrm>
    </dsp:sp>
    <dsp:sp modelId="{33064E5B-D4B4-4A02-A896-89537A5F2A81}">
      <dsp:nvSpPr>
        <dsp:cNvPr id="0" name=""/>
        <dsp:cNvSpPr/>
      </dsp:nvSpPr>
      <dsp:spPr>
        <a:xfrm rot="21590961" flipH="1">
          <a:off x="1448026" y="2270433"/>
          <a:ext cx="299484" cy="384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590961" flipH="1">
        <a:off x="1448026" y="2270433"/>
        <a:ext cx="299484" cy="384717"/>
      </dsp:txXfrm>
    </dsp:sp>
    <dsp:sp modelId="{F777434C-244B-4634-B4D8-87AB67E16CD6}">
      <dsp:nvSpPr>
        <dsp:cNvPr id="0" name=""/>
        <dsp:cNvSpPr/>
      </dsp:nvSpPr>
      <dsp:spPr>
        <a:xfrm>
          <a:off x="36581" y="1736655"/>
          <a:ext cx="1415833" cy="14543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Coordination with ECE programs</a:t>
          </a:r>
          <a:endParaRPr lang="en-US" sz="1400" kern="1200" dirty="0"/>
        </a:p>
      </dsp:txBody>
      <dsp:txXfrm>
        <a:off x="36581" y="1736655"/>
        <a:ext cx="1415833" cy="14543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1"/>
            <a:ext cx="2973158" cy="46498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defTabSz="924967">
              <a:defRPr sz="1200">
                <a:latin typeface="Arial" charset="0"/>
                <a:ea typeface="ＭＳ Ｐゴシック" pitchFamily="34" charset="-128"/>
                <a:cs typeface="+mn-cs"/>
              </a:defRPr>
            </a:lvl1pPr>
          </a:lstStyle>
          <a:p>
            <a:pPr>
              <a:defRPr/>
            </a:pPr>
            <a:endParaRPr lang="en-US"/>
          </a:p>
        </p:txBody>
      </p:sp>
      <p:sp>
        <p:nvSpPr>
          <p:cNvPr id="140291" name="Rectangle 3"/>
          <p:cNvSpPr>
            <a:spLocks noGrp="1" noChangeArrowheads="1"/>
          </p:cNvSpPr>
          <p:nvPr>
            <p:ph type="dt" sz="quarter" idx="1"/>
          </p:nvPr>
        </p:nvSpPr>
        <p:spPr bwMode="auto">
          <a:xfrm>
            <a:off x="3883277" y="1"/>
            <a:ext cx="2973158" cy="46498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defTabSz="924967">
              <a:defRPr sz="1200">
                <a:latin typeface="Arial" charset="0"/>
                <a:ea typeface="ＭＳ Ｐゴシック" pitchFamily="34" charset="-128"/>
                <a:cs typeface="+mn-cs"/>
              </a:defRPr>
            </a:lvl1pPr>
          </a:lstStyle>
          <a:p>
            <a:pPr>
              <a:defRPr/>
            </a:pPr>
            <a:fld id="{AD0ADF54-A7C7-4165-9042-5488EC7F6BA1}" type="datetime1">
              <a:rPr lang="en-US"/>
              <a:pPr>
                <a:defRPr/>
              </a:pPr>
              <a:t>8/29/2011</a:t>
            </a:fld>
            <a:endParaRPr lang="en-US" dirty="0"/>
          </a:p>
        </p:txBody>
      </p:sp>
      <p:sp>
        <p:nvSpPr>
          <p:cNvPr id="140292" name="Rectangle 4"/>
          <p:cNvSpPr>
            <a:spLocks noGrp="1" noChangeArrowheads="1"/>
          </p:cNvSpPr>
          <p:nvPr>
            <p:ph type="ftr" sz="quarter" idx="2"/>
          </p:nvPr>
        </p:nvSpPr>
        <p:spPr bwMode="auto">
          <a:xfrm>
            <a:off x="0" y="8829823"/>
            <a:ext cx="2973158" cy="46498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defTabSz="924967">
              <a:defRPr sz="1200">
                <a:latin typeface="Arial" charset="0"/>
                <a:ea typeface="ＭＳ Ｐゴシック" pitchFamily="34" charset="-128"/>
                <a:cs typeface="+mn-cs"/>
              </a:defRPr>
            </a:lvl1pPr>
          </a:lstStyle>
          <a:p>
            <a:pPr>
              <a:defRPr/>
            </a:pPr>
            <a:endParaRPr lang="en-US"/>
          </a:p>
        </p:txBody>
      </p:sp>
      <p:sp>
        <p:nvSpPr>
          <p:cNvPr id="140293" name="Rectangle 5"/>
          <p:cNvSpPr>
            <a:spLocks noGrp="1" noChangeArrowheads="1"/>
          </p:cNvSpPr>
          <p:nvPr>
            <p:ph type="sldNum" sz="quarter" idx="3"/>
          </p:nvPr>
        </p:nvSpPr>
        <p:spPr bwMode="auto">
          <a:xfrm>
            <a:off x="3883277" y="8829823"/>
            <a:ext cx="2973158" cy="46498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defTabSz="924967">
              <a:defRPr sz="1200">
                <a:latin typeface="Arial" charset="0"/>
                <a:ea typeface="ＭＳ Ｐゴシック" pitchFamily="34" charset="-128"/>
                <a:cs typeface="+mn-cs"/>
              </a:defRPr>
            </a:lvl1pPr>
          </a:lstStyle>
          <a:p>
            <a:pPr>
              <a:defRPr/>
            </a:pPr>
            <a:fld id="{5914BDDF-27AC-45DA-AB54-EF8A985AD82F}" type="slidenum">
              <a:rPr lang="en-US"/>
              <a:pPr>
                <a:defRPr/>
              </a:pPr>
              <a:t>‹#›</a:t>
            </a:fld>
            <a:endParaRPr lang="en-US" dirty="0"/>
          </a:p>
        </p:txBody>
      </p:sp>
    </p:spTree>
    <p:extLst>
      <p:ext uri="{BB962C8B-B14F-4D97-AF65-F5344CB8AC3E}">
        <p14:creationId xmlns:p14="http://schemas.microsoft.com/office/powerpoint/2010/main" xmlns="" val="235527298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73158" cy="46498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924967">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bwMode="auto">
          <a:xfrm>
            <a:off x="3883277" y="1"/>
            <a:ext cx="2973158" cy="46498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924967">
              <a:defRPr sz="1200">
                <a:latin typeface="Calibri" pitchFamily="34" charset="0"/>
                <a:ea typeface="ＭＳ Ｐゴシック" pitchFamily="34" charset="-128"/>
                <a:cs typeface="+mn-cs"/>
              </a:defRPr>
            </a:lvl1pPr>
          </a:lstStyle>
          <a:p>
            <a:pPr>
              <a:defRPr/>
            </a:pPr>
            <a:fld id="{5B58F7C2-B89C-4522-97AD-3E9264760D9F}" type="datetime1">
              <a:rPr lang="en-US"/>
              <a:pPr>
                <a:defRPr/>
              </a:pPr>
              <a:t>8/29/2011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763" tIns="45382" rIns="90763" bIns="45382" rtlCol="0" anchor="ctr"/>
          <a:lstStyle/>
          <a:p>
            <a:pPr lvl="0"/>
            <a:endParaRPr lang="en-US" noProof="0" dirty="0"/>
          </a:p>
        </p:txBody>
      </p:sp>
      <p:sp>
        <p:nvSpPr>
          <p:cNvPr id="5" name="Notes Placeholder 4"/>
          <p:cNvSpPr>
            <a:spLocks noGrp="1"/>
          </p:cNvSpPr>
          <p:nvPr>
            <p:ph type="body" sz="quarter" idx="3"/>
          </p:nvPr>
        </p:nvSpPr>
        <p:spPr bwMode="auto">
          <a:xfrm>
            <a:off x="686114" y="4416510"/>
            <a:ext cx="5485773" cy="41832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823"/>
            <a:ext cx="2973158" cy="46498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924967">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3883277" y="8829823"/>
            <a:ext cx="2973158" cy="46498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924967">
              <a:defRPr sz="1200">
                <a:latin typeface="Calibri" pitchFamily="34" charset="0"/>
                <a:ea typeface="ＭＳ Ｐゴシック" pitchFamily="34" charset="-128"/>
                <a:cs typeface="+mn-cs"/>
              </a:defRPr>
            </a:lvl1pPr>
          </a:lstStyle>
          <a:p>
            <a:pPr>
              <a:defRPr/>
            </a:pPr>
            <a:fld id="{86059FE5-5DAD-45E1-9978-4A2F380B71EB}" type="slidenum">
              <a:rPr lang="en-US"/>
              <a:pPr>
                <a:defRPr/>
              </a:pPr>
              <a:t>‹#›</a:t>
            </a:fld>
            <a:endParaRPr lang="en-US" dirty="0"/>
          </a:p>
        </p:txBody>
      </p:sp>
    </p:spTree>
    <p:extLst>
      <p:ext uri="{BB962C8B-B14F-4D97-AF65-F5344CB8AC3E}">
        <p14:creationId xmlns:p14="http://schemas.microsoft.com/office/powerpoint/2010/main" xmlns="" val="221201909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good news: states are collecting significant data about their early care and education systems.</a:t>
            </a:r>
            <a:endParaRPr lang="en-US" dirty="0" smtClean="0"/>
          </a:p>
          <a:p>
            <a:pPr>
              <a:buFont typeface="Arial" pitchFamily="34" charset="0"/>
              <a:buChar char="•"/>
            </a:pPr>
            <a:r>
              <a:rPr lang="en-US" baseline="0" dirty="0" smtClean="0"/>
              <a:t> Every state is collecting child-level, program site-level, and ECE workforce-level data for at least some of the state’s programs. States most frequently maintain child-level data systems and the workforce data systems are the least common across states, especially for subsidized child care. </a:t>
            </a:r>
          </a:p>
          <a:p>
            <a:pPr>
              <a:buFont typeface="Arial" pitchFamily="34" charset="0"/>
              <a:buChar char="•"/>
            </a:pPr>
            <a:r>
              <a:rPr lang="en-US" baseline="0" dirty="0" smtClean="0"/>
              <a:t> We also found that most states are using unique IDs to collect and track data about kids and individual program sites. But they are much less likely to use IDs to track individual ECE workforce members.</a:t>
            </a:r>
            <a:endParaRPr lang="en-US"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000" baseline="0" dirty="0" smtClean="0"/>
              <a:t>DE can link child-level data across some of its ECE programs. But it cannot link site-level or workforce-level data across any of its ECE programs.</a:t>
            </a:r>
            <a:endParaRPr lang="en-US" sz="1000"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lIns="92483" tIns="46242" rIns="92483" bIns="46242"/>
          <a:lstStyle/>
          <a:p>
            <a:r>
              <a:rPr lang="en-US" sz="1000" baseline="0" dirty="0" smtClean="0"/>
              <a:t>To get a holistic perspective of how the ECE system is performing, Data linkage and coordination are key. </a:t>
            </a:r>
          </a:p>
          <a:p>
            <a:endParaRPr lang="en-US" sz="1000" baseline="0" dirty="0" smtClean="0"/>
          </a:p>
          <a:p>
            <a:r>
              <a:rPr lang="en-US" sz="1000" dirty="0" smtClean="0"/>
              <a:t>ECE data are largely uncoordinated</a:t>
            </a:r>
            <a:r>
              <a:rPr lang="en-US" sz="1000" baseline="0" dirty="0" smtClean="0"/>
              <a:t> – in 2 ways: Across ECE programs and within ECE programs. First across programs: </a:t>
            </a:r>
            <a:r>
              <a:rPr lang="en-US" sz="1000" dirty="0" smtClean="0"/>
              <a:t>To get a comprehensive view of how children are developing, what programs</a:t>
            </a:r>
            <a:r>
              <a:rPr lang="en-US" sz="1000" baseline="0" dirty="0" smtClean="0"/>
              <a:t> they’re enrolled in, for instance, policy makers and practitioners need child-level data that are coordinated among the major ECE programs. More coordinated data efforts also make collection and quality control more efficient.</a:t>
            </a:r>
            <a:endParaRPr lang="en-US" sz="1000" dirty="0" smtClean="0"/>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Unfortunately, of the 48 states that we surveyed, only  one can link child-level and program site-level data across all of the state’s ECE programs, and no states can link workforce-level data across the ECE programs. So why is this significant? We know that at any given moment children can be enrolled in multiple publicly-funded ECE programs, but only one state in the entire country can tell you how many children are in that category. In all the other states, it’s difficult for a child care center director to be strategic about coordinating her resources and programs with a pre-k program or special </a:t>
            </a:r>
            <a:r>
              <a:rPr lang="en-US" sz="1000" baseline="0" dirty="0" err="1" smtClean="0"/>
              <a:t>ed</a:t>
            </a:r>
            <a:r>
              <a:rPr lang="en-US" sz="1000" baseline="0" dirty="0" smtClean="0"/>
              <a:t> program.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Data are also uncoordinated within each ECE programs. For instance, within a state pre-k program, is it possible for someone to connect a particular child to a particular site and a particular teacher? What we found was that most states cannot connect child-level data or site-level data with workforce-level data. Why does this matter? This means that it’s difficult to get a sense of how workforce quality in child care programs is distributed within a community or across the state.  It’s also difficult to understand how changes in workforce quality or investments in professional development relate to child development or program quality.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So we know that states are collecting the data, but they aren’t coordinated across programs and silos to answer even the most basic questions.</a:t>
            </a:r>
            <a:endParaRPr lang="en-US" sz="1000" dirty="0" smtClean="0"/>
          </a:p>
          <a:p>
            <a:endParaRPr lang="en-US" sz="1000" dirty="0" smtClean="0">
              <a:ea typeface="ＭＳ Ｐゴシック" pitchFamily="34" charset="-128"/>
            </a:endParaRPr>
          </a:p>
        </p:txBody>
      </p:sp>
      <p:sp>
        <p:nvSpPr>
          <p:cNvPr id="41988" name="Slide Number Placeholder 3"/>
          <p:cNvSpPr txBox="1">
            <a:spLocks noGrp="1"/>
          </p:cNvSpPr>
          <p:nvPr/>
        </p:nvSpPr>
        <p:spPr bwMode="auto">
          <a:xfrm>
            <a:off x="3883277" y="8829823"/>
            <a:ext cx="2973158" cy="464980"/>
          </a:xfrm>
          <a:prstGeom prst="rect">
            <a:avLst/>
          </a:prstGeom>
          <a:noFill/>
          <a:ln w="9525">
            <a:noFill/>
            <a:miter lim="800000"/>
            <a:headEnd/>
            <a:tailEnd/>
          </a:ln>
        </p:spPr>
        <p:txBody>
          <a:bodyPr lIns="92483" tIns="46242" rIns="92483" bIns="46242" anchor="b"/>
          <a:lstStyle/>
          <a:p>
            <a:pPr algn="r" defTabSz="923925"/>
            <a:fld id="{8F81B91C-8CB0-4BC9-A887-C12152036523}" type="slidenum">
              <a:rPr lang="en-US" sz="1200">
                <a:latin typeface="Calibri" pitchFamily="34" charset="0"/>
              </a:rPr>
              <a:pPr algn="r" defTabSz="923925"/>
              <a:t>12</a:t>
            </a:fld>
            <a:endParaRPr lang="en-US" sz="1200">
              <a:latin typeface="Calibri" pitchFamily="34" charset="0"/>
            </a:endParaRPr>
          </a:p>
        </p:txBody>
      </p:sp>
      <p:sp>
        <p:nvSpPr>
          <p:cNvPr id="5" name="Date Placeholder 4"/>
          <p:cNvSpPr>
            <a:spLocks noGrp="1"/>
          </p:cNvSpPr>
          <p:nvPr>
            <p:ph type="dt" sz="quarter" idx="1"/>
          </p:nvPr>
        </p:nvSpPr>
        <p:spPr/>
        <p:txBody>
          <a:bodyPr/>
          <a:lstStyle/>
          <a:p>
            <a:pPr>
              <a:defRPr/>
            </a:pPr>
            <a:fld id="{6927C06B-82A0-458F-B138-DF790CD965FB}" type="datetime1">
              <a:rPr lang="en-US" smtClean="0"/>
              <a:pPr>
                <a:defRPr/>
              </a:pPr>
              <a:t>8/29/2011</a:t>
            </a:fld>
            <a:endParaRPr lang="en-US" dirty="0"/>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answer the first question about whether children, birth to age five, are on track to succeed, states need data on development. However, very few states have that information. In fact, the ECE programs that do have this information are collecting it to comply with federal regulation. The special education programs, EI and Early Childhood special education, both require states to collect and report outcome data. However, the other ECE programs in which no such mandate exists far less frequently collect this type of data. </a:t>
            </a:r>
          </a:p>
          <a:p>
            <a:endParaRPr lang="en-US" baseline="0" dirty="0" smtClean="0"/>
          </a:p>
          <a:p>
            <a:r>
              <a:rPr lang="en-US" baseline="0" dirty="0" smtClean="0"/>
              <a:t>Part of the issue has to do with the current state of early childhood assessments and the struggle to </a:t>
            </a:r>
            <a:r>
              <a:rPr lang="en-US" baseline="0" dirty="0" err="1" smtClean="0"/>
              <a:t>adminsiter</a:t>
            </a:r>
            <a:r>
              <a:rPr lang="en-US" baseline="0" dirty="0" smtClean="0"/>
              <a:t> valid and reliable assessments to young children.</a:t>
            </a:r>
          </a:p>
          <a:p>
            <a:r>
              <a:rPr lang="en-US" baseline="0" dirty="0" smtClean="0"/>
              <a:t/>
            </a:r>
            <a:br>
              <a:rPr lang="en-US" baseline="0" dirty="0" smtClean="0"/>
            </a:br>
            <a:r>
              <a:rPr lang="en-US" baseline="0" dirty="0" smtClean="0"/>
              <a:t>DE collects this data for all ECE programs, except for subsidized child care.</a:t>
            </a:r>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aseline="0" dirty="0" smtClean="0"/>
              <a:t>Our state analysis also showed that very few states have a single governance body that oversees issues related to ECE data collection and use, and our state analysis reflects the field. </a:t>
            </a:r>
          </a:p>
          <a:p>
            <a:endParaRPr lang="en-US" baseline="0" dirty="0" smtClean="0"/>
          </a:p>
          <a:p>
            <a:r>
              <a:rPr lang="en-US" baseline="0" dirty="0" smtClean="0"/>
              <a:t>In Delaware…</a:t>
            </a:r>
          </a:p>
          <a:p>
            <a:pPr marL="228600" indent="-228600">
              <a:buFont typeface="Arial" pitchFamily="34" charset="0"/>
              <a:buChar char="•"/>
            </a:pPr>
            <a:r>
              <a:rPr lang="en-US" sz="1200" dirty="0" smtClean="0"/>
              <a:t>State is able to link child-level data from the major ECE programs to health data systems. </a:t>
            </a:r>
          </a:p>
          <a:p>
            <a:pPr marL="228600" indent="-228600">
              <a:buFont typeface="Arial" pitchFamily="34" charset="0"/>
              <a:buChar char="•"/>
            </a:pPr>
            <a:r>
              <a:rPr lang="en-US" sz="1200" dirty="0" smtClean="0"/>
              <a:t>Data from pre-k and early childhood special education (Part B) can be linked with the K-12 system.</a:t>
            </a:r>
          </a:p>
          <a:p>
            <a:pPr marL="228600" indent="-228600">
              <a:buFont typeface="Arial" pitchFamily="34" charset="0"/>
              <a:buChar char="•"/>
            </a:pPr>
            <a:r>
              <a:rPr lang="en-US" sz="1200" dirty="0" smtClean="0"/>
              <a:t>Data from subsidized child care and early intervention can be linked to data systems in social services.</a:t>
            </a:r>
          </a:p>
          <a:p>
            <a:pPr marL="228600" indent="-228600">
              <a:buFont typeface="Arial" pitchFamily="34" charset="0"/>
              <a:buChar char="•"/>
            </a:pPr>
            <a:endParaRPr lang="en-US" sz="1200" dirty="0" smtClean="0"/>
          </a:p>
          <a:p>
            <a:pPr marL="232789" indent="-232789" eaLnBrk="0" fontAlgn="auto" hangingPunct="0">
              <a:lnSpc>
                <a:spcPct val="90000"/>
              </a:lnSpc>
              <a:spcBef>
                <a:spcPts val="0"/>
              </a:spcBef>
              <a:spcAft>
                <a:spcPts val="1011"/>
              </a:spcAft>
              <a:buClr>
                <a:schemeClr val="bg2"/>
              </a:buClr>
              <a:buSzPct val="100000"/>
              <a:defRPr/>
            </a:pPr>
            <a:r>
              <a:rPr lang="en-US" kern="0" dirty="0" smtClean="0">
                <a:latin typeface="Times" pitchFamily="18" charset="0"/>
              </a:rPr>
              <a:t>Linkage</a:t>
            </a:r>
            <a:r>
              <a:rPr lang="en-US" kern="0" baseline="0" dirty="0" smtClean="0">
                <a:latin typeface="Times" pitchFamily="18" charset="0"/>
              </a:rPr>
              <a:t> to health across the board is pretty unique.</a:t>
            </a:r>
          </a:p>
          <a:p>
            <a:pPr marL="232789" indent="-232789" eaLnBrk="0" fontAlgn="auto" hangingPunct="0">
              <a:lnSpc>
                <a:spcPct val="90000"/>
              </a:lnSpc>
              <a:spcBef>
                <a:spcPts val="0"/>
              </a:spcBef>
              <a:spcAft>
                <a:spcPts val="1011"/>
              </a:spcAft>
              <a:buClr>
                <a:schemeClr val="bg2"/>
              </a:buClr>
              <a:buSzPct val="100000"/>
              <a:defRPr/>
            </a:pPr>
            <a:endParaRPr lang="en-US" kern="0" baseline="0" dirty="0" smtClean="0">
              <a:latin typeface="Times" pitchFamily="18" charset="0"/>
            </a:endParaRPr>
          </a:p>
          <a:p>
            <a:pPr marL="232789" indent="-232789" eaLnBrk="0" fontAlgn="auto" hangingPunct="0">
              <a:lnSpc>
                <a:spcPct val="90000"/>
              </a:lnSpc>
              <a:spcBef>
                <a:spcPts val="0"/>
              </a:spcBef>
              <a:spcAft>
                <a:spcPts val="1011"/>
              </a:spcAft>
              <a:buClr>
                <a:schemeClr val="bg2"/>
              </a:buClr>
              <a:buSzPct val="100000"/>
              <a:defRPr/>
            </a:pPr>
            <a:r>
              <a:rPr lang="en-US" kern="0" baseline="0" dirty="0" smtClean="0">
                <a:latin typeface="Times" pitchFamily="18" charset="0"/>
              </a:rPr>
              <a:t>Link between early intervention and social services also rather </a:t>
            </a:r>
            <a:r>
              <a:rPr lang="en-US" kern="0" baseline="0" smtClean="0">
                <a:latin typeface="Times" pitchFamily="18" charset="0"/>
              </a:rPr>
              <a:t>unique.</a:t>
            </a:r>
            <a:endParaRPr lang="en-US" sz="1200"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noFill/>
          <a:ln/>
        </p:spPr>
        <p:txBody>
          <a:bodyPr/>
          <a:lstStyle/>
          <a:p>
            <a:r>
              <a:rPr lang="en-US" smtClean="0">
                <a:ea typeface="ＭＳ Ｐゴシック"/>
                <a:cs typeface="ＭＳ Ｐゴシック"/>
              </a:rPr>
              <a:t>Relative to other ECE program, special ed programs are…</a:t>
            </a:r>
          </a:p>
          <a:p>
            <a:pPr lvl="1"/>
            <a:r>
              <a:rPr lang="en-US" smtClean="0">
                <a:ea typeface="ＭＳ Ｐゴシック"/>
              </a:rPr>
              <a:t>More likely to include data from all 3 categories - child-level, program-level and staff-level.</a:t>
            </a:r>
          </a:p>
          <a:p>
            <a:pPr lvl="1"/>
            <a:r>
              <a:rPr lang="en-US" smtClean="0">
                <a:ea typeface="ＭＳ Ｐゴシック"/>
              </a:rPr>
              <a:t>More likely to assign unique ID to children and use it to collect data about children’s demographics and program participation.</a:t>
            </a:r>
          </a:p>
          <a:p>
            <a:pPr lvl="1"/>
            <a:r>
              <a:rPr lang="en-US" smtClean="0">
                <a:ea typeface="ＭＳ Ｐゴシック"/>
              </a:rPr>
              <a:t>Much more likely to collect data on child-level assessments</a:t>
            </a:r>
          </a:p>
          <a:p>
            <a:pPr lvl="1"/>
            <a:r>
              <a:rPr lang="en-US" smtClean="0">
                <a:ea typeface="ＭＳ Ｐゴシック"/>
              </a:rPr>
              <a:t>More likely to link child-level data to K-12 data systems</a:t>
            </a: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8679DC0-2B4F-46EE-9A04-FE93A71F6CB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
        <p:nvSpPr>
          <p:cNvPr id="4" name="Slide Number Placeholder 3"/>
          <p:cNvSpPr>
            <a:spLocks noGrp="1"/>
          </p:cNvSpPr>
          <p:nvPr>
            <p:ph type="sldNum" sz="quarter" idx="5"/>
          </p:nvPr>
        </p:nvSpPr>
        <p:spPr/>
        <p:txBody>
          <a:bodyPr/>
          <a:lstStyle/>
          <a:p>
            <a:pPr>
              <a:defRPr/>
            </a:pPr>
            <a:fld id="{6A3DCEFF-9FA8-466B-B1E5-9EBB4C45CC7A}"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Informs instruction in both kindergarten and pre-k settings.</a:t>
            </a:r>
          </a:p>
          <a:p>
            <a:pPr>
              <a:buFont typeface="Arial" pitchFamily="34" charset="0"/>
              <a:buChar char="•"/>
            </a:pPr>
            <a:r>
              <a:rPr lang="en-US" dirty="0" smtClean="0"/>
              <a:t>Integrated staff development in early childhood programs at public schools, Head Start, and child care settings. Teachers in all these settings</a:t>
            </a:r>
            <a:r>
              <a:rPr lang="en-US" baseline="0" dirty="0" smtClean="0"/>
              <a:t> receive similar training on the MMSR.</a:t>
            </a:r>
            <a:endParaRPr lang="en-US"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this doesn’t necessarily tell you what</a:t>
            </a:r>
            <a:r>
              <a:rPr lang="en-US" baseline="0" dirty="0" smtClean="0"/>
              <a:t> contributes to school readiness and how you increase it.</a:t>
            </a:r>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ea typeface="ＭＳ Ｐゴシック" charset="-128"/>
              </a:rPr>
              <a:t>1. Both PA and MD have a consolidated governance structure when it comes to their ECE programs.</a:t>
            </a:r>
          </a:p>
          <a:p>
            <a:endParaRPr lang="en-US" sz="1000" dirty="0" smtClean="0">
              <a:ea typeface="ＭＳ Ｐゴシック" charset="-128"/>
            </a:endParaRPr>
          </a:p>
          <a:p>
            <a:r>
              <a:rPr lang="en-US" sz="1000" dirty="0" smtClean="0">
                <a:ea typeface="ＭＳ Ｐゴシック" charset="-128"/>
              </a:rPr>
              <a:t>2. Data-driven policy making is becoming a non-negotiable in education, so it may not be as hard a sell. But there may still be concerns about the appropriateness of collecting data about young children and government’s role in their development. </a:t>
            </a:r>
          </a:p>
          <a:p>
            <a:pPr>
              <a:buFontTx/>
              <a:buChar char="-"/>
            </a:pPr>
            <a:r>
              <a:rPr lang="en-US" sz="1000" dirty="0" smtClean="0">
                <a:ea typeface="ＭＳ Ｐゴシック" charset="-128"/>
              </a:rPr>
              <a:t>That’s what starting with an effort to get consensus on the critical policy questions is so helpful. It raises everyone’s awareness of what they want to know and what they need in order to find the answers. These days, policymakers want to know whether they’re using their resources efficiently and effectively. Data systems should be a tool to help them do that.</a:t>
            </a:r>
          </a:p>
          <a:p>
            <a:pPr>
              <a:buFontTx/>
              <a:buChar char="-"/>
            </a:pPr>
            <a:r>
              <a:rPr lang="en-US" sz="1000" dirty="0" smtClean="0">
                <a:ea typeface="ＭＳ Ｐゴシック" charset="-128"/>
              </a:rPr>
              <a:t>What policy questions are resonating with policy makers. For MD, it was school readiness. </a:t>
            </a:r>
          </a:p>
          <a:p>
            <a:endParaRPr lang="en-US" sz="1000" dirty="0" smtClean="0">
              <a:ea typeface="ＭＳ Ｐゴシック" charset="-128"/>
            </a:endParaRPr>
          </a:p>
          <a:p>
            <a:r>
              <a:rPr lang="en-US" sz="1000" dirty="0" smtClean="0">
                <a:ea typeface="ＭＳ Ｐゴシック" charset="-128"/>
              </a:rPr>
              <a:t>3. Don’t reinvent the wheel. One of the first things you should do, besides getting consensus on the policy questions, is to talk cross agencies and learn what data everyone is collecting and how they’re doing it. That’s what they’ve been doing in RI – taking an inventory of what they already collect, where the data are stored and what the gaps are. </a:t>
            </a:r>
          </a:p>
          <a:p>
            <a:endParaRPr lang="en-US" sz="1000" dirty="0" smtClean="0">
              <a:ea typeface="ＭＳ Ｐゴシック" charset="-128"/>
            </a:endParaRPr>
          </a:p>
          <a:p>
            <a:r>
              <a:rPr lang="en-US" sz="1000" dirty="0" smtClean="0">
                <a:ea typeface="ＭＳ Ｐゴシック" charset="-128"/>
              </a:rPr>
              <a:t>4. Be creative about funding sources. PA leveraged funding from the Office of Special Education. SLDS and RTTT grants. I understand the health care reform legislation, should it be funded, may include funding that could support ECE data systems development. </a:t>
            </a:r>
          </a:p>
        </p:txBody>
      </p:sp>
      <p:sp>
        <p:nvSpPr>
          <p:cNvPr id="4" name="Slide Number Placeholder 3"/>
          <p:cNvSpPr>
            <a:spLocks noGrp="1"/>
          </p:cNvSpPr>
          <p:nvPr>
            <p:ph type="sldNum" sz="quarter" idx="5"/>
          </p:nvPr>
        </p:nvSpPr>
        <p:spPr/>
        <p:txBody>
          <a:bodyPr/>
          <a:lstStyle/>
          <a:p>
            <a:pPr>
              <a:defRPr/>
            </a:pPr>
            <a:fld id="{A0EA353B-D38D-489A-8190-B9521F6252BB}"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state contact info for ECAC on our website.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SLDS report: http://www.ncsl.org/documents/cyf/coordinated_ece_datasystems.pdf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Promise Neighborhoods application should be released soon and due in “late spring.”</a:t>
            </a:r>
            <a:endParaRPr lang="en-US"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communications and getting buy-in</a:t>
            </a:r>
            <a:r>
              <a:rPr lang="en-US" baseline="0" dirty="0" smtClean="0"/>
              <a:t> from diverse stakeholders.</a:t>
            </a:r>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9C98040-D8F9-4D4C-8639-400660F974E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years ago,</a:t>
            </a:r>
            <a:r>
              <a:rPr lang="en-US" baseline="0" dirty="0" smtClean="0"/>
              <a:t> these groups came together with the goal of helping state policymakers put in place policies and processes that support the development and use of a well-designed state early care and education system – a data system that would give them access to information to help make decisions about improving program and workforce quality, increasing access to ECE programs, and ultimately, improving young children’s learning and development.</a:t>
            </a:r>
          </a:p>
          <a:p>
            <a:endParaRPr lang="en-US" baseline="0" dirty="0" smtClean="0"/>
          </a:p>
          <a:p>
            <a:r>
              <a:rPr lang="en-US" baseline="0" dirty="0" smtClean="0"/>
              <a:t>Since then, we’ve developed a policy framework, published a couple of case studies, organized cross-state learning opportunities, and surveyed where states are in this work.</a:t>
            </a:r>
          </a:p>
          <a:p>
            <a:pPr eaLnBrk="1" hangingPunct="1">
              <a:spcBef>
                <a:spcPct val="0"/>
              </a:spcBef>
              <a:buFontTx/>
              <a:buChar char="-"/>
            </a:pPr>
            <a:endParaRPr lang="en-US" dirty="0" smtClean="0">
              <a:ea typeface="ＭＳ Ｐゴシック"/>
              <a:cs typeface="ＭＳ Ｐゴシック"/>
            </a:endParaRPr>
          </a:p>
          <a:p>
            <a:r>
              <a:rPr lang="en-US" dirty="0" smtClean="0"/>
              <a:t>Mention website</a:t>
            </a:r>
          </a:p>
          <a:p>
            <a:endParaRPr lang="en-US" dirty="0" smtClean="0"/>
          </a:p>
          <a:p>
            <a:r>
              <a:rPr lang="en-US" dirty="0" smtClean="0"/>
              <a:t>Mention</a:t>
            </a:r>
            <a:r>
              <a:rPr lang="en-US" baseline="0" dirty="0" smtClean="0"/>
              <a:t> funders</a:t>
            </a:r>
          </a:p>
          <a:p>
            <a:endParaRPr lang="en-US" dirty="0" smtClean="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noFill/>
          <a:ln/>
        </p:spPr>
        <p:txBody>
          <a:bodyPr lIns="93172" tIns="46587" rIns="93172" bIns="46587"/>
          <a:lstStyle/>
          <a:p>
            <a:endParaRPr lang="en-US" dirty="0" smtClean="0">
              <a:ea typeface="ＭＳ Ｐゴシック"/>
              <a:cs typeface="ＭＳ Ｐゴシック"/>
            </a:endParaRPr>
          </a:p>
          <a:p>
            <a:r>
              <a:rPr lang="en-US" dirty="0" smtClean="0">
                <a:ea typeface="ＭＳ Ｐゴシック"/>
                <a:cs typeface="ＭＳ Ｐゴシック"/>
              </a:rPr>
              <a:t>Start with policy questions… In July 2009, we convened a meeting with 40-50 thought leaders around the country.</a:t>
            </a:r>
          </a:p>
          <a:p>
            <a:endParaRPr lang="en-US" dirty="0" smtClean="0">
              <a:ea typeface="ＭＳ Ｐゴシック"/>
              <a:cs typeface="ＭＳ Ｐゴシック"/>
            </a:endParaRPr>
          </a:p>
          <a:p>
            <a:pPr>
              <a:buFontTx/>
              <a:buChar char="-"/>
            </a:pPr>
            <a:r>
              <a:rPr lang="en-US" dirty="0" smtClean="0">
                <a:ea typeface="ＭＳ Ｐゴシック"/>
                <a:cs typeface="ＭＳ Ｐゴシック"/>
              </a:rPr>
              <a:t>What’s going on with kids in terms of access and development?</a:t>
            </a:r>
          </a:p>
          <a:p>
            <a:pPr>
              <a:buFontTx/>
              <a:buChar char="-"/>
            </a:pPr>
            <a:r>
              <a:rPr lang="en-US" dirty="0" smtClean="0">
                <a:ea typeface="ＭＳ Ｐゴシック"/>
                <a:cs typeface="ＭＳ Ｐゴシック"/>
              </a:rPr>
              <a:t> What does program quality look like?</a:t>
            </a:r>
          </a:p>
          <a:p>
            <a:pPr>
              <a:buFontTx/>
              <a:buChar char="-"/>
            </a:pPr>
            <a:r>
              <a:rPr lang="en-US" dirty="0" smtClean="0">
                <a:ea typeface="ＭＳ Ｐゴシック"/>
                <a:cs typeface="ＭＳ Ｐゴシック"/>
              </a:rPr>
              <a:t>What does the workforce look like and are they well-supported?</a:t>
            </a:r>
          </a:p>
        </p:txBody>
      </p:sp>
      <p:sp>
        <p:nvSpPr>
          <p:cNvPr id="4301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172" tIns="46587" rIns="93172" bIns="46587" anchor="b"/>
          <a:lstStyle/>
          <a:p>
            <a:pPr algn="r" defTabSz="931863"/>
            <a:fld id="{52289A3A-8D3B-4592-8B69-43D6B361DC4E}" type="slidenum">
              <a:rPr lang="en-US" sz="1200">
                <a:latin typeface="Calibri" pitchFamily="34" charset="0"/>
              </a:rPr>
              <a:pPr algn="r" defTabSz="931863"/>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a:noFill/>
          <a:ln/>
        </p:spPr>
        <p:txBody>
          <a:bodyPr lIns="92483" tIns="46242" rIns="92483" bIns="46242"/>
          <a:lstStyle/>
          <a:p>
            <a:r>
              <a:rPr lang="en-US" dirty="0" smtClean="0">
                <a:ea typeface="ＭＳ Ｐゴシック" pitchFamily="34" charset="-128"/>
              </a:rPr>
              <a:t>This</a:t>
            </a:r>
            <a:r>
              <a:rPr lang="en-US" baseline="0" dirty="0" smtClean="0">
                <a:ea typeface="ＭＳ Ｐゴシック" pitchFamily="34" charset="-128"/>
              </a:rPr>
              <a:t> represents the basic foundation. States (and localities) can choose to be more inclusive.</a:t>
            </a:r>
            <a:endParaRPr lang="en-US" dirty="0" smtClean="0">
              <a:ea typeface="ＭＳ Ｐゴシック" pitchFamily="34" charset="-128"/>
            </a:endParaRPr>
          </a:p>
        </p:txBody>
      </p:sp>
      <p:sp>
        <p:nvSpPr>
          <p:cNvPr id="40964" name="Slide Number Placeholder 3"/>
          <p:cNvSpPr txBox="1">
            <a:spLocks noGrp="1"/>
          </p:cNvSpPr>
          <p:nvPr/>
        </p:nvSpPr>
        <p:spPr bwMode="auto">
          <a:xfrm>
            <a:off x="3883277" y="8829823"/>
            <a:ext cx="2973158" cy="464980"/>
          </a:xfrm>
          <a:prstGeom prst="rect">
            <a:avLst/>
          </a:prstGeom>
          <a:noFill/>
          <a:ln w="9525">
            <a:noFill/>
            <a:miter lim="800000"/>
            <a:headEnd/>
            <a:tailEnd/>
          </a:ln>
        </p:spPr>
        <p:txBody>
          <a:bodyPr lIns="92483" tIns="46242" rIns="92483" bIns="46242" anchor="b"/>
          <a:lstStyle/>
          <a:p>
            <a:pPr algn="r" defTabSz="923925"/>
            <a:fld id="{17BB4DA7-9209-421F-A44C-E9FD3EDAAEE3}" type="slidenum">
              <a:rPr lang="en-US" sz="1200">
                <a:solidFill>
                  <a:srgbClr val="000000"/>
                </a:solidFill>
                <a:latin typeface="Calibri" pitchFamily="34" charset="0"/>
              </a:rPr>
              <a:pPr algn="r" defTabSz="923925"/>
              <a:t>6</a:t>
            </a:fld>
            <a:endParaRPr lang="en-US"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lIns="92483" tIns="46242" rIns="92483" bIns="46242"/>
          <a:lstStyle/>
          <a:p>
            <a:pPr>
              <a:buFontTx/>
              <a:buChar char="-"/>
            </a:pPr>
            <a:r>
              <a:rPr lang="en-US" dirty="0" smtClean="0">
                <a:ea typeface="ＭＳ Ｐゴシック"/>
                <a:cs typeface="ＭＳ Ｐゴシック"/>
              </a:rPr>
              <a:t>Children, Sites, and Workforce – and how they relate to each other</a:t>
            </a:r>
          </a:p>
          <a:p>
            <a:pPr>
              <a:buFontTx/>
              <a:buChar char="-"/>
            </a:pPr>
            <a:r>
              <a:rPr lang="en-US" dirty="0" smtClean="0">
                <a:ea typeface="ＭＳ Ｐゴシック"/>
                <a:cs typeface="ＭＳ Ｐゴシック"/>
              </a:rPr>
              <a:t> Linkages to K-12 and other systems that serve young children – </a:t>
            </a:r>
          </a:p>
          <a:p>
            <a:pPr>
              <a:buFontTx/>
              <a:buChar char="-"/>
            </a:pPr>
            <a:r>
              <a:rPr lang="en-US" dirty="0" smtClean="0">
                <a:ea typeface="ＭＳ Ｐゴシック"/>
                <a:cs typeface="ＭＳ Ｐゴシック"/>
              </a:rPr>
              <a:t> Governance and privacy</a:t>
            </a:r>
          </a:p>
          <a:p>
            <a:endParaRPr lang="en-US" dirty="0" smtClean="0">
              <a:ea typeface="ＭＳ Ｐゴシック" pitchFamily="34" charset="-128"/>
            </a:endParaRPr>
          </a:p>
        </p:txBody>
      </p:sp>
      <p:sp>
        <p:nvSpPr>
          <p:cNvPr id="41988" name="Slide Number Placeholder 3"/>
          <p:cNvSpPr txBox="1">
            <a:spLocks noGrp="1"/>
          </p:cNvSpPr>
          <p:nvPr/>
        </p:nvSpPr>
        <p:spPr bwMode="auto">
          <a:xfrm>
            <a:off x="3883277" y="8829823"/>
            <a:ext cx="2973158" cy="464980"/>
          </a:xfrm>
          <a:prstGeom prst="rect">
            <a:avLst/>
          </a:prstGeom>
          <a:noFill/>
          <a:ln w="9525">
            <a:noFill/>
            <a:miter lim="800000"/>
            <a:headEnd/>
            <a:tailEnd/>
          </a:ln>
        </p:spPr>
        <p:txBody>
          <a:bodyPr lIns="92483" tIns="46242" rIns="92483" bIns="46242" anchor="b"/>
          <a:lstStyle/>
          <a:p>
            <a:pPr algn="r" defTabSz="923925"/>
            <a:fld id="{8F81B91C-8CB0-4BC9-A887-C12152036523}" type="slidenum">
              <a:rPr lang="en-US" sz="1200">
                <a:latin typeface="Calibri" pitchFamily="34" charset="0"/>
              </a:rPr>
              <a:pPr algn="r" defTabSz="923925"/>
              <a:t>7</a:t>
            </a:fld>
            <a:endParaRPr lang="en-US" sz="1200">
              <a:latin typeface="Calibri" pitchFamily="34" charset="0"/>
            </a:endParaRPr>
          </a:p>
        </p:txBody>
      </p:sp>
      <p:sp>
        <p:nvSpPr>
          <p:cNvPr id="5" name="Date Placeholder 4"/>
          <p:cNvSpPr>
            <a:spLocks noGrp="1"/>
          </p:cNvSpPr>
          <p:nvPr>
            <p:ph type="dt" sz="quarter" idx="1"/>
          </p:nvPr>
        </p:nvSpPr>
        <p:spPr/>
        <p:txBody>
          <a:bodyPr/>
          <a:lstStyle/>
          <a:p>
            <a:pPr>
              <a:defRPr/>
            </a:pPr>
            <a:fld id="{6927C06B-82A0-458F-B138-DF790CD965FB}" type="datetime1">
              <a:rPr lang="en-US" smtClean="0"/>
              <a:pPr>
                <a:defRPr/>
              </a:pPr>
              <a:t>8/29/2011</a:t>
            </a:fld>
            <a:endParaRPr lang="en-US" dirty="0"/>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Tx/>
              <a:buChar char="-"/>
            </a:pPr>
            <a:r>
              <a:rPr lang="en-US" dirty="0" smtClean="0">
                <a:ea typeface="ＭＳ Ｐゴシック"/>
                <a:cs typeface="ＭＳ Ｐゴシック"/>
              </a:rPr>
              <a:t>Children (1-3) </a:t>
            </a:r>
          </a:p>
          <a:p>
            <a:pPr>
              <a:buFontTx/>
              <a:buChar char="-"/>
            </a:pPr>
            <a:r>
              <a:rPr lang="en-US" dirty="0" smtClean="0">
                <a:ea typeface="ＭＳ Ｐゴシック"/>
                <a:cs typeface="ＭＳ Ｐゴシック"/>
              </a:rPr>
              <a:t> Sites (5-6)</a:t>
            </a:r>
          </a:p>
          <a:p>
            <a:pPr>
              <a:buFontTx/>
              <a:buChar char="-"/>
            </a:pPr>
            <a:r>
              <a:rPr lang="en-US" dirty="0" smtClean="0">
                <a:ea typeface="ＭＳ Ｐゴシック"/>
                <a:cs typeface="ＭＳ Ｐゴシック"/>
              </a:rPr>
              <a:t> Workforce (7-8)</a:t>
            </a:r>
          </a:p>
          <a:p>
            <a:pPr>
              <a:buFontTx/>
              <a:buChar char="-"/>
            </a:pPr>
            <a:r>
              <a:rPr lang="en-US" dirty="0" smtClean="0">
                <a:ea typeface="ＭＳ Ｐゴシック"/>
                <a:cs typeface="ＭＳ Ｐゴシック"/>
              </a:rPr>
              <a:t> Linkage to K-12 and other key programs - for longitudinal and comprehensive perspective</a:t>
            </a:r>
          </a:p>
          <a:p>
            <a:pPr>
              <a:buFontTx/>
              <a:buChar char="-"/>
            </a:pPr>
            <a:r>
              <a:rPr lang="en-US" dirty="0" smtClean="0">
                <a:ea typeface="ＭＳ Ｐゴシック"/>
                <a:cs typeface="ＭＳ Ｐゴシック"/>
              </a:rPr>
              <a:t> Governance and privacy (9-10)</a:t>
            </a:r>
          </a:p>
          <a:p>
            <a:pPr>
              <a:buFontTx/>
              <a:buChar char="-"/>
            </a:pPr>
            <a:endParaRPr lang="en-US" dirty="0" smtClean="0">
              <a:ea typeface="ＭＳ Ｐゴシック"/>
              <a:cs typeface="ＭＳ Ｐゴシック"/>
            </a:endParaRPr>
          </a:p>
          <a:p>
            <a:pPr>
              <a:buFontTx/>
              <a:buChar char="-"/>
            </a:pPr>
            <a:r>
              <a:rPr lang="en-US" dirty="0" smtClean="0">
                <a:ea typeface="ＭＳ Ｐゴシック"/>
                <a:cs typeface="ＭＳ Ｐゴシック"/>
              </a:rPr>
              <a:t>Importance of a unique identifier</a:t>
            </a:r>
          </a:p>
          <a:p>
            <a:pPr>
              <a:buFontTx/>
              <a:buChar char="-"/>
            </a:pPr>
            <a:r>
              <a:rPr lang="en-US" dirty="0" smtClean="0">
                <a:ea typeface="ＭＳ Ｐゴシック"/>
                <a:cs typeface="ＭＳ Ｐゴシック"/>
              </a:rPr>
              <a:t> Importance of linking among child,</a:t>
            </a:r>
            <a:r>
              <a:rPr lang="en-US" baseline="0" dirty="0" smtClean="0">
                <a:ea typeface="ＭＳ Ｐゴシック"/>
                <a:cs typeface="ＭＳ Ｐゴシック"/>
              </a:rPr>
              <a:t> site, and workforce</a:t>
            </a:r>
            <a:endParaRPr lang="en-US" dirty="0" smtClean="0">
              <a:ea typeface="ＭＳ Ｐゴシック"/>
              <a:cs typeface="ＭＳ Ｐゴシック"/>
            </a:endParaRPr>
          </a:p>
          <a:p>
            <a:pPr>
              <a:buFontTx/>
              <a:buChar char="-"/>
            </a:pPr>
            <a:r>
              <a:rPr lang="en-US" dirty="0" smtClean="0">
                <a:ea typeface="ＭＳ Ｐゴシック"/>
                <a:cs typeface="ＭＳ Ｐゴシック"/>
              </a:rPr>
              <a:t>Data elements to be determined by local/state stakeholders</a:t>
            </a:r>
          </a:p>
          <a:p>
            <a:pPr>
              <a:buFontTx/>
              <a:buChar char="-"/>
            </a:pPr>
            <a:endParaRPr lang="en-US" dirty="0" smtClean="0">
              <a:ea typeface="ＭＳ Ｐゴシック"/>
              <a:cs typeface="ＭＳ Ｐゴシック"/>
            </a:endParaRPr>
          </a:p>
          <a:p>
            <a:r>
              <a:rPr lang="en-US" dirty="0" smtClean="0">
                <a:ea typeface="ＭＳ Ｐゴシック"/>
                <a:cs typeface="ＭＳ Ｐゴシック"/>
              </a:rPr>
              <a:t>Governance body:</a:t>
            </a:r>
          </a:p>
          <a:p>
            <a:pPr>
              <a:buFontTx/>
              <a:buChar char="-"/>
            </a:pPr>
            <a:r>
              <a:rPr lang="en-US" dirty="0" smtClean="0">
                <a:ea typeface="ＭＳ Ｐゴシック"/>
                <a:cs typeface="ＭＳ Ｐゴシック"/>
              </a:rPr>
              <a:t> Oversees the overall mission and development of the data system</a:t>
            </a:r>
          </a:p>
          <a:p>
            <a:pPr>
              <a:buFontTx/>
              <a:buChar char="-"/>
            </a:pPr>
            <a:r>
              <a:rPr lang="en-US" dirty="0" smtClean="0">
                <a:ea typeface="ＭＳ Ｐゴシック"/>
                <a:cs typeface="ＭＳ Ｐゴシック"/>
              </a:rPr>
              <a:t> Ensures quality of data</a:t>
            </a:r>
          </a:p>
          <a:p>
            <a:pPr>
              <a:buFontTx/>
              <a:buChar char="-"/>
            </a:pPr>
            <a:r>
              <a:rPr lang="en-US" dirty="0" smtClean="0">
                <a:ea typeface="ＭＳ Ｐゴシック"/>
                <a:cs typeface="ＭＳ Ｐゴシック"/>
              </a:rPr>
              <a:t> Set policies around data sharing and common data definitions and…</a:t>
            </a:r>
          </a:p>
          <a:p>
            <a:pPr>
              <a:buFontTx/>
              <a:buChar char="-"/>
            </a:pPr>
            <a:r>
              <a:rPr lang="en-US" dirty="0" smtClean="0">
                <a:ea typeface="ＭＳ Ｐゴシック"/>
                <a:cs typeface="ＭＳ Ｐゴシック"/>
              </a:rPr>
              <a:t> Ensure appropriate data access and use – privacy and security of data</a:t>
            </a:r>
          </a:p>
          <a:p>
            <a:pPr>
              <a:buFontTx/>
              <a:buChar char="-"/>
            </a:pPr>
            <a:endParaRPr lang="en-US" dirty="0" smtClean="0">
              <a:ea typeface="ＭＳ Ｐゴシック"/>
              <a:cs typeface="ＭＳ Ｐゴシック"/>
            </a:endParaRPr>
          </a:p>
          <a:p>
            <a:pPr>
              <a:buFontTx/>
              <a:buNone/>
            </a:pPr>
            <a:r>
              <a:rPr lang="en-US" dirty="0" smtClean="0">
                <a:ea typeface="ＭＳ Ｐゴシック"/>
                <a:cs typeface="ＭＳ Ｐゴシック"/>
              </a:rPr>
              <a:t>Access</a:t>
            </a:r>
            <a:r>
              <a:rPr lang="en-US" baseline="0" dirty="0" smtClean="0">
                <a:ea typeface="ＭＳ Ｐゴシック"/>
                <a:cs typeface="ＭＳ Ｐゴシック"/>
              </a:rPr>
              <a:t> and use</a:t>
            </a:r>
            <a:endParaRPr lang="en-US" dirty="0" smtClean="0">
              <a:ea typeface="ＭＳ Ｐゴシック"/>
              <a:cs typeface="ＭＳ Ｐゴシック"/>
            </a:endParaRPr>
          </a:p>
          <a:p>
            <a:pPr marL="228600" indent="-228600">
              <a:buFontTx/>
              <a:buAutoNum type="arabicPeriod"/>
              <a:defRPr/>
            </a:pPr>
            <a:r>
              <a:rPr lang="en-US" dirty="0" smtClean="0"/>
              <a:t>This needs to be audience specific. Teachers and parents need individual child data, but program administrators and legislators don’t. </a:t>
            </a:r>
          </a:p>
          <a:p>
            <a:pPr marL="228600" indent="-228600">
              <a:buFontTx/>
              <a:buAutoNum type="arabicPeriod"/>
              <a:defRPr/>
            </a:pPr>
            <a:r>
              <a:rPr lang="en-US" dirty="0" smtClean="0"/>
              <a:t>Everyone needs support to interpret the data and then use it to inform their actions – importance of partnerships with research and higher ed.</a:t>
            </a:r>
          </a:p>
          <a:p>
            <a:pPr marL="228600" indent="-228600">
              <a:buFontTx/>
              <a:buAutoNum type="arabicPeriod"/>
              <a:defRPr/>
            </a:pPr>
            <a:r>
              <a:rPr lang="en-US" dirty="0" smtClean="0"/>
              <a:t>Data systems can’t answer all your questions. Sometimes, you need a more rigorous research design to make definitive conclusions about something and the data system can provide datasets that researchers can mine.</a:t>
            </a:r>
          </a:p>
          <a:p>
            <a:pPr>
              <a:buFontTx/>
              <a:buChar char="-"/>
            </a:pPr>
            <a:endParaRPr lang="en-US" dirty="0" smtClean="0">
              <a:ea typeface="ＭＳ Ｐゴシック"/>
              <a:cs typeface="ＭＳ Ｐゴシック"/>
            </a:endParaRPr>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8/29/2011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1050" dirty="0" smtClean="0"/>
              <a:t>These are all things that a governance body can facilitate or set policies around – what needs to happen if data are to useful for continuous improvement efforts – or become “actionable.”</a:t>
            </a:r>
          </a:p>
          <a:p>
            <a:pPr>
              <a:defRPr/>
            </a:pPr>
            <a:endParaRPr lang="en-US" sz="1050" dirty="0" smtClean="0"/>
          </a:p>
          <a:p>
            <a:pPr>
              <a:defRPr/>
            </a:pPr>
            <a:r>
              <a:rPr lang="en-US" sz="1050" dirty="0" smtClean="0">
                <a:ea typeface="ＭＳ Ｐゴシック"/>
                <a:cs typeface="ＭＳ Ｐゴシック"/>
              </a:rPr>
              <a:t>Access and use</a:t>
            </a:r>
          </a:p>
          <a:p>
            <a:pPr marL="228600" indent="-228600">
              <a:buFontTx/>
              <a:buAutoNum type="arabicPeriod"/>
              <a:defRPr/>
            </a:pPr>
            <a:r>
              <a:rPr lang="en-US" sz="1050" dirty="0" smtClean="0"/>
              <a:t>This needs to be audience specific. Teachers and parents need individual child data, but program administrators and legislators don’t. </a:t>
            </a:r>
          </a:p>
          <a:p>
            <a:pPr marL="228600" indent="-228600">
              <a:buFontTx/>
              <a:buAutoNum type="arabicPeriod" startAt="2"/>
              <a:defRPr/>
            </a:pPr>
            <a:r>
              <a:rPr lang="en-US" sz="1050" dirty="0" smtClean="0"/>
              <a:t>Privacy – Transparency - Who has access? How do they get access? What data do they have access to? With whom are the data shared? – and most importantly – WHY? What’s the purpose?</a:t>
            </a:r>
          </a:p>
          <a:p>
            <a:pPr marL="228600" indent="-228600">
              <a:buFontTx/>
              <a:buAutoNum type="arabicPeriod" startAt="2"/>
              <a:defRPr/>
            </a:pPr>
            <a:r>
              <a:rPr lang="en-US" sz="1050" dirty="0" smtClean="0"/>
              <a:t>Everyone needs support to interpret the data and then use it to inform their actions – importance of partnerships with research and higher ed.</a:t>
            </a:r>
          </a:p>
          <a:p>
            <a:pPr marL="228600" indent="-228600">
              <a:buFontTx/>
              <a:buAutoNum type="arabicPeriod" startAt="2"/>
              <a:defRPr/>
            </a:pPr>
            <a:r>
              <a:rPr lang="en-US" sz="1050" dirty="0" smtClean="0"/>
              <a:t>Data systems can’t answer all your questions. Sometimes, you need a more rigorous research design to make definitive conclusions about something and the data system can provide datasets that researchers can mine.</a:t>
            </a:r>
          </a:p>
          <a:p>
            <a:pPr>
              <a:defRPr/>
            </a:pPr>
            <a:endParaRPr lang="en-US" sz="1050" dirty="0" smtClean="0"/>
          </a:p>
          <a:p>
            <a:pPr>
              <a:defRPr/>
            </a:pPr>
            <a:r>
              <a:rPr lang="en-US" sz="1050" dirty="0" smtClean="0"/>
              <a:t>What researchers can bring to the table…</a:t>
            </a:r>
          </a:p>
          <a:p>
            <a:pPr>
              <a:buFontTx/>
              <a:buChar char="-"/>
              <a:defRPr/>
            </a:pPr>
            <a:r>
              <a:rPr lang="en-US" sz="1050" dirty="0" smtClean="0"/>
              <a:t>Training</a:t>
            </a:r>
          </a:p>
          <a:p>
            <a:pPr>
              <a:buFontTx/>
              <a:buChar char="-"/>
              <a:defRPr/>
            </a:pPr>
            <a:r>
              <a:rPr lang="en-US" sz="1050" dirty="0" smtClean="0"/>
              <a:t> Interpret data</a:t>
            </a:r>
          </a:p>
          <a:p>
            <a:pPr>
              <a:buFontTx/>
              <a:buChar char="-"/>
              <a:defRPr/>
            </a:pPr>
            <a:r>
              <a:rPr lang="en-US" sz="1050" dirty="0" smtClean="0"/>
              <a:t> Conduct more intentional studies to answer policy-relevant questions (trends vs. causation)</a:t>
            </a:r>
          </a:p>
          <a:p>
            <a:pPr>
              <a:defRPr/>
            </a:pPr>
            <a:endParaRPr lang="en-US" sz="1050" dirty="0" smtClean="0"/>
          </a:p>
          <a:p>
            <a:pPr>
              <a:defRPr/>
            </a:pPr>
            <a:r>
              <a:rPr lang="en-US" sz="1050" dirty="0" smtClean="0"/>
              <a:t>Building capacity through…</a:t>
            </a:r>
          </a:p>
          <a:p>
            <a:pPr>
              <a:buFontTx/>
              <a:buChar char="-"/>
              <a:defRPr/>
            </a:pPr>
            <a:r>
              <a:rPr lang="en-US" sz="1050" dirty="0" smtClean="0"/>
              <a:t>Training programs</a:t>
            </a:r>
          </a:p>
          <a:p>
            <a:pPr>
              <a:buFontTx/>
              <a:buChar char="-"/>
              <a:defRPr/>
            </a:pPr>
            <a:r>
              <a:rPr lang="en-US" sz="1050" dirty="0" smtClean="0"/>
              <a:t> professional development opportunities</a:t>
            </a:r>
          </a:p>
          <a:p>
            <a:pPr>
              <a:buFontTx/>
              <a:buChar char="-"/>
              <a:defRPr/>
            </a:pPr>
            <a:r>
              <a:rPr lang="en-US" sz="1050" dirty="0" smtClean="0"/>
              <a:t> communication with parents</a:t>
            </a:r>
          </a:p>
          <a:p>
            <a:pPr>
              <a:buFontTx/>
              <a:buChar char="-"/>
              <a:defRPr/>
            </a:pPr>
            <a:endParaRPr lang="en-US" sz="1050" dirty="0" smtClean="0"/>
          </a:p>
          <a:p>
            <a:pPr>
              <a:defRPr/>
            </a:pPr>
            <a:r>
              <a:rPr lang="en-US" sz="1050" dirty="0" smtClean="0"/>
              <a:t>Supporting stakeholders to understand AND use the data appropriately</a:t>
            </a:r>
          </a:p>
          <a:p>
            <a:pPr>
              <a:defRPr/>
            </a:pPr>
            <a:r>
              <a:rPr lang="en-US" sz="1050" dirty="0" smtClean="0"/>
              <a:t>- high-stakes vs. continuous improvement</a:t>
            </a:r>
          </a:p>
          <a:p>
            <a:pPr>
              <a:buFontTx/>
              <a:buChar char="-"/>
              <a:defRPr/>
            </a:pPr>
            <a:endParaRPr lang="en-US" sz="1050" dirty="0" smtClean="0"/>
          </a:p>
          <a:p>
            <a:pPr>
              <a:buFontTx/>
              <a:buChar char="-"/>
              <a:defRPr/>
            </a:pPr>
            <a:endParaRPr lang="en-US" sz="1050" dirty="0" smtClean="0"/>
          </a:p>
          <a:p>
            <a:pPr>
              <a:defRPr/>
            </a:pPr>
            <a:endParaRPr lang="en-US" sz="1050" dirty="0" smtClean="0"/>
          </a:p>
          <a:p>
            <a:pPr>
              <a:defRPr/>
            </a:pPr>
            <a:endParaRPr lang="en-US" sz="1050" dirty="0" smtClean="0"/>
          </a:p>
          <a:p>
            <a:pPr>
              <a:defRPr/>
            </a:pPr>
            <a:endParaRPr lang="en-US" sz="1050" dirty="0" smtClean="0"/>
          </a:p>
          <a:p>
            <a:pPr>
              <a:defRPr/>
            </a:pPr>
            <a:endParaRPr lang="en-US" sz="1050" dirty="0" smtClean="0"/>
          </a:p>
          <a:p>
            <a:pPr>
              <a:defRPr/>
            </a:pPr>
            <a:endParaRPr lang="en-US" sz="1050" dirty="0"/>
          </a:p>
        </p:txBody>
      </p:sp>
      <p:sp>
        <p:nvSpPr>
          <p:cNvPr id="4" name="Slide Number Placeholder 3"/>
          <p:cNvSpPr>
            <a:spLocks noGrp="1"/>
          </p:cNvSpPr>
          <p:nvPr>
            <p:ph type="sldNum" sz="quarter" idx="5"/>
          </p:nvPr>
        </p:nvSpPr>
        <p:spPr/>
        <p:txBody>
          <a:bodyPr/>
          <a:lstStyle/>
          <a:p>
            <a:pPr>
              <a:defRPr/>
            </a:pPr>
            <a:fld id="{E27BEDED-5849-41F4-97E1-55ADA09E87D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0" y="2667000"/>
            <a:ext cx="7620000" cy="4191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AutoShape 16"/>
          <p:cNvCxnSpPr>
            <a:cxnSpLocks noChangeShapeType="1"/>
          </p:cNvCxnSpPr>
          <p:nvPr/>
        </p:nvCxnSpPr>
        <p:spPr bwMode="auto">
          <a:xfrm>
            <a:off x="2093913" y="1808163"/>
            <a:ext cx="4803775" cy="1587"/>
          </a:xfrm>
          <a:prstGeom prst="bentConnector3">
            <a:avLst>
              <a:gd name="adj1" fmla="val 50000"/>
            </a:avLst>
          </a:prstGeom>
          <a:noFill/>
          <a:ln w="38100">
            <a:solidFill>
              <a:schemeClr val="accent6">
                <a:lumMod val="50000"/>
              </a:schemeClr>
            </a:solidFill>
            <a:miter lim="800000"/>
            <a:headEnd/>
            <a:tailEnd/>
          </a:ln>
        </p:spPr>
      </p:cxnSp>
      <p:sp>
        <p:nvSpPr>
          <p:cNvPr id="6" name="Rectangle 5"/>
          <p:cNvSpPr/>
          <p:nvPr userDrawn="1"/>
        </p:nvSpPr>
        <p:spPr>
          <a:xfrm>
            <a:off x="838200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838200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2"/>
          <p:cNvPicPr>
            <a:picLocks noChangeAspect="1" noChangeArrowheads="1"/>
          </p:cNvPicPr>
          <p:nvPr userDrawn="1"/>
        </p:nvPicPr>
        <p:blipFill>
          <a:blip r:embed="rId2" cstate="print"/>
          <a:srcRect/>
          <a:stretch>
            <a:fillRect/>
          </a:stretch>
        </p:blipFill>
        <p:spPr bwMode="auto">
          <a:xfrm>
            <a:off x="1752600" y="0"/>
            <a:ext cx="5410200" cy="2573338"/>
          </a:xfrm>
          <a:prstGeom prst="rect">
            <a:avLst/>
          </a:prstGeom>
          <a:noFill/>
          <a:ln w="9525">
            <a:noFill/>
            <a:miter lim="800000"/>
            <a:headEnd/>
            <a:tailEnd/>
          </a:ln>
        </p:spPr>
      </p:pic>
      <p:pic>
        <p:nvPicPr>
          <p:cNvPr id="11" name="Picture 13"/>
          <p:cNvPicPr>
            <a:picLocks noChangeAspect="1" noChangeArrowheads="1"/>
          </p:cNvPicPr>
          <p:nvPr userDrawn="1"/>
        </p:nvPicPr>
        <p:blipFill>
          <a:blip r:embed="rId3" cstate="print"/>
          <a:srcRect/>
          <a:stretch>
            <a:fillRect/>
          </a:stretch>
        </p:blipFill>
        <p:spPr bwMode="auto">
          <a:xfrm>
            <a:off x="2971800" y="5181600"/>
            <a:ext cx="3124200" cy="1367520"/>
          </a:xfrm>
          <a:prstGeom prst="rect">
            <a:avLst/>
          </a:prstGeom>
          <a:noFill/>
          <a:ln w="9525">
            <a:noFill/>
            <a:miter lim="800000"/>
            <a:headEnd/>
            <a:tailEnd/>
          </a:ln>
        </p:spPr>
      </p:pic>
      <p:sp>
        <p:nvSpPr>
          <p:cNvPr id="2" name="Title 1"/>
          <p:cNvSpPr>
            <a:spLocks noGrp="1"/>
          </p:cNvSpPr>
          <p:nvPr>
            <p:ph type="ctrTitle"/>
          </p:nvPr>
        </p:nvSpPr>
        <p:spPr>
          <a:xfrm>
            <a:off x="685800" y="2590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19EAC8-83FE-4204-B817-779BFAF53674}" type="datetime1">
              <a:rPr lang="en-US"/>
              <a:pPr>
                <a:defRPr/>
              </a:pPr>
              <a:t>8/29/2011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22A94C47-27DB-4FFF-B750-E4B43A1CF6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9975AE-D4B6-4383-93E4-436C5973AF90}" type="datetime1">
              <a:rPr lang="en-US"/>
              <a:pPr>
                <a:defRPr/>
              </a:pPr>
              <a:t>8/29/2011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8E50A758-ACC2-4503-ACE6-60BF2BDF45C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3E1FB3-F024-486F-884F-A429E0FA52B8}" type="datetime1">
              <a:rPr lang="en-US"/>
              <a:pPr>
                <a:defRPr/>
              </a:pPr>
              <a:t>8/29/2011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2EE07BB4-0443-4942-BE0D-91230164AB9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BD7010-7284-4AC3-A99B-4035D7ABF2E5}" type="datetime1">
              <a:rPr lang="en-US"/>
              <a:pPr>
                <a:defRPr/>
              </a:pPr>
              <a:t>8/29/2011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D6C0812F-A024-4E0A-BD90-4EA2FF3E1C8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9177AA-4E98-42CE-8ABB-1EF9E22DE40A}" type="datetime1">
              <a:rPr lang="en-US"/>
              <a:pPr>
                <a:defRPr/>
              </a:pPr>
              <a:t>8/29/2011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BAA09C35-79E3-489B-A1FC-90B381166D4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C8CF32-262B-4C53-A115-4B63DE7BDCFD}" type="datetime1">
              <a:rPr lang="en-US"/>
              <a:pPr>
                <a:defRPr/>
              </a:pPr>
              <a:t>8/29/2011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www.ECEdata.org</a:t>
            </a:r>
          </a:p>
        </p:txBody>
      </p:sp>
      <p:sp>
        <p:nvSpPr>
          <p:cNvPr id="9" name="Slide Number Placeholder 5"/>
          <p:cNvSpPr>
            <a:spLocks noGrp="1"/>
          </p:cNvSpPr>
          <p:nvPr>
            <p:ph type="sldNum" sz="quarter" idx="12"/>
          </p:nvPr>
        </p:nvSpPr>
        <p:spPr/>
        <p:txBody>
          <a:bodyPr/>
          <a:lstStyle>
            <a:lvl1pPr>
              <a:defRPr/>
            </a:lvl1pPr>
          </a:lstStyle>
          <a:p>
            <a:pPr>
              <a:defRPr/>
            </a:pPr>
            <a:fld id="{D33CADEC-D70F-4456-9015-715B357C042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FD4EC0-1BC0-4C89-9419-8ABCC66A4D53}" type="datetime1">
              <a:rPr lang="en-US"/>
              <a:pPr>
                <a:defRPr/>
              </a:pPr>
              <a:t>8/29/2011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www.ECEdata.org</a:t>
            </a:r>
          </a:p>
        </p:txBody>
      </p:sp>
      <p:sp>
        <p:nvSpPr>
          <p:cNvPr id="5" name="Slide Number Placeholder 5"/>
          <p:cNvSpPr>
            <a:spLocks noGrp="1"/>
          </p:cNvSpPr>
          <p:nvPr>
            <p:ph type="sldNum" sz="quarter" idx="12"/>
          </p:nvPr>
        </p:nvSpPr>
        <p:spPr/>
        <p:txBody>
          <a:bodyPr/>
          <a:lstStyle>
            <a:lvl1pPr>
              <a:defRPr/>
            </a:lvl1pPr>
          </a:lstStyle>
          <a:p>
            <a:pPr>
              <a:defRPr/>
            </a:pPr>
            <a:fld id="{52AD5DC0-B966-49E8-AF26-39A97CE78A1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917350-914C-4F9A-9588-7D972F5FFC8B}" type="datetime1">
              <a:rPr lang="en-US"/>
              <a:pPr>
                <a:defRPr/>
              </a:pPr>
              <a:t>8/29/2011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www.ECEdata.org</a:t>
            </a:r>
          </a:p>
        </p:txBody>
      </p:sp>
      <p:sp>
        <p:nvSpPr>
          <p:cNvPr id="4" name="Slide Number Placeholder 5"/>
          <p:cNvSpPr>
            <a:spLocks noGrp="1"/>
          </p:cNvSpPr>
          <p:nvPr>
            <p:ph type="sldNum" sz="quarter" idx="12"/>
          </p:nvPr>
        </p:nvSpPr>
        <p:spPr/>
        <p:txBody>
          <a:bodyPr/>
          <a:lstStyle>
            <a:lvl1pPr>
              <a:defRPr/>
            </a:lvl1pPr>
          </a:lstStyle>
          <a:p>
            <a:pPr>
              <a:defRPr/>
            </a:pPr>
            <a:fld id="{B39E95D2-2100-4461-8221-32964CD04FB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EB0634-FA98-4DF6-9C35-CB1172E43FE8}" type="datetime1">
              <a:rPr lang="en-US"/>
              <a:pPr>
                <a:defRPr/>
              </a:pPr>
              <a:t>8/29/2011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71533217-B292-43C4-8838-A4075E0A7BC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B7565D-3556-45AF-A445-B6EDEABE785D}" type="datetime1">
              <a:rPr lang="en-US"/>
              <a:pPr>
                <a:defRPr/>
              </a:pPr>
              <a:t>8/29/2011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2BD82C26-B12A-427D-B97B-CFC7E3C0C4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371600"/>
            <a:ext cx="914400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srcRect l="932" b="64178"/>
          <a:stretch>
            <a:fillRect/>
          </a:stretch>
        </p:blipFill>
        <p:spPr bwMode="auto">
          <a:xfrm>
            <a:off x="0" y="6629400"/>
            <a:ext cx="9144000" cy="258763"/>
          </a:xfrm>
          <a:prstGeom prst="rect">
            <a:avLst/>
          </a:prstGeom>
          <a:noFill/>
          <a:ln w="9525">
            <a:noFill/>
            <a:miter lim="800000"/>
            <a:headEnd/>
            <a:tailEnd/>
          </a:ln>
        </p:spPr>
      </p:pic>
      <p:sp>
        <p:nvSpPr>
          <p:cNvPr id="2" name="Title 1"/>
          <p:cNvSpPr>
            <a:spLocks noGrp="1"/>
          </p:cNvSpPr>
          <p:nvPr>
            <p:ph type="title"/>
          </p:nvPr>
        </p:nvSpPr>
        <p:spPr/>
        <p:txBody>
          <a:bodyPr/>
          <a:lstStyle>
            <a:lvl1pPr>
              <a:defRPr sz="4000">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5">
                  <a:lumMod val="60000"/>
                  <a:lumOff val="40000"/>
                </a:schemeClr>
              </a:buClr>
              <a:buFont typeface="Wingdings" pitchFamily="2" charset="2"/>
              <a:buChar char="§"/>
              <a:defRPr>
                <a:solidFill>
                  <a:srgbClr val="002060"/>
                </a:solidFill>
              </a:defRPr>
            </a:lvl1pPr>
            <a:lvl2pPr>
              <a:buClr>
                <a:schemeClr val="accent5">
                  <a:lumMod val="60000"/>
                  <a:lumOff val="40000"/>
                </a:schemeClr>
              </a:buClr>
              <a:buFont typeface="Wingdings" pitchFamily="2" charset="2"/>
              <a:buChar char="§"/>
              <a:defRPr>
                <a:solidFill>
                  <a:srgbClr val="002060"/>
                </a:solidFill>
              </a:defRPr>
            </a:lvl2pPr>
            <a:lvl3pPr>
              <a:buClr>
                <a:schemeClr val="accent5">
                  <a:lumMod val="60000"/>
                  <a:lumOff val="40000"/>
                </a:schemeClr>
              </a:buClr>
              <a:buFont typeface="Wingdings" pitchFamily="2" charset="2"/>
              <a:buChar char="§"/>
              <a:defRPr>
                <a:solidFill>
                  <a:srgbClr val="002060"/>
                </a:solidFill>
              </a:defRPr>
            </a:lvl3pPr>
            <a:lvl4pPr>
              <a:buClr>
                <a:schemeClr val="accent5">
                  <a:lumMod val="60000"/>
                  <a:lumOff val="40000"/>
                </a:schemeClr>
              </a:buClr>
              <a:buFont typeface="Wingdings" pitchFamily="2" charset="2"/>
              <a:buChar char="§"/>
              <a:defRPr>
                <a:solidFill>
                  <a:srgbClr val="002060"/>
                </a:solidFill>
              </a:defRPr>
            </a:lvl4pPr>
            <a:lvl5pPr>
              <a:buClr>
                <a:schemeClr val="accent5">
                  <a:lumMod val="60000"/>
                  <a:lumOff val="40000"/>
                </a:schemeClr>
              </a:buClr>
              <a:buFont typeface="Wingdings" pitchFamily="2" charset="2"/>
              <a:buChar cha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36439D-6DF8-4920-80F8-3749D6898E4A}" type="datetime1">
              <a:rPr lang="en-US"/>
              <a:pPr>
                <a:defRPr/>
              </a:pPr>
              <a:t>8/29/2011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5F7E2CEA-C27D-4340-B5EA-8348726F8C7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18513-3A1E-49D3-874C-764451DE373B}" type="datetime1">
              <a:rPr lang="en-US"/>
              <a:pPr>
                <a:defRPr/>
              </a:pPr>
              <a:t>8/29/2011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204CE545-2EEF-475F-B166-47E2CDA6C01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0" y="2667000"/>
            <a:ext cx="7620000" cy="4191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AutoShape 16"/>
          <p:cNvCxnSpPr>
            <a:cxnSpLocks noChangeShapeType="1"/>
          </p:cNvCxnSpPr>
          <p:nvPr/>
        </p:nvCxnSpPr>
        <p:spPr bwMode="auto">
          <a:xfrm>
            <a:off x="2093913" y="1808163"/>
            <a:ext cx="4803775" cy="1587"/>
          </a:xfrm>
          <a:prstGeom prst="bentConnector3">
            <a:avLst>
              <a:gd name="adj1" fmla="val 50000"/>
            </a:avLst>
          </a:prstGeom>
          <a:noFill/>
          <a:ln w="38100">
            <a:solidFill>
              <a:schemeClr val="accent6">
                <a:lumMod val="50000"/>
              </a:schemeClr>
            </a:solidFill>
            <a:miter lim="800000"/>
            <a:headEnd/>
            <a:tailEnd/>
          </a:ln>
        </p:spPr>
      </p:cxnSp>
      <p:sp>
        <p:nvSpPr>
          <p:cNvPr id="6" name="Rectangle 5"/>
          <p:cNvSpPr/>
          <p:nvPr userDrawn="1"/>
        </p:nvSpPr>
        <p:spPr>
          <a:xfrm>
            <a:off x="838200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838200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userDrawn="1"/>
        </p:nvSpPr>
        <p:spPr>
          <a:xfrm>
            <a:off x="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2"/>
          <p:cNvPicPr>
            <a:picLocks noChangeAspect="1" noChangeArrowheads="1"/>
          </p:cNvPicPr>
          <p:nvPr userDrawn="1"/>
        </p:nvPicPr>
        <p:blipFill>
          <a:blip r:embed="rId2" cstate="print"/>
          <a:srcRect/>
          <a:stretch>
            <a:fillRect/>
          </a:stretch>
        </p:blipFill>
        <p:spPr bwMode="auto">
          <a:xfrm>
            <a:off x="1752600" y="0"/>
            <a:ext cx="5410200" cy="2573338"/>
          </a:xfrm>
          <a:prstGeom prst="rect">
            <a:avLst/>
          </a:prstGeom>
          <a:noFill/>
          <a:ln w="9525">
            <a:noFill/>
            <a:miter lim="800000"/>
            <a:headEnd/>
            <a:tailEnd/>
          </a:ln>
        </p:spPr>
      </p:pic>
      <p:pic>
        <p:nvPicPr>
          <p:cNvPr id="11" name="Picture 2"/>
          <p:cNvPicPr>
            <a:picLocks noChangeAspect="1" noChangeArrowheads="1"/>
          </p:cNvPicPr>
          <p:nvPr userDrawn="1"/>
        </p:nvPicPr>
        <p:blipFill>
          <a:blip r:embed="rId3" cstate="print"/>
          <a:srcRect/>
          <a:stretch>
            <a:fillRect/>
          </a:stretch>
        </p:blipFill>
        <p:spPr bwMode="auto">
          <a:xfrm>
            <a:off x="3200400" y="5395913"/>
            <a:ext cx="2743200" cy="1111250"/>
          </a:xfrm>
          <a:prstGeom prst="rect">
            <a:avLst/>
          </a:prstGeom>
          <a:noFill/>
          <a:ln w="9525">
            <a:noFill/>
            <a:miter lim="800000"/>
            <a:headEnd/>
            <a:tailEnd/>
          </a:ln>
        </p:spPr>
      </p:pic>
      <p:sp>
        <p:nvSpPr>
          <p:cNvPr id="2" name="Title 1"/>
          <p:cNvSpPr>
            <a:spLocks noGrp="1"/>
          </p:cNvSpPr>
          <p:nvPr>
            <p:ph type="ctrTitle"/>
          </p:nvPr>
        </p:nvSpPr>
        <p:spPr>
          <a:xfrm>
            <a:off x="685800" y="2590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p:txBody>
          <a:bodyPr/>
          <a:lstStyle>
            <a:lvl1pPr>
              <a:defRPr/>
            </a:lvl1pPr>
          </a:lstStyle>
          <a:p>
            <a:pPr>
              <a:defRPr/>
            </a:pPr>
            <a:fld id="{D77D30B8-3221-4CD2-AE7B-89FF62EE5D1D}" type="datetime1">
              <a:rPr lang="en-US"/>
              <a:pPr>
                <a:defRPr/>
              </a:pPr>
              <a:t>8/29/2011</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A3706763-947E-4411-A20C-748ADF12484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371600"/>
            <a:ext cx="914400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srcRect l="932" b="64178"/>
          <a:stretch>
            <a:fillRect/>
          </a:stretch>
        </p:blipFill>
        <p:spPr bwMode="auto">
          <a:xfrm>
            <a:off x="0" y="6629400"/>
            <a:ext cx="9144000" cy="258763"/>
          </a:xfrm>
          <a:prstGeom prst="rect">
            <a:avLst/>
          </a:prstGeom>
          <a:noFill/>
          <a:ln w="9525">
            <a:noFill/>
            <a:miter lim="800000"/>
            <a:headEnd/>
            <a:tailEnd/>
          </a:ln>
        </p:spPr>
      </p:pic>
      <p:sp>
        <p:nvSpPr>
          <p:cNvPr id="2" name="Title 1"/>
          <p:cNvSpPr>
            <a:spLocks noGrp="1"/>
          </p:cNvSpPr>
          <p:nvPr>
            <p:ph type="title"/>
          </p:nvPr>
        </p:nvSpPr>
        <p:spPr/>
        <p:txBody>
          <a:bodyPr/>
          <a:lstStyle>
            <a:lvl1pPr>
              <a:defRPr sz="4000">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5">
                  <a:lumMod val="60000"/>
                  <a:lumOff val="40000"/>
                </a:schemeClr>
              </a:buClr>
              <a:buFont typeface="Wingdings" pitchFamily="2" charset="2"/>
              <a:buChar char="§"/>
              <a:defRPr>
                <a:solidFill>
                  <a:srgbClr val="002060"/>
                </a:solidFill>
              </a:defRPr>
            </a:lvl1pPr>
            <a:lvl2pPr>
              <a:buClr>
                <a:schemeClr val="accent5">
                  <a:lumMod val="60000"/>
                  <a:lumOff val="40000"/>
                </a:schemeClr>
              </a:buClr>
              <a:buFont typeface="Wingdings" pitchFamily="2" charset="2"/>
              <a:buChar char="§"/>
              <a:defRPr>
                <a:solidFill>
                  <a:srgbClr val="002060"/>
                </a:solidFill>
              </a:defRPr>
            </a:lvl2pPr>
            <a:lvl3pPr>
              <a:buClr>
                <a:schemeClr val="accent5">
                  <a:lumMod val="60000"/>
                  <a:lumOff val="40000"/>
                </a:schemeClr>
              </a:buClr>
              <a:buFont typeface="Wingdings" pitchFamily="2" charset="2"/>
              <a:buChar char="§"/>
              <a:defRPr>
                <a:solidFill>
                  <a:srgbClr val="002060"/>
                </a:solidFill>
              </a:defRPr>
            </a:lvl3pPr>
            <a:lvl4pPr>
              <a:buClr>
                <a:schemeClr val="accent5">
                  <a:lumMod val="60000"/>
                  <a:lumOff val="40000"/>
                </a:schemeClr>
              </a:buClr>
              <a:buFont typeface="Wingdings" pitchFamily="2" charset="2"/>
              <a:buChar char="§"/>
              <a:defRPr>
                <a:solidFill>
                  <a:srgbClr val="002060"/>
                </a:solidFill>
              </a:defRPr>
            </a:lvl4pPr>
            <a:lvl5pPr>
              <a:buClr>
                <a:schemeClr val="accent5">
                  <a:lumMod val="60000"/>
                  <a:lumOff val="40000"/>
                </a:schemeClr>
              </a:buClr>
              <a:buFont typeface="Wingdings" pitchFamily="2" charset="2"/>
              <a:buChar cha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DB667A2-08D1-4B9C-A45B-1F30D9181573}" type="datetime1">
              <a:rPr lang="en-US"/>
              <a:pPr>
                <a:defRPr/>
              </a:pPr>
              <a:t>8/29/2011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16AD22-4020-49B9-BA58-2C7AFC8EFA2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9216C6-36BA-4A4F-9F51-65AA880C4C2E}" type="datetime1">
              <a:rPr lang="en-US"/>
              <a:pPr>
                <a:defRPr/>
              </a:pPr>
              <a:t>8/29/2011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C39F4-DF42-4D28-B514-9B57A608271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4327C87-EC3E-4721-9413-46D3AA9BD266}" type="datetime1">
              <a:rPr lang="en-US"/>
              <a:pPr>
                <a:defRPr/>
              </a:pPr>
              <a:t>8/29/2011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A900089-C21D-43CC-B543-F871A782E6C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12192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AC8D17F0-E05D-4970-A23F-223DD98DF2AC}" type="datetime1">
              <a:rPr lang="en-US"/>
              <a:pPr>
                <a:defRPr/>
              </a:pPr>
              <a:t>8/29/2011</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8EA252DD-C808-49BD-B36C-57D712267A9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16E5671-6977-4F70-B982-D9B143A83BEC}" type="datetime1">
              <a:rPr lang="en-US"/>
              <a:pPr>
                <a:defRPr/>
              </a:pPr>
              <a:t>8/29/2011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B780F16-5C8E-4B00-90CE-C7CC3B55838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754CCA8-0A86-49A6-9236-8CC22BF5F457}" type="datetime1">
              <a:rPr lang="en-US"/>
              <a:pPr>
                <a:defRPr/>
              </a:pPr>
              <a:t>8/29/2011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48BDCF-2C61-492C-B38D-6A6DB70192F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F2C658-B139-4FD2-8037-9C65EE434CCA}" type="datetime1">
              <a:rPr lang="en-US"/>
              <a:pPr>
                <a:defRPr/>
              </a:pPr>
              <a:t>8/29/2011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7B9F53-C780-42AA-A065-D5A53AF28D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30D8F-1997-4362-8AEE-D629D377C7DD}" type="datetime1">
              <a:rPr lang="en-US"/>
              <a:pPr>
                <a:defRPr/>
              </a:pPr>
              <a:t>8/29/2011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C5C07BB8-3EF1-4008-9D70-B20EAE107BD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F3A7ED-375F-427C-A839-8B6A1B7B4FDF}" type="datetime1">
              <a:rPr lang="en-US"/>
              <a:pPr>
                <a:defRPr/>
              </a:pPr>
              <a:t>8/29/2011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353CC8-B91E-4FFA-8E2F-884549F058D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A917D4-90F5-4EE7-AE42-78C2F4A3A8A8}" type="datetime1">
              <a:rPr lang="en-US"/>
              <a:pPr>
                <a:defRPr/>
              </a:pPr>
              <a:t>8/29/2011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BCAD11-201B-4BC5-8790-0C0183B903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BE77026-E5FC-48C8-B9A4-56AE24EF6C95}" type="datetime1">
              <a:rPr lang="en-US"/>
              <a:pPr>
                <a:defRPr/>
              </a:pPr>
              <a:t>8/29/2011</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a:t>www.ECEdata.org</a:t>
            </a:r>
          </a:p>
        </p:txBody>
      </p:sp>
      <p:sp>
        <p:nvSpPr>
          <p:cNvPr id="9" name="Slide Number Placeholder 6"/>
          <p:cNvSpPr>
            <a:spLocks noGrp="1"/>
          </p:cNvSpPr>
          <p:nvPr>
            <p:ph type="sldNum" sz="quarter" idx="12"/>
          </p:nvPr>
        </p:nvSpPr>
        <p:spPr/>
        <p:txBody>
          <a:bodyPr/>
          <a:lstStyle>
            <a:lvl1pPr>
              <a:defRPr/>
            </a:lvl1pPr>
          </a:lstStyle>
          <a:p>
            <a:pPr>
              <a:defRPr/>
            </a:pPr>
            <a:fld id="{9C39D2AE-1087-4473-90E7-8B7471F178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12192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8AB97AA1-072C-4BF6-91C8-53A6DD359875}" type="datetime1">
              <a:rPr lang="en-US"/>
              <a:pPr>
                <a:defRPr/>
              </a:pPr>
              <a:t>8/29/2011</a:t>
            </a:fld>
            <a:endParaRPr lang="en-US" dirty="0"/>
          </a:p>
        </p:txBody>
      </p:sp>
      <p:sp>
        <p:nvSpPr>
          <p:cNvPr id="10" name="Footer Placeholder 7"/>
          <p:cNvSpPr>
            <a:spLocks noGrp="1"/>
          </p:cNvSpPr>
          <p:nvPr>
            <p:ph type="ftr" sz="quarter" idx="11"/>
          </p:nvPr>
        </p:nvSpPr>
        <p:spPr/>
        <p:txBody>
          <a:bodyPr/>
          <a:lstStyle>
            <a:lvl1pPr>
              <a:defRPr/>
            </a:lvl1pPr>
          </a:lstStyle>
          <a:p>
            <a:pPr>
              <a:defRPr/>
            </a:pPr>
            <a:r>
              <a:rPr lang="en-US"/>
              <a:t>www.ECEdata.org</a:t>
            </a:r>
          </a:p>
        </p:txBody>
      </p:sp>
      <p:sp>
        <p:nvSpPr>
          <p:cNvPr id="11" name="Slide Number Placeholder 8"/>
          <p:cNvSpPr>
            <a:spLocks noGrp="1"/>
          </p:cNvSpPr>
          <p:nvPr>
            <p:ph type="sldNum" sz="quarter" idx="12"/>
          </p:nvPr>
        </p:nvSpPr>
        <p:spPr/>
        <p:txBody>
          <a:bodyPr/>
          <a:lstStyle>
            <a:lvl1pPr>
              <a:defRPr/>
            </a:lvl1pPr>
          </a:lstStyle>
          <a:p>
            <a:pPr>
              <a:defRPr/>
            </a:pPr>
            <a:fld id="{7CF37B48-0585-4DBE-9309-A4A265529F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BAFD080F-5865-48D5-8F80-73FC1EDEF57A}" type="datetime1">
              <a:rPr lang="en-US"/>
              <a:pPr>
                <a:defRPr/>
              </a:pPr>
              <a:t>8/29/2011</a:t>
            </a:fld>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a:t>www.ECEdata.org</a:t>
            </a:r>
          </a:p>
        </p:txBody>
      </p:sp>
      <p:sp>
        <p:nvSpPr>
          <p:cNvPr id="7" name="Slide Number Placeholder 4"/>
          <p:cNvSpPr>
            <a:spLocks noGrp="1"/>
          </p:cNvSpPr>
          <p:nvPr>
            <p:ph type="sldNum" sz="quarter" idx="12"/>
          </p:nvPr>
        </p:nvSpPr>
        <p:spPr/>
        <p:txBody>
          <a:bodyPr/>
          <a:lstStyle>
            <a:lvl1pPr>
              <a:defRPr/>
            </a:lvl1pPr>
          </a:lstStyle>
          <a:p>
            <a:pPr>
              <a:defRPr/>
            </a:pPr>
            <a:fld id="{DDF2CC77-C1CB-46A9-A595-48F5AB24E24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3D6E808-611D-4644-9DAE-CB1AD003BADA}" type="datetime1">
              <a:rPr lang="en-US"/>
              <a:pPr>
                <a:defRPr/>
              </a:pPr>
              <a:t>8/29/2011</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www.ECEdata.org</a:t>
            </a:r>
          </a:p>
        </p:txBody>
      </p:sp>
      <p:sp>
        <p:nvSpPr>
          <p:cNvPr id="8" name="Slide Number Placeholder 6"/>
          <p:cNvSpPr>
            <a:spLocks noGrp="1"/>
          </p:cNvSpPr>
          <p:nvPr>
            <p:ph type="sldNum" sz="quarter" idx="12"/>
          </p:nvPr>
        </p:nvSpPr>
        <p:spPr/>
        <p:txBody>
          <a:bodyPr/>
          <a:lstStyle>
            <a:lvl1pPr>
              <a:defRPr/>
            </a:lvl1pPr>
          </a:lstStyle>
          <a:p>
            <a:pPr>
              <a:defRPr/>
            </a:pPr>
            <a:fld id="{44EC3484-5E85-4F4B-979F-3FDA8883075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5F3EC5-27EF-466F-AD33-C11FF93A91DB}" type="datetime1">
              <a:rPr lang="en-US"/>
              <a:pPr>
                <a:defRPr/>
              </a:pPr>
              <a:t>8/29/2011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F5993102-54D1-4F55-B754-DE0F221F56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F9C8C2-AD53-438C-9E3E-E95673D8499E}" type="datetime1">
              <a:rPr lang="en-US"/>
              <a:pPr>
                <a:defRPr/>
              </a:pPr>
              <a:t>8/29/2011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6DAD10AA-5AAE-4359-A3B6-29BF5F78014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9" charset="-128"/>
                <a:cs typeface="+mn-cs"/>
              </a:defRPr>
            </a:lvl1pPr>
          </a:lstStyle>
          <a:p>
            <a:pPr>
              <a:defRPr/>
            </a:pPr>
            <a:fld id="{EBD8A204-C802-4667-8C00-6A67A773CA32}" type="datetime1">
              <a:rPr lang="en-US"/>
              <a:pPr>
                <a:defRPr/>
              </a:pPr>
              <a:t>8/29/2011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09" charset="-128"/>
                <a:cs typeface="+mn-cs"/>
              </a:defRPr>
            </a:lvl1pPr>
          </a:lstStyle>
          <a:p>
            <a:pPr>
              <a:defRPr/>
            </a:pPr>
            <a:r>
              <a:rPr lang="en-US"/>
              <a:t>www.ECEdata.org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109" charset="-128"/>
                <a:cs typeface="+mn-cs"/>
              </a:defRPr>
            </a:lvl1pPr>
          </a:lstStyle>
          <a:p>
            <a:pPr>
              <a:defRPr/>
            </a:pPr>
            <a:fld id="{5DFC4222-9348-4C93-936B-71DF62FDA3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52" r:id="rId8"/>
    <p:sldLayoutId id="2147484774" r:id="rId9"/>
    <p:sldLayoutId id="2147484753" r:id="rId10"/>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a:defRPr>
      </a:lvl1pPr>
      <a:lvl2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2pPr>
      <a:lvl3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3pPr>
      <a:lvl4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4pPr>
      <a:lvl5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5pPr>
      <a:lvl6pPr marL="457200" algn="ctr" rtl="0" fontAlgn="base">
        <a:spcBef>
          <a:spcPct val="0"/>
        </a:spcBef>
        <a:spcAft>
          <a:spcPct val="0"/>
        </a:spcAft>
        <a:defRPr sz="4400">
          <a:solidFill>
            <a:schemeClr val="tx1"/>
          </a:solidFill>
          <a:latin typeface="Calibri" pitchFamily="-109" charset="0"/>
        </a:defRPr>
      </a:lvl6pPr>
      <a:lvl7pPr marL="914400" algn="ctr" rtl="0" fontAlgn="base">
        <a:spcBef>
          <a:spcPct val="0"/>
        </a:spcBef>
        <a:spcAft>
          <a:spcPct val="0"/>
        </a:spcAft>
        <a:defRPr sz="4400">
          <a:solidFill>
            <a:schemeClr val="tx1"/>
          </a:solidFill>
          <a:latin typeface="Calibri" pitchFamily="-109" charset="0"/>
        </a:defRPr>
      </a:lvl7pPr>
      <a:lvl8pPr marL="1371600" algn="ctr" rtl="0" fontAlgn="base">
        <a:spcBef>
          <a:spcPct val="0"/>
        </a:spcBef>
        <a:spcAft>
          <a:spcPct val="0"/>
        </a:spcAft>
        <a:defRPr sz="4400">
          <a:solidFill>
            <a:schemeClr val="tx1"/>
          </a:solidFill>
          <a:latin typeface="Calibri" pitchFamily="-109" charset="0"/>
        </a:defRPr>
      </a:lvl8pPr>
      <a:lvl9pPr marL="1828800" algn="ctr" rtl="0" fontAlgn="base">
        <a:spcBef>
          <a:spcPct val="0"/>
        </a:spcBef>
        <a:spcAft>
          <a:spcPct val="0"/>
        </a:spcAft>
        <a:defRPr sz="4400">
          <a:solidFill>
            <a:schemeClr val="tx1"/>
          </a:solidFill>
          <a:latin typeface="Calibri" pitchFamily="-109"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a:cs typeface="ＭＳ Ｐゴシック"/>
              </a:defRPr>
            </a:lvl1pPr>
          </a:lstStyle>
          <a:p>
            <a:pPr>
              <a:defRPr/>
            </a:pPr>
            <a:fld id="{986DA117-4AC9-4E51-A9F6-B39BB43A2B4F}" type="datetime1">
              <a:rPr lang="en-US"/>
              <a:pPr>
                <a:defRPr/>
              </a:pPr>
              <a:t>8/29/2011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a:cs typeface="ＭＳ Ｐゴシック"/>
              </a:defRPr>
            </a:lvl1pPr>
          </a:lstStyle>
          <a:p>
            <a:pPr>
              <a:defRPr/>
            </a:pPr>
            <a:r>
              <a:rPr lang="en-US"/>
              <a:t>www.ECEdata.org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a:cs typeface="ＭＳ Ｐゴシック"/>
              </a:defRPr>
            </a:lvl1pPr>
          </a:lstStyle>
          <a:p>
            <a:pPr>
              <a:defRPr/>
            </a:pPr>
            <a:fld id="{59E673A9-BB08-4D8E-9C7E-82D7D516C6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9" charset="-128"/>
                <a:cs typeface="+mn-cs"/>
              </a:defRPr>
            </a:lvl1pPr>
          </a:lstStyle>
          <a:p>
            <a:pPr>
              <a:defRPr/>
            </a:pPr>
            <a:fld id="{54E7D7DC-FBE4-4E4E-95E2-94D302ACD286}" type="datetime1">
              <a:rPr lang="en-US"/>
              <a:pPr>
                <a:defRPr/>
              </a:pPr>
              <a:t>8/29/2011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ＭＳ Ｐゴシック" pitchFamily="-109"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109" charset="-128"/>
                <a:cs typeface="+mn-cs"/>
              </a:defRPr>
            </a:lvl1pPr>
          </a:lstStyle>
          <a:p>
            <a:pPr>
              <a:defRPr/>
            </a:pPr>
            <a:fld id="{58CDB1BE-29B7-4E81-BB59-48D33C2FA2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65" r:id="rId8"/>
    <p:sldLayoutId id="2147484782" r:id="rId9"/>
    <p:sldLayoutId id="2147484766" r:id="rId10"/>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a:defRPr>
      </a:lvl1pPr>
      <a:lvl2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2pPr>
      <a:lvl3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3pPr>
      <a:lvl4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4pPr>
      <a:lvl5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5pPr>
      <a:lvl6pPr marL="457200" algn="ctr" rtl="0" fontAlgn="base">
        <a:spcBef>
          <a:spcPct val="0"/>
        </a:spcBef>
        <a:spcAft>
          <a:spcPct val="0"/>
        </a:spcAft>
        <a:defRPr sz="4400">
          <a:solidFill>
            <a:schemeClr val="tx1"/>
          </a:solidFill>
          <a:latin typeface="Calibri" pitchFamily="-109" charset="0"/>
        </a:defRPr>
      </a:lvl6pPr>
      <a:lvl7pPr marL="914400" algn="ctr" rtl="0" fontAlgn="base">
        <a:spcBef>
          <a:spcPct val="0"/>
        </a:spcBef>
        <a:spcAft>
          <a:spcPct val="0"/>
        </a:spcAft>
        <a:defRPr sz="4400">
          <a:solidFill>
            <a:schemeClr val="tx1"/>
          </a:solidFill>
          <a:latin typeface="Calibri" pitchFamily="-109" charset="0"/>
        </a:defRPr>
      </a:lvl7pPr>
      <a:lvl8pPr marL="1371600" algn="ctr" rtl="0" fontAlgn="base">
        <a:spcBef>
          <a:spcPct val="0"/>
        </a:spcBef>
        <a:spcAft>
          <a:spcPct val="0"/>
        </a:spcAft>
        <a:defRPr sz="4400">
          <a:solidFill>
            <a:schemeClr val="tx1"/>
          </a:solidFill>
          <a:latin typeface="Calibri" pitchFamily="-109" charset="0"/>
        </a:defRPr>
      </a:lvl8pPr>
      <a:lvl9pPr marL="1828800" algn="ctr" rtl="0" fontAlgn="base">
        <a:spcBef>
          <a:spcPct val="0"/>
        </a:spcBef>
        <a:spcAft>
          <a:spcPct val="0"/>
        </a:spcAft>
        <a:defRPr sz="4400">
          <a:solidFill>
            <a:schemeClr val="tx1"/>
          </a:solidFill>
          <a:latin typeface="Calibri" pitchFamily="-109"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hyperlink" Target="mailto:julie.poppe@ncsl.org" TargetMode="External"/><Relationship Id="rId3" Type="http://schemas.openxmlformats.org/officeDocument/2006/relationships/hyperlink" Target="mailto:mwhbk@berkeley.edu" TargetMode="External"/><Relationship Id="rId7" Type="http://schemas.openxmlformats.org/officeDocument/2006/relationships/hyperlink" Target="mailto:phuonglan.nguyen@ncsl.org" TargetMode="External"/><Relationship Id="rId12" Type="http://schemas.openxmlformats.org/officeDocument/2006/relationships/hyperlink" Target="http://www.ecedat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Elizabeth@DataQualityCampaign.org" TargetMode="External"/><Relationship Id="rId11" Type="http://schemas.openxmlformats.org/officeDocument/2006/relationships/hyperlink" Target="mailto:helene.stebbins@verizon.net" TargetMode="External"/><Relationship Id="rId5" Type="http://schemas.openxmlformats.org/officeDocument/2006/relationships/hyperlink" Target="mailto:thomass@ccsso.org" TargetMode="External"/><Relationship Id="rId10" Type="http://schemas.openxmlformats.org/officeDocument/2006/relationships/hyperlink" Target="mailto:awat@pewtrusts.org" TargetMode="External"/><Relationship Id="rId4" Type="http://schemas.openxmlformats.org/officeDocument/2006/relationships/hyperlink" Target="mailto:frankipnis@berkeley.edu" TargetMode="External"/><Relationship Id="rId9" Type="http://schemas.openxmlformats.org/officeDocument/2006/relationships/hyperlink" Target="mailto:ASzekely@NG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cedat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848600" cy="1371600"/>
          </a:xfrm>
        </p:spPr>
        <p:txBody>
          <a:bodyPr>
            <a:noAutofit/>
          </a:bodyPr>
          <a:lstStyle/>
          <a:p>
            <a:pPr>
              <a:defRPr/>
            </a:pPr>
            <a:r>
              <a:rPr lang="en-US" sz="4000" b="1" dirty="0" smtClean="0">
                <a:solidFill>
                  <a:schemeClr val="accent6">
                    <a:lumMod val="50000"/>
                  </a:schemeClr>
                </a:solidFill>
              </a:rPr>
              <a:t>The State of </a:t>
            </a:r>
            <a:br>
              <a:rPr lang="en-US" sz="4000" b="1" dirty="0" smtClean="0">
                <a:solidFill>
                  <a:schemeClr val="accent6">
                    <a:lumMod val="50000"/>
                  </a:schemeClr>
                </a:solidFill>
              </a:rPr>
            </a:br>
            <a:r>
              <a:rPr lang="en-US" sz="4000" b="1" dirty="0" smtClean="0">
                <a:solidFill>
                  <a:schemeClr val="accent6">
                    <a:lumMod val="50000"/>
                  </a:schemeClr>
                </a:solidFill>
              </a:rPr>
              <a:t>States’ ECE Data Systems Efforts</a:t>
            </a:r>
            <a:endParaRPr lang="en-US" sz="3800" b="1" dirty="0">
              <a:solidFill>
                <a:schemeClr val="accent6">
                  <a:lumMod val="50000"/>
                </a:schemeClr>
              </a:solidFill>
            </a:endParaRPr>
          </a:p>
        </p:txBody>
      </p:sp>
      <p:sp>
        <p:nvSpPr>
          <p:cNvPr id="20483" name="Subtitle 2"/>
          <p:cNvSpPr>
            <a:spLocks noGrp="1"/>
          </p:cNvSpPr>
          <p:nvPr>
            <p:ph type="subTitle" idx="1"/>
          </p:nvPr>
        </p:nvSpPr>
        <p:spPr>
          <a:xfrm>
            <a:off x="1752600" y="4038600"/>
            <a:ext cx="5715000" cy="1143000"/>
          </a:xfrm>
        </p:spPr>
        <p:txBody>
          <a:bodyPr/>
          <a:lstStyle/>
          <a:p>
            <a:pPr>
              <a:spcBef>
                <a:spcPct val="0"/>
              </a:spcBef>
            </a:pPr>
            <a:r>
              <a:rPr lang="en-US" sz="2000" b="1" dirty="0" smtClean="0">
                <a:solidFill>
                  <a:schemeClr val="tx1"/>
                </a:solidFill>
                <a:ea typeface="ＭＳ Ｐゴシック" pitchFamily="34" charset="-128"/>
              </a:rPr>
              <a:t>Albert Wat, Pre-K Now</a:t>
            </a:r>
          </a:p>
          <a:p>
            <a:pPr>
              <a:spcBef>
                <a:spcPct val="0"/>
              </a:spcBef>
            </a:pPr>
            <a:r>
              <a:rPr lang="en-US" sz="2000" b="1" dirty="0" smtClean="0">
                <a:solidFill>
                  <a:schemeClr val="tx1"/>
                </a:solidFill>
                <a:ea typeface="ＭＳ Ｐゴシック" pitchFamily="34" charset="-128"/>
              </a:rPr>
              <a:t>NECTAC/ECO Conference – New Orleans, LA</a:t>
            </a:r>
            <a:endParaRPr lang="en-US" sz="2000" b="1" dirty="0" smtClean="0">
              <a:solidFill>
                <a:schemeClr val="tx1"/>
              </a:solidFill>
              <a:ea typeface="ＭＳ Ｐゴシック" pitchFamily="34" charset="-128"/>
            </a:endParaRPr>
          </a:p>
          <a:p>
            <a:pPr>
              <a:spcBef>
                <a:spcPct val="0"/>
              </a:spcBef>
            </a:pPr>
            <a:r>
              <a:rPr lang="en-US" sz="2000" b="1" dirty="0" smtClean="0">
                <a:solidFill>
                  <a:schemeClr val="tx1"/>
                </a:solidFill>
                <a:ea typeface="ＭＳ Ｐゴシック" pitchFamily="34" charset="-128"/>
              </a:rPr>
              <a:t>September 20, 2011</a:t>
            </a:r>
            <a:endParaRPr lang="en-US" sz="2000" b="1" dirty="0" smtClean="0">
              <a:solidFill>
                <a:schemeClr val="tx1"/>
              </a:solidFill>
              <a:ea typeface="ＭＳ Ｐゴシック" pitchFamily="34" charset="-128"/>
            </a:endParaRPr>
          </a:p>
        </p:txBody>
      </p:sp>
    </p:spTree>
    <p:extLst>
      <p:ext uri="{BB962C8B-B14F-4D97-AF65-F5344CB8AC3E}">
        <p14:creationId xmlns:p14="http://schemas.microsoft.com/office/powerpoint/2010/main" xmlns="" val="353954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34" charset="-128"/>
              </a:rPr>
              <a:t>1. Every State Collects ECE Data </a:t>
            </a:r>
            <a:br>
              <a:rPr lang="en-US" dirty="0" smtClean="0">
                <a:ea typeface="ＭＳ Ｐゴシック" pitchFamily="34" charset="-128"/>
              </a:rPr>
            </a:br>
            <a:r>
              <a:rPr lang="en-US" dirty="0" smtClean="0">
                <a:ea typeface="ＭＳ Ｐゴシック" pitchFamily="34" charset="-128"/>
              </a:rPr>
              <a:t>in at Least Some ECE Programs</a:t>
            </a:r>
          </a:p>
        </p:txBody>
      </p:sp>
      <p:graphicFrame>
        <p:nvGraphicFramePr>
          <p:cNvPr id="9" name="Chart 8"/>
          <p:cNvGraphicFramePr/>
          <p:nvPr/>
        </p:nvGraphicFramePr>
        <p:xfrm>
          <a:off x="533400" y="1905000"/>
          <a:ext cx="8305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Collect  Child-, Program Site-, and ECE Workforce-Level Data by ECE Program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ea typeface="ＭＳ Ｐゴシック" pitchFamily="34" charset="-128"/>
              </a:rPr>
              <a:t>2. Data Are Uncoordinated </a:t>
            </a:r>
            <a:br>
              <a:rPr lang="en-US" dirty="0" smtClean="0">
                <a:ea typeface="ＭＳ Ｐゴシック" pitchFamily="34" charset="-128"/>
              </a:rPr>
            </a:br>
            <a:r>
              <a:rPr lang="en-US" dirty="0" smtClean="0">
                <a:ea typeface="ＭＳ Ｐゴシック" pitchFamily="34" charset="-128"/>
              </a:rPr>
              <a:t>Across ECE Programs</a:t>
            </a:r>
          </a:p>
        </p:txBody>
      </p:sp>
      <p:graphicFrame>
        <p:nvGraphicFramePr>
          <p:cNvPr id="7" name="Chart 6"/>
          <p:cNvGraphicFramePr/>
          <p:nvPr/>
        </p:nvGraphicFramePr>
        <p:xfrm>
          <a:off x="457200" y="18288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Link Child-, Program Site-, and ECE Workforce-Level Data Across ECE Programs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ea typeface="ＭＳ Ｐゴシック" pitchFamily="34" charset="-128"/>
              </a:rPr>
              <a:t>10 FUNDAMENTALS </a:t>
            </a:r>
            <a:br>
              <a:rPr lang="en-US" b="1" smtClean="0">
                <a:ea typeface="ＭＳ Ｐゴシック" pitchFamily="34" charset="-128"/>
              </a:rPr>
            </a:br>
            <a:r>
              <a:rPr lang="en-US" sz="3000" smtClean="0">
                <a:ea typeface="ＭＳ Ｐゴシック" pitchFamily="34" charset="-128"/>
              </a:rPr>
              <a:t>of Coordinated State ECE Data Systems</a:t>
            </a:r>
          </a:p>
        </p:txBody>
      </p:sp>
      <p:pic>
        <p:nvPicPr>
          <p:cNvPr id="1026" name="Picture 2"/>
          <p:cNvPicPr>
            <a:picLocks noChangeAspect="1" noChangeArrowheads="1"/>
          </p:cNvPicPr>
          <p:nvPr/>
        </p:nvPicPr>
        <p:blipFill>
          <a:blip r:embed="rId3" cstate="print"/>
          <a:srcRect/>
          <a:stretch>
            <a:fillRect/>
          </a:stretch>
        </p:blipFill>
        <p:spPr bwMode="auto">
          <a:xfrm>
            <a:off x="1219199" y="1447800"/>
            <a:ext cx="6801739" cy="515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ea typeface="ＭＳ Ｐゴシック" pitchFamily="34" charset="-128"/>
              </a:rPr>
              <a:t>3. Data Gaps Remain, including </a:t>
            </a:r>
            <a:br>
              <a:rPr lang="en-US" dirty="0" smtClean="0">
                <a:ea typeface="ＭＳ Ｐゴシック" pitchFamily="34" charset="-128"/>
              </a:rPr>
            </a:br>
            <a:r>
              <a:rPr lang="en-US" dirty="0" smtClean="0">
                <a:ea typeface="ＭＳ Ｐゴシック" pitchFamily="34" charset="-128"/>
              </a:rPr>
              <a:t>Child-Level Development Data</a:t>
            </a:r>
          </a:p>
        </p:txBody>
      </p:sp>
      <p:graphicFrame>
        <p:nvGraphicFramePr>
          <p:cNvPr id="5" name="Chart 4"/>
          <p:cNvGraphicFramePr/>
          <p:nvPr/>
        </p:nvGraphicFramePr>
        <p:xfrm>
          <a:off x="304800" y="1828800"/>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Collect  Child-Level Data on Development by ECE Program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ea typeface="ＭＳ Ｐゴシック" pitchFamily="34" charset="-128"/>
              </a:rPr>
              <a:t>4. Governance Matters </a:t>
            </a:r>
            <a:br>
              <a:rPr lang="en-US" dirty="0" smtClean="0">
                <a:ea typeface="ＭＳ Ｐゴシック" pitchFamily="34" charset="-128"/>
              </a:rPr>
            </a:br>
            <a:r>
              <a:rPr lang="en-US" dirty="0" smtClean="0">
                <a:ea typeface="ＭＳ Ｐゴシック" pitchFamily="34" charset="-128"/>
              </a:rPr>
              <a:t>When Linking to Other Systems</a:t>
            </a:r>
          </a:p>
        </p:txBody>
      </p:sp>
      <p:graphicFrame>
        <p:nvGraphicFramePr>
          <p:cNvPr id="4" name="Chart 3"/>
          <p:cNvGraphicFramePr/>
          <p:nvPr/>
        </p:nvGraphicFramePr>
        <p:xfrm>
          <a:off x="457200" y="1752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Link Child-Level ECE Data with K-12 and Other Key Data Systems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z="4400" smtClean="0">
                <a:ea typeface="ＭＳ Ｐゴシック"/>
              </a:rPr>
              <a:t>What does this mean?</a:t>
            </a:r>
          </a:p>
        </p:txBody>
      </p:sp>
      <p:sp>
        <p:nvSpPr>
          <p:cNvPr id="3" name="Content Placeholder 2"/>
          <p:cNvSpPr>
            <a:spLocks noGrp="1"/>
          </p:cNvSpPr>
          <p:nvPr>
            <p:ph idx="1"/>
          </p:nvPr>
        </p:nvSpPr>
        <p:spPr/>
        <p:txBody>
          <a:bodyPr/>
          <a:lstStyle/>
          <a:p>
            <a:pPr>
              <a:defRPr/>
            </a:pPr>
            <a:r>
              <a:rPr lang="en-US" sz="2800" dirty="0" smtClean="0"/>
              <a:t>Difficult for states to answer questions about access, quality improvements and program performance.</a:t>
            </a:r>
          </a:p>
          <a:p>
            <a:pPr>
              <a:defRPr/>
            </a:pPr>
            <a:r>
              <a:rPr lang="en-US" sz="2800" dirty="0" smtClean="0"/>
              <a:t>Investments in data systems could be much more strategic and impactful.</a:t>
            </a:r>
          </a:p>
          <a:p>
            <a:pPr>
              <a:defRPr/>
            </a:pPr>
            <a:r>
              <a:rPr lang="en-US" sz="2800" dirty="0" smtClean="0"/>
              <a:t>Federal policies matter.</a:t>
            </a:r>
          </a:p>
          <a:p>
            <a:pPr>
              <a:buFont typeface="Wingdings" pitchFamily="2" charset="2"/>
              <a:buNone/>
              <a:defRPr/>
            </a:pPr>
            <a:endParaRPr lang="en-US" sz="2800" dirty="0" smtClean="0"/>
          </a:p>
          <a:p>
            <a:pPr>
              <a:defRPr/>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ea typeface="ＭＳ Ｐゴシック" charset="-128"/>
              </a:rPr>
              <a:t>Promising Practices: Maryland</a:t>
            </a:r>
          </a:p>
        </p:txBody>
      </p:sp>
      <p:sp>
        <p:nvSpPr>
          <p:cNvPr id="3" name="Content Placeholder 2"/>
          <p:cNvSpPr>
            <a:spLocks noGrp="1"/>
          </p:cNvSpPr>
          <p:nvPr>
            <p:ph idx="1"/>
          </p:nvPr>
        </p:nvSpPr>
        <p:spPr/>
        <p:txBody>
          <a:bodyPr/>
          <a:lstStyle/>
          <a:p>
            <a:pPr>
              <a:defRPr/>
            </a:pPr>
            <a:r>
              <a:rPr lang="en-US" sz="2400" dirty="0" smtClean="0"/>
              <a:t>Maryland Model for School Readiness</a:t>
            </a:r>
          </a:p>
          <a:p>
            <a:pPr lvl="1">
              <a:defRPr/>
            </a:pPr>
            <a:r>
              <a:rPr lang="en-US" sz="2400" dirty="0" smtClean="0"/>
              <a:t>Kindergarten readiness assessment</a:t>
            </a:r>
          </a:p>
          <a:p>
            <a:pPr lvl="1">
              <a:defRPr/>
            </a:pPr>
            <a:r>
              <a:rPr lang="en-US" sz="2400" dirty="0" smtClean="0"/>
              <a:t>Includes demographics and ECE experience</a:t>
            </a:r>
          </a:p>
          <a:p>
            <a:pPr lvl="1">
              <a:defRPr/>
            </a:pPr>
            <a:r>
              <a:rPr lang="en-US" sz="2400" dirty="0" smtClean="0"/>
              <a:t>Linkage to K-12 system via unique ID</a:t>
            </a:r>
          </a:p>
          <a:p>
            <a:pPr>
              <a:defRPr/>
            </a:pPr>
            <a:r>
              <a:rPr lang="en-US" sz="2400" dirty="0" smtClean="0"/>
              <a:t>Child Care Automated Tracking System</a:t>
            </a:r>
          </a:p>
          <a:p>
            <a:pPr lvl="1">
              <a:defRPr/>
            </a:pPr>
            <a:r>
              <a:rPr lang="en-US" sz="2400" dirty="0" smtClean="0"/>
              <a:t>All licensed programs serving young children</a:t>
            </a:r>
          </a:p>
          <a:p>
            <a:pPr lvl="1">
              <a:defRPr/>
            </a:pPr>
            <a:r>
              <a:rPr lang="en-US" sz="2400" dirty="0" smtClean="0"/>
              <a:t>Uses unique program and workforce ID</a:t>
            </a:r>
          </a:p>
          <a:p>
            <a:pPr lvl="1">
              <a:defRPr/>
            </a:pPr>
            <a:r>
              <a:rPr lang="en-US" sz="2400" dirty="0" smtClean="0"/>
              <a:t>Includes program rating, workforce data (e.g., credentials, wages)</a:t>
            </a:r>
          </a:p>
          <a:p>
            <a:pPr>
              <a:defRPr/>
            </a:pPr>
            <a:r>
              <a:rPr lang="en-US" sz="2400" dirty="0" smtClean="0"/>
              <a:t>Next steps: link MMSR and CCATS, include Head Start data, collect more data about program quality and staff characteristics to inform needs assessment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Model for School Readiness</a:t>
            </a:r>
            <a:endParaRPr lang="en-US" dirty="0"/>
          </a:p>
        </p:txBody>
      </p:sp>
      <p:graphicFrame>
        <p:nvGraphicFramePr>
          <p:cNvPr id="4" name="Content Placeholder 3"/>
          <p:cNvGraphicFramePr>
            <a:graphicFrameLocks noGrp="1"/>
          </p:cNvGraphicFramePr>
          <p:nvPr>
            <p:ph idx="1"/>
          </p:nvPr>
        </p:nvGraphicFramePr>
        <p:xfrm>
          <a:off x="533400" y="1600200"/>
          <a:ext cx="5562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324600" y="2057400"/>
            <a:ext cx="2362200" cy="3970318"/>
          </a:xfrm>
          <a:prstGeom prst="rect">
            <a:avLst/>
          </a:prstGeom>
        </p:spPr>
        <p:txBody>
          <a:bodyPr wrap="square">
            <a:spAutoFit/>
          </a:bodyPr>
          <a:lstStyle/>
          <a:p>
            <a:r>
              <a:rPr lang="en-US" dirty="0" smtClean="0">
                <a:latin typeface="+mn-lt"/>
              </a:rPr>
              <a:t>Developmental Domains Assessed</a:t>
            </a:r>
          </a:p>
          <a:p>
            <a:endParaRPr lang="en-US" dirty="0" smtClean="0">
              <a:latin typeface="+mn-lt"/>
            </a:endParaRPr>
          </a:p>
          <a:p>
            <a:pPr marL="182563" indent="-182563">
              <a:buFont typeface="Arial" pitchFamily="34" charset="0"/>
              <a:buChar char="•"/>
            </a:pPr>
            <a:r>
              <a:rPr lang="en-US" dirty="0" smtClean="0">
                <a:latin typeface="+mn-lt"/>
              </a:rPr>
              <a:t>Social and personal development</a:t>
            </a:r>
          </a:p>
          <a:p>
            <a:pPr marL="182563" indent="-182563">
              <a:buFont typeface="Arial" pitchFamily="34" charset="0"/>
              <a:buChar char="•"/>
            </a:pPr>
            <a:r>
              <a:rPr lang="en-US" dirty="0" smtClean="0">
                <a:latin typeface="+mn-lt"/>
              </a:rPr>
              <a:t>Language and literacy</a:t>
            </a:r>
          </a:p>
          <a:p>
            <a:pPr marL="182563" indent="-182563">
              <a:buFont typeface="Arial" pitchFamily="34" charset="0"/>
              <a:buChar char="•"/>
            </a:pPr>
            <a:r>
              <a:rPr lang="en-US" dirty="0" smtClean="0">
                <a:latin typeface="+mn-lt"/>
              </a:rPr>
              <a:t>Mathematical thinking</a:t>
            </a:r>
          </a:p>
          <a:p>
            <a:pPr marL="182563" indent="-182563">
              <a:buFont typeface="Arial" pitchFamily="34" charset="0"/>
              <a:buChar char="•"/>
            </a:pPr>
            <a:r>
              <a:rPr lang="en-US" dirty="0" smtClean="0">
                <a:latin typeface="+mn-lt"/>
              </a:rPr>
              <a:t>Scientific thinking</a:t>
            </a:r>
          </a:p>
          <a:p>
            <a:pPr marL="182563" indent="-182563">
              <a:buFont typeface="Arial" pitchFamily="34" charset="0"/>
              <a:buChar char="•"/>
            </a:pPr>
            <a:r>
              <a:rPr lang="en-US" dirty="0" smtClean="0">
                <a:latin typeface="+mn-lt"/>
              </a:rPr>
              <a:t>Social studies</a:t>
            </a:r>
          </a:p>
          <a:p>
            <a:pPr marL="182563" indent="-182563">
              <a:buFont typeface="Arial" pitchFamily="34" charset="0"/>
              <a:buChar char="•"/>
            </a:pPr>
            <a:r>
              <a:rPr lang="en-US" dirty="0" smtClean="0">
                <a:latin typeface="+mn-lt"/>
              </a:rPr>
              <a:t>The arts</a:t>
            </a:r>
          </a:p>
          <a:p>
            <a:pPr marL="182563" indent="-182563">
              <a:buFont typeface="Arial" pitchFamily="34" charset="0"/>
              <a:buChar char="•"/>
            </a:pPr>
            <a:r>
              <a:rPr lang="en-US" dirty="0" smtClean="0">
                <a:latin typeface="+mn-lt"/>
              </a:rPr>
              <a:t>Physical development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Model for School Readiness</a:t>
            </a:r>
            <a:endParaRPr lang="en-US" dirty="0"/>
          </a:p>
        </p:txBody>
      </p:sp>
      <p:sp>
        <p:nvSpPr>
          <p:cNvPr id="3" name="Content Placeholder 2"/>
          <p:cNvSpPr>
            <a:spLocks noGrp="1"/>
          </p:cNvSpPr>
          <p:nvPr>
            <p:ph idx="1"/>
          </p:nvPr>
        </p:nvSpPr>
        <p:spPr/>
        <p:txBody>
          <a:bodyPr/>
          <a:lstStyle/>
          <a:p>
            <a:r>
              <a:rPr lang="en-US" sz="2800" dirty="0" smtClean="0"/>
              <a:t>In 2010-11, 81% of all kindergartners were “fully” school-ready – an increase of 65% since 2001. </a:t>
            </a:r>
          </a:p>
          <a:p>
            <a:r>
              <a:rPr lang="en-US" sz="2800" dirty="0" smtClean="0"/>
              <a:t>Results and trends disaggregated by </a:t>
            </a:r>
          </a:p>
          <a:p>
            <a:pPr lvl="1"/>
            <a:r>
              <a:rPr lang="en-US" dirty="0" smtClean="0"/>
              <a:t>Race, gender, income, home language, and special needs status</a:t>
            </a:r>
          </a:p>
          <a:p>
            <a:pPr lvl="1"/>
            <a:r>
              <a:rPr lang="en-US" dirty="0" smtClean="0"/>
              <a:t>Developmental domains</a:t>
            </a:r>
          </a:p>
          <a:p>
            <a:pPr lvl="1"/>
            <a:r>
              <a:rPr lang="en-US" dirty="0" smtClean="0"/>
              <a:t>Early childhood participation</a:t>
            </a:r>
          </a:p>
          <a:p>
            <a:r>
              <a:rPr lang="en-US" sz="2800" dirty="0" smtClean="0"/>
              <a:t>Fully-ready children are 8 times more likely to be proficient in both reading and math skills at 3</a:t>
            </a:r>
            <a:r>
              <a:rPr lang="en-US" sz="2800" baseline="30000" dirty="0" smtClean="0"/>
              <a:t>rd</a:t>
            </a:r>
            <a:r>
              <a:rPr lang="en-US" sz="2800" dirty="0" smtClean="0"/>
              <a:t> grade.</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ea typeface="ＭＳ Ｐゴシック" charset="-128"/>
              </a:rPr>
              <a:t>Lessons Learned Thus Far</a:t>
            </a:r>
          </a:p>
        </p:txBody>
      </p:sp>
      <p:sp>
        <p:nvSpPr>
          <p:cNvPr id="3" name="Content Placeholder 2"/>
          <p:cNvSpPr>
            <a:spLocks noGrp="1"/>
          </p:cNvSpPr>
          <p:nvPr>
            <p:ph idx="1"/>
          </p:nvPr>
        </p:nvSpPr>
        <p:spPr/>
        <p:txBody>
          <a:bodyPr/>
          <a:lstStyle/>
          <a:p>
            <a:pPr>
              <a:defRPr/>
            </a:pPr>
            <a:r>
              <a:rPr lang="en-US" dirty="0" smtClean="0"/>
              <a:t>Consolidated/coordinated governance</a:t>
            </a:r>
          </a:p>
          <a:p>
            <a:pPr>
              <a:defRPr/>
            </a:pPr>
            <a:r>
              <a:rPr lang="en-US" dirty="0" smtClean="0"/>
              <a:t>Leveraging existing data systems</a:t>
            </a:r>
          </a:p>
          <a:p>
            <a:pPr>
              <a:defRPr/>
            </a:pPr>
            <a:r>
              <a:rPr lang="en-US" dirty="0" smtClean="0"/>
              <a:t>Buy-in and leadership from policy makers</a:t>
            </a:r>
          </a:p>
          <a:p>
            <a:pPr>
              <a:defRPr/>
            </a:pPr>
            <a:r>
              <a:rPr lang="en-US" dirty="0" smtClean="0"/>
              <a:t>Track impact of using data systems</a:t>
            </a:r>
          </a:p>
          <a:p>
            <a:pPr>
              <a:defRPr/>
            </a:pPr>
            <a:r>
              <a:rPr lang="en-US" dirty="0" smtClean="0"/>
              <a:t>Embed research perspective</a:t>
            </a:r>
          </a:p>
          <a:p>
            <a:pPr>
              <a:defRPr/>
            </a:pPr>
            <a:r>
              <a:rPr lang="en-US" dirty="0" smtClean="0"/>
              <a:t>Public and private funding</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 Getting Started</a:t>
            </a:r>
          </a:p>
          <a:p>
            <a:r>
              <a:rPr lang="en-US" dirty="0" smtClean="0"/>
              <a:t>The 10 Fundamentals</a:t>
            </a:r>
          </a:p>
          <a:p>
            <a:r>
              <a:rPr lang="en-US" dirty="0" smtClean="0"/>
              <a:t>Findings from State Analysis</a:t>
            </a:r>
          </a:p>
          <a:p>
            <a:r>
              <a:rPr lang="en-US" dirty="0" smtClean="0"/>
              <a:t>Lessons </a:t>
            </a:r>
            <a:r>
              <a:rPr lang="en-US" dirty="0" smtClean="0"/>
              <a:t>Learned So Far</a:t>
            </a:r>
          </a:p>
          <a:p>
            <a:r>
              <a:rPr lang="en-US" dirty="0" smtClean="0"/>
              <a:t>Next Steps</a:t>
            </a:r>
          </a:p>
          <a:p>
            <a:r>
              <a:rPr lang="en-US" dirty="0" smtClean="0"/>
              <a:t>Resources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 . . Funding?</a:t>
            </a:r>
            <a:endParaRPr lang="en-US" dirty="0"/>
          </a:p>
        </p:txBody>
      </p:sp>
      <p:sp>
        <p:nvSpPr>
          <p:cNvPr id="3" name="Content Placeholder 2"/>
          <p:cNvSpPr>
            <a:spLocks noGrp="1"/>
          </p:cNvSpPr>
          <p:nvPr>
            <p:ph idx="1"/>
          </p:nvPr>
        </p:nvSpPr>
        <p:spPr/>
        <p:txBody>
          <a:bodyPr/>
          <a:lstStyle/>
          <a:p>
            <a:r>
              <a:rPr lang="en-US" dirty="0" smtClean="0"/>
              <a:t>Early Childhood Advisory Councils</a:t>
            </a:r>
          </a:p>
          <a:p>
            <a:r>
              <a:rPr lang="en-US" dirty="0" smtClean="0"/>
              <a:t>State Longitudinal Data Systems (SLDS) grants</a:t>
            </a:r>
          </a:p>
          <a:p>
            <a:r>
              <a:rPr lang="en-US" dirty="0" smtClean="0"/>
              <a:t>Race to the Top</a:t>
            </a:r>
          </a:p>
          <a:p>
            <a:r>
              <a:rPr lang="en-US" dirty="0" smtClean="0"/>
              <a:t>Promise Neighborhoods</a:t>
            </a:r>
          </a:p>
          <a:p>
            <a:r>
              <a:rPr lang="en-US" dirty="0" smtClean="0"/>
              <a:t>Philanthropies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ＭＳ Ｐゴシック" pitchFamily="34" charset="-128"/>
              </a:rPr>
              <a:t>The Time to Act is Now</a:t>
            </a:r>
          </a:p>
        </p:txBody>
      </p:sp>
      <p:sp>
        <p:nvSpPr>
          <p:cNvPr id="4" name="Content Placeholder 3"/>
          <p:cNvSpPr>
            <a:spLocks noGrp="1"/>
          </p:cNvSpPr>
          <p:nvPr>
            <p:ph idx="1"/>
          </p:nvPr>
        </p:nvSpPr>
        <p:spPr/>
        <p:txBody>
          <a:bodyPr/>
          <a:lstStyle/>
          <a:p>
            <a:pPr>
              <a:spcBef>
                <a:spcPts val="1200"/>
              </a:spcBef>
              <a:defRPr/>
            </a:pPr>
            <a:r>
              <a:rPr lang="en-US" sz="2400" b="1" dirty="0" smtClean="0"/>
              <a:t>Articulate the critical policy questions</a:t>
            </a:r>
            <a:r>
              <a:rPr lang="en-US" sz="2400" dirty="0" smtClean="0"/>
              <a:t>.</a:t>
            </a:r>
          </a:p>
          <a:p>
            <a:pPr lvl="1">
              <a:spcBef>
                <a:spcPts val="1200"/>
              </a:spcBef>
              <a:defRPr/>
            </a:pPr>
            <a:r>
              <a:rPr lang="en-US" sz="2000" dirty="0" smtClean="0"/>
              <a:t>Find an appropriate “table” to engage ECE stakeholders</a:t>
            </a:r>
          </a:p>
          <a:p>
            <a:pPr lvl="1">
              <a:spcBef>
                <a:spcPts val="1200"/>
              </a:spcBef>
              <a:defRPr/>
            </a:pPr>
            <a:r>
              <a:rPr lang="en-US" sz="2000" dirty="0" smtClean="0"/>
              <a:t>Include K-12, elected officials (and their staff), foundations, business leaders, higher </a:t>
            </a:r>
            <a:r>
              <a:rPr lang="en-US" sz="2000" dirty="0" err="1" smtClean="0"/>
              <a:t>ed</a:t>
            </a:r>
            <a:endParaRPr lang="en-US" sz="2000" dirty="0" smtClean="0"/>
          </a:p>
          <a:p>
            <a:pPr>
              <a:spcBef>
                <a:spcPts val="1200"/>
              </a:spcBef>
              <a:defRPr/>
            </a:pPr>
            <a:r>
              <a:rPr lang="en-US" sz="2400" b="1" dirty="0" smtClean="0"/>
              <a:t>Evaluate current and future data collection and linkage </a:t>
            </a:r>
            <a:r>
              <a:rPr lang="en-US" sz="2400" dirty="0" smtClean="0"/>
              <a:t>needs based on the state’s critical policy questions.</a:t>
            </a:r>
            <a:endParaRPr lang="en-US" sz="2000" dirty="0" smtClean="0"/>
          </a:p>
          <a:p>
            <a:pPr lvl="1">
              <a:spcBef>
                <a:spcPts val="1200"/>
              </a:spcBef>
              <a:defRPr/>
            </a:pPr>
            <a:r>
              <a:rPr lang="en-US" sz="2000" dirty="0" smtClean="0"/>
              <a:t>Use the 10 Fundamentals as a tool</a:t>
            </a:r>
          </a:p>
          <a:p>
            <a:pPr lvl="1">
              <a:spcBef>
                <a:spcPts val="1200"/>
              </a:spcBef>
              <a:defRPr/>
            </a:pPr>
            <a:r>
              <a:rPr lang="en-US" sz="2000" dirty="0" smtClean="0"/>
              <a:t>Create </a:t>
            </a:r>
            <a:r>
              <a:rPr lang="en-US" sz="2000" dirty="0" smtClean="0"/>
              <a:t>a map of what does and does not exist</a:t>
            </a:r>
          </a:p>
          <a:p>
            <a:pPr>
              <a:spcBef>
                <a:spcPts val="1200"/>
              </a:spcBef>
              <a:defRPr/>
            </a:pPr>
            <a:r>
              <a:rPr lang="en-US" sz="2400" b="1" dirty="0" smtClean="0"/>
              <a:t>Strategically </a:t>
            </a:r>
            <a:r>
              <a:rPr lang="en-US" sz="2400" b="1" dirty="0" smtClean="0"/>
              <a:t>govern</a:t>
            </a:r>
            <a:r>
              <a:rPr lang="en-US" sz="2400" dirty="0" smtClean="0"/>
              <a:t> data collection and use, including privacy, security and confidentiality policies.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a:rPr>
              <a:t>ECDC Resources</a:t>
            </a:r>
          </a:p>
        </p:txBody>
      </p:sp>
      <p:sp>
        <p:nvSpPr>
          <p:cNvPr id="3" name="Content Placeholder 2"/>
          <p:cNvSpPr>
            <a:spLocks noGrp="1"/>
          </p:cNvSpPr>
          <p:nvPr>
            <p:ph idx="1"/>
          </p:nvPr>
        </p:nvSpPr>
        <p:spPr/>
        <p:txBody>
          <a:bodyPr/>
          <a:lstStyle/>
          <a:p>
            <a:pPr>
              <a:defRPr/>
            </a:pPr>
            <a:r>
              <a:rPr lang="en-US" sz="2800" dirty="0" smtClean="0"/>
              <a:t>Building and Using Coordinated State Early Care and Education Data Systems</a:t>
            </a:r>
          </a:p>
          <a:p>
            <a:pPr>
              <a:defRPr/>
            </a:pPr>
            <a:r>
              <a:rPr lang="en-US" sz="2800" dirty="0" smtClean="0"/>
              <a:t>Getting Started:  10 Fundamentals of Coordinated State Early Care and Education Data Systems</a:t>
            </a:r>
          </a:p>
          <a:p>
            <a:pPr>
              <a:defRPr/>
            </a:pPr>
            <a:r>
              <a:rPr lang="en-US" sz="2800" dirty="0" smtClean="0"/>
              <a:t>A Look at Maryland's Early Childhood Data System</a:t>
            </a:r>
          </a:p>
          <a:p>
            <a:pPr>
              <a:defRPr/>
            </a:pPr>
            <a:r>
              <a:rPr lang="en-US" sz="2800" dirty="0" smtClean="0"/>
              <a:t>A Look at Pennsylvania's Early Childhood Data System</a:t>
            </a:r>
          </a:p>
          <a:p>
            <a:pPr>
              <a:defRPr/>
            </a:pPr>
            <a:r>
              <a:rPr lang="en-US" sz="2800" dirty="0" smtClean="0"/>
              <a:t>Coordinated State Early Care and Education Data Systems:  What's Next in the States?</a:t>
            </a:r>
          </a:p>
          <a:p>
            <a:pPr>
              <a:defRPr/>
            </a:pPr>
            <a:r>
              <a:rPr lang="en-US" sz="2800" b="1" i="1" dirty="0" smtClean="0">
                <a:solidFill>
                  <a:schemeClr val="accent6">
                    <a:lumMod val="50000"/>
                  </a:schemeClr>
                </a:solidFill>
              </a:rPr>
              <a:t>New website! www.ecedata.org</a:t>
            </a: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101600" y="0"/>
            <a:ext cx="8916299" cy="6858000"/>
          </a:xfrm>
          <a:prstGeom prst="rect">
            <a:avLst/>
          </a:prstGeom>
        </p:spPr>
      </p:pic>
    </p:spTree>
    <p:extLst>
      <p:ext uri="{BB962C8B-B14F-4D97-AF65-F5344CB8AC3E}">
        <p14:creationId xmlns:p14="http://schemas.microsoft.com/office/powerpoint/2010/main" xmlns="" val="106224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152400"/>
            <a:ext cx="9144000" cy="6164285"/>
          </a:xfrm>
          <a:prstGeom prst="rect">
            <a:avLst/>
          </a:prstGeom>
        </p:spPr>
      </p:pic>
    </p:spTree>
    <p:extLst>
      <p:ext uri="{BB962C8B-B14F-4D97-AF65-F5344CB8AC3E}">
        <p14:creationId xmlns:p14="http://schemas.microsoft.com/office/powerpoint/2010/main" xmlns="" val="10254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2917350-914C-4F9A-9588-7D972F5FFC8B}" type="datetime1">
              <a:rPr lang="en-US" smtClean="0"/>
              <a:pPr>
                <a:defRPr/>
              </a:pPr>
              <a:t>8/29/2011</a:t>
            </a:fld>
            <a:endParaRPr lang="en-US" dirty="0"/>
          </a:p>
        </p:txBody>
      </p:sp>
      <p:sp>
        <p:nvSpPr>
          <p:cNvPr id="3" name="Footer Placeholder 2"/>
          <p:cNvSpPr>
            <a:spLocks noGrp="1"/>
          </p:cNvSpPr>
          <p:nvPr>
            <p:ph type="ftr" sz="quarter" idx="11"/>
          </p:nvPr>
        </p:nvSpPr>
        <p:spPr/>
        <p:txBody>
          <a:bodyPr/>
          <a:lstStyle/>
          <a:p>
            <a:pPr>
              <a:defRPr/>
            </a:pPr>
            <a:r>
              <a:rPr lang="en-US" smtClean="0"/>
              <a:t>www.ECEdata.org</a:t>
            </a:r>
            <a:endParaRPr lang="en-US"/>
          </a:p>
        </p:txBody>
      </p:sp>
      <p:sp>
        <p:nvSpPr>
          <p:cNvPr id="4" name="Slide Number Placeholder 3"/>
          <p:cNvSpPr>
            <a:spLocks noGrp="1"/>
          </p:cNvSpPr>
          <p:nvPr>
            <p:ph type="sldNum" sz="quarter" idx="12"/>
          </p:nvPr>
        </p:nvSpPr>
        <p:spPr/>
        <p:txBody>
          <a:bodyPr/>
          <a:lstStyle/>
          <a:p>
            <a:pPr>
              <a:defRPr/>
            </a:pPr>
            <a:fld id="{B39E95D2-2100-4461-8221-32964CD04FB0}" type="slidenum">
              <a:rPr lang="en-US" smtClean="0"/>
              <a:pPr>
                <a:defRPr/>
              </a:pPr>
              <a:t>25</a:t>
            </a:fld>
            <a:endParaRPr lang="en-US" dirty="0"/>
          </a:p>
        </p:txBody>
      </p:sp>
      <p:pic>
        <p:nvPicPr>
          <p:cNvPr id="5" name="Picture 4"/>
          <p:cNvPicPr>
            <a:picLocks noChangeAspect="1"/>
          </p:cNvPicPr>
          <p:nvPr/>
        </p:nvPicPr>
        <p:blipFill>
          <a:blip r:embed="rId3" cstate="print"/>
          <a:stretch>
            <a:fillRect/>
          </a:stretch>
        </p:blipFill>
        <p:spPr>
          <a:xfrm>
            <a:off x="0" y="165100"/>
            <a:ext cx="9144000" cy="6524771"/>
          </a:xfrm>
          <a:prstGeom prst="rect">
            <a:avLst/>
          </a:prstGeom>
        </p:spPr>
      </p:pic>
    </p:spTree>
    <p:extLst>
      <p:ext uri="{BB962C8B-B14F-4D97-AF65-F5344CB8AC3E}">
        <p14:creationId xmlns:p14="http://schemas.microsoft.com/office/powerpoint/2010/main" xmlns="" val="4084458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4" charset="-128"/>
              </a:rPr>
              <a:t>Contact the ECDC:</a:t>
            </a:r>
          </a:p>
        </p:txBody>
      </p:sp>
      <p:sp>
        <p:nvSpPr>
          <p:cNvPr id="5" name="Rectangle 3"/>
          <p:cNvSpPr txBox="1">
            <a:spLocks noChangeArrowheads="1"/>
          </p:cNvSpPr>
          <p:nvPr/>
        </p:nvSpPr>
        <p:spPr bwMode="auto">
          <a:xfrm>
            <a:off x="0" y="1447800"/>
            <a:ext cx="8915400" cy="5029200"/>
          </a:xfrm>
          <a:prstGeom prst="rect">
            <a:avLst/>
          </a:prstGeom>
          <a:noFill/>
          <a:ln w="9525">
            <a:noFill/>
            <a:miter lim="800000"/>
            <a:headEnd/>
            <a:tailEnd/>
          </a:ln>
        </p:spPr>
        <p:txBody>
          <a:bodyPr/>
          <a:lstStyle/>
          <a:p>
            <a:pPr marL="857250" lvl="1" indent="-457200">
              <a:spcBef>
                <a:spcPts val="0"/>
              </a:spcBef>
              <a:spcAft>
                <a:spcPts val="0"/>
              </a:spcAft>
              <a:buFont typeface="Arial" pitchFamily="34" charset="0"/>
              <a:buNone/>
              <a:defRPr/>
            </a:pPr>
            <a:r>
              <a:rPr lang="en-US" sz="2000" dirty="0">
                <a:solidFill>
                  <a:srgbClr val="002060"/>
                </a:solidFill>
                <a:latin typeface="+mj-lt"/>
                <a:ea typeface="ＭＳ Ｐゴシック"/>
                <a:cs typeface="ＭＳ Ｐゴシック"/>
              </a:rPr>
              <a:t>The Center for the Study of Child Care Employment at UC Berkeley</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Marcy Whitebook, </a:t>
            </a:r>
            <a:r>
              <a:rPr lang="en-US" sz="1600" i="1" dirty="0">
                <a:latin typeface="+mj-lt"/>
                <a:ea typeface="ＭＳ Ｐゴシック"/>
                <a:cs typeface="ＭＳ Ｐゴシック"/>
                <a:hlinkClick r:id="rId3"/>
              </a:rPr>
              <a:t>mwhbk@berkeley.edu</a:t>
            </a:r>
            <a:r>
              <a:rPr lang="en-US" sz="1600" i="1" dirty="0">
                <a:latin typeface="+mj-lt"/>
                <a:ea typeface="ＭＳ Ｐゴシック"/>
                <a:cs typeface="ＭＳ Ｐゴシック"/>
              </a:rPr>
              <a:t>; </a:t>
            </a:r>
            <a:r>
              <a:rPr lang="en-US" sz="1600" i="1" dirty="0">
                <a:solidFill>
                  <a:schemeClr val="accent6">
                    <a:lumMod val="50000"/>
                  </a:schemeClr>
                </a:solidFill>
                <a:latin typeface="+mj-lt"/>
                <a:ea typeface="ＭＳ Ｐゴシック"/>
                <a:cs typeface="ＭＳ Ｐゴシック"/>
              </a:rPr>
              <a:t>Fran Kipnis, </a:t>
            </a:r>
            <a:r>
              <a:rPr lang="en-US" sz="1600" i="1" dirty="0">
                <a:latin typeface="+mj-lt"/>
                <a:ea typeface="ＭＳ Ｐゴシック"/>
                <a:cs typeface="ＭＳ Ｐゴシック"/>
                <a:hlinkClick r:id="rId4"/>
              </a:rPr>
              <a:t>frankipnis@berkeley.edu</a:t>
            </a:r>
            <a:r>
              <a:rPr lang="en-US" sz="1600" i="1" dirty="0">
                <a:latin typeface="+mj-lt"/>
                <a:ea typeface="ＭＳ Ｐゴシック"/>
                <a:cs typeface="ＭＳ Ｐゴシック"/>
              </a:rPr>
              <a:t> </a:t>
            </a:r>
            <a:endParaRPr lang="en-US" sz="1600" i="1" dirty="0">
              <a:latin typeface="+mj-lt"/>
              <a:ea typeface="ＭＳ Ｐゴシック" pitchFamily="-109" charset="-128"/>
              <a:cs typeface="ＭＳ Ｐゴシック"/>
            </a:endParaRPr>
          </a:p>
          <a:p>
            <a:pPr marL="857250" lvl="1" indent="-457200">
              <a:spcBef>
                <a:spcPts val="600"/>
              </a:spcBef>
              <a:spcAft>
                <a:spcPts val="0"/>
              </a:spcAft>
              <a:buClr>
                <a:schemeClr val="accent5">
                  <a:lumMod val="60000"/>
                  <a:lumOff val="40000"/>
                </a:schemeClr>
              </a:buClr>
              <a:defRPr/>
            </a:pPr>
            <a:r>
              <a:rPr lang="en-US" sz="2000" dirty="0">
                <a:solidFill>
                  <a:srgbClr val="002060"/>
                </a:solidFill>
                <a:latin typeface="+mj-lt"/>
                <a:ea typeface="ＭＳ Ｐゴシック"/>
                <a:cs typeface="ＭＳ Ｐゴシック"/>
              </a:rPr>
              <a:t>Council of Chief State School Officers</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Tom Schultz, </a:t>
            </a:r>
            <a:r>
              <a:rPr lang="en-US" sz="1600" i="1" dirty="0">
                <a:latin typeface="+mj-lt"/>
                <a:ea typeface="ＭＳ Ｐゴシック"/>
                <a:cs typeface="ＭＳ Ｐゴシック"/>
                <a:hlinkClick r:id="rId5"/>
              </a:rPr>
              <a:t>thomass@ccsso.org</a:t>
            </a:r>
            <a:r>
              <a:rPr lang="en-US" sz="1600" i="1" dirty="0">
                <a:latin typeface="+mj-lt"/>
                <a:ea typeface="ＭＳ Ｐゴシック"/>
                <a:cs typeface="ＭＳ Ｐゴシック"/>
              </a:rPr>
              <a:t>  </a:t>
            </a:r>
            <a:endParaRPr lang="en-US" sz="1600" i="1" dirty="0">
              <a:latin typeface="+mj-lt"/>
              <a:ea typeface="ＭＳ Ｐゴシック" pitchFamily="-109" charset="-128"/>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j-lt"/>
                <a:ea typeface="ＭＳ Ｐゴシック"/>
                <a:cs typeface="ＭＳ Ｐゴシック"/>
              </a:rPr>
              <a:t>Data Quality Campaign</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Elizabeth Laird, </a:t>
            </a:r>
            <a:r>
              <a:rPr lang="en-US" sz="1600" i="1" dirty="0" smtClean="0">
                <a:latin typeface="+mj-lt"/>
                <a:ea typeface="ＭＳ Ｐゴシック"/>
                <a:cs typeface="ＭＳ Ｐゴシック"/>
                <a:hlinkClick r:id="rId6"/>
              </a:rPr>
              <a:t>Elizabeth@DataQualityCampaign.org</a:t>
            </a:r>
            <a:endParaRPr lang="en-US" sz="1600" dirty="0">
              <a:latin typeface="+mj-lt"/>
              <a:ea typeface="ＭＳ Ｐゴシック" pitchFamily="-109" charset="-128"/>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n-lt"/>
                <a:ea typeface="ＭＳ Ｐゴシック"/>
                <a:cs typeface="ＭＳ Ｐゴシック"/>
              </a:rPr>
              <a:t>National Conference of State Legislatures</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a:t>
            </a:r>
            <a:r>
              <a:rPr lang="en-US" sz="1600" i="1" dirty="0" smtClean="0">
                <a:solidFill>
                  <a:schemeClr val="accent6">
                    <a:lumMod val="50000"/>
                  </a:schemeClr>
                </a:solidFill>
                <a:ea typeface="ＭＳ Ｐゴシック"/>
                <a:cs typeface="ＭＳ Ｐゴシック"/>
              </a:rPr>
              <a:t> </a:t>
            </a:r>
            <a:r>
              <a:rPr lang="en-US" sz="1600" i="1" dirty="0" smtClean="0">
                <a:solidFill>
                  <a:schemeClr val="accent6">
                    <a:lumMod val="50000"/>
                  </a:schemeClr>
                </a:solidFill>
                <a:latin typeface="+mn-lt"/>
                <a:ea typeface="ＭＳ Ｐゴシック"/>
                <a:cs typeface="ＭＳ Ｐゴシック"/>
              </a:rPr>
              <a:t>Phuonglan Nguyen, </a:t>
            </a:r>
            <a:r>
              <a:rPr lang="en-US" sz="1600" i="1" dirty="0" smtClean="0">
                <a:solidFill>
                  <a:schemeClr val="accent6">
                    <a:lumMod val="50000"/>
                  </a:schemeClr>
                </a:solidFill>
                <a:latin typeface="+mn-lt"/>
                <a:ea typeface="ＭＳ Ｐゴシック"/>
                <a:cs typeface="ＭＳ Ｐゴシック"/>
                <a:hlinkClick r:id="rId7"/>
              </a:rPr>
              <a:t>phuonglan.nguyen@ncsl.org</a:t>
            </a:r>
            <a:r>
              <a:rPr lang="en-US" sz="1600" i="1" dirty="0" smtClean="0">
                <a:solidFill>
                  <a:schemeClr val="accent6">
                    <a:lumMod val="50000"/>
                  </a:schemeClr>
                </a:solidFill>
                <a:latin typeface="+mn-lt"/>
                <a:ea typeface="ＭＳ Ｐゴシック"/>
                <a:cs typeface="ＭＳ Ｐゴシック"/>
              </a:rPr>
              <a:t> </a:t>
            </a:r>
            <a:r>
              <a:rPr lang="en-US" sz="1600" i="1" dirty="0" smtClean="0">
                <a:solidFill>
                  <a:schemeClr val="accent6">
                    <a:lumMod val="50000"/>
                  </a:schemeClr>
                </a:solidFill>
                <a:latin typeface="+mj-lt"/>
                <a:ea typeface="ＭＳ Ｐゴシック"/>
                <a:cs typeface="ＭＳ Ｐゴシック"/>
              </a:rPr>
              <a:t>Julie </a:t>
            </a:r>
            <a:r>
              <a:rPr lang="en-US" sz="1600" i="1" dirty="0">
                <a:solidFill>
                  <a:schemeClr val="accent6">
                    <a:lumMod val="50000"/>
                  </a:schemeClr>
                </a:solidFill>
                <a:latin typeface="+mj-lt"/>
                <a:ea typeface="ＭＳ Ｐゴシック"/>
                <a:cs typeface="ＭＳ Ｐゴシック"/>
              </a:rPr>
              <a:t>Poppe, </a:t>
            </a:r>
            <a:r>
              <a:rPr lang="en-US" sz="1600" i="1" dirty="0">
                <a:latin typeface="+mj-lt"/>
                <a:ea typeface="ＭＳ Ｐゴシック"/>
                <a:cs typeface="ＭＳ Ｐゴシック"/>
                <a:hlinkClick r:id="rId8"/>
              </a:rPr>
              <a:t>julie.poppe@ncsl.org</a:t>
            </a:r>
            <a:endParaRPr lang="en-US" sz="1600" i="1" dirty="0">
              <a:ea typeface="ＭＳ Ｐゴシック"/>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n-lt"/>
                <a:ea typeface="ＭＳ Ｐゴシック"/>
                <a:cs typeface="ＭＳ Ｐゴシック"/>
              </a:rPr>
              <a:t>National Governors Association Center for Best Practices </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a:t>
            </a:r>
            <a:r>
              <a:rPr lang="en-US" sz="1600" i="1" dirty="0" smtClean="0">
                <a:solidFill>
                  <a:schemeClr val="accent6">
                    <a:lumMod val="50000"/>
                  </a:schemeClr>
                </a:solidFill>
                <a:latin typeface="+mj-lt"/>
                <a:ea typeface="ＭＳ Ｐゴシック"/>
                <a:cs typeface="ＭＳ Ｐゴシック"/>
              </a:rPr>
              <a:t>Amanda  </a:t>
            </a:r>
            <a:r>
              <a:rPr lang="en-US" sz="1600" i="1" dirty="0">
                <a:solidFill>
                  <a:schemeClr val="accent6">
                    <a:lumMod val="50000"/>
                  </a:schemeClr>
                </a:solidFill>
                <a:latin typeface="+mj-lt"/>
                <a:ea typeface="ＭＳ Ｐゴシック"/>
                <a:cs typeface="ＭＳ Ｐゴシック"/>
              </a:rPr>
              <a:t>Szekely, </a:t>
            </a:r>
            <a:r>
              <a:rPr lang="en-US" sz="1600" i="1" dirty="0">
                <a:latin typeface="+mj-lt"/>
                <a:ea typeface="ＭＳ Ｐゴシック"/>
                <a:cs typeface="ＭＳ Ｐゴシック"/>
                <a:hlinkClick r:id="rId9"/>
              </a:rPr>
              <a:t>ASzekely@NGA.ORG</a:t>
            </a:r>
            <a:r>
              <a:rPr lang="en-US" sz="1600" i="1" dirty="0">
                <a:latin typeface="+mj-lt"/>
                <a:ea typeface="ＭＳ Ｐゴシック"/>
                <a:cs typeface="ＭＳ Ｐゴシック"/>
              </a:rPr>
              <a:t> </a:t>
            </a:r>
            <a:endParaRPr lang="en-US" sz="1600" dirty="0">
              <a:solidFill>
                <a:srgbClr val="002060"/>
              </a:solidFill>
              <a:latin typeface="+mn-lt"/>
              <a:ea typeface="ＭＳ Ｐゴシック"/>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n-lt"/>
                <a:ea typeface="ＭＳ Ｐゴシック"/>
                <a:cs typeface="ＭＳ Ｐゴシック"/>
              </a:rPr>
              <a:t>Pre-K Now, a campaign of the Pew Center on the States</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Albert Wat, </a:t>
            </a:r>
            <a:r>
              <a:rPr lang="en-US" sz="1600" i="1" dirty="0">
                <a:latin typeface="+mj-lt"/>
                <a:ea typeface="ＭＳ Ｐゴシック"/>
                <a:cs typeface="ＭＳ Ｐゴシック"/>
                <a:hlinkClick r:id="rId10"/>
              </a:rPr>
              <a:t>awat@pewtrusts.org</a:t>
            </a:r>
            <a:r>
              <a:rPr lang="en-US" sz="1600" i="1" dirty="0">
                <a:latin typeface="+mj-lt"/>
                <a:ea typeface="ＭＳ Ｐゴシック"/>
                <a:cs typeface="ＭＳ Ｐゴシック"/>
              </a:rPr>
              <a:t> </a:t>
            </a:r>
          </a:p>
          <a:p>
            <a:pPr marL="857250" lvl="1" indent="-457200">
              <a:spcBef>
                <a:spcPts val="600"/>
              </a:spcBef>
              <a:spcAft>
                <a:spcPts val="0"/>
              </a:spcAft>
              <a:buFont typeface="Arial" pitchFamily="34" charset="0"/>
              <a:buNone/>
              <a:defRPr/>
            </a:pPr>
            <a:r>
              <a:rPr lang="en-US" sz="2000" dirty="0">
                <a:solidFill>
                  <a:srgbClr val="002060"/>
                </a:solidFill>
                <a:latin typeface="+mj-lt"/>
                <a:ea typeface="ＭＳ Ｐゴシック"/>
                <a:cs typeface="ＭＳ Ｐゴシック"/>
              </a:rPr>
              <a:t>Birth to Five Policy Alliance</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Helene Stebbins, </a:t>
            </a:r>
            <a:r>
              <a:rPr lang="en-US" sz="1600" i="1" dirty="0">
                <a:latin typeface="+mj-lt"/>
                <a:ea typeface="ＭＳ Ｐゴシック"/>
                <a:cs typeface="ＭＳ Ｐゴシック"/>
                <a:hlinkClick r:id="rId11"/>
              </a:rPr>
              <a:t>helene.stebbins@verizon.net</a:t>
            </a:r>
            <a:r>
              <a:rPr lang="en-US" sz="1600" i="1" dirty="0">
                <a:latin typeface="+mj-lt"/>
                <a:ea typeface="ＭＳ Ｐゴシック"/>
                <a:cs typeface="ＭＳ Ｐゴシック"/>
              </a:rPr>
              <a:t> </a:t>
            </a:r>
          </a:p>
          <a:p>
            <a:pPr marL="1314450" lvl="2" indent="-457200" algn="ctr">
              <a:spcBef>
                <a:spcPts val="1200"/>
              </a:spcBef>
              <a:spcAft>
                <a:spcPts val="0"/>
              </a:spcAft>
              <a:buClr>
                <a:schemeClr val="accent5">
                  <a:lumMod val="60000"/>
                  <a:lumOff val="40000"/>
                </a:schemeClr>
              </a:buClr>
              <a:defRPr/>
            </a:pPr>
            <a:r>
              <a:rPr lang="en-US" sz="2400" b="1" dirty="0">
                <a:solidFill>
                  <a:schemeClr val="accent6">
                    <a:lumMod val="50000"/>
                  </a:schemeClr>
                </a:solidFill>
                <a:ea typeface="ＭＳ Ｐゴシック"/>
                <a:cs typeface="ＭＳ Ｐゴシック"/>
              </a:rPr>
              <a:t>Visit </a:t>
            </a:r>
            <a:r>
              <a:rPr lang="en-US" sz="2400" b="1" i="1" u="sng" dirty="0">
                <a:ea typeface="ＭＳ Ｐゴシック"/>
                <a:cs typeface="ＭＳ Ｐゴシック"/>
                <a:hlinkClick r:id="rId12"/>
              </a:rPr>
              <a:t>www.ECEdata.org</a:t>
            </a:r>
            <a:r>
              <a:rPr lang="en-US" sz="2400" b="1" i="1" dirty="0">
                <a:ea typeface="ＭＳ Ｐゴシック"/>
                <a:cs typeface="ＭＳ Ｐゴシック"/>
              </a:rPr>
              <a:t> </a:t>
            </a:r>
            <a:r>
              <a:rPr lang="en-US" sz="2400" b="1" dirty="0">
                <a:solidFill>
                  <a:schemeClr val="accent6">
                    <a:lumMod val="50000"/>
                  </a:schemeClr>
                </a:solidFill>
                <a:ea typeface="ＭＳ Ｐゴシック"/>
                <a:cs typeface="ＭＳ Ｐゴシック"/>
              </a:rPr>
              <a:t>for more information.</a:t>
            </a:r>
          </a:p>
          <a:p>
            <a:pPr marL="1314450" lvl="2" indent="-457200">
              <a:spcBef>
                <a:spcPts val="0"/>
              </a:spcBef>
              <a:spcAft>
                <a:spcPts val="0"/>
              </a:spcAft>
              <a:buClr>
                <a:schemeClr val="accent5">
                  <a:lumMod val="60000"/>
                  <a:lumOff val="40000"/>
                </a:schemeClr>
              </a:buClr>
              <a:defRPr/>
            </a:pPr>
            <a:endParaRPr lang="en-US" sz="1600" i="1" dirty="0">
              <a:latin typeface="+mj-lt"/>
              <a:ea typeface="ＭＳ Ｐゴシック"/>
              <a:cs typeface="ＭＳ Ｐゴシック"/>
            </a:endParaRPr>
          </a:p>
          <a:p>
            <a:pPr marL="1314450" lvl="2" indent="-457200">
              <a:spcBef>
                <a:spcPts val="0"/>
              </a:spcBef>
              <a:spcAft>
                <a:spcPts val="0"/>
              </a:spcAft>
              <a:buClr>
                <a:schemeClr val="accent5">
                  <a:lumMod val="60000"/>
                  <a:lumOff val="40000"/>
                </a:schemeClr>
              </a:buClr>
              <a:defRPr/>
            </a:pPr>
            <a:endParaRPr lang="en-US" sz="1600" i="1" dirty="0">
              <a:latin typeface="+mj-lt"/>
              <a:ea typeface="ＭＳ Ｐゴシック"/>
              <a:cs typeface="ＭＳ Ｐゴシック"/>
            </a:endParaRPr>
          </a:p>
          <a:p>
            <a:pPr marL="857250" lvl="1" indent="-457200">
              <a:spcBef>
                <a:spcPts val="0"/>
              </a:spcBef>
              <a:spcAft>
                <a:spcPts val="0"/>
              </a:spcAft>
              <a:buFont typeface="Arial" pitchFamily="34" charset="0"/>
              <a:buNone/>
              <a:defRPr/>
            </a:pPr>
            <a:endParaRPr lang="en-US" sz="2200" dirty="0">
              <a:solidFill>
                <a:srgbClr val="002060"/>
              </a:solidFill>
              <a:latin typeface="+mn-lt"/>
              <a:ea typeface="ＭＳ Ｐゴシック"/>
              <a:cs typeface="ＭＳ Ｐゴシック"/>
            </a:endParaRPr>
          </a:p>
          <a:p>
            <a:pPr marL="857250" lvl="1" indent="-457200" algn="ctr">
              <a:spcBef>
                <a:spcPts val="0"/>
              </a:spcBef>
              <a:buFont typeface="Arial" pitchFamily="34" charset="0"/>
              <a:buNone/>
              <a:defRPr/>
            </a:pPr>
            <a:r>
              <a:rPr lang="en-US" sz="2000" i="1" dirty="0">
                <a:solidFill>
                  <a:schemeClr val="accent6">
                    <a:lumMod val="50000"/>
                  </a:schemeClr>
                </a:solidFill>
                <a:latin typeface="+mn-lt"/>
                <a:ea typeface="ＭＳ Ｐゴシック"/>
                <a:cs typeface="ＭＳ Ｐゴシック"/>
              </a:rPr>
              <a:t> </a:t>
            </a:r>
          </a:p>
          <a:p>
            <a:pPr marL="857250" lvl="1" indent="-457200">
              <a:spcBef>
                <a:spcPts val="0"/>
              </a:spcBef>
              <a:buFont typeface="Arial" pitchFamily="34" charset="0"/>
              <a:buNone/>
              <a:defRPr/>
            </a:pPr>
            <a:endParaRPr lang="en-US" sz="2800" dirty="0">
              <a:solidFill>
                <a:srgbClr val="002060"/>
              </a:solidFill>
              <a:latin typeface="+mn-lt"/>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The Early Childhood Data Collaborative</a:t>
            </a:r>
          </a:p>
        </p:txBody>
      </p:sp>
      <p:sp>
        <p:nvSpPr>
          <p:cNvPr id="4" name="Rectangle 3"/>
          <p:cNvSpPr>
            <a:spLocks noGrp="1" noChangeArrowheads="1"/>
          </p:cNvSpPr>
          <p:nvPr>
            <p:ph idx="1"/>
          </p:nvPr>
        </p:nvSpPr>
        <p:spPr>
          <a:xfrm>
            <a:off x="0" y="1447800"/>
            <a:ext cx="8915400" cy="5029200"/>
          </a:xfrm>
        </p:spPr>
        <p:txBody>
          <a:bodyPr/>
          <a:lstStyle/>
          <a:p>
            <a:pPr marL="857250" lvl="1" indent="-457200" eaLnBrk="1" hangingPunct="1">
              <a:spcBef>
                <a:spcPts val="300"/>
              </a:spcBef>
              <a:spcAft>
                <a:spcPts val="600"/>
              </a:spcAft>
              <a:buFont typeface="Arial" pitchFamily="34" charset="0"/>
              <a:buNone/>
              <a:defRPr/>
            </a:pPr>
            <a:r>
              <a:rPr lang="en-US" sz="2200" b="1" dirty="0" smtClean="0">
                <a:ea typeface="ＭＳ Ｐゴシック"/>
              </a:rPr>
              <a:t>A PARTNERSHIP OF</a:t>
            </a:r>
          </a:p>
          <a:p>
            <a:pPr marL="857250" lvl="1" indent="-457200" eaLnBrk="1" hangingPunct="1">
              <a:spcBef>
                <a:spcPts val="300"/>
              </a:spcBef>
              <a:spcAft>
                <a:spcPts val="600"/>
              </a:spcAft>
              <a:defRPr/>
            </a:pPr>
            <a:r>
              <a:rPr lang="en-US" sz="2200" dirty="0" smtClean="0">
                <a:ea typeface="ＭＳ Ｐゴシック"/>
              </a:rPr>
              <a:t>The Center for the Study of Child Care Employment at UC Berkeley </a:t>
            </a:r>
          </a:p>
          <a:p>
            <a:pPr marL="857250" lvl="1" indent="-457200" eaLnBrk="1" hangingPunct="1">
              <a:spcBef>
                <a:spcPts val="300"/>
              </a:spcBef>
              <a:spcAft>
                <a:spcPts val="600"/>
              </a:spcAft>
              <a:defRPr/>
            </a:pPr>
            <a:r>
              <a:rPr lang="en-US" sz="2200" dirty="0" smtClean="0">
                <a:ea typeface="ＭＳ Ｐゴシック"/>
              </a:rPr>
              <a:t>Council of Chief State School Officers</a:t>
            </a:r>
          </a:p>
          <a:p>
            <a:pPr marL="857250" lvl="1" indent="-457200" eaLnBrk="1" hangingPunct="1">
              <a:spcBef>
                <a:spcPts val="300"/>
              </a:spcBef>
              <a:spcAft>
                <a:spcPts val="600"/>
              </a:spcAft>
              <a:defRPr/>
            </a:pPr>
            <a:r>
              <a:rPr lang="en-US" sz="2200" dirty="0" smtClean="0">
                <a:ea typeface="ＭＳ Ｐゴシック"/>
              </a:rPr>
              <a:t>Data Quality Campaign</a:t>
            </a:r>
          </a:p>
          <a:p>
            <a:pPr marL="857250" lvl="1" indent="-457200" eaLnBrk="1" hangingPunct="1">
              <a:spcBef>
                <a:spcPts val="300"/>
              </a:spcBef>
              <a:spcAft>
                <a:spcPts val="600"/>
              </a:spcAft>
              <a:defRPr/>
            </a:pPr>
            <a:r>
              <a:rPr lang="en-US" sz="2200" dirty="0" smtClean="0">
                <a:ea typeface="ＭＳ Ｐゴシック"/>
              </a:rPr>
              <a:t>National Conference of State Legislatures</a:t>
            </a:r>
          </a:p>
          <a:p>
            <a:pPr marL="857250" lvl="1" indent="-457200" eaLnBrk="1" hangingPunct="1">
              <a:spcBef>
                <a:spcPts val="300"/>
              </a:spcBef>
              <a:spcAft>
                <a:spcPts val="600"/>
              </a:spcAft>
              <a:defRPr/>
            </a:pPr>
            <a:r>
              <a:rPr lang="en-US" sz="2200" dirty="0" smtClean="0">
                <a:ea typeface="ＭＳ Ｐゴシック"/>
              </a:rPr>
              <a:t>National Governors Association Center for Best Practices </a:t>
            </a:r>
          </a:p>
          <a:p>
            <a:pPr marL="857250" lvl="1" indent="-457200" eaLnBrk="1" hangingPunct="1">
              <a:spcBef>
                <a:spcPts val="300"/>
              </a:spcBef>
              <a:spcAft>
                <a:spcPts val="1500"/>
              </a:spcAft>
              <a:defRPr/>
            </a:pPr>
            <a:r>
              <a:rPr lang="en-US" sz="2200" dirty="0" smtClean="0">
                <a:ea typeface="ＭＳ Ｐゴシック"/>
              </a:rPr>
              <a:t>Pre-K Now, a campaign of the Pew Center on the States</a:t>
            </a:r>
          </a:p>
          <a:p>
            <a:pPr marL="857250" lvl="1" indent="-457200" algn="ctr" eaLnBrk="1" hangingPunct="1">
              <a:spcBef>
                <a:spcPts val="300"/>
              </a:spcBef>
              <a:buFont typeface="Arial" pitchFamily="34" charset="0"/>
              <a:buNone/>
              <a:defRPr/>
            </a:pPr>
            <a:r>
              <a:rPr lang="en-US" sz="1800" i="1" dirty="0" smtClean="0">
                <a:ea typeface="ＭＳ Ｐゴシック"/>
              </a:rPr>
              <a:t>The ECDC is supported through funding from the Birth to Five Policy Alliance, The Pew Charitable Trusts, and The David and Lucile Packard Foundation. </a:t>
            </a:r>
          </a:p>
          <a:p>
            <a:pPr marL="857250" lvl="1" indent="-457200" algn="ctr" eaLnBrk="1" hangingPunct="1">
              <a:spcBef>
                <a:spcPts val="1800"/>
              </a:spcBef>
              <a:buFont typeface="Wingdings" pitchFamily="2" charset="2"/>
              <a:buNone/>
              <a:defRPr/>
            </a:pPr>
            <a:r>
              <a:rPr lang="en-US" b="1" dirty="0" smtClean="0">
                <a:solidFill>
                  <a:schemeClr val="accent6">
                    <a:lumMod val="50000"/>
                  </a:schemeClr>
                </a:solidFill>
              </a:rPr>
              <a:t>Visit </a:t>
            </a:r>
            <a:r>
              <a:rPr lang="en-US" b="1" i="1" u="sng" dirty="0" smtClean="0">
                <a:hlinkClick r:id="rId3"/>
              </a:rPr>
              <a:t>www.ECEdata.org</a:t>
            </a:r>
            <a:r>
              <a:rPr lang="en-US" b="1" i="1" dirty="0" smtClean="0"/>
              <a:t> </a:t>
            </a:r>
            <a:r>
              <a:rPr lang="en-US" b="1" dirty="0" smtClean="0">
                <a:solidFill>
                  <a:schemeClr val="accent6">
                    <a:lumMod val="50000"/>
                  </a:schemeClr>
                </a:solidFill>
              </a:rPr>
              <a:t>for more information.</a:t>
            </a:r>
          </a:p>
          <a:p>
            <a:pPr marL="857250" lvl="1" indent="-457200" eaLnBrk="1" hangingPunct="1">
              <a:buFont typeface="Arial" pitchFamily="34" charset="0"/>
              <a:buNone/>
              <a:defRPr/>
            </a:pPr>
            <a:endParaRPr lang="en-US" dirty="0" smtClean="0">
              <a:ea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a:rPr>
              <a:t>Guiding Principles</a:t>
            </a:r>
          </a:p>
        </p:txBody>
      </p:sp>
      <p:sp>
        <p:nvSpPr>
          <p:cNvPr id="3" name="Content Placeholder 2"/>
          <p:cNvSpPr>
            <a:spLocks noGrp="1"/>
          </p:cNvSpPr>
          <p:nvPr>
            <p:ph idx="1"/>
          </p:nvPr>
        </p:nvSpPr>
        <p:spPr/>
        <p:txBody>
          <a:bodyPr/>
          <a:lstStyle/>
          <a:p>
            <a:pPr marL="285750" lvl="1">
              <a:lnSpc>
                <a:spcPct val="90000"/>
              </a:lnSpc>
              <a:defRPr/>
            </a:pPr>
            <a:r>
              <a:rPr lang="en-US" dirty="0" smtClean="0">
                <a:ea typeface="ＭＳ Ｐゴシック"/>
              </a:rPr>
              <a:t>From compliance to improvement efforts</a:t>
            </a:r>
          </a:p>
          <a:p>
            <a:pPr marL="285750" lvl="1">
              <a:lnSpc>
                <a:spcPct val="90000"/>
              </a:lnSpc>
              <a:defRPr/>
            </a:pPr>
            <a:r>
              <a:rPr lang="en-US" dirty="0" smtClean="0">
                <a:ea typeface="ＭＳ Ｐゴシック"/>
              </a:rPr>
              <a:t>From fragmented efforts to coordinated systems</a:t>
            </a:r>
          </a:p>
          <a:p>
            <a:pPr marL="285750" lvl="1">
              <a:lnSpc>
                <a:spcPct val="90000"/>
              </a:lnSpc>
              <a:defRPr/>
            </a:pPr>
            <a:r>
              <a:rPr lang="en-US" dirty="0" smtClean="0">
                <a:ea typeface="ＭＳ Ｐゴシック"/>
              </a:rPr>
              <a:t>From snapshot to longitudinal data</a:t>
            </a:r>
          </a:p>
          <a:p>
            <a:pPr marL="285750" lvl="1">
              <a:lnSpc>
                <a:spcPct val="90000"/>
              </a:lnSpc>
              <a:defRPr/>
            </a:pPr>
            <a:r>
              <a:rPr lang="en-US" dirty="0" smtClean="0">
                <a:ea typeface="ＭＳ Ｐゴシック"/>
              </a:rPr>
              <a:t>Start with identifying policy 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228600" y="274638"/>
            <a:ext cx="8686800" cy="1143000"/>
          </a:xfrm>
        </p:spPr>
        <p:txBody>
          <a:bodyPr/>
          <a:lstStyle/>
          <a:p>
            <a:pPr eaLnBrk="1" hangingPunct="1"/>
            <a:r>
              <a:rPr lang="en-US" sz="3500" smtClean="0">
                <a:solidFill>
                  <a:srgbClr val="002060"/>
                </a:solidFill>
                <a:ea typeface="ＭＳ Ｐゴシック"/>
              </a:rPr>
              <a:t>Can your state answer these policy questions?</a:t>
            </a:r>
          </a:p>
        </p:txBody>
      </p:sp>
      <p:sp>
        <p:nvSpPr>
          <p:cNvPr id="15363" name="Content Placeholder 2"/>
          <p:cNvSpPr>
            <a:spLocks noGrp="1"/>
          </p:cNvSpPr>
          <p:nvPr>
            <p:ph idx="4294967295"/>
          </p:nvPr>
        </p:nvSpPr>
        <p:spPr>
          <a:xfrm>
            <a:off x="457200" y="1447800"/>
            <a:ext cx="8229600" cy="5181600"/>
          </a:xfrm>
        </p:spPr>
        <p:txBody>
          <a:bodyPr/>
          <a:lstStyle/>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Are </a:t>
            </a:r>
            <a:r>
              <a:rPr lang="en-US" sz="2800" b="1" dirty="0" smtClean="0">
                <a:solidFill>
                  <a:srgbClr val="002060"/>
                </a:solidFill>
                <a:ea typeface="ＭＳ Ｐゴシック"/>
              </a:rPr>
              <a:t>children</a:t>
            </a:r>
            <a:r>
              <a:rPr lang="en-US" sz="2800" dirty="0" smtClean="0">
                <a:solidFill>
                  <a:srgbClr val="002060"/>
                </a:solidFill>
                <a:ea typeface="ＭＳ Ｐゴシック"/>
              </a:rPr>
              <a:t>, birth to age five, on track to succeed at school entry and beyond?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Which </a:t>
            </a:r>
            <a:r>
              <a:rPr lang="en-US" sz="2800" b="1" dirty="0" smtClean="0">
                <a:solidFill>
                  <a:srgbClr val="002060"/>
                </a:solidFill>
                <a:ea typeface="ＭＳ Ｐゴシック"/>
              </a:rPr>
              <a:t>children</a:t>
            </a:r>
            <a:r>
              <a:rPr lang="en-US" sz="2800" dirty="0" smtClean="0">
                <a:solidFill>
                  <a:srgbClr val="002060"/>
                </a:solidFill>
                <a:ea typeface="ＭＳ Ｐゴシック"/>
              </a:rPr>
              <a:t> have access to high quality early care and education programs?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Is the quality of </a:t>
            </a:r>
            <a:r>
              <a:rPr lang="en-US" sz="2800" b="1" dirty="0" smtClean="0">
                <a:solidFill>
                  <a:srgbClr val="002060"/>
                </a:solidFill>
                <a:ea typeface="ＭＳ Ｐゴシック"/>
              </a:rPr>
              <a:t>programs</a:t>
            </a:r>
            <a:r>
              <a:rPr lang="en-US" sz="2800" dirty="0" smtClean="0">
                <a:solidFill>
                  <a:srgbClr val="002060"/>
                </a:solidFill>
                <a:ea typeface="ＭＳ Ｐゴシック"/>
              </a:rPr>
              <a:t> improving over time?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What are the characteristics of effective </a:t>
            </a:r>
            <a:r>
              <a:rPr lang="en-US" sz="2800" b="1" dirty="0" smtClean="0">
                <a:solidFill>
                  <a:srgbClr val="002060"/>
                </a:solidFill>
                <a:ea typeface="ＭＳ Ｐゴシック"/>
              </a:rPr>
              <a:t>programs</a:t>
            </a:r>
            <a:r>
              <a:rPr lang="en-US" sz="2800" dirty="0" smtClean="0">
                <a:solidFill>
                  <a:srgbClr val="002060"/>
                </a:solidFill>
                <a:ea typeface="ＭＳ Ｐゴシック"/>
              </a:rPr>
              <a:t>?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How prepared is the </a:t>
            </a:r>
            <a:r>
              <a:rPr lang="en-US" sz="2800" b="1" dirty="0" smtClean="0">
                <a:solidFill>
                  <a:srgbClr val="002060"/>
                </a:solidFill>
                <a:ea typeface="ＭＳ Ｐゴシック"/>
              </a:rPr>
              <a:t>workforce</a:t>
            </a:r>
            <a:r>
              <a:rPr lang="en-US" sz="2800" dirty="0" smtClean="0">
                <a:solidFill>
                  <a:srgbClr val="002060"/>
                </a:solidFill>
                <a:ea typeface="ＭＳ Ｐゴシック"/>
              </a:rPr>
              <a:t> to provide effective education and care for all children?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What policies and investments lead to a skilled and stable early childhood </a:t>
            </a:r>
            <a:r>
              <a:rPr lang="en-US" sz="2800" b="1" dirty="0" smtClean="0">
                <a:solidFill>
                  <a:srgbClr val="002060"/>
                </a:solidFill>
                <a:ea typeface="ＭＳ Ｐゴシック"/>
              </a:rPr>
              <a:t>workforce</a:t>
            </a:r>
            <a:r>
              <a:rPr lang="en-US" sz="2800" dirty="0" smtClean="0">
                <a:solidFill>
                  <a:srgbClr val="002060"/>
                </a:solidFill>
                <a:ea typeface="ＭＳ Ｐゴシック"/>
              </a:rPr>
              <a:t>? </a:t>
            </a:r>
            <a:r>
              <a:rPr lang="en-US" sz="2800" dirty="0" smtClean="0">
                <a:ea typeface="ＭＳ Ｐゴシック"/>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ＭＳ Ｐゴシック" pitchFamily="34" charset="-128"/>
              </a:rPr>
              <a:t>What are "Early Childhood" Data?</a:t>
            </a:r>
          </a:p>
        </p:txBody>
      </p:sp>
      <p:sp>
        <p:nvSpPr>
          <p:cNvPr id="16387" name="Content Placeholder 2"/>
          <p:cNvSpPr>
            <a:spLocks noGrp="1"/>
          </p:cNvSpPr>
          <p:nvPr>
            <p:ph idx="1"/>
          </p:nvPr>
        </p:nvSpPr>
        <p:spPr/>
        <p:txBody>
          <a:bodyPr/>
          <a:lstStyle/>
          <a:p>
            <a:pPr>
              <a:defRPr/>
            </a:pPr>
            <a:r>
              <a:rPr lang="en-US" sz="2800" dirty="0" smtClean="0">
                <a:ea typeface="ＭＳ Ｐゴシック"/>
              </a:rPr>
              <a:t>The ECDC recognizes that multiple domains are important to early childhood </a:t>
            </a:r>
          </a:p>
          <a:p>
            <a:pPr>
              <a:defRPr/>
            </a:pPr>
            <a:r>
              <a:rPr lang="en-US" sz="2800" dirty="0" smtClean="0">
                <a:ea typeface="ＭＳ Ｐゴシック"/>
              </a:rPr>
              <a:t>This framework focuses on the early care and education (ECE) domain—</a:t>
            </a:r>
          </a:p>
          <a:p>
            <a:pPr lvl="1">
              <a:defRPr/>
            </a:pPr>
            <a:r>
              <a:rPr lang="en-US" sz="2400" dirty="0" smtClean="0">
                <a:ea typeface="ＭＳ Ｐゴシック"/>
              </a:rPr>
              <a:t>Subsidized Child Care</a:t>
            </a:r>
          </a:p>
          <a:p>
            <a:pPr lvl="1">
              <a:defRPr/>
            </a:pPr>
            <a:r>
              <a:rPr lang="en-US" sz="2400" dirty="0" smtClean="0">
                <a:ea typeface="ＭＳ Ｐゴシック"/>
              </a:rPr>
              <a:t>Licensed Child Care</a:t>
            </a:r>
          </a:p>
          <a:p>
            <a:pPr lvl="1">
              <a:defRPr/>
            </a:pPr>
            <a:r>
              <a:rPr lang="en-US" sz="2400" dirty="0" smtClean="0">
                <a:ea typeface="ＭＳ Ｐゴシック"/>
              </a:rPr>
              <a:t>Early Intervention (IDEA Part C)</a:t>
            </a:r>
          </a:p>
          <a:p>
            <a:pPr lvl="1">
              <a:defRPr/>
            </a:pPr>
            <a:r>
              <a:rPr lang="en-US" sz="2400" dirty="0" smtClean="0">
                <a:ea typeface="ＭＳ Ｐゴシック"/>
              </a:rPr>
              <a:t>Early Childhood Special Education (IDEA Part B Section 619)</a:t>
            </a:r>
          </a:p>
          <a:p>
            <a:pPr lvl="1">
              <a:defRPr/>
            </a:pPr>
            <a:r>
              <a:rPr lang="en-US" sz="2400" dirty="0" smtClean="0">
                <a:ea typeface="ＭＳ Ｐゴシック"/>
              </a:rPr>
              <a:t>State Pre-kindergarten</a:t>
            </a:r>
          </a:p>
          <a:p>
            <a:pPr lvl="1">
              <a:defRPr/>
            </a:pPr>
            <a:r>
              <a:rPr lang="en-US" sz="2400" dirty="0" smtClean="0">
                <a:ea typeface="ＭＳ Ｐゴシック"/>
              </a:rPr>
              <a:t>State-funded Head Start or Early Head Start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ea typeface="ＭＳ Ｐゴシック" pitchFamily="34" charset="-128"/>
              </a:rPr>
              <a:t>10 FUNDAMENTALS </a:t>
            </a:r>
            <a:br>
              <a:rPr lang="en-US" b="1" smtClean="0">
                <a:ea typeface="ＭＳ Ｐゴシック" pitchFamily="34" charset="-128"/>
              </a:rPr>
            </a:br>
            <a:r>
              <a:rPr lang="en-US" sz="3000" smtClean="0">
                <a:ea typeface="ＭＳ Ｐゴシック" pitchFamily="34" charset="-128"/>
              </a:rPr>
              <a:t>of Coordinated State ECE Data Systems</a:t>
            </a:r>
          </a:p>
        </p:txBody>
      </p:sp>
      <p:pic>
        <p:nvPicPr>
          <p:cNvPr id="1026" name="Picture 2"/>
          <p:cNvPicPr>
            <a:picLocks noChangeAspect="1" noChangeArrowheads="1"/>
          </p:cNvPicPr>
          <p:nvPr/>
        </p:nvPicPr>
        <p:blipFill>
          <a:blip r:embed="rId3" cstate="print"/>
          <a:srcRect/>
          <a:stretch>
            <a:fillRect/>
          </a:stretch>
        </p:blipFill>
        <p:spPr bwMode="auto">
          <a:xfrm>
            <a:off x="1219199" y="1447800"/>
            <a:ext cx="6801739" cy="515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1143000"/>
          </a:xfrm>
        </p:spPr>
        <p:txBody>
          <a:bodyPr/>
          <a:lstStyle/>
          <a:p>
            <a:r>
              <a:rPr lang="en-US" b="1" smtClean="0">
                <a:ea typeface="ＭＳ Ｐゴシック" pitchFamily="34" charset="-128"/>
              </a:rPr>
              <a:t>10 FUNDAMENTALS </a:t>
            </a:r>
            <a:r>
              <a:rPr lang="en-US" smtClean="0">
                <a:ea typeface="ＭＳ Ｐゴシック" pitchFamily="34" charset="-128"/>
              </a:rPr>
              <a:t/>
            </a:r>
            <a:br>
              <a:rPr lang="en-US" smtClean="0">
                <a:ea typeface="ＭＳ Ｐゴシック" pitchFamily="34" charset="-128"/>
              </a:rPr>
            </a:br>
            <a:r>
              <a:rPr lang="en-US" sz="3000" smtClean="0">
                <a:ea typeface="ＭＳ Ｐゴシック" pitchFamily="34" charset="-128"/>
              </a:rPr>
              <a:t>of Coordinated State ECE Data Systems</a:t>
            </a:r>
          </a:p>
        </p:txBody>
      </p:sp>
      <p:sp>
        <p:nvSpPr>
          <p:cNvPr id="5" name="Content Placeholder 2"/>
          <p:cNvSpPr>
            <a:spLocks noGrp="1"/>
          </p:cNvSpPr>
          <p:nvPr>
            <p:ph idx="1"/>
          </p:nvPr>
        </p:nvSpPr>
        <p:spPr>
          <a:xfrm>
            <a:off x="457200" y="5715000"/>
            <a:ext cx="8229600" cy="563563"/>
          </a:xfrm>
        </p:spPr>
        <p:txBody>
          <a:bodyPr/>
          <a:lstStyle/>
          <a:p>
            <a:pPr marL="457200" indent="-457200">
              <a:spcBef>
                <a:spcPts val="400"/>
              </a:spcBef>
              <a:buClr>
                <a:schemeClr val="accent6">
                  <a:lumMod val="50000"/>
                </a:schemeClr>
              </a:buClr>
              <a:buFont typeface="Calibri" pitchFamily="34" charset="0"/>
              <a:buAutoNum type="arabicPeriod" startAt="9"/>
              <a:defRPr/>
            </a:pPr>
            <a:r>
              <a:rPr lang="en-US" sz="2200" dirty="0" smtClean="0">
                <a:ea typeface="ＭＳ Ｐゴシック"/>
              </a:rPr>
              <a:t>State governance body to manage data collection and use</a:t>
            </a:r>
          </a:p>
          <a:p>
            <a:pPr marL="457200" indent="-457200">
              <a:spcBef>
                <a:spcPts val="400"/>
              </a:spcBef>
              <a:buClr>
                <a:schemeClr val="accent6">
                  <a:lumMod val="50000"/>
                </a:schemeClr>
              </a:buClr>
              <a:buFont typeface="Calibri" pitchFamily="34" charset="0"/>
              <a:buAutoNum type="arabicPeriod" startAt="9"/>
              <a:defRPr/>
            </a:pPr>
            <a:r>
              <a:rPr lang="en-US" sz="2200" dirty="0" smtClean="0">
                <a:ea typeface="ＭＳ Ｐゴシック"/>
              </a:rPr>
              <a:t>Transparent privacy protection and security practices and policies</a:t>
            </a:r>
          </a:p>
          <a:p>
            <a:pPr marL="457200" indent="-457200">
              <a:spcBef>
                <a:spcPts val="400"/>
              </a:spcBef>
              <a:buClr>
                <a:schemeClr val="accent6">
                  <a:lumMod val="50000"/>
                </a:schemeClr>
              </a:buClr>
              <a:buFont typeface="Calibri" pitchFamily="34" charset="0"/>
              <a:buAutoNum type="arabicPeriod" startAt="5"/>
              <a:defRPr/>
            </a:pPr>
            <a:endParaRPr lang="en-US" sz="2200" dirty="0" smtClean="0">
              <a:ea typeface="ＭＳ Ｐゴシック"/>
            </a:endParaRPr>
          </a:p>
          <a:p>
            <a:pPr marL="457200" indent="-457200">
              <a:spcBef>
                <a:spcPts val="400"/>
              </a:spcBef>
              <a:buClr>
                <a:schemeClr val="accent6">
                  <a:lumMod val="50000"/>
                </a:schemeClr>
              </a:buClr>
              <a:buFont typeface="Calibri" pitchFamily="34" charset="0"/>
              <a:buAutoNum type="arabicPeriod"/>
              <a:defRPr/>
            </a:pPr>
            <a:endParaRPr lang="en-US" sz="2200" dirty="0" smtClean="0">
              <a:ea typeface="ＭＳ Ｐゴシック"/>
            </a:endParaRPr>
          </a:p>
          <a:p>
            <a:pPr marL="457200" indent="-457200">
              <a:spcBef>
                <a:spcPts val="400"/>
              </a:spcBef>
              <a:buClr>
                <a:schemeClr val="accent6">
                  <a:lumMod val="50000"/>
                </a:schemeClr>
              </a:buClr>
              <a:defRPr/>
            </a:pPr>
            <a:endParaRPr lang="en-US" sz="2200" dirty="0" smtClean="0">
              <a:ea typeface="ＭＳ Ｐゴシック"/>
            </a:endParaRPr>
          </a:p>
        </p:txBody>
      </p:sp>
      <p:sp>
        <p:nvSpPr>
          <p:cNvPr id="4" name="Content Placeholder 2"/>
          <p:cNvSpPr txBox="1">
            <a:spLocks/>
          </p:cNvSpPr>
          <p:nvPr/>
        </p:nvSpPr>
        <p:spPr bwMode="auto">
          <a:xfrm>
            <a:off x="457200" y="3124200"/>
            <a:ext cx="8229600" cy="1219200"/>
          </a:xfrm>
          <a:prstGeom prst="rect">
            <a:avLst/>
          </a:prstGeom>
          <a:noFill/>
          <a:ln w="9525">
            <a:noFill/>
            <a:miter lim="800000"/>
            <a:headEnd/>
            <a:tailEnd/>
          </a:ln>
        </p:spPr>
        <p:txBody>
          <a:bodyPr/>
          <a:lstStyle/>
          <a:p>
            <a:pPr marL="457200" indent="-457200" eaLnBrk="0" hangingPunct="0">
              <a:spcBef>
                <a:spcPts val="400"/>
              </a:spcBef>
              <a:buClr>
                <a:schemeClr val="accent6">
                  <a:lumMod val="50000"/>
                </a:schemeClr>
              </a:buClr>
              <a:buFont typeface="Calibri" pitchFamily="34" charset="0"/>
              <a:buAutoNum type="arabicPeriod" startAt="5"/>
              <a:defRPr/>
            </a:pPr>
            <a:r>
              <a:rPr lang="en-US" sz="2200" dirty="0">
                <a:solidFill>
                  <a:srgbClr val="002060"/>
                </a:solidFill>
                <a:latin typeface="+mn-lt"/>
                <a:ea typeface="ＭＳ Ｐゴシック"/>
                <a:cs typeface="ＭＳ Ｐゴシック"/>
              </a:rPr>
              <a:t>Unique program site identifier with the ability to link with children and the ECE workforce</a:t>
            </a:r>
          </a:p>
          <a:p>
            <a:pPr marL="457200" indent="-457200" eaLnBrk="0" hangingPunct="0">
              <a:spcBef>
                <a:spcPts val="400"/>
              </a:spcBef>
              <a:buClr>
                <a:schemeClr val="accent6">
                  <a:lumMod val="50000"/>
                </a:schemeClr>
              </a:buClr>
              <a:buFont typeface="Calibri" pitchFamily="34" charset="0"/>
              <a:buAutoNum type="arabicPeriod" startAt="5"/>
              <a:defRPr/>
            </a:pPr>
            <a:r>
              <a:rPr lang="en-US" sz="2200" dirty="0">
                <a:solidFill>
                  <a:srgbClr val="002060"/>
                </a:solidFill>
                <a:latin typeface="+mn-lt"/>
                <a:ea typeface="ＭＳ Ｐゴシック"/>
                <a:cs typeface="ＭＳ Ｐゴシック"/>
              </a:rPr>
              <a:t>Program site structural and quality information</a:t>
            </a:r>
          </a:p>
          <a:p>
            <a:pPr marL="457200" indent="-457200" eaLnBrk="0" hangingPunct="0">
              <a:spcBef>
                <a:spcPts val="400"/>
              </a:spcBef>
              <a:buClr>
                <a:schemeClr val="accent6">
                  <a:lumMod val="50000"/>
                </a:schemeClr>
              </a:buClr>
              <a:buFont typeface="Calibri" pitchFamily="34" charset="0"/>
              <a:buAutoNum type="arabicPeriod" startAt="5"/>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Calibri" pitchFamily="34" charset="0"/>
              <a:buAutoNum type="arabicPeriod"/>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Wingdings" pitchFamily="2" charset="2"/>
              <a:buChar char="§"/>
              <a:defRPr/>
            </a:pPr>
            <a:endParaRPr lang="en-US" sz="2200" dirty="0">
              <a:solidFill>
                <a:srgbClr val="002060"/>
              </a:solidFill>
              <a:latin typeface="+mn-lt"/>
              <a:ea typeface="ＭＳ Ｐゴシック"/>
              <a:cs typeface="ＭＳ Ｐゴシック"/>
            </a:endParaRPr>
          </a:p>
        </p:txBody>
      </p:sp>
      <p:sp>
        <p:nvSpPr>
          <p:cNvPr id="6" name="Content Placeholder 2"/>
          <p:cNvSpPr txBox="1">
            <a:spLocks/>
          </p:cNvSpPr>
          <p:nvPr/>
        </p:nvSpPr>
        <p:spPr bwMode="auto">
          <a:xfrm>
            <a:off x="457200" y="1600200"/>
            <a:ext cx="8229600" cy="1524000"/>
          </a:xfrm>
          <a:prstGeom prst="rect">
            <a:avLst/>
          </a:prstGeom>
          <a:noFill/>
          <a:ln w="9525">
            <a:noFill/>
            <a:miter lim="800000"/>
            <a:headEnd/>
            <a:tailEnd/>
          </a:ln>
        </p:spPr>
        <p:txBody>
          <a:bodyPr/>
          <a:lstStyle/>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Unique statewide child identifier </a:t>
            </a:r>
          </a:p>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Child-level demographic and program participation information</a:t>
            </a:r>
          </a:p>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Child-level data on child development</a:t>
            </a:r>
          </a:p>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Ability to link child-level data with K-12 and other key programs</a:t>
            </a:r>
          </a:p>
          <a:p>
            <a:pPr marL="457200" indent="-457200" eaLnBrk="0" hangingPunct="0">
              <a:spcBef>
                <a:spcPts val="400"/>
              </a:spcBef>
              <a:buClr>
                <a:schemeClr val="accent6">
                  <a:lumMod val="50000"/>
                </a:schemeClr>
              </a:buClr>
              <a:buFont typeface="Calibri" pitchFamily="34" charset="0"/>
              <a:buAutoNum type="arabicPeriod" startAt="5"/>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Calibri" pitchFamily="34" charset="0"/>
              <a:buAutoNum type="arabicPeriod"/>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Wingdings" pitchFamily="2" charset="2"/>
              <a:buChar char="§"/>
              <a:defRPr/>
            </a:pPr>
            <a:endParaRPr lang="en-US" sz="2200" dirty="0">
              <a:solidFill>
                <a:srgbClr val="002060"/>
              </a:solidFill>
              <a:latin typeface="+mn-lt"/>
              <a:ea typeface="ＭＳ Ｐゴシック"/>
              <a:cs typeface="ＭＳ Ｐゴシック"/>
            </a:endParaRPr>
          </a:p>
        </p:txBody>
      </p:sp>
      <p:sp>
        <p:nvSpPr>
          <p:cNvPr id="7" name="Content Placeholder 2"/>
          <p:cNvSpPr txBox="1">
            <a:spLocks/>
          </p:cNvSpPr>
          <p:nvPr/>
        </p:nvSpPr>
        <p:spPr bwMode="auto">
          <a:xfrm>
            <a:off x="457200" y="4267200"/>
            <a:ext cx="8229600" cy="990600"/>
          </a:xfrm>
          <a:prstGeom prst="rect">
            <a:avLst/>
          </a:prstGeom>
          <a:noFill/>
          <a:ln w="9525">
            <a:noFill/>
            <a:miter lim="800000"/>
            <a:headEnd/>
            <a:tailEnd/>
          </a:ln>
        </p:spPr>
        <p:txBody>
          <a:bodyPr/>
          <a:lstStyle/>
          <a:p>
            <a:pPr marL="457200" indent="-457200" eaLnBrk="0" hangingPunct="0">
              <a:spcBef>
                <a:spcPts val="400"/>
              </a:spcBef>
              <a:buClr>
                <a:schemeClr val="accent6">
                  <a:lumMod val="50000"/>
                </a:schemeClr>
              </a:buClr>
              <a:buFont typeface="Calibri" pitchFamily="34" charset="0"/>
              <a:buAutoNum type="arabicPeriod" startAt="7"/>
              <a:defRPr/>
            </a:pPr>
            <a:r>
              <a:rPr lang="en-US" sz="2200" dirty="0">
                <a:solidFill>
                  <a:srgbClr val="002060"/>
                </a:solidFill>
                <a:latin typeface="+mn-lt"/>
                <a:ea typeface="ＭＳ Ｐゴシック"/>
                <a:cs typeface="ＭＳ Ｐゴシック"/>
              </a:rPr>
              <a:t>Unique ECE workforce identifier with ability to link with program sites and children</a:t>
            </a:r>
          </a:p>
          <a:p>
            <a:pPr marL="457200" indent="-457200" eaLnBrk="0" hangingPunct="0">
              <a:spcBef>
                <a:spcPts val="400"/>
              </a:spcBef>
              <a:buClr>
                <a:schemeClr val="accent6">
                  <a:lumMod val="50000"/>
                </a:schemeClr>
              </a:buClr>
              <a:buFont typeface="Calibri" pitchFamily="34" charset="0"/>
              <a:buAutoNum type="arabicPeriod" startAt="7"/>
              <a:defRPr/>
            </a:pPr>
            <a:r>
              <a:rPr lang="en-US" sz="2200" dirty="0">
                <a:solidFill>
                  <a:srgbClr val="002060"/>
                </a:solidFill>
                <a:latin typeface="+mn-lt"/>
                <a:ea typeface="ＭＳ Ｐゴシック"/>
                <a:cs typeface="ＭＳ Ｐゴシック"/>
              </a:rPr>
              <a:t>Individual-level data on ECE workforce demographic, education and professional development information</a:t>
            </a:r>
          </a:p>
          <a:p>
            <a:pPr marL="457200" indent="-457200" eaLnBrk="0" hangingPunct="0">
              <a:spcBef>
                <a:spcPts val="400"/>
              </a:spcBef>
              <a:buClr>
                <a:schemeClr val="accent6">
                  <a:lumMod val="50000"/>
                </a:schemeClr>
              </a:buClr>
              <a:buFont typeface="Calibri" pitchFamily="34" charset="0"/>
              <a:buAutoNum type="arabicPeriod" startAt="5"/>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Calibri" pitchFamily="34" charset="0"/>
              <a:buAutoNum type="arabicPeriod"/>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Wingdings" pitchFamily="2" charset="2"/>
              <a:buChar char="§"/>
              <a:defRPr/>
            </a:pPr>
            <a:endParaRPr lang="en-US" sz="2200" dirty="0">
              <a:solidFill>
                <a:srgbClr val="002060"/>
              </a:solidFill>
              <a:latin typeface="+mn-lt"/>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4" grpId="0"/>
      <p:bldP spid="4" grpId="1"/>
      <p:bldP spid="4" grpId="2"/>
      <p:bldP spid="6" grpId="0"/>
      <p:bldP spid="6" grpId="1"/>
      <p:bldP spid="6" grpId="2"/>
      <p:bldP spid="7" grpId="0"/>
      <p:bldP spid="7" grpId="1"/>
      <p:bldP spid="7"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a:rPr>
              <a:t>Ensuring Appropriate Access and Use</a:t>
            </a:r>
          </a:p>
        </p:txBody>
      </p:sp>
      <p:sp>
        <p:nvSpPr>
          <p:cNvPr id="3" name="Content Placeholder 2"/>
          <p:cNvSpPr>
            <a:spLocks noGrp="1"/>
          </p:cNvSpPr>
          <p:nvPr>
            <p:ph idx="1"/>
          </p:nvPr>
        </p:nvSpPr>
        <p:spPr/>
        <p:txBody>
          <a:bodyPr/>
          <a:lstStyle/>
          <a:p>
            <a:pPr>
              <a:defRPr/>
            </a:pPr>
            <a:r>
              <a:rPr lang="en-US" dirty="0" smtClean="0"/>
              <a:t>Data need to be timely and user-friendly.</a:t>
            </a:r>
          </a:p>
          <a:p>
            <a:pPr>
              <a:defRPr/>
            </a:pPr>
            <a:r>
              <a:rPr lang="en-US" dirty="0" smtClean="0"/>
              <a:t>Balancing access with privacy.</a:t>
            </a:r>
          </a:p>
          <a:p>
            <a:pPr>
              <a:defRPr/>
            </a:pPr>
            <a:r>
              <a:rPr lang="en-US" dirty="0" smtClean="0"/>
              <a:t>Build stakeholders’ capacity to understand and use data.</a:t>
            </a:r>
          </a:p>
          <a:p>
            <a:pPr>
              <a:defRPr/>
            </a:pPr>
            <a:r>
              <a:rPr lang="en-US" dirty="0" smtClean="0"/>
              <a:t>Partnering with research and higher </a:t>
            </a:r>
            <a:r>
              <a:rPr lang="en-US" dirty="0" err="1" smtClean="0"/>
              <a:t>ed</a:t>
            </a:r>
            <a:r>
              <a:rPr lang="en-US" dirty="0" smtClean="0"/>
              <a:t> communities. </a:t>
            </a:r>
          </a:p>
          <a:p>
            <a:pPr>
              <a:defRPr/>
            </a:pPr>
            <a:endParaRPr lang="en-US"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8A327FE098E94FBC2D51264B5E5512" ma:contentTypeVersion="0" ma:contentTypeDescription="Create a new document." ma:contentTypeScope="" ma:versionID="18bf734554495ea7abb2d633f8d614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B0AB22-8D9F-4FBB-978A-0D63122AA2D4}">
  <ds:schemaRefs>
    <ds:schemaRef ds:uri="http://schemas.microsoft.com/office/2006/metadata/longProperties"/>
  </ds:schemaRefs>
</ds:datastoreItem>
</file>

<file path=customXml/itemProps2.xml><?xml version="1.0" encoding="utf-8"?>
<ds:datastoreItem xmlns:ds="http://schemas.openxmlformats.org/officeDocument/2006/customXml" ds:itemID="{48B2624F-12E0-49DB-8FA2-4093F2E2D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3DB90A6-7B04-45C2-B6EF-18BC66426E16}">
  <ds:schemaRefs>
    <ds:schemaRef ds:uri="http://schemas.microsoft.com/sharepoint/v3/contenttype/forms"/>
  </ds:schemaRefs>
</ds:datastoreItem>
</file>

<file path=customXml/itemProps4.xml><?xml version="1.0" encoding="utf-8"?>
<ds:datastoreItem xmlns:ds="http://schemas.openxmlformats.org/officeDocument/2006/customXml" ds:itemID="{ED0EDD15-7C8F-45E9-A3C1-6F39FAE2054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6225</TotalTime>
  <Words>2706</Words>
  <Application>Microsoft Office PowerPoint</Application>
  <PresentationFormat>On-screen Show (4:3)</PresentationFormat>
  <Paragraphs>318</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1_Office Theme</vt:lpstr>
      <vt:lpstr>Custom Design</vt:lpstr>
      <vt:lpstr>2_Office Theme</vt:lpstr>
      <vt:lpstr>The State of  States’ ECE Data Systems Efforts</vt:lpstr>
      <vt:lpstr>Agenda</vt:lpstr>
      <vt:lpstr>The Early Childhood Data Collaborative</vt:lpstr>
      <vt:lpstr>Guiding Principles</vt:lpstr>
      <vt:lpstr>Can your state answer these policy questions?</vt:lpstr>
      <vt:lpstr>What are "Early Childhood" Data?</vt:lpstr>
      <vt:lpstr>10 FUNDAMENTALS  of Coordinated State ECE Data Systems</vt:lpstr>
      <vt:lpstr>10 FUNDAMENTALS  of Coordinated State ECE Data Systems</vt:lpstr>
      <vt:lpstr>Ensuring Appropriate Access and Use</vt:lpstr>
      <vt:lpstr>1. Every State Collects ECE Data  in at Least Some ECE Programs</vt:lpstr>
      <vt:lpstr>2. Data Are Uncoordinated  Across ECE Programs</vt:lpstr>
      <vt:lpstr>10 FUNDAMENTALS  of Coordinated State ECE Data Systems</vt:lpstr>
      <vt:lpstr>3. Data Gaps Remain, including  Child-Level Development Data</vt:lpstr>
      <vt:lpstr>4. Governance Matters  When Linking to Other Systems</vt:lpstr>
      <vt:lpstr>What does this mean?</vt:lpstr>
      <vt:lpstr>Promising Practices: Maryland</vt:lpstr>
      <vt:lpstr>Maryland Model for School Readiness</vt:lpstr>
      <vt:lpstr>Maryland Model for School Readiness</vt:lpstr>
      <vt:lpstr>Lessons Learned Thus Far</vt:lpstr>
      <vt:lpstr>What about . . . Funding?</vt:lpstr>
      <vt:lpstr>The Time to Act is Now</vt:lpstr>
      <vt:lpstr>ECDC Resources</vt:lpstr>
      <vt:lpstr>Slide 23</vt:lpstr>
      <vt:lpstr>Slide 24</vt:lpstr>
      <vt:lpstr>Slide 25</vt:lpstr>
      <vt:lpstr>Contact the ECDC:</vt:lpstr>
    </vt:vector>
  </TitlesOfParts>
  <Company>NCEA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ECDC's Inaugural State Analysis</dc:title>
  <dc:creator>Bi Vuong</dc:creator>
  <cp:lastModifiedBy>awat</cp:lastModifiedBy>
  <cp:revision>707</cp:revision>
  <dcterms:created xsi:type="dcterms:W3CDTF">2010-02-01T16:37:36Z</dcterms:created>
  <dcterms:modified xsi:type="dcterms:W3CDTF">2011-08-29T15:44:08Z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0x010100E28A327FE098E94FBC2D51264B5E5512</vt:lpwstr>
  </property>
</Properties>
</file>