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23"/>
  </p:notesMasterIdLst>
  <p:handoutMasterIdLst>
    <p:handoutMasterId r:id="rId24"/>
  </p:handoutMasterIdLst>
  <p:sldIdLst>
    <p:sldId id="277" r:id="rId2"/>
    <p:sldId id="297" r:id="rId3"/>
    <p:sldId id="278" r:id="rId4"/>
    <p:sldId id="298" r:id="rId5"/>
    <p:sldId id="299" r:id="rId6"/>
    <p:sldId id="291" r:id="rId7"/>
    <p:sldId id="281" r:id="rId8"/>
    <p:sldId id="282" r:id="rId9"/>
    <p:sldId id="283" r:id="rId10"/>
    <p:sldId id="293" r:id="rId11"/>
    <p:sldId id="284" r:id="rId12"/>
    <p:sldId id="285" r:id="rId13"/>
    <p:sldId id="286" r:id="rId14"/>
    <p:sldId id="292" r:id="rId15"/>
    <p:sldId id="287" r:id="rId16"/>
    <p:sldId id="300" r:id="rId17"/>
    <p:sldId id="288" r:id="rId18"/>
    <p:sldId id="289" r:id="rId19"/>
    <p:sldId id="290" r:id="rId20"/>
    <p:sldId id="294" r:id="rId21"/>
    <p:sldId id="295" r:id="rId22"/>
  </p:sldIdLst>
  <p:sldSz cx="9144000" cy="6858000" type="screen4x3"/>
  <p:notesSz cx="6858000" cy="9144000"/>
  <p:defaultTextStyle>
    <a:defPPr>
      <a:defRPr lang="en-US"/>
    </a:defPPr>
    <a:lvl1pPr algn="l" rtl="0" fontAlgn="base">
      <a:spcBef>
        <a:spcPct val="0"/>
      </a:spcBef>
      <a:spcAft>
        <a:spcPct val="0"/>
      </a:spcAft>
      <a:defRPr kern="1200">
        <a:solidFill>
          <a:srgbClr val="204558"/>
        </a:solidFill>
        <a:latin typeface="Arial" charset="0"/>
        <a:ea typeface="+mn-ea"/>
        <a:cs typeface="+mn-cs"/>
      </a:defRPr>
    </a:lvl1pPr>
    <a:lvl2pPr marL="457200" algn="l" rtl="0" fontAlgn="base">
      <a:spcBef>
        <a:spcPct val="0"/>
      </a:spcBef>
      <a:spcAft>
        <a:spcPct val="0"/>
      </a:spcAft>
      <a:defRPr kern="1200">
        <a:solidFill>
          <a:srgbClr val="204558"/>
        </a:solidFill>
        <a:latin typeface="Arial" charset="0"/>
        <a:ea typeface="+mn-ea"/>
        <a:cs typeface="+mn-cs"/>
      </a:defRPr>
    </a:lvl2pPr>
    <a:lvl3pPr marL="914400" algn="l" rtl="0" fontAlgn="base">
      <a:spcBef>
        <a:spcPct val="0"/>
      </a:spcBef>
      <a:spcAft>
        <a:spcPct val="0"/>
      </a:spcAft>
      <a:defRPr kern="1200">
        <a:solidFill>
          <a:srgbClr val="204558"/>
        </a:solidFill>
        <a:latin typeface="Arial" charset="0"/>
        <a:ea typeface="+mn-ea"/>
        <a:cs typeface="+mn-cs"/>
      </a:defRPr>
    </a:lvl3pPr>
    <a:lvl4pPr marL="1371600" algn="l" rtl="0" fontAlgn="base">
      <a:spcBef>
        <a:spcPct val="0"/>
      </a:spcBef>
      <a:spcAft>
        <a:spcPct val="0"/>
      </a:spcAft>
      <a:defRPr kern="1200">
        <a:solidFill>
          <a:srgbClr val="204558"/>
        </a:solidFill>
        <a:latin typeface="Arial" charset="0"/>
        <a:ea typeface="+mn-ea"/>
        <a:cs typeface="+mn-cs"/>
      </a:defRPr>
    </a:lvl4pPr>
    <a:lvl5pPr marL="1828800" algn="l" rtl="0" fontAlgn="base">
      <a:spcBef>
        <a:spcPct val="0"/>
      </a:spcBef>
      <a:spcAft>
        <a:spcPct val="0"/>
      </a:spcAft>
      <a:defRPr kern="1200">
        <a:solidFill>
          <a:srgbClr val="204558"/>
        </a:solidFill>
        <a:latin typeface="Arial" charset="0"/>
        <a:ea typeface="+mn-ea"/>
        <a:cs typeface="+mn-cs"/>
      </a:defRPr>
    </a:lvl5pPr>
    <a:lvl6pPr marL="2286000" algn="l" defTabSz="914400" rtl="0" eaLnBrk="1" latinLnBrk="0" hangingPunct="1">
      <a:defRPr kern="1200">
        <a:solidFill>
          <a:srgbClr val="204558"/>
        </a:solidFill>
        <a:latin typeface="Arial" charset="0"/>
        <a:ea typeface="+mn-ea"/>
        <a:cs typeface="+mn-cs"/>
      </a:defRPr>
    </a:lvl6pPr>
    <a:lvl7pPr marL="2743200" algn="l" defTabSz="914400" rtl="0" eaLnBrk="1" latinLnBrk="0" hangingPunct="1">
      <a:defRPr kern="1200">
        <a:solidFill>
          <a:srgbClr val="204558"/>
        </a:solidFill>
        <a:latin typeface="Arial" charset="0"/>
        <a:ea typeface="+mn-ea"/>
        <a:cs typeface="+mn-cs"/>
      </a:defRPr>
    </a:lvl7pPr>
    <a:lvl8pPr marL="3200400" algn="l" defTabSz="914400" rtl="0" eaLnBrk="1" latinLnBrk="0" hangingPunct="1">
      <a:defRPr kern="1200">
        <a:solidFill>
          <a:srgbClr val="204558"/>
        </a:solidFill>
        <a:latin typeface="Arial" charset="0"/>
        <a:ea typeface="+mn-ea"/>
        <a:cs typeface="+mn-cs"/>
      </a:defRPr>
    </a:lvl8pPr>
    <a:lvl9pPr marL="3657600" algn="l" defTabSz="914400" rtl="0" eaLnBrk="1" latinLnBrk="0" hangingPunct="1">
      <a:defRPr kern="1200">
        <a:solidFill>
          <a:srgbClr val="204558"/>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0000"/>
    </p:penClr>
  </p:showPr>
  <p:clrMru>
    <a:srgbClr val="204558"/>
    <a:srgbClr val="6B1C89"/>
    <a:srgbClr val="CCCC00"/>
    <a:srgbClr val="FFCC66"/>
    <a:srgbClr val="99CCFF"/>
    <a:srgbClr val="CCECFF"/>
    <a:srgbClr val="DBF2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842" autoAdjust="0"/>
    <p:restoredTop sz="72877" autoAdjust="0"/>
  </p:normalViewPr>
  <p:slideViewPr>
    <p:cSldViewPr>
      <p:cViewPr varScale="1">
        <p:scale>
          <a:sx n="65" d="100"/>
          <a:sy n="65" d="100"/>
        </p:scale>
        <p:origin x="-15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o01\child&amp;famsrv\ITCVA\Training,%20Technical%20Assistance,%20Cont.%20Ed\2011\Linking%20Quality%20Practices%20to%20Family%20Outcomes%20Sept%202011\Shenandoah%20Family%20Outcomes%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o01\child&amp;famsrv\ITCVA\Training,%20Technical%20Assistance,%20Cont.%20Ed\2011\Linking%20Quality%20Practices%20to%20Family%20Outcomes%20Sept%202011\Shenandoah%20Family%20Outcomes%20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o01\child&amp;famsrv\ITCVA\Training,%20Technical%20Assistance,%20Cont.%20Ed\2011\Linking%20Quality%20Practices%20to%20Family%20Outcomes%20Sept%202011\Shenandoah%20Family%20Outcomes%20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o01\child&amp;famsrv\ITCVA\Training,%20Technical%20Assistance,%20Cont.%20Ed\2011\Linking%20Quality%20Practices%20to%20Family%20Outcomes%20Sept%202011\Shenandoah%20Family%20Outcomes%20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o01\child&amp;famsrv\ITCVA\Training,%20Technical%20Assistance,%20Cont.%20Ed\2011\Linking%20Quality%20Practices%20to%20Family%20Outcomes%20Sept%202011\Shenandoah%20Family%20Outcomes%20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o01\child&amp;famsrv\ITCVA\Training,%20Technical%20Assistance,%20Cont.%20Ed\2011\Linking%20Quality%20Practices%20to%20Family%20Outcomes%20Sept%202011\Shenandoah%20Family%20Outcomes%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8377996500437443"/>
          <c:y val="0.18103018372703442"/>
          <c:w val="0.41710892388451493"/>
          <c:h val="0.64544728783902061"/>
        </c:manualLayout>
      </c:layout>
      <c:lineChart>
        <c:grouping val="standard"/>
        <c:ser>
          <c:idx val="0"/>
          <c:order val="0"/>
          <c:tx>
            <c:strRef>
              <c:f>Sheet1!$A$2:$B$2</c:f>
              <c:strCache>
                <c:ptCount val="1"/>
                <c:pt idx="0">
                  <c:v>2009 23</c:v>
                </c:pt>
              </c:strCache>
            </c:strRef>
          </c:tx>
          <c:cat>
            <c:strRef>
              <c:f>Sheet1!$C$1:$E$1</c:f>
              <c:strCache>
                <c:ptCount val="3"/>
                <c:pt idx="0">
                  <c:v>4A</c:v>
                </c:pt>
                <c:pt idx="1">
                  <c:v>4B</c:v>
                </c:pt>
                <c:pt idx="2">
                  <c:v>4C</c:v>
                </c:pt>
              </c:strCache>
            </c:strRef>
          </c:cat>
          <c:val>
            <c:numRef>
              <c:f>Sheet1!$C$2:$E$2</c:f>
              <c:numCache>
                <c:formatCode>0.0%</c:formatCode>
                <c:ptCount val="3"/>
                <c:pt idx="0">
                  <c:v>0.65200000000000036</c:v>
                </c:pt>
                <c:pt idx="1">
                  <c:v>0.60900000000000032</c:v>
                </c:pt>
                <c:pt idx="2">
                  <c:v>0.73900000000000032</c:v>
                </c:pt>
              </c:numCache>
            </c:numRef>
          </c:val>
        </c:ser>
        <c:ser>
          <c:idx val="1"/>
          <c:order val="1"/>
          <c:tx>
            <c:strRef>
              <c:f>Sheet1!$A$3:$B$3</c:f>
              <c:strCache>
                <c:ptCount val="1"/>
                <c:pt idx="0">
                  <c:v>2010 39</c:v>
                </c:pt>
              </c:strCache>
            </c:strRef>
          </c:tx>
          <c:cat>
            <c:strRef>
              <c:f>Sheet1!$C$1:$E$1</c:f>
              <c:strCache>
                <c:ptCount val="3"/>
                <c:pt idx="0">
                  <c:v>4A</c:v>
                </c:pt>
                <c:pt idx="1">
                  <c:v>4B</c:v>
                </c:pt>
                <c:pt idx="2">
                  <c:v>4C</c:v>
                </c:pt>
              </c:strCache>
            </c:strRef>
          </c:cat>
          <c:val>
            <c:numRef>
              <c:f>Sheet1!$C$3:$E$3</c:f>
              <c:numCache>
                <c:formatCode>0.0%</c:formatCode>
                <c:ptCount val="3"/>
                <c:pt idx="0">
                  <c:v>0.51300000000000001</c:v>
                </c:pt>
                <c:pt idx="1">
                  <c:v>0.46200000000000002</c:v>
                </c:pt>
                <c:pt idx="2">
                  <c:v>0.7180000000000003</c:v>
                </c:pt>
              </c:numCache>
            </c:numRef>
          </c:val>
        </c:ser>
        <c:marker val="1"/>
        <c:axId val="102223232"/>
        <c:axId val="102450304"/>
      </c:lineChart>
      <c:catAx>
        <c:axId val="102223232"/>
        <c:scaling>
          <c:orientation val="minMax"/>
        </c:scaling>
        <c:axPos val="b"/>
        <c:tickLblPos val="nextTo"/>
        <c:crossAx val="102450304"/>
        <c:crosses val="autoZero"/>
        <c:auto val="1"/>
        <c:lblAlgn val="ctr"/>
        <c:lblOffset val="100"/>
      </c:catAx>
      <c:valAx>
        <c:axId val="102450304"/>
        <c:scaling>
          <c:orientation val="minMax"/>
        </c:scaling>
        <c:axPos val="l"/>
        <c:majorGridlines/>
        <c:numFmt formatCode="0.0%" sourceLinked="1"/>
        <c:tickLblPos val="nextTo"/>
        <c:crossAx val="102223232"/>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Sheet3!$A$2:$B$2</c:f>
              <c:strCache>
                <c:ptCount val="1"/>
                <c:pt idx="0">
                  <c:v>2009 Targets</c:v>
                </c:pt>
              </c:strCache>
            </c:strRef>
          </c:tx>
          <c:marker>
            <c:symbol val="none"/>
          </c:marker>
          <c:cat>
            <c:strRef>
              <c:f>Sheet3!$C$1:$E$1</c:f>
              <c:strCache>
                <c:ptCount val="3"/>
                <c:pt idx="0">
                  <c:v>4A</c:v>
                </c:pt>
                <c:pt idx="1">
                  <c:v>4B</c:v>
                </c:pt>
                <c:pt idx="2">
                  <c:v>4C</c:v>
                </c:pt>
              </c:strCache>
            </c:strRef>
          </c:cat>
          <c:val>
            <c:numRef>
              <c:f>Sheet3!$C$2:$E$2</c:f>
              <c:numCache>
                <c:formatCode>0.0%</c:formatCode>
                <c:ptCount val="3"/>
                <c:pt idx="0">
                  <c:v>0.66900000000000015</c:v>
                </c:pt>
                <c:pt idx="1">
                  <c:v>0.62700000000000011</c:v>
                </c:pt>
                <c:pt idx="2">
                  <c:v>0.78600000000000003</c:v>
                </c:pt>
              </c:numCache>
            </c:numRef>
          </c:val>
        </c:ser>
        <c:ser>
          <c:idx val="1"/>
          <c:order val="1"/>
          <c:tx>
            <c:strRef>
              <c:f>Sheet3!$A$3:$B$3</c:f>
              <c:strCache>
                <c:ptCount val="1"/>
                <c:pt idx="0">
                  <c:v>2009 LS Actual</c:v>
                </c:pt>
              </c:strCache>
            </c:strRef>
          </c:tx>
          <c:spPr>
            <a:ln>
              <a:solidFill>
                <a:srgbClr val="FF0000"/>
              </a:solidFill>
            </a:ln>
          </c:spPr>
          <c:marker>
            <c:symbol val="none"/>
          </c:marker>
          <c:cat>
            <c:strRef>
              <c:f>Sheet3!$C$1:$E$1</c:f>
              <c:strCache>
                <c:ptCount val="3"/>
                <c:pt idx="0">
                  <c:v>4A</c:v>
                </c:pt>
                <c:pt idx="1">
                  <c:v>4B</c:v>
                </c:pt>
                <c:pt idx="2">
                  <c:v>4C</c:v>
                </c:pt>
              </c:strCache>
            </c:strRef>
          </c:cat>
          <c:val>
            <c:numRef>
              <c:f>Sheet3!$C$3:$E$3</c:f>
              <c:numCache>
                <c:formatCode>0.0%</c:formatCode>
                <c:ptCount val="3"/>
                <c:pt idx="0">
                  <c:v>0.65200000000000014</c:v>
                </c:pt>
                <c:pt idx="1">
                  <c:v>0.6090000000000001</c:v>
                </c:pt>
                <c:pt idx="2">
                  <c:v>0.7390000000000001</c:v>
                </c:pt>
              </c:numCache>
            </c:numRef>
          </c:val>
        </c:ser>
        <c:ser>
          <c:idx val="2"/>
          <c:order val="2"/>
          <c:tx>
            <c:strRef>
              <c:f>Sheet3!$A$4:$B$4</c:f>
              <c:strCache>
                <c:ptCount val="1"/>
                <c:pt idx="0">
                  <c:v>2009 State Actual</c:v>
                </c:pt>
              </c:strCache>
            </c:strRef>
          </c:tx>
          <c:spPr>
            <a:ln>
              <a:solidFill>
                <a:srgbClr val="333399"/>
              </a:solidFill>
            </a:ln>
          </c:spPr>
          <c:marker>
            <c:symbol val="none"/>
          </c:marker>
          <c:cat>
            <c:strRef>
              <c:f>Sheet3!$C$1:$E$1</c:f>
              <c:strCache>
                <c:ptCount val="3"/>
                <c:pt idx="0">
                  <c:v>4A</c:v>
                </c:pt>
                <c:pt idx="1">
                  <c:v>4B</c:v>
                </c:pt>
                <c:pt idx="2">
                  <c:v>4C</c:v>
                </c:pt>
              </c:strCache>
            </c:strRef>
          </c:cat>
          <c:val>
            <c:numRef>
              <c:f>Sheet3!$C$4:$E$4</c:f>
              <c:numCache>
                <c:formatCode>0.0%</c:formatCode>
                <c:ptCount val="3"/>
                <c:pt idx="0">
                  <c:v>0.70800000000000007</c:v>
                </c:pt>
                <c:pt idx="1">
                  <c:v>0.67300000000000015</c:v>
                </c:pt>
                <c:pt idx="2">
                  <c:v>0.80600000000000005</c:v>
                </c:pt>
              </c:numCache>
            </c:numRef>
          </c:val>
        </c:ser>
        <c:marker val="1"/>
        <c:axId val="108636800"/>
        <c:axId val="65679744"/>
      </c:lineChart>
      <c:catAx>
        <c:axId val="108636800"/>
        <c:scaling>
          <c:orientation val="minMax"/>
        </c:scaling>
        <c:axPos val="b"/>
        <c:tickLblPos val="nextTo"/>
        <c:crossAx val="65679744"/>
        <c:crosses val="autoZero"/>
        <c:auto val="1"/>
        <c:lblAlgn val="ctr"/>
        <c:lblOffset val="100"/>
      </c:catAx>
      <c:valAx>
        <c:axId val="65679744"/>
        <c:scaling>
          <c:orientation val="minMax"/>
        </c:scaling>
        <c:axPos val="l"/>
        <c:majorGridlines/>
        <c:numFmt formatCode="0.0%" sourceLinked="1"/>
        <c:tickLblPos val="nextTo"/>
        <c:crossAx val="108636800"/>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1711329833770774"/>
          <c:y val="7.4548702245552642E-2"/>
          <c:w val="0.5452060367454068"/>
          <c:h val="0.79822506561679785"/>
        </c:manualLayout>
      </c:layout>
      <c:lineChart>
        <c:grouping val="standard"/>
        <c:ser>
          <c:idx val="0"/>
          <c:order val="0"/>
          <c:tx>
            <c:strRef>
              <c:f>Sheet3!$A$7:$B$7</c:f>
              <c:strCache>
                <c:ptCount val="1"/>
                <c:pt idx="0">
                  <c:v>2010 Targets</c:v>
                </c:pt>
              </c:strCache>
            </c:strRef>
          </c:tx>
          <c:marker>
            <c:symbol val="none"/>
          </c:marker>
          <c:cat>
            <c:strRef>
              <c:f>Sheet3!$C$6:$E$6</c:f>
              <c:strCache>
                <c:ptCount val="3"/>
                <c:pt idx="0">
                  <c:v>4A</c:v>
                </c:pt>
                <c:pt idx="1">
                  <c:v>4B</c:v>
                </c:pt>
                <c:pt idx="2">
                  <c:v>4C</c:v>
                </c:pt>
              </c:strCache>
            </c:strRef>
          </c:cat>
          <c:val>
            <c:numRef>
              <c:f>Sheet3!$C$7:$E$7</c:f>
              <c:numCache>
                <c:formatCode>0.0%</c:formatCode>
                <c:ptCount val="3"/>
                <c:pt idx="0">
                  <c:v>0.67700000000000016</c:v>
                </c:pt>
                <c:pt idx="1">
                  <c:v>0.63500000000000012</c:v>
                </c:pt>
                <c:pt idx="2">
                  <c:v>0.79500000000000004</c:v>
                </c:pt>
              </c:numCache>
            </c:numRef>
          </c:val>
        </c:ser>
        <c:ser>
          <c:idx val="1"/>
          <c:order val="1"/>
          <c:tx>
            <c:strRef>
              <c:f>Sheet3!$A$8:$B$8</c:f>
              <c:strCache>
                <c:ptCount val="1"/>
                <c:pt idx="0">
                  <c:v>2010 LS Actual</c:v>
                </c:pt>
              </c:strCache>
            </c:strRef>
          </c:tx>
          <c:spPr>
            <a:ln>
              <a:solidFill>
                <a:srgbClr val="FF0000"/>
              </a:solidFill>
            </a:ln>
          </c:spPr>
          <c:marker>
            <c:symbol val="none"/>
          </c:marker>
          <c:cat>
            <c:strRef>
              <c:f>Sheet3!$C$6:$E$6</c:f>
              <c:strCache>
                <c:ptCount val="3"/>
                <c:pt idx="0">
                  <c:v>4A</c:v>
                </c:pt>
                <c:pt idx="1">
                  <c:v>4B</c:v>
                </c:pt>
                <c:pt idx="2">
                  <c:v>4C</c:v>
                </c:pt>
              </c:strCache>
            </c:strRef>
          </c:cat>
          <c:val>
            <c:numRef>
              <c:f>Sheet3!$C$8:$E$8</c:f>
              <c:numCache>
                <c:formatCode>0.0%</c:formatCode>
                <c:ptCount val="3"/>
                <c:pt idx="0">
                  <c:v>0.51300000000000001</c:v>
                </c:pt>
                <c:pt idx="1">
                  <c:v>0.46200000000000002</c:v>
                </c:pt>
                <c:pt idx="2">
                  <c:v>0.71800000000000008</c:v>
                </c:pt>
              </c:numCache>
            </c:numRef>
          </c:val>
        </c:ser>
        <c:ser>
          <c:idx val="2"/>
          <c:order val="2"/>
          <c:tx>
            <c:strRef>
              <c:f>Sheet3!$A$9:$B$9</c:f>
              <c:strCache>
                <c:ptCount val="1"/>
                <c:pt idx="0">
                  <c:v>2010 State Actual</c:v>
                </c:pt>
              </c:strCache>
            </c:strRef>
          </c:tx>
          <c:spPr>
            <a:ln>
              <a:solidFill>
                <a:srgbClr val="333399"/>
              </a:solidFill>
            </a:ln>
          </c:spPr>
          <c:marker>
            <c:symbol val="none"/>
          </c:marker>
          <c:cat>
            <c:strRef>
              <c:f>Sheet3!$C$6:$E$6</c:f>
              <c:strCache>
                <c:ptCount val="3"/>
                <c:pt idx="0">
                  <c:v>4A</c:v>
                </c:pt>
                <c:pt idx="1">
                  <c:v>4B</c:v>
                </c:pt>
                <c:pt idx="2">
                  <c:v>4C</c:v>
                </c:pt>
              </c:strCache>
            </c:strRef>
          </c:cat>
          <c:val>
            <c:numRef>
              <c:f>Sheet3!$C$9:$E$9</c:f>
              <c:numCache>
                <c:formatCode>0.0%</c:formatCode>
                <c:ptCount val="3"/>
                <c:pt idx="0">
                  <c:v>0.69499999999999995</c:v>
                </c:pt>
                <c:pt idx="1">
                  <c:v>0.66800000000000015</c:v>
                </c:pt>
                <c:pt idx="2">
                  <c:v>0.80300000000000005</c:v>
                </c:pt>
              </c:numCache>
            </c:numRef>
          </c:val>
        </c:ser>
        <c:marker val="1"/>
        <c:axId val="65709952"/>
        <c:axId val="65711488"/>
      </c:lineChart>
      <c:catAx>
        <c:axId val="65709952"/>
        <c:scaling>
          <c:orientation val="minMax"/>
        </c:scaling>
        <c:axPos val="b"/>
        <c:tickLblPos val="nextTo"/>
        <c:crossAx val="65711488"/>
        <c:crosses val="autoZero"/>
        <c:auto val="1"/>
        <c:lblAlgn val="ctr"/>
        <c:lblOffset val="100"/>
      </c:catAx>
      <c:valAx>
        <c:axId val="65711488"/>
        <c:scaling>
          <c:orientation val="minMax"/>
        </c:scaling>
        <c:axPos val="l"/>
        <c:majorGridlines/>
        <c:numFmt formatCode="0.0%" sourceLinked="1"/>
        <c:tickLblPos val="nextTo"/>
        <c:crossAx val="65709952"/>
        <c:crosses val="autoZero"/>
        <c:crossBetween val="between"/>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Sheet1!$A$34</c:f>
              <c:strCache>
                <c:ptCount val="1"/>
                <c:pt idx="0">
                  <c:v>2009</c:v>
                </c:pt>
              </c:strCache>
            </c:strRef>
          </c:tx>
          <c:cat>
            <c:strRef>
              <c:f>Sheet1!$C$33:$E$33</c:f>
              <c:strCache>
                <c:ptCount val="3"/>
                <c:pt idx="0">
                  <c:v>4A</c:v>
                </c:pt>
                <c:pt idx="1">
                  <c:v>4B</c:v>
                </c:pt>
                <c:pt idx="2">
                  <c:v>4C</c:v>
                </c:pt>
              </c:strCache>
            </c:strRef>
          </c:cat>
          <c:val>
            <c:numRef>
              <c:f>Sheet1!$C$34:$E$34</c:f>
              <c:numCache>
                <c:formatCode>0%</c:formatCode>
                <c:ptCount val="3"/>
                <c:pt idx="0">
                  <c:v>0.98</c:v>
                </c:pt>
                <c:pt idx="1">
                  <c:v>0.97000000000000031</c:v>
                </c:pt>
                <c:pt idx="2">
                  <c:v>0.94000000000000028</c:v>
                </c:pt>
              </c:numCache>
            </c:numRef>
          </c:val>
        </c:ser>
        <c:ser>
          <c:idx val="1"/>
          <c:order val="1"/>
          <c:tx>
            <c:strRef>
              <c:f>Sheet1!$A$35</c:f>
              <c:strCache>
                <c:ptCount val="1"/>
                <c:pt idx="0">
                  <c:v>2010</c:v>
                </c:pt>
              </c:strCache>
            </c:strRef>
          </c:tx>
          <c:cat>
            <c:strRef>
              <c:f>Sheet1!$C$33:$E$33</c:f>
              <c:strCache>
                <c:ptCount val="3"/>
                <c:pt idx="0">
                  <c:v>4A</c:v>
                </c:pt>
                <c:pt idx="1">
                  <c:v>4B</c:v>
                </c:pt>
                <c:pt idx="2">
                  <c:v>4C</c:v>
                </c:pt>
              </c:strCache>
            </c:strRef>
          </c:cat>
          <c:val>
            <c:numRef>
              <c:f>Sheet1!$C$35:$E$35</c:f>
              <c:numCache>
                <c:formatCode>0%</c:formatCode>
                <c:ptCount val="3"/>
                <c:pt idx="0">
                  <c:v>0.76000000000000034</c:v>
                </c:pt>
                <c:pt idx="1">
                  <c:v>0.73000000000000032</c:v>
                </c:pt>
                <c:pt idx="2">
                  <c:v>0.9</c:v>
                </c:pt>
              </c:numCache>
            </c:numRef>
          </c:val>
        </c:ser>
        <c:marker val="1"/>
        <c:axId val="65749760"/>
        <c:axId val="65751296"/>
      </c:lineChart>
      <c:catAx>
        <c:axId val="65749760"/>
        <c:scaling>
          <c:orientation val="minMax"/>
        </c:scaling>
        <c:axPos val="b"/>
        <c:tickLblPos val="nextTo"/>
        <c:crossAx val="65751296"/>
        <c:crosses val="autoZero"/>
        <c:auto val="1"/>
        <c:lblAlgn val="ctr"/>
        <c:lblOffset val="100"/>
      </c:catAx>
      <c:valAx>
        <c:axId val="65751296"/>
        <c:scaling>
          <c:orientation val="minMax"/>
        </c:scaling>
        <c:axPos val="l"/>
        <c:majorGridlines/>
        <c:numFmt formatCode="0%" sourceLinked="1"/>
        <c:tickLblPos val="nextTo"/>
        <c:crossAx val="65749760"/>
        <c:crosses val="autoZero"/>
        <c:crossBetween val="between"/>
      </c:valAx>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Sheet3!$A$12:$B$12</c:f>
              <c:strCache>
                <c:ptCount val="1"/>
                <c:pt idx="0">
                  <c:v>2011 Targets</c:v>
                </c:pt>
              </c:strCache>
            </c:strRef>
          </c:tx>
          <c:marker>
            <c:symbol val="none"/>
          </c:marker>
          <c:cat>
            <c:strRef>
              <c:f>Sheet3!$C$11:$E$11</c:f>
              <c:strCache>
                <c:ptCount val="3"/>
                <c:pt idx="0">
                  <c:v>4A</c:v>
                </c:pt>
                <c:pt idx="1">
                  <c:v>4B</c:v>
                </c:pt>
                <c:pt idx="2">
                  <c:v>4C</c:v>
                </c:pt>
              </c:strCache>
            </c:strRef>
          </c:cat>
          <c:val>
            <c:numRef>
              <c:f>Sheet3!$C$12:$E$12</c:f>
              <c:numCache>
                <c:formatCode>0.0%</c:formatCode>
                <c:ptCount val="3"/>
                <c:pt idx="0">
                  <c:v>0.70500000000000007</c:v>
                </c:pt>
                <c:pt idx="1">
                  <c:v>0.67800000000000016</c:v>
                </c:pt>
                <c:pt idx="2">
                  <c:v>0.80600000000000005</c:v>
                </c:pt>
              </c:numCache>
            </c:numRef>
          </c:val>
        </c:ser>
        <c:ser>
          <c:idx val="1"/>
          <c:order val="1"/>
          <c:tx>
            <c:strRef>
              <c:f>Sheet3!$A$13:$B$13</c:f>
              <c:strCache>
                <c:ptCount val="1"/>
                <c:pt idx="0">
                  <c:v>2011 LS Actual</c:v>
                </c:pt>
              </c:strCache>
            </c:strRef>
          </c:tx>
          <c:spPr>
            <a:ln>
              <a:solidFill>
                <a:schemeClr val="tx2"/>
              </a:solidFill>
            </a:ln>
          </c:spPr>
          <c:marker>
            <c:symbol val="none"/>
          </c:marker>
          <c:cat>
            <c:strRef>
              <c:f>Sheet3!$C$11:$E$11</c:f>
              <c:strCache>
                <c:ptCount val="3"/>
                <c:pt idx="0">
                  <c:v>4A</c:v>
                </c:pt>
                <c:pt idx="1">
                  <c:v>4B</c:v>
                </c:pt>
                <c:pt idx="2">
                  <c:v>4C</c:v>
                </c:pt>
              </c:strCache>
            </c:strRef>
          </c:cat>
          <c:val>
            <c:numRef>
              <c:f>Sheet3!$C$13:$E$13</c:f>
              <c:numCache>
                <c:formatCode>0.0%</c:formatCode>
                <c:ptCount val="3"/>
                <c:pt idx="0">
                  <c:v>0.81100000000000005</c:v>
                </c:pt>
                <c:pt idx="1">
                  <c:v>0.81100000000000005</c:v>
                </c:pt>
                <c:pt idx="2">
                  <c:v>0.94599999999999995</c:v>
                </c:pt>
              </c:numCache>
            </c:numRef>
          </c:val>
        </c:ser>
        <c:ser>
          <c:idx val="2"/>
          <c:order val="2"/>
          <c:tx>
            <c:strRef>
              <c:f>Sheet3!$A$14:$B$14</c:f>
              <c:strCache>
                <c:ptCount val="1"/>
                <c:pt idx="0">
                  <c:v>2011 State Actual</c:v>
                </c:pt>
              </c:strCache>
            </c:strRef>
          </c:tx>
          <c:marker>
            <c:symbol val="none"/>
          </c:marker>
          <c:dPt>
            <c:idx val="2"/>
            <c:spPr>
              <a:ln>
                <a:solidFill>
                  <a:srgbClr val="333399"/>
                </a:solidFill>
              </a:ln>
            </c:spPr>
          </c:dPt>
          <c:cat>
            <c:strRef>
              <c:f>Sheet3!$C$11:$E$11</c:f>
              <c:strCache>
                <c:ptCount val="3"/>
                <c:pt idx="0">
                  <c:v>4A</c:v>
                </c:pt>
                <c:pt idx="1">
                  <c:v>4B</c:v>
                </c:pt>
                <c:pt idx="2">
                  <c:v>4C</c:v>
                </c:pt>
              </c:strCache>
            </c:strRef>
          </c:cat>
          <c:val>
            <c:numRef>
              <c:f>Sheet3!$C$14:$E$14</c:f>
              <c:numCache>
                <c:formatCode>0.0%</c:formatCode>
                <c:ptCount val="3"/>
                <c:pt idx="0">
                  <c:v>0.70100000000000007</c:v>
                </c:pt>
                <c:pt idx="1">
                  <c:v>0.67600000000000005</c:v>
                </c:pt>
                <c:pt idx="2" formatCode="0.00%">
                  <c:v>0.8</c:v>
                </c:pt>
              </c:numCache>
            </c:numRef>
          </c:val>
        </c:ser>
        <c:marker val="1"/>
        <c:axId val="65810816"/>
        <c:axId val="65812352"/>
      </c:lineChart>
      <c:catAx>
        <c:axId val="65810816"/>
        <c:scaling>
          <c:orientation val="minMax"/>
        </c:scaling>
        <c:axPos val="b"/>
        <c:tickLblPos val="nextTo"/>
        <c:crossAx val="65812352"/>
        <c:crosses val="autoZero"/>
        <c:auto val="1"/>
        <c:lblAlgn val="ctr"/>
        <c:lblOffset val="100"/>
      </c:catAx>
      <c:valAx>
        <c:axId val="65812352"/>
        <c:scaling>
          <c:orientation val="minMax"/>
        </c:scaling>
        <c:axPos val="l"/>
        <c:majorGridlines/>
        <c:numFmt formatCode="0.0%" sourceLinked="1"/>
        <c:tickLblPos val="nextTo"/>
        <c:crossAx val="65810816"/>
        <c:crosses val="autoZero"/>
        <c:crossBetween val="between"/>
      </c:valAx>
    </c:plotArea>
    <c:legend>
      <c:legendPos val="r"/>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Sheet1!$A$34</c:f>
              <c:strCache>
                <c:ptCount val="1"/>
                <c:pt idx="0">
                  <c:v>2009</c:v>
                </c:pt>
              </c:strCache>
            </c:strRef>
          </c:tx>
          <c:marker>
            <c:symbol val="none"/>
          </c:marker>
          <c:cat>
            <c:strRef>
              <c:f>Sheet1!$C$33:$E$33</c:f>
              <c:strCache>
                <c:ptCount val="3"/>
                <c:pt idx="0">
                  <c:v>4A</c:v>
                </c:pt>
                <c:pt idx="1">
                  <c:v>4B</c:v>
                </c:pt>
                <c:pt idx="2">
                  <c:v>4C</c:v>
                </c:pt>
              </c:strCache>
            </c:strRef>
          </c:cat>
          <c:val>
            <c:numRef>
              <c:f>Sheet1!$C$34:$E$34</c:f>
              <c:numCache>
                <c:formatCode>0%</c:formatCode>
                <c:ptCount val="3"/>
                <c:pt idx="0">
                  <c:v>0.98</c:v>
                </c:pt>
                <c:pt idx="1">
                  <c:v>0.97000000000000008</c:v>
                </c:pt>
                <c:pt idx="2">
                  <c:v>0.94000000000000006</c:v>
                </c:pt>
              </c:numCache>
            </c:numRef>
          </c:val>
        </c:ser>
        <c:ser>
          <c:idx val="1"/>
          <c:order val="1"/>
          <c:tx>
            <c:strRef>
              <c:f>Sheet1!$A$35</c:f>
              <c:strCache>
                <c:ptCount val="1"/>
                <c:pt idx="0">
                  <c:v>2010</c:v>
                </c:pt>
              </c:strCache>
            </c:strRef>
          </c:tx>
          <c:marker>
            <c:symbol val="none"/>
          </c:marker>
          <c:cat>
            <c:strRef>
              <c:f>Sheet1!$C$33:$E$33</c:f>
              <c:strCache>
                <c:ptCount val="3"/>
                <c:pt idx="0">
                  <c:v>4A</c:v>
                </c:pt>
                <c:pt idx="1">
                  <c:v>4B</c:v>
                </c:pt>
                <c:pt idx="2">
                  <c:v>4C</c:v>
                </c:pt>
              </c:strCache>
            </c:strRef>
          </c:cat>
          <c:val>
            <c:numRef>
              <c:f>Sheet1!$C$35:$E$35</c:f>
              <c:numCache>
                <c:formatCode>0%</c:formatCode>
                <c:ptCount val="3"/>
                <c:pt idx="0">
                  <c:v>0.76000000000000012</c:v>
                </c:pt>
                <c:pt idx="1">
                  <c:v>0.73000000000000009</c:v>
                </c:pt>
                <c:pt idx="2">
                  <c:v>0.9</c:v>
                </c:pt>
              </c:numCache>
            </c:numRef>
          </c:val>
        </c:ser>
        <c:ser>
          <c:idx val="2"/>
          <c:order val="2"/>
          <c:tx>
            <c:strRef>
              <c:f>Sheet1!$A$36</c:f>
              <c:strCache>
                <c:ptCount val="1"/>
                <c:pt idx="0">
                  <c:v>2011</c:v>
                </c:pt>
              </c:strCache>
            </c:strRef>
          </c:tx>
          <c:spPr>
            <a:ln>
              <a:solidFill>
                <a:srgbClr val="00B050"/>
              </a:solidFill>
            </a:ln>
          </c:spPr>
          <c:marker>
            <c:symbol val="none"/>
          </c:marker>
          <c:cat>
            <c:strRef>
              <c:f>Sheet1!$C$33:$E$33</c:f>
              <c:strCache>
                <c:ptCount val="3"/>
                <c:pt idx="0">
                  <c:v>4A</c:v>
                </c:pt>
                <c:pt idx="1">
                  <c:v>4B</c:v>
                </c:pt>
                <c:pt idx="2">
                  <c:v>4C</c:v>
                </c:pt>
              </c:strCache>
            </c:strRef>
          </c:cat>
          <c:val>
            <c:numRef>
              <c:f>Sheet1!$C$36:$E$36</c:f>
              <c:numCache>
                <c:formatCode>0%</c:formatCode>
                <c:ptCount val="3"/>
                <c:pt idx="0">
                  <c:v>1.1499999999999997</c:v>
                </c:pt>
                <c:pt idx="1">
                  <c:v>1.2</c:v>
                </c:pt>
                <c:pt idx="2">
                  <c:v>1.1700000000000002</c:v>
                </c:pt>
              </c:numCache>
            </c:numRef>
          </c:val>
        </c:ser>
        <c:marker val="1"/>
        <c:axId val="65863680"/>
        <c:axId val="65865216"/>
      </c:lineChart>
      <c:catAx>
        <c:axId val="65863680"/>
        <c:scaling>
          <c:orientation val="minMax"/>
        </c:scaling>
        <c:axPos val="b"/>
        <c:tickLblPos val="nextTo"/>
        <c:crossAx val="65865216"/>
        <c:crosses val="autoZero"/>
        <c:auto val="1"/>
        <c:lblAlgn val="ctr"/>
        <c:lblOffset val="100"/>
      </c:catAx>
      <c:valAx>
        <c:axId val="65865216"/>
        <c:scaling>
          <c:orientation val="minMax"/>
        </c:scaling>
        <c:axPos val="l"/>
        <c:majorGridlines/>
        <c:numFmt formatCode="0%" sourceLinked="1"/>
        <c:tickLblPos val="nextTo"/>
        <c:crossAx val="65863680"/>
        <c:crosses val="autoZero"/>
        <c:crossBetween val="between"/>
      </c:valAx>
    </c:plotArea>
    <c:legend>
      <c:legendPos val="r"/>
      <c:layout/>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defRPr sz="1200" b="1" smtClean="0">
                <a:solidFill>
                  <a:schemeClr val="tx1"/>
                </a:solidFill>
                <a:latin typeface="Times New Roman" charset="0"/>
              </a:defRPr>
            </a:lvl1pPr>
          </a:lstStyle>
          <a:p>
            <a:pPr>
              <a:defRPr/>
            </a:pPr>
            <a:endParaRPr lang="en-US"/>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200" b="1" smtClean="0">
                <a:solidFill>
                  <a:schemeClr val="tx1"/>
                </a:solidFill>
                <a:latin typeface="Times New Roman" charset="0"/>
              </a:defRPr>
            </a:lvl1pPr>
          </a:lstStyle>
          <a:p>
            <a:pPr>
              <a:defRPr/>
            </a:pPr>
            <a:endParaRPr lang="en-US"/>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0" hangingPunct="0">
              <a:defRPr sz="1200" b="1" smtClean="0">
                <a:solidFill>
                  <a:schemeClr val="tx1"/>
                </a:solidFill>
                <a:latin typeface="Times New Roman" charset="0"/>
              </a:defRPr>
            </a:lvl1pPr>
          </a:lstStyle>
          <a:p>
            <a:pPr>
              <a:defRPr/>
            </a:pPr>
            <a:endParaRPr lang="en-US"/>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0" hangingPunct="0">
              <a:defRPr sz="1200" b="1" smtClean="0">
                <a:solidFill>
                  <a:schemeClr val="tx1"/>
                </a:solidFill>
                <a:latin typeface="Times New Roman" charset="0"/>
              </a:defRPr>
            </a:lvl1pPr>
          </a:lstStyle>
          <a:p>
            <a:pPr>
              <a:defRPr/>
            </a:pPr>
            <a:fld id="{127AB4DB-98AF-4C09-9CC7-36FA5EC90A8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fontScale="925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We use the NCSEAM survey to measure family outcomes.  This</a:t>
            </a:r>
            <a:r>
              <a:rPr lang="en-US" sz="1200" kern="1200" baseline="0" dirty="0" smtClean="0">
                <a:solidFill>
                  <a:schemeClr val="tx1"/>
                </a:solidFill>
                <a:latin typeface="Arial" charset="0"/>
                <a:ea typeface="+mn-ea"/>
                <a:cs typeface="+mn-cs"/>
              </a:rPr>
              <a:t> survey includes two rating scales, one of which measure impact on families and the other measures the </a:t>
            </a:r>
            <a:r>
              <a:rPr lang="en-US" sz="1200" kern="1200" dirty="0" smtClean="0">
                <a:solidFill>
                  <a:schemeClr val="tx1"/>
                </a:solidFill>
                <a:latin typeface="Arial" charset="0"/>
                <a:ea typeface="+mn-ea"/>
                <a:cs typeface="+mn-cs"/>
              </a:rPr>
              <a:t>quality of family-centered services provided to families.</a:t>
            </a:r>
            <a:r>
              <a:rPr lang="en-US" sz="1200" kern="1200" baseline="0" dirty="0" smtClean="0">
                <a:solidFill>
                  <a:schemeClr val="tx1"/>
                </a:solidFill>
                <a:latin typeface="Arial" charset="0"/>
                <a:ea typeface="+mn-ea"/>
                <a:cs typeface="+mn-cs"/>
              </a:rPr>
              <a:t> While both scales provide valuable information, only the impact on families scale is used for calculating the state’s results for the family outcomes. </a:t>
            </a:r>
            <a:r>
              <a:rPr lang="en-US" sz="1200" kern="1200" dirty="0" smtClean="0">
                <a:solidFill>
                  <a:schemeClr val="tx1"/>
                </a:solidFill>
                <a:latin typeface="Arial" charset="0"/>
                <a:ea typeface="+mn-ea"/>
                <a:cs typeface="+mn-cs"/>
              </a:rPr>
              <a:t>Deriving a percent from a continuous distribution requires application of a standard, or cut-score. Virginia uses the Part C standards recommended by a nationally representative stakeholder group convened by NCSEAM. The recommended standards, established based on item content expressed in the scale, were as follows: for Indicator 4a, know their rights, a measure of 539; for Indicator 4b, effectively communicate their children’s needs, a measure of 556; and for Indicator 4c, help their children develop and learn, a measure of 516.	</a:t>
            </a:r>
          </a:p>
          <a:p>
            <a:endParaRPr lang="en-US" dirty="0" smtClean="0"/>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The survey administered by the State of Virginia included two rating scales developed and validated by the National Center for Special Education Accountability Monitoring (NCSEAM). The 22-item Impact on Family Scale (IFS) measures the extent to which early intervention helped families achieve positive outcomes, including the three outcomes specified in Indicator #4. The 25-item Family-Centered Services Scale (FCSS) measures the quality of family-centered services provided to families.</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For each scale, the analysis produces a measure for each survey respondent. Individual measures can range from 0 to 1,000. For the IFS, each family’s measure reflects the extent to which the family perceives that early intervention has helped them achieve positive family outcomes. The IFS measures of all respondents were averaged to yield a mean measure reflecting the overall performance of the state in regard to the impact of early intervention on family outcomes.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Arial" charset="0"/>
              <a:ea typeface="+mn-ea"/>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We discussed the process for administration</a:t>
            </a:r>
            <a:r>
              <a:rPr lang="en-US" baseline="0" dirty="0" smtClean="0"/>
              <a:t> of the survey including the role of the local system and the process for dissemination.  </a:t>
            </a:r>
          </a:p>
          <a:p>
            <a:endParaRPr lang="en-US" baseline="0" dirty="0" smtClean="0"/>
          </a:p>
          <a:p>
            <a:r>
              <a:rPr lang="en-US" baseline="0" dirty="0" smtClean="0"/>
              <a:t>Local system managers provide names and addresses of families whose children received services during the targeted time period.  We contract with Old Dominion University to mail out the surveys and for analysis of the results.</a:t>
            </a:r>
          </a:p>
          <a:p>
            <a:endParaRPr lang="en-US" baseline="0" dirty="0" smtClean="0"/>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ODU</a:t>
            </a:r>
            <a:r>
              <a:rPr lang="en-US" baseline="0" dirty="0" smtClean="0"/>
              <a:t> prepares a detailed analysis report about the results which is posted on our website.  A summary explanation is provided by Part C staff and is also posted on the website.</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The TA included an explanation of how the survey results are translated to family</a:t>
            </a:r>
            <a:r>
              <a:rPr lang="en-US" baseline="0" dirty="0" smtClean="0"/>
              <a:t> outcome results.  For more details about this explanation, you may want to look at the Family Survey Talking Points handout.  This handout was revised after the local system site visit and was used by the three TA Consultants to provide consistent information at regional meetings across the state by the three TA consultants.  As part of this statewide TA, we provided a talking points document that the system managers could use to provide information and explanations to their local system service coordinators and service providers.</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During the March local system TA visit, we brainstormed issues that could be impacting the results.  There were some very significant challenges for this local system including…..</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There were two major tools</a:t>
            </a:r>
            <a:r>
              <a:rPr lang="en-US" baseline="0" dirty="0" smtClean="0"/>
              <a:t> we used – which are included in your handout.  The first tool provided guiding questions to consider the impact of system/infrastructure factors as well as provider practices on family outcomes.</a:t>
            </a:r>
          </a:p>
          <a:p>
            <a:endParaRPr lang="en-US" baseline="0" dirty="0" smtClean="0"/>
          </a:p>
          <a:p>
            <a:r>
              <a:rPr lang="en-US" baseline="0" dirty="0" smtClean="0"/>
              <a:t>The 2</a:t>
            </a:r>
            <a:r>
              <a:rPr lang="en-US" baseline="30000" dirty="0" smtClean="0"/>
              <a:t>nd</a:t>
            </a:r>
            <a:r>
              <a:rPr lang="en-US" baseline="0" dirty="0" smtClean="0"/>
              <a:t> tool, the focus of this session had just become available.  It provided very concrete information not only about quality practices, but also about the relationship of specific practices to the child and family outcomes.</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The tool was reviewed briefly during the session with a request</a:t>
            </a:r>
            <a:r>
              <a:rPr lang="en-US" baseline="0" dirty="0" smtClean="0"/>
              <a:t> that each individual review it in more depth after the meeting.</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The plan after the site visit included</a:t>
            </a:r>
            <a:r>
              <a:rPr lang="en-US" baseline="0" dirty="0" smtClean="0"/>
              <a:t> a continuation of the discussion, analysis and planning to be led by the local system manager and to include staff (SC and providers) during staff meetings.</a:t>
            </a:r>
          </a:p>
          <a:p>
            <a:endParaRPr lang="en-US" baseline="0" dirty="0" smtClean="0"/>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fontScale="92500" lnSpcReduction="10000"/>
          </a:bodyPr>
          <a:lstStyle/>
          <a:p>
            <a:r>
              <a:rPr lang="en-US" sz="1200" kern="1200" dirty="0" smtClean="0">
                <a:solidFill>
                  <a:schemeClr val="tx1"/>
                </a:solidFill>
                <a:latin typeface="Arial" charset="0"/>
                <a:ea typeface="+mn-ea"/>
                <a:cs typeface="+mn-cs"/>
              </a:rPr>
              <a:t>The local system manager reported back in August that they utilized parts of this form to re-think how we do/present things.  In regards to Practice #2, they revised our intake form in an attempt to get a better picture of the family and what their concerns and needs are. </a:t>
            </a: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They</a:t>
            </a:r>
            <a:r>
              <a:rPr lang="en-US" sz="1200" kern="1200" baseline="0" dirty="0" smtClean="0">
                <a:solidFill>
                  <a:schemeClr val="tx1"/>
                </a:solidFill>
                <a:latin typeface="Arial" charset="0"/>
                <a:ea typeface="+mn-ea"/>
                <a:cs typeface="+mn-cs"/>
              </a:rPr>
              <a:t> also focused on Practice </a:t>
            </a:r>
            <a:r>
              <a:rPr lang="en-US" sz="1200" kern="1200" dirty="0" smtClean="0">
                <a:solidFill>
                  <a:schemeClr val="tx1"/>
                </a:solidFill>
                <a:latin typeface="Arial" charset="0"/>
                <a:ea typeface="+mn-ea"/>
                <a:cs typeface="+mn-cs"/>
              </a:rPr>
              <a:t>#5.   They have been focusing on IFSP process for the past 6 months, from whom should attend to how to write outcomes, to post IFSP follow up.   The team approach to the IFSP has improved.  “Providers really do want to take an active role in the IFSP process, which is reassuring to the family because they feel comfortable with them because they’ve done the assessment.”  They continue to work on communication and reflection skills,</a:t>
            </a:r>
            <a:r>
              <a:rPr lang="en-US" sz="1200" kern="1200" baseline="0" dirty="0" smtClean="0">
                <a:solidFill>
                  <a:schemeClr val="tx1"/>
                </a:solidFill>
                <a:latin typeface="Arial" charset="0"/>
                <a:ea typeface="+mn-ea"/>
                <a:cs typeface="+mn-cs"/>
              </a:rPr>
              <a:t> to do a better job listening to and being responsive to families</a:t>
            </a:r>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The local system providers are great about  embracing #8.  Providers  go to grocery stores, swimming pools, schools, etc.    </a:t>
            </a:r>
          </a:p>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The 2011</a:t>
            </a:r>
            <a:r>
              <a:rPr lang="en-US" baseline="0" dirty="0" smtClean="0"/>
              <a:t> results are dramatically different from 2010.  This chart shows the target, the state actual results and above both of those, the local system results.  </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Since we have</a:t>
            </a:r>
            <a:r>
              <a:rPr lang="en-US" baseline="0" dirty="0" smtClean="0"/>
              <a:t> just received the results, there has not been time to analyze the results in order to understand the factors that have contributed to such a dramatic improvement.  I expect there are a number of contributing </a:t>
            </a:r>
            <a:r>
              <a:rPr lang="en-US" baseline="0" smtClean="0"/>
              <a:t>factors including the use of the tool.</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This</a:t>
            </a:r>
            <a:r>
              <a:rPr lang="en-US" sz="1200" kern="1200" baseline="0" dirty="0" smtClean="0">
                <a:solidFill>
                  <a:schemeClr val="tx1"/>
                </a:solidFill>
                <a:latin typeface="Arial" charset="0"/>
                <a:ea typeface="+mn-ea"/>
                <a:cs typeface="+mn-cs"/>
              </a:rPr>
              <a:t> slide shows the significant slippage that occurred in one local system from 2009 to 2010.  Because of this slippage, we provided targeted technical assistance to this system.</a:t>
            </a:r>
            <a:endParaRPr lang="en-US" sz="1200" kern="1200" dirty="0" smtClean="0">
              <a:solidFill>
                <a:schemeClr val="tx1"/>
              </a:solidFill>
              <a:latin typeface="Arial" charset="0"/>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These next two slides show the relationship of the local results to the target and the</a:t>
            </a:r>
            <a:r>
              <a:rPr lang="en-US" baseline="0" dirty="0" smtClean="0"/>
              <a:t> state results. In 2009, the state results exceeded the targets, and the local system results were slightly below the target.</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In 2010, the state results again exceeded the target, but the local system were dramatically below the targets. </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This slide shows the slippage</a:t>
            </a:r>
            <a:r>
              <a:rPr lang="en-US" baseline="0" dirty="0" smtClean="0"/>
              <a:t> in a different way.  You can see that though the results for indicator 4c were not dramatically different from 2009 to 2010, the local system’s percent of the target is quite different for 4a and 4b for 2009 and 2010.</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A</a:t>
            </a:r>
            <a:r>
              <a:rPr lang="en-US" baseline="0" dirty="0" smtClean="0"/>
              <a:t> site visit was scheduled to provide targeted TA for the local system staff with an emphasis on inclusion of providers, especially service coordinators.  The objectives for this TA visit included…….</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xfrm>
            <a:off x="1143000" y="685800"/>
            <a:ext cx="4572000" cy="3429000"/>
          </a:xfrm>
          <a:prstGeom prst="rect">
            <a:avLst/>
          </a:prstGeom>
          <a:noFill/>
          <a:ln w="12700">
            <a:solidFill>
              <a:srgbClr val="000000"/>
            </a:solidFill>
            <a:miter lim="800000"/>
            <a:headEnd/>
            <a:tailEnd/>
          </a:ln>
        </p:spPr>
      </p:sp>
      <p:sp>
        <p:nvSpPr>
          <p:cNvPr id="17411" name="Notes Placeholder 2"/>
          <p:cNvSpPr>
            <a:spLocks noGrp="1"/>
          </p:cNvSpPr>
          <p:nvPr>
            <p:ph type="body" idx="1"/>
          </p:nvPr>
        </p:nvSpPr>
        <p:spPr bwMode="auto">
          <a:xfrm>
            <a:off x="685800" y="4343400"/>
            <a:ext cx="5486400" cy="4114800"/>
          </a:xfrm>
          <a:prstGeom prst="rect">
            <a:avLst/>
          </a:prstGeom>
          <a:noFill/>
          <a:ln>
            <a:miter lim="800000"/>
            <a:headEnd/>
            <a:tailEnd/>
          </a:ln>
        </p:spPr>
        <p:txBody>
          <a:bodyPr/>
          <a:lstStyle/>
          <a:p>
            <a:r>
              <a:rPr lang="en-US" dirty="0" smtClean="0"/>
              <a:t>Our plan for the session included……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A simple</a:t>
            </a:r>
            <a:r>
              <a:rPr lang="en-US" baseline="0" dirty="0" smtClean="0"/>
              <a:t> “pre-test” indicated that there was a big knowledge gap regarding family outcomes, including the relationship of the survey to the results and even a lack of information about the questions on the survey.</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So we started with a review of the survey including the information I mentioned earlier</a:t>
            </a:r>
            <a:r>
              <a:rPr lang="en-US" baseline="0" dirty="0" smtClean="0"/>
              <a:t> about the two scales.  A number of the service coordinators and service providers did not know what families were being asked on the survey.</a:t>
            </a:r>
          </a:p>
          <a:p>
            <a:endParaRPr lang="en-US" baseline="0" dirty="0" smtClean="0"/>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590800"/>
            <a:ext cx="9009063" cy="1052513"/>
            <a:chOff x="0" y="336"/>
            <a:chExt cx="5675" cy="663"/>
          </a:xfrm>
        </p:grpSpPr>
        <p:grpSp>
          <p:nvGrpSpPr>
            <p:cNvPr id="5" name="Group 3"/>
            <p:cNvGrpSpPr>
              <a:grpSpLocks/>
            </p:cNvGrpSpPr>
            <p:nvPr userDrawn="1"/>
          </p:nvGrpSpPr>
          <p:grpSpPr bwMode="auto">
            <a:xfrm>
              <a:off x="183" y="404"/>
              <a:ext cx="448" cy="299"/>
              <a:chOff x="183" y="404"/>
              <a:chExt cx="448" cy="299"/>
            </a:xfrm>
          </p:grpSpPr>
          <p:sp>
            <p:nvSpPr>
              <p:cNvPr id="12" name="Rectangle 4"/>
              <p:cNvSpPr>
                <a:spLocks noChangeArrowheads="1"/>
              </p:cNvSpPr>
              <p:nvPr/>
            </p:nvSpPr>
            <p:spPr bwMode="auto">
              <a:xfrm>
                <a:off x="183" y="404"/>
                <a:ext cx="276" cy="299"/>
              </a:xfrm>
              <a:prstGeom prst="rect">
                <a:avLst/>
              </a:prstGeom>
              <a:solidFill>
                <a:srgbClr val="204558"/>
              </a:solidFill>
              <a:ln w="9525">
                <a:noFill/>
                <a:miter lim="800000"/>
                <a:headEnd/>
                <a:tailEnd/>
              </a:ln>
              <a:effectLst/>
            </p:spPr>
            <p:txBody>
              <a:bodyPr wrap="none" anchor="ctr"/>
              <a:lstStyle/>
              <a:p>
                <a:pPr>
                  <a:defRPr/>
                </a:pPr>
                <a:endParaRPr lang="en-US"/>
              </a:p>
            </p:txBody>
          </p:sp>
          <p:sp>
            <p:nvSpPr>
              <p:cNvPr id="13" name="Rectangle 5"/>
              <p:cNvSpPr>
                <a:spLocks noChangeArrowheads="1"/>
              </p:cNvSpPr>
              <p:nvPr/>
            </p:nvSpPr>
            <p:spPr bwMode="auto">
              <a:xfrm>
                <a:off x="424" y="404"/>
                <a:ext cx="207" cy="299"/>
              </a:xfrm>
              <a:prstGeom prst="rect">
                <a:avLst/>
              </a:prstGeom>
              <a:gradFill rotWithShape="0">
                <a:gsLst>
                  <a:gs pos="0">
                    <a:srgbClr val="204558"/>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6" name="Group 6"/>
            <p:cNvGrpSpPr>
              <a:grpSpLocks/>
            </p:cNvGrpSpPr>
            <p:nvPr userDrawn="1"/>
          </p:nvGrpSpPr>
          <p:grpSpPr bwMode="auto">
            <a:xfrm>
              <a:off x="261" y="670"/>
              <a:ext cx="465" cy="299"/>
              <a:chOff x="261" y="670"/>
              <a:chExt cx="465" cy="299"/>
            </a:xfrm>
          </p:grpSpPr>
          <p:sp>
            <p:nvSpPr>
              <p:cNvPr id="10" name="Rectangle 7"/>
              <p:cNvSpPr>
                <a:spLocks noChangeArrowheads="1"/>
              </p:cNvSpPr>
              <p:nvPr/>
            </p:nvSpPr>
            <p:spPr bwMode="auto">
              <a:xfrm>
                <a:off x="261" y="670"/>
                <a:ext cx="266" cy="299"/>
              </a:xfrm>
              <a:prstGeom prst="rect">
                <a:avLst/>
              </a:prstGeom>
              <a:solidFill>
                <a:srgbClr val="FFFFCC"/>
              </a:solidFill>
              <a:ln w="9525">
                <a:noFill/>
                <a:miter lim="800000"/>
                <a:headEnd/>
                <a:tailEnd/>
              </a:ln>
              <a:effectLst/>
            </p:spPr>
            <p:txBody>
              <a:bodyPr wrap="none" anchor="ctr"/>
              <a:lstStyle/>
              <a:p>
                <a:pPr>
                  <a:defRPr/>
                </a:pPr>
                <a:endParaRPr lang="en-US"/>
              </a:p>
            </p:txBody>
          </p:sp>
          <p:sp>
            <p:nvSpPr>
              <p:cNvPr id="11" name="Rectangle 8"/>
              <p:cNvSpPr>
                <a:spLocks noChangeArrowheads="1"/>
              </p:cNvSpPr>
              <p:nvPr/>
            </p:nvSpPr>
            <p:spPr bwMode="auto">
              <a:xfrm>
                <a:off x="494" y="670"/>
                <a:ext cx="232" cy="299"/>
              </a:xfrm>
              <a:prstGeom prst="rect">
                <a:avLst/>
              </a:prstGeom>
              <a:gradFill rotWithShape="0">
                <a:gsLst>
                  <a:gs pos="0">
                    <a:srgbClr val="FFFFCC"/>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7" name="Rectangle 9"/>
            <p:cNvSpPr>
              <a:spLocks noChangeArrowheads="1"/>
            </p:cNvSpPr>
            <p:nvPr/>
          </p:nvSpPr>
          <p:spPr bwMode="auto">
            <a:xfrm>
              <a:off x="0" y="624"/>
              <a:ext cx="353" cy="266"/>
            </a:xfrm>
            <a:prstGeom prst="rect">
              <a:avLst/>
            </a:prstGeom>
            <a:gradFill rotWithShape="0">
              <a:gsLst>
                <a:gs pos="0">
                  <a:schemeClr val="bg1"/>
                </a:gs>
                <a:gs pos="100000">
                  <a:srgbClr val="6B1C89"/>
                </a:gs>
              </a:gsLst>
              <a:lin ang="18900000" scaled="1"/>
            </a:gradFill>
            <a:ln w="9525">
              <a:noFill/>
              <a:miter lim="800000"/>
              <a:headEnd/>
              <a:tailEnd/>
            </a:ln>
            <a:effectLst/>
          </p:spPr>
          <p:txBody>
            <a:bodyPr wrap="none" anchor="ctr"/>
            <a:lstStyle/>
            <a:p>
              <a:pPr>
                <a:defRPr/>
              </a:pPr>
              <a:endParaRPr lang="en-US"/>
            </a:p>
          </p:txBody>
        </p:sp>
        <p:sp>
          <p:nvSpPr>
            <p:cNvPr id="8" name="Rectangle 10"/>
            <p:cNvSpPr>
              <a:spLocks noChangeArrowheads="1"/>
            </p:cNvSpPr>
            <p:nvPr/>
          </p:nvSpPr>
          <p:spPr bwMode="auto">
            <a:xfrm>
              <a:off x="400" y="336"/>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9" name="Rectangle 11"/>
            <p:cNvSpPr>
              <a:spLocks noChangeArrowheads="1"/>
            </p:cNvSpPr>
            <p:nvPr/>
          </p:nvSpPr>
          <p:spPr bwMode="auto">
            <a:xfrm flipV="1">
              <a:off x="199" y="8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06508" name="Rectangle 12"/>
          <p:cNvSpPr>
            <a:spLocks noGrp="1" noChangeArrowheads="1"/>
          </p:cNvSpPr>
          <p:nvPr>
            <p:ph type="ctrTitle"/>
          </p:nvPr>
        </p:nvSpPr>
        <p:spPr>
          <a:xfrm>
            <a:off x="1143000" y="762000"/>
            <a:ext cx="7620000" cy="2209800"/>
          </a:xfrm>
        </p:spPr>
        <p:txBody>
          <a:bodyPr/>
          <a:lstStyle>
            <a:lvl1pPr>
              <a:defRPr/>
            </a:lvl1pPr>
          </a:lstStyle>
          <a:p>
            <a:r>
              <a:rPr lang="en-US"/>
              <a:t>Click to edit Master title style</a:t>
            </a:r>
          </a:p>
        </p:txBody>
      </p:sp>
      <p:sp>
        <p:nvSpPr>
          <p:cNvPr id="10650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ftr" sz="quarter" idx="10"/>
          </p:nvPr>
        </p:nvSpPr>
        <p:spPr>
          <a:xfrm>
            <a:off x="228600" y="6248400"/>
            <a:ext cx="4343400" cy="381000"/>
          </a:xfrm>
        </p:spPr>
        <p:txBody>
          <a:bodyPr/>
          <a:lstStyle>
            <a:lvl1pPr>
              <a:defRPr smtClean="0"/>
            </a:lvl1pPr>
          </a:lstStyle>
          <a:p>
            <a:pPr>
              <a:defRPr/>
            </a:pPr>
            <a:endParaRPr lang="en-US"/>
          </a:p>
        </p:txBody>
      </p:sp>
      <p:sp>
        <p:nvSpPr>
          <p:cNvPr id="15" name="Rectangle 15"/>
          <p:cNvSpPr>
            <a:spLocks noGrp="1" noChangeArrowheads="1"/>
          </p:cNvSpPr>
          <p:nvPr>
            <p:ph type="sldNum" sz="quarter" idx="11"/>
          </p:nvPr>
        </p:nvSpPr>
        <p:spPr>
          <a:xfrm>
            <a:off x="6934200" y="6172200"/>
            <a:ext cx="1905000" cy="457200"/>
          </a:xfrm>
        </p:spPr>
        <p:txBody>
          <a:bodyPr/>
          <a:lstStyle>
            <a:lvl1pPr>
              <a:defRPr smtClean="0"/>
            </a:lvl1pPr>
          </a:lstStyle>
          <a:p>
            <a:pPr>
              <a:defRPr/>
            </a:pPr>
            <a:fld id="{2311C711-7557-4749-884D-D74A9C0246D3}" type="slidenum">
              <a:rPr lang="en-US"/>
              <a:pPr>
                <a:defRPr/>
              </a:pPr>
              <a:t>‹#›</a:t>
            </a:fld>
            <a:endParaRPr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t>Infant &amp; Toddler Connection of Virginia</a:t>
            </a:r>
          </a:p>
        </p:txBody>
      </p:sp>
      <p:sp>
        <p:nvSpPr>
          <p:cNvPr id="5" name="Rectangle 7"/>
          <p:cNvSpPr>
            <a:spLocks noGrp="1" noChangeArrowheads="1"/>
          </p:cNvSpPr>
          <p:nvPr>
            <p:ph type="sldNum" sz="quarter" idx="11"/>
          </p:nvPr>
        </p:nvSpPr>
        <p:spPr>
          <a:ln/>
        </p:spPr>
        <p:txBody>
          <a:bodyPr/>
          <a:lstStyle>
            <a:lvl1pPr>
              <a:defRPr/>
            </a:lvl1pPr>
          </a:lstStyle>
          <a:p>
            <a:pPr>
              <a:defRPr/>
            </a:pPr>
            <a:fld id="{2557B023-5FB8-4E78-A8E6-AB5822C53137}" type="slidenum">
              <a:rPr lang="en-US"/>
              <a:pPr>
                <a:defRPr/>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1675" y="617538"/>
            <a:ext cx="1892300" cy="54784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617538"/>
            <a:ext cx="5527675" cy="5478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t>Infant &amp; Toddler Connection of Virginia</a:t>
            </a:r>
          </a:p>
        </p:txBody>
      </p:sp>
      <p:sp>
        <p:nvSpPr>
          <p:cNvPr id="5" name="Rectangle 7"/>
          <p:cNvSpPr>
            <a:spLocks noGrp="1" noChangeArrowheads="1"/>
          </p:cNvSpPr>
          <p:nvPr>
            <p:ph type="sldNum" sz="quarter" idx="11"/>
          </p:nvPr>
        </p:nvSpPr>
        <p:spPr>
          <a:ln/>
        </p:spPr>
        <p:txBody>
          <a:bodyPr/>
          <a:lstStyle>
            <a:lvl1pPr>
              <a:defRPr/>
            </a:lvl1pPr>
          </a:lstStyle>
          <a:p>
            <a:pPr>
              <a:defRPr/>
            </a:pPr>
            <a:fld id="{6F893689-7B0C-419C-AFF3-568FF1A700A3}" type="slidenum">
              <a:rPr lang="en-US"/>
              <a:pPr>
                <a:defRPr/>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t>Infant &amp; Toddler Connection of Virginia</a:t>
            </a:r>
          </a:p>
        </p:txBody>
      </p:sp>
      <p:sp>
        <p:nvSpPr>
          <p:cNvPr id="5" name="Rectangle 7"/>
          <p:cNvSpPr>
            <a:spLocks noGrp="1" noChangeArrowheads="1"/>
          </p:cNvSpPr>
          <p:nvPr>
            <p:ph type="sldNum" sz="quarter" idx="11"/>
          </p:nvPr>
        </p:nvSpPr>
        <p:spPr>
          <a:ln/>
        </p:spPr>
        <p:txBody>
          <a:bodyPr/>
          <a:lstStyle>
            <a:lvl1pPr>
              <a:defRPr/>
            </a:lvl1pPr>
          </a:lstStyle>
          <a:p>
            <a:pPr>
              <a:defRPr/>
            </a:pPr>
            <a:fld id="{3EE465BE-9C35-47BE-BEB4-BB3EA18BEE7F}" type="slidenum">
              <a:rPr lang="en-US"/>
              <a:pPr>
                <a:defRPr/>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r>
              <a:rPr lang="en-US"/>
              <a:t>Infant &amp; Toddler Connection of Virginia</a:t>
            </a:r>
          </a:p>
        </p:txBody>
      </p:sp>
      <p:sp>
        <p:nvSpPr>
          <p:cNvPr id="5" name="Rectangle 7"/>
          <p:cNvSpPr>
            <a:spLocks noGrp="1" noChangeArrowheads="1"/>
          </p:cNvSpPr>
          <p:nvPr>
            <p:ph type="sldNum" sz="quarter" idx="11"/>
          </p:nvPr>
        </p:nvSpPr>
        <p:spPr>
          <a:ln/>
        </p:spPr>
        <p:txBody>
          <a:bodyPr/>
          <a:lstStyle>
            <a:lvl1pPr>
              <a:defRPr/>
            </a:lvl1pPr>
          </a:lstStyle>
          <a:p>
            <a:pPr>
              <a:defRPr/>
            </a:pPr>
            <a:fld id="{3E6DB50F-0ED4-41F5-9454-ED36FD8FAAA8}" type="slidenum">
              <a:rPr lang="en-US"/>
              <a:pPr>
                <a:defRPr/>
              </a:pPr>
              <a:t>‹#›</a:t>
            </a:fld>
            <a:endParaRPr 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3500" y="1981200"/>
            <a:ext cx="3619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r>
              <a:rPr lang="en-US"/>
              <a:t>Infant &amp; Toddler Connection of Virginia</a:t>
            </a:r>
          </a:p>
        </p:txBody>
      </p:sp>
      <p:sp>
        <p:nvSpPr>
          <p:cNvPr id="6" name="Rectangle 7"/>
          <p:cNvSpPr>
            <a:spLocks noGrp="1" noChangeArrowheads="1"/>
          </p:cNvSpPr>
          <p:nvPr>
            <p:ph type="sldNum" sz="quarter" idx="11"/>
          </p:nvPr>
        </p:nvSpPr>
        <p:spPr>
          <a:ln/>
        </p:spPr>
        <p:txBody>
          <a:bodyPr/>
          <a:lstStyle>
            <a:lvl1pPr>
              <a:defRPr/>
            </a:lvl1pPr>
          </a:lstStyle>
          <a:p>
            <a:pPr>
              <a:defRPr/>
            </a:pPr>
            <a:fld id="{10191A11-4BDF-485C-8898-7E0E236DC4CD}" type="slidenum">
              <a:rPr lang="en-US"/>
              <a:pPr>
                <a:defRPr/>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ftr" sz="quarter" idx="10"/>
          </p:nvPr>
        </p:nvSpPr>
        <p:spPr>
          <a:ln/>
        </p:spPr>
        <p:txBody>
          <a:bodyPr/>
          <a:lstStyle>
            <a:lvl1pPr>
              <a:defRPr/>
            </a:lvl1pPr>
          </a:lstStyle>
          <a:p>
            <a:pPr>
              <a:defRPr/>
            </a:pPr>
            <a:r>
              <a:rPr lang="en-US"/>
              <a:t>Infant &amp; Toddler Connection of Virginia</a:t>
            </a:r>
          </a:p>
        </p:txBody>
      </p:sp>
      <p:sp>
        <p:nvSpPr>
          <p:cNvPr id="8" name="Rectangle 7"/>
          <p:cNvSpPr>
            <a:spLocks noGrp="1" noChangeArrowheads="1"/>
          </p:cNvSpPr>
          <p:nvPr>
            <p:ph type="sldNum" sz="quarter" idx="11"/>
          </p:nvPr>
        </p:nvSpPr>
        <p:spPr>
          <a:ln/>
        </p:spPr>
        <p:txBody>
          <a:bodyPr/>
          <a:lstStyle>
            <a:lvl1pPr>
              <a:defRPr/>
            </a:lvl1pPr>
          </a:lstStyle>
          <a:p>
            <a:pPr>
              <a:defRPr/>
            </a:pPr>
            <a:fld id="{118EBA31-D759-46F1-9880-B0F76D7BA054}" type="slidenum">
              <a:rPr lang="en-US"/>
              <a:pPr>
                <a:defRPr/>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ftr" sz="quarter" idx="10"/>
          </p:nvPr>
        </p:nvSpPr>
        <p:spPr>
          <a:ln/>
        </p:spPr>
        <p:txBody>
          <a:bodyPr/>
          <a:lstStyle>
            <a:lvl1pPr>
              <a:defRPr/>
            </a:lvl1pPr>
          </a:lstStyle>
          <a:p>
            <a:pPr>
              <a:defRPr/>
            </a:pPr>
            <a:r>
              <a:rPr lang="en-US"/>
              <a:t>Infant &amp; Toddler Connection of Virginia</a:t>
            </a:r>
          </a:p>
        </p:txBody>
      </p:sp>
      <p:sp>
        <p:nvSpPr>
          <p:cNvPr id="4" name="Rectangle 7"/>
          <p:cNvSpPr>
            <a:spLocks noGrp="1" noChangeArrowheads="1"/>
          </p:cNvSpPr>
          <p:nvPr>
            <p:ph type="sldNum" sz="quarter" idx="11"/>
          </p:nvPr>
        </p:nvSpPr>
        <p:spPr>
          <a:ln/>
        </p:spPr>
        <p:txBody>
          <a:bodyPr/>
          <a:lstStyle>
            <a:lvl1pPr>
              <a:defRPr/>
            </a:lvl1pPr>
          </a:lstStyle>
          <a:p>
            <a:pPr>
              <a:defRPr/>
            </a:pPr>
            <a:fld id="{CD16F334-5AEA-4AE3-9C0A-7136C1CE5D8D}" type="slidenum">
              <a:rPr lang="en-US"/>
              <a:pPr>
                <a:defRPr/>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en-US"/>
              <a:t>Infant &amp; Toddler Connection of Virginia</a:t>
            </a:r>
          </a:p>
        </p:txBody>
      </p:sp>
      <p:sp>
        <p:nvSpPr>
          <p:cNvPr id="3" name="Rectangle 7"/>
          <p:cNvSpPr>
            <a:spLocks noGrp="1" noChangeArrowheads="1"/>
          </p:cNvSpPr>
          <p:nvPr>
            <p:ph type="sldNum" sz="quarter" idx="11"/>
          </p:nvPr>
        </p:nvSpPr>
        <p:spPr>
          <a:ln/>
        </p:spPr>
        <p:txBody>
          <a:bodyPr/>
          <a:lstStyle>
            <a:lvl1pPr>
              <a:defRPr/>
            </a:lvl1pPr>
          </a:lstStyle>
          <a:p>
            <a:pPr>
              <a:defRPr/>
            </a:pPr>
            <a:fld id="{C8164394-B237-4006-A901-F578E4C3F43F}" type="slidenum">
              <a:rPr lang="en-US"/>
              <a:pPr>
                <a:defRPr/>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t>Infant &amp; Toddler Connection of Virginia</a:t>
            </a:r>
          </a:p>
        </p:txBody>
      </p:sp>
      <p:sp>
        <p:nvSpPr>
          <p:cNvPr id="6" name="Rectangle 7"/>
          <p:cNvSpPr>
            <a:spLocks noGrp="1" noChangeArrowheads="1"/>
          </p:cNvSpPr>
          <p:nvPr>
            <p:ph type="sldNum" sz="quarter" idx="11"/>
          </p:nvPr>
        </p:nvSpPr>
        <p:spPr>
          <a:ln/>
        </p:spPr>
        <p:txBody>
          <a:bodyPr/>
          <a:lstStyle>
            <a:lvl1pPr>
              <a:defRPr/>
            </a:lvl1pPr>
          </a:lstStyle>
          <a:p>
            <a:pPr>
              <a:defRPr/>
            </a:pPr>
            <a:fld id="{A2262748-F44D-45A5-955A-DA23EBCDE0C1}" type="slidenum">
              <a:rPr lang="en-US"/>
              <a:pPr>
                <a:defRPr/>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t>Infant &amp; Toddler Connection of Virginia</a:t>
            </a:r>
          </a:p>
        </p:txBody>
      </p:sp>
      <p:sp>
        <p:nvSpPr>
          <p:cNvPr id="6" name="Rectangle 7"/>
          <p:cNvSpPr>
            <a:spLocks noGrp="1" noChangeArrowheads="1"/>
          </p:cNvSpPr>
          <p:nvPr>
            <p:ph type="sldNum" sz="quarter" idx="11"/>
          </p:nvPr>
        </p:nvSpPr>
        <p:spPr>
          <a:ln/>
        </p:spPr>
        <p:txBody>
          <a:bodyPr/>
          <a:lstStyle>
            <a:lvl1pPr>
              <a:defRPr/>
            </a:lvl1pPr>
          </a:lstStyle>
          <a:p>
            <a:pPr>
              <a:defRPr/>
            </a:pPr>
            <a:fld id="{18054E3E-419E-45D1-B8CF-3CFC9E1B682F}" type="slidenum">
              <a:rPr lang="en-US"/>
              <a:pPr>
                <a:defRPr/>
              </a:pPr>
              <a:t>‹#›</a:t>
            </a:fld>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13" cstate="print"/>
          <a:srcRect/>
          <a:stretch>
            <a:fillRect/>
          </a:stretch>
        </p:blipFill>
        <p:spPr bwMode="auto">
          <a:xfrm>
            <a:off x="0" y="0"/>
            <a:ext cx="9144000" cy="6923088"/>
          </a:xfrm>
          <a:prstGeom prst="rect">
            <a:avLst/>
          </a:prstGeom>
          <a:noFill/>
          <a:ln w="9525">
            <a:noFill/>
            <a:miter lim="800000"/>
            <a:headEnd/>
            <a:tailEnd/>
          </a:ln>
        </p:spPr>
      </p:pic>
      <p:pic>
        <p:nvPicPr>
          <p:cNvPr id="1027" name="Picture 3" descr="X:\Shared\Public Awareness\Logos\Paris\EarIntercolfree.jpg"/>
          <p:cNvPicPr>
            <a:picLocks noChangeAspect="1" noChangeArrowheads="1"/>
          </p:cNvPicPr>
          <p:nvPr/>
        </p:nvPicPr>
        <p:blipFill>
          <a:blip r:embed="rId14" cstate="print">
            <a:lum bright="70000" contrast="-70000"/>
          </a:blip>
          <a:srcRect/>
          <a:stretch>
            <a:fillRect/>
          </a:stretch>
        </p:blipFill>
        <p:spPr bwMode="auto">
          <a:xfrm>
            <a:off x="1989138" y="1752600"/>
            <a:ext cx="5164137" cy="4762500"/>
          </a:xfrm>
          <a:prstGeom prst="rect">
            <a:avLst/>
          </a:prstGeom>
          <a:noFill/>
          <a:ln w="9525">
            <a:noFill/>
            <a:miter lim="800000"/>
            <a:headEnd/>
            <a:tailEnd/>
          </a:ln>
        </p:spPr>
      </p:pic>
      <p:sp>
        <p:nvSpPr>
          <p:cNvPr id="1028" name="Rectangle 4"/>
          <p:cNvSpPr>
            <a:spLocks noGrp="1" noChangeArrowheads="1"/>
          </p:cNvSpPr>
          <p:nvPr>
            <p:ph type="title"/>
          </p:nvPr>
        </p:nvSpPr>
        <p:spPr bwMode="auto">
          <a:xfrm>
            <a:off x="1371600" y="617538"/>
            <a:ext cx="7572375"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1371600" y="1981200"/>
            <a:ext cx="7391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478" name="Rectangle 6"/>
          <p:cNvSpPr>
            <a:spLocks noGrp="1" noChangeArrowheads="1"/>
          </p:cNvSpPr>
          <p:nvPr>
            <p:ph type="ftr" sz="quarter" idx="3"/>
          </p:nvPr>
        </p:nvSpPr>
        <p:spPr bwMode="auto">
          <a:xfrm>
            <a:off x="304800" y="6324600"/>
            <a:ext cx="4191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mj-lt"/>
              </a:defRPr>
            </a:lvl1pPr>
          </a:lstStyle>
          <a:p>
            <a:pPr>
              <a:defRPr/>
            </a:pPr>
            <a:r>
              <a:rPr lang="en-US"/>
              <a:t>Infant &amp; Toddler Connection of Virginia</a:t>
            </a:r>
          </a:p>
        </p:txBody>
      </p:sp>
      <p:sp>
        <p:nvSpPr>
          <p:cNvPr id="105479" name="Rectangle 7"/>
          <p:cNvSpPr>
            <a:spLocks noGrp="1" noChangeArrowheads="1"/>
          </p:cNvSpPr>
          <p:nvPr>
            <p:ph type="sldNum" sz="quarter" idx="4"/>
          </p:nvPr>
        </p:nvSpPr>
        <p:spPr bwMode="auto">
          <a:xfrm>
            <a:off x="6858000" y="6248400"/>
            <a:ext cx="1905000" cy="381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atin typeface="+mj-lt"/>
              </a:defRPr>
            </a:lvl1pPr>
          </a:lstStyle>
          <a:p>
            <a:pPr>
              <a:defRPr/>
            </a:pPr>
            <a:fld id="{5C8C5B04-8DDE-4190-98B0-9DD643759C65}" type="slidenum">
              <a:rPr lang="en-US"/>
              <a:pPr>
                <a:defRPr/>
              </a:pPr>
              <a:t>‹#›</a:t>
            </a:fld>
            <a:endParaRPr lang="en-US"/>
          </a:p>
        </p:txBody>
      </p:sp>
      <p:grpSp>
        <p:nvGrpSpPr>
          <p:cNvPr id="1032" name="Group 8"/>
          <p:cNvGrpSpPr>
            <a:grpSpLocks/>
          </p:cNvGrpSpPr>
          <p:nvPr/>
        </p:nvGrpSpPr>
        <p:grpSpPr bwMode="auto">
          <a:xfrm>
            <a:off x="311150" y="1066800"/>
            <a:ext cx="7994650" cy="1052513"/>
            <a:chOff x="196" y="672"/>
            <a:chExt cx="5036" cy="663"/>
          </a:xfrm>
        </p:grpSpPr>
        <p:grpSp>
          <p:nvGrpSpPr>
            <p:cNvPr id="1033" name="Group 9"/>
            <p:cNvGrpSpPr>
              <a:grpSpLocks/>
            </p:cNvGrpSpPr>
            <p:nvPr userDrawn="1"/>
          </p:nvGrpSpPr>
          <p:grpSpPr bwMode="auto">
            <a:xfrm>
              <a:off x="379" y="740"/>
              <a:ext cx="448" cy="299"/>
              <a:chOff x="183" y="404"/>
              <a:chExt cx="448" cy="299"/>
            </a:xfrm>
          </p:grpSpPr>
          <p:sp>
            <p:nvSpPr>
              <p:cNvPr id="105482" name="Rectangle 10"/>
              <p:cNvSpPr>
                <a:spLocks noChangeArrowheads="1"/>
              </p:cNvSpPr>
              <p:nvPr/>
            </p:nvSpPr>
            <p:spPr bwMode="auto">
              <a:xfrm>
                <a:off x="183" y="404"/>
                <a:ext cx="276" cy="299"/>
              </a:xfrm>
              <a:prstGeom prst="rect">
                <a:avLst/>
              </a:prstGeom>
              <a:solidFill>
                <a:srgbClr val="204558"/>
              </a:solidFill>
              <a:ln w="9525">
                <a:noFill/>
                <a:miter lim="800000"/>
                <a:headEnd/>
                <a:tailEnd/>
              </a:ln>
              <a:effectLst/>
            </p:spPr>
            <p:txBody>
              <a:bodyPr wrap="none" anchor="ctr"/>
              <a:lstStyle/>
              <a:p>
                <a:pPr>
                  <a:defRPr/>
                </a:pPr>
                <a:endParaRPr lang="en-US"/>
              </a:p>
            </p:txBody>
          </p:sp>
          <p:sp>
            <p:nvSpPr>
              <p:cNvPr id="105483" name="Rectangle 11"/>
              <p:cNvSpPr>
                <a:spLocks noChangeArrowheads="1"/>
              </p:cNvSpPr>
              <p:nvPr/>
            </p:nvSpPr>
            <p:spPr bwMode="auto">
              <a:xfrm>
                <a:off x="424" y="404"/>
                <a:ext cx="207" cy="299"/>
              </a:xfrm>
              <a:prstGeom prst="rect">
                <a:avLst/>
              </a:prstGeom>
              <a:gradFill rotWithShape="0">
                <a:gsLst>
                  <a:gs pos="0">
                    <a:srgbClr val="204558"/>
                  </a:gs>
                  <a:gs pos="100000">
                    <a:schemeClr val="bg1"/>
                  </a:gs>
                </a:gsLst>
                <a:lin ang="0" scaled="1"/>
              </a:gradFill>
              <a:ln w="9525">
                <a:noFill/>
                <a:miter lim="800000"/>
                <a:headEnd/>
                <a:tailEnd/>
              </a:ln>
              <a:effectLst/>
            </p:spPr>
            <p:txBody>
              <a:bodyPr wrap="none" anchor="ctr"/>
              <a:lstStyle/>
              <a:p>
                <a:pPr>
                  <a:defRPr/>
                </a:pPr>
                <a:endParaRPr lang="en-US"/>
              </a:p>
            </p:txBody>
          </p:sp>
        </p:grpSp>
        <p:grpSp>
          <p:nvGrpSpPr>
            <p:cNvPr id="1034" name="Group 12"/>
            <p:cNvGrpSpPr>
              <a:grpSpLocks/>
            </p:cNvGrpSpPr>
            <p:nvPr userDrawn="1"/>
          </p:nvGrpSpPr>
          <p:grpSpPr bwMode="auto">
            <a:xfrm>
              <a:off x="457" y="1006"/>
              <a:ext cx="465" cy="299"/>
              <a:chOff x="261" y="670"/>
              <a:chExt cx="465" cy="299"/>
            </a:xfrm>
          </p:grpSpPr>
          <p:sp>
            <p:nvSpPr>
              <p:cNvPr id="105485" name="Rectangle 13"/>
              <p:cNvSpPr>
                <a:spLocks noChangeArrowheads="1"/>
              </p:cNvSpPr>
              <p:nvPr/>
            </p:nvSpPr>
            <p:spPr bwMode="auto">
              <a:xfrm>
                <a:off x="261" y="670"/>
                <a:ext cx="266" cy="299"/>
              </a:xfrm>
              <a:prstGeom prst="rect">
                <a:avLst/>
              </a:prstGeom>
              <a:solidFill>
                <a:srgbClr val="FFFFCC"/>
              </a:solidFill>
              <a:ln w="9525">
                <a:noFill/>
                <a:miter lim="800000"/>
                <a:headEnd/>
                <a:tailEnd/>
              </a:ln>
              <a:effectLst/>
            </p:spPr>
            <p:txBody>
              <a:bodyPr wrap="none" anchor="ctr"/>
              <a:lstStyle/>
              <a:p>
                <a:pPr>
                  <a:defRPr/>
                </a:pPr>
                <a:endParaRPr lang="en-US"/>
              </a:p>
            </p:txBody>
          </p:sp>
          <p:sp>
            <p:nvSpPr>
              <p:cNvPr id="105486" name="Rectangle 14"/>
              <p:cNvSpPr>
                <a:spLocks noChangeArrowheads="1"/>
              </p:cNvSpPr>
              <p:nvPr/>
            </p:nvSpPr>
            <p:spPr bwMode="auto">
              <a:xfrm>
                <a:off x="494" y="670"/>
                <a:ext cx="232" cy="299"/>
              </a:xfrm>
              <a:prstGeom prst="rect">
                <a:avLst/>
              </a:prstGeom>
              <a:gradFill rotWithShape="0">
                <a:gsLst>
                  <a:gs pos="0">
                    <a:srgbClr val="FFFFCC"/>
                  </a:gs>
                  <a:gs pos="100000">
                    <a:schemeClr val="bg1"/>
                  </a:gs>
                </a:gsLst>
                <a:lin ang="0" scaled="1"/>
              </a:gradFill>
              <a:ln w="9525">
                <a:noFill/>
                <a:miter lim="800000"/>
                <a:headEnd/>
                <a:tailEnd/>
              </a:ln>
              <a:effectLst/>
            </p:spPr>
            <p:txBody>
              <a:bodyPr wrap="none" anchor="ctr"/>
              <a:lstStyle/>
              <a:p>
                <a:pPr>
                  <a:defRPr/>
                </a:pPr>
                <a:endParaRPr lang="en-US"/>
              </a:p>
            </p:txBody>
          </p:sp>
        </p:grpSp>
        <p:sp>
          <p:nvSpPr>
            <p:cNvPr id="105487" name="Rectangle 15"/>
            <p:cNvSpPr>
              <a:spLocks noChangeArrowheads="1"/>
            </p:cNvSpPr>
            <p:nvPr userDrawn="1"/>
          </p:nvSpPr>
          <p:spPr bwMode="auto">
            <a:xfrm>
              <a:off x="196" y="960"/>
              <a:ext cx="353" cy="266"/>
            </a:xfrm>
            <a:prstGeom prst="rect">
              <a:avLst/>
            </a:prstGeom>
            <a:gradFill rotWithShape="0">
              <a:gsLst>
                <a:gs pos="0">
                  <a:schemeClr val="bg1"/>
                </a:gs>
                <a:gs pos="100000">
                  <a:srgbClr val="6B1C89"/>
                </a:gs>
              </a:gsLst>
              <a:lin ang="18900000" scaled="1"/>
            </a:gradFill>
            <a:ln w="9525">
              <a:noFill/>
              <a:miter lim="800000"/>
              <a:headEnd/>
              <a:tailEnd/>
            </a:ln>
            <a:effectLst/>
          </p:spPr>
          <p:txBody>
            <a:bodyPr wrap="none" anchor="ctr"/>
            <a:lstStyle/>
            <a:p>
              <a:pPr>
                <a:defRPr/>
              </a:pPr>
              <a:endParaRPr lang="en-US"/>
            </a:p>
          </p:txBody>
        </p:sp>
        <p:sp>
          <p:nvSpPr>
            <p:cNvPr id="105488" name="Rectangle 16"/>
            <p:cNvSpPr>
              <a:spLocks noChangeArrowheads="1"/>
            </p:cNvSpPr>
            <p:nvPr userDrawn="1"/>
          </p:nvSpPr>
          <p:spPr bwMode="auto">
            <a:xfrm>
              <a:off x="596" y="672"/>
              <a:ext cx="20" cy="66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105489" name="Rectangle 17"/>
            <p:cNvSpPr>
              <a:spLocks noChangeArrowheads="1"/>
            </p:cNvSpPr>
            <p:nvPr userDrawn="1"/>
          </p:nvSpPr>
          <p:spPr bwMode="auto">
            <a:xfrm flipV="1">
              <a:off x="395" y="1178"/>
              <a:ext cx="4837" cy="47"/>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73"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random/>
  </p:transition>
  <p:hf hdr="0" dt="0"/>
  <p:txStyles>
    <p:titleStyle>
      <a:lvl1pPr algn="l" rtl="0" eaLnBrk="0" fontAlgn="base" hangingPunct="0">
        <a:spcBef>
          <a:spcPct val="0"/>
        </a:spcBef>
        <a:spcAft>
          <a:spcPct val="0"/>
        </a:spcAft>
        <a:defRPr sz="4400" b="1">
          <a:solidFill>
            <a:srgbClr val="6B1C89"/>
          </a:solidFill>
          <a:latin typeface="+mj-lt"/>
          <a:ea typeface="+mj-ea"/>
          <a:cs typeface="+mj-cs"/>
        </a:defRPr>
      </a:lvl1pPr>
      <a:lvl2pPr algn="l" rtl="0" eaLnBrk="0" fontAlgn="base" hangingPunct="0">
        <a:spcBef>
          <a:spcPct val="0"/>
        </a:spcBef>
        <a:spcAft>
          <a:spcPct val="0"/>
        </a:spcAft>
        <a:defRPr sz="4400" b="1">
          <a:solidFill>
            <a:srgbClr val="6B1C89"/>
          </a:solidFill>
          <a:latin typeface="Garamond" pitchFamily="18" charset="0"/>
        </a:defRPr>
      </a:lvl2pPr>
      <a:lvl3pPr algn="l" rtl="0" eaLnBrk="0" fontAlgn="base" hangingPunct="0">
        <a:spcBef>
          <a:spcPct val="0"/>
        </a:spcBef>
        <a:spcAft>
          <a:spcPct val="0"/>
        </a:spcAft>
        <a:defRPr sz="4400" b="1">
          <a:solidFill>
            <a:srgbClr val="6B1C89"/>
          </a:solidFill>
          <a:latin typeface="Garamond" pitchFamily="18" charset="0"/>
        </a:defRPr>
      </a:lvl3pPr>
      <a:lvl4pPr algn="l" rtl="0" eaLnBrk="0" fontAlgn="base" hangingPunct="0">
        <a:spcBef>
          <a:spcPct val="0"/>
        </a:spcBef>
        <a:spcAft>
          <a:spcPct val="0"/>
        </a:spcAft>
        <a:defRPr sz="4400" b="1">
          <a:solidFill>
            <a:srgbClr val="6B1C89"/>
          </a:solidFill>
          <a:latin typeface="Garamond" pitchFamily="18" charset="0"/>
        </a:defRPr>
      </a:lvl4pPr>
      <a:lvl5pPr algn="l" rtl="0" eaLnBrk="0" fontAlgn="base" hangingPunct="0">
        <a:spcBef>
          <a:spcPct val="0"/>
        </a:spcBef>
        <a:spcAft>
          <a:spcPct val="0"/>
        </a:spcAft>
        <a:defRPr sz="4400" b="1">
          <a:solidFill>
            <a:srgbClr val="6B1C89"/>
          </a:solidFill>
          <a:latin typeface="Garamond" pitchFamily="18" charset="0"/>
        </a:defRPr>
      </a:lvl5pPr>
      <a:lvl6pPr marL="457200" algn="l" rtl="0" fontAlgn="base">
        <a:spcBef>
          <a:spcPct val="0"/>
        </a:spcBef>
        <a:spcAft>
          <a:spcPct val="0"/>
        </a:spcAft>
        <a:defRPr sz="4400" b="1">
          <a:solidFill>
            <a:srgbClr val="6B1C89"/>
          </a:solidFill>
          <a:latin typeface="Garamond" pitchFamily="18" charset="0"/>
        </a:defRPr>
      </a:lvl6pPr>
      <a:lvl7pPr marL="914400" algn="l" rtl="0" fontAlgn="base">
        <a:spcBef>
          <a:spcPct val="0"/>
        </a:spcBef>
        <a:spcAft>
          <a:spcPct val="0"/>
        </a:spcAft>
        <a:defRPr sz="4400" b="1">
          <a:solidFill>
            <a:srgbClr val="6B1C89"/>
          </a:solidFill>
          <a:latin typeface="Garamond" pitchFamily="18" charset="0"/>
        </a:defRPr>
      </a:lvl7pPr>
      <a:lvl8pPr marL="1371600" algn="l" rtl="0" fontAlgn="base">
        <a:spcBef>
          <a:spcPct val="0"/>
        </a:spcBef>
        <a:spcAft>
          <a:spcPct val="0"/>
        </a:spcAft>
        <a:defRPr sz="4400" b="1">
          <a:solidFill>
            <a:srgbClr val="6B1C89"/>
          </a:solidFill>
          <a:latin typeface="Garamond" pitchFamily="18" charset="0"/>
        </a:defRPr>
      </a:lvl8pPr>
      <a:lvl9pPr marL="1828800" algn="l" rtl="0" fontAlgn="base">
        <a:spcBef>
          <a:spcPct val="0"/>
        </a:spcBef>
        <a:spcAft>
          <a:spcPct val="0"/>
        </a:spcAft>
        <a:defRPr sz="4400" b="1">
          <a:solidFill>
            <a:srgbClr val="6B1C89"/>
          </a:solidFill>
          <a:latin typeface="Garamond" pitchFamily="18"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Blip>
          <a:blip r:embed="rId15"/>
        </a:buBlip>
        <a:defRPr sz="3200">
          <a:solidFill>
            <a:srgbClr val="204558"/>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Blip>
          <a:blip r:embed="rId16"/>
        </a:buBlip>
        <a:defRPr sz="2800">
          <a:solidFill>
            <a:srgbClr val="204558"/>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Blip>
          <a:blip r:embed="rId17"/>
        </a:buBlip>
        <a:defRPr sz="2400">
          <a:solidFill>
            <a:srgbClr val="204558"/>
          </a:solidFill>
          <a:latin typeface="+mn-lt"/>
        </a:defRPr>
      </a:lvl3pPr>
      <a:lvl4pPr marL="1600200" indent="-228600" algn="l" rtl="0" eaLnBrk="0" fontAlgn="base" hangingPunct="0">
        <a:spcBef>
          <a:spcPct val="20000"/>
        </a:spcBef>
        <a:spcAft>
          <a:spcPct val="0"/>
        </a:spcAft>
        <a:buClr>
          <a:srgbClr val="FFFFCC"/>
        </a:buClr>
        <a:buSzPct val="55000"/>
        <a:buFont typeface="Wingdings" pitchFamily="2" charset="2"/>
        <a:buChar char="n"/>
        <a:defRPr sz="2000">
          <a:solidFill>
            <a:srgbClr val="204558"/>
          </a:solidFill>
          <a:latin typeface="+mn-lt"/>
        </a:defRPr>
      </a:lvl4pPr>
      <a:lvl5pPr marL="2057400" indent="-228600" algn="l" rtl="0" eaLnBrk="0" fontAlgn="base" hangingPunct="0">
        <a:spcBef>
          <a:spcPct val="20000"/>
        </a:spcBef>
        <a:spcAft>
          <a:spcPct val="0"/>
        </a:spcAft>
        <a:buClr>
          <a:schemeClr val="bg2"/>
        </a:buClr>
        <a:buSzPct val="50000"/>
        <a:buFont typeface="Wingdings" pitchFamily="2" charset="2"/>
        <a:buChar char="n"/>
        <a:defRPr sz="2000">
          <a:solidFill>
            <a:srgbClr val="204558"/>
          </a:solidFill>
          <a:latin typeface="+mn-lt"/>
        </a:defRPr>
      </a:lvl5pPr>
      <a:lvl6pPr marL="2514600" indent="-228600" algn="l" rtl="0" fontAlgn="base">
        <a:spcBef>
          <a:spcPct val="20000"/>
        </a:spcBef>
        <a:spcAft>
          <a:spcPct val="0"/>
        </a:spcAft>
        <a:buClr>
          <a:schemeClr val="bg2"/>
        </a:buClr>
        <a:buSzPct val="50000"/>
        <a:buFont typeface="Wingdings" pitchFamily="2" charset="2"/>
        <a:buChar char="n"/>
        <a:defRPr sz="2000">
          <a:solidFill>
            <a:srgbClr val="204558"/>
          </a:solidFill>
          <a:latin typeface="+mn-lt"/>
        </a:defRPr>
      </a:lvl6pPr>
      <a:lvl7pPr marL="2971800" indent="-228600" algn="l" rtl="0" fontAlgn="base">
        <a:spcBef>
          <a:spcPct val="20000"/>
        </a:spcBef>
        <a:spcAft>
          <a:spcPct val="0"/>
        </a:spcAft>
        <a:buClr>
          <a:schemeClr val="bg2"/>
        </a:buClr>
        <a:buSzPct val="50000"/>
        <a:buFont typeface="Wingdings" pitchFamily="2" charset="2"/>
        <a:buChar char="n"/>
        <a:defRPr sz="2000">
          <a:solidFill>
            <a:srgbClr val="204558"/>
          </a:solidFill>
          <a:latin typeface="+mn-lt"/>
        </a:defRPr>
      </a:lvl7pPr>
      <a:lvl8pPr marL="3429000" indent="-228600" algn="l" rtl="0" fontAlgn="base">
        <a:spcBef>
          <a:spcPct val="20000"/>
        </a:spcBef>
        <a:spcAft>
          <a:spcPct val="0"/>
        </a:spcAft>
        <a:buClr>
          <a:schemeClr val="bg2"/>
        </a:buClr>
        <a:buSzPct val="50000"/>
        <a:buFont typeface="Wingdings" pitchFamily="2" charset="2"/>
        <a:buChar char="n"/>
        <a:defRPr sz="2000">
          <a:solidFill>
            <a:srgbClr val="204558"/>
          </a:solidFill>
          <a:latin typeface="+mn-lt"/>
        </a:defRPr>
      </a:lvl8pPr>
      <a:lvl9pPr marL="3886200" indent="-228600" algn="l" rtl="0" fontAlgn="base">
        <a:spcBef>
          <a:spcPct val="20000"/>
        </a:spcBef>
        <a:spcAft>
          <a:spcPct val="0"/>
        </a:spcAft>
        <a:buClr>
          <a:schemeClr val="bg2"/>
        </a:buClr>
        <a:buSzPct val="50000"/>
        <a:buFont typeface="Wingdings" pitchFamily="2" charset="2"/>
        <a:buChar char="n"/>
        <a:defRPr sz="2000">
          <a:solidFill>
            <a:srgbClr val="20455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nfantva.org/documents/sup-FamilySurvey-2010.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infantva.org/documents/sup-FamilySurvey-2010-expl.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nfantva.org/" TargetMode="External"/><Relationship Id="rId2" Type="http://schemas.openxmlformats.org/officeDocument/2006/relationships/hyperlink" Target="mailto:beth.tolley@dbhds.virgini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5"/>
          <p:cNvSpPr>
            <a:spLocks noGrp="1"/>
          </p:cNvSpPr>
          <p:nvPr>
            <p:ph type="ctrTitle"/>
          </p:nvPr>
        </p:nvSpPr>
        <p:spPr>
          <a:xfrm>
            <a:off x="1143000" y="685800"/>
            <a:ext cx="7620000" cy="2743200"/>
          </a:xfrm>
        </p:spPr>
        <p:txBody>
          <a:bodyPr/>
          <a:lstStyle/>
          <a:p>
            <a:pPr algn="ctr" eaLnBrk="1" hangingPunct="1"/>
            <a:r>
              <a:rPr lang="en-US" dirty="0" smtClean="0"/>
              <a:t/>
            </a:r>
            <a:br>
              <a:rPr lang="en-US" dirty="0" smtClean="0"/>
            </a:br>
            <a:r>
              <a:rPr lang="en-US" dirty="0" smtClean="0"/>
              <a:t/>
            </a:r>
            <a:br>
              <a:rPr lang="en-US" dirty="0" smtClean="0"/>
            </a:br>
            <a:r>
              <a:rPr lang="en-US" dirty="0" smtClean="0"/>
              <a:t/>
            </a:r>
            <a:br>
              <a:rPr lang="en-US" dirty="0" smtClean="0"/>
            </a:br>
            <a:r>
              <a:rPr lang="en-US" dirty="0" smtClean="0"/>
              <a:t>Linking Early Intervention Quality Practices With Child and Family Outcomes</a:t>
            </a:r>
            <a:br>
              <a:rPr lang="en-US" dirty="0" smtClean="0"/>
            </a:br>
            <a:endParaRPr lang="en-US" dirty="0" smtClean="0"/>
          </a:p>
        </p:txBody>
      </p:sp>
      <p:sp>
        <p:nvSpPr>
          <p:cNvPr id="3075" name="Subtitle 6"/>
          <p:cNvSpPr>
            <a:spLocks noGrp="1"/>
          </p:cNvSpPr>
          <p:nvPr>
            <p:ph type="subTitle" idx="1"/>
          </p:nvPr>
        </p:nvSpPr>
        <p:spPr>
          <a:xfrm>
            <a:off x="533400" y="3886200"/>
            <a:ext cx="8153400" cy="1752600"/>
          </a:xfrm>
        </p:spPr>
        <p:txBody>
          <a:bodyPr/>
          <a:lstStyle/>
          <a:p>
            <a:pPr eaLnBrk="1" hangingPunct="1"/>
            <a:r>
              <a:rPr lang="en-US" b="1" dirty="0" smtClean="0"/>
              <a:t>Technical Assistance for a</a:t>
            </a:r>
          </a:p>
          <a:p>
            <a:pPr eaLnBrk="1" hangingPunct="1"/>
            <a:r>
              <a:rPr lang="en-US" b="1" dirty="0" smtClean="0"/>
              <a:t> Local Early Intervention System</a:t>
            </a:r>
          </a:p>
        </p:txBody>
      </p:sp>
      <p:sp>
        <p:nvSpPr>
          <p:cNvPr id="4" name="Footer Placeholder 3"/>
          <p:cNvSpPr>
            <a:spLocks noGrp="1"/>
          </p:cNvSpPr>
          <p:nvPr>
            <p:ph type="ftr" sz="quarter" idx="10"/>
          </p:nvPr>
        </p:nvSpPr>
        <p:spPr/>
        <p:txBody>
          <a:bodyPr/>
          <a:lstStyle/>
          <a:p>
            <a:pPr>
              <a:defRPr/>
            </a:pPr>
            <a:r>
              <a:rPr lang="en-US"/>
              <a:t>Infant &amp; Toddler Connection of Virginia</a:t>
            </a:r>
          </a:p>
        </p:txBody>
      </p:sp>
      <p:sp>
        <p:nvSpPr>
          <p:cNvPr id="5" name="Slide Number Placeholder 4"/>
          <p:cNvSpPr>
            <a:spLocks noGrp="1"/>
          </p:cNvSpPr>
          <p:nvPr>
            <p:ph type="sldNum" sz="quarter" idx="11"/>
          </p:nvPr>
        </p:nvSpPr>
        <p:spPr/>
        <p:txBody>
          <a:bodyPr/>
          <a:lstStyle/>
          <a:p>
            <a:pPr>
              <a:defRPr/>
            </a:pPr>
            <a:fld id="{560AAB88-29A8-4425-8E18-0AA5FCCA1599}" type="slidenum">
              <a:rPr lang="en-US"/>
              <a:pPr>
                <a:defRPr/>
              </a:pPr>
              <a:t>1</a:t>
            </a:fld>
            <a:endParaRPr lang="en-US"/>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572375" cy="1143000"/>
          </a:xfrm>
        </p:spPr>
        <p:txBody>
          <a:bodyPr/>
          <a:lstStyle/>
          <a:p>
            <a:pPr algn="ctr"/>
            <a:r>
              <a:rPr lang="en-US" dirty="0" smtClean="0"/>
              <a:t>Relationship of Survey to Outcome Results</a:t>
            </a:r>
            <a:endParaRPr lang="en-US" dirty="0"/>
          </a:p>
        </p:txBody>
      </p:sp>
      <p:sp>
        <p:nvSpPr>
          <p:cNvPr id="3" name="Content Placeholder 2"/>
          <p:cNvSpPr>
            <a:spLocks noGrp="1"/>
          </p:cNvSpPr>
          <p:nvPr>
            <p:ph idx="1"/>
          </p:nvPr>
        </p:nvSpPr>
        <p:spPr>
          <a:xfrm>
            <a:off x="1066800" y="2133600"/>
            <a:ext cx="7391400" cy="4114800"/>
          </a:xfrm>
        </p:spPr>
        <p:txBody>
          <a:bodyPr/>
          <a:lstStyle/>
          <a:p>
            <a:r>
              <a:rPr lang="en-US" dirty="0" smtClean="0"/>
              <a:t>Review of the survey itself to understand what parents are being asked</a:t>
            </a:r>
          </a:p>
          <a:p>
            <a:r>
              <a:rPr lang="en-US" dirty="0" smtClean="0"/>
              <a:t>Two scales</a:t>
            </a:r>
          </a:p>
          <a:p>
            <a:pPr lvl="1"/>
            <a:r>
              <a:rPr lang="en-US" dirty="0" smtClean="0"/>
              <a:t>Impact on Families</a:t>
            </a:r>
          </a:p>
          <a:p>
            <a:pPr lvl="1"/>
            <a:r>
              <a:rPr lang="en-US" dirty="0" smtClean="0"/>
              <a:t>Family Centered practices</a:t>
            </a:r>
            <a:endParaRPr lang="en-US" dirty="0"/>
          </a:p>
        </p:txBody>
      </p:sp>
      <p:sp>
        <p:nvSpPr>
          <p:cNvPr id="4" name="Footer Placeholder 3"/>
          <p:cNvSpPr>
            <a:spLocks noGrp="1"/>
          </p:cNvSpPr>
          <p:nvPr>
            <p:ph type="ftr" sz="quarter" idx="10"/>
          </p:nvPr>
        </p:nvSpPr>
        <p:spPr/>
        <p:txBody>
          <a:bodyPr/>
          <a:lstStyle/>
          <a:p>
            <a:pPr>
              <a:defRPr/>
            </a:pPr>
            <a:r>
              <a:rPr lang="en-US" smtClean="0"/>
              <a:t>Infant &amp; Toddler Connection of Virginia</a:t>
            </a:r>
            <a:endParaRPr lang="en-US"/>
          </a:p>
        </p:txBody>
      </p:sp>
      <p:sp>
        <p:nvSpPr>
          <p:cNvPr id="5" name="Slide Number Placeholder 4"/>
          <p:cNvSpPr>
            <a:spLocks noGrp="1"/>
          </p:cNvSpPr>
          <p:nvPr>
            <p:ph type="sldNum" sz="quarter" idx="11"/>
          </p:nvPr>
        </p:nvSpPr>
        <p:spPr/>
        <p:txBody>
          <a:bodyPr/>
          <a:lstStyle/>
          <a:p>
            <a:pPr>
              <a:defRPr/>
            </a:pPr>
            <a:fld id="{3EE465BE-9C35-47BE-BEB4-BB3EA18BEE7F}" type="slidenum">
              <a:rPr lang="en-US" smtClean="0"/>
              <a:pPr>
                <a:defRPr/>
              </a:pPr>
              <a:t>10</a:t>
            </a:fld>
            <a:endParaRPr lang="en-US"/>
          </a:p>
        </p:txBody>
      </p:sp>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609600"/>
            <a:ext cx="7572375" cy="1143000"/>
          </a:xfrm>
        </p:spPr>
        <p:txBody>
          <a:bodyPr/>
          <a:lstStyle/>
          <a:p>
            <a:pPr algn="ctr" eaLnBrk="1" hangingPunct="1"/>
            <a:r>
              <a:rPr lang="en-US" dirty="0" smtClean="0"/>
              <a:t>Survey Process</a:t>
            </a:r>
          </a:p>
        </p:txBody>
      </p:sp>
      <p:sp>
        <p:nvSpPr>
          <p:cNvPr id="10243" name="Content Placeholder 2"/>
          <p:cNvSpPr>
            <a:spLocks noGrp="1"/>
          </p:cNvSpPr>
          <p:nvPr>
            <p:ph idx="1"/>
          </p:nvPr>
        </p:nvSpPr>
        <p:spPr>
          <a:xfrm>
            <a:off x="1143000" y="1981200"/>
            <a:ext cx="7162800" cy="4114800"/>
          </a:xfrm>
        </p:spPr>
        <p:txBody>
          <a:bodyPr/>
          <a:lstStyle/>
          <a:p>
            <a:pPr eaLnBrk="1" hangingPunct="1"/>
            <a:r>
              <a:rPr lang="en-US" dirty="0" smtClean="0"/>
              <a:t>Role of Local System</a:t>
            </a:r>
          </a:p>
          <a:p>
            <a:pPr lvl="1" eaLnBrk="1" hangingPunct="1"/>
            <a:r>
              <a:rPr lang="en-US" dirty="0" smtClean="0"/>
              <a:t>Provide names/addresses</a:t>
            </a:r>
          </a:p>
          <a:p>
            <a:pPr lvl="1" eaLnBrk="1" hangingPunct="1"/>
            <a:r>
              <a:rPr lang="en-US" dirty="0" smtClean="0"/>
              <a:t>Inform families they will be receiving survey</a:t>
            </a:r>
          </a:p>
          <a:p>
            <a:pPr eaLnBrk="1" hangingPunct="1"/>
            <a:r>
              <a:rPr lang="en-US" dirty="0" smtClean="0"/>
              <a:t>Process for disseminating survey</a:t>
            </a:r>
          </a:p>
          <a:p>
            <a:pPr lvl="1" eaLnBrk="1" hangingPunct="1"/>
            <a:r>
              <a:rPr lang="en-US" dirty="0" smtClean="0"/>
              <a:t>Pre-survey notification</a:t>
            </a:r>
          </a:p>
          <a:p>
            <a:pPr lvl="1" eaLnBrk="1" hangingPunct="1"/>
            <a:r>
              <a:rPr lang="en-US" dirty="0" smtClean="0"/>
              <a:t>Survey mailed to families</a:t>
            </a:r>
          </a:p>
          <a:p>
            <a:pPr eaLnBrk="1" hangingPunct="1"/>
            <a:endParaRPr lang="en-US" dirty="0" smtClean="0"/>
          </a:p>
        </p:txBody>
      </p:sp>
      <p:sp>
        <p:nvSpPr>
          <p:cNvPr id="4" name="Footer Placeholder 3"/>
          <p:cNvSpPr>
            <a:spLocks noGrp="1"/>
          </p:cNvSpPr>
          <p:nvPr>
            <p:ph type="ftr" sz="quarter" idx="10"/>
          </p:nvPr>
        </p:nvSpPr>
        <p:spPr/>
        <p:txBody>
          <a:bodyPr/>
          <a:lstStyle/>
          <a:p>
            <a:pPr>
              <a:defRPr/>
            </a:pPr>
            <a:r>
              <a:rPr lang="en-US"/>
              <a:t>Infant &amp; Toddler Connection of Virginia</a:t>
            </a:r>
          </a:p>
        </p:txBody>
      </p:sp>
      <p:sp>
        <p:nvSpPr>
          <p:cNvPr id="5" name="Slide Number Placeholder 4"/>
          <p:cNvSpPr>
            <a:spLocks noGrp="1"/>
          </p:cNvSpPr>
          <p:nvPr>
            <p:ph type="sldNum" sz="quarter" idx="11"/>
          </p:nvPr>
        </p:nvSpPr>
        <p:spPr/>
        <p:txBody>
          <a:bodyPr/>
          <a:lstStyle/>
          <a:p>
            <a:pPr>
              <a:defRPr/>
            </a:pPr>
            <a:fld id="{90324014-EE56-4FBA-B770-1196DF254B5E}" type="slidenum">
              <a:rPr lang="en-US"/>
              <a:pPr>
                <a:defRPr/>
              </a:pPr>
              <a:t>11</a:t>
            </a:fld>
            <a:endParaRPr lang="en-US"/>
          </a:p>
        </p:txBody>
      </p:sp>
      <p:sp>
        <p:nvSpPr>
          <p:cNvPr id="6" name="5-Point Star 5"/>
          <p:cNvSpPr/>
          <p:nvPr/>
        </p:nvSpPr>
        <p:spPr bwMode="auto">
          <a:xfrm>
            <a:off x="8001000" y="2971800"/>
            <a:ext cx="914400" cy="914400"/>
          </a:xfrm>
          <a:prstGeom prst="star5">
            <a:avLst/>
          </a:prstGeom>
          <a:no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204558"/>
              </a:solidFill>
              <a:effectLst/>
              <a:latin typeface="Arial" charset="0"/>
            </a:endParaRP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838200" y="457200"/>
            <a:ext cx="7572375" cy="1143000"/>
          </a:xfrm>
        </p:spPr>
        <p:txBody>
          <a:bodyPr/>
          <a:lstStyle/>
          <a:p>
            <a:pPr algn="ctr" eaLnBrk="1" hangingPunct="1"/>
            <a:r>
              <a:rPr lang="en-US" dirty="0" smtClean="0"/>
              <a:t>Translating Survey Results to Outcome Results</a:t>
            </a:r>
          </a:p>
        </p:txBody>
      </p:sp>
      <p:sp>
        <p:nvSpPr>
          <p:cNvPr id="11267" name="Content Placeholder 2"/>
          <p:cNvSpPr>
            <a:spLocks noGrp="1"/>
          </p:cNvSpPr>
          <p:nvPr>
            <p:ph idx="1"/>
          </p:nvPr>
        </p:nvSpPr>
        <p:spPr>
          <a:xfrm>
            <a:off x="1295400" y="2209800"/>
            <a:ext cx="7391400" cy="4114800"/>
          </a:xfrm>
        </p:spPr>
        <p:txBody>
          <a:bodyPr/>
          <a:lstStyle/>
          <a:p>
            <a:pPr eaLnBrk="1" hangingPunct="1"/>
            <a:r>
              <a:rPr lang="en-US" dirty="0" smtClean="0"/>
              <a:t>Detailed Analysis Report</a:t>
            </a:r>
          </a:p>
          <a:p>
            <a:pPr lvl="1" eaLnBrk="1" hangingPunct="1"/>
            <a:r>
              <a:rPr lang="en-US" dirty="0" smtClean="0">
                <a:hlinkClick r:id="rId3" action="ppaction://hlinkfile"/>
              </a:rPr>
              <a:t>Analysis of the Virginia Family Survey Data Addressing Part C SPP/APR Indicator #4: Final Report – 2010</a:t>
            </a:r>
            <a:endParaRPr lang="en-US" dirty="0" smtClean="0"/>
          </a:p>
          <a:p>
            <a:pPr eaLnBrk="1" hangingPunct="1"/>
            <a:r>
              <a:rPr lang="en-US" dirty="0" smtClean="0"/>
              <a:t>Summary Explanation </a:t>
            </a:r>
          </a:p>
          <a:p>
            <a:pPr lvl="1" eaLnBrk="1" hangingPunct="1"/>
            <a:r>
              <a:rPr lang="en-US" dirty="0" smtClean="0">
                <a:hlinkClick r:id="rId4" action="ppaction://hlinkfile"/>
              </a:rPr>
              <a:t>2010 Family Survey Explanation of Results</a:t>
            </a:r>
            <a:endParaRPr lang="en-US" dirty="0" smtClean="0"/>
          </a:p>
          <a:p>
            <a:pPr eaLnBrk="1" hangingPunct="1">
              <a:buNone/>
            </a:pPr>
            <a:endParaRPr lang="en-US" dirty="0" smtClean="0"/>
          </a:p>
        </p:txBody>
      </p:sp>
      <p:sp>
        <p:nvSpPr>
          <p:cNvPr id="4" name="Footer Placeholder 3"/>
          <p:cNvSpPr>
            <a:spLocks noGrp="1"/>
          </p:cNvSpPr>
          <p:nvPr>
            <p:ph type="ftr" sz="quarter" idx="10"/>
          </p:nvPr>
        </p:nvSpPr>
        <p:spPr/>
        <p:txBody>
          <a:bodyPr/>
          <a:lstStyle/>
          <a:p>
            <a:pPr>
              <a:defRPr/>
            </a:pPr>
            <a:r>
              <a:rPr lang="en-US"/>
              <a:t>Infant &amp; Toddler Connection of Virginia</a:t>
            </a:r>
          </a:p>
        </p:txBody>
      </p:sp>
      <p:sp>
        <p:nvSpPr>
          <p:cNvPr id="5" name="Slide Number Placeholder 4"/>
          <p:cNvSpPr>
            <a:spLocks noGrp="1"/>
          </p:cNvSpPr>
          <p:nvPr>
            <p:ph type="sldNum" sz="quarter" idx="11"/>
          </p:nvPr>
        </p:nvSpPr>
        <p:spPr/>
        <p:txBody>
          <a:bodyPr/>
          <a:lstStyle/>
          <a:p>
            <a:pPr>
              <a:defRPr/>
            </a:pPr>
            <a:fld id="{7949325D-9D32-4278-9969-ACDC60D0E070}" type="slidenum">
              <a:rPr lang="en-US"/>
              <a:pPr>
                <a:defRPr/>
              </a:pPr>
              <a:t>12</a:t>
            </a:fld>
            <a:endParaRPr lang="en-US"/>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914400" y="685800"/>
            <a:ext cx="7572375" cy="1143000"/>
          </a:xfrm>
        </p:spPr>
        <p:txBody>
          <a:bodyPr/>
          <a:lstStyle/>
          <a:p>
            <a:pPr algn="ctr" eaLnBrk="1" hangingPunct="1"/>
            <a:r>
              <a:rPr lang="en-US" dirty="0" smtClean="0"/>
              <a:t>Reviewing /Understanding</a:t>
            </a:r>
            <a:br>
              <a:rPr lang="en-US" dirty="0" smtClean="0"/>
            </a:br>
            <a:r>
              <a:rPr lang="en-US" dirty="0" smtClean="0"/>
              <a:t>Local Results</a:t>
            </a:r>
          </a:p>
        </p:txBody>
      </p:sp>
      <p:sp>
        <p:nvSpPr>
          <p:cNvPr id="12291" name="Content Placeholder 2"/>
          <p:cNvSpPr>
            <a:spLocks noGrp="1"/>
          </p:cNvSpPr>
          <p:nvPr>
            <p:ph idx="1"/>
          </p:nvPr>
        </p:nvSpPr>
        <p:spPr>
          <a:xfrm>
            <a:off x="1676400" y="2286000"/>
            <a:ext cx="6477000" cy="4114800"/>
          </a:xfrm>
        </p:spPr>
        <p:txBody>
          <a:bodyPr/>
          <a:lstStyle/>
          <a:p>
            <a:pPr eaLnBrk="1" hangingPunct="1"/>
            <a:r>
              <a:rPr lang="en-US" dirty="0" smtClean="0"/>
              <a:t>Items at the bottom of each scale are more likely to be answered positively</a:t>
            </a:r>
          </a:p>
          <a:p>
            <a:pPr eaLnBrk="1" hangingPunct="1"/>
            <a:r>
              <a:rPr lang="en-US" dirty="0" smtClean="0"/>
              <a:t>Identification of areas needing improvement</a:t>
            </a:r>
          </a:p>
          <a:p>
            <a:pPr eaLnBrk="1" hangingPunct="1"/>
            <a:r>
              <a:rPr lang="en-US" dirty="0" smtClean="0"/>
              <a:t>Relationship of practices to results</a:t>
            </a:r>
          </a:p>
          <a:p>
            <a:pPr eaLnBrk="1" hangingPunct="1"/>
            <a:endParaRPr lang="en-US" dirty="0" smtClean="0"/>
          </a:p>
        </p:txBody>
      </p:sp>
      <p:sp>
        <p:nvSpPr>
          <p:cNvPr id="4" name="Footer Placeholder 3"/>
          <p:cNvSpPr>
            <a:spLocks noGrp="1"/>
          </p:cNvSpPr>
          <p:nvPr>
            <p:ph type="ftr" sz="quarter" idx="10"/>
          </p:nvPr>
        </p:nvSpPr>
        <p:spPr/>
        <p:txBody>
          <a:bodyPr/>
          <a:lstStyle/>
          <a:p>
            <a:pPr>
              <a:defRPr/>
            </a:pPr>
            <a:r>
              <a:rPr lang="en-US"/>
              <a:t>Infant &amp; Toddler Connection of Virginia</a:t>
            </a:r>
          </a:p>
        </p:txBody>
      </p:sp>
      <p:sp>
        <p:nvSpPr>
          <p:cNvPr id="5" name="Slide Number Placeholder 4"/>
          <p:cNvSpPr>
            <a:spLocks noGrp="1"/>
          </p:cNvSpPr>
          <p:nvPr>
            <p:ph type="sldNum" sz="quarter" idx="11"/>
          </p:nvPr>
        </p:nvSpPr>
        <p:spPr/>
        <p:txBody>
          <a:bodyPr/>
          <a:lstStyle/>
          <a:p>
            <a:pPr>
              <a:defRPr/>
            </a:pPr>
            <a:fld id="{092F604B-638C-4B5E-84BF-99C13122043C}" type="slidenum">
              <a:rPr lang="en-US"/>
              <a:pPr>
                <a:defRPr/>
              </a:pPr>
              <a:t>13</a:t>
            </a:fld>
            <a:endParaRPr lang="en-US"/>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838200"/>
            <a:ext cx="7572375" cy="1143000"/>
          </a:xfrm>
        </p:spPr>
        <p:txBody>
          <a:bodyPr/>
          <a:lstStyle/>
          <a:p>
            <a:pPr algn="ctr" eaLnBrk="1" hangingPunct="1"/>
            <a:r>
              <a:rPr lang="en-US" dirty="0" smtClean="0"/>
              <a:t>Factors Potentially</a:t>
            </a:r>
            <a:br>
              <a:rPr lang="en-US" dirty="0" smtClean="0"/>
            </a:br>
            <a:r>
              <a:rPr lang="en-US" dirty="0" smtClean="0"/>
              <a:t>Impacting Results	</a:t>
            </a:r>
          </a:p>
        </p:txBody>
      </p:sp>
      <p:sp>
        <p:nvSpPr>
          <p:cNvPr id="5123" name="Content Placeholder 2"/>
          <p:cNvSpPr>
            <a:spLocks noGrp="1"/>
          </p:cNvSpPr>
          <p:nvPr>
            <p:ph idx="1"/>
          </p:nvPr>
        </p:nvSpPr>
        <p:spPr>
          <a:xfrm>
            <a:off x="1371600" y="2057400"/>
            <a:ext cx="7086600" cy="4114800"/>
          </a:xfrm>
        </p:spPr>
        <p:txBody>
          <a:bodyPr/>
          <a:lstStyle/>
          <a:p>
            <a:pPr eaLnBrk="1" hangingPunct="1"/>
            <a:r>
              <a:rPr lang="en-US" dirty="0" smtClean="0"/>
              <a:t>Change in Local Lead Agency</a:t>
            </a:r>
          </a:p>
          <a:p>
            <a:pPr eaLnBrk="1" hangingPunct="1"/>
            <a:r>
              <a:rPr lang="en-US" dirty="0" smtClean="0"/>
              <a:t>New local system leadership</a:t>
            </a:r>
          </a:p>
          <a:p>
            <a:pPr eaLnBrk="1" hangingPunct="1"/>
            <a:r>
              <a:rPr lang="en-US" dirty="0" smtClean="0"/>
              <a:t>New service coordinators</a:t>
            </a:r>
          </a:p>
          <a:p>
            <a:pPr eaLnBrk="1" hangingPunct="1"/>
            <a:r>
              <a:rPr lang="en-US" dirty="0" smtClean="0"/>
              <a:t>New direct service providers</a:t>
            </a:r>
          </a:p>
          <a:p>
            <a:pPr eaLnBrk="1" hangingPunct="1"/>
            <a:r>
              <a:rPr lang="en-US" dirty="0" smtClean="0"/>
              <a:t>Increased child count</a:t>
            </a:r>
          </a:p>
          <a:p>
            <a:pPr lvl="1" eaLnBrk="1" hangingPunct="1"/>
            <a:r>
              <a:rPr lang="en-US" dirty="0" smtClean="0"/>
              <a:t>106 in 2009; 140 in 2010</a:t>
            </a:r>
          </a:p>
          <a:p>
            <a:pPr eaLnBrk="1" hangingPunct="1"/>
            <a:r>
              <a:rPr lang="en-US" dirty="0" smtClean="0"/>
              <a:t>Statewide system transformation</a:t>
            </a:r>
          </a:p>
        </p:txBody>
      </p:sp>
      <p:sp>
        <p:nvSpPr>
          <p:cNvPr id="4" name="Footer Placeholder 3"/>
          <p:cNvSpPr>
            <a:spLocks noGrp="1"/>
          </p:cNvSpPr>
          <p:nvPr>
            <p:ph type="ftr" sz="quarter" idx="10"/>
          </p:nvPr>
        </p:nvSpPr>
        <p:spPr/>
        <p:txBody>
          <a:bodyPr/>
          <a:lstStyle/>
          <a:p>
            <a:pPr>
              <a:defRPr/>
            </a:pPr>
            <a:r>
              <a:rPr lang="en-US"/>
              <a:t>Infant &amp; Toddler Connection of Virginia</a:t>
            </a:r>
          </a:p>
        </p:txBody>
      </p:sp>
      <p:sp>
        <p:nvSpPr>
          <p:cNvPr id="5" name="Slide Number Placeholder 4"/>
          <p:cNvSpPr>
            <a:spLocks noGrp="1"/>
          </p:cNvSpPr>
          <p:nvPr>
            <p:ph type="sldNum" sz="quarter" idx="11"/>
          </p:nvPr>
        </p:nvSpPr>
        <p:spPr/>
        <p:txBody>
          <a:bodyPr/>
          <a:lstStyle/>
          <a:p>
            <a:pPr>
              <a:defRPr/>
            </a:pPr>
            <a:fld id="{3FB31AA7-6607-4EAA-B3AB-AEF27DEFF105}" type="slidenum">
              <a:rPr lang="en-US"/>
              <a:pPr>
                <a:defRPr/>
              </a:pPr>
              <a:t>14</a:t>
            </a:fld>
            <a:endParaRPr lang="en-US"/>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14400" y="609600"/>
            <a:ext cx="7572375" cy="1143000"/>
          </a:xfrm>
        </p:spPr>
        <p:txBody>
          <a:bodyPr/>
          <a:lstStyle/>
          <a:p>
            <a:pPr algn="ctr" eaLnBrk="1" hangingPunct="1"/>
            <a:r>
              <a:rPr lang="en-US" dirty="0" smtClean="0"/>
              <a:t>Analysis and Improvement Planning Tools</a:t>
            </a:r>
          </a:p>
        </p:txBody>
      </p:sp>
      <p:sp>
        <p:nvSpPr>
          <p:cNvPr id="13315" name="Content Placeholder 2"/>
          <p:cNvSpPr>
            <a:spLocks noGrp="1"/>
          </p:cNvSpPr>
          <p:nvPr>
            <p:ph idx="1"/>
          </p:nvPr>
        </p:nvSpPr>
        <p:spPr>
          <a:xfrm>
            <a:off x="1143000" y="2286000"/>
            <a:ext cx="7391400" cy="4114800"/>
          </a:xfrm>
        </p:spPr>
        <p:txBody>
          <a:bodyPr/>
          <a:lstStyle/>
          <a:p>
            <a:pPr eaLnBrk="1" hangingPunct="1"/>
            <a:r>
              <a:rPr lang="en-US" dirty="0" smtClean="0"/>
              <a:t>Local Contributing Factor Tool (RRCP/NECTAC/DAC (6-5-09) – adapted for TA with local system</a:t>
            </a:r>
          </a:p>
          <a:p>
            <a:pPr eaLnBrk="1" hangingPunct="1"/>
            <a:r>
              <a:rPr lang="en-US" dirty="0" smtClean="0"/>
              <a:t>NECTAC/ECO Center:  Relationship of Quality practices to Child and Family Outcome Measurement Results (draft 2/4/11)</a:t>
            </a:r>
          </a:p>
          <a:p>
            <a:pPr eaLnBrk="1" hangingPunct="1"/>
            <a:endParaRPr lang="en-US" dirty="0" smtClean="0"/>
          </a:p>
        </p:txBody>
      </p:sp>
      <p:sp>
        <p:nvSpPr>
          <p:cNvPr id="4" name="Footer Placeholder 3"/>
          <p:cNvSpPr>
            <a:spLocks noGrp="1"/>
          </p:cNvSpPr>
          <p:nvPr>
            <p:ph type="ftr" sz="quarter" idx="10"/>
          </p:nvPr>
        </p:nvSpPr>
        <p:spPr/>
        <p:txBody>
          <a:bodyPr/>
          <a:lstStyle/>
          <a:p>
            <a:pPr>
              <a:defRPr/>
            </a:pPr>
            <a:r>
              <a:rPr lang="en-US"/>
              <a:t>Infant &amp; Toddler Connection of Virginia</a:t>
            </a:r>
          </a:p>
        </p:txBody>
      </p:sp>
      <p:sp>
        <p:nvSpPr>
          <p:cNvPr id="5" name="Slide Number Placeholder 4"/>
          <p:cNvSpPr>
            <a:spLocks noGrp="1"/>
          </p:cNvSpPr>
          <p:nvPr>
            <p:ph type="sldNum" sz="quarter" idx="11"/>
          </p:nvPr>
        </p:nvSpPr>
        <p:spPr/>
        <p:txBody>
          <a:bodyPr/>
          <a:lstStyle/>
          <a:p>
            <a:pPr>
              <a:defRPr/>
            </a:pPr>
            <a:fld id="{029BAB1E-B494-48F4-B3C2-1D5171DFE5A1}" type="slidenum">
              <a:rPr lang="en-US"/>
              <a:pPr>
                <a:defRPr/>
              </a:pPr>
              <a:t>15</a:t>
            </a:fld>
            <a:endParaRPr lang="en-US"/>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smtClean="0"/>
              <a:t>Infant &amp; Toddler Connection of Virginia</a:t>
            </a:r>
            <a:endParaRPr lang="en-US"/>
          </a:p>
        </p:txBody>
      </p:sp>
      <p:sp>
        <p:nvSpPr>
          <p:cNvPr id="5" name="Slide Number Placeholder 4"/>
          <p:cNvSpPr>
            <a:spLocks noGrp="1"/>
          </p:cNvSpPr>
          <p:nvPr>
            <p:ph type="sldNum" sz="quarter" idx="11"/>
          </p:nvPr>
        </p:nvSpPr>
        <p:spPr/>
        <p:txBody>
          <a:bodyPr/>
          <a:lstStyle/>
          <a:p>
            <a:pPr>
              <a:defRPr/>
            </a:pPr>
            <a:fld id="{3EE465BE-9C35-47BE-BEB4-BB3EA18BEE7F}" type="slidenum">
              <a:rPr lang="en-US" smtClean="0"/>
              <a:pPr>
                <a:defRPr/>
              </a:pPr>
              <a:t>16</a:t>
            </a:fld>
            <a:endParaRPr lang="en-US"/>
          </a:p>
        </p:txBody>
      </p:sp>
      <p:graphicFrame>
        <p:nvGraphicFramePr>
          <p:cNvPr id="1026" name="Object 2"/>
          <p:cNvGraphicFramePr>
            <a:graphicFrameLocks noChangeAspect="1"/>
          </p:cNvGraphicFramePr>
          <p:nvPr/>
        </p:nvGraphicFramePr>
        <p:xfrm>
          <a:off x="2286000" y="533400"/>
          <a:ext cx="4906962" cy="5892800"/>
        </p:xfrm>
        <a:graphic>
          <a:graphicData uri="http://schemas.openxmlformats.org/presentationml/2006/ole">
            <p:oleObj spid="_x0000_s1026" name="Document" r:id="rId4" imgW="6879249" imgH="8448197" progId="Word.Document.12">
              <p:embed/>
            </p:oleObj>
          </a:graphicData>
        </a:graphic>
      </p:graphicFrame>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066800" y="609600"/>
            <a:ext cx="7572375" cy="1143000"/>
          </a:xfrm>
        </p:spPr>
        <p:txBody>
          <a:bodyPr/>
          <a:lstStyle/>
          <a:p>
            <a:pPr algn="ctr" eaLnBrk="1" hangingPunct="1"/>
            <a:r>
              <a:rPr lang="en-US" dirty="0" smtClean="0"/>
              <a:t>Next Steps: </a:t>
            </a:r>
            <a:br>
              <a:rPr lang="en-US" dirty="0" smtClean="0"/>
            </a:br>
            <a:r>
              <a:rPr lang="en-US" dirty="0" smtClean="0"/>
              <a:t>Local Follow Up Plan	</a:t>
            </a:r>
          </a:p>
        </p:txBody>
      </p:sp>
      <p:sp>
        <p:nvSpPr>
          <p:cNvPr id="14339" name="Content Placeholder 2"/>
          <p:cNvSpPr>
            <a:spLocks noGrp="1"/>
          </p:cNvSpPr>
          <p:nvPr>
            <p:ph idx="1"/>
          </p:nvPr>
        </p:nvSpPr>
        <p:spPr>
          <a:xfrm>
            <a:off x="1600200" y="2209800"/>
            <a:ext cx="6705600" cy="4114800"/>
          </a:xfrm>
        </p:spPr>
        <p:txBody>
          <a:bodyPr/>
          <a:lstStyle/>
          <a:p>
            <a:pPr eaLnBrk="1" hangingPunct="1"/>
            <a:r>
              <a:rPr lang="en-US" dirty="0" smtClean="0"/>
              <a:t>Review of Tools</a:t>
            </a:r>
          </a:p>
          <a:p>
            <a:pPr eaLnBrk="1" hangingPunct="1"/>
            <a:r>
              <a:rPr lang="en-US" dirty="0" smtClean="0"/>
              <a:t>Further analysis</a:t>
            </a:r>
          </a:p>
          <a:p>
            <a:pPr eaLnBrk="1" hangingPunct="1"/>
            <a:r>
              <a:rPr lang="en-US" dirty="0" smtClean="0"/>
              <a:t>Staff discussion and self-reflection </a:t>
            </a:r>
          </a:p>
          <a:p>
            <a:pPr eaLnBrk="1" hangingPunct="1"/>
            <a:r>
              <a:rPr lang="en-US" dirty="0" smtClean="0"/>
              <a:t>Improvement Planning and Implementation</a:t>
            </a:r>
          </a:p>
        </p:txBody>
      </p:sp>
      <p:sp>
        <p:nvSpPr>
          <p:cNvPr id="4" name="Footer Placeholder 3"/>
          <p:cNvSpPr>
            <a:spLocks noGrp="1"/>
          </p:cNvSpPr>
          <p:nvPr>
            <p:ph type="ftr" sz="quarter" idx="10"/>
          </p:nvPr>
        </p:nvSpPr>
        <p:spPr/>
        <p:txBody>
          <a:bodyPr/>
          <a:lstStyle/>
          <a:p>
            <a:pPr>
              <a:defRPr/>
            </a:pPr>
            <a:r>
              <a:rPr lang="en-US"/>
              <a:t>Infant &amp; Toddler Connection of Virginia</a:t>
            </a:r>
          </a:p>
        </p:txBody>
      </p:sp>
      <p:sp>
        <p:nvSpPr>
          <p:cNvPr id="5" name="Slide Number Placeholder 4"/>
          <p:cNvSpPr>
            <a:spLocks noGrp="1"/>
          </p:cNvSpPr>
          <p:nvPr>
            <p:ph type="sldNum" sz="quarter" idx="11"/>
          </p:nvPr>
        </p:nvSpPr>
        <p:spPr/>
        <p:txBody>
          <a:bodyPr/>
          <a:lstStyle/>
          <a:p>
            <a:pPr>
              <a:defRPr/>
            </a:pPr>
            <a:fld id="{4ADCC1A2-0CA2-4A62-ADD2-AE51ED98DC5C}" type="slidenum">
              <a:rPr lang="en-US"/>
              <a:pPr>
                <a:defRPr/>
              </a:pPr>
              <a:t>17</a:t>
            </a:fld>
            <a:endParaRPr lang="en-US"/>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Actions Taken by Locality</a:t>
            </a:r>
          </a:p>
        </p:txBody>
      </p:sp>
      <p:sp>
        <p:nvSpPr>
          <p:cNvPr id="15363" name="Content Placeholder 2"/>
          <p:cNvSpPr>
            <a:spLocks noGrp="1"/>
          </p:cNvSpPr>
          <p:nvPr>
            <p:ph idx="1"/>
          </p:nvPr>
        </p:nvSpPr>
        <p:spPr/>
        <p:txBody>
          <a:bodyPr/>
          <a:lstStyle/>
          <a:p>
            <a:pPr eaLnBrk="1" hangingPunct="1"/>
            <a:r>
              <a:rPr lang="en-US" dirty="0" smtClean="0"/>
              <a:t>Revision of Intake Form</a:t>
            </a:r>
          </a:p>
          <a:p>
            <a:pPr eaLnBrk="1" hangingPunct="1"/>
            <a:r>
              <a:rPr lang="en-US" dirty="0" smtClean="0"/>
              <a:t>Staff discussion/work on effective communication with families</a:t>
            </a:r>
          </a:p>
          <a:p>
            <a:pPr eaLnBrk="1" hangingPunct="1"/>
            <a:r>
              <a:rPr lang="en-US" dirty="0" smtClean="0"/>
              <a:t>Continuing work to improve IFSP outcome development</a:t>
            </a:r>
          </a:p>
          <a:p>
            <a:pPr eaLnBrk="1" hangingPunct="1"/>
            <a:r>
              <a:rPr lang="en-US" dirty="0" smtClean="0"/>
              <a:t>Participation with child/family in activities/routines (store, swimming, etc)</a:t>
            </a:r>
          </a:p>
          <a:p>
            <a:pPr eaLnBrk="1" hangingPunct="1"/>
            <a:endParaRPr lang="en-US" dirty="0" smtClean="0"/>
          </a:p>
        </p:txBody>
      </p:sp>
      <p:sp>
        <p:nvSpPr>
          <p:cNvPr id="4" name="Footer Placeholder 3"/>
          <p:cNvSpPr>
            <a:spLocks noGrp="1"/>
          </p:cNvSpPr>
          <p:nvPr>
            <p:ph type="ftr" sz="quarter" idx="10"/>
          </p:nvPr>
        </p:nvSpPr>
        <p:spPr/>
        <p:txBody>
          <a:bodyPr/>
          <a:lstStyle/>
          <a:p>
            <a:pPr>
              <a:defRPr/>
            </a:pPr>
            <a:r>
              <a:rPr lang="en-US"/>
              <a:t>Infant &amp; Toddler Connection of Virginia</a:t>
            </a:r>
          </a:p>
        </p:txBody>
      </p:sp>
      <p:sp>
        <p:nvSpPr>
          <p:cNvPr id="5" name="Slide Number Placeholder 4"/>
          <p:cNvSpPr>
            <a:spLocks noGrp="1"/>
          </p:cNvSpPr>
          <p:nvPr>
            <p:ph type="sldNum" sz="quarter" idx="11"/>
          </p:nvPr>
        </p:nvSpPr>
        <p:spPr/>
        <p:txBody>
          <a:bodyPr/>
          <a:lstStyle/>
          <a:p>
            <a:pPr>
              <a:defRPr/>
            </a:pPr>
            <a:fld id="{48F430B5-CAB2-47C9-88B0-359461F27F1E}" type="slidenum">
              <a:rPr lang="en-US"/>
              <a:pPr>
                <a:defRPr/>
              </a:pPr>
              <a:t>18</a:t>
            </a:fld>
            <a:endParaRPr lang="en-US"/>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066800" y="609600"/>
            <a:ext cx="7572375" cy="1143000"/>
          </a:xfrm>
        </p:spPr>
        <p:txBody>
          <a:bodyPr/>
          <a:lstStyle/>
          <a:p>
            <a:pPr algn="ctr" eaLnBrk="1" hangingPunct="1"/>
            <a:r>
              <a:rPr lang="en-US" dirty="0" smtClean="0"/>
              <a:t>2011 Results: </a:t>
            </a:r>
            <a:br>
              <a:rPr lang="en-US" dirty="0" smtClean="0"/>
            </a:br>
            <a:r>
              <a:rPr lang="en-US" dirty="0" smtClean="0"/>
              <a:t>Percent Meeting Standard</a:t>
            </a:r>
          </a:p>
        </p:txBody>
      </p:sp>
      <p:sp>
        <p:nvSpPr>
          <p:cNvPr id="4" name="Footer Placeholder 3"/>
          <p:cNvSpPr>
            <a:spLocks noGrp="1"/>
          </p:cNvSpPr>
          <p:nvPr>
            <p:ph type="ftr" sz="quarter" idx="10"/>
          </p:nvPr>
        </p:nvSpPr>
        <p:spPr/>
        <p:txBody>
          <a:bodyPr/>
          <a:lstStyle/>
          <a:p>
            <a:pPr>
              <a:defRPr/>
            </a:pPr>
            <a:r>
              <a:rPr lang="en-US"/>
              <a:t>Infant &amp; Toddler Connection of Virginia</a:t>
            </a:r>
          </a:p>
        </p:txBody>
      </p:sp>
      <p:sp>
        <p:nvSpPr>
          <p:cNvPr id="5" name="Slide Number Placeholder 4"/>
          <p:cNvSpPr>
            <a:spLocks noGrp="1"/>
          </p:cNvSpPr>
          <p:nvPr>
            <p:ph type="sldNum" sz="quarter" idx="11"/>
          </p:nvPr>
        </p:nvSpPr>
        <p:spPr/>
        <p:txBody>
          <a:bodyPr/>
          <a:lstStyle/>
          <a:p>
            <a:pPr>
              <a:defRPr/>
            </a:pPr>
            <a:fld id="{A37B02AD-A4F7-40C4-9951-A3229AED8323}" type="slidenum">
              <a:rPr lang="en-US"/>
              <a:pPr>
                <a:defRPr/>
              </a:pPr>
              <a:t>19</a:t>
            </a:fld>
            <a:endParaRPr lang="en-US"/>
          </a:p>
        </p:txBody>
      </p:sp>
      <p:graphicFrame>
        <p:nvGraphicFramePr>
          <p:cNvPr id="8" name="Content Placeholder 7"/>
          <p:cNvGraphicFramePr>
            <a:graphicFrameLocks noGrp="1"/>
          </p:cNvGraphicFramePr>
          <p:nvPr>
            <p:ph idx="1"/>
          </p:nvPr>
        </p:nvGraphicFramePr>
        <p:xfrm>
          <a:off x="1371600" y="1981200"/>
          <a:ext cx="73914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572375" cy="1143000"/>
          </a:xfrm>
        </p:spPr>
        <p:txBody>
          <a:bodyPr/>
          <a:lstStyle/>
          <a:p>
            <a:pPr algn="ctr"/>
            <a:r>
              <a:rPr lang="en-US" dirty="0" smtClean="0"/>
              <a:t>Measuring Family Outcomes</a:t>
            </a:r>
            <a:endParaRPr lang="en-US" dirty="0"/>
          </a:p>
        </p:txBody>
      </p:sp>
      <p:sp>
        <p:nvSpPr>
          <p:cNvPr id="3" name="Content Placeholder 2"/>
          <p:cNvSpPr>
            <a:spLocks noGrp="1"/>
          </p:cNvSpPr>
          <p:nvPr>
            <p:ph idx="1"/>
          </p:nvPr>
        </p:nvSpPr>
        <p:spPr>
          <a:xfrm>
            <a:off x="914400" y="1981200"/>
            <a:ext cx="7848600" cy="4114800"/>
          </a:xfrm>
        </p:spPr>
        <p:txBody>
          <a:bodyPr/>
          <a:lstStyle/>
          <a:p>
            <a:r>
              <a:rPr lang="en-US" dirty="0" smtClean="0"/>
              <a:t>NCSEAM Survey administered annually</a:t>
            </a:r>
          </a:p>
          <a:p>
            <a:r>
              <a:rPr lang="en-US" dirty="0" smtClean="0"/>
              <a:t>Survey includes two rating scales</a:t>
            </a:r>
          </a:p>
          <a:p>
            <a:pPr lvl="1"/>
            <a:r>
              <a:rPr lang="en-US" dirty="0" smtClean="0"/>
              <a:t>Impact on Families (22 items)</a:t>
            </a:r>
          </a:p>
          <a:p>
            <a:pPr lvl="1"/>
            <a:r>
              <a:rPr lang="en-US" dirty="0" smtClean="0"/>
              <a:t>Family Centered Services (25 items)</a:t>
            </a:r>
          </a:p>
          <a:p>
            <a:r>
              <a:rPr lang="en-US" dirty="0" smtClean="0"/>
              <a:t>Use of Part C standards (cut-scores)</a:t>
            </a:r>
          </a:p>
          <a:p>
            <a:pPr lvl="1"/>
            <a:r>
              <a:rPr lang="en-US" dirty="0" smtClean="0"/>
              <a:t>4a – 539</a:t>
            </a:r>
          </a:p>
          <a:p>
            <a:pPr lvl="1"/>
            <a:r>
              <a:rPr lang="en-US" dirty="0" smtClean="0"/>
              <a:t>4b – 556</a:t>
            </a:r>
          </a:p>
          <a:p>
            <a:pPr lvl="1"/>
            <a:r>
              <a:rPr lang="en-US" dirty="0" smtClean="0"/>
              <a:t>4c - 516</a:t>
            </a:r>
          </a:p>
          <a:p>
            <a:pPr lvl="1">
              <a:buNone/>
            </a:pPr>
            <a:endParaRPr lang="en-US" dirty="0" smtClean="0"/>
          </a:p>
          <a:p>
            <a:pPr lvl="1">
              <a:buNone/>
            </a:pPr>
            <a:endParaRPr lang="en-US" dirty="0"/>
          </a:p>
        </p:txBody>
      </p:sp>
      <p:sp>
        <p:nvSpPr>
          <p:cNvPr id="4" name="Footer Placeholder 3"/>
          <p:cNvSpPr>
            <a:spLocks noGrp="1"/>
          </p:cNvSpPr>
          <p:nvPr>
            <p:ph type="ftr" sz="quarter" idx="10"/>
          </p:nvPr>
        </p:nvSpPr>
        <p:spPr/>
        <p:txBody>
          <a:bodyPr/>
          <a:lstStyle/>
          <a:p>
            <a:pPr>
              <a:defRPr/>
            </a:pPr>
            <a:r>
              <a:rPr lang="en-US" smtClean="0"/>
              <a:t>Infant &amp; Toddler Connection of Virginia</a:t>
            </a:r>
            <a:endParaRPr lang="en-US"/>
          </a:p>
        </p:txBody>
      </p:sp>
      <p:sp>
        <p:nvSpPr>
          <p:cNvPr id="5" name="Slide Number Placeholder 4"/>
          <p:cNvSpPr>
            <a:spLocks noGrp="1"/>
          </p:cNvSpPr>
          <p:nvPr>
            <p:ph type="sldNum" sz="quarter" idx="11"/>
          </p:nvPr>
        </p:nvSpPr>
        <p:spPr/>
        <p:txBody>
          <a:bodyPr/>
          <a:lstStyle/>
          <a:p>
            <a:pPr>
              <a:defRPr/>
            </a:pPr>
            <a:fld id="{3EE465BE-9C35-47BE-BEB4-BB3EA18BEE7F}" type="slidenum">
              <a:rPr lang="en-US" smtClean="0"/>
              <a:pPr>
                <a:defRPr/>
              </a:pPr>
              <a:t>2</a:t>
            </a:fld>
            <a:endParaRPr lang="en-US"/>
          </a:p>
        </p:txBody>
      </p:sp>
    </p:spTree>
  </p:cSld>
  <p:clrMapOvr>
    <a:masterClrMapping/>
  </p:clrMapOvr>
  <p:transition>
    <p:rand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2009 – 2011 Results:</a:t>
            </a:r>
            <a:br>
              <a:rPr lang="en-US" dirty="0" smtClean="0"/>
            </a:br>
            <a:r>
              <a:rPr lang="en-US" dirty="0" smtClean="0"/>
              <a:t>Percent Meeting Targets</a:t>
            </a:r>
            <a:endParaRPr lang="en-US" dirty="0"/>
          </a:p>
        </p:txBody>
      </p:sp>
      <p:sp>
        <p:nvSpPr>
          <p:cNvPr id="4" name="Footer Placeholder 3"/>
          <p:cNvSpPr>
            <a:spLocks noGrp="1"/>
          </p:cNvSpPr>
          <p:nvPr>
            <p:ph type="ftr" sz="quarter" idx="10"/>
          </p:nvPr>
        </p:nvSpPr>
        <p:spPr/>
        <p:txBody>
          <a:bodyPr/>
          <a:lstStyle/>
          <a:p>
            <a:pPr>
              <a:defRPr/>
            </a:pPr>
            <a:r>
              <a:rPr lang="en-US" smtClean="0"/>
              <a:t>Infant &amp; Toddler Connection of Virginia</a:t>
            </a:r>
            <a:endParaRPr lang="en-US"/>
          </a:p>
        </p:txBody>
      </p:sp>
      <p:sp>
        <p:nvSpPr>
          <p:cNvPr id="5" name="Slide Number Placeholder 4"/>
          <p:cNvSpPr>
            <a:spLocks noGrp="1"/>
          </p:cNvSpPr>
          <p:nvPr>
            <p:ph type="sldNum" sz="quarter" idx="11"/>
          </p:nvPr>
        </p:nvSpPr>
        <p:spPr/>
        <p:txBody>
          <a:bodyPr/>
          <a:lstStyle/>
          <a:p>
            <a:pPr>
              <a:defRPr/>
            </a:pPr>
            <a:fld id="{3EE465BE-9C35-47BE-BEB4-BB3EA18BEE7F}" type="slidenum">
              <a:rPr lang="en-US" smtClean="0"/>
              <a:pPr>
                <a:defRPr/>
              </a:pPr>
              <a:t>20</a:t>
            </a:fld>
            <a:endParaRPr lang="en-US"/>
          </a:p>
        </p:txBody>
      </p:sp>
      <p:graphicFrame>
        <p:nvGraphicFramePr>
          <p:cNvPr id="10" name="Content Placeholder 9"/>
          <p:cNvGraphicFramePr>
            <a:graphicFrameLocks noGrp="1"/>
          </p:cNvGraphicFramePr>
          <p:nvPr>
            <p:ph idx="1"/>
          </p:nvPr>
        </p:nvGraphicFramePr>
        <p:xfrm>
          <a:off x="1371600" y="1981200"/>
          <a:ext cx="73914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981200"/>
            <a:ext cx="7391400" cy="4114800"/>
          </a:xfrm>
        </p:spPr>
        <p:txBody>
          <a:bodyPr/>
          <a:lstStyle/>
          <a:p>
            <a:pPr algn="ctr">
              <a:buNone/>
            </a:pPr>
            <a:r>
              <a:rPr lang="en-US" dirty="0" smtClean="0"/>
              <a:t>Beth Tolley</a:t>
            </a:r>
          </a:p>
          <a:p>
            <a:pPr algn="ctr">
              <a:buNone/>
            </a:pPr>
            <a:r>
              <a:rPr lang="en-US" dirty="0" smtClean="0"/>
              <a:t>Technical Assistance Consultant</a:t>
            </a:r>
          </a:p>
          <a:p>
            <a:pPr algn="ctr">
              <a:buNone/>
            </a:pPr>
            <a:r>
              <a:rPr lang="en-US" dirty="0" smtClean="0"/>
              <a:t>Infant &amp; Toddler Connection of Virginia</a:t>
            </a:r>
          </a:p>
          <a:p>
            <a:pPr algn="ctr">
              <a:buNone/>
            </a:pPr>
            <a:r>
              <a:rPr lang="en-US" dirty="0" smtClean="0">
                <a:hlinkClick r:id="rId2"/>
              </a:rPr>
              <a:t>beth.tolley@dbhds.virginia.gov</a:t>
            </a:r>
            <a:endParaRPr lang="en-US" dirty="0" smtClean="0"/>
          </a:p>
          <a:p>
            <a:pPr algn="ctr">
              <a:buNone/>
            </a:pPr>
            <a:r>
              <a:rPr lang="en-US" dirty="0" smtClean="0"/>
              <a:t>804-371-6595</a:t>
            </a:r>
          </a:p>
          <a:p>
            <a:pPr algn="ctr">
              <a:buNone/>
            </a:pPr>
            <a:endParaRPr lang="en-US" dirty="0" smtClean="0"/>
          </a:p>
          <a:p>
            <a:pPr algn="ctr">
              <a:buNone/>
            </a:pPr>
            <a:r>
              <a:rPr lang="en-US" dirty="0" smtClean="0">
                <a:hlinkClick r:id="rId3"/>
              </a:rPr>
              <a:t>www.infantva.org</a:t>
            </a:r>
            <a:endParaRPr lang="en-US" dirty="0" smtClean="0"/>
          </a:p>
          <a:p>
            <a:pPr>
              <a:buNone/>
            </a:pPr>
            <a:endParaRPr lang="en-US" dirty="0"/>
          </a:p>
        </p:txBody>
      </p:sp>
      <p:sp>
        <p:nvSpPr>
          <p:cNvPr id="4" name="Footer Placeholder 3"/>
          <p:cNvSpPr>
            <a:spLocks noGrp="1"/>
          </p:cNvSpPr>
          <p:nvPr>
            <p:ph type="ftr" sz="quarter" idx="10"/>
          </p:nvPr>
        </p:nvSpPr>
        <p:spPr/>
        <p:txBody>
          <a:bodyPr/>
          <a:lstStyle/>
          <a:p>
            <a:pPr>
              <a:defRPr/>
            </a:pPr>
            <a:r>
              <a:rPr lang="en-US" smtClean="0"/>
              <a:t>Infant &amp; Toddler Connection of Virginia</a:t>
            </a:r>
            <a:endParaRPr lang="en-US"/>
          </a:p>
        </p:txBody>
      </p:sp>
      <p:sp>
        <p:nvSpPr>
          <p:cNvPr id="5" name="Slide Number Placeholder 4"/>
          <p:cNvSpPr>
            <a:spLocks noGrp="1"/>
          </p:cNvSpPr>
          <p:nvPr>
            <p:ph type="sldNum" sz="quarter" idx="11"/>
          </p:nvPr>
        </p:nvSpPr>
        <p:spPr/>
        <p:txBody>
          <a:bodyPr/>
          <a:lstStyle/>
          <a:p>
            <a:pPr>
              <a:defRPr/>
            </a:pPr>
            <a:fld id="{3EE465BE-9C35-47BE-BEB4-BB3EA18BEE7F}" type="slidenum">
              <a:rPr lang="en-US" smtClean="0"/>
              <a:pPr>
                <a:defRPr/>
              </a:pPr>
              <a:t>21</a:t>
            </a:fld>
            <a:endParaRPr lang="en-US"/>
          </a:p>
        </p:txBody>
      </p:sp>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762000" y="609600"/>
            <a:ext cx="7572375" cy="1143000"/>
          </a:xfrm>
        </p:spPr>
        <p:txBody>
          <a:bodyPr/>
          <a:lstStyle/>
          <a:p>
            <a:pPr algn="ctr" eaLnBrk="1" hangingPunct="1"/>
            <a:r>
              <a:rPr lang="en-US" dirty="0" smtClean="0"/>
              <a:t>Local Results: </a:t>
            </a:r>
            <a:br>
              <a:rPr lang="en-US" dirty="0" smtClean="0"/>
            </a:br>
            <a:r>
              <a:rPr lang="en-US" dirty="0" smtClean="0"/>
              <a:t>Percent Meeting Standard</a:t>
            </a:r>
          </a:p>
        </p:txBody>
      </p:sp>
      <p:sp>
        <p:nvSpPr>
          <p:cNvPr id="4" name="Footer Placeholder 3"/>
          <p:cNvSpPr>
            <a:spLocks noGrp="1"/>
          </p:cNvSpPr>
          <p:nvPr>
            <p:ph type="ftr" sz="quarter" idx="10"/>
          </p:nvPr>
        </p:nvSpPr>
        <p:spPr/>
        <p:txBody>
          <a:bodyPr/>
          <a:lstStyle/>
          <a:p>
            <a:pPr>
              <a:defRPr/>
            </a:pPr>
            <a:r>
              <a:rPr lang="en-US"/>
              <a:t>Infant &amp; Toddler Connection of Virginia</a:t>
            </a:r>
          </a:p>
        </p:txBody>
      </p:sp>
      <p:sp>
        <p:nvSpPr>
          <p:cNvPr id="5" name="Slide Number Placeholder 4"/>
          <p:cNvSpPr>
            <a:spLocks noGrp="1"/>
          </p:cNvSpPr>
          <p:nvPr>
            <p:ph type="sldNum" sz="quarter" idx="11"/>
          </p:nvPr>
        </p:nvSpPr>
        <p:spPr/>
        <p:txBody>
          <a:bodyPr/>
          <a:lstStyle/>
          <a:p>
            <a:pPr>
              <a:defRPr/>
            </a:pPr>
            <a:fld id="{59F73DD6-E3DD-400E-8D22-20DA15FEBFB5}" type="slidenum">
              <a:rPr lang="en-US"/>
              <a:pPr>
                <a:defRPr/>
              </a:pPr>
              <a:t>3</a:t>
            </a:fld>
            <a:endParaRPr lang="en-US"/>
          </a:p>
        </p:txBody>
      </p:sp>
      <p:graphicFrame>
        <p:nvGraphicFramePr>
          <p:cNvPr id="6" name="Content Placeholder 5"/>
          <p:cNvGraphicFramePr>
            <a:graphicFrameLocks noGrp="1"/>
          </p:cNvGraphicFramePr>
          <p:nvPr>
            <p:ph idx="1"/>
          </p:nvPr>
        </p:nvGraphicFramePr>
        <p:xfrm>
          <a:off x="1447800" y="1981200"/>
          <a:ext cx="60960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Comparing  2009 LS Results to Targets and State Results</a:t>
            </a:r>
            <a:endParaRPr lang="en-US" dirty="0"/>
          </a:p>
        </p:txBody>
      </p:sp>
      <p:sp>
        <p:nvSpPr>
          <p:cNvPr id="4" name="Footer Placeholder 3"/>
          <p:cNvSpPr>
            <a:spLocks noGrp="1"/>
          </p:cNvSpPr>
          <p:nvPr>
            <p:ph type="ftr" sz="quarter" idx="10"/>
          </p:nvPr>
        </p:nvSpPr>
        <p:spPr/>
        <p:txBody>
          <a:bodyPr/>
          <a:lstStyle/>
          <a:p>
            <a:pPr>
              <a:defRPr/>
            </a:pPr>
            <a:r>
              <a:rPr lang="en-US" smtClean="0"/>
              <a:t>Infant &amp; Toddler Connection of Virginia</a:t>
            </a:r>
            <a:endParaRPr lang="en-US"/>
          </a:p>
        </p:txBody>
      </p:sp>
      <p:sp>
        <p:nvSpPr>
          <p:cNvPr id="5" name="Slide Number Placeholder 4"/>
          <p:cNvSpPr>
            <a:spLocks noGrp="1"/>
          </p:cNvSpPr>
          <p:nvPr>
            <p:ph type="sldNum" sz="quarter" idx="11"/>
          </p:nvPr>
        </p:nvSpPr>
        <p:spPr/>
        <p:txBody>
          <a:bodyPr/>
          <a:lstStyle/>
          <a:p>
            <a:pPr>
              <a:defRPr/>
            </a:pPr>
            <a:fld id="{3EE465BE-9C35-47BE-BEB4-BB3EA18BEE7F}" type="slidenum">
              <a:rPr lang="en-US" smtClean="0"/>
              <a:pPr>
                <a:defRPr/>
              </a:pPr>
              <a:t>4</a:t>
            </a:fld>
            <a:endParaRPr lang="en-US"/>
          </a:p>
        </p:txBody>
      </p:sp>
      <p:graphicFrame>
        <p:nvGraphicFramePr>
          <p:cNvPr id="11" name="Content Placeholder 10"/>
          <p:cNvGraphicFramePr>
            <a:graphicFrameLocks noGrp="1"/>
          </p:cNvGraphicFramePr>
          <p:nvPr>
            <p:ph idx="1"/>
          </p:nvPr>
        </p:nvGraphicFramePr>
        <p:xfrm>
          <a:off x="1371600" y="1981200"/>
          <a:ext cx="73914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Comparing 2010 LS Results to Targets and State Results</a:t>
            </a:r>
            <a:endParaRPr lang="en-US" dirty="0"/>
          </a:p>
        </p:txBody>
      </p:sp>
      <p:sp>
        <p:nvSpPr>
          <p:cNvPr id="4" name="Footer Placeholder 3"/>
          <p:cNvSpPr>
            <a:spLocks noGrp="1"/>
          </p:cNvSpPr>
          <p:nvPr>
            <p:ph type="ftr" sz="quarter" idx="10"/>
          </p:nvPr>
        </p:nvSpPr>
        <p:spPr/>
        <p:txBody>
          <a:bodyPr/>
          <a:lstStyle/>
          <a:p>
            <a:pPr>
              <a:defRPr/>
            </a:pPr>
            <a:r>
              <a:rPr lang="en-US" smtClean="0"/>
              <a:t>Infant &amp; Toddler Connection of Virginia</a:t>
            </a:r>
            <a:endParaRPr lang="en-US"/>
          </a:p>
        </p:txBody>
      </p:sp>
      <p:sp>
        <p:nvSpPr>
          <p:cNvPr id="5" name="Slide Number Placeholder 4"/>
          <p:cNvSpPr>
            <a:spLocks noGrp="1"/>
          </p:cNvSpPr>
          <p:nvPr>
            <p:ph type="sldNum" sz="quarter" idx="11"/>
          </p:nvPr>
        </p:nvSpPr>
        <p:spPr/>
        <p:txBody>
          <a:bodyPr/>
          <a:lstStyle/>
          <a:p>
            <a:pPr>
              <a:defRPr/>
            </a:pPr>
            <a:fld id="{3EE465BE-9C35-47BE-BEB4-BB3EA18BEE7F}" type="slidenum">
              <a:rPr lang="en-US" smtClean="0"/>
              <a:pPr>
                <a:defRPr/>
              </a:pPr>
              <a:t>5</a:t>
            </a:fld>
            <a:endParaRPr lang="en-US"/>
          </a:p>
        </p:txBody>
      </p:sp>
      <p:graphicFrame>
        <p:nvGraphicFramePr>
          <p:cNvPr id="9" name="Content Placeholder 8"/>
          <p:cNvGraphicFramePr>
            <a:graphicFrameLocks noGrp="1"/>
          </p:cNvGraphicFramePr>
          <p:nvPr>
            <p:ph idx="1"/>
          </p:nvPr>
        </p:nvGraphicFramePr>
        <p:xfrm>
          <a:off x="1371600" y="1981200"/>
          <a:ext cx="73914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572375" cy="1143000"/>
          </a:xfrm>
        </p:spPr>
        <p:txBody>
          <a:bodyPr/>
          <a:lstStyle/>
          <a:p>
            <a:pPr algn="ctr"/>
            <a:r>
              <a:rPr lang="en-US" dirty="0" smtClean="0"/>
              <a:t>Local Results:</a:t>
            </a:r>
            <a:br>
              <a:rPr lang="en-US" dirty="0" smtClean="0"/>
            </a:br>
            <a:r>
              <a:rPr lang="en-US" dirty="0" smtClean="0"/>
              <a:t>Percent of Target</a:t>
            </a:r>
            <a:endParaRPr lang="en-US" dirty="0"/>
          </a:p>
        </p:txBody>
      </p:sp>
      <p:sp>
        <p:nvSpPr>
          <p:cNvPr id="4" name="Footer Placeholder 3"/>
          <p:cNvSpPr>
            <a:spLocks noGrp="1"/>
          </p:cNvSpPr>
          <p:nvPr>
            <p:ph type="ftr" sz="quarter" idx="10"/>
          </p:nvPr>
        </p:nvSpPr>
        <p:spPr/>
        <p:txBody>
          <a:bodyPr/>
          <a:lstStyle/>
          <a:p>
            <a:pPr>
              <a:defRPr/>
            </a:pPr>
            <a:r>
              <a:rPr lang="en-US" smtClean="0"/>
              <a:t>Infant &amp; Toddler Connection of Virginia</a:t>
            </a:r>
            <a:endParaRPr lang="en-US"/>
          </a:p>
        </p:txBody>
      </p:sp>
      <p:sp>
        <p:nvSpPr>
          <p:cNvPr id="5" name="Slide Number Placeholder 4"/>
          <p:cNvSpPr>
            <a:spLocks noGrp="1"/>
          </p:cNvSpPr>
          <p:nvPr>
            <p:ph type="sldNum" sz="quarter" idx="11"/>
          </p:nvPr>
        </p:nvSpPr>
        <p:spPr/>
        <p:txBody>
          <a:bodyPr/>
          <a:lstStyle/>
          <a:p>
            <a:pPr>
              <a:defRPr/>
            </a:pPr>
            <a:fld id="{3EE465BE-9C35-47BE-BEB4-BB3EA18BEE7F}" type="slidenum">
              <a:rPr lang="en-US" smtClean="0"/>
              <a:pPr>
                <a:defRPr/>
              </a:pPr>
              <a:t>6</a:t>
            </a:fld>
            <a:endParaRPr lang="en-US"/>
          </a:p>
        </p:txBody>
      </p:sp>
      <p:graphicFrame>
        <p:nvGraphicFramePr>
          <p:cNvPr id="6" name="Content Placeholder 5"/>
          <p:cNvGraphicFramePr>
            <a:graphicFrameLocks noGrp="1"/>
          </p:cNvGraphicFramePr>
          <p:nvPr>
            <p:ph idx="1"/>
          </p:nvPr>
        </p:nvGraphicFramePr>
        <p:xfrm>
          <a:off x="1066800" y="2057400"/>
          <a:ext cx="73914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609600"/>
            <a:ext cx="7572375" cy="1143000"/>
          </a:xfrm>
        </p:spPr>
        <p:txBody>
          <a:bodyPr/>
          <a:lstStyle/>
          <a:p>
            <a:pPr algn="ctr" eaLnBrk="1" hangingPunct="1"/>
            <a:r>
              <a:rPr lang="en-US" dirty="0" smtClean="0"/>
              <a:t>TA Site Visit: </a:t>
            </a:r>
            <a:br>
              <a:rPr lang="en-US" dirty="0" smtClean="0"/>
            </a:br>
            <a:r>
              <a:rPr lang="en-US" dirty="0" smtClean="0"/>
              <a:t>Meeting Outcomes</a:t>
            </a:r>
          </a:p>
        </p:txBody>
      </p:sp>
      <p:sp>
        <p:nvSpPr>
          <p:cNvPr id="7171" name="Content Placeholder 2"/>
          <p:cNvSpPr>
            <a:spLocks noGrp="1"/>
          </p:cNvSpPr>
          <p:nvPr>
            <p:ph idx="1"/>
          </p:nvPr>
        </p:nvSpPr>
        <p:spPr>
          <a:xfrm>
            <a:off x="685800" y="1981200"/>
            <a:ext cx="8229600" cy="4114800"/>
          </a:xfrm>
        </p:spPr>
        <p:txBody>
          <a:bodyPr/>
          <a:lstStyle/>
          <a:p>
            <a:pPr eaLnBrk="1" hangingPunct="1"/>
            <a:r>
              <a:rPr lang="en-US" sz="2800" dirty="0" smtClean="0"/>
              <a:t>Local staff will understand:</a:t>
            </a:r>
          </a:p>
          <a:p>
            <a:pPr lvl="1" eaLnBrk="1" hangingPunct="1"/>
            <a:r>
              <a:rPr lang="en-US" sz="2400" dirty="0" smtClean="0"/>
              <a:t>relationship of the Survey to the Outcomes</a:t>
            </a:r>
          </a:p>
          <a:p>
            <a:pPr lvl="1" eaLnBrk="1" hangingPunct="1"/>
            <a:r>
              <a:rPr lang="en-US" sz="2400" dirty="0" smtClean="0"/>
              <a:t>how the survey results are converted to indicator results</a:t>
            </a:r>
          </a:p>
          <a:p>
            <a:pPr eaLnBrk="1" hangingPunct="1"/>
            <a:r>
              <a:rPr lang="en-US" sz="2800" dirty="0" smtClean="0"/>
              <a:t>Local Staff will develop hypotheses about slippage</a:t>
            </a:r>
          </a:p>
          <a:p>
            <a:pPr eaLnBrk="1" hangingPunct="1"/>
            <a:r>
              <a:rPr lang="en-US" sz="2800" dirty="0" smtClean="0"/>
              <a:t>Tools for analysis of results and improvement planning will be introduced</a:t>
            </a:r>
          </a:p>
          <a:p>
            <a:pPr eaLnBrk="1" hangingPunct="1"/>
            <a:r>
              <a:rPr lang="en-US" sz="2800" dirty="0" smtClean="0"/>
              <a:t>Next steps will be determined</a:t>
            </a:r>
          </a:p>
          <a:p>
            <a:pPr eaLnBrk="1" hangingPunct="1"/>
            <a:endParaRPr lang="en-US" sz="2800" dirty="0" smtClean="0"/>
          </a:p>
        </p:txBody>
      </p:sp>
      <p:sp>
        <p:nvSpPr>
          <p:cNvPr id="4" name="Footer Placeholder 3"/>
          <p:cNvSpPr>
            <a:spLocks noGrp="1"/>
          </p:cNvSpPr>
          <p:nvPr>
            <p:ph type="ftr" sz="quarter" idx="10"/>
          </p:nvPr>
        </p:nvSpPr>
        <p:spPr/>
        <p:txBody>
          <a:bodyPr/>
          <a:lstStyle/>
          <a:p>
            <a:pPr>
              <a:defRPr/>
            </a:pPr>
            <a:r>
              <a:rPr lang="en-US"/>
              <a:t>Infant &amp; Toddler Connection of Virginia</a:t>
            </a:r>
          </a:p>
        </p:txBody>
      </p:sp>
      <p:sp>
        <p:nvSpPr>
          <p:cNvPr id="5" name="Slide Number Placeholder 4"/>
          <p:cNvSpPr>
            <a:spLocks noGrp="1"/>
          </p:cNvSpPr>
          <p:nvPr>
            <p:ph type="sldNum" sz="quarter" idx="11"/>
          </p:nvPr>
        </p:nvSpPr>
        <p:spPr/>
        <p:txBody>
          <a:bodyPr/>
          <a:lstStyle/>
          <a:p>
            <a:pPr>
              <a:defRPr/>
            </a:pPr>
            <a:fld id="{92537C29-2ED2-4911-9983-7F94DD1007C1}" type="slidenum">
              <a:rPr lang="en-US"/>
              <a:pPr>
                <a:defRPr/>
              </a:pPr>
              <a:t>7</a:t>
            </a:fld>
            <a:endParaRPr lang="en-US"/>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838200" y="609600"/>
            <a:ext cx="7572375" cy="1143000"/>
          </a:xfrm>
        </p:spPr>
        <p:txBody>
          <a:bodyPr/>
          <a:lstStyle/>
          <a:p>
            <a:pPr algn="ctr" eaLnBrk="1" hangingPunct="1"/>
            <a:r>
              <a:rPr lang="en-US" dirty="0" smtClean="0"/>
              <a:t>TA Agenda</a:t>
            </a:r>
          </a:p>
        </p:txBody>
      </p:sp>
      <p:sp>
        <p:nvSpPr>
          <p:cNvPr id="8195" name="Content Placeholder 2"/>
          <p:cNvSpPr>
            <a:spLocks noGrp="1"/>
          </p:cNvSpPr>
          <p:nvPr>
            <p:ph idx="1"/>
          </p:nvPr>
        </p:nvSpPr>
        <p:spPr>
          <a:xfrm>
            <a:off x="1066800" y="2057400"/>
            <a:ext cx="8077200" cy="4114800"/>
          </a:xfrm>
        </p:spPr>
        <p:txBody>
          <a:bodyPr/>
          <a:lstStyle/>
          <a:p>
            <a:pPr eaLnBrk="1" hangingPunct="1"/>
            <a:r>
              <a:rPr lang="en-US" dirty="0" smtClean="0"/>
              <a:t>Check Your Knowledge</a:t>
            </a:r>
          </a:p>
          <a:p>
            <a:pPr eaLnBrk="1" hangingPunct="1"/>
            <a:r>
              <a:rPr lang="en-US" dirty="0" smtClean="0"/>
              <a:t>Relationship of Survey to Family Outcomes Results</a:t>
            </a:r>
          </a:p>
          <a:p>
            <a:pPr eaLnBrk="1" hangingPunct="1"/>
            <a:r>
              <a:rPr lang="en-US" dirty="0" smtClean="0"/>
              <a:t>Translating Survey Results</a:t>
            </a:r>
          </a:p>
          <a:p>
            <a:pPr eaLnBrk="1" hangingPunct="1"/>
            <a:r>
              <a:rPr lang="en-US" dirty="0" smtClean="0"/>
              <a:t>Comparison of 2009 and 2010 results</a:t>
            </a:r>
          </a:p>
          <a:p>
            <a:pPr eaLnBrk="1" hangingPunct="1"/>
            <a:r>
              <a:rPr lang="en-US" dirty="0" smtClean="0"/>
              <a:t>Analysis and improvement planning tools</a:t>
            </a:r>
          </a:p>
          <a:p>
            <a:pPr eaLnBrk="1" hangingPunct="1"/>
            <a:r>
              <a:rPr lang="en-US" dirty="0" smtClean="0"/>
              <a:t>Next steps</a:t>
            </a:r>
          </a:p>
        </p:txBody>
      </p:sp>
      <p:sp>
        <p:nvSpPr>
          <p:cNvPr id="4" name="Footer Placeholder 3"/>
          <p:cNvSpPr>
            <a:spLocks noGrp="1"/>
          </p:cNvSpPr>
          <p:nvPr>
            <p:ph type="ftr" sz="quarter" idx="10"/>
          </p:nvPr>
        </p:nvSpPr>
        <p:spPr/>
        <p:txBody>
          <a:bodyPr/>
          <a:lstStyle/>
          <a:p>
            <a:pPr>
              <a:defRPr/>
            </a:pPr>
            <a:r>
              <a:rPr lang="en-US"/>
              <a:t>Infant &amp; Toddler Connection of Virginia</a:t>
            </a:r>
          </a:p>
        </p:txBody>
      </p:sp>
      <p:sp>
        <p:nvSpPr>
          <p:cNvPr id="5" name="Slide Number Placeholder 4"/>
          <p:cNvSpPr>
            <a:spLocks noGrp="1"/>
          </p:cNvSpPr>
          <p:nvPr>
            <p:ph type="sldNum" sz="quarter" idx="11"/>
          </p:nvPr>
        </p:nvSpPr>
        <p:spPr/>
        <p:txBody>
          <a:bodyPr/>
          <a:lstStyle/>
          <a:p>
            <a:pPr>
              <a:defRPr/>
            </a:pPr>
            <a:fld id="{02404373-42E9-4C4F-BD6A-74280E563ADE}" type="slidenum">
              <a:rPr lang="en-US"/>
              <a:pPr>
                <a:defRPr/>
              </a:pPr>
              <a:t>8</a:t>
            </a:fld>
            <a:endParaRPr lang="en-US"/>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Check Your Knowledge</a:t>
            </a:r>
          </a:p>
        </p:txBody>
      </p:sp>
      <p:sp>
        <p:nvSpPr>
          <p:cNvPr id="9219" name="Content Placeholder 2"/>
          <p:cNvSpPr>
            <a:spLocks noGrp="1"/>
          </p:cNvSpPr>
          <p:nvPr>
            <p:ph idx="1"/>
          </p:nvPr>
        </p:nvSpPr>
        <p:spPr>
          <a:xfrm>
            <a:off x="1066800" y="1905000"/>
            <a:ext cx="8077200" cy="4343400"/>
          </a:xfrm>
        </p:spPr>
        <p:txBody>
          <a:bodyPr/>
          <a:lstStyle/>
          <a:p>
            <a:pPr lvl="0"/>
            <a:r>
              <a:rPr lang="en-US" dirty="0" smtClean="0"/>
              <a:t>What are the Family Outcomes?</a:t>
            </a:r>
          </a:p>
          <a:p>
            <a:pPr lvl="0"/>
            <a:r>
              <a:rPr lang="en-US" dirty="0" smtClean="0"/>
              <a:t>How are the results for the Family Outcomes Indicator derived for the Annual Performance Report to OSEP?</a:t>
            </a:r>
          </a:p>
          <a:p>
            <a:pPr lvl="0"/>
            <a:r>
              <a:rPr lang="en-US" dirty="0" smtClean="0"/>
              <a:t>What do the results measure?  </a:t>
            </a:r>
          </a:p>
          <a:p>
            <a:pPr lvl="0"/>
            <a:r>
              <a:rPr lang="en-US" dirty="0" smtClean="0"/>
              <a:t>Who can impact the family outcomes?</a:t>
            </a:r>
          </a:p>
          <a:p>
            <a:pPr lvl="0"/>
            <a:r>
              <a:rPr lang="en-US" dirty="0" smtClean="0"/>
              <a:t>What factors impact the family survey results?</a:t>
            </a:r>
          </a:p>
          <a:p>
            <a:pPr eaLnBrk="1" hangingPunct="1"/>
            <a:endParaRPr lang="en-US" dirty="0" smtClean="0"/>
          </a:p>
        </p:txBody>
      </p:sp>
      <p:sp>
        <p:nvSpPr>
          <p:cNvPr id="4" name="Footer Placeholder 3"/>
          <p:cNvSpPr>
            <a:spLocks noGrp="1"/>
          </p:cNvSpPr>
          <p:nvPr>
            <p:ph type="ftr" sz="quarter" idx="10"/>
          </p:nvPr>
        </p:nvSpPr>
        <p:spPr/>
        <p:txBody>
          <a:bodyPr/>
          <a:lstStyle/>
          <a:p>
            <a:pPr>
              <a:defRPr/>
            </a:pPr>
            <a:r>
              <a:rPr lang="en-US"/>
              <a:t>Infant &amp; Toddler Connection of Virginia</a:t>
            </a:r>
          </a:p>
        </p:txBody>
      </p:sp>
      <p:sp>
        <p:nvSpPr>
          <p:cNvPr id="5" name="Slide Number Placeholder 4"/>
          <p:cNvSpPr>
            <a:spLocks noGrp="1"/>
          </p:cNvSpPr>
          <p:nvPr>
            <p:ph type="sldNum" sz="quarter" idx="11"/>
          </p:nvPr>
        </p:nvSpPr>
        <p:spPr/>
        <p:txBody>
          <a:bodyPr/>
          <a:lstStyle/>
          <a:p>
            <a:pPr>
              <a:defRPr/>
            </a:pPr>
            <a:fld id="{03EA36A0-75AF-45F6-925D-3C7FC747C66A}" type="slidenum">
              <a:rPr lang="en-US"/>
              <a:pPr>
                <a:defRPr/>
              </a:pPr>
              <a:t>9</a:t>
            </a:fld>
            <a:endParaRPr lang="en-US"/>
          </a:p>
        </p:txBody>
      </p:sp>
    </p:spTree>
  </p:cSld>
  <p:clrMapOvr>
    <a:masterClrMapping/>
  </p:clrMapOvr>
  <p:transition>
    <p:random/>
  </p:transition>
</p:sld>
</file>

<file path=ppt/theme/theme1.xml><?xml version="1.0" encoding="utf-8"?>
<a:theme xmlns:a="http://schemas.openxmlformats.org/drawingml/2006/main" name="ITCV1">
  <a:themeElements>
    <a:clrScheme name="ITCV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ITCV1">
      <a:majorFont>
        <a:latin typeface="Garamon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204558"/>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rgbClr val="204558"/>
            </a:solidFill>
            <a:effectLst/>
            <a:latin typeface="Arial" charset="0"/>
          </a:defRPr>
        </a:defPPr>
      </a:lstStyle>
    </a:lnDef>
  </a:objectDefaults>
  <a:extraClrSchemeLst>
    <a:extraClrScheme>
      <a:clrScheme name="ITCV1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ITCV1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ITCV1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ITCV1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ITCV1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ITCV1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ITCV1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C:\DOCUME~1\BTolley\LOCALS~1\Temp\ITCV1.pot</Template>
  <TotalTime>790</TotalTime>
  <Words>1486</Words>
  <Application>Microsoft Office PowerPoint</Application>
  <PresentationFormat>On-screen Show (4:3)</PresentationFormat>
  <Paragraphs>162</Paragraphs>
  <Slides>21</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ITCV1</vt:lpstr>
      <vt:lpstr>Document</vt:lpstr>
      <vt:lpstr>   Linking Early Intervention Quality Practices With Child and Family Outcomes </vt:lpstr>
      <vt:lpstr>Measuring Family Outcomes</vt:lpstr>
      <vt:lpstr>Local Results:  Percent Meeting Standard</vt:lpstr>
      <vt:lpstr>Comparing  2009 LS Results to Targets and State Results</vt:lpstr>
      <vt:lpstr>Comparing 2010 LS Results to Targets and State Results</vt:lpstr>
      <vt:lpstr>Local Results: Percent of Target</vt:lpstr>
      <vt:lpstr>TA Site Visit:  Meeting Outcomes</vt:lpstr>
      <vt:lpstr>TA Agenda</vt:lpstr>
      <vt:lpstr>Check Your Knowledge</vt:lpstr>
      <vt:lpstr>Relationship of Survey to Outcome Results</vt:lpstr>
      <vt:lpstr>Survey Process</vt:lpstr>
      <vt:lpstr>Translating Survey Results to Outcome Results</vt:lpstr>
      <vt:lpstr>Reviewing /Understanding Local Results</vt:lpstr>
      <vt:lpstr>Factors Potentially Impacting Results </vt:lpstr>
      <vt:lpstr>Analysis and Improvement Planning Tools</vt:lpstr>
      <vt:lpstr>Slide 16</vt:lpstr>
      <vt:lpstr>Next Steps:  Local Follow Up Plan </vt:lpstr>
      <vt:lpstr>Actions Taken by Locality</vt:lpstr>
      <vt:lpstr>2011 Results:  Percent Meeting Standard</vt:lpstr>
      <vt:lpstr>2009 – 2011 Results: Percent Meeting Targets</vt:lpstr>
      <vt:lpstr>Slide 21</vt:lpstr>
    </vt:vector>
  </TitlesOfParts>
  <Company>VA Dept of MH, MR &amp; SAS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BTolley</dc:creator>
  <cp:lastModifiedBy>tmb01953</cp:lastModifiedBy>
  <cp:revision>60</cp:revision>
  <dcterms:created xsi:type="dcterms:W3CDTF">2007-07-03T17:41:52Z</dcterms:created>
  <dcterms:modified xsi:type="dcterms:W3CDTF">2011-09-09T19:13:56Z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