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61" r:id="rId4"/>
    <p:sldId id="263" r:id="rId5"/>
    <p:sldId id="264" r:id="rId6"/>
    <p:sldId id="265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71578" autoAdjust="0"/>
  </p:normalViewPr>
  <p:slideViewPr>
    <p:cSldViewPr>
      <p:cViewPr varScale="1">
        <p:scale>
          <a:sx n="68" d="100"/>
          <a:sy n="68" d="100"/>
        </p:scale>
        <p:origin x="-21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E8F38-2749-4519-AF0F-38CF897502FE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531B5-546D-42BE-AA1A-5D1799B0B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531B5-546D-42BE-AA1A-5D1799B0BB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DA94-99D1-4AC7-ACF6-169C32F1D5D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3409-5F12-4812-A924-412CB62E4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DA94-99D1-4AC7-ACF6-169C32F1D5D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3409-5F12-4812-A924-412CB62E4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DA94-99D1-4AC7-ACF6-169C32F1D5D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3409-5F12-4812-A924-412CB62E4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DA94-99D1-4AC7-ACF6-169C32F1D5D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3409-5F12-4812-A924-412CB62E4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DA94-99D1-4AC7-ACF6-169C32F1D5D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3409-5F12-4812-A924-412CB62E4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DA94-99D1-4AC7-ACF6-169C32F1D5D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3409-5F12-4812-A924-412CB62E4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DA94-99D1-4AC7-ACF6-169C32F1D5D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3409-5F12-4812-A924-412CB62E4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DA94-99D1-4AC7-ACF6-169C32F1D5D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3409-5F12-4812-A924-412CB62E4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DA94-99D1-4AC7-ACF6-169C32F1D5D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3409-5F12-4812-A924-412CB62E4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DA94-99D1-4AC7-ACF6-169C32F1D5D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3409-5F12-4812-A924-412CB62E4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DA94-99D1-4AC7-ACF6-169C32F1D5D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3409-5F12-4812-A924-412CB62E4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5DA94-99D1-4AC7-ACF6-169C32F1D5D2}" type="datetimeFigureOut">
              <a:rPr lang="en-US" smtClean="0"/>
              <a:pPr/>
              <a:t>9/13/2011</a:t>
            </a:fld>
            <a:endParaRPr lang="en-US" dirty="0"/>
          </a:p>
        </p:txBody>
      </p:sp>
      <p:pic>
        <p:nvPicPr>
          <p:cNvPr id="8" name="Picture 13" descr="every_child_logolong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21400"/>
            <a:ext cx="29083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0"/>
            <a:ext cx="6724650" cy="533400"/>
          </a:xfrm>
          <a:prstGeom prst="rect">
            <a:avLst/>
          </a:prstGeom>
          <a:solidFill>
            <a:srgbClr val="003366"/>
          </a:solidFill>
          <a:ln w="952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" name="Picture 10" descr="OCDEL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80238" y="0"/>
            <a:ext cx="1946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9"/>
          <p:cNvSpPr txBox="1">
            <a:spLocks noChangeArrowheads="1"/>
          </p:cNvSpPr>
          <p:nvPr userDrawn="1"/>
        </p:nvSpPr>
        <p:spPr bwMode="auto">
          <a:xfrm>
            <a:off x="266700" y="49213"/>
            <a:ext cx="566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Office of Child Development &amp; Early Learning</a:t>
            </a:r>
          </a:p>
        </p:txBody>
      </p:sp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609600"/>
            <a:ext cx="9131300" cy="241300"/>
          </a:xfrm>
          <a:prstGeom prst="rect">
            <a:avLst/>
          </a:prstGeom>
          <a:solidFill>
            <a:srgbClr val="D5DDED"/>
          </a:solidFill>
          <a:ln w="9525">
            <a:solidFill>
              <a:srgbClr val="D5DDE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Text Box 7"/>
          <p:cNvSpPr txBox="1">
            <a:spLocks noChangeArrowheads="1"/>
          </p:cNvSpPr>
          <p:nvPr userDrawn="1"/>
        </p:nvSpPr>
        <p:spPr bwMode="auto">
          <a:xfrm>
            <a:off x="0" y="609600"/>
            <a:ext cx="67786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080808"/>
                </a:solidFill>
                <a:latin typeface="Arial" charset="0"/>
              </a:rPr>
              <a:t>Tom</a:t>
            </a:r>
            <a:r>
              <a:rPr lang="en-US" sz="800" baseline="0" dirty="0" smtClean="0">
                <a:solidFill>
                  <a:srgbClr val="080808"/>
                </a:solidFill>
                <a:latin typeface="Arial" charset="0"/>
              </a:rPr>
              <a:t> Corbett, </a:t>
            </a:r>
            <a:r>
              <a:rPr lang="en-US" sz="800" dirty="0" smtClean="0">
                <a:solidFill>
                  <a:srgbClr val="080808"/>
                </a:solidFill>
                <a:latin typeface="Arial" charset="0"/>
              </a:rPr>
              <a:t>Governor  </a:t>
            </a:r>
            <a:r>
              <a:rPr lang="en-US" sz="800" baseline="0" dirty="0" smtClean="0">
                <a:solidFill>
                  <a:srgbClr val="080808"/>
                </a:solidFill>
                <a:latin typeface="Arial" charset="0"/>
              </a:rPr>
              <a:t>            Ronald </a:t>
            </a:r>
            <a:r>
              <a:rPr lang="en-US" sz="800" dirty="0" smtClean="0">
                <a:solidFill>
                  <a:srgbClr val="080808"/>
                </a:solidFill>
                <a:latin typeface="Arial" charset="0"/>
              </a:rPr>
              <a:t>J. Tomalis, Secretary</a:t>
            </a:r>
            <a:r>
              <a:rPr lang="en-US" sz="800" baseline="0" dirty="0" smtClean="0">
                <a:solidFill>
                  <a:srgbClr val="080808"/>
                </a:solidFill>
                <a:latin typeface="Arial" charset="0"/>
              </a:rPr>
              <a:t> of Education                    Gary Alexander, Secretary of Public Welfare </a:t>
            </a:r>
            <a:r>
              <a:rPr lang="en-US" sz="800" dirty="0" smtClean="0">
                <a:solidFill>
                  <a:srgbClr val="080808"/>
                </a:solidFill>
                <a:latin typeface="Arial" charset="0"/>
              </a:rPr>
              <a:t> </a:t>
            </a:r>
            <a:endParaRPr lang="en-US" sz="800" dirty="0">
              <a:solidFill>
                <a:srgbClr val="080808"/>
              </a:solidFill>
              <a:latin typeface="Arial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 userDrawn="1"/>
        </p:nvSpPr>
        <p:spPr bwMode="auto">
          <a:xfrm>
            <a:off x="6399213" y="606425"/>
            <a:ext cx="27797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800" dirty="0">
                <a:latin typeface="Arial" charset="0"/>
              </a:rPr>
              <a:t>www.education.state.pa.us | www.dpw.state.pa.us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1143000" y="762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rot="5400000">
            <a:off x="3733800" y="762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/>
          <a:lstStyle/>
          <a:p>
            <a:r>
              <a:rPr lang="en-US" dirty="0" smtClean="0"/>
              <a:t>The role of assessment and data systems in Pennsylvania’s model of systems development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r>
              <a:rPr lang="en-US" sz="2000" dirty="0" smtClean="0"/>
              <a:t>Philip Sirinides, Ph.D., psirinides@pa.gov</a:t>
            </a:r>
          </a:p>
          <a:p>
            <a:r>
              <a:rPr lang="en-US" sz="2000" dirty="0" smtClean="0"/>
              <a:t>Office of Child Development and Early Learning </a:t>
            </a:r>
          </a:p>
          <a:p>
            <a:r>
              <a:rPr lang="en-US" sz="2000" dirty="0" smtClean="0"/>
              <a:t>PA Departments of Education and Public Welfare</a:t>
            </a:r>
          </a:p>
          <a:p>
            <a:r>
              <a:rPr lang="en-US" sz="2000" dirty="0" smtClean="0"/>
              <a:t>www.ocdelresearch.org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en-US" dirty="0" smtClean="0">
                <a:latin typeface="+mn-lt"/>
              </a:rPr>
              <a:t>Systems Development Model</a:t>
            </a:r>
            <a:endParaRPr lang="en-US" dirty="0">
              <a:latin typeface="+mn-lt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6477000" cy="47244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0244" name="Picture 4" descr="graph for car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524000"/>
            <a:ext cx="5943600" cy="450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74"/>
            <a:ext cx="8229600" cy="15843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Role of data systems in development of coordinated early learning and development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9237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Data systems inform more strategic investment choices</a:t>
            </a:r>
          </a:p>
          <a:p>
            <a:pPr lvl="1"/>
            <a:r>
              <a:rPr lang="en-US" dirty="0" smtClean="0"/>
              <a:t>Data systems assure program integrity</a:t>
            </a:r>
          </a:p>
          <a:p>
            <a:pPr lvl="1"/>
            <a:r>
              <a:rPr lang="en-US" dirty="0" smtClean="0"/>
              <a:t>Data systems enable program accountability</a:t>
            </a:r>
          </a:p>
          <a:p>
            <a:pPr lvl="1"/>
            <a:r>
              <a:rPr lang="en-US" dirty="0" smtClean="0"/>
              <a:t>Data systems guide supports for provider and workforce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4"/>
            <a:ext cx="8229600" cy="15843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Goals of assessment in a high-quality accountable early learning and development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3687763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understand the status of children across a broad range of cognitive and non-cognitive domains</a:t>
            </a:r>
          </a:p>
          <a:p>
            <a:pPr lvl="1"/>
            <a:r>
              <a:rPr lang="en-US" dirty="0" smtClean="0"/>
              <a:t>adapt instruction to meet individualized student and group needs</a:t>
            </a:r>
          </a:p>
          <a:p>
            <a:pPr lvl="1"/>
            <a:r>
              <a:rPr lang="en-US" dirty="0" smtClean="0"/>
              <a:t>track achievement and developmental gains over time</a:t>
            </a:r>
          </a:p>
          <a:p>
            <a:pPr lvl="1"/>
            <a:r>
              <a:rPr lang="en-US" dirty="0" smtClean="0"/>
              <a:t>inform policy by providing a picture of student outcomes in the service location and across the Commonwealth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8458200" cy="120332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Pennsylvania’s proposed future strategy for assessment </a:t>
            </a:r>
            <a:r>
              <a:rPr lang="en-US" sz="3200" dirty="0" smtClean="0"/>
              <a:t>will move to a </a:t>
            </a:r>
            <a:r>
              <a:rPr lang="en-US" sz="3200" dirty="0" smtClean="0"/>
              <a:t>child outcomes reporting framework that 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281939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Standards-based</a:t>
            </a:r>
          </a:p>
          <a:p>
            <a:pPr lvl="1"/>
            <a:r>
              <a:rPr lang="en-US" dirty="0" smtClean="0"/>
              <a:t>Birth to age eight</a:t>
            </a:r>
          </a:p>
          <a:p>
            <a:pPr lvl="1"/>
            <a:r>
              <a:rPr lang="en-US" dirty="0" smtClean="0"/>
              <a:t>Covers broad range of domains</a:t>
            </a:r>
          </a:p>
          <a:p>
            <a:pPr lvl="1"/>
            <a:r>
              <a:rPr lang="en-US" dirty="0" smtClean="0"/>
              <a:t>Informed by authentic assessment</a:t>
            </a:r>
          </a:p>
          <a:p>
            <a:pPr lvl="1"/>
            <a:r>
              <a:rPr lang="en-US" dirty="0" smtClean="0"/>
              <a:t>Integrated in state data systems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648200"/>
            <a:ext cx="8229600" cy="1203326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Modeled on ECO, we will work with multiple valid and approved assessments in use,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align and translate child outcome data to a single reporting framework.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8229600" cy="66992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Other “in flight” data system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Expand state data system to include</a:t>
            </a:r>
          </a:p>
          <a:p>
            <a:pPr lvl="1"/>
            <a:r>
              <a:rPr lang="en-US" dirty="0" smtClean="0"/>
              <a:t>Federal Head Start / Early Head Start</a:t>
            </a:r>
          </a:p>
          <a:p>
            <a:pPr lvl="1"/>
            <a:r>
              <a:rPr lang="en-US" dirty="0" smtClean="0"/>
              <a:t>Home visiting and family support programs</a:t>
            </a:r>
          </a:p>
          <a:p>
            <a:pPr lvl="1"/>
            <a:r>
              <a:rPr lang="en-US" dirty="0" smtClean="0"/>
              <a:t>PA child, youth and family services</a:t>
            </a:r>
          </a:p>
          <a:p>
            <a:r>
              <a:rPr lang="en-US" dirty="0" smtClean="0"/>
              <a:t>From data to information to local action</a:t>
            </a:r>
            <a:endParaRPr lang="en-US" dirty="0" smtClean="0"/>
          </a:p>
          <a:p>
            <a:pPr lvl="1"/>
            <a:r>
              <a:rPr lang="en-US" dirty="0" smtClean="0"/>
              <a:t>Longitudinal child outcome reports for providers</a:t>
            </a:r>
          </a:p>
          <a:p>
            <a:pPr lvl="1"/>
            <a:r>
              <a:rPr lang="en-US" dirty="0" smtClean="0"/>
              <a:t>Provider dashboard</a:t>
            </a:r>
          </a:p>
          <a:p>
            <a:pPr lvl="1"/>
            <a:r>
              <a:rPr lang="en-US" dirty="0" smtClean="0"/>
              <a:t>Community dashboard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7&quot;&gt;&lt;object type=&quot;3&quot; unique_id=&quot;10008&quot;&gt;&lt;property id=&quot;20148&quot; value=&quot;5&quot;/&gt;&lt;property id=&quot;20300&quot; value=&quot;Slide 1&quot;/&gt;&lt;property id=&quot;20307&quot; value=&quot;257&quot;/&gt;&lt;/object&gt;&lt;/object&gt;&lt;object type=&quot;8&quot; unique_id=&quot;1001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251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Custom Design</vt:lpstr>
      <vt:lpstr>The role of assessment and data systems in Pennsylvania’s model of systems development </vt:lpstr>
      <vt:lpstr>Systems Development Model</vt:lpstr>
      <vt:lpstr>Role of data systems in development of coordinated early learning and development system</vt:lpstr>
      <vt:lpstr>Goals of assessment in a high-quality accountable early learning and development system</vt:lpstr>
      <vt:lpstr>Pennsylvania’s proposed future strategy for assessment will move to a child outcomes reporting framework that is:</vt:lpstr>
      <vt:lpstr>Other “in flight” data system initiatives</vt:lpstr>
    </vt:vector>
  </TitlesOfParts>
  <Company>Berks County Intermediate Unit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Hall</dc:creator>
  <cp:lastModifiedBy>xplocal</cp:lastModifiedBy>
  <cp:revision>40</cp:revision>
  <dcterms:created xsi:type="dcterms:W3CDTF">2010-01-25T20:39:19Z</dcterms:created>
  <dcterms:modified xsi:type="dcterms:W3CDTF">2011-09-13T15:55:33Z</dcterms:modified>
</cp:coreProperties>
</file>