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9" r:id="rId4"/>
    <p:sldId id="276" r:id="rId5"/>
    <p:sldId id="284" r:id="rId6"/>
    <p:sldId id="286" r:id="rId7"/>
    <p:sldId id="285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68C"/>
    <a:srgbClr val="9DDCEB"/>
    <a:srgbClr val="CCECF4"/>
    <a:srgbClr val="165868"/>
    <a:srgbClr val="83D2E5"/>
    <a:srgbClr val="61C5DD"/>
    <a:srgbClr val="2CACCA"/>
    <a:srgbClr val="3FB8D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70BB71-C621-41E2-9D65-41098B4FA60F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EF889B-3C20-4E71-91BF-EC1C86451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AD63FF-8BB6-435E-905E-C5E84FF10A65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C8CAF4-EA89-4625-B97A-63BB1525A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C0CFFA-2205-41E4-8738-13637D587B4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DAC5F0C-0E5C-446A-8A31-EA56F856756F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5F0098-BEA4-4972-9953-6344B1199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7C1A-BDB3-4032-9E76-18E33F7EB9B5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41E98-4852-440E-A10B-E4380ABED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FCB27-118C-47AF-8384-C52E6833682F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2E00A-F59F-4A9A-B929-CCF96DB75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94E8-F77F-4EFD-87AD-0FD51441DA97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4794E-1A08-4EB7-B572-03F11146C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84F1FF-33D4-4CCE-BD05-92539EADC605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1E5D8E-69AA-4FCB-9D83-4912E12E6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296D7-10AD-4DAB-B5CF-1C22516089F4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A94852-2B58-40C5-B453-8A0487E38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26F59A-387C-409E-A933-C80F21EEADEC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7C1174-6F5F-4F8D-B24C-4AC65B596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B62564-2C54-4233-BA94-1FF24084A6C2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DF6989-F393-4FE1-948A-E1A9C1E4D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6B630-8193-4BB0-9421-8BFC3AFA239E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CDF4-6A3F-4A2E-8B13-64E01645B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B64A68-47DF-4A7E-8368-6BE8F60F1D02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58FD36-4BC1-48FC-8866-627C008FB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0FC611-E4EB-4C05-B1C9-F85C8E6466D8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7F72AF-252F-45A3-AF9F-0639AC105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0C2255-C48F-4FCC-9613-A4718686DF5F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518B69B-6C0C-4107-83C1-6E2DCEE7F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19" r:id="rId2"/>
    <p:sldLayoutId id="2147484224" r:id="rId3"/>
    <p:sldLayoutId id="2147484225" r:id="rId4"/>
    <p:sldLayoutId id="2147484226" r:id="rId5"/>
    <p:sldLayoutId id="2147484227" r:id="rId6"/>
    <p:sldLayoutId id="2147484220" r:id="rId7"/>
    <p:sldLayoutId id="2147484228" r:id="rId8"/>
    <p:sldLayoutId id="2147484229" r:id="rId9"/>
    <p:sldLayoutId id="2147484221" r:id="rId10"/>
    <p:sldLayoutId id="21474842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ryland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MSDE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960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447800" y="6273800"/>
            <a:ext cx="5867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latin typeface="Lucida Sans Unicode" pitchFamily="34" charset="0"/>
              </a:rPr>
              <a:t>Maryland Public Schools: #1 in the Nation </a:t>
            </a:r>
            <a:r>
              <a:rPr lang="en-US" sz="1400" b="1" u="sng" dirty="0">
                <a:latin typeface="Lucida Sans Unicode" pitchFamily="34" charset="0"/>
              </a:rPr>
              <a:t>AGAIN</a:t>
            </a:r>
            <a:r>
              <a:rPr lang="en-US" sz="1400" b="1" dirty="0">
                <a:latin typeface="Lucida Sans Unicode" pitchFamily="34" charset="0"/>
              </a:rPr>
              <a:t> in </a:t>
            </a:r>
            <a:r>
              <a:rPr lang="en-US" sz="1400" b="1" dirty="0" smtClean="0">
                <a:latin typeface="Lucida Sans Unicode" pitchFamily="34" charset="0"/>
              </a:rPr>
              <a:t>2011</a:t>
            </a:r>
            <a:endParaRPr lang="en-US" sz="1400" b="1" dirty="0">
              <a:latin typeface="Lucida Sans Unicode" pitchFamily="34" charset="0"/>
            </a:endParaRPr>
          </a:p>
          <a:p>
            <a:endParaRPr lang="en-US" sz="1400" b="1" dirty="0">
              <a:latin typeface="Lucida Sans Unicode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303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Building an Integrated Data System to Link Early </a:t>
            </a:r>
            <a:r>
              <a:rPr lang="en-US" sz="420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Childhood Data </a:t>
            </a:r>
            <a:r>
              <a:rPr lang="en-US" sz="42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with K-12</a:t>
            </a:r>
          </a:p>
        </p:txBody>
      </p:sp>
      <p:sp>
        <p:nvSpPr>
          <p:cNvPr id="10245" name="Subtitle 10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305800" cy="1219200"/>
          </a:xfrm>
        </p:spPr>
        <p:txBody>
          <a:bodyPr/>
          <a:lstStyle/>
          <a:p>
            <a:pPr marR="0" algn="ctr" eaLnBrk="1" hangingPunct="1"/>
            <a:r>
              <a:rPr lang="en-US" dirty="0" smtClean="0">
                <a:latin typeface="Maiandra GD" pitchFamily="34" charset="0"/>
              </a:rPr>
              <a:t>Data-Driven Decision Making: Building Early Care and Education Systems</a:t>
            </a:r>
            <a:endParaRPr lang="en-US" sz="1000" dirty="0" smtClean="0">
              <a:latin typeface="Maiandra GD" pitchFamily="34" charset="0"/>
            </a:endParaRPr>
          </a:p>
          <a:p>
            <a:pPr marR="0" eaLnBrk="1" hangingPunct="1"/>
            <a:endParaRPr lang="en-US" sz="1000" i="1" dirty="0" smtClean="0">
              <a:latin typeface="Maiandra GD" pitchFamily="34" charset="0"/>
            </a:endParaRPr>
          </a:p>
          <a:p>
            <a:pPr marR="0" eaLnBrk="1" hangingPunct="1"/>
            <a:endParaRPr lang="en-US" sz="1000" i="1" dirty="0" smtClean="0">
              <a:latin typeface="Maiandra GD" pitchFamily="34" charset="0"/>
            </a:endParaRPr>
          </a:p>
          <a:p>
            <a:pPr marR="0" eaLnBrk="1" hangingPunct="1"/>
            <a:r>
              <a:rPr lang="en-US" sz="1600" b="1" i="1" dirty="0" smtClean="0"/>
              <a:t> 				</a:t>
            </a:r>
            <a:r>
              <a:rPr lang="en-US" sz="1600" i="1" dirty="0" smtClean="0"/>
              <a:t>September 20, 2011</a:t>
            </a:r>
            <a:endParaRPr lang="en-US" sz="1600" dirty="0" smtClean="0"/>
          </a:p>
        </p:txBody>
      </p:sp>
      <p:pic>
        <p:nvPicPr>
          <p:cNvPr id="10246" name="Picture 6" descr="childr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102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>
            <a:stCxn id="13" idx="2"/>
            <a:endCxn id="14" idx="0"/>
          </p:cNvCxnSpPr>
          <p:nvPr/>
        </p:nvCxnSpPr>
        <p:spPr>
          <a:xfrm rot="5400000">
            <a:off x="2636837" y="4122738"/>
            <a:ext cx="288925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2"/>
            <a:endCxn id="13" idx="0"/>
          </p:cNvCxnSpPr>
          <p:nvPr/>
        </p:nvCxnSpPr>
        <p:spPr>
          <a:xfrm rot="5400000">
            <a:off x="2595562" y="2786063"/>
            <a:ext cx="371475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22" idx="0"/>
          </p:cNvCxnSpPr>
          <p:nvPr/>
        </p:nvCxnSpPr>
        <p:spPr>
          <a:xfrm rot="5400000">
            <a:off x="6515100" y="4114800"/>
            <a:ext cx="3048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5" idx="2"/>
            <a:endCxn id="23" idx="0"/>
          </p:cNvCxnSpPr>
          <p:nvPr/>
        </p:nvCxnSpPr>
        <p:spPr>
          <a:xfrm rot="5400000">
            <a:off x="6515100" y="2743200"/>
            <a:ext cx="3048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731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7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State Level Governance Structure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5400" y="1676400"/>
            <a:ext cx="2971800" cy="923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Governor’s Office</a:t>
            </a:r>
          </a:p>
        </p:txBody>
      </p:sp>
      <p:pic>
        <p:nvPicPr>
          <p:cNvPr id="11274" name="Picture 11" descr="maryland.go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0"/>
            <a:ext cx="1209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295400" y="2971800"/>
            <a:ext cx="2971800" cy="100647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Governor’s Office of Children</a:t>
            </a:r>
          </a:p>
          <a:p>
            <a:pPr algn="ctr">
              <a:defRPr/>
            </a:pPr>
            <a:r>
              <a:rPr lang="en-US" sz="1400" dirty="0"/>
              <a:t>(GOC)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400" y="4267200"/>
            <a:ext cx="2971800" cy="123031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sz="1400" dirty="0"/>
              <a:t>Children’s Cabinet</a:t>
            </a:r>
          </a:p>
          <a:p>
            <a:pPr algn="ctr">
              <a:defRPr/>
            </a:pPr>
            <a:endParaRPr lang="en-US" sz="1000" dirty="0"/>
          </a:p>
          <a:p>
            <a:pPr algn="ctr">
              <a:defRPr/>
            </a:pPr>
            <a:r>
              <a:rPr lang="en-US" sz="1050" dirty="0"/>
              <a:t>(Chair: Executive Director, GOC)</a:t>
            </a:r>
          </a:p>
          <a:p>
            <a:pPr algn="ctr">
              <a:defRPr/>
            </a:pPr>
            <a:endParaRPr lang="en-US" sz="1050" dirty="0"/>
          </a:p>
          <a:p>
            <a:pPr algn="ctr">
              <a:defRPr/>
            </a:pPr>
            <a:r>
              <a:rPr lang="en-US" sz="1050" dirty="0"/>
              <a:t>(Education, Health, Juvenile Justice, Welfare, Aging, Disabilities)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7800" y="1676400"/>
            <a:ext cx="2819400" cy="9144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/>
              <a:t>Maryland State Board of Education</a:t>
            </a:r>
          </a:p>
        </p:txBody>
      </p:sp>
      <p:pic>
        <p:nvPicPr>
          <p:cNvPr id="11278" name="Picture 16" descr="MSDE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971800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5257800" y="4267200"/>
            <a:ext cx="2819400" cy="11890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800" dirty="0"/>
          </a:p>
          <a:p>
            <a:pPr algn="ctr" eaLnBrk="0" hangingPunct="0">
              <a:defRPr/>
            </a:pPr>
            <a:r>
              <a:rPr lang="en-US" sz="1400" dirty="0"/>
              <a:t>Maryland Early Childhood </a:t>
            </a:r>
          </a:p>
          <a:p>
            <a:pPr algn="ctr" eaLnBrk="0" hangingPunct="0">
              <a:defRPr/>
            </a:pPr>
            <a:r>
              <a:rPr lang="en-US" sz="1400" dirty="0"/>
              <a:t>Advisory Council </a:t>
            </a:r>
          </a:p>
          <a:p>
            <a:pPr algn="ctr" eaLnBrk="0" hangingPunct="0">
              <a:defRPr/>
            </a:pPr>
            <a:endParaRPr lang="en-US" sz="8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105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(Chair: State Superintendent of Schools)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57800" y="2895600"/>
            <a:ext cx="2819400" cy="10668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4038600" y="4495800"/>
            <a:ext cx="1295400" cy="228600"/>
          </a:xfrm>
          <a:prstGeom prst="leftArrow">
            <a:avLst/>
          </a:prstGeom>
          <a:gradFill>
            <a:gsLst>
              <a:gs pos="0">
                <a:srgbClr val="1E768C"/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  <a:ln>
            <a:solidFill>
              <a:srgbClr val="1E768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7696200" y="3810000"/>
            <a:ext cx="152400" cy="53340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37063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endParaRPr lang="en-US" sz="2400" dirty="0" smtClean="0">
              <a:latin typeface="Maiandra GD" pitchFamily="34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US" sz="2400" dirty="0" smtClean="0">
                <a:latin typeface="Maiandra GD" pitchFamily="34" charset="0"/>
              </a:rPr>
              <a:t>Define the desired outcome – what policy questions should the LDS be able to answer?</a:t>
            </a:r>
          </a:p>
          <a:p>
            <a:pPr eaLnBrk="1" hangingPunct="1">
              <a:spcBef>
                <a:spcPts val="200"/>
              </a:spcBef>
            </a:pPr>
            <a:endParaRPr lang="en-US" sz="1400" dirty="0" smtClean="0">
              <a:latin typeface="Maiandra GD" pitchFamily="34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US" sz="2400" dirty="0" smtClean="0">
                <a:latin typeface="Maiandra GD" pitchFamily="34" charset="0"/>
              </a:rPr>
              <a:t>“A single point of truth” – one controlling database </a:t>
            </a: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endParaRPr lang="en-US" sz="1400" dirty="0" smtClean="0">
              <a:latin typeface="Maiandra GD" pitchFamily="34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US" sz="2400" dirty="0" smtClean="0">
                <a:latin typeface="Maiandra GD" pitchFamily="34" charset="0"/>
              </a:rPr>
              <a:t>Carefully define your LDS  requirements – identify and engage your stakeholders</a:t>
            </a:r>
          </a:p>
          <a:p>
            <a:pPr eaLnBrk="1" hangingPunct="1">
              <a:spcBef>
                <a:spcPts val="200"/>
              </a:spcBef>
            </a:pPr>
            <a:endParaRPr lang="en-US" sz="1400" dirty="0" smtClean="0">
              <a:latin typeface="Maiandra GD" pitchFamily="34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US" sz="2400" dirty="0" smtClean="0">
                <a:latin typeface="Maiandra GD" pitchFamily="34" charset="0"/>
              </a:rPr>
              <a:t>The tie that binds: unique identifiers</a:t>
            </a:r>
          </a:p>
          <a:p>
            <a:pPr eaLnBrk="1" hangingPunct="1">
              <a:spcBef>
                <a:spcPts val="200"/>
              </a:spcBef>
              <a:buFont typeface="Wingdings 3" pitchFamily="18" charset="2"/>
              <a:buNone/>
            </a:pPr>
            <a:endParaRPr lang="en-US" sz="1400" dirty="0" smtClean="0">
              <a:latin typeface="Maiandra GD" pitchFamily="34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US" sz="2400" dirty="0" smtClean="0">
                <a:latin typeface="Maiandra GD" pitchFamily="34" charset="0"/>
              </a:rPr>
              <a:t>System accountability – child outcome assessments drive the system</a:t>
            </a:r>
          </a:p>
          <a:p>
            <a:pPr eaLnBrk="1" hangingPunct="1">
              <a:spcBef>
                <a:spcPts val="200"/>
              </a:spcBef>
              <a:buNone/>
            </a:pPr>
            <a:endParaRPr lang="en-US" sz="1400" dirty="0" smtClean="0">
              <a:latin typeface="Maiandra G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62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Keys to Developing an LDS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Are children, birth to age 5, on track to succeed when they enter school and beyond?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1800" dirty="0" smtClean="0"/>
              <a:t>Which children have access to high-quality early care and education programs?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1800" dirty="0" smtClean="0"/>
              <a:t>Is the quality of programs improving?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1800" dirty="0" smtClean="0"/>
              <a:t>What are the characteristics of effective programs?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1800" dirty="0" smtClean="0"/>
              <a:t>How prepared is the early care and education workforce to provide effective education and care for all children?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800" dirty="0" smtClean="0"/>
              <a:t>What policies and investments lead to a skilled and stable early care and education workforce?</a:t>
            </a:r>
            <a:endParaRPr lang="en-US" sz="2400" dirty="0" smtClean="0">
              <a:latin typeface="Maiandra G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Questions that Frame Data and Analysis</a:t>
            </a:r>
          </a:p>
        </p:txBody>
      </p:sp>
      <p:sp>
        <p:nvSpPr>
          <p:cNvPr id="16389" name="Content Placeholder 1"/>
          <p:cNvSpPr txBox="1">
            <a:spLocks/>
          </p:cNvSpPr>
          <p:nvPr/>
        </p:nvSpPr>
        <p:spPr bwMode="auto">
          <a:xfrm>
            <a:off x="381000" y="3733800"/>
            <a:ext cx="6629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spcAft>
                <a:spcPts val="120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sz="24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MSDE Longitudinal Data System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(Simplified model for Early Childhood)</a:t>
            </a:r>
            <a:endParaRPr lang="en-US" sz="2400" dirty="0"/>
          </a:p>
        </p:txBody>
      </p:sp>
      <p:cxnSp>
        <p:nvCxnSpPr>
          <p:cNvPr id="22" name="Elbow Connector 21"/>
          <p:cNvCxnSpPr/>
          <p:nvPr/>
        </p:nvCxnSpPr>
        <p:spPr>
          <a:xfrm rot="10800000">
            <a:off x="5562600" y="2667000"/>
            <a:ext cx="1752600" cy="381000"/>
          </a:xfrm>
          <a:prstGeom prst="bentConnector3">
            <a:avLst>
              <a:gd name="adj1" fmla="val -114"/>
            </a:avLst>
          </a:prstGeom>
          <a:ln w="28575">
            <a:solidFill>
              <a:srgbClr val="1E76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V="1">
            <a:off x="1524000" y="2514600"/>
            <a:ext cx="1676400" cy="381000"/>
          </a:xfrm>
          <a:prstGeom prst="bentConnector3">
            <a:avLst>
              <a:gd name="adj1" fmla="val -239"/>
            </a:avLst>
          </a:prstGeom>
          <a:ln w="28575">
            <a:solidFill>
              <a:srgbClr val="1E76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" y="2895600"/>
            <a:ext cx="2743200" cy="861774"/>
          </a:xfrm>
          <a:prstGeom prst="rect">
            <a:avLst/>
          </a:prstGeom>
          <a:solidFill>
            <a:srgbClr val="CCECF4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u="sng" dirty="0" smtClean="0">
                <a:latin typeface="Maiandra GD" pitchFamily="34" charset="0"/>
              </a:rPr>
              <a:t>MMSR Kindergarten Assessments</a:t>
            </a:r>
            <a:endParaRPr lang="en-US" b="1" u="sng" dirty="0">
              <a:latin typeface="Maiandra GD" pitchFamily="34" charset="0"/>
            </a:endParaRPr>
          </a:p>
          <a:p>
            <a:pPr algn="ctr">
              <a:defRPr/>
            </a:pPr>
            <a:r>
              <a:rPr lang="en-US" sz="1400" b="1" dirty="0">
                <a:latin typeface="Maiandra GD" pitchFamily="34" charset="0"/>
                <a:sym typeface="Webdings"/>
              </a:rPr>
              <a:t></a:t>
            </a:r>
            <a:r>
              <a:rPr lang="en-US" sz="1400" b="1" dirty="0" smtClean="0">
                <a:latin typeface="Maiandra GD" pitchFamily="34" charset="0"/>
              </a:rPr>
              <a:t>USID</a:t>
            </a:r>
            <a:endParaRPr lang="en-US" sz="1400" b="1" dirty="0">
              <a:latin typeface="Maiandra GD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1200" y="3048000"/>
            <a:ext cx="3048000" cy="369332"/>
          </a:xfrm>
          <a:prstGeom prst="rect">
            <a:avLst/>
          </a:prstGeom>
          <a:solidFill>
            <a:srgbClr val="9DDCEB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Maiandra GD" pitchFamily="34" charset="0"/>
              </a:rPr>
              <a:t>CCATS/QRIS</a:t>
            </a:r>
            <a:endParaRPr lang="en-US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3429000"/>
            <a:ext cx="3048000" cy="492443"/>
          </a:xfrm>
          <a:prstGeom prst="rect">
            <a:avLst/>
          </a:prstGeom>
          <a:solidFill>
            <a:srgbClr val="9DDCEB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u="sng" dirty="0">
                <a:latin typeface="Maiandra GD" pitchFamily="34" charset="0"/>
              </a:rPr>
              <a:t>PROVIDER</a:t>
            </a:r>
          </a:p>
          <a:p>
            <a:pPr algn="ctr">
              <a:defRPr/>
            </a:pPr>
            <a:r>
              <a:rPr lang="en-US" sz="1200" b="1" dirty="0">
                <a:latin typeface="Maiandra GD" pitchFamily="34" charset="0"/>
                <a:sym typeface="Wingdings 3"/>
              </a:rPr>
              <a:t></a:t>
            </a:r>
            <a:r>
              <a:rPr lang="en-US" sz="1200" b="1" dirty="0">
                <a:latin typeface="Maiandra GD" pitchFamily="34" charset="0"/>
              </a:rPr>
              <a:t>Provider ID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91200" y="3886200"/>
            <a:ext cx="1524000" cy="640080"/>
          </a:xfrm>
          <a:prstGeom prst="rect">
            <a:avLst/>
          </a:prstGeom>
          <a:solidFill>
            <a:srgbClr val="9DDCEB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b="1" u="sng" dirty="0">
                <a:latin typeface="Maiandra GD" pitchFamily="34" charset="0"/>
              </a:rPr>
              <a:t>CREDENTIALING</a:t>
            </a:r>
          </a:p>
          <a:p>
            <a:pPr algn="ctr">
              <a:defRPr/>
            </a:pPr>
            <a:r>
              <a:rPr lang="en-US" sz="1200" b="1" dirty="0" smtClean="0">
                <a:latin typeface="Maiandra GD" pitchFamily="34" charset="0"/>
                <a:sym typeface="Wingdings 3"/>
              </a:rPr>
              <a:t></a:t>
            </a:r>
            <a:r>
              <a:rPr lang="en-US" sz="1200" b="1" dirty="0">
                <a:latin typeface="Maiandra GD" pitchFamily="34" charset="0"/>
              </a:rPr>
              <a:t>Provider ID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15200" y="4572000"/>
            <a:ext cx="1524000" cy="730969"/>
          </a:xfrm>
          <a:prstGeom prst="rect">
            <a:avLst/>
          </a:prstGeom>
          <a:solidFill>
            <a:srgbClr val="9DDCEB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00" b="1" u="sng" dirty="0" smtClean="0">
                <a:latin typeface="Maiandra GD" pitchFamily="34" charset="0"/>
              </a:rPr>
              <a:t>ACCREDITATION</a:t>
            </a:r>
          </a:p>
          <a:p>
            <a:pPr algn="ctr">
              <a:defRPr/>
            </a:pPr>
            <a:r>
              <a:rPr lang="en-US" sz="1200" b="1" dirty="0" smtClean="0">
                <a:latin typeface="Maiandra GD" pitchFamily="34" charset="0"/>
                <a:sym typeface="Wingdings 3"/>
              </a:rPr>
              <a:t></a:t>
            </a:r>
            <a:r>
              <a:rPr lang="en-US" sz="1200" b="1" dirty="0">
                <a:latin typeface="Maiandra GD" pitchFamily="34" charset="0"/>
              </a:rPr>
              <a:t>Provider </a:t>
            </a:r>
            <a:r>
              <a:rPr lang="en-US" sz="1200" b="1" dirty="0" smtClean="0">
                <a:latin typeface="Maiandra GD" pitchFamily="34" charset="0"/>
              </a:rPr>
              <a:t>ID</a:t>
            </a:r>
          </a:p>
          <a:p>
            <a:pPr algn="ctr">
              <a:defRPr/>
            </a:pPr>
            <a:endParaRPr lang="en-US" sz="800" b="1" dirty="0">
              <a:latin typeface="Maiandra GD" pitchFamily="34" charset="0"/>
            </a:endParaRPr>
          </a:p>
          <a:p>
            <a:pPr algn="ctr">
              <a:defRPr/>
            </a:pPr>
            <a:endParaRPr lang="en-US" sz="850" b="1" dirty="0">
              <a:latin typeface="Maiandra GD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1200" y="4572000"/>
            <a:ext cx="1524000" cy="731520"/>
          </a:xfrm>
          <a:prstGeom prst="rect">
            <a:avLst/>
          </a:prstGeom>
          <a:solidFill>
            <a:srgbClr val="9DDCEB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00" b="1" u="sng" dirty="0">
                <a:latin typeface="Maiandra GD" pitchFamily="34" charset="0"/>
              </a:rPr>
              <a:t>SUBSIDY</a:t>
            </a:r>
          </a:p>
          <a:p>
            <a:pPr algn="ctr">
              <a:defRPr/>
            </a:pPr>
            <a:r>
              <a:rPr lang="en-US" sz="1200" b="1" dirty="0">
                <a:latin typeface="Maiandra GD" pitchFamily="34" charset="0"/>
                <a:sym typeface="Wingdings 3"/>
              </a:rPr>
              <a:t></a:t>
            </a:r>
            <a:r>
              <a:rPr lang="en-US" sz="1200" b="1" dirty="0">
                <a:latin typeface="Maiandra GD" pitchFamily="34" charset="0"/>
              </a:rPr>
              <a:t>Provider </a:t>
            </a:r>
            <a:r>
              <a:rPr lang="en-US" sz="1200" b="1" dirty="0" smtClean="0">
                <a:latin typeface="Maiandra GD" pitchFamily="34" charset="0"/>
              </a:rPr>
              <a:t>ID</a:t>
            </a:r>
          </a:p>
          <a:p>
            <a:pPr>
              <a:defRPr/>
            </a:pPr>
            <a:r>
              <a:rPr lang="en-US" sz="1200" b="1" dirty="0" smtClean="0">
                <a:latin typeface="Maiandra GD" pitchFamily="34" charset="0"/>
                <a:sym typeface="Wingdings 3"/>
              </a:rPr>
              <a:t>    US</a:t>
            </a:r>
            <a:r>
              <a:rPr lang="en-US" sz="1200" b="1" dirty="0" smtClean="0">
                <a:latin typeface="Maiandra GD" pitchFamily="34" charset="0"/>
              </a:rPr>
              <a:t>ID</a:t>
            </a:r>
            <a:endParaRPr lang="en-US" sz="1200" b="1" dirty="0">
              <a:latin typeface="Maiandra GD" pitchFamily="34" charset="0"/>
            </a:endParaRPr>
          </a:p>
          <a:p>
            <a:pPr marL="120650">
              <a:defRPr/>
            </a:pPr>
            <a:r>
              <a:rPr lang="en-US" sz="1100" dirty="0">
                <a:latin typeface="Maiandra GD" pitchFamily="34" charset="0"/>
                <a:sym typeface="Wingdings"/>
              </a:rPr>
              <a:t>       </a:t>
            </a:r>
            <a:endParaRPr lang="en-US" sz="1100" b="1" dirty="0">
              <a:latin typeface="Maiandra GD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15200" y="3886200"/>
            <a:ext cx="1524000" cy="640080"/>
          </a:xfrm>
          <a:prstGeom prst="rect">
            <a:avLst/>
          </a:prstGeom>
          <a:solidFill>
            <a:srgbClr val="9DDCEB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b="1" u="sng" dirty="0">
                <a:latin typeface="Maiandra GD" pitchFamily="34" charset="0"/>
              </a:rPr>
              <a:t>LICENSING</a:t>
            </a:r>
          </a:p>
          <a:p>
            <a:pPr algn="ctr">
              <a:defRPr/>
            </a:pPr>
            <a:r>
              <a:rPr lang="en-US" sz="1200" b="1" dirty="0" smtClean="0">
                <a:latin typeface="Maiandra GD" pitchFamily="34" charset="0"/>
                <a:sym typeface="Wingdings 3"/>
              </a:rPr>
              <a:t></a:t>
            </a:r>
            <a:r>
              <a:rPr lang="en-US" sz="1200" b="1" dirty="0">
                <a:latin typeface="Maiandra GD" pitchFamily="34" charset="0"/>
              </a:rPr>
              <a:t>Provider ID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00400" y="1676400"/>
            <a:ext cx="2286000" cy="1692771"/>
          </a:xfrm>
          <a:prstGeom prst="rect">
            <a:avLst/>
          </a:prstGeom>
          <a:solidFill>
            <a:srgbClr val="61C5D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1600" b="1" u="sng" dirty="0" smtClean="0">
              <a:latin typeface="Maiandra GD" pitchFamily="34" charset="0"/>
            </a:endParaRPr>
          </a:p>
          <a:p>
            <a:pPr algn="ctr">
              <a:defRPr/>
            </a:pPr>
            <a:r>
              <a:rPr lang="en-US" sz="1600" b="1" u="sng" dirty="0" smtClean="0">
                <a:latin typeface="Maiandra GD" pitchFamily="34" charset="0"/>
              </a:rPr>
              <a:t>Longitudinal </a:t>
            </a:r>
            <a:r>
              <a:rPr lang="en-US" sz="1600" b="1" u="sng" dirty="0">
                <a:latin typeface="Maiandra GD" pitchFamily="34" charset="0"/>
              </a:rPr>
              <a:t>Data </a:t>
            </a:r>
            <a:r>
              <a:rPr lang="en-US" sz="1600" b="1" u="sng" dirty="0" smtClean="0">
                <a:latin typeface="Maiandra GD" pitchFamily="34" charset="0"/>
              </a:rPr>
              <a:t>Set</a:t>
            </a:r>
          </a:p>
          <a:p>
            <a:pPr algn="ctr">
              <a:defRPr/>
            </a:pPr>
            <a:endParaRPr lang="en-US" sz="1000" b="1" u="sng" dirty="0">
              <a:latin typeface="Maiandra GD" pitchFamily="34" charset="0"/>
            </a:endParaRPr>
          </a:p>
          <a:p>
            <a:pPr algn="ctr">
              <a:defRPr/>
            </a:pPr>
            <a:r>
              <a:rPr lang="en-US" sz="1600" b="1" u="sng" dirty="0" smtClean="0">
                <a:latin typeface="Maiandra GD" pitchFamily="34" charset="0"/>
              </a:rPr>
              <a:t>Early Childhood Data Warehouse (ECDW)</a:t>
            </a:r>
            <a:endParaRPr lang="en-US" sz="1600" b="1" u="sng" dirty="0">
              <a:latin typeface="Maiandra GD" pitchFamily="34" charset="0"/>
            </a:endParaRPr>
          </a:p>
          <a:p>
            <a:pPr algn="ctr">
              <a:defRPr/>
            </a:pPr>
            <a:r>
              <a:rPr lang="en-US" sz="1400" b="1" dirty="0">
                <a:latin typeface="Maiandra GD" pitchFamily="34" charset="0"/>
                <a:sym typeface="Webdings"/>
              </a:rPr>
              <a:t></a:t>
            </a:r>
            <a:r>
              <a:rPr lang="en-US" sz="1400" b="1" dirty="0">
                <a:latin typeface="Maiandra GD" pitchFamily="34" charset="0"/>
              </a:rPr>
              <a:t>USID </a:t>
            </a:r>
            <a:r>
              <a:rPr lang="en-US" sz="1400" b="1" dirty="0" smtClean="0">
                <a:latin typeface="Maiandra GD" pitchFamily="34" charset="0"/>
              </a:rPr>
              <a:t>, Provider ID</a:t>
            </a:r>
          </a:p>
          <a:p>
            <a:pPr algn="ctr">
              <a:defRPr/>
            </a:pPr>
            <a:endParaRPr lang="en-US" sz="1600" b="1" dirty="0">
              <a:latin typeface="Maiandra GD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6674" y="4812269"/>
            <a:ext cx="2651760" cy="1005840"/>
          </a:xfrm>
          <a:prstGeom prst="rect">
            <a:avLst/>
          </a:prstGeom>
          <a:solidFill>
            <a:srgbClr val="CCECF4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u="sng" dirty="0" smtClean="0">
                <a:latin typeface="Maiandra GD" pitchFamily="34" charset="0"/>
              </a:rPr>
              <a:t>Electronic Inspections</a:t>
            </a:r>
            <a:endParaRPr lang="en-US" b="1" u="sng" dirty="0">
              <a:latin typeface="Maiandra GD" pitchFamily="34" charset="0"/>
            </a:endParaRPr>
          </a:p>
          <a:p>
            <a:pPr algn="ctr">
              <a:defRPr/>
            </a:pPr>
            <a:r>
              <a:rPr lang="en-US" sz="1400" b="1" dirty="0" smtClean="0">
                <a:latin typeface="Maiandra GD" pitchFamily="34" charset="0"/>
              </a:rPr>
              <a:t>Compliance, </a:t>
            </a:r>
          </a:p>
          <a:p>
            <a:pPr algn="ctr">
              <a:defRPr/>
            </a:pPr>
            <a:r>
              <a:rPr lang="en-US" sz="1400" b="1" dirty="0" smtClean="0">
                <a:latin typeface="Maiandra GD" pitchFamily="34" charset="0"/>
              </a:rPr>
              <a:t>Capacity Utilization Rates, </a:t>
            </a:r>
            <a:r>
              <a:rPr lang="en-US" sz="1400" b="1" dirty="0">
                <a:latin typeface="Maiandra GD" pitchFamily="34" charset="0"/>
              </a:rPr>
              <a:t>etc</a:t>
            </a:r>
            <a:r>
              <a:rPr lang="en-US" sz="1400" b="1" dirty="0" smtClean="0">
                <a:latin typeface="Maiandra GD" pitchFamily="34" charset="0"/>
              </a:rPr>
              <a:t>.</a:t>
            </a:r>
          </a:p>
          <a:p>
            <a:pPr algn="ctr">
              <a:defRPr/>
            </a:pPr>
            <a:r>
              <a:rPr lang="en-US" sz="1200" b="1" dirty="0" smtClean="0">
                <a:latin typeface="Maiandra GD" pitchFamily="34" charset="0"/>
                <a:sym typeface="Wingdings 3"/>
              </a:rPr>
              <a:t></a:t>
            </a:r>
            <a:r>
              <a:rPr lang="en-US" sz="1200" b="1" dirty="0" smtClean="0">
                <a:latin typeface="Maiandra GD" pitchFamily="34" charset="0"/>
              </a:rPr>
              <a:t>Provider ID</a:t>
            </a:r>
          </a:p>
          <a:p>
            <a:pPr algn="ctr">
              <a:defRPr/>
            </a:pPr>
            <a:endParaRPr lang="en-US" sz="1400" dirty="0">
              <a:latin typeface="Maiandra GD" pitchFamily="34" charset="0"/>
            </a:endParaRPr>
          </a:p>
        </p:txBody>
      </p:sp>
      <p:cxnSp>
        <p:nvCxnSpPr>
          <p:cNvPr id="46" name="Elbow Connector 19"/>
          <p:cNvCxnSpPr/>
          <p:nvPr/>
        </p:nvCxnSpPr>
        <p:spPr>
          <a:xfrm rot="5400000" flipH="1" flipV="1">
            <a:off x="2505551" y="3805713"/>
            <a:ext cx="1728788" cy="822960"/>
          </a:xfrm>
          <a:prstGeom prst="bentConnector3">
            <a:avLst>
              <a:gd name="adj1" fmla="val -1501"/>
            </a:avLst>
          </a:prstGeom>
          <a:ln w="28575">
            <a:solidFill>
              <a:srgbClr val="1E76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5400000">
            <a:off x="3313908" y="4381502"/>
            <a:ext cx="2058192" cy="793"/>
          </a:xfrm>
          <a:prstGeom prst="bentConnector3">
            <a:avLst>
              <a:gd name="adj1" fmla="val 50000"/>
            </a:avLst>
          </a:prstGeom>
          <a:ln w="50800">
            <a:solidFill>
              <a:srgbClr val="1E76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0400" y="5417403"/>
            <a:ext cx="2362200" cy="830997"/>
          </a:xfrm>
          <a:prstGeom prst="rect">
            <a:avLst/>
          </a:prstGeom>
          <a:solidFill>
            <a:srgbClr val="61C5D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u="sng" dirty="0">
                <a:latin typeface="Maiandra GD" pitchFamily="34" charset="0"/>
              </a:rPr>
              <a:t>Longitudinal Data Sets</a:t>
            </a:r>
          </a:p>
          <a:p>
            <a:pPr algn="ctr">
              <a:defRPr/>
            </a:pPr>
            <a:r>
              <a:rPr lang="en-US" sz="1600" b="1" u="sng" dirty="0">
                <a:latin typeface="Maiandra GD" pitchFamily="34" charset="0"/>
              </a:rPr>
              <a:t>K-12</a:t>
            </a:r>
          </a:p>
          <a:p>
            <a:pPr algn="ctr">
              <a:defRPr/>
            </a:pPr>
            <a:r>
              <a:rPr lang="en-US" sz="1400" b="1" dirty="0">
                <a:latin typeface="Maiandra GD" pitchFamily="34" charset="0"/>
                <a:sym typeface="Webdings"/>
              </a:rPr>
              <a:t></a:t>
            </a:r>
            <a:r>
              <a:rPr lang="en-US" sz="1400" b="1" dirty="0">
                <a:latin typeface="Maiandra GD" pitchFamily="34" charset="0"/>
              </a:rPr>
              <a:t>USID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600" y="3987225"/>
            <a:ext cx="2743200" cy="584775"/>
          </a:xfrm>
          <a:prstGeom prst="rect">
            <a:avLst/>
          </a:prstGeom>
          <a:solidFill>
            <a:srgbClr val="CCECF4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u="sng" dirty="0">
                <a:latin typeface="Maiandra GD" pitchFamily="34" charset="0"/>
              </a:rPr>
              <a:t>Public Pre-K Enrollments</a:t>
            </a:r>
          </a:p>
          <a:p>
            <a:pPr algn="ctr">
              <a:defRPr/>
            </a:pPr>
            <a:r>
              <a:rPr lang="en-US" sz="1400" b="1" dirty="0">
                <a:latin typeface="Maiandra GD" pitchFamily="34" charset="0"/>
                <a:sym typeface="Webdings"/>
              </a:rPr>
              <a:t></a:t>
            </a:r>
            <a:r>
              <a:rPr lang="en-US" sz="1400" b="1" dirty="0">
                <a:latin typeface="Maiandra GD" pitchFamily="34" charset="0"/>
              </a:rPr>
              <a:t>USID </a:t>
            </a:r>
          </a:p>
        </p:txBody>
      </p:sp>
      <p:cxnSp>
        <p:nvCxnSpPr>
          <p:cNvPr id="52" name="Elbow Connector 19"/>
          <p:cNvCxnSpPr/>
          <p:nvPr/>
        </p:nvCxnSpPr>
        <p:spPr>
          <a:xfrm rot="5400000" flipH="1" flipV="1">
            <a:off x="2865120" y="3611880"/>
            <a:ext cx="822960" cy="457200"/>
          </a:xfrm>
          <a:prstGeom prst="bentConnector3">
            <a:avLst>
              <a:gd name="adj1" fmla="val -2481"/>
            </a:avLst>
          </a:prstGeom>
          <a:ln w="28575">
            <a:solidFill>
              <a:srgbClr val="1E76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0800000" flipV="1">
            <a:off x="5562600" y="1981200"/>
            <a:ext cx="838200" cy="381000"/>
          </a:xfrm>
          <a:prstGeom prst="bentConnector3">
            <a:avLst>
              <a:gd name="adj1" fmla="val 50000"/>
            </a:avLst>
          </a:prstGeom>
          <a:ln w="28575">
            <a:solidFill>
              <a:srgbClr val="1E76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2" name="TextBox 53"/>
          <p:cNvSpPr txBox="1">
            <a:spLocks noChangeArrowheads="1"/>
          </p:cNvSpPr>
          <p:nvPr/>
        </p:nvSpPr>
        <p:spPr bwMode="auto">
          <a:xfrm>
            <a:off x="6400800" y="1600201"/>
            <a:ext cx="2362200" cy="1015663"/>
          </a:xfrm>
          <a:prstGeom prst="rect">
            <a:avLst/>
          </a:prstGeom>
          <a:solidFill>
            <a:srgbClr val="CCECF4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u="sng" dirty="0">
                <a:latin typeface="Maiandra GD" pitchFamily="34" charset="0"/>
              </a:rPr>
              <a:t>Private Pre-K</a:t>
            </a:r>
          </a:p>
          <a:p>
            <a:pPr algn="ctr">
              <a:defRPr/>
            </a:pPr>
            <a:r>
              <a:rPr lang="en-US" sz="1600" b="1" u="sng" dirty="0">
                <a:latin typeface="Maiandra GD" pitchFamily="34" charset="0"/>
              </a:rPr>
              <a:t>Head Start</a:t>
            </a:r>
          </a:p>
          <a:p>
            <a:pPr algn="ctr">
              <a:defRPr/>
            </a:pPr>
            <a:r>
              <a:rPr lang="en-US" sz="1400" b="1" spc="-100" dirty="0">
                <a:latin typeface="Maiandra GD" pitchFamily="34" charset="0"/>
              </a:rPr>
              <a:t>Enrollment </a:t>
            </a:r>
            <a:r>
              <a:rPr lang="en-US" sz="1400" b="1" spc="-100" dirty="0" smtClean="0">
                <a:latin typeface="Maiandra GD" pitchFamily="34" charset="0"/>
              </a:rPr>
              <a:t>and Attendance Data</a:t>
            </a:r>
            <a:r>
              <a:rPr lang="en-US" sz="1400" b="1" dirty="0" smtClean="0">
                <a:latin typeface="Maiandra GD" pitchFamily="34" charset="0"/>
              </a:rPr>
              <a:t> </a:t>
            </a:r>
            <a:r>
              <a:rPr lang="en-US" sz="1200" b="1" dirty="0" smtClean="0">
                <a:latin typeface="Maiandra GD" pitchFamily="34" charset="0"/>
              </a:rPr>
              <a:t>(</a:t>
            </a:r>
            <a:r>
              <a:rPr lang="en-US" sz="1200" b="1" spc="-100" dirty="0" smtClean="0">
                <a:latin typeface="Maiandra GD" pitchFamily="34" charset="0"/>
                <a:sym typeface="Webdings"/>
              </a:rPr>
              <a:t> U</a:t>
            </a:r>
            <a:r>
              <a:rPr lang="en-US" sz="1200" b="1" dirty="0" smtClean="0">
                <a:latin typeface="Maiandra GD" pitchFamily="34" charset="0"/>
              </a:rPr>
              <a:t>SID, Provider ID)</a:t>
            </a:r>
            <a:endParaRPr lang="en-US" sz="1200" b="1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5334001"/>
            <a:ext cx="1524000" cy="731520"/>
          </a:xfrm>
          <a:prstGeom prst="rect">
            <a:avLst/>
          </a:prstGeom>
          <a:solidFill>
            <a:srgbClr val="9DDCEB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u="sng" dirty="0" smtClean="0">
                <a:latin typeface="Maiandra GD" pitchFamily="34" charset="0"/>
              </a:rPr>
              <a:t>Approved </a:t>
            </a:r>
            <a:r>
              <a:rPr lang="en-US" sz="1300" b="1" u="sng" dirty="0" smtClean="0">
                <a:latin typeface="Maiandra GD" pitchFamily="34" charset="0"/>
              </a:rPr>
              <a:t> </a:t>
            </a:r>
            <a:r>
              <a:rPr lang="en-US" sz="1200" b="1" u="sng" dirty="0" smtClean="0">
                <a:latin typeface="Maiandra GD" pitchFamily="34" charset="0"/>
              </a:rPr>
              <a:t>Education</a:t>
            </a:r>
            <a:r>
              <a:rPr lang="en-US" sz="1300" b="1" u="sng" dirty="0" smtClean="0">
                <a:latin typeface="Maiandra GD" pitchFamily="34" charset="0"/>
              </a:rPr>
              <a:t> </a:t>
            </a:r>
            <a:r>
              <a:rPr lang="en-US" sz="1200" b="1" u="sng" dirty="0" smtClean="0">
                <a:latin typeface="Maiandra GD" pitchFamily="34" charset="0"/>
              </a:rPr>
              <a:t>Program</a:t>
            </a:r>
            <a:endParaRPr lang="en-US" sz="1200" b="1" u="sng" dirty="0">
              <a:latin typeface="Maiandra GD" pitchFamily="34" charset="0"/>
            </a:endParaRPr>
          </a:p>
          <a:p>
            <a:pPr algn="ctr">
              <a:defRPr/>
            </a:pPr>
            <a:r>
              <a:rPr lang="en-US" sz="1200" b="1" dirty="0">
                <a:latin typeface="Maiandra GD" pitchFamily="34" charset="0"/>
                <a:sym typeface="Wingdings 3"/>
              </a:rPr>
              <a:t></a:t>
            </a:r>
            <a:r>
              <a:rPr lang="en-US" sz="1200" b="1" dirty="0">
                <a:latin typeface="Maiandra GD" pitchFamily="34" charset="0"/>
              </a:rPr>
              <a:t>Provider </a:t>
            </a:r>
            <a:r>
              <a:rPr lang="en-US" sz="1200" b="1" dirty="0" smtClean="0">
                <a:latin typeface="Maiandra GD" pitchFamily="34" charset="0"/>
              </a:rPr>
              <a:t>ID</a:t>
            </a:r>
          </a:p>
          <a:p>
            <a:pPr>
              <a:defRPr/>
            </a:pPr>
            <a:r>
              <a:rPr lang="en-US" sz="1200" b="1" dirty="0" smtClean="0">
                <a:latin typeface="Maiandra GD" pitchFamily="34" charset="0"/>
                <a:sym typeface="Wingdings 3"/>
              </a:rPr>
              <a:t> </a:t>
            </a:r>
            <a:endParaRPr lang="en-US" sz="1200" b="1" dirty="0">
              <a:latin typeface="Maiandra GD" pitchFamily="34" charset="0"/>
            </a:endParaRPr>
          </a:p>
          <a:p>
            <a:pPr marL="120650">
              <a:defRPr/>
            </a:pPr>
            <a:r>
              <a:rPr lang="en-US" sz="1100" dirty="0">
                <a:latin typeface="Maiandra GD" pitchFamily="34" charset="0"/>
                <a:sym typeface="Wingdings"/>
              </a:rPr>
              <a:t>       </a:t>
            </a:r>
            <a:endParaRPr lang="en-US" sz="1100" b="1" dirty="0">
              <a:latin typeface="Maiandra G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5334000"/>
            <a:ext cx="1524000" cy="731520"/>
          </a:xfrm>
          <a:prstGeom prst="rect">
            <a:avLst/>
          </a:prstGeom>
          <a:solidFill>
            <a:srgbClr val="9DDCEB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00" b="1" u="sng" dirty="0" smtClean="0">
                <a:latin typeface="Maiandra GD" pitchFamily="34" charset="0"/>
              </a:rPr>
              <a:t>Program Funding</a:t>
            </a:r>
            <a:endParaRPr lang="en-US" sz="1300" b="1" u="sng" dirty="0">
              <a:latin typeface="Maiandra GD" pitchFamily="34" charset="0"/>
            </a:endParaRPr>
          </a:p>
          <a:p>
            <a:pPr algn="ctr">
              <a:defRPr/>
            </a:pPr>
            <a:r>
              <a:rPr lang="en-US" sz="1200" b="1" dirty="0">
                <a:latin typeface="Maiandra GD" pitchFamily="34" charset="0"/>
                <a:sym typeface="Wingdings 3"/>
              </a:rPr>
              <a:t></a:t>
            </a:r>
            <a:r>
              <a:rPr lang="en-US" sz="1200" b="1" dirty="0">
                <a:latin typeface="Maiandra GD" pitchFamily="34" charset="0"/>
              </a:rPr>
              <a:t>Provider </a:t>
            </a:r>
            <a:r>
              <a:rPr lang="en-US" sz="1200" b="1" dirty="0" smtClean="0">
                <a:latin typeface="Maiandra GD" pitchFamily="34" charset="0"/>
              </a:rPr>
              <a:t>ID</a:t>
            </a:r>
          </a:p>
          <a:p>
            <a:pPr>
              <a:defRPr/>
            </a:pPr>
            <a:r>
              <a:rPr lang="en-US" sz="1200" b="1" dirty="0" smtClean="0">
                <a:latin typeface="Maiandra GD" pitchFamily="34" charset="0"/>
                <a:sym typeface="Wingdings 3"/>
              </a:rPr>
              <a:t>   </a:t>
            </a:r>
            <a:endParaRPr lang="en-US" sz="1200" b="1" dirty="0">
              <a:latin typeface="Maiandra GD" pitchFamily="34" charset="0"/>
            </a:endParaRPr>
          </a:p>
          <a:p>
            <a:pPr marL="120650">
              <a:defRPr/>
            </a:pPr>
            <a:r>
              <a:rPr lang="en-US" sz="1100" dirty="0">
                <a:latin typeface="Maiandra GD" pitchFamily="34" charset="0"/>
                <a:sym typeface="Wingdings"/>
              </a:rPr>
              <a:t>       </a:t>
            </a:r>
            <a:endParaRPr lang="en-US" sz="1100" b="1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rot="10800000" flipV="1">
            <a:off x="5486400" y="3863975"/>
            <a:ext cx="1546225" cy="14700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Maryland’s Early Childhood Accountability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960" y="1056568"/>
            <a:ext cx="2743200" cy="11695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165100" dist="50800" dir="66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 w="69850"/>
            <a:bevelB w="57150" h="57150"/>
          </a:sp3d>
        </p:spPr>
        <p:txBody>
          <a:bodyPr>
            <a:spAutoFit/>
          </a:bodyPr>
          <a:lstStyle/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1400" b="1" dirty="0">
                <a:latin typeface="Maiandra GD" pitchFamily="34" charset="0"/>
              </a:rPr>
              <a:t>Data management</a:t>
            </a:r>
          </a:p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1400" b="1" dirty="0">
                <a:latin typeface="Maiandra GD" pitchFamily="34" charset="0"/>
              </a:rPr>
              <a:t>Research</a:t>
            </a:r>
          </a:p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1400" b="1" dirty="0">
                <a:latin typeface="Maiandra GD" pitchFamily="34" charset="0"/>
              </a:rPr>
              <a:t>Program improvement</a:t>
            </a:r>
          </a:p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1400" b="1" dirty="0">
                <a:latin typeface="Maiandra GD" pitchFamily="34" charset="0"/>
              </a:rPr>
              <a:t>Interagency planning </a:t>
            </a:r>
          </a:p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1400" b="1" dirty="0">
                <a:latin typeface="Maiandra GD" pitchFamily="34" charset="0"/>
              </a:rPr>
              <a:t>Policy analysis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124200" y="2819400"/>
            <a:ext cx="3276600" cy="1905000"/>
            <a:chOff x="3124200" y="2819400"/>
            <a:chExt cx="3276600" cy="1905000"/>
          </a:xfrm>
        </p:grpSpPr>
        <p:sp>
          <p:nvSpPr>
            <p:cNvPr id="7" name="Oval 6"/>
            <p:cNvSpPr/>
            <p:nvPr/>
          </p:nvSpPr>
          <p:spPr>
            <a:xfrm>
              <a:off x="3124200" y="2819400"/>
              <a:ext cx="3276600" cy="1905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42" name="TextBox 7"/>
            <p:cNvSpPr txBox="1">
              <a:spLocks noChangeArrowheads="1"/>
            </p:cNvSpPr>
            <p:nvPr/>
          </p:nvSpPr>
          <p:spPr bwMode="auto">
            <a:xfrm>
              <a:off x="3200400" y="3233471"/>
              <a:ext cx="32004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dirty="0">
                  <a:latin typeface="Maiandra GD" pitchFamily="34" charset="0"/>
                </a:rPr>
                <a:t>MMSR Kindergarten Assessment Data</a:t>
              </a:r>
            </a:p>
            <a:p>
              <a:pPr algn="ctr"/>
              <a:r>
                <a:rPr lang="en-US" sz="2400" b="1" dirty="0">
                  <a:latin typeface="Maiandra GD" pitchFamily="34" charset="0"/>
                </a:rPr>
                <a:t>(</a:t>
              </a:r>
              <a:r>
                <a:rPr lang="en-US" sz="2400" b="1" dirty="0" smtClean="0">
                  <a:latin typeface="Maiandra GD" pitchFamily="34" charset="0"/>
                </a:rPr>
                <a:t>2001-2011)</a:t>
              </a:r>
              <a:endParaRPr lang="en-US" sz="2400" b="1" dirty="0">
                <a:latin typeface="Maiandra GD" pitchFamily="34" charset="0"/>
              </a:endParaRPr>
            </a:p>
          </p:txBody>
        </p:sp>
      </p:grp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3124200" y="1447800"/>
            <a:ext cx="13636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Maiandra GD" pitchFamily="34" charset="0"/>
              </a:rPr>
              <a:t>LEA’s</a:t>
            </a:r>
          </a:p>
          <a:p>
            <a:pPr algn="ctr"/>
            <a:r>
              <a:rPr lang="en-US" sz="1200" b="1" dirty="0">
                <a:latin typeface="Maiandra GD" pitchFamily="34" charset="0"/>
              </a:rPr>
              <a:t> </a:t>
            </a:r>
            <a:r>
              <a:rPr lang="en-US" sz="1200" dirty="0">
                <a:latin typeface="Maiandra GD" pitchFamily="34" charset="0"/>
              </a:rPr>
              <a:t>(Master Plan planning process)</a:t>
            </a:r>
          </a:p>
        </p:txBody>
      </p: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4572000" y="1524000"/>
            <a:ext cx="1317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Maiandra GD" pitchFamily="34" charset="0"/>
              </a:rPr>
              <a:t>Legislature</a:t>
            </a:r>
          </a:p>
          <a:p>
            <a:r>
              <a:rPr lang="en-US" sz="1200">
                <a:latin typeface="Maiandra GD" pitchFamily="34" charset="0"/>
              </a:rPr>
              <a:t>(Budget analysis)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1371600"/>
            <a:ext cx="1981200" cy="1107996"/>
          </a:xfrm>
          <a:prstGeom prst="rect">
            <a:avLst/>
          </a:prstGeom>
          <a:noFill/>
          <a:ln w="9525" cmpd="sng">
            <a:solidFill>
              <a:schemeClr val="tx2">
                <a:lumMod val="75000"/>
              </a:schemeClr>
            </a:solidFill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Maiandra GD" pitchFamily="34" charset="0"/>
              </a:rPr>
              <a:t>Ready at Five</a:t>
            </a:r>
          </a:p>
          <a:p>
            <a:pPr algn="ctr">
              <a:defRPr/>
            </a:pPr>
            <a:r>
              <a:rPr lang="en-US" sz="1200" dirty="0">
                <a:latin typeface="Maiandra GD" pitchFamily="34" charset="0"/>
              </a:rPr>
              <a:t>(Disseminate to local teachers for strategic planning, including Local Management Board)</a:t>
            </a:r>
          </a:p>
        </p:txBody>
      </p:sp>
      <p:sp>
        <p:nvSpPr>
          <p:cNvPr id="21517" name="TextBox 11"/>
          <p:cNvSpPr txBox="1">
            <a:spLocks noChangeArrowheads="1"/>
          </p:cNvSpPr>
          <p:nvPr/>
        </p:nvSpPr>
        <p:spPr bwMode="auto">
          <a:xfrm>
            <a:off x="6934200" y="2971800"/>
            <a:ext cx="1905000" cy="738188"/>
          </a:xfrm>
          <a:prstGeom prst="rect">
            <a:avLst/>
          </a:prstGeom>
          <a:noFill/>
          <a:ln w="635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aiandra GD" pitchFamily="34" charset="0"/>
              </a:rPr>
              <a:t>Research </a:t>
            </a:r>
          </a:p>
          <a:p>
            <a:pPr algn="ctr"/>
            <a:r>
              <a:rPr lang="en-US" sz="1200">
                <a:latin typeface="Maiandra GD" pitchFamily="34" charset="0"/>
              </a:rPr>
              <a:t>(Child Care Cooperative Research Agreement)</a:t>
            </a:r>
          </a:p>
        </p:txBody>
      </p:sp>
      <p:sp>
        <p:nvSpPr>
          <p:cNvPr id="21518" name="TextBox 12"/>
          <p:cNvSpPr txBox="1">
            <a:spLocks noChangeArrowheads="1"/>
          </p:cNvSpPr>
          <p:nvPr/>
        </p:nvSpPr>
        <p:spPr bwMode="auto">
          <a:xfrm>
            <a:off x="7696200" y="3733800"/>
            <a:ext cx="1143000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Maiandra GD" pitchFamily="34" charset="0"/>
              </a:rPr>
              <a:t>Enhanced</a:t>
            </a:r>
          </a:p>
          <a:p>
            <a:pPr algn="ctr"/>
            <a:r>
              <a:rPr lang="en-US" sz="1400">
                <a:latin typeface="Maiandra GD" pitchFamily="34" charset="0"/>
              </a:rPr>
              <a:t>Admin Data</a:t>
            </a:r>
          </a:p>
        </p:txBody>
      </p:sp>
      <p:sp>
        <p:nvSpPr>
          <p:cNvPr id="21519" name="TextBox 13"/>
          <p:cNvSpPr txBox="1">
            <a:spLocks noChangeArrowheads="1"/>
          </p:cNvSpPr>
          <p:nvPr/>
        </p:nvSpPr>
        <p:spPr bwMode="auto">
          <a:xfrm>
            <a:off x="6400800" y="4648200"/>
            <a:ext cx="2514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aiandra GD" pitchFamily="34" charset="0"/>
              </a:rPr>
              <a:t>Governor’s Management for Results</a:t>
            </a:r>
          </a:p>
          <a:p>
            <a:pPr algn="ctr"/>
            <a:r>
              <a:rPr lang="en-US" sz="1200">
                <a:latin typeface="Maiandra GD" pitchFamily="34" charset="0"/>
              </a:rPr>
              <a:t>(Performance analysis by Dept. of Budget and Management)</a:t>
            </a:r>
          </a:p>
        </p:txBody>
      </p:sp>
      <p:sp>
        <p:nvSpPr>
          <p:cNvPr id="21520" name="TextBox 14"/>
          <p:cNvSpPr txBox="1">
            <a:spLocks noChangeArrowheads="1"/>
          </p:cNvSpPr>
          <p:nvPr/>
        </p:nvSpPr>
        <p:spPr bwMode="auto">
          <a:xfrm>
            <a:off x="4495800" y="5410200"/>
            <a:ext cx="15906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aiandra GD" pitchFamily="34" charset="0"/>
              </a:rPr>
              <a:t>MSDE </a:t>
            </a:r>
          </a:p>
          <a:p>
            <a:pPr algn="ctr"/>
            <a:r>
              <a:rPr lang="en-US" sz="1400">
                <a:latin typeface="Maiandra GD" pitchFamily="34" charset="0"/>
              </a:rPr>
              <a:t>(Planning process and dissemination)</a:t>
            </a:r>
          </a:p>
        </p:txBody>
      </p:sp>
      <p:sp>
        <p:nvSpPr>
          <p:cNvPr id="21521" name="TextBox 15"/>
          <p:cNvSpPr txBox="1">
            <a:spLocks noChangeArrowheads="1"/>
          </p:cNvSpPr>
          <p:nvPr/>
        </p:nvSpPr>
        <p:spPr bwMode="auto">
          <a:xfrm>
            <a:off x="2743200" y="5715000"/>
            <a:ext cx="1447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Maiandra GD" pitchFamily="34" charset="0"/>
              </a:rPr>
              <a:t>Longitudinal Data </a:t>
            </a:r>
            <a:r>
              <a:rPr lang="en-US" b="1" dirty="0" smtClean="0">
                <a:latin typeface="Maiandra GD" pitchFamily="34" charset="0"/>
              </a:rPr>
              <a:t>System</a:t>
            </a:r>
            <a:endParaRPr lang="en-US" b="1" dirty="0">
              <a:latin typeface="Maiandra GD" pitchFamily="34" charset="0"/>
            </a:endParaRPr>
          </a:p>
          <a:p>
            <a:pPr algn="ctr"/>
            <a:r>
              <a:rPr lang="en-US" sz="1400" dirty="0">
                <a:latin typeface="Maiandra GD" pitchFamily="34" charset="0"/>
              </a:rPr>
              <a:t>(K-12 Link)</a:t>
            </a:r>
          </a:p>
        </p:txBody>
      </p:sp>
      <p:sp>
        <p:nvSpPr>
          <p:cNvPr id="21522" name="TextBox 16"/>
          <p:cNvSpPr txBox="1">
            <a:spLocks noChangeArrowheads="1"/>
          </p:cNvSpPr>
          <p:nvPr/>
        </p:nvSpPr>
        <p:spPr bwMode="auto">
          <a:xfrm>
            <a:off x="1143000" y="5105400"/>
            <a:ext cx="1295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aiandra GD" pitchFamily="34" charset="0"/>
              </a:rPr>
              <a:t>K Teachers</a:t>
            </a:r>
          </a:p>
          <a:p>
            <a:pPr algn="ctr"/>
            <a:r>
              <a:rPr lang="en-US" sz="1200">
                <a:latin typeface="Maiandra GD" pitchFamily="34" charset="0"/>
              </a:rPr>
              <a:t>(Classroom use and diagnostic tool)</a:t>
            </a:r>
          </a:p>
        </p:txBody>
      </p:sp>
      <p:sp>
        <p:nvSpPr>
          <p:cNvPr id="21523" name="TextBox 17"/>
          <p:cNvSpPr txBox="1">
            <a:spLocks noChangeArrowheads="1"/>
          </p:cNvSpPr>
          <p:nvPr/>
        </p:nvSpPr>
        <p:spPr bwMode="auto">
          <a:xfrm>
            <a:off x="381000" y="3505200"/>
            <a:ext cx="1752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aiandra GD" pitchFamily="34" charset="0"/>
              </a:rPr>
              <a:t>Early care and education providers</a:t>
            </a:r>
          </a:p>
          <a:p>
            <a:pPr algn="ctr"/>
            <a:r>
              <a:rPr lang="en-US" sz="1200">
                <a:latin typeface="Maiandra GD" pitchFamily="34" charset="0"/>
              </a:rPr>
              <a:t>(Align programs to meet readiness outcomes)</a:t>
            </a:r>
          </a:p>
        </p:txBody>
      </p:sp>
      <p:sp>
        <p:nvSpPr>
          <p:cNvPr id="21524" name="TextBox 18"/>
          <p:cNvSpPr txBox="1">
            <a:spLocks noChangeArrowheads="1"/>
          </p:cNvSpPr>
          <p:nvPr/>
        </p:nvSpPr>
        <p:spPr bwMode="auto">
          <a:xfrm>
            <a:off x="685800" y="2590800"/>
            <a:ext cx="2057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Maiandra GD" pitchFamily="34" charset="0"/>
              </a:rPr>
              <a:t>Judy Centers</a:t>
            </a:r>
          </a:p>
          <a:p>
            <a:pPr algn="ctr"/>
            <a:r>
              <a:rPr lang="en-US" sz="1200">
                <a:latin typeface="Maiandra GD" pitchFamily="34" charset="0"/>
              </a:rPr>
              <a:t>(RBA planning process, needs assessment)</a:t>
            </a:r>
          </a:p>
        </p:txBody>
      </p:sp>
      <p:sp>
        <p:nvSpPr>
          <p:cNvPr id="20" name="Right Arrow 19"/>
          <p:cNvSpPr/>
          <p:nvPr/>
        </p:nvSpPr>
        <p:spPr>
          <a:xfrm rot="15601141" flipV="1">
            <a:off x="3658394" y="2359819"/>
            <a:ext cx="685800" cy="26828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6436332" flipV="1">
            <a:off x="4767263" y="2328863"/>
            <a:ext cx="639762" cy="26511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8427794" flipV="1">
            <a:off x="5764213" y="2581275"/>
            <a:ext cx="731837" cy="265113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1409089" flipV="1">
            <a:off x="6396038" y="3238500"/>
            <a:ext cx="639762" cy="265113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103959" flipV="1">
            <a:off x="6096000" y="4579938"/>
            <a:ext cx="900113" cy="24606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Left-Right Arrow 24"/>
          <p:cNvSpPr/>
          <p:nvPr/>
        </p:nvSpPr>
        <p:spPr>
          <a:xfrm rot="4704824">
            <a:off x="4846638" y="5005388"/>
            <a:ext cx="650875" cy="269875"/>
          </a:xfrm>
          <a:prstGeom prst="left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9012056" flipV="1">
            <a:off x="2346325" y="4794250"/>
            <a:ext cx="1279525" cy="265113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Left-Right Arrow 26"/>
          <p:cNvSpPr/>
          <p:nvPr/>
        </p:nvSpPr>
        <p:spPr>
          <a:xfrm>
            <a:off x="1852613" y="3814763"/>
            <a:ext cx="1189037" cy="265112"/>
          </a:xfrm>
          <a:prstGeom prst="left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2155839" flipV="1">
            <a:off x="2540000" y="3017838"/>
            <a:ext cx="685800" cy="26511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0800000" flipV="1">
            <a:off x="4191000" y="5943600"/>
            <a:ext cx="381000" cy="304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7239000" y="3657600"/>
            <a:ext cx="458788" cy="401638"/>
            <a:chOff x="7466806" y="3582194"/>
            <a:chExt cx="457994" cy="457994"/>
          </a:xfrm>
        </p:grpSpPr>
        <p:cxnSp>
          <p:nvCxnSpPr>
            <p:cNvPr id="35" name="Straight Connector 34"/>
            <p:cNvCxnSpPr/>
            <p:nvPr/>
          </p:nvCxnSpPr>
          <p:spPr>
            <a:xfrm rot="5400000">
              <a:off x="7238602" y="3810398"/>
              <a:ext cx="457994" cy="15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468391" y="4038377"/>
              <a:ext cx="456409" cy="181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0"/>
          <p:cNvGrpSpPr>
            <a:grpSpLocks/>
          </p:cNvGrpSpPr>
          <p:nvPr/>
        </p:nvGrpSpPr>
        <p:grpSpPr bwMode="auto">
          <a:xfrm rot="5400000">
            <a:off x="3961606" y="4953794"/>
            <a:ext cx="277813" cy="1343025"/>
            <a:chOff x="7466806" y="3582194"/>
            <a:chExt cx="457994" cy="457994"/>
          </a:xfrm>
        </p:grpSpPr>
        <p:cxnSp>
          <p:nvCxnSpPr>
            <p:cNvPr id="41" name="Straight Connector 40"/>
            <p:cNvCxnSpPr/>
            <p:nvPr/>
          </p:nvCxnSpPr>
          <p:spPr>
            <a:xfrm rot="5400000">
              <a:off x="7239389" y="3812859"/>
              <a:ext cx="457452" cy="26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7466806" y="4041812"/>
              <a:ext cx="457994" cy="16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Maiandra GD" pitchFamily="34" charset="0"/>
              </a:rPr>
              <a:t>Establish intra- and cross-departmental LDS project teams to guide policy and technical development – keep them apprised of new program initiatives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smtClean="0">
                <a:latin typeface="Maiandra GD" pitchFamily="34" charset="0"/>
              </a:rPr>
              <a:t>Keep costs down – leverage the technical know-how of State universities and colleges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smtClean="0">
                <a:latin typeface="Maiandra GD" pitchFamily="34" charset="0"/>
              </a:rPr>
              <a:t>Use Web-based applications and public portals – feed the LDS database directly whenever possible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Some LDS Development Strategies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14463"/>
          </a:xfrm>
        </p:spPr>
        <p:txBody>
          <a:bodyPr/>
          <a:lstStyle/>
          <a:p>
            <a:pPr algn="ctr">
              <a:buFont typeface="Wingdings 3" pitchFamily="18" charset="2"/>
              <a:buNone/>
              <a:defRPr/>
            </a:pPr>
            <a:r>
              <a:rPr lang="en-US" sz="2000" b="1" dirty="0" smtClean="0">
                <a:latin typeface="Maiandra GD" pitchFamily="34" charset="0"/>
              </a:rPr>
              <a:t>Visit Our Web-Site at:</a:t>
            </a:r>
          </a:p>
          <a:p>
            <a:pPr algn="ctr">
              <a:buFont typeface="Wingdings 3" pitchFamily="18" charset="2"/>
              <a:buNone/>
              <a:defRPr/>
            </a:pPr>
            <a:endParaRPr lang="en-US" sz="800" b="1" dirty="0" smtClean="0"/>
          </a:p>
          <a:p>
            <a:pPr algn="ctr">
              <a:buFont typeface="Wingdings 3" pitchFamily="18" charset="2"/>
              <a:buNone/>
              <a:defRPr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http://www.marylandpublicschools.org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latin typeface="Maiandra GD" pitchFamily="34" charset="0"/>
              </a:rPr>
              <a:t>For More Information</a:t>
            </a:r>
          </a:p>
        </p:txBody>
      </p:sp>
      <p:pic>
        <p:nvPicPr>
          <p:cNvPr id="26628" name="Picture 32" descr="MSD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667000"/>
            <a:ext cx="3429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905000" y="41148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Maiandra GD" pitchFamily="34" charset="0"/>
              </a:rPr>
              <a:t>Division of Early Childhood Development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2438400" y="48006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1E768C"/>
                </a:solidFill>
                <a:latin typeface="Maiandra GD" pitchFamily="34" charset="0"/>
              </a:rPr>
              <a:t>Phil Koshkin</a:t>
            </a:r>
            <a:endParaRPr lang="en-US" b="1" dirty="0">
              <a:solidFill>
                <a:srgbClr val="1E768C"/>
              </a:solidFill>
              <a:latin typeface="Maiandra GD" pitchFamily="34" charset="0"/>
            </a:endParaRPr>
          </a:p>
          <a:p>
            <a:pPr algn="ctr"/>
            <a:r>
              <a:rPr lang="en-US" b="1" dirty="0" smtClean="0">
                <a:solidFill>
                  <a:srgbClr val="1E768C"/>
                </a:solidFill>
                <a:latin typeface="Maiandra GD" pitchFamily="34" charset="0"/>
              </a:rPr>
              <a:t>Chief, Research and Evaluation Unit</a:t>
            </a:r>
            <a:endParaRPr lang="en-US" b="1" dirty="0">
              <a:solidFill>
                <a:srgbClr val="1E768C"/>
              </a:solidFill>
              <a:latin typeface="Maiandra GD" pitchFamily="34" charset="0"/>
            </a:endParaRPr>
          </a:p>
          <a:p>
            <a:pPr algn="ctr"/>
            <a:r>
              <a:rPr lang="en-US" b="1" dirty="0" smtClean="0">
                <a:solidFill>
                  <a:srgbClr val="1E768C"/>
                </a:solidFill>
                <a:latin typeface="Maiandra GD" pitchFamily="34" charset="0"/>
              </a:rPr>
              <a:t>phil.koshkin@msde.state.md.us</a:t>
            </a:r>
          </a:p>
          <a:p>
            <a:pPr algn="ctr"/>
            <a:r>
              <a:rPr lang="en-US" b="1" dirty="0" smtClean="0">
                <a:solidFill>
                  <a:srgbClr val="1E768C"/>
                </a:solidFill>
                <a:latin typeface="Maiandra GD" pitchFamily="34" charset="0"/>
              </a:rPr>
              <a:t>(410)767-7823</a:t>
            </a:r>
            <a:endParaRPr lang="en-US" b="1" dirty="0">
              <a:solidFill>
                <a:srgbClr val="1E768C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D 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DECD template</Template>
  <TotalTime>3041</TotalTime>
  <Words>537</Words>
  <Application>Microsoft Office PowerPoint</Application>
  <PresentationFormat>On-screen Show (4:3)</PresentationFormat>
  <Paragraphs>136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DECD template</vt:lpstr>
      <vt:lpstr>Building an Integrated Data System to Link Early Childhood Data with K-12</vt:lpstr>
      <vt:lpstr> State Level Governance Structure </vt:lpstr>
      <vt:lpstr>Keys to Developing an LDS</vt:lpstr>
      <vt:lpstr>Questions that Frame Data and Analysis</vt:lpstr>
      <vt:lpstr>MSDE Longitudinal Data System (Simplified model for Early Childhood)</vt:lpstr>
      <vt:lpstr>Maryland’s Early Childhood Accountability</vt:lpstr>
      <vt:lpstr>Some LDS Development Strategies</vt:lpstr>
      <vt:lpstr>For More Information</vt:lpstr>
    </vt:vector>
  </TitlesOfParts>
  <Company>msde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rgrafwal</dc:creator>
  <cp:lastModifiedBy>galchutt</cp:lastModifiedBy>
  <cp:revision>267</cp:revision>
  <dcterms:created xsi:type="dcterms:W3CDTF">2010-05-11T17:28:08Z</dcterms:created>
  <dcterms:modified xsi:type="dcterms:W3CDTF">2011-09-15T14:22:07Z</dcterms:modified>
</cp:coreProperties>
</file>