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8" r:id="rId1"/>
  </p:sldMasterIdLst>
  <p:notesMasterIdLst>
    <p:notesMasterId r:id="rId29"/>
  </p:notesMasterIdLst>
  <p:sldIdLst>
    <p:sldId id="256" r:id="rId2"/>
    <p:sldId id="277" r:id="rId3"/>
    <p:sldId id="278" r:id="rId4"/>
    <p:sldId id="279" r:id="rId5"/>
    <p:sldId id="283" r:id="rId6"/>
    <p:sldId id="257" r:id="rId7"/>
    <p:sldId id="258" r:id="rId8"/>
    <p:sldId id="260" r:id="rId9"/>
    <p:sldId id="259" r:id="rId10"/>
    <p:sldId id="261" r:id="rId11"/>
    <p:sldId id="262" r:id="rId12"/>
    <p:sldId id="263" r:id="rId13"/>
    <p:sldId id="264" r:id="rId14"/>
    <p:sldId id="265" r:id="rId15"/>
    <p:sldId id="266" r:id="rId16"/>
    <p:sldId id="267" r:id="rId17"/>
    <p:sldId id="268" r:id="rId18"/>
    <p:sldId id="269" r:id="rId19"/>
    <p:sldId id="270" r:id="rId20"/>
    <p:sldId id="271" r:id="rId21"/>
    <p:sldId id="285" r:id="rId22"/>
    <p:sldId id="272" r:id="rId23"/>
    <p:sldId id="273" r:id="rId24"/>
    <p:sldId id="274" r:id="rId25"/>
    <p:sldId id="284"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84" autoAdjust="0"/>
  </p:normalViewPr>
  <p:slideViewPr>
    <p:cSldViewPr snapToGrid="0" snapToObjects="1">
      <p:cViewPr varScale="1">
        <p:scale>
          <a:sx n="85" d="100"/>
          <a:sy n="85" d="100"/>
        </p:scale>
        <p:origin x="-72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93692-D514-E04E-A36B-6E5126CE25C2}" type="datetimeFigureOut">
              <a:rPr lang="en-US" smtClean="0"/>
              <a:pPr/>
              <a:t>10/18/2011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1373D-58B8-4E4B-B0C9-791A42BB2D1F}" type="slidenum">
              <a:rPr lang="en-US" smtClean="0"/>
              <a:pPr/>
              <a:t>‹#›</a:t>
            </a:fld>
            <a:endParaRPr lang="en-US"/>
          </a:p>
        </p:txBody>
      </p:sp>
    </p:spTree>
    <p:extLst>
      <p:ext uri="{BB962C8B-B14F-4D97-AF65-F5344CB8AC3E}">
        <p14:creationId xmlns:p14="http://schemas.microsoft.com/office/powerpoint/2010/main" xmlns="" val="23683597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1373D-58B8-4E4B-B0C9-791A42BB2D1F}" type="slidenum">
              <a:rPr lang="en-US" smtClean="0"/>
              <a:pPr/>
              <a:t>1</a:t>
            </a:fld>
            <a:endParaRPr lang="en-US"/>
          </a:p>
        </p:txBody>
      </p:sp>
    </p:spTree>
    <p:extLst>
      <p:ext uri="{BB962C8B-B14F-4D97-AF65-F5344CB8AC3E}">
        <p14:creationId xmlns:p14="http://schemas.microsoft.com/office/powerpoint/2010/main" xmlns="" val="3396892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Hot Topics is the </a:t>
            </a:r>
            <a:r>
              <a:rPr lang="en-US" baseline="0" dirty="0" smtClean="0"/>
              <a:t>place to find out about new information and resources posted on the KITS website, or on the KDHE or KSDE websites.  For example, currently there is a link to the Indicator 7 Q &amp; A developed by Tiffany and her KSDE colleagues to help local administrators understand the ECO data included this year for the first time in their district public reports.  There is also a link to the new case studies posted last spring to help teams work through the COSF scoring process for children receiving “speech-only” services.</a:t>
            </a:r>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11</a:t>
            </a:fld>
            <a:endParaRPr lang="en-US" dirty="0"/>
          </a:p>
        </p:txBody>
      </p:sp>
    </p:spTree>
    <p:extLst>
      <p:ext uri="{BB962C8B-B14F-4D97-AF65-F5344CB8AC3E}">
        <p14:creationId xmlns:p14="http://schemas.microsoft.com/office/powerpoint/2010/main" xmlns="" val="305005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who will be entering COSF data, there is a link to the OWS login, which takes</a:t>
            </a:r>
            <a:r>
              <a:rPr lang="en-US" baseline="0" dirty="0" smtClean="0"/>
              <a:t> you </a:t>
            </a:r>
            <a:r>
              <a:rPr lang="en-US" dirty="0" smtClean="0"/>
              <a:t>to the KSDE website. </a:t>
            </a:r>
            <a:r>
              <a:rPr lang="en-US" baseline="0" dirty="0" smtClean="0"/>
              <a:t> Networks and school districts determine locally who will be able to enter COSF data into the OWS.  Sometimes it is a district level data entry specialist; in some programs each practitioner enters his or her own data.</a:t>
            </a:r>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12</a:t>
            </a:fld>
            <a:endParaRPr lang="en-US" dirty="0"/>
          </a:p>
        </p:txBody>
      </p:sp>
    </p:spTree>
    <p:extLst>
      <p:ext uri="{BB962C8B-B14F-4D97-AF65-F5344CB8AC3E}">
        <p14:creationId xmlns:p14="http://schemas.microsoft.com/office/powerpoint/2010/main" xmlns="" val="2632011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t>The next link takes you to the collection of resources for administrators, </a:t>
            </a:r>
            <a:r>
              <a:rPr lang="en-US" dirty="0" smtClean="0"/>
              <a:t>including</a:t>
            </a:r>
            <a:r>
              <a:rPr lang="en-US" baseline="0" dirty="0" smtClean="0"/>
              <a:t> </a:t>
            </a:r>
            <a:r>
              <a:rPr lang="en-US" dirty="0" smtClean="0"/>
              <a:t>the </a:t>
            </a:r>
            <a:r>
              <a:rPr lang="en-US" dirty="0"/>
              <a:t>ECO Administrative Process Quality Rating </a:t>
            </a:r>
            <a:r>
              <a:rPr lang="en-US" dirty="0" smtClean="0"/>
              <a:t>Form, which </a:t>
            </a:r>
            <a:r>
              <a:rPr lang="en-US" dirty="0"/>
              <a:t>is a self-assessment checklist created to assist administrators in identifying the procedures that need to be in place for reporting and monitoring early childhood outcomes in their network or district</a:t>
            </a:r>
            <a:r>
              <a:rPr lang="en-US" dirty="0" smtClean="0"/>
              <a:t>. There is a similar process</a:t>
            </a:r>
            <a:r>
              <a:rPr lang="en-US" baseline="0" dirty="0" smtClean="0"/>
              <a:t> quality rating form for data entry personnel and direct service providers, as you will see.  </a:t>
            </a:r>
          </a:p>
          <a:p>
            <a:pPr marL="0" indent="0">
              <a:buFont typeface="Arial"/>
              <a:buNone/>
            </a:pPr>
            <a:r>
              <a:rPr lang="en-US" baseline="0" dirty="0" smtClean="0"/>
              <a:t>  </a:t>
            </a:r>
          </a:p>
          <a:p>
            <a:pPr marL="0" indent="0">
              <a:buFont typeface="Arial"/>
              <a:buNone/>
            </a:pPr>
            <a:r>
              <a:rPr lang="en-US" baseline="0" dirty="0" smtClean="0"/>
              <a:t>Here you can also download the User Guide for the Kansas Outcomes Web System, our own data system developed by the Kansas Department of Education in collaboration with the Kansas Department of Health and Environment, our lead agency for Part C infant toddler services.  </a:t>
            </a:r>
          </a:p>
          <a:p>
            <a:pPr marL="0" indent="0">
              <a:buFont typeface="Arial"/>
              <a:buNone/>
            </a:pPr>
            <a:endParaRPr lang="en-US" baseline="0" dirty="0" smtClean="0"/>
          </a:p>
          <a:p>
            <a:pPr marL="0" indent="0">
              <a:buFont typeface="Arial"/>
              <a:buNone/>
            </a:pPr>
            <a:r>
              <a:rPr lang="en-US" baseline="0" dirty="0" smtClean="0"/>
              <a:t>You also will notice that each training section includes the same PDF handout called “How to Keep Current With Kansas ECO Training and Guidance”.    You’ll see the content of that handout shortly.</a:t>
            </a:r>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13</a:t>
            </a:fld>
            <a:endParaRPr lang="en-US" dirty="0"/>
          </a:p>
        </p:txBody>
      </p:sp>
    </p:spTree>
    <p:extLst>
      <p:ext uri="{BB962C8B-B14F-4D97-AF65-F5344CB8AC3E}">
        <p14:creationId xmlns:p14="http://schemas.microsoft.com/office/powerpoint/2010/main" xmlns="" val="3246878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link for What a Data Entry Person Needs to Know and you will find :</a:t>
            </a:r>
          </a:p>
          <a:p>
            <a:r>
              <a:rPr lang="en-US" dirty="0"/>
              <a:t>The Procedural Checklist for Data Entry </a:t>
            </a:r>
            <a:r>
              <a:rPr lang="en-US" dirty="0" smtClean="0"/>
              <a:t>personnel which </a:t>
            </a:r>
            <a:r>
              <a:rPr lang="en-US" dirty="0"/>
              <a:t>is called the </a:t>
            </a:r>
            <a:r>
              <a:rPr lang="en-US" i="1" dirty="0"/>
              <a:t>Data Entry Process for ECO Quality Rating </a:t>
            </a:r>
            <a:r>
              <a:rPr lang="en-US" i="1" dirty="0" smtClean="0"/>
              <a:t>Form</a:t>
            </a:r>
          </a:p>
          <a:p>
            <a:r>
              <a:rPr lang="en-US" i="0" dirty="0" smtClean="0"/>
              <a:t>Here,</a:t>
            </a:r>
            <a:r>
              <a:rPr lang="en-US" i="0" baseline="0" dirty="0" smtClean="0"/>
              <a:t> also, you can download the OWS User Guide or login to KSDE Web Applications and the OWS to enter data, view or search for COSF ratings on specific children, or generate district or network reports. </a:t>
            </a:r>
            <a:endParaRPr lang="en-US" i="0"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14</a:t>
            </a:fld>
            <a:endParaRPr lang="en-US" dirty="0"/>
          </a:p>
        </p:txBody>
      </p:sp>
    </p:spTree>
    <p:extLst>
      <p:ext uri="{BB962C8B-B14F-4D97-AF65-F5344CB8AC3E}">
        <p14:creationId xmlns:p14="http://schemas.microsoft.com/office/powerpoint/2010/main" xmlns="" val="3132973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to What a Direct Service Provider needs to know takes you to a page that includes a lot of resources for the people actually doing the ratings.</a:t>
            </a:r>
          </a:p>
          <a:p>
            <a:pPr marL="168244" indent="-168244">
              <a:buFont typeface="Arial"/>
              <a:buChar char="•"/>
            </a:pPr>
            <a:r>
              <a:rPr lang="en-US" dirty="0"/>
              <a:t>The procedural checklist for direct service providers is called </a:t>
            </a:r>
            <a:r>
              <a:rPr lang="en-US" i="1" dirty="0"/>
              <a:t>the Child Outcome Summary Form Process Quality Rating </a:t>
            </a:r>
            <a:endParaRPr lang="en-US" i="1" dirty="0" smtClean="0"/>
          </a:p>
          <a:p>
            <a:pPr marL="168244" indent="-168244">
              <a:buFont typeface="Arial"/>
              <a:buChar char="•"/>
            </a:pPr>
            <a:r>
              <a:rPr lang="en-US" i="1" dirty="0" smtClean="0"/>
              <a:t>Kansas uses the COSF and,</a:t>
            </a:r>
            <a:r>
              <a:rPr lang="en-US" i="1" baseline="0" dirty="0" smtClean="0"/>
              <a:t> through our statewide training, encourages a COSF team process that includes the Documenting the Basis for the Rating Form and the Decision Tree. </a:t>
            </a:r>
            <a:endParaRPr lang="en-US" i="1" dirty="0" smtClean="0"/>
          </a:p>
          <a:p>
            <a:pPr marL="168244" indent="-168244">
              <a:buFont typeface="Arial"/>
              <a:buChar char="•"/>
            </a:pPr>
            <a:r>
              <a:rPr lang="en-US" dirty="0" smtClean="0"/>
              <a:t>The</a:t>
            </a:r>
            <a:r>
              <a:rPr lang="en-US" baseline="0" dirty="0" smtClean="0"/>
              <a:t> </a:t>
            </a:r>
            <a:r>
              <a:rPr lang="en-US" dirty="0" smtClean="0"/>
              <a:t>Matrix </a:t>
            </a:r>
            <a:r>
              <a:rPr lang="en-US" dirty="0"/>
              <a:t>of Curriculum-Based Assessments for Measuring Kansas Early Childhood </a:t>
            </a:r>
            <a:r>
              <a:rPr lang="en-US" dirty="0" smtClean="0"/>
              <a:t>Outcomes</a:t>
            </a:r>
            <a:r>
              <a:rPr lang="en-US" baseline="0" dirty="0" smtClean="0"/>
              <a:t> compares and contrasts the purpose, components, psychometric data, training and costs of the 8 curriculum based assessments required for use in determining COSF ratings. </a:t>
            </a:r>
            <a:endParaRPr lang="en-US" dirty="0"/>
          </a:p>
          <a:p>
            <a:pPr marL="168244" indent="-168244">
              <a:buFont typeface="Arial"/>
              <a:buChar char="•"/>
            </a:pPr>
            <a:r>
              <a:rPr lang="en-US" dirty="0" smtClean="0"/>
              <a:t>One</a:t>
            </a:r>
            <a:r>
              <a:rPr lang="en-US" baseline="0" dirty="0" smtClean="0"/>
              <a:t> of our team members aligned the Kansas Early Learning Standards document</a:t>
            </a:r>
            <a:r>
              <a:rPr lang="en-US" dirty="0" smtClean="0"/>
              <a:t> (KSELD) </a:t>
            </a:r>
            <a:r>
              <a:rPr lang="en-US" baseline="0" dirty="0" smtClean="0"/>
              <a:t>with the </a:t>
            </a:r>
            <a:r>
              <a:rPr lang="en-US" dirty="0" smtClean="0"/>
              <a:t>Early </a:t>
            </a:r>
            <a:r>
              <a:rPr lang="en-US" dirty="0"/>
              <a:t>Childhood Outcomes </a:t>
            </a:r>
            <a:r>
              <a:rPr lang="en-US" dirty="0" smtClean="0"/>
              <a:t>in a document that can be downloaded here</a:t>
            </a:r>
          </a:p>
          <a:p>
            <a:pPr marL="168244" indent="-168244">
              <a:buFont typeface="Arial"/>
              <a:buChar char="•"/>
            </a:pPr>
            <a:r>
              <a:rPr lang="en-US" dirty="0" smtClean="0"/>
              <a:t>The Impossible </a:t>
            </a:r>
            <a:r>
              <a:rPr lang="en-US" dirty="0"/>
              <a:t>Combinations of COSF </a:t>
            </a:r>
            <a:r>
              <a:rPr lang="en-US" dirty="0" smtClean="0"/>
              <a:t>Responses</a:t>
            </a:r>
            <a:r>
              <a:rPr lang="en-US" baseline="0" dirty="0" smtClean="0"/>
              <a:t> is an ECO Center resource</a:t>
            </a:r>
            <a:endParaRPr lang="en-US" dirty="0"/>
          </a:p>
          <a:p>
            <a:pPr marL="168244" indent="-168244">
              <a:buFont typeface="Arial"/>
              <a:buChar char="•"/>
            </a:pPr>
            <a:r>
              <a:rPr lang="en-US" dirty="0" smtClean="0"/>
              <a:t>COSF </a:t>
            </a:r>
            <a:r>
              <a:rPr lang="en-US" dirty="0"/>
              <a:t>examples </a:t>
            </a:r>
            <a:r>
              <a:rPr lang="en-US" dirty="0" smtClean="0"/>
              <a:t>– we’ll look at these in</a:t>
            </a:r>
            <a:r>
              <a:rPr lang="en-US" baseline="0" dirty="0" smtClean="0"/>
              <a:t> the trainers section, but they are included here for practitioners as well.</a:t>
            </a:r>
            <a:endParaRPr lang="en-US" dirty="0"/>
          </a:p>
          <a:p>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15</a:t>
            </a:fld>
            <a:endParaRPr lang="en-US" dirty="0"/>
          </a:p>
        </p:txBody>
      </p:sp>
    </p:spTree>
    <p:extLst>
      <p:ext uri="{BB962C8B-B14F-4D97-AF65-F5344CB8AC3E}">
        <p14:creationId xmlns:p14="http://schemas.microsoft.com/office/powerpoint/2010/main" xmlns="" val="1507671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folder is for the person or persons responsible for ensuring that all staff involved in making the ratings receive training initially and as new guidance is disseminated to districts and networks.</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16</a:t>
            </a:fld>
            <a:endParaRPr lang="en-US" dirty="0"/>
          </a:p>
        </p:txBody>
      </p:sp>
    </p:spTree>
    <p:extLst>
      <p:ext uri="{BB962C8B-B14F-4D97-AF65-F5344CB8AC3E}">
        <p14:creationId xmlns:p14="http://schemas.microsoft.com/office/powerpoint/2010/main" xmlns="" val="1677445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independent study was designed</a:t>
            </a:r>
            <a:r>
              <a:rPr lang="en-US" baseline="0" dirty="0" smtClean="0"/>
              <a:t> to be completed by an individual</a:t>
            </a:r>
            <a:r>
              <a:rPr lang="en-US" dirty="0" smtClean="0"/>
              <a:t> at his/her own pace. It’s divided into six short sections with material to review and activities to complete. This introductory material provides the basic information a practitioner will need in order to participate in the process developed by their network/district and will serve as reference as they are learning from their team members. It</a:t>
            </a:r>
            <a:r>
              <a:rPr lang="en-US" baseline="0" dirty="0" smtClean="0"/>
              <a:t> combines short voice-over-PPT presentations developed by the ECO Center staff with Kansas specific narrative written by Dr. </a:t>
            </a:r>
            <a:r>
              <a:rPr lang="en-US" baseline="0" dirty="0" err="1" smtClean="0"/>
              <a:t>Margy</a:t>
            </a:r>
            <a:r>
              <a:rPr lang="en-US" baseline="0" dirty="0" smtClean="0"/>
              <a:t> </a:t>
            </a:r>
            <a:r>
              <a:rPr lang="en-US" baseline="0" dirty="0" err="1" smtClean="0"/>
              <a:t>Hornback</a:t>
            </a:r>
            <a:r>
              <a:rPr lang="en-US" baseline="0" dirty="0" smtClean="0"/>
              <a:t>, former KITS TA specialist and Part B/619 coordinator.  </a:t>
            </a:r>
          </a:p>
          <a:p>
            <a:endParaRPr lang="en-US" dirty="0"/>
          </a:p>
          <a:p>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17</a:t>
            </a:fld>
            <a:endParaRPr lang="en-US" dirty="0"/>
          </a:p>
        </p:txBody>
      </p:sp>
    </p:spTree>
    <p:extLst>
      <p:ext uri="{BB962C8B-B14F-4D97-AF65-F5344CB8AC3E}">
        <p14:creationId xmlns:p14="http://schemas.microsoft.com/office/powerpoint/2010/main" xmlns="" val="2982716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Training resources consist of all of the materials used in our most recent regional COSF training events, </a:t>
            </a:r>
            <a:r>
              <a:rPr lang="en-US" dirty="0" smtClean="0"/>
              <a:t>including</a:t>
            </a:r>
            <a:endParaRPr lang="en-US" dirty="0"/>
          </a:p>
          <a:p>
            <a:pPr marL="168244" indent="-168244">
              <a:buFont typeface="Arial"/>
              <a:buChar char="•"/>
            </a:pPr>
            <a:r>
              <a:rPr lang="en-US" dirty="0"/>
              <a:t>Training New Staff [PPT]</a:t>
            </a:r>
          </a:p>
          <a:p>
            <a:pPr marL="168244" indent="-168244">
              <a:buFont typeface="Arial"/>
              <a:buChar char="•"/>
            </a:pPr>
            <a:r>
              <a:rPr lang="en-US" dirty="0"/>
              <a:t>Group Training Tools and </a:t>
            </a:r>
            <a:r>
              <a:rPr lang="en-US" dirty="0" smtClean="0"/>
              <a:t>Handouts</a:t>
            </a:r>
            <a:endParaRPr lang="en-US" dirty="0"/>
          </a:p>
          <a:p>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18</a:t>
            </a:fld>
            <a:endParaRPr lang="en-US" dirty="0"/>
          </a:p>
        </p:txBody>
      </p:sp>
    </p:spTree>
    <p:extLst>
      <p:ext uri="{BB962C8B-B14F-4D97-AF65-F5344CB8AC3E}">
        <p14:creationId xmlns:p14="http://schemas.microsoft.com/office/powerpoint/2010/main" xmlns="" val="788300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For Group </a:t>
            </a:r>
            <a:r>
              <a:rPr lang="en-US" sz="2400" dirty="0"/>
              <a:t>Training </a:t>
            </a:r>
            <a:r>
              <a:rPr lang="en-US" sz="2400" dirty="0" smtClean="0"/>
              <a:t>we have used case studies, including: </a:t>
            </a:r>
            <a:endParaRPr lang="en-US" sz="2400" dirty="0"/>
          </a:p>
          <a:p>
            <a:pPr lvl="1"/>
            <a:r>
              <a:rPr lang="en-US" sz="2400" dirty="0"/>
              <a:t>Written Case Study of Ava </a:t>
            </a:r>
            <a:r>
              <a:rPr lang="en-US" sz="2400" dirty="0" smtClean="0"/>
              <a:t>(ECO Center)</a:t>
            </a:r>
            <a:endParaRPr lang="en-US" sz="2400" dirty="0"/>
          </a:p>
          <a:p>
            <a:pPr lvl="1"/>
            <a:r>
              <a:rPr lang="en-US" sz="2400" dirty="0" smtClean="0"/>
              <a:t>Video Case Study of Grant (Alaska </a:t>
            </a:r>
            <a:r>
              <a:rPr lang="en-US" sz="2400" dirty="0"/>
              <a:t>Child Outcomes Summary Process Training </a:t>
            </a:r>
            <a:r>
              <a:rPr lang="en-US" sz="2400" dirty="0" smtClean="0"/>
              <a:t>Resources)</a:t>
            </a:r>
            <a:endParaRPr lang="en-US" sz="2400" dirty="0"/>
          </a:p>
          <a:p>
            <a:r>
              <a:rPr lang="en-US" sz="2400" dirty="0"/>
              <a:t>Definitions for Outcome </a:t>
            </a:r>
            <a:r>
              <a:rPr lang="en-US" sz="2400" dirty="0" smtClean="0"/>
              <a:t>Ratings (ECO Center)</a:t>
            </a:r>
            <a:endParaRPr lang="en-US" sz="2400" dirty="0"/>
          </a:p>
          <a:p>
            <a:r>
              <a:rPr lang="en-US" sz="2400" dirty="0"/>
              <a:t>COSF Template Blank</a:t>
            </a:r>
          </a:p>
          <a:p>
            <a:r>
              <a:rPr lang="en-US" sz="2400" dirty="0"/>
              <a:t>Roles List:  Table 2</a:t>
            </a:r>
          </a:p>
          <a:p>
            <a:r>
              <a:rPr lang="en-US" sz="2400" dirty="0"/>
              <a:t>Sources of Information Used on the COSF:  Table 3</a:t>
            </a:r>
          </a:p>
          <a:p>
            <a:r>
              <a:rPr lang="en-US" sz="2400" dirty="0"/>
              <a:t>Functional Outcomes handout and practice </a:t>
            </a:r>
            <a:r>
              <a:rPr lang="en-US" sz="2400" dirty="0" smtClean="0"/>
              <a:t>checklist (ECO Center)</a:t>
            </a:r>
            <a:endParaRPr lang="en-US" sz="2400" dirty="0"/>
          </a:p>
          <a:p>
            <a:r>
              <a:rPr lang="en-US" sz="2400" dirty="0"/>
              <a:t>Age Expected and Immediate Foundational Skills handout and practice </a:t>
            </a:r>
            <a:r>
              <a:rPr lang="en-US" sz="2400" dirty="0" smtClean="0"/>
              <a:t>checklist (ECO Center)</a:t>
            </a:r>
            <a:endParaRPr lang="en-US" sz="2400" dirty="0"/>
          </a:p>
          <a:p>
            <a:r>
              <a:rPr lang="en-US" sz="2400" dirty="0"/>
              <a:t>Documenting the Basis for the Rating in PDF and Word </a:t>
            </a:r>
            <a:r>
              <a:rPr lang="en-US" sz="2400" dirty="0" smtClean="0"/>
              <a:t>Document (Revised</a:t>
            </a:r>
            <a:r>
              <a:rPr lang="en-US" sz="2400" baseline="0" dirty="0" smtClean="0"/>
              <a:t> from ECO Center)</a:t>
            </a:r>
            <a:endParaRPr lang="en-US" sz="2400" dirty="0"/>
          </a:p>
          <a:p>
            <a:r>
              <a:rPr lang="en-US" sz="2400" dirty="0"/>
              <a:t>Decision </a:t>
            </a:r>
            <a:r>
              <a:rPr lang="en-US" sz="2400" dirty="0" smtClean="0"/>
              <a:t>Tree (ECO Center)</a:t>
            </a:r>
            <a:endParaRPr lang="en-US" sz="2400" dirty="0"/>
          </a:p>
          <a:p>
            <a:r>
              <a:rPr lang="en-US" sz="2400" dirty="0" smtClean="0"/>
              <a:t>Kansas COSF </a:t>
            </a:r>
            <a:r>
              <a:rPr lang="en-US" sz="2400" dirty="0"/>
              <a:t>examples</a:t>
            </a:r>
          </a:p>
          <a:p>
            <a:pPr lvl="1"/>
            <a:endParaRPr lang="en-US" sz="2400" dirty="0"/>
          </a:p>
          <a:p>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19</a:t>
            </a:fld>
            <a:endParaRPr lang="en-US" dirty="0"/>
          </a:p>
        </p:txBody>
      </p:sp>
    </p:spTree>
    <p:extLst>
      <p:ext uri="{BB962C8B-B14F-4D97-AF65-F5344CB8AC3E}">
        <p14:creationId xmlns:p14="http://schemas.microsoft.com/office/powerpoint/2010/main" xmlns="" val="986014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3</a:t>
            </a:r>
            <a:r>
              <a:rPr lang="en-US" baseline="0" dirty="0" smtClean="0"/>
              <a:t> examples were developed 2 years ago, and are used primarily in training as activities to provide teams with practice in following the COSF ratings process, and, when using a blank COSF and the Decision Tree, as a reliability check for how closely different teams rate the same child, given the same information.</a:t>
            </a:r>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20</a:t>
            </a:fld>
            <a:endParaRPr lang="en-US" dirty="0"/>
          </a:p>
        </p:txBody>
      </p:sp>
    </p:spTree>
    <p:extLst>
      <p:ext uri="{BB962C8B-B14F-4D97-AF65-F5344CB8AC3E}">
        <p14:creationId xmlns:p14="http://schemas.microsoft.com/office/powerpoint/2010/main" xmlns="" val="163523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10242"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 newest case studies were developed based</a:t>
            </a:r>
            <a:r>
              <a:rPr lang="en-US" sz="2400" baseline="0" dirty="0" smtClean="0"/>
              <a:t> on the realization that in many of our programs it is the speech-language pathologist who is taking the lead in the COSF ratings process, based on the number of “speech-only” referrals and the number of children receiving itinerant speech-language services.  We also have a waiver of the requirement for completing a curriculum based assessment on a child who, through record review, interview, observation, and other testing, can confidently be rated a 6 or 7 on all 3 outcomes.  Connor is a child who most teams will rate a 6 or 7 on every outcome, while Rachel is a child most teams will not rate a 6 or 7 on all 3 outcomes.  In training, this leads to good discussion of district procedures for supporting speech-pathologists in administering a curriculum based assessment, when indicated. </a:t>
            </a:r>
            <a:endParaRPr lang="en-US" sz="2400"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21</a:t>
            </a:fld>
            <a:endParaRPr lang="en-US" dirty="0"/>
          </a:p>
        </p:txBody>
      </p:sp>
    </p:spTree>
    <p:extLst>
      <p:ext uri="{BB962C8B-B14F-4D97-AF65-F5344CB8AC3E}">
        <p14:creationId xmlns:p14="http://schemas.microsoft.com/office/powerpoint/2010/main" xmlns="" val="1635236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here’s the list of resources to help administrators and practitioners keep current with Kansas ECO training and guidance. You can download the annotated list from the website, or y</a:t>
            </a:r>
            <a:r>
              <a:rPr lang="en-US" dirty="0" smtClean="0"/>
              <a:t>ou can follow the links on this slide to sign up electronically for the KITS </a:t>
            </a:r>
            <a:r>
              <a:rPr lang="en-US" dirty="0" err="1" smtClean="0"/>
              <a:t>listservices</a:t>
            </a:r>
            <a:r>
              <a:rPr lang="en-US" baseline="0" dirty="0" smtClean="0"/>
              <a:t> </a:t>
            </a:r>
            <a:r>
              <a:rPr lang="en-US" dirty="0" smtClean="0"/>
              <a:t>for Part B and Part</a:t>
            </a:r>
            <a:r>
              <a:rPr lang="en-US" baseline="0" dirty="0" smtClean="0"/>
              <a:t> C programs,</a:t>
            </a:r>
            <a:r>
              <a:rPr lang="en-US" dirty="0" smtClean="0"/>
              <a:t> the</a:t>
            </a:r>
            <a:r>
              <a:rPr lang="en-US" baseline="0" dirty="0" smtClean="0"/>
              <a:t> quarterly KITS </a:t>
            </a:r>
            <a:r>
              <a:rPr lang="en-US" dirty="0" smtClean="0"/>
              <a:t>Newsletter, and the KITS </a:t>
            </a:r>
            <a:r>
              <a:rPr lang="en-US" dirty="0" err="1" smtClean="0"/>
              <a:t>eUpdates</a:t>
            </a:r>
            <a:r>
              <a:rPr lang="en-US" dirty="0" smtClean="0"/>
              <a:t>. Here too we</a:t>
            </a:r>
            <a:r>
              <a:rPr lang="en-US" baseline="0" dirty="0" smtClean="0"/>
              <a:t> provide links to the KITS collaborative training calendar, the ECO Web Page, and the ECO Center’s home page.</a:t>
            </a:r>
          </a:p>
        </p:txBody>
      </p:sp>
      <p:sp>
        <p:nvSpPr>
          <p:cNvPr id="4" name="Slide Number Placeholder 3"/>
          <p:cNvSpPr>
            <a:spLocks noGrp="1"/>
          </p:cNvSpPr>
          <p:nvPr>
            <p:ph type="sldNum" sz="quarter" idx="10"/>
          </p:nvPr>
        </p:nvSpPr>
        <p:spPr/>
        <p:txBody>
          <a:bodyPr/>
          <a:lstStyle/>
          <a:p>
            <a:fld id="{F7348983-255E-EF49-ACC7-F6701DBAA033}" type="slidenum">
              <a:rPr lang="en-US" smtClean="0"/>
              <a:pPr/>
              <a:t>22</a:t>
            </a:fld>
            <a:endParaRPr lang="en-US" dirty="0"/>
          </a:p>
        </p:txBody>
      </p:sp>
    </p:spTree>
    <p:extLst>
      <p:ext uri="{BB962C8B-B14F-4D97-AF65-F5344CB8AC3E}">
        <p14:creationId xmlns:p14="http://schemas.microsoft.com/office/powerpoint/2010/main" xmlns="" val="2449858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a:t>
            </a:r>
            <a:r>
              <a:rPr lang="en-US" dirty="0" smtClean="0"/>
              <a:t>the KITS </a:t>
            </a:r>
            <a:r>
              <a:rPr lang="en-US" dirty="0"/>
              <a:t>ECO home page </a:t>
            </a:r>
            <a:r>
              <a:rPr lang="en-US" dirty="0" smtClean="0"/>
              <a:t>are links </a:t>
            </a:r>
            <a:r>
              <a:rPr lang="en-US" dirty="0"/>
              <a:t>to related resources, such as information for families, recent ECO Center publications, and research articles.   </a:t>
            </a:r>
            <a:r>
              <a:rPr lang="en-US" dirty="0" smtClean="0"/>
              <a:t>This is purposefully selective, and as new resources are added,</a:t>
            </a:r>
            <a:r>
              <a:rPr lang="en-US" baseline="0" dirty="0" smtClean="0"/>
              <a:t> older materials will be removed.</a:t>
            </a:r>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23</a:t>
            </a:fld>
            <a:endParaRPr lang="en-US" dirty="0"/>
          </a:p>
        </p:txBody>
      </p:sp>
    </p:spTree>
    <p:extLst>
      <p:ext uri="{BB962C8B-B14F-4D97-AF65-F5344CB8AC3E}">
        <p14:creationId xmlns:p14="http://schemas.microsoft.com/office/powerpoint/2010/main" xmlns="" val="3528246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sure how much longer we will continue to archive some of our earlier training materials, but for now they are still available, including</a:t>
            </a:r>
            <a:r>
              <a:rPr lang="en-US" dirty="0" smtClean="0"/>
              <a:t>:</a:t>
            </a:r>
            <a:endParaRPr lang="en-US" dirty="0"/>
          </a:p>
          <a:p>
            <a:pPr marL="168244" indent="-168244">
              <a:buFont typeface="Arial"/>
              <a:buChar char="•"/>
            </a:pPr>
            <a:r>
              <a:rPr lang="en-US" dirty="0"/>
              <a:t>Kansas ECO training PowerPoint presentations 2007-2008</a:t>
            </a:r>
          </a:p>
          <a:p>
            <a:pPr marL="168244" indent="-168244">
              <a:buFont typeface="Arial"/>
              <a:buChar char="•"/>
            </a:pPr>
            <a:r>
              <a:rPr lang="en-US" dirty="0"/>
              <a:t>Selected bibliography of resources relating to assessment of the Kansas Early Childhood Outcomes Indicator (studies and articles about the 8 state approved CBAs)</a:t>
            </a:r>
          </a:p>
          <a:p>
            <a:pPr marL="168244" indent="-168244">
              <a:buFont typeface="Arial"/>
              <a:buChar char="•"/>
            </a:pPr>
            <a:r>
              <a:rPr lang="en-US" dirty="0"/>
              <a:t>Short video clips outlining the </a:t>
            </a:r>
            <a:r>
              <a:rPr lang="en-US" dirty="0" smtClean="0"/>
              <a:t>Kansas process </a:t>
            </a:r>
            <a:r>
              <a:rPr lang="en-US" dirty="0"/>
              <a:t>for rating Early Childhood </a:t>
            </a:r>
            <a:r>
              <a:rPr lang="en-US" dirty="0" smtClean="0"/>
              <a:t>Outcomes (scheduled to be replaced this year</a:t>
            </a:r>
            <a:r>
              <a:rPr lang="en-US" baseline="0" dirty="0" smtClean="0"/>
              <a:t>)</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24</a:t>
            </a:fld>
            <a:endParaRPr lang="en-US" dirty="0"/>
          </a:p>
        </p:txBody>
      </p:sp>
    </p:spTree>
    <p:extLst>
      <p:ext uri="{BB962C8B-B14F-4D97-AF65-F5344CB8AC3E}">
        <p14:creationId xmlns:p14="http://schemas.microsoft.com/office/powerpoint/2010/main" xmlns="" val="579143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smtClean="0"/>
              <a:t>KITS</a:t>
            </a:r>
            <a:r>
              <a:rPr lang="en-US" b="0" i="0" u="none" baseline="0" dirty="0" smtClean="0"/>
              <a:t> just completed a series of webinars using Adobe CONNECT.  The webinar and Q&amp;As will be archived on the KITS website.  It is anticipated that webinars will be used to disseminate new information quickly, to provide updates, clarify timelines, and to archive the most frequently asked questions and answers.  Regional face-to-face training and conference presentations will continue to provide opportunities for team-based training on the COSF process.  Intensive support is also available for networks and districts that need assistance in improving their COSF process, interpreting their ECO reports, or evaluating their child outcome data and developing targeted improvement plans.  </a:t>
            </a:r>
          </a:p>
          <a:p>
            <a:endParaRPr lang="en-US" b="0" i="0" u="none" baseline="0" dirty="0" smtClean="0"/>
          </a:p>
          <a:p>
            <a:r>
              <a:rPr lang="en-US" b="0" i="0" u="none" baseline="0" dirty="0" smtClean="0"/>
              <a:t>Kansas is piloting Investigative Questions to assist programs in the data-drill-down process, and working on other resources to help administrators understand and use their ECO data for program evaluation and improvement.</a:t>
            </a:r>
          </a:p>
          <a:p>
            <a:endParaRPr lang="en-US" b="0" i="0" u="none" baseline="0" dirty="0" smtClean="0"/>
          </a:p>
          <a:p>
            <a:r>
              <a:rPr lang="en-US" b="0" i="0" u="none" baseline="0" dirty="0" smtClean="0"/>
              <a:t>A series of online video tutorials will be developed to replace the current video clips illustrating the Kansas COSF team process.</a:t>
            </a:r>
            <a:endParaRPr lang="en-US" b="0" i="0" u="none"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25</a:t>
            </a:fld>
            <a:endParaRPr lang="en-US" dirty="0"/>
          </a:p>
        </p:txBody>
      </p:sp>
    </p:spTree>
    <p:extLst>
      <p:ext uri="{BB962C8B-B14F-4D97-AF65-F5344CB8AC3E}">
        <p14:creationId xmlns:p14="http://schemas.microsoft.com/office/powerpoint/2010/main" xmlns="" val="2116102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18786"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r>
              <a:rPr lang="en-US" dirty="0">
                <a:ea typeface="ＭＳ Ｐゴシック" charset="0"/>
                <a:cs typeface="ＭＳ Ｐゴシック" charset="0"/>
              </a:rPr>
              <a:t>The team is comprised of staff focusing on 0-3 and 3-5 population, because KITS is supported by both KDHE and KSDE, through the TASN project:  Technical Assistance System Network </a:t>
            </a:r>
            <a:r>
              <a:rPr lang="en-US" dirty="0" smtClean="0">
                <a:ea typeface="ＭＳ Ｐゴシック" charset="0"/>
                <a:cs typeface="ＭＳ Ｐゴシック" charset="0"/>
              </a:rPr>
              <a:t>of KSDE</a:t>
            </a:r>
            <a:endParaRPr lang="en-US" dirty="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a:xfrm>
            <a:off x="1150938" y="692150"/>
            <a:ext cx="4556125" cy="3416300"/>
          </a:xfrm>
          <a:ln/>
        </p:spPr>
      </p:sp>
      <p:sp>
        <p:nvSpPr>
          <p:cNvPr id="1208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xfrm>
            <a:off x="1150938" y="692150"/>
            <a:ext cx="4556125" cy="3416300"/>
          </a:xfrm>
          <a:ln/>
        </p:spPr>
      </p:sp>
      <p:sp>
        <p:nvSpPr>
          <p:cNvPr id="122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xfrm>
            <a:off x="1150938" y="692150"/>
            <a:ext cx="4556125" cy="3416300"/>
          </a:xfrm>
          <a:ln/>
        </p:spPr>
      </p:sp>
      <p:sp>
        <p:nvSpPr>
          <p:cNvPr id="143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1" u="sng" dirty="0" smtClean="0">
                <a:solidFill>
                  <a:srgbClr val="FF0000"/>
                </a:solidFill>
                <a:ea typeface="ＭＳ Ｐゴシック" charset="0"/>
                <a:cs typeface="ＭＳ Ｐゴシック" charset="0"/>
              </a:rPr>
              <a:t>Collaboration/Linkages</a:t>
            </a:r>
            <a:r>
              <a:rPr lang="en-US" b="1" u="sng" baseline="0" dirty="0" smtClean="0">
                <a:solidFill>
                  <a:srgbClr val="FF0000"/>
                </a:solidFill>
                <a:ea typeface="ＭＳ Ｐゴシック" charset="0"/>
                <a:cs typeface="ＭＳ Ｐゴシック" charset="0"/>
              </a:rPr>
              <a:t> </a:t>
            </a:r>
            <a:r>
              <a:rPr lang="en-US" baseline="0" dirty="0" smtClean="0">
                <a:ea typeface="ＭＳ Ｐゴシック" charset="0"/>
                <a:cs typeface="ＭＳ Ｐゴシック" charset="0"/>
              </a:rPr>
              <a:t>= collaboration with state organizations, co-sponsor training events, collaboration with state agencies with programs central to early childhood, co-sponsor conferences</a:t>
            </a:r>
          </a:p>
          <a:p>
            <a:r>
              <a:rPr lang="en-US" b="1" u="sng" baseline="0" dirty="0" smtClean="0">
                <a:ea typeface="ＭＳ Ｐゴシック" charset="0"/>
                <a:cs typeface="ＭＳ Ｐゴシック" charset="0"/>
              </a:rPr>
              <a:t>Information Services </a:t>
            </a:r>
            <a:r>
              <a:rPr lang="en-US" baseline="0" dirty="0" smtClean="0">
                <a:ea typeface="ＭＳ Ｐゴシック" charset="0"/>
                <a:cs typeface="ＭＳ Ｐゴシック" charset="0"/>
              </a:rPr>
              <a:t>= website, </a:t>
            </a:r>
            <a:r>
              <a:rPr lang="en-US" baseline="0" dirty="0" err="1" smtClean="0">
                <a:ea typeface="ＭＳ Ｐゴシック" charset="0"/>
                <a:cs typeface="ＭＳ Ｐゴシック" charset="0"/>
              </a:rPr>
              <a:t>listserves</a:t>
            </a:r>
            <a:r>
              <a:rPr lang="en-US" baseline="0" dirty="0" smtClean="0">
                <a:ea typeface="ＭＳ Ｐゴシック" charset="0"/>
                <a:cs typeface="ＭＳ Ｐゴシック" charset="0"/>
              </a:rPr>
              <a:t>, </a:t>
            </a:r>
            <a:r>
              <a:rPr lang="en-US" baseline="0" dirty="0" err="1" smtClean="0">
                <a:ea typeface="ＭＳ Ｐゴシック" charset="0"/>
                <a:cs typeface="ＭＳ Ｐゴシック" charset="0"/>
              </a:rPr>
              <a:t>eUpdate</a:t>
            </a:r>
            <a:r>
              <a:rPr lang="en-US" baseline="0" dirty="0" smtClean="0">
                <a:ea typeface="ＭＳ Ｐゴシック" charset="0"/>
                <a:cs typeface="ＭＳ Ｐゴシック" charset="0"/>
              </a:rPr>
              <a:t>, online training calendar, resource center, ECO resources, Best Practices Profiles, Newsletter, TA Packets (general packets, new administrator, new teacher), other written documents</a:t>
            </a:r>
          </a:p>
          <a:p>
            <a:r>
              <a:rPr lang="en-US" b="1" u="sng" baseline="0" dirty="0" smtClean="0">
                <a:ea typeface="ＭＳ Ｐゴシック" charset="0"/>
                <a:cs typeface="ＭＳ Ｐゴシック" charset="0"/>
              </a:rPr>
              <a:t>Training</a:t>
            </a:r>
            <a:r>
              <a:rPr lang="en-US" baseline="0" dirty="0" smtClean="0">
                <a:ea typeface="ＭＳ Ｐゴシック" charset="0"/>
                <a:cs typeface="ＭＳ Ｐゴシック" charset="0"/>
              </a:rPr>
              <a:t> = Summer Institute, statewide workshops, regional workshops, professional conferences</a:t>
            </a:r>
          </a:p>
          <a:p>
            <a:r>
              <a:rPr lang="en-US" b="1" u="sng" baseline="0" dirty="0" smtClean="0">
                <a:ea typeface="ＭＳ Ｐゴシック" charset="0"/>
                <a:cs typeface="ＭＳ Ｐゴシック" charset="0"/>
              </a:rPr>
              <a:t>TA</a:t>
            </a:r>
            <a:r>
              <a:rPr lang="en-US" baseline="0" dirty="0" smtClean="0">
                <a:ea typeface="ＭＳ Ｐゴシック" charset="0"/>
                <a:cs typeface="ＭＳ Ｐゴシック" charset="0"/>
              </a:rPr>
              <a:t> = individualized TA plans, training associated with TA plan</a:t>
            </a:r>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KITS website is the official repository for Kansas</a:t>
            </a:r>
            <a:r>
              <a:rPr lang="en-US" baseline="0" dirty="0" smtClean="0"/>
              <a:t> Early Childhood Outcomes resources and training information for both Part C and Part B service providers.  A direct link to the Kansas ECO page is prominently displayed in the lower right corner of the KITS home page.  Although the organization of the ECO page has changed over time, the web address has not.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6</a:t>
            </a:fld>
            <a:endParaRPr lang="en-US" dirty="0"/>
          </a:p>
        </p:txBody>
      </p:sp>
    </p:spTree>
    <p:extLst>
      <p:ext uri="{BB962C8B-B14F-4D97-AF65-F5344CB8AC3E}">
        <p14:creationId xmlns:p14="http://schemas.microsoft.com/office/powerpoint/2010/main" xmlns="" val="50360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a very quick tour of the KITS ECO Web page with</a:t>
            </a:r>
            <a:r>
              <a:rPr lang="en-US" baseline="0" dirty="0" smtClean="0"/>
              <a:t> a few navigation tips along the way. You don’t need a login or password.  You will notice that the navigation pane is always present on the left side of any page to take you back to the KITS home page, staff contact information, links to state and national resources, technical assistance packets and other information, electronic publications, the KITS Collaborative Training Calendar, and the online catalogue for the Early Childhood Resource Center.  BTW, the ECRC has multiple copies of all 8 approved curriculum based assessments and their supporting materials, including the training DVDs available for some of the assessments.  </a:t>
            </a:r>
          </a:p>
          <a:p>
            <a:endParaRPr lang="en-US" baseline="0" dirty="0" smtClean="0"/>
          </a:p>
          <a:p>
            <a:r>
              <a:rPr lang="en-US" baseline="0" dirty="0" smtClean="0"/>
              <a:t>Most of the documents on the ECO page can be downloaded as PDFs, so there is a link to download the most current version of Acrobat Reader, which is free.  At the bottom of every page are shortcuts to take you back to the ECO home page (here circled in red), or back to the top of the page you are currently viewing, which you can do by clicking on the little preschool Jayhawk.  </a:t>
            </a:r>
          </a:p>
          <a:p>
            <a:endParaRPr lang="en-US" baseline="0" dirty="0" smtClean="0"/>
          </a:p>
          <a:p>
            <a:r>
              <a:rPr lang="en-US" baseline="0" dirty="0" smtClean="0"/>
              <a:t>Finally, if you ever experience difficulty navigating the KITS website or ECO page, the KITS Project central phone number appears in the lower left corner of every page.  </a:t>
            </a:r>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7</a:t>
            </a:fld>
            <a:endParaRPr lang="en-US" dirty="0"/>
          </a:p>
        </p:txBody>
      </p:sp>
    </p:spTree>
    <p:extLst>
      <p:ext uri="{BB962C8B-B14F-4D97-AF65-F5344CB8AC3E}">
        <p14:creationId xmlns:p14="http://schemas.microsoft.com/office/powerpoint/2010/main" xmlns="" val="345178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None/>
            </a:pPr>
            <a:r>
              <a:rPr lang="en-US" dirty="0"/>
              <a:t>The KITS ECO Home Page looks something like this, and serves as the directory for the information posted </a:t>
            </a:r>
            <a:r>
              <a:rPr lang="en-US" dirty="0" smtClean="0"/>
              <a:t>there.</a:t>
            </a:r>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8</a:t>
            </a:fld>
            <a:endParaRPr lang="en-US" dirty="0"/>
          </a:p>
        </p:txBody>
      </p:sp>
    </p:spTree>
    <p:extLst>
      <p:ext uri="{BB962C8B-B14F-4D97-AF65-F5344CB8AC3E}">
        <p14:creationId xmlns:p14="http://schemas.microsoft.com/office/powerpoint/2010/main" xmlns="" val="108255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available on the Home page are links to our state agency coordinators, Tiffany and Sarah, as well as a link to the KITS Collaborative Training Calendar where anyone</a:t>
            </a:r>
            <a:r>
              <a:rPr lang="en-US" baseline="0" dirty="0" smtClean="0"/>
              <a:t> can access information about regional, state, and national training events supporting both the process and the content of the early childhood outcomes, as well as other training opportunities of interest to professionals who work with infants and young children with disabilities and their families.</a:t>
            </a:r>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9</a:t>
            </a:fld>
            <a:endParaRPr lang="en-US" dirty="0"/>
          </a:p>
        </p:txBody>
      </p:sp>
    </p:spTree>
    <p:extLst>
      <p:ext uri="{BB962C8B-B14F-4D97-AF65-F5344CB8AC3E}">
        <p14:creationId xmlns:p14="http://schemas.microsoft.com/office/powerpoint/2010/main" xmlns="" val="51474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Introduction to learn about the Early Childhood Outcomes</a:t>
            </a:r>
            <a:r>
              <a:rPr lang="en-US" baseline="0" dirty="0" smtClean="0"/>
              <a:t> and why they are important.  </a:t>
            </a:r>
            <a:endParaRPr lang="en-US" dirty="0"/>
          </a:p>
        </p:txBody>
      </p:sp>
      <p:sp>
        <p:nvSpPr>
          <p:cNvPr id="4" name="Slide Number Placeholder 3"/>
          <p:cNvSpPr>
            <a:spLocks noGrp="1"/>
          </p:cNvSpPr>
          <p:nvPr>
            <p:ph type="sldNum" sz="quarter" idx="10"/>
          </p:nvPr>
        </p:nvSpPr>
        <p:spPr/>
        <p:txBody>
          <a:bodyPr/>
          <a:lstStyle/>
          <a:p>
            <a:fld id="{F7348983-255E-EF49-ACC7-F6701DBAA033}" type="slidenum">
              <a:rPr lang="en-US" smtClean="0"/>
              <a:pPr/>
              <a:t>10</a:t>
            </a:fld>
            <a:endParaRPr lang="en-US" dirty="0"/>
          </a:p>
        </p:txBody>
      </p:sp>
    </p:spTree>
    <p:extLst>
      <p:ext uri="{BB962C8B-B14F-4D97-AF65-F5344CB8AC3E}">
        <p14:creationId xmlns:p14="http://schemas.microsoft.com/office/powerpoint/2010/main" xmlns="" val="28318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31C89B9-E83C-0248-8E97-DB8051B2E591}"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1C89B9-E83C-0248-8E97-DB8051B2E591}"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D98C7-BD06-C943-8575-CB7276521757}"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31C89B9-E83C-0248-8E97-DB8051B2E591}"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98C7-BD06-C943-8575-CB727652175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31C89B9-E83C-0248-8E97-DB8051B2E591}"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98C7-BD06-C943-8575-CB727652175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209550"/>
            <a:ext cx="7772400" cy="1085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5400" y="1981200"/>
            <a:ext cx="3810000" cy="4114800"/>
          </a:xfrm>
        </p:spPr>
        <p:txBody>
          <a:bodyPr/>
          <a:lstStyle/>
          <a:p>
            <a:pPr lvl="0"/>
            <a:endParaRPr lang="en-US" noProof="0" dirty="0" smtClean="0"/>
          </a:p>
        </p:txBody>
      </p:sp>
    </p:spTree>
    <p:extLst>
      <p:ext uri="{BB962C8B-B14F-4D97-AF65-F5344CB8AC3E}">
        <p14:creationId xmlns:p14="http://schemas.microsoft.com/office/powerpoint/2010/main" xmlns="" val="1629892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31C89B9-E83C-0248-8E97-DB8051B2E591}"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98C7-BD06-C943-8575-CB72765217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31C89B9-E83C-0248-8E97-DB8051B2E591}"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98C7-BD06-C943-8575-CB7276521757}"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1C89B9-E83C-0248-8E97-DB8051B2E591}"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31C89B9-E83C-0248-8E97-DB8051B2E591}"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D98C7-BD06-C943-8575-CB72765217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31C89B9-E83C-0248-8E97-DB8051B2E591}" type="datetimeFigureOut">
              <a:rPr lang="en-US" smtClean="0"/>
              <a:pPr/>
              <a:t>10/18/2011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D98C7-BD06-C943-8575-CB72765217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31C89B9-E83C-0248-8E97-DB8051B2E591}" type="datetimeFigureOut">
              <a:rPr lang="en-US" smtClean="0"/>
              <a:pPr/>
              <a:t>10/18/2011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D98C7-BD06-C943-8575-CB72765217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1C89B9-E83C-0248-8E97-DB8051B2E591}" type="datetimeFigureOut">
              <a:rPr lang="en-US" smtClean="0"/>
              <a:pPr/>
              <a:t>10/18/2011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D98C7-BD06-C943-8575-CB72765217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1C89B9-E83C-0248-8E97-DB8051B2E591}"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D98C7-BD06-C943-8575-CB72765217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31C89B9-E83C-0248-8E97-DB8051B2E591}" type="datetimeFigureOut">
              <a:rPr lang="en-US" smtClean="0"/>
              <a:pPr/>
              <a:t>10/18/2011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320D98C7-BD06-C943-8575-CB72765217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ksde.org/Default.aspx?tabid=101" TargetMode="External"/><Relationship Id="rId3" Type="http://schemas.openxmlformats.org/officeDocument/2006/relationships/hyperlink" Target="http://kskits.org/ta/ECOOutcomes/Index.shtml" TargetMode="External"/><Relationship Id="rId7" Type="http://schemas.openxmlformats.org/officeDocument/2006/relationships/hyperlink" Target="http://www.ksits.org/index.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kskits.org/training/" TargetMode="External"/><Relationship Id="rId5" Type="http://schemas.openxmlformats.org/officeDocument/2006/relationships/hyperlink" Target="http://kskits.org/publications/" TargetMode="External"/><Relationship Id="rId10" Type="http://schemas.openxmlformats.org/officeDocument/2006/relationships/hyperlink" Target="http://www.fpg.unc.edu/~eco/" TargetMode="External"/><Relationship Id="rId4" Type="http://schemas.openxmlformats.org/officeDocument/2006/relationships/hyperlink" Target="http://www.kskits.org/listserv/" TargetMode="External"/><Relationship Id="rId9" Type="http://schemas.openxmlformats.org/officeDocument/2006/relationships/hyperlink" Target="mailto:daniel@keystonelearning.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carlaheintz@ku.edu" TargetMode="External"/><Relationship Id="rId3" Type="http://schemas.openxmlformats.org/officeDocument/2006/relationships/hyperlink" Target="mailto:lindeman@ku.edu" TargetMode="External"/><Relationship Id="rId7" Type="http://schemas.openxmlformats.org/officeDocument/2006/relationships/hyperlink" Target="mailto:chelie.nelson@ku.edu"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mailto:pmiksch@ku.edu" TargetMode="External"/><Relationship Id="rId11" Type="http://schemas.openxmlformats.org/officeDocument/2006/relationships/image" Target="../media/image2.png"/><Relationship Id="rId5" Type="http://schemas.openxmlformats.org/officeDocument/2006/relationships/hyperlink" Target="mailto:prinkel@ku.edu" TargetMode="External"/><Relationship Id="rId10" Type="http://schemas.openxmlformats.org/officeDocument/2006/relationships/hyperlink" Target="mailto:k816l745@ku.edu" TargetMode="External"/><Relationship Id="rId4" Type="http://schemas.openxmlformats.org/officeDocument/2006/relationships/hyperlink" Target="mailto:mistyg@ku.edu" TargetMode="External"/><Relationship Id="rId9" Type="http://schemas.openxmlformats.org/officeDocument/2006/relationships/hyperlink" Target="mailto:kpage@ku.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mailto:tsmith@ksd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SWalters@kdhek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075" y="600192"/>
            <a:ext cx="7772400" cy="3648193"/>
          </a:xfrm>
        </p:spPr>
        <p:txBody>
          <a:bodyPr>
            <a:normAutofit/>
          </a:bodyPr>
          <a:lstStyle/>
          <a:p>
            <a:pPr>
              <a:lnSpc>
                <a:spcPct val="100000"/>
              </a:lnSpc>
            </a:pPr>
            <a:r>
              <a:rPr lang="en-US" sz="2800" b="1" i="1" dirty="0" smtClean="0"/>
              <a:t>What’s New? Kansas Child Outcomes </a:t>
            </a:r>
            <a:br>
              <a:rPr lang="en-US" sz="2800" b="1" i="1" dirty="0" smtClean="0"/>
            </a:br>
            <a:r>
              <a:rPr lang="en-US" sz="2800" b="1" i="1" dirty="0" smtClean="0"/>
              <a:t>Training and TA Materials</a:t>
            </a:r>
            <a:br>
              <a:rPr lang="en-US" sz="2800" b="1" i="1" dirty="0" smtClean="0"/>
            </a:br>
            <a:r>
              <a:rPr lang="en-US" sz="2800" b="1" i="1" dirty="0" smtClean="0"/>
              <a:t/>
            </a:r>
            <a:br>
              <a:rPr lang="en-US" sz="2800" b="1" i="1" dirty="0" smtClean="0"/>
            </a:br>
            <a:r>
              <a:rPr lang="en-US" sz="2200" dirty="0" smtClean="0"/>
              <a:t>Measuring and Improving Child </a:t>
            </a:r>
            <a:br>
              <a:rPr lang="en-US" sz="2200" dirty="0" smtClean="0"/>
            </a:br>
            <a:r>
              <a:rPr lang="en-US" sz="2200" dirty="0" smtClean="0"/>
              <a:t>and Family Outcomes Conference</a:t>
            </a:r>
            <a:br>
              <a:rPr lang="en-US" sz="2200" dirty="0" smtClean="0"/>
            </a:br>
            <a:r>
              <a:rPr lang="en-US" sz="2200" dirty="0" smtClean="0"/>
              <a:t>September 18, 2011</a:t>
            </a:r>
            <a:br>
              <a:rPr lang="en-US" sz="2200" dirty="0" smtClean="0"/>
            </a:br>
            <a:r>
              <a:rPr lang="en-US" sz="2200" dirty="0" smtClean="0"/>
              <a:t>New Orleans, LA</a:t>
            </a:r>
            <a:endParaRPr lang="en-US" sz="2200" dirty="0"/>
          </a:p>
        </p:txBody>
      </p:sp>
      <p:sp>
        <p:nvSpPr>
          <p:cNvPr id="3" name="Subtitle 2"/>
          <p:cNvSpPr>
            <a:spLocks noGrp="1"/>
          </p:cNvSpPr>
          <p:nvPr>
            <p:ph type="subTitle" idx="1"/>
          </p:nvPr>
        </p:nvSpPr>
        <p:spPr>
          <a:xfrm>
            <a:off x="1399832" y="4571731"/>
            <a:ext cx="6242688" cy="1752600"/>
          </a:xfrm>
        </p:spPr>
        <p:txBody>
          <a:bodyPr>
            <a:normAutofit/>
          </a:bodyPr>
          <a:lstStyle/>
          <a:p>
            <a:r>
              <a:rPr lang="en-US" b="1" dirty="0" smtClean="0"/>
              <a:t>Dave Lindeman, Ph.D., Project Director</a:t>
            </a:r>
          </a:p>
          <a:p>
            <a:r>
              <a:rPr lang="en-US" b="1" dirty="0" smtClean="0"/>
              <a:t>Phoebe Rinkel, M.S., TA Coordinator</a:t>
            </a:r>
          </a:p>
          <a:p>
            <a:r>
              <a:rPr lang="en-US" b="1" dirty="0" smtClean="0"/>
              <a:t>Peggy Miksch, M.S., Infant Toddler TA Specialist</a:t>
            </a:r>
          </a:p>
          <a:p>
            <a:r>
              <a:rPr lang="en-US" b="1" dirty="0" smtClean="0"/>
              <a:t>Kansas Inservice Training System</a:t>
            </a:r>
          </a:p>
          <a:p>
            <a:r>
              <a:rPr lang="en-US" b="1" dirty="0" smtClean="0"/>
              <a:t>University of Kansas – Life Span Institute at Parsons</a:t>
            </a:r>
          </a:p>
        </p:txBody>
      </p:sp>
    </p:spTree>
    <p:extLst>
      <p:ext uri="{BB962C8B-B14F-4D97-AF65-F5344CB8AC3E}">
        <p14:creationId xmlns:p14="http://schemas.microsoft.com/office/powerpoint/2010/main" xmlns="" val="17700451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4559387" cy="1336956"/>
          </a:xfrm>
        </p:spPr>
        <p:txBody>
          <a:bodyPr/>
          <a:lstStyle/>
          <a:p>
            <a:r>
              <a:rPr lang="en-US" dirty="0" smtClean="0"/>
              <a:t>Introduction</a:t>
            </a:r>
            <a:endParaRPr lang="en-US" dirty="0"/>
          </a:p>
        </p:txBody>
      </p:sp>
      <p:sp>
        <p:nvSpPr>
          <p:cNvPr id="3" name="Content Placeholder 2"/>
          <p:cNvSpPr>
            <a:spLocks noGrp="1"/>
          </p:cNvSpPr>
          <p:nvPr>
            <p:ph idx="1"/>
          </p:nvPr>
        </p:nvSpPr>
        <p:spPr>
          <a:xfrm>
            <a:off x="995756" y="2523739"/>
            <a:ext cx="6557402" cy="4800600"/>
          </a:xfrm>
        </p:spPr>
        <p:txBody>
          <a:bodyPr>
            <a:normAutofit/>
          </a:bodyPr>
          <a:lstStyle/>
          <a:p>
            <a:r>
              <a:rPr lang="en-US" sz="3600" dirty="0" smtClean="0"/>
              <a:t>What are the Early Childhood Outcomes?</a:t>
            </a:r>
          </a:p>
          <a:p>
            <a:r>
              <a:rPr lang="en-US" sz="3600" dirty="0" smtClean="0"/>
              <a:t>What is the purpose of the KITS ECO Information web page?</a:t>
            </a:r>
            <a:endParaRPr lang="en-US" sz="36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10</a:t>
            </a:fld>
            <a:endParaRPr lang="en-US" dirty="0"/>
          </a:p>
        </p:txBody>
      </p:sp>
      <p:pic>
        <p:nvPicPr>
          <p:cNvPr id="5" name="Picture 4" descr="Screen shot 2011-09-16 at 7.59.31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83361" y="1518608"/>
            <a:ext cx="3126469" cy="761379"/>
          </a:xfrm>
          <a:prstGeom prst="rect">
            <a:avLst/>
          </a:prstGeom>
        </p:spPr>
      </p:pic>
    </p:spTree>
    <p:extLst>
      <p:ext uri="{BB962C8B-B14F-4D97-AF65-F5344CB8AC3E}">
        <p14:creationId xmlns:p14="http://schemas.microsoft.com/office/powerpoint/2010/main" xmlns="" val="2749836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3520337" cy="1336956"/>
          </a:xfrm>
        </p:spPr>
        <p:txBody>
          <a:bodyPr/>
          <a:lstStyle/>
          <a:p>
            <a:r>
              <a:rPr lang="en-US" dirty="0" smtClean="0"/>
              <a:t>Hot Topics</a:t>
            </a:r>
            <a:endParaRPr lang="en-US" dirty="0"/>
          </a:p>
        </p:txBody>
      </p:sp>
      <p:sp>
        <p:nvSpPr>
          <p:cNvPr id="3" name="Content Placeholder 2"/>
          <p:cNvSpPr>
            <a:spLocks noGrp="1"/>
          </p:cNvSpPr>
          <p:nvPr>
            <p:ph idx="1"/>
          </p:nvPr>
        </p:nvSpPr>
        <p:spPr>
          <a:xfrm>
            <a:off x="650294" y="2668044"/>
            <a:ext cx="8042276" cy="1964083"/>
          </a:xfrm>
        </p:spPr>
        <p:txBody>
          <a:bodyPr>
            <a:normAutofit/>
          </a:bodyPr>
          <a:lstStyle/>
          <a:p>
            <a:r>
              <a:rPr lang="en-US" sz="3600" dirty="0" smtClean="0"/>
              <a:t>What’s new?</a:t>
            </a:r>
          </a:p>
          <a:p>
            <a:r>
              <a:rPr lang="en-US" sz="3600" dirty="0" smtClean="0"/>
              <a:t>What’s on the horizon?</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11</a:t>
            </a:fld>
            <a:endParaRPr lang="en-US" dirty="0"/>
          </a:p>
        </p:txBody>
      </p:sp>
      <p:pic>
        <p:nvPicPr>
          <p:cNvPr id="5" name="Picture 4" descr="Screen shot 2011-09-16 at 7.59.31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9393" y="1487822"/>
            <a:ext cx="3150219" cy="916685"/>
          </a:xfrm>
          <a:prstGeom prst="rect">
            <a:avLst/>
          </a:prstGeom>
        </p:spPr>
      </p:pic>
    </p:spTree>
    <p:extLst>
      <p:ext uri="{BB962C8B-B14F-4D97-AF65-F5344CB8AC3E}">
        <p14:creationId xmlns:p14="http://schemas.microsoft.com/office/powerpoint/2010/main" xmlns="" val="10303501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4980"/>
            <a:ext cx="7620000" cy="2124592"/>
          </a:xfrm>
        </p:spPr>
        <p:txBody>
          <a:bodyPr>
            <a:normAutofit/>
          </a:bodyPr>
          <a:lstStyle/>
          <a:p>
            <a:r>
              <a:rPr lang="en-US" sz="3200" dirty="0" smtClean="0"/>
              <a:t>Outcome Web System (OWS) Login </a:t>
            </a:r>
            <a:br>
              <a:rPr lang="en-US" sz="3200" dirty="0" smtClean="0"/>
            </a:br>
            <a:r>
              <a:rPr lang="en-US" sz="3200" dirty="0" smtClean="0"/>
              <a:t>(</a:t>
            </a:r>
            <a:r>
              <a:rPr lang="en-US" sz="3200" i="1" dirty="0" smtClean="0"/>
              <a:t>opens new window</a:t>
            </a:r>
            <a:r>
              <a:rPr lang="en-US" sz="3200" dirty="0" smtClean="0"/>
              <a:t>)</a:t>
            </a:r>
            <a:endParaRPr lang="en-US" sz="3200" dirty="0"/>
          </a:p>
        </p:txBody>
      </p:sp>
      <p:sp>
        <p:nvSpPr>
          <p:cNvPr id="3" name="Content Placeholder 2"/>
          <p:cNvSpPr>
            <a:spLocks noGrp="1"/>
          </p:cNvSpPr>
          <p:nvPr>
            <p:ph idx="1"/>
          </p:nvPr>
        </p:nvSpPr>
        <p:spPr>
          <a:xfrm>
            <a:off x="671542" y="1827213"/>
            <a:ext cx="7620000" cy="4800600"/>
          </a:xfrm>
        </p:spPr>
        <p:txBody>
          <a:bodyPr>
            <a:normAutofit/>
          </a:bodyPr>
          <a:lstStyle/>
          <a:p>
            <a:r>
              <a:rPr lang="en-US" sz="3600" dirty="0" smtClean="0"/>
              <a:t>User login page for KSDE Web Applications</a:t>
            </a:r>
          </a:p>
          <a:p>
            <a:pPr lvl="1">
              <a:buFont typeface="Wingdings" charset="2"/>
              <a:buChar char="§"/>
            </a:pPr>
            <a:r>
              <a:rPr lang="en-US" sz="3600" dirty="0" smtClean="0"/>
              <a:t>Flash tutorials about the User Login</a:t>
            </a:r>
          </a:p>
          <a:p>
            <a:pPr lvl="1">
              <a:buFont typeface="Wingdings" charset="2"/>
              <a:buChar char="§"/>
            </a:pPr>
            <a:r>
              <a:rPr lang="en-US" sz="3600" dirty="0" smtClean="0"/>
              <a:t>Link to register for login and password for accessing KSDE </a:t>
            </a:r>
          </a:p>
          <a:p>
            <a:pPr marL="350838" lvl="1" indent="0">
              <a:buNone/>
            </a:pPr>
            <a:r>
              <a:rPr lang="en-US" sz="3600" dirty="0"/>
              <a:t> </a:t>
            </a:r>
            <a:r>
              <a:rPr lang="en-US" sz="3600" dirty="0" smtClean="0"/>
              <a:t> web applications</a:t>
            </a:r>
          </a:p>
          <a:p>
            <a:pPr marL="411480" lvl="1" indent="0">
              <a:buNone/>
            </a:pPr>
            <a:endParaRPr lang="en-US" sz="36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dirty="0"/>
          </a:p>
        </p:txBody>
      </p:sp>
    </p:spTree>
    <p:extLst>
      <p:ext uri="{BB962C8B-B14F-4D97-AF65-F5344CB8AC3E}">
        <p14:creationId xmlns:p14="http://schemas.microsoft.com/office/powerpoint/2010/main" xmlns="" val="30902866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193"/>
            <a:ext cx="7620000" cy="862079"/>
          </a:xfrm>
        </p:spPr>
        <p:txBody>
          <a:bodyPr>
            <a:normAutofit fontScale="90000"/>
          </a:bodyPr>
          <a:lstStyle/>
          <a:p>
            <a:r>
              <a:rPr lang="en-US" sz="3600" dirty="0" smtClean="0"/>
              <a:t>What an Administrator Needs to Know</a:t>
            </a:r>
            <a:endParaRPr lang="en-US" sz="3600" dirty="0"/>
          </a:p>
        </p:txBody>
      </p:sp>
      <p:pic>
        <p:nvPicPr>
          <p:cNvPr id="3" name="Content Placeholder 2" descr="Screen shot 2011-08-19 at 6.46.07 PM.png"/>
          <p:cNvPicPr>
            <a:picLocks noGrp="1" noChangeAspect="1"/>
          </p:cNvPicPr>
          <p:nvPr>
            <p:ph idx="1"/>
          </p:nvPr>
        </p:nvPicPr>
        <p:blipFill>
          <a:blip r:embed="rId3">
            <a:extLst>
              <a:ext uri="{28A0092B-C50C-407E-A947-70E740481C1C}">
                <a14:useLocalDpi xmlns:a14="http://schemas.microsoft.com/office/drawing/2010/main" xmlns="" val="0"/>
              </a:ext>
            </a:extLst>
          </a:blip>
          <a:srcRect l="-4555" r="-4555"/>
          <a:stretch>
            <a:fillRect/>
          </a:stretch>
        </p:blipFill>
        <p:spPr>
          <a:xfrm>
            <a:off x="190727" y="1204423"/>
            <a:ext cx="7796841" cy="5304307"/>
          </a:xfrm>
        </p:spPr>
      </p:pic>
      <p:sp>
        <p:nvSpPr>
          <p:cNvPr id="4" name="Slide Number Placeholder 3"/>
          <p:cNvSpPr>
            <a:spLocks noGrp="1"/>
          </p:cNvSpPr>
          <p:nvPr>
            <p:ph type="sldNum" sz="quarter" idx="12"/>
          </p:nvPr>
        </p:nvSpPr>
        <p:spPr/>
        <p:txBody>
          <a:bodyPr/>
          <a:lstStyle/>
          <a:p>
            <a:fld id="{6E2D2B3B-882E-40F3-A32F-6DD516915044}" type="slidenum">
              <a:rPr lang="en-US" smtClean="0"/>
              <a:pPr/>
              <a:t>13</a:t>
            </a:fld>
            <a:endParaRPr lang="en-US" dirty="0"/>
          </a:p>
        </p:txBody>
      </p:sp>
    </p:spTree>
    <p:extLst>
      <p:ext uri="{BB962C8B-B14F-4D97-AF65-F5344CB8AC3E}">
        <p14:creationId xmlns:p14="http://schemas.microsoft.com/office/powerpoint/2010/main" xmlns="" val="42163340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774" y="257024"/>
            <a:ext cx="7132825" cy="1143000"/>
          </a:xfrm>
        </p:spPr>
        <p:txBody>
          <a:bodyPr>
            <a:normAutofit fontScale="90000"/>
          </a:bodyPr>
          <a:lstStyle/>
          <a:p>
            <a:pPr algn="l"/>
            <a:r>
              <a:rPr lang="en-US" sz="4000" dirty="0" smtClean="0"/>
              <a:t>What a Data Entry Person </a:t>
            </a:r>
            <a:br>
              <a:rPr lang="en-US" sz="4000" dirty="0" smtClean="0"/>
            </a:br>
            <a:r>
              <a:rPr lang="en-US" sz="4000" dirty="0" smtClean="0"/>
              <a:t>Needs to Know</a:t>
            </a:r>
            <a:endParaRPr lang="en-US" sz="4000" dirty="0"/>
          </a:p>
        </p:txBody>
      </p:sp>
      <p:pic>
        <p:nvPicPr>
          <p:cNvPr id="6" name="Content Placeholder 5" descr="Screen shot 2011-08-19 at 6.49.01 PM.png"/>
          <p:cNvPicPr>
            <a:picLocks noGrp="1" noChangeAspect="1"/>
          </p:cNvPicPr>
          <p:nvPr>
            <p:ph idx="1"/>
          </p:nvPr>
        </p:nvPicPr>
        <p:blipFill>
          <a:blip r:embed="rId3">
            <a:extLst>
              <a:ext uri="{28A0092B-C50C-407E-A947-70E740481C1C}">
                <a14:useLocalDpi xmlns:a14="http://schemas.microsoft.com/office/drawing/2010/main" xmlns="" val="0"/>
              </a:ext>
            </a:extLst>
          </a:blip>
          <a:srcRect l="-8091" r="-8091"/>
          <a:stretch>
            <a:fillRect/>
          </a:stretch>
        </p:blipFill>
        <p:spPr>
          <a:xfrm>
            <a:off x="549275" y="1600200"/>
            <a:ext cx="8042276" cy="4675467"/>
          </a:xfrm>
        </p:spPr>
      </p:pic>
      <p:sp>
        <p:nvSpPr>
          <p:cNvPr id="3" name="Slide Number Placeholder 2"/>
          <p:cNvSpPr>
            <a:spLocks noGrp="1"/>
          </p:cNvSpPr>
          <p:nvPr>
            <p:ph type="sldNum" sz="quarter" idx="12"/>
          </p:nvPr>
        </p:nvSpPr>
        <p:spPr/>
        <p:txBody>
          <a:bodyPr/>
          <a:lstStyle/>
          <a:p>
            <a:fld id="{6E2D2B3B-882E-40F3-A32F-6DD516915044}" type="slidenum">
              <a:rPr lang="en-US" smtClean="0"/>
              <a:pPr/>
              <a:t>14</a:t>
            </a:fld>
            <a:endParaRPr lang="en-US" dirty="0"/>
          </a:p>
        </p:txBody>
      </p:sp>
    </p:spTree>
    <p:extLst>
      <p:ext uri="{BB962C8B-B14F-4D97-AF65-F5344CB8AC3E}">
        <p14:creationId xmlns:p14="http://schemas.microsoft.com/office/powerpoint/2010/main" xmlns="" val="6846295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737" y="57150"/>
            <a:ext cx="7572338" cy="1143000"/>
          </a:xfrm>
        </p:spPr>
        <p:txBody>
          <a:bodyPr>
            <a:normAutofit fontScale="90000"/>
          </a:bodyPr>
          <a:lstStyle/>
          <a:p>
            <a:pPr algn="l"/>
            <a:r>
              <a:rPr lang="en-US" sz="3600" dirty="0" smtClean="0"/>
              <a:t>What A Direct Service Provider </a:t>
            </a:r>
            <a:br>
              <a:rPr lang="en-US" sz="3600" dirty="0" smtClean="0"/>
            </a:br>
            <a:r>
              <a:rPr lang="en-US" sz="3600" dirty="0" smtClean="0"/>
              <a:t>Needs to Know</a:t>
            </a:r>
            <a:endParaRPr lang="en-US" sz="3600" dirty="0"/>
          </a:p>
        </p:txBody>
      </p:sp>
      <p:pic>
        <p:nvPicPr>
          <p:cNvPr id="4" name="Content Placeholder 3" descr="Screen shot 2011-08-19 at 6.50.14 PM.png"/>
          <p:cNvPicPr>
            <a:picLocks noGrp="1" noChangeAspect="1"/>
          </p:cNvPicPr>
          <p:nvPr>
            <p:ph idx="1"/>
          </p:nvPr>
        </p:nvPicPr>
        <p:blipFill>
          <a:blip r:embed="rId3">
            <a:extLst>
              <a:ext uri="{28A0092B-C50C-407E-A947-70E740481C1C}">
                <a14:useLocalDpi xmlns:a14="http://schemas.microsoft.com/office/drawing/2010/main" xmlns="" val="0"/>
              </a:ext>
            </a:extLst>
          </a:blip>
          <a:srcRect l="-11759" r="-11759"/>
          <a:stretch>
            <a:fillRect/>
          </a:stretch>
        </p:blipFill>
        <p:spPr>
          <a:xfrm>
            <a:off x="176213" y="1200150"/>
            <a:ext cx="7900987" cy="5427663"/>
          </a:xfrm>
        </p:spPr>
      </p:pic>
      <p:sp>
        <p:nvSpPr>
          <p:cNvPr id="3" name="Slide Number Placeholder 2"/>
          <p:cNvSpPr>
            <a:spLocks noGrp="1"/>
          </p:cNvSpPr>
          <p:nvPr>
            <p:ph type="sldNum" sz="quarter" idx="12"/>
          </p:nvPr>
        </p:nvSpPr>
        <p:spPr/>
        <p:txBody>
          <a:bodyPr/>
          <a:lstStyle/>
          <a:p>
            <a:fld id="{6E2D2B3B-882E-40F3-A32F-6DD516915044}" type="slidenum">
              <a:rPr lang="en-US" smtClean="0"/>
              <a:pPr/>
              <a:t>15</a:t>
            </a:fld>
            <a:endParaRPr lang="en-US" dirty="0"/>
          </a:p>
        </p:txBody>
      </p:sp>
    </p:spTree>
    <p:extLst>
      <p:ext uri="{BB962C8B-B14F-4D97-AF65-F5344CB8AC3E}">
        <p14:creationId xmlns:p14="http://schemas.microsoft.com/office/powerpoint/2010/main" xmlns="" val="21173462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19" y="-7621"/>
            <a:ext cx="7196866" cy="1143000"/>
          </a:xfrm>
        </p:spPr>
        <p:txBody>
          <a:bodyPr>
            <a:noAutofit/>
          </a:bodyPr>
          <a:lstStyle/>
          <a:p>
            <a:pPr algn="l"/>
            <a:r>
              <a:rPr lang="en-US" sz="3200" dirty="0" smtClean="0"/>
              <a:t>What a Trainer Needs </a:t>
            </a:r>
            <a:br>
              <a:rPr lang="en-US" sz="3200" dirty="0" smtClean="0"/>
            </a:br>
            <a:r>
              <a:rPr lang="en-US" sz="3200" dirty="0" smtClean="0"/>
              <a:t>to Know</a:t>
            </a:r>
            <a:endParaRPr lang="en-US" sz="3200" dirty="0"/>
          </a:p>
        </p:txBody>
      </p:sp>
      <p:pic>
        <p:nvPicPr>
          <p:cNvPr id="6" name="Content Placeholder 5" descr="Screen shot 2011-08-19 at 6.51.14 PM.png"/>
          <p:cNvPicPr>
            <a:picLocks noGrp="1" noChangeAspect="1"/>
          </p:cNvPicPr>
          <p:nvPr>
            <p:ph idx="1"/>
          </p:nvPr>
        </p:nvPicPr>
        <p:blipFill>
          <a:blip r:embed="rId3">
            <a:extLst>
              <a:ext uri="{28A0092B-C50C-407E-A947-70E740481C1C}">
                <a14:useLocalDpi xmlns:a14="http://schemas.microsoft.com/office/drawing/2010/main" xmlns="" val="0"/>
              </a:ext>
            </a:extLst>
          </a:blip>
          <a:srcRect l="-637" r="-637"/>
          <a:stretch>
            <a:fillRect/>
          </a:stretch>
        </p:blipFill>
        <p:spPr>
          <a:xfrm>
            <a:off x="457200" y="1135063"/>
            <a:ext cx="7620000" cy="5265737"/>
          </a:xfrm>
        </p:spPr>
      </p:pic>
      <p:sp>
        <p:nvSpPr>
          <p:cNvPr id="3" name="Slide Number Placeholder 2"/>
          <p:cNvSpPr>
            <a:spLocks noGrp="1"/>
          </p:cNvSpPr>
          <p:nvPr>
            <p:ph type="sldNum" sz="quarter" idx="12"/>
          </p:nvPr>
        </p:nvSpPr>
        <p:spPr/>
        <p:txBody>
          <a:bodyPr/>
          <a:lstStyle/>
          <a:p>
            <a:fld id="{6E2D2B3B-882E-40F3-A32F-6DD516915044}" type="slidenum">
              <a:rPr lang="en-US" smtClean="0"/>
              <a:pPr/>
              <a:t>16</a:t>
            </a:fld>
            <a:endParaRPr lang="en-US" dirty="0"/>
          </a:p>
        </p:txBody>
      </p:sp>
    </p:spTree>
    <p:extLst>
      <p:ext uri="{BB962C8B-B14F-4D97-AF65-F5344CB8AC3E}">
        <p14:creationId xmlns:p14="http://schemas.microsoft.com/office/powerpoint/2010/main" xmlns="" val="3454438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612" y="143001"/>
            <a:ext cx="6786700" cy="888115"/>
          </a:xfrm>
        </p:spPr>
        <p:txBody>
          <a:bodyPr/>
          <a:lstStyle/>
          <a:p>
            <a:pPr algn="l"/>
            <a:r>
              <a:rPr lang="en-US" sz="4000" dirty="0" smtClean="0"/>
              <a:t>Independent Study</a:t>
            </a:r>
            <a:endParaRPr lang="en-US" sz="4000" dirty="0"/>
          </a:p>
        </p:txBody>
      </p:sp>
      <p:pic>
        <p:nvPicPr>
          <p:cNvPr id="4" name="Content Placeholder 3" descr="Screen shot 2011-08-19 at 6.55.29 PM.png"/>
          <p:cNvPicPr>
            <a:picLocks noGrp="1" noChangeAspect="1"/>
          </p:cNvPicPr>
          <p:nvPr>
            <p:ph idx="1"/>
          </p:nvPr>
        </p:nvPicPr>
        <p:blipFill>
          <a:blip r:embed="rId3">
            <a:extLst>
              <a:ext uri="{28A0092B-C50C-407E-A947-70E740481C1C}">
                <a14:useLocalDpi xmlns:a14="http://schemas.microsoft.com/office/drawing/2010/main" xmlns="" val="0"/>
              </a:ext>
            </a:extLst>
          </a:blip>
          <a:srcRect l="-9001" r="-9001"/>
          <a:stretch>
            <a:fillRect/>
          </a:stretch>
        </p:blipFill>
        <p:spPr>
          <a:xfrm>
            <a:off x="735106" y="1212145"/>
            <a:ext cx="7162800" cy="5042605"/>
          </a:xfrm>
        </p:spPr>
      </p:pic>
      <p:sp>
        <p:nvSpPr>
          <p:cNvPr id="3" name="Slide Number Placeholder 2"/>
          <p:cNvSpPr>
            <a:spLocks noGrp="1"/>
          </p:cNvSpPr>
          <p:nvPr>
            <p:ph type="sldNum" sz="quarter" idx="12"/>
          </p:nvPr>
        </p:nvSpPr>
        <p:spPr/>
        <p:txBody>
          <a:bodyPr/>
          <a:lstStyle/>
          <a:p>
            <a:fld id="{6E2D2B3B-882E-40F3-A32F-6DD516915044}" type="slidenum">
              <a:rPr lang="en-US" smtClean="0"/>
              <a:pPr/>
              <a:t>17</a:t>
            </a:fld>
            <a:endParaRPr lang="en-US" dirty="0"/>
          </a:p>
        </p:txBody>
      </p:sp>
    </p:spTree>
    <p:extLst>
      <p:ext uri="{BB962C8B-B14F-4D97-AF65-F5344CB8AC3E}">
        <p14:creationId xmlns:p14="http://schemas.microsoft.com/office/powerpoint/2010/main" xmlns="" val="4723473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537" y="107576"/>
            <a:ext cx="7235014" cy="1336956"/>
          </a:xfrm>
        </p:spPr>
        <p:txBody>
          <a:bodyPr/>
          <a:lstStyle/>
          <a:p>
            <a:pPr algn="l"/>
            <a:r>
              <a:rPr lang="en-US" sz="4000" dirty="0" smtClean="0"/>
              <a:t>Group Training</a:t>
            </a:r>
            <a:endParaRPr lang="en-US" sz="4000" dirty="0"/>
          </a:p>
        </p:txBody>
      </p:sp>
      <p:pic>
        <p:nvPicPr>
          <p:cNvPr id="4" name="Content Placeholder 3" descr="Screen shot 2011-08-19 at 6.56.07 PM.png"/>
          <p:cNvPicPr>
            <a:picLocks noGrp="1" noChangeAspect="1"/>
          </p:cNvPicPr>
          <p:nvPr>
            <p:ph idx="1"/>
          </p:nvPr>
        </p:nvPicPr>
        <p:blipFill>
          <a:blip r:embed="rId3">
            <a:extLst>
              <a:ext uri="{28A0092B-C50C-407E-A947-70E740481C1C}">
                <a14:useLocalDpi xmlns:a14="http://schemas.microsoft.com/office/drawing/2010/main" xmlns="" val="0"/>
              </a:ext>
            </a:extLst>
          </a:blip>
          <a:srcRect l="-13796" r="-13796"/>
          <a:stretch>
            <a:fillRect/>
          </a:stretch>
        </p:blipFill>
        <p:spPr/>
      </p:pic>
      <p:sp>
        <p:nvSpPr>
          <p:cNvPr id="3" name="Slide Number Placeholder 2"/>
          <p:cNvSpPr>
            <a:spLocks noGrp="1"/>
          </p:cNvSpPr>
          <p:nvPr>
            <p:ph type="sldNum" sz="quarter" idx="12"/>
          </p:nvPr>
        </p:nvSpPr>
        <p:spPr/>
        <p:txBody>
          <a:bodyPr/>
          <a:lstStyle/>
          <a:p>
            <a:fld id="{6E2D2B3B-882E-40F3-A32F-6DD516915044}" type="slidenum">
              <a:rPr lang="en-US" smtClean="0"/>
              <a:pPr/>
              <a:t>18</a:t>
            </a:fld>
            <a:endParaRPr lang="en-US" dirty="0"/>
          </a:p>
        </p:txBody>
      </p:sp>
    </p:spTree>
    <p:extLst>
      <p:ext uri="{BB962C8B-B14F-4D97-AF65-F5344CB8AC3E}">
        <p14:creationId xmlns:p14="http://schemas.microsoft.com/office/powerpoint/2010/main" xmlns="" val="32593584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581" y="243206"/>
            <a:ext cx="7662134" cy="1143000"/>
          </a:xfrm>
        </p:spPr>
        <p:txBody>
          <a:bodyPr>
            <a:normAutofit fontScale="90000"/>
          </a:bodyPr>
          <a:lstStyle/>
          <a:p>
            <a:pPr algn="l"/>
            <a:r>
              <a:rPr lang="en-US" sz="4000" dirty="0" smtClean="0"/>
              <a:t>Group Training Tools </a:t>
            </a:r>
            <a:br>
              <a:rPr lang="en-US" sz="4000" dirty="0" smtClean="0"/>
            </a:br>
            <a:r>
              <a:rPr lang="en-US" sz="4000" dirty="0" smtClean="0"/>
              <a:t>and Materials</a:t>
            </a:r>
            <a:endParaRPr lang="en-US" sz="4000" dirty="0"/>
          </a:p>
        </p:txBody>
      </p:sp>
      <p:pic>
        <p:nvPicPr>
          <p:cNvPr id="4" name="Content Placeholder 3" descr="Screen shot 2011-08-19 at 6.56.53 PM.png"/>
          <p:cNvPicPr>
            <a:picLocks noGrp="1" noChangeAspect="1"/>
          </p:cNvPicPr>
          <p:nvPr>
            <p:ph idx="1"/>
          </p:nvPr>
        </p:nvPicPr>
        <p:blipFill>
          <a:blip r:embed="rId3">
            <a:extLst>
              <a:ext uri="{28A0092B-C50C-407E-A947-70E740481C1C}">
                <a14:useLocalDpi xmlns:a14="http://schemas.microsoft.com/office/drawing/2010/main" xmlns="" val="0"/>
              </a:ext>
            </a:extLst>
          </a:blip>
          <a:srcRect l="-9483" r="-9483"/>
          <a:stretch>
            <a:fillRect/>
          </a:stretch>
        </p:blipFill>
        <p:spPr>
          <a:xfrm>
            <a:off x="228600" y="1385888"/>
            <a:ext cx="7653338" cy="5093317"/>
          </a:xfrm>
        </p:spPr>
      </p:pic>
      <p:sp>
        <p:nvSpPr>
          <p:cNvPr id="3" name="Slide Number Placeholder 2"/>
          <p:cNvSpPr>
            <a:spLocks noGrp="1"/>
          </p:cNvSpPr>
          <p:nvPr>
            <p:ph type="sldNum" sz="quarter" idx="12"/>
          </p:nvPr>
        </p:nvSpPr>
        <p:spPr/>
        <p:txBody>
          <a:bodyPr/>
          <a:lstStyle/>
          <a:p>
            <a:fld id="{6E2D2B3B-882E-40F3-A32F-6DD516915044}" type="slidenum">
              <a:rPr lang="en-US" smtClean="0"/>
              <a:pPr/>
              <a:t>19</a:t>
            </a:fld>
            <a:endParaRPr lang="en-US" dirty="0"/>
          </a:p>
        </p:txBody>
      </p:sp>
    </p:spTree>
    <p:extLst>
      <p:ext uri="{BB962C8B-B14F-4D97-AF65-F5344CB8AC3E}">
        <p14:creationId xmlns:p14="http://schemas.microsoft.com/office/powerpoint/2010/main" xmlns="" val="31483512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41981" y="1723739"/>
            <a:ext cx="7270418" cy="4724400"/>
          </a:xfrm>
        </p:spPr>
        <p:txBody>
          <a:bodyPr>
            <a:normAutofit/>
          </a:bodyPr>
          <a:lstStyle/>
          <a:p>
            <a:pPr marL="0" indent="0">
              <a:lnSpc>
                <a:spcPct val="90000"/>
              </a:lnSpc>
              <a:spcBef>
                <a:spcPct val="0"/>
              </a:spcBef>
              <a:buNone/>
              <a:defRPr/>
            </a:pPr>
            <a:r>
              <a:rPr lang="en-US" sz="2400" dirty="0">
                <a:latin typeface="Times" charset="0"/>
                <a:ea typeface="ＭＳ Ｐゴシック" charset="0"/>
                <a:cs typeface="ＭＳ Ｐゴシック" charset="0"/>
              </a:rPr>
              <a:t>This project is </a:t>
            </a:r>
            <a:r>
              <a:rPr lang="en-US" sz="2400" dirty="0" smtClean="0">
                <a:latin typeface="Times" charset="0"/>
                <a:ea typeface="ＭＳ Ｐゴシック" charset="0"/>
                <a:cs typeface="ＭＳ Ｐゴシック" charset="0"/>
              </a:rPr>
              <a:t>for </a:t>
            </a:r>
            <a:r>
              <a:rPr lang="en-US" sz="2400" dirty="0">
                <a:latin typeface="Times" charset="0"/>
                <a:ea typeface="ＭＳ Ｐゴシック" charset="0"/>
                <a:cs typeface="ＭＳ Ｐゴシック" charset="0"/>
              </a:rPr>
              <a:t>early </a:t>
            </a:r>
            <a:r>
              <a:rPr lang="en-US" dirty="0" smtClean="0">
                <a:latin typeface="Times" charset="0"/>
                <a:ea typeface="ＭＳ Ｐゴシック" charset="0"/>
                <a:cs typeface="ＭＳ Ｐゴシック" charset="0"/>
              </a:rPr>
              <a:t>intervention and </a:t>
            </a:r>
            <a:r>
              <a:rPr lang="en-US" dirty="0">
                <a:latin typeface="Times" charset="0"/>
                <a:ea typeface="ＭＳ Ｐゴシック" charset="0"/>
                <a:cs typeface="ＭＳ Ｐゴシック" charset="0"/>
              </a:rPr>
              <a:t>early childhood special education </a:t>
            </a:r>
            <a:r>
              <a:rPr lang="en-US" dirty="0" smtClean="0">
                <a:latin typeface="Times" charset="0"/>
                <a:ea typeface="ＭＳ Ｐゴシック" charset="0"/>
                <a:cs typeface="ＭＳ Ｐゴシック" charset="0"/>
              </a:rPr>
              <a:t>professionals, </a:t>
            </a:r>
            <a:r>
              <a:rPr lang="en-US" sz="2400" dirty="0" err="1" smtClean="0">
                <a:latin typeface="Times" charset="0"/>
                <a:ea typeface="ＭＳ Ｐゴシック" charset="0"/>
                <a:cs typeface="ＭＳ Ｐゴシック" charset="0"/>
              </a:rPr>
              <a:t>paraeducators</a:t>
            </a:r>
            <a:r>
              <a:rPr lang="en-US" sz="2400" dirty="0" smtClean="0">
                <a:latin typeface="Times" charset="0"/>
                <a:ea typeface="ＭＳ Ｐゴシック" charset="0"/>
                <a:cs typeface="ＭＳ Ｐゴシック" charset="0"/>
              </a:rPr>
              <a:t>, </a:t>
            </a:r>
            <a:r>
              <a:rPr lang="en-US" sz="2400" dirty="0">
                <a:latin typeface="Times" charset="0"/>
                <a:ea typeface="ＭＳ Ｐゴシック" charset="0"/>
                <a:cs typeface="ＭＳ Ｐゴシック" charset="0"/>
              </a:rPr>
              <a:t>related services professionals and parents. </a:t>
            </a:r>
          </a:p>
          <a:p>
            <a:pPr>
              <a:lnSpc>
                <a:spcPct val="90000"/>
              </a:lnSpc>
              <a:spcBef>
                <a:spcPct val="0"/>
              </a:spcBef>
              <a:defRPr/>
            </a:pPr>
            <a:endParaRPr lang="en-US" sz="2400" dirty="0">
              <a:latin typeface="Times" charset="0"/>
              <a:ea typeface="ＭＳ Ｐゴシック" charset="0"/>
              <a:cs typeface="ＭＳ Ｐゴシック" charset="0"/>
            </a:endParaRPr>
          </a:p>
          <a:p>
            <a:pPr marL="0" indent="0">
              <a:lnSpc>
                <a:spcPct val="90000"/>
              </a:lnSpc>
              <a:spcBef>
                <a:spcPct val="0"/>
              </a:spcBef>
              <a:buNone/>
              <a:defRPr/>
            </a:pPr>
            <a:r>
              <a:rPr lang="en-US" sz="2400" dirty="0">
                <a:latin typeface="Times" charset="0"/>
                <a:ea typeface="ＭＳ Ｐゴシック" charset="0"/>
                <a:cs typeface="ＭＳ Ｐゴシック" charset="0"/>
              </a:rPr>
              <a:t>The framework supporting this system is composed of collaboration /linkages, information services, training, and technical assistance. </a:t>
            </a:r>
          </a:p>
          <a:p>
            <a:pPr>
              <a:lnSpc>
                <a:spcPct val="90000"/>
              </a:lnSpc>
              <a:spcBef>
                <a:spcPct val="0"/>
              </a:spcBef>
              <a:defRPr/>
            </a:pPr>
            <a:endParaRPr lang="en-US" sz="2400" dirty="0">
              <a:latin typeface="Times" charset="0"/>
              <a:ea typeface="ＭＳ Ｐゴシック" charset="0"/>
              <a:cs typeface="ＭＳ Ｐゴシック" charset="0"/>
            </a:endParaRPr>
          </a:p>
          <a:p>
            <a:pPr marL="0" indent="0">
              <a:lnSpc>
                <a:spcPct val="90000"/>
              </a:lnSpc>
              <a:spcBef>
                <a:spcPct val="0"/>
              </a:spcBef>
              <a:buNone/>
              <a:defRPr/>
            </a:pPr>
            <a:r>
              <a:rPr lang="en-US" sz="2400" dirty="0" smtClean="0">
                <a:latin typeface="Times" charset="0"/>
                <a:ea typeface="ＭＳ Ｐゴシック" charset="0"/>
                <a:cs typeface="ＭＳ Ｐゴシック" charset="0"/>
              </a:rPr>
              <a:t>Professional </a:t>
            </a:r>
            <a:r>
              <a:rPr lang="en-US" sz="2400" dirty="0">
                <a:latin typeface="Times" charset="0"/>
                <a:ea typeface="ＭＳ Ｐゴシック" charset="0"/>
                <a:cs typeface="ＭＳ Ｐゴシック" charset="0"/>
              </a:rPr>
              <a:t>development is addressed at three levels of training - Proactive/General Issues Staff Development, Focused Staff Development, and Intensive Staff Development.</a:t>
            </a:r>
          </a:p>
        </p:txBody>
      </p:sp>
      <p:pic>
        <p:nvPicPr>
          <p:cNvPr id="2" name="Picture 1" descr="Screen shot 2011-09-16 at 7.58.53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43000" y="427717"/>
            <a:ext cx="4292600" cy="1115432"/>
          </a:xfrm>
          <a:prstGeom prst="rect">
            <a:avLst/>
          </a:prstGeom>
        </p:spPr>
      </p:pic>
    </p:spTree>
    <p:extLst>
      <p:ext uri="{BB962C8B-B14F-4D97-AF65-F5344CB8AC3E}">
        <p14:creationId xmlns:p14="http://schemas.microsoft.com/office/powerpoint/2010/main" xmlns="" val="256813301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236" y="62944"/>
            <a:ext cx="4502551" cy="1143000"/>
          </a:xfrm>
        </p:spPr>
        <p:txBody>
          <a:bodyPr/>
          <a:lstStyle/>
          <a:p>
            <a:r>
              <a:rPr lang="en-US" sz="4000" dirty="0" smtClean="0"/>
              <a:t>COSF Examples</a:t>
            </a:r>
            <a:endParaRPr lang="en-US" sz="4000"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20</a:t>
            </a:fld>
            <a:endParaRPr lang="en-US" dirty="0"/>
          </a:p>
        </p:txBody>
      </p:sp>
      <p:pic>
        <p:nvPicPr>
          <p:cNvPr id="6" name="Content Placeholder 5" descr="Screen shot 2011-09-15 at 12.33.58 PM.png"/>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l="-35696" r="-37375"/>
          <a:stretch/>
        </p:blipFill>
        <p:spPr>
          <a:xfrm>
            <a:off x="549275" y="1600200"/>
            <a:ext cx="8042275" cy="4343400"/>
          </a:xfrm>
        </p:spPr>
      </p:pic>
    </p:spTree>
    <p:extLst>
      <p:ext uri="{BB962C8B-B14F-4D97-AF65-F5344CB8AC3E}">
        <p14:creationId xmlns:p14="http://schemas.microsoft.com/office/powerpoint/2010/main" xmlns="" val="30267215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850" y="62944"/>
            <a:ext cx="6119150" cy="1143000"/>
          </a:xfrm>
        </p:spPr>
        <p:txBody>
          <a:bodyPr/>
          <a:lstStyle/>
          <a:p>
            <a:r>
              <a:rPr lang="en-US" sz="4000" b="1" i="1" dirty="0" smtClean="0"/>
              <a:t>New</a:t>
            </a:r>
            <a:r>
              <a:rPr lang="en-US" sz="4000" dirty="0" smtClean="0"/>
              <a:t> COSF Examples</a:t>
            </a:r>
            <a:endParaRPr lang="en-US" sz="4000"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21</a:t>
            </a:fld>
            <a:endParaRPr lang="en-US" dirty="0"/>
          </a:p>
        </p:txBody>
      </p:sp>
      <p:pic>
        <p:nvPicPr>
          <p:cNvPr id="5" name="Content Placeholder 4" descr="Screen shot 2011-09-15 at 12.34.17 PM.png"/>
          <p:cNvPicPr>
            <a:picLocks noGrp="1" noChangeAspect="1"/>
          </p:cNvPicPr>
          <p:nvPr>
            <p:ph idx="1"/>
          </p:nvPr>
        </p:nvPicPr>
        <p:blipFill>
          <a:blip r:embed="rId3">
            <a:extLst>
              <a:ext uri="{28A0092B-C50C-407E-A947-70E740481C1C}">
                <a14:useLocalDpi xmlns:a14="http://schemas.microsoft.com/office/drawing/2010/main" xmlns="" val="0"/>
              </a:ext>
            </a:extLst>
          </a:blip>
          <a:srcRect l="-48631" r="-48631"/>
          <a:stretch>
            <a:fillRect/>
          </a:stretch>
        </p:blipFill>
        <p:spPr>
          <a:xfrm>
            <a:off x="220482" y="1643662"/>
            <a:ext cx="8686468" cy="4343400"/>
          </a:xfrm>
        </p:spPr>
      </p:pic>
    </p:spTree>
    <p:extLst>
      <p:ext uri="{BB962C8B-B14F-4D97-AF65-F5344CB8AC3E}">
        <p14:creationId xmlns:p14="http://schemas.microsoft.com/office/powerpoint/2010/main" xmlns="" val="39202243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821"/>
            <a:ext cx="7620000" cy="1143000"/>
          </a:xfrm>
        </p:spPr>
        <p:txBody>
          <a:bodyPr>
            <a:normAutofit fontScale="90000"/>
          </a:bodyPr>
          <a:lstStyle/>
          <a:p>
            <a:pPr algn="l"/>
            <a:r>
              <a:rPr lang="en-US" sz="4000" dirty="0" smtClean="0"/>
              <a:t>How to Keep Current With Kansas ECO Training and Guidance</a:t>
            </a:r>
            <a:endParaRPr lang="en-US" sz="4000" dirty="0"/>
          </a:p>
        </p:txBody>
      </p:sp>
      <p:sp>
        <p:nvSpPr>
          <p:cNvPr id="3" name="Content Placeholder 2"/>
          <p:cNvSpPr>
            <a:spLocks noGrp="1"/>
          </p:cNvSpPr>
          <p:nvPr>
            <p:ph idx="1"/>
          </p:nvPr>
        </p:nvSpPr>
        <p:spPr>
          <a:xfrm>
            <a:off x="671095" y="1735566"/>
            <a:ext cx="7620000" cy="4800600"/>
          </a:xfrm>
        </p:spPr>
        <p:txBody>
          <a:bodyPr>
            <a:normAutofit fontScale="92500" lnSpcReduction="10000"/>
          </a:bodyPr>
          <a:lstStyle/>
          <a:p>
            <a:r>
              <a:rPr lang="en-US" dirty="0">
                <a:solidFill>
                  <a:srgbClr val="0000FF"/>
                </a:solidFill>
                <a:hlinkClick r:id="rId3"/>
              </a:rPr>
              <a:t>http://kskits.org/ta/ECOOutcomes/</a:t>
            </a:r>
            <a:r>
              <a:rPr lang="en-US" dirty="0" smtClean="0">
                <a:solidFill>
                  <a:srgbClr val="0000FF"/>
                </a:solidFill>
                <a:hlinkClick r:id="rId3"/>
              </a:rPr>
              <a:t>Index.shtml</a:t>
            </a:r>
            <a:endParaRPr lang="en-US" dirty="0" smtClean="0">
              <a:solidFill>
                <a:srgbClr val="0000FF"/>
              </a:solidFill>
            </a:endParaRPr>
          </a:p>
          <a:p>
            <a:r>
              <a:rPr lang="en-US" dirty="0">
                <a:solidFill>
                  <a:srgbClr val="0000FF"/>
                </a:solidFill>
                <a:hlinkClick r:id="rId4"/>
              </a:rPr>
              <a:t>http://www.kskits.org/listserv</a:t>
            </a:r>
            <a:r>
              <a:rPr lang="en-US" dirty="0" smtClean="0">
                <a:solidFill>
                  <a:srgbClr val="0000FF"/>
                </a:solidFill>
                <a:hlinkClick r:id="rId4"/>
              </a:rPr>
              <a:t>/</a:t>
            </a:r>
            <a:r>
              <a:rPr lang="en-US" dirty="0" smtClean="0">
                <a:solidFill>
                  <a:srgbClr val="0000FF"/>
                </a:solidFill>
              </a:rPr>
              <a:t> </a:t>
            </a:r>
          </a:p>
          <a:p>
            <a:r>
              <a:rPr lang="en-US" dirty="0" smtClean="0">
                <a:solidFill>
                  <a:srgbClr val="0000FF"/>
                </a:solidFill>
                <a:hlinkClick r:id="rId5"/>
              </a:rPr>
              <a:t>http</a:t>
            </a:r>
            <a:r>
              <a:rPr lang="en-US" dirty="0">
                <a:solidFill>
                  <a:srgbClr val="0000FF"/>
                </a:solidFill>
                <a:hlinkClick r:id="rId5"/>
              </a:rPr>
              <a:t>://kskits.org/publications</a:t>
            </a:r>
            <a:r>
              <a:rPr lang="en-US" dirty="0" smtClean="0">
                <a:solidFill>
                  <a:srgbClr val="0000FF"/>
                </a:solidFill>
                <a:hlinkClick r:id="rId5"/>
              </a:rPr>
              <a:t>/</a:t>
            </a:r>
            <a:endParaRPr lang="en-US" dirty="0" smtClean="0">
              <a:solidFill>
                <a:srgbClr val="0000FF"/>
              </a:solidFill>
            </a:endParaRPr>
          </a:p>
          <a:p>
            <a:r>
              <a:rPr lang="en-US" dirty="0" smtClean="0">
                <a:solidFill>
                  <a:srgbClr val="0000FF"/>
                </a:solidFill>
                <a:hlinkClick r:id="rId6"/>
              </a:rPr>
              <a:t>http</a:t>
            </a:r>
            <a:r>
              <a:rPr lang="en-US" dirty="0">
                <a:solidFill>
                  <a:srgbClr val="0000FF"/>
                </a:solidFill>
                <a:hlinkClick r:id="rId6"/>
              </a:rPr>
              <a:t>://www.kskits.org/training</a:t>
            </a:r>
            <a:r>
              <a:rPr lang="en-US" dirty="0" smtClean="0">
                <a:solidFill>
                  <a:srgbClr val="0000FF"/>
                </a:solidFill>
                <a:hlinkClick r:id="rId6"/>
              </a:rPr>
              <a:t>/</a:t>
            </a:r>
            <a:endParaRPr lang="en-US" dirty="0" smtClean="0">
              <a:solidFill>
                <a:srgbClr val="0000FF"/>
              </a:solidFill>
            </a:endParaRPr>
          </a:p>
          <a:p>
            <a:r>
              <a:rPr lang="en-US" dirty="0">
                <a:solidFill>
                  <a:srgbClr val="0000FF"/>
                </a:solidFill>
                <a:hlinkClick r:id="rId7"/>
              </a:rPr>
              <a:t>http://www.ksits.org/</a:t>
            </a:r>
            <a:r>
              <a:rPr lang="en-US" dirty="0" smtClean="0">
                <a:solidFill>
                  <a:srgbClr val="0000FF"/>
                </a:solidFill>
                <a:hlinkClick r:id="rId7"/>
              </a:rPr>
              <a:t>index.html</a:t>
            </a:r>
            <a:endParaRPr lang="en-US" dirty="0" smtClean="0">
              <a:solidFill>
                <a:srgbClr val="0000FF"/>
              </a:solidFill>
            </a:endParaRPr>
          </a:p>
          <a:p>
            <a:r>
              <a:rPr lang="en-US" dirty="0">
                <a:solidFill>
                  <a:srgbClr val="0000FF"/>
                </a:solidFill>
                <a:hlinkClick r:id="rId8"/>
              </a:rPr>
              <a:t>http://www.ksde.org/Default.aspx?tabid=</a:t>
            </a:r>
            <a:r>
              <a:rPr lang="en-US" dirty="0" smtClean="0">
                <a:solidFill>
                  <a:srgbClr val="0000FF"/>
                </a:solidFill>
                <a:hlinkClick r:id="rId8"/>
              </a:rPr>
              <a:t>101</a:t>
            </a:r>
            <a:endParaRPr lang="en-US" dirty="0" smtClean="0">
              <a:solidFill>
                <a:srgbClr val="0000FF"/>
              </a:solidFill>
            </a:endParaRPr>
          </a:p>
          <a:p>
            <a:r>
              <a:rPr lang="en-US" dirty="0" smtClean="0">
                <a:solidFill>
                  <a:srgbClr val="0000FF"/>
                </a:solidFill>
                <a:hlinkClick r:id="rId9"/>
              </a:rPr>
              <a:t>daniel</a:t>
            </a:r>
            <a:r>
              <a:rPr lang="en-US" dirty="0">
                <a:solidFill>
                  <a:srgbClr val="0000FF"/>
                </a:solidFill>
                <a:hlinkClick r:id="rId9"/>
              </a:rPr>
              <a:t>@</a:t>
            </a:r>
            <a:r>
              <a:rPr lang="en-US" dirty="0" smtClean="0">
                <a:solidFill>
                  <a:srgbClr val="0000FF"/>
                </a:solidFill>
                <a:hlinkClick r:id="rId9"/>
              </a:rPr>
              <a:t>keystonelearning.org</a:t>
            </a:r>
            <a:r>
              <a:rPr lang="en-US" dirty="0" smtClean="0">
                <a:solidFill>
                  <a:srgbClr val="0000FF"/>
                </a:solidFill>
              </a:rPr>
              <a:t> (“Subscribe </a:t>
            </a:r>
            <a:r>
              <a:rPr lang="en-US" dirty="0" err="1" smtClean="0">
                <a:solidFill>
                  <a:srgbClr val="0000FF"/>
                </a:solidFill>
              </a:rPr>
              <a:t>Spedexpress</a:t>
            </a:r>
            <a:r>
              <a:rPr lang="en-US" dirty="0" smtClean="0">
                <a:solidFill>
                  <a:srgbClr val="0000FF"/>
                </a:solidFill>
              </a:rPr>
              <a:t>”)</a:t>
            </a:r>
          </a:p>
          <a:p>
            <a:r>
              <a:rPr lang="en-US" dirty="0">
                <a:solidFill>
                  <a:srgbClr val="0000FF"/>
                </a:solidFill>
                <a:hlinkClick r:id="rId10"/>
              </a:rPr>
              <a:t>http://www.fpg.unc.edu/~eco</a:t>
            </a:r>
            <a:r>
              <a:rPr lang="en-US" dirty="0" smtClean="0">
                <a:solidFill>
                  <a:srgbClr val="0000FF"/>
                </a:solidFill>
                <a:hlinkClick r:id="rId10"/>
              </a:rPr>
              <a:t>/</a:t>
            </a:r>
            <a:endParaRPr lang="en-US" dirty="0" smtClean="0">
              <a:solidFill>
                <a:srgbClr val="0000FF"/>
              </a:solidFill>
            </a:endParaRPr>
          </a:p>
          <a:p>
            <a:pPr marL="114300" indent="0">
              <a:buNone/>
            </a:pPr>
            <a:endParaRPr lang="en-US" dirty="0" smtClean="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22</a:t>
            </a:fld>
            <a:endParaRPr lang="en-US" dirty="0"/>
          </a:p>
        </p:txBody>
      </p:sp>
    </p:spTree>
    <p:extLst>
      <p:ext uri="{BB962C8B-B14F-4D97-AF65-F5344CB8AC3E}">
        <p14:creationId xmlns:p14="http://schemas.microsoft.com/office/powerpoint/2010/main" xmlns="" val="17378926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-Links</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23</a:t>
            </a:fld>
            <a:endParaRPr lang="en-US" dirty="0"/>
          </a:p>
        </p:txBody>
      </p:sp>
      <p:pic>
        <p:nvPicPr>
          <p:cNvPr id="6" name="Content Placeholder 5" descr="Screen shot 2011-09-16 at 5.18.33 PM.png"/>
          <p:cNvPicPr>
            <a:picLocks noGrp="1" noChangeAspect="1"/>
          </p:cNvPicPr>
          <p:nvPr>
            <p:ph idx="1"/>
          </p:nvPr>
        </p:nvPicPr>
        <p:blipFill>
          <a:blip r:embed="rId3">
            <a:extLst>
              <a:ext uri="{28A0092B-C50C-407E-A947-70E740481C1C}">
                <a14:useLocalDpi xmlns:a14="http://schemas.microsoft.com/office/drawing/2010/main" xmlns="" val="0"/>
              </a:ext>
            </a:extLst>
          </a:blip>
          <a:srcRect l="36" r="36"/>
          <a:stretch>
            <a:fillRect/>
          </a:stretch>
        </p:blipFill>
        <p:spPr/>
      </p:pic>
    </p:spTree>
    <p:extLst>
      <p:ext uri="{BB962C8B-B14F-4D97-AF65-F5344CB8AC3E}">
        <p14:creationId xmlns:p14="http://schemas.microsoft.com/office/powerpoint/2010/main" xmlns="" val="9373687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Archives</a:t>
            </a:r>
            <a:endParaRPr lang="en-US" dirty="0"/>
          </a:p>
        </p:txBody>
      </p:sp>
      <p:pic>
        <p:nvPicPr>
          <p:cNvPr id="7" name="Content Placeholder 6" descr="Screen shot 2011-08-23 at 8.46.53 AM.png"/>
          <p:cNvPicPr>
            <a:picLocks noGrp="1" noChangeAspect="1"/>
          </p:cNvPicPr>
          <p:nvPr>
            <p:ph idx="1"/>
          </p:nvPr>
        </p:nvPicPr>
        <p:blipFill>
          <a:blip r:embed="rId3">
            <a:extLst>
              <a:ext uri="{28A0092B-C50C-407E-A947-70E740481C1C}">
                <a14:useLocalDpi xmlns:a14="http://schemas.microsoft.com/office/drawing/2010/main" xmlns="" val="0"/>
              </a:ext>
            </a:extLst>
          </a:blip>
          <a:srcRect t="2947" b="2947"/>
          <a:stretch>
            <a:fillRect/>
          </a:stretch>
        </p:blipFill>
        <p:spPr>
          <a:xfrm>
            <a:off x="952462" y="1659484"/>
            <a:ext cx="7124738" cy="4741316"/>
          </a:xfrm>
        </p:spPr>
      </p:pic>
      <p:sp>
        <p:nvSpPr>
          <p:cNvPr id="3" name="Slide Number Placeholder 2"/>
          <p:cNvSpPr>
            <a:spLocks noGrp="1"/>
          </p:cNvSpPr>
          <p:nvPr>
            <p:ph type="sldNum" sz="quarter" idx="12"/>
          </p:nvPr>
        </p:nvSpPr>
        <p:spPr/>
        <p:txBody>
          <a:bodyPr/>
          <a:lstStyle/>
          <a:p>
            <a:fld id="{6E2D2B3B-882E-40F3-A32F-6DD516915044}" type="slidenum">
              <a:rPr lang="en-US" smtClean="0"/>
              <a:pPr/>
              <a:t>24</a:t>
            </a:fld>
            <a:endParaRPr lang="en-US" dirty="0"/>
          </a:p>
        </p:txBody>
      </p:sp>
    </p:spTree>
    <p:extLst>
      <p:ext uri="{BB962C8B-B14F-4D97-AF65-F5344CB8AC3E}">
        <p14:creationId xmlns:p14="http://schemas.microsoft.com/office/powerpoint/2010/main" xmlns="" val="26697812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18999"/>
          </a:xfrm>
        </p:spPr>
        <p:txBody>
          <a:bodyPr>
            <a:normAutofit fontScale="90000"/>
          </a:bodyPr>
          <a:lstStyle/>
          <a:p>
            <a:r>
              <a:rPr lang="en-US" dirty="0" smtClean="0"/>
              <a:t>Plans for Future ECO Training</a:t>
            </a:r>
            <a:endParaRPr lang="en-US" dirty="0"/>
          </a:p>
        </p:txBody>
      </p:sp>
      <p:sp>
        <p:nvSpPr>
          <p:cNvPr id="3" name="Content Placeholder 2"/>
          <p:cNvSpPr>
            <a:spLocks noGrp="1"/>
          </p:cNvSpPr>
          <p:nvPr>
            <p:ph idx="1"/>
          </p:nvPr>
        </p:nvSpPr>
        <p:spPr>
          <a:xfrm>
            <a:off x="1125637" y="1417638"/>
            <a:ext cx="6951563" cy="4983162"/>
          </a:xfrm>
          <a:solidFill>
            <a:schemeClr val="bg2"/>
          </a:solidFill>
          <a:effectLst>
            <a:softEdge rad="368300"/>
          </a:effectLst>
        </p:spPr>
        <p:txBody>
          <a:bodyPr>
            <a:noAutofit/>
          </a:bodyPr>
          <a:lstStyle/>
          <a:p>
            <a:pPr>
              <a:buFont typeface="Arial"/>
              <a:buChar char="•"/>
            </a:pPr>
            <a:r>
              <a:rPr lang="en-US" dirty="0" smtClean="0"/>
              <a:t>Annual Webinar on ECO Updates </a:t>
            </a:r>
            <a:r>
              <a:rPr lang="en-US" sz="2400" dirty="0" smtClean="0"/>
              <a:t>(Archive of September </a:t>
            </a:r>
            <a:r>
              <a:rPr lang="en-US" sz="2400" i="1" dirty="0" smtClean="0"/>
              <a:t>2011</a:t>
            </a:r>
            <a:r>
              <a:rPr lang="en-US" sz="2400" dirty="0" smtClean="0"/>
              <a:t> </a:t>
            </a:r>
            <a:r>
              <a:rPr lang="en-US" sz="2400" i="1" dirty="0" smtClean="0"/>
              <a:t>ECO Webinar Update </a:t>
            </a:r>
            <a:r>
              <a:rPr lang="en-US" sz="2400" dirty="0" smtClean="0"/>
              <a:t>on KITS website) </a:t>
            </a:r>
            <a:endParaRPr lang="en-US" sz="2400" i="1" dirty="0" smtClean="0"/>
          </a:p>
          <a:p>
            <a:pPr>
              <a:buFont typeface="Arial"/>
              <a:buChar char="•"/>
            </a:pPr>
            <a:r>
              <a:rPr lang="en-US" i="1" dirty="0" smtClean="0"/>
              <a:t>COSF Training for New Staff </a:t>
            </a:r>
            <a:r>
              <a:rPr lang="en-US" dirty="0" smtClean="0"/>
              <a:t>(</a:t>
            </a:r>
            <a:r>
              <a:rPr lang="en-US" sz="2400" dirty="0" smtClean="0"/>
              <a:t>State-wide regional events, October 2011)</a:t>
            </a:r>
            <a:endParaRPr lang="en-US" dirty="0" smtClean="0"/>
          </a:p>
          <a:p>
            <a:pPr>
              <a:buFont typeface="Arial"/>
              <a:buChar char="•"/>
            </a:pPr>
            <a:r>
              <a:rPr lang="en-US" i="1" dirty="0" smtClean="0"/>
              <a:t>Understanding Your ECO Data </a:t>
            </a:r>
            <a:r>
              <a:rPr lang="en-US" dirty="0" smtClean="0"/>
              <a:t>	</a:t>
            </a:r>
          </a:p>
          <a:p>
            <a:pPr lvl="1">
              <a:buFont typeface="Arial"/>
              <a:buChar char="•"/>
            </a:pPr>
            <a:r>
              <a:rPr lang="en-US" sz="2400" i="1" dirty="0" smtClean="0"/>
              <a:t>Investigative Questions and Resources for Administrators </a:t>
            </a:r>
            <a:r>
              <a:rPr lang="en-US" sz="2400" dirty="0" smtClean="0"/>
              <a:t>(KITS website)</a:t>
            </a:r>
          </a:p>
          <a:p>
            <a:pPr lvl="1">
              <a:buFont typeface="Arial"/>
              <a:buChar char="•"/>
            </a:pPr>
            <a:r>
              <a:rPr lang="en-US" sz="2400" i="1" dirty="0" smtClean="0"/>
              <a:t>Understanding Your ECO Data (</a:t>
            </a:r>
            <a:r>
              <a:rPr lang="en-US" sz="2400" dirty="0" smtClean="0"/>
              <a:t>KDEC conference)</a:t>
            </a:r>
            <a:endParaRPr lang="en-US" sz="3200" dirty="0" smtClean="0"/>
          </a:p>
          <a:p>
            <a:pPr>
              <a:buFont typeface="Arial"/>
              <a:buChar char="•"/>
            </a:pPr>
            <a:r>
              <a:rPr lang="en-US" dirty="0" smtClean="0"/>
              <a:t>Online Tutorials (</a:t>
            </a:r>
            <a:r>
              <a:rPr lang="en-US" sz="2400" dirty="0" smtClean="0"/>
              <a:t>KITS website</a:t>
            </a:r>
            <a:r>
              <a:rPr lang="en-US" dirty="0" smtClean="0"/>
              <a:t>)</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25</a:t>
            </a:fld>
            <a:endParaRPr lang="en-US" dirty="0"/>
          </a:p>
        </p:txBody>
      </p:sp>
    </p:spTree>
    <p:extLst>
      <p:ext uri="{BB962C8B-B14F-4D97-AF65-F5344CB8AC3E}">
        <p14:creationId xmlns:p14="http://schemas.microsoft.com/office/powerpoint/2010/main" xmlns="" val="22308050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984256" y="209550"/>
            <a:ext cx="7241556" cy="1085850"/>
          </a:xfrm>
        </p:spPr>
        <p:txBody>
          <a:bodyPr/>
          <a:lstStyle/>
          <a:p>
            <a:pPr>
              <a:defRPr/>
            </a:pPr>
            <a:r>
              <a:rPr lang="en-US" dirty="0" smtClean="0">
                <a:latin typeface="Times" charset="0"/>
                <a:ea typeface="ＭＳ Ｐゴシック" charset="0"/>
                <a:cs typeface="ＭＳ Ｐゴシック" charset="0"/>
              </a:rPr>
              <a:t>						</a:t>
            </a:r>
            <a:endParaRPr lang="en-US" sz="5400" dirty="0">
              <a:latin typeface="Times" charset="0"/>
              <a:ea typeface="ＭＳ Ｐゴシック" charset="0"/>
              <a:cs typeface="ＭＳ Ｐゴシック" charset="0"/>
            </a:endParaRPr>
          </a:p>
        </p:txBody>
      </p:sp>
      <p:sp>
        <p:nvSpPr>
          <p:cNvPr id="108547" name="Rectangle 3"/>
          <p:cNvSpPr>
            <a:spLocks noGrp="1" noChangeArrowheads="1"/>
          </p:cNvSpPr>
          <p:nvPr>
            <p:ph type="body" sz="half" idx="1"/>
          </p:nvPr>
        </p:nvSpPr>
        <p:spPr>
          <a:xfrm>
            <a:off x="821468" y="1513818"/>
            <a:ext cx="7649674" cy="4953000"/>
          </a:xfrm>
          <a:solidFill>
            <a:srgbClr val="D5EDF4"/>
          </a:solidFill>
          <a:effectLst>
            <a:softEdge rad="368300"/>
          </a:effectLst>
        </p:spPr>
        <p:txBody>
          <a:bodyPr>
            <a:normAutofit fontScale="70000" lnSpcReduction="20000"/>
          </a:bodyPr>
          <a:lstStyle/>
          <a:p>
            <a:pPr>
              <a:spcAft>
                <a:spcPts val="600"/>
              </a:spcAft>
              <a:defRPr/>
            </a:pPr>
            <a:r>
              <a:rPr lang="en-US" sz="3100" dirty="0">
                <a:latin typeface="Times" charset="0"/>
                <a:ea typeface="ＭＳ Ｐゴシック" charset="0"/>
                <a:cs typeface="ＭＳ Ｐゴシック" charset="0"/>
              </a:rPr>
              <a:t>David Lindeman, Project Director  </a:t>
            </a:r>
            <a:r>
              <a:rPr lang="en-US" sz="3100" dirty="0">
                <a:latin typeface="Times" charset="0"/>
                <a:ea typeface="ＭＳ Ｐゴシック" charset="0"/>
                <a:cs typeface="ＭＳ Ｐゴシック" charset="0"/>
                <a:hlinkClick r:id="rId3"/>
              </a:rPr>
              <a:t>lindeman@ku.edu</a:t>
            </a:r>
            <a:endParaRPr lang="en-US" sz="3100" dirty="0">
              <a:latin typeface="Times" charset="0"/>
              <a:ea typeface="ＭＳ Ｐゴシック" charset="0"/>
              <a:cs typeface="ＭＳ Ｐゴシック" charset="0"/>
            </a:endParaRPr>
          </a:p>
          <a:p>
            <a:pPr>
              <a:spcAft>
                <a:spcPts val="600"/>
              </a:spcAft>
              <a:defRPr/>
            </a:pPr>
            <a:r>
              <a:rPr lang="en-US" sz="3100" dirty="0">
                <a:latin typeface="Times" charset="0"/>
                <a:ea typeface="ＭＳ Ｐゴシック" charset="0"/>
                <a:cs typeface="ＭＳ Ｐゴシック" charset="0"/>
              </a:rPr>
              <a:t>Misty </a:t>
            </a:r>
            <a:r>
              <a:rPr lang="en-US" sz="3100" dirty="0" err="1">
                <a:latin typeface="Times" charset="0"/>
                <a:ea typeface="ＭＳ Ｐゴシック" charset="0"/>
                <a:cs typeface="ＭＳ Ｐゴシック" charset="0"/>
              </a:rPr>
              <a:t>Goosen</a:t>
            </a:r>
            <a:r>
              <a:rPr lang="en-US" sz="3100" dirty="0">
                <a:latin typeface="Times" charset="0"/>
                <a:ea typeface="ＭＳ Ｐゴシック" charset="0"/>
                <a:cs typeface="ＭＳ Ｐゴシック" charset="0"/>
              </a:rPr>
              <a:t>, Project Coordinator  </a:t>
            </a:r>
            <a:r>
              <a:rPr lang="en-US" sz="3100" dirty="0">
                <a:latin typeface="Times" charset="0"/>
                <a:ea typeface="ＭＳ Ｐゴシック" charset="0"/>
                <a:cs typeface="ＭＳ Ｐゴシック" charset="0"/>
                <a:hlinkClick r:id="rId4"/>
              </a:rPr>
              <a:t>mistyg@ku.edu</a:t>
            </a:r>
            <a:endParaRPr lang="en-US" sz="3100" dirty="0">
              <a:latin typeface="Times" charset="0"/>
              <a:ea typeface="ＭＳ Ｐゴシック" charset="0"/>
              <a:cs typeface="ＭＳ Ｐゴシック" charset="0"/>
            </a:endParaRPr>
          </a:p>
          <a:p>
            <a:pPr>
              <a:spcAft>
                <a:spcPts val="600"/>
              </a:spcAft>
              <a:defRPr/>
            </a:pPr>
            <a:r>
              <a:rPr lang="en-US" sz="3100" dirty="0">
                <a:latin typeface="Times" charset="0"/>
                <a:ea typeface="ＭＳ Ｐゴシック" charset="0"/>
                <a:cs typeface="ＭＳ Ｐゴシック" charset="0"/>
              </a:rPr>
              <a:t>Phoebe Rinkel, </a:t>
            </a:r>
            <a:r>
              <a:rPr lang="en-US" sz="3100" dirty="0" smtClean="0">
                <a:latin typeface="Times" charset="0"/>
                <a:ea typeface="ＭＳ Ｐゴシック" charset="0"/>
                <a:cs typeface="ＭＳ Ｐゴシック" charset="0"/>
              </a:rPr>
              <a:t>TA </a:t>
            </a:r>
            <a:r>
              <a:rPr lang="en-US" sz="3100" dirty="0">
                <a:latin typeface="Times" charset="0"/>
                <a:ea typeface="ＭＳ Ｐゴシック" charset="0"/>
                <a:cs typeface="ＭＳ Ｐゴシック" charset="0"/>
              </a:rPr>
              <a:t>Coordinator </a:t>
            </a:r>
            <a:r>
              <a:rPr lang="en-US" sz="3100" dirty="0">
                <a:latin typeface="Times" charset="0"/>
                <a:ea typeface="ＭＳ Ｐゴシック" charset="0"/>
                <a:cs typeface="ＭＳ Ｐゴシック" charset="0"/>
                <a:hlinkClick r:id="rId5"/>
              </a:rPr>
              <a:t>prinkel@ku.edu</a:t>
            </a:r>
            <a:endParaRPr lang="en-US" sz="3100" dirty="0">
              <a:latin typeface="Times" charset="0"/>
              <a:ea typeface="ＭＳ Ｐゴシック" charset="0"/>
              <a:cs typeface="ＭＳ Ｐゴシック" charset="0"/>
            </a:endParaRPr>
          </a:p>
          <a:p>
            <a:pPr>
              <a:spcAft>
                <a:spcPts val="600"/>
              </a:spcAft>
              <a:defRPr/>
            </a:pPr>
            <a:r>
              <a:rPr lang="en-US" sz="3100" dirty="0">
                <a:latin typeface="Times" charset="0"/>
                <a:ea typeface="ＭＳ Ｐゴシック" charset="0"/>
                <a:cs typeface="ＭＳ Ｐゴシック" charset="0"/>
              </a:rPr>
              <a:t>Peggy Miksch, Infant-Toddler TA Specialist </a:t>
            </a:r>
            <a:r>
              <a:rPr lang="en-US" sz="3100" dirty="0" smtClean="0">
                <a:latin typeface="Times" charset="0"/>
                <a:ea typeface="ＭＳ Ｐゴシック" charset="0"/>
                <a:cs typeface="ＭＳ Ｐゴシック" charset="0"/>
                <a:hlinkClick r:id="rId6"/>
              </a:rPr>
              <a:t>pmiksch</a:t>
            </a:r>
            <a:r>
              <a:rPr lang="en-US" sz="3100" dirty="0">
                <a:latin typeface="Times" charset="0"/>
                <a:ea typeface="ＭＳ Ｐゴシック" charset="0"/>
                <a:cs typeface="ＭＳ Ｐゴシック" charset="0"/>
                <a:hlinkClick r:id="rId6"/>
              </a:rPr>
              <a:t>@ku.edu</a:t>
            </a:r>
            <a:endParaRPr lang="en-US" sz="3100" dirty="0">
              <a:latin typeface="Times" charset="0"/>
              <a:ea typeface="ＭＳ Ｐゴシック" charset="0"/>
              <a:cs typeface="ＭＳ Ｐゴシック" charset="0"/>
            </a:endParaRPr>
          </a:p>
          <a:p>
            <a:pPr>
              <a:spcAft>
                <a:spcPts val="600"/>
              </a:spcAft>
              <a:defRPr/>
            </a:pPr>
            <a:r>
              <a:rPr lang="en-US" sz="3100" dirty="0" err="1">
                <a:latin typeface="Times" charset="0"/>
                <a:ea typeface="ＭＳ Ｐゴシック" charset="0"/>
                <a:cs typeface="ＭＳ Ｐゴシック" charset="0"/>
              </a:rPr>
              <a:t>Chelie</a:t>
            </a:r>
            <a:r>
              <a:rPr lang="en-US" sz="3100" dirty="0">
                <a:latin typeface="Times" charset="0"/>
                <a:ea typeface="ＭＳ Ｐゴシック" charset="0"/>
                <a:cs typeface="ＭＳ Ｐゴシック" charset="0"/>
              </a:rPr>
              <a:t> Nelson, Preschool TA Specialist </a:t>
            </a:r>
            <a:r>
              <a:rPr lang="en-US" sz="3100" dirty="0">
                <a:latin typeface="Times" charset="0"/>
                <a:ea typeface="ＭＳ Ｐゴシック" charset="0"/>
                <a:cs typeface="ＭＳ Ｐゴシック" charset="0"/>
                <a:hlinkClick r:id="rId7"/>
              </a:rPr>
              <a:t>chelie.nelson@</a:t>
            </a:r>
            <a:r>
              <a:rPr lang="en-US" sz="3100" dirty="0" smtClean="0">
                <a:latin typeface="Times" charset="0"/>
                <a:ea typeface="ＭＳ Ｐゴシック" charset="0"/>
                <a:cs typeface="ＭＳ Ｐゴシック" charset="0"/>
                <a:hlinkClick r:id="rId7"/>
              </a:rPr>
              <a:t>ku.edu</a:t>
            </a:r>
            <a:endParaRPr lang="en-US" sz="3100" dirty="0" smtClean="0">
              <a:latin typeface="Times" charset="0"/>
              <a:ea typeface="ＭＳ Ｐゴシック" charset="0"/>
              <a:cs typeface="ＭＳ Ｐゴシック" charset="0"/>
            </a:endParaRPr>
          </a:p>
          <a:p>
            <a:pPr>
              <a:spcAft>
                <a:spcPts val="600"/>
              </a:spcAft>
              <a:defRPr/>
            </a:pPr>
            <a:r>
              <a:rPr lang="en-US" sz="3100" dirty="0" smtClean="0">
                <a:latin typeface="Times" charset="0"/>
                <a:ea typeface="ＭＳ Ｐゴシック" charset="0"/>
                <a:cs typeface="ＭＳ Ｐゴシック" charset="0"/>
              </a:rPr>
              <a:t>Carla </a:t>
            </a:r>
            <a:r>
              <a:rPr lang="en-US" sz="3100" dirty="0" err="1" smtClean="0">
                <a:latin typeface="Times" charset="0"/>
                <a:ea typeface="ＭＳ Ｐゴシック" charset="0"/>
                <a:cs typeface="ＭＳ Ｐゴシック" charset="0"/>
              </a:rPr>
              <a:t>Heintz</a:t>
            </a:r>
            <a:r>
              <a:rPr lang="en-US" sz="3100" dirty="0" smtClean="0">
                <a:latin typeface="Times" charset="0"/>
                <a:ea typeface="ＭＳ Ｐゴシック" charset="0"/>
                <a:cs typeface="ＭＳ Ｐゴシック" charset="0"/>
              </a:rPr>
              <a:t>, Preschool TA Specialist </a:t>
            </a:r>
            <a:r>
              <a:rPr lang="en-US" sz="3100" dirty="0" smtClean="0">
                <a:latin typeface="Times" charset="0"/>
                <a:ea typeface="ＭＳ Ｐゴシック" charset="0"/>
                <a:cs typeface="ＭＳ Ｐゴシック" charset="0"/>
                <a:hlinkClick r:id="rId8"/>
              </a:rPr>
              <a:t>carlaheintz@ku.edu</a:t>
            </a:r>
            <a:r>
              <a:rPr lang="en-US" sz="3100" dirty="0">
                <a:latin typeface="Times" charset="0"/>
                <a:ea typeface="ＭＳ Ｐゴシック" charset="0"/>
                <a:cs typeface="ＭＳ Ｐゴシック" charset="0"/>
              </a:rPr>
              <a:t> </a:t>
            </a:r>
          </a:p>
          <a:p>
            <a:pPr>
              <a:spcAft>
                <a:spcPts val="600"/>
              </a:spcAft>
              <a:defRPr/>
            </a:pPr>
            <a:r>
              <a:rPr lang="en-US" sz="3100" dirty="0">
                <a:latin typeface="Times" charset="0"/>
                <a:ea typeface="ＭＳ Ｐゴシック" charset="0"/>
                <a:cs typeface="ＭＳ Ｐゴシック" charset="0"/>
              </a:rPr>
              <a:t>Kim Page, ECRC Coordinator </a:t>
            </a:r>
            <a:r>
              <a:rPr lang="en-US" sz="3100" dirty="0">
                <a:latin typeface="Times" charset="0"/>
                <a:ea typeface="ＭＳ Ｐゴシック" charset="0"/>
                <a:cs typeface="ＭＳ Ｐゴシック" charset="0"/>
                <a:hlinkClick r:id="rId9"/>
              </a:rPr>
              <a:t>kpage@ku.edu</a:t>
            </a:r>
            <a:endParaRPr lang="en-US" sz="3100" dirty="0">
              <a:latin typeface="Times" charset="0"/>
              <a:ea typeface="ＭＳ Ｐゴシック" charset="0"/>
              <a:cs typeface="ＭＳ Ｐゴシック" charset="0"/>
            </a:endParaRPr>
          </a:p>
          <a:p>
            <a:pPr>
              <a:spcAft>
                <a:spcPts val="600"/>
              </a:spcAft>
              <a:defRPr/>
            </a:pPr>
            <a:r>
              <a:rPr lang="en-US" sz="3100" dirty="0" smtClean="0">
                <a:latin typeface="Times" charset="0"/>
                <a:ea typeface="ＭＳ Ｐゴシック" charset="0"/>
                <a:cs typeface="ＭＳ Ｐゴシック" charset="0"/>
              </a:rPr>
              <a:t>Karen Lawson, </a:t>
            </a:r>
            <a:r>
              <a:rPr lang="en-US" sz="3100" dirty="0">
                <a:latin typeface="Times" charset="0"/>
                <a:ea typeface="ＭＳ Ｐゴシック" charset="0"/>
                <a:cs typeface="ＭＳ Ｐゴシック" charset="0"/>
              </a:rPr>
              <a:t>Project </a:t>
            </a:r>
            <a:r>
              <a:rPr lang="en-US" sz="3100" dirty="0" smtClean="0">
                <a:latin typeface="Times" charset="0"/>
                <a:ea typeface="ＭＳ Ｐゴシック" charset="0"/>
                <a:cs typeface="ＭＳ Ｐゴシック" charset="0"/>
              </a:rPr>
              <a:t>Assistant </a:t>
            </a:r>
            <a:r>
              <a:rPr lang="en-US" sz="3100" dirty="0" smtClean="0">
                <a:latin typeface="Times" charset="0"/>
                <a:ea typeface="ＭＳ Ｐゴシック" charset="0"/>
                <a:cs typeface="ＭＳ Ｐゴシック" charset="0"/>
                <a:hlinkClick r:id="rId10"/>
              </a:rPr>
              <a:t>klawson@ku.edu</a:t>
            </a:r>
            <a:endParaRPr lang="en-US" sz="3100" dirty="0" smtClean="0">
              <a:latin typeface="Times" charset="0"/>
              <a:ea typeface="ＭＳ Ｐゴシック" charset="0"/>
              <a:cs typeface="ＭＳ Ｐゴシック" charset="0"/>
            </a:endParaRPr>
          </a:p>
          <a:p>
            <a:pPr>
              <a:spcAft>
                <a:spcPts val="600"/>
              </a:spcAft>
              <a:defRPr/>
            </a:pPr>
            <a:endParaRPr lang="en-US" sz="2200" dirty="0">
              <a:latin typeface="Times" charset="0"/>
              <a:ea typeface="ＭＳ Ｐゴシック" charset="0"/>
              <a:cs typeface="ＭＳ Ｐゴシック" charset="0"/>
            </a:endParaRPr>
          </a:p>
          <a:p>
            <a:pPr>
              <a:lnSpc>
                <a:spcPct val="90000"/>
              </a:lnSpc>
              <a:buFont typeface="Symbol" charset="0"/>
              <a:buNone/>
              <a:defRPr/>
            </a:pPr>
            <a:endParaRPr lang="en-US" sz="2000" dirty="0">
              <a:latin typeface="Times" charset="0"/>
              <a:ea typeface="ＭＳ Ｐゴシック" charset="0"/>
              <a:cs typeface="ＭＳ Ｐゴシック" charset="0"/>
            </a:endParaRPr>
          </a:p>
          <a:p>
            <a:pPr>
              <a:lnSpc>
                <a:spcPct val="90000"/>
              </a:lnSpc>
              <a:buFont typeface="Symbol" charset="0"/>
              <a:buNone/>
              <a:defRPr/>
            </a:pPr>
            <a:endParaRPr lang="en-US" sz="2400" dirty="0">
              <a:latin typeface="Times" charset="0"/>
              <a:ea typeface="ＭＳ Ｐゴシック" charset="0"/>
              <a:cs typeface="ＭＳ Ｐゴシック" charset="0"/>
            </a:endParaRPr>
          </a:p>
        </p:txBody>
      </p:sp>
      <p:pic>
        <p:nvPicPr>
          <p:cNvPr id="2" name="Picture 1" descr="Screen shot 2011-09-16 at 7.58.53 AM.png"/>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821468" y="247550"/>
            <a:ext cx="4292600" cy="1047850"/>
          </a:xfrm>
          <a:prstGeom prst="rect">
            <a:avLst/>
          </a:prstGeom>
        </p:spPr>
      </p:pic>
    </p:spTree>
    <p:extLst>
      <p:ext uri="{BB962C8B-B14F-4D97-AF65-F5344CB8AC3E}">
        <p14:creationId xmlns:p14="http://schemas.microsoft.com/office/powerpoint/2010/main" xmlns="" val="380387873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Box 2"/>
          <p:cNvSpPr txBox="1">
            <a:spLocks noChangeArrowheads="1"/>
          </p:cNvSpPr>
          <p:nvPr/>
        </p:nvSpPr>
        <p:spPr bwMode="auto">
          <a:xfrm>
            <a:off x="1066800" y="1600200"/>
            <a:ext cx="7418774"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dirty="0"/>
              <a:t>The University of Kansas is an Equal Opportunity/Affirmative Action Employer and does not discriminate in its programs and activities.  Federal and state legislation prohibits discrimination on the basis of race, religion, color, national origin, ancestry, sex, age, disability, and veteran status.  In addition, University policies prohibit discrimination on the </a:t>
            </a:r>
          </a:p>
          <a:p>
            <a:r>
              <a:rPr lang="en-US" sz="2000" dirty="0"/>
              <a:t>basis of sexual orientation, marital status, and parental status. </a:t>
            </a:r>
          </a:p>
          <a:p>
            <a:endParaRPr lang="en-US" sz="2000" dirty="0"/>
          </a:p>
          <a:p>
            <a:r>
              <a:rPr lang="en-US" sz="2000" dirty="0"/>
              <a:t>KITS is supported through Part B, IDEA Funds from the Kansas State Department of Education (Grant # 26004) and Part C IDEA Funds from the Kansas Department of Health and Environment.</a:t>
            </a:r>
          </a:p>
          <a:p>
            <a:endParaRPr lang="en-US" sz="2000" dirty="0"/>
          </a:p>
          <a:p>
            <a:r>
              <a:rPr lang="en-US" sz="2000" dirty="0"/>
              <a:t>Opinions expressed by KITS staff do not necessarily reflect those of the University or State Agencies and no official endorsement should be inferred.</a:t>
            </a:r>
          </a:p>
        </p:txBody>
      </p:sp>
      <p:pic>
        <p:nvPicPr>
          <p:cNvPr id="119810" name="Picture 4" descr="Picture 2.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381000"/>
            <a:ext cx="2540000" cy="74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3070676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83238" y="1526064"/>
            <a:ext cx="1873131" cy="779236"/>
          </a:xfrm>
        </p:spPr>
        <p:txBody>
          <a:bodyPr>
            <a:noAutofit/>
          </a:bodyPr>
          <a:lstStyle/>
          <a:p>
            <a:pPr>
              <a:defRPr/>
            </a:pPr>
            <a:r>
              <a:rPr lang="en-US" sz="4000" dirty="0" smtClean="0">
                <a:latin typeface="Times" charset="0"/>
                <a:ea typeface="ＭＳ Ｐゴシック" charset="0"/>
                <a:cs typeface="ＭＳ Ｐゴシック" charset="0"/>
              </a:rPr>
              <a:t>Goals</a:t>
            </a:r>
            <a:endParaRPr lang="en-US" sz="4000" dirty="0">
              <a:latin typeface="Times" charset="0"/>
              <a:ea typeface="ＭＳ Ｐゴシック" charset="0"/>
              <a:cs typeface="ＭＳ Ｐゴシック" charset="0"/>
            </a:endParaRPr>
          </a:p>
        </p:txBody>
      </p:sp>
      <p:sp>
        <p:nvSpPr>
          <p:cNvPr id="5123" name="Rectangle 3"/>
          <p:cNvSpPr>
            <a:spLocks noGrp="1" noChangeArrowheads="1"/>
          </p:cNvSpPr>
          <p:nvPr>
            <p:ph idx="1"/>
          </p:nvPr>
        </p:nvSpPr>
        <p:spPr>
          <a:xfrm>
            <a:off x="1143001" y="2438721"/>
            <a:ext cx="7227124" cy="3896181"/>
          </a:xfrm>
        </p:spPr>
        <p:txBody>
          <a:bodyPr>
            <a:normAutofit fontScale="85000" lnSpcReduction="10000"/>
          </a:bodyPr>
          <a:lstStyle/>
          <a:p>
            <a:pPr>
              <a:lnSpc>
                <a:spcPct val="90000"/>
              </a:lnSpc>
              <a:buFont typeface="Wingdings" charset="2"/>
              <a:buChar char="§"/>
              <a:defRPr/>
            </a:pPr>
            <a:r>
              <a:rPr lang="en-US" sz="2600" dirty="0">
                <a:latin typeface="Times" charset="0"/>
                <a:ea typeface="ＭＳ Ｐゴシック" charset="0"/>
                <a:cs typeface="ＭＳ Ｐゴシック" charset="0"/>
              </a:rPr>
              <a:t>Sustain collaborative partnerships between State Agencies, Institutions of Higher Education, Local Education Agencies, and Professional Organizations working in the area of early childhood.</a:t>
            </a:r>
          </a:p>
          <a:p>
            <a:pPr>
              <a:lnSpc>
                <a:spcPct val="90000"/>
              </a:lnSpc>
              <a:buFont typeface="Wingdings" charset="2"/>
              <a:buChar char="§"/>
              <a:defRPr/>
            </a:pPr>
            <a:r>
              <a:rPr lang="en-US" sz="2600" dirty="0">
                <a:latin typeface="Times" charset="0"/>
                <a:ea typeface="ＭＳ Ｐゴシック" charset="0"/>
                <a:cs typeface="ＭＳ Ｐゴシック" charset="0"/>
              </a:rPr>
              <a:t>Develop and disseminate evidence and research-based materials.</a:t>
            </a:r>
          </a:p>
          <a:p>
            <a:pPr>
              <a:lnSpc>
                <a:spcPct val="90000"/>
              </a:lnSpc>
              <a:buFont typeface="Wingdings" charset="2"/>
              <a:buChar char="§"/>
              <a:defRPr/>
            </a:pPr>
            <a:r>
              <a:rPr lang="en-US" sz="2600" dirty="0">
                <a:latin typeface="Times" charset="0"/>
                <a:ea typeface="ＭＳ Ｐゴシック" charset="0"/>
                <a:cs typeface="ＭＳ Ｐゴシック" charset="0"/>
              </a:rPr>
              <a:t>Increase the knowledge, skills, and capacity of individuals and/or organizations across the state through results-based training and technical assistance.</a:t>
            </a:r>
          </a:p>
          <a:p>
            <a:pPr>
              <a:lnSpc>
                <a:spcPct val="90000"/>
              </a:lnSpc>
              <a:buFont typeface="Wingdings" charset="2"/>
              <a:buChar char="§"/>
              <a:defRPr/>
            </a:pPr>
            <a:r>
              <a:rPr lang="en-US" sz="2600" dirty="0">
                <a:latin typeface="Times" charset="0"/>
                <a:ea typeface="ＭＳ Ｐゴシック" charset="0"/>
                <a:cs typeface="ＭＳ Ｐゴシック" charset="0"/>
              </a:rPr>
              <a:t>Contribute to the development of state level guidance documents, processes, and training materials.</a:t>
            </a:r>
            <a:endParaRPr lang="en-US" sz="2400" dirty="0">
              <a:latin typeface="Times" charset="0"/>
              <a:ea typeface="ＭＳ Ｐゴシック" charset="0"/>
              <a:cs typeface="ＭＳ Ｐゴシック" charset="0"/>
            </a:endParaRPr>
          </a:p>
        </p:txBody>
      </p:sp>
      <p:pic>
        <p:nvPicPr>
          <p:cNvPr id="2" name="Picture 1" descr="Screen shot 2011-09-16 at 7.59.31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43001" y="492593"/>
            <a:ext cx="4203700" cy="1032128"/>
          </a:xfrm>
          <a:prstGeom prst="rect">
            <a:avLst/>
          </a:prstGeom>
        </p:spPr>
      </p:pic>
    </p:spTree>
    <p:extLst>
      <p:ext uri="{BB962C8B-B14F-4D97-AF65-F5344CB8AC3E}">
        <p14:creationId xmlns:p14="http://schemas.microsoft.com/office/powerpoint/2010/main" xmlns="" val="6239173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20600" y="1862128"/>
            <a:ext cx="4874831" cy="619883"/>
          </a:xfrm>
        </p:spPr>
        <p:txBody>
          <a:bodyPr>
            <a:normAutofit fontScale="90000"/>
          </a:bodyPr>
          <a:lstStyle/>
          <a:p>
            <a:pPr>
              <a:defRPr/>
            </a:pPr>
            <a:r>
              <a:rPr lang="en-US" dirty="0" smtClean="0">
                <a:latin typeface="Times" charset="0"/>
                <a:ea typeface="ＭＳ Ｐゴシック" charset="0"/>
                <a:cs typeface="ＭＳ Ｐゴシック" charset="0"/>
              </a:rPr>
              <a:t>System </a:t>
            </a:r>
            <a:r>
              <a:rPr lang="en-US" dirty="0">
                <a:latin typeface="Times" charset="0"/>
                <a:ea typeface="ＭＳ Ｐゴシック" charset="0"/>
                <a:cs typeface="ＭＳ Ｐゴシック" charset="0"/>
              </a:rPr>
              <a:t>Components</a:t>
            </a:r>
          </a:p>
        </p:txBody>
      </p:sp>
      <p:sp>
        <p:nvSpPr>
          <p:cNvPr id="41987" name="Rectangle 3"/>
          <p:cNvSpPr>
            <a:spLocks noGrp="1" noChangeArrowheads="1"/>
          </p:cNvSpPr>
          <p:nvPr>
            <p:ph idx="1"/>
          </p:nvPr>
        </p:nvSpPr>
        <p:spPr>
          <a:xfrm>
            <a:off x="965931" y="2655175"/>
            <a:ext cx="7543800" cy="3160235"/>
          </a:xfrm>
        </p:spPr>
        <p:txBody>
          <a:bodyPr>
            <a:normAutofit/>
          </a:bodyPr>
          <a:lstStyle/>
          <a:p>
            <a:pPr>
              <a:buFont typeface="Wingdings" charset="2"/>
              <a:buChar char="§"/>
              <a:defRPr/>
            </a:pPr>
            <a:r>
              <a:rPr lang="en-US" sz="3600" dirty="0">
                <a:latin typeface="Times" charset="0"/>
                <a:ea typeface="ＭＳ Ｐゴシック" charset="0"/>
                <a:cs typeface="ＭＳ Ｐゴシック" charset="0"/>
              </a:rPr>
              <a:t>Collaboration/Linkages </a:t>
            </a:r>
          </a:p>
          <a:p>
            <a:pPr>
              <a:buFont typeface="Wingdings" charset="2"/>
              <a:buChar char="§"/>
              <a:defRPr/>
            </a:pPr>
            <a:r>
              <a:rPr lang="en-US" sz="3600" dirty="0">
                <a:latin typeface="Times" charset="0"/>
                <a:ea typeface="ＭＳ Ｐゴシック" charset="0"/>
                <a:cs typeface="ＭＳ Ｐゴシック" charset="0"/>
              </a:rPr>
              <a:t>Information Services</a:t>
            </a:r>
          </a:p>
          <a:p>
            <a:pPr>
              <a:buFont typeface="Wingdings" charset="2"/>
              <a:buChar char="§"/>
              <a:defRPr/>
            </a:pPr>
            <a:r>
              <a:rPr lang="en-US" sz="3600" dirty="0">
                <a:latin typeface="Times" charset="0"/>
                <a:ea typeface="ＭＳ Ｐゴシック" charset="0"/>
                <a:cs typeface="ＭＳ Ｐゴシック" charset="0"/>
              </a:rPr>
              <a:t>Training</a:t>
            </a:r>
          </a:p>
          <a:p>
            <a:pPr>
              <a:buFont typeface="Wingdings" charset="2"/>
              <a:buChar char="§"/>
              <a:defRPr/>
            </a:pPr>
            <a:r>
              <a:rPr lang="en-US" sz="3600" dirty="0">
                <a:latin typeface="Times" charset="0"/>
                <a:ea typeface="ＭＳ Ｐゴシック" charset="0"/>
                <a:cs typeface="ＭＳ Ｐゴシック" charset="0"/>
              </a:rPr>
              <a:t>Technical Assistance</a:t>
            </a:r>
          </a:p>
        </p:txBody>
      </p:sp>
      <p:pic>
        <p:nvPicPr>
          <p:cNvPr id="2" name="Picture 1" descr="Screen shot 2011-09-16 at 7.59.14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5931" y="479106"/>
            <a:ext cx="4267200" cy="1165948"/>
          </a:xfrm>
          <a:prstGeom prst="rect">
            <a:avLst/>
          </a:prstGeom>
        </p:spPr>
      </p:pic>
    </p:spTree>
    <p:extLst>
      <p:ext uri="{BB962C8B-B14F-4D97-AF65-F5344CB8AC3E}">
        <p14:creationId xmlns:p14="http://schemas.microsoft.com/office/powerpoint/2010/main" xmlns="" val="204039429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ITS Model.png"/>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1364" t="2012"/>
          <a:stretch/>
        </p:blipFill>
        <p:spPr>
          <a:xfrm>
            <a:off x="-288626" y="360758"/>
            <a:ext cx="8817493" cy="6060726"/>
          </a:xfrm>
        </p:spPr>
      </p:pic>
    </p:spTree>
    <p:extLst>
      <p:ext uri="{BB962C8B-B14F-4D97-AF65-F5344CB8AC3E}">
        <p14:creationId xmlns:p14="http://schemas.microsoft.com/office/powerpoint/2010/main" xmlns="" val="18728476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7656"/>
            <a:ext cx="7543800" cy="2593975"/>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www.kskits.org/</a:t>
            </a:r>
            <a:endParaRPr lang="en-US" dirty="0"/>
          </a:p>
        </p:txBody>
      </p:sp>
      <p:sp>
        <p:nvSpPr>
          <p:cNvPr id="3" name="Subtitle 2"/>
          <p:cNvSpPr>
            <a:spLocks noGrp="1"/>
          </p:cNvSpPr>
          <p:nvPr>
            <p:ph type="subTitle" idx="1"/>
          </p:nvPr>
        </p:nvSpPr>
        <p:spPr>
          <a:xfrm>
            <a:off x="1012561" y="4237977"/>
            <a:ext cx="6461760" cy="1590748"/>
          </a:xfrm>
        </p:spPr>
        <p:txBody>
          <a:bodyPr>
            <a:normAutofit fontScale="92500" lnSpcReduction="10000"/>
          </a:bodyPr>
          <a:lstStyle/>
          <a:p>
            <a:endParaRPr lang="en-US" sz="3600" dirty="0" smtClean="0"/>
          </a:p>
          <a:p>
            <a:endParaRPr lang="en-US" sz="3600" dirty="0" smtClean="0"/>
          </a:p>
          <a:p>
            <a:r>
              <a:rPr lang="en-US" sz="3600" dirty="0" smtClean="0"/>
              <a:t>ta</a:t>
            </a:r>
            <a:r>
              <a:rPr lang="en-US" sz="3600" dirty="0"/>
              <a:t>/ECOOutcomes/Index.shtml</a:t>
            </a:r>
          </a:p>
        </p:txBody>
      </p:sp>
      <p:sp>
        <p:nvSpPr>
          <p:cNvPr id="5" name="Slide Number Placeholder 4"/>
          <p:cNvSpPr>
            <a:spLocks noGrp="1"/>
          </p:cNvSpPr>
          <p:nvPr>
            <p:ph type="sldNum" sz="quarter" idx="12"/>
          </p:nvPr>
        </p:nvSpPr>
        <p:spPr>
          <a:xfrm rot="-900000">
            <a:off x="7010400" y="1162050"/>
            <a:ext cx="2133600" cy="420688"/>
          </a:xfrm>
        </p:spPr>
        <p:txBody>
          <a:bodyPr/>
          <a:lstStyle/>
          <a:p>
            <a:fld id="{6E2D2B3B-882E-40F3-A32F-6DD516915044}" type="slidenum">
              <a:rPr lang="en-US" smtClean="0"/>
              <a:pPr/>
              <a:t>6</a:t>
            </a:fld>
            <a:endParaRPr lang="en-US" dirty="0"/>
          </a:p>
        </p:txBody>
      </p:sp>
      <p:pic>
        <p:nvPicPr>
          <p:cNvPr id="4" name="Picture 3" descr="home pag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5800" y="751434"/>
            <a:ext cx="7168077" cy="3793829"/>
          </a:xfrm>
          <a:prstGeom prst="rect">
            <a:avLst/>
          </a:prstGeom>
        </p:spPr>
      </p:pic>
      <p:sp>
        <p:nvSpPr>
          <p:cNvPr id="7" name="Oval 6"/>
          <p:cNvSpPr/>
          <p:nvPr/>
        </p:nvSpPr>
        <p:spPr>
          <a:xfrm>
            <a:off x="5488955" y="3668644"/>
            <a:ext cx="1985366" cy="569333"/>
          </a:xfrm>
          <a:prstGeom prst="ellipse">
            <a:avLst/>
          </a:prstGeom>
          <a:noFill/>
          <a:ln>
            <a:solidFill>
              <a:srgbClr val="FF0000">
                <a:alpha val="88000"/>
              </a:srgbClr>
            </a:solidFill>
          </a:ln>
          <a:effectLst>
            <a:outerShdw blurRad="50800" dist="25400" algn="bl"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Left Arrow 7"/>
          <p:cNvSpPr/>
          <p:nvPr/>
        </p:nvSpPr>
        <p:spPr>
          <a:xfrm rot="18901421">
            <a:off x="7118800" y="3115090"/>
            <a:ext cx="978408" cy="330442"/>
          </a:xfrm>
          <a:prstGeom prst="lef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811259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357" y="705992"/>
            <a:ext cx="6636015" cy="914400"/>
          </a:xfrm>
        </p:spPr>
        <p:txBody>
          <a:bodyPr>
            <a:normAutofit fontScale="90000"/>
          </a:bodyPr>
          <a:lstStyle/>
          <a:p>
            <a:r>
              <a:rPr lang="en-US" dirty="0" smtClean="0"/>
              <a:t>Navigating the KITS</a:t>
            </a:r>
            <a:br>
              <a:rPr lang="en-US" dirty="0" smtClean="0"/>
            </a:br>
            <a:r>
              <a:rPr lang="en-US" dirty="0" smtClean="0"/>
              <a:t>ECO Web Page</a:t>
            </a:r>
            <a:endParaRPr lang="en-US" dirty="0"/>
          </a:p>
        </p:txBody>
      </p:sp>
      <p:pic>
        <p:nvPicPr>
          <p:cNvPr id="11" name="Content Placeholder 10" descr="PDFs.png"/>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t="-137435" b="-61162"/>
          <a:stretch/>
        </p:blipFill>
        <p:spPr>
          <a:xfrm>
            <a:off x="1095317" y="1163637"/>
            <a:ext cx="7620000" cy="4983163"/>
          </a:xfrm>
        </p:spPr>
      </p:pic>
      <p:sp>
        <p:nvSpPr>
          <p:cNvPr id="3" name="Slide Number Placeholder 2"/>
          <p:cNvSpPr>
            <a:spLocks noGrp="1"/>
          </p:cNvSpPr>
          <p:nvPr>
            <p:ph type="sldNum" sz="quarter" idx="12"/>
          </p:nvPr>
        </p:nvSpPr>
        <p:spPr/>
        <p:txBody>
          <a:bodyPr/>
          <a:lstStyle/>
          <a:p>
            <a:fld id="{6E2D2B3B-882E-40F3-A32F-6DD516915044}" type="slidenum">
              <a:rPr lang="en-US" smtClean="0"/>
              <a:pPr/>
              <a:t>7</a:t>
            </a:fld>
            <a:endParaRPr lang="en-US" dirty="0"/>
          </a:p>
        </p:txBody>
      </p:sp>
      <p:pic>
        <p:nvPicPr>
          <p:cNvPr id="7" name="Picture 6" descr="Top.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34654" y="5473248"/>
            <a:ext cx="2347418" cy="737504"/>
          </a:xfrm>
          <a:prstGeom prst="rect">
            <a:avLst/>
          </a:prstGeom>
        </p:spPr>
      </p:pic>
      <p:pic>
        <p:nvPicPr>
          <p:cNvPr id="8" name="Picture 7" descr="KITS Address.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57200" y="5417477"/>
            <a:ext cx="3390900" cy="1092200"/>
          </a:xfrm>
          <a:prstGeom prst="rect">
            <a:avLst/>
          </a:prstGeom>
        </p:spPr>
      </p:pic>
      <p:pic>
        <p:nvPicPr>
          <p:cNvPr id="9" name="Picture 8" descr="KITS Site Navigation Bar.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54779" y="648912"/>
            <a:ext cx="1714500" cy="2497981"/>
          </a:xfrm>
          <a:prstGeom prst="rect">
            <a:avLst/>
          </a:prstGeom>
        </p:spPr>
      </p:pic>
      <p:sp>
        <p:nvSpPr>
          <p:cNvPr id="12" name="Left Arrow 11"/>
          <p:cNvSpPr/>
          <p:nvPr/>
        </p:nvSpPr>
        <p:spPr>
          <a:xfrm rot="21123424">
            <a:off x="2364254" y="2156114"/>
            <a:ext cx="1676411" cy="371949"/>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TextBox 12"/>
          <p:cNvSpPr txBox="1"/>
          <p:nvPr/>
        </p:nvSpPr>
        <p:spPr>
          <a:xfrm>
            <a:off x="4058323" y="1897903"/>
            <a:ext cx="2760930" cy="707886"/>
          </a:xfrm>
          <a:prstGeom prst="rect">
            <a:avLst/>
          </a:prstGeom>
          <a:noFill/>
        </p:spPr>
        <p:txBody>
          <a:bodyPr wrap="square" rtlCol="0">
            <a:spAutoFit/>
          </a:bodyPr>
          <a:lstStyle/>
          <a:p>
            <a:r>
              <a:rPr lang="en-US" sz="2000" i="1" dirty="0" smtClean="0"/>
              <a:t>Navigation Pane for KITS Website on every page</a:t>
            </a:r>
            <a:endParaRPr lang="en-US" sz="2000" i="1" dirty="0"/>
          </a:p>
        </p:txBody>
      </p:sp>
      <p:sp>
        <p:nvSpPr>
          <p:cNvPr id="14" name="Oval 13"/>
          <p:cNvSpPr/>
          <p:nvPr/>
        </p:nvSpPr>
        <p:spPr>
          <a:xfrm>
            <a:off x="4058323" y="4707476"/>
            <a:ext cx="4686049" cy="3953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0750956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06" y="303037"/>
            <a:ext cx="6168818" cy="593366"/>
          </a:xfrm>
        </p:spPr>
        <p:txBody>
          <a:bodyPr>
            <a:normAutofit fontScale="90000"/>
          </a:bodyPr>
          <a:lstStyle/>
          <a:p>
            <a:r>
              <a:rPr lang="en-US" dirty="0" smtClean="0"/>
              <a:t>KITS ECO Home Page</a:t>
            </a:r>
            <a:endParaRPr lang="en-US" dirty="0"/>
          </a:p>
        </p:txBody>
      </p:sp>
      <p:pic>
        <p:nvPicPr>
          <p:cNvPr id="6" name="Content Placeholder 5" descr="Screen shot 2011-08-19 at 6.42.58 PM.png"/>
          <p:cNvPicPr>
            <a:picLocks noGrp="1" noChangeAspect="1"/>
          </p:cNvPicPr>
          <p:nvPr>
            <p:ph idx="1"/>
          </p:nvPr>
        </p:nvPicPr>
        <p:blipFill>
          <a:blip r:embed="rId3">
            <a:extLst>
              <a:ext uri="{28A0092B-C50C-407E-A947-70E740481C1C}">
                <a14:useLocalDpi xmlns:a14="http://schemas.microsoft.com/office/drawing/2010/main" xmlns="" val="0"/>
              </a:ext>
            </a:extLst>
          </a:blip>
          <a:srcRect l="-2576" r="-2576"/>
          <a:stretch>
            <a:fillRect/>
          </a:stretch>
        </p:blipFill>
        <p:spPr>
          <a:xfrm>
            <a:off x="549275" y="1600201"/>
            <a:ext cx="7575518" cy="5040592"/>
          </a:xfrm>
        </p:spPr>
      </p:pic>
      <p:sp>
        <p:nvSpPr>
          <p:cNvPr id="3" name="Slide Number Placeholder 2"/>
          <p:cNvSpPr>
            <a:spLocks noGrp="1"/>
          </p:cNvSpPr>
          <p:nvPr>
            <p:ph type="sldNum" sz="quarter" idx="12"/>
          </p:nvPr>
        </p:nvSpPr>
        <p:spPr/>
        <p:txBody>
          <a:bodyPr/>
          <a:lstStyle/>
          <a:p>
            <a:fld id="{6E2D2B3B-882E-40F3-A32F-6DD516915044}" type="slidenum">
              <a:rPr lang="en-US" smtClean="0"/>
              <a:pPr/>
              <a:t>8</a:t>
            </a:fld>
            <a:endParaRPr lang="en-US" dirty="0"/>
          </a:p>
        </p:txBody>
      </p:sp>
      <p:pic>
        <p:nvPicPr>
          <p:cNvPr id="4" name="Picture 3" descr="Screen shot 2011-09-16 at 7.59.31 A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60218" y="1024551"/>
            <a:ext cx="2236844" cy="572082"/>
          </a:xfrm>
          <a:prstGeom prst="rect">
            <a:avLst/>
          </a:prstGeom>
        </p:spPr>
      </p:pic>
    </p:spTree>
    <p:extLst>
      <p:ext uri="{BB962C8B-B14F-4D97-AF65-F5344CB8AC3E}">
        <p14:creationId xmlns:p14="http://schemas.microsoft.com/office/powerpoint/2010/main" xmlns="" val="39667219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206"/>
            <a:ext cx="6628543" cy="951824"/>
          </a:xfrm>
        </p:spPr>
        <p:txBody>
          <a:bodyPr/>
          <a:lstStyle/>
          <a:p>
            <a:r>
              <a:rPr lang="en-US" dirty="0" smtClean="0"/>
              <a:t>KITS ECO Home Page</a:t>
            </a:r>
            <a:endParaRPr lang="en-US" dirty="0"/>
          </a:p>
        </p:txBody>
      </p:sp>
      <p:sp>
        <p:nvSpPr>
          <p:cNvPr id="3" name="Content Placeholder 2"/>
          <p:cNvSpPr>
            <a:spLocks noGrp="1"/>
          </p:cNvSpPr>
          <p:nvPr>
            <p:ph idx="1"/>
          </p:nvPr>
        </p:nvSpPr>
        <p:spPr>
          <a:xfrm>
            <a:off x="457200" y="2189109"/>
            <a:ext cx="7462395" cy="4451684"/>
          </a:xfrm>
        </p:spPr>
        <p:txBody>
          <a:bodyPr>
            <a:noAutofit/>
          </a:bodyPr>
          <a:lstStyle/>
          <a:p>
            <a:pPr lvl="1">
              <a:buFont typeface="Arial"/>
              <a:buChar char="•"/>
            </a:pPr>
            <a:r>
              <a:rPr lang="en-US" sz="3600" dirty="0" smtClean="0"/>
              <a:t>State Agency Administrators</a:t>
            </a:r>
          </a:p>
          <a:p>
            <a:pPr lvl="2">
              <a:buFont typeface="Arial"/>
              <a:buChar char="•"/>
            </a:pPr>
            <a:r>
              <a:rPr lang="en-US" sz="2800" dirty="0" smtClean="0"/>
              <a:t>Tiffany Smith, KSDE, Part B/619 </a:t>
            </a:r>
            <a:r>
              <a:rPr lang="en-US" sz="2800" dirty="0"/>
              <a:t>Coordinator </a:t>
            </a:r>
            <a:r>
              <a:rPr lang="en-US" sz="2800" dirty="0">
                <a:hlinkClick r:id="rId3"/>
              </a:rPr>
              <a:t>tsmith@</a:t>
            </a:r>
            <a:r>
              <a:rPr lang="en-US" sz="2800" dirty="0" smtClean="0">
                <a:hlinkClick r:id="rId3"/>
              </a:rPr>
              <a:t>ksde.org</a:t>
            </a:r>
            <a:endParaRPr lang="en-US" sz="2800" dirty="0" smtClean="0"/>
          </a:p>
          <a:p>
            <a:pPr lvl="2">
              <a:buFont typeface="Arial"/>
              <a:buChar char="•"/>
            </a:pPr>
            <a:r>
              <a:rPr lang="en-US" sz="2800" dirty="0" smtClean="0"/>
              <a:t>Sarah Walters, KDHE, Part C </a:t>
            </a:r>
            <a:r>
              <a:rPr lang="en-US" sz="2800" dirty="0"/>
              <a:t>Coordinator </a:t>
            </a:r>
            <a:r>
              <a:rPr lang="en-US" sz="2800" dirty="0">
                <a:hlinkClick r:id="rId4"/>
              </a:rPr>
              <a:t>SWalters@</a:t>
            </a:r>
            <a:r>
              <a:rPr lang="en-US" sz="2800" dirty="0" smtClean="0">
                <a:hlinkClick r:id="rId4"/>
              </a:rPr>
              <a:t>kdheks.gov</a:t>
            </a:r>
            <a:endParaRPr lang="en-US" sz="2800" dirty="0"/>
          </a:p>
          <a:p>
            <a:pPr lvl="1">
              <a:buFont typeface="Arial"/>
              <a:buChar char="•"/>
            </a:pPr>
            <a:r>
              <a:rPr lang="en-US" sz="3600" dirty="0" smtClean="0"/>
              <a:t>KITS Collaborative Training Calendar </a:t>
            </a:r>
            <a:endParaRPr lang="en-US" sz="3600" dirty="0"/>
          </a:p>
          <a:p>
            <a:pPr marL="411480" lvl="1" indent="0">
              <a:buNone/>
            </a:pPr>
            <a:endParaRPr lang="en-US" sz="32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9</a:t>
            </a:fld>
            <a:endParaRPr lang="en-US" dirty="0"/>
          </a:p>
        </p:txBody>
      </p:sp>
      <p:pic>
        <p:nvPicPr>
          <p:cNvPr id="6" name="Picture 5" descr="Screen shot 2011-09-16 at 7.59.31 AM.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37013" y="1421024"/>
            <a:ext cx="3357368" cy="768085"/>
          </a:xfrm>
          <a:prstGeom prst="rect">
            <a:avLst/>
          </a:prstGeom>
        </p:spPr>
      </p:pic>
    </p:spTree>
    <p:extLst>
      <p:ext uri="{BB962C8B-B14F-4D97-AF65-F5344CB8AC3E}">
        <p14:creationId xmlns:p14="http://schemas.microsoft.com/office/powerpoint/2010/main" xmlns="" val="1735641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477</TotalTime>
  <Words>2632</Words>
  <Application>Microsoft Office PowerPoint</Application>
  <PresentationFormat>On-screen Show (4:3)</PresentationFormat>
  <Paragraphs>192</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Breeze</vt:lpstr>
      <vt:lpstr>What’s New? Kansas Child Outcomes  Training and TA Materials  Measuring and Improving Child  and Family Outcomes Conference September 18, 2011 New Orleans, LA</vt:lpstr>
      <vt:lpstr>Slide 2</vt:lpstr>
      <vt:lpstr>Goals</vt:lpstr>
      <vt:lpstr>System Components</vt:lpstr>
      <vt:lpstr>Slide 5</vt:lpstr>
      <vt:lpstr>   www.kskits.org/</vt:lpstr>
      <vt:lpstr>Navigating the KITS ECO Web Page</vt:lpstr>
      <vt:lpstr>KITS ECO Home Page</vt:lpstr>
      <vt:lpstr>KITS ECO Home Page</vt:lpstr>
      <vt:lpstr>Introduction</vt:lpstr>
      <vt:lpstr>Hot Topics</vt:lpstr>
      <vt:lpstr>Outcome Web System (OWS) Login  (opens new window)</vt:lpstr>
      <vt:lpstr>What an Administrator Needs to Know</vt:lpstr>
      <vt:lpstr>What a Data Entry Person  Needs to Know</vt:lpstr>
      <vt:lpstr>What A Direct Service Provider  Needs to Know</vt:lpstr>
      <vt:lpstr>What a Trainer Needs  to Know</vt:lpstr>
      <vt:lpstr>Independent Study</vt:lpstr>
      <vt:lpstr>Group Training</vt:lpstr>
      <vt:lpstr>Group Training Tools  and Materials</vt:lpstr>
      <vt:lpstr>COSF Examples</vt:lpstr>
      <vt:lpstr>New COSF Examples</vt:lpstr>
      <vt:lpstr>How to Keep Current With Kansas ECO Training and Guidance</vt:lpstr>
      <vt:lpstr>Resources -Links</vt:lpstr>
      <vt:lpstr>Resource Archives</vt:lpstr>
      <vt:lpstr>Plans for Future ECO Training</vt:lpstr>
      <vt:lpstr>      </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Kansas Child Outcomes Training and TA Materials Measuring and Improving Child and Family Outcomes Conference September 18, 2011 New Orleans, LA</dc:title>
  <dc:creator>Phoebe Rinkel</dc:creator>
  <cp:lastModifiedBy>rooney</cp:lastModifiedBy>
  <cp:revision>30</cp:revision>
  <dcterms:created xsi:type="dcterms:W3CDTF">2011-09-15T16:10:05Z</dcterms:created>
  <dcterms:modified xsi:type="dcterms:W3CDTF">2011-10-18T16:56:40Z</dcterms:modified>
</cp:coreProperties>
</file>