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5" r:id="rId2"/>
    <p:sldMasterId id="2147483751" r:id="rId3"/>
    <p:sldMasterId id="2147483766" r:id="rId4"/>
    <p:sldMasterId id="2147483796" r:id="rId5"/>
    <p:sldMasterId id="2147483811" r:id="rId6"/>
  </p:sldMasterIdLst>
  <p:notesMasterIdLst>
    <p:notesMasterId r:id="rId23"/>
  </p:notesMasterIdLst>
  <p:handoutMasterIdLst>
    <p:handoutMasterId r:id="rId24"/>
  </p:handoutMasterIdLst>
  <p:sldIdLst>
    <p:sldId id="925" r:id="rId7"/>
    <p:sldId id="924" r:id="rId8"/>
    <p:sldId id="927" r:id="rId9"/>
    <p:sldId id="928" r:id="rId10"/>
    <p:sldId id="982" r:id="rId11"/>
    <p:sldId id="984" r:id="rId12"/>
    <p:sldId id="985" r:id="rId13"/>
    <p:sldId id="987" r:id="rId14"/>
    <p:sldId id="986" r:id="rId15"/>
    <p:sldId id="988" r:id="rId16"/>
    <p:sldId id="989" r:id="rId17"/>
    <p:sldId id="990" r:id="rId18"/>
    <p:sldId id="993" r:id="rId19"/>
    <p:sldId id="991" r:id="rId20"/>
    <p:sldId id="992" r:id="rId21"/>
    <p:sldId id="994" r:id="rId22"/>
  </p:sldIdLst>
  <p:sldSz cx="9144000" cy="6858000" type="screen4x3"/>
  <p:notesSz cx="6881813" cy="9296400"/>
  <p:custDataLst>
    <p:tags r:id="rId25"/>
  </p:custDataLst>
  <p:defaultTextStyle>
    <a:defPPr>
      <a:defRPr lang="en-US"/>
    </a:defPPr>
    <a:lvl1pPr algn="ctr" rtl="0" eaLnBrk="0" fontAlgn="base" hangingPunct="0">
      <a:spcBef>
        <a:spcPct val="0"/>
      </a:spcBef>
      <a:spcAft>
        <a:spcPct val="0"/>
      </a:spcAft>
      <a:defRPr sz="3200" kern="1200">
        <a:solidFill>
          <a:srgbClr val="224568"/>
        </a:solidFill>
        <a:latin typeface="Arial" charset="0"/>
        <a:ea typeface="+mn-ea"/>
        <a:cs typeface="+mn-cs"/>
      </a:defRPr>
    </a:lvl1pPr>
    <a:lvl2pPr marL="457200" algn="ctr" rtl="0" eaLnBrk="0" fontAlgn="base" hangingPunct="0">
      <a:spcBef>
        <a:spcPct val="0"/>
      </a:spcBef>
      <a:spcAft>
        <a:spcPct val="0"/>
      </a:spcAft>
      <a:defRPr sz="3200" kern="1200">
        <a:solidFill>
          <a:srgbClr val="224568"/>
        </a:solidFill>
        <a:latin typeface="Arial" charset="0"/>
        <a:ea typeface="+mn-ea"/>
        <a:cs typeface="+mn-cs"/>
      </a:defRPr>
    </a:lvl2pPr>
    <a:lvl3pPr marL="914400" algn="ctr" rtl="0" eaLnBrk="0" fontAlgn="base" hangingPunct="0">
      <a:spcBef>
        <a:spcPct val="0"/>
      </a:spcBef>
      <a:spcAft>
        <a:spcPct val="0"/>
      </a:spcAft>
      <a:defRPr sz="3200" kern="1200">
        <a:solidFill>
          <a:srgbClr val="224568"/>
        </a:solidFill>
        <a:latin typeface="Arial" charset="0"/>
        <a:ea typeface="+mn-ea"/>
        <a:cs typeface="+mn-cs"/>
      </a:defRPr>
    </a:lvl3pPr>
    <a:lvl4pPr marL="1371600" algn="ctr" rtl="0" eaLnBrk="0" fontAlgn="base" hangingPunct="0">
      <a:spcBef>
        <a:spcPct val="0"/>
      </a:spcBef>
      <a:spcAft>
        <a:spcPct val="0"/>
      </a:spcAft>
      <a:defRPr sz="3200" kern="1200">
        <a:solidFill>
          <a:srgbClr val="224568"/>
        </a:solidFill>
        <a:latin typeface="Arial" charset="0"/>
        <a:ea typeface="+mn-ea"/>
        <a:cs typeface="+mn-cs"/>
      </a:defRPr>
    </a:lvl4pPr>
    <a:lvl5pPr marL="1828800" algn="ctr" rtl="0" eaLnBrk="0" fontAlgn="base" hangingPunct="0">
      <a:spcBef>
        <a:spcPct val="0"/>
      </a:spcBef>
      <a:spcAft>
        <a:spcPct val="0"/>
      </a:spcAft>
      <a:defRPr sz="3200" kern="1200">
        <a:solidFill>
          <a:srgbClr val="224568"/>
        </a:solidFill>
        <a:latin typeface="Arial" charset="0"/>
        <a:ea typeface="+mn-ea"/>
        <a:cs typeface="+mn-cs"/>
      </a:defRPr>
    </a:lvl5pPr>
    <a:lvl6pPr marL="2286000" algn="l" defTabSz="914400" rtl="0" eaLnBrk="1" latinLnBrk="0" hangingPunct="1">
      <a:defRPr sz="3200" kern="1200">
        <a:solidFill>
          <a:srgbClr val="224568"/>
        </a:solidFill>
        <a:latin typeface="Arial" charset="0"/>
        <a:ea typeface="+mn-ea"/>
        <a:cs typeface="+mn-cs"/>
      </a:defRPr>
    </a:lvl6pPr>
    <a:lvl7pPr marL="2743200" algn="l" defTabSz="914400" rtl="0" eaLnBrk="1" latinLnBrk="0" hangingPunct="1">
      <a:defRPr sz="3200" kern="1200">
        <a:solidFill>
          <a:srgbClr val="224568"/>
        </a:solidFill>
        <a:latin typeface="Arial" charset="0"/>
        <a:ea typeface="+mn-ea"/>
        <a:cs typeface="+mn-cs"/>
      </a:defRPr>
    </a:lvl7pPr>
    <a:lvl8pPr marL="3200400" algn="l" defTabSz="914400" rtl="0" eaLnBrk="1" latinLnBrk="0" hangingPunct="1">
      <a:defRPr sz="3200" kern="1200">
        <a:solidFill>
          <a:srgbClr val="224568"/>
        </a:solidFill>
        <a:latin typeface="Arial" charset="0"/>
        <a:ea typeface="+mn-ea"/>
        <a:cs typeface="+mn-cs"/>
      </a:defRPr>
    </a:lvl8pPr>
    <a:lvl9pPr marL="3657600" algn="l" defTabSz="914400" rtl="0" eaLnBrk="1" latinLnBrk="0" hangingPunct="1">
      <a:defRPr sz="3200" kern="1200">
        <a:solidFill>
          <a:srgbClr val="224568"/>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D9AB"/>
    <a:srgbClr val="EABC68"/>
    <a:srgbClr val="FFF2C9"/>
    <a:srgbClr val="FFE9A3"/>
    <a:srgbClr val="7BD12D"/>
    <a:srgbClr val="9FDB57"/>
    <a:srgbClr val="ACFEC0"/>
    <a:srgbClr val="92FB4B"/>
    <a:srgbClr val="A9FC70"/>
    <a:srgbClr val="81FA2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29" autoAdjust="0"/>
    <p:restoredTop sz="80145" autoAdjust="0"/>
  </p:normalViewPr>
  <p:slideViewPr>
    <p:cSldViewPr>
      <p:cViewPr>
        <p:scale>
          <a:sx n="70" d="100"/>
          <a:sy n="70" d="100"/>
        </p:scale>
        <p:origin x="-1008" y="-414"/>
      </p:cViewPr>
      <p:guideLst>
        <p:guide orient="horz" pos="2160"/>
        <p:guide pos="2880"/>
      </p:guideLst>
    </p:cSldViewPr>
  </p:slideViewPr>
  <p:outlineViewPr>
    <p:cViewPr>
      <p:scale>
        <a:sx n="33" d="100"/>
        <a:sy n="33" d="100"/>
      </p:scale>
      <p:origin x="0" y="28824"/>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79" d="100"/>
          <a:sy n="79" d="100"/>
        </p:scale>
        <p:origin x="-2124" y="-96"/>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5026" name="Rectangle 2"/>
          <p:cNvSpPr>
            <a:spLocks noGrp="1" noChangeArrowheads="1"/>
          </p:cNvSpPr>
          <p:nvPr>
            <p:ph type="hdr" sz="quarter"/>
          </p:nvPr>
        </p:nvSpPr>
        <p:spPr bwMode="auto">
          <a:xfrm>
            <a:off x="1944860" y="304800"/>
            <a:ext cx="2981911" cy="46418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eaLnBrk="1" hangingPunct="1">
              <a:defRPr sz="1000">
                <a:solidFill>
                  <a:schemeClr val="tx1"/>
                </a:solidFill>
                <a:latin typeface="Arial" charset="0"/>
              </a:defRPr>
            </a:lvl1pPr>
          </a:lstStyle>
          <a:p>
            <a:pPr>
              <a:defRPr/>
            </a:pPr>
            <a:endParaRPr lang="en-US" dirty="0"/>
          </a:p>
        </p:txBody>
      </p:sp>
      <p:sp>
        <p:nvSpPr>
          <p:cNvPr id="385027" name="Rectangle 3"/>
          <p:cNvSpPr>
            <a:spLocks noGrp="1" noChangeArrowheads="1"/>
          </p:cNvSpPr>
          <p:nvPr>
            <p:ph type="dt" sz="quarter" idx="1"/>
          </p:nvPr>
        </p:nvSpPr>
        <p:spPr bwMode="auto">
          <a:xfrm>
            <a:off x="5422107" y="0"/>
            <a:ext cx="1458147" cy="46577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algn="r" eaLnBrk="1" hangingPunct="1">
              <a:defRPr sz="1200">
                <a:solidFill>
                  <a:schemeClr val="tx1"/>
                </a:solidFill>
                <a:latin typeface="Arial" charset="0"/>
              </a:defRPr>
            </a:lvl1pPr>
          </a:lstStyle>
          <a:p>
            <a:pPr>
              <a:defRPr/>
            </a:pPr>
            <a:endParaRPr lang="en-US" dirty="0"/>
          </a:p>
        </p:txBody>
      </p:sp>
      <p:sp>
        <p:nvSpPr>
          <p:cNvPr id="6" name="Footer Placeholder 5"/>
          <p:cNvSpPr>
            <a:spLocks noGrp="1"/>
          </p:cNvSpPr>
          <p:nvPr>
            <p:ph type="ftr" sz="quarter" idx="2"/>
          </p:nvPr>
        </p:nvSpPr>
        <p:spPr>
          <a:xfrm>
            <a:off x="1" y="8830627"/>
            <a:ext cx="2981911" cy="464184"/>
          </a:xfrm>
          <a:prstGeom prst="rect">
            <a:avLst/>
          </a:prstGeom>
        </p:spPr>
        <p:txBody>
          <a:bodyPr vert="horz" lIns="91440" tIns="45720" rIns="91440" bIns="45720"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3"/>
          </p:nvPr>
        </p:nvSpPr>
        <p:spPr>
          <a:xfrm>
            <a:off x="3897513" y="8829675"/>
            <a:ext cx="2982742" cy="465138"/>
          </a:xfrm>
          <a:prstGeom prst="rect">
            <a:avLst/>
          </a:prstGeom>
        </p:spPr>
        <p:txBody>
          <a:bodyPr vert="horz" lIns="91440" tIns="45720" rIns="91440" bIns="45720" rtlCol="0" anchor="b"/>
          <a:lstStyle>
            <a:lvl1pPr algn="r">
              <a:defRPr sz="1200"/>
            </a:lvl1pPr>
          </a:lstStyle>
          <a:p>
            <a:fld id="{A751BC00-6E41-4DAB-AD97-F32C9F5FCA08}" type="slidenum">
              <a:rPr lang="en-US" smtClean="0"/>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1" y="0"/>
            <a:ext cx="2981911" cy="46577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algn="l" eaLnBrk="1" hangingPunct="1">
              <a:defRPr sz="1200">
                <a:solidFill>
                  <a:schemeClr val="tx1"/>
                </a:solidFill>
                <a:latin typeface="Arial" charset="0"/>
              </a:defRPr>
            </a:lvl1pPr>
          </a:lstStyle>
          <a:p>
            <a:pPr>
              <a:defRPr/>
            </a:pPr>
            <a:endParaRPr lang="en-US"/>
          </a:p>
        </p:txBody>
      </p:sp>
      <p:sp>
        <p:nvSpPr>
          <p:cNvPr id="29699" name="Rectangle 3"/>
          <p:cNvSpPr>
            <a:spLocks noGrp="1" noChangeArrowheads="1"/>
          </p:cNvSpPr>
          <p:nvPr>
            <p:ph type="dt" idx="1"/>
          </p:nvPr>
        </p:nvSpPr>
        <p:spPr bwMode="auto">
          <a:xfrm>
            <a:off x="3898342" y="0"/>
            <a:ext cx="2981911" cy="46577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algn="r" eaLnBrk="1" hangingPunct="1">
              <a:defRPr sz="1200">
                <a:solidFill>
                  <a:schemeClr val="tx1"/>
                </a:solidFill>
                <a:latin typeface="Arial" charset="0"/>
              </a:defRPr>
            </a:lvl1pPr>
          </a:lstStyle>
          <a:p>
            <a:pPr>
              <a:defRPr/>
            </a:pPr>
            <a:fld id="{39A4E8AF-FB59-4ECE-8C80-76E13B1AC5D3}" type="datetimeFigureOut">
              <a:rPr lang="en-US"/>
              <a:pPr>
                <a:defRPr/>
              </a:pPr>
              <a:t>9/13/2011</a:t>
            </a:fld>
            <a:endParaRPr lang="en-US"/>
          </a:p>
        </p:txBody>
      </p:sp>
      <p:sp>
        <p:nvSpPr>
          <p:cNvPr id="43012" name="Rectangle 4"/>
          <p:cNvSpPr>
            <a:spLocks noGrp="1" noRot="1" noChangeAspect="1" noChangeArrowheads="1" noTextEdit="1"/>
          </p:cNvSpPr>
          <p:nvPr>
            <p:ph type="sldImg" idx="2"/>
          </p:nvPr>
        </p:nvSpPr>
        <p:spPr bwMode="auto">
          <a:xfrm>
            <a:off x="1119188" y="698500"/>
            <a:ext cx="4645025" cy="3484563"/>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6933" y="4414519"/>
            <a:ext cx="5507948" cy="4184016"/>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1" y="8829037"/>
            <a:ext cx="2981911" cy="465774"/>
          </a:xfrm>
          <a:prstGeom prst="rect">
            <a:avLst/>
          </a:prstGeom>
          <a:noFill/>
          <a:ln w="9525">
            <a:noFill/>
            <a:miter lim="800000"/>
            <a:headEnd/>
            <a:tailEnd/>
          </a:ln>
          <a:effectLst/>
        </p:spPr>
        <p:txBody>
          <a:bodyPr vert="horz" wrap="square" lIns="92438" tIns="46220" rIns="92438" bIns="46220" numCol="1" anchor="b" anchorCtr="0" compatLnSpc="1">
            <a:prstTxWarp prst="textNoShape">
              <a:avLst/>
            </a:prstTxWarp>
          </a:bodyPr>
          <a:lstStyle>
            <a:lvl1pPr algn="l" eaLnBrk="1" hangingPunct="1">
              <a:defRPr sz="1200">
                <a:solidFill>
                  <a:schemeClr val="tx1"/>
                </a:solidFill>
                <a:latin typeface="Arial" charset="0"/>
              </a:defRPr>
            </a:lvl1pPr>
          </a:lstStyle>
          <a:p>
            <a:pPr>
              <a:defRPr/>
            </a:pPr>
            <a:endParaRPr lang="en-US"/>
          </a:p>
        </p:txBody>
      </p:sp>
      <p:sp>
        <p:nvSpPr>
          <p:cNvPr id="29703" name="Rectangle 7"/>
          <p:cNvSpPr>
            <a:spLocks noGrp="1" noChangeArrowheads="1"/>
          </p:cNvSpPr>
          <p:nvPr>
            <p:ph type="sldNum" sz="quarter" idx="5"/>
          </p:nvPr>
        </p:nvSpPr>
        <p:spPr bwMode="auto">
          <a:xfrm>
            <a:off x="3898342" y="8829037"/>
            <a:ext cx="2981911" cy="465774"/>
          </a:xfrm>
          <a:prstGeom prst="rect">
            <a:avLst/>
          </a:prstGeom>
          <a:noFill/>
          <a:ln w="9525">
            <a:noFill/>
            <a:miter lim="800000"/>
            <a:headEnd/>
            <a:tailEnd/>
          </a:ln>
          <a:effectLst/>
        </p:spPr>
        <p:txBody>
          <a:bodyPr vert="horz" wrap="square" lIns="92438" tIns="46220" rIns="92438" bIns="46220" numCol="1" anchor="b" anchorCtr="0" compatLnSpc="1">
            <a:prstTxWarp prst="textNoShape">
              <a:avLst/>
            </a:prstTxWarp>
          </a:bodyPr>
          <a:lstStyle>
            <a:lvl1pPr algn="r" eaLnBrk="1" hangingPunct="1">
              <a:defRPr sz="1200">
                <a:solidFill>
                  <a:schemeClr val="tx1"/>
                </a:solidFill>
                <a:latin typeface="Arial" charset="0"/>
              </a:defRPr>
            </a:lvl1pPr>
          </a:lstStyle>
          <a:p>
            <a:pPr>
              <a:defRPr/>
            </a:pPr>
            <a:fld id="{422E3482-1AC4-4480-8E1D-0AB2BCEB3E2D}"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24919453-113B-4CC0-AB0A-003B56F6E941}" type="slidenum">
              <a:rPr lang="en-US"/>
              <a:pPr/>
              <a:t>1</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i="1" dirty="0" smtClean="0"/>
              <a:t>‘’Come together’ is supposed to go with the music theme…  None</a:t>
            </a:r>
            <a:r>
              <a:rPr lang="en-US" i="1" baseline="0" dirty="0" smtClean="0"/>
              <a:t> of the other lyrics of that song make sense for this session, though.  Did you know John Lennon wrote it for Timothy Leary??</a:t>
            </a:r>
            <a:endParaRPr lang="en-US" i="1"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NECTA</a:t>
            </a:r>
            <a:r>
              <a:rPr lang="en-US" baseline="0" dirty="0" smtClean="0"/>
              <a:t>C and NECTAC decided it was time for a think tank!  We brought together staff, state administrators and TA providers, local administrators, families, and researchers to keep figuring out this integration thing.</a:t>
            </a:r>
            <a:endParaRPr lang="en-US" dirty="0"/>
          </a:p>
        </p:txBody>
      </p:sp>
      <p:sp>
        <p:nvSpPr>
          <p:cNvPr id="4" name="Slide Number Placeholder 3"/>
          <p:cNvSpPr>
            <a:spLocks noGrp="1"/>
          </p:cNvSpPr>
          <p:nvPr>
            <p:ph type="sldNum" sz="quarter" idx="10"/>
          </p:nvPr>
        </p:nvSpPr>
        <p:spPr/>
        <p:txBody>
          <a:bodyPr/>
          <a:lstStyle/>
          <a:p>
            <a:fld id="{4D650C7D-A758-461B-8806-F0695D7B600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of the products</a:t>
            </a:r>
            <a:r>
              <a:rPr lang="en-US" baseline="0" dirty="0" smtClean="0"/>
              <a:t> of the Think Tank was a generic flow chart – one for the IFSP process and one for the IEP process – that showed opportunities throughout the processes for collecting information to measure outcomes.  </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22E3482-1AC4-4480-8E1D-0AB2BCEB3E2D}"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is an example of one section of the generic</a:t>
            </a:r>
            <a:r>
              <a:rPr lang="en-US" baseline="0" dirty="0" smtClean="0"/>
              <a:t> flow chart for the IEP – with opportunities for outcomes measurement highlighted in red.</a:t>
            </a:r>
            <a:endParaRPr lang="en-US" dirty="0"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4C7344-27A0-4810-A986-1CDC0348F8E1}"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also developed</a:t>
            </a:r>
            <a:r>
              <a:rPr lang="en-US" baseline="0" dirty="0" smtClean="0"/>
              <a:t> worksheets with discussion questions for teams to address – to help them figure how and where to integrate outcomes measurement into their ongoing IFSP and IEP processes.  This slide shows an example of how to think about outcomes data collection as part of the eligibility determination process for Part C.  </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22E3482-1AC4-4480-8E1D-0AB2BCEB3E2D}"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We then presented this information, along with state-specific flow charts in the 2010 outcomes conference, which brought Naomi (Dept of Defense), Sandi (local program-VA), and Donna (local program – IL) back into the spotlight.  Last year we also featured Mel Woodcock of WV-Part C who described their process, as shown in the slide.  By the way, Mel told me recently that they had to change the name of their process from the Child Outcomes Summary Tool (COST) because when service coordinators mentioned the COST to families, families thought they would be charged!!</a:t>
            </a:r>
            <a:endParaRPr lang="en-US" dirty="0" smtClean="0"/>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22E3482-1AC4-4480-8E1D-0AB2BCEB3E2D}"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Mel also talked about the benefits</a:t>
            </a:r>
            <a:r>
              <a:rPr lang="en-US" baseline="0" dirty="0" smtClean="0"/>
              <a:t> of the integrated processes.</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22E3482-1AC4-4480-8E1D-0AB2BCEB3E2D}"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 the 2010 outcomes</a:t>
            </a:r>
            <a:r>
              <a:rPr lang="en-US" baseline="0" dirty="0" smtClean="0"/>
              <a:t> conference, we have organized resources to support integrating outcomes measurement with the IFSP and IEP, Mel Woodcock, Margie Marion, and Phyllis Mondak presented a session for the mega -- on integration from a family perspective.  Today we celebrate five years of work toward supporting the integration of outcomes measurement and the IFSP and IEP.  And, in the future, we really mean it this time, let’s form a learning community!!  Maybe use some cool social </a:t>
            </a:r>
            <a:r>
              <a:rPr lang="en-US" baseline="0" smtClean="0"/>
              <a:t>networking technology!!</a:t>
            </a:r>
            <a:endParaRPr lang="en-US" dirty="0"/>
          </a:p>
        </p:txBody>
      </p:sp>
      <p:sp>
        <p:nvSpPr>
          <p:cNvPr id="4" name="Slide Number Placeholder 3"/>
          <p:cNvSpPr>
            <a:spLocks noGrp="1"/>
          </p:cNvSpPr>
          <p:nvPr>
            <p:ph type="sldNum" sz="quarter" idx="10"/>
          </p:nvPr>
        </p:nvSpPr>
        <p:spPr/>
        <p:txBody>
          <a:bodyPr/>
          <a:lstStyle/>
          <a:p>
            <a:fld id="{4D650C7D-A758-461B-8806-F0695D7B6004}"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E0A328AA-E5BB-4986-8FC9-76407B9FA044}" type="slidenum">
              <a:rPr lang="en-US"/>
              <a:pPr/>
              <a:t>2</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i="0" dirty="0" smtClean="0"/>
              <a:t>At the</a:t>
            </a:r>
            <a:r>
              <a:rPr lang="en-US" i="0" baseline="0" dirty="0" smtClean="0"/>
              <a:t> 2007 outcomes conference in Baltimore, we first heard from a panel of local experts who introduced the notion of ‘integrating’ child outcomes measurement with  IFSP processes.  (read names and what the panel covered from slide).</a:t>
            </a:r>
            <a:endParaRPr lang="en-US" i="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r>
              <a:rPr lang="en-US" dirty="0" smtClean="0"/>
              <a:t>Sandi</a:t>
            </a:r>
            <a:r>
              <a:rPr lang="en-US" baseline="0" dirty="0" smtClean="0"/>
              <a:t> Harrington, director of the Norfolk Infant Program in VA, shared resources she had developed to help infant-toddler specialists gather functional information from families, caregivers, and others who know the child.  The resources also helped specialists listen for developmental milestones that would help them ground their information in age expectations for infants. Prompts, such as the excerpt provided on this slide for Outcome 1, led to the gathering of functional information.  They found that, as with ongoing progress monitoring,  information could be gathered from the time the program first learned about the child.  No need to wait and ask these questions after the child had entered services!</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xfrm>
            <a:off x="917576" y="4415791"/>
            <a:ext cx="5046663" cy="4183380"/>
          </a:xfrm>
          <a:noFill/>
          <a:ln/>
        </p:spPr>
        <p:txBody>
          <a:bodyPr/>
          <a:lstStyle/>
          <a:p>
            <a:r>
              <a:rPr lang="en-US" dirty="0" smtClean="0"/>
              <a:t>Panelists</a:t>
            </a:r>
            <a:r>
              <a:rPr lang="en-US" baseline="0" dirty="0" smtClean="0"/>
              <a:t> showed us ways that current levels of functioning could be organized by the three </a:t>
            </a:r>
            <a:r>
              <a:rPr lang="en-US" baseline="0" smtClean="0"/>
              <a:t>child outcomes.  </a:t>
            </a: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xfrm>
            <a:off x="917576" y="4415791"/>
            <a:ext cx="5046663" cy="4183380"/>
          </a:xfrm>
          <a:noFill/>
          <a:ln/>
        </p:spPr>
        <p:txBody>
          <a:bodyPr/>
          <a:lstStyle/>
          <a:p>
            <a:r>
              <a:rPr lang="en-US" dirty="0" smtClean="0"/>
              <a:t>We</a:t>
            </a:r>
            <a:r>
              <a:rPr lang="en-US" baseline="0" dirty="0" smtClean="0"/>
              <a:t> also learned ways that assessment summaries can be written according to the three outcomes, as shown in this excerpt from Danny’s assessment summarized for Outcome 2:  acquisition and use of knowledge and skills.</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the outcomes</a:t>
            </a:r>
            <a:r>
              <a:rPr lang="en-US" baseline="0" dirty="0" smtClean="0"/>
              <a:t> conference in 2008, Sandi Harrington again presented about integrating outcomes measurement with the IFSP process – this time with Naomi Younggren with the Department of Defense – Army.  They got everyone talking about ‘why’ integrate the processes and presented pros and cons, such as in this slide from their presentation.</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22E3482-1AC4-4480-8E1D-0AB2BCEB3E2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They also introduced ways to talk with families about each rating </a:t>
            </a:r>
            <a:r>
              <a:rPr lang="en-US" baseline="0" dirty="0" smtClean="0"/>
              <a:t>on the 7-point rating scale of the Child Outcomes Summary process – so that families could be more included in measuring outcomes for their child.</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22E3482-1AC4-4480-8E1D-0AB2BCEB3E2D}"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2009 – the outcomes</a:t>
            </a:r>
            <a:r>
              <a:rPr lang="en-US" baseline="0" dirty="0" smtClean="0"/>
              <a:t> conference session on integration brought Naomi and Sandi back – with the addition of Donna Nylander, director of a local preschool program in IL.  Donna showed us the ways they are integrating child outcomes measurement with IEP processes, including these opportunities to collect information about the child’s functioning in the three outcomes.</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22E3482-1AC4-4480-8E1D-0AB2BCEB3E2D}"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Naomi, Sandi, and Donna explained</a:t>
            </a:r>
            <a:r>
              <a:rPr lang="en-US" baseline="0" dirty="0" smtClean="0"/>
              <a:t> the BENEFITS of integration, as shown in this slide from their 2009 presentation.</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22E3482-1AC4-4480-8E1D-0AB2BCEB3E2D}"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3600" b="1">
                <a:solidFill>
                  <a:srgbClr val="224568"/>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a:prstGeom prst="rect">
            <a:avLst/>
          </a:prstGeom>
        </p:spPr>
        <p:txBody>
          <a:bodyPr/>
          <a:lstStyle>
            <a:lvl1pPr marL="0" indent="0" algn="r">
              <a:buNone/>
              <a:defRPr sz="2400">
                <a:solidFill>
                  <a:srgbClr val="224568"/>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65C57DB5-E535-4D58-B47D-FE3F48080403}" type="slidenum">
              <a:rPr lang="en-US"/>
              <a:pPr>
                <a:defRPr/>
              </a:pPr>
              <a:t>‹#›</a:t>
            </a:fld>
            <a:endParaRPr lang="en-US" dirty="0"/>
          </a:p>
        </p:txBody>
      </p:sp>
    </p:spTree>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First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91000"/>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0"/>
          <p:cNvSpPr>
            <a:spLocks noGrp="1"/>
          </p:cNvSpPr>
          <p:nvPr>
            <p:ph type="sldNum" sz="quarter" idx="10"/>
          </p:nvPr>
        </p:nvSpPr>
        <p:spPr/>
        <p:txBody>
          <a:bodyPr/>
          <a:lstStyle>
            <a:lvl1pPr>
              <a:defRPr/>
            </a:lvl1pPr>
          </a:lstStyle>
          <a:p>
            <a:pPr>
              <a:defRPr/>
            </a:pPr>
            <a:fld id="{06712D2E-7C77-4AF2-8AD8-5058B673BD74}" type="slidenum">
              <a:rPr lang="en-US"/>
              <a:pPr>
                <a:defRPr/>
              </a:pPr>
              <a:t>‹#›</a:t>
            </a:fld>
            <a:endParaRPr lang="en-US" dirty="0"/>
          </a:p>
        </p:txBody>
      </p:sp>
      <p:sp>
        <p:nvSpPr>
          <p:cNvPr id="5" name="Footer Placeholder 11"/>
          <p:cNvSpPr>
            <a:spLocks noGrp="1"/>
          </p:cNvSpPr>
          <p:nvPr>
            <p:ph type="ftr" sz="quarter" idx="11"/>
          </p:nvPr>
        </p:nvSpPr>
        <p:spPr>
          <a:xfrm>
            <a:off x="155575" y="6354763"/>
            <a:ext cx="2895600" cy="365125"/>
          </a:xfrm>
        </p:spPr>
        <p:txBody>
          <a:bodyPr/>
          <a:lstStyle>
            <a:lvl1pPr>
              <a:defRPr/>
            </a:lvl1pPr>
          </a:lstStyle>
          <a:p>
            <a:pPr>
              <a:defRPr/>
            </a:pPr>
            <a:r>
              <a:rPr lang="en-US" dirty="0"/>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61337565-7CFA-4911-94BD-ED477B8C17C1}" type="slidenum">
              <a:rPr lang="en-US"/>
              <a:pPr>
                <a:defRPr/>
              </a:pPr>
              <a:t>‹#›</a:t>
            </a:fld>
            <a:endParaRPr lang="en-US" dirty="0"/>
          </a:p>
        </p:txBody>
      </p:sp>
    </p:spTree>
  </p:cSld>
  <p:clrMapOvr>
    <a:masterClrMapping/>
  </p:clrMapOvr>
  <p:transition>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BB0CB9C9-56F6-4ADD-B4A8-649640E21AF5}" type="slidenum">
              <a:rPr lang="en-US"/>
              <a:pPr>
                <a:defRPr/>
              </a:pPr>
              <a:t>‹#›</a:t>
            </a:fld>
            <a:endParaRPr lang="en-US" dirty="0"/>
          </a:p>
        </p:txBody>
      </p:sp>
    </p:spTree>
  </p:cSld>
  <p:clrMapOvr>
    <a:masterClrMapping/>
  </p:clrMapOvr>
  <p:transition>
    <p:split orient="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91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2A42048C-CA09-482D-B509-7B33E7C8B069}" type="slidenum">
              <a:rPr lang="en-US"/>
              <a:pPr>
                <a:defRPr/>
              </a:pPr>
              <a:t>‹#›</a:t>
            </a:fld>
            <a:endParaRPr lang="en-US" dirty="0"/>
          </a:p>
        </p:txBody>
      </p:sp>
    </p:spTree>
  </p:cSld>
  <p:clrMapOvr>
    <a:masterClrMapping/>
  </p:clrMapOvr>
  <p:transition>
    <p:split orient="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56758675-5A37-4EA8-9D04-8C05A631376B}" type="slidenum">
              <a:rPr lang="en-US"/>
              <a:pPr>
                <a:defRPr/>
              </a:pPr>
              <a:t>‹#›</a:t>
            </a:fld>
            <a:endParaRPr lang="en-US" dirty="0"/>
          </a:p>
        </p:txBody>
      </p:sp>
    </p:spTree>
  </p:cSld>
  <p:clrMapOvr>
    <a:masterClrMapping/>
  </p:clrMapOvr>
  <p:transition>
    <p:split orient="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48044758-7142-4F60-AB32-4D38056C44F9}" type="slidenum">
              <a:rPr lang="en-US"/>
              <a:pPr>
                <a:defRPr/>
              </a:pPr>
              <a:t>‹#›</a:t>
            </a:fld>
            <a:endParaRPr lang="en-US" dirty="0"/>
          </a:p>
        </p:txBody>
      </p:sp>
    </p:spTree>
  </p:cSld>
  <p:clrMapOvr>
    <a:masterClrMapping/>
  </p:clrMapOvr>
  <p:transition>
    <p:split orient="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91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9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BA7F3BA3-4780-4BBF-A926-AE48C7EF6037}"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1DF9983B-A996-4C58-ACA5-A3614C6F1C8A}" type="slidenum">
              <a:rPr lang="en-US"/>
              <a:pPr>
                <a:defRPr/>
              </a:pPr>
              <a:t>‹#›</a:t>
            </a:fld>
            <a:endParaRPr lang="en-US" dirty="0"/>
          </a:p>
        </p:txBody>
      </p:sp>
    </p:spTree>
  </p:cSld>
  <p:clrMapOvr>
    <a:masterClrMapping/>
  </p:clrMapOvr>
  <p:transition>
    <p:split orient="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22098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219700" y="22098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8"/>
          <p:cNvSpPr>
            <a:spLocks noGrp="1" noChangeArrowheads="1"/>
          </p:cNvSpPr>
          <p:nvPr>
            <p:ph type="dt" sz="half" idx="10"/>
          </p:nvPr>
        </p:nvSpPr>
        <p:spPr>
          <a:xfrm>
            <a:off x="5105400" y="6248400"/>
            <a:ext cx="1905000" cy="457200"/>
          </a:xfrm>
          <a:prstGeom prst="rect">
            <a:avLst/>
          </a:prstGeom>
          <a:ln/>
        </p:spPr>
        <p:txBody>
          <a:bodyPr/>
          <a:lstStyle>
            <a:lvl1pPr>
              <a:defRPr/>
            </a:lvl1pPr>
          </a:lstStyle>
          <a:p>
            <a:pPr>
              <a:defRPr/>
            </a:pPr>
            <a:endParaRPr lang="en-US"/>
          </a:p>
        </p:txBody>
      </p:sp>
      <p:sp>
        <p:nvSpPr>
          <p:cNvPr id="6" name="Rectangle 1029"/>
          <p:cNvSpPr>
            <a:spLocks noGrp="1" noChangeArrowheads="1"/>
          </p:cNvSpPr>
          <p:nvPr>
            <p:ph type="ftr" sz="quarter" idx="11"/>
          </p:nvPr>
        </p:nvSpPr>
        <p:spPr>
          <a:ln/>
        </p:spPr>
        <p:txBody>
          <a:bodyPr/>
          <a:lstStyle>
            <a:lvl1pPr>
              <a:defRPr/>
            </a:lvl1pPr>
          </a:lstStyle>
          <a:p>
            <a:pPr>
              <a:defRPr/>
            </a:pPr>
            <a:r>
              <a:rPr lang="en-US" smtClean="0"/>
              <a:t>Early Childhood Outcomes Center</a:t>
            </a:r>
            <a:endParaRPr lang="en-US"/>
          </a:p>
        </p:txBody>
      </p:sp>
      <p:sp>
        <p:nvSpPr>
          <p:cNvPr id="7" name="Rectangle 1030"/>
          <p:cNvSpPr>
            <a:spLocks noGrp="1" noChangeArrowheads="1"/>
          </p:cNvSpPr>
          <p:nvPr>
            <p:ph type="sldNum" sz="quarter" idx="12"/>
          </p:nvPr>
        </p:nvSpPr>
        <p:spPr>
          <a:ln/>
        </p:spPr>
        <p:txBody>
          <a:bodyPr/>
          <a:lstStyle>
            <a:lvl1pPr>
              <a:defRPr/>
            </a:lvl1pPr>
          </a:lstStyle>
          <a:p>
            <a:pPr>
              <a:defRPr/>
            </a:pPr>
            <a:fld id="{B8865DC2-8705-47C8-BB6B-3E06CB3C237A}" type="slidenum">
              <a:rPr lang="en-US"/>
              <a:pPr>
                <a:defRPr/>
              </a:pPr>
              <a:t>‹#›</a:t>
            </a:fld>
            <a:endParaRPr lang="en-US"/>
          </a:p>
        </p:txBody>
      </p:sp>
    </p:spTree>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a:prstGeom prst="rect">
            <a:avLst/>
          </a:prstGeom>
        </p:spPr>
        <p:txBody>
          <a:bodyPr/>
          <a:lstStyle>
            <a:lvl1pPr>
              <a:defRPr>
                <a:solidFill>
                  <a:srgbClr val="224568"/>
                </a:solidFill>
              </a:defRPr>
            </a:lvl1pPr>
            <a:lvl2pP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6"/>
          <p:cNvSpPr>
            <a:spLocks noGrp="1"/>
          </p:cNvSpPr>
          <p:nvPr>
            <p:ph type="dt" sz="half" idx="10"/>
          </p:nvPr>
        </p:nvSpPr>
        <p:spPr/>
        <p:txBody>
          <a:bodyPr/>
          <a:lstStyle>
            <a:lvl1pPr>
              <a:defRPr>
                <a:solidFill>
                  <a:srgbClr val="224568"/>
                </a:solidFill>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6" name="Slide Number Placeholder 18"/>
          <p:cNvSpPr>
            <a:spLocks noGrp="1"/>
          </p:cNvSpPr>
          <p:nvPr>
            <p:ph type="sldNum" sz="quarter" idx="12"/>
          </p:nvPr>
        </p:nvSpPr>
        <p:spPr/>
        <p:txBody>
          <a:bodyPr/>
          <a:lstStyle>
            <a:lvl1pPr>
              <a:defRPr>
                <a:solidFill>
                  <a:srgbClr val="224568"/>
                </a:solidFill>
              </a:defRPr>
            </a:lvl1pPr>
          </a:lstStyle>
          <a:p>
            <a:pPr>
              <a:defRPr/>
            </a:pPr>
            <a:fld id="{1953DF62-26BB-4E12-BC37-2286103161E5}" type="slidenum">
              <a:rPr lang="en-US"/>
              <a:pPr>
                <a:defRPr/>
              </a:pPr>
              <a:t>‹#›</a:t>
            </a:fld>
            <a:endParaRPr lang="en-US" dirty="0"/>
          </a:p>
        </p:txBody>
      </p:sp>
    </p:spTree>
  </p:cSld>
  <p:clrMapOvr>
    <a:masterClrMapping/>
  </p:clrMapOvr>
  <p:transition>
    <p:split orient="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1600" y="2209800"/>
            <a:ext cx="7543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1600" y="4343400"/>
            <a:ext cx="7543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8"/>
          <p:cNvSpPr>
            <a:spLocks noGrp="1" noChangeArrowheads="1"/>
          </p:cNvSpPr>
          <p:nvPr>
            <p:ph type="dt" sz="half" idx="10"/>
          </p:nvPr>
        </p:nvSpPr>
        <p:spPr>
          <a:xfrm>
            <a:off x="5105400" y="6248400"/>
            <a:ext cx="1905000" cy="457200"/>
          </a:xfrm>
          <a:prstGeom prst="rect">
            <a:avLst/>
          </a:prstGeom>
          <a:ln/>
        </p:spPr>
        <p:txBody>
          <a:bodyPr/>
          <a:lstStyle>
            <a:lvl1pPr>
              <a:defRPr/>
            </a:lvl1pPr>
          </a:lstStyle>
          <a:p>
            <a:pPr>
              <a:defRPr/>
            </a:pPr>
            <a:endParaRPr lang="en-US"/>
          </a:p>
        </p:txBody>
      </p:sp>
      <p:sp>
        <p:nvSpPr>
          <p:cNvPr id="6" name="Rectangle 1029"/>
          <p:cNvSpPr>
            <a:spLocks noGrp="1" noChangeArrowheads="1"/>
          </p:cNvSpPr>
          <p:nvPr>
            <p:ph type="ftr" sz="quarter" idx="11"/>
          </p:nvPr>
        </p:nvSpPr>
        <p:spPr>
          <a:ln/>
        </p:spPr>
        <p:txBody>
          <a:bodyPr/>
          <a:lstStyle>
            <a:lvl1pPr>
              <a:defRPr/>
            </a:lvl1pPr>
          </a:lstStyle>
          <a:p>
            <a:pPr>
              <a:defRPr/>
            </a:pPr>
            <a:r>
              <a:rPr lang="en-US" smtClean="0"/>
              <a:t>Early Childhood Outcomes Center</a:t>
            </a:r>
            <a:endParaRPr lang="en-US"/>
          </a:p>
        </p:txBody>
      </p:sp>
      <p:sp>
        <p:nvSpPr>
          <p:cNvPr id="7" name="Rectangle 1030"/>
          <p:cNvSpPr>
            <a:spLocks noGrp="1" noChangeArrowheads="1"/>
          </p:cNvSpPr>
          <p:nvPr>
            <p:ph type="sldNum" sz="quarter" idx="12"/>
          </p:nvPr>
        </p:nvSpPr>
        <p:spPr>
          <a:ln/>
        </p:spPr>
        <p:txBody>
          <a:bodyPr/>
          <a:lstStyle>
            <a:lvl1pPr>
              <a:defRPr/>
            </a:lvl1pPr>
          </a:lstStyle>
          <a:p>
            <a:pPr>
              <a:defRPr/>
            </a:pPr>
            <a:fld id="{0D336CA2-72BC-4BA2-9B1C-681FC59D14E8}" type="slidenum">
              <a:rPr lang="en-US"/>
              <a:pPr>
                <a:defRPr/>
              </a:pPr>
              <a:t>‹#›</a:t>
            </a:fld>
            <a:endParaRPr lang="en-US"/>
          </a:p>
        </p:txBody>
      </p:sp>
    </p:spTree>
  </p:cSld>
  <p:clrMapOvr>
    <a:masterClrMapping/>
  </p:clrMapOvr>
  <p:transition>
    <p:split orient="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B4E117B8-CCAE-4E48-B202-6E9F5F1B279F}" type="slidenum">
              <a:rPr lang="en-US"/>
              <a:pPr>
                <a:defRPr/>
              </a:pPr>
              <a:t>‹#›</a:t>
            </a:fld>
            <a:endParaRPr lang="en-US" dirty="0"/>
          </a:p>
        </p:txBody>
      </p:sp>
    </p:spTree>
  </p:cSld>
  <p:clrMapOvr>
    <a:masterClrMapping/>
  </p:clrMapOvr>
  <p:transition>
    <p:split orient="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Second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692C6903-1743-4F66-A1E1-8E479C64374E}" type="slidenum">
              <a:rPr lang="en-US"/>
              <a:pPr>
                <a:defRPr/>
              </a:pPr>
              <a:t>‹#›</a:t>
            </a:fld>
            <a:endParaRPr lang="en-US" dirty="0"/>
          </a:p>
        </p:txBody>
      </p:sp>
      <p:sp>
        <p:nvSpPr>
          <p:cNvPr id="5" name="Footer Placeholder 10"/>
          <p:cNvSpPr>
            <a:spLocks noGrp="1"/>
          </p:cNvSpPr>
          <p:nvPr>
            <p:ph type="ftr" sz="quarter" idx="11"/>
          </p:nvPr>
        </p:nvSpPr>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AF460580-15A6-4E6E-A8EB-177DB23F4F86}" type="slidenum">
              <a:rPr lang="en-US"/>
              <a:pPr>
                <a:defRPr/>
              </a:pPr>
              <a:t>‹#›</a:t>
            </a:fld>
            <a:endParaRPr lang="en-US" dirty="0"/>
          </a:p>
        </p:txBody>
      </p:sp>
      <p:sp>
        <p:nvSpPr>
          <p:cNvPr id="6" name="Date Placeholder 12"/>
          <p:cNvSpPr>
            <a:spLocks noGrp="1"/>
          </p:cNvSpPr>
          <p:nvPr>
            <p:ph type="dt" sz="half" idx="12"/>
          </p:nvPr>
        </p:nvSpPr>
        <p:spPr>
          <a:xfrm>
            <a:off x="457200" y="6356350"/>
            <a:ext cx="2133600" cy="365125"/>
          </a:xfrm>
          <a:prstGeom prst="rect">
            <a:avLst/>
          </a:prstGeom>
        </p:spPr>
        <p:txBody>
          <a:bodyPr/>
          <a:lstStyle>
            <a:lvl1pPr>
              <a:defRPr/>
            </a:lvl1pPr>
          </a:lstStyle>
          <a:p>
            <a:pPr>
              <a:defRPr/>
            </a:pPr>
            <a:endParaRPr lang="en-US"/>
          </a:p>
        </p:txBody>
      </p:sp>
    </p:spTree>
  </p:cSld>
  <p:clrMapOvr>
    <a:masterClrMapping/>
  </p:clrMapOvr>
  <p:transition>
    <p:split orient="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9A891656-C04C-4C4B-A558-1F91F64B4998}" type="slidenum">
              <a:rPr lang="en-US"/>
              <a:pPr>
                <a:defRPr/>
              </a:pPr>
              <a:t>‹#›</a:t>
            </a:fld>
            <a:endParaRPr lang="en-US" dirty="0"/>
          </a:p>
        </p:txBody>
      </p:sp>
    </p:spTree>
  </p:cSld>
  <p:clrMapOvr>
    <a:masterClrMapping/>
  </p:clrMapOvr>
  <p:transition>
    <p:split orient="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1809DEB4-6A4B-4C45-B27F-EA6B7F311E88}" type="slidenum">
              <a:rPr lang="en-US"/>
              <a:pPr>
                <a:defRPr/>
              </a:pPr>
              <a:t>‹#›</a:t>
            </a:fld>
            <a:endParaRPr lang="en-US" dirty="0"/>
          </a:p>
        </p:txBody>
      </p:sp>
    </p:spTree>
  </p:cSld>
  <p:clrMapOvr>
    <a:masterClrMapping/>
  </p:clrMapOvr>
  <p:transition>
    <p:split orient="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79010DC1-277C-48AD-81DE-AFDC5FE9C183}" type="slidenum">
              <a:rPr lang="en-US"/>
              <a:pPr>
                <a:defRPr/>
              </a:pPr>
              <a:t>‹#›</a:t>
            </a:fld>
            <a:endParaRPr lang="en-US" dirty="0"/>
          </a:p>
        </p:txBody>
      </p:sp>
    </p:spTree>
  </p:cSld>
  <p:clrMapOvr>
    <a:masterClrMapping/>
  </p:clrMapOvr>
  <p:transition>
    <p:split orient="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2434EDAA-BC19-4AD4-B633-9614C112D322}" type="slidenum">
              <a:rPr lang="en-US"/>
              <a:pPr>
                <a:defRPr/>
              </a:pPr>
              <a:t>‹#›</a:t>
            </a:fld>
            <a:endParaRPr lang="en-US" dirty="0"/>
          </a:p>
        </p:txBody>
      </p:sp>
    </p:spTree>
  </p:cSld>
  <p:clrMapOvr>
    <a:masterClrMapping/>
  </p:clrMapOvr>
  <p:transition>
    <p:split orient="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0F380073-7DD2-4DC4-AEAE-0AE7070507E5}"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E440AFAD-517C-4903-B695-E1F780FF9C0F}" type="slidenum">
              <a:rPr lang="en-US"/>
              <a:pPr>
                <a:defRPr/>
              </a:pPr>
              <a:t>‹#›</a:t>
            </a:fld>
            <a:endParaRPr lang="en-US" dirty="0"/>
          </a:p>
        </p:txBody>
      </p:sp>
    </p:spTree>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16"/>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6" name="Slide Number Placeholder 18"/>
          <p:cNvSpPr>
            <a:spLocks noGrp="1"/>
          </p:cNvSpPr>
          <p:nvPr>
            <p:ph type="sldNum" sz="quarter" idx="12"/>
          </p:nvPr>
        </p:nvSpPr>
        <p:spPr/>
        <p:txBody>
          <a:bodyPr/>
          <a:lstStyle>
            <a:lvl1pPr>
              <a:defRPr/>
            </a:lvl1pPr>
          </a:lstStyle>
          <a:p>
            <a:pPr>
              <a:defRPr/>
            </a:pPr>
            <a:fld id="{77619571-9C42-4A4C-B688-F260DFD1FD19}" type="slidenum">
              <a:rPr lang="en-US"/>
              <a:pPr>
                <a:defRPr/>
              </a:pPr>
              <a:t>‹#›</a:t>
            </a:fld>
            <a:endParaRPr lang="en-US" dirty="0"/>
          </a:p>
        </p:txBody>
      </p:sp>
    </p:spTree>
  </p:cSld>
  <p:clrMapOvr>
    <a:masterClrMapping/>
  </p:clrMapOvr>
  <p:transition>
    <p:split orient="ver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396EC958-E46F-4994-8058-A5444C4A93A3}" type="slidenum">
              <a:rPr lang="en-US"/>
              <a:pPr>
                <a:defRPr/>
              </a:pPr>
              <a:t>‹#›</a:t>
            </a:fld>
            <a:endParaRPr lang="en-US" dirty="0"/>
          </a:p>
        </p:txBody>
      </p:sp>
    </p:spTree>
  </p:cSld>
  <p:clrMapOvr>
    <a:masterClrMapping/>
  </p:clrMapOvr>
  <p:transition>
    <p:split orient="ver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third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47995C5E-8F69-4404-985A-593E1D6989F4}" type="slidenum">
              <a:rPr lang="en-US"/>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4034FC27-B157-4DF2-8DAF-C08A4FBD6AFC}" type="slidenum">
              <a:rPr lang="en-US"/>
              <a:pPr>
                <a:defRPr/>
              </a:pPr>
              <a:t>‹#›</a:t>
            </a:fld>
            <a:endParaRPr lang="en-US" dirty="0"/>
          </a:p>
        </p:txBody>
      </p:sp>
    </p:spTree>
  </p:cSld>
  <p:clrMapOvr>
    <a:masterClrMapping/>
  </p:clrMapOvr>
  <p:transition>
    <p:split orient="ver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E22755C9-D5B5-4D0D-A410-8A3AE6F0F2D4}" type="slidenum">
              <a:rPr lang="en-US"/>
              <a:pPr>
                <a:defRPr/>
              </a:pPr>
              <a:t>‹#›</a:t>
            </a:fld>
            <a:endParaRPr lang="en-US" dirty="0"/>
          </a:p>
        </p:txBody>
      </p:sp>
    </p:spTree>
  </p:cSld>
  <p:clrMapOvr>
    <a:masterClrMapping/>
  </p:clrMapOvr>
  <p:transition>
    <p:split orient="ver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3700DA04-0460-4E9A-BC18-9A3406F6012D}" type="slidenum">
              <a:rPr lang="en-US"/>
              <a:pPr>
                <a:defRPr/>
              </a:pPr>
              <a:t>‹#›</a:t>
            </a:fld>
            <a:endParaRPr lang="en-US" dirty="0"/>
          </a:p>
        </p:txBody>
      </p:sp>
    </p:spTree>
  </p:cSld>
  <p:clrMapOvr>
    <a:masterClrMapping/>
  </p:clrMapOvr>
  <p:transition>
    <p:split orient="vert"/>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6005E910-4C7F-4DCB-BBC7-6C6393DB3752}" type="slidenum">
              <a:rPr lang="en-US"/>
              <a:pPr>
                <a:defRPr/>
              </a:pPr>
              <a:t>‹#›</a:t>
            </a:fld>
            <a:endParaRPr lang="en-US" dirty="0"/>
          </a:p>
        </p:txBody>
      </p:sp>
    </p:spTree>
  </p:cSld>
  <p:clrMapOvr>
    <a:masterClrMapping/>
  </p:clrMapOvr>
  <p:transition>
    <p:split orient="vert"/>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EBFBBA49-829F-4423-B10B-F0F4E4D69F0C}" type="slidenum">
              <a:rPr lang="en-US"/>
              <a:pPr>
                <a:defRPr/>
              </a:pPr>
              <a:t>‹#›</a:t>
            </a:fld>
            <a:endParaRPr lang="en-US" dirty="0"/>
          </a:p>
        </p:txBody>
      </p:sp>
    </p:spTree>
  </p:cSld>
  <p:clrMapOvr>
    <a:masterClrMapping/>
  </p:clrMapOvr>
  <p:transition>
    <p:split orient="vert"/>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A812B433-F82C-4034-95A5-F35E414A50C8}"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0828B05B-62BC-40DA-AA8E-86190A02A08B}" type="slidenum">
              <a:rPr lang="en-US"/>
              <a:pPr>
                <a:defRPr/>
              </a:pPr>
              <a:t>‹#›</a:t>
            </a:fld>
            <a:endParaRPr lang="en-US" dirty="0"/>
          </a:p>
        </p:txBody>
      </p:sp>
    </p:spTree>
  </p:cSld>
  <p:clrMapOvr>
    <a:masterClrMapping/>
  </p:clrMapOvr>
  <p:transition>
    <p:split orient="vert"/>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1545C4CB-DD48-4AC7-B14F-99C07A22243B}" type="slidenum">
              <a:rPr lang="en-US"/>
              <a:pPr>
                <a:defRPr/>
              </a:pPr>
              <a:t>‹#›</a:t>
            </a:fld>
            <a:endParaRPr lang="en-US" dirty="0"/>
          </a:p>
        </p:txBody>
      </p:sp>
    </p:spTree>
  </p:cSld>
  <p:clrMapOvr>
    <a:masterClrMapping/>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905000"/>
            <a:ext cx="4038600" cy="4221163"/>
          </a:xfrm>
          <a:prstGeom prst="rect">
            <a:avLst/>
          </a:prstGeom>
        </p:spPr>
        <p:txBody>
          <a:bodyPr/>
          <a:lstStyle>
            <a:lvl1pPr>
              <a:defRPr sz="2800">
                <a:solidFill>
                  <a:srgbClr val="000099"/>
                </a:solidFill>
              </a:defRPr>
            </a:lvl1pPr>
            <a:lvl2pPr>
              <a:defRPr sz="2400">
                <a:solidFill>
                  <a:srgbClr val="000099"/>
                </a:solidFill>
              </a:defRPr>
            </a:lvl2pPr>
            <a:lvl3pPr>
              <a:defRPr sz="2000">
                <a:solidFill>
                  <a:srgbClr val="000099"/>
                </a:solidFill>
              </a:defRPr>
            </a:lvl3pPr>
            <a:lvl4pPr>
              <a:defRPr sz="1800">
                <a:solidFill>
                  <a:srgbClr val="000099"/>
                </a:solidFill>
              </a:defRPr>
            </a:lvl4pPr>
            <a:lvl5pPr>
              <a:defRPr sz="1800">
                <a:solidFill>
                  <a:srgbClr val="00009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05000"/>
            <a:ext cx="4038600" cy="4221163"/>
          </a:xfrm>
          <a:prstGeom prst="rect">
            <a:avLst/>
          </a:prstGeom>
        </p:spPr>
        <p:txBody>
          <a:bodyPr/>
          <a:lstStyle>
            <a:lvl1pPr>
              <a:defRPr sz="2800">
                <a:solidFill>
                  <a:srgbClr val="000099"/>
                </a:solidFill>
              </a:defRPr>
            </a:lvl1pPr>
            <a:lvl2pPr>
              <a:defRPr sz="2400">
                <a:solidFill>
                  <a:srgbClr val="000099"/>
                </a:solidFill>
              </a:defRPr>
            </a:lvl2pPr>
            <a:lvl3pPr>
              <a:defRPr sz="2000">
                <a:solidFill>
                  <a:srgbClr val="000099"/>
                </a:solidFill>
              </a:defRPr>
            </a:lvl3pPr>
            <a:lvl4pPr>
              <a:defRPr sz="1800">
                <a:solidFill>
                  <a:srgbClr val="000099"/>
                </a:solidFill>
              </a:defRPr>
            </a:lvl4pPr>
            <a:lvl5pPr>
              <a:defRPr sz="1800">
                <a:solidFill>
                  <a:srgbClr val="00009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0B355C1C-C290-4D17-B454-91D2A1D4C472}" type="slidenum">
              <a:rPr lang="en-US"/>
              <a:pPr>
                <a:defRPr/>
              </a:pPr>
              <a:t>‹#›</a:t>
            </a:fld>
            <a:endParaRPr lang="en-US" dirty="0"/>
          </a:p>
        </p:txBody>
      </p:sp>
    </p:spTree>
  </p:cSld>
  <p:clrMapOvr>
    <a:masterClrMapping/>
  </p:clrMapOvr>
  <p:transition>
    <p:split orient="vert"/>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Fourth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E0C68C25-49C4-46A0-A164-0A8C884F3722}" type="slidenum">
              <a:rPr lang="en-US"/>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A4F65E31-0512-4941-8651-9354CA085CEC}" type="slidenum">
              <a:rPr lang="en-US"/>
              <a:pPr>
                <a:defRPr/>
              </a:pPr>
              <a:t>‹#›</a:t>
            </a:fld>
            <a:endParaRPr lang="en-US" dirty="0"/>
          </a:p>
        </p:txBody>
      </p:sp>
    </p:spTree>
  </p:cSld>
  <p:clrMapOvr>
    <a:masterClrMapping/>
  </p:clrMapOvr>
  <p:transition>
    <p:split orient="vert"/>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5D81EC74-CED3-42DB-B64D-423490AA04EE}" type="slidenum">
              <a:rPr lang="en-US"/>
              <a:pPr>
                <a:defRPr/>
              </a:pPr>
              <a:t>‹#›</a:t>
            </a:fld>
            <a:endParaRPr lang="en-US" dirty="0"/>
          </a:p>
        </p:txBody>
      </p:sp>
    </p:spTree>
  </p:cSld>
  <p:clrMapOvr>
    <a:masterClrMapping/>
  </p:clrMapOvr>
  <p:transition>
    <p:split orient="vert"/>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B3A61977-7F77-473C-B9D9-0F773AEB4AF3}" type="slidenum">
              <a:rPr lang="en-US"/>
              <a:pPr>
                <a:defRPr/>
              </a:pPr>
              <a:t>‹#›</a:t>
            </a:fld>
            <a:endParaRPr lang="en-US" dirty="0"/>
          </a:p>
        </p:txBody>
      </p:sp>
    </p:spTree>
  </p:cSld>
  <p:clrMapOvr>
    <a:masterClrMapping/>
  </p:clrMapOvr>
  <p:transition>
    <p:split orient="vert"/>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5139AC16-3F97-455B-ABE9-8FDA5981D1DF}" type="slidenum">
              <a:rPr lang="en-US"/>
              <a:pPr>
                <a:defRPr/>
              </a:pPr>
              <a:t>‹#›</a:t>
            </a:fld>
            <a:endParaRPr lang="en-US" dirty="0"/>
          </a:p>
        </p:txBody>
      </p:sp>
    </p:spTree>
  </p:cSld>
  <p:clrMapOvr>
    <a:masterClrMapping/>
  </p:clrMapOvr>
  <p:transition>
    <p:split orient="vert"/>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5CB7C8CA-BCB9-4086-9949-8747C6E0472F}" type="slidenum">
              <a:rPr lang="en-US"/>
              <a:pPr>
                <a:defRPr/>
              </a:pPr>
              <a:t>‹#›</a:t>
            </a:fld>
            <a:endParaRPr lang="en-US" dirty="0"/>
          </a:p>
        </p:txBody>
      </p:sp>
    </p:spTree>
  </p:cSld>
  <p:clrMapOvr>
    <a:masterClrMapping/>
  </p:clrMapOvr>
  <p:transition>
    <p:split orient="vert"/>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F06D0213-635C-4591-A172-07C489A2D246}"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F9849273-CADD-438B-AF85-55A08702E107}" type="slidenum">
              <a:rPr lang="en-US"/>
              <a:pPr>
                <a:defRPr/>
              </a:pPr>
              <a:t>‹#›</a:t>
            </a:fld>
            <a:endParaRPr lang="en-US" dirty="0"/>
          </a:p>
        </p:txBody>
      </p:sp>
    </p:spTree>
  </p:cSld>
  <p:clrMapOvr>
    <a:masterClrMapping/>
  </p:clrMapOvr>
  <p:transition>
    <p:split orient="vert"/>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7B894CFA-82C1-47BC-A8B6-FE9727CF44D4}" type="slidenum">
              <a:rPr lang="en-US"/>
              <a:pPr>
                <a:defRPr/>
              </a:pPr>
              <a:t>‹#›</a:t>
            </a:fld>
            <a:endParaRPr lang="en-US" dirty="0"/>
          </a:p>
        </p:txBody>
      </p:sp>
    </p:spTree>
  </p:cSld>
  <p:clrMapOvr>
    <a:masterClrMapping/>
  </p:clrMapOvr>
  <p:transition>
    <p:split orient="vert"/>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Fifth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sz="1400">
                <a:solidFill>
                  <a:srgbClr val="224568"/>
                </a:solidFill>
              </a:defRPr>
            </a:lvl1pPr>
          </a:lstStyle>
          <a:p>
            <a:pPr>
              <a:defRPr/>
            </a:pPr>
            <a:fld id="{375B5C1F-A8C5-424E-9894-3AA0CD7A156E}" type="slidenum">
              <a:rPr lang="en-US" smtClean="0"/>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905000"/>
            <a:ext cx="4040188" cy="4221163"/>
          </a:xfrm>
          <a:prstGeom prst="rect">
            <a:avLst/>
          </a:prstGeom>
        </p:spPr>
        <p:txBody>
          <a:bodyPr/>
          <a:lstStyle>
            <a:lvl1pPr>
              <a:defRPr sz="2400">
                <a:solidFill>
                  <a:srgbClr val="000099"/>
                </a:solidFill>
              </a:defRPr>
            </a:lvl1pPr>
            <a:lvl2pPr>
              <a:defRPr sz="2000">
                <a:solidFill>
                  <a:srgbClr val="000099"/>
                </a:solidFill>
              </a:defRPr>
            </a:lvl2pPr>
            <a:lvl3pPr>
              <a:defRPr sz="1800">
                <a:solidFill>
                  <a:srgbClr val="000099"/>
                </a:solidFill>
              </a:defRPr>
            </a:lvl3pPr>
            <a:lvl4pPr>
              <a:defRPr sz="1600">
                <a:solidFill>
                  <a:srgbClr val="000099"/>
                </a:solidFill>
              </a:defRPr>
            </a:lvl4pPr>
            <a:lvl5pPr>
              <a:defRPr sz="1600">
                <a:solidFill>
                  <a:srgbClr val="000099"/>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1905000"/>
            <a:ext cx="4041775" cy="4221163"/>
          </a:xfrm>
          <a:prstGeom prst="rect">
            <a:avLst/>
          </a:prstGeom>
        </p:spPr>
        <p:txBody>
          <a:bodyPr/>
          <a:lstStyle>
            <a:lvl1pPr>
              <a:defRPr sz="2400">
                <a:solidFill>
                  <a:srgbClr val="000099"/>
                </a:solidFill>
              </a:defRPr>
            </a:lvl1pPr>
            <a:lvl2pPr>
              <a:defRPr sz="2000">
                <a:solidFill>
                  <a:srgbClr val="000099"/>
                </a:solidFill>
              </a:defRPr>
            </a:lvl2pPr>
            <a:lvl3pPr>
              <a:defRPr sz="1800">
                <a:solidFill>
                  <a:srgbClr val="000099"/>
                </a:solidFill>
              </a:defRPr>
            </a:lvl3pPr>
            <a:lvl4pPr>
              <a:defRPr sz="1600">
                <a:solidFill>
                  <a:srgbClr val="000099"/>
                </a:solidFill>
              </a:defRPr>
            </a:lvl4pPr>
            <a:lvl5pPr>
              <a:defRPr sz="1600">
                <a:solidFill>
                  <a:srgbClr val="000099"/>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7"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8" name="Slide Number Placeholder 18"/>
          <p:cNvSpPr>
            <a:spLocks noGrp="1"/>
          </p:cNvSpPr>
          <p:nvPr>
            <p:ph type="sldNum" sz="quarter" idx="12"/>
          </p:nvPr>
        </p:nvSpPr>
        <p:spPr/>
        <p:txBody>
          <a:bodyPr/>
          <a:lstStyle>
            <a:lvl1pPr>
              <a:defRPr/>
            </a:lvl1pPr>
          </a:lstStyle>
          <a:p>
            <a:pPr>
              <a:defRPr/>
            </a:pPr>
            <a:fld id="{B235CE98-2700-4863-A715-7B495BA9D44A}" type="slidenum">
              <a:rPr lang="en-US"/>
              <a:pPr>
                <a:defRPr/>
              </a:pPr>
              <a:t>‹#›</a:t>
            </a:fld>
            <a:endParaRPr lang="en-US" dirty="0"/>
          </a:p>
        </p:txBody>
      </p:sp>
    </p:spTree>
  </p:cSld>
  <p:clrMapOvr>
    <a:masterClrMapping/>
  </p:clrMapOvr>
  <p:transition>
    <p:split orient="vert"/>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2FA2F534-D375-48D8-A9D6-CFDFEB0FB535}" type="slidenum">
              <a:rPr lang="en-US"/>
              <a:pPr>
                <a:defRPr/>
              </a:pPr>
              <a:t>‹#›</a:t>
            </a:fld>
            <a:endParaRPr lang="en-US" dirty="0"/>
          </a:p>
        </p:txBody>
      </p:sp>
    </p:spTree>
  </p:cSld>
  <p:clrMapOvr>
    <a:masterClrMapping/>
  </p:clrMapOvr>
  <p:transition>
    <p:split orient="vert"/>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64A5EA9E-345B-486D-927A-05EF4099A1B7}" type="slidenum">
              <a:rPr lang="en-US"/>
              <a:pPr>
                <a:defRPr/>
              </a:pPr>
              <a:t>‹#›</a:t>
            </a:fld>
            <a:endParaRPr lang="en-US" dirty="0"/>
          </a:p>
        </p:txBody>
      </p:sp>
    </p:spTree>
  </p:cSld>
  <p:clrMapOvr>
    <a:masterClrMapping/>
  </p:clrMapOvr>
  <p:transition>
    <p:split orient="vert"/>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26C5D5AB-D770-42B2-B9A9-CA2E092E61BF}" type="slidenum">
              <a:rPr lang="en-US"/>
              <a:pPr>
                <a:defRPr/>
              </a:pPr>
              <a:t>‹#›</a:t>
            </a:fld>
            <a:endParaRPr lang="en-US" dirty="0"/>
          </a:p>
        </p:txBody>
      </p:sp>
    </p:spTree>
  </p:cSld>
  <p:clrMapOvr>
    <a:masterClrMapping/>
  </p:clrMapOvr>
  <p:transition>
    <p:split orient="vert"/>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13D906D7-0C62-47F6-AF2E-08873796B0D5}" type="slidenum">
              <a:rPr lang="en-US"/>
              <a:pPr>
                <a:defRPr/>
              </a:pPr>
              <a:t>‹#›</a:t>
            </a:fld>
            <a:endParaRPr lang="en-US" dirty="0"/>
          </a:p>
        </p:txBody>
      </p:sp>
    </p:spTree>
  </p:cSld>
  <p:clrMapOvr>
    <a:masterClrMapping/>
  </p:clrMapOvr>
  <p:transition>
    <p:split orient="vert"/>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E6DD6A5B-4173-48D0-A385-EF52A9566617}" type="slidenum">
              <a:rPr lang="en-US"/>
              <a:pPr>
                <a:defRPr/>
              </a:pPr>
              <a:t>‹#›</a:t>
            </a:fld>
            <a:endParaRPr lang="en-US" dirty="0"/>
          </a:p>
        </p:txBody>
      </p:sp>
    </p:spTree>
  </p:cSld>
  <p:clrMapOvr>
    <a:masterClrMapping/>
  </p:clrMapOvr>
  <p:transition>
    <p:split orient="vert"/>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A849D0C6-B720-4631-85BE-51B4D8BBC5B4}"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E0F45CCE-8ED4-41D1-8C4D-DC07D70004D2}" type="slidenum">
              <a:rPr lang="en-US"/>
              <a:pPr>
                <a:defRPr/>
              </a:pPr>
              <a:t>‹#›</a:t>
            </a:fld>
            <a:endParaRPr lang="en-US" dirty="0"/>
          </a:p>
        </p:txBody>
      </p:sp>
    </p:spTree>
  </p:cSld>
  <p:clrMapOvr>
    <a:masterClrMapping/>
  </p:clrMapOvr>
  <p:transition>
    <p:split orient="vert"/>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5C250D3-A244-4432-81E7-FE05E72BC90F}" type="datetimeFigureOut">
              <a:rPr lang="en-US" smtClean="0"/>
              <a:pPr/>
              <a:t>9/13/2011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BD4042-F76D-42D9-B211-36E0DFC615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6"/>
          <p:cNvSpPr>
            <a:spLocks noGrp="1"/>
          </p:cNvSpPr>
          <p:nvPr>
            <p:ph type="dt" sz="half" idx="10"/>
          </p:nvPr>
        </p:nvSpPr>
        <p:spPr/>
        <p:txBody>
          <a:bodyPr/>
          <a:lstStyle>
            <a:lvl1pPr>
              <a:defRPr/>
            </a:lvl1pPr>
          </a:lstStyle>
          <a:p>
            <a:pPr>
              <a:defRPr/>
            </a:pPr>
            <a:endParaRPr lang="en-US"/>
          </a:p>
        </p:txBody>
      </p:sp>
      <p:sp>
        <p:nvSpPr>
          <p:cNvPr id="4"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5" name="Slide Number Placeholder 18"/>
          <p:cNvSpPr>
            <a:spLocks noGrp="1"/>
          </p:cNvSpPr>
          <p:nvPr>
            <p:ph type="sldNum" sz="quarter" idx="12"/>
          </p:nvPr>
        </p:nvSpPr>
        <p:spPr/>
        <p:txBody>
          <a:bodyPr/>
          <a:lstStyle>
            <a:lvl1pPr>
              <a:defRPr/>
            </a:lvl1pPr>
          </a:lstStyle>
          <a:p>
            <a:pPr>
              <a:defRPr/>
            </a:pPr>
            <a:fld id="{8ADE0D91-35C7-4D19-AC08-46749F46E893}" type="slidenum">
              <a:rPr lang="en-US"/>
              <a:pPr>
                <a:defRPr/>
              </a:pPr>
              <a:t>‹#›</a:t>
            </a:fld>
            <a:endParaRPr lang="en-US" dirty="0"/>
          </a:p>
        </p:txBody>
      </p:sp>
    </p:spTree>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6"/>
          <p:cNvSpPr>
            <a:spLocks noGrp="1"/>
          </p:cNvSpPr>
          <p:nvPr>
            <p:ph type="dt" sz="half" idx="10"/>
          </p:nvPr>
        </p:nvSpPr>
        <p:spPr/>
        <p:txBody>
          <a:bodyPr/>
          <a:lstStyle>
            <a:lvl1pPr>
              <a:defRPr/>
            </a:lvl1pPr>
          </a:lstStyle>
          <a:p>
            <a:pPr>
              <a:defRPr/>
            </a:pPr>
            <a:endParaRPr lang="en-US"/>
          </a:p>
        </p:txBody>
      </p:sp>
      <p:sp>
        <p:nvSpPr>
          <p:cNvPr id="3"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4" name="Slide Number Placeholder 18"/>
          <p:cNvSpPr>
            <a:spLocks noGrp="1"/>
          </p:cNvSpPr>
          <p:nvPr>
            <p:ph type="sldNum" sz="quarter" idx="12"/>
          </p:nvPr>
        </p:nvSpPr>
        <p:spPr/>
        <p:txBody>
          <a:bodyPr/>
          <a:lstStyle>
            <a:lvl1pPr>
              <a:defRPr/>
            </a:lvl1pPr>
          </a:lstStyle>
          <a:p>
            <a:pPr>
              <a:defRPr/>
            </a:pPr>
            <a:fld id="{0237E485-FEA7-4FA1-B013-CCFBD25ED34B}" type="slidenum">
              <a:rPr lang="en-US"/>
              <a:pPr>
                <a:defRPr/>
              </a:pPr>
              <a:t>‹#›</a:t>
            </a:fld>
            <a:endParaRPr lang="en-US" dirty="0"/>
          </a:p>
        </p:txBody>
      </p:sp>
    </p:spTree>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981200"/>
            <a:ext cx="5111750" cy="4144963"/>
          </a:xfrm>
          <a:prstGeom prst="rect">
            <a:avLst/>
          </a:prstGeom>
        </p:spPr>
        <p:txBody>
          <a:bodyPr/>
          <a:lstStyle>
            <a:lvl1pPr>
              <a:defRPr sz="3200">
                <a:solidFill>
                  <a:srgbClr val="000099"/>
                </a:solidFill>
              </a:defRPr>
            </a:lvl1pPr>
            <a:lvl2pPr>
              <a:defRPr sz="2800">
                <a:solidFill>
                  <a:srgbClr val="000099"/>
                </a:solidFill>
              </a:defRPr>
            </a:lvl2pPr>
            <a:lvl3pPr>
              <a:defRPr sz="2400">
                <a:solidFill>
                  <a:srgbClr val="000099"/>
                </a:solidFill>
              </a:defRPr>
            </a:lvl3pPr>
            <a:lvl4pPr>
              <a:defRPr sz="2000">
                <a:solidFill>
                  <a:srgbClr val="000099"/>
                </a:solidFill>
              </a:defRPr>
            </a:lvl4pPr>
            <a:lvl5pPr>
              <a:defRPr sz="2000">
                <a:solidFill>
                  <a:srgbClr val="000099"/>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981200"/>
            <a:ext cx="3008313" cy="4144963"/>
          </a:xfrm>
          <a:prstGeom prst="rect">
            <a:avLst/>
          </a:prstGeom>
        </p:spPr>
        <p:txBody>
          <a:bodyPr/>
          <a:lstStyle>
            <a:lvl1pPr marL="0" indent="0">
              <a:buNone/>
              <a:defRPr sz="1400">
                <a:solidFill>
                  <a:srgbClr val="00009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299AE91D-41EA-4087-9A18-2093DE4B70B5}" type="slidenum">
              <a:rPr lang="en-US"/>
              <a:pPr>
                <a:defRPr/>
              </a:pPr>
              <a:t>‹#›</a:t>
            </a:fld>
            <a:endParaRPr lang="en-US" dirty="0"/>
          </a:p>
        </p:txBody>
      </p:sp>
    </p:spTree>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FC2C6228-AA7A-4A7E-977E-A44A4E3A7000}" type="slidenum">
              <a:rPr lang="en-US"/>
              <a:pPr>
                <a:defRPr/>
              </a:pPr>
              <a:t>‹#›</a:t>
            </a:fld>
            <a:endParaRPr lang="en-US" dirty="0"/>
          </a:p>
        </p:txBody>
      </p:sp>
    </p:spTree>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image" Target="../media/image5.png"/><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3.pn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image" Target="../media/image4.png"/><Relationship Id="rId5" Type="http://schemas.openxmlformats.org/officeDocument/2006/relationships/slideLayout" Target="../slideLayouts/slideLayout25.xml"/><Relationship Id="rId10" Type="http://schemas.openxmlformats.org/officeDocument/2006/relationships/theme" Target="../theme/theme3.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image" Target="../media/image2.png"/><Relationship Id="rId5" Type="http://schemas.openxmlformats.org/officeDocument/2006/relationships/slideLayout" Target="../slideLayouts/slideLayout34.xml"/><Relationship Id="rId10" Type="http://schemas.openxmlformats.org/officeDocument/2006/relationships/theme" Target="../theme/theme4.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image" Target="../media/image5.png"/><Relationship Id="rId5" Type="http://schemas.openxmlformats.org/officeDocument/2006/relationships/slideLayout" Target="../slideLayouts/slideLayout43.xml"/><Relationship Id="rId10" Type="http://schemas.openxmlformats.org/officeDocument/2006/relationships/theme" Target="../theme/theme5.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image" Target="../media/image1.png"/><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theme" Target="../theme/theme6.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3" name="Rectangle 19"/>
          <p:cNvSpPr>
            <a:spLocks noChangeArrowheads="1"/>
          </p:cNvSpPr>
          <p:nvPr/>
        </p:nvSpPr>
        <p:spPr bwMode="auto">
          <a:xfrm>
            <a:off x="381000" y="304800"/>
            <a:ext cx="8534400" cy="1219200"/>
          </a:xfrm>
          <a:prstGeom prst="rect">
            <a:avLst/>
          </a:prstGeom>
          <a:solidFill>
            <a:srgbClr val="4E2AB8"/>
          </a:solidFill>
          <a:ln w="9525" algn="ctr">
            <a:noFill/>
            <a:miter lim="800000"/>
            <a:headEnd/>
            <a:tailEnd/>
          </a:ln>
          <a:effectLst/>
        </p:spPr>
        <p:txBody>
          <a:bodyPr wrap="none" anchor="ctr"/>
          <a:lstStyle/>
          <a:p>
            <a:pPr>
              <a:defRPr/>
            </a:pPr>
            <a:endParaRPr lang="en-US" dirty="0"/>
          </a:p>
        </p:txBody>
      </p:sp>
      <p:sp>
        <p:nvSpPr>
          <p:cNvPr id="6147" name="Rectangle 2"/>
          <p:cNvSpPr>
            <a:spLocks noGrp="1" noChangeArrowheads="1"/>
          </p:cNvSpPr>
          <p:nvPr>
            <p:ph type="title"/>
          </p:nvPr>
        </p:nvSpPr>
        <p:spPr bwMode="auto">
          <a:xfrm>
            <a:off x="533400" y="2743200"/>
            <a:ext cx="8077200" cy="3276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6568"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66569"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12" name="Oval 11"/>
          <p:cNvSpPr/>
          <p:nvPr/>
        </p:nvSpPr>
        <p:spPr bwMode="auto">
          <a:xfrm>
            <a:off x="457200" y="1143000"/>
            <a:ext cx="1600200" cy="1524000"/>
          </a:xfrm>
          <a:prstGeom prst="ellipse">
            <a:avLst/>
          </a:prstGeom>
          <a:noFill/>
          <a:ln w="9525" cap="flat" cmpd="sng" algn="ctr">
            <a:solidFill>
              <a:srgbClr val="339933">
                <a:alpha val="0"/>
              </a:srgbClr>
            </a:solidFill>
            <a:prstDash val="solid"/>
            <a:round/>
            <a:headEnd type="none" w="med" len="med"/>
            <a:tailEnd type="none" w="med" len="med"/>
          </a:ln>
          <a:effectLst/>
        </p:spPr>
        <p:txBody>
          <a:bodyPr/>
          <a:lstStyle/>
          <a:p>
            <a:pPr algn="r" eaLnBrk="1" hangingPunct="1">
              <a:defRPr/>
            </a:pPr>
            <a:endParaRPr lang="en-US" sz="1800">
              <a:solidFill>
                <a:schemeClr val="tx1"/>
              </a:solidFill>
            </a:endParaRPr>
          </a:p>
        </p:txBody>
      </p:sp>
      <p:pic>
        <p:nvPicPr>
          <p:cNvPr id="6151" name="Picture 12" descr="pink shirt girl"/>
          <p:cNvPicPr>
            <a:picLocks noChangeAspect="1" noChangeArrowheads="1"/>
          </p:cNvPicPr>
          <p:nvPr/>
        </p:nvPicPr>
        <p:blipFill>
          <a:blip r:embed="rId11" cstate="print"/>
          <a:srcRect/>
          <a:stretch>
            <a:fillRect/>
          </a:stretch>
        </p:blipFill>
        <p:spPr bwMode="auto">
          <a:xfrm>
            <a:off x="7924800" y="304800"/>
            <a:ext cx="876300" cy="876300"/>
          </a:xfrm>
          <a:prstGeom prst="rect">
            <a:avLst/>
          </a:prstGeom>
          <a:noFill/>
          <a:ln w="9525">
            <a:noFill/>
            <a:miter lim="800000"/>
            <a:headEnd/>
            <a:tailEnd/>
          </a:ln>
        </p:spPr>
      </p:pic>
      <p:pic>
        <p:nvPicPr>
          <p:cNvPr id="6152" name="Picture 14" descr="blond_happy_baby"/>
          <p:cNvPicPr>
            <a:picLocks noChangeAspect="1" noChangeArrowheads="1"/>
          </p:cNvPicPr>
          <p:nvPr/>
        </p:nvPicPr>
        <p:blipFill>
          <a:blip r:embed="rId12" cstate="print"/>
          <a:srcRect/>
          <a:stretch>
            <a:fillRect/>
          </a:stretch>
        </p:blipFill>
        <p:spPr bwMode="auto">
          <a:xfrm>
            <a:off x="6705600" y="304800"/>
            <a:ext cx="895350" cy="881063"/>
          </a:xfrm>
          <a:prstGeom prst="rect">
            <a:avLst/>
          </a:prstGeom>
          <a:noFill/>
          <a:ln w="9525">
            <a:noFill/>
            <a:miter lim="800000"/>
            <a:headEnd/>
            <a:tailEnd/>
          </a:ln>
        </p:spPr>
      </p:pic>
      <p:pic>
        <p:nvPicPr>
          <p:cNvPr id="6153" name="Picture 16" descr="girl_with_ball"/>
          <p:cNvPicPr>
            <a:picLocks noChangeAspect="1" noChangeArrowheads="1"/>
          </p:cNvPicPr>
          <p:nvPr/>
        </p:nvPicPr>
        <p:blipFill>
          <a:blip r:embed="rId13" cstate="print"/>
          <a:srcRect/>
          <a:stretch>
            <a:fillRect/>
          </a:stretch>
        </p:blipFill>
        <p:spPr bwMode="auto">
          <a:xfrm>
            <a:off x="5486400" y="381000"/>
            <a:ext cx="819150" cy="806450"/>
          </a:xfrm>
          <a:prstGeom prst="rect">
            <a:avLst/>
          </a:prstGeom>
          <a:noFill/>
          <a:ln w="9525">
            <a:noFill/>
            <a:miter lim="800000"/>
            <a:headEnd/>
            <a:tailEnd/>
          </a:ln>
        </p:spPr>
      </p:pic>
      <p:pic>
        <p:nvPicPr>
          <p:cNvPr id="6154" name="Picture 15" descr="girl_in_wheelchair"/>
          <p:cNvPicPr>
            <a:picLocks noChangeAspect="1" noChangeArrowheads="1"/>
          </p:cNvPicPr>
          <p:nvPr/>
        </p:nvPicPr>
        <p:blipFill>
          <a:blip r:embed="rId14" cstate="print"/>
          <a:srcRect/>
          <a:stretch>
            <a:fillRect/>
          </a:stretch>
        </p:blipFill>
        <p:spPr bwMode="auto">
          <a:xfrm>
            <a:off x="6096000" y="685800"/>
            <a:ext cx="838200" cy="825500"/>
          </a:xfrm>
          <a:prstGeom prst="rect">
            <a:avLst/>
          </a:prstGeom>
          <a:noFill/>
          <a:ln w="9525">
            <a:noFill/>
            <a:miter lim="800000"/>
            <a:headEnd/>
            <a:tailEnd/>
          </a:ln>
        </p:spPr>
      </p:pic>
      <p:pic>
        <p:nvPicPr>
          <p:cNvPr id="6155" name="Picture 13" descr="tie_dye_boy"/>
          <p:cNvPicPr>
            <a:picLocks noChangeAspect="1" noChangeArrowheads="1"/>
          </p:cNvPicPr>
          <p:nvPr/>
        </p:nvPicPr>
        <p:blipFill>
          <a:blip r:embed="rId15" cstate="print"/>
          <a:srcRect/>
          <a:stretch>
            <a:fillRect/>
          </a:stretch>
        </p:blipFill>
        <p:spPr bwMode="auto">
          <a:xfrm>
            <a:off x="7315200" y="609600"/>
            <a:ext cx="895350" cy="881063"/>
          </a:xfrm>
          <a:prstGeom prst="rect">
            <a:avLst/>
          </a:prstGeom>
          <a:noFill/>
          <a:ln w="9525">
            <a:noFill/>
            <a:miter lim="800000"/>
            <a:headEnd/>
            <a:tailEnd/>
          </a:ln>
        </p:spPr>
      </p:pic>
      <p:pic>
        <p:nvPicPr>
          <p:cNvPr id="6156" name="Picture 17" descr="eco_round_logo_w_purple"/>
          <p:cNvPicPr>
            <a:picLocks noChangeAspect="1" noChangeArrowheads="1"/>
          </p:cNvPicPr>
          <p:nvPr/>
        </p:nvPicPr>
        <p:blipFill>
          <a:blip r:embed="rId16" cstate="print"/>
          <a:srcRect/>
          <a:stretch>
            <a:fillRect/>
          </a:stretch>
        </p:blipFill>
        <p:spPr bwMode="auto">
          <a:xfrm>
            <a:off x="457200" y="228600"/>
            <a:ext cx="1752600" cy="1700213"/>
          </a:xfrm>
          <a:prstGeom prst="rect">
            <a:avLst/>
          </a:prstGeom>
          <a:noFill/>
          <a:ln w="9525">
            <a:noFill/>
            <a:miter lim="800000"/>
            <a:headEnd/>
            <a:tailEnd/>
          </a:ln>
        </p:spPr>
      </p:pic>
      <p:sp>
        <p:nvSpPr>
          <p:cNvPr id="17" name="Date Placeholder 16"/>
          <p:cNvSpPr>
            <a:spLocks noGrp="1"/>
          </p:cNvSpPr>
          <p:nvPr>
            <p:ph type="dt" sz="half" idx="2"/>
          </p:nvPr>
        </p:nvSpPr>
        <p:spPr>
          <a:xfrm>
            <a:off x="457200" y="6356350"/>
            <a:ext cx="2590800" cy="365125"/>
          </a:xfrm>
          <a:prstGeom prst="rect">
            <a:avLst/>
          </a:prstGeom>
        </p:spPr>
        <p:txBody>
          <a:bodyPr vert="horz" lIns="91440" tIns="45720" rIns="91440" bIns="45720" rtlCol="0" anchor="ctr"/>
          <a:lstStyle>
            <a:lvl1pPr algn="l">
              <a:defRPr sz="1200">
                <a:solidFill>
                  <a:srgbClr val="000099"/>
                </a:solidFill>
                <a:latin typeface="Arial" charset="0"/>
              </a:defRPr>
            </a:lvl1pPr>
          </a:lstStyle>
          <a:p>
            <a:pPr>
              <a:defRPr/>
            </a:pPr>
            <a:endParaRPr lang="en-US"/>
          </a:p>
        </p:txBody>
      </p:sp>
      <p:sp>
        <p:nvSpPr>
          <p:cNvPr id="18" name="Footer Placeholder 1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r>
              <a:rPr lang="en-US"/>
              <a:t>Early Childhood Outcomes Center</a:t>
            </a:r>
          </a:p>
        </p:txBody>
      </p:sp>
      <p:sp>
        <p:nvSpPr>
          <p:cNvPr id="19" name="Slide Number Placeholder 1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0099"/>
                </a:solidFill>
                <a:latin typeface="Arial" charset="0"/>
              </a:defRPr>
            </a:lvl1pPr>
          </a:lstStyle>
          <a:p>
            <a:pPr>
              <a:defRPr/>
            </a:pPr>
            <a:fld id="{CFA39685-D68F-4561-B745-71463EE09FC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794" r:id="rId1"/>
    <p:sldLayoutId id="2147484795" r:id="rId2"/>
    <p:sldLayoutId id="2147484753" r:id="rId3"/>
    <p:sldLayoutId id="2147484754" r:id="rId4"/>
    <p:sldLayoutId id="2147484755" r:id="rId5"/>
    <p:sldLayoutId id="2147484756" r:id="rId6"/>
    <p:sldLayoutId id="2147484757" r:id="rId7"/>
    <p:sldLayoutId id="2147484758" r:id="rId8"/>
    <p:sldLayoutId id="2147484759" r:id="rId9"/>
  </p:sldLayoutIdLst>
  <p:transition>
    <p:split orient="vert"/>
  </p:transition>
  <p:hf hdr="0" dt="0"/>
  <p:txStyles>
    <p:titleStyle>
      <a:lvl1pPr algn="r" rtl="0" eaLnBrk="0" fontAlgn="base" hangingPunct="0">
        <a:spcBef>
          <a:spcPct val="0"/>
        </a:spcBef>
        <a:spcAft>
          <a:spcPct val="0"/>
        </a:spcAft>
        <a:defRPr sz="3600" b="1">
          <a:solidFill>
            <a:srgbClr val="224568"/>
          </a:solidFill>
          <a:latin typeface="+mj-lt"/>
          <a:ea typeface="+mj-ea"/>
          <a:cs typeface="+mj-cs"/>
        </a:defRPr>
      </a:lvl1pPr>
      <a:lvl2pPr algn="r" rtl="0" eaLnBrk="0" fontAlgn="base" hangingPunct="0">
        <a:spcBef>
          <a:spcPct val="0"/>
        </a:spcBef>
        <a:spcAft>
          <a:spcPct val="0"/>
        </a:spcAft>
        <a:defRPr sz="3600" b="1">
          <a:solidFill>
            <a:srgbClr val="224568"/>
          </a:solidFill>
          <a:latin typeface="Arial" charset="0"/>
        </a:defRPr>
      </a:lvl2pPr>
      <a:lvl3pPr algn="r" rtl="0" eaLnBrk="0" fontAlgn="base" hangingPunct="0">
        <a:spcBef>
          <a:spcPct val="0"/>
        </a:spcBef>
        <a:spcAft>
          <a:spcPct val="0"/>
        </a:spcAft>
        <a:defRPr sz="3600" b="1">
          <a:solidFill>
            <a:srgbClr val="224568"/>
          </a:solidFill>
          <a:latin typeface="Arial" charset="0"/>
        </a:defRPr>
      </a:lvl3pPr>
      <a:lvl4pPr algn="r" rtl="0" eaLnBrk="0" fontAlgn="base" hangingPunct="0">
        <a:spcBef>
          <a:spcPct val="0"/>
        </a:spcBef>
        <a:spcAft>
          <a:spcPct val="0"/>
        </a:spcAft>
        <a:defRPr sz="3600" b="1">
          <a:solidFill>
            <a:srgbClr val="224568"/>
          </a:solidFill>
          <a:latin typeface="Arial" charset="0"/>
        </a:defRPr>
      </a:lvl4pPr>
      <a:lvl5pPr algn="r" rtl="0" eaLnBrk="0" fontAlgn="base" hangingPunct="0">
        <a:spcBef>
          <a:spcPct val="0"/>
        </a:spcBef>
        <a:spcAft>
          <a:spcPct val="0"/>
        </a:spcAft>
        <a:defRPr sz="3600" b="1">
          <a:solidFill>
            <a:srgbClr val="224568"/>
          </a:solidFill>
          <a:latin typeface="Arial" charset="0"/>
        </a:defRPr>
      </a:lvl5pPr>
      <a:lvl6pPr marL="457200" algn="r" rtl="0" fontAlgn="base">
        <a:spcBef>
          <a:spcPct val="0"/>
        </a:spcBef>
        <a:spcAft>
          <a:spcPct val="0"/>
        </a:spcAft>
        <a:defRPr sz="4400">
          <a:solidFill>
            <a:schemeClr val="tx1"/>
          </a:solidFill>
          <a:latin typeface="Arial" charset="0"/>
        </a:defRPr>
      </a:lvl6pPr>
      <a:lvl7pPr marL="914400" algn="r" rtl="0" fontAlgn="base">
        <a:spcBef>
          <a:spcPct val="0"/>
        </a:spcBef>
        <a:spcAft>
          <a:spcPct val="0"/>
        </a:spcAft>
        <a:defRPr sz="4400">
          <a:solidFill>
            <a:schemeClr val="tx1"/>
          </a:solidFill>
          <a:latin typeface="Arial" charset="0"/>
        </a:defRPr>
      </a:lvl7pPr>
      <a:lvl8pPr marL="1371600" algn="r" rtl="0" fontAlgn="base">
        <a:spcBef>
          <a:spcPct val="0"/>
        </a:spcBef>
        <a:spcAft>
          <a:spcPct val="0"/>
        </a:spcAft>
        <a:defRPr sz="4400">
          <a:solidFill>
            <a:schemeClr val="tx1"/>
          </a:solidFill>
          <a:latin typeface="Arial" charset="0"/>
        </a:defRPr>
      </a:lvl8pPr>
      <a:lvl9pPr marL="1828800" algn="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21336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pic>
        <p:nvPicPr>
          <p:cNvPr id="7175" name="Picture 14" descr="girl_with_ball"/>
          <p:cNvPicPr>
            <a:picLocks noChangeAspect="1" noChangeArrowheads="1"/>
          </p:cNvPicPr>
          <p:nvPr/>
        </p:nvPicPr>
        <p:blipFill>
          <a:blip r:embed="rId13" cstate="print"/>
          <a:srcRect/>
          <a:stretch>
            <a:fillRect/>
          </a:stretch>
        </p:blipFill>
        <p:spPr bwMode="auto">
          <a:xfrm>
            <a:off x="7543800" y="1371600"/>
            <a:ext cx="685800" cy="674688"/>
          </a:xfrm>
          <a:prstGeom prst="rect">
            <a:avLst/>
          </a:prstGeom>
          <a:noFill/>
          <a:ln w="9525">
            <a:noFill/>
            <a:miter lim="800000"/>
            <a:headEnd/>
            <a:tailEnd/>
          </a:ln>
        </p:spPr>
      </p:pic>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127BCD32-B8B1-4B60-800B-62699F4AFF3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760" r:id="rId1"/>
    <p:sldLayoutId id="2147484796" r:id="rId2"/>
    <p:sldLayoutId id="2147484761" r:id="rId3"/>
    <p:sldLayoutId id="2147484762" r:id="rId4"/>
    <p:sldLayoutId id="2147484763" r:id="rId5"/>
    <p:sldLayoutId id="2147484764" r:id="rId6"/>
    <p:sldLayoutId id="2147484765" r:id="rId7"/>
    <p:sldLayoutId id="2147484797" r:id="rId8"/>
    <p:sldLayoutId id="2147484766" r:id="rId9"/>
    <p:sldLayoutId id="2147484807" r:id="rId10"/>
    <p:sldLayoutId id="2147484810" r:id="rId11"/>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21336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6E664CDE-7449-45EB-8EB8-AB4097DD4741}" type="slidenum">
              <a:rPr lang="en-US"/>
              <a:pPr>
                <a:defRPr/>
              </a:pPr>
              <a:t>‹#›</a:t>
            </a:fld>
            <a:endParaRPr lang="en-US" dirty="0"/>
          </a:p>
        </p:txBody>
      </p:sp>
      <p:pic>
        <p:nvPicPr>
          <p:cNvPr id="8201" name="Picture 15" descr="girl_in_wheelchair"/>
          <p:cNvPicPr>
            <a:picLocks noChangeAspect="1" noChangeArrowheads="1"/>
          </p:cNvPicPr>
          <p:nvPr/>
        </p:nvPicPr>
        <p:blipFill>
          <a:blip r:embed="rId11" cstate="print"/>
          <a:srcRect/>
          <a:stretch>
            <a:fillRect/>
          </a:stretch>
        </p:blipFill>
        <p:spPr bwMode="auto">
          <a:xfrm>
            <a:off x="7543800" y="1295400"/>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67" r:id="rId1"/>
    <p:sldLayoutId id="2147484798" r:id="rId2"/>
    <p:sldLayoutId id="2147484799" r:id="rId3"/>
    <p:sldLayoutId id="2147484768" r:id="rId4"/>
    <p:sldLayoutId id="2147484769" r:id="rId5"/>
    <p:sldLayoutId id="2147484770" r:id="rId6"/>
    <p:sldLayoutId id="2147484771" r:id="rId7"/>
    <p:sldLayoutId id="2147484800" r:id="rId8"/>
    <p:sldLayoutId id="2147484772"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182563"/>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3E0CAFC6-C2FE-4CAB-AE23-784F1376D4EF}" type="slidenum">
              <a:rPr lang="en-US"/>
              <a:pPr>
                <a:defRPr/>
              </a:pPr>
              <a:t>‹#›</a:t>
            </a:fld>
            <a:endParaRPr lang="en-US" dirty="0"/>
          </a:p>
        </p:txBody>
      </p:sp>
      <p:pic>
        <p:nvPicPr>
          <p:cNvPr id="9225" name="Picture 14" descr="blond_happy_baby"/>
          <p:cNvPicPr>
            <a:picLocks noChangeAspect="1" noChangeArrowheads="1"/>
          </p:cNvPicPr>
          <p:nvPr/>
        </p:nvPicPr>
        <p:blipFill>
          <a:blip r:embed="rId11" cstate="print"/>
          <a:srcRect/>
          <a:stretch>
            <a:fillRect/>
          </a:stretch>
        </p:blipFill>
        <p:spPr bwMode="auto">
          <a:xfrm>
            <a:off x="7543800" y="1295400"/>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73" r:id="rId1"/>
    <p:sldLayoutId id="2147484801" r:id="rId2"/>
    <p:sldLayoutId id="2147484774" r:id="rId3"/>
    <p:sldLayoutId id="2147484775" r:id="rId4"/>
    <p:sldLayoutId id="2147484776" r:id="rId5"/>
    <p:sldLayoutId id="2147484777" r:id="rId6"/>
    <p:sldLayoutId id="2147484778" r:id="rId7"/>
    <p:sldLayoutId id="2147484802" r:id="rId8"/>
    <p:sldLayoutId id="2147484779"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136525"/>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DB84FBEA-FAEA-4EFA-B8A0-BE1EE00F58AC}" type="slidenum">
              <a:rPr lang="en-US"/>
              <a:pPr>
                <a:defRPr/>
              </a:pPr>
              <a:t>‹#›</a:t>
            </a:fld>
            <a:endParaRPr lang="en-US" dirty="0"/>
          </a:p>
        </p:txBody>
      </p:sp>
      <p:pic>
        <p:nvPicPr>
          <p:cNvPr id="10249" name="Picture 13" descr="tie_dye_boy"/>
          <p:cNvPicPr>
            <a:picLocks noChangeAspect="1" noChangeArrowheads="1"/>
          </p:cNvPicPr>
          <p:nvPr/>
        </p:nvPicPr>
        <p:blipFill>
          <a:blip r:embed="rId11" cstate="print"/>
          <a:srcRect/>
          <a:stretch>
            <a:fillRect/>
          </a:stretch>
        </p:blipFill>
        <p:spPr bwMode="auto">
          <a:xfrm>
            <a:off x="7543800" y="1247775"/>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80" r:id="rId1"/>
    <p:sldLayoutId id="2147484803" r:id="rId2"/>
    <p:sldLayoutId id="2147484781" r:id="rId3"/>
    <p:sldLayoutId id="2147484782" r:id="rId4"/>
    <p:sldLayoutId id="2147484783" r:id="rId5"/>
    <p:sldLayoutId id="2147484784" r:id="rId6"/>
    <p:sldLayoutId id="2147484785" r:id="rId7"/>
    <p:sldLayoutId id="2147484804" r:id="rId8"/>
    <p:sldLayoutId id="2147484786"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E86127DA-2B73-4237-ADF3-B61E908059E2}" type="slidenum">
              <a:rPr lang="en-US"/>
              <a:pPr>
                <a:defRPr/>
              </a:pPr>
              <a:t>‹#›</a:t>
            </a:fld>
            <a:endParaRPr lang="en-US" dirty="0"/>
          </a:p>
        </p:txBody>
      </p:sp>
      <p:pic>
        <p:nvPicPr>
          <p:cNvPr id="11273" name="Picture 12" descr="pink shirt girl"/>
          <p:cNvPicPr>
            <a:picLocks noChangeAspect="1" noChangeArrowheads="1"/>
          </p:cNvPicPr>
          <p:nvPr/>
        </p:nvPicPr>
        <p:blipFill>
          <a:blip r:embed="rId12" cstate="print"/>
          <a:srcRect/>
          <a:stretch>
            <a:fillRect/>
          </a:stretch>
        </p:blipFill>
        <p:spPr bwMode="auto">
          <a:xfrm>
            <a:off x="7543800" y="1371600"/>
            <a:ext cx="685800" cy="685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87" r:id="rId1"/>
    <p:sldLayoutId id="2147484805" r:id="rId2"/>
    <p:sldLayoutId id="2147484788" r:id="rId3"/>
    <p:sldLayoutId id="2147484789" r:id="rId4"/>
    <p:sldLayoutId id="2147484790" r:id="rId5"/>
    <p:sldLayoutId id="2147484791" r:id="rId6"/>
    <p:sldLayoutId id="2147484792" r:id="rId7"/>
    <p:sldLayoutId id="2147484806" r:id="rId8"/>
    <p:sldLayoutId id="2147484793" r:id="rId9"/>
    <p:sldLayoutId id="2147484811" r:id="rId10"/>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1.xml"/></Relationships>
</file>

<file path=ppt/slides/_rels/slide16.xml.rels><?xml version="1.0" encoding="UTF-8" standalone="yes"?>
<Relationships xmlns="http://schemas.openxmlformats.org/package/2006/relationships"><Relationship Id="rId3" Type="http://schemas.openxmlformats.org/officeDocument/2006/relationships/hyperlink" Target="http://www.fpg.unc.edu/~eco/pages/integration.cfm" TargetMode="External"/><Relationship Id="rId2" Type="http://schemas.openxmlformats.org/officeDocument/2006/relationships/notesSlide" Target="../notesSlides/notesSlide16.xml"/><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685800" y="1905001"/>
            <a:ext cx="7772400" cy="2057400"/>
          </a:xfrm>
        </p:spPr>
        <p:txBody>
          <a:bodyPr/>
          <a:lstStyle/>
          <a:p>
            <a:pPr eaLnBrk="1" hangingPunct="1">
              <a:defRPr/>
            </a:pP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Introduction to</a:t>
            </a:r>
            <a:br>
              <a:rPr lang="en-US" sz="4000" dirty="0" smtClean="0"/>
            </a:br>
            <a:r>
              <a:rPr lang="en-US" sz="4000" dirty="0" smtClean="0"/>
              <a:t>Integrating Outcomes Measurement with IFSP and IEP Processes</a:t>
            </a:r>
            <a:br>
              <a:rPr lang="en-US" sz="4000" dirty="0" smtClean="0"/>
            </a:br>
            <a:r>
              <a:rPr lang="en-US" sz="4000" dirty="0" smtClean="0"/>
              <a:t/>
            </a:r>
            <a:br>
              <a:rPr lang="en-US" sz="4000" dirty="0" smtClean="0"/>
            </a:br>
            <a:r>
              <a:rPr lang="en-US" sz="4000" i="1" dirty="0" smtClean="0"/>
              <a:t>Come Together!</a:t>
            </a:r>
            <a:endParaRPr lang="en-US" sz="4000" dirty="0" smtClean="0"/>
          </a:p>
        </p:txBody>
      </p:sp>
      <p:sp>
        <p:nvSpPr>
          <p:cNvPr id="30724" name="Rectangle 6"/>
          <p:cNvSpPr>
            <a:spLocks noGrp="1" noChangeArrowheads="1"/>
          </p:cNvSpPr>
          <p:nvPr>
            <p:ph type="subTitle" idx="1"/>
          </p:nvPr>
        </p:nvSpPr>
        <p:spPr>
          <a:xfrm>
            <a:off x="1524000" y="3581400"/>
            <a:ext cx="6477000" cy="2590800"/>
          </a:xfrm>
        </p:spPr>
        <p:txBody>
          <a:bodyPr/>
          <a:lstStyle/>
          <a:p>
            <a:pPr eaLnBrk="1" hangingPunct="1"/>
            <a:endParaRPr lang="en-US" sz="2000" dirty="0" smtClean="0"/>
          </a:p>
          <a:p>
            <a:pPr eaLnBrk="1" hangingPunct="1"/>
            <a:endParaRPr lang="en-US" sz="2000" dirty="0" smtClean="0"/>
          </a:p>
          <a:p>
            <a:pPr eaLnBrk="1" hangingPunct="1"/>
            <a:endParaRPr lang="en-US" sz="2000" dirty="0" smtClean="0"/>
          </a:p>
          <a:p>
            <a:pPr eaLnBrk="1" hangingPunct="1"/>
            <a:endParaRPr lang="en-US" sz="2000" dirty="0" smtClean="0"/>
          </a:p>
        </p:txBody>
      </p:sp>
      <p:sp>
        <p:nvSpPr>
          <p:cNvPr id="4" name="Rectangle 7"/>
          <p:cNvSpPr>
            <a:spLocks noGrp="1" noChangeArrowheads="1"/>
          </p:cNvSpPr>
          <p:nvPr>
            <p:ph type="ftr" sz="quarter" idx="4294967295"/>
          </p:nvPr>
        </p:nvSpPr>
        <p:spPr>
          <a:xfrm>
            <a:off x="0" y="6356350"/>
            <a:ext cx="2895600" cy="365125"/>
          </a:xfrm>
        </p:spPr>
        <p:txBody>
          <a:bodyPr/>
          <a:lstStyle/>
          <a:p>
            <a:pPr>
              <a:defRPr/>
            </a:pPr>
            <a:r>
              <a:rPr lang="en-US"/>
              <a:t>Early Childhood Outcomes Center</a:t>
            </a:r>
            <a:endParaRPr lang="en-US">
              <a:solidFill>
                <a:schemeClr val="bg1"/>
              </a:solidFill>
            </a:endParaRPr>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Outcomes-IFSP/IEP Think Tank-2010 Participants</a:t>
            </a:r>
            <a:endParaRPr lang="en-US" dirty="0"/>
          </a:p>
        </p:txBody>
      </p:sp>
      <p:sp>
        <p:nvSpPr>
          <p:cNvPr id="5" name="Content Placeholder 4"/>
          <p:cNvSpPr>
            <a:spLocks noGrp="1"/>
          </p:cNvSpPr>
          <p:nvPr>
            <p:ph sz="half" idx="1"/>
          </p:nvPr>
        </p:nvSpPr>
        <p:spPr>
          <a:xfrm>
            <a:off x="609600" y="2057400"/>
            <a:ext cx="4038600" cy="4525963"/>
          </a:xfrm>
        </p:spPr>
        <p:txBody>
          <a:bodyPr>
            <a:normAutofit fontScale="77500" lnSpcReduction="20000"/>
          </a:bodyPr>
          <a:lstStyle/>
          <a:p>
            <a:pPr>
              <a:buNone/>
            </a:pPr>
            <a:r>
              <a:rPr lang="en-US" dirty="0" smtClean="0"/>
              <a:t>Betsy Ayankoya</a:t>
            </a:r>
          </a:p>
          <a:p>
            <a:pPr>
              <a:buNone/>
            </a:pPr>
            <a:r>
              <a:rPr lang="en-US" dirty="0" smtClean="0"/>
              <a:t>Debbie Cate</a:t>
            </a:r>
          </a:p>
          <a:p>
            <a:pPr>
              <a:buNone/>
            </a:pPr>
            <a:r>
              <a:rPr lang="en-US" dirty="0" smtClean="0"/>
              <a:t>Siobhan Colgan</a:t>
            </a:r>
          </a:p>
          <a:p>
            <a:pPr>
              <a:buNone/>
            </a:pPr>
            <a:r>
              <a:rPr lang="en-US" dirty="0" smtClean="0"/>
              <a:t>Suzanne Cotterman </a:t>
            </a:r>
          </a:p>
          <a:p>
            <a:pPr>
              <a:buNone/>
            </a:pPr>
            <a:r>
              <a:rPr lang="en-US" dirty="0" smtClean="0"/>
              <a:t>Debra Hannigan </a:t>
            </a:r>
          </a:p>
          <a:p>
            <a:pPr>
              <a:buNone/>
            </a:pPr>
            <a:r>
              <a:rPr lang="en-US" dirty="0" smtClean="0"/>
              <a:t>Sandi Harrington </a:t>
            </a:r>
          </a:p>
          <a:p>
            <a:pPr>
              <a:buNone/>
            </a:pPr>
            <a:r>
              <a:rPr lang="en-US" dirty="0" smtClean="0"/>
              <a:t>Connie Hawkins</a:t>
            </a:r>
          </a:p>
          <a:p>
            <a:pPr>
              <a:buNone/>
            </a:pPr>
            <a:r>
              <a:rPr lang="en-US" dirty="0" smtClean="0"/>
              <a:t>Kathy Hebbeler </a:t>
            </a:r>
          </a:p>
          <a:p>
            <a:pPr>
              <a:buNone/>
            </a:pPr>
            <a:r>
              <a:rPr lang="en-US" dirty="0" smtClean="0"/>
              <a:t>Joicey Hurth</a:t>
            </a:r>
          </a:p>
          <a:p>
            <a:pPr>
              <a:buNone/>
            </a:pPr>
            <a:r>
              <a:rPr lang="en-US" dirty="0" smtClean="0"/>
              <a:t>Lynne Kahn</a:t>
            </a:r>
          </a:p>
          <a:p>
            <a:pPr>
              <a:buNone/>
            </a:pPr>
            <a:r>
              <a:rPr lang="en-US" dirty="0" smtClean="0"/>
              <a:t>Christina Kasprzak</a:t>
            </a:r>
          </a:p>
          <a:p>
            <a:pPr>
              <a:buNone/>
            </a:pPr>
            <a:r>
              <a:rPr lang="en-US" dirty="0" smtClean="0"/>
              <a:t>Anne Lucas</a:t>
            </a:r>
          </a:p>
          <a:p>
            <a:endParaRPr lang="en-US" dirty="0"/>
          </a:p>
        </p:txBody>
      </p:sp>
      <p:sp>
        <p:nvSpPr>
          <p:cNvPr id="6" name="Content Placeholder 5"/>
          <p:cNvSpPr>
            <a:spLocks noGrp="1"/>
          </p:cNvSpPr>
          <p:nvPr>
            <p:ph sz="half" idx="2"/>
          </p:nvPr>
        </p:nvSpPr>
        <p:spPr/>
        <p:txBody>
          <a:bodyPr>
            <a:normAutofit fontScale="77500" lnSpcReduction="20000"/>
          </a:bodyPr>
          <a:lstStyle/>
          <a:p>
            <a:pPr>
              <a:buNone/>
            </a:pPr>
            <a:r>
              <a:rPr lang="en-US" dirty="0" smtClean="0"/>
              <a:t>Robin McWilliam </a:t>
            </a:r>
          </a:p>
          <a:p>
            <a:pPr>
              <a:buNone/>
            </a:pPr>
            <a:r>
              <a:rPr lang="en-US" dirty="0" smtClean="0"/>
              <a:t>Donna Nylander </a:t>
            </a:r>
          </a:p>
          <a:p>
            <a:pPr>
              <a:buNone/>
            </a:pPr>
            <a:r>
              <a:rPr lang="en-US" dirty="0" smtClean="0"/>
              <a:t>Lynda Pletcher</a:t>
            </a:r>
          </a:p>
          <a:p>
            <a:pPr>
              <a:buNone/>
            </a:pPr>
            <a:r>
              <a:rPr lang="en-US" dirty="0" smtClean="0"/>
              <a:t>Sharon Ringwalt</a:t>
            </a:r>
          </a:p>
          <a:p>
            <a:pPr>
              <a:buNone/>
            </a:pPr>
            <a:r>
              <a:rPr lang="en-US" dirty="0" smtClean="0"/>
              <a:t>Robin Rooney</a:t>
            </a:r>
          </a:p>
          <a:p>
            <a:pPr>
              <a:buNone/>
            </a:pPr>
            <a:r>
              <a:rPr lang="en-US" dirty="0" smtClean="0"/>
              <a:t>Dathan Rush  </a:t>
            </a:r>
          </a:p>
          <a:p>
            <a:pPr>
              <a:buNone/>
            </a:pPr>
            <a:r>
              <a:rPr lang="en-US" dirty="0" smtClean="0"/>
              <a:t>Arlene Russell  </a:t>
            </a:r>
          </a:p>
          <a:p>
            <a:pPr>
              <a:buNone/>
            </a:pPr>
            <a:r>
              <a:rPr lang="en-US" dirty="0" err="1" smtClean="0"/>
              <a:t>M’Lisa</a:t>
            </a:r>
            <a:r>
              <a:rPr lang="en-US" dirty="0" smtClean="0"/>
              <a:t> Shelden </a:t>
            </a:r>
          </a:p>
          <a:p>
            <a:pPr>
              <a:buNone/>
            </a:pPr>
            <a:r>
              <a:rPr lang="en-US" dirty="0" smtClean="0"/>
              <a:t>Donna Spiker </a:t>
            </a:r>
          </a:p>
          <a:p>
            <a:pPr>
              <a:buNone/>
            </a:pPr>
            <a:r>
              <a:rPr lang="en-US" dirty="0" smtClean="0"/>
              <a:t>Karen Walker  </a:t>
            </a:r>
          </a:p>
          <a:p>
            <a:pPr>
              <a:buNone/>
            </a:pPr>
            <a:r>
              <a:rPr lang="en-US" dirty="0" smtClean="0"/>
              <a:t>Sharon Walsh</a:t>
            </a:r>
          </a:p>
          <a:p>
            <a:pPr>
              <a:buNone/>
            </a:pPr>
            <a:r>
              <a:rPr lang="en-US" dirty="0" smtClean="0"/>
              <a:t>Naomi Younggren</a:t>
            </a:r>
            <a:endParaRPr lang="en-US" dirty="0"/>
          </a:p>
        </p:txBody>
      </p:sp>
    </p:spTree>
  </p:cSld>
  <p:clrMapOvr>
    <a:masterClrMapping/>
  </p:clrMapOvr>
  <p:transition>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t>IFSP/IEP-Outcomes Flow Charts</a:t>
            </a:r>
            <a:endParaRPr lang="en-US" sz="4000" dirty="0"/>
          </a:p>
        </p:txBody>
      </p:sp>
      <p:sp>
        <p:nvSpPr>
          <p:cNvPr id="5" name="Content Placeholder 4"/>
          <p:cNvSpPr>
            <a:spLocks noGrp="1"/>
          </p:cNvSpPr>
          <p:nvPr>
            <p:ph sz="half" idx="1"/>
          </p:nvPr>
        </p:nvSpPr>
        <p:spPr>
          <a:xfrm>
            <a:off x="304800" y="1905000"/>
            <a:ext cx="4038600" cy="4525963"/>
          </a:xfrm>
        </p:spPr>
        <p:txBody>
          <a:bodyPr>
            <a:normAutofit fontScale="77500" lnSpcReduction="20000"/>
          </a:bodyPr>
          <a:lstStyle/>
          <a:p>
            <a:pPr>
              <a:buNone/>
            </a:pPr>
            <a:r>
              <a:rPr lang="en-US" sz="3100" b="1" dirty="0" smtClean="0"/>
              <a:t>IFSP</a:t>
            </a:r>
            <a:endParaRPr lang="en-US" sz="3100" b="1" dirty="0"/>
          </a:p>
          <a:p>
            <a:r>
              <a:rPr lang="en-US" b="1" dirty="0" smtClean="0"/>
              <a:t>Identification </a:t>
            </a:r>
            <a:r>
              <a:rPr lang="en-US" b="1" dirty="0"/>
              <a:t>and </a:t>
            </a:r>
            <a:r>
              <a:rPr lang="en-US" b="1" dirty="0" smtClean="0"/>
              <a:t>Referral</a:t>
            </a:r>
          </a:p>
          <a:p>
            <a:endParaRPr lang="en-US" dirty="0"/>
          </a:p>
          <a:p>
            <a:r>
              <a:rPr lang="en-US" b="1" dirty="0" smtClean="0"/>
              <a:t>Intake </a:t>
            </a:r>
            <a:r>
              <a:rPr lang="en-US" b="1" dirty="0"/>
              <a:t>and Family </a:t>
            </a:r>
            <a:r>
              <a:rPr lang="en-US" b="1" dirty="0" smtClean="0"/>
              <a:t>Assessment</a:t>
            </a:r>
          </a:p>
          <a:p>
            <a:endParaRPr lang="en-US" dirty="0"/>
          </a:p>
          <a:p>
            <a:r>
              <a:rPr lang="en-US" b="1" dirty="0" smtClean="0"/>
              <a:t>Child </a:t>
            </a:r>
            <a:r>
              <a:rPr lang="en-US" b="1" dirty="0"/>
              <a:t>Evaluation and Functional </a:t>
            </a:r>
            <a:r>
              <a:rPr lang="en-US" b="1" dirty="0" smtClean="0"/>
              <a:t>Assessment</a:t>
            </a:r>
          </a:p>
          <a:p>
            <a:endParaRPr lang="en-US" dirty="0"/>
          </a:p>
          <a:p>
            <a:r>
              <a:rPr lang="en-US" dirty="0"/>
              <a:t> </a:t>
            </a:r>
            <a:r>
              <a:rPr lang="en-US" b="1" dirty="0"/>
              <a:t>IFSP </a:t>
            </a:r>
            <a:r>
              <a:rPr lang="en-US" b="1" dirty="0" smtClean="0"/>
              <a:t>Development</a:t>
            </a:r>
          </a:p>
          <a:p>
            <a:endParaRPr lang="en-US" dirty="0"/>
          </a:p>
          <a:p>
            <a:r>
              <a:rPr lang="en-US" b="1" dirty="0" smtClean="0"/>
              <a:t>Service </a:t>
            </a:r>
            <a:r>
              <a:rPr lang="en-US" b="1" dirty="0"/>
              <a:t>Delivery and Transition</a:t>
            </a:r>
            <a:endParaRPr lang="en-US" dirty="0"/>
          </a:p>
        </p:txBody>
      </p:sp>
      <p:sp>
        <p:nvSpPr>
          <p:cNvPr id="6" name="Content Placeholder 5"/>
          <p:cNvSpPr>
            <a:spLocks noGrp="1"/>
          </p:cNvSpPr>
          <p:nvPr>
            <p:ph sz="half" idx="2"/>
          </p:nvPr>
        </p:nvSpPr>
        <p:spPr>
          <a:xfrm>
            <a:off x="4343400" y="1905000"/>
            <a:ext cx="4038600" cy="4525963"/>
          </a:xfrm>
        </p:spPr>
        <p:txBody>
          <a:bodyPr>
            <a:normAutofit fontScale="77500" lnSpcReduction="20000"/>
          </a:bodyPr>
          <a:lstStyle/>
          <a:p>
            <a:pPr>
              <a:buNone/>
            </a:pPr>
            <a:r>
              <a:rPr lang="en-US" sz="3100" b="1" dirty="0" smtClean="0"/>
              <a:t>IEP</a:t>
            </a:r>
            <a:endParaRPr lang="en-US" sz="3100" b="1" dirty="0"/>
          </a:p>
          <a:p>
            <a:r>
              <a:rPr lang="en-US" b="1" dirty="0" smtClean="0"/>
              <a:t>Transition</a:t>
            </a:r>
          </a:p>
          <a:p>
            <a:pPr>
              <a:buNone/>
            </a:pPr>
            <a:endParaRPr lang="en-US" dirty="0"/>
          </a:p>
          <a:p>
            <a:r>
              <a:rPr lang="en-US" b="1" dirty="0" smtClean="0"/>
              <a:t>Identification </a:t>
            </a:r>
            <a:r>
              <a:rPr lang="en-US" b="1" dirty="0"/>
              <a:t>and </a:t>
            </a:r>
            <a:r>
              <a:rPr lang="en-US" b="1" dirty="0" smtClean="0"/>
              <a:t>Referral</a:t>
            </a:r>
          </a:p>
          <a:p>
            <a:endParaRPr lang="en-US" dirty="0"/>
          </a:p>
          <a:p>
            <a:r>
              <a:rPr lang="en-US" b="1" dirty="0" smtClean="0"/>
              <a:t>Child </a:t>
            </a:r>
            <a:r>
              <a:rPr lang="en-US" b="1" dirty="0"/>
              <a:t>Evaluation </a:t>
            </a:r>
            <a:r>
              <a:rPr lang="en-US" b="1" dirty="0" smtClean="0"/>
              <a:t>and Assessment</a:t>
            </a:r>
          </a:p>
          <a:p>
            <a:endParaRPr lang="en-US" dirty="0"/>
          </a:p>
          <a:p>
            <a:r>
              <a:rPr lang="en-US" b="1" dirty="0" smtClean="0"/>
              <a:t>IEP Development</a:t>
            </a:r>
          </a:p>
          <a:p>
            <a:endParaRPr lang="en-US" dirty="0"/>
          </a:p>
          <a:p>
            <a:r>
              <a:rPr lang="en-US" b="1" dirty="0" smtClean="0"/>
              <a:t>Service </a:t>
            </a:r>
            <a:r>
              <a:rPr lang="en-US" b="1" dirty="0"/>
              <a:t>Delivery</a:t>
            </a:r>
            <a:endParaRPr lang="en-US" dirty="0"/>
          </a:p>
        </p:txBody>
      </p:sp>
    </p:spTree>
  </p:cSld>
  <p:clrMapOvr>
    <a:masterClrMapping/>
  </p:clrMapOvr>
  <p:transition>
    <p:split orient="vert"/>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9" name="Text Box 5"/>
          <p:cNvSpPr txBox="1">
            <a:spLocks noChangeArrowheads="1"/>
          </p:cNvSpPr>
          <p:nvPr/>
        </p:nvSpPr>
        <p:spPr bwMode="auto">
          <a:xfrm>
            <a:off x="533400" y="1524000"/>
            <a:ext cx="7772400" cy="4724400"/>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buFont typeface="Arial" pitchFamily="34" charset="0"/>
              <a:buChar char="•"/>
              <a:defRPr/>
            </a:pPr>
            <a:r>
              <a:rPr lang="en-US" sz="2400" dirty="0"/>
              <a:t>Receive referral or parental request for evaluation</a:t>
            </a:r>
            <a:endParaRPr lang="en-US" sz="2400" dirty="0">
              <a:solidFill>
                <a:srgbClr val="FF0000"/>
              </a:solidFill>
            </a:endParaRPr>
          </a:p>
          <a:p>
            <a:pPr fontAlgn="auto">
              <a:spcBef>
                <a:spcPts val="0"/>
              </a:spcBef>
              <a:spcAft>
                <a:spcPts val="0"/>
              </a:spcAft>
              <a:defRPr/>
            </a:pPr>
            <a:endParaRPr lang="en-US" sz="900" dirty="0">
              <a:solidFill>
                <a:srgbClr val="FF0000"/>
              </a:solidFill>
            </a:endParaRPr>
          </a:p>
          <a:p>
            <a:pPr fontAlgn="auto">
              <a:spcBef>
                <a:spcPts val="0"/>
              </a:spcBef>
              <a:spcAft>
                <a:spcPts val="0"/>
              </a:spcAft>
              <a:buFont typeface="Arial" pitchFamily="34" charset="0"/>
              <a:buChar char="•"/>
              <a:defRPr/>
            </a:pPr>
            <a:r>
              <a:rPr lang="en-US" sz="2400" dirty="0">
                <a:solidFill>
                  <a:srgbClr val="FF0000"/>
                </a:solidFill>
              </a:rPr>
              <a:t>Infuse information about 3 global outcomes into the processes of information gathering throughout child identification and referral.</a:t>
            </a:r>
          </a:p>
          <a:p>
            <a:pPr fontAlgn="auto">
              <a:spcBef>
                <a:spcPts val="0"/>
              </a:spcBef>
              <a:spcAft>
                <a:spcPts val="0"/>
              </a:spcAft>
              <a:defRPr/>
            </a:pPr>
            <a:endParaRPr lang="en-US" sz="900" dirty="0">
              <a:solidFill>
                <a:srgbClr val="FF0000"/>
              </a:solidFill>
            </a:endParaRPr>
          </a:p>
          <a:p>
            <a:pPr fontAlgn="auto">
              <a:spcBef>
                <a:spcPts val="0"/>
              </a:spcBef>
              <a:spcAft>
                <a:spcPts val="0"/>
              </a:spcAft>
              <a:buFont typeface="Arial" pitchFamily="34" charset="0"/>
              <a:buChar char="•"/>
              <a:defRPr/>
            </a:pPr>
            <a:r>
              <a:rPr lang="en-US" sz="2400" dirty="0"/>
              <a:t>Provide a written copy of procedural safeguards to parents</a:t>
            </a:r>
          </a:p>
          <a:p>
            <a:pPr fontAlgn="auto">
              <a:spcBef>
                <a:spcPts val="0"/>
              </a:spcBef>
              <a:spcAft>
                <a:spcPts val="0"/>
              </a:spcAft>
              <a:defRPr/>
            </a:pPr>
            <a:endParaRPr lang="en-US" sz="900" dirty="0"/>
          </a:p>
          <a:p>
            <a:pPr fontAlgn="auto">
              <a:spcBef>
                <a:spcPts val="0"/>
              </a:spcBef>
              <a:spcAft>
                <a:spcPts val="0"/>
              </a:spcAft>
              <a:buFont typeface="Arial" pitchFamily="34" charset="0"/>
              <a:buChar char="•"/>
              <a:defRPr/>
            </a:pPr>
            <a:r>
              <a:rPr lang="en-US" sz="2400" dirty="0"/>
              <a:t>Explain program in detail. </a:t>
            </a:r>
            <a:r>
              <a:rPr lang="en-US" sz="2400" dirty="0">
                <a:solidFill>
                  <a:srgbClr val="FF0000"/>
                </a:solidFill>
              </a:rPr>
              <a:t>Describe process and purpose of the three global outcomes to be measured for federal reporting</a:t>
            </a:r>
          </a:p>
          <a:p>
            <a:pPr fontAlgn="auto">
              <a:spcBef>
                <a:spcPts val="0"/>
              </a:spcBef>
              <a:spcAft>
                <a:spcPts val="0"/>
              </a:spcAft>
              <a:defRPr/>
            </a:pPr>
            <a:endParaRPr lang="en-US" sz="1200" dirty="0">
              <a:solidFill>
                <a:srgbClr val="FF0000"/>
              </a:solidFill>
            </a:endParaRPr>
          </a:p>
          <a:p>
            <a:pPr fontAlgn="auto">
              <a:spcBef>
                <a:spcPts val="0"/>
              </a:spcBef>
              <a:spcAft>
                <a:spcPts val="0"/>
              </a:spcAft>
              <a:buFont typeface="Arial" pitchFamily="34" charset="0"/>
              <a:buChar char="•"/>
              <a:defRPr/>
            </a:pPr>
            <a:r>
              <a:rPr lang="en-US" sz="2400" dirty="0"/>
              <a:t>Determine with family if they wish to have child evaluated for eligibility and services</a:t>
            </a:r>
          </a:p>
          <a:p>
            <a:pPr fontAlgn="auto">
              <a:spcBef>
                <a:spcPts val="0"/>
              </a:spcBef>
              <a:spcAft>
                <a:spcPts val="0"/>
              </a:spcAft>
              <a:defRPr/>
            </a:pPr>
            <a:endParaRPr lang="en-US" sz="2000" dirty="0"/>
          </a:p>
          <a:p>
            <a:pPr fontAlgn="auto">
              <a:spcBef>
                <a:spcPts val="0"/>
              </a:spcBef>
              <a:spcAft>
                <a:spcPts val="0"/>
              </a:spcAft>
              <a:defRPr/>
            </a:pPr>
            <a:endParaRPr lang="en-US" dirty="0">
              <a:solidFill>
                <a:schemeClr val="tx1"/>
              </a:solidFill>
              <a:latin typeface="Arial" pitchFamily="34" charset="0"/>
            </a:endParaRPr>
          </a:p>
        </p:txBody>
      </p:sp>
      <p:sp>
        <p:nvSpPr>
          <p:cNvPr id="16387" name="AutoShape 6"/>
          <p:cNvSpPr>
            <a:spLocks noChangeArrowheads="1"/>
          </p:cNvSpPr>
          <p:nvPr/>
        </p:nvSpPr>
        <p:spPr bwMode="auto">
          <a:xfrm>
            <a:off x="1676400" y="304800"/>
            <a:ext cx="5257800" cy="990600"/>
          </a:xfrm>
          <a:prstGeom prst="roundRect">
            <a:avLst>
              <a:gd name="adj" fmla="val 16667"/>
            </a:avLst>
          </a:prstGeom>
          <a:solidFill>
            <a:srgbClr val="DBE5F1"/>
          </a:solidFill>
          <a:ln w="38100">
            <a:solidFill>
              <a:srgbClr val="0070C0"/>
            </a:solidFill>
            <a:round/>
            <a:headEnd/>
            <a:tailEnd/>
          </a:ln>
        </p:spPr>
        <p:txBody>
          <a:bodyPr/>
          <a:lstStyle/>
          <a:p>
            <a:pPr algn="ctr"/>
            <a:r>
              <a:rPr lang="en-US" sz="2400" b="1" dirty="0">
                <a:solidFill>
                  <a:srgbClr val="000000"/>
                </a:solidFill>
                <a:latin typeface="Corbel" pitchFamily="34" charset="0"/>
              </a:rPr>
              <a:t>For the IEP….</a:t>
            </a:r>
          </a:p>
          <a:p>
            <a:pPr algn="ctr"/>
            <a:r>
              <a:rPr lang="en-US" sz="2400" b="1" dirty="0">
                <a:solidFill>
                  <a:srgbClr val="000000"/>
                </a:solidFill>
                <a:latin typeface="Corbel" pitchFamily="34" charset="0"/>
              </a:rPr>
              <a:t>Identification and Referral </a:t>
            </a:r>
          </a:p>
        </p:txBody>
      </p:sp>
    </p:spTree>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800" b="1" dirty="0" smtClean="0"/>
              <a:t>Integrating </a:t>
            </a:r>
            <a:r>
              <a:rPr lang="en-US" sz="2800" b="1" dirty="0"/>
              <a:t>Child Outcomes Measurement </a:t>
            </a:r>
            <a:br>
              <a:rPr lang="en-US" sz="2800" b="1" dirty="0"/>
            </a:br>
            <a:r>
              <a:rPr lang="en-US" sz="2800" b="1" dirty="0"/>
              <a:t>Into the IFSP Process </a:t>
            </a:r>
            <a:endParaRPr lang="en-US" sz="2800" dirty="0"/>
          </a:p>
        </p:txBody>
      </p:sp>
      <p:sp>
        <p:nvSpPr>
          <p:cNvPr id="6" name="Content Placeholder 5"/>
          <p:cNvSpPr>
            <a:spLocks noGrp="1"/>
          </p:cNvSpPr>
          <p:nvPr>
            <p:ph idx="1"/>
          </p:nvPr>
        </p:nvSpPr>
        <p:spPr/>
        <p:txBody>
          <a:bodyPr>
            <a:normAutofit fontScale="92500" lnSpcReduction="20000"/>
          </a:bodyPr>
          <a:lstStyle/>
          <a:p>
            <a:pPr>
              <a:buNone/>
            </a:pPr>
            <a:r>
              <a:rPr lang="en-US" sz="3000" b="1" dirty="0"/>
              <a:t>d. Eligibility determination </a:t>
            </a:r>
          </a:p>
          <a:p>
            <a:r>
              <a:rPr lang="en-US" sz="3000" dirty="0"/>
              <a:t>How does the team make the eligibility decision, what is the family role, etc. </a:t>
            </a:r>
          </a:p>
          <a:p>
            <a:r>
              <a:rPr lang="en-US" sz="3000" dirty="0"/>
              <a:t>Does the generic flow chart reflect your eligibility determination process? Why or why not? </a:t>
            </a:r>
          </a:p>
          <a:p>
            <a:r>
              <a:rPr lang="en-US" sz="3000" dirty="0"/>
              <a:t>Are there opportunities during eligibility determination to collect information about the 3 global outcomes? Describe. </a:t>
            </a:r>
          </a:p>
          <a:p>
            <a:r>
              <a:rPr lang="en-US" sz="3000" dirty="0" smtClean="0"/>
              <a:t>Could </a:t>
            </a:r>
            <a:r>
              <a:rPr lang="en-US" sz="3000" dirty="0"/>
              <a:t>the 3 global outcomes be discussed, summarized, or integrated during the eligibility process? </a:t>
            </a:r>
          </a:p>
          <a:p>
            <a:endParaRPr lang="en-US" dirty="0"/>
          </a:p>
        </p:txBody>
      </p:sp>
    </p:spTree>
  </p:cSld>
  <p:clrMapOvr>
    <a:masterClrMapping/>
  </p:clrMapOvr>
  <p:transition>
    <p:split orient="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Completing the COST</a:t>
            </a:r>
            <a:endParaRPr lang="en-US" dirty="0"/>
          </a:p>
        </p:txBody>
      </p:sp>
      <p:sp>
        <p:nvSpPr>
          <p:cNvPr id="3" name="Content Placeholder 2"/>
          <p:cNvSpPr>
            <a:spLocks noGrp="1"/>
          </p:cNvSpPr>
          <p:nvPr>
            <p:ph idx="1"/>
          </p:nvPr>
        </p:nvSpPr>
        <p:spPr/>
        <p:txBody>
          <a:bodyPr>
            <a:normAutofit fontScale="85000" lnSpcReduction="10000"/>
          </a:bodyPr>
          <a:lstStyle/>
          <a:p>
            <a:pPr fontAlgn="auto">
              <a:spcAft>
                <a:spcPts val="0"/>
              </a:spcAft>
              <a:defRPr/>
            </a:pPr>
            <a:r>
              <a:rPr lang="en-US" dirty="0"/>
              <a:t>COST is completed following determination of eligibility and prior to writing IFSP outcomes</a:t>
            </a:r>
          </a:p>
          <a:p>
            <a:pPr fontAlgn="auto">
              <a:spcAft>
                <a:spcPts val="0"/>
              </a:spcAft>
              <a:defRPr/>
            </a:pPr>
            <a:r>
              <a:rPr lang="en-US" dirty="0"/>
              <a:t>Developmental Specialist facilitates the conversation based on all the information that has just been shared through the review of pages 1 – 7 of the IFSP</a:t>
            </a:r>
          </a:p>
          <a:p>
            <a:pPr fontAlgn="auto">
              <a:spcAft>
                <a:spcPts val="0"/>
              </a:spcAft>
              <a:defRPr/>
            </a:pPr>
            <a:r>
              <a:rPr lang="en-US" dirty="0"/>
              <a:t>WV does not use numbers but uses language from COST  (</a:t>
            </a:r>
            <a:r>
              <a:rPr lang="en-US" dirty="0" smtClean="0"/>
              <a:t>foundational, somewhat</a:t>
            </a:r>
            <a:r>
              <a:rPr lang="en-US" dirty="0"/>
              <a:t>)</a:t>
            </a:r>
          </a:p>
          <a:p>
            <a:pPr fontAlgn="auto">
              <a:spcAft>
                <a:spcPts val="0"/>
              </a:spcAft>
              <a:defRPr/>
            </a:pPr>
            <a:r>
              <a:rPr lang="en-US" dirty="0"/>
              <a:t>Use naturally occurring opportunities for exit ratings</a:t>
            </a:r>
          </a:p>
        </p:txBody>
      </p:sp>
    </p:spTree>
  </p:cSld>
  <p:clrMapOvr>
    <a:masterClrMapping/>
  </p:clrMapOvr>
  <p:transition>
    <p:split orient="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COST into IFSP Outcomes/Intervention</a:t>
            </a:r>
            <a:endParaRPr lang="en-US" dirty="0"/>
          </a:p>
        </p:txBody>
      </p:sp>
      <p:sp>
        <p:nvSpPr>
          <p:cNvPr id="5" name="Content Placeholder 4"/>
          <p:cNvSpPr>
            <a:spLocks noGrp="1"/>
          </p:cNvSpPr>
          <p:nvPr>
            <p:ph sz="half" idx="1"/>
          </p:nvPr>
        </p:nvSpPr>
        <p:spPr>
          <a:xfrm>
            <a:off x="457200" y="2057400"/>
            <a:ext cx="4038600" cy="3733800"/>
          </a:xfrm>
        </p:spPr>
        <p:txBody>
          <a:bodyPr>
            <a:normAutofit fontScale="92500" lnSpcReduction="20000"/>
          </a:bodyPr>
          <a:lstStyle/>
          <a:p>
            <a:pPr fontAlgn="auto">
              <a:spcAft>
                <a:spcPts val="0"/>
              </a:spcAft>
              <a:defRPr/>
            </a:pPr>
            <a:r>
              <a:rPr lang="en-US" sz="2600" dirty="0"/>
              <a:t>Provides a  better understanding of the child’s functional skills and abilities across </a:t>
            </a:r>
            <a:r>
              <a:rPr lang="en-US" sz="2600" dirty="0" smtClean="0"/>
              <a:t>settings</a:t>
            </a:r>
          </a:p>
          <a:p>
            <a:pPr fontAlgn="auto">
              <a:spcAft>
                <a:spcPts val="0"/>
              </a:spcAft>
              <a:buNone/>
              <a:defRPr/>
            </a:pPr>
            <a:endParaRPr lang="en-US" sz="2600" dirty="0"/>
          </a:p>
          <a:p>
            <a:pPr fontAlgn="auto">
              <a:spcAft>
                <a:spcPts val="0"/>
              </a:spcAft>
              <a:defRPr/>
            </a:pPr>
            <a:r>
              <a:rPr lang="en-US" sz="2600" dirty="0"/>
              <a:t>Provides a better understanding of the child’s  functional limitations and need for assistive technology</a:t>
            </a:r>
          </a:p>
          <a:p>
            <a:endParaRPr lang="en-US" dirty="0"/>
          </a:p>
        </p:txBody>
      </p:sp>
      <p:sp>
        <p:nvSpPr>
          <p:cNvPr id="6" name="Content Placeholder 5"/>
          <p:cNvSpPr>
            <a:spLocks noGrp="1"/>
          </p:cNvSpPr>
          <p:nvPr>
            <p:ph sz="half" idx="2"/>
          </p:nvPr>
        </p:nvSpPr>
        <p:spPr>
          <a:xfrm>
            <a:off x="4114800" y="2057400"/>
            <a:ext cx="4572000" cy="4187952"/>
          </a:xfrm>
        </p:spPr>
        <p:txBody>
          <a:bodyPr>
            <a:noAutofit/>
          </a:bodyPr>
          <a:lstStyle/>
          <a:p>
            <a:pPr fontAlgn="auto">
              <a:spcAft>
                <a:spcPts val="0"/>
              </a:spcAft>
              <a:defRPr/>
            </a:pPr>
            <a:r>
              <a:rPr lang="en-US" sz="2400" dirty="0"/>
              <a:t>Limits teams from suggesting the next test item as </a:t>
            </a:r>
            <a:r>
              <a:rPr lang="en-US" sz="2400" dirty="0" smtClean="0"/>
              <a:t>outcomes/interventions</a:t>
            </a:r>
          </a:p>
          <a:p>
            <a:pPr fontAlgn="auto">
              <a:spcAft>
                <a:spcPts val="0"/>
              </a:spcAft>
              <a:buNone/>
              <a:defRPr/>
            </a:pPr>
            <a:endParaRPr lang="en-US" sz="800" dirty="0"/>
          </a:p>
          <a:p>
            <a:pPr fontAlgn="auto">
              <a:spcAft>
                <a:spcPts val="0"/>
              </a:spcAft>
              <a:defRPr/>
            </a:pPr>
            <a:r>
              <a:rPr lang="en-US" sz="2400" dirty="0"/>
              <a:t>Helps the family know what is expected at that age and where the child is at </a:t>
            </a:r>
            <a:r>
              <a:rPr lang="en-US" sz="2400" dirty="0" smtClean="0"/>
              <a:t>now</a:t>
            </a:r>
          </a:p>
          <a:p>
            <a:pPr fontAlgn="auto">
              <a:spcAft>
                <a:spcPts val="0"/>
              </a:spcAft>
              <a:buNone/>
              <a:defRPr/>
            </a:pPr>
            <a:endParaRPr lang="en-US" sz="1000" dirty="0"/>
          </a:p>
          <a:p>
            <a:pPr fontAlgn="auto">
              <a:spcAft>
                <a:spcPts val="0"/>
              </a:spcAft>
              <a:defRPr/>
            </a:pPr>
            <a:r>
              <a:rPr lang="en-US" sz="2400" dirty="0"/>
              <a:t>Focuses the conversation on functional skills not isolated skills</a:t>
            </a:r>
          </a:p>
        </p:txBody>
      </p:sp>
    </p:spTree>
  </p:cSld>
  <p:clrMapOvr>
    <a:masterClrMapping/>
  </p:clrMapOvr>
  <p:transition>
    <p:split orient="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Fast Forward to TODAY!!</a:t>
            </a:r>
            <a:endParaRPr lang="en-US" i="1" dirty="0"/>
          </a:p>
        </p:txBody>
      </p:sp>
      <p:sp>
        <p:nvSpPr>
          <p:cNvPr id="3" name="Content Placeholder 2"/>
          <p:cNvSpPr>
            <a:spLocks noGrp="1"/>
          </p:cNvSpPr>
          <p:nvPr>
            <p:ph idx="1"/>
          </p:nvPr>
        </p:nvSpPr>
        <p:spPr/>
        <p:txBody>
          <a:bodyPr>
            <a:normAutofit fontScale="92500" lnSpcReduction="10000"/>
          </a:bodyPr>
          <a:lstStyle/>
          <a:p>
            <a:r>
              <a:rPr lang="en-US" dirty="0" smtClean="0"/>
              <a:t>Page with resources on ECO website</a:t>
            </a:r>
            <a:endParaRPr lang="en-US" dirty="0" smtClean="0">
              <a:hlinkClick r:id="rId3"/>
            </a:endParaRPr>
          </a:p>
          <a:p>
            <a:pPr algn="ctr">
              <a:buNone/>
            </a:pPr>
            <a:r>
              <a:rPr lang="en-US" sz="2400" dirty="0" smtClean="0">
                <a:hlinkClick r:id="rId3"/>
              </a:rPr>
              <a:t>http://www.fpg.unc.edu/~eco/pages/integration.cfm</a:t>
            </a:r>
            <a:r>
              <a:rPr lang="en-US" sz="2400" dirty="0" smtClean="0"/>
              <a:t> </a:t>
            </a:r>
          </a:p>
          <a:p>
            <a:r>
              <a:rPr lang="en-US" dirty="0" smtClean="0"/>
              <a:t>Outcomes integration session at the mega</a:t>
            </a:r>
          </a:p>
          <a:p>
            <a:r>
              <a:rPr lang="en-US" dirty="0" smtClean="0"/>
              <a:t>Session and workshop on integrating outcomes with IFSPs and IEPs – 100 people registered for the workshop!</a:t>
            </a:r>
          </a:p>
          <a:p>
            <a:r>
              <a:rPr lang="en-US" dirty="0" smtClean="0"/>
              <a:t>We’d still like to form a Learning Community to support programs trying to integrate these processes…</a:t>
            </a:r>
            <a:endParaRPr lang="en-US" dirty="0"/>
          </a:p>
        </p:txBody>
      </p:sp>
    </p:spTree>
  </p:cSld>
  <p:clrMapOvr>
    <a:masterClrMapping/>
  </p:clrMapOvr>
  <p:transition>
    <p:split orient="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Early Childhood Outcomes Center</a:t>
            </a:r>
            <a:endParaRPr lang="en-US">
              <a:solidFill>
                <a:schemeClr val="tx1"/>
              </a:solidFill>
              <a:effectLst>
                <a:outerShdw blurRad="38100" dist="38100" dir="2700000" algn="tl">
                  <a:srgbClr val="FFFFFF"/>
                </a:outerShdw>
              </a:effectLst>
              <a:latin typeface="Arial" pitchFamily="34" charset="0"/>
            </a:endParaRPr>
          </a:p>
        </p:txBody>
      </p:sp>
      <p:sp>
        <p:nvSpPr>
          <p:cNvPr id="262150" name="Rectangle 6"/>
          <p:cNvSpPr>
            <a:spLocks noGrp="1" noChangeArrowheads="1"/>
          </p:cNvSpPr>
          <p:nvPr>
            <p:ph type="title"/>
          </p:nvPr>
        </p:nvSpPr>
        <p:spPr/>
        <p:txBody>
          <a:bodyPr/>
          <a:lstStyle/>
          <a:p>
            <a:pPr eaLnBrk="1" hangingPunct="1">
              <a:defRPr/>
            </a:pPr>
            <a:r>
              <a:rPr lang="en-US" dirty="0" smtClean="0"/>
              <a:t>Measuring Child and Family Outcomes Conference -- 2007 </a:t>
            </a:r>
          </a:p>
        </p:txBody>
      </p:sp>
      <p:sp>
        <p:nvSpPr>
          <p:cNvPr id="31749" name="Rectangle 7"/>
          <p:cNvSpPr>
            <a:spLocks noGrp="1" noChangeArrowheads="1"/>
          </p:cNvSpPr>
          <p:nvPr>
            <p:ph type="body" idx="1"/>
          </p:nvPr>
        </p:nvSpPr>
        <p:spPr>
          <a:xfrm>
            <a:off x="457200" y="1905000"/>
            <a:ext cx="8229600" cy="4340352"/>
          </a:xfrm>
        </p:spPr>
        <p:txBody>
          <a:bodyPr/>
          <a:lstStyle/>
          <a:p>
            <a:pPr>
              <a:buNone/>
            </a:pPr>
            <a:r>
              <a:rPr lang="en-US" sz="2400" b="1" dirty="0" smtClean="0"/>
              <a:t>Panel: Local Benefits of Implementing Child Outcomes Data Collection</a:t>
            </a:r>
          </a:p>
          <a:p>
            <a:pPr>
              <a:buNone/>
            </a:pPr>
            <a:endParaRPr lang="en-US" sz="900" dirty="0" smtClean="0"/>
          </a:p>
          <a:p>
            <a:pPr lvl="1">
              <a:buFont typeface="Arial" pitchFamily="34" charset="0"/>
              <a:buChar char="•"/>
            </a:pPr>
            <a:r>
              <a:rPr lang="en-US" sz="2400" dirty="0" smtClean="0"/>
              <a:t>Sandi Harrington, VA Part C</a:t>
            </a:r>
          </a:p>
          <a:p>
            <a:pPr lvl="1">
              <a:buFont typeface="Arial" pitchFamily="34" charset="0"/>
              <a:buChar char="•"/>
            </a:pPr>
            <a:r>
              <a:rPr lang="en-US" sz="2400" dirty="0" smtClean="0"/>
              <a:t>Teresa </a:t>
            </a:r>
            <a:r>
              <a:rPr lang="en-US" sz="2400" dirty="0" err="1" smtClean="0"/>
              <a:t>Rivenes</a:t>
            </a:r>
            <a:r>
              <a:rPr lang="en-US" sz="2400" dirty="0" smtClean="0"/>
              <a:t>, MT Part C</a:t>
            </a:r>
          </a:p>
          <a:p>
            <a:pPr lvl="1">
              <a:buFont typeface="Arial" pitchFamily="34" charset="0"/>
              <a:buChar char="•"/>
            </a:pPr>
            <a:r>
              <a:rPr lang="en-US" sz="2400" dirty="0" smtClean="0"/>
              <a:t>Carol </a:t>
            </a:r>
            <a:r>
              <a:rPr lang="en-US" sz="2400" dirty="0" err="1" smtClean="0"/>
              <a:t>Trillia</a:t>
            </a:r>
            <a:r>
              <a:rPr lang="en-US" sz="2400" dirty="0" smtClean="0"/>
              <a:t>, UT Part C</a:t>
            </a:r>
          </a:p>
          <a:p>
            <a:endParaRPr lang="en-US" sz="1000" dirty="0" smtClean="0"/>
          </a:p>
          <a:p>
            <a:pPr>
              <a:buNone/>
            </a:pPr>
            <a:r>
              <a:rPr lang="en-US" sz="2400" dirty="0" smtClean="0"/>
              <a:t>Three local program staff shared their experiences implementing the Child Outcomes Summary process, describing how they collect data, the struggles they have encountered, and the improvements they have seen in practices. </a:t>
            </a:r>
          </a:p>
          <a:p>
            <a:pPr lvl="1" eaLnBrk="1" hangingPunct="1">
              <a:buFontTx/>
              <a:buChar char="•"/>
            </a:pPr>
            <a:endParaRPr lang="en-US" sz="2800" dirty="0" smtClean="0"/>
          </a:p>
        </p:txBody>
      </p:sp>
      <p:sp>
        <p:nvSpPr>
          <p:cNvPr id="5" name="Slide Number Placeholder 4"/>
          <p:cNvSpPr>
            <a:spLocks noGrp="1"/>
          </p:cNvSpPr>
          <p:nvPr>
            <p:ph type="sldNum" sz="quarter" idx="10"/>
          </p:nvPr>
        </p:nvSpPr>
        <p:spPr/>
        <p:txBody>
          <a:bodyPr/>
          <a:lstStyle/>
          <a:p>
            <a:pPr>
              <a:defRPr/>
            </a:pPr>
            <a:fld id="{375B5C1F-A8C5-424E-9894-3AA0CD7A156E}" type="slidenum">
              <a:rPr lang="en-US" smtClean="0"/>
              <a:pPr>
                <a:defRPr/>
              </a:pPr>
              <a:t>2</a:t>
            </a:fld>
            <a:endParaRPr lang="en-US" dirty="0"/>
          </a:p>
        </p:txBody>
      </p:sp>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noFill/>
          <a:ln/>
        </p:spPr>
        <p:txBody>
          <a:bodyPr/>
          <a:lstStyle/>
          <a:p>
            <a:r>
              <a:rPr lang="en-US" sz="2000" dirty="0" smtClean="0"/>
              <a:t/>
            </a:r>
            <a:br>
              <a:rPr lang="en-US" sz="2000" dirty="0" smtClean="0"/>
            </a:br>
            <a:r>
              <a:rPr lang="en-US" sz="2400" dirty="0" smtClean="0"/>
              <a:t>‘Child Progress Determination Questions to Guide the Discussion of Functional Indicators’</a:t>
            </a:r>
            <a:endParaRPr lang="en-US" sz="2400" dirty="0"/>
          </a:p>
        </p:txBody>
      </p:sp>
      <p:sp>
        <p:nvSpPr>
          <p:cNvPr id="90115" name="Rectangle 3"/>
          <p:cNvSpPr>
            <a:spLocks noGrp="1" noChangeArrowheads="1"/>
          </p:cNvSpPr>
          <p:nvPr>
            <p:ph idx="1"/>
          </p:nvPr>
        </p:nvSpPr>
        <p:spPr/>
        <p:txBody>
          <a:bodyPr/>
          <a:lstStyle/>
          <a:p>
            <a:pPr>
              <a:buNone/>
            </a:pPr>
            <a:r>
              <a:rPr lang="en-US" sz="2000" dirty="0" smtClean="0"/>
              <a:t>Positive Social-Emotional Development / Positive Social Relationships</a:t>
            </a:r>
          </a:p>
          <a:p>
            <a:pPr lvl="0"/>
            <a:r>
              <a:rPr lang="en-US" sz="2000" dirty="0" smtClean="0"/>
              <a:t>How does the child communicate her/his feelings?</a:t>
            </a:r>
          </a:p>
          <a:p>
            <a:pPr lvl="0"/>
            <a:r>
              <a:rPr lang="en-US" sz="2000" dirty="0" smtClean="0"/>
              <a:t>How does the child interact with parents, siblings, known adults, strangers?</a:t>
            </a:r>
          </a:p>
          <a:p>
            <a:pPr lvl="0">
              <a:buNone/>
            </a:pPr>
            <a:endParaRPr lang="en-US" sz="2000" i="1" dirty="0" smtClean="0"/>
          </a:p>
          <a:p>
            <a:pPr>
              <a:buNone/>
            </a:pPr>
            <a:r>
              <a:rPr lang="en-US" sz="2000" i="1" dirty="0" smtClean="0"/>
              <a:t>Consider progression of social development</a:t>
            </a:r>
            <a:endParaRPr lang="en-US" sz="2000" dirty="0" smtClean="0"/>
          </a:p>
          <a:p>
            <a:r>
              <a:rPr lang="en-US" sz="2000" dirty="0" smtClean="0"/>
              <a:t>Smiles – holds out arms to be picked up - Likes to look at faces – laughs aloud -  distinction of strangers – parallel play – interest in other kids – associative play</a:t>
            </a:r>
          </a:p>
          <a:p>
            <a:pPr>
              <a:buNone/>
            </a:pPr>
            <a:endParaRPr lang="en-US" sz="2000" dirty="0" smtClean="0"/>
          </a:p>
          <a:p>
            <a:pPr>
              <a:buNone/>
            </a:pPr>
            <a:r>
              <a:rPr lang="en-US" sz="2000" i="1" dirty="0" smtClean="0"/>
              <a:t>Consider relationship with primary caregivers</a:t>
            </a:r>
            <a:endParaRPr lang="en-US" sz="2000" dirty="0" smtClean="0"/>
          </a:p>
          <a:p>
            <a:r>
              <a:rPr lang="en-US" sz="2000" dirty="0" smtClean="0"/>
              <a:t>Soothed by caregiver - varying cries – reliance on primary caregiver</a:t>
            </a:r>
            <a:endParaRPr lang="en-US" sz="2000"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a:p>
        </p:txBody>
      </p:sp>
      <p:sp>
        <p:nvSpPr>
          <p:cNvPr id="6" name="Slide Number Placeholder 5"/>
          <p:cNvSpPr>
            <a:spLocks noGrp="1"/>
          </p:cNvSpPr>
          <p:nvPr>
            <p:ph type="sldNum" sz="quarter" idx="10"/>
          </p:nvPr>
        </p:nvSpPr>
        <p:spPr/>
        <p:txBody>
          <a:bodyPr/>
          <a:lstStyle/>
          <a:p>
            <a:pPr>
              <a:defRPr/>
            </a:pPr>
            <a:fld id="{375B5C1F-A8C5-424E-9894-3AA0CD7A156E}" type="slidenum">
              <a:rPr lang="en-US" smtClean="0"/>
              <a:pPr>
                <a:defRPr/>
              </a:pPr>
              <a:t>3</a:t>
            </a:fld>
            <a:endParaRPr lang="en-US" dirty="0"/>
          </a:p>
        </p:txBody>
      </p:sp>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noFill/>
          <a:ln/>
        </p:spPr>
        <p:txBody>
          <a:bodyPr/>
          <a:lstStyle/>
          <a:p>
            <a:r>
              <a:rPr lang="en-US" sz="3200" dirty="0" smtClean="0">
                <a:effectLst/>
              </a:rPr>
              <a:t>‘Current Functional Strength’</a:t>
            </a:r>
          </a:p>
        </p:txBody>
      </p:sp>
      <p:sp>
        <p:nvSpPr>
          <p:cNvPr id="92163" name="Rectangle 3"/>
          <p:cNvSpPr>
            <a:spLocks noGrp="1" noChangeArrowheads="1"/>
          </p:cNvSpPr>
          <p:nvPr>
            <p:ph idx="1"/>
          </p:nvPr>
        </p:nvSpPr>
        <p:spPr/>
        <p:txBody>
          <a:bodyPr/>
          <a:lstStyle/>
          <a:p>
            <a:pPr>
              <a:buNone/>
            </a:pPr>
            <a:r>
              <a:rPr lang="en-US" sz="2800" dirty="0" smtClean="0"/>
              <a:t>Demonstrating positive social-emotional skills:</a:t>
            </a:r>
          </a:p>
          <a:p>
            <a:pPr>
              <a:buNone/>
            </a:pPr>
            <a:r>
              <a:rPr lang="en-US" sz="2800" dirty="0" err="1" smtClean="0"/>
              <a:t>Georgie</a:t>
            </a:r>
            <a:r>
              <a:rPr lang="en-US" sz="2800" dirty="0" smtClean="0"/>
              <a:t> is very friendly- he has no stranger anxiety and often hugs/kisses strangers. He enjoys playing with people of all ages and will bring toys over in an effort to engage others. He knows and responds to his name. </a:t>
            </a:r>
            <a:r>
              <a:rPr lang="en-US" sz="2800" dirty="0" err="1" smtClean="0"/>
              <a:t>Georgie</a:t>
            </a:r>
            <a:r>
              <a:rPr lang="en-US" sz="2800" dirty="0" smtClean="0"/>
              <a:t> is very sensitive to the moods of other people ad gives away toys to strangers.</a:t>
            </a:r>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a:p>
        </p:txBody>
      </p:sp>
      <p:sp>
        <p:nvSpPr>
          <p:cNvPr id="6" name="Slide Number Placeholder 5"/>
          <p:cNvSpPr>
            <a:spLocks noGrp="1"/>
          </p:cNvSpPr>
          <p:nvPr>
            <p:ph type="sldNum" sz="quarter" idx="10"/>
          </p:nvPr>
        </p:nvSpPr>
        <p:spPr/>
        <p:txBody>
          <a:bodyPr/>
          <a:lstStyle/>
          <a:p>
            <a:pPr>
              <a:defRPr/>
            </a:pPr>
            <a:fld id="{375B5C1F-A8C5-424E-9894-3AA0CD7A156E}" type="slidenum">
              <a:rPr lang="en-US" smtClean="0"/>
              <a:pPr>
                <a:defRPr/>
              </a:pPr>
              <a:t>4</a:t>
            </a:fld>
            <a:endParaRPr lang="en-US" dirty="0"/>
          </a:p>
        </p:txBody>
      </p:sp>
    </p:spTree>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noFill/>
          <a:ln/>
        </p:spPr>
        <p:txBody>
          <a:bodyPr/>
          <a:lstStyle/>
          <a:p>
            <a:r>
              <a:rPr lang="en-US" sz="3200" dirty="0" smtClean="0">
                <a:effectLst/>
              </a:rPr>
              <a:t>Assessment Summary-Outcome 2</a:t>
            </a:r>
          </a:p>
        </p:txBody>
      </p:sp>
      <p:sp>
        <p:nvSpPr>
          <p:cNvPr id="92163" name="Rectangle 3"/>
          <p:cNvSpPr>
            <a:spLocks noGrp="1" noChangeArrowheads="1"/>
          </p:cNvSpPr>
          <p:nvPr>
            <p:ph idx="1"/>
          </p:nvPr>
        </p:nvSpPr>
        <p:spPr/>
        <p:txBody>
          <a:bodyPr/>
          <a:lstStyle/>
          <a:p>
            <a:pPr>
              <a:buNone/>
            </a:pPr>
            <a:r>
              <a:rPr lang="en-US" sz="2800" dirty="0" smtClean="0"/>
              <a:t>Danny is learning most of his new knowledge and skills by exploring things with his hands and mouth at this time.  Danny is picking up small toys such as rings or a block and most of what he is able to get into his hands goes into his mouth for exploration.  Danny will also look for a toy that he has dropped showing that he is gaining some understanding that toys do not disappear when they are out of sight.  </a:t>
            </a:r>
            <a:endParaRPr lang="en-US" sz="2800"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a:p>
        </p:txBody>
      </p:sp>
      <p:sp>
        <p:nvSpPr>
          <p:cNvPr id="6" name="Slide Number Placeholder 5"/>
          <p:cNvSpPr>
            <a:spLocks noGrp="1"/>
          </p:cNvSpPr>
          <p:nvPr>
            <p:ph type="sldNum" sz="quarter" idx="10"/>
          </p:nvPr>
        </p:nvSpPr>
        <p:spPr/>
        <p:txBody>
          <a:bodyPr/>
          <a:lstStyle/>
          <a:p>
            <a:pPr>
              <a:defRPr/>
            </a:pPr>
            <a:fld id="{375B5C1F-A8C5-424E-9894-3AA0CD7A156E}" type="slidenum">
              <a:rPr lang="en-US" smtClean="0"/>
              <a:pPr>
                <a:defRPr/>
              </a:pPr>
              <a:t>5</a:t>
            </a:fld>
            <a:endParaRPr lang="en-US" dirty="0"/>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Integrating outcomes measurement with Evaluation/Eligibility</a:t>
            </a:r>
            <a:endParaRPr lang="en-US" dirty="0"/>
          </a:p>
        </p:txBody>
      </p:sp>
      <p:sp>
        <p:nvSpPr>
          <p:cNvPr id="7" name="Text Placeholder 6"/>
          <p:cNvSpPr>
            <a:spLocks noGrp="1"/>
          </p:cNvSpPr>
          <p:nvPr>
            <p:ph type="body" idx="1"/>
          </p:nvPr>
        </p:nvSpPr>
        <p:spPr>
          <a:xfrm>
            <a:off x="457200" y="1676400"/>
            <a:ext cx="4040188" cy="639762"/>
          </a:xfrm>
        </p:spPr>
        <p:txBody>
          <a:bodyPr/>
          <a:lstStyle/>
          <a:p>
            <a:endParaRPr lang="en-US" dirty="0" smtClean="0"/>
          </a:p>
          <a:p>
            <a:endParaRPr lang="en-US" dirty="0" smtClean="0"/>
          </a:p>
          <a:p>
            <a:r>
              <a:rPr lang="en-US" dirty="0" smtClean="0"/>
              <a:t>Advantages</a:t>
            </a:r>
            <a:endParaRPr lang="en-US" dirty="0"/>
          </a:p>
        </p:txBody>
      </p:sp>
      <p:sp>
        <p:nvSpPr>
          <p:cNvPr id="8" name="Content Placeholder 7"/>
          <p:cNvSpPr>
            <a:spLocks noGrp="1"/>
          </p:cNvSpPr>
          <p:nvPr>
            <p:ph sz="half" idx="2"/>
          </p:nvPr>
        </p:nvSpPr>
        <p:spPr>
          <a:xfrm>
            <a:off x="533400" y="2514600"/>
            <a:ext cx="4040188" cy="3951288"/>
          </a:xfrm>
        </p:spPr>
        <p:txBody>
          <a:bodyPr>
            <a:normAutofit lnSpcReduction="10000"/>
          </a:bodyPr>
          <a:lstStyle/>
          <a:p>
            <a:r>
              <a:rPr lang="en-US" dirty="0"/>
              <a:t>Reinforces focus on functional development</a:t>
            </a:r>
            <a:endParaRPr lang="en-US" sz="1500" dirty="0"/>
          </a:p>
          <a:p>
            <a:r>
              <a:rPr lang="en-US" dirty="0"/>
              <a:t>Expedites outcome rating before intervention</a:t>
            </a:r>
            <a:endParaRPr lang="en-US" sz="1500" dirty="0"/>
          </a:p>
          <a:p>
            <a:r>
              <a:rPr lang="en-US" dirty="0" smtClean="0"/>
              <a:t>If </a:t>
            </a:r>
            <a:r>
              <a:rPr lang="en-US" dirty="0"/>
              <a:t>core evaluation team all children evaluated from that common lens</a:t>
            </a:r>
            <a:endParaRPr lang="en-US" sz="1500" dirty="0"/>
          </a:p>
          <a:p>
            <a:r>
              <a:rPr lang="en-US" dirty="0" smtClean="0"/>
              <a:t>If </a:t>
            </a:r>
            <a:r>
              <a:rPr lang="en-US" dirty="0"/>
              <a:t>using RBI as part of evaluation increased functional information is gathered</a:t>
            </a:r>
            <a:endParaRPr lang="en-US" sz="1500" dirty="0"/>
          </a:p>
          <a:p>
            <a:endParaRPr lang="en-US" dirty="0"/>
          </a:p>
        </p:txBody>
      </p:sp>
      <p:sp>
        <p:nvSpPr>
          <p:cNvPr id="9" name="Text Placeholder 8"/>
          <p:cNvSpPr>
            <a:spLocks noGrp="1"/>
          </p:cNvSpPr>
          <p:nvPr>
            <p:ph type="body" sz="quarter" idx="3"/>
          </p:nvPr>
        </p:nvSpPr>
        <p:spPr>
          <a:xfrm>
            <a:off x="4648200" y="1676400"/>
            <a:ext cx="4041775" cy="639762"/>
          </a:xfrm>
        </p:spPr>
        <p:txBody>
          <a:bodyPr/>
          <a:lstStyle/>
          <a:p>
            <a:r>
              <a:rPr lang="en-US" dirty="0" smtClean="0"/>
              <a:t>Disadvantages</a:t>
            </a:r>
            <a:endParaRPr lang="en-US" dirty="0"/>
          </a:p>
        </p:txBody>
      </p:sp>
      <p:sp>
        <p:nvSpPr>
          <p:cNvPr id="10" name="Content Placeholder 9"/>
          <p:cNvSpPr>
            <a:spLocks noGrp="1"/>
          </p:cNvSpPr>
          <p:nvPr>
            <p:ph sz="quarter" idx="4"/>
          </p:nvPr>
        </p:nvSpPr>
        <p:spPr>
          <a:xfrm>
            <a:off x="4648200" y="2362200"/>
            <a:ext cx="4041775" cy="3951288"/>
          </a:xfrm>
        </p:spPr>
        <p:txBody>
          <a:bodyPr/>
          <a:lstStyle/>
          <a:p>
            <a:r>
              <a:rPr lang="en-US" dirty="0"/>
              <a:t>Raters may not have enough information to make rating</a:t>
            </a:r>
          </a:p>
          <a:p>
            <a:r>
              <a:rPr lang="en-US" dirty="0" smtClean="0"/>
              <a:t>Evaluation </a:t>
            </a:r>
            <a:r>
              <a:rPr lang="en-US" dirty="0"/>
              <a:t>alone might not yield functional information </a:t>
            </a:r>
          </a:p>
          <a:p>
            <a:r>
              <a:rPr lang="en-US" dirty="0" smtClean="0"/>
              <a:t>Rating </a:t>
            </a:r>
            <a:r>
              <a:rPr lang="en-US" dirty="0"/>
              <a:t>with family can create a “mega meeting”</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Suggested Language for </a:t>
            </a:r>
            <a:br>
              <a:rPr lang="en-US" dirty="0" smtClean="0"/>
            </a:br>
            <a:r>
              <a:rPr lang="en-US" dirty="0" smtClean="0"/>
              <a:t>Talking with Families</a:t>
            </a:r>
            <a:endParaRPr lang="en-US" dirty="0"/>
          </a:p>
        </p:txBody>
      </p:sp>
      <p:sp>
        <p:nvSpPr>
          <p:cNvPr id="3" name="Content Placeholder 2"/>
          <p:cNvSpPr>
            <a:spLocks noGrp="1"/>
          </p:cNvSpPr>
          <p:nvPr>
            <p:ph idx="1"/>
          </p:nvPr>
        </p:nvSpPr>
        <p:spPr/>
        <p:txBody>
          <a:bodyPr/>
          <a:lstStyle/>
          <a:p>
            <a:pPr lvl="0"/>
            <a:r>
              <a:rPr lang="en-US" b="1" dirty="0"/>
              <a:t>Somewhat </a:t>
            </a:r>
            <a:r>
              <a:rPr lang="en-US" b="1" dirty="0" smtClean="0"/>
              <a:t>( rating of 5</a:t>
            </a:r>
            <a:r>
              <a:rPr lang="en-US" b="1" dirty="0"/>
              <a:t>)</a:t>
            </a:r>
            <a:endParaRPr lang="en-US" dirty="0"/>
          </a:p>
          <a:p>
            <a:pPr lvl="1"/>
            <a:r>
              <a:rPr lang="en-US" dirty="0"/>
              <a:t>Compared with his 18 month old peers, Johnny is somewhat where we would expect him to be at this age. This means that Johnny has some of the skills we would expect at this age in regard to (outcome) (you can list if you like), but he does not yet have all of the skills we would expect of this age across settings and situations which include (list functional skills child is lacking to be age appropriate).</a:t>
            </a:r>
          </a:p>
          <a:p>
            <a:endParaRPr lang="en-US" dirty="0"/>
          </a:p>
        </p:txBody>
      </p:sp>
    </p:spTree>
  </p:cSld>
  <p:clrMapOvr>
    <a:masterClrMapping/>
  </p:clrMapOvr>
  <p:transition>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Opportunities for Outcomes Measurement in IEP Process</a:t>
            </a:r>
            <a:endParaRPr lang="en-US" dirty="0"/>
          </a:p>
        </p:txBody>
      </p:sp>
      <p:sp>
        <p:nvSpPr>
          <p:cNvPr id="3" name="Content Placeholder 2"/>
          <p:cNvSpPr>
            <a:spLocks noGrp="1"/>
          </p:cNvSpPr>
          <p:nvPr>
            <p:ph idx="1"/>
          </p:nvPr>
        </p:nvSpPr>
        <p:spPr>
          <a:xfrm>
            <a:off x="914400" y="2057400"/>
            <a:ext cx="8229600" cy="4187952"/>
          </a:xfrm>
        </p:spPr>
        <p:txBody>
          <a:bodyPr/>
          <a:lstStyle/>
          <a:p>
            <a:r>
              <a:rPr lang="en-US" dirty="0"/>
              <a:t>EI Transition Meeting</a:t>
            </a:r>
          </a:p>
          <a:p>
            <a:r>
              <a:rPr lang="en-US" dirty="0"/>
              <a:t>Play-Based Assessment </a:t>
            </a:r>
          </a:p>
          <a:p>
            <a:r>
              <a:rPr lang="en-US" dirty="0"/>
              <a:t>Parent Input</a:t>
            </a:r>
          </a:p>
          <a:p>
            <a:r>
              <a:rPr lang="en-US" dirty="0"/>
              <a:t>IEP Development/Eligibility</a:t>
            </a:r>
          </a:p>
          <a:p>
            <a:r>
              <a:rPr lang="en-US" dirty="0"/>
              <a:t>Ongoing Intervention</a:t>
            </a:r>
          </a:p>
          <a:p>
            <a:r>
              <a:rPr lang="en-US" dirty="0"/>
              <a:t>Collaborative Annual Review</a:t>
            </a:r>
          </a:p>
          <a:p>
            <a:r>
              <a:rPr lang="en-US" dirty="0"/>
              <a:t>Transition/Exit</a:t>
            </a:r>
          </a:p>
          <a:p>
            <a:endParaRPr lang="en-US" dirty="0"/>
          </a:p>
        </p:txBody>
      </p:sp>
    </p:spTree>
  </p:cSld>
  <p:clrMapOvr>
    <a:masterClrMapping/>
  </p:clrMapOvr>
  <p:transition>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Implementation </a:t>
            </a:r>
            <a:r>
              <a:rPr lang="en-US" b="1" dirty="0" smtClean="0"/>
              <a:t>‘AHAs’</a:t>
            </a:r>
            <a:endParaRPr lang="en-US" dirty="0"/>
          </a:p>
        </p:txBody>
      </p:sp>
      <p:sp>
        <p:nvSpPr>
          <p:cNvPr id="3" name="Content Placeholder 2"/>
          <p:cNvSpPr>
            <a:spLocks noGrp="1"/>
          </p:cNvSpPr>
          <p:nvPr>
            <p:ph idx="1"/>
          </p:nvPr>
        </p:nvSpPr>
        <p:spPr/>
        <p:txBody>
          <a:bodyPr/>
          <a:lstStyle/>
          <a:p>
            <a:r>
              <a:rPr lang="en-US" dirty="0" smtClean="0"/>
              <a:t>Formatting </a:t>
            </a:r>
            <a:r>
              <a:rPr lang="en-US" dirty="0"/>
              <a:t>evaluation narrative in 3 outcome areas actually saves time &amp; makes the discussion more meaningful for families.</a:t>
            </a:r>
          </a:p>
          <a:p>
            <a:r>
              <a:rPr lang="en-US" dirty="0" smtClean="0"/>
              <a:t>Staff </a:t>
            </a:r>
            <a:r>
              <a:rPr lang="en-US" dirty="0"/>
              <a:t>have entered into a stronger partnership with families, sharing the responsibility for the evaluation narrative with the families to provide the information that isn’t collected by the assessment tool.</a:t>
            </a:r>
          </a:p>
          <a:p>
            <a:endParaRPr lang="en-US" dirty="0"/>
          </a:p>
        </p:txBody>
      </p:sp>
    </p:spTree>
  </p:cSld>
  <p:clrMapOvr>
    <a:masterClrMapping/>
  </p:clrMapOvr>
  <p:transition>
    <p:split orient="vert"/>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378&quot;&gt;&lt;object type=&quot;3&quot; unique_id=&quot;10645&quot;&gt;&lt;property id=&quot;20148&quot; value=&quot;5&quot;/&gt;&lt;property id=&quot;20300&quot; value=&quot;Slide 1 - &amp;quot;Orientation for New Staff&amp;quot;&quot;/&gt;&lt;property id=&quot;20307&quot; value=&quot;925&quot;/&gt;&lt;/object&gt;&lt;object type=&quot;3&quot; unique_id=&quot;10646&quot;&gt;&lt;property id=&quot;20148&quot; value=&quot;5&quot;/&gt;&lt;property id=&quot;20300&quot; value=&quot;Slide 2 - &amp;quot;What We Will Cover&amp;quot;&quot;/&gt;&lt;property id=&quot;20307&quot; value=&quot;924&quot;/&gt;&lt;/object&gt;&lt;object type=&quot;3&quot; unique_id=&quot;10647&quot;&gt;&lt;property id=&quot;20148&quot; value=&quot;5&quot;/&gt;&lt;property id=&quot;20300&quot; value=&quot;Slide 3&quot;/&gt;&lt;property id=&quot;20307&quot; value=&quot;926&quot;/&gt;&lt;/object&gt;&lt;object type=&quot;3&quot; unique_id=&quot;10648&quot;&gt;&lt;property id=&quot;20148&quot; value=&quot;5&quot;/&gt;&lt;property id=&quot;20300&quot; value=&quot;Slide 4 - &amp;quot;Why?&amp;quot;&quot;/&gt;&lt;property id=&quot;20307&quot; value=&quot;927&quot;/&gt;&lt;/object&gt;&lt;object type=&quot;3&quot; unique_id=&quot;10649&quot;&gt;&lt;property id=&quot;20148&quot; value=&quot;5&quot;/&gt;&lt;property id=&quot;20300&quot; value=&quot;Slide 5 - &amp;quot;Federal Forces Proving Impetus for Data on Child Outcomes&amp;quot;&quot;/&gt;&lt;property id=&quot;20307&quot; value=&quot;928&quot;/&gt;&lt;/object&gt;&lt;object type=&quot;3&quot; unique_id=&quot;10650&quot;&gt;&lt;property id=&quot;20148&quot; value=&quot;5&quot;/&gt;&lt;property id=&quot;20300&quot; value=&quot;Slide 6 - &amp;quot;Individuals with Disabilities Education Act&amp;quot;&quot;/&gt;&lt;property id=&quot;20307&quot; value=&quot;929&quot;/&gt;&lt;/object&gt;&lt;object type=&quot;3&quot; unique_id=&quot;10651&quot;&gt;&lt;property id=&quot;20148&quot; value=&quot;5&quot;/&gt;&lt;property id=&quot;20300&quot; value=&quot;Slide 7 - &amp;quot;Family Indicator: C4&amp;#x0D;&amp;#x0A;&amp;quot;&quot;/&gt;&lt;property id=&quot;20307&quot; value=&quot;930&quot;/&gt;&lt;/object&gt;&lt;object type=&quot;3&quot; unique_id=&quot;10652&quot;&gt;&lt;property id=&quot;20148&quot; value=&quot;5&quot;/&gt;&lt;property id=&quot;20300&quot; value=&quot;Slide 8 - &amp;quot;APR Requirements for Part C&amp;quot;&quot;/&gt;&lt;property id=&quot;20307&quot; value=&quot;931&quot;/&gt;&lt;/object&gt;&lt;object type=&quot;3&quot; unique_id=&quot;10653&quot;&gt;&lt;property id=&quot;20148&quot; value=&quot;5&quot;/&gt;&lt;property id=&quot;20300&quot; value=&quot;Slide 9 - &amp;quot;APR Requirements for Part B, Section 619 Preschool Programs&amp;quot;&quot;/&gt;&lt;property id=&quot;20307&quot; value=&quot;932&quot;/&gt;&lt;/object&gt;&lt;object type=&quot;3&quot; unique_id=&quot;10654&quot;&gt;&lt;property id=&quot;20148&quot; value=&quot;5&quot;/&gt;&lt;property id=&quot;20300&quot; value=&quot;Slide 10 - &amp;quot;State Approaches for Family Indicator&amp;quot;&quot;/&gt;&lt;property id=&quot;20307&quot; value=&quot;933&quot;/&gt;&lt;/object&gt;&lt;object type=&quot;3&quot; unique_id=&quot;10655&quot;&gt;&lt;property id=&quot;20148&quot; value=&quot;5&quot;/&gt;&lt;property id=&quot;20300&quot; value=&quot;Slide 11 - &amp;quot;Comparison of the ECO and NCSEAM instruments in relation to content&amp;quot;&quot;/&gt;&lt;property id=&quot;20307&quot; value=&quot;934&quot;/&gt;&lt;/object&gt;&lt;object type=&quot;3&quot; unique_id=&quot;10656&quot;&gt;&lt;property id=&quot;20148&quot; value=&quot;5&quot;/&gt;&lt;property id=&quot;20300&quot; value=&quot;Slide 12 - &amp;quot;Challenges Related to Family Surveys&amp;quot;&quot;/&gt;&lt;property id=&quot;20307&quot; value=&quot;935&quot;/&gt;&lt;/object&gt;&lt;object type=&quot;3&quot; unique_id=&quot;10657&quot;&gt;&lt;property id=&quot;20148&quot; value=&quot;5&quot;/&gt;&lt;property id=&quot;20300&quot; value=&quot;Slide 13&quot;/&gt;&lt;property id=&quot;20307&quot; value=&quot;936&quot;/&gt;&lt;/object&gt;&lt;object type=&quot;3&quot; unique_id=&quot;10658&quot;&gt;&lt;property id=&quot;20148&quot; value=&quot;5&quot;/&gt;&lt;property id=&quot;20300&quot; value=&quot;Slide 14 - &amp;quot;Goal of Early Intervention and &amp;#x0D;&amp;#x0A;Early Childhood Special Education&amp;quot;&quot;/&gt;&lt;property id=&quot;20307&quot; value=&quot;937&quot;/&gt;&lt;/object&gt;&lt;object type=&quot;3&quot; unique_id=&quot;10659&quot;&gt;&lt;property id=&quot;20148&quot; value=&quot;5&quot;/&gt;&lt;property id=&quot;20300&quot; value=&quot;Slide 15&quot;/&gt;&lt;property id=&quot;20307&quot; value=&quot;938&quot;/&gt;&lt;/object&gt;&lt;object type=&quot;3&quot; unique_id=&quot;10660&quot;&gt;&lt;property id=&quot;20148&quot; value=&quot;5&quot;/&gt;&lt;property id=&quot;20300&quot; value=&quot;Slide 16 - &amp;quot;Three Child Outcomes&amp;quot;&quot;/&gt;&lt;property id=&quot;20307&quot; value=&quot;939&quot;/&gt;&lt;/object&gt;&lt;object type=&quot;3&quot; unique_id=&quot;10661&quot;&gt;&lt;property id=&quot;20148&quot; value=&quot;5&quot;/&gt;&lt;property id=&quot;20300&quot; value=&quot;Slide 17 - &amp;quot;Outcomes Are Functional&amp;quot;&quot;/&gt;&lt;property id=&quot;20307&quot; value=&quot;940&quot;/&gt;&lt;/object&gt;&lt;object type=&quot;3&quot; unique_id=&quot;10662&quot;&gt;&lt;property id=&quot;20148&quot; value=&quot;5&quot;/&gt;&lt;property id=&quot;20300&quot; value=&quot;Slide 18 - &amp;quot;Functional Outcomes are NOT&amp;quot;&quot;/&gt;&lt;property id=&quot;20307&quot; value=&quot;941&quot;/&gt;&lt;/object&gt;&lt;object type=&quot;3&quot; unique_id=&quot;10663&quot;&gt;&lt;property id=&quot;20148&quot; value=&quot;5&quot;/&gt;&lt;property id=&quot;20300&quot; value=&quot;Slide 19 - &amp;quot;Functional Outcomes&amp;quot;&quot;/&gt;&lt;property id=&quot;20307&quot; value=&quot;942&quot;/&gt;&lt;/object&gt;&lt;object type=&quot;3&quot; unique_id=&quot;10664&quot;&gt;&lt;property id=&quot;20148&quot; value=&quot;5&quot;/&gt;&lt;property id=&quot;20300&quot; value=&quot;Slide 20 - &amp;quot;Thinking Functionally&amp;quot;&quot;/&gt;&lt;property id=&quot;20307&quot; value=&quot;943&quot;/&gt;&lt;/object&gt;&lt;object type=&quot;3&quot; unique_id=&quot;10665&quot;&gt;&lt;property id=&quot;20148&quot; value=&quot;5&quot;/&gt;&lt;property id=&quot;20300&quot; value=&quot;Slide 21 - &amp;quot;Children Have Positive &amp;#x0D;&amp;#x0A;Social Relationships &amp;quot;&quot;/&gt;&lt;property id=&quot;20307&quot; value=&quot;944&quot;/&gt;&lt;/object&gt;&lt;object type=&quot;3&quot; unique_id=&quot;10666&quot;&gt;&lt;property id=&quot;20148&quot; value=&quot;5&quot;/&gt;&lt;property id=&quot;20300&quot; value=&quot;Slide 22 - &amp;quot;Children Acquire and Use   Knowledge and Skills &amp;quot;&quot;/&gt;&lt;property id=&quot;20307&quot; value=&quot;945&quot;/&gt;&lt;/object&gt;&lt;object type=&quot;3&quot; unique_id=&quot;10667&quot;&gt;&lt;property id=&quot;20148&quot; value=&quot;5&quot;/&gt;&lt;property id=&quot;20300&quot; value=&quot;Slide 23 - &amp;quot;Children Take Appropriate Action to Meet Their Needs &amp;quot;&quot;/&gt;&lt;property id=&quot;20307&quot; value=&quot;946&quot;/&gt;&lt;/object&gt;&lt;object type=&quot;3&quot; unique_id=&quot;10668&quot;&gt;&lt;property id=&quot;20148&quot; value=&quot;5&quot;/&gt;&lt;property id=&quot;20300&quot; value=&quot;Slide 24 - &amp;quot;Taking Action to Meet Needs&amp;quot;&quot;/&gt;&lt;property id=&quot;20307&quot; value=&quot;947&quot;/&gt;&lt;/object&gt;&lt;object type=&quot;3&quot; unique_id=&quot;10669&quot;&gt;&lt;property id=&quot;20148&quot; value=&quot;5&quot;/&gt;&lt;property id=&quot;20300&quot; value=&quot;Slide 25 - &amp;quot;Outcomes Reflect Global Functioning&amp;quot;&quot;/&gt;&lt;property id=&quot;20307&quot; value=&quot;948&quot;/&gt;&lt;/object&gt;&lt;object type=&quot;3&quot; unique_id=&quot;10670&quot;&gt;&lt;property id=&quot;20148&quot; value=&quot;5&quot;/&gt;&lt;property id=&quot;20300&quot; value=&quot;Slide 26 - &amp;quot;OSEP Reporting Categories&amp;#x0D;&amp;#x0A;Percentage of children who: &amp;#x0D;&amp;#x0A;&amp;quot;&quot;/&gt;&lt;property id=&quot;20307&quot; value=&quot;949&quot;/&gt;&lt;/object&gt;&lt;object type=&quot;3&quot; unique_id=&quot;10671&quot;&gt;&lt;property id=&quot;20148&quot; value=&quot;5&quot;/&gt;&lt;property id=&quot;20300&quot; value=&quot;Slide 27 - &amp;quot;Helping Children Move Toward Age-Expected Functioning &amp;quot;&quot;/&gt;&lt;property id=&quot;20307&quot; value=&quot;950&quot;/&gt;&lt;/object&gt;&lt;object type=&quot;3&quot; unique_id=&quot;10672&quot;&gt;&lt;property id=&quot;20148&quot; value=&quot;5&quot;/&gt;&lt;property id=&quot;20300&quot; value=&quot;Slide 28&quot;/&gt;&lt;property id=&quot;20307&quot; value=&quot;951&quot;/&gt;&lt;/object&gt;&lt;object type=&quot;3&quot; unique_id=&quot;10673&quot;&gt;&lt;property id=&quot;20148&quot; value=&quot;5&quot;/&gt;&lt;property id=&quot;20300&quot; value=&quot;Slide 29&quot;/&gt;&lt;property id=&quot;20307&quot; value=&quot;952&quot;/&gt;&lt;/object&gt;&lt;object type=&quot;3&quot; unique_id=&quot;10674&quot;&gt;&lt;property id=&quot;20148&quot; value=&quot;5&quot;/&gt;&lt;property id=&quot;20300&quot; value=&quot;Slide 30&quot;/&gt;&lt;property id=&quot;20307&quot; value=&quot;953&quot;/&gt;&lt;/object&gt;&lt;object type=&quot;3&quot; unique_id=&quot;10675&quot;&gt;&lt;property id=&quot;20148&quot; value=&quot;5&quot;/&gt;&lt;property id=&quot;20300&quot; value=&quot;Slide 31&quot;/&gt;&lt;property id=&quot;20307&quot; value=&quot;954&quot;/&gt;&lt;/object&gt;&lt;object type=&quot;3&quot; unique_id=&quot;10676&quot;&gt;&lt;property id=&quot;20148&quot; value=&quot;5&quot;/&gt;&lt;property id=&quot;20300&quot; value=&quot;Slide 32 - &amp;quot;Key Point&amp;quot;&quot;/&gt;&lt;property id=&quot;20307&quot; value=&quot;955&quot;/&gt;&lt;/object&gt;&lt;object type=&quot;3&quot; unique_id=&quot;10677&quot;&gt;&lt;property id=&quot;20148&quot; value=&quot;5&quot;/&gt;&lt;property id=&quot;20300&quot; value=&quot;Slide 33 - &amp;quot;Understanding the reporting categories a - e&amp;quot;&quot;/&gt;&lt;property id=&quot;20307&quot; value=&quot;956&quot;/&gt;&lt;/object&gt;&lt;object type=&quot;3&quot; unique_id=&quot;10678&quot;&gt;&lt;property id=&quot;20148&quot; value=&quot;5&quot;/&gt;&lt;property id=&quot;20300&quot; value=&quot;Slide 34&quot;/&gt;&lt;property id=&quot;20307&quot; value=&quot;957&quot;/&gt;&lt;/object&gt;&lt;object type=&quot;3&quot; unique_id=&quot;10679&quot;&gt;&lt;property id=&quot;20148&quot; value=&quot;5&quot;/&gt;&lt;property id=&quot;20300&quot; value=&quot;Slide 35&quot;/&gt;&lt;property id=&quot;20307&quot; value=&quot;958&quot;/&gt;&lt;/object&gt;&lt;object type=&quot;3&quot; unique_id=&quot;10680&quot;&gt;&lt;property id=&quot;20148&quot; value=&quot;5&quot;/&gt;&lt;property id=&quot;20300&quot; value=&quot;Slide 36&quot;/&gt;&lt;property id=&quot;20307&quot; value=&quot;959&quot;/&gt;&lt;/object&gt;&lt;object type=&quot;3&quot; unique_id=&quot;10681&quot;&gt;&lt;property id=&quot;20148&quot; value=&quot;5&quot;/&gt;&lt;property id=&quot;20300&quot; value=&quot;Slide 37&quot;/&gt;&lt;property id=&quot;20307&quot; value=&quot;960&quot;/&gt;&lt;/object&gt;&lt;object type=&quot;3&quot; unique_id=&quot;10682&quot;&gt;&lt;property id=&quot;20148&quot; value=&quot;5&quot;/&gt;&lt;property id=&quot;20300&quot; value=&quot;Slide 38&quot;/&gt;&lt;property id=&quot;20307&quot; value=&quot;961&quot;/&gt;&lt;/object&gt;&lt;object type=&quot;3&quot; unique_id=&quot;10683&quot;&gt;&lt;property id=&quot;20148&quot; value=&quot;5&quot;/&gt;&lt;property id=&quot;20300&quot; value=&quot;Slide 39&quot;/&gt;&lt;property id=&quot;20307&quot; value=&quot;962&quot;/&gt;&lt;/object&gt;&lt;object type=&quot;3&quot; unique_id=&quot;10684&quot;&gt;&lt;property id=&quot;20148&quot; value=&quot;5&quot;/&gt;&lt;property id=&quot;20300&quot; value=&quot;Slide 40&quot;/&gt;&lt;property id=&quot;20307&quot; value=&quot;963&quot;/&gt;&lt;/object&gt;&lt;object type=&quot;3&quot; unique_id=&quot;10685&quot;&gt;&lt;property id=&quot;20148&quot; value=&quot;5&quot;/&gt;&lt;property id=&quot;20300&quot; value=&quot;Slide 41&quot;/&gt;&lt;property id=&quot;20307&quot; value=&quot;964&quot;/&gt;&lt;/object&gt;&lt;object type=&quot;3&quot; unique_id=&quot;10686&quot;&gt;&lt;property id=&quot;20148&quot; value=&quot;5&quot;/&gt;&lt;property id=&quot;20300&quot; value=&quot;Slide 42&quot;/&gt;&lt;property id=&quot;20307&quot; value=&quot;965&quot;/&gt;&lt;/object&gt;&lt;object type=&quot;3&quot; unique_id=&quot;10687&quot;&gt;&lt;property id=&quot;20148&quot; value=&quot;5&quot;/&gt;&lt;property id=&quot;20300&quot; value=&quot;Slide 43&quot;/&gt;&lt;property id=&quot;20307&quot; value=&quot;966&quot;/&gt;&lt;/object&gt;&lt;object type=&quot;3&quot; unique_id=&quot;10688&quot;&gt;&lt;property id=&quot;20148&quot; value=&quot;5&quot;/&gt;&lt;property id=&quot;20300&quot; value=&quot;Slide 44&quot;/&gt;&lt;property id=&quot;20307&quot; value=&quot;967&quot;/&gt;&lt;/object&gt;&lt;object type=&quot;3&quot; unique_id=&quot;10689&quot;&gt;&lt;property id=&quot;20148&quot; value=&quot;5&quot;/&gt;&lt;property id=&quot;20300&quot; value=&quot;Slide 45&quot;/&gt;&lt;property id=&quot;20307&quot; value=&quot;968&quot;/&gt;&lt;/object&gt;&lt;object type=&quot;3&quot; unique_id=&quot;10690&quot;&gt;&lt;property id=&quot;20148&quot; value=&quot;5&quot;/&gt;&lt;property id=&quot;20300&quot; value=&quot;Slide 46&quot;/&gt;&lt;property id=&quot;20307&quot; value=&quot;969&quot;/&gt;&lt;/object&gt;&lt;object type=&quot;3&quot; unique_id=&quot;10691&quot;&gt;&lt;property id=&quot;20148&quot; value=&quot;5&quot;/&gt;&lt;property id=&quot;20300&quot; value=&quot;Slide 47&quot;/&gt;&lt;property id=&quot;20307&quot; value=&quot;970&quot;/&gt;&lt;/object&gt;&lt;object type=&quot;3&quot; unique_id=&quot;10692&quot;&gt;&lt;property id=&quot;20148&quot; value=&quot;5&quot;/&gt;&lt;property id=&quot;20300&quot; value=&quot;Slide 48 - &amp;quot;The Summary Statements&amp;quot;&quot;/&gt;&lt;property id=&quot;20307&quot; value=&quot;971&quot;/&gt;&lt;/object&gt;&lt;object type=&quot;3&quot; unique_id=&quot;10693&quot;&gt;&lt;property id=&quot;20148&quot; value=&quot;5&quot;/&gt;&lt;property id=&quot;20300&quot; value=&quot;Slide 49 - &amp;quot;The Summary Statements&amp;quot;&quot;/&gt;&lt;property id=&quot;20307&quot; value=&quot;972&quot;/&gt;&lt;/object&gt;&lt;object type=&quot;3&quot; unique_id=&quot;10694&quot;&gt;&lt;property id=&quot;20148&quot; value=&quot;5&quot;/&gt;&lt;property id=&quot;20300&quot; value=&quot;Slide 50 - &amp;quot;The concepts are easier than the words or the formulas&amp;quot;&quot;/&gt;&lt;property id=&quot;20307&quot; value=&quot;973&quot;/&gt;&lt;/object&gt;&lt;object type=&quot;3&quot; unique_id=&quot;10695&quot;&gt;&lt;property id=&quot;20148&quot; value=&quot;5&quot;/&gt;&lt;property id=&quot;20300&quot; value=&quot;Slide 51&quot;/&gt;&lt;property id=&quot;20307&quot; value=&quot;974&quot;/&gt;&lt;/object&gt;&lt;object type=&quot;3&quot; unique_id=&quot;10696&quot;&gt;&lt;property id=&quot;20148&quot; value=&quot;5&quot;/&gt;&lt;property id=&quot;20300&quot; value=&quot;Slide 52 - &amp;quot;All approaches have challenges&amp;quot;&quot;/&gt;&lt;property id=&quot;20307&quot; value=&quot;975&quot;/&gt;&lt;/object&gt;&lt;object type=&quot;3&quot; unique_id=&quot;10697&quot;&gt;&lt;property id=&quot;20148&quot; value=&quot;5&quot;/&gt;&lt;property id=&quot;20300&quot; value=&quot;Slide 53 - &amp;quot;All approaches have challenges&amp;quot;&quot;/&gt;&lt;property id=&quot;20307&quot; value=&quot;976&quot;/&gt;&lt;/object&gt;&lt;object type=&quot;3&quot; unique_id=&quot;10698&quot;&gt;&lt;property id=&quot;20148&quot; value=&quot;5&quot;/&gt;&lt;property id=&quot;20300&quot; value=&quot;Slide 54 - &amp;quot;All approaches have challenges&amp;quot;&quot;/&gt;&lt;property id=&quot;20307&quot; value=&quot;977&quot;/&gt;&lt;/object&gt;&lt;object type=&quot;3&quot; unique_id=&quot;10699&quot;&gt;&lt;property id=&quot;20148&quot; value=&quot;5&quot;/&gt;&lt;property id=&quot;20300&quot; value=&quot;Slide 55 - &amp;quot;Themes of Agenda Sessions&amp;quot;&quot;/&gt;&lt;property id=&quot;20307&quot; value=&quot;978&quot;/&gt;&lt;/object&gt;&lt;object type=&quot;3&quot; unique_id=&quot;10700&quot;&gt;&lt;property id=&quot;20148&quot; value=&quot;5&quot;/&gt;&lt;property id=&quot;20300&quot; value=&quot;Slide 56 - &amp;quot;Themes of Agenda Sessions&amp;quot;&quot;/&gt;&lt;property id=&quot;20307&quot; value=&quot;979&quot;/&gt;&lt;/object&gt;&lt;object type=&quot;3&quot; unique_id=&quot;10701&quot;&gt;&lt;property id=&quot;20148&quot; value=&quot;5&quot;/&gt;&lt;property id=&quot;20300&quot; value=&quot;Slide 57&quot;/&gt;&lt;property id=&quot;20307&quot; value=&quot;980&quot;/&gt;&lt;/object&gt;&lt;/object&gt;&lt;object type=&quot;8&quot; unique_id=&quot;10424&quot;&gt;&lt;/object&gt;&lt;/object&gt;&lt;/database&gt;"/>
  <p:tag name="SECTOMILLISECCONVERTED" val="1"/>
</p:tagLst>
</file>

<file path=ppt/theme/theme1.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Default Design-First child">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Default Design-Second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8_Default Design-Third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9_Default Design-Fourth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0_Default Design-Fifth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14156</TotalTime>
  <Words>1814</Words>
  <Application>Microsoft Office PowerPoint</Application>
  <PresentationFormat>On-screen Show (4:3)</PresentationFormat>
  <Paragraphs>173</Paragraphs>
  <Slides>16</Slides>
  <Notes>16</Notes>
  <HiddenSlides>0</HiddenSlides>
  <MMClips>0</MMClips>
  <ScaleCrop>false</ScaleCrop>
  <HeadingPairs>
    <vt:vector size="4" baseType="variant">
      <vt:variant>
        <vt:lpstr>Theme</vt:lpstr>
      </vt:variant>
      <vt:variant>
        <vt:i4>6</vt:i4>
      </vt:variant>
      <vt:variant>
        <vt:lpstr>Slide Titles</vt:lpstr>
      </vt:variant>
      <vt:variant>
        <vt:i4>16</vt:i4>
      </vt:variant>
    </vt:vector>
  </HeadingPairs>
  <TitlesOfParts>
    <vt:vector size="22" baseType="lpstr">
      <vt:lpstr>3_Default Design</vt:lpstr>
      <vt:lpstr>6_Default Design-First child</vt:lpstr>
      <vt:lpstr>7_Default Design-Second child</vt:lpstr>
      <vt:lpstr>8_Default Design-Third child</vt:lpstr>
      <vt:lpstr>9_Default Design-Fourth child</vt:lpstr>
      <vt:lpstr>10_Default Design-Fifth child</vt:lpstr>
      <vt:lpstr>   Introduction to Integrating Outcomes Measurement with IFSP and IEP Processes  Come Together!</vt:lpstr>
      <vt:lpstr>Measuring Child and Family Outcomes Conference -- 2007 </vt:lpstr>
      <vt:lpstr> ‘Child Progress Determination Questions to Guide the Discussion of Functional Indicators’</vt:lpstr>
      <vt:lpstr>‘Current Functional Strength’</vt:lpstr>
      <vt:lpstr>Assessment Summary-Outcome 2</vt:lpstr>
      <vt:lpstr>Integrating outcomes measurement with Evaluation/Eligibility</vt:lpstr>
      <vt:lpstr>Suggested Language for  Talking with Families</vt:lpstr>
      <vt:lpstr>Opportunities for Outcomes Measurement in IEP Process</vt:lpstr>
      <vt:lpstr>Implementation ‘AHAs’</vt:lpstr>
      <vt:lpstr>Outcomes-IFSP/IEP Think Tank-2010 Participants</vt:lpstr>
      <vt:lpstr>IFSP/IEP-Outcomes Flow Charts</vt:lpstr>
      <vt:lpstr>Slide 12</vt:lpstr>
      <vt:lpstr>Integrating Child Outcomes Measurement  Into the IFSP Process </vt:lpstr>
      <vt:lpstr>Completing the COST</vt:lpstr>
      <vt:lpstr>COST into IFSP Outcomes/Intervention</vt:lpstr>
      <vt:lpstr>Fast Forward to TODAY!!</vt:lpstr>
    </vt:vector>
  </TitlesOfParts>
  <Company>unc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Longitudinal -  OSEP Leadership Mtng </dc:title>
  <dc:creator>ECO</dc:creator>
  <cp:lastModifiedBy>Kathi</cp:lastModifiedBy>
  <cp:revision>851</cp:revision>
  <dcterms:created xsi:type="dcterms:W3CDTF">2008-03-27T18:39:34Z</dcterms:created>
  <dcterms:modified xsi:type="dcterms:W3CDTF">2011-09-13T19:12:00Z</dcterms:modified>
</cp:coreProperties>
</file>