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2" r:id="rId5"/>
    <p:sldId id="274" r:id="rId6"/>
    <p:sldId id="265" r:id="rId7"/>
    <p:sldId id="263" r:id="rId8"/>
    <p:sldId id="264" r:id="rId9"/>
    <p:sldId id="275" r:id="rId10"/>
    <p:sldId id="267" r:id="rId11"/>
    <p:sldId id="266" r:id="rId12"/>
    <p:sldId id="272" r:id="rId13"/>
    <p:sldId id="259" r:id="rId14"/>
    <p:sldId id="269" r:id="rId15"/>
    <p:sldId id="271" r:id="rId16"/>
    <p:sldId id="276" r:id="rId17"/>
    <p:sldId id="268" r:id="rId18"/>
    <p:sldId id="273" r:id="rId19"/>
    <p:sldId id="261" r:id="rId20"/>
    <p:sldId id="25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156" y="15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31E6-8D7F-465A-A665-4472AD3750CF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5488-A8B2-4EC9-8053-AF224037F8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1071-F032-4413-8767-FDED35D9E89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3D01-258D-4871-ACDB-40A217806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49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Profile/ Summary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3D01-258D-4871-ACDB-40A2178068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4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F400-4A4A-4460-B6E4-84E454A92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353978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0FA16B60-F883-4A83-A117-9F91DF10D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="" xmlns:p14="http://schemas.microsoft.com/office/powerpoint/2010/main" val="245130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80E3-A0A0-4B54-9A08-FADF0B3C1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989731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A9B7-D374-46D7-9E1F-46E6FBCE3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117479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4B50-DEDC-4327-9141-8214D9050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2788194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70B0-7FC4-4144-A95C-BB3C2C5C5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3367852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683E-FA32-4EB9-A1BE-E59E3D936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1741901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5CA4-9145-489A-A3CD-E89590293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="" xmlns:p14="http://schemas.microsoft.com/office/powerpoint/2010/main" val="1825523278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1A89-F0CC-41BB-AB66-A0A818442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366183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167235-9BF1-4D05-B128-D99BCE3EB5CA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D0A9EB-371C-4579-BAFC-64275AAEA0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22456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F0F95A-7862-4D59-81C9-41A5867CDB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00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#qi06"/><Relationship Id="rId13" Type="http://schemas.openxmlformats.org/officeDocument/2006/relationships/hyperlink" Target="#qi11"/><Relationship Id="rId18" Type="http://schemas.openxmlformats.org/officeDocument/2006/relationships/hyperlink" Target="#qi16"/><Relationship Id="rId3" Type="http://schemas.openxmlformats.org/officeDocument/2006/relationships/hyperlink" Target="#qi01"/><Relationship Id="rId7" Type="http://schemas.openxmlformats.org/officeDocument/2006/relationships/hyperlink" Target="#qi05"/><Relationship Id="rId12" Type="http://schemas.openxmlformats.org/officeDocument/2006/relationships/hyperlink" Target="#qi10"/><Relationship Id="rId17" Type="http://schemas.openxmlformats.org/officeDocument/2006/relationships/hyperlink" Target="#qi15"/><Relationship Id="rId2" Type="http://schemas.openxmlformats.org/officeDocument/2006/relationships/notesSlide" Target="../notesSlides/notesSlide1.xml"/><Relationship Id="rId16" Type="http://schemas.openxmlformats.org/officeDocument/2006/relationships/hyperlink" Target="#qi14"/><Relationship Id="rId1" Type="http://schemas.openxmlformats.org/officeDocument/2006/relationships/slideLayout" Target="../slideLayouts/slideLayout7.xml"/><Relationship Id="rId6" Type="http://schemas.openxmlformats.org/officeDocument/2006/relationships/hyperlink" Target="#qi04"/><Relationship Id="rId11" Type="http://schemas.openxmlformats.org/officeDocument/2006/relationships/hyperlink" Target="#qi09"/><Relationship Id="rId5" Type="http://schemas.openxmlformats.org/officeDocument/2006/relationships/hyperlink" Target="#qi03"/><Relationship Id="rId15" Type="http://schemas.openxmlformats.org/officeDocument/2006/relationships/hyperlink" Target="#qi13"/><Relationship Id="rId10" Type="http://schemas.openxmlformats.org/officeDocument/2006/relationships/hyperlink" Target="#qi08"/><Relationship Id="rId4" Type="http://schemas.openxmlformats.org/officeDocument/2006/relationships/hyperlink" Target="#qi02"/><Relationship Id="rId9" Type="http://schemas.openxmlformats.org/officeDocument/2006/relationships/hyperlink" Target="#qi07"/><Relationship Id="rId14" Type="http://schemas.openxmlformats.org/officeDocument/2006/relationships/hyperlink" Target="#qi12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6187"/>
            <a:ext cx="7772400" cy="1470025"/>
          </a:xfrm>
        </p:spPr>
        <p:txBody>
          <a:bodyPr/>
          <a:lstStyle/>
          <a:p>
            <a:pPr marL="1371600" algn="l"/>
            <a:r>
              <a:rPr lang="en-US" sz="4000" dirty="0" smtClean="0">
                <a:solidFill>
                  <a:srgbClr val="7030A0"/>
                </a:solidFill>
              </a:rPr>
              <a:t>ECO Family Experiences and Outcomes measurement system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6858000" cy="914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Siobhan Colgan, ECO at FPG</a:t>
            </a:r>
          </a:p>
          <a:p>
            <a:r>
              <a:rPr lang="en-US" sz="1600" dirty="0" smtClean="0"/>
              <a:t>Chelsea </a:t>
            </a:r>
            <a:r>
              <a:rPr lang="en-US" sz="1600" dirty="0" err="1" smtClean="0"/>
              <a:t>Guillen</a:t>
            </a:r>
            <a:r>
              <a:rPr lang="en-US" sz="1600" dirty="0" smtClean="0"/>
              <a:t>, Illinois </a:t>
            </a:r>
          </a:p>
          <a:p>
            <a:r>
              <a:rPr lang="en-US" sz="1600" dirty="0" smtClean="0"/>
              <a:t>Melissa </a:t>
            </a:r>
            <a:r>
              <a:rPr lang="en-US" sz="1600" dirty="0" err="1" smtClean="0"/>
              <a:t>Raspa</a:t>
            </a:r>
            <a:r>
              <a:rPr lang="en-US" sz="1600" dirty="0" smtClean="0"/>
              <a:t>, ECO at RTI</a:t>
            </a:r>
          </a:p>
          <a:p>
            <a:r>
              <a:rPr lang="en-US" sz="1600" dirty="0" smtClean="0"/>
              <a:t>Alice </a:t>
            </a:r>
            <a:r>
              <a:rPr lang="en-US" sz="1600" dirty="0" err="1" smtClean="0"/>
              <a:t>Rigeway</a:t>
            </a:r>
            <a:r>
              <a:rPr lang="en-US" sz="1600" dirty="0" smtClean="0"/>
              <a:t>, Connecticut</a:t>
            </a:r>
          </a:p>
          <a:p>
            <a:r>
              <a:rPr lang="en-US" sz="1600" dirty="0" smtClean="0"/>
              <a:t>Judy </a:t>
            </a:r>
            <a:r>
              <a:rPr lang="en-US" sz="1600" dirty="0" err="1" smtClean="0"/>
              <a:t>swett</a:t>
            </a:r>
            <a:r>
              <a:rPr lang="en-US" sz="1600" dirty="0" smtClean="0"/>
              <a:t>, pacer center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447800" cy="140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1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Component: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373563"/>
          </a:xfrm>
        </p:spPr>
        <p:txBody>
          <a:bodyPr>
            <a:noAutofit/>
          </a:bodyPr>
          <a:lstStyle/>
          <a:p>
            <a:r>
              <a:rPr lang="en-US" dirty="0" smtClean="0"/>
              <a:t>Quality Indicator: </a:t>
            </a:r>
            <a:r>
              <a:rPr lang="en-US" b="0" dirty="0" smtClean="0"/>
              <a:t>The state has articulated purpose(s) of the family experiences and outcomes measurement system </a:t>
            </a:r>
          </a:p>
          <a:p>
            <a:pPr marL="457200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/>
              <a:t>Elements: 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1800" b="0" dirty="0" smtClean="0"/>
              <a:t>Stakeholders </a:t>
            </a:r>
            <a:r>
              <a:rPr lang="en-US" sz="1800" b="0" dirty="0"/>
              <a:t>are involved in development of the purpose(s).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1800" b="0" dirty="0" smtClean="0"/>
              <a:t>Purpose </a:t>
            </a:r>
            <a:r>
              <a:rPr lang="en-US" sz="1800" b="0" dirty="0"/>
              <a:t>includes examining multiple aspects of families’ experiences with the program and their outcomes (e.g., helpfulness of early intervention, family outcomes, family-centered services)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1800" b="0" dirty="0" smtClean="0"/>
              <a:t>Statement </a:t>
            </a:r>
            <a:r>
              <a:rPr lang="en-US" sz="1800" b="0" dirty="0"/>
              <a:t>is easily accessible to local administrators, providers, families and general public.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1800" b="0" dirty="0" smtClean="0"/>
              <a:t>Families </a:t>
            </a:r>
            <a:r>
              <a:rPr lang="en-US" sz="1800" b="0" dirty="0"/>
              <a:t>receiving services are fully informed of purposes of collecting data on family experiences and outcomes. 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1800" b="0" dirty="0" smtClean="0"/>
              <a:t>Purpose </a:t>
            </a:r>
            <a:r>
              <a:rPr lang="en-US" sz="1800" b="0" dirty="0"/>
              <a:t>includes meeting reporting requirements and providing ongoing information for data-based decision-making for program improvement.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1800" b="0" dirty="0" smtClean="0"/>
              <a:t>Written </a:t>
            </a:r>
            <a:r>
              <a:rPr lang="en-US" sz="1800" b="0" dirty="0"/>
              <a:t>statement addresses why data are being collected and how data will be used. Statement specifies who will use the data and for what purposes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</p:spTree>
    <p:extLst>
      <p:ext uri="{BB962C8B-B14F-4D97-AF65-F5344CB8AC3E}">
        <p14:creationId xmlns="" xmlns:p14="http://schemas.microsoft.com/office/powerpoint/2010/main" val="36105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9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Component: </a:t>
            </a:r>
            <a:r>
              <a:rPr lang="en-US" dirty="0" smtClean="0"/>
              <a:t>Using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Quality Indicator: </a:t>
            </a:r>
            <a:r>
              <a:rPr lang="en-US" sz="2400" b="0" dirty="0" smtClean="0"/>
              <a:t>State agency makes regular use of what it is learning from families to improve programs</a:t>
            </a:r>
          </a:p>
          <a:p>
            <a:pPr marL="457200"/>
            <a:r>
              <a:rPr lang="en-US" sz="2100" dirty="0" smtClean="0"/>
              <a:t>Elements include: </a:t>
            </a:r>
          </a:p>
          <a:p>
            <a:pPr marL="800100" lvl="1" indent="-342900"/>
            <a:r>
              <a:rPr lang="en-US" sz="2100" dirty="0">
                <a:solidFill>
                  <a:srgbClr val="000000"/>
                </a:solidFill>
                <a:ea typeface="Calibri"/>
              </a:rPr>
              <a:t>State regularly implements a stakeholder process that includes families for </a:t>
            </a:r>
            <a:r>
              <a:rPr lang="en-US" sz="2100" dirty="0">
                <a:ea typeface="Calibri"/>
              </a:rPr>
              <a:t>considering the implications of family experiences and outcomes and other data</a:t>
            </a:r>
            <a:r>
              <a:rPr lang="en-US" sz="2100" dirty="0" smtClean="0"/>
              <a:t> </a:t>
            </a:r>
          </a:p>
          <a:p>
            <a:pPr marL="800100" lvl="1" indent="-342900"/>
            <a:r>
              <a:rPr lang="en-US" sz="2100" dirty="0"/>
              <a:t>State uses data to develop a comprehensive plan for program </a:t>
            </a:r>
            <a:r>
              <a:rPr lang="en-US" sz="2100" dirty="0" smtClean="0"/>
              <a:t>improvement.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Quality </a:t>
            </a:r>
            <a:r>
              <a:rPr lang="en-US" sz="2400" dirty="0"/>
              <a:t>Indicator</a:t>
            </a:r>
            <a:r>
              <a:rPr lang="en-US" sz="2400" dirty="0" smtClean="0"/>
              <a:t>: </a:t>
            </a:r>
            <a:r>
              <a:rPr lang="en-US" sz="2400" b="0" dirty="0"/>
              <a:t>Local programs make regular use of what they are learning from families to improve programs</a:t>
            </a:r>
          </a:p>
          <a:p>
            <a:pPr marL="457200"/>
            <a:r>
              <a:rPr lang="en-US" sz="2100" dirty="0" smtClean="0"/>
              <a:t>Elements include: </a:t>
            </a:r>
          </a:p>
          <a:p>
            <a:pPr marL="800100" lvl="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100" b="0" dirty="0"/>
              <a:t>Local programs regularly implement a stakeholder process that includes families for considering the implications of family experiences and outcomes data and other data</a:t>
            </a:r>
            <a:r>
              <a:rPr lang="en-US" sz="2100" b="0" dirty="0" smtClean="0"/>
              <a:t>.</a:t>
            </a:r>
          </a:p>
          <a:p>
            <a:pPr marL="8001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100" b="0" dirty="0"/>
              <a:t>Local programs implement and evaluate program improvement activities on a regular cycle</a:t>
            </a:r>
            <a:r>
              <a:rPr lang="en-US" sz="2100" b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0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038600"/>
            <a:ext cx="2382308" cy="190103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762000"/>
            <a:ext cx="1996918" cy="2776812"/>
          </a:xfrm>
          <a:prstGeom prst="rect">
            <a:avLst/>
          </a:prstGeom>
        </p:spPr>
      </p:pic>
      <p:pic>
        <p:nvPicPr>
          <p:cNvPr id="10" name="Picture 9" descr="P10204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20478" y="2798921"/>
            <a:ext cx="2057401" cy="1945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420469"/>
            <a:ext cx="4038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Our Families</a:t>
            </a:r>
          </a:p>
        </p:txBody>
      </p:sp>
      <p:pic>
        <p:nvPicPr>
          <p:cNvPr id="13" name="Picture 12" descr="P10204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52600" y="4495800"/>
            <a:ext cx="1981200" cy="2228850"/>
          </a:xfrm>
          <a:prstGeom prst="rect">
            <a:avLst/>
          </a:prstGeom>
        </p:spPr>
      </p:pic>
      <p:pic>
        <p:nvPicPr>
          <p:cNvPr id="1026" name="Picture 2" descr="C:\Users\Siobhan\Downloads\Jo~one ye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7534" y="1312334"/>
            <a:ext cx="1774917" cy="2286000"/>
          </a:xfrm>
          <a:prstGeom prst="rect">
            <a:avLst/>
          </a:prstGeom>
          <a:noFill/>
        </p:spPr>
      </p:pic>
      <p:pic>
        <p:nvPicPr>
          <p:cNvPr id="1027" name="Picture 3" descr="C:\Users\Siobhan\Downloads\baby Joanna.jpg"/>
          <p:cNvPicPr>
            <a:picLocks noChangeAspect="1" noChangeArrowheads="1"/>
          </p:cNvPicPr>
          <p:nvPr/>
        </p:nvPicPr>
        <p:blipFill>
          <a:blip r:embed="rId7" cstate="print"/>
          <a:srcRect t="14110" r="5252" b="4908"/>
          <a:stretch>
            <a:fillRect/>
          </a:stretch>
        </p:blipFill>
        <p:spPr bwMode="auto">
          <a:xfrm>
            <a:off x="76200" y="76200"/>
            <a:ext cx="2119745" cy="2590800"/>
          </a:xfrm>
          <a:prstGeom prst="rect">
            <a:avLst/>
          </a:prstGeom>
          <a:noFill/>
        </p:spPr>
      </p:pic>
      <p:pic>
        <p:nvPicPr>
          <p:cNvPr id="1028" name="Picture 4" descr="C:\Users\Siobhan\Downloads\IMG_21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505200"/>
            <a:ext cx="2438400" cy="3251200"/>
          </a:xfrm>
          <a:prstGeom prst="rect">
            <a:avLst/>
          </a:prstGeom>
          <a:noFill/>
        </p:spPr>
      </p:pic>
      <p:pic>
        <p:nvPicPr>
          <p:cNvPr id="1029" name="Picture 5" descr="C:\Users\Siobhan\Downloads\IMG_32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1430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59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371600"/>
          </a:xfrm>
        </p:spPr>
        <p:txBody>
          <a:bodyPr/>
          <a:lstStyle/>
          <a:p>
            <a:r>
              <a:rPr lang="en-US" dirty="0" smtClean="0"/>
              <a:t>Purpose of the self-assessment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73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Provide </a:t>
            </a:r>
            <a:r>
              <a:rPr lang="en-US" sz="2800" dirty="0">
                <a:solidFill>
                  <a:srgbClr val="C00000"/>
                </a:solidFill>
              </a:rPr>
              <a:t>guidance</a:t>
            </a:r>
            <a:r>
              <a:rPr lang="en-US" sz="2800" dirty="0"/>
              <a:t> to states on </a:t>
            </a:r>
            <a:r>
              <a:rPr lang="en-US" sz="2800" dirty="0" smtClean="0"/>
              <a:t>what </a:t>
            </a:r>
            <a:r>
              <a:rPr lang="en-US" sz="2800" dirty="0"/>
              <a:t>constitutes </a:t>
            </a:r>
            <a:r>
              <a:rPr lang="en-US" sz="2800" dirty="0">
                <a:solidFill>
                  <a:srgbClr val="C00000"/>
                </a:solidFill>
              </a:rPr>
              <a:t>a high quality </a:t>
            </a:r>
            <a:r>
              <a:rPr lang="en-US" sz="2800" dirty="0" smtClean="0">
                <a:solidFill>
                  <a:srgbClr val="C00000"/>
                </a:solidFill>
              </a:rPr>
              <a:t>system </a:t>
            </a:r>
            <a:r>
              <a:rPr lang="en-US" sz="2800" dirty="0"/>
              <a:t>for </a:t>
            </a:r>
            <a:r>
              <a:rPr lang="en-US" sz="2800" dirty="0" smtClean="0"/>
              <a:t>measurement of family experiences and outcomes.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Evaluate</a:t>
            </a:r>
            <a:r>
              <a:rPr lang="en-US" sz="2800" dirty="0" smtClean="0"/>
              <a:t> one’s current family experiences and outcomes system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Assist </a:t>
            </a:r>
            <a:r>
              <a:rPr lang="en-US" sz="2800" dirty="0"/>
              <a:t>states in </a:t>
            </a:r>
            <a:r>
              <a:rPr lang="en-US" sz="2800" dirty="0">
                <a:solidFill>
                  <a:srgbClr val="C00000"/>
                </a:solidFill>
              </a:rPr>
              <a:t>setting priorities </a:t>
            </a:r>
            <a:r>
              <a:rPr lang="en-US" sz="2800" dirty="0"/>
              <a:t>for </a:t>
            </a:r>
            <a:r>
              <a:rPr lang="en-US" sz="2800" dirty="0" smtClean="0"/>
              <a:t>improvements in their measurement system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Provide information to assist states in </a:t>
            </a:r>
            <a:r>
              <a:rPr lang="en-US" sz="2800" dirty="0">
                <a:solidFill>
                  <a:srgbClr val="C00000"/>
                </a:solidFill>
              </a:rPr>
              <a:t>advocating for resources </a:t>
            </a:r>
            <a:r>
              <a:rPr lang="en-US" sz="2800" dirty="0"/>
              <a:t>for systems </a:t>
            </a:r>
            <a:r>
              <a:rPr lang="en-US" sz="2800" dirty="0" smtClean="0"/>
              <a:t>development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200" y="228601"/>
            <a:ext cx="1845504" cy="19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72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self-assessment Process: 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400" dirty="0" smtClean="0"/>
              <a:t>Who will participate in the assessment process? 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400" dirty="0" smtClean="0"/>
              <a:t>What do you mean by “Family Experiences and Outcomes Measurement”?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400" dirty="0" smtClean="0"/>
              <a:t>What is the purpose of the self assessment for your program? 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400" dirty="0" smtClean="0"/>
              <a:t>Do you want to complete the entire measure? Focus on one or two areas you are concerned about? 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400" dirty="0" smtClean="0"/>
              <a:t>What will happen with the results of your assessment?  </a:t>
            </a:r>
            <a:endParaRPr lang="en-US" sz="2400" dirty="0"/>
          </a:p>
        </p:txBody>
      </p:sp>
      <p:pic>
        <p:nvPicPr>
          <p:cNvPr id="20483" name="Picture 3" descr="C:\Users\scolgan\AppData\Local\Microsoft\Windows\Temporary Internet Files\Content.IE5\ZC4ET92V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68" y="3352800"/>
            <a:ext cx="1143000" cy="2772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6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38518"/>
          </a:xfrm>
        </p:spPr>
        <p:txBody>
          <a:bodyPr/>
          <a:lstStyle/>
          <a:p>
            <a:r>
              <a:rPr lang="en-US" dirty="0" smtClean="0"/>
              <a:t>Sample rating page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090" y="1143000"/>
            <a:ext cx="597821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019800" y="313778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019800" y="11430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019800" y="403860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4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Indicator ratings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972367"/>
              </p:ext>
            </p:extLst>
          </p:nvPr>
        </p:nvGraphicFramePr>
        <p:xfrm>
          <a:off x="533400" y="1752600"/>
          <a:ext cx="7696200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6172200"/>
                <a:gridCol w="1524000"/>
              </a:tblGrid>
              <a:tr h="7703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Implementation of Elements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Quality Indicator Rating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None of the elements are yet in process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Some of the elements are in process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All of the elements are in process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At least one element is fully implemented and the rest are in process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Most of the elements are fully implemented and the rest are in process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Nearly all elements are fully implemented and the rest are in process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All elements are fully implemented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98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4488978"/>
              </p:ext>
            </p:extLst>
          </p:nvPr>
        </p:nvGraphicFramePr>
        <p:xfrm>
          <a:off x="838200" y="152400"/>
          <a:ext cx="6858000" cy="6553204"/>
        </p:xfrm>
        <a:graphic>
          <a:graphicData uri="http://schemas.openxmlformats.org/drawingml/2006/table">
            <a:tbl>
              <a:tblPr firstRow="1" firstCol="1" bandRow="1"/>
              <a:tblGrid>
                <a:gridCol w="4704907"/>
                <a:gridCol w="877186"/>
                <a:gridCol w="1275907"/>
              </a:tblGrid>
              <a:tr h="49743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Calibri"/>
                        </a:rPr>
                        <a:t>Quality Indicator Rating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Date of Rating (MM/YY)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Times New Roman"/>
                        </a:rPr>
                        <a:t>Purpose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3" action="ppaction://hlinkfile"/>
                        </a:rPr>
                        <a:t>1.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 has articulated purposes(s) of the family experiences and outcomes measurement system.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Calibri"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  /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Data Collection and Transmission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899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4" action="ppaction://hlinkfile"/>
                        </a:rPr>
                        <a:t>2.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Data c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ollection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 procedures are carried out efficiently and effectively.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  /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5" action="ppaction://hlinkfile"/>
                        </a:rPr>
                        <a:t>3.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Providers, supervisors, and others involved in data collection have the required knowledge, skills, and commitment.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6" action="ppaction://hlinkfile"/>
                        </a:rPr>
                        <a:t>4.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State’s method for entering, transmitting, and storing data is effective and efficient.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  /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Analysis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7" action="ppaction://hlinkfile"/>
                        </a:rPr>
                        <a:t>5.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 identifies accountability and program improvement questions related to family experiences and outcomes.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8" action="ppaction://hlinkfile"/>
                        </a:rPr>
                        <a:t>6.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Local programs identify accountability and program improvement questions related to family experiences and outcomes.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9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9" action="ppaction://hlinkfile"/>
                        </a:rPr>
                        <a:t>7.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 agency analyzes data in a timely manner.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9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0" action="ppaction://hlinkfile"/>
                        </a:rPr>
                        <a:t>8.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Local programs analyze data in a timely manner.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9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1" action="ppaction://hlinkfile"/>
                        </a:rPr>
                        <a:t>9.</a:t>
                      </a:r>
                      <a:r>
                        <a:rPr lang="en-US" sz="1050" dirty="0">
                          <a:effectLst/>
                          <a:latin typeface="Arial"/>
                          <a:ea typeface="Times New Roman"/>
                        </a:rPr>
                        <a:t>	State agency ensures completeness and accuracy of data.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Reporting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2" action="ppaction://hlinkfile"/>
                        </a:rPr>
                        <a:t>10.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 agency interprets, reports, and communicates information related to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family experiences and outcomes.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3" action="ppaction://hlinkfile"/>
                        </a:rPr>
                        <a:t>11.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Local programs interpret, report, and communicate information related to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family outcomes.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Using Data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4" action="ppaction://hlinkfile"/>
                        </a:rPr>
                        <a:t>12.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 agency makes regular use of what it is learning from families to improve programs.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5" action="ppaction://hlinkfile"/>
                        </a:rPr>
                        <a:t>13.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Local programs make regular use of what they are learning from families to improve programs.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Evaluation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6" action="ppaction://hlinkfile"/>
                        </a:rPr>
                        <a:t>14.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State evaluates its family experiences and outcomes measurement system regularly.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Cross-system Coordination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7" action="ppaction://hlinkfile"/>
                        </a:rPr>
                        <a:t>15.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Part C and 619 coordinate family experiences and outcomes measurement.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7170" algn="l"/>
                        </a:tabLs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hlinkClick r:id="rId18" action="ppaction://hlinkfile"/>
                        </a:rPr>
                        <a:t>16.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	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Family experiences and outcomes measurement is integrated across early childhood (EC) programs statewide.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Arial"/>
                          <a:ea typeface="Calibri"/>
                          <a:cs typeface="Arial"/>
                        </a:rPr>
                        <a:t> 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700" marR="497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62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How’s it going?</a:t>
            </a:r>
            <a:endParaRPr lang="en-US" dirty="0"/>
          </a:p>
        </p:txBody>
      </p:sp>
      <p:pic>
        <p:nvPicPr>
          <p:cNvPr id="5123" name="Picture 3" descr="C:\Users\scolgan\AppData\Local\Microsoft\Windows\Temporary Internet Files\Content.IE5\ESL13GZD\MC9001884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1823314" cy="1616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colgan\AppData\Local\Microsoft\Windows\Temporary Internet Files\Content.IE5\J6ZGT530\MC9001895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822192" cy="2999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colgan\AppData\Local\Microsoft\Windows\Temporary Internet Files\Content.IE5\ESL13GZD\MC900189593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22192" cy="2999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19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What uses can you see for the tool in your state or program? 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800" dirty="0" smtClean="0"/>
              <a:t>How can families be involved in the self-assessment process?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What additional resources 		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might be useful? </a:t>
            </a:r>
          </a:p>
          <a:p>
            <a:endParaRPr lang="en-US" dirty="0"/>
          </a:p>
          <a:p>
            <a:r>
              <a:rPr lang="en-US" sz="2800" dirty="0" smtClean="0"/>
              <a:t>Other ideas for ECO?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153171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2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Introduce the Family Experiences and Outcomes Measurement System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Hear feedback from states piloting the use of the framework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Discuss applications and </a:t>
            </a:r>
            <a:r>
              <a:rPr lang="en-US" sz="2800" dirty="0"/>
              <a:t>	</a:t>
            </a:r>
            <a:r>
              <a:rPr lang="en-US" sz="2800" dirty="0" smtClean="0"/>
              <a:t>	    uses with participants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3962400"/>
            <a:ext cx="2558132" cy="2160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0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been wondering…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37356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How well do we measure the experiences of families in our program or state?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else do we need to do with our </a:t>
            </a:r>
            <a:r>
              <a:rPr lang="en-US" sz="2800" dirty="0" smtClean="0"/>
              <a:t>family outcomes </a:t>
            </a:r>
            <a:r>
              <a:rPr lang="en-US" sz="2800" dirty="0"/>
              <a:t>data?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How do we know if we are heading in the right direction?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can </a:t>
            </a:r>
            <a:r>
              <a:rPr lang="en-US" sz="2800" dirty="0" smtClean="0"/>
              <a:t>we prioritize improvements to our family outcomes measurement system? </a:t>
            </a:r>
          </a:p>
        </p:txBody>
      </p:sp>
    </p:spTree>
    <p:extLst>
      <p:ext uri="{BB962C8B-B14F-4D97-AF65-F5344CB8AC3E}">
        <p14:creationId xmlns="" xmlns:p14="http://schemas.microsoft.com/office/powerpoint/2010/main" val="2752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7772400" cy="4038599"/>
          </a:xfrm>
        </p:spPr>
        <p:txBody>
          <a:bodyPr/>
          <a:lstStyle/>
          <a:p>
            <a:r>
              <a:rPr lang="en-US" sz="4800" dirty="0" smtClean="0"/>
              <a:t>Family </a:t>
            </a:r>
            <a:r>
              <a:rPr lang="en-US" sz="4800" dirty="0"/>
              <a:t>Experiences and Outcomes Measurement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028105"/>
            <a:ext cx="6858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Introducing</a:t>
            </a:r>
            <a:r>
              <a:rPr lang="en-US" sz="3600" dirty="0" smtClean="0"/>
              <a:t>……</a:t>
            </a:r>
            <a:endParaRPr lang="en-US" sz="3600" dirty="0"/>
          </a:p>
        </p:txBody>
      </p:sp>
      <p:pic>
        <p:nvPicPr>
          <p:cNvPr id="18434" name="Picture 2" descr="C:\Users\scolgan\AppData\Local\Microsoft\Windows\Temporary Internet Files\Content.IE5\ONBL7PSI\MP9004094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314209" cy="2208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32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72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Followed and parallels </a:t>
            </a:r>
            <a:r>
              <a:rPr lang="en-US" sz="2400" dirty="0"/>
              <a:t>the Child Outcomes Measurement </a:t>
            </a:r>
            <a:r>
              <a:rPr lang="en-US" sz="2400" dirty="0" smtClean="0"/>
              <a:t>Framework </a:t>
            </a:r>
            <a:r>
              <a:rPr lang="en-US" sz="2400" dirty="0"/>
              <a:t>&amp; </a:t>
            </a:r>
            <a:r>
              <a:rPr lang="en-US" sz="2400" dirty="0" smtClean="0"/>
              <a:t>Self-assessment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ECO workgroup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Partner state workgroup</a:t>
            </a:r>
          </a:p>
          <a:p>
            <a:pPr marL="800100" lvl="1" indent="-342900"/>
            <a:r>
              <a:rPr lang="en-US" sz="2400" dirty="0" smtClean="0"/>
              <a:t>Connecticut</a:t>
            </a:r>
          </a:p>
          <a:p>
            <a:pPr marL="800100" lvl="1" indent="-342900"/>
            <a:r>
              <a:rPr lang="en-US" sz="2400" dirty="0" smtClean="0"/>
              <a:t>Illinois</a:t>
            </a:r>
          </a:p>
          <a:p>
            <a:pPr marL="800100" lvl="1" indent="-342900"/>
            <a:r>
              <a:rPr lang="en-US" sz="2400" dirty="0" smtClean="0"/>
              <a:t>Minnesota</a:t>
            </a:r>
          </a:p>
          <a:p>
            <a:pPr marL="800100" lvl="1" indent="-342900"/>
            <a:r>
              <a:rPr lang="en-US" sz="2400" dirty="0" smtClean="0"/>
              <a:t>Texas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Ongoing revisions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Your feedback!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33" y="3124200"/>
            <a:ext cx="3110289" cy="2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17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core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Framework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Set of components and quality indicators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Provides the structure for the self-assessment</a:t>
            </a:r>
          </a:p>
          <a:p>
            <a:r>
              <a:rPr lang="en-US" sz="3200" dirty="0" smtClean="0"/>
              <a:t>Self-assessment 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Scale that provides criteria for levels of implementation within each quality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Ratings are assigned </a:t>
            </a:r>
            <a:r>
              <a:rPr lang="en-US" sz="2400" b="0" dirty="0"/>
              <a:t>based on level of implementation within each indicator </a:t>
            </a:r>
          </a:p>
        </p:txBody>
      </p:sp>
    </p:spTree>
    <p:extLst>
      <p:ext uri="{BB962C8B-B14F-4D97-AF65-F5344CB8AC3E}">
        <p14:creationId xmlns="" xmlns:p14="http://schemas.microsoft.com/office/powerpoint/2010/main" val="4319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family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Provide a </a:t>
            </a:r>
            <a:r>
              <a:rPr lang="en-US" sz="2400" dirty="0">
                <a:solidFill>
                  <a:srgbClr val="C00000"/>
                </a:solidFill>
              </a:rPr>
              <a:t>common language </a:t>
            </a:r>
            <a:r>
              <a:rPr lang="en-US" sz="2400" dirty="0"/>
              <a:t>for ECO and other TA providers to use in discussing </a:t>
            </a:r>
            <a:r>
              <a:rPr lang="en-US" sz="2400" dirty="0" smtClean="0"/>
              <a:t>family outcomes measurement systems with </a:t>
            </a:r>
            <a:r>
              <a:rPr lang="en-US" sz="2400" dirty="0"/>
              <a:t>states.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 smtClean="0">
                <a:solidFill>
                  <a:srgbClr val="C00000"/>
                </a:solidFill>
              </a:rPr>
              <a:t>key </a:t>
            </a:r>
            <a:r>
              <a:rPr lang="en-US" sz="2400" dirty="0">
                <a:solidFill>
                  <a:srgbClr val="C00000"/>
                </a:solidFill>
              </a:rPr>
              <a:t>components </a:t>
            </a:r>
            <a:r>
              <a:rPr lang="en-US" sz="2400" dirty="0" smtClean="0"/>
              <a:t>of a system for measuring family experiences.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Provide an </a:t>
            </a:r>
            <a:r>
              <a:rPr lang="en-US" sz="2400" dirty="0">
                <a:solidFill>
                  <a:srgbClr val="C00000"/>
                </a:solidFill>
              </a:rPr>
              <a:t>organizing structure </a:t>
            </a:r>
            <a:r>
              <a:rPr lang="en-US" sz="2400" dirty="0" smtClean="0"/>
              <a:t>for categorizing </a:t>
            </a:r>
            <a:r>
              <a:rPr lang="en-US" sz="2400" dirty="0"/>
              <a:t>resources and state examples related to implementation </a:t>
            </a:r>
            <a:r>
              <a:rPr lang="en-US" sz="2400" dirty="0" smtClean="0"/>
              <a:t>or improvements to the measurement system.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Serve as the </a:t>
            </a:r>
            <a:r>
              <a:rPr lang="en-US" sz="2400" dirty="0" smtClean="0"/>
              <a:t>foundation for </a:t>
            </a:r>
            <a:r>
              <a:rPr lang="en-US" sz="2400" dirty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self- </a:t>
            </a:r>
            <a:r>
              <a:rPr lang="en-US" sz="2400" dirty="0">
                <a:solidFill>
                  <a:srgbClr val="C00000"/>
                </a:solidFill>
              </a:rPr>
              <a:t>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718"/>
            <a:ext cx="762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Framework Component</a:t>
            </a:r>
          </a:p>
          <a:p>
            <a:r>
              <a:rPr lang="en-US" sz="2800" dirty="0"/>
              <a:t>	</a:t>
            </a:r>
            <a:r>
              <a:rPr lang="en-US" sz="3200" dirty="0" smtClean="0"/>
              <a:t>Quality Indicator</a:t>
            </a:r>
          </a:p>
          <a:p>
            <a:r>
              <a:rPr lang="en-US" sz="2800" dirty="0" smtClean="0"/>
              <a:t>		Element</a:t>
            </a:r>
            <a:endParaRPr lang="en-US" sz="2800" dirty="0"/>
          </a:p>
          <a:p>
            <a:r>
              <a:rPr lang="en-US" sz="2800" dirty="0" smtClean="0"/>
              <a:t>		Element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3200" dirty="0" smtClean="0"/>
              <a:t>Quality Indicator</a:t>
            </a:r>
          </a:p>
          <a:p>
            <a:r>
              <a:rPr lang="en-US" sz="2800" dirty="0" smtClean="0"/>
              <a:t>		Element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Element</a:t>
            </a:r>
            <a:endParaRPr lang="en-US" sz="2800" dirty="0"/>
          </a:p>
          <a:p>
            <a:r>
              <a:rPr lang="en-US" sz="2800" dirty="0" smtClean="0"/>
              <a:t>		Element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Bent-Up Arrow 3"/>
          <p:cNvSpPr/>
          <p:nvPr/>
        </p:nvSpPr>
        <p:spPr>
          <a:xfrm rot="5400000">
            <a:off x="1877841" y="2971800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5400000">
            <a:off x="1896325" y="3505200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992110" y="3995973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>
            <a:off x="1904246" y="5061264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1907642" y="4539558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1894063" y="5562600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992110" y="2362200"/>
            <a:ext cx="381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10204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2209800"/>
            <a:ext cx="24384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8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990918"/>
          </a:xfrm>
        </p:spPr>
        <p:txBody>
          <a:bodyPr/>
          <a:lstStyle/>
          <a:p>
            <a:pPr algn="ctr"/>
            <a:r>
              <a:rPr lang="en-US" dirty="0" smtClean="0"/>
              <a:t>Framework  components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7825" cy="55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4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CO Family Experiences and Outcomes measurement system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urpose of Session&amp;quot;&quot;/&gt;&lt;property id=&quot;20307&quot; value=&quot;257&quot;/&gt;&lt;/object&gt;&lt;object type=&quot;3&quot; unique_id=&quot;10007&quot;&gt;&lt;property id=&quot;20148&quot; value=&quot;5&quot;/&gt;&lt;property id=&quot;20300&quot; value=&quot;Slide 3 - &amp;quot;Have you been wondering… 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Two core aspects&amp;quot;&quot;/&gt;&lt;property id=&quot;20307&quot; value=&quot;263&quot;/&gt;&lt;/object&gt;&lt;object type=&quot;3&quot; unique_id=&quot;10009&quot;&gt;&lt;property id=&quot;20148&quot; value=&quot;5&quot;/&gt;&lt;property id=&quot;20300&quot; value=&quot;Slide 12&quot;/&gt;&lt;property id=&quot;20307&quot; value=&quot;259&quot;/&gt;&lt;/object&gt;&lt;object type=&quot;3&quot; unique_id=&quot;10010&quot;&gt;&lt;property id=&quot;20148&quot; value=&quot;5&quot;/&gt;&lt;property id=&quot;20300&quot; value=&quot;Slide 18 - &amp;quot;How’s it going?&amp;quot;&quot;/&gt;&lt;property id=&quot;20307&quot; value=&quot;261&quot;/&gt;&lt;/object&gt;&lt;object type=&quot;3&quot; unique_id=&quot;10011&quot;&gt;&lt;property id=&quot;20148&quot; value=&quot;5&quot;/&gt;&lt;property id=&quot;20300&quot; value=&quot;Slide 19 - &amp;quot;Discussion questions&amp;quot;&quot;/&gt;&lt;property id=&quot;20307&quot; value=&quot;258&quot;/&gt;&lt;/object&gt;&lt;object type=&quot;3&quot; unique_id=&quot;10142&quot;&gt;&lt;property id=&quot;20148&quot; value=&quot;5&quot;/&gt;&lt;property id=&quot;20300&quot; value=&quot;Slide 4 - &amp;quot;Family Experiences and Outcomes Measurement System&amp;quot;&quot;/&gt;&lt;property id=&quot;20307&quot; value=&quot;274&quot;/&gt;&lt;/object&gt;&lt;object type=&quot;3&quot; unique_id=&quot;10143&quot;&gt;&lt;property id=&quot;20148&quot; value=&quot;5&quot;/&gt;&lt;property id=&quot;20300&quot; value=&quot;Slide 5 - &amp;quot;Process of development&amp;quot;&quot;/&gt;&lt;property id=&quot;20307&quot; value=&quot;265&quot;/&gt;&lt;/object&gt;&lt;object type=&quot;3&quot; unique_id=&quot;10144&quot;&gt;&lt;property id=&quot;20148&quot; value=&quot;5&quot;/&gt;&lt;property id=&quot;20300&quot; value=&quot;Slide 7 - &amp;quot;Purpose of the family framework&amp;quot;&quot;/&gt;&lt;property id=&quot;20307&quot; value=&quot;264&quot;/&gt;&lt;/object&gt;&lt;object type=&quot;3&quot; unique_id=&quot;10145&quot;&gt;&lt;property id=&quot;20148&quot; value=&quot;5&quot;/&gt;&lt;property id=&quot;20300&quot; value=&quot;Slide 9 - &amp;quot;Framework  components&amp;quot;&quot;/&gt;&lt;property id=&quot;20307&quot; value=&quot;267&quot;/&gt;&lt;/object&gt;&lt;object type=&quot;3&quot; unique_id=&quot;10146&quot;&gt;&lt;property id=&quot;20148&quot; value=&quot;5&quot;/&gt;&lt;property id=&quot;20300&quot; value=&quot;Slide 8 - &amp;quot;Organization&amp;amp;#x09;&amp;quot;&quot;/&gt;&lt;property id=&quot;20307&quot; value=&quot;275&quot;/&gt;&lt;/object&gt;&lt;object type=&quot;3&quot; unique_id=&quot;10147&quot;&gt;&lt;property id=&quot;20148&quot; value=&quot;5&quot;/&gt;&lt;property id=&quot;20300&quot; value=&quot;Slide 10 - &amp;quot;Example Component: purpose&amp;quot;&quot;/&gt;&lt;property id=&quot;20307&quot; value=&quot;266&quot;/&gt;&lt;/object&gt;&lt;object type=&quot;3&quot; unique_id=&quot;10148&quot;&gt;&lt;property id=&quot;20148&quot; value=&quot;5&quot;/&gt;&lt;property id=&quot;20300&quot; value=&quot;Slide 11 - &amp;quot;Example Component: Using Data&amp;quot;&quot;/&gt;&lt;property id=&quot;20307&quot; value=&quot;272&quot;/&gt;&lt;/object&gt;&lt;object type=&quot;3&quot; unique_id=&quot;10149&quot;&gt;&lt;property id=&quot;20148&quot; value=&quot;5&quot;/&gt;&lt;property id=&quot;20300&quot; value=&quot;Slide 14 - &amp;quot;self-assessment Process: questions to consider&amp;quot;&quot;/&gt;&lt;property id=&quot;20307&quot; value=&quot;271&quot;/&gt;&lt;/object&gt;&lt;object type=&quot;3&quot; unique_id=&quot;10151&quot;&gt;&lt;property id=&quot;20148&quot; value=&quot;5&quot;/&gt;&lt;property id=&quot;20300&quot; value=&quot;Slide 13 - &amp;quot;Purpose of the self-assessment&amp;quot;&quot;/&gt;&lt;property id=&quot;20307&quot; value=&quot;269&quot;/&gt;&lt;/object&gt;&lt;object type=&quot;3&quot; unique_id=&quot;10152&quot;&gt;&lt;property id=&quot;20148&quot; value=&quot;5&quot;/&gt;&lt;property id=&quot;20300&quot; value=&quot;Slide 16 - &amp;quot;Quality Indicator ratings&amp;quot;&quot;/&gt;&lt;property id=&quot;20307&quot; value=&quot;268&quot;/&gt;&lt;/object&gt;&lt;object type=&quot;3&quot; unique_id=&quot;10153&quot;&gt;&lt;property id=&quot;20148&quot; value=&quot;5&quot;/&gt;&lt;property id=&quot;20300&quot; value=&quot;Slide 17&quot;/&gt;&lt;property id=&quot;20307&quot; value=&quot;273&quot;/&gt;&lt;/object&gt;&lt;object type=&quot;3&quot; unique_id=&quot;10282&quot;&gt;&lt;property id=&quot;20148&quot; value=&quot;5&quot;/&gt;&lt;property id=&quot;20300&quot; value=&quot;Slide 15 - &amp;quot;Sample rating page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">
      <a:dk1>
        <a:srgbClr val="000000"/>
      </a:dk1>
      <a:lt1>
        <a:srgbClr val="FFFFFF"/>
      </a:lt1>
      <a:dk2>
        <a:srgbClr val="7030A0"/>
      </a:dk2>
      <a:lt2>
        <a:srgbClr val="92D050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1119</TotalTime>
  <Words>828</Words>
  <Application>Microsoft Office PowerPoint</Application>
  <PresentationFormat>On-screen Show 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Essential</vt:lpstr>
      <vt:lpstr>9_Default Design-Fourth child</vt:lpstr>
      <vt:lpstr>ECO Family Experiences and Outcomes measurement system</vt:lpstr>
      <vt:lpstr>Purpose of Session</vt:lpstr>
      <vt:lpstr>Have you been wondering… </vt:lpstr>
      <vt:lpstr>Family Experiences and Outcomes Measurement System</vt:lpstr>
      <vt:lpstr>Process of development</vt:lpstr>
      <vt:lpstr>Two core aspects</vt:lpstr>
      <vt:lpstr>Purpose of the family framework</vt:lpstr>
      <vt:lpstr>Organization </vt:lpstr>
      <vt:lpstr>Framework  components</vt:lpstr>
      <vt:lpstr>Example Component: purpose</vt:lpstr>
      <vt:lpstr>Example Component: Using Data</vt:lpstr>
      <vt:lpstr>Slide 12</vt:lpstr>
      <vt:lpstr>Purpose of the self-assessment</vt:lpstr>
      <vt:lpstr>self-assessment Process: questions to consider</vt:lpstr>
      <vt:lpstr>Sample rating page</vt:lpstr>
      <vt:lpstr>Quality Indicator ratings</vt:lpstr>
      <vt:lpstr>Slide 17</vt:lpstr>
      <vt:lpstr>How’s it going?</vt:lpstr>
      <vt:lpstr>Discussion questions</vt:lpstr>
    </vt:vector>
  </TitlesOfParts>
  <Company>FPG Child Development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Family Experiences and Outcomes Framework</dc:title>
  <dc:creator>fpg</dc:creator>
  <cp:lastModifiedBy>Admin</cp:lastModifiedBy>
  <cp:revision>101</cp:revision>
  <dcterms:created xsi:type="dcterms:W3CDTF">2011-09-14T18:22:24Z</dcterms:created>
  <dcterms:modified xsi:type="dcterms:W3CDTF">2011-09-19T16:03:34Z</dcterms:modified>
</cp:coreProperties>
</file>