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7"/>
  </p:notesMasterIdLst>
  <p:handoutMasterIdLst>
    <p:handoutMasterId r:id="rId8"/>
  </p:handoutMasterIdLst>
  <p:sldIdLst>
    <p:sldId id="330" r:id="rId2"/>
    <p:sldId id="344" r:id="rId3"/>
    <p:sldId id="351" r:id="rId4"/>
    <p:sldId id="347" r:id="rId5"/>
    <p:sldId id="350" r:id="rId6"/>
  </p:sldIdLst>
  <p:sldSz cx="9601200" cy="6858000"/>
  <p:notesSz cx="6858000" cy="9077325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679" autoAdjust="0"/>
  </p:normalViewPr>
  <p:slideViewPr>
    <p:cSldViewPr>
      <p:cViewPr>
        <p:scale>
          <a:sx n="81" d="100"/>
          <a:sy n="81" d="100"/>
        </p:scale>
        <p:origin x="-720" y="-12"/>
      </p:cViewPr>
      <p:guideLst>
        <p:guide orient="horz" pos="2160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78" y="-84"/>
      </p:cViewPr>
      <p:guideLst>
        <p:guide orient="horz" pos="285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86472C7-3E34-478E-9246-26481D9603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60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9338" y="681038"/>
            <a:ext cx="4760912" cy="3402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0063"/>
            <a:ext cx="548640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11B47E2-2760-41A7-86DB-10BA8D72B1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91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B47E2-2760-41A7-86DB-10BA8D72B13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B47E2-2760-41A7-86DB-10BA8D72B13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B47E2-2760-41A7-86DB-10BA8D72B13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B47E2-2760-41A7-86DB-10BA8D72B13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B47E2-2760-41A7-86DB-10BA8D72B13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354" name="Group 2"/>
          <p:cNvGrpSpPr>
            <a:grpSpLocks/>
          </p:cNvGrpSpPr>
          <p:nvPr/>
        </p:nvGrpSpPr>
        <p:grpSpPr bwMode="auto">
          <a:xfrm>
            <a:off x="0" y="927100"/>
            <a:ext cx="9440863" cy="4495800"/>
            <a:chOff x="0" y="584"/>
            <a:chExt cx="5664" cy="2832"/>
          </a:xfrm>
        </p:grpSpPr>
        <p:sp>
          <p:nvSpPr>
            <p:cNvPr id="22835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835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835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661" y="0"/>
                </a:cxn>
                <a:cxn ang="0">
                  <a:pos x="5162" y="500"/>
                </a:cxn>
                <a:cxn ang="0">
                  <a:pos x="4662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661" y="0"/>
                  </a:lnTo>
                  <a:cubicBezTo>
                    <a:pt x="4938" y="0"/>
                    <a:pt x="5162" y="223"/>
                    <a:pt x="5162" y="500"/>
                  </a:cubicBezTo>
                  <a:cubicBezTo>
                    <a:pt x="5162" y="776"/>
                    <a:pt x="4938" y="999"/>
                    <a:pt x="4662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835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835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9713" y="1427163"/>
            <a:ext cx="8482012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836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20775" y="3441700"/>
            <a:ext cx="69596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8361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79425" y="6248400"/>
            <a:ext cx="2241550" cy="4714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8362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279775" y="6253163"/>
            <a:ext cx="304165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8363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80225" y="6248400"/>
            <a:ext cx="2241550" cy="471488"/>
          </a:xfrm>
        </p:spPr>
        <p:txBody>
          <a:bodyPr/>
          <a:lstStyle>
            <a:lvl1pPr>
              <a:defRPr/>
            </a:lvl1pPr>
          </a:lstStyle>
          <a:p>
            <a:fld id="{21BC4E8F-C650-4DC2-9EFD-068D97E585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FC23E-89AE-4C7F-AD35-670FD114AD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2275" y="228600"/>
            <a:ext cx="2189163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4788" y="228600"/>
            <a:ext cx="6415087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15477-6F00-454A-8D10-C881339C2C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9B211-C75D-4678-B6A7-118472C578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406900"/>
            <a:ext cx="816133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2906713"/>
            <a:ext cx="816133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3766F-85DE-4E7A-B333-A211C8E3C1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763" y="1600200"/>
            <a:ext cx="4084637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84638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F535E-7F76-43D6-8F3D-2B07F7F3C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74638"/>
            <a:ext cx="86423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535113"/>
            <a:ext cx="4243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174875"/>
            <a:ext cx="4243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535113"/>
            <a:ext cx="4244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174875"/>
            <a:ext cx="4244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C07B3-1561-4705-B7FA-2E47986557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C007C-DEA8-4A9A-B951-C572F4CBF0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A0472-2396-4EC3-800E-C1A88CFCB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73050"/>
            <a:ext cx="31591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73050"/>
            <a:ext cx="53673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435100"/>
            <a:ext cx="31591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82092-02FA-47CE-8804-263C8F2793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4800600"/>
            <a:ext cx="576103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12775"/>
            <a:ext cx="57610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367338"/>
            <a:ext cx="576103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EBA30-05C4-4B0B-A3C0-A8BFA222B6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330" name="Group 2"/>
          <p:cNvGrpSpPr>
            <a:grpSpLocks/>
          </p:cNvGrpSpPr>
          <p:nvPr/>
        </p:nvGrpSpPr>
        <p:grpSpPr bwMode="auto">
          <a:xfrm>
            <a:off x="0" y="152400"/>
            <a:ext cx="9121775" cy="6096000"/>
            <a:chOff x="0" y="96"/>
            <a:chExt cx="5472" cy="3840"/>
          </a:xfrm>
        </p:grpSpPr>
        <p:sp>
          <p:nvSpPr>
            <p:cNvPr id="227331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7332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849" y="0"/>
                </a:cxn>
                <a:cxn ang="0">
                  <a:pos x="7350" y="500"/>
                </a:cxn>
                <a:cxn ang="0">
                  <a:pos x="685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849" y="0"/>
                  </a:lnTo>
                  <a:cubicBezTo>
                    <a:pt x="7126" y="0"/>
                    <a:pt x="7350" y="223"/>
                    <a:pt x="7350" y="500"/>
                  </a:cubicBezTo>
                  <a:cubicBezTo>
                    <a:pt x="7350" y="776"/>
                    <a:pt x="7126" y="999"/>
                    <a:pt x="685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7333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733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04788" y="228600"/>
            <a:ext cx="84169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733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9763" y="1600200"/>
            <a:ext cx="832167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733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79425" y="6248400"/>
            <a:ext cx="224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2733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248400"/>
            <a:ext cx="304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273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0225" y="6248400"/>
            <a:ext cx="224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F53CBE45-05AB-436F-848F-DB02CA26E2A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view_play_list?p=9DC2069DAD870262" TargetMode="External"/><Relationship Id="rId3" Type="http://schemas.openxmlformats.org/officeDocument/2006/relationships/hyperlink" Target="http://ucpnet.adobeconnect.com/p9bq60bntyx/" TargetMode="External"/><Relationship Id="rId7" Type="http://schemas.openxmlformats.org/officeDocument/2006/relationships/hyperlink" Target="http://ucpnet.adobeconnect.com/p71693013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cpnet.adobeconnect.com/p90107723/" TargetMode="External"/><Relationship Id="rId5" Type="http://schemas.openxmlformats.org/officeDocument/2006/relationships/hyperlink" Target="http://ucpnet.adobeconnect.com/familyoutcomes/" TargetMode="External"/><Relationship Id="rId4" Type="http://schemas.openxmlformats.org/officeDocument/2006/relationships/hyperlink" Target="http://ucpnet.adobeconnect.com/p7jx75gpkn4/" TargetMode="Externa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55" name="Picture 7" descr="MPj04243890000[1]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-539751" y="-576263"/>
            <a:ext cx="10680701" cy="801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066800"/>
            <a:ext cx="8416925" cy="914400"/>
          </a:xfrm>
        </p:spPr>
        <p:txBody>
          <a:bodyPr/>
          <a:lstStyle/>
          <a:p>
            <a:pPr algn="ctr"/>
            <a:r>
              <a:rPr lang="en-US" sz="3800" b="1" dirty="0"/>
              <a:t/>
            </a:r>
            <a:br>
              <a:rPr lang="en-US" sz="3800" b="1" dirty="0"/>
            </a:br>
            <a:r>
              <a:rPr lang="en-US" sz="6800" b="1" dirty="0">
                <a:solidFill>
                  <a:schemeClr val="tx1"/>
                </a:solidFill>
              </a:rPr>
              <a:t>ECO </a:t>
            </a:r>
            <a:r>
              <a:rPr lang="en-US" sz="6800" b="1" dirty="0" smtClean="0">
                <a:solidFill>
                  <a:schemeClr val="tx1"/>
                </a:solidFill>
              </a:rPr>
              <a:t>2011</a:t>
            </a:r>
            <a:r>
              <a:rPr lang="en-US" sz="4600" b="1" dirty="0"/>
              <a:t/>
            </a:r>
            <a:br>
              <a:rPr lang="en-US" sz="4600" b="1" dirty="0"/>
            </a:br>
            <a:endParaRPr lang="en-US" sz="4600" b="1" dirty="0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0"/>
            <a:ext cx="8893175" cy="32766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300" b="1" dirty="0"/>
              <a:t>Illinois’ Professional Development Strategies for Training Child Outcomes</a:t>
            </a:r>
          </a:p>
          <a:p>
            <a:pPr algn="ctr">
              <a:buFont typeface="Wingdings" pitchFamily="2" charset="2"/>
              <a:buNone/>
            </a:pPr>
            <a:r>
              <a:rPr lang="en-US" sz="2100" b="1" dirty="0" smtClean="0"/>
              <a:t>New Orleans, LA</a:t>
            </a:r>
            <a:endParaRPr lang="en-US" sz="2100" b="1" dirty="0"/>
          </a:p>
        </p:txBody>
      </p:sp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0" y="5334000"/>
            <a:ext cx="4191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 dirty="0" smtClean="0"/>
              <a:t>Chelsea </a:t>
            </a:r>
            <a:r>
              <a:rPr lang="en-US" b="1" dirty="0" err="1" smtClean="0"/>
              <a:t>Guillen</a:t>
            </a:r>
            <a:r>
              <a:rPr lang="en-US" b="1" dirty="0" smtClean="0"/>
              <a:t> &amp;Ted Burke</a:t>
            </a:r>
            <a:endParaRPr lang="en-US" b="1" dirty="0"/>
          </a:p>
          <a:p>
            <a:pPr eaLnBrk="1" hangingPunct="1"/>
            <a:r>
              <a:rPr lang="en-US" sz="1400" b="1" dirty="0"/>
              <a:t>Illinois Early Intervention Training Program</a:t>
            </a:r>
          </a:p>
          <a:p>
            <a:pPr eaLnBrk="1" hangingPunct="1"/>
            <a:r>
              <a:rPr lang="en-US" b="1" dirty="0"/>
              <a:t>7550 W. 183rd Street</a:t>
            </a:r>
          </a:p>
          <a:p>
            <a:pPr eaLnBrk="1" hangingPunct="1"/>
            <a:r>
              <a:rPr lang="en-US" b="1" dirty="0"/>
              <a:t>Tinley Park, IL </a:t>
            </a:r>
            <a:r>
              <a:rPr lang="en-US" b="1" dirty="0" smtClean="0"/>
              <a:t>60477</a:t>
            </a:r>
          </a:p>
          <a:p>
            <a:pPr eaLnBrk="1" hangingPunct="1"/>
            <a:r>
              <a:rPr lang="en-US" b="1" dirty="0" smtClean="0"/>
              <a:t>866-509-3867</a:t>
            </a:r>
            <a:endParaRPr lang="en-US" b="1" dirty="0"/>
          </a:p>
          <a:p>
            <a:pPr eaLnBrk="1" hangingPunct="1"/>
            <a:r>
              <a:rPr lang="en-US" b="1" dirty="0"/>
              <a:t>www.illinoiseitraining.org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924" name="Picture 4" descr="C:\Users\Ted\AppData\Local\Microsoft\Windows\Temporary Internet Files\Content.IE5\SK3PAOV9\MP90040951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495800"/>
            <a:ext cx="2209800" cy="2209800"/>
          </a:xfrm>
          <a:prstGeom prst="rect">
            <a:avLst/>
          </a:prstGeom>
          <a:noFill/>
        </p:spPr>
      </p:pic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Evolution of Child Outcomes Training in Illinois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1" y="1447800"/>
            <a:ext cx="86868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February 2006-Present – Integrated online Service Coordination Training module required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April 2006 – Mandatory face-to-face Child Outcomes training for SCs 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April 2006 – Present – Mandatory integrated face-to-face Child Outcomes training for new providers required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April 2006-Present – Introductory online Child Outcomes training module for existing providers optional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May 2007- Present – Intermediate face-to-face Child Outcomes training for SCs/Providers optional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October 2006-Animated vignettes developed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June 2007-Video vignettes developed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December 2007-Outcomes integrated into IFSP video </a:t>
            </a:r>
            <a:r>
              <a:rPr lang="en-US" sz="1800" dirty="0" smtClean="0"/>
              <a:t>developed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July 2010- Updated online Child Outcomes Training (borrowed from Virginia)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July 2010- Adapted Typical Child Development Modules from Mary Beth </a:t>
            </a:r>
            <a:r>
              <a:rPr lang="en-US" sz="1800" dirty="0" err="1" smtClean="0"/>
              <a:t>Bruder</a:t>
            </a:r>
            <a:r>
              <a:rPr lang="en-US" sz="1800" dirty="0" smtClean="0"/>
              <a:t> into Adobe online format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June 2011- Developed  Family Outcomes Online Modules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Outcomes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763000" cy="4876800"/>
          </a:xfrm>
        </p:spPr>
        <p:txBody>
          <a:bodyPr/>
          <a:lstStyle/>
          <a:p>
            <a:r>
              <a:rPr lang="en-US" sz="1800" dirty="0" smtClean="0"/>
              <a:t>Typical Development Modules</a:t>
            </a:r>
          </a:p>
          <a:p>
            <a:pPr lvl="1"/>
            <a:r>
              <a:rPr lang="en-US" sz="1600" dirty="0" smtClean="0"/>
              <a:t>Acquiring Knowledge and Skills</a:t>
            </a:r>
          </a:p>
          <a:p>
            <a:pPr lvl="2"/>
            <a:r>
              <a:rPr lang="en-US" sz="1400" dirty="0" smtClean="0">
                <a:hlinkClick r:id="rId3"/>
              </a:rPr>
              <a:t>http://ucpnet.adobeconnect.com/p9bq60bntyx/</a:t>
            </a:r>
            <a:endParaRPr lang="en-US" sz="1400" dirty="0" smtClean="0"/>
          </a:p>
          <a:p>
            <a:pPr lvl="1"/>
            <a:r>
              <a:rPr lang="en-US" sz="1600" dirty="0" smtClean="0"/>
              <a:t>Positive Social Emotional Skills</a:t>
            </a:r>
          </a:p>
          <a:p>
            <a:pPr lvl="2"/>
            <a:r>
              <a:rPr lang="en-US" sz="1400" dirty="0" smtClean="0">
                <a:hlinkClick r:id="rId4"/>
              </a:rPr>
              <a:t>http://ucpnet.adobeconnect.com/p7jx75gpkn4/</a:t>
            </a:r>
            <a:endParaRPr lang="en-US" sz="1400" dirty="0" smtClean="0"/>
          </a:p>
          <a:p>
            <a:r>
              <a:rPr lang="en-US" sz="1800" dirty="0" smtClean="0"/>
              <a:t>Family Outcomes</a:t>
            </a:r>
          </a:p>
          <a:p>
            <a:pPr lvl="1"/>
            <a:r>
              <a:rPr lang="en-US" sz="1600" dirty="0" smtClean="0"/>
              <a:t>The Impact of EI on Families</a:t>
            </a:r>
          </a:p>
          <a:p>
            <a:pPr lvl="2"/>
            <a:r>
              <a:rPr lang="en-US" sz="1200" dirty="0" smtClean="0">
                <a:hlinkClick r:id="rId5"/>
              </a:rPr>
              <a:t>http://ucpnet.adobeconnect.com/familyoutcomes/</a:t>
            </a:r>
            <a:endParaRPr lang="en-US" sz="1200" dirty="0" smtClean="0"/>
          </a:p>
          <a:p>
            <a:r>
              <a:rPr lang="en-US" sz="1800" dirty="0" smtClean="0"/>
              <a:t>Child Outcomes</a:t>
            </a:r>
            <a:endParaRPr lang="en-US" sz="1600" dirty="0" smtClean="0"/>
          </a:p>
          <a:p>
            <a:pPr lvl="1"/>
            <a:r>
              <a:rPr lang="en-US" sz="1600" dirty="0" smtClean="0"/>
              <a:t>Illinois' System for Determination of Child Outcomes</a:t>
            </a:r>
          </a:p>
          <a:p>
            <a:pPr lvl="2"/>
            <a:r>
              <a:rPr lang="en-US" sz="1200" dirty="0" smtClean="0">
                <a:hlinkClick r:id="rId6"/>
              </a:rPr>
              <a:t>http://ucpnet.adobeconnect.com/p90107723/</a:t>
            </a:r>
            <a:endParaRPr lang="en-US" sz="1200" dirty="0" smtClean="0"/>
          </a:p>
          <a:p>
            <a:pPr lvl="1"/>
            <a:r>
              <a:rPr lang="en-US" sz="1600" dirty="0" smtClean="0"/>
              <a:t>Determining Child Status and Progress</a:t>
            </a:r>
          </a:p>
          <a:p>
            <a:pPr lvl="2"/>
            <a:r>
              <a:rPr lang="en-US" sz="1200" dirty="0" smtClean="0">
                <a:hlinkClick r:id="rId7"/>
              </a:rPr>
              <a:t>http://ucpnet.adobeconnect.com/p71693013/</a:t>
            </a:r>
            <a:endParaRPr lang="en-US" sz="1200" dirty="0" smtClean="0"/>
          </a:p>
          <a:p>
            <a:r>
              <a:rPr lang="en-US" sz="1800" dirty="0" smtClean="0"/>
              <a:t>You Tube Videos</a:t>
            </a:r>
          </a:p>
          <a:p>
            <a:pPr lvl="1"/>
            <a:r>
              <a:rPr lang="en-US" sz="1600" dirty="0" err="1" smtClean="0"/>
              <a:t>Bri</a:t>
            </a:r>
            <a:r>
              <a:rPr lang="en-US" sz="1600" dirty="0" smtClean="0"/>
              <a:t>, Her Family and Early Intervention</a:t>
            </a:r>
          </a:p>
          <a:p>
            <a:pPr lvl="2"/>
            <a:r>
              <a:rPr lang="en-US" sz="1200" dirty="0" smtClean="0">
                <a:hlinkClick r:id="rId8"/>
              </a:rPr>
              <a:t>http://www.youtube.com/view_play_list?p=9DC2069DAD870262</a:t>
            </a:r>
            <a:endParaRPr lang="en-US" sz="1200" dirty="0" smtClean="0"/>
          </a:p>
          <a:p>
            <a:pPr lvl="2"/>
            <a:endParaRPr lang="en-US" sz="14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2000" dirty="0" smtClean="0"/>
          </a:p>
          <a:p>
            <a:endParaRPr lang="en-US" sz="2400" dirty="0" smtClean="0"/>
          </a:p>
          <a:p>
            <a:pPr lvl="1"/>
            <a:endParaRPr lang="en-US" sz="2400" dirty="0"/>
          </a:p>
          <a:p>
            <a:pPr>
              <a:buNone/>
            </a:pPr>
            <a:endParaRPr lang="en-US" sz="2800" dirty="0" smtClean="0"/>
          </a:p>
          <a:p>
            <a:pPr lvl="1"/>
            <a:endParaRPr lang="en-US" sz="2400" dirty="0"/>
          </a:p>
        </p:txBody>
      </p:sp>
      <p:pic>
        <p:nvPicPr>
          <p:cNvPr id="240642" name="Picture 2" descr="C:\Users\Ted\AppData\Local\Microsoft\Windows\Temporary Internet Files\Content.IE5\H1XEDCN4\MC900431642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10300" y="198120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 </a:t>
            </a:r>
            <a:r>
              <a:rPr lang="en-US" dirty="0"/>
              <a:t>Responsibilities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610600" cy="4114800"/>
          </a:xfrm>
        </p:spPr>
        <p:txBody>
          <a:bodyPr/>
          <a:lstStyle/>
          <a:p>
            <a:r>
              <a:rPr lang="en-US" sz="3000" dirty="0"/>
              <a:t>Schedule time to complete modules</a:t>
            </a:r>
          </a:p>
          <a:p>
            <a:r>
              <a:rPr lang="en-US" sz="3000" dirty="0"/>
              <a:t>Reference support materials provided</a:t>
            </a:r>
          </a:p>
          <a:p>
            <a:r>
              <a:rPr lang="en-US" sz="3000" dirty="0"/>
              <a:t>Complete </a:t>
            </a:r>
            <a:r>
              <a:rPr lang="en-US" sz="3000" dirty="0" smtClean="0"/>
              <a:t>activities in the modules and quiz/survey at </a:t>
            </a:r>
            <a:r>
              <a:rPr lang="en-US" sz="3000" dirty="0"/>
              <a:t>the end of modules</a:t>
            </a:r>
          </a:p>
          <a:p>
            <a:r>
              <a:rPr lang="en-US" sz="3000" dirty="0" smtClean="0"/>
              <a:t>Provide </a:t>
            </a:r>
            <a:r>
              <a:rPr lang="en-US" sz="3000" dirty="0"/>
              <a:t>feedback to </a:t>
            </a:r>
            <a:r>
              <a:rPr lang="en-US" sz="3000" dirty="0" smtClean="0"/>
              <a:t>the </a:t>
            </a:r>
            <a:r>
              <a:rPr lang="en-US" sz="3000" dirty="0"/>
              <a:t>training program related to </a:t>
            </a:r>
            <a:r>
              <a:rPr lang="en-US" sz="3000" dirty="0" smtClean="0"/>
              <a:t>process </a:t>
            </a:r>
            <a:endParaRPr lang="en-US" sz="3000" dirty="0"/>
          </a:p>
          <a:p>
            <a:r>
              <a:rPr lang="en-US" sz="3000" dirty="0"/>
              <a:t>Complete 2 Month Follow-up Survey provided by the EI Training Program</a:t>
            </a:r>
          </a:p>
          <a:p>
            <a:endParaRPr lang="en-US" sz="3000" dirty="0"/>
          </a:p>
        </p:txBody>
      </p:sp>
      <p:pic>
        <p:nvPicPr>
          <p:cNvPr id="215045" name="Picture 5" descr="C:\Users\Ted\AppData\Local\Microsoft\Windows\Temporary Internet Files\Content.IE5\SK3PAOV9\MC90043492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4800600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142" name="Picture 6" descr="C:\Users\Ted\AppData\Local\Microsoft\Windows\Temporary Internet Files\Content.IE5\H1XEDCN4\MP900387300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1371599"/>
            <a:ext cx="9601200" cy="5554766"/>
          </a:xfrm>
          <a:prstGeom prst="rect">
            <a:avLst/>
          </a:prstGeom>
          <a:noFill/>
          <a:ln>
            <a:noFill/>
          </a:ln>
        </p:spPr>
      </p:pic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361238" cy="1527175"/>
          </a:xfrm>
        </p:spPr>
        <p:txBody>
          <a:bodyPr/>
          <a:lstStyle/>
          <a:p>
            <a:r>
              <a:rPr lang="en-US" sz="3400"/>
              <a:t>Participant Reported Benefits </a:t>
            </a:r>
            <a:br>
              <a:rPr lang="en-US" sz="3400"/>
            </a:br>
            <a:r>
              <a:rPr lang="en-US" sz="3400"/>
              <a:t>to online options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088187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/>
              <a:t>Convenient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Didn’t take away from work time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Flexibility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Self-paced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Reduced time traveling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Ability to replay information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Access anytime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Video examples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Great as reference to go back to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</p:txBody>
      </p:sp>
      <p:sp>
        <p:nvSpPr>
          <p:cNvPr id="219141" name="Text Box 5"/>
          <p:cNvSpPr txBox="1">
            <a:spLocks noChangeArrowheads="1"/>
          </p:cNvSpPr>
          <p:nvPr/>
        </p:nvSpPr>
        <p:spPr bwMode="auto">
          <a:xfrm>
            <a:off x="2362200" y="5867400"/>
            <a:ext cx="516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tx2"/>
                </a:solidFill>
              </a:rPr>
              <a:t>Results compiled from 2 month follow-up surveys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&amp;#x0D;&amp;#x0A;ECO 2011&amp;#x0D;&amp;#x0A;&amp;quot;&quot;/&gt;&lt;property id=&quot;20307&quot; value=&quot;330&quot;/&gt;&lt;/object&gt;&lt;object type=&quot;3&quot; unique_id=&quot;10005&quot;&gt;&lt;property id=&quot;20148&quot; value=&quot;5&quot;/&gt;&lt;property id=&quot;20300&quot; value=&quot;Slide 2 - &amp;quot;Evolution of Child Outcomes Training in Illinois&amp;quot;&quot;/&gt;&lt;property id=&quot;20307&quot; value=&quot;344&quot;/&gt;&lt;/object&gt;&lt;object type=&quot;3&quot; unique_id=&quot;10012&quot;&gt;&lt;property id=&quot;20148&quot; value=&quot;5&quot;/&gt;&lt;property id=&quot;20300&quot; value=&quot;Slide 4 - &amp;quot;Participant Responsibilities&amp;quot;&quot;/&gt;&lt;property id=&quot;20307&quot; value=&quot;347&quot;/&gt;&lt;/object&gt;&lt;object type=&quot;3&quot; unique_id=&quot;10015&quot;&gt;&lt;property id=&quot;20148&quot; value=&quot;5&quot;/&gt;&lt;property id=&quot;20300&quot; value=&quot;Slide 5 - &amp;quot;Participant Reported Benefits &amp;#x0D;&amp;#x0A;to online options&amp;quot;&quot;/&gt;&lt;property id=&quot;20307&quot; value=&quot;350&quot;/&gt;&lt;/object&gt;&lt;object type=&quot;3&quot; unique_id=&quot;10296&quot;&gt;&lt;property id=&quot;20148&quot; value=&quot;5&quot;/&gt;&lt;property id=&quot;20300&quot; value=&quot;Slide 3 - &amp;quot;Online Outcomes Modules&amp;quot;&quot;/&gt;&lt;property id=&quot;20307&quot; value=&quot;35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5170</TotalTime>
  <Words>306</Words>
  <Application>Microsoft Office PowerPoint</Application>
  <PresentationFormat>Custom</PresentationFormat>
  <Paragraphs>65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Radial</vt:lpstr>
      <vt:lpstr> ECO 2011 </vt:lpstr>
      <vt:lpstr>Evolution of Child Outcomes Training in Illinois</vt:lpstr>
      <vt:lpstr>Online Outcomes Modules</vt:lpstr>
      <vt:lpstr>Participant Responsibilities</vt:lpstr>
      <vt:lpstr>Participant Reported Benefits  to online options</vt:lpstr>
    </vt:vector>
  </TitlesOfParts>
  <Company>UCP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Training Update</dc:title>
  <dc:creator>tburke</dc:creator>
  <cp:lastModifiedBy>fpg</cp:lastModifiedBy>
  <cp:revision>110</cp:revision>
  <dcterms:created xsi:type="dcterms:W3CDTF">2002-12-04T15:56:11Z</dcterms:created>
  <dcterms:modified xsi:type="dcterms:W3CDTF">2011-09-18T12:44:46Z</dcterms:modified>
</cp:coreProperties>
</file>