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69"/>
  </p:notesMasterIdLst>
  <p:handoutMasterIdLst>
    <p:handoutMasterId r:id="rId70"/>
  </p:handoutMasterIdLst>
  <p:sldIdLst>
    <p:sldId id="925" r:id="rId7"/>
    <p:sldId id="982" r:id="rId8"/>
    <p:sldId id="1000" r:id="rId9"/>
    <p:sldId id="1057" r:id="rId10"/>
    <p:sldId id="1001" r:id="rId11"/>
    <p:sldId id="1036" r:id="rId12"/>
    <p:sldId id="999" r:id="rId13"/>
    <p:sldId id="1002" r:id="rId14"/>
    <p:sldId id="1003" r:id="rId15"/>
    <p:sldId id="1020" r:id="rId16"/>
    <p:sldId id="1021" r:id="rId17"/>
    <p:sldId id="1022" r:id="rId18"/>
    <p:sldId id="1004" r:id="rId19"/>
    <p:sldId id="997" r:id="rId20"/>
    <p:sldId id="1023" r:id="rId21"/>
    <p:sldId id="1037" r:id="rId22"/>
    <p:sldId id="1007" r:id="rId23"/>
    <p:sldId id="1025" r:id="rId24"/>
    <p:sldId id="1052" r:id="rId25"/>
    <p:sldId id="1040" r:id="rId26"/>
    <p:sldId id="1008" r:id="rId27"/>
    <p:sldId id="1009" r:id="rId28"/>
    <p:sldId id="1005" r:id="rId29"/>
    <p:sldId id="1038" r:id="rId30"/>
    <p:sldId id="1039" r:id="rId31"/>
    <p:sldId id="1043" r:id="rId32"/>
    <p:sldId id="1044" r:id="rId33"/>
    <p:sldId id="1045" r:id="rId34"/>
    <p:sldId id="1046" r:id="rId35"/>
    <p:sldId id="1047" r:id="rId36"/>
    <p:sldId id="985" r:id="rId37"/>
    <p:sldId id="986" r:id="rId38"/>
    <p:sldId id="1048" r:id="rId39"/>
    <p:sldId id="1049" r:id="rId40"/>
    <p:sldId id="1050" r:id="rId41"/>
    <p:sldId id="1058" r:id="rId42"/>
    <p:sldId id="1054" r:id="rId43"/>
    <p:sldId id="988" r:id="rId44"/>
    <p:sldId id="1055" r:id="rId45"/>
    <p:sldId id="990" r:id="rId46"/>
    <p:sldId id="992" r:id="rId47"/>
    <p:sldId id="1053" r:id="rId48"/>
    <p:sldId id="987" r:id="rId49"/>
    <p:sldId id="991" r:id="rId50"/>
    <p:sldId id="1011" r:id="rId51"/>
    <p:sldId id="1013" r:id="rId52"/>
    <p:sldId id="1032" r:id="rId53"/>
    <p:sldId id="1012" r:id="rId54"/>
    <p:sldId id="1014" r:id="rId55"/>
    <p:sldId id="1026" r:id="rId56"/>
    <p:sldId id="1041" r:id="rId57"/>
    <p:sldId id="1016" r:id="rId58"/>
    <p:sldId id="1034" r:id="rId59"/>
    <p:sldId id="1035" r:id="rId60"/>
    <p:sldId id="1015" r:id="rId61"/>
    <p:sldId id="1059" r:id="rId62"/>
    <p:sldId id="983" r:id="rId63"/>
    <p:sldId id="984" r:id="rId64"/>
    <p:sldId id="1056" r:id="rId65"/>
    <p:sldId id="1029" r:id="rId66"/>
    <p:sldId id="1030" r:id="rId67"/>
    <p:sldId id="1031" r:id="rId68"/>
  </p:sldIdLst>
  <p:sldSz cx="9144000" cy="6858000" type="screen4x3"/>
  <p:notesSz cx="6881813" cy="9296400"/>
  <p:custDataLst>
    <p:tags r:id="rId71"/>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FF99"/>
    <a:srgbClr val="FFE9A3"/>
    <a:srgbClr val="EABC68"/>
    <a:srgbClr val="663300"/>
    <a:srgbClr val="FF0000"/>
    <a:srgbClr val="FFCC66"/>
    <a:srgbClr val="FF9933"/>
    <a:srgbClr val="00CC99"/>
    <a:srgbClr val="F3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78695" autoAdjust="0"/>
  </p:normalViewPr>
  <p:slideViewPr>
    <p:cSldViewPr>
      <p:cViewPr>
        <p:scale>
          <a:sx n="70" d="100"/>
          <a:sy n="70" d="100"/>
        </p:scale>
        <p:origin x="-138" y="216"/>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70" d="100"/>
        <a:sy n="70" d="100"/>
      </p:scale>
      <p:origin x="0" y="0"/>
    </p:cViewPr>
  </p:sorterViewPr>
  <p:notesViewPr>
    <p:cSldViewPr>
      <p:cViewPr>
        <p:scale>
          <a:sx n="70" d="100"/>
          <a:sy n="70" d="100"/>
        </p:scale>
        <p:origin x="-1512"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05B0C-ECE4-4F16-9344-A16B18098078}" type="doc">
      <dgm:prSet loTypeId="urn:microsoft.com/office/officeart/2005/8/layout/cycle5" loCatId="cycle" qsTypeId="urn:microsoft.com/office/officeart/2005/8/quickstyle/simple3" qsCatId="simple" csTypeId="urn:microsoft.com/office/officeart/2005/8/colors/colorful2" csCatId="colorful" phldr="1"/>
      <dgm:spPr/>
      <dgm:t>
        <a:bodyPr/>
        <a:lstStyle/>
        <a:p>
          <a:endParaRPr lang="en-US"/>
        </a:p>
      </dgm:t>
    </dgm:pt>
    <dgm:pt modelId="{92203ED1-066A-4B1E-ABA5-9B82E55175A1}">
      <dgm:prSet phldrT="[Text]" custT="1"/>
      <dgm:spPr/>
      <dgm:t>
        <a:bodyPr/>
        <a:lstStyle/>
        <a:p>
          <a:r>
            <a:rPr lang="en-US" sz="2600" smtClean="0"/>
            <a:t>Using data to improve program</a:t>
          </a:r>
          <a:r>
            <a:rPr lang="en-US" sz="2800" smtClean="0"/>
            <a:t>s</a:t>
          </a:r>
          <a:endParaRPr lang="en-US" sz="2800" dirty="0"/>
        </a:p>
      </dgm:t>
    </dgm:pt>
    <dgm:pt modelId="{333C5900-B930-4FB6-AA24-3016F9595175}" type="parTrans" cxnId="{7F03F38D-1619-475A-B676-F94E335EFFFB}">
      <dgm:prSet/>
      <dgm:spPr/>
      <dgm:t>
        <a:bodyPr/>
        <a:lstStyle/>
        <a:p>
          <a:endParaRPr lang="en-US"/>
        </a:p>
      </dgm:t>
    </dgm:pt>
    <dgm:pt modelId="{B0FC6C91-8994-4BFC-A9DC-5EB37B464D3C}" type="sibTrans" cxnId="{7F03F38D-1619-475A-B676-F94E335EFFFB}">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A97BA380-C938-4BD6-9B82-DA629477C1A6}">
      <dgm:prSet phldrT="[Text]" custT="1"/>
      <dgm:spPr>
        <a:solidFill>
          <a:srgbClr val="FFF2C9"/>
        </a:solidFill>
      </dgm:spPr>
      <dgm:t>
        <a:bodyPr/>
        <a:lstStyle/>
        <a:p>
          <a:r>
            <a:rPr lang="en-US" sz="2600" dirty="0" smtClean="0"/>
            <a:t>Implementing and sustaining good practices</a:t>
          </a:r>
          <a:endParaRPr lang="en-US" sz="2600" dirty="0"/>
        </a:p>
      </dgm:t>
    </dgm:pt>
    <dgm:pt modelId="{34E984A5-355C-43C7-944B-723C2EFDF63E}" type="parTrans" cxnId="{4BA38C91-D3CC-4825-A1DB-335FD3385F82}">
      <dgm:prSet/>
      <dgm:spPr/>
      <dgm:t>
        <a:bodyPr/>
        <a:lstStyle/>
        <a:p>
          <a:endParaRPr lang="en-US"/>
        </a:p>
      </dgm:t>
    </dgm:pt>
    <dgm:pt modelId="{A3A2087B-25A0-4412-A46C-832159CC3873}" type="sibTrans" cxnId="{4BA38C91-D3CC-4825-A1DB-335FD3385F82}">
      <dgm:prSet>
        <dgm:style>
          <a:lnRef idx="2">
            <a:schemeClr val="accent5"/>
          </a:lnRef>
          <a:fillRef idx="0">
            <a:schemeClr val="accent5"/>
          </a:fillRef>
          <a:effectRef idx="1">
            <a:schemeClr val="accent5"/>
          </a:effectRef>
          <a:fontRef idx="minor">
            <a:schemeClr val="tx1"/>
          </a:fontRef>
        </dgm:style>
      </dgm:prSet>
      <dgm:spPr>
        <a:ln>
          <a:solidFill>
            <a:schemeClr val="accent2">
              <a:lumMod val="60000"/>
              <a:lumOff val="40000"/>
            </a:schemeClr>
          </a:solidFill>
        </a:ln>
      </dgm:spPr>
      <dgm:t>
        <a:bodyPr/>
        <a:lstStyle/>
        <a:p>
          <a:endParaRPr lang="en-US"/>
        </a:p>
      </dgm:t>
    </dgm:pt>
    <dgm:pt modelId="{78FBC733-5A36-4F30-A12E-2116EDFC4132}" type="pres">
      <dgm:prSet presAssocID="{2F005B0C-ECE4-4F16-9344-A16B18098078}" presName="cycle" presStyleCnt="0">
        <dgm:presLayoutVars>
          <dgm:dir/>
          <dgm:resizeHandles val="exact"/>
        </dgm:presLayoutVars>
      </dgm:prSet>
      <dgm:spPr/>
      <dgm:t>
        <a:bodyPr/>
        <a:lstStyle/>
        <a:p>
          <a:endParaRPr lang="en-US"/>
        </a:p>
      </dgm:t>
    </dgm:pt>
    <dgm:pt modelId="{4C915DB5-398E-4F30-8CC9-B9A9FCFC46AF}" type="pres">
      <dgm:prSet presAssocID="{92203ED1-066A-4B1E-ABA5-9B82E55175A1}" presName="node" presStyleLbl="node1" presStyleIdx="0" presStyleCnt="2" custScaleX="63944" custScaleY="78932">
        <dgm:presLayoutVars>
          <dgm:bulletEnabled val="1"/>
        </dgm:presLayoutVars>
      </dgm:prSet>
      <dgm:spPr/>
      <dgm:t>
        <a:bodyPr/>
        <a:lstStyle/>
        <a:p>
          <a:endParaRPr lang="en-US"/>
        </a:p>
      </dgm:t>
    </dgm:pt>
    <dgm:pt modelId="{A33B50EB-F309-4767-A3F4-6F8583483CE0}" type="pres">
      <dgm:prSet presAssocID="{92203ED1-066A-4B1E-ABA5-9B82E55175A1}" presName="spNode" presStyleCnt="0"/>
      <dgm:spPr/>
    </dgm:pt>
    <dgm:pt modelId="{C8C92A71-7908-438A-8C5A-410DD138F6A1}" type="pres">
      <dgm:prSet presAssocID="{B0FC6C91-8994-4BFC-A9DC-5EB37B464D3C}" presName="sibTrans" presStyleLbl="sibTrans1D1" presStyleIdx="0" presStyleCnt="2"/>
      <dgm:spPr/>
      <dgm:t>
        <a:bodyPr/>
        <a:lstStyle/>
        <a:p>
          <a:endParaRPr lang="en-US"/>
        </a:p>
      </dgm:t>
    </dgm:pt>
    <dgm:pt modelId="{F42AA8C6-E50E-440D-8037-24C87BC79581}" type="pres">
      <dgm:prSet presAssocID="{A97BA380-C938-4BD6-9B82-DA629477C1A6}" presName="node" presStyleLbl="node1" presStyleIdx="1" presStyleCnt="2" custScaleX="85941" custScaleY="89892" custRadScaleRad="103321" custRadScaleInc="1865">
        <dgm:presLayoutVars>
          <dgm:bulletEnabled val="1"/>
        </dgm:presLayoutVars>
      </dgm:prSet>
      <dgm:spPr/>
      <dgm:t>
        <a:bodyPr/>
        <a:lstStyle/>
        <a:p>
          <a:endParaRPr lang="en-US"/>
        </a:p>
      </dgm:t>
    </dgm:pt>
    <dgm:pt modelId="{1D2708E4-A85B-4091-915A-E253AC40A3E1}" type="pres">
      <dgm:prSet presAssocID="{A97BA380-C938-4BD6-9B82-DA629477C1A6}" presName="spNode" presStyleCnt="0"/>
      <dgm:spPr/>
    </dgm:pt>
    <dgm:pt modelId="{F4D15A3B-E50E-403B-9CA7-C04C648DFEFB}" type="pres">
      <dgm:prSet presAssocID="{A3A2087B-25A0-4412-A46C-832159CC3873}" presName="sibTrans" presStyleLbl="sibTrans1D1" presStyleIdx="1" presStyleCnt="2"/>
      <dgm:spPr/>
      <dgm:t>
        <a:bodyPr/>
        <a:lstStyle/>
        <a:p>
          <a:endParaRPr lang="en-US"/>
        </a:p>
      </dgm:t>
    </dgm:pt>
  </dgm:ptLst>
  <dgm:cxnLst>
    <dgm:cxn modelId="{7CC01137-8448-4598-A3E5-6A5DA0C4C7D0}" type="presOf" srcId="{A97BA380-C938-4BD6-9B82-DA629477C1A6}" destId="{F42AA8C6-E50E-440D-8037-24C87BC79581}" srcOrd="0" destOrd="0" presId="urn:microsoft.com/office/officeart/2005/8/layout/cycle5"/>
    <dgm:cxn modelId="{4BA38C91-D3CC-4825-A1DB-335FD3385F82}" srcId="{2F005B0C-ECE4-4F16-9344-A16B18098078}" destId="{A97BA380-C938-4BD6-9B82-DA629477C1A6}" srcOrd="1" destOrd="0" parTransId="{34E984A5-355C-43C7-944B-723C2EFDF63E}" sibTransId="{A3A2087B-25A0-4412-A46C-832159CC3873}"/>
    <dgm:cxn modelId="{7F03F38D-1619-475A-B676-F94E335EFFFB}" srcId="{2F005B0C-ECE4-4F16-9344-A16B18098078}" destId="{92203ED1-066A-4B1E-ABA5-9B82E55175A1}" srcOrd="0" destOrd="0" parTransId="{333C5900-B930-4FB6-AA24-3016F9595175}" sibTransId="{B0FC6C91-8994-4BFC-A9DC-5EB37B464D3C}"/>
    <dgm:cxn modelId="{B4D5B99B-01FE-4836-9799-22E14613C3DB}" type="presOf" srcId="{2F005B0C-ECE4-4F16-9344-A16B18098078}" destId="{78FBC733-5A36-4F30-A12E-2116EDFC4132}" srcOrd="0" destOrd="0" presId="urn:microsoft.com/office/officeart/2005/8/layout/cycle5"/>
    <dgm:cxn modelId="{E7F69F4B-3767-475A-8D4D-66E97B11E7F3}" type="presOf" srcId="{92203ED1-066A-4B1E-ABA5-9B82E55175A1}" destId="{4C915DB5-398E-4F30-8CC9-B9A9FCFC46AF}" srcOrd="0" destOrd="0" presId="urn:microsoft.com/office/officeart/2005/8/layout/cycle5"/>
    <dgm:cxn modelId="{CF754B1F-7F61-4DAD-992E-05479138ACF0}" type="presOf" srcId="{B0FC6C91-8994-4BFC-A9DC-5EB37B464D3C}" destId="{C8C92A71-7908-438A-8C5A-410DD138F6A1}" srcOrd="0" destOrd="0" presId="urn:microsoft.com/office/officeart/2005/8/layout/cycle5"/>
    <dgm:cxn modelId="{F3C11613-E64E-4D93-8C5A-1AA1D8D43EE7}" type="presOf" srcId="{A3A2087B-25A0-4412-A46C-832159CC3873}" destId="{F4D15A3B-E50E-403B-9CA7-C04C648DFEFB}" srcOrd="0" destOrd="0" presId="urn:microsoft.com/office/officeart/2005/8/layout/cycle5"/>
    <dgm:cxn modelId="{5BCCF3AE-E76D-4225-9F0A-1908465F7173}" type="presParOf" srcId="{78FBC733-5A36-4F30-A12E-2116EDFC4132}" destId="{4C915DB5-398E-4F30-8CC9-B9A9FCFC46AF}" srcOrd="0" destOrd="0" presId="urn:microsoft.com/office/officeart/2005/8/layout/cycle5"/>
    <dgm:cxn modelId="{39B22FE5-ECCF-4108-A5FC-7476A741E681}" type="presParOf" srcId="{78FBC733-5A36-4F30-A12E-2116EDFC4132}" destId="{A33B50EB-F309-4767-A3F4-6F8583483CE0}" srcOrd="1" destOrd="0" presId="urn:microsoft.com/office/officeart/2005/8/layout/cycle5"/>
    <dgm:cxn modelId="{4D5B4262-3084-4260-B523-72D29DAC19AC}" type="presParOf" srcId="{78FBC733-5A36-4F30-A12E-2116EDFC4132}" destId="{C8C92A71-7908-438A-8C5A-410DD138F6A1}" srcOrd="2" destOrd="0" presId="urn:microsoft.com/office/officeart/2005/8/layout/cycle5"/>
    <dgm:cxn modelId="{75D93807-9721-4ACF-812B-6146B41425D6}" type="presParOf" srcId="{78FBC733-5A36-4F30-A12E-2116EDFC4132}" destId="{F42AA8C6-E50E-440D-8037-24C87BC79581}" srcOrd="3" destOrd="0" presId="urn:microsoft.com/office/officeart/2005/8/layout/cycle5"/>
    <dgm:cxn modelId="{E365FE6D-3762-469A-AB06-509F7A8ED8C4}" type="presParOf" srcId="{78FBC733-5A36-4F30-A12E-2116EDFC4132}" destId="{1D2708E4-A85B-4091-915A-E253AC40A3E1}" srcOrd="4" destOrd="0" presId="urn:microsoft.com/office/officeart/2005/8/layout/cycle5"/>
    <dgm:cxn modelId="{781F5696-D060-4C30-95FB-11FEFCB5132B}" type="presParOf" srcId="{78FBC733-5A36-4F30-A12E-2116EDFC4132}" destId="{F4D15A3B-E50E-403B-9CA7-C04C648DFEFB}" srcOrd="5" destOrd="0" presId="urn:microsoft.com/office/officeart/2005/8/layout/cycle5"/>
  </dgm:cxnLst>
  <dgm:bg>
    <a:noFill/>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5DD23-95F6-4E9C-823B-A0E604081B01}" type="doc">
      <dgm:prSet loTypeId="urn:microsoft.com/office/officeart/2005/8/layout/cycle5" loCatId="cycle" qsTypeId="urn:microsoft.com/office/officeart/2005/8/quickstyle/simple3" qsCatId="simple" csTypeId="urn:microsoft.com/office/officeart/2005/8/colors/colorful5" csCatId="colorful" phldr="1"/>
      <dgm:spPr/>
      <dgm:t>
        <a:bodyPr/>
        <a:lstStyle/>
        <a:p>
          <a:endParaRPr lang="en-US"/>
        </a:p>
      </dgm:t>
    </dgm:pt>
    <dgm:pt modelId="{ACF0CCF7-21FD-44DD-B938-467818119543}">
      <dgm:prSet phldrT="[Text]" custT="1"/>
      <dgm:spPr/>
      <dgm:t>
        <a:bodyPr/>
        <a:lstStyle/>
        <a:p>
          <a:r>
            <a:rPr lang="en-US" sz="2000" dirty="0" smtClean="0"/>
            <a:t>Data Collection including PD</a:t>
          </a:r>
          <a:endParaRPr lang="en-US" sz="2000" dirty="0"/>
        </a:p>
      </dgm:t>
    </dgm:pt>
    <dgm:pt modelId="{9FA60BD1-6609-4B77-A343-AF435AB51483}" type="parTrans" cxnId="{2A0B6E03-24AC-44BE-B280-EFE7173D412D}">
      <dgm:prSet/>
      <dgm:spPr/>
      <dgm:t>
        <a:bodyPr/>
        <a:lstStyle/>
        <a:p>
          <a:endParaRPr lang="en-US"/>
        </a:p>
      </dgm:t>
    </dgm:pt>
    <dgm:pt modelId="{F757934A-A2A1-4254-BB09-1DBA3047A28F}" type="sibTrans" cxnId="{2A0B6E03-24AC-44BE-B280-EFE7173D412D}">
      <dgm:prSet>
        <dgm:style>
          <a:lnRef idx="2">
            <a:schemeClr val="accent4"/>
          </a:lnRef>
          <a:fillRef idx="0">
            <a:schemeClr val="accent4"/>
          </a:fillRef>
          <a:effectRef idx="1">
            <a:schemeClr val="accent4"/>
          </a:effectRef>
          <a:fontRef idx="minor">
            <a:schemeClr val="tx1"/>
          </a:fontRef>
        </dgm:style>
      </dgm:prSet>
      <dgm:spPr>
        <a:ln/>
      </dgm:spPr>
      <dgm:t>
        <a:bodyPr/>
        <a:lstStyle/>
        <a:p>
          <a:endParaRPr lang="en-US"/>
        </a:p>
      </dgm:t>
    </dgm:pt>
    <dgm:pt modelId="{7F5F3C57-528A-4806-B0EB-E33BFF06A721}">
      <dgm:prSet phldrT="[Text]" custT="1"/>
      <dgm:spPr/>
      <dgm:t>
        <a:bodyPr/>
        <a:lstStyle/>
        <a:p>
          <a:r>
            <a:rPr lang="en-US" sz="2000" dirty="0" smtClean="0"/>
            <a:t>Analysis including quality checks</a:t>
          </a:r>
          <a:endParaRPr lang="en-US" sz="2000" dirty="0"/>
        </a:p>
      </dgm:t>
    </dgm:pt>
    <dgm:pt modelId="{8C40840F-217E-4CCD-8644-AA7D2A17F1DE}" type="parTrans" cxnId="{1CB5E19B-B1EE-4515-8D36-8F1D4D4A80C2}">
      <dgm:prSet/>
      <dgm:spPr/>
      <dgm:t>
        <a:bodyPr/>
        <a:lstStyle/>
        <a:p>
          <a:endParaRPr lang="en-US"/>
        </a:p>
      </dgm:t>
    </dgm:pt>
    <dgm:pt modelId="{1082C403-85E9-41C4-81F0-C4E67D7DD4F7}" type="sibTrans" cxnId="{1CB5E19B-B1EE-4515-8D36-8F1D4D4A80C2}">
      <dgm:prSet>
        <dgm:style>
          <a:lnRef idx="2">
            <a:schemeClr val="accent2"/>
          </a:lnRef>
          <a:fillRef idx="0">
            <a:schemeClr val="accent2"/>
          </a:fillRef>
          <a:effectRef idx="1">
            <a:schemeClr val="accent2"/>
          </a:effectRef>
          <a:fontRef idx="minor">
            <a:schemeClr val="tx1"/>
          </a:fontRef>
        </dgm:style>
      </dgm:prSet>
      <dgm:spPr>
        <a:ln/>
      </dgm:spPr>
      <dgm:t>
        <a:bodyPr/>
        <a:lstStyle/>
        <a:p>
          <a:endParaRPr lang="en-US"/>
        </a:p>
      </dgm:t>
    </dgm:pt>
    <dgm:pt modelId="{D9DD084C-C42B-4B46-9BC1-55EA4A379AC2}">
      <dgm:prSet phldrT="[Text]" custT="1"/>
      <dgm:spPr>
        <a:ln w="28575"/>
      </dgm:spPr>
      <dgm:t>
        <a:bodyPr/>
        <a:lstStyle/>
        <a:p>
          <a:r>
            <a:rPr lang="en-US" sz="2000" dirty="0" smtClean="0"/>
            <a:t>Reporting</a:t>
          </a:r>
          <a:endParaRPr lang="en-US" sz="2000" dirty="0"/>
        </a:p>
      </dgm:t>
    </dgm:pt>
    <dgm:pt modelId="{9F3DAE39-2D41-4886-8CA1-342F5300DCCF}" type="parTrans" cxnId="{5BB49D2F-CF05-482E-BC03-35192530ACBB}">
      <dgm:prSet/>
      <dgm:spPr/>
      <dgm:t>
        <a:bodyPr/>
        <a:lstStyle/>
        <a:p>
          <a:endParaRPr lang="en-US"/>
        </a:p>
      </dgm:t>
    </dgm:pt>
    <dgm:pt modelId="{5262560C-E7EA-433A-9EEF-0E51D83B4D26}" type="sibTrans" cxnId="{5BB49D2F-CF05-482E-BC03-35192530ACBB}">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94957F51-596B-46C6-8300-1E5D48568795}">
      <dgm:prSet phldrT="[Text]" custT="1"/>
      <dgm:spPr/>
      <dgm:t>
        <a:bodyPr/>
        <a:lstStyle/>
        <a:p>
          <a:r>
            <a:rPr lang="en-US" sz="2000" dirty="0" smtClean="0"/>
            <a:t>Using data for program improvement including PD</a:t>
          </a:r>
          <a:endParaRPr lang="en-US" sz="2000" dirty="0"/>
        </a:p>
      </dgm:t>
    </dgm:pt>
    <dgm:pt modelId="{34E73CEF-BBC4-48A5-91AF-FB24D312306A}" type="parTrans" cxnId="{4C430798-E0CD-48F3-B3F3-780F6241AF98}">
      <dgm:prSet/>
      <dgm:spPr/>
      <dgm:t>
        <a:bodyPr/>
        <a:lstStyle/>
        <a:p>
          <a:endParaRPr lang="en-US"/>
        </a:p>
      </dgm:t>
    </dgm:pt>
    <dgm:pt modelId="{6C9C5374-4778-48C7-9E3F-B4FAEECD6FAC}" type="sibTrans" cxnId="{4C430798-E0CD-48F3-B3F3-780F6241AF98}">
      <dgm:prSet>
        <dgm:style>
          <a:lnRef idx="2">
            <a:schemeClr val="accent5"/>
          </a:lnRef>
          <a:fillRef idx="0">
            <a:schemeClr val="accent5"/>
          </a:fillRef>
          <a:effectRef idx="1">
            <a:schemeClr val="accent5"/>
          </a:effectRef>
          <a:fontRef idx="minor">
            <a:schemeClr val="tx1"/>
          </a:fontRef>
        </dgm:style>
      </dgm:prSet>
      <dgm:spPr/>
      <dgm:t>
        <a:bodyPr/>
        <a:lstStyle/>
        <a:p>
          <a:endParaRPr lang="en-US"/>
        </a:p>
      </dgm:t>
    </dgm:pt>
    <dgm:pt modelId="{9078C824-95C3-4E40-A453-FFE60C4D0F96}" type="pres">
      <dgm:prSet presAssocID="{A725DD23-95F6-4E9C-823B-A0E604081B01}" presName="cycle" presStyleCnt="0">
        <dgm:presLayoutVars>
          <dgm:dir/>
          <dgm:resizeHandles val="exact"/>
        </dgm:presLayoutVars>
      </dgm:prSet>
      <dgm:spPr/>
      <dgm:t>
        <a:bodyPr/>
        <a:lstStyle/>
        <a:p>
          <a:endParaRPr lang="en-US"/>
        </a:p>
      </dgm:t>
    </dgm:pt>
    <dgm:pt modelId="{366640BD-5A7F-4A56-B6B6-56DE151E3C92}" type="pres">
      <dgm:prSet presAssocID="{ACF0CCF7-21FD-44DD-B938-467818119543}" presName="node" presStyleLbl="node1" presStyleIdx="0" presStyleCnt="4" custScaleX="101837" custScaleY="129854">
        <dgm:presLayoutVars>
          <dgm:bulletEnabled val="1"/>
        </dgm:presLayoutVars>
      </dgm:prSet>
      <dgm:spPr/>
      <dgm:t>
        <a:bodyPr/>
        <a:lstStyle/>
        <a:p>
          <a:endParaRPr lang="en-US"/>
        </a:p>
      </dgm:t>
    </dgm:pt>
    <dgm:pt modelId="{5CBF4443-E7C2-4CBF-81C6-4E17F4C8A79F}" type="pres">
      <dgm:prSet presAssocID="{ACF0CCF7-21FD-44DD-B938-467818119543}" presName="spNode" presStyleCnt="0"/>
      <dgm:spPr/>
    </dgm:pt>
    <dgm:pt modelId="{C1976974-B96E-48B0-86D9-FB312CE8D5FD}" type="pres">
      <dgm:prSet presAssocID="{F757934A-A2A1-4254-BB09-1DBA3047A28F}" presName="sibTrans" presStyleLbl="sibTrans1D1" presStyleIdx="0" presStyleCnt="4"/>
      <dgm:spPr/>
      <dgm:t>
        <a:bodyPr/>
        <a:lstStyle/>
        <a:p>
          <a:endParaRPr lang="en-US"/>
        </a:p>
      </dgm:t>
    </dgm:pt>
    <dgm:pt modelId="{DD5547B1-01AF-400F-BD31-25986D45FD4D}" type="pres">
      <dgm:prSet presAssocID="{7F5F3C57-528A-4806-B0EB-E33BFF06A721}" presName="node" presStyleLbl="node1" presStyleIdx="1" presStyleCnt="4" custScaleX="111104" custScaleY="116764">
        <dgm:presLayoutVars>
          <dgm:bulletEnabled val="1"/>
        </dgm:presLayoutVars>
      </dgm:prSet>
      <dgm:spPr/>
      <dgm:t>
        <a:bodyPr/>
        <a:lstStyle/>
        <a:p>
          <a:endParaRPr lang="en-US"/>
        </a:p>
      </dgm:t>
    </dgm:pt>
    <dgm:pt modelId="{33AD954C-35E1-400F-A59D-CF33A7D066B3}" type="pres">
      <dgm:prSet presAssocID="{7F5F3C57-528A-4806-B0EB-E33BFF06A721}" presName="spNode" presStyleCnt="0"/>
      <dgm:spPr/>
    </dgm:pt>
    <dgm:pt modelId="{71F385D8-787C-4BAC-B2E6-34C3E3A10401}" type="pres">
      <dgm:prSet presAssocID="{1082C403-85E9-41C4-81F0-C4E67D7DD4F7}" presName="sibTrans" presStyleLbl="sibTrans1D1" presStyleIdx="1" presStyleCnt="4"/>
      <dgm:spPr/>
      <dgm:t>
        <a:bodyPr/>
        <a:lstStyle/>
        <a:p>
          <a:endParaRPr lang="en-US"/>
        </a:p>
      </dgm:t>
    </dgm:pt>
    <dgm:pt modelId="{B7D7BE71-9C87-4111-BD56-A97308469A67}" type="pres">
      <dgm:prSet presAssocID="{D9DD084C-C42B-4B46-9BC1-55EA4A379AC2}" presName="node" presStyleLbl="node1" presStyleIdx="2" presStyleCnt="4">
        <dgm:presLayoutVars>
          <dgm:bulletEnabled val="1"/>
        </dgm:presLayoutVars>
      </dgm:prSet>
      <dgm:spPr/>
      <dgm:t>
        <a:bodyPr/>
        <a:lstStyle/>
        <a:p>
          <a:endParaRPr lang="en-US"/>
        </a:p>
      </dgm:t>
    </dgm:pt>
    <dgm:pt modelId="{8A1E71BF-4CAC-48BC-A41B-BD4B19203D7E}" type="pres">
      <dgm:prSet presAssocID="{D9DD084C-C42B-4B46-9BC1-55EA4A379AC2}" presName="spNode" presStyleCnt="0"/>
      <dgm:spPr/>
    </dgm:pt>
    <dgm:pt modelId="{DBA5A99D-9CEB-4B67-98A7-2752D4CC3E79}" type="pres">
      <dgm:prSet presAssocID="{5262560C-E7EA-433A-9EEF-0E51D83B4D26}" presName="sibTrans" presStyleLbl="sibTrans1D1" presStyleIdx="2" presStyleCnt="4"/>
      <dgm:spPr/>
      <dgm:t>
        <a:bodyPr/>
        <a:lstStyle/>
        <a:p>
          <a:endParaRPr lang="en-US"/>
        </a:p>
      </dgm:t>
    </dgm:pt>
    <dgm:pt modelId="{E7446265-A8A3-46F7-831F-3190E2F4097B}" type="pres">
      <dgm:prSet presAssocID="{94957F51-596B-46C6-8300-1E5D48568795}" presName="node" presStyleLbl="node1" presStyleIdx="3" presStyleCnt="4" custScaleX="123604" custScaleY="132431">
        <dgm:presLayoutVars>
          <dgm:bulletEnabled val="1"/>
        </dgm:presLayoutVars>
      </dgm:prSet>
      <dgm:spPr/>
      <dgm:t>
        <a:bodyPr/>
        <a:lstStyle/>
        <a:p>
          <a:endParaRPr lang="en-US"/>
        </a:p>
      </dgm:t>
    </dgm:pt>
    <dgm:pt modelId="{D370FB2C-FC42-4BBE-B061-1A76A127772B}" type="pres">
      <dgm:prSet presAssocID="{94957F51-596B-46C6-8300-1E5D48568795}" presName="spNode" presStyleCnt="0"/>
      <dgm:spPr/>
    </dgm:pt>
    <dgm:pt modelId="{62D65CE6-E3CD-4C0C-BBE3-7C4D11ECF170}" type="pres">
      <dgm:prSet presAssocID="{6C9C5374-4778-48C7-9E3F-B4FAEECD6FAC}" presName="sibTrans" presStyleLbl="sibTrans1D1" presStyleIdx="3" presStyleCnt="4"/>
      <dgm:spPr/>
      <dgm:t>
        <a:bodyPr/>
        <a:lstStyle/>
        <a:p>
          <a:endParaRPr lang="en-US"/>
        </a:p>
      </dgm:t>
    </dgm:pt>
  </dgm:ptLst>
  <dgm:cxnLst>
    <dgm:cxn modelId="{6CCF09E8-475A-4D31-BFDC-BF23D0E607D3}" type="presOf" srcId="{A725DD23-95F6-4E9C-823B-A0E604081B01}" destId="{9078C824-95C3-4E40-A453-FFE60C4D0F96}" srcOrd="0" destOrd="0" presId="urn:microsoft.com/office/officeart/2005/8/layout/cycle5"/>
    <dgm:cxn modelId="{2A0B6E03-24AC-44BE-B280-EFE7173D412D}" srcId="{A725DD23-95F6-4E9C-823B-A0E604081B01}" destId="{ACF0CCF7-21FD-44DD-B938-467818119543}" srcOrd="0" destOrd="0" parTransId="{9FA60BD1-6609-4B77-A343-AF435AB51483}" sibTransId="{F757934A-A2A1-4254-BB09-1DBA3047A28F}"/>
    <dgm:cxn modelId="{9EE85556-1046-4EB2-97FD-1FCE80465994}" type="presOf" srcId="{D9DD084C-C42B-4B46-9BC1-55EA4A379AC2}" destId="{B7D7BE71-9C87-4111-BD56-A97308469A67}" srcOrd="0" destOrd="0" presId="urn:microsoft.com/office/officeart/2005/8/layout/cycle5"/>
    <dgm:cxn modelId="{58DF2820-0C9A-4542-832E-02A6F960A81F}" type="presOf" srcId="{6C9C5374-4778-48C7-9E3F-B4FAEECD6FAC}" destId="{62D65CE6-E3CD-4C0C-BBE3-7C4D11ECF170}" srcOrd="0" destOrd="0" presId="urn:microsoft.com/office/officeart/2005/8/layout/cycle5"/>
    <dgm:cxn modelId="{4C430798-E0CD-48F3-B3F3-780F6241AF98}" srcId="{A725DD23-95F6-4E9C-823B-A0E604081B01}" destId="{94957F51-596B-46C6-8300-1E5D48568795}" srcOrd="3" destOrd="0" parTransId="{34E73CEF-BBC4-48A5-91AF-FB24D312306A}" sibTransId="{6C9C5374-4778-48C7-9E3F-B4FAEECD6FAC}"/>
    <dgm:cxn modelId="{64F70D1F-E639-446A-8D55-F4E1AB47810B}" type="presOf" srcId="{94957F51-596B-46C6-8300-1E5D48568795}" destId="{E7446265-A8A3-46F7-831F-3190E2F4097B}" srcOrd="0" destOrd="0" presId="urn:microsoft.com/office/officeart/2005/8/layout/cycle5"/>
    <dgm:cxn modelId="{5BB49D2F-CF05-482E-BC03-35192530ACBB}" srcId="{A725DD23-95F6-4E9C-823B-A0E604081B01}" destId="{D9DD084C-C42B-4B46-9BC1-55EA4A379AC2}" srcOrd="2" destOrd="0" parTransId="{9F3DAE39-2D41-4886-8CA1-342F5300DCCF}" sibTransId="{5262560C-E7EA-433A-9EEF-0E51D83B4D26}"/>
    <dgm:cxn modelId="{8B8B26BC-5799-490B-8DA4-A69CABBEF8E5}" type="presOf" srcId="{ACF0CCF7-21FD-44DD-B938-467818119543}" destId="{366640BD-5A7F-4A56-B6B6-56DE151E3C92}" srcOrd="0" destOrd="0" presId="urn:microsoft.com/office/officeart/2005/8/layout/cycle5"/>
    <dgm:cxn modelId="{F45C4247-D22C-45CF-B373-A8ECFFF70332}" type="presOf" srcId="{7F5F3C57-528A-4806-B0EB-E33BFF06A721}" destId="{DD5547B1-01AF-400F-BD31-25986D45FD4D}" srcOrd="0" destOrd="0" presId="urn:microsoft.com/office/officeart/2005/8/layout/cycle5"/>
    <dgm:cxn modelId="{B6E46382-D0A7-4F9B-99DC-1319123BCADA}" type="presOf" srcId="{F757934A-A2A1-4254-BB09-1DBA3047A28F}" destId="{C1976974-B96E-48B0-86D9-FB312CE8D5FD}" srcOrd="0" destOrd="0" presId="urn:microsoft.com/office/officeart/2005/8/layout/cycle5"/>
    <dgm:cxn modelId="{1CB5E19B-B1EE-4515-8D36-8F1D4D4A80C2}" srcId="{A725DD23-95F6-4E9C-823B-A0E604081B01}" destId="{7F5F3C57-528A-4806-B0EB-E33BFF06A721}" srcOrd="1" destOrd="0" parTransId="{8C40840F-217E-4CCD-8644-AA7D2A17F1DE}" sibTransId="{1082C403-85E9-41C4-81F0-C4E67D7DD4F7}"/>
    <dgm:cxn modelId="{19DDA8A2-E3FA-4602-A193-CDD8111200F5}" type="presOf" srcId="{5262560C-E7EA-433A-9EEF-0E51D83B4D26}" destId="{DBA5A99D-9CEB-4B67-98A7-2752D4CC3E79}" srcOrd="0" destOrd="0" presId="urn:microsoft.com/office/officeart/2005/8/layout/cycle5"/>
    <dgm:cxn modelId="{B68FBB8B-FF4B-43D4-B6FC-B4CD97C632EB}" type="presOf" srcId="{1082C403-85E9-41C4-81F0-C4E67D7DD4F7}" destId="{71F385D8-787C-4BAC-B2E6-34C3E3A10401}" srcOrd="0" destOrd="0" presId="urn:microsoft.com/office/officeart/2005/8/layout/cycle5"/>
    <dgm:cxn modelId="{BF0D054D-452A-4D29-9642-27813806103D}" type="presParOf" srcId="{9078C824-95C3-4E40-A453-FFE60C4D0F96}" destId="{366640BD-5A7F-4A56-B6B6-56DE151E3C92}" srcOrd="0" destOrd="0" presId="urn:microsoft.com/office/officeart/2005/8/layout/cycle5"/>
    <dgm:cxn modelId="{CE5B3730-7F40-44F3-828B-9BD98BCD27B0}" type="presParOf" srcId="{9078C824-95C3-4E40-A453-FFE60C4D0F96}" destId="{5CBF4443-E7C2-4CBF-81C6-4E17F4C8A79F}" srcOrd="1" destOrd="0" presId="urn:microsoft.com/office/officeart/2005/8/layout/cycle5"/>
    <dgm:cxn modelId="{3872BE5B-BD09-4467-AE0F-38418C9F31E4}" type="presParOf" srcId="{9078C824-95C3-4E40-A453-FFE60C4D0F96}" destId="{C1976974-B96E-48B0-86D9-FB312CE8D5FD}" srcOrd="2" destOrd="0" presId="urn:microsoft.com/office/officeart/2005/8/layout/cycle5"/>
    <dgm:cxn modelId="{B9C98339-56E6-4FCB-8291-D7F25E763A08}" type="presParOf" srcId="{9078C824-95C3-4E40-A453-FFE60C4D0F96}" destId="{DD5547B1-01AF-400F-BD31-25986D45FD4D}" srcOrd="3" destOrd="0" presId="urn:microsoft.com/office/officeart/2005/8/layout/cycle5"/>
    <dgm:cxn modelId="{D3B693F9-B4DE-4754-868F-7C387A60CB79}" type="presParOf" srcId="{9078C824-95C3-4E40-A453-FFE60C4D0F96}" destId="{33AD954C-35E1-400F-A59D-CF33A7D066B3}" srcOrd="4" destOrd="0" presId="urn:microsoft.com/office/officeart/2005/8/layout/cycle5"/>
    <dgm:cxn modelId="{D2020A9A-9A82-4041-B921-18CCB0A74A19}" type="presParOf" srcId="{9078C824-95C3-4E40-A453-FFE60C4D0F96}" destId="{71F385D8-787C-4BAC-B2E6-34C3E3A10401}" srcOrd="5" destOrd="0" presId="urn:microsoft.com/office/officeart/2005/8/layout/cycle5"/>
    <dgm:cxn modelId="{871BF5C7-47CE-4FC6-953B-21F06481BEF2}" type="presParOf" srcId="{9078C824-95C3-4E40-A453-FFE60C4D0F96}" destId="{B7D7BE71-9C87-4111-BD56-A97308469A67}" srcOrd="6" destOrd="0" presId="urn:microsoft.com/office/officeart/2005/8/layout/cycle5"/>
    <dgm:cxn modelId="{587C2D31-10B5-477A-895B-CA56CD526D99}" type="presParOf" srcId="{9078C824-95C3-4E40-A453-FFE60C4D0F96}" destId="{8A1E71BF-4CAC-48BC-A41B-BD4B19203D7E}" srcOrd="7" destOrd="0" presId="urn:microsoft.com/office/officeart/2005/8/layout/cycle5"/>
    <dgm:cxn modelId="{448046F0-C60D-4DE6-A108-CF3CAAE81D26}" type="presParOf" srcId="{9078C824-95C3-4E40-A453-FFE60C4D0F96}" destId="{DBA5A99D-9CEB-4B67-98A7-2752D4CC3E79}" srcOrd="8" destOrd="0" presId="urn:microsoft.com/office/officeart/2005/8/layout/cycle5"/>
    <dgm:cxn modelId="{92152908-CA12-4278-8CDF-72C18AED77C2}" type="presParOf" srcId="{9078C824-95C3-4E40-A453-FFE60C4D0F96}" destId="{E7446265-A8A3-46F7-831F-3190E2F4097B}" srcOrd="9" destOrd="0" presId="urn:microsoft.com/office/officeart/2005/8/layout/cycle5"/>
    <dgm:cxn modelId="{8B6CFA01-A586-4013-86A3-6B2F79290FE9}" type="presParOf" srcId="{9078C824-95C3-4E40-A453-FFE60C4D0F96}" destId="{D370FB2C-FC42-4BBE-B061-1A76A127772B}" srcOrd="10" destOrd="0" presId="urn:microsoft.com/office/officeart/2005/8/layout/cycle5"/>
    <dgm:cxn modelId="{5525B551-4468-41FA-A910-0AE5C88E51A8}" type="presParOf" srcId="{9078C824-95C3-4E40-A453-FFE60C4D0F96}" destId="{62D65CE6-E3CD-4C0C-BBE3-7C4D11ECF170}"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Measuring and Improving Child and Family Outcomes Conference</a:t>
            </a:r>
          </a:p>
          <a:p>
            <a:pPr>
              <a:defRPr/>
            </a:pPr>
            <a:r>
              <a:rPr lang="en-US" dirty="0" smtClean="0"/>
              <a:t>September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val="16571585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9/19/2011</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38604472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program improvement</a:t>
            </a:r>
            <a:r>
              <a:rPr lang="en-US" baseline="0" dirty="0" smtClean="0"/>
              <a:t> – internal use of data; accountability – external use</a:t>
            </a:r>
          </a:p>
          <a:p>
            <a:r>
              <a:rPr lang="en-US" baseline="0" dirty="0" smtClean="0"/>
              <a:t>Program improvement – more complex questions; accountability – is this program effective?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years ago when we started talking about what the outcomes should be who would have thought </a:t>
            </a:r>
            <a:r>
              <a:rPr lang="en-US" smtClean="0"/>
              <a:t>that someone</a:t>
            </a:r>
            <a:r>
              <a:rPr lang="en-US" baseline="0" smtClean="0"/>
              <a:t> </a:t>
            </a:r>
            <a:r>
              <a:rPr lang="en-US" baseline="0" dirty="0" smtClean="0"/>
              <a:t>would have been citing these data on behalf of the President.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use data for program improvement you need to….</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don’t know where you are going, you also can’t tell when you are not there. </a:t>
            </a:r>
          </a:p>
          <a:p>
            <a:r>
              <a:rPr lang="en-US" baseline="0" dirty="0" smtClean="0"/>
              <a:t> </a:t>
            </a:r>
          </a:p>
          <a:p>
            <a:r>
              <a:rPr lang="en-US" baseline="0" dirty="0" smtClean="0"/>
              <a:t>Your role as EC leaders is critical to building a better system of services for children and families.</a:t>
            </a:r>
          </a:p>
          <a:p>
            <a:endParaRPr lang="en-US" dirty="0" smtClean="0"/>
          </a:p>
          <a:p>
            <a:r>
              <a:rPr lang="en-US" dirty="0" smtClean="0"/>
              <a:t>Heard someone yesterday talk</a:t>
            </a:r>
            <a:r>
              <a:rPr lang="en-US" baseline="0" dirty="0" smtClean="0"/>
              <a:t> about how programs 10 years ago were told they could do anything they wanted as long as it wasn’t illegal – that is NOT a vision for programs.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Sessions</a:t>
            </a:r>
            <a:r>
              <a:rPr lang="en-US" baseline="0" dirty="0" smtClean="0"/>
              <a:t> to feed your vision about what you might want your programs look like.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Integration</a:t>
            </a:r>
            <a:r>
              <a:rPr lang="en-US" baseline="0" dirty="0" smtClean="0"/>
              <a:t> – Is not just about improving data collection – this is a program improvement strategy.  Making the 3 functional child outcomes the centerpiece of how programs do business – how they think about and communicate assessment results, how they develop goals and objectives – outcomes provide a useful and powerful lens, not just for Child Outcomes Summary process states</a:t>
            </a:r>
            <a:endParaRPr lang="en-US" dirty="0" smtClean="0"/>
          </a:p>
          <a:p>
            <a:endParaRPr lang="en-US" baseline="0" dirty="0" smtClean="0"/>
          </a:p>
          <a:p>
            <a:r>
              <a:rPr lang="en-US" baseline="0" dirty="0" smtClean="0"/>
              <a:t> Larry, the penultimate vision stretcher.</a:t>
            </a:r>
          </a:p>
          <a:p>
            <a:r>
              <a:rPr lang="en-US" baseline="0" dirty="0" smtClean="0"/>
              <a:t>Linking of writing outcomes and goals – vision enhancer, improving practice, also improving measurement – double coupons day at </a:t>
            </a:r>
            <a:r>
              <a:rPr lang="en-US" baseline="0" dirty="0" err="1" smtClean="0"/>
              <a:t>Savemart</a:t>
            </a:r>
            <a:r>
              <a:rPr lang="en-US" baseline="0" dirty="0" smtClean="0"/>
              <a:t>, improving data collection on child outcomes isn’t just about data, improving </a:t>
            </a:r>
            <a:r>
              <a:rPr lang="en-US" baseline="0" dirty="0" err="1" smtClean="0"/>
              <a:t>practive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worse for OSEP</a:t>
            </a:r>
            <a:r>
              <a:rPr lang="en-US" baseline="0" dirty="0" smtClean="0"/>
              <a:t> – they are at 100,000 feet – but still care about kids.  At this level, we have over 1 million children in EI and ECSE across the states and territories.</a:t>
            </a:r>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you are already doing this.  States</a:t>
            </a:r>
            <a:r>
              <a:rPr lang="en-US" baseline="0" dirty="0" smtClean="0"/>
              <a:t> were sharing some analyses like this that they have been doing yesterday in the data seminar.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a title change – you will find new content in this</a:t>
            </a:r>
            <a:r>
              <a:rPr lang="en-US" baseline="0" dirty="0" smtClean="0"/>
              <a:t> meeting that differs from previous outcomes meetings.  </a:t>
            </a:r>
            <a:r>
              <a:rPr lang="en-US" dirty="0" smtClean="0"/>
              <a:t>Why?  1)  We</a:t>
            </a:r>
            <a:r>
              <a:rPr lang="en-US" baseline="0" dirty="0" smtClean="0"/>
              <a:t> have always been about improving outcomes – it has never just been about measuring – but as you all know measuring itself it a pretty complicated activity that has taken a lot of energy and resources over the last 7 years.  We know states are in different places with regard to the quality of their child and family outcomes data and we will always need to address data quality issues but our sense from where we sit at ECO, is that as a field we are ready to move to the next step. Data is a tool, a utensil (and I apologize for the mixed </a:t>
            </a:r>
            <a:r>
              <a:rPr lang="en-US" baseline="0" dirty="0" err="1" smtClean="0"/>
              <a:t>methaphor</a:t>
            </a:r>
            <a:r>
              <a:rPr lang="en-US" baseline="0" dirty="0" smtClean="0"/>
              <a:t> – I am going to pick up the Data as light them too for at this moment data is a utensil.    We feel like all of us have been polishing our silver for a long time now, it is time to sit down and eat.</a:t>
            </a:r>
          </a:p>
          <a:p>
            <a:endParaRPr lang="en-US" baseline="0" dirty="0" smtClean="0"/>
          </a:p>
          <a:p>
            <a:r>
              <a:rPr lang="en-US" baseline="0" dirty="0" smtClean="0"/>
              <a:t>My role today is as stage setter. I am going to give you some thoughts to launch you off on what we are sure will be an exciting and enriching few days together.  I am also going to introduce you to the agenda and show the offerings we have for you at the meeting tie to bigger themes to help you make your session choices…And if you have looked at the agenda, you know they are going to be hard choices.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Framework</a:t>
            </a:r>
          </a:p>
          <a:p>
            <a:r>
              <a:rPr lang="en-US" dirty="0" smtClean="0"/>
              <a:t>Early bird – not so early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E4283-B311-4C20-B600-BC83CCD9B9C0}" type="slidenum">
              <a:rPr lang="en-US"/>
              <a:pPr/>
              <a:t>31</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917576" y="4415791"/>
            <a:ext cx="5046663" cy="4183380"/>
          </a:xfrm>
        </p:spPr>
        <p:txBody>
          <a:bodyPr/>
          <a:lstStyle/>
          <a:p>
            <a:r>
              <a:rPr lang="en-US" dirty="0" smtClean="0"/>
              <a:t>Outcomes</a:t>
            </a:r>
            <a:r>
              <a:rPr lang="en-US" baseline="0" dirty="0" smtClean="0"/>
              <a:t> are what we care about</a:t>
            </a:r>
          </a:p>
          <a:p>
            <a:r>
              <a:rPr lang="en-US" baseline="0" dirty="0" smtClean="0"/>
              <a:t>Outcomes are produced by what programs do</a:t>
            </a:r>
          </a:p>
          <a:p>
            <a:r>
              <a:rPr lang="en-US" baseline="0" dirty="0" smtClean="0"/>
              <a:t>What programs do is supported or hindered by many factors in the system</a:t>
            </a:r>
          </a:p>
          <a:p>
            <a:r>
              <a:rPr lang="en-US" baseline="0" dirty="0" smtClean="0"/>
              <a:t>A new an emerging one is an information infrastructure – having information about the components of the system.</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focused a lot of attention</a:t>
            </a:r>
            <a:r>
              <a:rPr lang="en-US" baseline="0" dirty="0" smtClean="0"/>
              <a:t> on the outcomes side of this relationship.  However, the only way programs produce outcomes is by doing something and it is what they do that is so important.  If there is a problem with outcomes then the first place to look to understand the problem is in the services and supports box.    You cannot improve outcomes without going through this box.</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focused a lot of attention</a:t>
            </a:r>
            <a:r>
              <a:rPr lang="en-US" baseline="0" dirty="0" smtClean="0"/>
              <a:t> on the outcomes side of this relationship.  However, the only way programs produce outcomes is by doing something and it is what they do that is so important.  If there is a problem with outcomes then the first place to look to understand the problem is in the services and supports box.    You cannot improve outcomes without going through this box.</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goes so far beyond compliance.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we need to go next.</a:t>
            </a:r>
            <a:r>
              <a:rPr lang="en-US" baseline="0" dirty="0" smtClean="0"/>
              <a:t>  We will hit a wall in our ability to use data for improvement without systematic information about the quality of what programs are doing .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hope we address this issue before we are required to address it by policymakers.  We have been delivering EI and ECSE services in this country for several decades and we can’t put a dollar figure on what it takes to do it well.  Many states cannot even tell you how much services, good or bad, cost.  If we there is any possible truth to the proposition that in some places we may be paying more for services than we need to, we are wasting precious resources.  Those resource could be going to the children and families who are getting cut out of Part C as states are redefining their eligibility criteria.  No guarantee cost savings would stay in the system but it is highly likely  that EI and ECSE will come under increasing pressure to do more with less.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have been</a:t>
            </a:r>
            <a:r>
              <a:rPr lang="en-US" baseline="0" dirty="0" smtClean="0"/>
              <a:t> involved in conversations or meetings in your states around your state’s longitudinal K-12 data system?  How many of you are Part C?  How many of you are Part C in a state where Ed is not the lead?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this only applies to</a:t>
            </a:r>
            <a:r>
              <a:rPr lang="en-US" baseline="0" dirty="0" smtClean="0"/>
              <a:t> the meetings you have back home – not to your time here together!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Data-informed</a:t>
            </a:r>
            <a:r>
              <a:rPr lang="en-US" baseline="0" dirty="0" smtClean="0"/>
              <a:t> decision-making is ongoing.</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your data</a:t>
            </a:r>
            <a:r>
              <a:rPr lang="en-US" baseline="0" dirty="0" smtClean="0"/>
              <a:t> system is never built.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Larry for pointing me to these slides which were part of a presentation on K-12 assessment.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having</a:t>
            </a:r>
            <a:r>
              <a:rPr lang="en-US" baseline="0" dirty="0" smtClean="0"/>
              <a:t> your data, but engaging with your data such that what you are learning become knowledge and wisdom and ultimately results in transformations in programs.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thank you to all of all presenters</a:t>
            </a:r>
            <a:r>
              <a:rPr lang="en-US" baseline="0" dirty="0" smtClean="0"/>
              <a:t> – would be no meeting without your willingness to share what you know.</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getting good practice in all programs was simply a matter of sending</a:t>
            </a:r>
            <a:r>
              <a:rPr lang="en-US" baseline="0" dirty="0" smtClean="0"/>
              <a:t> all providers a copy of the Journal of Early Intervention, we would have effective programs and good outcomes everywhere.</a:t>
            </a:r>
          </a:p>
          <a:p>
            <a:r>
              <a:rPr lang="en-US" baseline="0" dirty="0" smtClean="0"/>
              <a:t>The data for the Perry Preschool Project is terrific for showing what preschool can do but it doesn’t mean every preschool in the country is reducing arrests.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fact that EI and ECSE can be effective does not mean they are effective.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that’s why we need good data about the right things that are collected and used on a regular basis.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 data-driven.  Data don’t make decisions.  People do and people need to use data thoughtfully to inform their decisions.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need to build a culture of data informed decision-making to see where programs are, to help the weak become better, and the good programs become excellent.</a:t>
            </a:r>
          </a:p>
          <a:p>
            <a:r>
              <a:rPr lang="en-US" dirty="0" smtClean="0"/>
              <a:t>Showing</a:t>
            </a:r>
            <a:r>
              <a:rPr lang="en-US" baseline="0" dirty="0" smtClean="0"/>
              <a:t> the program was effective in 2008 does not mean it is effective in 2012, it doesn’t even mean it was effective in 2009.</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7619571-9C42-4A4C-B688-F260DFD1FD19}" type="slidenum">
              <a:rPr lang="en-US"/>
              <a:pPr>
                <a:defRPr/>
              </a:pPr>
              <a:t>‹#›</a:t>
            </a:fld>
            <a:endParaRPr lang="en-US" dirty="0"/>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0B355C1C-C290-4D17-B454-91D2A1D4C472}" type="slidenum">
              <a:rPr lang="en-US"/>
              <a:pPr>
                <a:defRPr/>
              </a:pPr>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sz="1400">
                <a:solidFill>
                  <a:srgbClr val="224568"/>
                </a:solidFill>
              </a:defRPr>
            </a:lvl1pPr>
          </a:lstStyle>
          <a:p>
            <a:pPr>
              <a:defRPr/>
            </a:pPr>
            <a:fld id="{375B5C1F-A8C5-424E-9894-3AA0CD7A156E}" type="slidenum">
              <a:rPr lang="en-US" smtClean="0"/>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235CE98-2700-4863-A715-7B495BA9D44A}" type="slidenum">
              <a:rPr lang="en-US"/>
              <a:pPr>
                <a:defRPr/>
              </a:pPr>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8ADE0D91-35C7-4D19-AC08-46749F46E893}" type="slidenum">
              <a:rPr lang="en-US"/>
              <a:pPr>
                <a:defRPr/>
              </a:pPr>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237E485-FEA7-4FA1-B013-CCFBD25ED34B}" type="slidenum">
              <a:rPr lang="en-US"/>
              <a:pPr>
                <a:defRPr/>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299AE91D-41EA-4087-9A18-2093DE4B70B5}"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C2C6228-AA7A-4A7E-977E-A44A4E3A7000}"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CFA39685-D68F-4561-B745-71463EE09F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3"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4.xml"/><Relationship Id="rId1" Type="http://schemas.openxmlformats.org/officeDocument/2006/relationships/audio" Target="file:///C:\Documents%20and%20Settings\khebbeler\My%20Documents\Projects\EC%20Outcomes%20Center\Meetings\New%20Orleans%202011\Kh%20Plenary\Kareem%20Dale_v2.mp3"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video" Target="file:///C:\Documents%20and%20Settings\khebbeler\My%20Documents\Projects\EC%20Outcomes%20Center\Meetings\New%20Orleans%202011\Kh%20Plenary\Louis%20Armstrong%20-%20On%20the%20sunny%20side%20of%20the%20street.wm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4.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4.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sz="4000" dirty="0" smtClean="0"/>
              <a:t>Data as Light:  Time to Walk on the Sunny Side of the Street</a:t>
            </a:r>
          </a:p>
        </p:txBody>
      </p:sp>
      <p:sp>
        <p:nvSpPr>
          <p:cNvPr id="30724" name="Rectangle 6"/>
          <p:cNvSpPr>
            <a:spLocks noGrp="1" noChangeArrowheads="1"/>
          </p:cNvSpPr>
          <p:nvPr>
            <p:ph type="subTitle" idx="1"/>
          </p:nvPr>
        </p:nvSpPr>
        <p:spPr/>
        <p:txBody>
          <a:bodyPr/>
          <a:lstStyle/>
          <a:p>
            <a:pPr eaLnBrk="1" hangingPunct="1"/>
            <a:r>
              <a:rPr lang="en-US" sz="3200" dirty="0" smtClean="0"/>
              <a:t>Kathy Hebbeler</a:t>
            </a:r>
          </a:p>
          <a:p>
            <a:pPr eaLnBrk="1" hangingPunct="1"/>
            <a:r>
              <a:rPr lang="en-US" sz="3200" dirty="0" smtClean="0"/>
              <a:t>ECO at SRI</a:t>
            </a:r>
          </a:p>
          <a:p>
            <a:pPr eaLnBrk="1" hangingPunct="1"/>
            <a:endParaRPr lang="en-US" sz="2000" dirty="0" smtClean="0"/>
          </a:p>
        </p:txBody>
      </p:sp>
      <p:sp>
        <p:nvSpPr>
          <p:cNvPr id="4" name="Rectangle 7"/>
          <p:cNvSpPr>
            <a:spLocks noGrp="1" noChangeArrowheads="1"/>
          </p:cNvSpPr>
          <p:nvPr>
            <p:ph type="ftr" sz="quarter" idx="4294967295"/>
          </p:nvPr>
        </p:nvSpPr>
        <p:spPr>
          <a:xfrm>
            <a:off x="0" y="6356350"/>
            <a:ext cx="2895600" cy="365125"/>
          </a:xfrm>
        </p:spPr>
        <p:txBody>
          <a:bodyPr/>
          <a:lstStyle/>
          <a:p>
            <a:pPr>
              <a:defRPr/>
            </a:pPr>
            <a:r>
              <a:rPr lang="en-US"/>
              <a:t>Early Childhood Outcomes Center</a:t>
            </a:r>
            <a:endParaRPr lang="en-US">
              <a:solidFill>
                <a:schemeClr val="bg1"/>
              </a:solidFill>
            </a:endParaRPr>
          </a:p>
        </p:txBody>
      </p:sp>
      <p:sp>
        <p:nvSpPr>
          <p:cNvPr id="5" name="TextBox 4"/>
          <p:cNvSpPr txBox="1"/>
          <p:nvPr/>
        </p:nvSpPr>
        <p:spPr>
          <a:xfrm>
            <a:off x="1524000" y="5181600"/>
            <a:ext cx="7010400" cy="1200329"/>
          </a:xfrm>
          <a:prstGeom prst="rect">
            <a:avLst/>
          </a:prstGeom>
          <a:noFill/>
        </p:spPr>
        <p:txBody>
          <a:bodyPr wrap="square" rtlCol="0">
            <a:spAutoFit/>
          </a:bodyPr>
          <a:lstStyle/>
          <a:p>
            <a:r>
              <a:rPr lang="en-US" sz="2400" dirty="0" smtClean="0">
                <a:solidFill>
                  <a:srgbClr val="C00000"/>
                </a:solidFill>
              </a:rPr>
              <a:t>Presented at the Measuring and Improving Child and Family Outcomes Conference</a:t>
            </a:r>
          </a:p>
          <a:p>
            <a:r>
              <a:rPr lang="en-US" sz="2400" dirty="0" smtClean="0">
                <a:solidFill>
                  <a:srgbClr val="C00000"/>
                </a:solidFill>
              </a:rPr>
              <a:t>September 2011</a:t>
            </a:r>
            <a:endParaRPr lang="en-US" sz="2400" dirty="0">
              <a:solidFill>
                <a:srgbClr val="C00000"/>
              </a:solidFill>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is not just for researchers anymore</a:t>
            </a:r>
            <a:endParaRPr lang="en-US" dirty="0"/>
          </a:p>
        </p:txBody>
      </p:sp>
      <p:sp>
        <p:nvSpPr>
          <p:cNvPr id="3" name="Content Placeholder 2"/>
          <p:cNvSpPr>
            <a:spLocks noGrp="1"/>
          </p:cNvSpPr>
          <p:nvPr>
            <p:ph idx="1"/>
          </p:nvPr>
        </p:nvSpPr>
        <p:spPr>
          <a:xfrm>
            <a:off x="457200" y="2286000"/>
            <a:ext cx="8229600" cy="4187952"/>
          </a:xfrm>
        </p:spPr>
        <p:txBody>
          <a:bodyPr/>
          <a:lstStyle/>
          <a:p>
            <a:r>
              <a:rPr lang="en-US" dirty="0" smtClean="0"/>
              <a:t>Good data will (already is) essential for anyone managing a program at any level</a:t>
            </a:r>
          </a:p>
          <a:p>
            <a:r>
              <a:rPr lang="en-US" dirty="0" smtClean="0"/>
              <a:t>Good data is essential for teachers in the classroom</a:t>
            </a:r>
          </a:p>
          <a:p>
            <a:r>
              <a:rPr lang="en-US" dirty="0" smtClean="0"/>
              <a:t>Having and using data to inform decisions should be a natural part of how all involved with EI or ECSE do business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Contrasting Uses of Data</a:t>
            </a:r>
            <a:endParaRPr lang="en-US" dirty="0"/>
          </a:p>
        </p:txBody>
      </p:sp>
      <p:sp>
        <p:nvSpPr>
          <p:cNvPr id="3" name="Content Placeholder 2"/>
          <p:cNvSpPr>
            <a:spLocks noGrp="1"/>
          </p:cNvSpPr>
          <p:nvPr>
            <p:ph idx="1"/>
          </p:nvPr>
        </p:nvSpPr>
        <p:spPr/>
        <p:txBody>
          <a:bodyPr/>
          <a:lstStyle/>
          <a:p>
            <a:r>
              <a:rPr lang="en-US" dirty="0" smtClean="0"/>
              <a:t>Performance Management</a:t>
            </a:r>
          </a:p>
          <a:p>
            <a:pPr lvl="1"/>
            <a:r>
              <a:rPr lang="en-US" dirty="0" smtClean="0"/>
              <a:t>E.g., OSEP indicators</a:t>
            </a:r>
          </a:p>
          <a:p>
            <a:pPr lvl="1"/>
            <a:r>
              <a:rPr lang="en-US" dirty="0" smtClean="0"/>
              <a:t>Few critical data elements with targets</a:t>
            </a:r>
          </a:p>
          <a:p>
            <a:pPr lvl="1"/>
            <a:r>
              <a:rPr lang="en-US" dirty="0" smtClean="0"/>
              <a:t>Ongoing</a:t>
            </a:r>
          </a:p>
          <a:p>
            <a:r>
              <a:rPr lang="en-US" dirty="0" smtClean="0"/>
              <a:t>Evaluation</a:t>
            </a:r>
          </a:p>
          <a:p>
            <a:pPr lvl="1"/>
            <a:r>
              <a:rPr lang="en-US" dirty="0" smtClean="0"/>
              <a:t>Broader look; more data</a:t>
            </a:r>
          </a:p>
          <a:p>
            <a:pPr lvl="1"/>
            <a:r>
              <a:rPr lang="en-US" dirty="0" smtClean="0"/>
              <a:t>One time</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6" name="Picture 5"/>
          <p:cNvPicPr/>
          <p:nvPr/>
        </p:nvPicPr>
        <p:blipFill>
          <a:blip r:embed="rId3" cstate="print"/>
          <a:srcRect/>
          <a:stretch>
            <a:fillRect/>
          </a:stretch>
        </p:blipFill>
        <p:spPr bwMode="auto">
          <a:xfrm>
            <a:off x="5943600" y="3886200"/>
            <a:ext cx="1743075" cy="2619375"/>
          </a:xfrm>
          <a:prstGeom prst="rect">
            <a:avLst/>
          </a:prstGeom>
          <a:noFill/>
          <a:ln w="9525">
            <a:solidFill>
              <a:schemeClr val="accent1">
                <a:lumMod val="25000"/>
              </a:schemeClr>
            </a:solidFill>
            <a:miter lim="800000"/>
            <a:headEnd/>
            <a:tailEnd/>
          </a:ln>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143000"/>
          </a:xfrm>
        </p:spPr>
        <p:txBody>
          <a:bodyPr/>
          <a:lstStyle/>
          <a:p>
            <a:r>
              <a:rPr lang="en-US" dirty="0" smtClean="0"/>
              <a:t>Data-informed program improvement</a:t>
            </a:r>
            <a:endParaRPr lang="en-US" dirty="0"/>
          </a:p>
        </p:txBody>
      </p:sp>
      <p:sp>
        <p:nvSpPr>
          <p:cNvPr id="3" name="Content Placeholder 2"/>
          <p:cNvSpPr>
            <a:spLocks noGrp="1"/>
          </p:cNvSpPr>
          <p:nvPr>
            <p:ph idx="1"/>
          </p:nvPr>
        </p:nvSpPr>
        <p:spPr>
          <a:xfrm>
            <a:off x="990600" y="2133600"/>
            <a:ext cx="3276600" cy="1524000"/>
          </a:xfrm>
        </p:spPr>
        <p:txBody>
          <a:bodyPr/>
          <a:lstStyle/>
          <a:p>
            <a:r>
              <a:rPr lang="en-US" sz="2400" dirty="0" smtClean="0"/>
              <a:t>Ongoing, cyclical </a:t>
            </a:r>
          </a:p>
          <a:p>
            <a:pPr lvl="1"/>
            <a:r>
              <a:rPr lang="en-US" sz="2400" dirty="0" smtClean="0"/>
              <a:t>not evaluation</a:t>
            </a:r>
          </a:p>
          <a:p>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TextBox 5"/>
          <p:cNvSpPr txBox="1"/>
          <p:nvPr/>
        </p:nvSpPr>
        <p:spPr>
          <a:xfrm>
            <a:off x="4343400" y="2133600"/>
            <a:ext cx="4114800" cy="2431435"/>
          </a:xfrm>
          <a:prstGeom prst="rect">
            <a:avLst/>
          </a:prstGeom>
          <a:noFill/>
        </p:spPr>
        <p:txBody>
          <a:bodyPr wrap="square" rtlCol="0">
            <a:spAutoFit/>
          </a:bodyPr>
          <a:lstStyle/>
          <a:p>
            <a:pPr algn="l"/>
            <a:r>
              <a:rPr lang="en-US" sz="2400" dirty="0" smtClean="0"/>
              <a:t>Allows for a wider array of questions</a:t>
            </a:r>
          </a:p>
          <a:p>
            <a:pPr lvl="1" indent="-403225" algn="l">
              <a:buFont typeface="Arial" pitchFamily="34" charset="0"/>
              <a:buChar char="•"/>
            </a:pPr>
            <a:r>
              <a:rPr lang="en-US" sz="2400" dirty="0" smtClean="0"/>
              <a:t>Not just a few indicators like a performance management system</a:t>
            </a:r>
          </a:p>
          <a:p>
            <a:endParaRPr lang="en-US" dirty="0"/>
          </a:p>
        </p:txBody>
      </p:sp>
      <p:sp>
        <p:nvSpPr>
          <p:cNvPr id="7" name="TextBox 6"/>
          <p:cNvSpPr txBox="1"/>
          <p:nvPr/>
        </p:nvSpPr>
        <p:spPr>
          <a:xfrm>
            <a:off x="914400" y="4267200"/>
            <a:ext cx="7467600" cy="1532334"/>
          </a:xfrm>
          <a:prstGeom prst="roundRect">
            <a:avLst/>
          </a:prstGeom>
          <a:solidFill>
            <a:srgbClr val="EABC68"/>
          </a:solidFill>
        </p:spPr>
        <p:txBody>
          <a:bodyPr wrap="square" rtlCol="0">
            <a:spAutoFit/>
          </a:bodyPr>
          <a:lstStyle/>
          <a:p>
            <a:r>
              <a:rPr lang="en-US" sz="2800" dirty="0" smtClean="0"/>
              <a:t>States need to develop measurement systems that are powerful enough to generate data for program improvement</a:t>
            </a: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 is accountability</a:t>
            </a:r>
            <a:endParaRPr lang="en-US" dirty="0"/>
          </a:p>
        </p:txBody>
      </p:sp>
      <p:sp>
        <p:nvSpPr>
          <p:cNvPr id="3" name="Content Placeholder 2"/>
          <p:cNvSpPr>
            <a:spLocks noGrp="1"/>
          </p:cNvSpPr>
          <p:nvPr>
            <p:ph idx="1"/>
          </p:nvPr>
        </p:nvSpPr>
        <p:spPr>
          <a:xfrm>
            <a:off x="685800" y="2286000"/>
            <a:ext cx="7696200" cy="4187952"/>
          </a:xfrm>
        </p:spPr>
        <p:txBody>
          <a:bodyPr/>
          <a:lstStyle/>
          <a:p>
            <a:r>
              <a:rPr lang="en-US" dirty="0" smtClean="0"/>
              <a:t>Policy makers want to know investments are well spent.</a:t>
            </a:r>
          </a:p>
          <a:p>
            <a:r>
              <a:rPr lang="en-US" dirty="0" smtClean="0"/>
              <a:t>Program advocates need numbers to make the case that this program TODAY HERE NOW is making a difference.</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6" name="Picture 3"/>
          <p:cNvPicPr>
            <a:picLocks noChangeAspect="1" noChangeArrowheads="1"/>
          </p:cNvPicPr>
          <p:nvPr/>
        </p:nvPicPr>
        <p:blipFill>
          <a:blip r:embed="rId3" cstate="print"/>
          <a:srcRect/>
          <a:stretch>
            <a:fillRect/>
          </a:stretch>
        </p:blipFill>
        <p:spPr bwMode="auto">
          <a:xfrm>
            <a:off x="5791200" y="4953000"/>
            <a:ext cx="2347346" cy="1545336"/>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333986"/>
            <a:ext cx="7924800" cy="64479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573088" fontAlgn="base">
              <a:spcBef>
                <a:spcPct val="0"/>
              </a:spcBef>
              <a:spcAft>
                <a:spcPct val="0"/>
              </a:spcAft>
            </a:pPr>
            <a:r>
              <a:rPr lang="en-US" sz="2400" dirty="0" smtClean="0">
                <a:solidFill>
                  <a:schemeClr val="accent2">
                    <a:lumMod val="75000"/>
                  </a:schemeClr>
                </a:solidFill>
                <a:latin typeface="Arial" pitchFamily="34" charset="0"/>
                <a:cs typeface="Arial" pitchFamily="34" charset="0"/>
              </a:rPr>
              <a:t>…..on behalf of the President and the White House…</a:t>
            </a:r>
          </a:p>
          <a:p>
            <a:pPr lvl="0" defTabSz="573088" fontAlgn="base">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endParaRPr>
          </a:p>
          <a:p>
            <a:pPr marR="0" lvl="0" indent="463550" algn="l" defTabSz="5730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know that state collection of data is very complicated and can be very difficult related to infants and toddlers with disabilities. But the rewards far outweigh any complications because that data, that information that we gain, demonstrates that early intervention works and that Part C program can be a model for state coordination of statewide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R="0" lvl="0" indent="46355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so what we know from these data, what we know from the data that everybody is collecting under the Part C program, which is vital, is that</a:t>
            </a:r>
            <a:r>
              <a:rPr kumimoji="0" lang="en-US" sz="1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74% of infants and toddlers with disabilities who receive Part C services show increases in their rate of development. And we also know that 60% of infants and toddlers with disabilities who receive the Part C services exit the program at the age of three or earlier with the skills expected, or that are expected, for their age. </a:t>
            </a:r>
            <a:r>
              <a:rPr kumimoji="0" lang="en-US" sz="1800" b="0" i="0" u="none" strike="noStrike" cap="none" normalizeH="0" baseline="0" dirty="0" smtClean="0">
                <a:ln>
                  <a:noFill/>
                </a:ln>
                <a:solidFill>
                  <a:schemeClr val="tx1">
                    <a:lumMod val="95000"/>
                    <a:lumOff val="5000"/>
                  </a:schemeClr>
                </a:solidFill>
                <a:effectLst/>
                <a:latin typeface="Arial" pitchFamily="34" charset="0"/>
                <a:ea typeface="Times New Roman" pitchFamily="18" charset="0"/>
                <a:cs typeface="Arial" pitchFamily="34" charset="0"/>
              </a:rPr>
              <a:t>These are good numbers but we all know that we need to and we must do better and these percentages must go up.</a:t>
            </a:r>
          </a:p>
          <a:p>
            <a:pPr indent="463550" algn="l" eaLnBrk="0" fontAlgn="base" hangingPunct="0">
              <a:spcBef>
                <a:spcPct val="0"/>
              </a:spcBef>
              <a:spcAft>
                <a:spcPct val="0"/>
              </a:spcAft>
            </a:pPr>
            <a:r>
              <a:rPr lang="en-US" sz="1800" dirty="0" smtClean="0">
                <a:solidFill>
                  <a:schemeClr val="tx1">
                    <a:lumMod val="95000"/>
                    <a:lumOff val="5000"/>
                  </a:schemeClr>
                </a:solidFill>
                <a:latin typeface="Arial" pitchFamily="34" charset="0"/>
                <a:cs typeface="Arial" pitchFamily="34" charset="0"/>
              </a:rPr>
              <a:t>These Part C regulations that we are releasing today support the development of high-quality state and local data so that we can collect the valid and reliable information that we need related to Part C Early Intervention, including data on early childhood outcomes</a:t>
            </a:r>
            <a:r>
              <a:rPr lang="en-US" sz="1800" dirty="0" smtClean="0">
                <a:solidFill>
                  <a:srgbClr val="7030A0"/>
                </a:solidFill>
                <a:latin typeface="Arial" pitchFamily="34" charset="0"/>
                <a:cs typeface="Arial" pitchFamily="34" charset="0"/>
              </a:rPr>
              <a:t>.</a:t>
            </a:r>
          </a:p>
          <a:p>
            <a:pPr lvl="0" algn="r" eaLnBrk="0" fontAlgn="base" hangingPunct="0">
              <a:spcBef>
                <a:spcPts val="600"/>
              </a:spcBef>
              <a:spcAft>
                <a:spcPct val="0"/>
              </a:spcAft>
            </a:pPr>
            <a:r>
              <a:rPr lang="en-US" sz="2000" dirty="0" smtClean="0">
                <a:solidFill>
                  <a:schemeClr val="accent6">
                    <a:lumMod val="50000"/>
                  </a:schemeClr>
                </a:solidFill>
                <a:latin typeface="Arial" pitchFamily="34" charset="0"/>
                <a:cs typeface="Arial" pitchFamily="34" charset="0"/>
              </a:rPr>
              <a:t>Kareem Dale, Special Assistant to the President for Disability Policy</a:t>
            </a:r>
          </a:p>
          <a:p>
            <a:pPr lvl="0" algn="r" eaLnBrk="0" fontAlgn="base" hangingPunct="0">
              <a:spcBef>
                <a:spcPct val="0"/>
              </a:spcBef>
              <a:spcAft>
                <a:spcPct val="0"/>
              </a:spcAft>
            </a:pPr>
            <a:r>
              <a:rPr lang="en-US" sz="2000" dirty="0" smtClean="0">
                <a:solidFill>
                  <a:schemeClr val="accent6">
                    <a:lumMod val="50000"/>
                  </a:schemeClr>
                </a:solidFill>
                <a:latin typeface="Arial" pitchFamily="34" charset="0"/>
                <a:cs typeface="Arial" pitchFamily="34" charset="0"/>
              </a:rPr>
              <a:t>Part C Final Regulations Conference Call, September 6, 2011</a:t>
            </a:r>
          </a:p>
          <a:p>
            <a:pPr lvl="0" eaLnBrk="0" fontAlgn="base" hangingPunct="0">
              <a:spcBef>
                <a:spcPct val="0"/>
              </a:spcBef>
              <a:spcAft>
                <a:spcPct val="0"/>
              </a:spcAft>
            </a:pPr>
            <a:endParaRPr kumimoji="0" lang="en-US" sz="2000" b="0" i="0" u="none" strike="noStrike" cap="none" normalizeH="0" baseline="0" dirty="0" smtClean="0">
              <a:ln>
                <a:noFill/>
              </a:ln>
              <a:solidFill>
                <a:schemeClr val="tx2">
                  <a:lumMod val="60000"/>
                  <a:lumOff val="40000"/>
                </a:schemeClr>
              </a:solidFill>
              <a:effectLst/>
              <a:latin typeface="Arial" pitchFamily="34" charset="0"/>
            </a:endParaRPr>
          </a:p>
        </p:txBody>
      </p:sp>
      <p:pic>
        <p:nvPicPr>
          <p:cNvPr id="6" name="Kareem Dale_v2.mp3">
            <a:hlinkClick r:id="" action="ppaction://media"/>
          </p:cNvPr>
          <p:cNvPicPr>
            <a:picLocks noRot="1" noChangeAspect="1"/>
          </p:cNvPicPr>
          <p:nvPr>
            <a:audioFile r:link="rId1"/>
          </p:nvPr>
        </p:nvPicPr>
        <p:blipFill>
          <a:blip r:embed="rId4" cstate="print"/>
          <a:stretch>
            <a:fillRect/>
          </a:stretch>
        </p:blipFill>
        <p:spPr>
          <a:xfrm>
            <a:off x="838200" y="914400"/>
            <a:ext cx="304800" cy="304800"/>
          </a:xfrm>
          <a:prstGeom prst="rect">
            <a:avLst/>
          </a:prstGeom>
        </p:spPr>
      </p:pic>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86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Another take on Accountability</a:t>
            </a:r>
            <a:endParaRPr lang="en-US" dirty="0"/>
          </a:p>
        </p:txBody>
      </p:sp>
      <p:sp>
        <p:nvSpPr>
          <p:cNvPr id="5" name="Content Placeholder 4"/>
          <p:cNvSpPr>
            <a:spLocks noGrp="1"/>
          </p:cNvSpPr>
          <p:nvPr>
            <p:ph idx="1"/>
          </p:nvPr>
        </p:nvSpPr>
        <p:spPr>
          <a:xfrm>
            <a:off x="533400" y="2743200"/>
            <a:ext cx="8229600" cy="990600"/>
          </a:xfrm>
        </p:spPr>
        <p:txBody>
          <a:bodyPr/>
          <a:lstStyle/>
          <a:p>
            <a:pPr algn="ctr">
              <a:buNone/>
            </a:pPr>
            <a:r>
              <a:rPr lang="en-US" dirty="0" smtClean="0"/>
              <a:t>Who should programs be accountable to?</a:t>
            </a:r>
          </a:p>
          <a:p>
            <a:pPr lvl="1">
              <a:buNone/>
            </a:pPr>
            <a:endParaRPr lang="en-US" sz="4400" dirty="0" smtClean="0"/>
          </a:p>
          <a:p>
            <a:pPr lvl="1" algn="ctr">
              <a:buNone/>
            </a:pPr>
            <a:endParaRPr lang="en-US" sz="4400" dirty="0"/>
          </a:p>
        </p:txBody>
      </p:sp>
      <p:sp>
        <p:nvSpPr>
          <p:cNvPr id="3" name="Slide Number Placeholder 2"/>
          <p:cNvSpPr>
            <a:spLocks noGrp="1"/>
          </p:cNvSpPr>
          <p:nvPr>
            <p:ph type="sldNum" sz="quarter" idx="10"/>
          </p:nvPr>
        </p:nvSpPr>
        <p:spPr/>
        <p:txBody>
          <a:bodyPr/>
          <a:lstStyle/>
          <a:p>
            <a:pPr>
              <a:defRPr/>
            </a:pPr>
            <a:fld id="{E6DD6A5B-4173-48D0-A385-EF52A9566617}" type="slidenum">
              <a:rPr lang="en-US" smtClean="0"/>
              <a:pPr>
                <a:defRPr/>
              </a:pPr>
              <a:t>15</a:t>
            </a:fld>
            <a:endParaRPr lang="en-US" dirty="0"/>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sp>
        <p:nvSpPr>
          <p:cNvPr id="6" name="TextBox 5"/>
          <p:cNvSpPr txBox="1"/>
          <p:nvPr/>
        </p:nvSpPr>
        <p:spPr>
          <a:xfrm>
            <a:off x="2240430" y="3429000"/>
            <a:ext cx="5371983" cy="707886"/>
          </a:xfrm>
          <a:prstGeom prst="rect">
            <a:avLst/>
          </a:prstGeom>
          <a:noFill/>
        </p:spPr>
        <p:txBody>
          <a:bodyPr wrap="none" rtlCol="0">
            <a:spAutoFit/>
          </a:bodyPr>
          <a:lstStyle/>
          <a:p>
            <a:r>
              <a:rPr lang="en-US" sz="4000" b="1" dirty="0" smtClean="0">
                <a:solidFill>
                  <a:srgbClr val="C00000"/>
                </a:solidFill>
              </a:rPr>
              <a:t>Children and families</a:t>
            </a:r>
            <a:endParaRPr lang="en-US" sz="4000" b="1" dirty="0">
              <a:solidFill>
                <a:srgbClr val="C00000"/>
              </a:solidFill>
            </a:endParaRPr>
          </a:p>
        </p:txBody>
      </p:sp>
      <p:pic>
        <p:nvPicPr>
          <p:cNvPr id="7" name="Picture 6" descr="166_6698"/>
          <p:cNvPicPr>
            <a:picLocks noChangeAspect="1" noChangeArrowheads="1"/>
          </p:cNvPicPr>
          <p:nvPr/>
        </p:nvPicPr>
        <p:blipFill>
          <a:blip r:embed="rId3" cstate="print"/>
          <a:srcRect/>
          <a:stretch>
            <a:fillRect/>
          </a:stretch>
        </p:blipFill>
        <p:spPr bwMode="auto">
          <a:xfrm>
            <a:off x="457200" y="3657600"/>
            <a:ext cx="1720850" cy="1290751"/>
          </a:xfrm>
          <a:prstGeom prst="rect">
            <a:avLst/>
          </a:prstGeom>
          <a:noFill/>
          <a:ln w="9525">
            <a:solidFill>
              <a:schemeClr val="accent1">
                <a:lumMod val="25000"/>
              </a:schemeClr>
            </a:solidFill>
            <a:miter lim="800000"/>
            <a:headEnd/>
            <a:tailEnd/>
          </a:ln>
        </p:spPr>
      </p:pic>
      <p:pic>
        <p:nvPicPr>
          <p:cNvPr id="9" name="Picture 8"/>
          <p:cNvPicPr/>
          <p:nvPr/>
        </p:nvPicPr>
        <p:blipFill>
          <a:blip r:embed="rId4" cstate="print"/>
          <a:srcRect/>
          <a:stretch>
            <a:fillRect/>
          </a:stretch>
        </p:blipFill>
        <p:spPr bwMode="auto">
          <a:xfrm>
            <a:off x="5867400" y="4876800"/>
            <a:ext cx="2257269" cy="1619250"/>
          </a:xfrm>
          <a:prstGeom prst="rect">
            <a:avLst/>
          </a:prstGeom>
          <a:noFill/>
          <a:ln w="9525">
            <a:solidFill>
              <a:schemeClr val="accent1">
                <a:lumMod val="25000"/>
              </a:schemeClr>
            </a:solidFill>
            <a:miter lim="800000"/>
            <a:headEnd/>
            <a:tailEnd/>
          </a:ln>
        </p:spPr>
      </p:pic>
      <p:pic>
        <p:nvPicPr>
          <p:cNvPr id="8" name="Picture 7"/>
          <p:cNvPicPr/>
          <p:nvPr/>
        </p:nvPicPr>
        <p:blipFill>
          <a:blip r:embed="rId5" cstate="print"/>
          <a:srcRect/>
          <a:stretch>
            <a:fillRect/>
          </a:stretch>
        </p:blipFill>
        <p:spPr bwMode="auto">
          <a:xfrm>
            <a:off x="4800600" y="4419600"/>
            <a:ext cx="1285875" cy="1781175"/>
          </a:xfrm>
          <a:prstGeom prst="rect">
            <a:avLst/>
          </a:prstGeom>
          <a:noFill/>
          <a:ln w="9525">
            <a:solidFill>
              <a:schemeClr val="accent1">
                <a:lumMod val="25000"/>
              </a:schemeClr>
            </a:solidFill>
            <a:miter lim="800000"/>
            <a:headEnd/>
            <a:tailEnd/>
          </a:ln>
        </p:spPr>
      </p:pic>
      <p:pic>
        <p:nvPicPr>
          <p:cNvPr id="10" name="Picture 9"/>
          <p:cNvPicPr/>
          <p:nvPr/>
        </p:nvPicPr>
        <p:blipFill>
          <a:blip r:embed="rId6" cstate="print"/>
          <a:srcRect/>
          <a:stretch>
            <a:fillRect/>
          </a:stretch>
        </p:blipFill>
        <p:spPr bwMode="auto">
          <a:xfrm>
            <a:off x="838200" y="4876800"/>
            <a:ext cx="2057400" cy="1371600"/>
          </a:xfrm>
          <a:prstGeom prst="rect">
            <a:avLst/>
          </a:prstGeom>
          <a:noFill/>
          <a:ln w="9525">
            <a:solidFill>
              <a:schemeClr val="accent1">
                <a:lumMod val="25000"/>
              </a:schemeClr>
            </a:solidFill>
            <a:miter lim="800000"/>
            <a:headEnd/>
            <a:tailEnd/>
          </a:ln>
        </p:spPr>
      </p:pic>
      <p:pic>
        <p:nvPicPr>
          <p:cNvPr id="11" name="Picture 10"/>
          <p:cNvPicPr/>
          <p:nvPr/>
        </p:nvPicPr>
        <p:blipFill>
          <a:blip r:embed="rId7" cstate="print"/>
          <a:srcRect/>
          <a:stretch>
            <a:fillRect/>
          </a:stretch>
        </p:blipFill>
        <p:spPr bwMode="auto">
          <a:xfrm>
            <a:off x="7620000" y="4038600"/>
            <a:ext cx="1228725" cy="1676400"/>
          </a:xfrm>
          <a:prstGeom prst="rect">
            <a:avLst/>
          </a:prstGeom>
          <a:noFill/>
          <a:ln w="9525">
            <a:solidFill>
              <a:schemeClr val="accent1">
                <a:lumMod val="25000"/>
              </a:schemeClr>
            </a:solidFill>
            <a:miter lim="800000"/>
            <a:headEnd/>
            <a:tailEnd/>
          </a:ln>
        </p:spPr>
      </p:pic>
      <p:pic>
        <p:nvPicPr>
          <p:cNvPr id="12" name="Picture 11"/>
          <p:cNvPicPr/>
          <p:nvPr/>
        </p:nvPicPr>
        <p:blipFill>
          <a:blip r:embed="rId8" cstate="print"/>
          <a:srcRect/>
          <a:stretch>
            <a:fillRect/>
          </a:stretch>
        </p:blipFill>
        <p:spPr bwMode="auto">
          <a:xfrm>
            <a:off x="2819400" y="4724400"/>
            <a:ext cx="1990725" cy="1905000"/>
          </a:xfrm>
          <a:prstGeom prst="rect">
            <a:avLst/>
          </a:prstGeom>
          <a:noFill/>
          <a:ln w="9525">
            <a:solidFill>
              <a:schemeClr val="accent1">
                <a:lumMod val="25000"/>
              </a:schemeClr>
            </a:solidFill>
            <a:miter lim="800000"/>
            <a:headEnd/>
            <a:tailEnd/>
          </a:ln>
        </p:spPr>
      </p:pic>
      <p:pic>
        <p:nvPicPr>
          <p:cNvPr id="13" name="Picture 12"/>
          <p:cNvPicPr/>
          <p:nvPr/>
        </p:nvPicPr>
        <p:blipFill>
          <a:blip r:embed="rId9" cstate="print"/>
          <a:srcRect/>
          <a:stretch>
            <a:fillRect/>
          </a:stretch>
        </p:blipFill>
        <p:spPr bwMode="auto">
          <a:xfrm>
            <a:off x="228600" y="1295400"/>
            <a:ext cx="2133600" cy="1333500"/>
          </a:xfrm>
          <a:prstGeom prst="rect">
            <a:avLst/>
          </a:prstGeom>
          <a:noFill/>
          <a:ln w="9525">
            <a:solidFill>
              <a:schemeClr val="accent1">
                <a:lumMod val="25000"/>
              </a:schemeClr>
            </a:solid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995C5E-8F69-4404-985A-593E1D6989F4}"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407555" name="Picture 3"/>
          <p:cNvPicPr>
            <a:picLocks noGrp="1" noChangeAspect="1" noChangeArrowheads="1"/>
          </p:cNvPicPr>
          <p:nvPr>
            <p:ph idx="1"/>
          </p:nvPr>
        </p:nvPicPr>
        <p:blipFill>
          <a:blip r:embed="rId3" cstate="print"/>
          <a:srcRect/>
          <a:stretch>
            <a:fillRect/>
          </a:stretch>
        </p:blipFill>
        <p:spPr bwMode="auto">
          <a:xfrm rot="20788241">
            <a:off x="973535" y="2829067"/>
            <a:ext cx="2944336" cy="2157681"/>
          </a:xfrm>
          <a:prstGeom prst="rect">
            <a:avLst/>
          </a:prstGeom>
          <a:noFill/>
          <a:ln w="9525">
            <a:solidFill>
              <a:schemeClr val="accent2">
                <a:lumMod val="75000"/>
              </a:schemeClr>
            </a:solidFill>
            <a:miter lim="800000"/>
            <a:headEnd/>
            <a:tailEnd/>
          </a:ln>
        </p:spPr>
      </p:pic>
      <p:sp>
        <p:nvSpPr>
          <p:cNvPr id="8" name="TextBox 7"/>
          <p:cNvSpPr txBox="1"/>
          <p:nvPr/>
        </p:nvSpPr>
        <p:spPr>
          <a:xfrm>
            <a:off x="4267200" y="2971800"/>
            <a:ext cx="3962400" cy="2123658"/>
          </a:xfrm>
          <a:prstGeom prst="rect">
            <a:avLst/>
          </a:prstGeom>
          <a:noFill/>
        </p:spPr>
        <p:txBody>
          <a:bodyPr wrap="square" rtlCol="0">
            <a:spAutoFit/>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 Deep, </a:t>
            </a:r>
          </a:p>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 Wide, </a:t>
            </a:r>
          </a:p>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 Long</a:t>
            </a:r>
            <a:endParaRPr lang="en-US" sz="4400" dirty="0"/>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critical ingredients for program improvement</a:t>
            </a:r>
            <a:endParaRPr lang="en-US" dirty="0"/>
          </a:p>
        </p:txBody>
      </p:sp>
      <p:sp>
        <p:nvSpPr>
          <p:cNvPr id="3" name="Content Placeholder 2"/>
          <p:cNvSpPr>
            <a:spLocks noGrp="1"/>
          </p:cNvSpPr>
          <p:nvPr>
            <p:ph idx="1"/>
          </p:nvPr>
        </p:nvSpPr>
        <p:spPr>
          <a:xfrm>
            <a:off x="457200" y="1905000"/>
            <a:ext cx="8229600" cy="4187952"/>
          </a:xfrm>
        </p:spPr>
        <p:txBody>
          <a:bodyPr/>
          <a:lstStyle/>
          <a:p>
            <a:pPr marL="514350" indent="-514350">
              <a:buFont typeface="+mj-lt"/>
              <a:buAutoNum type="arabicPeriod"/>
            </a:pPr>
            <a:r>
              <a:rPr lang="en-US" dirty="0" smtClean="0"/>
              <a:t>Leadership has a </a:t>
            </a:r>
            <a:r>
              <a:rPr lang="en-US" b="1" dirty="0" smtClean="0">
                <a:solidFill>
                  <a:srgbClr val="FF0000"/>
                </a:solidFill>
              </a:rPr>
              <a:t>vision</a:t>
            </a:r>
            <a:r>
              <a:rPr lang="en-US" dirty="0" smtClean="0"/>
              <a:t> of what programs and practices should look like.</a:t>
            </a:r>
          </a:p>
          <a:p>
            <a:pPr marL="971550" lvl="1" indent="-514350"/>
            <a:r>
              <a:rPr lang="en-US" dirty="0" smtClean="0"/>
              <a:t>If you don’t know where you are going…..</a:t>
            </a:r>
          </a:p>
          <a:p>
            <a:pPr marL="571500" indent="-514350">
              <a:buFont typeface="+mj-lt"/>
              <a:buAutoNum type="arabicPeriod"/>
            </a:pPr>
            <a:r>
              <a:rPr lang="en-US" dirty="0" smtClean="0"/>
              <a:t>Leadership has access to </a:t>
            </a:r>
            <a:r>
              <a:rPr lang="en-US" dirty="0" smtClean="0">
                <a:solidFill>
                  <a:srgbClr val="FF0000"/>
                </a:solidFill>
              </a:rPr>
              <a:t>information</a:t>
            </a:r>
            <a:r>
              <a:rPr lang="en-US" dirty="0" smtClean="0"/>
              <a:t> that allows a comparison of vision to current reality.</a:t>
            </a:r>
          </a:p>
          <a:p>
            <a:pPr marL="571500" indent="-514350">
              <a:buFont typeface="+mj-lt"/>
              <a:buAutoNum type="arabicPeriod"/>
            </a:pPr>
            <a:r>
              <a:rPr lang="en-US" dirty="0" smtClean="0"/>
              <a:t>Leadership can implement </a:t>
            </a:r>
            <a:r>
              <a:rPr lang="en-US" dirty="0" smtClean="0">
                <a:solidFill>
                  <a:srgbClr val="FF0000"/>
                </a:solidFill>
              </a:rPr>
              <a:t>strategies</a:t>
            </a:r>
            <a:r>
              <a:rPr lang="en-US" dirty="0" smtClean="0"/>
              <a:t> to address discrepancies.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685800" y="2590800"/>
          <a:ext cx="7696200" cy="3388360"/>
        </p:xfrm>
        <a:graphic>
          <a:graphicData uri="http://schemas.openxmlformats.org/drawingml/2006/table">
            <a:tbl>
              <a:tblPr firstRow="1" bandRow="1">
                <a:tableStyleId>{F2DE63D5-997A-4646-A377-4702673A728D}</a:tableStyleId>
              </a:tblPr>
              <a:tblGrid>
                <a:gridCol w="1569128"/>
                <a:gridCol w="3437138"/>
                <a:gridCol w="2689934"/>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Monday </a:t>
                      </a:r>
                    </a:p>
                    <a:p>
                      <a:r>
                        <a:rPr lang="en-US" dirty="0" smtClean="0"/>
                        <a:t>3:15 – 4:30</a:t>
                      </a:r>
                      <a:endParaRPr lang="en-US" dirty="0"/>
                    </a:p>
                  </a:txBody>
                  <a:tcPr/>
                </a:tc>
                <a:tc>
                  <a:txBody>
                    <a:bodyPr/>
                    <a:lstStyle/>
                    <a:p>
                      <a:r>
                        <a:rPr lang="en-US" dirty="0" smtClean="0"/>
                        <a:t>Integrating Outcomes</a:t>
                      </a:r>
                      <a:r>
                        <a:rPr lang="en-US" baseline="0" dirty="0" smtClean="0"/>
                        <a:t> Measurement with IFSP and IEP Processes</a:t>
                      </a:r>
                      <a:endParaRPr lang="en-US" dirty="0"/>
                    </a:p>
                  </a:txBody>
                  <a:tcPr/>
                </a:tc>
                <a:tc>
                  <a:txBody>
                    <a:bodyPr/>
                    <a:lstStyle/>
                    <a:p>
                      <a:r>
                        <a:rPr lang="en-US" dirty="0" smtClean="0"/>
                        <a:t>Marcella</a:t>
                      </a:r>
                      <a:r>
                        <a:rPr lang="en-US" baseline="0" dirty="0" smtClean="0"/>
                        <a:t> </a:t>
                      </a:r>
                      <a:r>
                        <a:rPr lang="en-US" baseline="0" dirty="0" err="1" smtClean="0"/>
                        <a:t>Franczkowski</a:t>
                      </a:r>
                      <a:endParaRPr lang="en-US" baseline="0" dirty="0" smtClean="0"/>
                    </a:p>
                    <a:p>
                      <a:r>
                        <a:rPr lang="en-US" baseline="0" dirty="0" smtClean="0"/>
                        <a:t>Sharon </a:t>
                      </a:r>
                      <a:r>
                        <a:rPr lang="en-US" baseline="0" dirty="0" err="1" smtClean="0"/>
                        <a:t>Ringwalt</a:t>
                      </a:r>
                      <a:endParaRPr lang="en-US" baseline="0" dirty="0" smtClean="0"/>
                    </a:p>
                    <a:p>
                      <a:r>
                        <a:rPr lang="en-US" baseline="0" dirty="0" smtClean="0"/>
                        <a:t>Kate Rogers</a:t>
                      </a:r>
                    </a:p>
                    <a:p>
                      <a:r>
                        <a:rPr lang="en-US" baseline="0" dirty="0" smtClean="0"/>
                        <a:t>Karen Walker</a:t>
                      </a:r>
                      <a:endParaRPr lang="en-US" dirty="0"/>
                    </a:p>
                  </a:txBody>
                  <a:tcPr/>
                </a:tc>
              </a:tr>
              <a:tr h="370840">
                <a:tc>
                  <a:txBody>
                    <a:bodyPr/>
                    <a:lstStyle/>
                    <a:p>
                      <a:r>
                        <a:rPr lang="en-US" dirty="0" smtClean="0"/>
                        <a:t>Monday, 3:15 – 4:30</a:t>
                      </a:r>
                      <a:endParaRPr lang="en-US" dirty="0"/>
                    </a:p>
                  </a:txBody>
                  <a:tcPr/>
                </a:tc>
                <a:tc>
                  <a:txBody>
                    <a:bodyPr/>
                    <a:lstStyle/>
                    <a:p>
                      <a:r>
                        <a:rPr lang="en-US" dirty="0" smtClean="0"/>
                        <a:t>Linking Practices to Promote</a:t>
                      </a:r>
                      <a:r>
                        <a:rPr lang="en-US" baseline="0" dirty="0" smtClean="0"/>
                        <a:t> Language, Literacy, and Social Development</a:t>
                      </a:r>
                    </a:p>
                  </a:txBody>
                  <a:tcPr/>
                </a:tc>
                <a:tc>
                  <a:txBody>
                    <a:bodyPr/>
                    <a:lstStyle/>
                    <a:p>
                      <a:r>
                        <a:rPr lang="en-US" dirty="0" err="1" smtClean="0"/>
                        <a:t>Lise</a:t>
                      </a:r>
                      <a:r>
                        <a:rPr lang="en-US" dirty="0" smtClean="0"/>
                        <a:t> Fox</a:t>
                      </a:r>
                    </a:p>
                    <a:p>
                      <a:r>
                        <a:rPr lang="en-US" dirty="0" smtClean="0"/>
                        <a:t>Carol </a:t>
                      </a:r>
                      <a:r>
                        <a:rPr lang="en-US" dirty="0" err="1" smtClean="0"/>
                        <a:t>Trivette</a:t>
                      </a:r>
                      <a:endParaRPr lang="en-US" dirty="0"/>
                    </a:p>
                  </a:txBody>
                  <a:tcPr/>
                </a:tc>
              </a:tr>
              <a:tr h="370840">
                <a:tc>
                  <a:txBody>
                    <a:bodyPr/>
                    <a:lstStyle/>
                    <a:p>
                      <a:r>
                        <a:rPr lang="en-US" dirty="0" smtClean="0"/>
                        <a:t>Monday,</a:t>
                      </a:r>
                      <a:r>
                        <a:rPr lang="en-US" baseline="0" dirty="0" smtClean="0"/>
                        <a:t> 3:15 - 4:30</a:t>
                      </a:r>
                      <a:endParaRPr lang="en-US" dirty="0"/>
                    </a:p>
                  </a:txBody>
                  <a:tcPr/>
                </a:tc>
                <a:tc>
                  <a:txBody>
                    <a:bodyPr/>
                    <a:lstStyle/>
                    <a:p>
                      <a:r>
                        <a:rPr lang="en-US" baseline="0" dirty="0" smtClean="0"/>
                        <a:t>Using Digital Video to Enhance Quality Practices and Outcomes</a:t>
                      </a:r>
                    </a:p>
                  </a:txBody>
                  <a:tcPr/>
                </a:tc>
                <a:tc>
                  <a:txBody>
                    <a:bodyPr/>
                    <a:lstStyle/>
                    <a:p>
                      <a:r>
                        <a:rPr lang="en-US" dirty="0" smtClean="0"/>
                        <a:t>Larry Edelman</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18</a:t>
            </a:fld>
            <a:endParaRPr lang="en-US" dirty="0"/>
          </a:p>
        </p:txBody>
      </p:sp>
      <p:sp>
        <p:nvSpPr>
          <p:cNvPr id="7" name="TextBox 6"/>
          <p:cNvSpPr txBox="1"/>
          <p:nvPr/>
        </p:nvSpPr>
        <p:spPr>
          <a:xfrm rot="20115185">
            <a:off x="138641" y="348382"/>
            <a:ext cx="1828800" cy="830997"/>
          </a:xfrm>
          <a:prstGeom prst="rect">
            <a:avLst/>
          </a:prstGeom>
          <a:solidFill>
            <a:srgbClr val="FF0000"/>
          </a:solidFill>
        </p:spPr>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Stretchers</a:t>
            </a:r>
            <a:endParaRPr lang="en-US" sz="24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685800" y="2743200"/>
          <a:ext cx="7696200" cy="2839720"/>
        </p:xfrm>
        <a:graphic>
          <a:graphicData uri="http://schemas.openxmlformats.org/drawingml/2006/table">
            <a:tbl>
              <a:tblPr firstRow="1" bandRow="1">
                <a:tableStyleId>{F2DE63D5-997A-4646-A377-4702673A728D}</a:tableStyleId>
              </a:tblPr>
              <a:tblGrid>
                <a:gridCol w="1735418"/>
                <a:gridCol w="3859278"/>
                <a:gridCol w="2101504"/>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Tuesday,</a:t>
                      </a:r>
                    </a:p>
                    <a:p>
                      <a:r>
                        <a:rPr lang="en-US" dirty="0" smtClean="0"/>
                        <a:t>3:15 – 4:30</a:t>
                      </a:r>
                      <a:endParaRPr lang="en-US" dirty="0"/>
                    </a:p>
                  </a:txBody>
                  <a:tcPr>
                    <a:solidFill>
                      <a:schemeClr val="bg1"/>
                    </a:solidFill>
                  </a:tcPr>
                </a:tc>
                <a:tc>
                  <a:txBody>
                    <a:bodyPr/>
                    <a:lstStyle/>
                    <a:p>
                      <a:r>
                        <a:rPr lang="en-US" baseline="0" dirty="0" smtClean="0"/>
                        <a:t>Writing Quality IFSP Outcomes/IEP Goals and Linking to the Child Outcomes Measurement Processes</a:t>
                      </a:r>
                    </a:p>
                  </a:txBody>
                  <a:tcPr/>
                </a:tc>
                <a:tc>
                  <a:txBody>
                    <a:bodyPr/>
                    <a:lstStyle/>
                    <a:p>
                      <a:r>
                        <a:rPr lang="en-US" dirty="0" err="1" smtClean="0"/>
                        <a:t>Kathi</a:t>
                      </a:r>
                      <a:r>
                        <a:rPr lang="en-US" dirty="0" smtClean="0"/>
                        <a:t> </a:t>
                      </a:r>
                      <a:r>
                        <a:rPr lang="en-US" dirty="0" err="1" smtClean="0"/>
                        <a:t>Gillespi</a:t>
                      </a:r>
                      <a:endParaRPr lang="en-US" dirty="0" smtClean="0"/>
                    </a:p>
                    <a:p>
                      <a:r>
                        <a:rPr lang="en-US" dirty="0" smtClean="0"/>
                        <a:t>Anne</a:t>
                      </a:r>
                      <a:r>
                        <a:rPr lang="en-US" baseline="0" dirty="0" smtClean="0"/>
                        <a:t> Lucas</a:t>
                      </a:r>
                    </a:p>
                    <a:p>
                      <a:r>
                        <a:rPr lang="en-US" baseline="0" dirty="0" smtClean="0"/>
                        <a:t>Mary Peters</a:t>
                      </a:r>
                      <a:endParaRPr lang="en-US" dirty="0"/>
                    </a:p>
                  </a:txBody>
                  <a:tcPr/>
                </a:tc>
              </a:tr>
              <a:tr h="370840">
                <a:tc>
                  <a:txBody>
                    <a:bodyPr/>
                    <a:lstStyle/>
                    <a:p>
                      <a:r>
                        <a:rPr lang="en-US" dirty="0" smtClean="0"/>
                        <a:t>Wednesday</a:t>
                      </a:r>
                    </a:p>
                    <a:p>
                      <a:r>
                        <a:rPr lang="en-US" dirty="0" smtClean="0"/>
                        <a:t>9:00</a:t>
                      </a:r>
                      <a:r>
                        <a:rPr lang="en-US" baseline="0" dirty="0" smtClean="0"/>
                        <a:t> – 10:00</a:t>
                      </a:r>
                      <a:endParaRPr lang="en-US" dirty="0"/>
                    </a:p>
                  </a:txBody>
                  <a:tcPr>
                    <a:solidFill>
                      <a:srgbClr val="FFFF99"/>
                    </a:solidFill>
                  </a:tcPr>
                </a:tc>
                <a:tc>
                  <a:txBody>
                    <a:bodyPr/>
                    <a:lstStyle/>
                    <a:p>
                      <a:r>
                        <a:rPr lang="en-US" baseline="0" dirty="0" smtClean="0"/>
                        <a:t>Ensuring Sustainable Change:  The Long and Winding Road</a:t>
                      </a:r>
                    </a:p>
                  </a:txBody>
                  <a:tcPr>
                    <a:solidFill>
                      <a:srgbClr val="FFFF99"/>
                    </a:solidFill>
                  </a:tcPr>
                </a:tc>
                <a:tc>
                  <a:txBody>
                    <a:bodyPr/>
                    <a:lstStyle/>
                    <a:p>
                      <a:r>
                        <a:rPr lang="en-US" dirty="0" smtClean="0"/>
                        <a:t>Martha </a:t>
                      </a:r>
                      <a:r>
                        <a:rPr lang="en-US" dirty="0" err="1" smtClean="0"/>
                        <a:t>Diefendorf</a:t>
                      </a:r>
                      <a:endParaRPr lang="en-US" dirty="0"/>
                    </a:p>
                  </a:txBody>
                  <a:tcPr>
                    <a:solidFill>
                      <a:srgbClr val="FFFF99"/>
                    </a:solidFill>
                  </a:tcPr>
                </a:tc>
              </a:tr>
              <a:tr h="370840">
                <a:tc>
                  <a:txBody>
                    <a:bodyPr/>
                    <a:lstStyle/>
                    <a:p>
                      <a:r>
                        <a:rPr lang="en-US" dirty="0" smtClean="0"/>
                        <a:t>Wednesday</a:t>
                      </a:r>
                    </a:p>
                    <a:p>
                      <a:r>
                        <a:rPr lang="en-US" dirty="0" smtClean="0"/>
                        <a:t>10:30-12:00</a:t>
                      </a:r>
                      <a:endParaRPr lang="en-US" dirty="0"/>
                    </a:p>
                  </a:txBody>
                  <a:tcPr/>
                </a:tc>
                <a:tc>
                  <a:txBody>
                    <a:bodyPr/>
                    <a:lstStyle/>
                    <a:p>
                      <a:r>
                        <a:rPr lang="en-US" baseline="0" dirty="0" smtClean="0"/>
                        <a:t>It’s a Family Affair:  Support Families To Improve Child Outcomes</a:t>
                      </a:r>
                    </a:p>
                  </a:txBody>
                  <a:tcPr/>
                </a:tc>
                <a:tc>
                  <a:txBody>
                    <a:bodyPr/>
                    <a:lstStyle/>
                    <a:p>
                      <a:r>
                        <a:rPr lang="en-US" dirty="0" smtClean="0"/>
                        <a:t>Robin </a:t>
                      </a:r>
                      <a:r>
                        <a:rPr lang="en-US" dirty="0" err="1" smtClean="0"/>
                        <a:t>McWilliam</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19</a:t>
            </a:fld>
            <a:endParaRPr lang="en-US" dirty="0"/>
          </a:p>
        </p:txBody>
      </p:sp>
      <p:sp>
        <p:nvSpPr>
          <p:cNvPr id="7" name="TextBox 6"/>
          <p:cNvSpPr txBox="1"/>
          <p:nvPr/>
        </p:nvSpPr>
        <p:spPr>
          <a:xfrm rot="20115185">
            <a:off x="138641" y="348382"/>
            <a:ext cx="1828800" cy="830997"/>
          </a:xfrm>
          <a:prstGeom prst="rect">
            <a:avLst/>
          </a:prstGeom>
          <a:solidFill>
            <a:srgbClr val="FF0000"/>
          </a:solidFill>
        </p:spPr>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Stretchers</a:t>
            </a:r>
            <a:endParaRPr lang="en-US" sz="2400" dirty="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uis Armstrong - On the sunny side of the street.wmv">
            <a:hlinkClick r:id="" action="ppaction://media"/>
          </p:cNvPr>
          <p:cNvPicPr>
            <a:picLocks noRot="1" noChangeAspect="1"/>
          </p:cNvPicPr>
          <p:nvPr>
            <a:videoFile r:link="rId1"/>
          </p:nvPr>
        </p:nvPicPr>
        <p:blipFill>
          <a:blip r:embed="rId4" cstate="print"/>
          <a:stretch>
            <a:fillRect/>
          </a:stretch>
        </p:blipFill>
        <p:spPr>
          <a:xfrm>
            <a:off x="2971800" y="2667000"/>
            <a:ext cx="3149600" cy="2362200"/>
          </a:xfrm>
          <a:prstGeom prst="rect">
            <a:avLst/>
          </a:prstGeom>
        </p:spPr>
      </p:pic>
      <p:sp>
        <p:nvSpPr>
          <p:cNvPr id="5" name="Rectangle 4"/>
          <p:cNvSpPr/>
          <p:nvPr/>
        </p:nvSpPr>
        <p:spPr>
          <a:xfrm>
            <a:off x="304800" y="381000"/>
            <a:ext cx="86105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Welcome to New Orleans!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p:cNvPicPr/>
          <p:nvPr/>
        </p:nvPicPr>
        <p:blipFill>
          <a:blip r:embed="rId5" cstate="print"/>
          <a:srcRect/>
          <a:stretch>
            <a:fillRect/>
          </a:stretch>
        </p:blipFill>
        <p:spPr bwMode="auto">
          <a:xfrm rot="21200871">
            <a:off x="838200" y="4724400"/>
            <a:ext cx="1179129" cy="1277007"/>
          </a:xfrm>
          <a:prstGeom prst="rect">
            <a:avLst/>
          </a:prstGeom>
          <a:noFill/>
        </p:spPr>
      </p:pic>
      <p:pic>
        <p:nvPicPr>
          <p:cNvPr id="7" name="Picture 6"/>
          <p:cNvPicPr/>
          <p:nvPr/>
        </p:nvPicPr>
        <p:blipFill>
          <a:blip r:embed="rId5" cstate="print"/>
          <a:srcRect/>
          <a:stretch>
            <a:fillRect/>
          </a:stretch>
        </p:blipFill>
        <p:spPr bwMode="auto">
          <a:xfrm rot="573742">
            <a:off x="7086600" y="3124200"/>
            <a:ext cx="1179129" cy="1277007"/>
          </a:xfrm>
          <a:prstGeom prst="rect">
            <a:avLst/>
          </a:prstGeom>
          <a:noFill/>
        </p:spPr>
      </p:pic>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critical ingredients for program improvement</a:t>
            </a:r>
            <a:endParaRPr lang="en-US" dirty="0"/>
          </a:p>
        </p:txBody>
      </p:sp>
      <p:sp>
        <p:nvSpPr>
          <p:cNvPr id="3" name="Content Placeholder 2"/>
          <p:cNvSpPr>
            <a:spLocks noGrp="1"/>
          </p:cNvSpPr>
          <p:nvPr>
            <p:ph idx="1"/>
          </p:nvPr>
        </p:nvSpPr>
        <p:spPr>
          <a:xfrm>
            <a:off x="457200" y="1905000"/>
            <a:ext cx="8229600" cy="4187952"/>
          </a:xfrm>
        </p:spPr>
        <p:txBody>
          <a:bodyPr/>
          <a:lstStyle/>
          <a:p>
            <a:pPr marL="514350" indent="-514350">
              <a:buFont typeface="+mj-lt"/>
              <a:buAutoNum type="arabicPeriod"/>
            </a:pPr>
            <a:r>
              <a:rPr lang="en-US" dirty="0" smtClean="0"/>
              <a:t>Leadership has a </a:t>
            </a:r>
            <a:r>
              <a:rPr lang="en-US" b="1" dirty="0" smtClean="0">
                <a:solidFill>
                  <a:srgbClr val="FF0000"/>
                </a:solidFill>
              </a:rPr>
              <a:t>vision</a:t>
            </a:r>
            <a:r>
              <a:rPr lang="en-US" dirty="0" smtClean="0"/>
              <a:t> of what programs and practices should look like.</a:t>
            </a:r>
          </a:p>
          <a:p>
            <a:pPr marL="971550" lvl="1" indent="-514350"/>
            <a:r>
              <a:rPr lang="en-US" dirty="0" smtClean="0"/>
              <a:t>If you don’t know where you are going…..</a:t>
            </a:r>
          </a:p>
          <a:p>
            <a:pPr marL="571500" indent="-514350">
              <a:buFont typeface="+mj-lt"/>
              <a:buAutoNum type="arabicPeriod"/>
            </a:pPr>
            <a:r>
              <a:rPr lang="en-US" dirty="0" smtClean="0"/>
              <a:t>Leadership has access to </a:t>
            </a:r>
            <a:r>
              <a:rPr lang="en-US" dirty="0" smtClean="0">
                <a:solidFill>
                  <a:srgbClr val="FF0000"/>
                </a:solidFill>
              </a:rPr>
              <a:t>information</a:t>
            </a:r>
            <a:r>
              <a:rPr lang="en-US" dirty="0" smtClean="0"/>
              <a:t> that allows a comparison of vision to current reality.</a:t>
            </a:r>
          </a:p>
          <a:p>
            <a:pPr marL="571500" indent="-514350">
              <a:buFont typeface="+mj-lt"/>
              <a:buAutoNum type="arabicPeriod"/>
            </a:pPr>
            <a:r>
              <a:rPr lang="en-US" dirty="0" smtClean="0"/>
              <a:t>Leadership can implement </a:t>
            </a:r>
            <a:r>
              <a:rPr lang="en-US" dirty="0" smtClean="0">
                <a:solidFill>
                  <a:srgbClr val="FF0000"/>
                </a:solidFill>
              </a:rPr>
              <a:t>strategies</a:t>
            </a:r>
            <a:r>
              <a:rPr lang="en-US" dirty="0" smtClean="0"/>
              <a:t> to address discrepancies.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1143000"/>
          </a:xfrm>
        </p:spPr>
        <p:txBody>
          <a:bodyPr/>
          <a:lstStyle/>
          <a:p>
            <a:r>
              <a:rPr lang="en-US" dirty="0" smtClean="0"/>
              <a:t>Access to information</a:t>
            </a:r>
            <a:endParaRPr lang="en-US" dirty="0"/>
          </a:p>
        </p:txBody>
      </p:sp>
      <p:sp>
        <p:nvSpPr>
          <p:cNvPr id="3" name="Content Placeholder 2"/>
          <p:cNvSpPr>
            <a:spLocks noGrp="1"/>
          </p:cNvSpPr>
          <p:nvPr>
            <p:ph idx="1"/>
          </p:nvPr>
        </p:nvSpPr>
        <p:spPr>
          <a:xfrm>
            <a:off x="457200" y="1828800"/>
            <a:ext cx="8229600" cy="4187952"/>
          </a:xfrm>
        </p:spPr>
        <p:txBody>
          <a:bodyPr/>
          <a:lstStyle/>
          <a:p>
            <a:pPr algn="ctr">
              <a:buNone/>
            </a:pPr>
            <a:endParaRPr lang="en-US" dirty="0" smtClean="0"/>
          </a:p>
          <a:p>
            <a:pPr algn="ctr">
              <a:buNone/>
            </a:pPr>
            <a:r>
              <a:rPr lang="en-US" dirty="0" smtClean="0"/>
              <a:t>Question:  </a:t>
            </a:r>
          </a:p>
          <a:p>
            <a:pPr algn="ctr">
              <a:buNone/>
            </a:pPr>
            <a:r>
              <a:rPr lang="en-US" dirty="0" smtClean="0">
                <a:solidFill>
                  <a:srgbClr val="C00000"/>
                </a:solidFill>
              </a:rPr>
              <a:t>How to see the trees at 10,000 feet?</a:t>
            </a:r>
          </a:p>
          <a:p>
            <a:pPr algn="ctr">
              <a:buNone/>
            </a:pPr>
            <a:r>
              <a:rPr lang="en-US" dirty="0" smtClean="0"/>
              <a:t>Answer:  </a:t>
            </a:r>
          </a:p>
          <a:p>
            <a:pPr algn="ctr">
              <a:buNone/>
            </a:pPr>
            <a:r>
              <a:rPr lang="en-US" dirty="0" smtClean="0">
                <a:solidFill>
                  <a:srgbClr val="C00000"/>
                </a:solidFill>
              </a:rPr>
              <a:t>Data</a:t>
            </a:r>
          </a:p>
          <a:p>
            <a:pPr algn="ctr">
              <a:buNone/>
            </a:pPr>
            <a:r>
              <a:rPr lang="en-US" dirty="0" smtClean="0"/>
              <a:t>Next question:</a:t>
            </a:r>
          </a:p>
          <a:p>
            <a:pPr algn="ctr">
              <a:buNone/>
            </a:pPr>
            <a:r>
              <a:rPr lang="en-US" dirty="0" smtClean="0">
                <a:solidFill>
                  <a:srgbClr val="C00000"/>
                </a:solidFill>
              </a:rPr>
              <a:t>Data about what?</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685800" y="609600"/>
          <a:ext cx="7772400" cy="5830650"/>
        </p:xfrm>
        <a:graphic>
          <a:graphicData uri="http://schemas.openxmlformats.org/presentationml/2006/ole">
            <mc:AlternateContent xmlns:mc="http://schemas.openxmlformats.org/markup-compatibility/2006">
              <mc:Choice xmlns:v="urn:schemas-microsoft-com:vml" Requires="v">
                <p:oleObj spid="_x0000_s303107" name="Acrobat Document" r:id="rId4" imgW="6857143" imgH="5144218" progId="AcroExch.Document.7">
                  <p:embed/>
                </p:oleObj>
              </mc:Choice>
              <mc:Fallback>
                <p:oleObj name="Acrobat Document" r:id="rId4" imgW="6857143" imgH="5144218"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9600"/>
                        <a:ext cx="7772400" cy="583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the data needed for program improvement</a:t>
            </a:r>
            <a:endParaRPr lang="en-US" dirty="0"/>
          </a:p>
        </p:txBody>
      </p:sp>
      <p:sp>
        <p:nvSpPr>
          <p:cNvPr id="5" name="Content Placeholder 4"/>
          <p:cNvSpPr>
            <a:spLocks noGrp="1"/>
          </p:cNvSpPr>
          <p:nvPr>
            <p:ph idx="1"/>
          </p:nvPr>
        </p:nvSpPr>
        <p:spPr>
          <a:xfrm>
            <a:off x="4114800" y="2209800"/>
            <a:ext cx="4343400" cy="4187952"/>
          </a:xfrm>
        </p:spPr>
        <p:txBody>
          <a:bodyPr/>
          <a:lstStyle/>
          <a:p>
            <a:r>
              <a:rPr lang="en-US" dirty="0" smtClean="0"/>
              <a:t>What data will answer the important questions?</a:t>
            </a:r>
          </a:p>
          <a:p>
            <a:r>
              <a:rPr lang="en-US" dirty="0" smtClean="0"/>
              <a:t>What are the important questions?</a:t>
            </a:r>
            <a:endParaRPr lang="en-US" dirty="0"/>
          </a:p>
        </p:txBody>
      </p:sp>
      <p:sp>
        <p:nvSpPr>
          <p:cNvPr id="3" name="Slide Number Placeholder 2"/>
          <p:cNvSpPr>
            <a:spLocks noGrp="1"/>
          </p:cNvSpPr>
          <p:nvPr>
            <p:ph type="sldNum" sz="quarter" idx="10"/>
          </p:nvPr>
        </p:nvSpPr>
        <p:spPr/>
        <p:txBody>
          <a:bodyPr/>
          <a:lstStyle/>
          <a:p>
            <a:pPr>
              <a:defRPr/>
            </a:pPr>
            <a:fld id="{E6DD6A5B-4173-48D0-A385-EF52A9566617}" type="slidenum">
              <a:rPr lang="en-US" smtClean="0"/>
              <a:pPr>
                <a:defRPr/>
              </a:pPr>
              <a:t>23</a:t>
            </a:fld>
            <a:endParaRPr lang="en-US" dirty="0"/>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pic>
        <p:nvPicPr>
          <p:cNvPr id="6" name="Picture 5" descr="1607_three_girls 11"/>
          <p:cNvPicPr>
            <a:picLocks noGrp="1" noChangeAspect="1" noChangeArrowheads="1"/>
          </p:cNvPicPr>
          <p:nvPr/>
        </p:nvPicPr>
        <p:blipFill>
          <a:blip r:embed="rId3" cstate="print"/>
          <a:srcRect/>
          <a:stretch>
            <a:fillRect/>
          </a:stretch>
        </p:blipFill>
        <p:spPr bwMode="auto">
          <a:xfrm>
            <a:off x="609600" y="2133600"/>
            <a:ext cx="3079750" cy="2864883"/>
          </a:xfrm>
          <a:prstGeom prst="rect">
            <a:avLst/>
          </a:prstGeom>
          <a:noFill/>
          <a:ln w="9525">
            <a:solidFill>
              <a:schemeClr val="tx1"/>
            </a:solidFill>
            <a:miter lim="800000"/>
            <a:headEnd/>
            <a:tailEnd/>
          </a:ln>
          <a:effectLst>
            <a:outerShdw dist="35921" dir="2700000" algn="ctr" rotWithShape="0">
              <a:srgbClr val="808080"/>
            </a:outerShdw>
          </a:effectLst>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Nominees for Key Questions</a:t>
            </a:r>
            <a:endParaRPr lang="en-US" dirty="0"/>
          </a:p>
        </p:txBody>
      </p:sp>
      <p:sp>
        <p:nvSpPr>
          <p:cNvPr id="3" name="Content Placeholder 2"/>
          <p:cNvSpPr>
            <a:spLocks noGrp="1"/>
          </p:cNvSpPr>
          <p:nvPr>
            <p:ph idx="1"/>
          </p:nvPr>
        </p:nvSpPr>
        <p:spPr>
          <a:xfrm>
            <a:off x="381000" y="1981200"/>
            <a:ext cx="8229600" cy="4187952"/>
          </a:xfrm>
        </p:spPr>
        <p:txBody>
          <a:bodyPr/>
          <a:lstStyle/>
          <a:p>
            <a:r>
              <a:rPr lang="en-US" dirty="0" smtClean="0"/>
              <a:t>What outcomes are children and families experiencing?</a:t>
            </a:r>
          </a:p>
          <a:p>
            <a:r>
              <a:rPr lang="en-US" dirty="0" smtClean="0"/>
              <a:t>Which programs are producing good outcomes (or not)?</a:t>
            </a:r>
          </a:p>
          <a:p>
            <a:r>
              <a:rPr lang="en-US" dirty="0" smtClean="0"/>
              <a:t>Which children and families are experiencing good outcome? (or not)</a:t>
            </a:r>
          </a:p>
          <a:p>
            <a:r>
              <a:rPr lang="en-US" dirty="0" smtClean="0"/>
              <a:t>What is the impact of X change on child and/or family outcomes?</a:t>
            </a:r>
            <a:endParaRPr lang="en-US" dirty="0"/>
          </a:p>
        </p:txBody>
      </p:sp>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Deep </a:t>
            </a:r>
            <a:br>
              <a:rPr lang="en-US" dirty="0" smtClean="0"/>
            </a:br>
            <a:r>
              <a:rPr lang="en-US" dirty="0" smtClean="0"/>
              <a:t>Need the data to drill down</a:t>
            </a:r>
            <a:endParaRPr lang="en-US" dirty="0"/>
          </a:p>
        </p:txBody>
      </p:sp>
      <p:sp>
        <p:nvSpPr>
          <p:cNvPr id="3" name="Content Placeholder 2"/>
          <p:cNvSpPr>
            <a:spLocks noGrp="1"/>
          </p:cNvSpPr>
          <p:nvPr>
            <p:ph idx="1"/>
          </p:nvPr>
        </p:nvSpPr>
        <p:spPr>
          <a:xfrm>
            <a:off x="762000" y="2286000"/>
            <a:ext cx="7772400" cy="4187952"/>
          </a:xfrm>
        </p:spPr>
        <p:txBody>
          <a:bodyPr/>
          <a:lstStyle/>
          <a:p>
            <a:r>
              <a:rPr lang="en-US" dirty="0" smtClean="0"/>
              <a:t>Programs with exceptionally good (or not) outcomes</a:t>
            </a:r>
          </a:p>
          <a:p>
            <a:pPr lvl="1"/>
            <a:r>
              <a:rPr lang="en-US" sz="3200" dirty="0" smtClean="0"/>
              <a:t>Who are they serving?</a:t>
            </a:r>
          </a:p>
          <a:p>
            <a:pPr lvl="1"/>
            <a:r>
              <a:rPr lang="en-US" sz="3200" dirty="0" smtClean="0"/>
              <a:t>What are they doing?</a:t>
            </a:r>
          </a:p>
          <a:p>
            <a:pPr lvl="1">
              <a:buNone/>
            </a:pPr>
            <a:endParaRPr lang="en-US" dirty="0"/>
          </a:p>
        </p:txBody>
      </p:sp>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6" name="Picture 5"/>
          <p:cNvPicPr/>
          <p:nvPr/>
        </p:nvPicPr>
        <p:blipFill>
          <a:blip r:embed="rId3" cstate="print"/>
          <a:srcRect/>
          <a:stretch>
            <a:fillRect/>
          </a:stretch>
        </p:blipFill>
        <p:spPr bwMode="auto">
          <a:xfrm>
            <a:off x="5257800" y="4800600"/>
            <a:ext cx="2619375" cy="1743075"/>
          </a:xfrm>
          <a:prstGeom prst="rect">
            <a:avLst/>
          </a:prstGeom>
          <a:noFill/>
          <a:ln w="9525">
            <a:solidFill>
              <a:schemeClr val="accent1">
                <a:lumMod val="25000"/>
              </a:schemeClr>
            </a:solidFill>
            <a:miter lim="800000"/>
            <a:headEnd/>
            <a:tailEnd/>
          </a:ln>
        </p:spPr>
      </p:pic>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477000" cy="1143000"/>
          </a:xfrm>
        </p:spPr>
        <p:txBody>
          <a:bodyPr/>
          <a:lstStyle/>
          <a:p>
            <a:r>
              <a:rPr lang="en-US" dirty="0" smtClean="0"/>
              <a:t>Child Outcomes:</a:t>
            </a:r>
            <a:br>
              <a:rPr lang="en-US" dirty="0" smtClean="0"/>
            </a:br>
            <a:r>
              <a:rPr lang="en-US" dirty="0" smtClean="0"/>
              <a:t>Where are we?</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Made tremendous progress toward building the measurement systems so we can answer that question</a:t>
            </a:r>
          </a:p>
          <a:p>
            <a:r>
              <a:rPr lang="en-US" dirty="0" smtClean="0"/>
              <a:t>Need to continue to focus on improving quality of the data</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
        <p:nvSpPr>
          <p:cNvPr id="7" name="Text Box 7"/>
          <p:cNvSpPr txBox="1">
            <a:spLocks noChangeArrowheads="1"/>
          </p:cNvSpPr>
          <p:nvPr/>
        </p:nvSpPr>
        <p:spPr bwMode="auto">
          <a:xfrm>
            <a:off x="609600" y="228600"/>
            <a:ext cx="1371600" cy="1978025"/>
          </a:xfrm>
          <a:prstGeom prst="rect">
            <a:avLst/>
          </a:prstGeom>
          <a:solidFill>
            <a:srgbClr val="00B0F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Good outcomes for children and families</a:t>
            </a: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1981200"/>
          <a:ext cx="8229600" cy="3662680"/>
        </p:xfrm>
        <a:graphic>
          <a:graphicData uri="http://schemas.openxmlformats.org/drawingml/2006/table">
            <a:tbl>
              <a:tblPr firstRow="1" bandRow="1">
                <a:tableStyleId>{F2DE63D5-997A-4646-A377-4702673A728D}</a:tableStyleId>
              </a:tblPr>
              <a:tblGrid>
                <a:gridCol w="1905000"/>
                <a:gridCol w="35814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Monday,</a:t>
                      </a:r>
                    </a:p>
                    <a:p>
                      <a:r>
                        <a:rPr lang="en-US" dirty="0" smtClean="0"/>
                        <a:t>3:15 – 4:30</a:t>
                      </a:r>
                      <a:endParaRPr lang="en-US" dirty="0"/>
                    </a:p>
                  </a:txBody>
                  <a:tcPr/>
                </a:tc>
                <a:tc>
                  <a:txBody>
                    <a:bodyPr/>
                    <a:lstStyle/>
                    <a:p>
                      <a:r>
                        <a:rPr lang="en-US" dirty="0" smtClean="0"/>
                        <a:t>Patterns in Child</a:t>
                      </a:r>
                      <a:r>
                        <a:rPr lang="en-US" baseline="0" dirty="0" smtClean="0"/>
                        <a:t> Outcomes Summary Data:  Analytic Approaches and Early Findings from the ENHANCE Project</a:t>
                      </a:r>
                      <a:endParaRPr lang="en-US" dirty="0"/>
                    </a:p>
                  </a:txBody>
                  <a:tcPr/>
                </a:tc>
                <a:tc>
                  <a:txBody>
                    <a:bodyPr/>
                    <a:lstStyle/>
                    <a:p>
                      <a:r>
                        <a:rPr lang="en-US" dirty="0" smtClean="0"/>
                        <a:t>Lauren Barton</a:t>
                      </a:r>
                    </a:p>
                    <a:p>
                      <a:r>
                        <a:rPr lang="en-US" dirty="0" smtClean="0"/>
                        <a:t>Cornelia Taylor</a:t>
                      </a:r>
                    </a:p>
                    <a:p>
                      <a:r>
                        <a:rPr lang="en-US" dirty="0" smtClean="0"/>
                        <a:t>Donna </a:t>
                      </a:r>
                      <a:r>
                        <a:rPr lang="en-US" dirty="0" err="1" smtClean="0"/>
                        <a:t>Spiker</a:t>
                      </a:r>
                      <a:endParaRPr lang="en-US" dirty="0"/>
                    </a:p>
                  </a:txBody>
                  <a:tcPr/>
                </a:tc>
              </a:tr>
              <a:tr h="370840">
                <a:tc>
                  <a:txBody>
                    <a:bodyPr/>
                    <a:lstStyle/>
                    <a:p>
                      <a:r>
                        <a:rPr lang="en-US" dirty="0" smtClean="0"/>
                        <a:t>Monday,</a:t>
                      </a:r>
                      <a:endParaRPr lang="en-US" baseline="0" dirty="0" smtClean="0"/>
                    </a:p>
                    <a:p>
                      <a:r>
                        <a:rPr lang="en-US" baseline="0" dirty="0" smtClean="0"/>
                        <a:t>3:15 – 4:30</a:t>
                      </a:r>
                      <a:endParaRPr lang="en-US" dirty="0"/>
                    </a:p>
                  </a:txBody>
                  <a:tcPr/>
                </a:tc>
                <a:tc>
                  <a:txBody>
                    <a:bodyPr/>
                    <a:lstStyle/>
                    <a:p>
                      <a:r>
                        <a:rPr lang="en-US" dirty="0" smtClean="0"/>
                        <a:t>What’s New?  Child Outcomes</a:t>
                      </a:r>
                      <a:r>
                        <a:rPr lang="en-US" baseline="0" dirty="0" smtClean="0"/>
                        <a:t> Training and TA  Materials</a:t>
                      </a:r>
                      <a:endParaRPr lang="en-US" dirty="0"/>
                    </a:p>
                  </a:txBody>
                  <a:tcPr/>
                </a:tc>
                <a:tc>
                  <a:txBody>
                    <a:bodyPr/>
                    <a:lstStyle/>
                    <a:p>
                      <a:r>
                        <a:rPr lang="en-US" dirty="0" smtClean="0"/>
                        <a:t>Barbara Cohen</a:t>
                      </a:r>
                    </a:p>
                    <a:p>
                      <a:r>
                        <a:rPr lang="en-US" dirty="0" smtClean="0"/>
                        <a:t>Michelle Lewis</a:t>
                      </a:r>
                    </a:p>
                    <a:p>
                      <a:r>
                        <a:rPr lang="en-US" dirty="0" smtClean="0"/>
                        <a:t>Robin Rooney</a:t>
                      </a:r>
                    </a:p>
                    <a:p>
                      <a:r>
                        <a:rPr lang="en-US" dirty="0" smtClean="0"/>
                        <a:t>Pat Sue Spear</a:t>
                      </a:r>
                      <a:endParaRPr lang="en-US" dirty="0"/>
                    </a:p>
                  </a:txBody>
                  <a:tcPr/>
                </a:tc>
              </a:tr>
              <a:tr h="370840">
                <a:tc>
                  <a:txBody>
                    <a:bodyPr/>
                    <a:lstStyle/>
                    <a:p>
                      <a:r>
                        <a:rPr lang="en-US" dirty="0" smtClean="0"/>
                        <a:t>Tuesday</a:t>
                      </a:r>
                    </a:p>
                    <a:p>
                      <a:r>
                        <a:rPr lang="en-US" dirty="0" smtClean="0"/>
                        <a:t>10:30 – 12:00</a:t>
                      </a:r>
                      <a:endParaRPr lang="en-US" dirty="0"/>
                    </a:p>
                  </a:txBody>
                  <a:tcPr/>
                </a:tc>
                <a:tc>
                  <a:txBody>
                    <a:bodyPr/>
                    <a:lstStyle/>
                    <a:p>
                      <a:r>
                        <a:rPr lang="en-US" dirty="0" smtClean="0"/>
                        <a:t>BDI Group:  Sharing Across</a:t>
                      </a:r>
                      <a:r>
                        <a:rPr lang="en-US" baseline="0" dirty="0" smtClean="0"/>
                        <a:t> States Using the BDI for Child Outcomes Measurement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618854">
            <a:off x="149316" y="459278"/>
            <a:ext cx="1828800" cy="1323439"/>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Quality of Child Outcomes Data</a:t>
            </a:r>
            <a:endParaRPr lang="en-US" sz="2000" dirty="0"/>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2667000"/>
          <a:ext cx="8229600" cy="2473960"/>
        </p:xfrm>
        <a:graphic>
          <a:graphicData uri="http://schemas.openxmlformats.org/drawingml/2006/table">
            <a:tbl>
              <a:tblPr firstRow="1" bandRow="1">
                <a:tableStyleId>{F2DE63D5-997A-4646-A377-4702673A728D}</a:tableStyleId>
              </a:tblPr>
              <a:tblGrid>
                <a:gridCol w="1905000"/>
                <a:gridCol w="35814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Tuesday </a:t>
                      </a:r>
                    </a:p>
                    <a:p>
                      <a:r>
                        <a:rPr lang="en-US" dirty="0" smtClean="0"/>
                        <a:t>10:30</a:t>
                      </a:r>
                      <a:r>
                        <a:rPr lang="en-US" baseline="0" dirty="0" smtClean="0"/>
                        <a:t> – 12:00</a:t>
                      </a:r>
                      <a:endParaRPr lang="en-US" dirty="0"/>
                    </a:p>
                  </a:txBody>
                  <a:tcPr/>
                </a:tc>
                <a:tc>
                  <a:txBody>
                    <a:bodyPr/>
                    <a:lstStyle/>
                    <a:p>
                      <a:r>
                        <a:rPr lang="en-US" dirty="0" smtClean="0"/>
                        <a:t>Using the Child Outcomes Measurement</a:t>
                      </a:r>
                      <a:r>
                        <a:rPr lang="en-US" baseline="0" dirty="0" smtClean="0"/>
                        <a:t> System (COMS) Self-Assessment Tool for State Planning and Action</a:t>
                      </a:r>
                      <a:endParaRPr lang="en-US" dirty="0"/>
                    </a:p>
                  </a:txBody>
                  <a:tcPr/>
                </a:tc>
                <a:tc>
                  <a:txBody>
                    <a:bodyPr/>
                    <a:lstStyle/>
                    <a:p>
                      <a:r>
                        <a:rPr lang="en-US" dirty="0" smtClean="0"/>
                        <a:t>Lauren Barton</a:t>
                      </a:r>
                    </a:p>
                    <a:p>
                      <a:r>
                        <a:rPr lang="en-US" dirty="0" smtClean="0"/>
                        <a:t>Ruth Littlefield</a:t>
                      </a:r>
                      <a:endParaRPr lang="en-US" dirty="0"/>
                    </a:p>
                  </a:txBody>
                  <a:tcPr/>
                </a:tc>
              </a:tr>
              <a:tr h="370840">
                <a:tc>
                  <a:txBody>
                    <a:bodyPr/>
                    <a:lstStyle/>
                    <a:p>
                      <a:r>
                        <a:rPr lang="en-US" dirty="0" smtClean="0"/>
                        <a:t>Wednesday,</a:t>
                      </a:r>
                    </a:p>
                    <a:p>
                      <a:r>
                        <a:rPr lang="en-US" dirty="0" smtClean="0"/>
                        <a:t>10:30 – 12:00</a:t>
                      </a:r>
                      <a:endParaRPr lang="en-US" dirty="0"/>
                    </a:p>
                  </a:txBody>
                  <a:tcPr/>
                </a:tc>
                <a:tc>
                  <a:txBody>
                    <a:bodyPr/>
                    <a:lstStyle/>
                    <a:p>
                      <a:r>
                        <a:rPr lang="en-US" dirty="0" smtClean="0"/>
                        <a:t>Do You See What I See?  Assuring Fidelity of COS Implementation</a:t>
                      </a:r>
                      <a:endParaRPr lang="en-US" dirty="0"/>
                    </a:p>
                  </a:txBody>
                  <a:tcPr/>
                </a:tc>
                <a:tc>
                  <a:txBody>
                    <a:bodyPr/>
                    <a:lstStyle/>
                    <a:p>
                      <a:r>
                        <a:rPr lang="en-US" dirty="0" smtClean="0"/>
                        <a:t>Mary Beth </a:t>
                      </a:r>
                      <a:r>
                        <a:rPr lang="en-US" dirty="0" err="1" smtClean="0"/>
                        <a:t>Bruder</a:t>
                      </a:r>
                      <a:endParaRPr lang="en-US" dirty="0" smtClean="0"/>
                    </a:p>
                    <a:p>
                      <a:r>
                        <a:rPr lang="en-US" dirty="0" smtClean="0"/>
                        <a:t>Ruth</a:t>
                      </a:r>
                      <a:r>
                        <a:rPr lang="en-US" baseline="0" dirty="0" smtClean="0"/>
                        <a:t> </a:t>
                      </a:r>
                      <a:r>
                        <a:rPr lang="en-US" baseline="0" dirty="0" err="1" smtClean="0"/>
                        <a:t>Chvojicek</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618854">
            <a:off x="301714" y="916477"/>
            <a:ext cx="1828800" cy="1323439"/>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Quality of Child Outcomes Data</a:t>
            </a:r>
            <a:endParaRPr lang="en-US" sz="2000" dirty="0"/>
          </a:p>
        </p:txBody>
      </p:sp>
      <p:sp>
        <p:nvSpPr>
          <p:cNvPr id="9" name="Cloud Callout 8"/>
          <p:cNvSpPr/>
          <p:nvPr/>
        </p:nvSpPr>
        <p:spPr bwMode="auto">
          <a:xfrm rot="894700">
            <a:off x="4604515" y="2706669"/>
            <a:ext cx="2312707" cy="1739841"/>
          </a:xfrm>
          <a:prstGeom prst="cloudCallout">
            <a:avLst/>
          </a:prstGeom>
          <a:solidFill>
            <a:srgbClr val="FFF2C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Where did the F </a:t>
            </a:r>
            <a:r>
              <a:rPr lang="en-US" sz="1800" dirty="0" smtClean="0">
                <a:solidFill>
                  <a:schemeClr val="tx1"/>
                </a:solidFill>
              </a:rPr>
              <a:t>go?</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Outcomes:  </a:t>
            </a:r>
            <a:br>
              <a:rPr lang="en-US" dirty="0" smtClean="0"/>
            </a:br>
            <a:r>
              <a:rPr lang="en-US" dirty="0" smtClean="0"/>
              <a:t>Where are we?</a:t>
            </a:r>
            <a:endParaRPr lang="en-US" dirty="0"/>
          </a:p>
        </p:txBody>
      </p:sp>
      <p:sp>
        <p:nvSpPr>
          <p:cNvPr id="3" name="Content Placeholder 2"/>
          <p:cNvSpPr>
            <a:spLocks noGrp="1"/>
          </p:cNvSpPr>
          <p:nvPr>
            <p:ph idx="1"/>
          </p:nvPr>
        </p:nvSpPr>
        <p:spPr>
          <a:xfrm>
            <a:off x="457200" y="2286000"/>
            <a:ext cx="8229600" cy="4191000"/>
          </a:xfrm>
        </p:spPr>
        <p:txBody>
          <a:bodyPr/>
          <a:lstStyle/>
          <a:p>
            <a:r>
              <a:rPr lang="en-US" sz="2800" dirty="0" smtClean="0"/>
              <a:t>Outcomes are what families know and can do.  </a:t>
            </a:r>
          </a:p>
          <a:p>
            <a:r>
              <a:rPr lang="en-US" sz="2800" b="1" dirty="0" smtClean="0"/>
              <a:t>Not</a:t>
            </a:r>
            <a:r>
              <a:rPr lang="en-US" sz="2800" dirty="0" smtClean="0"/>
              <a:t> their perceptions of the program.</a:t>
            </a:r>
          </a:p>
          <a:p>
            <a:r>
              <a:rPr lang="en-US" sz="2800" dirty="0" smtClean="0"/>
              <a:t>Some measurement of family outcomes in some states. </a:t>
            </a:r>
          </a:p>
          <a:p>
            <a:r>
              <a:rPr lang="en-US" sz="2800" dirty="0" smtClean="0"/>
              <a:t>Perceptions of program are important.</a:t>
            </a:r>
          </a:p>
          <a:p>
            <a:r>
              <a:rPr lang="en-US" sz="2800" dirty="0" smtClean="0"/>
              <a:t>Not much measurement of family outcomes, perceptions, experience, satisfaction for ECSE.</a:t>
            </a:r>
            <a:endParaRPr lang="en-US" sz="2800"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new addition!</a:t>
            </a:r>
            <a:endParaRPr lang="en-US" dirty="0"/>
          </a:p>
        </p:txBody>
      </p:sp>
      <p:sp>
        <p:nvSpPr>
          <p:cNvPr id="3" name="Content Placeholder 2"/>
          <p:cNvSpPr>
            <a:spLocks noGrp="1"/>
          </p:cNvSpPr>
          <p:nvPr>
            <p:ph idx="1"/>
          </p:nvPr>
        </p:nvSpPr>
        <p:spPr/>
        <p:txBody>
          <a:bodyPr/>
          <a:lstStyle/>
          <a:p>
            <a:pPr>
              <a:buNone/>
            </a:pPr>
            <a:endParaRPr lang="en-US" dirty="0" smtClean="0">
              <a:solidFill>
                <a:srgbClr val="C00000"/>
              </a:solidFill>
            </a:endParaRPr>
          </a:p>
          <a:p>
            <a:pPr>
              <a:buNone/>
            </a:pPr>
            <a:endParaRPr lang="en-US" dirty="0" smtClean="0">
              <a:solidFill>
                <a:srgbClr val="C00000"/>
              </a:solidFill>
            </a:endParaRPr>
          </a:p>
          <a:p>
            <a:pPr algn="ctr">
              <a:buNone/>
            </a:pPr>
            <a:r>
              <a:rPr lang="en-US" sz="4000" dirty="0" smtClean="0">
                <a:solidFill>
                  <a:srgbClr val="C00000"/>
                </a:solidFill>
              </a:rPr>
              <a:t>Measuring and </a:t>
            </a:r>
            <a:r>
              <a:rPr lang="en-US" sz="4000" b="1" dirty="0" smtClean="0">
                <a:solidFill>
                  <a:srgbClr val="C00000"/>
                </a:solidFill>
              </a:rPr>
              <a:t>Improving</a:t>
            </a:r>
            <a:r>
              <a:rPr lang="en-US" sz="4000" dirty="0" smtClean="0">
                <a:solidFill>
                  <a:srgbClr val="C00000"/>
                </a:solidFill>
              </a:rPr>
              <a:t> Child and Family Outcomes Conference</a:t>
            </a:r>
            <a:endParaRPr lang="en-US" sz="4000"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Down Arrow 5"/>
          <p:cNvSpPr/>
          <p:nvPr/>
        </p:nvSpPr>
        <p:spPr bwMode="auto">
          <a:xfrm rot="1968491">
            <a:off x="5793546" y="1926141"/>
            <a:ext cx="1066800" cy="1447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30753" name="Picture 1" descr="C:\Documents and Settings\khebbeler\My Documents\Kid Photos\James\IMG_20110608_131325.jpg"/>
          <p:cNvPicPr>
            <a:picLocks noChangeAspect="1" noChangeArrowheads="1"/>
          </p:cNvPicPr>
          <p:nvPr/>
        </p:nvPicPr>
        <p:blipFill>
          <a:blip r:embed="rId3" cstate="print"/>
          <a:srcRect/>
          <a:stretch>
            <a:fillRect/>
          </a:stretch>
        </p:blipFill>
        <p:spPr bwMode="auto">
          <a:xfrm rot="1686103">
            <a:off x="766972" y="1372989"/>
            <a:ext cx="1996871" cy="1491490"/>
          </a:xfrm>
          <a:prstGeom prst="rect">
            <a:avLst/>
          </a:prstGeom>
          <a:noFill/>
          <a:ln>
            <a:solidFill>
              <a:schemeClr val="accent1">
                <a:lumMod val="25000"/>
              </a:schemeClr>
            </a:solidFill>
          </a:ln>
        </p:spPr>
      </p:pic>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3048000"/>
          <a:ext cx="8229600" cy="2748280"/>
        </p:xfrm>
        <a:graphic>
          <a:graphicData uri="http://schemas.openxmlformats.org/drawingml/2006/table">
            <a:tbl>
              <a:tblPr firstRow="1" bandRow="1">
                <a:tableStyleId>{F2DE63D5-997A-4646-A377-4702673A728D}</a:tableStyleId>
              </a:tblPr>
              <a:tblGrid>
                <a:gridCol w="2057400"/>
                <a:gridCol w="34290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Monday</a:t>
                      </a:r>
                    </a:p>
                    <a:p>
                      <a:r>
                        <a:rPr lang="en-US" dirty="0" smtClean="0"/>
                        <a:t>3:15- 4:30</a:t>
                      </a:r>
                      <a:endParaRPr lang="en-US" dirty="0"/>
                    </a:p>
                  </a:txBody>
                  <a:tcPr/>
                </a:tc>
                <a:tc>
                  <a:txBody>
                    <a:bodyPr/>
                    <a:lstStyle/>
                    <a:p>
                      <a:r>
                        <a:rPr lang="en-US" dirty="0" smtClean="0"/>
                        <a:t>ECO Family</a:t>
                      </a:r>
                      <a:r>
                        <a:rPr lang="en-US" baseline="0" dirty="0" smtClean="0"/>
                        <a:t> Experiences and Outcomes Framework</a:t>
                      </a:r>
                      <a:endParaRPr lang="en-US" dirty="0"/>
                    </a:p>
                  </a:txBody>
                  <a:tcPr/>
                </a:tc>
                <a:tc>
                  <a:txBody>
                    <a:bodyPr/>
                    <a:lstStyle/>
                    <a:p>
                      <a:r>
                        <a:rPr lang="en-US" dirty="0" smtClean="0"/>
                        <a:t>Siobhan </a:t>
                      </a:r>
                      <a:r>
                        <a:rPr lang="en-US" dirty="0" err="1" smtClean="0"/>
                        <a:t>Colgan</a:t>
                      </a:r>
                      <a:endParaRPr lang="en-US" dirty="0" smtClean="0"/>
                    </a:p>
                    <a:p>
                      <a:r>
                        <a:rPr lang="en-US" dirty="0" smtClean="0"/>
                        <a:t>Chelsea </a:t>
                      </a:r>
                      <a:r>
                        <a:rPr lang="en-US" dirty="0" err="1" smtClean="0"/>
                        <a:t>Guillen</a:t>
                      </a:r>
                      <a:endParaRPr lang="en-US" dirty="0" smtClean="0"/>
                    </a:p>
                    <a:p>
                      <a:r>
                        <a:rPr lang="en-US" dirty="0" smtClean="0"/>
                        <a:t>Melissa</a:t>
                      </a:r>
                      <a:r>
                        <a:rPr lang="en-US" baseline="0" dirty="0" smtClean="0"/>
                        <a:t> </a:t>
                      </a:r>
                      <a:r>
                        <a:rPr lang="en-US" baseline="0" dirty="0" err="1" smtClean="0"/>
                        <a:t>Raspa</a:t>
                      </a:r>
                      <a:endParaRPr lang="en-US" baseline="0" dirty="0" smtClean="0"/>
                    </a:p>
                    <a:p>
                      <a:r>
                        <a:rPr lang="en-US" baseline="0" dirty="0" smtClean="0"/>
                        <a:t>Alice Ridgway</a:t>
                      </a:r>
                      <a:endParaRPr lang="en-US" dirty="0"/>
                    </a:p>
                  </a:txBody>
                  <a:tcPr/>
                </a:tc>
              </a:tr>
              <a:tr h="370840">
                <a:tc>
                  <a:txBody>
                    <a:bodyPr/>
                    <a:lstStyle/>
                    <a:p>
                      <a:r>
                        <a:rPr lang="en-US" dirty="0" smtClean="0"/>
                        <a:t>Tuesday </a:t>
                      </a:r>
                    </a:p>
                    <a:p>
                      <a:r>
                        <a:rPr lang="en-US" dirty="0" smtClean="0"/>
                        <a:t>8:00 – 9:00 (8:50)</a:t>
                      </a:r>
                      <a:endParaRPr lang="en-US" dirty="0"/>
                    </a:p>
                  </a:txBody>
                  <a:tcPr/>
                </a:tc>
                <a:tc>
                  <a:txBody>
                    <a:bodyPr/>
                    <a:lstStyle/>
                    <a:p>
                      <a:r>
                        <a:rPr lang="en-US" dirty="0" smtClean="0"/>
                        <a:t>Early Bird:  Q &amp; A with</a:t>
                      </a:r>
                      <a:r>
                        <a:rPr lang="en-US" baseline="0" dirty="0" smtClean="0"/>
                        <a:t> ECO Staff on Family Outcomes Measurement and Data Quality Issues </a:t>
                      </a:r>
                      <a:endParaRPr lang="en-US" dirty="0"/>
                    </a:p>
                  </a:txBody>
                  <a:tcPr/>
                </a:tc>
                <a:tc>
                  <a:txBody>
                    <a:bodyPr/>
                    <a:lstStyle/>
                    <a:p>
                      <a:r>
                        <a:rPr lang="en-US" dirty="0" err="1" smtClean="0"/>
                        <a:t>Siobahn</a:t>
                      </a:r>
                      <a:r>
                        <a:rPr lang="en-US" dirty="0" smtClean="0"/>
                        <a:t> </a:t>
                      </a:r>
                      <a:r>
                        <a:rPr lang="en-US" dirty="0" err="1" smtClean="0"/>
                        <a:t>Colgan</a:t>
                      </a:r>
                      <a:endParaRPr lang="en-US" dirty="0" smtClean="0"/>
                    </a:p>
                    <a:p>
                      <a:r>
                        <a:rPr lang="en-US" dirty="0" smtClean="0"/>
                        <a:t>Melissa</a:t>
                      </a:r>
                      <a:r>
                        <a:rPr lang="en-US" baseline="0" dirty="0" smtClean="0"/>
                        <a:t> </a:t>
                      </a:r>
                      <a:r>
                        <a:rPr lang="en-US" baseline="0" dirty="0" err="1" smtClean="0"/>
                        <a:t>Raspa</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618854">
            <a:off x="301714" y="608701"/>
            <a:ext cx="1828800" cy="1938992"/>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Improving Family Outcomes and Experiences</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endParaRPr lang="en-US" sz="2000" dirty="0"/>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EABC68"/>
        </a:solidFill>
        <a:effectLst/>
      </p:bgPr>
    </p:bg>
    <p:spTree>
      <p:nvGrpSpPr>
        <p:cNvPr id="1" name=""/>
        <p:cNvGrpSpPr/>
        <p:nvPr/>
      </p:nvGrpSpPr>
      <p:grpSpPr>
        <a:xfrm>
          <a:off x="0" y="0"/>
          <a:ext cx="0" cy="0"/>
          <a:chOff x="0" y="0"/>
          <a:chExt cx="0" cy="0"/>
        </a:xfrm>
      </p:grpSpPr>
      <p:sp>
        <p:nvSpPr>
          <p:cNvPr id="40" name="Line 34"/>
          <p:cNvSpPr>
            <a:spLocks noChangeShapeType="1"/>
          </p:cNvSpPr>
          <p:nvPr/>
        </p:nvSpPr>
        <p:spPr bwMode="auto">
          <a:xfrm flipV="1">
            <a:off x="2895600" y="4191000"/>
            <a:ext cx="0" cy="1371600"/>
          </a:xfrm>
          <a:prstGeom prst="line">
            <a:avLst/>
          </a:prstGeom>
          <a:noFill/>
          <a:ln w="38100">
            <a:solidFill>
              <a:srgbClr val="663300"/>
            </a:solidFill>
            <a:round/>
            <a:headEnd/>
            <a:tailEnd type="triangle" w="med" len="med"/>
          </a:ln>
          <a:effectLst/>
        </p:spPr>
        <p:txBody>
          <a:bodyPr/>
          <a:lstStyle/>
          <a:p>
            <a:endParaRPr lang="en-US"/>
          </a:p>
        </p:txBody>
      </p:sp>
      <p:sp>
        <p:nvSpPr>
          <p:cNvPr id="941058" name="Line 2"/>
          <p:cNvSpPr>
            <a:spLocks noChangeShapeType="1"/>
          </p:cNvSpPr>
          <p:nvPr/>
        </p:nvSpPr>
        <p:spPr bwMode="auto">
          <a:xfrm flipV="1">
            <a:off x="4267200" y="4191000"/>
            <a:ext cx="304800" cy="1447800"/>
          </a:xfrm>
          <a:prstGeom prst="line">
            <a:avLst/>
          </a:prstGeom>
          <a:noFill/>
          <a:ln w="38100">
            <a:solidFill>
              <a:srgbClr val="663300"/>
            </a:solidFill>
            <a:round/>
            <a:headEnd/>
            <a:tailEnd type="triangle" w="med" len="med"/>
          </a:ln>
          <a:effectLst/>
        </p:spPr>
        <p:txBody>
          <a:bodyPr/>
          <a:lstStyle/>
          <a:p>
            <a:endParaRPr lang="en-US"/>
          </a:p>
        </p:txBody>
      </p:sp>
      <p:sp>
        <p:nvSpPr>
          <p:cNvPr id="941059" name="Rectangle 3"/>
          <p:cNvSpPr>
            <a:spLocks noGrp="1" noChangeArrowheads="1"/>
          </p:cNvSpPr>
          <p:nvPr>
            <p:ph type="title"/>
          </p:nvPr>
        </p:nvSpPr>
        <p:spPr>
          <a:xfrm>
            <a:off x="685800" y="304800"/>
            <a:ext cx="8029575" cy="1143000"/>
          </a:xfrm>
        </p:spPr>
        <p:txBody>
          <a:bodyPr>
            <a:normAutofit fontScale="90000"/>
          </a:bodyPr>
          <a:lstStyle/>
          <a:p>
            <a:pPr algn="ctr"/>
            <a:r>
              <a:rPr lang="en-US" dirty="0">
                <a:solidFill>
                  <a:schemeClr val="accent2">
                    <a:lumMod val="75000"/>
                  </a:schemeClr>
                </a:solidFill>
              </a:rPr>
              <a:t>System for Producing Good Child and Family Outcomes</a:t>
            </a:r>
          </a:p>
        </p:txBody>
      </p:sp>
      <p:sp>
        <p:nvSpPr>
          <p:cNvPr id="941060" name="Text Box 4"/>
          <p:cNvSpPr txBox="1">
            <a:spLocks noChangeArrowheads="1"/>
          </p:cNvSpPr>
          <p:nvPr/>
        </p:nvSpPr>
        <p:spPr bwMode="auto">
          <a:xfrm>
            <a:off x="228600" y="3143250"/>
            <a:ext cx="1600200" cy="935038"/>
          </a:xfrm>
          <a:prstGeom prst="rect">
            <a:avLst/>
          </a:prstGeom>
          <a:solidFill>
            <a:schemeClr val="accent1">
              <a:lumMod val="50000"/>
            </a:schemeClr>
          </a:solidFill>
          <a:ln w="1905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charset="0"/>
              </a:rPr>
              <a:t>Good Federal policies and programs</a:t>
            </a:r>
          </a:p>
        </p:txBody>
      </p:sp>
      <p:sp>
        <p:nvSpPr>
          <p:cNvPr id="941061" name="Text Box 5"/>
          <p:cNvSpPr txBox="1">
            <a:spLocks noChangeArrowheads="1"/>
          </p:cNvSpPr>
          <p:nvPr/>
        </p:nvSpPr>
        <p:spPr bwMode="auto">
          <a:xfrm>
            <a:off x="1981200" y="3124200"/>
            <a:ext cx="1524000" cy="928688"/>
          </a:xfrm>
          <a:prstGeom prst="rect">
            <a:avLst/>
          </a:prstGeom>
          <a:solidFill>
            <a:schemeClr val="accent1">
              <a:lumMod val="50000"/>
            </a:schemeClr>
          </a:solidFill>
          <a:ln w="12700">
            <a:solidFill>
              <a:srgbClr val="FFAA2D"/>
            </a:solidFill>
            <a:miter lim="800000"/>
            <a:headEnd/>
            <a:tailEnd/>
          </a:ln>
          <a:effectLst/>
        </p:spPr>
        <p:txBody>
          <a:bodyPr>
            <a:spAutoFit/>
          </a:bodyPr>
          <a:lstStyle/>
          <a:p>
            <a:pPr algn="ctr">
              <a:spcBef>
                <a:spcPct val="50000"/>
              </a:spcBef>
            </a:pPr>
            <a:r>
              <a:rPr lang="en-US" sz="1800">
                <a:solidFill>
                  <a:schemeClr val="bg1"/>
                </a:solidFill>
                <a:latin typeface="Tahoma" charset="0"/>
              </a:rPr>
              <a:t>Good State policies and programs</a:t>
            </a:r>
          </a:p>
        </p:txBody>
      </p:sp>
      <p:sp>
        <p:nvSpPr>
          <p:cNvPr id="941062" name="Text Box 6"/>
          <p:cNvSpPr txBox="1">
            <a:spLocks noChangeArrowheads="1"/>
          </p:cNvSpPr>
          <p:nvPr/>
        </p:nvSpPr>
        <p:spPr bwMode="auto">
          <a:xfrm>
            <a:off x="5486400" y="2971800"/>
            <a:ext cx="1752600" cy="1939925"/>
          </a:xfrm>
          <a:prstGeom prst="rect">
            <a:avLst/>
          </a:prstGeom>
          <a:solidFill>
            <a:schemeClr val="accent2">
              <a:lumMod val="60000"/>
              <a:lumOff val="40000"/>
            </a:schemeClr>
          </a:solidFill>
          <a:ln w="190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High quality services and supports for children 0-5 and their families</a:t>
            </a:r>
          </a:p>
        </p:txBody>
      </p:sp>
      <p:sp>
        <p:nvSpPr>
          <p:cNvPr id="941063" name="Text Box 7"/>
          <p:cNvSpPr txBox="1">
            <a:spLocks noChangeArrowheads="1"/>
          </p:cNvSpPr>
          <p:nvPr/>
        </p:nvSpPr>
        <p:spPr bwMode="auto">
          <a:xfrm>
            <a:off x="7543800" y="2895600"/>
            <a:ext cx="1371600" cy="1978025"/>
          </a:xfrm>
          <a:prstGeom prst="rect">
            <a:avLst/>
          </a:prstGeom>
          <a:solidFill>
            <a:srgbClr val="00B0F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Good outcomes for children and families</a:t>
            </a:r>
          </a:p>
        </p:txBody>
      </p:sp>
      <p:sp>
        <p:nvSpPr>
          <p:cNvPr id="941065" name="AutoShape 9"/>
          <p:cNvSpPr>
            <a:spLocks noChangeArrowheads="1"/>
          </p:cNvSpPr>
          <p:nvPr/>
        </p:nvSpPr>
        <p:spPr bwMode="auto">
          <a:xfrm>
            <a:off x="35052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52578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72390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5029200" y="4495800"/>
            <a:ext cx="304800" cy="228600"/>
          </a:xfrm>
          <a:prstGeom prst="line">
            <a:avLst/>
          </a:prstGeom>
          <a:noFill/>
          <a:ln w="9525">
            <a:solidFill>
              <a:srgbClr val="663300"/>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3733800" y="3124200"/>
            <a:ext cx="1524000" cy="1016000"/>
          </a:xfrm>
          <a:prstGeom prst="rect">
            <a:avLst/>
          </a:prstGeom>
          <a:solidFill>
            <a:schemeClr val="accent1">
              <a:lumMod val="50000"/>
            </a:schemeClr>
          </a:solidFill>
          <a:ln w="9525">
            <a:solidFill>
              <a:srgbClr val="FFC000"/>
            </a:solidFill>
            <a:miter lim="800000"/>
            <a:headEnd/>
            <a:tailEnd/>
          </a:ln>
          <a:effectLst/>
        </p:spPr>
        <p:txBody>
          <a:bodyPr>
            <a:spAutoFit/>
          </a:bodyPr>
          <a:lstStyle/>
          <a:p>
            <a:pPr algn="ctr">
              <a:spcBef>
                <a:spcPct val="50000"/>
              </a:spcBef>
            </a:pPr>
            <a:r>
              <a:rPr lang="en-US" sz="2000" dirty="0">
                <a:solidFill>
                  <a:srgbClr val="F7F2FC"/>
                </a:solidFill>
                <a:latin typeface="Tahoma" charset="0"/>
              </a:rPr>
              <a:t>Good Local policies and programs</a:t>
            </a:r>
          </a:p>
        </p:txBody>
      </p:sp>
      <p:sp>
        <p:nvSpPr>
          <p:cNvPr id="941070" name="Oval 14"/>
          <p:cNvSpPr>
            <a:spLocks noChangeArrowheads="1"/>
          </p:cNvSpPr>
          <p:nvPr/>
        </p:nvSpPr>
        <p:spPr bwMode="auto">
          <a:xfrm>
            <a:off x="1905000" y="2133600"/>
            <a:ext cx="2667000" cy="838200"/>
          </a:xfrm>
          <a:prstGeom prst="ellipse">
            <a:avLst/>
          </a:prstGeom>
          <a:solidFill>
            <a:srgbClr val="000099"/>
          </a:solidFill>
          <a:ln w="9525">
            <a:solidFill>
              <a:schemeClr val="accent5">
                <a:lumMod val="50000"/>
              </a:schemeClr>
            </a:solidFill>
            <a:round/>
            <a:headEnd/>
            <a:tailEnd/>
          </a:ln>
          <a:effectLst/>
        </p:spPr>
        <p:txBody>
          <a:bodyPr wrap="none" anchor="ctr"/>
          <a:lstStyle/>
          <a:p>
            <a:endParaRPr lang="en-US"/>
          </a:p>
        </p:txBody>
      </p:sp>
      <p:sp>
        <p:nvSpPr>
          <p:cNvPr id="941071" name="Line 15"/>
          <p:cNvSpPr>
            <a:spLocks noChangeShapeType="1"/>
          </p:cNvSpPr>
          <p:nvPr/>
        </p:nvSpPr>
        <p:spPr bwMode="auto">
          <a:xfrm>
            <a:off x="6477000" y="2590800"/>
            <a:ext cx="457200" cy="304800"/>
          </a:xfrm>
          <a:prstGeom prst="line">
            <a:avLst/>
          </a:prstGeom>
          <a:noFill/>
          <a:ln w="9525">
            <a:solidFill>
              <a:srgbClr val="663300"/>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3200400" y="4267200"/>
            <a:ext cx="381000" cy="304800"/>
          </a:xfrm>
          <a:prstGeom prst="line">
            <a:avLst/>
          </a:prstGeom>
          <a:noFill/>
          <a:ln w="9525">
            <a:solidFill>
              <a:srgbClr val="663300"/>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1066800" y="4191000"/>
            <a:ext cx="228600" cy="228600"/>
          </a:xfrm>
          <a:prstGeom prst="line">
            <a:avLst/>
          </a:prstGeom>
          <a:noFill/>
          <a:ln w="9525">
            <a:solidFill>
              <a:srgbClr val="663300"/>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2514600" y="4114800"/>
            <a:ext cx="0" cy="228600"/>
          </a:xfrm>
          <a:prstGeom prst="line">
            <a:avLst/>
          </a:prstGeom>
          <a:noFill/>
          <a:ln w="9525">
            <a:solidFill>
              <a:srgbClr val="663300"/>
            </a:solidFill>
            <a:round/>
            <a:headEnd/>
            <a:tailEnd type="triangle" w="med" len="med"/>
          </a:ln>
          <a:effectLst/>
        </p:spPr>
        <p:txBody>
          <a:bodyPr/>
          <a:lstStyle/>
          <a:p>
            <a:endParaRPr lang="en-US"/>
          </a:p>
        </p:txBody>
      </p:sp>
      <p:sp>
        <p:nvSpPr>
          <p:cNvPr id="941075" name="Oval 19"/>
          <p:cNvSpPr>
            <a:spLocks noChangeArrowheads="1"/>
          </p:cNvSpPr>
          <p:nvPr/>
        </p:nvSpPr>
        <p:spPr bwMode="auto">
          <a:xfrm>
            <a:off x="914400" y="5715000"/>
            <a:ext cx="5105400" cy="762000"/>
          </a:xfrm>
          <a:prstGeom prst="ellipse">
            <a:avLst/>
          </a:prstGeom>
          <a:solidFill>
            <a:srgbClr val="6699FF"/>
          </a:solidFill>
          <a:ln w="28575">
            <a:solidFill>
              <a:schemeClr val="accent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1752600" y="5867400"/>
            <a:ext cx="3657600"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Tahoma" charset="0"/>
              </a:rPr>
              <a:t>Information infrastructure</a:t>
            </a:r>
          </a:p>
        </p:txBody>
      </p:sp>
      <p:sp>
        <p:nvSpPr>
          <p:cNvPr id="941077" name="Oval 21"/>
          <p:cNvSpPr>
            <a:spLocks noChangeArrowheads="1"/>
          </p:cNvSpPr>
          <p:nvPr/>
        </p:nvSpPr>
        <p:spPr bwMode="auto">
          <a:xfrm>
            <a:off x="457200" y="1600200"/>
            <a:ext cx="1676400" cy="685800"/>
          </a:xfrm>
          <a:prstGeom prst="ellipse">
            <a:avLst/>
          </a:prstGeom>
          <a:solidFill>
            <a:srgbClr val="000099"/>
          </a:solidFill>
          <a:ln w="9525">
            <a:solidFill>
              <a:srgbClr val="00B0F0"/>
            </a:solidFill>
            <a:round/>
            <a:headEnd/>
            <a:tailEnd/>
          </a:ln>
          <a:effectLst/>
        </p:spPr>
        <p:txBody>
          <a:bodyPr wrap="none" anchor="ctr"/>
          <a:lstStyle/>
          <a:p>
            <a:endParaRPr lang="en-US"/>
          </a:p>
        </p:txBody>
      </p:sp>
      <p:sp>
        <p:nvSpPr>
          <p:cNvPr id="941078" name="Oval 22"/>
          <p:cNvSpPr>
            <a:spLocks noChangeArrowheads="1"/>
          </p:cNvSpPr>
          <p:nvPr/>
        </p:nvSpPr>
        <p:spPr bwMode="auto">
          <a:xfrm>
            <a:off x="4800600" y="1828800"/>
            <a:ext cx="2286000" cy="762000"/>
          </a:xfrm>
          <a:prstGeom prst="ellipse">
            <a:avLst/>
          </a:prstGeom>
          <a:solidFill>
            <a:srgbClr val="000099"/>
          </a:solidFill>
          <a:ln w="9525">
            <a:solidFill>
              <a:schemeClr val="accent5">
                <a:lumMod val="50000"/>
              </a:schemeClr>
            </a:solidFill>
            <a:round/>
            <a:headEnd/>
            <a:tailEnd/>
          </a:ln>
          <a:effectLst/>
        </p:spPr>
        <p:txBody>
          <a:bodyPr wrap="none" anchor="ctr"/>
          <a:lstStyle/>
          <a:p>
            <a:endParaRPr lang="en-US"/>
          </a:p>
        </p:txBody>
      </p:sp>
      <p:sp>
        <p:nvSpPr>
          <p:cNvPr id="941079" name="Text Box 23"/>
          <p:cNvSpPr txBox="1">
            <a:spLocks noChangeArrowheads="1"/>
          </p:cNvSpPr>
          <p:nvPr/>
        </p:nvSpPr>
        <p:spPr bwMode="auto">
          <a:xfrm>
            <a:off x="685800" y="1771650"/>
            <a:ext cx="1103313" cy="366713"/>
          </a:xfrm>
          <a:prstGeom prst="rect">
            <a:avLst/>
          </a:prstGeom>
          <a:noFill/>
          <a:ln w="9525">
            <a:noFill/>
            <a:miter lim="800000"/>
            <a:headEnd/>
            <a:tailEnd/>
          </a:ln>
          <a:effectLst/>
        </p:spPr>
        <p:txBody>
          <a:bodyPr wrap="none">
            <a:spAutoFit/>
          </a:bodyPr>
          <a:lstStyle/>
          <a:p>
            <a:r>
              <a:rPr lang="en-US" sz="1800" dirty="0">
                <a:solidFill>
                  <a:schemeClr val="bg1"/>
                </a:solidFill>
                <a:latin typeface="Tahoma" charset="0"/>
              </a:rPr>
              <a:t>Research</a:t>
            </a:r>
          </a:p>
        </p:txBody>
      </p:sp>
      <p:sp>
        <p:nvSpPr>
          <p:cNvPr id="941080" name="Rectangle 24"/>
          <p:cNvSpPr>
            <a:spLocks noChangeArrowheads="1"/>
          </p:cNvSpPr>
          <p:nvPr/>
        </p:nvSpPr>
        <p:spPr bwMode="auto">
          <a:xfrm>
            <a:off x="4876800" y="2005013"/>
            <a:ext cx="1879600" cy="336550"/>
          </a:xfrm>
          <a:prstGeom prst="rect">
            <a:avLst/>
          </a:prstGeom>
          <a:noFill/>
          <a:ln w="9525">
            <a:noFill/>
            <a:miter lim="800000"/>
            <a:headEnd/>
            <a:tailEnd/>
          </a:ln>
          <a:effectLst/>
        </p:spPr>
        <p:txBody>
          <a:bodyPr wrap="none">
            <a:spAutoFit/>
          </a:bodyPr>
          <a:lstStyle/>
          <a:p>
            <a:r>
              <a:rPr lang="en-US" sz="1600">
                <a:solidFill>
                  <a:schemeClr val="bg1"/>
                </a:solidFill>
                <a:latin typeface="Tahoma" charset="0"/>
              </a:rPr>
              <a:t>Prof’l Development</a:t>
            </a:r>
          </a:p>
        </p:txBody>
      </p:sp>
      <p:sp>
        <p:nvSpPr>
          <p:cNvPr id="941081" name="Text Box 25"/>
          <p:cNvSpPr txBox="1">
            <a:spLocks noChangeArrowheads="1"/>
          </p:cNvSpPr>
          <p:nvPr/>
        </p:nvSpPr>
        <p:spPr bwMode="auto">
          <a:xfrm>
            <a:off x="2117725" y="2251075"/>
            <a:ext cx="1997075" cy="581025"/>
          </a:xfrm>
          <a:prstGeom prst="rect">
            <a:avLst/>
          </a:prstGeom>
          <a:noFill/>
          <a:ln w="9525">
            <a:noFill/>
            <a:miter lim="800000"/>
            <a:headEnd/>
            <a:tailEnd/>
          </a:ln>
          <a:effectLst/>
        </p:spPr>
        <p:txBody>
          <a:bodyPr>
            <a:spAutoFit/>
          </a:bodyPr>
          <a:lstStyle/>
          <a:p>
            <a:pPr algn="ctr"/>
            <a:r>
              <a:rPr lang="en-US" sz="1600" dirty="0">
                <a:solidFill>
                  <a:schemeClr val="bg1"/>
                </a:solidFill>
                <a:latin typeface="Tahoma" charset="0"/>
              </a:rPr>
              <a:t>Evidence Based </a:t>
            </a:r>
            <a:r>
              <a:rPr lang="en-US" sz="1600" dirty="0" smtClean="0">
                <a:solidFill>
                  <a:schemeClr val="bg1"/>
                </a:solidFill>
                <a:latin typeface="Tahoma" charset="0"/>
              </a:rPr>
              <a:t>Practices</a:t>
            </a:r>
            <a:endParaRPr lang="en-US" sz="1600" dirty="0">
              <a:solidFill>
                <a:schemeClr val="bg1"/>
              </a:solidFill>
              <a:latin typeface="Tahoma" charset="0"/>
            </a:endParaRPr>
          </a:p>
        </p:txBody>
      </p:sp>
      <p:sp>
        <p:nvSpPr>
          <p:cNvPr id="941082" name="Line 26"/>
          <p:cNvSpPr>
            <a:spLocks noChangeShapeType="1"/>
          </p:cNvSpPr>
          <p:nvPr/>
        </p:nvSpPr>
        <p:spPr bwMode="auto">
          <a:xfrm flipH="1" flipV="1">
            <a:off x="1066800" y="2438400"/>
            <a:ext cx="0" cy="457200"/>
          </a:xfrm>
          <a:prstGeom prst="line">
            <a:avLst/>
          </a:prstGeom>
          <a:noFill/>
          <a:ln w="9525">
            <a:solidFill>
              <a:srgbClr val="663300"/>
            </a:solidFill>
            <a:round/>
            <a:headEnd/>
            <a:tailEnd type="triangle" w="med" len="med"/>
          </a:ln>
          <a:effectLst/>
        </p:spPr>
        <p:txBody>
          <a:bodyPr/>
          <a:lstStyle/>
          <a:p>
            <a:endParaRPr lang="en-US"/>
          </a:p>
        </p:txBody>
      </p:sp>
      <p:sp>
        <p:nvSpPr>
          <p:cNvPr id="941083" name="Line 27"/>
          <p:cNvSpPr>
            <a:spLocks noChangeShapeType="1"/>
          </p:cNvSpPr>
          <p:nvPr/>
        </p:nvSpPr>
        <p:spPr bwMode="auto">
          <a:xfrm>
            <a:off x="2057400" y="2133600"/>
            <a:ext cx="152400" cy="152400"/>
          </a:xfrm>
          <a:prstGeom prst="line">
            <a:avLst/>
          </a:prstGeom>
          <a:noFill/>
          <a:ln w="9525">
            <a:solidFill>
              <a:srgbClr val="663300"/>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4419600" y="2209800"/>
            <a:ext cx="228600" cy="76200"/>
          </a:xfrm>
          <a:prstGeom prst="line">
            <a:avLst/>
          </a:prstGeom>
          <a:noFill/>
          <a:ln w="9525">
            <a:solidFill>
              <a:srgbClr val="663300"/>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1447800" y="2667000"/>
            <a:ext cx="381000" cy="381000"/>
          </a:xfrm>
          <a:prstGeom prst="line">
            <a:avLst/>
          </a:prstGeom>
          <a:noFill/>
          <a:ln w="9525">
            <a:solidFill>
              <a:srgbClr val="663300"/>
            </a:solidFill>
            <a:round/>
            <a:headEnd/>
            <a:tailEnd type="triangle" w="med" len="med"/>
          </a:ln>
          <a:effectLst/>
        </p:spPr>
        <p:txBody>
          <a:bodyPr/>
          <a:lstStyle/>
          <a:p>
            <a:endParaRPr lang="en-US"/>
          </a:p>
        </p:txBody>
      </p:sp>
      <p:sp>
        <p:nvSpPr>
          <p:cNvPr id="941086" name="Line 30"/>
          <p:cNvSpPr>
            <a:spLocks noChangeShapeType="1"/>
          </p:cNvSpPr>
          <p:nvPr/>
        </p:nvSpPr>
        <p:spPr bwMode="auto">
          <a:xfrm>
            <a:off x="2438400" y="2895600"/>
            <a:ext cx="0" cy="152400"/>
          </a:xfrm>
          <a:prstGeom prst="line">
            <a:avLst/>
          </a:prstGeom>
          <a:noFill/>
          <a:ln w="9525">
            <a:solidFill>
              <a:srgbClr val="663300"/>
            </a:solidFill>
            <a:round/>
            <a:headEnd/>
            <a:tailEnd type="triangle" w="med" len="med"/>
          </a:ln>
          <a:effectLst/>
        </p:spPr>
        <p:txBody>
          <a:bodyPr/>
          <a:lstStyle/>
          <a:p>
            <a:endParaRPr lang="en-US"/>
          </a:p>
        </p:txBody>
      </p:sp>
      <p:sp>
        <p:nvSpPr>
          <p:cNvPr id="941087" name="Line 31"/>
          <p:cNvSpPr>
            <a:spLocks noChangeShapeType="1"/>
          </p:cNvSpPr>
          <p:nvPr/>
        </p:nvSpPr>
        <p:spPr bwMode="auto">
          <a:xfrm>
            <a:off x="4114800" y="2895600"/>
            <a:ext cx="152400" cy="76200"/>
          </a:xfrm>
          <a:prstGeom prst="line">
            <a:avLst/>
          </a:prstGeom>
          <a:noFill/>
          <a:ln w="9525">
            <a:solidFill>
              <a:srgbClr val="663300"/>
            </a:solidFill>
            <a:round/>
            <a:headEnd/>
            <a:tailEnd type="triangle" w="med" len="med"/>
          </a:ln>
          <a:effectLst/>
        </p:spPr>
        <p:txBody>
          <a:bodyPr/>
          <a:lstStyle/>
          <a:p>
            <a:endParaRPr lang="en-US"/>
          </a:p>
        </p:txBody>
      </p:sp>
      <p:sp>
        <p:nvSpPr>
          <p:cNvPr id="941088" name="Line 32"/>
          <p:cNvSpPr>
            <a:spLocks noChangeShapeType="1"/>
          </p:cNvSpPr>
          <p:nvPr/>
        </p:nvSpPr>
        <p:spPr bwMode="auto">
          <a:xfrm>
            <a:off x="4648200" y="2667000"/>
            <a:ext cx="685800" cy="228600"/>
          </a:xfrm>
          <a:prstGeom prst="line">
            <a:avLst/>
          </a:prstGeom>
          <a:noFill/>
          <a:ln w="9525">
            <a:solidFill>
              <a:srgbClr val="663300"/>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533400" y="4191000"/>
            <a:ext cx="609600" cy="1600200"/>
          </a:xfrm>
          <a:prstGeom prst="line">
            <a:avLst/>
          </a:prstGeom>
          <a:noFill/>
          <a:ln w="38100">
            <a:solidFill>
              <a:srgbClr val="663300"/>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5867400" y="5029200"/>
            <a:ext cx="457200" cy="685800"/>
          </a:xfrm>
          <a:prstGeom prst="line">
            <a:avLst/>
          </a:prstGeom>
          <a:noFill/>
          <a:ln w="38100">
            <a:solidFill>
              <a:srgbClr val="663300"/>
            </a:solidFill>
            <a:round/>
            <a:headEnd/>
            <a:tailEnd type="triangle" w="med" len="med"/>
          </a:ln>
          <a:effectLst/>
        </p:spPr>
        <p:txBody>
          <a:bodyPr/>
          <a:lstStyle/>
          <a:p>
            <a:endParaRPr lang="en-US"/>
          </a:p>
        </p:txBody>
      </p:sp>
      <p:sp>
        <p:nvSpPr>
          <p:cNvPr id="941091" name="Oval 35"/>
          <p:cNvSpPr>
            <a:spLocks noChangeArrowheads="1"/>
          </p:cNvSpPr>
          <p:nvPr/>
        </p:nvSpPr>
        <p:spPr bwMode="auto">
          <a:xfrm>
            <a:off x="3048000" y="4876800"/>
            <a:ext cx="2667000" cy="685800"/>
          </a:xfrm>
          <a:prstGeom prst="ellipse">
            <a:avLst/>
          </a:prstGeom>
          <a:solidFill>
            <a:srgbClr val="000099"/>
          </a:solidFill>
          <a:ln w="9525">
            <a:solidFill>
              <a:schemeClr val="accent5">
                <a:lumMod val="25000"/>
              </a:schemeClr>
            </a:solidFill>
            <a:round/>
            <a:headEnd/>
            <a:tailEnd/>
          </a:ln>
          <a:effectLst/>
        </p:spPr>
        <p:txBody>
          <a:bodyPr wrap="none" anchor="ctr"/>
          <a:lstStyle/>
          <a:p>
            <a:pPr algn="ctr"/>
            <a:endParaRPr lang="en-US" sz="1600" b="1">
              <a:solidFill>
                <a:schemeClr val="bg1"/>
              </a:solidFill>
              <a:latin typeface="Tahoma" charset="0"/>
            </a:endParaRPr>
          </a:p>
          <a:p>
            <a:pPr algn="ctr"/>
            <a:endParaRPr lang="en-US" sz="1600" b="1">
              <a:solidFill>
                <a:schemeClr val="bg1"/>
              </a:solidFill>
              <a:latin typeface="Tahoma" charset="0"/>
            </a:endParaRPr>
          </a:p>
        </p:txBody>
      </p:sp>
      <p:sp>
        <p:nvSpPr>
          <p:cNvPr id="941092" name="Text Box 36"/>
          <p:cNvSpPr txBox="1">
            <a:spLocks noChangeArrowheads="1"/>
          </p:cNvSpPr>
          <p:nvPr/>
        </p:nvSpPr>
        <p:spPr bwMode="auto">
          <a:xfrm>
            <a:off x="3276600"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charset="0"/>
              </a:rPr>
              <a:t>Adequate funding</a:t>
            </a:r>
          </a:p>
        </p:txBody>
      </p:sp>
      <p:sp>
        <p:nvSpPr>
          <p:cNvPr id="941093" name="Oval 37"/>
          <p:cNvSpPr>
            <a:spLocks noChangeArrowheads="1"/>
          </p:cNvSpPr>
          <p:nvPr/>
        </p:nvSpPr>
        <p:spPr bwMode="auto">
          <a:xfrm>
            <a:off x="857250" y="4400550"/>
            <a:ext cx="2286000" cy="762000"/>
          </a:xfrm>
          <a:prstGeom prst="ellipse">
            <a:avLst/>
          </a:prstGeom>
          <a:solidFill>
            <a:srgbClr val="000099"/>
          </a:solidFill>
          <a:ln w="9525">
            <a:solidFill>
              <a:schemeClr val="accent5">
                <a:lumMod val="25000"/>
              </a:schemeClr>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457200" y="4572000"/>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charset="0"/>
              </a:rPr>
              <a:t>    </a:t>
            </a:r>
            <a:r>
              <a:rPr lang="en-US" sz="1600" dirty="0">
                <a:solidFill>
                  <a:schemeClr val="bg1"/>
                </a:solidFill>
                <a:latin typeface="Tahoma" charset="0"/>
              </a:rPr>
              <a:t>Strong Leadership</a:t>
            </a:r>
          </a:p>
        </p:txBody>
      </p:sp>
      <p:sp>
        <p:nvSpPr>
          <p:cNvPr id="941095" name="Line 39"/>
          <p:cNvSpPr>
            <a:spLocks noChangeShapeType="1"/>
          </p:cNvSpPr>
          <p:nvPr/>
        </p:nvSpPr>
        <p:spPr bwMode="auto">
          <a:xfrm flipH="1" flipV="1">
            <a:off x="3962400" y="4267200"/>
            <a:ext cx="152400" cy="381000"/>
          </a:xfrm>
          <a:prstGeom prst="line">
            <a:avLst/>
          </a:prstGeom>
          <a:noFill/>
          <a:ln w="9525">
            <a:solidFill>
              <a:srgbClr val="663300"/>
            </a:solidFill>
            <a:round/>
            <a:headEnd/>
            <a:tailEnd type="triangle" w="med" len="med"/>
          </a:ln>
          <a:effectLst/>
        </p:spPr>
        <p:txBody>
          <a:bodyPr/>
          <a:lstStyle/>
          <a:p>
            <a:endParaRPr lang="en-US"/>
          </a:p>
        </p:txBody>
      </p:sp>
      <p:sp>
        <p:nvSpPr>
          <p:cNvPr id="39" name="AutoShape 9"/>
          <p:cNvSpPr>
            <a:spLocks noChangeArrowheads="1"/>
          </p:cNvSpPr>
          <p:nvPr/>
        </p:nvSpPr>
        <p:spPr bwMode="auto">
          <a:xfrm>
            <a:off x="1828800" y="371475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ABC68"/>
        </a:solidFill>
        <a:effectLst/>
      </p:bgPr>
    </p:bg>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1905000" y="1752600"/>
            <a:ext cx="2057400" cy="1631216"/>
          </a:xfrm>
          <a:prstGeom prst="rect">
            <a:avLst/>
          </a:prstGeom>
          <a:solidFill>
            <a:schemeClr val="accent2">
              <a:lumMod val="60000"/>
              <a:lumOff val="40000"/>
            </a:schemeClr>
          </a:solidFill>
          <a:ln w="38100">
            <a:solidFill>
              <a:schemeClr val="accent1">
                <a:lumMod val="50000"/>
              </a:schemeClr>
            </a:solidFill>
            <a:miter lim="800000"/>
            <a:headEnd/>
            <a:tailEnd/>
          </a:ln>
          <a:effectLst/>
        </p:spPr>
        <p:txBody>
          <a:bodyPr wrap="square">
            <a:spAutoFit/>
          </a:bodyPr>
          <a:lstStyle/>
          <a:p>
            <a:pPr marL="0" indent="0" algn="ctr">
              <a:spcBef>
                <a:spcPct val="50000"/>
              </a:spcBef>
              <a:buNone/>
            </a:pPr>
            <a:r>
              <a:rPr lang="en-US" sz="2000" dirty="0">
                <a:solidFill>
                  <a:schemeClr val="bg1"/>
                </a:solidFill>
                <a:latin typeface="Tahoma" charset="0"/>
              </a:rPr>
              <a:t>High quality services and supports for children 0-5 and their families</a:t>
            </a:r>
          </a:p>
        </p:txBody>
      </p:sp>
      <p:sp>
        <p:nvSpPr>
          <p:cNvPr id="6" name="AutoShape 11"/>
          <p:cNvSpPr>
            <a:spLocks noChangeArrowheads="1"/>
          </p:cNvSpPr>
          <p:nvPr/>
        </p:nvSpPr>
        <p:spPr bwMode="auto">
          <a:xfrm>
            <a:off x="4191000" y="2209800"/>
            <a:ext cx="990600" cy="6858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7" name="Text Box 7"/>
          <p:cNvSpPr txBox="1">
            <a:spLocks noChangeArrowheads="1"/>
          </p:cNvSpPr>
          <p:nvPr/>
        </p:nvSpPr>
        <p:spPr bwMode="auto">
          <a:xfrm>
            <a:off x="5410200" y="1524000"/>
            <a:ext cx="1371600" cy="1978025"/>
          </a:xfrm>
          <a:prstGeom prst="rect">
            <a:avLst/>
          </a:prstGeom>
          <a:solidFill>
            <a:srgbClr val="00B0F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Good outcomes for children and families</a:t>
            </a:r>
          </a:p>
        </p:txBody>
      </p:sp>
      <p:sp>
        <p:nvSpPr>
          <p:cNvPr id="8" name="TextBox 7"/>
          <p:cNvSpPr txBox="1"/>
          <p:nvPr/>
        </p:nvSpPr>
        <p:spPr>
          <a:xfrm>
            <a:off x="5410200" y="4419600"/>
            <a:ext cx="1295400" cy="1569660"/>
          </a:xfrm>
          <a:prstGeom prst="rect">
            <a:avLst/>
          </a:prstGeom>
          <a:solidFill>
            <a:srgbClr val="FFFF00"/>
          </a:solidFill>
          <a:ln w="38100">
            <a:solidFill>
              <a:srgbClr val="C00000"/>
            </a:solidFill>
          </a:ln>
        </p:spPr>
        <p:txBody>
          <a:bodyPr wrap="square" rtlCol="0">
            <a:spAutoFit/>
          </a:bodyPr>
          <a:lstStyle/>
          <a:p>
            <a:pPr algn="ctr"/>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Data</a:t>
            </a:r>
          </a:p>
          <a:p>
            <a:pPr algn="ctr"/>
            <a:endParaRPr lang="en-US" dirty="0"/>
          </a:p>
        </p:txBody>
      </p:sp>
      <p:sp>
        <p:nvSpPr>
          <p:cNvPr id="9" name="TextBox 8"/>
          <p:cNvSpPr txBox="1"/>
          <p:nvPr/>
        </p:nvSpPr>
        <p:spPr>
          <a:xfrm>
            <a:off x="2133600" y="4419600"/>
            <a:ext cx="1295400" cy="1569660"/>
          </a:xfrm>
          <a:prstGeom prst="rect">
            <a:avLst/>
          </a:prstGeom>
          <a:solidFill>
            <a:srgbClr val="FFFF00"/>
          </a:solidFill>
          <a:ln w="38100">
            <a:solidFill>
              <a:srgbClr val="C00000"/>
            </a:solidFill>
          </a:ln>
        </p:spPr>
        <p:txBody>
          <a:bodyPr wrap="square" rtlCol="0">
            <a:spAutoFit/>
          </a:bodyPr>
          <a:lstStyle/>
          <a:p>
            <a:pPr algn="ctr"/>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Data</a:t>
            </a:r>
          </a:p>
          <a:p>
            <a:pPr algn="ctr"/>
            <a:endParaRPr lang="en-US" dirty="0"/>
          </a:p>
        </p:txBody>
      </p:sp>
      <p:cxnSp>
        <p:nvCxnSpPr>
          <p:cNvPr id="11" name="Straight Arrow Connector 10"/>
          <p:cNvCxnSpPr/>
          <p:nvPr/>
        </p:nvCxnSpPr>
        <p:spPr>
          <a:xfrm rot="5400000" flipH="1" flipV="1">
            <a:off x="2439194" y="3961606"/>
            <a:ext cx="609600" cy="1588"/>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715794" y="3961606"/>
            <a:ext cx="609600" cy="1588"/>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pic>
        <p:nvPicPr>
          <p:cNvPr id="312322" name="Picture 2" descr="C:\Documents and Settings\khebbeler\My Documents\My Pictures\Microsoft Clip Organizer\MC900391164_flashlight.WMF"/>
          <p:cNvPicPr>
            <a:picLocks noChangeAspect="1" noChangeArrowheads="1"/>
          </p:cNvPicPr>
          <p:nvPr/>
        </p:nvPicPr>
        <p:blipFill>
          <a:blip r:embed="rId3" cstate="print"/>
          <a:srcRect/>
          <a:stretch>
            <a:fillRect/>
          </a:stretch>
        </p:blipFill>
        <p:spPr bwMode="auto">
          <a:xfrm rot="10459128">
            <a:off x="300435" y="3353771"/>
            <a:ext cx="1635159" cy="1532441"/>
          </a:xfrm>
          <a:prstGeom prst="rect">
            <a:avLst/>
          </a:prstGeom>
          <a:noFill/>
        </p:spPr>
      </p:pic>
      <p:pic>
        <p:nvPicPr>
          <p:cNvPr id="10" name="Picture 2" descr="C:\Documents and Settings\khebbeler\My Documents\My Pictures\Microsoft Clip Organizer\MC900391164_flashlight.WMF"/>
          <p:cNvPicPr>
            <a:picLocks noChangeAspect="1" noChangeArrowheads="1"/>
          </p:cNvPicPr>
          <p:nvPr/>
        </p:nvPicPr>
        <p:blipFill>
          <a:blip r:embed="rId3" cstate="print"/>
          <a:srcRect/>
          <a:stretch>
            <a:fillRect/>
          </a:stretch>
        </p:blipFill>
        <p:spPr bwMode="auto">
          <a:xfrm rot="4414841">
            <a:off x="6777895" y="3282601"/>
            <a:ext cx="1635159" cy="153244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6" name="Picture 4" descr="C:\Documents and Settings\khebbeler\My Documents\My Pictures\Microsoft Clip Organizer\bd19871_.wmf"/>
          <p:cNvPicPr>
            <a:picLocks noChangeAspect="1" noChangeArrowheads="1"/>
          </p:cNvPicPr>
          <p:nvPr/>
        </p:nvPicPr>
        <p:blipFill>
          <a:blip r:embed="rId3" cstate="print"/>
          <a:srcRect/>
          <a:stretch>
            <a:fillRect/>
          </a:stretch>
        </p:blipFill>
        <p:spPr bwMode="auto">
          <a:xfrm rot="371427">
            <a:off x="6059392" y="4451041"/>
            <a:ext cx="2516863" cy="1979691"/>
          </a:xfrm>
          <a:prstGeom prst="rect">
            <a:avLst/>
          </a:prstGeom>
          <a:noFill/>
        </p:spPr>
      </p:pic>
      <p:sp>
        <p:nvSpPr>
          <p:cNvPr id="2" name="Title 1"/>
          <p:cNvSpPr>
            <a:spLocks noGrp="1"/>
          </p:cNvSpPr>
          <p:nvPr>
            <p:ph type="title"/>
          </p:nvPr>
        </p:nvSpPr>
        <p:spPr/>
        <p:txBody>
          <a:bodyPr/>
          <a:lstStyle/>
          <a:p>
            <a:r>
              <a:rPr lang="en-US" dirty="0" smtClean="0"/>
              <a:t>Using data for program improvement:  Where are we?</a:t>
            </a:r>
            <a:endParaRPr lang="en-US" dirty="0"/>
          </a:p>
        </p:txBody>
      </p:sp>
      <p:sp>
        <p:nvSpPr>
          <p:cNvPr id="3" name="Content Placeholder 2"/>
          <p:cNvSpPr>
            <a:spLocks noGrp="1"/>
          </p:cNvSpPr>
          <p:nvPr>
            <p:ph idx="1"/>
          </p:nvPr>
        </p:nvSpPr>
        <p:spPr>
          <a:xfrm>
            <a:off x="1371600" y="2286000"/>
            <a:ext cx="6477000" cy="4191000"/>
          </a:xfrm>
        </p:spPr>
        <p:txBody>
          <a:bodyPr/>
          <a:lstStyle/>
          <a:p>
            <a:r>
              <a:rPr lang="en-US" dirty="0" smtClean="0"/>
              <a:t>Just starting</a:t>
            </a:r>
          </a:p>
          <a:p>
            <a:r>
              <a:rPr lang="en-US" dirty="0" smtClean="0"/>
              <a:t>Need to build capacity of state and local staff to ask good questions, analyze, interpret and act on data</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1143000"/>
          </a:xfrm>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2667000"/>
          <a:ext cx="8229600" cy="3388360"/>
        </p:xfrm>
        <a:graphic>
          <a:graphicData uri="http://schemas.openxmlformats.org/drawingml/2006/table">
            <a:tbl>
              <a:tblPr firstRow="1" bandRow="1">
                <a:tableStyleId>{F2DE63D5-997A-4646-A377-4702673A728D}</a:tableStyleId>
              </a:tblPr>
              <a:tblGrid>
                <a:gridCol w="1905000"/>
                <a:gridCol w="35814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Tuesday</a:t>
                      </a:r>
                    </a:p>
                    <a:p>
                      <a:r>
                        <a:rPr lang="en-US" dirty="0" smtClean="0"/>
                        <a:t>10:30- 12:00</a:t>
                      </a:r>
                      <a:endParaRPr lang="en-US" dirty="0"/>
                    </a:p>
                  </a:txBody>
                  <a:tcPr/>
                </a:tc>
                <a:tc>
                  <a:txBody>
                    <a:bodyPr/>
                    <a:lstStyle/>
                    <a:p>
                      <a:r>
                        <a:rPr lang="en-US" dirty="0" smtClean="0"/>
                        <a:t>Analyzing</a:t>
                      </a:r>
                      <a:r>
                        <a:rPr lang="en-US" baseline="0" dirty="0" smtClean="0"/>
                        <a:t> and Interpreting Family Data for Program Improvement</a:t>
                      </a:r>
                      <a:endParaRPr lang="en-US" dirty="0"/>
                    </a:p>
                  </a:txBody>
                  <a:tcPr/>
                </a:tc>
                <a:tc>
                  <a:txBody>
                    <a:bodyPr/>
                    <a:lstStyle/>
                    <a:p>
                      <a:r>
                        <a:rPr lang="en-US" dirty="0" smtClean="0"/>
                        <a:t>Siobhan</a:t>
                      </a:r>
                      <a:r>
                        <a:rPr lang="en-US" baseline="0" dirty="0" smtClean="0"/>
                        <a:t> </a:t>
                      </a:r>
                      <a:r>
                        <a:rPr lang="en-US" baseline="0" dirty="0" err="1" smtClean="0"/>
                        <a:t>Colgan</a:t>
                      </a:r>
                      <a:endParaRPr lang="en-US" baseline="0" dirty="0" smtClean="0"/>
                    </a:p>
                    <a:p>
                      <a:r>
                        <a:rPr lang="en-US" baseline="0" dirty="0" smtClean="0"/>
                        <a:t>Melissa </a:t>
                      </a:r>
                      <a:r>
                        <a:rPr lang="en-US" baseline="0" dirty="0" err="1" smtClean="0"/>
                        <a:t>Raspa</a:t>
                      </a:r>
                      <a:endParaRPr lang="en-US" dirty="0"/>
                    </a:p>
                  </a:txBody>
                  <a:tcPr/>
                </a:tc>
              </a:tr>
              <a:tr h="370840">
                <a:tc>
                  <a:txBody>
                    <a:bodyPr/>
                    <a:lstStyle/>
                    <a:p>
                      <a:r>
                        <a:rPr lang="en-US" dirty="0" smtClean="0"/>
                        <a:t>Tuesday</a:t>
                      </a:r>
                    </a:p>
                    <a:p>
                      <a:r>
                        <a:rPr lang="en-US" dirty="0" smtClean="0"/>
                        <a:t>10:30-12:00</a:t>
                      </a:r>
                      <a:endParaRPr lang="en-US" dirty="0"/>
                    </a:p>
                  </a:txBody>
                  <a:tcPr/>
                </a:tc>
                <a:tc>
                  <a:txBody>
                    <a:bodyPr/>
                    <a:lstStyle/>
                    <a:p>
                      <a:r>
                        <a:rPr lang="en-US" dirty="0" smtClean="0"/>
                        <a:t>Measuring</a:t>
                      </a:r>
                      <a:r>
                        <a:rPr lang="en-US" baseline="0" dirty="0" smtClean="0"/>
                        <a:t> and Improving Social-Emotional Development with the Pyramid Model:  A Multi-Level Framework of Data Collection and Use</a:t>
                      </a:r>
                      <a:endParaRPr lang="en-US" dirty="0"/>
                    </a:p>
                  </a:txBody>
                  <a:tcPr/>
                </a:tc>
                <a:tc>
                  <a:txBody>
                    <a:bodyPr/>
                    <a:lstStyle/>
                    <a:p>
                      <a:r>
                        <a:rPr lang="en-US" dirty="0" smtClean="0"/>
                        <a:t>Lisa Backer</a:t>
                      </a:r>
                    </a:p>
                    <a:p>
                      <a:r>
                        <a:rPr lang="en-US" dirty="0" err="1" smtClean="0"/>
                        <a:t>Lise</a:t>
                      </a:r>
                      <a:r>
                        <a:rPr lang="en-US" baseline="0" dirty="0" smtClean="0"/>
                        <a:t> Fox</a:t>
                      </a:r>
                    </a:p>
                    <a:p>
                      <a:r>
                        <a:rPr lang="en-US" baseline="0" dirty="0" smtClean="0"/>
                        <a:t>Vivian James</a:t>
                      </a:r>
                    </a:p>
                    <a:p>
                      <a:r>
                        <a:rPr lang="en-US" baseline="0" dirty="0" smtClean="0"/>
                        <a:t>Kelly Pleasant</a:t>
                      </a:r>
                    </a:p>
                    <a:p>
                      <a:r>
                        <a:rPr lang="en-US" baseline="0" dirty="0" smtClean="0"/>
                        <a:t>Megan </a:t>
                      </a:r>
                      <a:r>
                        <a:rPr lang="en-US" baseline="0" dirty="0" err="1" smtClean="0"/>
                        <a:t>Vingh</a:t>
                      </a:r>
                      <a:endParaRPr lang="en-US" dirty="0"/>
                    </a:p>
                  </a:txBody>
                  <a:tcPr/>
                </a:tc>
              </a:tr>
              <a:tr h="370840">
                <a:tc>
                  <a:txBody>
                    <a:bodyPr/>
                    <a:lstStyle/>
                    <a:p>
                      <a:r>
                        <a:rPr lang="en-US" dirty="0" smtClean="0"/>
                        <a:t>Tuesday</a:t>
                      </a:r>
                    </a:p>
                    <a:p>
                      <a:r>
                        <a:rPr lang="en-US" dirty="0" smtClean="0"/>
                        <a:t>3:15-4:30</a:t>
                      </a:r>
                      <a:endParaRPr lang="en-US" dirty="0"/>
                    </a:p>
                  </a:txBody>
                  <a:tcPr/>
                </a:tc>
                <a:tc>
                  <a:txBody>
                    <a:bodyPr/>
                    <a:lstStyle/>
                    <a:p>
                      <a:r>
                        <a:rPr lang="en-US" dirty="0" smtClean="0"/>
                        <a:t>Partnering</a:t>
                      </a:r>
                      <a:r>
                        <a:rPr lang="en-US" baseline="0" dirty="0" smtClean="0"/>
                        <a:t> with Local Programs and Families to Interpret and Use Outcomes Data</a:t>
                      </a:r>
                      <a:endParaRPr lang="en-US" dirty="0"/>
                    </a:p>
                  </a:txBody>
                  <a:tcPr/>
                </a:tc>
                <a:tc>
                  <a:txBody>
                    <a:bodyPr/>
                    <a:lstStyle/>
                    <a:p>
                      <a:r>
                        <a:rPr lang="en-US" dirty="0" smtClean="0"/>
                        <a:t>Maureen Casey</a:t>
                      </a:r>
                    </a:p>
                    <a:p>
                      <a:r>
                        <a:rPr lang="en-US" dirty="0" smtClean="0"/>
                        <a:t>Tony</a:t>
                      </a:r>
                      <a:r>
                        <a:rPr lang="en-US" baseline="0" dirty="0" smtClean="0"/>
                        <a:t> </a:t>
                      </a:r>
                      <a:r>
                        <a:rPr lang="en-US" baseline="0" dirty="0" err="1" smtClean="0"/>
                        <a:t>Ruggerio</a:t>
                      </a:r>
                      <a:endParaRPr lang="en-US" baseline="0" dirty="0" smtClean="0"/>
                    </a:p>
                    <a:p>
                      <a:r>
                        <a:rPr lang="en-US" baseline="0" dirty="0" smtClean="0"/>
                        <a:t>Verna Thompson</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618854">
            <a:off x="296355" y="725293"/>
            <a:ext cx="2093745" cy="1631216"/>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 analysis/Using data for program improvement</a:t>
            </a:r>
            <a:endParaRPr lang="en-US" sz="2000" dirty="0"/>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143000"/>
          </a:xfrm>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2057400"/>
          <a:ext cx="8381999" cy="3937000"/>
        </p:xfrm>
        <a:graphic>
          <a:graphicData uri="http://schemas.openxmlformats.org/drawingml/2006/table">
            <a:tbl>
              <a:tblPr firstRow="1" bandRow="1">
                <a:tableStyleId>{F2DE63D5-997A-4646-A377-4702673A728D}</a:tableStyleId>
              </a:tblPr>
              <a:tblGrid>
                <a:gridCol w="1629833"/>
                <a:gridCol w="4501444"/>
                <a:gridCol w="2250722"/>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Tuesday</a:t>
                      </a:r>
                    </a:p>
                    <a:p>
                      <a:r>
                        <a:rPr lang="en-US" dirty="0" smtClean="0"/>
                        <a:t>3:15-4:30</a:t>
                      </a:r>
                      <a:endParaRPr lang="en-US" dirty="0"/>
                    </a:p>
                  </a:txBody>
                  <a:tcPr/>
                </a:tc>
                <a:tc>
                  <a:txBody>
                    <a:bodyPr/>
                    <a:lstStyle/>
                    <a:p>
                      <a:r>
                        <a:rPr lang="en-US" dirty="0" smtClean="0"/>
                        <a:t>Slicing, Dicing,</a:t>
                      </a:r>
                      <a:r>
                        <a:rPr lang="en-US" baseline="0" dirty="0" smtClean="0"/>
                        <a:t> Comparing and Contrasting:  State Data System Capacity to Make Sense of Outcome Data</a:t>
                      </a:r>
                      <a:endParaRPr lang="en-US" dirty="0"/>
                    </a:p>
                  </a:txBody>
                  <a:tcPr/>
                </a:tc>
                <a:tc>
                  <a:txBody>
                    <a:bodyPr/>
                    <a:lstStyle/>
                    <a:p>
                      <a:r>
                        <a:rPr lang="en-US" dirty="0" smtClean="0"/>
                        <a:t>Lisa Backer</a:t>
                      </a:r>
                    </a:p>
                    <a:p>
                      <a:r>
                        <a:rPr lang="en-US" dirty="0" smtClean="0"/>
                        <a:t>Lisa</a:t>
                      </a:r>
                      <a:r>
                        <a:rPr lang="en-US" baseline="0" dirty="0" smtClean="0"/>
                        <a:t> </a:t>
                      </a:r>
                      <a:r>
                        <a:rPr lang="en-US" baseline="0" dirty="0" err="1" smtClean="0"/>
                        <a:t>Balivet</a:t>
                      </a:r>
                      <a:endParaRPr lang="en-US" baseline="0" dirty="0" smtClean="0"/>
                    </a:p>
                    <a:p>
                      <a:r>
                        <a:rPr lang="en-US" baseline="0" dirty="0" smtClean="0"/>
                        <a:t>Jen Kaufman</a:t>
                      </a:r>
                      <a:endParaRPr lang="en-US" dirty="0"/>
                    </a:p>
                  </a:txBody>
                  <a:tcPr/>
                </a:tc>
              </a:tr>
              <a:tr h="370840">
                <a:tc>
                  <a:txBody>
                    <a:bodyPr/>
                    <a:lstStyle/>
                    <a:p>
                      <a:r>
                        <a:rPr lang="en-US" dirty="0" smtClean="0"/>
                        <a:t>Tuesday, </a:t>
                      </a:r>
                    </a:p>
                    <a:p>
                      <a:r>
                        <a:rPr lang="en-US" dirty="0" smtClean="0"/>
                        <a:t>3:15 – 4:30</a:t>
                      </a:r>
                      <a:endParaRPr lang="en-US" dirty="0"/>
                    </a:p>
                  </a:txBody>
                  <a:tcPr/>
                </a:tc>
                <a:tc>
                  <a:txBody>
                    <a:bodyPr/>
                    <a:lstStyle/>
                    <a:p>
                      <a:r>
                        <a:rPr lang="en-US" dirty="0" smtClean="0"/>
                        <a:t>States</a:t>
                      </a:r>
                      <a:r>
                        <a:rPr lang="en-US" baseline="0" dirty="0" smtClean="0"/>
                        <a:t> Experiences Preparing OSEP On-Site Results Activity</a:t>
                      </a:r>
                    </a:p>
                  </a:txBody>
                  <a:tcPr/>
                </a:tc>
                <a:tc>
                  <a:txBody>
                    <a:bodyPr/>
                    <a:lstStyle/>
                    <a:p>
                      <a:r>
                        <a:rPr lang="en-US" dirty="0" smtClean="0"/>
                        <a:t>Susan Boone</a:t>
                      </a:r>
                    </a:p>
                    <a:p>
                      <a:r>
                        <a:rPr lang="en-US" dirty="0" smtClean="0"/>
                        <a:t>Susan Evans</a:t>
                      </a:r>
                    </a:p>
                    <a:p>
                      <a:r>
                        <a:rPr lang="en-US" dirty="0" smtClean="0"/>
                        <a:t>Sherry Franklin</a:t>
                      </a:r>
                    </a:p>
                    <a:p>
                      <a:r>
                        <a:rPr lang="en-US" dirty="0" smtClean="0"/>
                        <a:t>Terry Harrison</a:t>
                      </a:r>
                    </a:p>
                    <a:p>
                      <a:r>
                        <a:rPr lang="en-US" dirty="0" smtClean="0"/>
                        <a:t>Joy </a:t>
                      </a:r>
                      <a:r>
                        <a:rPr lang="en-US" dirty="0" err="1" smtClean="0"/>
                        <a:t>Markovitz</a:t>
                      </a:r>
                      <a:endParaRPr lang="en-US" dirty="0" smtClean="0"/>
                    </a:p>
                    <a:p>
                      <a:r>
                        <a:rPr lang="en-US" dirty="0" smtClean="0"/>
                        <a:t>Lisa </a:t>
                      </a:r>
                      <a:r>
                        <a:rPr lang="en-US" dirty="0" err="1" smtClean="0"/>
                        <a:t>Wasa</a:t>
                      </a:r>
                      <a:r>
                        <a:rPr lang="en-US" baseline="0" dirty="0" err="1" smtClean="0"/>
                        <a:t>cz</a:t>
                      </a:r>
                      <a:endParaRPr lang="en-US" dirty="0"/>
                    </a:p>
                  </a:txBody>
                  <a:tcPr/>
                </a:tc>
              </a:tr>
              <a:tr h="370840">
                <a:tc>
                  <a:txBody>
                    <a:bodyPr/>
                    <a:lstStyle/>
                    <a:p>
                      <a:r>
                        <a:rPr lang="en-US" dirty="0" smtClean="0"/>
                        <a:t>Wednesday</a:t>
                      </a:r>
                    </a:p>
                    <a:p>
                      <a:r>
                        <a:rPr lang="en-US" dirty="0" smtClean="0"/>
                        <a:t>10:30 – 12:30</a:t>
                      </a:r>
                      <a:endParaRPr lang="en-US" dirty="0"/>
                    </a:p>
                  </a:txBody>
                  <a:tcPr/>
                </a:tc>
                <a:tc>
                  <a:txBody>
                    <a:bodyPr/>
                    <a:lstStyle/>
                    <a:p>
                      <a:r>
                        <a:rPr lang="en-US" dirty="0" smtClean="0"/>
                        <a:t>A Mini-Workshop on Analyzing and Interpreting Data</a:t>
                      </a:r>
                      <a:endParaRPr lang="en-US" dirty="0"/>
                    </a:p>
                  </a:txBody>
                  <a:tcPr/>
                </a:tc>
                <a:tc>
                  <a:txBody>
                    <a:bodyPr/>
                    <a:lstStyle/>
                    <a:p>
                      <a:r>
                        <a:rPr lang="en-US" dirty="0" smtClean="0"/>
                        <a:t>Ann Bailey</a:t>
                      </a:r>
                    </a:p>
                    <a:p>
                      <a:r>
                        <a:rPr lang="en-US" dirty="0" smtClean="0"/>
                        <a:t>Lynne Kahn</a:t>
                      </a:r>
                    </a:p>
                    <a:p>
                      <a:r>
                        <a:rPr lang="en-US" dirty="0" smtClean="0"/>
                        <a:t>Cornelia Taylor</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
        <p:nvSpPr>
          <p:cNvPr id="7" name="TextBox 6"/>
          <p:cNvSpPr txBox="1"/>
          <p:nvPr/>
        </p:nvSpPr>
        <p:spPr>
          <a:xfrm rot="21023263">
            <a:off x="569002" y="256745"/>
            <a:ext cx="2058193" cy="1631216"/>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 analysis/Using data for program improvement</a:t>
            </a:r>
            <a:endParaRPr lang="en-US" sz="2000" dirty="0"/>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143000"/>
          </a:xfrm>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2057400"/>
          <a:ext cx="8381999" cy="4211320"/>
        </p:xfrm>
        <a:graphic>
          <a:graphicData uri="http://schemas.openxmlformats.org/drawingml/2006/table">
            <a:tbl>
              <a:tblPr firstRow="1" bandRow="1">
                <a:tableStyleId>{F2DE63D5-997A-4646-A377-4702673A728D}</a:tableStyleId>
              </a:tblPr>
              <a:tblGrid>
                <a:gridCol w="1629833"/>
                <a:gridCol w="4313767"/>
                <a:gridCol w="2438399"/>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Wednesday</a:t>
                      </a:r>
                    </a:p>
                    <a:p>
                      <a:r>
                        <a:rPr lang="en-US" dirty="0" smtClean="0"/>
                        <a:t>10:30-12:00</a:t>
                      </a:r>
                      <a:endParaRPr lang="en-US" dirty="0"/>
                    </a:p>
                  </a:txBody>
                  <a:tcPr/>
                </a:tc>
                <a:tc>
                  <a:txBody>
                    <a:bodyPr/>
                    <a:lstStyle/>
                    <a:p>
                      <a:r>
                        <a:rPr lang="en-US" dirty="0" smtClean="0"/>
                        <a:t>Linking Early Intervention</a:t>
                      </a:r>
                      <a:r>
                        <a:rPr lang="en-US" baseline="0" dirty="0" smtClean="0"/>
                        <a:t> Quality Practices With Child and Family Outcomes</a:t>
                      </a:r>
                      <a:endParaRPr lang="en-US" dirty="0"/>
                    </a:p>
                  </a:txBody>
                  <a:tcPr/>
                </a:tc>
                <a:tc>
                  <a:txBody>
                    <a:bodyPr/>
                    <a:lstStyle/>
                    <a:p>
                      <a:r>
                        <a:rPr lang="en-US" dirty="0" smtClean="0"/>
                        <a:t>Sherry Franklin</a:t>
                      </a:r>
                    </a:p>
                    <a:p>
                      <a:r>
                        <a:rPr lang="en-US" dirty="0" err="1" smtClean="0"/>
                        <a:t>Kathi</a:t>
                      </a:r>
                      <a:r>
                        <a:rPr lang="en-US" baseline="0" dirty="0" smtClean="0"/>
                        <a:t> </a:t>
                      </a:r>
                      <a:r>
                        <a:rPr lang="en-US" baseline="0" dirty="0" err="1" smtClean="0"/>
                        <a:t>Gillaspy</a:t>
                      </a:r>
                      <a:endParaRPr lang="en-US" baseline="0" dirty="0" smtClean="0"/>
                    </a:p>
                    <a:p>
                      <a:r>
                        <a:rPr lang="en-US" baseline="0" dirty="0" smtClean="0"/>
                        <a:t>Anne Lucas </a:t>
                      </a:r>
                    </a:p>
                    <a:p>
                      <a:r>
                        <a:rPr lang="en-US" baseline="0" dirty="0" smtClean="0"/>
                        <a:t>Beth </a:t>
                      </a:r>
                      <a:r>
                        <a:rPr lang="en-US" baseline="0" dirty="0" err="1" smtClean="0"/>
                        <a:t>Tolley</a:t>
                      </a:r>
                      <a:endParaRPr lang="en-US" baseline="0" dirty="0" smtClean="0"/>
                    </a:p>
                    <a:p>
                      <a:r>
                        <a:rPr lang="en-US" baseline="0" dirty="0" smtClean="0"/>
                        <a:t>Sharon Walsh</a:t>
                      </a:r>
                      <a:endParaRPr lang="en-US" dirty="0"/>
                    </a:p>
                  </a:txBody>
                  <a:tcPr/>
                </a:tc>
              </a:tr>
              <a:tr h="370840">
                <a:tc>
                  <a:txBody>
                    <a:bodyPr/>
                    <a:lstStyle/>
                    <a:p>
                      <a:r>
                        <a:rPr lang="en-US" dirty="0" smtClean="0"/>
                        <a:t>Wednesday</a:t>
                      </a:r>
                    </a:p>
                    <a:p>
                      <a:r>
                        <a:rPr lang="en-US" dirty="0" smtClean="0"/>
                        <a:t>10:30 – 12:00</a:t>
                      </a:r>
                    </a:p>
                  </a:txBody>
                  <a:tcPr/>
                </a:tc>
                <a:tc>
                  <a:txBody>
                    <a:bodyPr/>
                    <a:lstStyle/>
                    <a:p>
                      <a:r>
                        <a:rPr lang="en-US" baseline="0" dirty="0" smtClean="0"/>
                        <a:t>How Can We Know What and How Much Is Enough?</a:t>
                      </a:r>
                    </a:p>
                  </a:txBody>
                  <a:tcPr/>
                </a:tc>
                <a:tc>
                  <a:txBody>
                    <a:bodyPr/>
                    <a:lstStyle/>
                    <a:p>
                      <a:r>
                        <a:rPr lang="en-US" dirty="0" smtClean="0"/>
                        <a:t>Robin Nelson</a:t>
                      </a:r>
                    </a:p>
                    <a:p>
                      <a:r>
                        <a:rPr lang="en-US" dirty="0" smtClean="0"/>
                        <a:t>Kathy</a:t>
                      </a:r>
                      <a:r>
                        <a:rPr lang="en-US" baseline="0" dirty="0" smtClean="0"/>
                        <a:t> Hebbeler</a:t>
                      </a:r>
                      <a:endParaRPr lang="en-US" dirty="0"/>
                    </a:p>
                  </a:txBody>
                  <a:tcPr/>
                </a:tc>
              </a:tr>
              <a:tr h="370840">
                <a:tc>
                  <a:txBody>
                    <a:bodyPr/>
                    <a:lstStyle/>
                    <a:p>
                      <a:r>
                        <a:rPr lang="en-US" dirty="0" smtClean="0"/>
                        <a:t>Wednesday</a:t>
                      </a:r>
                    </a:p>
                    <a:p>
                      <a:r>
                        <a:rPr lang="en-US" dirty="0" smtClean="0"/>
                        <a:t>10:30-12:00</a:t>
                      </a:r>
                      <a:endParaRPr lang="en-US" dirty="0"/>
                    </a:p>
                  </a:txBody>
                  <a:tcPr/>
                </a:tc>
                <a:tc>
                  <a:txBody>
                    <a:bodyPr/>
                    <a:lstStyle/>
                    <a:p>
                      <a:r>
                        <a:rPr lang="en-US" baseline="0" dirty="0" smtClean="0"/>
                        <a:t>Reporting Local Child Outcomes Data: Facilitated Discussion about Challenges and Experiences</a:t>
                      </a:r>
                    </a:p>
                  </a:txBody>
                  <a:tcPr/>
                </a:tc>
                <a:tc>
                  <a:txBody>
                    <a:bodyPr/>
                    <a:lstStyle/>
                    <a:p>
                      <a:r>
                        <a:rPr lang="en-US" dirty="0" smtClean="0"/>
                        <a:t>Lauren Barton</a:t>
                      </a:r>
                    </a:p>
                    <a:p>
                      <a:r>
                        <a:rPr lang="en-US" dirty="0" smtClean="0"/>
                        <a:t>Kim</a:t>
                      </a:r>
                      <a:r>
                        <a:rPr lang="en-US" baseline="0" dirty="0" smtClean="0"/>
                        <a:t> Carlson</a:t>
                      </a:r>
                    </a:p>
                    <a:p>
                      <a:r>
                        <a:rPr lang="en-US" baseline="0" dirty="0" smtClean="0"/>
                        <a:t>Holly Ford</a:t>
                      </a:r>
                    </a:p>
                    <a:p>
                      <a:r>
                        <a:rPr lang="en-US" baseline="0" dirty="0" smtClean="0"/>
                        <a:t>Sally Golden-McCord</a:t>
                      </a:r>
                    </a:p>
                    <a:p>
                      <a:r>
                        <a:rPr lang="en-US" baseline="0" dirty="0" smtClean="0"/>
                        <a:t>Joy Markowitz</a:t>
                      </a:r>
                    </a:p>
                    <a:p>
                      <a:r>
                        <a:rPr lang="en-US" baseline="0" dirty="0" smtClean="0"/>
                        <a:t>Connie </a:t>
                      </a:r>
                      <a:r>
                        <a:rPr lang="en-US" baseline="0" dirty="0" err="1" smtClean="0"/>
                        <a:t>Nink</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
        <p:nvSpPr>
          <p:cNvPr id="7" name="TextBox 6"/>
          <p:cNvSpPr txBox="1"/>
          <p:nvPr/>
        </p:nvSpPr>
        <p:spPr>
          <a:xfrm rot="21023263">
            <a:off x="569002" y="256745"/>
            <a:ext cx="2058193" cy="1631216"/>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 analysis/Using data for program improvement</a:t>
            </a:r>
            <a:endParaRPr lang="en-US" sz="2000" dirty="0"/>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ABC68"/>
        </a:solidFill>
        <a:effectLst/>
      </p:bgPr>
    </p:bg>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1905000" y="1752600"/>
            <a:ext cx="2057400" cy="1631216"/>
          </a:xfrm>
          <a:prstGeom prst="rect">
            <a:avLst/>
          </a:prstGeom>
          <a:solidFill>
            <a:schemeClr val="accent2">
              <a:lumMod val="60000"/>
              <a:lumOff val="40000"/>
            </a:schemeClr>
          </a:solidFill>
          <a:ln w="38100">
            <a:solidFill>
              <a:schemeClr val="accent1">
                <a:lumMod val="50000"/>
              </a:schemeClr>
            </a:solidFill>
            <a:miter lim="800000"/>
            <a:headEnd/>
            <a:tailEnd/>
          </a:ln>
          <a:effectLst/>
        </p:spPr>
        <p:txBody>
          <a:bodyPr wrap="square">
            <a:spAutoFit/>
          </a:bodyPr>
          <a:lstStyle/>
          <a:p>
            <a:pPr marL="0" indent="0" algn="ctr">
              <a:spcBef>
                <a:spcPct val="50000"/>
              </a:spcBef>
              <a:buNone/>
            </a:pPr>
            <a:r>
              <a:rPr lang="en-US" sz="2000" dirty="0">
                <a:solidFill>
                  <a:schemeClr val="bg1"/>
                </a:solidFill>
                <a:latin typeface="Tahoma" charset="0"/>
              </a:rPr>
              <a:t>High quality services and supports for children 0-5 and their families</a:t>
            </a:r>
          </a:p>
        </p:txBody>
      </p:sp>
      <p:sp>
        <p:nvSpPr>
          <p:cNvPr id="6" name="AutoShape 11"/>
          <p:cNvSpPr>
            <a:spLocks noChangeArrowheads="1"/>
          </p:cNvSpPr>
          <p:nvPr/>
        </p:nvSpPr>
        <p:spPr bwMode="auto">
          <a:xfrm>
            <a:off x="4191000" y="2209800"/>
            <a:ext cx="990600" cy="6858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7" name="Text Box 7"/>
          <p:cNvSpPr txBox="1">
            <a:spLocks noChangeArrowheads="1"/>
          </p:cNvSpPr>
          <p:nvPr/>
        </p:nvSpPr>
        <p:spPr bwMode="auto">
          <a:xfrm>
            <a:off x="5410200" y="1524000"/>
            <a:ext cx="1371600" cy="1978025"/>
          </a:xfrm>
          <a:prstGeom prst="rect">
            <a:avLst/>
          </a:prstGeom>
          <a:solidFill>
            <a:srgbClr val="00B0F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Good outcomes for children and families</a:t>
            </a:r>
          </a:p>
        </p:txBody>
      </p:sp>
      <p:sp>
        <p:nvSpPr>
          <p:cNvPr id="8" name="TextBox 7"/>
          <p:cNvSpPr txBox="1"/>
          <p:nvPr/>
        </p:nvSpPr>
        <p:spPr>
          <a:xfrm>
            <a:off x="5410200" y="4419600"/>
            <a:ext cx="1295400" cy="1569660"/>
          </a:xfrm>
          <a:prstGeom prst="rect">
            <a:avLst/>
          </a:prstGeom>
          <a:solidFill>
            <a:srgbClr val="FFFF00"/>
          </a:solidFill>
          <a:ln w="38100">
            <a:solidFill>
              <a:srgbClr val="C00000"/>
            </a:solidFill>
          </a:ln>
        </p:spPr>
        <p:txBody>
          <a:bodyPr wrap="square" rtlCol="0">
            <a:spAutoFit/>
          </a:bodyPr>
          <a:lstStyle/>
          <a:p>
            <a:pPr algn="ctr"/>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Data</a:t>
            </a:r>
          </a:p>
          <a:p>
            <a:pPr algn="ctr"/>
            <a:endParaRPr lang="en-US" dirty="0"/>
          </a:p>
        </p:txBody>
      </p:sp>
      <p:sp>
        <p:nvSpPr>
          <p:cNvPr id="9" name="TextBox 8"/>
          <p:cNvSpPr txBox="1"/>
          <p:nvPr/>
        </p:nvSpPr>
        <p:spPr>
          <a:xfrm>
            <a:off x="2133600" y="4419600"/>
            <a:ext cx="1295400" cy="1569660"/>
          </a:xfrm>
          <a:prstGeom prst="rect">
            <a:avLst/>
          </a:prstGeom>
          <a:solidFill>
            <a:srgbClr val="FFFF00"/>
          </a:solidFill>
          <a:ln w="38100">
            <a:solidFill>
              <a:srgbClr val="C00000"/>
            </a:solidFill>
          </a:ln>
        </p:spPr>
        <p:txBody>
          <a:bodyPr wrap="square" rtlCol="0">
            <a:spAutoFit/>
          </a:bodyPr>
          <a:lstStyle/>
          <a:p>
            <a:pPr algn="ctr"/>
            <a:endParaRPr lang="en-US" dirty="0" smtClean="0">
              <a:latin typeface="Tahoma" pitchFamily="34" charset="0"/>
              <a:cs typeface="Tahoma" pitchFamily="34" charset="0"/>
            </a:endParaRPr>
          </a:p>
          <a:p>
            <a:pPr algn="ctr"/>
            <a:r>
              <a:rPr lang="en-US" dirty="0" smtClean="0">
                <a:latin typeface="Tahoma" pitchFamily="34" charset="0"/>
                <a:cs typeface="Tahoma" pitchFamily="34" charset="0"/>
              </a:rPr>
              <a:t>Data</a:t>
            </a:r>
          </a:p>
          <a:p>
            <a:pPr algn="ctr"/>
            <a:endParaRPr lang="en-US" dirty="0"/>
          </a:p>
        </p:txBody>
      </p:sp>
      <p:cxnSp>
        <p:nvCxnSpPr>
          <p:cNvPr id="11" name="Straight Arrow Connector 10"/>
          <p:cNvCxnSpPr/>
          <p:nvPr/>
        </p:nvCxnSpPr>
        <p:spPr>
          <a:xfrm rot="5400000" flipH="1" flipV="1">
            <a:off x="2439194" y="3961606"/>
            <a:ext cx="609600" cy="1588"/>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715794" y="3961606"/>
            <a:ext cx="609600" cy="1588"/>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pic>
        <p:nvPicPr>
          <p:cNvPr id="312322" name="Picture 2" descr="C:\Documents and Settings\khebbeler\My Documents\My Pictures\Microsoft Clip Organizer\MC900391164_flashlight.WMF"/>
          <p:cNvPicPr>
            <a:picLocks noChangeAspect="1" noChangeArrowheads="1"/>
          </p:cNvPicPr>
          <p:nvPr/>
        </p:nvPicPr>
        <p:blipFill>
          <a:blip r:embed="rId3" cstate="print"/>
          <a:srcRect/>
          <a:stretch>
            <a:fillRect/>
          </a:stretch>
        </p:blipFill>
        <p:spPr bwMode="auto">
          <a:xfrm rot="10459128">
            <a:off x="300435" y="3353771"/>
            <a:ext cx="1635159" cy="1532441"/>
          </a:xfrm>
          <a:prstGeom prst="rect">
            <a:avLst/>
          </a:prstGeom>
          <a:noFill/>
        </p:spPr>
      </p:pic>
      <p:pic>
        <p:nvPicPr>
          <p:cNvPr id="10" name="Picture 2" descr="C:\Documents and Settings\khebbeler\My Documents\My Pictures\Microsoft Clip Organizer\MC900391164_flashlight.WMF"/>
          <p:cNvPicPr>
            <a:picLocks noChangeAspect="1" noChangeArrowheads="1"/>
          </p:cNvPicPr>
          <p:nvPr/>
        </p:nvPicPr>
        <p:blipFill>
          <a:blip r:embed="rId3" cstate="print"/>
          <a:srcRect/>
          <a:stretch>
            <a:fillRect/>
          </a:stretch>
        </p:blipFill>
        <p:spPr bwMode="auto">
          <a:xfrm rot="4414841">
            <a:off x="6777895" y="3282601"/>
            <a:ext cx="1635159" cy="153244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41000"/>
          </a:srgbClr>
        </a:solidFill>
        <a:effectLst/>
      </p:bgPr>
    </p:bg>
    <p:spTree>
      <p:nvGrpSpPr>
        <p:cNvPr id="1" name=""/>
        <p:cNvGrpSpPr/>
        <p:nvPr/>
      </p:nvGrpSpPr>
      <p:grpSpPr>
        <a:xfrm>
          <a:off x="0" y="0"/>
          <a:ext cx="0" cy="0"/>
          <a:chOff x="0" y="0"/>
          <a:chExt cx="0" cy="0"/>
        </a:xfrm>
      </p:grpSpPr>
      <p:sp>
        <p:nvSpPr>
          <p:cNvPr id="7" name="Isosceles Triangle 6"/>
          <p:cNvSpPr/>
          <p:nvPr/>
        </p:nvSpPr>
        <p:spPr>
          <a:xfrm>
            <a:off x="914400" y="914400"/>
            <a:ext cx="7315200" cy="5410200"/>
          </a:xfrm>
          <a:prstGeom prst="triangle">
            <a:avLst>
              <a:gd name="adj" fmla="val 49744"/>
            </a:avLst>
          </a:prstGeom>
          <a:solidFill>
            <a:schemeClr val="accent6">
              <a:lumMod val="40000"/>
              <a:lumOff val="60000"/>
            </a:schemeClr>
          </a:solidFill>
          <a:ln w="5715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6200" y="2819400"/>
            <a:ext cx="1524000" cy="646331"/>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Child</a:t>
            </a:r>
            <a:endParaRPr lang="en-US" sz="3600" dirty="0">
              <a:solidFill>
                <a:schemeClr val="tx1"/>
              </a:solidFill>
              <a:latin typeface="Tahoma" pitchFamily="34" charset="0"/>
              <a:cs typeface="Tahoma" pitchFamily="34" charset="0"/>
            </a:endParaRPr>
          </a:p>
        </p:txBody>
      </p:sp>
      <p:sp>
        <p:nvSpPr>
          <p:cNvPr id="9" name="TextBox 8"/>
          <p:cNvSpPr txBox="1"/>
          <p:nvPr/>
        </p:nvSpPr>
        <p:spPr>
          <a:xfrm>
            <a:off x="5486400" y="4876800"/>
            <a:ext cx="2133600" cy="1200329"/>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Service Provider</a:t>
            </a:r>
            <a:endParaRPr lang="en-US" sz="3600" dirty="0">
              <a:solidFill>
                <a:schemeClr val="tx1"/>
              </a:solidFill>
              <a:latin typeface="Tahoma" pitchFamily="34" charset="0"/>
              <a:cs typeface="Tahoma" pitchFamily="34" charset="0"/>
            </a:endParaRPr>
          </a:p>
        </p:txBody>
      </p:sp>
      <p:sp>
        <p:nvSpPr>
          <p:cNvPr id="10" name="TextBox 9"/>
          <p:cNvSpPr txBox="1"/>
          <p:nvPr/>
        </p:nvSpPr>
        <p:spPr>
          <a:xfrm>
            <a:off x="1752600" y="5181600"/>
            <a:ext cx="2438400" cy="646331"/>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Caregiver</a:t>
            </a:r>
            <a:endParaRPr lang="en-US" sz="3600" dirty="0">
              <a:solidFill>
                <a:schemeClr val="tx1"/>
              </a:solidFill>
              <a:latin typeface="Tahoma" pitchFamily="34" charset="0"/>
              <a:cs typeface="Tahoma" pitchFamily="34" charset="0"/>
            </a:endParaRPr>
          </a:p>
        </p:txBody>
      </p:sp>
      <p:cxnSp>
        <p:nvCxnSpPr>
          <p:cNvPr id="12" name="Straight Arrow Connector 11"/>
          <p:cNvCxnSpPr/>
          <p:nvPr/>
        </p:nvCxnSpPr>
        <p:spPr>
          <a:xfrm rot="5400000" flipH="1" flipV="1">
            <a:off x="3009900" y="3924300"/>
            <a:ext cx="1143000" cy="9144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38600" y="5638800"/>
            <a:ext cx="1143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4914900" y="3924300"/>
            <a:ext cx="1143000" cy="76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322101">
            <a:off x="641475" y="1239946"/>
            <a:ext cx="2362200" cy="1569660"/>
          </a:xfrm>
          <a:prstGeom prst="rect">
            <a:avLst/>
          </a:prstGeom>
          <a:noFill/>
        </p:spPr>
        <p:txBody>
          <a:bodyPr wrap="square" rtlCol="0">
            <a:spAutoFit/>
          </a:bodyPr>
          <a:lstStyle/>
          <a:p>
            <a:pPr algn="ctr"/>
            <a:r>
              <a:rPr lang="en-US" sz="3200" dirty="0" smtClean="0">
                <a:solidFill>
                  <a:srgbClr val="C00000"/>
                </a:solidFill>
                <a:latin typeface="Arial" pitchFamily="34" charset="0"/>
                <a:cs typeface="Arial" pitchFamily="34" charset="0"/>
              </a:rPr>
              <a:t>The essence of intervention</a:t>
            </a:r>
            <a:endParaRPr lang="en-US" sz="3200" dirty="0">
              <a:solidFill>
                <a:srgbClr val="C00000"/>
              </a:solidFill>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50000"/>
          </a:srgbClr>
        </a:solidFill>
        <a:effectLst/>
      </p:bgPr>
    </p:bg>
    <p:spTree>
      <p:nvGrpSpPr>
        <p:cNvPr id="1" name=""/>
        <p:cNvGrpSpPr/>
        <p:nvPr/>
      </p:nvGrpSpPr>
      <p:grpSpPr>
        <a:xfrm>
          <a:off x="0" y="0"/>
          <a:ext cx="0" cy="0"/>
          <a:chOff x="0" y="0"/>
          <a:chExt cx="0" cy="0"/>
        </a:xfrm>
      </p:grpSpPr>
      <p:sp>
        <p:nvSpPr>
          <p:cNvPr id="7" name="Isosceles Triangle 6"/>
          <p:cNvSpPr/>
          <p:nvPr/>
        </p:nvSpPr>
        <p:spPr>
          <a:xfrm>
            <a:off x="914400" y="914400"/>
            <a:ext cx="7315200" cy="5410200"/>
          </a:xfrm>
          <a:prstGeom prst="triangle">
            <a:avLst>
              <a:gd name="adj" fmla="val 49744"/>
            </a:avLst>
          </a:prstGeom>
          <a:solidFill>
            <a:schemeClr val="accent6">
              <a:lumMod val="40000"/>
              <a:lumOff val="60000"/>
            </a:schemeClr>
          </a:solidFill>
          <a:ln w="5715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6200" y="2819400"/>
            <a:ext cx="1524000" cy="646331"/>
          </a:xfrm>
          <a:prstGeom prst="rect">
            <a:avLst/>
          </a:prstGeom>
          <a:noFill/>
        </p:spPr>
        <p:txBody>
          <a:bodyPr wrap="square" rtlCol="0">
            <a:spAutoFit/>
          </a:bodyPr>
          <a:lstStyle/>
          <a:p>
            <a:r>
              <a:rPr lang="en-US" sz="3600" dirty="0" smtClean="0">
                <a:solidFill>
                  <a:schemeClr val="bg1">
                    <a:lumMod val="50000"/>
                  </a:schemeClr>
                </a:solidFill>
                <a:latin typeface="Tahoma" pitchFamily="34" charset="0"/>
                <a:cs typeface="Tahoma" pitchFamily="34" charset="0"/>
              </a:rPr>
              <a:t>Child</a:t>
            </a:r>
            <a:endParaRPr lang="en-US" sz="3600" dirty="0">
              <a:solidFill>
                <a:schemeClr val="bg1">
                  <a:lumMod val="50000"/>
                </a:schemeClr>
              </a:solidFill>
              <a:latin typeface="Tahoma" pitchFamily="34" charset="0"/>
              <a:cs typeface="Tahoma" pitchFamily="34" charset="0"/>
            </a:endParaRPr>
          </a:p>
        </p:txBody>
      </p:sp>
      <p:sp>
        <p:nvSpPr>
          <p:cNvPr id="9" name="TextBox 8"/>
          <p:cNvSpPr txBox="1"/>
          <p:nvPr/>
        </p:nvSpPr>
        <p:spPr>
          <a:xfrm>
            <a:off x="5334000" y="4876800"/>
            <a:ext cx="2133600" cy="1200329"/>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Service Provider</a:t>
            </a:r>
            <a:endParaRPr lang="en-US" sz="3600" dirty="0">
              <a:solidFill>
                <a:schemeClr val="tx1"/>
              </a:solidFill>
              <a:latin typeface="Tahoma" pitchFamily="34" charset="0"/>
              <a:cs typeface="Tahoma" pitchFamily="34" charset="0"/>
            </a:endParaRPr>
          </a:p>
        </p:txBody>
      </p:sp>
      <p:sp>
        <p:nvSpPr>
          <p:cNvPr id="10" name="TextBox 9"/>
          <p:cNvSpPr txBox="1"/>
          <p:nvPr/>
        </p:nvSpPr>
        <p:spPr>
          <a:xfrm>
            <a:off x="1752600" y="5181600"/>
            <a:ext cx="2438400" cy="646331"/>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Caregiver</a:t>
            </a:r>
            <a:endParaRPr lang="en-US" sz="3600" dirty="0">
              <a:solidFill>
                <a:schemeClr val="tx1"/>
              </a:solidFill>
              <a:latin typeface="Tahoma" pitchFamily="34" charset="0"/>
              <a:cs typeface="Tahoma" pitchFamily="34" charset="0"/>
            </a:endParaRPr>
          </a:p>
        </p:txBody>
      </p:sp>
      <p:cxnSp>
        <p:nvCxnSpPr>
          <p:cNvPr id="12" name="Straight Arrow Connector 11"/>
          <p:cNvCxnSpPr/>
          <p:nvPr/>
        </p:nvCxnSpPr>
        <p:spPr>
          <a:xfrm rot="5400000" flipH="1" flipV="1">
            <a:off x="3009900" y="3924300"/>
            <a:ext cx="1143000" cy="914400"/>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91000" y="5562600"/>
            <a:ext cx="1143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4914900" y="3924300"/>
            <a:ext cx="1143000" cy="762000"/>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322101">
            <a:off x="641475" y="1239946"/>
            <a:ext cx="2362200" cy="1569660"/>
          </a:xfrm>
          <a:prstGeom prst="rect">
            <a:avLst/>
          </a:prstGeom>
          <a:noFill/>
        </p:spPr>
        <p:txBody>
          <a:bodyPr wrap="square" rtlCol="0">
            <a:spAutoFit/>
          </a:bodyPr>
          <a:lstStyle/>
          <a:p>
            <a:pPr algn="ctr"/>
            <a:r>
              <a:rPr lang="en-US" sz="3200" dirty="0" smtClean="0">
                <a:solidFill>
                  <a:srgbClr val="C00000"/>
                </a:solidFill>
                <a:latin typeface="Arial" pitchFamily="34" charset="0"/>
                <a:cs typeface="Arial" pitchFamily="34" charset="0"/>
              </a:rPr>
              <a:t>The essence of intervention</a:t>
            </a:r>
            <a:endParaRPr lang="en-US" sz="3200" dirty="0">
              <a:solidFill>
                <a:srgbClr val="C00000"/>
              </a:solidFill>
              <a:latin typeface="Arial" pitchFamily="34" charset="0"/>
              <a:cs typeface="Arial" pitchFamily="34" charset="0"/>
            </a:endParaRPr>
          </a:p>
        </p:txBody>
      </p:sp>
      <p:sp>
        <p:nvSpPr>
          <p:cNvPr id="11" name="TextBox 10"/>
          <p:cNvSpPr txBox="1"/>
          <p:nvPr/>
        </p:nvSpPr>
        <p:spPr>
          <a:xfrm rot="532233">
            <a:off x="6089184" y="1617612"/>
            <a:ext cx="2286000" cy="1077218"/>
          </a:xfrm>
          <a:prstGeom prst="rect">
            <a:avLst/>
          </a:prstGeom>
          <a:noFill/>
        </p:spPr>
        <p:txBody>
          <a:bodyPr wrap="square" rtlCol="0">
            <a:spAutoFit/>
          </a:bodyPr>
          <a:lstStyle/>
          <a:p>
            <a:pPr algn="ctr"/>
            <a:r>
              <a:rPr lang="en-US" sz="3200" dirty="0" smtClean="0">
                <a:solidFill>
                  <a:srgbClr val="C00000"/>
                </a:solidFill>
                <a:latin typeface="Arial" pitchFamily="34" charset="0"/>
                <a:cs typeface="Arial" pitchFamily="34" charset="0"/>
              </a:rPr>
              <a:t>Variation:  EI</a:t>
            </a:r>
            <a:endParaRPr lang="en-US" sz="3200" dirty="0">
              <a:solidFill>
                <a:srgbClr val="C00000"/>
              </a:solidFill>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133600"/>
            <a:ext cx="2590800" cy="1447800"/>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marL="0" indent="0" algn="ctr">
              <a:buNone/>
            </a:pPr>
            <a:r>
              <a:rPr lang="en-US" sz="2800" dirty="0" smtClean="0"/>
              <a:t>Building measurement system</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TextBox 5"/>
          <p:cNvSpPr txBox="1"/>
          <p:nvPr/>
        </p:nvSpPr>
        <p:spPr>
          <a:xfrm>
            <a:off x="3200400" y="3429000"/>
            <a:ext cx="2590800" cy="1532334"/>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accent3">
                    <a:lumMod val="85000"/>
                  </a:schemeClr>
                </a:solidFill>
              </a:rPr>
              <a:t>Using data to improve programs</a:t>
            </a:r>
            <a:endParaRPr lang="en-US" sz="2800" dirty="0">
              <a:solidFill>
                <a:schemeClr val="accent3">
                  <a:lumMod val="85000"/>
                </a:schemeClr>
              </a:solidFill>
            </a:endParaRPr>
          </a:p>
        </p:txBody>
      </p:sp>
      <p:sp>
        <p:nvSpPr>
          <p:cNvPr id="7" name="TextBox 6"/>
          <p:cNvSpPr txBox="1"/>
          <p:nvPr/>
        </p:nvSpPr>
        <p:spPr>
          <a:xfrm>
            <a:off x="6248400" y="4114800"/>
            <a:ext cx="2590800" cy="2485787"/>
          </a:xfrm>
          <a:prstGeom prst="roundRect">
            <a:avLst/>
          </a:prstGeom>
          <a:solidFill>
            <a:srgbClr val="EABC68"/>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solidFill>
                  <a:schemeClr val="accent6">
                    <a:lumMod val="50000"/>
                  </a:schemeClr>
                </a:solidFill>
              </a:rPr>
              <a:t>Implementing and sustaining quality practices</a:t>
            </a:r>
            <a:endParaRPr lang="en-US" sz="2800" dirty="0">
              <a:solidFill>
                <a:schemeClr val="accent6">
                  <a:lumMod val="50000"/>
                </a:schemeClr>
              </a:solidFill>
            </a:endParaRP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50000"/>
          </a:srgbClr>
        </a:solidFill>
        <a:effectLst/>
      </p:bgPr>
    </p:bg>
    <p:spTree>
      <p:nvGrpSpPr>
        <p:cNvPr id="1" name=""/>
        <p:cNvGrpSpPr/>
        <p:nvPr/>
      </p:nvGrpSpPr>
      <p:grpSpPr>
        <a:xfrm>
          <a:off x="0" y="0"/>
          <a:ext cx="0" cy="0"/>
          <a:chOff x="0" y="0"/>
          <a:chExt cx="0" cy="0"/>
        </a:xfrm>
      </p:grpSpPr>
      <p:sp>
        <p:nvSpPr>
          <p:cNvPr id="7" name="Isosceles Triangle 6"/>
          <p:cNvSpPr/>
          <p:nvPr/>
        </p:nvSpPr>
        <p:spPr>
          <a:xfrm>
            <a:off x="914400" y="914400"/>
            <a:ext cx="7315200" cy="5410200"/>
          </a:xfrm>
          <a:prstGeom prst="triangle">
            <a:avLst>
              <a:gd name="adj" fmla="val 49744"/>
            </a:avLst>
          </a:prstGeom>
          <a:solidFill>
            <a:schemeClr val="accent6">
              <a:lumMod val="40000"/>
              <a:lumOff val="60000"/>
            </a:schemeClr>
          </a:solidFill>
          <a:ln w="5715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86200" y="2819400"/>
            <a:ext cx="1524000" cy="646331"/>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Child</a:t>
            </a:r>
            <a:endParaRPr lang="en-US" sz="3600" dirty="0">
              <a:solidFill>
                <a:schemeClr val="tx1"/>
              </a:solidFill>
              <a:latin typeface="Tahoma" pitchFamily="34" charset="0"/>
              <a:cs typeface="Tahoma" pitchFamily="34" charset="0"/>
            </a:endParaRPr>
          </a:p>
        </p:txBody>
      </p:sp>
      <p:sp>
        <p:nvSpPr>
          <p:cNvPr id="9" name="TextBox 8"/>
          <p:cNvSpPr txBox="1"/>
          <p:nvPr/>
        </p:nvSpPr>
        <p:spPr>
          <a:xfrm>
            <a:off x="5334000" y="4876800"/>
            <a:ext cx="2133600" cy="1200329"/>
          </a:xfrm>
          <a:prstGeom prst="rect">
            <a:avLst/>
          </a:prstGeom>
          <a:noFill/>
        </p:spPr>
        <p:txBody>
          <a:bodyPr wrap="square" rtlCol="0">
            <a:spAutoFit/>
          </a:bodyPr>
          <a:lstStyle/>
          <a:p>
            <a:r>
              <a:rPr lang="en-US" sz="3600" dirty="0" smtClean="0">
                <a:solidFill>
                  <a:schemeClr val="tx1"/>
                </a:solidFill>
                <a:latin typeface="Tahoma" pitchFamily="34" charset="0"/>
                <a:cs typeface="Tahoma" pitchFamily="34" charset="0"/>
              </a:rPr>
              <a:t>Service Provider</a:t>
            </a:r>
            <a:endParaRPr lang="en-US" sz="3600" dirty="0">
              <a:solidFill>
                <a:schemeClr val="tx1"/>
              </a:solidFill>
              <a:latin typeface="Tahoma" pitchFamily="34" charset="0"/>
              <a:cs typeface="Tahoma" pitchFamily="34" charset="0"/>
            </a:endParaRPr>
          </a:p>
        </p:txBody>
      </p:sp>
      <p:sp>
        <p:nvSpPr>
          <p:cNvPr id="10" name="TextBox 9"/>
          <p:cNvSpPr txBox="1"/>
          <p:nvPr/>
        </p:nvSpPr>
        <p:spPr>
          <a:xfrm>
            <a:off x="1752600" y="5181600"/>
            <a:ext cx="2438400" cy="646331"/>
          </a:xfrm>
          <a:prstGeom prst="rect">
            <a:avLst/>
          </a:prstGeom>
          <a:noFill/>
        </p:spPr>
        <p:txBody>
          <a:bodyPr wrap="square" rtlCol="0">
            <a:spAutoFit/>
          </a:bodyPr>
          <a:lstStyle/>
          <a:p>
            <a:r>
              <a:rPr lang="en-US" sz="3600" dirty="0" smtClean="0">
                <a:solidFill>
                  <a:schemeClr val="bg1">
                    <a:lumMod val="75000"/>
                  </a:schemeClr>
                </a:solidFill>
                <a:latin typeface="Tahoma" pitchFamily="34" charset="0"/>
                <a:cs typeface="Tahoma" pitchFamily="34" charset="0"/>
              </a:rPr>
              <a:t>Caregiver</a:t>
            </a:r>
            <a:endParaRPr lang="en-US" sz="3600" dirty="0">
              <a:solidFill>
                <a:schemeClr val="bg1">
                  <a:lumMod val="75000"/>
                </a:schemeClr>
              </a:solidFill>
              <a:latin typeface="Tahoma" pitchFamily="34" charset="0"/>
              <a:cs typeface="Tahoma" pitchFamily="34" charset="0"/>
            </a:endParaRPr>
          </a:p>
        </p:txBody>
      </p:sp>
      <p:cxnSp>
        <p:nvCxnSpPr>
          <p:cNvPr id="12" name="Straight Arrow Connector 11"/>
          <p:cNvCxnSpPr/>
          <p:nvPr/>
        </p:nvCxnSpPr>
        <p:spPr>
          <a:xfrm rot="5400000" flipH="1" flipV="1">
            <a:off x="3009900" y="3924300"/>
            <a:ext cx="1143000" cy="914400"/>
          </a:xfrm>
          <a:prstGeom prst="straightConnector1">
            <a:avLst/>
          </a:prstGeom>
          <a:ln w="3810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5562600"/>
            <a:ext cx="1143000" cy="1588"/>
          </a:xfrm>
          <a:prstGeom prst="straightConnector1">
            <a:avLst/>
          </a:prstGeom>
          <a:ln w="3810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4914900" y="3924300"/>
            <a:ext cx="1143000" cy="76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322101">
            <a:off x="641475" y="1239946"/>
            <a:ext cx="2362200" cy="1569660"/>
          </a:xfrm>
          <a:prstGeom prst="rect">
            <a:avLst/>
          </a:prstGeom>
          <a:noFill/>
        </p:spPr>
        <p:txBody>
          <a:bodyPr wrap="square" rtlCol="0">
            <a:spAutoFit/>
          </a:bodyPr>
          <a:lstStyle/>
          <a:p>
            <a:pPr algn="ctr"/>
            <a:r>
              <a:rPr lang="en-US" sz="3200" dirty="0" smtClean="0">
                <a:solidFill>
                  <a:srgbClr val="C00000"/>
                </a:solidFill>
                <a:latin typeface="Arial" pitchFamily="34" charset="0"/>
                <a:cs typeface="Arial" pitchFamily="34" charset="0"/>
              </a:rPr>
              <a:t>The essence of intervention</a:t>
            </a:r>
            <a:endParaRPr lang="en-US" sz="3200" dirty="0">
              <a:solidFill>
                <a:srgbClr val="C00000"/>
              </a:solidFill>
              <a:latin typeface="Arial" pitchFamily="34" charset="0"/>
              <a:cs typeface="Arial" pitchFamily="34" charset="0"/>
            </a:endParaRPr>
          </a:p>
        </p:txBody>
      </p:sp>
      <p:sp>
        <p:nvSpPr>
          <p:cNvPr id="11" name="TextBox 10"/>
          <p:cNvSpPr txBox="1"/>
          <p:nvPr/>
        </p:nvSpPr>
        <p:spPr>
          <a:xfrm rot="983335">
            <a:off x="6248400" y="990600"/>
            <a:ext cx="2286000" cy="1077218"/>
          </a:xfrm>
          <a:prstGeom prst="rect">
            <a:avLst/>
          </a:prstGeom>
          <a:noFill/>
        </p:spPr>
        <p:txBody>
          <a:bodyPr wrap="square" rtlCol="0">
            <a:spAutoFit/>
          </a:bodyPr>
          <a:lstStyle/>
          <a:p>
            <a:pPr algn="ctr"/>
            <a:r>
              <a:rPr lang="en-US" sz="3200" dirty="0" smtClean="0">
                <a:solidFill>
                  <a:srgbClr val="C00000"/>
                </a:solidFill>
                <a:latin typeface="Arial" pitchFamily="34" charset="0"/>
                <a:cs typeface="Arial" pitchFamily="34" charset="0"/>
              </a:rPr>
              <a:t>Variation:  ECSE</a:t>
            </a:r>
            <a:endParaRPr lang="en-US" sz="3200" dirty="0">
              <a:solidFill>
                <a:srgbClr val="C00000"/>
              </a:solidFill>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228600" y="249714"/>
          <a:ext cx="8556732" cy="6608286"/>
        </p:xfrm>
        <a:graphic>
          <a:graphicData uri="http://schemas.openxmlformats.org/presentationml/2006/ole">
            <mc:AlternateContent xmlns:mc="http://schemas.openxmlformats.org/markup-compatibility/2006">
              <mc:Choice xmlns:v="urn:schemas-microsoft-com:vml" Requires="v">
                <p:oleObj spid="_x0000_s224259" name="Acrobat Document" r:id="rId4" imgW="7128000" imgH="5508000" progId="AcroExch.Document.7">
                  <p:embed/>
                </p:oleObj>
              </mc:Choice>
              <mc:Fallback>
                <p:oleObj name="Acrobat Document" r:id="rId4" imgW="7128000" imgH="550800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9714"/>
                        <a:ext cx="8556732" cy="6608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needed for program improvement</a:t>
            </a:r>
            <a:endParaRPr lang="en-US" dirty="0"/>
          </a:p>
        </p:txBody>
      </p:sp>
      <p:sp>
        <p:nvSpPr>
          <p:cNvPr id="8" name="Content Placeholder 7"/>
          <p:cNvSpPr>
            <a:spLocks noGrp="1"/>
          </p:cNvSpPr>
          <p:nvPr>
            <p:ph sz="half" idx="2"/>
          </p:nvPr>
        </p:nvSpPr>
        <p:spPr>
          <a:xfrm>
            <a:off x="990600" y="2819400"/>
            <a:ext cx="7620000" cy="3505200"/>
          </a:xfrm>
        </p:spPr>
        <p:txBody>
          <a:bodyPr/>
          <a:lstStyle/>
          <a:p>
            <a:pPr marL="463550" indent="-354013">
              <a:buNone/>
            </a:pPr>
            <a:r>
              <a:rPr lang="en-US" dirty="0" smtClean="0"/>
              <a:t>Data about programs and practices:</a:t>
            </a:r>
          </a:p>
          <a:p>
            <a:pPr lvl="1"/>
            <a:r>
              <a:rPr lang="en-US" sz="2800" dirty="0" smtClean="0"/>
              <a:t>What is going on in the triangle?</a:t>
            </a:r>
          </a:p>
          <a:p>
            <a:pPr lvl="1"/>
            <a:r>
              <a:rPr lang="en-US" sz="2800" dirty="0" smtClean="0"/>
              <a:t>Is it high quality? (AKA: is it effective? how close is it to the </a:t>
            </a:r>
            <a:r>
              <a:rPr lang="en-US" sz="2800" dirty="0" smtClean="0">
                <a:solidFill>
                  <a:srgbClr val="C00000"/>
                </a:solidFill>
              </a:rPr>
              <a:t>vision</a:t>
            </a:r>
            <a:r>
              <a:rPr lang="en-US" sz="2800" dirty="0" smtClean="0"/>
              <a:t> of what should be happening?)</a:t>
            </a:r>
          </a:p>
          <a:p>
            <a:pPr lvl="1"/>
            <a:r>
              <a:rPr lang="en-US" sz="2800" dirty="0" smtClean="0"/>
              <a:t>What do families think about what is happening in programs?</a:t>
            </a:r>
            <a:endParaRPr lang="en-US" sz="2800"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06712D2E-7C77-4AF2-8AD8-5058B673BD74}" type="slidenum">
              <a:rPr lang="en-US" smtClean="0"/>
              <a:pPr>
                <a:defRPr/>
              </a:pPr>
              <a:t>42</a:t>
            </a:fld>
            <a:endParaRPr lang="en-US" dirty="0"/>
          </a:p>
        </p:txBody>
      </p:sp>
      <p:sp>
        <p:nvSpPr>
          <p:cNvPr id="13" name="Text Box 6"/>
          <p:cNvSpPr txBox="1">
            <a:spLocks noGrp="1" noChangeArrowheads="1"/>
          </p:cNvSpPr>
          <p:nvPr>
            <p:ph idx="1"/>
          </p:nvPr>
        </p:nvSpPr>
        <p:spPr bwMode="auto">
          <a:xfrm>
            <a:off x="381000" y="914400"/>
            <a:ext cx="2057400" cy="1631216"/>
          </a:xfrm>
          <a:prstGeom prst="rect">
            <a:avLst/>
          </a:prstGeom>
          <a:solidFill>
            <a:schemeClr val="accent2">
              <a:lumMod val="60000"/>
              <a:lumOff val="40000"/>
            </a:schemeClr>
          </a:solidFill>
          <a:ln w="38100">
            <a:solidFill>
              <a:schemeClr val="accent1">
                <a:lumMod val="50000"/>
              </a:schemeClr>
            </a:solidFill>
            <a:miter lim="800000"/>
            <a:headEnd/>
            <a:tailEnd/>
          </a:ln>
          <a:effectLst/>
        </p:spPr>
        <p:txBody>
          <a:bodyPr wrap="square">
            <a:spAutoFit/>
          </a:bodyPr>
          <a:lstStyle/>
          <a:p>
            <a:pPr marL="0" indent="0" algn="ctr">
              <a:spcBef>
                <a:spcPct val="50000"/>
              </a:spcBef>
              <a:buNone/>
            </a:pPr>
            <a:r>
              <a:rPr lang="en-US" sz="2000" dirty="0">
                <a:solidFill>
                  <a:schemeClr val="bg1"/>
                </a:solidFill>
                <a:latin typeface="Tahoma" charset="0"/>
              </a:rPr>
              <a:t>High quality services and supports for children 0-5 and their families</a:t>
            </a:r>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vs. Practices</a:t>
            </a:r>
            <a:endParaRPr lang="en-US" dirty="0"/>
          </a:p>
        </p:txBody>
      </p:sp>
      <p:sp>
        <p:nvSpPr>
          <p:cNvPr id="3" name="Content Placeholder 2"/>
          <p:cNvSpPr>
            <a:spLocks noGrp="1"/>
          </p:cNvSpPr>
          <p:nvPr>
            <p:ph sz="half" idx="1"/>
          </p:nvPr>
        </p:nvSpPr>
        <p:spPr>
          <a:xfrm>
            <a:off x="533400" y="2057400"/>
            <a:ext cx="3657600" cy="3048000"/>
          </a:xfrm>
          <a:solidFill>
            <a:schemeClr val="accent2">
              <a:lumMod val="20000"/>
              <a:lumOff val="80000"/>
            </a:schemeClr>
          </a:solidFill>
        </p:spPr>
        <p:txBody>
          <a:bodyPr/>
          <a:lstStyle/>
          <a:p>
            <a:r>
              <a:rPr lang="en-US" dirty="0" smtClean="0"/>
              <a:t>Services </a:t>
            </a:r>
          </a:p>
          <a:p>
            <a:pPr lvl="1"/>
            <a:r>
              <a:rPr lang="en-US" dirty="0" smtClean="0"/>
              <a:t>Type (e.g., speech therapy)</a:t>
            </a:r>
          </a:p>
          <a:p>
            <a:pPr lvl="1"/>
            <a:r>
              <a:rPr lang="en-US" dirty="0" smtClean="0"/>
              <a:t>Setting</a:t>
            </a:r>
          </a:p>
          <a:p>
            <a:pPr lvl="1"/>
            <a:r>
              <a:rPr lang="en-US" dirty="0" smtClean="0"/>
              <a:t>Frequency</a:t>
            </a:r>
          </a:p>
          <a:p>
            <a:pPr lvl="1"/>
            <a:r>
              <a:rPr lang="en-US" dirty="0" smtClean="0"/>
              <a:t>Intensity</a:t>
            </a:r>
          </a:p>
          <a:p>
            <a:pPr lvl="1"/>
            <a:r>
              <a:rPr lang="en-US" dirty="0" smtClean="0"/>
              <a:t>Duration</a:t>
            </a:r>
          </a:p>
          <a:p>
            <a:pPr lvl="1"/>
            <a:endParaRPr lang="en-US" dirty="0"/>
          </a:p>
        </p:txBody>
      </p:sp>
      <p:sp>
        <p:nvSpPr>
          <p:cNvPr id="4" name="Content Placeholder 3"/>
          <p:cNvSpPr>
            <a:spLocks noGrp="1"/>
          </p:cNvSpPr>
          <p:nvPr>
            <p:ph sz="half" idx="2"/>
          </p:nvPr>
        </p:nvSpPr>
        <p:spPr>
          <a:xfrm>
            <a:off x="4495800" y="2057400"/>
            <a:ext cx="3657600" cy="3048000"/>
          </a:xfrm>
          <a:solidFill>
            <a:schemeClr val="accent1"/>
          </a:solidFill>
        </p:spPr>
        <p:txBody>
          <a:bodyPr/>
          <a:lstStyle/>
          <a:p>
            <a:r>
              <a:rPr lang="en-US" dirty="0" smtClean="0"/>
              <a:t>Practices</a:t>
            </a:r>
          </a:p>
          <a:p>
            <a:pPr marL="463550" lvl="1" indent="-6350">
              <a:buNone/>
            </a:pPr>
            <a:r>
              <a:rPr lang="en-US" dirty="0" smtClean="0"/>
              <a:t>The nature of the interaction between the provider and the child, the provider and the family, or all 3.</a:t>
            </a:r>
            <a:endParaRPr lang="en-US" dirty="0"/>
          </a:p>
        </p:txBody>
      </p:sp>
      <p:sp>
        <p:nvSpPr>
          <p:cNvPr id="5" name="TextBox 4"/>
          <p:cNvSpPr txBox="1"/>
          <p:nvPr/>
        </p:nvSpPr>
        <p:spPr>
          <a:xfrm>
            <a:off x="1295400" y="5181600"/>
            <a:ext cx="6400800" cy="1384995"/>
          </a:xfrm>
          <a:prstGeom prst="rect">
            <a:avLst/>
          </a:prstGeom>
          <a:noFill/>
        </p:spPr>
        <p:txBody>
          <a:bodyPr wrap="square" rtlCol="0">
            <a:spAutoFit/>
          </a:bodyPr>
          <a:lstStyle/>
          <a:p>
            <a:pPr>
              <a:buFont typeface="Arial" pitchFamily="34" charset="0"/>
              <a:buChar char="•"/>
            </a:pPr>
            <a:r>
              <a:rPr lang="en-US" sz="2800" dirty="0" smtClean="0"/>
              <a:t>What do you have data on?</a:t>
            </a:r>
          </a:p>
          <a:p>
            <a:pPr>
              <a:buFont typeface="Arial" pitchFamily="34" charset="0"/>
              <a:buChar char="•"/>
            </a:pPr>
            <a:r>
              <a:rPr lang="en-US" sz="2800" dirty="0" smtClean="0"/>
              <a:t>Which one is more important for child and family outcomes?</a:t>
            </a:r>
            <a:endParaRPr lang="en-US" sz="2800" dirty="0"/>
          </a:p>
        </p:txBody>
      </p: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need to measure the quality of EI and ECSE programs</a:t>
            </a:r>
            <a:endParaRPr lang="en-US" dirty="0"/>
          </a:p>
        </p:txBody>
      </p:sp>
      <p:sp>
        <p:nvSpPr>
          <p:cNvPr id="7" name="Content Placeholder 6"/>
          <p:cNvSpPr txBox="1">
            <a:spLocks noGrp="1"/>
          </p:cNvSpPr>
          <p:nvPr>
            <p:ph idx="1"/>
          </p:nvPr>
        </p:nvSpPr>
        <p:spPr>
          <a:xfrm>
            <a:off x="533400" y="2286000"/>
            <a:ext cx="7848600" cy="4327338"/>
          </a:xfrm>
          <a:prstGeom prst="rect">
            <a:avLst/>
          </a:prstGeom>
          <a:noFill/>
        </p:spPr>
        <p:txBody>
          <a:bodyPr wrap="square" rtlCol="0">
            <a:spAutoFit/>
          </a:bodyPr>
          <a:lstStyle/>
          <a:p>
            <a:r>
              <a:rPr lang="en-US" dirty="0" smtClean="0"/>
              <a:t>Quality = Effective practices</a:t>
            </a:r>
          </a:p>
          <a:p>
            <a:r>
              <a:rPr lang="en-US" dirty="0" smtClean="0"/>
              <a:t>Data on poor outcomes will indicate a problem but won’t tell you what the problem is.</a:t>
            </a:r>
          </a:p>
          <a:p>
            <a:r>
              <a:rPr lang="en-US" dirty="0" smtClean="0"/>
              <a:t>If you don’t know what problem is, can’t fix it.</a:t>
            </a:r>
          </a:p>
          <a:p>
            <a:r>
              <a:rPr lang="en-US" dirty="0" smtClean="0"/>
              <a:t>We need to be targeting improvements in quality.</a:t>
            </a:r>
            <a:endParaRPr lang="en-US" dirty="0"/>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developments in EC</a:t>
            </a:r>
            <a:endParaRPr lang="en-US" dirty="0"/>
          </a:p>
        </p:txBody>
      </p:sp>
      <p:sp>
        <p:nvSpPr>
          <p:cNvPr id="6" name="Content Placeholder 5"/>
          <p:cNvSpPr>
            <a:spLocks noGrp="1"/>
          </p:cNvSpPr>
          <p:nvPr>
            <p:ph sz="half" idx="1"/>
          </p:nvPr>
        </p:nvSpPr>
        <p:spPr>
          <a:xfrm>
            <a:off x="381000" y="2057400"/>
            <a:ext cx="4038600" cy="4267200"/>
          </a:xfrm>
          <a:solidFill>
            <a:srgbClr val="F3D9AB"/>
          </a:solidFill>
        </p:spPr>
        <p:txBody>
          <a:bodyPr/>
          <a:lstStyle/>
          <a:p>
            <a:pPr algn="ctr">
              <a:buNone/>
            </a:pPr>
            <a:r>
              <a:rPr lang="en-US" sz="3000" b="1" dirty="0" smtClean="0"/>
              <a:t>EI and ECSE</a:t>
            </a:r>
          </a:p>
          <a:p>
            <a:pPr algn="ctr">
              <a:buNone/>
            </a:pPr>
            <a:endParaRPr lang="en-US" sz="1600" dirty="0" smtClean="0"/>
          </a:p>
          <a:p>
            <a:r>
              <a:rPr lang="en-US" dirty="0" smtClean="0"/>
              <a:t>Ongoing data on child outcomes</a:t>
            </a:r>
          </a:p>
          <a:p>
            <a:r>
              <a:rPr lang="en-US" dirty="0" smtClean="0"/>
              <a:t>No data on program quality</a:t>
            </a:r>
          </a:p>
          <a:p>
            <a:r>
              <a:rPr lang="en-US" dirty="0" smtClean="0"/>
              <a:t>Some data on family perceptions and outcomes (EI)</a:t>
            </a:r>
          </a:p>
          <a:p>
            <a:endParaRPr lang="en-US" dirty="0"/>
          </a:p>
        </p:txBody>
      </p:sp>
      <p:sp>
        <p:nvSpPr>
          <p:cNvPr id="7" name="Content Placeholder 6"/>
          <p:cNvSpPr>
            <a:spLocks noGrp="1"/>
          </p:cNvSpPr>
          <p:nvPr>
            <p:ph sz="half" idx="2"/>
          </p:nvPr>
        </p:nvSpPr>
        <p:spPr>
          <a:xfrm>
            <a:off x="4572000" y="2057400"/>
            <a:ext cx="4267200" cy="4191000"/>
          </a:xfrm>
          <a:solidFill>
            <a:schemeClr val="accent4">
              <a:lumMod val="20000"/>
              <a:lumOff val="80000"/>
            </a:schemeClr>
          </a:solidFill>
        </p:spPr>
        <p:txBody>
          <a:bodyPr/>
          <a:lstStyle/>
          <a:p>
            <a:pPr algn="ctr">
              <a:buNone/>
            </a:pPr>
            <a:r>
              <a:rPr lang="en-US" sz="3000" b="1" dirty="0" smtClean="0"/>
              <a:t>Child care, Head Start</a:t>
            </a:r>
          </a:p>
          <a:p>
            <a:endParaRPr lang="en-US" sz="1600" dirty="0" smtClean="0"/>
          </a:p>
          <a:p>
            <a:r>
              <a:rPr lang="en-US" dirty="0" smtClean="0"/>
              <a:t>No data on child outcomes</a:t>
            </a:r>
          </a:p>
          <a:p>
            <a:r>
              <a:rPr lang="en-US" dirty="0" smtClean="0"/>
              <a:t>Ongoing data on program quality</a:t>
            </a:r>
          </a:p>
          <a:p>
            <a:r>
              <a:rPr lang="en-US" dirty="0" smtClean="0"/>
              <a:t>Some data on family perceptions</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375B5C1F-A8C5-424E-9894-3AA0CD7A156E}" type="slidenum">
              <a:rPr lang="en-US" smtClean="0"/>
              <a:pPr>
                <a:defRPr/>
              </a:pPr>
              <a:t>45</a:t>
            </a:fld>
            <a:endParaRPr lang="en-US" dirty="0"/>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related to data on program quality for EI and ECSE</a:t>
            </a:r>
            <a:endParaRPr lang="en-US" dirty="0"/>
          </a:p>
        </p:txBody>
      </p:sp>
      <p:sp>
        <p:nvSpPr>
          <p:cNvPr id="7" name="Content Placeholder 6"/>
          <p:cNvSpPr>
            <a:spLocks noGrp="1"/>
          </p:cNvSpPr>
          <p:nvPr>
            <p:ph idx="1"/>
          </p:nvPr>
        </p:nvSpPr>
        <p:spPr/>
        <p:txBody>
          <a:bodyPr/>
          <a:lstStyle/>
          <a:p>
            <a:r>
              <a:rPr lang="en-US" dirty="0" smtClean="0"/>
              <a:t>Reaching agreement on what constitutes quality</a:t>
            </a:r>
          </a:p>
          <a:p>
            <a:r>
              <a:rPr lang="en-US" dirty="0" smtClean="0"/>
              <a:t>Need tools to measure quality</a:t>
            </a:r>
          </a:p>
          <a:p>
            <a:r>
              <a:rPr lang="en-US" dirty="0" smtClean="0"/>
              <a:t>Addressing quality for a population with diverse needs receiving individualized services</a:t>
            </a:r>
          </a:p>
          <a:p>
            <a:pPr lvl="1"/>
            <a:r>
              <a:rPr lang="en-US" dirty="0" smtClean="0"/>
              <a:t>Is quality unique to every child and family?</a:t>
            </a:r>
            <a:endParaRPr lang="en-US" dirty="0"/>
          </a:p>
        </p:txBody>
      </p:sp>
      <p:sp>
        <p:nvSpPr>
          <p:cNvPr id="6" name="Slide Number Placeholder 5"/>
          <p:cNvSpPr>
            <a:spLocks noGrp="1"/>
          </p:cNvSpPr>
          <p:nvPr>
            <p:ph type="sldNum" sz="quarter" idx="10"/>
          </p:nvPr>
        </p:nvSpPr>
        <p:spPr/>
        <p:txBody>
          <a:bodyPr/>
          <a:lstStyle/>
          <a:p>
            <a:pPr>
              <a:defRPr/>
            </a:pPr>
            <a:fld id="{BB0CB9C9-56F6-4ADD-B4A8-649640E21AF5}"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2514600"/>
          <a:ext cx="8229600" cy="3662680"/>
        </p:xfrm>
        <a:graphic>
          <a:graphicData uri="http://schemas.openxmlformats.org/drawingml/2006/table">
            <a:tbl>
              <a:tblPr firstRow="1" bandRow="1">
                <a:tableStyleId>{F2DE63D5-997A-4646-A377-4702673A728D}</a:tableStyleId>
              </a:tblPr>
              <a:tblGrid>
                <a:gridCol w="1524000"/>
                <a:gridCol w="39624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r>
                        <a:rPr lang="en-US" dirty="0" smtClean="0"/>
                        <a:t>Tuesday, 10:30-12:00</a:t>
                      </a:r>
                      <a:endParaRPr lang="en-US" dirty="0"/>
                    </a:p>
                  </a:txBody>
                  <a:tcPr/>
                </a:tc>
                <a:tc>
                  <a:txBody>
                    <a:bodyPr/>
                    <a:lstStyle/>
                    <a:p>
                      <a:r>
                        <a:rPr lang="en-US" dirty="0" smtClean="0"/>
                        <a:t>Program Quality</a:t>
                      </a:r>
                      <a:r>
                        <a:rPr lang="en-US" baseline="0" dirty="0" smtClean="0"/>
                        <a:t> and Child Outcomes:  The Role of Quality Improvement Systems and Its Relationship to Early Childhood Special Education </a:t>
                      </a:r>
                    </a:p>
                  </a:txBody>
                  <a:tcPr/>
                </a:tc>
                <a:tc>
                  <a:txBody>
                    <a:bodyPr/>
                    <a:lstStyle/>
                    <a:p>
                      <a:r>
                        <a:rPr lang="en-US" dirty="0" smtClean="0"/>
                        <a:t>Rena </a:t>
                      </a:r>
                      <a:r>
                        <a:rPr lang="en-US" dirty="0" err="1" smtClean="0"/>
                        <a:t>Hallam</a:t>
                      </a:r>
                      <a:endParaRPr lang="en-US" dirty="0" smtClean="0"/>
                    </a:p>
                    <a:p>
                      <a:r>
                        <a:rPr lang="en-US" dirty="0" smtClean="0"/>
                        <a:t>Kelly Maxwell</a:t>
                      </a:r>
                    </a:p>
                    <a:p>
                      <a:r>
                        <a:rPr lang="en-US" dirty="0" smtClean="0"/>
                        <a:t>Donna </a:t>
                      </a:r>
                      <a:r>
                        <a:rPr lang="en-US" dirty="0" err="1" smtClean="0"/>
                        <a:t>Spiker</a:t>
                      </a:r>
                      <a:endParaRPr lang="en-US" dirty="0" smtClean="0"/>
                    </a:p>
                    <a:p>
                      <a:r>
                        <a:rPr lang="en-US" dirty="0" smtClean="0"/>
                        <a:t>Verna Thompson</a:t>
                      </a:r>
                      <a:endParaRPr lang="en-US" dirty="0"/>
                    </a:p>
                  </a:txBody>
                  <a:tcPr/>
                </a:tc>
              </a:tr>
              <a:tr h="370840">
                <a:tc>
                  <a:txBody>
                    <a:bodyPr/>
                    <a:lstStyle/>
                    <a:p>
                      <a:r>
                        <a:rPr lang="en-US" dirty="0" smtClean="0"/>
                        <a:t>Tuesday,</a:t>
                      </a:r>
                    </a:p>
                    <a:p>
                      <a:r>
                        <a:rPr lang="en-US" dirty="0" smtClean="0"/>
                        <a:t>1:30-2:45</a:t>
                      </a:r>
                      <a:endParaRPr lang="en-US" dirty="0"/>
                    </a:p>
                  </a:txBody>
                  <a:tcPr>
                    <a:solidFill>
                      <a:srgbClr val="FFFF99"/>
                    </a:solidFill>
                  </a:tcPr>
                </a:tc>
                <a:tc>
                  <a:txBody>
                    <a:bodyPr/>
                    <a:lstStyle/>
                    <a:p>
                      <a:r>
                        <a:rPr lang="en-US" baseline="0" dirty="0" smtClean="0"/>
                        <a:t>It’s Getting Better All the Time:  Look at Practice Quality to Improve Outcomes</a:t>
                      </a:r>
                    </a:p>
                  </a:txBody>
                  <a:tcPr>
                    <a:solidFill>
                      <a:srgbClr val="FFFF99"/>
                    </a:solidFill>
                  </a:tcPr>
                </a:tc>
                <a:tc>
                  <a:txBody>
                    <a:bodyPr/>
                    <a:lstStyle/>
                    <a:p>
                      <a:r>
                        <a:rPr lang="en-US" dirty="0" smtClean="0"/>
                        <a:t>Robin </a:t>
                      </a:r>
                      <a:r>
                        <a:rPr lang="en-US" dirty="0" err="1" smtClean="0"/>
                        <a:t>McWilliam</a:t>
                      </a:r>
                      <a:endParaRPr lang="en-US" dirty="0"/>
                    </a:p>
                  </a:txBody>
                  <a:tcPr>
                    <a:solidFill>
                      <a:srgbClr val="FFFF99"/>
                    </a:solidFill>
                  </a:tcPr>
                </a:tc>
              </a:tr>
              <a:tr h="370840">
                <a:tc>
                  <a:txBody>
                    <a:bodyPr/>
                    <a:lstStyle/>
                    <a:p>
                      <a:r>
                        <a:rPr lang="en-US" dirty="0" smtClean="0"/>
                        <a:t>Tuesday,</a:t>
                      </a:r>
                      <a:r>
                        <a:rPr lang="en-US" baseline="0" dirty="0" smtClean="0"/>
                        <a:t> 3:15-4:30</a:t>
                      </a:r>
                      <a:endParaRPr lang="en-US" dirty="0"/>
                    </a:p>
                  </a:txBody>
                  <a:tcPr/>
                </a:tc>
                <a:tc>
                  <a:txBody>
                    <a:bodyPr/>
                    <a:lstStyle/>
                    <a:p>
                      <a:r>
                        <a:rPr lang="en-US" dirty="0" smtClean="0"/>
                        <a:t>Quality</a:t>
                      </a:r>
                      <a:r>
                        <a:rPr lang="en-US" baseline="0" dirty="0" smtClean="0"/>
                        <a:t> Practices for Preschoolers with Disabilities:  How Do You Know It When You See It?</a:t>
                      </a:r>
                    </a:p>
                  </a:txBody>
                  <a:tcPr/>
                </a:tc>
                <a:tc>
                  <a:txBody>
                    <a:bodyPr/>
                    <a:lstStyle/>
                    <a:p>
                      <a:r>
                        <a:rPr lang="en-US" dirty="0" smtClean="0"/>
                        <a:t>Debbie </a:t>
                      </a:r>
                      <a:r>
                        <a:rPr lang="en-US" dirty="0" err="1" smtClean="0"/>
                        <a:t>Cate</a:t>
                      </a:r>
                      <a:endParaRPr lang="en-US" dirty="0" smtClean="0"/>
                    </a:p>
                    <a:p>
                      <a:r>
                        <a:rPr lang="en-US" dirty="0" smtClean="0"/>
                        <a:t>Kathy Hebbeler</a:t>
                      </a:r>
                    </a:p>
                    <a:p>
                      <a:r>
                        <a:rPr lang="en-US" dirty="0" smtClean="0"/>
                        <a:t>Megan</a:t>
                      </a:r>
                      <a:r>
                        <a:rPr lang="en-US" baseline="0" dirty="0" smtClean="0"/>
                        <a:t> </a:t>
                      </a:r>
                      <a:r>
                        <a:rPr lang="en-US" baseline="0" dirty="0" err="1" smtClean="0"/>
                        <a:t>Vinh</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618854">
            <a:off x="301714" y="1070365"/>
            <a:ext cx="1828800" cy="1015663"/>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Defining and Measuring Quality</a:t>
            </a:r>
            <a:endParaRPr lang="en-US" sz="2000" dirty="0"/>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wish list (continued)</a:t>
            </a:r>
            <a:endParaRPr lang="en-US" dirty="0"/>
          </a:p>
        </p:txBody>
      </p:sp>
      <p:sp>
        <p:nvSpPr>
          <p:cNvPr id="8" name="Content Placeholder 7"/>
          <p:cNvSpPr>
            <a:spLocks noGrp="1"/>
          </p:cNvSpPr>
          <p:nvPr>
            <p:ph idx="1"/>
          </p:nvPr>
        </p:nvSpPr>
        <p:spPr/>
        <p:txBody>
          <a:bodyPr/>
          <a:lstStyle/>
          <a:p>
            <a:r>
              <a:rPr lang="en-US" dirty="0" smtClean="0"/>
              <a:t>Cost data</a:t>
            </a:r>
          </a:p>
          <a:p>
            <a:r>
              <a:rPr lang="en-US" dirty="0" smtClean="0"/>
              <a:t>Need to be able to compute what services cost </a:t>
            </a:r>
          </a:p>
          <a:p>
            <a:r>
              <a:rPr lang="en-US" dirty="0" smtClean="0"/>
              <a:t>Need to be able to compare costs for different children, different delivery approaches</a:t>
            </a:r>
          </a:p>
          <a:p>
            <a:r>
              <a:rPr lang="en-US" dirty="0" smtClean="0"/>
              <a:t>Need to know if some ways of delivering services are more cost effective</a:t>
            </a:r>
            <a:endParaRPr lang="en-US" dirty="0"/>
          </a:p>
        </p:txBody>
      </p:sp>
      <p:sp>
        <p:nvSpPr>
          <p:cNvPr id="6" name="Slide Number Placeholder 5"/>
          <p:cNvSpPr>
            <a:spLocks noGrp="1"/>
          </p:cNvSpPr>
          <p:nvPr>
            <p:ph type="sldNum" sz="quarter" idx="10"/>
          </p:nvPr>
        </p:nvSpPr>
        <p:spPr/>
        <p:txBody>
          <a:bodyPr/>
          <a:lstStyle/>
          <a:p>
            <a:pPr>
              <a:defRPr/>
            </a:pPr>
            <a:fld id="{BB0CB9C9-56F6-4ADD-B4A8-649640E21AF5}"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77200" cy="1143000"/>
          </a:xfrm>
        </p:spPr>
        <p:txBody>
          <a:bodyPr/>
          <a:lstStyle/>
          <a:p>
            <a:r>
              <a:rPr lang="en-US" sz="3200" dirty="0" smtClean="0"/>
              <a:t>Growing recognition of the power of </a:t>
            </a:r>
            <a:br>
              <a:rPr lang="en-US" sz="3200" dirty="0" smtClean="0"/>
            </a:br>
            <a:r>
              <a:rPr lang="en-US" sz="3200" dirty="0" smtClean="0"/>
              <a:t>comprehensive state level data systems</a:t>
            </a:r>
            <a:endParaRPr lang="en-US" sz="3200" dirty="0"/>
          </a:p>
        </p:txBody>
      </p:sp>
      <p:sp>
        <p:nvSpPr>
          <p:cNvPr id="3" name="Content Placeholder 2"/>
          <p:cNvSpPr>
            <a:spLocks noGrp="1"/>
          </p:cNvSpPr>
          <p:nvPr>
            <p:ph idx="1"/>
          </p:nvPr>
        </p:nvSpPr>
        <p:spPr>
          <a:xfrm>
            <a:off x="457200" y="1981200"/>
            <a:ext cx="8229600" cy="4191000"/>
          </a:xfrm>
        </p:spPr>
        <p:txBody>
          <a:bodyPr/>
          <a:lstStyle/>
          <a:p>
            <a:r>
              <a:rPr lang="en-US" sz="2800" dirty="0" smtClean="0"/>
              <a:t>National movement to build state level longitudinal data set</a:t>
            </a:r>
          </a:p>
          <a:p>
            <a:pPr lvl="1"/>
            <a:r>
              <a:rPr lang="en-US" sz="2400" dirty="0" smtClean="0"/>
              <a:t>Grants from US Dept of Education</a:t>
            </a:r>
          </a:p>
          <a:p>
            <a:r>
              <a:rPr lang="en-US" sz="2800" dirty="0" smtClean="0"/>
              <a:t>Emphasis in EC on cross agency data sets and data sharing</a:t>
            </a:r>
          </a:p>
          <a:p>
            <a:pPr lvl="1"/>
            <a:r>
              <a:rPr lang="en-US" sz="2400" dirty="0" smtClean="0"/>
              <a:t>Early Childhood Data Collaborative</a:t>
            </a:r>
          </a:p>
          <a:p>
            <a:r>
              <a:rPr lang="en-US" sz="2800" dirty="0" smtClean="0"/>
              <a:t>With the right data elements, these data sets will be able to address “what works for whom under what circumstances?” across many EC programs</a:t>
            </a:r>
            <a:endParaRPr lang="en-US" sz="2800"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49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467600" cy="3886200"/>
          </a:xfrm>
          <a:prstGeom prst="round2DiagRect">
            <a:avLst/>
          </a:prstGeom>
          <a:solidFill>
            <a:srgbClr val="FFE9A3"/>
          </a:solidFill>
          <a:ln>
            <a:solidFill>
              <a:srgbClr val="EABC68"/>
            </a:solidFill>
          </a:ln>
        </p:spPr>
        <p:txBody>
          <a:bodyPr/>
          <a:lstStyle/>
          <a:p>
            <a:pPr>
              <a:buNone/>
            </a:pPr>
            <a:r>
              <a:rPr lang="en-US" dirty="0" smtClean="0"/>
              <a:t>If you had to identify, in one word, the reason why the human race has not achieved, and never will achieve, its full potential, that word would be 'meetings.' "</a:t>
            </a:r>
          </a:p>
          <a:p>
            <a:pPr algn="r">
              <a:buNone/>
            </a:pPr>
            <a:r>
              <a:rPr lang="en-US" b="1" dirty="0" smtClean="0"/>
              <a:t>--Dave Barry,</a:t>
            </a:r>
            <a:br>
              <a:rPr lang="en-US" b="1" dirty="0" smtClean="0"/>
            </a:br>
            <a:r>
              <a:rPr lang="en-US" b="1" dirty="0" smtClean="0"/>
              <a:t>American author and columnist</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143000"/>
          </a:xfrm>
        </p:spPr>
        <p:txBody>
          <a:bodyPr/>
          <a:lstStyle/>
          <a:p>
            <a:r>
              <a:rPr lang="en-US" sz="3200" dirty="0" smtClean="0"/>
              <a:t/>
            </a:r>
            <a:br>
              <a:rPr lang="en-US" sz="3200" dirty="0" smtClean="0"/>
            </a:br>
            <a:r>
              <a:rPr lang="en-US" sz="3200" dirty="0" smtClean="0"/>
              <a:t>Want to learn more? </a:t>
            </a:r>
            <a:br>
              <a:rPr lang="en-US" sz="3200" dirty="0" smtClean="0"/>
            </a:br>
            <a:r>
              <a:rPr lang="en-US" sz="3200" dirty="0" smtClean="0"/>
              <a:t>There’s a session for that!</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533400" y="1981200"/>
          <a:ext cx="8229600" cy="4307840"/>
        </p:xfrm>
        <a:graphic>
          <a:graphicData uri="http://schemas.openxmlformats.org/drawingml/2006/table">
            <a:tbl>
              <a:tblPr firstRow="1" bandRow="1">
                <a:tableStyleId>{F2DE63D5-997A-4646-A377-4702673A728D}</a:tableStyleId>
              </a:tblPr>
              <a:tblGrid>
                <a:gridCol w="1905000"/>
                <a:gridCol w="3581400"/>
                <a:gridCol w="2743200"/>
              </a:tblGrid>
              <a:tr h="370840">
                <a:tc>
                  <a:txBody>
                    <a:bodyPr/>
                    <a:lstStyle/>
                    <a:p>
                      <a:r>
                        <a:rPr lang="en-US" dirty="0" smtClean="0"/>
                        <a:t>When</a:t>
                      </a:r>
                      <a:endParaRPr lang="en-US" dirty="0"/>
                    </a:p>
                  </a:txBody>
                  <a:tcPr/>
                </a:tc>
                <a:tc>
                  <a:txBody>
                    <a:bodyPr/>
                    <a:lstStyle/>
                    <a:p>
                      <a:r>
                        <a:rPr lang="en-US" dirty="0" smtClean="0"/>
                        <a:t>What</a:t>
                      </a:r>
                      <a:endParaRPr lang="en-US" dirty="0"/>
                    </a:p>
                  </a:txBody>
                  <a:tcPr/>
                </a:tc>
                <a:tc>
                  <a:txBody>
                    <a:bodyPr/>
                    <a:lstStyle/>
                    <a:p>
                      <a:r>
                        <a:rPr lang="en-US" dirty="0" smtClean="0"/>
                        <a:t>Who</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Tuesday, </a:t>
                      </a:r>
                    </a:p>
                    <a:p>
                      <a:r>
                        <a:rPr lang="en-US" dirty="0" smtClean="0"/>
                        <a:t>9:00 – 10:00</a:t>
                      </a:r>
                      <a:endParaRPr lang="en-US" dirty="0"/>
                    </a:p>
                  </a:txBody>
                  <a:tcPr>
                    <a:solidFill>
                      <a:srgbClr val="FFFF99"/>
                    </a:solidFill>
                  </a:tcPr>
                </a:tc>
                <a:tc>
                  <a:txBody>
                    <a:bodyPr/>
                    <a:lstStyle/>
                    <a:p>
                      <a:r>
                        <a:rPr lang="en-US" dirty="0" smtClean="0"/>
                        <a:t>ECE Data Systems: the Framework, the Realities,</a:t>
                      </a:r>
                      <a:r>
                        <a:rPr lang="en-US" baseline="0" dirty="0" smtClean="0"/>
                        <a:t> and the Possibilities</a:t>
                      </a:r>
                      <a:endParaRPr lang="en-US" dirty="0"/>
                    </a:p>
                  </a:txBody>
                  <a:tcPr>
                    <a:solidFill>
                      <a:srgbClr val="FFFF99"/>
                    </a:solidFill>
                  </a:tcPr>
                </a:tc>
                <a:tc>
                  <a:txBody>
                    <a:bodyPr/>
                    <a:lstStyle/>
                    <a:p>
                      <a:r>
                        <a:rPr lang="en-US" dirty="0" smtClean="0"/>
                        <a:t>Phil </a:t>
                      </a:r>
                      <a:r>
                        <a:rPr lang="en-US" dirty="0" err="1" smtClean="0"/>
                        <a:t>Sirinides</a:t>
                      </a:r>
                      <a:endParaRPr lang="en-US" dirty="0" smtClean="0"/>
                    </a:p>
                    <a:p>
                      <a:r>
                        <a:rPr lang="en-US" dirty="0" smtClean="0"/>
                        <a:t>Albert Watt</a:t>
                      </a:r>
                      <a:endParaRPr lang="en-US" dirty="0"/>
                    </a:p>
                  </a:txBody>
                  <a:tcPr>
                    <a:solidFill>
                      <a:srgbClr val="FFFF99"/>
                    </a:solidFill>
                  </a:tcPr>
                </a:tc>
              </a:tr>
              <a:tr h="370840">
                <a:tc>
                  <a:txBody>
                    <a:bodyPr/>
                    <a:lstStyle/>
                    <a:p>
                      <a:r>
                        <a:rPr lang="en-US" dirty="0" smtClean="0"/>
                        <a:t>Tuesday,</a:t>
                      </a:r>
                      <a:r>
                        <a:rPr lang="en-US" baseline="0" dirty="0" smtClean="0"/>
                        <a:t> </a:t>
                      </a:r>
                    </a:p>
                    <a:p>
                      <a:r>
                        <a:rPr lang="en-US" baseline="0" dirty="0" smtClean="0"/>
                        <a:t>10:30 – 12:00</a:t>
                      </a:r>
                      <a:endParaRPr lang="en-US" dirty="0"/>
                    </a:p>
                  </a:txBody>
                  <a:tcPr/>
                </a:tc>
                <a:tc>
                  <a:txBody>
                    <a:bodyPr/>
                    <a:lstStyle/>
                    <a:p>
                      <a:r>
                        <a:rPr lang="en-US" dirty="0" smtClean="0"/>
                        <a:t>Know Thy</a:t>
                      </a:r>
                      <a:r>
                        <a:rPr lang="en-US" baseline="0" dirty="0" smtClean="0"/>
                        <a:t> Children Well:  A Three State Panel Discussion About Early Childhood Data Collection</a:t>
                      </a:r>
                      <a:endParaRPr lang="en-US" dirty="0"/>
                    </a:p>
                  </a:txBody>
                  <a:tcPr/>
                </a:tc>
                <a:tc>
                  <a:txBody>
                    <a:bodyPr/>
                    <a:lstStyle/>
                    <a:p>
                      <a:r>
                        <a:rPr lang="en-US" dirty="0" smtClean="0"/>
                        <a:t>Baron Holmes</a:t>
                      </a:r>
                    </a:p>
                    <a:p>
                      <a:r>
                        <a:rPr lang="en-US" dirty="0" smtClean="0"/>
                        <a:t>Susan</a:t>
                      </a:r>
                      <a:r>
                        <a:rPr lang="en-US" baseline="0" dirty="0" smtClean="0"/>
                        <a:t> </a:t>
                      </a:r>
                      <a:r>
                        <a:rPr lang="en-US" baseline="0" dirty="0" err="1" smtClean="0"/>
                        <a:t>Ilgren</a:t>
                      </a:r>
                      <a:endParaRPr lang="en-US" baseline="0" dirty="0" smtClean="0"/>
                    </a:p>
                    <a:p>
                      <a:r>
                        <a:rPr lang="en-US" baseline="0" dirty="0" smtClean="0"/>
                        <a:t>Phil </a:t>
                      </a:r>
                      <a:r>
                        <a:rPr lang="en-US" baseline="0" dirty="0" err="1" smtClean="0"/>
                        <a:t>Koshkin</a:t>
                      </a:r>
                      <a:endParaRPr lang="en-US" baseline="0" dirty="0" smtClean="0"/>
                    </a:p>
                    <a:p>
                      <a:r>
                        <a:rPr lang="en-US" baseline="0" dirty="0" smtClean="0"/>
                        <a:t>Phil </a:t>
                      </a:r>
                      <a:r>
                        <a:rPr lang="en-US" baseline="0" dirty="0" err="1" smtClean="0"/>
                        <a:t>Sirinides</a:t>
                      </a:r>
                      <a:endParaRPr lang="en-US" dirty="0"/>
                    </a:p>
                  </a:txBody>
                  <a:tcPr/>
                </a:tc>
              </a:tr>
              <a:tr h="370840">
                <a:tc>
                  <a:txBody>
                    <a:bodyPr/>
                    <a:lstStyle/>
                    <a:p>
                      <a:r>
                        <a:rPr lang="en-US" dirty="0" smtClean="0"/>
                        <a:t>Tuesday</a:t>
                      </a:r>
                    </a:p>
                    <a:p>
                      <a:r>
                        <a:rPr lang="en-US" dirty="0" smtClean="0"/>
                        <a:t>3:15 – 4:30</a:t>
                      </a:r>
                      <a:endParaRPr lang="en-US" dirty="0"/>
                    </a:p>
                  </a:txBody>
                  <a:tcPr/>
                </a:tc>
                <a:tc>
                  <a:txBody>
                    <a:bodyPr/>
                    <a:lstStyle/>
                    <a:p>
                      <a:r>
                        <a:rPr lang="en-US" dirty="0" smtClean="0"/>
                        <a:t>To See What Condition</a:t>
                      </a:r>
                      <a:r>
                        <a:rPr lang="en-US" baseline="0" dirty="0" smtClean="0"/>
                        <a:t> Our Condition is In…Aligning Child and Family Outcomes Across Early Learning and Development Systems</a:t>
                      </a:r>
                      <a:endParaRPr lang="en-US" dirty="0"/>
                    </a:p>
                  </a:txBody>
                  <a:tcPr/>
                </a:tc>
                <a:tc>
                  <a:txBody>
                    <a:bodyPr/>
                    <a:lstStyle/>
                    <a:p>
                      <a:r>
                        <a:rPr lang="en-US" dirty="0" smtClean="0"/>
                        <a:t>Geoffrey Nagle</a:t>
                      </a:r>
                    </a:p>
                    <a:p>
                      <a:r>
                        <a:rPr lang="en-US" dirty="0" smtClean="0"/>
                        <a:t>Cindy</a:t>
                      </a:r>
                      <a:r>
                        <a:rPr lang="en-US" baseline="0" dirty="0" smtClean="0"/>
                        <a:t> </a:t>
                      </a:r>
                      <a:r>
                        <a:rPr lang="en-US" baseline="0" dirty="0" err="1" smtClean="0"/>
                        <a:t>Oser</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TextBox 6"/>
          <p:cNvSpPr txBox="1"/>
          <p:nvPr/>
        </p:nvSpPr>
        <p:spPr>
          <a:xfrm rot="20063360">
            <a:off x="139356" y="760435"/>
            <a:ext cx="1828800" cy="707886"/>
          </a:xfrm>
          <a:prstGeom prst="rect">
            <a:avLst/>
          </a:prstGeom>
          <a:solidFill>
            <a:srgbClr val="FF0000"/>
          </a:solidFill>
        </p:spPr>
        <p:txBody>
          <a:bodyPr wrap="square" rtlCol="0">
            <a:sp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 Wide </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 Long</a:t>
            </a:r>
            <a:endParaRPr lang="en-US" sz="2000" dirty="0"/>
          </a:p>
        </p:txBody>
      </p:sp>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57400"/>
            <a:ext cx="7924800" cy="4191000"/>
          </a:xfrm>
        </p:spPr>
        <p:txBody>
          <a:bodyPr/>
          <a:lstStyle/>
          <a:p>
            <a:pPr>
              <a:buNone/>
            </a:pPr>
            <a:endParaRPr lang="en-US" dirty="0" smtClean="0"/>
          </a:p>
          <a:p>
            <a:pPr>
              <a:buNone/>
            </a:pPr>
            <a:endParaRPr lang="en-US" dirty="0" smtClean="0"/>
          </a:p>
          <a:p>
            <a:pPr>
              <a:buNone/>
            </a:pPr>
            <a:endParaRPr lang="en-US" dirty="0" smtClean="0"/>
          </a:p>
          <a:p>
            <a:pPr algn="r">
              <a:buNone/>
            </a:pPr>
            <a:r>
              <a:rPr lang="en-US" sz="4400" b="1" dirty="0" smtClean="0">
                <a:ln w="11430"/>
                <a:solidFill>
                  <a:schemeClr val="accent1">
                    <a:lumMod val="50000"/>
                  </a:schemeClr>
                </a:solidFill>
                <a:effectLst>
                  <a:outerShdw blurRad="50800" dist="39000" dir="5460000" algn="tl">
                    <a:srgbClr val="000000">
                      <a:alpha val="38000"/>
                    </a:srgbClr>
                  </a:outerShdw>
                </a:effectLst>
              </a:rPr>
              <a:t>Repeat as Needed</a:t>
            </a:r>
            <a:endParaRPr lang="en-US" sz="4400"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133600"/>
            <a:ext cx="2590800" cy="1447800"/>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marL="0" indent="0" algn="ctr">
              <a:buNone/>
            </a:pPr>
            <a:r>
              <a:rPr lang="en-US" sz="2800" dirty="0" smtClean="0"/>
              <a:t>Building measurement system</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TextBox 5"/>
          <p:cNvSpPr txBox="1"/>
          <p:nvPr/>
        </p:nvSpPr>
        <p:spPr>
          <a:xfrm>
            <a:off x="3200400" y="3429000"/>
            <a:ext cx="2590800" cy="1532334"/>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accent3">
                    <a:lumMod val="85000"/>
                  </a:schemeClr>
                </a:solidFill>
              </a:rPr>
              <a:t>Using data to improve programs</a:t>
            </a:r>
            <a:endParaRPr lang="en-US" sz="2800" dirty="0">
              <a:solidFill>
                <a:schemeClr val="accent3">
                  <a:lumMod val="85000"/>
                </a:schemeClr>
              </a:solidFill>
            </a:endParaRPr>
          </a:p>
        </p:txBody>
      </p:sp>
      <p:sp>
        <p:nvSpPr>
          <p:cNvPr id="7" name="TextBox 6"/>
          <p:cNvSpPr txBox="1"/>
          <p:nvPr/>
        </p:nvSpPr>
        <p:spPr>
          <a:xfrm>
            <a:off x="6248400" y="4114800"/>
            <a:ext cx="2590800" cy="2485787"/>
          </a:xfrm>
          <a:prstGeom prst="roundRect">
            <a:avLst/>
          </a:prstGeom>
          <a:solidFill>
            <a:srgbClr val="EABC68"/>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solidFill>
                  <a:schemeClr val="accent6">
                    <a:lumMod val="50000"/>
                  </a:schemeClr>
                </a:solidFill>
              </a:rPr>
              <a:t>Implementing and sustaining quality practices</a:t>
            </a:r>
            <a:endParaRPr lang="en-US" sz="2800" dirty="0">
              <a:solidFill>
                <a:schemeClr val="accent6">
                  <a:lumMod val="50000"/>
                </a:schemeClr>
              </a:solidFill>
            </a:endParaRPr>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improvement is a cycle</a:t>
            </a:r>
            <a:endParaRPr lang="en-US" dirty="0"/>
          </a:p>
        </p:txBody>
      </p:sp>
      <p:graphicFrame>
        <p:nvGraphicFramePr>
          <p:cNvPr id="6" name="Content Placeholder 5"/>
          <p:cNvGraphicFramePr>
            <a:graphicFrameLocks noGrp="1"/>
          </p:cNvGraphicFramePr>
          <p:nvPr>
            <p:ph idx="1"/>
          </p:nvPr>
        </p:nvGraphicFramePr>
        <p:xfrm>
          <a:off x="1219200" y="2057400"/>
          <a:ext cx="6781800"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Early Childhood Outcomes Center</a:t>
            </a:r>
            <a:endParaRPr lang="en-US"/>
          </a:p>
        </p:txBody>
      </p:sp>
      <p:sp>
        <p:nvSpPr>
          <p:cNvPr id="3" name="Slide Number Placeholder 2"/>
          <p:cNvSpPr>
            <a:spLocks noGrp="1"/>
          </p:cNvSpPr>
          <p:nvPr>
            <p:ph type="sldNum" sz="quarter" idx="11"/>
          </p:nvPr>
        </p:nvSpPr>
        <p:spPr/>
        <p:txBody>
          <a:bodyPr/>
          <a:lstStyle/>
          <a:p>
            <a:pPr>
              <a:defRPr/>
            </a:pPr>
            <a:fld id="{E6DD6A5B-4173-48D0-A385-EF52A9566617}" type="slidenum">
              <a:rPr lang="en-US" smtClean="0"/>
              <a:pPr>
                <a:defRPr/>
              </a:pPr>
              <a:t>54</a:t>
            </a:fld>
            <a:endParaRPr lang="en-US" dirty="0"/>
          </a:p>
        </p:txBody>
      </p:sp>
      <p:graphicFrame>
        <p:nvGraphicFramePr>
          <p:cNvPr id="4" name="Diagram 3"/>
          <p:cNvGraphicFramePr/>
          <p:nvPr/>
        </p:nvGraphicFramePr>
        <p:xfrm>
          <a:off x="1371600" y="1981200"/>
          <a:ext cx="6248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304800"/>
            <a:ext cx="6858000" cy="1077218"/>
          </a:xfrm>
          <a:prstGeom prst="rect">
            <a:avLst/>
          </a:prstGeom>
          <a:noFill/>
        </p:spPr>
        <p:txBody>
          <a:bodyPr wrap="square" rtlCol="0">
            <a:spAutoFit/>
          </a:bodyPr>
          <a:lstStyle/>
          <a:p>
            <a:r>
              <a:rPr lang="en-US" dirty="0" smtClean="0"/>
              <a:t>Your measurement system is never built</a:t>
            </a:r>
            <a:endParaRPr lang="en-US" dirty="0"/>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a:t>
            </a:r>
            <a:endParaRPr lang="en-US" dirty="0"/>
          </a:p>
        </p:txBody>
      </p:sp>
      <p:sp>
        <p:nvSpPr>
          <p:cNvPr id="3" name="Content Placeholder 2"/>
          <p:cNvSpPr>
            <a:spLocks noGrp="1"/>
          </p:cNvSpPr>
          <p:nvPr>
            <p:ph idx="1"/>
          </p:nvPr>
        </p:nvSpPr>
        <p:spPr/>
        <p:txBody>
          <a:bodyPr/>
          <a:lstStyle/>
          <a:p>
            <a:r>
              <a:rPr lang="en-US" dirty="0" smtClean="0"/>
              <a:t>With regard to data, a lot better off than we were 7 years ago.</a:t>
            </a:r>
          </a:p>
          <a:p>
            <a:r>
              <a:rPr lang="en-US" dirty="0" smtClean="0"/>
              <a:t>Need to continue to improve quality in child outcomes data.</a:t>
            </a:r>
          </a:p>
          <a:p>
            <a:r>
              <a:rPr lang="en-US" dirty="0" smtClean="0"/>
              <a:t>Need to improve “usability” family data</a:t>
            </a:r>
          </a:p>
          <a:p>
            <a:pPr lvl="1"/>
            <a:r>
              <a:rPr lang="en-US" dirty="0" smtClean="0"/>
              <a:t>Improve response rates</a:t>
            </a:r>
          </a:p>
          <a:p>
            <a:pPr lvl="1"/>
            <a:r>
              <a:rPr lang="en-US" dirty="0" smtClean="0"/>
              <a:t>ECSE – needs to get some family data.</a:t>
            </a:r>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55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a:t>
            </a:r>
            <a:endParaRPr lang="en-US" dirty="0"/>
          </a:p>
        </p:txBody>
      </p:sp>
      <p:sp>
        <p:nvSpPr>
          <p:cNvPr id="3" name="Content Placeholder 2"/>
          <p:cNvSpPr>
            <a:spLocks noGrp="1"/>
          </p:cNvSpPr>
          <p:nvPr>
            <p:ph idx="1"/>
          </p:nvPr>
        </p:nvSpPr>
        <p:spPr>
          <a:xfrm>
            <a:off x="381000" y="1905000"/>
            <a:ext cx="8229600" cy="4191000"/>
          </a:xfrm>
        </p:spPr>
        <p:txBody>
          <a:bodyPr/>
          <a:lstStyle/>
          <a:p>
            <a:r>
              <a:rPr lang="en-US" dirty="0" smtClean="0"/>
              <a:t>Start/continue to use the data for program improvement.</a:t>
            </a:r>
          </a:p>
          <a:p>
            <a:r>
              <a:rPr lang="en-US" dirty="0" smtClean="0"/>
              <a:t>Expand the data collected to allow even better questions to be addressed, especially questions about program quality.</a:t>
            </a:r>
          </a:p>
          <a:p>
            <a:r>
              <a:rPr lang="en-US" dirty="0" smtClean="0"/>
              <a:t>Need to continue to establish linkages across early childhood and K-12 in many ways including coordinated data systems.</a:t>
            </a:r>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osceles Triangle 3"/>
          <p:cNvSpPr/>
          <p:nvPr/>
        </p:nvSpPr>
        <p:spPr>
          <a:xfrm>
            <a:off x="899592" y="836712"/>
            <a:ext cx="4320480" cy="52565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2162365" y="836712"/>
            <a:ext cx="1800200" cy="2232248"/>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83968" y="1700808"/>
            <a:ext cx="2603020" cy="523220"/>
          </a:xfrm>
          <a:prstGeom prst="rect">
            <a:avLst/>
          </a:prstGeom>
          <a:noFill/>
        </p:spPr>
        <p:txBody>
          <a:bodyPr wrap="none" rtlCol="0">
            <a:spAutoFit/>
          </a:bodyPr>
          <a:lstStyle/>
          <a:p>
            <a:r>
              <a:rPr lang="en-GB" sz="2800" dirty="0" smtClean="0"/>
              <a:t>Surface Learning</a:t>
            </a:r>
            <a:endParaRPr lang="en-GB" sz="2800" dirty="0"/>
          </a:p>
        </p:txBody>
      </p:sp>
      <p:sp>
        <p:nvSpPr>
          <p:cNvPr id="7" name="TextBox 6"/>
          <p:cNvSpPr txBox="1"/>
          <p:nvPr/>
        </p:nvSpPr>
        <p:spPr>
          <a:xfrm>
            <a:off x="5310133" y="4201924"/>
            <a:ext cx="2286203" cy="523220"/>
          </a:xfrm>
          <a:prstGeom prst="rect">
            <a:avLst/>
          </a:prstGeom>
          <a:noFill/>
        </p:spPr>
        <p:txBody>
          <a:bodyPr wrap="none" rtlCol="0">
            <a:spAutoFit/>
          </a:bodyPr>
          <a:lstStyle/>
          <a:p>
            <a:r>
              <a:rPr lang="en-GB" sz="2800" dirty="0" smtClean="0"/>
              <a:t>Deep Learning</a:t>
            </a:r>
            <a:endParaRPr lang="en-GB" sz="2800" dirty="0"/>
          </a:p>
        </p:txBody>
      </p:sp>
      <p:grpSp>
        <p:nvGrpSpPr>
          <p:cNvPr id="2" name="Group 7"/>
          <p:cNvGrpSpPr/>
          <p:nvPr/>
        </p:nvGrpSpPr>
        <p:grpSpPr>
          <a:xfrm>
            <a:off x="8777288" y="1317434"/>
            <a:ext cx="304800" cy="4153548"/>
            <a:chOff x="8777288" y="1600200"/>
            <a:chExt cx="304800" cy="4153548"/>
          </a:xfrm>
        </p:grpSpPr>
        <p:sp>
          <p:nvSpPr>
            <p:cNvPr id="9" name="Text Box 6"/>
            <p:cNvSpPr txBox="1">
              <a:spLocks noChangeArrowheads="1"/>
            </p:cNvSpPr>
            <p:nvPr/>
          </p:nvSpPr>
          <p:spPr bwMode="auto">
            <a:xfrm rot="16200000">
              <a:off x="6950075" y="3427413"/>
              <a:ext cx="3959225" cy="304800"/>
            </a:xfrm>
            <a:prstGeom prst="rect">
              <a:avLst/>
            </a:prstGeom>
            <a:noFill/>
            <a:ln w="9525">
              <a:noFill/>
              <a:miter lim="800000"/>
              <a:headEnd/>
              <a:tailEnd/>
            </a:ln>
          </p:spPr>
          <p:txBody>
            <a:bodyPr>
              <a:spAutoFit/>
            </a:bodyPr>
            <a:lstStyle/>
            <a:p>
              <a:r>
                <a:rPr lang="en-GB" sz="1400" dirty="0" smtClean="0">
                  <a:latin typeface="Calibri" pitchFamily="34" charset="0"/>
                </a:rPr>
                <a:t>Steve </a:t>
              </a:r>
              <a:r>
                <a:rPr lang="en-GB" sz="1400" dirty="0">
                  <a:latin typeface="Calibri" pitchFamily="34" charset="0"/>
                </a:rPr>
                <a:t>Wheeler, University of Plymouth, </a:t>
              </a:r>
              <a:r>
                <a:rPr lang="en-GB" sz="1400" dirty="0" smtClean="0">
                  <a:latin typeface="Calibri" pitchFamily="34" charset="0"/>
                </a:rPr>
                <a:t>2011</a:t>
              </a:r>
              <a:endParaRPr lang="en-US" sz="1400" dirty="0">
                <a:latin typeface="Calibri" pitchFamily="34" charset="0"/>
              </a:endParaRPr>
            </a:p>
          </p:txBody>
        </p:sp>
        <p:pic>
          <p:nvPicPr>
            <p:cNvPr id="10" name="Picture 9" descr="Creativecommons.png"/>
            <p:cNvPicPr>
              <a:picLocks noChangeAspect="1"/>
            </p:cNvPicPr>
            <p:nvPr/>
          </p:nvPicPr>
          <p:blipFill>
            <a:blip r:embed="rId3" cstate="print"/>
            <a:stretch>
              <a:fillRect/>
            </a:stretch>
          </p:blipFill>
          <p:spPr>
            <a:xfrm rot="16200000">
              <a:off x="8820472" y="5537724"/>
              <a:ext cx="216024" cy="216024"/>
            </a:xfrm>
            <a:prstGeom prst="rect">
              <a:avLst/>
            </a:prstGeom>
          </p:spPr>
        </p:pic>
      </p:grpSp>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osceles Triangle 3"/>
          <p:cNvSpPr/>
          <p:nvPr/>
        </p:nvSpPr>
        <p:spPr>
          <a:xfrm>
            <a:off x="899592" y="836712"/>
            <a:ext cx="4320480" cy="52565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2162365" y="836712"/>
            <a:ext cx="1800200" cy="2232248"/>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96136" y="1196752"/>
            <a:ext cx="861454" cy="523220"/>
          </a:xfrm>
          <a:prstGeom prst="rect">
            <a:avLst/>
          </a:prstGeom>
          <a:noFill/>
        </p:spPr>
        <p:txBody>
          <a:bodyPr wrap="none" rtlCol="0">
            <a:spAutoFit/>
          </a:bodyPr>
          <a:lstStyle/>
          <a:p>
            <a:r>
              <a:rPr lang="en-GB" sz="2800" dirty="0" smtClean="0"/>
              <a:t>Data</a:t>
            </a:r>
            <a:endParaRPr lang="en-GB" sz="2800" dirty="0"/>
          </a:p>
        </p:txBody>
      </p:sp>
      <p:cxnSp>
        <p:nvCxnSpPr>
          <p:cNvPr id="14" name="Straight Connector 13"/>
          <p:cNvCxnSpPr/>
          <p:nvPr/>
        </p:nvCxnSpPr>
        <p:spPr>
          <a:xfrm>
            <a:off x="2339752" y="2060848"/>
            <a:ext cx="5688632"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79712" y="3068960"/>
            <a:ext cx="6048672"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96136" y="2257708"/>
            <a:ext cx="1912511" cy="523220"/>
          </a:xfrm>
          <a:prstGeom prst="rect">
            <a:avLst/>
          </a:prstGeom>
          <a:noFill/>
        </p:spPr>
        <p:txBody>
          <a:bodyPr wrap="none" rtlCol="0">
            <a:spAutoFit/>
          </a:bodyPr>
          <a:lstStyle/>
          <a:p>
            <a:r>
              <a:rPr lang="en-GB" sz="2800" dirty="0" smtClean="0"/>
              <a:t>Information</a:t>
            </a:r>
            <a:endParaRPr lang="en-GB" sz="2800" dirty="0"/>
          </a:p>
        </p:txBody>
      </p:sp>
      <p:cxnSp>
        <p:nvCxnSpPr>
          <p:cNvPr id="19" name="Straight Connector 18"/>
          <p:cNvCxnSpPr/>
          <p:nvPr/>
        </p:nvCxnSpPr>
        <p:spPr>
          <a:xfrm>
            <a:off x="1403648" y="4110443"/>
            <a:ext cx="6624736"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6136" y="3324949"/>
            <a:ext cx="1790490" cy="523220"/>
          </a:xfrm>
          <a:prstGeom prst="rect">
            <a:avLst/>
          </a:prstGeom>
          <a:noFill/>
        </p:spPr>
        <p:txBody>
          <a:bodyPr wrap="none" rtlCol="0">
            <a:spAutoFit/>
          </a:bodyPr>
          <a:lstStyle/>
          <a:p>
            <a:r>
              <a:rPr lang="en-GB" sz="2800" dirty="0" smtClean="0"/>
              <a:t>Knowledge</a:t>
            </a:r>
            <a:endParaRPr lang="en-GB" sz="2800" dirty="0"/>
          </a:p>
        </p:txBody>
      </p:sp>
      <p:cxnSp>
        <p:nvCxnSpPr>
          <p:cNvPr id="22" name="Straight Connector 21"/>
          <p:cNvCxnSpPr/>
          <p:nvPr/>
        </p:nvCxnSpPr>
        <p:spPr>
          <a:xfrm>
            <a:off x="1076979" y="5085184"/>
            <a:ext cx="7023413"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96136" y="4345940"/>
            <a:ext cx="1391728" cy="523220"/>
          </a:xfrm>
          <a:prstGeom prst="rect">
            <a:avLst/>
          </a:prstGeom>
          <a:noFill/>
        </p:spPr>
        <p:txBody>
          <a:bodyPr wrap="none" rtlCol="0">
            <a:spAutoFit/>
          </a:bodyPr>
          <a:lstStyle/>
          <a:p>
            <a:r>
              <a:rPr lang="en-GB" sz="2800" dirty="0" smtClean="0"/>
              <a:t>Wisdom</a:t>
            </a:r>
            <a:endParaRPr lang="en-GB" sz="2800" dirty="0"/>
          </a:p>
        </p:txBody>
      </p:sp>
      <p:sp>
        <p:nvSpPr>
          <p:cNvPr id="25" name="TextBox 24"/>
          <p:cNvSpPr txBox="1"/>
          <p:nvPr/>
        </p:nvSpPr>
        <p:spPr>
          <a:xfrm>
            <a:off x="5796136" y="5354052"/>
            <a:ext cx="2404248" cy="523220"/>
          </a:xfrm>
          <a:prstGeom prst="rect">
            <a:avLst/>
          </a:prstGeom>
          <a:noFill/>
        </p:spPr>
        <p:txBody>
          <a:bodyPr wrap="none" rtlCol="0">
            <a:spAutoFit/>
          </a:bodyPr>
          <a:lstStyle/>
          <a:p>
            <a:r>
              <a:rPr lang="en-GB" sz="2800" dirty="0" smtClean="0"/>
              <a:t>Transformation</a:t>
            </a:r>
            <a:endParaRPr lang="en-GB" sz="2800" dirty="0"/>
          </a:p>
        </p:txBody>
      </p:sp>
      <p:sp>
        <p:nvSpPr>
          <p:cNvPr id="26" name="Down Arrow 25"/>
          <p:cNvSpPr/>
          <p:nvPr/>
        </p:nvSpPr>
        <p:spPr>
          <a:xfrm>
            <a:off x="179512" y="836712"/>
            <a:ext cx="792088" cy="51845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ENGAGEMENT</a:t>
            </a:r>
          </a:p>
        </p:txBody>
      </p:sp>
      <p:grpSp>
        <p:nvGrpSpPr>
          <p:cNvPr id="2" name="Group 7"/>
          <p:cNvGrpSpPr/>
          <p:nvPr/>
        </p:nvGrpSpPr>
        <p:grpSpPr>
          <a:xfrm>
            <a:off x="8777288" y="1317434"/>
            <a:ext cx="304800" cy="4153548"/>
            <a:chOff x="8777288" y="1600200"/>
            <a:chExt cx="304800" cy="4153548"/>
          </a:xfrm>
        </p:grpSpPr>
        <p:sp>
          <p:nvSpPr>
            <p:cNvPr id="28" name="Text Box 6"/>
            <p:cNvSpPr txBox="1">
              <a:spLocks noChangeArrowheads="1"/>
            </p:cNvSpPr>
            <p:nvPr/>
          </p:nvSpPr>
          <p:spPr bwMode="auto">
            <a:xfrm rot="16200000">
              <a:off x="6950075" y="3427413"/>
              <a:ext cx="3959225" cy="304800"/>
            </a:xfrm>
            <a:prstGeom prst="rect">
              <a:avLst/>
            </a:prstGeom>
            <a:noFill/>
            <a:ln w="9525">
              <a:noFill/>
              <a:miter lim="800000"/>
              <a:headEnd/>
              <a:tailEnd/>
            </a:ln>
          </p:spPr>
          <p:txBody>
            <a:bodyPr>
              <a:spAutoFit/>
            </a:bodyPr>
            <a:lstStyle/>
            <a:p>
              <a:r>
                <a:rPr lang="en-GB" sz="1400" dirty="0" smtClean="0">
                  <a:latin typeface="Calibri" pitchFamily="34" charset="0"/>
                </a:rPr>
                <a:t>Steve </a:t>
              </a:r>
              <a:r>
                <a:rPr lang="en-GB" sz="1400" dirty="0">
                  <a:latin typeface="Calibri" pitchFamily="34" charset="0"/>
                </a:rPr>
                <a:t>Wheeler, University of Plymouth, </a:t>
              </a:r>
              <a:r>
                <a:rPr lang="en-GB" sz="1400" dirty="0" smtClean="0">
                  <a:latin typeface="Calibri" pitchFamily="34" charset="0"/>
                </a:rPr>
                <a:t>2011</a:t>
              </a:r>
              <a:endParaRPr lang="en-US" sz="1400" dirty="0">
                <a:latin typeface="Calibri" pitchFamily="34" charset="0"/>
              </a:endParaRPr>
            </a:p>
          </p:txBody>
        </p:sp>
        <p:pic>
          <p:nvPicPr>
            <p:cNvPr id="29" name="Picture 28" descr="Creativecommons.png"/>
            <p:cNvPicPr>
              <a:picLocks noChangeAspect="1"/>
            </p:cNvPicPr>
            <p:nvPr/>
          </p:nvPicPr>
          <p:blipFill>
            <a:blip r:embed="rId3" cstate="print"/>
            <a:stretch>
              <a:fillRect/>
            </a:stretch>
          </p:blipFill>
          <p:spPr>
            <a:xfrm rot="16200000">
              <a:off x="8820472" y="5537724"/>
              <a:ext cx="216024" cy="216024"/>
            </a:xfrm>
            <a:prstGeom prst="rect">
              <a:avLst/>
            </a:prstGeom>
          </p:spPr>
        </p:pic>
      </p:gr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 Updates</a:t>
            </a:r>
            <a:endParaRPr lang="en-US" dirty="0"/>
          </a:p>
        </p:txBody>
      </p:sp>
      <p:sp>
        <p:nvSpPr>
          <p:cNvPr id="3" name="Content Placeholder 2"/>
          <p:cNvSpPr>
            <a:spLocks noGrp="1"/>
          </p:cNvSpPr>
          <p:nvPr>
            <p:ph idx="1"/>
          </p:nvPr>
        </p:nvSpPr>
        <p:spPr>
          <a:xfrm>
            <a:off x="533400" y="2057400"/>
            <a:ext cx="8229600" cy="4187952"/>
          </a:xfrm>
        </p:spPr>
        <p:txBody>
          <a:bodyPr/>
          <a:lstStyle/>
          <a:p>
            <a:r>
              <a:rPr lang="en-US" sz="2800" dirty="0" smtClean="0"/>
              <a:t>Frameworks and Self Assessments</a:t>
            </a:r>
          </a:p>
          <a:p>
            <a:pPr lvl="1"/>
            <a:r>
              <a:rPr lang="en-US" sz="2400" dirty="0" smtClean="0"/>
              <a:t>Child Measurement Outcomes System Framework</a:t>
            </a:r>
          </a:p>
          <a:p>
            <a:pPr lvl="1"/>
            <a:r>
              <a:rPr lang="en-US" sz="2400" dirty="0" smtClean="0"/>
              <a:t>Family Experiences and Outcomes Measurement Framework</a:t>
            </a:r>
          </a:p>
          <a:p>
            <a:r>
              <a:rPr lang="en-US" sz="2800" dirty="0" smtClean="0"/>
              <a:t>OSEP Results Visits</a:t>
            </a:r>
          </a:p>
          <a:p>
            <a:r>
              <a:rPr lang="en-US" sz="2800" dirty="0" smtClean="0"/>
              <a:t>Supports for quality data</a:t>
            </a:r>
          </a:p>
          <a:p>
            <a:pPr lvl="1"/>
            <a:r>
              <a:rPr lang="en-US" sz="2400" dirty="0" smtClean="0"/>
              <a:t>Conference calls, materials</a:t>
            </a:r>
          </a:p>
          <a:p>
            <a:pPr lvl="1"/>
            <a:r>
              <a:rPr lang="en-US" sz="2400" dirty="0" smtClean="0"/>
              <a:t>Process for verifying COS knowledge</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057400"/>
            <a:ext cx="7391400" cy="418795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Changing Role of Data</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 Updates</a:t>
            </a:r>
            <a:endParaRPr lang="en-US" dirty="0"/>
          </a:p>
        </p:txBody>
      </p:sp>
      <p:sp>
        <p:nvSpPr>
          <p:cNvPr id="3" name="Content Placeholder 2"/>
          <p:cNvSpPr>
            <a:spLocks noGrp="1"/>
          </p:cNvSpPr>
          <p:nvPr>
            <p:ph idx="1"/>
          </p:nvPr>
        </p:nvSpPr>
        <p:spPr>
          <a:xfrm>
            <a:off x="457200" y="2133600"/>
            <a:ext cx="8229600" cy="4187952"/>
          </a:xfrm>
        </p:spPr>
        <p:txBody>
          <a:bodyPr/>
          <a:lstStyle/>
          <a:p>
            <a:r>
              <a:rPr lang="en-US" sz="2800" dirty="0" smtClean="0"/>
              <a:t>Supports for data analysis and use, including local programs</a:t>
            </a:r>
          </a:p>
          <a:p>
            <a:r>
              <a:rPr lang="en-US" sz="2800" dirty="0" smtClean="0"/>
              <a:t>ENHANCE</a:t>
            </a:r>
          </a:p>
          <a:p>
            <a:r>
              <a:rPr lang="en-US" sz="2800" dirty="0" smtClean="0"/>
              <a:t>Encore Presentations – help us decide</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60</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hope you get out of this meeting</a:t>
            </a:r>
            <a:endParaRPr lang="en-US" dirty="0"/>
          </a:p>
        </p:txBody>
      </p:sp>
      <p:sp>
        <p:nvSpPr>
          <p:cNvPr id="3" name="Content Placeholder 2"/>
          <p:cNvSpPr>
            <a:spLocks noGrp="1"/>
          </p:cNvSpPr>
          <p:nvPr>
            <p:ph idx="1"/>
          </p:nvPr>
        </p:nvSpPr>
        <p:spPr/>
        <p:txBody>
          <a:bodyPr/>
          <a:lstStyle/>
          <a:p>
            <a:r>
              <a:rPr lang="en-US" dirty="0" smtClean="0"/>
              <a:t>Expand, enhance, refine your vision for quality programs and practices in your state</a:t>
            </a:r>
          </a:p>
          <a:p>
            <a:r>
              <a:rPr lang="en-US" dirty="0" smtClean="0"/>
              <a:t>Learn new ways to improve your data (including collecting new kinds of information)</a:t>
            </a:r>
          </a:p>
          <a:p>
            <a:r>
              <a:rPr lang="en-US" dirty="0" smtClean="0"/>
              <a:t>Acquire new tools and ideas for how to use your data to improve programs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43400" y="2057400"/>
            <a:ext cx="3810000" cy="4187952"/>
          </a:xfrm>
        </p:spPr>
        <p:txBody>
          <a:bodyPr/>
          <a:lstStyle/>
          <a:p>
            <a:pPr algn="ctr">
              <a:buNone/>
            </a:pPr>
            <a:endParaRPr lang="en-US" dirty="0" smtClean="0"/>
          </a:p>
          <a:p>
            <a:pPr algn="ctr">
              <a:buNone/>
            </a:pPr>
            <a:endParaRPr lang="en-US" dirty="0" smtClean="0"/>
          </a:p>
          <a:p>
            <a:pPr algn="ctr">
              <a:buNone/>
            </a:pPr>
            <a:r>
              <a:rPr lang="en-US" sz="4000" dirty="0" smtClean="0"/>
              <a:t>We have a gift for you</a:t>
            </a:r>
            <a:endParaRPr lang="en-US" sz="4000"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399363" name="Picture 3" descr="C:\Documents and Settings\khebbeler\My Documents\My Pictures\Microsoft Clip Organizer\j0439310.jpg"/>
          <p:cNvPicPr>
            <a:picLocks noChangeAspect="1" noChangeArrowheads="1"/>
          </p:cNvPicPr>
          <p:nvPr/>
        </p:nvPicPr>
        <p:blipFill>
          <a:blip r:embed="rId2" cstate="print"/>
          <a:srcRect/>
          <a:stretch>
            <a:fillRect/>
          </a:stretch>
        </p:blipFill>
        <p:spPr bwMode="auto">
          <a:xfrm rot="20829480">
            <a:off x="1294529" y="2807952"/>
            <a:ext cx="2212637" cy="229819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road to good outcomes</a:t>
            </a:r>
            <a:endParaRPr lang="en-US" dirty="0"/>
          </a:p>
        </p:txBody>
      </p:sp>
      <p:sp>
        <p:nvSpPr>
          <p:cNvPr id="3" name="Content Placeholder 2"/>
          <p:cNvSpPr>
            <a:spLocks noGrp="1"/>
          </p:cNvSpPr>
          <p:nvPr>
            <p:ph idx="1"/>
          </p:nvPr>
        </p:nvSpPr>
        <p:spPr/>
        <p:txBody>
          <a:bodyPr/>
          <a:lstStyle/>
          <a:p>
            <a:r>
              <a:rPr lang="en-US" dirty="0" smtClean="0"/>
              <a:t>Expanding knowledge base</a:t>
            </a:r>
          </a:p>
          <a:p>
            <a:pPr lvl="1"/>
            <a:r>
              <a:rPr lang="en-US" dirty="0" smtClean="0"/>
              <a:t>More sophisticated about intervention</a:t>
            </a:r>
          </a:p>
          <a:p>
            <a:pPr lvl="1"/>
            <a:r>
              <a:rPr lang="en-US" dirty="0" smtClean="0"/>
              <a:t>What works for whom under what circumstances?</a:t>
            </a:r>
          </a:p>
          <a:p>
            <a:r>
              <a:rPr lang="en-US" dirty="0" smtClean="0"/>
              <a:t>Research tells us what CAN be effective</a:t>
            </a:r>
          </a:p>
          <a:p>
            <a:r>
              <a:rPr lang="en-US" dirty="0" smtClean="0"/>
              <a:t>We do know how to intervene to make a difference in children’s development</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 Is</a:t>
            </a:r>
            <a:endParaRPr lang="en-US" dirty="0"/>
          </a:p>
        </p:txBody>
      </p:sp>
      <p:sp>
        <p:nvSpPr>
          <p:cNvPr id="3" name="Content Placeholder 2"/>
          <p:cNvSpPr>
            <a:spLocks noGrp="1"/>
          </p:cNvSpPr>
          <p:nvPr>
            <p:ph idx="1"/>
          </p:nvPr>
        </p:nvSpPr>
        <p:spPr/>
        <p:txBody>
          <a:bodyPr/>
          <a:lstStyle/>
          <a:p>
            <a:r>
              <a:rPr lang="en-US" dirty="0" smtClean="0"/>
              <a:t>Having a body of knowledge does not translate to all programs implementing effective practices.</a:t>
            </a:r>
          </a:p>
          <a:p>
            <a:r>
              <a:rPr lang="en-US" dirty="0" smtClean="0"/>
              <a:t>How do we know if we have good programs?</a:t>
            </a:r>
          </a:p>
          <a:p>
            <a:r>
              <a:rPr lang="en-US" dirty="0" smtClean="0"/>
              <a:t>Through the systematic use and collection of good data (i.e., valid data about the “right” things)</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a culture of data-informed decision-making</a:t>
            </a:r>
            <a:endParaRPr lang="en-US" dirty="0"/>
          </a:p>
        </p:txBody>
      </p:sp>
      <p:sp>
        <p:nvSpPr>
          <p:cNvPr id="3" name="Content Placeholder 2"/>
          <p:cNvSpPr>
            <a:spLocks noGrp="1"/>
          </p:cNvSpPr>
          <p:nvPr>
            <p:ph idx="1"/>
          </p:nvPr>
        </p:nvSpPr>
        <p:spPr/>
        <p:txBody>
          <a:bodyPr/>
          <a:lstStyle/>
          <a:p>
            <a:r>
              <a:rPr lang="en-US" dirty="0" smtClean="0"/>
              <a:t>Data that can answer important questions</a:t>
            </a:r>
          </a:p>
          <a:p>
            <a:pPr lvl="1"/>
            <a:r>
              <a:rPr lang="en-US" dirty="0" smtClean="0"/>
              <a:t>E.g., are children and families experiencing good outcomes?</a:t>
            </a:r>
          </a:p>
          <a:p>
            <a:pPr lvl="1"/>
            <a:r>
              <a:rPr lang="en-US" dirty="0" smtClean="0"/>
              <a:t>What factors are contributing to those outcomes? </a:t>
            </a:r>
          </a:p>
          <a:p>
            <a:pPr lvl="1"/>
            <a:r>
              <a:rPr lang="en-US" dirty="0" smtClean="0"/>
              <a:t>What are the barriers?</a:t>
            </a:r>
          </a:p>
          <a:p>
            <a:r>
              <a:rPr lang="en-US" dirty="0" smtClean="0"/>
              <a:t>Data that are collected regularly</a:t>
            </a:r>
          </a:p>
          <a:p>
            <a:pPr lvl="1"/>
            <a:r>
              <a:rPr lang="en-US" dirty="0" smtClean="0"/>
              <a:t>Last year’s program is not this year’s program</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78&quot;&gt;&lt;object type=&quot;3&quot; unique_id=&quot;10645&quot;&gt;&lt;property id=&quot;20148&quot; value=&quot;5&quot;/&gt;&lt;property id=&quot;20300&quot; value=&quot;Slide 1 - &amp;quot;Data as Light:  Time to Walk on the Sunny Side of the Street&amp;quot;&quot;/&gt;&lt;property id=&quot;20307&quot; value=&quot;925&quot;/&gt;&lt;/object&gt;&lt;object type=&quot;3&quot; unique_id=&quot;11707&quot;&gt;&lt;property id=&quot;20148&quot; value=&quot;5&quot;/&gt;&lt;property id=&quot;20300&quot; value=&quot;Slide 2&quot;/&gt;&lt;property id=&quot;20307&quot; value=&quot;982&quot;/&gt;&lt;/object&gt;&lt;object type=&quot;3&quot; unique_id=&quot;11708&quot;&gt;&lt;property id=&quot;20148&quot; value=&quot;5&quot;/&gt;&lt;property id=&quot;20300&quot; value=&quot;Slide 57&quot;/&gt;&lt;property id=&quot;20307&quot; value=&quot;983&quot;/&gt;&lt;/object&gt;&lt;object type=&quot;3&quot; unique_id=&quot;11709&quot;&gt;&lt;property id=&quot;20148&quot; value=&quot;5&quot;/&gt;&lt;property id=&quot;20300&quot; value=&quot;Slide 58&quot;/&gt;&lt;property id=&quot;20307&quot; value=&quot;984&quot;/&gt;&lt;/object&gt;&lt;object type=&quot;3&quot; unique_id=&quot;11710&quot;&gt;&lt;property id=&quot;20148&quot; value=&quot;5&quot;/&gt;&lt;property id=&quot;20300&quot; value=&quot;Slide 31 - &amp;quot;System for Producing Good Child and Family Outcomes&amp;quot;&quot;/&gt;&lt;property id=&quot;20307&quot; value=&quot;985&quot;/&gt;&lt;/object&gt;&lt;object type=&quot;3&quot; unique_id=&quot;11711&quot;&gt;&lt;property id=&quot;20148&quot; value=&quot;5&quot;/&gt;&lt;property id=&quot;20300&quot; value=&quot;Slide 32&quot;/&gt;&lt;property id=&quot;20307&quot; value=&quot;986&quot;/&gt;&lt;/object&gt;&lt;object type=&quot;3&quot; unique_id=&quot;11712&quot;&gt;&lt;property id=&quot;20148&quot; value=&quot;5&quot;/&gt;&lt;property id=&quot;20300&quot; value=&quot;Slide 43 - &amp;quot;Services vs. Practices&amp;quot;&quot;/&gt;&lt;property id=&quot;20307&quot; value=&quot;987&quot;/&gt;&lt;/object&gt;&lt;object type=&quot;3&quot; unique_id=&quot;11713&quot;&gt;&lt;property id=&quot;20148&quot; value=&quot;5&quot;/&gt;&lt;property id=&quot;20300&quot; value=&quot;Slide 38&quot;/&gt;&lt;property id=&quot;20307&quot; value=&quot;988&quot;/&gt;&lt;/object&gt;&lt;object type=&quot;3&quot; unique_id=&quot;11715&quot;&gt;&lt;property id=&quot;20148&quot; value=&quot;5&quot;/&gt;&lt;property id=&quot;20300&quot; value=&quot;Slide 40&quot;/&gt;&lt;property id=&quot;20307&quot; value=&quot;990&quot;/&gt;&lt;/object&gt;&lt;object type=&quot;3&quot; unique_id=&quot;11716&quot;&gt;&lt;property id=&quot;20148&quot; value=&quot;5&quot;/&gt;&lt;property id=&quot;20300&quot; value=&quot;Slide 44 - &amp;quot;The need to measure the quality of EI and ECSE programs&amp;quot;&quot;/&gt;&lt;property id=&quot;20307&quot; value=&quot;991&quot;/&gt;&lt;/object&gt;&lt;object type=&quot;3&quot; unique_id=&quot;11717&quot;&gt;&lt;property id=&quot;20148&quot; value=&quot;5&quot;/&gt;&lt;property id=&quot;20300&quot; value=&quot;Slide 41&quot;/&gt;&lt;property id=&quot;20307&quot; value=&quot;992&quot;/&gt;&lt;/object&gt;&lt;object type=&quot;3&quot; unique_id=&quot;11722&quot;&gt;&lt;property id=&quot;20148&quot; value=&quot;5&quot;/&gt;&lt;property id=&quot;20300&quot; value=&quot;Slide 14&quot;/&gt;&lt;property id=&quot;20307&quot; value=&quot;997&quot;/&gt;&lt;/object&gt;&lt;object type=&quot;3&quot; unique_id=&quot;11910&quot;&gt;&lt;property id=&quot;20148&quot; value=&quot;5&quot;/&gt;&lt;property id=&quot;20300&quot; value=&quot;Slide 3 - &amp;quot;We have a new addition!&amp;quot;&quot;/&gt;&lt;property id=&quot;20307&quot; value=&quot;1000&quot;/&gt;&lt;/object&gt;&lt;object type=&quot;3&quot; unique_id=&quot;11911&quot;&gt;&lt;property id=&quot;20148&quot; value=&quot;5&quot;/&gt;&lt;property id=&quot;20300&quot; value=&quot;Slide 5&quot;/&gt;&lt;property id=&quot;20307&quot; value=&quot;1001&quot;/&gt;&lt;/object&gt;&lt;object type=&quot;3&quot; unique_id=&quot;11912&quot;&gt;&lt;property id=&quot;20148&quot; value=&quot;5&quot;/&gt;&lt;property id=&quot;20300&quot; value=&quot;Slide 7 - &amp;quot;On the road to good outcomes&amp;quot;&quot;/&gt;&lt;property id=&quot;20307&quot; value=&quot;999&quot;/&gt;&lt;/object&gt;&lt;object type=&quot;3&quot; unique_id=&quot;12105&quot;&gt;&lt;property id=&quot;20148&quot; value=&quot;5&quot;/&gt;&lt;property id=&quot;20300&quot; value=&quot;Slide 8 - &amp;quot;Can ≠ Is&amp;quot;&quot;/&gt;&lt;property id=&quot;20307&quot; value=&quot;1002&quot;/&gt;&lt;/object&gt;&lt;object type=&quot;3&quot; unique_id=&quot;12106&quot;&gt;&lt;property id=&quot;20148&quot; value=&quot;5&quot;/&gt;&lt;property id=&quot;20300&quot; value=&quot;Slide 9 - &amp;quot;Moving to a culture of data-informed decision-making&amp;quot;&quot;/&gt;&lt;property id=&quot;20307&quot; value=&quot;1003&quot;/&gt;&lt;/object&gt;&lt;object type=&quot;3&quot; unique_id=&quot;12237&quot;&gt;&lt;property id=&quot;20148&quot; value=&quot;5&quot;/&gt;&lt;property id=&quot;20300&quot; value=&quot;Slide 13 - &amp;quot;And there is accountability&amp;quot;&quot;/&gt;&lt;property id=&quot;20307&quot; value=&quot;1004&quot;/&gt;&lt;/object&gt;&lt;object type=&quot;3&quot; unique_id=&quot;12238&quot;&gt;&lt;property id=&quot;20148&quot; value=&quot;5&quot;/&gt;&lt;property id=&quot;20300&quot; value=&quot;Slide 23 - &amp;quot;Identifying the data needed for program improvement&amp;quot;&quot;/&gt;&lt;property id=&quot;20307&quot; value=&quot;1005&quot;/&gt;&lt;/object&gt;&lt;object type=&quot;3&quot; unique_id=&quot;12385&quot;&gt;&lt;property id=&quot;20148&quot; value=&quot;5&quot;/&gt;&lt;property id=&quot;20300&quot; value=&quot;Slide 17 - &amp;quot;3 critical ingredients for program improvement&amp;quot;&quot;/&gt;&lt;property id=&quot;20307&quot; value=&quot;1007&quot;/&gt;&lt;/object&gt;&lt;object type=&quot;3&quot; unique_id=&quot;12566&quot;&gt;&lt;property id=&quot;20148&quot; value=&quot;5&quot;/&gt;&lt;property id=&quot;20300&quot; value=&quot;Slide 21 - &amp;quot;Access to information&amp;quot;&quot;/&gt;&lt;property id=&quot;20307&quot; value=&quot;1008&quot;/&gt;&lt;/object&gt;&lt;object type=&quot;3&quot; unique_id=&quot;12567&quot;&gt;&lt;property id=&quot;20148&quot; value=&quot;5&quot;/&gt;&lt;property id=&quot;20300&quot; value=&quot;Slide 22&quot;/&gt;&lt;property id=&quot;20307&quot; value=&quot;1009&quot;/&gt;&lt;/object&gt;&lt;object type=&quot;3&quot; unique_id=&quot;12569&quot;&gt;&lt;property id=&quot;20148&quot; value=&quot;5&quot;/&gt;&lt;property id=&quot;20300&quot; value=&quot;Slide 45 - &amp;quot;Interesting developments in EC&amp;quot;&quot;/&gt;&lt;property id=&quot;20307&quot; value=&quot;1011&quot;/&gt;&lt;/object&gt;&lt;object type=&quot;3&quot; unique_id=&quot;12808&quot;&gt;&lt;property id=&quot;20148&quot; value=&quot;5&quot;/&gt;&lt;property id=&quot;20300&quot; value=&quot;Slide 46 - &amp;quot;Challenges related to data on program quality for EI and ECSE&amp;quot;&quot;/&gt;&lt;property id=&quot;20307&quot; value=&quot;1013&quot;/&gt;&lt;/object&gt;&lt;object type=&quot;3&quot; unique_id=&quot;12809&quot;&gt;&lt;property id=&quot;20148&quot; value=&quot;5&quot;/&gt;&lt;property id=&quot;20300&quot; value=&quot;Slide 48 - &amp;quot;Data wish list (continued)&amp;quot;&quot;/&gt;&lt;property id=&quot;20307&quot; value=&quot;1012&quot;/&gt;&lt;/object&gt;&lt;object type=&quot;3&quot; unique_id=&quot;12990&quot;&gt;&lt;property id=&quot;20148&quot; value=&quot;5&quot;/&gt;&lt;property id=&quot;20300&quot; value=&quot;Slide 49 - &amp;quot;Growing recognition of the power of &amp;#x0D;&amp;#x0A;comprehensive state level data systems&amp;quot;&quot;/&gt;&lt;property id=&quot;20307&quot; value=&quot;1014&quot;/&gt;&lt;/object&gt;&lt;object type=&quot;3&quot; unique_id=&quot;13102&quot;&gt;&lt;property id=&quot;20148&quot; value=&quot;5&quot;/&gt;&lt;property id=&quot;20300&quot; value=&quot;Slide 55 - &amp;quot;So where are we?&amp;quot;&quot;/&gt;&lt;property id=&quot;20307&quot; value=&quot;1015&quot;/&gt;&lt;/object&gt;&lt;object type=&quot;3&quot; unique_id=&quot;13218&quot;&gt;&lt;property id=&quot;20148&quot; value=&quot;5&quot;/&gt;&lt;property id=&quot;20300&quot; value=&quot;Slide 52&quot;/&gt;&lt;property id=&quot;20307&quot; value=&quot;1016&quot;/&gt;&lt;/object&gt;&lt;object type=&quot;3&quot; unique_id=&quot;13558&quot;&gt;&lt;property id=&quot;20148&quot; value=&quot;5&quot;/&gt;&lt;property id=&quot;20300&quot; value=&quot;Slide 10 - &amp;quot;Data is not just for researchers anymore&amp;quot;&quot;/&gt;&lt;property id=&quot;20307&quot; value=&quot;1020&quot;/&gt;&lt;/object&gt;&lt;object type=&quot;3&quot; unique_id=&quot;13559&quot;&gt;&lt;property id=&quot;20148&quot; value=&quot;5&quot;/&gt;&lt;property id=&quot;20300&quot; value=&quot;Slide 11 - &amp;quot;Contrasting Uses of Data&amp;quot;&quot;/&gt;&lt;property id=&quot;20307&quot; value=&quot;1021&quot;/&gt;&lt;/object&gt;&lt;object type=&quot;3&quot; unique_id=&quot;13560&quot;&gt;&lt;property id=&quot;20148&quot; value=&quot;5&quot;/&gt;&lt;property id=&quot;20300&quot; value=&quot;Slide 12 - &amp;quot;Data-informed program improvement&amp;quot;&quot;/&gt;&lt;property id=&quot;20307&quot; value=&quot;1022&quot;/&gt;&lt;/object&gt;&lt;object type=&quot;3&quot; unique_id=&quot;13561&quot;&gt;&lt;property id=&quot;20148&quot; value=&quot;5&quot;/&gt;&lt;property id=&quot;20300&quot; value=&quot;Slide 15 - &amp;quot;Another take on Accountability&amp;quot;&quot;/&gt;&lt;property id=&quot;20307&quot; value=&quot;1023&quot;/&gt;&lt;/object&gt;&lt;object type=&quot;3&quot; unique_id=&quot;13746&quot;&gt;&lt;property id=&quot;20148&quot; value=&quot;5&quot;/&gt;&lt;property id=&quot;20300&quot; value=&quot;Slide 18 - &amp;quot;&amp;#x0D;&amp;#x0A;Want to learn more? &amp;#x0D;&amp;#x0A;There’s a session for that!&amp;#x0D;&amp;#x0A;&amp;quot;&quot;/&gt;&lt;property id=&quot;20307&quot; value=&quot;1025&quot;/&gt;&lt;/object&gt;&lt;object type=&quot;3&quot; unique_id=&quot;13892&quot;&gt;&lt;property id=&quot;20148&quot; value=&quot;5&quot;/&gt;&lt;property id=&quot;20300&quot; value=&quot;Slide 50 - &amp;quot;&amp;#x0D;&amp;#x0A;Want to learn more? &amp;#x0D;&amp;#x0A;There’s a session for that!&amp;#x0D;&amp;#x0A;&amp;quot;&quot;/&gt;&lt;property id=&quot;20307&quot; value=&quot;1026&quot;/&gt;&lt;/object&gt;&lt;object type=&quot;3&quot; unique_id=&quot;14385&quot;&gt;&lt;property id=&quot;20148&quot; value=&quot;5&quot;/&gt;&lt;property id=&quot;20300&quot; value=&quot;Slide 60 - &amp;quot;ECO Updates&amp;quot;&quot;/&gt;&lt;property id=&quot;20307&quot; value=&quot;1029&quot;/&gt;&lt;/object&gt;&lt;object type=&quot;3&quot; unique_id=&quot;14386&quot;&gt;&lt;property id=&quot;20148&quot; value=&quot;5&quot;/&gt;&lt;property id=&quot;20300&quot; value=&quot;Slide 61 - &amp;quot;What we hope you get out of this meeting&amp;quot;&quot;/&gt;&lt;property id=&quot;20307&quot; value=&quot;1030&quot;/&gt;&lt;/object&gt;&lt;object type=&quot;3&quot; unique_id=&quot;14387&quot;&gt;&lt;property id=&quot;20148&quot; value=&quot;5&quot;/&gt;&lt;property id=&quot;20300&quot; value=&quot;Slide 62&quot;/&gt;&lt;property id=&quot;20307&quot; value=&quot;1031&quot;/&gt;&lt;/object&gt;&lt;object type=&quot;3&quot; unique_id=&quot;14658&quot;&gt;&lt;property id=&quot;20148&quot; value=&quot;5&quot;/&gt;&lt;property id=&quot;20300&quot; value=&quot;Slide 47 - &amp;quot;&amp;#x0D;&amp;#x0A;Want to learn more? &amp;#x0D;&amp;#x0A;There’s a session for that!&amp;#x0D;&amp;#x0A;&amp;quot;&quot;/&gt;&lt;property id=&quot;20307&quot; value=&quot;1032&quot;/&gt;&lt;/object&gt;&lt;object type=&quot;3&quot; unique_id=&quot;15442&quot;&gt;&lt;property id=&quot;20148&quot; value=&quot;5&quot;/&gt;&lt;property id=&quot;20300&quot; value=&quot;Slide 6&quot;/&gt;&lt;property id=&quot;20307&quot; value=&quot;1036&quot;/&gt;&lt;/object&gt;&lt;object type=&quot;3&quot; unique_id=&quot;15443&quot;&gt;&lt;property id=&quot;20148&quot; value=&quot;5&quot;/&gt;&lt;property id=&quot;20300&quot; value=&quot;Slide 16&quot;/&gt;&lt;property id=&quot;20307&quot; value=&quot;1037&quot;/&gt;&lt;/object&gt;&lt;object type=&quot;3&quot; unique_id=&quot;15444&quot;&gt;&lt;property id=&quot;20148&quot; value=&quot;5&quot;/&gt;&lt;property id=&quot;20300&quot; value=&quot;Slide 20 - &amp;quot;3 critical ingredients for program improvement&amp;quot;&quot;/&gt;&lt;property id=&quot;20307&quot; value=&quot;1040&quot;/&gt;&lt;/object&gt;&lt;object type=&quot;3&quot; unique_id=&quot;15445&quot;&gt;&lt;property id=&quot;20148&quot; value=&quot;5&quot;/&gt;&lt;property id=&quot;20300&quot; value=&quot;Slide 24 - &amp;quot;Nominees for Key Questions&amp;quot;&quot;/&gt;&lt;property id=&quot;20307&quot; value=&quot;1038&quot;/&gt;&lt;/object&gt;&lt;object type=&quot;3&quot; unique_id=&quot;15446&quot;&gt;&lt;property id=&quot;20148&quot; value=&quot;5&quot;/&gt;&lt;property id=&quot;20300&quot; value=&quot;Slide 25 - &amp;quot;Go Deep &amp;#x0D;&amp;#x0A;Need the data to drill down&amp;quot;&quot;/&gt;&lt;property id=&quot;20307&quot; value=&quot;1039&quot;/&gt;&lt;/object&gt;&lt;object type=&quot;3&quot; unique_id=&quot;15447&quot;&gt;&lt;property id=&quot;20148&quot; value=&quot;5&quot;/&gt;&lt;property id=&quot;20300&quot; value=&quot;Slide 51&quot;/&gt;&lt;property id=&quot;20307&quot; value=&quot;1041&quot;/&gt;&lt;/object&gt;&lt;object type=&quot;3&quot; unique_id=&quot;15449&quot;&gt;&lt;property id=&quot;20148&quot; value=&quot;5&quot;/&gt;&lt;property id=&quot;20300&quot; value=&quot;Slide 53 - &amp;quot;Program improvement is a cycle&amp;quot;&quot;/&gt;&lt;property id=&quot;20307&quot; value=&quot;1034&quot;/&gt;&lt;/object&gt;&lt;object type=&quot;3&quot; unique_id=&quot;15450&quot;&gt;&lt;property id=&quot;20148&quot; value=&quot;5&quot;/&gt;&lt;property id=&quot;20300&quot; value=&quot;Slide 54&quot;/&gt;&lt;property id=&quot;20307&quot; value=&quot;1035&quot;/&gt;&lt;/object&gt;&lt;object type=&quot;3&quot; unique_id=&quot;15817&quot;&gt;&lt;property id=&quot;20148&quot; value=&quot;5&quot;/&gt;&lt;property id=&quot;20300&quot; value=&quot;Slide 26 - &amp;quot;Child Outcomes:&amp;#x0D;&amp;#x0A;Where are we?&amp;quot;&quot;/&gt;&lt;property id=&quot;20307&quot; value=&quot;1043&quot;/&gt;&lt;/object&gt;&lt;object type=&quot;3&quot; unique_id=&quot;15818&quot;&gt;&lt;property id=&quot;20148&quot; value=&quot;5&quot;/&gt;&lt;property id=&quot;20300&quot; value=&quot;Slide 27 - &amp;quot;&amp;#x0D;&amp;#x0A;Want to learn more? &amp;#x0D;&amp;#x0A;There’s a session for that!&amp;#x0D;&amp;#x0A;&amp;quot;&quot;/&gt;&lt;property id=&quot;20307&quot; value=&quot;1044&quot;/&gt;&lt;/object&gt;&lt;object type=&quot;3&quot; unique_id=&quot;15819&quot;&gt;&lt;property id=&quot;20148&quot; value=&quot;5&quot;/&gt;&lt;property id=&quot;20300&quot; value=&quot;Slide 28 - &amp;quot;&amp;#x0D;&amp;#x0A;Want to learn more? &amp;#x0D;&amp;#x0A;There’s a session for that!&amp;#x0D;&amp;#x0A;&amp;quot;&quot;/&gt;&lt;property id=&quot;20307&quot; value=&quot;1045&quot;/&gt;&lt;/object&gt;&lt;object type=&quot;3&quot; unique_id=&quot;16182&quot;&gt;&lt;property id=&quot;20148&quot; value=&quot;5&quot;/&gt;&lt;property id=&quot;20300&quot; value=&quot;Slide 29 - &amp;quot;Family Outcomes:  &amp;#x0D;&amp;#x0A;Where are we?&amp;quot;&quot;/&gt;&lt;property id=&quot;20307&quot; value=&quot;1046&quot;/&gt;&lt;/object&gt;&lt;object type=&quot;3&quot; unique_id=&quot;16183&quot;&gt;&lt;property id=&quot;20148&quot; value=&quot;5&quot;/&gt;&lt;property id=&quot;20300&quot; value=&quot;Slide 30 - &amp;quot;&amp;#x0D;&amp;#x0A;Want to learn more? &amp;#x0D;&amp;#x0A;There’s a session for that!&amp;#x0D;&amp;#x0A;&amp;quot;&quot;/&gt;&lt;property id=&quot;20307&quot; value=&quot;1047&quot;/&gt;&lt;/object&gt;&lt;object type=&quot;3&quot; unique_id=&quot;16618&quot;&gt;&lt;property id=&quot;20148&quot; value=&quot;5&quot;/&gt;&lt;property id=&quot;20300&quot; value=&quot;Slide 33 - &amp;quot;Using data for program improvement:  Where are we?&amp;quot;&quot;/&gt;&lt;property id=&quot;20307&quot; value=&quot;1048&quot;/&gt;&lt;/object&gt;&lt;object type=&quot;3&quot; unique_id=&quot;16871&quot;&gt;&lt;property id=&quot;20148&quot; value=&quot;5&quot;/&gt;&lt;property id=&quot;20300&quot; value=&quot;Slide 34 - &amp;quot;&amp;#x0D;&amp;#x0A;Want to learn more? &amp;#x0D;&amp;#x0A;There’s a session for that!&amp;#x0D;&amp;#x0A;&amp;quot;&quot;/&gt;&lt;property id=&quot;20307&quot; value=&quot;1049&quot;/&gt;&lt;/object&gt;&lt;object type=&quot;3&quot; unique_id=&quot;16872&quot;&gt;&lt;property id=&quot;20148&quot; value=&quot;5&quot;/&gt;&lt;property id=&quot;20300&quot; value=&quot;Slide 35 - &amp;quot;&amp;#x0D;&amp;#x0A;Want to learn more? &amp;#x0D;&amp;#x0A;There’s a session for that!&amp;#x0D;&amp;#x0A;&amp;quot;&quot;/&gt;&lt;property id=&quot;20307&quot; value=&quot;1050&quot;/&gt;&lt;/object&gt;&lt;object type=&quot;3&quot; unique_id=&quot;17529&quot;&gt;&lt;property id=&quot;20148&quot; value=&quot;5&quot;/&gt;&lt;property id=&quot;20300&quot; value=&quot;Slide 19 - &amp;quot;&amp;#x0D;&amp;#x0A;Want to learn more? &amp;#x0D;&amp;#x0A;There’s a session for that!&amp;#x0D;&amp;#x0A;&amp;quot;&quot;/&gt;&lt;property id=&quot;20307&quot; value=&quot;1052&quot;/&gt;&lt;/object&gt;&lt;object type=&quot;3&quot; unique_id=&quot;17865&quot;&gt;&lt;property id=&quot;20148&quot; value=&quot;5&quot;/&gt;&lt;property id=&quot;20300&quot; value=&quot;Slide 42 - &amp;quot;Data needed for program improvement&amp;quot;&quot;/&gt;&lt;property id=&quot;20307&quot; value=&quot;1053&quot;/&gt;&lt;/object&gt;&lt;object type=&quot;3&quot; unique_id=&quot;18138&quot;&gt;&lt;property id=&quot;20148&quot; value=&quot;5&quot;/&gt;&lt;property id=&quot;20300&quot; value=&quot;Slide 37&quot;/&gt;&lt;property id=&quot;20307&quot; value=&quot;1054&quot;/&gt;&lt;/object&gt;&lt;object type=&quot;3&quot; unique_id=&quot;18139&quot;&gt;&lt;property id=&quot;20148&quot; value=&quot;5&quot;/&gt;&lt;property id=&quot;20300&quot; value=&quot;Slide 39&quot;/&gt;&lt;property id=&quot;20307&quot; value=&quot;1055&quot;/&gt;&lt;/object&gt;&lt;object type=&quot;3&quot; unique_id=&quot;18342&quot;&gt;&lt;property id=&quot;20148&quot; value=&quot;5&quot;/&gt;&lt;property id=&quot;20300&quot; value=&quot;Slide 59 - &amp;quot;ECO Updates&amp;quot;&quot;/&gt;&lt;property id=&quot;20307&quot; value=&quot;1056&quot;/&gt;&lt;/object&gt;&lt;object type=&quot;3&quot; unique_id=&quot;18544&quot;&gt;&lt;property id=&quot;20148&quot; value=&quot;5&quot;/&gt;&lt;property id=&quot;20300&quot; value=&quot;Slide 4&quot;/&gt;&lt;property id=&quot;20307&quot; value=&quot;1057&quot;/&gt;&lt;/object&gt;&lt;object type=&quot;3&quot; unique_id=&quot;18883&quot;&gt;&lt;property id=&quot;20148&quot; value=&quot;5&quot;/&gt;&lt;property id=&quot;20300&quot; value=&quot;Slide 36 - &amp;quot;&amp;#x0D;&amp;#x0A;Want to learn more? &amp;#x0D;&amp;#x0A;There’s a session for that!&amp;#x0D;&amp;#x0A;&amp;quot;&quot;/&gt;&lt;property id=&quot;20307&quot; value=&quot;1058&quot;/&gt;&lt;/object&gt;&lt;object type=&quot;3&quot; unique_id=&quot;20026&quot;&gt;&lt;property id=&quot;20148&quot; value=&quot;5&quot;/&gt;&lt;property id=&quot;20300&quot; value=&quot;Slide 56 - &amp;quot;So where are we?&amp;quot;&quot;/&gt;&lt;property id=&quot;20307&quot; value=&quot;1059&quot;/&gt;&lt;/object&gt;&lt;/object&gt;&lt;object type=&quot;8&quot; unique_id=&quot;10424&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14968</TotalTime>
  <Words>4094</Words>
  <Application>Microsoft Office PowerPoint</Application>
  <PresentationFormat>On-screen Show (4:3)</PresentationFormat>
  <Paragraphs>664</Paragraphs>
  <Slides>62</Slides>
  <Notes>57</Notes>
  <HiddenSlides>0</HiddenSlides>
  <MMClips>2</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62</vt:i4>
      </vt:variant>
    </vt:vector>
  </HeadingPairs>
  <TitlesOfParts>
    <vt:vector size="69" baseType="lpstr">
      <vt:lpstr>3_Default Design</vt:lpstr>
      <vt:lpstr>6_Default Design-First child</vt:lpstr>
      <vt:lpstr>7_Default Design-Second child</vt:lpstr>
      <vt:lpstr>8_Default Design-Third child</vt:lpstr>
      <vt:lpstr>9_Default Design-Fourth child</vt:lpstr>
      <vt:lpstr>10_Default Design-Fifth child</vt:lpstr>
      <vt:lpstr>Acrobat Document</vt:lpstr>
      <vt:lpstr>Data as Light:  Time to Walk on the Sunny Side of the Street</vt:lpstr>
      <vt:lpstr>PowerPoint Presentation</vt:lpstr>
      <vt:lpstr>We have a new addition!</vt:lpstr>
      <vt:lpstr>PowerPoint Presentation</vt:lpstr>
      <vt:lpstr>PowerPoint Presentation</vt:lpstr>
      <vt:lpstr>PowerPoint Presentation</vt:lpstr>
      <vt:lpstr>On the road to good outcomes</vt:lpstr>
      <vt:lpstr>Can ≠ Is</vt:lpstr>
      <vt:lpstr>Moving to a culture of data-informed decision-making</vt:lpstr>
      <vt:lpstr>Data is not just for researchers anymore</vt:lpstr>
      <vt:lpstr>Contrasting Uses of Data</vt:lpstr>
      <vt:lpstr>Data-informed program improvement</vt:lpstr>
      <vt:lpstr>And there is accountability</vt:lpstr>
      <vt:lpstr>PowerPoint Presentation</vt:lpstr>
      <vt:lpstr>Another take on Accountability</vt:lpstr>
      <vt:lpstr>PowerPoint Presentation</vt:lpstr>
      <vt:lpstr>3 critical ingredients for program improvement</vt:lpstr>
      <vt:lpstr> Want to learn more?  There’s a session for that! </vt:lpstr>
      <vt:lpstr> Want to learn more?  There’s a session for that! </vt:lpstr>
      <vt:lpstr>3 critical ingredients for program improvement</vt:lpstr>
      <vt:lpstr>Access to information</vt:lpstr>
      <vt:lpstr>PowerPoint Presentation</vt:lpstr>
      <vt:lpstr>Identifying the data needed for program improvement</vt:lpstr>
      <vt:lpstr>Nominees for Key Questions</vt:lpstr>
      <vt:lpstr>Go Deep  Need the data to drill down</vt:lpstr>
      <vt:lpstr>Child Outcomes: Where are we?</vt:lpstr>
      <vt:lpstr> Want to learn more?  There’s a session for that! </vt:lpstr>
      <vt:lpstr> Want to learn more?  There’s a session for that! </vt:lpstr>
      <vt:lpstr>Family Outcomes:   Where are we?</vt:lpstr>
      <vt:lpstr> Want to learn more?  There’s a session for that! </vt:lpstr>
      <vt:lpstr>System for Producing Good Child and Family Outcomes</vt:lpstr>
      <vt:lpstr>PowerPoint Presentation</vt:lpstr>
      <vt:lpstr>Using data for program improvement:  Where are we?</vt:lpstr>
      <vt:lpstr> Want to learn more?  There’s a session for that! </vt:lpstr>
      <vt:lpstr> Want to learn more?  There’s a session for that! </vt:lpstr>
      <vt:lpstr> Want to learn more?  There’s a session for that! </vt:lpstr>
      <vt:lpstr>PowerPoint Presentation</vt:lpstr>
      <vt:lpstr>PowerPoint Presentation</vt:lpstr>
      <vt:lpstr>PowerPoint Presentation</vt:lpstr>
      <vt:lpstr>PowerPoint Presentation</vt:lpstr>
      <vt:lpstr>PowerPoint Presentation</vt:lpstr>
      <vt:lpstr>Data needed for program improvement</vt:lpstr>
      <vt:lpstr>Services vs. Practices</vt:lpstr>
      <vt:lpstr>The need to measure the quality of EI and ECSE programs</vt:lpstr>
      <vt:lpstr>Interesting developments in EC</vt:lpstr>
      <vt:lpstr>Challenges related to data on program quality for EI and ECSE</vt:lpstr>
      <vt:lpstr> Want to learn more?  There’s a session for that! </vt:lpstr>
      <vt:lpstr>Data wish list (continued)</vt:lpstr>
      <vt:lpstr>Growing recognition of the power of  comprehensive state level data systems</vt:lpstr>
      <vt:lpstr> Want to learn more?  There’s a session for that! </vt:lpstr>
      <vt:lpstr>PowerPoint Presentation</vt:lpstr>
      <vt:lpstr>PowerPoint Presentation</vt:lpstr>
      <vt:lpstr>Program improvement is a cycle</vt:lpstr>
      <vt:lpstr>PowerPoint Presentation</vt:lpstr>
      <vt:lpstr>So where are we?</vt:lpstr>
      <vt:lpstr>So where are we?</vt:lpstr>
      <vt:lpstr>PowerPoint Presentation</vt:lpstr>
      <vt:lpstr>PowerPoint Presentation</vt:lpstr>
      <vt:lpstr>ECO Updates</vt:lpstr>
      <vt:lpstr>ECO Updates</vt:lpstr>
      <vt:lpstr>What we hope you get out of this meeting</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fpg</cp:lastModifiedBy>
  <cp:revision>899</cp:revision>
  <dcterms:created xsi:type="dcterms:W3CDTF">2008-03-27T18:39:34Z</dcterms:created>
  <dcterms:modified xsi:type="dcterms:W3CDTF">2011-09-19T17:56:44Z</dcterms:modified>
</cp:coreProperties>
</file>