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5" r:id="rId2"/>
    <p:sldMasterId id="2147483751" r:id="rId3"/>
    <p:sldMasterId id="2147483766" r:id="rId4"/>
    <p:sldMasterId id="2147483796" r:id="rId5"/>
    <p:sldMasterId id="2147483811" r:id="rId6"/>
  </p:sldMasterIdLst>
  <p:notesMasterIdLst>
    <p:notesMasterId r:id="rId32"/>
  </p:notesMasterIdLst>
  <p:handoutMasterIdLst>
    <p:handoutMasterId r:id="rId33"/>
  </p:handoutMasterIdLst>
  <p:sldIdLst>
    <p:sldId id="511" r:id="rId7"/>
    <p:sldId id="611" r:id="rId8"/>
    <p:sldId id="593" r:id="rId9"/>
    <p:sldId id="594" r:id="rId10"/>
    <p:sldId id="595" r:id="rId11"/>
    <p:sldId id="596" r:id="rId12"/>
    <p:sldId id="597" r:id="rId13"/>
    <p:sldId id="609" r:id="rId14"/>
    <p:sldId id="605" r:id="rId15"/>
    <p:sldId id="608" r:id="rId16"/>
    <p:sldId id="606" r:id="rId17"/>
    <p:sldId id="607" r:id="rId18"/>
    <p:sldId id="616" r:id="rId19"/>
    <p:sldId id="615" r:id="rId20"/>
    <p:sldId id="618" r:id="rId21"/>
    <p:sldId id="617" r:id="rId22"/>
    <p:sldId id="619" r:id="rId23"/>
    <p:sldId id="620" r:id="rId24"/>
    <p:sldId id="612" r:id="rId25"/>
    <p:sldId id="613" r:id="rId26"/>
    <p:sldId id="614" r:id="rId27"/>
    <p:sldId id="621" r:id="rId28"/>
    <p:sldId id="624" r:id="rId29"/>
    <p:sldId id="623" r:id="rId30"/>
    <p:sldId id="604" r:id="rId31"/>
  </p:sldIdLst>
  <p:sldSz cx="9144000" cy="6858000" type="screen4x3"/>
  <p:notesSz cx="6881813" cy="9296400"/>
  <p:custDataLst>
    <p:tags r:id="rId34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224568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224568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224568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224568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6600"/>
    <a:srgbClr val="D1FDBB"/>
    <a:srgbClr val="CCFF99"/>
    <a:srgbClr val="D9C8F8"/>
    <a:srgbClr val="000099"/>
    <a:srgbClr val="6600FF"/>
    <a:srgbClr val="4E2AB8"/>
    <a:srgbClr val="523F69"/>
    <a:srgbClr val="2245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1" autoAdjust="0"/>
    <p:restoredTop sz="91770" autoAdjust="0"/>
  </p:normalViewPr>
  <p:slideViewPr>
    <p:cSldViewPr>
      <p:cViewPr>
        <p:scale>
          <a:sx n="60" d="100"/>
          <a:sy n="60" d="100"/>
        </p:scale>
        <p:origin x="-2352" y="-10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20" d="100"/>
          <a:sy n="120" d="100"/>
        </p:scale>
        <p:origin x="-1110" y="-78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hebbeler\My%20Documents\Projects\EC%20Outcomes%20Center\OSEP\GPRA%20Baseline\2011\Alldata_KH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hebbeler\My%20Documents\Projects\EC%20Outcomes%20Center\OSEP\GPRA%20Baseline\2011\Alldata_KH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hebbeler\My%20Documents\Projects\EC%20Outcomes%20Center\OSEP\GPRA%20Baseline\2011\Alldata_KH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hebbeler\My%20Documents\Projects\EC%20Outcomes%20Center\OSEP\GPRA%20Baseline\2011\Alldata_KH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hebbeler\My%20Documents\Projects\EC%20Outcomes%20Center\OSEP\GPRA%20Baseline\2011\Alldata_KH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hebbeler\My%20Documents\Projects\EC%20Outcomes%20Center\OSEP\GPRA%20Baseline\2011\Alldata_KH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hebbeler\My%20Documents\Projects\EC%20Outcomes%20Center\OSEP\GPRA%20Baseline\2011\Alldata_KH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/>
              <a:t>Estimated Summary Statement Data for Part C, 2009-10</a:t>
            </a:r>
            <a:endParaRPr lang="en-US" sz="18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301350004860504"/>
          <c:y val="9.004975124378109E-2"/>
          <c:w val="0.86986499951394969"/>
          <c:h val="0.673948368394249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Partc_analysis_reducedset!$F$39</c:f>
              <c:strCache>
                <c:ptCount val="1"/>
                <c:pt idx="0">
                  <c:v>SS1</c:v>
                </c:pt>
              </c:strCache>
            </c:strRef>
          </c:tx>
          <c:invertIfNegative val="0"/>
          <c:cat>
            <c:strRef>
              <c:f>Partc_analysis_reducedset!$A$45:$A$47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Partc_analysis_reducedset!$B$39:$D$39</c:f>
              <c:numCache>
                <c:formatCode>0.0%</c:formatCode>
                <c:ptCount val="3"/>
                <c:pt idx="0">
                  <c:v>0.70973347275745957</c:v>
                </c:pt>
                <c:pt idx="1">
                  <c:v>0.74218053337705425</c:v>
                </c:pt>
                <c:pt idx="2">
                  <c:v>0.75554634798043629</c:v>
                </c:pt>
              </c:numCache>
            </c:numRef>
          </c:val>
        </c:ser>
        <c:ser>
          <c:idx val="1"/>
          <c:order val="1"/>
          <c:tx>
            <c:strRef>
              <c:f>Partc_analysis_reducedset!$F$40</c:f>
              <c:strCache>
                <c:ptCount val="1"/>
                <c:pt idx="0">
                  <c:v>SS2</c:v>
                </c:pt>
              </c:strCache>
            </c:strRef>
          </c:tx>
          <c:invertIfNegative val="0"/>
          <c:cat>
            <c:strRef>
              <c:f>Partc_analysis_reducedset!$A$45:$A$47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Partc_analysis_reducedset!$B$40:$D$40</c:f>
              <c:numCache>
                <c:formatCode>0.0%</c:formatCode>
                <c:ptCount val="3"/>
                <c:pt idx="0">
                  <c:v>0.61772636892334032</c:v>
                </c:pt>
                <c:pt idx="1">
                  <c:v>0.53754757733566916</c:v>
                </c:pt>
                <c:pt idx="2">
                  <c:v>0.59672574495828234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082944"/>
        <c:axId val="112084480"/>
      </c:barChart>
      <c:catAx>
        <c:axId val="112082944"/>
        <c:scaling>
          <c:orientation val="minMax"/>
        </c:scaling>
        <c:delete val="0"/>
        <c:axPos val="b"/>
        <c:majorTickMark val="none"/>
        <c:minorTickMark val="none"/>
        <c:tickLblPos val="nextTo"/>
        <c:crossAx val="112084480"/>
        <c:crosses val="autoZero"/>
        <c:auto val="1"/>
        <c:lblAlgn val="ctr"/>
        <c:lblOffset val="100"/>
        <c:noMultiLvlLbl val="0"/>
      </c:catAx>
      <c:valAx>
        <c:axId val="112084480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spPr>
          <a:ln>
            <a:solidFill>
              <a:schemeClr val="accent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12082944"/>
        <c:crosses val="autoZero"/>
        <c:crossBetween val="between"/>
        <c:majorUnit val="0.2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/>
              <a:t>Estimated Summary Statement Data for Part C, 2009-10</a:t>
            </a:r>
            <a:endParaRPr lang="en-US" sz="1800"/>
          </a:p>
        </c:rich>
      </c:tx>
      <c:layout>
        <c:manualLayout>
          <c:xMode val="edge"/>
          <c:yMode val="edge"/>
          <c:x val="9.926959497709846E-2"/>
          <c:y val="1.44444469719067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433405383150638"/>
          <c:y val="0.10477779611160039"/>
          <c:w val="0.73039627399516249"/>
          <c:h val="0.498015485217057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Partc_analysis_reducedset!$A$45</c:f>
              <c:strCache>
                <c:ptCount val="1"/>
                <c:pt idx="0">
                  <c:v>Social relationships</c:v>
                </c:pt>
              </c:strCache>
            </c:strRef>
          </c:tx>
          <c:invertIfNegative val="0"/>
          <c:cat>
            <c:strRef>
              <c:f>Partc_analysis_reducedset!$F$41:$F$42</c:f>
              <c:strCache>
                <c:ptCount val="2"/>
                <c:pt idx="0">
                  <c:v>SS1:  Greater than Expected Growth</c:v>
                </c:pt>
                <c:pt idx="1">
                  <c:v>SS2:   Exit like Same-Aged Peers</c:v>
                </c:pt>
              </c:strCache>
            </c:strRef>
          </c:cat>
          <c:val>
            <c:numRef>
              <c:f>Partc_analysis_reducedset!$B$39:$B$40</c:f>
              <c:numCache>
                <c:formatCode>0.0%</c:formatCode>
                <c:ptCount val="2"/>
                <c:pt idx="0">
                  <c:v>0.70973347275745957</c:v>
                </c:pt>
                <c:pt idx="1">
                  <c:v>0.61772636892334032</c:v>
                </c:pt>
              </c:numCache>
            </c:numRef>
          </c:val>
        </c:ser>
        <c:ser>
          <c:idx val="1"/>
          <c:order val="1"/>
          <c:tx>
            <c:strRef>
              <c:f>Partc_analysis_reducedset!$A$46</c:f>
              <c:strCache>
                <c:ptCount val="1"/>
                <c:pt idx="0">
                  <c:v>Knowledge and skills</c:v>
                </c:pt>
              </c:strCache>
            </c:strRef>
          </c:tx>
          <c:invertIfNegative val="0"/>
          <c:cat>
            <c:strRef>
              <c:f>Partc_analysis_reducedset!$F$41:$F$42</c:f>
              <c:strCache>
                <c:ptCount val="2"/>
                <c:pt idx="0">
                  <c:v>SS1:  Greater than Expected Growth</c:v>
                </c:pt>
                <c:pt idx="1">
                  <c:v>SS2:   Exit like Same-Aged Peers</c:v>
                </c:pt>
              </c:strCache>
            </c:strRef>
          </c:cat>
          <c:val>
            <c:numRef>
              <c:f>Partc_analysis_reducedset!$C$39:$C$40</c:f>
              <c:numCache>
                <c:formatCode>0.0%</c:formatCode>
                <c:ptCount val="2"/>
                <c:pt idx="0">
                  <c:v>0.74218053337705425</c:v>
                </c:pt>
                <c:pt idx="1">
                  <c:v>0.53754757733566916</c:v>
                </c:pt>
              </c:numCache>
            </c:numRef>
          </c:val>
        </c:ser>
        <c:ser>
          <c:idx val="2"/>
          <c:order val="2"/>
          <c:tx>
            <c:strRef>
              <c:f>Partc_analysis_reducedset!$A$47</c:f>
              <c:strCache>
                <c:ptCount val="1"/>
                <c:pt idx="0">
                  <c:v>Action to meet needs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Partc_analysis_reducedset!$F$41:$F$42</c:f>
              <c:strCache>
                <c:ptCount val="2"/>
                <c:pt idx="0">
                  <c:v>SS1:  Greater than Expected Growth</c:v>
                </c:pt>
                <c:pt idx="1">
                  <c:v>SS2:   Exit like Same-Aged Peers</c:v>
                </c:pt>
              </c:strCache>
            </c:strRef>
          </c:cat>
          <c:val>
            <c:numRef>
              <c:f>Partc_analysis_reducedset!$D$39:$D$40</c:f>
              <c:numCache>
                <c:formatCode>0.0%</c:formatCode>
                <c:ptCount val="2"/>
                <c:pt idx="0">
                  <c:v>0.75554634798043629</c:v>
                </c:pt>
                <c:pt idx="1">
                  <c:v>0.59672574495828234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117248"/>
        <c:axId val="112118784"/>
      </c:barChart>
      <c:catAx>
        <c:axId val="112117248"/>
        <c:scaling>
          <c:orientation val="minMax"/>
        </c:scaling>
        <c:delete val="0"/>
        <c:axPos val="b"/>
        <c:majorTickMark val="none"/>
        <c:minorTickMark val="none"/>
        <c:tickLblPos val="nextTo"/>
        <c:crossAx val="112118784"/>
        <c:crosses val="autoZero"/>
        <c:auto val="1"/>
        <c:lblAlgn val="ctr"/>
        <c:lblOffset val="100"/>
        <c:noMultiLvlLbl val="0"/>
      </c:catAx>
      <c:valAx>
        <c:axId val="112118784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2117248"/>
        <c:crosses val="autoZero"/>
        <c:crossBetween val="between"/>
        <c:majorUnit val="0.2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/>
              <a:t>Estimated Summary Statement Data for Part C, 2009-10</a:t>
            </a:r>
            <a:endParaRPr lang="en-US" sz="18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301350004860504"/>
          <c:y val="9.0049751243781048E-2"/>
          <c:w val="0.86986499951394969"/>
          <c:h val="0.673948368394249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Partc_analysis_reducedset!$F$39</c:f>
              <c:strCache>
                <c:ptCount val="1"/>
                <c:pt idx="0">
                  <c:v>SS1</c:v>
                </c:pt>
              </c:strCache>
            </c:strRef>
          </c:tx>
          <c:invertIfNegative val="0"/>
          <c:cat>
            <c:strRef>
              <c:f>Partc_analysis_reducedset!$A$45:$A$47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Partc_analysis_reducedset!$B$39:$D$39</c:f>
              <c:numCache>
                <c:formatCode>0.0%</c:formatCode>
                <c:ptCount val="3"/>
                <c:pt idx="0">
                  <c:v>0.70973347275745957</c:v>
                </c:pt>
                <c:pt idx="1">
                  <c:v>0.74218053337705425</c:v>
                </c:pt>
                <c:pt idx="2">
                  <c:v>0.75554634798043629</c:v>
                </c:pt>
              </c:numCache>
            </c:numRef>
          </c:val>
        </c:ser>
        <c:ser>
          <c:idx val="1"/>
          <c:order val="1"/>
          <c:tx>
            <c:strRef>
              <c:f>Partc_analysis_reducedset!$F$40</c:f>
              <c:strCache>
                <c:ptCount val="1"/>
                <c:pt idx="0">
                  <c:v>SS2</c:v>
                </c:pt>
              </c:strCache>
            </c:strRef>
          </c:tx>
          <c:invertIfNegative val="0"/>
          <c:cat>
            <c:strRef>
              <c:f>Partc_analysis_reducedset!$A$45:$A$47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Partc_analysis_reducedset!$B$40:$D$40</c:f>
              <c:numCache>
                <c:formatCode>0.0%</c:formatCode>
                <c:ptCount val="3"/>
                <c:pt idx="0">
                  <c:v>0.61772636892334032</c:v>
                </c:pt>
                <c:pt idx="1">
                  <c:v>0.53754757733566916</c:v>
                </c:pt>
                <c:pt idx="2">
                  <c:v>0.59672574495828234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363776"/>
        <c:axId val="112365568"/>
      </c:barChart>
      <c:catAx>
        <c:axId val="112363776"/>
        <c:scaling>
          <c:orientation val="minMax"/>
        </c:scaling>
        <c:delete val="0"/>
        <c:axPos val="b"/>
        <c:majorTickMark val="none"/>
        <c:minorTickMark val="none"/>
        <c:tickLblPos val="nextTo"/>
        <c:crossAx val="112365568"/>
        <c:crosses val="autoZero"/>
        <c:auto val="1"/>
        <c:lblAlgn val="ctr"/>
        <c:lblOffset val="100"/>
        <c:noMultiLvlLbl val="0"/>
      </c:catAx>
      <c:valAx>
        <c:axId val="112365568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spPr>
          <a:ln>
            <a:solidFill>
              <a:schemeClr val="accent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12363776"/>
        <c:crosses val="autoZero"/>
        <c:crossBetween val="between"/>
        <c:majorUnit val="0.2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/>
              <a:t>Estimated Summary Statement Data for Part C, 2009-10</a:t>
            </a:r>
            <a:endParaRPr lang="en-US" sz="180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Partc_analysis_reducedset!$F$39</c:f>
              <c:strCache>
                <c:ptCount val="1"/>
                <c:pt idx="0">
                  <c:v>SS1</c:v>
                </c:pt>
              </c:strCache>
            </c:strRef>
          </c:tx>
          <c:invertIfNegative val="0"/>
          <c:cat>
            <c:strRef>
              <c:f>Partc_analysis_reducedset!$A$45:$A$47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Partc_analysis_reducedset!$B$39:$D$39</c:f>
              <c:numCache>
                <c:formatCode>0.0%</c:formatCode>
                <c:ptCount val="3"/>
                <c:pt idx="0">
                  <c:v>0.70973347275745957</c:v>
                </c:pt>
                <c:pt idx="1">
                  <c:v>0.74218053337705425</c:v>
                </c:pt>
                <c:pt idx="2">
                  <c:v>0.75554634798043629</c:v>
                </c:pt>
              </c:numCache>
            </c:numRef>
          </c:val>
        </c:ser>
        <c:ser>
          <c:idx val="1"/>
          <c:order val="1"/>
          <c:tx>
            <c:strRef>
              <c:f>Partc_analysis_reducedset!$F$40</c:f>
              <c:strCache>
                <c:ptCount val="1"/>
                <c:pt idx="0">
                  <c:v>SS2</c:v>
                </c:pt>
              </c:strCache>
            </c:strRef>
          </c:tx>
          <c:invertIfNegative val="0"/>
          <c:cat>
            <c:strRef>
              <c:f>Partc_analysis_reducedset!$A$45:$A$47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Partc_analysis_reducedset!$B$40:$D$40</c:f>
              <c:numCache>
                <c:formatCode>0.0%</c:formatCode>
                <c:ptCount val="3"/>
                <c:pt idx="0">
                  <c:v>0.61772636892334032</c:v>
                </c:pt>
                <c:pt idx="1">
                  <c:v>0.53754757733566916</c:v>
                </c:pt>
                <c:pt idx="2">
                  <c:v>0.59672574495828234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389120"/>
        <c:axId val="114496256"/>
      </c:barChart>
      <c:catAx>
        <c:axId val="112389120"/>
        <c:scaling>
          <c:orientation val="minMax"/>
        </c:scaling>
        <c:delete val="0"/>
        <c:axPos val="b"/>
        <c:majorTickMark val="none"/>
        <c:minorTickMark val="none"/>
        <c:tickLblPos val="nextTo"/>
        <c:crossAx val="114496256"/>
        <c:crosses val="autoZero"/>
        <c:auto val="1"/>
        <c:lblAlgn val="ctr"/>
        <c:lblOffset val="100"/>
        <c:noMultiLvlLbl val="0"/>
      </c:catAx>
      <c:valAx>
        <c:axId val="114496256"/>
        <c:scaling>
          <c:orientation val="minMax"/>
        </c:scaling>
        <c:delete val="0"/>
        <c:axPos val="l"/>
        <c:majorGridlines/>
        <c:numFmt formatCode="0.0%" sourceLinked="0"/>
        <c:majorTickMark val="none"/>
        <c:minorTickMark val="none"/>
        <c:tickLblPos val="nextTo"/>
        <c:spPr>
          <a:ln>
            <a:solidFill>
              <a:schemeClr val="accent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1238912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Partc_analysis_reducedset!$A$45</c:f>
              <c:strCache>
                <c:ptCount val="1"/>
                <c:pt idx="0">
                  <c:v>Social relationships</c:v>
                </c:pt>
              </c:strCache>
            </c:strRef>
          </c:tx>
          <c:invertIfNegative val="0"/>
          <c:cat>
            <c:strRef>
              <c:f>Partc_analysis_reducedset!$B$50:$F$50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Partc_analysis_reducedset!$B$45:$F$45</c:f>
              <c:numCache>
                <c:formatCode>0.0%</c:formatCode>
                <c:ptCount val="5"/>
                <c:pt idx="0">
                  <c:v>1.6548176502115881E-2</c:v>
                </c:pt>
                <c:pt idx="1">
                  <c:v>0.17979104450150793</c:v>
                </c:pt>
                <c:pt idx="2">
                  <c:v>0.18593232059004697</c:v>
                </c:pt>
                <c:pt idx="3">
                  <c:v>0.29413859383874513</c:v>
                </c:pt>
                <c:pt idx="4">
                  <c:v>0.32358777508459535</c:v>
                </c:pt>
              </c:numCache>
            </c:numRef>
          </c:val>
        </c:ser>
        <c:ser>
          <c:idx val="1"/>
          <c:order val="1"/>
          <c:tx>
            <c:strRef>
              <c:f>Partc_analysis_reducedset!$A$46</c:f>
              <c:strCache>
                <c:ptCount val="1"/>
                <c:pt idx="0">
                  <c:v>Knowledge and skills</c:v>
                </c:pt>
              </c:strCache>
            </c:strRef>
          </c:tx>
          <c:invertIfNegative val="0"/>
          <c:cat>
            <c:strRef>
              <c:f>Partc_analysis_reducedset!$B$50:$F$50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Partc_analysis_reducedset!$B$46:$F$46</c:f>
              <c:numCache>
                <c:formatCode>0.0%</c:formatCode>
                <c:ptCount val="5"/>
                <c:pt idx="0">
                  <c:v>1.48974177446063E-2</c:v>
                </c:pt>
                <c:pt idx="1">
                  <c:v>0.19954274400633562</c:v>
                </c:pt>
                <c:pt idx="2">
                  <c:v>0.24799395713840028</c:v>
                </c:pt>
                <c:pt idx="3">
                  <c:v>0.36931130576687704</c:v>
                </c:pt>
                <c:pt idx="4">
                  <c:v>0.16823627156879223</c:v>
                </c:pt>
              </c:numCache>
            </c:numRef>
          </c:val>
        </c:ser>
        <c:ser>
          <c:idx val="2"/>
          <c:order val="2"/>
          <c:tx>
            <c:strRef>
              <c:f>Partc_analysis_reducedset!$A$47</c:f>
              <c:strCache>
                <c:ptCount val="1"/>
                <c:pt idx="0">
                  <c:v>Action to meet needs</c:v>
                </c:pt>
              </c:strCache>
            </c:strRef>
          </c:tx>
          <c:invertIfNegative val="0"/>
          <c:cat>
            <c:strRef>
              <c:f>Partc_analysis_reducedset!$B$50:$F$50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Partc_analysis_reducedset!$B$47:$F$47</c:f>
              <c:numCache>
                <c:formatCode>0.0%</c:formatCode>
                <c:ptCount val="5"/>
                <c:pt idx="0">
                  <c:v>1.4522511539353793E-2</c:v>
                </c:pt>
                <c:pt idx="1">
                  <c:v>0.17468166502675844</c:v>
                </c:pt>
                <c:pt idx="2">
                  <c:v>0.21407477981233056</c:v>
                </c:pt>
                <c:pt idx="3">
                  <c:v>0.37070897549737231</c:v>
                </c:pt>
                <c:pt idx="4">
                  <c:v>0.22601676946091021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4542080"/>
        <c:axId val="114543616"/>
        <c:axId val="0"/>
      </c:bar3DChart>
      <c:catAx>
        <c:axId val="114542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4543616"/>
        <c:crosses val="autoZero"/>
        <c:auto val="1"/>
        <c:lblAlgn val="ctr"/>
        <c:lblOffset val="100"/>
        <c:noMultiLvlLbl val="0"/>
      </c:catAx>
      <c:valAx>
        <c:axId val="11454361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45420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Outcome</a:t>
            </a:r>
            <a:r>
              <a:rPr lang="en-US" sz="2000" baseline="0"/>
              <a:t> 1</a:t>
            </a:r>
            <a:endParaRPr lang="en-US" sz="200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explosion val="25"/>
          <c:dLbls>
            <c:dLbl>
              <c:idx val="3"/>
              <c:spPr/>
              <c:txPr>
                <a:bodyPr/>
                <a:lstStyle/>
                <a:p>
                  <a:pPr>
                    <a:defRPr sz="1600">
                      <a:solidFill>
                        <a:srgbClr val="FFFFCC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Partc_analysis_reducedset!$B$50:$F$50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Partc_analysis_reducedset!$B$45:$F$45</c:f>
              <c:numCache>
                <c:formatCode>0.0%</c:formatCode>
                <c:ptCount val="5"/>
                <c:pt idx="0">
                  <c:v>1.6548176502115881E-2</c:v>
                </c:pt>
                <c:pt idx="1">
                  <c:v>0.17979104450150793</c:v>
                </c:pt>
                <c:pt idx="2">
                  <c:v>0.18593232059004697</c:v>
                </c:pt>
                <c:pt idx="3">
                  <c:v>0.29413859383874513</c:v>
                </c:pt>
                <c:pt idx="4">
                  <c:v>0.32358777508459535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solidFill>
          <a:schemeClr val="bg1">
            <a:lumMod val="85000"/>
          </a:schemeClr>
        </a:solidFill>
      </c:spPr>
    </c:plotArea>
    <c:legend>
      <c:legendPos val="t"/>
      <c:overlay val="0"/>
      <c:txPr>
        <a:bodyPr/>
        <a:lstStyle/>
        <a:p>
          <a:pPr rtl="0"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85000"/>
      </a:schemeClr>
    </a:solidFill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Outcome</a:t>
            </a:r>
            <a:r>
              <a:rPr lang="en-US" sz="2000" baseline="0"/>
              <a:t> 2</a:t>
            </a:r>
            <a:endParaRPr lang="en-US" sz="200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explosion val="25"/>
          <c:dLbls>
            <c:dLbl>
              <c:idx val="3"/>
              <c:spPr/>
              <c:txPr>
                <a:bodyPr/>
                <a:lstStyle/>
                <a:p>
                  <a:pPr>
                    <a:defRPr sz="1600">
                      <a:solidFill>
                        <a:srgbClr val="FFFFCC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Partc_analysis_reducedset!$B$50:$F$50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Partc_analysis_reducedset!$B$52:$F$52</c:f>
              <c:numCache>
                <c:formatCode>0.0%</c:formatCode>
                <c:ptCount val="5"/>
                <c:pt idx="0">
                  <c:v>1.5744827586206898E-2</c:v>
                </c:pt>
                <c:pt idx="1">
                  <c:v>0.21572758620689661</c:v>
                </c:pt>
                <c:pt idx="2">
                  <c:v>0.23851034482758621</c:v>
                </c:pt>
                <c:pt idx="3">
                  <c:v>0.34669310344827575</c:v>
                </c:pt>
                <c:pt idx="4">
                  <c:v>0.18332068965517245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  <c:txPr>
        <a:bodyPr/>
        <a:lstStyle/>
        <a:p>
          <a:pPr rtl="0"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85000"/>
      </a:schemeClr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688306" y="304800"/>
            <a:ext cx="396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Measuring and Improving Child and Family Outcomes Conference New Orleans, LA</a:t>
            </a:r>
            <a:endParaRPr lang="en-US" dirty="0"/>
          </a:p>
          <a:p>
            <a:pPr>
              <a:defRPr/>
            </a:pPr>
            <a:r>
              <a:rPr lang="en-US" dirty="0" smtClean="0"/>
              <a:t>September 2010</a:t>
            </a:r>
            <a:endParaRPr lang="en-US" dirty="0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26906" y="0"/>
            <a:ext cx="924747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5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342" y="8829037"/>
            <a:ext cx="298191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fld id="{46A15D2A-CEFB-454F-831C-AF927C6FB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2981911" cy="46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  <p:extLst>
      <p:ext uri="{BB962C8B-B14F-4D97-AF65-F5344CB8AC3E}">
        <p14:creationId xmlns:p14="http://schemas.microsoft.com/office/powerpoint/2010/main" val="1835905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91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342" y="0"/>
            <a:ext cx="298191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9A4E8AF-FB59-4ECE-8C80-76E13B1AC5D3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91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933" y="4414519"/>
            <a:ext cx="5507948" cy="418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037"/>
            <a:ext cx="298191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342" y="8829037"/>
            <a:ext cx="298191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22E3482-1AC4-4480-8E1D-0AB2BCEB3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6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1C5929-C3DE-4DD9-9B8C-AFC5ED0177D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DFA7A5-95DA-4B60-9F5B-C4968DF00F4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2150"/>
            <a:ext cx="4648200" cy="3486150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4838"/>
            <a:ext cx="5508625" cy="418941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BCD56F-BCEB-4680-93E8-FE3845DEE46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2150"/>
            <a:ext cx="4648200" cy="348615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4838"/>
            <a:ext cx="5508625" cy="418941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1017BE-A467-4973-906B-A5A92ACEBFA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2150"/>
            <a:ext cx="4648200" cy="348615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4838"/>
            <a:ext cx="5508625" cy="418941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60EED0-32CD-44A7-B9B9-5F708435046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2150"/>
            <a:ext cx="4648200" cy="348615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4838"/>
            <a:ext cx="5508625" cy="418941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76B69B-1FB7-4D67-AD57-50EE914DECA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2150"/>
            <a:ext cx="4648200" cy="348615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4838"/>
            <a:ext cx="5508625" cy="4189412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Action steps = training and TA, for example – first to improve the quality of the data, then to improve programs when the inference is that improvement is needed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Very</a:t>
            </a:r>
            <a:r>
              <a:rPr lang="en-US" baseline="0" dirty="0" smtClean="0"/>
              <a:t> difficult to compare across pies.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E3482-1AC4-4480-8E1D-0AB2BCEB3E2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E3482-1AC4-4480-8E1D-0AB2BCEB3E2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1682D-E3CD-46B1-A3C2-625FB79B785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600" b="1">
                <a:solidFill>
                  <a:srgbClr val="22456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rgbClr val="224568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57DB5-E535-4D58-B47D-FE3F480804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irst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91000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12D2E-7C77-4AF2-8AD8-5058B673BD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37565-7CFA-4911-94BD-ED477B8C17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CB9C9-56F6-4ADD-B4A8-649640E21A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5448"/>
            <a:ext cx="8074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91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2048C-CA09-482D-B509-7B33E7C8B0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58675-5A37-4EA8-9D04-8C05A63137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44758-7142-4F60-AB32-4D38056C44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7400"/>
            <a:ext cx="5111750" cy="4191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91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F3BA3-4780-4BBF-A926-AE48C7EF60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masterClrMapping/>
  </p:clrMapOvr>
  <p:transition>
    <p:spli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9983B-A996-4C58-ACA5-A3614C6F1C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098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9700" y="22098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5105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65DC2-8705-47C8-BB6B-3E06CB3C2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  <a:lvl2pP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1953DF62-26BB-4E12-BC37-2286103161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22098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2209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9700" y="43434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5105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6DED6-7DA0-4746-B649-AE910AA01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2209800"/>
            <a:ext cx="754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4343400"/>
            <a:ext cx="754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5105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36CA2-72BC-4BA2-9B1C-681FC59D1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117B8-CCAE-4E48-B202-6E9F5F1B27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Second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87952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692C6903-1743-4F66-A1E1-8E479C6437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60580-15A6-4E6E-A8EB-177DB23F4F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91656-C04C-4C4B-A558-1F91F64B49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5448"/>
            <a:ext cx="8074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9DEB4-6A4B-4C45-B27F-EA6B7F311E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10DC1-277C-48AD-81DE-AFDC5FE9C1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4EDAA-BC19-4AD4-B633-9614C112D3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7400"/>
            <a:ext cx="5111750" cy="41879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87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80073-7DD2-4DC4-AEAE-0AE7070507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19571-9C42-4A4C-B688-F260DFD1FD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0AFAD-517C-4903-B695-E1F780FF9C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EC958-E46F-4994-8058-A5444C4A9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third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87952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47995C5E-8F69-4404-985A-593E1D6989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4FC27-B157-4DF2-8DAF-C08A4FBD6A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755C9-D5B5-4D0D-A410-8A3AE6F0F2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5448"/>
            <a:ext cx="8074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0DA04-0460-4E9A-BC18-9A3406F601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5E910-4C7F-4DCB-BBC7-6C6393DB37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BBA49-829F-4423-B10B-F0F4E4D69F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7400"/>
            <a:ext cx="5111750" cy="41879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87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2B433-F82C-4034-95A5-F35E414A50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masterClrMapping/>
  </p:clrMapOvr>
  <p:transition>
    <p:split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8B05B-62BC-40DA-AA8E-86190A02A0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211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99"/>
                </a:solidFill>
              </a:defRPr>
            </a:lvl1pPr>
            <a:lvl2pPr>
              <a:defRPr sz="2400">
                <a:solidFill>
                  <a:srgbClr val="000099"/>
                </a:solidFill>
              </a:defRPr>
            </a:lvl2pPr>
            <a:lvl3pPr>
              <a:defRPr sz="2000">
                <a:solidFill>
                  <a:srgbClr val="000099"/>
                </a:solidFill>
              </a:defRPr>
            </a:lvl3pPr>
            <a:lvl4pPr>
              <a:defRPr sz="1800">
                <a:solidFill>
                  <a:srgbClr val="000099"/>
                </a:solidFill>
              </a:defRPr>
            </a:lvl4pPr>
            <a:lvl5pPr>
              <a:defRPr sz="1800">
                <a:solidFill>
                  <a:srgbClr val="00009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99"/>
                </a:solidFill>
              </a:defRPr>
            </a:lvl1pPr>
            <a:lvl2pPr>
              <a:defRPr sz="2400">
                <a:solidFill>
                  <a:srgbClr val="000099"/>
                </a:solidFill>
              </a:defRPr>
            </a:lvl2pPr>
            <a:lvl3pPr>
              <a:defRPr sz="2000">
                <a:solidFill>
                  <a:srgbClr val="000099"/>
                </a:solidFill>
              </a:defRPr>
            </a:lvl3pPr>
            <a:lvl4pPr>
              <a:defRPr sz="1800">
                <a:solidFill>
                  <a:srgbClr val="000099"/>
                </a:solidFill>
              </a:defRPr>
            </a:lvl4pPr>
            <a:lvl5pPr>
              <a:defRPr sz="1800">
                <a:solidFill>
                  <a:srgbClr val="00009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5C1C-C290-4D17-B454-91D2A1D4C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5C4CB-DD48-4AC7-B14F-99C07A2224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ourth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87952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E0C68C25-49C4-46A0-A164-0A8C884F37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65E31-0512-4941-8651-9354CA085C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1EC74-CED3-42DB-B64D-423490AA04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5448"/>
            <a:ext cx="8074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61977-7F77-473C-B9D9-0F773AEB4A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9AC16-3F97-455B-ABE9-8FDA5981D1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7C8CA-BCB9-4086-9949-8747C6E047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7400"/>
            <a:ext cx="5111750" cy="41879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87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D0213-635C-4591-A172-07C489A2D2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masterClrMapping/>
  </p:clrMapOvr>
  <p:transition>
    <p:split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49273-CADD-438B-AF85-55A08702E1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94CFA-82C1-47BC-A8B6-FE9727CF44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4040188" cy="42211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99"/>
                </a:solidFill>
              </a:defRPr>
            </a:lvl1pPr>
            <a:lvl2pPr>
              <a:defRPr sz="2000">
                <a:solidFill>
                  <a:srgbClr val="000099"/>
                </a:solidFill>
              </a:defRPr>
            </a:lvl2pPr>
            <a:lvl3pPr>
              <a:defRPr sz="1800">
                <a:solidFill>
                  <a:srgbClr val="000099"/>
                </a:solidFill>
              </a:defRPr>
            </a:lvl3pPr>
            <a:lvl4pPr>
              <a:defRPr sz="1600">
                <a:solidFill>
                  <a:srgbClr val="000099"/>
                </a:solidFill>
              </a:defRPr>
            </a:lvl4pPr>
            <a:lvl5pPr>
              <a:defRPr sz="1600">
                <a:solidFill>
                  <a:srgbClr val="00009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5000"/>
            <a:ext cx="4041775" cy="42211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99"/>
                </a:solidFill>
              </a:defRPr>
            </a:lvl1pPr>
            <a:lvl2pPr>
              <a:defRPr sz="2000">
                <a:solidFill>
                  <a:srgbClr val="000099"/>
                </a:solidFill>
              </a:defRPr>
            </a:lvl2pPr>
            <a:lvl3pPr>
              <a:defRPr sz="1800">
                <a:solidFill>
                  <a:srgbClr val="000099"/>
                </a:solidFill>
              </a:defRPr>
            </a:lvl3pPr>
            <a:lvl4pPr>
              <a:defRPr sz="1600">
                <a:solidFill>
                  <a:srgbClr val="000099"/>
                </a:solidFill>
              </a:defRPr>
            </a:lvl4pPr>
            <a:lvl5pPr>
              <a:defRPr sz="1600">
                <a:solidFill>
                  <a:srgbClr val="00009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8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5CE98-2700-4863-A715-7B495BA9D4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ifth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87952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375B5C1F-A8C5-424E-9894-3AA0CD7A15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2F534-D375-48D8-A9D6-CFDFEB0FB5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5EA9E-345B-486D-927A-05EF4099A1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5448"/>
            <a:ext cx="8074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5D5AB-D770-42B2-B9A9-CA2E092E61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906D7-0C62-47F6-AF2E-08873796B0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D6A5B-4173-48D0-A385-EF52A95666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7400"/>
            <a:ext cx="5111750" cy="41879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87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9D0C6-B720-4631-85BE-51B4D8BBC5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masterClrMapping/>
  </p:clrMapOvr>
  <p:transition>
    <p:split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5CCE-8ED4-41D1-8C4D-DC07D70004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E0D91-35C7-4D19-AC08-46749F46E8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4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7E485-FEA7-4FA1-B013-CCFBD25ED3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81200"/>
            <a:ext cx="5111750" cy="41449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99"/>
                </a:solidFill>
              </a:defRPr>
            </a:lvl1pPr>
            <a:lvl2pPr>
              <a:defRPr sz="2800">
                <a:solidFill>
                  <a:srgbClr val="000099"/>
                </a:solidFill>
              </a:defRPr>
            </a:lvl2pPr>
            <a:lvl3pPr>
              <a:defRPr sz="2400">
                <a:solidFill>
                  <a:srgbClr val="000099"/>
                </a:solidFill>
              </a:defRPr>
            </a:lvl3pPr>
            <a:lvl4pPr>
              <a:defRPr sz="2000">
                <a:solidFill>
                  <a:srgbClr val="000099"/>
                </a:solidFill>
              </a:defRPr>
            </a:lvl4pPr>
            <a:lvl5pPr>
              <a:defRPr sz="2000">
                <a:solidFill>
                  <a:srgbClr val="00009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009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AE91D-41EA-4087-9A18-2093DE4B70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C6228-AA7A-4A7E-977E-A44A4E3A70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44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3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19"/>
          <p:cNvSpPr>
            <a:spLocks noChangeArrowheads="1"/>
          </p:cNvSpPr>
          <p:nvPr userDrawn="1"/>
        </p:nvSpPr>
        <p:spPr bwMode="auto">
          <a:xfrm>
            <a:off x="381000" y="304800"/>
            <a:ext cx="8534400" cy="1219200"/>
          </a:xfrm>
          <a:prstGeom prst="rect">
            <a:avLst/>
          </a:prstGeom>
          <a:solidFill>
            <a:srgbClr val="4E2AB8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743200"/>
            <a:ext cx="8077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6568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523F6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6569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 bwMode="auto">
          <a:xfrm>
            <a:off x="457200" y="1143000"/>
            <a:ext cx="1600200" cy="1524000"/>
          </a:xfrm>
          <a:prstGeom prst="ellipse">
            <a:avLst/>
          </a:prstGeom>
          <a:noFill/>
          <a:ln w="9525" cap="flat" cmpd="sng" algn="ctr">
            <a:solidFill>
              <a:srgbClr val="339933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6151" name="Picture 12" descr="pink shirt girl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24800" y="304800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4" descr="blond_happy_baby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05600" y="304800"/>
            <a:ext cx="89535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6" descr="girl_with_ball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86400" y="381000"/>
            <a:ext cx="81915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5" descr="girl_in_wheelchai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96000" y="685800"/>
            <a:ext cx="838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3" descr="tie_dye_boy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15200" y="609600"/>
            <a:ext cx="89535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7" descr="eco_round_logo_w_purple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" y="228600"/>
            <a:ext cx="17526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Date Placeholder 1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99"/>
                </a:solidFill>
                <a:latin typeface="Arial" charset="0"/>
              </a:defRPr>
            </a:lvl1pPr>
          </a:lstStyle>
          <a:p>
            <a:pPr>
              <a:defRPr/>
            </a:pPr>
            <a:fld id="{CFA39685-D68F-4561-B745-71463EE09F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4" r:id="rId1"/>
    <p:sldLayoutId id="2147484795" r:id="rId2"/>
    <p:sldLayoutId id="2147484753" r:id="rId3"/>
    <p:sldLayoutId id="2147484754" r:id="rId4"/>
    <p:sldLayoutId id="2147484755" r:id="rId5"/>
    <p:sldLayoutId id="2147484756" r:id="rId6"/>
    <p:sldLayoutId id="2147484757" r:id="rId7"/>
    <p:sldLayoutId id="2147484758" r:id="rId8"/>
    <p:sldLayoutId id="2147484759" r:id="rId9"/>
  </p:sldLayoutIdLst>
  <p:transition>
    <p:split/>
  </p:transition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523F6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 userDrawn="1"/>
        </p:nvSpPr>
        <p:spPr bwMode="auto">
          <a:xfrm>
            <a:off x="457200" y="1600200"/>
            <a:ext cx="8229600" cy="228600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7175" name="Picture 14" descr="girl_with_ball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43800" y="1371600"/>
            <a:ext cx="6858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fld id="{127BCD32-B8B1-4B60-800B-62699F4AFF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0" r:id="rId1"/>
    <p:sldLayoutId id="2147484796" r:id="rId2"/>
    <p:sldLayoutId id="2147484761" r:id="rId3"/>
    <p:sldLayoutId id="2147484762" r:id="rId4"/>
    <p:sldLayoutId id="2147484763" r:id="rId5"/>
    <p:sldLayoutId id="2147484764" r:id="rId6"/>
    <p:sldLayoutId id="2147484765" r:id="rId7"/>
    <p:sldLayoutId id="2147484797" r:id="rId8"/>
    <p:sldLayoutId id="2147484766" r:id="rId9"/>
    <p:sldLayoutId id="2147484807" r:id="rId10"/>
    <p:sldLayoutId id="2147484808" r:id="rId11"/>
    <p:sldLayoutId id="2147484810" r:id="rId12"/>
  </p:sldLayoutIdLst>
  <p:transition>
    <p:split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523F6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 userDrawn="1"/>
        </p:nvSpPr>
        <p:spPr bwMode="auto">
          <a:xfrm>
            <a:off x="457200" y="1600200"/>
            <a:ext cx="8229600" cy="228600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fld id="{6E664CDE-7449-45EB-8EB8-AB4097DD47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201" name="Picture 15" descr="girl_in_wheelchair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43800" y="1295400"/>
            <a:ext cx="822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  <p:sldLayoutId id="2147484798" r:id="rId2"/>
    <p:sldLayoutId id="2147484799" r:id="rId3"/>
    <p:sldLayoutId id="2147484768" r:id="rId4"/>
    <p:sldLayoutId id="2147484769" r:id="rId5"/>
    <p:sldLayoutId id="2147484770" r:id="rId6"/>
    <p:sldLayoutId id="2147484771" r:id="rId7"/>
    <p:sldLayoutId id="2147484800" r:id="rId8"/>
    <p:sldLayoutId id="2147484772" r:id="rId9"/>
  </p:sldLayoutIdLst>
  <p:transition>
    <p:split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0425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523F6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 userDrawn="1"/>
        </p:nvSpPr>
        <p:spPr bwMode="auto">
          <a:xfrm>
            <a:off x="457200" y="1600200"/>
            <a:ext cx="8229600" cy="182563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fld id="{3E0CAFC6-C2FE-4CAB-AE23-784F1376D4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225" name="Picture 14" descr="blond_happy_baby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43800" y="1295400"/>
            <a:ext cx="822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73" r:id="rId1"/>
    <p:sldLayoutId id="2147484801" r:id="rId2"/>
    <p:sldLayoutId id="2147484774" r:id="rId3"/>
    <p:sldLayoutId id="2147484775" r:id="rId4"/>
    <p:sldLayoutId id="2147484776" r:id="rId5"/>
    <p:sldLayoutId id="2147484777" r:id="rId6"/>
    <p:sldLayoutId id="2147484778" r:id="rId7"/>
    <p:sldLayoutId id="2147484802" r:id="rId8"/>
    <p:sldLayoutId id="2147484779" r:id="rId9"/>
  </p:sldLayoutIdLst>
  <p:transition>
    <p:split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0425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523F6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 userDrawn="1"/>
        </p:nvSpPr>
        <p:spPr bwMode="auto">
          <a:xfrm>
            <a:off x="457200" y="1600200"/>
            <a:ext cx="8229600" cy="136525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fld id="{DB84FBEA-FAEA-4EFA-B8A0-BE1EE00F58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49" name="Picture 13" descr="tie_dye_boy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43800" y="1247775"/>
            <a:ext cx="822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80" r:id="rId1"/>
    <p:sldLayoutId id="2147484803" r:id="rId2"/>
    <p:sldLayoutId id="2147484781" r:id="rId3"/>
    <p:sldLayoutId id="2147484782" r:id="rId4"/>
    <p:sldLayoutId id="2147484783" r:id="rId5"/>
    <p:sldLayoutId id="2147484784" r:id="rId6"/>
    <p:sldLayoutId id="2147484785" r:id="rId7"/>
    <p:sldLayoutId id="2147484804" r:id="rId8"/>
    <p:sldLayoutId id="2147484786" r:id="rId9"/>
  </p:sldLayoutIdLst>
  <p:transition>
    <p:split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0425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523F6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 userDrawn="1"/>
        </p:nvSpPr>
        <p:spPr bwMode="auto">
          <a:xfrm>
            <a:off x="457200" y="1600200"/>
            <a:ext cx="8229600" cy="228600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fld id="{E86127DA-2B73-4237-ADF3-B61E90805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273" name="Picture 12" descr="pink shirt girl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43800" y="1371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  <p:sldLayoutId id="2147484805" r:id="rId2"/>
    <p:sldLayoutId id="2147484788" r:id="rId3"/>
    <p:sldLayoutId id="2147484789" r:id="rId4"/>
    <p:sldLayoutId id="2147484790" r:id="rId5"/>
    <p:sldLayoutId id="2147484791" r:id="rId6"/>
    <p:sldLayoutId id="2147484792" r:id="rId7"/>
    <p:sldLayoutId id="2147484806" r:id="rId8"/>
    <p:sldLayoutId id="2147484793" r:id="rId9"/>
  </p:sldLayoutIdLst>
  <p:transition>
    <p:split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1905000"/>
            <a:ext cx="8839200" cy="1470025"/>
          </a:xfrm>
        </p:spPr>
        <p:txBody>
          <a:bodyPr/>
          <a:lstStyle/>
          <a:p>
            <a:r>
              <a:rPr lang="en-US" dirty="0" smtClean="0"/>
              <a:t>Data Workshop:  </a:t>
            </a:r>
            <a:br>
              <a:rPr lang="en-US" dirty="0" smtClean="0"/>
            </a:br>
            <a:r>
              <a:rPr lang="en-US" dirty="0" smtClean="0"/>
              <a:t>Analyzing and Interpreting Data</a:t>
            </a:r>
            <a:endParaRPr lang="en-US" sz="32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3657600"/>
            <a:ext cx="6400800" cy="17526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Kathy Hebbeler, ECO at SRI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Lynne Kahn, NECTAC/ECO at FPG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Cornelia Taylor, ECO at SRI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Ann Bailey, NCRRC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600" y="5486400"/>
            <a:ext cx="8629650" cy="101566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Presented at the Measuring and Improving Child and Family Outcomes Conference</a:t>
            </a:r>
          </a:p>
          <a:p>
            <a:r>
              <a:rPr lang="en-US" sz="2000" dirty="0" smtClean="0">
                <a:solidFill>
                  <a:srgbClr val="FF6600"/>
                </a:solidFill>
              </a:rPr>
              <a:t>New Orleans, LA  September 2011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77200" cy="1143000"/>
          </a:xfrm>
        </p:spPr>
        <p:txBody>
          <a:bodyPr/>
          <a:lstStyle/>
          <a:p>
            <a:r>
              <a:rPr lang="en-US" dirty="0" smtClean="0"/>
              <a:t>Good Data??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2057400"/>
          <a:ext cx="8229600" cy="43665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7505"/>
                <a:gridCol w="1779495"/>
                <a:gridCol w="2667000"/>
                <a:gridCol w="2895600"/>
              </a:tblGrid>
              <a:tr h="457200"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6819" marR="96819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Programs</a:t>
                      </a:r>
                      <a:endParaRPr 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6819" marR="96819" anchor="ctr" anchorCtr="1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64558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Bad/Weak</a:t>
                      </a:r>
                      <a:endParaRPr lang="en-US" sz="2000" b="1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 marL="96819" marR="96819" anchor="ctr" anchorCtr="1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Good/Strong</a:t>
                      </a:r>
                      <a:endParaRPr lang="en-US" sz="2000" b="1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 marL="96819" marR="96819" anchor="ctr" anchorCtr="1">
                    <a:solidFill>
                      <a:schemeClr val="accent5"/>
                    </a:solidFill>
                  </a:tcPr>
                </a:tc>
              </a:tr>
              <a:tr h="1545242">
                <a:tc rowSpan="2"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Data</a:t>
                      </a:r>
                      <a:endParaRPr lang="en-US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6819" marR="96819" vert="vert270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Bad/Weak</a:t>
                      </a:r>
                    </a:p>
                    <a:p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6819" marR="96819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??</a:t>
                      </a:r>
                      <a:endParaRPr lang="en-US" sz="5400" dirty="0"/>
                    </a:p>
                  </a:txBody>
                  <a:tcPr marL="96819" marR="96819" anchor="ctr" anchorCtr="1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??</a:t>
                      </a:r>
                      <a:endParaRPr lang="en-US" sz="5400" dirty="0"/>
                    </a:p>
                  </a:txBody>
                  <a:tcPr marL="96819" marR="96819" anchor="ctr" anchorCtr="1">
                    <a:solidFill>
                      <a:srgbClr val="FFFFCC"/>
                    </a:solidFill>
                  </a:tcPr>
                </a:tc>
              </a:tr>
              <a:tr h="163863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Good/Strong</a:t>
                      </a:r>
                    </a:p>
                    <a:p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6819" marR="96819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Program Improvement</a:t>
                      </a:r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Questionable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smtClean="0">
                          <a:latin typeface="Wingdings" pitchFamily="2" charset="2"/>
                          <a:sym typeface="Wingdings"/>
                        </a:rPr>
                        <a:t></a:t>
                      </a:r>
                      <a:r>
                        <a:rPr lang="en-US" b="1" baseline="0" dirty="0" smtClean="0">
                          <a:latin typeface="+mj-lt"/>
                          <a:sym typeface="Wingdings"/>
                        </a:rPr>
                        <a:t> Good</a:t>
                      </a:r>
                      <a:endParaRPr lang="en-US" b="1" dirty="0"/>
                    </a:p>
                  </a:txBody>
                  <a:tcPr marL="96819" marR="96819" anchor="ctr" anchorCtr="1">
                    <a:solidFill>
                      <a:srgbClr val="D1FD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Program Improvement</a:t>
                      </a:r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Good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smtClean="0">
                          <a:sym typeface="Wingdings"/>
                        </a:rPr>
                        <a:t> Better</a:t>
                      </a:r>
                      <a:endParaRPr lang="en-US" b="1" dirty="0"/>
                    </a:p>
                  </a:txBody>
                  <a:tcPr marL="96819" marR="96819" anchor="ctr" anchorCtr="1">
                    <a:solidFill>
                      <a:srgbClr val="D1FDBB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2C6903-1743-4F66-A1E1-8E479C64374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41434" y="2081048"/>
          <a:ext cx="2617076" cy="1087821"/>
        </p:xfrm>
        <a:graphic>
          <a:graphicData uri="http://schemas.openxmlformats.org/drawingml/2006/table">
            <a:tbl>
              <a:tblPr/>
              <a:tblGrid>
                <a:gridCol w="2617076"/>
              </a:tblGrid>
              <a:tr h="10878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41434" y="2112579"/>
          <a:ext cx="208280" cy="961697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9616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 bwMode="auto">
          <a:xfrm>
            <a:off x="381000" y="1981200"/>
            <a:ext cx="2743200" cy="1219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371600" y="4800600"/>
            <a:ext cx="7315200" cy="1600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2.  Primer on how to present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2C6903-1743-4F66-A1E1-8E479C64374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pic>
        <p:nvPicPr>
          <p:cNvPr id="6" name="Picture 5" descr="MC900045256[1]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17055">
            <a:off x="904809" y="1498051"/>
            <a:ext cx="1573268" cy="1741389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want your audience to notice?  Where do you want their eyes to go?</a:t>
            </a:r>
          </a:p>
          <a:p>
            <a:r>
              <a:rPr lang="en-US" dirty="0" smtClean="0"/>
              <a:t>Alternate presentation of the same data.  What works?</a:t>
            </a:r>
          </a:p>
          <a:p>
            <a:r>
              <a:rPr lang="en-US" dirty="0" err="1" smtClean="0"/>
              <a:t>Chartjunk</a:t>
            </a:r>
            <a:r>
              <a:rPr lang="en-US" dirty="0" smtClean="0"/>
              <a:t> and minimal ink</a:t>
            </a:r>
          </a:p>
          <a:p>
            <a:r>
              <a:rPr lang="en-US" dirty="0" smtClean="0"/>
              <a:t>When pies don’t work?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2C6903-1743-4F66-A1E1-8E479C64374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2C6903-1743-4F66-A1E1-8E479C64374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381000" y="838200"/>
          <a:ext cx="8229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2C6903-1743-4F66-A1E1-8E479C64374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685800" y="609600"/>
          <a:ext cx="7772400" cy="5714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2C6903-1743-4F66-A1E1-8E479C64374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381000" y="838200"/>
          <a:ext cx="8229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34EDAA-BC19-4AD4-B633-9614C112D32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609600" y="457200"/>
          <a:ext cx="79248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19600" y="6120825"/>
            <a:ext cx="3429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Wasted ink</a:t>
            </a:r>
            <a:endParaRPr lang="en-US" dirty="0"/>
          </a:p>
        </p:txBody>
      </p:sp>
    </p:spTree>
  </p:cSld>
  <p:clrMapOvr>
    <a:masterClrMapping/>
  </p:clrMapOvr>
  <p:transition>
    <p:spli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34EDAA-BC19-4AD4-B633-9614C112D32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762000" y="990600"/>
          <a:ext cx="7467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0" y="5943600"/>
            <a:ext cx="3581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 3-D</a:t>
            </a:r>
            <a:endParaRPr lang="en-US" dirty="0"/>
          </a:p>
        </p:txBody>
      </p:sp>
    </p:spTree>
  </p:cSld>
  <p:clrMapOvr>
    <a:masterClrMapping/>
  </p:clrMapOvr>
  <p:transition>
    <p:spli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34EDAA-BC19-4AD4-B633-9614C112D32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457200" y="1828800"/>
          <a:ext cx="45720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648200" y="1828800"/>
          <a:ext cx="39624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spli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3.  Making Comparisons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2C6903-1743-4F66-A1E1-8E479C64374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pic>
        <p:nvPicPr>
          <p:cNvPr id="6" name="Picture 5" descr="MC900045256[1]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17055">
            <a:off x="4181409" y="4241251"/>
            <a:ext cx="1573268" cy="1741389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sz="3600" dirty="0" smtClean="0"/>
              <a:t>1.  Using Data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B5C1F-A8C5-424E-9894-3AA0CD7A156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pic>
        <p:nvPicPr>
          <p:cNvPr id="6" name="Picture 5" descr="MC900045256[1]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17055">
            <a:off x="5857808" y="4088851"/>
            <a:ext cx="1573268" cy="1741389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constitutes a meaningful difference?</a:t>
            </a:r>
          </a:p>
          <a:p>
            <a:pPr lvl="1"/>
            <a:r>
              <a:rPr lang="en-US" dirty="0" smtClean="0"/>
              <a:t>Statistical significance refers to sampling from a population</a:t>
            </a:r>
          </a:p>
          <a:p>
            <a:pPr lvl="1"/>
            <a:r>
              <a:rPr lang="en-US" dirty="0" smtClean="0"/>
              <a:t>Your child outcomes data is </a:t>
            </a:r>
            <a:r>
              <a:rPr lang="en-US" smtClean="0"/>
              <a:t>the population.</a:t>
            </a:r>
            <a:endParaRPr lang="en-US" dirty="0" smtClean="0"/>
          </a:p>
          <a:p>
            <a:r>
              <a:rPr lang="en-US" dirty="0" smtClean="0"/>
              <a:t>What constitutes stability in your data?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2C6903-1743-4F66-A1E1-8E479C64374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to state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Influence of big entities on totals</a:t>
            </a:r>
          </a:p>
          <a:p>
            <a:r>
              <a:rPr lang="en-US" dirty="0" smtClean="0"/>
              <a:t>Demonstration with an example of how a huge change in a small entity makes almost no difference on a – e, but how that same proportionate change in a big entity makes a big difference (i.e., why state numbers will often look a lot like the biggest subunit.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2C6903-1743-4F66-A1E1-8E479C64374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2C6903-1743-4F66-A1E1-8E479C64374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0" y="685795"/>
          <a:ext cx="7848603" cy="5029204"/>
        </p:xfrm>
        <a:graphic>
          <a:graphicData uri="http://schemas.openxmlformats.org/drawingml/2006/table">
            <a:tbl>
              <a:tblPr/>
              <a:tblGrid>
                <a:gridCol w="702860"/>
                <a:gridCol w="702860"/>
                <a:gridCol w="702860"/>
                <a:gridCol w="702860"/>
                <a:gridCol w="702860"/>
                <a:gridCol w="702860"/>
                <a:gridCol w="702860"/>
                <a:gridCol w="702860"/>
                <a:gridCol w="702860"/>
                <a:gridCol w="702860"/>
                <a:gridCol w="820003"/>
              </a:tblGrid>
              <a:tr h="353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N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20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228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0.07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1361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410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3114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20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290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249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329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0.27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317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0.26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1212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20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1470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0.20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1110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0.15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1842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0.25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2751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0.38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7254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20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420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0.27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0.06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1557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20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688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0.28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379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0.15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2463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20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408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1706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2816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20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0.20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1006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0.30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3356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20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0.28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687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0.28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0.25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429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0.17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2468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20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0.29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319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20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0.30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0.15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0.29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0.26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336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20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142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0.29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215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485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20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298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0.29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320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336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20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148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330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447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1045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20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382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0.18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378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0.18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619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0.29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2154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20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0.19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1179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0.19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1677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0.28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6063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20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1.7%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19.1%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18.5%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28.7%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32.0%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00800" y="6492875"/>
            <a:ext cx="2133600" cy="365125"/>
          </a:xfrm>
        </p:spPr>
        <p:txBody>
          <a:bodyPr/>
          <a:lstStyle/>
          <a:p>
            <a:pPr>
              <a:defRPr/>
            </a:pPr>
            <a:fld id="{692C6903-1743-4F66-A1E1-8E479C64374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197" y="609595"/>
          <a:ext cx="7924805" cy="5486400"/>
        </p:xfrm>
        <a:graphic>
          <a:graphicData uri="http://schemas.openxmlformats.org/drawingml/2006/table">
            <a:tbl>
              <a:tblPr/>
              <a:tblGrid>
                <a:gridCol w="709684"/>
                <a:gridCol w="709684"/>
                <a:gridCol w="709684"/>
                <a:gridCol w="709684"/>
                <a:gridCol w="709684"/>
                <a:gridCol w="709684"/>
                <a:gridCol w="709684"/>
                <a:gridCol w="709684"/>
                <a:gridCol w="709684"/>
                <a:gridCol w="709684"/>
                <a:gridCol w="827965"/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228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0.07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1361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410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N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290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249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329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0.27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317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0.26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3114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735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0.20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1845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0.15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1842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0.25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2751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0.38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1212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420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0.27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0.06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7254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688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0.28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379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0.15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1557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408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1706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2463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0.20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1006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0.30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2816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0.28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687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0.28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0.25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429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0.17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3356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0.29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319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2468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0.30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0.15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0.29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0.26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142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0.29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215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336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298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0.29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320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336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485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148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330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447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382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0.18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378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0.18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619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0.29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1045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0.19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1179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0.19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1677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0.28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2154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1.7%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17.1%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20.5%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28.7%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32.0%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6063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1.7%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19.1%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18.5%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28.7%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32.0%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2C6903-1743-4F66-A1E1-8E479C64374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1000" y="457200"/>
          <a:ext cx="8077207" cy="5864065"/>
        </p:xfrm>
        <a:graphic>
          <a:graphicData uri="http://schemas.openxmlformats.org/drawingml/2006/table">
            <a:tbl>
              <a:tblPr/>
              <a:tblGrid>
                <a:gridCol w="723332"/>
                <a:gridCol w="723332"/>
                <a:gridCol w="723332"/>
                <a:gridCol w="723332"/>
                <a:gridCol w="723332"/>
                <a:gridCol w="723332"/>
                <a:gridCol w="723332"/>
                <a:gridCol w="723332"/>
                <a:gridCol w="723332"/>
                <a:gridCol w="723332"/>
                <a:gridCol w="843887"/>
              </a:tblGrid>
              <a:tr h="3086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63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N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63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228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0.07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1361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410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3114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63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290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249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329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0.27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317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0.26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1212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63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1470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0.20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1110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0.15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1842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0.25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2751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0.38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7254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63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420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0.27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0.06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1557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63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688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0.28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379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0.15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2463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63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408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1706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2816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63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0.20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1006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0.30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3356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63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0.28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687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0.28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0.25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429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0.17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2468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63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0.29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319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63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0.30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0.15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0.29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0.26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336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63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142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0.29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215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485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63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298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0.29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320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336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63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148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330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447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1045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63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382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0.18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378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0.18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619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0.29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2154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63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1161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0.19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1179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0.19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1994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1677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0.28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6063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63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1.7%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19.1%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18.6%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28.7%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32.0%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63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1.7%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19.1%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18.5%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28.7%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32.0%</a:t>
                      </a: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0799C-C20F-4977-A590-207BA054A91C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74199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Find more resources at: </a:t>
            </a:r>
            <a:br>
              <a:rPr lang="en-US" dirty="0"/>
            </a:br>
            <a:r>
              <a:rPr lang="en-US" dirty="0"/>
              <a:t>www. the-eco-center-org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2209800"/>
            <a:ext cx="3697288" cy="4114800"/>
          </a:xfrm>
        </p:spPr>
        <p:txBody>
          <a:bodyPr/>
          <a:lstStyle/>
          <a:p>
            <a:pPr eaLnBrk="1" hangingPunct="1"/>
            <a:endParaRPr lang="en-US" sz="1200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54276" name="Picture 4" descr="MPj0262696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57800" y="2286000"/>
            <a:ext cx="3124200" cy="2057400"/>
          </a:xfrm>
          <a:ln>
            <a:solidFill>
              <a:schemeClr val="accent1"/>
            </a:solidFill>
          </a:ln>
        </p:spPr>
      </p:pic>
      <p:pic>
        <p:nvPicPr>
          <p:cNvPr id="54277" name="Picture 5" descr="CB028464-11559180"/>
          <p:cNvPicPr>
            <a:picLocks noChangeAspect="1" noChangeArrowheads="1"/>
          </p:cNvPicPr>
          <p:nvPr/>
        </p:nvPicPr>
        <p:blipFill>
          <a:blip r:embed="rId4" cstate="print"/>
          <a:srcRect t="33438"/>
          <a:stretch>
            <a:fillRect/>
          </a:stretch>
        </p:blipFill>
        <p:spPr bwMode="auto">
          <a:xfrm>
            <a:off x="5105400" y="4648200"/>
            <a:ext cx="2819400" cy="18764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4278" name="Picture 6" descr="CHI072-11423791_reduc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2133600"/>
            <a:ext cx="3352800" cy="2286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5800" y="5029200"/>
            <a:ext cx="3505200" cy="64633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Thank you!!</a:t>
            </a:r>
            <a:endParaRPr lang="en-US" sz="36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77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Using data for program improvement = EIA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sz="480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5400" b="1" smtClean="0">
                <a:solidFill>
                  <a:schemeClr val="accent2"/>
                </a:solidFill>
              </a:rPr>
              <a:t>E</a:t>
            </a:r>
            <a:r>
              <a:rPr lang="en-US" sz="4800" smtClean="0"/>
              <a:t>vidence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5400" b="1" smtClean="0">
                <a:solidFill>
                  <a:schemeClr val="accent2"/>
                </a:solidFill>
              </a:rPr>
              <a:t>I</a:t>
            </a:r>
            <a:r>
              <a:rPr lang="en-US" sz="4800" smtClean="0"/>
              <a:t>nference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5400" b="1" smtClean="0">
                <a:solidFill>
                  <a:schemeClr val="accent2"/>
                </a:solidFill>
              </a:rPr>
              <a:t>A</a:t>
            </a:r>
            <a:r>
              <a:rPr lang="en-US" sz="4800" smtClean="0"/>
              <a:t>ction</a:t>
            </a:r>
          </a:p>
        </p:txBody>
      </p:sp>
      <p:sp>
        <p:nvSpPr>
          <p:cNvPr id="4301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339A544-5E73-4499-AC5D-A8C687411D51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5" name="Picture 2" descr="C:\Documents and Settings\rooney\Local Settings\Temporary Internet Files\Content.IE5\8ZL3QK3W\MCj028695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78627">
            <a:off x="838200" y="3657600"/>
            <a:ext cx="23939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Evidence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057400"/>
            <a:ext cx="4267200" cy="4187952"/>
          </a:xfrm>
        </p:spPr>
        <p:txBody>
          <a:bodyPr/>
          <a:lstStyle/>
          <a:p>
            <a:pPr eaLnBrk="1" hangingPunct="1"/>
            <a:r>
              <a:rPr lang="en-US" dirty="0" smtClean="0"/>
              <a:t>Evidence refers to the numbers, such as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3200" dirty="0" smtClean="0"/>
              <a:t>“45% of children in category b”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400" dirty="0" smtClean="0"/>
          </a:p>
          <a:p>
            <a:pPr eaLnBrk="1" hangingPunct="1"/>
            <a:r>
              <a:rPr lang="en-US" dirty="0" smtClean="0"/>
              <a:t>The numbers are not debatable</a:t>
            </a:r>
          </a:p>
        </p:txBody>
      </p:sp>
      <p:sp>
        <p:nvSpPr>
          <p:cNvPr id="4403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4AD0FAA-745F-4332-B158-353A55E0E7E7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6" name="Picture 5" descr="22156368_low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276600"/>
            <a:ext cx="3129316" cy="2286000"/>
          </a:xfrm>
          <a:prstGeom prst="rect">
            <a:avLst/>
          </a:prstGeom>
          <a:noFill/>
          <a:ln w="63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Inference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 you interpret the #s?</a:t>
            </a:r>
          </a:p>
          <a:p>
            <a:pPr eaLnBrk="1" hangingPunct="1"/>
            <a:r>
              <a:rPr lang="en-US" smtClean="0"/>
              <a:t>What can you conclude from the #s?</a:t>
            </a:r>
          </a:p>
          <a:p>
            <a:pPr eaLnBrk="1" hangingPunct="1"/>
            <a:r>
              <a:rPr lang="en-US" smtClean="0"/>
              <a:t>Does evidence mean good news?  Bad news?  News we can’t interpret?</a:t>
            </a:r>
          </a:p>
          <a:p>
            <a:pPr eaLnBrk="1" hangingPunct="1"/>
            <a:r>
              <a:rPr lang="en-US" smtClean="0"/>
              <a:t>To reach an inference, sometimes we analyze data in other ways (ask for more evidence) </a:t>
            </a:r>
          </a:p>
          <a:p>
            <a:pPr eaLnBrk="1" hangingPunct="1"/>
            <a:endParaRPr lang="en-US" smtClean="0"/>
          </a:p>
        </p:txBody>
      </p:sp>
      <p:sp>
        <p:nvSpPr>
          <p:cNvPr id="4505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4EEF7A7-DE71-4C2A-A5C2-3CFF4CEFB8AB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Inference is debatable -- even reasonable people can reach different conclusions</a:t>
            </a:r>
          </a:p>
          <a:p>
            <a:pPr eaLnBrk="1" hangingPunct="1"/>
            <a:r>
              <a:rPr lang="en-US" sz="2800" dirty="0" smtClean="0"/>
              <a:t>Stakeholders can help with putting meaning on the numbers</a:t>
            </a:r>
          </a:p>
          <a:p>
            <a:pPr eaLnBrk="1" hangingPunct="1"/>
            <a:r>
              <a:rPr lang="en-US" sz="2800" dirty="0" smtClean="0"/>
              <a:t>Early on, the inference may be more a question of the quality of the data </a:t>
            </a:r>
          </a:p>
          <a:p>
            <a:endParaRPr lang="en-US" dirty="0"/>
          </a:p>
        </p:txBody>
      </p:sp>
      <p:sp>
        <p:nvSpPr>
          <p:cNvPr id="4608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38A0AAC-772D-4847-818C-048DE2DB87C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95425" y="152400"/>
            <a:ext cx="7648575" cy="1143000"/>
          </a:xfrm>
        </p:spPr>
        <p:txBody>
          <a:bodyPr/>
          <a:lstStyle/>
          <a:p>
            <a:pPr eaLnBrk="1" hangingPunct="1"/>
            <a:r>
              <a:rPr lang="en-US" sz="4800" smtClean="0"/>
              <a:t>Inference</a:t>
            </a:r>
          </a:p>
        </p:txBody>
      </p:sp>
      <p:pic>
        <p:nvPicPr>
          <p:cNvPr id="1026" name="Picture 2" descr="C:\Documents and Settings\khebbeler\My Documents\My Pictures\Microsoft Clip Organizer\j04328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0"/>
            <a:ext cx="2645374" cy="39624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Action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Given the inference from the numbers, what should be done?</a:t>
            </a:r>
          </a:p>
          <a:p>
            <a:pPr eaLnBrk="1" hangingPunct="1"/>
            <a:r>
              <a:rPr lang="en-US" sz="2800" smtClean="0"/>
              <a:t>Recommendations or action steps</a:t>
            </a:r>
          </a:p>
          <a:p>
            <a:pPr eaLnBrk="1" hangingPunct="1"/>
            <a:r>
              <a:rPr lang="en-US" sz="2800" smtClean="0"/>
              <a:t>Action can be debatable – and often is</a:t>
            </a:r>
          </a:p>
          <a:p>
            <a:pPr eaLnBrk="1" hangingPunct="1"/>
            <a:r>
              <a:rPr lang="en-US" sz="2800" smtClean="0"/>
              <a:t>Another role for stakeholders</a:t>
            </a:r>
          </a:p>
          <a:p>
            <a:pPr eaLnBrk="1" hangingPunct="1"/>
            <a:r>
              <a:rPr lang="en-US" sz="2800" smtClean="0"/>
              <a:t>Again, early on the action might have to do with improving the quality of the data</a:t>
            </a:r>
          </a:p>
        </p:txBody>
      </p:sp>
      <p:sp>
        <p:nvSpPr>
          <p:cNvPr id="4710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6CE7C0C-2D34-49AD-A487-98C53FFE1511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77200" cy="1143000"/>
          </a:xfrm>
        </p:spPr>
        <p:txBody>
          <a:bodyPr/>
          <a:lstStyle/>
          <a:p>
            <a:r>
              <a:rPr lang="en-US" dirty="0" smtClean="0"/>
              <a:t>Good Data??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2057400"/>
          <a:ext cx="8229600" cy="43665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7505"/>
                <a:gridCol w="1779495"/>
                <a:gridCol w="2667000"/>
                <a:gridCol w="2895600"/>
              </a:tblGrid>
              <a:tr h="457200"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6819" marR="96819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Programs</a:t>
                      </a:r>
                      <a:endParaRPr 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6819" marR="96819" anchor="ctr" anchorCtr="1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64558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Bad/Weak</a:t>
                      </a:r>
                      <a:endParaRPr lang="en-US" sz="2000" b="1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 marL="96819" marR="96819" anchor="ctr" anchorCtr="1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Good/Strong</a:t>
                      </a:r>
                      <a:endParaRPr lang="en-US" sz="2000" b="1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 marL="96819" marR="96819" anchor="ctr" anchorCtr="1">
                    <a:solidFill>
                      <a:schemeClr val="accent5"/>
                    </a:solidFill>
                  </a:tcPr>
                </a:tc>
              </a:tr>
              <a:tr h="1545242">
                <a:tc rowSpan="2"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Data</a:t>
                      </a:r>
                      <a:endParaRPr lang="en-US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6819" marR="96819" vert="vert270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Bad/Weak</a:t>
                      </a:r>
                    </a:p>
                    <a:p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6819" marR="96819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??</a:t>
                      </a:r>
                      <a:endParaRPr lang="en-US" sz="5400" dirty="0"/>
                    </a:p>
                  </a:txBody>
                  <a:tcPr marL="96819" marR="96819" anchor="ctr" anchorCtr="1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??</a:t>
                      </a:r>
                      <a:endParaRPr lang="en-US" sz="5400" dirty="0"/>
                    </a:p>
                  </a:txBody>
                  <a:tcPr marL="96819" marR="96819" anchor="ctr" anchorCtr="1">
                    <a:solidFill>
                      <a:srgbClr val="FFFFCC"/>
                    </a:solidFill>
                  </a:tcPr>
                </a:tc>
              </a:tr>
              <a:tr h="163863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Good/Strong</a:t>
                      </a:r>
                    </a:p>
                    <a:p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6819" marR="96819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Program Improvement</a:t>
                      </a:r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Questionable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smtClean="0">
                          <a:latin typeface="Wingdings" pitchFamily="2" charset="2"/>
                          <a:sym typeface="Wingdings"/>
                        </a:rPr>
                        <a:t></a:t>
                      </a:r>
                      <a:r>
                        <a:rPr lang="en-US" b="1" baseline="0" dirty="0" smtClean="0">
                          <a:latin typeface="+mj-lt"/>
                          <a:sym typeface="Wingdings"/>
                        </a:rPr>
                        <a:t> Good</a:t>
                      </a:r>
                      <a:endParaRPr lang="en-US" b="1" dirty="0"/>
                    </a:p>
                  </a:txBody>
                  <a:tcPr marL="96819" marR="96819" anchor="ctr" anchorCtr="1">
                    <a:solidFill>
                      <a:srgbClr val="D1FD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Program Improvement</a:t>
                      </a:r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Good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smtClean="0">
                          <a:sym typeface="Wingdings"/>
                        </a:rPr>
                        <a:t> Better</a:t>
                      </a:r>
                      <a:endParaRPr lang="en-US" b="1" dirty="0"/>
                    </a:p>
                  </a:txBody>
                  <a:tcPr marL="96819" marR="96819" anchor="ctr" anchorCtr="1">
                    <a:solidFill>
                      <a:srgbClr val="D1FDBB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2C6903-1743-4F66-A1E1-8E479C64374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41434" y="2081048"/>
          <a:ext cx="2617076" cy="1087821"/>
        </p:xfrm>
        <a:graphic>
          <a:graphicData uri="http://schemas.openxmlformats.org/drawingml/2006/table">
            <a:tbl>
              <a:tblPr/>
              <a:tblGrid>
                <a:gridCol w="2617076"/>
              </a:tblGrid>
              <a:tr h="10878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41434" y="2112579"/>
          <a:ext cx="208280" cy="961697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9616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 bwMode="auto">
          <a:xfrm>
            <a:off x="457200" y="3200400"/>
            <a:ext cx="8229600" cy="3200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81000" y="1981200"/>
            <a:ext cx="2743200" cy="1219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77200" cy="1143000"/>
          </a:xfrm>
        </p:spPr>
        <p:txBody>
          <a:bodyPr/>
          <a:lstStyle/>
          <a:p>
            <a:r>
              <a:rPr lang="en-US" dirty="0" smtClean="0"/>
              <a:t>Good Data??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2057400"/>
          <a:ext cx="8229600" cy="43665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7505"/>
                <a:gridCol w="1779495"/>
                <a:gridCol w="2667000"/>
                <a:gridCol w="2895600"/>
              </a:tblGrid>
              <a:tr h="457200"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6819" marR="96819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Programs</a:t>
                      </a:r>
                      <a:endParaRPr 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6819" marR="96819" anchor="ctr" anchorCtr="1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64558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Bad/Weak</a:t>
                      </a:r>
                      <a:endParaRPr lang="en-US" sz="2000" b="1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 marL="96819" marR="96819" anchor="ctr" anchorCtr="1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Good/Strong</a:t>
                      </a:r>
                      <a:endParaRPr lang="en-US" sz="2000" b="1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 marL="96819" marR="96819" anchor="ctr" anchorCtr="1">
                    <a:solidFill>
                      <a:schemeClr val="accent5"/>
                    </a:solidFill>
                  </a:tcPr>
                </a:tc>
              </a:tr>
              <a:tr h="1545242">
                <a:tc rowSpan="2"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Data</a:t>
                      </a:r>
                      <a:endParaRPr lang="en-US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6819" marR="96819" vert="vert270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Bad/Weak</a:t>
                      </a:r>
                    </a:p>
                    <a:p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6819" marR="96819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??</a:t>
                      </a:r>
                      <a:endParaRPr lang="en-US" sz="5400" dirty="0"/>
                    </a:p>
                  </a:txBody>
                  <a:tcPr marL="96819" marR="96819" anchor="ctr" anchorCtr="1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??</a:t>
                      </a:r>
                      <a:endParaRPr lang="en-US" sz="5400" dirty="0"/>
                    </a:p>
                  </a:txBody>
                  <a:tcPr marL="96819" marR="96819" anchor="ctr" anchorCtr="1">
                    <a:solidFill>
                      <a:srgbClr val="FFFFCC"/>
                    </a:solidFill>
                  </a:tcPr>
                </a:tc>
              </a:tr>
              <a:tr h="163863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Good/Strong</a:t>
                      </a:r>
                    </a:p>
                    <a:p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6819" marR="96819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Program Improvement</a:t>
                      </a:r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Questionable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smtClean="0">
                          <a:latin typeface="Wingdings" pitchFamily="2" charset="2"/>
                          <a:sym typeface="Wingdings"/>
                        </a:rPr>
                        <a:t></a:t>
                      </a:r>
                      <a:r>
                        <a:rPr lang="en-US" b="1" baseline="0" dirty="0" smtClean="0">
                          <a:latin typeface="+mj-lt"/>
                          <a:sym typeface="Wingdings"/>
                        </a:rPr>
                        <a:t> Good</a:t>
                      </a:r>
                      <a:endParaRPr lang="en-US" b="1" dirty="0"/>
                    </a:p>
                  </a:txBody>
                  <a:tcPr marL="96819" marR="96819" anchor="ctr" anchorCtr="1">
                    <a:solidFill>
                      <a:srgbClr val="D1FD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Program Improvement</a:t>
                      </a:r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Good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smtClean="0">
                          <a:sym typeface="Wingdings"/>
                        </a:rPr>
                        <a:t> Better</a:t>
                      </a:r>
                      <a:endParaRPr lang="en-US" b="1" dirty="0"/>
                    </a:p>
                  </a:txBody>
                  <a:tcPr marL="96819" marR="96819" anchor="ctr" anchorCtr="1">
                    <a:solidFill>
                      <a:srgbClr val="D1FDBB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2C6903-1743-4F66-A1E1-8E479C64374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41434" y="2081048"/>
          <a:ext cx="2617076" cy="1087821"/>
        </p:xfrm>
        <a:graphic>
          <a:graphicData uri="http://schemas.openxmlformats.org/drawingml/2006/table">
            <a:tbl>
              <a:tblPr/>
              <a:tblGrid>
                <a:gridCol w="2617076"/>
              </a:tblGrid>
              <a:tr h="10878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41434" y="2112579"/>
          <a:ext cx="208280" cy="961697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9616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 bwMode="auto">
          <a:xfrm>
            <a:off x="381000" y="1981200"/>
            <a:ext cx="2743200" cy="1219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124200" y="1981200"/>
            <a:ext cx="5562600" cy="449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Data Workshop:  &amp;#x0D;&amp;#x0A;Analyzing and Interpreting Data&amp;quot;&quot;/&gt;&lt;property id=&quot;20307&quot; value=&quot;511&quot;/&gt;&lt;/object&gt;&lt;object type=&quot;3&quot; unique_id=&quot;10094&quot;&gt;&lt;property id=&quot;20148&quot; value=&quot;5&quot;/&gt;&lt;property id=&quot;20300&quot; value=&quot;Slide 3 - &amp;quot;Using data for program improvement = EIA&amp;quot;&quot;/&gt;&lt;property id=&quot;20307&quot; value=&quot;593&quot;/&gt;&lt;/object&gt;&lt;object type=&quot;3&quot; unique_id=&quot;10095&quot;&gt;&lt;property id=&quot;20148&quot; value=&quot;5&quot;/&gt;&lt;property id=&quot;20300&quot; value=&quot;Slide 4 - &amp;quot;Evidence&amp;quot;&quot;/&gt;&lt;property id=&quot;20307&quot; value=&quot;594&quot;/&gt;&lt;/object&gt;&lt;object type=&quot;3&quot; unique_id=&quot;10096&quot;&gt;&lt;property id=&quot;20148&quot; value=&quot;5&quot;/&gt;&lt;property id=&quot;20300&quot; value=&quot;Slide 5 - &amp;quot;Inference&amp;quot;&quot;/&gt;&lt;property id=&quot;20307&quot; value=&quot;595&quot;/&gt;&lt;/object&gt;&lt;object type=&quot;3&quot; unique_id=&quot;10097&quot;&gt;&lt;property id=&quot;20148&quot; value=&quot;5&quot;/&gt;&lt;property id=&quot;20300&quot; value=&quot;Slide 6 - &amp;quot;Inference&amp;quot;&quot;/&gt;&lt;property id=&quot;20307&quot; value=&quot;596&quot;/&gt;&lt;/object&gt;&lt;object type=&quot;3&quot; unique_id=&quot;10098&quot;&gt;&lt;property id=&quot;20148&quot; value=&quot;5&quot;/&gt;&lt;property id=&quot;20300&quot; value=&quot;Slide 7 - &amp;quot;Action&amp;quot;&quot;/&gt;&lt;property id=&quot;20307&quot; value=&quot;597&quot;/&gt;&lt;/object&gt;&lt;object type=&quot;3&quot; unique_id=&quot;10119&quot;&gt;&lt;property id=&quot;20148&quot; value=&quot;5&quot;/&gt;&lt;property id=&quot;20300&quot; value=&quot;Slide 25 - &amp;quot;Find more resources at: &amp;#x0D;&amp;#x0A;www. the-eco-center-org&amp;quot;&quot;/&gt;&lt;property id=&quot;20307&quot; value=&quot;604&quot;/&gt;&lt;/object&gt;&lt;object type=&quot;3&quot; unique_id=&quot;11000&quot;&gt;&lt;property id=&quot;20148&quot; value=&quot;5&quot;/&gt;&lt;property id=&quot;20300&quot; value=&quot;Slide 8 - &amp;quot;Good Data??&amp;quot;&quot;/&gt;&lt;property id=&quot;20307&quot; value=&quot;609&quot;/&gt;&lt;/object&gt;&lt;object type=&quot;3&quot; unique_id=&quot;11001&quot;&gt;&lt;property id=&quot;20148&quot; value=&quot;5&quot;/&gt;&lt;property id=&quot;20300&quot; value=&quot;Slide 9 - &amp;quot;Good Data??&amp;quot;&quot;/&gt;&lt;property id=&quot;20307&quot; value=&quot;605&quot;/&gt;&lt;/object&gt;&lt;object type=&quot;3&quot; unique_id=&quot;11002&quot;&gt;&lt;property id=&quot;20148&quot; value=&quot;5&quot;/&gt;&lt;property id=&quot;20300&quot; value=&quot;Slide 10 - &amp;quot;Good Data??&amp;quot;&quot;/&gt;&lt;property id=&quot;20307&quot; value=&quot;608&quot;/&gt;&lt;/object&gt;&lt;object type=&quot;3&quot; unique_id=&quot;11003&quot;&gt;&lt;property id=&quot;20148&quot; value=&quot;5&quot;/&gt;&lt;property id=&quot;20300&quot; value=&quot;Slide 11&quot;/&gt;&lt;property id=&quot;20307&quot; value=&quot;606&quot;/&gt;&lt;/object&gt;&lt;object type=&quot;3&quot; unique_id=&quot;11004&quot;&gt;&lt;property id=&quot;20148&quot; value=&quot;5&quot;/&gt;&lt;property id=&quot;20300&quot; value=&quot;Slide 12&quot;/&gt;&lt;property id=&quot;20307&quot; value=&quot;607&quot;/&gt;&lt;/object&gt;&lt;object type=&quot;3&quot; unique_id=&quot;11103&quot;&gt;&lt;property id=&quot;20148&quot; value=&quot;5&quot;/&gt;&lt;property id=&quot;20300&quot; value=&quot;Slide 2&quot;/&gt;&lt;property id=&quot;20307&quot; value=&quot;611&quot;/&gt;&lt;/object&gt;&lt;object type=&quot;3&quot; unique_id=&quot;11104&quot;&gt;&lt;property id=&quot;20148&quot; value=&quot;5&quot;/&gt;&lt;property id=&quot;20300&quot; value=&quot;Slide 19&quot;/&gt;&lt;property id=&quot;20307&quot; value=&quot;612&quot;/&gt;&lt;/object&gt;&lt;object type=&quot;3&quot; unique_id=&quot;11105&quot;&gt;&lt;property id=&quot;20148&quot; value=&quot;5&quot;/&gt;&lt;property id=&quot;20300&quot; value=&quot;Slide 20&quot;/&gt;&lt;property id=&quot;20307&quot; value=&quot;613&quot;/&gt;&lt;/object&gt;&lt;object type=&quot;3&quot; unique_id=&quot;11106&quot;&gt;&lt;property id=&quot;20148&quot; value=&quot;5&quot;/&gt;&lt;property id=&quot;20300&quot; value=&quot;Slide 21 - &amp;quot;Comparing to state numbers&amp;quot;&quot;/&gt;&lt;property id=&quot;20307&quot; value=&quot;614&quot;/&gt;&lt;/object&gt;&lt;object type=&quot;3&quot; unique_id=&quot;20405&quot;&gt;&lt;property id=&quot;20148&quot; value=&quot;5&quot;/&gt;&lt;property id=&quot;20300&quot; value=&quot;Slide 13&quot;/&gt;&lt;property id=&quot;20307&quot; value=&quot;616&quot;/&gt;&lt;/object&gt;&lt;object type=&quot;3&quot; unique_id=&quot;20406&quot;&gt;&lt;property id=&quot;20148&quot; value=&quot;5&quot;/&gt;&lt;property id=&quot;20300&quot; value=&quot;Slide 14&quot;/&gt;&lt;property id=&quot;20307&quot; value=&quot;615&quot;/&gt;&lt;/object&gt;&lt;object type=&quot;3&quot; unique_id=&quot;20975&quot;&gt;&lt;property id=&quot;20148&quot; value=&quot;5&quot;/&gt;&lt;property id=&quot;20300&quot; value=&quot;Slide 15&quot;/&gt;&lt;property id=&quot;20307&quot; value=&quot;618&quot;/&gt;&lt;/object&gt;&lt;object type=&quot;3&quot; unique_id=&quot;20976&quot;&gt;&lt;property id=&quot;20148&quot; value=&quot;5&quot;/&gt;&lt;property id=&quot;20300&quot; value=&quot;Slide 16&quot;/&gt;&lt;property id=&quot;20307&quot; value=&quot;617&quot;/&gt;&lt;/object&gt;&lt;object type=&quot;3&quot; unique_id=&quot;20977&quot;&gt;&lt;property id=&quot;20148&quot; value=&quot;5&quot;/&gt;&lt;property id=&quot;20300&quot; value=&quot;Slide 17&quot;/&gt;&lt;property id=&quot;20307&quot; value=&quot;619&quot;/&gt;&lt;/object&gt;&lt;object type=&quot;3&quot; unique_id=&quot;20978&quot;&gt;&lt;property id=&quot;20148&quot; value=&quot;5&quot;/&gt;&lt;property id=&quot;20300&quot; value=&quot;Slide 18&quot;/&gt;&lt;property id=&quot;20307&quot; value=&quot;620&quot;/&gt;&lt;/object&gt;&lt;object type=&quot;3&quot; unique_id=&quot;21147&quot;&gt;&lt;property id=&quot;20148&quot; value=&quot;5&quot;/&gt;&lt;property id=&quot;20300&quot; value=&quot;Slide 22&quot;/&gt;&lt;property id=&quot;20307&quot; value=&quot;621&quot;/&gt;&lt;/object&gt;&lt;object type=&quot;3&quot; unique_id=&quot;21148&quot;&gt;&lt;property id=&quot;20148&quot; value=&quot;5&quot;/&gt;&lt;property id=&quot;20300&quot; value=&quot;Slide 23&quot;/&gt;&lt;property id=&quot;20307&quot; value=&quot;624&quot;/&gt;&lt;/object&gt;&lt;object type=&quot;3&quot; unique_id=&quot;21149&quot;&gt;&lt;property id=&quot;20148&quot; value=&quot;5&quot;/&gt;&lt;property id=&quot;20300&quot; value=&quot;Slide 24&quot;/&gt;&lt;property id=&quot;20307&quot; value=&quot;62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Default Design-First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-Second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Default Design-Third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Default Design-Fourth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Default Design-Fifth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9528</TotalTime>
  <Words>1176</Words>
  <Application>Microsoft Office PowerPoint</Application>
  <PresentationFormat>On-screen Show (4:3)</PresentationFormat>
  <Paragraphs>702</Paragraphs>
  <Slides>25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3_Default Design</vt:lpstr>
      <vt:lpstr>6_Default Design-First child</vt:lpstr>
      <vt:lpstr>7_Default Design-Second child</vt:lpstr>
      <vt:lpstr>8_Default Design-Third child</vt:lpstr>
      <vt:lpstr>9_Default Design-Fourth child</vt:lpstr>
      <vt:lpstr>10_Default Design-Fifth child</vt:lpstr>
      <vt:lpstr>Data Workshop:   Analyzing and Interpreting Data</vt:lpstr>
      <vt:lpstr>PowerPoint Presentation</vt:lpstr>
      <vt:lpstr>Using data for program improvement = EIA</vt:lpstr>
      <vt:lpstr>Evidence</vt:lpstr>
      <vt:lpstr>Inference</vt:lpstr>
      <vt:lpstr>Inference</vt:lpstr>
      <vt:lpstr>Action</vt:lpstr>
      <vt:lpstr>Good Data??</vt:lpstr>
      <vt:lpstr>Good Data??</vt:lpstr>
      <vt:lpstr>Good Data??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Comparing to state numbers</vt:lpstr>
      <vt:lpstr>PowerPoint Presentation</vt:lpstr>
      <vt:lpstr>PowerPoint Presentation</vt:lpstr>
      <vt:lpstr>PowerPoint Presentation</vt:lpstr>
      <vt:lpstr>Find more resources at:  www. the-eco-center-org</vt:lpstr>
    </vt:vector>
  </TitlesOfParts>
  <Company>unc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 Longitudinal -  OSEP Leadership Mtng</dc:title>
  <dc:creator>ECO</dc:creator>
  <cp:lastModifiedBy>fpg</cp:lastModifiedBy>
  <cp:revision>511</cp:revision>
  <dcterms:created xsi:type="dcterms:W3CDTF">2008-03-27T18:39:34Z</dcterms:created>
  <dcterms:modified xsi:type="dcterms:W3CDTF">2011-09-28T13:55:47Z</dcterms:modified>
</cp:coreProperties>
</file>