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38"/>
  </p:notesMasterIdLst>
  <p:sldIdLst>
    <p:sldId id="256" r:id="rId2"/>
    <p:sldId id="260" r:id="rId3"/>
    <p:sldId id="259" r:id="rId4"/>
    <p:sldId id="313" r:id="rId5"/>
    <p:sldId id="257" r:id="rId6"/>
    <p:sldId id="320" r:id="rId7"/>
    <p:sldId id="286" r:id="rId8"/>
    <p:sldId id="289" r:id="rId9"/>
    <p:sldId id="292" r:id="rId10"/>
    <p:sldId id="293" r:id="rId11"/>
    <p:sldId id="294" r:id="rId12"/>
    <p:sldId id="295" r:id="rId13"/>
    <p:sldId id="296" r:id="rId14"/>
    <p:sldId id="278" r:id="rId15"/>
    <p:sldId id="281" r:id="rId16"/>
    <p:sldId id="319" r:id="rId17"/>
    <p:sldId id="300" r:id="rId18"/>
    <p:sldId id="301" r:id="rId19"/>
    <p:sldId id="318" r:id="rId20"/>
    <p:sldId id="282" r:id="rId21"/>
    <p:sldId id="261" r:id="rId22"/>
    <p:sldId id="321" r:id="rId23"/>
    <p:sldId id="312" r:id="rId24"/>
    <p:sldId id="316" r:id="rId25"/>
    <p:sldId id="325" r:id="rId26"/>
    <p:sldId id="306" r:id="rId27"/>
    <p:sldId id="315" r:id="rId28"/>
    <p:sldId id="314" r:id="rId29"/>
    <p:sldId id="308" r:id="rId30"/>
    <p:sldId id="309" r:id="rId31"/>
    <p:sldId id="323" r:id="rId32"/>
    <p:sldId id="310" r:id="rId33"/>
    <p:sldId id="311" r:id="rId34"/>
    <p:sldId id="258" r:id="rId35"/>
    <p:sldId id="297" r:id="rId36"/>
    <p:sldId id="324" r:id="rId37"/>
  </p:sldIdLst>
  <p:sldSz cx="9144000" cy="6858000" type="screen4x3"/>
  <p:notesSz cx="7035800" cy="9194800"/>
  <p:custDataLst>
    <p:tags r:id="rId39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FF33"/>
    <a:srgbClr val="FFFF00"/>
    <a:srgbClr val="66FFFF"/>
    <a:srgbClr val="006699"/>
    <a:srgbClr val="00999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uggiero\Documents\Child%20Outcomes\DE%20webinar%2003172011\Entry%20and%20Exit%20COSF%20data_new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uggiero\Documents\Child%20Outcomes\DE%20webinar%2003172011\Entry%20and%20Exit%20COSF%20data_new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uggiero\Documents\Child%20Outcomes\DE%20webinar%2003172011\Entry%20and%20Exit%20COSF%20data_new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 dirty="0"/>
              <a:t>Delaware COSF Ratings – Outcome </a:t>
            </a:r>
            <a:r>
              <a:rPr lang="en-US" sz="1800" b="1" i="0" u="none" strike="noStrike" baseline="0" dirty="0" smtClean="0"/>
              <a:t>1 Entry </a:t>
            </a:r>
            <a:r>
              <a:rPr lang="en-US" sz="1800" b="1" i="0" u="none" strike="noStrike" baseline="0" dirty="0"/>
              <a:t>and Exit </a:t>
            </a:r>
            <a:r>
              <a:rPr lang="en-US" sz="1800" b="1" i="0" u="none" strike="noStrike" baseline="0" dirty="0" smtClean="0"/>
              <a:t>Data (Social </a:t>
            </a:r>
            <a:r>
              <a:rPr lang="en-US" sz="1800" b="1" i="0" u="none" strike="noStrike" baseline="0" dirty="0"/>
              <a:t>and Emotional)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'Percenty by COSF Rating'!$B$33:$B$34</c:f>
              <c:strCache>
                <c:ptCount val="1"/>
                <c:pt idx="0">
                  <c:v>Entry Percent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-1.008403414723931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'Percenty by COSF Rating'!$A$35:$A$41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'Percenty by COSF Rating'!$B$35:$B$41</c:f>
              <c:numCache>
                <c:formatCode>0.0</c:formatCode>
                <c:ptCount val="7"/>
                <c:pt idx="0">
                  <c:v>9.1362126245847186</c:v>
                </c:pt>
                <c:pt idx="1">
                  <c:v>17.441860465116331</c:v>
                </c:pt>
                <c:pt idx="2">
                  <c:v>18.438538205980006</c:v>
                </c:pt>
                <c:pt idx="3">
                  <c:v>19.269102990033144</c:v>
                </c:pt>
                <c:pt idx="4">
                  <c:v>17.275747508305543</c:v>
                </c:pt>
                <c:pt idx="5">
                  <c:v>9.9667774086378706</c:v>
                </c:pt>
                <c:pt idx="6">
                  <c:v>8.471760797342192</c:v>
                </c:pt>
              </c:numCache>
            </c:numRef>
          </c:val>
        </c:ser>
        <c:ser>
          <c:idx val="1"/>
          <c:order val="1"/>
          <c:tx>
            <c:strRef>
              <c:f>'Percenty by COSF Rating'!$C$33:$C$34</c:f>
              <c:strCache>
                <c:ptCount val="1"/>
                <c:pt idx="0">
                  <c:v>Exit Percent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'Percenty by COSF Rating'!$A$35:$A$41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'Percenty by COSF Rating'!$C$35:$C$41</c:f>
              <c:numCache>
                <c:formatCode>0.0</c:formatCode>
                <c:ptCount val="7"/>
                <c:pt idx="0">
                  <c:v>0.83056478405315626</c:v>
                </c:pt>
                <c:pt idx="1">
                  <c:v>5.6478405315614459</c:v>
                </c:pt>
                <c:pt idx="2">
                  <c:v>5.3156146179401862</c:v>
                </c:pt>
                <c:pt idx="3">
                  <c:v>13.953488372093052</c:v>
                </c:pt>
                <c:pt idx="4">
                  <c:v>20.764119601328822</c:v>
                </c:pt>
                <c:pt idx="5">
                  <c:v>26.578073089700986</c:v>
                </c:pt>
                <c:pt idx="6">
                  <c:v>26.91029900332218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872320"/>
        <c:axId val="74874240"/>
      </c:barChart>
      <c:catAx>
        <c:axId val="74872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COSF Rating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4874240"/>
        <c:crosses val="autoZero"/>
        <c:auto val="1"/>
        <c:lblAlgn val="ctr"/>
        <c:lblOffset val="100"/>
        <c:noMultiLvlLbl val="0"/>
      </c:catAx>
      <c:valAx>
        <c:axId val="74874240"/>
        <c:scaling>
          <c:orientation val="minMax"/>
          <c:max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74872320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 dirty="0"/>
              <a:t>Delaware COSF Ratings – Outcome 2 Entry and Exit </a:t>
            </a:r>
            <a:r>
              <a:rPr lang="en-US" sz="1800" b="1" i="0" u="none" strike="noStrike" baseline="0" dirty="0" smtClean="0"/>
              <a:t>Data (Knowledge and Skills)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'Percenty by COSF Rating'!$J$33:$J$34</c:f>
              <c:strCache>
                <c:ptCount val="1"/>
                <c:pt idx="0">
                  <c:v>Entry Percent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-1.008403414723928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'Percenty by COSF Rating'!$I$35:$I$41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'Percenty by COSF Rating'!$J$35:$J$41</c:f>
              <c:numCache>
                <c:formatCode>0.0</c:formatCode>
                <c:ptCount val="7"/>
                <c:pt idx="0">
                  <c:v>11.148086522462561</c:v>
                </c:pt>
                <c:pt idx="1">
                  <c:v>15.806988352745424</c:v>
                </c:pt>
                <c:pt idx="2">
                  <c:v>23.294509151414307</c:v>
                </c:pt>
                <c:pt idx="3">
                  <c:v>22.462562396006629</c:v>
                </c:pt>
                <c:pt idx="4">
                  <c:v>15.973377703826955</c:v>
                </c:pt>
                <c:pt idx="5">
                  <c:v>5.1580698835274541</c:v>
                </c:pt>
                <c:pt idx="6">
                  <c:v>6.1564059900166388</c:v>
                </c:pt>
              </c:numCache>
            </c:numRef>
          </c:val>
        </c:ser>
        <c:ser>
          <c:idx val="1"/>
          <c:order val="1"/>
          <c:tx>
            <c:strRef>
              <c:f>'Percenty by COSF Rating'!$K$33:$K$34</c:f>
              <c:strCache>
                <c:ptCount val="1"/>
                <c:pt idx="0">
                  <c:v>Exit Percent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'Percenty by COSF Rating'!$I$35:$I$41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'Percenty by COSF Rating'!$K$35:$K$41</c:f>
              <c:numCache>
                <c:formatCode>0.0</c:formatCode>
                <c:ptCount val="7"/>
                <c:pt idx="0">
                  <c:v>1.1627906976744133</c:v>
                </c:pt>
                <c:pt idx="1">
                  <c:v>4.3189368770763759</c:v>
                </c:pt>
                <c:pt idx="2">
                  <c:v>5.980066445182743</c:v>
                </c:pt>
                <c:pt idx="3">
                  <c:v>14.95016611295682</c:v>
                </c:pt>
                <c:pt idx="4">
                  <c:v>25.581395348837212</c:v>
                </c:pt>
                <c:pt idx="5">
                  <c:v>26.578073089700986</c:v>
                </c:pt>
                <c:pt idx="6">
                  <c:v>21.428571428571427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34272"/>
        <c:axId val="78148736"/>
      </c:barChart>
      <c:catAx>
        <c:axId val="78134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COSF Rating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148736"/>
        <c:crosses val="autoZero"/>
        <c:auto val="1"/>
        <c:lblAlgn val="ctr"/>
        <c:lblOffset val="100"/>
        <c:noMultiLvlLbl val="0"/>
      </c:catAx>
      <c:valAx>
        <c:axId val="78148736"/>
        <c:scaling>
          <c:orientation val="minMax"/>
          <c:max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7813427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 dirty="0"/>
              <a:t>Delaware COSF Ratings – Outcome 3 Entry and Exit </a:t>
            </a:r>
            <a:r>
              <a:rPr lang="en-US" sz="1800" b="1" i="0" u="none" strike="noStrike" baseline="0" dirty="0" smtClean="0"/>
              <a:t>Data (Behavior </a:t>
            </a:r>
            <a:r>
              <a:rPr lang="en-US" sz="1800" b="1" i="0" u="none" strike="noStrike" baseline="0" dirty="0"/>
              <a:t>Meets Needs)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'Percenty by COSF Rating'!$R$33:$R$34</c:f>
              <c:strCache>
                <c:ptCount val="1"/>
                <c:pt idx="0">
                  <c:v>Entry Percent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-1.008403414723928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'Percenty by COSF Rating'!$Q$35:$Q$41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'Percenty by COSF Rating'!$R$35:$R$41</c:f>
              <c:numCache>
                <c:formatCode>0.0</c:formatCode>
                <c:ptCount val="7"/>
                <c:pt idx="0">
                  <c:v>7.4750830564784057</c:v>
                </c:pt>
                <c:pt idx="1">
                  <c:v>13.953488372093052</c:v>
                </c:pt>
                <c:pt idx="2">
                  <c:v>16.279069767441861</c:v>
                </c:pt>
                <c:pt idx="3">
                  <c:v>16.112956810631228</c:v>
                </c:pt>
                <c:pt idx="4">
                  <c:v>19.435215946843829</c:v>
                </c:pt>
                <c:pt idx="5">
                  <c:v>14.617940199335548</c:v>
                </c:pt>
                <c:pt idx="6">
                  <c:v>12.126245847176078</c:v>
                </c:pt>
              </c:numCache>
            </c:numRef>
          </c:val>
        </c:ser>
        <c:ser>
          <c:idx val="1"/>
          <c:order val="1"/>
          <c:tx>
            <c:strRef>
              <c:f>'Percenty by COSF Rating'!$S$33:$S$34</c:f>
              <c:strCache>
                <c:ptCount val="1"/>
                <c:pt idx="0">
                  <c:v>Exit Percent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'Percenty by COSF Rating'!$Q$35:$Q$41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'Percenty by COSF Rating'!$S$35:$S$41</c:f>
              <c:numCache>
                <c:formatCode>0.0</c:formatCode>
                <c:ptCount val="7"/>
                <c:pt idx="0">
                  <c:v>1</c:v>
                </c:pt>
                <c:pt idx="1">
                  <c:v>4</c:v>
                </c:pt>
                <c:pt idx="2">
                  <c:v>3.6666666666666665</c:v>
                </c:pt>
                <c:pt idx="3">
                  <c:v>9</c:v>
                </c:pt>
                <c:pt idx="4">
                  <c:v>15.5</c:v>
                </c:pt>
                <c:pt idx="5">
                  <c:v>30.666666666666664</c:v>
                </c:pt>
                <c:pt idx="6">
                  <c:v>36.166666666666487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212672"/>
        <c:axId val="73214592"/>
      </c:barChart>
      <c:catAx>
        <c:axId val="73212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COSF Rating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3214592"/>
        <c:crosses val="autoZero"/>
        <c:auto val="1"/>
        <c:lblAlgn val="ctr"/>
        <c:lblOffset val="100"/>
        <c:noMultiLvlLbl val="0"/>
      </c:catAx>
      <c:valAx>
        <c:axId val="73214592"/>
        <c:scaling>
          <c:orientation val="minMax"/>
          <c:max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7321267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29" tIns="46815" rIns="93629" bIns="46815" numCol="1" anchor="ctr" anchorCtr="0" compatLnSpc="1">
            <a:prstTxWarp prst="textNoShape">
              <a:avLst/>
            </a:prstTxWarp>
          </a:bodyPr>
          <a:lstStyle>
            <a:lvl1pPr algn="l" defTabSz="936625">
              <a:defRPr kumimoji="0" sz="1200"/>
            </a:lvl1pPr>
          </a:lstStyle>
          <a:p>
            <a:endParaRPr lang="en-US" dirty="0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35075" y="687388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44988"/>
            <a:ext cx="5159375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29" tIns="46815" rIns="93629" bIns="46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86213" y="0"/>
            <a:ext cx="304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29" tIns="46815" rIns="93629" bIns="46815" numCol="1" anchor="ctr" anchorCtr="0" compatLnSpc="1">
            <a:prstTxWarp prst="textNoShape">
              <a:avLst/>
            </a:prstTxWarp>
          </a:bodyPr>
          <a:lstStyle>
            <a:lvl1pPr algn="r" defTabSz="936625">
              <a:defRPr kumimoji="0" sz="1200"/>
            </a:lvl1pPr>
          </a:lstStyle>
          <a:p>
            <a:endParaRPr lang="en-US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7763"/>
            <a:ext cx="304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29" tIns="46815" rIns="93629" bIns="46815" numCol="1" anchor="b" anchorCtr="0" compatLnSpc="1">
            <a:prstTxWarp prst="textNoShape">
              <a:avLst/>
            </a:prstTxWarp>
          </a:bodyPr>
          <a:lstStyle>
            <a:lvl1pPr algn="l" defTabSz="936625">
              <a:defRPr kumimoji="0" sz="1200"/>
            </a:lvl1pPr>
          </a:lstStyle>
          <a:p>
            <a:endParaRPr lang="en-US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213" y="8767763"/>
            <a:ext cx="304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29" tIns="46815" rIns="93629" bIns="46815" numCol="1" anchor="b" anchorCtr="0" compatLnSpc="1">
            <a:prstTxWarp prst="textNoShape">
              <a:avLst/>
            </a:prstTxWarp>
          </a:bodyPr>
          <a:lstStyle>
            <a:lvl1pPr algn="r" defTabSz="936625">
              <a:defRPr kumimoji="0" sz="1200"/>
            </a:lvl1pPr>
          </a:lstStyle>
          <a:p>
            <a:fld id="{90B6D09F-FCE9-4D92-8615-2557D02BFA3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22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251F87-0F57-4C5D-B55A-B01E3BDF5D11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251F87-0F57-4C5D-B55A-B01E3BDF5D11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251F87-0F57-4C5D-B55A-B01E3BDF5D11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251F87-0F57-4C5D-B55A-B01E3BDF5D11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 txBox="1">
            <a:spLocks noGrp="1" noChangeArrowheads="1"/>
          </p:cNvSpPr>
          <p:nvPr/>
        </p:nvSpPr>
        <p:spPr bwMode="auto">
          <a:xfrm>
            <a:off x="3984520" y="8733176"/>
            <a:ext cx="3049657" cy="46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 defTabSz="923925" eaLnBrk="1" hangingPunct="1"/>
            <a:fld id="{67DE0ED9-59F1-42F8-896C-8F858CBB1C47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 defTabSz="923925" eaLnBrk="1" hangingPunct="1"/>
              <a:t>11</a:t>
            </a:fld>
            <a:endParaRPr lang="en-US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 txBox="1">
            <a:spLocks noGrp="1" noChangeArrowheads="1"/>
          </p:cNvSpPr>
          <p:nvPr/>
        </p:nvSpPr>
        <p:spPr bwMode="auto">
          <a:xfrm>
            <a:off x="3984520" y="8733176"/>
            <a:ext cx="3049657" cy="46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 defTabSz="923925" eaLnBrk="1" hangingPunct="1"/>
            <a:fld id="{67DE0ED9-59F1-42F8-896C-8F858CBB1C47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 defTabSz="923925" eaLnBrk="1" hangingPunct="1"/>
              <a:t>12</a:t>
            </a:fld>
            <a:endParaRPr lang="en-US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 txBox="1">
            <a:spLocks noGrp="1" noChangeArrowheads="1"/>
          </p:cNvSpPr>
          <p:nvPr/>
        </p:nvSpPr>
        <p:spPr bwMode="auto">
          <a:xfrm>
            <a:off x="3984520" y="8733176"/>
            <a:ext cx="3049657" cy="46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 defTabSz="923925" eaLnBrk="1" hangingPunct="1"/>
            <a:fld id="{67DE0ED9-59F1-42F8-896C-8F858CBB1C47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 defTabSz="923925" eaLnBrk="1" hangingPunct="1"/>
              <a:t>13</a:t>
            </a:fld>
            <a:endParaRPr lang="en-US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251F87-0F57-4C5D-B55A-B01E3BDF5D11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251F87-0F57-4C5D-B55A-B01E3BDF5D11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 txBox="1">
            <a:spLocks noGrp="1" noChangeArrowheads="1"/>
          </p:cNvSpPr>
          <p:nvPr/>
        </p:nvSpPr>
        <p:spPr bwMode="auto">
          <a:xfrm>
            <a:off x="3984520" y="8733176"/>
            <a:ext cx="3049657" cy="46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 defTabSz="923925" eaLnBrk="1" hangingPunct="1"/>
            <a:fld id="{67DE0ED9-59F1-42F8-896C-8F858CBB1C47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r" defTabSz="923925" eaLnBrk="1" hangingPunct="1"/>
              <a:t>19</a:t>
            </a:fld>
            <a:endParaRPr lang="en-US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251F87-0F57-4C5D-B55A-B01E3BDF5D11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251F87-0F57-4C5D-B55A-B01E3BDF5D11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96081F-D934-46C4-A513-153648F697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7E01E8-87E1-4BA9-B5CC-8C5C27B537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950" y="152400"/>
            <a:ext cx="1762125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152400"/>
            <a:ext cx="51371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F9410D-9693-4A13-ABD3-416EDEBBB57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2057400"/>
            <a:ext cx="75438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4C9FB-40E2-4CD3-93EA-7C0A3F352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05E3ED-623B-4509-AE2A-2484EF0C9C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873830-CDFB-4995-AC05-84F1B81A7E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4496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8438" y="1600200"/>
            <a:ext cx="34496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CEB1F2-FA3D-42BE-B2E8-0C045152B15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AD5334-5913-4C6E-BDC4-09E13963C49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B12612-6974-4ECE-B6E5-1F6CC6C8EB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869CF9-549A-4F6E-8E6E-FEE86D3E123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6458E9-EF84-484B-9FCD-9F4220BDF7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1648FC-E0CC-4957-A396-2A1F0672E39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516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52400"/>
            <a:ext cx="67691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038" tIns="46038" rIns="46038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 rot="16200000">
            <a:off x="-510381" y="5518944"/>
            <a:ext cx="2360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0" rIns="92075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6823F3DC-8ACE-48B7-98E0-E6C7BAC4F44C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8682" name="Picture 10" descr="DOE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1092200" cy="12827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Char char="–"/>
        <a:defRPr kumimoji="1" sz="24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99FF33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Char char="–"/>
        <a:defRPr kumimoji="1"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848600" cy="1143000"/>
          </a:xfrm>
        </p:spPr>
        <p:txBody>
          <a:bodyPr/>
          <a:lstStyle/>
          <a:p>
            <a:pPr algn="ctr"/>
            <a:r>
              <a:rPr lang="en-US" dirty="0" smtClean="0"/>
              <a:t>Partnering with Local Programs to Interpret and Use Outcomes Data</a:t>
            </a: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3276600"/>
          </a:xfrm>
        </p:spPr>
        <p:txBody>
          <a:bodyPr/>
          <a:lstStyle/>
          <a:p>
            <a:r>
              <a:rPr lang="en-US" sz="2400" b="1" dirty="0" smtClean="0"/>
              <a:t>Delaware’s Part B 619 Program</a:t>
            </a:r>
          </a:p>
          <a:p>
            <a:r>
              <a:rPr lang="en-US" sz="2400" b="1" dirty="0" smtClean="0"/>
              <a:t>September 20, 2011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1800" dirty="0" smtClean="0"/>
              <a:t>Verna Thompson &amp; Tony Ruggiero</a:t>
            </a:r>
          </a:p>
          <a:p>
            <a:r>
              <a:rPr lang="en-US" sz="1800" dirty="0" smtClean="0"/>
              <a:t>Delaware Department of Education</a:t>
            </a:r>
          </a:p>
          <a:p>
            <a:r>
              <a:rPr lang="en-US" sz="1800" dirty="0" smtClean="0"/>
              <a:t>Early Development and Learning Resources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16787-3358-450E-8AD7-8E1F510E8D5F}" type="slidenum">
              <a:rPr lang="en-US" smtClean="0">
                <a:latin typeface="Calisto MT" pitchFamily="18" charset="0"/>
              </a:rPr>
              <a:pPr/>
              <a:t>10</a:t>
            </a:fld>
            <a:endParaRPr lang="en-US" dirty="0" smtClean="0">
              <a:latin typeface="Calisto MT" pitchFamily="18" charset="0"/>
            </a:endParaRPr>
          </a:p>
        </p:txBody>
      </p:sp>
      <p:sp>
        <p:nvSpPr>
          <p:cNvPr id="1142859" name="Rectangle 7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648575" cy="830263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Average Entry and Exit</a:t>
            </a:r>
            <a:br>
              <a:rPr lang="en-US" sz="3200" dirty="0" smtClean="0"/>
            </a:br>
            <a:r>
              <a:rPr lang="en-US" dirty="0" smtClean="0"/>
              <a:t>Outcome Scores</a:t>
            </a:r>
            <a:endParaRPr lang="en-US" sz="3200" dirty="0" smtClean="0"/>
          </a:p>
        </p:txBody>
      </p:sp>
      <p:graphicFrame>
        <p:nvGraphicFramePr>
          <p:cNvPr id="47157" name="Group 53"/>
          <p:cNvGraphicFramePr>
            <a:graphicFrameLocks noGrp="1"/>
          </p:cNvGraphicFramePr>
          <p:nvPr>
            <p:ph idx="1"/>
          </p:nvPr>
        </p:nvGraphicFramePr>
        <p:xfrm>
          <a:off x="1752600" y="2286000"/>
          <a:ext cx="6904565" cy="2486025"/>
        </p:xfrm>
        <a:graphic>
          <a:graphicData uri="http://schemas.openxmlformats.org/drawingml/2006/table">
            <a:tbl>
              <a:tblPr/>
              <a:tblGrid>
                <a:gridCol w="1594566"/>
                <a:gridCol w="1627951"/>
                <a:gridCol w="1778318"/>
                <a:gridCol w="1903730"/>
              </a:tblGrid>
              <a:tr h="1114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Social-Emotional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Knowledge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 Skills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Action to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Meet Needs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Delaware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4.2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5.7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153" name="Group 121"/>
          <p:cNvGraphicFramePr>
            <a:graphicFrameLocks noGrp="1"/>
          </p:cNvGraphicFramePr>
          <p:nvPr>
            <p:ph idx="4294967295"/>
          </p:nvPr>
        </p:nvGraphicFramePr>
        <p:xfrm>
          <a:off x="1524000" y="1676400"/>
          <a:ext cx="7467598" cy="4590676"/>
        </p:xfrm>
        <a:graphic>
          <a:graphicData uri="http://schemas.openxmlformats.org/drawingml/2006/table">
            <a:tbl>
              <a:tblPr/>
              <a:tblGrid>
                <a:gridCol w="995680"/>
                <a:gridCol w="761576"/>
                <a:gridCol w="814917"/>
                <a:gridCol w="816397"/>
                <a:gridCol w="814917"/>
                <a:gridCol w="817880"/>
                <a:gridCol w="814917"/>
                <a:gridCol w="816397"/>
                <a:gridCol w="814917"/>
              </a:tblGrid>
              <a:tr h="38827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F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6130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Total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</a:tbl>
          </a:graphicData>
        </a:graphic>
      </p:graphicFrame>
      <p:sp>
        <p:nvSpPr>
          <p:cNvPr id="172152" name="Text Box 742"/>
          <p:cNvSpPr txBox="1">
            <a:spLocks noChangeArrowheads="1"/>
          </p:cNvSpPr>
          <p:nvPr/>
        </p:nvSpPr>
        <p:spPr bwMode="auto">
          <a:xfrm>
            <a:off x="381000" y="457200"/>
            <a:ext cx="8229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alisto MT" pitchFamily="18" charset="0"/>
              </a:rPr>
              <a:t>Outcome </a:t>
            </a:r>
            <a:r>
              <a:rPr lang="en-US" sz="2800" b="1" dirty="0" smtClean="0">
                <a:latin typeface="Calisto MT" pitchFamily="18" charset="0"/>
              </a:rPr>
              <a:t>1: Positive Social Relationships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sto MT" pitchFamily="18" charset="0"/>
              </a:rPr>
              <a:t>(DE 2010, Social and Emotional)</a:t>
            </a:r>
            <a:endParaRPr lang="en-US" sz="2800" b="1" dirty="0">
              <a:latin typeface="Calisto MT" pitchFamily="18" charset="0"/>
            </a:endParaRP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315200" y="6096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r>
              <a:rPr lang="en-US" sz="1200" dirty="0" smtClean="0">
                <a:latin typeface="Calisto MT" pitchFamily="18" charset="0"/>
              </a:rPr>
              <a:t>11</a:t>
            </a:r>
            <a:endParaRPr lang="en-US" sz="1200" dirty="0">
              <a:latin typeface="Calisto MT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153" name="Group 121"/>
          <p:cNvGraphicFramePr>
            <a:graphicFrameLocks noGrp="1"/>
          </p:cNvGraphicFramePr>
          <p:nvPr>
            <p:ph idx="4294967295"/>
          </p:nvPr>
        </p:nvGraphicFramePr>
        <p:xfrm>
          <a:off x="1524000" y="1752600"/>
          <a:ext cx="7467598" cy="4590676"/>
        </p:xfrm>
        <a:graphic>
          <a:graphicData uri="http://schemas.openxmlformats.org/drawingml/2006/table">
            <a:tbl>
              <a:tblPr/>
              <a:tblGrid>
                <a:gridCol w="995680"/>
                <a:gridCol w="761576"/>
                <a:gridCol w="814917"/>
                <a:gridCol w="816397"/>
                <a:gridCol w="814917"/>
                <a:gridCol w="817880"/>
                <a:gridCol w="814917"/>
                <a:gridCol w="816397"/>
                <a:gridCol w="814917"/>
              </a:tblGrid>
              <a:tr h="38827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F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154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159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6130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Total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135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599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</a:tbl>
          </a:graphicData>
        </a:graphic>
      </p:graphicFrame>
      <p:sp>
        <p:nvSpPr>
          <p:cNvPr id="172152" name="Text Box 742"/>
          <p:cNvSpPr txBox="1">
            <a:spLocks noChangeArrowheads="1"/>
          </p:cNvSpPr>
          <p:nvPr/>
        </p:nvSpPr>
        <p:spPr bwMode="auto">
          <a:xfrm>
            <a:off x="381000" y="457200"/>
            <a:ext cx="8229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alisto MT" pitchFamily="18" charset="0"/>
              </a:rPr>
              <a:t>Outcome </a:t>
            </a:r>
            <a:r>
              <a:rPr lang="en-US" sz="2800" b="1" dirty="0" smtClean="0">
                <a:latin typeface="Calisto MT" pitchFamily="18" charset="0"/>
              </a:rPr>
              <a:t>2: Use Knowledge and Skills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sto MT" pitchFamily="18" charset="0"/>
              </a:rPr>
              <a:t>(DE 2010, Knowledge and Skills)</a:t>
            </a:r>
            <a:endParaRPr lang="en-US" sz="2800" b="1" dirty="0">
              <a:latin typeface="Calisto MT" pitchFamily="18" charset="0"/>
            </a:endParaRP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315200" y="6096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r>
              <a:rPr lang="en-US" sz="1200" dirty="0" smtClean="0">
                <a:latin typeface="Calisto MT" pitchFamily="18" charset="0"/>
              </a:rPr>
              <a:t>12</a:t>
            </a:r>
            <a:endParaRPr lang="en-US" sz="1200" dirty="0">
              <a:latin typeface="Calisto MT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153" name="Group 121"/>
          <p:cNvGraphicFramePr>
            <a:graphicFrameLocks noGrp="1"/>
          </p:cNvGraphicFramePr>
          <p:nvPr>
            <p:ph idx="4294967295"/>
          </p:nvPr>
        </p:nvGraphicFramePr>
        <p:xfrm>
          <a:off x="1524000" y="1752600"/>
          <a:ext cx="7467598" cy="4590676"/>
        </p:xfrm>
        <a:graphic>
          <a:graphicData uri="http://schemas.openxmlformats.org/drawingml/2006/table">
            <a:tbl>
              <a:tblPr/>
              <a:tblGrid>
                <a:gridCol w="995680"/>
                <a:gridCol w="761576"/>
                <a:gridCol w="814917"/>
                <a:gridCol w="816397"/>
                <a:gridCol w="814917"/>
                <a:gridCol w="817880"/>
                <a:gridCol w="814917"/>
                <a:gridCol w="816397"/>
                <a:gridCol w="814917"/>
              </a:tblGrid>
              <a:tr h="38827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F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6130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Total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87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</a:tbl>
          </a:graphicData>
        </a:graphic>
      </p:graphicFrame>
      <p:sp>
        <p:nvSpPr>
          <p:cNvPr id="172152" name="Text Box 742"/>
          <p:cNvSpPr txBox="1">
            <a:spLocks noChangeArrowheads="1"/>
          </p:cNvSpPr>
          <p:nvPr/>
        </p:nvSpPr>
        <p:spPr bwMode="auto">
          <a:xfrm>
            <a:off x="381000" y="457200"/>
            <a:ext cx="8229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alisto MT" pitchFamily="18" charset="0"/>
              </a:rPr>
              <a:t>Outcome </a:t>
            </a:r>
            <a:r>
              <a:rPr lang="en-US" sz="2800" b="1" dirty="0" smtClean="0">
                <a:latin typeface="Calisto MT" pitchFamily="18" charset="0"/>
              </a:rPr>
              <a:t>3:  Appropriate Action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sto MT" pitchFamily="18" charset="0"/>
              </a:rPr>
              <a:t>(DE 2010, Behavior Meets Needs)</a:t>
            </a:r>
            <a:endParaRPr lang="en-US" sz="2800" b="1" dirty="0">
              <a:latin typeface="Calisto MT" pitchFamily="18" charset="0"/>
            </a:endParaRP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315200" y="6096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r>
              <a:rPr lang="en-US" sz="1200" dirty="0" smtClean="0">
                <a:latin typeface="Calisto MT" pitchFamily="18" charset="0"/>
              </a:rPr>
              <a:t>13</a:t>
            </a:r>
            <a:endParaRPr lang="en-US" sz="1200" dirty="0">
              <a:latin typeface="Calisto MT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 619 Site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visits</a:t>
            </a:r>
          </a:p>
          <a:p>
            <a:pPr lvl="1"/>
            <a:r>
              <a:rPr lang="en-US" dirty="0" smtClean="0"/>
              <a:t>Develop relationships with 619 coordinators</a:t>
            </a:r>
          </a:p>
          <a:p>
            <a:pPr lvl="1"/>
            <a:r>
              <a:rPr lang="en-US" dirty="0" smtClean="0"/>
              <a:t>Gather information about 619 programs</a:t>
            </a:r>
          </a:p>
          <a:p>
            <a:pPr lvl="1"/>
            <a:r>
              <a:rPr lang="en-US" dirty="0" smtClean="0"/>
              <a:t>Share Child Outcomes information </a:t>
            </a:r>
          </a:p>
          <a:p>
            <a:pPr lvl="1"/>
            <a:r>
              <a:rPr lang="en-US" dirty="0" smtClean="0"/>
              <a:t>Discuss COSF process in the district</a:t>
            </a:r>
          </a:p>
          <a:p>
            <a:pPr lvl="1"/>
            <a:r>
              <a:rPr lang="en-US" dirty="0" smtClean="0"/>
              <a:t>Begin the data analysis process with district</a:t>
            </a:r>
          </a:p>
          <a:p>
            <a:pPr lvl="1"/>
            <a:r>
              <a:rPr lang="en-US" dirty="0" smtClean="0"/>
              <a:t>Determine  strengths and needs for support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 619 Site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95400"/>
            <a:ext cx="7051675" cy="4953000"/>
          </a:xfrm>
        </p:spPr>
        <p:txBody>
          <a:bodyPr/>
          <a:lstStyle/>
          <a:p>
            <a:r>
              <a:rPr lang="en-US" dirty="0" smtClean="0"/>
              <a:t>Procedure for Site Visits</a:t>
            </a:r>
          </a:p>
          <a:p>
            <a:pPr lvl="1"/>
            <a:r>
              <a:rPr lang="en-US" dirty="0" smtClean="0"/>
              <a:t>District shared information</a:t>
            </a:r>
          </a:p>
          <a:p>
            <a:pPr lvl="2"/>
            <a:r>
              <a:rPr lang="en-US" dirty="0" smtClean="0"/>
              <a:t>Early Childhood program and children</a:t>
            </a:r>
          </a:p>
          <a:p>
            <a:pPr lvl="2"/>
            <a:r>
              <a:rPr lang="en-US" dirty="0" smtClean="0"/>
              <a:t>Child Outcomes procedures</a:t>
            </a:r>
          </a:p>
          <a:p>
            <a:pPr lvl="1"/>
            <a:r>
              <a:rPr lang="en-US" dirty="0" smtClean="0"/>
              <a:t>DOE shared information</a:t>
            </a:r>
          </a:p>
          <a:p>
            <a:pPr lvl="2"/>
            <a:r>
              <a:rPr lang="en-US" dirty="0" smtClean="0"/>
              <a:t>Delaware Child Outcomes data </a:t>
            </a:r>
          </a:p>
          <a:p>
            <a:pPr lvl="2"/>
            <a:r>
              <a:rPr lang="en-US" dirty="0" smtClean="0"/>
              <a:t>State Child Outcomes targets</a:t>
            </a:r>
          </a:p>
          <a:p>
            <a:pPr lvl="2"/>
            <a:r>
              <a:rPr lang="en-US" dirty="0" smtClean="0"/>
              <a:t>School district Child Outcomes data</a:t>
            </a:r>
          </a:p>
          <a:p>
            <a:pPr lvl="1"/>
            <a:r>
              <a:rPr lang="en-US" dirty="0" smtClean="0"/>
              <a:t>Analyzed data together</a:t>
            </a:r>
          </a:p>
          <a:p>
            <a:pPr lvl="2"/>
            <a:r>
              <a:rPr lang="en-US" dirty="0" smtClean="0"/>
              <a:t>Compared  state and local data</a:t>
            </a:r>
          </a:p>
          <a:p>
            <a:pPr lvl="2"/>
            <a:r>
              <a:rPr lang="en-US" dirty="0" smtClean="0"/>
              <a:t>Explored possible local trends, patterns</a:t>
            </a:r>
          </a:p>
          <a:p>
            <a:pPr lvl="2"/>
            <a:r>
              <a:rPr lang="en-US" dirty="0" smtClean="0"/>
              <a:t>Discussed next steps 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990600"/>
            <a:ext cx="6769100" cy="835025"/>
          </a:xfrm>
        </p:spPr>
        <p:txBody>
          <a:bodyPr/>
          <a:lstStyle/>
          <a:p>
            <a:pPr algn="ctr"/>
            <a:r>
              <a:rPr lang="en-US" dirty="0" smtClean="0"/>
              <a:t>Samples of Local </a:t>
            </a:r>
            <a:br>
              <a:rPr lang="en-US" dirty="0" smtClean="0"/>
            </a:br>
            <a:r>
              <a:rPr lang="en-US" dirty="0" smtClean="0"/>
              <a:t>Child Outcomes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 descr="P10101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057400"/>
            <a:ext cx="3429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16787-3358-450E-8AD7-8E1F510E8D5F}" type="slidenum">
              <a:rPr lang="en-US" smtClean="0">
                <a:latin typeface="Calisto MT" pitchFamily="18" charset="0"/>
              </a:rPr>
              <a:pPr/>
              <a:t>17</a:t>
            </a:fld>
            <a:endParaRPr lang="en-US" dirty="0" smtClean="0">
              <a:latin typeface="Calisto MT" pitchFamily="18" charset="0"/>
            </a:endParaRPr>
          </a:p>
        </p:txBody>
      </p:sp>
      <p:sp>
        <p:nvSpPr>
          <p:cNvPr id="1142859" name="Rectangle 75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6505575" cy="830263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Delaware and </a:t>
            </a:r>
            <a:r>
              <a:rPr lang="en-US" dirty="0" smtClean="0"/>
              <a:t>District A</a:t>
            </a:r>
            <a:r>
              <a:rPr lang="en-US" sz="3200" dirty="0" smtClean="0"/>
              <a:t> Average Entry Scores on Outcomes</a:t>
            </a:r>
          </a:p>
        </p:txBody>
      </p:sp>
      <p:graphicFrame>
        <p:nvGraphicFramePr>
          <p:cNvPr id="47157" name="Group 53"/>
          <p:cNvGraphicFramePr>
            <a:graphicFrameLocks noGrp="1"/>
          </p:cNvGraphicFramePr>
          <p:nvPr>
            <p:ph idx="1"/>
          </p:nvPr>
        </p:nvGraphicFramePr>
        <p:xfrm>
          <a:off x="1752600" y="1905000"/>
          <a:ext cx="6996434" cy="2028825"/>
        </p:xfrm>
        <a:graphic>
          <a:graphicData uri="http://schemas.openxmlformats.org/drawingml/2006/table">
            <a:tbl>
              <a:tblPr/>
              <a:tblGrid>
                <a:gridCol w="1564614"/>
                <a:gridCol w="1597372"/>
                <a:gridCol w="1778318"/>
                <a:gridCol w="2056130"/>
              </a:tblGrid>
              <a:tr h="1114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Social-Emotional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Knowledge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 Skills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Behavior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Meets Needs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Delaware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4.2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District 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4.4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4.8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16787-3358-450E-8AD7-8E1F510E8D5F}" type="slidenum">
              <a:rPr lang="en-US" smtClean="0">
                <a:latin typeface="Calisto MT" pitchFamily="18" charset="0"/>
              </a:rPr>
              <a:pPr/>
              <a:t>18</a:t>
            </a:fld>
            <a:endParaRPr lang="en-US" dirty="0" smtClean="0">
              <a:latin typeface="Calisto MT" pitchFamily="18" charset="0"/>
            </a:endParaRPr>
          </a:p>
        </p:txBody>
      </p:sp>
      <p:sp>
        <p:nvSpPr>
          <p:cNvPr id="1142859" name="Rectangle 75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581775" cy="830263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Delaware and District A Average Exit Scores on Outcomes</a:t>
            </a:r>
          </a:p>
        </p:txBody>
      </p:sp>
      <p:graphicFrame>
        <p:nvGraphicFramePr>
          <p:cNvPr id="47157" name="Group 53"/>
          <p:cNvGraphicFramePr>
            <a:graphicFrameLocks noGrp="1"/>
          </p:cNvGraphicFramePr>
          <p:nvPr>
            <p:ph idx="1"/>
          </p:nvPr>
        </p:nvGraphicFramePr>
        <p:xfrm>
          <a:off x="1752600" y="1905000"/>
          <a:ext cx="7070346" cy="2028825"/>
        </p:xfrm>
        <a:graphic>
          <a:graphicData uri="http://schemas.openxmlformats.org/drawingml/2006/table">
            <a:tbl>
              <a:tblPr/>
              <a:tblGrid>
                <a:gridCol w="1601187"/>
                <a:gridCol w="1634711"/>
                <a:gridCol w="1778318"/>
                <a:gridCol w="2056130"/>
              </a:tblGrid>
              <a:tr h="1114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Social-Emotional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Knowledge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 Skills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Behavior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Meets Needs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Delaware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5.7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District 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5.8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6.1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153" name="Group 121"/>
          <p:cNvGraphicFramePr>
            <a:graphicFrameLocks noGrp="1"/>
          </p:cNvGraphicFramePr>
          <p:nvPr>
            <p:ph idx="4294967295"/>
          </p:nvPr>
        </p:nvGraphicFramePr>
        <p:xfrm>
          <a:off x="838200" y="1905001"/>
          <a:ext cx="7467598" cy="4590676"/>
        </p:xfrm>
        <a:graphic>
          <a:graphicData uri="http://schemas.openxmlformats.org/drawingml/2006/table">
            <a:tbl>
              <a:tblPr/>
              <a:tblGrid>
                <a:gridCol w="995680"/>
                <a:gridCol w="761576"/>
                <a:gridCol w="814917"/>
                <a:gridCol w="816397"/>
                <a:gridCol w="814917"/>
                <a:gridCol w="817880"/>
                <a:gridCol w="814917"/>
                <a:gridCol w="816397"/>
                <a:gridCol w="814917"/>
              </a:tblGrid>
              <a:tr h="38827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>
                          <a:srgbClr val="FFAA2D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F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3882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04C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  <a:tr h="6130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Total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7E1"/>
                    </a:solidFill>
                  </a:tcPr>
                </a:tc>
              </a:tr>
            </a:tbl>
          </a:graphicData>
        </a:graphic>
      </p:graphicFrame>
      <p:sp>
        <p:nvSpPr>
          <p:cNvPr id="172152" name="Text Box 742"/>
          <p:cNvSpPr txBox="1">
            <a:spLocks noChangeArrowheads="1"/>
          </p:cNvSpPr>
          <p:nvPr/>
        </p:nvSpPr>
        <p:spPr bwMode="auto">
          <a:xfrm>
            <a:off x="381000" y="457200"/>
            <a:ext cx="8229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alisto MT" pitchFamily="18" charset="0"/>
              </a:rPr>
              <a:t>Outcome </a:t>
            </a:r>
            <a:r>
              <a:rPr lang="en-US" sz="2800" b="1" dirty="0" smtClean="0">
                <a:latin typeface="Calisto MT" pitchFamily="18" charset="0"/>
              </a:rPr>
              <a:t>1: Positive Social Relationships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Calisto MT" pitchFamily="18" charset="0"/>
              </a:rPr>
              <a:t>(District A 2010, Social and Emotional)</a:t>
            </a:r>
            <a:endParaRPr lang="en-US" sz="2800" b="1" dirty="0">
              <a:latin typeface="Calisto MT" pitchFamily="18" charset="0"/>
            </a:endParaRP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315200" y="6096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r>
              <a:rPr lang="en-US" sz="1200" dirty="0" smtClean="0">
                <a:latin typeface="Calisto MT" pitchFamily="18" charset="0"/>
              </a:rPr>
              <a:t>19</a:t>
            </a:r>
            <a:endParaRPr lang="en-US" sz="1200" dirty="0">
              <a:latin typeface="Calisto MT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7051675" cy="4953000"/>
          </a:xfrm>
        </p:spPr>
        <p:txBody>
          <a:bodyPr/>
          <a:lstStyle/>
          <a:p>
            <a:r>
              <a:rPr lang="en-US" dirty="0" smtClean="0"/>
              <a:t>Delaware Information </a:t>
            </a:r>
          </a:p>
          <a:p>
            <a:pPr lvl="1"/>
            <a:r>
              <a:rPr lang="en-US" dirty="0" smtClean="0"/>
              <a:t>Demographics</a:t>
            </a:r>
          </a:p>
          <a:p>
            <a:pPr lvl="1"/>
            <a:r>
              <a:rPr lang="en-US" dirty="0" smtClean="0"/>
              <a:t>State COSF Data</a:t>
            </a:r>
          </a:p>
          <a:p>
            <a:r>
              <a:rPr lang="en-US" dirty="0" smtClean="0"/>
              <a:t>2011 Part B 619 Local Program Visits</a:t>
            </a:r>
          </a:p>
          <a:p>
            <a:pPr lvl="1"/>
            <a:r>
              <a:rPr lang="en-US" dirty="0" smtClean="0"/>
              <a:t>Purpose of visits</a:t>
            </a:r>
          </a:p>
          <a:p>
            <a:pPr lvl="1"/>
            <a:r>
              <a:rPr lang="en-US" dirty="0" smtClean="0"/>
              <a:t>Information shared</a:t>
            </a:r>
          </a:p>
          <a:p>
            <a:pPr lvl="1"/>
            <a:r>
              <a:rPr lang="en-US" dirty="0" smtClean="0"/>
              <a:t>What we learned</a:t>
            </a:r>
          </a:p>
          <a:p>
            <a:r>
              <a:rPr lang="en-US" dirty="0" smtClean="0"/>
              <a:t>Data Analysis Process</a:t>
            </a:r>
          </a:p>
          <a:p>
            <a:pPr lvl="1"/>
            <a:r>
              <a:rPr lang="en-US" dirty="0" smtClean="0"/>
              <a:t>Distribution by disability type and year</a:t>
            </a:r>
          </a:p>
          <a:p>
            <a:pPr lvl="1"/>
            <a:r>
              <a:rPr lang="en-US" dirty="0" smtClean="0"/>
              <a:t>Possible explanations for unusual data</a:t>
            </a:r>
          </a:p>
          <a:p>
            <a:r>
              <a:rPr lang="en-US" dirty="0" smtClean="0"/>
              <a:t>Improving Child Outcome Data</a:t>
            </a:r>
          </a:p>
          <a:p>
            <a:pPr lvl="1"/>
            <a:r>
              <a:rPr lang="en-US" dirty="0" smtClean="0"/>
              <a:t>Plans for improving data quality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 619 Site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learned – successes and challenges</a:t>
            </a:r>
          </a:p>
          <a:p>
            <a:pPr lvl="1"/>
            <a:r>
              <a:rPr lang="en-US" dirty="0" smtClean="0"/>
              <a:t>Some children were not being included in Child Outcomes System</a:t>
            </a:r>
          </a:p>
          <a:p>
            <a:pPr lvl="1"/>
            <a:r>
              <a:rPr lang="en-US" dirty="0" smtClean="0"/>
              <a:t>School districts had unique rating patterns</a:t>
            </a:r>
          </a:p>
          <a:p>
            <a:pPr lvl="1"/>
            <a:r>
              <a:rPr lang="en-US" dirty="0" smtClean="0"/>
              <a:t>School districts assigned different staff to enter COSF ratings on data system</a:t>
            </a:r>
          </a:p>
          <a:p>
            <a:pPr lvl="1"/>
            <a:r>
              <a:rPr lang="en-US" dirty="0" smtClean="0"/>
              <a:t>Progress question was not answered in consistent manner</a:t>
            </a:r>
          </a:p>
          <a:p>
            <a:pPr lvl="1"/>
            <a:r>
              <a:rPr lang="en-US" dirty="0" smtClean="0"/>
              <a:t> Many special services directors had limited understanding of COSF process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Completing Site Visits……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239000" cy="4572000"/>
          </a:xfrm>
        </p:spPr>
        <p:txBody>
          <a:bodyPr/>
          <a:lstStyle/>
          <a:p>
            <a:r>
              <a:rPr lang="en-US" dirty="0" smtClean="0"/>
              <a:t>School Districts</a:t>
            </a:r>
          </a:p>
          <a:p>
            <a:pPr lvl="1"/>
            <a:r>
              <a:rPr lang="en-US" dirty="0" smtClean="0"/>
              <a:t>Requested training for EC staff</a:t>
            </a:r>
          </a:p>
          <a:p>
            <a:pPr lvl="1"/>
            <a:r>
              <a:rPr lang="en-US" dirty="0" smtClean="0"/>
              <a:t>Discussed COSF process during staff meetings</a:t>
            </a:r>
          </a:p>
          <a:p>
            <a:pPr lvl="1"/>
            <a:r>
              <a:rPr lang="en-US" dirty="0" smtClean="0"/>
              <a:t>Called DOE often to discuss unusual data</a:t>
            </a:r>
          </a:p>
          <a:p>
            <a:pPr lvl="1"/>
            <a:r>
              <a:rPr lang="en-US" dirty="0" smtClean="0"/>
              <a:t>Special Services shared COSF data with administrators</a:t>
            </a:r>
          </a:p>
          <a:p>
            <a:r>
              <a:rPr lang="en-US" dirty="0" smtClean="0"/>
              <a:t>DOE EDLR</a:t>
            </a:r>
          </a:p>
          <a:p>
            <a:pPr lvl="1"/>
            <a:r>
              <a:rPr lang="en-US" dirty="0" smtClean="0"/>
              <a:t>Participated in updating Child Outcomes manual</a:t>
            </a:r>
          </a:p>
          <a:p>
            <a:pPr lvl="1"/>
            <a:r>
              <a:rPr lang="en-US" dirty="0" smtClean="0"/>
              <a:t>Continued analysis process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239000" cy="1143000"/>
          </a:xfrm>
        </p:spPr>
        <p:txBody>
          <a:bodyPr/>
          <a:lstStyle/>
          <a:p>
            <a:r>
              <a:rPr lang="en-US" dirty="0" smtClean="0"/>
              <a:t>Child Outcomes Data Analysis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</a:p>
          <a:p>
            <a:pPr lvl="1"/>
            <a:r>
              <a:rPr lang="en-US" dirty="0" smtClean="0"/>
              <a:t>Analyze entry and exit Child Outcomes data from 3 school districts</a:t>
            </a:r>
          </a:p>
          <a:p>
            <a:pPr lvl="1"/>
            <a:r>
              <a:rPr lang="en-US" dirty="0" smtClean="0"/>
              <a:t>Do you notice any differences between the districts and the state Child Outcomes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16787-3358-450E-8AD7-8E1F510E8D5F}" type="slidenum">
              <a:rPr lang="en-US" smtClean="0">
                <a:latin typeface="Calisto MT" pitchFamily="18" charset="0"/>
              </a:rPr>
              <a:pPr/>
              <a:t>23</a:t>
            </a:fld>
            <a:endParaRPr lang="en-US" dirty="0" smtClean="0">
              <a:latin typeface="Calisto MT" pitchFamily="18" charset="0"/>
            </a:endParaRPr>
          </a:p>
        </p:txBody>
      </p:sp>
      <p:sp>
        <p:nvSpPr>
          <p:cNvPr id="1142859" name="Rectangle 75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705600" cy="830263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Average Entry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Outcome Scores, 2010</a:t>
            </a:r>
            <a:endParaRPr lang="en-US" sz="3200" dirty="0" smtClean="0"/>
          </a:p>
        </p:txBody>
      </p:sp>
      <p:graphicFrame>
        <p:nvGraphicFramePr>
          <p:cNvPr id="47157" name="Group 53"/>
          <p:cNvGraphicFramePr>
            <a:graphicFrameLocks noGrp="1"/>
          </p:cNvGraphicFramePr>
          <p:nvPr>
            <p:ph idx="1"/>
          </p:nvPr>
        </p:nvGraphicFramePr>
        <p:xfrm>
          <a:off x="1828800" y="1524000"/>
          <a:ext cx="6904565" cy="2943225"/>
        </p:xfrm>
        <a:graphic>
          <a:graphicData uri="http://schemas.openxmlformats.org/drawingml/2006/table">
            <a:tbl>
              <a:tblPr/>
              <a:tblGrid>
                <a:gridCol w="1594566"/>
                <a:gridCol w="1627951"/>
                <a:gridCol w="1778318"/>
                <a:gridCol w="1903730"/>
              </a:tblGrid>
              <a:tr h="1114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Social-Emotional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Knowledge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 Skills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Action to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Meet Needs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Delaware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4.2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District A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4.4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4.8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District B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2.7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2.7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District C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4.1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4.2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16787-3358-450E-8AD7-8E1F510E8D5F}" type="slidenum">
              <a:rPr lang="en-US" smtClean="0">
                <a:latin typeface="Calisto MT" pitchFamily="18" charset="0"/>
              </a:rPr>
              <a:pPr/>
              <a:t>24</a:t>
            </a:fld>
            <a:endParaRPr lang="en-US" dirty="0" smtClean="0">
              <a:latin typeface="Calisto MT" pitchFamily="18" charset="0"/>
            </a:endParaRPr>
          </a:p>
        </p:txBody>
      </p:sp>
      <p:sp>
        <p:nvSpPr>
          <p:cNvPr id="1142859" name="Rectangle 75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6705600" cy="830263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Average Exit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Outcome Scores, 2010</a:t>
            </a:r>
            <a:endParaRPr lang="en-US" sz="3200" dirty="0" smtClean="0"/>
          </a:p>
        </p:txBody>
      </p:sp>
      <p:graphicFrame>
        <p:nvGraphicFramePr>
          <p:cNvPr id="47157" name="Group 53"/>
          <p:cNvGraphicFramePr>
            <a:graphicFrameLocks noGrp="1"/>
          </p:cNvGraphicFramePr>
          <p:nvPr>
            <p:ph idx="1"/>
          </p:nvPr>
        </p:nvGraphicFramePr>
        <p:xfrm>
          <a:off x="1828800" y="1524000"/>
          <a:ext cx="6904565" cy="2943225"/>
        </p:xfrm>
        <a:graphic>
          <a:graphicData uri="http://schemas.openxmlformats.org/drawingml/2006/table">
            <a:tbl>
              <a:tblPr/>
              <a:tblGrid>
                <a:gridCol w="1594566"/>
                <a:gridCol w="1627951"/>
                <a:gridCol w="1778318"/>
                <a:gridCol w="1903730"/>
              </a:tblGrid>
              <a:tr h="1114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Social-Emotional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Knowledge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 Skills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Action to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Meet Needs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Delaware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5.7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District A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5.8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6.1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District B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4.5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4.1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District C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Comments…….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44C9FB-40E2-4CD3-93EA-7C0A3F35254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Delaware and District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Explanations for differences</a:t>
            </a:r>
          </a:p>
          <a:p>
            <a:pPr lvl="1"/>
            <a:r>
              <a:rPr lang="en-US" dirty="0" smtClean="0"/>
              <a:t>Programs serve different populations of children</a:t>
            </a:r>
          </a:p>
          <a:p>
            <a:pPr lvl="1"/>
            <a:r>
              <a:rPr lang="en-US" dirty="0" smtClean="0"/>
              <a:t>Small numbers issues exist in some districts</a:t>
            </a:r>
          </a:p>
          <a:p>
            <a:pPr lvl="1"/>
            <a:r>
              <a:rPr lang="en-US" dirty="0" smtClean="0"/>
              <a:t>Population shift of students who are assessed </a:t>
            </a:r>
          </a:p>
          <a:p>
            <a:pPr lvl="1"/>
            <a:r>
              <a:rPr lang="en-US" dirty="0" smtClean="0"/>
              <a:t>Scores differ by special education type</a:t>
            </a:r>
          </a:p>
          <a:p>
            <a:pPr lvl="1"/>
            <a:r>
              <a:rPr lang="en-US" dirty="0" smtClean="0"/>
              <a:t>Different levels of EC staff experience using COSF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1447800"/>
          </a:xfrm>
        </p:spPr>
        <p:txBody>
          <a:bodyPr/>
          <a:lstStyle/>
          <a:p>
            <a:pPr algn="ctr"/>
            <a:r>
              <a:rPr lang="en-US" sz="2800" dirty="0" smtClean="0"/>
              <a:t>Population of Young Children With Disabilities</a:t>
            </a:r>
            <a:br>
              <a:rPr lang="en-US" sz="2800" dirty="0" smtClean="0"/>
            </a:br>
            <a:r>
              <a:rPr lang="en-US" dirty="0" smtClean="0"/>
              <a:t>Delaware 2008-2010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590800" y="1981200"/>
          <a:ext cx="48768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3" name="Worksheet" r:id="rId4" imgW="4229061" imgH="3457459" progId="Excel.Sheet.12">
                  <p:embed/>
                </p:oleObj>
              </mc:Choice>
              <mc:Fallback>
                <p:oleObj name="Worksheet" r:id="rId4" imgW="4229061" imgH="3457459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81200"/>
                        <a:ext cx="48768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543800" cy="835025"/>
          </a:xfrm>
        </p:spPr>
        <p:txBody>
          <a:bodyPr/>
          <a:lstStyle/>
          <a:p>
            <a:pPr algn="ctr"/>
            <a:r>
              <a:rPr lang="en-US" sz="2800" dirty="0" smtClean="0"/>
              <a:t>Population of Young Children With Disabilities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Delaware &amp; Selected Districts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90800" y="1752600"/>
          <a:ext cx="5186363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9" name="Worksheet" r:id="rId4" imgW="4953190" imgH="3457718" progId="Excel.Sheet.12">
                  <p:embed/>
                </p:oleObj>
              </mc:Choice>
              <mc:Fallback>
                <p:oleObj name="Worksheet" r:id="rId4" imgW="4953190" imgH="3457718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52600"/>
                        <a:ext cx="5186363" cy="345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16787-3358-450E-8AD7-8E1F510E8D5F}" type="slidenum">
              <a:rPr lang="en-US" smtClean="0">
                <a:latin typeface="Calisto MT" pitchFamily="18" charset="0"/>
              </a:rPr>
              <a:pPr/>
              <a:t>29</a:t>
            </a:fld>
            <a:endParaRPr lang="en-US" dirty="0" smtClean="0">
              <a:latin typeface="Calisto MT" pitchFamily="18" charset="0"/>
            </a:endParaRPr>
          </a:p>
        </p:txBody>
      </p:sp>
      <p:sp>
        <p:nvSpPr>
          <p:cNvPr id="1142859" name="Rectangle 75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581775" cy="830263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Entry Scores Differ by</a:t>
            </a:r>
            <a:br>
              <a:rPr lang="en-US" sz="3200" dirty="0" smtClean="0"/>
            </a:br>
            <a:r>
              <a:rPr lang="en-US" sz="3200" dirty="0" smtClean="0"/>
              <a:t>Special Education Type</a:t>
            </a:r>
          </a:p>
        </p:txBody>
      </p:sp>
      <p:graphicFrame>
        <p:nvGraphicFramePr>
          <p:cNvPr id="47157" name="Group 53"/>
          <p:cNvGraphicFramePr>
            <a:graphicFrameLocks noGrp="1"/>
          </p:cNvGraphicFramePr>
          <p:nvPr>
            <p:ph idx="1"/>
          </p:nvPr>
        </p:nvGraphicFramePr>
        <p:xfrm>
          <a:off x="304800" y="1905000"/>
          <a:ext cx="8630189" cy="2486025"/>
        </p:xfrm>
        <a:graphic>
          <a:graphicData uri="http://schemas.openxmlformats.org/drawingml/2006/table">
            <a:tbl>
              <a:tblPr/>
              <a:tblGrid>
                <a:gridCol w="3161030"/>
                <a:gridCol w="1634711"/>
                <a:gridCol w="1778318"/>
                <a:gridCol w="2056130"/>
              </a:tblGrid>
              <a:tr h="1114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Social-Emotional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Knowledge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 Skills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Behavior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Meets Needs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Autism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Developmental Delay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3.3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Preschool Speech Delay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Delaware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</a:p>
          <a:p>
            <a:pPr lvl="1"/>
            <a:r>
              <a:rPr lang="en-US" dirty="0" smtClean="0"/>
              <a:t>1949.20 square miles</a:t>
            </a:r>
          </a:p>
          <a:p>
            <a:pPr lvl="1"/>
            <a:r>
              <a:rPr lang="en-US" dirty="0" smtClean="0"/>
              <a:t>Three Counties</a:t>
            </a:r>
          </a:p>
          <a:p>
            <a:pPr lvl="1"/>
            <a:r>
              <a:rPr lang="en-US" dirty="0" smtClean="0"/>
              <a:t>19 school districts</a:t>
            </a:r>
          </a:p>
          <a:p>
            <a:r>
              <a:rPr lang="en-US" dirty="0" smtClean="0"/>
              <a:t>Population </a:t>
            </a:r>
          </a:p>
          <a:p>
            <a:pPr lvl="1"/>
            <a:r>
              <a:rPr lang="en-US" dirty="0" smtClean="0"/>
              <a:t>897,934 people </a:t>
            </a:r>
            <a:r>
              <a:rPr lang="en-US" sz="1800" i="1" dirty="0" smtClean="0"/>
              <a:t>(2010 US Census)</a:t>
            </a:r>
            <a:endParaRPr lang="en-US" sz="1800" dirty="0" smtClean="0"/>
          </a:p>
          <a:p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17% of  young children 0-5 live in poverty </a:t>
            </a:r>
            <a:r>
              <a:rPr lang="en-US" sz="1800" i="1" dirty="0" smtClean="0"/>
              <a:t>(Center for Applied Demography and Survey Research, University of Delaware)</a:t>
            </a:r>
          </a:p>
          <a:p>
            <a:pPr lvl="1"/>
            <a:r>
              <a:rPr lang="en-US" dirty="0" smtClean="0"/>
              <a:t>1,551 children with disabilities (3-5 years old) in Part B 619 </a:t>
            </a:r>
            <a:r>
              <a:rPr lang="en-US" sz="1800" i="1" dirty="0" smtClean="0"/>
              <a:t>(Delaware Department of Education)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16787-3358-450E-8AD7-8E1F510E8D5F}" type="slidenum">
              <a:rPr lang="en-US" smtClean="0">
                <a:latin typeface="Calisto MT" pitchFamily="18" charset="0"/>
              </a:rPr>
              <a:pPr/>
              <a:t>30</a:t>
            </a:fld>
            <a:endParaRPr lang="en-US" dirty="0" smtClean="0">
              <a:latin typeface="Calisto MT" pitchFamily="18" charset="0"/>
            </a:endParaRPr>
          </a:p>
        </p:txBody>
      </p:sp>
      <p:sp>
        <p:nvSpPr>
          <p:cNvPr id="1142859" name="Rectangle 75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581775" cy="830263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Exit Scores Differ by</a:t>
            </a:r>
            <a:br>
              <a:rPr lang="en-US" sz="3200" dirty="0" smtClean="0"/>
            </a:br>
            <a:r>
              <a:rPr lang="en-US" sz="3200" dirty="0" smtClean="0"/>
              <a:t>Special Education Type</a:t>
            </a:r>
          </a:p>
        </p:txBody>
      </p:sp>
      <p:graphicFrame>
        <p:nvGraphicFramePr>
          <p:cNvPr id="47157" name="Group 53"/>
          <p:cNvGraphicFramePr>
            <a:graphicFrameLocks noGrp="1"/>
          </p:cNvGraphicFramePr>
          <p:nvPr>
            <p:ph idx="1"/>
          </p:nvPr>
        </p:nvGraphicFramePr>
        <p:xfrm>
          <a:off x="304800" y="1905000"/>
          <a:ext cx="8739726" cy="2486025"/>
        </p:xfrm>
        <a:graphic>
          <a:graphicData uri="http://schemas.openxmlformats.org/drawingml/2006/table">
            <a:tbl>
              <a:tblPr/>
              <a:tblGrid>
                <a:gridCol w="3270567"/>
                <a:gridCol w="1634711"/>
                <a:gridCol w="1778318"/>
                <a:gridCol w="2056130"/>
              </a:tblGrid>
              <a:tr h="1114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Social-Emotional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Knowledge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 Skills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Behavior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Meets Needs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Autism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3.7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3.9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Developmental Delay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5.3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5.7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Preschool Speech Delay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6.3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6.6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OSEP APR Indicator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a Percent of preschool children who did not improve functioning</a:t>
            </a:r>
          </a:p>
          <a:p>
            <a:pPr>
              <a:buNone/>
            </a:pPr>
            <a:r>
              <a:rPr lang="en-US" sz="2000" dirty="0" smtClean="0"/>
              <a:t>b Percent of preschool children who improved functioning but not sufficient to move nearer to functioning comparable to same-aged peers</a:t>
            </a:r>
          </a:p>
          <a:p>
            <a:pPr>
              <a:buNone/>
            </a:pPr>
            <a:r>
              <a:rPr lang="en-US" sz="2000" dirty="0" smtClean="0"/>
              <a:t>c Percent of preschool children who improved functioning to a level nearer to same-aged peers</a:t>
            </a:r>
          </a:p>
          <a:p>
            <a:pPr>
              <a:buNone/>
            </a:pPr>
            <a:r>
              <a:rPr lang="en-US" sz="2000" dirty="0" smtClean="0"/>
              <a:t>d Percent of preschool children who improved functioning to reach a level comparable to same-aged peers </a:t>
            </a:r>
          </a:p>
          <a:p>
            <a:pPr>
              <a:buNone/>
            </a:pPr>
            <a:r>
              <a:rPr lang="en-US" sz="2000" dirty="0" smtClean="0"/>
              <a:t>e Percent of preschool children who maintained functioning at a level comparable to same-aged peers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17538"/>
            <a:ext cx="7343775" cy="1143000"/>
          </a:xfrm>
        </p:spPr>
        <p:txBody>
          <a:bodyPr/>
          <a:lstStyle/>
          <a:p>
            <a:r>
              <a:rPr lang="en-US" dirty="0" smtClean="0"/>
              <a:t>2011 OSEP Indicator 7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4C9FB-40E2-4CD3-93EA-7C0A3F35254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6" name="Group 53"/>
          <p:cNvGraphicFramePr>
            <a:graphicFrameLocks noGrp="1"/>
          </p:cNvGraphicFramePr>
          <p:nvPr>
            <p:ph type="tbl" idx="1"/>
          </p:nvPr>
        </p:nvGraphicFramePr>
        <p:xfrm>
          <a:off x="304800" y="2057400"/>
          <a:ext cx="8739726" cy="3400425"/>
        </p:xfrm>
        <a:graphic>
          <a:graphicData uri="http://schemas.openxmlformats.org/drawingml/2006/table">
            <a:tbl>
              <a:tblPr/>
              <a:tblGrid>
                <a:gridCol w="3270567"/>
                <a:gridCol w="1634711"/>
                <a:gridCol w="1778318"/>
                <a:gridCol w="2056130"/>
              </a:tblGrid>
              <a:tr h="1114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Social-Emotional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Knowledge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 Skills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Behavior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Meets Needs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1.6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0.6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1.4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10.5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11.5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9.5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36.6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41.9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24.1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39.5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40.5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44.5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11.9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5.4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20.4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859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13716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OSEP APR Indicator 7 </a:t>
            </a:r>
            <a:br>
              <a:rPr lang="en-US" sz="3200" dirty="0" smtClean="0"/>
            </a:br>
            <a:r>
              <a:rPr lang="en-US" sz="3200" dirty="0" smtClean="0"/>
              <a:t>Summary Statement Data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47800" y="1600200"/>
            <a:ext cx="7543800" cy="2362200"/>
          </a:xfrm>
        </p:spPr>
        <p:txBody>
          <a:bodyPr/>
          <a:lstStyle/>
          <a:p>
            <a:pPr lvl="0" algn="l"/>
            <a:r>
              <a:rPr lang="en-US" sz="2400" dirty="0" smtClean="0"/>
              <a:t>1. Of those children who entered or exited the program below age expectations the percent who substantially increased their rate of growth by the time they exited the program.</a:t>
            </a:r>
          </a:p>
          <a:p>
            <a:pPr lvl="0" algn="l"/>
            <a:r>
              <a:rPr lang="en-US" sz="2400" dirty="0" smtClean="0"/>
              <a:t>2, The percent of children who were functioning within age expectations by the time they exited the program.</a:t>
            </a:r>
          </a:p>
          <a:p>
            <a:pPr algn="l"/>
            <a:endParaRPr lang="en-US" sz="2400" dirty="0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516787-3358-450E-8AD7-8E1F510E8D5F}" type="slidenum">
              <a:rPr lang="en-US" smtClean="0">
                <a:latin typeface="Calisto MT" pitchFamily="18" charset="0"/>
              </a:rPr>
              <a:pPr/>
              <a:t>33</a:t>
            </a:fld>
            <a:endParaRPr lang="en-US" dirty="0" smtClean="0">
              <a:latin typeface="Calisto MT" pitchFamily="18" charset="0"/>
            </a:endParaRPr>
          </a:p>
        </p:txBody>
      </p:sp>
      <p:graphicFrame>
        <p:nvGraphicFramePr>
          <p:cNvPr id="47157" name="Group 53"/>
          <p:cNvGraphicFramePr>
            <a:graphicFrameLocks noGrp="1"/>
          </p:cNvGraphicFramePr>
          <p:nvPr>
            <p:ph idx="4294967295"/>
          </p:nvPr>
        </p:nvGraphicFramePr>
        <p:xfrm>
          <a:off x="838200" y="4191000"/>
          <a:ext cx="7910131" cy="2103120"/>
        </p:xfrm>
        <a:graphic>
          <a:graphicData uri="http://schemas.openxmlformats.org/drawingml/2006/table">
            <a:tbl>
              <a:tblPr/>
              <a:tblGrid>
                <a:gridCol w="1800543"/>
                <a:gridCol w="868680"/>
                <a:gridCol w="1145095"/>
                <a:gridCol w="868680"/>
                <a:gridCol w="1145095"/>
                <a:gridCol w="936943"/>
                <a:gridCol w="1145095"/>
              </a:tblGrid>
              <a:tr h="1114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Statements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S&amp;E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Targets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K&amp;S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Targets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Arial" charset="0"/>
                          <a:cs typeface="Arial" charset="0"/>
                        </a:rPr>
                        <a:t>BMN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E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Targets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86.3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90.6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87.2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93.0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86.3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91.9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51.4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60.3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46.0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54.4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64.9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EC0"/>
                          </a:solidFill>
                          <a:effectLst/>
                          <a:latin typeface="Times New Roman" pitchFamily="18" charset="0"/>
                        </a:rPr>
                        <a:t>64.9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769100" cy="1066800"/>
          </a:xfrm>
        </p:spPr>
        <p:txBody>
          <a:bodyPr/>
          <a:lstStyle/>
          <a:p>
            <a:r>
              <a:rPr lang="en-US" dirty="0" smtClean="0"/>
              <a:t>What are we planning to improve Child Outcome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process for working with school districts to review Child Outcomes data</a:t>
            </a:r>
          </a:p>
          <a:p>
            <a:r>
              <a:rPr lang="en-US" dirty="0" smtClean="0"/>
              <a:t>Revised Child Outcomes manual </a:t>
            </a:r>
          </a:p>
          <a:p>
            <a:r>
              <a:rPr lang="en-US" dirty="0" smtClean="0"/>
              <a:t>Identify missing children who are not being entered in system</a:t>
            </a:r>
          </a:p>
          <a:p>
            <a:r>
              <a:rPr lang="en-US" dirty="0" smtClean="0"/>
              <a:t>Communicate the COSF </a:t>
            </a:r>
            <a:r>
              <a:rPr lang="en-US" b="1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Provide ongoing training for completing COSF using multi-sources of information</a:t>
            </a:r>
          </a:p>
          <a:p>
            <a:pPr lvl="1"/>
            <a:r>
              <a:rPr lang="en-US" dirty="0" smtClean="0"/>
              <a:t>Question unusual data</a:t>
            </a:r>
          </a:p>
          <a:p>
            <a:pPr lvl="1"/>
            <a:r>
              <a:rPr lang="en-US" dirty="0" smtClean="0"/>
              <a:t>Troubleshoot problems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769100" cy="835025"/>
          </a:xfrm>
        </p:spPr>
        <p:txBody>
          <a:bodyPr/>
          <a:lstStyle/>
          <a:p>
            <a:pPr algn="ctr"/>
            <a:r>
              <a:rPr lang="en-US" dirty="0" smtClean="0"/>
              <a:t>How can we improve Child</a:t>
            </a:r>
            <a:br>
              <a:rPr lang="en-US" dirty="0" smtClean="0"/>
            </a:br>
            <a:r>
              <a:rPr lang="en-US" dirty="0" smtClean="0"/>
              <a:t>Outcome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51675" cy="4724400"/>
          </a:xfrm>
        </p:spPr>
        <p:txBody>
          <a:bodyPr/>
          <a:lstStyle/>
          <a:p>
            <a:r>
              <a:rPr lang="en-US" dirty="0" smtClean="0"/>
              <a:t>Provide professional development opportunities with Part B and C </a:t>
            </a:r>
          </a:p>
          <a:p>
            <a:r>
              <a:rPr lang="en-US" dirty="0" smtClean="0"/>
              <a:t>Analyze teaming procedures for completing COSF using multi-sources of information</a:t>
            </a:r>
          </a:p>
          <a:p>
            <a:r>
              <a:rPr lang="en-US" dirty="0" smtClean="0"/>
              <a:t>Encourage school districts to discuss and practice COSF process at staff meetings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7051675" cy="4114800"/>
          </a:xfrm>
        </p:spPr>
        <p:txBody>
          <a:bodyPr/>
          <a:lstStyle/>
          <a:p>
            <a:r>
              <a:rPr lang="en-US" dirty="0" smtClean="0"/>
              <a:t>Opportunity to share comments, experiences…..</a:t>
            </a:r>
          </a:p>
          <a:p>
            <a:endParaRPr lang="en-US" dirty="0" smtClean="0"/>
          </a:p>
          <a:p>
            <a:r>
              <a:rPr lang="en-US" dirty="0" smtClean="0"/>
              <a:t>Questions?</a:t>
            </a:r>
          </a:p>
          <a:p>
            <a:pPr algn="ctr">
              <a:buNone/>
            </a:pPr>
            <a:r>
              <a:rPr lang="en-US" dirty="0" smtClean="0"/>
              <a:t>Thank you!</a:t>
            </a:r>
          </a:p>
          <a:p>
            <a:pPr algn="ctr">
              <a:buNone/>
            </a:pPr>
            <a:r>
              <a:rPr lang="en-US" dirty="0" smtClean="0"/>
              <a:t>   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vthompson@doe.k12.de.us</a:t>
            </a:r>
          </a:p>
          <a:p>
            <a:pPr algn="ctr">
              <a:buNone/>
            </a:pPr>
            <a:r>
              <a:rPr lang="en-US" b="1" dirty="0" smtClean="0"/>
              <a:t>truggiero@doe.k12.de.us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5334000" cy="835025"/>
          </a:xfrm>
        </p:spPr>
        <p:txBody>
          <a:bodyPr/>
          <a:lstStyle/>
          <a:p>
            <a:r>
              <a:rPr lang="en-US" dirty="0" smtClean="0"/>
              <a:t>The First State - Delaware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1507" name="Picture 3" descr="C:\Users\truggiero\Documents\Mapping\Maps\State District Map HQ2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219200"/>
            <a:ext cx="3515446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620000" cy="1066800"/>
          </a:xfrm>
        </p:spPr>
        <p:txBody>
          <a:bodyPr/>
          <a:lstStyle/>
          <a:p>
            <a:r>
              <a:rPr lang="en-US" dirty="0" smtClean="0"/>
              <a:t>Delaware Young Children in</a:t>
            </a:r>
            <a:br>
              <a:rPr lang="en-US" dirty="0" smtClean="0"/>
            </a:br>
            <a:r>
              <a:rPr lang="en-US" dirty="0" smtClean="0"/>
              <a:t>619 Child Outcomes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772400" cy="5257800"/>
          </a:xfrm>
        </p:spPr>
        <p:txBody>
          <a:bodyPr/>
          <a:lstStyle/>
          <a:p>
            <a:r>
              <a:rPr lang="en-US" sz="2400" dirty="0" smtClean="0"/>
              <a:t>Children 3-5 years of age with IEP</a:t>
            </a:r>
          </a:p>
          <a:p>
            <a:r>
              <a:rPr lang="en-US" sz="2400" dirty="0" smtClean="0"/>
              <a:t>Children receiving at least 6 months of services</a:t>
            </a:r>
          </a:p>
          <a:p>
            <a:pPr lvl="2"/>
            <a:r>
              <a:rPr lang="en-US" dirty="0" smtClean="0"/>
              <a:t>6 months between the first and final assessment</a:t>
            </a:r>
          </a:p>
          <a:p>
            <a:pPr lvl="2"/>
            <a:r>
              <a:rPr lang="en-US" dirty="0" smtClean="0"/>
              <a:t>Children who temporarily withdraw from services are included if they return within 30 days of the date they withdrew</a:t>
            </a:r>
          </a:p>
          <a:p>
            <a:pPr lvl="2"/>
            <a:r>
              <a:rPr lang="en-US" dirty="0" smtClean="0"/>
              <a:t>Children with more than 30 day break in service are considered dropped from the program. If the child re-enrolls the 60 day assessment process must be initiated again.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 for COSF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Child Outcomes procedures are available in Building BLOCKS Manual </a:t>
            </a:r>
          </a:p>
          <a:p>
            <a:r>
              <a:rPr lang="en-US" dirty="0" smtClean="0"/>
              <a:t>Multidisciplinary teams complete COSF with parent input</a:t>
            </a:r>
          </a:p>
          <a:p>
            <a:r>
              <a:rPr lang="en-US" dirty="0" smtClean="0"/>
              <a:t>COSF information is entered on state data system </a:t>
            </a:r>
          </a:p>
          <a:p>
            <a:r>
              <a:rPr lang="en-US" dirty="0" smtClean="0"/>
              <a:t>COSF data is downloaded by Delaware DOE EDLR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5E3ED-623B-4509-AE2A-2484EF0C9C3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83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304800"/>
            <a:ext cx="6769100" cy="835025"/>
          </a:xfrm>
          <a:noFill/>
        </p:spPr>
        <p:txBody>
          <a:bodyPr/>
          <a:lstStyle/>
          <a:p>
            <a:pPr algn="ctr"/>
            <a:r>
              <a:rPr lang="en-US" dirty="0" smtClean="0"/>
              <a:t>Outcome 1 – Statewide (2010)</a:t>
            </a: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315200" y="6172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31F32AA-49CE-48BF-8945-5D069A20AE10}" type="slidenum">
              <a:rPr lang="en-US" sz="1200">
                <a:latin typeface="Calisto MT" pitchFamily="18" charset="0"/>
              </a:rPr>
              <a:pPr algn="r" eaLnBrk="1" hangingPunct="1"/>
              <a:t>7</a:t>
            </a:fld>
            <a:endParaRPr lang="en-US" sz="1200" dirty="0">
              <a:latin typeface="Calisto MT" pitchFamily="18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524000" y="1676400"/>
          <a:ext cx="7524750" cy="436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83" name="Rectangle 11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algn="ctr"/>
            <a:r>
              <a:rPr lang="en-US" dirty="0" smtClean="0"/>
              <a:t>Outcome 2 – Statewide (2010)</a:t>
            </a: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315200" y="6172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31F32AA-49CE-48BF-8945-5D069A20AE10}" type="slidenum">
              <a:rPr lang="en-US" sz="1200">
                <a:latin typeface="Calisto MT" pitchFamily="18" charset="0"/>
              </a:rPr>
              <a:pPr algn="r" eaLnBrk="1" hangingPunct="1"/>
              <a:t>8</a:t>
            </a:fld>
            <a:endParaRPr lang="en-US" sz="1200" dirty="0">
              <a:latin typeface="Calisto MT" pitchFamily="18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1676400" y="1371600"/>
          <a:ext cx="7305675" cy="429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83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152400"/>
            <a:ext cx="7391400" cy="835025"/>
          </a:xfrm>
          <a:noFill/>
        </p:spPr>
        <p:txBody>
          <a:bodyPr/>
          <a:lstStyle/>
          <a:p>
            <a:pPr algn="ctr"/>
            <a:r>
              <a:rPr lang="en-US" dirty="0" smtClean="0"/>
              <a:t>Outcome 3 – Statewide </a:t>
            </a: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315200" y="6172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31F32AA-49CE-48BF-8945-5D069A20AE10}" type="slidenum">
              <a:rPr lang="en-US" sz="1200">
                <a:latin typeface="Calisto MT" pitchFamily="18" charset="0"/>
              </a:rPr>
              <a:pPr algn="r" eaLnBrk="1" hangingPunct="1"/>
              <a:t>9</a:t>
            </a:fld>
            <a:endParaRPr lang="en-US" sz="1200" dirty="0">
              <a:latin typeface="Calisto MT" pitchFamily="18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752600" y="1600200"/>
          <a:ext cx="7219950" cy="429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79"/>
  <p:tag name="HOTSPOTTYPE" val="DefinedInNavigator"/>
  <p:tag name="DEFINEDINNAVIGATOR" val="True"/>
  <p:tag name="MMPROD_NEXTUNIQUEID" val="10010"/>
  <p:tag name="MMPROD_UIDATA" val="&lt;database version=&quot;7.0&quot;&gt;&lt;object type=&quot;1&quot; unique_id=&quot;10001&quot;&gt;&lt;object type=&quot;8&quot; unique_id=&quot;10074&quot;&gt;&lt;/object&gt;&lt;object type=&quot;2&quot; unique_id=&quot;10075&quot;&gt;&lt;object type=&quot;3&quot; unique_id=&quot;10076&quot;&gt;&lt;property id=&quot;20148&quot; value=&quot;5&quot;/&gt;&lt;property id=&quot;20300&quot; value=&quot;Slide 1 - &amp;quot;Partnering with Local Programs to Interpret and Use Outcomes Data&amp;quot;&quot;/&gt;&lt;property id=&quot;20307&quot; value=&quot;256&quot;/&gt;&lt;/object&gt;&lt;object type=&quot;3&quot; unique_id=&quot;10077&quot;&gt;&lt;property id=&quot;20148&quot; value=&quot;5&quot;/&gt;&lt;property id=&quot;20300&quot; value=&quot;Slide 2 - &amp;quot;Agenda&amp;quot;&quot;/&gt;&lt;property id=&quot;20307&quot; value=&quot;260&quot;/&gt;&lt;/object&gt;&lt;object type=&quot;3&quot; unique_id=&quot;10078&quot;&gt;&lt;property id=&quot;20148&quot; value=&quot;5&quot;/&gt;&lt;property id=&quot;20300&quot; value=&quot;Slide 3 - &amp;quot;Delaware Demographics&amp;quot;&quot;/&gt;&lt;property id=&quot;20307&quot; value=&quot;259&quot;/&gt;&lt;/object&gt;&lt;object type=&quot;3&quot; unique_id=&quot;10080&quot;&gt;&lt;property id=&quot;20148&quot; value=&quot;5&quot;/&gt;&lt;property id=&quot;20300&quot; value=&quot;Slide 14 - &amp;quot;Part B 619 Site Visits&amp;quot;&quot;/&gt;&lt;property id=&quot;20307&quot; value=&quot;278&quot;/&gt;&lt;/object&gt;&lt;object type=&quot;3&quot; unique_id=&quot;10083&quot;&gt;&lt;property id=&quot;20148&quot; value=&quot;5&quot;/&gt;&lt;property id=&quot;20300&quot; value=&quot;Slide 15 - &amp;quot;Part B 619 Site Visits&amp;quot;&quot;/&gt;&lt;property id=&quot;20307&quot; value=&quot;281&quot;/&gt;&lt;/object&gt;&lt;object type=&quot;3&quot; unique_id=&quot;10084&quot;&gt;&lt;property id=&quot;20148&quot; value=&quot;5&quot;/&gt;&lt;property id=&quot;20300&quot; value=&quot;Slide 20 - &amp;quot;Part B 619 Site Visits&amp;quot;&quot;/&gt;&lt;property id=&quot;20307&quot; value=&quot;282&quot;/&gt;&lt;/object&gt;&lt;object type=&quot;3&quot; unique_id=&quot;10085&quot;&gt;&lt;property id=&quot;20148&quot; value=&quot;5&quot;/&gt;&lt;property id=&quot;20300&quot; value=&quot;Slide 5 - &amp;quot;Delaware Young Children in&amp;#x0D;&amp;#x0A;619 Child Outcomes System &amp;quot;&quot;/&gt;&lt;property id=&quot;20307&quot; value=&quot;257&quot;/&gt;&lt;/object&gt;&lt;object type=&quot;3&quot; unique_id=&quot;10088&quot;&gt;&lt;property id=&quot;20148&quot; value=&quot;5&quot;/&gt;&lt;property id=&quot;20300&quot; value=&quot;Slide 7 - &amp;quot;Outcome 1 – Statewide (2010)&amp;quot;&quot;/&gt;&lt;property id=&quot;20307&quot; value=&quot;286&quot;/&gt;&lt;/object&gt;&lt;object type=&quot;3&quot; unique_id=&quot;10091&quot;&gt;&lt;property id=&quot;20148&quot; value=&quot;5&quot;/&gt;&lt;property id=&quot;20300&quot; value=&quot;Slide 8 - &amp;quot;Outcome 2 – Statewide (2010)&amp;quot;&quot;/&gt;&lt;property id=&quot;20307&quot; value=&quot;289&quot;/&gt;&lt;/object&gt;&lt;object type=&quot;3&quot; unique_id=&quot;10094&quot;&gt;&lt;property id=&quot;20148&quot; value=&quot;5&quot;/&gt;&lt;property id=&quot;20300&quot; value=&quot;Slide 9 - &amp;quot;Frequency on Outcome 3 – Statewide &amp;quot;&quot;/&gt;&lt;property id=&quot;20307&quot; value=&quot;292&quot;/&gt;&lt;/object&gt;&lt;object type=&quot;3&quot; unique_id=&quot;10095&quot;&gt;&lt;property id=&quot;20148&quot; value=&quot;5&quot;/&gt;&lt;property id=&quot;20300&quot; value=&quot;Slide 10 - &amp;quot;Average Entry and Exit&amp;#x0D;&amp;#x0A;Outcome Scores&amp;quot;&quot;/&gt;&lt;property id=&quot;20307&quot; value=&quot;293&quot;/&gt;&lt;/object&gt;&lt;object type=&quot;3&quot; unique_id=&quot;10096&quot;&gt;&lt;property id=&quot;20148&quot; value=&quot;5&quot;/&gt;&lt;property id=&quot;20300&quot; value=&quot;Slide 11&quot;/&gt;&lt;property id=&quot;20307&quot; value=&quot;294&quot;/&gt;&lt;/object&gt;&lt;object type=&quot;3&quot; unique_id=&quot;10097&quot;&gt;&lt;property id=&quot;20148&quot; value=&quot;5&quot;/&gt;&lt;property id=&quot;20300&quot; value=&quot;Slide 12&quot;/&gt;&lt;property id=&quot;20307&quot; value=&quot;295&quot;/&gt;&lt;/object&gt;&lt;object type=&quot;3&quot; unique_id=&quot;10098&quot;&gt;&lt;property id=&quot;20148&quot; value=&quot;5&quot;/&gt;&lt;property id=&quot;20300&quot; value=&quot;Slide 13&quot;/&gt;&lt;property id=&quot;20307&quot; value=&quot;296&quot;/&gt;&lt;/object&gt;&lt;object type=&quot;3&quot; unique_id=&quot;10101&quot;&gt;&lt;property id=&quot;20148&quot; value=&quot;5&quot;/&gt;&lt;property id=&quot;20300&quot; value=&quot;Slide 17 - &amp;quot;Delaware and District A Average Entry Scores on Outcomes&amp;quot;&quot;/&gt;&lt;property id=&quot;20307&quot; value=&quot;300&quot;/&gt;&lt;/object&gt;&lt;object type=&quot;3&quot; unique_id=&quot;10102&quot;&gt;&lt;property id=&quot;20148&quot; value=&quot;5&quot;/&gt;&lt;property id=&quot;20300&quot; value=&quot;Slide 18 - &amp;quot;Delaware and District A Average Exit Scores on Outcomes&amp;quot;&quot;/&gt;&lt;property id=&quot;20307&quot; value=&quot;301&quot;/&gt;&lt;/object&gt;&lt;object type=&quot;3&quot; unique_id=&quot;10107&quot;&gt;&lt;property id=&quot;20148&quot; value=&quot;5&quot;/&gt;&lt;property id=&quot;20300&quot; value=&quot;Slide 26 - &amp;quot;Delaware and District Data&amp;quot;&quot;/&gt;&lt;property id=&quot;20307&quot; value=&quot;306&quot;/&gt;&lt;/object&gt;&lt;object type=&quot;3&quot; unique_id=&quot;10109&quot;&gt;&lt;property id=&quot;20148&quot; value=&quot;5&quot;/&gt;&lt;property id=&quot;20300&quot; value=&quot;Slide 29 - &amp;quot;Entry Scores Differ by&amp;#x0D;&amp;#x0A;Special Education Type&amp;quot;&quot;/&gt;&lt;property id=&quot;20307&quot; value=&quot;308&quot;/&gt;&lt;/object&gt;&lt;object type=&quot;3&quot; unique_id=&quot;10110&quot;&gt;&lt;property id=&quot;20148&quot; value=&quot;5&quot;/&gt;&lt;property id=&quot;20300&quot; value=&quot;Slide 30 - &amp;quot;Exit Scores Differ by&amp;#x0D;&amp;#x0A;Special Education Type&amp;quot;&quot;/&gt;&lt;property id=&quot;20307&quot; value=&quot;309&quot;/&gt;&lt;/object&gt;&lt;object type=&quot;3&quot; unique_id=&quot;10111&quot;&gt;&lt;property id=&quot;20148&quot; value=&quot;5&quot;/&gt;&lt;property id=&quot;20300&quot; value=&quot;Slide 32 - &amp;quot;2011 OSEP Indicator 7 Data&amp;quot;&quot;/&gt;&lt;property id=&quot;20307&quot; value=&quot;310&quot;/&gt;&lt;/object&gt;&lt;object type=&quot;3&quot; unique_id=&quot;10112&quot;&gt;&lt;property id=&quot;20148&quot; value=&quot;5&quot;/&gt;&lt;property id=&quot;20300&quot; value=&quot;Slide 33 - &amp;quot;OSEP APR Indicator 7 &amp;#x0D;&amp;#x0A;Summary Statement Data&amp;quot;&quot;/&gt;&lt;property id=&quot;20307&quot; value=&quot;311&quot;/&gt;&lt;/object&gt;&lt;object type=&quot;3&quot; unique_id=&quot;10113&quot;&gt;&lt;property id=&quot;20148&quot; value=&quot;5&quot;/&gt;&lt;property id=&quot;20300&quot; value=&quot;Slide 34 - &amp;quot;What are we planning to improve Child Outcome data?&amp;quot;&quot;/&gt;&lt;property id=&quot;20307&quot; value=&quot;258&quot;/&gt;&lt;/object&gt;&lt;object type=&quot;3&quot; unique_id=&quot;10114&quot;&gt;&lt;property id=&quot;20148&quot; value=&quot;5&quot;/&gt;&lt;property id=&quot;20300&quot; value=&quot;Slide 35 - &amp;quot;How can we do to improve Child Outcome data?&amp;quot;&quot;/&gt;&lt;property id=&quot;20307&quot; value=&quot;297&quot;/&gt;&lt;/object&gt;&lt;object type=&quot;3&quot; unique_id=&quot;10115&quot;&gt;&lt;property id=&quot;20148&quot; value=&quot;5&quot;/&gt;&lt;property id=&quot;20300&quot; value=&quot;Slide 21 - &amp;quot;After Completing Site Visits……&amp;quot;&quot;/&gt;&lt;property id=&quot;20307&quot; value=&quot;261&quot;/&gt;&lt;/object&gt;&lt;object type=&quot;3&quot; unique_id=&quot;10373&quot;&gt;&lt;property id=&quot;20148&quot; value=&quot;5&quot;/&gt;&lt;property id=&quot;20300&quot; value=&quot;Slide 4 - &amp;quot;The First State - Delaware&amp;quot;&quot;/&gt;&lt;property id=&quot;20307&quot; value=&quot;313&quot;/&gt;&lt;/object&gt;&lt;object type=&quot;3&quot; unique_id=&quot;10375&quot;&gt;&lt;property id=&quot;20148&quot; value=&quot;5&quot;/&gt;&lt;property id=&quot;20300&quot; value=&quot;Slide 23 - &amp;quot;Average Entry&amp;#x0D;&amp;#x0A;Outcome Scores, 2010&amp;quot;&quot;/&gt;&lt;property id=&quot;20307&quot; value=&quot;312&quot;/&gt;&lt;/object&gt;&lt;object type=&quot;3&quot; unique_id=&quot;10376&quot;&gt;&lt;property id=&quot;20148&quot; value=&quot;5&quot;/&gt;&lt;property id=&quot;20300&quot; value=&quot;Slide 24 - &amp;quot;Average Exit&amp;#x0D;&amp;#x0A;Outcome Scores, 2010&amp;quot;&quot;/&gt;&lt;property id=&quot;20307&quot; value=&quot;316&quot;/&gt;&lt;/object&gt;&lt;object type=&quot;3&quot; unique_id=&quot;10377&quot;&gt;&lt;property id=&quot;20148&quot; value=&quot;5&quot;/&gt;&lt;property id=&quot;20300&quot; value=&quot;Slide 27 - &amp;quot;Population of Young Children With Disabilities&amp;#x0D;&amp;#x0A;Delaware 2008-2010&amp;quot;&quot;/&gt;&lt;property id=&quot;20307&quot; value=&quot;315&quot;/&gt;&lt;/object&gt;&lt;object type=&quot;3&quot; unique_id=&quot;10378&quot;&gt;&lt;property id=&quot;20148&quot; value=&quot;5&quot;/&gt;&lt;property id=&quot;20300&quot; value=&quot;Slide 28 - &amp;quot;Population of Young Children With Disabilities&amp;#x0D;&amp;#x0A;Delaware &amp;amp; Selected Districts 2010&amp;quot;&quot;/&gt;&lt;property id=&quot;20307&quot; value=&quot;314&quot;/&gt;&lt;/object&gt;&lt;object type=&quot;3&quot; unique_id=&quot;10547&quot;&gt;&lt;property id=&quot;20148&quot; value=&quot;5&quot;/&gt;&lt;property id=&quot;20300&quot; value=&quot;Slide 19&quot;/&gt;&lt;property id=&quot;20307&quot; value=&quot;318&quot;/&gt;&lt;/object&gt;&lt;object type=&quot;3&quot; unique_id=&quot;10740&quot;&gt;&lt;property id=&quot;20148&quot; value=&quot;5&quot;/&gt;&lt;property id=&quot;20300&quot; value=&quot;Slide 6 - &amp;quot;Procedures for COSF Process&amp;quot;&quot;/&gt;&lt;property id=&quot;20307&quot; value=&quot;320&quot;/&gt;&lt;/object&gt;&lt;object type=&quot;3&quot; unique_id=&quot;10741&quot;&gt;&lt;property id=&quot;20148&quot; value=&quot;5&quot;/&gt;&lt;property id=&quot;20300&quot; value=&quot;Slide 16 - &amp;quot;Samples of Local &amp;#x0D;&amp;#x0A;Child Outcomes Data&amp;quot;&quot;/&gt;&lt;property id=&quot;20307&quot; value=&quot;319&quot;/&gt;&lt;/object&gt;&lt;object type=&quot;3&quot; unique_id=&quot;10742&quot;&gt;&lt;property id=&quot;20148&quot; value=&quot;5&quot;/&gt;&lt;property id=&quot;20300&quot; value=&quot;Slide 22 - &amp;quot;Child Outcomes Data Analysis Process&amp;quot;&quot;/&gt;&lt;property id=&quot;20307&quot; value=&quot;321&quot;/&gt;&lt;/object&gt;&lt;object type=&quot;3&quot; unique_id=&quot;10743&quot;&gt;&lt;property id=&quot;20148&quot; value=&quot;5&quot;/&gt;&lt;property id=&quot;20300&quot; value=&quot;Slide 31 - &amp;quot;OSEP APR Indicator 7&amp;quot;&quot;/&gt;&lt;property id=&quot;20307&quot; value=&quot;323&quot;/&gt;&lt;/object&gt;&lt;object type=&quot;3&quot; unique_id=&quot;10960&quot;&gt;&lt;property id=&quot;20148&quot; value=&quot;5&quot;/&gt;&lt;property id=&quot;20300&quot; value=&quot;Slide 25&quot;/&gt;&lt;property id=&quot;20307&quot; value=&quot;325&quot;/&gt;&lt;/object&gt;&lt;object type=&quot;3&quot; unique_id=&quot;10961&quot;&gt;&lt;property id=&quot;20148&quot; value=&quot;5&quot;/&gt;&lt;property id=&quot;20300&quot; value=&quot;Slide 36 - &amp;quot;Questions, comments?&amp;quot;&quot;/&gt;&lt;property id=&quot;20307&quot; value=&quot;32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OETopLogo">
  <a:themeElements>
    <a:clrScheme name="DOETopLog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OETop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TopLog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Top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TopLog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TopLogo 4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TopLogo 5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TopLogo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TopLogo 7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DOETopLogo</Template>
  <TotalTime>3573</TotalTime>
  <Words>1540</Words>
  <Application>Microsoft Office PowerPoint</Application>
  <PresentationFormat>On-screen Show (4:3)</PresentationFormat>
  <Paragraphs>708</Paragraphs>
  <Slides>36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DOETopLogo</vt:lpstr>
      <vt:lpstr>Worksheet</vt:lpstr>
      <vt:lpstr>Partnering with Local Programs to Interpret and Use Outcomes Data</vt:lpstr>
      <vt:lpstr>Agenda</vt:lpstr>
      <vt:lpstr>Delaware Demographics</vt:lpstr>
      <vt:lpstr>The First State - Delaware</vt:lpstr>
      <vt:lpstr>Delaware Young Children in 619 Child Outcomes System </vt:lpstr>
      <vt:lpstr>Procedures for COSF Process</vt:lpstr>
      <vt:lpstr>Outcome 1 – Statewide (2010)</vt:lpstr>
      <vt:lpstr>Outcome 2 – Statewide (2010)</vt:lpstr>
      <vt:lpstr>Outcome 3 – Statewide </vt:lpstr>
      <vt:lpstr>Average Entry and Exit Outcome Scores</vt:lpstr>
      <vt:lpstr>PowerPoint Presentation</vt:lpstr>
      <vt:lpstr>PowerPoint Presentation</vt:lpstr>
      <vt:lpstr>PowerPoint Presentation</vt:lpstr>
      <vt:lpstr>Part B 619 Site Visits</vt:lpstr>
      <vt:lpstr>Part B 619 Site Visits</vt:lpstr>
      <vt:lpstr>Samples of Local  Child Outcomes Data</vt:lpstr>
      <vt:lpstr>Delaware and District A Average Entry Scores on Outcomes</vt:lpstr>
      <vt:lpstr>Delaware and District A Average Exit Scores on Outcomes</vt:lpstr>
      <vt:lpstr>PowerPoint Presentation</vt:lpstr>
      <vt:lpstr>Part B 619 Site Visits</vt:lpstr>
      <vt:lpstr>After Completing Site Visits……</vt:lpstr>
      <vt:lpstr>Child Outcomes Data Analysis Process</vt:lpstr>
      <vt:lpstr>Average Entry Outcome Scores, 2010</vt:lpstr>
      <vt:lpstr>Average Exit Outcome Scores, 2010</vt:lpstr>
      <vt:lpstr>PowerPoint Presentation</vt:lpstr>
      <vt:lpstr>Delaware and District Data</vt:lpstr>
      <vt:lpstr>Population of Young Children With Disabilities Delaware 2008-2010</vt:lpstr>
      <vt:lpstr>Population of Young Children With Disabilities Delaware &amp; Selected Districts 2010</vt:lpstr>
      <vt:lpstr>Entry Scores Differ by Special Education Type</vt:lpstr>
      <vt:lpstr>Exit Scores Differ by Special Education Type</vt:lpstr>
      <vt:lpstr>OSEP APR Indicator 7</vt:lpstr>
      <vt:lpstr>2011 OSEP Indicator 7 Data</vt:lpstr>
      <vt:lpstr>OSEP APR Indicator 7  Summary Statement Data</vt:lpstr>
      <vt:lpstr>What are we planning to improve Child Outcome data?</vt:lpstr>
      <vt:lpstr>How can we improve Child Outcome data?</vt:lpstr>
      <vt:lpstr>Questions, comments?</vt:lpstr>
    </vt:vector>
  </TitlesOfParts>
  <Company>Delaware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jcarter</dc:creator>
  <cp:lastModifiedBy>fpg</cp:lastModifiedBy>
  <cp:revision>208</cp:revision>
  <cp:lastPrinted>1998-03-05T20:28:15Z</cp:lastPrinted>
  <dcterms:created xsi:type="dcterms:W3CDTF">2007-11-02T18:49:47Z</dcterms:created>
  <dcterms:modified xsi:type="dcterms:W3CDTF">2011-09-22T20:42:40Z</dcterms:modified>
</cp:coreProperties>
</file>