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5" r:id="rId2"/>
    <p:sldMasterId id="2147483751" r:id="rId3"/>
    <p:sldMasterId id="2147483766" r:id="rId4"/>
    <p:sldMasterId id="2147483796" r:id="rId5"/>
    <p:sldMasterId id="2147483811" r:id="rId6"/>
  </p:sldMasterIdLst>
  <p:notesMasterIdLst>
    <p:notesMasterId r:id="rId23"/>
  </p:notesMasterIdLst>
  <p:handoutMasterIdLst>
    <p:handoutMasterId r:id="rId24"/>
  </p:handoutMasterIdLst>
  <p:sldIdLst>
    <p:sldId id="305" r:id="rId7"/>
    <p:sldId id="471" r:id="rId8"/>
    <p:sldId id="498" r:id="rId9"/>
    <p:sldId id="499" r:id="rId10"/>
    <p:sldId id="510" r:id="rId11"/>
    <p:sldId id="511" r:id="rId12"/>
    <p:sldId id="512" r:id="rId13"/>
    <p:sldId id="513" r:id="rId14"/>
    <p:sldId id="500" r:id="rId15"/>
    <p:sldId id="501" r:id="rId16"/>
    <p:sldId id="518" r:id="rId17"/>
    <p:sldId id="496" r:id="rId18"/>
    <p:sldId id="514" r:id="rId19"/>
    <p:sldId id="515" r:id="rId20"/>
    <p:sldId id="516" r:id="rId21"/>
    <p:sldId id="517" r:id="rId22"/>
  </p:sldIdLst>
  <p:sldSz cx="9144000" cy="6858000" type="screen4x3"/>
  <p:notesSz cx="6997700" cy="9283700"/>
  <p:defaultTextStyle>
    <a:defPPr>
      <a:defRPr lang="en-US"/>
    </a:defPPr>
    <a:lvl1pPr algn="ctr" rtl="0" eaLnBrk="0" fontAlgn="base" hangingPunct="0">
      <a:spcBef>
        <a:spcPct val="0"/>
      </a:spcBef>
      <a:spcAft>
        <a:spcPct val="0"/>
      </a:spcAft>
      <a:defRPr sz="3200" kern="1200">
        <a:solidFill>
          <a:srgbClr val="224568"/>
        </a:solidFill>
        <a:latin typeface="Arial" charset="0"/>
        <a:ea typeface="+mn-ea"/>
        <a:cs typeface="+mn-cs"/>
      </a:defRPr>
    </a:lvl1pPr>
    <a:lvl2pPr marL="457200" algn="ctr" rtl="0" eaLnBrk="0" fontAlgn="base" hangingPunct="0">
      <a:spcBef>
        <a:spcPct val="0"/>
      </a:spcBef>
      <a:spcAft>
        <a:spcPct val="0"/>
      </a:spcAft>
      <a:defRPr sz="3200" kern="1200">
        <a:solidFill>
          <a:srgbClr val="224568"/>
        </a:solidFill>
        <a:latin typeface="Arial" charset="0"/>
        <a:ea typeface="+mn-ea"/>
        <a:cs typeface="+mn-cs"/>
      </a:defRPr>
    </a:lvl2pPr>
    <a:lvl3pPr marL="914400" algn="ctr" rtl="0" eaLnBrk="0" fontAlgn="base" hangingPunct="0">
      <a:spcBef>
        <a:spcPct val="0"/>
      </a:spcBef>
      <a:spcAft>
        <a:spcPct val="0"/>
      </a:spcAft>
      <a:defRPr sz="3200" kern="1200">
        <a:solidFill>
          <a:srgbClr val="224568"/>
        </a:solidFill>
        <a:latin typeface="Arial" charset="0"/>
        <a:ea typeface="+mn-ea"/>
        <a:cs typeface="+mn-cs"/>
      </a:defRPr>
    </a:lvl3pPr>
    <a:lvl4pPr marL="1371600" algn="ctr" rtl="0" eaLnBrk="0" fontAlgn="base" hangingPunct="0">
      <a:spcBef>
        <a:spcPct val="0"/>
      </a:spcBef>
      <a:spcAft>
        <a:spcPct val="0"/>
      </a:spcAft>
      <a:defRPr sz="3200" kern="1200">
        <a:solidFill>
          <a:srgbClr val="224568"/>
        </a:solidFill>
        <a:latin typeface="Arial" charset="0"/>
        <a:ea typeface="+mn-ea"/>
        <a:cs typeface="+mn-cs"/>
      </a:defRPr>
    </a:lvl4pPr>
    <a:lvl5pPr marL="1828800" algn="ctr" rtl="0" eaLnBrk="0" fontAlgn="base" hangingPunct="0">
      <a:spcBef>
        <a:spcPct val="0"/>
      </a:spcBef>
      <a:spcAft>
        <a:spcPct val="0"/>
      </a:spcAft>
      <a:defRPr sz="3200" kern="1200">
        <a:solidFill>
          <a:srgbClr val="224568"/>
        </a:solidFill>
        <a:latin typeface="Arial" charset="0"/>
        <a:ea typeface="+mn-ea"/>
        <a:cs typeface="+mn-cs"/>
      </a:defRPr>
    </a:lvl5pPr>
    <a:lvl6pPr marL="2286000" algn="l" defTabSz="914400" rtl="0" eaLnBrk="1" latinLnBrk="0" hangingPunct="1">
      <a:defRPr sz="3200" kern="1200">
        <a:solidFill>
          <a:srgbClr val="224568"/>
        </a:solidFill>
        <a:latin typeface="Arial" charset="0"/>
        <a:ea typeface="+mn-ea"/>
        <a:cs typeface="+mn-cs"/>
      </a:defRPr>
    </a:lvl6pPr>
    <a:lvl7pPr marL="2743200" algn="l" defTabSz="914400" rtl="0" eaLnBrk="1" latinLnBrk="0" hangingPunct="1">
      <a:defRPr sz="3200" kern="1200">
        <a:solidFill>
          <a:srgbClr val="224568"/>
        </a:solidFill>
        <a:latin typeface="Arial" charset="0"/>
        <a:ea typeface="+mn-ea"/>
        <a:cs typeface="+mn-cs"/>
      </a:defRPr>
    </a:lvl7pPr>
    <a:lvl8pPr marL="3200400" algn="l" defTabSz="914400" rtl="0" eaLnBrk="1" latinLnBrk="0" hangingPunct="1">
      <a:defRPr sz="3200" kern="1200">
        <a:solidFill>
          <a:srgbClr val="224568"/>
        </a:solidFill>
        <a:latin typeface="Arial" charset="0"/>
        <a:ea typeface="+mn-ea"/>
        <a:cs typeface="+mn-cs"/>
      </a:defRPr>
    </a:lvl8pPr>
    <a:lvl9pPr marL="3657600" algn="l" defTabSz="914400" rtl="0" eaLnBrk="1" latinLnBrk="0" hangingPunct="1">
      <a:defRPr sz="3200" kern="1200">
        <a:solidFill>
          <a:srgbClr val="224568"/>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2AB8"/>
    <a:srgbClr val="523F69"/>
    <a:srgbClr val="000099"/>
    <a:srgbClr val="224568"/>
    <a:srgbClr val="006600"/>
    <a:srgbClr val="6600CC"/>
    <a:srgbClr val="003300"/>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1" autoAdjust="0"/>
    <p:restoredTop sz="85109" autoAdjust="0"/>
  </p:normalViewPr>
  <p:slideViewPr>
    <p:cSldViewPr>
      <p:cViewPr>
        <p:scale>
          <a:sx n="40" d="100"/>
          <a:sy n="40" d="100"/>
        </p:scale>
        <p:origin x="-2952" y="-13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010" y="-96"/>
      </p:cViewPr>
      <p:guideLst>
        <p:guide orient="horz" pos="2924"/>
        <p:guide pos="22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hdr" sz="quarter"/>
          </p:nvPr>
        </p:nvSpPr>
        <p:spPr bwMode="auto">
          <a:xfrm>
            <a:off x="1974850" y="304800"/>
            <a:ext cx="3032125" cy="463550"/>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eaLnBrk="1" hangingPunct="1">
              <a:defRPr sz="1000">
                <a:solidFill>
                  <a:schemeClr val="tx1"/>
                </a:solidFill>
                <a:latin typeface="Arial" charset="0"/>
              </a:defRPr>
            </a:lvl1pPr>
          </a:lstStyle>
          <a:p>
            <a:pPr>
              <a:defRPr/>
            </a:pPr>
            <a:r>
              <a:rPr lang="en-US"/>
              <a:t>Child Care Policy Research Consortium Meeting</a:t>
            </a:r>
          </a:p>
          <a:p>
            <a:pPr>
              <a:defRPr/>
            </a:pPr>
            <a:r>
              <a:rPr lang="en-US"/>
              <a:t>October 2009</a:t>
            </a:r>
          </a:p>
        </p:txBody>
      </p:sp>
      <p:sp>
        <p:nvSpPr>
          <p:cNvPr id="385027" name="Rectangle 3"/>
          <p:cNvSpPr>
            <a:spLocks noGrp="1" noChangeArrowheads="1"/>
          </p:cNvSpPr>
          <p:nvPr>
            <p:ph type="dt" sz="quarter" idx="1"/>
          </p:nvPr>
        </p:nvSpPr>
        <p:spPr bwMode="auto">
          <a:xfrm>
            <a:off x="3963988" y="0"/>
            <a:ext cx="3032125" cy="465138"/>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95150101-F7E8-404F-A2B3-176D56C9E155}" type="datetimeFigureOut">
              <a:rPr lang="en-US"/>
              <a:pPr>
                <a:defRPr/>
              </a:pPr>
              <a:t>9/30/2011</a:t>
            </a:fld>
            <a:endParaRPr lang="en-US"/>
          </a:p>
        </p:txBody>
      </p:sp>
      <p:sp>
        <p:nvSpPr>
          <p:cNvPr id="385029" name="Rectangle 5"/>
          <p:cNvSpPr>
            <a:spLocks noGrp="1" noChangeArrowheads="1"/>
          </p:cNvSpPr>
          <p:nvPr>
            <p:ph type="sldNum" sz="quarter" idx="3"/>
          </p:nvPr>
        </p:nvSpPr>
        <p:spPr bwMode="auto">
          <a:xfrm>
            <a:off x="3963988" y="8816975"/>
            <a:ext cx="3032125" cy="465138"/>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0" hangingPunct="0">
              <a:defRPr sz="1200">
                <a:solidFill>
                  <a:srgbClr val="224568"/>
                </a:solidFill>
                <a:latin typeface="Arial" charset="0"/>
              </a:defRPr>
            </a:lvl1pPr>
          </a:lstStyle>
          <a:p>
            <a:pPr>
              <a:defRPr/>
            </a:pPr>
            <a:fld id="{081791E4-A0CA-4A66-9BE4-0578BEB770BC}" type="slidenum">
              <a:rPr lang="en-US"/>
              <a:pPr>
                <a:defRPr/>
              </a:pPr>
              <a:t>‹#›</a:t>
            </a:fld>
            <a:endParaRPr lang="en-US"/>
          </a:p>
        </p:txBody>
      </p:sp>
      <p:sp>
        <p:nvSpPr>
          <p:cNvPr id="6" name="Footer Placeholder 5"/>
          <p:cNvSpPr>
            <a:spLocks noGrp="1"/>
          </p:cNvSpPr>
          <p:nvPr>
            <p:ph type="ftr" sz="quarter" idx="2"/>
          </p:nvPr>
        </p:nvSpPr>
        <p:spPr>
          <a:xfrm>
            <a:off x="0" y="8818563"/>
            <a:ext cx="3032125" cy="463550"/>
          </a:xfrm>
          <a:prstGeom prst="rect">
            <a:avLst/>
          </a:prstGeom>
        </p:spPr>
        <p:txBody>
          <a:bodyPr vert="horz" lIns="91440" tIns="45720" rIns="91440" bIns="45720" rtlCol="0" anchor="b"/>
          <a:lstStyle>
            <a:lvl1pPr algn="l">
              <a:defRPr sz="1200">
                <a:latin typeface="Arial" charset="0"/>
              </a:defRPr>
            </a:lvl1pPr>
          </a:lstStyle>
          <a:p>
            <a:pPr>
              <a:defRPr/>
            </a:pPr>
            <a:r>
              <a:rPr lang="en-US"/>
              <a:t>Early Childhood Outcomes Center</a:t>
            </a:r>
          </a:p>
        </p:txBody>
      </p:sp>
    </p:spTree>
    <p:extLst>
      <p:ext uri="{BB962C8B-B14F-4D97-AF65-F5344CB8AC3E}">
        <p14:creationId xmlns:p14="http://schemas.microsoft.com/office/powerpoint/2010/main" val="4093450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2125" cy="465138"/>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699" name="Rectangle 3"/>
          <p:cNvSpPr>
            <a:spLocks noGrp="1" noChangeArrowheads="1"/>
          </p:cNvSpPr>
          <p:nvPr>
            <p:ph type="dt" idx="1"/>
          </p:nvPr>
        </p:nvSpPr>
        <p:spPr bwMode="auto">
          <a:xfrm>
            <a:off x="3963988" y="0"/>
            <a:ext cx="3032125" cy="465138"/>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fld id="{489BDA54-8C96-43F0-B2B0-4546F5BBFCD1}" type="datetimeFigureOut">
              <a:rPr lang="en-US"/>
              <a:pPr>
                <a:defRPr/>
              </a:pPr>
              <a:t>9/30/2011</a:t>
            </a:fld>
            <a:endParaRPr lang="en-US"/>
          </a:p>
        </p:txBody>
      </p:sp>
      <p:sp>
        <p:nvSpPr>
          <p:cNvPr id="43012" name="Rectangle 4"/>
          <p:cNvSpPr>
            <a:spLocks noGrp="1" noRot="1" noChangeAspect="1" noChangeArrowheads="1" noTextEdit="1"/>
          </p:cNvSpPr>
          <p:nvPr>
            <p:ph type="sldImg" idx="2"/>
          </p:nvPr>
        </p:nvSpPr>
        <p:spPr bwMode="auto">
          <a:xfrm>
            <a:off x="1179513" y="696913"/>
            <a:ext cx="4640262" cy="34798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98500" y="4408488"/>
            <a:ext cx="5600700" cy="4178300"/>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816975"/>
            <a:ext cx="3032125" cy="465138"/>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l" eaLnBrk="1" hangingPunct="1">
              <a:defRPr sz="1200">
                <a:solidFill>
                  <a:schemeClr val="tx1"/>
                </a:solidFill>
                <a:latin typeface="Arial" charset="0"/>
              </a:defRPr>
            </a:lvl1pPr>
          </a:lstStyle>
          <a:p>
            <a:pPr>
              <a:defRPr/>
            </a:pPr>
            <a:endParaRPr lang="en-US"/>
          </a:p>
        </p:txBody>
      </p:sp>
      <p:sp>
        <p:nvSpPr>
          <p:cNvPr id="29703" name="Rectangle 7"/>
          <p:cNvSpPr>
            <a:spLocks noGrp="1" noChangeArrowheads="1"/>
          </p:cNvSpPr>
          <p:nvPr>
            <p:ph type="sldNum" sz="quarter" idx="5"/>
          </p:nvPr>
        </p:nvSpPr>
        <p:spPr bwMode="auto">
          <a:xfrm>
            <a:off x="3963988" y="8816975"/>
            <a:ext cx="3032125" cy="465138"/>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EDBFFB37-A31F-48F1-BB85-0F95A3A3F3BD}" type="slidenum">
              <a:rPr lang="en-US"/>
              <a:pPr>
                <a:defRPr/>
              </a:pPr>
              <a:t>‹#›</a:t>
            </a:fld>
            <a:endParaRPr lang="en-US"/>
          </a:p>
        </p:txBody>
      </p:sp>
    </p:spTree>
    <p:extLst>
      <p:ext uri="{BB962C8B-B14F-4D97-AF65-F5344CB8AC3E}">
        <p14:creationId xmlns:p14="http://schemas.microsoft.com/office/powerpoint/2010/main" val="20001872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48EF7EB-0105-4E1C-9355-437B7C07D1B7}" type="slidenum">
              <a:rPr lang="en-US" smtClean="0"/>
              <a:pPr/>
              <a:t>1</a:t>
            </a:fld>
            <a:endParaRPr lang="en-US" smtClean="0"/>
          </a:p>
        </p:txBody>
      </p:sp>
      <p:sp>
        <p:nvSpPr>
          <p:cNvPr id="44035" name="Rectangle 7"/>
          <p:cNvSpPr txBox="1">
            <a:spLocks noGrp="1" noChangeArrowheads="1"/>
          </p:cNvSpPr>
          <p:nvPr/>
        </p:nvSpPr>
        <p:spPr bwMode="auto">
          <a:xfrm>
            <a:off x="3963988" y="8816975"/>
            <a:ext cx="3032125" cy="465138"/>
          </a:xfrm>
          <a:prstGeom prst="rect">
            <a:avLst/>
          </a:prstGeom>
          <a:noFill/>
          <a:ln w="9525">
            <a:noFill/>
            <a:miter lim="800000"/>
            <a:headEnd/>
            <a:tailEnd/>
          </a:ln>
        </p:spPr>
        <p:txBody>
          <a:bodyPr lIns="92438" tIns="46220" rIns="92438" bIns="46220" anchor="b"/>
          <a:lstStyle/>
          <a:p>
            <a:pPr algn="r" eaLnBrk="1" hangingPunct="1"/>
            <a:fld id="{CAF612C0-A6B5-463B-B630-FC7E362E37BB}" type="slidenum">
              <a:rPr lang="en-US" sz="1200">
                <a:solidFill>
                  <a:schemeClr val="tx1"/>
                </a:solidFill>
                <a:latin typeface="Times New Roman" pitchFamily="18" charset="0"/>
              </a:rPr>
              <a:pPr algn="r" eaLnBrk="1" hangingPunct="1"/>
              <a:t>1</a:t>
            </a:fld>
            <a:endParaRPr lang="en-US" sz="1200">
              <a:solidFill>
                <a:schemeClr val="tx1"/>
              </a:solidFill>
              <a:latin typeface="Times New Roman" pitchFamily="18" charset="0"/>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dirty="0" smtClean="0"/>
              <a:t>In</a:t>
            </a:r>
            <a:r>
              <a:rPr lang="en-US" sz="1200" baseline="0" dirty="0" smtClean="0"/>
              <a:t> discussions did you find </a:t>
            </a:r>
            <a:r>
              <a:rPr lang="en-US" sz="1200" dirty="0" smtClean="0"/>
              <a:t>all stakeholders  in the state would make the same appraisal ? What kinds of dialogue might occur within the state when thinking about this element?  </a:t>
            </a:r>
            <a:endParaRPr lang="en-US"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smtClean="0"/>
              <a:t>Bar size and circle size from April revision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r>
              <a:rPr lang="en-US" dirty="0" smtClean="0"/>
              <a:t>Tool</a:t>
            </a:r>
            <a:r>
              <a:rPr lang="en-US" baseline="0" dirty="0" smtClean="0"/>
              <a:t> for your benefit</a:t>
            </a:r>
          </a:p>
          <a:p>
            <a:endParaRPr lang="en-US" baseline="0" dirty="0" smtClean="0"/>
          </a:p>
          <a:p>
            <a:r>
              <a:rPr lang="en-US" baseline="0" dirty="0" smtClean="0"/>
              <a:t>Note: there is a parallel self-assessment tool for family outcomes and experiences measurement system self-assessment….</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en-US" smtClean="0"/>
              <a:t>Smaller bar. Circle size from December.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Summary sheet</a:t>
            </a:r>
            <a:endParaRPr lang="en-US"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future watch for back-up – click on element with additional</a:t>
            </a:r>
            <a:r>
              <a:rPr lang="en-US" baseline="0" dirty="0" smtClean="0"/>
              <a:t> resources about state examples and information about the element</a:t>
            </a:r>
            <a:endParaRPr lang="en-US" dirty="0"/>
          </a:p>
        </p:txBody>
      </p:sp>
      <p:sp>
        <p:nvSpPr>
          <p:cNvPr id="4" name="Slide Number Placeholder 3"/>
          <p:cNvSpPr>
            <a:spLocks noGrp="1"/>
          </p:cNvSpPr>
          <p:nvPr>
            <p:ph type="sldNum" sz="quarter" idx="10"/>
          </p:nvPr>
        </p:nvSpPr>
        <p:spPr/>
        <p:txBody>
          <a:bodyPr/>
          <a:lstStyle/>
          <a:p>
            <a:pPr>
              <a:defRPr/>
            </a:pPr>
            <a:fld id="{EDBFFB37-A31F-48F1-BB85-0F95A3A3F3BD}"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r>
              <a:rPr lang="en-US" dirty="0" smtClean="0"/>
              <a:t>States should determine the best use and process.</a:t>
            </a:r>
          </a:p>
          <a:p>
            <a:endParaRPr lang="en-US" dirty="0" smtClean="0"/>
          </a:p>
          <a:p>
            <a:r>
              <a:rPr lang="en-US" dirty="0" smtClean="0"/>
              <a:t>There</a:t>
            </a:r>
            <a:r>
              <a:rPr lang="en-US" baseline="0" dirty="0" smtClean="0"/>
              <a:t> is no right or wrong way to complete it. We have recommendations and suggestions around scoring, focus is on using the content to improve your systems… variety of ways you can do that.</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55B9B039-D3FC-41D3-AC25-DFFA227CA39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91000"/>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0"/>
          <p:cNvSpPr>
            <a:spLocks noGrp="1"/>
          </p:cNvSpPr>
          <p:nvPr>
            <p:ph type="sldNum" sz="quarter" idx="10"/>
          </p:nvPr>
        </p:nvSpPr>
        <p:spPr/>
        <p:txBody>
          <a:bodyPr/>
          <a:lstStyle>
            <a:lvl1pPr>
              <a:defRPr/>
            </a:lvl1pPr>
          </a:lstStyle>
          <a:p>
            <a:pPr>
              <a:defRPr/>
            </a:pPr>
            <a:fld id="{96BC6E57-59AF-49F2-9015-30F37DEB370C}" type="slidenum">
              <a:rPr lang="en-US"/>
              <a:pPr>
                <a:defRPr/>
              </a:pPr>
              <a:t>‹#›</a:t>
            </a:fld>
            <a:endParaRPr lang="en-US" dirty="0"/>
          </a:p>
        </p:txBody>
      </p:sp>
      <p:sp>
        <p:nvSpPr>
          <p:cNvPr id="5" name="Footer Placeholder 11"/>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FC113654-880C-4AE6-AE4C-6B4C15377BA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1204DDE4-0AB5-481A-9768-349E879908F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91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566EB760-8C99-49E4-9457-90A6A056A6EF}"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9CA23CA2-3EAF-4410-87B4-F8403798BC87}"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4C84E7E3-BB91-4CCE-8199-803620C4684B}"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91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91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6ABDE2E7-C21E-44C2-8B2A-0054340926E7}"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E29D6AB8-D9E0-41E9-8FF2-98A98194A8E6}"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11BB76CA-C969-451E-8F17-E6E3A2FAC38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defRPr>
            </a:lvl1pPr>
            <a:lvl2pP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3E372AAE-4E93-4A3D-A978-DFBABA78AB77}"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Secon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EE4BFF4F-15D9-4E98-AF1C-0436C43749F9}"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878F1A80-93AD-4693-9B5E-9F26BF75EAE2}"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37DE38FA-FAE1-496F-943A-B6108636D828}"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941B18DF-C6A3-432C-8B1A-3E63D8BB4C6E}"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F386C685-B70E-4364-8D68-6D752F9B6059}"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2D8587EF-AA0C-40F8-BB67-03D2E1397010}"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F1DE3EF1-5B33-4551-9607-DBBA9BCABB87}"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9E8A3107-1183-4396-94AB-FD8792175A0F}"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5E8E0A9E-2AE5-4C0E-BAA6-0ED8706D2FC6}"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third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1B7B1423-63AE-4534-B622-FE600CB43EA6}"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6"/>
          <p:cNvSpPr>
            <a:spLocks noGrp="1"/>
          </p:cNvSpPr>
          <p:nvPr>
            <p:ph type="dt" sz="half" idx="10"/>
          </p:nvPr>
        </p:nvSpPr>
        <p:spPr/>
        <p:txBody>
          <a:bodyPr/>
          <a:lstStyle>
            <a:lvl1pPr>
              <a:defRPr/>
            </a:lvl1pPr>
          </a:lstStyle>
          <a:p>
            <a:pPr>
              <a:defRPr/>
            </a:pPr>
            <a:endParaRPr lang="en-US"/>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0934F4FB-E09F-4EBB-892A-2F7EB65D77A8}"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E26A0711-77D7-46FA-BC80-DE41F49104F7}"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595EF20E-A33F-4041-A620-54313D9B4070}"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241D75E8-C6F0-4DA4-A5BB-D8D0A96808E2}"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8C2F0AF5-24AB-4EED-90BE-5E718814D2D8}"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FE7890D6-2F5A-4D67-BC60-09D99911989B}"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9129E591-444B-4B9C-ADBF-79A63674592D}"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F81F5479-B1A9-4DD0-82ED-800E9973026E}"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032FE741-D156-403C-9834-5CA6C4ECE259}"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Four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384516C5-0748-4614-B7B1-F0402FD8BDD9}"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1DD0F0C0-A1DD-42EC-ABC2-43BAFB9105B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461E3E7E-F268-4834-8F20-AACDED4DE5C9}"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A3DC4F5F-0274-4CF1-8819-B8666F55AA5E}"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675AF811-3577-4211-8087-C288845C01AA}"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674411CB-ECDF-4810-B131-8DD4E76FE632}"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70000F24-D254-466E-969C-26EA2183833D}"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BD0DB562-FE7D-430D-8828-F9A5EC5FB455}"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5ED4BCFA-3574-4DAA-942B-B4521888BAE0}"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DBCB4982-EBEA-485F-A5AD-402727F14F0F}"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Fifth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4187952"/>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B166A3B7-CF37-4F98-BC0F-969CE94D27DE}" type="slidenum">
              <a:rPr lang="en-US"/>
              <a:pPr>
                <a:defRPr/>
              </a:pPr>
              <a:t>‹#›</a:t>
            </a:fld>
            <a:endParaRPr lang="en-US" dirty="0"/>
          </a:p>
        </p:txBody>
      </p:sp>
      <p:sp>
        <p:nvSpPr>
          <p:cNvPr id="5" name="Footer Placeholder 10"/>
          <p:cNvSpPr>
            <a:spLocks noGrp="1"/>
          </p:cNvSpPr>
          <p:nvPr>
            <p:ph type="ftr" sz="quarter" idx="11"/>
          </p:nvPr>
        </p:nvSpPr>
        <p:spPr>
          <a:xfrm>
            <a:off x="155575" y="6354763"/>
            <a:ext cx="2895600" cy="365125"/>
          </a:xfrm>
        </p:spPr>
        <p:txBody>
          <a:bodyPr/>
          <a:lstStyle>
            <a:lvl1pPr>
              <a:defRPr>
                <a:solidFill>
                  <a:srgbClr val="224568"/>
                </a:solidFill>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1C6BC1DB-29B8-44F4-B80F-CB695F78CD7A}"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057400"/>
            <a:ext cx="4038600" cy="41879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1D206C94-8971-440D-911B-9C218516F9D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7"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45358A40-DEAB-4F91-8BD9-F9FC117E496A}"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0352" y="155448"/>
            <a:ext cx="8074152"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057400"/>
            <a:ext cx="4040188"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057400"/>
            <a:ext cx="4041775" cy="418795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5A15444E-6C2B-47F7-A2DC-70FC20EB55C0}"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F2CF7183-F6FB-4FF5-B039-3B930155D445}"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B74A9A4E-A9B3-443F-82F1-1AB06BD86292}"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057400"/>
            <a:ext cx="5111750" cy="41879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187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7"/>
          <p:cNvSpPr>
            <a:spLocks noGrp="1"/>
          </p:cNvSpPr>
          <p:nvPr>
            <p:ph type="sldNum" sz="quarter" idx="10"/>
          </p:nvPr>
        </p:nvSpPr>
        <p:spPr/>
        <p:txBody>
          <a:bodyPr/>
          <a:lstStyle>
            <a:lvl1pPr>
              <a:defRPr/>
            </a:lvl1pPr>
          </a:lstStyle>
          <a:p>
            <a:pPr>
              <a:defRPr/>
            </a:pPr>
            <a:fld id="{296FADAF-4E34-49BC-9ECF-F1E458BD2D8F}" type="slidenum">
              <a:rPr lang="en-US"/>
              <a:pPr>
                <a:defRPr/>
              </a:pPr>
              <a:t>‹#›</a:t>
            </a:fld>
            <a:endParaRPr lang="en-US" dirty="0"/>
          </a:p>
        </p:txBody>
      </p:sp>
      <p:sp>
        <p:nvSpPr>
          <p:cNvPr id="6" name="Footer Placeholder 8"/>
          <p:cNvSpPr>
            <a:spLocks noGrp="1"/>
          </p:cNvSpPr>
          <p:nvPr>
            <p:ph type="ftr" sz="quarter" idx="11"/>
          </p:nvPr>
        </p:nvSpPr>
        <p:spPr>
          <a:xfrm>
            <a:off x="155575" y="6354763"/>
            <a:ext cx="2895600" cy="365125"/>
          </a:xfrm>
        </p:spPr>
        <p:txBody>
          <a:bodyPr/>
          <a:lstStyle>
            <a:lvl1pPr>
              <a:defRPr/>
            </a:lvl1pPr>
          </a:lstStyle>
          <a:p>
            <a:pPr>
              <a:defRPr/>
            </a:pPr>
            <a:r>
              <a:rPr lang="en-US"/>
              <a:t>Early Childhood Outcomes Center</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DE7231AD-8705-4D89-87B6-CD74006C973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6"/>
          <p:cNvSpPr>
            <a:spLocks noGrp="1"/>
          </p:cNvSpPr>
          <p:nvPr>
            <p:ph type="dt" sz="half" idx="10"/>
          </p:nvPr>
        </p:nvSpPr>
        <p:spPr/>
        <p:txBody>
          <a:bodyPr/>
          <a:lstStyle>
            <a:lvl1pPr>
              <a:defRPr/>
            </a:lvl1pPr>
          </a:lstStyle>
          <a:p>
            <a:pPr>
              <a:defRPr/>
            </a:pPr>
            <a:endParaRPr lang="en-US"/>
          </a:p>
        </p:txBody>
      </p:sp>
      <p:sp>
        <p:nvSpPr>
          <p:cNvPr id="4"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18D72F83-F4B5-4BCF-AE5D-DB3AC486AD2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6"/>
          <p:cNvSpPr>
            <a:spLocks noGrp="1"/>
          </p:cNvSpPr>
          <p:nvPr>
            <p:ph type="dt" sz="half" idx="10"/>
          </p:nvPr>
        </p:nvSpPr>
        <p:spPr/>
        <p:txBody>
          <a:bodyPr/>
          <a:lstStyle>
            <a:lvl1pPr>
              <a:defRPr/>
            </a:lvl1pPr>
          </a:lstStyle>
          <a:p>
            <a:pPr>
              <a:defRPr/>
            </a:pPr>
            <a:endParaRPr lang="en-US"/>
          </a:p>
        </p:txBody>
      </p:sp>
      <p:sp>
        <p:nvSpPr>
          <p:cNvPr id="3"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B109C7AB-DD52-4682-903F-9683A69BFC4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3D3CDAD7-31FE-4E8C-8594-11762B9904C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endParaRPr lang="en-US"/>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6612864E-E322-414A-9A3D-7A3A6566CCF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5.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pn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3" name="Rectangle 19"/>
          <p:cNvSpPr>
            <a:spLocks noChangeArrowheads="1"/>
          </p:cNvSpPr>
          <p:nvPr userDrawn="1"/>
        </p:nvSpPr>
        <p:spPr bwMode="auto">
          <a:xfrm>
            <a:off x="381000" y="304800"/>
            <a:ext cx="8534400" cy="1219200"/>
          </a:xfrm>
          <a:prstGeom prst="rect">
            <a:avLst/>
          </a:prstGeom>
          <a:solidFill>
            <a:srgbClr val="4E2AB8"/>
          </a:solidFill>
          <a:ln w="9525" algn="ctr">
            <a:noFill/>
            <a:miter lim="800000"/>
            <a:headEnd/>
            <a:tailEnd/>
          </a:ln>
          <a:effectLst/>
        </p:spPr>
        <p:txBody>
          <a:bodyPr wrap="none" anchor="ctr"/>
          <a:lstStyle/>
          <a:p>
            <a:pPr>
              <a:defRPr/>
            </a:pPr>
            <a:endParaRPr lang="en-US" dirty="0"/>
          </a:p>
        </p:txBody>
      </p:sp>
      <p:sp>
        <p:nvSpPr>
          <p:cNvPr id="614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8"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66569"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12" name="Oval 11"/>
          <p:cNvSpPr/>
          <p:nvPr userDrawn="1"/>
        </p:nvSpPr>
        <p:spPr bwMode="auto">
          <a:xfrm>
            <a:off x="457200" y="1143000"/>
            <a:ext cx="1600200" cy="1524000"/>
          </a:xfrm>
          <a:prstGeom prst="ellipse">
            <a:avLst/>
          </a:prstGeom>
          <a:noFill/>
          <a:ln w="9525" cap="flat" cmpd="sng" algn="ctr">
            <a:solidFill>
              <a:srgbClr val="339933">
                <a:alpha val="0"/>
              </a:srgbClr>
            </a:solidFill>
            <a:prstDash val="solid"/>
            <a:round/>
            <a:headEnd type="none" w="med" len="med"/>
            <a:tailEnd type="none" w="med" len="med"/>
          </a:ln>
          <a:effectLst/>
        </p:spPr>
        <p:txBody>
          <a:bodyPr/>
          <a:lstStyle/>
          <a:p>
            <a:pPr algn="r" eaLnBrk="1" hangingPunct="1">
              <a:defRPr/>
            </a:pPr>
            <a:endParaRPr lang="en-US" sz="1800">
              <a:solidFill>
                <a:schemeClr val="tx1"/>
              </a:solidFill>
            </a:endParaRPr>
          </a:p>
        </p:txBody>
      </p:sp>
      <p:pic>
        <p:nvPicPr>
          <p:cNvPr id="6151" name="Picture 12" descr="pink shirt girl"/>
          <p:cNvPicPr>
            <a:picLocks noChangeAspect="1" noChangeArrowheads="1"/>
          </p:cNvPicPr>
          <p:nvPr userDrawn="1"/>
        </p:nvPicPr>
        <p:blipFill>
          <a:blip r:embed="rId11" cstate="print"/>
          <a:srcRect/>
          <a:stretch>
            <a:fillRect/>
          </a:stretch>
        </p:blipFill>
        <p:spPr bwMode="auto">
          <a:xfrm>
            <a:off x="7924800" y="304800"/>
            <a:ext cx="876300" cy="876300"/>
          </a:xfrm>
          <a:prstGeom prst="rect">
            <a:avLst/>
          </a:prstGeom>
          <a:noFill/>
          <a:ln w="9525">
            <a:noFill/>
            <a:miter lim="800000"/>
            <a:headEnd/>
            <a:tailEnd/>
          </a:ln>
        </p:spPr>
      </p:pic>
      <p:pic>
        <p:nvPicPr>
          <p:cNvPr id="6152" name="Picture 14" descr="blond_happy_baby"/>
          <p:cNvPicPr>
            <a:picLocks noChangeAspect="1" noChangeArrowheads="1"/>
          </p:cNvPicPr>
          <p:nvPr userDrawn="1"/>
        </p:nvPicPr>
        <p:blipFill>
          <a:blip r:embed="rId12" cstate="print"/>
          <a:srcRect/>
          <a:stretch>
            <a:fillRect/>
          </a:stretch>
        </p:blipFill>
        <p:spPr bwMode="auto">
          <a:xfrm>
            <a:off x="6705600" y="304800"/>
            <a:ext cx="895350" cy="881063"/>
          </a:xfrm>
          <a:prstGeom prst="rect">
            <a:avLst/>
          </a:prstGeom>
          <a:noFill/>
          <a:ln w="9525">
            <a:noFill/>
            <a:miter lim="800000"/>
            <a:headEnd/>
            <a:tailEnd/>
          </a:ln>
        </p:spPr>
      </p:pic>
      <p:pic>
        <p:nvPicPr>
          <p:cNvPr id="6153" name="Picture 16" descr="girl_with_ball"/>
          <p:cNvPicPr>
            <a:picLocks noChangeAspect="1" noChangeArrowheads="1"/>
          </p:cNvPicPr>
          <p:nvPr userDrawn="1"/>
        </p:nvPicPr>
        <p:blipFill>
          <a:blip r:embed="rId13" cstate="print"/>
          <a:srcRect/>
          <a:stretch>
            <a:fillRect/>
          </a:stretch>
        </p:blipFill>
        <p:spPr bwMode="auto">
          <a:xfrm>
            <a:off x="5486400" y="381000"/>
            <a:ext cx="819150" cy="806450"/>
          </a:xfrm>
          <a:prstGeom prst="rect">
            <a:avLst/>
          </a:prstGeom>
          <a:noFill/>
          <a:ln w="9525">
            <a:noFill/>
            <a:miter lim="800000"/>
            <a:headEnd/>
            <a:tailEnd/>
          </a:ln>
        </p:spPr>
      </p:pic>
      <p:pic>
        <p:nvPicPr>
          <p:cNvPr id="6154" name="Picture 15" descr="girl_in_wheelchair"/>
          <p:cNvPicPr>
            <a:picLocks noChangeAspect="1" noChangeArrowheads="1"/>
          </p:cNvPicPr>
          <p:nvPr userDrawn="1"/>
        </p:nvPicPr>
        <p:blipFill>
          <a:blip r:embed="rId14" cstate="print"/>
          <a:srcRect/>
          <a:stretch>
            <a:fillRect/>
          </a:stretch>
        </p:blipFill>
        <p:spPr bwMode="auto">
          <a:xfrm>
            <a:off x="6096000" y="685800"/>
            <a:ext cx="838200" cy="825500"/>
          </a:xfrm>
          <a:prstGeom prst="rect">
            <a:avLst/>
          </a:prstGeom>
          <a:noFill/>
          <a:ln w="9525">
            <a:noFill/>
            <a:miter lim="800000"/>
            <a:headEnd/>
            <a:tailEnd/>
          </a:ln>
        </p:spPr>
      </p:pic>
      <p:pic>
        <p:nvPicPr>
          <p:cNvPr id="6155" name="Picture 13" descr="tie_dye_boy"/>
          <p:cNvPicPr>
            <a:picLocks noChangeAspect="1" noChangeArrowheads="1"/>
          </p:cNvPicPr>
          <p:nvPr userDrawn="1"/>
        </p:nvPicPr>
        <p:blipFill>
          <a:blip r:embed="rId15" cstate="print"/>
          <a:srcRect/>
          <a:stretch>
            <a:fillRect/>
          </a:stretch>
        </p:blipFill>
        <p:spPr bwMode="auto">
          <a:xfrm>
            <a:off x="7315200" y="609600"/>
            <a:ext cx="895350" cy="881063"/>
          </a:xfrm>
          <a:prstGeom prst="rect">
            <a:avLst/>
          </a:prstGeom>
          <a:noFill/>
          <a:ln w="9525">
            <a:noFill/>
            <a:miter lim="800000"/>
            <a:headEnd/>
            <a:tailEnd/>
          </a:ln>
        </p:spPr>
      </p:pic>
      <p:pic>
        <p:nvPicPr>
          <p:cNvPr id="6156" name="Picture 17" descr="eco_round_logo_w_purple"/>
          <p:cNvPicPr>
            <a:picLocks noChangeAspect="1" noChangeArrowheads="1"/>
          </p:cNvPicPr>
          <p:nvPr userDrawn="1"/>
        </p:nvPicPr>
        <p:blipFill>
          <a:blip r:embed="rId16" cstate="print"/>
          <a:srcRect/>
          <a:stretch>
            <a:fillRect/>
          </a:stretch>
        </p:blipFill>
        <p:spPr bwMode="auto">
          <a:xfrm>
            <a:off x="457200" y="228600"/>
            <a:ext cx="1752600" cy="1700213"/>
          </a:xfrm>
          <a:prstGeom prst="rect">
            <a:avLst/>
          </a:prstGeom>
          <a:noFill/>
          <a:ln w="9525">
            <a:noFill/>
            <a:miter lim="800000"/>
            <a:headEnd/>
            <a:tailEnd/>
          </a:ln>
        </p:spPr>
      </p:pic>
      <p:sp>
        <p:nvSpPr>
          <p:cNvPr id="17" name="Date Placeholder 16"/>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a:defRPr sz="1200">
                <a:solidFill>
                  <a:srgbClr val="000099"/>
                </a:solidFill>
                <a:latin typeface="Arial" charset="0"/>
              </a:defRPr>
            </a:lvl1pPr>
          </a:lstStyle>
          <a:p>
            <a:pPr>
              <a:defRPr/>
            </a:pPr>
            <a:endParaRPr lang="en-US"/>
          </a:p>
        </p:txBody>
      </p:sp>
      <p:sp>
        <p:nvSpPr>
          <p:cNvPr id="18" name="Footer Placeholder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a:t>Early Childhood Outcomes Center</a:t>
            </a:r>
          </a:p>
        </p:txBody>
      </p:sp>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99"/>
                </a:solidFill>
                <a:latin typeface="Arial" charset="0"/>
              </a:defRPr>
            </a:lvl1pPr>
          </a:lstStyle>
          <a:p>
            <a:pPr>
              <a:defRPr/>
            </a:pPr>
            <a:fld id="{A0FDDE92-D66F-4129-8F63-B964D792A1E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94" r:id="rId1"/>
    <p:sldLayoutId id="2147484795" r:id="rId2"/>
    <p:sldLayoutId id="2147484753" r:id="rId3"/>
    <p:sldLayoutId id="2147484754" r:id="rId4"/>
    <p:sldLayoutId id="2147484755" r:id="rId5"/>
    <p:sldLayoutId id="2147484756" r:id="rId6"/>
    <p:sldLayoutId id="2147484757" r:id="rId7"/>
    <p:sldLayoutId id="2147484758" r:id="rId8"/>
    <p:sldLayoutId id="2147484759" r:id="rId9"/>
  </p:sldLayoutIdLst>
  <p:hf hdr="0" dt="0"/>
  <p:txStyles>
    <p:titleStyle>
      <a:lvl1pPr algn="r" rtl="0" eaLnBrk="0" fontAlgn="base" hangingPunct="0">
        <a:spcBef>
          <a:spcPct val="0"/>
        </a:spcBef>
        <a:spcAft>
          <a:spcPct val="0"/>
        </a:spcAft>
        <a:defRPr sz="3600" b="1">
          <a:solidFill>
            <a:srgbClr val="224568"/>
          </a:solidFill>
          <a:latin typeface="+mj-lt"/>
          <a:ea typeface="+mj-ea"/>
          <a:cs typeface="+mj-cs"/>
        </a:defRPr>
      </a:lvl1pPr>
      <a:lvl2pPr algn="r" rtl="0" eaLnBrk="0" fontAlgn="base" hangingPunct="0">
        <a:spcBef>
          <a:spcPct val="0"/>
        </a:spcBef>
        <a:spcAft>
          <a:spcPct val="0"/>
        </a:spcAft>
        <a:defRPr sz="3600" b="1">
          <a:solidFill>
            <a:srgbClr val="224568"/>
          </a:solidFill>
          <a:latin typeface="Arial" charset="0"/>
        </a:defRPr>
      </a:lvl2pPr>
      <a:lvl3pPr algn="r" rtl="0" eaLnBrk="0" fontAlgn="base" hangingPunct="0">
        <a:spcBef>
          <a:spcPct val="0"/>
        </a:spcBef>
        <a:spcAft>
          <a:spcPct val="0"/>
        </a:spcAft>
        <a:defRPr sz="3600" b="1">
          <a:solidFill>
            <a:srgbClr val="224568"/>
          </a:solidFill>
          <a:latin typeface="Arial" charset="0"/>
        </a:defRPr>
      </a:lvl3pPr>
      <a:lvl4pPr algn="r" rtl="0" eaLnBrk="0" fontAlgn="base" hangingPunct="0">
        <a:spcBef>
          <a:spcPct val="0"/>
        </a:spcBef>
        <a:spcAft>
          <a:spcPct val="0"/>
        </a:spcAft>
        <a:defRPr sz="3600" b="1">
          <a:solidFill>
            <a:srgbClr val="224568"/>
          </a:solidFill>
          <a:latin typeface="Arial" charset="0"/>
        </a:defRPr>
      </a:lvl4pPr>
      <a:lvl5pPr algn="r" rtl="0" eaLnBrk="0" fontAlgn="base" hangingPunct="0">
        <a:spcBef>
          <a:spcPct val="0"/>
        </a:spcBef>
        <a:spcAft>
          <a:spcPct val="0"/>
        </a:spcAft>
        <a:defRPr sz="3600" b="1">
          <a:solidFill>
            <a:srgbClr val="224568"/>
          </a:solidFill>
          <a:latin typeface="Arial"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pic>
        <p:nvPicPr>
          <p:cNvPr id="7175" name="Picture 14" descr="girl_with_ball"/>
          <p:cNvPicPr>
            <a:picLocks noChangeAspect="1" noChangeArrowheads="1"/>
          </p:cNvPicPr>
          <p:nvPr userDrawn="1"/>
        </p:nvPicPr>
        <p:blipFill>
          <a:blip r:embed="rId11" cstate="print"/>
          <a:srcRect/>
          <a:stretch>
            <a:fillRect/>
          </a:stretch>
        </p:blipFill>
        <p:spPr bwMode="auto">
          <a:xfrm>
            <a:off x="7543800" y="1371600"/>
            <a:ext cx="685800" cy="674688"/>
          </a:xfrm>
          <a:prstGeom prst="rect">
            <a:avLst/>
          </a:prstGeom>
          <a:noFill/>
          <a:ln w="9525">
            <a:noFill/>
            <a:miter lim="800000"/>
            <a:headEnd/>
            <a:tailEnd/>
          </a:ln>
        </p:spPr>
      </p:pic>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A74CF157-829D-445F-B420-65FD0017A7D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760" r:id="rId1"/>
    <p:sldLayoutId id="2147484796" r:id="rId2"/>
    <p:sldLayoutId id="2147484761" r:id="rId3"/>
    <p:sldLayoutId id="2147484762" r:id="rId4"/>
    <p:sldLayoutId id="2147484763" r:id="rId5"/>
    <p:sldLayoutId id="2147484764" r:id="rId6"/>
    <p:sldLayoutId id="2147484765" r:id="rId7"/>
    <p:sldLayoutId id="2147484797" r:id="rId8"/>
    <p:sldLayoutId id="2147484766"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1336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C9D2368E-A2C0-442C-8746-F93BDD840700}" type="slidenum">
              <a:rPr lang="en-US"/>
              <a:pPr>
                <a:defRPr/>
              </a:pPr>
              <a:t>‹#›</a:t>
            </a:fld>
            <a:endParaRPr lang="en-US" dirty="0"/>
          </a:p>
        </p:txBody>
      </p:sp>
      <p:pic>
        <p:nvPicPr>
          <p:cNvPr id="8201" name="Picture 15" descr="girl_in_wheelchair"/>
          <p:cNvPicPr>
            <a:picLocks noChangeAspect="1" noChangeArrowheads="1"/>
          </p:cNvPicPr>
          <p:nvPr userDrawn="1"/>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67" r:id="rId1"/>
    <p:sldLayoutId id="2147484798" r:id="rId2"/>
    <p:sldLayoutId id="2147484799" r:id="rId3"/>
    <p:sldLayoutId id="2147484768" r:id="rId4"/>
    <p:sldLayoutId id="2147484769" r:id="rId5"/>
    <p:sldLayoutId id="2147484770" r:id="rId6"/>
    <p:sldLayoutId id="2147484771" r:id="rId7"/>
    <p:sldLayoutId id="2147484800" r:id="rId8"/>
    <p:sldLayoutId id="2147484772"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182563"/>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719ABC35-957C-4F68-9A03-5FB105F89BF3}" type="slidenum">
              <a:rPr lang="en-US"/>
              <a:pPr>
                <a:defRPr/>
              </a:pPr>
              <a:t>‹#›</a:t>
            </a:fld>
            <a:endParaRPr lang="en-US" dirty="0"/>
          </a:p>
        </p:txBody>
      </p:sp>
      <p:pic>
        <p:nvPicPr>
          <p:cNvPr id="9225" name="Picture 14" descr="blond_happy_baby"/>
          <p:cNvPicPr>
            <a:picLocks noChangeAspect="1" noChangeArrowheads="1"/>
          </p:cNvPicPr>
          <p:nvPr userDrawn="1"/>
        </p:nvPicPr>
        <p:blipFill>
          <a:blip r:embed="rId11" cstate="print"/>
          <a:srcRect/>
          <a:stretch>
            <a:fillRect/>
          </a:stretch>
        </p:blipFill>
        <p:spPr bwMode="auto">
          <a:xfrm>
            <a:off x="7543800" y="1295400"/>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73" r:id="rId1"/>
    <p:sldLayoutId id="2147484801" r:id="rId2"/>
    <p:sldLayoutId id="2147484774" r:id="rId3"/>
    <p:sldLayoutId id="2147484775" r:id="rId4"/>
    <p:sldLayoutId id="2147484776" r:id="rId5"/>
    <p:sldLayoutId id="2147484777" r:id="rId6"/>
    <p:sldLayoutId id="2147484778" r:id="rId7"/>
    <p:sldLayoutId id="2147484802" r:id="rId8"/>
    <p:sldLayoutId id="2147484779"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136525"/>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99234726-9537-4679-9DD9-9F6152BCEFA1}" type="slidenum">
              <a:rPr lang="en-US"/>
              <a:pPr>
                <a:defRPr/>
              </a:pPr>
              <a:t>‹#›</a:t>
            </a:fld>
            <a:endParaRPr lang="en-US" dirty="0"/>
          </a:p>
        </p:txBody>
      </p:sp>
      <p:pic>
        <p:nvPicPr>
          <p:cNvPr id="10249" name="Picture 13" descr="tie_dye_boy"/>
          <p:cNvPicPr>
            <a:picLocks noChangeAspect="1" noChangeArrowheads="1"/>
          </p:cNvPicPr>
          <p:nvPr userDrawn="1"/>
        </p:nvPicPr>
        <p:blipFill>
          <a:blip r:embed="rId11" cstate="print"/>
          <a:srcRect/>
          <a:stretch>
            <a:fillRect/>
          </a:stretch>
        </p:blipFill>
        <p:spPr bwMode="auto">
          <a:xfrm>
            <a:off x="7543800" y="1247775"/>
            <a:ext cx="8223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0" r:id="rId1"/>
    <p:sldLayoutId id="2147484803" r:id="rId2"/>
    <p:sldLayoutId id="2147484781" r:id="rId3"/>
    <p:sldLayoutId id="2147484782" r:id="rId4"/>
    <p:sldLayoutId id="2147484783" r:id="rId5"/>
    <p:sldLayoutId id="2147484784" r:id="rId6"/>
    <p:sldLayoutId id="2147484785" r:id="rId7"/>
    <p:sldLayoutId id="2147484804" r:id="rId8"/>
    <p:sldLayoutId id="2147484786"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noChangeArrowheads="1"/>
          </p:cNvSpPr>
          <p:nvPr>
            <p:ph type="body" idx="1"/>
          </p:nvPr>
        </p:nvSpPr>
        <p:spPr bwMode="auto">
          <a:xfrm>
            <a:off x="457200" y="2130425"/>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1496" name="Rectangle 8"/>
          <p:cNvSpPr>
            <a:spLocks noChangeArrowheads="1"/>
          </p:cNvSpPr>
          <p:nvPr userDrawn="1"/>
        </p:nvSpPr>
        <p:spPr bwMode="auto">
          <a:xfrm>
            <a:off x="0" y="0"/>
            <a:ext cx="9144000" cy="6858000"/>
          </a:xfrm>
          <a:prstGeom prst="rect">
            <a:avLst/>
          </a:prstGeom>
          <a:noFill/>
          <a:ln w="127000">
            <a:solidFill>
              <a:srgbClr val="523F69"/>
            </a:solidFill>
            <a:miter lim="800000"/>
            <a:headEnd/>
            <a:tailEnd/>
          </a:ln>
          <a:effectLst/>
        </p:spPr>
        <p:txBody>
          <a:bodyPr wrap="none" anchor="ctr"/>
          <a:lstStyle/>
          <a:p>
            <a:pPr algn="r" eaLnBrk="1" hangingPunct="1">
              <a:defRPr/>
            </a:pPr>
            <a:endParaRPr lang="en-US" sz="1800">
              <a:solidFill>
                <a:schemeClr val="tx1"/>
              </a:solidFill>
            </a:endParaRPr>
          </a:p>
        </p:txBody>
      </p:sp>
      <p:sp>
        <p:nvSpPr>
          <p:cNvPr id="191497" name="Text Box 9"/>
          <p:cNvSpPr txBox="1">
            <a:spLocks noChangeArrowheads="1"/>
          </p:cNvSpPr>
          <p:nvPr userDrawn="1"/>
        </p:nvSpPr>
        <p:spPr bwMode="auto">
          <a:xfrm>
            <a:off x="914400" y="1219200"/>
            <a:ext cx="1752600" cy="366713"/>
          </a:xfrm>
          <a:prstGeom prst="rect">
            <a:avLst/>
          </a:prstGeom>
          <a:noFill/>
          <a:ln w="9525">
            <a:noFill/>
            <a:miter lim="800000"/>
            <a:headEnd/>
            <a:tailEnd/>
          </a:ln>
          <a:effectLst/>
        </p:spPr>
        <p:txBody>
          <a:bodyPr>
            <a:spAutoFit/>
          </a:bodyPr>
          <a:lstStyle/>
          <a:p>
            <a:pPr algn="l" eaLnBrk="1" hangingPunct="1">
              <a:spcBef>
                <a:spcPct val="50000"/>
              </a:spcBef>
              <a:defRPr/>
            </a:pPr>
            <a:endParaRPr lang="en-US" sz="1800">
              <a:solidFill>
                <a:schemeClr val="tx1"/>
              </a:solidFill>
            </a:endParaRPr>
          </a:p>
        </p:txBody>
      </p:sp>
      <p:sp>
        <p:nvSpPr>
          <p:cNvPr id="2059" name="Rectangle 11"/>
          <p:cNvSpPr>
            <a:spLocks noChangeArrowheads="1"/>
          </p:cNvSpPr>
          <p:nvPr userDrawn="1"/>
        </p:nvSpPr>
        <p:spPr bwMode="auto">
          <a:xfrm>
            <a:off x="457200" y="1600200"/>
            <a:ext cx="8229600" cy="228600"/>
          </a:xfrm>
          <a:prstGeom prst="rect">
            <a:avLst/>
          </a:prstGeom>
          <a:solidFill>
            <a:srgbClr val="4E2AB8"/>
          </a:solidFill>
          <a:ln w="9525">
            <a:solidFill>
              <a:srgbClr val="666699"/>
            </a:solidFill>
            <a:miter lim="800000"/>
            <a:headEnd/>
            <a:tailEnd/>
          </a:ln>
          <a:effectLst/>
        </p:spPr>
        <p:txBody>
          <a:bodyPr wrap="none" anchor="ctr"/>
          <a:lstStyle/>
          <a:p>
            <a:pPr>
              <a:defRPr/>
            </a:pPr>
            <a:endParaRPr lang="en-US" dirty="0"/>
          </a:p>
        </p:txBody>
      </p:sp>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a:defRPr sz="1200">
                <a:solidFill>
                  <a:srgbClr val="224568"/>
                </a:solidFill>
                <a:latin typeface="Arial" charset="0"/>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224568"/>
                </a:solidFill>
                <a:latin typeface="Arial" charset="0"/>
              </a:defRPr>
            </a:lvl1pPr>
          </a:lstStyle>
          <a:p>
            <a:pPr>
              <a:defRPr/>
            </a:pPr>
            <a:fld id="{82E9D381-0298-49AD-B155-3B2881DBBE48}" type="slidenum">
              <a:rPr lang="en-US"/>
              <a:pPr>
                <a:defRPr/>
              </a:pPr>
              <a:t>‹#›</a:t>
            </a:fld>
            <a:endParaRPr lang="en-US" dirty="0"/>
          </a:p>
        </p:txBody>
      </p:sp>
      <p:pic>
        <p:nvPicPr>
          <p:cNvPr id="11273" name="Picture 12" descr="pink shirt girl"/>
          <p:cNvPicPr>
            <a:picLocks noChangeAspect="1" noChangeArrowheads="1"/>
          </p:cNvPicPr>
          <p:nvPr userDrawn="1"/>
        </p:nvPicPr>
        <p:blipFill>
          <a:blip r:embed="rId11" cstate="print"/>
          <a:srcRect/>
          <a:stretch>
            <a:fillRect/>
          </a:stretch>
        </p:blipFill>
        <p:spPr bwMode="auto">
          <a:xfrm>
            <a:off x="7543800" y="1371600"/>
            <a:ext cx="68580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87" r:id="rId1"/>
    <p:sldLayoutId id="2147484805" r:id="rId2"/>
    <p:sldLayoutId id="2147484788" r:id="rId3"/>
    <p:sldLayoutId id="2147484789" r:id="rId4"/>
    <p:sldLayoutId id="2147484790" r:id="rId5"/>
    <p:sldLayoutId id="2147484791" r:id="rId6"/>
    <p:sldLayoutId id="2147484792" r:id="rId7"/>
    <p:sldLayoutId id="2147484806" r:id="rId8"/>
    <p:sldLayoutId id="2147484793" r:id="rId9"/>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mailto:staff@the-eco-center.org" TargetMode="Externa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fpg.unc.edu/~eco/pages/frame_dev.cfm"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8"/>
          <p:cNvPicPr>
            <a:picLocks noGrp="1" noChangeAspect="1" noChangeArrowheads="1"/>
          </p:cNvPicPr>
          <p:nvPr/>
        </p:nvPicPr>
        <p:blipFill>
          <a:blip r:embed="rId3" cstate="print"/>
          <a:srcRect/>
          <a:stretch>
            <a:fillRect/>
          </a:stretch>
        </p:blipFill>
        <p:spPr bwMode="auto">
          <a:xfrm>
            <a:off x="7848600" y="5943600"/>
            <a:ext cx="800100" cy="666750"/>
          </a:xfrm>
          <a:prstGeom prst="rect">
            <a:avLst/>
          </a:prstGeom>
          <a:noFill/>
          <a:ln w="9525">
            <a:noFill/>
            <a:miter lim="800000"/>
            <a:headEnd/>
            <a:tailEnd/>
          </a:ln>
        </p:spPr>
      </p:pic>
      <p:sp>
        <p:nvSpPr>
          <p:cNvPr id="25603" name="Text Box 5"/>
          <p:cNvSpPr txBox="1">
            <a:spLocks noChangeArrowheads="1"/>
          </p:cNvSpPr>
          <p:nvPr/>
        </p:nvSpPr>
        <p:spPr bwMode="auto">
          <a:xfrm>
            <a:off x="304800" y="5943600"/>
            <a:ext cx="7848600" cy="553998"/>
          </a:xfrm>
          <a:prstGeom prst="rect">
            <a:avLst/>
          </a:prstGeom>
          <a:noFill/>
          <a:ln w="9525" algn="ctr">
            <a:noFill/>
            <a:miter lim="800000"/>
            <a:headEnd/>
            <a:tailEnd/>
          </a:ln>
        </p:spPr>
        <p:txBody>
          <a:bodyPr>
            <a:spAutoFit/>
          </a:bodyPr>
          <a:lstStyle/>
          <a:p>
            <a:r>
              <a:rPr lang="en-US" sz="1600" i="1" dirty="0" smtClean="0"/>
              <a:t>Measuring and Improving Child and Family Outcomes Conference</a:t>
            </a:r>
            <a:endParaRPr lang="en-US" sz="1800" i="1" dirty="0"/>
          </a:p>
          <a:p>
            <a:r>
              <a:rPr lang="en-US" sz="1400" i="1" dirty="0" smtClean="0"/>
              <a:t>New Orleans, Sept 19-21, 2011</a:t>
            </a:r>
            <a:endParaRPr lang="en-US" sz="1800" i="1" dirty="0"/>
          </a:p>
        </p:txBody>
      </p:sp>
      <p:sp>
        <p:nvSpPr>
          <p:cNvPr id="25604" name="Title 8"/>
          <p:cNvSpPr>
            <a:spLocks noGrp="1"/>
          </p:cNvSpPr>
          <p:nvPr>
            <p:ph type="ctrTitle"/>
          </p:nvPr>
        </p:nvSpPr>
        <p:spPr/>
        <p:txBody>
          <a:bodyPr/>
          <a:lstStyle/>
          <a:p>
            <a:r>
              <a:rPr lang="en-US" dirty="0" smtClean="0"/>
              <a:t>Using the Child Outcomes Measurement System (COMS) </a:t>
            </a:r>
            <a:br>
              <a:rPr lang="en-US" dirty="0" smtClean="0"/>
            </a:br>
            <a:r>
              <a:rPr lang="en-US" dirty="0" smtClean="0"/>
              <a:t>Self-Assessment Tool for </a:t>
            </a:r>
            <a:br>
              <a:rPr lang="en-US" dirty="0" smtClean="0"/>
            </a:br>
            <a:r>
              <a:rPr lang="en-US" dirty="0" smtClean="0"/>
              <a:t>State Planning and Action</a:t>
            </a:r>
          </a:p>
        </p:txBody>
      </p:sp>
      <p:sp>
        <p:nvSpPr>
          <p:cNvPr id="25605" name="Subtitle 11"/>
          <p:cNvSpPr>
            <a:spLocks noGrp="1"/>
          </p:cNvSpPr>
          <p:nvPr>
            <p:ph type="subTitle" idx="1"/>
          </p:nvPr>
        </p:nvSpPr>
        <p:spPr bwMode="auto">
          <a:xfrm>
            <a:off x="2133600" y="4191000"/>
            <a:ext cx="6400800" cy="13716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Lauren Barton, </a:t>
            </a:r>
            <a:r>
              <a:rPr lang="en-US" sz="1600" dirty="0" smtClean="0"/>
              <a:t>ECO at SRI</a:t>
            </a:r>
            <a:endParaRPr lang="en-US" dirty="0" smtClean="0"/>
          </a:p>
          <a:p>
            <a:r>
              <a:rPr lang="en-US" dirty="0" smtClean="0"/>
              <a:t>Ruth Littlefield, </a:t>
            </a:r>
            <a:r>
              <a:rPr lang="en-US" sz="1600" dirty="0" smtClean="0"/>
              <a:t>Dept. of Education, NH</a:t>
            </a:r>
            <a:endParaRPr lang="en-US" dirty="0" smtClean="0"/>
          </a:p>
          <a:p>
            <a:r>
              <a:rPr lang="en-US" dirty="0" smtClean="0"/>
              <a:t>Nick Ortiz, </a:t>
            </a:r>
            <a:r>
              <a:rPr lang="en-US" sz="1600" dirty="0" smtClean="0"/>
              <a:t>Department of Education, CO</a:t>
            </a:r>
          </a:p>
          <a:p>
            <a:endParaRPr lang="en-US" sz="1600" dirty="0" smtClean="0"/>
          </a:p>
          <a:p>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Suggested Use</a:t>
            </a:r>
          </a:p>
        </p:txBody>
      </p:sp>
      <p:sp>
        <p:nvSpPr>
          <p:cNvPr id="31747" name="Content Placeholder 2"/>
          <p:cNvSpPr>
            <a:spLocks noGrp="1"/>
          </p:cNvSpPr>
          <p:nvPr>
            <p:ph idx="1"/>
          </p:nvPr>
        </p:nvSpPr>
        <p:spPr>
          <a:xfrm>
            <a:off x="457200" y="2057400"/>
            <a:ext cx="8686800" cy="4187825"/>
          </a:xfrm>
        </p:spPr>
        <p:txBody>
          <a:bodyPr/>
          <a:lstStyle/>
          <a:p>
            <a:r>
              <a:rPr lang="en-US" dirty="0" smtClean="0"/>
              <a:t>Group of knowledgeable stakeholders</a:t>
            </a:r>
          </a:p>
          <a:p>
            <a:r>
              <a:rPr lang="en-US" dirty="0" smtClean="0"/>
              <a:t>Part of an ongoing strategic planning process</a:t>
            </a:r>
          </a:p>
          <a:p>
            <a:r>
              <a:rPr lang="en-US" dirty="0" smtClean="0"/>
              <a:t>Reassess periodically</a:t>
            </a:r>
          </a:p>
          <a:p>
            <a:r>
              <a:rPr lang="en-US" dirty="0" smtClean="0"/>
              <a:t>May be completed in total or in sections</a:t>
            </a:r>
          </a:p>
        </p:txBody>
      </p:sp>
      <p:sp>
        <p:nvSpPr>
          <p:cNvPr id="31748" name="Slide Number Placeholder 48"/>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FC8D47A7-7CCC-447D-9E51-DD03BA3464B2}" type="slidenum">
              <a:rPr lang="en-US" smtClean="0"/>
              <a:pPr/>
              <a:t>10</a:t>
            </a:fld>
            <a:endParaRPr lang="en-US" smtClean="0"/>
          </a:p>
        </p:txBody>
      </p:sp>
      <p:sp>
        <p:nvSpPr>
          <p:cNvPr id="31749" name="Footer Placeholder 56"/>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t>Early Childhood Outcomes Center</a:t>
            </a:r>
          </a:p>
        </p:txBody>
      </p:sp>
      <p:pic>
        <p:nvPicPr>
          <p:cNvPr id="31751" name="Picture 7"/>
          <p:cNvPicPr>
            <a:picLocks noChangeAspect="1" noChangeArrowheads="1"/>
          </p:cNvPicPr>
          <p:nvPr/>
        </p:nvPicPr>
        <p:blipFill>
          <a:blip r:embed="rId3" cstate="print"/>
          <a:srcRect/>
          <a:stretch>
            <a:fillRect/>
          </a:stretch>
        </p:blipFill>
        <p:spPr bwMode="auto">
          <a:xfrm>
            <a:off x="3048000" y="4572000"/>
            <a:ext cx="5105400" cy="1935498"/>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10"/>
          </p:nvPr>
        </p:nvSpPr>
        <p:spPr/>
        <p:txBody>
          <a:bodyPr/>
          <a:lstStyle/>
          <a:p>
            <a:pPr>
              <a:defRPr/>
            </a:pPr>
            <a:fld id="{384516C5-0748-4614-B7B1-F0402FD8BDD9}"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14" name="Content Placeholder 13" descr="upside down child.JPG"/>
          <p:cNvPicPr>
            <a:picLocks noGrp="1" noChangeAspect="1"/>
          </p:cNvPicPr>
          <p:nvPr>
            <p:ph idx="1"/>
          </p:nvPr>
        </p:nvPicPr>
        <p:blipFill>
          <a:blip r:embed="rId2" cstate="print"/>
          <a:stretch>
            <a:fillRect/>
          </a:stretch>
        </p:blipFill>
        <p:spPr>
          <a:xfrm>
            <a:off x="2500580" y="2057400"/>
            <a:ext cx="4142839" cy="418782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smtClean="0"/>
              <a:t>State Example</a:t>
            </a:r>
          </a:p>
        </p:txBody>
      </p:sp>
      <p:pic>
        <p:nvPicPr>
          <p:cNvPr id="6" name="Content Placeholder 5" descr="New Hampshire.jpg"/>
          <p:cNvPicPr>
            <a:picLocks noGrp="1" noChangeAspect="1"/>
          </p:cNvPicPr>
          <p:nvPr>
            <p:ph idx="1"/>
          </p:nvPr>
        </p:nvPicPr>
        <p:blipFill>
          <a:blip r:embed="rId3" cstate="print"/>
          <a:stretch>
            <a:fillRect/>
          </a:stretch>
        </p:blipFill>
        <p:spPr>
          <a:xfrm>
            <a:off x="2971800" y="2053092"/>
            <a:ext cx="3199534" cy="4195308"/>
          </a:xfrm>
        </p:spPr>
      </p:pic>
      <p:sp>
        <p:nvSpPr>
          <p:cNvPr id="40964" name="Slide Number Placehold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FC3CE229-1B68-472F-BBEA-437430FEB1FC}" type="slidenum">
              <a:rPr lang="en-US" smtClean="0"/>
              <a:pPr/>
              <a:t>12</a:t>
            </a:fld>
            <a:endParaRPr lang="en-US" smtClean="0"/>
          </a:p>
        </p:txBody>
      </p:sp>
      <p:sp>
        <p:nvSpPr>
          <p:cNvPr id="40965" name="Footer Placeholder 7"/>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t>Early Childhood Outcomes Center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Activity 1</a:t>
            </a:r>
            <a:endParaRPr lang="en-US" dirty="0"/>
          </a:p>
        </p:txBody>
      </p:sp>
      <p:sp>
        <p:nvSpPr>
          <p:cNvPr id="6" name="Content Placeholder 5"/>
          <p:cNvSpPr>
            <a:spLocks noGrp="1"/>
          </p:cNvSpPr>
          <p:nvPr>
            <p:ph idx="1"/>
          </p:nvPr>
        </p:nvSpPr>
        <p:spPr>
          <a:xfrm>
            <a:off x="457200" y="2057400"/>
            <a:ext cx="8686800" cy="4187952"/>
          </a:xfrm>
        </p:spPr>
        <p:txBody>
          <a:bodyPr/>
          <a:lstStyle/>
          <a:p>
            <a:pPr lvl="0"/>
            <a:r>
              <a:rPr lang="en-US" sz="2600" dirty="0" smtClean="0"/>
              <a:t>Individually, read over quality indicators under your group’s component.</a:t>
            </a:r>
          </a:p>
          <a:p>
            <a:pPr lvl="0"/>
            <a:r>
              <a:rPr lang="en-US" sz="2600" dirty="0" smtClean="0"/>
              <a:t>As a group, select one of those quality indicators</a:t>
            </a:r>
          </a:p>
          <a:p>
            <a:pPr lvl="0"/>
            <a:r>
              <a:rPr lang="en-US" sz="2600" dirty="0" smtClean="0"/>
              <a:t>Each individual reviews an assigned element &amp; considers how his/her state is doing, with examples</a:t>
            </a:r>
          </a:p>
          <a:p>
            <a:pPr lvl="0"/>
            <a:r>
              <a:rPr lang="en-US" sz="2600" dirty="0" smtClean="0"/>
              <a:t>As a group, each person is to describe  how they see their state on their assigned element with others at the table acting as stakeholders. </a:t>
            </a:r>
          </a:p>
          <a:p>
            <a:r>
              <a:rPr lang="en-US" sz="2600" dirty="0" smtClean="0"/>
              <a:t>Based on the discussion, select a rating and record the evidence for each element. </a:t>
            </a:r>
          </a:p>
          <a:p>
            <a:pPr lvl="0"/>
            <a:endParaRPr lang="en-US" sz="2600" dirty="0" smtClean="0"/>
          </a:p>
        </p:txBody>
      </p:sp>
      <p:sp>
        <p:nvSpPr>
          <p:cNvPr id="4" name="Slide Number Placeholder 3"/>
          <p:cNvSpPr>
            <a:spLocks noGrp="1"/>
          </p:cNvSpPr>
          <p:nvPr>
            <p:ph type="sldNum" sz="quarter" idx="10"/>
          </p:nvPr>
        </p:nvSpPr>
        <p:spPr/>
        <p:txBody>
          <a:bodyPr/>
          <a:lstStyle/>
          <a:p>
            <a:pPr>
              <a:defRPr/>
            </a:pPr>
            <a:fld id="{EE4BFF4F-15D9-4E98-AF1C-0436C43749F9}" type="slidenum">
              <a:rPr lang="en-US" smtClean="0"/>
              <a:pPr>
                <a:defRPr/>
              </a:pPr>
              <a:t>13</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1 Reflection and Sharing</a:t>
            </a:r>
            <a:endParaRPr lang="en-US" dirty="0"/>
          </a:p>
        </p:txBody>
      </p:sp>
      <p:sp>
        <p:nvSpPr>
          <p:cNvPr id="3" name="Content Placeholder 2"/>
          <p:cNvSpPr>
            <a:spLocks noGrp="1"/>
          </p:cNvSpPr>
          <p:nvPr>
            <p:ph idx="1"/>
          </p:nvPr>
        </p:nvSpPr>
        <p:spPr/>
        <p:txBody>
          <a:bodyPr/>
          <a:lstStyle/>
          <a:p>
            <a:pPr lvl="0"/>
            <a:r>
              <a:rPr lang="en-US" dirty="0" smtClean="0"/>
              <a:t>What did you think of the process of reviewing each element?</a:t>
            </a:r>
          </a:p>
          <a:p>
            <a:pPr lvl="0"/>
            <a:r>
              <a:rPr lang="en-US" dirty="0" smtClean="0"/>
              <a:t>Did the process make sense? What was difficult?</a:t>
            </a:r>
          </a:p>
          <a:p>
            <a:pPr lvl="0"/>
            <a:r>
              <a:rPr lang="en-US" dirty="0" smtClean="0"/>
              <a:t>Are these elements for which you would want stakeholder involvement? For which you would need multiple perspectives?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B7B1423-63AE-4534-B622-FE600CB43EA6}"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Activity 2</a:t>
            </a:r>
            <a:endParaRPr lang="en-US" dirty="0"/>
          </a:p>
        </p:txBody>
      </p:sp>
      <p:sp>
        <p:nvSpPr>
          <p:cNvPr id="3" name="Content Placeholder 2"/>
          <p:cNvSpPr>
            <a:spLocks noGrp="1"/>
          </p:cNvSpPr>
          <p:nvPr>
            <p:ph idx="1"/>
          </p:nvPr>
        </p:nvSpPr>
        <p:spPr/>
        <p:txBody>
          <a:bodyPr/>
          <a:lstStyle/>
          <a:p>
            <a:pPr lvl="0"/>
            <a:r>
              <a:rPr lang="en-US" sz="2600" dirty="0" smtClean="0"/>
              <a:t>How do you think the self-assessment might be useful in your state? With what process?</a:t>
            </a:r>
          </a:p>
          <a:p>
            <a:pPr lvl="0"/>
            <a:r>
              <a:rPr lang="en-US" sz="2600" dirty="0" smtClean="0"/>
              <a:t>Who might you involve at different steps with the self-assessment? </a:t>
            </a:r>
          </a:p>
          <a:p>
            <a:pPr lvl="0"/>
            <a:r>
              <a:rPr lang="en-US" sz="2600" dirty="0" smtClean="0"/>
              <a:t>Identify resources that would be helpful to benefit the most from the self-assessment process.  </a:t>
            </a:r>
          </a:p>
          <a:p>
            <a:pPr lvl="0"/>
            <a:r>
              <a:rPr lang="en-US" sz="2600" dirty="0" smtClean="0"/>
              <a:t>How would you begin to move from findings on the self-assessment to deciding on specific actions to improve your outcomes measurement system?</a:t>
            </a:r>
          </a:p>
          <a:p>
            <a:endParaRPr lang="en-US" dirty="0"/>
          </a:p>
        </p:txBody>
      </p:sp>
      <p:sp>
        <p:nvSpPr>
          <p:cNvPr id="4" name="Slide Number Placeholder 3"/>
          <p:cNvSpPr>
            <a:spLocks noGrp="1"/>
          </p:cNvSpPr>
          <p:nvPr>
            <p:ph type="sldNum" sz="quarter" idx="10"/>
          </p:nvPr>
        </p:nvSpPr>
        <p:spPr/>
        <p:txBody>
          <a:bodyPr/>
          <a:lstStyle/>
          <a:p>
            <a:pPr>
              <a:defRPr/>
            </a:pPr>
            <a:fld id="{384516C5-0748-4614-B7B1-F0402FD8BDD9}" type="slidenum">
              <a:rPr lang="en-US" smtClean="0"/>
              <a:pPr>
                <a:defRPr/>
              </a:pPr>
              <a:t>15</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 </a:t>
            </a:r>
            <a:endParaRPr lang="en-US" dirty="0"/>
          </a:p>
        </p:txBody>
      </p:sp>
      <p:sp>
        <p:nvSpPr>
          <p:cNvPr id="3" name="Content Placeholder 2"/>
          <p:cNvSpPr>
            <a:spLocks noGrp="1"/>
          </p:cNvSpPr>
          <p:nvPr>
            <p:ph idx="1"/>
          </p:nvPr>
        </p:nvSpPr>
        <p:spPr>
          <a:xfrm>
            <a:off x="457200" y="2057400"/>
            <a:ext cx="5257800" cy="4187952"/>
          </a:xfrm>
        </p:spPr>
        <p:txBody>
          <a:bodyPr/>
          <a:lstStyle/>
          <a:p>
            <a:r>
              <a:rPr lang="en-US" dirty="0" smtClean="0"/>
              <a:t>Jump in! </a:t>
            </a:r>
          </a:p>
          <a:p>
            <a:r>
              <a:rPr lang="en-US" dirty="0" smtClean="0"/>
              <a:t>Use the self-assessment  to help you improve your child outcomes measurement system!</a:t>
            </a:r>
          </a:p>
          <a:p>
            <a:r>
              <a:rPr lang="en-US" dirty="0" smtClean="0"/>
              <a:t>Use the ECO Center as a resource for support</a:t>
            </a:r>
          </a:p>
          <a:p>
            <a:pPr>
              <a:buNone/>
            </a:pPr>
            <a:r>
              <a:rPr lang="en-US" sz="2800" dirty="0" smtClean="0">
                <a:hlinkClick r:id="rId2"/>
              </a:rPr>
              <a:t>   staff@the-eco-center.org</a:t>
            </a:r>
            <a:r>
              <a:rPr lang="en-US" sz="2800" dirty="0" smtClean="0"/>
              <a:t> </a:t>
            </a:r>
          </a:p>
          <a:p>
            <a:endParaRPr lang="en-US" dirty="0" smtClean="0"/>
          </a:p>
        </p:txBody>
      </p:sp>
      <p:sp>
        <p:nvSpPr>
          <p:cNvPr id="4" name="Slide Number Placeholder 3"/>
          <p:cNvSpPr>
            <a:spLocks noGrp="1"/>
          </p:cNvSpPr>
          <p:nvPr>
            <p:ph type="sldNum" sz="quarter" idx="10"/>
          </p:nvPr>
        </p:nvSpPr>
        <p:spPr/>
        <p:txBody>
          <a:bodyPr/>
          <a:lstStyle/>
          <a:p>
            <a:pPr>
              <a:defRPr/>
            </a:pPr>
            <a:fld id="{B166A3B7-CF37-4F98-BC0F-969CE94D27DE}" type="slidenum">
              <a:rPr lang="en-US" smtClean="0"/>
              <a:pPr>
                <a:defRPr/>
              </a:pPr>
              <a:t>16</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118787" name="Picture 3"/>
          <p:cNvPicPr>
            <a:picLocks noChangeAspect="1" noChangeArrowheads="1"/>
          </p:cNvPicPr>
          <p:nvPr/>
        </p:nvPicPr>
        <p:blipFill>
          <a:blip r:embed="rId3" cstate="print"/>
          <a:srcRect/>
          <a:stretch>
            <a:fillRect/>
          </a:stretch>
        </p:blipFill>
        <p:spPr bwMode="auto">
          <a:xfrm>
            <a:off x="5791200" y="2667000"/>
            <a:ext cx="2743200" cy="2743200"/>
          </a:xfrm>
          <a:prstGeom prst="rect">
            <a:avLst/>
          </a:prstGeom>
          <a:noFill/>
          <a:ln w="9525" cap="flat" cmpd="sng" algn="ctr">
            <a:noFill/>
            <a:prstDash val="solid"/>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Today’s Session</a:t>
            </a:r>
          </a:p>
        </p:txBody>
      </p:sp>
      <p:sp>
        <p:nvSpPr>
          <p:cNvPr id="9219" name="Content Placeholder 2"/>
          <p:cNvSpPr>
            <a:spLocks noGrp="1"/>
          </p:cNvSpPr>
          <p:nvPr>
            <p:ph idx="1"/>
          </p:nvPr>
        </p:nvSpPr>
        <p:spPr/>
        <p:txBody>
          <a:bodyPr/>
          <a:lstStyle/>
          <a:p>
            <a:pPr>
              <a:defRPr/>
            </a:pPr>
            <a:r>
              <a:rPr lang="en-US" sz="2800" dirty="0" smtClean="0"/>
              <a:t>Provide background on the COMS self-assessment tool</a:t>
            </a:r>
          </a:p>
          <a:p>
            <a:pPr>
              <a:defRPr/>
            </a:pPr>
            <a:r>
              <a:rPr lang="en-US" sz="2800" dirty="0" smtClean="0"/>
              <a:t>Describe an example of how the self-assessment has been used for state planning purposes </a:t>
            </a:r>
          </a:p>
          <a:p>
            <a:pPr>
              <a:defRPr/>
            </a:pPr>
            <a:r>
              <a:rPr lang="en-US" sz="2800" dirty="0" smtClean="0"/>
              <a:t>Simulate how stakeholder teams might use the self-assessment tool and learn about the content on the tool</a:t>
            </a:r>
          </a:p>
          <a:p>
            <a:pPr>
              <a:defRPr/>
            </a:pPr>
            <a:r>
              <a:rPr lang="en-US" sz="2800" dirty="0" smtClean="0"/>
              <a:t>Begin to plan how to use the tool in your state</a:t>
            </a:r>
          </a:p>
        </p:txBody>
      </p:sp>
      <p:sp>
        <p:nvSpPr>
          <p:cNvPr id="26628" name="Slide Number Placeholder 48"/>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738497E4-DE3E-40C1-94B1-B2EA7CDB29EF}" type="slidenum">
              <a:rPr lang="en-US" smtClean="0"/>
              <a:pPr/>
              <a:t>2</a:t>
            </a:fld>
            <a:endParaRPr lang="en-US" smtClean="0"/>
          </a:p>
        </p:txBody>
      </p:sp>
      <p:sp>
        <p:nvSpPr>
          <p:cNvPr id="26629" name="Footer Placeholder 56"/>
          <p:cNvSpPr>
            <a:spLocks noGrp="1"/>
          </p:cNvSpPr>
          <p:nvPr>
            <p:ph type="ftr" sz="quarter" idx="11"/>
          </p:nvPr>
        </p:nvSpPr>
        <p:spPr bwMode="auto">
          <a:xfrm>
            <a:off x="152400" y="6356350"/>
            <a:ext cx="2895600" cy="365125"/>
          </a:xfrm>
          <a:noFill/>
          <a:ln>
            <a:miter lim="800000"/>
            <a:headEnd/>
            <a:tailEnd/>
          </a:ln>
        </p:spPr>
        <p:txBody>
          <a:bodyPr wrap="square" numCol="1" anchorCtr="0" compatLnSpc="1">
            <a:prstTxWarp prst="textNoShape">
              <a:avLst/>
            </a:prstTxWarp>
          </a:bodyPr>
          <a:lstStyle/>
          <a:p>
            <a:r>
              <a:rPr lang="en-US" smtClean="0"/>
              <a:t>Early Childhood Outcomes Center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Purpose</a:t>
            </a:r>
          </a:p>
        </p:txBody>
      </p:sp>
      <p:sp>
        <p:nvSpPr>
          <p:cNvPr id="28675" name="Content Placeholder 2"/>
          <p:cNvSpPr>
            <a:spLocks noGrp="1"/>
          </p:cNvSpPr>
          <p:nvPr>
            <p:ph idx="1"/>
          </p:nvPr>
        </p:nvSpPr>
        <p:spPr>
          <a:xfrm>
            <a:off x="457200" y="2057400"/>
            <a:ext cx="8153400" cy="4187825"/>
          </a:xfrm>
        </p:spPr>
        <p:txBody>
          <a:bodyPr/>
          <a:lstStyle/>
          <a:p>
            <a:r>
              <a:rPr lang="en-US" dirty="0" smtClean="0"/>
              <a:t>Developed as a tool for state and local Part C/619 programs </a:t>
            </a:r>
          </a:p>
          <a:p>
            <a:pPr lvl="1"/>
            <a:r>
              <a:rPr lang="en-US" dirty="0" smtClean="0"/>
              <a:t>to identify components of </a:t>
            </a:r>
          </a:p>
          <a:p>
            <a:pPr lvl="1">
              <a:buNone/>
            </a:pPr>
            <a:r>
              <a:rPr lang="en-US" dirty="0" smtClean="0"/>
              <a:t>   a high-quality system</a:t>
            </a:r>
          </a:p>
          <a:p>
            <a:pPr lvl="1"/>
            <a:r>
              <a:rPr lang="en-US" dirty="0" smtClean="0"/>
              <a:t>to evaluate their existing COMS </a:t>
            </a:r>
          </a:p>
          <a:p>
            <a:pPr lvl="1"/>
            <a:r>
              <a:rPr lang="en-US" dirty="0" smtClean="0"/>
              <a:t>to encourage decision making that supports their efforts to improve the state COMS</a:t>
            </a:r>
          </a:p>
        </p:txBody>
      </p:sp>
      <p:sp>
        <p:nvSpPr>
          <p:cNvPr id="28676" name="Slide Number Placeholder 48"/>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44686168-2DAE-4435-8166-0E421493F6D1}" type="slidenum">
              <a:rPr lang="en-US" smtClean="0"/>
              <a:pPr/>
              <a:t>3</a:t>
            </a:fld>
            <a:endParaRPr lang="en-US" smtClean="0"/>
          </a:p>
        </p:txBody>
      </p:sp>
      <p:sp>
        <p:nvSpPr>
          <p:cNvPr id="28677" name="Footer Placeholder 56"/>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t>Early Childhood Outcomes Center</a:t>
            </a:r>
          </a:p>
        </p:txBody>
      </p:sp>
      <p:pic>
        <p:nvPicPr>
          <p:cNvPr id="6" name="Picture 5" descr="tools.WMF"/>
          <p:cNvPicPr>
            <a:picLocks noChangeAspect="1"/>
          </p:cNvPicPr>
          <p:nvPr/>
        </p:nvPicPr>
        <p:blipFill>
          <a:blip r:embed="rId3" cstate="print"/>
          <a:stretch>
            <a:fillRect/>
          </a:stretch>
        </p:blipFill>
        <p:spPr>
          <a:xfrm>
            <a:off x="6324600" y="2514600"/>
            <a:ext cx="2363769" cy="231915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Development Process</a:t>
            </a:r>
          </a:p>
        </p:txBody>
      </p:sp>
      <p:sp>
        <p:nvSpPr>
          <p:cNvPr id="29699" name="Content Placeholder 2"/>
          <p:cNvSpPr>
            <a:spLocks noGrp="1"/>
          </p:cNvSpPr>
          <p:nvPr>
            <p:ph idx="1"/>
          </p:nvPr>
        </p:nvSpPr>
        <p:spPr>
          <a:xfrm>
            <a:off x="2590800" y="2057400"/>
            <a:ext cx="6096000" cy="4419600"/>
          </a:xfrm>
        </p:spPr>
        <p:txBody>
          <a:bodyPr/>
          <a:lstStyle/>
          <a:p>
            <a:r>
              <a:rPr lang="en-US" sz="2800" dirty="0" smtClean="0"/>
              <a:t>Extensive stakeholder input about key steps in COMS development</a:t>
            </a:r>
          </a:p>
          <a:p>
            <a:r>
              <a:rPr lang="en-US" sz="2800" dirty="0" smtClean="0"/>
              <a:t>Repeated discussion and feedback with 6 partner states</a:t>
            </a:r>
          </a:p>
          <a:p>
            <a:r>
              <a:rPr lang="en-US" sz="2800" dirty="0" smtClean="0"/>
              <a:t>Feedback from Part C and 619 coordinators, national advisors, and others</a:t>
            </a:r>
          </a:p>
          <a:p>
            <a:r>
              <a:rPr lang="en-US" sz="2800" dirty="0" smtClean="0"/>
              <a:t>Continue to listen to feedback to clarify and improve the tool</a:t>
            </a:r>
          </a:p>
          <a:p>
            <a:pPr>
              <a:buFontTx/>
              <a:buNone/>
            </a:pPr>
            <a:endParaRPr lang="en-US" sz="2800" dirty="0" smtClean="0"/>
          </a:p>
        </p:txBody>
      </p:sp>
      <p:sp>
        <p:nvSpPr>
          <p:cNvPr id="29700" name="Slide Number Placeholder 48"/>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412E7F66-F4DE-4486-AB84-1F78E750C3BD}" type="slidenum">
              <a:rPr lang="en-US" smtClean="0"/>
              <a:pPr/>
              <a:t>4</a:t>
            </a:fld>
            <a:endParaRPr lang="en-US" smtClean="0"/>
          </a:p>
        </p:txBody>
      </p:sp>
      <p:sp>
        <p:nvSpPr>
          <p:cNvPr id="29701" name="Footer Placeholder 56"/>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t>Early Childhood Outcomes Center</a:t>
            </a:r>
          </a:p>
        </p:txBody>
      </p:sp>
      <p:pic>
        <p:nvPicPr>
          <p:cNvPr id="29702" name="Picture 6"/>
          <p:cNvPicPr>
            <a:picLocks noChangeAspect="1" noChangeArrowheads="1"/>
          </p:cNvPicPr>
          <p:nvPr/>
        </p:nvPicPr>
        <p:blipFill>
          <a:blip r:embed="rId3" cstate="print"/>
          <a:srcRect/>
          <a:stretch>
            <a:fillRect/>
          </a:stretch>
        </p:blipFill>
        <p:spPr bwMode="auto">
          <a:xfrm>
            <a:off x="304800" y="2286000"/>
            <a:ext cx="2411314" cy="1374140"/>
          </a:xfrm>
          <a:prstGeom prst="rect">
            <a:avLst/>
          </a:prstGeom>
          <a:noFill/>
          <a:ln w="9525" cap="flat" cmpd="sng" algn="ctr">
            <a:noFill/>
            <a:prstDash val="solid"/>
            <a:miter lim="800000"/>
            <a:headEnd/>
            <a:tailEnd/>
          </a:ln>
          <a:effectLst/>
        </p:spPr>
      </p:pic>
      <p:pic>
        <p:nvPicPr>
          <p:cNvPr id="29703" name="Picture 7"/>
          <p:cNvPicPr>
            <a:picLocks noChangeAspect="1" noChangeArrowheads="1"/>
          </p:cNvPicPr>
          <p:nvPr/>
        </p:nvPicPr>
        <p:blipFill>
          <a:blip r:embed="rId4" cstate="print"/>
          <a:srcRect/>
          <a:stretch>
            <a:fillRect/>
          </a:stretch>
        </p:blipFill>
        <p:spPr bwMode="auto">
          <a:xfrm>
            <a:off x="381000" y="4038600"/>
            <a:ext cx="2133600" cy="1424517"/>
          </a:xfrm>
          <a:prstGeom prst="rect">
            <a:avLst/>
          </a:prstGeom>
          <a:noFill/>
          <a:ln w="9525" cap="flat" cmpd="sng" algn="ctr">
            <a:noFill/>
            <a:prstDash val="solid"/>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 Structure</a:t>
            </a:r>
            <a:endParaRPr lang="en-US" dirty="0"/>
          </a:p>
        </p:txBody>
      </p:sp>
      <p:sp>
        <p:nvSpPr>
          <p:cNvPr id="3" name="Content Placeholder 2"/>
          <p:cNvSpPr>
            <a:spLocks noGrp="1"/>
          </p:cNvSpPr>
          <p:nvPr>
            <p:ph idx="1"/>
          </p:nvPr>
        </p:nvSpPr>
        <p:spPr/>
        <p:txBody>
          <a:bodyPr/>
          <a:lstStyle/>
          <a:p>
            <a:r>
              <a:rPr lang="en-US" dirty="0" smtClean="0"/>
              <a:t>Measures progress of COMS toward full implementation</a:t>
            </a:r>
          </a:p>
          <a:p>
            <a:r>
              <a:rPr lang="en-US" dirty="0" smtClean="0"/>
              <a:t>7 components </a:t>
            </a:r>
          </a:p>
          <a:p>
            <a:r>
              <a:rPr lang="en-US" dirty="0" smtClean="0"/>
              <a:t>18 quality indicators (numbered)</a:t>
            </a:r>
          </a:p>
          <a:p>
            <a:r>
              <a:rPr lang="en-US" dirty="0" smtClean="0"/>
              <a:t>Elements (lettered) – not yet, in process, fully implemented</a:t>
            </a:r>
            <a:endParaRPr lang="en-US" dirty="0"/>
          </a:p>
        </p:txBody>
      </p:sp>
      <p:sp>
        <p:nvSpPr>
          <p:cNvPr id="4" name="Slide Number Placeholder 3"/>
          <p:cNvSpPr>
            <a:spLocks noGrp="1"/>
          </p:cNvSpPr>
          <p:nvPr>
            <p:ph type="sldNum" sz="quarter" idx="10"/>
          </p:nvPr>
        </p:nvSpPr>
        <p:spPr/>
        <p:txBody>
          <a:bodyPr/>
          <a:lstStyle/>
          <a:p>
            <a:pPr>
              <a:defRPr/>
            </a:pPr>
            <a:fld id="{EE4BFF4F-15D9-4E98-AF1C-0436C43749F9}" type="slidenum">
              <a:rPr lang="en-US" smtClean="0"/>
              <a:pPr>
                <a:defRPr/>
              </a:pPr>
              <a:t>5</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BC6E57-59AF-49F2-9015-30F37DEB370C}" type="slidenum">
              <a:rPr lang="en-US" smtClean="0"/>
              <a:pPr>
                <a:defRPr/>
              </a:pPr>
              <a:t>6</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116738" name="Picture 2"/>
          <p:cNvPicPr>
            <a:picLocks noGrp="1" noChangeAspect="1" noChangeArrowheads="1"/>
          </p:cNvPicPr>
          <p:nvPr>
            <p:ph idx="1"/>
          </p:nvPr>
        </p:nvPicPr>
        <p:blipFill>
          <a:blip r:embed="rId3" cstate="print"/>
          <a:srcRect/>
          <a:stretch>
            <a:fillRect/>
          </a:stretch>
        </p:blipFill>
        <p:spPr bwMode="auto">
          <a:xfrm>
            <a:off x="-381000" y="0"/>
            <a:ext cx="10295467" cy="5791200"/>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a:xfrm>
            <a:off x="7010400" y="8001000"/>
            <a:ext cx="2133600" cy="365125"/>
          </a:xfrm>
        </p:spPr>
        <p:txBody>
          <a:bodyPr/>
          <a:lstStyle/>
          <a:p>
            <a:pPr>
              <a:defRPr/>
            </a:pPr>
            <a:fld id="{96BC6E57-59AF-49F2-9015-30F37DEB370C}" type="slidenum">
              <a:rPr lang="en-US" smtClean="0"/>
              <a:pPr>
                <a:defRPr/>
              </a:pPr>
              <a:t>7</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pic>
        <p:nvPicPr>
          <p:cNvPr id="117762" name="Picture 2"/>
          <p:cNvPicPr>
            <a:picLocks noChangeAspect="1" noChangeArrowheads="1"/>
          </p:cNvPicPr>
          <p:nvPr/>
        </p:nvPicPr>
        <p:blipFill>
          <a:blip r:embed="rId2" cstate="print"/>
          <a:srcRect/>
          <a:stretch>
            <a:fillRect/>
          </a:stretch>
        </p:blipFill>
        <p:spPr bwMode="auto">
          <a:xfrm>
            <a:off x="-762000" y="0"/>
            <a:ext cx="11353800" cy="6386513"/>
          </a:xfrm>
          <a:prstGeom prst="rect">
            <a:avLst/>
          </a:prstGeom>
          <a:noFill/>
          <a:ln w="9525" cap="flat" cmpd="sng" algn="ctr">
            <a:noFill/>
            <a:prstDash val="solid"/>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a:t>
            </a:r>
            <a:endParaRPr lang="en-US" dirty="0"/>
          </a:p>
        </p:txBody>
      </p:sp>
      <p:sp>
        <p:nvSpPr>
          <p:cNvPr id="3" name="Content Placeholder 2"/>
          <p:cNvSpPr>
            <a:spLocks noGrp="1"/>
          </p:cNvSpPr>
          <p:nvPr>
            <p:ph idx="1"/>
          </p:nvPr>
        </p:nvSpPr>
        <p:spPr>
          <a:xfrm>
            <a:off x="457200" y="2057400"/>
            <a:ext cx="8305800" cy="4187952"/>
          </a:xfrm>
        </p:spPr>
        <p:txBody>
          <a:bodyPr/>
          <a:lstStyle/>
          <a:p>
            <a:r>
              <a:rPr lang="en-US" dirty="0" smtClean="0"/>
              <a:t>Online interactive version is on the web </a:t>
            </a:r>
            <a:r>
              <a:rPr lang="en-US" sz="2400" dirty="0" smtClean="0">
                <a:hlinkClick r:id="rId3"/>
              </a:rPr>
              <a:t>http://www.fpg.unc.edu/~eco/pages/frame_dev.cfm</a:t>
            </a:r>
            <a:endParaRPr lang="en-US" sz="2400" dirty="0" smtClean="0"/>
          </a:p>
          <a:p>
            <a:r>
              <a:rPr lang="en-US" dirty="0" smtClean="0"/>
              <a:t>State profile page compiles overall scores</a:t>
            </a:r>
          </a:p>
          <a:p>
            <a:r>
              <a:rPr lang="en-US" dirty="0" smtClean="0"/>
              <a:t>Space for notes about status on each element</a:t>
            </a:r>
          </a:p>
          <a:p>
            <a:r>
              <a:rPr lang="en-US" dirty="0" smtClean="0"/>
              <a:t>Future plans to link elements to resources, state examples, and any clarifying information or definitions</a:t>
            </a:r>
          </a:p>
          <a:p>
            <a:endParaRPr lang="en-US" dirty="0" smtClean="0"/>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E4BFF4F-15D9-4E98-AF1C-0436C43749F9}"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smtClean="0"/>
              <a:t>Early Childhood Outcomes Center</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Use</a:t>
            </a:r>
          </a:p>
        </p:txBody>
      </p:sp>
      <p:sp>
        <p:nvSpPr>
          <p:cNvPr id="30723" name="Content Placeholder 2"/>
          <p:cNvSpPr>
            <a:spLocks noGrp="1"/>
          </p:cNvSpPr>
          <p:nvPr>
            <p:ph idx="1"/>
          </p:nvPr>
        </p:nvSpPr>
        <p:spPr>
          <a:xfrm>
            <a:off x="457200" y="2057400"/>
            <a:ext cx="8229600" cy="4187825"/>
          </a:xfrm>
        </p:spPr>
        <p:txBody>
          <a:bodyPr/>
          <a:lstStyle/>
          <a:p>
            <a:endParaRPr lang="en-US" dirty="0" smtClean="0"/>
          </a:p>
          <a:p>
            <a:endParaRPr lang="en-US" dirty="0" smtClean="0"/>
          </a:p>
          <a:p>
            <a:endParaRPr lang="en-US" dirty="0" smtClean="0"/>
          </a:p>
          <a:p>
            <a:endParaRPr lang="en-US" dirty="0" smtClean="0"/>
          </a:p>
          <a:p>
            <a:endParaRPr lang="en-US" dirty="0" smtClean="0"/>
          </a:p>
          <a:p>
            <a:pPr>
              <a:buNone/>
            </a:pPr>
            <a:endParaRPr lang="en-US" sz="2800" dirty="0" smtClean="0"/>
          </a:p>
          <a:p>
            <a:pPr>
              <a:buNone/>
            </a:pPr>
            <a:r>
              <a:rPr lang="en-US" sz="2800" dirty="0" smtClean="0"/>
              <a:t> States should determine the best use and process</a:t>
            </a:r>
          </a:p>
        </p:txBody>
      </p:sp>
      <p:sp>
        <p:nvSpPr>
          <p:cNvPr id="30724" name="Slide Number Placeholder 48"/>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fld id="{CB57FEC9-C021-4DB7-BD5B-B93396500B3C}" type="slidenum">
              <a:rPr lang="en-US" smtClean="0"/>
              <a:pPr/>
              <a:t>9</a:t>
            </a:fld>
            <a:endParaRPr lang="en-US" smtClean="0"/>
          </a:p>
        </p:txBody>
      </p:sp>
      <p:sp>
        <p:nvSpPr>
          <p:cNvPr id="30725" name="Footer Placeholder 56"/>
          <p:cNvSpPr>
            <a:spLocks noGrp="1"/>
          </p:cNvSpPr>
          <p:nvPr>
            <p:ph type="ftr" sz="quarter" idx="11"/>
          </p:nvPr>
        </p:nvSpPr>
        <p:spPr bwMode="auto">
          <a:noFill/>
          <a:ln>
            <a:miter lim="800000"/>
            <a:headEnd/>
            <a:tailEnd/>
          </a:ln>
        </p:spPr>
        <p:txBody>
          <a:bodyPr wrap="square" numCol="1" anchorCtr="0" compatLnSpc="1">
            <a:prstTxWarp prst="textNoShape">
              <a:avLst/>
            </a:prstTxWarp>
          </a:bodyPr>
          <a:lstStyle/>
          <a:p>
            <a:r>
              <a:rPr lang="en-US" smtClean="0"/>
              <a:t>Early Childhood Outcomes Center</a:t>
            </a:r>
          </a:p>
        </p:txBody>
      </p:sp>
      <p:sp>
        <p:nvSpPr>
          <p:cNvPr id="6" name="Rectangle 5"/>
          <p:cNvSpPr/>
          <p:nvPr/>
        </p:nvSpPr>
        <p:spPr>
          <a:xfrm>
            <a:off x="2286000" y="2590800"/>
            <a:ext cx="4724400" cy="1447800"/>
          </a:xfrm>
          <a:prstGeom prst="rect">
            <a:avLst/>
          </a:prstGeom>
          <a:noFill/>
        </p:spPr>
        <p:txBody>
          <a:bodyPr wrap="square" lIns="91440" tIns="45720" rIns="91440" bIns="45720">
            <a:prstTxWarp prst="textChevronInverted">
              <a:avLst/>
            </a:prstTxWarp>
            <a:spAutoFit/>
          </a:bodyPr>
          <a:lstStyle/>
          <a:p>
            <a:pPr algn="ctr"/>
            <a:r>
              <a:rPr 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Flexible</a:t>
            </a:r>
            <a:endParaRPr lang="en-US" sz="54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First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Fif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6287</TotalTime>
  <Words>738</Words>
  <Application>Microsoft Office PowerPoint</Application>
  <PresentationFormat>On-screen Show (4:3)</PresentationFormat>
  <Paragraphs>115</Paragraphs>
  <Slides>16</Slides>
  <Notes>10</Notes>
  <HiddenSlides>0</HiddenSlides>
  <MMClips>0</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3_Default Design</vt:lpstr>
      <vt:lpstr>6_Default Design-First child</vt:lpstr>
      <vt:lpstr>7_Default Design-Second child</vt:lpstr>
      <vt:lpstr>8_Default Design-Third child</vt:lpstr>
      <vt:lpstr>9_Default Design-Fourth child</vt:lpstr>
      <vt:lpstr>10_Default Design-Fifth child</vt:lpstr>
      <vt:lpstr>Using the Child Outcomes Measurement System (COMS)  Self-Assessment Tool for  State Planning and Action</vt:lpstr>
      <vt:lpstr>Today’s Session</vt:lpstr>
      <vt:lpstr>Purpose</vt:lpstr>
      <vt:lpstr>Development Process</vt:lpstr>
      <vt:lpstr>Self-Assessment Structure</vt:lpstr>
      <vt:lpstr>PowerPoint Presentation</vt:lpstr>
      <vt:lpstr>PowerPoint Presentation</vt:lpstr>
      <vt:lpstr>Features</vt:lpstr>
      <vt:lpstr>Use</vt:lpstr>
      <vt:lpstr>Suggested Use</vt:lpstr>
      <vt:lpstr>Questions??</vt:lpstr>
      <vt:lpstr>State Example</vt:lpstr>
      <vt:lpstr>Small Group Activity 1</vt:lpstr>
      <vt:lpstr>Activity 1 Reflection and Sharing</vt:lpstr>
      <vt:lpstr>Small Group Activity 2</vt:lpstr>
      <vt:lpstr>Getting Started </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Longitudinal -  OSEP Leadership Mtng</dc:title>
  <dc:creator>ECO</dc:creator>
  <cp:lastModifiedBy>fpg</cp:lastModifiedBy>
  <cp:revision>393</cp:revision>
  <dcterms:created xsi:type="dcterms:W3CDTF">2008-03-27T18:39:34Z</dcterms:created>
  <dcterms:modified xsi:type="dcterms:W3CDTF">2011-09-30T20:48:17Z</dcterms:modified>
</cp:coreProperties>
</file>